
<file path=[Content_Types].xml><?xml version="1.0" encoding="utf-8"?>
<Types xmlns="http://schemas.openxmlformats.org/package/2006/content-types">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9.bin"/>
  <Override ContentType="application/vnd.openxmlformats-officedocument.oleObject" PartName="/ppt/embeddings/oleObject3.bin"/>
  <Override ContentType="application/vnd.openxmlformats-officedocument.oleObject" PartName="/ppt/embeddings/oleObject6.bin"/>
  <Override ContentType="application/vnd.openxmlformats-officedocument.oleObject" PartName="/ppt/embeddings/oleObject5.bin"/>
  <Override ContentType="application/vnd.openxmlformats-officedocument.oleObject" PartName="/ppt/embeddings/oleObject4.bin"/>
  <Override ContentType="application/vnd.openxmlformats-officedocument.oleObject" PartName="/ppt/embeddings/oleObject7.bin"/>
  <Override ContentType="application/vnd.openxmlformats-officedocument.oleObject" PartName="/ppt/embeddings/oleObject2.bin"/>
  <Override ContentType="application/vnd.openxmlformats-officedocument.oleObject" PartName="/ppt/embeddings/oleObject10.bin"/>
  <Override ContentType="application/vnd.openxmlformats-officedocument.oleObject" PartName="/ppt/embeddings/oleObject1.bin"/>
  <Override ContentType="application/vnd.openxmlformats-officedocument.oleObject" PartName="/ppt/embeddings/oleObject11.bin"/>
  <Override ContentType="application/vnd.openxmlformats-officedocument.oleObject" PartName="/ppt/embeddings/oleObject8.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Lst>
  <p:sldSz cy="6858000" cx="12192000"/>
  <p:notesSz cx="6858000" cy="9144000"/>
  <p:embeddedFontLst>
    <p:embeddedFont>
      <p:font typeface="Tajawal Medium"/>
      <p:regular r:id="rId58"/>
      <p:bold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0" roundtripDataSignature="AMtx7mieUbCDJOf/elwDfVc0Qn6d/sZ/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55CC9E9-AE12-4F79-A19F-110C79E5F9A5}">
  <a:tblStyle styleId="{655CC9E9-AE12-4F79-A19F-110C79E5F9A5}"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customschemas.google.com/relationships/presentationmetadata" Target="meta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font" Target="fonts/TajawalMedium-bold.fntdata"/><Relationship Id="rId14" Type="http://schemas.openxmlformats.org/officeDocument/2006/relationships/slide" Target="slides/slide8.xml"/><Relationship Id="rId58" Type="http://schemas.openxmlformats.org/officeDocument/2006/relationships/font" Target="fonts/TajawalMedium-regular.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png"/><Relationship Id="rId2" Type="http://schemas.openxmlformats.org/officeDocument/2006/relationships/image" Target="../media/image36.png"/><Relationship Id="rId3" Type="http://schemas.openxmlformats.org/officeDocument/2006/relationships/image" Target="../media/image32.png"/><Relationship Id="rId4" Type="http://schemas.openxmlformats.org/officeDocument/2006/relationships/image" Target="../media/image4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7.png"/><Relationship Id="rId2" Type="http://schemas.openxmlformats.org/officeDocument/2006/relationships/image" Target="../media/image3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3.png"/><Relationship Id="rId2" Type="http://schemas.openxmlformats.org/officeDocument/2006/relationships/image" Target="../media/image43.png"/><Relationship Id="rId3" Type="http://schemas.openxmlformats.org/officeDocument/2006/relationships/image" Target="../media/image44.png"/><Relationship Id="rId4" Type="http://schemas.openxmlformats.org/officeDocument/2006/relationships/image" Target="../media/image41.png"/><Relationship Id="rId5" Type="http://schemas.openxmlformats.org/officeDocument/2006/relationships/image" Target="../media/image4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04" name="Google Shape;20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Plant assets are tangible assets that are actively used in the operations of the entity. We fully expect these assets, sometimes referred to as property, plant, and equipment, to benefit more than one accounting period.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6" name="Google Shape;28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6: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93" name="Google Shape;293;p16: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2</a:t>
            </a:r>
            <a:endParaRPr/>
          </a:p>
        </p:txBody>
      </p:sp>
      <p:sp>
        <p:nvSpPr>
          <p:cNvPr id="294" name="Google Shape;294;p16: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95" name="Google Shape;295;p16: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96" name="Google Shape;29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7" name="Google Shape;297;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7: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06" name="Google Shape;306;p17: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3</a:t>
            </a:r>
            <a:endParaRPr/>
          </a:p>
        </p:txBody>
      </p:sp>
      <p:sp>
        <p:nvSpPr>
          <p:cNvPr id="307" name="Google Shape;307;p17: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08" name="Google Shape;308;p17: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09" name="Google Shape;30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0" name="Google Shape;31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8: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26" name="Google Shape;326;p18: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4</a:t>
            </a:r>
            <a:endParaRPr/>
          </a:p>
        </p:txBody>
      </p:sp>
      <p:sp>
        <p:nvSpPr>
          <p:cNvPr id="327" name="Google Shape;327;p18: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28" name="Google Shape;328;p18: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29" name="Google Shape;32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0" name="Google Shape;330;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1: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55" name="Google Shape;355;p21: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5</a:t>
            </a:r>
            <a:endParaRPr/>
          </a:p>
        </p:txBody>
      </p:sp>
      <p:sp>
        <p:nvSpPr>
          <p:cNvPr id="356" name="Google Shape;356;p21: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57" name="Google Shape;357;p21: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58" name="Google Shape;35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9" name="Google Shape;359;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2: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65" name="Google Shape;365;p22: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6</a:t>
            </a:r>
            <a:endParaRPr/>
          </a:p>
        </p:txBody>
      </p:sp>
      <p:sp>
        <p:nvSpPr>
          <p:cNvPr id="366" name="Google Shape;366;p22: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67" name="Google Shape;367;p22: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68" name="Google Shape;36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9" name="Google Shape;369;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3: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80" name="Google Shape;380;p23: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7</a:t>
            </a:r>
            <a:endParaRPr/>
          </a:p>
        </p:txBody>
      </p:sp>
      <p:sp>
        <p:nvSpPr>
          <p:cNvPr id="381" name="Google Shape;381;p23: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82" name="Google Shape;382;p23: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83" name="Google Shape;38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4" name="Google Shape;384;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4: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404" name="Google Shape;404;p24: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8</a:t>
            </a:r>
            <a:endParaRPr/>
          </a:p>
        </p:txBody>
      </p:sp>
      <p:sp>
        <p:nvSpPr>
          <p:cNvPr id="405" name="Google Shape;405;p24: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406" name="Google Shape;406;p24: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407" name="Google Shape;40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08" name="Google Shape;408;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0" name="Google Shape;42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86" name="Google Shape;58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27: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596" name="Google Shape;596;p27: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11</a:t>
            </a:r>
            <a:endParaRPr/>
          </a:p>
        </p:txBody>
      </p:sp>
      <p:sp>
        <p:nvSpPr>
          <p:cNvPr id="597" name="Google Shape;597;p27: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598" name="Google Shape;598;p27: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599" name="Google Shape;59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00" name="Google Shape;600;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28: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16" name="Google Shape;616;p28: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12</a:t>
            </a:r>
            <a:endParaRPr/>
          </a:p>
        </p:txBody>
      </p:sp>
      <p:sp>
        <p:nvSpPr>
          <p:cNvPr id="617" name="Google Shape;617;p28: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18" name="Google Shape;618;p28: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19" name="Google Shape;61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0" name="Google Shape;62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29: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32" name="Google Shape;632;p29: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13</a:t>
            </a:r>
            <a:endParaRPr/>
          </a:p>
        </p:txBody>
      </p:sp>
      <p:sp>
        <p:nvSpPr>
          <p:cNvPr id="633" name="Google Shape;633;p29: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34" name="Google Shape;634;p29: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35" name="Google Shape;63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36" name="Google Shape;636;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30: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50" name="Google Shape;650;p30: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14</a:t>
            </a:r>
            <a:endParaRPr/>
          </a:p>
        </p:txBody>
      </p:sp>
      <p:sp>
        <p:nvSpPr>
          <p:cNvPr id="651" name="Google Shape;651;p30: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52" name="Google Shape;652;p30: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53" name="Google Shape;65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54" name="Google Shape;65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65" name="Google Shape;665;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32:notes"/>
          <p:cNvSpPr/>
          <p:nvPr/>
        </p:nvSpPr>
        <p:spPr>
          <a:xfrm>
            <a:off x="388620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72" name="Google Shape;672;p32:notes"/>
          <p:cNvSpPr/>
          <p:nvPr/>
        </p:nvSpPr>
        <p:spPr>
          <a:xfrm>
            <a:off x="3886200" y="8685213"/>
            <a:ext cx="2971800" cy="458787"/>
          </a:xfrm>
          <a:prstGeom prst="rect">
            <a:avLst/>
          </a:prstGeom>
          <a:noFill/>
          <a:ln>
            <a:noFill/>
          </a:ln>
        </p:spPr>
        <p:txBody>
          <a:bodyPr anchorCtr="0" anchor="b" bIns="0" lIns="19050" spcFirstLastPara="1" rIns="19050" wrap="square" tIns="0">
            <a:noAutofit/>
          </a:bodyPr>
          <a:lstStyle/>
          <a:p>
            <a:pPr indent="0" lvl="0" marL="0" marR="0" rtl="0" algn="r">
              <a:spcBef>
                <a:spcPts val="0"/>
              </a:spcBef>
              <a:spcAft>
                <a:spcPts val="0"/>
              </a:spcAft>
              <a:buNone/>
            </a:pPr>
            <a:r>
              <a:rPr i="1" lang="en-US" sz="1000">
                <a:solidFill>
                  <a:schemeClr val="dk1"/>
                </a:solidFill>
                <a:latin typeface="Times New Roman"/>
                <a:ea typeface="Times New Roman"/>
                <a:cs typeface="Times New Roman"/>
                <a:sym typeface="Times New Roman"/>
              </a:rPr>
              <a:t>15</a:t>
            </a:r>
            <a:endParaRPr/>
          </a:p>
        </p:txBody>
      </p:sp>
      <p:sp>
        <p:nvSpPr>
          <p:cNvPr id="673" name="Google Shape;673;p32:notes"/>
          <p:cNvSpPr/>
          <p:nvPr/>
        </p:nvSpPr>
        <p:spPr>
          <a:xfrm>
            <a:off x="0" y="8685213"/>
            <a:ext cx="2971800" cy="458787"/>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74" name="Google Shape;674;p32:notes"/>
          <p:cNvSpPr/>
          <p:nvPr/>
        </p:nvSpPr>
        <p:spPr>
          <a:xfrm>
            <a:off x="0" y="0"/>
            <a:ext cx="2971800" cy="457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675" name="Google Shape;67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76" name="Google Shape;676;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94" name="Google Shape;694;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05" name="Google Shape;705;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26" name="Google Shape;726;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3" name="Shape 733"/>
        <p:cNvGrpSpPr/>
        <p:nvPr/>
      </p:nvGrpSpPr>
      <p:grpSpPr>
        <a:xfrm>
          <a:off x="0" y="0"/>
          <a:ext cx="0" cy="0"/>
          <a:chOff x="0" y="0"/>
          <a:chExt cx="0" cy="0"/>
        </a:xfrm>
      </p:grpSpPr>
      <p:sp>
        <p:nvSpPr>
          <p:cNvPr id="734" name="Google Shape;734;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35" name="Google Shape;735;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43" name="Google Shape;743;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9" name="Shape 919"/>
        <p:cNvGrpSpPr/>
        <p:nvPr/>
      </p:nvGrpSpPr>
      <p:grpSpPr>
        <a:xfrm>
          <a:off x="0" y="0"/>
          <a:ext cx="0" cy="0"/>
          <a:chOff x="0" y="0"/>
          <a:chExt cx="0" cy="0"/>
        </a:xfrm>
      </p:grpSpPr>
      <p:sp>
        <p:nvSpPr>
          <p:cNvPr id="920" name="Google Shape;92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21" name="Google Shape;921;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0" name="Shape 990"/>
        <p:cNvGrpSpPr/>
        <p:nvPr/>
      </p:nvGrpSpPr>
      <p:grpSpPr>
        <a:xfrm>
          <a:off x="0" y="0"/>
          <a:ext cx="0" cy="0"/>
          <a:chOff x="0" y="0"/>
          <a:chExt cx="0" cy="0"/>
        </a:xfrm>
      </p:grpSpPr>
      <p:sp>
        <p:nvSpPr>
          <p:cNvPr id="991" name="Google Shape;99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992" name="Google Shape;992;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16" name="Google Shape;1016;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2" name="Shape 1022"/>
        <p:cNvGrpSpPr/>
        <p:nvPr/>
      </p:nvGrpSpPr>
      <p:grpSpPr>
        <a:xfrm>
          <a:off x="0" y="0"/>
          <a:ext cx="0" cy="0"/>
          <a:chOff x="0" y="0"/>
          <a:chExt cx="0" cy="0"/>
        </a:xfrm>
      </p:grpSpPr>
      <p:sp>
        <p:nvSpPr>
          <p:cNvPr id="1023" name="Google Shape;1023;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24" name="Google Shape;1024;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0" name="Shape 1030"/>
        <p:cNvGrpSpPr/>
        <p:nvPr/>
      </p:nvGrpSpPr>
      <p:grpSpPr>
        <a:xfrm>
          <a:off x="0" y="0"/>
          <a:ext cx="0" cy="0"/>
          <a:chOff x="0" y="0"/>
          <a:chExt cx="0" cy="0"/>
        </a:xfrm>
      </p:grpSpPr>
      <p:sp>
        <p:nvSpPr>
          <p:cNvPr id="1031" name="Google Shape;1031;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32" name="Google Shape;1032;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9" name="Shape 1039"/>
        <p:cNvGrpSpPr/>
        <p:nvPr/>
      </p:nvGrpSpPr>
      <p:grpSpPr>
        <a:xfrm>
          <a:off x="0" y="0"/>
          <a:ext cx="0" cy="0"/>
          <a:chOff x="0" y="0"/>
          <a:chExt cx="0" cy="0"/>
        </a:xfrm>
      </p:grpSpPr>
      <p:sp>
        <p:nvSpPr>
          <p:cNvPr id="1040" name="Google Shape;1040;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41" name="Google Shape;1041;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7" name="Shape 1047"/>
        <p:cNvGrpSpPr/>
        <p:nvPr/>
      </p:nvGrpSpPr>
      <p:grpSpPr>
        <a:xfrm>
          <a:off x="0" y="0"/>
          <a:ext cx="0" cy="0"/>
          <a:chOff x="0" y="0"/>
          <a:chExt cx="0" cy="0"/>
        </a:xfrm>
      </p:grpSpPr>
      <p:sp>
        <p:nvSpPr>
          <p:cNvPr id="1048" name="Google Shape;1048;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49" name="Google Shape;1049;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3" name="Shape 1063"/>
        <p:cNvGrpSpPr/>
        <p:nvPr/>
      </p:nvGrpSpPr>
      <p:grpSpPr>
        <a:xfrm>
          <a:off x="0" y="0"/>
          <a:ext cx="0" cy="0"/>
          <a:chOff x="0" y="0"/>
          <a:chExt cx="0" cy="0"/>
        </a:xfrm>
      </p:grpSpPr>
      <p:sp>
        <p:nvSpPr>
          <p:cNvPr id="1064" name="Google Shape;1064;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65" name="Google Shape;1065;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2" name="Shape 1072"/>
        <p:cNvGrpSpPr/>
        <p:nvPr/>
      </p:nvGrpSpPr>
      <p:grpSpPr>
        <a:xfrm>
          <a:off x="0" y="0"/>
          <a:ext cx="0" cy="0"/>
          <a:chOff x="0" y="0"/>
          <a:chExt cx="0" cy="0"/>
        </a:xfrm>
      </p:grpSpPr>
      <p:sp>
        <p:nvSpPr>
          <p:cNvPr id="1073" name="Google Shape;1073;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74" name="Google Shape;1074;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0" name="Shape 1080"/>
        <p:cNvGrpSpPr/>
        <p:nvPr/>
      </p:nvGrpSpPr>
      <p:grpSpPr>
        <a:xfrm>
          <a:off x="0" y="0"/>
          <a:ext cx="0" cy="0"/>
          <a:chOff x="0" y="0"/>
          <a:chExt cx="0" cy="0"/>
        </a:xfrm>
      </p:grpSpPr>
      <p:sp>
        <p:nvSpPr>
          <p:cNvPr id="1081" name="Google Shape;1081;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82" name="Google Shape;1082;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0" name="Shape 1090"/>
        <p:cNvGrpSpPr/>
        <p:nvPr/>
      </p:nvGrpSpPr>
      <p:grpSpPr>
        <a:xfrm>
          <a:off x="0" y="0"/>
          <a:ext cx="0" cy="0"/>
          <a:chOff x="0" y="0"/>
          <a:chExt cx="0" cy="0"/>
        </a:xfrm>
      </p:grpSpPr>
      <p:sp>
        <p:nvSpPr>
          <p:cNvPr id="1091" name="Google Shape;1091;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92" name="Google Shape;1092;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0" name="Shape 1100"/>
        <p:cNvGrpSpPr/>
        <p:nvPr/>
      </p:nvGrpSpPr>
      <p:grpSpPr>
        <a:xfrm>
          <a:off x="0" y="0"/>
          <a:ext cx="0" cy="0"/>
          <a:chOff x="0" y="0"/>
          <a:chExt cx="0" cy="0"/>
        </a:xfrm>
      </p:grpSpPr>
      <p:sp>
        <p:nvSpPr>
          <p:cNvPr id="1101" name="Google Shape;1101;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02" name="Google Shape;1102;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0" name="Shape 1110"/>
        <p:cNvGrpSpPr/>
        <p:nvPr/>
      </p:nvGrpSpPr>
      <p:grpSpPr>
        <a:xfrm>
          <a:off x="0" y="0"/>
          <a:ext cx="0" cy="0"/>
          <a:chOff x="0" y="0"/>
          <a:chExt cx="0" cy="0"/>
        </a:xfrm>
      </p:grpSpPr>
      <p:sp>
        <p:nvSpPr>
          <p:cNvPr id="1111" name="Google Shape;1111;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12" name="Google Shape;1112;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0" name="Shape 1120"/>
        <p:cNvGrpSpPr/>
        <p:nvPr/>
      </p:nvGrpSpPr>
      <p:grpSpPr>
        <a:xfrm>
          <a:off x="0" y="0"/>
          <a:ext cx="0" cy="0"/>
          <a:chOff x="0" y="0"/>
          <a:chExt cx="0" cy="0"/>
        </a:xfrm>
      </p:grpSpPr>
      <p:sp>
        <p:nvSpPr>
          <p:cNvPr id="1121" name="Google Shape;1121;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22" name="Google Shape;1122;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 name="Shape 21"/>
        <p:cNvGrpSpPr/>
        <p:nvPr/>
      </p:nvGrpSpPr>
      <p:grpSpPr>
        <a:xfrm>
          <a:off x="0" y="0"/>
          <a:ext cx="0" cy="0"/>
          <a:chOff x="0" y="0"/>
          <a:chExt cx="0" cy="0"/>
        </a:xfrm>
      </p:grpSpPr>
      <p:sp>
        <p:nvSpPr>
          <p:cNvPr id="22" name="Google Shape;22;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type="objOnly">
  <p:cSld name="OBJECT_ONLY">
    <p:spTree>
      <p:nvGrpSpPr>
        <p:cNvPr id="26" name="Shape 26"/>
        <p:cNvGrpSpPr/>
        <p:nvPr/>
      </p:nvGrpSpPr>
      <p:grpSpPr>
        <a:xfrm>
          <a:off x="0" y="0"/>
          <a:ext cx="0" cy="0"/>
          <a:chOff x="0" y="0"/>
          <a:chExt cx="0" cy="0"/>
        </a:xfrm>
      </p:grpSpPr>
      <p:sp>
        <p:nvSpPr>
          <p:cNvPr id="27" name="Google Shape;27;p57"/>
          <p:cNvSpPr txBox="1"/>
          <p:nvPr>
            <p:ph idx="1" type="body"/>
          </p:nvPr>
        </p:nvSpPr>
        <p:spPr>
          <a:xfrm>
            <a:off x="608794" y="275333"/>
            <a:ext cx="10974413" cy="585043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sz="1200">
                <a:solidFill>
                  <a:srgbClr val="888888"/>
                </a:solidFill>
                <a:latin typeface="Calibri"/>
                <a:ea typeface="Calibri"/>
                <a:cs typeface="Calibri"/>
                <a:sym typeface="Calibri"/>
              </a:defRPr>
            </a:lvl1pPr>
            <a:lvl2pPr indent="0" lvl="1" marL="0" marR="0" algn="r">
              <a:spcBef>
                <a:spcPts val="0"/>
              </a:spcBef>
              <a:buNone/>
              <a:defRPr sz="1200">
                <a:solidFill>
                  <a:srgbClr val="888888"/>
                </a:solidFill>
                <a:latin typeface="Calibri"/>
                <a:ea typeface="Calibri"/>
                <a:cs typeface="Calibri"/>
                <a:sym typeface="Calibri"/>
              </a:defRPr>
            </a:lvl2pPr>
            <a:lvl3pPr indent="0" lvl="2" marL="0" marR="0" algn="r">
              <a:spcBef>
                <a:spcPts val="0"/>
              </a:spcBef>
              <a:buNone/>
              <a:defRPr sz="1200">
                <a:solidFill>
                  <a:srgbClr val="888888"/>
                </a:solidFill>
                <a:latin typeface="Calibri"/>
                <a:ea typeface="Calibri"/>
                <a:cs typeface="Calibri"/>
                <a:sym typeface="Calibri"/>
              </a:defRPr>
            </a:lvl3pPr>
            <a:lvl4pPr indent="0" lvl="3" marL="0" marR="0" algn="r">
              <a:spcBef>
                <a:spcPts val="0"/>
              </a:spcBef>
              <a:buNone/>
              <a:defRPr sz="1200">
                <a:solidFill>
                  <a:srgbClr val="888888"/>
                </a:solidFill>
                <a:latin typeface="Calibri"/>
                <a:ea typeface="Calibri"/>
                <a:cs typeface="Calibri"/>
                <a:sym typeface="Calibri"/>
              </a:defRPr>
            </a:lvl4pPr>
            <a:lvl5pPr indent="0" lvl="4" marL="0" marR="0" algn="r">
              <a:spcBef>
                <a:spcPts val="0"/>
              </a:spcBef>
              <a:buNone/>
              <a:defRPr sz="1200">
                <a:solidFill>
                  <a:srgbClr val="888888"/>
                </a:solidFill>
                <a:latin typeface="Calibri"/>
                <a:ea typeface="Calibri"/>
                <a:cs typeface="Calibri"/>
                <a:sym typeface="Calibri"/>
              </a:defRPr>
            </a:lvl5pPr>
            <a:lvl6pPr indent="0" lvl="5" marL="0" marR="0" algn="r">
              <a:spcBef>
                <a:spcPts val="0"/>
              </a:spcBef>
              <a:buNone/>
              <a:defRPr sz="1200">
                <a:solidFill>
                  <a:srgbClr val="888888"/>
                </a:solidFill>
                <a:latin typeface="Calibri"/>
                <a:ea typeface="Calibri"/>
                <a:cs typeface="Calibri"/>
                <a:sym typeface="Calibri"/>
              </a:defRPr>
            </a:lvl6pPr>
            <a:lvl7pPr indent="0" lvl="6" marL="0" marR="0" algn="r">
              <a:spcBef>
                <a:spcPts val="0"/>
              </a:spcBef>
              <a:buNone/>
              <a:defRPr sz="1200">
                <a:solidFill>
                  <a:srgbClr val="888888"/>
                </a:solidFill>
                <a:latin typeface="Calibri"/>
                <a:ea typeface="Calibri"/>
                <a:cs typeface="Calibri"/>
                <a:sym typeface="Calibri"/>
              </a:defRPr>
            </a:lvl7pPr>
            <a:lvl8pPr indent="0" lvl="7" marL="0" marR="0" algn="r">
              <a:spcBef>
                <a:spcPts val="0"/>
              </a:spcBef>
              <a:buNone/>
              <a:defRPr sz="1200">
                <a:solidFill>
                  <a:srgbClr val="888888"/>
                </a:solidFill>
                <a:latin typeface="Calibri"/>
                <a:ea typeface="Calibri"/>
                <a:cs typeface="Calibri"/>
                <a:sym typeface="Calibri"/>
              </a:defRPr>
            </a:lvl8pPr>
            <a:lvl9pPr indent="0" lvl="8" marL="0" marR="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sp>
        <p:nvSpPr>
          <p:cNvPr id="32" name="Google Shape;32;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37" name="Shape 37"/>
        <p:cNvGrpSpPr/>
        <p:nvPr/>
      </p:nvGrpSpPr>
      <p:grpSpPr>
        <a:xfrm>
          <a:off x="0" y="0"/>
          <a:ext cx="0" cy="0"/>
          <a:chOff x="0" y="0"/>
          <a:chExt cx="0" cy="0"/>
        </a:xfrm>
      </p:grpSpPr>
      <p:sp>
        <p:nvSpPr>
          <p:cNvPr id="38" name="Google Shape;38;p59"/>
          <p:cNvSpPr txBox="1"/>
          <p:nvPr>
            <p:ph type="title"/>
          </p:nvPr>
        </p:nvSpPr>
        <p:spPr>
          <a:xfrm>
            <a:off x="608794" y="275333"/>
            <a:ext cx="10974413" cy="11430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9"/>
          <p:cNvSpPr txBox="1"/>
          <p:nvPr>
            <p:ph idx="1" type="body"/>
          </p:nvPr>
        </p:nvSpPr>
        <p:spPr>
          <a:xfrm>
            <a:off x="608795" y="1599903"/>
            <a:ext cx="5390444" cy="45258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9"/>
          <p:cNvSpPr txBox="1"/>
          <p:nvPr>
            <p:ph idx="2" type="body"/>
          </p:nvPr>
        </p:nvSpPr>
        <p:spPr>
          <a:xfrm>
            <a:off x="6192763" y="1599903"/>
            <a:ext cx="5390444" cy="45258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sz="1200">
                <a:solidFill>
                  <a:srgbClr val="888888"/>
                </a:solidFill>
                <a:latin typeface="Calibri"/>
                <a:ea typeface="Calibri"/>
                <a:cs typeface="Calibri"/>
                <a:sym typeface="Calibri"/>
              </a:defRPr>
            </a:lvl1pPr>
            <a:lvl2pPr indent="0" lvl="1" marL="0" marR="0" algn="r">
              <a:spcBef>
                <a:spcPts val="0"/>
              </a:spcBef>
              <a:buNone/>
              <a:defRPr sz="1200">
                <a:solidFill>
                  <a:srgbClr val="888888"/>
                </a:solidFill>
                <a:latin typeface="Calibri"/>
                <a:ea typeface="Calibri"/>
                <a:cs typeface="Calibri"/>
                <a:sym typeface="Calibri"/>
              </a:defRPr>
            </a:lvl2pPr>
            <a:lvl3pPr indent="0" lvl="2" marL="0" marR="0" algn="r">
              <a:spcBef>
                <a:spcPts val="0"/>
              </a:spcBef>
              <a:buNone/>
              <a:defRPr sz="1200">
                <a:solidFill>
                  <a:srgbClr val="888888"/>
                </a:solidFill>
                <a:latin typeface="Calibri"/>
                <a:ea typeface="Calibri"/>
                <a:cs typeface="Calibri"/>
                <a:sym typeface="Calibri"/>
              </a:defRPr>
            </a:lvl3pPr>
            <a:lvl4pPr indent="0" lvl="3" marL="0" marR="0" algn="r">
              <a:spcBef>
                <a:spcPts val="0"/>
              </a:spcBef>
              <a:buNone/>
              <a:defRPr sz="1200">
                <a:solidFill>
                  <a:srgbClr val="888888"/>
                </a:solidFill>
                <a:latin typeface="Calibri"/>
                <a:ea typeface="Calibri"/>
                <a:cs typeface="Calibri"/>
                <a:sym typeface="Calibri"/>
              </a:defRPr>
            </a:lvl4pPr>
            <a:lvl5pPr indent="0" lvl="4" marL="0" marR="0" algn="r">
              <a:spcBef>
                <a:spcPts val="0"/>
              </a:spcBef>
              <a:buNone/>
              <a:defRPr sz="1200">
                <a:solidFill>
                  <a:srgbClr val="888888"/>
                </a:solidFill>
                <a:latin typeface="Calibri"/>
                <a:ea typeface="Calibri"/>
                <a:cs typeface="Calibri"/>
                <a:sym typeface="Calibri"/>
              </a:defRPr>
            </a:lvl5pPr>
            <a:lvl6pPr indent="0" lvl="5" marL="0" marR="0" algn="r">
              <a:spcBef>
                <a:spcPts val="0"/>
              </a:spcBef>
              <a:buNone/>
              <a:defRPr sz="1200">
                <a:solidFill>
                  <a:srgbClr val="888888"/>
                </a:solidFill>
                <a:latin typeface="Calibri"/>
                <a:ea typeface="Calibri"/>
                <a:cs typeface="Calibri"/>
                <a:sym typeface="Calibri"/>
              </a:defRPr>
            </a:lvl6pPr>
            <a:lvl7pPr indent="0" lvl="6" marL="0" marR="0" algn="r">
              <a:spcBef>
                <a:spcPts val="0"/>
              </a:spcBef>
              <a:buNone/>
              <a:defRPr sz="1200">
                <a:solidFill>
                  <a:srgbClr val="888888"/>
                </a:solidFill>
                <a:latin typeface="Calibri"/>
                <a:ea typeface="Calibri"/>
                <a:cs typeface="Calibri"/>
                <a:sym typeface="Calibri"/>
              </a:defRPr>
            </a:lvl7pPr>
            <a:lvl8pPr indent="0" lvl="7" marL="0" marR="0" algn="r">
              <a:spcBef>
                <a:spcPts val="0"/>
              </a:spcBef>
              <a:buNone/>
              <a:defRPr sz="1200">
                <a:solidFill>
                  <a:srgbClr val="888888"/>
                </a:solidFill>
                <a:latin typeface="Calibri"/>
                <a:ea typeface="Calibri"/>
                <a:cs typeface="Calibri"/>
                <a:sym typeface="Calibri"/>
              </a:defRPr>
            </a:lvl8pPr>
            <a:lvl9pPr indent="0" lvl="8" marL="0" marR="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4" name="Shape 44"/>
        <p:cNvGrpSpPr/>
        <p:nvPr/>
      </p:nvGrpSpPr>
      <p:grpSpPr>
        <a:xfrm>
          <a:off x="0" y="0"/>
          <a:ext cx="0" cy="0"/>
          <a:chOff x="0" y="0"/>
          <a:chExt cx="0" cy="0"/>
        </a:xfrm>
      </p:grpSpPr>
      <p:sp>
        <p:nvSpPr>
          <p:cNvPr id="45" name="Google Shape;45;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6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1" name="Shape 51"/>
        <p:cNvGrpSpPr/>
        <p:nvPr/>
      </p:nvGrpSpPr>
      <p:grpSpPr>
        <a:xfrm>
          <a:off x="0" y="0"/>
          <a:ext cx="0" cy="0"/>
          <a:chOff x="0" y="0"/>
          <a:chExt cx="0" cy="0"/>
        </a:xfrm>
      </p:grpSpPr>
      <p:sp>
        <p:nvSpPr>
          <p:cNvPr id="52" name="Google Shape;52;p6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6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4" name="Google Shape;54;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7" name="Shape 57"/>
        <p:cNvGrpSpPr/>
        <p:nvPr/>
      </p:nvGrpSpPr>
      <p:grpSpPr>
        <a:xfrm>
          <a:off x="0" y="0"/>
          <a:ext cx="0" cy="0"/>
          <a:chOff x="0" y="0"/>
          <a:chExt cx="0" cy="0"/>
        </a:xfrm>
      </p:grpSpPr>
      <p:sp>
        <p:nvSpPr>
          <p:cNvPr id="58" name="Google Shape;58;p6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6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0" name="Google Shape;60;p6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6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2" name="Google Shape;62;p6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0" name="Shape 70"/>
        <p:cNvGrpSpPr/>
        <p:nvPr/>
      </p:nvGrpSpPr>
      <p:grpSpPr>
        <a:xfrm>
          <a:off x="0" y="0"/>
          <a:ext cx="0" cy="0"/>
          <a:chOff x="0" y="0"/>
          <a:chExt cx="0" cy="0"/>
        </a:xfrm>
      </p:grpSpPr>
      <p:sp>
        <p:nvSpPr>
          <p:cNvPr id="71" name="Google Shape;71;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6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3" name="Google Shape;73;p6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4" name="Google Shape;74;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7" name="Shape 77"/>
        <p:cNvGrpSpPr/>
        <p:nvPr/>
      </p:nvGrpSpPr>
      <p:grpSpPr>
        <a:xfrm>
          <a:off x="0" y="0"/>
          <a:ext cx="0" cy="0"/>
          <a:chOff x="0" y="0"/>
          <a:chExt cx="0" cy="0"/>
        </a:xfrm>
      </p:grpSpPr>
      <p:sp>
        <p:nvSpPr>
          <p:cNvPr id="78" name="Google Shape;78;p6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66"/>
          <p:cNvSpPr/>
          <p:nvPr>
            <p:ph idx="2" type="pic"/>
          </p:nvPr>
        </p:nvSpPr>
        <p:spPr>
          <a:xfrm>
            <a:off x="5183188" y="987425"/>
            <a:ext cx="6172200" cy="4873625"/>
          </a:xfrm>
          <a:prstGeom prst="rect">
            <a:avLst/>
          </a:prstGeom>
          <a:noFill/>
          <a:ln>
            <a:noFill/>
          </a:ln>
        </p:spPr>
      </p:sp>
      <p:sp>
        <p:nvSpPr>
          <p:cNvPr id="80" name="Google Shape;80;p6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1" name="Google Shape;81;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6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0" name="Shape 90"/>
        <p:cNvGrpSpPr/>
        <p:nvPr/>
      </p:nvGrpSpPr>
      <p:grpSpPr>
        <a:xfrm>
          <a:off x="0" y="0"/>
          <a:ext cx="0" cy="0"/>
          <a:chOff x="0" y="0"/>
          <a:chExt cx="0" cy="0"/>
        </a:xfrm>
      </p:grpSpPr>
      <p:sp>
        <p:nvSpPr>
          <p:cNvPr id="91" name="Google Shape;91;p6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6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2" name="Shape 102"/>
        <p:cNvGrpSpPr/>
        <p:nvPr/>
      </p:nvGrpSpPr>
      <p:grpSpPr>
        <a:xfrm>
          <a:off x="0" y="0"/>
          <a:ext cx="0" cy="0"/>
          <a:chOff x="0" y="0"/>
          <a:chExt cx="0" cy="0"/>
        </a:xfrm>
      </p:grpSpPr>
      <p:sp>
        <p:nvSpPr>
          <p:cNvPr id="103" name="Google Shape;103;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07" name="Shape 107"/>
        <p:cNvGrpSpPr/>
        <p:nvPr/>
      </p:nvGrpSpPr>
      <p:grpSpPr>
        <a:xfrm>
          <a:off x="0" y="0"/>
          <a:ext cx="0" cy="0"/>
          <a:chOff x="0" y="0"/>
          <a:chExt cx="0" cy="0"/>
        </a:xfrm>
      </p:grpSpPr>
      <p:sp>
        <p:nvSpPr>
          <p:cNvPr id="108" name="Google Shape;108;p60"/>
          <p:cNvSpPr txBox="1"/>
          <p:nvPr>
            <p:ph type="title"/>
          </p:nvPr>
        </p:nvSpPr>
        <p:spPr>
          <a:xfrm>
            <a:off x="608794" y="275333"/>
            <a:ext cx="10974413" cy="11430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9" name="Google Shape;109;p60"/>
          <p:cNvSpPr txBox="1"/>
          <p:nvPr>
            <p:ph idx="1" type="body"/>
          </p:nvPr>
        </p:nvSpPr>
        <p:spPr>
          <a:xfrm>
            <a:off x="608795" y="1599903"/>
            <a:ext cx="5390444" cy="45258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0" name="Google Shape;110;p60"/>
          <p:cNvSpPr txBox="1"/>
          <p:nvPr>
            <p:ph idx="2" type="body"/>
          </p:nvPr>
        </p:nvSpPr>
        <p:spPr>
          <a:xfrm>
            <a:off x="6192763" y="1599903"/>
            <a:ext cx="5390444" cy="45258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sz="1200">
                <a:solidFill>
                  <a:srgbClr val="888888"/>
                </a:solidFill>
                <a:latin typeface="Calibri"/>
                <a:ea typeface="Calibri"/>
                <a:cs typeface="Calibri"/>
                <a:sym typeface="Calibri"/>
              </a:defRPr>
            </a:lvl1pPr>
            <a:lvl2pPr indent="0" lvl="1" marL="0" marR="0" algn="r">
              <a:spcBef>
                <a:spcPts val="0"/>
              </a:spcBef>
              <a:buNone/>
              <a:defRPr sz="1200">
                <a:solidFill>
                  <a:srgbClr val="888888"/>
                </a:solidFill>
                <a:latin typeface="Calibri"/>
                <a:ea typeface="Calibri"/>
                <a:cs typeface="Calibri"/>
                <a:sym typeface="Calibri"/>
              </a:defRPr>
            </a:lvl2pPr>
            <a:lvl3pPr indent="0" lvl="2" marL="0" marR="0" algn="r">
              <a:spcBef>
                <a:spcPts val="0"/>
              </a:spcBef>
              <a:buNone/>
              <a:defRPr sz="1200">
                <a:solidFill>
                  <a:srgbClr val="888888"/>
                </a:solidFill>
                <a:latin typeface="Calibri"/>
                <a:ea typeface="Calibri"/>
                <a:cs typeface="Calibri"/>
                <a:sym typeface="Calibri"/>
              </a:defRPr>
            </a:lvl3pPr>
            <a:lvl4pPr indent="0" lvl="3" marL="0" marR="0" algn="r">
              <a:spcBef>
                <a:spcPts val="0"/>
              </a:spcBef>
              <a:buNone/>
              <a:defRPr sz="1200">
                <a:solidFill>
                  <a:srgbClr val="888888"/>
                </a:solidFill>
                <a:latin typeface="Calibri"/>
                <a:ea typeface="Calibri"/>
                <a:cs typeface="Calibri"/>
                <a:sym typeface="Calibri"/>
              </a:defRPr>
            </a:lvl4pPr>
            <a:lvl5pPr indent="0" lvl="4" marL="0" marR="0" algn="r">
              <a:spcBef>
                <a:spcPts val="0"/>
              </a:spcBef>
              <a:buNone/>
              <a:defRPr sz="1200">
                <a:solidFill>
                  <a:srgbClr val="888888"/>
                </a:solidFill>
                <a:latin typeface="Calibri"/>
                <a:ea typeface="Calibri"/>
                <a:cs typeface="Calibri"/>
                <a:sym typeface="Calibri"/>
              </a:defRPr>
            </a:lvl5pPr>
            <a:lvl6pPr indent="0" lvl="5" marL="0" marR="0" algn="r">
              <a:spcBef>
                <a:spcPts val="0"/>
              </a:spcBef>
              <a:buNone/>
              <a:defRPr sz="1200">
                <a:solidFill>
                  <a:srgbClr val="888888"/>
                </a:solidFill>
                <a:latin typeface="Calibri"/>
                <a:ea typeface="Calibri"/>
                <a:cs typeface="Calibri"/>
                <a:sym typeface="Calibri"/>
              </a:defRPr>
            </a:lvl6pPr>
            <a:lvl7pPr indent="0" lvl="6" marL="0" marR="0" algn="r">
              <a:spcBef>
                <a:spcPts val="0"/>
              </a:spcBef>
              <a:buNone/>
              <a:defRPr sz="1200">
                <a:solidFill>
                  <a:srgbClr val="888888"/>
                </a:solidFill>
                <a:latin typeface="Calibri"/>
                <a:ea typeface="Calibri"/>
                <a:cs typeface="Calibri"/>
                <a:sym typeface="Calibri"/>
              </a:defRPr>
            </a:lvl7pPr>
            <a:lvl8pPr indent="0" lvl="7" marL="0" marR="0" algn="r">
              <a:spcBef>
                <a:spcPts val="0"/>
              </a:spcBef>
              <a:buNone/>
              <a:defRPr sz="1200">
                <a:solidFill>
                  <a:srgbClr val="888888"/>
                </a:solidFill>
                <a:latin typeface="Calibri"/>
                <a:ea typeface="Calibri"/>
                <a:cs typeface="Calibri"/>
                <a:sym typeface="Calibri"/>
              </a:defRPr>
            </a:lvl8pPr>
            <a:lvl9pPr indent="0" lvl="8" marL="0" marR="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6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6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17" name="Google Shape;117;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0" name="Shape 120"/>
        <p:cNvGrpSpPr/>
        <p:nvPr/>
      </p:nvGrpSpPr>
      <p:grpSpPr>
        <a:xfrm>
          <a:off x="0" y="0"/>
          <a:ext cx="0" cy="0"/>
          <a:chOff x="0" y="0"/>
          <a:chExt cx="0" cy="0"/>
        </a:xfrm>
      </p:grpSpPr>
      <p:sp>
        <p:nvSpPr>
          <p:cNvPr id="121" name="Google Shape;121;p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2" name="Google Shape;122;p7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6" name="Shape 126"/>
        <p:cNvGrpSpPr/>
        <p:nvPr/>
      </p:nvGrpSpPr>
      <p:grpSpPr>
        <a:xfrm>
          <a:off x="0" y="0"/>
          <a:ext cx="0" cy="0"/>
          <a:chOff x="0" y="0"/>
          <a:chExt cx="0" cy="0"/>
        </a:xfrm>
      </p:grpSpPr>
      <p:sp>
        <p:nvSpPr>
          <p:cNvPr id="127" name="Google Shape;127;p7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8" name="Google Shape;128;p7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29" name="Google Shape;129;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2" name="Shape 132"/>
        <p:cNvGrpSpPr/>
        <p:nvPr/>
      </p:nvGrpSpPr>
      <p:grpSpPr>
        <a:xfrm>
          <a:off x="0" y="0"/>
          <a:ext cx="0" cy="0"/>
          <a:chOff x="0" y="0"/>
          <a:chExt cx="0" cy="0"/>
        </a:xfrm>
      </p:grpSpPr>
      <p:sp>
        <p:nvSpPr>
          <p:cNvPr id="133" name="Google Shape;133;p7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4" name="Google Shape;134;p7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5" name="Google Shape;135;p7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6" name="Google Shape;136;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9" name="Shape 139"/>
        <p:cNvGrpSpPr/>
        <p:nvPr/>
      </p:nvGrpSpPr>
      <p:grpSpPr>
        <a:xfrm>
          <a:off x="0" y="0"/>
          <a:ext cx="0" cy="0"/>
          <a:chOff x="0" y="0"/>
          <a:chExt cx="0" cy="0"/>
        </a:xfrm>
      </p:grpSpPr>
      <p:sp>
        <p:nvSpPr>
          <p:cNvPr id="140" name="Google Shape;140;p7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1" name="Google Shape;141;p7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2" name="Google Shape;142;p7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3" name="Google Shape;143;p7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4" name="Google Shape;144;p7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5" name="Google Shape;145;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8" name="Shape 148"/>
        <p:cNvGrpSpPr/>
        <p:nvPr/>
      </p:nvGrpSpPr>
      <p:grpSpPr>
        <a:xfrm>
          <a:off x="0" y="0"/>
          <a:ext cx="0" cy="0"/>
          <a:chOff x="0" y="0"/>
          <a:chExt cx="0" cy="0"/>
        </a:xfrm>
      </p:grpSpPr>
      <p:sp>
        <p:nvSpPr>
          <p:cNvPr id="149" name="Google Shape;149;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2" name="Shape 152"/>
        <p:cNvGrpSpPr/>
        <p:nvPr/>
      </p:nvGrpSpPr>
      <p:grpSpPr>
        <a:xfrm>
          <a:off x="0" y="0"/>
          <a:ext cx="0" cy="0"/>
          <a:chOff x="0" y="0"/>
          <a:chExt cx="0" cy="0"/>
        </a:xfrm>
      </p:grpSpPr>
      <p:sp>
        <p:nvSpPr>
          <p:cNvPr id="153" name="Google Shape;153;p7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7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5" name="Google Shape;155;p7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6" name="Google Shape;156;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9" name="Shape 159"/>
        <p:cNvGrpSpPr/>
        <p:nvPr/>
      </p:nvGrpSpPr>
      <p:grpSpPr>
        <a:xfrm>
          <a:off x="0" y="0"/>
          <a:ext cx="0" cy="0"/>
          <a:chOff x="0" y="0"/>
          <a:chExt cx="0" cy="0"/>
        </a:xfrm>
      </p:grpSpPr>
      <p:sp>
        <p:nvSpPr>
          <p:cNvPr id="160" name="Google Shape;160;p7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76"/>
          <p:cNvSpPr/>
          <p:nvPr>
            <p:ph idx="2" type="pic"/>
          </p:nvPr>
        </p:nvSpPr>
        <p:spPr>
          <a:xfrm>
            <a:off x="5183188" y="987425"/>
            <a:ext cx="6172200" cy="4873625"/>
          </a:xfrm>
          <a:prstGeom prst="rect">
            <a:avLst/>
          </a:prstGeom>
          <a:noFill/>
          <a:ln>
            <a:noFill/>
          </a:ln>
        </p:spPr>
      </p:sp>
      <p:sp>
        <p:nvSpPr>
          <p:cNvPr id="162" name="Google Shape;162;p7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3" name="Google Shape;163;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66" name="Shape 166"/>
        <p:cNvGrpSpPr/>
        <p:nvPr/>
      </p:nvGrpSpPr>
      <p:grpSpPr>
        <a:xfrm>
          <a:off x="0" y="0"/>
          <a:ext cx="0" cy="0"/>
          <a:chOff x="0" y="0"/>
          <a:chExt cx="0" cy="0"/>
        </a:xfrm>
      </p:grpSpPr>
      <p:sp>
        <p:nvSpPr>
          <p:cNvPr id="167" name="Google Shape;167;p7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8" name="Google Shape;168;p7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9" name="Google Shape;169;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72" name="Shape 172"/>
        <p:cNvGrpSpPr/>
        <p:nvPr/>
      </p:nvGrpSpPr>
      <p:grpSpPr>
        <a:xfrm>
          <a:off x="0" y="0"/>
          <a:ext cx="0" cy="0"/>
          <a:chOff x="0" y="0"/>
          <a:chExt cx="0" cy="0"/>
        </a:xfrm>
      </p:grpSpPr>
      <p:sp>
        <p:nvSpPr>
          <p:cNvPr id="173" name="Google Shape;173;p7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4" name="Google Shape;174;p7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5" name="Google Shape;175;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1.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0" Type="http://schemas.openxmlformats.org/officeDocument/2006/relationships/slideLayout" Target="../slideLayouts/slideLayout23.xml"/><Relationship Id="rId13" Type="http://schemas.openxmlformats.org/officeDocument/2006/relationships/theme" Target="../theme/theme2.xml"/><Relationship Id="rId12" Type="http://schemas.openxmlformats.org/officeDocument/2006/relationships/slideLayout" Target="../slideLayouts/slideLayout25.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9" Type="http://schemas.openxmlformats.org/officeDocument/2006/relationships/slideLayout" Target="../slideLayouts/slideLayout22.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6" name="Shape 96"/>
        <p:cNvGrpSpPr/>
        <p:nvPr/>
      </p:nvGrpSpPr>
      <p:grpSpPr>
        <a:xfrm>
          <a:off x="0" y="0"/>
          <a:ext cx="0" cy="0"/>
          <a:chOff x="0" y="0"/>
          <a:chExt cx="0" cy="0"/>
        </a:xfrm>
      </p:grpSpPr>
      <p:sp>
        <p:nvSpPr>
          <p:cNvPr id="97" name="Google Shape;97;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8" name="Google Shape;98;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9" name="Google Shape;9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0" name="Google Shape;10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1" name="Google Shape;10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4.png"/><Relationship Id="rId7"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7.png"/><Relationship Id="rId6" Type="http://schemas.openxmlformats.org/officeDocument/2006/relationships/image" Target="../media/image5.png"/><Relationship Id="rId7"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9.xml"/><Relationship Id="rId3"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 Id="rId3" Type="http://schemas.openxmlformats.org/officeDocument/2006/relationships/image" Target="../media/image2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34.png"/><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16.png"/><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20" Type="http://schemas.openxmlformats.org/officeDocument/2006/relationships/image" Target="../media/image42.png"/><Relationship Id="rId11" Type="http://schemas.openxmlformats.org/officeDocument/2006/relationships/image" Target="../media/image22.png"/><Relationship Id="rId22" Type="http://schemas.openxmlformats.org/officeDocument/2006/relationships/image" Target="../media/image40.png"/><Relationship Id="rId10" Type="http://schemas.openxmlformats.org/officeDocument/2006/relationships/image" Target="../media/image26.png"/><Relationship Id="rId21" Type="http://schemas.openxmlformats.org/officeDocument/2006/relationships/image" Target="../media/image31.png"/><Relationship Id="rId13" Type="http://schemas.openxmlformats.org/officeDocument/2006/relationships/oleObject" Target="../embeddings/oleObject2.bin"/><Relationship Id="rId12" Type="http://schemas.openxmlformats.org/officeDocument/2006/relationships/oleObject" Target="../embeddings/oleObject2.bin"/><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vmlDrawing" Target="../drawings/vmlDrawing1.vml"/><Relationship Id="rId4" Type="http://schemas.openxmlformats.org/officeDocument/2006/relationships/oleObject" Target="../embeddings/oleObject1.bin"/><Relationship Id="rId9" Type="http://schemas.openxmlformats.org/officeDocument/2006/relationships/image" Target="../media/image30.png"/><Relationship Id="rId15" Type="http://schemas.openxmlformats.org/officeDocument/2006/relationships/oleObject" Target="../embeddings/oleObject3.bin"/><Relationship Id="rId14" Type="http://schemas.openxmlformats.org/officeDocument/2006/relationships/image" Target="../media/image36.png"/><Relationship Id="rId17" Type="http://schemas.openxmlformats.org/officeDocument/2006/relationships/image" Target="../media/image32.png"/><Relationship Id="rId16" Type="http://schemas.openxmlformats.org/officeDocument/2006/relationships/oleObject" Target="../embeddings/oleObject3.bin"/><Relationship Id="rId5" Type="http://schemas.openxmlformats.org/officeDocument/2006/relationships/oleObject" Target="../embeddings/oleObject1.bin"/><Relationship Id="rId19" Type="http://schemas.openxmlformats.org/officeDocument/2006/relationships/oleObject" Target="../embeddings/oleObject4.bin"/><Relationship Id="rId6" Type="http://schemas.openxmlformats.org/officeDocument/2006/relationships/image" Target="../media/image33.png"/><Relationship Id="rId18" Type="http://schemas.openxmlformats.org/officeDocument/2006/relationships/oleObject" Target="../embeddings/oleObject4.bin"/><Relationship Id="rId7" Type="http://schemas.openxmlformats.org/officeDocument/2006/relationships/image" Target="../media/image27.png"/><Relationship Id="rId8" Type="http://schemas.openxmlformats.org/officeDocument/2006/relationships/image" Target="../media/image23.png"/></Relationships>
</file>

<file path=ppt/slides/_rels/slide38.xml.rels><?xml version="1.0" encoding="UTF-8" standalone="yes"?><Relationships xmlns="http://schemas.openxmlformats.org/package/2006/relationships"><Relationship Id="rId10" Type="http://schemas.openxmlformats.org/officeDocument/2006/relationships/image" Target="../media/image39.png"/><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vmlDrawing" Target="../drawings/vmlDrawing2.vml"/><Relationship Id="rId4" Type="http://schemas.openxmlformats.org/officeDocument/2006/relationships/image" Target="../media/image38.png"/><Relationship Id="rId9" Type="http://schemas.openxmlformats.org/officeDocument/2006/relationships/oleObject" Target="../embeddings/oleObject6.bin"/><Relationship Id="rId5" Type="http://schemas.openxmlformats.org/officeDocument/2006/relationships/oleObject" Target="../embeddings/oleObject5.bin"/><Relationship Id="rId6" Type="http://schemas.openxmlformats.org/officeDocument/2006/relationships/oleObject" Target="../embeddings/oleObject5.bin"/><Relationship Id="rId7" Type="http://schemas.openxmlformats.org/officeDocument/2006/relationships/image" Target="../media/image37.png"/><Relationship Id="rId8" Type="http://schemas.openxmlformats.org/officeDocument/2006/relationships/oleObject" Target="../embeddings/oleObject6.bin"/></Relationships>
</file>

<file path=ppt/slides/_rels/slide39.xml.rels><?xml version="1.0" encoding="UTF-8" standalone="yes"?><Relationships xmlns="http://schemas.openxmlformats.org/package/2006/relationships"><Relationship Id="rId11" Type="http://schemas.openxmlformats.org/officeDocument/2006/relationships/image" Target="../media/image44.png"/><Relationship Id="rId10" Type="http://schemas.openxmlformats.org/officeDocument/2006/relationships/oleObject" Target="../embeddings/oleObject9.bin"/><Relationship Id="rId13" Type="http://schemas.openxmlformats.org/officeDocument/2006/relationships/oleObject" Target="../embeddings/oleObject10.bin"/><Relationship Id="rId12" Type="http://schemas.openxmlformats.org/officeDocument/2006/relationships/oleObject" Target="../embeddings/oleObject10.bin"/><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vmlDrawing" Target="../drawings/vmlDrawing3.vml"/><Relationship Id="rId4" Type="http://schemas.openxmlformats.org/officeDocument/2006/relationships/oleObject" Target="../embeddings/oleObject7.bin"/><Relationship Id="rId9" Type="http://schemas.openxmlformats.org/officeDocument/2006/relationships/oleObject" Target="../embeddings/oleObject9.bin"/><Relationship Id="rId15" Type="http://schemas.openxmlformats.org/officeDocument/2006/relationships/oleObject" Target="../embeddings/oleObject11.bin"/><Relationship Id="rId14" Type="http://schemas.openxmlformats.org/officeDocument/2006/relationships/image" Target="../media/image41.png"/><Relationship Id="rId16" Type="http://schemas.openxmlformats.org/officeDocument/2006/relationships/oleObject" Target="../embeddings/oleObject11.bin"/><Relationship Id="rId5" Type="http://schemas.openxmlformats.org/officeDocument/2006/relationships/oleObject" Target="../embeddings/oleObject7.bin"/><Relationship Id="rId6" Type="http://schemas.openxmlformats.org/officeDocument/2006/relationships/image" Target="../media/image43.png"/><Relationship Id="rId7" Type="http://schemas.openxmlformats.org/officeDocument/2006/relationships/oleObject" Target="../embeddings/oleObject8.bin"/><Relationship Id="rId8" Type="http://schemas.openxmlformats.org/officeDocument/2006/relationships/oleObject" Target="../embeddings/oleObject8.bin"/></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5.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pic>
        <p:nvPicPr>
          <p:cNvPr id="182" name="Google Shape;182;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183" name="Google Shape;183;p1"/>
          <p:cNvSpPr/>
          <p:nvPr/>
        </p:nvSpPr>
        <p:spPr>
          <a:xfrm rot="10800000">
            <a:off x="-79022" y="-83405"/>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84" name="Google Shape;184;p1"/>
          <p:cNvPicPr preferRelativeResize="0"/>
          <p:nvPr/>
        </p:nvPicPr>
        <p:blipFill rotWithShape="1">
          <a:blip r:embed="rId4">
            <a:alphaModFix/>
          </a:blip>
          <a:srcRect b="11911" l="984" r="913" t="0"/>
          <a:stretch/>
        </p:blipFill>
        <p:spPr>
          <a:xfrm>
            <a:off x="0" y="4202692"/>
            <a:ext cx="12200709" cy="2688772"/>
          </a:xfrm>
          <a:prstGeom prst="rect">
            <a:avLst/>
          </a:prstGeom>
          <a:noFill/>
          <a:ln>
            <a:noFill/>
          </a:ln>
        </p:spPr>
      </p:pic>
      <p:pic>
        <p:nvPicPr>
          <p:cNvPr id="185" name="Google Shape;185;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186" name="Google Shape;186;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187" name="Google Shape;187;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188" name="Google Shape;188;p1"/>
          <p:cNvSpPr txBox="1"/>
          <p:nvPr/>
        </p:nvSpPr>
        <p:spPr>
          <a:xfrm>
            <a:off x="474133" y="715791"/>
            <a:ext cx="5262403"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 Accounting Principles</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Hoda Metwally </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Lecture 10</a:t>
            </a:r>
            <a:endParaRPr/>
          </a:p>
        </p:txBody>
      </p:sp>
      <p:sp>
        <p:nvSpPr>
          <p:cNvPr id="189" name="Google Shape;189;p1"/>
          <p:cNvSpPr txBox="1"/>
          <p:nvPr/>
        </p:nvSpPr>
        <p:spPr>
          <a:xfrm>
            <a:off x="6539640" y="3125529"/>
            <a:ext cx="5590438" cy="606961"/>
          </a:xfrm>
          <a:prstGeom prst="rect">
            <a:avLst/>
          </a:prstGeom>
          <a:noFill/>
          <a:ln>
            <a:noFill/>
          </a:ln>
        </p:spPr>
        <p:txBody>
          <a:bodyPr anchorCtr="0" anchor="t" bIns="45700" lIns="91425" spcFirstLastPara="1" rIns="91425" wrap="square" tIns="45700">
            <a:spAutoFit/>
          </a:bodyPr>
          <a:lstStyle/>
          <a:p>
            <a:pPr indent="-381000" lvl="0" marL="381000" marR="0" rtl="0" algn="ctr">
              <a:lnSpc>
                <a:spcPct val="110000"/>
              </a:lnSpc>
              <a:spcBef>
                <a:spcPts val="0"/>
              </a:spcBef>
              <a:spcAft>
                <a:spcPts val="0"/>
              </a:spcAft>
              <a:buClr>
                <a:srgbClr val="005AB4"/>
              </a:buClr>
              <a:buSzPts val="3200"/>
              <a:buFont typeface="Noto Sans Symbols"/>
              <a:buNone/>
            </a:pPr>
            <a:r>
              <a:rPr lang="en-US" sz="3200">
                <a:solidFill>
                  <a:srgbClr val="005AB4"/>
                </a:solidFill>
                <a:latin typeface="Calibri"/>
                <a:ea typeface="Calibri"/>
                <a:cs typeface="Calibri"/>
                <a:sym typeface="Calibri"/>
              </a:rPr>
              <a:t>ACCOUNTING PRINCIPLES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2"/>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95" name="Google Shape;195;p2"/>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6" name="Google Shape;196;p2"/>
          <p:cNvPicPr preferRelativeResize="0"/>
          <p:nvPr/>
        </p:nvPicPr>
        <p:blipFill rotWithShape="1">
          <a:blip r:embed="rId4">
            <a:alphaModFix/>
          </a:blip>
          <a:srcRect b="0" l="0" r="0" t="0"/>
          <a:stretch/>
        </p:blipFill>
        <p:spPr>
          <a:xfrm>
            <a:off x="2235200" y="915090"/>
            <a:ext cx="6714451" cy="1972334"/>
          </a:xfrm>
          <a:prstGeom prst="rect">
            <a:avLst/>
          </a:prstGeom>
          <a:noFill/>
          <a:ln>
            <a:noFill/>
          </a:ln>
        </p:spPr>
      </p:pic>
      <p:pic>
        <p:nvPicPr>
          <p:cNvPr id="197" name="Google Shape;197;p2"/>
          <p:cNvPicPr preferRelativeResize="0"/>
          <p:nvPr/>
        </p:nvPicPr>
        <p:blipFill rotWithShape="1">
          <a:blip r:embed="rId5">
            <a:alphaModFix/>
          </a:blip>
          <a:srcRect b="0" l="0" r="0" t="0"/>
          <a:stretch/>
        </p:blipFill>
        <p:spPr>
          <a:xfrm>
            <a:off x="-139261" y="-101602"/>
            <a:ext cx="4169394" cy="7137043"/>
          </a:xfrm>
          <a:prstGeom prst="rect">
            <a:avLst/>
          </a:prstGeom>
          <a:noFill/>
          <a:ln>
            <a:noFill/>
          </a:ln>
        </p:spPr>
      </p:pic>
      <p:sp>
        <p:nvSpPr>
          <p:cNvPr id="198" name="Google Shape;198;p2"/>
          <p:cNvSpPr txBox="1"/>
          <p:nvPr/>
        </p:nvSpPr>
        <p:spPr>
          <a:xfrm>
            <a:off x="2822222" y="1208759"/>
            <a:ext cx="5163016" cy="138499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2800"/>
              <a:buFont typeface="Tajawal Medium"/>
              <a:buNone/>
            </a:pPr>
            <a:r>
              <a:rPr b="0" i="0" lang="en-US" sz="2800" u="none" cap="none" strike="noStrike">
                <a:solidFill>
                  <a:srgbClr val="FFFFFF"/>
                </a:solidFill>
                <a:latin typeface="Tajawal Medium"/>
                <a:ea typeface="Tajawal Medium"/>
                <a:cs typeface="Tajawal Medium"/>
                <a:sym typeface="Tajawal Medium"/>
              </a:rPr>
              <a:t>ACCOUNTING PRINCIPLES</a:t>
            </a:r>
            <a:endParaRPr/>
          </a:p>
          <a:p>
            <a:pPr indent="0" lvl="0" marL="0" marR="0" rtl="0" algn="l">
              <a:lnSpc>
                <a:spcPct val="100000"/>
              </a:lnSpc>
              <a:spcBef>
                <a:spcPts val="0"/>
              </a:spcBef>
              <a:spcAft>
                <a:spcPts val="0"/>
              </a:spcAft>
              <a:buClr>
                <a:srgbClr val="24A9E1"/>
              </a:buClr>
              <a:buSzPts val="2800"/>
              <a:buFont typeface="Tajawal Medium"/>
              <a:buNone/>
            </a:pPr>
            <a:r>
              <a:rPr b="0" i="0" lang="en-US" sz="2800" u="none" cap="none" strike="noStrike">
                <a:solidFill>
                  <a:srgbClr val="24A9E1"/>
                </a:solidFill>
                <a:latin typeface="Tajawal Medium"/>
                <a:ea typeface="Tajawal Medium"/>
                <a:cs typeface="Tajawal Medium"/>
                <a:sym typeface="Tajawal Medium"/>
              </a:rPr>
              <a:t>Prepared by Dr. Hoda Metwally</a:t>
            </a:r>
            <a:endParaRPr b="0" i="0" sz="2800" u="none" cap="none" strike="noStrike">
              <a:solidFill>
                <a:srgbClr val="24A9E1"/>
              </a:solidFill>
              <a:latin typeface="Tajawal Medium"/>
              <a:ea typeface="Tajawal Medium"/>
              <a:cs typeface="Tajawal Medium"/>
              <a:sym typeface="Tajawal Medium"/>
            </a:endParaRPr>
          </a:p>
          <a:p>
            <a:pPr indent="0" lvl="0" marL="0" marR="0" rtl="0" algn="l">
              <a:lnSpc>
                <a:spcPct val="100000"/>
              </a:lnSpc>
              <a:spcBef>
                <a:spcPts val="0"/>
              </a:spcBef>
              <a:spcAft>
                <a:spcPts val="0"/>
              </a:spcAft>
              <a:buClr>
                <a:srgbClr val="FF9518"/>
              </a:buClr>
              <a:buSzPts val="2800"/>
              <a:buFont typeface="Tajawal Medium"/>
              <a:buNone/>
            </a:pPr>
            <a:r>
              <a:rPr b="0" i="0" lang="en-US" sz="2800" u="none" cap="none" strike="noStrike">
                <a:solidFill>
                  <a:srgbClr val="FF9518"/>
                </a:solidFill>
                <a:latin typeface="Tajawal Medium"/>
                <a:ea typeface="Tajawal Medium"/>
                <a:cs typeface="Tajawal Medium"/>
                <a:sym typeface="Tajawal Medium"/>
              </a:rPr>
              <a:t>Lecture 10</a:t>
            </a:r>
            <a:endParaRPr/>
          </a:p>
        </p:txBody>
      </p:sp>
      <p:pic>
        <p:nvPicPr>
          <p:cNvPr id="199" name="Google Shape;199;p2"/>
          <p:cNvPicPr preferRelativeResize="0"/>
          <p:nvPr/>
        </p:nvPicPr>
        <p:blipFill rotWithShape="1">
          <a:blip r:embed="rId6">
            <a:alphaModFix/>
          </a:blip>
          <a:srcRect b="0" l="0" r="0" t="0"/>
          <a:stretch/>
        </p:blipFill>
        <p:spPr>
          <a:xfrm>
            <a:off x="651740" y="4934428"/>
            <a:ext cx="1699476" cy="1524000"/>
          </a:xfrm>
          <a:prstGeom prst="rect">
            <a:avLst/>
          </a:prstGeom>
          <a:noFill/>
          <a:ln>
            <a:noFill/>
          </a:ln>
        </p:spPr>
      </p:pic>
      <p:pic>
        <p:nvPicPr>
          <p:cNvPr id="200" name="Google Shape;200;p2"/>
          <p:cNvPicPr preferRelativeResize="0"/>
          <p:nvPr/>
        </p:nvPicPr>
        <p:blipFill rotWithShape="1">
          <a:blip r:embed="rId7">
            <a:alphaModFix/>
          </a:blip>
          <a:srcRect b="0" l="0" r="0" t="0"/>
          <a:stretch/>
        </p:blipFill>
        <p:spPr>
          <a:xfrm rot="10800000">
            <a:off x="3612444" y="5284188"/>
            <a:ext cx="5882401" cy="1034667"/>
          </a:xfrm>
          <a:prstGeom prst="rect">
            <a:avLst/>
          </a:prstGeom>
          <a:noFill/>
          <a:ln>
            <a:noFill/>
          </a:ln>
        </p:spPr>
      </p:pic>
      <p:sp>
        <p:nvSpPr>
          <p:cNvPr id="201" name="Google Shape;201;p2"/>
          <p:cNvSpPr txBox="1"/>
          <p:nvPr/>
        </p:nvSpPr>
        <p:spPr>
          <a:xfrm>
            <a:off x="3074920" y="5498041"/>
            <a:ext cx="5590438" cy="606961"/>
          </a:xfrm>
          <a:prstGeom prst="rect">
            <a:avLst/>
          </a:prstGeom>
          <a:noFill/>
          <a:ln>
            <a:noFill/>
          </a:ln>
        </p:spPr>
        <p:txBody>
          <a:bodyPr anchorCtr="0" anchor="t" bIns="45700" lIns="91425" spcFirstLastPara="1" rIns="91425" wrap="square" tIns="45700">
            <a:spAutoFit/>
          </a:bodyPr>
          <a:lstStyle/>
          <a:p>
            <a:pPr indent="-381000" lvl="0" marL="381000" marR="0" rtl="0" algn="ctr">
              <a:lnSpc>
                <a:spcPct val="110000"/>
              </a:lnSpc>
              <a:spcBef>
                <a:spcPts val="0"/>
              </a:spcBef>
              <a:spcAft>
                <a:spcPts val="0"/>
              </a:spcAft>
              <a:buClr>
                <a:srgbClr val="005AB4"/>
              </a:buClr>
              <a:buSzPts val="3200"/>
              <a:buFont typeface="Noto Sans Symbols"/>
              <a:buNone/>
            </a:pPr>
            <a:r>
              <a:rPr lang="en-US" sz="3200">
                <a:solidFill>
                  <a:srgbClr val="005AB4"/>
                </a:solidFill>
                <a:latin typeface="Calibri"/>
                <a:ea typeface="Calibri"/>
                <a:cs typeface="Calibri"/>
                <a:sym typeface="Calibri"/>
              </a:rPr>
              <a:t>ACCOUNTING PRINCIPLES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grpSp>
        <p:nvGrpSpPr>
          <p:cNvPr id="206" name="Google Shape;206;p3"/>
          <p:cNvGrpSpPr/>
          <p:nvPr/>
        </p:nvGrpSpPr>
        <p:grpSpPr>
          <a:xfrm>
            <a:off x="2913063" y="4973638"/>
            <a:ext cx="6375400" cy="1504950"/>
            <a:chOff x="875" y="3133"/>
            <a:chExt cx="4016" cy="948"/>
          </a:xfrm>
        </p:grpSpPr>
        <p:sp>
          <p:nvSpPr>
            <p:cNvPr id="207" name="Google Shape;207;p3"/>
            <p:cNvSpPr/>
            <p:nvPr/>
          </p:nvSpPr>
          <p:spPr>
            <a:xfrm flipH="1" rot="-5400000">
              <a:off x="2671" y="3205"/>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208" name="Google Shape;208;p3"/>
            <p:cNvSpPr/>
            <p:nvPr/>
          </p:nvSpPr>
          <p:spPr>
            <a:xfrm>
              <a:off x="875" y="3569"/>
              <a:ext cx="4016" cy="512"/>
            </a:xfrm>
            <a:prstGeom prst="roundRect">
              <a:avLst>
                <a:gd fmla="val 12495" name="adj"/>
              </a:avLst>
            </a:prstGeom>
            <a:solidFill>
              <a:schemeClr val="folHlink"/>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CC"/>
                  </a:solidFill>
                  <a:latin typeface="Arial"/>
                  <a:ea typeface="Arial"/>
                  <a:cs typeface="Arial"/>
                  <a:sym typeface="Arial"/>
                </a:rPr>
                <a:t>Called Property, Plant, &amp; Equipment</a:t>
              </a:r>
              <a:endParaRPr/>
            </a:p>
          </p:txBody>
        </p:sp>
      </p:grpSp>
      <p:sp>
        <p:nvSpPr>
          <p:cNvPr id="209" name="Google Shape;209;p3"/>
          <p:cNvSpPr txBox="1"/>
          <p:nvPr>
            <p:ph type="title"/>
          </p:nvPr>
        </p:nvSpPr>
        <p:spPr>
          <a:xfrm>
            <a:off x="2692400" y="171450"/>
            <a:ext cx="113792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Plant Assets</a:t>
            </a:r>
            <a:endParaRPr/>
          </a:p>
        </p:txBody>
      </p:sp>
      <p:grpSp>
        <p:nvGrpSpPr>
          <p:cNvPr id="210" name="Google Shape;210;p3"/>
          <p:cNvGrpSpPr/>
          <p:nvPr/>
        </p:nvGrpSpPr>
        <p:grpSpPr>
          <a:xfrm>
            <a:off x="3135313" y="3526631"/>
            <a:ext cx="6375400" cy="1509713"/>
            <a:chOff x="875" y="2290"/>
            <a:chExt cx="4016" cy="951"/>
          </a:xfrm>
        </p:grpSpPr>
        <p:sp>
          <p:nvSpPr>
            <p:cNvPr id="211" name="Google Shape;211;p3"/>
            <p:cNvSpPr/>
            <p:nvPr/>
          </p:nvSpPr>
          <p:spPr>
            <a:xfrm flipH="1" rot="-5400000">
              <a:off x="2671" y="2362"/>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212" name="Google Shape;212;p3"/>
            <p:cNvSpPr/>
            <p:nvPr/>
          </p:nvSpPr>
          <p:spPr>
            <a:xfrm>
              <a:off x="875" y="2729"/>
              <a:ext cx="4016" cy="512"/>
            </a:xfrm>
            <a:prstGeom prst="roundRect">
              <a:avLst>
                <a:gd fmla="val 12495" name="adj"/>
              </a:avLst>
            </a:prstGeom>
            <a:solidFill>
              <a:srgbClr val="0033CC"/>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Expected to Benefit Future Periods</a:t>
              </a:r>
              <a:endParaRPr/>
            </a:p>
          </p:txBody>
        </p:sp>
      </p:grpSp>
      <p:grpSp>
        <p:nvGrpSpPr>
          <p:cNvPr id="213" name="Google Shape;213;p3"/>
          <p:cNvGrpSpPr/>
          <p:nvPr/>
        </p:nvGrpSpPr>
        <p:grpSpPr>
          <a:xfrm>
            <a:off x="2913063" y="2330450"/>
            <a:ext cx="6375400" cy="1466850"/>
            <a:chOff x="875" y="1468"/>
            <a:chExt cx="4016" cy="924"/>
          </a:xfrm>
        </p:grpSpPr>
        <p:sp>
          <p:nvSpPr>
            <p:cNvPr id="214" name="Google Shape;214;p3"/>
            <p:cNvSpPr/>
            <p:nvPr/>
          </p:nvSpPr>
          <p:spPr>
            <a:xfrm flipH="1" rot="-5400000">
              <a:off x="2671" y="1540"/>
              <a:ext cx="424" cy="280"/>
            </a:xfrm>
            <a:prstGeom prst="rightArrow">
              <a:avLst>
                <a:gd fmla="val 50000" name="adj1"/>
                <a:gd fmla="val 75721" name="adj2"/>
              </a:avLst>
            </a:prstGeom>
            <a:solidFill>
              <a:srgbClr val="FF0000"/>
            </a:solidFill>
            <a:ln cap="flat" cmpd="sng" w="12700">
              <a:solidFill>
                <a:schemeClr val="dk1"/>
              </a:solidFill>
              <a:prstDash val="solid"/>
              <a:miter lim="800000"/>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000000"/>
                </a:solidFill>
                <a:latin typeface="Arial"/>
                <a:ea typeface="Arial"/>
                <a:cs typeface="Arial"/>
                <a:sym typeface="Arial"/>
              </a:endParaRPr>
            </a:p>
          </p:txBody>
        </p:sp>
        <p:sp>
          <p:nvSpPr>
            <p:cNvPr id="215" name="Google Shape;215;p3"/>
            <p:cNvSpPr/>
            <p:nvPr/>
          </p:nvSpPr>
          <p:spPr>
            <a:xfrm>
              <a:off x="875" y="1880"/>
              <a:ext cx="4016" cy="512"/>
            </a:xfrm>
            <a:prstGeom prst="roundRect">
              <a:avLst>
                <a:gd fmla="val 12495" name="adj"/>
              </a:avLst>
            </a:prstGeom>
            <a:solidFill>
              <a:srgbClr val="9A2F6F"/>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FFFFFF"/>
                  </a:solidFill>
                  <a:latin typeface="Arial"/>
                  <a:ea typeface="Arial"/>
                  <a:cs typeface="Arial"/>
                  <a:sym typeface="Arial"/>
                </a:rPr>
                <a:t>Actively Used in Operations</a:t>
              </a:r>
              <a:endParaRPr/>
            </a:p>
          </p:txBody>
        </p:sp>
      </p:grpSp>
      <p:sp>
        <p:nvSpPr>
          <p:cNvPr id="216" name="Google Shape;216;p3"/>
          <p:cNvSpPr/>
          <p:nvPr/>
        </p:nvSpPr>
        <p:spPr>
          <a:xfrm>
            <a:off x="2913063" y="1600200"/>
            <a:ext cx="6375400" cy="812800"/>
          </a:xfrm>
          <a:prstGeom prst="roundRect">
            <a:avLst>
              <a:gd fmla="val 12495" name="adj"/>
            </a:avLst>
          </a:prstGeom>
          <a:solidFill>
            <a:schemeClr val="accent1"/>
          </a:solidFill>
          <a:ln cap="flat" cmpd="sng" w="25400">
            <a:solidFill>
              <a:schemeClr val="dk1"/>
            </a:solidFill>
            <a:prstDash val="solid"/>
            <a:round/>
            <a:headEnd len="sm" w="sm" type="none"/>
            <a:tailEnd len="sm" w="sm" type="none"/>
          </a:ln>
          <a:effectLst>
            <a:outerShdw rotWithShape="0" algn="ctr" dir="2700000" dist="35921">
              <a:schemeClr val="dk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000000"/>
                </a:solidFill>
                <a:latin typeface="Arial"/>
                <a:ea typeface="Arial"/>
                <a:cs typeface="Arial"/>
                <a:sym typeface="Arial"/>
              </a:rPr>
              <a:t>Tangible in Nature</a:t>
            </a:r>
            <a:endParaRPr/>
          </a:p>
        </p:txBody>
      </p:sp>
      <p:sp>
        <p:nvSpPr>
          <p:cNvPr id="217" name="Google Shape;217;p3"/>
          <p:cNvSpPr/>
          <p:nvPr/>
        </p:nvSpPr>
        <p:spPr>
          <a:xfrm>
            <a:off x="1600200" y="381000"/>
            <a:ext cx="685800" cy="457200"/>
          </a:xfrm>
          <a:prstGeom prst="rightArrow">
            <a:avLst>
              <a:gd fmla="val 50000" name="adj1"/>
              <a:gd fmla="val 37500" name="adj2"/>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advTm="123632">
    <p:split orient="vert"/>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500"/>
                                        <p:tgtEl>
                                          <p:spTgt spid="21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10"/>
                                        </p:tgtEl>
                                        <p:attrNameLst>
                                          <p:attrName>style.visibility</p:attrName>
                                        </p:attrNameLst>
                                      </p:cBhvr>
                                      <p:to>
                                        <p:strVal val="visible"/>
                                      </p:to>
                                    </p:set>
                                    <p:animEffect filter="fade" transition="in">
                                      <p:cBhvr>
                                        <p:cTn dur="500"/>
                                        <p:tgtEl>
                                          <p:spTgt spid="210"/>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206"/>
                                        </p:tgtEl>
                                        <p:attrNameLst>
                                          <p:attrName>style.visibility</p:attrName>
                                        </p:attrNameLst>
                                      </p:cBhvr>
                                      <p:to>
                                        <p:strVal val="visible"/>
                                      </p:to>
                                    </p:set>
                                    <p:animEffect filter="fade" transition="in">
                                      <p:cBhvr>
                                        <p:cTn dur="500"/>
                                        <p:tgtEl>
                                          <p:spTgt spid="2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What are assets?</a:t>
            </a:r>
            <a:endParaRPr/>
          </a:p>
        </p:txBody>
      </p:sp>
      <p:pic>
        <p:nvPicPr>
          <p:cNvPr id="223" name="Google Shape;223;p4"/>
          <p:cNvPicPr preferRelativeResize="0"/>
          <p:nvPr/>
        </p:nvPicPr>
        <p:blipFill rotWithShape="1">
          <a:blip r:embed="rId3">
            <a:alphaModFix/>
          </a:blip>
          <a:srcRect b="-21629" l="19336" r="18650" t="21629"/>
          <a:stretch/>
        </p:blipFill>
        <p:spPr>
          <a:xfrm>
            <a:off x="2849216" y="1485916"/>
            <a:ext cx="7182679" cy="685465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Types of Assets:</a:t>
            </a:r>
            <a:endParaRPr/>
          </a:p>
        </p:txBody>
      </p:sp>
      <p:pic>
        <p:nvPicPr>
          <p:cNvPr id="229" name="Google Shape;229;p5"/>
          <p:cNvPicPr preferRelativeResize="0"/>
          <p:nvPr/>
        </p:nvPicPr>
        <p:blipFill rotWithShape="1">
          <a:blip r:embed="rId3">
            <a:alphaModFix/>
          </a:blip>
          <a:srcRect b="6534" l="20218" r="17826" t="24638"/>
          <a:stretch/>
        </p:blipFill>
        <p:spPr>
          <a:xfrm>
            <a:off x="2464903" y="1690688"/>
            <a:ext cx="7553739" cy="47177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Definition of a liability:</a:t>
            </a:r>
            <a:endParaRPr/>
          </a:p>
        </p:txBody>
      </p:sp>
      <p:pic>
        <p:nvPicPr>
          <p:cNvPr id="235" name="Google Shape;235;p6"/>
          <p:cNvPicPr preferRelativeResize="0"/>
          <p:nvPr/>
        </p:nvPicPr>
        <p:blipFill rotWithShape="1">
          <a:blip r:embed="rId3">
            <a:alphaModFix/>
          </a:blip>
          <a:srcRect b="20565" l="19674" r="17283" t="24641"/>
          <a:stretch/>
        </p:blipFill>
        <p:spPr>
          <a:xfrm>
            <a:off x="2398642" y="1690688"/>
            <a:ext cx="7686262" cy="375595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Two main types of Liabilities:</a:t>
            </a:r>
            <a:endParaRPr/>
          </a:p>
        </p:txBody>
      </p:sp>
      <p:pic>
        <p:nvPicPr>
          <p:cNvPr id="241" name="Google Shape;241;p7"/>
          <p:cNvPicPr preferRelativeResize="0"/>
          <p:nvPr/>
        </p:nvPicPr>
        <p:blipFill rotWithShape="1">
          <a:blip r:embed="rId3">
            <a:alphaModFix/>
          </a:blip>
          <a:srcRect b="14378" l="20325" r="18804" t="27236"/>
          <a:stretch/>
        </p:blipFill>
        <p:spPr>
          <a:xfrm>
            <a:off x="2478157" y="1868558"/>
            <a:ext cx="7421218" cy="400215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Two main types of Liabilities:</a:t>
            </a:r>
            <a:endParaRPr/>
          </a:p>
        </p:txBody>
      </p:sp>
      <p:pic>
        <p:nvPicPr>
          <p:cNvPr id="247" name="Google Shape;247;p8"/>
          <p:cNvPicPr preferRelativeResize="0"/>
          <p:nvPr/>
        </p:nvPicPr>
        <p:blipFill rotWithShape="1">
          <a:blip r:embed="rId3">
            <a:alphaModFix/>
          </a:blip>
          <a:srcRect b="9738" l="20000" r="18260" t="28202"/>
          <a:stretch/>
        </p:blipFill>
        <p:spPr>
          <a:xfrm>
            <a:off x="2438400" y="1934816"/>
            <a:ext cx="7527235" cy="425394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Definition of Equity:</a:t>
            </a:r>
            <a:endParaRPr/>
          </a:p>
        </p:txBody>
      </p:sp>
      <p:pic>
        <p:nvPicPr>
          <p:cNvPr id="253" name="Google Shape;253;p9"/>
          <p:cNvPicPr preferRelativeResize="0"/>
          <p:nvPr/>
        </p:nvPicPr>
        <p:blipFill rotWithShape="1">
          <a:blip r:embed="rId3">
            <a:alphaModFix/>
          </a:blip>
          <a:srcRect b="5303" l="19673" r="18153" t="24639"/>
          <a:stretch/>
        </p:blipFill>
        <p:spPr>
          <a:xfrm>
            <a:off x="2398642" y="1690688"/>
            <a:ext cx="7580245" cy="480218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Equity (Types)</a:t>
            </a:r>
            <a:endParaRPr/>
          </a:p>
        </p:txBody>
      </p:sp>
      <p:pic>
        <p:nvPicPr>
          <p:cNvPr id="259" name="Google Shape;259;p10"/>
          <p:cNvPicPr preferRelativeResize="0"/>
          <p:nvPr/>
        </p:nvPicPr>
        <p:blipFill rotWithShape="1">
          <a:blip r:embed="rId3">
            <a:alphaModFix/>
          </a:blip>
          <a:srcRect b="6839" l="20109" r="18042" t="24641"/>
          <a:stretch/>
        </p:blipFill>
        <p:spPr>
          <a:xfrm>
            <a:off x="2451652" y="1690688"/>
            <a:ext cx="7540487" cy="469686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 Income Statement </a:t>
            </a:r>
            <a:br>
              <a:rPr lang="en-US"/>
            </a:br>
            <a:r>
              <a:rPr lang="en-US"/>
              <a:t>or Statement of profit and loss </a:t>
            </a:r>
            <a:endParaRPr/>
          </a:p>
        </p:txBody>
      </p:sp>
      <p:pic>
        <p:nvPicPr>
          <p:cNvPr id="265" name="Google Shape;265;p11"/>
          <p:cNvPicPr preferRelativeResize="0"/>
          <p:nvPr/>
        </p:nvPicPr>
        <p:blipFill rotWithShape="1">
          <a:blip r:embed="rId3">
            <a:alphaModFix/>
          </a:blip>
          <a:srcRect b="7999" l="19673" r="18153" t="28975"/>
          <a:stretch/>
        </p:blipFill>
        <p:spPr>
          <a:xfrm>
            <a:off x="2398642" y="1987826"/>
            <a:ext cx="7580245" cy="432021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 income statement</a:t>
            </a:r>
            <a:endParaRPr/>
          </a:p>
        </p:txBody>
      </p:sp>
      <p:pic>
        <p:nvPicPr>
          <p:cNvPr id="271" name="Google Shape;271;p12"/>
          <p:cNvPicPr preferRelativeResize="0"/>
          <p:nvPr/>
        </p:nvPicPr>
        <p:blipFill rotWithShape="1">
          <a:blip r:embed="rId3">
            <a:alphaModFix/>
          </a:blip>
          <a:srcRect b="16892" l="19891" r="20869" t="20081"/>
          <a:stretch/>
        </p:blipFill>
        <p:spPr>
          <a:xfrm>
            <a:off x="2425148" y="1378226"/>
            <a:ext cx="7222435" cy="432021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277" name="Google Shape;277;p13"/>
          <p:cNvPicPr preferRelativeResize="0"/>
          <p:nvPr/>
        </p:nvPicPr>
        <p:blipFill rotWithShape="1">
          <a:blip r:embed="rId3">
            <a:alphaModFix/>
          </a:blip>
          <a:srcRect b="5302" l="20435" r="18694" t="26462"/>
          <a:stretch/>
        </p:blipFill>
        <p:spPr>
          <a:xfrm>
            <a:off x="742122" y="280172"/>
            <a:ext cx="11449878" cy="621270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 Accounting Process:</a:t>
            </a:r>
            <a:endParaRPr/>
          </a:p>
        </p:txBody>
      </p:sp>
      <p:pic>
        <p:nvPicPr>
          <p:cNvPr id="283" name="Google Shape;283;p14"/>
          <p:cNvPicPr preferRelativeResize="0"/>
          <p:nvPr/>
        </p:nvPicPr>
        <p:blipFill rotWithShape="1">
          <a:blip r:embed="rId3">
            <a:alphaModFix/>
          </a:blip>
          <a:srcRect b="15152" l="19673" r="17826" t="28781"/>
          <a:stretch/>
        </p:blipFill>
        <p:spPr>
          <a:xfrm>
            <a:off x="2398642" y="1974574"/>
            <a:ext cx="7620001" cy="384313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5"/>
          <p:cNvSpPr txBox="1"/>
          <p:nvPr/>
        </p:nvSpPr>
        <p:spPr>
          <a:xfrm>
            <a:off x="2381250" y="428625"/>
            <a:ext cx="7500938" cy="1419619"/>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CHAPTER 10</a:t>
            </a:r>
            <a:endParaRPr/>
          </a:p>
          <a:p>
            <a:pPr indent="0" lvl="0" marL="0" marR="0" rtl="0" algn="ctr">
              <a:spcBef>
                <a:spcPts val="1875"/>
              </a:spcBef>
              <a:spcAft>
                <a:spcPts val="0"/>
              </a:spcAft>
              <a:buNone/>
            </a:pPr>
            <a:r>
              <a:rPr b="1" lang="en-US" sz="3750">
                <a:solidFill>
                  <a:schemeClr val="lt1"/>
                </a:solidFill>
                <a:latin typeface="Times New Roman"/>
                <a:ea typeface="Times New Roman"/>
                <a:cs typeface="Times New Roman"/>
                <a:sym typeface="Times New Roman"/>
              </a:rPr>
              <a:t>ACCOUNTING PRINCIPLES</a:t>
            </a:r>
            <a:endParaRPr/>
          </a:p>
        </p:txBody>
      </p:sp>
      <p:sp>
        <p:nvSpPr>
          <p:cNvPr id="289" name="Google Shape;289;p15"/>
          <p:cNvSpPr/>
          <p:nvPr/>
        </p:nvSpPr>
        <p:spPr>
          <a:xfrm>
            <a:off x="2024062" y="2000250"/>
            <a:ext cx="8072438" cy="949771"/>
          </a:xfrm>
          <a:prstGeom prst="rect">
            <a:avLst/>
          </a:prstGeom>
          <a:gradFill>
            <a:gsLst>
              <a:gs pos="0">
                <a:srgbClr val="FFCC33"/>
              </a:gs>
              <a:gs pos="100000">
                <a:srgbClr val="FFCE3D"/>
              </a:gs>
            </a:gsLst>
            <a:lin ang="5400000" scaled="0"/>
          </a:gradFill>
          <a:ln cap="flat" cmpd="sng" w="12700">
            <a:solidFill>
              <a:srgbClr val="FFCC33"/>
            </a:solidFill>
            <a:prstDash val="solid"/>
            <a:miter lim="800000"/>
            <a:headEnd len="sm" w="sm" type="none"/>
            <a:tailEnd len="sm" w="sm" type="none"/>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STUDY OBJECTIVES</a:t>
            </a:r>
            <a:endParaRPr/>
          </a:p>
          <a:p>
            <a:pPr indent="0" lvl="0" marL="0" marR="0" rtl="0" algn="ctr">
              <a:spcBef>
                <a:spcPts val="1125"/>
              </a:spcBef>
              <a:spcAft>
                <a:spcPts val="0"/>
              </a:spcAft>
              <a:buNone/>
            </a:pPr>
            <a:r>
              <a:rPr b="1" lang="en-US" sz="2250">
                <a:solidFill>
                  <a:schemeClr val="dk1"/>
                </a:solidFill>
                <a:latin typeface="Times New Roman"/>
                <a:ea typeface="Times New Roman"/>
                <a:cs typeface="Times New Roman"/>
                <a:sym typeface="Times New Roman"/>
              </a:rPr>
              <a:t>After studying this chapter, you should understand:</a:t>
            </a:r>
            <a:endParaRPr/>
          </a:p>
        </p:txBody>
      </p:sp>
      <p:graphicFrame>
        <p:nvGraphicFramePr>
          <p:cNvPr id="290" name="Google Shape;290;p15"/>
          <p:cNvGraphicFramePr/>
          <p:nvPr/>
        </p:nvGraphicFramePr>
        <p:xfrm>
          <a:off x="2024063" y="3286126"/>
          <a:ext cx="3000000" cy="3000000"/>
        </p:xfrm>
        <a:graphic>
          <a:graphicData uri="http://schemas.openxmlformats.org/drawingml/2006/table">
            <a:tbl>
              <a:tblPr>
                <a:noFill/>
                <a:tableStyleId>{655CC9E9-AE12-4F79-A19F-110C79E5F9A5}</a:tableStyleId>
              </a:tblPr>
              <a:tblGrid>
                <a:gridCol w="4286250"/>
                <a:gridCol w="3815950"/>
              </a:tblGrid>
              <a:tr h="636900">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GAAP &amp; the conceptual framework</a:t>
                      </a:r>
                      <a:endParaRPr/>
                    </a:p>
                  </a:txBody>
                  <a:tcPr marT="42850" marB="42850" marR="85700" marL="85700" anchor="ctr">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Basic accounting principles</a:t>
                      </a:r>
                      <a:endParaRPr/>
                    </a:p>
                  </a:txBody>
                  <a:tcPr marT="42850" marB="42850" marR="85700" marL="85700" anchor="ctr">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r>
              <a:tr h="516375">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Objectives of financial reporting</a:t>
                      </a:r>
                      <a:endParaRPr/>
                    </a:p>
                  </a:txBody>
                  <a:tcPr marT="42850" marB="42850" marR="85700" marL="85700" anchor="ctr">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Accounting constraints</a:t>
                      </a:r>
                      <a:endParaRPr/>
                    </a:p>
                  </a:txBody>
                  <a:tcPr marT="42850" marB="42850" marR="85700" marL="85700" anchor="ctr">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r>
              <a:tr h="777225">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Qualitative characteristics &amp; financial statement elements</a:t>
                      </a:r>
                      <a:endParaRPr/>
                    </a:p>
                  </a:txBody>
                  <a:tcPr marT="42850" marB="42850" marR="85700" marL="85700" anchor="ctr">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How to analyze classified </a:t>
                      </a:r>
                      <a:endParaRPr/>
                    </a:p>
                    <a:p>
                      <a:pPr indent="0" lvl="0" marL="0" marR="0" rtl="0" algn="ctr">
                        <a:lnSpc>
                          <a:spcPct val="100000"/>
                        </a:lnSpc>
                        <a:spcBef>
                          <a:spcPts val="42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financial statements</a:t>
                      </a:r>
                      <a:endParaRPr/>
                    </a:p>
                  </a:txBody>
                  <a:tcPr marT="42850" marB="42850" marR="85700" marL="85700" anchor="ctr">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9191DB"/>
                    </a:solidFill>
                  </a:tcPr>
                </a:tc>
              </a:tr>
              <a:tr h="714350">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Basic accounting assumptions</a:t>
                      </a:r>
                      <a:endParaRPr/>
                    </a:p>
                  </a:txBody>
                  <a:tcPr marT="42850" marB="42850" marR="85700" marL="85700" anchor="ctr">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solidFill>
                      <a:srgbClr val="9191DB"/>
                    </a:solidFill>
                  </a:tcPr>
                </a:tc>
                <a:tc>
                  <a:txBody>
                    <a:bodyPr/>
                    <a:lstStyle/>
                    <a:p>
                      <a:pPr indent="0" lvl="0" marL="0" marR="0" rtl="0" algn="ctr">
                        <a:lnSpc>
                          <a:spcPct val="100000"/>
                        </a:lnSpc>
                        <a:spcBef>
                          <a:spcPts val="0"/>
                        </a:spcBef>
                        <a:spcAft>
                          <a:spcPts val="0"/>
                        </a:spcAft>
                        <a:buClr>
                          <a:schemeClr val="dk1"/>
                        </a:buClr>
                        <a:buSzPts val="2100"/>
                        <a:buFont typeface="Times New Roman"/>
                        <a:buNone/>
                      </a:pPr>
                      <a:r>
                        <a:rPr b="1" i="0" lang="en-US" sz="2100" u="none" cap="none" strike="noStrike">
                          <a:solidFill>
                            <a:schemeClr val="dk1"/>
                          </a:solidFill>
                          <a:latin typeface="Times New Roman"/>
                          <a:ea typeface="Times New Roman"/>
                          <a:cs typeface="Times New Roman"/>
                          <a:sym typeface="Times New Roman"/>
                        </a:rPr>
                        <a:t>Accounting principles used in international operations</a:t>
                      </a:r>
                      <a:endParaRPr/>
                    </a:p>
                  </a:txBody>
                  <a:tcPr marT="42850" marB="42850" marR="85700" marL="85700" anchor="ctr">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solidFill>
                      <a:srgbClr val="9191DB"/>
                    </a:solidFill>
                  </a:tcPr>
                </a:tc>
              </a:tr>
            </a:tbl>
          </a:graphicData>
        </a:graphic>
      </p:graphicFrame>
    </p:spTree>
  </p:cSld>
  <p:clrMapOvr>
    <a:masterClrMapping/>
  </p:clrMapOvr>
  <p:transition>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6"/>
          <p:cNvSpPr txBox="1"/>
          <p:nvPr/>
        </p:nvSpPr>
        <p:spPr>
          <a:xfrm>
            <a:off x="2095500" y="285750"/>
            <a:ext cx="8215313" cy="1275349"/>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1</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GAAP &amp; CONCEPTUAL FRAMEWORK</a:t>
            </a:r>
            <a:endParaRPr/>
          </a:p>
        </p:txBody>
      </p:sp>
      <p:sp>
        <p:nvSpPr>
          <p:cNvPr id="300" name="Google Shape;300;p16"/>
          <p:cNvSpPr/>
          <p:nvPr/>
        </p:nvSpPr>
        <p:spPr>
          <a:xfrm>
            <a:off x="2166938" y="1928812"/>
            <a:ext cx="8001000" cy="1357313"/>
          </a:xfrm>
          <a:prstGeom prst="roundRect">
            <a:avLst>
              <a:gd fmla="val 16667" name="adj"/>
            </a:avLst>
          </a:prstGeom>
          <a:gradFill>
            <a:gsLst>
              <a:gs pos="0">
                <a:srgbClr val="FFCC33"/>
              </a:gs>
              <a:gs pos="100000">
                <a:srgbClr val="FFDD77"/>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rgbClr val="E84D00"/>
                </a:solidFill>
                <a:latin typeface="Times New Roman"/>
                <a:ea typeface="Times New Roman"/>
                <a:cs typeface="Times New Roman"/>
                <a:sym typeface="Times New Roman"/>
              </a:rPr>
              <a:t>GAAP</a:t>
            </a:r>
            <a:r>
              <a:rPr b="1" lang="en-US" sz="2250">
                <a:solidFill>
                  <a:schemeClr val="lt1"/>
                </a:solidFill>
                <a:latin typeface="Times New Roman"/>
                <a:ea typeface="Times New Roman"/>
                <a:cs typeface="Times New Roman"/>
                <a:sym typeface="Times New Roman"/>
              </a:rPr>
              <a:t> </a:t>
            </a:r>
            <a:r>
              <a:rPr b="1" lang="en-US" sz="2250">
                <a:solidFill>
                  <a:schemeClr val="dk1"/>
                </a:solidFill>
                <a:latin typeface="Times New Roman"/>
                <a:ea typeface="Times New Roman"/>
                <a:cs typeface="Times New Roman"/>
                <a:sym typeface="Times New Roman"/>
              </a:rPr>
              <a:t>is a set of standards and rules recognized as </a:t>
            </a:r>
            <a:endParaRPr/>
          </a:p>
          <a:p>
            <a:pPr indent="0" lvl="0" marL="0" marR="0" rtl="0" algn="ctr">
              <a:lnSpc>
                <a:spcPct val="80000"/>
              </a:lnSpc>
              <a:spcBef>
                <a:spcPts val="525"/>
              </a:spcBef>
              <a:spcAft>
                <a:spcPts val="0"/>
              </a:spcAft>
              <a:buClr>
                <a:schemeClr val="hlink"/>
              </a:buClr>
              <a:buSzPts val="2250"/>
              <a:buFont typeface="Noto Sans Symbols"/>
              <a:buNone/>
            </a:pPr>
            <a:r>
              <a:rPr b="1" lang="en-US" sz="2250">
                <a:solidFill>
                  <a:schemeClr val="dk1"/>
                </a:solidFill>
                <a:latin typeface="Times New Roman"/>
                <a:ea typeface="Times New Roman"/>
                <a:cs typeface="Times New Roman"/>
                <a:sym typeface="Times New Roman"/>
              </a:rPr>
              <a:t>a general guide for financial reporting supported by:</a:t>
            </a:r>
            <a:r>
              <a:rPr b="1" lang="en-US" sz="2625">
                <a:solidFill>
                  <a:schemeClr val="dk1"/>
                </a:solidFill>
                <a:latin typeface="Times New Roman"/>
                <a:ea typeface="Times New Roman"/>
                <a:cs typeface="Times New Roman"/>
                <a:sym typeface="Times New Roman"/>
              </a:rPr>
              <a:t>    </a:t>
            </a:r>
            <a:endParaRPr/>
          </a:p>
        </p:txBody>
      </p:sp>
      <p:sp>
        <p:nvSpPr>
          <p:cNvPr id="301" name="Google Shape;301;p16"/>
          <p:cNvSpPr/>
          <p:nvPr/>
        </p:nvSpPr>
        <p:spPr>
          <a:xfrm>
            <a:off x="6453188" y="3714750"/>
            <a:ext cx="3143250" cy="1571625"/>
          </a:xfrm>
          <a:prstGeom prst="ellipse">
            <a:avLst/>
          </a:prstGeom>
          <a:gradFill>
            <a:gsLst>
              <a:gs pos="0">
                <a:srgbClr val="E84D00"/>
              </a:gs>
              <a:gs pos="100000">
                <a:srgbClr val="EE783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accent2"/>
                </a:solidFill>
                <a:latin typeface="Times New Roman"/>
                <a:ea typeface="Times New Roman"/>
                <a:cs typeface="Times New Roman"/>
                <a:sym typeface="Times New Roman"/>
              </a:rPr>
              <a:t>FASB</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Develops GAAP</a:t>
            </a:r>
            <a:endParaRPr/>
          </a:p>
        </p:txBody>
      </p:sp>
      <p:sp>
        <p:nvSpPr>
          <p:cNvPr id="302" name="Google Shape;302;p16"/>
          <p:cNvSpPr/>
          <p:nvPr/>
        </p:nvSpPr>
        <p:spPr>
          <a:xfrm>
            <a:off x="2524125" y="3643312"/>
            <a:ext cx="3143250" cy="1643063"/>
          </a:xfrm>
          <a:prstGeom prst="ellipse">
            <a:avLst/>
          </a:prstGeom>
          <a:solidFill>
            <a:srgbClr val="B2B2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rgbClr val="010000"/>
                </a:solidFill>
                <a:latin typeface="Times New Roman"/>
                <a:ea typeface="Times New Roman"/>
                <a:cs typeface="Times New Roman"/>
                <a:sym typeface="Times New Roman"/>
              </a:rPr>
              <a:t>SEC</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Mandates GAAP</a:t>
            </a:r>
            <a:endParaRPr/>
          </a:p>
        </p:txBody>
      </p:sp>
      <p:sp>
        <p:nvSpPr>
          <p:cNvPr id="303" name="Google Shape;303;p16"/>
          <p:cNvSpPr/>
          <p:nvPr/>
        </p:nvSpPr>
        <p:spPr>
          <a:xfrm>
            <a:off x="4881562" y="5643562"/>
            <a:ext cx="2214563" cy="500063"/>
          </a:xfrm>
          <a:prstGeom prst="leftRightArrow">
            <a:avLst>
              <a:gd fmla="val 50000" name="adj1"/>
              <a:gd fmla="val 88571" name="adj2"/>
            </a:avLst>
          </a:prstGeom>
          <a:solidFill>
            <a:srgbClr val="B2B2E6"/>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687">
                <a:solidFill>
                  <a:schemeClr val="dk2"/>
                </a:solidFill>
                <a:latin typeface="Times New Roman"/>
                <a:ea typeface="Times New Roman"/>
                <a:cs typeface="Times New Roman"/>
                <a:sym typeface="Times New Roman"/>
              </a:rPr>
              <a:t>Collaborate</a:t>
            </a:r>
            <a:endParaRPr/>
          </a:p>
        </p:txBody>
      </p:sp>
    </p:spTree>
  </p:cSld>
  <p:clrMapOvr>
    <a:masterClrMapping/>
  </p:clrMapOvr>
  <p:transition>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7"/>
          <p:cNvSpPr txBox="1"/>
          <p:nvPr/>
        </p:nvSpPr>
        <p:spPr>
          <a:xfrm>
            <a:off x="2095500" y="357188"/>
            <a:ext cx="8215313" cy="857250"/>
          </a:xfrm>
          <a:prstGeom prst="rect">
            <a:avLst/>
          </a:prstGeom>
          <a:solidFill>
            <a:srgbClr val="B2B2E6"/>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375">
                <a:solidFill>
                  <a:schemeClr val="lt1"/>
                </a:solidFill>
                <a:latin typeface="Times New Roman"/>
                <a:ea typeface="Times New Roman"/>
                <a:cs typeface="Times New Roman"/>
                <a:sym typeface="Times New Roman"/>
              </a:rPr>
              <a:t>GAAP &amp; CONCEPTUAL FRAMEWORK</a:t>
            </a:r>
            <a:endParaRPr/>
          </a:p>
        </p:txBody>
      </p:sp>
      <p:sp>
        <p:nvSpPr>
          <p:cNvPr id="313" name="Google Shape;313;p17"/>
          <p:cNvSpPr/>
          <p:nvPr/>
        </p:nvSpPr>
        <p:spPr>
          <a:xfrm>
            <a:off x="2238375" y="1500188"/>
            <a:ext cx="8001000" cy="1143000"/>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The FASB developed a </a:t>
            </a:r>
            <a:endParaRPr/>
          </a:p>
          <a:p>
            <a:pPr indent="0" lvl="0" marL="0" marR="0" rtl="0" algn="ctr">
              <a:spcBef>
                <a:spcPts val="0"/>
              </a:spcBef>
              <a:spcAft>
                <a:spcPts val="0"/>
              </a:spcAft>
              <a:buNone/>
            </a:pPr>
            <a:r>
              <a:rPr b="1" lang="en-US" sz="2625">
                <a:solidFill>
                  <a:srgbClr val="E84D00"/>
                </a:solidFill>
                <a:latin typeface="Times New Roman"/>
                <a:ea typeface="Times New Roman"/>
                <a:cs typeface="Times New Roman"/>
                <a:sym typeface="Times New Roman"/>
              </a:rPr>
              <a:t>CONCEPTUAL FRAMEWORK</a:t>
            </a:r>
            <a:r>
              <a:rPr b="1" lang="en-US" sz="225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to resolve accounting and reporting problems. </a:t>
            </a:r>
            <a:r>
              <a:rPr b="1" lang="en-US" sz="2625">
                <a:solidFill>
                  <a:schemeClr val="dk1"/>
                </a:solidFill>
                <a:latin typeface="Times New Roman"/>
                <a:ea typeface="Times New Roman"/>
                <a:cs typeface="Times New Roman"/>
                <a:sym typeface="Times New Roman"/>
              </a:rPr>
              <a:t>    </a:t>
            </a:r>
            <a:endParaRPr/>
          </a:p>
        </p:txBody>
      </p:sp>
      <p:sp>
        <p:nvSpPr>
          <p:cNvPr id="314" name="Google Shape;314;p17"/>
          <p:cNvSpPr/>
          <p:nvPr/>
        </p:nvSpPr>
        <p:spPr>
          <a:xfrm>
            <a:off x="1881188" y="2928938"/>
            <a:ext cx="8429625" cy="3429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315" name="Google Shape;315;p17"/>
          <p:cNvCxnSpPr>
            <a:stCxn id="316" idx="0"/>
            <a:endCxn id="317" idx="2"/>
          </p:cNvCxnSpPr>
          <p:nvPr/>
        </p:nvCxnSpPr>
        <p:spPr>
          <a:xfrm flipH="1" rot="5400000">
            <a:off x="7392740" y="3004543"/>
            <a:ext cx="684600" cy="3277800"/>
          </a:xfrm>
          <a:prstGeom prst="bentConnector3">
            <a:avLst>
              <a:gd fmla="val 11824" name="adj1"/>
            </a:avLst>
          </a:prstGeom>
          <a:noFill/>
          <a:ln cap="flat" cmpd="sng" w="28575">
            <a:solidFill>
              <a:schemeClr val="dk1"/>
            </a:solidFill>
            <a:prstDash val="solid"/>
            <a:miter lim="800000"/>
            <a:headEnd len="med" w="med" type="none"/>
            <a:tailEnd len="med" w="med" type="none"/>
          </a:ln>
        </p:spPr>
      </p:cxnSp>
      <p:cxnSp>
        <p:nvCxnSpPr>
          <p:cNvPr id="318" name="Google Shape;318;p17"/>
          <p:cNvCxnSpPr>
            <a:stCxn id="319" idx="0"/>
            <a:endCxn id="317" idx="2"/>
          </p:cNvCxnSpPr>
          <p:nvPr/>
        </p:nvCxnSpPr>
        <p:spPr>
          <a:xfrm flipH="1" rot="5400000">
            <a:off x="6300243" y="4096843"/>
            <a:ext cx="684600" cy="1093200"/>
          </a:xfrm>
          <a:prstGeom prst="bentConnector3">
            <a:avLst>
              <a:gd fmla="val 11824" name="adj1"/>
            </a:avLst>
          </a:prstGeom>
          <a:noFill/>
          <a:ln cap="flat" cmpd="sng" w="28575">
            <a:solidFill>
              <a:schemeClr val="dk1"/>
            </a:solidFill>
            <a:prstDash val="solid"/>
            <a:miter lim="800000"/>
            <a:headEnd len="med" w="med" type="none"/>
            <a:tailEnd len="med" w="med" type="none"/>
          </a:ln>
        </p:spPr>
      </p:cxnSp>
      <p:cxnSp>
        <p:nvCxnSpPr>
          <p:cNvPr id="320" name="Google Shape;320;p17"/>
          <p:cNvCxnSpPr>
            <a:stCxn id="321" idx="0"/>
            <a:endCxn id="317" idx="2"/>
          </p:cNvCxnSpPr>
          <p:nvPr/>
        </p:nvCxnSpPr>
        <p:spPr>
          <a:xfrm rot="-5400000">
            <a:off x="5207159" y="4096843"/>
            <a:ext cx="684600" cy="1093200"/>
          </a:xfrm>
          <a:prstGeom prst="bentConnector3">
            <a:avLst>
              <a:gd fmla="val 11824" name="adj1"/>
            </a:avLst>
          </a:prstGeom>
          <a:noFill/>
          <a:ln cap="flat" cmpd="sng" w="28575">
            <a:solidFill>
              <a:schemeClr val="dk1"/>
            </a:solidFill>
            <a:prstDash val="solid"/>
            <a:miter lim="800000"/>
            <a:headEnd len="med" w="med" type="none"/>
            <a:tailEnd len="med" w="med" type="none"/>
          </a:ln>
        </p:spPr>
      </p:cxnSp>
      <p:cxnSp>
        <p:nvCxnSpPr>
          <p:cNvPr id="322" name="Google Shape;322;p17"/>
          <p:cNvCxnSpPr>
            <a:stCxn id="323" idx="0"/>
            <a:endCxn id="317" idx="2"/>
          </p:cNvCxnSpPr>
          <p:nvPr/>
        </p:nvCxnSpPr>
        <p:spPr>
          <a:xfrm rot="-5400000">
            <a:off x="4114662" y="3004543"/>
            <a:ext cx="684600" cy="3277800"/>
          </a:xfrm>
          <a:prstGeom prst="bentConnector3">
            <a:avLst>
              <a:gd fmla="val 11824" name="adj1"/>
            </a:avLst>
          </a:prstGeom>
          <a:noFill/>
          <a:ln cap="flat" cmpd="sng" w="28575">
            <a:solidFill>
              <a:schemeClr val="dk1"/>
            </a:solidFill>
            <a:prstDash val="solid"/>
            <a:miter lim="800000"/>
            <a:headEnd len="med" w="med" type="none"/>
            <a:tailEnd len="med" w="med" type="none"/>
          </a:ln>
        </p:spPr>
      </p:cxnSp>
      <p:sp>
        <p:nvSpPr>
          <p:cNvPr id="317" name="Google Shape;317;p17"/>
          <p:cNvSpPr/>
          <p:nvPr/>
        </p:nvSpPr>
        <p:spPr>
          <a:xfrm>
            <a:off x="5159872" y="2928938"/>
            <a:ext cx="1872258" cy="1372195"/>
          </a:xfrm>
          <a:prstGeom prst="roundRect">
            <a:avLst>
              <a:gd fmla="val 16667" name="adj"/>
            </a:avLst>
          </a:prstGeom>
          <a:gradFill>
            <a:gsLst>
              <a:gs pos="0">
                <a:srgbClr val="E84D00"/>
              </a:gs>
              <a:gs pos="100000">
                <a:srgbClr val="F08E5D"/>
              </a:gs>
            </a:gsLst>
            <a:lin ang="5400000" scaled="0"/>
          </a:gradFill>
          <a:ln>
            <a:noFill/>
          </a:ln>
        </p:spPr>
        <p:txBody>
          <a:bodyPr anchorCtr="0" anchor="ctr" bIns="0" lIns="0" spcFirstLastPara="1" rIns="0" wrap="square" tIns="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Conceptual</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Framework</a:t>
            </a:r>
            <a:endParaRPr/>
          </a:p>
        </p:txBody>
      </p:sp>
      <p:sp>
        <p:nvSpPr>
          <p:cNvPr id="323" name="Google Shape;323;p17"/>
          <p:cNvSpPr/>
          <p:nvPr/>
        </p:nvSpPr>
        <p:spPr>
          <a:xfrm>
            <a:off x="1881188" y="4985743"/>
            <a:ext cx="1873747" cy="1372195"/>
          </a:xfrm>
          <a:prstGeom prst="roundRect">
            <a:avLst>
              <a:gd fmla="val 16667" name="adj"/>
            </a:avLst>
          </a:prstGeom>
          <a:gradFill>
            <a:gsLst>
              <a:gs pos="0">
                <a:srgbClr val="FFCC33"/>
              </a:gs>
              <a:gs pos="100000">
                <a:srgbClr val="FFD75D"/>
              </a:gs>
            </a:gsLst>
            <a:lin ang="5400000" scaled="0"/>
          </a:gradFill>
          <a:ln>
            <a:noFill/>
          </a:ln>
        </p:spPr>
        <p:txBody>
          <a:bodyPr anchorCtr="0" anchor="ctr" bIns="0" lIns="0" spcFirstLastPara="1" rIns="0" wrap="square" tIns="0">
            <a:noAutofit/>
          </a:bodyPr>
          <a:lstStyle/>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Financial </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Reporting</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Objectives</a:t>
            </a:r>
            <a:endParaRPr/>
          </a:p>
        </p:txBody>
      </p:sp>
      <p:sp>
        <p:nvSpPr>
          <p:cNvPr id="321" name="Google Shape;321;p17"/>
          <p:cNvSpPr/>
          <p:nvPr/>
        </p:nvSpPr>
        <p:spPr>
          <a:xfrm>
            <a:off x="4065985" y="4985743"/>
            <a:ext cx="1873747" cy="1372195"/>
          </a:xfrm>
          <a:prstGeom prst="roundRect">
            <a:avLst>
              <a:gd fmla="val 16667" name="adj"/>
            </a:avLst>
          </a:prstGeom>
          <a:gradFill>
            <a:gsLst>
              <a:gs pos="0">
                <a:srgbClr val="E84D00"/>
              </a:gs>
              <a:gs pos="100000">
                <a:srgbClr val="EB611C"/>
              </a:gs>
            </a:gsLst>
            <a:lin ang="5400000" scaled="0"/>
          </a:gradFill>
          <a:ln>
            <a:noFill/>
          </a:ln>
        </p:spPr>
        <p:txBody>
          <a:bodyPr anchorCtr="0" anchor="ctr" bIns="0" lIns="0" spcFirstLastPara="1" rIns="0" wrap="square" tIns="0">
            <a:noAutofit/>
          </a:bodyPr>
          <a:lstStyle/>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Qualitative </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Characteristics</a:t>
            </a:r>
            <a:endParaRPr/>
          </a:p>
        </p:txBody>
      </p:sp>
      <p:sp>
        <p:nvSpPr>
          <p:cNvPr id="319" name="Google Shape;319;p17"/>
          <p:cNvSpPr/>
          <p:nvPr/>
        </p:nvSpPr>
        <p:spPr>
          <a:xfrm>
            <a:off x="6252270" y="4985743"/>
            <a:ext cx="1873746" cy="1372195"/>
          </a:xfrm>
          <a:prstGeom prst="roundRect">
            <a:avLst>
              <a:gd fmla="val 16667" name="adj"/>
            </a:avLst>
          </a:prstGeom>
          <a:gradFill>
            <a:gsLst>
              <a:gs pos="0">
                <a:srgbClr val="FFCC33"/>
              </a:gs>
              <a:gs pos="100000">
                <a:srgbClr val="F3C231"/>
              </a:gs>
            </a:gsLst>
            <a:lin ang="5400000" scaled="0"/>
          </a:gradFill>
          <a:ln>
            <a:noFill/>
          </a:ln>
        </p:spPr>
        <p:txBody>
          <a:bodyPr anchorCtr="0" anchor="ctr" bIns="0" lIns="0" spcFirstLastPara="1" rIns="0" wrap="square" tIns="0">
            <a:noAutofit/>
          </a:bodyPr>
          <a:lstStyle/>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Financial </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Statement</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Elements</a:t>
            </a:r>
            <a:endParaRPr/>
          </a:p>
        </p:txBody>
      </p:sp>
      <p:sp>
        <p:nvSpPr>
          <p:cNvPr id="316" name="Google Shape;316;p17"/>
          <p:cNvSpPr/>
          <p:nvPr/>
        </p:nvSpPr>
        <p:spPr>
          <a:xfrm>
            <a:off x="8437067" y="4985743"/>
            <a:ext cx="1873746" cy="1372195"/>
          </a:xfrm>
          <a:prstGeom prst="roundRect">
            <a:avLst>
              <a:gd fmla="val 16667" name="adj"/>
            </a:avLst>
          </a:prstGeom>
          <a:gradFill>
            <a:gsLst>
              <a:gs pos="0">
                <a:srgbClr val="E84D00"/>
              </a:gs>
              <a:gs pos="100000">
                <a:srgbClr val="EB6624"/>
              </a:gs>
            </a:gsLst>
            <a:lin ang="5400000" scaled="0"/>
          </a:gradFill>
          <a:ln>
            <a:noFill/>
          </a:ln>
        </p:spPr>
        <p:txBody>
          <a:bodyPr anchorCtr="0" anchor="ctr" bIns="0" lIns="0" spcFirstLastPara="1" rIns="0" wrap="square" tIns="0">
            <a:noAutofit/>
          </a:bodyPr>
          <a:lstStyle/>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Assumptions</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Principles</a:t>
            </a:r>
            <a:endParaRPr/>
          </a:p>
          <a:p>
            <a:pPr indent="0" lvl="0" marL="0" marR="0" rtl="0" algn="ctr">
              <a:spcBef>
                <a:spcPts val="0"/>
              </a:spcBef>
              <a:spcAft>
                <a:spcPts val="0"/>
              </a:spcAft>
              <a:buNone/>
            </a:pPr>
            <a:r>
              <a:rPr b="1" lang="en-US" sz="1969">
                <a:solidFill>
                  <a:schemeClr val="dk1"/>
                </a:solidFill>
                <a:latin typeface="Times New Roman"/>
                <a:ea typeface="Times New Roman"/>
                <a:cs typeface="Times New Roman"/>
                <a:sym typeface="Times New Roman"/>
              </a:rPr>
              <a:t>Constraints</a:t>
            </a:r>
            <a:endParaRPr/>
          </a:p>
        </p:txBody>
      </p:sp>
    </p:spTree>
  </p:cSld>
  <p:clrMapOvr>
    <a:masterClrMapping/>
  </p:clrMapOvr>
  <p:transition>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8"/>
          <p:cNvSpPr txBox="1"/>
          <p:nvPr>
            <p:ph type="title"/>
          </p:nvPr>
        </p:nvSpPr>
        <p:spPr>
          <a:xfrm>
            <a:off x="608794" y="275333"/>
            <a:ext cx="10974413"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a:t>
            </a:r>
            <a:endParaRPr/>
          </a:p>
        </p:txBody>
      </p:sp>
      <p:sp>
        <p:nvSpPr>
          <p:cNvPr id="333" name="Google Shape;333;p18"/>
          <p:cNvSpPr txBox="1"/>
          <p:nvPr/>
        </p:nvSpPr>
        <p:spPr>
          <a:xfrm>
            <a:off x="2095500" y="285750"/>
            <a:ext cx="8215313" cy="1275349"/>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2</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FINANCIAL REPORTING OBJECTIVES</a:t>
            </a:r>
            <a:endParaRPr/>
          </a:p>
        </p:txBody>
      </p:sp>
      <p:graphicFrame>
        <p:nvGraphicFramePr>
          <p:cNvPr id="334" name="Google Shape;334;p18"/>
          <p:cNvGraphicFramePr/>
          <p:nvPr/>
        </p:nvGraphicFramePr>
        <p:xfrm>
          <a:off x="2238376" y="3286126"/>
          <a:ext cx="3000000" cy="3000000"/>
        </p:xfrm>
        <a:graphic>
          <a:graphicData uri="http://schemas.openxmlformats.org/drawingml/2006/table">
            <a:tbl>
              <a:tblPr>
                <a:noFill/>
                <a:tableStyleId>{655CC9E9-AE12-4F79-A19F-110C79E5F9A5}</a:tableStyleId>
              </a:tblPr>
              <a:tblGrid>
                <a:gridCol w="357200"/>
                <a:gridCol w="7480100"/>
              </a:tblGrid>
              <a:tr h="428625">
                <a:tc>
                  <a:txBody>
                    <a:bodyPr/>
                    <a:lstStyle/>
                    <a:p>
                      <a:pPr indent="0" lvl="0" marL="0" marR="0" rtl="0" algn="l">
                        <a:lnSpc>
                          <a:spcPct val="100000"/>
                        </a:lnSpc>
                        <a:spcBef>
                          <a:spcPts val="0"/>
                        </a:spcBef>
                        <a:spcAft>
                          <a:spcPts val="0"/>
                        </a:spcAft>
                        <a:buClr>
                          <a:schemeClr val="dk1"/>
                        </a:buClr>
                        <a:buSzPts val="2300"/>
                        <a:buFont typeface="Times New Roman"/>
                        <a:buNone/>
                      </a:pPr>
                      <a:r>
                        <a:rPr b="0" i="0" lang="en-US" sz="2300" u="none" cap="none" strike="noStrike">
                          <a:solidFill>
                            <a:schemeClr val="dk1"/>
                          </a:solidFill>
                          <a:latin typeface="Times New Roman"/>
                          <a:ea typeface="Times New Roman"/>
                          <a:cs typeface="Times New Roman"/>
                          <a:sym typeface="Times New Roman"/>
                        </a:rPr>
                        <a:t>1</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gradFill>
                      <a:gsLst>
                        <a:gs pos="0">
                          <a:srgbClr val="E84D00"/>
                        </a:gs>
                        <a:gs pos="100000">
                          <a:srgbClr val="EE9285"/>
                        </a:gs>
                      </a:gsLst>
                      <a:lin ang="5400000" scaled="0"/>
                    </a:gradFill>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Useful to those making investment and credit decisions.</a:t>
                      </a:r>
                      <a:endParaRPr b="0" i="0" sz="2300" u="none" cap="none" strike="noStrike">
                        <a:solidFill>
                          <a:schemeClr val="dk1"/>
                        </a:solidFill>
                        <a:latin typeface="Times New Roman"/>
                        <a:ea typeface="Times New Roman"/>
                        <a:cs typeface="Times New Roman"/>
                        <a:sym typeface="Times New Roman"/>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gradFill>
                      <a:gsLst>
                        <a:gs pos="0">
                          <a:srgbClr val="E84D00"/>
                        </a:gs>
                        <a:gs pos="100000">
                          <a:srgbClr val="EE9285"/>
                        </a:gs>
                      </a:gsLst>
                      <a:lin ang="5400000" scaled="0"/>
                    </a:gradFill>
                  </a:tcPr>
                </a:tc>
              </a:tr>
              <a:tr h="428625">
                <a:tc>
                  <a:txBody>
                    <a:bodyPr/>
                    <a:lstStyle/>
                    <a:p>
                      <a:pPr indent="0" lvl="0" marL="0" marR="0" rtl="0" algn="l">
                        <a:lnSpc>
                          <a:spcPct val="100000"/>
                        </a:lnSpc>
                        <a:spcBef>
                          <a:spcPts val="0"/>
                        </a:spcBef>
                        <a:spcAft>
                          <a:spcPts val="0"/>
                        </a:spcAft>
                        <a:buClr>
                          <a:schemeClr val="dk1"/>
                        </a:buClr>
                        <a:buSzPts val="2300"/>
                        <a:buFont typeface="Times New Roman"/>
                        <a:buNone/>
                      </a:pPr>
                      <a:r>
                        <a:rPr b="0" i="0" lang="en-US" sz="2300" u="none" cap="none" strike="noStrike">
                          <a:solidFill>
                            <a:schemeClr val="dk1"/>
                          </a:solidFill>
                          <a:latin typeface="Times New Roman"/>
                          <a:ea typeface="Times New Roman"/>
                          <a:cs typeface="Times New Roman"/>
                          <a:sym typeface="Times New Roman"/>
                        </a:rPr>
                        <a:t>2</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gradFill>
                      <a:gsLst>
                        <a:gs pos="0">
                          <a:srgbClr val="E84D00"/>
                        </a:gs>
                        <a:gs pos="100000">
                          <a:srgbClr val="EE9285"/>
                        </a:gs>
                      </a:gsLst>
                      <a:lin ang="5400000" scaled="0"/>
                    </a:gradFill>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Helpful in assessing future cash flows.</a:t>
                      </a:r>
                      <a:endParaRPr b="0" i="0" sz="2300" u="none" cap="none" strike="noStrike">
                        <a:solidFill>
                          <a:schemeClr val="dk1"/>
                        </a:solidFill>
                        <a:latin typeface="Times New Roman"/>
                        <a:ea typeface="Times New Roman"/>
                        <a:cs typeface="Times New Roman"/>
                        <a:sym typeface="Times New Roman"/>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gradFill>
                      <a:gsLst>
                        <a:gs pos="0">
                          <a:srgbClr val="E84D00"/>
                        </a:gs>
                        <a:gs pos="100000">
                          <a:srgbClr val="EE9285"/>
                        </a:gs>
                      </a:gsLst>
                      <a:lin ang="5400000" scaled="0"/>
                    </a:gradFill>
                  </a:tcPr>
                </a:tc>
              </a:tr>
              <a:tr h="808125">
                <a:tc>
                  <a:txBody>
                    <a:bodyPr/>
                    <a:lstStyle/>
                    <a:p>
                      <a:pPr indent="0" lvl="0" marL="0" marR="0" rtl="0" algn="l">
                        <a:lnSpc>
                          <a:spcPct val="100000"/>
                        </a:lnSpc>
                        <a:spcBef>
                          <a:spcPts val="0"/>
                        </a:spcBef>
                        <a:spcAft>
                          <a:spcPts val="0"/>
                        </a:spcAft>
                        <a:buClr>
                          <a:schemeClr val="dk1"/>
                        </a:buClr>
                        <a:buSzPts val="2300"/>
                        <a:buFont typeface="Times New Roman"/>
                        <a:buNone/>
                      </a:pPr>
                      <a:r>
                        <a:rPr b="0" i="0" lang="en-US" sz="2300" u="none" cap="none" strike="noStrike">
                          <a:solidFill>
                            <a:schemeClr val="dk1"/>
                          </a:solidFill>
                          <a:latin typeface="Times New Roman"/>
                          <a:ea typeface="Times New Roman"/>
                          <a:cs typeface="Times New Roman"/>
                          <a:sym typeface="Times New Roman"/>
                        </a:rPr>
                        <a:t>3</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gradFill>
                      <a:gsLst>
                        <a:gs pos="0">
                          <a:srgbClr val="E84D00"/>
                        </a:gs>
                        <a:gs pos="100000">
                          <a:srgbClr val="EE9285"/>
                        </a:gs>
                      </a:gsLst>
                      <a:lin ang="5400000" scaled="0"/>
                    </a:gradFill>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That identifies the economic resources, the claims to those resources, and the changes in those resources and claims.</a:t>
                      </a:r>
                      <a:endParaRPr b="0" i="0" sz="2300" u="none" cap="none" strike="noStrike">
                        <a:solidFill>
                          <a:schemeClr val="dk1"/>
                        </a:solidFill>
                        <a:latin typeface="Times New Roman"/>
                        <a:ea typeface="Times New Roman"/>
                        <a:cs typeface="Times New Roman"/>
                        <a:sym typeface="Times New Roman"/>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gradFill>
                      <a:gsLst>
                        <a:gs pos="0">
                          <a:srgbClr val="E84D00"/>
                        </a:gs>
                        <a:gs pos="100000">
                          <a:srgbClr val="EE9285"/>
                        </a:gs>
                      </a:gsLst>
                      <a:lin ang="5400000" scaled="0"/>
                    </a:gradFill>
                  </a:tcPr>
                </a:tc>
              </a:tr>
            </a:tbl>
          </a:graphicData>
        </a:graphic>
      </p:graphicFrame>
      <p:sp>
        <p:nvSpPr>
          <p:cNvPr id="335" name="Google Shape;335;p18"/>
          <p:cNvSpPr/>
          <p:nvPr/>
        </p:nvSpPr>
        <p:spPr>
          <a:xfrm>
            <a:off x="2738437" y="2071688"/>
            <a:ext cx="6643688" cy="714375"/>
          </a:xfrm>
          <a:prstGeom prst="rect">
            <a:avLst/>
          </a:prstGeom>
          <a:gradFill>
            <a:gsLst>
              <a:gs pos="0">
                <a:srgbClr val="FFCC33"/>
              </a:gs>
              <a:gs pos="100000">
                <a:srgbClr val="FFE08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To provide information:</a:t>
            </a:r>
            <a:r>
              <a:rPr lang="en-US" sz="2250">
                <a:solidFill>
                  <a:schemeClr val="dk1"/>
                </a:solidFill>
                <a:latin typeface="Times New Roman"/>
                <a:ea typeface="Times New Roman"/>
                <a:cs typeface="Times New Roman"/>
                <a:sym typeface="Times New Roman"/>
              </a:rPr>
              <a:t>  </a:t>
            </a:r>
            <a:endParaRPr/>
          </a:p>
        </p:txBody>
      </p:sp>
      <p:sp>
        <p:nvSpPr>
          <p:cNvPr id="336" name="Google Shape;336;p18"/>
          <p:cNvSpPr txBox="1"/>
          <p:nvPr/>
        </p:nvSpPr>
        <p:spPr>
          <a:xfrm>
            <a:off x="2663600" y="5485804"/>
            <a:ext cx="6677277" cy="5252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13">
                <a:solidFill>
                  <a:srgbClr val="3D3DB7"/>
                </a:solidFill>
                <a:latin typeface="Times New Roman"/>
                <a:ea typeface="Times New Roman"/>
                <a:cs typeface="Times New Roman"/>
                <a:sym typeface="Times New Roman"/>
              </a:rPr>
              <a:t>Assets – Liabilities = Stockholders’ Equity</a:t>
            </a:r>
            <a:endParaRPr/>
          </a:p>
        </p:txBody>
      </p:sp>
    </p:spTree>
  </p:cSld>
  <p:clrMapOvr>
    <a:masterClrMapping/>
  </p:clrMapOvr>
  <p:transition>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19"/>
          <p:cNvSpPr txBox="1"/>
          <p:nvPr>
            <p:ph type="title"/>
          </p:nvPr>
        </p:nvSpPr>
        <p:spPr>
          <a:xfrm>
            <a:off x="608794" y="275333"/>
            <a:ext cx="10974413"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342" name="Google Shape;342;p19"/>
          <p:cNvSpPr txBox="1"/>
          <p:nvPr>
            <p:ph idx="1" type="body"/>
          </p:nvPr>
        </p:nvSpPr>
        <p:spPr>
          <a:xfrm>
            <a:off x="608795" y="1599903"/>
            <a:ext cx="5390444" cy="452586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sp>
        <p:nvSpPr>
          <p:cNvPr id="343" name="Google Shape;343;p19"/>
          <p:cNvSpPr txBox="1"/>
          <p:nvPr>
            <p:ph idx="2" type="body"/>
          </p:nvPr>
        </p:nvSpPr>
        <p:spPr>
          <a:xfrm>
            <a:off x="6192763" y="1599903"/>
            <a:ext cx="5390444" cy="452586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id="344" name="Google Shape;344;p19"/>
          <p:cNvPicPr preferRelativeResize="0"/>
          <p:nvPr/>
        </p:nvPicPr>
        <p:blipFill rotWithShape="1">
          <a:blip r:embed="rId3">
            <a:alphaModFix/>
          </a:blip>
          <a:srcRect b="5782" l="19858" r="20709" t="20640"/>
          <a:stretch/>
        </p:blipFill>
        <p:spPr>
          <a:xfrm>
            <a:off x="336884" y="266945"/>
            <a:ext cx="11246321" cy="587277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0"/>
          <p:cNvSpPr txBox="1"/>
          <p:nvPr>
            <p:ph type="title"/>
          </p:nvPr>
        </p:nvSpPr>
        <p:spPr>
          <a:xfrm>
            <a:off x="608794" y="275333"/>
            <a:ext cx="10974413"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350" name="Google Shape;350;p20"/>
          <p:cNvSpPr txBox="1"/>
          <p:nvPr>
            <p:ph idx="1" type="body"/>
          </p:nvPr>
        </p:nvSpPr>
        <p:spPr>
          <a:xfrm>
            <a:off x="608795" y="1599903"/>
            <a:ext cx="5390444" cy="452586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sp>
        <p:nvSpPr>
          <p:cNvPr id="351" name="Google Shape;351;p20"/>
          <p:cNvSpPr txBox="1"/>
          <p:nvPr>
            <p:ph idx="2" type="body"/>
          </p:nvPr>
        </p:nvSpPr>
        <p:spPr>
          <a:xfrm>
            <a:off x="6192763" y="1599903"/>
            <a:ext cx="5390444" cy="452586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id="352" name="Google Shape;352;p20"/>
          <p:cNvPicPr preferRelativeResize="0"/>
          <p:nvPr/>
        </p:nvPicPr>
        <p:blipFill rotWithShape="1">
          <a:blip r:embed="rId3">
            <a:alphaModFix/>
          </a:blip>
          <a:srcRect b="0" l="0" r="0" t="0"/>
          <a:stretch/>
        </p:blipFill>
        <p:spPr>
          <a:xfrm>
            <a:off x="490329" y="275333"/>
            <a:ext cx="11198087" cy="585043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21"/>
          <p:cNvSpPr txBox="1"/>
          <p:nvPr/>
        </p:nvSpPr>
        <p:spPr>
          <a:xfrm>
            <a:off x="2095500" y="285750"/>
            <a:ext cx="8215313" cy="1275349"/>
          </a:xfrm>
          <a:prstGeom prst="rect">
            <a:avLst/>
          </a:prstGeom>
          <a:solidFill>
            <a:srgbClr val="B2B2E6"/>
          </a:solidFill>
          <a:ln cap="flat" cmpd="sng" w="12700">
            <a:solidFill>
              <a:schemeClr val="lt1"/>
            </a:solidFill>
            <a:prstDash val="solid"/>
            <a:miter lim="800000"/>
            <a:headEnd len="sm" w="sm" type="none"/>
            <a:tailEnd len="sm" w="sm" type="none"/>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3</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QUALITATIVE CHARACTERISTICS</a:t>
            </a:r>
            <a:endParaRPr/>
          </a:p>
        </p:txBody>
      </p:sp>
      <p:sp>
        <p:nvSpPr>
          <p:cNvPr id="362" name="Google Shape;362;p21"/>
          <p:cNvSpPr/>
          <p:nvPr/>
        </p:nvSpPr>
        <p:spPr>
          <a:xfrm>
            <a:off x="2452687" y="2000251"/>
            <a:ext cx="7215188" cy="320857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3375">
                <a:solidFill>
                  <a:srgbClr val="E84D00"/>
                </a:solidFill>
                <a:latin typeface="Times New Roman"/>
                <a:ea typeface="Times New Roman"/>
                <a:cs typeface="Times New Roman"/>
                <a:sym typeface="Times New Roman"/>
              </a:rPr>
              <a:t>Useful information is:</a:t>
            </a:r>
            <a:endParaRPr/>
          </a:p>
          <a:p>
            <a:pPr indent="0" lvl="0" marL="0" marR="0" rtl="0" algn="ctr">
              <a:lnSpc>
                <a:spcPct val="150000"/>
              </a:lnSpc>
              <a:spcBef>
                <a:spcPts val="0"/>
              </a:spcBef>
              <a:spcAft>
                <a:spcPts val="0"/>
              </a:spcAft>
              <a:buNone/>
            </a:pPr>
            <a:r>
              <a:rPr b="1" lang="en-US" sz="3375">
                <a:solidFill>
                  <a:schemeClr val="dk1"/>
                </a:solidFill>
                <a:latin typeface="Times New Roman"/>
                <a:ea typeface="Times New Roman"/>
                <a:cs typeface="Times New Roman"/>
                <a:sym typeface="Times New Roman"/>
              </a:rPr>
              <a:t>RELEVANT</a:t>
            </a:r>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RELIABLE</a:t>
            </a:r>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COMPARABLE</a:t>
            </a:r>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CONSISTENT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2"/>
          <p:cNvSpPr txBox="1"/>
          <p:nvPr>
            <p:ph idx="1" type="body"/>
          </p:nvPr>
        </p:nvSpPr>
        <p:spPr>
          <a:xfrm>
            <a:off x="1952625" y="2286000"/>
            <a:ext cx="8286750" cy="1857375"/>
          </a:xfrm>
          <a:prstGeom prst="rect">
            <a:avLst/>
          </a:prstGeom>
          <a:gradFill>
            <a:gsLst>
              <a:gs pos="0">
                <a:srgbClr val="9191DB"/>
              </a:gs>
              <a:gs pos="100000">
                <a:srgbClr val="9D9DDF"/>
              </a:gs>
            </a:gsLst>
            <a:lin ang="5400000" scaled="0"/>
          </a:gradFill>
          <a:ln>
            <a:noFill/>
          </a:ln>
        </p:spPr>
        <p:txBody>
          <a:bodyPr anchorCtr="0" anchor="t" bIns="44625" lIns="90775" spcFirstLastPara="1" rIns="90775" wrap="square" tIns="44625">
            <a:normAutofit/>
          </a:bodyPr>
          <a:lstStyle/>
          <a:p>
            <a:pPr indent="-428625" lvl="0" marL="428625" rtl="0" algn="l">
              <a:lnSpc>
                <a:spcPct val="90000"/>
              </a:lnSpc>
              <a:spcBef>
                <a:spcPts val="0"/>
              </a:spcBef>
              <a:spcAft>
                <a:spcPts val="0"/>
              </a:spcAft>
              <a:buClr>
                <a:schemeClr val="dk1"/>
              </a:buClr>
              <a:buSzPts val="3375"/>
              <a:buChar char="•"/>
            </a:pPr>
            <a:r>
              <a:rPr b="1" lang="en-US" sz="3375">
                <a:latin typeface="Times New Roman"/>
                <a:ea typeface="Times New Roman"/>
                <a:cs typeface="Times New Roman"/>
                <a:sym typeface="Times New Roman"/>
              </a:rPr>
              <a:t>Makes a difference in a decision.</a:t>
            </a:r>
            <a:endParaRPr/>
          </a:p>
          <a:p>
            <a:pPr indent="-428625" lvl="0" marL="428625" rtl="0" algn="l">
              <a:lnSpc>
                <a:spcPct val="90000"/>
              </a:lnSpc>
              <a:spcBef>
                <a:spcPts val="1000"/>
              </a:spcBef>
              <a:spcAft>
                <a:spcPts val="0"/>
              </a:spcAft>
              <a:buClr>
                <a:schemeClr val="dk1"/>
              </a:buClr>
              <a:buSzPts val="3375"/>
              <a:buChar char="•"/>
            </a:pPr>
            <a:r>
              <a:rPr b="1" lang="en-US" sz="3375">
                <a:latin typeface="Times New Roman"/>
                <a:ea typeface="Times New Roman"/>
                <a:cs typeface="Times New Roman"/>
                <a:sym typeface="Times New Roman"/>
              </a:rPr>
              <a:t>Has predictive value and feedback value.</a:t>
            </a:r>
            <a:endParaRPr/>
          </a:p>
          <a:p>
            <a:pPr indent="-428625" lvl="0" marL="428625" rtl="0" algn="l">
              <a:lnSpc>
                <a:spcPct val="90000"/>
              </a:lnSpc>
              <a:spcBef>
                <a:spcPts val="1000"/>
              </a:spcBef>
              <a:spcAft>
                <a:spcPts val="0"/>
              </a:spcAft>
              <a:buClr>
                <a:schemeClr val="dk1"/>
              </a:buClr>
              <a:buSzPts val="3375"/>
              <a:buChar char="•"/>
            </a:pPr>
            <a:r>
              <a:rPr b="1" lang="en-US" sz="3375">
                <a:latin typeface="Times New Roman"/>
                <a:ea typeface="Times New Roman"/>
                <a:cs typeface="Times New Roman"/>
                <a:sym typeface="Times New Roman"/>
              </a:rPr>
              <a:t>Is timely.</a:t>
            </a:r>
            <a:endParaRPr/>
          </a:p>
        </p:txBody>
      </p:sp>
      <p:sp>
        <p:nvSpPr>
          <p:cNvPr id="372" name="Google Shape;372;p22"/>
          <p:cNvSpPr txBox="1"/>
          <p:nvPr/>
        </p:nvSpPr>
        <p:spPr>
          <a:xfrm>
            <a:off x="2095500" y="357187"/>
            <a:ext cx="8215313" cy="727122"/>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125">
                <a:solidFill>
                  <a:schemeClr val="lt1"/>
                </a:solidFill>
                <a:latin typeface="Times New Roman"/>
                <a:ea typeface="Times New Roman"/>
                <a:cs typeface="Times New Roman"/>
                <a:sym typeface="Times New Roman"/>
              </a:rPr>
              <a:t>RELEVANCE</a:t>
            </a:r>
            <a:endParaRPr/>
          </a:p>
        </p:txBody>
      </p:sp>
      <p:sp>
        <p:nvSpPr>
          <p:cNvPr id="373" name="Google Shape;373;p22"/>
          <p:cNvSpPr/>
          <p:nvPr/>
        </p:nvSpPr>
        <p:spPr>
          <a:xfrm>
            <a:off x="3351610" y="4257973"/>
            <a:ext cx="5479852" cy="2291953"/>
          </a:xfrm>
          <a:custGeom>
            <a:rect b="b" l="l" r="r" t="t"/>
            <a:pathLst>
              <a:path extrusionOk="0" h="1540" w="3682">
                <a:moveTo>
                  <a:pt x="1692" y="1471"/>
                </a:moveTo>
                <a:lnTo>
                  <a:pt x="1787" y="1487"/>
                </a:lnTo>
                <a:lnTo>
                  <a:pt x="1880" y="1501"/>
                </a:lnTo>
                <a:lnTo>
                  <a:pt x="1973" y="1512"/>
                </a:lnTo>
                <a:lnTo>
                  <a:pt x="2064" y="1521"/>
                </a:lnTo>
                <a:lnTo>
                  <a:pt x="2155" y="1529"/>
                </a:lnTo>
                <a:lnTo>
                  <a:pt x="2245" y="1535"/>
                </a:lnTo>
                <a:lnTo>
                  <a:pt x="2332" y="1537"/>
                </a:lnTo>
                <a:lnTo>
                  <a:pt x="2419" y="1540"/>
                </a:lnTo>
                <a:lnTo>
                  <a:pt x="2503" y="1540"/>
                </a:lnTo>
                <a:lnTo>
                  <a:pt x="2584" y="1539"/>
                </a:lnTo>
                <a:lnTo>
                  <a:pt x="2666" y="1535"/>
                </a:lnTo>
                <a:lnTo>
                  <a:pt x="2744" y="1530"/>
                </a:lnTo>
                <a:lnTo>
                  <a:pt x="2820" y="1522"/>
                </a:lnTo>
                <a:lnTo>
                  <a:pt x="2894" y="1513"/>
                </a:lnTo>
                <a:lnTo>
                  <a:pt x="2964" y="1503"/>
                </a:lnTo>
                <a:lnTo>
                  <a:pt x="3034" y="1490"/>
                </a:lnTo>
                <a:lnTo>
                  <a:pt x="3099" y="1476"/>
                </a:lnTo>
                <a:lnTo>
                  <a:pt x="3164" y="1461"/>
                </a:lnTo>
                <a:lnTo>
                  <a:pt x="3222" y="1444"/>
                </a:lnTo>
                <a:lnTo>
                  <a:pt x="3279" y="1425"/>
                </a:lnTo>
                <a:lnTo>
                  <a:pt x="3335" y="1405"/>
                </a:lnTo>
                <a:lnTo>
                  <a:pt x="3384" y="1383"/>
                </a:lnTo>
                <a:lnTo>
                  <a:pt x="3431" y="1360"/>
                </a:lnTo>
                <a:lnTo>
                  <a:pt x="3475" y="1335"/>
                </a:lnTo>
                <a:lnTo>
                  <a:pt x="3515" y="1309"/>
                </a:lnTo>
                <a:lnTo>
                  <a:pt x="3549" y="1281"/>
                </a:lnTo>
                <a:lnTo>
                  <a:pt x="3581" y="1252"/>
                </a:lnTo>
                <a:lnTo>
                  <a:pt x="3610" y="1222"/>
                </a:lnTo>
                <a:lnTo>
                  <a:pt x="3633" y="1190"/>
                </a:lnTo>
                <a:lnTo>
                  <a:pt x="3652" y="1157"/>
                </a:lnTo>
                <a:lnTo>
                  <a:pt x="3667" y="1122"/>
                </a:lnTo>
                <a:lnTo>
                  <a:pt x="3676" y="1087"/>
                </a:lnTo>
                <a:lnTo>
                  <a:pt x="3682" y="1050"/>
                </a:lnTo>
                <a:lnTo>
                  <a:pt x="3682" y="1013"/>
                </a:lnTo>
                <a:lnTo>
                  <a:pt x="3678" y="976"/>
                </a:lnTo>
                <a:lnTo>
                  <a:pt x="3669" y="939"/>
                </a:lnTo>
                <a:lnTo>
                  <a:pt x="3655" y="902"/>
                </a:lnTo>
                <a:lnTo>
                  <a:pt x="3638" y="864"/>
                </a:lnTo>
                <a:lnTo>
                  <a:pt x="3616" y="827"/>
                </a:lnTo>
                <a:lnTo>
                  <a:pt x="3589" y="788"/>
                </a:lnTo>
                <a:lnTo>
                  <a:pt x="3559" y="752"/>
                </a:lnTo>
                <a:lnTo>
                  <a:pt x="3524" y="715"/>
                </a:lnTo>
                <a:lnTo>
                  <a:pt x="3486" y="676"/>
                </a:lnTo>
                <a:lnTo>
                  <a:pt x="3445" y="641"/>
                </a:lnTo>
                <a:lnTo>
                  <a:pt x="3401" y="604"/>
                </a:lnTo>
                <a:lnTo>
                  <a:pt x="3352" y="568"/>
                </a:lnTo>
                <a:lnTo>
                  <a:pt x="3298" y="532"/>
                </a:lnTo>
                <a:lnTo>
                  <a:pt x="3243" y="498"/>
                </a:lnTo>
                <a:lnTo>
                  <a:pt x="3185" y="464"/>
                </a:lnTo>
                <a:lnTo>
                  <a:pt x="3122" y="431"/>
                </a:lnTo>
                <a:lnTo>
                  <a:pt x="3057" y="397"/>
                </a:lnTo>
                <a:lnTo>
                  <a:pt x="2989" y="366"/>
                </a:lnTo>
                <a:lnTo>
                  <a:pt x="2919" y="334"/>
                </a:lnTo>
                <a:lnTo>
                  <a:pt x="2845" y="303"/>
                </a:lnTo>
                <a:lnTo>
                  <a:pt x="2771" y="275"/>
                </a:lnTo>
                <a:lnTo>
                  <a:pt x="2691" y="246"/>
                </a:lnTo>
                <a:lnTo>
                  <a:pt x="2611" y="219"/>
                </a:lnTo>
                <a:lnTo>
                  <a:pt x="2527" y="194"/>
                </a:lnTo>
                <a:lnTo>
                  <a:pt x="2442" y="169"/>
                </a:lnTo>
                <a:lnTo>
                  <a:pt x="2355" y="146"/>
                </a:lnTo>
                <a:lnTo>
                  <a:pt x="2265" y="124"/>
                </a:lnTo>
                <a:lnTo>
                  <a:pt x="2174" y="103"/>
                </a:lnTo>
                <a:lnTo>
                  <a:pt x="2083" y="85"/>
                </a:lnTo>
                <a:lnTo>
                  <a:pt x="1988" y="68"/>
                </a:lnTo>
                <a:lnTo>
                  <a:pt x="1893" y="52"/>
                </a:lnTo>
                <a:lnTo>
                  <a:pt x="1800" y="38"/>
                </a:lnTo>
                <a:lnTo>
                  <a:pt x="1707" y="28"/>
                </a:lnTo>
                <a:lnTo>
                  <a:pt x="1616" y="18"/>
                </a:lnTo>
                <a:lnTo>
                  <a:pt x="1525" y="10"/>
                </a:lnTo>
                <a:lnTo>
                  <a:pt x="1436" y="5"/>
                </a:lnTo>
                <a:lnTo>
                  <a:pt x="1348" y="1"/>
                </a:lnTo>
                <a:lnTo>
                  <a:pt x="1263" y="0"/>
                </a:lnTo>
                <a:lnTo>
                  <a:pt x="1179" y="0"/>
                </a:lnTo>
                <a:lnTo>
                  <a:pt x="1096" y="1"/>
                </a:lnTo>
                <a:lnTo>
                  <a:pt x="1016" y="5"/>
                </a:lnTo>
                <a:lnTo>
                  <a:pt x="938" y="10"/>
                </a:lnTo>
                <a:lnTo>
                  <a:pt x="862" y="18"/>
                </a:lnTo>
                <a:lnTo>
                  <a:pt x="788" y="27"/>
                </a:lnTo>
                <a:lnTo>
                  <a:pt x="716" y="37"/>
                </a:lnTo>
                <a:lnTo>
                  <a:pt x="648" y="50"/>
                </a:lnTo>
                <a:lnTo>
                  <a:pt x="583" y="64"/>
                </a:lnTo>
                <a:lnTo>
                  <a:pt x="518" y="79"/>
                </a:lnTo>
                <a:lnTo>
                  <a:pt x="460" y="96"/>
                </a:lnTo>
                <a:lnTo>
                  <a:pt x="403" y="115"/>
                </a:lnTo>
                <a:lnTo>
                  <a:pt x="347" y="135"/>
                </a:lnTo>
                <a:lnTo>
                  <a:pt x="298" y="157"/>
                </a:lnTo>
                <a:lnTo>
                  <a:pt x="251" y="180"/>
                </a:lnTo>
                <a:lnTo>
                  <a:pt x="207" y="204"/>
                </a:lnTo>
                <a:lnTo>
                  <a:pt x="167" y="231"/>
                </a:lnTo>
                <a:lnTo>
                  <a:pt x="133" y="259"/>
                </a:lnTo>
                <a:lnTo>
                  <a:pt x="101" y="287"/>
                </a:lnTo>
                <a:lnTo>
                  <a:pt x="72" y="317"/>
                </a:lnTo>
                <a:lnTo>
                  <a:pt x="49" y="349"/>
                </a:lnTo>
                <a:lnTo>
                  <a:pt x="30" y="382"/>
                </a:lnTo>
                <a:lnTo>
                  <a:pt x="15" y="417"/>
                </a:lnTo>
                <a:lnTo>
                  <a:pt x="6" y="452"/>
                </a:lnTo>
                <a:lnTo>
                  <a:pt x="0" y="489"/>
                </a:lnTo>
                <a:lnTo>
                  <a:pt x="0" y="526"/>
                </a:lnTo>
                <a:lnTo>
                  <a:pt x="4" y="563"/>
                </a:lnTo>
                <a:lnTo>
                  <a:pt x="13" y="600"/>
                </a:lnTo>
                <a:lnTo>
                  <a:pt x="27" y="637"/>
                </a:lnTo>
                <a:lnTo>
                  <a:pt x="44" y="675"/>
                </a:lnTo>
                <a:lnTo>
                  <a:pt x="66" y="712"/>
                </a:lnTo>
                <a:lnTo>
                  <a:pt x="93" y="750"/>
                </a:lnTo>
                <a:lnTo>
                  <a:pt x="123" y="787"/>
                </a:lnTo>
                <a:lnTo>
                  <a:pt x="158" y="824"/>
                </a:lnTo>
                <a:lnTo>
                  <a:pt x="196" y="862"/>
                </a:lnTo>
                <a:lnTo>
                  <a:pt x="237" y="898"/>
                </a:lnTo>
                <a:lnTo>
                  <a:pt x="281" y="935"/>
                </a:lnTo>
                <a:lnTo>
                  <a:pt x="330" y="971"/>
                </a:lnTo>
                <a:lnTo>
                  <a:pt x="384" y="1006"/>
                </a:lnTo>
                <a:lnTo>
                  <a:pt x="439" y="1041"/>
                </a:lnTo>
                <a:lnTo>
                  <a:pt x="497" y="1075"/>
                </a:lnTo>
                <a:lnTo>
                  <a:pt x="560" y="1108"/>
                </a:lnTo>
                <a:lnTo>
                  <a:pt x="625" y="1141"/>
                </a:lnTo>
                <a:lnTo>
                  <a:pt x="691" y="1173"/>
                </a:lnTo>
                <a:lnTo>
                  <a:pt x="763" y="1205"/>
                </a:lnTo>
                <a:lnTo>
                  <a:pt x="836" y="1236"/>
                </a:lnTo>
                <a:lnTo>
                  <a:pt x="911" y="1264"/>
                </a:lnTo>
                <a:lnTo>
                  <a:pt x="989" y="1293"/>
                </a:lnTo>
                <a:lnTo>
                  <a:pt x="1071" y="1320"/>
                </a:lnTo>
                <a:lnTo>
                  <a:pt x="1153" y="1345"/>
                </a:lnTo>
                <a:lnTo>
                  <a:pt x="1238" y="1369"/>
                </a:lnTo>
                <a:lnTo>
                  <a:pt x="1325" y="1392"/>
                </a:lnTo>
                <a:lnTo>
                  <a:pt x="1415" y="1415"/>
                </a:lnTo>
                <a:lnTo>
                  <a:pt x="1506" y="1436"/>
                </a:lnTo>
                <a:lnTo>
                  <a:pt x="1597" y="1453"/>
                </a:lnTo>
                <a:lnTo>
                  <a:pt x="1692" y="1471"/>
                </a:lnTo>
                <a:close/>
              </a:path>
            </a:pathLst>
          </a:custGeom>
          <a:solidFill>
            <a:srgbClr val="FFCC3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74" name="Google Shape;374;p22"/>
          <p:cNvSpPr/>
          <p:nvPr/>
        </p:nvSpPr>
        <p:spPr>
          <a:xfrm>
            <a:off x="4185047" y="4214813"/>
            <a:ext cx="3620989" cy="2528590"/>
          </a:xfrm>
          <a:custGeom>
            <a:rect b="b" l="l" r="r" t="t"/>
            <a:pathLst>
              <a:path extrusionOk="0" h="1699" w="2433">
                <a:moveTo>
                  <a:pt x="154" y="884"/>
                </a:moveTo>
                <a:lnTo>
                  <a:pt x="156" y="828"/>
                </a:lnTo>
                <a:lnTo>
                  <a:pt x="165" y="770"/>
                </a:lnTo>
                <a:lnTo>
                  <a:pt x="182" y="712"/>
                </a:lnTo>
                <a:lnTo>
                  <a:pt x="205" y="653"/>
                </a:lnTo>
                <a:lnTo>
                  <a:pt x="236" y="593"/>
                </a:lnTo>
                <a:lnTo>
                  <a:pt x="274" y="536"/>
                </a:lnTo>
                <a:lnTo>
                  <a:pt x="319" y="479"/>
                </a:lnTo>
                <a:lnTo>
                  <a:pt x="372" y="422"/>
                </a:lnTo>
                <a:lnTo>
                  <a:pt x="395" y="405"/>
                </a:lnTo>
                <a:lnTo>
                  <a:pt x="418" y="387"/>
                </a:lnTo>
                <a:lnTo>
                  <a:pt x="445" y="369"/>
                </a:lnTo>
                <a:lnTo>
                  <a:pt x="471" y="350"/>
                </a:lnTo>
                <a:lnTo>
                  <a:pt x="500" y="333"/>
                </a:lnTo>
                <a:lnTo>
                  <a:pt x="530" y="315"/>
                </a:lnTo>
                <a:lnTo>
                  <a:pt x="560" y="299"/>
                </a:lnTo>
                <a:lnTo>
                  <a:pt x="593" y="282"/>
                </a:lnTo>
                <a:lnTo>
                  <a:pt x="625" y="266"/>
                </a:lnTo>
                <a:lnTo>
                  <a:pt x="659" y="252"/>
                </a:lnTo>
                <a:lnTo>
                  <a:pt x="693" y="237"/>
                </a:lnTo>
                <a:lnTo>
                  <a:pt x="727" y="224"/>
                </a:lnTo>
                <a:lnTo>
                  <a:pt x="762" y="211"/>
                </a:lnTo>
                <a:lnTo>
                  <a:pt x="796" y="201"/>
                </a:lnTo>
                <a:lnTo>
                  <a:pt x="832" y="191"/>
                </a:lnTo>
                <a:lnTo>
                  <a:pt x="866" y="182"/>
                </a:lnTo>
                <a:lnTo>
                  <a:pt x="914" y="172"/>
                </a:lnTo>
                <a:lnTo>
                  <a:pt x="961" y="163"/>
                </a:lnTo>
                <a:lnTo>
                  <a:pt x="1008" y="155"/>
                </a:lnTo>
                <a:lnTo>
                  <a:pt x="1056" y="150"/>
                </a:lnTo>
                <a:lnTo>
                  <a:pt x="1103" y="145"/>
                </a:lnTo>
                <a:lnTo>
                  <a:pt x="1151" y="141"/>
                </a:lnTo>
                <a:lnTo>
                  <a:pt x="1196" y="140"/>
                </a:lnTo>
                <a:lnTo>
                  <a:pt x="1244" y="140"/>
                </a:lnTo>
                <a:lnTo>
                  <a:pt x="1291" y="140"/>
                </a:lnTo>
                <a:lnTo>
                  <a:pt x="1337" y="142"/>
                </a:lnTo>
                <a:lnTo>
                  <a:pt x="1383" y="146"/>
                </a:lnTo>
                <a:lnTo>
                  <a:pt x="1428" y="151"/>
                </a:lnTo>
                <a:lnTo>
                  <a:pt x="1474" y="159"/>
                </a:lnTo>
                <a:lnTo>
                  <a:pt x="1517" y="166"/>
                </a:lnTo>
                <a:lnTo>
                  <a:pt x="1561" y="175"/>
                </a:lnTo>
                <a:lnTo>
                  <a:pt x="1603" y="187"/>
                </a:lnTo>
                <a:lnTo>
                  <a:pt x="1647" y="198"/>
                </a:lnTo>
                <a:lnTo>
                  <a:pt x="1686" y="212"/>
                </a:lnTo>
                <a:lnTo>
                  <a:pt x="1728" y="228"/>
                </a:lnTo>
                <a:lnTo>
                  <a:pt x="1766" y="244"/>
                </a:lnTo>
                <a:lnTo>
                  <a:pt x="1806" y="262"/>
                </a:lnTo>
                <a:lnTo>
                  <a:pt x="1842" y="281"/>
                </a:lnTo>
                <a:lnTo>
                  <a:pt x="1878" y="301"/>
                </a:lnTo>
                <a:lnTo>
                  <a:pt x="1914" y="324"/>
                </a:lnTo>
                <a:lnTo>
                  <a:pt x="1948" y="347"/>
                </a:lnTo>
                <a:lnTo>
                  <a:pt x="1981" y="373"/>
                </a:lnTo>
                <a:lnTo>
                  <a:pt x="2011" y="400"/>
                </a:lnTo>
                <a:lnTo>
                  <a:pt x="2042" y="426"/>
                </a:lnTo>
                <a:lnTo>
                  <a:pt x="2070" y="456"/>
                </a:lnTo>
                <a:lnTo>
                  <a:pt x="2097" y="486"/>
                </a:lnTo>
                <a:lnTo>
                  <a:pt x="2123" y="519"/>
                </a:lnTo>
                <a:lnTo>
                  <a:pt x="2146" y="552"/>
                </a:lnTo>
                <a:lnTo>
                  <a:pt x="2176" y="606"/>
                </a:lnTo>
                <a:lnTo>
                  <a:pt x="2203" y="667"/>
                </a:lnTo>
                <a:lnTo>
                  <a:pt x="2220" y="736"/>
                </a:lnTo>
                <a:lnTo>
                  <a:pt x="2228" y="808"/>
                </a:lnTo>
                <a:lnTo>
                  <a:pt x="2222" y="884"/>
                </a:lnTo>
                <a:lnTo>
                  <a:pt x="2201" y="961"/>
                </a:lnTo>
                <a:lnTo>
                  <a:pt x="2163" y="1038"/>
                </a:lnTo>
                <a:lnTo>
                  <a:pt x="2104" y="1113"/>
                </a:lnTo>
                <a:lnTo>
                  <a:pt x="2059" y="1156"/>
                </a:lnTo>
                <a:lnTo>
                  <a:pt x="2009" y="1196"/>
                </a:lnTo>
                <a:lnTo>
                  <a:pt x="1952" y="1231"/>
                </a:lnTo>
                <a:lnTo>
                  <a:pt x="1893" y="1264"/>
                </a:lnTo>
                <a:lnTo>
                  <a:pt x="1829" y="1294"/>
                </a:lnTo>
                <a:lnTo>
                  <a:pt x="1760" y="1319"/>
                </a:lnTo>
                <a:lnTo>
                  <a:pt x="1688" y="1341"/>
                </a:lnTo>
                <a:lnTo>
                  <a:pt x="1614" y="1359"/>
                </a:lnTo>
                <a:lnTo>
                  <a:pt x="1536" y="1373"/>
                </a:lnTo>
                <a:lnTo>
                  <a:pt x="1459" y="1382"/>
                </a:lnTo>
                <a:lnTo>
                  <a:pt x="1379" y="1387"/>
                </a:lnTo>
                <a:lnTo>
                  <a:pt x="1297" y="1387"/>
                </a:lnTo>
                <a:lnTo>
                  <a:pt x="1215" y="1382"/>
                </a:lnTo>
                <a:lnTo>
                  <a:pt x="1134" y="1371"/>
                </a:lnTo>
                <a:lnTo>
                  <a:pt x="1052" y="1356"/>
                </a:lnTo>
                <a:lnTo>
                  <a:pt x="972" y="1336"/>
                </a:lnTo>
                <a:lnTo>
                  <a:pt x="887" y="1308"/>
                </a:lnTo>
                <a:lnTo>
                  <a:pt x="807" y="1273"/>
                </a:lnTo>
                <a:lnTo>
                  <a:pt x="735" y="1236"/>
                </a:lnTo>
                <a:lnTo>
                  <a:pt x="669" y="1194"/>
                </a:lnTo>
                <a:lnTo>
                  <a:pt x="610" y="1147"/>
                </a:lnTo>
                <a:lnTo>
                  <a:pt x="558" y="1099"/>
                </a:lnTo>
                <a:lnTo>
                  <a:pt x="513" y="1047"/>
                </a:lnTo>
                <a:lnTo>
                  <a:pt x="477" y="992"/>
                </a:lnTo>
                <a:lnTo>
                  <a:pt x="448" y="935"/>
                </a:lnTo>
                <a:lnTo>
                  <a:pt x="427" y="877"/>
                </a:lnTo>
                <a:lnTo>
                  <a:pt x="414" y="817"/>
                </a:lnTo>
                <a:lnTo>
                  <a:pt x="410" y="756"/>
                </a:lnTo>
                <a:lnTo>
                  <a:pt x="416" y="695"/>
                </a:lnTo>
                <a:lnTo>
                  <a:pt x="431" y="634"/>
                </a:lnTo>
                <a:lnTo>
                  <a:pt x="454" y="574"/>
                </a:lnTo>
                <a:lnTo>
                  <a:pt x="488" y="514"/>
                </a:lnTo>
                <a:lnTo>
                  <a:pt x="500" y="498"/>
                </a:lnTo>
                <a:lnTo>
                  <a:pt x="513" y="480"/>
                </a:lnTo>
                <a:lnTo>
                  <a:pt x="526" y="463"/>
                </a:lnTo>
                <a:lnTo>
                  <a:pt x="539" y="448"/>
                </a:lnTo>
                <a:lnTo>
                  <a:pt x="553" y="431"/>
                </a:lnTo>
                <a:lnTo>
                  <a:pt x="568" y="416"/>
                </a:lnTo>
                <a:lnTo>
                  <a:pt x="585" y="401"/>
                </a:lnTo>
                <a:lnTo>
                  <a:pt x="600" y="387"/>
                </a:lnTo>
                <a:lnTo>
                  <a:pt x="570" y="408"/>
                </a:lnTo>
                <a:lnTo>
                  <a:pt x="541" y="431"/>
                </a:lnTo>
                <a:lnTo>
                  <a:pt x="515" y="454"/>
                </a:lnTo>
                <a:lnTo>
                  <a:pt x="488" y="479"/>
                </a:lnTo>
                <a:lnTo>
                  <a:pt x="463" y="505"/>
                </a:lnTo>
                <a:lnTo>
                  <a:pt x="441" y="531"/>
                </a:lnTo>
                <a:lnTo>
                  <a:pt x="420" y="559"/>
                </a:lnTo>
                <a:lnTo>
                  <a:pt x="401" y="587"/>
                </a:lnTo>
                <a:lnTo>
                  <a:pt x="365" y="652"/>
                </a:lnTo>
                <a:lnTo>
                  <a:pt x="338" y="717"/>
                </a:lnTo>
                <a:lnTo>
                  <a:pt x="323" y="783"/>
                </a:lnTo>
                <a:lnTo>
                  <a:pt x="315" y="849"/>
                </a:lnTo>
                <a:lnTo>
                  <a:pt x="319" y="915"/>
                </a:lnTo>
                <a:lnTo>
                  <a:pt x="332" y="980"/>
                </a:lnTo>
                <a:lnTo>
                  <a:pt x="353" y="1044"/>
                </a:lnTo>
                <a:lnTo>
                  <a:pt x="386" y="1107"/>
                </a:lnTo>
                <a:lnTo>
                  <a:pt x="424" y="1166"/>
                </a:lnTo>
                <a:lnTo>
                  <a:pt x="473" y="1222"/>
                </a:lnTo>
                <a:lnTo>
                  <a:pt x="528" y="1276"/>
                </a:lnTo>
                <a:lnTo>
                  <a:pt x="593" y="1326"/>
                </a:lnTo>
                <a:lnTo>
                  <a:pt x="665" y="1370"/>
                </a:lnTo>
                <a:lnTo>
                  <a:pt x="743" y="1410"/>
                </a:lnTo>
                <a:lnTo>
                  <a:pt x="830" y="1444"/>
                </a:lnTo>
                <a:lnTo>
                  <a:pt x="923" y="1473"/>
                </a:lnTo>
                <a:lnTo>
                  <a:pt x="972" y="1486"/>
                </a:lnTo>
                <a:lnTo>
                  <a:pt x="1018" y="1496"/>
                </a:lnTo>
                <a:lnTo>
                  <a:pt x="1060" y="1504"/>
                </a:lnTo>
                <a:lnTo>
                  <a:pt x="1100" y="1512"/>
                </a:lnTo>
                <a:lnTo>
                  <a:pt x="1138" y="1518"/>
                </a:lnTo>
                <a:lnTo>
                  <a:pt x="1172" y="1522"/>
                </a:lnTo>
                <a:lnTo>
                  <a:pt x="1204" y="1526"/>
                </a:lnTo>
                <a:lnTo>
                  <a:pt x="1233" y="1527"/>
                </a:lnTo>
                <a:lnTo>
                  <a:pt x="1257" y="1529"/>
                </a:lnTo>
                <a:lnTo>
                  <a:pt x="1280" y="1529"/>
                </a:lnTo>
                <a:lnTo>
                  <a:pt x="1301" y="1531"/>
                </a:lnTo>
                <a:lnTo>
                  <a:pt x="1316" y="1529"/>
                </a:lnTo>
                <a:lnTo>
                  <a:pt x="1331" y="1529"/>
                </a:lnTo>
                <a:lnTo>
                  <a:pt x="1341" y="1529"/>
                </a:lnTo>
                <a:lnTo>
                  <a:pt x="1350" y="1528"/>
                </a:lnTo>
                <a:lnTo>
                  <a:pt x="1354" y="1528"/>
                </a:lnTo>
                <a:lnTo>
                  <a:pt x="1381" y="1527"/>
                </a:lnTo>
                <a:lnTo>
                  <a:pt x="1411" y="1526"/>
                </a:lnTo>
                <a:lnTo>
                  <a:pt x="1447" y="1523"/>
                </a:lnTo>
                <a:lnTo>
                  <a:pt x="1485" y="1518"/>
                </a:lnTo>
                <a:lnTo>
                  <a:pt x="1527" y="1513"/>
                </a:lnTo>
                <a:lnTo>
                  <a:pt x="1572" y="1505"/>
                </a:lnTo>
                <a:lnTo>
                  <a:pt x="1620" y="1496"/>
                </a:lnTo>
                <a:lnTo>
                  <a:pt x="1669" y="1485"/>
                </a:lnTo>
                <a:lnTo>
                  <a:pt x="1721" y="1472"/>
                </a:lnTo>
                <a:lnTo>
                  <a:pt x="1774" y="1457"/>
                </a:lnTo>
                <a:lnTo>
                  <a:pt x="1829" y="1438"/>
                </a:lnTo>
                <a:lnTo>
                  <a:pt x="1884" y="1417"/>
                </a:lnTo>
                <a:lnTo>
                  <a:pt x="1941" y="1394"/>
                </a:lnTo>
                <a:lnTo>
                  <a:pt x="1998" y="1368"/>
                </a:lnTo>
                <a:lnTo>
                  <a:pt x="2055" y="1338"/>
                </a:lnTo>
                <a:lnTo>
                  <a:pt x="2112" y="1305"/>
                </a:lnTo>
                <a:lnTo>
                  <a:pt x="2190" y="1252"/>
                </a:lnTo>
                <a:lnTo>
                  <a:pt x="2256" y="1193"/>
                </a:lnTo>
                <a:lnTo>
                  <a:pt x="2313" y="1129"/>
                </a:lnTo>
                <a:lnTo>
                  <a:pt x="2359" y="1062"/>
                </a:lnTo>
                <a:lnTo>
                  <a:pt x="2393" y="992"/>
                </a:lnTo>
                <a:lnTo>
                  <a:pt x="2418" y="918"/>
                </a:lnTo>
                <a:lnTo>
                  <a:pt x="2431" y="844"/>
                </a:lnTo>
                <a:lnTo>
                  <a:pt x="2433" y="769"/>
                </a:lnTo>
                <a:lnTo>
                  <a:pt x="2425" y="693"/>
                </a:lnTo>
                <a:lnTo>
                  <a:pt x="2406" y="617"/>
                </a:lnTo>
                <a:lnTo>
                  <a:pt x="2378" y="543"/>
                </a:lnTo>
                <a:lnTo>
                  <a:pt x="2338" y="471"/>
                </a:lnTo>
                <a:lnTo>
                  <a:pt x="2288" y="402"/>
                </a:lnTo>
                <a:lnTo>
                  <a:pt x="2228" y="335"/>
                </a:lnTo>
                <a:lnTo>
                  <a:pt x="2157" y="272"/>
                </a:lnTo>
                <a:lnTo>
                  <a:pt x="2076" y="215"/>
                </a:lnTo>
                <a:lnTo>
                  <a:pt x="2051" y="201"/>
                </a:lnTo>
                <a:lnTo>
                  <a:pt x="2023" y="184"/>
                </a:lnTo>
                <a:lnTo>
                  <a:pt x="1986" y="166"/>
                </a:lnTo>
                <a:lnTo>
                  <a:pt x="1947" y="149"/>
                </a:lnTo>
                <a:lnTo>
                  <a:pt x="1903" y="130"/>
                </a:lnTo>
                <a:lnTo>
                  <a:pt x="1854" y="110"/>
                </a:lnTo>
                <a:lnTo>
                  <a:pt x="1800" y="93"/>
                </a:lnTo>
                <a:lnTo>
                  <a:pt x="1743" y="75"/>
                </a:lnTo>
                <a:lnTo>
                  <a:pt x="1685" y="58"/>
                </a:lnTo>
                <a:lnTo>
                  <a:pt x="1622" y="42"/>
                </a:lnTo>
                <a:lnTo>
                  <a:pt x="1555" y="29"/>
                </a:lnTo>
                <a:lnTo>
                  <a:pt x="1489" y="17"/>
                </a:lnTo>
                <a:lnTo>
                  <a:pt x="1419" y="8"/>
                </a:lnTo>
                <a:lnTo>
                  <a:pt x="1348" y="2"/>
                </a:lnTo>
                <a:lnTo>
                  <a:pt x="1276" y="0"/>
                </a:lnTo>
                <a:lnTo>
                  <a:pt x="1204" y="1"/>
                </a:lnTo>
                <a:lnTo>
                  <a:pt x="1081" y="11"/>
                </a:lnTo>
                <a:lnTo>
                  <a:pt x="959" y="28"/>
                </a:lnTo>
                <a:lnTo>
                  <a:pt x="843" y="52"/>
                </a:lnTo>
                <a:lnTo>
                  <a:pt x="731" y="82"/>
                </a:lnTo>
                <a:lnTo>
                  <a:pt x="627" y="121"/>
                </a:lnTo>
                <a:lnTo>
                  <a:pt x="526" y="164"/>
                </a:lnTo>
                <a:lnTo>
                  <a:pt x="433" y="212"/>
                </a:lnTo>
                <a:lnTo>
                  <a:pt x="350" y="267"/>
                </a:lnTo>
                <a:lnTo>
                  <a:pt x="272" y="327"/>
                </a:lnTo>
                <a:lnTo>
                  <a:pt x="201" y="391"/>
                </a:lnTo>
                <a:lnTo>
                  <a:pt x="143" y="459"/>
                </a:lnTo>
                <a:lnTo>
                  <a:pt x="91" y="532"/>
                </a:lnTo>
                <a:lnTo>
                  <a:pt x="51" y="607"/>
                </a:lnTo>
                <a:lnTo>
                  <a:pt x="23" y="686"/>
                </a:lnTo>
                <a:lnTo>
                  <a:pt x="6" y="769"/>
                </a:lnTo>
                <a:lnTo>
                  <a:pt x="0" y="853"/>
                </a:lnTo>
                <a:lnTo>
                  <a:pt x="2" y="896"/>
                </a:lnTo>
                <a:lnTo>
                  <a:pt x="8" y="940"/>
                </a:lnTo>
                <a:lnTo>
                  <a:pt x="15" y="982"/>
                </a:lnTo>
                <a:lnTo>
                  <a:pt x="27" y="1024"/>
                </a:lnTo>
                <a:lnTo>
                  <a:pt x="40" y="1064"/>
                </a:lnTo>
                <a:lnTo>
                  <a:pt x="59" y="1105"/>
                </a:lnTo>
                <a:lnTo>
                  <a:pt x="78" y="1145"/>
                </a:lnTo>
                <a:lnTo>
                  <a:pt x="101" y="1183"/>
                </a:lnTo>
                <a:lnTo>
                  <a:pt x="127" y="1221"/>
                </a:lnTo>
                <a:lnTo>
                  <a:pt x="154" y="1257"/>
                </a:lnTo>
                <a:lnTo>
                  <a:pt x="186" y="1292"/>
                </a:lnTo>
                <a:lnTo>
                  <a:pt x="219" y="1327"/>
                </a:lnTo>
                <a:lnTo>
                  <a:pt x="255" y="1360"/>
                </a:lnTo>
                <a:lnTo>
                  <a:pt x="293" y="1393"/>
                </a:lnTo>
                <a:lnTo>
                  <a:pt x="332" y="1424"/>
                </a:lnTo>
                <a:lnTo>
                  <a:pt x="374" y="1453"/>
                </a:lnTo>
                <a:lnTo>
                  <a:pt x="418" y="1481"/>
                </a:lnTo>
                <a:lnTo>
                  <a:pt x="463" y="1508"/>
                </a:lnTo>
                <a:lnTo>
                  <a:pt x="513" y="1532"/>
                </a:lnTo>
                <a:lnTo>
                  <a:pt x="562" y="1556"/>
                </a:lnTo>
                <a:lnTo>
                  <a:pt x="614" y="1578"/>
                </a:lnTo>
                <a:lnTo>
                  <a:pt x="667" y="1598"/>
                </a:lnTo>
                <a:lnTo>
                  <a:pt x="722" y="1617"/>
                </a:lnTo>
                <a:lnTo>
                  <a:pt x="777" y="1634"/>
                </a:lnTo>
                <a:lnTo>
                  <a:pt x="836" y="1649"/>
                </a:lnTo>
                <a:lnTo>
                  <a:pt x="895" y="1662"/>
                </a:lnTo>
                <a:lnTo>
                  <a:pt x="953" y="1673"/>
                </a:lnTo>
                <a:lnTo>
                  <a:pt x="1016" y="1682"/>
                </a:lnTo>
                <a:lnTo>
                  <a:pt x="1077" y="1690"/>
                </a:lnTo>
                <a:lnTo>
                  <a:pt x="1141" y="1695"/>
                </a:lnTo>
                <a:lnTo>
                  <a:pt x="1206" y="1698"/>
                </a:lnTo>
                <a:lnTo>
                  <a:pt x="1271" y="1699"/>
                </a:lnTo>
                <a:lnTo>
                  <a:pt x="1345" y="1698"/>
                </a:lnTo>
                <a:lnTo>
                  <a:pt x="1417" y="1692"/>
                </a:lnTo>
                <a:lnTo>
                  <a:pt x="1487" y="1686"/>
                </a:lnTo>
                <a:lnTo>
                  <a:pt x="1555" y="1676"/>
                </a:lnTo>
                <a:lnTo>
                  <a:pt x="1624" y="1664"/>
                </a:lnTo>
                <a:lnTo>
                  <a:pt x="1690" y="1649"/>
                </a:lnTo>
                <a:lnTo>
                  <a:pt x="1757" y="1633"/>
                </a:lnTo>
                <a:lnTo>
                  <a:pt x="1819" y="1613"/>
                </a:lnTo>
                <a:lnTo>
                  <a:pt x="1880" y="1592"/>
                </a:lnTo>
                <a:lnTo>
                  <a:pt x="1939" y="1569"/>
                </a:lnTo>
                <a:lnTo>
                  <a:pt x="1996" y="1543"/>
                </a:lnTo>
                <a:lnTo>
                  <a:pt x="2051" y="1515"/>
                </a:lnTo>
                <a:lnTo>
                  <a:pt x="2104" y="1486"/>
                </a:lnTo>
                <a:lnTo>
                  <a:pt x="2154" y="1454"/>
                </a:lnTo>
                <a:lnTo>
                  <a:pt x="2201" y="1421"/>
                </a:lnTo>
                <a:lnTo>
                  <a:pt x="2247" y="1387"/>
                </a:lnTo>
                <a:lnTo>
                  <a:pt x="2207" y="1412"/>
                </a:lnTo>
                <a:lnTo>
                  <a:pt x="2163" y="1436"/>
                </a:lnTo>
                <a:lnTo>
                  <a:pt x="2117" y="1459"/>
                </a:lnTo>
                <a:lnTo>
                  <a:pt x="2070" y="1481"/>
                </a:lnTo>
                <a:lnTo>
                  <a:pt x="2019" y="1503"/>
                </a:lnTo>
                <a:lnTo>
                  <a:pt x="1967" y="1522"/>
                </a:lnTo>
                <a:lnTo>
                  <a:pt x="1914" y="1541"/>
                </a:lnTo>
                <a:lnTo>
                  <a:pt x="1861" y="1557"/>
                </a:lnTo>
                <a:lnTo>
                  <a:pt x="1804" y="1574"/>
                </a:lnTo>
                <a:lnTo>
                  <a:pt x="1747" y="1587"/>
                </a:lnTo>
                <a:lnTo>
                  <a:pt x="1690" y="1599"/>
                </a:lnTo>
                <a:lnTo>
                  <a:pt x="1631" y="1610"/>
                </a:lnTo>
                <a:lnTo>
                  <a:pt x="1572" y="1617"/>
                </a:lnTo>
                <a:lnTo>
                  <a:pt x="1514" y="1624"/>
                </a:lnTo>
                <a:lnTo>
                  <a:pt x="1455" y="1627"/>
                </a:lnTo>
                <a:lnTo>
                  <a:pt x="1396" y="1629"/>
                </a:lnTo>
                <a:lnTo>
                  <a:pt x="1335" y="1627"/>
                </a:lnTo>
                <a:lnTo>
                  <a:pt x="1276" y="1625"/>
                </a:lnTo>
                <a:lnTo>
                  <a:pt x="1215" y="1621"/>
                </a:lnTo>
                <a:lnTo>
                  <a:pt x="1157" y="1615"/>
                </a:lnTo>
                <a:lnTo>
                  <a:pt x="1100" y="1607"/>
                </a:lnTo>
                <a:lnTo>
                  <a:pt x="1041" y="1598"/>
                </a:lnTo>
                <a:lnTo>
                  <a:pt x="986" y="1587"/>
                </a:lnTo>
                <a:lnTo>
                  <a:pt x="931" y="1574"/>
                </a:lnTo>
                <a:lnTo>
                  <a:pt x="876" y="1560"/>
                </a:lnTo>
                <a:lnTo>
                  <a:pt x="822" y="1545"/>
                </a:lnTo>
                <a:lnTo>
                  <a:pt x="771" y="1527"/>
                </a:lnTo>
                <a:lnTo>
                  <a:pt x="720" y="1509"/>
                </a:lnTo>
                <a:lnTo>
                  <a:pt x="670" y="1489"/>
                </a:lnTo>
                <a:lnTo>
                  <a:pt x="623" y="1467"/>
                </a:lnTo>
                <a:lnTo>
                  <a:pt x="577" y="1444"/>
                </a:lnTo>
                <a:lnTo>
                  <a:pt x="534" y="1420"/>
                </a:lnTo>
                <a:lnTo>
                  <a:pt x="492" y="1394"/>
                </a:lnTo>
                <a:lnTo>
                  <a:pt x="452" y="1368"/>
                </a:lnTo>
                <a:lnTo>
                  <a:pt x="414" y="1340"/>
                </a:lnTo>
                <a:lnTo>
                  <a:pt x="378" y="1312"/>
                </a:lnTo>
                <a:lnTo>
                  <a:pt x="344" y="1281"/>
                </a:lnTo>
                <a:lnTo>
                  <a:pt x="313" y="1249"/>
                </a:lnTo>
                <a:lnTo>
                  <a:pt x="285" y="1217"/>
                </a:lnTo>
                <a:lnTo>
                  <a:pt x="258" y="1184"/>
                </a:lnTo>
                <a:lnTo>
                  <a:pt x="234" y="1150"/>
                </a:lnTo>
                <a:lnTo>
                  <a:pt x="215" y="1114"/>
                </a:lnTo>
                <a:lnTo>
                  <a:pt x="196" y="1078"/>
                </a:lnTo>
                <a:lnTo>
                  <a:pt x="181" y="1040"/>
                </a:lnTo>
                <a:lnTo>
                  <a:pt x="169" y="1002"/>
                </a:lnTo>
                <a:lnTo>
                  <a:pt x="162" y="964"/>
                </a:lnTo>
                <a:lnTo>
                  <a:pt x="156" y="924"/>
                </a:lnTo>
                <a:lnTo>
                  <a:pt x="154" y="88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75" name="Google Shape;375;p22"/>
          <p:cNvSpPr/>
          <p:nvPr/>
        </p:nvSpPr>
        <p:spPr>
          <a:xfrm>
            <a:off x="5549801" y="5106293"/>
            <a:ext cx="892969" cy="736699"/>
          </a:xfrm>
          <a:custGeom>
            <a:rect b="b" l="l" r="r" t="t"/>
            <a:pathLst>
              <a:path extrusionOk="0" h="495" w="600">
                <a:moveTo>
                  <a:pt x="257" y="97"/>
                </a:moveTo>
                <a:lnTo>
                  <a:pt x="262" y="84"/>
                </a:lnTo>
                <a:lnTo>
                  <a:pt x="259" y="75"/>
                </a:lnTo>
                <a:lnTo>
                  <a:pt x="249" y="70"/>
                </a:lnTo>
                <a:lnTo>
                  <a:pt x="236" y="69"/>
                </a:lnTo>
                <a:lnTo>
                  <a:pt x="207" y="72"/>
                </a:lnTo>
                <a:lnTo>
                  <a:pt x="177" y="83"/>
                </a:lnTo>
                <a:lnTo>
                  <a:pt x="147" y="98"/>
                </a:lnTo>
                <a:lnTo>
                  <a:pt x="118" y="114"/>
                </a:lnTo>
                <a:lnTo>
                  <a:pt x="90" y="131"/>
                </a:lnTo>
                <a:lnTo>
                  <a:pt x="65" y="146"/>
                </a:lnTo>
                <a:lnTo>
                  <a:pt x="44" y="157"/>
                </a:lnTo>
                <a:lnTo>
                  <a:pt x="27" y="160"/>
                </a:lnTo>
                <a:lnTo>
                  <a:pt x="16" y="159"/>
                </a:lnTo>
                <a:lnTo>
                  <a:pt x="8" y="155"/>
                </a:lnTo>
                <a:lnTo>
                  <a:pt x="2" y="151"/>
                </a:lnTo>
                <a:lnTo>
                  <a:pt x="0" y="146"/>
                </a:lnTo>
                <a:lnTo>
                  <a:pt x="4" y="139"/>
                </a:lnTo>
                <a:lnTo>
                  <a:pt x="16" y="129"/>
                </a:lnTo>
                <a:lnTo>
                  <a:pt x="31" y="117"/>
                </a:lnTo>
                <a:lnTo>
                  <a:pt x="48" y="106"/>
                </a:lnTo>
                <a:lnTo>
                  <a:pt x="69" y="94"/>
                </a:lnTo>
                <a:lnTo>
                  <a:pt x="88" y="84"/>
                </a:lnTo>
                <a:lnTo>
                  <a:pt x="103" y="76"/>
                </a:lnTo>
                <a:lnTo>
                  <a:pt x="116" y="70"/>
                </a:lnTo>
                <a:lnTo>
                  <a:pt x="131" y="62"/>
                </a:lnTo>
                <a:lnTo>
                  <a:pt x="148" y="56"/>
                </a:lnTo>
                <a:lnTo>
                  <a:pt x="166" y="48"/>
                </a:lnTo>
                <a:lnTo>
                  <a:pt x="183" y="42"/>
                </a:lnTo>
                <a:lnTo>
                  <a:pt x="200" y="37"/>
                </a:lnTo>
                <a:lnTo>
                  <a:pt x="217" y="30"/>
                </a:lnTo>
                <a:lnTo>
                  <a:pt x="236" y="25"/>
                </a:lnTo>
                <a:lnTo>
                  <a:pt x="255" y="20"/>
                </a:lnTo>
                <a:lnTo>
                  <a:pt x="276" y="15"/>
                </a:lnTo>
                <a:lnTo>
                  <a:pt x="295" y="11"/>
                </a:lnTo>
                <a:lnTo>
                  <a:pt x="316" y="9"/>
                </a:lnTo>
                <a:lnTo>
                  <a:pt x="336" y="5"/>
                </a:lnTo>
                <a:lnTo>
                  <a:pt x="357" y="2"/>
                </a:lnTo>
                <a:lnTo>
                  <a:pt x="378" y="1"/>
                </a:lnTo>
                <a:lnTo>
                  <a:pt x="399" y="0"/>
                </a:lnTo>
                <a:lnTo>
                  <a:pt x="422" y="0"/>
                </a:lnTo>
                <a:lnTo>
                  <a:pt x="456" y="1"/>
                </a:lnTo>
                <a:lnTo>
                  <a:pt x="486" y="6"/>
                </a:lnTo>
                <a:lnTo>
                  <a:pt x="515" y="14"/>
                </a:lnTo>
                <a:lnTo>
                  <a:pt x="538" y="27"/>
                </a:lnTo>
                <a:lnTo>
                  <a:pt x="551" y="43"/>
                </a:lnTo>
                <a:lnTo>
                  <a:pt x="557" y="66"/>
                </a:lnTo>
                <a:lnTo>
                  <a:pt x="551" y="94"/>
                </a:lnTo>
                <a:lnTo>
                  <a:pt x="530" y="129"/>
                </a:lnTo>
                <a:lnTo>
                  <a:pt x="384" y="334"/>
                </a:lnTo>
                <a:lnTo>
                  <a:pt x="373" y="348"/>
                </a:lnTo>
                <a:lnTo>
                  <a:pt x="361" y="363"/>
                </a:lnTo>
                <a:lnTo>
                  <a:pt x="352" y="379"/>
                </a:lnTo>
                <a:lnTo>
                  <a:pt x="348" y="393"/>
                </a:lnTo>
                <a:lnTo>
                  <a:pt x="350" y="399"/>
                </a:lnTo>
                <a:lnTo>
                  <a:pt x="355" y="404"/>
                </a:lnTo>
                <a:lnTo>
                  <a:pt x="363" y="406"/>
                </a:lnTo>
                <a:lnTo>
                  <a:pt x="373" y="407"/>
                </a:lnTo>
                <a:lnTo>
                  <a:pt x="397" y="404"/>
                </a:lnTo>
                <a:lnTo>
                  <a:pt x="428" y="393"/>
                </a:lnTo>
                <a:lnTo>
                  <a:pt x="456" y="379"/>
                </a:lnTo>
                <a:lnTo>
                  <a:pt x="486" y="363"/>
                </a:lnTo>
                <a:lnTo>
                  <a:pt x="515" y="346"/>
                </a:lnTo>
                <a:lnTo>
                  <a:pt x="542" y="332"/>
                </a:lnTo>
                <a:lnTo>
                  <a:pt x="561" y="322"/>
                </a:lnTo>
                <a:lnTo>
                  <a:pt x="576" y="318"/>
                </a:lnTo>
                <a:lnTo>
                  <a:pt x="583" y="320"/>
                </a:lnTo>
                <a:lnTo>
                  <a:pt x="591" y="322"/>
                </a:lnTo>
                <a:lnTo>
                  <a:pt x="599" y="327"/>
                </a:lnTo>
                <a:lnTo>
                  <a:pt x="600" y="334"/>
                </a:lnTo>
                <a:lnTo>
                  <a:pt x="599" y="340"/>
                </a:lnTo>
                <a:lnTo>
                  <a:pt x="589" y="349"/>
                </a:lnTo>
                <a:lnTo>
                  <a:pt x="578" y="360"/>
                </a:lnTo>
                <a:lnTo>
                  <a:pt x="561" y="372"/>
                </a:lnTo>
                <a:lnTo>
                  <a:pt x="538" y="385"/>
                </a:lnTo>
                <a:lnTo>
                  <a:pt x="513" y="399"/>
                </a:lnTo>
                <a:lnTo>
                  <a:pt x="486" y="413"/>
                </a:lnTo>
                <a:lnTo>
                  <a:pt x="456" y="425"/>
                </a:lnTo>
                <a:lnTo>
                  <a:pt x="422" y="439"/>
                </a:lnTo>
                <a:lnTo>
                  <a:pt x="388" y="452"/>
                </a:lnTo>
                <a:lnTo>
                  <a:pt x="350" y="464"/>
                </a:lnTo>
                <a:lnTo>
                  <a:pt x="312" y="475"/>
                </a:lnTo>
                <a:lnTo>
                  <a:pt x="274" y="483"/>
                </a:lnTo>
                <a:lnTo>
                  <a:pt x="234" y="490"/>
                </a:lnTo>
                <a:lnTo>
                  <a:pt x="194" y="494"/>
                </a:lnTo>
                <a:lnTo>
                  <a:pt x="156" y="495"/>
                </a:lnTo>
                <a:lnTo>
                  <a:pt x="129" y="494"/>
                </a:lnTo>
                <a:lnTo>
                  <a:pt x="105" y="492"/>
                </a:lnTo>
                <a:lnTo>
                  <a:pt x="84" y="488"/>
                </a:lnTo>
                <a:lnTo>
                  <a:pt x="65" y="481"/>
                </a:lnTo>
                <a:lnTo>
                  <a:pt x="52" y="474"/>
                </a:lnTo>
                <a:lnTo>
                  <a:pt x="40" y="464"/>
                </a:lnTo>
                <a:lnTo>
                  <a:pt x="33" y="452"/>
                </a:lnTo>
                <a:lnTo>
                  <a:pt x="31" y="438"/>
                </a:lnTo>
                <a:lnTo>
                  <a:pt x="35" y="418"/>
                </a:lnTo>
                <a:lnTo>
                  <a:pt x="42" y="395"/>
                </a:lnTo>
                <a:lnTo>
                  <a:pt x="54" y="372"/>
                </a:lnTo>
                <a:lnTo>
                  <a:pt x="67" y="348"/>
                </a:lnTo>
                <a:lnTo>
                  <a:pt x="82" y="326"/>
                </a:lnTo>
                <a:lnTo>
                  <a:pt x="95" y="307"/>
                </a:lnTo>
                <a:lnTo>
                  <a:pt x="107" y="293"/>
                </a:lnTo>
                <a:lnTo>
                  <a:pt x="114" y="283"/>
                </a:lnTo>
                <a:lnTo>
                  <a:pt x="257" y="9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76" name="Google Shape;376;p22"/>
          <p:cNvSpPr/>
          <p:nvPr/>
        </p:nvSpPr>
        <p:spPr>
          <a:xfrm>
            <a:off x="6104930" y="4759524"/>
            <a:ext cx="456903" cy="230684"/>
          </a:xfrm>
          <a:custGeom>
            <a:rect b="b" l="l" r="r" t="t"/>
            <a:pathLst>
              <a:path extrusionOk="0" h="155" w="307">
                <a:moveTo>
                  <a:pt x="0" y="84"/>
                </a:moveTo>
                <a:lnTo>
                  <a:pt x="3" y="67"/>
                </a:lnTo>
                <a:lnTo>
                  <a:pt x="13" y="51"/>
                </a:lnTo>
                <a:lnTo>
                  <a:pt x="28" y="37"/>
                </a:lnTo>
                <a:lnTo>
                  <a:pt x="49" y="24"/>
                </a:lnTo>
                <a:lnTo>
                  <a:pt x="74" y="14"/>
                </a:lnTo>
                <a:lnTo>
                  <a:pt x="102" y="6"/>
                </a:lnTo>
                <a:lnTo>
                  <a:pt x="132" y="1"/>
                </a:lnTo>
                <a:lnTo>
                  <a:pt x="167" y="0"/>
                </a:lnTo>
                <a:lnTo>
                  <a:pt x="197" y="1"/>
                </a:lnTo>
                <a:lnTo>
                  <a:pt x="224" y="5"/>
                </a:lnTo>
                <a:lnTo>
                  <a:pt x="246" y="11"/>
                </a:lnTo>
                <a:lnTo>
                  <a:pt x="267" y="19"/>
                </a:lnTo>
                <a:lnTo>
                  <a:pt x="284" y="29"/>
                </a:lnTo>
                <a:lnTo>
                  <a:pt x="296" y="42"/>
                </a:lnTo>
                <a:lnTo>
                  <a:pt x="305" y="56"/>
                </a:lnTo>
                <a:lnTo>
                  <a:pt x="307" y="71"/>
                </a:lnTo>
                <a:lnTo>
                  <a:pt x="303" y="89"/>
                </a:lnTo>
                <a:lnTo>
                  <a:pt x="294" y="104"/>
                </a:lnTo>
                <a:lnTo>
                  <a:pt x="277" y="119"/>
                </a:lnTo>
                <a:lnTo>
                  <a:pt x="258" y="131"/>
                </a:lnTo>
                <a:lnTo>
                  <a:pt x="231" y="141"/>
                </a:lnTo>
                <a:lnTo>
                  <a:pt x="203" y="149"/>
                </a:lnTo>
                <a:lnTo>
                  <a:pt x="172" y="154"/>
                </a:lnTo>
                <a:lnTo>
                  <a:pt x="138" y="155"/>
                </a:lnTo>
                <a:lnTo>
                  <a:pt x="108" y="154"/>
                </a:lnTo>
                <a:lnTo>
                  <a:pt x="81" y="150"/>
                </a:lnTo>
                <a:lnTo>
                  <a:pt x="58" y="144"/>
                </a:lnTo>
                <a:lnTo>
                  <a:pt x="38" y="136"/>
                </a:lnTo>
                <a:lnTo>
                  <a:pt x="20" y="126"/>
                </a:lnTo>
                <a:lnTo>
                  <a:pt x="9" y="113"/>
                </a:lnTo>
                <a:lnTo>
                  <a:pt x="1" y="99"/>
                </a:lnTo>
                <a:lnTo>
                  <a:pt x="0" y="8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77" name="Google Shape;377;p22"/>
          <p:cNvSpPr txBox="1"/>
          <p:nvPr/>
        </p:nvSpPr>
        <p:spPr>
          <a:xfrm>
            <a:off x="2333625" y="1285875"/>
            <a:ext cx="7691438" cy="7271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125">
                <a:solidFill>
                  <a:srgbClr val="E84D00"/>
                </a:solidFill>
                <a:latin typeface="Times New Roman"/>
                <a:ea typeface="Times New Roman"/>
                <a:cs typeface="Times New Roman"/>
                <a:sym typeface="Times New Roman"/>
              </a:rPr>
              <a:t>RELEVANT INFORMATION:</a:t>
            </a:r>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71">
                                            <p:txEl>
                                              <p:pRg end="0" st="0"/>
                                            </p:txEl>
                                          </p:spTgt>
                                        </p:tgtEl>
                                        <p:attrNameLst>
                                          <p:attrName>style.visibility</p:attrName>
                                        </p:attrNameLst>
                                      </p:cBhvr>
                                      <p:to>
                                        <p:strVal val="visible"/>
                                      </p:to>
                                    </p:set>
                                    <p:animEffect filter="fade" transition="in">
                                      <p:cBhvr>
                                        <p:cTn dur="500"/>
                                        <p:tgtEl>
                                          <p:spTgt spid="371">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371">
                                            <p:txEl>
                                              <p:pRg end="1" st="1"/>
                                            </p:txEl>
                                          </p:spTgt>
                                        </p:tgtEl>
                                        <p:attrNameLst>
                                          <p:attrName>style.visibility</p:attrName>
                                        </p:attrNameLst>
                                      </p:cBhvr>
                                      <p:to>
                                        <p:strVal val="visible"/>
                                      </p:to>
                                    </p:set>
                                    <p:animEffect filter="fade" transition="in">
                                      <p:cBhvr>
                                        <p:cTn dur="500"/>
                                        <p:tgtEl>
                                          <p:spTgt spid="371">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371">
                                            <p:txEl>
                                              <p:pRg end="2" st="2"/>
                                            </p:txEl>
                                          </p:spTgt>
                                        </p:tgtEl>
                                        <p:attrNameLst>
                                          <p:attrName>style.visibility</p:attrName>
                                        </p:attrNameLst>
                                      </p:cBhvr>
                                      <p:to>
                                        <p:strVal val="visible"/>
                                      </p:to>
                                    </p:set>
                                    <p:animEffect filter="fade" transition="in">
                                      <p:cBhvr>
                                        <p:cTn dur="500"/>
                                        <p:tgtEl>
                                          <p:spTgt spid="371">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3"/>
          <p:cNvSpPr txBox="1"/>
          <p:nvPr/>
        </p:nvSpPr>
        <p:spPr>
          <a:xfrm>
            <a:off x="2095500" y="500062"/>
            <a:ext cx="8215313" cy="727122"/>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125">
                <a:solidFill>
                  <a:schemeClr val="lt1"/>
                </a:solidFill>
                <a:latin typeface="Times New Roman"/>
                <a:ea typeface="Times New Roman"/>
                <a:cs typeface="Times New Roman"/>
                <a:sym typeface="Times New Roman"/>
              </a:rPr>
              <a:t>RELIABILITY</a:t>
            </a:r>
            <a:endParaRPr/>
          </a:p>
        </p:txBody>
      </p:sp>
      <p:sp>
        <p:nvSpPr>
          <p:cNvPr id="387" name="Google Shape;387;p23"/>
          <p:cNvSpPr/>
          <p:nvPr/>
        </p:nvSpPr>
        <p:spPr>
          <a:xfrm>
            <a:off x="3238500" y="1500188"/>
            <a:ext cx="6000750" cy="714375"/>
          </a:xfrm>
          <a:prstGeom prst="roundRect">
            <a:avLst>
              <a:gd fmla="val 16667" name="adj"/>
            </a:avLst>
          </a:prstGeom>
          <a:gradFill>
            <a:gsLst>
              <a:gs pos="0">
                <a:srgbClr val="E84D00"/>
              </a:gs>
              <a:gs pos="100000">
                <a:srgbClr val="EE783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RELIABLE INFORMATION</a:t>
            </a:r>
            <a:r>
              <a:rPr lang="en-US" sz="2250">
                <a:solidFill>
                  <a:schemeClr val="dk1"/>
                </a:solidFill>
                <a:latin typeface="Times New Roman"/>
                <a:ea typeface="Times New Roman"/>
                <a:cs typeface="Times New Roman"/>
                <a:sym typeface="Times New Roman"/>
              </a:rPr>
              <a:t> </a:t>
            </a:r>
            <a:endParaRPr/>
          </a:p>
        </p:txBody>
      </p:sp>
      <p:sp>
        <p:nvSpPr>
          <p:cNvPr id="388" name="Google Shape;388;p23"/>
          <p:cNvSpPr/>
          <p:nvPr/>
        </p:nvSpPr>
        <p:spPr>
          <a:xfrm>
            <a:off x="3738562" y="4357687"/>
            <a:ext cx="4929188" cy="1928813"/>
          </a:xfrm>
          <a:custGeom>
            <a:rect b="b" l="l" r="r" t="t"/>
            <a:pathLst>
              <a:path extrusionOk="0" h="2592" w="3312">
                <a:moveTo>
                  <a:pt x="1658" y="2592"/>
                </a:moveTo>
                <a:lnTo>
                  <a:pt x="1742" y="2591"/>
                </a:lnTo>
                <a:lnTo>
                  <a:pt x="1827" y="2585"/>
                </a:lnTo>
                <a:lnTo>
                  <a:pt x="1909" y="2577"/>
                </a:lnTo>
                <a:lnTo>
                  <a:pt x="1990" y="2566"/>
                </a:lnTo>
                <a:lnTo>
                  <a:pt x="2070" y="2551"/>
                </a:lnTo>
                <a:lnTo>
                  <a:pt x="2150" y="2534"/>
                </a:lnTo>
                <a:lnTo>
                  <a:pt x="2226" y="2514"/>
                </a:lnTo>
                <a:lnTo>
                  <a:pt x="2301" y="2490"/>
                </a:lnTo>
                <a:lnTo>
                  <a:pt x="2374" y="2465"/>
                </a:lnTo>
                <a:lnTo>
                  <a:pt x="2446" y="2436"/>
                </a:lnTo>
                <a:lnTo>
                  <a:pt x="2516" y="2404"/>
                </a:lnTo>
                <a:lnTo>
                  <a:pt x="2582" y="2371"/>
                </a:lnTo>
                <a:lnTo>
                  <a:pt x="2647" y="2335"/>
                </a:lnTo>
                <a:lnTo>
                  <a:pt x="2710" y="2297"/>
                </a:lnTo>
                <a:lnTo>
                  <a:pt x="2770" y="2256"/>
                </a:lnTo>
                <a:lnTo>
                  <a:pt x="2827" y="2212"/>
                </a:lnTo>
                <a:lnTo>
                  <a:pt x="2881" y="2168"/>
                </a:lnTo>
                <a:lnTo>
                  <a:pt x="2935" y="2120"/>
                </a:lnTo>
                <a:lnTo>
                  <a:pt x="2983" y="2071"/>
                </a:lnTo>
                <a:lnTo>
                  <a:pt x="3029" y="2021"/>
                </a:lnTo>
                <a:lnTo>
                  <a:pt x="3073" y="1968"/>
                </a:lnTo>
                <a:lnTo>
                  <a:pt x="3112" y="1914"/>
                </a:lnTo>
                <a:lnTo>
                  <a:pt x="3149" y="1858"/>
                </a:lnTo>
                <a:lnTo>
                  <a:pt x="3182" y="1801"/>
                </a:lnTo>
                <a:lnTo>
                  <a:pt x="3212" y="1742"/>
                </a:lnTo>
                <a:lnTo>
                  <a:pt x="3237" y="1682"/>
                </a:lnTo>
                <a:lnTo>
                  <a:pt x="3260" y="1620"/>
                </a:lnTo>
                <a:lnTo>
                  <a:pt x="3279" y="1558"/>
                </a:lnTo>
                <a:lnTo>
                  <a:pt x="3294" y="1494"/>
                </a:lnTo>
                <a:lnTo>
                  <a:pt x="3304" y="1429"/>
                </a:lnTo>
                <a:lnTo>
                  <a:pt x="3310" y="1363"/>
                </a:lnTo>
                <a:lnTo>
                  <a:pt x="3312" y="1297"/>
                </a:lnTo>
                <a:lnTo>
                  <a:pt x="3310" y="1230"/>
                </a:lnTo>
                <a:lnTo>
                  <a:pt x="3304" y="1164"/>
                </a:lnTo>
                <a:lnTo>
                  <a:pt x="3294" y="1099"/>
                </a:lnTo>
                <a:lnTo>
                  <a:pt x="3279" y="1036"/>
                </a:lnTo>
                <a:lnTo>
                  <a:pt x="3260" y="972"/>
                </a:lnTo>
                <a:lnTo>
                  <a:pt x="3237" y="911"/>
                </a:lnTo>
                <a:lnTo>
                  <a:pt x="3212" y="850"/>
                </a:lnTo>
                <a:lnTo>
                  <a:pt x="3182" y="792"/>
                </a:lnTo>
                <a:lnTo>
                  <a:pt x="3149" y="734"/>
                </a:lnTo>
                <a:lnTo>
                  <a:pt x="3112" y="678"/>
                </a:lnTo>
                <a:lnTo>
                  <a:pt x="3073" y="624"/>
                </a:lnTo>
                <a:lnTo>
                  <a:pt x="3029" y="571"/>
                </a:lnTo>
                <a:lnTo>
                  <a:pt x="2983" y="521"/>
                </a:lnTo>
                <a:lnTo>
                  <a:pt x="2935" y="472"/>
                </a:lnTo>
                <a:lnTo>
                  <a:pt x="2881" y="425"/>
                </a:lnTo>
                <a:lnTo>
                  <a:pt x="2827" y="380"/>
                </a:lnTo>
                <a:lnTo>
                  <a:pt x="2770" y="336"/>
                </a:lnTo>
                <a:lnTo>
                  <a:pt x="2710" y="295"/>
                </a:lnTo>
                <a:lnTo>
                  <a:pt x="2647" y="257"/>
                </a:lnTo>
                <a:lnTo>
                  <a:pt x="2582" y="221"/>
                </a:lnTo>
                <a:lnTo>
                  <a:pt x="2516" y="188"/>
                </a:lnTo>
                <a:lnTo>
                  <a:pt x="2446" y="156"/>
                </a:lnTo>
                <a:lnTo>
                  <a:pt x="2374" y="127"/>
                </a:lnTo>
                <a:lnTo>
                  <a:pt x="2301" y="102"/>
                </a:lnTo>
                <a:lnTo>
                  <a:pt x="2226" y="78"/>
                </a:lnTo>
                <a:lnTo>
                  <a:pt x="2150" y="58"/>
                </a:lnTo>
                <a:lnTo>
                  <a:pt x="2070" y="41"/>
                </a:lnTo>
                <a:lnTo>
                  <a:pt x="1990" y="26"/>
                </a:lnTo>
                <a:lnTo>
                  <a:pt x="1909" y="15"/>
                </a:lnTo>
                <a:lnTo>
                  <a:pt x="1827" y="7"/>
                </a:lnTo>
                <a:lnTo>
                  <a:pt x="1742" y="1"/>
                </a:lnTo>
                <a:lnTo>
                  <a:pt x="1658" y="0"/>
                </a:lnTo>
                <a:lnTo>
                  <a:pt x="1573" y="1"/>
                </a:lnTo>
                <a:lnTo>
                  <a:pt x="1488" y="7"/>
                </a:lnTo>
                <a:lnTo>
                  <a:pt x="1405" y="15"/>
                </a:lnTo>
                <a:lnTo>
                  <a:pt x="1323" y="26"/>
                </a:lnTo>
                <a:lnTo>
                  <a:pt x="1244" y="41"/>
                </a:lnTo>
                <a:lnTo>
                  <a:pt x="1164" y="58"/>
                </a:lnTo>
                <a:lnTo>
                  <a:pt x="1087" y="78"/>
                </a:lnTo>
                <a:lnTo>
                  <a:pt x="1013" y="102"/>
                </a:lnTo>
                <a:lnTo>
                  <a:pt x="939" y="127"/>
                </a:lnTo>
                <a:lnTo>
                  <a:pt x="868" y="156"/>
                </a:lnTo>
                <a:lnTo>
                  <a:pt x="798" y="188"/>
                </a:lnTo>
                <a:lnTo>
                  <a:pt x="730" y="221"/>
                </a:lnTo>
                <a:lnTo>
                  <a:pt x="665" y="257"/>
                </a:lnTo>
                <a:lnTo>
                  <a:pt x="604" y="295"/>
                </a:lnTo>
                <a:lnTo>
                  <a:pt x="542" y="336"/>
                </a:lnTo>
                <a:lnTo>
                  <a:pt x="485" y="380"/>
                </a:lnTo>
                <a:lnTo>
                  <a:pt x="431" y="425"/>
                </a:lnTo>
                <a:lnTo>
                  <a:pt x="379" y="472"/>
                </a:lnTo>
                <a:lnTo>
                  <a:pt x="329" y="521"/>
                </a:lnTo>
                <a:lnTo>
                  <a:pt x="283" y="571"/>
                </a:lnTo>
                <a:lnTo>
                  <a:pt x="239" y="624"/>
                </a:lnTo>
                <a:lnTo>
                  <a:pt x="200" y="678"/>
                </a:lnTo>
                <a:lnTo>
                  <a:pt x="163" y="734"/>
                </a:lnTo>
                <a:lnTo>
                  <a:pt x="130" y="792"/>
                </a:lnTo>
                <a:lnTo>
                  <a:pt x="100" y="850"/>
                </a:lnTo>
                <a:lnTo>
                  <a:pt x="75" y="911"/>
                </a:lnTo>
                <a:lnTo>
                  <a:pt x="52" y="972"/>
                </a:lnTo>
                <a:lnTo>
                  <a:pt x="33" y="1036"/>
                </a:lnTo>
                <a:lnTo>
                  <a:pt x="18" y="1099"/>
                </a:lnTo>
                <a:lnTo>
                  <a:pt x="8" y="1164"/>
                </a:lnTo>
                <a:lnTo>
                  <a:pt x="2" y="1230"/>
                </a:lnTo>
                <a:lnTo>
                  <a:pt x="0" y="1297"/>
                </a:lnTo>
                <a:lnTo>
                  <a:pt x="2" y="1363"/>
                </a:lnTo>
                <a:lnTo>
                  <a:pt x="8" y="1429"/>
                </a:lnTo>
                <a:lnTo>
                  <a:pt x="18" y="1494"/>
                </a:lnTo>
                <a:lnTo>
                  <a:pt x="33" y="1558"/>
                </a:lnTo>
                <a:lnTo>
                  <a:pt x="52" y="1620"/>
                </a:lnTo>
                <a:lnTo>
                  <a:pt x="75" y="1682"/>
                </a:lnTo>
                <a:lnTo>
                  <a:pt x="100" y="1742"/>
                </a:lnTo>
                <a:lnTo>
                  <a:pt x="130" y="1801"/>
                </a:lnTo>
                <a:lnTo>
                  <a:pt x="163" y="1858"/>
                </a:lnTo>
                <a:lnTo>
                  <a:pt x="200" y="1914"/>
                </a:lnTo>
                <a:lnTo>
                  <a:pt x="239" y="1968"/>
                </a:lnTo>
                <a:lnTo>
                  <a:pt x="283" y="2021"/>
                </a:lnTo>
                <a:lnTo>
                  <a:pt x="329" y="2071"/>
                </a:lnTo>
                <a:lnTo>
                  <a:pt x="379" y="2120"/>
                </a:lnTo>
                <a:lnTo>
                  <a:pt x="431" y="2168"/>
                </a:lnTo>
                <a:lnTo>
                  <a:pt x="485" y="2212"/>
                </a:lnTo>
                <a:lnTo>
                  <a:pt x="542" y="2256"/>
                </a:lnTo>
                <a:lnTo>
                  <a:pt x="604" y="2297"/>
                </a:lnTo>
                <a:lnTo>
                  <a:pt x="665" y="2335"/>
                </a:lnTo>
                <a:lnTo>
                  <a:pt x="730" y="2371"/>
                </a:lnTo>
                <a:lnTo>
                  <a:pt x="798" y="2404"/>
                </a:lnTo>
                <a:lnTo>
                  <a:pt x="868" y="2436"/>
                </a:lnTo>
                <a:lnTo>
                  <a:pt x="939" y="2465"/>
                </a:lnTo>
                <a:lnTo>
                  <a:pt x="1013" y="2490"/>
                </a:lnTo>
                <a:lnTo>
                  <a:pt x="1087" y="2514"/>
                </a:lnTo>
                <a:lnTo>
                  <a:pt x="1164" y="2534"/>
                </a:lnTo>
                <a:lnTo>
                  <a:pt x="1244" y="2551"/>
                </a:lnTo>
                <a:lnTo>
                  <a:pt x="1323" y="2566"/>
                </a:lnTo>
                <a:lnTo>
                  <a:pt x="1405" y="2577"/>
                </a:lnTo>
                <a:lnTo>
                  <a:pt x="1488" y="2585"/>
                </a:lnTo>
                <a:lnTo>
                  <a:pt x="1573" y="2591"/>
                </a:lnTo>
                <a:lnTo>
                  <a:pt x="1658" y="2592"/>
                </a:lnTo>
                <a:close/>
              </a:path>
            </a:pathLst>
          </a:custGeom>
          <a:solidFill>
            <a:srgbClr val="FFCC3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89" name="Google Shape;389;p23"/>
          <p:cNvSpPr/>
          <p:nvPr/>
        </p:nvSpPr>
        <p:spPr>
          <a:xfrm>
            <a:off x="3891856" y="4408290"/>
            <a:ext cx="4640461" cy="1848445"/>
          </a:xfrm>
          <a:custGeom>
            <a:rect b="b" l="l" r="r" t="t"/>
            <a:pathLst>
              <a:path extrusionOk="0" h="2483" w="3118">
                <a:moveTo>
                  <a:pt x="2958" y="1789"/>
                </a:moveTo>
                <a:lnTo>
                  <a:pt x="1896" y="1396"/>
                </a:lnTo>
                <a:lnTo>
                  <a:pt x="2848" y="1939"/>
                </a:lnTo>
                <a:lnTo>
                  <a:pt x="1864" y="1432"/>
                </a:lnTo>
                <a:lnTo>
                  <a:pt x="2714" y="2075"/>
                </a:lnTo>
                <a:lnTo>
                  <a:pt x="1827" y="1465"/>
                </a:lnTo>
                <a:lnTo>
                  <a:pt x="2556" y="2195"/>
                </a:lnTo>
                <a:lnTo>
                  <a:pt x="1787" y="1491"/>
                </a:lnTo>
                <a:lnTo>
                  <a:pt x="2379" y="2297"/>
                </a:lnTo>
                <a:lnTo>
                  <a:pt x="1741" y="1515"/>
                </a:lnTo>
                <a:lnTo>
                  <a:pt x="2186" y="2377"/>
                </a:lnTo>
                <a:lnTo>
                  <a:pt x="1691" y="1532"/>
                </a:lnTo>
                <a:lnTo>
                  <a:pt x="1982" y="2436"/>
                </a:lnTo>
                <a:lnTo>
                  <a:pt x="1639" y="1544"/>
                </a:lnTo>
                <a:lnTo>
                  <a:pt x="1771" y="2471"/>
                </a:lnTo>
                <a:lnTo>
                  <a:pt x="1585" y="1550"/>
                </a:lnTo>
                <a:lnTo>
                  <a:pt x="1553" y="2483"/>
                </a:lnTo>
                <a:lnTo>
                  <a:pt x="1531" y="1550"/>
                </a:lnTo>
                <a:lnTo>
                  <a:pt x="1337" y="2470"/>
                </a:lnTo>
                <a:lnTo>
                  <a:pt x="1477" y="1543"/>
                </a:lnTo>
                <a:lnTo>
                  <a:pt x="1124" y="2433"/>
                </a:lnTo>
                <a:lnTo>
                  <a:pt x="1425" y="1531"/>
                </a:lnTo>
                <a:lnTo>
                  <a:pt x="920" y="2373"/>
                </a:lnTo>
                <a:lnTo>
                  <a:pt x="1375" y="1514"/>
                </a:lnTo>
                <a:lnTo>
                  <a:pt x="728" y="2291"/>
                </a:lnTo>
                <a:lnTo>
                  <a:pt x="1329" y="1490"/>
                </a:lnTo>
                <a:lnTo>
                  <a:pt x="552" y="2189"/>
                </a:lnTo>
                <a:lnTo>
                  <a:pt x="1287" y="1462"/>
                </a:lnTo>
                <a:lnTo>
                  <a:pt x="396" y="2069"/>
                </a:lnTo>
                <a:lnTo>
                  <a:pt x="1250" y="1430"/>
                </a:lnTo>
                <a:lnTo>
                  <a:pt x="263" y="1931"/>
                </a:lnTo>
                <a:lnTo>
                  <a:pt x="1220" y="1395"/>
                </a:lnTo>
                <a:lnTo>
                  <a:pt x="155" y="1780"/>
                </a:lnTo>
                <a:lnTo>
                  <a:pt x="1197" y="1355"/>
                </a:lnTo>
                <a:lnTo>
                  <a:pt x="73" y="1620"/>
                </a:lnTo>
                <a:lnTo>
                  <a:pt x="1181" y="1314"/>
                </a:lnTo>
                <a:lnTo>
                  <a:pt x="22" y="1451"/>
                </a:lnTo>
                <a:lnTo>
                  <a:pt x="1171" y="1271"/>
                </a:lnTo>
                <a:lnTo>
                  <a:pt x="0" y="1279"/>
                </a:lnTo>
                <a:lnTo>
                  <a:pt x="1169" y="1228"/>
                </a:lnTo>
                <a:lnTo>
                  <a:pt x="8" y="1106"/>
                </a:lnTo>
                <a:lnTo>
                  <a:pt x="1176" y="1185"/>
                </a:lnTo>
                <a:lnTo>
                  <a:pt x="47" y="935"/>
                </a:lnTo>
                <a:lnTo>
                  <a:pt x="1189" y="1143"/>
                </a:lnTo>
                <a:lnTo>
                  <a:pt x="115" y="771"/>
                </a:lnTo>
                <a:lnTo>
                  <a:pt x="1209" y="1103"/>
                </a:lnTo>
                <a:lnTo>
                  <a:pt x="211" y="614"/>
                </a:lnTo>
                <a:lnTo>
                  <a:pt x="1237" y="1065"/>
                </a:lnTo>
                <a:lnTo>
                  <a:pt x="333" y="471"/>
                </a:lnTo>
                <a:lnTo>
                  <a:pt x="1270" y="1032"/>
                </a:lnTo>
                <a:lnTo>
                  <a:pt x="479" y="343"/>
                </a:lnTo>
                <a:lnTo>
                  <a:pt x="1310" y="1001"/>
                </a:lnTo>
                <a:lnTo>
                  <a:pt x="647" y="232"/>
                </a:lnTo>
                <a:lnTo>
                  <a:pt x="1353" y="976"/>
                </a:lnTo>
                <a:lnTo>
                  <a:pt x="831" y="140"/>
                </a:lnTo>
                <a:lnTo>
                  <a:pt x="1402" y="956"/>
                </a:lnTo>
                <a:lnTo>
                  <a:pt x="1031" y="70"/>
                </a:lnTo>
                <a:lnTo>
                  <a:pt x="1453" y="940"/>
                </a:lnTo>
                <a:lnTo>
                  <a:pt x="1240" y="24"/>
                </a:lnTo>
                <a:lnTo>
                  <a:pt x="1506" y="932"/>
                </a:lnTo>
                <a:lnTo>
                  <a:pt x="1457" y="0"/>
                </a:lnTo>
                <a:lnTo>
                  <a:pt x="1561" y="930"/>
                </a:lnTo>
                <a:lnTo>
                  <a:pt x="1674" y="0"/>
                </a:lnTo>
                <a:lnTo>
                  <a:pt x="1615" y="932"/>
                </a:lnTo>
                <a:lnTo>
                  <a:pt x="1887" y="25"/>
                </a:lnTo>
                <a:lnTo>
                  <a:pt x="1668" y="942"/>
                </a:lnTo>
                <a:lnTo>
                  <a:pt x="2097" y="73"/>
                </a:lnTo>
                <a:lnTo>
                  <a:pt x="1719" y="956"/>
                </a:lnTo>
                <a:lnTo>
                  <a:pt x="2295" y="144"/>
                </a:lnTo>
                <a:lnTo>
                  <a:pt x="1767" y="977"/>
                </a:lnTo>
                <a:lnTo>
                  <a:pt x="2479" y="237"/>
                </a:lnTo>
                <a:lnTo>
                  <a:pt x="1809" y="1003"/>
                </a:lnTo>
                <a:lnTo>
                  <a:pt x="2645" y="348"/>
                </a:lnTo>
                <a:lnTo>
                  <a:pt x="1849" y="1033"/>
                </a:lnTo>
                <a:lnTo>
                  <a:pt x="2790" y="478"/>
                </a:lnTo>
                <a:lnTo>
                  <a:pt x="1882" y="1067"/>
                </a:lnTo>
                <a:lnTo>
                  <a:pt x="2911" y="622"/>
                </a:lnTo>
                <a:lnTo>
                  <a:pt x="1909" y="1104"/>
                </a:lnTo>
                <a:lnTo>
                  <a:pt x="3006" y="779"/>
                </a:lnTo>
                <a:lnTo>
                  <a:pt x="1929" y="1144"/>
                </a:lnTo>
                <a:lnTo>
                  <a:pt x="3073" y="943"/>
                </a:lnTo>
                <a:lnTo>
                  <a:pt x="1942" y="1187"/>
                </a:lnTo>
                <a:lnTo>
                  <a:pt x="3109" y="1114"/>
                </a:lnTo>
                <a:lnTo>
                  <a:pt x="1947" y="1230"/>
                </a:lnTo>
                <a:lnTo>
                  <a:pt x="3118" y="1287"/>
                </a:lnTo>
                <a:lnTo>
                  <a:pt x="1945" y="1273"/>
                </a:lnTo>
                <a:lnTo>
                  <a:pt x="3093" y="1459"/>
                </a:lnTo>
                <a:lnTo>
                  <a:pt x="1935" y="1316"/>
                </a:lnTo>
                <a:lnTo>
                  <a:pt x="3039" y="1628"/>
                </a:lnTo>
                <a:lnTo>
                  <a:pt x="1919" y="1357"/>
                </a:lnTo>
                <a:lnTo>
                  <a:pt x="2958" y="1789"/>
                </a:lnTo>
                <a:close/>
              </a:path>
            </a:pathLst>
          </a:custGeom>
          <a:solidFill>
            <a:srgbClr val="9191D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0" name="Google Shape;390;p23"/>
          <p:cNvSpPr/>
          <p:nvPr/>
        </p:nvSpPr>
        <p:spPr>
          <a:xfrm>
            <a:off x="4265415" y="5564685"/>
            <a:ext cx="1044773" cy="394394"/>
          </a:xfrm>
          <a:custGeom>
            <a:rect b="b" l="l" r="r" t="t"/>
            <a:pathLst>
              <a:path extrusionOk="0" h="531" w="702">
                <a:moveTo>
                  <a:pt x="0" y="530"/>
                </a:moveTo>
                <a:lnTo>
                  <a:pt x="399" y="0"/>
                </a:lnTo>
                <a:lnTo>
                  <a:pt x="702" y="4"/>
                </a:lnTo>
                <a:lnTo>
                  <a:pt x="604" y="135"/>
                </a:lnTo>
                <a:lnTo>
                  <a:pt x="427" y="133"/>
                </a:lnTo>
                <a:lnTo>
                  <a:pt x="363" y="217"/>
                </a:lnTo>
                <a:lnTo>
                  <a:pt x="504" y="220"/>
                </a:lnTo>
                <a:lnTo>
                  <a:pt x="409" y="346"/>
                </a:lnTo>
                <a:lnTo>
                  <a:pt x="268" y="345"/>
                </a:lnTo>
                <a:lnTo>
                  <a:pt x="127" y="531"/>
                </a:lnTo>
                <a:lnTo>
                  <a:pt x="0" y="530"/>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1" name="Google Shape;391;p23"/>
          <p:cNvSpPr/>
          <p:nvPr/>
        </p:nvSpPr>
        <p:spPr>
          <a:xfrm>
            <a:off x="4813102" y="5567661"/>
            <a:ext cx="784325" cy="395883"/>
          </a:xfrm>
          <a:custGeom>
            <a:rect b="b" l="l" r="r" t="t"/>
            <a:pathLst>
              <a:path extrusionOk="0" h="533" w="527">
                <a:moveTo>
                  <a:pt x="0" y="529"/>
                </a:moveTo>
                <a:lnTo>
                  <a:pt x="399" y="0"/>
                </a:lnTo>
                <a:lnTo>
                  <a:pt x="527" y="2"/>
                </a:lnTo>
                <a:lnTo>
                  <a:pt x="232" y="393"/>
                </a:lnTo>
                <a:lnTo>
                  <a:pt x="407" y="395"/>
                </a:lnTo>
                <a:lnTo>
                  <a:pt x="302" y="533"/>
                </a:lnTo>
                <a:lnTo>
                  <a:pt x="0" y="529"/>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2" name="Google Shape;392;p23"/>
          <p:cNvSpPr/>
          <p:nvPr/>
        </p:nvSpPr>
        <p:spPr>
          <a:xfrm>
            <a:off x="6084094" y="5564684"/>
            <a:ext cx="869156" cy="418207"/>
          </a:xfrm>
          <a:custGeom>
            <a:rect b="b" l="l" r="r" t="t"/>
            <a:pathLst>
              <a:path extrusionOk="0" h="563" w="584">
                <a:moveTo>
                  <a:pt x="544" y="172"/>
                </a:moveTo>
                <a:lnTo>
                  <a:pt x="423" y="171"/>
                </a:lnTo>
                <a:lnTo>
                  <a:pt x="432" y="145"/>
                </a:lnTo>
                <a:lnTo>
                  <a:pt x="427" y="130"/>
                </a:lnTo>
                <a:lnTo>
                  <a:pt x="414" y="123"/>
                </a:lnTo>
                <a:lnTo>
                  <a:pt x="394" y="125"/>
                </a:lnTo>
                <a:lnTo>
                  <a:pt x="371" y="133"/>
                </a:lnTo>
                <a:lnTo>
                  <a:pt x="349" y="146"/>
                </a:lnTo>
                <a:lnTo>
                  <a:pt x="334" y="162"/>
                </a:lnTo>
                <a:lnTo>
                  <a:pt x="329" y="179"/>
                </a:lnTo>
                <a:lnTo>
                  <a:pt x="338" y="194"/>
                </a:lnTo>
                <a:lnTo>
                  <a:pt x="359" y="205"/>
                </a:lnTo>
                <a:lnTo>
                  <a:pt x="386" y="217"/>
                </a:lnTo>
                <a:lnTo>
                  <a:pt x="413" y="232"/>
                </a:lnTo>
                <a:lnTo>
                  <a:pt x="434" y="253"/>
                </a:lnTo>
                <a:lnTo>
                  <a:pt x="442" y="282"/>
                </a:lnTo>
                <a:lnTo>
                  <a:pt x="431" y="325"/>
                </a:lnTo>
                <a:lnTo>
                  <a:pt x="396" y="382"/>
                </a:lnTo>
                <a:lnTo>
                  <a:pt x="388" y="392"/>
                </a:lnTo>
                <a:lnTo>
                  <a:pt x="379" y="403"/>
                </a:lnTo>
                <a:lnTo>
                  <a:pt x="371" y="412"/>
                </a:lnTo>
                <a:lnTo>
                  <a:pt x="363" y="423"/>
                </a:lnTo>
                <a:lnTo>
                  <a:pt x="353" y="432"/>
                </a:lnTo>
                <a:lnTo>
                  <a:pt x="343" y="443"/>
                </a:lnTo>
                <a:lnTo>
                  <a:pt x="333" y="452"/>
                </a:lnTo>
                <a:lnTo>
                  <a:pt x="323" y="461"/>
                </a:lnTo>
                <a:lnTo>
                  <a:pt x="286" y="489"/>
                </a:lnTo>
                <a:lnTo>
                  <a:pt x="251" y="513"/>
                </a:lnTo>
                <a:lnTo>
                  <a:pt x="215" y="533"/>
                </a:lnTo>
                <a:lnTo>
                  <a:pt x="180" y="547"/>
                </a:lnTo>
                <a:lnTo>
                  <a:pt x="145" y="556"/>
                </a:lnTo>
                <a:lnTo>
                  <a:pt x="113" y="562"/>
                </a:lnTo>
                <a:lnTo>
                  <a:pt x="85" y="563"/>
                </a:lnTo>
                <a:lnTo>
                  <a:pt x="58" y="560"/>
                </a:lnTo>
                <a:lnTo>
                  <a:pt x="37" y="552"/>
                </a:lnTo>
                <a:lnTo>
                  <a:pt x="20" y="541"/>
                </a:lnTo>
                <a:lnTo>
                  <a:pt x="7" y="525"/>
                </a:lnTo>
                <a:lnTo>
                  <a:pt x="0" y="503"/>
                </a:lnTo>
                <a:lnTo>
                  <a:pt x="0" y="480"/>
                </a:lnTo>
                <a:lnTo>
                  <a:pt x="5" y="450"/>
                </a:lnTo>
                <a:lnTo>
                  <a:pt x="20" y="417"/>
                </a:lnTo>
                <a:lnTo>
                  <a:pt x="42" y="380"/>
                </a:lnTo>
                <a:lnTo>
                  <a:pt x="163" y="382"/>
                </a:lnTo>
                <a:lnTo>
                  <a:pt x="153" y="409"/>
                </a:lnTo>
                <a:lnTo>
                  <a:pt x="158" y="427"/>
                </a:lnTo>
                <a:lnTo>
                  <a:pt x="175" y="435"/>
                </a:lnTo>
                <a:lnTo>
                  <a:pt x="198" y="435"/>
                </a:lnTo>
                <a:lnTo>
                  <a:pt x="223" y="427"/>
                </a:lnTo>
                <a:lnTo>
                  <a:pt x="246" y="413"/>
                </a:lnTo>
                <a:lnTo>
                  <a:pt x="265" y="396"/>
                </a:lnTo>
                <a:lnTo>
                  <a:pt x="271" y="374"/>
                </a:lnTo>
                <a:lnTo>
                  <a:pt x="263" y="359"/>
                </a:lnTo>
                <a:lnTo>
                  <a:pt x="243" y="347"/>
                </a:lnTo>
                <a:lnTo>
                  <a:pt x="215" y="337"/>
                </a:lnTo>
                <a:lnTo>
                  <a:pt x="188" y="322"/>
                </a:lnTo>
                <a:lnTo>
                  <a:pt x="168" y="302"/>
                </a:lnTo>
                <a:lnTo>
                  <a:pt x="160" y="273"/>
                </a:lnTo>
                <a:lnTo>
                  <a:pt x="170" y="232"/>
                </a:lnTo>
                <a:lnTo>
                  <a:pt x="205" y="175"/>
                </a:lnTo>
                <a:lnTo>
                  <a:pt x="213" y="164"/>
                </a:lnTo>
                <a:lnTo>
                  <a:pt x="221" y="154"/>
                </a:lnTo>
                <a:lnTo>
                  <a:pt x="230" y="145"/>
                </a:lnTo>
                <a:lnTo>
                  <a:pt x="240" y="134"/>
                </a:lnTo>
                <a:lnTo>
                  <a:pt x="250" y="123"/>
                </a:lnTo>
                <a:lnTo>
                  <a:pt x="260" y="114"/>
                </a:lnTo>
                <a:lnTo>
                  <a:pt x="270" y="105"/>
                </a:lnTo>
                <a:lnTo>
                  <a:pt x="280" y="96"/>
                </a:lnTo>
                <a:lnTo>
                  <a:pt x="309" y="72"/>
                </a:lnTo>
                <a:lnTo>
                  <a:pt x="341" y="50"/>
                </a:lnTo>
                <a:lnTo>
                  <a:pt x="374" y="33"/>
                </a:lnTo>
                <a:lnTo>
                  <a:pt x="406" y="20"/>
                </a:lnTo>
                <a:lnTo>
                  <a:pt x="437" y="9"/>
                </a:lnTo>
                <a:lnTo>
                  <a:pt x="467" y="3"/>
                </a:lnTo>
                <a:lnTo>
                  <a:pt x="496" y="0"/>
                </a:lnTo>
                <a:lnTo>
                  <a:pt x="522" y="1"/>
                </a:lnTo>
                <a:lnTo>
                  <a:pt x="544" y="7"/>
                </a:lnTo>
                <a:lnTo>
                  <a:pt x="562" y="17"/>
                </a:lnTo>
                <a:lnTo>
                  <a:pt x="574" y="31"/>
                </a:lnTo>
                <a:lnTo>
                  <a:pt x="582" y="49"/>
                </a:lnTo>
                <a:lnTo>
                  <a:pt x="584" y="73"/>
                </a:lnTo>
                <a:lnTo>
                  <a:pt x="579" y="101"/>
                </a:lnTo>
                <a:lnTo>
                  <a:pt x="565" y="134"/>
                </a:lnTo>
                <a:lnTo>
                  <a:pt x="544" y="172"/>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3" name="Google Shape;393;p23"/>
          <p:cNvSpPr/>
          <p:nvPr/>
        </p:nvSpPr>
        <p:spPr>
          <a:xfrm>
            <a:off x="6581180" y="5579567"/>
            <a:ext cx="1153418" cy="395883"/>
          </a:xfrm>
          <a:custGeom>
            <a:rect b="b" l="l" r="r" t="t"/>
            <a:pathLst>
              <a:path extrusionOk="0" h="534" w="775">
                <a:moveTo>
                  <a:pt x="0" y="528"/>
                </a:moveTo>
                <a:lnTo>
                  <a:pt x="399" y="0"/>
                </a:lnTo>
                <a:lnTo>
                  <a:pt x="527" y="1"/>
                </a:lnTo>
                <a:lnTo>
                  <a:pt x="391" y="180"/>
                </a:lnTo>
                <a:lnTo>
                  <a:pt x="511" y="183"/>
                </a:lnTo>
                <a:lnTo>
                  <a:pt x="647" y="4"/>
                </a:lnTo>
                <a:lnTo>
                  <a:pt x="775" y="5"/>
                </a:lnTo>
                <a:lnTo>
                  <a:pt x="376" y="534"/>
                </a:lnTo>
                <a:lnTo>
                  <a:pt x="248" y="532"/>
                </a:lnTo>
                <a:lnTo>
                  <a:pt x="403" y="327"/>
                </a:lnTo>
                <a:lnTo>
                  <a:pt x="283" y="326"/>
                </a:lnTo>
                <a:lnTo>
                  <a:pt x="128" y="531"/>
                </a:lnTo>
                <a:lnTo>
                  <a:pt x="0" y="528"/>
                </a:lnTo>
                <a:close/>
              </a:path>
            </a:pathLst>
          </a:custGeom>
          <a:solidFill>
            <a:srgbClr val="E84D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4" name="Google Shape;394;p23"/>
          <p:cNvSpPr/>
          <p:nvPr/>
        </p:nvSpPr>
        <p:spPr>
          <a:xfrm>
            <a:off x="7514333" y="5579567"/>
            <a:ext cx="514945" cy="251519"/>
          </a:xfrm>
          <a:custGeom>
            <a:rect b="b" l="l" r="r" t="t"/>
            <a:pathLst>
              <a:path extrusionOk="0" h="339" w="346">
                <a:moveTo>
                  <a:pt x="228" y="0"/>
                </a:moveTo>
                <a:lnTo>
                  <a:pt x="346" y="1"/>
                </a:lnTo>
                <a:lnTo>
                  <a:pt x="248" y="132"/>
                </a:lnTo>
                <a:lnTo>
                  <a:pt x="62" y="339"/>
                </a:lnTo>
                <a:lnTo>
                  <a:pt x="0" y="338"/>
                </a:lnTo>
                <a:lnTo>
                  <a:pt x="130" y="131"/>
                </a:lnTo>
                <a:lnTo>
                  <a:pt x="228" y="0"/>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5" name="Google Shape;395;p23"/>
          <p:cNvSpPr/>
          <p:nvPr/>
        </p:nvSpPr>
        <p:spPr>
          <a:xfrm>
            <a:off x="7255372" y="5868294"/>
            <a:ext cx="330398" cy="110133"/>
          </a:xfrm>
          <a:custGeom>
            <a:rect b="b" l="l" r="r" t="t"/>
            <a:pathLst>
              <a:path extrusionOk="0" h="147" w="222">
                <a:moveTo>
                  <a:pt x="0" y="146"/>
                </a:moveTo>
                <a:lnTo>
                  <a:pt x="109" y="0"/>
                </a:lnTo>
                <a:lnTo>
                  <a:pt x="222" y="2"/>
                </a:lnTo>
                <a:lnTo>
                  <a:pt x="113" y="147"/>
                </a:lnTo>
                <a:lnTo>
                  <a:pt x="0" y="146"/>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6" name="Google Shape;396;p23"/>
          <p:cNvSpPr/>
          <p:nvPr/>
        </p:nvSpPr>
        <p:spPr>
          <a:xfrm>
            <a:off x="5304234" y="5572125"/>
            <a:ext cx="995661" cy="395883"/>
          </a:xfrm>
          <a:custGeom>
            <a:rect b="b" l="l" r="r" t="t"/>
            <a:pathLst>
              <a:path extrusionOk="0" h="532" w="669">
                <a:moveTo>
                  <a:pt x="320" y="461"/>
                </a:moveTo>
                <a:lnTo>
                  <a:pt x="192" y="459"/>
                </a:lnTo>
                <a:lnTo>
                  <a:pt x="125" y="528"/>
                </a:lnTo>
                <a:lnTo>
                  <a:pt x="0" y="527"/>
                </a:lnTo>
                <a:lnTo>
                  <a:pt x="539" y="0"/>
                </a:lnTo>
                <a:lnTo>
                  <a:pt x="669" y="2"/>
                </a:lnTo>
                <a:lnTo>
                  <a:pt x="409" y="532"/>
                </a:lnTo>
                <a:lnTo>
                  <a:pt x="281" y="531"/>
                </a:lnTo>
                <a:lnTo>
                  <a:pt x="320" y="461"/>
                </a:lnTo>
                <a:lnTo>
                  <a:pt x="380" y="352"/>
                </a:lnTo>
                <a:lnTo>
                  <a:pt x="483" y="160"/>
                </a:lnTo>
                <a:lnTo>
                  <a:pt x="298" y="351"/>
                </a:lnTo>
                <a:lnTo>
                  <a:pt x="380" y="352"/>
                </a:lnTo>
                <a:lnTo>
                  <a:pt x="320" y="461"/>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7" name="Google Shape;397;p23"/>
          <p:cNvSpPr/>
          <p:nvPr/>
        </p:nvSpPr>
        <p:spPr>
          <a:xfrm>
            <a:off x="4262438" y="4887516"/>
            <a:ext cx="943570" cy="607219"/>
          </a:xfrm>
          <a:custGeom>
            <a:rect b="b" l="l" r="r" t="t"/>
            <a:pathLst>
              <a:path extrusionOk="0" h="815" w="634">
                <a:moveTo>
                  <a:pt x="493" y="74"/>
                </a:moveTo>
                <a:lnTo>
                  <a:pt x="441" y="74"/>
                </a:lnTo>
                <a:lnTo>
                  <a:pt x="441" y="0"/>
                </a:lnTo>
                <a:lnTo>
                  <a:pt x="634" y="0"/>
                </a:lnTo>
                <a:lnTo>
                  <a:pt x="634" y="74"/>
                </a:lnTo>
                <a:lnTo>
                  <a:pt x="584" y="74"/>
                </a:lnTo>
                <a:lnTo>
                  <a:pt x="584" y="815"/>
                </a:lnTo>
                <a:lnTo>
                  <a:pt x="340" y="815"/>
                </a:lnTo>
                <a:lnTo>
                  <a:pt x="143" y="82"/>
                </a:lnTo>
                <a:lnTo>
                  <a:pt x="143" y="741"/>
                </a:lnTo>
                <a:lnTo>
                  <a:pt x="193" y="741"/>
                </a:lnTo>
                <a:lnTo>
                  <a:pt x="193" y="815"/>
                </a:lnTo>
                <a:lnTo>
                  <a:pt x="0" y="815"/>
                </a:lnTo>
                <a:lnTo>
                  <a:pt x="0" y="741"/>
                </a:lnTo>
                <a:lnTo>
                  <a:pt x="50" y="741"/>
                </a:lnTo>
                <a:lnTo>
                  <a:pt x="50" y="74"/>
                </a:lnTo>
                <a:lnTo>
                  <a:pt x="0" y="74"/>
                </a:lnTo>
                <a:lnTo>
                  <a:pt x="0" y="0"/>
                </a:lnTo>
                <a:lnTo>
                  <a:pt x="295" y="0"/>
                </a:lnTo>
                <a:lnTo>
                  <a:pt x="493" y="737"/>
                </a:lnTo>
                <a:lnTo>
                  <a:pt x="493" y="74"/>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8" name="Google Shape;398;p23"/>
          <p:cNvSpPr/>
          <p:nvPr/>
        </p:nvSpPr>
        <p:spPr>
          <a:xfrm>
            <a:off x="5329536" y="4887516"/>
            <a:ext cx="764977" cy="607219"/>
          </a:xfrm>
          <a:custGeom>
            <a:rect b="b" l="l" r="r" t="t"/>
            <a:pathLst>
              <a:path extrusionOk="0" h="815" w="514">
                <a:moveTo>
                  <a:pt x="0" y="741"/>
                </a:moveTo>
                <a:lnTo>
                  <a:pt x="50" y="741"/>
                </a:lnTo>
                <a:lnTo>
                  <a:pt x="50" y="74"/>
                </a:lnTo>
                <a:lnTo>
                  <a:pt x="0" y="74"/>
                </a:lnTo>
                <a:lnTo>
                  <a:pt x="0" y="0"/>
                </a:lnTo>
                <a:lnTo>
                  <a:pt x="499" y="0"/>
                </a:lnTo>
                <a:lnTo>
                  <a:pt x="499" y="271"/>
                </a:lnTo>
                <a:lnTo>
                  <a:pt x="371" y="271"/>
                </a:lnTo>
                <a:lnTo>
                  <a:pt x="371" y="74"/>
                </a:lnTo>
                <a:lnTo>
                  <a:pt x="249" y="74"/>
                </a:lnTo>
                <a:lnTo>
                  <a:pt x="249" y="337"/>
                </a:lnTo>
                <a:lnTo>
                  <a:pt x="436" y="337"/>
                </a:lnTo>
                <a:lnTo>
                  <a:pt x="436" y="438"/>
                </a:lnTo>
                <a:lnTo>
                  <a:pt x="249" y="438"/>
                </a:lnTo>
                <a:lnTo>
                  <a:pt x="249" y="741"/>
                </a:lnTo>
                <a:lnTo>
                  <a:pt x="368" y="741"/>
                </a:lnTo>
                <a:lnTo>
                  <a:pt x="368" y="516"/>
                </a:lnTo>
                <a:lnTo>
                  <a:pt x="514" y="516"/>
                </a:lnTo>
                <a:lnTo>
                  <a:pt x="514" y="815"/>
                </a:lnTo>
                <a:lnTo>
                  <a:pt x="0" y="815"/>
                </a:lnTo>
                <a:lnTo>
                  <a:pt x="0" y="741"/>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399" name="Google Shape;399;p23"/>
          <p:cNvSpPr/>
          <p:nvPr/>
        </p:nvSpPr>
        <p:spPr>
          <a:xfrm>
            <a:off x="6192739" y="4887516"/>
            <a:ext cx="1351359" cy="616148"/>
          </a:xfrm>
          <a:custGeom>
            <a:rect b="b" l="l" r="r" t="t"/>
            <a:pathLst>
              <a:path extrusionOk="0" h="826" w="908">
                <a:moveTo>
                  <a:pt x="456" y="164"/>
                </a:moveTo>
                <a:lnTo>
                  <a:pt x="323" y="826"/>
                </a:lnTo>
                <a:lnTo>
                  <a:pt x="220" y="826"/>
                </a:lnTo>
                <a:lnTo>
                  <a:pt x="42" y="74"/>
                </a:lnTo>
                <a:lnTo>
                  <a:pt x="0" y="74"/>
                </a:lnTo>
                <a:lnTo>
                  <a:pt x="0" y="0"/>
                </a:lnTo>
                <a:lnTo>
                  <a:pt x="291" y="0"/>
                </a:lnTo>
                <a:lnTo>
                  <a:pt x="291" y="74"/>
                </a:lnTo>
                <a:lnTo>
                  <a:pt x="236" y="74"/>
                </a:lnTo>
                <a:lnTo>
                  <a:pt x="315" y="480"/>
                </a:lnTo>
                <a:lnTo>
                  <a:pt x="408" y="0"/>
                </a:lnTo>
                <a:lnTo>
                  <a:pt x="589" y="0"/>
                </a:lnTo>
                <a:lnTo>
                  <a:pt x="689" y="480"/>
                </a:lnTo>
                <a:lnTo>
                  <a:pt x="768" y="74"/>
                </a:lnTo>
                <a:lnTo>
                  <a:pt x="709" y="74"/>
                </a:lnTo>
                <a:lnTo>
                  <a:pt x="709" y="0"/>
                </a:lnTo>
                <a:lnTo>
                  <a:pt x="908" y="0"/>
                </a:lnTo>
                <a:lnTo>
                  <a:pt x="908" y="74"/>
                </a:lnTo>
                <a:lnTo>
                  <a:pt x="858" y="74"/>
                </a:lnTo>
                <a:lnTo>
                  <a:pt x="695" y="826"/>
                </a:lnTo>
                <a:lnTo>
                  <a:pt x="594" y="826"/>
                </a:lnTo>
                <a:lnTo>
                  <a:pt x="456" y="164"/>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00" name="Google Shape;400;p23"/>
          <p:cNvSpPr/>
          <p:nvPr/>
        </p:nvSpPr>
        <p:spPr>
          <a:xfrm>
            <a:off x="7585770" y="4880075"/>
            <a:ext cx="718839" cy="623589"/>
          </a:xfrm>
          <a:custGeom>
            <a:rect b="b" l="l" r="r" t="t"/>
            <a:pathLst>
              <a:path extrusionOk="0" h="837" w="483">
                <a:moveTo>
                  <a:pt x="9" y="523"/>
                </a:moveTo>
                <a:lnTo>
                  <a:pt x="135" y="523"/>
                </a:lnTo>
                <a:lnTo>
                  <a:pt x="135" y="650"/>
                </a:lnTo>
                <a:lnTo>
                  <a:pt x="137" y="673"/>
                </a:lnTo>
                <a:lnTo>
                  <a:pt x="140" y="691"/>
                </a:lnTo>
                <a:lnTo>
                  <a:pt x="147" y="709"/>
                </a:lnTo>
                <a:lnTo>
                  <a:pt x="157" y="720"/>
                </a:lnTo>
                <a:lnTo>
                  <a:pt x="168" y="731"/>
                </a:lnTo>
                <a:lnTo>
                  <a:pt x="183" y="739"/>
                </a:lnTo>
                <a:lnTo>
                  <a:pt x="202" y="743"/>
                </a:lnTo>
                <a:lnTo>
                  <a:pt x="222" y="744"/>
                </a:lnTo>
                <a:lnTo>
                  <a:pt x="242" y="743"/>
                </a:lnTo>
                <a:lnTo>
                  <a:pt x="258" y="738"/>
                </a:lnTo>
                <a:lnTo>
                  <a:pt x="271" y="730"/>
                </a:lnTo>
                <a:lnTo>
                  <a:pt x="283" y="719"/>
                </a:lnTo>
                <a:lnTo>
                  <a:pt x="291" y="705"/>
                </a:lnTo>
                <a:lnTo>
                  <a:pt x="296" y="687"/>
                </a:lnTo>
                <a:lnTo>
                  <a:pt x="300" y="666"/>
                </a:lnTo>
                <a:lnTo>
                  <a:pt x="301" y="642"/>
                </a:lnTo>
                <a:lnTo>
                  <a:pt x="300" y="622"/>
                </a:lnTo>
                <a:lnTo>
                  <a:pt x="298" y="604"/>
                </a:lnTo>
                <a:lnTo>
                  <a:pt x="293" y="587"/>
                </a:lnTo>
                <a:lnTo>
                  <a:pt x="285" y="569"/>
                </a:lnTo>
                <a:lnTo>
                  <a:pt x="275" y="554"/>
                </a:lnTo>
                <a:lnTo>
                  <a:pt x="261" y="536"/>
                </a:lnTo>
                <a:lnTo>
                  <a:pt x="243" y="519"/>
                </a:lnTo>
                <a:lnTo>
                  <a:pt x="222" y="502"/>
                </a:lnTo>
                <a:lnTo>
                  <a:pt x="177" y="468"/>
                </a:lnTo>
                <a:lnTo>
                  <a:pt x="135" y="436"/>
                </a:lnTo>
                <a:lnTo>
                  <a:pt x="97" y="404"/>
                </a:lnTo>
                <a:lnTo>
                  <a:pt x="64" y="371"/>
                </a:lnTo>
                <a:lnTo>
                  <a:pt x="37" y="335"/>
                </a:lnTo>
                <a:lnTo>
                  <a:pt x="17" y="295"/>
                </a:lnTo>
                <a:lnTo>
                  <a:pt x="5" y="249"/>
                </a:lnTo>
                <a:lnTo>
                  <a:pt x="0" y="195"/>
                </a:lnTo>
                <a:lnTo>
                  <a:pt x="4" y="151"/>
                </a:lnTo>
                <a:lnTo>
                  <a:pt x="15" y="113"/>
                </a:lnTo>
                <a:lnTo>
                  <a:pt x="32" y="79"/>
                </a:lnTo>
                <a:lnTo>
                  <a:pt x="54" y="52"/>
                </a:lnTo>
                <a:lnTo>
                  <a:pt x="82" y="29"/>
                </a:lnTo>
                <a:lnTo>
                  <a:pt x="113" y="13"/>
                </a:lnTo>
                <a:lnTo>
                  <a:pt x="150" y="4"/>
                </a:lnTo>
                <a:lnTo>
                  <a:pt x="190" y="0"/>
                </a:lnTo>
                <a:lnTo>
                  <a:pt x="212" y="1"/>
                </a:lnTo>
                <a:lnTo>
                  <a:pt x="232" y="4"/>
                </a:lnTo>
                <a:lnTo>
                  <a:pt x="250" y="8"/>
                </a:lnTo>
                <a:lnTo>
                  <a:pt x="268" y="13"/>
                </a:lnTo>
                <a:lnTo>
                  <a:pt x="285" y="21"/>
                </a:lnTo>
                <a:lnTo>
                  <a:pt x="298" y="30"/>
                </a:lnTo>
                <a:lnTo>
                  <a:pt x="313" y="41"/>
                </a:lnTo>
                <a:lnTo>
                  <a:pt x="325" y="54"/>
                </a:lnTo>
                <a:lnTo>
                  <a:pt x="325" y="11"/>
                </a:lnTo>
                <a:lnTo>
                  <a:pt x="441" y="11"/>
                </a:lnTo>
                <a:lnTo>
                  <a:pt x="441" y="305"/>
                </a:lnTo>
                <a:lnTo>
                  <a:pt x="325" y="305"/>
                </a:lnTo>
                <a:lnTo>
                  <a:pt x="325" y="199"/>
                </a:lnTo>
                <a:lnTo>
                  <a:pt x="325" y="172"/>
                </a:lnTo>
                <a:lnTo>
                  <a:pt x="321" y="151"/>
                </a:lnTo>
                <a:lnTo>
                  <a:pt x="316" y="131"/>
                </a:lnTo>
                <a:lnTo>
                  <a:pt x="310" y="117"/>
                </a:lnTo>
                <a:lnTo>
                  <a:pt x="300" y="105"/>
                </a:lnTo>
                <a:lnTo>
                  <a:pt x="288" y="97"/>
                </a:lnTo>
                <a:lnTo>
                  <a:pt x="273" y="91"/>
                </a:lnTo>
                <a:lnTo>
                  <a:pt x="255" y="90"/>
                </a:lnTo>
                <a:lnTo>
                  <a:pt x="240" y="91"/>
                </a:lnTo>
                <a:lnTo>
                  <a:pt x="225" y="95"/>
                </a:lnTo>
                <a:lnTo>
                  <a:pt x="213" y="102"/>
                </a:lnTo>
                <a:lnTo>
                  <a:pt x="202" y="111"/>
                </a:lnTo>
                <a:lnTo>
                  <a:pt x="193" y="123"/>
                </a:lnTo>
                <a:lnTo>
                  <a:pt x="187" y="138"/>
                </a:lnTo>
                <a:lnTo>
                  <a:pt x="183" y="154"/>
                </a:lnTo>
                <a:lnTo>
                  <a:pt x="182" y="172"/>
                </a:lnTo>
                <a:lnTo>
                  <a:pt x="185" y="201"/>
                </a:lnTo>
                <a:lnTo>
                  <a:pt x="193" y="228"/>
                </a:lnTo>
                <a:lnTo>
                  <a:pt x="205" y="252"/>
                </a:lnTo>
                <a:lnTo>
                  <a:pt x="222" y="273"/>
                </a:lnTo>
                <a:lnTo>
                  <a:pt x="242" y="293"/>
                </a:lnTo>
                <a:lnTo>
                  <a:pt x="265" y="311"/>
                </a:lnTo>
                <a:lnTo>
                  <a:pt x="290" y="330"/>
                </a:lnTo>
                <a:lnTo>
                  <a:pt x="316" y="350"/>
                </a:lnTo>
                <a:lnTo>
                  <a:pt x="355" y="379"/>
                </a:lnTo>
                <a:lnTo>
                  <a:pt x="388" y="405"/>
                </a:lnTo>
                <a:lnTo>
                  <a:pt x="416" y="433"/>
                </a:lnTo>
                <a:lnTo>
                  <a:pt x="439" y="461"/>
                </a:lnTo>
                <a:lnTo>
                  <a:pt x="458" y="490"/>
                </a:lnTo>
                <a:lnTo>
                  <a:pt x="471" y="523"/>
                </a:lnTo>
                <a:lnTo>
                  <a:pt x="479" y="562"/>
                </a:lnTo>
                <a:lnTo>
                  <a:pt x="483" y="604"/>
                </a:lnTo>
                <a:lnTo>
                  <a:pt x="479" y="658"/>
                </a:lnTo>
                <a:lnTo>
                  <a:pt x="468" y="705"/>
                </a:lnTo>
                <a:lnTo>
                  <a:pt x="451" y="744"/>
                </a:lnTo>
                <a:lnTo>
                  <a:pt x="428" y="777"/>
                </a:lnTo>
                <a:lnTo>
                  <a:pt x="398" y="804"/>
                </a:lnTo>
                <a:lnTo>
                  <a:pt x="363" y="822"/>
                </a:lnTo>
                <a:lnTo>
                  <a:pt x="323" y="833"/>
                </a:lnTo>
                <a:lnTo>
                  <a:pt x="278" y="837"/>
                </a:lnTo>
                <a:lnTo>
                  <a:pt x="255" y="836"/>
                </a:lnTo>
                <a:lnTo>
                  <a:pt x="233" y="834"/>
                </a:lnTo>
                <a:lnTo>
                  <a:pt x="212" y="830"/>
                </a:lnTo>
                <a:lnTo>
                  <a:pt x="195" y="824"/>
                </a:lnTo>
                <a:lnTo>
                  <a:pt x="177" y="816"/>
                </a:lnTo>
                <a:lnTo>
                  <a:pt x="162" y="807"/>
                </a:lnTo>
                <a:lnTo>
                  <a:pt x="148" y="795"/>
                </a:lnTo>
                <a:lnTo>
                  <a:pt x="135" y="781"/>
                </a:lnTo>
                <a:lnTo>
                  <a:pt x="135" y="826"/>
                </a:lnTo>
                <a:lnTo>
                  <a:pt x="9" y="826"/>
                </a:lnTo>
                <a:lnTo>
                  <a:pt x="9" y="523"/>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01" name="Google Shape;401;p23"/>
          <p:cNvSpPr/>
          <p:nvPr/>
        </p:nvSpPr>
        <p:spPr>
          <a:xfrm>
            <a:off x="2166937" y="2595562"/>
            <a:ext cx="8215313" cy="1740605"/>
          </a:xfrm>
          <a:prstGeom prst="rect">
            <a:avLst/>
          </a:prstGeom>
          <a:noFill/>
          <a:ln>
            <a:noFill/>
          </a:ln>
        </p:spPr>
        <p:txBody>
          <a:bodyPr anchorCtr="0" anchor="t" bIns="45700" lIns="91425" spcFirstLastPara="1" rIns="91425" wrap="square" tIns="45700">
            <a:spAutoFit/>
          </a:bodyPr>
          <a:lstStyle/>
          <a:p>
            <a:pPr indent="-190500" lvl="0" marL="0" marR="0" rtl="0" algn="l">
              <a:lnSpc>
                <a:spcPct val="50000"/>
              </a:lnSpc>
              <a:spcBef>
                <a:spcPts val="0"/>
              </a:spcBef>
              <a:spcAft>
                <a:spcPts val="0"/>
              </a:spcAft>
              <a:buClr>
                <a:schemeClr val="dk1"/>
              </a:buClr>
              <a:buSzPts val="3000"/>
              <a:buFont typeface="Times New Roman"/>
              <a:buChar char="•"/>
            </a:pPr>
            <a:r>
              <a:rPr b="1" lang="en-US" sz="3000">
                <a:solidFill>
                  <a:schemeClr val="dk1"/>
                </a:solidFill>
                <a:latin typeface="Times New Roman"/>
                <a:ea typeface="Times New Roman"/>
                <a:cs typeface="Times New Roman"/>
                <a:sym typeface="Times New Roman"/>
              </a:rPr>
              <a:t>Is dependable and verifiable. </a:t>
            </a:r>
            <a:endParaRPr/>
          </a:p>
          <a:p>
            <a:pPr indent="-190500" lvl="0" marL="0" marR="0" rtl="0" algn="l">
              <a:lnSpc>
                <a:spcPct val="50000"/>
              </a:lnSpc>
              <a:spcBef>
                <a:spcPts val="1500"/>
              </a:spcBef>
              <a:spcAft>
                <a:spcPts val="0"/>
              </a:spcAft>
              <a:buClr>
                <a:schemeClr val="dk1"/>
              </a:buClr>
              <a:buSzPts val="3000"/>
              <a:buFont typeface="Times New Roman"/>
              <a:buChar char="•"/>
            </a:pPr>
            <a:r>
              <a:rPr b="1" lang="en-US" sz="3000">
                <a:solidFill>
                  <a:schemeClr val="dk1"/>
                </a:solidFill>
                <a:latin typeface="Times New Roman"/>
                <a:ea typeface="Times New Roman"/>
                <a:cs typeface="Times New Roman"/>
                <a:sym typeface="Times New Roman"/>
              </a:rPr>
              <a:t>Is free of error and bias. </a:t>
            </a:r>
            <a:endParaRPr/>
          </a:p>
          <a:p>
            <a:pPr indent="-190500" lvl="0" marL="0" marR="0" rtl="0" algn="l">
              <a:lnSpc>
                <a:spcPct val="50000"/>
              </a:lnSpc>
              <a:spcBef>
                <a:spcPts val="1500"/>
              </a:spcBef>
              <a:spcAft>
                <a:spcPts val="0"/>
              </a:spcAft>
              <a:buClr>
                <a:schemeClr val="dk1"/>
              </a:buClr>
              <a:buSzPts val="3000"/>
              <a:buFont typeface="Times New Roman"/>
              <a:buChar char="•"/>
            </a:pPr>
            <a:r>
              <a:rPr b="1" lang="en-US" sz="3000">
                <a:solidFill>
                  <a:schemeClr val="dk1"/>
                </a:solidFill>
                <a:latin typeface="Times New Roman"/>
                <a:ea typeface="Times New Roman"/>
                <a:cs typeface="Times New Roman"/>
                <a:sym typeface="Times New Roman"/>
              </a:rPr>
              <a:t>Is a faithful representation. </a:t>
            </a:r>
            <a:endParaRPr/>
          </a:p>
          <a:p>
            <a:pPr indent="-190500" lvl="0" marL="0" marR="0" rtl="0" algn="l">
              <a:lnSpc>
                <a:spcPct val="50000"/>
              </a:lnSpc>
              <a:spcBef>
                <a:spcPts val="1500"/>
              </a:spcBef>
              <a:spcAft>
                <a:spcPts val="0"/>
              </a:spcAft>
              <a:buClr>
                <a:schemeClr val="dk1"/>
              </a:buClr>
              <a:buSzPts val="3000"/>
              <a:buFont typeface="Times New Roman"/>
              <a:buChar char="•"/>
            </a:pPr>
            <a:r>
              <a:rPr b="1" lang="en-US" sz="3000">
                <a:solidFill>
                  <a:schemeClr val="dk1"/>
                </a:solidFill>
                <a:latin typeface="Times New Roman"/>
                <a:ea typeface="Times New Roman"/>
                <a:cs typeface="Times New Roman"/>
                <a:sym typeface="Times New Roman"/>
              </a:rPr>
              <a:t>Is factual.</a:t>
            </a:r>
            <a:endParaRPr/>
          </a:p>
        </p:txBody>
      </p:sp>
    </p:spTree>
  </p:cSld>
  <p:clrMapOvr>
    <a:masterClrMapping/>
  </p:clrMapOvr>
  <p:transition>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4"/>
          <p:cNvSpPr txBox="1"/>
          <p:nvPr/>
        </p:nvSpPr>
        <p:spPr>
          <a:xfrm>
            <a:off x="2095500" y="500062"/>
            <a:ext cx="8215313" cy="727122"/>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125">
                <a:solidFill>
                  <a:schemeClr val="lt1"/>
                </a:solidFill>
                <a:latin typeface="Times New Roman"/>
                <a:ea typeface="Times New Roman"/>
                <a:cs typeface="Times New Roman"/>
                <a:sym typeface="Times New Roman"/>
              </a:rPr>
              <a:t>COMPARABILITY</a:t>
            </a:r>
            <a:endParaRPr/>
          </a:p>
        </p:txBody>
      </p:sp>
      <p:sp>
        <p:nvSpPr>
          <p:cNvPr id="411" name="Google Shape;411;p24"/>
          <p:cNvSpPr/>
          <p:nvPr/>
        </p:nvSpPr>
        <p:spPr>
          <a:xfrm>
            <a:off x="2095500" y="2214562"/>
            <a:ext cx="8143875" cy="2214563"/>
          </a:xfrm>
          <a:prstGeom prst="rect">
            <a:avLst/>
          </a:prstGeom>
          <a:gradFill>
            <a:gsLst>
              <a:gs pos="0">
                <a:srgbClr val="9191DB"/>
              </a:gs>
              <a:gs pos="100000">
                <a:srgbClr val="9D9DDF"/>
              </a:gs>
            </a:gsLst>
            <a:lin ang="5400000" scaled="0"/>
          </a:gradFill>
          <a:ln>
            <a:noFill/>
          </a:ln>
        </p:spPr>
        <p:txBody>
          <a:bodyPr anchorCtr="0" anchor="t" bIns="44625" lIns="90775" spcFirstLastPara="1" rIns="90775" wrap="square" tIns="44625">
            <a:noAutofit/>
          </a:bodyPr>
          <a:lstStyle/>
          <a:p>
            <a:pPr indent="-457200" lvl="0" marL="457200" marR="0" rtl="0" algn="l">
              <a:spcBef>
                <a:spcPts val="0"/>
              </a:spcBef>
              <a:spcAft>
                <a:spcPts val="0"/>
              </a:spcAft>
              <a:buClr>
                <a:srgbClr val="E84D00"/>
              </a:buClr>
              <a:buSzPts val="3188"/>
              <a:buFont typeface="Times New Roman"/>
              <a:buChar char="•"/>
            </a:pPr>
            <a:r>
              <a:rPr b="1" lang="en-US" sz="3188">
                <a:solidFill>
                  <a:schemeClr val="dk1"/>
                </a:solidFill>
                <a:latin typeface="Times New Roman"/>
                <a:ea typeface="Times New Roman"/>
                <a:cs typeface="Times New Roman"/>
                <a:sym typeface="Times New Roman"/>
              </a:rPr>
              <a:t>Accounting information from two similar companies should be comparable.   </a:t>
            </a:r>
            <a:endParaRPr/>
          </a:p>
          <a:p>
            <a:pPr indent="-457200" lvl="0" marL="457200" marR="0" rtl="0" algn="l">
              <a:spcBef>
                <a:spcPts val="638"/>
              </a:spcBef>
              <a:spcAft>
                <a:spcPts val="0"/>
              </a:spcAft>
              <a:buClr>
                <a:srgbClr val="E84D00"/>
              </a:buClr>
              <a:buSzPts val="3188"/>
              <a:buFont typeface="Times New Roman"/>
              <a:buChar char="•"/>
            </a:pPr>
            <a:r>
              <a:rPr b="1" lang="en-US" sz="3188">
                <a:solidFill>
                  <a:schemeClr val="dk1"/>
                </a:solidFill>
                <a:latin typeface="Times New Roman"/>
                <a:ea typeface="Times New Roman"/>
                <a:cs typeface="Times New Roman"/>
                <a:sym typeface="Times New Roman"/>
              </a:rPr>
              <a:t>Different companies in similar industries should use the same accounting principles.</a:t>
            </a:r>
            <a:endParaRPr b="1" sz="3375">
              <a:solidFill>
                <a:schemeClr val="dk1"/>
              </a:solidFill>
              <a:latin typeface="Times New Roman"/>
              <a:ea typeface="Times New Roman"/>
              <a:cs typeface="Times New Roman"/>
              <a:sym typeface="Times New Roman"/>
            </a:endParaRPr>
          </a:p>
        </p:txBody>
      </p:sp>
      <p:sp>
        <p:nvSpPr>
          <p:cNvPr id="412" name="Google Shape;412;p24"/>
          <p:cNvSpPr/>
          <p:nvPr/>
        </p:nvSpPr>
        <p:spPr>
          <a:xfrm>
            <a:off x="3309937" y="4857750"/>
            <a:ext cx="2214563" cy="1214438"/>
          </a:xfrm>
          <a:prstGeom prst="rect">
            <a:avLst/>
          </a:prstGeom>
          <a:gradFill>
            <a:gsLst>
              <a:gs pos="0">
                <a:srgbClr val="FFCC33"/>
              </a:gs>
              <a:gs pos="100000">
                <a:srgbClr val="FFDA6A"/>
              </a:gs>
            </a:gsLst>
            <a:lin ang="5400000" scaled="0"/>
          </a:grad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2250">
                <a:solidFill>
                  <a:schemeClr val="dk1"/>
                </a:solidFill>
                <a:latin typeface="Times New Roman"/>
                <a:ea typeface="Times New Roman"/>
                <a:cs typeface="Times New Roman"/>
                <a:sym typeface="Times New Roman"/>
              </a:rPr>
              <a:t>GM</a:t>
            </a:r>
            <a:endParaRPr/>
          </a:p>
        </p:txBody>
      </p:sp>
      <p:sp>
        <p:nvSpPr>
          <p:cNvPr id="413" name="Google Shape;413;p24"/>
          <p:cNvSpPr/>
          <p:nvPr/>
        </p:nvSpPr>
        <p:spPr>
          <a:xfrm>
            <a:off x="6453188" y="4857750"/>
            <a:ext cx="2286000" cy="1214438"/>
          </a:xfrm>
          <a:prstGeom prst="rect">
            <a:avLst/>
          </a:prstGeom>
          <a:gradFill>
            <a:gsLst>
              <a:gs pos="0">
                <a:srgbClr val="FFCC33"/>
              </a:gs>
              <a:gs pos="100000">
                <a:srgbClr val="FFCE3D"/>
              </a:gs>
            </a:gsLst>
            <a:lin ang="54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250">
                <a:solidFill>
                  <a:schemeClr val="dk1"/>
                </a:solidFill>
                <a:latin typeface="Times New Roman"/>
                <a:ea typeface="Times New Roman"/>
                <a:cs typeface="Times New Roman"/>
                <a:sym typeface="Times New Roman"/>
              </a:rPr>
              <a:t>FORD</a:t>
            </a:r>
            <a:endParaRPr/>
          </a:p>
        </p:txBody>
      </p:sp>
      <p:sp>
        <p:nvSpPr>
          <p:cNvPr id="414" name="Google Shape;414;p24"/>
          <p:cNvSpPr/>
          <p:nvPr/>
        </p:nvSpPr>
        <p:spPr>
          <a:xfrm>
            <a:off x="7381875" y="4929187"/>
            <a:ext cx="1214438" cy="1071563"/>
          </a:xfrm>
          <a:custGeom>
            <a:rect b="b" l="l" r="r" t="t"/>
            <a:pathLst>
              <a:path extrusionOk="0" h="2160" w="2448">
                <a:moveTo>
                  <a:pt x="1777" y="117"/>
                </a:moveTo>
                <a:lnTo>
                  <a:pt x="1850" y="153"/>
                </a:lnTo>
                <a:lnTo>
                  <a:pt x="1920" y="193"/>
                </a:lnTo>
                <a:lnTo>
                  <a:pt x="1986" y="236"/>
                </a:lnTo>
                <a:lnTo>
                  <a:pt x="2050" y="283"/>
                </a:lnTo>
                <a:lnTo>
                  <a:pt x="2109" y="335"/>
                </a:lnTo>
                <a:lnTo>
                  <a:pt x="2164" y="389"/>
                </a:lnTo>
                <a:lnTo>
                  <a:pt x="2215" y="446"/>
                </a:lnTo>
                <a:lnTo>
                  <a:pt x="2262" y="507"/>
                </a:lnTo>
                <a:lnTo>
                  <a:pt x="2304" y="572"/>
                </a:lnTo>
                <a:lnTo>
                  <a:pt x="2340" y="638"/>
                </a:lnTo>
                <a:lnTo>
                  <a:pt x="2373" y="707"/>
                </a:lnTo>
                <a:lnTo>
                  <a:pt x="2399" y="778"/>
                </a:lnTo>
                <a:lnTo>
                  <a:pt x="2421" y="850"/>
                </a:lnTo>
                <a:lnTo>
                  <a:pt x="2435" y="926"/>
                </a:lnTo>
                <a:lnTo>
                  <a:pt x="2445" y="1003"/>
                </a:lnTo>
                <a:lnTo>
                  <a:pt x="2448" y="1081"/>
                </a:lnTo>
                <a:lnTo>
                  <a:pt x="2447" y="1136"/>
                </a:lnTo>
                <a:lnTo>
                  <a:pt x="2441" y="1191"/>
                </a:lnTo>
                <a:lnTo>
                  <a:pt x="2434" y="1245"/>
                </a:lnTo>
                <a:lnTo>
                  <a:pt x="2423" y="1298"/>
                </a:lnTo>
                <a:lnTo>
                  <a:pt x="2409" y="1351"/>
                </a:lnTo>
                <a:lnTo>
                  <a:pt x="2393" y="1401"/>
                </a:lnTo>
                <a:lnTo>
                  <a:pt x="2374" y="1452"/>
                </a:lnTo>
                <a:lnTo>
                  <a:pt x="2352" y="1501"/>
                </a:lnTo>
                <a:lnTo>
                  <a:pt x="2327" y="1548"/>
                </a:lnTo>
                <a:lnTo>
                  <a:pt x="2301" y="1595"/>
                </a:lnTo>
                <a:lnTo>
                  <a:pt x="2271" y="1640"/>
                </a:lnTo>
                <a:lnTo>
                  <a:pt x="2239" y="1684"/>
                </a:lnTo>
                <a:lnTo>
                  <a:pt x="2205" y="1726"/>
                </a:lnTo>
                <a:lnTo>
                  <a:pt x="2168" y="1767"/>
                </a:lnTo>
                <a:lnTo>
                  <a:pt x="2131" y="1807"/>
                </a:lnTo>
                <a:lnTo>
                  <a:pt x="2090" y="1844"/>
                </a:lnTo>
                <a:lnTo>
                  <a:pt x="2047" y="1880"/>
                </a:lnTo>
                <a:lnTo>
                  <a:pt x="2003" y="1913"/>
                </a:lnTo>
                <a:lnTo>
                  <a:pt x="1956" y="1945"/>
                </a:lnTo>
                <a:lnTo>
                  <a:pt x="1908" y="1975"/>
                </a:lnTo>
                <a:lnTo>
                  <a:pt x="1859" y="2004"/>
                </a:lnTo>
                <a:lnTo>
                  <a:pt x="1808" y="2030"/>
                </a:lnTo>
                <a:lnTo>
                  <a:pt x="1755" y="2053"/>
                </a:lnTo>
                <a:lnTo>
                  <a:pt x="1701" y="2075"/>
                </a:lnTo>
                <a:lnTo>
                  <a:pt x="1645" y="2095"/>
                </a:lnTo>
                <a:lnTo>
                  <a:pt x="1588" y="2112"/>
                </a:lnTo>
                <a:lnTo>
                  <a:pt x="1531" y="2126"/>
                </a:lnTo>
                <a:lnTo>
                  <a:pt x="1471" y="2138"/>
                </a:lnTo>
                <a:lnTo>
                  <a:pt x="1411" y="2147"/>
                </a:lnTo>
                <a:lnTo>
                  <a:pt x="1350" y="2154"/>
                </a:lnTo>
                <a:lnTo>
                  <a:pt x="1288" y="2159"/>
                </a:lnTo>
                <a:lnTo>
                  <a:pt x="1225" y="2160"/>
                </a:lnTo>
                <a:lnTo>
                  <a:pt x="1163" y="2159"/>
                </a:lnTo>
                <a:lnTo>
                  <a:pt x="1100" y="2154"/>
                </a:lnTo>
                <a:lnTo>
                  <a:pt x="1039" y="2147"/>
                </a:lnTo>
                <a:lnTo>
                  <a:pt x="978" y="2138"/>
                </a:lnTo>
                <a:lnTo>
                  <a:pt x="920" y="2126"/>
                </a:lnTo>
                <a:lnTo>
                  <a:pt x="861" y="2112"/>
                </a:lnTo>
                <a:lnTo>
                  <a:pt x="804" y="2095"/>
                </a:lnTo>
                <a:lnTo>
                  <a:pt x="748" y="2075"/>
                </a:lnTo>
                <a:lnTo>
                  <a:pt x="695" y="2053"/>
                </a:lnTo>
                <a:lnTo>
                  <a:pt x="641" y="2030"/>
                </a:lnTo>
                <a:lnTo>
                  <a:pt x="591" y="2004"/>
                </a:lnTo>
                <a:lnTo>
                  <a:pt x="540" y="1975"/>
                </a:lnTo>
                <a:lnTo>
                  <a:pt x="492" y="1945"/>
                </a:lnTo>
                <a:lnTo>
                  <a:pt x="446" y="1913"/>
                </a:lnTo>
                <a:lnTo>
                  <a:pt x="402" y="1880"/>
                </a:lnTo>
                <a:lnTo>
                  <a:pt x="359" y="1844"/>
                </a:lnTo>
                <a:lnTo>
                  <a:pt x="319" y="1807"/>
                </a:lnTo>
                <a:lnTo>
                  <a:pt x="280" y="1767"/>
                </a:lnTo>
                <a:lnTo>
                  <a:pt x="243" y="1726"/>
                </a:lnTo>
                <a:lnTo>
                  <a:pt x="209" y="1684"/>
                </a:lnTo>
                <a:lnTo>
                  <a:pt x="177" y="1640"/>
                </a:lnTo>
                <a:lnTo>
                  <a:pt x="148" y="1595"/>
                </a:lnTo>
                <a:lnTo>
                  <a:pt x="121" y="1548"/>
                </a:lnTo>
                <a:lnTo>
                  <a:pt x="96" y="1501"/>
                </a:lnTo>
                <a:lnTo>
                  <a:pt x="74" y="1452"/>
                </a:lnTo>
                <a:lnTo>
                  <a:pt x="55" y="1401"/>
                </a:lnTo>
                <a:lnTo>
                  <a:pt x="39" y="1351"/>
                </a:lnTo>
                <a:lnTo>
                  <a:pt x="25" y="1298"/>
                </a:lnTo>
                <a:lnTo>
                  <a:pt x="14" y="1245"/>
                </a:lnTo>
                <a:lnTo>
                  <a:pt x="7" y="1191"/>
                </a:lnTo>
                <a:lnTo>
                  <a:pt x="1" y="1136"/>
                </a:lnTo>
                <a:lnTo>
                  <a:pt x="0" y="1081"/>
                </a:lnTo>
                <a:lnTo>
                  <a:pt x="3" y="1007"/>
                </a:lnTo>
                <a:lnTo>
                  <a:pt x="12" y="932"/>
                </a:lnTo>
                <a:lnTo>
                  <a:pt x="26" y="860"/>
                </a:lnTo>
                <a:lnTo>
                  <a:pt x="46" y="790"/>
                </a:lnTo>
                <a:lnTo>
                  <a:pt x="69" y="721"/>
                </a:lnTo>
                <a:lnTo>
                  <a:pt x="99" y="654"/>
                </a:lnTo>
                <a:lnTo>
                  <a:pt x="133" y="590"/>
                </a:lnTo>
                <a:lnTo>
                  <a:pt x="172" y="528"/>
                </a:lnTo>
                <a:lnTo>
                  <a:pt x="215" y="469"/>
                </a:lnTo>
                <a:lnTo>
                  <a:pt x="263" y="412"/>
                </a:lnTo>
                <a:lnTo>
                  <a:pt x="313" y="359"/>
                </a:lnTo>
                <a:lnTo>
                  <a:pt x="369" y="309"/>
                </a:lnTo>
                <a:lnTo>
                  <a:pt x="428" y="261"/>
                </a:lnTo>
                <a:lnTo>
                  <a:pt x="489" y="217"/>
                </a:lnTo>
                <a:lnTo>
                  <a:pt x="554" y="177"/>
                </a:lnTo>
                <a:lnTo>
                  <a:pt x="623" y="140"/>
                </a:lnTo>
                <a:lnTo>
                  <a:pt x="1050" y="769"/>
                </a:lnTo>
                <a:lnTo>
                  <a:pt x="1030" y="779"/>
                </a:lnTo>
                <a:lnTo>
                  <a:pt x="1011" y="791"/>
                </a:lnTo>
                <a:lnTo>
                  <a:pt x="992" y="802"/>
                </a:lnTo>
                <a:lnTo>
                  <a:pt x="974" y="814"/>
                </a:lnTo>
                <a:lnTo>
                  <a:pt x="956" y="826"/>
                </a:lnTo>
                <a:lnTo>
                  <a:pt x="939" y="839"/>
                </a:lnTo>
                <a:lnTo>
                  <a:pt x="922" y="852"/>
                </a:lnTo>
                <a:lnTo>
                  <a:pt x="905" y="865"/>
                </a:lnTo>
                <a:lnTo>
                  <a:pt x="887" y="880"/>
                </a:lnTo>
                <a:lnTo>
                  <a:pt x="864" y="901"/>
                </a:lnTo>
                <a:lnTo>
                  <a:pt x="838" y="925"/>
                </a:lnTo>
                <a:lnTo>
                  <a:pt x="810" y="951"/>
                </a:lnTo>
                <a:lnTo>
                  <a:pt x="786" y="978"/>
                </a:lnTo>
                <a:lnTo>
                  <a:pt x="764" y="1004"/>
                </a:lnTo>
                <a:lnTo>
                  <a:pt x="749" y="1027"/>
                </a:lnTo>
                <a:lnTo>
                  <a:pt x="744" y="1047"/>
                </a:lnTo>
                <a:lnTo>
                  <a:pt x="747" y="1058"/>
                </a:lnTo>
                <a:lnTo>
                  <a:pt x="754" y="1069"/>
                </a:lnTo>
                <a:lnTo>
                  <a:pt x="766" y="1077"/>
                </a:lnTo>
                <a:lnTo>
                  <a:pt x="780" y="1080"/>
                </a:lnTo>
                <a:lnTo>
                  <a:pt x="791" y="1078"/>
                </a:lnTo>
                <a:lnTo>
                  <a:pt x="803" y="1073"/>
                </a:lnTo>
                <a:lnTo>
                  <a:pt x="814" y="1065"/>
                </a:lnTo>
                <a:lnTo>
                  <a:pt x="829" y="1055"/>
                </a:lnTo>
                <a:lnTo>
                  <a:pt x="843" y="1042"/>
                </a:lnTo>
                <a:lnTo>
                  <a:pt x="858" y="1028"/>
                </a:lnTo>
                <a:lnTo>
                  <a:pt x="874" y="1013"/>
                </a:lnTo>
                <a:lnTo>
                  <a:pt x="891" y="999"/>
                </a:lnTo>
                <a:lnTo>
                  <a:pt x="909" y="984"/>
                </a:lnTo>
                <a:lnTo>
                  <a:pt x="927" y="969"/>
                </a:lnTo>
                <a:lnTo>
                  <a:pt x="946" y="955"/>
                </a:lnTo>
                <a:lnTo>
                  <a:pt x="964" y="942"/>
                </a:lnTo>
                <a:lnTo>
                  <a:pt x="983" y="932"/>
                </a:lnTo>
                <a:lnTo>
                  <a:pt x="1003" y="924"/>
                </a:lnTo>
                <a:lnTo>
                  <a:pt x="1022" y="919"/>
                </a:lnTo>
                <a:lnTo>
                  <a:pt x="1042" y="917"/>
                </a:lnTo>
                <a:lnTo>
                  <a:pt x="1051" y="918"/>
                </a:lnTo>
                <a:lnTo>
                  <a:pt x="1059" y="922"/>
                </a:lnTo>
                <a:lnTo>
                  <a:pt x="1067" y="926"/>
                </a:lnTo>
                <a:lnTo>
                  <a:pt x="1072" y="933"/>
                </a:lnTo>
                <a:lnTo>
                  <a:pt x="1076" y="943"/>
                </a:lnTo>
                <a:lnTo>
                  <a:pt x="1077" y="954"/>
                </a:lnTo>
                <a:lnTo>
                  <a:pt x="1076" y="968"/>
                </a:lnTo>
                <a:lnTo>
                  <a:pt x="1071" y="984"/>
                </a:lnTo>
                <a:lnTo>
                  <a:pt x="901" y="1367"/>
                </a:lnTo>
                <a:lnTo>
                  <a:pt x="891" y="1390"/>
                </a:lnTo>
                <a:lnTo>
                  <a:pt x="875" y="1425"/>
                </a:lnTo>
                <a:lnTo>
                  <a:pt x="856" y="1470"/>
                </a:lnTo>
                <a:lnTo>
                  <a:pt x="836" y="1521"/>
                </a:lnTo>
                <a:lnTo>
                  <a:pt x="817" y="1576"/>
                </a:lnTo>
                <a:lnTo>
                  <a:pt x="801" y="1631"/>
                </a:lnTo>
                <a:lnTo>
                  <a:pt x="790" y="1685"/>
                </a:lnTo>
                <a:lnTo>
                  <a:pt x="786" y="1733"/>
                </a:lnTo>
                <a:lnTo>
                  <a:pt x="790" y="1766"/>
                </a:lnTo>
                <a:lnTo>
                  <a:pt x="799" y="1794"/>
                </a:lnTo>
                <a:lnTo>
                  <a:pt x="814" y="1818"/>
                </a:lnTo>
                <a:lnTo>
                  <a:pt x="834" y="1836"/>
                </a:lnTo>
                <a:lnTo>
                  <a:pt x="860" y="1851"/>
                </a:lnTo>
                <a:lnTo>
                  <a:pt x="888" y="1862"/>
                </a:lnTo>
                <a:lnTo>
                  <a:pt x="922" y="1867"/>
                </a:lnTo>
                <a:lnTo>
                  <a:pt x="959" y="1870"/>
                </a:lnTo>
                <a:lnTo>
                  <a:pt x="1012" y="1866"/>
                </a:lnTo>
                <a:lnTo>
                  <a:pt x="1067" y="1856"/>
                </a:lnTo>
                <a:lnTo>
                  <a:pt x="1121" y="1841"/>
                </a:lnTo>
                <a:lnTo>
                  <a:pt x="1175" y="1820"/>
                </a:lnTo>
                <a:lnTo>
                  <a:pt x="1227" y="1796"/>
                </a:lnTo>
                <a:lnTo>
                  <a:pt x="1277" y="1769"/>
                </a:lnTo>
                <a:lnTo>
                  <a:pt x="1327" y="1738"/>
                </a:lnTo>
                <a:lnTo>
                  <a:pt x="1372" y="1707"/>
                </a:lnTo>
                <a:lnTo>
                  <a:pt x="1414" y="1673"/>
                </a:lnTo>
                <a:lnTo>
                  <a:pt x="1453" y="1641"/>
                </a:lnTo>
                <a:lnTo>
                  <a:pt x="1487" y="1609"/>
                </a:lnTo>
                <a:lnTo>
                  <a:pt x="1515" y="1578"/>
                </a:lnTo>
                <a:lnTo>
                  <a:pt x="1539" y="1551"/>
                </a:lnTo>
                <a:lnTo>
                  <a:pt x="1557" y="1525"/>
                </a:lnTo>
                <a:lnTo>
                  <a:pt x="1567" y="1505"/>
                </a:lnTo>
                <a:lnTo>
                  <a:pt x="1571" y="1489"/>
                </a:lnTo>
                <a:lnTo>
                  <a:pt x="1567" y="1474"/>
                </a:lnTo>
                <a:lnTo>
                  <a:pt x="1560" y="1462"/>
                </a:lnTo>
                <a:lnTo>
                  <a:pt x="1549" y="1454"/>
                </a:lnTo>
                <a:lnTo>
                  <a:pt x="1537" y="1452"/>
                </a:lnTo>
                <a:lnTo>
                  <a:pt x="1530" y="1453"/>
                </a:lnTo>
                <a:lnTo>
                  <a:pt x="1519" y="1458"/>
                </a:lnTo>
                <a:lnTo>
                  <a:pt x="1506" y="1466"/>
                </a:lnTo>
                <a:lnTo>
                  <a:pt x="1493" y="1475"/>
                </a:lnTo>
                <a:lnTo>
                  <a:pt x="1479" y="1486"/>
                </a:lnTo>
                <a:lnTo>
                  <a:pt x="1462" y="1498"/>
                </a:lnTo>
                <a:lnTo>
                  <a:pt x="1445" y="1512"/>
                </a:lnTo>
                <a:lnTo>
                  <a:pt x="1428" y="1525"/>
                </a:lnTo>
                <a:lnTo>
                  <a:pt x="1410" y="1539"/>
                </a:lnTo>
                <a:lnTo>
                  <a:pt x="1390" y="1552"/>
                </a:lnTo>
                <a:lnTo>
                  <a:pt x="1372" y="1564"/>
                </a:lnTo>
                <a:lnTo>
                  <a:pt x="1354" y="1576"/>
                </a:lnTo>
                <a:lnTo>
                  <a:pt x="1336" y="1585"/>
                </a:lnTo>
                <a:lnTo>
                  <a:pt x="1318" y="1592"/>
                </a:lnTo>
                <a:lnTo>
                  <a:pt x="1301" y="1598"/>
                </a:lnTo>
                <a:lnTo>
                  <a:pt x="1284" y="1599"/>
                </a:lnTo>
                <a:lnTo>
                  <a:pt x="1270" y="1595"/>
                </a:lnTo>
                <a:lnTo>
                  <a:pt x="1259" y="1588"/>
                </a:lnTo>
                <a:lnTo>
                  <a:pt x="1253" y="1577"/>
                </a:lnTo>
                <a:lnTo>
                  <a:pt x="1250" y="1564"/>
                </a:lnTo>
                <a:lnTo>
                  <a:pt x="1251" y="1548"/>
                </a:lnTo>
                <a:lnTo>
                  <a:pt x="1255" y="1531"/>
                </a:lnTo>
                <a:lnTo>
                  <a:pt x="1260" y="1513"/>
                </a:lnTo>
                <a:lnTo>
                  <a:pt x="1268" y="1493"/>
                </a:lnTo>
                <a:lnTo>
                  <a:pt x="1276" y="1475"/>
                </a:lnTo>
                <a:lnTo>
                  <a:pt x="1284" y="1456"/>
                </a:lnTo>
                <a:lnTo>
                  <a:pt x="1292" y="1440"/>
                </a:lnTo>
                <a:lnTo>
                  <a:pt x="1298" y="1425"/>
                </a:lnTo>
                <a:lnTo>
                  <a:pt x="1476" y="1005"/>
                </a:lnTo>
                <a:lnTo>
                  <a:pt x="1493" y="962"/>
                </a:lnTo>
                <a:lnTo>
                  <a:pt x="1504" y="923"/>
                </a:lnTo>
                <a:lnTo>
                  <a:pt x="1510" y="887"/>
                </a:lnTo>
                <a:lnTo>
                  <a:pt x="1513" y="855"/>
                </a:lnTo>
                <a:lnTo>
                  <a:pt x="1511" y="828"/>
                </a:lnTo>
                <a:lnTo>
                  <a:pt x="1505" y="802"/>
                </a:lnTo>
                <a:lnTo>
                  <a:pt x="1497" y="780"/>
                </a:lnTo>
                <a:lnTo>
                  <a:pt x="1485" y="761"/>
                </a:lnTo>
                <a:lnTo>
                  <a:pt x="1471" y="745"/>
                </a:lnTo>
                <a:lnTo>
                  <a:pt x="1454" y="732"/>
                </a:lnTo>
                <a:lnTo>
                  <a:pt x="1436" y="721"/>
                </a:lnTo>
                <a:lnTo>
                  <a:pt x="1417" y="713"/>
                </a:lnTo>
                <a:lnTo>
                  <a:pt x="1394" y="707"/>
                </a:lnTo>
                <a:lnTo>
                  <a:pt x="1374" y="702"/>
                </a:lnTo>
                <a:lnTo>
                  <a:pt x="1350" y="700"/>
                </a:lnTo>
                <a:lnTo>
                  <a:pt x="1328" y="699"/>
                </a:lnTo>
                <a:lnTo>
                  <a:pt x="1309" y="699"/>
                </a:lnTo>
                <a:lnTo>
                  <a:pt x="1290" y="700"/>
                </a:lnTo>
                <a:lnTo>
                  <a:pt x="1272" y="701"/>
                </a:lnTo>
                <a:lnTo>
                  <a:pt x="1254" y="704"/>
                </a:lnTo>
                <a:lnTo>
                  <a:pt x="1236" y="707"/>
                </a:lnTo>
                <a:lnTo>
                  <a:pt x="1217" y="710"/>
                </a:lnTo>
                <a:lnTo>
                  <a:pt x="1199" y="714"/>
                </a:lnTo>
                <a:lnTo>
                  <a:pt x="1182" y="718"/>
                </a:lnTo>
                <a:lnTo>
                  <a:pt x="1164" y="723"/>
                </a:lnTo>
                <a:lnTo>
                  <a:pt x="1147" y="728"/>
                </a:lnTo>
                <a:lnTo>
                  <a:pt x="1130" y="733"/>
                </a:lnTo>
                <a:lnTo>
                  <a:pt x="1113" y="740"/>
                </a:lnTo>
                <a:lnTo>
                  <a:pt x="1098" y="747"/>
                </a:lnTo>
                <a:lnTo>
                  <a:pt x="1081" y="754"/>
                </a:lnTo>
                <a:lnTo>
                  <a:pt x="1065" y="761"/>
                </a:lnTo>
                <a:lnTo>
                  <a:pt x="1050" y="769"/>
                </a:lnTo>
                <a:lnTo>
                  <a:pt x="623" y="140"/>
                </a:lnTo>
                <a:lnTo>
                  <a:pt x="657" y="124"/>
                </a:lnTo>
                <a:lnTo>
                  <a:pt x="691" y="108"/>
                </a:lnTo>
                <a:lnTo>
                  <a:pt x="726" y="94"/>
                </a:lnTo>
                <a:lnTo>
                  <a:pt x="762" y="80"/>
                </a:lnTo>
                <a:lnTo>
                  <a:pt x="797" y="68"/>
                </a:lnTo>
                <a:lnTo>
                  <a:pt x="834" y="56"/>
                </a:lnTo>
                <a:lnTo>
                  <a:pt x="871" y="46"/>
                </a:lnTo>
                <a:lnTo>
                  <a:pt x="909" y="37"/>
                </a:lnTo>
                <a:lnTo>
                  <a:pt x="947" y="28"/>
                </a:lnTo>
                <a:lnTo>
                  <a:pt x="986" y="21"/>
                </a:lnTo>
                <a:lnTo>
                  <a:pt x="1025" y="15"/>
                </a:lnTo>
                <a:lnTo>
                  <a:pt x="1064" y="9"/>
                </a:lnTo>
                <a:lnTo>
                  <a:pt x="1104" y="6"/>
                </a:lnTo>
                <a:lnTo>
                  <a:pt x="1143" y="2"/>
                </a:lnTo>
                <a:lnTo>
                  <a:pt x="1185" y="1"/>
                </a:lnTo>
                <a:lnTo>
                  <a:pt x="1225" y="0"/>
                </a:lnTo>
                <a:lnTo>
                  <a:pt x="1262" y="0"/>
                </a:lnTo>
                <a:lnTo>
                  <a:pt x="1299" y="2"/>
                </a:lnTo>
                <a:lnTo>
                  <a:pt x="1336" y="5"/>
                </a:lnTo>
                <a:lnTo>
                  <a:pt x="1371" y="8"/>
                </a:lnTo>
                <a:lnTo>
                  <a:pt x="1407" y="13"/>
                </a:lnTo>
                <a:lnTo>
                  <a:pt x="1443" y="17"/>
                </a:lnTo>
                <a:lnTo>
                  <a:pt x="1478" y="23"/>
                </a:lnTo>
                <a:lnTo>
                  <a:pt x="1513" y="31"/>
                </a:lnTo>
                <a:lnTo>
                  <a:pt x="1547" y="39"/>
                </a:lnTo>
                <a:lnTo>
                  <a:pt x="1582" y="47"/>
                </a:lnTo>
                <a:lnTo>
                  <a:pt x="1616" y="57"/>
                </a:lnTo>
                <a:lnTo>
                  <a:pt x="1648" y="68"/>
                </a:lnTo>
                <a:lnTo>
                  <a:pt x="1681" y="78"/>
                </a:lnTo>
                <a:lnTo>
                  <a:pt x="1713" y="91"/>
                </a:lnTo>
                <a:lnTo>
                  <a:pt x="1746" y="103"/>
                </a:lnTo>
                <a:lnTo>
                  <a:pt x="1777" y="117"/>
                </a:lnTo>
                <a:lnTo>
                  <a:pt x="1597" y="271"/>
                </a:lnTo>
                <a:lnTo>
                  <a:pt x="1586" y="264"/>
                </a:lnTo>
                <a:lnTo>
                  <a:pt x="1573" y="258"/>
                </a:lnTo>
                <a:lnTo>
                  <a:pt x="1558" y="252"/>
                </a:lnTo>
                <a:lnTo>
                  <a:pt x="1544" y="249"/>
                </a:lnTo>
                <a:lnTo>
                  <a:pt x="1530" y="246"/>
                </a:lnTo>
                <a:lnTo>
                  <a:pt x="1513" y="243"/>
                </a:lnTo>
                <a:lnTo>
                  <a:pt x="1497" y="241"/>
                </a:lnTo>
                <a:lnTo>
                  <a:pt x="1480" y="241"/>
                </a:lnTo>
                <a:lnTo>
                  <a:pt x="1458" y="242"/>
                </a:lnTo>
                <a:lnTo>
                  <a:pt x="1435" y="246"/>
                </a:lnTo>
                <a:lnTo>
                  <a:pt x="1414" y="250"/>
                </a:lnTo>
                <a:lnTo>
                  <a:pt x="1393" y="257"/>
                </a:lnTo>
                <a:lnTo>
                  <a:pt x="1372" y="265"/>
                </a:lnTo>
                <a:lnTo>
                  <a:pt x="1354" y="275"/>
                </a:lnTo>
                <a:lnTo>
                  <a:pt x="1336" y="287"/>
                </a:lnTo>
                <a:lnTo>
                  <a:pt x="1319" y="300"/>
                </a:lnTo>
                <a:lnTo>
                  <a:pt x="1305" y="313"/>
                </a:lnTo>
                <a:lnTo>
                  <a:pt x="1290" y="329"/>
                </a:lnTo>
                <a:lnTo>
                  <a:pt x="1279" y="345"/>
                </a:lnTo>
                <a:lnTo>
                  <a:pt x="1268" y="363"/>
                </a:lnTo>
                <a:lnTo>
                  <a:pt x="1260" y="381"/>
                </a:lnTo>
                <a:lnTo>
                  <a:pt x="1255" y="399"/>
                </a:lnTo>
                <a:lnTo>
                  <a:pt x="1251" y="419"/>
                </a:lnTo>
                <a:lnTo>
                  <a:pt x="1250" y="440"/>
                </a:lnTo>
                <a:lnTo>
                  <a:pt x="1254" y="476"/>
                </a:lnTo>
                <a:lnTo>
                  <a:pt x="1264" y="510"/>
                </a:lnTo>
                <a:lnTo>
                  <a:pt x="1280" y="538"/>
                </a:lnTo>
                <a:lnTo>
                  <a:pt x="1303" y="562"/>
                </a:lnTo>
                <a:lnTo>
                  <a:pt x="1331" y="582"/>
                </a:lnTo>
                <a:lnTo>
                  <a:pt x="1363" y="597"/>
                </a:lnTo>
                <a:lnTo>
                  <a:pt x="1400" y="605"/>
                </a:lnTo>
                <a:lnTo>
                  <a:pt x="1441" y="608"/>
                </a:lnTo>
                <a:lnTo>
                  <a:pt x="1465" y="607"/>
                </a:lnTo>
                <a:lnTo>
                  <a:pt x="1488" y="605"/>
                </a:lnTo>
                <a:lnTo>
                  <a:pt x="1510" y="600"/>
                </a:lnTo>
                <a:lnTo>
                  <a:pt x="1531" y="593"/>
                </a:lnTo>
                <a:lnTo>
                  <a:pt x="1552" y="585"/>
                </a:lnTo>
                <a:lnTo>
                  <a:pt x="1571" y="576"/>
                </a:lnTo>
                <a:lnTo>
                  <a:pt x="1590" y="565"/>
                </a:lnTo>
                <a:lnTo>
                  <a:pt x="1606" y="552"/>
                </a:lnTo>
                <a:lnTo>
                  <a:pt x="1621" y="538"/>
                </a:lnTo>
                <a:lnTo>
                  <a:pt x="1635" y="523"/>
                </a:lnTo>
                <a:lnTo>
                  <a:pt x="1647" y="506"/>
                </a:lnTo>
                <a:lnTo>
                  <a:pt x="1657" y="489"/>
                </a:lnTo>
                <a:lnTo>
                  <a:pt x="1665" y="471"/>
                </a:lnTo>
                <a:lnTo>
                  <a:pt x="1670" y="451"/>
                </a:lnTo>
                <a:lnTo>
                  <a:pt x="1674" y="430"/>
                </a:lnTo>
                <a:lnTo>
                  <a:pt x="1675" y="410"/>
                </a:lnTo>
                <a:lnTo>
                  <a:pt x="1674" y="388"/>
                </a:lnTo>
                <a:lnTo>
                  <a:pt x="1670" y="366"/>
                </a:lnTo>
                <a:lnTo>
                  <a:pt x="1664" y="347"/>
                </a:lnTo>
                <a:lnTo>
                  <a:pt x="1655" y="328"/>
                </a:lnTo>
                <a:lnTo>
                  <a:pt x="1643" y="312"/>
                </a:lnTo>
                <a:lnTo>
                  <a:pt x="1630" y="296"/>
                </a:lnTo>
                <a:lnTo>
                  <a:pt x="1614" y="282"/>
                </a:lnTo>
                <a:lnTo>
                  <a:pt x="1597" y="271"/>
                </a:lnTo>
                <a:lnTo>
                  <a:pt x="1777" y="117"/>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15" name="Google Shape;415;p24"/>
          <p:cNvSpPr/>
          <p:nvPr/>
        </p:nvSpPr>
        <p:spPr>
          <a:xfrm>
            <a:off x="3524250" y="4929187"/>
            <a:ext cx="1143000" cy="1071563"/>
          </a:xfrm>
          <a:custGeom>
            <a:rect b="b" l="l" r="r" t="t"/>
            <a:pathLst>
              <a:path extrusionOk="0" h="2160" w="2304">
                <a:moveTo>
                  <a:pt x="1672" y="117"/>
                </a:moveTo>
                <a:lnTo>
                  <a:pt x="1741" y="153"/>
                </a:lnTo>
                <a:lnTo>
                  <a:pt x="1807" y="193"/>
                </a:lnTo>
                <a:lnTo>
                  <a:pt x="1869" y="236"/>
                </a:lnTo>
                <a:lnTo>
                  <a:pt x="1929" y="283"/>
                </a:lnTo>
                <a:lnTo>
                  <a:pt x="1984" y="335"/>
                </a:lnTo>
                <a:lnTo>
                  <a:pt x="2037" y="389"/>
                </a:lnTo>
                <a:lnTo>
                  <a:pt x="2085" y="446"/>
                </a:lnTo>
                <a:lnTo>
                  <a:pt x="2129" y="507"/>
                </a:lnTo>
                <a:lnTo>
                  <a:pt x="2168" y="572"/>
                </a:lnTo>
                <a:lnTo>
                  <a:pt x="2202" y="638"/>
                </a:lnTo>
                <a:lnTo>
                  <a:pt x="2233" y="707"/>
                </a:lnTo>
                <a:lnTo>
                  <a:pt x="2257" y="778"/>
                </a:lnTo>
                <a:lnTo>
                  <a:pt x="2278" y="850"/>
                </a:lnTo>
                <a:lnTo>
                  <a:pt x="2292" y="926"/>
                </a:lnTo>
                <a:lnTo>
                  <a:pt x="2302" y="1003"/>
                </a:lnTo>
                <a:lnTo>
                  <a:pt x="2304" y="1081"/>
                </a:lnTo>
                <a:lnTo>
                  <a:pt x="2303" y="1136"/>
                </a:lnTo>
                <a:lnTo>
                  <a:pt x="2298" y="1191"/>
                </a:lnTo>
                <a:lnTo>
                  <a:pt x="2291" y="1245"/>
                </a:lnTo>
                <a:lnTo>
                  <a:pt x="2281" y="1298"/>
                </a:lnTo>
                <a:lnTo>
                  <a:pt x="2267" y="1351"/>
                </a:lnTo>
                <a:lnTo>
                  <a:pt x="2253" y="1401"/>
                </a:lnTo>
                <a:lnTo>
                  <a:pt x="2234" y="1452"/>
                </a:lnTo>
                <a:lnTo>
                  <a:pt x="2213" y="1501"/>
                </a:lnTo>
                <a:lnTo>
                  <a:pt x="2190" y="1548"/>
                </a:lnTo>
                <a:lnTo>
                  <a:pt x="2166" y="1595"/>
                </a:lnTo>
                <a:lnTo>
                  <a:pt x="2138" y="1640"/>
                </a:lnTo>
                <a:lnTo>
                  <a:pt x="2107" y="1684"/>
                </a:lnTo>
                <a:lnTo>
                  <a:pt x="2075" y="1726"/>
                </a:lnTo>
                <a:lnTo>
                  <a:pt x="2041" y="1767"/>
                </a:lnTo>
                <a:lnTo>
                  <a:pt x="2005" y="1807"/>
                </a:lnTo>
                <a:lnTo>
                  <a:pt x="1967" y="1844"/>
                </a:lnTo>
                <a:lnTo>
                  <a:pt x="1927" y="1880"/>
                </a:lnTo>
                <a:lnTo>
                  <a:pt x="1885" y="1913"/>
                </a:lnTo>
                <a:lnTo>
                  <a:pt x="1841" y="1945"/>
                </a:lnTo>
                <a:lnTo>
                  <a:pt x="1796" y="1975"/>
                </a:lnTo>
                <a:lnTo>
                  <a:pt x="1749" y="2004"/>
                </a:lnTo>
                <a:lnTo>
                  <a:pt x="1702" y="2030"/>
                </a:lnTo>
                <a:lnTo>
                  <a:pt x="1651" y="2053"/>
                </a:lnTo>
                <a:lnTo>
                  <a:pt x="1601" y="2075"/>
                </a:lnTo>
                <a:lnTo>
                  <a:pt x="1549" y="2095"/>
                </a:lnTo>
                <a:lnTo>
                  <a:pt x="1495" y="2112"/>
                </a:lnTo>
                <a:lnTo>
                  <a:pt x="1441" y="2126"/>
                </a:lnTo>
                <a:lnTo>
                  <a:pt x="1385" y="2138"/>
                </a:lnTo>
                <a:lnTo>
                  <a:pt x="1328" y="2147"/>
                </a:lnTo>
                <a:lnTo>
                  <a:pt x="1271" y="2154"/>
                </a:lnTo>
                <a:lnTo>
                  <a:pt x="1212" y="2159"/>
                </a:lnTo>
                <a:lnTo>
                  <a:pt x="1153" y="2160"/>
                </a:lnTo>
                <a:lnTo>
                  <a:pt x="1094" y="2159"/>
                </a:lnTo>
                <a:lnTo>
                  <a:pt x="1036" y="2154"/>
                </a:lnTo>
                <a:lnTo>
                  <a:pt x="978" y="2147"/>
                </a:lnTo>
                <a:lnTo>
                  <a:pt x="921" y="2138"/>
                </a:lnTo>
                <a:lnTo>
                  <a:pt x="866" y="2126"/>
                </a:lnTo>
                <a:lnTo>
                  <a:pt x="810" y="2112"/>
                </a:lnTo>
                <a:lnTo>
                  <a:pt x="757" y="2095"/>
                </a:lnTo>
                <a:lnTo>
                  <a:pt x="704" y="2075"/>
                </a:lnTo>
                <a:lnTo>
                  <a:pt x="654" y="2053"/>
                </a:lnTo>
                <a:lnTo>
                  <a:pt x="604" y="2030"/>
                </a:lnTo>
                <a:lnTo>
                  <a:pt x="556" y="2004"/>
                </a:lnTo>
                <a:lnTo>
                  <a:pt x="508" y="1975"/>
                </a:lnTo>
                <a:lnTo>
                  <a:pt x="463" y="1945"/>
                </a:lnTo>
                <a:lnTo>
                  <a:pt x="420" y="1913"/>
                </a:lnTo>
                <a:lnTo>
                  <a:pt x="378" y="1880"/>
                </a:lnTo>
                <a:lnTo>
                  <a:pt x="338" y="1844"/>
                </a:lnTo>
                <a:lnTo>
                  <a:pt x="300" y="1807"/>
                </a:lnTo>
                <a:lnTo>
                  <a:pt x="263" y="1767"/>
                </a:lnTo>
                <a:lnTo>
                  <a:pt x="229" y="1726"/>
                </a:lnTo>
                <a:lnTo>
                  <a:pt x="197" y="1684"/>
                </a:lnTo>
                <a:lnTo>
                  <a:pt x="166" y="1640"/>
                </a:lnTo>
                <a:lnTo>
                  <a:pt x="140" y="1595"/>
                </a:lnTo>
                <a:lnTo>
                  <a:pt x="114" y="1548"/>
                </a:lnTo>
                <a:lnTo>
                  <a:pt x="91" y="1501"/>
                </a:lnTo>
                <a:lnTo>
                  <a:pt x="70" y="1452"/>
                </a:lnTo>
                <a:lnTo>
                  <a:pt x="51" y="1401"/>
                </a:lnTo>
                <a:lnTo>
                  <a:pt x="37" y="1351"/>
                </a:lnTo>
                <a:lnTo>
                  <a:pt x="23" y="1298"/>
                </a:lnTo>
                <a:lnTo>
                  <a:pt x="13" y="1245"/>
                </a:lnTo>
                <a:lnTo>
                  <a:pt x="6" y="1191"/>
                </a:lnTo>
                <a:lnTo>
                  <a:pt x="1" y="1136"/>
                </a:lnTo>
                <a:lnTo>
                  <a:pt x="0" y="1081"/>
                </a:lnTo>
                <a:lnTo>
                  <a:pt x="2" y="1007"/>
                </a:lnTo>
                <a:lnTo>
                  <a:pt x="11" y="932"/>
                </a:lnTo>
                <a:lnTo>
                  <a:pt x="24" y="860"/>
                </a:lnTo>
                <a:lnTo>
                  <a:pt x="43" y="790"/>
                </a:lnTo>
                <a:lnTo>
                  <a:pt x="65" y="721"/>
                </a:lnTo>
                <a:lnTo>
                  <a:pt x="93" y="654"/>
                </a:lnTo>
                <a:lnTo>
                  <a:pt x="125" y="590"/>
                </a:lnTo>
                <a:lnTo>
                  <a:pt x="162" y="528"/>
                </a:lnTo>
                <a:lnTo>
                  <a:pt x="202" y="469"/>
                </a:lnTo>
                <a:lnTo>
                  <a:pt x="247" y="412"/>
                </a:lnTo>
                <a:lnTo>
                  <a:pt x="295" y="359"/>
                </a:lnTo>
                <a:lnTo>
                  <a:pt x="348" y="309"/>
                </a:lnTo>
                <a:lnTo>
                  <a:pt x="403" y="261"/>
                </a:lnTo>
                <a:lnTo>
                  <a:pt x="460" y="217"/>
                </a:lnTo>
                <a:lnTo>
                  <a:pt x="522" y="177"/>
                </a:lnTo>
                <a:lnTo>
                  <a:pt x="586" y="140"/>
                </a:lnTo>
                <a:lnTo>
                  <a:pt x="988" y="769"/>
                </a:lnTo>
                <a:lnTo>
                  <a:pt x="970" y="779"/>
                </a:lnTo>
                <a:lnTo>
                  <a:pt x="951" y="791"/>
                </a:lnTo>
                <a:lnTo>
                  <a:pt x="934" y="802"/>
                </a:lnTo>
                <a:lnTo>
                  <a:pt x="917" y="814"/>
                </a:lnTo>
                <a:lnTo>
                  <a:pt x="900" y="826"/>
                </a:lnTo>
                <a:lnTo>
                  <a:pt x="884" y="839"/>
                </a:lnTo>
                <a:lnTo>
                  <a:pt x="868" y="852"/>
                </a:lnTo>
                <a:lnTo>
                  <a:pt x="852" y="865"/>
                </a:lnTo>
                <a:lnTo>
                  <a:pt x="835" y="880"/>
                </a:lnTo>
                <a:lnTo>
                  <a:pt x="813" y="901"/>
                </a:lnTo>
                <a:lnTo>
                  <a:pt x="788" y="925"/>
                </a:lnTo>
                <a:lnTo>
                  <a:pt x="763" y="951"/>
                </a:lnTo>
                <a:lnTo>
                  <a:pt x="739" y="978"/>
                </a:lnTo>
                <a:lnTo>
                  <a:pt x="719" y="1004"/>
                </a:lnTo>
                <a:lnTo>
                  <a:pt x="705" y="1027"/>
                </a:lnTo>
                <a:lnTo>
                  <a:pt x="700" y="1047"/>
                </a:lnTo>
                <a:lnTo>
                  <a:pt x="703" y="1058"/>
                </a:lnTo>
                <a:lnTo>
                  <a:pt x="710" y="1069"/>
                </a:lnTo>
                <a:lnTo>
                  <a:pt x="721" y="1077"/>
                </a:lnTo>
                <a:lnTo>
                  <a:pt x="735" y="1080"/>
                </a:lnTo>
                <a:lnTo>
                  <a:pt x="744" y="1078"/>
                </a:lnTo>
                <a:lnTo>
                  <a:pt x="755" y="1073"/>
                </a:lnTo>
                <a:lnTo>
                  <a:pt x="766" y="1065"/>
                </a:lnTo>
                <a:lnTo>
                  <a:pt x="780" y="1055"/>
                </a:lnTo>
                <a:lnTo>
                  <a:pt x="793" y="1042"/>
                </a:lnTo>
                <a:lnTo>
                  <a:pt x="808" y="1028"/>
                </a:lnTo>
                <a:lnTo>
                  <a:pt x="823" y="1013"/>
                </a:lnTo>
                <a:lnTo>
                  <a:pt x="839" y="999"/>
                </a:lnTo>
                <a:lnTo>
                  <a:pt x="856" y="984"/>
                </a:lnTo>
                <a:lnTo>
                  <a:pt x="873" y="969"/>
                </a:lnTo>
                <a:lnTo>
                  <a:pt x="890" y="955"/>
                </a:lnTo>
                <a:lnTo>
                  <a:pt x="907" y="942"/>
                </a:lnTo>
                <a:lnTo>
                  <a:pt x="926" y="932"/>
                </a:lnTo>
                <a:lnTo>
                  <a:pt x="944" y="924"/>
                </a:lnTo>
                <a:lnTo>
                  <a:pt x="962" y="919"/>
                </a:lnTo>
                <a:lnTo>
                  <a:pt x="981" y="917"/>
                </a:lnTo>
                <a:lnTo>
                  <a:pt x="989" y="918"/>
                </a:lnTo>
                <a:lnTo>
                  <a:pt x="997" y="922"/>
                </a:lnTo>
                <a:lnTo>
                  <a:pt x="1004" y="926"/>
                </a:lnTo>
                <a:lnTo>
                  <a:pt x="1009" y="933"/>
                </a:lnTo>
                <a:lnTo>
                  <a:pt x="1012" y="943"/>
                </a:lnTo>
                <a:lnTo>
                  <a:pt x="1014" y="954"/>
                </a:lnTo>
                <a:lnTo>
                  <a:pt x="1012" y="968"/>
                </a:lnTo>
                <a:lnTo>
                  <a:pt x="1008" y="984"/>
                </a:lnTo>
                <a:lnTo>
                  <a:pt x="848" y="1367"/>
                </a:lnTo>
                <a:lnTo>
                  <a:pt x="839" y="1390"/>
                </a:lnTo>
                <a:lnTo>
                  <a:pt x="824" y="1425"/>
                </a:lnTo>
                <a:lnTo>
                  <a:pt x="806" y="1470"/>
                </a:lnTo>
                <a:lnTo>
                  <a:pt x="787" y="1521"/>
                </a:lnTo>
                <a:lnTo>
                  <a:pt x="769" y="1576"/>
                </a:lnTo>
                <a:lnTo>
                  <a:pt x="754" y="1631"/>
                </a:lnTo>
                <a:lnTo>
                  <a:pt x="743" y="1685"/>
                </a:lnTo>
                <a:lnTo>
                  <a:pt x="739" y="1733"/>
                </a:lnTo>
                <a:lnTo>
                  <a:pt x="743" y="1766"/>
                </a:lnTo>
                <a:lnTo>
                  <a:pt x="752" y="1794"/>
                </a:lnTo>
                <a:lnTo>
                  <a:pt x="766" y="1818"/>
                </a:lnTo>
                <a:lnTo>
                  <a:pt x="785" y="1836"/>
                </a:lnTo>
                <a:lnTo>
                  <a:pt x="809" y="1851"/>
                </a:lnTo>
                <a:lnTo>
                  <a:pt x="836" y="1862"/>
                </a:lnTo>
                <a:lnTo>
                  <a:pt x="868" y="1867"/>
                </a:lnTo>
                <a:lnTo>
                  <a:pt x="902" y="1870"/>
                </a:lnTo>
                <a:lnTo>
                  <a:pt x="952" y="1866"/>
                </a:lnTo>
                <a:lnTo>
                  <a:pt x="1004" y="1856"/>
                </a:lnTo>
                <a:lnTo>
                  <a:pt x="1055" y="1841"/>
                </a:lnTo>
                <a:lnTo>
                  <a:pt x="1105" y="1820"/>
                </a:lnTo>
                <a:lnTo>
                  <a:pt x="1154" y="1796"/>
                </a:lnTo>
                <a:lnTo>
                  <a:pt x="1202" y="1769"/>
                </a:lnTo>
                <a:lnTo>
                  <a:pt x="1249" y="1738"/>
                </a:lnTo>
                <a:lnTo>
                  <a:pt x="1292" y="1707"/>
                </a:lnTo>
                <a:lnTo>
                  <a:pt x="1331" y="1673"/>
                </a:lnTo>
                <a:lnTo>
                  <a:pt x="1367" y="1641"/>
                </a:lnTo>
                <a:lnTo>
                  <a:pt x="1399" y="1609"/>
                </a:lnTo>
                <a:lnTo>
                  <a:pt x="1426" y="1578"/>
                </a:lnTo>
                <a:lnTo>
                  <a:pt x="1448" y="1551"/>
                </a:lnTo>
                <a:lnTo>
                  <a:pt x="1465" y="1525"/>
                </a:lnTo>
                <a:lnTo>
                  <a:pt x="1475" y="1505"/>
                </a:lnTo>
                <a:lnTo>
                  <a:pt x="1479" y="1489"/>
                </a:lnTo>
                <a:lnTo>
                  <a:pt x="1475" y="1474"/>
                </a:lnTo>
                <a:lnTo>
                  <a:pt x="1468" y="1462"/>
                </a:lnTo>
                <a:lnTo>
                  <a:pt x="1458" y="1454"/>
                </a:lnTo>
                <a:lnTo>
                  <a:pt x="1447" y="1452"/>
                </a:lnTo>
                <a:lnTo>
                  <a:pt x="1440" y="1453"/>
                </a:lnTo>
                <a:lnTo>
                  <a:pt x="1430" y="1458"/>
                </a:lnTo>
                <a:lnTo>
                  <a:pt x="1418" y="1466"/>
                </a:lnTo>
                <a:lnTo>
                  <a:pt x="1405" y="1475"/>
                </a:lnTo>
                <a:lnTo>
                  <a:pt x="1392" y="1486"/>
                </a:lnTo>
                <a:lnTo>
                  <a:pt x="1376" y="1498"/>
                </a:lnTo>
                <a:lnTo>
                  <a:pt x="1360" y="1512"/>
                </a:lnTo>
                <a:lnTo>
                  <a:pt x="1344" y="1525"/>
                </a:lnTo>
                <a:lnTo>
                  <a:pt x="1327" y="1539"/>
                </a:lnTo>
                <a:lnTo>
                  <a:pt x="1309" y="1552"/>
                </a:lnTo>
                <a:lnTo>
                  <a:pt x="1292" y="1564"/>
                </a:lnTo>
                <a:lnTo>
                  <a:pt x="1274" y="1576"/>
                </a:lnTo>
                <a:lnTo>
                  <a:pt x="1257" y="1585"/>
                </a:lnTo>
                <a:lnTo>
                  <a:pt x="1240" y="1592"/>
                </a:lnTo>
                <a:lnTo>
                  <a:pt x="1224" y="1598"/>
                </a:lnTo>
                <a:lnTo>
                  <a:pt x="1208" y="1599"/>
                </a:lnTo>
                <a:lnTo>
                  <a:pt x="1195" y="1595"/>
                </a:lnTo>
                <a:lnTo>
                  <a:pt x="1185" y="1588"/>
                </a:lnTo>
                <a:lnTo>
                  <a:pt x="1179" y="1577"/>
                </a:lnTo>
                <a:lnTo>
                  <a:pt x="1176" y="1564"/>
                </a:lnTo>
                <a:lnTo>
                  <a:pt x="1178" y="1548"/>
                </a:lnTo>
                <a:lnTo>
                  <a:pt x="1181" y="1531"/>
                </a:lnTo>
                <a:lnTo>
                  <a:pt x="1186" y="1513"/>
                </a:lnTo>
                <a:lnTo>
                  <a:pt x="1194" y="1493"/>
                </a:lnTo>
                <a:lnTo>
                  <a:pt x="1201" y="1475"/>
                </a:lnTo>
                <a:lnTo>
                  <a:pt x="1208" y="1456"/>
                </a:lnTo>
                <a:lnTo>
                  <a:pt x="1216" y="1440"/>
                </a:lnTo>
                <a:lnTo>
                  <a:pt x="1222" y="1425"/>
                </a:lnTo>
                <a:lnTo>
                  <a:pt x="1390" y="1005"/>
                </a:lnTo>
                <a:lnTo>
                  <a:pt x="1405" y="962"/>
                </a:lnTo>
                <a:lnTo>
                  <a:pt x="1415" y="923"/>
                </a:lnTo>
                <a:lnTo>
                  <a:pt x="1421" y="887"/>
                </a:lnTo>
                <a:lnTo>
                  <a:pt x="1424" y="855"/>
                </a:lnTo>
                <a:lnTo>
                  <a:pt x="1423" y="828"/>
                </a:lnTo>
                <a:lnTo>
                  <a:pt x="1416" y="802"/>
                </a:lnTo>
                <a:lnTo>
                  <a:pt x="1409" y="780"/>
                </a:lnTo>
                <a:lnTo>
                  <a:pt x="1398" y="761"/>
                </a:lnTo>
                <a:lnTo>
                  <a:pt x="1385" y="745"/>
                </a:lnTo>
                <a:lnTo>
                  <a:pt x="1369" y="732"/>
                </a:lnTo>
                <a:lnTo>
                  <a:pt x="1352" y="721"/>
                </a:lnTo>
                <a:lnTo>
                  <a:pt x="1333" y="713"/>
                </a:lnTo>
                <a:lnTo>
                  <a:pt x="1312" y="707"/>
                </a:lnTo>
                <a:lnTo>
                  <a:pt x="1293" y="702"/>
                </a:lnTo>
                <a:lnTo>
                  <a:pt x="1271" y="700"/>
                </a:lnTo>
                <a:lnTo>
                  <a:pt x="1250" y="699"/>
                </a:lnTo>
                <a:lnTo>
                  <a:pt x="1232" y="699"/>
                </a:lnTo>
                <a:lnTo>
                  <a:pt x="1214" y="700"/>
                </a:lnTo>
                <a:lnTo>
                  <a:pt x="1197" y="701"/>
                </a:lnTo>
                <a:lnTo>
                  <a:pt x="1180" y="704"/>
                </a:lnTo>
                <a:lnTo>
                  <a:pt x="1163" y="707"/>
                </a:lnTo>
                <a:lnTo>
                  <a:pt x="1146" y="710"/>
                </a:lnTo>
                <a:lnTo>
                  <a:pt x="1129" y="714"/>
                </a:lnTo>
                <a:lnTo>
                  <a:pt x="1113" y="718"/>
                </a:lnTo>
                <a:lnTo>
                  <a:pt x="1096" y="723"/>
                </a:lnTo>
                <a:lnTo>
                  <a:pt x="1080" y="728"/>
                </a:lnTo>
                <a:lnTo>
                  <a:pt x="1064" y="733"/>
                </a:lnTo>
                <a:lnTo>
                  <a:pt x="1048" y="740"/>
                </a:lnTo>
                <a:lnTo>
                  <a:pt x="1033" y="747"/>
                </a:lnTo>
                <a:lnTo>
                  <a:pt x="1017" y="754"/>
                </a:lnTo>
                <a:lnTo>
                  <a:pt x="1003" y="761"/>
                </a:lnTo>
                <a:lnTo>
                  <a:pt x="988" y="769"/>
                </a:lnTo>
                <a:lnTo>
                  <a:pt x="586" y="140"/>
                </a:lnTo>
                <a:lnTo>
                  <a:pt x="618" y="124"/>
                </a:lnTo>
                <a:lnTo>
                  <a:pt x="650" y="108"/>
                </a:lnTo>
                <a:lnTo>
                  <a:pt x="683" y="94"/>
                </a:lnTo>
                <a:lnTo>
                  <a:pt x="717" y="80"/>
                </a:lnTo>
                <a:lnTo>
                  <a:pt x="750" y="68"/>
                </a:lnTo>
                <a:lnTo>
                  <a:pt x="785" y="56"/>
                </a:lnTo>
                <a:lnTo>
                  <a:pt x="820" y="46"/>
                </a:lnTo>
                <a:lnTo>
                  <a:pt x="856" y="37"/>
                </a:lnTo>
                <a:lnTo>
                  <a:pt x="891" y="28"/>
                </a:lnTo>
                <a:lnTo>
                  <a:pt x="928" y="21"/>
                </a:lnTo>
                <a:lnTo>
                  <a:pt x="965" y="15"/>
                </a:lnTo>
                <a:lnTo>
                  <a:pt x="1001" y="9"/>
                </a:lnTo>
                <a:lnTo>
                  <a:pt x="1039" y="6"/>
                </a:lnTo>
                <a:lnTo>
                  <a:pt x="1076" y="2"/>
                </a:lnTo>
                <a:lnTo>
                  <a:pt x="1115" y="1"/>
                </a:lnTo>
                <a:lnTo>
                  <a:pt x="1153" y="0"/>
                </a:lnTo>
                <a:lnTo>
                  <a:pt x="1188" y="0"/>
                </a:lnTo>
                <a:lnTo>
                  <a:pt x="1223" y="2"/>
                </a:lnTo>
                <a:lnTo>
                  <a:pt x="1257" y="5"/>
                </a:lnTo>
                <a:lnTo>
                  <a:pt x="1290" y="8"/>
                </a:lnTo>
                <a:lnTo>
                  <a:pt x="1325" y="13"/>
                </a:lnTo>
                <a:lnTo>
                  <a:pt x="1358" y="17"/>
                </a:lnTo>
                <a:lnTo>
                  <a:pt x="1391" y="23"/>
                </a:lnTo>
                <a:lnTo>
                  <a:pt x="1424" y="31"/>
                </a:lnTo>
                <a:lnTo>
                  <a:pt x="1456" y="39"/>
                </a:lnTo>
                <a:lnTo>
                  <a:pt x="1489" y="47"/>
                </a:lnTo>
                <a:lnTo>
                  <a:pt x="1520" y="57"/>
                </a:lnTo>
                <a:lnTo>
                  <a:pt x="1551" y="68"/>
                </a:lnTo>
                <a:lnTo>
                  <a:pt x="1582" y="78"/>
                </a:lnTo>
                <a:lnTo>
                  <a:pt x="1612" y="91"/>
                </a:lnTo>
                <a:lnTo>
                  <a:pt x="1643" y="103"/>
                </a:lnTo>
                <a:lnTo>
                  <a:pt x="1672" y="117"/>
                </a:lnTo>
                <a:lnTo>
                  <a:pt x="1503" y="271"/>
                </a:lnTo>
                <a:lnTo>
                  <a:pt x="1492" y="264"/>
                </a:lnTo>
                <a:lnTo>
                  <a:pt x="1480" y="258"/>
                </a:lnTo>
                <a:lnTo>
                  <a:pt x="1467" y="252"/>
                </a:lnTo>
                <a:lnTo>
                  <a:pt x="1453" y="249"/>
                </a:lnTo>
                <a:lnTo>
                  <a:pt x="1440" y="246"/>
                </a:lnTo>
                <a:lnTo>
                  <a:pt x="1424" y="243"/>
                </a:lnTo>
                <a:lnTo>
                  <a:pt x="1409" y="241"/>
                </a:lnTo>
                <a:lnTo>
                  <a:pt x="1393" y="241"/>
                </a:lnTo>
                <a:lnTo>
                  <a:pt x="1372" y="242"/>
                </a:lnTo>
                <a:lnTo>
                  <a:pt x="1350" y="246"/>
                </a:lnTo>
                <a:lnTo>
                  <a:pt x="1331" y="250"/>
                </a:lnTo>
                <a:lnTo>
                  <a:pt x="1311" y="257"/>
                </a:lnTo>
                <a:lnTo>
                  <a:pt x="1292" y="265"/>
                </a:lnTo>
                <a:lnTo>
                  <a:pt x="1274" y="275"/>
                </a:lnTo>
                <a:lnTo>
                  <a:pt x="1257" y="287"/>
                </a:lnTo>
                <a:lnTo>
                  <a:pt x="1241" y="300"/>
                </a:lnTo>
                <a:lnTo>
                  <a:pt x="1228" y="313"/>
                </a:lnTo>
                <a:lnTo>
                  <a:pt x="1214" y="329"/>
                </a:lnTo>
                <a:lnTo>
                  <a:pt x="1203" y="345"/>
                </a:lnTo>
                <a:lnTo>
                  <a:pt x="1194" y="363"/>
                </a:lnTo>
                <a:lnTo>
                  <a:pt x="1186" y="381"/>
                </a:lnTo>
                <a:lnTo>
                  <a:pt x="1181" y="399"/>
                </a:lnTo>
                <a:lnTo>
                  <a:pt x="1178" y="419"/>
                </a:lnTo>
                <a:lnTo>
                  <a:pt x="1176" y="440"/>
                </a:lnTo>
                <a:lnTo>
                  <a:pt x="1180" y="476"/>
                </a:lnTo>
                <a:lnTo>
                  <a:pt x="1190" y="510"/>
                </a:lnTo>
                <a:lnTo>
                  <a:pt x="1205" y="538"/>
                </a:lnTo>
                <a:lnTo>
                  <a:pt x="1227" y="562"/>
                </a:lnTo>
                <a:lnTo>
                  <a:pt x="1252" y="582"/>
                </a:lnTo>
                <a:lnTo>
                  <a:pt x="1283" y="597"/>
                </a:lnTo>
                <a:lnTo>
                  <a:pt x="1317" y="605"/>
                </a:lnTo>
                <a:lnTo>
                  <a:pt x="1356" y="608"/>
                </a:lnTo>
                <a:lnTo>
                  <a:pt x="1378" y="607"/>
                </a:lnTo>
                <a:lnTo>
                  <a:pt x="1401" y="605"/>
                </a:lnTo>
                <a:lnTo>
                  <a:pt x="1421" y="600"/>
                </a:lnTo>
                <a:lnTo>
                  <a:pt x="1441" y="593"/>
                </a:lnTo>
                <a:lnTo>
                  <a:pt x="1461" y="585"/>
                </a:lnTo>
                <a:lnTo>
                  <a:pt x="1479" y="576"/>
                </a:lnTo>
                <a:lnTo>
                  <a:pt x="1496" y="565"/>
                </a:lnTo>
                <a:lnTo>
                  <a:pt x="1512" y="552"/>
                </a:lnTo>
                <a:lnTo>
                  <a:pt x="1525" y="538"/>
                </a:lnTo>
                <a:lnTo>
                  <a:pt x="1539" y="523"/>
                </a:lnTo>
                <a:lnTo>
                  <a:pt x="1550" y="506"/>
                </a:lnTo>
                <a:lnTo>
                  <a:pt x="1560" y="489"/>
                </a:lnTo>
                <a:lnTo>
                  <a:pt x="1567" y="471"/>
                </a:lnTo>
                <a:lnTo>
                  <a:pt x="1572" y="451"/>
                </a:lnTo>
                <a:lnTo>
                  <a:pt x="1576" y="430"/>
                </a:lnTo>
                <a:lnTo>
                  <a:pt x="1577" y="410"/>
                </a:lnTo>
                <a:lnTo>
                  <a:pt x="1576" y="388"/>
                </a:lnTo>
                <a:lnTo>
                  <a:pt x="1572" y="366"/>
                </a:lnTo>
                <a:lnTo>
                  <a:pt x="1566" y="347"/>
                </a:lnTo>
                <a:lnTo>
                  <a:pt x="1557" y="328"/>
                </a:lnTo>
                <a:lnTo>
                  <a:pt x="1546" y="312"/>
                </a:lnTo>
                <a:lnTo>
                  <a:pt x="1534" y="296"/>
                </a:lnTo>
                <a:lnTo>
                  <a:pt x="1519" y="282"/>
                </a:lnTo>
                <a:lnTo>
                  <a:pt x="1503" y="271"/>
                </a:lnTo>
                <a:lnTo>
                  <a:pt x="1672" y="117"/>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16" name="Google Shape;416;p24"/>
          <p:cNvSpPr/>
          <p:nvPr/>
        </p:nvSpPr>
        <p:spPr>
          <a:xfrm>
            <a:off x="5667375" y="5286375"/>
            <a:ext cx="642938" cy="500063"/>
          </a:xfrm>
          <a:prstGeom prst="leftRightArrow">
            <a:avLst>
              <a:gd fmla="val 50000" name="adj1"/>
              <a:gd fmla="val 25714" name="adj2"/>
            </a:avLst>
          </a:prstGeom>
          <a:solidFill>
            <a:srgbClr val="E84D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417" name="Google Shape;417;p24"/>
          <p:cNvSpPr txBox="1"/>
          <p:nvPr/>
        </p:nvSpPr>
        <p:spPr>
          <a:xfrm>
            <a:off x="2694234" y="1288852"/>
            <a:ext cx="6577313" cy="61170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rgbClr val="E84D00"/>
                </a:solidFill>
                <a:latin typeface="Times New Roman"/>
                <a:ea typeface="Times New Roman"/>
                <a:cs typeface="Times New Roman"/>
                <a:sym typeface="Times New Roman"/>
              </a:rPr>
              <a:t>COMPARABLE INFORMATION</a:t>
            </a:r>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11">
                                            <p:txEl>
                                              <p:pRg end="0" st="0"/>
                                            </p:txEl>
                                          </p:spTgt>
                                        </p:tgtEl>
                                        <p:attrNameLst>
                                          <p:attrName>style.visibility</p:attrName>
                                        </p:attrNameLst>
                                      </p:cBhvr>
                                      <p:to>
                                        <p:strVal val="visible"/>
                                      </p:to>
                                    </p:set>
                                    <p:animEffect filter="fade" transition="in">
                                      <p:cBhvr>
                                        <p:cTn dur="500"/>
                                        <p:tgtEl>
                                          <p:spTgt spid="411">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411">
                                            <p:txEl>
                                              <p:pRg end="1" st="1"/>
                                            </p:txEl>
                                          </p:spTgt>
                                        </p:tgtEl>
                                        <p:attrNameLst>
                                          <p:attrName>style.visibility</p:attrName>
                                        </p:attrNameLst>
                                      </p:cBhvr>
                                      <p:to>
                                        <p:strVal val="visible"/>
                                      </p:to>
                                    </p:set>
                                    <p:animEffect filter="fade" transition="in">
                                      <p:cBhvr>
                                        <p:cTn dur="500"/>
                                        <p:tgtEl>
                                          <p:spTgt spid="411">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25"/>
          <p:cNvSpPr txBox="1"/>
          <p:nvPr/>
        </p:nvSpPr>
        <p:spPr>
          <a:xfrm>
            <a:off x="2095500" y="500062"/>
            <a:ext cx="8215313" cy="727122"/>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125">
                <a:solidFill>
                  <a:schemeClr val="lt1"/>
                </a:solidFill>
                <a:latin typeface="Times New Roman"/>
                <a:ea typeface="Times New Roman"/>
                <a:cs typeface="Times New Roman"/>
                <a:sym typeface="Times New Roman"/>
              </a:rPr>
              <a:t>CONSISTENCY</a:t>
            </a:r>
            <a:endParaRPr/>
          </a:p>
        </p:txBody>
      </p:sp>
      <p:sp>
        <p:nvSpPr>
          <p:cNvPr id="423" name="Google Shape;423;p25"/>
          <p:cNvSpPr/>
          <p:nvPr/>
        </p:nvSpPr>
        <p:spPr>
          <a:xfrm>
            <a:off x="3030140" y="4518422"/>
            <a:ext cx="1357313" cy="1632645"/>
          </a:xfrm>
          <a:custGeom>
            <a:rect b="b" l="l" r="r" t="t"/>
            <a:pathLst>
              <a:path extrusionOk="0" h="2194" w="1825">
                <a:moveTo>
                  <a:pt x="33" y="0"/>
                </a:moveTo>
                <a:lnTo>
                  <a:pt x="1825" y="0"/>
                </a:lnTo>
                <a:lnTo>
                  <a:pt x="1707" y="2194"/>
                </a:lnTo>
                <a:lnTo>
                  <a:pt x="242" y="2185"/>
                </a:lnTo>
                <a:lnTo>
                  <a:pt x="0" y="1459"/>
                </a:lnTo>
                <a:lnTo>
                  <a:pt x="33" y="0"/>
                </a:lnTo>
                <a:close/>
              </a:path>
            </a:pathLst>
          </a:custGeom>
          <a:solidFill>
            <a:srgbClr val="FFCC3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4" name="Google Shape;424;p25"/>
          <p:cNvSpPr/>
          <p:nvPr/>
        </p:nvSpPr>
        <p:spPr>
          <a:xfrm>
            <a:off x="2451200" y="4655344"/>
            <a:ext cx="979289" cy="1000125"/>
          </a:xfrm>
          <a:custGeom>
            <a:rect b="b" l="l" r="r" t="t"/>
            <a:pathLst>
              <a:path extrusionOk="0" h="1344" w="131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5" name="Google Shape;425;p25"/>
          <p:cNvSpPr/>
          <p:nvPr/>
        </p:nvSpPr>
        <p:spPr>
          <a:xfrm>
            <a:off x="2616398" y="4860727"/>
            <a:ext cx="721817" cy="837903"/>
          </a:xfrm>
          <a:custGeom>
            <a:rect b="b" l="l" r="r" t="t"/>
            <a:pathLst>
              <a:path extrusionOk="0" h="1128" w="971">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6" name="Google Shape;426;p25"/>
          <p:cNvSpPr/>
          <p:nvPr/>
        </p:nvSpPr>
        <p:spPr>
          <a:xfrm>
            <a:off x="2842617" y="5272982"/>
            <a:ext cx="352723" cy="229195"/>
          </a:xfrm>
          <a:custGeom>
            <a:rect b="b" l="l" r="r" t="t"/>
            <a:pathLst>
              <a:path extrusionOk="0" h="307" w="473">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7" name="Google Shape;427;p25"/>
          <p:cNvSpPr/>
          <p:nvPr/>
        </p:nvSpPr>
        <p:spPr>
          <a:xfrm>
            <a:off x="3147716" y="5561708"/>
            <a:ext cx="257472" cy="299144"/>
          </a:xfrm>
          <a:custGeom>
            <a:rect b="b" l="l" r="r" t="t"/>
            <a:pathLst>
              <a:path extrusionOk="0" h="402" w="348">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8" name="Google Shape;428;p25"/>
          <p:cNvSpPr/>
          <p:nvPr/>
        </p:nvSpPr>
        <p:spPr>
          <a:xfrm>
            <a:off x="3492996" y="5743278"/>
            <a:ext cx="220266" cy="175617"/>
          </a:xfrm>
          <a:custGeom>
            <a:rect b="b" l="l" r="r" t="t"/>
            <a:pathLst>
              <a:path extrusionOk="0" h="236" w="295">
                <a:moveTo>
                  <a:pt x="11" y="89"/>
                </a:moveTo>
                <a:lnTo>
                  <a:pt x="129" y="10"/>
                </a:lnTo>
                <a:lnTo>
                  <a:pt x="295" y="0"/>
                </a:lnTo>
                <a:lnTo>
                  <a:pt x="216" y="132"/>
                </a:lnTo>
                <a:lnTo>
                  <a:pt x="0" y="236"/>
                </a:lnTo>
                <a:lnTo>
                  <a:pt x="11" y="89"/>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29" name="Google Shape;429;p25"/>
          <p:cNvSpPr/>
          <p:nvPr/>
        </p:nvSpPr>
        <p:spPr>
          <a:xfrm>
            <a:off x="2792016" y="5715000"/>
            <a:ext cx="681633" cy="689075"/>
          </a:xfrm>
          <a:custGeom>
            <a:rect b="b" l="l" r="r" t="t"/>
            <a:pathLst>
              <a:path extrusionOk="0" h="926" w="918">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0" name="Google Shape;430;p25"/>
          <p:cNvSpPr/>
          <p:nvPr/>
        </p:nvSpPr>
        <p:spPr>
          <a:xfrm>
            <a:off x="3091161" y="5729883"/>
            <a:ext cx="282773" cy="413742"/>
          </a:xfrm>
          <a:custGeom>
            <a:rect b="b" l="l" r="r" t="t"/>
            <a:pathLst>
              <a:path extrusionOk="0" h="557" w="380">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1" name="Google Shape;431;p25"/>
          <p:cNvSpPr/>
          <p:nvPr/>
        </p:nvSpPr>
        <p:spPr>
          <a:xfrm>
            <a:off x="3321844" y="4911329"/>
            <a:ext cx="479227" cy="705445"/>
          </a:xfrm>
          <a:custGeom>
            <a:rect b="b" l="l" r="r" t="t"/>
            <a:pathLst>
              <a:path extrusionOk="0" h="946" w="644">
                <a:moveTo>
                  <a:pt x="0" y="930"/>
                </a:moveTo>
                <a:lnTo>
                  <a:pt x="644" y="0"/>
                </a:lnTo>
                <a:lnTo>
                  <a:pt x="93" y="892"/>
                </a:lnTo>
                <a:lnTo>
                  <a:pt x="28" y="946"/>
                </a:lnTo>
                <a:lnTo>
                  <a:pt x="0" y="93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2" name="Google Shape;432;p25"/>
          <p:cNvSpPr/>
          <p:nvPr/>
        </p:nvSpPr>
        <p:spPr>
          <a:xfrm>
            <a:off x="3829349" y="5229820"/>
            <a:ext cx="467320" cy="322958"/>
          </a:xfrm>
          <a:custGeom>
            <a:rect b="b" l="l" r="r" t="t"/>
            <a:pathLst>
              <a:path extrusionOk="0" h="434" w="628">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3" name="Google Shape;433;p25"/>
          <p:cNvSpPr/>
          <p:nvPr/>
        </p:nvSpPr>
        <p:spPr>
          <a:xfrm>
            <a:off x="3329286" y="5454552"/>
            <a:ext cx="1102816" cy="913805"/>
          </a:xfrm>
          <a:custGeom>
            <a:rect b="b" l="l" r="r" t="t"/>
            <a:pathLst>
              <a:path extrusionOk="0" h="1227" w="1481">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4" name="Google Shape;434;p25"/>
          <p:cNvSpPr/>
          <p:nvPr/>
        </p:nvSpPr>
        <p:spPr>
          <a:xfrm>
            <a:off x="3326309" y="5359302"/>
            <a:ext cx="1046261" cy="918269"/>
          </a:xfrm>
          <a:custGeom>
            <a:rect b="b" l="l" r="r" t="t"/>
            <a:pathLst>
              <a:path extrusionOk="0" h="1233" w="1406">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5" name="Google Shape;435;p25"/>
          <p:cNvSpPr/>
          <p:nvPr/>
        </p:nvSpPr>
        <p:spPr>
          <a:xfrm>
            <a:off x="2238375" y="6170414"/>
            <a:ext cx="2269629" cy="666750"/>
          </a:xfrm>
          <a:custGeom>
            <a:rect b="b" l="l" r="r" t="t"/>
            <a:pathLst>
              <a:path extrusionOk="0" h="895" w="3050">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6" name="Google Shape;436;p25"/>
          <p:cNvSpPr/>
          <p:nvPr/>
        </p:nvSpPr>
        <p:spPr>
          <a:xfrm>
            <a:off x="3588247" y="4609207"/>
            <a:ext cx="754558" cy="695027"/>
          </a:xfrm>
          <a:custGeom>
            <a:rect b="b" l="l" r="r" t="t"/>
            <a:pathLst>
              <a:path extrusionOk="0" h="936" w="1013">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7" name="Google Shape;437;p25"/>
          <p:cNvSpPr/>
          <p:nvPr/>
        </p:nvSpPr>
        <p:spPr>
          <a:xfrm>
            <a:off x="2457153" y="4871146"/>
            <a:ext cx="375047" cy="693539"/>
          </a:xfrm>
          <a:custGeom>
            <a:rect b="b" l="l" r="r" t="t"/>
            <a:pathLst>
              <a:path extrusionOk="0" h="932" w="503">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8" name="Google Shape;438;p25"/>
          <p:cNvSpPr/>
          <p:nvPr/>
        </p:nvSpPr>
        <p:spPr>
          <a:xfrm>
            <a:off x="2440782" y="4643438"/>
            <a:ext cx="735211" cy="733723"/>
          </a:xfrm>
          <a:custGeom>
            <a:rect b="b" l="l" r="r" t="t"/>
            <a:pathLst>
              <a:path extrusionOk="0" h="987" w="988">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39" name="Google Shape;439;p25"/>
          <p:cNvSpPr/>
          <p:nvPr/>
        </p:nvSpPr>
        <p:spPr>
          <a:xfrm>
            <a:off x="2799458" y="4674692"/>
            <a:ext cx="571500" cy="444996"/>
          </a:xfrm>
          <a:custGeom>
            <a:rect b="b" l="l" r="r" t="t"/>
            <a:pathLst>
              <a:path extrusionOk="0" h="598" w="767">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0" name="Google Shape;440;p25"/>
          <p:cNvSpPr/>
          <p:nvPr/>
        </p:nvSpPr>
        <p:spPr>
          <a:xfrm>
            <a:off x="2448223" y="4996161"/>
            <a:ext cx="1012031" cy="1095375"/>
          </a:xfrm>
          <a:custGeom>
            <a:rect b="b" l="l" r="r" t="t"/>
            <a:pathLst>
              <a:path extrusionOk="0" h="1473" w="1359">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1" name="Google Shape;441;p25"/>
          <p:cNvSpPr/>
          <p:nvPr/>
        </p:nvSpPr>
        <p:spPr>
          <a:xfrm>
            <a:off x="2741414" y="5210474"/>
            <a:ext cx="506016" cy="354211"/>
          </a:xfrm>
          <a:custGeom>
            <a:rect b="b" l="l" r="r" t="t"/>
            <a:pathLst>
              <a:path extrusionOk="0" h="476" w="680">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2" name="Google Shape;442;p25"/>
          <p:cNvSpPr/>
          <p:nvPr/>
        </p:nvSpPr>
        <p:spPr>
          <a:xfrm>
            <a:off x="2906614" y="5222380"/>
            <a:ext cx="171152" cy="92273"/>
          </a:xfrm>
          <a:custGeom>
            <a:rect b="b" l="l" r="r" t="t"/>
            <a:pathLst>
              <a:path extrusionOk="0" h="125" w="231">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3" name="Google Shape;443;p25"/>
          <p:cNvSpPr/>
          <p:nvPr/>
        </p:nvSpPr>
        <p:spPr>
          <a:xfrm>
            <a:off x="2808387" y="5149453"/>
            <a:ext cx="113109" cy="84833"/>
          </a:xfrm>
          <a:custGeom>
            <a:rect b="b" l="l" r="r" t="t"/>
            <a:pathLst>
              <a:path extrusionOk="0" h="113" w="15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4" name="Google Shape;444;p25"/>
          <p:cNvSpPr/>
          <p:nvPr/>
        </p:nvSpPr>
        <p:spPr>
          <a:xfrm>
            <a:off x="3010794" y="5088435"/>
            <a:ext cx="107156" cy="61019"/>
          </a:xfrm>
          <a:custGeom>
            <a:rect b="b" l="l" r="r" t="t"/>
            <a:pathLst>
              <a:path extrusionOk="0" h="82" w="142">
                <a:moveTo>
                  <a:pt x="0" y="42"/>
                </a:moveTo>
                <a:lnTo>
                  <a:pt x="55" y="13"/>
                </a:lnTo>
                <a:lnTo>
                  <a:pt x="142" y="0"/>
                </a:lnTo>
                <a:lnTo>
                  <a:pt x="131" y="55"/>
                </a:lnTo>
                <a:lnTo>
                  <a:pt x="77" y="55"/>
                </a:lnTo>
                <a:lnTo>
                  <a:pt x="44" y="82"/>
                </a:lnTo>
                <a:lnTo>
                  <a:pt x="0" y="4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5" name="Google Shape;445;p25"/>
          <p:cNvSpPr/>
          <p:nvPr/>
        </p:nvSpPr>
        <p:spPr>
          <a:xfrm>
            <a:off x="2799458" y="4984255"/>
            <a:ext cx="107156" cy="113109"/>
          </a:xfrm>
          <a:custGeom>
            <a:rect b="b" l="l" r="r" t="t"/>
            <a:pathLst>
              <a:path extrusionOk="0" h="153" w="142">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6" name="Google Shape;446;p25"/>
          <p:cNvSpPr/>
          <p:nvPr/>
        </p:nvSpPr>
        <p:spPr>
          <a:xfrm>
            <a:off x="2946797" y="4953000"/>
            <a:ext cx="96739" cy="53578"/>
          </a:xfrm>
          <a:custGeom>
            <a:rect b="b" l="l" r="r" t="t"/>
            <a:pathLst>
              <a:path extrusionOk="0" h="71" w="132">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7" name="Google Shape;447;p25"/>
          <p:cNvSpPr/>
          <p:nvPr/>
        </p:nvSpPr>
        <p:spPr>
          <a:xfrm>
            <a:off x="2946798" y="5097364"/>
            <a:ext cx="105668" cy="104180"/>
          </a:xfrm>
          <a:custGeom>
            <a:rect b="b" l="l" r="r" t="t"/>
            <a:pathLst>
              <a:path extrusionOk="0" h="139" w="143">
                <a:moveTo>
                  <a:pt x="0" y="0"/>
                </a:moveTo>
                <a:lnTo>
                  <a:pt x="34" y="69"/>
                </a:lnTo>
                <a:lnTo>
                  <a:pt x="78" y="125"/>
                </a:lnTo>
                <a:lnTo>
                  <a:pt x="120" y="139"/>
                </a:lnTo>
                <a:lnTo>
                  <a:pt x="143" y="125"/>
                </a:lnTo>
                <a:lnTo>
                  <a:pt x="69" y="9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8" name="Google Shape;448;p25"/>
          <p:cNvSpPr/>
          <p:nvPr/>
        </p:nvSpPr>
        <p:spPr>
          <a:xfrm>
            <a:off x="3175993" y="5543848"/>
            <a:ext cx="169664" cy="165199"/>
          </a:xfrm>
          <a:custGeom>
            <a:rect b="b" l="l" r="r" t="t"/>
            <a:pathLst>
              <a:path extrusionOk="0" h="221" w="229">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49" name="Google Shape;449;p25"/>
          <p:cNvSpPr/>
          <p:nvPr/>
        </p:nvSpPr>
        <p:spPr>
          <a:xfrm>
            <a:off x="3141762" y="4891981"/>
            <a:ext cx="677168" cy="1251644"/>
          </a:xfrm>
          <a:custGeom>
            <a:rect b="b" l="l" r="r" t="t"/>
            <a:pathLst>
              <a:path extrusionOk="0" h="1681" w="910">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0" name="Google Shape;450;p25"/>
          <p:cNvSpPr/>
          <p:nvPr/>
        </p:nvSpPr>
        <p:spPr>
          <a:xfrm>
            <a:off x="3525739" y="5222380"/>
            <a:ext cx="913805" cy="620613"/>
          </a:xfrm>
          <a:custGeom>
            <a:rect b="b" l="l" r="r" t="t"/>
            <a:pathLst>
              <a:path extrusionOk="0" h="834" w="1228">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1" name="Google Shape;451;p25"/>
          <p:cNvSpPr/>
          <p:nvPr/>
        </p:nvSpPr>
        <p:spPr>
          <a:xfrm>
            <a:off x="3370957" y="5512594"/>
            <a:ext cx="962918" cy="775395"/>
          </a:xfrm>
          <a:custGeom>
            <a:rect b="b" l="l" r="r" t="t"/>
            <a:pathLst>
              <a:path extrusionOk="0" h="1043" w="129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2" name="Google Shape;452;p25"/>
          <p:cNvSpPr/>
          <p:nvPr/>
        </p:nvSpPr>
        <p:spPr>
          <a:xfrm>
            <a:off x="3917157" y="5521524"/>
            <a:ext cx="455414" cy="787301"/>
          </a:xfrm>
          <a:custGeom>
            <a:rect b="b" l="l" r="r" t="t"/>
            <a:pathLst>
              <a:path extrusionOk="0" h="1057" w="613">
                <a:moveTo>
                  <a:pt x="613" y="0"/>
                </a:moveTo>
                <a:lnTo>
                  <a:pt x="373" y="445"/>
                </a:lnTo>
                <a:lnTo>
                  <a:pt x="0" y="1057"/>
                </a:lnTo>
                <a:lnTo>
                  <a:pt x="371" y="488"/>
                </a:lnTo>
                <a:lnTo>
                  <a:pt x="61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3" name="Google Shape;453;p25"/>
          <p:cNvSpPr/>
          <p:nvPr/>
        </p:nvSpPr>
        <p:spPr>
          <a:xfrm>
            <a:off x="3280172" y="5531942"/>
            <a:ext cx="1166813" cy="1148953"/>
          </a:xfrm>
          <a:custGeom>
            <a:rect b="b" l="l" r="r" t="t"/>
            <a:pathLst>
              <a:path extrusionOk="0" h="1543" w="1567">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4" name="Google Shape;454;p25"/>
          <p:cNvSpPr/>
          <p:nvPr/>
        </p:nvSpPr>
        <p:spPr>
          <a:xfrm>
            <a:off x="2384227" y="6008193"/>
            <a:ext cx="921247" cy="610195"/>
          </a:xfrm>
          <a:custGeom>
            <a:rect b="b" l="l" r="r" t="t"/>
            <a:pathLst>
              <a:path extrusionOk="0" h="821" w="1238">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5" name="Google Shape;455;p25"/>
          <p:cNvSpPr/>
          <p:nvPr/>
        </p:nvSpPr>
        <p:spPr>
          <a:xfrm>
            <a:off x="2588122" y="6442770"/>
            <a:ext cx="668238" cy="258961"/>
          </a:xfrm>
          <a:custGeom>
            <a:rect b="b" l="l" r="r" t="t"/>
            <a:pathLst>
              <a:path extrusionOk="0" h="348" w="899">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6" name="Google Shape;456;p25"/>
          <p:cNvSpPr/>
          <p:nvPr/>
        </p:nvSpPr>
        <p:spPr>
          <a:xfrm>
            <a:off x="3141762" y="6463607"/>
            <a:ext cx="367605" cy="311050"/>
          </a:xfrm>
          <a:custGeom>
            <a:rect b="b" l="l" r="r" t="t"/>
            <a:pathLst>
              <a:path extrusionOk="0" h="417" w="493">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7" name="Google Shape;457;p25"/>
          <p:cNvSpPr/>
          <p:nvPr/>
        </p:nvSpPr>
        <p:spPr>
          <a:xfrm>
            <a:off x="2311302" y="6515695"/>
            <a:ext cx="358675" cy="227708"/>
          </a:xfrm>
          <a:custGeom>
            <a:rect b="b" l="l" r="r" t="t"/>
            <a:pathLst>
              <a:path extrusionOk="0" h="306" w="481">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8" name="Google Shape;458;p25"/>
          <p:cNvSpPr/>
          <p:nvPr/>
        </p:nvSpPr>
        <p:spPr>
          <a:xfrm>
            <a:off x="2669977" y="6701731"/>
            <a:ext cx="455414" cy="104180"/>
          </a:xfrm>
          <a:custGeom>
            <a:rect b="b" l="l" r="r" t="t"/>
            <a:pathLst>
              <a:path extrusionOk="0" h="139" w="614">
                <a:moveTo>
                  <a:pt x="0" y="0"/>
                </a:moveTo>
                <a:lnTo>
                  <a:pt x="284" y="110"/>
                </a:lnTo>
                <a:lnTo>
                  <a:pt x="614" y="42"/>
                </a:lnTo>
                <a:lnTo>
                  <a:pt x="296" y="139"/>
                </a:lnTo>
                <a:lnTo>
                  <a:pt x="121" y="125"/>
                </a:lnTo>
                <a:lnTo>
                  <a:pt x="77" y="5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59" name="Google Shape;459;p25"/>
          <p:cNvSpPr/>
          <p:nvPr/>
        </p:nvSpPr>
        <p:spPr>
          <a:xfrm>
            <a:off x="3623966" y="6588622"/>
            <a:ext cx="586383" cy="133945"/>
          </a:xfrm>
          <a:custGeom>
            <a:rect b="b" l="l" r="r" t="t"/>
            <a:pathLst>
              <a:path extrusionOk="0" h="181" w="789">
                <a:moveTo>
                  <a:pt x="0" y="181"/>
                </a:moveTo>
                <a:lnTo>
                  <a:pt x="297" y="110"/>
                </a:lnTo>
                <a:lnTo>
                  <a:pt x="493" y="0"/>
                </a:lnTo>
                <a:lnTo>
                  <a:pt x="789" y="153"/>
                </a:lnTo>
                <a:lnTo>
                  <a:pt x="505" y="42"/>
                </a:lnTo>
                <a:lnTo>
                  <a:pt x="274" y="139"/>
                </a:lnTo>
                <a:lnTo>
                  <a:pt x="0" y="18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0" name="Google Shape;460;p25"/>
          <p:cNvSpPr/>
          <p:nvPr/>
        </p:nvSpPr>
        <p:spPr>
          <a:xfrm>
            <a:off x="4046638" y="6401098"/>
            <a:ext cx="318492" cy="206871"/>
          </a:xfrm>
          <a:custGeom>
            <a:rect b="b" l="l" r="r" t="t"/>
            <a:pathLst>
              <a:path extrusionOk="0" h="278" w="427">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1" name="Google Shape;461;p25"/>
          <p:cNvSpPr/>
          <p:nvPr/>
        </p:nvSpPr>
        <p:spPr>
          <a:xfrm>
            <a:off x="4071937" y="5552778"/>
            <a:ext cx="220266" cy="145852"/>
          </a:xfrm>
          <a:custGeom>
            <a:rect b="b" l="l" r="r" t="t"/>
            <a:pathLst>
              <a:path extrusionOk="0" h="194" w="297">
                <a:moveTo>
                  <a:pt x="0" y="69"/>
                </a:moveTo>
                <a:lnTo>
                  <a:pt x="89" y="27"/>
                </a:lnTo>
                <a:lnTo>
                  <a:pt x="89" y="111"/>
                </a:lnTo>
                <a:lnTo>
                  <a:pt x="297" y="0"/>
                </a:lnTo>
                <a:lnTo>
                  <a:pt x="23" y="194"/>
                </a:lnTo>
                <a:lnTo>
                  <a:pt x="12"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2" name="Google Shape;462;p25"/>
          <p:cNvSpPr/>
          <p:nvPr/>
        </p:nvSpPr>
        <p:spPr>
          <a:xfrm>
            <a:off x="3958829" y="5707559"/>
            <a:ext cx="218778" cy="145852"/>
          </a:xfrm>
          <a:custGeom>
            <a:rect b="b" l="l" r="r" t="t"/>
            <a:pathLst>
              <a:path extrusionOk="0" h="196" w="294">
                <a:moveTo>
                  <a:pt x="0" y="71"/>
                </a:moveTo>
                <a:lnTo>
                  <a:pt x="88" y="29"/>
                </a:lnTo>
                <a:lnTo>
                  <a:pt x="88" y="112"/>
                </a:lnTo>
                <a:lnTo>
                  <a:pt x="294" y="0"/>
                </a:lnTo>
                <a:lnTo>
                  <a:pt x="21" y="196"/>
                </a:lnTo>
                <a:lnTo>
                  <a:pt x="10" y="99"/>
                </a:lnTo>
                <a:lnTo>
                  <a:pt x="0" y="7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3" name="Google Shape;463;p25"/>
          <p:cNvSpPr/>
          <p:nvPr/>
        </p:nvSpPr>
        <p:spPr>
          <a:xfrm>
            <a:off x="3853161" y="5874247"/>
            <a:ext cx="218777" cy="142875"/>
          </a:xfrm>
          <a:custGeom>
            <a:rect b="b" l="l" r="r" t="t"/>
            <a:pathLst>
              <a:path extrusionOk="0" h="193" w="296">
                <a:moveTo>
                  <a:pt x="0" y="69"/>
                </a:moveTo>
                <a:lnTo>
                  <a:pt x="88" y="28"/>
                </a:lnTo>
                <a:lnTo>
                  <a:pt x="88" y="111"/>
                </a:lnTo>
                <a:lnTo>
                  <a:pt x="296" y="0"/>
                </a:lnTo>
                <a:lnTo>
                  <a:pt x="21" y="193"/>
                </a:lnTo>
                <a:lnTo>
                  <a:pt x="12"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4" name="Google Shape;464;p25"/>
          <p:cNvSpPr/>
          <p:nvPr/>
        </p:nvSpPr>
        <p:spPr>
          <a:xfrm>
            <a:off x="3729633" y="6049864"/>
            <a:ext cx="220266" cy="144363"/>
          </a:xfrm>
          <a:custGeom>
            <a:rect b="b" l="l" r="r" t="t"/>
            <a:pathLst>
              <a:path extrusionOk="0" h="195" w="297">
                <a:moveTo>
                  <a:pt x="0" y="70"/>
                </a:moveTo>
                <a:lnTo>
                  <a:pt x="88" y="28"/>
                </a:lnTo>
                <a:lnTo>
                  <a:pt x="88" y="110"/>
                </a:lnTo>
                <a:lnTo>
                  <a:pt x="297" y="0"/>
                </a:lnTo>
                <a:lnTo>
                  <a:pt x="23" y="195"/>
                </a:lnTo>
                <a:lnTo>
                  <a:pt x="11" y="97"/>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5" name="Google Shape;465;p25"/>
          <p:cNvSpPr/>
          <p:nvPr/>
        </p:nvSpPr>
        <p:spPr>
          <a:xfrm>
            <a:off x="3043536" y="4518422"/>
            <a:ext cx="1379636" cy="889992"/>
          </a:xfrm>
          <a:custGeom>
            <a:rect b="b" l="l" r="r" t="t"/>
            <a:pathLst>
              <a:path extrusionOk="0" h="1196" w="1852">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6" name="Google Shape;466;p25"/>
          <p:cNvSpPr/>
          <p:nvPr/>
        </p:nvSpPr>
        <p:spPr>
          <a:xfrm>
            <a:off x="4104680" y="5790903"/>
            <a:ext cx="244078" cy="392906"/>
          </a:xfrm>
          <a:custGeom>
            <a:rect b="b" l="l" r="r" t="t"/>
            <a:pathLst>
              <a:path extrusionOk="0" h="529" w="3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7" name="Google Shape;467;p25"/>
          <p:cNvSpPr/>
          <p:nvPr/>
        </p:nvSpPr>
        <p:spPr>
          <a:xfrm>
            <a:off x="3354586" y="4758036"/>
            <a:ext cx="961430" cy="20836"/>
          </a:xfrm>
          <a:custGeom>
            <a:rect b="b" l="l" r="r" t="t"/>
            <a:pathLst>
              <a:path extrusionOk="0" h="28" w="1294">
                <a:moveTo>
                  <a:pt x="0" y="28"/>
                </a:moveTo>
                <a:lnTo>
                  <a:pt x="1294" y="28"/>
                </a:lnTo>
                <a:lnTo>
                  <a:pt x="1294" y="0"/>
                </a:lnTo>
                <a:lnTo>
                  <a:pt x="0"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8" name="Google Shape;468;p25"/>
          <p:cNvSpPr/>
          <p:nvPr/>
        </p:nvSpPr>
        <p:spPr>
          <a:xfrm>
            <a:off x="3460255" y="5036344"/>
            <a:ext cx="848320" cy="20836"/>
          </a:xfrm>
          <a:custGeom>
            <a:rect b="b" l="l" r="r" t="t"/>
            <a:pathLst>
              <a:path extrusionOk="0" h="26" w="1139">
                <a:moveTo>
                  <a:pt x="0" y="0"/>
                </a:moveTo>
                <a:lnTo>
                  <a:pt x="1129" y="26"/>
                </a:lnTo>
                <a:lnTo>
                  <a:pt x="1139" y="0"/>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69" name="Google Shape;469;p25"/>
          <p:cNvSpPr/>
          <p:nvPr/>
        </p:nvSpPr>
        <p:spPr>
          <a:xfrm>
            <a:off x="3533180" y="5387579"/>
            <a:ext cx="187523" cy="10418"/>
          </a:xfrm>
          <a:custGeom>
            <a:rect b="b" l="l" r="r" t="t"/>
            <a:pathLst>
              <a:path extrusionOk="0" h="14" w="253">
                <a:moveTo>
                  <a:pt x="66" y="11"/>
                </a:moveTo>
                <a:lnTo>
                  <a:pt x="253" y="14"/>
                </a:lnTo>
                <a:lnTo>
                  <a:pt x="202" y="4"/>
                </a:lnTo>
                <a:lnTo>
                  <a:pt x="0" y="0"/>
                </a:lnTo>
                <a:lnTo>
                  <a:pt x="66" y="1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0" name="Google Shape;470;p25"/>
          <p:cNvSpPr/>
          <p:nvPr/>
        </p:nvSpPr>
        <p:spPr>
          <a:xfrm>
            <a:off x="3420071" y="5645052"/>
            <a:ext cx="218778" cy="13394"/>
          </a:xfrm>
          <a:custGeom>
            <a:rect b="b" l="l" r="r" t="t"/>
            <a:pathLst>
              <a:path extrusionOk="0" h="17" w="295">
                <a:moveTo>
                  <a:pt x="0" y="17"/>
                </a:moveTo>
                <a:lnTo>
                  <a:pt x="286" y="17"/>
                </a:lnTo>
                <a:lnTo>
                  <a:pt x="295" y="0"/>
                </a:lnTo>
                <a:lnTo>
                  <a:pt x="0" y="1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1" name="Google Shape;471;p25"/>
          <p:cNvSpPr/>
          <p:nvPr/>
        </p:nvSpPr>
        <p:spPr>
          <a:xfrm>
            <a:off x="4046637" y="4582419"/>
            <a:ext cx="16371" cy="608707"/>
          </a:xfrm>
          <a:custGeom>
            <a:rect b="b" l="l" r="r" t="t"/>
            <a:pathLst>
              <a:path extrusionOk="0" h="819" w="21">
                <a:moveTo>
                  <a:pt x="0" y="0"/>
                </a:moveTo>
                <a:lnTo>
                  <a:pt x="0" y="819"/>
                </a:lnTo>
                <a:lnTo>
                  <a:pt x="21" y="14"/>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2" name="Google Shape;472;p25"/>
          <p:cNvSpPr/>
          <p:nvPr/>
        </p:nvSpPr>
        <p:spPr>
          <a:xfrm>
            <a:off x="3687961" y="4582419"/>
            <a:ext cx="25301" cy="482203"/>
          </a:xfrm>
          <a:custGeom>
            <a:rect b="b" l="l" r="r" t="t"/>
            <a:pathLst>
              <a:path extrusionOk="0" h="648" w="34">
                <a:moveTo>
                  <a:pt x="34" y="14"/>
                </a:moveTo>
                <a:lnTo>
                  <a:pt x="12" y="648"/>
                </a:lnTo>
                <a:lnTo>
                  <a:pt x="0" y="0"/>
                </a:lnTo>
                <a:lnTo>
                  <a:pt x="34"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3" name="Google Shape;473;p25"/>
          <p:cNvSpPr/>
          <p:nvPr/>
        </p:nvSpPr>
        <p:spPr>
          <a:xfrm>
            <a:off x="3370957" y="4601766"/>
            <a:ext cx="23813" cy="361653"/>
          </a:xfrm>
          <a:custGeom>
            <a:rect b="b" l="l" r="r" t="t"/>
            <a:pathLst>
              <a:path extrusionOk="0" h="485" w="31">
                <a:moveTo>
                  <a:pt x="31" y="0"/>
                </a:moveTo>
                <a:lnTo>
                  <a:pt x="21" y="485"/>
                </a:lnTo>
                <a:lnTo>
                  <a:pt x="0" y="0"/>
                </a:lnTo>
                <a:lnTo>
                  <a:pt x="31"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4" name="Google Shape;474;p25"/>
          <p:cNvSpPr/>
          <p:nvPr/>
        </p:nvSpPr>
        <p:spPr>
          <a:xfrm>
            <a:off x="3451325" y="5110759"/>
            <a:ext cx="163711" cy="153293"/>
          </a:xfrm>
          <a:custGeom>
            <a:rect b="b" l="l" r="r" t="t"/>
            <a:pathLst>
              <a:path extrusionOk="0" h="204" w="221">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5" name="Google Shape;475;p25"/>
          <p:cNvSpPr/>
          <p:nvPr/>
        </p:nvSpPr>
        <p:spPr>
          <a:xfrm>
            <a:off x="8331398" y="4516935"/>
            <a:ext cx="1357313" cy="1632644"/>
          </a:xfrm>
          <a:custGeom>
            <a:rect b="b" l="l" r="r" t="t"/>
            <a:pathLst>
              <a:path extrusionOk="0" h="2194" w="1825">
                <a:moveTo>
                  <a:pt x="33" y="0"/>
                </a:moveTo>
                <a:lnTo>
                  <a:pt x="1825" y="0"/>
                </a:lnTo>
                <a:lnTo>
                  <a:pt x="1707" y="2194"/>
                </a:lnTo>
                <a:lnTo>
                  <a:pt x="242" y="2185"/>
                </a:lnTo>
                <a:lnTo>
                  <a:pt x="0" y="1459"/>
                </a:lnTo>
                <a:lnTo>
                  <a:pt x="33" y="0"/>
                </a:lnTo>
                <a:close/>
              </a:path>
            </a:pathLst>
          </a:custGeom>
          <a:solidFill>
            <a:srgbClr val="FFCC3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6" name="Google Shape;476;p25"/>
          <p:cNvSpPr/>
          <p:nvPr/>
        </p:nvSpPr>
        <p:spPr>
          <a:xfrm>
            <a:off x="7752458" y="4653856"/>
            <a:ext cx="979289" cy="1000125"/>
          </a:xfrm>
          <a:custGeom>
            <a:rect b="b" l="l" r="r" t="t"/>
            <a:pathLst>
              <a:path extrusionOk="0" h="1344" w="131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7" name="Google Shape;477;p25"/>
          <p:cNvSpPr/>
          <p:nvPr/>
        </p:nvSpPr>
        <p:spPr>
          <a:xfrm>
            <a:off x="7917656" y="4859239"/>
            <a:ext cx="721817" cy="837902"/>
          </a:xfrm>
          <a:custGeom>
            <a:rect b="b" l="l" r="r" t="t"/>
            <a:pathLst>
              <a:path extrusionOk="0" h="1128" w="971">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8" name="Google Shape;478;p25"/>
          <p:cNvSpPr/>
          <p:nvPr/>
        </p:nvSpPr>
        <p:spPr>
          <a:xfrm>
            <a:off x="8143875" y="5271493"/>
            <a:ext cx="352723" cy="229195"/>
          </a:xfrm>
          <a:custGeom>
            <a:rect b="b" l="l" r="r" t="t"/>
            <a:pathLst>
              <a:path extrusionOk="0" h="307" w="473">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79" name="Google Shape;479;p25"/>
          <p:cNvSpPr/>
          <p:nvPr/>
        </p:nvSpPr>
        <p:spPr>
          <a:xfrm>
            <a:off x="8448974" y="5560219"/>
            <a:ext cx="257472" cy="299145"/>
          </a:xfrm>
          <a:custGeom>
            <a:rect b="b" l="l" r="r" t="t"/>
            <a:pathLst>
              <a:path extrusionOk="0" h="402" w="348">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0" name="Google Shape;480;p25"/>
          <p:cNvSpPr/>
          <p:nvPr/>
        </p:nvSpPr>
        <p:spPr>
          <a:xfrm>
            <a:off x="8794254" y="5741790"/>
            <a:ext cx="220266" cy="175617"/>
          </a:xfrm>
          <a:custGeom>
            <a:rect b="b" l="l" r="r" t="t"/>
            <a:pathLst>
              <a:path extrusionOk="0" h="236" w="295">
                <a:moveTo>
                  <a:pt x="11" y="89"/>
                </a:moveTo>
                <a:lnTo>
                  <a:pt x="129" y="10"/>
                </a:lnTo>
                <a:lnTo>
                  <a:pt x="295" y="0"/>
                </a:lnTo>
                <a:lnTo>
                  <a:pt x="216" y="132"/>
                </a:lnTo>
                <a:lnTo>
                  <a:pt x="0" y="236"/>
                </a:lnTo>
                <a:lnTo>
                  <a:pt x="11" y="89"/>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1" name="Google Shape;481;p25"/>
          <p:cNvSpPr/>
          <p:nvPr/>
        </p:nvSpPr>
        <p:spPr>
          <a:xfrm>
            <a:off x="8093274" y="5713512"/>
            <a:ext cx="681633" cy="689074"/>
          </a:xfrm>
          <a:custGeom>
            <a:rect b="b" l="l" r="r" t="t"/>
            <a:pathLst>
              <a:path extrusionOk="0" h="926" w="918">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2" name="Google Shape;482;p25"/>
          <p:cNvSpPr/>
          <p:nvPr/>
        </p:nvSpPr>
        <p:spPr>
          <a:xfrm>
            <a:off x="8392419" y="5728396"/>
            <a:ext cx="282773" cy="413742"/>
          </a:xfrm>
          <a:custGeom>
            <a:rect b="b" l="l" r="r" t="t"/>
            <a:pathLst>
              <a:path extrusionOk="0" h="557" w="380">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3" name="Google Shape;483;p25"/>
          <p:cNvSpPr/>
          <p:nvPr/>
        </p:nvSpPr>
        <p:spPr>
          <a:xfrm>
            <a:off x="8623102" y="4909841"/>
            <a:ext cx="479227" cy="705445"/>
          </a:xfrm>
          <a:custGeom>
            <a:rect b="b" l="l" r="r" t="t"/>
            <a:pathLst>
              <a:path extrusionOk="0" h="946" w="644">
                <a:moveTo>
                  <a:pt x="0" y="930"/>
                </a:moveTo>
                <a:lnTo>
                  <a:pt x="644" y="0"/>
                </a:lnTo>
                <a:lnTo>
                  <a:pt x="93" y="892"/>
                </a:lnTo>
                <a:lnTo>
                  <a:pt x="28" y="946"/>
                </a:lnTo>
                <a:lnTo>
                  <a:pt x="0" y="93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4" name="Google Shape;484;p25"/>
          <p:cNvSpPr/>
          <p:nvPr/>
        </p:nvSpPr>
        <p:spPr>
          <a:xfrm>
            <a:off x="9130607" y="5228333"/>
            <a:ext cx="467320" cy="322957"/>
          </a:xfrm>
          <a:custGeom>
            <a:rect b="b" l="l" r="r" t="t"/>
            <a:pathLst>
              <a:path extrusionOk="0" h="434" w="628">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5" name="Google Shape;485;p25"/>
          <p:cNvSpPr/>
          <p:nvPr/>
        </p:nvSpPr>
        <p:spPr>
          <a:xfrm>
            <a:off x="8630544" y="5453063"/>
            <a:ext cx="1102816" cy="913805"/>
          </a:xfrm>
          <a:custGeom>
            <a:rect b="b" l="l" r="r" t="t"/>
            <a:pathLst>
              <a:path extrusionOk="0" h="1227" w="1481">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6" name="Google Shape;486;p25"/>
          <p:cNvSpPr/>
          <p:nvPr/>
        </p:nvSpPr>
        <p:spPr>
          <a:xfrm>
            <a:off x="8627567" y="5357813"/>
            <a:ext cx="1046261" cy="918270"/>
          </a:xfrm>
          <a:custGeom>
            <a:rect b="b" l="l" r="r" t="t"/>
            <a:pathLst>
              <a:path extrusionOk="0" h="1233" w="1406">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7" name="Google Shape;487;p25"/>
          <p:cNvSpPr/>
          <p:nvPr/>
        </p:nvSpPr>
        <p:spPr>
          <a:xfrm>
            <a:off x="7539633" y="6168926"/>
            <a:ext cx="2269629" cy="666750"/>
          </a:xfrm>
          <a:custGeom>
            <a:rect b="b" l="l" r="r" t="t"/>
            <a:pathLst>
              <a:path extrusionOk="0" h="895" w="3050">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8" name="Google Shape;488;p25"/>
          <p:cNvSpPr/>
          <p:nvPr/>
        </p:nvSpPr>
        <p:spPr>
          <a:xfrm>
            <a:off x="8889504" y="4607719"/>
            <a:ext cx="754558" cy="695028"/>
          </a:xfrm>
          <a:custGeom>
            <a:rect b="b" l="l" r="r" t="t"/>
            <a:pathLst>
              <a:path extrusionOk="0" h="936" w="1013">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89" name="Google Shape;489;p25"/>
          <p:cNvSpPr/>
          <p:nvPr/>
        </p:nvSpPr>
        <p:spPr>
          <a:xfrm>
            <a:off x="7758411" y="4869657"/>
            <a:ext cx="375047" cy="693539"/>
          </a:xfrm>
          <a:custGeom>
            <a:rect b="b" l="l" r="r" t="t"/>
            <a:pathLst>
              <a:path extrusionOk="0" h="932" w="503">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0" name="Google Shape;490;p25"/>
          <p:cNvSpPr/>
          <p:nvPr/>
        </p:nvSpPr>
        <p:spPr>
          <a:xfrm>
            <a:off x="7742040" y="4641950"/>
            <a:ext cx="735211" cy="733722"/>
          </a:xfrm>
          <a:custGeom>
            <a:rect b="b" l="l" r="r" t="t"/>
            <a:pathLst>
              <a:path extrusionOk="0" h="987" w="988">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1" name="Google Shape;491;p25"/>
          <p:cNvSpPr/>
          <p:nvPr/>
        </p:nvSpPr>
        <p:spPr>
          <a:xfrm>
            <a:off x="8100715" y="4673203"/>
            <a:ext cx="571500" cy="444997"/>
          </a:xfrm>
          <a:custGeom>
            <a:rect b="b" l="l" r="r" t="t"/>
            <a:pathLst>
              <a:path extrusionOk="0" h="598" w="767">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2" name="Google Shape;492;p25"/>
          <p:cNvSpPr/>
          <p:nvPr/>
        </p:nvSpPr>
        <p:spPr>
          <a:xfrm>
            <a:off x="7749481" y="4994672"/>
            <a:ext cx="1012031" cy="1095375"/>
          </a:xfrm>
          <a:custGeom>
            <a:rect b="b" l="l" r="r" t="t"/>
            <a:pathLst>
              <a:path extrusionOk="0" h="1473" w="1359">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3" name="Google Shape;493;p25"/>
          <p:cNvSpPr/>
          <p:nvPr/>
        </p:nvSpPr>
        <p:spPr>
          <a:xfrm>
            <a:off x="8042672" y="5208985"/>
            <a:ext cx="506016" cy="354211"/>
          </a:xfrm>
          <a:custGeom>
            <a:rect b="b" l="l" r="r" t="t"/>
            <a:pathLst>
              <a:path extrusionOk="0" h="476" w="680">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4" name="Google Shape;494;p25"/>
          <p:cNvSpPr/>
          <p:nvPr/>
        </p:nvSpPr>
        <p:spPr>
          <a:xfrm>
            <a:off x="8207872" y="5220891"/>
            <a:ext cx="171152" cy="92273"/>
          </a:xfrm>
          <a:custGeom>
            <a:rect b="b" l="l" r="r" t="t"/>
            <a:pathLst>
              <a:path extrusionOk="0" h="125" w="231">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5" name="Google Shape;495;p25"/>
          <p:cNvSpPr/>
          <p:nvPr/>
        </p:nvSpPr>
        <p:spPr>
          <a:xfrm>
            <a:off x="8109645" y="5147966"/>
            <a:ext cx="113109" cy="84832"/>
          </a:xfrm>
          <a:custGeom>
            <a:rect b="b" l="l" r="r" t="t"/>
            <a:pathLst>
              <a:path extrusionOk="0" h="113" w="15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6" name="Google Shape;496;p25"/>
          <p:cNvSpPr/>
          <p:nvPr/>
        </p:nvSpPr>
        <p:spPr>
          <a:xfrm>
            <a:off x="8312051" y="5086945"/>
            <a:ext cx="107156" cy="61020"/>
          </a:xfrm>
          <a:custGeom>
            <a:rect b="b" l="l" r="r" t="t"/>
            <a:pathLst>
              <a:path extrusionOk="0" h="82" w="142">
                <a:moveTo>
                  <a:pt x="0" y="42"/>
                </a:moveTo>
                <a:lnTo>
                  <a:pt x="55" y="13"/>
                </a:lnTo>
                <a:lnTo>
                  <a:pt x="142" y="0"/>
                </a:lnTo>
                <a:lnTo>
                  <a:pt x="131" y="55"/>
                </a:lnTo>
                <a:lnTo>
                  <a:pt x="77" y="55"/>
                </a:lnTo>
                <a:lnTo>
                  <a:pt x="44" y="82"/>
                </a:lnTo>
                <a:lnTo>
                  <a:pt x="0" y="4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7" name="Google Shape;497;p25"/>
          <p:cNvSpPr/>
          <p:nvPr/>
        </p:nvSpPr>
        <p:spPr>
          <a:xfrm>
            <a:off x="8100715" y="4982766"/>
            <a:ext cx="107156" cy="113109"/>
          </a:xfrm>
          <a:custGeom>
            <a:rect b="b" l="l" r="r" t="t"/>
            <a:pathLst>
              <a:path extrusionOk="0" h="153" w="142">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8" name="Google Shape;498;p25"/>
          <p:cNvSpPr/>
          <p:nvPr/>
        </p:nvSpPr>
        <p:spPr>
          <a:xfrm>
            <a:off x="8248055" y="4951512"/>
            <a:ext cx="96739" cy="53578"/>
          </a:xfrm>
          <a:custGeom>
            <a:rect b="b" l="l" r="r" t="t"/>
            <a:pathLst>
              <a:path extrusionOk="0" h="71" w="132">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499" name="Google Shape;499;p25"/>
          <p:cNvSpPr/>
          <p:nvPr/>
        </p:nvSpPr>
        <p:spPr>
          <a:xfrm>
            <a:off x="8248055" y="5095875"/>
            <a:ext cx="105668" cy="104180"/>
          </a:xfrm>
          <a:custGeom>
            <a:rect b="b" l="l" r="r" t="t"/>
            <a:pathLst>
              <a:path extrusionOk="0" h="139" w="143">
                <a:moveTo>
                  <a:pt x="0" y="0"/>
                </a:moveTo>
                <a:lnTo>
                  <a:pt x="34" y="69"/>
                </a:lnTo>
                <a:lnTo>
                  <a:pt x="78" y="125"/>
                </a:lnTo>
                <a:lnTo>
                  <a:pt x="120" y="139"/>
                </a:lnTo>
                <a:lnTo>
                  <a:pt x="143" y="125"/>
                </a:lnTo>
                <a:lnTo>
                  <a:pt x="69" y="9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0" name="Google Shape;500;p25"/>
          <p:cNvSpPr/>
          <p:nvPr/>
        </p:nvSpPr>
        <p:spPr>
          <a:xfrm>
            <a:off x="8477251" y="5542360"/>
            <a:ext cx="169664" cy="165200"/>
          </a:xfrm>
          <a:custGeom>
            <a:rect b="b" l="l" r="r" t="t"/>
            <a:pathLst>
              <a:path extrusionOk="0" h="221" w="229">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1" name="Google Shape;501;p25"/>
          <p:cNvSpPr/>
          <p:nvPr/>
        </p:nvSpPr>
        <p:spPr>
          <a:xfrm>
            <a:off x="8443020" y="4890492"/>
            <a:ext cx="677168" cy="1251645"/>
          </a:xfrm>
          <a:custGeom>
            <a:rect b="b" l="l" r="r" t="t"/>
            <a:pathLst>
              <a:path extrusionOk="0" h="1681" w="910">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2" name="Google Shape;502;p25"/>
          <p:cNvSpPr/>
          <p:nvPr/>
        </p:nvSpPr>
        <p:spPr>
          <a:xfrm>
            <a:off x="8826997" y="5220891"/>
            <a:ext cx="913805" cy="620614"/>
          </a:xfrm>
          <a:custGeom>
            <a:rect b="b" l="l" r="r" t="t"/>
            <a:pathLst>
              <a:path extrusionOk="0" h="834" w="1228">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3" name="Google Shape;503;p25"/>
          <p:cNvSpPr/>
          <p:nvPr/>
        </p:nvSpPr>
        <p:spPr>
          <a:xfrm>
            <a:off x="8672215" y="5511106"/>
            <a:ext cx="962918" cy="775394"/>
          </a:xfrm>
          <a:custGeom>
            <a:rect b="b" l="l" r="r" t="t"/>
            <a:pathLst>
              <a:path extrusionOk="0" h="1043" w="129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4" name="Google Shape;504;p25"/>
          <p:cNvSpPr/>
          <p:nvPr/>
        </p:nvSpPr>
        <p:spPr>
          <a:xfrm>
            <a:off x="9218415" y="5520036"/>
            <a:ext cx="455414" cy="787300"/>
          </a:xfrm>
          <a:custGeom>
            <a:rect b="b" l="l" r="r" t="t"/>
            <a:pathLst>
              <a:path extrusionOk="0" h="1057" w="613">
                <a:moveTo>
                  <a:pt x="613" y="0"/>
                </a:moveTo>
                <a:lnTo>
                  <a:pt x="373" y="445"/>
                </a:lnTo>
                <a:lnTo>
                  <a:pt x="0" y="1057"/>
                </a:lnTo>
                <a:lnTo>
                  <a:pt x="371" y="488"/>
                </a:lnTo>
                <a:lnTo>
                  <a:pt x="61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5" name="Google Shape;505;p25"/>
          <p:cNvSpPr/>
          <p:nvPr/>
        </p:nvSpPr>
        <p:spPr>
          <a:xfrm>
            <a:off x="8581429" y="5530453"/>
            <a:ext cx="1166813" cy="1148953"/>
          </a:xfrm>
          <a:custGeom>
            <a:rect b="b" l="l" r="r" t="t"/>
            <a:pathLst>
              <a:path extrusionOk="0" h="1543" w="1567">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6" name="Google Shape;506;p25"/>
          <p:cNvSpPr/>
          <p:nvPr/>
        </p:nvSpPr>
        <p:spPr>
          <a:xfrm>
            <a:off x="7685485" y="6006704"/>
            <a:ext cx="921247" cy="610195"/>
          </a:xfrm>
          <a:custGeom>
            <a:rect b="b" l="l" r="r" t="t"/>
            <a:pathLst>
              <a:path extrusionOk="0" h="821" w="1238">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7" name="Google Shape;507;p25"/>
          <p:cNvSpPr/>
          <p:nvPr/>
        </p:nvSpPr>
        <p:spPr>
          <a:xfrm>
            <a:off x="7889380" y="6441282"/>
            <a:ext cx="668238" cy="258961"/>
          </a:xfrm>
          <a:custGeom>
            <a:rect b="b" l="l" r="r" t="t"/>
            <a:pathLst>
              <a:path extrusionOk="0" h="348" w="899">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8" name="Google Shape;508;p25"/>
          <p:cNvSpPr/>
          <p:nvPr/>
        </p:nvSpPr>
        <p:spPr>
          <a:xfrm>
            <a:off x="8443020" y="6462117"/>
            <a:ext cx="367605" cy="311051"/>
          </a:xfrm>
          <a:custGeom>
            <a:rect b="b" l="l" r="r" t="t"/>
            <a:pathLst>
              <a:path extrusionOk="0" h="417" w="493">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09" name="Google Shape;509;p25"/>
          <p:cNvSpPr/>
          <p:nvPr/>
        </p:nvSpPr>
        <p:spPr>
          <a:xfrm>
            <a:off x="7612560" y="6514208"/>
            <a:ext cx="358675" cy="227707"/>
          </a:xfrm>
          <a:custGeom>
            <a:rect b="b" l="l" r="r" t="t"/>
            <a:pathLst>
              <a:path extrusionOk="0" h="306" w="481">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0" name="Google Shape;510;p25"/>
          <p:cNvSpPr/>
          <p:nvPr/>
        </p:nvSpPr>
        <p:spPr>
          <a:xfrm>
            <a:off x="7971235" y="6700243"/>
            <a:ext cx="455414" cy="104180"/>
          </a:xfrm>
          <a:custGeom>
            <a:rect b="b" l="l" r="r" t="t"/>
            <a:pathLst>
              <a:path extrusionOk="0" h="139" w="614">
                <a:moveTo>
                  <a:pt x="0" y="0"/>
                </a:moveTo>
                <a:lnTo>
                  <a:pt x="284" y="110"/>
                </a:lnTo>
                <a:lnTo>
                  <a:pt x="614" y="42"/>
                </a:lnTo>
                <a:lnTo>
                  <a:pt x="296" y="139"/>
                </a:lnTo>
                <a:lnTo>
                  <a:pt x="121" y="125"/>
                </a:lnTo>
                <a:lnTo>
                  <a:pt x="77" y="5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1" name="Google Shape;511;p25"/>
          <p:cNvSpPr/>
          <p:nvPr/>
        </p:nvSpPr>
        <p:spPr>
          <a:xfrm>
            <a:off x="8925224" y="6587133"/>
            <a:ext cx="586383" cy="133945"/>
          </a:xfrm>
          <a:custGeom>
            <a:rect b="b" l="l" r="r" t="t"/>
            <a:pathLst>
              <a:path extrusionOk="0" h="181" w="789">
                <a:moveTo>
                  <a:pt x="0" y="181"/>
                </a:moveTo>
                <a:lnTo>
                  <a:pt x="297" y="110"/>
                </a:lnTo>
                <a:lnTo>
                  <a:pt x="493" y="0"/>
                </a:lnTo>
                <a:lnTo>
                  <a:pt x="789" y="153"/>
                </a:lnTo>
                <a:lnTo>
                  <a:pt x="505" y="42"/>
                </a:lnTo>
                <a:lnTo>
                  <a:pt x="274" y="139"/>
                </a:lnTo>
                <a:lnTo>
                  <a:pt x="0" y="18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2" name="Google Shape;512;p25"/>
          <p:cNvSpPr/>
          <p:nvPr/>
        </p:nvSpPr>
        <p:spPr>
          <a:xfrm>
            <a:off x="9347896" y="6399610"/>
            <a:ext cx="318492" cy="206872"/>
          </a:xfrm>
          <a:custGeom>
            <a:rect b="b" l="l" r="r" t="t"/>
            <a:pathLst>
              <a:path extrusionOk="0" h="278" w="427">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3" name="Google Shape;513;p25"/>
          <p:cNvSpPr/>
          <p:nvPr/>
        </p:nvSpPr>
        <p:spPr>
          <a:xfrm>
            <a:off x="9373195" y="5551289"/>
            <a:ext cx="220266" cy="145852"/>
          </a:xfrm>
          <a:custGeom>
            <a:rect b="b" l="l" r="r" t="t"/>
            <a:pathLst>
              <a:path extrusionOk="0" h="194" w="297">
                <a:moveTo>
                  <a:pt x="0" y="69"/>
                </a:moveTo>
                <a:lnTo>
                  <a:pt x="89" y="27"/>
                </a:lnTo>
                <a:lnTo>
                  <a:pt x="89" y="111"/>
                </a:lnTo>
                <a:lnTo>
                  <a:pt x="297" y="0"/>
                </a:lnTo>
                <a:lnTo>
                  <a:pt x="23" y="194"/>
                </a:lnTo>
                <a:lnTo>
                  <a:pt x="12"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4" name="Google Shape;514;p25"/>
          <p:cNvSpPr/>
          <p:nvPr/>
        </p:nvSpPr>
        <p:spPr>
          <a:xfrm>
            <a:off x="9260086" y="5706071"/>
            <a:ext cx="218778" cy="145852"/>
          </a:xfrm>
          <a:custGeom>
            <a:rect b="b" l="l" r="r" t="t"/>
            <a:pathLst>
              <a:path extrusionOk="0" h="196" w="294">
                <a:moveTo>
                  <a:pt x="0" y="71"/>
                </a:moveTo>
                <a:lnTo>
                  <a:pt x="88" y="29"/>
                </a:lnTo>
                <a:lnTo>
                  <a:pt x="88" y="112"/>
                </a:lnTo>
                <a:lnTo>
                  <a:pt x="294" y="0"/>
                </a:lnTo>
                <a:lnTo>
                  <a:pt x="21" y="196"/>
                </a:lnTo>
                <a:lnTo>
                  <a:pt x="10" y="99"/>
                </a:lnTo>
                <a:lnTo>
                  <a:pt x="0" y="7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5" name="Google Shape;515;p25"/>
          <p:cNvSpPr/>
          <p:nvPr/>
        </p:nvSpPr>
        <p:spPr>
          <a:xfrm>
            <a:off x="9154418" y="5872758"/>
            <a:ext cx="218777" cy="142875"/>
          </a:xfrm>
          <a:custGeom>
            <a:rect b="b" l="l" r="r" t="t"/>
            <a:pathLst>
              <a:path extrusionOk="0" h="193" w="296">
                <a:moveTo>
                  <a:pt x="0" y="69"/>
                </a:moveTo>
                <a:lnTo>
                  <a:pt x="88" y="28"/>
                </a:lnTo>
                <a:lnTo>
                  <a:pt x="88" y="111"/>
                </a:lnTo>
                <a:lnTo>
                  <a:pt x="296" y="0"/>
                </a:lnTo>
                <a:lnTo>
                  <a:pt x="21" y="193"/>
                </a:lnTo>
                <a:lnTo>
                  <a:pt x="12"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6" name="Google Shape;516;p25"/>
          <p:cNvSpPr/>
          <p:nvPr/>
        </p:nvSpPr>
        <p:spPr>
          <a:xfrm>
            <a:off x="9030890" y="6048375"/>
            <a:ext cx="220266" cy="144364"/>
          </a:xfrm>
          <a:custGeom>
            <a:rect b="b" l="l" r="r" t="t"/>
            <a:pathLst>
              <a:path extrusionOk="0" h="195" w="297">
                <a:moveTo>
                  <a:pt x="0" y="70"/>
                </a:moveTo>
                <a:lnTo>
                  <a:pt x="88" y="28"/>
                </a:lnTo>
                <a:lnTo>
                  <a:pt x="88" y="110"/>
                </a:lnTo>
                <a:lnTo>
                  <a:pt x="297" y="0"/>
                </a:lnTo>
                <a:lnTo>
                  <a:pt x="23" y="195"/>
                </a:lnTo>
                <a:lnTo>
                  <a:pt x="11" y="97"/>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7" name="Google Shape;517;p25"/>
          <p:cNvSpPr/>
          <p:nvPr/>
        </p:nvSpPr>
        <p:spPr>
          <a:xfrm>
            <a:off x="8344794" y="4516935"/>
            <a:ext cx="1379636" cy="889992"/>
          </a:xfrm>
          <a:custGeom>
            <a:rect b="b" l="l" r="r" t="t"/>
            <a:pathLst>
              <a:path extrusionOk="0" h="1196" w="1852">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8" name="Google Shape;518;p25"/>
          <p:cNvSpPr/>
          <p:nvPr/>
        </p:nvSpPr>
        <p:spPr>
          <a:xfrm>
            <a:off x="9405938" y="5789414"/>
            <a:ext cx="244078" cy="392906"/>
          </a:xfrm>
          <a:custGeom>
            <a:rect b="b" l="l" r="r" t="t"/>
            <a:pathLst>
              <a:path extrusionOk="0" h="529" w="3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19" name="Google Shape;519;p25"/>
          <p:cNvSpPr/>
          <p:nvPr/>
        </p:nvSpPr>
        <p:spPr>
          <a:xfrm>
            <a:off x="8655844" y="4756547"/>
            <a:ext cx="961430" cy="20836"/>
          </a:xfrm>
          <a:custGeom>
            <a:rect b="b" l="l" r="r" t="t"/>
            <a:pathLst>
              <a:path extrusionOk="0" h="28" w="1294">
                <a:moveTo>
                  <a:pt x="0" y="28"/>
                </a:moveTo>
                <a:lnTo>
                  <a:pt x="1294" y="28"/>
                </a:lnTo>
                <a:lnTo>
                  <a:pt x="1294" y="0"/>
                </a:lnTo>
                <a:lnTo>
                  <a:pt x="0"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0" name="Google Shape;520;p25"/>
          <p:cNvSpPr/>
          <p:nvPr/>
        </p:nvSpPr>
        <p:spPr>
          <a:xfrm>
            <a:off x="8761513" y="5034856"/>
            <a:ext cx="848320" cy="20836"/>
          </a:xfrm>
          <a:custGeom>
            <a:rect b="b" l="l" r="r" t="t"/>
            <a:pathLst>
              <a:path extrusionOk="0" h="26" w="1139">
                <a:moveTo>
                  <a:pt x="0" y="0"/>
                </a:moveTo>
                <a:lnTo>
                  <a:pt x="1129" y="26"/>
                </a:lnTo>
                <a:lnTo>
                  <a:pt x="1139" y="0"/>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1" name="Google Shape;521;p25"/>
          <p:cNvSpPr/>
          <p:nvPr/>
        </p:nvSpPr>
        <p:spPr>
          <a:xfrm>
            <a:off x="8834438" y="5386090"/>
            <a:ext cx="187523" cy="10418"/>
          </a:xfrm>
          <a:custGeom>
            <a:rect b="b" l="l" r="r" t="t"/>
            <a:pathLst>
              <a:path extrusionOk="0" h="14" w="253">
                <a:moveTo>
                  <a:pt x="66" y="11"/>
                </a:moveTo>
                <a:lnTo>
                  <a:pt x="253" y="14"/>
                </a:lnTo>
                <a:lnTo>
                  <a:pt x="202" y="4"/>
                </a:lnTo>
                <a:lnTo>
                  <a:pt x="0" y="0"/>
                </a:lnTo>
                <a:lnTo>
                  <a:pt x="66" y="1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2" name="Google Shape;522;p25"/>
          <p:cNvSpPr/>
          <p:nvPr/>
        </p:nvSpPr>
        <p:spPr>
          <a:xfrm>
            <a:off x="8721329" y="5643563"/>
            <a:ext cx="218778" cy="13395"/>
          </a:xfrm>
          <a:custGeom>
            <a:rect b="b" l="l" r="r" t="t"/>
            <a:pathLst>
              <a:path extrusionOk="0" h="17" w="295">
                <a:moveTo>
                  <a:pt x="0" y="17"/>
                </a:moveTo>
                <a:lnTo>
                  <a:pt x="286" y="17"/>
                </a:lnTo>
                <a:lnTo>
                  <a:pt x="295" y="0"/>
                </a:lnTo>
                <a:lnTo>
                  <a:pt x="0" y="1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3" name="Google Shape;523;p25"/>
          <p:cNvSpPr/>
          <p:nvPr/>
        </p:nvSpPr>
        <p:spPr>
          <a:xfrm>
            <a:off x="9347895" y="4580929"/>
            <a:ext cx="16371" cy="608708"/>
          </a:xfrm>
          <a:custGeom>
            <a:rect b="b" l="l" r="r" t="t"/>
            <a:pathLst>
              <a:path extrusionOk="0" h="819" w="21">
                <a:moveTo>
                  <a:pt x="0" y="0"/>
                </a:moveTo>
                <a:lnTo>
                  <a:pt x="0" y="819"/>
                </a:lnTo>
                <a:lnTo>
                  <a:pt x="21" y="14"/>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4" name="Google Shape;524;p25"/>
          <p:cNvSpPr/>
          <p:nvPr/>
        </p:nvSpPr>
        <p:spPr>
          <a:xfrm>
            <a:off x="8989219" y="4580930"/>
            <a:ext cx="25301" cy="482203"/>
          </a:xfrm>
          <a:custGeom>
            <a:rect b="b" l="l" r="r" t="t"/>
            <a:pathLst>
              <a:path extrusionOk="0" h="648" w="34">
                <a:moveTo>
                  <a:pt x="34" y="14"/>
                </a:moveTo>
                <a:lnTo>
                  <a:pt x="12" y="648"/>
                </a:lnTo>
                <a:lnTo>
                  <a:pt x="0" y="0"/>
                </a:lnTo>
                <a:lnTo>
                  <a:pt x="34"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5" name="Google Shape;525;p25"/>
          <p:cNvSpPr/>
          <p:nvPr/>
        </p:nvSpPr>
        <p:spPr>
          <a:xfrm>
            <a:off x="8672215" y="4600278"/>
            <a:ext cx="23813" cy="361652"/>
          </a:xfrm>
          <a:custGeom>
            <a:rect b="b" l="l" r="r" t="t"/>
            <a:pathLst>
              <a:path extrusionOk="0" h="485" w="31">
                <a:moveTo>
                  <a:pt x="31" y="0"/>
                </a:moveTo>
                <a:lnTo>
                  <a:pt x="21" y="485"/>
                </a:lnTo>
                <a:lnTo>
                  <a:pt x="0" y="0"/>
                </a:lnTo>
                <a:lnTo>
                  <a:pt x="31"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6" name="Google Shape;526;p25"/>
          <p:cNvSpPr/>
          <p:nvPr/>
        </p:nvSpPr>
        <p:spPr>
          <a:xfrm>
            <a:off x="8752583" y="5109270"/>
            <a:ext cx="163711" cy="153293"/>
          </a:xfrm>
          <a:custGeom>
            <a:rect b="b" l="l" r="r" t="t"/>
            <a:pathLst>
              <a:path extrusionOk="0" h="204" w="221">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7" name="Google Shape;527;p25"/>
          <p:cNvSpPr/>
          <p:nvPr/>
        </p:nvSpPr>
        <p:spPr>
          <a:xfrm>
            <a:off x="5664399" y="4516935"/>
            <a:ext cx="1355825" cy="1632644"/>
          </a:xfrm>
          <a:custGeom>
            <a:rect b="b" l="l" r="r" t="t"/>
            <a:pathLst>
              <a:path extrusionOk="0" h="2194" w="1824">
                <a:moveTo>
                  <a:pt x="33" y="0"/>
                </a:moveTo>
                <a:lnTo>
                  <a:pt x="1824" y="0"/>
                </a:lnTo>
                <a:lnTo>
                  <a:pt x="1707" y="2194"/>
                </a:lnTo>
                <a:lnTo>
                  <a:pt x="242" y="2185"/>
                </a:lnTo>
                <a:lnTo>
                  <a:pt x="0" y="1459"/>
                </a:lnTo>
                <a:lnTo>
                  <a:pt x="33" y="0"/>
                </a:lnTo>
                <a:close/>
              </a:path>
            </a:pathLst>
          </a:custGeom>
          <a:solidFill>
            <a:srgbClr val="FFCC3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8" name="Google Shape;528;p25"/>
          <p:cNvSpPr/>
          <p:nvPr/>
        </p:nvSpPr>
        <p:spPr>
          <a:xfrm>
            <a:off x="5085458" y="4653856"/>
            <a:ext cx="977800" cy="1000125"/>
          </a:xfrm>
          <a:custGeom>
            <a:rect b="b" l="l" r="r" t="t"/>
            <a:pathLst>
              <a:path extrusionOk="0" h="1344" w="1313">
                <a:moveTo>
                  <a:pt x="481" y="11"/>
                </a:moveTo>
                <a:lnTo>
                  <a:pt x="573" y="0"/>
                </a:lnTo>
                <a:lnTo>
                  <a:pt x="707" y="64"/>
                </a:lnTo>
                <a:lnTo>
                  <a:pt x="815" y="54"/>
                </a:lnTo>
                <a:lnTo>
                  <a:pt x="943" y="11"/>
                </a:lnTo>
                <a:lnTo>
                  <a:pt x="1001" y="105"/>
                </a:lnTo>
                <a:lnTo>
                  <a:pt x="1104" y="28"/>
                </a:lnTo>
                <a:lnTo>
                  <a:pt x="1135" y="243"/>
                </a:lnTo>
                <a:lnTo>
                  <a:pt x="916" y="365"/>
                </a:lnTo>
                <a:lnTo>
                  <a:pt x="1001" y="424"/>
                </a:lnTo>
                <a:lnTo>
                  <a:pt x="1217" y="418"/>
                </a:lnTo>
                <a:lnTo>
                  <a:pt x="1179" y="461"/>
                </a:lnTo>
                <a:lnTo>
                  <a:pt x="1298" y="482"/>
                </a:lnTo>
                <a:lnTo>
                  <a:pt x="1281" y="550"/>
                </a:lnTo>
                <a:lnTo>
                  <a:pt x="1313" y="582"/>
                </a:lnTo>
                <a:lnTo>
                  <a:pt x="1281" y="666"/>
                </a:lnTo>
                <a:lnTo>
                  <a:pt x="1307" y="746"/>
                </a:lnTo>
                <a:lnTo>
                  <a:pt x="493" y="1344"/>
                </a:lnTo>
                <a:lnTo>
                  <a:pt x="284" y="1344"/>
                </a:lnTo>
                <a:lnTo>
                  <a:pt x="123" y="1297"/>
                </a:lnTo>
                <a:lnTo>
                  <a:pt x="5" y="1169"/>
                </a:lnTo>
                <a:lnTo>
                  <a:pt x="43" y="1095"/>
                </a:lnTo>
                <a:lnTo>
                  <a:pt x="17" y="1027"/>
                </a:lnTo>
                <a:lnTo>
                  <a:pt x="43" y="947"/>
                </a:lnTo>
                <a:lnTo>
                  <a:pt x="0" y="879"/>
                </a:lnTo>
                <a:lnTo>
                  <a:pt x="166" y="666"/>
                </a:lnTo>
                <a:lnTo>
                  <a:pt x="182" y="524"/>
                </a:lnTo>
                <a:lnTo>
                  <a:pt x="193" y="356"/>
                </a:lnTo>
                <a:lnTo>
                  <a:pt x="251" y="228"/>
                </a:lnTo>
                <a:lnTo>
                  <a:pt x="353" y="160"/>
                </a:lnTo>
                <a:lnTo>
                  <a:pt x="408" y="32"/>
                </a:lnTo>
                <a:lnTo>
                  <a:pt x="481" y="11"/>
                </a:lnTo>
                <a:close/>
              </a:path>
            </a:pathLst>
          </a:custGeom>
          <a:solidFill>
            <a:srgbClr val="FF89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29" name="Google Shape;529;p25"/>
          <p:cNvSpPr/>
          <p:nvPr/>
        </p:nvSpPr>
        <p:spPr>
          <a:xfrm>
            <a:off x="5250656" y="4859239"/>
            <a:ext cx="721817" cy="837902"/>
          </a:xfrm>
          <a:custGeom>
            <a:rect b="b" l="l" r="r" t="t"/>
            <a:pathLst>
              <a:path extrusionOk="0" h="1128" w="970">
                <a:moveTo>
                  <a:pt x="284" y="0"/>
                </a:moveTo>
                <a:lnTo>
                  <a:pt x="451" y="81"/>
                </a:lnTo>
                <a:lnTo>
                  <a:pt x="589" y="95"/>
                </a:lnTo>
                <a:lnTo>
                  <a:pt x="675" y="228"/>
                </a:lnTo>
                <a:lnTo>
                  <a:pt x="905" y="371"/>
                </a:lnTo>
                <a:lnTo>
                  <a:pt x="970" y="520"/>
                </a:lnTo>
                <a:lnTo>
                  <a:pt x="842" y="873"/>
                </a:lnTo>
                <a:lnTo>
                  <a:pt x="740" y="1058"/>
                </a:lnTo>
                <a:lnTo>
                  <a:pt x="675" y="1128"/>
                </a:lnTo>
                <a:lnTo>
                  <a:pt x="520" y="1117"/>
                </a:lnTo>
                <a:lnTo>
                  <a:pt x="364" y="1037"/>
                </a:lnTo>
                <a:lnTo>
                  <a:pt x="253" y="1022"/>
                </a:lnTo>
                <a:lnTo>
                  <a:pt x="220" y="926"/>
                </a:lnTo>
                <a:lnTo>
                  <a:pt x="107" y="911"/>
                </a:lnTo>
                <a:lnTo>
                  <a:pt x="31" y="720"/>
                </a:lnTo>
                <a:lnTo>
                  <a:pt x="0" y="688"/>
                </a:lnTo>
                <a:lnTo>
                  <a:pt x="138" y="509"/>
                </a:lnTo>
                <a:lnTo>
                  <a:pt x="160" y="355"/>
                </a:lnTo>
                <a:lnTo>
                  <a:pt x="171" y="159"/>
                </a:lnTo>
                <a:lnTo>
                  <a:pt x="284" y="0"/>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0" name="Google Shape;530;p25"/>
          <p:cNvSpPr/>
          <p:nvPr/>
        </p:nvSpPr>
        <p:spPr>
          <a:xfrm>
            <a:off x="5476875" y="5271493"/>
            <a:ext cx="352723" cy="229195"/>
          </a:xfrm>
          <a:custGeom>
            <a:rect b="b" l="l" r="r" t="t"/>
            <a:pathLst>
              <a:path extrusionOk="0" h="307" w="473">
                <a:moveTo>
                  <a:pt x="0" y="133"/>
                </a:moveTo>
                <a:lnTo>
                  <a:pt x="172" y="117"/>
                </a:lnTo>
                <a:lnTo>
                  <a:pt x="322" y="75"/>
                </a:lnTo>
                <a:lnTo>
                  <a:pt x="473" y="0"/>
                </a:lnTo>
                <a:lnTo>
                  <a:pt x="403" y="250"/>
                </a:lnTo>
                <a:lnTo>
                  <a:pt x="301" y="307"/>
                </a:lnTo>
                <a:lnTo>
                  <a:pt x="167" y="292"/>
                </a:lnTo>
                <a:lnTo>
                  <a:pt x="82" y="250"/>
                </a:lnTo>
                <a:lnTo>
                  <a:pt x="0" y="133"/>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1" name="Google Shape;531;p25"/>
          <p:cNvSpPr/>
          <p:nvPr/>
        </p:nvSpPr>
        <p:spPr>
          <a:xfrm>
            <a:off x="5780485" y="5560219"/>
            <a:ext cx="258961" cy="299145"/>
          </a:xfrm>
          <a:custGeom>
            <a:rect b="b" l="l" r="r" t="t"/>
            <a:pathLst>
              <a:path extrusionOk="0" h="402" w="348">
                <a:moveTo>
                  <a:pt x="0" y="243"/>
                </a:moveTo>
                <a:lnTo>
                  <a:pt x="112" y="94"/>
                </a:lnTo>
                <a:lnTo>
                  <a:pt x="225" y="5"/>
                </a:lnTo>
                <a:lnTo>
                  <a:pt x="336" y="0"/>
                </a:lnTo>
                <a:lnTo>
                  <a:pt x="348" y="73"/>
                </a:lnTo>
                <a:lnTo>
                  <a:pt x="295" y="149"/>
                </a:lnTo>
                <a:lnTo>
                  <a:pt x="305" y="194"/>
                </a:lnTo>
                <a:lnTo>
                  <a:pt x="246" y="338"/>
                </a:lnTo>
                <a:lnTo>
                  <a:pt x="101" y="402"/>
                </a:lnTo>
                <a:lnTo>
                  <a:pt x="0" y="243"/>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2" name="Google Shape;532;p25"/>
          <p:cNvSpPr/>
          <p:nvPr/>
        </p:nvSpPr>
        <p:spPr>
          <a:xfrm>
            <a:off x="6125765" y="5741790"/>
            <a:ext cx="220266" cy="175617"/>
          </a:xfrm>
          <a:custGeom>
            <a:rect b="b" l="l" r="r" t="t"/>
            <a:pathLst>
              <a:path extrusionOk="0" h="236" w="295">
                <a:moveTo>
                  <a:pt x="11" y="89"/>
                </a:moveTo>
                <a:lnTo>
                  <a:pt x="128" y="10"/>
                </a:lnTo>
                <a:lnTo>
                  <a:pt x="295" y="0"/>
                </a:lnTo>
                <a:lnTo>
                  <a:pt x="216" y="132"/>
                </a:lnTo>
                <a:lnTo>
                  <a:pt x="0" y="236"/>
                </a:lnTo>
                <a:lnTo>
                  <a:pt x="11" y="89"/>
                </a:lnTo>
                <a:close/>
              </a:path>
            </a:pathLst>
          </a:custGeom>
          <a:solidFill>
            <a:srgbClr val="FFDAD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3" name="Google Shape;533;p25"/>
          <p:cNvSpPr/>
          <p:nvPr/>
        </p:nvSpPr>
        <p:spPr>
          <a:xfrm>
            <a:off x="5424785" y="5713512"/>
            <a:ext cx="683121" cy="689074"/>
          </a:xfrm>
          <a:custGeom>
            <a:rect b="b" l="l" r="r" t="t"/>
            <a:pathLst>
              <a:path extrusionOk="0" h="926" w="916">
                <a:moveTo>
                  <a:pt x="224" y="11"/>
                </a:moveTo>
                <a:lnTo>
                  <a:pt x="96" y="5"/>
                </a:lnTo>
                <a:lnTo>
                  <a:pt x="155" y="79"/>
                </a:lnTo>
                <a:lnTo>
                  <a:pt x="31" y="121"/>
                </a:lnTo>
                <a:lnTo>
                  <a:pt x="31" y="201"/>
                </a:lnTo>
                <a:lnTo>
                  <a:pt x="85" y="322"/>
                </a:lnTo>
                <a:lnTo>
                  <a:pt x="151" y="339"/>
                </a:lnTo>
                <a:lnTo>
                  <a:pt x="198" y="492"/>
                </a:lnTo>
                <a:lnTo>
                  <a:pt x="107" y="671"/>
                </a:lnTo>
                <a:lnTo>
                  <a:pt x="0" y="762"/>
                </a:lnTo>
                <a:lnTo>
                  <a:pt x="353" y="926"/>
                </a:lnTo>
                <a:lnTo>
                  <a:pt x="916" y="882"/>
                </a:lnTo>
                <a:lnTo>
                  <a:pt x="825" y="433"/>
                </a:lnTo>
                <a:lnTo>
                  <a:pt x="685" y="169"/>
                </a:lnTo>
                <a:lnTo>
                  <a:pt x="514" y="175"/>
                </a:lnTo>
                <a:lnTo>
                  <a:pt x="422" y="0"/>
                </a:lnTo>
                <a:lnTo>
                  <a:pt x="224" y="11"/>
                </a:lnTo>
                <a:close/>
              </a:path>
            </a:pathLst>
          </a:custGeom>
          <a:solidFill>
            <a:srgbClr val="FF698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4" name="Google Shape;534;p25"/>
          <p:cNvSpPr/>
          <p:nvPr/>
        </p:nvSpPr>
        <p:spPr>
          <a:xfrm>
            <a:off x="5725419" y="5728396"/>
            <a:ext cx="282773" cy="413742"/>
          </a:xfrm>
          <a:custGeom>
            <a:rect b="b" l="l" r="r" t="t"/>
            <a:pathLst>
              <a:path extrusionOk="0" h="557" w="380">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5" name="Google Shape;535;p25"/>
          <p:cNvSpPr/>
          <p:nvPr/>
        </p:nvSpPr>
        <p:spPr>
          <a:xfrm>
            <a:off x="5954614" y="4909841"/>
            <a:ext cx="479227" cy="705445"/>
          </a:xfrm>
          <a:custGeom>
            <a:rect b="b" l="l" r="r" t="t"/>
            <a:pathLst>
              <a:path extrusionOk="0" h="946" w="644">
                <a:moveTo>
                  <a:pt x="0" y="930"/>
                </a:moveTo>
                <a:lnTo>
                  <a:pt x="644" y="0"/>
                </a:lnTo>
                <a:lnTo>
                  <a:pt x="93" y="892"/>
                </a:lnTo>
                <a:lnTo>
                  <a:pt x="28" y="946"/>
                </a:lnTo>
                <a:lnTo>
                  <a:pt x="0" y="93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6" name="Google Shape;536;p25"/>
          <p:cNvSpPr/>
          <p:nvPr/>
        </p:nvSpPr>
        <p:spPr>
          <a:xfrm>
            <a:off x="6462118" y="5228333"/>
            <a:ext cx="467320" cy="322957"/>
          </a:xfrm>
          <a:custGeom>
            <a:rect b="b" l="l" r="r" t="t"/>
            <a:pathLst>
              <a:path extrusionOk="0" h="434" w="627">
                <a:moveTo>
                  <a:pt x="73" y="100"/>
                </a:moveTo>
                <a:lnTo>
                  <a:pt x="263" y="94"/>
                </a:lnTo>
                <a:lnTo>
                  <a:pt x="301" y="0"/>
                </a:lnTo>
                <a:lnTo>
                  <a:pt x="402" y="11"/>
                </a:lnTo>
                <a:lnTo>
                  <a:pt x="460" y="111"/>
                </a:lnTo>
                <a:lnTo>
                  <a:pt x="589" y="138"/>
                </a:lnTo>
                <a:lnTo>
                  <a:pt x="627" y="264"/>
                </a:lnTo>
                <a:lnTo>
                  <a:pt x="412" y="434"/>
                </a:lnTo>
                <a:lnTo>
                  <a:pt x="0" y="349"/>
                </a:lnTo>
                <a:lnTo>
                  <a:pt x="21" y="179"/>
                </a:lnTo>
                <a:lnTo>
                  <a:pt x="73" y="100"/>
                </a:lnTo>
                <a:close/>
              </a:path>
            </a:pathLst>
          </a:custGeom>
          <a:solidFill>
            <a:srgbClr val="E5E5E5"/>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7" name="Google Shape;537;p25"/>
          <p:cNvSpPr/>
          <p:nvPr/>
        </p:nvSpPr>
        <p:spPr>
          <a:xfrm>
            <a:off x="5963544" y="5453063"/>
            <a:ext cx="1101328" cy="913805"/>
          </a:xfrm>
          <a:custGeom>
            <a:rect b="b" l="l" r="r" t="t"/>
            <a:pathLst>
              <a:path extrusionOk="0" h="1227" w="1480">
                <a:moveTo>
                  <a:pt x="1388" y="5"/>
                </a:moveTo>
                <a:lnTo>
                  <a:pt x="1465" y="0"/>
                </a:lnTo>
                <a:lnTo>
                  <a:pt x="1438" y="52"/>
                </a:lnTo>
                <a:lnTo>
                  <a:pt x="1480" y="68"/>
                </a:lnTo>
                <a:lnTo>
                  <a:pt x="1459" y="154"/>
                </a:lnTo>
                <a:lnTo>
                  <a:pt x="821" y="1227"/>
                </a:lnTo>
                <a:lnTo>
                  <a:pt x="11" y="984"/>
                </a:lnTo>
                <a:lnTo>
                  <a:pt x="0" y="883"/>
                </a:lnTo>
                <a:lnTo>
                  <a:pt x="1388" y="5"/>
                </a:lnTo>
                <a:close/>
              </a:path>
            </a:pathLst>
          </a:custGeom>
          <a:solidFill>
            <a:srgbClr val="EBA17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8" name="Google Shape;538;p25"/>
          <p:cNvSpPr/>
          <p:nvPr/>
        </p:nvSpPr>
        <p:spPr>
          <a:xfrm>
            <a:off x="5959079" y="5357813"/>
            <a:ext cx="1046262" cy="918270"/>
          </a:xfrm>
          <a:custGeom>
            <a:rect b="b" l="l" r="r" t="t"/>
            <a:pathLst>
              <a:path extrusionOk="0" h="1233" w="1406">
                <a:moveTo>
                  <a:pt x="586" y="0"/>
                </a:moveTo>
                <a:lnTo>
                  <a:pt x="677" y="22"/>
                </a:lnTo>
                <a:lnTo>
                  <a:pt x="762" y="96"/>
                </a:lnTo>
                <a:lnTo>
                  <a:pt x="740" y="148"/>
                </a:lnTo>
                <a:lnTo>
                  <a:pt x="1126" y="190"/>
                </a:lnTo>
                <a:lnTo>
                  <a:pt x="1208" y="96"/>
                </a:lnTo>
                <a:lnTo>
                  <a:pt x="1406" y="90"/>
                </a:lnTo>
                <a:lnTo>
                  <a:pt x="1260" y="392"/>
                </a:lnTo>
                <a:lnTo>
                  <a:pt x="945" y="958"/>
                </a:lnTo>
                <a:lnTo>
                  <a:pt x="773" y="1233"/>
                </a:lnTo>
                <a:lnTo>
                  <a:pt x="0" y="1016"/>
                </a:lnTo>
                <a:lnTo>
                  <a:pt x="274" y="724"/>
                </a:lnTo>
                <a:lnTo>
                  <a:pt x="392" y="620"/>
                </a:lnTo>
                <a:lnTo>
                  <a:pt x="493" y="529"/>
                </a:lnTo>
                <a:lnTo>
                  <a:pt x="387" y="520"/>
                </a:lnTo>
                <a:lnTo>
                  <a:pt x="516" y="276"/>
                </a:lnTo>
                <a:lnTo>
                  <a:pt x="586" y="0"/>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39" name="Google Shape;539;p25"/>
          <p:cNvSpPr/>
          <p:nvPr/>
        </p:nvSpPr>
        <p:spPr>
          <a:xfrm>
            <a:off x="4872633" y="6168926"/>
            <a:ext cx="2268141" cy="666750"/>
          </a:xfrm>
          <a:custGeom>
            <a:rect b="b" l="l" r="r" t="t"/>
            <a:pathLst>
              <a:path extrusionOk="0" h="895" w="3048">
                <a:moveTo>
                  <a:pt x="0" y="895"/>
                </a:moveTo>
                <a:lnTo>
                  <a:pt x="3048" y="895"/>
                </a:lnTo>
                <a:lnTo>
                  <a:pt x="2904" y="677"/>
                </a:lnTo>
                <a:lnTo>
                  <a:pt x="2994" y="609"/>
                </a:lnTo>
                <a:lnTo>
                  <a:pt x="2747" y="513"/>
                </a:lnTo>
                <a:lnTo>
                  <a:pt x="2834" y="429"/>
                </a:lnTo>
                <a:lnTo>
                  <a:pt x="2714" y="381"/>
                </a:lnTo>
                <a:lnTo>
                  <a:pt x="2764" y="329"/>
                </a:lnTo>
                <a:lnTo>
                  <a:pt x="2561" y="318"/>
                </a:lnTo>
                <a:lnTo>
                  <a:pt x="2678" y="197"/>
                </a:lnTo>
                <a:lnTo>
                  <a:pt x="2388" y="175"/>
                </a:lnTo>
                <a:lnTo>
                  <a:pt x="2248" y="281"/>
                </a:lnTo>
                <a:lnTo>
                  <a:pt x="1740" y="122"/>
                </a:lnTo>
                <a:lnTo>
                  <a:pt x="1617" y="238"/>
                </a:lnTo>
                <a:lnTo>
                  <a:pt x="1439" y="197"/>
                </a:lnTo>
                <a:lnTo>
                  <a:pt x="1160" y="370"/>
                </a:lnTo>
                <a:lnTo>
                  <a:pt x="894" y="297"/>
                </a:lnTo>
                <a:lnTo>
                  <a:pt x="908" y="211"/>
                </a:lnTo>
                <a:lnTo>
                  <a:pt x="806" y="133"/>
                </a:lnTo>
                <a:lnTo>
                  <a:pt x="860" y="37"/>
                </a:lnTo>
                <a:lnTo>
                  <a:pt x="791" y="0"/>
                </a:lnTo>
                <a:lnTo>
                  <a:pt x="645" y="175"/>
                </a:lnTo>
                <a:lnTo>
                  <a:pt x="603" y="100"/>
                </a:lnTo>
                <a:lnTo>
                  <a:pt x="217" y="339"/>
                </a:lnTo>
                <a:lnTo>
                  <a:pt x="275" y="467"/>
                </a:lnTo>
                <a:lnTo>
                  <a:pt x="126" y="561"/>
                </a:lnTo>
                <a:lnTo>
                  <a:pt x="229" y="603"/>
                </a:lnTo>
                <a:lnTo>
                  <a:pt x="121" y="671"/>
                </a:lnTo>
                <a:lnTo>
                  <a:pt x="229" y="703"/>
                </a:lnTo>
                <a:lnTo>
                  <a:pt x="72" y="799"/>
                </a:lnTo>
                <a:lnTo>
                  <a:pt x="179" y="831"/>
                </a:lnTo>
                <a:lnTo>
                  <a:pt x="0" y="895"/>
                </a:lnTo>
                <a:close/>
              </a:path>
            </a:pathLst>
          </a:custGeom>
          <a:solidFill>
            <a:srgbClr val="FFFFC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0" name="Google Shape;540;p25"/>
          <p:cNvSpPr/>
          <p:nvPr/>
        </p:nvSpPr>
        <p:spPr>
          <a:xfrm>
            <a:off x="6222505" y="4607719"/>
            <a:ext cx="753070" cy="695028"/>
          </a:xfrm>
          <a:custGeom>
            <a:rect b="b" l="l" r="r" t="t"/>
            <a:pathLst>
              <a:path extrusionOk="0" h="936" w="1013">
                <a:moveTo>
                  <a:pt x="48" y="821"/>
                </a:moveTo>
                <a:lnTo>
                  <a:pt x="287" y="616"/>
                </a:lnTo>
                <a:lnTo>
                  <a:pt x="365" y="658"/>
                </a:lnTo>
                <a:lnTo>
                  <a:pt x="551" y="395"/>
                </a:lnTo>
                <a:lnTo>
                  <a:pt x="671" y="449"/>
                </a:lnTo>
                <a:lnTo>
                  <a:pt x="1013" y="0"/>
                </a:lnTo>
                <a:lnTo>
                  <a:pt x="1007" y="170"/>
                </a:lnTo>
                <a:lnTo>
                  <a:pt x="715" y="562"/>
                </a:lnTo>
                <a:lnTo>
                  <a:pt x="606" y="505"/>
                </a:lnTo>
                <a:lnTo>
                  <a:pt x="386" y="783"/>
                </a:lnTo>
                <a:lnTo>
                  <a:pt x="287" y="741"/>
                </a:lnTo>
                <a:lnTo>
                  <a:pt x="79" y="936"/>
                </a:lnTo>
                <a:lnTo>
                  <a:pt x="0" y="889"/>
                </a:lnTo>
                <a:lnTo>
                  <a:pt x="48" y="8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1" name="Google Shape;541;p25"/>
          <p:cNvSpPr/>
          <p:nvPr/>
        </p:nvSpPr>
        <p:spPr>
          <a:xfrm>
            <a:off x="5091411" y="4869657"/>
            <a:ext cx="373558" cy="693539"/>
          </a:xfrm>
          <a:custGeom>
            <a:rect b="b" l="l" r="r" t="t"/>
            <a:pathLst>
              <a:path extrusionOk="0" h="932" w="503">
                <a:moveTo>
                  <a:pt x="503" y="28"/>
                </a:moveTo>
                <a:lnTo>
                  <a:pt x="449" y="124"/>
                </a:lnTo>
                <a:lnTo>
                  <a:pt x="394" y="263"/>
                </a:lnTo>
                <a:lnTo>
                  <a:pt x="382" y="388"/>
                </a:lnTo>
                <a:lnTo>
                  <a:pt x="382" y="459"/>
                </a:lnTo>
                <a:lnTo>
                  <a:pt x="329" y="555"/>
                </a:lnTo>
                <a:lnTo>
                  <a:pt x="240" y="680"/>
                </a:lnTo>
                <a:lnTo>
                  <a:pt x="262" y="694"/>
                </a:lnTo>
                <a:lnTo>
                  <a:pt x="285" y="779"/>
                </a:lnTo>
                <a:lnTo>
                  <a:pt x="329" y="861"/>
                </a:lnTo>
                <a:lnTo>
                  <a:pt x="361" y="904"/>
                </a:lnTo>
                <a:lnTo>
                  <a:pt x="274" y="932"/>
                </a:lnTo>
                <a:lnTo>
                  <a:pt x="154" y="904"/>
                </a:lnTo>
                <a:lnTo>
                  <a:pt x="97" y="875"/>
                </a:lnTo>
                <a:lnTo>
                  <a:pt x="55" y="847"/>
                </a:lnTo>
                <a:lnTo>
                  <a:pt x="22" y="805"/>
                </a:lnTo>
                <a:lnTo>
                  <a:pt x="0" y="764"/>
                </a:lnTo>
                <a:lnTo>
                  <a:pt x="10" y="708"/>
                </a:lnTo>
                <a:lnTo>
                  <a:pt x="22" y="694"/>
                </a:lnTo>
                <a:lnTo>
                  <a:pt x="77" y="666"/>
                </a:lnTo>
                <a:lnTo>
                  <a:pt x="32" y="722"/>
                </a:lnTo>
                <a:lnTo>
                  <a:pt x="66" y="736"/>
                </a:lnTo>
                <a:lnTo>
                  <a:pt x="55" y="792"/>
                </a:lnTo>
                <a:lnTo>
                  <a:pt x="97" y="750"/>
                </a:lnTo>
                <a:lnTo>
                  <a:pt x="89" y="805"/>
                </a:lnTo>
                <a:lnTo>
                  <a:pt x="131" y="750"/>
                </a:lnTo>
                <a:lnTo>
                  <a:pt x="120" y="833"/>
                </a:lnTo>
                <a:lnTo>
                  <a:pt x="142" y="764"/>
                </a:lnTo>
                <a:lnTo>
                  <a:pt x="164" y="847"/>
                </a:lnTo>
                <a:lnTo>
                  <a:pt x="175" y="792"/>
                </a:lnTo>
                <a:lnTo>
                  <a:pt x="197" y="847"/>
                </a:lnTo>
                <a:lnTo>
                  <a:pt x="209" y="792"/>
                </a:lnTo>
                <a:lnTo>
                  <a:pt x="240" y="847"/>
                </a:lnTo>
                <a:lnTo>
                  <a:pt x="251" y="779"/>
                </a:lnTo>
                <a:lnTo>
                  <a:pt x="230" y="722"/>
                </a:lnTo>
                <a:lnTo>
                  <a:pt x="197" y="708"/>
                </a:lnTo>
                <a:lnTo>
                  <a:pt x="197" y="680"/>
                </a:lnTo>
                <a:lnTo>
                  <a:pt x="186" y="640"/>
                </a:lnTo>
                <a:lnTo>
                  <a:pt x="240" y="625"/>
                </a:lnTo>
                <a:lnTo>
                  <a:pt x="197" y="583"/>
                </a:lnTo>
                <a:lnTo>
                  <a:pt x="251" y="612"/>
                </a:lnTo>
                <a:lnTo>
                  <a:pt x="240" y="555"/>
                </a:lnTo>
                <a:lnTo>
                  <a:pt x="285" y="569"/>
                </a:lnTo>
                <a:lnTo>
                  <a:pt x="262" y="501"/>
                </a:lnTo>
                <a:lnTo>
                  <a:pt x="318" y="527"/>
                </a:lnTo>
                <a:lnTo>
                  <a:pt x="306" y="487"/>
                </a:lnTo>
                <a:lnTo>
                  <a:pt x="340" y="487"/>
                </a:lnTo>
                <a:lnTo>
                  <a:pt x="351" y="430"/>
                </a:lnTo>
                <a:lnTo>
                  <a:pt x="329" y="347"/>
                </a:lnTo>
                <a:lnTo>
                  <a:pt x="329" y="195"/>
                </a:lnTo>
                <a:lnTo>
                  <a:pt x="382" y="70"/>
                </a:lnTo>
                <a:lnTo>
                  <a:pt x="449" y="0"/>
                </a:lnTo>
                <a:lnTo>
                  <a:pt x="503"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2" name="Google Shape;542;p25"/>
          <p:cNvSpPr/>
          <p:nvPr/>
        </p:nvSpPr>
        <p:spPr>
          <a:xfrm>
            <a:off x="5075039" y="4641950"/>
            <a:ext cx="733723" cy="733722"/>
          </a:xfrm>
          <a:custGeom>
            <a:rect b="b" l="l" r="r" t="t"/>
            <a:pathLst>
              <a:path extrusionOk="0" h="987" w="987">
                <a:moveTo>
                  <a:pt x="405" y="182"/>
                </a:moveTo>
                <a:lnTo>
                  <a:pt x="341" y="210"/>
                </a:lnTo>
                <a:lnTo>
                  <a:pt x="285" y="264"/>
                </a:lnTo>
                <a:lnTo>
                  <a:pt x="232" y="377"/>
                </a:lnTo>
                <a:lnTo>
                  <a:pt x="209" y="488"/>
                </a:lnTo>
                <a:lnTo>
                  <a:pt x="209" y="556"/>
                </a:lnTo>
                <a:lnTo>
                  <a:pt x="209" y="627"/>
                </a:lnTo>
                <a:lnTo>
                  <a:pt x="177" y="725"/>
                </a:lnTo>
                <a:lnTo>
                  <a:pt x="112" y="820"/>
                </a:lnTo>
                <a:lnTo>
                  <a:pt x="45" y="890"/>
                </a:lnTo>
                <a:lnTo>
                  <a:pt x="33" y="919"/>
                </a:lnTo>
                <a:lnTo>
                  <a:pt x="67" y="961"/>
                </a:lnTo>
                <a:lnTo>
                  <a:pt x="120" y="987"/>
                </a:lnTo>
                <a:lnTo>
                  <a:pt x="55" y="987"/>
                </a:lnTo>
                <a:lnTo>
                  <a:pt x="23" y="932"/>
                </a:lnTo>
                <a:lnTo>
                  <a:pt x="0" y="904"/>
                </a:lnTo>
                <a:lnTo>
                  <a:pt x="23" y="862"/>
                </a:lnTo>
                <a:lnTo>
                  <a:pt x="165" y="695"/>
                </a:lnTo>
                <a:lnTo>
                  <a:pt x="187" y="641"/>
                </a:lnTo>
                <a:lnTo>
                  <a:pt x="177" y="488"/>
                </a:lnTo>
                <a:lnTo>
                  <a:pt x="198" y="363"/>
                </a:lnTo>
                <a:lnTo>
                  <a:pt x="263" y="238"/>
                </a:lnTo>
                <a:lnTo>
                  <a:pt x="329" y="182"/>
                </a:lnTo>
                <a:lnTo>
                  <a:pt x="363" y="167"/>
                </a:lnTo>
                <a:lnTo>
                  <a:pt x="363" y="125"/>
                </a:lnTo>
                <a:lnTo>
                  <a:pt x="405" y="57"/>
                </a:lnTo>
                <a:lnTo>
                  <a:pt x="472" y="14"/>
                </a:lnTo>
                <a:lnTo>
                  <a:pt x="548" y="0"/>
                </a:lnTo>
                <a:lnTo>
                  <a:pt x="636" y="29"/>
                </a:lnTo>
                <a:lnTo>
                  <a:pt x="723" y="71"/>
                </a:lnTo>
                <a:lnTo>
                  <a:pt x="833" y="71"/>
                </a:lnTo>
                <a:lnTo>
                  <a:pt x="931" y="43"/>
                </a:lnTo>
                <a:lnTo>
                  <a:pt x="987" y="14"/>
                </a:lnTo>
                <a:lnTo>
                  <a:pt x="898" y="99"/>
                </a:lnTo>
                <a:lnTo>
                  <a:pt x="800" y="111"/>
                </a:lnTo>
                <a:lnTo>
                  <a:pt x="713" y="99"/>
                </a:lnTo>
                <a:lnTo>
                  <a:pt x="636" y="57"/>
                </a:lnTo>
                <a:lnTo>
                  <a:pt x="571" y="43"/>
                </a:lnTo>
                <a:lnTo>
                  <a:pt x="504" y="43"/>
                </a:lnTo>
                <a:lnTo>
                  <a:pt x="439" y="71"/>
                </a:lnTo>
                <a:lnTo>
                  <a:pt x="394" y="125"/>
                </a:lnTo>
                <a:lnTo>
                  <a:pt x="384" y="154"/>
                </a:lnTo>
                <a:lnTo>
                  <a:pt x="405" y="18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3" name="Google Shape;543;p25"/>
          <p:cNvSpPr/>
          <p:nvPr/>
        </p:nvSpPr>
        <p:spPr>
          <a:xfrm>
            <a:off x="5433715" y="4673203"/>
            <a:ext cx="571500" cy="444997"/>
          </a:xfrm>
          <a:custGeom>
            <a:rect b="b" l="l" r="r" t="t"/>
            <a:pathLst>
              <a:path extrusionOk="0" h="598" w="767">
                <a:moveTo>
                  <a:pt x="482" y="0"/>
                </a:moveTo>
                <a:lnTo>
                  <a:pt x="514" y="68"/>
                </a:lnTo>
                <a:lnTo>
                  <a:pt x="427" y="111"/>
                </a:lnTo>
                <a:lnTo>
                  <a:pt x="317" y="124"/>
                </a:lnTo>
                <a:lnTo>
                  <a:pt x="406" y="139"/>
                </a:lnTo>
                <a:lnTo>
                  <a:pt x="415" y="167"/>
                </a:lnTo>
                <a:lnTo>
                  <a:pt x="493" y="139"/>
                </a:lnTo>
                <a:lnTo>
                  <a:pt x="558" y="96"/>
                </a:lnTo>
                <a:lnTo>
                  <a:pt x="613" y="42"/>
                </a:lnTo>
                <a:lnTo>
                  <a:pt x="613" y="139"/>
                </a:lnTo>
                <a:lnTo>
                  <a:pt x="537" y="181"/>
                </a:lnTo>
                <a:lnTo>
                  <a:pt x="482" y="221"/>
                </a:lnTo>
                <a:lnTo>
                  <a:pt x="427" y="235"/>
                </a:lnTo>
                <a:lnTo>
                  <a:pt x="537" y="207"/>
                </a:lnTo>
                <a:lnTo>
                  <a:pt x="602" y="181"/>
                </a:lnTo>
                <a:lnTo>
                  <a:pt x="636" y="167"/>
                </a:lnTo>
                <a:lnTo>
                  <a:pt x="636" y="221"/>
                </a:lnTo>
                <a:lnTo>
                  <a:pt x="514" y="292"/>
                </a:lnTo>
                <a:lnTo>
                  <a:pt x="406" y="320"/>
                </a:lnTo>
                <a:lnTo>
                  <a:pt x="295" y="306"/>
                </a:lnTo>
                <a:lnTo>
                  <a:pt x="196" y="292"/>
                </a:lnTo>
                <a:lnTo>
                  <a:pt x="120" y="249"/>
                </a:lnTo>
                <a:lnTo>
                  <a:pt x="54" y="221"/>
                </a:lnTo>
                <a:lnTo>
                  <a:pt x="0" y="195"/>
                </a:lnTo>
                <a:lnTo>
                  <a:pt x="21" y="249"/>
                </a:lnTo>
                <a:lnTo>
                  <a:pt x="98"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1" y="292"/>
                </a:lnTo>
                <a:lnTo>
                  <a:pt x="678" y="235"/>
                </a:lnTo>
                <a:lnTo>
                  <a:pt x="667" y="153"/>
                </a:lnTo>
                <a:lnTo>
                  <a:pt x="689" y="139"/>
                </a:lnTo>
                <a:lnTo>
                  <a:pt x="657" y="0"/>
                </a:lnTo>
                <a:lnTo>
                  <a:pt x="624" y="14"/>
                </a:lnTo>
                <a:lnTo>
                  <a:pt x="581" y="56"/>
                </a:lnTo>
                <a:lnTo>
                  <a:pt x="547" y="82"/>
                </a:lnTo>
                <a:lnTo>
                  <a:pt x="514" y="14"/>
                </a:lnTo>
                <a:lnTo>
                  <a:pt x="482"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4" name="Google Shape;544;p25"/>
          <p:cNvSpPr/>
          <p:nvPr/>
        </p:nvSpPr>
        <p:spPr>
          <a:xfrm>
            <a:off x="5082481" y="4994672"/>
            <a:ext cx="1012031" cy="1095375"/>
          </a:xfrm>
          <a:custGeom>
            <a:rect b="b" l="l" r="r" t="t"/>
            <a:pathLst>
              <a:path extrusionOk="0" h="1473" w="1359">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3" y="765"/>
                </a:lnTo>
                <a:lnTo>
                  <a:pt x="998" y="847"/>
                </a:lnTo>
                <a:lnTo>
                  <a:pt x="954" y="904"/>
                </a:lnTo>
                <a:lnTo>
                  <a:pt x="965" y="986"/>
                </a:lnTo>
                <a:lnTo>
                  <a:pt x="822" y="1057"/>
                </a:lnTo>
                <a:lnTo>
                  <a:pt x="746" y="1014"/>
                </a:lnTo>
                <a:lnTo>
                  <a:pt x="712" y="986"/>
                </a:lnTo>
                <a:lnTo>
                  <a:pt x="592" y="986"/>
                </a:lnTo>
                <a:lnTo>
                  <a:pt x="680" y="1069"/>
                </a:lnTo>
                <a:lnTo>
                  <a:pt x="702" y="1042"/>
                </a:lnTo>
                <a:lnTo>
                  <a:pt x="767" y="1057"/>
                </a:lnTo>
                <a:lnTo>
                  <a:pt x="735" y="1069"/>
                </a:lnTo>
                <a:lnTo>
                  <a:pt x="636" y="1083"/>
                </a:lnTo>
                <a:lnTo>
                  <a:pt x="570" y="1069"/>
                </a:lnTo>
                <a:lnTo>
                  <a:pt x="515" y="1097"/>
                </a:lnTo>
                <a:lnTo>
                  <a:pt x="537" y="1209"/>
                </a:lnTo>
                <a:lnTo>
                  <a:pt x="581" y="1278"/>
                </a:lnTo>
                <a:lnTo>
                  <a:pt x="680" y="1292"/>
                </a:lnTo>
                <a:lnTo>
                  <a:pt x="789" y="1292"/>
                </a:lnTo>
                <a:lnTo>
                  <a:pt x="887" y="1250"/>
                </a:lnTo>
                <a:lnTo>
                  <a:pt x="855" y="1209"/>
                </a:lnTo>
                <a:lnTo>
                  <a:pt x="845" y="1153"/>
                </a:lnTo>
                <a:lnTo>
                  <a:pt x="866" y="1057"/>
                </a:lnTo>
                <a:lnTo>
                  <a:pt x="899" y="1042"/>
                </a:lnTo>
                <a:lnTo>
                  <a:pt x="899" y="1167"/>
                </a:lnTo>
                <a:lnTo>
                  <a:pt x="931" y="1209"/>
                </a:lnTo>
                <a:lnTo>
                  <a:pt x="954" y="1209"/>
                </a:lnTo>
                <a:lnTo>
                  <a:pt x="1009" y="1182"/>
                </a:lnTo>
                <a:lnTo>
                  <a:pt x="976" y="1236"/>
                </a:lnTo>
                <a:lnTo>
                  <a:pt x="942" y="1236"/>
                </a:lnTo>
                <a:lnTo>
                  <a:pt x="954" y="1278"/>
                </a:lnTo>
                <a:lnTo>
                  <a:pt x="931" y="1292"/>
                </a:lnTo>
                <a:lnTo>
                  <a:pt x="942" y="1417"/>
                </a:lnTo>
                <a:lnTo>
                  <a:pt x="899" y="1389"/>
                </a:lnTo>
                <a:lnTo>
                  <a:pt x="887" y="1417"/>
                </a:lnTo>
                <a:lnTo>
                  <a:pt x="845" y="1389"/>
                </a:lnTo>
                <a:lnTo>
                  <a:pt x="834" y="1431"/>
                </a:lnTo>
                <a:lnTo>
                  <a:pt x="811" y="1403"/>
                </a:lnTo>
                <a:lnTo>
                  <a:pt x="800" y="1431"/>
                </a:lnTo>
                <a:lnTo>
                  <a:pt x="779" y="1403"/>
                </a:lnTo>
                <a:lnTo>
                  <a:pt x="767" y="1431"/>
                </a:lnTo>
                <a:lnTo>
                  <a:pt x="735" y="1403"/>
                </a:lnTo>
                <a:lnTo>
                  <a:pt x="724" y="1431"/>
                </a:lnTo>
                <a:lnTo>
                  <a:pt x="702" y="1403"/>
                </a:lnTo>
                <a:lnTo>
                  <a:pt x="691" y="1417"/>
                </a:lnTo>
                <a:lnTo>
                  <a:pt x="668" y="1389"/>
                </a:lnTo>
                <a:lnTo>
                  <a:pt x="680" y="1460"/>
                </a:lnTo>
                <a:lnTo>
                  <a:pt x="636" y="1473"/>
                </a:lnTo>
                <a:lnTo>
                  <a:pt x="604" y="1307"/>
                </a:lnTo>
                <a:lnTo>
                  <a:pt x="560" y="1307"/>
                </a:lnTo>
                <a:lnTo>
                  <a:pt x="505" y="1264"/>
                </a:lnTo>
                <a:lnTo>
                  <a:pt x="483" y="1167"/>
                </a:lnTo>
                <a:lnTo>
                  <a:pt x="472" y="1111"/>
                </a:lnTo>
                <a:lnTo>
                  <a:pt x="505" y="1069"/>
                </a:lnTo>
                <a:lnTo>
                  <a:pt x="592" y="1028"/>
                </a:lnTo>
                <a:lnTo>
                  <a:pt x="537" y="972"/>
                </a:lnTo>
                <a:lnTo>
                  <a:pt x="548" y="958"/>
                </a:lnTo>
                <a:lnTo>
                  <a:pt x="680" y="958"/>
                </a:lnTo>
                <a:lnTo>
                  <a:pt x="592" y="875"/>
                </a:lnTo>
                <a:lnTo>
                  <a:pt x="560" y="861"/>
                </a:lnTo>
                <a:lnTo>
                  <a:pt x="515" y="904"/>
                </a:lnTo>
                <a:lnTo>
                  <a:pt x="428" y="918"/>
                </a:lnTo>
                <a:lnTo>
                  <a:pt x="352" y="918"/>
                </a:lnTo>
                <a:lnTo>
                  <a:pt x="229" y="890"/>
                </a:lnTo>
                <a:lnTo>
                  <a:pt x="101" y="833"/>
                </a:lnTo>
                <a:lnTo>
                  <a:pt x="34" y="750"/>
                </a:lnTo>
                <a:lnTo>
                  <a:pt x="0" y="708"/>
                </a:lnTo>
                <a:lnTo>
                  <a:pt x="44" y="652"/>
                </a:lnTo>
                <a:lnTo>
                  <a:pt x="34" y="708"/>
                </a:lnTo>
                <a:lnTo>
                  <a:pt x="89" y="777"/>
                </a:lnTo>
                <a:lnTo>
                  <a:pt x="143" y="819"/>
                </a:lnTo>
                <a:lnTo>
                  <a:pt x="187" y="847"/>
                </a:lnTo>
                <a:lnTo>
                  <a:pt x="198" y="805"/>
                </a:lnTo>
                <a:lnTo>
                  <a:pt x="221" y="861"/>
                </a:lnTo>
                <a:lnTo>
                  <a:pt x="242" y="805"/>
                </a:lnTo>
                <a:lnTo>
                  <a:pt x="263" y="861"/>
                </a:lnTo>
                <a:lnTo>
                  <a:pt x="286" y="819"/>
                </a:lnTo>
                <a:lnTo>
                  <a:pt x="308" y="875"/>
                </a:lnTo>
                <a:lnTo>
                  <a:pt x="330" y="819"/>
                </a:lnTo>
                <a:lnTo>
                  <a:pt x="363" y="875"/>
                </a:lnTo>
                <a:lnTo>
                  <a:pt x="373" y="805"/>
                </a:lnTo>
                <a:lnTo>
                  <a:pt x="428" y="861"/>
                </a:lnTo>
                <a:lnTo>
                  <a:pt x="417" y="791"/>
                </a:lnTo>
                <a:lnTo>
                  <a:pt x="483" y="847"/>
                </a:lnTo>
                <a:lnTo>
                  <a:pt x="450" y="765"/>
                </a:lnTo>
                <a:lnTo>
                  <a:pt x="505" y="819"/>
                </a:lnTo>
                <a:lnTo>
                  <a:pt x="581" y="833"/>
                </a:lnTo>
                <a:lnTo>
                  <a:pt x="712" y="918"/>
                </a:lnTo>
                <a:lnTo>
                  <a:pt x="789" y="918"/>
                </a:lnTo>
                <a:lnTo>
                  <a:pt x="887" y="918"/>
                </a:lnTo>
                <a:lnTo>
                  <a:pt x="942" y="875"/>
                </a:lnTo>
                <a:lnTo>
                  <a:pt x="998" y="791"/>
                </a:lnTo>
                <a:lnTo>
                  <a:pt x="1063"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5" name="Google Shape;545;p25"/>
          <p:cNvSpPr/>
          <p:nvPr/>
        </p:nvSpPr>
        <p:spPr>
          <a:xfrm>
            <a:off x="5375672" y="5208985"/>
            <a:ext cx="506016" cy="354211"/>
          </a:xfrm>
          <a:custGeom>
            <a:rect b="b" l="l" r="r" t="t"/>
            <a:pathLst>
              <a:path extrusionOk="0" h="476" w="680">
                <a:moveTo>
                  <a:pt x="166" y="113"/>
                </a:moveTo>
                <a:lnTo>
                  <a:pt x="143" y="156"/>
                </a:lnTo>
                <a:lnTo>
                  <a:pt x="121" y="198"/>
                </a:lnTo>
                <a:lnTo>
                  <a:pt x="231" y="198"/>
                </a:lnTo>
                <a:lnTo>
                  <a:pt x="297" y="184"/>
                </a:lnTo>
                <a:lnTo>
                  <a:pt x="330" y="184"/>
                </a:lnTo>
                <a:lnTo>
                  <a:pt x="352" y="210"/>
                </a:lnTo>
                <a:lnTo>
                  <a:pt x="231" y="238"/>
                </a:lnTo>
                <a:lnTo>
                  <a:pt x="166" y="238"/>
                </a:lnTo>
                <a:lnTo>
                  <a:pt x="210" y="280"/>
                </a:lnTo>
                <a:lnTo>
                  <a:pt x="274" y="294"/>
                </a:lnTo>
                <a:lnTo>
                  <a:pt x="352" y="280"/>
                </a:lnTo>
                <a:lnTo>
                  <a:pt x="330" y="308"/>
                </a:lnTo>
                <a:lnTo>
                  <a:pt x="253" y="312"/>
                </a:lnTo>
                <a:lnTo>
                  <a:pt x="253" y="349"/>
                </a:lnTo>
                <a:lnTo>
                  <a:pt x="362" y="377"/>
                </a:lnTo>
                <a:lnTo>
                  <a:pt x="395" y="391"/>
                </a:lnTo>
                <a:lnTo>
                  <a:pt x="461" y="363"/>
                </a:lnTo>
                <a:lnTo>
                  <a:pt x="493" y="336"/>
                </a:lnTo>
                <a:lnTo>
                  <a:pt x="529" y="269"/>
                </a:lnTo>
                <a:lnTo>
                  <a:pt x="498" y="285"/>
                </a:lnTo>
                <a:lnTo>
                  <a:pt x="493" y="266"/>
                </a:lnTo>
                <a:lnTo>
                  <a:pt x="526" y="210"/>
                </a:lnTo>
                <a:lnTo>
                  <a:pt x="560" y="156"/>
                </a:lnTo>
                <a:lnTo>
                  <a:pt x="571" y="127"/>
                </a:lnTo>
                <a:lnTo>
                  <a:pt x="428" y="184"/>
                </a:lnTo>
                <a:lnTo>
                  <a:pt x="373" y="198"/>
                </a:lnTo>
                <a:lnTo>
                  <a:pt x="362" y="169"/>
                </a:lnTo>
                <a:lnTo>
                  <a:pt x="428" y="141"/>
                </a:lnTo>
                <a:lnTo>
                  <a:pt x="505" y="113"/>
                </a:lnTo>
                <a:lnTo>
                  <a:pt x="571" y="45"/>
                </a:lnTo>
                <a:lnTo>
                  <a:pt x="516" y="3"/>
                </a:lnTo>
                <a:lnTo>
                  <a:pt x="548" y="3"/>
                </a:lnTo>
                <a:lnTo>
                  <a:pt x="575" y="25"/>
                </a:lnTo>
                <a:lnTo>
                  <a:pt x="598" y="0"/>
                </a:lnTo>
                <a:lnTo>
                  <a:pt x="615" y="42"/>
                </a:lnTo>
                <a:lnTo>
                  <a:pt x="645" y="13"/>
                </a:lnTo>
                <a:lnTo>
                  <a:pt x="647" y="46"/>
                </a:lnTo>
                <a:lnTo>
                  <a:pt x="680" y="31"/>
                </a:lnTo>
                <a:lnTo>
                  <a:pt x="669" y="57"/>
                </a:lnTo>
                <a:lnTo>
                  <a:pt x="636" y="71"/>
                </a:lnTo>
                <a:lnTo>
                  <a:pt x="604" y="156"/>
                </a:lnTo>
                <a:lnTo>
                  <a:pt x="592" y="238"/>
                </a:lnTo>
                <a:lnTo>
                  <a:pt x="582" y="323"/>
                </a:lnTo>
                <a:lnTo>
                  <a:pt x="548" y="405"/>
                </a:lnTo>
                <a:lnTo>
                  <a:pt x="493" y="448"/>
                </a:lnTo>
                <a:lnTo>
                  <a:pt x="428" y="476"/>
                </a:lnTo>
                <a:lnTo>
                  <a:pt x="373" y="476"/>
                </a:lnTo>
                <a:lnTo>
                  <a:pt x="352" y="461"/>
                </a:lnTo>
                <a:lnTo>
                  <a:pt x="341" y="433"/>
                </a:lnTo>
                <a:lnTo>
                  <a:pt x="395" y="448"/>
                </a:lnTo>
                <a:lnTo>
                  <a:pt x="451" y="419"/>
                </a:lnTo>
                <a:lnTo>
                  <a:pt x="406" y="405"/>
                </a:lnTo>
                <a:lnTo>
                  <a:pt x="352" y="419"/>
                </a:lnTo>
                <a:lnTo>
                  <a:pt x="283" y="394"/>
                </a:lnTo>
                <a:lnTo>
                  <a:pt x="297" y="448"/>
                </a:lnTo>
                <a:lnTo>
                  <a:pt x="263" y="433"/>
                </a:lnTo>
                <a:lnTo>
                  <a:pt x="176" y="336"/>
                </a:lnTo>
                <a:lnTo>
                  <a:pt x="111" y="238"/>
                </a:lnTo>
                <a:lnTo>
                  <a:pt x="67" y="266"/>
                </a:lnTo>
                <a:lnTo>
                  <a:pt x="23" y="266"/>
                </a:lnTo>
                <a:lnTo>
                  <a:pt x="0" y="238"/>
                </a:lnTo>
                <a:lnTo>
                  <a:pt x="56" y="238"/>
                </a:lnTo>
                <a:lnTo>
                  <a:pt x="36" y="209"/>
                </a:lnTo>
                <a:lnTo>
                  <a:pt x="75" y="213"/>
                </a:lnTo>
                <a:lnTo>
                  <a:pt x="67" y="169"/>
                </a:lnTo>
                <a:lnTo>
                  <a:pt x="89" y="184"/>
                </a:lnTo>
                <a:lnTo>
                  <a:pt x="89" y="141"/>
                </a:lnTo>
                <a:lnTo>
                  <a:pt x="111" y="156"/>
                </a:lnTo>
                <a:lnTo>
                  <a:pt x="166" y="113"/>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6" name="Google Shape;546;p25"/>
          <p:cNvSpPr/>
          <p:nvPr/>
        </p:nvSpPr>
        <p:spPr>
          <a:xfrm>
            <a:off x="5539383" y="5220891"/>
            <a:ext cx="172641" cy="92273"/>
          </a:xfrm>
          <a:custGeom>
            <a:rect b="b" l="l" r="r" t="t"/>
            <a:pathLst>
              <a:path extrusionOk="0" h="125" w="230">
                <a:moveTo>
                  <a:pt x="10" y="69"/>
                </a:moveTo>
                <a:lnTo>
                  <a:pt x="87" y="55"/>
                </a:lnTo>
                <a:lnTo>
                  <a:pt x="152" y="29"/>
                </a:lnTo>
                <a:lnTo>
                  <a:pt x="196" y="15"/>
                </a:lnTo>
                <a:lnTo>
                  <a:pt x="219" y="0"/>
                </a:lnTo>
                <a:lnTo>
                  <a:pt x="230" y="29"/>
                </a:lnTo>
                <a:lnTo>
                  <a:pt x="185" y="55"/>
                </a:lnTo>
                <a:lnTo>
                  <a:pt x="174" y="97"/>
                </a:lnTo>
                <a:lnTo>
                  <a:pt x="131" y="125"/>
                </a:lnTo>
                <a:lnTo>
                  <a:pt x="76" y="125"/>
                </a:lnTo>
                <a:lnTo>
                  <a:pt x="42" y="97"/>
                </a:lnTo>
                <a:lnTo>
                  <a:pt x="0" y="97"/>
                </a:lnTo>
                <a:lnTo>
                  <a:pt x="1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7" name="Google Shape;547;p25"/>
          <p:cNvSpPr/>
          <p:nvPr/>
        </p:nvSpPr>
        <p:spPr>
          <a:xfrm>
            <a:off x="5442645" y="5147966"/>
            <a:ext cx="113109" cy="84832"/>
          </a:xfrm>
          <a:custGeom>
            <a:rect b="b" l="l" r="r" t="t"/>
            <a:pathLst>
              <a:path extrusionOk="0" h="113" w="153">
                <a:moveTo>
                  <a:pt x="0" y="70"/>
                </a:moveTo>
                <a:lnTo>
                  <a:pt x="54" y="28"/>
                </a:lnTo>
                <a:lnTo>
                  <a:pt x="109" y="0"/>
                </a:lnTo>
                <a:lnTo>
                  <a:pt x="153" y="0"/>
                </a:lnTo>
                <a:lnTo>
                  <a:pt x="153" y="28"/>
                </a:lnTo>
                <a:lnTo>
                  <a:pt x="121" y="28"/>
                </a:lnTo>
                <a:lnTo>
                  <a:pt x="121" y="56"/>
                </a:lnTo>
                <a:lnTo>
                  <a:pt x="54" y="85"/>
                </a:lnTo>
                <a:lnTo>
                  <a:pt x="32" y="113"/>
                </a:lnTo>
                <a:lnTo>
                  <a:pt x="0" y="85"/>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8" name="Google Shape;548;p25"/>
          <p:cNvSpPr/>
          <p:nvPr/>
        </p:nvSpPr>
        <p:spPr>
          <a:xfrm>
            <a:off x="5645051" y="5086945"/>
            <a:ext cx="105668" cy="61020"/>
          </a:xfrm>
          <a:custGeom>
            <a:rect b="b" l="l" r="r" t="t"/>
            <a:pathLst>
              <a:path extrusionOk="0" h="82" w="143">
                <a:moveTo>
                  <a:pt x="0" y="42"/>
                </a:moveTo>
                <a:lnTo>
                  <a:pt x="55" y="13"/>
                </a:lnTo>
                <a:lnTo>
                  <a:pt x="143" y="0"/>
                </a:lnTo>
                <a:lnTo>
                  <a:pt x="131" y="55"/>
                </a:lnTo>
                <a:lnTo>
                  <a:pt x="78" y="55"/>
                </a:lnTo>
                <a:lnTo>
                  <a:pt x="44" y="82"/>
                </a:lnTo>
                <a:lnTo>
                  <a:pt x="0" y="4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49" name="Google Shape;549;p25"/>
          <p:cNvSpPr/>
          <p:nvPr/>
        </p:nvSpPr>
        <p:spPr>
          <a:xfrm>
            <a:off x="5433715" y="4982766"/>
            <a:ext cx="105668" cy="113109"/>
          </a:xfrm>
          <a:custGeom>
            <a:rect b="b" l="l" r="r" t="t"/>
            <a:pathLst>
              <a:path extrusionOk="0" h="153" w="143">
                <a:moveTo>
                  <a:pt x="143" y="29"/>
                </a:moveTo>
                <a:lnTo>
                  <a:pt x="88" y="57"/>
                </a:lnTo>
                <a:lnTo>
                  <a:pt x="43" y="97"/>
                </a:lnTo>
                <a:lnTo>
                  <a:pt x="21" y="153"/>
                </a:lnTo>
                <a:lnTo>
                  <a:pt x="0" y="140"/>
                </a:lnTo>
                <a:lnTo>
                  <a:pt x="11" y="83"/>
                </a:lnTo>
                <a:lnTo>
                  <a:pt x="43" y="29"/>
                </a:lnTo>
                <a:lnTo>
                  <a:pt x="76" y="15"/>
                </a:lnTo>
                <a:lnTo>
                  <a:pt x="109" y="0"/>
                </a:lnTo>
                <a:lnTo>
                  <a:pt x="143" y="2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0" name="Google Shape;550;p25"/>
          <p:cNvSpPr/>
          <p:nvPr/>
        </p:nvSpPr>
        <p:spPr>
          <a:xfrm>
            <a:off x="5579567" y="4951512"/>
            <a:ext cx="98227" cy="53578"/>
          </a:xfrm>
          <a:custGeom>
            <a:rect b="b" l="l" r="r" t="t"/>
            <a:pathLst>
              <a:path extrusionOk="0" h="71" w="132">
                <a:moveTo>
                  <a:pt x="0" y="14"/>
                </a:moveTo>
                <a:lnTo>
                  <a:pt x="56" y="0"/>
                </a:lnTo>
                <a:lnTo>
                  <a:pt x="88" y="14"/>
                </a:lnTo>
                <a:lnTo>
                  <a:pt x="132" y="28"/>
                </a:lnTo>
                <a:lnTo>
                  <a:pt x="111" y="71"/>
                </a:lnTo>
                <a:lnTo>
                  <a:pt x="67" y="57"/>
                </a:lnTo>
                <a:lnTo>
                  <a:pt x="34" y="57"/>
                </a:lnTo>
                <a:lnTo>
                  <a:pt x="0"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1" name="Google Shape;551;p25"/>
          <p:cNvSpPr/>
          <p:nvPr/>
        </p:nvSpPr>
        <p:spPr>
          <a:xfrm>
            <a:off x="5579567" y="5095875"/>
            <a:ext cx="107156" cy="104180"/>
          </a:xfrm>
          <a:custGeom>
            <a:rect b="b" l="l" r="r" t="t"/>
            <a:pathLst>
              <a:path extrusionOk="0" h="139" w="143">
                <a:moveTo>
                  <a:pt x="0" y="0"/>
                </a:moveTo>
                <a:lnTo>
                  <a:pt x="34" y="69"/>
                </a:lnTo>
                <a:lnTo>
                  <a:pt x="78" y="125"/>
                </a:lnTo>
                <a:lnTo>
                  <a:pt x="121" y="139"/>
                </a:lnTo>
                <a:lnTo>
                  <a:pt x="143" y="125"/>
                </a:lnTo>
                <a:lnTo>
                  <a:pt x="70" y="9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2" name="Google Shape;552;p25"/>
          <p:cNvSpPr/>
          <p:nvPr/>
        </p:nvSpPr>
        <p:spPr>
          <a:xfrm>
            <a:off x="5808762" y="5542360"/>
            <a:ext cx="171152" cy="165200"/>
          </a:xfrm>
          <a:custGeom>
            <a:rect b="b" l="l" r="r" t="t"/>
            <a:pathLst>
              <a:path extrusionOk="0" h="221" w="229">
                <a:moveTo>
                  <a:pt x="0" y="221"/>
                </a:moveTo>
                <a:lnTo>
                  <a:pt x="54" y="124"/>
                </a:lnTo>
                <a:lnTo>
                  <a:pt x="120" y="68"/>
                </a:lnTo>
                <a:lnTo>
                  <a:pt x="197" y="0"/>
                </a:lnTo>
                <a:lnTo>
                  <a:pt x="229" y="28"/>
                </a:lnTo>
                <a:lnTo>
                  <a:pt x="142" y="96"/>
                </a:lnTo>
                <a:lnTo>
                  <a:pt x="87" y="124"/>
                </a:lnTo>
                <a:lnTo>
                  <a:pt x="0" y="22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3" name="Google Shape;553;p25"/>
          <p:cNvSpPr/>
          <p:nvPr/>
        </p:nvSpPr>
        <p:spPr>
          <a:xfrm>
            <a:off x="5776020" y="4890492"/>
            <a:ext cx="675680" cy="1251645"/>
          </a:xfrm>
          <a:custGeom>
            <a:rect b="b" l="l" r="r" t="t"/>
            <a:pathLst>
              <a:path extrusionOk="0" h="1681" w="910">
                <a:moveTo>
                  <a:pt x="242" y="944"/>
                </a:moveTo>
                <a:lnTo>
                  <a:pt x="898"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7" y="1681"/>
                </a:lnTo>
                <a:lnTo>
                  <a:pt x="45" y="1667"/>
                </a:lnTo>
                <a:lnTo>
                  <a:pt x="143" y="1640"/>
                </a:lnTo>
                <a:lnTo>
                  <a:pt x="208" y="1599"/>
                </a:lnTo>
                <a:lnTo>
                  <a:pt x="219" y="1556"/>
                </a:lnTo>
                <a:lnTo>
                  <a:pt x="208" y="1487"/>
                </a:lnTo>
                <a:lnTo>
                  <a:pt x="122" y="1528"/>
                </a:lnTo>
                <a:lnTo>
                  <a:pt x="67" y="1542"/>
                </a:lnTo>
                <a:lnTo>
                  <a:pt x="99" y="1487"/>
                </a:lnTo>
                <a:lnTo>
                  <a:pt x="132" y="1487"/>
                </a:lnTo>
                <a:lnTo>
                  <a:pt x="132" y="1446"/>
                </a:lnTo>
                <a:lnTo>
                  <a:pt x="154" y="1459"/>
                </a:lnTo>
                <a:lnTo>
                  <a:pt x="165" y="1431"/>
                </a:lnTo>
                <a:lnTo>
                  <a:pt x="198" y="1417"/>
                </a:lnTo>
                <a:lnTo>
                  <a:pt x="187" y="1389"/>
                </a:lnTo>
                <a:lnTo>
                  <a:pt x="219" y="1375"/>
                </a:lnTo>
                <a:lnTo>
                  <a:pt x="208" y="1348"/>
                </a:lnTo>
                <a:lnTo>
                  <a:pt x="177" y="1278"/>
                </a:lnTo>
                <a:lnTo>
                  <a:pt x="143" y="1292"/>
                </a:lnTo>
                <a:lnTo>
                  <a:pt x="143" y="1321"/>
                </a:lnTo>
                <a:lnTo>
                  <a:pt x="122" y="1321"/>
                </a:lnTo>
                <a:lnTo>
                  <a:pt x="34" y="1250"/>
                </a:lnTo>
                <a:lnTo>
                  <a:pt x="0" y="1153"/>
                </a:lnTo>
                <a:lnTo>
                  <a:pt x="45" y="1153"/>
                </a:lnTo>
                <a:lnTo>
                  <a:pt x="132"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4" name="Google Shape;554;p25"/>
          <p:cNvSpPr/>
          <p:nvPr/>
        </p:nvSpPr>
        <p:spPr>
          <a:xfrm>
            <a:off x="6158508" y="5220891"/>
            <a:ext cx="913805" cy="620614"/>
          </a:xfrm>
          <a:custGeom>
            <a:rect b="b" l="l" r="r" t="t"/>
            <a:pathLst>
              <a:path extrusionOk="0" h="834" w="1227">
                <a:moveTo>
                  <a:pt x="0" y="764"/>
                </a:moveTo>
                <a:lnTo>
                  <a:pt x="66" y="709"/>
                </a:lnTo>
                <a:lnTo>
                  <a:pt x="108" y="695"/>
                </a:lnTo>
                <a:lnTo>
                  <a:pt x="217" y="472"/>
                </a:lnTo>
                <a:lnTo>
                  <a:pt x="284" y="292"/>
                </a:lnTo>
                <a:lnTo>
                  <a:pt x="306" y="153"/>
                </a:lnTo>
                <a:lnTo>
                  <a:pt x="350" y="182"/>
                </a:lnTo>
                <a:lnTo>
                  <a:pt x="415" y="194"/>
                </a:lnTo>
                <a:lnTo>
                  <a:pt x="437" y="140"/>
                </a:lnTo>
                <a:lnTo>
                  <a:pt x="493" y="97"/>
                </a:lnTo>
                <a:lnTo>
                  <a:pt x="548" y="97"/>
                </a:lnTo>
                <a:lnTo>
                  <a:pt x="668" y="97"/>
                </a:lnTo>
                <a:lnTo>
                  <a:pt x="690" y="0"/>
                </a:lnTo>
                <a:lnTo>
                  <a:pt x="788" y="0"/>
                </a:lnTo>
                <a:lnTo>
                  <a:pt x="853" y="29"/>
                </a:lnTo>
                <a:lnTo>
                  <a:pt x="844" y="55"/>
                </a:lnTo>
                <a:lnTo>
                  <a:pt x="919" y="83"/>
                </a:lnTo>
                <a:lnTo>
                  <a:pt x="887" y="125"/>
                </a:lnTo>
                <a:lnTo>
                  <a:pt x="908" y="140"/>
                </a:lnTo>
                <a:lnTo>
                  <a:pt x="765" y="140"/>
                </a:lnTo>
                <a:lnTo>
                  <a:pt x="810" y="55"/>
                </a:lnTo>
                <a:lnTo>
                  <a:pt x="755" y="41"/>
                </a:lnTo>
                <a:lnTo>
                  <a:pt x="711" y="41"/>
                </a:lnTo>
                <a:lnTo>
                  <a:pt x="700" y="111"/>
                </a:lnTo>
                <a:lnTo>
                  <a:pt x="721" y="125"/>
                </a:lnTo>
                <a:lnTo>
                  <a:pt x="502" y="125"/>
                </a:lnTo>
                <a:lnTo>
                  <a:pt x="463" y="157"/>
                </a:lnTo>
                <a:lnTo>
                  <a:pt x="454" y="218"/>
                </a:lnTo>
                <a:lnTo>
                  <a:pt x="493" y="264"/>
                </a:lnTo>
                <a:lnTo>
                  <a:pt x="539" y="260"/>
                </a:lnTo>
                <a:lnTo>
                  <a:pt x="775" y="290"/>
                </a:lnTo>
                <a:lnTo>
                  <a:pt x="512" y="286"/>
                </a:lnTo>
                <a:lnTo>
                  <a:pt x="502" y="333"/>
                </a:lnTo>
                <a:lnTo>
                  <a:pt x="853" y="361"/>
                </a:lnTo>
                <a:lnTo>
                  <a:pt x="898" y="292"/>
                </a:lnTo>
                <a:lnTo>
                  <a:pt x="887" y="236"/>
                </a:lnTo>
                <a:lnTo>
                  <a:pt x="908" y="194"/>
                </a:lnTo>
                <a:lnTo>
                  <a:pt x="953" y="182"/>
                </a:lnTo>
                <a:lnTo>
                  <a:pt x="1007" y="182"/>
                </a:lnTo>
                <a:lnTo>
                  <a:pt x="995" y="153"/>
                </a:lnTo>
                <a:lnTo>
                  <a:pt x="929" y="137"/>
                </a:lnTo>
                <a:lnTo>
                  <a:pt x="991" y="137"/>
                </a:lnTo>
                <a:lnTo>
                  <a:pt x="1029" y="168"/>
                </a:lnTo>
                <a:lnTo>
                  <a:pt x="1050" y="236"/>
                </a:lnTo>
                <a:lnTo>
                  <a:pt x="1050" y="264"/>
                </a:lnTo>
                <a:lnTo>
                  <a:pt x="1170" y="250"/>
                </a:lnTo>
                <a:lnTo>
                  <a:pt x="1159" y="292"/>
                </a:lnTo>
                <a:lnTo>
                  <a:pt x="1216" y="292"/>
                </a:lnTo>
                <a:lnTo>
                  <a:pt x="1182" y="347"/>
                </a:lnTo>
                <a:lnTo>
                  <a:pt x="1227" y="347"/>
                </a:lnTo>
                <a:lnTo>
                  <a:pt x="1216" y="389"/>
                </a:lnTo>
                <a:lnTo>
                  <a:pt x="1149" y="389"/>
                </a:lnTo>
                <a:lnTo>
                  <a:pt x="1149" y="333"/>
                </a:lnTo>
                <a:lnTo>
                  <a:pt x="1127" y="333"/>
                </a:lnTo>
                <a:lnTo>
                  <a:pt x="1096" y="361"/>
                </a:lnTo>
                <a:lnTo>
                  <a:pt x="1105" y="292"/>
                </a:lnTo>
                <a:lnTo>
                  <a:pt x="1018" y="292"/>
                </a:lnTo>
                <a:lnTo>
                  <a:pt x="942" y="292"/>
                </a:lnTo>
                <a:lnTo>
                  <a:pt x="953" y="307"/>
                </a:lnTo>
                <a:lnTo>
                  <a:pt x="864" y="403"/>
                </a:lnTo>
                <a:lnTo>
                  <a:pt x="833" y="403"/>
                </a:lnTo>
                <a:lnTo>
                  <a:pt x="481" y="361"/>
                </a:lnTo>
                <a:lnTo>
                  <a:pt x="460" y="320"/>
                </a:lnTo>
                <a:lnTo>
                  <a:pt x="481" y="278"/>
                </a:lnTo>
                <a:lnTo>
                  <a:pt x="437" y="250"/>
                </a:lnTo>
                <a:lnTo>
                  <a:pt x="415" y="222"/>
                </a:lnTo>
                <a:lnTo>
                  <a:pt x="339" y="208"/>
                </a:lnTo>
                <a:lnTo>
                  <a:pt x="284" y="375"/>
                </a:lnTo>
                <a:lnTo>
                  <a:pt x="207" y="599"/>
                </a:lnTo>
                <a:lnTo>
                  <a:pt x="142" y="709"/>
                </a:lnTo>
                <a:lnTo>
                  <a:pt x="240" y="709"/>
                </a:lnTo>
                <a:lnTo>
                  <a:pt x="217" y="737"/>
                </a:lnTo>
                <a:lnTo>
                  <a:pt x="142" y="806"/>
                </a:lnTo>
                <a:lnTo>
                  <a:pt x="55" y="834"/>
                </a:lnTo>
                <a:lnTo>
                  <a:pt x="66" y="820"/>
                </a:lnTo>
                <a:lnTo>
                  <a:pt x="131" y="792"/>
                </a:lnTo>
                <a:lnTo>
                  <a:pt x="175" y="752"/>
                </a:lnTo>
                <a:lnTo>
                  <a:pt x="197" y="723"/>
                </a:lnTo>
                <a:lnTo>
                  <a:pt x="86" y="737"/>
                </a:lnTo>
                <a:lnTo>
                  <a:pt x="32" y="764"/>
                </a:lnTo>
                <a:lnTo>
                  <a:pt x="0" y="7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5" name="Google Shape;555;p25"/>
          <p:cNvSpPr/>
          <p:nvPr/>
        </p:nvSpPr>
        <p:spPr>
          <a:xfrm>
            <a:off x="6005216" y="5511106"/>
            <a:ext cx="961430" cy="775394"/>
          </a:xfrm>
          <a:custGeom>
            <a:rect b="b" l="l" r="r" t="t"/>
            <a:pathLst>
              <a:path extrusionOk="0" h="1043" w="1292">
                <a:moveTo>
                  <a:pt x="1292" y="0"/>
                </a:moveTo>
                <a:lnTo>
                  <a:pt x="1045" y="438"/>
                </a:lnTo>
                <a:lnTo>
                  <a:pt x="864" y="779"/>
                </a:lnTo>
                <a:lnTo>
                  <a:pt x="710" y="1015"/>
                </a:lnTo>
                <a:lnTo>
                  <a:pt x="415" y="918"/>
                </a:lnTo>
                <a:lnTo>
                  <a:pt x="0" y="834"/>
                </a:lnTo>
                <a:lnTo>
                  <a:pt x="350" y="933"/>
                </a:lnTo>
                <a:lnTo>
                  <a:pt x="710" y="1043"/>
                </a:lnTo>
                <a:lnTo>
                  <a:pt x="887" y="793"/>
                </a:lnTo>
                <a:lnTo>
                  <a:pt x="1119" y="371"/>
                </a:lnTo>
                <a:lnTo>
                  <a:pt x="1292"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6" name="Google Shape;556;p25"/>
          <p:cNvSpPr/>
          <p:nvPr/>
        </p:nvSpPr>
        <p:spPr>
          <a:xfrm>
            <a:off x="6549927" y="5520036"/>
            <a:ext cx="455414" cy="787300"/>
          </a:xfrm>
          <a:custGeom>
            <a:rect b="b" l="l" r="r" t="t"/>
            <a:pathLst>
              <a:path extrusionOk="0" h="1057" w="613">
                <a:moveTo>
                  <a:pt x="613" y="0"/>
                </a:moveTo>
                <a:lnTo>
                  <a:pt x="373" y="445"/>
                </a:lnTo>
                <a:lnTo>
                  <a:pt x="0" y="1057"/>
                </a:lnTo>
                <a:lnTo>
                  <a:pt x="371" y="488"/>
                </a:lnTo>
                <a:lnTo>
                  <a:pt x="613"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7" name="Google Shape;557;p25"/>
          <p:cNvSpPr/>
          <p:nvPr/>
        </p:nvSpPr>
        <p:spPr>
          <a:xfrm>
            <a:off x="5914430" y="5530453"/>
            <a:ext cx="1165325" cy="1148953"/>
          </a:xfrm>
          <a:custGeom>
            <a:rect b="b" l="l" r="r" t="t"/>
            <a:pathLst>
              <a:path extrusionOk="0" h="1543" w="1566">
                <a:moveTo>
                  <a:pt x="1511" y="15"/>
                </a:moveTo>
                <a:lnTo>
                  <a:pt x="1227"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2" y="1030"/>
                </a:lnTo>
                <a:lnTo>
                  <a:pt x="546" y="1112"/>
                </a:lnTo>
                <a:lnTo>
                  <a:pt x="700" y="1183"/>
                </a:lnTo>
                <a:lnTo>
                  <a:pt x="492" y="1236"/>
                </a:lnTo>
                <a:lnTo>
                  <a:pt x="384" y="1349"/>
                </a:lnTo>
                <a:lnTo>
                  <a:pt x="295" y="1265"/>
                </a:lnTo>
                <a:lnTo>
                  <a:pt x="405" y="1376"/>
                </a:lnTo>
                <a:lnTo>
                  <a:pt x="546" y="1475"/>
                </a:lnTo>
                <a:lnTo>
                  <a:pt x="723" y="1543"/>
                </a:lnTo>
                <a:lnTo>
                  <a:pt x="546" y="1460"/>
                </a:lnTo>
                <a:lnTo>
                  <a:pt x="483" y="1404"/>
                </a:lnTo>
                <a:lnTo>
                  <a:pt x="603" y="1265"/>
                </a:lnTo>
                <a:lnTo>
                  <a:pt x="843" y="1183"/>
                </a:lnTo>
                <a:lnTo>
                  <a:pt x="909" y="1265"/>
                </a:lnTo>
                <a:lnTo>
                  <a:pt x="997" y="1335"/>
                </a:lnTo>
                <a:lnTo>
                  <a:pt x="1303" y="1460"/>
                </a:lnTo>
                <a:lnTo>
                  <a:pt x="1019" y="1321"/>
                </a:lnTo>
                <a:lnTo>
                  <a:pt x="964" y="1236"/>
                </a:lnTo>
                <a:lnTo>
                  <a:pt x="1151" y="1084"/>
                </a:lnTo>
                <a:lnTo>
                  <a:pt x="1227" y="1084"/>
                </a:lnTo>
                <a:lnTo>
                  <a:pt x="1105" y="1208"/>
                </a:lnTo>
                <a:lnTo>
                  <a:pt x="1029" y="1279"/>
                </a:lnTo>
                <a:lnTo>
                  <a:pt x="1193" y="1154"/>
                </a:lnTo>
                <a:lnTo>
                  <a:pt x="1292" y="1069"/>
                </a:lnTo>
                <a:lnTo>
                  <a:pt x="1271" y="1043"/>
                </a:lnTo>
                <a:lnTo>
                  <a:pt x="1216" y="1057"/>
                </a:lnTo>
                <a:lnTo>
                  <a:pt x="1008" y="1001"/>
                </a:lnTo>
                <a:lnTo>
                  <a:pt x="1117" y="834"/>
                </a:lnTo>
                <a:lnTo>
                  <a:pt x="1425" y="292"/>
                </a:lnTo>
                <a:lnTo>
                  <a:pt x="1566" y="0"/>
                </a:lnTo>
                <a:lnTo>
                  <a:pt x="1511" y="1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8" name="Google Shape;558;p25"/>
          <p:cNvSpPr/>
          <p:nvPr/>
        </p:nvSpPr>
        <p:spPr>
          <a:xfrm>
            <a:off x="5016996" y="6006704"/>
            <a:ext cx="921246" cy="610195"/>
          </a:xfrm>
          <a:custGeom>
            <a:rect b="b" l="l" r="r" t="t"/>
            <a:pathLst>
              <a:path extrusionOk="0" h="821" w="1237">
                <a:moveTo>
                  <a:pt x="734" y="112"/>
                </a:moveTo>
                <a:lnTo>
                  <a:pt x="657" y="237"/>
                </a:lnTo>
                <a:lnTo>
                  <a:pt x="592" y="195"/>
                </a:lnTo>
                <a:lnTo>
                  <a:pt x="493" y="334"/>
                </a:lnTo>
                <a:lnTo>
                  <a:pt x="450" y="376"/>
                </a:lnTo>
                <a:lnTo>
                  <a:pt x="405" y="306"/>
                </a:lnTo>
                <a:lnTo>
                  <a:pt x="196" y="445"/>
                </a:lnTo>
                <a:lnTo>
                  <a:pt x="0" y="544"/>
                </a:lnTo>
                <a:lnTo>
                  <a:pt x="99" y="696"/>
                </a:lnTo>
                <a:lnTo>
                  <a:pt x="219" y="821"/>
                </a:lnTo>
                <a:lnTo>
                  <a:pt x="131" y="722"/>
                </a:lnTo>
                <a:lnTo>
                  <a:pt x="55" y="569"/>
                </a:lnTo>
                <a:lnTo>
                  <a:pt x="230" y="459"/>
                </a:lnTo>
                <a:lnTo>
                  <a:pt x="395" y="348"/>
                </a:lnTo>
                <a:lnTo>
                  <a:pt x="439" y="404"/>
                </a:lnTo>
                <a:lnTo>
                  <a:pt x="350" y="487"/>
                </a:lnTo>
                <a:lnTo>
                  <a:pt x="504" y="597"/>
                </a:lnTo>
                <a:lnTo>
                  <a:pt x="395" y="473"/>
                </a:lnTo>
                <a:lnTo>
                  <a:pt x="548" y="334"/>
                </a:lnTo>
                <a:lnTo>
                  <a:pt x="613" y="251"/>
                </a:lnTo>
                <a:lnTo>
                  <a:pt x="657" y="266"/>
                </a:lnTo>
                <a:lnTo>
                  <a:pt x="570" y="362"/>
                </a:lnTo>
                <a:lnTo>
                  <a:pt x="691" y="459"/>
                </a:lnTo>
                <a:lnTo>
                  <a:pt x="647" y="529"/>
                </a:lnTo>
                <a:lnTo>
                  <a:pt x="822" y="597"/>
                </a:lnTo>
                <a:lnTo>
                  <a:pt x="965" y="626"/>
                </a:lnTo>
                <a:lnTo>
                  <a:pt x="1073" y="626"/>
                </a:lnTo>
                <a:lnTo>
                  <a:pt x="1007" y="612"/>
                </a:lnTo>
                <a:lnTo>
                  <a:pt x="1237" y="430"/>
                </a:lnTo>
                <a:lnTo>
                  <a:pt x="1140" y="473"/>
                </a:lnTo>
                <a:lnTo>
                  <a:pt x="1128" y="209"/>
                </a:lnTo>
                <a:lnTo>
                  <a:pt x="1052" y="209"/>
                </a:lnTo>
                <a:lnTo>
                  <a:pt x="1029" y="0"/>
                </a:lnTo>
                <a:lnTo>
                  <a:pt x="1029" y="223"/>
                </a:lnTo>
                <a:lnTo>
                  <a:pt x="1007" y="487"/>
                </a:lnTo>
                <a:lnTo>
                  <a:pt x="866" y="473"/>
                </a:lnTo>
                <a:lnTo>
                  <a:pt x="702" y="404"/>
                </a:lnTo>
                <a:lnTo>
                  <a:pt x="624" y="348"/>
                </a:lnTo>
                <a:lnTo>
                  <a:pt x="723" y="195"/>
                </a:lnTo>
                <a:lnTo>
                  <a:pt x="734" y="112"/>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59" name="Google Shape;559;p25"/>
          <p:cNvSpPr/>
          <p:nvPr/>
        </p:nvSpPr>
        <p:spPr>
          <a:xfrm>
            <a:off x="5220891" y="6441282"/>
            <a:ext cx="669727" cy="258961"/>
          </a:xfrm>
          <a:custGeom>
            <a:rect b="b" l="l" r="r" t="t"/>
            <a:pathLst>
              <a:path extrusionOk="0" h="348" w="898">
                <a:moveTo>
                  <a:pt x="328" y="0"/>
                </a:moveTo>
                <a:lnTo>
                  <a:pt x="165" y="42"/>
                </a:lnTo>
                <a:lnTo>
                  <a:pt x="11" y="42"/>
                </a:lnTo>
                <a:lnTo>
                  <a:pt x="76" y="138"/>
                </a:lnTo>
                <a:lnTo>
                  <a:pt x="0" y="195"/>
                </a:lnTo>
                <a:lnTo>
                  <a:pt x="22" y="223"/>
                </a:lnTo>
                <a:lnTo>
                  <a:pt x="165" y="252"/>
                </a:lnTo>
                <a:lnTo>
                  <a:pt x="285" y="348"/>
                </a:lnTo>
                <a:lnTo>
                  <a:pt x="328" y="305"/>
                </a:lnTo>
                <a:lnTo>
                  <a:pt x="449" y="334"/>
                </a:lnTo>
                <a:lnTo>
                  <a:pt x="537" y="305"/>
                </a:lnTo>
                <a:lnTo>
                  <a:pt x="559" y="334"/>
                </a:lnTo>
                <a:lnTo>
                  <a:pt x="723" y="277"/>
                </a:lnTo>
                <a:lnTo>
                  <a:pt x="876" y="195"/>
                </a:lnTo>
                <a:lnTo>
                  <a:pt x="843" y="167"/>
                </a:lnTo>
                <a:lnTo>
                  <a:pt x="898" y="112"/>
                </a:lnTo>
                <a:lnTo>
                  <a:pt x="700" y="223"/>
                </a:lnTo>
                <a:lnTo>
                  <a:pt x="460" y="305"/>
                </a:lnTo>
                <a:lnTo>
                  <a:pt x="207" y="209"/>
                </a:lnTo>
                <a:lnTo>
                  <a:pt x="65" y="70"/>
                </a:lnTo>
                <a:lnTo>
                  <a:pt x="230" y="56"/>
                </a:lnTo>
                <a:lnTo>
                  <a:pt x="328"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0" name="Google Shape;560;p25"/>
          <p:cNvSpPr/>
          <p:nvPr/>
        </p:nvSpPr>
        <p:spPr>
          <a:xfrm>
            <a:off x="5776021" y="6462117"/>
            <a:ext cx="366117" cy="311051"/>
          </a:xfrm>
          <a:custGeom>
            <a:rect b="b" l="l" r="r" t="t"/>
            <a:pathLst>
              <a:path extrusionOk="0" h="417" w="493">
                <a:moveTo>
                  <a:pt x="0" y="277"/>
                </a:moveTo>
                <a:lnTo>
                  <a:pt x="264" y="153"/>
                </a:lnTo>
                <a:lnTo>
                  <a:pt x="493" y="0"/>
                </a:lnTo>
                <a:lnTo>
                  <a:pt x="219" y="209"/>
                </a:lnTo>
                <a:lnTo>
                  <a:pt x="67" y="277"/>
                </a:lnTo>
                <a:lnTo>
                  <a:pt x="154" y="362"/>
                </a:lnTo>
                <a:lnTo>
                  <a:pt x="264" y="417"/>
                </a:lnTo>
                <a:lnTo>
                  <a:pt x="88" y="348"/>
                </a:lnTo>
                <a:lnTo>
                  <a:pt x="23" y="292"/>
                </a:lnTo>
                <a:lnTo>
                  <a:pt x="0" y="27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1" name="Google Shape;561;p25"/>
          <p:cNvSpPr/>
          <p:nvPr/>
        </p:nvSpPr>
        <p:spPr>
          <a:xfrm>
            <a:off x="4945560" y="6514208"/>
            <a:ext cx="358675" cy="227707"/>
          </a:xfrm>
          <a:custGeom>
            <a:rect b="b" l="l" r="r" t="t"/>
            <a:pathLst>
              <a:path extrusionOk="0" h="306" w="482">
                <a:moveTo>
                  <a:pt x="174" y="0"/>
                </a:moveTo>
                <a:lnTo>
                  <a:pt x="109" y="55"/>
                </a:lnTo>
                <a:lnTo>
                  <a:pt x="0" y="97"/>
                </a:lnTo>
                <a:lnTo>
                  <a:pt x="109" y="154"/>
                </a:lnTo>
                <a:lnTo>
                  <a:pt x="10" y="207"/>
                </a:lnTo>
                <a:lnTo>
                  <a:pt x="88" y="236"/>
                </a:lnTo>
                <a:lnTo>
                  <a:pt x="54" y="278"/>
                </a:lnTo>
                <a:lnTo>
                  <a:pt x="339" y="306"/>
                </a:lnTo>
                <a:lnTo>
                  <a:pt x="339" y="264"/>
                </a:lnTo>
                <a:lnTo>
                  <a:pt x="414" y="236"/>
                </a:lnTo>
                <a:lnTo>
                  <a:pt x="219" y="236"/>
                </a:lnTo>
                <a:lnTo>
                  <a:pt x="98" y="207"/>
                </a:lnTo>
                <a:lnTo>
                  <a:pt x="163" y="165"/>
                </a:lnTo>
                <a:lnTo>
                  <a:pt x="351" y="194"/>
                </a:lnTo>
                <a:lnTo>
                  <a:pt x="482" y="179"/>
                </a:lnTo>
                <a:lnTo>
                  <a:pt x="427" y="154"/>
                </a:lnTo>
                <a:lnTo>
                  <a:pt x="286" y="154"/>
                </a:lnTo>
                <a:lnTo>
                  <a:pt x="174" y="139"/>
                </a:lnTo>
                <a:lnTo>
                  <a:pt x="77" y="111"/>
                </a:lnTo>
                <a:lnTo>
                  <a:pt x="174"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2" name="Google Shape;562;p25"/>
          <p:cNvSpPr/>
          <p:nvPr/>
        </p:nvSpPr>
        <p:spPr>
          <a:xfrm>
            <a:off x="5304235" y="6700243"/>
            <a:ext cx="455414" cy="104180"/>
          </a:xfrm>
          <a:custGeom>
            <a:rect b="b" l="l" r="r" t="t"/>
            <a:pathLst>
              <a:path extrusionOk="0" h="139" w="613">
                <a:moveTo>
                  <a:pt x="0" y="0"/>
                </a:moveTo>
                <a:lnTo>
                  <a:pt x="284" y="110"/>
                </a:lnTo>
                <a:lnTo>
                  <a:pt x="613" y="42"/>
                </a:lnTo>
                <a:lnTo>
                  <a:pt x="295" y="139"/>
                </a:lnTo>
                <a:lnTo>
                  <a:pt x="120" y="125"/>
                </a:lnTo>
                <a:lnTo>
                  <a:pt x="76" y="56"/>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3" name="Google Shape;563;p25"/>
          <p:cNvSpPr/>
          <p:nvPr/>
        </p:nvSpPr>
        <p:spPr>
          <a:xfrm>
            <a:off x="6256735" y="6587133"/>
            <a:ext cx="586383" cy="133945"/>
          </a:xfrm>
          <a:custGeom>
            <a:rect b="b" l="l" r="r" t="t"/>
            <a:pathLst>
              <a:path extrusionOk="0" h="181" w="788">
                <a:moveTo>
                  <a:pt x="0" y="181"/>
                </a:moveTo>
                <a:lnTo>
                  <a:pt x="297" y="110"/>
                </a:lnTo>
                <a:lnTo>
                  <a:pt x="493" y="0"/>
                </a:lnTo>
                <a:lnTo>
                  <a:pt x="788" y="153"/>
                </a:lnTo>
                <a:lnTo>
                  <a:pt x="504" y="42"/>
                </a:lnTo>
                <a:lnTo>
                  <a:pt x="274" y="139"/>
                </a:lnTo>
                <a:lnTo>
                  <a:pt x="0" y="18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4" name="Google Shape;564;p25"/>
          <p:cNvSpPr/>
          <p:nvPr/>
        </p:nvSpPr>
        <p:spPr>
          <a:xfrm>
            <a:off x="6680896" y="6399610"/>
            <a:ext cx="317003" cy="206872"/>
          </a:xfrm>
          <a:custGeom>
            <a:rect b="b" l="l" r="r" t="t"/>
            <a:pathLst>
              <a:path extrusionOk="0" h="278" w="427">
                <a:moveTo>
                  <a:pt x="164" y="0"/>
                </a:moveTo>
                <a:lnTo>
                  <a:pt x="307"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5" name="Google Shape;565;p25"/>
          <p:cNvSpPr/>
          <p:nvPr/>
        </p:nvSpPr>
        <p:spPr>
          <a:xfrm>
            <a:off x="6704707" y="5551289"/>
            <a:ext cx="220266" cy="145852"/>
          </a:xfrm>
          <a:custGeom>
            <a:rect b="b" l="l" r="r" t="t"/>
            <a:pathLst>
              <a:path extrusionOk="0" h="194" w="296">
                <a:moveTo>
                  <a:pt x="0" y="69"/>
                </a:moveTo>
                <a:lnTo>
                  <a:pt x="89" y="27"/>
                </a:lnTo>
                <a:lnTo>
                  <a:pt x="89" y="111"/>
                </a:lnTo>
                <a:lnTo>
                  <a:pt x="296" y="0"/>
                </a:lnTo>
                <a:lnTo>
                  <a:pt x="22" y="194"/>
                </a:lnTo>
                <a:lnTo>
                  <a:pt x="11"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6" name="Google Shape;566;p25"/>
          <p:cNvSpPr/>
          <p:nvPr/>
        </p:nvSpPr>
        <p:spPr>
          <a:xfrm>
            <a:off x="6591598" y="5706071"/>
            <a:ext cx="218777" cy="145852"/>
          </a:xfrm>
          <a:custGeom>
            <a:rect b="b" l="l" r="r" t="t"/>
            <a:pathLst>
              <a:path extrusionOk="0" h="196" w="293">
                <a:moveTo>
                  <a:pt x="0" y="71"/>
                </a:moveTo>
                <a:lnTo>
                  <a:pt x="87" y="29"/>
                </a:lnTo>
                <a:lnTo>
                  <a:pt x="87" y="112"/>
                </a:lnTo>
                <a:lnTo>
                  <a:pt x="293" y="0"/>
                </a:lnTo>
                <a:lnTo>
                  <a:pt x="21" y="196"/>
                </a:lnTo>
                <a:lnTo>
                  <a:pt x="9" y="99"/>
                </a:lnTo>
                <a:lnTo>
                  <a:pt x="0" y="7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7" name="Google Shape;567;p25"/>
          <p:cNvSpPr/>
          <p:nvPr/>
        </p:nvSpPr>
        <p:spPr>
          <a:xfrm>
            <a:off x="6485930" y="5872758"/>
            <a:ext cx="220266" cy="142875"/>
          </a:xfrm>
          <a:custGeom>
            <a:rect b="b" l="l" r="r" t="t"/>
            <a:pathLst>
              <a:path extrusionOk="0" h="193" w="295">
                <a:moveTo>
                  <a:pt x="0" y="69"/>
                </a:moveTo>
                <a:lnTo>
                  <a:pt x="87" y="28"/>
                </a:lnTo>
                <a:lnTo>
                  <a:pt x="87" y="111"/>
                </a:lnTo>
                <a:lnTo>
                  <a:pt x="295" y="0"/>
                </a:lnTo>
                <a:lnTo>
                  <a:pt x="21" y="193"/>
                </a:lnTo>
                <a:lnTo>
                  <a:pt x="11" y="97"/>
                </a:lnTo>
                <a:lnTo>
                  <a:pt x="0" y="6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8" name="Google Shape;568;p25"/>
          <p:cNvSpPr/>
          <p:nvPr/>
        </p:nvSpPr>
        <p:spPr>
          <a:xfrm>
            <a:off x="6362404" y="6048375"/>
            <a:ext cx="221753" cy="144364"/>
          </a:xfrm>
          <a:custGeom>
            <a:rect b="b" l="l" r="r" t="t"/>
            <a:pathLst>
              <a:path extrusionOk="0" h="195" w="296">
                <a:moveTo>
                  <a:pt x="0" y="70"/>
                </a:moveTo>
                <a:lnTo>
                  <a:pt x="87" y="28"/>
                </a:lnTo>
                <a:lnTo>
                  <a:pt x="87" y="110"/>
                </a:lnTo>
                <a:lnTo>
                  <a:pt x="296" y="0"/>
                </a:lnTo>
                <a:lnTo>
                  <a:pt x="22" y="195"/>
                </a:lnTo>
                <a:lnTo>
                  <a:pt x="11" y="97"/>
                </a:lnTo>
                <a:lnTo>
                  <a:pt x="0" y="7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69" name="Google Shape;569;p25"/>
          <p:cNvSpPr/>
          <p:nvPr/>
        </p:nvSpPr>
        <p:spPr>
          <a:xfrm>
            <a:off x="5677794" y="4516935"/>
            <a:ext cx="1378148" cy="889992"/>
          </a:xfrm>
          <a:custGeom>
            <a:rect b="b" l="l" r="r" t="t"/>
            <a:pathLst>
              <a:path extrusionOk="0" h="1196" w="1851">
                <a:moveTo>
                  <a:pt x="1796" y="0"/>
                </a:moveTo>
                <a:lnTo>
                  <a:pt x="789" y="14"/>
                </a:lnTo>
                <a:lnTo>
                  <a:pt x="0" y="0"/>
                </a:lnTo>
                <a:lnTo>
                  <a:pt x="0" y="238"/>
                </a:lnTo>
                <a:lnTo>
                  <a:pt x="22" y="238"/>
                </a:lnTo>
                <a:lnTo>
                  <a:pt x="22" y="29"/>
                </a:lnTo>
                <a:lnTo>
                  <a:pt x="679" y="43"/>
                </a:lnTo>
                <a:lnTo>
                  <a:pt x="1271" y="43"/>
                </a:lnTo>
                <a:lnTo>
                  <a:pt x="1774" y="29"/>
                </a:lnTo>
                <a:lnTo>
                  <a:pt x="1743" y="598"/>
                </a:lnTo>
                <a:lnTo>
                  <a:pt x="1731" y="1196"/>
                </a:lnTo>
                <a:lnTo>
                  <a:pt x="1785" y="1182"/>
                </a:lnTo>
                <a:lnTo>
                  <a:pt x="1796" y="655"/>
                </a:lnTo>
                <a:lnTo>
                  <a:pt x="1851" y="85"/>
                </a:lnTo>
                <a:lnTo>
                  <a:pt x="1806" y="57"/>
                </a:lnTo>
                <a:lnTo>
                  <a:pt x="1851" y="14"/>
                </a:lnTo>
                <a:lnTo>
                  <a:pt x="1796"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0" name="Google Shape;570;p25"/>
          <p:cNvSpPr/>
          <p:nvPr/>
        </p:nvSpPr>
        <p:spPr>
          <a:xfrm>
            <a:off x="6737450" y="5789414"/>
            <a:ext cx="244078" cy="392906"/>
          </a:xfrm>
          <a:custGeom>
            <a:rect b="b" l="l" r="r" t="t"/>
            <a:pathLst>
              <a:path extrusionOk="0" h="529" w="329">
                <a:moveTo>
                  <a:pt x="329" y="0"/>
                </a:moveTo>
                <a:lnTo>
                  <a:pt x="320" y="362"/>
                </a:lnTo>
                <a:lnTo>
                  <a:pt x="329" y="487"/>
                </a:lnTo>
                <a:lnTo>
                  <a:pt x="265" y="515"/>
                </a:lnTo>
                <a:lnTo>
                  <a:pt x="0" y="529"/>
                </a:lnTo>
                <a:lnTo>
                  <a:pt x="34" y="459"/>
                </a:lnTo>
                <a:lnTo>
                  <a:pt x="231" y="459"/>
                </a:lnTo>
                <a:lnTo>
                  <a:pt x="265" y="70"/>
                </a:lnTo>
                <a:lnTo>
                  <a:pt x="329"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1" name="Google Shape;571;p25"/>
          <p:cNvSpPr/>
          <p:nvPr/>
        </p:nvSpPr>
        <p:spPr>
          <a:xfrm>
            <a:off x="5987356" y="4756547"/>
            <a:ext cx="961430" cy="20836"/>
          </a:xfrm>
          <a:custGeom>
            <a:rect b="b" l="l" r="r" t="t"/>
            <a:pathLst>
              <a:path extrusionOk="0" h="28" w="1293">
                <a:moveTo>
                  <a:pt x="0" y="28"/>
                </a:moveTo>
                <a:lnTo>
                  <a:pt x="1293" y="28"/>
                </a:lnTo>
                <a:lnTo>
                  <a:pt x="1293" y="0"/>
                </a:lnTo>
                <a:lnTo>
                  <a:pt x="0" y="2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2" name="Google Shape;572;p25"/>
          <p:cNvSpPr/>
          <p:nvPr/>
        </p:nvSpPr>
        <p:spPr>
          <a:xfrm>
            <a:off x="6094512" y="5034856"/>
            <a:ext cx="846832" cy="20836"/>
          </a:xfrm>
          <a:custGeom>
            <a:rect b="b" l="l" r="r" t="t"/>
            <a:pathLst>
              <a:path extrusionOk="0" h="26" w="1138">
                <a:moveTo>
                  <a:pt x="0" y="0"/>
                </a:moveTo>
                <a:lnTo>
                  <a:pt x="1129" y="26"/>
                </a:lnTo>
                <a:lnTo>
                  <a:pt x="1138" y="0"/>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3" name="Google Shape;573;p25"/>
          <p:cNvSpPr/>
          <p:nvPr/>
        </p:nvSpPr>
        <p:spPr>
          <a:xfrm>
            <a:off x="6165950" y="5386090"/>
            <a:ext cx="189011" cy="10418"/>
          </a:xfrm>
          <a:custGeom>
            <a:rect b="b" l="l" r="r" t="t"/>
            <a:pathLst>
              <a:path extrusionOk="0" h="14" w="252">
                <a:moveTo>
                  <a:pt x="66" y="11"/>
                </a:moveTo>
                <a:lnTo>
                  <a:pt x="252" y="14"/>
                </a:lnTo>
                <a:lnTo>
                  <a:pt x="202" y="4"/>
                </a:lnTo>
                <a:lnTo>
                  <a:pt x="0" y="0"/>
                </a:lnTo>
                <a:lnTo>
                  <a:pt x="66" y="11"/>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4" name="Google Shape;574;p25"/>
          <p:cNvSpPr/>
          <p:nvPr/>
        </p:nvSpPr>
        <p:spPr>
          <a:xfrm>
            <a:off x="6052840" y="5643563"/>
            <a:ext cx="220266" cy="13395"/>
          </a:xfrm>
          <a:custGeom>
            <a:rect b="b" l="l" r="r" t="t"/>
            <a:pathLst>
              <a:path extrusionOk="0" h="17" w="295">
                <a:moveTo>
                  <a:pt x="0" y="17"/>
                </a:moveTo>
                <a:lnTo>
                  <a:pt x="285" y="17"/>
                </a:lnTo>
                <a:lnTo>
                  <a:pt x="295" y="0"/>
                </a:lnTo>
                <a:lnTo>
                  <a:pt x="0" y="17"/>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5" name="Google Shape;575;p25"/>
          <p:cNvSpPr/>
          <p:nvPr/>
        </p:nvSpPr>
        <p:spPr>
          <a:xfrm>
            <a:off x="6680895" y="4580929"/>
            <a:ext cx="14883" cy="608708"/>
          </a:xfrm>
          <a:custGeom>
            <a:rect b="b" l="l" r="r" t="t"/>
            <a:pathLst>
              <a:path extrusionOk="0" h="819" w="21">
                <a:moveTo>
                  <a:pt x="0" y="0"/>
                </a:moveTo>
                <a:lnTo>
                  <a:pt x="0" y="819"/>
                </a:lnTo>
                <a:lnTo>
                  <a:pt x="21" y="14"/>
                </a:lnTo>
                <a:lnTo>
                  <a:pt x="0"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6" name="Google Shape;576;p25"/>
          <p:cNvSpPr/>
          <p:nvPr/>
        </p:nvSpPr>
        <p:spPr>
          <a:xfrm>
            <a:off x="6320732" y="4580930"/>
            <a:ext cx="25300" cy="482203"/>
          </a:xfrm>
          <a:custGeom>
            <a:rect b="b" l="l" r="r" t="t"/>
            <a:pathLst>
              <a:path extrusionOk="0" h="648" w="34">
                <a:moveTo>
                  <a:pt x="34" y="14"/>
                </a:moveTo>
                <a:lnTo>
                  <a:pt x="11" y="648"/>
                </a:lnTo>
                <a:lnTo>
                  <a:pt x="0" y="0"/>
                </a:lnTo>
                <a:lnTo>
                  <a:pt x="34" y="1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7" name="Google Shape;577;p25"/>
          <p:cNvSpPr/>
          <p:nvPr/>
        </p:nvSpPr>
        <p:spPr>
          <a:xfrm>
            <a:off x="6005215" y="4600278"/>
            <a:ext cx="22324" cy="361652"/>
          </a:xfrm>
          <a:custGeom>
            <a:rect b="b" l="l" r="r" t="t"/>
            <a:pathLst>
              <a:path extrusionOk="0" h="485" w="31">
                <a:moveTo>
                  <a:pt x="31" y="0"/>
                </a:moveTo>
                <a:lnTo>
                  <a:pt x="21" y="485"/>
                </a:lnTo>
                <a:lnTo>
                  <a:pt x="0" y="0"/>
                </a:lnTo>
                <a:lnTo>
                  <a:pt x="31" y="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8" name="Google Shape;578;p25"/>
          <p:cNvSpPr/>
          <p:nvPr/>
        </p:nvSpPr>
        <p:spPr>
          <a:xfrm>
            <a:off x="6084094" y="5109270"/>
            <a:ext cx="163711" cy="153293"/>
          </a:xfrm>
          <a:custGeom>
            <a:rect b="b" l="l" r="r" t="t"/>
            <a:pathLst>
              <a:path extrusionOk="0" h="204" w="221">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579" name="Google Shape;579;p25"/>
          <p:cNvSpPr/>
          <p:nvPr/>
        </p:nvSpPr>
        <p:spPr>
          <a:xfrm>
            <a:off x="3301055" y="4615161"/>
            <a:ext cx="812508" cy="77664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2000</a:t>
            </a:r>
            <a:endParaRPr/>
          </a:p>
          <a:p>
            <a:pPr indent="0" lvl="0" marL="0" marR="0" rtl="0" algn="ctr">
              <a:spcBef>
                <a:spcPts val="0"/>
              </a:spcBef>
              <a:spcAft>
                <a:spcPts val="0"/>
              </a:spcAft>
              <a:buNone/>
            </a:pPr>
            <a:r>
              <a:t/>
            </a:r>
            <a:endParaRPr b="1" sz="2250">
              <a:solidFill>
                <a:schemeClr val="dk1"/>
              </a:solidFill>
              <a:latin typeface="Arial"/>
              <a:ea typeface="Arial"/>
              <a:cs typeface="Arial"/>
              <a:sym typeface="Arial"/>
            </a:endParaRPr>
          </a:p>
        </p:txBody>
      </p:sp>
      <p:sp>
        <p:nvSpPr>
          <p:cNvPr id="580" name="Google Shape;580;p25"/>
          <p:cNvSpPr/>
          <p:nvPr/>
        </p:nvSpPr>
        <p:spPr>
          <a:xfrm>
            <a:off x="5963543" y="4618138"/>
            <a:ext cx="921246" cy="77664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2001</a:t>
            </a:r>
            <a:endParaRPr/>
          </a:p>
          <a:p>
            <a:pPr indent="0" lvl="0" marL="0" marR="0" rtl="0" algn="ctr">
              <a:spcBef>
                <a:spcPts val="0"/>
              </a:spcBef>
              <a:spcAft>
                <a:spcPts val="0"/>
              </a:spcAft>
              <a:buNone/>
            </a:pPr>
            <a:r>
              <a:t/>
            </a:r>
            <a:endParaRPr b="1" sz="2250">
              <a:solidFill>
                <a:schemeClr val="dk1"/>
              </a:solidFill>
              <a:latin typeface="Arial"/>
              <a:ea typeface="Arial"/>
              <a:cs typeface="Arial"/>
              <a:sym typeface="Arial"/>
            </a:endParaRPr>
          </a:p>
        </p:txBody>
      </p:sp>
      <p:sp>
        <p:nvSpPr>
          <p:cNvPr id="581" name="Google Shape;581;p25"/>
          <p:cNvSpPr/>
          <p:nvPr/>
        </p:nvSpPr>
        <p:spPr>
          <a:xfrm>
            <a:off x="8605289" y="4619625"/>
            <a:ext cx="812508" cy="77664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2002</a:t>
            </a:r>
            <a:endParaRPr/>
          </a:p>
          <a:p>
            <a:pPr indent="0" lvl="0" marL="0" marR="0" rtl="0" algn="ctr">
              <a:spcBef>
                <a:spcPts val="0"/>
              </a:spcBef>
              <a:spcAft>
                <a:spcPts val="0"/>
              </a:spcAft>
              <a:buNone/>
            </a:pPr>
            <a:r>
              <a:t/>
            </a:r>
            <a:endParaRPr b="1" sz="2250">
              <a:solidFill>
                <a:schemeClr val="dk1"/>
              </a:solidFill>
              <a:latin typeface="Arial"/>
              <a:ea typeface="Arial"/>
              <a:cs typeface="Arial"/>
              <a:sym typeface="Arial"/>
            </a:endParaRPr>
          </a:p>
        </p:txBody>
      </p:sp>
      <p:sp>
        <p:nvSpPr>
          <p:cNvPr id="582" name="Google Shape;582;p25"/>
          <p:cNvSpPr/>
          <p:nvPr/>
        </p:nvSpPr>
        <p:spPr>
          <a:xfrm>
            <a:off x="2024063" y="2214562"/>
            <a:ext cx="8286750" cy="2214563"/>
          </a:xfrm>
          <a:prstGeom prst="rect">
            <a:avLst/>
          </a:prstGeom>
          <a:gradFill>
            <a:gsLst>
              <a:gs pos="0">
                <a:srgbClr val="9191DB"/>
              </a:gs>
              <a:gs pos="100000">
                <a:srgbClr val="AFAFE5"/>
              </a:gs>
            </a:gsLst>
            <a:lin ang="5400000" scaled="0"/>
          </a:gradFill>
          <a:ln>
            <a:noFill/>
          </a:ln>
        </p:spPr>
        <p:txBody>
          <a:bodyPr anchorCtr="0" anchor="t" bIns="44625" lIns="90775" spcFirstLastPara="1" rIns="90775" wrap="square" tIns="44625">
            <a:noAutofit/>
          </a:bodyPr>
          <a:lstStyle/>
          <a:p>
            <a:pPr indent="-457200" lvl="0" marL="457200" marR="0" rtl="0" algn="l">
              <a:spcBef>
                <a:spcPts val="0"/>
              </a:spcBef>
              <a:spcAft>
                <a:spcPts val="0"/>
              </a:spcAft>
              <a:buClr>
                <a:srgbClr val="E84D00"/>
              </a:buClr>
              <a:buSzPts val="3188"/>
              <a:buFont typeface="Times New Roman"/>
              <a:buChar char="•"/>
            </a:pPr>
            <a:r>
              <a:rPr b="1" lang="en-US" sz="3188">
                <a:solidFill>
                  <a:schemeClr val="dk1"/>
                </a:solidFill>
                <a:latin typeface="Times New Roman"/>
                <a:ea typeface="Times New Roman"/>
                <a:cs typeface="Times New Roman"/>
                <a:sym typeface="Times New Roman"/>
              </a:rPr>
              <a:t>Companies should use the same accounting principles from year to year. </a:t>
            </a:r>
            <a:endParaRPr/>
          </a:p>
          <a:p>
            <a:pPr indent="-457200" lvl="0" marL="457200" marR="0" rtl="0" algn="l">
              <a:spcBef>
                <a:spcPts val="638"/>
              </a:spcBef>
              <a:spcAft>
                <a:spcPts val="0"/>
              </a:spcAft>
              <a:buClr>
                <a:srgbClr val="E84D00"/>
              </a:buClr>
              <a:buSzPts val="3188"/>
              <a:buFont typeface="Times New Roman"/>
              <a:buChar char="•"/>
            </a:pPr>
            <a:r>
              <a:rPr b="1" lang="en-US" sz="3188">
                <a:solidFill>
                  <a:schemeClr val="dk1"/>
                </a:solidFill>
                <a:latin typeface="Times New Roman"/>
                <a:ea typeface="Times New Roman"/>
                <a:cs typeface="Times New Roman"/>
                <a:sym typeface="Times New Roman"/>
              </a:rPr>
              <a:t>Changes in accounting principles must be justifiable.</a:t>
            </a:r>
            <a:endParaRPr b="1" sz="3375">
              <a:solidFill>
                <a:schemeClr val="dk1"/>
              </a:solidFill>
              <a:latin typeface="Times New Roman"/>
              <a:ea typeface="Times New Roman"/>
              <a:cs typeface="Times New Roman"/>
              <a:sym typeface="Times New Roman"/>
            </a:endParaRPr>
          </a:p>
        </p:txBody>
      </p:sp>
      <p:sp>
        <p:nvSpPr>
          <p:cNvPr id="583" name="Google Shape;583;p25"/>
          <p:cNvSpPr txBox="1"/>
          <p:nvPr/>
        </p:nvSpPr>
        <p:spPr>
          <a:xfrm>
            <a:off x="2850398" y="1288852"/>
            <a:ext cx="6264985" cy="61170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rgbClr val="E84D00"/>
                </a:solidFill>
                <a:latin typeface="Times New Roman"/>
                <a:ea typeface="Times New Roman"/>
                <a:cs typeface="Times New Roman"/>
                <a:sym typeface="Times New Roman"/>
              </a:rPr>
              <a:t>CONSISTENT INFORMATION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82">
                                            <p:txEl>
                                              <p:pRg end="0" st="0"/>
                                            </p:txEl>
                                          </p:spTgt>
                                        </p:tgtEl>
                                        <p:attrNameLst>
                                          <p:attrName>style.visibility</p:attrName>
                                        </p:attrNameLst>
                                      </p:cBhvr>
                                      <p:to>
                                        <p:strVal val="visible"/>
                                      </p:to>
                                    </p:set>
                                    <p:animEffect filter="fade" transition="in">
                                      <p:cBhvr>
                                        <p:cTn dur="500"/>
                                        <p:tgtEl>
                                          <p:spTgt spid="582">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582">
                                            <p:txEl>
                                              <p:pRg end="1" st="1"/>
                                            </p:txEl>
                                          </p:spTgt>
                                        </p:tgtEl>
                                        <p:attrNameLst>
                                          <p:attrName>style.visibility</p:attrName>
                                        </p:attrNameLst>
                                      </p:cBhvr>
                                      <p:to>
                                        <p:strVal val="visible"/>
                                      </p:to>
                                    </p:set>
                                    <p:animEffect filter="fade" transition="in">
                                      <p:cBhvr>
                                        <p:cTn dur="500"/>
                                        <p:tgtEl>
                                          <p:spTgt spid="58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26"/>
          <p:cNvSpPr txBox="1"/>
          <p:nvPr/>
        </p:nvSpPr>
        <p:spPr>
          <a:xfrm>
            <a:off x="2166937" y="642938"/>
            <a:ext cx="8215313" cy="1275349"/>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4</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BASIC ACCOUNTING ASSUMPTIONS</a:t>
            </a:r>
            <a:endParaRPr/>
          </a:p>
        </p:txBody>
      </p:sp>
      <p:sp>
        <p:nvSpPr>
          <p:cNvPr id="589" name="Google Shape;589;p26"/>
          <p:cNvSpPr/>
          <p:nvPr/>
        </p:nvSpPr>
        <p:spPr>
          <a:xfrm>
            <a:off x="2595563" y="2143125"/>
            <a:ext cx="7286625" cy="3571875"/>
          </a:xfrm>
          <a:prstGeom prst="rect">
            <a:avLst/>
          </a:prstGeom>
          <a:gradFill>
            <a:gsLst>
              <a:gs pos="0">
                <a:srgbClr val="FFCC33"/>
              </a:gs>
              <a:gs pos="100000">
                <a:srgbClr val="FFD043"/>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590" name="Google Shape;590;p26"/>
          <p:cNvSpPr/>
          <p:nvPr/>
        </p:nvSpPr>
        <p:spPr>
          <a:xfrm>
            <a:off x="3238500" y="2500312"/>
            <a:ext cx="6143625" cy="500063"/>
          </a:xfrm>
          <a:prstGeom prst="roundRect">
            <a:avLst>
              <a:gd fmla="val 16667" name="adj"/>
            </a:avLst>
          </a:prstGeom>
          <a:solidFill>
            <a:srgbClr val="FF5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Monetary unit </a:t>
            </a:r>
            <a:endParaRPr/>
          </a:p>
        </p:txBody>
      </p:sp>
      <p:sp>
        <p:nvSpPr>
          <p:cNvPr id="591" name="Google Shape;591;p26"/>
          <p:cNvSpPr/>
          <p:nvPr/>
        </p:nvSpPr>
        <p:spPr>
          <a:xfrm>
            <a:off x="3381375" y="3286125"/>
            <a:ext cx="5857875" cy="500063"/>
          </a:xfrm>
          <a:prstGeom prst="roundRect">
            <a:avLst>
              <a:gd fmla="val 16667" name="adj"/>
            </a:avLst>
          </a:prstGeom>
          <a:solidFill>
            <a:srgbClr val="FF5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Economic entity </a:t>
            </a:r>
            <a:endParaRPr/>
          </a:p>
        </p:txBody>
      </p:sp>
      <p:sp>
        <p:nvSpPr>
          <p:cNvPr id="592" name="Google Shape;592;p26"/>
          <p:cNvSpPr/>
          <p:nvPr/>
        </p:nvSpPr>
        <p:spPr>
          <a:xfrm>
            <a:off x="3667125" y="4071937"/>
            <a:ext cx="5357813" cy="500063"/>
          </a:xfrm>
          <a:prstGeom prst="roundRect">
            <a:avLst>
              <a:gd fmla="val 16667" name="adj"/>
            </a:avLst>
          </a:prstGeom>
          <a:solidFill>
            <a:srgbClr val="FF5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Time period</a:t>
            </a:r>
            <a:endParaRPr/>
          </a:p>
        </p:txBody>
      </p:sp>
      <p:sp>
        <p:nvSpPr>
          <p:cNvPr id="593" name="Google Shape;593;p26"/>
          <p:cNvSpPr/>
          <p:nvPr/>
        </p:nvSpPr>
        <p:spPr>
          <a:xfrm>
            <a:off x="4095750" y="4857750"/>
            <a:ext cx="4643438" cy="428625"/>
          </a:xfrm>
          <a:prstGeom prst="roundRect">
            <a:avLst>
              <a:gd fmla="val 16667" name="adj"/>
            </a:avLst>
          </a:prstGeom>
          <a:solidFill>
            <a:srgbClr val="FF5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Going concern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27"/>
          <p:cNvSpPr txBox="1"/>
          <p:nvPr>
            <p:ph idx="1" type="body"/>
          </p:nvPr>
        </p:nvSpPr>
        <p:spPr>
          <a:xfrm>
            <a:off x="2024063" y="1643063"/>
            <a:ext cx="8194477" cy="971848"/>
          </a:xfrm>
          <a:prstGeom prst="rect">
            <a:avLst/>
          </a:prstGeom>
          <a:gradFill>
            <a:gsLst>
              <a:gs pos="0">
                <a:srgbClr val="FFCC33"/>
              </a:gs>
              <a:gs pos="100000">
                <a:srgbClr val="FFD249"/>
              </a:gs>
            </a:gsLst>
            <a:lin ang="5400000" scaled="0"/>
          </a:gradFill>
          <a:ln>
            <a:noFill/>
          </a:ln>
        </p:spPr>
        <p:txBody>
          <a:bodyPr anchorCtr="0" anchor="t" bIns="44625" lIns="90775" spcFirstLastPara="1" rIns="90775" wrap="square" tIns="44625">
            <a:normAutofit/>
          </a:bodyPr>
          <a:lstStyle/>
          <a:p>
            <a:pPr indent="-267891" lvl="0" marL="267891" rtl="0" algn="ctr">
              <a:lnSpc>
                <a:spcPct val="90000"/>
              </a:lnSpc>
              <a:spcBef>
                <a:spcPts val="0"/>
              </a:spcBef>
              <a:spcAft>
                <a:spcPts val="0"/>
              </a:spcAft>
              <a:buClr>
                <a:schemeClr val="dk1"/>
              </a:buClr>
              <a:buSzPts val="2625"/>
              <a:buNone/>
            </a:pPr>
            <a:r>
              <a:rPr b="1" lang="en-US" sz="2625">
                <a:latin typeface="Times New Roman"/>
                <a:ea typeface="Times New Roman"/>
                <a:cs typeface="Times New Roman"/>
                <a:sym typeface="Times New Roman"/>
              </a:rPr>
              <a:t>Only transaction data that can be expressed in terms of money be included in the accounting records. </a:t>
            </a:r>
            <a:r>
              <a:rPr b="1" i="1" lang="en-US" sz="2625">
                <a:latin typeface="Times New Roman"/>
                <a:ea typeface="Times New Roman"/>
                <a:cs typeface="Times New Roman"/>
                <a:sym typeface="Times New Roman"/>
              </a:rPr>
              <a:t> </a:t>
            </a:r>
            <a:endParaRPr b="1" sz="2625">
              <a:latin typeface="Times New Roman"/>
              <a:ea typeface="Times New Roman"/>
              <a:cs typeface="Times New Roman"/>
              <a:sym typeface="Times New Roman"/>
            </a:endParaRPr>
          </a:p>
        </p:txBody>
      </p:sp>
      <p:sp>
        <p:nvSpPr>
          <p:cNvPr id="603" name="Google Shape;603;p27"/>
          <p:cNvSpPr txBox="1"/>
          <p:nvPr/>
        </p:nvSpPr>
        <p:spPr>
          <a:xfrm>
            <a:off x="2024062" y="642938"/>
            <a:ext cx="8215313" cy="611706"/>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 </a:t>
            </a:r>
            <a:r>
              <a:rPr b="1" lang="en-US" sz="3375">
                <a:solidFill>
                  <a:schemeClr val="lt1"/>
                </a:solidFill>
                <a:latin typeface="Times New Roman"/>
                <a:ea typeface="Times New Roman"/>
                <a:cs typeface="Times New Roman"/>
                <a:sym typeface="Times New Roman"/>
              </a:rPr>
              <a:t>MONETARY UNIT ASSUMPTION</a:t>
            </a:r>
            <a:endParaRPr/>
          </a:p>
        </p:txBody>
      </p:sp>
      <p:pic>
        <p:nvPicPr>
          <p:cNvPr id="604" name="Google Shape;604;p27"/>
          <p:cNvPicPr preferRelativeResize="0"/>
          <p:nvPr/>
        </p:nvPicPr>
        <p:blipFill rotWithShape="1">
          <a:blip r:embed="rId3">
            <a:alphaModFix/>
          </a:blip>
          <a:srcRect b="0" l="0" r="0" t="0"/>
          <a:stretch/>
        </p:blipFill>
        <p:spPr>
          <a:xfrm>
            <a:off x="3881438" y="3000375"/>
            <a:ext cx="4286250" cy="3536156"/>
          </a:xfrm>
          <a:prstGeom prst="rect">
            <a:avLst/>
          </a:prstGeom>
          <a:noFill/>
          <a:ln>
            <a:noFill/>
          </a:ln>
        </p:spPr>
      </p:pic>
      <p:sp>
        <p:nvSpPr>
          <p:cNvPr id="605" name="Google Shape;605;p27"/>
          <p:cNvSpPr txBox="1"/>
          <p:nvPr/>
        </p:nvSpPr>
        <p:spPr>
          <a:xfrm>
            <a:off x="2223782" y="3786188"/>
            <a:ext cx="1651414" cy="784830"/>
          </a:xfrm>
          <a:prstGeom prst="rect">
            <a:avLst/>
          </a:prstGeom>
          <a:solidFill>
            <a:srgbClr val="CCCC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Hiring</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an employee</a:t>
            </a:r>
            <a:endParaRPr/>
          </a:p>
        </p:txBody>
      </p:sp>
      <p:sp>
        <p:nvSpPr>
          <p:cNvPr id="606" name="Google Shape;606;p27"/>
          <p:cNvSpPr txBox="1"/>
          <p:nvPr/>
        </p:nvSpPr>
        <p:spPr>
          <a:xfrm>
            <a:off x="8153094" y="3714750"/>
            <a:ext cx="1651414" cy="784830"/>
          </a:xfrm>
          <a:prstGeom prst="rect">
            <a:avLst/>
          </a:prstGeom>
          <a:gradFill>
            <a:gsLst>
              <a:gs pos="0">
                <a:srgbClr val="E84D00"/>
              </a:gs>
              <a:gs pos="100000">
                <a:srgbClr val="E9550C"/>
              </a:gs>
            </a:gsLst>
            <a:lin ang="5400000" scaled="0"/>
          </a:gra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Paying</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an employee</a:t>
            </a:r>
            <a:endParaRPr/>
          </a:p>
        </p:txBody>
      </p:sp>
      <p:sp>
        <p:nvSpPr>
          <p:cNvPr id="607" name="Google Shape;607;p27"/>
          <p:cNvSpPr txBox="1"/>
          <p:nvPr/>
        </p:nvSpPr>
        <p:spPr>
          <a:xfrm>
            <a:off x="1738313" y="4643437"/>
            <a:ext cx="2571750" cy="438582"/>
          </a:xfrm>
          <a:prstGeom prst="rect">
            <a:avLst/>
          </a:prstGeom>
          <a:gradFill>
            <a:gsLst>
              <a:gs pos="0">
                <a:srgbClr val="FFCC33"/>
              </a:gs>
              <a:gs pos="100000">
                <a:srgbClr val="FFDB71"/>
              </a:gs>
            </a:gsLst>
            <a:lin ang="5400000" scaled="0"/>
          </a:gra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Do not record</a:t>
            </a:r>
            <a:endParaRPr/>
          </a:p>
        </p:txBody>
      </p:sp>
      <p:sp>
        <p:nvSpPr>
          <p:cNvPr id="608" name="Google Shape;608;p27"/>
          <p:cNvSpPr txBox="1"/>
          <p:nvPr/>
        </p:nvSpPr>
        <p:spPr>
          <a:xfrm>
            <a:off x="7739063" y="4643437"/>
            <a:ext cx="2571750" cy="438582"/>
          </a:xfrm>
          <a:prstGeom prst="rect">
            <a:avLst/>
          </a:prstGeom>
          <a:solidFill>
            <a:srgbClr val="6666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Record</a:t>
            </a:r>
            <a:endParaRPr/>
          </a:p>
        </p:txBody>
      </p:sp>
      <p:sp>
        <p:nvSpPr>
          <p:cNvPr id="609" name="Google Shape;609;p27"/>
          <p:cNvSpPr/>
          <p:nvPr/>
        </p:nvSpPr>
        <p:spPr>
          <a:xfrm>
            <a:off x="8596313" y="5286375"/>
            <a:ext cx="1143000" cy="977801"/>
          </a:xfrm>
          <a:custGeom>
            <a:rect b="b" l="l" r="r" t="t"/>
            <a:pathLst>
              <a:path extrusionOk="0" h="1971" w="2304">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10" name="Google Shape;610;p27"/>
          <p:cNvSpPr/>
          <p:nvPr/>
        </p:nvSpPr>
        <p:spPr>
          <a:xfrm>
            <a:off x="2381250" y="5214938"/>
            <a:ext cx="1143000" cy="977801"/>
          </a:xfrm>
          <a:custGeom>
            <a:rect b="b" l="l" r="r" t="t"/>
            <a:pathLst>
              <a:path extrusionOk="0" h="1971" w="2304">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611" name="Google Shape;611;p27"/>
          <p:cNvCxnSpPr/>
          <p:nvPr/>
        </p:nvCxnSpPr>
        <p:spPr>
          <a:xfrm flipH="1" rot="10800000">
            <a:off x="2238375" y="5429250"/>
            <a:ext cx="1357313" cy="642938"/>
          </a:xfrm>
          <a:prstGeom prst="straightConnector1">
            <a:avLst/>
          </a:prstGeom>
          <a:noFill/>
          <a:ln cap="flat" cmpd="sng" w="12700">
            <a:solidFill>
              <a:schemeClr val="dk1"/>
            </a:solidFill>
            <a:prstDash val="solid"/>
            <a:round/>
            <a:headEnd len="med" w="med" type="none"/>
            <a:tailEnd len="med" w="med" type="none"/>
          </a:ln>
        </p:spPr>
      </p:cxnSp>
      <p:cxnSp>
        <p:nvCxnSpPr>
          <p:cNvPr id="612" name="Google Shape;612;p27"/>
          <p:cNvCxnSpPr/>
          <p:nvPr/>
        </p:nvCxnSpPr>
        <p:spPr>
          <a:xfrm>
            <a:off x="2452687" y="5357812"/>
            <a:ext cx="785813" cy="928688"/>
          </a:xfrm>
          <a:prstGeom prst="straightConnector1">
            <a:avLst/>
          </a:prstGeom>
          <a:noFill/>
          <a:ln cap="flat" cmpd="sng" w="12700">
            <a:solidFill>
              <a:schemeClr val="dk1"/>
            </a:solidFill>
            <a:prstDash val="solid"/>
            <a:round/>
            <a:headEnd len="med" w="med" type="none"/>
            <a:tailEnd len="med" w="med" type="none"/>
          </a:ln>
        </p:spPr>
      </p:cxnSp>
      <p:cxnSp>
        <p:nvCxnSpPr>
          <p:cNvPr id="613" name="Google Shape;613;p27"/>
          <p:cNvCxnSpPr/>
          <p:nvPr/>
        </p:nvCxnSpPr>
        <p:spPr>
          <a:xfrm flipH="1" rot="10800000">
            <a:off x="2381250" y="5572125"/>
            <a:ext cx="1357313" cy="642938"/>
          </a:xfrm>
          <a:prstGeom prst="straightConnector1">
            <a:avLst/>
          </a:prstGeom>
          <a:noFill/>
          <a:ln cap="flat" cmpd="sng" w="12700">
            <a:solidFill>
              <a:schemeClr val="dk1"/>
            </a:solidFill>
            <a:prstDash val="solid"/>
            <a:round/>
            <a:headEnd len="med" w="med" type="none"/>
            <a:tailEnd len="med" w="med" type="none"/>
          </a:ln>
        </p:spPr>
      </p:cxn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02">
                                            <p:txEl>
                                              <p:pRg end="0" st="0"/>
                                            </p:txEl>
                                          </p:spTgt>
                                        </p:tgtEl>
                                        <p:attrNameLst>
                                          <p:attrName>style.visibility</p:attrName>
                                        </p:attrNameLst>
                                      </p:cBhvr>
                                      <p:to>
                                        <p:strVal val="visible"/>
                                      </p:to>
                                    </p:set>
                                    <p:animEffect filter="fade" transition="in">
                                      <p:cBhvr>
                                        <p:cTn dur="500"/>
                                        <p:tgtEl>
                                          <p:spTgt spid="602">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grpSp>
        <p:nvGrpSpPr>
          <p:cNvPr id="622" name="Google Shape;622;p28"/>
          <p:cNvGrpSpPr/>
          <p:nvPr/>
        </p:nvGrpSpPr>
        <p:grpSpPr>
          <a:xfrm>
            <a:off x="7381876" y="1928813"/>
            <a:ext cx="2909590" cy="3562945"/>
            <a:chOff x="3875" y="2086"/>
            <a:chExt cx="1954" cy="2394"/>
          </a:xfrm>
        </p:grpSpPr>
        <p:pic>
          <p:nvPicPr>
            <p:cNvPr id="623" name="Google Shape;623;p28"/>
            <p:cNvPicPr preferRelativeResize="0"/>
            <p:nvPr/>
          </p:nvPicPr>
          <p:blipFill rotWithShape="1">
            <a:blip r:embed="rId3">
              <a:alphaModFix/>
            </a:blip>
            <a:srcRect b="0" l="0" r="0" t="0"/>
            <a:stretch/>
          </p:blipFill>
          <p:spPr>
            <a:xfrm>
              <a:off x="3875" y="2086"/>
              <a:ext cx="1918" cy="849"/>
            </a:xfrm>
            <a:prstGeom prst="rect">
              <a:avLst/>
            </a:prstGeom>
            <a:noFill/>
            <a:ln>
              <a:noFill/>
            </a:ln>
          </p:spPr>
        </p:pic>
        <p:pic>
          <p:nvPicPr>
            <p:cNvPr id="624" name="Google Shape;624;p28"/>
            <p:cNvPicPr preferRelativeResize="0"/>
            <p:nvPr/>
          </p:nvPicPr>
          <p:blipFill rotWithShape="1">
            <a:blip r:embed="rId4">
              <a:alphaModFix/>
            </a:blip>
            <a:srcRect b="0" l="0" r="0" t="0"/>
            <a:stretch/>
          </p:blipFill>
          <p:spPr>
            <a:xfrm>
              <a:off x="4119" y="3407"/>
              <a:ext cx="1710" cy="1073"/>
            </a:xfrm>
            <a:prstGeom prst="rect">
              <a:avLst/>
            </a:prstGeom>
            <a:noFill/>
            <a:ln>
              <a:noFill/>
            </a:ln>
          </p:spPr>
        </p:pic>
      </p:grpSp>
      <p:sp>
        <p:nvSpPr>
          <p:cNvPr id="625" name="Google Shape;625;p28"/>
          <p:cNvSpPr txBox="1"/>
          <p:nvPr>
            <p:ph idx="1" type="body"/>
          </p:nvPr>
        </p:nvSpPr>
        <p:spPr>
          <a:xfrm>
            <a:off x="2381250" y="1785938"/>
            <a:ext cx="4429125" cy="3429000"/>
          </a:xfrm>
          <a:prstGeom prst="rect">
            <a:avLst/>
          </a:prstGeom>
          <a:gradFill>
            <a:gsLst>
              <a:gs pos="0">
                <a:srgbClr val="FFCC33"/>
              </a:gs>
              <a:gs pos="100000">
                <a:srgbClr val="FFD75D"/>
              </a:gs>
            </a:gsLst>
            <a:lin ang="5400000" scaled="0"/>
          </a:gradFill>
          <a:ln>
            <a:noFill/>
          </a:ln>
        </p:spPr>
        <p:txBody>
          <a:bodyPr anchorCtr="0" anchor="t" bIns="44625" lIns="90775" spcFirstLastPara="1" rIns="90775" wrap="square" tIns="44625">
            <a:normAutofit lnSpcReduction="10000"/>
          </a:bodyPr>
          <a:lstStyle/>
          <a:p>
            <a:pPr indent="-228600" lvl="0" marL="228600" rtl="0" algn="ctr">
              <a:lnSpc>
                <a:spcPct val="80000"/>
              </a:lnSpc>
              <a:spcBef>
                <a:spcPts val="0"/>
              </a:spcBef>
              <a:spcAft>
                <a:spcPts val="0"/>
              </a:spcAft>
              <a:buClr>
                <a:schemeClr val="dk1"/>
              </a:buClr>
              <a:buSzPts val="1781"/>
              <a:buNone/>
            </a:pPr>
            <a:r>
              <a:t/>
            </a:r>
            <a:endParaRPr b="1" sz="1781">
              <a:latin typeface="Times New Roman"/>
              <a:ea typeface="Times New Roman"/>
              <a:cs typeface="Times New Roman"/>
              <a:sym typeface="Times New Roman"/>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The activities of the </a:t>
            </a:r>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entity are to be kept </a:t>
            </a:r>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separate and distinct </a:t>
            </a:r>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from the activities </a:t>
            </a:r>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of the owner and all</a:t>
            </a:r>
            <a:endParaRPr/>
          </a:p>
          <a:p>
            <a:pPr indent="-228600" lvl="0" marL="228600" rtl="0" algn="ctr">
              <a:lnSpc>
                <a:spcPct val="80000"/>
              </a:lnSpc>
              <a:spcBef>
                <a:spcPts val="1000"/>
              </a:spcBef>
              <a:spcAft>
                <a:spcPts val="0"/>
              </a:spcAft>
              <a:buClr>
                <a:schemeClr val="dk1"/>
              </a:buClr>
              <a:buSzPts val="3000"/>
              <a:buNone/>
            </a:pPr>
            <a:r>
              <a:rPr b="1" lang="en-US" sz="3000">
                <a:latin typeface="Times New Roman"/>
                <a:ea typeface="Times New Roman"/>
                <a:cs typeface="Times New Roman"/>
                <a:sym typeface="Times New Roman"/>
              </a:rPr>
              <a:t>other economic entities.</a:t>
            </a:r>
            <a:br>
              <a:rPr b="1" lang="en-US" sz="3000">
                <a:latin typeface="Times New Roman"/>
                <a:ea typeface="Times New Roman"/>
                <a:cs typeface="Times New Roman"/>
                <a:sym typeface="Times New Roman"/>
              </a:rPr>
            </a:br>
            <a:endParaRPr b="1" sz="3000">
              <a:latin typeface="Times New Roman"/>
              <a:ea typeface="Times New Roman"/>
              <a:cs typeface="Times New Roman"/>
              <a:sym typeface="Times New Roman"/>
            </a:endParaRPr>
          </a:p>
        </p:txBody>
      </p:sp>
      <p:sp>
        <p:nvSpPr>
          <p:cNvPr id="626" name="Google Shape;626;p28"/>
          <p:cNvSpPr txBox="1"/>
          <p:nvPr/>
        </p:nvSpPr>
        <p:spPr>
          <a:xfrm>
            <a:off x="2024062" y="642938"/>
            <a:ext cx="8215313" cy="611706"/>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 </a:t>
            </a:r>
            <a:r>
              <a:rPr b="1" lang="en-US" sz="3375">
                <a:solidFill>
                  <a:schemeClr val="lt1"/>
                </a:solidFill>
                <a:latin typeface="Times New Roman"/>
                <a:ea typeface="Times New Roman"/>
                <a:cs typeface="Times New Roman"/>
                <a:sym typeface="Times New Roman"/>
              </a:rPr>
              <a:t>ECONOMIC ENTITYASSUMPTION</a:t>
            </a:r>
            <a:endParaRPr/>
          </a:p>
        </p:txBody>
      </p:sp>
      <p:sp>
        <p:nvSpPr>
          <p:cNvPr id="627" name="Google Shape;627;p28"/>
          <p:cNvSpPr/>
          <p:nvPr/>
        </p:nvSpPr>
        <p:spPr>
          <a:xfrm>
            <a:off x="1952625" y="5929312"/>
            <a:ext cx="7715250" cy="500063"/>
          </a:xfrm>
          <a:prstGeom prst="roundRect">
            <a:avLst>
              <a:gd fmla="val 16667" name="adj"/>
            </a:avLst>
          </a:prstGeom>
          <a:gradFill>
            <a:gsLst>
              <a:gs pos="0">
                <a:srgbClr val="E84D00"/>
              </a:gs>
              <a:gs pos="100000">
                <a:srgbClr val="EB611C"/>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Economic events can be identified with a particular unit of accountability</a:t>
            </a:r>
            <a:endParaRPr/>
          </a:p>
        </p:txBody>
      </p:sp>
      <p:sp>
        <p:nvSpPr>
          <p:cNvPr id="628" name="Google Shape;628;p28"/>
          <p:cNvSpPr/>
          <p:nvPr/>
        </p:nvSpPr>
        <p:spPr>
          <a:xfrm>
            <a:off x="9239250" y="1500187"/>
            <a:ext cx="1143000" cy="357188"/>
          </a:xfrm>
          <a:prstGeom prst="ellipse">
            <a:avLst/>
          </a:prstGeom>
          <a:solidFill>
            <a:srgbClr val="B2B2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BMW</a:t>
            </a:r>
            <a:endParaRPr/>
          </a:p>
        </p:txBody>
      </p:sp>
      <p:sp>
        <p:nvSpPr>
          <p:cNvPr id="629" name="Google Shape;629;p28"/>
          <p:cNvSpPr/>
          <p:nvPr/>
        </p:nvSpPr>
        <p:spPr>
          <a:xfrm>
            <a:off x="7096125" y="3643312"/>
            <a:ext cx="1428750" cy="357188"/>
          </a:xfrm>
          <a:prstGeom prst="ellipse">
            <a:avLst/>
          </a:prstGeom>
          <a:solidFill>
            <a:srgbClr val="B2B2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63">
                <a:solidFill>
                  <a:schemeClr val="dk1"/>
                </a:solidFill>
                <a:latin typeface="Times New Roman"/>
                <a:ea typeface="Times New Roman"/>
                <a:cs typeface="Times New Roman"/>
                <a:sym typeface="Times New Roman"/>
              </a:rPr>
              <a:t>Benz</a:t>
            </a:r>
            <a:endParaRPr/>
          </a:p>
        </p:txBody>
      </p:sp>
    </p:spTree>
  </p:cSld>
  <p:clrMapOvr>
    <a:masterClrMapping/>
  </p:clrMapOvr>
  <p:transition>
    <p:push/>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7" name="Shape 637"/>
        <p:cNvGrpSpPr/>
        <p:nvPr/>
      </p:nvGrpSpPr>
      <p:grpSpPr>
        <a:xfrm>
          <a:off x="0" y="0"/>
          <a:ext cx="0" cy="0"/>
          <a:chOff x="0" y="0"/>
          <a:chExt cx="0" cy="0"/>
        </a:xfrm>
      </p:grpSpPr>
      <p:sp>
        <p:nvSpPr>
          <p:cNvPr id="638" name="Google Shape;638;p29"/>
          <p:cNvSpPr txBox="1"/>
          <p:nvPr>
            <p:ph idx="1" type="body"/>
          </p:nvPr>
        </p:nvSpPr>
        <p:spPr>
          <a:xfrm>
            <a:off x="2309812" y="1928813"/>
            <a:ext cx="7649766" cy="1266528"/>
          </a:xfrm>
          <a:prstGeom prst="rect">
            <a:avLst/>
          </a:prstGeom>
          <a:gradFill>
            <a:gsLst>
              <a:gs pos="0">
                <a:srgbClr val="FFCC33"/>
              </a:gs>
              <a:gs pos="100000">
                <a:srgbClr val="FFD75D"/>
              </a:gs>
            </a:gsLst>
            <a:lin ang="5400000" scaled="0"/>
          </a:gradFill>
          <a:ln>
            <a:noFill/>
          </a:ln>
        </p:spPr>
        <p:txBody>
          <a:bodyPr anchorCtr="0" anchor="t" bIns="44625" lIns="90775" spcFirstLastPara="1" rIns="90775" wrap="square" tIns="44625">
            <a:normAutofit/>
          </a:bodyPr>
          <a:lstStyle/>
          <a:p>
            <a:pPr indent="-228600" lvl="0" marL="228600" rtl="0" algn="ctr">
              <a:lnSpc>
                <a:spcPct val="90000"/>
              </a:lnSpc>
              <a:spcBef>
                <a:spcPts val="0"/>
              </a:spcBef>
              <a:spcAft>
                <a:spcPts val="0"/>
              </a:spcAft>
              <a:buClr>
                <a:schemeClr val="dk1"/>
              </a:buClr>
              <a:buSzPts val="3375"/>
              <a:buFont typeface="Times New Roman"/>
              <a:buNone/>
            </a:pPr>
            <a:r>
              <a:rPr b="1" lang="en-US" sz="3375">
                <a:latin typeface="Times New Roman"/>
                <a:ea typeface="Times New Roman"/>
                <a:cs typeface="Times New Roman"/>
                <a:sym typeface="Times New Roman"/>
              </a:rPr>
              <a:t>The economic life of a business can be divided into artificial time periods </a:t>
            </a:r>
            <a:endParaRPr/>
          </a:p>
        </p:txBody>
      </p:sp>
      <p:sp>
        <p:nvSpPr>
          <p:cNvPr id="639" name="Google Shape;639;p29"/>
          <p:cNvSpPr/>
          <p:nvPr/>
        </p:nvSpPr>
        <p:spPr>
          <a:xfrm flipH="1">
            <a:off x="4207372" y="4536282"/>
            <a:ext cx="754558" cy="949515"/>
          </a:xfrm>
          <a:prstGeom prst="rect">
            <a:avLst/>
          </a:prstGeom>
          <a:solidFill>
            <a:srgbClr val="E84D00"/>
          </a:solidFill>
          <a:ln cap="flat" cmpd="sng" w="50800">
            <a:solidFill>
              <a:schemeClr val="dk1"/>
            </a:solidFill>
            <a:prstDash val="solid"/>
            <a:miter lim="800000"/>
            <a:headEnd len="sm" w="sm" type="none"/>
            <a:tailEnd len="sm" w="sm" type="none"/>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406">
                <a:solidFill>
                  <a:schemeClr val="dk1"/>
                </a:solidFill>
                <a:latin typeface="Arial"/>
                <a:ea typeface="Arial"/>
                <a:cs typeface="Arial"/>
                <a:sym typeface="Arial"/>
              </a:rPr>
              <a:t>QTR 1</a:t>
            </a:r>
            <a:endParaRPr/>
          </a:p>
          <a:p>
            <a:pPr indent="0" lvl="0" marL="0" marR="0" rtl="0" algn="ctr">
              <a:spcBef>
                <a:spcPts val="0"/>
              </a:spcBef>
              <a:spcAft>
                <a:spcPts val="0"/>
              </a:spcAft>
              <a:buNone/>
            </a:pPr>
            <a:r>
              <a:rPr b="1" lang="en-US" sz="1406">
                <a:solidFill>
                  <a:schemeClr val="dk1"/>
                </a:solidFill>
                <a:latin typeface="Arial"/>
                <a:ea typeface="Arial"/>
                <a:cs typeface="Arial"/>
                <a:sym typeface="Arial"/>
              </a:rPr>
              <a:t>QTR 2</a:t>
            </a:r>
            <a:endParaRPr/>
          </a:p>
          <a:p>
            <a:pPr indent="0" lvl="0" marL="0" marR="0" rtl="0" algn="ctr">
              <a:spcBef>
                <a:spcPts val="0"/>
              </a:spcBef>
              <a:spcAft>
                <a:spcPts val="0"/>
              </a:spcAft>
              <a:buNone/>
            </a:pPr>
            <a:r>
              <a:rPr b="1" lang="en-US" sz="1406">
                <a:solidFill>
                  <a:schemeClr val="dk1"/>
                </a:solidFill>
                <a:latin typeface="Arial"/>
                <a:ea typeface="Arial"/>
                <a:cs typeface="Arial"/>
                <a:sym typeface="Arial"/>
              </a:rPr>
              <a:t>QTR 3</a:t>
            </a:r>
            <a:endParaRPr/>
          </a:p>
          <a:p>
            <a:pPr indent="0" lvl="0" marL="0" marR="0" rtl="0" algn="ctr">
              <a:spcBef>
                <a:spcPts val="0"/>
              </a:spcBef>
              <a:spcAft>
                <a:spcPts val="0"/>
              </a:spcAft>
              <a:buNone/>
            </a:pPr>
            <a:r>
              <a:rPr b="1" lang="en-US" sz="1406">
                <a:solidFill>
                  <a:schemeClr val="dk1"/>
                </a:solidFill>
                <a:latin typeface="Arial"/>
                <a:ea typeface="Arial"/>
                <a:cs typeface="Arial"/>
                <a:sym typeface="Arial"/>
              </a:rPr>
              <a:t>QTR 4</a:t>
            </a:r>
            <a:endParaRPr/>
          </a:p>
        </p:txBody>
      </p:sp>
      <p:grpSp>
        <p:nvGrpSpPr>
          <p:cNvPr id="640" name="Google Shape;640;p29"/>
          <p:cNvGrpSpPr/>
          <p:nvPr/>
        </p:nvGrpSpPr>
        <p:grpSpPr>
          <a:xfrm>
            <a:off x="3024187" y="4071945"/>
            <a:ext cx="6274594" cy="514946"/>
            <a:chOff x="916" y="3160"/>
            <a:chExt cx="4216" cy="346"/>
          </a:xfrm>
        </p:grpSpPr>
        <p:sp>
          <p:nvSpPr>
            <p:cNvPr id="641" name="Google Shape;641;p29"/>
            <p:cNvSpPr/>
            <p:nvPr/>
          </p:nvSpPr>
          <p:spPr>
            <a:xfrm>
              <a:off x="916" y="3160"/>
              <a:ext cx="4216" cy="304"/>
            </a:xfrm>
            <a:prstGeom prst="rect">
              <a:avLst/>
            </a:prstGeom>
            <a:solidFill>
              <a:schemeClr val="accent2"/>
            </a:solidFill>
            <a:ln cap="flat" cmpd="sng" w="508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642" name="Google Shape;642;p29"/>
            <p:cNvSpPr/>
            <p:nvPr/>
          </p:nvSpPr>
          <p:spPr>
            <a:xfrm flipH="1">
              <a:off x="1717" y="3236"/>
              <a:ext cx="2785" cy="270"/>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2063">
                  <a:solidFill>
                    <a:schemeClr val="dk1"/>
                  </a:solidFill>
                  <a:latin typeface="Arial"/>
                  <a:ea typeface="Arial"/>
                  <a:cs typeface="Arial"/>
                  <a:sym typeface="Arial"/>
                </a:rPr>
                <a:t>2003               2005               2007 </a:t>
              </a:r>
              <a:endParaRPr/>
            </a:p>
          </p:txBody>
        </p:sp>
        <p:cxnSp>
          <p:nvCxnSpPr>
            <p:cNvPr id="643" name="Google Shape;643;p29"/>
            <p:cNvCxnSpPr/>
            <p:nvPr/>
          </p:nvCxnSpPr>
          <p:spPr>
            <a:xfrm>
              <a:off x="1968" y="3172"/>
              <a:ext cx="0" cy="76"/>
            </a:xfrm>
            <a:prstGeom prst="straightConnector1">
              <a:avLst/>
            </a:prstGeom>
            <a:noFill/>
            <a:ln cap="flat" cmpd="sng" w="50800">
              <a:solidFill>
                <a:schemeClr val="dk1"/>
              </a:solidFill>
              <a:prstDash val="solid"/>
              <a:round/>
              <a:headEnd len="med" w="med" type="none"/>
              <a:tailEnd len="med" w="med" type="none"/>
            </a:ln>
          </p:spPr>
        </p:cxnSp>
        <p:cxnSp>
          <p:nvCxnSpPr>
            <p:cNvPr id="644" name="Google Shape;644;p29"/>
            <p:cNvCxnSpPr/>
            <p:nvPr/>
          </p:nvCxnSpPr>
          <p:spPr>
            <a:xfrm>
              <a:off x="3024" y="3172"/>
              <a:ext cx="0" cy="76"/>
            </a:xfrm>
            <a:prstGeom prst="straightConnector1">
              <a:avLst/>
            </a:prstGeom>
            <a:noFill/>
            <a:ln cap="flat" cmpd="sng" w="50800">
              <a:solidFill>
                <a:schemeClr val="dk1"/>
              </a:solidFill>
              <a:prstDash val="solid"/>
              <a:round/>
              <a:headEnd len="med" w="med" type="none"/>
              <a:tailEnd len="med" w="med" type="none"/>
            </a:ln>
          </p:spPr>
        </p:cxnSp>
        <p:cxnSp>
          <p:nvCxnSpPr>
            <p:cNvPr id="645" name="Google Shape;645;p29"/>
            <p:cNvCxnSpPr/>
            <p:nvPr/>
          </p:nvCxnSpPr>
          <p:spPr>
            <a:xfrm>
              <a:off x="4128" y="3172"/>
              <a:ext cx="0" cy="76"/>
            </a:xfrm>
            <a:prstGeom prst="straightConnector1">
              <a:avLst/>
            </a:prstGeom>
            <a:noFill/>
            <a:ln cap="flat" cmpd="sng" w="50800">
              <a:solidFill>
                <a:schemeClr val="dk1"/>
              </a:solidFill>
              <a:prstDash val="solid"/>
              <a:round/>
              <a:headEnd len="med" w="med" type="none"/>
              <a:tailEnd len="med" w="med" type="none"/>
            </a:ln>
          </p:spPr>
        </p:cxnSp>
      </p:grpSp>
      <p:sp>
        <p:nvSpPr>
          <p:cNvPr id="646" name="Google Shape;646;p29"/>
          <p:cNvSpPr/>
          <p:nvPr/>
        </p:nvSpPr>
        <p:spPr>
          <a:xfrm>
            <a:off x="4978301" y="4543723"/>
            <a:ext cx="2411016" cy="949515"/>
          </a:xfrm>
          <a:prstGeom prst="rect">
            <a:avLst/>
          </a:prstGeom>
          <a:solidFill>
            <a:srgbClr val="81D6F8"/>
          </a:solidFill>
          <a:ln cap="flat" cmpd="sng" w="50800">
            <a:solidFill>
              <a:schemeClr val="dk1"/>
            </a:solidFill>
            <a:prstDash val="solid"/>
            <a:miter lim="800000"/>
            <a:headEnd len="sm" w="sm" type="none"/>
            <a:tailEnd len="sm" w="sm" type="none"/>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1406">
                <a:solidFill>
                  <a:schemeClr val="dk1"/>
                </a:solidFill>
                <a:latin typeface="Arial"/>
                <a:ea typeface="Arial"/>
                <a:cs typeface="Arial"/>
                <a:sym typeface="Arial"/>
              </a:rPr>
              <a:t>JAN          FEB          MAR APR          MAY         JUN JUL          AUG          SEPT OCT          NOV          DEC</a:t>
            </a:r>
            <a:endParaRPr/>
          </a:p>
        </p:txBody>
      </p:sp>
      <p:sp>
        <p:nvSpPr>
          <p:cNvPr id="647" name="Google Shape;647;p29"/>
          <p:cNvSpPr txBox="1"/>
          <p:nvPr/>
        </p:nvSpPr>
        <p:spPr>
          <a:xfrm>
            <a:off x="2024062" y="642938"/>
            <a:ext cx="8215313" cy="611706"/>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chemeClr val="lt1"/>
                </a:solidFill>
                <a:latin typeface="Times New Roman"/>
                <a:ea typeface="Times New Roman"/>
                <a:cs typeface="Times New Roman"/>
                <a:sym typeface="Times New Roman"/>
              </a:rPr>
              <a:t> TIME PERIOD ASSUMPTION</a:t>
            </a:r>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38">
                                            <p:txEl>
                                              <p:pRg end="0" st="0"/>
                                            </p:txEl>
                                          </p:spTgt>
                                        </p:tgtEl>
                                        <p:attrNameLst>
                                          <p:attrName>style.visibility</p:attrName>
                                        </p:attrNameLst>
                                      </p:cBhvr>
                                      <p:to>
                                        <p:strVal val="visible"/>
                                      </p:to>
                                    </p:set>
                                    <p:animEffect filter="fade" transition="in">
                                      <p:cBhvr>
                                        <p:cTn dur="500"/>
                                        <p:tgtEl>
                                          <p:spTgt spid="638">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5" name="Shape 655"/>
        <p:cNvGrpSpPr/>
        <p:nvPr/>
      </p:nvGrpSpPr>
      <p:grpSpPr>
        <a:xfrm>
          <a:off x="0" y="0"/>
          <a:ext cx="0" cy="0"/>
          <a:chOff x="0" y="0"/>
          <a:chExt cx="0" cy="0"/>
        </a:xfrm>
      </p:grpSpPr>
      <p:sp>
        <p:nvSpPr>
          <p:cNvPr id="656" name="Google Shape;656;p30"/>
          <p:cNvSpPr txBox="1"/>
          <p:nvPr>
            <p:ph idx="1" type="body"/>
          </p:nvPr>
        </p:nvSpPr>
        <p:spPr>
          <a:xfrm>
            <a:off x="2166937" y="2071688"/>
            <a:ext cx="7929563" cy="1000125"/>
          </a:xfrm>
          <a:prstGeom prst="rect">
            <a:avLst/>
          </a:prstGeom>
          <a:gradFill>
            <a:gsLst>
              <a:gs pos="0">
                <a:srgbClr val="FFCC33"/>
              </a:gs>
              <a:gs pos="100000">
                <a:srgbClr val="FFD249"/>
              </a:gs>
            </a:gsLst>
            <a:lin ang="5400000" scaled="0"/>
          </a:gradFill>
          <a:ln>
            <a:noFill/>
          </a:ln>
        </p:spPr>
        <p:txBody>
          <a:bodyPr anchorCtr="0" anchor="t" bIns="44625" lIns="90775" spcFirstLastPara="1" rIns="90775" wrap="square" tIns="44625">
            <a:normAutofit/>
          </a:bodyPr>
          <a:lstStyle/>
          <a:p>
            <a:pPr indent="-228600" lvl="0" marL="228600" rtl="0" algn="ctr">
              <a:lnSpc>
                <a:spcPct val="90000"/>
              </a:lnSpc>
              <a:spcBef>
                <a:spcPts val="0"/>
              </a:spcBef>
              <a:spcAft>
                <a:spcPts val="0"/>
              </a:spcAft>
              <a:buClr>
                <a:schemeClr val="dk1"/>
              </a:buClr>
              <a:buSzPts val="3000"/>
              <a:buFont typeface="Times New Roman"/>
              <a:buNone/>
            </a:pPr>
            <a:r>
              <a:rPr b="1" lang="en-US" sz="3000">
                <a:latin typeface="Times New Roman"/>
                <a:ea typeface="Times New Roman"/>
                <a:cs typeface="Times New Roman"/>
                <a:sym typeface="Times New Roman"/>
              </a:rPr>
              <a:t>The enterprise will continue in operation long enough to carry out its existing objectives. </a:t>
            </a:r>
            <a:endParaRPr/>
          </a:p>
        </p:txBody>
      </p:sp>
      <p:pic>
        <p:nvPicPr>
          <p:cNvPr id="657" name="Google Shape;657;p30"/>
          <p:cNvPicPr preferRelativeResize="0"/>
          <p:nvPr/>
        </p:nvPicPr>
        <p:blipFill rotWithShape="1">
          <a:blip r:embed="rId3">
            <a:alphaModFix/>
          </a:blip>
          <a:srcRect b="0" l="0" r="0" t="0"/>
          <a:stretch/>
        </p:blipFill>
        <p:spPr>
          <a:xfrm>
            <a:off x="2595563" y="3570387"/>
            <a:ext cx="2105918" cy="1988344"/>
          </a:xfrm>
          <a:prstGeom prst="rect">
            <a:avLst/>
          </a:prstGeom>
          <a:noFill/>
          <a:ln>
            <a:noFill/>
          </a:ln>
        </p:spPr>
      </p:pic>
      <p:pic>
        <p:nvPicPr>
          <p:cNvPr id="658" name="Google Shape;658;p30"/>
          <p:cNvPicPr preferRelativeResize="0"/>
          <p:nvPr/>
        </p:nvPicPr>
        <p:blipFill rotWithShape="1">
          <a:blip r:embed="rId4">
            <a:alphaModFix/>
          </a:blip>
          <a:srcRect b="0" l="0" r="0" t="0"/>
          <a:stretch/>
        </p:blipFill>
        <p:spPr>
          <a:xfrm>
            <a:off x="6289477" y="3429000"/>
            <a:ext cx="3579317" cy="2129731"/>
          </a:xfrm>
          <a:prstGeom prst="rect">
            <a:avLst/>
          </a:prstGeom>
          <a:noFill/>
          <a:ln>
            <a:noFill/>
          </a:ln>
        </p:spPr>
      </p:pic>
      <p:cxnSp>
        <p:nvCxnSpPr>
          <p:cNvPr id="659" name="Google Shape;659;p30"/>
          <p:cNvCxnSpPr/>
          <p:nvPr/>
        </p:nvCxnSpPr>
        <p:spPr>
          <a:xfrm>
            <a:off x="4914305" y="4290715"/>
            <a:ext cx="1419820" cy="0"/>
          </a:xfrm>
          <a:prstGeom prst="straightConnector1">
            <a:avLst/>
          </a:prstGeom>
          <a:noFill/>
          <a:ln cap="flat" cmpd="sng" w="50800">
            <a:solidFill>
              <a:srgbClr val="E84D00"/>
            </a:solidFill>
            <a:prstDash val="solid"/>
            <a:round/>
            <a:headEnd len="med" w="med" type="none"/>
            <a:tailEnd len="med" w="med" type="triangle"/>
          </a:ln>
        </p:spPr>
      </p:cxnSp>
      <p:sp>
        <p:nvSpPr>
          <p:cNvPr id="660" name="Google Shape;660;p30"/>
          <p:cNvSpPr txBox="1"/>
          <p:nvPr/>
        </p:nvSpPr>
        <p:spPr>
          <a:xfrm>
            <a:off x="2024062" y="642938"/>
            <a:ext cx="8215313" cy="611706"/>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chemeClr val="lt1"/>
                </a:solidFill>
                <a:latin typeface="Times New Roman"/>
                <a:ea typeface="Times New Roman"/>
                <a:cs typeface="Times New Roman"/>
                <a:sym typeface="Times New Roman"/>
              </a:rPr>
              <a:t> GOING CONCERN ASSUMPTION</a:t>
            </a:r>
            <a:endParaRPr/>
          </a:p>
        </p:txBody>
      </p:sp>
      <p:sp>
        <p:nvSpPr>
          <p:cNvPr id="661" name="Google Shape;661;p30"/>
          <p:cNvSpPr txBox="1"/>
          <p:nvPr/>
        </p:nvSpPr>
        <p:spPr>
          <a:xfrm>
            <a:off x="2955727" y="5753695"/>
            <a:ext cx="1425773" cy="438582"/>
          </a:xfrm>
          <a:prstGeom prst="rect">
            <a:avLst/>
          </a:prstGeom>
          <a:gradFill>
            <a:gsLst>
              <a:gs pos="0">
                <a:srgbClr val="E84D00"/>
              </a:gs>
              <a:gs pos="100000">
                <a:srgbClr val="CF4500"/>
              </a:gs>
            </a:gsLst>
            <a:lin ang="5400000" scaled="0"/>
          </a:gra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rgbClr val="FFFFFF"/>
                </a:solidFill>
                <a:latin typeface="Times New Roman"/>
                <a:ea typeface="Times New Roman"/>
                <a:cs typeface="Times New Roman"/>
                <a:sym typeface="Times New Roman"/>
              </a:rPr>
              <a:t>NOW</a:t>
            </a:r>
            <a:endParaRPr/>
          </a:p>
        </p:txBody>
      </p:sp>
      <p:sp>
        <p:nvSpPr>
          <p:cNvPr id="662" name="Google Shape;662;p30"/>
          <p:cNvSpPr txBox="1"/>
          <p:nvPr/>
        </p:nvSpPr>
        <p:spPr>
          <a:xfrm>
            <a:off x="7584997" y="5715000"/>
            <a:ext cx="1306768" cy="438582"/>
          </a:xfrm>
          <a:prstGeom prst="rect">
            <a:avLst/>
          </a:prstGeom>
          <a:solidFill>
            <a:srgbClr val="3D3DB7"/>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rgbClr val="FFFFFF"/>
                </a:solidFill>
                <a:latin typeface="Times New Roman"/>
                <a:ea typeface="Times New Roman"/>
                <a:cs typeface="Times New Roman"/>
                <a:sym typeface="Times New Roman"/>
              </a:rPr>
              <a:t>FUTURE</a:t>
            </a:r>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56">
                                            <p:txEl>
                                              <p:pRg end="0" st="0"/>
                                            </p:txEl>
                                          </p:spTgt>
                                        </p:tgtEl>
                                        <p:attrNameLst>
                                          <p:attrName>style.visibility</p:attrName>
                                        </p:attrNameLst>
                                      </p:cBhvr>
                                      <p:to>
                                        <p:strVal val="visible"/>
                                      </p:to>
                                    </p:set>
                                    <p:animEffect filter="fade" transition="in">
                                      <p:cBhvr>
                                        <p:cTn dur="500"/>
                                        <p:tgtEl>
                                          <p:spTgt spid="656">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6" name="Shape 666"/>
        <p:cNvGrpSpPr/>
        <p:nvPr/>
      </p:nvGrpSpPr>
      <p:grpSpPr>
        <a:xfrm>
          <a:off x="0" y="0"/>
          <a:ext cx="0" cy="0"/>
          <a:chOff x="0" y="0"/>
          <a:chExt cx="0" cy="0"/>
        </a:xfrm>
      </p:grpSpPr>
      <p:sp>
        <p:nvSpPr>
          <p:cNvPr id="667" name="Google Shape;667;p31"/>
          <p:cNvSpPr txBox="1"/>
          <p:nvPr/>
        </p:nvSpPr>
        <p:spPr>
          <a:xfrm>
            <a:off x="2024062" y="285750"/>
            <a:ext cx="8215313" cy="1275349"/>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5</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BASIC ACCOUNTING PRINCIPLES</a:t>
            </a:r>
            <a:endParaRPr/>
          </a:p>
        </p:txBody>
      </p:sp>
      <p:sp>
        <p:nvSpPr>
          <p:cNvPr id="668" name="Google Shape;668;p31"/>
          <p:cNvSpPr/>
          <p:nvPr/>
        </p:nvSpPr>
        <p:spPr>
          <a:xfrm>
            <a:off x="2309813" y="2143125"/>
            <a:ext cx="7572375" cy="2571750"/>
          </a:xfrm>
          <a:prstGeom prst="rect">
            <a:avLst/>
          </a:prstGeom>
          <a:gradFill>
            <a:gsLst>
              <a:gs pos="0">
                <a:srgbClr val="FFCC33"/>
              </a:gs>
              <a:gs pos="100000">
                <a:srgbClr val="FFD043"/>
              </a:gs>
            </a:gsLst>
            <a:lin ang="5400000" scaled="0"/>
          </a:gradFill>
          <a:ln>
            <a:noFill/>
          </a:ln>
        </p:spPr>
        <p:txBody>
          <a:bodyPr anchorCtr="0" anchor="ctr" bIns="45700" lIns="91425" spcFirstLastPara="1" rIns="91425" wrap="square" tIns="45700">
            <a:noAutofit/>
          </a:bodyPr>
          <a:lstStyle/>
          <a:p>
            <a:pPr indent="-457200" lvl="0" marL="457200" marR="0" rtl="0" algn="l">
              <a:spcBef>
                <a:spcPts val="0"/>
              </a:spcBef>
              <a:spcAft>
                <a:spcPts val="0"/>
              </a:spcAft>
              <a:buClr>
                <a:schemeClr val="dk1"/>
              </a:buClr>
              <a:buSzPts val="3750"/>
              <a:buFont typeface="Times New Roman"/>
              <a:buAutoNum type="arabicPeriod"/>
            </a:pPr>
            <a:r>
              <a:rPr b="1" lang="en-US" sz="3750">
                <a:solidFill>
                  <a:schemeClr val="dk1"/>
                </a:solidFill>
                <a:latin typeface="Times New Roman"/>
                <a:ea typeface="Times New Roman"/>
                <a:cs typeface="Times New Roman"/>
                <a:sym typeface="Times New Roman"/>
              </a:rPr>
              <a:t>REVENUE RECOGNITION</a:t>
            </a:r>
            <a:endParaRPr/>
          </a:p>
          <a:p>
            <a:pPr indent="-457200" lvl="0" marL="457200" marR="0" rtl="0" algn="l">
              <a:spcBef>
                <a:spcPts val="0"/>
              </a:spcBef>
              <a:spcAft>
                <a:spcPts val="0"/>
              </a:spcAft>
              <a:buClr>
                <a:schemeClr val="dk1"/>
              </a:buClr>
              <a:buSzPts val="3750"/>
              <a:buFont typeface="Times New Roman"/>
              <a:buAutoNum type="arabicPeriod"/>
            </a:pPr>
            <a:r>
              <a:rPr b="1" lang="en-US" sz="3750">
                <a:solidFill>
                  <a:schemeClr val="dk1"/>
                </a:solidFill>
                <a:latin typeface="Times New Roman"/>
                <a:ea typeface="Times New Roman"/>
                <a:cs typeface="Times New Roman"/>
                <a:sym typeface="Times New Roman"/>
              </a:rPr>
              <a:t>MATCHING</a:t>
            </a:r>
            <a:endParaRPr/>
          </a:p>
          <a:p>
            <a:pPr indent="-457200" lvl="0" marL="457200" marR="0" rtl="0" algn="l">
              <a:spcBef>
                <a:spcPts val="0"/>
              </a:spcBef>
              <a:spcAft>
                <a:spcPts val="0"/>
              </a:spcAft>
              <a:buClr>
                <a:schemeClr val="dk1"/>
              </a:buClr>
              <a:buSzPts val="3750"/>
              <a:buFont typeface="Times New Roman"/>
              <a:buAutoNum type="arabicPeriod"/>
            </a:pPr>
            <a:r>
              <a:rPr b="1" lang="en-US" sz="3750">
                <a:solidFill>
                  <a:schemeClr val="dk1"/>
                </a:solidFill>
                <a:latin typeface="Times New Roman"/>
                <a:ea typeface="Times New Roman"/>
                <a:cs typeface="Times New Roman"/>
                <a:sym typeface="Times New Roman"/>
              </a:rPr>
              <a:t>FULL DISCLOSURE</a:t>
            </a:r>
            <a:endParaRPr/>
          </a:p>
          <a:p>
            <a:pPr indent="-457200" lvl="0" marL="457200" marR="0" rtl="0" algn="l">
              <a:spcBef>
                <a:spcPts val="0"/>
              </a:spcBef>
              <a:spcAft>
                <a:spcPts val="0"/>
              </a:spcAft>
              <a:buClr>
                <a:schemeClr val="dk1"/>
              </a:buClr>
              <a:buSzPts val="3750"/>
              <a:buFont typeface="Times New Roman"/>
              <a:buAutoNum type="arabicPeriod"/>
            </a:pPr>
            <a:r>
              <a:rPr b="1" lang="en-US" sz="3750">
                <a:solidFill>
                  <a:schemeClr val="dk1"/>
                </a:solidFill>
                <a:latin typeface="Times New Roman"/>
                <a:ea typeface="Times New Roman"/>
                <a:cs typeface="Times New Roman"/>
                <a:sym typeface="Times New Roman"/>
              </a:rPr>
              <a:t>COST</a:t>
            </a:r>
            <a:endParaRPr/>
          </a:p>
        </p:txBody>
      </p:sp>
      <p:sp>
        <p:nvSpPr>
          <p:cNvPr id="669" name="Google Shape;669;p31"/>
          <p:cNvSpPr txBox="1"/>
          <p:nvPr/>
        </p:nvSpPr>
        <p:spPr>
          <a:xfrm>
            <a:off x="2399348" y="5286375"/>
            <a:ext cx="7097136"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rgbClr val="E84D00"/>
                </a:solidFill>
                <a:latin typeface="Times New Roman"/>
                <a:ea typeface="Times New Roman"/>
                <a:cs typeface="Times New Roman"/>
                <a:sym typeface="Times New Roman"/>
              </a:rPr>
              <a:t>Assets – Liabilities = Stockholders’ Equity</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sp>
        <p:nvSpPr>
          <p:cNvPr id="678" name="Google Shape;678;p32"/>
          <p:cNvSpPr txBox="1"/>
          <p:nvPr/>
        </p:nvSpPr>
        <p:spPr>
          <a:xfrm>
            <a:off x="2024062" y="357188"/>
            <a:ext cx="8215313" cy="553998"/>
          </a:xfrm>
          <a:prstGeom prst="rect">
            <a:avLst/>
          </a:prstGeom>
          <a:solidFill>
            <a:srgbClr val="B2B2E6"/>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REVENUE RECOGNITION PRINCIPLE</a:t>
            </a:r>
            <a:endParaRPr/>
          </a:p>
        </p:txBody>
      </p:sp>
      <p:cxnSp>
        <p:nvCxnSpPr>
          <p:cNvPr id="679" name="Google Shape;679;p32"/>
          <p:cNvCxnSpPr/>
          <p:nvPr/>
        </p:nvCxnSpPr>
        <p:spPr>
          <a:xfrm>
            <a:off x="2381250" y="3143250"/>
            <a:ext cx="4714875" cy="0"/>
          </a:xfrm>
          <a:prstGeom prst="straightConnector1">
            <a:avLst/>
          </a:prstGeom>
          <a:noFill/>
          <a:ln cap="flat" cmpd="sng" w="57150">
            <a:solidFill>
              <a:schemeClr val="dk1"/>
            </a:solidFill>
            <a:prstDash val="solid"/>
            <a:round/>
            <a:headEnd len="med" w="med" type="none"/>
            <a:tailEnd len="med" w="med" type="none"/>
          </a:ln>
        </p:spPr>
      </p:cxnSp>
      <p:sp>
        <p:nvSpPr>
          <p:cNvPr id="680" name="Google Shape;680;p32"/>
          <p:cNvSpPr/>
          <p:nvPr/>
        </p:nvSpPr>
        <p:spPr>
          <a:xfrm>
            <a:off x="4697016" y="4857750"/>
            <a:ext cx="4042172" cy="1491258"/>
          </a:xfrm>
          <a:custGeom>
            <a:rect b="b" l="l" r="r" t="t"/>
            <a:pathLst>
              <a:path extrusionOk="0" h="2004" w="2716">
                <a:moveTo>
                  <a:pt x="1674" y="1937"/>
                </a:moveTo>
                <a:lnTo>
                  <a:pt x="1672" y="1937"/>
                </a:lnTo>
                <a:lnTo>
                  <a:pt x="952" y="1822"/>
                </a:lnTo>
                <a:lnTo>
                  <a:pt x="1116" y="1497"/>
                </a:lnTo>
                <a:lnTo>
                  <a:pt x="812" y="1497"/>
                </a:lnTo>
                <a:lnTo>
                  <a:pt x="823" y="1520"/>
                </a:lnTo>
                <a:lnTo>
                  <a:pt x="825" y="1542"/>
                </a:lnTo>
                <a:lnTo>
                  <a:pt x="816" y="1566"/>
                </a:lnTo>
                <a:lnTo>
                  <a:pt x="796" y="1588"/>
                </a:lnTo>
                <a:lnTo>
                  <a:pt x="780" y="1601"/>
                </a:lnTo>
                <a:lnTo>
                  <a:pt x="762" y="1611"/>
                </a:lnTo>
                <a:lnTo>
                  <a:pt x="740" y="1619"/>
                </a:lnTo>
                <a:lnTo>
                  <a:pt x="718" y="1625"/>
                </a:lnTo>
                <a:lnTo>
                  <a:pt x="693" y="1630"/>
                </a:lnTo>
                <a:lnTo>
                  <a:pt x="669" y="1632"/>
                </a:lnTo>
                <a:lnTo>
                  <a:pt x="644" y="1633"/>
                </a:lnTo>
                <a:lnTo>
                  <a:pt x="619" y="1631"/>
                </a:lnTo>
                <a:lnTo>
                  <a:pt x="610" y="1630"/>
                </a:lnTo>
                <a:lnTo>
                  <a:pt x="600" y="1629"/>
                </a:lnTo>
                <a:lnTo>
                  <a:pt x="593" y="1628"/>
                </a:lnTo>
                <a:lnTo>
                  <a:pt x="584" y="1626"/>
                </a:lnTo>
                <a:lnTo>
                  <a:pt x="577" y="1624"/>
                </a:lnTo>
                <a:lnTo>
                  <a:pt x="568" y="1622"/>
                </a:lnTo>
                <a:lnTo>
                  <a:pt x="561" y="1620"/>
                </a:lnTo>
                <a:lnTo>
                  <a:pt x="553" y="1617"/>
                </a:lnTo>
                <a:lnTo>
                  <a:pt x="526" y="1605"/>
                </a:lnTo>
                <a:lnTo>
                  <a:pt x="503" y="1589"/>
                </a:lnTo>
                <a:lnTo>
                  <a:pt x="486" y="1572"/>
                </a:lnTo>
                <a:lnTo>
                  <a:pt x="477" y="1553"/>
                </a:lnTo>
                <a:lnTo>
                  <a:pt x="474" y="1535"/>
                </a:lnTo>
                <a:lnTo>
                  <a:pt x="476" y="1516"/>
                </a:lnTo>
                <a:lnTo>
                  <a:pt x="486" y="1497"/>
                </a:lnTo>
                <a:lnTo>
                  <a:pt x="503" y="1479"/>
                </a:lnTo>
                <a:lnTo>
                  <a:pt x="521" y="1465"/>
                </a:lnTo>
                <a:lnTo>
                  <a:pt x="543" y="1454"/>
                </a:lnTo>
                <a:lnTo>
                  <a:pt x="568" y="1446"/>
                </a:lnTo>
                <a:lnTo>
                  <a:pt x="595" y="1439"/>
                </a:lnTo>
                <a:lnTo>
                  <a:pt x="622" y="1436"/>
                </a:lnTo>
                <a:lnTo>
                  <a:pt x="651" y="1435"/>
                </a:lnTo>
                <a:lnTo>
                  <a:pt x="678" y="1436"/>
                </a:lnTo>
                <a:lnTo>
                  <a:pt x="707" y="1440"/>
                </a:lnTo>
                <a:lnTo>
                  <a:pt x="707" y="1284"/>
                </a:lnTo>
                <a:lnTo>
                  <a:pt x="365" y="1318"/>
                </a:lnTo>
                <a:lnTo>
                  <a:pt x="331" y="1204"/>
                </a:lnTo>
                <a:lnTo>
                  <a:pt x="322" y="1211"/>
                </a:lnTo>
                <a:lnTo>
                  <a:pt x="311" y="1219"/>
                </a:lnTo>
                <a:lnTo>
                  <a:pt x="298" y="1224"/>
                </a:lnTo>
                <a:lnTo>
                  <a:pt x="284" y="1229"/>
                </a:lnTo>
                <a:lnTo>
                  <a:pt x="269" y="1233"/>
                </a:lnTo>
                <a:lnTo>
                  <a:pt x="253" y="1236"/>
                </a:lnTo>
                <a:lnTo>
                  <a:pt x="237" y="1237"/>
                </a:lnTo>
                <a:lnTo>
                  <a:pt x="220" y="1238"/>
                </a:lnTo>
                <a:lnTo>
                  <a:pt x="193" y="1237"/>
                </a:lnTo>
                <a:lnTo>
                  <a:pt x="168" y="1232"/>
                </a:lnTo>
                <a:lnTo>
                  <a:pt x="146" y="1225"/>
                </a:lnTo>
                <a:lnTo>
                  <a:pt x="126" y="1216"/>
                </a:lnTo>
                <a:lnTo>
                  <a:pt x="110" y="1204"/>
                </a:lnTo>
                <a:lnTo>
                  <a:pt x="97" y="1192"/>
                </a:lnTo>
                <a:lnTo>
                  <a:pt x="88" y="1178"/>
                </a:lnTo>
                <a:lnTo>
                  <a:pt x="87" y="1162"/>
                </a:lnTo>
                <a:lnTo>
                  <a:pt x="88" y="1147"/>
                </a:lnTo>
                <a:lnTo>
                  <a:pt x="97" y="1134"/>
                </a:lnTo>
                <a:lnTo>
                  <a:pt x="110" y="1120"/>
                </a:lnTo>
                <a:lnTo>
                  <a:pt x="126" y="1109"/>
                </a:lnTo>
                <a:lnTo>
                  <a:pt x="146" y="1101"/>
                </a:lnTo>
                <a:lnTo>
                  <a:pt x="168" y="1094"/>
                </a:lnTo>
                <a:lnTo>
                  <a:pt x="193" y="1089"/>
                </a:lnTo>
                <a:lnTo>
                  <a:pt x="220" y="1088"/>
                </a:lnTo>
                <a:lnTo>
                  <a:pt x="231" y="1088"/>
                </a:lnTo>
                <a:lnTo>
                  <a:pt x="242" y="1089"/>
                </a:lnTo>
                <a:lnTo>
                  <a:pt x="253" y="1090"/>
                </a:lnTo>
                <a:lnTo>
                  <a:pt x="264" y="1092"/>
                </a:lnTo>
                <a:lnTo>
                  <a:pt x="273" y="1094"/>
                </a:lnTo>
                <a:lnTo>
                  <a:pt x="282" y="1097"/>
                </a:lnTo>
                <a:lnTo>
                  <a:pt x="291" y="1100"/>
                </a:lnTo>
                <a:lnTo>
                  <a:pt x="300" y="1103"/>
                </a:lnTo>
                <a:lnTo>
                  <a:pt x="0" y="117"/>
                </a:lnTo>
                <a:lnTo>
                  <a:pt x="977" y="23"/>
                </a:lnTo>
                <a:lnTo>
                  <a:pt x="1209" y="0"/>
                </a:lnTo>
                <a:lnTo>
                  <a:pt x="1223" y="61"/>
                </a:lnTo>
                <a:lnTo>
                  <a:pt x="1221" y="61"/>
                </a:lnTo>
                <a:lnTo>
                  <a:pt x="1225" y="70"/>
                </a:lnTo>
                <a:lnTo>
                  <a:pt x="1232" y="108"/>
                </a:lnTo>
                <a:lnTo>
                  <a:pt x="1236" y="106"/>
                </a:lnTo>
                <a:lnTo>
                  <a:pt x="1288" y="280"/>
                </a:lnTo>
                <a:lnTo>
                  <a:pt x="1927" y="280"/>
                </a:lnTo>
                <a:lnTo>
                  <a:pt x="1927" y="713"/>
                </a:lnTo>
                <a:lnTo>
                  <a:pt x="2716" y="840"/>
                </a:lnTo>
                <a:lnTo>
                  <a:pt x="2305" y="1653"/>
                </a:lnTo>
                <a:lnTo>
                  <a:pt x="2300" y="1654"/>
                </a:lnTo>
                <a:lnTo>
                  <a:pt x="2122" y="2004"/>
                </a:lnTo>
                <a:lnTo>
                  <a:pt x="1674" y="1937"/>
                </a:lnTo>
                <a:close/>
              </a:path>
            </a:pathLst>
          </a:custGeom>
          <a:solidFill>
            <a:srgbClr val="D3CE8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1" name="Google Shape;681;p32"/>
          <p:cNvSpPr/>
          <p:nvPr/>
        </p:nvSpPr>
        <p:spPr>
          <a:xfrm>
            <a:off x="4238625" y="5781974"/>
            <a:ext cx="549176" cy="156269"/>
          </a:xfrm>
          <a:custGeom>
            <a:rect b="b" l="l" r="r" t="t"/>
            <a:pathLst>
              <a:path extrusionOk="0" h="209" w="369">
                <a:moveTo>
                  <a:pt x="0" y="105"/>
                </a:moveTo>
                <a:lnTo>
                  <a:pt x="4" y="84"/>
                </a:lnTo>
                <a:lnTo>
                  <a:pt x="14" y="64"/>
                </a:lnTo>
                <a:lnTo>
                  <a:pt x="31" y="46"/>
                </a:lnTo>
                <a:lnTo>
                  <a:pt x="54" y="31"/>
                </a:lnTo>
                <a:lnTo>
                  <a:pt x="81" y="19"/>
                </a:lnTo>
                <a:lnTo>
                  <a:pt x="112" y="8"/>
                </a:lnTo>
                <a:lnTo>
                  <a:pt x="147" y="2"/>
                </a:lnTo>
                <a:lnTo>
                  <a:pt x="185" y="0"/>
                </a:lnTo>
                <a:lnTo>
                  <a:pt x="248" y="4"/>
                </a:lnTo>
                <a:lnTo>
                  <a:pt x="293" y="17"/>
                </a:lnTo>
                <a:lnTo>
                  <a:pt x="326" y="33"/>
                </a:lnTo>
                <a:lnTo>
                  <a:pt x="347" y="52"/>
                </a:lnTo>
                <a:lnTo>
                  <a:pt x="360" y="72"/>
                </a:lnTo>
                <a:lnTo>
                  <a:pt x="367" y="88"/>
                </a:lnTo>
                <a:lnTo>
                  <a:pt x="369" y="100"/>
                </a:lnTo>
                <a:lnTo>
                  <a:pt x="369" y="105"/>
                </a:lnTo>
                <a:lnTo>
                  <a:pt x="367" y="121"/>
                </a:lnTo>
                <a:lnTo>
                  <a:pt x="360" y="136"/>
                </a:lnTo>
                <a:lnTo>
                  <a:pt x="351" y="151"/>
                </a:lnTo>
                <a:lnTo>
                  <a:pt x="337" y="164"/>
                </a:lnTo>
                <a:lnTo>
                  <a:pt x="320" y="176"/>
                </a:lnTo>
                <a:lnTo>
                  <a:pt x="300" y="187"/>
                </a:lnTo>
                <a:lnTo>
                  <a:pt x="277" y="195"/>
                </a:lnTo>
                <a:lnTo>
                  <a:pt x="253" y="202"/>
                </a:lnTo>
                <a:lnTo>
                  <a:pt x="244" y="204"/>
                </a:lnTo>
                <a:lnTo>
                  <a:pt x="237" y="205"/>
                </a:lnTo>
                <a:lnTo>
                  <a:pt x="228" y="206"/>
                </a:lnTo>
                <a:lnTo>
                  <a:pt x="219" y="207"/>
                </a:lnTo>
                <a:lnTo>
                  <a:pt x="212" y="208"/>
                </a:lnTo>
                <a:lnTo>
                  <a:pt x="203" y="209"/>
                </a:lnTo>
                <a:lnTo>
                  <a:pt x="194" y="209"/>
                </a:lnTo>
                <a:lnTo>
                  <a:pt x="185" y="209"/>
                </a:lnTo>
                <a:lnTo>
                  <a:pt x="147" y="207"/>
                </a:lnTo>
                <a:lnTo>
                  <a:pt x="112" y="201"/>
                </a:lnTo>
                <a:lnTo>
                  <a:pt x="81" y="192"/>
                </a:lnTo>
                <a:lnTo>
                  <a:pt x="54" y="178"/>
                </a:lnTo>
                <a:lnTo>
                  <a:pt x="31" y="163"/>
                </a:lnTo>
                <a:lnTo>
                  <a:pt x="14" y="146"/>
                </a:lnTo>
                <a:lnTo>
                  <a:pt x="4" y="126"/>
                </a:lnTo>
                <a:lnTo>
                  <a:pt x="0" y="105"/>
                </a:lnTo>
                <a:close/>
              </a:path>
            </a:pathLst>
          </a:custGeom>
          <a:solidFill>
            <a:srgbClr val="D3CE8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2" name="Google Shape;682;p32"/>
          <p:cNvSpPr/>
          <p:nvPr/>
        </p:nvSpPr>
        <p:spPr>
          <a:xfrm>
            <a:off x="5549802" y="6210598"/>
            <a:ext cx="395883" cy="111621"/>
          </a:xfrm>
          <a:custGeom>
            <a:rect b="b" l="l" r="r" t="t"/>
            <a:pathLst>
              <a:path extrusionOk="0" h="150" w="266">
                <a:moveTo>
                  <a:pt x="38" y="21"/>
                </a:moveTo>
                <a:lnTo>
                  <a:pt x="47" y="16"/>
                </a:lnTo>
                <a:lnTo>
                  <a:pt x="58" y="12"/>
                </a:lnTo>
                <a:lnTo>
                  <a:pt x="69" y="9"/>
                </a:lnTo>
                <a:lnTo>
                  <a:pt x="80" y="6"/>
                </a:lnTo>
                <a:lnTo>
                  <a:pt x="93" y="3"/>
                </a:lnTo>
                <a:lnTo>
                  <a:pt x="105" y="1"/>
                </a:lnTo>
                <a:lnTo>
                  <a:pt x="120" y="0"/>
                </a:lnTo>
                <a:lnTo>
                  <a:pt x="132" y="0"/>
                </a:lnTo>
                <a:lnTo>
                  <a:pt x="160" y="1"/>
                </a:lnTo>
                <a:lnTo>
                  <a:pt x="185" y="6"/>
                </a:lnTo>
                <a:lnTo>
                  <a:pt x="207" y="12"/>
                </a:lnTo>
                <a:lnTo>
                  <a:pt x="227" y="21"/>
                </a:lnTo>
                <a:lnTo>
                  <a:pt x="243" y="32"/>
                </a:lnTo>
                <a:lnTo>
                  <a:pt x="255" y="45"/>
                </a:lnTo>
                <a:lnTo>
                  <a:pt x="265" y="59"/>
                </a:lnTo>
                <a:lnTo>
                  <a:pt x="266" y="74"/>
                </a:lnTo>
                <a:lnTo>
                  <a:pt x="265" y="90"/>
                </a:lnTo>
                <a:lnTo>
                  <a:pt x="255" y="104"/>
                </a:lnTo>
                <a:lnTo>
                  <a:pt x="243" y="116"/>
                </a:lnTo>
                <a:lnTo>
                  <a:pt x="227" y="128"/>
                </a:lnTo>
                <a:lnTo>
                  <a:pt x="207" y="137"/>
                </a:lnTo>
                <a:lnTo>
                  <a:pt x="185" y="144"/>
                </a:lnTo>
                <a:lnTo>
                  <a:pt x="160" y="149"/>
                </a:lnTo>
                <a:lnTo>
                  <a:pt x="132" y="150"/>
                </a:lnTo>
                <a:lnTo>
                  <a:pt x="105" y="149"/>
                </a:lnTo>
                <a:lnTo>
                  <a:pt x="82" y="144"/>
                </a:lnTo>
                <a:lnTo>
                  <a:pt x="58" y="137"/>
                </a:lnTo>
                <a:lnTo>
                  <a:pt x="40" y="128"/>
                </a:lnTo>
                <a:lnTo>
                  <a:pt x="24" y="116"/>
                </a:lnTo>
                <a:lnTo>
                  <a:pt x="11" y="104"/>
                </a:lnTo>
                <a:lnTo>
                  <a:pt x="2" y="90"/>
                </a:lnTo>
                <a:lnTo>
                  <a:pt x="0" y="74"/>
                </a:lnTo>
                <a:lnTo>
                  <a:pt x="2" y="59"/>
                </a:lnTo>
                <a:lnTo>
                  <a:pt x="11" y="45"/>
                </a:lnTo>
                <a:lnTo>
                  <a:pt x="22" y="32"/>
                </a:lnTo>
                <a:lnTo>
                  <a:pt x="38" y="21"/>
                </a:lnTo>
                <a:close/>
              </a:path>
            </a:pathLst>
          </a:custGeom>
          <a:solidFill>
            <a:srgbClr val="D3CE8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3" name="Google Shape;683;p32"/>
          <p:cNvSpPr/>
          <p:nvPr/>
        </p:nvSpPr>
        <p:spPr>
          <a:xfrm>
            <a:off x="4357687" y="5979914"/>
            <a:ext cx="912317" cy="257473"/>
          </a:xfrm>
          <a:custGeom>
            <a:rect b="b" l="l" r="r" t="t"/>
            <a:pathLst>
              <a:path extrusionOk="0" h="346" w="613">
                <a:moveTo>
                  <a:pt x="575" y="256"/>
                </a:moveTo>
                <a:lnTo>
                  <a:pt x="559" y="272"/>
                </a:lnTo>
                <a:lnTo>
                  <a:pt x="539" y="286"/>
                </a:lnTo>
                <a:lnTo>
                  <a:pt x="515" y="299"/>
                </a:lnTo>
                <a:lnTo>
                  <a:pt x="492" y="312"/>
                </a:lnTo>
                <a:lnTo>
                  <a:pt x="465" y="322"/>
                </a:lnTo>
                <a:lnTo>
                  <a:pt x="436" y="331"/>
                </a:lnTo>
                <a:lnTo>
                  <a:pt x="403" y="337"/>
                </a:lnTo>
                <a:lnTo>
                  <a:pt x="371" y="342"/>
                </a:lnTo>
                <a:lnTo>
                  <a:pt x="340" y="345"/>
                </a:lnTo>
                <a:lnTo>
                  <a:pt x="309" y="346"/>
                </a:lnTo>
                <a:lnTo>
                  <a:pt x="278" y="345"/>
                </a:lnTo>
                <a:lnTo>
                  <a:pt x="248" y="343"/>
                </a:lnTo>
                <a:lnTo>
                  <a:pt x="219" y="339"/>
                </a:lnTo>
                <a:lnTo>
                  <a:pt x="191" y="334"/>
                </a:lnTo>
                <a:lnTo>
                  <a:pt x="164" y="327"/>
                </a:lnTo>
                <a:lnTo>
                  <a:pt x="139" y="319"/>
                </a:lnTo>
                <a:lnTo>
                  <a:pt x="115" y="310"/>
                </a:lnTo>
                <a:lnTo>
                  <a:pt x="94" y="298"/>
                </a:lnTo>
                <a:lnTo>
                  <a:pt x="74" y="286"/>
                </a:lnTo>
                <a:lnTo>
                  <a:pt x="54" y="273"/>
                </a:lnTo>
                <a:lnTo>
                  <a:pt x="39" y="258"/>
                </a:lnTo>
                <a:lnTo>
                  <a:pt x="25" y="243"/>
                </a:lnTo>
                <a:lnTo>
                  <a:pt x="14" y="227"/>
                </a:lnTo>
                <a:lnTo>
                  <a:pt x="7" y="209"/>
                </a:lnTo>
                <a:lnTo>
                  <a:pt x="0" y="178"/>
                </a:lnTo>
                <a:lnTo>
                  <a:pt x="3" y="146"/>
                </a:lnTo>
                <a:lnTo>
                  <a:pt x="18" y="116"/>
                </a:lnTo>
                <a:lnTo>
                  <a:pt x="39" y="87"/>
                </a:lnTo>
                <a:lnTo>
                  <a:pt x="70" y="63"/>
                </a:lnTo>
                <a:lnTo>
                  <a:pt x="108" y="40"/>
                </a:lnTo>
                <a:lnTo>
                  <a:pt x="153" y="23"/>
                </a:lnTo>
                <a:lnTo>
                  <a:pt x="204" y="10"/>
                </a:lnTo>
                <a:lnTo>
                  <a:pt x="213" y="9"/>
                </a:lnTo>
                <a:lnTo>
                  <a:pt x="222" y="6"/>
                </a:lnTo>
                <a:lnTo>
                  <a:pt x="233" y="5"/>
                </a:lnTo>
                <a:lnTo>
                  <a:pt x="242" y="4"/>
                </a:lnTo>
                <a:lnTo>
                  <a:pt x="273" y="1"/>
                </a:lnTo>
                <a:lnTo>
                  <a:pt x="304" y="0"/>
                </a:lnTo>
                <a:lnTo>
                  <a:pt x="334" y="1"/>
                </a:lnTo>
                <a:lnTo>
                  <a:pt x="363" y="3"/>
                </a:lnTo>
                <a:lnTo>
                  <a:pt x="392" y="8"/>
                </a:lnTo>
                <a:lnTo>
                  <a:pt x="419" y="13"/>
                </a:lnTo>
                <a:lnTo>
                  <a:pt x="447" y="20"/>
                </a:lnTo>
                <a:lnTo>
                  <a:pt x="472" y="28"/>
                </a:lnTo>
                <a:lnTo>
                  <a:pt x="495" y="37"/>
                </a:lnTo>
                <a:lnTo>
                  <a:pt x="519" y="48"/>
                </a:lnTo>
                <a:lnTo>
                  <a:pt x="539" y="61"/>
                </a:lnTo>
                <a:lnTo>
                  <a:pt x="557" y="74"/>
                </a:lnTo>
                <a:lnTo>
                  <a:pt x="573" y="88"/>
                </a:lnTo>
                <a:lnTo>
                  <a:pt x="586" y="104"/>
                </a:lnTo>
                <a:lnTo>
                  <a:pt x="597" y="119"/>
                </a:lnTo>
                <a:lnTo>
                  <a:pt x="606" y="137"/>
                </a:lnTo>
                <a:lnTo>
                  <a:pt x="613" y="168"/>
                </a:lnTo>
                <a:lnTo>
                  <a:pt x="609" y="199"/>
                </a:lnTo>
                <a:lnTo>
                  <a:pt x="595" y="228"/>
                </a:lnTo>
                <a:lnTo>
                  <a:pt x="573" y="255"/>
                </a:lnTo>
                <a:lnTo>
                  <a:pt x="575" y="256"/>
                </a:lnTo>
                <a:close/>
              </a:path>
            </a:pathLst>
          </a:custGeom>
          <a:solidFill>
            <a:srgbClr val="D3CE8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4" name="Google Shape;684;p32"/>
          <p:cNvSpPr/>
          <p:nvPr/>
        </p:nvSpPr>
        <p:spPr>
          <a:xfrm>
            <a:off x="4984255" y="4947047"/>
            <a:ext cx="1412378" cy="794742"/>
          </a:xfrm>
          <a:custGeom>
            <a:rect b="b" l="l" r="r" t="t"/>
            <a:pathLst>
              <a:path extrusionOk="0" h="1068" w="949">
                <a:moveTo>
                  <a:pt x="927" y="83"/>
                </a:moveTo>
                <a:lnTo>
                  <a:pt x="925" y="83"/>
                </a:lnTo>
                <a:lnTo>
                  <a:pt x="921" y="83"/>
                </a:lnTo>
                <a:lnTo>
                  <a:pt x="920" y="84"/>
                </a:lnTo>
                <a:lnTo>
                  <a:pt x="916" y="84"/>
                </a:lnTo>
                <a:lnTo>
                  <a:pt x="880" y="85"/>
                </a:lnTo>
                <a:lnTo>
                  <a:pt x="845" y="83"/>
                </a:lnTo>
                <a:lnTo>
                  <a:pt x="811" y="77"/>
                </a:lnTo>
                <a:lnTo>
                  <a:pt x="782" y="66"/>
                </a:lnTo>
                <a:lnTo>
                  <a:pt x="755" y="53"/>
                </a:lnTo>
                <a:lnTo>
                  <a:pt x="733" y="38"/>
                </a:lnTo>
                <a:lnTo>
                  <a:pt x="717" y="20"/>
                </a:lnTo>
                <a:lnTo>
                  <a:pt x="708" y="0"/>
                </a:lnTo>
                <a:lnTo>
                  <a:pt x="150" y="53"/>
                </a:lnTo>
                <a:lnTo>
                  <a:pt x="150" y="54"/>
                </a:lnTo>
                <a:lnTo>
                  <a:pt x="152" y="75"/>
                </a:lnTo>
                <a:lnTo>
                  <a:pt x="149" y="95"/>
                </a:lnTo>
                <a:lnTo>
                  <a:pt x="138" y="113"/>
                </a:lnTo>
                <a:lnTo>
                  <a:pt x="120" y="131"/>
                </a:lnTo>
                <a:lnTo>
                  <a:pt x="98" y="145"/>
                </a:lnTo>
                <a:lnTo>
                  <a:pt x="71" y="158"/>
                </a:lnTo>
                <a:lnTo>
                  <a:pt x="38" y="167"/>
                </a:lnTo>
                <a:lnTo>
                  <a:pt x="4" y="173"/>
                </a:lnTo>
                <a:lnTo>
                  <a:pt x="2" y="173"/>
                </a:lnTo>
                <a:lnTo>
                  <a:pt x="0" y="173"/>
                </a:lnTo>
                <a:lnTo>
                  <a:pt x="246" y="983"/>
                </a:lnTo>
                <a:lnTo>
                  <a:pt x="248" y="983"/>
                </a:lnTo>
                <a:lnTo>
                  <a:pt x="250" y="982"/>
                </a:lnTo>
                <a:lnTo>
                  <a:pt x="286" y="981"/>
                </a:lnTo>
                <a:lnTo>
                  <a:pt x="321" y="983"/>
                </a:lnTo>
                <a:lnTo>
                  <a:pt x="355" y="990"/>
                </a:lnTo>
                <a:lnTo>
                  <a:pt x="384" y="999"/>
                </a:lnTo>
                <a:lnTo>
                  <a:pt x="411" y="1013"/>
                </a:lnTo>
                <a:lnTo>
                  <a:pt x="433" y="1028"/>
                </a:lnTo>
                <a:lnTo>
                  <a:pt x="449" y="1046"/>
                </a:lnTo>
                <a:lnTo>
                  <a:pt x="458" y="1066"/>
                </a:lnTo>
                <a:lnTo>
                  <a:pt x="458" y="1067"/>
                </a:lnTo>
                <a:lnTo>
                  <a:pt x="458" y="1068"/>
                </a:lnTo>
                <a:lnTo>
                  <a:pt x="460" y="1068"/>
                </a:lnTo>
                <a:lnTo>
                  <a:pt x="509" y="1064"/>
                </a:lnTo>
                <a:lnTo>
                  <a:pt x="509" y="159"/>
                </a:lnTo>
                <a:lnTo>
                  <a:pt x="949" y="159"/>
                </a:lnTo>
                <a:lnTo>
                  <a:pt x="927" y="83"/>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5" name="Google Shape;685;p32"/>
          <p:cNvSpPr/>
          <p:nvPr/>
        </p:nvSpPr>
        <p:spPr>
          <a:xfrm>
            <a:off x="6474024" y="5424785"/>
            <a:ext cx="379512" cy="58043"/>
          </a:xfrm>
          <a:custGeom>
            <a:rect b="b" l="l" r="r" t="t"/>
            <a:pathLst>
              <a:path extrusionOk="0" h="78" w="255">
                <a:moveTo>
                  <a:pt x="25" y="10"/>
                </a:moveTo>
                <a:lnTo>
                  <a:pt x="15" y="14"/>
                </a:lnTo>
                <a:lnTo>
                  <a:pt x="7" y="19"/>
                </a:lnTo>
                <a:lnTo>
                  <a:pt x="2" y="25"/>
                </a:lnTo>
                <a:lnTo>
                  <a:pt x="0" y="33"/>
                </a:lnTo>
                <a:lnTo>
                  <a:pt x="2" y="39"/>
                </a:lnTo>
                <a:lnTo>
                  <a:pt x="4" y="44"/>
                </a:lnTo>
                <a:lnTo>
                  <a:pt x="9" y="49"/>
                </a:lnTo>
                <a:lnTo>
                  <a:pt x="16" y="53"/>
                </a:lnTo>
                <a:lnTo>
                  <a:pt x="22" y="55"/>
                </a:lnTo>
                <a:lnTo>
                  <a:pt x="27" y="57"/>
                </a:lnTo>
                <a:lnTo>
                  <a:pt x="34" y="58"/>
                </a:lnTo>
                <a:lnTo>
                  <a:pt x="43" y="60"/>
                </a:lnTo>
                <a:lnTo>
                  <a:pt x="51" y="61"/>
                </a:lnTo>
                <a:lnTo>
                  <a:pt x="62" y="63"/>
                </a:lnTo>
                <a:lnTo>
                  <a:pt x="72" y="64"/>
                </a:lnTo>
                <a:lnTo>
                  <a:pt x="85" y="65"/>
                </a:lnTo>
                <a:lnTo>
                  <a:pt x="165" y="72"/>
                </a:lnTo>
                <a:lnTo>
                  <a:pt x="205" y="76"/>
                </a:lnTo>
                <a:lnTo>
                  <a:pt x="208" y="77"/>
                </a:lnTo>
                <a:lnTo>
                  <a:pt x="214" y="77"/>
                </a:lnTo>
                <a:lnTo>
                  <a:pt x="217" y="77"/>
                </a:lnTo>
                <a:lnTo>
                  <a:pt x="221" y="78"/>
                </a:lnTo>
                <a:lnTo>
                  <a:pt x="255" y="7"/>
                </a:lnTo>
                <a:lnTo>
                  <a:pt x="244" y="6"/>
                </a:lnTo>
                <a:lnTo>
                  <a:pt x="233" y="4"/>
                </a:lnTo>
                <a:lnTo>
                  <a:pt x="223" y="3"/>
                </a:lnTo>
                <a:lnTo>
                  <a:pt x="210" y="2"/>
                </a:lnTo>
                <a:lnTo>
                  <a:pt x="199" y="2"/>
                </a:lnTo>
                <a:lnTo>
                  <a:pt x="188" y="1"/>
                </a:lnTo>
                <a:lnTo>
                  <a:pt x="176" y="0"/>
                </a:lnTo>
                <a:lnTo>
                  <a:pt x="165" y="0"/>
                </a:lnTo>
                <a:lnTo>
                  <a:pt x="85" y="0"/>
                </a:lnTo>
                <a:lnTo>
                  <a:pt x="78" y="0"/>
                </a:lnTo>
                <a:lnTo>
                  <a:pt x="69" y="1"/>
                </a:lnTo>
                <a:lnTo>
                  <a:pt x="62" y="2"/>
                </a:lnTo>
                <a:lnTo>
                  <a:pt x="54" y="3"/>
                </a:lnTo>
                <a:lnTo>
                  <a:pt x="47" y="4"/>
                </a:lnTo>
                <a:lnTo>
                  <a:pt x="40" y="6"/>
                </a:lnTo>
                <a:lnTo>
                  <a:pt x="33" y="8"/>
                </a:lnTo>
                <a:lnTo>
                  <a:pt x="25" y="10"/>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6" name="Google Shape;686;p32"/>
          <p:cNvSpPr/>
          <p:nvPr/>
        </p:nvSpPr>
        <p:spPr>
          <a:xfrm>
            <a:off x="5954614" y="5131594"/>
            <a:ext cx="1394519" cy="766465"/>
          </a:xfrm>
          <a:custGeom>
            <a:rect b="b" l="l" r="r" t="t"/>
            <a:pathLst>
              <a:path extrusionOk="0" h="1030" w="937">
                <a:moveTo>
                  <a:pt x="430" y="701"/>
                </a:moveTo>
                <a:lnTo>
                  <a:pt x="416" y="701"/>
                </a:lnTo>
                <a:lnTo>
                  <a:pt x="402" y="700"/>
                </a:lnTo>
                <a:lnTo>
                  <a:pt x="387" y="700"/>
                </a:lnTo>
                <a:lnTo>
                  <a:pt x="371" y="699"/>
                </a:lnTo>
                <a:lnTo>
                  <a:pt x="354" y="698"/>
                </a:lnTo>
                <a:lnTo>
                  <a:pt x="336" y="697"/>
                </a:lnTo>
                <a:lnTo>
                  <a:pt x="318" y="695"/>
                </a:lnTo>
                <a:lnTo>
                  <a:pt x="300" y="694"/>
                </a:lnTo>
                <a:lnTo>
                  <a:pt x="282" y="692"/>
                </a:lnTo>
                <a:lnTo>
                  <a:pt x="266" y="690"/>
                </a:lnTo>
                <a:lnTo>
                  <a:pt x="250" y="688"/>
                </a:lnTo>
                <a:lnTo>
                  <a:pt x="235" y="686"/>
                </a:lnTo>
                <a:lnTo>
                  <a:pt x="221" y="683"/>
                </a:lnTo>
                <a:lnTo>
                  <a:pt x="208" y="681"/>
                </a:lnTo>
                <a:lnTo>
                  <a:pt x="197" y="679"/>
                </a:lnTo>
                <a:lnTo>
                  <a:pt x="186" y="675"/>
                </a:lnTo>
                <a:lnTo>
                  <a:pt x="184" y="595"/>
                </a:lnTo>
                <a:lnTo>
                  <a:pt x="206" y="594"/>
                </a:lnTo>
                <a:lnTo>
                  <a:pt x="219" y="598"/>
                </a:lnTo>
                <a:lnTo>
                  <a:pt x="230" y="601"/>
                </a:lnTo>
                <a:lnTo>
                  <a:pt x="242" y="604"/>
                </a:lnTo>
                <a:lnTo>
                  <a:pt x="257" y="607"/>
                </a:lnTo>
                <a:lnTo>
                  <a:pt x="269" y="609"/>
                </a:lnTo>
                <a:lnTo>
                  <a:pt x="284" y="612"/>
                </a:lnTo>
                <a:lnTo>
                  <a:pt x="298" y="614"/>
                </a:lnTo>
                <a:lnTo>
                  <a:pt x="313" y="616"/>
                </a:lnTo>
                <a:lnTo>
                  <a:pt x="327" y="618"/>
                </a:lnTo>
                <a:lnTo>
                  <a:pt x="344" y="620"/>
                </a:lnTo>
                <a:lnTo>
                  <a:pt x="358" y="621"/>
                </a:lnTo>
                <a:lnTo>
                  <a:pt x="373" y="622"/>
                </a:lnTo>
                <a:lnTo>
                  <a:pt x="387" y="624"/>
                </a:lnTo>
                <a:lnTo>
                  <a:pt x="403" y="625"/>
                </a:lnTo>
                <a:lnTo>
                  <a:pt x="418" y="625"/>
                </a:lnTo>
                <a:lnTo>
                  <a:pt x="432" y="626"/>
                </a:lnTo>
                <a:lnTo>
                  <a:pt x="496" y="625"/>
                </a:lnTo>
                <a:lnTo>
                  <a:pt x="528" y="557"/>
                </a:lnTo>
                <a:lnTo>
                  <a:pt x="525" y="556"/>
                </a:lnTo>
                <a:lnTo>
                  <a:pt x="521" y="556"/>
                </a:lnTo>
                <a:lnTo>
                  <a:pt x="517" y="555"/>
                </a:lnTo>
                <a:lnTo>
                  <a:pt x="514" y="555"/>
                </a:lnTo>
                <a:lnTo>
                  <a:pt x="430" y="549"/>
                </a:lnTo>
                <a:lnTo>
                  <a:pt x="382" y="543"/>
                </a:lnTo>
                <a:lnTo>
                  <a:pt x="371" y="541"/>
                </a:lnTo>
                <a:lnTo>
                  <a:pt x="360" y="540"/>
                </a:lnTo>
                <a:lnTo>
                  <a:pt x="349" y="538"/>
                </a:lnTo>
                <a:lnTo>
                  <a:pt x="338" y="537"/>
                </a:lnTo>
                <a:lnTo>
                  <a:pt x="327" y="535"/>
                </a:lnTo>
                <a:lnTo>
                  <a:pt x="316" y="533"/>
                </a:lnTo>
                <a:lnTo>
                  <a:pt x="307" y="531"/>
                </a:lnTo>
                <a:lnTo>
                  <a:pt x="297" y="529"/>
                </a:lnTo>
                <a:lnTo>
                  <a:pt x="288" y="527"/>
                </a:lnTo>
                <a:lnTo>
                  <a:pt x="278" y="525"/>
                </a:lnTo>
                <a:lnTo>
                  <a:pt x="269" y="523"/>
                </a:lnTo>
                <a:lnTo>
                  <a:pt x="260" y="520"/>
                </a:lnTo>
                <a:lnTo>
                  <a:pt x="253" y="518"/>
                </a:lnTo>
                <a:lnTo>
                  <a:pt x="244" y="515"/>
                </a:lnTo>
                <a:lnTo>
                  <a:pt x="237" y="512"/>
                </a:lnTo>
                <a:lnTo>
                  <a:pt x="230" y="509"/>
                </a:lnTo>
                <a:lnTo>
                  <a:pt x="217" y="502"/>
                </a:lnTo>
                <a:lnTo>
                  <a:pt x="206" y="494"/>
                </a:lnTo>
                <a:lnTo>
                  <a:pt x="195" y="486"/>
                </a:lnTo>
                <a:lnTo>
                  <a:pt x="186" y="477"/>
                </a:lnTo>
                <a:lnTo>
                  <a:pt x="179" y="467"/>
                </a:lnTo>
                <a:lnTo>
                  <a:pt x="174" y="455"/>
                </a:lnTo>
                <a:lnTo>
                  <a:pt x="172" y="443"/>
                </a:lnTo>
                <a:lnTo>
                  <a:pt x="170" y="430"/>
                </a:lnTo>
                <a:lnTo>
                  <a:pt x="172" y="419"/>
                </a:lnTo>
                <a:lnTo>
                  <a:pt x="174" y="409"/>
                </a:lnTo>
                <a:lnTo>
                  <a:pt x="179" y="400"/>
                </a:lnTo>
                <a:lnTo>
                  <a:pt x="186" y="391"/>
                </a:lnTo>
                <a:lnTo>
                  <a:pt x="195" y="382"/>
                </a:lnTo>
                <a:lnTo>
                  <a:pt x="208" y="373"/>
                </a:lnTo>
                <a:lnTo>
                  <a:pt x="221" y="365"/>
                </a:lnTo>
                <a:lnTo>
                  <a:pt x="237" y="357"/>
                </a:lnTo>
                <a:lnTo>
                  <a:pt x="255" y="350"/>
                </a:lnTo>
                <a:lnTo>
                  <a:pt x="273" y="343"/>
                </a:lnTo>
                <a:lnTo>
                  <a:pt x="295" y="338"/>
                </a:lnTo>
                <a:lnTo>
                  <a:pt x="318" y="332"/>
                </a:lnTo>
                <a:lnTo>
                  <a:pt x="342" y="328"/>
                </a:lnTo>
                <a:lnTo>
                  <a:pt x="367" y="324"/>
                </a:lnTo>
                <a:lnTo>
                  <a:pt x="396" y="322"/>
                </a:lnTo>
                <a:lnTo>
                  <a:pt x="425" y="320"/>
                </a:lnTo>
                <a:lnTo>
                  <a:pt x="423" y="254"/>
                </a:lnTo>
                <a:lnTo>
                  <a:pt x="510" y="254"/>
                </a:lnTo>
                <a:lnTo>
                  <a:pt x="512" y="319"/>
                </a:lnTo>
                <a:lnTo>
                  <a:pt x="525" y="319"/>
                </a:lnTo>
                <a:lnTo>
                  <a:pt x="535" y="320"/>
                </a:lnTo>
                <a:lnTo>
                  <a:pt x="548" y="320"/>
                </a:lnTo>
                <a:lnTo>
                  <a:pt x="563" y="321"/>
                </a:lnTo>
                <a:lnTo>
                  <a:pt x="575" y="322"/>
                </a:lnTo>
                <a:lnTo>
                  <a:pt x="590" y="323"/>
                </a:lnTo>
                <a:lnTo>
                  <a:pt x="606" y="325"/>
                </a:lnTo>
                <a:lnTo>
                  <a:pt x="621" y="326"/>
                </a:lnTo>
                <a:lnTo>
                  <a:pt x="624" y="326"/>
                </a:lnTo>
                <a:lnTo>
                  <a:pt x="630" y="327"/>
                </a:lnTo>
                <a:lnTo>
                  <a:pt x="635" y="327"/>
                </a:lnTo>
                <a:lnTo>
                  <a:pt x="639" y="328"/>
                </a:lnTo>
                <a:lnTo>
                  <a:pt x="662" y="281"/>
                </a:lnTo>
                <a:lnTo>
                  <a:pt x="937" y="324"/>
                </a:lnTo>
                <a:lnTo>
                  <a:pt x="937" y="103"/>
                </a:lnTo>
                <a:lnTo>
                  <a:pt x="935" y="103"/>
                </a:lnTo>
                <a:lnTo>
                  <a:pt x="934" y="103"/>
                </a:lnTo>
                <a:lnTo>
                  <a:pt x="930" y="103"/>
                </a:lnTo>
                <a:lnTo>
                  <a:pt x="928" y="103"/>
                </a:lnTo>
                <a:lnTo>
                  <a:pt x="892" y="101"/>
                </a:lnTo>
                <a:lnTo>
                  <a:pt x="858" y="95"/>
                </a:lnTo>
                <a:lnTo>
                  <a:pt x="829" y="86"/>
                </a:lnTo>
                <a:lnTo>
                  <a:pt x="801" y="73"/>
                </a:lnTo>
                <a:lnTo>
                  <a:pt x="780" y="58"/>
                </a:lnTo>
                <a:lnTo>
                  <a:pt x="763" y="41"/>
                </a:lnTo>
                <a:lnTo>
                  <a:pt x="753" y="21"/>
                </a:lnTo>
                <a:lnTo>
                  <a:pt x="749" y="1"/>
                </a:lnTo>
                <a:lnTo>
                  <a:pt x="749" y="0"/>
                </a:lnTo>
                <a:lnTo>
                  <a:pt x="184" y="0"/>
                </a:lnTo>
                <a:lnTo>
                  <a:pt x="184" y="1"/>
                </a:lnTo>
                <a:lnTo>
                  <a:pt x="181" y="21"/>
                </a:lnTo>
                <a:lnTo>
                  <a:pt x="170" y="41"/>
                </a:lnTo>
                <a:lnTo>
                  <a:pt x="154" y="58"/>
                </a:lnTo>
                <a:lnTo>
                  <a:pt x="132" y="73"/>
                </a:lnTo>
                <a:lnTo>
                  <a:pt x="105" y="86"/>
                </a:lnTo>
                <a:lnTo>
                  <a:pt x="74" y="95"/>
                </a:lnTo>
                <a:lnTo>
                  <a:pt x="40" y="101"/>
                </a:lnTo>
                <a:lnTo>
                  <a:pt x="3" y="103"/>
                </a:lnTo>
                <a:lnTo>
                  <a:pt x="2" y="103"/>
                </a:lnTo>
                <a:lnTo>
                  <a:pt x="0" y="103"/>
                </a:lnTo>
                <a:lnTo>
                  <a:pt x="0" y="924"/>
                </a:lnTo>
                <a:lnTo>
                  <a:pt x="2" y="924"/>
                </a:lnTo>
                <a:lnTo>
                  <a:pt x="3" y="924"/>
                </a:lnTo>
                <a:lnTo>
                  <a:pt x="40" y="926"/>
                </a:lnTo>
                <a:lnTo>
                  <a:pt x="74" y="933"/>
                </a:lnTo>
                <a:lnTo>
                  <a:pt x="105" y="942"/>
                </a:lnTo>
                <a:lnTo>
                  <a:pt x="132" y="954"/>
                </a:lnTo>
                <a:lnTo>
                  <a:pt x="154" y="969"/>
                </a:lnTo>
                <a:lnTo>
                  <a:pt x="170" y="987"/>
                </a:lnTo>
                <a:lnTo>
                  <a:pt x="181" y="1006"/>
                </a:lnTo>
                <a:lnTo>
                  <a:pt x="184" y="1027"/>
                </a:lnTo>
                <a:lnTo>
                  <a:pt x="184" y="1028"/>
                </a:lnTo>
                <a:lnTo>
                  <a:pt x="184" y="1029"/>
                </a:lnTo>
                <a:lnTo>
                  <a:pt x="184" y="1030"/>
                </a:lnTo>
                <a:lnTo>
                  <a:pt x="300" y="1030"/>
                </a:lnTo>
                <a:lnTo>
                  <a:pt x="432" y="756"/>
                </a:lnTo>
                <a:lnTo>
                  <a:pt x="430" y="701"/>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7" name="Google Shape;687;p32"/>
          <p:cNvSpPr/>
          <p:nvPr/>
        </p:nvSpPr>
        <p:spPr>
          <a:xfrm>
            <a:off x="6457654" y="5442645"/>
            <a:ext cx="1936253" cy="802183"/>
          </a:xfrm>
          <a:custGeom>
            <a:rect b="b" l="l" r="r" t="t"/>
            <a:pathLst>
              <a:path extrusionOk="0" h="1079" w="1301">
                <a:moveTo>
                  <a:pt x="1292" y="215"/>
                </a:moveTo>
                <a:lnTo>
                  <a:pt x="1258" y="208"/>
                </a:lnTo>
                <a:lnTo>
                  <a:pt x="1229" y="197"/>
                </a:lnTo>
                <a:lnTo>
                  <a:pt x="1204" y="183"/>
                </a:lnTo>
                <a:lnTo>
                  <a:pt x="1184" y="167"/>
                </a:lnTo>
                <a:lnTo>
                  <a:pt x="1169" y="149"/>
                </a:lnTo>
                <a:lnTo>
                  <a:pt x="1162" y="129"/>
                </a:lnTo>
                <a:lnTo>
                  <a:pt x="1160" y="110"/>
                </a:lnTo>
                <a:lnTo>
                  <a:pt x="1167" y="90"/>
                </a:lnTo>
                <a:lnTo>
                  <a:pt x="1167" y="89"/>
                </a:lnTo>
                <a:lnTo>
                  <a:pt x="625" y="0"/>
                </a:lnTo>
                <a:lnTo>
                  <a:pt x="625" y="1"/>
                </a:lnTo>
                <a:lnTo>
                  <a:pt x="612" y="21"/>
                </a:lnTo>
                <a:lnTo>
                  <a:pt x="592" y="37"/>
                </a:lnTo>
                <a:lnTo>
                  <a:pt x="567" y="52"/>
                </a:lnTo>
                <a:lnTo>
                  <a:pt x="538" y="63"/>
                </a:lnTo>
                <a:lnTo>
                  <a:pt x="507" y="70"/>
                </a:lnTo>
                <a:lnTo>
                  <a:pt x="473" y="75"/>
                </a:lnTo>
                <a:lnTo>
                  <a:pt x="438" y="75"/>
                </a:lnTo>
                <a:lnTo>
                  <a:pt x="402" y="71"/>
                </a:lnTo>
                <a:lnTo>
                  <a:pt x="400" y="71"/>
                </a:lnTo>
                <a:lnTo>
                  <a:pt x="295" y="277"/>
                </a:lnTo>
                <a:lnTo>
                  <a:pt x="0" y="861"/>
                </a:lnTo>
                <a:lnTo>
                  <a:pt x="0" y="862"/>
                </a:lnTo>
                <a:lnTo>
                  <a:pt x="2" y="862"/>
                </a:lnTo>
                <a:lnTo>
                  <a:pt x="4" y="862"/>
                </a:lnTo>
                <a:lnTo>
                  <a:pt x="38" y="869"/>
                </a:lnTo>
                <a:lnTo>
                  <a:pt x="67" y="880"/>
                </a:lnTo>
                <a:lnTo>
                  <a:pt x="92" y="894"/>
                </a:lnTo>
                <a:lnTo>
                  <a:pt x="112" y="910"/>
                </a:lnTo>
                <a:lnTo>
                  <a:pt x="125" y="928"/>
                </a:lnTo>
                <a:lnTo>
                  <a:pt x="132" y="948"/>
                </a:lnTo>
                <a:lnTo>
                  <a:pt x="134" y="967"/>
                </a:lnTo>
                <a:lnTo>
                  <a:pt x="127" y="988"/>
                </a:lnTo>
                <a:lnTo>
                  <a:pt x="127" y="989"/>
                </a:lnTo>
                <a:lnTo>
                  <a:pt x="127" y="990"/>
                </a:lnTo>
                <a:lnTo>
                  <a:pt x="127" y="991"/>
                </a:lnTo>
                <a:lnTo>
                  <a:pt x="668" y="1079"/>
                </a:lnTo>
                <a:lnTo>
                  <a:pt x="668" y="1078"/>
                </a:lnTo>
                <a:lnTo>
                  <a:pt x="668" y="1077"/>
                </a:lnTo>
                <a:lnTo>
                  <a:pt x="670" y="1076"/>
                </a:lnTo>
                <a:lnTo>
                  <a:pt x="682" y="1056"/>
                </a:lnTo>
                <a:lnTo>
                  <a:pt x="702" y="1040"/>
                </a:lnTo>
                <a:lnTo>
                  <a:pt x="728" y="1025"/>
                </a:lnTo>
                <a:lnTo>
                  <a:pt x="755" y="1014"/>
                </a:lnTo>
                <a:lnTo>
                  <a:pt x="787" y="1006"/>
                </a:lnTo>
                <a:lnTo>
                  <a:pt x="822" y="1002"/>
                </a:lnTo>
                <a:lnTo>
                  <a:pt x="856" y="1001"/>
                </a:lnTo>
                <a:lnTo>
                  <a:pt x="892" y="1005"/>
                </a:lnTo>
                <a:lnTo>
                  <a:pt x="894" y="1006"/>
                </a:lnTo>
                <a:lnTo>
                  <a:pt x="898" y="1006"/>
                </a:lnTo>
                <a:lnTo>
                  <a:pt x="900" y="1007"/>
                </a:lnTo>
                <a:lnTo>
                  <a:pt x="901" y="1007"/>
                </a:lnTo>
                <a:lnTo>
                  <a:pt x="1301" y="217"/>
                </a:lnTo>
                <a:lnTo>
                  <a:pt x="1300" y="217"/>
                </a:lnTo>
                <a:lnTo>
                  <a:pt x="1296" y="217"/>
                </a:lnTo>
                <a:lnTo>
                  <a:pt x="1294" y="217"/>
                </a:lnTo>
                <a:lnTo>
                  <a:pt x="1292" y="215"/>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8" name="Google Shape;688;p32"/>
          <p:cNvSpPr/>
          <p:nvPr/>
        </p:nvSpPr>
        <p:spPr>
          <a:xfrm>
            <a:off x="6926461" y="5640586"/>
            <a:ext cx="1015008" cy="401836"/>
          </a:xfrm>
          <a:custGeom>
            <a:rect b="b" l="l" r="r" t="t"/>
            <a:pathLst>
              <a:path extrusionOk="0" h="540" w="682">
                <a:moveTo>
                  <a:pt x="641" y="210"/>
                </a:moveTo>
                <a:lnTo>
                  <a:pt x="619" y="205"/>
                </a:lnTo>
                <a:lnTo>
                  <a:pt x="612" y="201"/>
                </a:lnTo>
                <a:lnTo>
                  <a:pt x="605" y="197"/>
                </a:lnTo>
                <a:lnTo>
                  <a:pt x="597" y="193"/>
                </a:lnTo>
                <a:lnTo>
                  <a:pt x="588" y="189"/>
                </a:lnTo>
                <a:lnTo>
                  <a:pt x="579" y="185"/>
                </a:lnTo>
                <a:lnTo>
                  <a:pt x="570" y="182"/>
                </a:lnTo>
                <a:lnTo>
                  <a:pt x="561" y="178"/>
                </a:lnTo>
                <a:lnTo>
                  <a:pt x="550" y="174"/>
                </a:lnTo>
                <a:lnTo>
                  <a:pt x="539" y="170"/>
                </a:lnTo>
                <a:lnTo>
                  <a:pt x="529" y="167"/>
                </a:lnTo>
                <a:lnTo>
                  <a:pt x="518" y="164"/>
                </a:lnTo>
                <a:lnTo>
                  <a:pt x="507" y="159"/>
                </a:lnTo>
                <a:lnTo>
                  <a:pt x="496" y="156"/>
                </a:lnTo>
                <a:lnTo>
                  <a:pt x="483" y="153"/>
                </a:lnTo>
                <a:lnTo>
                  <a:pt x="471" y="151"/>
                </a:lnTo>
                <a:lnTo>
                  <a:pt x="458" y="148"/>
                </a:lnTo>
                <a:lnTo>
                  <a:pt x="382" y="136"/>
                </a:lnTo>
                <a:lnTo>
                  <a:pt x="375" y="135"/>
                </a:lnTo>
                <a:lnTo>
                  <a:pt x="367" y="134"/>
                </a:lnTo>
                <a:lnTo>
                  <a:pt x="358" y="134"/>
                </a:lnTo>
                <a:lnTo>
                  <a:pt x="351" y="134"/>
                </a:lnTo>
                <a:lnTo>
                  <a:pt x="344" y="134"/>
                </a:lnTo>
                <a:lnTo>
                  <a:pt x="335" y="134"/>
                </a:lnTo>
                <a:lnTo>
                  <a:pt x="328" y="134"/>
                </a:lnTo>
                <a:lnTo>
                  <a:pt x="320" y="135"/>
                </a:lnTo>
                <a:lnTo>
                  <a:pt x="308" y="138"/>
                </a:lnTo>
                <a:lnTo>
                  <a:pt x="297" y="141"/>
                </a:lnTo>
                <a:lnTo>
                  <a:pt x="290" y="146"/>
                </a:lnTo>
                <a:lnTo>
                  <a:pt x="284" y="152"/>
                </a:lnTo>
                <a:lnTo>
                  <a:pt x="282" y="158"/>
                </a:lnTo>
                <a:lnTo>
                  <a:pt x="282" y="165"/>
                </a:lnTo>
                <a:lnTo>
                  <a:pt x="286" y="171"/>
                </a:lnTo>
                <a:lnTo>
                  <a:pt x="290" y="176"/>
                </a:lnTo>
                <a:lnTo>
                  <a:pt x="293" y="178"/>
                </a:lnTo>
                <a:lnTo>
                  <a:pt x="299" y="181"/>
                </a:lnTo>
                <a:lnTo>
                  <a:pt x="304" y="183"/>
                </a:lnTo>
                <a:lnTo>
                  <a:pt x="311" y="186"/>
                </a:lnTo>
                <a:lnTo>
                  <a:pt x="319" y="189"/>
                </a:lnTo>
                <a:lnTo>
                  <a:pt x="328" y="192"/>
                </a:lnTo>
                <a:lnTo>
                  <a:pt x="338" y="195"/>
                </a:lnTo>
                <a:lnTo>
                  <a:pt x="349" y="198"/>
                </a:lnTo>
                <a:lnTo>
                  <a:pt x="422" y="218"/>
                </a:lnTo>
                <a:lnTo>
                  <a:pt x="458" y="228"/>
                </a:lnTo>
                <a:lnTo>
                  <a:pt x="483" y="236"/>
                </a:lnTo>
                <a:lnTo>
                  <a:pt x="505" y="243"/>
                </a:lnTo>
                <a:lnTo>
                  <a:pt x="527" y="252"/>
                </a:lnTo>
                <a:lnTo>
                  <a:pt x="545" y="259"/>
                </a:lnTo>
                <a:lnTo>
                  <a:pt x="561" y="267"/>
                </a:lnTo>
                <a:lnTo>
                  <a:pt x="576" y="275"/>
                </a:lnTo>
                <a:lnTo>
                  <a:pt x="588" y="283"/>
                </a:lnTo>
                <a:lnTo>
                  <a:pt x="599" y="292"/>
                </a:lnTo>
                <a:lnTo>
                  <a:pt x="614" y="308"/>
                </a:lnTo>
                <a:lnTo>
                  <a:pt x="623" y="326"/>
                </a:lnTo>
                <a:lnTo>
                  <a:pt x="623" y="347"/>
                </a:lnTo>
                <a:lnTo>
                  <a:pt x="614" y="367"/>
                </a:lnTo>
                <a:lnTo>
                  <a:pt x="606" y="379"/>
                </a:lnTo>
                <a:lnTo>
                  <a:pt x="599" y="389"/>
                </a:lnTo>
                <a:lnTo>
                  <a:pt x="588" y="398"/>
                </a:lnTo>
                <a:lnTo>
                  <a:pt x="576" y="407"/>
                </a:lnTo>
                <a:lnTo>
                  <a:pt x="559" y="415"/>
                </a:lnTo>
                <a:lnTo>
                  <a:pt x="543" y="423"/>
                </a:lnTo>
                <a:lnTo>
                  <a:pt x="525" y="429"/>
                </a:lnTo>
                <a:lnTo>
                  <a:pt x="505" y="435"/>
                </a:lnTo>
                <a:lnTo>
                  <a:pt x="483" y="440"/>
                </a:lnTo>
                <a:lnTo>
                  <a:pt x="460" y="443"/>
                </a:lnTo>
                <a:lnTo>
                  <a:pt x="436" y="446"/>
                </a:lnTo>
                <a:lnTo>
                  <a:pt x="411" y="447"/>
                </a:lnTo>
                <a:lnTo>
                  <a:pt x="386" y="447"/>
                </a:lnTo>
                <a:lnTo>
                  <a:pt x="360" y="447"/>
                </a:lnTo>
                <a:lnTo>
                  <a:pt x="333" y="445"/>
                </a:lnTo>
                <a:lnTo>
                  <a:pt x="304" y="442"/>
                </a:lnTo>
                <a:lnTo>
                  <a:pt x="252" y="540"/>
                </a:lnTo>
                <a:lnTo>
                  <a:pt x="168" y="526"/>
                </a:lnTo>
                <a:lnTo>
                  <a:pt x="219" y="429"/>
                </a:lnTo>
                <a:lnTo>
                  <a:pt x="206" y="427"/>
                </a:lnTo>
                <a:lnTo>
                  <a:pt x="192" y="424"/>
                </a:lnTo>
                <a:lnTo>
                  <a:pt x="177" y="421"/>
                </a:lnTo>
                <a:lnTo>
                  <a:pt x="163" y="417"/>
                </a:lnTo>
                <a:lnTo>
                  <a:pt x="148" y="413"/>
                </a:lnTo>
                <a:lnTo>
                  <a:pt x="134" y="409"/>
                </a:lnTo>
                <a:lnTo>
                  <a:pt x="118" y="405"/>
                </a:lnTo>
                <a:lnTo>
                  <a:pt x="101" y="401"/>
                </a:lnTo>
                <a:lnTo>
                  <a:pt x="85" y="396"/>
                </a:lnTo>
                <a:lnTo>
                  <a:pt x="71" y="392"/>
                </a:lnTo>
                <a:lnTo>
                  <a:pt x="56" y="387"/>
                </a:lnTo>
                <a:lnTo>
                  <a:pt x="44" y="383"/>
                </a:lnTo>
                <a:lnTo>
                  <a:pt x="31" y="378"/>
                </a:lnTo>
                <a:lnTo>
                  <a:pt x="20" y="373"/>
                </a:lnTo>
                <a:lnTo>
                  <a:pt x="9" y="368"/>
                </a:lnTo>
                <a:lnTo>
                  <a:pt x="0" y="364"/>
                </a:lnTo>
                <a:lnTo>
                  <a:pt x="42" y="285"/>
                </a:lnTo>
                <a:lnTo>
                  <a:pt x="63" y="289"/>
                </a:lnTo>
                <a:lnTo>
                  <a:pt x="72" y="295"/>
                </a:lnTo>
                <a:lnTo>
                  <a:pt x="83" y="300"/>
                </a:lnTo>
                <a:lnTo>
                  <a:pt x="92" y="305"/>
                </a:lnTo>
                <a:lnTo>
                  <a:pt x="103" y="309"/>
                </a:lnTo>
                <a:lnTo>
                  <a:pt x="114" y="314"/>
                </a:lnTo>
                <a:lnTo>
                  <a:pt x="127" y="319"/>
                </a:lnTo>
                <a:lnTo>
                  <a:pt x="139" y="323"/>
                </a:lnTo>
                <a:lnTo>
                  <a:pt x="152" y="328"/>
                </a:lnTo>
                <a:lnTo>
                  <a:pt x="165" y="332"/>
                </a:lnTo>
                <a:lnTo>
                  <a:pt x="177" y="337"/>
                </a:lnTo>
                <a:lnTo>
                  <a:pt x="192" y="341"/>
                </a:lnTo>
                <a:lnTo>
                  <a:pt x="205" y="345"/>
                </a:lnTo>
                <a:lnTo>
                  <a:pt x="219" y="348"/>
                </a:lnTo>
                <a:lnTo>
                  <a:pt x="232" y="352"/>
                </a:lnTo>
                <a:lnTo>
                  <a:pt x="246" y="355"/>
                </a:lnTo>
                <a:lnTo>
                  <a:pt x="261" y="358"/>
                </a:lnTo>
                <a:lnTo>
                  <a:pt x="340" y="370"/>
                </a:lnTo>
                <a:lnTo>
                  <a:pt x="348" y="370"/>
                </a:lnTo>
                <a:lnTo>
                  <a:pt x="357" y="371"/>
                </a:lnTo>
                <a:lnTo>
                  <a:pt x="364" y="371"/>
                </a:lnTo>
                <a:lnTo>
                  <a:pt x="371" y="370"/>
                </a:lnTo>
                <a:lnTo>
                  <a:pt x="378" y="370"/>
                </a:lnTo>
                <a:lnTo>
                  <a:pt x="386" y="370"/>
                </a:lnTo>
                <a:lnTo>
                  <a:pt x="393" y="369"/>
                </a:lnTo>
                <a:lnTo>
                  <a:pt x="400" y="368"/>
                </a:lnTo>
                <a:lnTo>
                  <a:pt x="413" y="366"/>
                </a:lnTo>
                <a:lnTo>
                  <a:pt x="422" y="361"/>
                </a:lnTo>
                <a:lnTo>
                  <a:pt x="429" y="356"/>
                </a:lnTo>
                <a:lnTo>
                  <a:pt x="434" y="349"/>
                </a:lnTo>
                <a:lnTo>
                  <a:pt x="436" y="342"/>
                </a:lnTo>
                <a:lnTo>
                  <a:pt x="436" y="335"/>
                </a:lnTo>
                <a:lnTo>
                  <a:pt x="431" y="327"/>
                </a:lnTo>
                <a:lnTo>
                  <a:pt x="422" y="321"/>
                </a:lnTo>
                <a:lnTo>
                  <a:pt x="411" y="315"/>
                </a:lnTo>
                <a:lnTo>
                  <a:pt x="398" y="310"/>
                </a:lnTo>
                <a:lnTo>
                  <a:pt x="387" y="306"/>
                </a:lnTo>
                <a:lnTo>
                  <a:pt x="375" y="303"/>
                </a:lnTo>
                <a:lnTo>
                  <a:pt x="299" y="283"/>
                </a:lnTo>
                <a:lnTo>
                  <a:pt x="255" y="269"/>
                </a:lnTo>
                <a:lnTo>
                  <a:pt x="244" y="266"/>
                </a:lnTo>
                <a:lnTo>
                  <a:pt x="235" y="263"/>
                </a:lnTo>
                <a:lnTo>
                  <a:pt x="226" y="260"/>
                </a:lnTo>
                <a:lnTo>
                  <a:pt x="217" y="256"/>
                </a:lnTo>
                <a:lnTo>
                  <a:pt x="208" y="253"/>
                </a:lnTo>
                <a:lnTo>
                  <a:pt x="199" y="250"/>
                </a:lnTo>
                <a:lnTo>
                  <a:pt x="190" y="245"/>
                </a:lnTo>
                <a:lnTo>
                  <a:pt x="181" y="242"/>
                </a:lnTo>
                <a:lnTo>
                  <a:pt x="165" y="235"/>
                </a:lnTo>
                <a:lnTo>
                  <a:pt x="152" y="228"/>
                </a:lnTo>
                <a:lnTo>
                  <a:pt x="139" y="220"/>
                </a:lnTo>
                <a:lnTo>
                  <a:pt x="129" y="212"/>
                </a:lnTo>
                <a:lnTo>
                  <a:pt x="120" y="203"/>
                </a:lnTo>
                <a:lnTo>
                  <a:pt x="112" y="194"/>
                </a:lnTo>
                <a:lnTo>
                  <a:pt x="107" y="184"/>
                </a:lnTo>
                <a:lnTo>
                  <a:pt x="103" y="174"/>
                </a:lnTo>
                <a:lnTo>
                  <a:pt x="103" y="162"/>
                </a:lnTo>
                <a:lnTo>
                  <a:pt x="103" y="151"/>
                </a:lnTo>
                <a:lnTo>
                  <a:pt x="107" y="139"/>
                </a:lnTo>
                <a:lnTo>
                  <a:pt x="112" y="126"/>
                </a:lnTo>
                <a:lnTo>
                  <a:pt x="118" y="116"/>
                </a:lnTo>
                <a:lnTo>
                  <a:pt x="125" y="107"/>
                </a:lnTo>
                <a:lnTo>
                  <a:pt x="136" y="99"/>
                </a:lnTo>
                <a:lnTo>
                  <a:pt x="147" y="91"/>
                </a:lnTo>
                <a:lnTo>
                  <a:pt x="154" y="88"/>
                </a:lnTo>
                <a:lnTo>
                  <a:pt x="161" y="84"/>
                </a:lnTo>
                <a:lnTo>
                  <a:pt x="168" y="81"/>
                </a:lnTo>
                <a:lnTo>
                  <a:pt x="177" y="77"/>
                </a:lnTo>
                <a:lnTo>
                  <a:pt x="185" y="75"/>
                </a:lnTo>
                <a:lnTo>
                  <a:pt x="194" y="72"/>
                </a:lnTo>
                <a:lnTo>
                  <a:pt x="205" y="69"/>
                </a:lnTo>
                <a:lnTo>
                  <a:pt x="214" y="67"/>
                </a:lnTo>
                <a:lnTo>
                  <a:pt x="234" y="63"/>
                </a:lnTo>
                <a:lnTo>
                  <a:pt x="255" y="60"/>
                </a:lnTo>
                <a:lnTo>
                  <a:pt x="279" y="59"/>
                </a:lnTo>
                <a:lnTo>
                  <a:pt x="302" y="57"/>
                </a:lnTo>
                <a:lnTo>
                  <a:pt x="329" y="57"/>
                </a:lnTo>
                <a:lnTo>
                  <a:pt x="355" y="58"/>
                </a:lnTo>
                <a:lnTo>
                  <a:pt x="384" y="60"/>
                </a:lnTo>
                <a:lnTo>
                  <a:pt x="413" y="63"/>
                </a:lnTo>
                <a:lnTo>
                  <a:pt x="445" y="0"/>
                </a:lnTo>
                <a:lnTo>
                  <a:pt x="529" y="14"/>
                </a:lnTo>
                <a:lnTo>
                  <a:pt x="496" y="76"/>
                </a:lnTo>
                <a:lnTo>
                  <a:pt x="507" y="79"/>
                </a:lnTo>
                <a:lnTo>
                  <a:pt x="519" y="82"/>
                </a:lnTo>
                <a:lnTo>
                  <a:pt x="530" y="85"/>
                </a:lnTo>
                <a:lnTo>
                  <a:pt x="543" y="87"/>
                </a:lnTo>
                <a:lnTo>
                  <a:pt x="556" y="91"/>
                </a:lnTo>
                <a:lnTo>
                  <a:pt x="568" y="94"/>
                </a:lnTo>
                <a:lnTo>
                  <a:pt x="583" y="97"/>
                </a:lnTo>
                <a:lnTo>
                  <a:pt x="595" y="101"/>
                </a:lnTo>
                <a:lnTo>
                  <a:pt x="610" y="105"/>
                </a:lnTo>
                <a:lnTo>
                  <a:pt x="623" y="109"/>
                </a:lnTo>
                <a:lnTo>
                  <a:pt x="635" y="113"/>
                </a:lnTo>
                <a:lnTo>
                  <a:pt x="646" y="116"/>
                </a:lnTo>
                <a:lnTo>
                  <a:pt x="657" y="120"/>
                </a:lnTo>
                <a:lnTo>
                  <a:pt x="666" y="124"/>
                </a:lnTo>
                <a:lnTo>
                  <a:pt x="675" y="128"/>
                </a:lnTo>
                <a:lnTo>
                  <a:pt x="682" y="131"/>
                </a:lnTo>
                <a:lnTo>
                  <a:pt x="641" y="210"/>
                </a:lnTo>
                <a:close/>
              </a:path>
            </a:pathLst>
          </a:custGeom>
          <a:solidFill>
            <a:srgbClr val="D3CE8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89" name="Google Shape;689;p32"/>
          <p:cNvSpPr/>
          <p:nvPr/>
        </p:nvSpPr>
        <p:spPr>
          <a:xfrm>
            <a:off x="4528840" y="6012657"/>
            <a:ext cx="458391" cy="194965"/>
          </a:xfrm>
          <a:custGeom>
            <a:rect b="b" l="l" r="r" t="t"/>
            <a:pathLst>
              <a:path extrusionOk="0" h="263" w="308">
                <a:moveTo>
                  <a:pt x="221" y="37"/>
                </a:moveTo>
                <a:lnTo>
                  <a:pt x="221" y="0"/>
                </a:lnTo>
                <a:lnTo>
                  <a:pt x="172" y="0"/>
                </a:lnTo>
                <a:lnTo>
                  <a:pt x="172" y="36"/>
                </a:lnTo>
                <a:lnTo>
                  <a:pt x="163" y="36"/>
                </a:lnTo>
                <a:lnTo>
                  <a:pt x="154" y="37"/>
                </a:lnTo>
                <a:lnTo>
                  <a:pt x="147" y="38"/>
                </a:lnTo>
                <a:lnTo>
                  <a:pt x="138" y="38"/>
                </a:lnTo>
                <a:lnTo>
                  <a:pt x="131" y="39"/>
                </a:lnTo>
                <a:lnTo>
                  <a:pt x="122" y="40"/>
                </a:lnTo>
                <a:lnTo>
                  <a:pt x="114" y="42"/>
                </a:lnTo>
                <a:lnTo>
                  <a:pt x="107" y="43"/>
                </a:lnTo>
                <a:lnTo>
                  <a:pt x="100" y="45"/>
                </a:lnTo>
                <a:lnTo>
                  <a:pt x="91" y="46"/>
                </a:lnTo>
                <a:lnTo>
                  <a:pt x="84" y="49"/>
                </a:lnTo>
                <a:lnTo>
                  <a:pt x="78" y="51"/>
                </a:lnTo>
                <a:lnTo>
                  <a:pt x="71" y="54"/>
                </a:lnTo>
                <a:lnTo>
                  <a:pt x="64" y="56"/>
                </a:lnTo>
                <a:lnTo>
                  <a:pt x="58" y="58"/>
                </a:lnTo>
                <a:lnTo>
                  <a:pt x="53" y="61"/>
                </a:lnTo>
                <a:lnTo>
                  <a:pt x="42" y="67"/>
                </a:lnTo>
                <a:lnTo>
                  <a:pt x="31" y="74"/>
                </a:lnTo>
                <a:lnTo>
                  <a:pt x="22" y="82"/>
                </a:lnTo>
                <a:lnTo>
                  <a:pt x="15" y="90"/>
                </a:lnTo>
                <a:lnTo>
                  <a:pt x="9" y="100"/>
                </a:lnTo>
                <a:lnTo>
                  <a:pt x="4" y="109"/>
                </a:lnTo>
                <a:lnTo>
                  <a:pt x="2" y="120"/>
                </a:lnTo>
                <a:lnTo>
                  <a:pt x="0" y="131"/>
                </a:lnTo>
                <a:lnTo>
                  <a:pt x="2" y="142"/>
                </a:lnTo>
                <a:lnTo>
                  <a:pt x="4" y="152"/>
                </a:lnTo>
                <a:lnTo>
                  <a:pt x="8" y="161"/>
                </a:lnTo>
                <a:lnTo>
                  <a:pt x="13" y="170"/>
                </a:lnTo>
                <a:lnTo>
                  <a:pt x="20" y="179"/>
                </a:lnTo>
                <a:lnTo>
                  <a:pt x="29" y="186"/>
                </a:lnTo>
                <a:lnTo>
                  <a:pt x="38" y="193"/>
                </a:lnTo>
                <a:lnTo>
                  <a:pt x="49" y="199"/>
                </a:lnTo>
                <a:lnTo>
                  <a:pt x="60" y="204"/>
                </a:lnTo>
                <a:lnTo>
                  <a:pt x="73" y="209"/>
                </a:lnTo>
                <a:lnTo>
                  <a:pt x="87" y="213"/>
                </a:lnTo>
                <a:lnTo>
                  <a:pt x="102" y="217"/>
                </a:lnTo>
                <a:lnTo>
                  <a:pt x="109" y="219"/>
                </a:lnTo>
                <a:lnTo>
                  <a:pt x="118" y="221"/>
                </a:lnTo>
                <a:lnTo>
                  <a:pt x="125" y="222"/>
                </a:lnTo>
                <a:lnTo>
                  <a:pt x="134" y="223"/>
                </a:lnTo>
                <a:lnTo>
                  <a:pt x="143" y="224"/>
                </a:lnTo>
                <a:lnTo>
                  <a:pt x="152" y="224"/>
                </a:lnTo>
                <a:lnTo>
                  <a:pt x="162" y="225"/>
                </a:lnTo>
                <a:lnTo>
                  <a:pt x="172" y="225"/>
                </a:lnTo>
                <a:lnTo>
                  <a:pt x="172" y="263"/>
                </a:lnTo>
                <a:lnTo>
                  <a:pt x="221" y="263"/>
                </a:lnTo>
                <a:lnTo>
                  <a:pt x="221" y="225"/>
                </a:lnTo>
                <a:lnTo>
                  <a:pt x="234" y="224"/>
                </a:lnTo>
                <a:lnTo>
                  <a:pt x="247" y="223"/>
                </a:lnTo>
                <a:lnTo>
                  <a:pt x="259" y="221"/>
                </a:lnTo>
                <a:lnTo>
                  <a:pt x="270" y="220"/>
                </a:lnTo>
                <a:lnTo>
                  <a:pt x="281" y="217"/>
                </a:lnTo>
                <a:lnTo>
                  <a:pt x="292" y="215"/>
                </a:lnTo>
                <a:lnTo>
                  <a:pt x="301" y="213"/>
                </a:lnTo>
                <a:lnTo>
                  <a:pt x="308" y="211"/>
                </a:lnTo>
                <a:lnTo>
                  <a:pt x="308" y="164"/>
                </a:lnTo>
                <a:lnTo>
                  <a:pt x="294" y="164"/>
                </a:lnTo>
                <a:lnTo>
                  <a:pt x="286" y="168"/>
                </a:lnTo>
                <a:lnTo>
                  <a:pt x="279" y="171"/>
                </a:lnTo>
                <a:lnTo>
                  <a:pt x="272" y="174"/>
                </a:lnTo>
                <a:lnTo>
                  <a:pt x="263" y="178"/>
                </a:lnTo>
                <a:lnTo>
                  <a:pt x="254" y="180"/>
                </a:lnTo>
                <a:lnTo>
                  <a:pt x="245" y="182"/>
                </a:lnTo>
                <a:lnTo>
                  <a:pt x="232" y="184"/>
                </a:lnTo>
                <a:lnTo>
                  <a:pt x="219" y="185"/>
                </a:lnTo>
                <a:lnTo>
                  <a:pt x="172" y="185"/>
                </a:lnTo>
                <a:lnTo>
                  <a:pt x="158" y="183"/>
                </a:lnTo>
                <a:lnTo>
                  <a:pt x="145" y="179"/>
                </a:lnTo>
                <a:lnTo>
                  <a:pt x="134" y="173"/>
                </a:lnTo>
                <a:lnTo>
                  <a:pt x="124" y="167"/>
                </a:lnTo>
                <a:lnTo>
                  <a:pt x="114" y="160"/>
                </a:lnTo>
                <a:lnTo>
                  <a:pt x="109" y="152"/>
                </a:lnTo>
                <a:lnTo>
                  <a:pt x="105" y="143"/>
                </a:lnTo>
                <a:lnTo>
                  <a:pt x="104" y="131"/>
                </a:lnTo>
                <a:lnTo>
                  <a:pt x="105" y="121"/>
                </a:lnTo>
                <a:lnTo>
                  <a:pt x="109" y="112"/>
                </a:lnTo>
                <a:lnTo>
                  <a:pt x="114" y="103"/>
                </a:lnTo>
                <a:lnTo>
                  <a:pt x="122" y="96"/>
                </a:lnTo>
                <a:lnTo>
                  <a:pt x="133" y="88"/>
                </a:lnTo>
                <a:lnTo>
                  <a:pt x="143" y="83"/>
                </a:lnTo>
                <a:lnTo>
                  <a:pt x="158" y="79"/>
                </a:lnTo>
                <a:lnTo>
                  <a:pt x="172" y="77"/>
                </a:lnTo>
                <a:lnTo>
                  <a:pt x="219" y="77"/>
                </a:lnTo>
                <a:lnTo>
                  <a:pt x="232" y="78"/>
                </a:lnTo>
                <a:lnTo>
                  <a:pt x="245" y="80"/>
                </a:lnTo>
                <a:lnTo>
                  <a:pt x="256" y="83"/>
                </a:lnTo>
                <a:lnTo>
                  <a:pt x="265" y="86"/>
                </a:lnTo>
                <a:lnTo>
                  <a:pt x="274" y="89"/>
                </a:lnTo>
                <a:lnTo>
                  <a:pt x="281" y="93"/>
                </a:lnTo>
                <a:lnTo>
                  <a:pt x="288" y="96"/>
                </a:lnTo>
                <a:lnTo>
                  <a:pt x="294" y="98"/>
                </a:lnTo>
                <a:lnTo>
                  <a:pt x="308" y="98"/>
                </a:lnTo>
                <a:lnTo>
                  <a:pt x="308" y="51"/>
                </a:lnTo>
                <a:lnTo>
                  <a:pt x="303" y="49"/>
                </a:lnTo>
                <a:lnTo>
                  <a:pt x="295" y="47"/>
                </a:lnTo>
                <a:lnTo>
                  <a:pt x="288" y="45"/>
                </a:lnTo>
                <a:lnTo>
                  <a:pt x="277" y="43"/>
                </a:lnTo>
                <a:lnTo>
                  <a:pt x="272" y="42"/>
                </a:lnTo>
                <a:lnTo>
                  <a:pt x="265" y="41"/>
                </a:lnTo>
                <a:lnTo>
                  <a:pt x="257" y="40"/>
                </a:lnTo>
                <a:lnTo>
                  <a:pt x="252" y="39"/>
                </a:lnTo>
                <a:lnTo>
                  <a:pt x="245" y="39"/>
                </a:lnTo>
                <a:lnTo>
                  <a:pt x="238" y="38"/>
                </a:lnTo>
                <a:lnTo>
                  <a:pt x="228" y="37"/>
                </a:lnTo>
                <a:lnTo>
                  <a:pt x="221" y="37"/>
                </a:lnTo>
                <a:close/>
              </a:path>
            </a:pathLst>
          </a:custGeom>
          <a:solidFill>
            <a:srgbClr val="3D3D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690" name="Google Shape;690;p32"/>
          <p:cNvSpPr/>
          <p:nvPr/>
        </p:nvSpPr>
        <p:spPr>
          <a:xfrm>
            <a:off x="1881187" y="1285875"/>
            <a:ext cx="8501063" cy="3500438"/>
          </a:xfrm>
          <a:prstGeom prst="rect">
            <a:avLst/>
          </a:prstGeom>
          <a:gradFill>
            <a:gsLst>
              <a:gs pos="0">
                <a:srgbClr val="FFCC33"/>
              </a:gs>
              <a:gs pos="100000">
                <a:srgbClr val="FFCE3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Revenue should be recognized in the </a:t>
            </a:r>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accounting period in which it is earned.</a:t>
            </a:r>
            <a:endParaRPr/>
          </a:p>
          <a:p>
            <a:pPr indent="0" lvl="0" marL="0" marR="0" rtl="0" algn="ctr">
              <a:spcBef>
                <a:spcPts val="0"/>
              </a:spcBef>
              <a:spcAft>
                <a:spcPts val="0"/>
              </a:spcAft>
              <a:buNone/>
            </a:pPr>
            <a:r>
              <a:t/>
            </a:r>
            <a:endParaRPr b="1" sz="3375">
              <a:solidFill>
                <a:srgbClr val="6633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When a sale is involved, revenue is </a:t>
            </a:r>
            <a:endParaRPr/>
          </a:p>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recognized at the point of sale.</a:t>
            </a:r>
            <a:endParaRPr sz="3375">
              <a:solidFill>
                <a:schemeClr val="dk1"/>
              </a:solidFill>
              <a:latin typeface="Times New Roman"/>
              <a:ea typeface="Times New Roman"/>
              <a:cs typeface="Times New Roman"/>
              <a:sym typeface="Times New Roman"/>
            </a:endParaRPr>
          </a:p>
        </p:txBody>
      </p:sp>
      <p:cxnSp>
        <p:nvCxnSpPr>
          <p:cNvPr id="691" name="Google Shape;691;p32"/>
          <p:cNvCxnSpPr/>
          <p:nvPr/>
        </p:nvCxnSpPr>
        <p:spPr>
          <a:xfrm>
            <a:off x="3595687" y="3071813"/>
            <a:ext cx="5072063" cy="0"/>
          </a:xfrm>
          <a:prstGeom prst="straightConnector1">
            <a:avLst/>
          </a:prstGeom>
          <a:noFill/>
          <a:ln cap="flat" cmpd="sng" w="76200">
            <a:solidFill>
              <a:schemeClr val="dk1"/>
            </a:solidFill>
            <a:prstDash val="solid"/>
            <a:round/>
            <a:headEnd len="med" w="med" type="none"/>
            <a:tailEnd len="med" w="med" type="none"/>
          </a:ln>
        </p:spPr>
      </p:cxnSp>
    </p:spTree>
  </p:cSld>
  <p:clrMapOvr>
    <a:masterClrMapping/>
  </p:clrMapOvr>
  <p:transition>
    <p:push/>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33"/>
          <p:cNvSpPr txBox="1"/>
          <p:nvPr>
            <p:ph idx="1" type="body"/>
          </p:nvPr>
        </p:nvSpPr>
        <p:spPr>
          <a:xfrm>
            <a:off x="2238375" y="1285875"/>
            <a:ext cx="7649766" cy="1771055"/>
          </a:xfrm>
          <a:prstGeom prst="rect">
            <a:avLst/>
          </a:prstGeom>
          <a:gradFill>
            <a:gsLst>
              <a:gs pos="0">
                <a:srgbClr val="FFCC33"/>
              </a:gs>
              <a:gs pos="100000">
                <a:srgbClr val="FBC932"/>
              </a:gs>
            </a:gsLst>
            <a:lin ang="5400000" scaled="0"/>
          </a:gradFill>
          <a:ln>
            <a:noFill/>
          </a:ln>
        </p:spPr>
        <p:txBody>
          <a:bodyPr anchorCtr="0" anchor="t" bIns="44625" lIns="90775" spcFirstLastPara="1" rIns="90775" wrap="square" tIns="44625">
            <a:normAutofit/>
          </a:bodyPr>
          <a:lstStyle/>
          <a:p>
            <a:pPr indent="-428625" lvl="0" marL="428625" rtl="0" algn="ctr">
              <a:lnSpc>
                <a:spcPct val="90000"/>
              </a:lnSpc>
              <a:spcBef>
                <a:spcPts val="0"/>
              </a:spcBef>
              <a:spcAft>
                <a:spcPts val="0"/>
              </a:spcAft>
              <a:buClr>
                <a:schemeClr val="hlink"/>
              </a:buClr>
              <a:buSzPts val="3000"/>
              <a:buNone/>
            </a:pPr>
            <a:r>
              <a:rPr b="1" lang="en-US" sz="3000">
                <a:latin typeface="Times New Roman"/>
                <a:ea typeface="Times New Roman"/>
                <a:cs typeface="Times New Roman"/>
                <a:sym typeface="Times New Roman"/>
              </a:rPr>
              <a:t>Expenses are matched with revenues </a:t>
            </a:r>
            <a:endParaRPr/>
          </a:p>
          <a:p>
            <a:pPr indent="-428625" lvl="0" marL="428625" rtl="0" algn="ctr">
              <a:lnSpc>
                <a:spcPct val="90000"/>
              </a:lnSpc>
              <a:spcBef>
                <a:spcPts val="1000"/>
              </a:spcBef>
              <a:spcAft>
                <a:spcPts val="0"/>
              </a:spcAft>
              <a:buClr>
                <a:schemeClr val="hlink"/>
              </a:buClr>
              <a:buSzPts val="3000"/>
              <a:buNone/>
            </a:pPr>
            <a:r>
              <a:rPr b="1" lang="en-US" sz="3000">
                <a:latin typeface="Times New Roman"/>
                <a:ea typeface="Times New Roman"/>
                <a:cs typeface="Times New Roman"/>
                <a:sym typeface="Times New Roman"/>
              </a:rPr>
              <a:t>in the period in which efforts </a:t>
            </a:r>
            <a:endParaRPr/>
          </a:p>
          <a:p>
            <a:pPr indent="-428625" lvl="0" marL="428625" rtl="0" algn="ctr">
              <a:lnSpc>
                <a:spcPct val="90000"/>
              </a:lnSpc>
              <a:spcBef>
                <a:spcPts val="1000"/>
              </a:spcBef>
              <a:spcAft>
                <a:spcPts val="0"/>
              </a:spcAft>
              <a:buClr>
                <a:schemeClr val="hlink"/>
              </a:buClr>
              <a:buSzPts val="3000"/>
              <a:buNone/>
            </a:pPr>
            <a:r>
              <a:rPr b="1" lang="en-US" sz="3000">
                <a:latin typeface="Times New Roman"/>
                <a:ea typeface="Times New Roman"/>
                <a:cs typeface="Times New Roman"/>
                <a:sym typeface="Times New Roman"/>
              </a:rPr>
              <a:t>are made to generate revenues.</a:t>
            </a:r>
            <a:endParaRPr/>
          </a:p>
        </p:txBody>
      </p:sp>
      <p:sp>
        <p:nvSpPr>
          <p:cNvPr id="697" name="Google Shape;697;p33"/>
          <p:cNvSpPr txBox="1"/>
          <p:nvPr/>
        </p:nvSpPr>
        <p:spPr>
          <a:xfrm>
            <a:off x="2024062" y="357188"/>
            <a:ext cx="8215313" cy="553998"/>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MATCHING PRINCIPLE</a:t>
            </a:r>
            <a:endParaRPr/>
          </a:p>
        </p:txBody>
      </p:sp>
      <p:sp>
        <p:nvSpPr>
          <p:cNvPr id="698" name="Google Shape;698;p33"/>
          <p:cNvSpPr/>
          <p:nvPr/>
        </p:nvSpPr>
        <p:spPr>
          <a:xfrm>
            <a:off x="3952875" y="3286125"/>
            <a:ext cx="4214813" cy="785813"/>
          </a:xfrm>
          <a:prstGeom prst="ellipse">
            <a:avLst/>
          </a:prstGeom>
          <a:gradFill>
            <a:gsLst>
              <a:gs pos="0">
                <a:srgbClr val="E84D00"/>
              </a:gs>
              <a:gs pos="100000">
                <a:srgbClr val="EB662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Types of costs</a:t>
            </a:r>
            <a:endParaRPr/>
          </a:p>
        </p:txBody>
      </p:sp>
      <p:sp>
        <p:nvSpPr>
          <p:cNvPr id="699" name="Google Shape;699;p33"/>
          <p:cNvSpPr/>
          <p:nvPr/>
        </p:nvSpPr>
        <p:spPr>
          <a:xfrm>
            <a:off x="2238375" y="4786313"/>
            <a:ext cx="2857500" cy="1714500"/>
          </a:xfrm>
          <a:prstGeom prst="rect">
            <a:avLst/>
          </a:prstGeom>
          <a:gradFill>
            <a:gsLst>
              <a:gs pos="0">
                <a:srgbClr val="B2B2E6"/>
              </a:gs>
              <a:gs pos="100000">
                <a:srgbClr val="BABAE9"/>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Expired Costs</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Generate revenues</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only in the current</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accounting period.</a:t>
            </a:r>
            <a:endParaRPr/>
          </a:p>
        </p:txBody>
      </p:sp>
      <p:sp>
        <p:nvSpPr>
          <p:cNvPr id="700" name="Google Shape;700;p33"/>
          <p:cNvSpPr/>
          <p:nvPr/>
        </p:nvSpPr>
        <p:spPr>
          <a:xfrm>
            <a:off x="7096125" y="4786313"/>
            <a:ext cx="2857500" cy="1714500"/>
          </a:xfrm>
          <a:prstGeom prst="rect">
            <a:avLst/>
          </a:prstGeom>
          <a:gradFill>
            <a:gsLst>
              <a:gs pos="0">
                <a:srgbClr val="B2B2E6"/>
              </a:gs>
              <a:gs pos="100000">
                <a:srgbClr val="B8B8E8"/>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Unexpired Costs</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Generate revenues</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in future accounting</a:t>
            </a:r>
            <a:endParaRPr/>
          </a:p>
          <a:p>
            <a:pPr indent="0" lvl="0" marL="0" marR="0" rtl="0" algn="ctr">
              <a:spcBef>
                <a:spcPts val="0"/>
              </a:spcBef>
              <a:spcAft>
                <a:spcPts val="0"/>
              </a:spcAft>
              <a:buNone/>
            </a:pPr>
            <a:r>
              <a:rPr b="1" lang="en-US" sz="1875">
                <a:solidFill>
                  <a:srgbClr val="E84D00"/>
                </a:solidFill>
                <a:latin typeface="Times New Roman"/>
                <a:ea typeface="Times New Roman"/>
                <a:cs typeface="Times New Roman"/>
                <a:sym typeface="Times New Roman"/>
              </a:rPr>
              <a:t>periods.  </a:t>
            </a:r>
            <a:endParaRPr/>
          </a:p>
        </p:txBody>
      </p:sp>
      <p:sp>
        <p:nvSpPr>
          <p:cNvPr id="701" name="Google Shape;701;p33"/>
          <p:cNvSpPr/>
          <p:nvPr/>
        </p:nvSpPr>
        <p:spPr>
          <a:xfrm rot="-7382902">
            <a:off x="7716739" y="4022824"/>
            <a:ext cx="733723" cy="546200"/>
          </a:xfrm>
          <a:prstGeom prst="leftArrow">
            <a:avLst>
              <a:gd fmla="val 50000" name="adj1"/>
              <a:gd fmla="val 33583" name="adj2"/>
            </a:avLst>
          </a:prstGeom>
          <a:solidFill>
            <a:srgbClr val="99FF66"/>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02" name="Google Shape;702;p33"/>
          <p:cNvSpPr/>
          <p:nvPr/>
        </p:nvSpPr>
        <p:spPr>
          <a:xfrm rot="-2478318">
            <a:off x="3644802" y="4022825"/>
            <a:ext cx="733722" cy="546199"/>
          </a:xfrm>
          <a:prstGeom prst="leftArrow">
            <a:avLst>
              <a:gd fmla="val 50000" name="adj1"/>
              <a:gd fmla="val 33583" name="adj2"/>
            </a:avLst>
          </a:prstGeom>
          <a:solidFill>
            <a:srgbClr val="99FF66"/>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96">
                                            <p:txEl>
                                              <p:pRg end="0" st="0"/>
                                            </p:txEl>
                                          </p:spTgt>
                                        </p:tgtEl>
                                        <p:attrNameLst>
                                          <p:attrName>style.visibility</p:attrName>
                                        </p:attrNameLst>
                                      </p:cBhvr>
                                      <p:to>
                                        <p:strVal val="visible"/>
                                      </p:to>
                                    </p:set>
                                    <p:animEffect filter="fade" transition="in">
                                      <p:cBhvr>
                                        <p:cTn dur="500"/>
                                        <p:tgtEl>
                                          <p:spTgt spid="696">
                                            <p:txEl>
                                              <p:pRg end="0" st="0"/>
                                            </p:txEl>
                                          </p:spTgt>
                                        </p:tgtEl>
                                      </p:cBhvr>
                                    </p:animEffect>
                                  </p:childTnLst>
                                </p:cTn>
                              </p:par>
                              <p:par>
                                <p:cTn fill="hold" nodeType="withEffect" presetClass="entr" presetID="10" presetSubtype="0">
                                  <p:stCondLst>
                                    <p:cond delay="0"/>
                                  </p:stCondLst>
                                  <p:childTnLst>
                                    <p:set>
                                      <p:cBhvr>
                                        <p:cTn dur="1" fill="hold">
                                          <p:stCondLst>
                                            <p:cond delay="0"/>
                                          </p:stCondLst>
                                        </p:cTn>
                                        <p:tgtEl>
                                          <p:spTgt spid="696">
                                            <p:txEl>
                                              <p:pRg end="1" st="1"/>
                                            </p:txEl>
                                          </p:spTgt>
                                        </p:tgtEl>
                                        <p:attrNameLst>
                                          <p:attrName>style.visibility</p:attrName>
                                        </p:attrNameLst>
                                      </p:cBhvr>
                                      <p:to>
                                        <p:strVal val="visible"/>
                                      </p:to>
                                    </p:set>
                                    <p:animEffect filter="fade" transition="in">
                                      <p:cBhvr>
                                        <p:cTn dur="500"/>
                                        <p:tgtEl>
                                          <p:spTgt spid="696">
                                            <p:txEl>
                                              <p:pRg end="1" st="1"/>
                                            </p:txEl>
                                          </p:spTgt>
                                        </p:tgtEl>
                                      </p:cBhvr>
                                    </p:animEffect>
                                  </p:childTnLst>
                                </p:cTn>
                              </p:par>
                              <p:par>
                                <p:cTn fill="hold" nodeType="withEffect" presetClass="entr" presetID="10" presetSubtype="0">
                                  <p:stCondLst>
                                    <p:cond delay="0"/>
                                  </p:stCondLst>
                                  <p:childTnLst>
                                    <p:set>
                                      <p:cBhvr>
                                        <p:cTn dur="1" fill="hold">
                                          <p:stCondLst>
                                            <p:cond delay="0"/>
                                          </p:stCondLst>
                                        </p:cTn>
                                        <p:tgtEl>
                                          <p:spTgt spid="696">
                                            <p:txEl>
                                              <p:pRg end="2" st="2"/>
                                            </p:txEl>
                                          </p:spTgt>
                                        </p:tgtEl>
                                        <p:attrNameLst>
                                          <p:attrName>style.visibility</p:attrName>
                                        </p:attrNameLst>
                                      </p:cBhvr>
                                      <p:to>
                                        <p:strVal val="visible"/>
                                      </p:to>
                                    </p:set>
                                    <p:animEffect filter="fade" transition="in">
                                      <p:cBhvr>
                                        <p:cTn dur="500"/>
                                        <p:tgtEl>
                                          <p:spTgt spid="696">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cxnSp>
        <p:nvCxnSpPr>
          <p:cNvPr id="707" name="Google Shape;707;p34"/>
          <p:cNvCxnSpPr/>
          <p:nvPr/>
        </p:nvCxnSpPr>
        <p:spPr>
          <a:xfrm rot="10800000">
            <a:off x="4637484" y="5579567"/>
            <a:ext cx="2994422" cy="0"/>
          </a:xfrm>
          <a:prstGeom prst="straightConnector1">
            <a:avLst/>
          </a:prstGeom>
          <a:noFill/>
          <a:ln cap="flat" cmpd="sng" w="50800">
            <a:solidFill>
              <a:srgbClr val="993300"/>
            </a:solidFill>
            <a:prstDash val="solid"/>
            <a:round/>
            <a:headEnd len="med" w="med" type="triangle"/>
            <a:tailEnd len="med" w="med" type="none"/>
          </a:ln>
        </p:spPr>
      </p:cxnSp>
      <p:sp>
        <p:nvSpPr>
          <p:cNvPr id="708" name="Google Shape;708;p34"/>
          <p:cNvSpPr/>
          <p:nvPr/>
        </p:nvSpPr>
        <p:spPr>
          <a:xfrm>
            <a:off x="4935141" y="3286125"/>
            <a:ext cx="2381250" cy="1293317"/>
          </a:xfrm>
          <a:prstGeom prst="rect">
            <a:avLst/>
          </a:prstGeom>
          <a:solidFill>
            <a:srgbClr val="3D3DB7"/>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09" name="Google Shape;709;p34"/>
          <p:cNvSpPr/>
          <p:nvPr/>
        </p:nvSpPr>
        <p:spPr>
          <a:xfrm>
            <a:off x="5078311" y="3327797"/>
            <a:ext cx="2094911" cy="1238312"/>
          </a:xfrm>
          <a:prstGeom prst="rect">
            <a:avLst/>
          </a:prstGeom>
          <a:solidFill>
            <a:srgbClr val="9A9ADE"/>
          </a:solid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3750">
                <a:solidFill>
                  <a:schemeClr val="dk1"/>
                </a:solidFill>
                <a:latin typeface="Arial"/>
                <a:ea typeface="Arial"/>
                <a:cs typeface="Arial"/>
                <a:sym typeface="Arial"/>
              </a:rPr>
              <a:t>Cost</a:t>
            </a:r>
            <a:endParaRPr/>
          </a:p>
          <a:p>
            <a:pPr indent="0" lvl="0" marL="0" marR="0" rtl="0" algn="ctr">
              <a:spcBef>
                <a:spcPts val="0"/>
              </a:spcBef>
              <a:spcAft>
                <a:spcPts val="0"/>
              </a:spcAft>
              <a:buNone/>
            </a:pPr>
            <a:r>
              <a:rPr b="1" lang="en-US" sz="3750">
                <a:solidFill>
                  <a:schemeClr val="dk1"/>
                </a:solidFill>
                <a:latin typeface="Arial"/>
                <a:ea typeface="Arial"/>
                <a:cs typeface="Arial"/>
                <a:sym typeface="Arial"/>
              </a:rPr>
              <a:t>Incurred</a:t>
            </a:r>
            <a:endParaRPr/>
          </a:p>
        </p:txBody>
      </p:sp>
      <p:grpSp>
        <p:nvGrpSpPr>
          <p:cNvPr id="710" name="Google Shape;710;p34"/>
          <p:cNvGrpSpPr/>
          <p:nvPr/>
        </p:nvGrpSpPr>
        <p:grpSpPr>
          <a:xfrm>
            <a:off x="3519786" y="3936505"/>
            <a:ext cx="5232797" cy="916781"/>
            <a:chOff x="1273" y="2712"/>
            <a:chExt cx="3516" cy="616"/>
          </a:xfrm>
        </p:grpSpPr>
        <p:cxnSp>
          <p:nvCxnSpPr>
            <p:cNvPr id="711" name="Google Shape;711;p34"/>
            <p:cNvCxnSpPr/>
            <p:nvPr/>
          </p:nvCxnSpPr>
          <p:spPr>
            <a:xfrm>
              <a:off x="1273" y="2712"/>
              <a:ext cx="0" cy="616"/>
            </a:xfrm>
            <a:prstGeom prst="straightConnector1">
              <a:avLst/>
            </a:prstGeom>
            <a:noFill/>
            <a:ln cap="flat" cmpd="sng" w="50800">
              <a:solidFill>
                <a:srgbClr val="993300"/>
              </a:solidFill>
              <a:prstDash val="solid"/>
              <a:round/>
              <a:headEnd len="med" w="med" type="none"/>
              <a:tailEnd len="med" w="med" type="triangle"/>
            </a:ln>
          </p:spPr>
        </p:cxnSp>
        <p:cxnSp>
          <p:nvCxnSpPr>
            <p:cNvPr id="712" name="Google Shape;712;p34"/>
            <p:cNvCxnSpPr/>
            <p:nvPr/>
          </p:nvCxnSpPr>
          <p:spPr>
            <a:xfrm>
              <a:off x="4789" y="2712"/>
              <a:ext cx="0" cy="616"/>
            </a:xfrm>
            <a:prstGeom prst="straightConnector1">
              <a:avLst/>
            </a:prstGeom>
            <a:noFill/>
            <a:ln cap="flat" cmpd="sng" w="50800">
              <a:solidFill>
                <a:srgbClr val="993300"/>
              </a:solidFill>
              <a:prstDash val="solid"/>
              <a:round/>
              <a:headEnd len="med" w="med" type="none"/>
              <a:tailEnd len="med" w="med" type="triangle"/>
            </a:ln>
          </p:spPr>
        </p:cxnSp>
        <p:cxnSp>
          <p:nvCxnSpPr>
            <p:cNvPr id="713" name="Google Shape;713;p34"/>
            <p:cNvCxnSpPr/>
            <p:nvPr/>
          </p:nvCxnSpPr>
          <p:spPr>
            <a:xfrm>
              <a:off x="1288" y="2712"/>
              <a:ext cx="904" cy="0"/>
            </a:xfrm>
            <a:prstGeom prst="straightConnector1">
              <a:avLst/>
            </a:prstGeom>
            <a:noFill/>
            <a:ln cap="flat" cmpd="sng" w="50800">
              <a:solidFill>
                <a:srgbClr val="993300"/>
              </a:solidFill>
              <a:prstDash val="solid"/>
              <a:round/>
              <a:headEnd len="med" w="med" type="none"/>
              <a:tailEnd len="med" w="med" type="none"/>
            </a:ln>
          </p:spPr>
        </p:cxnSp>
        <p:cxnSp>
          <p:nvCxnSpPr>
            <p:cNvPr id="714" name="Google Shape;714;p34"/>
            <p:cNvCxnSpPr/>
            <p:nvPr/>
          </p:nvCxnSpPr>
          <p:spPr>
            <a:xfrm>
              <a:off x="3844" y="2712"/>
              <a:ext cx="904" cy="0"/>
            </a:xfrm>
            <a:prstGeom prst="straightConnector1">
              <a:avLst/>
            </a:prstGeom>
            <a:noFill/>
            <a:ln cap="flat" cmpd="sng" w="50800">
              <a:solidFill>
                <a:srgbClr val="993300"/>
              </a:solidFill>
              <a:prstDash val="solid"/>
              <a:round/>
              <a:headEnd len="med" w="med" type="none"/>
              <a:tailEnd len="med" w="med" type="none"/>
            </a:ln>
          </p:spPr>
        </p:cxnSp>
      </p:grpSp>
      <p:sp>
        <p:nvSpPr>
          <p:cNvPr id="715" name="Google Shape;715;p34"/>
          <p:cNvSpPr/>
          <p:nvPr/>
        </p:nvSpPr>
        <p:spPr>
          <a:xfrm>
            <a:off x="2309813" y="4911328"/>
            <a:ext cx="2381250" cy="1293317"/>
          </a:xfrm>
          <a:prstGeom prst="rect">
            <a:avLst/>
          </a:prstGeom>
          <a:solidFill>
            <a:srgbClr val="9933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16" name="Google Shape;716;p34"/>
          <p:cNvSpPr/>
          <p:nvPr/>
        </p:nvSpPr>
        <p:spPr>
          <a:xfrm>
            <a:off x="2759156" y="5238751"/>
            <a:ext cx="1482564" cy="661231"/>
          </a:xfrm>
          <a:prstGeom prst="rect">
            <a:avLst/>
          </a:prstGeom>
          <a:solidFill>
            <a:srgbClr val="E84D00"/>
          </a:solid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3750">
                <a:solidFill>
                  <a:schemeClr val="dk1"/>
                </a:solidFill>
                <a:latin typeface="Arial"/>
                <a:ea typeface="Arial"/>
                <a:cs typeface="Arial"/>
                <a:sym typeface="Arial"/>
              </a:rPr>
              <a:t>Asset</a:t>
            </a:r>
            <a:endParaRPr/>
          </a:p>
        </p:txBody>
      </p:sp>
      <p:sp>
        <p:nvSpPr>
          <p:cNvPr id="717" name="Google Shape;717;p34"/>
          <p:cNvSpPr/>
          <p:nvPr/>
        </p:nvSpPr>
        <p:spPr>
          <a:xfrm>
            <a:off x="7560469" y="4911328"/>
            <a:ext cx="2381250" cy="1293317"/>
          </a:xfrm>
          <a:prstGeom prst="rect">
            <a:avLst/>
          </a:prstGeom>
          <a:gradFill>
            <a:gsLst>
              <a:gs pos="0">
                <a:srgbClr val="FFCC33"/>
              </a:gs>
              <a:gs pos="100000">
                <a:srgbClr val="FFD35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18" name="Google Shape;718;p34"/>
          <p:cNvSpPr/>
          <p:nvPr/>
        </p:nvSpPr>
        <p:spPr>
          <a:xfrm>
            <a:off x="7677133" y="5238751"/>
            <a:ext cx="2149412" cy="661231"/>
          </a:xfrm>
          <a:prstGeom prst="rect">
            <a:avLst/>
          </a:prstGeom>
          <a:solidFill>
            <a:srgbClr val="FFCC33"/>
          </a:solid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3750">
                <a:solidFill>
                  <a:schemeClr val="dk1"/>
                </a:solidFill>
                <a:latin typeface="Arial"/>
                <a:ea typeface="Arial"/>
                <a:cs typeface="Arial"/>
                <a:sym typeface="Arial"/>
              </a:rPr>
              <a:t>Expense</a:t>
            </a:r>
            <a:endParaRPr/>
          </a:p>
        </p:txBody>
      </p:sp>
      <p:sp>
        <p:nvSpPr>
          <p:cNvPr id="719" name="Google Shape;719;p34"/>
          <p:cNvSpPr txBox="1"/>
          <p:nvPr>
            <p:ph idx="1" type="body"/>
          </p:nvPr>
        </p:nvSpPr>
        <p:spPr>
          <a:xfrm>
            <a:off x="2524125" y="1285876"/>
            <a:ext cx="7268766" cy="1373684"/>
          </a:xfrm>
          <a:prstGeom prst="rect">
            <a:avLst/>
          </a:prstGeom>
          <a:gradFill>
            <a:gsLst>
              <a:gs pos="0">
                <a:srgbClr val="FFCC33"/>
              </a:gs>
              <a:gs pos="100000">
                <a:srgbClr val="FFD350"/>
              </a:gs>
            </a:gsLst>
            <a:lin ang="5400000" scaled="0"/>
          </a:gradFill>
          <a:ln>
            <a:noFill/>
          </a:ln>
        </p:spPr>
        <p:txBody>
          <a:bodyPr anchorCtr="0" anchor="t" bIns="44625" lIns="90775" spcFirstLastPara="1" rIns="90775" wrap="square" tIns="44625">
            <a:normAutofit/>
          </a:bodyPr>
          <a:lstStyle/>
          <a:p>
            <a:pPr indent="0" lvl="0" marL="0" rtl="0" algn="ctr">
              <a:lnSpc>
                <a:spcPct val="90000"/>
              </a:lnSpc>
              <a:spcBef>
                <a:spcPts val="0"/>
              </a:spcBef>
              <a:spcAft>
                <a:spcPts val="0"/>
              </a:spcAft>
              <a:buClr>
                <a:schemeClr val="dk1"/>
              </a:buClr>
              <a:buSzPts val="2719"/>
              <a:buNone/>
            </a:pPr>
            <a:r>
              <a:rPr b="1" lang="en-US" sz="2719">
                <a:latin typeface="Times New Roman"/>
                <a:ea typeface="Times New Roman"/>
                <a:cs typeface="Times New Roman"/>
                <a:sym typeface="Times New Roman"/>
              </a:rPr>
              <a:t>Operating expenses contribute to the revenues of the period but their association with revenues is less direct than for cost of goods sold.</a:t>
            </a:r>
            <a:endParaRPr/>
          </a:p>
        </p:txBody>
      </p:sp>
      <p:sp>
        <p:nvSpPr>
          <p:cNvPr id="720" name="Google Shape;720;p34"/>
          <p:cNvSpPr txBox="1"/>
          <p:nvPr/>
        </p:nvSpPr>
        <p:spPr>
          <a:xfrm>
            <a:off x="5095875" y="5143500"/>
            <a:ext cx="2339985" cy="432804"/>
          </a:xfrm>
          <a:prstGeom prst="rect">
            <a:avLst/>
          </a:prstGeom>
          <a:noFill/>
          <a:ln>
            <a:noFill/>
          </a:ln>
        </p:spPr>
        <p:txBody>
          <a:bodyPr anchorCtr="0" anchor="t" bIns="42850" lIns="85700" spcFirstLastPara="1" rIns="85700" wrap="square" tIns="42850">
            <a:spAutoFit/>
          </a:bodyPr>
          <a:lstStyle/>
          <a:p>
            <a:pPr indent="0" lvl="0" marL="0" marR="0" rtl="0" algn="l">
              <a:spcBef>
                <a:spcPts val="0"/>
              </a:spcBef>
              <a:spcAft>
                <a:spcPts val="0"/>
              </a:spcAft>
              <a:buNone/>
            </a:pPr>
            <a:r>
              <a:rPr b="1" lang="en-US" sz="2250">
                <a:solidFill>
                  <a:schemeClr val="dk1"/>
                </a:solidFill>
                <a:latin typeface="Times New Roman"/>
                <a:ea typeface="Times New Roman"/>
                <a:cs typeface="Times New Roman"/>
                <a:sym typeface="Times New Roman"/>
              </a:rPr>
              <a:t>Benefits Decrease</a:t>
            </a:r>
            <a:endParaRPr/>
          </a:p>
        </p:txBody>
      </p:sp>
      <p:sp>
        <p:nvSpPr>
          <p:cNvPr id="721" name="Google Shape;721;p34"/>
          <p:cNvSpPr txBox="1"/>
          <p:nvPr/>
        </p:nvSpPr>
        <p:spPr>
          <a:xfrm>
            <a:off x="1952625" y="3357563"/>
            <a:ext cx="1285875" cy="1125301"/>
          </a:xfrm>
          <a:prstGeom prst="rect">
            <a:avLst/>
          </a:prstGeom>
          <a:noFill/>
          <a:ln>
            <a:noFill/>
          </a:ln>
        </p:spPr>
        <p:txBody>
          <a:bodyPr anchorCtr="0" anchor="t" bIns="42850" lIns="85700" spcFirstLastPara="1" rIns="85700" wrap="square" tIns="42850">
            <a:spAutoFit/>
          </a:bodyPr>
          <a:lstStyle/>
          <a:p>
            <a:pPr indent="0" lvl="0" marL="0" marR="0" rtl="0" algn="l">
              <a:spcBef>
                <a:spcPts val="0"/>
              </a:spcBef>
              <a:spcAft>
                <a:spcPts val="0"/>
              </a:spcAft>
              <a:buNone/>
            </a:pPr>
            <a:r>
              <a:rPr b="1" lang="en-US" sz="2250">
                <a:solidFill>
                  <a:schemeClr val="dk1"/>
                </a:solidFill>
                <a:latin typeface="Times New Roman"/>
                <a:ea typeface="Times New Roman"/>
                <a:cs typeface="Times New Roman"/>
                <a:sym typeface="Times New Roman"/>
              </a:rPr>
              <a:t>Provides </a:t>
            </a:r>
            <a:endParaRPr/>
          </a:p>
          <a:p>
            <a:pPr indent="0" lvl="0" marL="0" marR="0" rtl="0" algn="l">
              <a:spcBef>
                <a:spcPts val="0"/>
              </a:spcBef>
              <a:spcAft>
                <a:spcPts val="0"/>
              </a:spcAft>
              <a:buNone/>
            </a:pPr>
            <a:r>
              <a:rPr b="1" lang="en-US" sz="2250">
                <a:solidFill>
                  <a:schemeClr val="dk1"/>
                </a:solidFill>
                <a:latin typeface="Times New Roman"/>
                <a:ea typeface="Times New Roman"/>
                <a:cs typeface="Times New Roman"/>
                <a:sym typeface="Times New Roman"/>
              </a:rPr>
              <a:t>Future</a:t>
            </a:r>
            <a:br>
              <a:rPr b="1" lang="en-US" sz="2250">
                <a:solidFill>
                  <a:schemeClr val="dk1"/>
                </a:solidFill>
                <a:latin typeface="Times New Roman"/>
                <a:ea typeface="Times New Roman"/>
                <a:cs typeface="Times New Roman"/>
                <a:sym typeface="Times New Roman"/>
              </a:rPr>
            </a:br>
            <a:r>
              <a:rPr b="1" lang="en-US" sz="2250">
                <a:solidFill>
                  <a:schemeClr val="dk1"/>
                </a:solidFill>
                <a:latin typeface="Times New Roman"/>
                <a:ea typeface="Times New Roman"/>
                <a:cs typeface="Times New Roman"/>
                <a:sym typeface="Times New Roman"/>
              </a:rPr>
              <a:t>Benefit</a:t>
            </a:r>
            <a:endParaRPr/>
          </a:p>
        </p:txBody>
      </p:sp>
      <p:sp>
        <p:nvSpPr>
          <p:cNvPr id="722" name="Google Shape;722;p34"/>
          <p:cNvSpPr txBox="1"/>
          <p:nvPr/>
        </p:nvSpPr>
        <p:spPr>
          <a:xfrm>
            <a:off x="8882063" y="2928938"/>
            <a:ext cx="1409403" cy="1817798"/>
          </a:xfrm>
          <a:prstGeom prst="rect">
            <a:avLst/>
          </a:prstGeom>
          <a:noFill/>
          <a:ln>
            <a:noFill/>
          </a:ln>
        </p:spPr>
        <p:txBody>
          <a:bodyPr anchorCtr="0" anchor="t" bIns="42850" lIns="85700" spcFirstLastPara="1" rIns="85700" wrap="square" tIns="42850">
            <a:spAutoFit/>
          </a:bodyPr>
          <a:lstStyle/>
          <a:p>
            <a:pPr indent="0" lvl="0" marL="0" marR="0" rtl="0" algn="l">
              <a:spcBef>
                <a:spcPts val="0"/>
              </a:spcBef>
              <a:spcAft>
                <a:spcPts val="0"/>
              </a:spcAft>
              <a:buNone/>
            </a:pPr>
            <a:r>
              <a:rPr b="1" lang="en-US" sz="2250">
                <a:solidFill>
                  <a:schemeClr val="dk1"/>
                </a:solidFill>
                <a:latin typeface="Times New Roman"/>
                <a:ea typeface="Times New Roman"/>
                <a:cs typeface="Times New Roman"/>
                <a:sym typeface="Times New Roman"/>
              </a:rPr>
              <a:t>Provides No </a:t>
            </a:r>
            <a:br>
              <a:rPr b="1" lang="en-US" sz="2250">
                <a:solidFill>
                  <a:schemeClr val="dk1"/>
                </a:solidFill>
                <a:latin typeface="Times New Roman"/>
                <a:ea typeface="Times New Roman"/>
                <a:cs typeface="Times New Roman"/>
                <a:sym typeface="Times New Roman"/>
              </a:rPr>
            </a:br>
            <a:r>
              <a:rPr b="1" lang="en-US" sz="2250">
                <a:solidFill>
                  <a:schemeClr val="dk1"/>
                </a:solidFill>
                <a:latin typeface="Times New Roman"/>
                <a:ea typeface="Times New Roman"/>
                <a:cs typeface="Times New Roman"/>
                <a:sym typeface="Times New Roman"/>
              </a:rPr>
              <a:t>Apparent </a:t>
            </a:r>
            <a:endParaRPr/>
          </a:p>
          <a:p>
            <a:pPr indent="0" lvl="0" marL="0" marR="0" rtl="0" algn="l">
              <a:spcBef>
                <a:spcPts val="0"/>
              </a:spcBef>
              <a:spcAft>
                <a:spcPts val="0"/>
              </a:spcAft>
              <a:buNone/>
            </a:pPr>
            <a:r>
              <a:rPr b="1" lang="en-US" sz="2250">
                <a:solidFill>
                  <a:schemeClr val="dk1"/>
                </a:solidFill>
                <a:latin typeface="Times New Roman"/>
                <a:ea typeface="Times New Roman"/>
                <a:cs typeface="Times New Roman"/>
                <a:sym typeface="Times New Roman"/>
              </a:rPr>
              <a:t>Future</a:t>
            </a:r>
            <a:br>
              <a:rPr b="1" lang="en-US" sz="2250">
                <a:solidFill>
                  <a:schemeClr val="dk1"/>
                </a:solidFill>
                <a:latin typeface="Times New Roman"/>
                <a:ea typeface="Times New Roman"/>
                <a:cs typeface="Times New Roman"/>
                <a:sym typeface="Times New Roman"/>
              </a:rPr>
            </a:br>
            <a:r>
              <a:rPr b="1" lang="en-US" sz="2250">
                <a:solidFill>
                  <a:schemeClr val="dk1"/>
                </a:solidFill>
                <a:latin typeface="Times New Roman"/>
                <a:ea typeface="Times New Roman"/>
                <a:cs typeface="Times New Roman"/>
                <a:sym typeface="Times New Roman"/>
              </a:rPr>
              <a:t>Benefits</a:t>
            </a:r>
            <a:endParaRPr/>
          </a:p>
        </p:txBody>
      </p:sp>
      <p:sp>
        <p:nvSpPr>
          <p:cNvPr id="723" name="Google Shape;723;p34"/>
          <p:cNvSpPr txBox="1"/>
          <p:nvPr/>
        </p:nvSpPr>
        <p:spPr>
          <a:xfrm>
            <a:off x="2024062" y="357188"/>
            <a:ext cx="8215313" cy="553998"/>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EXPENSE RECOGNITION PATTERN</a:t>
            </a:r>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9">
                                            <p:txEl>
                                              <p:pRg end="0" st="0"/>
                                            </p:txEl>
                                          </p:spTgt>
                                        </p:tgtEl>
                                        <p:attrNameLst>
                                          <p:attrName>style.visibility</p:attrName>
                                        </p:attrNameLst>
                                      </p:cBhvr>
                                      <p:to>
                                        <p:strVal val="visible"/>
                                      </p:to>
                                    </p:set>
                                    <p:animEffect filter="fade" transition="in">
                                      <p:cBhvr>
                                        <p:cTn dur="500"/>
                                        <p:tgtEl>
                                          <p:spTgt spid="719">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35"/>
          <p:cNvSpPr txBox="1"/>
          <p:nvPr/>
        </p:nvSpPr>
        <p:spPr>
          <a:xfrm>
            <a:off x="2024062" y="357188"/>
            <a:ext cx="8215313" cy="553998"/>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FULL DISCLOSURE PRINCIPLE</a:t>
            </a:r>
            <a:endParaRPr/>
          </a:p>
        </p:txBody>
      </p:sp>
      <p:sp>
        <p:nvSpPr>
          <p:cNvPr id="729" name="Google Shape;729;p35"/>
          <p:cNvSpPr/>
          <p:nvPr/>
        </p:nvSpPr>
        <p:spPr>
          <a:xfrm>
            <a:off x="2738438" y="2500313"/>
            <a:ext cx="3000375" cy="857250"/>
          </a:xfrm>
          <a:prstGeom prst="ellipse">
            <a:avLst/>
          </a:prstGeom>
          <a:gradFill>
            <a:gsLst>
              <a:gs pos="0">
                <a:srgbClr val="E84D00"/>
              </a:gs>
              <a:gs pos="100000">
                <a:srgbClr val="D6470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38">
                <a:solidFill>
                  <a:schemeClr val="dk1"/>
                </a:solidFill>
                <a:latin typeface="Times New Roman"/>
                <a:ea typeface="Times New Roman"/>
                <a:cs typeface="Times New Roman"/>
                <a:sym typeface="Times New Roman"/>
              </a:rPr>
              <a:t>Body/Data </a:t>
            </a:r>
            <a:endParaRPr/>
          </a:p>
        </p:txBody>
      </p:sp>
      <p:sp>
        <p:nvSpPr>
          <p:cNvPr id="730" name="Google Shape;730;p35"/>
          <p:cNvSpPr/>
          <p:nvPr/>
        </p:nvSpPr>
        <p:spPr>
          <a:xfrm>
            <a:off x="6238875" y="2500313"/>
            <a:ext cx="3000375" cy="857250"/>
          </a:xfrm>
          <a:prstGeom prst="ellipse">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38">
                <a:solidFill>
                  <a:schemeClr val="dk1"/>
                </a:solidFill>
                <a:latin typeface="Times New Roman"/>
                <a:ea typeface="Times New Roman"/>
                <a:cs typeface="Times New Roman"/>
                <a:sym typeface="Times New Roman"/>
              </a:rPr>
              <a:t>Notes</a:t>
            </a:r>
            <a:endParaRPr/>
          </a:p>
        </p:txBody>
      </p:sp>
      <p:sp>
        <p:nvSpPr>
          <p:cNvPr id="731" name="Google Shape;731;p35"/>
          <p:cNvSpPr txBox="1"/>
          <p:nvPr/>
        </p:nvSpPr>
        <p:spPr>
          <a:xfrm>
            <a:off x="2524125" y="3786188"/>
            <a:ext cx="7000875" cy="1477328"/>
          </a:xfrm>
          <a:prstGeom prst="rect">
            <a:avLst/>
          </a:prstGeom>
          <a:solidFill>
            <a:srgbClr val="9A9ADE"/>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SUMMARY OF SIGNIFICANT ACCOUNTING POLICIES USUALLY  THE FIRST FOOTNOTE</a:t>
            </a:r>
            <a:endParaRPr/>
          </a:p>
        </p:txBody>
      </p:sp>
      <p:sp>
        <p:nvSpPr>
          <p:cNvPr id="732" name="Google Shape;732;p35"/>
          <p:cNvSpPr/>
          <p:nvPr/>
        </p:nvSpPr>
        <p:spPr>
          <a:xfrm>
            <a:off x="1809750" y="1214438"/>
            <a:ext cx="8429625" cy="1000125"/>
          </a:xfrm>
          <a:prstGeom prst="rect">
            <a:avLst/>
          </a:prstGeom>
          <a:gradFill>
            <a:gsLst>
              <a:gs pos="0">
                <a:srgbClr val="FFCC33"/>
              </a:gs>
              <a:gs pos="100000">
                <a:srgbClr val="FFD75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Requires that circumstances and events that make a difference</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to financial statement users are to be disclosed in one of two places. </a:t>
            </a:r>
            <a:endParaRPr/>
          </a:p>
        </p:txBody>
      </p:sp>
    </p:spTree>
  </p:cSld>
  <p:clrMapOvr>
    <a:masterClrMapping/>
  </p:clrMapOvr>
  <p:transition>
    <p:push/>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6" name="Shape 736"/>
        <p:cNvGrpSpPr/>
        <p:nvPr/>
      </p:nvGrpSpPr>
      <p:grpSpPr>
        <a:xfrm>
          <a:off x="0" y="0"/>
          <a:ext cx="0" cy="0"/>
          <a:chOff x="0" y="0"/>
          <a:chExt cx="0" cy="0"/>
        </a:xfrm>
      </p:grpSpPr>
      <p:sp>
        <p:nvSpPr>
          <p:cNvPr id="737" name="Google Shape;737;p36"/>
          <p:cNvSpPr txBox="1"/>
          <p:nvPr/>
        </p:nvSpPr>
        <p:spPr>
          <a:xfrm>
            <a:off x="2024062" y="357188"/>
            <a:ext cx="8215313" cy="857250"/>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COST PRINCIPLE</a:t>
            </a:r>
            <a:endParaRPr/>
          </a:p>
        </p:txBody>
      </p:sp>
      <p:sp>
        <p:nvSpPr>
          <p:cNvPr id="738" name="Google Shape;738;p36"/>
          <p:cNvSpPr/>
          <p:nvPr/>
        </p:nvSpPr>
        <p:spPr>
          <a:xfrm>
            <a:off x="1809750" y="2643187"/>
            <a:ext cx="4214813" cy="3643313"/>
          </a:xfrm>
          <a:prstGeom prst="rect">
            <a:avLst/>
          </a:prstGeom>
          <a:gradFill>
            <a:gsLst>
              <a:gs pos="0">
                <a:srgbClr val="9A9ADE"/>
              </a:gs>
              <a:gs pos="100000">
                <a:srgbClr val="8484BF"/>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COST </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is relevant because it represents</a:t>
            </a:r>
            <a:r>
              <a:rPr b="1" lang="en-US" sz="2250">
                <a:solidFill>
                  <a:schemeClr val="dk1"/>
                </a:solidFill>
                <a:latin typeface="Times New Roman"/>
                <a:ea typeface="Times New Roman"/>
                <a:cs typeface="Times New Roman"/>
                <a:sym typeface="Times New Roman"/>
              </a:rPr>
              <a:t>:</a:t>
            </a:r>
            <a:r>
              <a:rPr lang="en-US" sz="225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PRICE PAID</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or</a:t>
            </a:r>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ASSETS SACRIFICED</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or</a:t>
            </a:r>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COMMITMENT MADE</a:t>
            </a:r>
            <a:endParaRPr/>
          </a:p>
          <a:p>
            <a:pPr indent="0" lvl="0" marL="0" marR="0" rtl="0" algn="ctr">
              <a:spcBef>
                <a:spcPts val="0"/>
              </a:spcBef>
              <a:spcAft>
                <a:spcPts val="0"/>
              </a:spcAft>
              <a:buNone/>
            </a:pPr>
            <a:r>
              <a:t/>
            </a:r>
            <a:endParaRPr sz="2250">
              <a:solidFill>
                <a:srgbClr val="993300"/>
              </a:solidFill>
              <a:latin typeface="Times New Roman"/>
              <a:ea typeface="Times New Roman"/>
              <a:cs typeface="Times New Roman"/>
              <a:sym typeface="Times New Roman"/>
            </a:endParaRPr>
          </a:p>
        </p:txBody>
      </p:sp>
      <p:sp>
        <p:nvSpPr>
          <p:cNvPr id="739" name="Google Shape;739;p36"/>
          <p:cNvSpPr/>
          <p:nvPr/>
        </p:nvSpPr>
        <p:spPr>
          <a:xfrm>
            <a:off x="6310312" y="2643187"/>
            <a:ext cx="3929063" cy="3643313"/>
          </a:xfrm>
          <a:prstGeom prst="rect">
            <a:avLst/>
          </a:prstGeom>
          <a:gradFill>
            <a:gsLst>
              <a:gs pos="0">
                <a:srgbClr val="9A9ADE"/>
              </a:gs>
              <a:gs pos="100000">
                <a:srgbClr val="9393D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COST </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is reliable because it is:</a:t>
            </a:r>
            <a:r>
              <a:rPr lang="en-US" sz="225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OBJECTIVELY</a:t>
            </a:r>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MEASURABLE</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and </a:t>
            </a:r>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FACTUAL</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and</a:t>
            </a:r>
            <a:endParaRPr/>
          </a:p>
          <a:p>
            <a:pPr indent="0" lvl="0" marL="0" marR="0" rtl="0" algn="ctr">
              <a:spcBef>
                <a:spcPts val="0"/>
              </a:spcBef>
              <a:spcAft>
                <a:spcPts val="0"/>
              </a:spcAft>
              <a:buNone/>
            </a:pPr>
            <a:r>
              <a:rPr b="1" lang="en-US" sz="2250">
                <a:solidFill>
                  <a:srgbClr val="993300"/>
                </a:solidFill>
                <a:latin typeface="Times New Roman"/>
                <a:ea typeface="Times New Roman"/>
                <a:cs typeface="Times New Roman"/>
                <a:sym typeface="Times New Roman"/>
              </a:rPr>
              <a:t>VERIFIABLE</a:t>
            </a:r>
            <a:endParaRPr/>
          </a:p>
          <a:p>
            <a:pPr indent="0" lvl="0" marL="0" marR="0" rtl="0" algn="ctr">
              <a:spcBef>
                <a:spcPts val="0"/>
              </a:spcBef>
              <a:spcAft>
                <a:spcPts val="0"/>
              </a:spcAft>
              <a:buNone/>
            </a:pPr>
            <a:r>
              <a:t/>
            </a:r>
            <a:endParaRPr b="1" sz="2250">
              <a:solidFill>
                <a:srgbClr val="993300"/>
              </a:solidFill>
              <a:latin typeface="Times New Roman"/>
              <a:ea typeface="Times New Roman"/>
              <a:cs typeface="Times New Roman"/>
              <a:sym typeface="Times New Roman"/>
            </a:endParaRPr>
          </a:p>
        </p:txBody>
      </p:sp>
      <p:sp>
        <p:nvSpPr>
          <p:cNvPr id="740" name="Google Shape;740;p36"/>
          <p:cNvSpPr/>
          <p:nvPr/>
        </p:nvSpPr>
        <p:spPr>
          <a:xfrm>
            <a:off x="2149139" y="1336476"/>
            <a:ext cx="7954743" cy="66941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750">
                <a:solidFill>
                  <a:srgbClr val="E84D00"/>
                </a:solidFill>
                <a:latin typeface="Times New Roman"/>
                <a:ea typeface="Times New Roman"/>
                <a:cs typeface="Times New Roman"/>
                <a:sym typeface="Times New Roman"/>
              </a:rPr>
              <a:t>Requires assets to be recorded at cost.</a:t>
            </a:r>
            <a:endParaRPr/>
          </a:p>
        </p:txBody>
      </p:sp>
    </p:spTree>
  </p:cSld>
  <p:clrMapOvr>
    <a:masterClrMapping/>
  </p:clrMapOvr>
  <p:transition>
    <p:push/>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37"/>
          <p:cNvSpPr/>
          <p:nvPr/>
        </p:nvSpPr>
        <p:spPr>
          <a:xfrm>
            <a:off x="2415481" y="1663899"/>
            <a:ext cx="3674566" cy="2516684"/>
          </a:xfrm>
          <a:prstGeom prst="rect">
            <a:avLst/>
          </a:prstGeom>
          <a:gradFill>
            <a:gsLst>
              <a:gs pos="0">
                <a:srgbClr val="FFCC33"/>
              </a:gs>
              <a:gs pos="100000">
                <a:srgbClr val="FFCE3D"/>
              </a:gs>
            </a:gsLst>
            <a:lin ang="5400000" scaled="0"/>
          </a:gradFill>
          <a:ln cap="flat" cmpd="sng" w="12700">
            <a:solidFill>
              <a:srgbClr val="91919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cxnSp>
        <p:nvCxnSpPr>
          <p:cNvPr id="746" name="Google Shape;746;p37"/>
          <p:cNvCxnSpPr/>
          <p:nvPr/>
        </p:nvCxnSpPr>
        <p:spPr>
          <a:xfrm>
            <a:off x="4182070" y="2521148"/>
            <a:ext cx="0" cy="763489"/>
          </a:xfrm>
          <a:prstGeom prst="straightConnector1">
            <a:avLst/>
          </a:prstGeom>
          <a:noFill/>
          <a:ln cap="flat" cmpd="sng" w="12700">
            <a:solidFill>
              <a:schemeClr val="dk1"/>
            </a:solidFill>
            <a:prstDash val="solid"/>
            <a:round/>
            <a:headEnd len="med" w="med" type="none"/>
            <a:tailEnd len="med" w="med" type="none"/>
          </a:ln>
        </p:spPr>
      </p:cxnSp>
      <p:sp>
        <p:nvSpPr>
          <p:cNvPr id="747" name="Google Shape;747;p37"/>
          <p:cNvSpPr/>
          <p:nvPr/>
        </p:nvSpPr>
        <p:spPr>
          <a:xfrm>
            <a:off x="2419945" y="4263926"/>
            <a:ext cx="3674567" cy="2516683"/>
          </a:xfrm>
          <a:prstGeom prst="rect">
            <a:avLst/>
          </a:prstGeom>
          <a:gradFill>
            <a:gsLst>
              <a:gs pos="0">
                <a:srgbClr val="FFCC33"/>
              </a:gs>
              <a:gs pos="100000">
                <a:srgbClr val="FFD043"/>
              </a:gs>
            </a:gsLst>
            <a:lin ang="5400000" scaled="0"/>
          </a:gradFill>
          <a:ln cap="flat" cmpd="sng" w="12700">
            <a:solidFill>
              <a:srgbClr val="91919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48" name="Google Shape;748;p37"/>
          <p:cNvSpPr/>
          <p:nvPr/>
        </p:nvSpPr>
        <p:spPr>
          <a:xfrm>
            <a:off x="6194227" y="4257973"/>
            <a:ext cx="3674567" cy="2518172"/>
          </a:xfrm>
          <a:prstGeom prst="rect">
            <a:avLst/>
          </a:prstGeom>
          <a:gradFill>
            <a:gsLst>
              <a:gs pos="0">
                <a:srgbClr val="FFCC33"/>
              </a:gs>
              <a:gs pos="100000">
                <a:srgbClr val="FFD043"/>
              </a:gs>
            </a:gsLst>
            <a:lin ang="5400000" scaled="0"/>
          </a:gradFill>
          <a:ln cap="flat" cmpd="sng" w="12700">
            <a:solidFill>
              <a:srgbClr val="91919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49" name="Google Shape;749;p37"/>
          <p:cNvSpPr/>
          <p:nvPr/>
        </p:nvSpPr>
        <p:spPr>
          <a:xfrm>
            <a:off x="2442271" y="1738313"/>
            <a:ext cx="3658195" cy="286193"/>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313">
                <a:solidFill>
                  <a:schemeClr val="dk1"/>
                </a:solidFill>
                <a:latin typeface="Arial"/>
                <a:ea typeface="Arial"/>
                <a:cs typeface="Arial"/>
                <a:sym typeface="Arial"/>
              </a:rPr>
              <a:t>Revenue Recognition</a:t>
            </a:r>
            <a:endParaRPr/>
          </a:p>
        </p:txBody>
      </p:sp>
      <p:sp>
        <p:nvSpPr>
          <p:cNvPr id="750" name="Google Shape;750;p37"/>
          <p:cNvSpPr/>
          <p:nvPr/>
        </p:nvSpPr>
        <p:spPr>
          <a:xfrm>
            <a:off x="2431852" y="2897684"/>
            <a:ext cx="808137" cy="310109"/>
          </a:xfrm>
          <a:prstGeom prst="rect">
            <a:avLst/>
          </a:prstGeom>
          <a:noFill/>
          <a:ln>
            <a:noFill/>
          </a:ln>
        </p:spPr>
        <p:txBody>
          <a:bodyPr anchorCtr="0" anchor="t" bIns="41650" lIns="84825" spcFirstLastPara="1" rIns="84825" wrap="square" tIns="41650">
            <a:spAutoFit/>
          </a:bodyPr>
          <a:lstStyle/>
          <a:p>
            <a:pPr indent="0" lvl="0" marL="0" marR="0" rtl="0" algn="l">
              <a:lnSpc>
                <a:spcPct val="50000"/>
              </a:lnSpc>
              <a:spcBef>
                <a:spcPts val="0"/>
              </a:spcBef>
              <a:spcAft>
                <a:spcPts val="0"/>
              </a:spcAft>
              <a:buNone/>
            </a:pPr>
            <a:r>
              <a:rPr b="1" lang="en-US" sz="938">
                <a:solidFill>
                  <a:schemeClr val="dk1"/>
                </a:solidFill>
                <a:latin typeface="Arial"/>
                <a:ea typeface="Arial"/>
                <a:cs typeface="Arial"/>
                <a:sym typeface="Arial"/>
              </a:rPr>
              <a:t>During</a:t>
            </a:r>
            <a:endParaRPr/>
          </a:p>
          <a:p>
            <a:pPr indent="0" lvl="0" marL="0" marR="0" rtl="0" algn="l">
              <a:lnSpc>
                <a:spcPct val="50000"/>
              </a:lnSpc>
              <a:spcBef>
                <a:spcPts val="469"/>
              </a:spcBef>
              <a:spcAft>
                <a:spcPts val="0"/>
              </a:spcAft>
              <a:buNone/>
            </a:pPr>
            <a:r>
              <a:rPr b="1" lang="en-US" sz="938">
                <a:solidFill>
                  <a:schemeClr val="dk1"/>
                </a:solidFill>
                <a:latin typeface="Arial"/>
                <a:ea typeface="Arial"/>
                <a:cs typeface="Arial"/>
                <a:sym typeface="Arial"/>
              </a:rPr>
              <a:t>production</a:t>
            </a:r>
            <a:endParaRPr/>
          </a:p>
        </p:txBody>
      </p:sp>
      <p:sp>
        <p:nvSpPr>
          <p:cNvPr id="751" name="Google Shape;751;p37"/>
          <p:cNvSpPr/>
          <p:nvPr/>
        </p:nvSpPr>
        <p:spPr>
          <a:xfrm>
            <a:off x="2860477" y="2338091"/>
            <a:ext cx="991195" cy="310109"/>
          </a:xfrm>
          <a:prstGeom prst="rect">
            <a:avLst/>
          </a:prstGeom>
          <a:noFill/>
          <a:ln>
            <a:noFill/>
          </a:ln>
        </p:spPr>
        <p:txBody>
          <a:bodyPr anchorCtr="0" anchor="t" bIns="41650" lIns="84825" spcFirstLastPara="1" rIns="84825" wrap="square" tIns="41650">
            <a:spAutoFit/>
          </a:bodyPr>
          <a:lstStyle/>
          <a:p>
            <a:pPr indent="0" lvl="0" marL="0" marR="0" rtl="0" algn="l">
              <a:lnSpc>
                <a:spcPct val="50000"/>
              </a:lnSpc>
              <a:spcBef>
                <a:spcPts val="0"/>
              </a:spcBef>
              <a:spcAft>
                <a:spcPts val="0"/>
              </a:spcAft>
              <a:buNone/>
            </a:pPr>
            <a:r>
              <a:rPr b="1" lang="en-US" sz="938">
                <a:solidFill>
                  <a:schemeClr val="dk1"/>
                </a:solidFill>
                <a:latin typeface="Arial"/>
                <a:ea typeface="Arial"/>
                <a:cs typeface="Arial"/>
                <a:sym typeface="Arial"/>
              </a:rPr>
              <a:t>At end</a:t>
            </a:r>
            <a:endParaRPr/>
          </a:p>
          <a:p>
            <a:pPr indent="0" lvl="0" marL="0" marR="0" rtl="0" algn="l">
              <a:lnSpc>
                <a:spcPct val="50000"/>
              </a:lnSpc>
              <a:spcBef>
                <a:spcPts val="469"/>
              </a:spcBef>
              <a:spcAft>
                <a:spcPts val="0"/>
              </a:spcAft>
              <a:buNone/>
            </a:pPr>
            <a:r>
              <a:rPr b="1" lang="en-US" sz="938">
                <a:solidFill>
                  <a:schemeClr val="dk1"/>
                </a:solidFill>
                <a:latin typeface="Arial"/>
                <a:ea typeface="Arial"/>
                <a:cs typeface="Arial"/>
                <a:sym typeface="Arial"/>
              </a:rPr>
              <a:t>of production</a:t>
            </a:r>
            <a:endParaRPr/>
          </a:p>
        </p:txBody>
      </p:sp>
      <p:sp>
        <p:nvSpPr>
          <p:cNvPr id="752" name="Google Shape;752;p37"/>
          <p:cNvSpPr/>
          <p:nvPr/>
        </p:nvSpPr>
        <p:spPr>
          <a:xfrm>
            <a:off x="4554141" y="2338090"/>
            <a:ext cx="590848" cy="310109"/>
          </a:xfrm>
          <a:prstGeom prst="rect">
            <a:avLst/>
          </a:prstGeom>
          <a:noFill/>
          <a:ln>
            <a:noFill/>
          </a:ln>
        </p:spPr>
        <p:txBody>
          <a:bodyPr anchorCtr="0" anchor="t" bIns="41650" lIns="84825" spcFirstLastPara="1" rIns="84825" wrap="square" tIns="41650">
            <a:spAutoFit/>
          </a:bodyPr>
          <a:lstStyle/>
          <a:p>
            <a:pPr indent="0" lvl="0" marL="0" marR="0" rtl="0" algn="l">
              <a:lnSpc>
                <a:spcPct val="50000"/>
              </a:lnSpc>
              <a:spcBef>
                <a:spcPts val="0"/>
              </a:spcBef>
              <a:spcAft>
                <a:spcPts val="0"/>
              </a:spcAft>
              <a:buNone/>
            </a:pPr>
            <a:r>
              <a:rPr b="1" lang="en-US" sz="938">
                <a:solidFill>
                  <a:schemeClr val="hlink"/>
                </a:solidFill>
                <a:latin typeface="Arial"/>
                <a:ea typeface="Arial"/>
                <a:cs typeface="Arial"/>
                <a:sym typeface="Arial"/>
              </a:rPr>
              <a:t>At point of sale</a:t>
            </a:r>
            <a:endParaRPr/>
          </a:p>
        </p:txBody>
      </p:sp>
      <p:sp>
        <p:nvSpPr>
          <p:cNvPr id="753" name="Google Shape;753;p37"/>
          <p:cNvSpPr/>
          <p:nvPr/>
        </p:nvSpPr>
        <p:spPr>
          <a:xfrm>
            <a:off x="5171778" y="2891731"/>
            <a:ext cx="1064121" cy="310109"/>
          </a:xfrm>
          <a:prstGeom prst="rect">
            <a:avLst/>
          </a:prstGeom>
          <a:noFill/>
          <a:ln>
            <a:noFill/>
          </a:ln>
        </p:spPr>
        <p:txBody>
          <a:bodyPr anchorCtr="0" anchor="t" bIns="41650" lIns="84825" spcFirstLastPara="1" rIns="84825" wrap="square" tIns="41650">
            <a:spAutoFit/>
          </a:bodyPr>
          <a:lstStyle/>
          <a:p>
            <a:pPr indent="0" lvl="0" marL="0" marR="0" rtl="0" algn="l">
              <a:lnSpc>
                <a:spcPct val="50000"/>
              </a:lnSpc>
              <a:spcBef>
                <a:spcPts val="0"/>
              </a:spcBef>
              <a:spcAft>
                <a:spcPts val="0"/>
              </a:spcAft>
              <a:buNone/>
            </a:pPr>
            <a:r>
              <a:rPr b="1" lang="en-US" sz="938">
                <a:solidFill>
                  <a:schemeClr val="dk1"/>
                </a:solidFill>
                <a:latin typeface="Arial"/>
                <a:ea typeface="Arial"/>
                <a:cs typeface="Arial"/>
                <a:sym typeface="Arial"/>
              </a:rPr>
              <a:t>At time</a:t>
            </a:r>
            <a:endParaRPr/>
          </a:p>
          <a:p>
            <a:pPr indent="0" lvl="0" marL="0" marR="0" rtl="0" algn="l">
              <a:lnSpc>
                <a:spcPct val="50000"/>
              </a:lnSpc>
              <a:spcBef>
                <a:spcPts val="469"/>
              </a:spcBef>
              <a:spcAft>
                <a:spcPts val="0"/>
              </a:spcAft>
              <a:buNone/>
            </a:pPr>
            <a:r>
              <a:rPr b="1" lang="en-US" sz="938">
                <a:solidFill>
                  <a:schemeClr val="dk1"/>
                </a:solidFill>
                <a:latin typeface="Arial"/>
                <a:ea typeface="Arial"/>
                <a:cs typeface="Arial"/>
                <a:sym typeface="Arial"/>
              </a:rPr>
              <a:t>cash received</a:t>
            </a:r>
            <a:endParaRPr/>
          </a:p>
        </p:txBody>
      </p:sp>
      <p:sp>
        <p:nvSpPr>
          <p:cNvPr id="754" name="Google Shape;754;p37"/>
          <p:cNvSpPr/>
          <p:nvPr/>
        </p:nvSpPr>
        <p:spPr>
          <a:xfrm>
            <a:off x="2857500" y="3509367"/>
            <a:ext cx="2989958" cy="690278"/>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1313">
                <a:solidFill>
                  <a:schemeClr val="dk1"/>
                </a:solidFill>
                <a:latin typeface="Arial"/>
                <a:ea typeface="Arial"/>
                <a:cs typeface="Arial"/>
                <a:sym typeface="Arial"/>
              </a:rPr>
              <a:t>Revenue should be recognized in the accounting period in which it is earned (generally at point of sale).</a:t>
            </a:r>
            <a:endParaRPr/>
          </a:p>
        </p:txBody>
      </p:sp>
      <p:grpSp>
        <p:nvGrpSpPr>
          <p:cNvPr id="755" name="Google Shape;755;p37"/>
          <p:cNvGrpSpPr/>
          <p:nvPr/>
        </p:nvGrpSpPr>
        <p:grpSpPr>
          <a:xfrm>
            <a:off x="3001864" y="2489895"/>
            <a:ext cx="2445246" cy="809625"/>
            <a:chOff x="945" y="1672"/>
            <a:chExt cx="1643" cy="544"/>
          </a:xfrm>
        </p:grpSpPr>
        <p:graphicFrame>
          <p:nvGraphicFramePr>
            <p:cNvPr id="756" name="Google Shape;756;p37"/>
            <p:cNvGraphicFramePr/>
            <p:nvPr/>
          </p:nvGraphicFramePr>
          <p:xfrm>
            <a:off x="945" y="1675"/>
            <a:ext cx="1643" cy="541"/>
          </p:xfrm>
          <a:graphic>
            <a:graphicData uri="http://schemas.openxmlformats.org/presentationml/2006/ole">
              <mc:AlternateContent>
                <mc:Choice Requires="v">
                  <p:oleObj r:id="rId4" imgH="541" imgW="1643" progId="Draw.Document.5" spid="_x0000_s1">
                    <p:embed/>
                  </p:oleObj>
                </mc:Choice>
                <mc:Fallback>
                  <p:oleObj r:id="rId5" imgH="541" imgW="1643" progId="Draw.Document.5">
                    <p:embed/>
                    <p:pic>
                      <p:nvPicPr>
                        <p:cNvPr id="756" name="Google Shape;756;p37"/>
                        <p:cNvPicPr preferRelativeResize="0"/>
                        <p:nvPr/>
                      </p:nvPicPr>
                      <p:blipFill rotWithShape="1">
                        <a:blip r:embed="rId6">
                          <a:alphaModFix/>
                        </a:blip>
                        <a:srcRect b="0" l="0" r="0" t="0"/>
                        <a:stretch/>
                      </p:blipFill>
                      <p:spPr>
                        <a:xfrm>
                          <a:off x="945" y="1675"/>
                          <a:ext cx="1643" cy="541"/>
                        </a:xfrm>
                        <a:prstGeom prst="rect">
                          <a:avLst/>
                        </a:prstGeom>
                        <a:noFill/>
                        <a:ln>
                          <a:noFill/>
                        </a:ln>
                      </p:spPr>
                    </p:pic>
                  </p:oleObj>
                </mc:Fallback>
              </mc:AlternateContent>
            </a:graphicData>
          </a:graphic>
        </p:graphicFrame>
        <p:cxnSp>
          <p:nvCxnSpPr>
            <p:cNvPr id="757" name="Google Shape;757;p37"/>
            <p:cNvCxnSpPr/>
            <p:nvPr/>
          </p:nvCxnSpPr>
          <p:spPr>
            <a:xfrm>
              <a:off x="1387" y="1791"/>
              <a:ext cx="0" cy="414"/>
            </a:xfrm>
            <a:prstGeom prst="straightConnector1">
              <a:avLst/>
            </a:prstGeom>
            <a:noFill/>
            <a:ln cap="flat" cmpd="sng" w="12700">
              <a:solidFill>
                <a:schemeClr val="dk1"/>
              </a:solidFill>
              <a:prstDash val="solid"/>
              <a:round/>
              <a:headEnd len="med" w="med" type="none"/>
              <a:tailEnd len="med" w="med" type="none"/>
            </a:ln>
          </p:spPr>
        </p:cxnSp>
        <p:cxnSp>
          <p:nvCxnSpPr>
            <p:cNvPr id="758" name="Google Shape;758;p37"/>
            <p:cNvCxnSpPr/>
            <p:nvPr/>
          </p:nvCxnSpPr>
          <p:spPr>
            <a:xfrm>
              <a:off x="2067" y="1787"/>
              <a:ext cx="0" cy="414"/>
            </a:xfrm>
            <a:prstGeom prst="straightConnector1">
              <a:avLst/>
            </a:prstGeom>
            <a:noFill/>
            <a:ln cap="flat" cmpd="sng" w="12700">
              <a:solidFill>
                <a:schemeClr val="dk1"/>
              </a:solidFill>
              <a:prstDash val="solid"/>
              <a:round/>
              <a:headEnd len="med" w="med" type="none"/>
              <a:tailEnd len="med" w="med" type="none"/>
            </a:ln>
          </p:spPr>
        </p:cxnSp>
        <p:sp>
          <p:nvSpPr>
            <p:cNvPr id="759" name="Google Shape;759;p37"/>
            <p:cNvSpPr/>
            <p:nvPr/>
          </p:nvSpPr>
          <p:spPr>
            <a:xfrm>
              <a:off x="1368" y="1768"/>
              <a:ext cx="26" cy="31"/>
            </a:xfrm>
            <a:prstGeom prst="ellipse">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60" name="Google Shape;760;p37"/>
            <p:cNvSpPr/>
            <p:nvPr/>
          </p:nvSpPr>
          <p:spPr>
            <a:xfrm>
              <a:off x="1009" y="2179"/>
              <a:ext cx="26" cy="31"/>
            </a:xfrm>
            <a:prstGeom prst="ellipse">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61" name="Google Shape;761;p37"/>
            <p:cNvSpPr/>
            <p:nvPr/>
          </p:nvSpPr>
          <p:spPr>
            <a:xfrm>
              <a:off x="1722" y="1672"/>
              <a:ext cx="26" cy="31"/>
            </a:xfrm>
            <a:prstGeom prst="ellipse">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62" name="Google Shape;762;p37"/>
            <p:cNvSpPr/>
            <p:nvPr/>
          </p:nvSpPr>
          <p:spPr>
            <a:xfrm>
              <a:off x="2053" y="1762"/>
              <a:ext cx="26" cy="31"/>
            </a:xfrm>
            <a:prstGeom prst="ellipse">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63" name="Google Shape;763;p37"/>
            <p:cNvSpPr/>
            <p:nvPr/>
          </p:nvSpPr>
          <p:spPr>
            <a:xfrm>
              <a:off x="2481" y="2179"/>
              <a:ext cx="26" cy="31"/>
            </a:xfrm>
            <a:prstGeom prst="ellipse">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grpSp>
      <p:sp>
        <p:nvSpPr>
          <p:cNvPr id="764" name="Google Shape;764;p37"/>
          <p:cNvSpPr/>
          <p:nvPr/>
        </p:nvSpPr>
        <p:spPr>
          <a:xfrm>
            <a:off x="6186786" y="1663899"/>
            <a:ext cx="3674566" cy="2516684"/>
          </a:xfrm>
          <a:prstGeom prst="rect">
            <a:avLst/>
          </a:prstGeom>
          <a:gradFill>
            <a:gsLst>
              <a:gs pos="0">
                <a:srgbClr val="FFCC33"/>
              </a:gs>
              <a:gs pos="100000">
                <a:srgbClr val="FFD043"/>
              </a:gs>
            </a:gsLst>
            <a:lin ang="5400000" scaled="0"/>
          </a:gradFill>
          <a:ln cap="flat" cmpd="sng" w="12700">
            <a:solidFill>
              <a:srgbClr val="91919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765" name="Google Shape;765;p37"/>
          <p:cNvSpPr/>
          <p:nvPr/>
        </p:nvSpPr>
        <p:spPr>
          <a:xfrm>
            <a:off x="6195716" y="1733849"/>
            <a:ext cx="3658195" cy="286193"/>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313">
                <a:solidFill>
                  <a:schemeClr val="dk1"/>
                </a:solidFill>
                <a:latin typeface="Arial"/>
                <a:ea typeface="Arial"/>
                <a:cs typeface="Arial"/>
                <a:sym typeface="Arial"/>
              </a:rPr>
              <a:t>Matching</a:t>
            </a:r>
            <a:endParaRPr/>
          </a:p>
        </p:txBody>
      </p:sp>
      <p:pic>
        <p:nvPicPr>
          <p:cNvPr id="766" name="Google Shape;766;p37"/>
          <p:cNvPicPr preferRelativeResize="0"/>
          <p:nvPr/>
        </p:nvPicPr>
        <p:blipFill rotWithShape="1">
          <a:blip r:embed="rId7">
            <a:alphaModFix/>
          </a:blip>
          <a:srcRect b="0" l="0" r="0" t="0"/>
          <a:stretch/>
        </p:blipFill>
        <p:spPr>
          <a:xfrm>
            <a:off x="6677919" y="2814341"/>
            <a:ext cx="589359" cy="562570"/>
          </a:xfrm>
          <a:prstGeom prst="rect">
            <a:avLst/>
          </a:prstGeom>
          <a:noFill/>
          <a:ln>
            <a:noFill/>
          </a:ln>
        </p:spPr>
      </p:pic>
      <p:pic>
        <p:nvPicPr>
          <p:cNvPr id="767" name="Google Shape;767;p37"/>
          <p:cNvPicPr preferRelativeResize="0"/>
          <p:nvPr/>
        </p:nvPicPr>
        <p:blipFill rotWithShape="1">
          <a:blip r:embed="rId8">
            <a:alphaModFix/>
          </a:blip>
          <a:srcRect b="0" l="0" r="0" t="0"/>
          <a:stretch/>
        </p:blipFill>
        <p:spPr>
          <a:xfrm>
            <a:off x="8987732" y="2562820"/>
            <a:ext cx="590847" cy="561083"/>
          </a:xfrm>
          <a:prstGeom prst="rect">
            <a:avLst/>
          </a:prstGeom>
          <a:noFill/>
          <a:ln>
            <a:noFill/>
          </a:ln>
        </p:spPr>
      </p:pic>
      <p:grpSp>
        <p:nvGrpSpPr>
          <p:cNvPr id="768" name="Google Shape;768;p37"/>
          <p:cNvGrpSpPr/>
          <p:nvPr/>
        </p:nvGrpSpPr>
        <p:grpSpPr>
          <a:xfrm>
            <a:off x="6222505" y="3548062"/>
            <a:ext cx="2141636" cy="663773"/>
            <a:chOff x="3109" y="2384"/>
            <a:chExt cx="1439" cy="446"/>
          </a:xfrm>
        </p:grpSpPr>
        <p:grpSp>
          <p:nvGrpSpPr>
            <p:cNvPr id="769" name="Google Shape;769;p37"/>
            <p:cNvGrpSpPr/>
            <p:nvPr/>
          </p:nvGrpSpPr>
          <p:grpSpPr>
            <a:xfrm>
              <a:off x="3109" y="2384"/>
              <a:ext cx="1439" cy="446"/>
              <a:chOff x="3109" y="2384"/>
              <a:chExt cx="1439" cy="446"/>
            </a:xfrm>
          </p:grpSpPr>
          <p:grpSp>
            <p:nvGrpSpPr>
              <p:cNvPr id="770" name="Google Shape;770;p37"/>
              <p:cNvGrpSpPr/>
              <p:nvPr/>
            </p:nvGrpSpPr>
            <p:grpSpPr>
              <a:xfrm>
                <a:off x="3197" y="2384"/>
                <a:ext cx="995" cy="262"/>
                <a:chOff x="3197" y="2384"/>
                <a:chExt cx="995" cy="262"/>
              </a:xfrm>
            </p:grpSpPr>
            <p:pic>
              <p:nvPicPr>
                <p:cNvPr id="771" name="Google Shape;771;p37"/>
                <p:cNvPicPr preferRelativeResize="0"/>
                <p:nvPr/>
              </p:nvPicPr>
              <p:blipFill rotWithShape="1">
                <a:blip r:embed="rId9">
                  <a:alphaModFix/>
                </a:blip>
                <a:srcRect b="0" l="0" r="0" t="0"/>
                <a:stretch/>
              </p:blipFill>
              <p:spPr>
                <a:xfrm>
                  <a:off x="3197" y="2403"/>
                  <a:ext cx="309" cy="243"/>
                </a:xfrm>
                <a:prstGeom prst="rect">
                  <a:avLst/>
                </a:prstGeom>
                <a:noFill/>
                <a:ln>
                  <a:noFill/>
                </a:ln>
              </p:spPr>
            </p:pic>
            <p:pic>
              <p:nvPicPr>
                <p:cNvPr id="772" name="Google Shape;772;p37"/>
                <p:cNvPicPr preferRelativeResize="0"/>
                <p:nvPr/>
              </p:nvPicPr>
              <p:blipFill rotWithShape="1">
                <a:blip r:embed="rId10">
                  <a:alphaModFix/>
                </a:blip>
                <a:srcRect b="0" l="0" r="0" t="0"/>
                <a:stretch/>
              </p:blipFill>
              <p:spPr>
                <a:xfrm>
                  <a:off x="3543" y="2403"/>
                  <a:ext cx="421" cy="235"/>
                </a:xfrm>
                <a:prstGeom prst="rect">
                  <a:avLst/>
                </a:prstGeom>
                <a:noFill/>
                <a:ln>
                  <a:noFill/>
                </a:ln>
              </p:spPr>
            </p:pic>
            <p:pic>
              <p:nvPicPr>
                <p:cNvPr id="773" name="Google Shape;773;p37"/>
                <p:cNvPicPr preferRelativeResize="0"/>
                <p:nvPr/>
              </p:nvPicPr>
              <p:blipFill rotWithShape="1">
                <a:blip r:embed="rId11">
                  <a:alphaModFix/>
                </a:blip>
                <a:srcRect b="0" l="0" r="0" t="0"/>
                <a:stretch/>
              </p:blipFill>
              <p:spPr>
                <a:xfrm>
                  <a:off x="4035" y="2384"/>
                  <a:ext cx="157" cy="242"/>
                </a:xfrm>
                <a:prstGeom prst="rect">
                  <a:avLst/>
                </a:prstGeom>
                <a:noFill/>
                <a:ln>
                  <a:noFill/>
                </a:ln>
              </p:spPr>
            </p:pic>
          </p:grpSp>
          <p:sp>
            <p:nvSpPr>
              <p:cNvPr id="774" name="Google Shape;774;p37"/>
              <p:cNvSpPr/>
              <p:nvPr/>
            </p:nvSpPr>
            <p:spPr>
              <a:xfrm>
                <a:off x="3109" y="2676"/>
                <a:ext cx="1439" cy="154"/>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938">
                    <a:solidFill>
                      <a:schemeClr val="dk1"/>
                    </a:solidFill>
                    <a:latin typeface="Arial"/>
                    <a:ea typeface="Arial"/>
                    <a:cs typeface="Arial"/>
                    <a:sym typeface="Arial"/>
                  </a:rPr>
                  <a:t>Advertising                      Utilities</a:t>
                </a:r>
                <a:endParaRPr/>
              </a:p>
            </p:txBody>
          </p:sp>
        </p:grpSp>
        <p:sp>
          <p:nvSpPr>
            <p:cNvPr id="775" name="Google Shape;775;p37"/>
            <p:cNvSpPr/>
            <p:nvPr/>
          </p:nvSpPr>
          <p:spPr>
            <a:xfrm>
              <a:off x="3677" y="2437"/>
              <a:ext cx="429" cy="124"/>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656">
                  <a:solidFill>
                    <a:schemeClr val="dk1"/>
                  </a:solidFill>
                  <a:latin typeface="Arial"/>
                  <a:ea typeface="Arial"/>
                  <a:cs typeface="Arial"/>
                  <a:sym typeface="Arial"/>
                </a:rPr>
                <a:t>Delivery</a:t>
              </a:r>
              <a:endParaRPr/>
            </a:p>
          </p:txBody>
        </p:sp>
      </p:grpSp>
      <p:sp>
        <p:nvSpPr>
          <p:cNvPr id="776" name="Google Shape;776;p37"/>
          <p:cNvSpPr/>
          <p:nvPr/>
        </p:nvSpPr>
        <p:spPr>
          <a:xfrm>
            <a:off x="6663036" y="1946672"/>
            <a:ext cx="3094136" cy="228485"/>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938">
                <a:solidFill>
                  <a:schemeClr val="hlink"/>
                </a:solidFill>
                <a:latin typeface="Arial"/>
                <a:ea typeface="Arial"/>
                <a:cs typeface="Arial"/>
                <a:sym typeface="Arial"/>
              </a:rPr>
              <a:t>Costs                    Matching                Sales Revenue</a:t>
            </a:r>
            <a:endParaRPr/>
          </a:p>
        </p:txBody>
      </p:sp>
      <p:grpSp>
        <p:nvGrpSpPr>
          <p:cNvPr id="777" name="Google Shape;777;p37"/>
          <p:cNvGrpSpPr/>
          <p:nvPr/>
        </p:nvGrpSpPr>
        <p:grpSpPr>
          <a:xfrm>
            <a:off x="7631907" y="2367857"/>
            <a:ext cx="1628180" cy="1257598"/>
            <a:chOff x="4056" y="1591"/>
            <a:chExt cx="1094" cy="845"/>
          </a:xfrm>
        </p:grpSpPr>
        <p:sp>
          <p:nvSpPr>
            <p:cNvPr id="778" name="Google Shape;778;p37"/>
            <p:cNvSpPr/>
            <p:nvPr/>
          </p:nvSpPr>
          <p:spPr>
            <a:xfrm>
              <a:off x="4137" y="1591"/>
              <a:ext cx="505" cy="154"/>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938">
                  <a:solidFill>
                    <a:schemeClr val="dk1"/>
                  </a:solidFill>
                  <a:latin typeface="Arial"/>
                  <a:ea typeface="Arial"/>
                  <a:cs typeface="Arial"/>
                  <a:sym typeface="Arial"/>
                </a:rPr>
                <a:t>Materials</a:t>
              </a:r>
              <a:endParaRPr/>
            </a:p>
          </p:txBody>
        </p:sp>
        <p:sp>
          <p:nvSpPr>
            <p:cNvPr id="779" name="Google Shape;779;p37"/>
            <p:cNvSpPr/>
            <p:nvPr/>
          </p:nvSpPr>
          <p:spPr>
            <a:xfrm>
              <a:off x="4076" y="1938"/>
              <a:ext cx="505" cy="154"/>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938">
                  <a:solidFill>
                    <a:schemeClr val="dk1"/>
                  </a:solidFill>
                  <a:latin typeface="Arial"/>
                  <a:ea typeface="Arial"/>
                  <a:cs typeface="Arial"/>
                  <a:sym typeface="Arial"/>
                </a:rPr>
                <a:t>Labor</a:t>
              </a:r>
              <a:endParaRPr/>
            </a:p>
          </p:txBody>
        </p:sp>
        <p:sp>
          <p:nvSpPr>
            <p:cNvPr id="780" name="Google Shape;780;p37"/>
            <p:cNvSpPr/>
            <p:nvPr/>
          </p:nvSpPr>
          <p:spPr>
            <a:xfrm>
              <a:off x="4056" y="2282"/>
              <a:ext cx="1094" cy="154"/>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938">
                  <a:solidFill>
                    <a:schemeClr val="dk1"/>
                  </a:solidFill>
                  <a:latin typeface="Arial"/>
                  <a:ea typeface="Arial"/>
                  <a:cs typeface="Arial"/>
                  <a:sym typeface="Arial"/>
                </a:rPr>
                <a:t>Operating Expenses</a:t>
              </a:r>
              <a:endParaRPr/>
            </a:p>
          </p:txBody>
        </p:sp>
      </p:grpSp>
      <p:sp>
        <p:nvSpPr>
          <p:cNvPr id="781" name="Google Shape;781;p37"/>
          <p:cNvSpPr/>
          <p:nvPr/>
        </p:nvSpPr>
        <p:spPr>
          <a:xfrm>
            <a:off x="8234661" y="3731122"/>
            <a:ext cx="1537394" cy="372819"/>
          </a:xfrm>
          <a:prstGeom prst="rect">
            <a:avLst/>
          </a:prstGeom>
          <a:solidFill>
            <a:srgbClr val="9A9ADE"/>
          </a:solidFill>
          <a:ln cap="flat" cmpd="sng" w="12700">
            <a:solidFill>
              <a:schemeClr val="dk1"/>
            </a:solidFill>
            <a:prstDash val="solid"/>
            <a:miter lim="800000"/>
            <a:headEnd len="sm" w="sm" type="none"/>
            <a:tailEnd len="sm" w="sm" type="none"/>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938">
                <a:solidFill>
                  <a:schemeClr val="dk1"/>
                </a:solidFill>
                <a:latin typeface="Arial"/>
                <a:ea typeface="Arial"/>
                <a:cs typeface="Arial"/>
                <a:sym typeface="Arial"/>
              </a:rPr>
              <a:t>Expenses should be matched with revenues</a:t>
            </a:r>
            <a:endParaRPr/>
          </a:p>
        </p:txBody>
      </p:sp>
      <p:graphicFrame>
        <p:nvGraphicFramePr>
          <p:cNvPr id="782" name="Google Shape;782;p37"/>
          <p:cNvGraphicFramePr/>
          <p:nvPr/>
        </p:nvGraphicFramePr>
        <p:xfrm>
          <a:off x="8085833" y="3216176"/>
          <a:ext cx="714375" cy="202406"/>
        </p:xfrm>
        <a:graphic>
          <a:graphicData uri="http://schemas.openxmlformats.org/presentationml/2006/ole">
            <mc:AlternateContent>
              <mc:Choice Requires="v">
                <p:oleObj r:id="rId12" imgH="202406" imgW="714375" progId="Draw.Document.5" spid="_x0000_s2">
                  <p:embed/>
                </p:oleObj>
              </mc:Choice>
              <mc:Fallback>
                <p:oleObj r:id="rId13" imgH="202406" imgW="714375" progId="Draw.Document.5">
                  <p:embed/>
                  <p:pic>
                    <p:nvPicPr>
                      <p:cNvPr id="782" name="Google Shape;782;p37"/>
                      <p:cNvPicPr preferRelativeResize="0"/>
                      <p:nvPr/>
                    </p:nvPicPr>
                    <p:blipFill rotWithShape="1">
                      <a:blip r:embed="rId14">
                        <a:alphaModFix/>
                      </a:blip>
                      <a:srcRect b="0" l="0" r="0" t="0"/>
                      <a:stretch/>
                    </p:blipFill>
                    <p:spPr>
                      <a:xfrm>
                        <a:off x="8085833" y="3216176"/>
                        <a:ext cx="714375" cy="202406"/>
                      </a:xfrm>
                      <a:prstGeom prst="rect">
                        <a:avLst/>
                      </a:prstGeom>
                      <a:noFill/>
                      <a:ln>
                        <a:noFill/>
                      </a:ln>
                    </p:spPr>
                  </p:pic>
                </p:oleObj>
              </mc:Fallback>
            </mc:AlternateContent>
          </a:graphicData>
        </a:graphic>
      </p:graphicFrame>
      <p:graphicFrame>
        <p:nvGraphicFramePr>
          <p:cNvPr id="783" name="Google Shape;783;p37"/>
          <p:cNvGraphicFramePr/>
          <p:nvPr/>
        </p:nvGraphicFramePr>
        <p:xfrm>
          <a:off x="8091786" y="2580680"/>
          <a:ext cx="712886" cy="200918"/>
        </p:xfrm>
        <a:graphic>
          <a:graphicData uri="http://schemas.openxmlformats.org/presentationml/2006/ole">
            <mc:AlternateContent>
              <mc:Choice Requires="v">
                <p:oleObj r:id="rId15" imgH="200918" imgW="712886" progId="Draw.Document.5" spid="_x0000_s3">
                  <p:embed/>
                </p:oleObj>
              </mc:Choice>
              <mc:Fallback>
                <p:oleObj r:id="rId16" imgH="200918" imgW="712886" progId="Draw.Document.5">
                  <p:embed/>
                  <p:pic>
                    <p:nvPicPr>
                      <p:cNvPr id="783" name="Google Shape;783;p37"/>
                      <p:cNvPicPr preferRelativeResize="0"/>
                      <p:nvPr/>
                    </p:nvPicPr>
                    <p:blipFill rotWithShape="1">
                      <a:blip r:embed="rId17">
                        <a:alphaModFix/>
                      </a:blip>
                      <a:srcRect b="0" l="0" r="0" t="0"/>
                      <a:stretch/>
                    </p:blipFill>
                    <p:spPr>
                      <a:xfrm>
                        <a:off x="8091786" y="2580680"/>
                        <a:ext cx="712886" cy="200918"/>
                      </a:xfrm>
                      <a:prstGeom prst="rect">
                        <a:avLst/>
                      </a:prstGeom>
                      <a:noFill/>
                      <a:ln>
                        <a:noFill/>
                      </a:ln>
                    </p:spPr>
                  </p:pic>
                </p:oleObj>
              </mc:Fallback>
            </mc:AlternateContent>
          </a:graphicData>
        </a:graphic>
      </p:graphicFrame>
      <p:graphicFrame>
        <p:nvGraphicFramePr>
          <p:cNvPr id="784" name="Google Shape;784;p37"/>
          <p:cNvGraphicFramePr/>
          <p:nvPr/>
        </p:nvGraphicFramePr>
        <p:xfrm>
          <a:off x="8237637" y="2978052"/>
          <a:ext cx="574477" cy="43160"/>
        </p:xfrm>
        <a:graphic>
          <a:graphicData uri="http://schemas.openxmlformats.org/presentationml/2006/ole">
            <mc:AlternateContent>
              <mc:Choice Requires="v">
                <p:oleObj r:id="rId18" imgH="43160" imgW="574477" progId="Draw.Document.5" spid="_x0000_s4">
                  <p:embed/>
                </p:oleObj>
              </mc:Choice>
              <mc:Fallback>
                <p:oleObj r:id="rId19" imgH="43160" imgW="574477" progId="Draw.Document.5">
                  <p:embed/>
                  <p:pic>
                    <p:nvPicPr>
                      <p:cNvPr id="784" name="Google Shape;784;p37"/>
                      <p:cNvPicPr preferRelativeResize="0"/>
                      <p:nvPr/>
                    </p:nvPicPr>
                    <p:blipFill rotWithShape="1">
                      <a:blip r:embed="rId20">
                        <a:alphaModFix/>
                      </a:blip>
                      <a:srcRect b="0" l="0" r="0" t="0"/>
                      <a:stretch/>
                    </p:blipFill>
                    <p:spPr>
                      <a:xfrm>
                        <a:off x="8237637" y="2978052"/>
                        <a:ext cx="574477" cy="43160"/>
                      </a:xfrm>
                      <a:prstGeom prst="rect">
                        <a:avLst/>
                      </a:prstGeom>
                      <a:noFill/>
                      <a:ln>
                        <a:noFill/>
                      </a:ln>
                    </p:spPr>
                  </p:pic>
                </p:oleObj>
              </mc:Fallback>
            </mc:AlternateContent>
          </a:graphicData>
        </a:graphic>
      </p:graphicFrame>
      <p:sp>
        <p:nvSpPr>
          <p:cNvPr id="785" name="Google Shape;785;p37"/>
          <p:cNvSpPr/>
          <p:nvPr/>
        </p:nvSpPr>
        <p:spPr>
          <a:xfrm>
            <a:off x="6670477" y="2244329"/>
            <a:ext cx="354211" cy="433090"/>
          </a:xfrm>
          <a:custGeom>
            <a:rect b="b" l="l" r="r" t="t"/>
            <a:pathLst>
              <a:path extrusionOk="0" h="291" w="238">
                <a:moveTo>
                  <a:pt x="0" y="0"/>
                </a:moveTo>
                <a:lnTo>
                  <a:pt x="237" y="0"/>
                </a:lnTo>
                <a:lnTo>
                  <a:pt x="190" y="290"/>
                </a:lnTo>
                <a:lnTo>
                  <a:pt x="0" y="290"/>
                </a:lnTo>
                <a:lnTo>
                  <a:pt x="0" y="0"/>
                </a:lnTo>
              </a:path>
            </a:pathLst>
          </a:custGeom>
          <a:solidFill>
            <a:srgbClr val="850202"/>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86" name="Google Shape;786;p37"/>
          <p:cNvSpPr/>
          <p:nvPr/>
        </p:nvSpPr>
        <p:spPr>
          <a:xfrm>
            <a:off x="6657083" y="2213075"/>
            <a:ext cx="352722" cy="25300"/>
          </a:xfrm>
          <a:custGeom>
            <a:rect b="b" l="l" r="r" t="t"/>
            <a:pathLst>
              <a:path extrusionOk="0" h="17" w="237">
                <a:moveTo>
                  <a:pt x="0" y="16"/>
                </a:moveTo>
                <a:lnTo>
                  <a:pt x="236" y="16"/>
                </a:lnTo>
                <a:lnTo>
                  <a:pt x="236" y="0"/>
                </a:lnTo>
                <a:lnTo>
                  <a:pt x="0" y="0"/>
                </a:lnTo>
                <a:lnTo>
                  <a:pt x="0" y="16"/>
                </a:lnTo>
              </a:path>
            </a:pathLst>
          </a:custGeom>
          <a:solidFill>
            <a:srgbClr val="850202"/>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87" name="Google Shape;787;p37"/>
          <p:cNvSpPr/>
          <p:nvPr/>
        </p:nvSpPr>
        <p:spPr>
          <a:xfrm>
            <a:off x="6755309" y="2244328"/>
            <a:ext cx="10418" cy="37208"/>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88" name="Google Shape;788;p37"/>
          <p:cNvSpPr/>
          <p:nvPr/>
        </p:nvSpPr>
        <p:spPr>
          <a:xfrm>
            <a:off x="6697266" y="2287489"/>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89" name="Google Shape;789;p37"/>
          <p:cNvSpPr/>
          <p:nvPr/>
        </p:nvSpPr>
        <p:spPr>
          <a:xfrm>
            <a:off x="6755309" y="2332138"/>
            <a:ext cx="10418" cy="38695"/>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0" name="Google Shape;790;p37"/>
          <p:cNvSpPr/>
          <p:nvPr/>
        </p:nvSpPr>
        <p:spPr>
          <a:xfrm>
            <a:off x="6697266" y="2375298"/>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1" name="Google Shape;791;p37"/>
          <p:cNvSpPr/>
          <p:nvPr/>
        </p:nvSpPr>
        <p:spPr>
          <a:xfrm>
            <a:off x="6755309" y="2419946"/>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2" name="Google Shape;792;p37"/>
          <p:cNvSpPr/>
          <p:nvPr/>
        </p:nvSpPr>
        <p:spPr>
          <a:xfrm>
            <a:off x="6697266" y="2466082"/>
            <a:ext cx="10418" cy="35719"/>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3" name="Google Shape;793;p37"/>
          <p:cNvSpPr/>
          <p:nvPr/>
        </p:nvSpPr>
        <p:spPr>
          <a:xfrm>
            <a:off x="6755309" y="2507755"/>
            <a:ext cx="10418" cy="37207"/>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4" name="Google Shape;794;p37"/>
          <p:cNvSpPr/>
          <p:nvPr/>
        </p:nvSpPr>
        <p:spPr>
          <a:xfrm>
            <a:off x="6697266" y="2550915"/>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5" name="Google Shape;795;p37"/>
          <p:cNvSpPr/>
          <p:nvPr/>
        </p:nvSpPr>
        <p:spPr>
          <a:xfrm>
            <a:off x="6697266" y="2638723"/>
            <a:ext cx="10418" cy="41672"/>
          </a:xfrm>
          <a:custGeom>
            <a:rect b="b" l="l" r="r" t="t"/>
            <a:pathLst>
              <a:path extrusionOk="0" h="27" w="7">
                <a:moveTo>
                  <a:pt x="0" y="0"/>
                </a:moveTo>
                <a:lnTo>
                  <a:pt x="6" y="0"/>
                </a:lnTo>
                <a:lnTo>
                  <a:pt x="6" y="26"/>
                </a:lnTo>
                <a:lnTo>
                  <a:pt x="0" y="26"/>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6" name="Google Shape;796;p37"/>
          <p:cNvSpPr/>
          <p:nvPr/>
        </p:nvSpPr>
        <p:spPr>
          <a:xfrm>
            <a:off x="6755309" y="2595563"/>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7" name="Google Shape;797;p37"/>
          <p:cNvSpPr/>
          <p:nvPr/>
        </p:nvSpPr>
        <p:spPr>
          <a:xfrm>
            <a:off x="6860977" y="2244328"/>
            <a:ext cx="10418" cy="37208"/>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8" name="Google Shape;798;p37"/>
          <p:cNvSpPr/>
          <p:nvPr/>
        </p:nvSpPr>
        <p:spPr>
          <a:xfrm>
            <a:off x="6802934" y="2287489"/>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799" name="Google Shape;799;p37"/>
          <p:cNvSpPr/>
          <p:nvPr/>
        </p:nvSpPr>
        <p:spPr>
          <a:xfrm>
            <a:off x="6910090" y="2287489"/>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0" name="Google Shape;800;p37"/>
          <p:cNvSpPr/>
          <p:nvPr/>
        </p:nvSpPr>
        <p:spPr>
          <a:xfrm>
            <a:off x="6860977" y="2332138"/>
            <a:ext cx="10418" cy="38695"/>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1" name="Google Shape;801;p37"/>
          <p:cNvSpPr/>
          <p:nvPr/>
        </p:nvSpPr>
        <p:spPr>
          <a:xfrm>
            <a:off x="6802934" y="2375298"/>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2" name="Google Shape;802;p37"/>
          <p:cNvSpPr/>
          <p:nvPr/>
        </p:nvSpPr>
        <p:spPr>
          <a:xfrm>
            <a:off x="6802934" y="2466082"/>
            <a:ext cx="10418" cy="35719"/>
          </a:xfrm>
          <a:custGeom>
            <a:rect b="b" l="l" r="r" t="t"/>
            <a:pathLst>
              <a:path extrusionOk="0" h="25" w="7">
                <a:moveTo>
                  <a:pt x="0" y="0"/>
                </a:moveTo>
                <a:lnTo>
                  <a:pt x="6" y="0"/>
                </a:lnTo>
                <a:lnTo>
                  <a:pt x="6" y="24"/>
                </a:lnTo>
                <a:lnTo>
                  <a:pt x="0" y="2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3" name="Google Shape;803;p37"/>
          <p:cNvSpPr/>
          <p:nvPr/>
        </p:nvSpPr>
        <p:spPr>
          <a:xfrm>
            <a:off x="6802934" y="2550915"/>
            <a:ext cx="10418" cy="38695"/>
          </a:xfrm>
          <a:custGeom>
            <a:rect b="b" l="l" r="r" t="t"/>
            <a:pathLst>
              <a:path extrusionOk="0" h="26" w="7">
                <a:moveTo>
                  <a:pt x="0" y="0"/>
                </a:moveTo>
                <a:lnTo>
                  <a:pt x="6" y="0"/>
                </a:lnTo>
                <a:lnTo>
                  <a:pt x="6" y="25"/>
                </a:lnTo>
                <a:lnTo>
                  <a:pt x="0" y="2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4" name="Google Shape;804;p37"/>
          <p:cNvSpPr/>
          <p:nvPr/>
        </p:nvSpPr>
        <p:spPr>
          <a:xfrm>
            <a:off x="6670477" y="2280047"/>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5" name="Google Shape;805;p37"/>
          <p:cNvSpPr/>
          <p:nvPr/>
        </p:nvSpPr>
        <p:spPr>
          <a:xfrm>
            <a:off x="6670477" y="2324696"/>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6" name="Google Shape;806;p37"/>
          <p:cNvSpPr/>
          <p:nvPr/>
        </p:nvSpPr>
        <p:spPr>
          <a:xfrm>
            <a:off x="6670477" y="2367856"/>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7" name="Google Shape;807;p37"/>
          <p:cNvSpPr/>
          <p:nvPr/>
        </p:nvSpPr>
        <p:spPr>
          <a:xfrm>
            <a:off x="6670477" y="2412505"/>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8" name="Google Shape;808;p37"/>
          <p:cNvSpPr/>
          <p:nvPr/>
        </p:nvSpPr>
        <p:spPr>
          <a:xfrm>
            <a:off x="6670477" y="2457153"/>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09" name="Google Shape;809;p37"/>
          <p:cNvSpPr/>
          <p:nvPr/>
        </p:nvSpPr>
        <p:spPr>
          <a:xfrm>
            <a:off x="6670477" y="2500313"/>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0" name="Google Shape;810;p37"/>
          <p:cNvSpPr/>
          <p:nvPr/>
        </p:nvSpPr>
        <p:spPr>
          <a:xfrm>
            <a:off x="6670477" y="2543473"/>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1" name="Google Shape;811;p37"/>
          <p:cNvSpPr/>
          <p:nvPr/>
        </p:nvSpPr>
        <p:spPr>
          <a:xfrm>
            <a:off x="6670477" y="2588122"/>
            <a:ext cx="284262" cy="8930"/>
          </a:xfrm>
          <a:custGeom>
            <a:rect b="b" l="l" r="r" t="t"/>
            <a:pathLst>
              <a:path extrusionOk="0" h="6" w="191">
                <a:moveTo>
                  <a:pt x="0" y="0"/>
                </a:moveTo>
                <a:lnTo>
                  <a:pt x="190" y="0"/>
                </a:lnTo>
                <a:lnTo>
                  <a:pt x="190" y="5"/>
                </a:lnTo>
                <a:lnTo>
                  <a:pt x="0" y="5"/>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2" name="Google Shape;812;p37"/>
          <p:cNvSpPr/>
          <p:nvPr/>
        </p:nvSpPr>
        <p:spPr>
          <a:xfrm>
            <a:off x="6670477" y="2632770"/>
            <a:ext cx="284262" cy="7441"/>
          </a:xfrm>
          <a:custGeom>
            <a:rect b="b" l="l" r="r" t="t"/>
            <a:pathLst>
              <a:path extrusionOk="0" h="5" w="191">
                <a:moveTo>
                  <a:pt x="0" y="0"/>
                </a:moveTo>
                <a:lnTo>
                  <a:pt x="190" y="0"/>
                </a:lnTo>
                <a:lnTo>
                  <a:pt x="190" y="4"/>
                </a:lnTo>
                <a:lnTo>
                  <a:pt x="0" y="4"/>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3" name="Google Shape;813;p37"/>
          <p:cNvSpPr/>
          <p:nvPr/>
        </p:nvSpPr>
        <p:spPr>
          <a:xfrm>
            <a:off x="6837165" y="2213075"/>
            <a:ext cx="10418" cy="25300"/>
          </a:xfrm>
          <a:custGeom>
            <a:rect b="b" l="l" r="r" t="t"/>
            <a:pathLst>
              <a:path extrusionOk="0" h="17" w="7">
                <a:moveTo>
                  <a:pt x="0" y="0"/>
                </a:moveTo>
                <a:lnTo>
                  <a:pt x="6" y="0"/>
                </a:lnTo>
                <a:lnTo>
                  <a:pt x="6" y="16"/>
                </a:lnTo>
                <a:lnTo>
                  <a:pt x="0" y="16"/>
                </a:lnTo>
                <a:lnTo>
                  <a:pt x="0" y="0"/>
                </a:lnTo>
              </a:path>
            </a:pathLst>
          </a:custGeom>
          <a:solidFill>
            <a:srgbClr val="FFFFFF"/>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4" name="Google Shape;814;p37"/>
          <p:cNvSpPr/>
          <p:nvPr/>
        </p:nvSpPr>
        <p:spPr>
          <a:xfrm>
            <a:off x="6670477" y="2236888"/>
            <a:ext cx="345281" cy="8930"/>
          </a:xfrm>
          <a:custGeom>
            <a:rect b="b" l="l" r="r" t="t"/>
            <a:pathLst>
              <a:path extrusionOk="0" h="6" w="232">
                <a:moveTo>
                  <a:pt x="0" y="0"/>
                </a:moveTo>
                <a:lnTo>
                  <a:pt x="231" y="0"/>
                </a:lnTo>
                <a:lnTo>
                  <a:pt x="231" y="5"/>
                </a:lnTo>
                <a:lnTo>
                  <a:pt x="0" y="5"/>
                </a:lnTo>
                <a:lnTo>
                  <a:pt x="0" y="0"/>
                </a:lnTo>
              </a:path>
            </a:pathLst>
          </a:custGeom>
          <a:solidFill>
            <a:srgbClr val="000000"/>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5" name="Google Shape;815;p37"/>
          <p:cNvSpPr/>
          <p:nvPr/>
        </p:nvSpPr>
        <p:spPr>
          <a:xfrm>
            <a:off x="6771680" y="2216051"/>
            <a:ext cx="504528" cy="547688"/>
          </a:xfrm>
          <a:custGeom>
            <a:rect b="b" l="l" r="r" t="t"/>
            <a:pathLst>
              <a:path extrusionOk="0" h="368" w="339">
                <a:moveTo>
                  <a:pt x="159" y="0"/>
                </a:moveTo>
                <a:lnTo>
                  <a:pt x="204" y="8"/>
                </a:lnTo>
                <a:lnTo>
                  <a:pt x="249" y="18"/>
                </a:lnTo>
                <a:lnTo>
                  <a:pt x="293" y="29"/>
                </a:lnTo>
                <a:lnTo>
                  <a:pt x="337" y="41"/>
                </a:lnTo>
                <a:lnTo>
                  <a:pt x="338" y="42"/>
                </a:lnTo>
                <a:lnTo>
                  <a:pt x="334" y="55"/>
                </a:lnTo>
                <a:lnTo>
                  <a:pt x="331" y="61"/>
                </a:lnTo>
                <a:lnTo>
                  <a:pt x="329" y="68"/>
                </a:lnTo>
                <a:lnTo>
                  <a:pt x="329" y="74"/>
                </a:lnTo>
                <a:lnTo>
                  <a:pt x="329" y="81"/>
                </a:lnTo>
                <a:lnTo>
                  <a:pt x="326" y="96"/>
                </a:lnTo>
                <a:lnTo>
                  <a:pt x="323" y="109"/>
                </a:lnTo>
                <a:lnTo>
                  <a:pt x="319" y="121"/>
                </a:lnTo>
                <a:lnTo>
                  <a:pt x="315" y="133"/>
                </a:lnTo>
                <a:lnTo>
                  <a:pt x="311" y="146"/>
                </a:lnTo>
                <a:lnTo>
                  <a:pt x="307" y="157"/>
                </a:lnTo>
                <a:lnTo>
                  <a:pt x="302" y="170"/>
                </a:lnTo>
                <a:lnTo>
                  <a:pt x="297" y="182"/>
                </a:lnTo>
                <a:lnTo>
                  <a:pt x="293" y="194"/>
                </a:lnTo>
                <a:lnTo>
                  <a:pt x="288" y="207"/>
                </a:lnTo>
                <a:lnTo>
                  <a:pt x="283" y="220"/>
                </a:lnTo>
                <a:lnTo>
                  <a:pt x="278" y="232"/>
                </a:lnTo>
                <a:lnTo>
                  <a:pt x="273" y="245"/>
                </a:lnTo>
                <a:lnTo>
                  <a:pt x="266" y="258"/>
                </a:lnTo>
                <a:lnTo>
                  <a:pt x="259" y="270"/>
                </a:lnTo>
                <a:lnTo>
                  <a:pt x="253" y="281"/>
                </a:lnTo>
                <a:lnTo>
                  <a:pt x="246" y="293"/>
                </a:lnTo>
                <a:lnTo>
                  <a:pt x="224" y="323"/>
                </a:lnTo>
                <a:lnTo>
                  <a:pt x="213" y="339"/>
                </a:lnTo>
                <a:lnTo>
                  <a:pt x="202" y="354"/>
                </a:lnTo>
                <a:lnTo>
                  <a:pt x="194" y="360"/>
                </a:lnTo>
                <a:lnTo>
                  <a:pt x="186" y="367"/>
                </a:lnTo>
                <a:lnTo>
                  <a:pt x="161" y="361"/>
                </a:lnTo>
                <a:lnTo>
                  <a:pt x="130" y="353"/>
                </a:lnTo>
                <a:lnTo>
                  <a:pt x="99" y="345"/>
                </a:lnTo>
                <a:lnTo>
                  <a:pt x="74" y="338"/>
                </a:lnTo>
                <a:lnTo>
                  <a:pt x="38" y="329"/>
                </a:lnTo>
                <a:lnTo>
                  <a:pt x="1" y="320"/>
                </a:lnTo>
                <a:lnTo>
                  <a:pt x="0" y="318"/>
                </a:lnTo>
                <a:lnTo>
                  <a:pt x="16" y="310"/>
                </a:lnTo>
                <a:lnTo>
                  <a:pt x="22" y="302"/>
                </a:lnTo>
                <a:lnTo>
                  <a:pt x="19" y="293"/>
                </a:lnTo>
                <a:lnTo>
                  <a:pt x="17" y="284"/>
                </a:lnTo>
                <a:lnTo>
                  <a:pt x="16" y="276"/>
                </a:lnTo>
                <a:lnTo>
                  <a:pt x="16" y="267"/>
                </a:lnTo>
                <a:lnTo>
                  <a:pt x="16" y="258"/>
                </a:lnTo>
                <a:lnTo>
                  <a:pt x="18" y="250"/>
                </a:lnTo>
                <a:lnTo>
                  <a:pt x="19" y="242"/>
                </a:lnTo>
                <a:lnTo>
                  <a:pt x="21" y="233"/>
                </a:lnTo>
                <a:lnTo>
                  <a:pt x="25" y="221"/>
                </a:lnTo>
                <a:lnTo>
                  <a:pt x="29" y="210"/>
                </a:lnTo>
                <a:lnTo>
                  <a:pt x="33" y="198"/>
                </a:lnTo>
                <a:lnTo>
                  <a:pt x="38" y="187"/>
                </a:lnTo>
                <a:lnTo>
                  <a:pt x="42" y="176"/>
                </a:lnTo>
                <a:lnTo>
                  <a:pt x="47" y="165"/>
                </a:lnTo>
                <a:lnTo>
                  <a:pt x="53" y="154"/>
                </a:lnTo>
                <a:lnTo>
                  <a:pt x="59" y="143"/>
                </a:lnTo>
                <a:lnTo>
                  <a:pt x="64" y="133"/>
                </a:lnTo>
                <a:lnTo>
                  <a:pt x="71" y="122"/>
                </a:lnTo>
                <a:lnTo>
                  <a:pt x="76" y="111"/>
                </a:lnTo>
                <a:lnTo>
                  <a:pt x="82" y="100"/>
                </a:lnTo>
                <a:lnTo>
                  <a:pt x="93" y="78"/>
                </a:lnTo>
                <a:lnTo>
                  <a:pt x="104" y="55"/>
                </a:lnTo>
                <a:lnTo>
                  <a:pt x="108" y="49"/>
                </a:lnTo>
                <a:lnTo>
                  <a:pt x="112" y="42"/>
                </a:lnTo>
                <a:lnTo>
                  <a:pt x="117" y="36"/>
                </a:lnTo>
                <a:lnTo>
                  <a:pt x="122" y="31"/>
                </a:lnTo>
                <a:lnTo>
                  <a:pt x="129" y="26"/>
                </a:lnTo>
                <a:lnTo>
                  <a:pt x="135" y="22"/>
                </a:lnTo>
                <a:lnTo>
                  <a:pt x="143" y="19"/>
                </a:lnTo>
                <a:lnTo>
                  <a:pt x="150" y="16"/>
                </a:lnTo>
                <a:lnTo>
                  <a:pt x="159" y="0"/>
                </a:lnTo>
              </a:path>
            </a:pathLst>
          </a:custGeom>
          <a:solidFill>
            <a:srgbClr val="C29561"/>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6" name="Google Shape;816;p37"/>
          <p:cNvSpPr/>
          <p:nvPr/>
        </p:nvSpPr>
        <p:spPr>
          <a:xfrm>
            <a:off x="7029153" y="2628305"/>
            <a:ext cx="37207" cy="133945"/>
          </a:xfrm>
          <a:custGeom>
            <a:rect b="b" l="l" r="r" t="t"/>
            <a:pathLst>
              <a:path extrusionOk="0" h="90" w="25">
                <a:moveTo>
                  <a:pt x="12" y="89"/>
                </a:moveTo>
                <a:lnTo>
                  <a:pt x="9" y="85"/>
                </a:lnTo>
                <a:lnTo>
                  <a:pt x="8" y="82"/>
                </a:lnTo>
                <a:lnTo>
                  <a:pt x="4" y="77"/>
                </a:lnTo>
                <a:lnTo>
                  <a:pt x="2" y="71"/>
                </a:lnTo>
                <a:lnTo>
                  <a:pt x="1" y="66"/>
                </a:lnTo>
                <a:lnTo>
                  <a:pt x="0" y="61"/>
                </a:lnTo>
                <a:lnTo>
                  <a:pt x="0" y="56"/>
                </a:lnTo>
                <a:lnTo>
                  <a:pt x="0" y="52"/>
                </a:lnTo>
                <a:lnTo>
                  <a:pt x="1" y="47"/>
                </a:lnTo>
                <a:lnTo>
                  <a:pt x="3" y="42"/>
                </a:lnTo>
                <a:lnTo>
                  <a:pt x="5" y="38"/>
                </a:lnTo>
                <a:lnTo>
                  <a:pt x="7" y="33"/>
                </a:lnTo>
                <a:lnTo>
                  <a:pt x="10" y="27"/>
                </a:lnTo>
                <a:lnTo>
                  <a:pt x="13" y="21"/>
                </a:lnTo>
                <a:lnTo>
                  <a:pt x="17" y="15"/>
                </a:lnTo>
                <a:lnTo>
                  <a:pt x="20" y="7"/>
                </a:lnTo>
                <a:lnTo>
                  <a:pt x="24" y="0"/>
                </a:lnTo>
                <a:lnTo>
                  <a:pt x="23" y="1"/>
                </a:lnTo>
                <a:lnTo>
                  <a:pt x="23" y="2"/>
                </a:lnTo>
                <a:lnTo>
                  <a:pt x="21" y="4"/>
                </a:lnTo>
                <a:lnTo>
                  <a:pt x="20" y="7"/>
                </a:lnTo>
                <a:lnTo>
                  <a:pt x="18" y="12"/>
                </a:lnTo>
                <a:lnTo>
                  <a:pt x="17" y="16"/>
                </a:lnTo>
                <a:lnTo>
                  <a:pt x="15" y="20"/>
                </a:lnTo>
                <a:lnTo>
                  <a:pt x="13" y="26"/>
                </a:lnTo>
                <a:lnTo>
                  <a:pt x="12" y="32"/>
                </a:lnTo>
                <a:lnTo>
                  <a:pt x="10" y="38"/>
                </a:lnTo>
                <a:lnTo>
                  <a:pt x="8" y="45"/>
                </a:lnTo>
                <a:lnTo>
                  <a:pt x="8" y="51"/>
                </a:lnTo>
                <a:lnTo>
                  <a:pt x="8" y="59"/>
                </a:lnTo>
                <a:lnTo>
                  <a:pt x="8" y="66"/>
                </a:lnTo>
                <a:lnTo>
                  <a:pt x="8" y="73"/>
                </a:lnTo>
                <a:lnTo>
                  <a:pt x="9" y="81"/>
                </a:lnTo>
                <a:lnTo>
                  <a:pt x="12" y="89"/>
                </a:lnTo>
              </a:path>
            </a:pathLst>
          </a:custGeom>
          <a:solidFill>
            <a:srgbClr val="000000"/>
          </a:solidFill>
          <a:ln cap="rnd" cmpd="sng" w="12700">
            <a:solidFill>
              <a:srgbClr val="FF85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7" name="Google Shape;817;p37"/>
          <p:cNvSpPr/>
          <p:nvPr/>
        </p:nvSpPr>
        <p:spPr>
          <a:xfrm>
            <a:off x="7038083" y="2568773"/>
            <a:ext cx="145852" cy="184547"/>
          </a:xfrm>
          <a:custGeom>
            <a:rect b="b" l="l" r="r" t="t"/>
            <a:pathLst>
              <a:path extrusionOk="0" h="124" w="98">
                <a:moveTo>
                  <a:pt x="0" y="110"/>
                </a:moveTo>
                <a:lnTo>
                  <a:pt x="2" y="111"/>
                </a:lnTo>
                <a:lnTo>
                  <a:pt x="6" y="111"/>
                </a:lnTo>
                <a:lnTo>
                  <a:pt x="11" y="109"/>
                </a:lnTo>
                <a:lnTo>
                  <a:pt x="17" y="106"/>
                </a:lnTo>
                <a:lnTo>
                  <a:pt x="23" y="102"/>
                </a:lnTo>
                <a:lnTo>
                  <a:pt x="30" y="96"/>
                </a:lnTo>
                <a:lnTo>
                  <a:pt x="36" y="90"/>
                </a:lnTo>
                <a:lnTo>
                  <a:pt x="44" y="82"/>
                </a:lnTo>
                <a:lnTo>
                  <a:pt x="50" y="74"/>
                </a:lnTo>
                <a:lnTo>
                  <a:pt x="57" y="65"/>
                </a:lnTo>
                <a:lnTo>
                  <a:pt x="64" y="56"/>
                </a:lnTo>
                <a:lnTo>
                  <a:pt x="70" y="47"/>
                </a:lnTo>
                <a:lnTo>
                  <a:pt x="76" y="37"/>
                </a:lnTo>
                <a:lnTo>
                  <a:pt x="83" y="27"/>
                </a:lnTo>
                <a:lnTo>
                  <a:pt x="88" y="18"/>
                </a:lnTo>
                <a:lnTo>
                  <a:pt x="93" y="9"/>
                </a:lnTo>
                <a:lnTo>
                  <a:pt x="97" y="0"/>
                </a:lnTo>
                <a:lnTo>
                  <a:pt x="95" y="4"/>
                </a:lnTo>
                <a:lnTo>
                  <a:pt x="95" y="7"/>
                </a:lnTo>
                <a:lnTo>
                  <a:pt x="92" y="13"/>
                </a:lnTo>
                <a:lnTo>
                  <a:pt x="89" y="18"/>
                </a:lnTo>
                <a:lnTo>
                  <a:pt x="87" y="25"/>
                </a:lnTo>
                <a:lnTo>
                  <a:pt x="83" y="30"/>
                </a:lnTo>
                <a:lnTo>
                  <a:pt x="79" y="37"/>
                </a:lnTo>
                <a:lnTo>
                  <a:pt x="76" y="43"/>
                </a:lnTo>
                <a:lnTo>
                  <a:pt x="73" y="49"/>
                </a:lnTo>
                <a:lnTo>
                  <a:pt x="69" y="56"/>
                </a:lnTo>
                <a:lnTo>
                  <a:pt x="65" y="62"/>
                </a:lnTo>
                <a:lnTo>
                  <a:pt x="61" y="69"/>
                </a:lnTo>
                <a:lnTo>
                  <a:pt x="56" y="75"/>
                </a:lnTo>
                <a:lnTo>
                  <a:pt x="51" y="82"/>
                </a:lnTo>
                <a:lnTo>
                  <a:pt x="46" y="88"/>
                </a:lnTo>
                <a:lnTo>
                  <a:pt x="40" y="95"/>
                </a:lnTo>
                <a:lnTo>
                  <a:pt x="36" y="102"/>
                </a:lnTo>
                <a:lnTo>
                  <a:pt x="35" y="102"/>
                </a:lnTo>
                <a:lnTo>
                  <a:pt x="34" y="103"/>
                </a:lnTo>
                <a:lnTo>
                  <a:pt x="33" y="103"/>
                </a:lnTo>
                <a:lnTo>
                  <a:pt x="32" y="104"/>
                </a:lnTo>
                <a:lnTo>
                  <a:pt x="30" y="104"/>
                </a:lnTo>
                <a:lnTo>
                  <a:pt x="28" y="106"/>
                </a:lnTo>
                <a:lnTo>
                  <a:pt x="26" y="107"/>
                </a:lnTo>
                <a:lnTo>
                  <a:pt x="24" y="108"/>
                </a:lnTo>
                <a:lnTo>
                  <a:pt x="22" y="110"/>
                </a:lnTo>
                <a:lnTo>
                  <a:pt x="19" y="112"/>
                </a:lnTo>
                <a:lnTo>
                  <a:pt x="17" y="113"/>
                </a:lnTo>
                <a:lnTo>
                  <a:pt x="15" y="115"/>
                </a:lnTo>
                <a:lnTo>
                  <a:pt x="12" y="117"/>
                </a:lnTo>
                <a:lnTo>
                  <a:pt x="10" y="118"/>
                </a:lnTo>
                <a:lnTo>
                  <a:pt x="8" y="120"/>
                </a:lnTo>
                <a:lnTo>
                  <a:pt x="6" y="121"/>
                </a:lnTo>
                <a:lnTo>
                  <a:pt x="3" y="123"/>
                </a:lnTo>
                <a:lnTo>
                  <a:pt x="0" y="110"/>
                </a:lnTo>
              </a:path>
            </a:pathLst>
          </a:custGeom>
          <a:solidFill>
            <a:srgbClr val="000000"/>
          </a:solidFill>
          <a:ln cap="rnd" cmpd="sng" w="12700">
            <a:solidFill>
              <a:srgbClr val="FF85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8" name="Google Shape;818;p37"/>
          <p:cNvSpPr/>
          <p:nvPr/>
        </p:nvSpPr>
        <p:spPr>
          <a:xfrm>
            <a:off x="7041060" y="2320231"/>
            <a:ext cx="209847" cy="415230"/>
          </a:xfrm>
          <a:custGeom>
            <a:rect b="b" l="l" r="r" t="t"/>
            <a:pathLst>
              <a:path extrusionOk="0" h="279" w="141">
                <a:moveTo>
                  <a:pt x="140" y="0"/>
                </a:moveTo>
                <a:lnTo>
                  <a:pt x="140" y="3"/>
                </a:lnTo>
                <a:lnTo>
                  <a:pt x="140" y="8"/>
                </a:lnTo>
                <a:lnTo>
                  <a:pt x="140" y="14"/>
                </a:lnTo>
                <a:lnTo>
                  <a:pt x="138" y="19"/>
                </a:lnTo>
                <a:lnTo>
                  <a:pt x="136" y="27"/>
                </a:lnTo>
                <a:lnTo>
                  <a:pt x="133" y="35"/>
                </a:lnTo>
                <a:lnTo>
                  <a:pt x="131" y="44"/>
                </a:lnTo>
                <a:lnTo>
                  <a:pt x="127" y="54"/>
                </a:lnTo>
                <a:lnTo>
                  <a:pt x="123" y="63"/>
                </a:lnTo>
                <a:lnTo>
                  <a:pt x="119" y="74"/>
                </a:lnTo>
                <a:lnTo>
                  <a:pt x="115" y="84"/>
                </a:lnTo>
                <a:lnTo>
                  <a:pt x="110" y="96"/>
                </a:lnTo>
                <a:lnTo>
                  <a:pt x="106" y="107"/>
                </a:lnTo>
                <a:lnTo>
                  <a:pt x="101" y="119"/>
                </a:lnTo>
                <a:lnTo>
                  <a:pt x="95" y="130"/>
                </a:lnTo>
                <a:lnTo>
                  <a:pt x="89" y="142"/>
                </a:lnTo>
                <a:lnTo>
                  <a:pt x="84" y="154"/>
                </a:lnTo>
                <a:lnTo>
                  <a:pt x="78" y="166"/>
                </a:lnTo>
                <a:lnTo>
                  <a:pt x="72" y="177"/>
                </a:lnTo>
                <a:lnTo>
                  <a:pt x="66" y="188"/>
                </a:lnTo>
                <a:lnTo>
                  <a:pt x="60" y="199"/>
                </a:lnTo>
                <a:lnTo>
                  <a:pt x="55" y="210"/>
                </a:lnTo>
                <a:lnTo>
                  <a:pt x="48" y="219"/>
                </a:lnTo>
                <a:lnTo>
                  <a:pt x="43" y="229"/>
                </a:lnTo>
                <a:lnTo>
                  <a:pt x="36" y="238"/>
                </a:lnTo>
                <a:lnTo>
                  <a:pt x="30" y="246"/>
                </a:lnTo>
                <a:lnTo>
                  <a:pt x="25" y="254"/>
                </a:lnTo>
                <a:lnTo>
                  <a:pt x="19" y="261"/>
                </a:lnTo>
                <a:lnTo>
                  <a:pt x="14" y="266"/>
                </a:lnTo>
                <a:lnTo>
                  <a:pt x="9" y="271"/>
                </a:lnTo>
                <a:lnTo>
                  <a:pt x="5" y="275"/>
                </a:lnTo>
                <a:lnTo>
                  <a:pt x="0" y="278"/>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19" name="Google Shape;819;p37"/>
          <p:cNvSpPr/>
          <p:nvPr/>
        </p:nvSpPr>
        <p:spPr>
          <a:xfrm>
            <a:off x="6869907" y="2302372"/>
            <a:ext cx="253008" cy="354211"/>
          </a:xfrm>
          <a:custGeom>
            <a:rect b="b" l="l" r="r" t="t"/>
            <a:pathLst>
              <a:path extrusionOk="0" h="237" w="170">
                <a:moveTo>
                  <a:pt x="136" y="0"/>
                </a:moveTo>
                <a:lnTo>
                  <a:pt x="150" y="68"/>
                </a:lnTo>
                <a:lnTo>
                  <a:pt x="169" y="142"/>
                </a:lnTo>
                <a:lnTo>
                  <a:pt x="97" y="183"/>
                </a:lnTo>
                <a:lnTo>
                  <a:pt x="18" y="236"/>
                </a:lnTo>
                <a:lnTo>
                  <a:pt x="18" y="231"/>
                </a:lnTo>
                <a:lnTo>
                  <a:pt x="18" y="227"/>
                </a:lnTo>
                <a:lnTo>
                  <a:pt x="17" y="218"/>
                </a:lnTo>
                <a:lnTo>
                  <a:pt x="15" y="209"/>
                </a:lnTo>
                <a:lnTo>
                  <a:pt x="14" y="199"/>
                </a:lnTo>
                <a:lnTo>
                  <a:pt x="13" y="189"/>
                </a:lnTo>
                <a:lnTo>
                  <a:pt x="12" y="180"/>
                </a:lnTo>
                <a:lnTo>
                  <a:pt x="10" y="170"/>
                </a:lnTo>
                <a:lnTo>
                  <a:pt x="10" y="161"/>
                </a:lnTo>
                <a:lnTo>
                  <a:pt x="9" y="152"/>
                </a:lnTo>
                <a:lnTo>
                  <a:pt x="7" y="143"/>
                </a:lnTo>
                <a:lnTo>
                  <a:pt x="6" y="133"/>
                </a:lnTo>
                <a:lnTo>
                  <a:pt x="5" y="124"/>
                </a:lnTo>
                <a:lnTo>
                  <a:pt x="4" y="114"/>
                </a:lnTo>
                <a:lnTo>
                  <a:pt x="2" y="105"/>
                </a:lnTo>
                <a:lnTo>
                  <a:pt x="1" y="96"/>
                </a:lnTo>
                <a:lnTo>
                  <a:pt x="0" y="87"/>
                </a:lnTo>
                <a:lnTo>
                  <a:pt x="4" y="83"/>
                </a:lnTo>
                <a:lnTo>
                  <a:pt x="7" y="80"/>
                </a:lnTo>
                <a:lnTo>
                  <a:pt x="15" y="74"/>
                </a:lnTo>
                <a:lnTo>
                  <a:pt x="22" y="66"/>
                </a:lnTo>
                <a:lnTo>
                  <a:pt x="31" y="60"/>
                </a:lnTo>
                <a:lnTo>
                  <a:pt x="39" y="53"/>
                </a:lnTo>
                <a:lnTo>
                  <a:pt x="48" y="47"/>
                </a:lnTo>
                <a:lnTo>
                  <a:pt x="56" y="41"/>
                </a:lnTo>
                <a:lnTo>
                  <a:pt x="65" y="35"/>
                </a:lnTo>
                <a:lnTo>
                  <a:pt x="74" y="29"/>
                </a:lnTo>
                <a:lnTo>
                  <a:pt x="83" y="24"/>
                </a:lnTo>
                <a:lnTo>
                  <a:pt x="92" y="18"/>
                </a:lnTo>
                <a:lnTo>
                  <a:pt x="101" y="14"/>
                </a:lnTo>
                <a:lnTo>
                  <a:pt x="110" y="10"/>
                </a:lnTo>
                <a:lnTo>
                  <a:pt x="119" y="5"/>
                </a:lnTo>
                <a:lnTo>
                  <a:pt x="127" y="2"/>
                </a:lnTo>
                <a:lnTo>
                  <a:pt x="136" y="0"/>
                </a:lnTo>
              </a:path>
            </a:pathLst>
          </a:custGeom>
          <a:solidFill>
            <a:srgbClr val="CECECE"/>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0" name="Google Shape;820;p37"/>
          <p:cNvSpPr/>
          <p:nvPr/>
        </p:nvSpPr>
        <p:spPr>
          <a:xfrm>
            <a:off x="7172028" y="2283024"/>
            <a:ext cx="101203" cy="111622"/>
          </a:xfrm>
          <a:custGeom>
            <a:rect b="b" l="l" r="r" t="t"/>
            <a:pathLst>
              <a:path extrusionOk="0" h="74" w="68">
                <a:moveTo>
                  <a:pt x="0" y="73"/>
                </a:moveTo>
                <a:lnTo>
                  <a:pt x="1" y="71"/>
                </a:lnTo>
                <a:lnTo>
                  <a:pt x="2" y="69"/>
                </a:lnTo>
                <a:lnTo>
                  <a:pt x="5" y="65"/>
                </a:lnTo>
                <a:lnTo>
                  <a:pt x="8" y="61"/>
                </a:lnTo>
                <a:lnTo>
                  <a:pt x="10" y="57"/>
                </a:lnTo>
                <a:lnTo>
                  <a:pt x="13" y="53"/>
                </a:lnTo>
                <a:lnTo>
                  <a:pt x="16" y="49"/>
                </a:lnTo>
                <a:lnTo>
                  <a:pt x="18" y="46"/>
                </a:lnTo>
                <a:lnTo>
                  <a:pt x="22" y="42"/>
                </a:lnTo>
                <a:lnTo>
                  <a:pt x="25" y="39"/>
                </a:lnTo>
                <a:lnTo>
                  <a:pt x="28" y="36"/>
                </a:lnTo>
                <a:lnTo>
                  <a:pt x="32" y="32"/>
                </a:lnTo>
                <a:lnTo>
                  <a:pt x="35" y="29"/>
                </a:lnTo>
                <a:lnTo>
                  <a:pt x="39" y="26"/>
                </a:lnTo>
                <a:lnTo>
                  <a:pt x="44" y="23"/>
                </a:lnTo>
                <a:lnTo>
                  <a:pt x="48" y="21"/>
                </a:lnTo>
                <a:lnTo>
                  <a:pt x="54" y="19"/>
                </a:lnTo>
                <a:lnTo>
                  <a:pt x="66" y="0"/>
                </a:lnTo>
                <a:lnTo>
                  <a:pt x="67" y="1"/>
                </a:lnTo>
                <a:lnTo>
                  <a:pt x="60" y="18"/>
                </a:lnTo>
                <a:lnTo>
                  <a:pt x="60" y="20"/>
                </a:lnTo>
                <a:lnTo>
                  <a:pt x="60" y="22"/>
                </a:lnTo>
                <a:lnTo>
                  <a:pt x="60" y="25"/>
                </a:lnTo>
                <a:lnTo>
                  <a:pt x="60" y="28"/>
                </a:lnTo>
                <a:lnTo>
                  <a:pt x="60" y="31"/>
                </a:lnTo>
                <a:lnTo>
                  <a:pt x="60" y="36"/>
                </a:lnTo>
                <a:lnTo>
                  <a:pt x="60" y="39"/>
                </a:lnTo>
                <a:lnTo>
                  <a:pt x="59" y="42"/>
                </a:lnTo>
                <a:lnTo>
                  <a:pt x="59" y="45"/>
                </a:lnTo>
                <a:lnTo>
                  <a:pt x="58" y="49"/>
                </a:lnTo>
                <a:lnTo>
                  <a:pt x="57" y="53"/>
                </a:lnTo>
                <a:lnTo>
                  <a:pt x="56" y="56"/>
                </a:lnTo>
                <a:lnTo>
                  <a:pt x="56" y="59"/>
                </a:lnTo>
                <a:lnTo>
                  <a:pt x="55" y="62"/>
                </a:lnTo>
                <a:lnTo>
                  <a:pt x="54" y="66"/>
                </a:lnTo>
                <a:lnTo>
                  <a:pt x="52" y="68"/>
                </a:lnTo>
                <a:lnTo>
                  <a:pt x="52" y="70"/>
                </a:lnTo>
                <a:lnTo>
                  <a:pt x="52" y="68"/>
                </a:lnTo>
                <a:lnTo>
                  <a:pt x="52" y="65"/>
                </a:lnTo>
                <a:lnTo>
                  <a:pt x="53" y="62"/>
                </a:lnTo>
                <a:lnTo>
                  <a:pt x="54" y="59"/>
                </a:lnTo>
                <a:lnTo>
                  <a:pt x="55" y="57"/>
                </a:lnTo>
                <a:lnTo>
                  <a:pt x="55" y="53"/>
                </a:lnTo>
                <a:lnTo>
                  <a:pt x="56" y="50"/>
                </a:lnTo>
                <a:lnTo>
                  <a:pt x="56" y="47"/>
                </a:lnTo>
                <a:lnTo>
                  <a:pt x="56" y="44"/>
                </a:lnTo>
                <a:lnTo>
                  <a:pt x="56" y="41"/>
                </a:lnTo>
                <a:lnTo>
                  <a:pt x="56" y="38"/>
                </a:lnTo>
                <a:lnTo>
                  <a:pt x="56" y="36"/>
                </a:lnTo>
                <a:lnTo>
                  <a:pt x="56" y="32"/>
                </a:lnTo>
                <a:lnTo>
                  <a:pt x="56" y="30"/>
                </a:lnTo>
                <a:lnTo>
                  <a:pt x="55" y="27"/>
                </a:lnTo>
                <a:lnTo>
                  <a:pt x="54" y="25"/>
                </a:lnTo>
                <a:lnTo>
                  <a:pt x="52" y="25"/>
                </a:lnTo>
                <a:lnTo>
                  <a:pt x="51" y="26"/>
                </a:lnTo>
                <a:lnTo>
                  <a:pt x="47" y="27"/>
                </a:lnTo>
                <a:lnTo>
                  <a:pt x="43" y="28"/>
                </a:lnTo>
                <a:lnTo>
                  <a:pt x="40" y="31"/>
                </a:lnTo>
                <a:lnTo>
                  <a:pt x="36" y="34"/>
                </a:lnTo>
                <a:lnTo>
                  <a:pt x="33" y="36"/>
                </a:lnTo>
                <a:lnTo>
                  <a:pt x="29" y="40"/>
                </a:lnTo>
                <a:lnTo>
                  <a:pt x="26" y="44"/>
                </a:lnTo>
                <a:lnTo>
                  <a:pt x="22" y="47"/>
                </a:lnTo>
                <a:lnTo>
                  <a:pt x="19" y="51"/>
                </a:lnTo>
                <a:lnTo>
                  <a:pt x="15" y="55"/>
                </a:lnTo>
                <a:lnTo>
                  <a:pt x="12" y="59"/>
                </a:lnTo>
                <a:lnTo>
                  <a:pt x="9" y="62"/>
                </a:lnTo>
                <a:lnTo>
                  <a:pt x="5" y="66"/>
                </a:lnTo>
                <a:lnTo>
                  <a:pt x="3" y="70"/>
                </a:lnTo>
                <a:lnTo>
                  <a:pt x="0" y="73"/>
                </a:lnTo>
              </a:path>
            </a:pathLst>
          </a:custGeom>
          <a:solidFill>
            <a:srgbClr val="000000"/>
          </a:solidFill>
          <a:ln cap="rnd" cmpd="sng" w="12700">
            <a:solidFill>
              <a:srgbClr val="FF85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1" name="Google Shape;821;p37"/>
          <p:cNvSpPr/>
          <p:nvPr/>
        </p:nvSpPr>
        <p:spPr>
          <a:xfrm>
            <a:off x="6804422" y="2665512"/>
            <a:ext cx="154781" cy="59531"/>
          </a:xfrm>
          <a:custGeom>
            <a:rect b="b" l="l" r="r" t="t"/>
            <a:pathLst>
              <a:path extrusionOk="0" h="40" w="104">
                <a:moveTo>
                  <a:pt x="103" y="39"/>
                </a:moveTo>
                <a:lnTo>
                  <a:pt x="100" y="38"/>
                </a:lnTo>
                <a:lnTo>
                  <a:pt x="96" y="37"/>
                </a:lnTo>
                <a:lnTo>
                  <a:pt x="93" y="36"/>
                </a:lnTo>
                <a:lnTo>
                  <a:pt x="90" y="34"/>
                </a:lnTo>
                <a:lnTo>
                  <a:pt x="87" y="34"/>
                </a:lnTo>
                <a:lnTo>
                  <a:pt x="83" y="33"/>
                </a:lnTo>
                <a:lnTo>
                  <a:pt x="79" y="31"/>
                </a:lnTo>
                <a:lnTo>
                  <a:pt x="75" y="30"/>
                </a:lnTo>
                <a:lnTo>
                  <a:pt x="70" y="30"/>
                </a:lnTo>
                <a:lnTo>
                  <a:pt x="66" y="28"/>
                </a:lnTo>
                <a:lnTo>
                  <a:pt x="62" y="27"/>
                </a:lnTo>
                <a:lnTo>
                  <a:pt x="58" y="26"/>
                </a:lnTo>
                <a:lnTo>
                  <a:pt x="54" y="25"/>
                </a:lnTo>
                <a:lnTo>
                  <a:pt x="50" y="24"/>
                </a:lnTo>
                <a:lnTo>
                  <a:pt x="46" y="22"/>
                </a:lnTo>
                <a:lnTo>
                  <a:pt x="42" y="21"/>
                </a:lnTo>
                <a:lnTo>
                  <a:pt x="38" y="20"/>
                </a:lnTo>
                <a:lnTo>
                  <a:pt x="35" y="18"/>
                </a:lnTo>
                <a:lnTo>
                  <a:pt x="31" y="17"/>
                </a:lnTo>
                <a:lnTo>
                  <a:pt x="28" y="16"/>
                </a:lnTo>
                <a:lnTo>
                  <a:pt x="24" y="15"/>
                </a:lnTo>
                <a:lnTo>
                  <a:pt x="20" y="13"/>
                </a:lnTo>
                <a:lnTo>
                  <a:pt x="18" y="12"/>
                </a:lnTo>
                <a:lnTo>
                  <a:pt x="15" y="11"/>
                </a:lnTo>
                <a:lnTo>
                  <a:pt x="11" y="9"/>
                </a:lnTo>
                <a:lnTo>
                  <a:pt x="9" y="8"/>
                </a:lnTo>
                <a:lnTo>
                  <a:pt x="7" y="7"/>
                </a:lnTo>
                <a:lnTo>
                  <a:pt x="5" y="5"/>
                </a:lnTo>
                <a:lnTo>
                  <a:pt x="3" y="4"/>
                </a:lnTo>
                <a:lnTo>
                  <a:pt x="2" y="3"/>
                </a:lnTo>
                <a:lnTo>
                  <a:pt x="1" y="1"/>
                </a:lnTo>
                <a:lnTo>
                  <a:pt x="0"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2" name="Google Shape;822;p37"/>
          <p:cNvSpPr/>
          <p:nvPr/>
        </p:nvSpPr>
        <p:spPr>
          <a:xfrm>
            <a:off x="6834187" y="2708672"/>
            <a:ext cx="214313" cy="55067"/>
          </a:xfrm>
          <a:custGeom>
            <a:rect b="b" l="l" r="r" t="t"/>
            <a:pathLst>
              <a:path extrusionOk="0" h="37" w="144">
                <a:moveTo>
                  <a:pt x="143" y="36"/>
                </a:moveTo>
                <a:lnTo>
                  <a:pt x="142" y="36"/>
                </a:lnTo>
                <a:lnTo>
                  <a:pt x="140" y="35"/>
                </a:lnTo>
                <a:lnTo>
                  <a:pt x="138" y="35"/>
                </a:lnTo>
                <a:lnTo>
                  <a:pt x="135" y="33"/>
                </a:lnTo>
                <a:lnTo>
                  <a:pt x="131" y="33"/>
                </a:lnTo>
                <a:lnTo>
                  <a:pt x="128" y="31"/>
                </a:lnTo>
                <a:lnTo>
                  <a:pt x="125" y="31"/>
                </a:lnTo>
                <a:lnTo>
                  <a:pt x="122" y="29"/>
                </a:lnTo>
                <a:lnTo>
                  <a:pt x="118" y="28"/>
                </a:lnTo>
                <a:lnTo>
                  <a:pt x="115" y="27"/>
                </a:lnTo>
                <a:lnTo>
                  <a:pt x="112" y="25"/>
                </a:lnTo>
                <a:lnTo>
                  <a:pt x="109" y="23"/>
                </a:lnTo>
                <a:lnTo>
                  <a:pt x="106" y="22"/>
                </a:lnTo>
                <a:lnTo>
                  <a:pt x="105" y="20"/>
                </a:lnTo>
                <a:lnTo>
                  <a:pt x="103" y="18"/>
                </a:lnTo>
                <a:lnTo>
                  <a:pt x="101" y="16"/>
                </a:lnTo>
                <a:lnTo>
                  <a:pt x="101" y="14"/>
                </a:lnTo>
                <a:lnTo>
                  <a:pt x="100" y="14"/>
                </a:lnTo>
                <a:lnTo>
                  <a:pt x="99" y="14"/>
                </a:lnTo>
                <a:lnTo>
                  <a:pt x="96" y="14"/>
                </a:lnTo>
                <a:lnTo>
                  <a:pt x="92" y="14"/>
                </a:lnTo>
                <a:lnTo>
                  <a:pt x="87" y="14"/>
                </a:lnTo>
                <a:lnTo>
                  <a:pt x="81" y="13"/>
                </a:lnTo>
                <a:lnTo>
                  <a:pt x="75" y="12"/>
                </a:lnTo>
                <a:lnTo>
                  <a:pt x="67" y="11"/>
                </a:lnTo>
                <a:lnTo>
                  <a:pt x="60" y="10"/>
                </a:lnTo>
                <a:lnTo>
                  <a:pt x="52" y="9"/>
                </a:lnTo>
                <a:lnTo>
                  <a:pt x="44" y="8"/>
                </a:lnTo>
                <a:lnTo>
                  <a:pt x="36" y="6"/>
                </a:lnTo>
                <a:lnTo>
                  <a:pt x="29" y="5"/>
                </a:lnTo>
                <a:lnTo>
                  <a:pt x="21" y="4"/>
                </a:lnTo>
                <a:lnTo>
                  <a:pt x="13" y="2"/>
                </a:lnTo>
                <a:lnTo>
                  <a:pt x="7" y="1"/>
                </a:lnTo>
                <a:lnTo>
                  <a:pt x="0" y="0"/>
                </a:lnTo>
                <a:lnTo>
                  <a:pt x="143" y="36"/>
                </a:lnTo>
              </a:path>
            </a:pathLst>
          </a:custGeom>
          <a:solidFill>
            <a:srgbClr val="000000"/>
          </a:solidFill>
          <a:ln cap="rnd" cmpd="sng" w="12700">
            <a:solidFill>
              <a:srgbClr val="FF85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3" name="Google Shape;823;p37"/>
          <p:cNvSpPr/>
          <p:nvPr/>
        </p:nvSpPr>
        <p:spPr>
          <a:xfrm>
            <a:off x="7017247" y="2732485"/>
            <a:ext cx="31253" cy="28278"/>
          </a:xfrm>
          <a:custGeom>
            <a:rect b="b" l="l" r="r" t="t"/>
            <a:pathLst>
              <a:path extrusionOk="0" h="19" w="20">
                <a:moveTo>
                  <a:pt x="0" y="0"/>
                </a:moveTo>
                <a:lnTo>
                  <a:pt x="0" y="1"/>
                </a:lnTo>
                <a:lnTo>
                  <a:pt x="1" y="2"/>
                </a:lnTo>
                <a:lnTo>
                  <a:pt x="2" y="2"/>
                </a:lnTo>
                <a:lnTo>
                  <a:pt x="2" y="3"/>
                </a:lnTo>
                <a:lnTo>
                  <a:pt x="3" y="4"/>
                </a:lnTo>
                <a:lnTo>
                  <a:pt x="3" y="5"/>
                </a:lnTo>
                <a:lnTo>
                  <a:pt x="3" y="6"/>
                </a:lnTo>
                <a:lnTo>
                  <a:pt x="3" y="7"/>
                </a:lnTo>
                <a:lnTo>
                  <a:pt x="4" y="7"/>
                </a:lnTo>
                <a:lnTo>
                  <a:pt x="5" y="8"/>
                </a:lnTo>
                <a:lnTo>
                  <a:pt x="5" y="9"/>
                </a:lnTo>
                <a:lnTo>
                  <a:pt x="6" y="9"/>
                </a:lnTo>
                <a:lnTo>
                  <a:pt x="6" y="10"/>
                </a:lnTo>
                <a:lnTo>
                  <a:pt x="7" y="11"/>
                </a:lnTo>
                <a:lnTo>
                  <a:pt x="8" y="12"/>
                </a:lnTo>
                <a:lnTo>
                  <a:pt x="9" y="13"/>
                </a:lnTo>
                <a:lnTo>
                  <a:pt x="10" y="14"/>
                </a:lnTo>
                <a:lnTo>
                  <a:pt x="11" y="14"/>
                </a:lnTo>
                <a:lnTo>
                  <a:pt x="11" y="15"/>
                </a:lnTo>
                <a:lnTo>
                  <a:pt x="12" y="15"/>
                </a:lnTo>
                <a:lnTo>
                  <a:pt x="13" y="16"/>
                </a:lnTo>
                <a:lnTo>
                  <a:pt x="14" y="16"/>
                </a:lnTo>
                <a:lnTo>
                  <a:pt x="15" y="17"/>
                </a:lnTo>
                <a:lnTo>
                  <a:pt x="16" y="17"/>
                </a:lnTo>
                <a:lnTo>
                  <a:pt x="17" y="18"/>
                </a:lnTo>
                <a:lnTo>
                  <a:pt x="19" y="18"/>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4" name="Google Shape;824;p37"/>
          <p:cNvSpPr/>
          <p:nvPr/>
        </p:nvSpPr>
        <p:spPr>
          <a:xfrm>
            <a:off x="6771680" y="2689324"/>
            <a:ext cx="276820" cy="71438"/>
          </a:xfrm>
          <a:custGeom>
            <a:rect b="b" l="l" r="r" t="t"/>
            <a:pathLst>
              <a:path extrusionOk="0" h="48" w="186">
                <a:moveTo>
                  <a:pt x="0" y="0"/>
                </a:moveTo>
                <a:lnTo>
                  <a:pt x="7" y="1"/>
                </a:lnTo>
                <a:lnTo>
                  <a:pt x="12" y="3"/>
                </a:lnTo>
                <a:lnTo>
                  <a:pt x="24" y="5"/>
                </a:lnTo>
                <a:lnTo>
                  <a:pt x="33" y="8"/>
                </a:lnTo>
                <a:lnTo>
                  <a:pt x="43" y="10"/>
                </a:lnTo>
                <a:lnTo>
                  <a:pt x="52" y="12"/>
                </a:lnTo>
                <a:lnTo>
                  <a:pt x="60" y="14"/>
                </a:lnTo>
                <a:lnTo>
                  <a:pt x="68" y="15"/>
                </a:lnTo>
                <a:lnTo>
                  <a:pt x="76" y="17"/>
                </a:lnTo>
                <a:lnTo>
                  <a:pt x="83" y="18"/>
                </a:lnTo>
                <a:lnTo>
                  <a:pt x="90" y="19"/>
                </a:lnTo>
                <a:lnTo>
                  <a:pt x="98" y="20"/>
                </a:lnTo>
                <a:lnTo>
                  <a:pt x="105" y="21"/>
                </a:lnTo>
                <a:lnTo>
                  <a:pt x="114" y="22"/>
                </a:lnTo>
                <a:lnTo>
                  <a:pt x="122" y="23"/>
                </a:lnTo>
                <a:lnTo>
                  <a:pt x="131" y="24"/>
                </a:lnTo>
                <a:lnTo>
                  <a:pt x="141" y="25"/>
                </a:lnTo>
                <a:lnTo>
                  <a:pt x="144" y="26"/>
                </a:lnTo>
                <a:lnTo>
                  <a:pt x="145" y="27"/>
                </a:lnTo>
                <a:lnTo>
                  <a:pt x="145" y="28"/>
                </a:lnTo>
                <a:lnTo>
                  <a:pt x="147" y="30"/>
                </a:lnTo>
                <a:lnTo>
                  <a:pt x="149" y="31"/>
                </a:lnTo>
                <a:lnTo>
                  <a:pt x="152" y="33"/>
                </a:lnTo>
                <a:lnTo>
                  <a:pt x="154" y="35"/>
                </a:lnTo>
                <a:lnTo>
                  <a:pt x="156" y="36"/>
                </a:lnTo>
                <a:lnTo>
                  <a:pt x="160" y="38"/>
                </a:lnTo>
                <a:lnTo>
                  <a:pt x="162" y="39"/>
                </a:lnTo>
                <a:lnTo>
                  <a:pt x="165" y="40"/>
                </a:lnTo>
                <a:lnTo>
                  <a:pt x="168" y="41"/>
                </a:lnTo>
                <a:lnTo>
                  <a:pt x="171" y="42"/>
                </a:lnTo>
                <a:lnTo>
                  <a:pt x="174" y="44"/>
                </a:lnTo>
                <a:lnTo>
                  <a:pt x="177" y="44"/>
                </a:lnTo>
                <a:lnTo>
                  <a:pt x="179" y="45"/>
                </a:lnTo>
                <a:lnTo>
                  <a:pt x="182" y="46"/>
                </a:lnTo>
                <a:lnTo>
                  <a:pt x="185" y="47"/>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25" name="Google Shape;825;p37"/>
          <p:cNvCxnSpPr/>
          <p:nvPr/>
        </p:nvCxnSpPr>
        <p:spPr>
          <a:xfrm flipH="1">
            <a:off x="6977063" y="2728020"/>
            <a:ext cx="13395" cy="1488"/>
          </a:xfrm>
          <a:prstGeom prst="straightConnector1">
            <a:avLst/>
          </a:prstGeom>
          <a:noFill/>
          <a:ln cap="flat" cmpd="sng" w="12700">
            <a:solidFill>
              <a:srgbClr val="000000"/>
            </a:solidFill>
            <a:prstDash val="solid"/>
            <a:round/>
            <a:headEnd len="med" w="med" type="none"/>
            <a:tailEnd len="med" w="med" type="none"/>
          </a:ln>
        </p:spPr>
      </p:cxnSp>
      <p:sp>
        <p:nvSpPr>
          <p:cNvPr id="826" name="Google Shape;826;p37"/>
          <p:cNvSpPr/>
          <p:nvPr/>
        </p:nvSpPr>
        <p:spPr>
          <a:xfrm>
            <a:off x="6783586" y="2671466"/>
            <a:ext cx="26789" cy="20836"/>
          </a:xfrm>
          <a:custGeom>
            <a:rect b="b" l="l" r="r" t="t"/>
            <a:pathLst>
              <a:path extrusionOk="0" h="14" w="18">
                <a:moveTo>
                  <a:pt x="17" y="0"/>
                </a:moveTo>
                <a:lnTo>
                  <a:pt x="14" y="6"/>
                </a:lnTo>
                <a:lnTo>
                  <a:pt x="0" y="13"/>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7" name="Google Shape;827;p37"/>
          <p:cNvSpPr/>
          <p:nvPr/>
        </p:nvSpPr>
        <p:spPr>
          <a:xfrm>
            <a:off x="6791028" y="2674442"/>
            <a:ext cx="25300" cy="19347"/>
          </a:xfrm>
          <a:custGeom>
            <a:rect b="b" l="l" r="r" t="t"/>
            <a:pathLst>
              <a:path extrusionOk="0" h="13" w="17">
                <a:moveTo>
                  <a:pt x="0" y="12"/>
                </a:moveTo>
                <a:lnTo>
                  <a:pt x="13" y="6"/>
                </a:lnTo>
                <a:lnTo>
                  <a:pt x="16"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8" name="Google Shape;828;p37"/>
          <p:cNvSpPr/>
          <p:nvPr/>
        </p:nvSpPr>
        <p:spPr>
          <a:xfrm>
            <a:off x="6795493" y="2677419"/>
            <a:ext cx="135434" cy="46136"/>
          </a:xfrm>
          <a:custGeom>
            <a:rect b="b" l="l" r="r" t="t"/>
            <a:pathLst>
              <a:path extrusionOk="0" h="31" w="91">
                <a:moveTo>
                  <a:pt x="0" y="0"/>
                </a:moveTo>
                <a:lnTo>
                  <a:pt x="3" y="1"/>
                </a:lnTo>
                <a:lnTo>
                  <a:pt x="5" y="2"/>
                </a:lnTo>
                <a:lnTo>
                  <a:pt x="8" y="3"/>
                </a:lnTo>
                <a:lnTo>
                  <a:pt x="10" y="4"/>
                </a:lnTo>
                <a:lnTo>
                  <a:pt x="13" y="5"/>
                </a:lnTo>
                <a:lnTo>
                  <a:pt x="15" y="6"/>
                </a:lnTo>
                <a:lnTo>
                  <a:pt x="18" y="7"/>
                </a:lnTo>
                <a:lnTo>
                  <a:pt x="21" y="9"/>
                </a:lnTo>
                <a:lnTo>
                  <a:pt x="24" y="9"/>
                </a:lnTo>
                <a:lnTo>
                  <a:pt x="26" y="10"/>
                </a:lnTo>
                <a:lnTo>
                  <a:pt x="30" y="11"/>
                </a:lnTo>
                <a:lnTo>
                  <a:pt x="32" y="12"/>
                </a:lnTo>
                <a:lnTo>
                  <a:pt x="35" y="13"/>
                </a:lnTo>
                <a:lnTo>
                  <a:pt x="38" y="14"/>
                </a:lnTo>
                <a:lnTo>
                  <a:pt x="41" y="15"/>
                </a:lnTo>
                <a:lnTo>
                  <a:pt x="43" y="16"/>
                </a:lnTo>
                <a:lnTo>
                  <a:pt x="47" y="17"/>
                </a:lnTo>
                <a:lnTo>
                  <a:pt x="50" y="18"/>
                </a:lnTo>
                <a:lnTo>
                  <a:pt x="53" y="19"/>
                </a:lnTo>
                <a:lnTo>
                  <a:pt x="55" y="20"/>
                </a:lnTo>
                <a:lnTo>
                  <a:pt x="59" y="21"/>
                </a:lnTo>
                <a:lnTo>
                  <a:pt x="61" y="22"/>
                </a:lnTo>
                <a:lnTo>
                  <a:pt x="64" y="22"/>
                </a:lnTo>
                <a:lnTo>
                  <a:pt x="68" y="23"/>
                </a:lnTo>
                <a:lnTo>
                  <a:pt x="70" y="24"/>
                </a:lnTo>
                <a:lnTo>
                  <a:pt x="73" y="25"/>
                </a:lnTo>
                <a:lnTo>
                  <a:pt x="76" y="26"/>
                </a:lnTo>
                <a:lnTo>
                  <a:pt x="79" y="26"/>
                </a:lnTo>
                <a:lnTo>
                  <a:pt x="82" y="27"/>
                </a:lnTo>
                <a:lnTo>
                  <a:pt x="85" y="28"/>
                </a:lnTo>
                <a:lnTo>
                  <a:pt x="88" y="29"/>
                </a:lnTo>
                <a:lnTo>
                  <a:pt x="90" y="3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29" name="Google Shape;829;p37"/>
          <p:cNvSpPr/>
          <p:nvPr/>
        </p:nvSpPr>
        <p:spPr>
          <a:xfrm>
            <a:off x="6798469" y="2680395"/>
            <a:ext cx="22325" cy="16371"/>
          </a:xfrm>
          <a:custGeom>
            <a:rect b="b" l="l" r="r" t="t"/>
            <a:pathLst>
              <a:path extrusionOk="0" h="12" w="14">
                <a:moveTo>
                  <a:pt x="0" y="11"/>
                </a:moveTo>
                <a:lnTo>
                  <a:pt x="11" y="5"/>
                </a:lnTo>
                <a:lnTo>
                  <a:pt x="13"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0" name="Google Shape;830;p37"/>
          <p:cNvSpPr/>
          <p:nvPr/>
        </p:nvSpPr>
        <p:spPr>
          <a:xfrm>
            <a:off x="6808887" y="2681883"/>
            <a:ext cx="17859" cy="16372"/>
          </a:xfrm>
          <a:custGeom>
            <a:rect b="b" l="l" r="r" t="t"/>
            <a:pathLst>
              <a:path extrusionOk="0" h="11" w="12">
                <a:moveTo>
                  <a:pt x="11" y="0"/>
                </a:moveTo>
                <a:lnTo>
                  <a:pt x="10" y="5"/>
                </a:lnTo>
                <a:lnTo>
                  <a:pt x="0" y="1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1" name="Google Shape;831;p37"/>
          <p:cNvSpPr/>
          <p:nvPr/>
        </p:nvSpPr>
        <p:spPr>
          <a:xfrm>
            <a:off x="6816328" y="2684860"/>
            <a:ext cx="16372" cy="16372"/>
          </a:xfrm>
          <a:custGeom>
            <a:rect b="b" l="l" r="r" t="t"/>
            <a:pathLst>
              <a:path extrusionOk="0" h="11" w="11">
                <a:moveTo>
                  <a:pt x="0" y="10"/>
                </a:moveTo>
                <a:lnTo>
                  <a:pt x="9" y="4"/>
                </a:lnTo>
                <a:lnTo>
                  <a:pt x="10"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2" name="Google Shape;832;p37"/>
          <p:cNvSpPr/>
          <p:nvPr/>
        </p:nvSpPr>
        <p:spPr>
          <a:xfrm>
            <a:off x="6823771" y="2684859"/>
            <a:ext cx="13394" cy="19348"/>
          </a:xfrm>
          <a:custGeom>
            <a:rect b="b" l="l" r="r" t="t"/>
            <a:pathLst>
              <a:path extrusionOk="0" h="12" w="9">
                <a:moveTo>
                  <a:pt x="8" y="0"/>
                </a:moveTo>
                <a:lnTo>
                  <a:pt x="8" y="5"/>
                </a:lnTo>
                <a:lnTo>
                  <a:pt x="0" y="11"/>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3" name="Google Shape;833;p37"/>
          <p:cNvSpPr/>
          <p:nvPr/>
        </p:nvSpPr>
        <p:spPr>
          <a:xfrm>
            <a:off x="6829724" y="2689325"/>
            <a:ext cx="13394" cy="16371"/>
          </a:xfrm>
          <a:custGeom>
            <a:rect b="b" l="l" r="r" t="t"/>
            <a:pathLst>
              <a:path extrusionOk="0" h="11" w="8">
                <a:moveTo>
                  <a:pt x="0" y="10"/>
                </a:moveTo>
                <a:lnTo>
                  <a:pt x="7" y="4"/>
                </a:lnTo>
                <a:lnTo>
                  <a:pt x="7"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4" name="Google Shape;834;p37"/>
          <p:cNvSpPr/>
          <p:nvPr/>
        </p:nvSpPr>
        <p:spPr>
          <a:xfrm>
            <a:off x="6835676" y="2690813"/>
            <a:ext cx="11906" cy="14883"/>
          </a:xfrm>
          <a:custGeom>
            <a:rect b="b" l="l" r="r" t="t"/>
            <a:pathLst>
              <a:path extrusionOk="0" h="10" w="8">
                <a:moveTo>
                  <a:pt x="7" y="0"/>
                </a:moveTo>
                <a:lnTo>
                  <a:pt x="7" y="4"/>
                </a:lnTo>
                <a:lnTo>
                  <a:pt x="0" y="9"/>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5" name="Google Shape;835;p37"/>
          <p:cNvSpPr/>
          <p:nvPr/>
        </p:nvSpPr>
        <p:spPr>
          <a:xfrm>
            <a:off x="6841630" y="2690813"/>
            <a:ext cx="11906" cy="16372"/>
          </a:xfrm>
          <a:custGeom>
            <a:rect b="b" l="l" r="r" t="t"/>
            <a:pathLst>
              <a:path extrusionOk="0" h="11" w="8">
                <a:moveTo>
                  <a:pt x="0" y="10"/>
                </a:moveTo>
                <a:lnTo>
                  <a:pt x="7" y="5"/>
                </a:lnTo>
                <a:lnTo>
                  <a:pt x="6"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36" name="Google Shape;836;p37"/>
          <p:cNvSpPr/>
          <p:nvPr/>
        </p:nvSpPr>
        <p:spPr>
          <a:xfrm>
            <a:off x="6846094" y="2692301"/>
            <a:ext cx="10418" cy="16371"/>
          </a:xfrm>
          <a:custGeom>
            <a:rect b="b" l="l" r="r" t="t"/>
            <a:pathLst>
              <a:path extrusionOk="0" h="11" w="7">
                <a:moveTo>
                  <a:pt x="6" y="0"/>
                </a:moveTo>
                <a:lnTo>
                  <a:pt x="6" y="5"/>
                </a:lnTo>
                <a:lnTo>
                  <a:pt x="0" y="1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37" name="Google Shape;837;p37"/>
          <p:cNvCxnSpPr/>
          <p:nvPr/>
        </p:nvCxnSpPr>
        <p:spPr>
          <a:xfrm>
            <a:off x="6947297" y="2720578"/>
            <a:ext cx="0" cy="2977"/>
          </a:xfrm>
          <a:prstGeom prst="straightConnector1">
            <a:avLst/>
          </a:prstGeom>
          <a:noFill/>
          <a:ln cap="flat" cmpd="sng" w="12700">
            <a:solidFill>
              <a:srgbClr val="000000"/>
            </a:solidFill>
            <a:prstDash val="solid"/>
            <a:round/>
            <a:headEnd len="med" w="med" type="none"/>
            <a:tailEnd len="med" w="med" type="none"/>
          </a:ln>
        </p:spPr>
      </p:cxnSp>
      <p:cxnSp>
        <p:nvCxnSpPr>
          <p:cNvPr id="838" name="Google Shape;838;p37"/>
          <p:cNvCxnSpPr/>
          <p:nvPr/>
        </p:nvCxnSpPr>
        <p:spPr>
          <a:xfrm flipH="1">
            <a:off x="6929438" y="2717602"/>
            <a:ext cx="13395" cy="4465"/>
          </a:xfrm>
          <a:prstGeom prst="straightConnector1">
            <a:avLst/>
          </a:prstGeom>
          <a:noFill/>
          <a:ln cap="flat" cmpd="sng" w="12700">
            <a:solidFill>
              <a:srgbClr val="000000"/>
            </a:solidFill>
            <a:prstDash val="solid"/>
            <a:round/>
            <a:headEnd len="med" w="med" type="none"/>
            <a:tailEnd len="med" w="med" type="none"/>
          </a:ln>
        </p:spPr>
      </p:cxnSp>
      <p:cxnSp>
        <p:nvCxnSpPr>
          <p:cNvPr id="839" name="Google Shape;839;p37"/>
          <p:cNvCxnSpPr/>
          <p:nvPr/>
        </p:nvCxnSpPr>
        <p:spPr>
          <a:xfrm flipH="1">
            <a:off x="6921997" y="2716114"/>
            <a:ext cx="13394" cy="4464"/>
          </a:xfrm>
          <a:prstGeom prst="straightConnector1">
            <a:avLst/>
          </a:prstGeom>
          <a:noFill/>
          <a:ln cap="flat" cmpd="sng" w="12700">
            <a:solidFill>
              <a:srgbClr val="000000"/>
            </a:solidFill>
            <a:prstDash val="solid"/>
            <a:round/>
            <a:headEnd len="med" w="med" type="none"/>
            <a:tailEnd len="med" w="med" type="none"/>
          </a:ln>
        </p:spPr>
      </p:cxnSp>
      <p:cxnSp>
        <p:nvCxnSpPr>
          <p:cNvPr id="840" name="Google Shape;840;p37"/>
          <p:cNvCxnSpPr/>
          <p:nvPr/>
        </p:nvCxnSpPr>
        <p:spPr>
          <a:xfrm flipH="1">
            <a:off x="6917531" y="2714626"/>
            <a:ext cx="13395" cy="4465"/>
          </a:xfrm>
          <a:prstGeom prst="straightConnector1">
            <a:avLst/>
          </a:prstGeom>
          <a:noFill/>
          <a:ln cap="flat" cmpd="sng" w="12700">
            <a:solidFill>
              <a:srgbClr val="000000"/>
            </a:solidFill>
            <a:prstDash val="solid"/>
            <a:round/>
            <a:headEnd len="med" w="med" type="none"/>
            <a:tailEnd len="med" w="med" type="none"/>
          </a:ln>
        </p:spPr>
      </p:cxnSp>
      <p:cxnSp>
        <p:nvCxnSpPr>
          <p:cNvPr id="841" name="Google Shape;841;p37"/>
          <p:cNvCxnSpPr/>
          <p:nvPr/>
        </p:nvCxnSpPr>
        <p:spPr>
          <a:xfrm flipH="1">
            <a:off x="6910091" y="2711649"/>
            <a:ext cx="13394" cy="5953"/>
          </a:xfrm>
          <a:prstGeom prst="straightConnector1">
            <a:avLst/>
          </a:prstGeom>
          <a:noFill/>
          <a:ln cap="flat" cmpd="sng" w="12700">
            <a:solidFill>
              <a:srgbClr val="000000"/>
            </a:solidFill>
            <a:prstDash val="solid"/>
            <a:round/>
            <a:headEnd len="med" w="med" type="none"/>
            <a:tailEnd len="med" w="med" type="none"/>
          </a:ln>
        </p:spPr>
      </p:cxnSp>
      <p:cxnSp>
        <p:nvCxnSpPr>
          <p:cNvPr id="842" name="Google Shape;842;p37"/>
          <p:cNvCxnSpPr/>
          <p:nvPr/>
        </p:nvCxnSpPr>
        <p:spPr>
          <a:xfrm flipH="1">
            <a:off x="6904138" y="2710161"/>
            <a:ext cx="13394" cy="7441"/>
          </a:xfrm>
          <a:prstGeom prst="straightConnector1">
            <a:avLst/>
          </a:prstGeom>
          <a:noFill/>
          <a:ln cap="flat" cmpd="sng" w="12700">
            <a:solidFill>
              <a:srgbClr val="000000"/>
            </a:solidFill>
            <a:prstDash val="solid"/>
            <a:round/>
            <a:headEnd len="med" w="med" type="none"/>
            <a:tailEnd len="med" w="med" type="none"/>
          </a:ln>
        </p:spPr>
      </p:cxnSp>
      <p:sp>
        <p:nvSpPr>
          <p:cNvPr id="843" name="Google Shape;843;p37"/>
          <p:cNvSpPr/>
          <p:nvPr/>
        </p:nvSpPr>
        <p:spPr>
          <a:xfrm>
            <a:off x="6901161" y="2708672"/>
            <a:ext cx="8930" cy="8930"/>
          </a:xfrm>
          <a:custGeom>
            <a:rect b="b" l="l" r="r" t="t"/>
            <a:pathLst>
              <a:path extrusionOk="0" h="6" w="6">
                <a:moveTo>
                  <a:pt x="5" y="0"/>
                </a:moveTo>
                <a:lnTo>
                  <a:pt x="3" y="4"/>
                </a:lnTo>
                <a:lnTo>
                  <a:pt x="0" y="5"/>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4" name="Google Shape;844;p37"/>
          <p:cNvSpPr/>
          <p:nvPr/>
        </p:nvSpPr>
        <p:spPr>
          <a:xfrm>
            <a:off x="6892231" y="2707184"/>
            <a:ext cx="10418" cy="10418"/>
          </a:xfrm>
          <a:custGeom>
            <a:rect b="b" l="l" r="r" t="t"/>
            <a:pathLst>
              <a:path extrusionOk="0" h="7" w="6">
                <a:moveTo>
                  <a:pt x="5" y="0"/>
                </a:moveTo>
                <a:lnTo>
                  <a:pt x="5" y="4"/>
                </a:lnTo>
                <a:lnTo>
                  <a:pt x="0" y="6"/>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5" name="Google Shape;845;p37"/>
          <p:cNvSpPr/>
          <p:nvPr/>
        </p:nvSpPr>
        <p:spPr>
          <a:xfrm>
            <a:off x="6883302" y="2704208"/>
            <a:ext cx="14883" cy="11906"/>
          </a:xfrm>
          <a:custGeom>
            <a:rect b="b" l="l" r="r" t="t"/>
            <a:pathLst>
              <a:path extrusionOk="0" h="8" w="10">
                <a:moveTo>
                  <a:pt x="9" y="0"/>
                </a:moveTo>
                <a:lnTo>
                  <a:pt x="9" y="4"/>
                </a:lnTo>
                <a:lnTo>
                  <a:pt x="0" y="7"/>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6" name="Google Shape;846;p37"/>
          <p:cNvSpPr/>
          <p:nvPr/>
        </p:nvSpPr>
        <p:spPr>
          <a:xfrm>
            <a:off x="6875860" y="2704207"/>
            <a:ext cx="14883" cy="10418"/>
          </a:xfrm>
          <a:custGeom>
            <a:rect b="b" l="l" r="r" t="t"/>
            <a:pathLst>
              <a:path extrusionOk="0" h="7" w="10">
                <a:moveTo>
                  <a:pt x="9" y="0"/>
                </a:moveTo>
                <a:lnTo>
                  <a:pt x="8" y="4"/>
                </a:lnTo>
                <a:lnTo>
                  <a:pt x="0" y="6"/>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7" name="Google Shape;847;p37"/>
          <p:cNvSpPr/>
          <p:nvPr/>
        </p:nvSpPr>
        <p:spPr>
          <a:xfrm>
            <a:off x="6871396" y="2701231"/>
            <a:ext cx="13394" cy="10418"/>
          </a:xfrm>
          <a:custGeom>
            <a:rect b="b" l="l" r="r" t="t"/>
            <a:pathLst>
              <a:path extrusionOk="0" h="7" w="9">
                <a:moveTo>
                  <a:pt x="8" y="0"/>
                </a:moveTo>
                <a:lnTo>
                  <a:pt x="8" y="4"/>
                </a:lnTo>
                <a:lnTo>
                  <a:pt x="0" y="6"/>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8" name="Google Shape;848;p37"/>
          <p:cNvSpPr/>
          <p:nvPr/>
        </p:nvSpPr>
        <p:spPr>
          <a:xfrm>
            <a:off x="6865442" y="2699742"/>
            <a:ext cx="11906" cy="11906"/>
          </a:xfrm>
          <a:custGeom>
            <a:rect b="b" l="l" r="r" t="t"/>
            <a:pathLst>
              <a:path extrusionOk="0" h="8" w="8">
                <a:moveTo>
                  <a:pt x="7" y="0"/>
                </a:moveTo>
                <a:lnTo>
                  <a:pt x="7" y="4"/>
                </a:lnTo>
                <a:lnTo>
                  <a:pt x="0" y="7"/>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49" name="Google Shape;849;p37"/>
          <p:cNvSpPr/>
          <p:nvPr/>
        </p:nvSpPr>
        <p:spPr>
          <a:xfrm>
            <a:off x="6859489" y="2698255"/>
            <a:ext cx="11906" cy="13394"/>
          </a:xfrm>
          <a:custGeom>
            <a:rect b="b" l="l" r="r" t="t"/>
            <a:pathLst>
              <a:path extrusionOk="0" h="9" w="8">
                <a:moveTo>
                  <a:pt x="7" y="0"/>
                </a:moveTo>
                <a:lnTo>
                  <a:pt x="7" y="4"/>
                </a:lnTo>
                <a:lnTo>
                  <a:pt x="0" y="8"/>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50" name="Google Shape;850;p37"/>
          <p:cNvSpPr/>
          <p:nvPr/>
        </p:nvSpPr>
        <p:spPr>
          <a:xfrm>
            <a:off x="6856512" y="2696766"/>
            <a:ext cx="10418" cy="13395"/>
          </a:xfrm>
          <a:custGeom>
            <a:rect b="b" l="l" r="r" t="t"/>
            <a:pathLst>
              <a:path extrusionOk="0" h="9" w="7">
                <a:moveTo>
                  <a:pt x="6" y="0"/>
                </a:moveTo>
                <a:lnTo>
                  <a:pt x="6" y="4"/>
                </a:lnTo>
                <a:lnTo>
                  <a:pt x="0" y="8"/>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51" name="Google Shape;851;p37"/>
          <p:cNvSpPr/>
          <p:nvPr/>
        </p:nvSpPr>
        <p:spPr>
          <a:xfrm>
            <a:off x="6850559" y="2695278"/>
            <a:ext cx="10418" cy="13394"/>
          </a:xfrm>
          <a:custGeom>
            <a:rect b="b" l="l" r="r" t="t"/>
            <a:pathLst>
              <a:path extrusionOk="0" h="9" w="7">
                <a:moveTo>
                  <a:pt x="6" y="0"/>
                </a:moveTo>
                <a:lnTo>
                  <a:pt x="6" y="4"/>
                </a:lnTo>
                <a:lnTo>
                  <a:pt x="0" y="8"/>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52" name="Google Shape;852;p37"/>
          <p:cNvSpPr/>
          <p:nvPr/>
        </p:nvSpPr>
        <p:spPr>
          <a:xfrm>
            <a:off x="6994922" y="2239864"/>
            <a:ext cx="255984" cy="69949"/>
          </a:xfrm>
          <a:custGeom>
            <a:rect b="b" l="l" r="r" t="t"/>
            <a:pathLst>
              <a:path extrusionOk="0" h="47" w="172">
                <a:moveTo>
                  <a:pt x="0" y="0"/>
                </a:moveTo>
                <a:lnTo>
                  <a:pt x="2" y="0"/>
                </a:lnTo>
                <a:lnTo>
                  <a:pt x="5" y="0"/>
                </a:lnTo>
                <a:lnTo>
                  <a:pt x="7" y="1"/>
                </a:lnTo>
                <a:lnTo>
                  <a:pt x="10" y="2"/>
                </a:lnTo>
                <a:lnTo>
                  <a:pt x="14" y="3"/>
                </a:lnTo>
                <a:lnTo>
                  <a:pt x="19" y="4"/>
                </a:lnTo>
                <a:lnTo>
                  <a:pt x="23" y="4"/>
                </a:lnTo>
                <a:lnTo>
                  <a:pt x="27" y="5"/>
                </a:lnTo>
                <a:lnTo>
                  <a:pt x="31" y="6"/>
                </a:lnTo>
                <a:lnTo>
                  <a:pt x="37" y="8"/>
                </a:lnTo>
                <a:lnTo>
                  <a:pt x="42" y="9"/>
                </a:lnTo>
                <a:lnTo>
                  <a:pt x="48" y="10"/>
                </a:lnTo>
                <a:lnTo>
                  <a:pt x="54" y="12"/>
                </a:lnTo>
                <a:lnTo>
                  <a:pt x="60" y="13"/>
                </a:lnTo>
                <a:lnTo>
                  <a:pt x="66" y="15"/>
                </a:lnTo>
                <a:lnTo>
                  <a:pt x="73" y="17"/>
                </a:lnTo>
                <a:lnTo>
                  <a:pt x="78" y="18"/>
                </a:lnTo>
                <a:lnTo>
                  <a:pt x="85" y="20"/>
                </a:lnTo>
                <a:lnTo>
                  <a:pt x="91" y="21"/>
                </a:lnTo>
                <a:lnTo>
                  <a:pt x="99" y="23"/>
                </a:lnTo>
                <a:lnTo>
                  <a:pt x="105" y="26"/>
                </a:lnTo>
                <a:lnTo>
                  <a:pt x="112" y="27"/>
                </a:lnTo>
                <a:lnTo>
                  <a:pt x="118" y="29"/>
                </a:lnTo>
                <a:lnTo>
                  <a:pt x="124" y="31"/>
                </a:lnTo>
                <a:lnTo>
                  <a:pt x="131" y="33"/>
                </a:lnTo>
                <a:lnTo>
                  <a:pt x="137" y="34"/>
                </a:lnTo>
                <a:lnTo>
                  <a:pt x="143" y="37"/>
                </a:lnTo>
                <a:lnTo>
                  <a:pt x="150" y="39"/>
                </a:lnTo>
                <a:lnTo>
                  <a:pt x="155" y="40"/>
                </a:lnTo>
                <a:lnTo>
                  <a:pt x="161" y="42"/>
                </a:lnTo>
                <a:lnTo>
                  <a:pt x="167" y="44"/>
                </a:lnTo>
                <a:lnTo>
                  <a:pt x="171" y="46"/>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53" name="Google Shape;853;p37"/>
          <p:cNvCxnSpPr/>
          <p:nvPr/>
        </p:nvCxnSpPr>
        <p:spPr>
          <a:xfrm flipH="1">
            <a:off x="7246443" y="2284512"/>
            <a:ext cx="31253" cy="17859"/>
          </a:xfrm>
          <a:prstGeom prst="straightConnector1">
            <a:avLst/>
          </a:prstGeom>
          <a:noFill/>
          <a:ln cap="flat" cmpd="sng" w="12700">
            <a:solidFill>
              <a:srgbClr val="000000"/>
            </a:solidFill>
            <a:prstDash val="solid"/>
            <a:round/>
            <a:headEnd len="med" w="med" type="none"/>
            <a:tailEnd len="med" w="med" type="none"/>
          </a:ln>
        </p:spPr>
      </p:cxnSp>
      <p:cxnSp>
        <p:nvCxnSpPr>
          <p:cNvPr id="854" name="Google Shape;854;p37"/>
          <p:cNvCxnSpPr/>
          <p:nvPr/>
        </p:nvCxnSpPr>
        <p:spPr>
          <a:xfrm flipH="1" rot="10800000">
            <a:off x="7246442" y="2271118"/>
            <a:ext cx="5953" cy="38695"/>
          </a:xfrm>
          <a:prstGeom prst="straightConnector1">
            <a:avLst/>
          </a:prstGeom>
          <a:noFill/>
          <a:ln cap="flat" cmpd="sng" w="12700">
            <a:solidFill>
              <a:srgbClr val="000000"/>
            </a:solidFill>
            <a:prstDash val="solid"/>
            <a:round/>
            <a:headEnd len="med" w="med" type="none"/>
            <a:tailEnd len="med" w="med" type="none"/>
          </a:ln>
        </p:spPr>
      </p:cxnSp>
      <p:cxnSp>
        <p:nvCxnSpPr>
          <p:cNvPr id="855" name="Google Shape;855;p37"/>
          <p:cNvCxnSpPr/>
          <p:nvPr/>
        </p:nvCxnSpPr>
        <p:spPr>
          <a:xfrm flipH="1" rot="10800000">
            <a:off x="7234536" y="2266653"/>
            <a:ext cx="4464" cy="40183"/>
          </a:xfrm>
          <a:prstGeom prst="straightConnector1">
            <a:avLst/>
          </a:prstGeom>
          <a:noFill/>
          <a:ln cap="flat" cmpd="sng" w="12700">
            <a:solidFill>
              <a:srgbClr val="000000"/>
            </a:solidFill>
            <a:prstDash val="solid"/>
            <a:round/>
            <a:headEnd len="med" w="med" type="none"/>
            <a:tailEnd len="med" w="med" type="none"/>
          </a:ln>
        </p:spPr>
      </p:cxnSp>
      <p:cxnSp>
        <p:nvCxnSpPr>
          <p:cNvPr id="856" name="Google Shape;856;p37"/>
          <p:cNvCxnSpPr/>
          <p:nvPr/>
        </p:nvCxnSpPr>
        <p:spPr>
          <a:xfrm flipH="1" rot="10800000">
            <a:off x="7222630" y="2263676"/>
            <a:ext cx="2977" cy="40183"/>
          </a:xfrm>
          <a:prstGeom prst="straightConnector1">
            <a:avLst/>
          </a:prstGeom>
          <a:noFill/>
          <a:ln cap="flat" cmpd="sng" w="12700">
            <a:solidFill>
              <a:srgbClr val="000000"/>
            </a:solidFill>
            <a:prstDash val="solid"/>
            <a:round/>
            <a:headEnd len="med" w="med" type="none"/>
            <a:tailEnd len="med" w="med" type="none"/>
          </a:ln>
        </p:spPr>
      </p:cxnSp>
      <p:cxnSp>
        <p:nvCxnSpPr>
          <p:cNvPr id="857" name="Google Shape;857;p37"/>
          <p:cNvCxnSpPr/>
          <p:nvPr/>
        </p:nvCxnSpPr>
        <p:spPr>
          <a:xfrm flipH="1" rot="10800000">
            <a:off x="7210723" y="2259211"/>
            <a:ext cx="2977" cy="40184"/>
          </a:xfrm>
          <a:prstGeom prst="straightConnector1">
            <a:avLst/>
          </a:prstGeom>
          <a:noFill/>
          <a:ln cap="flat" cmpd="sng" w="12700">
            <a:solidFill>
              <a:srgbClr val="000000"/>
            </a:solidFill>
            <a:prstDash val="solid"/>
            <a:round/>
            <a:headEnd len="med" w="med" type="none"/>
            <a:tailEnd len="med" w="med" type="none"/>
          </a:ln>
        </p:spPr>
      </p:cxnSp>
      <p:cxnSp>
        <p:nvCxnSpPr>
          <p:cNvPr id="858" name="Google Shape;858;p37"/>
          <p:cNvCxnSpPr/>
          <p:nvPr/>
        </p:nvCxnSpPr>
        <p:spPr>
          <a:xfrm flipH="1" rot="10800000">
            <a:off x="7198817" y="2256235"/>
            <a:ext cx="1488" cy="40184"/>
          </a:xfrm>
          <a:prstGeom prst="straightConnector1">
            <a:avLst/>
          </a:prstGeom>
          <a:noFill/>
          <a:ln cap="flat" cmpd="sng" w="12700">
            <a:solidFill>
              <a:srgbClr val="000000"/>
            </a:solidFill>
            <a:prstDash val="solid"/>
            <a:round/>
            <a:headEnd len="med" w="med" type="none"/>
            <a:tailEnd len="med" w="med" type="none"/>
          </a:ln>
        </p:spPr>
      </p:cxnSp>
      <p:cxnSp>
        <p:nvCxnSpPr>
          <p:cNvPr id="859" name="Google Shape;859;p37"/>
          <p:cNvCxnSpPr/>
          <p:nvPr/>
        </p:nvCxnSpPr>
        <p:spPr>
          <a:xfrm flipH="1" rot="10800000">
            <a:off x="7186911" y="2253258"/>
            <a:ext cx="1488" cy="38695"/>
          </a:xfrm>
          <a:prstGeom prst="straightConnector1">
            <a:avLst/>
          </a:prstGeom>
          <a:noFill/>
          <a:ln cap="flat" cmpd="sng" w="12700">
            <a:solidFill>
              <a:srgbClr val="000000"/>
            </a:solidFill>
            <a:prstDash val="solid"/>
            <a:round/>
            <a:headEnd len="med" w="med" type="none"/>
            <a:tailEnd len="med" w="med" type="none"/>
          </a:ln>
        </p:spPr>
      </p:cxnSp>
      <p:cxnSp>
        <p:nvCxnSpPr>
          <p:cNvPr id="860" name="Google Shape;860;p37"/>
          <p:cNvCxnSpPr/>
          <p:nvPr/>
        </p:nvCxnSpPr>
        <p:spPr>
          <a:xfrm flipH="1" rot="10800000">
            <a:off x="7173516" y="2251770"/>
            <a:ext cx="2977" cy="37207"/>
          </a:xfrm>
          <a:prstGeom prst="straightConnector1">
            <a:avLst/>
          </a:prstGeom>
          <a:noFill/>
          <a:ln cap="flat" cmpd="sng" w="12700">
            <a:solidFill>
              <a:srgbClr val="000000"/>
            </a:solidFill>
            <a:prstDash val="solid"/>
            <a:round/>
            <a:headEnd len="med" w="med" type="none"/>
            <a:tailEnd len="med" w="med" type="none"/>
          </a:ln>
        </p:spPr>
      </p:cxnSp>
      <p:cxnSp>
        <p:nvCxnSpPr>
          <p:cNvPr id="861" name="Google Shape;861;p37"/>
          <p:cNvCxnSpPr/>
          <p:nvPr/>
        </p:nvCxnSpPr>
        <p:spPr>
          <a:xfrm rot="10800000">
            <a:off x="7164586" y="2245818"/>
            <a:ext cx="0" cy="38695"/>
          </a:xfrm>
          <a:prstGeom prst="straightConnector1">
            <a:avLst/>
          </a:prstGeom>
          <a:noFill/>
          <a:ln cap="flat" cmpd="sng" w="12700">
            <a:solidFill>
              <a:srgbClr val="000000"/>
            </a:solidFill>
            <a:prstDash val="solid"/>
            <a:round/>
            <a:headEnd len="med" w="med" type="none"/>
            <a:tailEnd len="med" w="med" type="none"/>
          </a:ln>
        </p:spPr>
      </p:cxnSp>
      <p:cxnSp>
        <p:nvCxnSpPr>
          <p:cNvPr id="862" name="Google Shape;862;p37"/>
          <p:cNvCxnSpPr/>
          <p:nvPr/>
        </p:nvCxnSpPr>
        <p:spPr>
          <a:xfrm flipH="1" rot="10800000">
            <a:off x="7148215" y="2244329"/>
            <a:ext cx="10418" cy="38695"/>
          </a:xfrm>
          <a:prstGeom prst="straightConnector1">
            <a:avLst/>
          </a:prstGeom>
          <a:noFill/>
          <a:ln cap="flat" cmpd="sng" w="12700">
            <a:solidFill>
              <a:srgbClr val="000000"/>
            </a:solidFill>
            <a:prstDash val="solid"/>
            <a:round/>
            <a:headEnd len="med" w="med" type="none"/>
            <a:tailEnd len="med" w="med" type="none"/>
          </a:ln>
        </p:spPr>
      </p:cxnSp>
      <p:cxnSp>
        <p:nvCxnSpPr>
          <p:cNvPr id="863" name="Google Shape;863;p37"/>
          <p:cNvCxnSpPr/>
          <p:nvPr/>
        </p:nvCxnSpPr>
        <p:spPr>
          <a:xfrm flipH="1" rot="10800000">
            <a:off x="7136309" y="2239864"/>
            <a:ext cx="10418" cy="38695"/>
          </a:xfrm>
          <a:prstGeom prst="straightConnector1">
            <a:avLst/>
          </a:prstGeom>
          <a:noFill/>
          <a:ln cap="flat" cmpd="sng" w="12700">
            <a:solidFill>
              <a:srgbClr val="000000"/>
            </a:solidFill>
            <a:prstDash val="solid"/>
            <a:round/>
            <a:headEnd len="med" w="med" type="none"/>
            <a:tailEnd len="med" w="med" type="none"/>
          </a:ln>
        </p:spPr>
      </p:cxnSp>
      <p:cxnSp>
        <p:nvCxnSpPr>
          <p:cNvPr id="864" name="Google Shape;864;p37"/>
          <p:cNvCxnSpPr/>
          <p:nvPr/>
        </p:nvCxnSpPr>
        <p:spPr>
          <a:xfrm rot="10800000">
            <a:off x="7130356" y="2238376"/>
            <a:ext cx="0" cy="38695"/>
          </a:xfrm>
          <a:prstGeom prst="straightConnector1">
            <a:avLst/>
          </a:prstGeom>
          <a:noFill/>
          <a:ln cap="flat" cmpd="sng" w="12700">
            <a:solidFill>
              <a:srgbClr val="000000"/>
            </a:solidFill>
            <a:prstDash val="solid"/>
            <a:round/>
            <a:headEnd len="med" w="med" type="none"/>
            <a:tailEnd len="med" w="med" type="none"/>
          </a:ln>
        </p:spPr>
      </p:cxnSp>
      <p:cxnSp>
        <p:nvCxnSpPr>
          <p:cNvPr id="865" name="Google Shape;865;p37"/>
          <p:cNvCxnSpPr/>
          <p:nvPr/>
        </p:nvCxnSpPr>
        <p:spPr>
          <a:xfrm flipH="1" rot="10800000">
            <a:off x="7113985" y="2235398"/>
            <a:ext cx="8930" cy="37208"/>
          </a:xfrm>
          <a:prstGeom prst="straightConnector1">
            <a:avLst/>
          </a:prstGeom>
          <a:noFill/>
          <a:ln cap="flat" cmpd="sng" w="12700">
            <a:solidFill>
              <a:srgbClr val="000000"/>
            </a:solidFill>
            <a:prstDash val="solid"/>
            <a:round/>
            <a:headEnd len="med" w="med" type="none"/>
            <a:tailEnd len="med" w="med" type="none"/>
          </a:ln>
        </p:spPr>
      </p:cxnSp>
      <p:cxnSp>
        <p:nvCxnSpPr>
          <p:cNvPr id="866" name="Google Shape;866;p37"/>
          <p:cNvCxnSpPr/>
          <p:nvPr/>
        </p:nvCxnSpPr>
        <p:spPr>
          <a:xfrm flipH="1" rot="10800000">
            <a:off x="7103567" y="2233911"/>
            <a:ext cx="10418" cy="37207"/>
          </a:xfrm>
          <a:prstGeom prst="straightConnector1">
            <a:avLst/>
          </a:prstGeom>
          <a:noFill/>
          <a:ln cap="flat" cmpd="sng" w="12700">
            <a:solidFill>
              <a:srgbClr val="000000"/>
            </a:solidFill>
            <a:prstDash val="solid"/>
            <a:round/>
            <a:headEnd len="med" w="med" type="none"/>
            <a:tailEnd len="med" w="med" type="none"/>
          </a:ln>
        </p:spPr>
      </p:cxnSp>
      <p:cxnSp>
        <p:nvCxnSpPr>
          <p:cNvPr id="867" name="Google Shape;867;p37"/>
          <p:cNvCxnSpPr/>
          <p:nvPr/>
        </p:nvCxnSpPr>
        <p:spPr>
          <a:xfrm flipH="1" rot="10800000">
            <a:off x="7093149" y="2232422"/>
            <a:ext cx="10418" cy="35719"/>
          </a:xfrm>
          <a:prstGeom prst="straightConnector1">
            <a:avLst/>
          </a:prstGeom>
          <a:noFill/>
          <a:ln cap="flat" cmpd="sng" w="12700">
            <a:solidFill>
              <a:srgbClr val="000000"/>
            </a:solidFill>
            <a:prstDash val="solid"/>
            <a:round/>
            <a:headEnd len="med" w="med" type="none"/>
            <a:tailEnd len="med" w="med" type="none"/>
          </a:ln>
        </p:spPr>
      </p:cxnSp>
      <p:cxnSp>
        <p:nvCxnSpPr>
          <p:cNvPr id="868" name="Google Shape;868;p37"/>
          <p:cNvCxnSpPr/>
          <p:nvPr/>
        </p:nvCxnSpPr>
        <p:spPr>
          <a:xfrm flipH="1" rot="10800000">
            <a:off x="7084219" y="2227958"/>
            <a:ext cx="10418" cy="37207"/>
          </a:xfrm>
          <a:prstGeom prst="straightConnector1">
            <a:avLst/>
          </a:prstGeom>
          <a:noFill/>
          <a:ln cap="flat" cmpd="sng" w="12700">
            <a:solidFill>
              <a:srgbClr val="000000"/>
            </a:solidFill>
            <a:prstDash val="solid"/>
            <a:round/>
            <a:headEnd len="med" w="med" type="none"/>
            <a:tailEnd len="med" w="med" type="none"/>
          </a:ln>
        </p:spPr>
      </p:cxnSp>
      <p:cxnSp>
        <p:nvCxnSpPr>
          <p:cNvPr id="869" name="Google Shape;869;p37"/>
          <p:cNvCxnSpPr/>
          <p:nvPr/>
        </p:nvCxnSpPr>
        <p:spPr>
          <a:xfrm flipH="1" rot="10800000">
            <a:off x="7075290" y="2227957"/>
            <a:ext cx="10418" cy="35719"/>
          </a:xfrm>
          <a:prstGeom prst="straightConnector1">
            <a:avLst/>
          </a:prstGeom>
          <a:noFill/>
          <a:ln cap="flat" cmpd="sng" w="12700">
            <a:solidFill>
              <a:srgbClr val="000000"/>
            </a:solidFill>
            <a:prstDash val="solid"/>
            <a:round/>
            <a:headEnd len="med" w="med" type="none"/>
            <a:tailEnd len="med" w="med" type="none"/>
          </a:ln>
        </p:spPr>
      </p:cxnSp>
      <p:cxnSp>
        <p:nvCxnSpPr>
          <p:cNvPr id="870" name="Google Shape;870;p37"/>
          <p:cNvCxnSpPr/>
          <p:nvPr/>
        </p:nvCxnSpPr>
        <p:spPr>
          <a:xfrm flipH="1" rot="10800000">
            <a:off x="7066360" y="2224981"/>
            <a:ext cx="10418" cy="35719"/>
          </a:xfrm>
          <a:prstGeom prst="straightConnector1">
            <a:avLst/>
          </a:prstGeom>
          <a:noFill/>
          <a:ln cap="flat" cmpd="sng" w="12700">
            <a:solidFill>
              <a:srgbClr val="000000"/>
            </a:solidFill>
            <a:prstDash val="solid"/>
            <a:round/>
            <a:headEnd len="med" w="med" type="none"/>
            <a:tailEnd len="med" w="med" type="none"/>
          </a:ln>
        </p:spPr>
      </p:cxnSp>
      <p:cxnSp>
        <p:nvCxnSpPr>
          <p:cNvPr id="871" name="Google Shape;871;p37"/>
          <p:cNvCxnSpPr/>
          <p:nvPr/>
        </p:nvCxnSpPr>
        <p:spPr>
          <a:xfrm flipH="1" rot="10800000">
            <a:off x="7057430" y="2223492"/>
            <a:ext cx="10418" cy="35719"/>
          </a:xfrm>
          <a:prstGeom prst="straightConnector1">
            <a:avLst/>
          </a:prstGeom>
          <a:noFill/>
          <a:ln cap="flat" cmpd="sng" w="12700">
            <a:solidFill>
              <a:srgbClr val="000000"/>
            </a:solidFill>
            <a:prstDash val="solid"/>
            <a:round/>
            <a:headEnd len="med" w="med" type="none"/>
            <a:tailEnd len="med" w="med" type="none"/>
          </a:ln>
        </p:spPr>
      </p:cxnSp>
      <p:cxnSp>
        <p:nvCxnSpPr>
          <p:cNvPr id="872" name="Google Shape;872;p37"/>
          <p:cNvCxnSpPr/>
          <p:nvPr/>
        </p:nvCxnSpPr>
        <p:spPr>
          <a:xfrm flipH="1" rot="10800000">
            <a:off x="7048500" y="2220515"/>
            <a:ext cx="11906" cy="37208"/>
          </a:xfrm>
          <a:prstGeom prst="straightConnector1">
            <a:avLst/>
          </a:prstGeom>
          <a:noFill/>
          <a:ln cap="flat" cmpd="sng" w="12700">
            <a:solidFill>
              <a:srgbClr val="000000"/>
            </a:solidFill>
            <a:prstDash val="solid"/>
            <a:round/>
            <a:headEnd len="med" w="med" type="none"/>
            <a:tailEnd len="med" w="med" type="none"/>
          </a:ln>
        </p:spPr>
      </p:cxnSp>
      <p:cxnSp>
        <p:nvCxnSpPr>
          <p:cNvPr id="873" name="Google Shape;873;p37"/>
          <p:cNvCxnSpPr/>
          <p:nvPr/>
        </p:nvCxnSpPr>
        <p:spPr>
          <a:xfrm rot="10800000">
            <a:off x="7047012" y="2220516"/>
            <a:ext cx="0" cy="34231"/>
          </a:xfrm>
          <a:prstGeom prst="straightConnector1">
            <a:avLst/>
          </a:prstGeom>
          <a:noFill/>
          <a:ln cap="flat" cmpd="sng" w="12700">
            <a:solidFill>
              <a:srgbClr val="000000"/>
            </a:solidFill>
            <a:prstDash val="solid"/>
            <a:round/>
            <a:headEnd len="med" w="med" type="none"/>
            <a:tailEnd len="med" w="med" type="none"/>
          </a:ln>
        </p:spPr>
      </p:cxnSp>
      <p:cxnSp>
        <p:nvCxnSpPr>
          <p:cNvPr id="874" name="Google Shape;874;p37"/>
          <p:cNvCxnSpPr/>
          <p:nvPr/>
        </p:nvCxnSpPr>
        <p:spPr>
          <a:xfrm flipH="1" rot="10800000">
            <a:off x="7035106" y="2219028"/>
            <a:ext cx="8930" cy="32742"/>
          </a:xfrm>
          <a:prstGeom prst="straightConnector1">
            <a:avLst/>
          </a:prstGeom>
          <a:noFill/>
          <a:ln cap="flat" cmpd="sng" w="12700">
            <a:solidFill>
              <a:srgbClr val="000000"/>
            </a:solidFill>
            <a:prstDash val="solid"/>
            <a:round/>
            <a:headEnd len="med" w="med" type="none"/>
            <a:tailEnd len="med" w="med" type="none"/>
          </a:ln>
        </p:spPr>
      </p:cxnSp>
      <p:cxnSp>
        <p:nvCxnSpPr>
          <p:cNvPr id="875" name="Google Shape;875;p37"/>
          <p:cNvCxnSpPr/>
          <p:nvPr/>
        </p:nvCxnSpPr>
        <p:spPr>
          <a:xfrm flipH="1" rot="10800000">
            <a:off x="7027664" y="2217540"/>
            <a:ext cx="8930" cy="34231"/>
          </a:xfrm>
          <a:prstGeom prst="straightConnector1">
            <a:avLst/>
          </a:prstGeom>
          <a:noFill/>
          <a:ln cap="flat" cmpd="sng" w="12700">
            <a:solidFill>
              <a:srgbClr val="000000"/>
            </a:solidFill>
            <a:prstDash val="solid"/>
            <a:round/>
            <a:headEnd len="med" w="med" type="none"/>
            <a:tailEnd len="med" w="med" type="none"/>
          </a:ln>
        </p:spPr>
      </p:cxnSp>
      <p:cxnSp>
        <p:nvCxnSpPr>
          <p:cNvPr id="876" name="Google Shape;876;p37"/>
          <p:cNvCxnSpPr/>
          <p:nvPr/>
        </p:nvCxnSpPr>
        <p:spPr>
          <a:xfrm flipH="1" rot="10800000">
            <a:off x="7020223" y="2214562"/>
            <a:ext cx="8930" cy="37208"/>
          </a:xfrm>
          <a:prstGeom prst="straightConnector1">
            <a:avLst/>
          </a:prstGeom>
          <a:noFill/>
          <a:ln cap="flat" cmpd="sng" w="12700">
            <a:solidFill>
              <a:srgbClr val="000000"/>
            </a:solidFill>
            <a:prstDash val="solid"/>
            <a:round/>
            <a:headEnd len="med" w="med" type="none"/>
            <a:tailEnd len="med" w="med" type="none"/>
          </a:ln>
        </p:spPr>
      </p:cxnSp>
      <p:cxnSp>
        <p:nvCxnSpPr>
          <p:cNvPr id="877" name="Google Shape;877;p37"/>
          <p:cNvCxnSpPr/>
          <p:nvPr/>
        </p:nvCxnSpPr>
        <p:spPr>
          <a:xfrm flipH="1" rot="10800000">
            <a:off x="7002364" y="2211586"/>
            <a:ext cx="8930" cy="34231"/>
          </a:xfrm>
          <a:prstGeom prst="straightConnector1">
            <a:avLst/>
          </a:prstGeom>
          <a:noFill/>
          <a:ln cap="flat" cmpd="sng" w="12700">
            <a:solidFill>
              <a:srgbClr val="000000"/>
            </a:solidFill>
            <a:prstDash val="solid"/>
            <a:round/>
            <a:headEnd len="med" w="med" type="none"/>
            <a:tailEnd len="med" w="med" type="none"/>
          </a:ln>
        </p:spPr>
      </p:cxnSp>
      <p:cxnSp>
        <p:nvCxnSpPr>
          <p:cNvPr id="878" name="Google Shape;878;p37"/>
          <p:cNvCxnSpPr/>
          <p:nvPr/>
        </p:nvCxnSpPr>
        <p:spPr>
          <a:xfrm flipH="1" rot="10800000">
            <a:off x="7008317" y="2213075"/>
            <a:ext cx="8930" cy="32742"/>
          </a:xfrm>
          <a:prstGeom prst="straightConnector1">
            <a:avLst/>
          </a:prstGeom>
          <a:noFill/>
          <a:ln cap="flat" cmpd="sng" w="12700">
            <a:solidFill>
              <a:srgbClr val="000000"/>
            </a:solidFill>
            <a:prstDash val="solid"/>
            <a:round/>
            <a:headEnd len="med" w="med" type="none"/>
            <a:tailEnd len="med" w="med" type="none"/>
          </a:ln>
        </p:spPr>
      </p:cxnSp>
      <p:cxnSp>
        <p:nvCxnSpPr>
          <p:cNvPr id="879" name="Google Shape;879;p37"/>
          <p:cNvCxnSpPr/>
          <p:nvPr/>
        </p:nvCxnSpPr>
        <p:spPr>
          <a:xfrm flipH="1" rot="10800000">
            <a:off x="7014270" y="2214562"/>
            <a:ext cx="8930" cy="37208"/>
          </a:xfrm>
          <a:prstGeom prst="straightConnector1">
            <a:avLst/>
          </a:prstGeom>
          <a:noFill/>
          <a:ln cap="flat" cmpd="sng" w="12700">
            <a:solidFill>
              <a:srgbClr val="000000"/>
            </a:solidFill>
            <a:prstDash val="solid"/>
            <a:round/>
            <a:headEnd len="med" w="med" type="none"/>
            <a:tailEnd len="med" w="med" type="none"/>
          </a:ln>
        </p:spPr>
      </p:cxnSp>
      <p:sp>
        <p:nvSpPr>
          <p:cNvPr id="880" name="Google Shape;880;p37"/>
          <p:cNvSpPr/>
          <p:nvPr/>
        </p:nvSpPr>
        <p:spPr>
          <a:xfrm>
            <a:off x="7006828" y="2217539"/>
            <a:ext cx="263426" cy="62508"/>
          </a:xfrm>
          <a:custGeom>
            <a:rect b="b" l="l" r="r" t="t"/>
            <a:pathLst>
              <a:path extrusionOk="0" h="42" w="177">
                <a:moveTo>
                  <a:pt x="0" y="0"/>
                </a:moveTo>
                <a:lnTo>
                  <a:pt x="5" y="1"/>
                </a:lnTo>
                <a:lnTo>
                  <a:pt x="11" y="2"/>
                </a:lnTo>
                <a:lnTo>
                  <a:pt x="15" y="2"/>
                </a:lnTo>
                <a:lnTo>
                  <a:pt x="20" y="4"/>
                </a:lnTo>
                <a:lnTo>
                  <a:pt x="26" y="5"/>
                </a:lnTo>
                <a:lnTo>
                  <a:pt x="31" y="6"/>
                </a:lnTo>
                <a:lnTo>
                  <a:pt x="36" y="7"/>
                </a:lnTo>
                <a:lnTo>
                  <a:pt x="42" y="8"/>
                </a:lnTo>
                <a:lnTo>
                  <a:pt x="48" y="9"/>
                </a:lnTo>
                <a:lnTo>
                  <a:pt x="53" y="10"/>
                </a:lnTo>
                <a:lnTo>
                  <a:pt x="58" y="11"/>
                </a:lnTo>
                <a:lnTo>
                  <a:pt x="64" y="13"/>
                </a:lnTo>
                <a:lnTo>
                  <a:pt x="70" y="15"/>
                </a:lnTo>
                <a:lnTo>
                  <a:pt x="75" y="15"/>
                </a:lnTo>
                <a:lnTo>
                  <a:pt x="81" y="17"/>
                </a:lnTo>
                <a:lnTo>
                  <a:pt x="87" y="18"/>
                </a:lnTo>
                <a:lnTo>
                  <a:pt x="93" y="19"/>
                </a:lnTo>
                <a:lnTo>
                  <a:pt x="99" y="21"/>
                </a:lnTo>
                <a:lnTo>
                  <a:pt x="104" y="22"/>
                </a:lnTo>
                <a:lnTo>
                  <a:pt x="110" y="23"/>
                </a:lnTo>
                <a:lnTo>
                  <a:pt x="116" y="25"/>
                </a:lnTo>
                <a:lnTo>
                  <a:pt x="121" y="27"/>
                </a:lnTo>
                <a:lnTo>
                  <a:pt x="127" y="28"/>
                </a:lnTo>
                <a:lnTo>
                  <a:pt x="133" y="30"/>
                </a:lnTo>
                <a:lnTo>
                  <a:pt x="138" y="31"/>
                </a:lnTo>
                <a:lnTo>
                  <a:pt x="144" y="32"/>
                </a:lnTo>
                <a:lnTo>
                  <a:pt x="150" y="34"/>
                </a:lnTo>
                <a:lnTo>
                  <a:pt x="155" y="36"/>
                </a:lnTo>
                <a:lnTo>
                  <a:pt x="161" y="37"/>
                </a:lnTo>
                <a:lnTo>
                  <a:pt x="166" y="39"/>
                </a:lnTo>
                <a:lnTo>
                  <a:pt x="171" y="41"/>
                </a:lnTo>
                <a:lnTo>
                  <a:pt x="176" y="41"/>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81" name="Google Shape;881;p37"/>
          <p:cNvSpPr/>
          <p:nvPr/>
        </p:nvSpPr>
        <p:spPr>
          <a:xfrm>
            <a:off x="6953250" y="2342554"/>
            <a:ext cx="95250" cy="84833"/>
          </a:xfrm>
          <a:custGeom>
            <a:rect b="b" l="l" r="r" t="t"/>
            <a:pathLst>
              <a:path extrusionOk="0" h="57" w="65">
                <a:moveTo>
                  <a:pt x="53" y="0"/>
                </a:moveTo>
                <a:lnTo>
                  <a:pt x="0" y="35"/>
                </a:lnTo>
                <a:lnTo>
                  <a:pt x="64" y="56"/>
                </a:lnTo>
                <a:lnTo>
                  <a:pt x="53" y="0"/>
                </a:lnTo>
              </a:path>
            </a:pathLst>
          </a:custGeom>
          <a:solidFill>
            <a:srgbClr val="000000"/>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82" name="Google Shape;882;p37"/>
          <p:cNvSpPr/>
          <p:nvPr/>
        </p:nvSpPr>
        <p:spPr>
          <a:xfrm>
            <a:off x="6899672" y="2504778"/>
            <a:ext cx="98227" cy="84832"/>
          </a:xfrm>
          <a:custGeom>
            <a:rect b="b" l="l" r="r" t="t"/>
            <a:pathLst>
              <a:path extrusionOk="0" h="57" w="66">
                <a:moveTo>
                  <a:pt x="8" y="56"/>
                </a:moveTo>
                <a:lnTo>
                  <a:pt x="0" y="0"/>
                </a:lnTo>
                <a:lnTo>
                  <a:pt x="65" y="22"/>
                </a:lnTo>
                <a:lnTo>
                  <a:pt x="8" y="56"/>
                </a:lnTo>
              </a:path>
            </a:pathLst>
          </a:custGeom>
          <a:solidFill>
            <a:srgbClr val="000000"/>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83" name="Google Shape;883;p37"/>
          <p:cNvSpPr/>
          <p:nvPr/>
        </p:nvSpPr>
        <p:spPr>
          <a:xfrm>
            <a:off x="7148216" y="2400598"/>
            <a:ext cx="20836" cy="23813"/>
          </a:xfrm>
          <a:custGeom>
            <a:rect b="b" l="l" r="r" t="t"/>
            <a:pathLst>
              <a:path extrusionOk="0" h="16" w="14">
                <a:moveTo>
                  <a:pt x="13" y="0"/>
                </a:moveTo>
                <a:lnTo>
                  <a:pt x="13" y="0"/>
                </a:lnTo>
                <a:lnTo>
                  <a:pt x="13" y="2"/>
                </a:lnTo>
                <a:lnTo>
                  <a:pt x="13" y="4"/>
                </a:lnTo>
                <a:lnTo>
                  <a:pt x="12" y="6"/>
                </a:lnTo>
                <a:lnTo>
                  <a:pt x="12" y="7"/>
                </a:lnTo>
                <a:lnTo>
                  <a:pt x="11" y="9"/>
                </a:lnTo>
                <a:lnTo>
                  <a:pt x="10" y="11"/>
                </a:lnTo>
                <a:lnTo>
                  <a:pt x="9" y="12"/>
                </a:lnTo>
                <a:lnTo>
                  <a:pt x="9" y="13"/>
                </a:lnTo>
                <a:lnTo>
                  <a:pt x="7" y="13"/>
                </a:lnTo>
                <a:lnTo>
                  <a:pt x="5" y="14"/>
                </a:lnTo>
                <a:lnTo>
                  <a:pt x="4" y="14"/>
                </a:lnTo>
                <a:lnTo>
                  <a:pt x="3" y="15"/>
                </a:lnTo>
                <a:lnTo>
                  <a:pt x="0" y="15"/>
                </a:lnTo>
                <a:lnTo>
                  <a:pt x="11" y="2"/>
                </a:lnTo>
                <a:lnTo>
                  <a:pt x="13" y="0"/>
                </a:lnTo>
              </a:path>
            </a:pathLst>
          </a:custGeom>
          <a:solidFill>
            <a:srgbClr val="000000"/>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84" name="Google Shape;884;p37"/>
          <p:cNvSpPr/>
          <p:nvPr/>
        </p:nvSpPr>
        <p:spPr>
          <a:xfrm>
            <a:off x="7066360" y="2372321"/>
            <a:ext cx="159247" cy="50602"/>
          </a:xfrm>
          <a:custGeom>
            <a:rect b="b" l="l" r="r" t="t"/>
            <a:pathLst>
              <a:path extrusionOk="0" h="34" w="107">
                <a:moveTo>
                  <a:pt x="106" y="0"/>
                </a:moveTo>
                <a:lnTo>
                  <a:pt x="60" y="0"/>
                </a:lnTo>
                <a:lnTo>
                  <a:pt x="60" y="1"/>
                </a:lnTo>
                <a:lnTo>
                  <a:pt x="59" y="1"/>
                </a:lnTo>
                <a:lnTo>
                  <a:pt x="57" y="1"/>
                </a:lnTo>
                <a:lnTo>
                  <a:pt x="55" y="1"/>
                </a:lnTo>
                <a:lnTo>
                  <a:pt x="54" y="2"/>
                </a:lnTo>
                <a:lnTo>
                  <a:pt x="52" y="2"/>
                </a:lnTo>
                <a:lnTo>
                  <a:pt x="51" y="2"/>
                </a:lnTo>
                <a:lnTo>
                  <a:pt x="49" y="3"/>
                </a:lnTo>
                <a:lnTo>
                  <a:pt x="47" y="4"/>
                </a:lnTo>
                <a:lnTo>
                  <a:pt x="47" y="5"/>
                </a:lnTo>
                <a:lnTo>
                  <a:pt x="45" y="6"/>
                </a:lnTo>
                <a:lnTo>
                  <a:pt x="44" y="7"/>
                </a:lnTo>
                <a:lnTo>
                  <a:pt x="43" y="8"/>
                </a:lnTo>
                <a:lnTo>
                  <a:pt x="43" y="10"/>
                </a:lnTo>
                <a:lnTo>
                  <a:pt x="43" y="11"/>
                </a:lnTo>
                <a:lnTo>
                  <a:pt x="42" y="13"/>
                </a:lnTo>
                <a:lnTo>
                  <a:pt x="42" y="15"/>
                </a:lnTo>
                <a:lnTo>
                  <a:pt x="42" y="19"/>
                </a:lnTo>
                <a:lnTo>
                  <a:pt x="4" y="19"/>
                </a:lnTo>
                <a:lnTo>
                  <a:pt x="0" y="21"/>
                </a:lnTo>
                <a:lnTo>
                  <a:pt x="0" y="22"/>
                </a:lnTo>
                <a:lnTo>
                  <a:pt x="1" y="23"/>
                </a:lnTo>
                <a:lnTo>
                  <a:pt x="1" y="24"/>
                </a:lnTo>
                <a:lnTo>
                  <a:pt x="1" y="25"/>
                </a:lnTo>
                <a:lnTo>
                  <a:pt x="2" y="27"/>
                </a:lnTo>
                <a:lnTo>
                  <a:pt x="2" y="28"/>
                </a:lnTo>
                <a:lnTo>
                  <a:pt x="3" y="28"/>
                </a:lnTo>
                <a:lnTo>
                  <a:pt x="4" y="29"/>
                </a:lnTo>
                <a:lnTo>
                  <a:pt x="4" y="30"/>
                </a:lnTo>
                <a:lnTo>
                  <a:pt x="5" y="31"/>
                </a:lnTo>
                <a:lnTo>
                  <a:pt x="6" y="32"/>
                </a:lnTo>
                <a:lnTo>
                  <a:pt x="7" y="32"/>
                </a:lnTo>
                <a:lnTo>
                  <a:pt x="9" y="32"/>
                </a:lnTo>
                <a:lnTo>
                  <a:pt x="9" y="33"/>
                </a:lnTo>
                <a:lnTo>
                  <a:pt x="10" y="33"/>
                </a:lnTo>
                <a:lnTo>
                  <a:pt x="12" y="33"/>
                </a:lnTo>
                <a:lnTo>
                  <a:pt x="13" y="33"/>
                </a:lnTo>
                <a:lnTo>
                  <a:pt x="55" y="33"/>
                </a:lnTo>
                <a:lnTo>
                  <a:pt x="56" y="33"/>
                </a:lnTo>
                <a:lnTo>
                  <a:pt x="57" y="33"/>
                </a:lnTo>
                <a:lnTo>
                  <a:pt x="58" y="33"/>
                </a:lnTo>
                <a:lnTo>
                  <a:pt x="59" y="33"/>
                </a:lnTo>
                <a:lnTo>
                  <a:pt x="60" y="32"/>
                </a:lnTo>
                <a:lnTo>
                  <a:pt x="61" y="32"/>
                </a:lnTo>
                <a:lnTo>
                  <a:pt x="62" y="32"/>
                </a:lnTo>
                <a:lnTo>
                  <a:pt x="63" y="31"/>
                </a:lnTo>
                <a:lnTo>
                  <a:pt x="64" y="30"/>
                </a:lnTo>
                <a:lnTo>
                  <a:pt x="64" y="28"/>
                </a:lnTo>
                <a:lnTo>
                  <a:pt x="65" y="28"/>
                </a:lnTo>
                <a:lnTo>
                  <a:pt x="65" y="27"/>
                </a:lnTo>
                <a:lnTo>
                  <a:pt x="66" y="26"/>
                </a:lnTo>
                <a:lnTo>
                  <a:pt x="66" y="24"/>
                </a:lnTo>
                <a:lnTo>
                  <a:pt x="66" y="23"/>
                </a:lnTo>
                <a:lnTo>
                  <a:pt x="67" y="21"/>
                </a:lnTo>
                <a:lnTo>
                  <a:pt x="68" y="19"/>
                </a:lnTo>
                <a:lnTo>
                  <a:pt x="50" y="19"/>
                </a:lnTo>
                <a:lnTo>
                  <a:pt x="50" y="15"/>
                </a:lnTo>
                <a:lnTo>
                  <a:pt x="50" y="14"/>
                </a:lnTo>
                <a:lnTo>
                  <a:pt x="51" y="13"/>
                </a:lnTo>
                <a:lnTo>
                  <a:pt x="51" y="12"/>
                </a:lnTo>
                <a:lnTo>
                  <a:pt x="51" y="11"/>
                </a:lnTo>
                <a:lnTo>
                  <a:pt x="52" y="10"/>
                </a:lnTo>
                <a:lnTo>
                  <a:pt x="53" y="10"/>
                </a:lnTo>
                <a:lnTo>
                  <a:pt x="54" y="9"/>
                </a:lnTo>
                <a:lnTo>
                  <a:pt x="55" y="9"/>
                </a:lnTo>
                <a:lnTo>
                  <a:pt x="56" y="9"/>
                </a:lnTo>
                <a:lnTo>
                  <a:pt x="57" y="9"/>
                </a:lnTo>
                <a:lnTo>
                  <a:pt x="59" y="9"/>
                </a:lnTo>
                <a:lnTo>
                  <a:pt x="59" y="8"/>
                </a:lnTo>
                <a:lnTo>
                  <a:pt x="60" y="8"/>
                </a:lnTo>
                <a:lnTo>
                  <a:pt x="106" y="8"/>
                </a:lnTo>
                <a:lnTo>
                  <a:pt x="106" y="0"/>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85" name="Google Shape;885;p37"/>
          <p:cNvSpPr/>
          <p:nvPr/>
        </p:nvSpPr>
        <p:spPr>
          <a:xfrm>
            <a:off x="7222630" y="2361903"/>
            <a:ext cx="147339" cy="34230"/>
          </a:xfrm>
          <a:custGeom>
            <a:rect b="b" l="l" r="r" t="t"/>
            <a:pathLst>
              <a:path extrusionOk="0" h="23" w="99">
                <a:moveTo>
                  <a:pt x="92" y="0"/>
                </a:moveTo>
                <a:lnTo>
                  <a:pt x="5" y="0"/>
                </a:lnTo>
                <a:lnTo>
                  <a:pt x="4" y="0"/>
                </a:lnTo>
                <a:lnTo>
                  <a:pt x="3" y="0"/>
                </a:lnTo>
                <a:lnTo>
                  <a:pt x="2" y="0"/>
                </a:lnTo>
                <a:lnTo>
                  <a:pt x="1" y="1"/>
                </a:lnTo>
                <a:lnTo>
                  <a:pt x="1" y="2"/>
                </a:lnTo>
                <a:lnTo>
                  <a:pt x="1" y="3"/>
                </a:lnTo>
                <a:lnTo>
                  <a:pt x="1" y="4"/>
                </a:lnTo>
                <a:lnTo>
                  <a:pt x="0" y="4"/>
                </a:lnTo>
                <a:lnTo>
                  <a:pt x="0" y="5"/>
                </a:lnTo>
                <a:lnTo>
                  <a:pt x="0" y="17"/>
                </a:lnTo>
                <a:lnTo>
                  <a:pt x="1" y="18"/>
                </a:lnTo>
                <a:lnTo>
                  <a:pt x="1" y="19"/>
                </a:lnTo>
                <a:lnTo>
                  <a:pt x="1" y="20"/>
                </a:lnTo>
                <a:lnTo>
                  <a:pt x="1" y="21"/>
                </a:lnTo>
                <a:lnTo>
                  <a:pt x="2" y="22"/>
                </a:lnTo>
                <a:lnTo>
                  <a:pt x="3" y="22"/>
                </a:lnTo>
                <a:lnTo>
                  <a:pt x="4" y="22"/>
                </a:lnTo>
                <a:lnTo>
                  <a:pt x="5" y="22"/>
                </a:lnTo>
                <a:lnTo>
                  <a:pt x="92" y="22"/>
                </a:lnTo>
                <a:lnTo>
                  <a:pt x="93" y="22"/>
                </a:lnTo>
                <a:lnTo>
                  <a:pt x="94" y="22"/>
                </a:lnTo>
                <a:lnTo>
                  <a:pt x="95" y="22"/>
                </a:lnTo>
                <a:lnTo>
                  <a:pt x="96" y="21"/>
                </a:lnTo>
                <a:lnTo>
                  <a:pt x="97" y="20"/>
                </a:lnTo>
                <a:lnTo>
                  <a:pt x="98" y="19"/>
                </a:lnTo>
                <a:lnTo>
                  <a:pt x="98" y="18"/>
                </a:lnTo>
                <a:lnTo>
                  <a:pt x="98" y="17"/>
                </a:lnTo>
                <a:lnTo>
                  <a:pt x="98" y="5"/>
                </a:lnTo>
                <a:lnTo>
                  <a:pt x="98" y="4"/>
                </a:lnTo>
                <a:lnTo>
                  <a:pt x="98" y="3"/>
                </a:lnTo>
                <a:lnTo>
                  <a:pt x="97" y="2"/>
                </a:lnTo>
                <a:lnTo>
                  <a:pt x="96" y="1"/>
                </a:lnTo>
                <a:lnTo>
                  <a:pt x="95" y="0"/>
                </a:lnTo>
                <a:lnTo>
                  <a:pt x="94" y="0"/>
                </a:lnTo>
                <a:lnTo>
                  <a:pt x="93" y="0"/>
                </a:lnTo>
                <a:lnTo>
                  <a:pt x="92" y="0"/>
                </a:lnTo>
              </a:path>
            </a:pathLst>
          </a:custGeom>
          <a:solidFill>
            <a:srgbClr val="850202"/>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86" name="Google Shape;886;p37"/>
          <p:cNvCxnSpPr/>
          <p:nvPr/>
        </p:nvCxnSpPr>
        <p:spPr>
          <a:xfrm rot="10800000">
            <a:off x="7067848" y="2403575"/>
            <a:ext cx="99714" cy="0"/>
          </a:xfrm>
          <a:prstGeom prst="straightConnector1">
            <a:avLst/>
          </a:prstGeom>
          <a:noFill/>
          <a:ln cap="flat" cmpd="sng" w="12700">
            <a:solidFill>
              <a:srgbClr val="FFFFFF"/>
            </a:solidFill>
            <a:prstDash val="solid"/>
            <a:round/>
            <a:headEnd len="med" w="med" type="none"/>
            <a:tailEnd len="med" w="med" type="none"/>
          </a:ln>
        </p:spPr>
      </p:cxnSp>
      <p:sp>
        <p:nvSpPr>
          <p:cNvPr id="887" name="Google Shape;887;p37"/>
          <p:cNvSpPr/>
          <p:nvPr/>
        </p:nvSpPr>
        <p:spPr>
          <a:xfrm>
            <a:off x="7079755" y="2406552"/>
            <a:ext cx="80367" cy="8930"/>
          </a:xfrm>
          <a:custGeom>
            <a:rect b="b" l="l" r="r" t="t"/>
            <a:pathLst>
              <a:path extrusionOk="0" h="6" w="53">
                <a:moveTo>
                  <a:pt x="52" y="0"/>
                </a:moveTo>
                <a:lnTo>
                  <a:pt x="52" y="1"/>
                </a:lnTo>
                <a:lnTo>
                  <a:pt x="51" y="2"/>
                </a:lnTo>
                <a:lnTo>
                  <a:pt x="50" y="3"/>
                </a:lnTo>
                <a:lnTo>
                  <a:pt x="50" y="4"/>
                </a:lnTo>
                <a:lnTo>
                  <a:pt x="49" y="4"/>
                </a:lnTo>
                <a:lnTo>
                  <a:pt x="48" y="5"/>
                </a:lnTo>
                <a:lnTo>
                  <a:pt x="47" y="5"/>
                </a:lnTo>
                <a:lnTo>
                  <a:pt x="46" y="5"/>
                </a:lnTo>
                <a:lnTo>
                  <a:pt x="0" y="5"/>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88" name="Google Shape;888;p37"/>
          <p:cNvCxnSpPr/>
          <p:nvPr/>
        </p:nvCxnSpPr>
        <p:spPr>
          <a:xfrm rot="10800000">
            <a:off x="7148216" y="2382739"/>
            <a:ext cx="78878" cy="0"/>
          </a:xfrm>
          <a:prstGeom prst="straightConnector1">
            <a:avLst/>
          </a:prstGeom>
          <a:noFill/>
          <a:ln cap="flat" cmpd="sng" w="12700">
            <a:solidFill>
              <a:srgbClr val="000000"/>
            </a:solidFill>
            <a:prstDash val="solid"/>
            <a:round/>
            <a:headEnd len="med" w="med" type="none"/>
            <a:tailEnd len="med" w="med" type="none"/>
          </a:ln>
        </p:spPr>
      </p:cxnSp>
      <p:sp>
        <p:nvSpPr>
          <p:cNvPr id="889" name="Google Shape;889;p37"/>
          <p:cNvSpPr/>
          <p:nvPr/>
        </p:nvSpPr>
        <p:spPr>
          <a:xfrm>
            <a:off x="7233048" y="2370832"/>
            <a:ext cx="133945" cy="23813"/>
          </a:xfrm>
          <a:custGeom>
            <a:rect b="b" l="l" r="r" t="t"/>
            <a:pathLst>
              <a:path extrusionOk="0" h="16" w="90">
                <a:moveTo>
                  <a:pt x="0" y="15"/>
                </a:moveTo>
                <a:lnTo>
                  <a:pt x="83" y="15"/>
                </a:lnTo>
                <a:lnTo>
                  <a:pt x="84" y="15"/>
                </a:lnTo>
                <a:lnTo>
                  <a:pt x="85" y="14"/>
                </a:lnTo>
                <a:lnTo>
                  <a:pt x="86" y="14"/>
                </a:lnTo>
                <a:lnTo>
                  <a:pt x="87" y="13"/>
                </a:lnTo>
                <a:lnTo>
                  <a:pt x="88" y="12"/>
                </a:lnTo>
                <a:lnTo>
                  <a:pt x="88" y="11"/>
                </a:lnTo>
                <a:lnTo>
                  <a:pt x="89" y="10"/>
                </a:lnTo>
                <a:lnTo>
                  <a:pt x="89" y="9"/>
                </a:lnTo>
                <a:lnTo>
                  <a:pt x="89" y="0"/>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0" name="Google Shape;890;p37"/>
          <p:cNvSpPr/>
          <p:nvPr/>
        </p:nvSpPr>
        <p:spPr>
          <a:xfrm>
            <a:off x="7017247" y="2628305"/>
            <a:ext cx="366117" cy="56555"/>
          </a:xfrm>
          <a:custGeom>
            <a:rect b="b" l="l" r="r" t="t"/>
            <a:pathLst>
              <a:path extrusionOk="0" h="38" w="245">
                <a:moveTo>
                  <a:pt x="0" y="0"/>
                </a:moveTo>
                <a:lnTo>
                  <a:pt x="184" y="0"/>
                </a:lnTo>
                <a:lnTo>
                  <a:pt x="244" y="35"/>
                </a:lnTo>
                <a:lnTo>
                  <a:pt x="244" y="37"/>
                </a:lnTo>
                <a:lnTo>
                  <a:pt x="31" y="37"/>
                </a:lnTo>
                <a:lnTo>
                  <a:pt x="0" y="3"/>
                </a:lnTo>
                <a:lnTo>
                  <a:pt x="0" y="0"/>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1" name="Google Shape;891;p37"/>
          <p:cNvSpPr/>
          <p:nvPr/>
        </p:nvSpPr>
        <p:spPr>
          <a:xfrm>
            <a:off x="7161609" y="2646165"/>
            <a:ext cx="95250" cy="10418"/>
          </a:xfrm>
          <a:custGeom>
            <a:rect b="b" l="l" r="r" t="t"/>
            <a:pathLst>
              <a:path extrusionOk="0" h="7" w="64">
                <a:moveTo>
                  <a:pt x="0" y="0"/>
                </a:moveTo>
                <a:lnTo>
                  <a:pt x="54" y="0"/>
                </a:lnTo>
                <a:lnTo>
                  <a:pt x="63" y="6"/>
                </a:lnTo>
                <a:lnTo>
                  <a:pt x="8" y="6"/>
                </a:lnTo>
                <a:lnTo>
                  <a:pt x="0" y="0"/>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2" name="Google Shape;892;p37"/>
          <p:cNvSpPr/>
          <p:nvPr/>
        </p:nvSpPr>
        <p:spPr>
          <a:xfrm>
            <a:off x="7020224" y="2629794"/>
            <a:ext cx="340816" cy="52089"/>
          </a:xfrm>
          <a:custGeom>
            <a:rect b="b" l="l" r="r" t="t"/>
            <a:pathLst>
              <a:path extrusionOk="0" h="35" w="230">
                <a:moveTo>
                  <a:pt x="0" y="0"/>
                </a:moveTo>
                <a:lnTo>
                  <a:pt x="31" y="34"/>
                </a:lnTo>
                <a:lnTo>
                  <a:pt x="229" y="34"/>
                </a:lnTo>
              </a:path>
            </a:pathLst>
          </a:custGeom>
          <a:noFill/>
          <a:ln cap="rnd"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93" name="Google Shape;893;p37"/>
          <p:cNvCxnSpPr/>
          <p:nvPr/>
        </p:nvCxnSpPr>
        <p:spPr>
          <a:xfrm>
            <a:off x="7366992" y="2680395"/>
            <a:ext cx="7442" cy="0"/>
          </a:xfrm>
          <a:prstGeom prst="straightConnector1">
            <a:avLst/>
          </a:prstGeom>
          <a:noFill/>
          <a:ln cap="flat" cmpd="sng" w="12700">
            <a:solidFill>
              <a:srgbClr val="FFFFFF"/>
            </a:solidFill>
            <a:prstDash val="solid"/>
            <a:round/>
            <a:headEnd len="med" w="med" type="none"/>
            <a:tailEnd len="med" w="med" type="none"/>
          </a:ln>
        </p:spPr>
      </p:cxnSp>
      <p:sp>
        <p:nvSpPr>
          <p:cNvPr id="894" name="Google Shape;894;p37"/>
          <p:cNvSpPr/>
          <p:nvPr/>
        </p:nvSpPr>
        <p:spPr>
          <a:xfrm>
            <a:off x="7158633" y="2647653"/>
            <a:ext cx="101203" cy="13394"/>
          </a:xfrm>
          <a:custGeom>
            <a:rect b="b" l="l" r="r" t="t"/>
            <a:pathLst>
              <a:path extrusionOk="0" h="9" w="68">
                <a:moveTo>
                  <a:pt x="0" y="0"/>
                </a:moveTo>
                <a:lnTo>
                  <a:pt x="10" y="8"/>
                </a:lnTo>
                <a:lnTo>
                  <a:pt x="67" y="8"/>
                </a:lnTo>
                <a:lnTo>
                  <a:pt x="66" y="5"/>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895" name="Google Shape;895;p37"/>
          <p:cNvCxnSpPr/>
          <p:nvPr/>
        </p:nvCxnSpPr>
        <p:spPr>
          <a:xfrm>
            <a:off x="7173516" y="2656583"/>
            <a:ext cx="0" cy="2977"/>
          </a:xfrm>
          <a:prstGeom prst="straightConnector1">
            <a:avLst/>
          </a:prstGeom>
          <a:noFill/>
          <a:ln cap="flat" cmpd="sng" w="12700">
            <a:solidFill>
              <a:srgbClr val="000000"/>
            </a:solidFill>
            <a:prstDash val="solid"/>
            <a:round/>
            <a:headEnd len="med" w="med" type="none"/>
            <a:tailEnd len="med" w="med" type="none"/>
          </a:ln>
        </p:spPr>
      </p:cxnSp>
      <p:sp>
        <p:nvSpPr>
          <p:cNvPr id="896" name="Google Shape;896;p37"/>
          <p:cNvSpPr/>
          <p:nvPr/>
        </p:nvSpPr>
        <p:spPr>
          <a:xfrm>
            <a:off x="7048500" y="2628305"/>
            <a:ext cx="171153" cy="20836"/>
          </a:xfrm>
          <a:custGeom>
            <a:rect b="b" l="l" r="r" t="t"/>
            <a:pathLst>
              <a:path extrusionOk="0" h="14" w="115">
                <a:moveTo>
                  <a:pt x="108" y="13"/>
                </a:moveTo>
                <a:lnTo>
                  <a:pt x="103" y="12"/>
                </a:lnTo>
                <a:lnTo>
                  <a:pt x="105" y="8"/>
                </a:lnTo>
                <a:lnTo>
                  <a:pt x="106" y="8"/>
                </a:lnTo>
                <a:lnTo>
                  <a:pt x="105" y="7"/>
                </a:lnTo>
                <a:lnTo>
                  <a:pt x="103" y="7"/>
                </a:lnTo>
                <a:lnTo>
                  <a:pt x="101" y="7"/>
                </a:lnTo>
                <a:lnTo>
                  <a:pt x="99" y="6"/>
                </a:lnTo>
                <a:lnTo>
                  <a:pt x="97" y="6"/>
                </a:lnTo>
                <a:lnTo>
                  <a:pt x="95" y="6"/>
                </a:lnTo>
                <a:lnTo>
                  <a:pt x="93" y="6"/>
                </a:lnTo>
                <a:lnTo>
                  <a:pt x="91" y="6"/>
                </a:lnTo>
                <a:lnTo>
                  <a:pt x="89" y="6"/>
                </a:lnTo>
                <a:lnTo>
                  <a:pt x="88" y="6"/>
                </a:lnTo>
                <a:lnTo>
                  <a:pt x="87" y="6"/>
                </a:lnTo>
                <a:lnTo>
                  <a:pt x="84" y="12"/>
                </a:lnTo>
                <a:lnTo>
                  <a:pt x="76" y="12"/>
                </a:lnTo>
                <a:lnTo>
                  <a:pt x="74" y="12"/>
                </a:lnTo>
                <a:lnTo>
                  <a:pt x="9" y="12"/>
                </a:lnTo>
                <a:lnTo>
                  <a:pt x="8" y="12"/>
                </a:lnTo>
                <a:lnTo>
                  <a:pt x="7" y="12"/>
                </a:lnTo>
                <a:lnTo>
                  <a:pt x="6" y="12"/>
                </a:lnTo>
                <a:lnTo>
                  <a:pt x="4" y="11"/>
                </a:lnTo>
                <a:lnTo>
                  <a:pt x="4" y="10"/>
                </a:lnTo>
                <a:lnTo>
                  <a:pt x="3" y="9"/>
                </a:lnTo>
                <a:lnTo>
                  <a:pt x="1" y="8"/>
                </a:lnTo>
                <a:lnTo>
                  <a:pt x="0" y="7"/>
                </a:lnTo>
                <a:lnTo>
                  <a:pt x="0" y="6"/>
                </a:lnTo>
                <a:lnTo>
                  <a:pt x="0" y="4"/>
                </a:lnTo>
                <a:lnTo>
                  <a:pt x="0" y="3"/>
                </a:lnTo>
                <a:lnTo>
                  <a:pt x="0" y="2"/>
                </a:lnTo>
                <a:lnTo>
                  <a:pt x="0" y="1"/>
                </a:lnTo>
                <a:lnTo>
                  <a:pt x="1" y="1"/>
                </a:lnTo>
                <a:lnTo>
                  <a:pt x="3" y="0"/>
                </a:lnTo>
                <a:lnTo>
                  <a:pt x="84" y="0"/>
                </a:lnTo>
                <a:lnTo>
                  <a:pt x="87" y="3"/>
                </a:lnTo>
                <a:lnTo>
                  <a:pt x="88" y="3"/>
                </a:lnTo>
                <a:lnTo>
                  <a:pt x="91" y="3"/>
                </a:lnTo>
                <a:lnTo>
                  <a:pt x="93" y="3"/>
                </a:lnTo>
                <a:lnTo>
                  <a:pt x="95" y="3"/>
                </a:lnTo>
                <a:lnTo>
                  <a:pt x="98" y="3"/>
                </a:lnTo>
                <a:lnTo>
                  <a:pt x="101" y="3"/>
                </a:lnTo>
                <a:lnTo>
                  <a:pt x="103" y="3"/>
                </a:lnTo>
                <a:lnTo>
                  <a:pt x="105" y="3"/>
                </a:lnTo>
                <a:lnTo>
                  <a:pt x="108" y="3"/>
                </a:lnTo>
                <a:lnTo>
                  <a:pt x="109" y="3"/>
                </a:lnTo>
                <a:lnTo>
                  <a:pt x="112" y="3"/>
                </a:lnTo>
                <a:lnTo>
                  <a:pt x="113" y="3"/>
                </a:lnTo>
                <a:lnTo>
                  <a:pt x="114" y="4"/>
                </a:lnTo>
                <a:lnTo>
                  <a:pt x="114" y="5"/>
                </a:lnTo>
                <a:lnTo>
                  <a:pt x="114" y="6"/>
                </a:lnTo>
                <a:lnTo>
                  <a:pt x="114" y="7"/>
                </a:lnTo>
                <a:lnTo>
                  <a:pt x="108" y="13"/>
                </a:lnTo>
              </a:path>
            </a:pathLst>
          </a:custGeom>
          <a:solidFill>
            <a:srgbClr val="000000"/>
          </a:solidFill>
          <a:ln cap="rnd" cmpd="sng" w="12700">
            <a:solidFill>
              <a:srgbClr val="ABABAB"/>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7" name="Google Shape;897;p37"/>
          <p:cNvSpPr/>
          <p:nvPr/>
        </p:nvSpPr>
        <p:spPr>
          <a:xfrm>
            <a:off x="7164587" y="2594075"/>
            <a:ext cx="44648" cy="56555"/>
          </a:xfrm>
          <a:custGeom>
            <a:rect b="b" l="l" r="r" t="t"/>
            <a:pathLst>
              <a:path extrusionOk="0" h="38" w="30">
                <a:moveTo>
                  <a:pt x="29" y="35"/>
                </a:moveTo>
                <a:lnTo>
                  <a:pt x="27" y="16"/>
                </a:lnTo>
                <a:lnTo>
                  <a:pt x="27" y="15"/>
                </a:lnTo>
                <a:lnTo>
                  <a:pt x="26" y="13"/>
                </a:lnTo>
                <a:lnTo>
                  <a:pt x="26" y="12"/>
                </a:lnTo>
                <a:lnTo>
                  <a:pt x="25" y="11"/>
                </a:lnTo>
                <a:lnTo>
                  <a:pt x="25" y="9"/>
                </a:lnTo>
                <a:lnTo>
                  <a:pt x="24" y="9"/>
                </a:lnTo>
                <a:lnTo>
                  <a:pt x="23" y="7"/>
                </a:lnTo>
                <a:lnTo>
                  <a:pt x="23" y="6"/>
                </a:lnTo>
                <a:lnTo>
                  <a:pt x="21" y="4"/>
                </a:lnTo>
                <a:lnTo>
                  <a:pt x="20" y="4"/>
                </a:lnTo>
                <a:lnTo>
                  <a:pt x="19" y="3"/>
                </a:lnTo>
                <a:lnTo>
                  <a:pt x="18" y="2"/>
                </a:lnTo>
                <a:lnTo>
                  <a:pt x="16" y="1"/>
                </a:lnTo>
                <a:lnTo>
                  <a:pt x="15" y="0"/>
                </a:lnTo>
                <a:lnTo>
                  <a:pt x="13" y="0"/>
                </a:lnTo>
                <a:lnTo>
                  <a:pt x="11" y="0"/>
                </a:lnTo>
                <a:lnTo>
                  <a:pt x="0" y="0"/>
                </a:lnTo>
                <a:lnTo>
                  <a:pt x="0" y="6"/>
                </a:lnTo>
                <a:lnTo>
                  <a:pt x="11" y="6"/>
                </a:lnTo>
                <a:lnTo>
                  <a:pt x="12" y="6"/>
                </a:lnTo>
                <a:lnTo>
                  <a:pt x="13" y="6"/>
                </a:lnTo>
                <a:lnTo>
                  <a:pt x="14" y="6"/>
                </a:lnTo>
                <a:lnTo>
                  <a:pt x="15" y="7"/>
                </a:lnTo>
                <a:lnTo>
                  <a:pt x="16" y="8"/>
                </a:lnTo>
                <a:lnTo>
                  <a:pt x="17" y="9"/>
                </a:lnTo>
                <a:lnTo>
                  <a:pt x="18" y="9"/>
                </a:lnTo>
                <a:lnTo>
                  <a:pt x="19" y="10"/>
                </a:lnTo>
                <a:lnTo>
                  <a:pt x="19" y="11"/>
                </a:lnTo>
                <a:lnTo>
                  <a:pt x="19" y="12"/>
                </a:lnTo>
                <a:lnTo>
                  <a:pt x="19" y="13"/>
                </a:lnTo>
                <a:lnTo>
                  <a:pt x="20" y="14"/>
                </a:lnTo>
                <a:lnTo>
                  <a:pt x="20" y="15"/>
                </a:lnTo>
                <a:lnTo>
                  <a:pt x="20" y="16"/>
                </a:lnTo>
                <a:lnTo>
                  <a:pt x="21" y="17"/>
                </a:lnTo>
                <a:lnTo>
                  <a:pt x="23" y="35"/>
                </a:lnTo>
                <a:lnTo>
                  <a:pt x="23" y="36"/>
                </a:lnTo>
                <a:lnTo>
                  <a:pt x="25" y="37"/>
                </a:lnTo>
                <a:lnTo>
                  <a:pt x="26" y="37"/>
                </a:lnTo>
                <a:lnTo>
                  <a:pt x="27" y="37"/>
                </a:lnTo>
                <a:lnTo>
                  <a:pt x="28" y="37"/>
                </a:lnTo>
                <a:lnTo>
                  <a:pt x="29" y="36"/>
                </a:lnTo>
                <a:lnTo>
                  <a:pt x="29" y="35"/>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8" name="Google Shape;898;p37"/>
          <p:cNvSpPr/>
          <p:nvPr/>
        </p:nvSpPr>
        <p:spPr>
          <a:xfrm>
            <a:off x="7008317" y="2585145"/>
            <a:ext cx="163711" cy="34230"/>
          </a:xfrm>
          <a:custGeom>
            <a:rect b="b" l="l" r="r" t="t"/>
            <a:pathLst>
              <a:path extrusionOk="0" h="24" w="110">
                <a:moveTo>
                  <a:pt x="103" y="0"/>
                </a:moveTo>
                <a:lnTo>
                  <a:pt x="2" y="0"/>
                </a:lnTo>
                <a:lnTo>
                  <a:pt x="1" y="0"/>
                </a:lnTo>
                <a:lnTo>
                  <a:pt x="1" y="2"/>
                </a:lnTo>
                <a:lnTo>
                  <a:pt x="1" y="3"/>
                </a:lnTo>
                <a:lnTo>
                  <a:pt x="1" y="4"/>
                </a:lnTo>
                <a:lnTo>
                  <a:pt x="0" y="5"/>
                </a:lnTo>
                <a:lnTo>
                  <a:pt x="0" y="6"/>
                </a:lnTo>
                <a:lnTo>
                  <a:pt x="0" y="7"/>
                </a:lnTo>
                <a:lnTo>
                  <a:pt x="0" y="9"/>
                </a:lnTo>
                <a:lnTo>
                  <a:pt x="0" y="10"/>
                </a:lnTo>
                <a:lnTo>
                  <a:pt x="0" y="11"/>
                </a:lnTo>
                <a:lnTo>
                  <a:pt x="0" y="12"/>
                </a:lnTo>
                <a:lnTo>
                  <a:pt x="0" y="13"/>
                </a:lnTo>
                <a:lnTo>
                  <a:pt x="0" y="14"/>
                </a:lnTo>
                <a:lnTo>
                  <a:pt x="0" y="15"/>
                </a:lnTo>
                <a:lnTo>
                  <a:pt x="0" y="16"/>
                </a:lnTo>
                <a:lnTo>
                  <a:pt x="0" y="17"/>
                </a:lnTo>
                <a:lnTo>
                  <a:pt x="0" y="18"/>
                </a:lnTo>
                <a:lnTo>
                  <a:pt x="1" y="19"/>
                </a:lnTo>
                <a:lnTo>
                  <a:pt x="1" y="20"/>
                </a:lnTo>
                <a:lnTo>
                  <a:pt x="1" y="21"/>
                </a:lnTo>
                <a:lnTo>
                  <a:pt x="1" y="22"/>
                </a:lnTo>
                <a:lnTo>
                  <a:pt x="2" y="23"/>
                </a:lnTo>
                <a:lnTo>
                  <a:pt x="103" y="23"/>
                </a:lnTo>
                <a:lnTo>
                  <a:pt x="104" y="23"/>
                </a:lnTo>
                <a:lnTo>
                  <a:pt x="105" y="23"/>
                </a:lnTo>
                <a:lnTo>
                  <a:pt x="106" y="22"/>
                </a:lnTo>
                <a:lnTo>
                  <a:pt x="107" y="22"/>
                </a:lnTo>
                <a:lnTo>
                  <a:pt x="107" y="21"/>
                </a:lnTo>
                <a:lnTo>
                  <a:pt x="107" y="20"/>
                </a:lnTo>
                <a:lnTo>
                  <a:pt x="108" y="19"/>
                </a:lnTo>
                <a:lnTo>
                  <a:pt x="108" y="18"/>
                </a:lnTo>
                <a:lnTo>
                  <a:pt x="108" y="17"/>
                </a:lnTo>
                <a:lnTo>
                  <a:pt x="109" y="16"/>
                </a:lnTo>
                <a:lnTo>
                  <a:pt x="109" y="15"/>
                </a:lnTo>
                <a:lnTo>
                  <a:pt x="109" y="14"/>
                </a:lnTo>
                <a:lnTo>
                  <a:pt x="109" y="13"/>
                </a:lnTo>
                <a:lnTo>
                  <a:pt x="109" y="12"/>
                </a:lnTo>
                <a:lnTo>
                  <a:pt x="109" y="11"/>
                </a:lnTo>
                <a:lnTo>
                  <a:pt x="109" y="10"/>
                </a:lnTo>
                <a:lnTo>
                  <a:pt x="109" y="9"/>
                </a:lnTo>
                <a:lnTo>
                  <a:pt x="109" y="8"/>
                </a:lnTo>
                <a:lnTo>
                  <a:pt x="109" y="7"/>
                </a:lnTo>
                <a:lnTo>
                  <a:pt x="108" y="6"/>
                </a:lnTo>
                <a:lnTo>
                  <a:pt x="108" y="5"/>
                </a:lnTo>
                <a:lnTo>
                  <a:pt x="108" y="4"/>
                </a:lnTo>
                <a:lnTo>
                  <a:pt x="107" y="3"/>
                </a:lnTo>
                <a:lnTo>
                  <a:pt x="107" y="2"/>
                </a:lnTo>
                <a:lnTo>
                  <a:pt x="106" y="1"/>
                </a:lnTo>
                <a:lnTo>
                  <a:pt x="105" y="0"/>
                </a:lnTo>
                <a:lnTo>
                  <a:pt x="104" y="0"/>
                </a:lnTo>
                <a:lnTo>
                  <a:pt x="103" y="0"/>
                </a:lnTo>
              </a:path>
            </a:pathLst>
          </a:custGeom>
          <a:solidFill>
            <a:srgbClr val="850202"/>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899" name="Google Shape;899;p37"/>
          <p:cNvSpPr/>
          <p:nvPr/>
        </p:nvSpPr>
        <p:spPr>
          <a:xfrm>
            <a:off x="7011294" y="2585145"/>
            <a:ext cx="5953" cy="34230"/>
          </a:xfrm>
          <a:custGeom>
            <a:rect b="b" l="l" r="r" t="t"/>
            <a:pathLst>
              <a:path extrusionOk="0" h="24" w="4">
                <a:moveTo>
                  <a:pt x="0" y="0"/>
                </a:moveTo>
                <a:lnTo>
                  <a:pt x="1" y="0"/>
                </a:lnTo>
                <a:lnTo>
                  <a:pt x="2" y="2"/>
                </a:lnTo>
                <a:lnTo>
                  <a:pt x="2" y="3"/>
                </a:lnTo>
                <a:lnTo>
                  <a:pt x="2" y="4"/>
                </a:lnTo>
                <a:lnTo>
                  <a:pt x="3" y="5"/>
                </a:lnTo>
                <a:lnTo>
                  <a:pt x="3" y="6"/>
                </a:lnTo>
                <a:lnTo>
                  <a:pt x="3" y="7"/>
                </a:lnTo>
                <a:lnTo>
                  <a:pt x="3" y="9"/>
                </a:lnTo>
                <a:lnTo>
                  <a:pt x="3" y="10"/>
                </a:lnTo>
                <a:lnTo>
                  <a:pt x="3" y="11"/>
                </a:lnTo>
                <a:lnTo>
                  <a:pt x="3" y="12"/>
                </a:lnTo>
                <a:lnTo>
                  <a:pt x="3" y="13"/>
                </a:lnTo>
                <a:lnTo>
                  <a:pt x="3" y="14"/>
                </a:lnTo>
                <a:lnTo>
                  <a:pt x="3" y="15"/>
                </a:lnTo>
                <a:lnTo>
                  <a:pt x="3" y="16"/>
                </a:lnTo>
                <a:lnTo>
                  <a:pt x="3" y="18"/>
                </a:lnTo>
                <a:lnTo>
                  <a:pt x="3" y="19"/>
                </a:lnTo>
                <a:lnTo>
                  <a:pt x="2" y="20"/>
                </a:lnTo>
                <a:lnTo>
                  <a:pt x="2" y="21"/>
                </a:lnTo>
                <a:lnTo>
                  <a:pt x="2" y="22"/>
                </a:lnTo>
                <a:lnTo>
                  <a:pt x="1" y="22"/>
                </a:lnTo>
                <a:lnTo>
                  <a:pt x="0" y="23"/>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900" name="Google Shape;900;p37"/>
          <p:cNvCxnSpPr/>
          <p:nvPr/>
        </p:nvCxnSpPr>
        <p:spPr>
          <a:xfrm>
            <a:off x="7021711" y="2614911"/>
            <a:ext cx="135434" cy="0"/>
          </a:xfrm>
          <a:prstGeom prst="straightConnector1">
            <a:avLst/>
          </a:prstGeom>
          <a:noFill/>
          <a:ln cap="flat" cmpd="sng" w="12700">
            <a:solidFill>
              <a:srgbClr val="000000"/>
            </a:solidFill>
            <a:prstDash val="solid"/>
            <a:round/>
            <a:headEnd len="med" w="med" type="none"/>
            <a:tailEnd len="med" w="med" type="none"/>
          </a:ln>
        </p:spPr>
      </p:cxnSp>
      <p:sp>
        <p:nvSpPr>
          <p:cNvPr id="901" name="Google Shape;901;p37"/>
          <p:cNvSpPr/>
          <p:nvPr/>
        </p:nvSpPr>
        <p:spPr>
          <a:xfrm>
            <a:off x="7227094" y="2312789"/>
            <a:ext cx="150317" cy="273844"/>
          </a:xfrm>
          <a:custGeom>
            <a:rect b="b" l="l" r="r" t="t"/>
            <a:pathLst>
              <a:path extrusionOk="0" h="184" w="101">
                <a:moveTo>
                  <a:pt x="0" y="174"/>
                </a:moveTo>
                <a:lnTo>
                  <a:pt x="0" y="175"/>
                </a:lnTo>
                <a:lnTo>
                  <a:pt x="1" y="176"/>
                </a:lnTo>
                <a:lnTo>
                  <a:pt x="3" y="178"/>
                </a:lnTo>
                <a:lnTo>
                  <a:pt x="8" y="180"/>
                </a:lnTo>
                <a:lnTo>
                  <a:pt x="15" y="180"/>
                </a:lnTo>
                <a:lnTo>
                  <a:pt x="22" y="182"/>
                </a:lnTo>
                <a:lnTo>
                  <a:pt x="31" y="182"/>
                </a:lnTo>
                <a:lnTo>
                  <a:pt x="40" y="183"/>
                </a:lnTo>
                <a:lnTo>
                  <a:pt x="50" y="183"/>
                </a:lnTo>
                <a:lnTo>
                  <a:pt x="59" y="183"/>
                </a:lnTo>
                <a:lnTo>
                  <a:pt x="69" y="182"/>
                </a:lnTo>
                <a:lnTo>
                  <a:pt x="78" y="181"/>
                </a:lnTo>
                <a:lnTo>
                  <a:pt x="85" y="180"/>
                </a:lnTo>
                <a:lnTo>
                  <a:pt x="91" y="179"/>
                </a:lnTo>
                <a:lnTo>
                  <a:pt x="96" y="178"/>
                </a:lnTo>
                <a:lnTo>
                  <a:pt x="99" y="176"/>
                </a:lnTo>
                <a:lnTo>
                  <a:pt x="100" y="174"/>
                </a:lnTo>
                <a:lnTo>
                  <a:pt x="53" y="4"/>
                </a:lnTo>
                <a:lnTo>
                  <a:pt x="53" y="3"/>
                </a:lnTo>
                <a:lnTo>
                  <a:pt x="52" y="3"/>
                </a:lnTo>
                <a:lnTo>
                  <a:pt x="52" y="2"/>
                </a:lnTo>
                <a:lnTo>
                  <a:pt x="52" y="1"/>
                </a:lnTo>
                <a:lnTo>
                  <a:pt x="51" y="1"/>
                </a:lnTo>
                <a:lnTo>
                  <a:pt x="50" y="0"/>
                </a:lnTo>
                <a:lnTo>
                  <a:pt x="49" y="0"/>
                </a:lnTo>
                <a:lnTo>
                  <a:pt x="48" y="0"/>
                </a:lnTo>
                <a:lnTo>
                  <a:pt x="47" y="1"/>
                </a:lnTo>
                <a:lnTo>
                  <a:pt x="47" y="2"/>
                </a:lnTo>
                <a:lnTo>
                  <a:pt x="46" y="3"/>
                </a:lnTo>
                <a:lnTo>
                  <a:pt x="45" y="4"/>
                </a:lnTo>
                <a:lnTo>
                  <a:pt x="0" y="174"/>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cxnSp>
        <p:nvCxnSpPr>
          <p:cNvPr id="902" name="Google Shape;902;p37"/>
          <p:cNvCxnSpPr/>
          <p:nvPr/>
        </p:nvCxnSpPr>
        <p:spPr>
          <a:xfrm>
            <a:off x="7308950" y="2327672"/>
            <a:ext cx="55066" cy="230684"/>
          </a:xfrm>
          <a:prstGeom prst="straightConnector1">
            <a:avLst/>
          </a:prstGeom>
          <a:noFill/>
          <a:ln cap="flat" cmpd="sng" w="12700">
            <a:solidFill>
              <a:srgbClr val="FFFFFF"/>
            </a:solidFill>
            <a:prstDash val="solid"/>
            <a:round/>
            <a:headEnd len="med" w="med" type="none"/>
            <a:tailEnd len="med" w="med" type="none"/>
          </a:ln>
        </p:spPr>
      </p:cxnSp>
      <p:cxnSp>
        <p:nvCxnSpPr>
          <p:cNvPr id="903" name="Google Shape;903;p37"/>
          <p:cNvCxnSpPr/>
          <p:nvPr/>
        </p:nvCxnSpPr>
        <p:spPr>
          <a:xfrm>
            <a:off x="7302997" y="2312790"/>
            <a:ext cx="0" cy="20836"/>
          </a:xfrm>
          <a:prstGeom prst="straightConnector1">
            <a:avLst/>
          </a:prstGeom>
          <a:noFill/>
          <a:ln cap="flat" cmpd="sng" w="12700">
            <a:solidFill>
              <a:srgbClr val="FFFFFF"/>
            </a:solidFill>
            <a:prstDash val="solid"/>
            <a:round/>
            <a:headEnd len="med" w="med" type="none"/>
            <a:tailEnd len="med" w="med" type="none"/>
          </a:ln>
        </p:spPr>
      </p:cxnSp>
      <p:cxnSp>
        <p:nvCxnSpPr>
          <p:cNvPr id="904" name="Google Shape;904;p37"/>
          <p:cNvCxnSpPr/>
          <p:nvPr/>
        </p:nvCxnSpPr>
        <p:spPr>
          <a:xfrm>
            <a:off x="7301508" y="2323208"/>
            <a:ext cx="0" cy="0"/>
          </a:xfrm>
          <a:prstGeom prst="straightConnector1">
            <a:avLst/>
          </a:prstGeom>
          <a:noFill/>
          <a:ln cap="flat" cmpd="sng" w="12700">
            <a:solidFill>
              <a:srgbClr val="FFFFFF"/>
            </a:solidFill>
            <a:prstDash val="solid"/>
            <a:round/>
            <a:headEnd len="med" w="med" type="none"/>
            <a:tailEnd len="med" w="med" type="none"/>
          </a:ln>
        </p:spPr>
      </p:cxnSp>
      <p:cxnSp>
        <p:nvCxnSpPr>
          <p:cNvPr id="905" name="Google Shape;905;p37"/>
          <p:cNvCxnSpPr/>
          <p:nvPr/>
        </p:nvCxnSpPr>
        <p:spPr>
          <a:xfrm>
            <a:off x="7298531" y="2318743"/>
            <a:ext cx="7442" cy="10418"/>
          </a:xfrm>
          <a:prstGeom prst="straightConnector1">
            <a:avLst/>
          </a:prstGeom>
          <a:noFill/>
          <a:ln cap="flat" cmpd="sng" w="12700">
            <a:solidFill>
              <a:srgbClr val="FFFFFF"/>
            </a:solidFill>
            <a:prstDash val="solid"/>
            <a:round/>
            <a:headEnd len="med" w="med" type="none"/>
            <a:tailEnd len="med" w="med" type="none"/>
          </a:ln>
        </p:spPr>
      </p:cxnSp>
      <p:cxnSp>
        <p:nvCxnSpPr>
          <p:cNvPr id="906" name="Google Shape;906;p37"/>
          <p:cNvCxnSpPr/>
          <p:nvPr/>
        </p:nvCxnSpPr>
        <p:spPr>
          <a:xfrm flipH="1" rot="10800000">
            <a:off x="7298531" y="2314278"/>
            <a:ext cx="5953" cy="17859"/>
          </a:xfrm>
          <a:prstGeom prst="straightConnector1">
            <a:avLst/>
          </a:prstGeom>
          <a:noFill/>
          <a:ln cap="flat" cmpd="sng" w="12700">
            <a:solidFill>
              <a:srgbClr val="FFFFFF"/>
            </a:solidFill>
            <a:prstDash val="solid"/>
            <a:round/>
            <a:headEnd len="med" w="med" type="none"/>
            <a:tailEnd len="med" w="med" type="none"/>
          </a:ln>
        </p:spPr>
      </p:cxnSp>
      <p:sp>
        <p:nvSpPr>
          <p:cNvPr id="907" name="Google Shape;907;p37"/>
          <p:cNvSpPr/>
          <p:nvPr/>
        </p:nvSpPr>
        <p:spPr>
          <a:xfrm>
            <a:off x="7298532" y="2540497"/>
            <a:ext cx="14883" cy="72925"/>
          </a:xfrm>
          <a:custGeom>
            <a:rect b="b" l="l" r="r" t="t"/>
            <a:pathLst>
              <a:path extrusionOk="0" h="49" w="10">
                <a:moveTo>
                  <a:pt x="2" y="8"/>
                </a:moveTo>
                <a:lnTo>
                  <a:pt x="1" y="7"/>
                </a:lnTo>
                <a:lnTo>
                  <a:pt x="1" y="6"/>
                </a:lnTo>
                <a:lnTo>
                  <a:pt x="0" y="6"/>
                </a:lnTo>
                <a:lnTo>
                  <a:pt x="0" y="5"/>
                </a:lnTo>
                <a:lnTo>
                  <a:pt x="0" y="4"/>
                </a:lnTo>
                <a:lnTo>
                  <a:pt x="0" y="3"/>
                </a:lnTo>
                <a:lnTo>
                  <a:pt x="1" y="3"/>
                </a:lnTo>
                <a:lnTo>
                  <a:pt x="1" y="2"/>
                </a:lnTo>
                <a:lnTo>
                  <a:pt x="1" y="1"/>
                </a:lnTo>
                <a:lnTo>
                  <a:pt x="2" y="1"/>
                </a:lnTo>
                <a:lnTo>
                  <a:pt x="3" y="1"/>
                </a:lnTo>
                <a:lnTo>
                  <a:pt x="4" y="0"/>
                </a:lnTo>
                <a:lnTo>
                  <a:pt x="5" y="0"/>
                </a:lnTo>
                <a:lnTo>
                  <a:pt x="6" y="0"/>
                </a:lnTo>
                <a:lnTo>
                  <a:pt x="7" y="1"/>
                </a:lnTo>
                <a:lnTo>
                  <a:pt x="8" y="1"/>
                </a:lnTo>
                <a:lnTo>
                  <a:pt x="9" y="1"/>
                </a:lnTo>
                <a:lnTo>
                  <a:pt x="9" y="2"/>
                </a:lnTo>
                <a:lnTo>
                  <a:pt x="9" y="3"/>
                </a:lnTo>
                <a:lnTo>
                  <a:pt x="9" y="4"/>
                </a:lnTo>
                <a:lnTo>
                  <a:pt x="9" y="5"/>
                </a:lnTo>
                <a:lnTo>
                  <a:pt x="9" y="6"/>
                </a:lnTo>
                <a:lnTo>
                  <a:pt x="9" y="7"/>
                </a:lnTo>
                <a:lnTo>
                  <a:pt x="8" y="8"/>
                </a:lnTo>
                <a:lnTo>
                  <a:pt x="8" y="48"/>
                </a:lnTo>
                <a:lnTo>
                  <a:pt x="2" y="48"/>
                </a:lnTo>
                <a:lnTo>
                  <a:pt x="2" y="8"/>
                </a:lnTo>
              </a:path>
            </a:pathLst>
          </a:custGeom>
          <a:solidFill>
            <a:srgbClr val="ABABAB"/>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08" name="Google Shape;908;p37"/>
          <p:cNvSpPr/>
          <p:nvPr/>
        </p:nvSpPr>
        <p:spPr>
          <a:xfrm>
            <a:off x="7286626" y="2608958"/>
            <a:ext cx="40184" cy="145852"/>
          </a:xfrm>
          <a:custGeom>
            <a:rect b="b" l="l" r="r" t="t"/>
            <a:pathLst>
              <a:path extrusionOk="0" h="98" w="27">
                <a:moveTo>
                  <a:pt x="9" y="97"/>
                </a:moveTo>
                <a:lnTo>
                  <a:pt x="17" y="97"/>
                </a:lnTo>
                <a:lnTo>
                  <a:pt x="22" y="95"/>
                </a:lnTo>
                <a:lnTo>
                  <a:pt x="22" y="92"/>
                </a:lnTo>
                <a:lnTo>
                  <a:pt x="23" y="90"/>
                </a:lnTo>
                <a:lnTo>
                  <a:pt x="24" y="84"/>
                </a:lnTo>
                <a:lnTo>
                  <a:pt x="25" y="78"/>
                </a:lnTo>
                <a:lnTo>
                  <a:pt x="25" y="72"/>
                </a:lnTo>
                <a:lnTo>
                  <a:pt x="26" y="66"/>
                </a:lnTo>
                <a:lnTo>
                  <a:pt x="26" y="59"/>
                </a:lnTo>
                <a:lnTo>
                  <a:pt x="26" y="53"/>
                </a:lnTo>
                <a:lnTo>
                  <a:pt x="26" y="46"/>
                </a:lnTo>
                <a:lnTo>
                  <a:pt x="26" y="40"/>
                </a:lnTo>
                <a:lnTo>
                  <a:pt x="26" y="33"/>
                </a:lnTo>
                <a:lnTo>
                  <a:pt x="25" y="28"/>
                </a:lnTo>
                <a:lnTo>
                  <a:pt x="24" y="21"/>
                </a:lnTo>
                <a:lnTo>
                  <a:pt x="23" y="16"/>
                </a:lnTo>
                <a:lnTo>
                  <a:pt x="22" y="10"/>
                </a:lnTo>
                <a:lnTo>
                  <a:pt x="21" y="5"/>
                </a:lnTo>
                <a:lnTo>
                  <a:pt x="19" y="0"/>
                </a:lnTo>
                <a:lnTo>
                  <a:pt x="13" y="0"/>
                </a:lnTo>
                <a:lnTo>
                  <a:pt x="6" y="0"/>
                </a:lnTo>
                <a:lnTo>
                  <a:pt x="5" y="3"/>
                </a:lnTo>
                <a:lnTo>
                  <a:pt x="4" y="5"/>
                </a:lnTo>
                <a:lnTo>
                  <a:pt x="3" y="10"/>
                </a:lnTo>
                <a:lnTo>
                  <a:pt x="2" y="16"/>
                </a:lnTo>
                <a:lnTo>
                  <a:pt x="1" y="21"/>
                </a:lnTo>
                <a:lnTo>
                  <a:pt x="0" y="28"/>
                </a:lnTo>
                <a:lnTo>
                  <a:pt x="0" y="33"/>
                </a:lnTo>
                <a:lnTo>
                  <a:pt x="0" y="40"/>
                </a:lnTo>
                <a:lnTo>
                  <a:pt x="0" y="46"/>
                </a:lnTo>
                <a:lnTo>
                  <a:pt x="0" y="53"/>
                </a:lnTo>
                <a:lnTo>
                  <a:pt x="0" y="59"/>
                </a:lnTo>
                <a:lnTo>
                  <a:pt x="0" y="66"/>
                </a:lnTo>
                <a:lnTo>
                  <a:pt x="0" y="72"/>
                </a:lnTo>
                <a:lnTo>
                  <a:pt x="0" y="78"/>
                </a:lnTo>
                <a:lnTo>
                  <a:pt x="1" y="84"/>
                </a:lnTo>
                <a:lnTo>
                  <a:pt x="2" y="90"/>
                </a:lnTo>
                <a:lnTo>
                  <a:pt x="3" y="95"/>
                </a:lnTo>
                <a:lnTo>
                  <a:pt x="9" y="97"/>
                </a:lnTo>
              </a:path>
            </a:pathLst>
          </a:custGeom>
          <a:solidFill>
            <a:srgbClr val="850202"/>
          </a:solid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09" name="Google Shape;909;p37"/>
          <p:cNvSpPr/>
          <p:nvPr/>
        </p:nvSpPr>
        <p:spPr>
          <a:xfrm>
            <a:off x="7289601" y="2614911"/>
            <a:ext cx="29766" cy="133945"/>
          </a:xfrm>
          <a:custGeom>
            <a:rect b="b" l="l" r="r" t="t"/>
            <a:pathLst>
              <a:path extrusionOk="0" h="90" w="20">
                <a:moveTo>
                  <a:pt x="5" y="0"/>
                </a:moveTo>
                <a:lnTo>
                  <a:pt x="4" y="3"/>
                </a:lnTo>
                <a:lnTo>
                  <a:pt x="4" y="5"/>
                </a:lnTo>
                <a:lnTo>
                  <a:pt x="2" y="10"/>
                </a:lnTo>
                <a:lnTo>
                  <a:pt x="2" y="16"/>
                </a:lnTo>
                <a:lnTo>
                  <a:pt x="1" y="21"/>
                </a:lnTo>
                <a:lnTo>
                  <a:pt x="0" y="27"/>
                </a:lnTo>
                <a:lnTo>
                  <a:pt x="0" y="33"/>
                </a:lnTo>
                <a:lnTo>
                  <a:pt x="0" y="38"/>
                </a:lnTo>
                <a:lnTo>
                  <a:pt x="0" y="44"/>
                </a:lnTo>
                <a:lnTo>
                  <a:pt x="0" y="51"/>
                </a:lnTo>
                <a:lnTo>
                  <a:pt x="0" y="56"/>
                </a:lnTo>
                <a:lnTo>
                  <a:pt x="0" y="62"/>
                </a:lnTo>
                <a:lnTo>
                  <a:pt x="0" y="68"/>
                </a:lnTo>
                <a:lnTo>
                  <a:pt x="1" y="73"/>
                </a:lnTo>
                <a:lnTo>
                  <a:pt x="2" y="78"/>
                </a:lnTo>
                <a:lnTo>
                  <a:pt x="2" y="83"/>
                </a:lnTo>
                <a:lnTo>
                  <a:pt x="2" y="87"/>
                </a:lnTo>
                <a:lnTo>
                  <a:pt x="7" y="89"/>
                </a:lnTo>
                <a:lnTo>
                  <a:pt x="16" y="89"/>
                </a:lnTo>
                <a:lnTo>
                  <a:pt x="19" y="87"/>
                </a:lnTo>
              </a:path>
            </a:pathLst>
          </a:custGeom>
          <a:noFill/>
          <a:ln cap="rnd" cmpd="sng" w="127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10" name="Google Shape;910;p37"/>
          <p:cNvSpPr/>
          <p:nvPr/>
        </p:nvSpPr>
        <p:spPr>
          <a:xfrm rot="1200000">
            <a:off x="6798469" y="2410036"/>
            <a:ext cx="442020" cy="141858"/>
          </a:xfrm>
          <a:prstGeom prst="rect">
            <a:avLst/>
          </a:prstGeom>
          <a:noFill/>
          <a:ln>
            <a:noFill/>
          </a:ln>
        </p:spPr>
        <p:txBody>
          <a:bodyPr anchorCtr="0" anchor="t" bIns="41650" lIns="84825" spcFirstLastPara="1" rIns="84825" wrap="square" tIns="41650">
            <a:spAutoFit/>
          </a:bodyPr>
          <a:lstStyle/>
          <a:p>
            <a:pPr indent="0" lvl="0" marL="0" marR="0" rtl="0" algn="l">
              <a:spcBef>
                <a:spcPts val="0"/>
              </a:spcBef>
              <a:spcAft>
                <a:spcPts val="0"/>
              </a:spcAft>
              <a:buNone/>
            </a:pPr>
            <a:r>
              <a:rPr b="1" lang="en-US" sz="375">
                <a:solidFill>
                  <a:schemeClr val="dk1"/>
                </a:solidFill>
                <a:latin typeface="Arial"/>
                <a:ea typeface="Arial"/>
                <a:cs typeface="Arial"/>
                <a:sym typeface="Arial"/>
              </a:rPr>
              <a:t>CEMENT</a:t>
            </a:r>
            <a:endParaRPr/>
          </a:p>
        </p:txBody>
      </p:sp>
      <p:pic>
        <p:nvPicPr>
          <p:cNvPr id="911" name="Google Shape;911;p37"/>
          <p:cNvPicPr preferRelativeResize="0"/>
          <p:nvPr/>
        </p:nvPicPr>
        <p:blipFill rotWithShape="1">
          <a:blip r:embed="rId21">
            <a:alphaModFix/>
          </a:blip>
          <a:srcRect b="0" l="0" r="0" t="0"/>
          <a:stretch/>
        </p:blipFill>
        <p:spPr>
          <a:xfrm>
            <a:off x="3409653" y="4877099"/>
            <a:ext cx="1634133" cy="1293316"/>
          </a:xfrm>
          <a:prstGeom prst="rect">
            <a:avLst/>
          </a:prstGeom>
          <a:noFill/>
          <a:ln>
            <a:noFill/>
          </a:ln>
        </p:spPr>
      </p:pic>
      <p:sp>
        <p:nvSpPr>
          <p:cNvPr id="912" name="Google Shape;912;p37"/>
          <p:cNvSpPr/>
          <p:nvPr/>
        </p:nvSpPr>
        <p:spPr>
          <a:xfrm>
            <a:off x="2411016" y="4411266"/>
            <a:ext cx="3658195" cy="286193"/>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313">
                <a:solidFill>
                  <a:schemeClr val="dk1"/>
                </a:solidFill>
                <a:latin typeface="Arial"/>
                <a:ea typeface="Arial"/>
                <a:cs typeface="Arial"/>
                <a:sym typeface="Arial"/>
              </a:rPr>
              <a:t>Cost</a:t>
            </a:r>
            <a:endParaRPr/>
          </a:p>
        </p:txBody>
      </p:sp>
      <p:sp>
        <p:nvSpPr>
          <p:cNvPr id="913" name="Google Shape;913;p37"/>
          <p:cNvSpPr/>
          <p:nvPr/>
        </p:nvSpPr>
        <p:spPr>
          <a:xfrm>
            <a:off x="2433341" y="6357938"/>
            <a:ext cx="3658195" cy="286193"/>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313">
                <a:solidFill>
                  <a:schemeClr val="dk1"/>
                </a:solidFill>
                <a:latin typeface="Arial"/>
                <a:ea typeface="Arial"/>
                <a:cs typeface="Arial"/>
                <a:sym typeface="Arial"/>
              </a:rPr>
              <a:t>Assets should be recorded at cost.</a:t>
            </a:r>
            <a:endParaRPr/>
          </a:p>
        </p:txBody>
      </p:sp>
      <p:sp>
        <p:nvSpPr>
          <p:cNvPr id="914" name="Google Shape;914;p37"/>
          <p:cNvSpPr/>
          <p:nvPr/>
        </p:nvSpPr>
        <p:spPr>
          <a:xfrm>
            <a:off x="6194227" y="4405313"/>
            <a:ext cx="3658195" cy="286193"/>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313">
                <a:solidFill>
                  <a:schemeClr val="dk1"/>
                </a:solidFill>
                <a:latin typeface="Arial"/>
                <a:ea typeface="Arial"/>
                <a:cs typeface="Arial"/>
                <a:sym typeface="Arial"/>
              </a:rPr>
              <a:t>Full Disclosure</a:t>
            </a:r>
            <a:endParaRPr/>
          </a:p>
        </p:txBody>
      </p:sp>
      <p:sp>
        <p:nvSpPr>
          <p:cNvPr id="915" name="Google Shape;915;p37"/>
          <p:cNvSpPr/>
          <p:nvPr/>
        </p:nvSpPr>
        <p:spPr>
          <a:xfrm>
            <a:off x="7167563" y="6143625"/>
            <a:ext cx="2714625" cy="551585"/>
          </a:xfrm>
          <a:prstGeom prst="rect">
            <a:avLst/>
          </a:prstGeom>
          <a:noFill/>
          <a:ln>
            <a:noFill/>
          </a:ln>
        </p:spPr>
        <p:txBody>
          <a:bodyPr anchorCtr="0" anchor="t" bIns="41650" lIns="84825" spcFirstLastPara="1" rIns="84825" wrap="square" tIns="41650">
            <a:spAutoFit/>
          </a:bodyPr>
          <a:lstStyle/>
          <a:p>
            <a:pPr indent="0" lvl="0" marL="0" marR="0" rtl="0" algn="l">
              <a:lnSpc>
                <a:spcPct val="90000"/>
              </a:lnSpc>
              <a:spcBef>
                <a:spcPts val="0"/>
              </a:spcBef>
              <a:spcAft>
                <a:spcPts val="0"/>
              </a:spcAft>
              <a:buNone/>
            </a:pPr>
            <a:r>
              <a:rPr b="1" lang="en-US" sz="1125">
                <a:solidFill>
                  <a:schemeClr val="dk1"/>
                </a:solidFill>
                <a:latin typeface="Arial"/>
                <a:ea typeface="Arial"/>
                <a:cs typeface="Arial"/>
                <a:sym typeface="Arial"/>
              </a:rPr>
              <a:t>Circumstances and events that make a difference to financial statement users should be disclosed.</a:t>
            </a:r>
            <a:endParaRPr/>
          </a:p>
        </p:txBody>
      </p:sp>
      <p:pic>
        <p:nvPicPr>
          <p:cNvPr id="916" name="Google Shape;916;p37"/>
          <p:cNvPicPr preferRelativeResize="0"/>
          <p:nvPr/>
        </p:nvPicPr>
        <p:blipFill rotWithShape="1">
          <a:blip r:embed="rId22">
            <a:alphaModFix/>
          </a:blip>
          <a:srcRect b="0" l="0" r="0" t="0"/>
          <a:stretch/>
        </p:blipFill>
        <p:spPr>
          <a:xfrm>
            <a:off x="6594575" y="4713387"/>
            <a:ext cx="2689324" cy="1744266"/>
          </a:xfrm>
          <a:prstGeom prst="rect">
            <a:avLst/>
          </a:prstGeom>
          <a:noFill/>
          <a:ln>
            <a:noFill/>
          </a:ln>
        </p:spPr>
      </p:pic>
      <p:sp>
        <p:nvSpPr>
          <p:cNvPr id="917" name="Google Shape;917;p37"/>
          <p:cNvSpPr/>
          <p:nvPr/>
        </p:nvSpPr>
        <p:spPr>
          <a:xfrm>
            <a:off x="7506891" y="4900911"/>
            <a:ext cx="1657945" cy="1109174"/>
          </a:xfrm>
          <a:prstGeom prst="rect">
            <a:avLst/>
          </a:prstGeom>
          <a:noFill/>
          <a:ln>
            <a:noFill/>
          </a:ln>
        </p:spPr>
        <p:txBody>
          <a:bodyPr anchorCtr="0" anchor="t" bIns="41650" lIns="84825" spcFirstLastPara="1" rIns="84825" wrap="square" tIns="41650">
            <a:spAutoFit/>
          </a:bodyPr>
          <a:lstStyle/>
          <a:p>
            <a:pPr indent="0" lvl="0" marL="0" marR="0" rtl="0" algn="l">
              <a:lnSpc>
                <a:spcPct val="90000"/>
              </a:lnSpc>
              <a:spcBef>
                <a:spcPts val="0"/>
              </a:spcBef>
              <a:spcAft>
                <a:spcPts val="0"/>
              </a:spcAft>
              <a:buNone/>
            </a:pPr>
            <a:r>
              <a:rPr b="1" lang="en-US" sz="938">
                <a:solidFill>
                  <a:schemeClr val="dk1"/>
                </a:solidFill>
                <a:latin typeface="Arial"/>
                <a:ea typeface="Arial"/>
                <a:cs typeface="Arial"/>
                <a:sym typeface="Arial"/>
              </a:rPr>
              <a:t>* Financial Statements</a:t>
            </a:r>
            <a:endParaRPr/>
          </a:p>
          <a:p>
            <a:pPr indent="0" lvl="0" marL="0" marR="0" rtl="0" algn="l">
              <a:lnSpc>
                <a:spcPct val="90000"/>
              </a:lnSpc>
              <a:spcBef>
                <a:spcPts val="469"/>
              </a:spcBef>
              <a:spcAft>
                <a:spcPts val="0"/>
              </a:spcAft>
              <a:buNone/>
            </a:pPr>
            <a:r>
              <a:rPr b="1" lang="en-US" sz="938">
                <a:solidFill>
                  <a:schemeClr val="dk1"/>
                </a:solidFill>
                <a:latin typeface="Arial"/>
                <a:ea typeface="Arial"/>
                <a:cs typeface="Arial"/>
                <a:sym typeface="Arial"/>
              </a:rPr>
              <a:t>* Balance Sheet</a:t>
            </a:r>
            <a:endParaRPr/>
          </a:p>
          <a:p>
            <a:pPr indent="0" lvl="0" marL="0" marR="0" rtl="0" algn="l">
              <a:lnSpc>
                <a:spcPct val="90000"/>
              </a:lnSpc>
              <a:spcBef>
                <a:spcPts val="469"/>
              </a:spcBef>
              <a:spcAft>
                <a:spcPts val="0"/>
              </a:spcAft>
              <a:buNone/>
            </a:pPr>
            <a:r>
              <a:rPr b="1" lang="en-US" sz="938">
                <a:solidFill>
                  <a:schemeClr val="dk1"/>
                </a:solidFill>
                <a:latin typeface="Arial"/>
                <a:ea typeface="Arial"/>
                <a:cs typeface="Arial"/>
                <a:sym typeface="Arial"/>
              </a:rPr>
              <a:t>* Income Statement</a:t>
            </a:r>
            <a:endParaRPr/>
          </a:p>
          <a:p>
            <a:pPr indent="0" lvl="0" marL="0" marR="0" rtl="0" algn="l">
              <a:lnSpc>
                <a:spcPct val="50000"/>
              </a:lnSpc>
              <a:spcBef>
                <a:spcPts val="469"/>
              </a:spcBef>
              <a:spcAft>
                <a:spcPts val="0"/>
              </a:spcAft>
              <a:buNone/>
            </a:pPr>
            <a:r>
              <a:rPr b="1" lang="en-US" sz="938">
                <a:solidFill>
                  <a:schemeClr val="dk1"/>
                </a:solidFill>
                <a:latin typeface="Arial"/>
                <a:ea typeface="Arial"/>
                <a:cs typeface="Arial"/>
                <a:sym typeface="Arial"/>
              </a:rPr>
              <a:t>* Retained Earnings      </a:t>
            </a:r>
            <a:endParaRPr/>
          </a:p>
          <a:p>
            <a:pPr indent="0" lvl="0" marL="0" marR="0" rtl="0" algn="l">
              <a:lnSpc>
                <a:spcPct val="50000"/>
              </a:lnSpc>
              <a:spcBef>
                <a:spcPts val="469"/>
              </a:spcBef>
              <a:spcAft>
                <a:spcPts val="0"/>
              </a:spcAft>
              <a:buNone/>
            </a:pPr>
            <a:r>
              <a:rPr b="1" lang="en-US" sz="938">
                <a:solidFill>
                  <a:schemeClr val="dk1"/>
                </a:solidFill>
                <a:latin typeface="Arial"/>
                <a:ea typeface="Arial"/>
                <a:cs typeface="Arial"/>
                <a:sym typeface="Arial"/>
              </a:rPr>
              <a:t>    Statement</a:t>
            </a:r>
            <a:endParaRPr/>
          </a:p>
          <a:p>
            <a:pPr indent="0" lvl="0" marL="0" marR="0" rtl="0" algn="l">
              <a:lnSpc>
                <a:spcPct val="90000"/>
              </a:lnSpc>
              <a:spcBef>
                <a:spcPts val="469"/>
              </a:spcBef>
              <a:spcAft>
                <a:spcPts val="0"/>
              </a:spcAft>
              <a:buNone/>
            </a:pPr>
            <a:r>
              <a:rPr b="1" lang="en-US" sz="938">
                <a:solidFill>
                  <a:schemeClr val="dk1"/>
                </a:solidFill>
                <a:latin typeface="Arial"/>
                <a:ea typeface="Arial"/>
                <a:cs typeface="Arial"/>
                <a:sym typeface="Arial"/>
              </a:rPr>
              <a:t>* Cash Flow Statement</a:t>
            </a:r>
            <a:endParaRPr/>
          </a:p>
        </p:txBody>
      </p:sp>
      <p:sp>
        <p:nvSpPr>
          <p:cNvPr id="918" name="Google Shape;918;p37"/>
          <p:cNvSpPr txBox="1"/>
          <p:nvPr/>
        </p:nvSpPr>
        <p:spPr>
          <a:xfrm>
            <a:off x="2024062" y="642937"/>
            <a:ext cx="8215313" cy="785813"/>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BASIC ACCOUNTING PRINCIPLES</a:t>
            </a:r>
            <a:endParaRPr/>
          </a:p>
        </p:txBody>
      </p:sp>
    </p:spTree>
  </p:cSld>
  <p:clrMapOvr>
    <a:masterClrMapping/>
  </p:clrMapOvr>
  <p:transition>
    <p:push/>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2" name="Shape 922"/>
        <p:cNvGrpSpPr/>
        <p:nvPr/>
      </p:nvGrpSpPr>
      <p:grpSpPr>
        <a:xfrm>
          <a:off x="0" y="0"/>
          <a:ext cx="0" cy="0"/>
          <a:chOff x="0" y="0"/>
          <a:chExt cx="0" cy="0"/>
        </a:xfrm>
      </p:grpSpPr>
      <p:grpSp>
        <p:nvGrpSpPr>
          <p:cNvPr id="923" name="Google Shape;923;p38"/>
          <p:cNvGrpSpPr/>
          <p:nvPr/>
        </p:nvGrpSpPr>
        <p:grpSpPr>
          <a:xfrm>
            <a:off x="2004716" y="1707059"/>
            <a:ext cx="4037707" cy="3845719"/>
            <a:chOff x="275" y="1147"/>
            <a:chExt cx="2713" cy="2584"/>
          </a:xfrm>
        </p:grpSpPr>
        <p:pic>
          <p:nvPicPr>
            <p:cNvPr id="924" name="Google Shape;924;p38"/>
            <p:cNvPicPr preferRelativeResize="0"/>
            <p:nvPr/>
          </p:nvPicPr>
          <p:blipFill rotWithShape="1">
            <a:blip r:embed="rId4">
              <a:alphaModFix/>
            </a:blip>
            <a:srcRect b="0" l="0" r="0" t="0"/>
            <a:stretch/>
          </p:blipFill>
          <p:spPr>
            <a:xfrm>
              <a:off x="585" y="2090"/>
              <a:ext cx="1850" cy="1641"/>
            </a:xfrm>
            <a:prstGeom prst="rect">
              <a:avLst/>
            </a:prstGeom>
            <a:noFill/>
            <a:ln>
              <a:noFill/>
            </a:ln>
          </p:spPr>
        </p:pic>
        <p:sp>
          <p:nvSpPr>
            <p:cNvPr id="925" name="Google Shape;925;p38"/>
            <p:cNvSpPr/>
            <p:nvPr/>
          </p:nvSpPr>
          <p:spPr>
            <a:xfrm>
              <a:off x="275" y="1147"/>
              <a:ext cx="2713" cy="309"/>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438">
                  <a:solidFill>
                    <a:schemeClr val="dk1"/>
                  </a:solidFill>
                  <a:latin typeface="Arial"/>
                  <a:ea typeface="Arial"/>
                  <a:cs typeface="Arial"/>
                  <a:sym typeface="Arial"/>
                </a:rPr>
                <a:t>Materiality</a:t>
              </a:r>
              <a:endParaRPr/>
            </a:p>
          </p:txBody>
        </p:sp>
        <p:sp>
          <p:nvSpPr>
            <p:cNvPr id="926" name="Google Shape;926;p38"/>
            <p:cNvSpPr/>
            <p:nvPr/>
          </p:nvSpPr>
          <p:spPr>
            <a:xfrm>
              <a:off x="1069" y="2409"/>
              <a:ext cx="282" cy="318"/>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531">
                  <a:solidFill>
                    <a:schemeClr val="hlink"/>
                  </a:solidFill>
                  <a:latin typeface="Arial"/>
                  <a:ea typeface="Arial"/>
                  <a:cs typeface="Arial"/>
                  <a:sym typeface="Arial"/>
                </a:rPr>
                <a:t>$</a:t>
              </a:r>
              <a:endParaRPr/>
            </a:p>
          </p:txBody>
        </p:sp>
        <p:sp>
          <p:nvSpPr>
            <p:cNvPr id="927" name="Google Shape;927;p38"/>
            <p:cNvSpPr/>
            <p:nvPr/>
          </p:nvSpPr>
          <p:spPr>
            <a:xfrm>
              <a:off x="1520" y="2231"/>
              <a:ext cx="252" cy="318"/>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531">
                  <a:solidFill>
                    <a:schemeClr val="hlink"/>
                  </a:solidFill>
                  <a:latin typeface="Arial"/>
                  <a:ea typeface="Arial"/>
                  <a:cs typeface="Arial"/>
                  <a:sym typeface="Arial"/>
                </a:rPr>
                <a:t>$</a:t>
              </a:r>
              <a:endParaRPr/>
            </a:p>
          </p:txBody>
        </p:sp>
        <p:sp>
          <p:nvSpPr>
            <p:cNvPr id="928" name="Google Shape;928;p38"/>
            <p:cNvSpPr/>
            <p:nvPr/>
          </p:nvSpPr>
          <p:spPr>
            <a:xfrm>
              <a:off x="1314" y="2452"/>
              <a:ext cx="282" cy="289"/>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hlink"/>
                  </a:solidFill>
                  <a:latin typeface="Arial"/>
                  <a:ea typeface="Arial"/>
                  <a:cs typeface="Arial"/>
                  <a:sym typeface="Arial"/>
                </a:rPr>
                <a:t>$</a:t>
              </a:r>
              <a:endParaRPr/>
            </a:p>
          </p:txBody>
        </p:sp>
        <p:sp>
          <p:nvSpPr>
            <p:cNvPr id="929" name="Google Shape;929;p38"/>
            <p:cNvSpPr/>
            <p:nvPr/>
          </p:nvSpPr>
          <p:spPr>
            <a:xfrm>
              <a:off x="1108" y="2273"/>
              <a:ext cx="282" cy="231"/>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i="1" lang="en-US" sz="1687">
                  <a:solidFill>
                    <a:srgbClr val="3365FB"/>
                  </a:solidFill>
                  <a:latin typeface="Arial"/>
                  <a:ea typeface="Arial"/>
                  <a:cs typeface="Arial"/>
                  <a:sym typeface="Arial"/>
                </a:rPr>
                <a:t>$</a:t>
              </a:r>
              <a:endParaRPr/>
            </a:p>
          </p:txBody>
        </p:sp>
        <p:sp>
          <p:nvSpPr>
            <p:cNvPr id="930" name="Google Shape;930;p38"/>
            <p:cNvSpPr/>
            <p:nvPr/>
          </p:nvSpPr>
          <p:spPr>
            <a:xfrm>
              <a:off x="1699" y="2355"/>
              <a:ext cx="282" cy="231"/>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i="1" lang="en-US" sz="1687">
                  <a:solidFill>
                    <a:srgbClr val="3365FB"/>
                  </a:solidFill>
                  <a:latin typeface="Arial"/>
                  <a:ea typeface="Arial"/>
                  <a:cs typeface="Arial"/>
                  <a:sym typeface="Arial"/>
                </a:rPr>
                <a:t>$</a:t>
              </a:r>
              <a:endParaRPr/>
            </a:p>
          </p:txBody>
        </p:sp>
        <p:sp>
          <p:nvSpPr>
            <p:cNvPr id="931" name="Google Shape;931;p38"/>
            <p:cNvSpPr/>
            <p:nvPr/>
          </p:nvSpPr>
          <p:spPr>
            <a:xfrm>
              <a:off x="1488" y="2469"/>
              <a:ext cx="282" cy="212"/>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i="1" lang="en-US" sz="1500">
                  <a:solidFill>
                    <a:srgbClr val="3365FB"/>
                  </a:solidFill>
                  <a:latin typeface="Arial"/>
                  <a:ea typeface="Arial"/>
                  <a:cs typeface="Arial"/>
                  <a:sym typeface="Arial"/>
                </a:rPr>
                <a:t>$</a:t>
              </a:r>
              <a:endParaRPr/>
            </a:p>
          </p:txBody>
        </p:sp>
        <p:sp>
          <p:nvSpPr>
            <p:cNvPr id="932" name="Google Shape;932;p38"/>
            <p:cNvSpPr/>
            <p:nvPr/>
          </p:nvSpPr>
          <p:spPr>
            <a:xfrm>
              <a:off x="1498" y="1789"/>
              <a:ext cx="282" cy="36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3000">
                  <a:solidFill>
                    <a:schemeClr val="hlink"/>
                  </a:solidFill>
                  <a:latin typeface="Arial"/>
                  <a:ea typeface="Arial"/>
                  <a:cs typeface="Arial"/>
                  <a:sym typeface="Arial"/>
                </a:rPr>
                <a:t>$</a:t>
              </a:r>
              <a:endParaRPr/>
            </a:p>
          </p:txBody>
        </p:sp>
        <p:sp>
          <p:nvSpPr>
            <p:cNvPr id="933" name="Google Shape;933;p38"/>
            <p:cNvSpPr/>
            <p:nvPr/>
          </p:nvSpPr>
          <p:spPr>
            <a:xfrm>
              <a:off x="1987" y="1452"/>
              <a:ext cx="282" cy="36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3000">
                  <a:solidFill>
                    <a:schemeClr val="hlink"/>
                  </a:solidFill>
                  <a:latin typeface="Arial"/>
                  <a:ea typeface="Arial"/>
                  <a:cs typeface="Arial"/>
                  <a:sym typeface="Arial"/>
                </a:rPr>
                <a:t>$</a:t>
              </a:r>
              <a:endParaRPr/>
            </a:p>
          </p:txBody>
        </p:sp>
        <p:graphicFrame>
          <p:nvGraphicFramePr>
            <p:cNvPr id="934" name="Google Shape;934;p38"/>
            <p:cNvGraphicFramePr/>
            <p:nvPr/>
          </p:nvGraphicFramePr>
          <p:xfrm>
            <a:off x="1706" y="1600"/>
            <a:ext cx="313" cy="346"/>
          </p:xfrm>
          <a:graphic>
            <a:graphicData uri="http://schemas.openxmlformats.org/presentationml/2006/ole">
              <mc:AlternateContent>
                <mc:Choice Requires="v">
                  <p:oleObj r:id="rId5" imgH="346" imgW="313" progId="Draw.Document.5" spid="_x0000_s1">
                    <p:embed/>
                  </p:oleObj>
                </mc:Choice>
                <mc:Fallback>
                  <p:oleObj r:id="rId6" imgH="346" imgW="313" progId="Draw.Document.5">
                    <p:embed/>
                    <p:pic>
                      <p:nvPicPr>
                        <p:cNvPr id="934" name="Google Shape;934;p38"/>
                        <p:cNvPicPr preferRelativeResize="0"/>
                        <p:nvPr/>
                      </p:nvPicPr>
                      <p:blipFill rotWithShape="1">
                        <a:blip r:embed="rId7">
                          <a:alphaModFix/>
                        </a:blip>
                        <a:srcRect b="0" l="0" r="0" t="0"/>
                        <a:stretch/>
                      </p:blipFill>
                      <p:spPr>
                        <a:xfrm>
                          <a:off x="1706" y="1600"/>
                          <a:ext cx="313" cy="346"/>
                        </a:xfrm>
                        <a:prstGeom prst="rect">
                          <a:avLst/>
                        </a:prstGeom>
                        <a:noFill/>
                        <a:ln>
                          <a:noFill/>
                        </a:ln>
                      </p:spPr>
                    </p:pic>
                  </p:oleObj>
                </mc:Fallback>
              </mc:AlternateContent>
            </a:graphicData>
          </a:graphic>
        </p:graphicFrame>
        <p:graphicFrame>
          <p:nvGraphicFramePr>
            <p:cNvPr id="935" name="Google Shape;935;p38"/>
            <p:cNvGraphicFramePr/>
            <p:nvPr/>
          </p:nvGraphicFramePr>
          <p:xfrm>
            <a:off x="1264" y="2287"/>
            <a:ext cx="300" cy="216"/>
          </p:xfrm>
          <a:graphic>
            <a:graphicData uri="http://schemas.openxmlformats.org/presentationml/2006/ole">
              <mc:AlternateContent>
                <mc:Choice Requires="v">
                  <p:oleObj r:id="rId8" imgH="216" imgW="300" progId="Draw.Document.5" spid="_x0000_s2">
                    <p:embed/>
                  </p:oleObj>
                </mc:Choice>
                <mc:Fallback>
                  <p:oleObj r:id="rId9" imgH="216" imgW="300" progId="Draw.Document.5">
                    <p:embed/>
                    <p:pic>
                      <p:nvPicPr>
                        <p:cNvPr id="935" name="Google Shape;935;p38"/>
                        <p:cNvPicPr preferRelativeResize="0"/>
                        <p:nvPr/>
                      </p:nvPicPr>
                      <p:blipFill rotWithShape="1">
                        <a:blip r:embed="rId10">
                          <a:alphaModFix/>
                        </a:blip>
                        <a:srcRect b="0" l="0" r="0" t="0"/>
                        <a:stretch/>
                      </p:blipFill>
                      <p:spPr>
                        <a:xfrm>
                          <a:off x="1264" y="2287"/>
                          <a:ext cx="300" cy="216"/>
                        </a:xfrm>
                        <a:prstGeom prst="rect">
                          <a:avLst/>
                        </a:prstGeom>
                        <a:noFill/>
                        <a:ln>
                          <a:noFill/>
                        </a:ln>
                      </p:spPr>
                    </p:pic>
                  </p:oleObj>
                </mc:Fallback>
              </mc:AlternateContent>
            </a:graphicData>
          </a:graphic>
        </p:graphicFrame>
        <p:sp>
          <p:nvSpPr>
            <p:cNvPr id="936" name="Google Shape;936;p38"/>
            <p:cNvSpPr/>
            <p:nvPr/>
          </p:nvSpPr>
          <p:spPr>
            <a:xfrm>
              <a:off x="885" y="2335"/>
              <a:ext cx="282" cy="289"/>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hlink"/>
                  </a:solidFill>
                  <a:latin typeface="Arial"/>
                  <a:ea typeface="Arial"/>
                  <a:cs typeface="Arial"/>
                  <a:sym typeface="Arial"/>
                </a:rPr>
                <a:t>$</a:t>
              </a:r>
              <a:endParaRPr/>
            </a:p>
          </p:txBody>
        </p:sp>
      </p:grpSp>
      <p:sp>
        <p:nvSpPr>
          <p:cNvPr id="937" name="Google Shape;937;p38"/>
          <p:cNvSpPr/>
          <p:nvPr/>
        </p:nvSpPr>
        <p:spPr>
          <a:xfrm>
            <a:off x="2095500" y="6000750"/>
            <a:ext cx="3647778" cy="561012"/>
          </a:xfrm>
          <a:prstGeom prst="rect">
            <a:avLst/>
          </a:prstGeom>
          <a:noFill/>
          <a:ln>
            <a:noFill/>
          </a:ln>
        </p:spPr>
        <p:txBody>
          <a:bodyPr anchorCtr="0" anchor="t" bIns="41650" lIns="84825" spcFirstLastPara="1" rIns="84825" wrap="square" tIns="41650">
            <a:spAutoFit/>
          </a:bodyPr>
          <a:lstStyle/>
          <a:p>
            <a:pPr indent="0" lvl="0" marL="0" marR="0" rtl="0" algn="l">
              <a:lnSpc>
                <a:spcPct val="75000"/>
              </a:lnSpc>
              <a:spcBef>
                <a:spcPts val="0"/>
              </a:spcBef>
              <a:spcAft>
                <a:spcPts val="0"/>
              </a:spcAft>
              <a:buNone/>
            </a:pPr>
            <a:r>
              <a:rPr lang="en-US" sz="2063">
                <a:solidFill>
                  <a:schemeClr val="dk2"/>
                </a:solidFill>
                <a:latin typeface="Arial"/>
                <a:ea typeface="Arial"/>
                <a:cs typeface="Arial"/>
                <a:sym typeface="Arial"/>
              </a:rPr>
              <a:t>For small amounts, GAAP </a:t>
            </a:r>
            <a:endParaRPr/>
          </a:p>
          <a:p>
            <a:pPr indent="0" lvl="0" marL="0" marR="0" rtl="0" algn="l">
              <a:lnSpc>
                <a:spcPct val="75000"/>
              </a:lnSpc>
              <a:spcBef>
                <a:spcPts val="0"/>
              </a:spcBef>
              <a:spcAft>
                <a:spcPts val="0"/>
              </a:spcAft>
              <a:buNone/>
            </a:pPr>
            <a:r>
              <a:rPr lang="en-US" sz="2063">
                <a:solidFill>
                  <a:schemeClr val="dk2"/>
                </a:solidFill>
                <a:latin typeface="Arial"/>
                <a:ea typeface="Arial"/>
                <a:cs typeface="Arial"/>
                <a:sym typeface="Arial"/>
              </a:rPr>
              <a:t>does not have to be followed.</a:t>
            </a:r>
            <a:endParaRPr/>
          </a:p>
        </p:txBody>
      </p:sp>
      <p:sp>
        <p:nvSpPr>
          <p:cNvPr id="938" name="Google Shape;938;p38"/>
          <p:cNvSpPr/>
          <p:nvPr/>
        </p:nvSpPr>
        <p:spPr>
          <a:xfrm>
            <a:off x="6222505" y="1718966"/>
            <a:ext cx="4037707" cy="45931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438">
                <a:solidFill>
                  <a:schemeClr val="dk1"/>
                </a:solidFill>
                <a:latin typeface="Arial"/>
                <a:ea typeface="Arial"/>
                <a:cs typeface="Arial"/>
                <a:sym typeface="Arial"/>
              </a:rPr>
              <a:t>Conservatism</a:t>
            </a:r>
            <a:endParaRPr/>
          </a:p>
        </p:txBody>
      </p:sp>
      <p:sp>
        <p:nvSpPr>
          <p:cNvPr id="939" name="Google Shape;939;p38"/>
          <p:cNvSpPr/>
          <p:nvPr/>
        </p:nvSpPr>
        <p:spPr>
          <a:xfrm>
            <a:off x="5978426" y="5923360"/>
            <a:ext cx="4381500" cy="799089"/>
          </a:xfrm>
          <a:prstGeom prst="rect">
            <a:avLst/>
          </a:prstGeom>
          <a:noFill/>
          <a:ln>
            <a:noFill/>
          </a:ln>
        </p:spPr>
        <p:txBody>
          <a:bodyPr anchorCtr="0" anchor="t" bIns="41650" lIns="84825" spcFirstLastPara="1" rIns="84825" wrap="square" tIns="41650">
            <a:spAutoFit/>
          </a:bodyPr>
          <a:lstStyle/>
          <a:p>
            <a:pPr indent="0" lvl="0" marL="0" marR="0" rtl="0" algn="l">
              <a:lnSpc>
                <a:spcPct val="75000"/>
              </a:lnSpc>
              <a:spcBef>
                <a:spcPts val="0"/>
              </a:spcBef>
              <a:spcAft>
                <a:spcPts val="0"/>
              </a:spcAft>
              <a:buNone/>
            </a:pPr>
            <a:r>
              <a:rPr lang="en-US" sz="2063">
                <a:solidFill>
                  <a:schemeClr val="dk2"/>
                </a:solidFill>
                <a:latin typeface="Arial"/>
                <a:ea typeface="Arial"/>
                <a:cs typeface="Arial"/>
                <a:sym typeface="Arial"/>
              </a:rPr>
              <a:t>When in doubt, choose the solution that will be least likely to overstate assets and income.</a:t>
            </a:r>
            <a:endParaRPr/>
          </a:p>
        </p:txBody>
      </p:sp>
      <p:sp>
        <p:nvSpPr>
          <p:cNvPr id="940" name="Google Shape;940;p38"/>
          <p:cNvSpPr/>
          <p:nvPr/>
        </p:nvSpPr>
        <p:spPr>
          <a:xfrm>
            <a:off x="6947297" y="3132833"/>
            <a:ext cx="2175867" cy="2094011"/>
          </a:xfrm>
          <a:prstGeom prst="rect">
            <a:avLst/>
          </a:prstGeom>
          <a:solidFill>
            <a:srgbClr val="FFCC33"/>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941" name="Google Shape;941;p38"/>
          <p:cNvSpPr/>
          <p:nvPr/>
        </p:nvSpPr>
        <p:spPr>
          <a:xfrm>
            <a:off x="7177981" y="3475138"/>
            <a:ext cx="629543" cy="1358800"/>
          </a:xfrm>
          <a:custGeom>
            <a:rect b="b" l="l" r="r" t="t"/>
            <a:pathLst>
              <a:path extrusionOk="0" h="913" w="423">
                <a:moveTo>
                  <a:pt x="186" y="404"/>
                </a:moveTo>
                <a:lnTo>
                  <a:pt x="186" y="202"/>
                </a:lnTo>
                <a:lnTo>
                  <a:pt x="167" y="202"/>
                </a:lnTo>
                <a:lnTo>
                  <a:pt x="155" y="206"/>
                </a:lnTo>
                <a:lnTo>
                  <a:pt x="136" y="213"/>
                </a:lnTo>
                <a:lnTo>
                  <a:pt x="116" y="225"/>
                </a:lnTo>
                <a:lnTo>
                  <a:pt x="101" y="241"/>
                </a:lnTo>
                <a:lnTo>
                  <a:pt x="89" y="268"/>
                </a:lnTo>
                <a:lnTo>
                  <a:pt x="81" y="307"/>
                </a:lnTo>
                <a:lnTo>
                  <a:pt x="89" y="338"/>
                </a:lnTo>
                <a:lnTo>
                  <a:pt x="101" y="365"/>
                </a:lnTo>
                <a:lnTo>
                  <a:pt x="116" y="380"/>
                </a:lnTo>
                <a:lnTo>
                  <a:pt x="136" y="392"/>
                </a:lnTo>
                <a:lnTo>
                  <a:pt x="151" y="400"/>
                </a:lnTo>
                <a:lnTo>
                  <a:pt x="167" y="404"/>
                </a:lnTo>
                <a:lnTo>
                  <a:pt x="182" y="404"/>
                </a:lnTo>
                <a:lnTo>
                  <a:pt x="186" y="404"/>
                </a:lnTo>
                <a:lnTo>
                  <a:pt x="237" y="509"/>
                </a:lnTo>
                <a:lnTo>
                  <a:pt x="237" y="711"/>
                </a:lnTo>
                <a:lnTo>
                  <a:pt x="252" y="711"/>
                </a:lnTo>
                <a:lnTo>
                  <a:pt x="268" y="707"/>
                </a:lnTo>
                <a:lnTo>
                  <a:pt x="287" y="703"/>
                </a:lnTo>
                <a:lnTo>
                  <a:pt x="306" y="691"/>
                </a:lnTo>
                <a:lnTo>
                  <a:pt x="322" y="676"/>
                </a:lnTo>
                <a:lnTo>
                  <a:pt x="333" y="649"/>
                </a:lnTo>
                <a:lnTo>
                  <a:pt x="337" y="629"/>
                </a:lnTo>
                <a:lnTo>
                  <a:pt x="337" y="610"/>
                </a:lnTo>
                <a:lnTo>
                  <a:pt x="333" y="583"/>
                </a:lnTo>
                <a:lnTo>
                  <a:pt x="322" y="559"/>
                </a:lnTo>
                <a:lnTo>
                  <a:pt x="306" y="540"/>
                </a:lnTo>
                <a:lnTo>
                  <a:pt x="287" y="528"/>
                </a:lnTo>
                <a:lnTo>
                  <a:pt x="268" y="516"/>
                </a:lnTo>
                <a:lnTo>
                  <a:pt x="252" y="513"/>
                </a:lnTo>
                <a:lnTo>
                  <a:pt x="240" y="509"/>
                </a:lnTo>
                <a:lnTo>
                  <a:pt x="237" y="509"/>
                </a:lnTo>
                <a:lnTo>
                  <a:pt x="186" y="404"/>
                </a:lnTo>
                <a:lnTo>
                  <a:pt x="237" y="404"/>
                </a:lnTo>
                <a:lnTo>
                  <a:pt x="237" y="202"/>
                </a:lnTo>
                <a:lnTo>
                  <a:pt x="244" y="202"/>
                </a:lnTo>
                <a:lnTo>
                  <a:pt x="264" y="206"/>
                </a:lnTo>
                <a:lnTo>
                  <a:pt x="283" y="213"/>
                </a:lnTo>
                <a:lnTo>
                  <a:pt x="310" y="229"/>
                </a:lnTo>
                <a:lnTo>
                  <a:pt x="326" y="248"/>
                </a:lnTo>
                <a:lnTo>
                  <a:pt x="333" y="275"/>
                </a:lnTo>
                <a:lnTo>
                  <a:pt x="337" y="295"/>
                </a:lnTo>
                <a:lnTo>
                  <a:pt x="337" y="307"/>
                </a:lnTo>
                <a:lnTo>
                  <a:pt x="423" y="307"/>
                </a:lnTo>
                <a:lnTo>
                  <a:pt x="423" y="299"/>
                </a:lnTo>
                <a:lnTo>
                  <a:pt x="419" y="287"/>
                </a:lnTo>
                <a:lnTo>
                  <a:pt x="419" y="272"/>
                </a:lnTo>
                <a:lnTo>
                  <a:pt x="415" y="248"/>
                </a:lnTo>
                <a:lnTo>
                  <a:pt x="399" y="202"/>
                </a:lnTo>
                <a:lnTo>
                  <a:pt x="388" y="182"/>
                </a:lnTo>
                <a:lnTo>
                  <a:pt x="372" y="159"/>
                </a:lnTo>
                <a:lnTo>
                  <a:pt x="353" y="143"/>
                </a:lnTo>
                <a:lnTo>
                  <a:pt x="333" y="128"/>
                </a:lnTo>
                <a:lnTo>
                  <a:pt x="287" y="112"/>
                </a:lnTo>
                <a:lnTo>
                  <a:pt x="268" y="108"/>
                </a:lnTo>
                <a:lnTo>
                  <a:pt x="252" y="104"/>
                </a:lnTo>
                <a:lnTo>
                  <a:pt x="240" y="101"/>
                </a:lnTo>
                <a:lnTo>
                  <a:pt x="237" y="101"/>
                </a:lnTo>
                <a:lnTo>
                  <a:pt x="237" y="0"/>
                </a:lnTo>
                <a:lnTo>
                  <a:pt x="186" y="0"/>
                </a:lnTo>
                <a:lnTo>
                  <a:pt x="186" y="101"/>
                </a:lnTo>
                <a:lnTo>
                  <a:pt x="178" y="101"/>
                </a:lnTo>
                <a:lnTo>
                  <a:pt x="159" y="108"/>
                </a:lnTo>
                <a:lnTo>
                  <a:pt x="128" y="116"/>
                </a:lnTo>
                <a:lnTo>
                  <a:pt x="93" y="132"/>
                </a:lnTo>
                <a:lnTo>
                  <a:pt x="58" y="159"/>
                </a:lnTo>
                <a:lnTo>
                  <a:pt x="43" y="171"/>
                </a:lnTo>
                <a:lnTo>
                  <a:pt x="27" y="194"/>
                </a:lnTo>
                <a:lnTo>
                  <a:pt x="16" y="213"/>
                </a:lnTo>
                <a:lnTo>
                  <a:pt x="8" y="241"/>
                </a:lnTo>
                <a:lnTo>
                  <a:pt x="4" y="272"/>
                </a:lnTo>
                <a:lnTo>
                  <a:pt x="0" y="307"/>
                </a:lnTo>
                <a:lnTo>
                  <a:pt x="4" y="342"/>
                </a:lnTo>
                <a:lnTo>
                  <a:pt x="8" y="369"/>
                </a:lnTo>
                <a:lnTo>
                  <a:pt x="16" y="400"/>
                </a:lnTo>
                <a:lnTo>
                  <a:pt x="27" y="419"/>
                </a:lnTo>
                <a:lnTo>
                  <a:pt x="43" y="439"/>
                </a:lnTo>
                <a:lnTo>
                  <a:pt x="58" y="454"/>
                </a:lnTo>
                <a:lnTo>
                  <a:pt x="93" y="481"/>
                </a:lnTo>
                <a:lnTo>
                  <a:pt x="128" y="497"/>
                </a:lnTo>
                <a:lnTo>
                  <a:pt x="159" y="505"/>
                </a:lnTo>
                <a:lnTo>
                  <a:pt x="178" y="509"/>
                </a:lnTo>
                <a:lnTo>
                  <a:pt x="186" y="509"/>
                </a:lnTo>
                <a:lnTo>
                  <a:pt x="186" y="711"/>
                </a:lnTo>
                <a:lnTo>
                  <a:pt x="178" y="711"/>
                </a:lnTo>
                <a:lnTo>
                  <a:pt x="159" y="707"/>
                </a:lnTo>
                <a:lnTo>
                  <a:pt x="132" y="699"/>
                </a:lnTo>
                <a:lnTo>
                  <a:pt x="113" y="684"/>
                </a:lnTo>
                <a:lnTo>
                  <a:pt x="97" y="660"/>
                </a:lnTo>
                <a:lnTo>
                  <a:pt x="89" y="637"/>
                </a:lnTo>
                <a:lnTo>
                  <a:pt x="81" y="618"/>
                </a:lnTo>
                <a:lnTo>
                  <a:pt x="81" y="610"/>
                </a:lnTo>
                <a:lnTo>
                  <a:pt x="0" y="610"/>
                </a:lnTo>
                <a:lnTo>
                  <a:pt x="0" y="625"/>
                </a:lnTo>
                <a:lnTo>
                  <a:pt x="4" y="641"/>
                </a:lnTo>
                <a:lnTo>
                  <a:pt x="8" y="664"/>
                </a:lnTo>
                <a:lnTo>
                  <a:pt x="19" y="711"/>
                </a:lnTo>
                <a:lnTo>
                  <a:pt x="31" y="734"/>
                </a:lnTo>
                <a:lnTo>
                  <a:pt x="47" y="754"/>
                </a:lnTo>
                <a:lnTo>
                  <a:pt x="66" y="769"/>
                </a:lnTo>
                <a:lnTo>
                  <a:pt x="89" y="785"/>
                </a:lnTo>
                <a:lnTo>
                  <a:pt x="132" y="804"/>
                </a:lnTo>
                <a:lnTo>
                  <a:pt x="155" y="808"/>
                </a:lnTo>
                <a:lnTo>
                  <a:pt x="171" y="812"/>
                </a:lnTo>
                <a:lnTo>
                  <a:pt x="182" y="812"/>
                </a:lnTo>
                <a:lnTo>
                  <a:pt x="186" y="812"/>
                </a:lnTo>
                <a:lnTo>
                  <a:pt x="186" y="913"/>
                </a:lnTo>
                <a:lnTo>
                  <a:pt x="237" y="913"/>
                </a:lnTo>
                <a:lnTo>
                  <a:pt x="237" y="812"/>
                </a:lnTo>
                <a:lnTo>
                  <a:pt x="244" y="812"/>
                </a:lnTo>
                <a:lnTo>
                  <a:pt x="268" y="808"/>
                </a:lnTo>
                <a:lnTo>
                  <a:pt x="299" y="800"/>
                </a:lnTo>
                <a:lnTo>
                  <a:pt x="330" y="785"/>
                </a:lnTo>
                <a:lnTo>
                  <a:pt x="365" y="761"/>
                </a:lnTo>
                <a:lnTo>
                  <a:pt x="380" y="746"/>
                </a:lnTo>
                <a:lnTo>
                  <a:pt x="396" y="726"/>
                </a:lnTo>
                <a:lnTo>
                  <a:pt x="407" y="703"/>
                </a:lnTo>
                <a:lnTo>
                  <a:pt x="415" y="676"/>
                </a:lnTo>
                <a:lnTo>
                  <a:pt x="419" y="645"/>
                </a:lnTo>
                <a:lnTo>
                  <a:pt x="423" y="610"/>
                </a:lnTo>
                <a:lnTo>
                  <a:pt x="419" y="579"/>
                </a:lnTo>
                <a:lnTo>
                  <a:pt x="415" y="548"/>
                </a:lnTo>
                <a:lnTo>
                  <a:pt x="407" y="524"/>
                </a:lnTo>
                <a:lnTo>
                  <a:pt x="396" y="501"/>
                </a:lnTo>
                <a:lnTo>
                  <a:pt x="365" y="466"/>
                </a:lnTo>
                <a:lnTo>
                  <a:pt x="330" y="439"/>
                </a:lnTo>
                <a:lnTo>
                  <a:pt x="299" y="423"/>
                </a:lnTo>
                <a:lnTo>
                  <a:pt x="268" y="412"/>
                </a:lnTo>
                <a:lnTo>
                  <a:pt x="244" y="404"/>
                </a:lnTo>
                <a:lnTo>
                  <a:pt x="237" y="404"/>
                </a:lnTo>
                <a:lnTo>
                  <a:pt x="186" y="404"/>
                </a:lnTo>
                <a:close/>
              </a:path>
            </a:pathLst>
          </a:custGeom>
          <a:solidFill>
            <a:srgbClr val="FF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2" name="Google Shape;942;p38"/>
          <p:cNvSpPr/>
          <p:nvPr/>
        </p:nvSpPr>
        <p:spPr>
          <a:xfrm>
            <a:off x="7980164" y="2277070"/>
            <a:ext cx="1540372" cy="3470672"/>
          </a:xfrm>
          <a:custGeom>
            <a:rect b="b" l="l" r="r" t="t"/>
            <a:pathLst>
              <a:path extrusionOk="0" h="2332" w="1035">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lnTo>
                  <a:pt x="616" y="1026"/>
                </a:lnTo>
                <a:lnTo>
                  <a:pt x="613" y="1030"/>
                </a:lnTo>
                <a:lnTo>
                  <a:pt x="605" y="1042"/>
                </a:lnTo>
                <a:lnTo>
                  <a:pt x="589" y="1061"/>
                </a:lnTo>
                <a:lnTo>
                  <a:pt x="578" y="1080"/>
                </a:lnTo>
                <a:lnTo>
                  <a:pt x="547" y="1131"/>
                </a:lnTo>
                <a:lnTo>
                  <a:pt x="535" y="1154"/>
                </a:lnTo>
                <a:lnTo>
                  <a:pt x="531" y="1174"/>
                </a:lnTo>
                <a:lnTo>
                  <a:pt x="531" y="1201"/>
                </a:lnTo>
                <a:lnTo>
                  <a:pt x="535" y="1232"/>
                </a:lnTo>
                <a:lnTo>
                  <a:pt x="539" y="1263"/>
                </a:lnTo>
                <a:lnTo>
                  <a:pt x="547" y="1294"/>
                </a:lnTo>
                <a:lnTo>
                  <a:pt x="558" y="1325"/>
                </a:lnTo>
                <a:lnTo>
                  <a:pt x="566" y="1364"/>
                </a:lnTo>
                <a:lnTo>
                  <a:pt x="574" y="1411"/>
                </a:lnTo>
                <a:lnTo>
                  <a:pt x="578" y="1458"/>
                </a:lnTo>
                <a:lnTo>
                  <a:pt x="582" y="1512"/>
                </a:lnTo>
                <a:lnTo>
                  <a:pt x="582" y="1562"/>
                </a:lnTo>
                <a:lnTo>
                  <a:pt x="578" y="1609"/>
                </a:lnTo>
                <a:lnTo>
                  <a:pt x="578" y="1652"/>
                </a:lnTo>
                <a:lnTo>
                  <a:pt x="574" y="1687"/>
                </a:lnTo>
                <a:lnTo>
                  <a:pt x="574" y="1714"/>
                </a:lnTo>
                <a:lnTo>
                  <a:pt x="574" y="1726"/>
                </a:lnTo>
                <a:lnTo>
                  <a:pt x="570" y="1733"/>
                </a:lnTo>
                <a:lnTo>
                  <a:pt x="570" y="1737"/>
                </a:lnTo>
                <a:lnTo>
                  <a:pt x="675" y="1714"/>
                </a:lnTo>
                <a:lnTo>
                  <a:pt x="671" y="1683"/>
                </a:lnTo>
                <a:lnTo>
                  <a:pt x="675" y="1679"/>
                </a:lnTo>
                <a:lnTo>
                  <a:pt x="682" y="1660"/>
                </a:lnTo>
                <a:lnTo>
                  <a:pt x="706" y="1621"/>
                </a:lnTo>
                <a:lnTo>
                  <a:pt x="709" y="1613"/>
                </a:lnTo>
                <a:lnTo>
                  <a:pt x="713" y="1605"/>
                </a:lnTo>
                <a:lnTo>
                  <a:pt x="721" y="1597"/>
                </a:lnTo>
                <a:lnTo>
                  <a:pt x="733" y="1594"/>
                </a:lnTo>
                <a:lnTo>
                  <a:pt x="740" y="1590"/>
                </a:lnTo>
                <a:lnTo>
                  <a:pt x="744" y="1582"/>
                </a:lnTo>
                <a:lnTo>
                  <a:pt x="744" y="1574"/>
                </a:lnTo>
                <a:lnTo>
                  <a:pt x="744" y="1570"/>
                </a:lnTo>
                <a:lnTo>
                  <a:pt x="713" y="1570"/>
                </a:lnTo>
                <a:lnTo>
                  <a:pt x="713" y="1566"/>
                </a:lnTo>
                <a:lnTo>
                  <a:pt x="713" y="1562"/>
                </a:lnTo>
                <a:lnTo>
                  <a:pt x="713" y="1547"/>
                </a:lnTo>
                <a:lnTo>
                  <a:pt x="709" y="1527"/>
                </a:lnTo>
                <a:lnTo>
                  <a:pt x="706" y="1508"/>
                </a:lnTo>
                <a:lnTo>
                  <a:pt x="702" y="1485"/>
                </a:lnTo>
                <a:lnTo>
                  <a:pt x="698" y="1434"/>
                </a:lnTo>
                <a:lnTo>
                  <a:pt x="690" y="1380"/>
                </a:lnTo>
                <a:lnTo>
                  <a:pt x="682" y="1325"/>
                </a:lnTo>
                <a:lnTo>
                  <a:pt x="678" y="1302"/>
                </a:lnTo>
                <a:lnTo>
                  <a:pt x="678" y="1283"/>
                </a:lnTo>
                <a:lnTo>
                  <a:pt x="675" y="1267"/>
                </a:lnTo>
                <a:lnTo>
                  <a:pt x="675" y="1255"/>
                </a:lnTo>
                <a:lnTo>
                  <a:pt x="663" y="1205"/>
                </a:lnTo>
                <a:lnTo>
                  <a:pt x="651" y="1158"/>
                </a:lnTo>
                <a:lnTo>
                  <a:pt x="644" y="1119"/>
                </a:lnTo>
                <a:lnTo>
                  <a:pt x="632" y="1088"/>
                </a:lnTo>
                <a:lnTo>
                  <a:pt x="624" y="1061"/>
                </a:lnTo>
                <a:lnTo>
                  <a:pt x="620" y="1042"/>
                </a:lnTo>
                <a:lnTo>
                  <a:pt x="616" y="1030"/>
                </a:lnTo>
                <a:lnTo>
                  <a:pt x="616" y="1026"/>
                </a:lnTo>
                <a:lnTo>
                  <a:pt x="182" y="12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3" name="Google Shape;943;p38"/>
          <p:cNvSpPr/>
          <p:nvPr/>
        </p:nvSpPr>
        <p:spPr>
          <a:xfrm>
            <a:off x="7980164" y="2277070"/>
            <a:ext cx="1540372" cy="3470672"/>
          </a:xfrm>
          <a:custGeom>
            <a:rect b="b" l="l" r="r" t="t"/>
            <a:pathLst>
              <a:path extrusionOk="0" h="2332" w="1035">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4" name="Google Shape;944;p38"/>
          <p:cNvSpPr/>
          <p:nvPr/>
        </p:nvSpPr>
        <p:spPr>
          <a:xfrm>
            <a:off x="8770443" y="3804048"/>
            <a:ext cx="317003" cy="1058168"/>
          </a:xfrm>
          <a:custGeom>
            <a:rect b="b" l="l" r="r" t="t"/>
            <a:pathLst>
              <a:path extrusionOk="0" h="711" w="213">
                <a:moveTo>
                  <a:pt x="85" y="0"/>
                </a:moveTo>
                <a:lnTo>
                  <a:pt x="82" y="4"/>
                </a:lnTo>
                <a:lnTo>
                  <a:pt x="74" y="16"/>
                </a:lnTo>
                <a:lnTo>
                  <a:pt x="58" y="35"/>
                </a:lnTo>
                <a:lnTo>
                  <a:pt x="47" y="54"/>
                </a:lnTo>
                <a:lnTo>
                  <a:pt x="16" y="105"/>
                </a:lnTo>
                <a:lnTo>
                  <a:pt x="4" y="128"/>
                </a:lnTo>
                <a:lnTo>
                  <a:pt x="0" y="148"/>
                </a:lnTo>
                <a:lnTo>
                  <a:pt x="0" y="175"/>
                </a:lnTo>
                <a:lnTo>
                  <a:pt x="4" y="206"/>
                </a:lnTo>
                <a:lnTo>
                  <a:pt x="8" y="237"/>
                </a:lnTo>
                <a:lnTo>
                  <a:pt x="16" y="268"/>
                </a:lnTo>
                <a:lnTo>
                  <a:pt x="27" y="299"/>
                </a:lnTo>
                <a:lnTo>
                  <a:pt x="35" y="338"/>
                </a:lnTo>
                <a:lnTo>
                  <a:pt x="43" y="385"/>
                </a:lnTo>
                <a:lnTo>
                  <a:pt x="47" y="432"/>
                </a:lnTo>
                <a:lnTo>
                  <a:pt x="51" y="486"/>
                </a:lnTo>
                <a:lnTo>
                  <a:pt x="51" y="536"/>
                </a:lnTo>
                <a:lnTo>
                  <a:pt x="47" y="583"/>
                </a:lnTo>
                <a:lnTo>
                  <a:pt x="47" y="626"/>
                </a:lnTo>
                <a:lnTo>
                  <a:pt x="43" y="661"/>
                </a:lnTo>
                <a:lnTo>
                  <a:pt x="43" y="688"/>
                </a:lnTo>
                <a:lnTo>
                  <a:pt x="43" y="700"/>
                </a:lnTo>
                <a:lnTo>
                  <a:pt x="39" y="707"/>
                </a:lnTo>
                <a:lnTo>
                  <a:pt x="39" y="711"/>
                </a:lnTo>
                <a:lnTo>
                  <a:pt x="144" y="688"/>
                </a:lnTo>
                <a:lnTo>
                  <a:pt x="140" y="657"/>
                </a:lnTo>
                <a:lnTo>
                  <a:pt x="144" y="653"/>
                </a:lnTo>
                <a:lnTo>
                  <a:pt x="151" y="634"/>
                </a:lnTo>
                <a:lnTo>
                  <a:pt x="175" y="595"/>
                </a:lnTo>
                <a:lnTo>
                  <a:pt x="178" y="587"/>
                </a:lnTo>
                <a:lnTo>
                  <a:pt x="182" y="579"/>
                </a:lnTo>
                <a:lnTo>
                  <a:pt x="190" y="571"/>
                </a:lnTo>
                <a:lnTo>
                  <a:pt x="202" y="568"/>
                </a:lnTo>
                <a:lnTo>
                  <a:pt x="209" y="564"/>
                </a:lnTo>
                <a:lnTo>
                  <a:pt x="213" y="556"/>
                </a:lnTo>
                <a:lnTo>
                  <a:pt x="213" y="548"/>
                </a:lnTo>
                <a:lnTo>
                  <a:pt x="213" y="544"/>
                </a:lnTo>
                <a:lnTo>
                  <a:pt x="182" y="544"/>
                </a:lnTo>
                <a:lnTo>
                  <a:pt x="182" y="540"/>
                </a:lnTo>
                <a:lnTo>
                  <a:pt x="182" y="536"/>
                </a:lnTo>
                <a:lnTo>
                  <a:pt x="182" y="521"/>
                </a:lnTo>
                <a:lnTo>
                  <a:pt x="178" y="501"/>
                </a:lnTo>
                <a:lnTo>
                  <a:pt x="175" y="482"/>
                </a:lnTo>
                <a:lnTo>
                  <a:pt x="171" y="459"/>
                </a:lnTo>
                <a:lnTo>
                  <a:pt x="167" y="408"/>
                </a:lnTo>
                <a:lnTo>
                  <a:pt x="159" y="354"/>
                </a:lnTo>
                <a:lnTo>
                  <a:pt x="151" y="299"/>
                </a:lnTo>
                <a:lnTo>
                  <a:pt x="147" y="276"/>
                </a:lnTo>
                <a:lnTo>
                  <a:pt x="147" y="257"/>
                </a:lnTo>
                <a:lnTo>
                  <a:pt x="144" y="241"/>
                </a:lnTo>
                <a:lnTo>
                  <a:pt x="144" y="229"/>
                </a:lnTo>
                <a:lnTo>
                  <a:pt x="132" y="179"/>
                </a:lnTo>
                <a:lnTo>
                  <a:pt x="120" y="132"/>
                </a:lnTo>
                <a:lnTo>
                  <a:pt x="113" y="93"/>
                </a:lnTo>
                <a:lnTo>
                  <a:pt x="101" y="62"/>
                </a:lnTo>
                <a:lnTo>
                  <a:pt x="93" y="35"/>
                </a:lnTo>
                <a:lnTo>
                  <a:pt x="89" y="16"/>
                </a:lnTo>
                <a:lnTo>
                  <a:pt x="85" y="4"/>
                </a:lnTo>
                <a:lnTo>
                  <a:pt x="85" y="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5" name="Google Shape;945;p38"/>
          <p:cNvSpPr/>
          <p:nvPr/>
        </p:nvSpPr>
        <p:spPr>
          <a:xfrm>
            <a:off x="7998024" y="3110508"/>
            <a:ext cx="437555" cy="1468934"/>
          </a:xfrm>
          <a:custGeom>
            <a:rect b="b" l="l" r="r" t="t"/>
            <a:pathLst>
              <a:path extrusionOk="0" h="987" w="294">
                <a:moveTo>
                  <a:pt x="236" y="0"/>
                </a:moveTo>
                <a:lnTo>
                  <a:pt x="236" y="0"/>
                </a:lnTo>
                <a:lnTo>
                  <a:pt x="232" y="4"/>
                </a:lnTo>
                <a:lnTo>
                  <a:pt x="224" y="4"/>
                </a:lnTo>
                <a:lnTo>
                  <a:pt x="217" y="7"/>
                </a:lnTo>
                <a:lnTo>
                  <a:pt x="197" y="19"/>
                </a:lnTo>
                <a:lnTo>
                  <a:pt x="170" y="31"/>
                </a:lnTo>
                <a:lnTo>
                  <a:pt x="120" y="54"/>
                </a:lnTo>
                <a:lnTo>
                  <a:pt x="97" y="66"/>
                </a:lnTo>
                <a:lnTo>
                  <a:pt x="89" y="70"/>
                </a:lnTo>
                <a:lnTo>
                  <a:pt x="85" y="74"/>
                </a:lnTo>
                <a:lnTo>
                  <a:pt x="77" y="81"/>
                </a:lnTo>
                <a:lnTo>
                  <a:pt x="69" y="97"/>
                </a:lnTo>
                <a:lnTo>
                  <a:pt x="62" y="116"/>
                </a:lnTo>
                <a:lnTo>
                  <a:pt x="54" y="140"/>
                </a:lnTo>
                <a:lnTo>
                  <a:pt x="34" y="194"/>
                </a:lnTo>
                <a:lnTo>
                  <a:pt x="19" y="245"/>
                </a:lnTo>
                <a:lnTo>
                  <a:pt x="19" y="256"/>
                </a:lnTo>
                <a:lnTo>
                  <a:pt x="19" y="276"/>
                </a:lnTo>
                <a:lnTo>
                  <a:pt x="19" y="299"/>
                </a:lnTo>
                <a:lnTo>
                  <a:pt x="23" y="330"/>
                </a:lnTo>
                <a:lnTo>
                  <a:pt x="27" y="365"/>
                </a:lnTo>
                <a:lnTo>
                  <a:pt x="27" y="404"/>
                </a:lnTo>
                <a:lnTo>
                  <a:pt x="31" y="451"/>
                </a:lnTo>
                <a:lnTo>
                  <a:pt x="31" y="501"/>
                </a:lnTo>
                <a:lnTo>
                  <a:pt x="27" y="552"/>
                </a:lnTo>
                <a:lnTo>
                  <a:pt x="23" y="594"/>
                </a:lnTo>
                <a:lnTo>
                  <a:pt x="19" y="629"/>
                </a:lnTo>
                <a:lnTo>
                  <a:pt x="15" y="664"/>
                </a:lnTo>
                <a:lnTo>
                  <a:pt x="7" y="734"/>
                </a:lnTo>
                <a:lnTo>
                  <a:pt x="3" y="773"/>
                </a:lnTo>
                <a:lnTo>
                  <a:pt x="0" y="816"/>
                </a:lnTo>
                <a:lnTo>
                  <a:pt x="0" y="859"/>
                </a:lnTo>
                <a:lnTo>
                  <a:pt x="0" y="898"/>
                </a:lnTo>
                <a:lnTo>
                  <a:pt x="0" y="925"/>
                </a:lnTo>
                <a:lnTo>
                  <a:pt x="3" y="948"/>
                </a:lnTo>
                <a:lnTo>
                  <a:pt x="3" y="967"/>
                </a:lnTo>
                <a:lnTo>
                  <a:pt x="3" y="979"/>
                </a:lnTo>
                <a:lnTo>
                  <a:pt x="7" y="987"/>
                </a:lnTo>
                <a:lnTo>
                  <a:pt x="23" y="987"/>
                </a:lnTo>
                <a:lnTo>
                  <a:pt x="23" y="983"/>
                </a:lnTo>
                <a:lnTo>
                  <a:pt x="23" y="975"/>
                </a:lnTo>
                <a:lnTo>
                  <a:pt x="23" y="898"/>
                </a:lnTo>
                <a:lnTo>
                  <a:pt x="23" y="866"/>
                </a:lnTo>
                <a:lnTo>
                  <a:pt x="27" y="835"/>
                </a:lnTo>
                <a:lnTo>
                  <a:pt x="31" y="804"/>
                </a:lnTo>
                <a:lnTo>
                  <a:pt x="34" y="781"/>
                </a:lnTo>
                <a:lnTo>
                  <a:pt x="38" y="734"/>
                </a:lnTo>
                <a:lnTo>
                  <a:pt x="42" y="692"/>
                </a:lnTo>
                <a:lnTo>
                  <a:pt x="50" y="649"/>
                </a:lnTo>
                <a:lnTo>
                  <a:pt x="50" y="629"/>
                </a:lnTo>
                <a:lnTo>
                  <a:pt x="54" y="614"/>
                </a:lnTo>
                <a:lnTo>
                  <a:pt x="58" y="602"/>
                </a:lnTo>
                <a:lnTo>
                  <a:pt x="58" y="594"/>
                </a:lnTo>
                <a:lnTo>
                  <a:pt x="62" y="590"/>
                </a:lnTo>
                <a:lnTo>
                  <a:pt x="66" y="587"/>
                </a:lnTo>
                <a:lnTo>
                  <a:pt x="66" y="583"/>
                </a:lnTo>
                <a:lnTo>
                  <a:pt x="69" y="571"/>
                </a:lnTo>
                <a:lnTo>
                  <a:pt x="69" y="555"/>
                </a:lnTo>
                <a:lnTo>
                  <a:pt x="73" y="532"/>
                </a:lnTo>
                <a:lnTo>
                  <a:pt x="73" y="509"/>
                </a:lnTo>
                <a:lnTo>
                  <a:pt x="73" y="482"/>
                </a:lnTo>
                <a:lnTo>
                  <a:pt x="66" y="454"/>
                </a:lnTo>
                <a:lnTo>
                  <a:pt x="58" y="427"/>
                </a:lnTo>
                <a:lnTo>
                  <a:pt x="54" y="408"/>
                </a:lnTo>
                <a:lnTo>
                  <a:pt x="50" y="392"/>
                </a:lnTo>
                <a:lnTo>
                  <a:pt x="50" y="384"/>
                </a:lnTo>
                <a:lnTo>
                  <a:pt x="50" y="373"/>
                </a:lnTo>
                <a:lnTo>
                  <a:pt x="58" y="361"/>
                </a:lnTo>
                <a:lnTo>
                  <a:pt x="58" y="349"/>
                </a:lnTo>
                <a:lnTo>
                  <a:pt x="62" y="338"/>
                </a:lnTo>
                <a:lnTo>
                  <a:pt x="62" y="322"/>
                </a:lnTo>
                <a:lnTo>
                  <a:pt x="66" y="299"/>
                </a:lnTo>
                <a:lnTo>
                  <a:pt x="66" y="237"/>
                </a:lnTo>
                <a:lnTo>
                  <a:pt x="66" y="229"/>
                </a:lnTo>
                <a:lnTo>
                  <a:pt x="66" y="225"/>
                </a:lnTo>
                <a:lnTo>
                  <a:pt x="66" y="241"/>
                </a:lnTo>
                <a:lnTo>
                  <a:pt x="66" y="264"/>
                </a:lnTo>
                <a:lnTo>
                  <a:pt x="73" y="295"/>
                </a:lnTo>
                <a:lnTo>
                  <a:pt x="81" y="330"/>
                </a:lnTo>
                <a:lnTo>
                  <a:pt x="89" y="373"/>
                </a:lnTo>
                <a:lnTo>
                  <a:pt x="104" y="458"/>
                </a:lnTo>
                <a:lnTo>
                  <a:pt x="112" y="505"/>
                </a:lnTo>
                <a:lnTo>
                  <a:pt x="120" y="548"/>
                </a:lnTo>
                <a:lnTo>
                  <a:pt x="120" y="567"/>
                </a:lnTo>
                <a:lnTo>
                  <a:pt x="116" y="583"/>
                </a:lnTo>
                <a:lnTo>
                  <a:pt x="104" y="614"/>
                </a:lnTo>
                <a:lnTo>
                  <a:pt x="97" y="633"/>
                </a:lnTo>
                <a:lnTo>
                  <a:pt x="89" y="649"/>
                </a:lnTo>
                <a:lnTo>
                  <a:pt x="77" y="672"/>
                </a:lnTo>
                <a:lnTo>
                  <a:pt x="69" y="695"/>
                </a:lnTo>
                <a:lnTo>
                  <a:pt x="58" y="750"/>
                </a:lnTo>
                <a:lnTo>
                  <a:pt x="54" y="777"/>
                </a:lnTo>
                <a:lnTo>
                  <a:pt x="50" y="800"/>
                </a:lnTo>
                <a:lnTo>
                  <a:pt x="46" y="820"/>
                </a:lnTo>
                <a:lnTo>
                  <a:pt x="42" y="835"/>
                </a:lnTo>
                <a:lnTo>
                  <a:pt x="42" y="847"/>
                </a:lnTo>
                <a:lnTo>
                  <a:pt x="42" y="851"/>
                </a:lnTo>
                <a:lnTo>
                  <a:pt x="50" y="851"/>
                </a:lnTo>
                <a:lnTo>
                  <a:pt x="62" y="855"/>
                </a:lnTo>
                <a:lnTo>
                  <a:pt x="73" y="859"/>
                </a:lnTo>
                <a:lnTo>
                  <a:pt x="89" y="863"/>
                </a:lnTo>
                <a:lnTo>
                  <a:pt x="108" y="866"/>
                </a:lnTo>
                <a:lnTo>
                  <a:pt x="151" y="870"/>
                </a:lnTo>
                <a:lnTo>
                  <a:pt x="193" y="870"/>
                </a:lnTo>
                <a:lnTo>
                  <a:pt x="236" y="870"/>
                </a:lnTo>
                <a:lnTo>
                  <a:pt x="252" y="866"/>
                </a:lnTo>
                <a:lnTo>
                  <a:pt x="267" y="866"/>
                </a:lnTo>
                <a:lnTo>
                  <a:pt x="275" y="866"/>
                </a:lnTo>
                <a:lnTo>
                  <a:pt x="279" y="866"/>
                </a:lnTo>
                <a:lnTo>
                  <a:pt x="279" y="859"/>
                </a:lnTo>
                <a:lnTo>
                  <a:pt x="275" y="851"/>
                </a:lnTo>
                <a:lnTo>
                  <a:pt x="275" y="831"/>
                </a:lnTo>
                <a:lnTo>
                  <a:pt x="275" y="804"/>
                </a:lnTo>
                <a:lnTo>
                  <a:pt x="271" y="777"/>
                </a:lnTo>
                <a:lnTo>
                  <a:pt x="271" y="746"/>
                </a:lnTo>
                <a:lnTo>
                  <a:pt x="271" y="680"/>
                </a:lnTo>
                <a:lnTo>
                  <a:pt x="275" y="618"/>
                </a:lnTo>
                <a:lnTo>
                  <a:pt x="279" y="587"/>
                </a:lnTo>
                <a:lnTo>
                  <a:pt x="283" y="563"/>
                </a:lnTo>
                <a:lnTo>
                  <a:pt x="287" y="540"/>
                </a:lnTo>
                <a:lnTo>
                  <a:pt x="290" y="524"/>
                </a:lnTo>
                <a:lnTo>
                  <a:pt x="290" y="517"/>
                </a:lnTo>
                <a:lnTo>
                  <a:pt x="294" y="513"/>
                </a:lnTo>
                <a:lnTo>
                  <a:pt x="290" y="509"/>
                </a:lnTo>
                <a:lnTo>
                  <a:pt x="290" y="505"/>
                </a:lnTo>
                <a:lnTo>
                  <a:pt x="287" y="497"/>
                </a:lnTo>
                <a:lnTo>
                  <a:pt x="279" y="486"/>
                </a:lnTo>
                <a:lnTo>
                  <a:pt x="275" y="470"/>
                </a:lnTo>
                <a:lnTo>
                  <a:pt x="263" y="454"/>
                </a:lnTo>
                <a:lnTo>
                  <a:pt x="248" y="416"/>
                </a:lnTo>
                <a:lnTo>
                  <a:pt x="228" y="369"/>
                </a:lnTo>
                <a:lnTo>
                  <a:pt x="213" y="318"/>
                </a:lnTo>
                <a:lnTo>
                  <a:pt x="197" y="268"/>
                </a:lnTo>
                <a:lnTo>
                  <a:pt x="190" y="221"/>
                </a:lnTo>
                <a:lnTo>
                  <a:pt x="190" y="175"/>
                </a:lnTo>
                <a:lnTo>
                  <a:pt x="193" y="132"/>
                </a:lnTo>
                <a:lnTo>
                  <a:pt x="201" y="93"/>
                </a:lnTo>
                <a:lnTo>
                  <a:pt x="209" y="62"/>
                </a:lnTo>
                <a:lnTo>
                  <a:pt x="221" y="35"/>
                </a:lnTo>
                <a:lnTo>
                  <a:pt x="228" y="15"/>
                </a:lnTo>
                <a:lnTo>
                  <a:pt x="236" y="4"/>
                </a:lnTo>
                <a:lnTo>
                  <a:pt x="236" y="0"/>
                </a:lnTo>
                <a:close/>
              </a:path>
            </a:pathLst>
          </a:custGeom>
          <a:solidFill>
            <a:srgbClr val="80FF8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6" name="Google Shape;946;p38"/>
          <p:cNvSpPr/>
          <p:nvPr/>
        </p:nvSpPr>
        <p:spPr>
          <a:xfrm>
            <a:off x="8337352" y="3012281"/>
            <a:ext cx="878086" cy="1585020"/>
          </a:xfrm>
          <a:custGeom>
            <a:rect b="b" l="l" r="r" t="t"/>
            <a:pathLst>
              <a:path extrusionOk="0" h="1065" w="590">
                <a:moveTo>
                  <a:pt x="0" y="408"/>
                </a:moveTo>
                <a:lnTo>
                  <a:pt x="74" y="579"/>
                </a:lnTo>
                <a:lnTo>
                  <a:pt x="55" y="738"/>
                </a:lnTo>
                <a:lnTo>
                  <a:pt x="55" y="929"/>
                </a:lnTo>
                <a:lnTo>
                  <a:pt x="210" y="925"/>
                </a:lnTo>
                <a:lnTo>
                  <a:pt x="210" y="917"/>
                </a:lnTo>
                <a:lnTo>
                  <a:pt x="214" y="909"/>
                </a:lnTo>
                <a:lnTo>
                  <a:pt x="214" y="897"/>
                </a:lnTo>
                <a:lnTo>
                  <a:pt x="217" y="886"/>
                </a:lnTo>
                <a:lnTo>
                  <a:pt x="225" y="859"/>
                </a:lnTo>
                <a:lnTo>
                  <a:pt x="229" y="847"/>
                </a:lnTo>
                <a:lnTo>
                  <a:pt x="237" y="831"/>
                </a:lnTo>
                <a:lnTo>
                  <a:pt x="241" y="820"/>
                </a:lnTo>
                <a:lnTo>
                  <a:pt x="241" y="804"/>
                </a:lnTo>
                <a:lnTo>
                  <a:pt x="241" y="789"/>
                </a:lnTo>
                <a:lnTo>
                  <a:pt x="237" y="765"/>
                </a:lnTo>
                <a:lnTo>
                  <a:pt x="233" y="750"/>
                </a:lnTo>
                <a:lnTo>
                  <a:pt x="225" y="738"/>
                </a:lnTo>
                <a:lnTo>
                  <a:pt x="221" y="723"/>
                </a:lnTo>
                <a:lnTo>
                  <a:pt x="221" y="719"/>
                </a:lnTo>
                <a:lnTo>
                  <a:pt x="225" y="711"/>
                </a:lnTo>
                <a:lnTo>
                  <a:pt x="233" y="699"/>
                </a:lnTo>
                <a:lnTo>
                  <a:pt x="241" y="684"/>
                </a:lnTo>
                <a:lnTo>
                  <a:pt x="256" y="660"/>
                </a:lnTo>
                <a:lnTo>
                  <a:pt x="268" y="637"/>
                </a:lnTo>
                <a:lnTo>
                  <a:pt x="279" y="598"/>
                </a:lnTo>
                <a:lnTo>
                  <a:pt x="291" y="559"/>
                </a:lnTo>
                <a:lnTo>
                  <a:pt x="303" y="536"/>
                </a:lnTo>
                <a:lnTo>
                  <a:pt x="314" y="509"/>
                </a:lnTo>
                <a:lnTo>
                  <a:pt x="342" y="466"/>
                </a:lnTo>
                <a:lnTo>
                  <a:pt x="357" y="419"/>
                </a:lnTo>
                <a:lnTo>
                  <a:pt x="369" y="373"/>
                </a:lnTo>
                <a:lnTo>
                  <a:pt x="376" y="330"/>
                </a:lnTo>
                <a:lnTo>
                  <a:pt x="380" y="295"/>
                </a:lnTo>
                <a:lnTo>
                  <a:pt x="380" y="283"/>
                </a:lnTo>
                <a:lnTo>
                  <a:pt x="384" y="272"/>
                </a:lnTo>
                <a:lnTo>
                  <a:pt x="388" y="264"/>
                </a:lnTo>
                <a:lnTo>
                  <a:pt x="392" y="256"/>
                </a:lnTo>
                <a:lnTo>
                  <a:pt x="396" y="256"/>
                </a:lnTo>
                <a:lnTo>
                  <a:pt x="400" y="260"/>
                </a:lnTo>
                <a:lnTo>
                  <a:pt x="404" y="264"/>
                </a:lnTo>
                <a:lnTo>
                  <a:pt x="404" y="276"/>
                </a:lnTo>
                <a:lnTo>
                  <a:pt x="407" y="287"/>
                </a:lnTo>
                <a:lnTo>
                  <a:pt x="404" y="307"/>
                </a:lnTo>
                <a:lnTo>
                  <a:pt x="404" y="326"/>
                </a:lnTo>
                <a:lnTo>
                  <a:pt x="404" y="346"/>
                </a:lnTo>
                <a:lnTo>
                  <a:pt x="400" y="396"/>
                </a:lnTo>
                <a:lnTo>
                  <a:pt x="396" y="450"/>
                </a:lnTo>
                <a:lnTo>
                  <a:pt x="396" y="509"/>
                </a:lnTo>
                <a:lnTo>
                  <a:pt x="400" y="567"/>
                </a:lnTo>
                <a:lnTo>
                  <a:pt x="404" y="594"/>
                </a:lnTo>
                <a:lnTo>
                  <a:pt x="411" y="621"/>
                </a:lnTo>
                <a:lnTo>
                  <a:pt x="419" y="649"/>
                </a:lnTo>
                <a:lnTo>
                  <a:pt x="423" y="668"/>
                </a:lnTo>
                <a:lnTo>
                  <a:pt x="427" y="684"/>
                </a:lnTo>
                <a:lnTo>
                  <a:pt x="435" y="695"/>
                </a:lnTo>
                <a:lnTo>
                  <a:pt x="438" y="719"/>
                </a:lnTo>
                <a:lnTo>
                  <a:pt x="442" y="738"/>
                </a:lnTo>
                <a:lnTo>
                  <a:pt x="446" y="758"/>
                </a:lnTo>
                <a:lnTo>
                  <a:pt x="446" y="773"/>
                </a:lnTo>
                <a:lnTo>
                  <a:pt x="450" y="792"/>
                </a:lnTo>
                <a:lnTo>
                  <a:pt x="454" y="839"/>
                </a:lnTo>
                <a:lnTo>
                  <a:pt x="466" y="940"/>
                </a:lnTo>
                <a:lnTo>
                  <a:pt x="473" y="987"/>
                </a:lnTo>
                <a:lnTo>
                  <a:pt x="473" y="1010"/>
                </a:lnTo>
                <a:lnTo>
                  <a:pt x="477" y="1026"/>
                </a:lnTo>
                <a:lnTo>
                  <a:pt x="477" y="1045"/>
                </a:lnTo>
                <a:lnTo>
                  <a:pt x="477" y="1057"/>
                </a:lnTo>
                <a:lnTo>
                  <a:pt x="481" y="1061"/>
                </a:lnTo>
                <a:lnTo>
                  <a:pt x="481" y="1065"/>
                </a:lnTo>
                <a:lnTo>
                  <a:pt x="566" y="1061"/>
                </a:lnTo>
                <a:lnTo>
                  <a:pt x="566" y="1057"/>
                </a:lnTo>
                <a:lnTo>
                  <a:pt x="570" y="1045"/>
                </a:lnTo>
                <a:lnTo>
                  <a:pt x="574" y="1026"/>
                </a:lnTo>
                <a:lnTo>
                  <a:pt x="578" y="1002"/>
                </a:lnTo>
                <a:lnTo>
                  <a:pt x="582" y="971"/>
                </a:lnTo>
                <a:lnTo>
                  <a:pt x="586" y="932"/>
                </a:lnTo>
                <a:lnTo>
                  <a:pt x="590" y="890"/>
                </a:lnTo>
                <a:lnTo>
                  <a:pt x="590" y="843"/>
                </a:lnTo>
                <a:lnTo>
                  <a:pt x="590" y="796"/>
                </a:lnTo>
                <a:lnTo>
                  <a:pt x="590" y="758"/>
                </a:lnTo>
                <a:lnTo>
                  <a:pt x="586" y="719"/>
                </a:lnTo>
                <a:lnTo>
                  <a:pt x="582" y="684"/>
                </a:lnTo>
                <a:lnTo>
                  <a:pt x="574" y="618"/>
                </a:lnTo>
                <a:lnTo>
                  <a:pt x="566" y="579"/>
                </a:lnTo>
                <a:lnTo>
                  <a:pt x="559" y="540"/>
                </a:lnTo>
                <a:lnTo>
                  <a:pt x="543" y="485"/>
                </a:lnTo>
                <a:lnTo>
                  <a:pt x="535" y="439"/>
                </a:lnTo>
                <a:lnTo>
                  <a:pt x="528" y="396"/>
                </a:lnTo>
                <a:lnTo>
                  <a:pt x="524" y="357"/>
                </a:lnTo>
                <a:lnTo>
                  <a:pt x="520" y="322"/>
                </a:lnTo>
                <a:lnTo>
                  <a:pt x="520" y="287"/>
                </a:lnTo>
                <a:lnTo>
                  <a:pt x="520" y="217"/>
                </a:lnTo>
                <a:lnTo>
                  <a:pt x="520" y="190"/>
                </a:lnTo>
                <a:lnTo>
                  <a:pt x="520" y="178"/>
                </a:lnTo>
                <a:lnTo>
                  <a:pt x="520" y="171"/>
                </a:lnTo>
                <a:lnTo>
                  <a:pt x="524" y="155"/>
                </a:lnTo>
                <a:lnTo>
                  <a:pt x="528" y="151"/>
                </a:lnTo>
                <a:lnTo>
                  <a:pt x="528" y="147"/>
                </a:lnTo>
                <a:lnTo>
                  <a:pt x="531" y="147"/>
                </a:lnTo>
                <a:lnTo>
                  <a:pt x="535" y="143"/>
                </a:lnTo>
                <a:lnTo>
                  <a:pt x="535" y="140"/>
                </a:lnTo>
                <a:lnTo>
                  <a:pt x="535" y="124"/>
                </a:lnTo>
                <a:lnTo>
                  <a:pt x="528" y="108"/>
                </a:lnTo>
                <a:lnTo>
                  <a:pt x="520" y="89"/>
                </a:lnTo>
                <a:lnTo>
                  <a:pt x="504" y="70"/>
                </a:lnTo>
                <a:lnTo>
                  <a:pt x="500" y="66"/>
                </a:lnTo>
                <a:lnTo>
                  <a:pt x="493" y="62"/>
                </a:lnTo>
                <a:lnTo>
                  <a:pt x="469" y="50"/>
                </a:lnTo>
                <a:lnTo>
                  <a:pt x="438" y="38"/>
                </a:lnTo>
                <a:lnTo>
                  <a:pt x="404" y="23"/>
                </a:lnTo>
                <a:lnTo>
                  <a:pt x="365" y="15"/>
                </a:lnTo>
                <a:lnTo>
                  <a:pt x="326" y="7"/>
                </a:lnTo>
                <a:lnTo>
                  <a:pt x="295" y="0"/>
                </a:lnTo>
                <a:lnTo>
                  <a:pt x="279" y="0"/>
                </a:lnTo>
                <a:lnTo>
                  <a:pt x="272" y="0"/>
                </a:lnTo>
                <a:lnTo>
                  <a:pt x="264" y="3"/>
                </a:lnTo>
                <a:lnTo>
                  <a:pt x="256" y="7"/>
                </a:lnTo>
                <a:lnTo>
                  <a:pt x="241" y="23"/>
                </a:lnTo>
                <a:lnTo>
                  <a:pt x="221" y="46"/>
                </a:lnTo>
                <a:lnTo>
                  <a:pt x="202" y="73"/>
                </a:lnTo>
                <a:lnTo>
                  <a:pt x="183" y="105"/>
                </a:lnTo>
                <a:lnTo>
                  <a:pt x="159" y="140"/>
                </a:lnTo>
                <a:lnTo>
                  <a:pt x="136" y="178"/>
                </a:lnTo>
                <a:lnTo>
                  <a:pt x="113" y="217"/>
                </a:lnTo>
                <a:lnTo>
                  <a:pt x="86" y="256"/>
                </a:lnTo>
                <a:lnTo>
                  <a:pt x="66" y="291"/>
                </a:lnTo>
                <a:lnTo>
                  <a:pt x="47" y="322"/>
                </a:lnTo>
                <a:lnTo>
                  <a:pt x="31" y="349"/>
                </a:lnTo>
                <a:lnTo>
                  <a:pt x="20" y="373"/>
                </a:lnTo>
                <a:lnTo>
                  <a:pt x="8" y="392"/>
                </a:lnTo>
                <a:lnTo>
                  <a:pt x="4" y="404"/>
                </a:lnTo>
                <a:lnTo>
                  <a:pt x="0" y="408"/>
                </a:lnTo>
                <a:close/>
              </a:path>
            </a:pathLst>
          </a:custGeom>
          <a:solidFill>
            <a:srgbClr val="80FF8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7" name="Google Shape;947;p38"/>
          <p:cNvSpPr/>
          <p:nvPr/>
        </p:nvSpPr>
        <p:spPr>
          <a:xfrm>
            <a:off x="8573989" y="2693790"/>
            <a:ext cx="75902" cy="74414"/>
          </a:xfrm>
          <a:custGeom>
            <a:rect b="b" l="l" r="r" t="t"/>
            <a:pathLst>
              <a:path extrusionOk="0" h="50" w="51">
                <a:moveTo>
                  <a:pt x="51" y="27"/>
                </a:moveTo>
                <a:lnTo>
                  <a:pt x="51" y="31"/>
                </a:lnTo>
                <a:lnTo>
                  <a:pt x="51" y="35"/>
                </a:lnTo>
                <a:lnTo>
                  <a:pt x="43" y="43"/>
                </a:lnTo>
                <a:lnTo>
                  <a:pt x="35" y="50"/>
                </a:lnTo>
                <a:lnTo>
                  <a:pt x="27" y="50"/>
                </a:lnTo>
                <a:lnTo>
                  <a:pt x="16" y="46"/>
                </a:lnTo>
                <a:lnTo>
                  <a:pt x="8" y="43"/>
                </a:lnTo>
                <a:lnTo>
                  <a:pt x="4" y="35"/>
                </a:lnTo>
                <a:lnTo>
                  <a:pt x="4" y="31"/>
                </a:lnTo>
                <a:lnTo>
                  <a:pt x="0" y="27"/>
                </a:lnTo>
                <a:lnTo>
                  <a:pt x="4" y="19"/>
                </a:lnTo>
                <a:lnTo>
                  <a:pt x="4" y="15"/>
                </a:lnTo>
                <a:lnTo>
                  <a:pt x="8" y="8"/>
                </a:lnTo>
                <a:lnTo>
                  <a:pt x="16" y="0"/>
                </a:lnTo>
                <a:lnTo>
                  <a:pt x="27" y="0"/>
                </a:lnTo>
                <a:lnTo>
                  <a:pt x="35" y="0"/>
                </a:lnTo>
                <a:lnTo>
                  <a:pt x="43" y="8"/>
                </a:lnTo>
                <a:lnTo>
                  <a:pt x="51" y="15"/>
                </a:lnTo>
                <a:lnTo>
                  <a:pt x="51" y="19"/>
                </a:lnTo>
                <a:lnTo>
                  <a:pt x="51" y="27"/>
                </a:lnTo>
                <a:close/>
              </a:path>
            </a:pathLst>
          </a:custGeom>
          <a:solidFill>
            <a:srgbClr val="80C04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8" name="Google Shape;948;p38"/>
          <p:cNvSpPr/>
          <p:nvPr/>
        </p:nvSpPr>
        <p:spPr>
          <a:xfrm>
            <a:off x="8660309" y="2687836"/>
            <a:ext cx="110133" cy="138411"/>
          </a:xfrm>
          <a:custGeom>
            <a:rect b="b" l="l" r="r" t="t"/>
            <a:pathLst>
              <a:path extrusionOk="0" h="93" w="74">
                <a:moveTo>
                  <a:pt x="12" y="47"/>
                </a:moveTo>
                <a:lnTo>
                  <a:pt x="24" y="19"/>
                </a:lnTo>
                <a:lnTo>
                  <a:pt x="28" y="16"/>
                </a:lnTo>
                <a:lnTo>
                  <a:pt x="35" y="12"/>
                </a:lnTo>
                <a:lnTo>
                  <a:pt x="55" y="0"/>
                </a:lnTo>
                <a:lnTo>
                  <a:pt x="59" y="0"/>
                </a:lnTo>
                <a:lnTo>
                  <a:pt x="62" y="0"/>
                </a:lnTo>
                <a:lnTo>
                  <a:pt x="70" y="8"/>
                </a:lnTo>
                <a:lnTo>
                  <a:pt x="74" y="16"/>
                </a:lnTo>
                <a:lnTo>
                  <a:pt x="74" y="23"/>
                </a:lnTo>
                <a:lnTo>
                  <a:pt x="59" y="54"/>
                </a:lnTo>
                <a:lnTo>
                  <a:pt x="55" y="70"/>
                </a:lnTo>
                <a:lnTo>
                  <a:pt x="51" y="89"/>
                </a:lnTo>
                <a:lnTo>
                  <a:pt x="47" y="93"/>
                </a:lnTo>
                <a:lnTo>
                  <a:pt x="43" y="93"/>
                </a:lnTo>
                <a:lnTo>
                  <a:pt x="24" y="85"/>
                </a:lnTo>
                <a:lnTo>
                  <a:pt x="8" y="78"/>
                </a:lnTo>
                <a:lnTo>
                  <a:pt x="0" y="78"/>
                </a:lnTo>
                <a:lnTo>
                  <a:pt x="8" y="78"/>
                </a:lnTo>
                <a:lnTo>
                  <a:pt x="24" y="82"/>
                </a:lnTo>
                <a:lnTo>
                  <a:pt x="43" y="82"/>
                </a:lnTo>
                <a:lnTo>
                  <a:pt x="43" y="78"/>
                </a:lnTo>
                <a:lnTo>
                  <a:pt x="47" y="62"/>
                </a:lnTo>
                <a:lnTo>
                  <a:pt x="51" y="47"/>
                </a:lnTo>
                <a:lnTo>
                  <a:pt x="55" y="31"/>
                </a:lnTo>
                <a:lnTo>
                  <a:pt x="55" y="27"/>
                </a:lnTo>
                <a:lnTo>
                  <a:pt x="55" y="23"/>
                </a:lnTo>
                <a:lnTo>
                  <a:pt x="47" y="23"/>
                </a:lnTo>
                <a:lnTo>
                  <a:pt x="43" y="23"/>
                </a:lnTo>
                <a:lnTo>
                  <a:pt x="31" y="31"/>
                </a:lnTo>
                <a:lnTo>
                  <a:pt x="20" y="43"/>
                </a:lnTo>
                <a:lnTo>
                  <a:pt x="16" y="47"/>
                </a:lnTo>
                <a:lnTo>
                  <a:pt x="12" y="47"/>
                </a:lnTo>
                <a:close/>
              </a:path>
            </a:pathLst>
          </a:custGeom>
          <a:solidFill>
            <a:srgbClr val="80FF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49" name="Google Shape;949;p38"/>
          <p:cNvSpPr/>
          <p:nvPr/>
        </p:nvSpPr>
        <p:spPr>
          <a:xfrm>
            <a:off x="8377536" y="2850060"/>
            <a:ext cx="352722" cy="270867"/>
          </a:xfrm>
          <a:custGeom>
            <a:rect b="b" l="l" r="r" t="t"/>
            <a:pathLst>
              <a:path extrusionOk="0" h="182" w="237">
                <a:moveTo>
                  <a:pt x="0" y="23"/>
                </a:moveTo>
                <a:lnTo>
                  <a:pt x="0" y="27"/>
                </a:lnTo>
                <a:lnTo>
                  <a:pt x="0" y="31"/>
                </a:lnTo>
                <a:lnTo>
                  <a:pt x="4" y="46"/>
                </a:lnTo>
                <a:lnTo>
                  <a:pt x="4" y="66"/>
                </a:lnTo>
                <a:lnTo>
                  <a:pt x="12" y="85"/>
                </a:lnTo>
                <a:lnTo>
                  <a:pt x="12" y="105"/>
                </a:lnTo>
                <a:lnTo>
                  <a:pt x="16" y="116"/>
                </a:lnTo>
                <a:lnTo>
                  <a:pt x="20" y="124"/>
                </a:lnTo>
                <a:lnTo>
                  <a:pt x="20" y="136"/>
                </a:lnTo>
                <a:lnTo>
                  <a:pt x="16" y="147"/>
                </a:lnTo>
                <a:lnTo>
                  <a:pt x="12" y="155"/>
                </a:lnTo>
                <a:lnTo>
                  <a:pt x="4" y="159"/>
                </a:lnTo>
                <a:lnTo>
                  <a:pt x="4" y="163"/>
                </a:lnTo>
                <a:lnTo>
                  <a:pt x="16" y="175"/>
                </a:lnTo>
                <a:lnTo>
                  <a:pt x="35" y="179"/>
                </a:lnTo>
                <a:lnTo>
                  <a:pt x="43" y="182"/>
                </a:lnTo>
                <a:lnTo>
                  <a:pt x="59" y="179"/>
                </a:lnTo>
                <a:lnTo>
                  <a:pt x="86" y="171"/>
                </a:lnTo>
                <a:lnTo>
                  <a:pt x="105" y="163"/>
                </a:lnTo>
                <a:lnTo>
                  <a:pt x="128" y="147"/>
                </a:lnTo>
                <a:lnTo>
                  <a:pt x="156" y="140"/>
                </a:lnTo>
                <a:lnTo>
                  <a:pt x="171" y="132"/>
                </a:lnTo>
                <a:lnTo>
                  <a:pt x="183" y="132"/>
                </a:lnTo>
                <a:lnTo>
                  <a:pt x="198" y="128"/>
                </a:lnTo>
                <a:lnTo>
                  <a:pt x="206" y="128"/>
                </a:lnTo>
                <a:lnTo>
                  <a:pt x="237" y="101"/>
                </a:lnTo>
                <a:lnTo>
                  <a:pt x="233" y="101"/>
                </a:lnTo>
                <a:lnTo>
                  <a:pt x="225" y="101"/>
                </a:lnTo>
                <a:lnTo>
                  <a:pt x="218" y="97"/>
                </a:lnTo>
                <a:lnTo>
                  <a:pt x="206" y="93"/>
                </a:lnTo>
                <a:lnTo>
                  <a:pt x="183" y="85"/>
                </a:lnTo>
                <a:lnTo>
                  <a:pt x="159" y="74"/>
                </a:lnTo>
                <a:lnTo>
                  <a:pt x="152" y="62"/>
                </a:lnTo>
                <a:lnTo>
                  <a:pt x="144" y="50"/>
                </a:lnTo>
                <a:lnTo>
                  <a:pt x="140" y="31"/>
                </a:lnTo>
                <a:lnTo>
                  <a:pt x="132" y="15"/>
                </a:lnTo>
                <a:lnTo>
                  <a:pt x="128" y="8"/>
                </a:lnTo>
                <a:lnTo>
                  <a:pt x="125" y="4"/>
                </a:lnTo>
                <a:lnTo>
                  <a:pt x="117" y="0"/>
                </a:lnTo>
                <a:lnTo>
                  <a:pt x="109" y="4"/>
                </a:lnTo>
                <a:lnTo>
                  <a:pt x="101" y="15"/>
                </a:lnTo>
                <a:lnTo>
                  <a:pt x="82" y="39"/>
                </a:lnTo>
                <a:lnTo>
                  <a:pt x="66" y="58"/>
                </a:lnTo>
                <a:lnTo>
                  <a:pt x="59" y="66"/>
                </a:lnTo>
                <a:lnTo>
                  <a:pt x="51" y="70"/>
                </a:lnTo>
                <a:lnTo>
                  <a:pt x="43" y="70"/>
                </a:lnTo>
                <a:lnTo>
                  <a:pt x="35" y="66"/>
                </a:lnTo>
                <a:lnTo>
                  <a:pt x="24" y="50"/>
                </a:lnTo>
                <a:lnTo>
                  <a:pt x="16" y="39"/>
                </a:lnTo>
                <a:lnTo>
                  <a:pt x="8" y="31"/>
                </a:lnTo>
                <a:lnTo>
                  <a:pt x="4" y="27"/>
                </a:lnTo>
                <a:lnTo>
                  <a:pt x="0" y="23"/>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0" name="Google Shape;950;p38"/>
          <p:cNvSpPr/>
          <p:nvPr/>
        </p:nvSpPr>
        <p:spPr>
          <a:xfrm>
            <a:off x="8429625" y="2722067"/>
            <a:ext cx="110133" cy="122039"/>
          </a:xfrm>
          <a:custGeom>
            <a:rect b="b" l="l" r="r" t="t"/>
            <a:pathLst>
              <a:path extrusionOk="0" h="82" w="74">
                <a:moveTo>
                  <a:pt x="74" y="0"/>
                </a:moveTo>
                <a:lnTo>
                  <a:pt x="74" y="12"/>
                </a:lnTo>
                <a:lnTo>
                  <a:pt x="66" y="27"/>
                </a:lnTo>
                <a:lnTo>
                  <a:pt x="59" y="39"/>
                </a:lnTo>
                <a:lnTo>
                  <a:pt x="47" y="51"/>
                </a:lnTo>
                <a:lnTo>
                  <a:pt x="20" y="70"/>
                </a:lnTo>
                <a:lnTo>
                  <a:pt x="8" y="78"/>
                </a:lnTo>
                <a:lnTo>
                  <a:pt x="0" y="82"/>
                </a:lnTo>
                <a:lnTo>
                  <a:pt x="8" y="74"/>
                </a:lnTo>
                <a:lnTo>
                  <a:pt x="20" y="66"/>
                </a:lnTo>
                <a:lnTo>
                  <a:pt x="31" y="55"/>
                </a:lnTo>
                <a:lnTo>
                  <a:pt x="59" y="27"/>
                </a:lnTo>
                <a:lnTo>
                  <a:pt x="66" y="12"/>
                </a:lnTo>
                <a:lnTo>
                  <a:pt x="74"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1" name="Google Shape;951;p38"/>
          <p:cNvSpPr/>
          <p:nvPr/>
        </p:nvSpPr>
        <p:spPr>
          <a:xfrm>
            <a:off x="8585895" y="2803922"/>
            <a:ext cx="98227" cy="156270"/>
          </a:xfrm>
          <a:custGeom>
            <a:rect b="b" l="l" r="r" t="t"/>
            <a:pathLst>
              <a:path extrusionOk="0" h="105" w="66">
                <a:moveTo>
                  <a:pt x="0" y="0"/>
                </a:moveTo>
                <a:lnTo>
                  <a:pt x="0" y="0"/>
                </a:lnTo>
                <a:lnTo>
                  <a:pt x="0" y="7"/>
                </a:lnTo>
                <a:lnTo>
                  <a:pt x="4" y="15"/>
                </a:lnTo>
                <a:lnTo>
                  <a:pt x="4" y="27"/>
                </a:lnTo>
                <a:lnTo>
                  <a:pt x="16" y="50"/>
                </a:lnTo>
                <a:lnTo>
                  <a:pt x="27" y="74"/>
                </a:lnTo>
                <a:lnTo>
                  <a:pt x="39" y="89"/>
                </a:lnTo>
                <a:lnTo>
                  <a:pt x="50" y="101"/>
                </a:lnTo>
                <a:lnTo>
                  <a:pt x="62" y="105"/>
                </a:lnTo>
                <a:lnTo>
                  <a:pt x="66" y="105"/>
                </a:lnTo>
                <a:lnTo>
                  <a:pt x="62" y="105"/>
                </a:lnTo>
                <a:lnTo>
                  <a:pt x="58" y="101"/>
                </a:lnTo>
                <a:lnTo>
                  <a:pt x="50" y="93"/>
                </a:lnTo>
                <a:lnTo>
                  <a:pt x="43" y="85"/>
                </a:lnTo>
                <a:lnTo>
                  <a:pt x="31" y="70"/>
                </a:lnTo>
                <a:lnTo>
                  <a:pt x="23" y="50"/>
                </a:lnTo>
                <a:lnTo>
                  <a:pt x="12" y="31"/>
                </a:lnTo>
                <a:lnTo>
                  <a:pt x="4" y="0"/>
                </a:lnTo>
                <a:lnTo>
                  <a:pt x="0"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2" name="Google Shape;952;p38"/>
          <p:cNvSpPr/>
          <p:nvPr/>
        </p:nvSpPr>
        <p:spPr>
          <a:xfrm>
            <a:off x="8614172" y="2601516"/>
            <a:ext cx="63997" cy="40184"/>
          </a:xfrm>
          <a:custGeom>
            <a:rect b="b" l="l" r="r" t="t"/>
            <a:pathLst>
              <a:path extrusionOk="0" h="27" w="43">
                <a:moveTo>
                  <a:pt x="0" y="23"/>
                </a:moveTo>
                <a:lnTo>
                  <a:pt x="4" y="19"/>
                </a:lnTo>
                <a:lnTo>
                  <a:pt x="8" y="11"/>
                </a:lnTo>
                <a:lnTo>
                  <a:pt x="24" y="4"/>
                </a:lnTo>
                <a:lnTo>
                  <a:pt x="31" y="0"/>
                </a:lnTo>
                <a:lnTo>
                  <a:pt x="39" y="4"/>
                </a:lnTo>
                <a:lnTo>
                  <a:pt x="43" y="7"/>
                </a:lnTo>
                <a:lnTo>
                  <a:pt x="31" y="7"/>
                </a:lnTo>
                <a:lnTo>
                  <a:pt x="24" y="11"/>
                </a:lnTo>
                <a:lnTo>
                  <a:pt x="20" y="15"/>
                </a:lnTo>
                <a:lnTo>
                  <a:pt x="16" y="23"/>
                </a:lnTo>
                <a:lnTo>
                  <a:pt x="12" y="27"/>
                </a:lnTo>
                <a:lnTo>
                  <a:pt x="8" y="27"/>
                </a:lnTo>
                <a:lnTo>
                  <a:pt x="0" y="27"/>
                </a:lnTo>
                <a:lnTo>
                  <a:pt x="0" y="23"/>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3" name="Google Shape;953;p38"/>
          <p:cNvSpPr/>
          <p:nvPr/>
        </p:nvSpPr>
        <p:spPr>
          <a:xfrm>
            <a:off x="8649891" y="2647653"/>
            <a:ext cx="28278" cy="63996"/>
          </a:xfrm>
          <a:custGeom>
            <a:rect b="b" l="l" r="r" t="t"/>
            <a:pathLst>
              <a:path extrusionOk="0" h="43" w="19">
                <a:moveTo>
                  <a:pt x="7" y="0"/>
                </a:moveTo>
                <a:lnTo>
                  <a:pt x="7" y="4"/>
                </a:lnTo>
                <a:lnTo>
                  <a:pt x="7" y="11"/>
                </a:lnTo>
                <a:lnTo>
                  <a:pt x="11" y="23"/>
                </a:lnTo>
                <a:lnTo>
                  <a:pt x="7" y="35"/>
                </a:lnTo>
                <a:lnTo>
                  <a:pt x="0" y="43"/>
                </a:lnTo>
                <a:lnTo>
                  <a:pt x="4" y="43"/>
                </a:lnTo>
                <a:lnTo>
                  <a:pt x="7" y="35"/>
                </a:lnTo>
                <a:lnTo>
                  <a:pt x="15" y="31"/>
                </a:lnTo>
                <a:lnTo>
                  <a:pt x="19" y="23"/>
                </a:lnTo>
                <a:lnTo>
                  <a:pt x="15" y="8"/>
                </a:lnTo>
                <a:lnTo>
                  <a:pt x="15" y="0"/>
                </a:lnTo>
                <a:lnTo>
                  <a:pt x="7"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4" name="Google Shape;954;p38"/>
          <p:cNvSpPr/>
          <p:nvPr/>
        </p:nvSpPr>
        <p:spPr>
          <a:xfrm>
            <a:off x="8228708" y="2375297"/>
            <a:ext cx="253008" cy="497086"/>
          </a:xfrm>
          <a:custGeom>
            <a:rect b="b" l="l" r="r" t="t"/>
            <a:pathLst>
              <a:path extrusionOk="0" h="334" w="170">
                <a:moveTo>
                  <a:pt x="54" y="8"/>
                </a:moveTo>
                <a:lnTo>
                  <a:pt x="42" y="20"/>
                </a:lnTo>
                <a:lnTo>
                  <a:pt x="35" y="35"/>
                </a:lnTo>
                <a:lnTo>
                  <a:pt x="19" y="70"/>
                </a:lnTo>
                <a:lnTo>
                  <a:pt x="15" y="89"/>
                </a:lnTo>
                <a:lnTo>
                  <a:pt x="11" y="101"/>
                </a:lnTo>
                <a:lnTo>
                  <a:pt x="7" y="113"/>
                </a:lnTo>
                <a:lnTo>
                  <a:pt x="4" y="117"/>
                </a:lnTo>
                <a:lnTo>
                  <a:pt x="7" y="113"/>
                </a:lnTo>
                <a:lnTo>
                  <a:pt x="11" y="109"/>
                </a:lnTo>
                <a:lnTo>
                  <a:pt x="19" y="109"/>
                </a:lnTo>
                <a:lnTo>
                  <a:pt x="35" y="109"/>
                </a:lnTo>
                <a:lnTo>
                  <a:pt x="42" y="113"/>
                </a:lnTo>
                <a:lnTo>
                  <a:pt x="46" y="113"/>
                </a:lnTo>
                <a:lnTo>
                  <a:pt x="50" y="117"/>
                </a:lnTo>
                <a:lnTo>
                  <a:pt x="50" y="124"/>
                </a:lnTo>
                <a:lnTo>
                  <a:pt x="50" y="136"/>
                </a:lnTo>
                <a:lnTo>
                  <a:pt x="46" y="152"/>
                </a:lnTo>
                <a:lnTo>
                  <a:pt x="38" y="171"/>
                </a:lnTo>
                <a:lnTo>
                  <a:pt x="35" y="187"/>
                </a:lnTo>
                <a:lnTo>
                  <a:pt x="27" y="202"/>
                </a:lnTo>
                <a:lnTo>
                  <a:pt x="31" y="210"/>
                </a:lnTo>
                <a:lnTo>
                  <a:pt x="35" y="214"/>
                </a:lnTo>
                <a:lnTo>
                  <a:pt x="38" y="214"/>
                </a:lnTo>
                <a:lnTo>
                  <a:pt x="46" y="214"/>
                </a:lnTo>
                <a:lnTo>
                  <a:pt x="54" y="210"/>
                </a:lnTo>
                <a:lnTo>
                  <a:pt x="58" y="210"/>
                </a:lnTo>
                <a:lnTo>
                  <a:pt x="69" y="210"/>
                </a:lnTo>
                <a:lnTo>
                  <a:pt x="73" y="214"/>
                </a:lnTo>
                <a:lnTo>
                  <a:pt x="77" y="210"/>
                </a:lnTo>
                <a:lnTo>
                  <a:pt x="77" y="206"/>
                </a:lnTo>
                <a:lnTo>
                  <a:pt x="77" y="198"/>
                </a:lnTo>
                <a:lnTo>
                  <a:pt x="73" y="194"/>
                </a:lnTo>
                <a:lnTo>
                  <a:pt x="81" y="198"/>
                </a:lnTo>
                <a:lnTo>
                  <a:pt x="81" y="202"/>
                </a:lnTo>
                <a:lnTo>
                  <a:pt x="81" y="218"/>
                </a:lnTo>
                <a:lnTo>
                  <a:pt x="73" y="222"/>
                </a:lnTo>
                <a:lnTo>
                  <a:pt x="54" y="222"/>
                </a:lnTo>
                <a:lnTo>
                  <a:pt x="50" y="233"/>
                </a:lnTo>
                <a:lnTo>
                  <a:pt x="46" y="222"/>
                </a:lnTo>
                <a:lnTo>
                  <a:pt x="42" y="222"/>
                </a:lnTo>
                <a:lnTo>
                  <a:pt x="35" y="222"/>
                </a:lnTo>
                <a:lnTo>
                  <a:pt x="27" y="214"/>
                </a:lnTo>
                <a:lnTo>
                  <a:pt x="19" y="206"/>
                </a:lnTo>
                <a:lnTo>
                  <a:pt x="27" y="191"/>
                </a:lnTo>
                <a:lnTo>
                  <a:pt x="35" y="171"/>
                </a:lnTo>
                <a:lnTo>
                  <a:pt x="38" y="156"/>
                </a:lnTo>
                <a:lnTo>
                  <a:pt x="42" y="148"/>
                </a:lnTo>
                <a:lnTo>
                  <a:pt x="42" y="144"/>
                </a:lnTo>
                <a:lnTo>
                  <a:pt x="38" y="132"/>
                </a:lnTo>
                <a:lnTo>
                  <a:pt x="35" y="124"/>
                </a:lnTo>
                <a:lnTo>
                  <a:pt x="31" y="124"/>
                </a:lnTo>
                <a:lnTo>
                  <a:pt x="27" y="121"/>
                </a:lnTo>
                <a:lnTo>
                  <a:pt x="15" y="117"/>
                </a:lnTo>
                <a:lnTo>
                  <a:pt x="11" y="117"/>
                </a:lnTo>
                <a:lnTo>
                  <a:pt x="7" y="121"/>
                </a:lnTo>
                <a:lnTo>
                  <a:pt x="4" y="124"/>
                </a:lnTo>
                <a:lnTo>
                  <a:pt x="7" y="156"/>
                </a:lnTo>
                <a:lnTo>
                  <a:pt x="4" y="163"/>
                </a:lnTo>
                <a:lnTo>
                  <a:pt x="0" y="175"/>
                </a:lnTo>
                <a:lnTo>
                  <a:pt x="0" y="191"/>
                </a:lnTo>
                <a:lnTo>
                  <a:pt x="0" y="210"/>
                </a:lnTo>
                <a:lnTo>
                  <a:pt x="4" y="226"/>
                </a:lnTo>
                <a:lnTo>
                  <a:pt x="7" y="245"/>
                </a:lnTo>
                <a:lnTo>
                  <a:pt x="11" y="257"/>
                </a:lnTo>
                <a:lnTo>
                  <a:pt x="15" y="268"/>
                </a:lnTo>
                <a:lnTo>
                  <a:pt x="19" y="292"/>
                </a:lnTo>
                <a:lnTo>
                  <a:pt x="23" y="311"/>
                </a:lnTo>
                <a:lnTo>
                  <a:pt x="23" y="319"/>
                </a:lnTo>
                <a:lnTo>
                  <a:pt x="27" y="323"/>
                </a:lnTo>
                <a:lnTo>
                  <a:pt x="35" y="327"/>
                </a:lnTo>
                <a:lnTo>
                  <a:pt x="42" y="330"/>
                </a:lnTo>
                <a:lnTo>
                  <a:pt x="54" y="334"/>
                </a:lnTo>
                <a:lnTo>
                  <a:pt x="69" y="330"/>
                </a:lnTo>
                <a:lnTo>
                  <a:pt x="97" y="327"/>
                </a:lnTo>
                <a:lnTo>
                  <a:pt x="124" y="311"/>
                </a:lnTo>
                <a:lnTo>
                  <a:pt x="135" y="303"/>
                </a:lnTo>
                <a:lnTo>
                  <a:pt x="143" y="295"/>
                </a:lnTo>
                <a:lnTo>
                  <a:pt x="151" y="284"/>
                </a:lnTo>
                <a:lnTo>
                  <a:pt x="151" y="272"/>
                </a:lnTo>
                <a:lnTo>
                  <a:pt x="151" y="257"/>
                </a:lnTo>
                <a:lnTo>
                  <a:pt x="151" y="237"/>
                </a:lnTo>
                <a:lnTo>
                  <a:pt x="151" y="226"/>
                </a:lnTo>
                <a:lnTo>
                  <a:pt x="159" y="218"/>
                </a:lnTo>
                <a:lnTo>
                  <a:pt x="163" y="202"/>
                </a:lnTo>
                <a:lnTo>
                  <a:pt x="163" y="187"/>
                </a:lnTo>
                <a:lnTo>
                  <a:pt x="163" y="179"/>
                </a:lnTo>
                <a:lnTo>
                  <a:pt x="159" y="175"/>
                </a:lnTo>
                <a:lnTo>
                  <a:pt x="143" y="167"/>
                </a:lnTo>
                <a:lnTo>
                  <a:pt x="135" y="163"/>
                </a:lnTo>
                <a:lnTo>
                  <a:pt x="132" y="159"/>
                </a:lnTo>
                <a:lnTo>
                  <a:pt x="135" y="159"/>
                </a:lnTo>
                <a:lnTo>
                  <a:pt x="143" y="156"/>
                </a:lnTo>
                <a:lnTo>
                  <a:pt x="147" y="148"/>
                </a:lnTo>
                <a:lnTo>
                  <a:pt x="151" y="136"/>
                </a:lnTo>
                <a:lnTo>
                  <a:pt x="151" y="128"/>
                </a:lnTo>
                <a:lnTo>
                  <a:pt x="151" y="117"/>
                </a:lnTo>
                <a:lnTo>
                  <a:pt x="155" y="101"/>
                </a:lnTo>
                <a:lnTo>
                  <a:pt x="163" y="82"/>
                </a:lnTo>
                <a:lnTo>
                  <a:pt x="166" y="70"/>
                </a:lnTo>
                <a:lnTo>
                  <a:pt x="170" y="58"/>
                </a:lnTo>
                <a:lnTo>
                  <a:pt x="166" y="47"/>
                </a:lnTo>
                <a:lnTo>
                  <a:pt x="166" y="35"/>
                </a:lnTo>
                <a:lnTo>
                  <a:pt x="155" y="16"/>
                </a:lnTo>
                <a:lnTo>
                  <a:pt x="143" y="8"/>
                </a:lnTo>
                <a:lnTo>
                  <a:pt x="135" y="4"/>
                </a:lnTo>
                <a:lnTo>
                  <a:pt x="128" y="0"/>
                </a:lnTo>
                <a:lnTo>
                  <a:pt x="112" y="4"/>
                </a:lnTo>
                <a:lnTo>
                  <a:pt x="100" y="8"/>
                </a:lnTo>
                <a:lnTo>
                  <a:pt x="85" y="12"/>
                </a:lnTo>
                <a:lnTo>
                  <a:pt x="73" y="8"/>
                </a:lnTo>
                <a:lnTo>
                  <a:pt x="62" y="8"/>
                </a:lnTo>
                <a:lnTo>
                  <a:pt x="54" y="8"/>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5" name="Google Shape;955;p38"/>
          <p:cNvSpPr/>
          <p:nvPr/>
        </p:nvSpPr>
        <p:spPr>
          <a:xfrm>
            <a:off x="9111259" y="4758036"/>
            <a:ext cx="58043" cy="133945"/>
          </a:xfrm>
          <a:custGeom>
            <a:rect b="b" l="l" r="r" t="t"/>
            <a:pathLst>
              <a:path extrusionOk="0" h="90" w="39">
                <a:moveTo>
                  <a:pt x="35" y="0"/>
                </a:moveTo>
                <a:lnTo>
                  <a:pt x="39" y="0"/>
                </a:lnTo>
                <a:lnTo>
                  <a:pt x="39" y="20"/>
                </a:lnTo>
                <a:lnTo>
                  <a:pt x="31" y="28"/>
                </a:lnTo>
                <a:lnTo>
                  <a:pt x="27" y="39"/>
                </a:lnTo>
                <a:lnTo>
                  <a:pt x="23" y="47"/>
                </a:lnTo>
                <a:lnTo>
                  <a:pt x="23" y="55"/>
                </a:lnTo>
                <a:lnTo>
                  <a:pt x="19" y="63"/>
                </a:lnTo>
                <a:lnTo>
                  <a:pt x="15" y="74"/>
                </a:lnTo>
                <a:lnTo>
                  <a:pt x="11" y="82"/>
                </a:lnTo>
                <a:lnTo>
                  <a:pt x="0" y="90"/>
                </a:lnTo>
                <a:lnTo>
                  <a:pt x="15" y="39"/>
                </a:lnTo>
                <a:lnTo>
                  <a:pt x="19" y="39"/>
                </a:lnTo>
                <a:lnTo>
                  <a:pt x="23" y="35"/>
                </a:lnTo>
                <a:lnTo>
                  <a:pt x="31" y="20"/>
                </a:lnTo>
                <a:lnTo>
                  <a:pt x="35" y="8"/>
                </a:lnTo>
                <a:lnTo>
                  <a:pt x="35" y="4"/>
                </a:lnTo>
                <a:lnTo>
                  <a:pt x="35"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6" name="Google Shape;956;p38"/>
          <p:cNvSpPr/>
          <p:nvPr/>
        </p:nvSpPr>
        <p:spPr>
          <a:xfrm>
            <a:off x="9145489" y="4810125"/>
            <a:ext cx="34230" cy="69950"/>
          </a:xfrm>
          <a:custGeom>
            <a:rect b="b" l="l" r="r" t="t"/>
            <a:pathLst>
              <a:path extrusionOk="0" h="47" w="23">
                <a:moveTo>
                  <a:pt x="23" y="0"/>
                </a:moveTo>
                <a:lnTo>
                  <a:pt x="20" y="8"/>
                </a:lnTo>
                <a:lnTo>
                  <a:pt x="20" y="16"/>
                </a:lnTo>
                <a:lnTo>
                  <a:pt x="20" y="24"/>
                </a:lnTo>
                <a:lnTo>
                  <a:pt x="16" y="28"/>
                </a:lnTo>
                <a:lnTo>
                  <a:pt x="8" y="43"/>
                </a:lnTo>
                <a:lnTo>
                  <a:pt x="4" y="47"/>
                </a:lnTo>
                <a:lnTo>
                  <a:pt x="0" y="47"/>
                </a:lnTo>
                <a:lnTo>
                  <a:pt x="23"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7" name="Google Shape;957;p38"/>
          <p:cNvSpPr/>
          <p:nvPr/>
        </p:nvSpPr>
        <p:spPr>
          <a:xfrm>
            <a:off x="8989219" y="4607719"/>
            <a:ext cx="180083" cy="290215"/>
          </a:xfrm>
          <a:custGeom>
            <a:rect b="b" l="l" r="r" t="t"/>
            <a:pathLst>
              <a:path extrusionOk="0" h="195" w="121">
                <a:moveTo>
                  <a:pt x="78" y="4"/>
                </a:moveTo>
                <a:lnTo>
                  <a:pt x="78" y="8"/>
                </a:lnTo>
                <a:lnTo>
                  <a:pt x="74" y="12"/>
                </a:lnTo>
                <a:lnTo>
                  <a:pt x="74" y="20"/>
                </a:lnTo>
                <a:lnTo>
                  <a:pt x="70" y="28"/>
                </a:lnTo>
                <a:lnTo>
                  <a:pt x="62" y="31"/>
                </a:lnTo>
                <a:lnTo>
                  <a:pt x="55" y="31"/>
                </a:lnTo>
                <a:lnTo>
                  <a:pt x="47" y="35"/>
                </a:lnTo>
                <a:lnTo>
                  <a:pt x="39" y="43"/>
                </a:lnTo>
                <a:lnTo>
                  <a:pt x="20" y="78"/>
                </a:lnTo>
                <a:lnTo>
                  <a:pt x="12" y="94"/>
                </a:lnTo>
                <a:lnTo>
                  <a:pt x="4" y="113"/>
                </a:lnTo>
                <a:lnTo>
                  <a:pt x="0" y="125"/>
                </a:lnTo>
                <a:lnTo>
                  <a:pt x="0" y="136"/>
                </a:lnTo>
                <a:lnTo>
                  <a:pt x="0" y="144"/>
                </a:lnTo>
                <a:lnTo>
                  <a:pt x="4" y="148"/>
                </a:lnTo>
                <a:lnTo>
                  <a:pt x="4" y="160"/>
                </a:lnTo>
                <a:lnTo>
                  <a:pt x="4" y="167"/>
                </a:lnTo>
                <a:lnTo>
                  <a:pt x="8" y="171"/>
                </a:lnTo>
                <a:lnTo>
                  <a:pt x="12" y="171"/>
                </a:lnTo>
                <a:lnTo>
                  <a:pt x="16" y="167"/>
                </a:lnTo>
                <a:lnTo>
                  <a:pt x="20" y="160"/>
                </a:lnTo>
                <a:lnTo>
                  <a:pt x="28" y="152"/>
                </a:lnTo>
                <a:lnTo>
                  <a:pt x="28" y="140"/>
                </a:lnTo>
                <a:lnTo>
                  <a:pt x="28" y="125"/>
                </a:lnTo>
                <a:lnTo>
                  <a:pt x="28" y="117"/>
                </a:lnTo>
                <a:lnTo>
                  <a:pt x="35" y="113"/>
                </a:lnTo>
                <a:lnTo>
                  <a:pt x="39" y="105"/>
                </a:lnTo>
                <a:lnTo>
                  <a:pt x="47" y="101"/>
                </a:lnTo>
                <a:lnTo>
                  <a:pt x="55" y="97"/>
                </a:lnTo>
                <a:lnTo>
                  <a:pt x="59" y="101"/>
                </a:lnTo>
                <a:lnTo>
                  <a:pt x="55" y="105"/>
                </a:lnTo>
                <a:lnTo>
                  <a:pt x="55" y="113"/>
                </a:lnTo>
                <a:lnTo>
                  <a:pt x="51" y="125"/>
                </a:lnTo>
                <a:lnTo>
                  <a:pt x="55" y="140"/>
                </a:lnTo>
                <a:lnTo>
                  <a:pt x="55" y="148"/>
                </a:lnTo>
                <a:lnTo>
                  <a:pt x="55" y="156"/>
                </a:lnTo>
                <a:lnTo>
                  <a:pt x="51" y="171"/>
                </a:lnTo>
                <a:lnTo>
                  <a:pt x="47" y="183"/>
                </a:lnTo>
                <a:lnTo>
                  <a:pt x="47" y="195"/>
                </a:lnTo>
                <a:lnTo>
                  <a:pt x="51" y="195"/>
                </a:lnTo>
                <a:lnTo>
                  <a:pt x="59" y="195"/>
                </a:lnTo>
                <a:lnTo>
                  <a:pt x="66" y="191"/>
                </a:lnTo>
                <a:lnTo>
                  <a:pt x="70" y="187"/>
                </a:lnTo>
                <a:lnTo>
                  <a:pt x="74" y="179"/>
                </a:lnTo>
                <a:lnTo>
                  <a:pt x="78" y="171"/>
                </a:lnTo>
                <a:lnTo>
                  <a:pt x="90" y="132"/>
                </a:lnTo>
                <a:lnTo>
                  <a:pt x="93" y="125"/>
                </a:lnTo>
                <a:lnTo>
                  <a:pt x="97" y="121"/>
                </a:lnTo>
                <a:lnTo>
                  <a:pt x="101" y="117"/>
                </a:lnTo>
                <a:lnTo>
                  <a:pt x="105" y="105"/>
                </a:lnTo>
                <a:lnTo>
                  <a:pt x="113" y="63"/>
                </a:lnTo>
                <a:lnTo>
                  <a:pt x="117" y="47"/>
                </a:lnTo>
                <a:lnTo>
                  <a:pt x="121" y="43"/>
                </a:lnTo>
                <a:lnTo>
                  <a:pt x="121" y="39"/>
                </a:lnTo>
                <a:lnTo>
                  <a:pt x="117" y="0"/>
                </a:lnTo>
                <a:lnTo>
                  <a:pt x="78" y="4"/>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8" name="Google Shape;958;p38"/>
          <p:cNvSpPr/>
          <p:nvPr/>
        </p:nvSpPr>
        <p:spPr>
          <a:xfrm>
            <a:off x="8511482" y="2405063"/>
            <a:ext cx="120550" cy="120551"/>
          </a:xfrm>
          <a:custGeom>
            <a:rect b="b" l="l" r="r" t="t"/>
            <a:pathLst>
              <a:path extrusionOk="0" h="81" w="81">
                <a:moveTo>
                  <a:pt x="0" y="0"/>
                </a:moveTo>
                <a:lnTo>
                  <a:pt x="7" y="0"/>
                </a:lnTo>
                <a:lnTo>
                  <a:pt x="19" y="3"/>
                </a:lnTo>
                <a:lnTo>
                  <a:pt x="31" y="11"/>
                </a:lnTo>
                <a:lnTo>
                  <a:pt x="38" y="23"/>
                </a:lnTo>
                <a:lnTo>
                  <a:pt x="38" y="34"/>
                </a:lnTo>
                <a:lnTo>
                  <a:pt x="46" y="42"/>
                </a:lnTo>
                <a:lnTo>
                  <a:pt x="50" y="54"/>
                </a:lnTo>
                <a:lnTo>
                  <a:pt x="62" y="66"/>
                </a:lnTo>
                <a:lnTo>
                  <a:pt x="73" y="73"/>
                </a:lnTo>
                <a:lnTo>
                  <a:pt x="77" y="77"/>
                </a:lnTo>
                <a:lnTo>
                  <a:pt x="81" y="81"/>
                </a:lnTo>
                <a:lnTo>
                  <a:pt x="77" y="81"/>
                </a:lnTo>
                <a:lnTo>
                  <a:pt x="66" y="73"/>
                </a:lnTo>
                <a:lnTo>
                  <a:pt x="54" y="66"/>
                </a:lnTo>
                <a:lnTo>
                  <a:pt x="38" y="38"/>
                </a:lnTo>
                <a:lnTo>
                  <a:pt x="19" y="15"/>
                </a:lnTo>
                <a:lnTo>
                  <a:pt x="7" y="7"/>
                </a:lnTo>
                <a:lnTo>
                  <a:pt x="0" y="3"/>
                </a:lnTo>
                <a:lnTo>
                  <a:pt x="0"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59" name="Google Shape;959;p38"/>
          <p:cNvSpPr/>
          <p:nvPr/>
        </p:nvSpPr>
        <p:spPr>
          <a:xfrm>
            <a:off x="8545711" y="2479477"/>
            <a:ext cx="68461" cy="80367"/>
          </a:xfrm>
          <a:custGeom>
            <a:rect b="b" l="l" r="r" t="t"/>
            <a:pathLst>
              <a:path extrusionOk="0" h="54" w="46">
                <a:moveTo>
                  <a:pt x="0" y="0"/>
                </a:moveTo>
                <a:lnTo>
                  <a:pt x="0" y="4"/>
                </a:lnTo>
                <a:lnTo>
                  <a:pt x="4" y="16"/>
                </a:lnTo>
                <a:lnTo>
                  <a:pt x="8" y="27"/>
                </a:lnTo>
                <a:lnTo>
                  <a:pt x="15" y="39"/>
                </a:lnTo>
                <a:lnTo>
                  <a:pt x="23" y="47"/>
                </a:lnTo>
                <a:lnTo>
                  <a:pt x="27" y="51"/>
                </a:lnTo>
                <a:lnTo>
                  <a:pt x="35" y="54"/>
                </a:lnTo>
                <a:lnTo>
                  <a:pt x="46" y="54"/>
                </a:lnTo>
                <a:lnTo>
                  <a:pt x="35" y="47"/>
                </a:lnTo>
                <a:lnTo>
                  <a:pt x="27" y="39"/>
                </a:lnTo>
                <a:lnTo>
                  <a:pt x="15" y="27"/>
                </a:lnTo>
                <a:lnTo>
                  <a:pt x="8" y="12"/>
                </a:lnTo>
                <a:lnTo>
                  <a:pt x="0" y="4"/>
                </a:lnTo>
                <a:lnTo>
                  <a:pt x="0"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0" name="Google Shape;960;p38"/>
          <p:cNvSpPr/>
          <p:nvPr/>
        </p:nvSpPr>
        <p:spPr>
          <a:xfrm>
            <a:off x="8493622" y="2352974"/>
            <a:ext cx="110133" cy="108644"/>
          </a:xfrm>
          <a:custGeom>
            <a:rect b="b" l="l" r="r" t="t"/>
            <a:pathLst>
              <a:path extrusionOk="0" h="73" w="74">
                <a:moveTo>
                  <a:pt x="0" y="7"/>
                </a:moveTo>
                <a:lnTo>
                  <a:pt x="4" y="7"/>
                </a:lnTo>
                <a:lnTo>
                  <a:pt x="8" y="3"/>
                </a:lnTo>
                <a:lnTo>
                  <a:pt x="19" y="3"/>
                </a:lnTo>
                <a:lnTo>
                  <a:pt x="31" y="11"/>
                </a:lnTo>
                <a:lnTo>
                  <a:pt x="39" y="23"/>
                </a:lnTo>
                <a:lnTo>
                  <a:pt x="43" y="35"/>
                </a:lnTo>
                <a:lnTo>
                  <a:pt x="54" y="54"/>
                </a:lnTo>
                <a:lnTo>
                  <a:pt x="62" y="62"/>
                </a:lnTo>
                <a:lnTo>
                  <a:pt x="74" y="73"/>
                </a:lnTo>
                <a:lnTo>
                  <a:pt x="58" y="50"/>
                </a:lnTo>
                <a:lnTo>
                  <a:pt x="50" y="35"/>
                </a:lnTo>
                <a:lnTo>
                  <a:pt x="43" y="19"/>
                </a:lnTo>
                <a:lnTo>
                  <a:pt x="31" y="7"/>
                </a:lnTo>
                <a:lnTo>
                  <a:pt x="27" y="0"/>
                </a:lnTo>
                <a:lnTo>
                  <a:pt x="19" y="0"/>
                </a:lnTo>
                <a:lnTo>
                  <a:pt x="12" y="0"/>
                </a:lnTo>
                <a:lnTo>
                  <a:pt x="4" y="7"/>
                </a:lnTo>
                <a:lnTo>
                  <a:pt x="0" y="7"/>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1" name="Google Shape;961;p38"/>
          <p:cNvSpPr/>
          <p:nvPr/>
        </p:nvSpPr>
        <p:spPr>
          <a:xfrm>
            <a:off x="8285263" y="2311301"/>
            <a:ext cx="92273" cy="63996"/>
          </a:xfrm>
          <a:custGeom>
            <a:rect b="b" l="l" r="r" t="t"/>
            <a:pathLst>
              <a:path extrusionOk="0" h="43" w="62">
                <a:moveTo>
                  <a:pt x="0" y="43"/>
                </a:moveTo>
                <a:lnTo>
                  <a:pt x="0" y="35"/>
                </a:lnTo>
                <a:lnTo>
                  <a:pt x="4" y="31"/>
                </a:lnTo>
                <a:lnTo>
                  <a:pt x="12" y="24"/>
                </a:lnTo>
                <a:lnTo>
                  <a:pt x="28" y="12"/>
                </a:lnTo>
                <a:lnTo>
                  <a:pt x="43" y="8"/>
                </a:lnTo>
                <a:lnTo>
                  <a:pt x="55" y="0"/>
                </a:lnTo>
                <a:lnTo>
                  <a:pt x="59" y="0"/>
                </a:lnTo>
                <a:lnTo>
                  <a:pt x="55" y="4"/>
                </a:lnTo>
                <a:lnTo>
                  <a:pt x="28" y="24"/>
                </a:lnTo>
                <a:lnTo>
                  <a:pt x="28" y="28"/>
                </a:lnTo>
                <a:lnTo>
                  <a:pt x="24" y="28"/>
                </a:lnTo>
                <a:lnTo>
                  <a:pt x="28" y="28"/>
                </a:lnTo>
                <a:lnTo>
                  <a:pt x="39" y="24"/>
                </a:lnTo>
                <a:lnTo>
                  <a:pt x="51" y="20"/>
                </a:lnTo>
                <a:lnTo>
                  <a:pt x="62" y="12"/>
                </a:lnTo>
                <a:lnTo>
                  <a:pt x="55" y="20"/>
                </a:lnTo>
                <a:lnTo>
                  <a:pt x="43" y="28"/>
                </a:lnTo>
                <a:lnTo>
                  <a:pt x="20" y="43"/>
                </a:lnTo>
                <a:lnTo>
                  <a:pt x="16" y="39"/>
                </a:lnTo>
                <a:lnTo>
                  <a:pt x="16" y="31"/>
                </a:lnTo>
                <a:lnTo>
                  <a:pt x="20" y="28"/>
                </a:lnTo>
                <a:lnTo>
                  <a:pt x="16" y="28"/>
                </a:lnTo>
                <a:lnTo>
                  <a:pt x="12" y="28"/>
                </a:lnTo>
                <a:lnTo>
                  <a:pt x="8" y="35"/>
                </a:lnTo>
                <a:lnTo>
                  <a:pt x="0" y="43"/>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2" name="Google Shape;962;p38"/>
          <p:cNvSpPr/>
          <p:nvPr/>
        </p:nvSpPr>
        <p:spPr>
          <a:xfrm>
            <a:off x="8361164" y="2323208"/>
            <a:ext cx="98227" cy="46136"/>
          </a:xfrm>
          <a:custGeom>
            <a:rect b="b" l="l" r="r" t="t"/>
            <a:pathLst>
              <a:path extrusionOk="0" h="31" w="66">
                <a:moveTo>
                  <a:pt x="0" y="31"/>
                </a:moveTo>
                <a:lnTo>
                  <a:pt x="0" y="27"/>
                </a:lnTo>
                <a:lnTo>
                  <a:pt x="4" y="23"/>
                </a:lnTo>
                <a:lnTo>
                  <a:pt x="8" y="16"/>
                </a:lnTo>
                <a:lnTo>
                  <a:pt x="19" y="8"/>
                </a:lnTo>
                <a:lnTo>
                  <a:pt x="31" y="4"/>
                </a:lnTo>
                <a:lnTo>
                  <a:pt x="46" y="0"/>
                </a:lnTo>
                <a:lnTo>
                  <a:pt x="62" y="0"/>
                </a:lnTo>
                <a:lnTo>
                  <a:pt x="66" y="0"/>
                </a:lnTo>
                <a:lnTo>
                  <a:pt x="62" y="0"/>
                </a:lnTo>
                <a:lnTo>
                  <a:pt x="58" y="0"/>
                </a:lnTo>
                <a:lnTo>
                  <a:pt x="39" y="8"/>
                </a:lnTo>
                <a:lnTo>
                  <a:pt x="15" y="16"/>
                </a:lnTo>
                <a:lnTo>
                  <a:pt x="8" y="23"/>
                </a:lnTo>
                <a:lnTo>
                  <a:pt x="0" y="31"/>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3" name="Google Shape;963;p38"/>
          <p:cNvSpPr/>
          <p:nvPr/>
        </p:nvSpPr>
        <p:spPr>
          <a:xfrm>
            <a:off x="8429625" y="2323208"/>
            <a:ext cx="104180" cy="40183"/>
          </a:xfrm>
          <a:custGeom>
            <a:rect b="b" l="l" r="r" t="t"/>
            <a:pathLst>
              <a:path extrusionOk="0" h="27" w="70">
                <a:moveTo>
                  <a:pt x="0" y="23"/>
                </a:moveTo>
                <a:lnTo>
                  <a:pt x="4" y="12"/>
                </a:lnTo>
                <a:lnTo>
                  <a:pt x="8" y="8"/>
                </a:lnTo>
                <a:lnTo>
                  <a:pt x="12" y="4"/>
                </a:lnTo>
                <a:lnTo>
                  <a:pt x="16" y="0"/>
                </a:lnTo>
                <a:lnTo>
                  <a:pt x="12" y="4"/>
                </a:lnTo>
                <a:lnTo>
                  <a:pt x="12" y="12"/>
                </a:lnTo>
                <a:lnTo>
                  <a:pt x="8" y="20"/>
                </a:lnTo>
                <a:lnTo>
                  <a:pt x="12" y="20"/>
                </a:lnTo>
                <a:lnTo>
                  <a:pt x="24" y="20"/>
                </a:lnTo>
                <a:lnTo>
                  <a:pt x="31" y="16"/>
                </a:lnTo>
                <a:lnTo>
                  <a:pt x="39" y="12"/>
                </a:lnTo>
                <a:lnTo>
                  <a:pt x="47" y="8"/>
                </a:lnTo>
                <a:lnTo>
                  <a:pt x="55" y="4"/>
                </a:lnTo>
                <a:lnTo>
                  <a:pt x="62" y="4"/>
                </a:lnTo>
                <a:lnTo>
                  <a:pt x="70" y="12"/>
                </a:lnTo>
                <a:lnTo>
                  <a:pt x="55" y="12"/>
                </a:lnTo>
                <a:lnTo>
                  <a:pt x="39" y="20"/>
                </a:lnTo>
                <a:lnTo>
                  <a:pt x="28" y="27"/>
                </a:lnTo>
                <a:lnTo>
                  <a:pt x="16" y="27"/>
                </a:lnTo>
                <a:lnTo>
                  <a:pt x="8" y="27"/>
                </a:lnTo>
                <a:lnTo>
                  <a:pt x="4" y="23"/>
                </a:lnTo>
                <a:lnTo>
                  <a:pt x="0" y="23"/>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4" name="Google Shape;964;p38"/>
          <p:cNvSpPr/>
          <p:nvPr/>
        </p:nvSpPr>
        <p:spPr>
          <a:xfrm>
            <a:off x="9024938" y="4775895"/>
            <a:ext cx="40184" cy="138410"/>
          </a:xfrm>
          <a:custGeom>
            <a:rect b="b" l="l" r="r" t="t"/>
            <a:pathLst>
              <a:path extrusionOk="0" h="93" w="27">
                <a:moveTo>
                  <a:pt x="19" y="0"/>
                </a:moveTo>
                <a:lnTo>
                  <a:pt x="19" y="0"/>
                </a:lnTo>
                <a:lnTo>
                  <a:pt x="15" y="0"/>
                </a:lnTo>
                <a:lnTo>
                  <a:pt x="11" y="4"/>
                </a:lnTo>
                <a:lnTo>
                  <a:pt x="7" y="8"/>
                </a:lnTo>
                <a:lnTo>
                  <a:pt x="7" y="62"/>
                </a:lnTo>
                <a:lnTo>
                  <a:pt x="7" y="82"/>
                </a:lnTo>
                <a:lnTo>
                  <a:pt x="4" y="86"/>
                </a:lnTo>
                <a:lnTo>
                  <a:pt x="4" y="93"/>
                </a:lnTo>
                <a:lnTo>
                  <a:pt x="0" y="93"/>
                </a:lnTo>
                <a:lnTo>
                  <a:pt x="4" y="93"/>
                </a:lnTo>
                <a:lnTo>
                  <a:pt x="7" y="89"/>
                </a:lnTo>
                <a:lnTo>
                  <a:pt x="11" y="78"/>
                </a:lnTo>
                <a:lnTo>
                  <a:pt x="15" y="47"/>
                </a:lnTo>
                <a:lnTo>
                  <a:pt x="11" y="12"/>
                </a:lnTo>
                <a:lnTo>
                  <a:pt x="15" y="8"/>
                </a:lnTo>
                <a:lnTo>
                  <a:pt x="23" y="0"/>
                </a:lnTo>
                <a:lnTo>
                  <a:pt x="27" y="0"/>
                </a:lnTo>
                <a:lnTo>
                  <a:pt x="19" y="0"/>
                </a:lnTo>
                <a:close/>
              </a:path>
            </a:pathLst>
          </a:custGeom>
          <a:solidFill>
            <a:srgbClr val="A6A6A6"/>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5" name="Google Shape;965;p38"/>
          <p:cNvSpPr/>
          <p:nvPr/>
        </p:nvSpPr>
        <p:spPr>
          <a:xfrm>
            <a:off x="9007078" y="4874122"/>
            <a:ext cx="11906" cy="34230"/>
          </a:xfrm>
          <a:custGeom>
            <a:rect b="b" l="l" r="r" t="t"/>
            <a:pathLst>
              <a:path extrusionOk="0" h="23" w="8">
                <a:moveTo>
                  <a:pt x="0" y="0"/>
                </a:moveTo>
                <a:lnTo>
                  <a:pt x="0" y="20"/>
                </a:lnTo>
                <a:lnTo>
                  <a:pt x="8" y="23"/>
                </a:lnTo>
                <a:lnTo>
                  <a:pt x="8" y="0"/>
                </a:lnTo>
                <a:lnTo>
                  <a:pt x="0" y="0"/>
                </a:lnTo>
                <a:close/>
              </a:path>
            </a:pathLst>
          </a:custGeom>
          <a:solidFill>
            <a:srgbClr val="A6A6A6"/>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6" name="Google Shape;966;p38"/>
          <p:cNvSpPr/>
          <p:nvPr/>
        </p:nvSpPr>
        <p:spPr>
          <a:xfrm>
            <a:off x="8978802" y="4891981"/>
            <a:ext cx="74414" cy="34230"/>
          </a:xfrm>
          <a:custGeom>
            <a:rect b="b" l="l" r="r" t="t"/>
            <a:pathLst>
              <a:path extrusionOk="0" h="23" w="50">
                <a:moveTo>
                  <a:pt x="11" y="0"/>
                </a:moveTo>
                <a:lnTo>
                  <a:pt x="4" y="4"/>
                </a:lnTo>
                <a:lnTo>
                  <a:pt x="0" y="11"/>
                </a:lnTo>
                <a:lnTo>
                  <a:pt x="31" y="23"/>
                </a:lnTo>
                <a:lnTo>
                  <a:pt x="42" y="23"/>
                </a:lnTo>
                <a:lnTo>
                  <a:pt x="50" y="19"/>
                </a:lnTo>
                <a:lnTo>
                  <a:pt x="42" y="15"/>
                </a:lnTo>
                <a:lnTo>
                  <a:pt x="35" y="19"/>
                </a:lnTo>
                <a:lnTo>
                  <a:pt x="27" y="19"/>
                </a:lnTo>
                <a:lnTo>
                  <a:pt x="7" y="11"/>
                </a:lnTo>
                <a:lnTo>
                  <a:pt x="7" y="8"/>
                </a:lnTo>
                <a:lnTo>
                  <a:pt x="11" y="0"/>
                </a:lnTo>
                <a:close/>
              </a:path>
            </a:pathLst>
          </a:custGeom>
          <a:solidFill>
            <a:srgbClr val="A6A6A6"/>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7" name="Google Shape;967;p38"/>
          <p:cNvSpPr/>
          <p:nvPr/>
        </p:nvSpPr>
        <p:spPr>
          <a:xfrm>
            <a:off x="8603754" y="4938117"/>
            <a:ext cx="196453" cy="791766"/>
          </a:xfrm>
          <a:custGeom>
            <a:rect b="b" l="l" r="r" t="t"/>
            <a:pathLst>
              <a:path extrusionOk="0" h="532" w="132">
                <a:moveTo>
                  <a:pt x="0" y="493"/>
                </a:moveTo>
                <a:lnTo>
                  <a:pt x="0" y="0"/>
                </a:lnTo>
                <a:lnTo>
                  <a:pt x="132" y="35"/>
                </a:lnTo>
                <a:lnTo>
                  <a:pt x="132" y="532"/>
                </a:lnTo>
                <a:lnTo>
                  <a:pt x="0" y="493"/>
                </a:lnTo>
                <a:close/>
              </a:path>
            </a:pathLst>
          </a:custGeom>
          <a:solidFill>
            <a:srgbClr val="4D4D4D"/>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8" name="Google Shape;968;p38"/>
          <p:cNvSpPr/>
          <p:nvPr/>
        </p:nvSpPr>
        <p:spPr>
          <a:xfrm>
            <a:off x="8373071" y="3856137"/>
            <a:ext cx="46137" cy="46136"/>
          </a:xfrm>
          <a:custGeom>
            <a:rect b="b" l="l" r="r" t="t"/>
            <a:pathLst>
              <a:path extrusionOk="0" h="31" w="31">
                <a:moveTo>
                  <a:pt x="31" y="16"/>
                </a:moveTo>
                <a:lnTo>
                  <a:pt x="27" y="23"/>
                </a:lnTo>
                <a:lnTo>
                  <a:pt x="27" y="27"/>
                </a:lnTo>
                <a:lnTo>
                  <a:pt x="19" y="27"/>
                </a:lnTo>
                <a:lnTo>
                  <a:pt x="15" y="31"/>
                </a:lnTo>
                <a:lnTo>
                  <a:pt x="11" y="27"/>
                </a:lnTo>
                <a:lnTo>
                  <a:pt x="7" y="27"/>
                </a:lnTo>
                <a:lnTo>
                  <a:pt x="3" y="23"/>
                </a:lnTo>
                <a:lnTo>
                  <a:pt x="0" y="16"/>
                </a:lnTo>
                <a:lnTo>
                  <a:pt x="3" y="8"/>
                </a:lnTo>
                <a:lnTo>
                  <a:pt x="7" y="4"/>
                </a:lnTo>
                <a:lnTo>
                  <a:pt x="11" y="0"/>
                </a:lnTo>
                <a:lnTo>
                  <a:pt x="15" y="0"/>
                </a:lnTo>
                <a:lnTo>
                  <a:pt x="19" y="0"/>
                </a:lnTo>
                <a:lnTo>
                  <a:pt x="27" y="4"/>
                </a:lnTo>
                <a:lnTo>
                  <a:pt x="27" y="8"/>
                </a:lnTo>
                <a:lnTo>
                  <a:pt x="31" y="16"/>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69" name="Google Shape;969;p38"/>
          <p:cNvSpPr/>
          <p:nvPr/>
        </p:nvSpPr>
        <p:spPr>
          <a:xfrm>
            <a:off x="8256985" y="3856137"/>
            <a:ext cx="40184" cy="46136"/>
          </a:xfrm>
          <a:custGeom>
            <a:rect b="b" l="l" r="r" t="t"/>
            <a:pathLst>
              <a:path extrusionOk="0" h="31" w="27">
                <a:moveTo>
                  <a:pt x="27" y="16"/>
                </a:moveTo>
                <a:lnTo>
                  <a:pt x="27" y="19"/>
                </a:lnTo>
                <a:lnTo>
                  <a:pt x="23" y="27"/>
                </a:lnTo>
                <a:lnTo>
                  <a:pt x="19" y="27"/>
                </a:lnTo>
                <a:lnTo>
                  <a:pt x="12" y="31"/>
                </a:lnTo>
                <a:lnTo>
                  <a:pt x="8" y="27"/>
                </a:lnTo>
                <a:lnTo>
                  <a:pt x="4" y="27"/>
                </a:lnTo>
                <a:lnTo>
                  <a:pt x="0" y="19"/>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0" name="Google Shape;970;p38"/>
          <p:cNvSpPr/>
          <p:nvPr/>
        </p:nvSpPr>
        <p:spPr>
          <a:xfrm>
            <a:off x="8377535" y="3862090"/>
            <a:ext cx="29766" cy="34230"/>
          </a:xfrm>
          <a:custGeom>
            <a:rect b="b" l="l" r="r" t="t"/>
            <a:pathLst>
              <a:path extrusionOk="0" h="23" w="20">
                <a:moveTo>
                  <a:pt x="20" y="12"/>
                </a:moveTo>
                <a:lnTo>
                  <a:pt x="20" y="15"/>
                </a:lnTo>
                <a:lnTo>
                  <a:pt x="16" y="19"/>
                </a:lnTo>
                <a:lnTo>
                  <a:pt x="12" y="23"/>
                </a:lnTo>
                <a:lnTo>
                  <a:pt x="8" y="23"/>
                </a:lnTo>
                <a:lnTo>
                  <a:pt x="4" y="23"/>
                </a:lnTo>
                <a:lnTo>
                  <a:pt x="0" y="19"/>
                </a:lnTo>
                <a:lnTo>
                  <a:pt x="0" y="15"/>
                </a:lnTo>
                <a:lnTo>
                  <a:pt x="0" y="12"/>
                </a:lnTo>
                <a:lnTo>
                  <a:pt x="0" y="4"/>
                </a:lnTo>
                <a:lnTo>
                  <a:pt x="4" y="0"/>
                </a:lnTo>
                <a:lnTo>
                  <a:pt x="8" y="0"/>
                </a:lnTo>
                <a:lnTo>
                  <a:pt x="12" y="0"/>
                </a:lnTo>
                <a:lnTo>
                  <a:pt x="16" y="4"/>
                </a:lnTo>
                <a:lnTo>
                  <a:pt x="20" y="4"/>
                </a:lnTo>
                <a:lnTo>
                  <a:pt x="20" y="12"/>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1" name="Google Shape;971;p38"/>
          <p:cNvSpPr/>
          <p:nvPr/>
        </p:nvSpPr>
        <p:spPr>
          <a:xfrm>
            <a:off x="8256985" y="3856137"/>
            <a:ext cx="34231" cy="40183"/>
          </a:xfrm>
          <a:custGeom>
            <a:rect b="b" l="l" r="r" t="t"/>
            <a:pathLst>
              <a:path extrusionOk="0" h="27" w="23">
                <a:moveTo>
                  <a:pt x="23" y="12"/>
                </a:moveTo>
                <a:lnTo>
                  <a:pt x="23" y="19"/>
                </a:lnTo>
                <a:lnTo>
                  <a:pt x="19" y="23"/>
                </a:lnTo>
                <a:lnTo>
                  <a:pt x="16" y="23"/>
                </a:lnTo>
                <a:lnTo>
                  <a:pt x="12" y="27"/>
                </a:lnTo>
                <a:lnTo>
                  <a:pt x="8" y="23"/>
                </a:lnTo>
                <a:lnTo>
                  <a:pt x="4" y="23"/>
                </a:lnTo>
                <a:lnTo>
                  <a:pt x="0" y="19"/>
                </a:lnTo>
                <a:lnTo>
                  <a:pt x="0" y="12"/>
                </a:lnTo>
                <a:lnTo>
                  <a:pt x="0" y="8"/>
                </a:lnTo>
                <a:lnTo>
                  <a:pt x="4" y="4"/>
                </a:lnTo>
                <a:lnTo>
                  <a:pt x="8" y="0"/>
                </a:lnTo>
                <a:lnTo>
                  <a:pt x="12" y="0"/>
                </a:lnTo>
                <a:lnTo>
                  <a:pt x="16" y="0"/>
                </a:lnTo>
                <a:lnTo>
                  <a:pt x="19" y="4"/>
                </a:lnTo>
                <a:lnTo>
                  <a:pt x="23" y="8"/>
                </a:lnTo>
                <a:lnTo>
                  <a:pt x="23" y="12"/>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2" name="Google Shape;972;p38"/>
          <p:cNvSpPr/>
          <p:nvPr/>
        </p:nvSpPr>
        <p:spPr>
          <a:xfrm>
            <a:off x="8349258" y="4058544"/>
            <a:ext cx="40184" cy="40183"/>
          </a:xfrm>
          <a:custGeom>
            <a:rect b="b" l="l" r="r" t="t"/>
            <a:pathLst>
              <a:path extrusionOk="0" h="27" w="27">
                <a:moveTo>
                  <a:pt x="27" y="16"/>
                </a:moveTo>
                <a:lnTo>
                  <a:pt x="27" y="20"/>
                </a:lnTo>
                <a:lnTo>
                  <a:pt x="23" y="27"/>
                </a:lnTo>
                <a:lnTo>
                  <a:pt x="19" y="27"/>
                </a:lnTo>
                <a:lnTo>
                  <a:pt x="12" y="27"/>
                </a:lnTo>
                <a:lnTo>
                  <a:pt x="8" y="27"/>
                </a:lnTo>
                <a:lnTo>
                  <a:pt x="4" y="27"/>
                </a:lnTo>
                <a:lnTo>
                  <a:pt x="0" y="20"/>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3" name="Google Shape;973;p38"/>
          <p:cNvSpPr/>
          <p:nvPr/>
        </p:nvSpPr>
        <p:spPr>
          <a:xfrm>
            <a:off x="8228708" y="4058544"/>
            <a:ext cx="40183" cy="40183"/>
          </a:xfrm>
          <a:custGeom>
            <a:rect b="b" l="l" r="r" t="t"/>
            <a:pathLst>
              <a:path extrusionOk="0" h="27" w="27">
                <a:moveTo>
                  <a:pt x="27" y="12"/>
                </a:moveTo>
                <a:lnTo>
                  <a:pt x="27" y="20"/>
                </a:lnTo>
                <a:lnTo>
                  <a:pt x="23" y="23"/>
                </a:lnTo>
                <a:lnTo>
                  <a:pt x="19" y="27"/>
                </a:lnTo>
                <a:lnTo>
                  <a:pt x="15" y="27"/>
                </a:lnTo>
                <a:lnTo>
                  <a:pt x="7" y="27"/>
                </a:lnTo>
                <a:lnTo>
                  <a:pt x="4" y="23"/>
                </a:lnTo>
                <a:lnTo>
                  <a:pt x="0" y="20"/>
                </a:lnTo>
                <a:lnTo>
                  <a:pt x="0" y="12"/>
                </a:lnTo>
                <a:lnTo>
                  <a:pt x="0" y="8"/>
                </a:lnTo>
                <a:lnTo>
                  <a:pt x="4" y="4"/>
                </a:lnTo>
                <a:lnTo>
                  <a:pt x="7" y="0"/>
                </a:lnTo>
                <a:lnTo>
                  <a:pt x="15" y="0"/>
                </a:lnTo>
                <a:lnTo>
                  <a:pt x="19" y="0"/>
                </a:lnTo>
                <a:lnTo>
                  <a:pt x="23" y="4"/>
                </a:lnTo>
                <a:lnTo>
                  <a:pt x="27" y="8"/>
                </a:lnTo>
                <a:lnTo>
                  <a:pt x="27" y="12"/>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4" name="Google Shape;974;p38"/>
          <p:cNvSpPr/>
          <p:nvPr/>
        </p:nvSpPr>
        <p:spPr>
          <a:xfrm>
            <a:off x="8349258" y="4064497"/>
            <a:ext cx="28278" cy="28277"/>
          </a:xfrm>
          <a:custGeom>
            <a:rect b="b" l="l" r="r" t="t"/>
            <a:pathLst>
              <a:path extrusionOk="0" h="19" w="19">
                <a:moveTo>
                  <a:pt x="19" y="8"/>
                </a:moveTo>
                <a:lnTo>
                  <a:pt x="19" y="12"/>
                </a:lnTo>
                <a:lnTo>
                  <a:pt x="19" y="16"/>
                </a:lnTo>
                <a:lnTo>
                  <a:pt x="16" y="19"/>
                </a:lnTo>
                <a:lnTo>
                  <a:pt x="12" y="19"/>
                </a:lnTo>
                <a:lnTo>
                  <a:pt x="8" y="19"/>
                </a:lnTo>
                <a:lnTo>
                  <a:pt x="4" y="16"/>
                </a:lnTo>
                <a:lnTo>
                  <a:pt x="0" y="12"/>
                </a:lnTo>
                <a:lnTo>
                  <a:pt x="0" y="8"/>
                </a:lnTo>
                <a:lnTo>
                  <a:pt x="0" y="4"/>
                </a:lnTo>
                <a:lnTo>
                  <a:pt x="4" y="0"/>
                </a:lnTo>
                <a:lnTo>
                  <a:pt x="8" y="0"/>
                </a:lnTo>
                <a:lnTo>
                  <a:pt x="12" y="0"/>
                </a:lnTo>
                <a:lnTo>
                  <a:pt x="16" y="0"/>
                </a:lnTo>
                <a:lnTo>
                  <a:pt x="19" y="0"/>
                </a:lnTo>
                <a:lnTo>
                  <a:pt x="19" y="4"/>
                </a:lnTo>
                <a:lnTo>
                  <a:pt x="19" y="8"/>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5" name="Google Shape;975;p38"/>
          <p:cNvSpPr/>
          <p:nvPr/>
        </p:nvSpPr>
        <p:spPr>
          <a:xfrm>
            <a:off x="8228708" y="4058543"/>
            <a:ext cx="34230" cy="34230"/>
          </a:xfrm>
          <a:custGeom>
            <a:rect b="b" l="l" r="r" t="t"/>
            <a:pathLst>
              <a:path extrusionOk="0" h="23" w="23">
                <a:moveTo>
                  <a:pt x="23" y="12"/>
                </a:moveTo>
                <a:lnTo>
                  <a:pt x="23" y="16"/>
                </a:lnTo>
                <a:lnTo>
                  <a:pt x="19" y="23"/>
                </a:lnTo>
                <a:lnTo>
                  <a:pt x="15" y="23"/>
                </a:lnTo>
                <a:lnTo>
                  <a:pt x="11" y="23"/>
                </a:lnTo>
                <a:lnTo>
                  <a:pt x="7" y="23"/>
                </a:lnTo>
                <a:lnTo>
                  <a:pt x="4" y="23"/>
                </a:lnTo>
                <a:lnTo>
                  <a:pt x="0" y="16"/>
                </a:lnTo>
                <a:lnTo>
                  <a:pt x="0" y="12"/>
                </a:lnTo>
                <a:lnTo>
                  <a:pt x="0" y="4"/>
                </a:lnTo>
                <a:lnTo>
                  <a:pt x="4" y="0"/>
                </a:lnTo>
                <a:lnTo>
                  <a:pt x="7" y="0"/>
                </a:lnTo>
                <a:lnTo>
                  <a:pt x="11" y="0"/>
                </a:lnTo>
                <a:lnTo>
                  <a:pt x="15" y="0"/>
                </a:lnTo>
                <a:lnTo>
                  <a:pt x="19" y="0"/>
                </a:lnTo>
                <a:lnTo>
                  <a:pt x="23" y="4"/>
                </a:lnTo>
                <a:lnTo>
                  <a:pt x="23" y="12"/>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6" name="Google Shape;976;p38"/>
          <p:cNvSpPr/>
          <p:nvPr/>
        </p:nvSpPr>
        <p:spPr>
          <a:xfrm>
            <a:off x="8337352" y="4260950"/>
            <a:ext cx="40184" cy="46136"/>
          </a:xfrm>
          <a:custGeom>
            <a:rect b="b" l="l" r="r" t="t"/>
            <a:pathLst>
              <a:path extrusionOk="0" h="31" w="27">
                <a:moveTo>
                  <a:pt x="27" y="16"/>
                </a:moveTo>
                <a:lnTo>
                  <a:pt x="27" y="23"/>
                </a:lnTo>
                <a:lnTo>
                  <a:pt x="24" y="27"/>
                </a:lnTo>
                <a:lnTo>
                  <a:pt x="20" y="31"/>
                </a:lnTo>
                <a:lnTo>
                  <a:pt x="16" y="31"/>
                </a:lnTo>
                <a:lnTo>
                  <a:pt x="8" y="31"/>
                </a:lnTo>
                <a:lnTo>
                  <a:pt x="4" y="27"/>
                </a:lnTo>
                <a:lnTo>
                  <a:pt x="0" y="23"/>
                </a:lnTo>
                <a:lnTo>
                  <a:pt x="0" y="16"/>
                </a:lnTo>
                <a:lnTo>
                  <a:pt x="0" y="12"/>
                </a:lnTo>
                <a:lnTo>
                  <a:pt x="4" y="4"/>
                </a:lnTo>
                <a:lnTo>
                  <a:pt x="8" y="4"/>
                </a:lnTo>
                <a:lnTo>
                  <a:pt x="16" y="0"/>
                </a:lnTo>
                <a:lnTo>
                  <a:pt x="20" y="4"/>
                </a:lnTo>
                <a:lnTo>
                  <a:pt x="24" y="4"/>
                </a:lnTo>
                <a:lnTo>
                  <a:pt x="27" y="12"/>
                </a:lnTo>
                <a:lnTo>
                  <a:pt x="27" y="16"/>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7" name="Google Shape;977;p38"/>
          <p:cNvSpPr/>
          <p:nvPr/>
        </p:nvSpPr>
        <p:spPr>
          <a:xfrm>
            <a:off x="8222754" y="4260950"/>
            <a:ext cx="40183" cy="46136"/>
          </a:xfrm>
          <a:custGeom>
            <a:rect b="b" l="l" r="r" t="t"/>
            <a:pathLst>
              <a:path extrusionOk="0" h="31" w="27">
                <a:moveTo>
                  <a:pt x="27" y="16"/>
                </a:moveTo>
                <a:lnTo>
                  <a:pt x="27" y="23"/>
                </a:lnTo>
                <a:lnTo>
                  <a:pt x="23" y="27"/>
                </a:lnTo>
                <a:lnTo>
                  <a:pt x="19" y="27"/>
                </a:lnTo>
                <a:lnTo>
                  <a:pt x="11" y="31"/>
                </a:lnTo>
                <a:lnTo>
                  <a:pt x="8" y="27"/>
                </a:lnTo>
                <a:lnTo>
                  <a:pt x="4" y="27"/>
                </a:lnTo>
                <a:lnTo>
                  <a:pt x="0" y="23"/>
                </a:lnTo>
                <a:lnTo>
                  <a:pt x="0" y="16"/>
                </a:lnTo>
                <a:lnTo>
                  <a:pt x="0" y="8"/>
                </a:lnTo>
                <a:lnTo>
                  <a:pt x="4" y="4"/>
                </a:lnTo>
                <a:lnTo>
                  <a:pt x="8" y="0"/>
                </a:lnTo>
                <a:lnTo>
                  <a:pt x="11" y="0"/>
                </a:lnTo>
                <a:lnTo>
                  <a:pt x="19" y="0"/>
                </a:lnTo>
                <a:lnTo>
                  <a:pt x="23" y="4"/>
                </a:lnTo>
                <a:lnTo>
                  <a:pt x="27" y="8"/>
                </a:lnTo>
                <a:lnTo>
                  <a:pt x="27" y="16"/>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8" name="Google Shape;978;p38"/>
          <p:cNvSpPr/>
          <p:nvPr/>
        </p:nvSpPr>
        <p:spPr>
          <a:xfrm>
            <a:off x="8337351" y="4266903"/>
            <a:ext cx="35719" cy="34230"/>
          </a:xfrm>
          <a:custGeom>
            <a:rect b="b" l="l" r="r" t="t"/>
            <a:pathLst>
              <a:path extrusionOk="0" h="23" w="24">
                <a:moveTo>
                  <a:pt x="24" y="12"/>
                </a:moveTo>
                <a:lnTo>
                  <a:pt x="24" y="16"/>
                </a:lnTo>
                <a:lnTo>
                  <a:pt x="20" y="19"/>
                </a:lnTo>
                <a:lnTo>
                  <a:pt x="16" y="23"/>
                </a:lnTo>
                <a:lnTo>
                  <a:pt x="12" y="23"/>
                </a:lnTo>
                <a:lnTo>
                  <a:pt x="8" y="23"/>
                </a:lnTo>
                <a:lnTo>
                  <a:pt x="4" y="19"/>
                </a:lnTo>
                <a:lnTo>
                  <a:pt x="0" y="16"/>
                </a:lnTo>
                <a:lnTo>
                  <a:pt x="0" y="12"/>
                </a:lnTo>
                <a:lnTo>
                  <a:pt x="0" y="8"/>
                </a:lnTo>
                <a:lnTo>
                  <a:pt x="4" y="4"/>
                </a:lnTo>
                <a:lnTo>
                  <a:pt x="8" y="0"/>
                </a:lnTo>
                <a:lnTo>
                  <a:pt x="12" y="0"/>
                </a:lnTo>
                <a:lnTo>
                  <a:pt x="16" y="0"/>
                </a:lnTo>
                <a:lnTo>
                  <a:pt x="20" y="4"/>
                </a:lnTo>
                <a:lnTo>
                  <a:pt x="24" y="8"/>
                </a:lnTo>
                <a:lnTo>
                  <a:pt x="24" y="12"/>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79" name="Google Shape;979;p38"/>
          <p:cNvSpPr/>
          <p:nvPr/>
        </p:nvSpPr>
        <p:spPr>
          <a:xfrm>
            <a:off x="8222754" y="4260950"/>
            <a:ext cx="34230" cy="34230"/>
          </a:xfrm>
          <a:custGeom>
            <a:rect b="b" l="l" r="r" t="t"/>
            <a:pathLst>
              <a:path extrusionOk="0" h="23" w="23">
                <a:moveTo>
                  <a:pt x="23" y="12"/>
                </a:moveTo>
                <a:lnTo>
                  <a:pt x="23" y="16"/>
                </a:lnTo>
                <a:lnTo>
                  <a:pt x="19" y="20"/>
                </a:lnTo>
                <a:lnTo>
                  <a:pt x="15" y="23"/>
                </a:lnTo>
                <a:lnTo>
                  <a:pt x="11" y="23"/>
                </a:lnTo>
                <a:lnTo>
                  <a:pt x="8" y="23"/>
                </a:lnTo>
                <a:lnTo>
                  <a:pt x="4" y="20"/>
                </a:lnTo>
                <a:lnTo>
                  <a:pt x="0" y="16"/>
                </a:lnTo>
                <a:lnTo>
                  <a:pt x="0" y="12"/>
                </a:lnTo>
                <a:lnTo>
                  <a:pt x="0" y="8"/>
                </a:lnTo>
                <a:lnTo>
                  <a:pt x="4" y="4"/>
                </a:lnTo>
                <a:lnTo>
                  <a:pt x="8" y="0"/>
                </a:lnTo>
                <a:lnTo>
                  <a:pt x="11" y="0"/>
                </a:lnTo>
                <a:lnTo>
                  <a:pt x="15" y="0"/>
                </a:lnTo>
                <a:lnTo>
                  <a:pt x="19" y="4"/>
                </a:lnTo>
                <a:lnTo>
                  <a:pt x="23" y="8"/>
                </a:lnTo>
                <a:lnTo>
                  <a:pt x="23" y="12"/>
                </a:lnTo>
                <a:close/>
              </a:path>
            </a:pathLst>
          </a:custGeom>
          <a:solidFill>
            <a:srgbClr val="00EBF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0" name="Google Shape;980;p38"/>
          <p:cNvSpPr/>
          <p:nvPr/>
        </p:nvSpPr>
        <p:spPr>
          <a:xfrm>
            <a:off x="8182570" y="2525614"/>
            <a:ext cx="299145" cy="133945"/>
          </a:xfrm>
          <a:custGeom>
            <a:rect b="b" l="l" r="r" t="t"/>
            <a:pathLst>
              <a:path extrusionOk="0" h="90" w="201">
                <a:moveTo>
                  <a:pt x="73" y="47"/>
                </a:moveTo>
                <a:lnTo>
                  <a:pt x="77" y="43"/>
                </a:lnTo>
                <a:lnTo>
                  <a:pt x="81" y="43"/>
                </a:lnTo>
                <a:lnTo>
                  <a:pt x="89" y="43"/>
                </a:lnTo>
                <a:lnTo>
                  <a:pt x="93" y="51"/>
                </a:lnTo>
                <a:lnTo>
                  <a:pt x="97" y="55"/>
                </a:lnTo>
                <a:lnTo>
                  <a:pt x="100" y="66"/>
                </a:lnTo>
                <a:lnTo>
                  <a:pt x="108" y="74"/>
                </a:lnTo>
                <a:lnTo>
                  <a:pt x="112" y="82"/>
                </a:lnTo>
                <a:lnTo>
                  <a:pt x="124" y="86"/>
                </a:lnTo>
                <a:lnTo>
                  <a:pt x="143" y="90"/>
                </a:lnTo>
                <a:lnTo>
                  <a:pt x="163" y="86"/>
                </a:lnTo>
                <a:lnTo>
                  <a:pt x="182" y="78"/>
                </a:lnTo>
                <a:lnTo>
                  <a:pt x="190" y="70"/>
                </a:lnTo>
                <a:lnTo>
                  <a:pt x="194" y="66"/>
                </a:lnTo>
                <a:lnTo>
                  <a:pt x="197" y="47"/>
                </a:lnTo>
                <a:lnTo>
                  <a:pt x="201" y="31"/>
                </a:lnTo>
                <a:lnTo>
                  <a:pt x="201" y="16"/>
                </a:lnTo>
                <a:lnTo>
                  <a:pt x="197" y="12"/>
                </a:lnTo>
                <a:lnTo>
                  <a:pt x="190" y="8"/>
                </a:lnTo>
                <a:lnTo>
                  <a:pt x="178" y="4"/>
                </a:lnTo>
                <a:lnTo>
                  <a:pt x="166" y="4"/>
                </a:lnTo>
                <a:lnTo>
                  <a:pt x="135" y="0"/>
                </a:lnTo>
                <a:lnTo>
                  <a:pt x="97" y="0"/>
                </a:lnTo>
                <a:lnTo>
                  <a:pt x="62" y="0"/>
                </a:lnTo>
                <a:lnTo>
                  <a:pt x="35" y="0"/>
                </a:lnTo>
                <a:lnTo>
                  <a:pt x="15" y="4"/>
                </a:lnTo>
                <a:lnTo>
                  <a:pt x="7" y="8"/>
                </a:lnTo>
                <a:lnTo>
                  <a:pt x="4" y="8"/>
                </a:lnTo>
                <a:lnTo>
                  <a:pt x="0" y="16"/>
                </a:lnTo>
                <a:lnTo>
                  <a:pt x="0" y="23"/>
                </a:lnTo>
                <a:lnTo>
                  <a:pt x="0" y="39"/>
                </a:lnTo>
                <a:lnTo>
                  <a:pt x="4" y="58"/>
                </a:lnTo>
                <a:lnTo>
                  <a:pt x="15" y="74"/>
                </a:lnTo>
                <a:lnTo>
                  <a:pt x="19" y="78"/>
                </a:lnTo>
                <a:lnTo>
                  <a:pt x="27" y="82"/>
                </a:lnTo>
                <a:lnTo>
                  <a:pt x="42" y="82"/>
                </a:lnTo>
                <a:lnTo>
                  <a:pt x="54" y="78"/>
                </a:lnTo>
                <a:lnTo>
                  <a:pt x="62" y="70"/>
                </a:lnTo>
                <a:lnTo>
                  <a:pt x="66" y="66"/>
                </a:lnTo>
                <a:lnTo>
                  <a:pt x="69" y="62"/>
                </a:lnTo>
                <a:lnTo>
                  <a:pt x="73" y="55"/>
                </a:lnTo>
                <a:lnTo>
                  <a:pt x="73" y="47"/>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1" name="Google Shape;981;p38"/>
          <p:cNvSpPr/>
          <p:nvPr/>
        </p:nvSpPr>
        <p:spPr>
          <a:xfrm>
            <a:off x="8192989" y="2607469"/>
            <a:ext cx="29766" cy="28278"/>
          </a:xfrm>
          <a:custGeom>
            <a:rect b="b" l="l" r="r" t="t"/>
            <a:pathLst>
              <a:path extrusionOk="0" h="19" w="20">
                <a:moveTo>
                  <a:pt x="0" y="0"/>
                </a:moveTo>
                <a:lnTo>
                  <a:pt x="8" y="11"/>
                </a:lnTo>
                <a:lnTo>
                  <a:pt x="16" y="19"/>
                </a:lnTo>
                <a:lnTo>
                  <a:pt x="20" y="19"/>
                </a:lnTo>
                <a:lnTo>
                  <a:pt x="20" y="15"/>
                </a:lnTo>
                <a:lnTo>
                  <a:pt x="12" y="7"/>
                </a:lnTo>
                <a:lnTo>
                  <a:pt x="4" y="0"/>
                </a:lnTo>
                <a:lnTo>
                  <a:pt x="0" y="0"/>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2" name="Google Shape;982;p38"/>
          <p:cNvSpPr/>
          <p:nvPr/>
        </p:nvSpPr>
        <p:spPr>
          <a:xfrm>
            <a:off x="8256985" y="2531567"/>
            <a:ext cx="202406" cy="17859"/>
          </a:xfrm>
          <a:custGeom>
            <a:rect b="b" l="l" r="r" t="t"/>
            <a:pathLst>
              <a:path extrusionOk="0" h="12" w="136">
                <a:moveTo>
                  <a:pt x="0" y="4"/>
                </a:moveTo>
                <a:lnTo>
                  <a:pt x="74" y="0"/>
                </a:lnTo>
                <a:lnTo>
                  <a:pt x="105" y="4"/>
                </a:lnTo>
                <a:lnTo>
                  <a:pt x="120" y="4"/>
                </a:lnTo>
                <a:lnTo>
                  <a:pt x="132" y="8"/>
                </a:lnTo>
                <a:lnTo>
                  <a:pt x="136" y="8"/>
                </a:lnTo>
                <a:lnTo>
                  <a:pt x="136" y="12"/>
                </a:lnTo>
                <a:lnTo>
                  <a:pt x="132" y="12"/>
                </a:lnTo>
                <a:lnTo>
                  <a:pt x="124" y="12"/>
                </a:lnTo>
                <a:lnTo>
                  <a:pt x="113" y="8"/>
                </a:lnTo>
                <a:lnTo>
                  <a:pt x="97" y="8"/>
                </a:lnTo>
                <a:lnTo>
                  <a:pt x="81" y="4"/>
                </a:lnTo>
                <a:lnTo>
                  <a:pt x="4" y="4"/>
                </a:lnTo>
                <a:lnTo>
                  <a:pt x="0" y="4"/>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3" name="Google Shape;983;p38"/>
          <p:cNvSpPr/>
          <p:nvPr/>
        </p:nvSpPr>
        <p:spPr>
          <a:xfrm>
            <a:off x="8407301" y="2577703"/>
            <a:ext cx="58043" cy="69950"/>
          </a:xfrm>
          <a:custGeom>
            <a:rect b="b" l="l" r="r" t="t"/>
            <a:pathLst>
              <a:path extrusionOk="0" h="47" w="39">
                <a:moveTo>
                  <a:pt x="0" y="47"/>
                </a:moveTo>
                <a:lnTo>
                  <a:pt x="0" y="47"/>
                </a:lnTo>
                <a:lnTo>
                  <a:pt x="8" y="43"/>
                </a:lnTo>
                <a:lnTo>
                  <a:pt x="27" y="35"/>
                </a:lnTo>
                <a:lnTo>
                  <a:pt x="31" y="27"/>
                </a:lnTo>
                <a:lnTo>
                  <a:pt x="35" y="16"/>
                </a:lnTo>
                <a:lnTo>
                  <a:pt x="35" y="8"/>
                </a:lnTo>
                <a:lnTo>
                  <a:pt x="35" y="0"/>
                </a:lnTo>
                <a:lnTo>
                  <a:pt x="39" y="0"/>
                </a:lnTo>
                <a:lnTo>
                  <a:pt x="39" y="8"/>
                </a:lnTo>
                <a:lnTo>
                  <a:pt x="39" y="23"/>
                </a:lnTo>
                <a:lnTo>
                  <a:pt x="31" y="31"/>
                </a:lnTo>
                <a:lnTo>
                  <a:pt x="27" y="39"/>
                </a:lnTo>
                <a:lnTo>
                  <a:pt x="15" y="43"/>
                </a:lnTo>
                <a:lnTo>
                  <a:pt x="0" y="47"/>
                </a:lnTo>
                <a:close/>
              </a:path>
            </a:pathLst>
          </a:custGeom>
          <a:solidFill>
            <a:srgbClr val="FFFFFF"/>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4" name="Google Shape;984;p38"/>
          <p:cNvSpPr/>
          <p:nvPr/>
        </p:nvSpPr>
        <p:spPr>
          <a:xfrm>
            <a:off x="8262938" y="2739926"/>
            <a:ext cx="104180" cy="52089"/>
          </a:xfrm>
          <a:custGeom>
            <a:rect b="b" l="l" r="r" t="t"/>
            <a:pathLst>
              <a:path extrusionOk="0" h="35" w="70">
                <a:moveTo>
                  <a:pt x="0" y="12"/>
                </a:moveTo>
                <a:lnTo>
                  <a:pt x="0" y="8"/>
                </a:lnTo>
                <a:lnTo>
                  <a:pt x="8" y="4"/>
                </a:lnTo>
                <a:lnTo>
                  <a:pt x="12" y="0"/>
                </a:lnTo>
                <a:lnTo>
                  <a:pt x="15" y="0"/>
                </a:lnTo>
                <a:lnTo>
                  <a:pt x="19" y="4"/>
                </a:lnTo>
                <a:lnTo>
                  <a:pt x="23" y="4"/>
                </a:lnTo>
                <a:lnTo>
                  <a:pt x="27" y="0"/>
                </a:lnTo>
                <a:lnTo>
                  <a:pt x="35" y="0"/>
                </a:lnTo>
                <a:lnTo>
                  <a:pt x="50" y="8"/>
                </a:lnTo>
                <a:lnTo>
                  <a:pt x="66" y="15"/>
                </a:lnTo>
                <a:lnTo>
                  <a:pt x="70" y="15"/>
                </a:lnTo>
                <a:lnTo>
                  <a:pt x="66" y="19"/>
                </a:lnTo>
                <a:lnTo>
                  <a:pt x="58" y="27"/>
                </a:lnTo>
                <a:lnTo>
                  <a:pt x="43" y="31"/>
                </a:lnTo>
                <a:lnTo>
                  <a:pt x="31" y="35"/>
                </a:lnTo>
                <a:lnTo>
                  <a:pt x="12" y="35"/>
                </a:lnTo>
                <a:lnTo>
                  <a:pt x="4" y="31"/>
                </a:lnTo>
                <a:lnTo>
                  <a:pt x="0" y="27"/>
                </a:lnTo>
                <a:lnTo>
                  <a:pt x="4" y="15"/>
                </a:lnTo>
                <a:lnTo>
                  <a:pt x="0" y="12"/>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5" name="Google Shape;985;p38"/>
          <p:cNvSpPr/>
          <p:nvPr/>
        </p:nvSpPr>
        <p:spPr>
          <a:xfrm>
            <a:off x="8274844" y="2745879"/>
            <a:ext cx="52090" cy="16371"/>
          </a:xfrm>
          <a:custGeom>
            <a:rect b="b" l="l" r="r" t="t"/>
            <a:pathLst>
              <a:path extrusionOk="0" h="11" w="35">
                <a:moveTo>
                  <a:pt x="0" y="8"/>
                </a:moveTo>
                <a:lnTo>
                  <a:pt x="0" y="4"/>
                </a:lnTo>
                <a:lnTo>
                  <a:pt x="4" y="0"/>
                </a:lnTo>
                <a:lnTo>
                  <a:pt x="7" y="0"/>
                </a:lnTo>
                <a:lnTo>
                  <a:pt x="11" y="4"/>
                </a:lnTo>
                <a:lnTo>
                  <a:pt x="15" y="4"/>
                </a:lnTo>
                <a:lnTo>
                  <a:pt x="19" y="0"/>
                </a:lnTo>
                <a:lnTo>
                  <a:pt x="23" y="0"/>
                </a:lnTo>
                <a:lnTo>
                  <a:pt x="31" y="8"/>
                </a:lnTo>
                <a:lnTo>
                  <a:pt x="35" y="8"/>
                </a:lnTo>
                <a:lnTo>
                  <a:pt x="31" y="8"/>
                </a:lnTo>
                <a:lnTo>
                  <a:pt x="27" y="8"/>
                </a:lnTo>
                <a:lnTo>
                  <a:pt x="19" y="11"/>
                </a:lnTo>
                <a:lnTo>
                  <a:pt x="11" y="11"/>
                </a:lnTo>
                <a:lnTo>
                  <a:pt x="7" y="8"/>
                </a:lnTo>
                <a:lnTo>
                  <a:pt x="4" y="8"/>
                </a:lnTo>
                <a:lnTo>
                  <a:pt x="0" y="8"/>
                </a:lnTo>
                <a:close/>
              </a:path>
            </a:pathLst>
          </a:custGeom>
          <a:solidFill>
            <a:srgbClr val="FF8CA6"/>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6" name="Google Shape;986;p38"/>
          <p:cNvSpPr/>
          <p:nvPr/>
        </p:nvSpPr>
        <p:spPr>
          <a:xfrm>
            <a:off x="8274844" y="2768203"/>
            <a:ext cx="56555" cy="17859"/>
          </a:xfrm>
          <a:custGeom>
            <a:rect b="b" l="l" r="r" t="t"/>
            <a:pathLst>
              <a:path extrusionOk="0" h="12" w="38">
                <a:moveTo>
                  <a:pt x="0" y="0"/>
                </a:moveTo>
                <a:lnTo>
                  <a:pt x="0" y="8"/>
                </a:lnTo>
                <a:lnTo>
                  <a:pt x="4" y="8"/>
                </a:lnTo>
                <a:lnTo>
                  <a:pt x="11" y="12"/>
                </a:lnTo>
                <a:lnTo>
                  <a:pt x="31" y="8"/>
                </a:lnTo>
                <a:lnTo>
                  <a:pt x="38" y="4"/>
                </a:lnTo>
                <a:lnTo>
                  <a:pt x="35" y="0"/>
                </a:lnTo>
                <a:lnTo>
                  <a:pt x="27" y="0"/>
                </a:lnTo>
                <a:lnTo>
                  <a:pt x="15" y="0"/>
                </a:lnTo>
                <a:lnTo>
                  <a:pt x="7" y="0"/>
                </a:lnTo>
                <a:lnTo>
                  <a:pt x="4" y="0"/>
                </a:lnTo>
                <a:lnTo>
                  <a:pt x="0" y="0"/>
                </a:lnTo>
                <a:close/>
              </a:path>
            </a:pathLst>
          </a:custGeom>
          <a:solidFill>
            <a:srgbClr val="FF8CA6"/>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7" name="Google Shape;987;p38"/>
          <p:cNvSpPr/>
          <p:nvPr/>
        </p:nvSpPr>
        <p:spPr>
          <a:xfrm>
            <a:off x="8331399" y="2537521"/>
            <a:ext cx="122039" cy="86320"/>
          </a:xfrm>
          <a:custGeom>
            <a:rect b="b" l="l" r="r" t="t"/>
            <a:pathLst>
              <a:path extrusionOk="0" h="58" w="82">
                <a:moveTo>
                  <a:pt x="0" y="12"/>
                </a:moveTo>
                <a:lnTo>
                  <a:pt x="4" y="4"/>
                </a:lnTo>
                <a:lnTo>
                  <a:pt x="12" y="4"/>
                </a:lnTo>
                <a:lnTo>
                  <a:pt x="28" y="0"/>
                </a:lnTo>
                <a:lnTo>
                  <a:pt x="43" y="4"/>
                </a:lnTo>
                <a:lnTo>
                  <a:pt x="55" y="8"/>
                </a:lnTo>
                <a:lnTo>
                  <a:pt x="66" y="12"/>
                </a:lnTo>
                <a:lnTo>
                  <a:pt x="78" y="15"/>
                </a:lnTo>
                <a:lnTo>
                  <a:pt x="82" y="19"/>
                </a:lnTo>
                <a:lnTo>
                  <a:pt x="43" y="12"/>
                </a:lnTo>
                <a:lnTo>
                  <a:pt x="39" y="12"/>
                </a:lnTo>
                <a:lnTo>
                  <a:pt x="35" y="12"/>
                </a:lnTo>
                <a:lnTo>
                  <a:pt x="31" y="15"/>
                </a:lnTo>
                <a:lnTo>
                  <a:pt x="28" y="15"/>
                </a:lnTo>
                <a:lnTo>
                  <a:pt x="28" y="19"/>
                </a:lnTo>
                <a:lnTo>
                  <a:pt x="31" y="19"/>
                </a:lnTo>
                <a:lnTo>
                  <a:pt x="35" y="19"/>
                </a:lnTo>
                <a:lnTo>
                  <a:pt x="43" y="23"/>
                </a:lnTo>
                <a:lnTo>
                  <a:pt x="47" y="27"/>
                </a:lnTo>
                <a:lnTo>
                  <a:pt x="39" y="23"/>
                </a:lnTo>
                <a:lnTo>
                  <a:pt x="28" y="23"/>
                </a:lnTo>
                <a:lnTo>
                  <a:pt x="24" y="23"/>
                </a:lnTo>
                <a:lnTo>
                  <a:pt x="24" y="27"/>
                </a:lnTo>
                <a:lnTo>
                  <a:pt x="31" y="27"/>
                </a:lnTo>
                <a:lnTo>
                  <a:pt x="39" y="31"/>
                </a:lnTo>
                <a:lnTo>
                  <a:pt x="51" y="35"/>
                </a:lnTo>
                <a:lnTo>
                  <a:pt x="59" y="43"/>
                </a:lnTo>
                <a:lnTo>
                  <a:pt x="63" y="47"/>
                </a:lnTo>
                <a:lnTo>
                  <a:pt x="47" y="39"/>
                </a:lnTo>
                <a:lnTo>
                  <a:pt x="43" y="39"/>
                </a:lnTo>
                <a:lnTo>
                  <a:pt x="39" y="47"/>
                </a:lnTo>
                <a:lnTo>
                  <a:pt x="35" y="47"/>
                </a:lnTo>
                <a:lnTo>
                  <a:pt x="28" y="47"/>
                </a:lnTo>
                <a:lnTo>
                  <a:pt x="24" y="43"/>
                </a:lnTo>
                <a:lnTo>
                  <a:pt x="20" y="43"/>
                </a:lnTo>
                <a:lnTo>
                  <a:pt x="20" y="47"/>
                </a:lnTo>
                <a:lnTo>
                  <a:pt x="28" y="58"/>
                </a:lnTo>
                <a:lnTo>
                  <a:pt x="24" y="54"/>
                </a:lnTo>
                <a:lnTo>
                  <a:pt x="20" y="54"/>
                </a:lnTo>
                <a:lnTo>
                  <a:pt x="12" y="50"/>
                </a:lnTo>
                <a:lnTo>
                  <a:pt x="4" y="47"/>
                </a:lnTo>
                <a:lnTo>
                  <a:pt x="0" y="39"/>
                </a:lnTo>
                <a:lnTo>
                  <a:pt x="4" y="35"/>
                </a:lnTo>
                <a:lnTo>
                  <a:pt x="4" y="23"/>
                </a:lnTo>
                <a:lnTo>
                  <a:pt x="4" y="19"/>
                </a:lnTo>
                <a:lnTo>
                  <a:pt x="0" y="15"/>
                </a:lnTo>
                <a:lnTo>
                  <a:pt x="0" y="12"/>
                </a:lnTo>
                <a:close/>
              </a:path>
            </a:pathLst>
          </a:custGeom>
          <a:solidFill>
            <a:srgbClr val="000000"/>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8" name="Google Shape;988;p38"/>
          <p:cNvSpPr/>
          <p:nvPr/>
        </p:nvSpPr>
        <p:spPr>
          <a:xfrm>
            <a:off x="9059169" y="5094388"/>
            <a:ext cx="162222" cy="358675"/>
          </a:xfrm>
          <a:custGeom>
            <a:rect b="b" l="l" r="r" t="t"/>
            <a:pathLst>
              <a:path extrusionOk="0" h="241" w="109">
                <a:moveTo>
                  <a:pt x="46" y="109"/>
                </a:moveTo>
                <a:lnTo>
                  <a:pt x="46" y="54"/>
                </a:lnTo>
                <a:lnTo>
                  <a:pt x="43" y="54"/>
                </a:lnTo>
                <a:lnTo>
                  <a:pt x="35" y="54"/>
                </a:lnTo>
                <a:lnTo>
                  <a:pt x="27" y="62"/>
                </a:lnTo>
                <a:lnTo>
                  <a:pt x="23" y="70"/>
                </a:lnTo>
                <a:lnTo>
                  <a:pt x="19" y="81"/>
                </a:lnTo>
                <a:lnTo>
                  <a:pt x="23" y="89"/>
                </a:lnTo>
                <a:lnTo>
                  <a:pt x="27" y="97"/>
                </a:lnTo>
                <a:lnTo>
                  <a:pt x="35" y="105"/>
                </a:lnTo>
                <a:lnTo>
                  <a:pt x="43" y="109"/>
                </a:lnTo>
                <a:lnTo>
                  <a:pt x="46" y="109"/>
                </a:lnTo>
                <a:lnTo>
                  <a:pt x="62" y="132"/>
                </a:lnTo>
                <a:lnTo>
                  <a:pt x="62" y="186"/>
                </a:lnTo>
                <a:lnTo>
                  <a:pt x="66" y="186"/>
                </a:lnTo>
                <a:lnTo>
                  <a:pt x="74" y="186"/>
                </a:lnTo>
                <a:lnTo>
                  <a:pt x="81" y="179"/>
                </a:lnTo>
                <a:lnTo>
                  <a:pt x="85" y="171"/>
                </a:lnTo>
                <a:lnTo>
                  <a:pt x="89" y="163"/>
                </a:lnTo>
                <a:lnTo>
                  <a:pt x="85" y="155"/>
                </a:lnTo>
                <a:lnTo>
                  <a:pt x="81" y="148"/>
                </a:lnTo>
                <a:lnTo>
                  <a:pt x="74" y="140"/>
                </a:lnTo>
                <a:lnTo>
                  <a:pt x="66" y="136"/>
                </a:lnTo>
                <a:lnTo>
                  <a:pt x="62" y="132"/>
                </a:lnTo>
                <a:lnTo>
                  <a:pt x="46" y="109"/>
                </a:lnTo>
                <a:lnTo>
                  <a:pt x="62" y="109"/>
                </a:lnTo>
                <a:lnTo>
                  <a:pt x="62" y="54"/>
                </a:lnTo>
                <a:lnTo>
                  <a:pt x="70" y="54"/>
                </a:lnTo>
                <a:lnTo>
                  <a:pt x="81" y="58"/>
                </a:lnTo>
                <a:lnTo>
                  <a:pt x="85" y="74"/>
                </a:lnTo>
                <a:lnTo>
                  <a:pt x="89" y="78"/>
                </a:lnTo>
                <a:lnTo>
                  <a:pt x="89" y="81"/>
                </a:lnTo>
                <a:lnTo>
                  <a:pt x="109" y="81"/>
                </a:lnTo>
                <a:lnTo>
                  <a:pt x="109" y="78"/>
                </a:lnTo>
                <a:lnTo>
                  <a:pt x="109" y="66"/>
                </a:lnTo>
                <a:lnTo>
                  <a:pt x="105" y="54"/>
                </a:lnTo>
                <a:lnTo>
                  <a:pt x="97" y="43"/>
                </a:lnTo>
                <a:lnTo>
                  <a:pt x="85" y="35"/>
                </a:lnTo>
                <a:lnTo>
                  <a:pt x="66" y="27"/>
                </a:lnTo>
                <a:lnTo>
                  <a:pt x="62" y="27"/>
                </a:lnTo>
                <a:lnTo>
                  <a:pt x="62" y="0"/>
                </a:lnTo>
                <a:lnTo>
                  <a:pt x="46" y="0"/>
                </a:lnTo>
                <a:lnTo>
                  <a:pt x="46" y="27"/>
                </a:lnTo>
                <a:lnTo>
                  <a:pt x="39" y="27"/>
                </a:lnTo>
                <a:lnTo>
                  <a:pt x="31" y="31"/>
                </a:lnTo>
                <a:lnTo>
                  <a:pt x="23" y="35"/>
                </a:lnTo>
                <a:lnTo>
                  <a:pt x="15" y="39"/>
                </a:lnTo>
                <a:lnTo>
                  <a:pt x="8" y="50"/>
                </a:lnTo>
                <a:lnTo>
                  <a:pt x="0" y="62"/>
                </a:lnTo>
                <a:lnTo>
                  <a:pt x="0" y="81"/>
                </a:lnTo>
                <a:lnTo>
                  <a:pt x="0" y="97"/>
                </a:lnTo>
                <a:lnTo>
                  <a:pt x="8" y="113"/>
                </a:lnTo>
                <a:lnTo>
                  <a:pt x="15" y="120"/>
                </a:lnTo>
                <a:lnTo>
                  <a:pt x="23" y="128"/>
                </a:lnTo>
                <a:lnTo>
                  <a:pt x="31" y="132"/>
                </a:lnTo>
                <a:lnTo>
                  <a:pt x="39" y="132"/>
                </a:lnTo>
                <a:lnTo>
                  <a:pt x="46" y="132"/>
                </a:lnTo>
                <a:lnTo>
                  <a:pt x="46" y="186"/>
                </a:lnTo>
                <a:lnTo>
                  <a:pt x="43" y="186"/>
                </a:lnTo>
                <a:lnTo>
                  <a:pt x="35" y="186"/>
                </a:lnTo>
                <a:lnTo>
                  <a:pt x="27" y="179"/>
                </a:lnTo>
                <a:lnTo>
                  <a:pt x="23" y="175"/>
                </a:lnTo>
                <a:lnTo>
                  <a:pt x="23" y="171"/>
                </a:lnTo>
                <a:lnTo>
                  <a:pt x="19" y="163"/>
                </a:lnTo>
                <a:lnTo>
                  <a:pt x="0" y="163"/>
                </a:lnTo>
                <a:lnTo>
                  <a:pt x="0" y="167"/>
                </a:lnTo>
                <a:lnTo>
                  <a:pt x="0" y="175"/>
                </a:lnTo>
                <a:lnTo>
                  <a:pt x="4" y="186"/>
                </a:lnTo>
                <a:lnTo>
                  <a:pt x="12" y="202"/>
                </a:lnTo>
                <a:lnTo>
                  <a:pt x="23" y="210"/>
                </a:lnTo>
                <a:lnTo>
                  <a:pt x="35" y="214"/>
                </a:lnTo>
                <a:lnTo>
                  <a:pt x="43" y="217"/>
                </a:lnTo>
                <a:lnTo>
                  <a:pt x="46" y="217"/>
                </a:lnTo>
                <a:lnTo>
                  <a:pt x="46" y="241"/>
                </a:lnTo>
                <a:lnTo>
                  <a:pt x="62" y="241"/>
                </a:lnTo>
                <a:lnTo>
                  <a:pt x="62" y="217"/>
                </a:lnTo>
                <a:lnTo>
                  <a:pt x="70" y="214"/>
                </a:lnTo>
                <a:lnTo>
                  <a:pt x="78" y="214"/>
                </a:lnTo>
                <a:lnTo>
                  <a:pt x="85" y="210"/>
                </a:lnTo>
                <a:lnTo>
                  <a:pt x="93" y="202"/>
                </a:lnTo>
                <a:lnTo>
                  <a:pt x="101" y="190"/>
                </a:lnTo>
                <a:lnTo>
                  <a:pt x="109" y="179"/>
                </a:lnTo>
                <a:lnTo>
                  <a:pt x="109" y="163"/>
                </a:lnTo>
                <a:lnTo>
                  <a:pt x="109" y="144"/>
                </a:lnTo>
                <a:lnTo>
                  <a:pt x="101" y="132"/>
                </a:lnTo>
                <a:lnTo>
                  <a:pt x="93" y="124"/>
                </a:lnTo>
                <a:lnTo>
                  <a:pt x="85" y="116"/>
                </a:lnTo>
                <a:lnTo>
                  <a:pt x="78" y="113"/>
                </a:lnTo>
                <a:lnTo>
                  <a:pt x="70" y="109"/>
                </a:lnTo>
                <a:lnTo>
                  <a:pt x="62" y="109"/>
                </a:lnTo>
                <a:lnTo>
                  <a:pt x="46" y="109"/>
                </a:lnTo>
                <a:close/>
              </a:path>
            </a:pathLst>
          </a:custGeom>
          <a:solidFill>
            <a:srgbClr val="0000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989" name="Google Shape;989;p38"/>
          <p:cNvSpPr txBox="1"/>
          <p:nvPr/>
        </p:nvSpPr>
        <p:spPr>
          <a:xfrm>
            <a:off x="2024062" y="428625"/>
            <a:ext cx="8215313" cy="1071563"/>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BASIC ACCOUNTING CONSTRAINTS</a:t>
            </a:r>
            <a:endParaRPr/>
          </a:p>
          <a:p>
            <a:pPr indent="0" lvl="0" marL="0" marR="0" rtl="0" algn="ctr">
              <a:spcBef>
                <a:spcPts val="1125"/>
              </a:spcBef>
              <a:spcAft>
                <a:spcPts val="0"/>
              </a:spcAft>
              <a:buNone/>
            </a:pPr>
            <a:r>
              <a:rPr b="1" lang="en-US" sz="2250">
                <a:solidFill>
                  <a:schemeClr val="dk1"/>
                </a:solidFill>
                <a:latin typeface="Times New Roman"/>
                <a:ea typeface="Times New Roman"/>
                <a:cs typeface="Times New Roman"/>
                <a:sym typeface="Times New Roman"/>
              </a:rPr>
              <a:t>Study Objective 6</a:t>
            </a:r>
            <a:endParaRPr/>
          </a:p>
        </p:txBody>
      </p:sp>
    </p:spTree>
  </p:cSld>
  <p:clrMapOvr>
    <a:masterClrMapping/>
  </p:clrMapOvr>
  <p:transition>
    <p:push/>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3" name="Shape 993"/>
        <p:cNvGrpSpPr/>
        <p:nvPr/>
      </p:nvGrpSpPr>
      <p:grpSpPr>
        <a:xfrm>
          <a:off x="0" y="0"/>
          <a:ext cx="0" cy="0"/>
          <a:chOff x="0" y="0"/>
          <a:chExt cx="0" cy="0"/>
        </a:xfrm>
      </p:grpSpPr>
      <p:sp>
        <p:nvSpPr>
          <p:cNvPr id="994" name="Google Shape;994;p39"/>
          <p:cNvSpPr/>
          <p:nvPr/>
        </p:nvSpPr>
        <p:spPr>
          <a:xfrm>
            <a:off x="4394895" y="1745755"/>
            <a:ext cx="3384352" cy="473615"/>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t/>
            </a:r>
            <a:endParaRPr b="1" sz="2531">
              <a:solidFill>
                <a:schemeClr val="dk1"/>
              </a:solidFill>
              <a:latin typeface="Arial"/>
              <a:ea typeface="Arial"/>
              <a:cs typeface="Arial"/>
              <a:sym typeface="Arial"/>
            </a:endParaRPr>
          </a:p>
        </p:txBody>
      </p:sp>
      <p:sp>
        <p:nvSpPr>
          <p:cNvPr id="995" name="Google Shape;995;p39"/>
          <p:cNvSpPr/>
          <p:nvPr/>
        </p:nvSpPr>
        <p:spPr>
          <a:xfrm>
            <a:off x="4394895" y="6264176"/>
            <a:ext cx="3384352" cy="473615"/>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t/>
            </a:r>
            <a:endParaRPr b="1" sz="2531">
              <a:solidFill>
                <a:schemeClr val="dk1"/>
              </a:solidFill>
              <a:latin typeface="Arial"/>
              <a:ea typeface="Arial"/>
              <a:cs typeface="Arial"/>
              <a:sym typeface="Arial"/>
            </a:endParaRPr>
          </a:p>
        </p:txBody>
      </p:sp>
      <p:sp>
        <p:nvSpPr>
          <p:cNvPr id="996" name="Google Shape;996;p39"/>
          <p:cNvSpPr txBox="1"/>
          <p:nvPr/>
        </p:nvSpPr>
        <p:spPr>
          <a:xfrm>
            <a:off x="2024062" y="357188"/>
            <a:ext cx="8215313" cy="1015663"/>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SUMMARY OF CONCEPTUAL FRAMEWORK</a:t>
            </a:r>
            <a:endParaRPr/>
          </a:p>
        </p:txBody>
      </p:sp>
      <p:graphicFrame>
        <p:nvGraphicFramePr>
          <p:cNvPr id="997" name="Google Shape;997;p39"/>
          <p:cNvGraphicFramePr/>
          <p:nvPr/>
        </p:nvGraphicFramePr>
        <p:xfrm>
          <a:off x="3247430" y="2071687"/>
          <a:ext cx="5728395" cy="660797"/>
        </p:xfrm>
        <a:graphic>
          <a:graphicData uri="http://schemas.openxmlformats.org/presentationml/2006/ole">
            <mc:AlternateContent>
              <mc:Choice Requires="v">
                <p:oleObj r:id="rId4" imgH="660797" imgW="5728395" progId="Draw.Document.5" spid="_x0000_s1">
                  <p:embed/>
                </p:oleObj>
              </mc:Choice>
              <mc:Fallback>
                <p:oleObj r:id="rId5" imgH="660797" imgW="5728395" progId="Draw.Document.5">
                  <p:embed/>
                  <p:pic>
                    <p:nvPicPr>
                      <p:cNvPr id="997" name="Google Shape;997;p39"/>
                      <p:cNvPicPr preferRelativeResize="0"/>
                      <p:nvPr/>
                    </p:nvPicPr>
                    <p:blipFill rotWithShape="1">
                      <a:blip r:embed="rId6">
                        <a:alphaModFix/>
                      </a:blip>
                      <a:srcRect b="0" l="0" r="0" t="0"/>
                      <a:stretch/>
                    </p:blipFill>
                    <p:spPr>
                      <a:xfrm>
                        <a:off x="3247430" y="2071687"/>
                        <a:ext cx="5728395" cy="660797"/>
                      </a:xfrm>
                      <a:prstGeom prst="rect">
                        <a:avLst/>
                      </a:prstGeom>
                      <a:solidFill>
                        <a:srgbClr val="FFCC33"/>
                      </a:solidFill>
                      <a:ln>
                        <a:noFill/>
                      </a:ln>
                    </p:spPr>
                  </p:pic>
                </p:oleObj>
              </mc:Fallback>
            </mc:AlternateContent>
          </a:graphicData>
        </a:graphic>
      </p:graphicFrame>
      <p:sp>
        <p:nvSpPr>
          <p:cNvPr id="998" name="Google Shape;998;p39"/>
          <p:cNvSpPr/>
          <p:nvPr/>
        </p:nvSpPr>
        <p:spPr>
          <a:xfrm>
            <a:off x="3341192" y="2174380"/>
            <a:ext cx="5527477" cy="45931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438">
                <a:solidFill>
                  <a:schemeClr val="dk1"/>
                </a:solidFill>
                <a:latin typeface="Arial"/>
                <a:ea typeface="Arial"/>
                <a:cs typeface="Arial"/>
                <a:sym typeface="Arial"/>
              </a:rPr>
              <a:t>Objectives of Financial Reporting</a:t>
            </a:r>
            <a:endParaRPr/>
          </a:p>
        </p:txBody>
      </p:sp>
      <p:graphicFrame>
        <p:nvGraphicFramePr>
          <p:cNvPr id="999" name="Google Shape;999;p39"/>
          <p:cNvGraphicFramePr/>
          <p:nvPr/>
        </p:nvGraphicFramePr>
        <p:xfrm>
          <a:off x="3247430" y="4964906"/>
          <a:ext cx="5728395" cy="660797"/>
        </p:xfrm>
        <a:graphic>
          <a:graphicData uri="http://schemas.openxmlformats.org/presentationml/2006/ole">
            <mc:AlternateContent>
              <mc:Choice Requires="v">
                <p:oleObj r:id="rId7" imgH="660797" imgW="5728395" progId="Draw.Document.5" spid="_x0000_s2">
                  <p:embed/>
                </p:oleObj>
              </mc:Choice>
              <mc:Fallback>
                <p:oleObj r:id="rId8" imgH="660797" imgW="5728395" progId="Draw.Document.5">
                  <p:embed/>
                  <p:pic>
                    <p:nvPicPr>
                      <p:cNvPr id="999" name="Google Shape;999;p39"/>
                      <p:cNvPicPr preferRelativeResize="0"/>
                      <p:nvPr/>
                    </p:nvPicPr>
                    <p:blipFill rotWithShape="1">
                      <a:blip r:embed="rId6">
                        <a:alphaModFix/>
                      </a:blip>
                      <a:srcRect b="0" l="0" r="0" t="0"/>
                      <a:stretch/>
                    </p:blipFill>
                    <p:spPr>
                      <a:xfrm>
                        <a:off x="3247430" y="4964906"/>
                        <a:ext cx="5728395" cy="660797"/>
                      </a:xfrm>
                      <a:prstGeom prst="rect">
                        <a:avLst/>
                      </a:prstGeom>
                      <a:solidFill>
                        <a:srgbClr val="FFCC33"/>
                      </a:solidFill>
                      <a:ln>
                        <a:noFill/>
                      </a:ln>
                    </p:spPr>
                  </p:pic>
                </p:oleObj>
              </mc:Fallback>
            </mc:AlternateContent>
          </a:graphicData>
        </a:graphic>
      </p:graphicFrame>
      <p:cxnSp>
        <p:nvCxnSpPr>
          <p:cNvPr id="1000" name="Google Shape;1000;p39"/>
          <p:cNvCxnSpPr/>
          <p:nvPr/>
        </p:nvCxnSpPr>
        <p:spPr>
          <a:xfrm>
            <a:off x="6096000" y="5048250"/>
            <a:ext cx="1489" cy="511969"/>
          </a:xfrm>
          <a:prstGeom prst="straightConnector1">
            <a:avLst/>
          </a:prstGeom>
          <a:noFill/>
          <a:ln cap="flat" cmpd="sng" w="25400">
            <a:solidFill>
              <a:schemeClr val="dk1"/>
            </a:solidFill>
            <a:prstDash val="solid"/>
            <a:round/>
            <a:headEnd len="med" w="med" type="none"/>
            <a:tailEnd len="med" w="med" type="none"/>
          </a:ln>
        </p:spPr>
      </p:cxnSp>
      <p:sp>
        <p:nvSpPr>
          <p:cNvPr id="1001" name="Google Shape;1001;p39"/>
          <p:cNvSpPr/>
          <p:nvPr/>
        </p:nvSpPr>
        <p:spPr>
          <a:xfrm>
            <a:off x="3662661" y="5085458"/>
            <a:ext cx="2044898" cy="430398"/>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Assumptions</a:t>
            </a:r>
            <a:endParaRPr/>
          </a:p>
        </p:txBody>
      </p:sp>
      <p:sp>
        <p:nvSpPr>
          <p:cNvPr id="1002" name="Google Shape;1002;p39"/>
          <p:cNvSpPr/>
          <p:nvPr/>
        </p:nvSpPr>
        <p:spPr>
          <a:xfrm>
            <a:off x="6484443" y="5085458"/>
            <a:ext cx="2044898" cy="430398"/>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Principles</a:t>
            </a:r>
            <a:endParaRPr/>
          </a:p>
        </p:txBody>
      </p:sp>
      <p:graphicFrame>
        <p:nvGraphicFramePr>
          <p:cNvPr id="1003" name="Google Shape;1003;p39"/>
          <p:cNvGraphicFramePr/>
          <p:nvPr/>
        </p:nvGraphicFramePr>
        <p:xfrm>
          <a:off x="3247430" y="4339828"/>
          <a:ext cx="5728395" cy="660797"/>
        </p:xfrm>
        <a:graphic>
          <a:graphicData uri="http://schemas.openxmlformats.org/presentationml/2006/ole">
            <mc:AlternateContent>
              <mc:Choice Requires="v">
                <p:oleObj r:id="rId9" imgH="660797" imgW="5728395" progId="Draw.Document.5" spid="_x0000_s3">
                  <p:embed/>
                </p:oleObj>
              </mc:Choice>
              <mc:Fallback>
                <p:oleObj r:id="rId10" imgH="660797" imgW="5728395" progId="Draw.Document.5">
                  <p:embed/>
                  <p:pic>
                    <p:nvPicPr>
                      <p:cNvPr id="1003" name="Google Shape;1003;p39"/>
                      <p:cNvPicPr preferRelativeResize="0"/>
                      <p:nvPr/>
                    </p:nvPicPr>
                    <p:blipFill rotWithShape="1">
                      <a:blip r:embed="rId11">
                        <a:alphaModFix/>
                      </a:blip>
                      <a:srcRect b="0" l="0" r="0" t="0"/>
                      <a:stretch/>
                    </p:blipFill>
                    <p:spPr>
                      <a:xfrm>
                        <a:off x="3247430" y="4339828"/>
                        <a:ext cx="5728395" cy="660797"/>
                      </a:xfrm>
                      <a:prstGeom prst="rect">
                        <a:avLst/>
                      </a:prstGeom>
                      <a:solidFill>
                        <a:srgbClr val="FFCC33"/>
                      </a:solidFill>
                      <a:ln>
                        <a:noFill/>
                      </a:ln>
                    </p:spPr>
                  </p:pic>
                </p:oleObj>
              </mc:Fallback>
            </mc:AlternateContent>
          </a:graphicData>
        </a:graphic>
      </p:graphicFrame>
      <p:sp>
        <p:nvSpPr>
          <p:cNvPr id="1004" name="Google Shape;1004;p39"/>
          <p:cNvSpPr/>
          <p:nvPr/>
        </p:nvSpPr>
        <p:spPr>
          <a:xfrm>
            <a:off x="4519911" y="4460380"/>
            <a:ext cx="3152180" cy="430398"/>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Operating Guidelines</a:t>
            </a:r>
            <a:endParaRPr/>
          </a:p>
        </p:txBody>
      </p:sp>
      <p:cxnSp>
        <p:nvCxnSpPr>
          <p:cNvPr id="1005" name="Google Shape;1005;p39"/>
          <p:cNvCxnSpPr/>
          <p:nvPr/>
        </p:nvCxnSpPr>
        <p:spPr>
          <a:xfrm>
            <a:off x="6096000" y="2756297"/>
            <a:ext cx="1489" cy="1559719"/>
          </a:xfrm>
          <a:prstGeom prst="straightConnector1">
            <a:avLst/>
          </a:prstGeom>
          <a:noFill/>
          <a:ln cap="flat" cmpd="sng" w="50800">
            <a:solidFill>
              <a:schemeClr val="hlink"/>
            </a:solidFill>
            <a:prstDash val="solid"/>
            <a:round/>
            <a:headEnd len="med" w="med" type="none"/>
            <a:tailEnd len="med" w="med" type="triangle"/>
          </a:ln>
        </p:spPr>
      </p:cxnSp>
      <p:graphicFrame>
        <p:nvGraphicFramePr>
          <p:cNvPr id="1006" name="Google Shape;1006;p39"/>
          <p:cNvGraphicFramePr/>
          <p:nvPr/>
        </p:nvGraphicFramePr>
        <p:xfrm>
          <a:off x="3256359" y="3089672"/>
          <a:ext cx="2643188" cy="881063"/>
        </p:xfrm>
        <a:graphic>
          <a:graphicData uri="http://schemas.openxmlformats.org/presentationml/2006/ole">
            <mc:AlternateContent>
              <mc:Choice Requires="v">
                <p:oleObj r:id="rId12" imgH="881063" imgW="2643188" progId="Draw.Document.5" spid="_x0000_s4">
                  <p:embed/>
                </p:oleObj>
              </mc:Choice>
              <mc:Fallback>
                <p:oleObj r:id="rId13" imgH="881063" imgW="2643188" progId="Draw.Document.5">
                  <p:embed/>
                  <p:pic>
                    <p:nvPicPr>
                      <p:cNvPr id="1006" name="Google Shape;1006;p39"/>
                      <p:cNvPicPr preferRelativeResize="0"/>
                      <p:nvPr/>
                    </p:nvPicPr>
                    <p:blipFill rotWithShape="1">
                      <a:blip r:embed="rId14">
                        <a:alphaModFix/>
                      </a:blip>
                      <a:srcRect b="0" l="0" r="0" t="0"/>
                      <a:stretch/>
                    </p:blipFill>
                    <p:spPr>
                      <a:xfrm>
                        <a:off x="3256359" y="3089672"/>
                        <a:ext cx="2643188" cy="881063"/>
                      </a:xfrm>
                      <a:prstGeom prst="rect">
                        <a:avLst/>
                      </a:prstGeom>
                      <a:solidFill>
                        <a:srgbClr val="FFCC33"/>
                      </a:solidFill>
                      <a:ln>
                        <a:noFill/>
                      </a:ln>
                    </p:spPr>
                  </p:pic>
                </p:oleObj>
              </mc:Fallback>
            </mc:AlternateContent>
          </a:graphicData>
        </a:graphic>
      </p:graphicFrame>
      <p:sp>
        <p:nvSpPr>
          <p:cNvPr id="1007" name="Google Shape;1007;p39"/>
          <p:cNvSpPr/>
          <p:nvPr/>
        </p:nvSpPr>
        <p:spPr>
          <a:xfrm>
            <a:off x="3394771" y="3138786"/>
            <a:ext cx="2366367" cy="776647"/>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500">
                <a:solidFill>
                  <a:schemeClr val="dk1"/>
                </a:solidFill>
                <a:latin typeface="Arial"/>
                <a:ea typeface="Arial"/>
                <a:cs typeface="Arial"/>
                <a:sym typeface="Arial"/>
              </a:rPr>
              <a:t>Qualitative Characteristics of Accounting Information</a:t>
            </a:r>
            <a:endParaRPr/>
          </a:p>
        </p:txBody>
      </p:sp>
      <p:cxnSp>
        <p:nvCxnSpPr>
          <p:cNvPr id="1008" name="Google Shape;1008;p39"/>
          <p:cNvCxnSpPr/>
          <p:nvPr/>
        </p:nvCxnSpPr>
        <p:spPr>
          <a:xfrm>
            <a:off x="4560094" y="2762250"/>
            <a:ext cx="1489" cy="315516"/>
          </a:xfrm>
          <a:prstGeom prst="straightConnector1">
            <a:avLst/>
          </a:prstGeom>
          <a:noFill/>
          <a:ln cap="flat" cmpd="sng" w="25400">
            <a:solidFill>
              <a:schemeClr val="hlink"/>
            </a:solidFill>
            <a:prstDash val="solid"/>
            <a:round/>
            <a:headEnd len="med" w="med" type="none"/>
            <a:tailEnd len="med" w="med" type="triangle"/>
          </a:ln>
        </p:spPr>
      </p:cxnSp>
      <p:cxnSp>
        <p:nvCxnSpPr>
          <p:cNvPr id="1009" name="Google Shape;1009;p39"/>
          <p:cNvCxnSpPr/>
          <p:nvPr/>
        </p:nvCxnSpPr>
        <p:spPr>
          <a:xfrm>
            <a:off x="4560094" y="3994547"/>
            <a:ext cx="1489" cy="333375"/>
          </a:xfrm>
          <a:prstGeom prst="straightConnector1">
            <a:avLst/>
          </a:prstGeom>
          <a:noFill/>
          <a:ln cap="flat" cmpd="sng" w="25400">
            <a:solidFill>
              <a:schemeClr val="hlink"/>
            </a:solidFill>
            <a:prstDash val="solid"/>
            <a:round/>
            <a:headEnd len="med" w="med" type="none"/>
            <a:tailEnd len="med" w="med" type="triangle"/>
          </a:ln>
        </p:spPr>
      </p:cxnSp>
      <p:graphicFrame>
        <p:nvGraphicFramePr>
          <p:cNvPr id="1010" name="Google Shape;1010;p39"/>
          <p:cNvGraphicFramePr/>
          <p:nvPr/>
        </p:nvGraphicFramePr>
        <p:xfrm>
          <a:off x="6328172" y="3089672"/>
          <a:ext cx="2643188" cy="881063"/>
        </p:xfrm>
        <a:graphic>
          <a:graphicData uri="http://schemas.openxmlformats.org/presentationml/2006/ole">
            <mc:AlternateContent>
              <mc:Choice Requires="v">
                <p:oleObj r:id="rId15" imgH="881063" imgW="2643188" progId="Draw.Document.5" spid="_x0000_s5">
                  <p:embed/>
                </p:oleObj>
              </mc:Choice>
              <mc:Fallback>
                <p:oleObj r:id="rId16" imgH="881063" imgW="2643188" progId="Draw.Document.5">
                  <p:embed/>
                  <p:pic>
                    <p:nvPicPr>
                      <p:cNvPr id="1010" name="Google Shape;1010;p39"/>
                      <p:cNvPicPr preferRelativeResize="0"/>
                      <p:nvPr/>
                    </p:nvPicPr>
                    <p:blipFill rotWithShape="1">
                      <a:blip r:embed="rId14">
                        <a:alphaModFix/>
                      </a:blip>
                      <a:srcRect b="0" l="0" r="0" t="0"/>
                      <a:stretch/>
                    </p:blipFill>
                    <p:spPr>
                      <a:xfrm>
                        <a:off x="6328172" y="3089672"/>
                        <a:ext cx="2643188" cy="881063"/>
                      </a:xfrm>
                      <a:prstGeom prst="rect">
                        <a:avLst/>
                      </a:prstGeom>
                      <a:solidFill>
                        <a:srgbClr val="FFCC33"/>
                      </a:solidFill>
                      <a:ln>
                        <a:noFill/>
                      </a:ln>
                    </p:spPr>
                  </p:pic>
                </p:oleObj>
              </mc:Fallback>
            </mc:AlternateContent>
          </a:graphicData>
        </a:graphic>
      </p:graphicFrame>
      <p:sp>
        <p:nvSpPr>
          <p:cNvPr id="1011" name="Google Shape;1011;p39"/>
          <p:cNvSpPr/>
          <p:nvPr/>
        </p:nvSpPr>
        <p:spPr>
          <a:xfrm>
            <a:off x="6609458" y="3228083"/>
            <a:ext cx="2098477" cy="545815"/>
          </a:xfrm>
          <a:prstGeom prst="rect">
            <a:avLst/>
          </a:prstGeom>
          <a:noFill/>
          <a:ln>
            <a:noFill/>
          </a:ln>
        </p:spPr>
        <p:txBody>
          <a:bodyPr anchorCtr="0" anchor="t" bIns="41650" lIns="84825" spcFirstLastPara="1" rIns="84825" wrap="square" tIns="41650">
            <a:spAutoFit/>
          </a:bodyPr>
          <a:lstStyle/>
          <a:p>
            <a:pPr indent="0" lvl="0" marL="0" marR="0" rtl="0" algn="ctr">
              <a:spcBef>
                <a:spcPts val="0"/>
              </a:spcBef>
              <a:spcAft>
                <a:spcPts val="0"/>
              </a:spcAft>
              <a:buNone/>
            </a:pPr>
            <a:r>
              <a:rPr b="1" lang="en-US" sz="1500">
                <a:solidFill>
                  <a:schemeClr val="dk1"/>
                </a:solidFill>
                <a:latin typeface="Arial"/>
                <a:ea typeface="Arial"/>
                <a:cs typeface="Arial"/>
                <a:sym typeface="Arial"/>
              </a:rPr>
              <a:t>Elements of Financial Statements</a:t>
            </a:r>
            <a:endParaRPr/>
          </a:p>
        </p:txBody>
      </p:sp>
      <p:cxnSp>
        <p:nvCxnSpPr>
          <p:cNvPr id="1012" name="Google Shape;1012;p39"/>
          <p:cNvCxnSpPr/>
          <p:nvPr/>
        </p:nvCxnSpPr>
        <p:spPr>
          <a:xfrm>
            <a:off x="7649766" y="2762250"/>
            <a:ext cx="1489" cy="315516"/>
          </a:xfrm>
          <a:prstGeom prst="straightConnector1">
            <a:avLst/>
          </a:prstGeom>
          <a:noFill/>
          <a:ln cap="flat" cmpd="sng" w="25400">
            <a:solidFill>
              <a:schemeClr val="hlink"/>
            </a:solidFill>
            <a:prstDash val="solid"/>
            <a:round/>
            <a:headEnd len="med" w="med" type="none"/>
            <a:tailEnd len="med" w="med" type="triangle"/>
          </a:ln>
        </p:spPr>
      </p:cxnSp>
      <p:cxnSp>
        <p:nvCxnSpPr>
          <p:cNvPr id="1013" name="Google Shape;1013;p39"/>
          <p:cNvCxnSpPr/>
          <p:nvPr/>
        </p:nvCxnSpPr>
        <p:spPr>
          <a:xfrm>
            <a:off x="7649766" y="3994547"/>
            <a:ext cx="1489" cy="333375"/>
          </a:xfrm>
          <a:prstGeom prst="straightConnector1">
            <a:avLst/>
          </a:prstGeom>
          <a:noFill/>
          <a:ln cap="flat" cmpd="sng" w="25400">
            <a:solidFill>
              <a:schemeClr val="hlink"/>
            </a:solidFill>
            <a:prstDash val="solid"/>
            <a:round/>
            <a:headEnd len="med" w="med" type="none"/>
            <a:tailEnd len="med" w="med" type="triangle"/>
          </a:ln>
        </p:spPr>
      </p:cxnSp>
    </p:spTree>
  </p:cSld>
  <p:clrMapOvr>
    <a:masterClrMapping/>
  </p:clrMapOvr>
  <p:transition>
    <p:push/>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7" name="Shape 1017"/>
        <p:cNvGrpSpPr/>
        <p:nvPr/>
      </p:nvGrpSpPr>
      <p:grpSpPr>
        <a:xfrm>
          <a:off x="0" y="0"/>
          <a:ext cx="0" cy="0"/>
          <a:chOff x="0" y="0"/>
          <a:chExt cx="0" cy="0"/>
        </a:xfrm>
      </p:grpSpPr>
      <p:sp>
        <p:nvSpPr>
          <p:cNvPr id="1018" name="Google Shape;1018;p40"/>
          <p:cNvSpPr txBox="1"/>
          <p:nvPr/>
        </p:nvSpPr>
        <p:spPr>
          <a:xfrm>
            <a:off x="2024062" y="357187"/>
            <a:ext cx="8215313" cy="785813"/>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lt1"/>
                </a:solidFill>
                <a:latin typeface="Times New Roman"/>
                <a:ea typeface="Times New Roman"/>
                <a:cs typeface="Times New Roman"/>
                <a:sym typeface="Times New Roman"/>
              </a:rPr>
              <a:t>REVIEW QUESTION</a:t>
            </a:r>
            <a:endParaRPr/>
          </a:p>
        </p:txBody>
      </p:sp>
      <p:sp>
        <p:nvSpPr>
          <p:cNvPr id="1019" name="Google Shape;1019;p40"/>
          <p:cNvSpPr/>
          <p:nvPr/>
        </p:nvSpPr>
        <p:spPr>
          <a:xfrm>
            <a:off x="2667000" y="1357312"/>
            <a:ext cx="6858000" cy="2643188"/>
          </a:xfrm>
          <a:prstGeom prst="roundRect">
            <a:avLst>
              <a:gd fmla="val 16667" name="adj"/>
            </a:avLst>
          </a:prstGeom>
          <a:gradFill>
            <a:gsLst>
              <a:gs pos="0">
                <a:srgbClr val="FFCC33"/>
              </a:gs>
              <a:gs pos="100000">
                <a:srgbClr val="FFD864"/>
              </a:gs>
            </a:gsLst>
            <a:lin ang="5400000" scaled="0"/>
          </a:gradFill>
          <a:ln>
            <a:noFill/>
          </a:ln>
        </p:spPr>
        <p:txBody>
          <a:bodyPr anchorCtr="0" anchor="ctr" bIns="45700" lIns="91425" spcFirstLastPara="1" rIns="91425" wrap="square" tIns="45700">
            <a:noAutofit/>
          </a:bodyPr>
          <a:lstStyle/>
          <a:p>
            <a:pPr indent="-457200" lvl="0" marL="457200" marR="0" rtl="0" algn="l">
              <a:spcBef>
                <a:spcPts val="0"/>
              </a:spcBef>
              <a:spcAft>
                <a:spcPts val="0"/>
              </a:spcAft>
              <a:buClr>
                <a:schemeClr val="dk1"/>
              </a:buClr>
              <a:buSzPts val="2250"/>
              <a:buFont typeface="Times New Roman"/>
              <a:buNone/>
            </a:pPr>
            <a:r>
              <a:rPr lang="en-US" sz="2250">
                <a:solidFill>
                  <a:schemeClr val="dk1"/>
                </a:solidFill>
                <a:latin typeface="Times New Roman"/>
                <a:ea typeface="Times New Roman"/>
                <a:cs typeface="Times New Roman"/>
                <a:sym typeface="Times New Roman"/>
              </a:rPr>
              <a:t>Valuing assets at their liquidation value rather than their </a:t>
            </a:r>
            <a:endParaRPr/>
          </a:p>
          <a:p>
            <a:pPr indent="-457200" lvl="0" marL="457200" marR="0" rtl="0" algn="l">
              <a:spcBef>
                <a:spcPts val="0"/>
              </a:spcBef>
              <a:spcAft>
                <a:spcPts val="0"/>
              </a:spcAft>
              <a:buClr>
                <a:schemeClr val="dk1"/>
              </a:buClr>
              <a:buSzPts val="2250"/>
              <a:buFont typeface="Times New Roman"/>
              <a:buNone/>
            </a:pPr>
            <a:r>
              <a:rPr lang="en-US" sz="2250">
                <a:solidFill>
                  <a:schemeClr val="dk1"/>
                </a:solidFill>
                <a:latin typeface="Times New Roman"/>
                <a:ea typeface="Times New Roman"/>
                <a:cs typeface="Times New Roman"/>
                <a:sym typeface="Times New Roman"/>
              </a:rPr>
              <a:t>cost is inconsistent with which of the following: </a:t>
            </a:r>
            <a:endParaRPr/>
          </a:p>
          <a:p>
            <a:pPr indent="-457200" lvl="0" marL="457200" marR="0" rtl="0" algn="l">
              <a:spcBef>
                <a:spcPts val="0"/>
              </a:spcBef>
              <a:spcAft>
                <a:spcPts val="0"/>
              </a:spcAft>
              <a:buClr>
                <a:schemeClr val="dk1"/>
              </a:buClr>
              <a:buSzPts val="2250"/>
              <a:buFont typeface="Arial"/>
              <a:buNone/>
            </a:pPr>
            <a:r>
              <a:t/>
            </a:r>
            <a:endParaRPr sz="225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250"/>
              <a:buFont typeface="Times New Roman"/>
              <a:buAutoNum type="alphaLcPeriod"/>
            </a:pPr>
            <a:r>
              <a:rPr lang="en-US" sz="2250">
                <a:solidFill>
                  <a:schemeClr val="dk1"/>
                </a:solidFill>
                <a:latin typeface="Times New Roman"/>
                <a:ea typeface="Times New Roman"/>
                <a:cs typeface="Times New Roman"/>
                <a:sym typeface="Times New Roman"/>
              </a:rPr>
              <a:t>Time period assumption</a:t>
            </a:r>
            <a:endParaRPr/>
          </a:p>
          <a:p>
            <a:pPr indent="-457200" lvl="0" marL="457200" marR="0" rtl="0" algn="l">
              <a:spcBef>
                <a:spcPts val="0"/>
              </a:spcBef>
              <a:spcAft>
                <a:spcPts val="0"/>
              </a:spcAft>
              <a:buClr>
                <a:schemeClr val="dk1"/>
              </a:buClr>
              <a:buSzPts val="2250"/>
              <a:buFont typeface="Times New Roman"/>
              <a:buAutoNum type="alphaLcPeriod"/>
            </a:pPr>
            <a:r>
              <a:rPr lang="en-US" sz="2250">
                <a:solidFill>
                  <a:schemeClr val="dk1"/>
                </a:solidFill>
                <a:latin typeface="Times New Roman"/>
                <a:ea typeface="Times New Roman"/>
                <a:cs typeface="Times New Roman"/>
                <a:sym typeface="Times New Roman"/>
              </a:rPr>
              <a:t>Matching principle</a:t>
            </a:r>
            <a:endParaRPr/>
          </a:p>
          <a:p>
            <a:pPr indent="-457200" lvl="0" marL="457200" marR="0" rtl="0" algn="l">
              <a:spcBef>
                <a:spcPts val="0"/>
              </a:spcBef>
              <a:spcAft>
                <a:spcPts val="0"/>
              </a:spcAft>
              <a:buClr>
                <a:schemeClr val="dk1"/>
              </a:buClr>
              <a:buSzPts val="2250"/>
              <a:buFont typeface="Times New Roman"/>
              <a:buAutoNum type="alphaLcPeriod"/>
            </a:pPr>
            <a:r>
              <a:rPr lang="en-US" sz="2250">
                <a:solidFill>
                  <a:schemeClr val="dk1"/>
                </a:solidFill>
                <a:latin typeface="Times New Roman"/>
                <a:ea typeface="Times New Roman"/>
                <a:cs typeface="Times New Roman"/>
                <a:sym typeface="Times New Roman"/>
              </a:rPr>
              <a:t>Going concern assumption</a:t>
            </a:r>
            <a:endParaRPr/>
          </a:p>
          <a:p>
            <a:pPr indent="-457200" lvl="0" marL="457200" marR="0" rtl="0" algn="l">
              <a:spcBef>
                <a:spcPts val="0"/>
              </a:spcBef>
              <a:spcAft>
                <a:spcPts val="0"/>
              </a:spcAft>
              <a:buClr>
                <a:schemeClr val="dk1"/>
              </a:buClr>
              <a:buSzPts val="2250"/>
              <a:buFont typeface="Times New Roman"/>
              <a:buAutoNum type="alphaLcPeriod"/>
            </a:pPr>
            <a:r>
              <a:rPr lang="en-US" sz="2250">
                <a:solidFill>
                  <a:schemeClr val="dk1"/>
                </a:solidFill>
                <a:latin typeface="Times New Roman"/>
                <a:ea typeface="Times New Roman"/>
                <a:cs typeface="Times New Roman"/>
                <a:sym typeface="Times New Roman"/>
              </a:rPr>
              <a:t>Materiality constraint</a:t>
            </a:r>
            <a:endParaRPr/>
          </a:p>
        </p:txBody>
      </p:sp>
      <p:cxnSp>
        <p:nvCxnSpPr>
          <p:cNvPr id="1020" name="Google Shape;1020;p40"/>
          <p:cNvCxnSpPr/>
          <p:nvPr/>
        </p:nvCxnSpPr>
        <p:spPr>
          <a:xfrm>
            <a:off x="3024187" y="2214563"/>
            <a:ext cx="4643438" cy="0"/>
          </a:xfrm>
          <a:prstGeom prst="straightConnector1">
            <a:avLst/>
          </a:prstGeom>
          <a:noFill/>
          <a:ln cap="flat" cmpd="thickThin" w="57150">
            <a:solidFill>
              <a:schemeClr val="dk1"/>
            </a:solidFill>
            <a:prstDash val="solid"/>
            <a:round/>
            <a:headEnd len="med" w="med" type="none"/>
            <a:tailEnd len="med" w="med" type="none"/>
          </a:ln>
        </p:spPr>
      </p:cxnSp>
      <p:sp>
        <p:nvSpPr>
          <p:cNvPr id="1021" name="Google Shape;1021;p40"/>
          <p:cNvSpPr/>
          <p:nvPr/>
        </p:nvSpPr>
        <p:spPr>
          <a:xfrm>
            <a:off x="2952750" y="4357687"/>
            <a:ext cx="6429375" cy="1785938"/>
          </a:xfrm>
          <a:prstGeom prst="rect">
            <a:avLst/>
          </a:prstGeom>
          <a:gradFill>
            <a:gsLst>
              <a:gs pos="0">
                <a:srgbClr val="E84D00"/>
              </a:gs>
              <a:gs pos="100000">
                <a:srgbClr val="EF834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Answer: </a:t>
            </a:r>
            <a:endParaRPr/>
          </a:p>
          <a:p>
            <a:pPr indent="0" lvl="0" marL="0" marR="0" rtl="0" algn="ctr">
              <a:spcBef>
                <a:spcPts val="0"/>
              </a:spcBef>
              <a:spcAft>
                <a:spcPts val="0"/>
              </a:spcAft>
              <a:buNone/>
            </a:pPr>
            <a:r>
              <a:rPr b="1" lang="en-US" sz="2250">
                <a:solidFill>
                  <a:srgbClr val="1D1D59"/>
                </a:solidFill>
                <a:latin typeface="Times New Roman"/>
                <a:ea typeface="Times New Roman"/>
                <a:cs typeface="Times New Roman"/>
                <a:sym typeface="Times New Roman"/>
              </a:rPr>
              <a:t>Going concern assumption</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Liquidation values would suggest</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the company is going out of business.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21"/>
                                        </p:tgtEl>
                                        <p:attrNameLst>
                                          <p:attrName>style.visibility</p:attrName>
                                        </p:attrNameLst>
                                      </p:cBhvr>
                                      <p:to>
                                        <p:strVal val="visible"/>
                                      </p:to>
                                    </p:set>
                                    <p:anim calcmode="lin" valueType="num">
                                      <p:cBhvr additive="base">
                                        <p:cTn dur="500"/>
                                        <p:tgtEl>
                                          <p:spTgt spid="102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5" name="Shape 1025"/>
        <p:cNvGrpSpPr/>
        <p:nvPr/>
      </p:nvGrpSpPr>
      <p:grpSpPr>
        <a:xfrm>
          <a:off x="0" y="0"/>
          <a:ext cx="0" cy="0"/>
          <a:chOff x="0" y="0"/>
          <a:chExt cx="0" cy="0"/>
        </a:xfrm>
      </p:grpSpPr>
      <p:sp>
        <p:nvSpPr>
          <p:cNvPr id="1026" name="Google Shape;1026;p41"/>
          <p:cNvSpPr txBox="1"/>
          <p:nvPr/>
        </p:nvSpPr>
        <p:spPr>
          <a:xfrm>
            <a:off x="1809750" y="285751"/>
            <a:ext cx="8429625" cy="1015663"/>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7</a:t>
            </a:r>
            <a:endParaRPr/>
          </a:p>
          <a:p>
            <a:pPr indent="0" lvl="0" marL="0" marR="0" rtl="0" algn="ctr">
              <a:spcBef>
                <a:spcPts val="1125"/>
              </a:spcBef>
              <a:spcAft>
                <a:spcPts val="0"/>
              </a:spcAft>
              <a:buNone/>
            </a:pPr>
            <a:r>
              <a:rPr b="1" lang="en-US" sz="2250">
                <a:solidFill>
                  <a:schemeClr val="lt1"/>
                </a:solidFill>
                <a:latin typeface="Times New Roman"/>
                <a:ea typeface="Times New Roman"/>
                <a:cs typeface="Times New Roman"/>
                <a:sym typeface="Times New Roman"/>
              </a:rPr>
              <a:t>ANALYZING CLASSIFIED FINANCIAL STATEMENTS</a:t>
            </a:r>
            <a:endParaRPr/>
          </a:p>
        </p:txBody>
      </p:sp>
      <p:sp>
        <p:nvSpPr>
          <p:cNvPr id="1027" name="Google Shape;1027;p41"/>
          <p:cNvSpPr/>
          <p:nvPr/>
        </p:nvSpPr>
        <p:spPr>
          <a:xfrm>
            <a:off x="3309937" y="1571625"/>
            <a:ext cx="5929313" cy="500063"/>
          </a:xfrm>
          <a:prstGeom prst="rect">
            <a:avLst/>
          </a:prstGeom>
          <a:gradFill>
            <a:gsLst>
              <a:gs pos="0">
                <a:srgbClr val="FFCC33"/>
              </a:gs>
              <a:gs pos="100000">
                <a:srgbClr val="FFD249"/>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625">
                <a:solidFill>
                  <a:schemeClr val="dk1"/>
                </a:solidFill>
                <a:latin typeface="Times New Roman"/>
                <a:ea typeface="Times New Roman"/>
                <a:cs typeface="Times New Roman"/>
                <a:sym typeface="Times New Roman"/>
              </a:rPr>
              <a:t>Classified Balance Sheet</a:t>
            </a:r>
            <a:endParaRPr/>
          </a:p>
        </p:txBody>
      </p:sp>
      <p:sp>
        <p:nvSpPr>
          <p:cNvPr id="1028" name="Google Shape;1028;p41"/>
          <p:cNvSpPr/>
          <p:nvPr/>
        </p:nvSpPr>
        <p:spPr>
          <a:xfrm>
            <a:off x="2095500" y="2357438"/>
            <a:ext cx="8143875" cy="3857625"/>
          </a:xfrm>
          <a:prstGeom prst="rect">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graphicFrame>
        <p:nvGraphicFramePr>
          <p:cNvPr id="1029" name="Google Shape;1029;p41"/>
          <p:cNvGraphicFramePr/>
          <p:nvPr/>
        </p:nvGraphicFramePr>
        <p:xfrm>
          <a:off x="2595562" y="2714625"/>
          <a:ext cx="3000000" cy="3000000"/>
        </p:xfrm>
        <a:graphic>
          <a:graphicData uri="http://schemas.openxmlformats.org/drawingml/2006/table">
            <a:tbl>
              <a:tblPr>
                <a:noFill/>
                <a:tableStyleId>{655CC9E9-AE12-4F79-A19F-110C79E5F9A5}</a:tableStyleId>
              </a:tblPr>
              <a:tblGrid>
                <a:gridCol w="3405200"/>
                <a:gridCol w="3667125"/>
              </a:tblGrid>
              <a:tr h="998450">
                <a:tc>
                  <a:txBody>
                    <a:bodyPr/>
                    <a:lstStyle/>
                    <a:p>
                      <a:pPr indent="0" lvl="0" marL="0" marR="0" rtl="0" algn="ctr">
                        <a:lnSpc>
                          <a:spcPct val="100000"/>
                        </a:lnSpc>
                        <a:spcBef>
                          <a:spcPts val="0"/>
                        </a:spcBef>
                        <a:spcAft>
                          <a:spcPts val="0"/>
                        </a:spcAft>
                        <a:buClr>
                          <a:schemeClr val="dk1"/>
                        </a:buClr>
                        <a:buSzPts val="2600"/>
                        <a:buFont typeface="Times New Roman"/>
                        <a:buNone/>
                      </a:pPr>
                      <a:r>
                        <a:rPr b="1" i="0" lang="en-US" sz="2600" u="sng" cap="none" strike="noStrike">
                          <a:solidFill>
                            <a:schemeClr val="dk1"/>
                          </a:solidFill>
                          <a:latin typeface="Times New Roman"/>
                          <a:ea typeface="Times New Roman"/>
                          <a:cs typeface="Times New Roman"/>
                          <a:sym typeface="Times New Roman"/>
                        </a:rPr>
                        <a:t>Assets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2600"/>
                        <a:buFont typeface="Times New Roman"/>
                        <a:buNone/>
                      </a:pPr>
                      <a:r>
                        <a:rPr b="1" i="0" lang="en-US" sz="2600" u="none" cap="none" strike="noStrike">
                          <a:solidFill>
                            <a:schemeClr val="dk1"/>
                          </a:solidFill>
                          <a:latin typeface="Times New Roman"/>
                          <a:ea typeface="Times New Roman"/>
                          <a:cs typeface="Times New Roman"/>
                          <a:sym typeface="Times New Roman"/>
                        </a:rPr>
                        <a:t>Liabilities and</a:t>
                      </a:r>
                      <a:r>
                        <a:rPr b="1" i="0" lang="en-US" sz="2600" u="sng" cap="none" strike="noStrike">
                          <a:solidFill>
                            <a:schemeClr val="dk1"/>
                          </a:solidFill>
                          <a:latin typeface="Times New Roman"/>
                          <a:ea typeface="Times New Roman"/>
                          <a:cs typeface="Times New Roman"/>
                          <a:sym typeface="Times New Roman"/>
                        </a:rPr>
                        <a:t> </a:t>
                      </a:r>
                      <a:endParaRPr/>
                    </a:p>
                    <a:p>
                      <a:pPr indent="0" lvl="0" marL="0" marR="0" rtl="0" algn="ctr">
                        <a:lnSpc>
                          <a:spcPct val="100000"/>
                        </a:lnSpc>
                        <a:spcBef>
                          <a:spcPts val="520"/>
                        </a:spcBef>
                        <a:spcAft>
                          <a:spcPts val="0"/>
                        </a:spcAft>
                        <a:buClr>
                          <a:schemeClr val="dk1"/>
                        </a:buClr>
                        <a:buSzPts val="2600"/>
                        <a:buFont typeface="Times New Roman"/>
                        <a:buNone/>
                      </a:pPr>
                      <a:r>
                        <a:rPr b="1" i="0" lang="en-US" sz="2600" u="sng" cap="none" strike="noStrike">
                          <a:solidFill>
                            <a:schemeClr val="dk1"/>
                          </a:solidFill>
                          <a:latin typeface="Times New Roman"/>
                          <a:ea typeface="Times New Roman"/>
                          <a:cs typeface="Times New Roman"/>
                          <a:sym typeface="Times New Roman"/>
                        </a:rPr>
                        <a:t>Stockholders Equity</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34500">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Current assets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Current liabilities</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35975">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Long-term investments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Long-term liabilities</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71500">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Property, plant &amp; equipment</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Stockholders’ equity</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28600">
                <a:tc>
                  <a:txBody>
                    <a:bodyPr/>
                    <a:lstStyle/>
                    <a:p>
                      <a:pPr indent="0" lvl="0" marL="0" marR="0" rtl="0" algn="l">
                        <a:lnSpc>
                          <a:spcPct val="100000"/>
                        </a:lnSpc>
                        <a:spcBef>
                          <a:spcPts val="0"/>
                        </a:spcBef>
                        <a:spcAft>
                          <a:spcPts val="0"/>
                        </a:spcAft>
                        <a:buClr>
                          <a:schemeClr val="dk1"/>
                        </a:buClr>
                        <a:buSzPts val="2300"/>
                        <a:buFont typeface="Times New Roman"/>
                        <a:buNone/>
                      </a:pPr>
                      <a:r>
                        <a:rPr b="1" i="0" lang="en-US" sz="2300" u="none" cap="none" strike="noStrike">
                          <a:solidFill>
                            <a:schemeClr val="dk1"/>
                          </a:solidFill>
                          <a:latin typeface="Times New Roman"/>
                          <a:ea typeface="Times New Roman"/>
                          <a:cs typeface="Times New Roman"/>
                          <a:sym typeface="Times New Roman"/>
                        </a:rPr>
                        <a:t>Intangible assets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300"/>
                        <a:buFont typeface="Calibri"/>
                        <a:buNone/>
                      </a:pPr>
                      <a:r>
                        <a:t/>
                      </a:r>
                      <a:endParaRPr b="1" i="0" sz="2300" u="none" cap="none" strike="noStrike">
                        <a:solidFill>
                          <a:schemeClr val="dk1"/>
                        </a:solidFill>
                        <a:latin typeface="Times New Roman"/>
                        <a:ea typeface="Times New Roman"/>
                        <a:cs typeface="Times New Roman"/>
                        <a:sym typeface="Times New Roman"/>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3" name="Shape 1033"/>
        <p:cNvGrpSpPr/>
        <p:nvPr/>
      </p:nvGrpSpPr>
      <p:grpSpPr>
        <a:xfrm>
          <a:off x="0" y="0"/>
          <a:ext cx="0" cy="0"/>
          <a:chOff x="0" y="0"/>
          <a:chExt cx="0" cy="0"/>
        </a:xfrm>
      </p:grpSpPr>
      <p:sp>
        <p:nvSpPr>
          <p:cNvPr id="1034" name="Google Shape;1034;p42"/>
          <p:cNvSpPr txBox="1"/>
          <p:nvPr/>
        </p:nvSpPr>
        <p:spPr>
          <a:xfrm>
            <a:off x="1809750" y="428625"/>
            <a:ext cx="8429625" cy="571500"/>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lt1"/>
                </a:solidFill>
                <a:latin typeface="Times New Roman"/>
                <a:ea typeface="Times New Roman"/>
                <a:cs typeface="Times New Roman"/>
                <a:sym typeface="Times New Roman"/>
              </a:rPr>
              <a:t>ANALYZING CLASSIFIED FINANCIAL STATEMENTS</a:t>
            </a:r>
            <a:endParaRPr/>
          </a:p>
        </p:txBody>
      </p:sp>
      <p:sp>
        <p:nvSpPr>
          <p:cNvPr id="1035" name="Google Shape;1035;p42"/>
          <p:cNvSpPr/>
          <p:nvPr/>
        </p:nvSpPr>
        <p:spPr>
          <a:xfrm>
            <a:off x="3024187" y="1214437"/>
            <a:ext cx="5929313" cy="500063"/>
          </a:xfrm>
          <a:prstGeom prst="rect">
            <a:avLst/>
          </a:prstGeom>
          <a:gradFill>
            <a:gsLst>
              <a:gs pos="0">
                <a:srgbClr val="FFCC33"/>
              </a:gs>
              <a:gs pos="100000">
                <a:srgbClr val="FFD249"/>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625">
                <a:solidFill>
                  <a:schemeClr val="dk1"/>
                </a:solidFill>
                <a:latin typeface="Times New Roman"/>
                <a:ea typeface="Times New Roman"/>
                <a:cs typeface="Times New Roman"/>
                <a:sym typeface="Times New Roman"/>
              </a:rPr>
              <a:t>Classified Income Statement</a:t>
            </a:r>
            <a:endParaRPr/>
          </a:p>
        </p:txBody>
      </p:sp>
      <p:sp>
        <p:nvSpPr>
          <p:cNvPr id="1036" name="Google Shape;1036;p42"/>
          <p:cNvSpPr/>
          <p:nvPr/>
        </p:nvSpPr>
        <p:spPr>
          <a:xfrm>
            <a:off x="2381250" y="2000250"/>
            <a:ext cx="7215188" cy="4429125"/>
          </a:xfrm>
          <a:prstGeom prst="rect">
            <a:avLst/>
          </a:prstGeom>
          <a:solidFill>
            <a:srgbClr val="FF77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graphicFrame>
        <p:nvGraphicFramePr>
          <p:cNvPr id="1037" name="Google Shape;1037;p42"/>
          <p:cNvGraphicFramePr/>
          <p:nvPr/>
        </p:nvGraphicFramePr>
        <p:xfrm>
          <a:off x="2595563" y="2286000"/>
          <a:ext cx="3000000" cy="3000000"/>
        </p:xfrm>
        <a:graphic>
          <a:graphicData uri="http://schemas.openxmlformats.org/drawingml/2006/table">
            <a:tbl>
              <a:tblPr>
                <a:noFill/>
                <a:tableStyleId>{655CC9E9-AE12-4F79-A19F-110C79E5F9A5}</a:tableStyleId>
              </a:tblPr>
              <a:tblGrid>
                <a:gridCol w="2750350"/>
                <a:gridCol w="3964775"/>
              </a:tblGrid>
              <a:tr h="542925">
                <a:tc>
                  <a:txBody>
                    <a:bodyPr/>
                    <a:lstStyle/>
                    <a:p>
                      <a:pPr indent="0" lvl="0" marL="0" marR="0" rtl="0" algn="ctr">
                        <a:lnSpc>
                          <a:spcPct val="100000"/>
                        </a:lnSpc>
                        <a:spcBef>
                          <a:spcPts val="0"/>
                        </a:spcBef>
                        <a:spcAft>
                          <a:spcPts val="0"/>
                        </a:spcAft>
                        <a:buClr>
                          <a:schemeClr val="dk1"/>
                        </a:buClr>
                        <a:buSzPts val="3000"/>
                        <a:buFont typeface="Times New Roman"/>
                        <a:buNone/>
                      </a:pPr>
                      <a:r>
                        <a:rPr b="1" i="0" lang="en-US" sz="3000" u="none" cap="none" strike="noStrike">
                          <a:solidFill>
                            <a:schemeClr val="dk1"/>
                          </a:solidFill>
                          <a:latin typeface="Times New Roman"/>
                          <a:ea typeface="Times New Roman"/>
                          <a:cs typeface="Times New Roman"/>
                          <a:sym typeface="Times New Roman"/>
                        </a:rPr>
                        <a:t>Category</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3000"/>
                        <a:buFont typeface="Times New Roman"/>
                        <a:buNone/>
                      </a:pPr>
                      <a:r>
                        <a:rPr b="1" i="0" lang="en-US" sz="3000" u="none" cap="none" strike="noStrike">
                          <a:solidFill>
                            <a:schemeClr val="dk1"/>
                          </a:solidFill>
                          <a:latin typeface="Times New Roman"/>
                          <a:ea typeface="Times New Roman"/>
                          <a:cs typeface="Times New Roman"/>
                          <a:sym typeface="Times New Roman"/>
                        </a:rPr>
                        <a:t>Includes: </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70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Revenue sections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Sales, discounts, allowances</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878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Cost of goods sold</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Cost of items sold to produce sales</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5722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Operating expenses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Selling &amp; administrative expense information</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5722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Other revenues &amp; gains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Revenues or gains from non-operating transactions</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143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Other expenses &amp; losses</a:t>
                      </a:r>
                      <a:endParaRPr/>
                    </a:p>
                    <a:p>
                      <a:pPr indent="0" lvl="0" marL="0" marR="0" rtl="0" algn="l">
                        <a:lnSpc>
                          <a:spcPct val="100000"/>
                        </a:lnSpc>
                        <a:spcBef>
                          <a:spcPts val="380"/>
                        </a:spcBef>
                        <a:spcAft>
                          <a:spcPts val="0"/>
                        </a:spcAft>
                        <a:buClr>
                          <a:schemeClr val="dk1"/>
                        </a:buClr>
                        <a:buSzPts val="1900"/>
                        <a:buFont typeface="Calibri"/>
                        <a:buNone/>
                      </a:pPr>
                      <a:r>
                        <a:t/>
                      </a:r>
                      <a:endParaRPr b="1" i="0" sz="1900" u="none" cap="none" strike="noStrike">
                        <a:solidFill>
                          <a:schemeClr val="dk1"/>
                        </a:solidFill>
                        <a:latin typeface="Times New Roman"/>
                        <a:ea typeface="Times New Roman"/>
                        <a:cs typeface="Times New Roman"/>
                        <a:sym typeface="Times New Roman"/>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Expenses or losses from non-operating transactions</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
        <p:nvSpPr>
          <p:cNvPr id="1038" name="Google Shape;1038;p42"/>
          <p:cNvSpPr/>
          <p:nvPr/>
        </p:nvSpPr>
        <p:spPr>
          <a:xfrm>
            <a:off x="3095625" y="6072188"/>
            <a:ext cx="5857875" cy="28575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63">
                <a:solidFill>
                  <a:schemeClr val="dk1"/>
                </a:solidFill>
                <a:latin typeface="Times New Roman"/>
                <a:ea typeface="Times New Roman"/>
                <a:cs typeface="Times New Roman"/>
                <a:sym typeface="Times New Roman"/>
              </a:rPr>
              <a:t>Also included are tax expense and EPS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2" name="Shape 1042"/>
        <p:cNvGrpSpPr/>
        <p:nvPr/>
      </p:nvGrpSpPr>
      <p:grpSpPr>
        <a:xfrm>
          <a:off x="0" y="0"/>
          <a:ext cx="0" cy="0"/>
          <a:chOff x="0" y="0"/>
          <a:chExt cx="0" cy="0"/>
        </a:xfrm>
      </p:grpSpPr>
      <p:sp>
        <p:nvSpPr>
          <p:cNvPr id="1043" name="Google Shape;1043;p43"/>
          <p:cNvSpPr txBox="1"/>
          <p:nvPr/>
        </p:nvSpPr>
        <p:spPr>
          <a:xfrm>
            <a:off x="1809750" y="428625"/>
            <a:ext cx="8429625" cy="571500"/>
          </a:xfrm>
          <a:prstGeom prst="rect">
            <a:avLst/>
          </a:prstGeom>
          <a:solidFill>
            <a:srgbClr val="9A9ADE"/>
          </a:solidFill>
          <a:ln>
            <a:noFill/>
          </a:ln>
          <a:effectLst>
            <a:outerShdw rotWithShape="0" algn="ctr" dir="13500000" dist="107763">
              <a:schemeClr val="lt2">
                <a:alpha val="49803"/>
              </a:scheme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lt1"/>
                </a:solidFill>
                <a:latin typeface="Times New Roman"/>
                <a:ea typeface="Times New Roman"/>
                <a:cs typeface="Times New Roman"/>
                <a:sym typeface="Times New Roman"/>
              </a:rPr>
              <a:t>INCOME STATEMENT  WITH TAX EXPENSE</a:t>
            </a:r>
            <a:endParaRPr/>
          </a:p>
        </p:txBody>
      </p:sp>
      <p:sp>
        <p:nvSpPr>
          <p:cNvPr id="1044" name="Google Shape;1044;p43"/>
          <p:cNvSpPr/>
          <p:nvPr/>
        </p:nvSpPr>
        <p:spPr>
          <a:xfrm>
            <a:off x="1952625" y="1285875"/>
            <a:ext cx="8072438" cy="5286375"/>
          </a:xfrm>
          <a:prstGeom prst="rect">
            <a:avLst/>
          </a:prstGeom>
          <a:gradFill>
            <a:gsLst>
              <a:gs pos="0">
                <a:srgbClr val="EC4F00"/>
              </a:gs>
              <a:gs pos="100000">
                <a:srgbClr val="E84E0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lt1"/>
              </a:solidFill>
              <a:latin typeface="Times New Roman"/>
              <a:ea typeface="Times New Roman"/>
              <a:cs typeface="Times New Roman"/>
              <a:sym typeface="Times New Roman"/>
            </a:endParaRPr>
          </a:p>
        </p:txBody>
      </p:sp>
      <p:graphicFrame>
        <p:nvGraphicFramePr>
          <p:cNvPr id="1045" name="Google Shape;1045;p43"/>
          <p:cNvGraphicFramePr/>
          <p:nvPr/>
        </p:nvGraphicFramePr>
        <p:xfrm>
          <a:off x="2595563" y="2428875"/>
          <a:ext cx="3000000" cy="3000000"/>
        </p:xfrm>
        <a:graphic>
          <a:graphicData uri="http://schemas.openxmlformats.org/drawingml/2006/table">
            <a:tbl>
              <a:tblPr>
                <a:noFill/>
                <a:tableStyleId>{655CC9E9-AE12-4F79-A19F-110C79E5F9A5}</a:tableStyleId>
              </a:tblPr>
              <a:tblGrid>
                <a:gridCol w="5180700"/>
                <a:gridCol w="1656450"/>
              </a:tblGrid>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Sales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$800,000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Cost of goods sold</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600,000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Gross profit</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200,000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Operating expenses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50,000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Income from operations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150,000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Other revenues and gains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10,000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Other expenses and losses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4,000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lt1"/>
                        </a:buClr>
                        <a:buSzPts val="1900"/>
                        <a:buFont typeface="Times New Roman"/>
                        <a:buNone/>
                      </a:pPr>
                      <a:r>
                        <a:rPr b="1" i="0" lang="en-US" sz="1900" u="none" cap="none" strike="noStrike">
                          <a:solidFill>
                            <a:schemeClr val="lt1"/>
                          </a:solidFill>
                          <a:latin typeface="Times New Roman"/>
                          <a:ea typeface="Times New Roman"/>
                          <a:cs typeface="Times New Roman"/>
                          <a:sym typeface="Times New Roman"/>
                        </a:rPr>
                        <a:t>Income before income taxes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lt1"/>
                        </a:buClr>
                        <a:buSzPts val="1900"/>
                        <a:buFont typeface="Times New Roman"/>
                        <a:buNone/>
                      </a:pPr>
                      <a:r>
                        <a:rPr b="1" i="0" lang="en-US" sz="1900" u="none" cap="none" strike="noStrike">
                          <a:solidFill>
                            <a:schemeClr val="lt1"/>
                          </a:solidFill>
                          <a:latin typeface="Times New Roman"/>
                          <a:ea typeface="Times New Roman"/>
                          <a:cs typeface="Times New Roman"/>
                          <a:sym typeface="Times New Roman"/>
                        </a:rPr>
                        <a:t>156,000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lt1"/>
                        </a:buClr>
                        <a:buSzPts val="1900"/>
                        <a:buFont typeface="Times New Roman"/>
                        <a:buNone/>
                      </a:pPr>
                      <a:r>
                        <a:rPr b="1" i="0" lang="en-US" sz="1900" u="none" cap="none" strike="noStrike">
                          <a:solidFill>
                            <a:schemeClr val="lt1"/>
                          </a:solidFill>
                          <a:latin typeface="Times New Roman"/>
                          <a:ea typeface="Times New Roman"/>
                          <a:cs typeface="Times New Roman"/>
                          <a:sym typeface="Times New Roman"/>
                        </a:rPr>
                        <a:t>Income tax expense (30%)</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lt1"/>
                        </a:buClr>
                        <a:buSzPts val="1900"/>
                        <a:buFont typeface="Times New Roman"/>
                        <a:buNone/>
                      </a:pPr>
                      <a:r>
                        <a:rPr b="1" i="0" lang="en-US" sz="1900" u="sng" cap="none" strike="noStrike">
                          <a:solidFill>
                            <a:schemeClr val="lt1"/>
                          </a:solidFill>
                          <a:latin typeface="Times New Roman"/>
                          <a:ea typeface="Times New Roman"/>
                          <a:cs typeface="Times New Roman"/>
                          <a:sym typeface="Times New Roman"/>
                        </a:rPr>
                        <a:t>46,800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75">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Net income</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$109,200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
        <p:nvSpPr>
          <p:cNvPr id="1046" name="Google Shape;1046;p43"/>
          <p:cNvSpPr/>
          <p:nvPr/>
        </p:nvSpPr>
        <p:spPr>
          <a:xfrm>
            <a:off x="2809875" y="1285875"/>
            <a:ext cx="6429375" cy="1000125"/>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Leads, Inc</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Income Statement</a:t>
            </a:r>
            <a:endParaRPr/>
          </a:p>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For the Year Ended December 31, 2006</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0" name="Shape 1050"/>
        <p:cNvGrpSpPr/>
        <p:nvPr/>
      </p:nvGrpSpPr>
      <p:grpSpPr>
        <a:xfrm>
          <a:off x="0" y="0"/>
          <a:ext cx="0" cy="0"/>
          <a:chOff x="0" y="0"/>
          <a:chExt cx="0" cy="0"/>
        </a:xfrm>
      </p:grpSpPr>
      <p:sp>
        <p:nvSpPr>
          <p:cNvPr id="1051" name="Google Shape;1051;p44"/>
          <p:cNvSpPr txBox="1"/>
          <p:nvPr/>
        </p:nvSpPr>
        <p:spPr>
          <a:xfrm>
            <a:off x="1809750" y="571500"/>
            <a:ext cx="8429625" cy="438582"/>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lt1"/>
                </a:solidFill>
                <a:latin typeface="Times New Roman"/>
                <a:ea typeface="Times New Roman"/>
                <a:cs typeface="Times New Roman"/>
                <a:sym typeface="Times New Roman"/>
              </a:rPr>
              <a:t>EARNINGS PER SHARE</a:t>
            </a:r>
            <a:endParaRPr/>
          </a:p>
        </p:txBody>
      </p:sp>
      <p:sp>
        <p:nvSpPr>
          <p:cNvPr id="1052" name="Google Shape;1052;p44"/>
          <p:cNvSpPr/>
          <p:nvPr/>
        </p:nvSpPr>
        <p:spPr>
          <a:xfrm>
            <a:off x="7381875" y="1500187"/>
            <a:ext cx="2428875" cy="1214438"/>
          </a:xfrm>
          <a:prstGeom prst="rect">
            <a:avLst/>
          </a:prstGeom>
          <a:gradFill>
            <a:gsLst>
              <a:gs pos="0">
                <a:srgbClr val="EC4F00"/>
              </a:gs>
              <a:gs pos="100000">
                <a:srgbClr val="EC520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EPS</a:t>
            </a:r>
            <a:endParaRPr/>
          </a:p>
        </p:txBody>
      </p:sp>
      <p:cxnSp>
        <p:nvCxnSpPr>
          <p:cNvPr id="1053" name="Google Shape;1053;p44"/>
          <p:cNvCxnSpPr/>
          <p:nvPr/>
        </p:nvCxnSpPr>
        <p:spPr>
          <a:xfrm>
            <a:off x="2238375" y="2286000"/>
            <a:ext cx="3929063" cy="0"/>
          </a:xfrm>
          <a:prstGeom prst="straightConnector1">
            <a:avLst/>
          </a:prstGeom>
          <a:noFill/>
          <a:ln cap="flat" cmpd="sng" w="28575">
            <a:solidFill>
              <a:schemeClr val="dk1"/>
            </a:solidFill>
            <a:prstDash val="solid"/>
            <a:round/>
            <a:headEnd len="med" w="med" type="none"/>
            <a:tailEnd len="med" w="med" type="none"/>
          </a:ln>
        </p:spPr>
      </p:cxnSp>
      <p:sp>
        <p:nvSpPr>
          <p:cNvPr id="1054" name="Google Shape;1054;p44"/>
          <p:cNvSpPr txBox="1"/>
          <p:nvPr/>
        </p:nvSpPr>
        <p:spPr>
          <a:xfrm>
            <a:off x="3381375" y="1536398"/>
            <a:ext cx="1500188" cy="7848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Net income</a:t>
            </a:r>
            <a:endParaRPr/>
          </a:p>
        </p:txBody>
      </p:sp>
      <p:sp>
        <p:nvSpPr>
          <p:cNvPr id="1055" name="Google Shape;1055;p44"/>
          <p:cNvSpPr txBox="1"/>
          <p:nvPr/>
        </p:nvSpPr>
        <p:spPr>
          <a:xfrm>
            <a:off x="2452687" y="2500313"/>
            <a:ext cx="3424536" cy="113107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Common shares outstanding</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1056" name="Google Shape;1056;p44"/>
          <p:cNvSpPr txBox="1"/>
          <p:nvPr/>
        </p:nvSpPr>
        <p:spPr>
          <a:xfrm>
            <a:off x="6515732" y="1928813"/>
            <a:ext cx="431529" cy="61170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375">
                <a:solidFill>
                  <a:schemeClr val="dk1"/>
                </a:solidFill>
                <a:latin typeface="Times New Roman"/>
                <a:ea typeface="Times New Roman"/>
                <a:cs typeface="Times New Roman"/>
                <a:sym typeface="Times New Roman"/>
              </a:rPr>
              <a:t>=</a:t>
            </a:r>
            <a:endParaRPr/>
          </a:p>
        </p:txBody>
      </p:sp>
      <p:sp>
        <p:nvSpPr>
          <p:cNvPr id="1057" name="Google Shape;1057;p44"/>
          <p:cNvSpPr/>
          <p:nvPr/>
        </p:nvSpPr>
        <p:spPr>
          <a:xfrm>
            <a:off x="2095500" y="3286125"/>
            <a:ext cx="7643813" cy="3000375"/>
          </a:xfrm>
          <a:prstGeom prst="rect">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Assuming Leads, Inc. had 54,600 shares of </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common stock outstanding, EPS would be:</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sp>
        <p:nvSpPr>
          <p:cNvPr id="1058" name="Google Shape;1058;p44"/>
          <p:cNvSpPr txBox="1"/>
          <p:nvPr/>
        </p:nvSpPr>
        <p:spPr>
          <a:xfrm>
            <a:off x="3667125" y="4429125"/>
            <a:ext cx="1143000" cy="4385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109,200</a:t>
            </a:r>
            <a:endParaRPr/>
          </a:p>
        </p:txBody>
      </p:sp>
      <p:sp>
        <p:nvSpPr>
          <p:cNvPr id="1059" name="Google Shape;1059;p44"/>
          <p:cNvSpPr txBox="1"/>
          <p:nvPr/>
        </p:nvSpPr>
        <p:spPr>
          <a:xfrm>
            <a:off x="3810000" y="5000625"/>
            <a:ext cx="1029891" cy="4385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54,600</a:t>
            </a:r>
            <a:endParaRPr/>
          </a:p>
        </p:txBody>
      </p:sp>
      <p:sp>
        <p:nvSpPr>
          <p:cNvPr id="1060" name="Google Shape;1060;p44"/>
          <p:cNvSpPr txBox="1"/>
          <p:nvPr/>
        </p:nvSpPr>
        <p:spPr>
          <a:xfrm>
            <a:off x="5731522" y="4643438"/>
            <a:ext cx="428323" cy="61170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375">
                <a:solidFill>
                  <a:schemeClr val="dk1"/>
                </a:solidFill>
                <a:latin typeface="Times New Roman"/>
                <a:ea typeface="Times New Roman"/>
                <a:cs typeface="Times New Roman"/>
                <a:sym typeface="Times New Roman"/>
              </a:rPr>
              <a:t>=</a:t>
            </a:r>
            <a:endParaRPr/>
          </a:p>
        </p:txBody>
      </p:sp>
      <p:sp>
        <p:nvSpPr>
          <p:cNvPr id="1061" name="Google Shape;1061;p44"/>
          <p:cNvSpPr txBox="1"/>
          <p:nvPr/>
        </p:nvSpPr>
        <p:spPr>
          <a:xfrm>
            <a:off x="7086973" y="4714875"/>
            <a:ext cx="833883" cy="4385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$2.00</a:t>
            </a:r>
            <a:endParaRPr/>
          </a:p>
        </p:txBody>
      </p:sp>
      <p:cxnSp>
        <p:nvCxnSpPr>
          <p:cNvPr id="1062" name="Google Shape;1062;p44"/>
          <p:cNvCxnSpPr/>
          <p:nvPr/>
        </p:nvCxnSpPr>
        <p:spPr>
          <a:xfrm>
            <a:off x="3667125" y="4929188"/>
            <a:ext cx="1214438" cy="0"/>
          </a:xfrm>
          <a:prstGeom prst="straightConnector1">
            <a:avLst/>
          </a:prstGeom>
          <a:noFill/>
          <a:ln cap="flat" cmpd="sng" w="28575">
            <a:solidFill>
              <a:schemeClr val="dk1"/>
            </a:solidFill>
            <a:prstDash val="solid"/>
            <a:round/>
            <a:headEnd len="med" w="med" type="none"/>
            <a:tailEnd len="med" w="med" type="none"/>
          </a:ln>
        </p:spPr>
      </p:cxn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6" name="Shape 1066"/>
        <p:cNvGrpSpPr/>
        <p:nvPr/>
      </p:nvGrpSpPr>
      <p:grpSpPr>
        <a:xfrm>
          <a:off x="0" y="0"/>
          <a:ext cx="0" cy="0"/>
          <a:chOff x="0" y="0"/>
          <a:chExt cx="0" cy="0"/>
        </a:xfrm>
      </p:grpSpPr>
      <p:sp>
        <p:nvSpPr>
          <p:cNvPr id="1067" name="Google Shape;1067;p45"/>
          <p:cNvSpPr txBox="1"/>
          <p:nvPr/>
        </p:nvSpPr>
        <p:spPr>
          <a:xfrm>
            <a:off x="1809750" y="571500"/>
            <a:ext cx="8429625" cy="1102225"/>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FINANCIAL STATEMENTS</a:t>
            </a:r>
            <a:endParaRPr/>
          </a:p>
          <a:p>
            <a:pPr indent="0" lvl="0" marL="0" marR="0" rtl="0" algn="ctr">
              <a:spcBef>
                <a:spcPts val="1313"/>
              </a:spcBef>
              <a:spcAft>
                <a:spcPts val="0"/>
              </a:spcAft>
              <a:buNone/>
            </a:pPr>
            <a:r>
              <a:rPr b="1" lang="en-US" sz="2625">
                <a:solidFill>
                  <a:schemeClr val="lt1"/>
                </a:solidFill>
                <a:latin typeface="Times New Roman"/>
                <a:ea typeface="Times New Roman"/>
                <a:cs typeface="Times New Roman"/>
                <a:sym typeface="Times New Roman"/>
              </a:rPr>
              <a:t>GENLYTE , INC. </a:t>
            </a:r>
            <a:endParaRPr/>
          </a:p>
        </p:txBody>
      </p:sp>
      <p:sp>
        <p:nvSpPr>
          <p:cNvPr id="1068" name="Google Shape;1068;p45"/>
          <p:cNvSpPr/>
          <p:nvPr/>
        </p:nvSpPr>
        <p:spPr>
          <a:xfrm>
            <a:off x="2095500" y="1928812"/>
            <a:ext cx="7858125" cy="4500563"/>
          </a:xfrm>
          <a:prstGeom prst="rect">
            <a:avLst/>
          </a:prstGeom>
          <a:gradFill>
            <a:gsLst>
              <a:gs pos="0">
                <a:srgbClr val="DC4900"/>
              </a:gs>
              <a:gs pos="100000">
                <a:srgbClr val="E88655"/>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graphicFrame>
        <p:nvGraphicFramePr>
          <p:cNvPr id="1069" name="Google Shape;1069;p45"/>
          <p:cNvGraphicFramePr/>
          <p:nvPr/>
        </p:nvGraphicFramePr>
        <p:xfrm>
          <a:off x="2381250" y="3286125"/>
          <a:ext cx="3000000" cy="3000000"/>
        </p:xfrm>
        <a:graphic>
          <a:graphicData uri="http://schemas.openxmlformats.org/drawingml/2006/table">
            <a:tbl>
              <a:tblPr>
                <a:noFill/>
                <a:tableStyleId>{655CC9E9-AE12-4F79-A19F-110C79E5F9A5}</a:tableStyleId>
              </a:tblPr>
              <a:tblGrid>
                <a:gridCol w="2236875"/>
                <a:gridCol w="1119200"/>
                <a:gridCol w="2908100"/>
                <a:gridCol w="1022450"/>
              </a:tblGrid>
              <a:tr h="461375">
                <a:tc>
                  <a:txBody>
                    <a:bodyPr/>
                    <a:lstStyle/>
                    <a:p>
                      <a:pPr indent="0" lvl="0" marL="0" marR="0" rtl="0" algn="ctr">
                        <a:lnSpc>
                          <a:spcPct val="100000"/>
                        </a:lnSpc>
                        <a:spcBef>
                          <a:spcPts val="0"/>
                        </a:spcBef>
                        <a:spcAft>
                          <a:spcPts val="0"/>
                        </a:spcAft>
                        <a:buClr>
                          <a:srgbClr val="1D1D59"/>
                        </a:buClr>
                        <a:buSzPts val="2300"/>
                        <a:buFont typeface="Times New Roman"/>
                        <a:buNone/>
                      </a:pPr>
                      <a:r>
                        <a:rPr b="1" i="0" lang="en-US" sz="2300" u="none" cap="none" strike="noStrike">
                          <a:solidFill>
                            <a:srgbClr val="1D1D59"/>
                          </a:solidFill>
                          <a:latin typeface="Times New Roman"/>
                          <a:ea typeface="Times New Roman"/>
                          <a:cs typeface="Times New Roman"/>
                          <a:sym typeface="Times New Roman"/>
                        </a:rPr>
                        <a:t>Assets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2300"/>
                        <a:buFont typeface="Calibri"/>
                        <a:buNone/>
                      </a:pPr>
                      <a:r>
                        <a:t/>
                      </a:r>
                      <a:endParaRPr b="1" i="0" sz="2300" u="none" cap="none" strike="noStrike">
                        <a:solidFill>
                          <a:srgbClr val="1D1D59"/>
                        </a:solidFill>
                        <a:latin typeface="Times New Roman"/>
                        <a:ea typeface="Times New Roman"/>
                        <a:cs typeface="Times New Roman"/>
                        <a:sym typeface="Times New Roman"/>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1D1D59"/>
                        </a:buClr>
                        <a:buSzPts val="2300"/>
                        <a:buFont typeface="Times New Roman"/>
                        <a:buNone/>
                      </a:pPr>
                      <a:r>
                        <a:rPr b="1" i="0" lang="en-US" sz="2300" u="none" cap="none" strike="noStrike">
                          <a:solidFill>
                            <a:srgbClr val="1D1D59"/>
                          </a:solidFill>
                          <a:latin typeface="Times New Roman"/>
                          <a:ea typeface="Times New Roman"/>
                          <a:cs typeface="Times New Roman"/>
                          <a:sym typeface="Times New Roman"/>
                        </a:rPr>
                        <a:t>Liabilities &amp; Equity</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900"/>
                        <a:buFont typeface="Calibri"/>
                        <a:buNone/>
                      </a:pPr>
                      <a:r>
                        <a:t/>
                      </a:r>
                      <a:endParaRPr b="1" i="0" sz="1900" u="none" cap="none" strike="noStrike">
                        <a:solidFill>
                          <a:srgbClr val="1D1D59"/>
                        </a:solidFill>
                        <a:latin typeface="Times New Roman"/>
                        <a:ea typeface="Times New Roman"/>
                        <a:cs typeface="Times New Roman"/>
                        <a:sym typeface="Times New Roman"/>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67325">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Current Assets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$156,000</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Current liabilities</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$70,000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28625">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Plant &amp; equipment</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74,000</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Long-term liabilities</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114,000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28625">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Intangible assets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sng" cap="none" strike="noStrike">
                          <a:solidFill>
                            <a:schemeClr val="dk1"/>
                          </a:solidFill>
                          <a:latin typeface="Times New Roman"/>
                          <a:ea typeface="Times New Roman"/>
                          <a:cs typeface="Times New Roman"/>
                          <a:sym typeface="Times New Roman"/>
                        </a:rPr>
                        <a:t>14,000</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Stockholders’ Equity</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sng" cap="none" strike="noStrike">
                          <a:solidFill>
                            <a:schemeClr val="dk1"/>
                          </a:solidFill>
                          <a:latin typeface="Times New Roman"/>
                          <a:ea typeface="Times New Roman"/>
                          <a:cs typeface="Times New Roman"/>
                          <a:sym typeface="Times New Roman"/>
                        </a:rPr>
                        <a:t>60,000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28625">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Total assets</a:t>
                      </a:r>
                      <a:endParaRPr/>
                    </a:p>
                  </a:txBody>
                  <a:tcPr marT="42875" marB="42875"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$244,000</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Total liabilities &amp; equity</a:t>
                      </a:r>
                      <a:endParaRPr/>
                    </a:p>
                  </a:txBody>
                  <a:tcPr marT="42875" marB="42875" marR="85725" marL="857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700"/>
                        <a:buFont typeface="Times New Roman"/>
                        <a:buNone/>
                      </a:pPr>
                      <a:r>
                        <a:rPr b="1" i="0" lang="en-US" sz="1700" u="none" cap="none" strike="noStrike">
                          <a:solidFill>
                            <a:schemeClr val="dk1"/>
                          </a:solidFill>
                          <a:latin typeface="Times New Roman"/>
                          <a:ea typeface="Times New Roman"/>
                          <a:cs typeface="Times New Roman"/>
                          <a:sym typeface="Times New Roman"/>
                        </a:rPr>
                        <a:t>$244,000</a:t>
                      </a:r>
                      <a:endParaRPr/>
                    </a:p>
                  </a:txBody>
                  <a:tcPr marT="42875" marB="42875"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
        <p:nvSpPr>
          <p:cNvPr id="1070" name="Google Shape;1070;p45"/>
          <p:cNvSpPr/>
          <p:nvPr/>
        </p:nvSpPr>
        <p:spPr>
          <a:xfrm>
            <a:off x="3524250" y="2071687"/>
            <a:ext cx="5072063" cy="928688"/>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63">
                <a:solidFill>
                  <a:schemeClr val="dk1"/>
                </a:solidFill>
                <a:latin typeface="Times New Roman"/>
                <a:ea typeface="Times New Roman"/>
                <a:cs typeface="Times New Roman"/>
                <a:sym typeface="Times New Roman"/>
              </a:rPr>
              <a:t>Genlyte, Inc.</a:t>
            </a:r>
            <a:endParaRPr/>
          </a:p>
          <a:p>
            <a:pPr indent="0" lvl="0" marL="0" marR="0" rtl="0" algn="ctr">
              <a:spcBef>
                <a:spcPts val="0"/>
              </a:spcBef>
              <a:spcAft>
                <a:spcPts val="0"/>
              </a:spcAft>
              <a:buNone/>
            </a:pPr>
            <a:r>
              <a:rPr lang="en-US" sz="2063">
                <a:solidFill>
                  <a:schemeClr val="dk1"/>
                </a:solidFill>
                <a:latin typeface="Times New Roman"/>
                <a:ea typeface="Times New Roman"/>
                <a:cs typeface="Times New Roman"/>
                <a:sym typeface="Times New Roman"/>
              </a:rPr>
              <a:t>Balance Sheet</a:t>
            </a:r>
            <a:endParaRPr/>
          </a:p>
          <a:p>
            <a:pPr indent="0" lvl="0" marL="0" marR="0" rtl="0" algn="ctr">
              <a:spcBef>
                <a:spcPts val="0"/>
              </a:spcBef>
              <a:spcAft>
                <a:spcPts val="0"/>
              </a:spcAft>
              <a:buNone/>
            </a:pPr>
            <a:r>
              <a:rPr lang="en-US" sz="2063">
                <a:solidFill>
                  <a:schemeClr val="dk1"/>
                </a:solidFill>
                <a:latin typeface="Times New Roman"/>
                <a:ea typeface="Times New Roman"/>
                <a:cs typeface="Times New Roman"/>
                <a:sym typeface="Times New Roman"/>
              </a:rPr>
              <a:t>December 31, 2006</a:t>
            </a:r>
            <a:endParaRPr/>
          </a:p>
        </p:txBody>
      </p:sp>
      <p:sp>
        <p:nvSpPr>
          <p:cNvPr id="1071" name="Google Shape;1071;p45"/>
          <p:cNvSpPr/>
          <p:nvPr/>
        </p:nvSpPr>
        <p:spPr>
          <a:xfrm>
            <a:off x="3238500" y="5929312"/>
            <a:ext cx="5786438" cy="35718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The following ratio analysis uses Genlyte data.</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5" name="Shape 1075"/>
        <p:cNvGrpSpPr/>
        <p:nvPr/>
      </p:nvGrpSpPr>
      <p:grpSpPr>
        <a:xfrm>
          <a:off x="0" y="0"/>
          <a:ext cx="0" cy="0"/>
          <a:chOff x="0" y="0"/>
          <a:chExt cx="0" cy="0"/>
        </a:xfrm>
      </p:grpSpPr>
      <p:sp>
        <p:nvSpPr>
          <p:cNvPr id="1076" name="Google Shape;1076;p46"/>
          <p:cNvSpPr txBox="1"/>
          <p:nvPr/>
        </p:nvSpPr>
        <p:spPr>
          <a:xfrm>
            <a:off x="1881188" y="285750"/>
            <a:ext cx="8429625" cy="1102225"/>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FINANCIAL STATEMENTS</a:t>
            </a:r>
            <a:endParaRPr/>
          </a:p>
          <a:p>
            <a:pPr indent="0" lvl="0" marL="0" marR="0" rtl="0" algn="ctr">
              <a:spcBef>
                <a:spcPts val="1313"/>
              </a:spcBef>
              <a:spcAft>
                <a:spcPts val="0"/>
              </a:spcAft>
              <a:buNone/>
            </a:pPr>
            <a:r>
              <a:rPr b="1" lang="en-US" sz="2625">
                <a:solidFill>
                  <a:schemeClr val="lt1"/>
                </a:solidFill>
                <a:latin typeface="Times New Roman"/>
                <a:ea typeface="Times New Roman"/>
                <a:cs typeface="Times New Roman"/>
                <a:sym typeface="Times New Roman"/>
              </a:rPr>
              <a:t>GENLYTE , INC. </a:t>
            </a:r>
            <a:endParaRPr/>
          </a:p>
        </p:txBody>
      </p:sp>
      <p:sp>
        <p:nvSpPr>
          <p:cNvPr id="1077" name="Google Shape;1077;p46"/>
          <p:cNvSpPr/>
          <p:nvPr/>
        </p:nvSpPr>
        <p:spPr>
          <a:xfrm>
            <a:off x="2809875" y="1571625"/>
            <a:ext cx="6429375" cy="857250"/>
          </a:xfrm>
          <a:prstGeom prst="rect">
            <a:avLst/>
          </a:prstGeom>
          <a:gradFill>
            <a:gsLst>
              <a:gs pos="0">
                <a:srgbClr val="FFCC33"/>
              </a:gs>
              <a:gs pos="100000">
                <a:srgbClr val="FBC932"/>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Genlyte, Inc.</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Income Statement</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For the Year Ended December 31, 2006</a:t>
            </a:r>
            <a:endParaRPr/>
          </a:p>
        </p:txBody>
      </p:sp>
      <p:sp>
        <p:nvSpPr>
          <p:cNvPr id="1078" name="Google Shape;1078;p46"/>
          <p:cNvSpPr/>
          <p:nvPr/>
        </p:nvSpPr>
        <p:spPr>
          <a:xfrm>
            <a:off x="2166937" y="2500312"/>
            <a:ext cx="7500938" cy="4071938"/>
          </a:xfrm>
          <a:prstGeom prst="rect">
            <a:avLst/>
          </a:prstGeom>
          <a:gradFill>
            <a:gsLst>
              <a:gs pos="0">
                <a:srgbClr val="EC4F00"/>
              </a:gs>
              <a:gs pos="100000">
                <a:srgbClr val="D2460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p:txBody>
      </p:sp>
      <p:graphicFrame>
        <p:nvGraphicFramePr>
          <p:cNvPr id="1079" name="Google Shape;1079;p46"/>
          <p:cNvGraphicFramePr/>
          <p:nvPr/>
        </p:nvGraphicFramePr>
        <p:xfrm>
          <a:off x="2381250" y="2714625"/>
          <a:ext cx="3000000" cy="3000000"/>
        </p:xfrm>
        <a:graphic>
          <a:graphicData uri="http://schemas.openxmlformats.org/drawingml/2006/table">
            <a:tbl>
              <a:tblPr>
                <a:noFill/>
                <a:tableStyleId>{655CC9E9-AE12-4F79-A19F-110C79E5F9A5}</a:tableStyleId>
              </a:tblPr>
              <a:tblGrid>
                <a:gridCol w="5304225"/>
                <a:gridCol w="1696650"/>
              </a:tblGrid>
              <a:tr h="4285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Sales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$430,000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Cost of goods sold</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295,000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Gross profit</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135,000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Selling and administrative expenses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109,000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Income from operations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26,000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Other expenses &amp; losses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5,000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Income before income taxes</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21,000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Income tax expense (33.3%)</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7,000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Net income</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sng" cap="none" strike="noStrike">
                          <a:solidFill>
                            <a:schemeClr val="dk1"/>
                          </a:solidFill>
                          <a:latin typeface="Times New Roman"/>
                          <a:ea typeface="Times New Roman"/>
                          <a:cs typeface="Times New Roman"/>
                          <a:sym typeface="Times New Roman"/>
                        </a:rPr>
                        <a:t>14,000</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1450">
                <a:tc>
                  <a:txBody>
                    <a:bodyPr/>
                    <a:lstStyle/>
                    <a:p>
                      <a:pPr indent="0" lvl="0" marL="0" marR="0" rtl="0" algn="l">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Earnings per share (40,000 shares outstanding)</a:t>
                      </a:r>
                      <a:endParaRPr/>
                    </a:p>
                  </a:txBody>
                  <a:tcPr marT="42850" marB="42850" marR="85725" marL="85725">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r">
                        <a:lnSpc>
                          <a:spcPct val="100000"/>
                        </a:lnSpc>
                        <a:spcBef>
                          <a:spcPts val="0"/>
                        </a:spcBef>
                        <a:spcAft>
                          <a:spcPts val="0"/>
                        </a:spcAft>
                        <a:buClr>
                          <a:schemeClr val="dk1"/>
                        </a:buClr>
                        <a:buSzPts val="1900"/>
                        <a:buFont typeface="Times New Roman"/>
                        <a:buNone/>
                      </a:pPr>
                      <a:r>
                        <a:rPr b="1" i="0" lang="en-US" sz="1900" u="none" cap="none" strike="noStrike">
                          <a:solidFill>
                            <a:schemeClr val="dk1"/>
                          </a:solidFill>
                          <a:latin typeface="Times New Roman"/>
                          <a:ea typeface="Times New Roman"/>
                          <a:cs typeface="Times New Roman"/>
                          <a:sym typeface="Times New Roman"/>
                        </a:rPr>
                        <a:t>0.35</a:t>
                      </a:r>
                      <a:endParaRPr/>
                    </a:p>
                  </a:txBody>
                  <a:tcPr marT="42850" marB="42850" marR="85725" marL="85725">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3" name="Shape 1083"/>
        <p:cNvGrpSpPr/>
        <p:nvPr/>
      </p:nvGrpSpPr>
      <p:grpSpPr>
        <a:xfrm>
          <a:off x="0" y="0"/>
          <a:ext cx="0" cy="0"/>
          <a:chOff x="0" y="0"/>
          <a:chExt cx="0" cy="0"/>
        </a:xfrm>
      </p:grpSpPr>
      <p:sp>
        <p:nvSpPr>
          <p:cNvPr id="1084" name="Google Shape;1084;p47"/>
          <p:cNvSpPr txBox="1"/>
          <p:nvPr>
            <p:ph idx="1" type="body"/>
          </p:nvPr>
        </p:nvSpPr>
        <p:spPr>
          <a:xfrm>
            <a:off x="2166938" y="1143000"/>
            <a:ext cx="8102203" cy="428625"/>
          </a:xfrm>
          <a:prstGeom prst="rect">
            <a:avLst/>
          </a:prstGeom>
          <a:noFill/>
          <a:ln>
            <a:noFill/>
          </a:ln>
        </p:spPr>
        <p:txBody>
          <a:bodyPr anchorCtr="0" anchor="t" bIns="45700" lIns="91425" spcFirstLastPara="1" rIns="91425" wrap="square" tIns="45700">
            <a:normAutofit/>
          </a:bodyPr>
          <a:lstStyle/>
          <a:p>
            <a:pPr indent="-228600" lvl="0" marL="228600" rtl="0" algn="ctr">
              <a:lnSpc>
                <a:spcPct val="80000"/>
              </a:lnSpc>
              <a:spcBef>
                <a:spcPts val="0"/>
              </a:spcBef>
              <a:spcAft>
                <a:spcPts val="0"/>
              </a:spcAft>
              <a:buClr>
                <a:schemeClr val="dk1"/>
              </a:buClr>
              <a:buSzPts val="2625"/>
              <a:buFont typeface="Times New Roman"/>
              <a:buNone/>
            </a:pPr>
            <a:r>
              <a:rPr b="1" lang="en-US" sz="2625">
                <a:latin typeface="Times New Roman"/>
                <a:ea typeface="Times New Roman"/>
                <a:cs typeface="Times New Roman"/>
                <a:sym typeface="Times New Roman"/>
              </a:rPr>
              <a:t>Three major characteristics are evaluated</a:t>
            </a:r>
            <a:endParaRPr/>
          </a:p>
        </p:txBody>
      </p:sp>
      <p:sp>
        <p:nvSpPr>
          <p:cNvPr id="1085" name="Google Shape;1085;p47"/>
          <p:cNvSpPr txBox="1"/>
          <p:nvPr/>
        </p:nvSpPr>
        <p:spPr>
          <a:xfrm>
            <a:off x="1881188" y="285750"/>
            <a:ext cx="8429625" cy="496290"/>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ANALYZING FINANCIAL STATEMENTS</a:t>
            </a:r>
            <a:endParaRPr/>
          </a:p>
        </p:txBody>
      </p:sp>
      <p:sp>
        <p:nvSpPr>
          <p:cNvPr id="1086" name="Google Shape;1086;p47"/>
          <p:cNvSpPr/>
          <p:nvPr/>
        </p:nvSpPr>
        <p:spPr>
          <a:xfrm>
            <a:off x="3810000" y="2000250"/>
            <a:ext cx="4643438" cy="928688"/>
          </a:xfrm>
          <a:prstGeom prst="rect">
            <a:avLst/>
          </a:prstGeom>
          <a:gradFill>
            <a:gsLst>
              <a:gs pos="0">
                <a:srgbClr val="FFCC33"/>
              </a:gs>
              <a:gs pos="100000">
                <a:srgbClr val="FFCD36"/>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LIQUIDITY</a:t>
            </a:r>
            <a:endParaRPr/>
          </a:p>
        </p:txBody>
      </p:sp>
      <p:sp>
        <p:nvSpPr>
          <p:cNvPr id="1087" name="Google Shape;1087;p47"/>
          <p:cNvSpPr/>
          <p:nvPr/>
        </p:nvSpPr>
        <p:spPr>
          <a:xfrm>
            <a:off x="3238500" y="3214687"/>
            <a:ext cx="5572125" cy="928688"/>
          </a:xfrm>
          <a:prstGeom prst="rect">
            <a:avLst/>
          </a:prstGeom>
          <a:gradFill>
            <a:gsLst>
              <a:gs pos="0">
                <a:srgbClr val="FFCC33"/>
              </a:gs>
              <a:gs pos="100000">
                <a:srgbClr val="FFCD36"/>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PROFITABILITY</a:t>
            </a:r>
            <a:endParaRPr/>
          </a:p>
        </p:txBody>
      </p:sp>
      <p:sp>
        <p:nvSpPr>
          <p:cNvPr id="1088" name="Google Shape;1088;p47"/>
          <p:cNvSpPr/>
          <p:nvPr/>
        </p:nvSpPr>
        <p:spPr>
          <a:xfrm>
            <a:off x="2809875" y="4429125"/>
            <a:ext cx="6286500" cy="928688"/>
          </a:xfrm>
          <a:prstGeom prst="rect">
            <a:avLst/>
          </a:prstGeom>
          <a:gradFill>
            <a:gsLst>
              <a:gs pos="0">
                <a:srgbClr val="FFCC33"/>
              </a:gs>
              <a:gs pos="100000">
                <a:srgbClr val="FFCD36"/>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SOLVENCY</a:t>
            </a:r>
            <a:endParaRPr/>
          </a:p>
        </p:txBody>
      </p:sp>
      <p:sp>
        <p:nvSpPr>
          <p:cNvPr id="1089" name="Google Shape;1089;p47"/>
          <p:cNvSpPr txBox="1"/>
          <p:nvPr/>
        </p:nvSpPr>
        <p:spPr>
          <a:xfrm>
            <a:off x="1903798" y="5572125"/>
            <a:ext cx="8618065" cy="55399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Each can be evaluated by financial statement ratios</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3" name="Shape 1093"/>
        <p:cNvGrpSpPr/>
        <p:nvPr/>
      </p:nvGrpSpPr>
      <p:grpSpPr>
        <a:xfrm>
          <a:off x="0" y="0"/>
          <a:ext cx="0" cy="0"/>
          <a:chOff x="0" y="0"/>
          <a:chExt cx="0" cy="0"/>
        </a:xfrm>
      </p:grpSpPr>
      <p:sp>
        <p:nvSpPr>
          <p:cNvPr id="1094" name="Google Shape;1094;p48"/>
          <p:cNvSpPr txBox="1"/>
          <p:nvPr/>
        </p:nvSpPr>
        <p:spPr>
          <a:xfrm>
            <a:off x="1881188" y="285750"/>
            <a:ext cx="8429625" cy="496290"/>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LIQUIDITY</a:t>
            </a:r>
            <a:endParaRPr/>
          </a:p>
        </p:txBody>
      </p:sp>
      <p:sp>
        <p:nvSpPr>
          <p:cNvPr id="1095" name="Google Shape;1095;p48"/>
          <p:cNvSpPr/>
          <p:nvPr/>
        </p:nvSpPr>
        <p:spPr>
          <a:xfrm>
            <a:off x="3167063" y="1143000"/>
            <a:ext cx="5572125" cy="1643063"/>
          </a:xfrm>
          <a:prstGeom prst="rect">
            <a:avLst/>
          </a:prstGeom>
          <a:gradFill>
            <a:gsLst>
              <a:gs pos="0">
                <a:srgbClr val="FFCC33"/>
              </a:gs>
              <a:gs pos="100000">
                <a:srgbClr val="FFD043"/>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LIQUDITY RATIOS</a:t>
            </a:r>
            <a:r>
              <a:rPr lang="en-US" sz="2250">
                <a:solidFill>
                  <a:schemeClr val="dk1"/>
                </a:solidFill>
                <a:latin typeface="Times New Roman"/>
                <a:ea typeface="Times New Roman"/>
                <a:cs typeface="Times New Roman"/>
                <a:sym typeface="Times New Roman"/>
              </a:rPr>
              <a:t> measure a company’s </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Ability to pay its maturing obligations </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and meet unexpected needs for cash.</a:t>
            </a:r>
            <a:endParaRPr/>
          </a:p>
        </p:txBody>
      </p:sp>
      <p:sp>
        <p:nvSpPr>
          <p:cNvPr id="1096" name="Google Shape;1096;p48"/>
          <p:cNvSpPr/>
          <p:nvPr/>
        </p:nvSpPr>
        <p:spPr>
          <a:xfrm>
            <a:off x="2095500" y="3143250"/>
            <a:ext cx="4000500" cy="1928813"/>
          </a:xfrm>
          <a:prstGeom prst="roundRect">
            <a:avLst>
              <a:gd fmla="val 16667" name="adj"/>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Current Ratio</a:t>
            </a:r>
            <a:endParaRPr/>
          </a:p>
          <a:p>
            <a:pPr indent="0" lvl="0" marL="0" marR="0" rtl="0" algn="ctr">
              <a:spcBef>
                <a:spcPts val="0"/>
              </a:spcBef>
              <a:spcAft>
                <a:spcPts val="0"/>
              </a:spcAft>
              <a:buNone/>
            </a:pPr>
            <a:r>
              <a:t/>
            </a:r>
            <a:endParaRPr b="1"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Current assets/Current liabilities</a:t>
            </a:r>
            <a:endParaRPr/>
          </a:p>
        </p:txBody>
      </p:sp>
      <p:sp>
        <p:nvSpPr>
          <p:cNvPr id="1097" name="Google Shape;1097;p48"/>
          <p:cNvSpPr/>
          <p:nvPr/>
        </p:nvSpPr>
        <p:spPr>
          <a:xfrm>
            <a:off x="6310313" y="3143250"/>
            <a:ext cx="4000500" cy="1928813"/>
          </a:xfrm>
          <a:prstGeom prst="roundRect">
            <a:avLst>
              <a:gd fmla="val 16667" name="adj"/>
            </a:avLst>
          </a:prstGeom>
          <a:gradFill>
            <a:gsLst>
              <a:gs pos="0">
                <a:srgbClr val="EC4F00"/>
              </a:gs>
              <a:gs pos="100000">
                <a:srgbClr val="E14B00"/>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dk1"/>
                </a:solidFill>
                <a:latin typeface="Times New Roman"/>
                <a:ea typeface="Times New Roman"/>
                <a:cs typeface="Times New Roman"/>
                <a:sym typeface="Times New Roman"/>
              </a:rPr>
              <a:t>Working capital </a:t>
            </a:r>
            <a:endParaRPr/>
          </a:p>
          <a:p>
            <a:pPr indent="0" lvl="0" marL="0" marR="0" rtl="0" algn="ctr">
              <a:spcBef>
                <a:spcPts val="0"/>
              </a:spcBef>
              <a:spcAft>
                <a:spcPts val="0"/>
              </a:spcAft>
              <a:buNone/>
            </a:pPr>
            <a:r>
              <a:t/>
            </a:r>
            <a:endParaRPr b="1" sz="3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Current assets – Current liabilities</a:t>
            </a:r>
            <a:endParaRPr/>
          </a:p>
        </p:txBody>
      </p:sp>
      <p:sp>
        <p:nvSpPr>
          <p:cNvPr id="1098" name="Google Shape;1098;p48"/>
          <p:cNvSpPr/>
          <p:nvPr/>
        </p:nvSpPr>
        <p:spPr>
          <a:xfrm>
            <a:off x="2309812" y="5429250"/>
            <a:ext cx="3357563" cy="428625"/>
          </a:xfrm>
          <a:prstGeom prst="rect">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156,000/70,000 = 2.23 to 1</a:t>
            </a:r>
            <a:endParaRPr/>
          </a:p>
        </p:txBody>
      </p:sp>
      <p:sp>
        <p:nvSpPr>
          <p:cNvPr id="1099" name="Google Shape;1099;p48"/>
          <p:cNvSpPr/>
          <p:nvPr/>
        </p:nvSpPr>
        <p:spPr>
          <a:xfrm>
            <a:off x="6667500" y="5429250"/>
            <a:ext cx="3357563" cy="428625"/>
          </a:xfrm>
          <a:prstGeom prst="rect">
            <a:avLst/>
          </a:prstGeom>
          <a:gradFill>
            <a:gsLst>
              <a:gs pos="0">
                <a:srgbClr val="EC4F00"/>
              </a:gs>
              <a:gs pos="100000">
                <a:srgbClr val="EF6E2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156,000 - $70,000 = $86,000</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3" name="Shape 1103"/>
        <p:cNvGrpSpPr/>
        <p:nvPr/>
      </p:nvGrpSpPr>
      <p:grpSpPr>
        <a:xfrm>
          <a:off x="0" y="0"/>
          <a:ext cx="0" cy="0"/>
          <a:chOff x="0" y="0"/>
          <a:chExt cx="0" cy="0"/>
        </a:xfrm>
      </p:grpSpPr>
      <p:sp>
        <p:nvSpPr>
          <p:cNvPr id="1104" name="Google Shape;1104;p49"/>
          <p:cNvSpPr txBox="1"/>
          <p:nvPr/>
        </p:nvSpPr>
        <p:spPr>
          <a:xfrm>
            <a:off x="1881188" y="285750"/>
            <a:ext cx="8429625" cy="496290"/>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PROFITABILITY</a:t>
            </a:r>
            <a:endParaRPr/>
          </a:p>
        </p:txBody>
      </p:sp>
      <p:sp>
        <p:nvSpPr>
          <p:cNvPr id="1105" name="Google Shape;1105;p49"/>
          <p:cNvSpPr/>
          <p:nvPr/>
        </p:nvSpPr>
        <p:spPr>
          <a:xfrm>
            <a:off x="3238500" y="1143000"/>
            <a:ext cx="5715000" cy="1643063"/>
          </a:xfrm>
          <a:prstGeom prst="rect">
            <a:avLst/>
          </a:prstGeom>
          <a:gradFill>
            <a:gsLst>
              <a:gs pos="0">
                <a:srgbClr val="FFCC33"/>
              </a:gs>
              <a:gs pos="100000">
                <a:srgbClr val="F3C231"/>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PROFITABILITY RATIOS</a:t>
            </a:r>
            <a:r>
              <a:rPr lang="en-US" sz="2250">
                <a:solidFill>
                  <a:srgbClr val="FFFF66"/>
                </a:solidFill>
                <a:latin typeface="Times New Roman"/>
                <a:ea typeface="Times New Roman"/>
                <a:cs typeface="Times New Roman"/>
                <a:sym typeface="Times New Roman"/>
              </a:rPr>
              <a:t> </a:t>
            </a:r>
            <a:r>
              <a:rPr lang="en-US" sz="2250">
                <a:solidFill>
                  <a:schemeClr val="dk1"/>
                </a:solidFill>
                <a:latin typeface="Times New Roman"/>
                <a:ea typeface="Times New Roman"/>
                <a:cs typeface="Times New Roman"/>
                <a:sym typeface="Times New Roman"/>
              </a:rPr>
              <a:t>measure </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the operating success of a company </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for a given period of time.</a:t>
            </a:r>
            <a:endParaRPr/>
          </a:p>
        </p:txBody>
      </p:sp>
      <p:sp>
        <p:nvSpPr>
          <p:cNvPr id="1106" name="Google Shape;1106;p49"/>
          <p:cNvSpPr/>
          <p:nvPr/>
        </p:nvSpPr>
        <p:spPr>
          <a:xfrm>
            <a:off x="1881187" y="2928937"/>
            <a:ext cx="4071938" cy="2643188"/>
          </a:xfrm>
          <a:prstGeom prst="roundRect">
            <a:avLst>
              <a:gd fmla="val 16667" name="adj"/>
            </a:avLst>
          </a:prstGeom>
          <a:gradFill>
            <a:gsLst>
              <a:gs pos="0">
                <a:srgbClr val="EC4F00"/>
              </a:gs>
              <a:gs pos="100000">
                <a:srgbClr val="EC520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125">
                <a:solidFill>
                  <a:schemeClr val="dk1"/>
                </a:solidFill>
                <a:latin typeface="Times New Roman"/>
                <a:ea typeface="Times New Roman"/>
                <a:cs typeface="Times New Roman"/>
                <a:sym typeface="Times New Roman"/>
              </a:rPr>
              <a:t>ROA</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(return on assets)</a:t>
            </a:r>
            <a:r>
              <a:rPr b="1" lang="en-US" sz="30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Net Income / Total Assets</a:t>
            </a:r>
            <a:endParaRPr/>
          </a:p>
        </p:txBody>
      </p:sp>
      <p:sp>
        <p:nvSpPr>
          <p:cNvPr id="1107" name="Google Shape;1107;p49"/>
          <p:cNvSpPr/>
          <p:nvPr/>
        </p:nvSpPr>
        <p:spPr>
          <a:xfrm>
            <a:off x="1952625" y="5929313"/>
            <a:ext cx="4071938" cy="428625"/>
          </a:xfrm>
          <a:prstGeom prst="rect">
            <a:avLst/>
          </a:prstGeom>
          <a:gradFill>
            <a:gsLst>
              <a:gs pos="0">
                <a:srgbClr val="EC4F00"/>
              </a:gs>
              <a:gs pos="100000">
                <a:srgbClr val="EF682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$14,000 / $244,000 = 5.7%</a:t>
            </a:r>
            <a:endParaRPr/>
          </a:p>
        </p:txBody>
      </p:sp>
      <p:sp>
        <p:nvSpPr>
          <p:cNvPr id="1108" name="Google Shape;1108;p49"/>
          <p:cNvSpPr/>
          <p:nvPr/>
        </p:nvSpPr>
        <p:spPr>
          <a:xfrm>
            <a:off x="6238875" y="2928937"/>
            <a:ext cx="4071938" cy="2643188"/>
          </a:xfrm>
          <a:prstGeom prst="roundRect">
            <a:avLst>
              <a:gd fmla="val 16667" name="adj"/>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125">
                <a:solidFill>
                  <a:schemeClr val="dk1"/>
                </a:solidFill>
                <a:latin typeface="Times New Roman"/>
                <a:ea typeface="Times New Roman"/>
                <a:cs typeface="Times New Roman"/>
                <a:sym typeface="Times New Roman"/>
              </a:rPr>
              <a:t>ROE</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(return on equity)</a:t>
            </a:r>
            <a:r>
              <a:rPr b="1" lang="en-US" sz="30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2"/>
                </a:solidFill>
                <a:latin typeface="Times New Roman"/>
                <a:ea typeface="Times New Roman"/>
                <a:cs typeface="Times New Roman"/>
                <a:sym typeface="Times New Roman"/>
              </a:rPr>
              <a:t>Net Income / Common Equity</a:t>
            </a:r>
            <a:endParaRPr/>
          </a:p>
        </p:txBody>
      </p:sp>
      <p:sp>
        <p:nvSpPr>
          <p:cNvPr id="1109" name="Google Shape;1109;p49"/>
          <p:cNvSpPr/>
          <p:nvPr/>
        </p:nvSpPr>
        <p:spPr>
          <a:xfrm>
            <a:off x="6310312" y="5929313"/>
            <a:ext cx="4071938" cy="428625"/>
          </a:xfrm>
          <a:prstGeom prst="rect">
            <a:avLst/>
          </a:prstGeom>
          <a:solidFill>
            <a:srgbClr val="9A9AD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$14,000 / $60,000 = 23.3%</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3" name="Shape 1113"/>
        <p:cNvGrpSpPr/>
        <p:nvPr/>
      </p:nvGrpSpPr>
      <p:grpSpPr>
        <a:xfrm>
          <a:off x="0" y="0"/>
          <a:ext cx="0" cy="0"/>
          <a:chOff x="0" y="0"/>
          <a:chExt cx="0" cy="0"/>
        </a:xfrm>
      </p:grpSpPr>
      <p:sp>
        <p:nvSpPr>
          <p:cNvPr id="1114" name="Google Shape;1114;p50"/>
          <p:cNvSpPr txBox="1"/>
          <p:nvPr/>
        </p:nvSpPr>
        <p:spPr>
          <a:xfrm>
            <a:off x="1881188" y="285750"/>
            <a:ext cx="8429625" cy="496290"/>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lt1"/>
                </a:solidFill>
                <a:latin typeface="Times New Roman"/>
                <a:ea typeface="Times New Roman"/>
                <a:cs typeface="Times New Roman"/>
                <a:sym typeface="Times New Roman"/>
              </a:rPr>
              <a:t>SOLVENCY</a:t>
            </a:r>
            <a:endParaRPr/>
          </a:p>
        </p:txBody>
      </p:sp>
      <p:sp>
        <p:nvSpPr>
          <p:cNvPr id="1115" name="Google Shape;1115;p50"/>
          <p:cNvSpPr/>
          <p:nvPr/>
        </p:nvSpPr>
        <p:spPr>
          <a:xfrm>
            <a:off x="3238500" y="1143000"/>
            <a:ext cx="5715000" cy="14287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250">
                <a:solidFill>
                  <a:schemeClr val="dk1"/>
                </a:solidFill>
                <a:latin typeface="Times New Roman"/>
                <a:ea typeface="Times New Roman"/>
                <a:cs typeface="Times New Roman"/>
                <a:sym typeface="Times New Roman"/>
              </a:rPr>
              <a:t>SOLVENCY RATIOS</a:t>
            </a:r>
            <a:r>
              <a:rPr lang="en-US" sz="2250">
                <a:solidFill>
                  <a:schemeClr val="accent2"/>
                </a:solidFill>
                <a:latin typeface="Times New Roman"/>
                <a:ea typeface="Times New Roman"/>
                <a:cs typeface="Times New Roman"/>
                <a:sym typeface="Times New Roman"/>
              </a:rPr>
              <a:t> </a:t>
            </a:r>
            <a:r>
              <a:rPr lang="en-US" sz="2250">
                <a:solidFill>
                  <a:schemeClr val="dk1"/>
                </a:solidFill>
                <a:latin typeface="Times New Roman"/>
                <a:ea typeface="Times New Roman"/>
                <a:cs typeface="Times New Roman"/>
                <a:sym typeface="Times New Roman"/>
              </a:rPr>
              <a:t>measure the ability</a:t>
            </a:r>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of a company to survive over the long term.</a:t>
            </a:r>
            <a:endParaRPr/>
          </a:p>
        </p:txBody>
      </p:sp>
      <p:sp>
        <p:nvSpPr>
          <p:cNvPr id="1116" name="Google Shape;1116;p50"/>
          <p:cNvSpPr/>
          <p:nvPr/>
        </p:nvSpPr>
        <p:spPr>
          <a:xfrm>
            <a:off x="1881187" y="2928937"/>
            <a:ext cx="4071938" cy="2643188"/>
          </a:xfrm>
          <a:prstGeom prst="roundRect">
            <a:avLst>
              <a:gd fmla="val 16667" name="adj"/>
            </a:avLst>
          </a:prstGeom>
          <a:gradFill>
            <a:gsLst>
              <a:gs pos="0">
                <a:srgbClr val="EC4F00"/>
              </a:gs>
              <a:gs pos="100000">
                <a:srgbClr val="ED5D1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125">
                <a:solidFill>
                  <a:schemeClr val="dk1"/>
                </a:solidFill>
                <a:latin typeface="Times New Roman"/>
                <a:ea typeface="Times New Roman"/>
                <a:cs typeface="Times New Roman"/>
                <a:sym typeface="Times New Roman"/>
              </a:rPr>
              <a:t>DTA</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(debt to total assets)</a:t>
            </a:r>
            <a:r>
              <a:rPr b="1" lang="en-US" sz="30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Total Debt / Total Assets</a:t>
            </a:r>
            <a:endParaRPr/>
          </a:p>
        </p:txBody>
      </p:sp>
      <p:sp>
        <p:nvSpPr>
          <p:cNvPr id="1117" name="Google Shape;1117;p50"/>
          <p:cNvSpPr/>
          <p:nvPr/>
        </p:nvSpPr>
        <p:spPr>
          <a:xfrm>
            <a:off x="1952625" y="5929313"/>
            <a:ext cx="4071938" cy="428625"/>
          </a:xfrm>
          <a:prstGeom prst="rect">
            <a:avLst/>
          </a:prstGeom>
          <a:gradFill>
            <a:gsLst>
              <a:gs pos="0">
                <a:srgbClr val="EC4F00"/>
              </a:gs>
              <a:gs pos="100000">
                <a:srgbClr val="F1793D"/>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$184,000 / $244,000 = 75.4%</a:t>
            </a:r>
            <a:endParaRPr/>
          </a:p>
        </p:txBody>
      </p:sp>
      <p:sp>
        <p:nvSpPr>
          <p:cNvPr id="1118" name="Google Shape;1118;p50"/>
          <p:cNvSpPr/>
          <p:nvPr/>
        </p:nvSpPr>
        <p:spPr>
          <a:xfrm>
            <a:off x="6238875" y="2928937"/>
            <a:ext cx="4071938" cy="2643188"/>
          </a:xfrm>
          <a:prstGeom prst="roundRect">
            <a:avLst>
              <a:gd fmla="val 16667" name="adj"/>
            </a:avLst>
          </a:prstGeom>
          <a:gradFill>
            <a:gsLst>
              <a:gs pos="0">
                <a:srgbClr val="FFCC00"/>
              </a:gs>
              <a:gs pos="100000">
                <a:srgbClr val="FFD324"/>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4125">
                <a:solidFill>
                  <a:schemeClr val="dk1"/>
                </a:solidFill>
                <a:latin typeface="Times New Roman"/>
                <a:ea typeface="Times New Roman"/>
                <a:cs typeface="Times New Roman"/>
                <a:sym typeface="Times New Roman"/>
              </a:rPr>
              <a:t>DTE</a:t>
            </a:r>
            <a:endParaRPr/>
          </a:p>
          <a:p>
            <a:pPr indent="0" lvl="0" marL="0" marR="0" rtl="0" algn="ctr">
              <a:spcBef>
                <a:spcPts val="0"/>
              </a:spcBef>
              <a:spcAft>
                <a:spcPts val="0"/>
              </a:spcAft>
              <a:buNone/>
            </a:pPr>
            <a:r>
              <a:rPr b="1" lang="en-US" sz="1875">
                <a:solidFill>
                  <a:schemeClr val="dk1"/>
                </a:solidFill>
                <a:latin typeface="Times New Roman"/>
                <a:ea typeface="Times New Roman"/>
                <a:cs typeface="Times New Roman"/>
                <a:sym typeface="Times New Roman"/>
              </a:rPr>
              <a:t>(debt to equity)</a:t>
            </a:r>
            <a:r>
              <a:rPr b="1" lang="en-US" sz="30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sz="225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Total Debt / Total Equity</a:t>
            </a:r>
            <a:endParaRPr/>
          </a:p>
        </p:txBody>
      </p:sp>
      <p:sp>
        <p:nvSpPr>
          <p:cNvPr id="1119" name="Google Shape;1119;p50"/>
          <p:cNvSpPr/>
          <p:nvPr/>
        </p:nvSpPr>
        <p:spPr>
          <a:xfrm>
            <a:off x="6310312" y="5929313"/>
            <a:ext cx="4071938" cy="428625"/>
          </a:xfrm>
          <a:prstGeom prst="rect">
            <a:avLst/>
          </a:prstGeom>
          <a:gradFill>
            <a:gsLst>
              <a:gs pos="0">
                <a:srgbClr val="FFCC00"/>
              </a:gs>
              <a:gs pos="100000">
                <a:srgbClr val="FFDA45"/>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50">
                <a:solidFill>
                  <a:schemeClr val="dk1"/>
                </a:solidFill>
                <a:latin typeface="Times New Roman"/>
                <a:ea typeface="Times New Roman"/>
                <a:cs typeface="Times New Roman"/>
                <a:sym typeface="Times New Roman"/>
              </a:rPr>
              <a:t>$184,000 / $60,000 = 3.06 to 1</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3" name="Shape 1123"/>
        <p:cNvGrpSpPr/>
        <p:nvPr/>
      </p:nvGrpSpPr>
      <p:grpSpPr>
        <a:xfrm>
          <a:off x="0" y="0"/>
          <a:ext cx="0" cy="0"/>
          <a:chOff x="0" y="0"/>
          <a:chExt cx="0" cy="0"/>
        </a:xfrm>
      </p:grpSpPr>
      <p:sp>
        <p:nvSpPr>
          <p:cNvPr id="1124" name="Google Shape;1124;p51"/>
          <p:cNvSpPr txBox="1"/>
          <p:nvPr>
            <p:ph idx="1" type="body"/>
          </p:nvPr>
        </p:nvSpPr>
        <p:spPr>
          <a:xfrm>
            <a:off x="2095500" y="1785937"/>
            <a:ext cx="8286750" cy="2786063"/>
          </a:xfrm>
          <a:prstGeom prst="rect">
            <a:avLst/>
          </a:prstGeom>
          <a:gradFill>
            <a:gsLst>
              <a:gs pos="0">
                <a:srgbClr val="FFCC33"/>
              </a:gs>
              <a:gs pos="100000">
                <a:srgbClr val="FFCD36"/>
              </a:gs>
            </a:gsLst>
            <a:lin ang="5400000" scaled="0"/>
          </a:gradFill>
          <a:ln>
            <a:noFill/>
          </a:ln>
        </p:spPr>
        <p:txBody>
          <a:bodyPr anchorCtr="0" anchor="t" bIns="44625" lIns="90775" spcFirstLastPara="1" rIns="90775" wrap="square" tIns="44625">
            <a:normAutofit/>
          </a:bodyPr>
          <a:lstStyle/>
          <a:p>
            <a:pPr indent="-260450" lvl="0" marL="260450" rtl="0" algn="l">
              <a:lnSpc>
                <a:spcPct val="90000"/>
              </a:lnSpc>
              <a:spcBef>
                <a:spcPts val="0"/>
              </a:spcBef>
              <a:spcAft>
                <a:spcPts val="0"/>
              </a:spcAft>
              <a:buClr>
                <a:schemeClr val="dk1"/>
              </a:buClr>
              <a:buSzPts val="2625"/>
              <a:buChar char="•"/>
            </a:pPr>
            <a:r>
              <a:rPr b="1" lang="en-US" sz="2625">
                <a:latin typeface="Times New Roman"/>
                <a:ea typeface="Times New Roman"/>
                <a:cs typeface="Times New Roman"/>
                <a:sym typeface="Times New Roman"/>
              </a:rPr>
              <a:t>World markets are becoming increasingly intertwined.   </a:t>
            </a:r>
            <a:endParaRPr/>
          </a:p>
          <a:p>
            <a:pPr indent="-260450" lvl="0" marL="260450" rtl="0" algn="l">
              <a:lnSpc>
                <a:spcPct val="90000"/>
              </a:lnSpc>
              <a:spcBef>
                <a:spcPts val="1000"/>
              </a:spcBef>
              <a:spcAft>
                <a:spcPts val="0"/>
              </a:spcAft>
              <a:buClr>
                <a:schemeClr val="dk1"/>
              </a:buClr>
              <a:buSzPts val="2625"/>
              <a:buChar char="•"/>
            </a:pPr>
            <a:r>
              <a:rPr b="1" lang="en-US" sz="2625">
                <a:latin typeface="Times New Roman"/>
                <a:ea typeface="Times New Roman"/>
                <a:cs typeface="Times New Roman"/>
                <a:sym typeface="Times New Roman"/>
              </a:rPr>
              <a:t>Firms that conduct operations in more than one country through subsidiaries, divisions, or branches in abroad are referred to as multinational corporations.</a:t>
            </a:r>
            <a:endParaRPr/>
          </a:p>
          <a:p>
            <a:pPr indent="-260450" lvl="0" marL="260450" rtl="0" algn="l">
              <a:lnSpc>
                <a:spcPct val="90000"/>
              </a:lnSpc>
              <a:spcBef>
                <a:spcPts val="1000"/>
              </a:spcBef>
              <a:spcAft>
                <a:spcPts val="0"/>
              </a:spcAft>
              <a:buClr>
                <a:schemeClr val="dk1"/>
              </a:buClr>
              <a:buSzPts val="2625"/>
              <a:buChar char="•"/>
            </a:pPr>
            <a:r>
              <a:rPr b="1" lang="en-US" sz="2625">
                <a:latin typeface="Times New Roman"/>
                <a:ea typeface="Times New Roman"/>
                <a:cs typeface="Times New Roman"/>
                <a:sym typeface="Times New Roman"/>
              </a:rPr>
              <a:t>International transactions must be translated into U.S. dollars.</a:t>
            </a:r>
            <a:endParaRPr/>
          </a:p>
          <a:p>
            <a:pPr indent="-93762" lvl="0" marL="260450" rtl="0" algn="l">
              <a:lnSpc>
                <a:spcPct val="90000"/>
              </a:lnSpc>
              <a:spcBef>
                <a:spcPts val="1000"/>
              </a:spcBef>
              <a:spcAft>
                <a:spcPts val="0"/>
              </a:spcAft>
              <a:buClr>
                <a:schemeClr val="dk1"/>
              </a:buClr>
              <a:buSzPts val="2625"/>
              <a:buNone/>
            </a:pPr>
            <a:r>
              <a:t/>
            </a:r>
            <a:endParaRPr b="1" sz="2625">
              <a:latin typeface="Times New Roman"/>
              <a:ea typeface="Times New Roman"/>
              <a:cs typeface="Times New Roman"/>
              <a:sym typeface="Times New Roman"/>
            </a:endParaRPr>
          </a:p>
        </p:txBody>
      </p:sp>
      <p:sp>
        <p:nvSpPr>
          <p:cNvPr id="1125" name="Google Shape;1125;p51"/>
          <p:cNvSpPr txBox="1"/>
          <p:nvPr/>
        </p:nvSpPr>
        <p:spPr>
          <a:xfrm>
            <a:off x="2024062" y="285750"/>
            <a:ext cx="8215313" cy="1275349"/>
          </a:xfrm>
          <a:prstGeom prst="rect">
            <a:avLst/>
          </a:prstGeom>
          <a:solidFill>
            <a:srgbClr val="9A9ADE"/>
          </a:solidFill>
          <a:ln>
            <a:noFill/>
          </a:ln>
          <a:effectLst>
            <a:outerShdw rotWithShape="0" algn="ctr" dir="13500000" dist="107763">
              <a:schemeClr val="lt2">
                <a:alpha val="49803"/>
              </a:scheme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625">
                <a:solidFill>
                  <a:schemeClr val="dk1"/>
                </a:solidFill>
                <a:latin typeface="Times New Roman"/>
                <a:ea typeface="Times New Roman"/>
                <a:cs typeface="Times New Roman"/>
                <a:sym typeface="Times New Roman"/>
              </a:rPr>
              <a:t>STUDY OBJECTIVE 8</a:t>
            </a:r>
            <a:endParaRPr/>
          </a:p>
          <a:p>
            <a:pPr indent="0" lvl="0" marL="0" marR="0" rtl="0" algn="ctr">
              <a:spcBef>
                <a:spcPts val="1688"/>
              </a:spcBef>
              <a:spcAft>
                <a:spcPts val="0"/>
              </a:spcAft>
              <a:buNone/>
            </a:pPr>
            <a:r>
              <a:rPr b="1" lang="en-US" sz="3375">
                <a:solidFill>
                  <a:schemeClr val="lt1"/>
                </a:solidFill>
                <a:latin typeface="Times New Roman"/>
                <a:ea typeface="Times New Roman"/>
                <a:cs typeface="Times New Roman"/>
                <a:sym typeface="Times New Roman"/>
              </a:rPr>
              <a:t>INTERNATIONAL OPERATIONS</a:t>
            </a:r>
            <a:endParaRPr/>
          </a:p>
        </p:txBody>
      </p:sp>
      <p:sp>
        <p:nvSpPr>
          <p:cNvPr id="1126" name="Google Shape;1126;p51"/>
          <p:cNvSpPr/>
          <p:nvPr/>
        </p:nvSpPr>
        <p:spPr>
          <a:xfrm>
            <a:off x="3024188" y="4863703"/>
            <a:ext cx="1717477" cy="1715989"/>
          </a:xfrm>
          <a:custGeom>
            <a:rect b="b" l="l" r="r" t="t"/>
            <a:pathLst>
              <a:path extrusionOk="0" h="2307" w="2308">
                <a:moveTo>
                  <a:pt x="2080" y="1996"/>
                </a:moveTo>
                <a:lnTo>
                  <a:pt x="2113" y="1951"/>
                </a:lnTo>
                <a:lnTo>
                  <a:pt x="2143" y="1904"/>
                </a:lnTo>
                <a:lnTo>
                  <a:pt x="2170" y="1854"/>
                </a:lnTo>
                <a:lnTo>
                  <a:pt x="2194" y="1803"/>
                </a:lnTo>
                <a:lnTo>
                  <a:pt x="2216" y="1751"/>
                </a:lnTo>
                <a:lnTo>
                  <a:pt x="2236" y="1698"/>
                </a:lnTo>
                <a:lnTo>
                  <a:pt x="2253" y="1644"/>
                </a:lnTo>
                <a:lnTo>
                  <a:pt x="2268" y="1589"/>
                </a:lnTo>
                <a:lnTo>
                  <a:pt x="2281" y="1534"/>
                </a:lnTo>
                <a:lnTo>
                  <a:pt x="2291" y="1477"/>
                </a:lnTo>
                <a:lnTo>
                  <a:pt x="2299" y="1421"/>
                </a:lnTo>
                <a:lnTo>
                  <a:pt x="2304" y="1364"/>
                </a:lnTo>
                <a:lnTo>
                  <a:pt x="2307" y="1308"/>
                </a:lnTo>
                <a:lnTo>
                  <a:pt x="2308" y="1253"/>
                </a:lnTo>
                <a:lnTo>
                  <a:pt x="2307" y="1197"/>
                </a:lnTo>
                <a:lnTo>
                  <a:pt x="2304" y="1143"/>
                </a:lnTo>
                <a:lnTo>
                  <a:pt x="2299" y="1100"/>
                </a:lnTo>
                <a:lnTo>
                  <a:pt x="2292" y="1056"/>
                </a:lnTo>
                <a:lnTo>
                  <a:pt x="2283" y="1012"/>
                </a:lnTo>
                <a:lnTo>
                  <a:pt x="2272" y="966"/>
                </a:lnTo>
                <a:lnTo>
                  <a:pt x="2258" y="920"/>
                </a:lnTo>
                <a:lnTo>
                  <a:pt x="2243" y="873"/>
                </a:lnTo>
                <a:lnTo>
                  <a:pt x="2227" y="827"/>
                </a:lnTo>
                <a:lnTo>
                  <a:pt x="2208" y="780"/>
                </a:lnTo>
                <a:lnTo>
                  <a:pt x="2187" y="734"/>
                </a:lnTo>
                <a:lnTo>
                  <a:pt x="2166" y="688"/>
                </a:lnTo>
                <a:lnTo>
                  <a:pt x="2143" y="642"/>
                </a:lnTo>
                <a:lnTo>
                  <a:pt x="2118" y="597"/>
                </a:lnTo>
                <a:lnTo>
                  <a:pt x="2093" y="552"/>
                </a:lnTo>
                <a:lnTo>
                  <a:pt x="2067" y="507"/>
                </a:lnTo>
                <a:lnTo>
                  <a:pt x="2040" y="464"/>
                </a:lnTo>
                <a:lnTo>
                  <a:pt x="2011" y="422"/>
                </a:lnTo>
                <a:lnTo>
                  <a:pt x="1986" y="387"/>
                </a:lnTo>
                <a:lnTo>
                  <a:pt x="1961" y="353"/>
                </a:lnTo>
                <a:lnTo>
                  <a:pt x="1935" y="319"/>
                </a:lnTo>
                <a:lnTo>
                  <a:pt x="1909" y="288"/>
                </a:lnTo>
                <a:lnTo>
                  <a:pt x="1882" y="257"/>
                </a:lnTo>
                <a:lnTo>
                  <a:pt x="1856" y="227"/>
                </a:lnTo>
                <a:lnTo>
                  <a:pt x="1828" y="199"/>
                </a:lnTo>
                <a:lnTo>
                  <a:pt x="1802" y="173"/>
                </a:lnTo>
                <a:lnTo>
                  <a:pt x="1774" y="148"/>
                </a:lnTo>
                <a:lnTo>
                  <a:pt x="1747" y="125"/>
                </a:lnTo>
                <a:lnTo>
                  <a:pt x="1720" y="103"/>
                </a:lnTo>
                <a:lnTo>
                  <a:pt x="1693" y="83"/>
                </a:lnTo>
                <a:lnTo>
                  <a:pt x="1666" y="65"/>
                </a:lnTo>
                <a:lnTo>
                  <a:pt x="1639" y="48"/>
                </a:lnTo>
                <a:lnTo>
                  <a:pt x="1613" y="35"/>
                </a:lnTo>
                <a:lnTo>
                  <a:pt x="1587" y="23"/>
                </a:lnTo>
                <a:lnTo>
                  <a:pt x="1563" y="14"/>
                </a:lnTo>
                <a:lnTo>
                  <a:pt x="1540" y="7"/>
                </a:lnTo>
                <a:lnTo>
                  <a:pt x="1516" y="2"/>
                </a:lnTo>
                <a:lnTo>
                  <a:pt x="1494" y="0"/>
                </a:lnTo>
                <a:lnTo>
                  <a:pt x="1471" y="0"/>
                </a:lnTo>
                <a:lnTo>
                  <a:pt x="1450" y="2"/>
                </a:lnTo>
                <a:lnTo>
                  <a:pt x="1430" y="7"/>
                </a:lnTo>
                <a:lnTo>
                  <a:pt x="1409" y="14"/>
                </a:lnTo>
                <a:lnTo>
                  <a:pt x="1398" y="19"/>
                </a:lnTo>
                <a:lnTo>
                  <a:pt x="1388" y="24"/>
                </a:lnTo>
                <a:lnTo>
                  <a:pt x="1379" y="30"/>
                </a:lnTo>
                <a:lnTo>
                  <a:pt x="1370" y="37"/>
                </a:lnTo>
                <a:lnTo>
                  <a:pt x="1359" y="45"/>
                </a:lnTo>
                <a:lnTo>
                  <a:pt x="1350" y="54"/>
                </a:lnTo>
                <a:lnTo>
                  <a:pt x="1342" y="63"/>
                </a:lnTo>
                <a:lnTo>
                  <a:pt x="1333" y="74"/>
                </a:lnTo>
                <a:lnTo>
                  <a:pt x="1312" y="100"/>
                </a:lnTo>
                <a:lnTo>
                  <a:pt x="1292" y="127"/>
                </a:lnTo>
                <a:lnTo>
                  <a:pt x="1275" y="152"/>
                </a:lnTo>
                <a:lnTo>
                  <a:pt x="1260" y="178"/>
                </a:lnTo>
                <a:lnTo>
                  <a:pt x="1245" y="203"/>
                </a:lnTo>
                <a:lnTo>
                  <a:pt x="1233" y="227"/>
                </a:lnTo>
                <a:lnTo>
                  <a:pt x="1221" y="251"/>
                </a:lnTo>
                <a:lnTo>
                  <a:pt x="1210" y="275"/>
                </a:lnTo>
                <a:lnTo>
                  <a:pt x="1200" y="298"/>
                </a:lnTo>
                <a:lnTo>
                  <a:pt x="1191" y="322"/>
                </a:lnTo>
                <a:lnTo>
                  <a:pt x="1183" y="343"/>
                </a:lnTo>
                <a:lnTo>
                  <a:pt x="1175" y="365"/>
                </a:lnTo>
                <a:lnTo>
                  <a:pt x="1168" y="386"/>
                </a:lnTo>
                <a:lnTo>
                  <a:pt x="1161" y="407"/>
                </a:lnTo>
                <a:lnTo>
                  <a:pt x="1155" y="426"/>
                </a:lnTo>
                <a:lnTo>
                  <a:pt x="1148" y="446"/>
                </a:lnTo>
                <a:lnTo>
                  <a:pt x="1155" y="446"/>
                </a:lnTo>
                <a:lnTo>
                  <a:pt x="1188" y="446"/>
                </a:lnTo>
                <a:lnTo>
                  <a:pt x="1188" y="478"/>
                </a:lnTo>
                <a:lnTo>
                  <a:pt x="1188" y="693"/>
                </a:lnTo>
                <a:lnTo>
                  <a:pt x="1188" y="725"/>
                </a:lnTo>
                <a:lnTo>
                  <a:pt x="1155" y="725"/>
                </a:lnTo>
                <a:lnTo>
                  <a:pt x="1049" y="725"/>
                </a:lnTo>
                <a:lnTo>
                  <a:pt x="1224" y="1113"/>
                </a:lnTo>
                <a:lnTo>
                  <a:pt x="1401" y="725"/>
                </a:lnTo>
                <a:lnTo>
                  <a:pt x="1298" y="725"/>
                </a:lnTo>
                <a:lnTo>
                  <a:pt x="1267" y="725"/>
                </a:lnTo>
                <a:lnTo>
                  <a:pt x="1267" y="693"/>
                </a:lnTo>
                <a:lnTo>
                  <a:pt x="1267" y="478"/>
                </a:lnTo>
                <a:lnTo>
                  <a:pt x="1267" y="446"/>
                </a:lnTo>
                <a:lnTo>
                  <a:pt x="1298" y="446"/>
                </a:lnTo>
                <a:lnTo>
                  <a:pt x="1800" y="446"/>
                </a:lnTo>
                <a:lnTo>
                  <a:pt x="1833" y="446"/>
                </a:lnTo>
                <a:lnTo>
                  <a:pt x="1833" y="478"/>
                </a:lnTo>
                <a:lnTo>
                  <a:pt x="1833" y="693"/>
                </a:lnTo>
                <a:lnTo>
                  <a:pt x="1833" y="725"/>
                </a:lnTo>
                <a:lnTo>
                  <a:pt x="1800" y="725"/>
                </a:lnTo>
                <a:lnTo>
                  <a:pt x="1730" y="725"/>
                </a:lnTo>
                <a:lnTo>
                  <a:pt x="1601" y="996"/>
                </a:lnTo>
                <a:lnTo>
                  <a:pt x="1909" y="996"/>
                </a:lnTo>
                <a:lnTo>
                  <a:pt x="1940" y="996"/>
                </a:lnTo>
                <a:lnTo>
                  <a:pt x="1940" y="1028"/>
                </a:lnTo>
                <a:lnTo>
                  <a:pt x="1940" y="1231"/>
                </a:lnTo>
                <a:lnTo>
                  <a:pt x="1940" y="1263"/>
                </a:lnTo>
                <a:lnTo>
                  <a:pt x="1909" y="1263"/>
                </a:lnTo>
                <a:lnTo>
                  <a:pt x="1474" y="1263"/>
                </a:lnTo>
                <a:lnTo>
                  <a:pt x="1438" y="1340"/>
                </a:lnTo>
                <a:lnTo>
                  <a:pt x="1909" y="1340"/>
                </a:lnTo>
                <a:lnTo>
                  <a:pt x="1940" y="1340"/>
                </a:lnTo>
                <a:lnTo>
                  <a:pt x="1940" y="1371"/>
                </a:lnTo>
                <a:lnTo>
                  <a:pt x="1940" y="1574"/>
                </a:lnTo>
                <a:lnTo>
                  <a:pt x="1940" y="1606"/>
                </a:lnTo>
                <a:lnTo>
                  <a:pt x="1909" y="1606"/>
                </a:lnTo>
                <a:lnTo>
                  <a:pt x="1379" y="1606"/>
                </a:lnTo>
                <a:lnTo>
                  <a:pt x="1379" y="1698"/>
                </a:lnTo>
                <a:lnTo>
                  <a:pt x="1478" y="1698"/>
                </a:lnTo>
                <a:lnTo>
                  <a:pt x="1509" y="1698"/>
                </a:lnTo>
                <a:lnTo>
                  <a:pt x="1509" y="1731"/>
                </a:lnTo>
                <a:lnTo>
                  <a:pt x="1509" y="1945"/>
                </a:lnTo>
                <a:lnTo>
                  <a:pt x="1509" y="1977"/>
                </a:lnTo>
                <a:lnTo>
                  <a:pt x="1478" y="1977"/>
                </a:lnTo>
                <a:lnTo>
                  <a:pt x="942" y="1977"/>
                </a:lnTo>
                <a:lnTo>
                  <a:pt x="911" y="1977"/>
                </a:lnTo>
                <a:lnTo>
                  <a:pt x="911" y="1945"/>
                </a:lnTo>
                <a:lnTo>
                  <a:pt x="911" y="1731"/>
                </a:lnTo>
                <a:lnTo>
                  <a:pt x="911" y="1698"/>
                </a:lnTo>
                <a:lnTo>
                  <a:pt x="942" y="1698"/>
                </a:lnTo>
                <a:lnTo>
                  <a:pt x="1040" y="1698"/>
                </a:lnTo>
                <a:lnTo>
                  <a:pt x="1040" y="1606"/>
                </a:lnTo>
                <a:lnTo>
                  <a:pt x="511" y="1606"/>
                </a:lnTo>
                <a:lnTo>
                  <a:pt x="479" y="1606"/>
                </a:lnTo>
                <a:lnTo>
                  <a:pt x="479" y="1574"/>
                </a:lnTo>
                <a:lnTo>
                  <a:pt x="479" y="1371"/>
                </a:lnTo>
                <a:lnTo>
                  <a:pt x="479" y="1340"/>
                </a:lnTo>
                <a:lnTo>
                  <a:pt x="511" y="1340"/>
                </a:lnTo>
                <a:lnTo>
                  <a:pt x="980" y="1340"/>
                </a:lnTo>
                <a:lnTo>
                  <a:pt x="943" y="1263"/>
                </a:lnTo>
                <a:lnTo>
                  <a:pt x="511" y="1263"/>
                </a:lnTo>
                <a:lnTo>
                  <a:pt x="479" y="1263"/>
                </a:lnTo>
                <a:lnTo>
                  <a:pt x="479" y="1231"/>
                </a:lnTo>
                <a:lnTo>
                  <a:pt x="479" y="1028"/>
                </a:lnTo>
                <a:lnTo>
                  <a:pt x="479" y="996"/>
                </a:lnTo>
                <a:lnTo>
                  <a:pt x="511" y="996"/>
                </a:lnTo>
                <a:lnTo>
                  <a:pt x="818" y="996"/>
                </a:lnTo>
                <a:lnTo>
                  <a:pt x="688" y="725"/>
                </a:lnTo>
                <a:lnTo>
                  <a:pt x="608" y="725"/>
                </a:lnTo>
                <a:lnTo>
                  <a:pt x="577" y="725"/>
                </a:lnTo>
                <a:lnTo>
                  <a:pt x="577" y="699"/>
                </a:lnTo>
                <a:lnTo>
                  <a:pt x="561" y="702"/>
                </a:lnTo>
                <a:lnTo>
                  <a:pt x="546" y="704"/>
                </a:lnTo>
                <a:lnTo>
                  <a:pt x="531" y="706"/>
                </a:lnTo>
                <a:lnTo>
                  <a:pt x="516" y="709"/>
                </a:lnTo>
                <a:lnTo>
                  <a:pt x="501" y="712"/>
                </a:lnTo>
                <a:lnTo>
                  <a:pt x="487" y="714"/>
                </a:lnTo>
                <a:lnTo>
                  <a:pt x="472" y="718"/>
                </a:lnTo>
                <a:lnTo>
                  <a:pt x="458" y="721"/>
                </a:lnTo>
                <a:lnTo>
                  <a:pt x="445" y="725"/>
                </a:lnTo>
                <a:lnTo>
                  <a:pt x="432" y="728"/>
                </a:lnTo>
                <a:lnTo>
                  <a:pt x="418" y="732"/>
                </a:lnTo>
                <a:lnTo>
                  <a:pt x="405" y="735"/>
                </a:lnTo>
                <a:lnTo>
                  <a:pt x="393" y="739"/>
                </a:lnTo>
                <a:lnTo>
                  <a:pt x="380" y="743"/>
                </a:lnTo>
                <a:lnTo>
                  <a:pt x="367" y="747"/>
                </a:lnTo>
                <a:lnTo>
                  <a:pt x="356" y="751"/>
                </a:lnTo>
                <a:lnTo>
                  <a:pt x="324" y="764"/>
                </a:lnTo>
                <a:lnTo>
                  <a:pt x="293" y="777"/>
                </a:lnTo>
                <a:lnTo>
                  <a:pt x="264" y="792"/>
                </a:lnTo>
                <a:lnTo>
                  <a:pt x="237" y="807"/>
                </a:lnTo>
                <a:lnTo>
                  <a:pt x="211" y="824"/>
                </a:lnTo>
                <a:lnTo>
                  <a:pt x="188" y="841"/>
                </a:lnTo>
                <a:lnTo>
                  <a:pt x="165" y="860"/>
                </a:lnTo>
                <a:lnTo>
                  <a:pt x="144" y="879"/>
                </a:lnTo>
                <a:lnTo>
                  <a:pt x="124" y="900"/>
                </a:lnTo>
                <a:lnTo>
                  <a:pt x="107" y="921"/>
                </a:lnTo>
                <a:lnTo>
                  <a:pt x="90" y="944"/>
                </a:lnTo>
                <a:lnTo>
                  <a:pt x="75" y="967"/>
                </a:lnTo>
                <a:lnTo>
                  <a:pt x="62" y="991"/>
                </a:lnTo>
                <a:lnTo>
                  <a:pt x="50" y="1016"/>
                </a:lnTo>
                <a:lnTo>
                  <a:pt x="38" y="1043"/>
                </a:lnTo>
                <a:lnTo>
                  <a:pt x="29" y="1070"/>
                </a:lnTo>
                <a:lnTo>
                  <a:pt x="16" y="1113"/>
                </a:lnTo>
                <a:lnTo>
                  <a:pt x="7" y="1156"/>
                </a:lnTo>
                <a:lnTo>
                  <a:pt x="2" y="1200"/>
                </a:lnTo>
                <a:lnTo>
                  <a:pt x="0" y="1243"/>
                </a:lnTo>
                <a:lnTo>
                  <a:pt x="0" y="1255"/>
                </a:lnTo>
                <a:lnTo>
                  <a:pt x="0" y="1268"/>
                </a:lnTo>
                <a:lnTo>
                  <a:pt x="0" y="1279"/>
                </a:lnTo>
                <a:lnTo>
                  <a:pt x="1" y="1292"/>
                </a:lnTo>
                <a:lnTo>
                  <a:pt x="6" y="1332"/>
                </a:lnTo>
                <a:lnTo>
                  <a:pt x="13" y="1371"/>
                </a:lnTo>
                <a:lnTo>
                  <a:pt x="22" y="1412"/>
                </a:lnTo>
                <a:lnTo>
                  <a:pt x="35" y="1452"/>
                </a:lnTo>
                <a:lnTo>
                  <a:pt x="45" y="1482"/>
                </a:lnTo>
                <a:lnTo>
                  <a:pt x="58" y="1512"/>
                </a:lnTo>
                <a:lnTo>
                  <a:pt x="71" y="1543"/>
                </a:lnTo>
                <a:lnTo>
                  <a:pt x="88" y="1573"/>
                </a:lnTo>
                <a:lnTo>
                  <a:pt x="104" y="1602"/>
                </a:lnTo>
                <a:lnTo>
                  <a:pt x="122" y="1632"/>
                </a:lnTo>
                <a:lnTo>
                  <a:pt x="143" y="1662"/>
                </a:lnTo>
                <a:lnTo>
                  <a:pt x="164" y="1690"/>
                </a:lnTo>
                <a:lnTo>
                  <a:pt x="187" y="1720"/>
                </a:lnTo>
                <a:lnTo>
                  <a:pt x="212" y="1749"/>
                </a:lnTo>
                <a:lnTo>
                  <a:pt x="237" y="1777"/>
                </a:lnTo>
                <a:lnTo>
                  <a:pt x="265" y="1806"/>
                </a:lnTo>
                <a:lnTo>
                  <a:pt x="294" y="1833"/>
                </a:lnTo>
                <a:lnTo>
                  <a:pt x="324" y="1861"/>
                </a:lnTo>
                <a:lnTo>
                  <a:pt x="356" y="1889"/>
                </a:lnTo>
                <a:lnTo>
                  <a:pt x="389" y="1915"/>
                </a:lnTo>
                <a:lnTo>
                  <a:pt x="422" y="1939"/>
                </a:lnTo>
                <a:lnTo>
                  <a:pt x="455" y="1963"/>
                </a:lnTo>
                <a:lnTo>
                  <a:pt x="491" y="1988"/>
                </a:lnTo>
                <a:lnTo>
                  <a:pt x="526" y="2011"/>
                </a:lnTo>
                <a:lnTo>
                  <a:pt x="564" y="2034"/>
                </a:lnTo>
                <a:lnTo>
                  <a:pt x="602" y="2056"/>
                </a:lnTo>
                <a:lnTo>
                  <a:pt x="643" y="2078"/>
                </a:lnTo>
                <a:lnTo>
                  <a:pt x="684" y="2098"/>
                </a:lnTo>
                <a:lnTo>
                  <a:pt x="727" y="2119"/>
                </a:lnTo>
                <a:lnTo>
                  <a:pt x="771" y="2140"/>
                </a:lnTo>
                <a:lnTo>
                  <a:pt x="816" y="2159"/>
                </a:lnTo>
                <a:lnTo>
                  <a:pt x="862" y="2178"/>
                </a:lnTo>
                <a:lnTo>
                  <a:pt x="909" y="2196"/>
                </a:lnTo>
                <a:lnTo>
                  <a:pt x="958" y="2214"/>
                </a:lnTo>
                <a:lnTo>
                  <a:pt x="1008" y="2231"/>
                </a:lnTo>
                <a:lnTo>
                  <a:pt x="1060" y="2247"/>
                </a:lnTo>
                <a:lnTo>
                  <a:pt x="1086" y="2255"/>
                </a:lnTo>
                <a:lnTo>
                  <a:pt x="1112" y="2262"/>
                </a:lnTo>
                <a:lnTo>
                  <a:pt x="1137" y="2268"/>
                </a:lnTo>
                <a:lnTo>
                  <a:pt x="1162" y="2273"/>
                </a:lnTo>
                <a:lnTo>
                  <a:pt x="1186" y="2279"/>
                </a:lnTo>
                <a:lnTo>
                  <a:pt x="1212" y="2285"/>
                </a:lnTo>
                <a:lnTo>
                  <a:pt x="1236" y="2288"/>
                </a:lnTo>
                <a:lnTo>
                  <a:pt x="1259" y="2293"/>
                </a:lnTo>
                <a:lnTo>
                  <a:pt x="1283" y="2296"/>
                </a:lnTo>
                <a:lnTo>
                  <a:pt x="1306" y="2299"/>
                </a:lnTo>
                <a:lnTo>
                  <a:pt x="1329" y="2302"/>
                </a:lnTo>
                <a:lnTo>
                  <a:pt x="1352" y="2303"/>
                </a:lnTo>
                <a:lnTo>
                  <a:pt x="1375" y="2306"/>
                </a:lnTo>
                <a:lnTo>
                  <a:pt x="1397" y="2307"/>
                </a:lnTo>
                <a:lnTo>
                  <a:pt x="1419" y="2307"/>
                </a:lnTo>
                <a:lnTo>
                  <a:pt x="1441" y="2307"/>
                </a:lnTo>
                <a:lnTo>
                  <a:pt x="1468" y="2307"/>
                </a:lnTo>
                <a:lnTo>
                  <a:pt x="1493" y="2306"/>
                </a:lnTo>
                <a:lnTo>
                  <a:pt x="1517" y="2303"/>
                </a:lnTo>
                <a:lnTo>
                  <a:pt x="1542" y="2301"/>
                </a:lnTo>
                <a:lnTo>
                  <a:pt x="1567" y="2299"/>
                </a:lnTo>
                <a:lnTo>
                  <a:pt x="1591" y="2294"/>
                </a:lnTo>
                <a:lnTo>
                  <a:pt x="1614" y="2291"/>
                </a:lnTo>
                <a:lnTo>
                  <a:pt x="1637" y="2285"/>
                </a:lnTo>
                <a:lnTo>
                  <a:pt x="1660" y="2280"/>
                </a:lnTo>
                <a:lnTo>
                  <a:pt x="1682" y="2273"/>
                </a:lnTo>
                <a:lnTo>
                  <a:pt x="1704" y="2267"/>
                </a:lnTo>
                <a:lnTo>
                  <a:pt x="1726" y="2260"/>
                </a:lnTo>
                <a:lnTo>
                  <a:pt x="1746" y="2252"/>
                </a:lnTo>
                <a:lnTo>
                  <a:pt x="1767" y="2243"/>
                </a:lnTo>
                <a:lnTo>
                  <a:pt x="1787" y="2234"/>
                </a:lnTo>
                <a:lnTo>
                  <a:pt x="1806" y="2225"/>
                </a:lnTo>
                <a:lnTo>
                  <a:pt x="1823" y="2216"/>
                </a:lnTo>
                <a:lnTo>
                  <a:pt x="1841" y="2207"/>
                </a:lnTo>
                <a:lnTo>
                  <a:pt x="1858" y="2196"/>
                </a:lnTo>
                <a:lnTo>
                  <a:pt x="1875" y="2186"/>
                </a:lnTo>
                <a:lnTo>
                  <a:pt x="1891" y="2175"/>
                </a:lnTo>
                <a:lnTo>
                  <a:pt x="1908" y="2164"/>
                </a:lnTo>
                <a:lnTo>
                  <a:pt x="1924" y="2152"/>
                </a:lnTo>
                <a:lnTo>
                  <a:pt x="1939" y="2141"/>
                </a:lnTo>
                <a:lnTo>
                  <a:pt x="1958" y="2125"/>
                </a:lnTo>
                <a:lnTo>
                  <a:pt x="1978" y="2108"/>
                </a:lnTo>
                <a:lnTo>
                  <a:pt x="1996" y="2090"/>
                </a:lnTo>
                <a:lnTo>
                  <a:pt x="2014" y="2073"/>
                </a:lnTo>
                <a:lnTo>
                  <a:pt x="2031" y="2055"/>
                </a:lnTo>
                <a:lnTo>
                  <a:pt x="2048" y="2035"/>
                </a:lnTo>
                <a:lnTo>
                  <a:pt x="2064" y="2015"/>
                </a:lnTo>
                <a:lnTo>
                  <a:pt x="2080" y="1996"/>
                </a:lnTo>
                <a:close/>
              </a:path>
            </a:pathLst>
          </a:custGeom>
          <a:solidFill>
            <a:srgbClr val="EC4F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1127" name="Google Shape;1127;p51"/>
          <p:cNvSpPr/>
          <p:nvPr/>
        </p:nvSpPr>
        <p:spPr>
          <a:xfrm>
            <a:off x="3427512" y="5243216"/>
            <a:ext cx="992683" cy="1043285"/>
          </a:xfrm>
          <a:custGeom>
            <a:rect b="b" l="l" r="r" t="t"/>
            <a:pathLst>
              <a:path extrusionOk="0" h="1404" w="1333">
                <a:moveTo>
                  <a:pt x="0" y="689"/>
                </a:moveTo>
                <a:lnTo>
                  <a:pt x="0" y="551"/>
                </a:lnTo>
                <a:lnTo>
                  <a:pt x="326" y="551"/>
                </a:lnTo>
                <a:lnTo>
                  <a:pt x="376" y="551"/>
                </a:lnTo>
                <a:lnTo>
                  <a:pt x="354" y="505"/>
                </a:lnTo>
                <a:lnTo>
                  <a:pt x="194" y="170"/>
                </a:lnTo>
                <a:lnTo>
                  <a:pt x="185" y="151"/>
                </a:lnTo>
                <a:lnTo>
                  <a:pt x="165" y="151"/>
                </a:lnTo>
                <a:lnTo>
                  <a:pt x="97" y="151"/>
                </a:lnTo>
                <a:lnTo>
                  <a:pt x="97" y="0"/>
                </a:lnTo>
                <a:lnTo>
                  <a:pt x="580" y="0"/>
                </a:lnTo>
                <a:lnTo>
                  <a:pt x="580" y="151"/>
                </a:lnTo>
                <a:lnTo>
                  <a:pt x="457" y="151"/>
                </a:lnTo>
                <a:lnTo>
                  <a:pt x="406" y="151"/>
                </a:lnTo>
                <a:lnTo>
                  <a:pt x="427" y="196"/>
                </a:lnTo>
                <a:lnTo>
                  <a:pt x="653" y="695"/>
                </a:lnTo>
                <a:lnTo>
                  <a:pt x="681" y="760"/>
                </a:lnTo>
                <a:lnTo>
                  <a:pt x="711" y="695"/>
                </a:lnTo>
                <a:lnTo>
                  <a:pt x="936" y="196"/>
                </a:lnTo>
                <a:lnTo>
                  <a:pt x="957" y="151"/>
                </a:lnTo>
                <a:lnTo>
                  <a:pt x="907" y="151"/>
                </a:lnTo>
                <a:lnTo>
                  <a:pt x="787" y="151"/>
                </a:lnTo>
                <a:lnTo>
                  <a:pt x="787" y="0"/>
                </a:lnTo>
                <a:lnTo>
                  <a:pt x="1226" y="0"/>
                </a:lnTo>
                <a:lnTo>
                  <a:pt x="1226" y="151"/>
                </a:lnTo>
                <a:lnTo>
                  <a:pt x="1166" y="151"/>
                </a:lnTo>
                <a:lnTo>
                  <a:pt x="1146" y="151"/>
                </a:lnTo>
                <a:lnTo>
                  <a:pt x="1138" y="170"/>
                </a:lnTo>
                <a:lnTo>
                  <a:pt x="979" y="505"/>
                </a:lnTo>
                <a:lnTo>
                  <a:pt x="957" y="551"/>
                </a:lnTo>
                <a:lnTo>
                  <a:pt x="1007" y="551"/>
                </a:lnTo>
                <a:lnTo>
                  <a:pt x="1333" y="551"/>
                </a:lnTo>
                <a:lnTo>
                  <a:pt x="1333" y="689"/>
                </a:lnTo>
                <a:lnTo>
                  <a:pt x="912" y="689"/>
                </a:lnTo>
                <a:lnTo>
                  <a:pt x="891" y="689"/>
                </a:lnTo>
                <a:lnTo>
                  <a:pt x="883" y="708"/>
                </a:lnTo>
                <a:lnTo>
                  <a:pt x="814" y="848"/>
                </a:lnTo>
                <a:lnTo>
                  <a:pt x="792" y="894"/>
                </a:lnTo>
                <a:lnTo>
                  <a:pt x="843" y="894"/>
                </a:lnTo>
                <a:lnTo>
                  <a:pt x="1333" y="894"/>
                </a:lnTo>
                <a:lnTo>
                  <a:pt x="1333" y="1033"/>
                </a:lnTo>
                <a:lnTo>
                  <a:pt x="804" y="1033"/>
                </a:lnTo>
                <a:lnTo>
                  <a:pt x="771" y="1033"/>
                </a:lnTo>
                <a:lnTo>
                  <a:pt x="771" y="1065"/>
                </a:lnTo>
                <a:lnTo>
                  <a:pt x="771" y="1222"/>
                </a:lnTo>
                <a:lnTo>
                  <a:pt x="771" y="1253"/>
                </a:lnTo>
                <a:lnTo>
                  <a:pt x="804" y="1253"/>
                </a:lnTo>
                <a:lnTo>
                  <a:pt x="903" y="1253"/>
                </a:lnTo>
                <a:lnTo>
                  <a:pt x="903" y="1404"/>
                </a:lnTo>
                <a:lnTo>
                  <a:pt x="432" y="1404"/>
                </a:lnTo>
                <a:lnTo>
                  <a:pt x="432" y="1253"/>
                </a:lnTo>
                <a:lnTo>
                  <a:pt x="528" y="1253"/>
                </a:lnTo>
                <a:lnTo>
                  <a:pt x="561" y="1253"/>
                </a:lnTo>
                <a:lnTo>
                  <a:pt x="561" y="1222"/>
                </a:lnTo>
                <a:lnTo>
                  <a:pt x="561" y="1065"/>
                </a:lnTo>
                <a:lnTo>
                  <a:pt x="561" y="1033"/>
                </a:lnTo>
                <a:lnTo>
                  <a:pt x="528" y="1033"/>
                </a:lnTo>
                <a:lnTo>
                  <a:pt x="0" y="1033"/>
                </a:lnTo>
                <a:lnTo>
                  <a:pt x="0" y="894"/>
                </a:lnTo>
                <a:lnTo>
                  <a:pt x="488" y="894"/>
                </a:lnTo>
                <a:lnTo>
                  <a:pt x="537" y="894"/>
                </a:lnTo>
                <a:lnTo>
                  <a:pt x="517" y="848"/>
                </a:lnTo>
                <a:lnTo>
                  <a:pt x="450" y="708"/>
                </a:lnTo>
                <a:lnTo>
                  <a:pt x="441" y="689"/>
                </a:lnTo>
                <a:lnTo>
                  <a:pt x="421" y="689"/>
                </a:lnTo>
                <a:lnTo>
                  <a:pt x="0" y="68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1128" name="Google Shape;1128;p51"/>
          <p:cNvSpPr/>
          <p:nvPr/>
        </p:nvSpPr>
        <p:spPr>
          <a:xfrm>
            <a:off x="5167312" y="4935141"/>
            <a:ext cx="1715989" cy="1714500"/>
          </a:xfrm>
          <a:custGeom>
            <a:rect b="b" l="l" r="r" t="t"/>
            <a:pathLst>
              <a:path extrusionOk="0" h="2304" w="2306">
                <a:moveTo>
                  <a:pt x="2186" y="1816"/>
                </a:moveTo>
                <a:lnTo>
                  <a:pt x="2220" y="1736"/>
                </a:lnTo>
                <a:lnTo>
                  <a:pt x="2249" y="1653"/>
                </a:lnTo>
                <a:lnTo>
                  <a:pt x="2270" y="1569"/>
                </a:lnTo>
                <a:lnTo>
                  <a:pt x="2288" y="1483"/>
                </a:lnTo>
                <a:lnTo>
                  <a:pt x="2299" y="1396"/>
                </a:lnTo>
                <a:lnTo>
                  <a:pt x="2305" y="1311"/>
                </a:lnTo>
                <a:lnTo>
                  <a:pt x="2306" y="1226"/>
                </a:lnTo>
                <a:lnTo>
                  <a:pt x="2302" y="1142"/>
                </a:lnTo>
                <a:lnTo>
                  <a:pt x="2297" y="1099"/>
                </a:lnTo>
                <a:lnTo>
                  <a:pt x="2290" y="1054"/>
                </a:lnTo>
                <a:lnTo>
                  <a:pt x="2281" y="1010"/>
                </a:lnTo>
                <a:lnTo>
                  <a:pt x="2269" y="964"/>
                </a:lnTo>
                <a:lnTo>
                  <a:pt x="2255" y="919"/>
                </a:lnTo>
                <a:lnTo>
                  <a:pt x="2241" y="873"/>
                </a:lnTo>
                <a:lnTo>
                  <a:pt x="2224" y="826"/>
                </a:lnTo>
                <a:lnTo>
                  <a:pt x="2206" y="780"/>
                </a:lnTo>
                <a:lnTo>
                  <a:pt x="2185" y="734"/>
                </a:lnTo>
                <a:lnTo>
                  <a:pt x="2164" y="688"/>
                </a:lnTo>
                <a:lnTo>
                  <a:pt x="2141" y="642"/>
                </a:lnTo>
                <a:lnTo>
                  <a:pt x="2117" y="596"/>
                </a:lnTo>
                <a:lnTo>
                  <a:pt x="2092" y="551"/>
                </a:lnTo>
                <a:lnTo>
                  <a:pt x="2065" y="507"/>
                </a:lnTo>
                <a:lnTo>
                  <a:pt x="2038" y="464"/>
                </a:lnTo>
                <a:lnTo>
                  <a:pt x="2010" y="422"/>
                </a:lnTo>
                <a:lnTo>
                  <a:pt x="1995" y="401"/>
                </a:lnTo>
                <a:lnTo>
                  <a:pt x="1980" y="379"/>
                </a:lnTo>
                <a:lnTo>
                  <a:pt x="1964" y="359"/>
                </a:lnTo>
                <a:lnTo>
                  <a:pt x="1949" y="339"/>
                </a:lnTo>
                <a:lnTo>
                  <a:pt x="1933" y="319"/>
                </a:lnTo>
                <a:lnTo>
                  <a:pt x="1918" y="300"/>
                </a:lnTo>
                <a:lnTo>
                  <a:pt x="1902" y="280"/>
                </a:lnTo>
                <a:lnTo>
                  <a:pt x="1886" y="262"/>
                </a:lnTo>
                <a:lnTo>
                  <a:pt x="1870" y="244"/>
                </a:lnTo>
                <a:lnTo>
                  <a:pt x="1853" y="226"/>
                </a:lnTo>
                <a:lnTo>
                  <a:pt x="1837" y="209"/>
                </a:lnTo>
                <a:lnTo>
                  <a:pt x="1821" y="192"/>
                </a:lnTo>
                <a:lnTo>
                  <a:pt x="1805" y="176"/>
                </a:lnTo>
                <a:lnTo>
                  <a:pt x="1788" y="160"/>
                </a:lnTo>
                <a:lnTo>
                  <a:pt x="1772" y="145"/>
                </a:lnTo>
                <a:lnTo>
                  <a:pt x="1756" y="131"/>
                </a:lnTo>
                <a:lnTo>
                  <a:pt x="1735" y="114"/>
                </a:lnTo>
                <a:lnTo>
                  <a:pt x="1715" y="99"/>
                </a:lnTo>
                <a:lnTo>
                  <a:pt x="1694" y="84"/>
                </a:lnTo>
                <a:lnTo>
                  <a:pt x="1675" y="70"/>
                </a:lnTo>
                <a:lnTo>
                  <a:pt x="1654" y="58"/>
                </a:lnTo>
                <a:lnTo>
                  <a:pt x="1635" y="46"/>
                </a:lnTo>
                <a:lnTo>
                  <a:pt x="1615" y="37"/>
                </a:lnTo>
                <a:lnTo>
                  <a:pt x="1595" y="28"/>
                </a:lnTo>
                <a:lnTo>
                  <a:pt x="1572" y="18"/>
                </a:lnTo>
                <a:lnTo>
                  <a:pt x="1551" y="10"/>
                </a:lnTo>
                <a:lnTo>
                  <a:pt x="1529" y="5"/>
                </a:lnTo>
                <a:lnTo>
                  <a:pt x="1507" y="1"/>
                </a:lnTo>
                <a:lnTo>
                  <a:pt x="1486" y="0"/>
                </a:lnTo>
                <a:lnTo>
                  <a:pt x="1465" y="0"/>
                </a:lnTo>
                <a:lnTo>
                  <a:pt x="1445" y="2"/>
                </a:lnTo>
                <a:lnTo>
                  <a:pt x="1425" y="7"/>
                </a:lnTo>
                <a:lnTo>
                  <a:pt x="1412" y="12"/>
                </a:lnTo>
                <a:lnTo>
                  <a:pt x="1400" y="17"/>
                </a:lnTo>
                <a:lnTo>
                  <a:pt x="1388" y="23"/>
                </a:lnTo>
                <a:lnTo>
                  <a:pt x="1375" y="31"/>
                </a:lnTo>
                <a:lnTo>
                  <a:pt x="1364" y="40"/>
                </a:lnTo>
                <a:lnTo>
                  <a:pt x="1354" y="50"/>
                </a:lnTo>
                <a:lnTo>
                  <a:pt x="1342" y="61"/>
                </a:lnTo>
                <a:lnTo>
                  <a:pt x="1332" y="73"/>
                </a:lnTo>
                <a:lnTo>
                  <a:pt x="1311" y="100"/>
                </a:lnTo>
                <a:lnTo>
                  <a:pt x="1291" y="127"/>
                </a:lnTo>
                <a:lnTo>
                  <a:pt x="1273" y="153"/>
                </a:lnTo>
                <a:lnTo>
                  <a:pt x="1258" y="180"/>
                </a:lnTo>
                <a:lnTo>
                  <a:pt x="1243" y="205"/>
                </a:lnTo>
                <a:lnTo>
                  <a:pt x="1230" y="230"/>
                </a:lnTo>
                <a:lnTo>
                  <a:pt x="1218" y="255"/>
                </a:lnTo>
                <a:lnTo>
                  <a:pt x="1207" y="279"/>
                </a:lnTo>
                <a:lnTo>
                  <a:pt x="1197" y="303"/>
                </a:lnTo>
                <a:lnTo>
                  <a:pt x="1189" y="326"/>
                </a:lnTo>
                <a:lnTo>
                  <a:pt x="1181" y="349"/>
                </a:lnTo>
                <a:lnTo>
                  <a:pt x="1173" y="371"/>
                </a:lnTo>
                <a:lnTo>
                  <a:pt x="1166" y="393"/>
                </a:lnTo>
                <a:lnTo>
                  <a:pt x="1159" y="414"/>
                </a:lnTo>
                <a:lnTo>
                  <a:pt x="1152" y="434"/>
                </a:lnTo>
                <a:lnTo>
                  <a:pt x="1145" y="454"/>
                </a:lnTo>
                <a:lnTo>
                  <a:pt x="1163" y="450"/>
                </a:lnTo>
                <a:lnTo>
                  <a:pt x="1182" y="447"/>
                </a:lnTo>
                <a:lnTo>
                  <a:pt x="1200" y="445"/>
                </a:lnTo>
                <a:lnTo>
                  <a:pt x="1220" y="442"/>
                </a:lnTo>
                <a:lnTo>
                  <a:pt x="1239" y="440"/>
                </a:lnTo>
                <a:lnTo>
                  <a:pt x="1259" y="439"/>
                </a:lnTo>
                <a:lnTo>
                  <a:pt x="1280" y="438"/>
                </a:lnTo>
                <a:lnTo>
                  <a:pt x="1302" y="438"/>
                </a:lnTo>
                <a:lnTo>
                  <a:pt x="1349" y="439"/>
                </a:lnTo>
                <a:lnTo>
                  <a:pt x="1395" y="442"/>
                </a:lnTo>
                <a:lnTo>
                  <a:pt x="1440" y="449"/>
                </a:lnTo>
                <a:lnTo>
                  <a:pt x="1484" y="457"/>
                </a:lnTo>
                <a:lnTo>
                  <a:pt x="1525" y="469"/>
                </a:lnTo>
                <a:lnTo>
                  <a:pt x="1567" y="482"/>
                </a:lnTo>
                <a:lnTo>
                  <a:pt x="1606" y="497"/>
                </a:lnTo>
                <a:lnTo>
                  <a:pt x="1643" y="514"/>
                </a:lnTo>
                <a:lnTo>
                  <a:pt x="1677" y="532"/>
                </a:lnTo>
                <a:lnTo>
                  <a:pt x="1711" y="553"/>
                </a:lnTo>
                <a:lnTo>
                  <a:pt x="1741" y="576"/>
                </a:lnTo>
                <a:lnTo>
                  <a:pt x="1768" y="600"/>
                </a:lnTo>
                <a:lnTo>
                  <a:pt x="1794" y="626"/>
                </a:lnTo>
                <a:lnTo>
                  <a:pt x="1815" y="653"/>
                </a:lnTo>
                <a:lnTo>
                  <a:pt x="1834" y="682"/>
                </a:lnTo>
                <a:lnTo>
                  <a:pt x="1850" y="712"/>
                </a:lnTo>
                <a:lnTo>
                  <a:pt x="1874" y="771"/>
                </a:lnTo>
                <a:lnTo>
                  <a:pt x="1890" y="824"/>
                </a:lnTo>
                <a:lnTo>
                  <a:pt x="1900" y="871"/>
                </a:lnTo>
                <a:lnTo>
                  <a:pt x="1903" y="911"/>
                </a:lnTo>
                <a:lnTo>
                  <a:pt x="1903" y="943"/>
                </a:lnTo>
                <a:lnTo>
                  <a:pt x="1901" y="968"/>
                </a:lnTo>
                <a:lnTo>
                  <a:pt x="1898" y="984"/>
                </a:lnTo>
                <a:lnTo>
                  <a:pt x="1897" y="991"/>
                </a:lnTo>
                <a:lnTo>
                  <a:pt x="1890" y="1015"/>
                </a:lnTo>
                <a:lnTo>
                  <a:pt x="1866" y="1015"/>
                </a:lnTo>
                <a:lnTo>
                  <a:pt x="1612" y="1015"/>
                </a:lnTo>
                <a:lnTo>
                  <a:pt x="1583" y="1015"/>
                </a:lnTo>
                <a:lnTo>
                  <a:pt x="1579" y="986"/>
                </a:lnTo>
                <a:lnTo>
                  <a:pt x="1576" y="949"/>
                </a:lnTo>
                <a:lnTo>
                  <a:pt x="1570" y="917"/>
                </a:lnTo>
                <a:lnTo>
                  <a:pt x="1564" y="888"/>
                </a:lnTo>
                <a:lnTo>
                  <a:pt x="1556" y="863"/>
                </a:lnTo>
                <a:lnTo>
                  <a:pt x="1545" y="839"/>
                </a:lnTo>
                <a:lnTo>
                  <a:pt x="1532" y="817"/>
                </a:lnTo>
                <a:lnTo>
                  <a:pt x="1517" y="797"/>
                </a:lnTo>
                <a:lnTo>
                  <a:pt x="1501" y="780"/>
                </a:lnTo>
                <a:lnTo>
                  <a:pt x="1484" y="766"/>
                </a:lnTo>
                <a:lnTo>
                  <a:pt x="1466" y="753"/>
                </a:lnTo>
                <a:lnTo>
                  <a:pt x="1449" y="743"/>
                </a:lnTo>
                <a:lnTo>
                  <a:pt x="1431" y="735"/>
                </a:lnTo>
                <a:lnTo>
                  <a:pt x="1412" y="728"/>
                </a:lnTo>
                <a:lnTo>
                  <a:pt x="1395" y="723"/>
                </a:lnTo>
                <a:lnTo>
                  <a:pt x="1378" y="719"/>
                </a:lnTo>
                <a:lnTo>
                  <a:pt x="1363" y="715"/>
                </a:lnTo>
                <a:lnTo>
                  <a:pt x="1348" y="714"/>
                </a:lnTo>
                <a:lnTo>
                  <a:pt x="1335" y="713"/>
                </a:lnTo>
                <a:lnTo>
                  <a:pt x="1324" y="712"/>
                </a:lnTo>
                <a:lnTo>
                  <a:pt x="1314" y="712"/>
                </a:lnTo>
                <a:lnTo>
                  <a:pt x="1304" y="712"/>
                </a:lnTo>
                <a:lnTo>
                  <a:pt x="1292" y="713"/>
                </a:lnTo>
                <a:lnTo>
                  <a:pt x="1282" y="714"/>
                </a:lnTo>
                <a:lnTo>
                  <a:pt x="1272" y="715"/>
                </a:lnTo>
                <a:lnTo>
                  <a:pt x="1261" y="717"/>
                </a:lnTo>
                <a:lnTo>
                  <a:pt x="1251" y="719"/>
                </a:lnTo>
                <a:lnTo>
                  <a:pt x="1242" y="721"/>
                </a:lnTo>
                <a:lnTo>
                  <a:pt x="1233" y="723"/>
                </a:lnTo>
                <a:lnTo>
                  <a:pt x="1203" y="734"/>
                </a:lnTo>
                <a:lnTo>
                  <a:pt x="1176" y="745"/>
                </a:lnTo>
                <a:lnTo>
                  <a:pt x="1153" y="760"/>
                </a:lnTo>
                <a:lnTo>
                  <a:pt x="1135" y="776"/>
                </a:lnTo>
                <a:lnTo>
                  <a:pt x="1119" y="793"/>
                </a:lnTo>
                <a:lnTo>
                  <a:pt x="1105" y="810"/>
                </a:lnTo>
                <a:lnTo>
                  <a:pt x="1093" y="827"/>
                </a:lnTo>
                <a:lnTo>
                  <a:pt x="1084" y="844"/>
                </a:lnTo>
                <a:lnTo>
                  <a:pt x="1076" y="859"/>
                </a:lnTo>
                <a:lnTo>
                  <a:pt x="1069" y="876"/>
                </a:lnTo>
                <a:lnTo>
                  <a:pt x="1062" y="893"/>
                </a:lnTo>
                <a:lnTo>
                  <a:pt x="1056" y="911"/>
                </a:lnTo>
                <a:lnTo>
                  <a:pt x="1051" y="931"/>
                </a:lnTo>
                <a:lnTo>
                  <a:pt x="1045" y="953"/>
                </a:lnTo>
                <a:lnTo>
                  <a:pt x="1040" y="975"/>
                </a:lnTo>
                <a:lnTo>
                  <a:pt x="1036" y="998"/>
                </a:lnTo>
                <a:lnTo>
                  <a:pt x="1383" y="998"/>
                </a:lnTo>
                <a:lnTo>
                  <a:pt x="1416" y="998"/>
                </a:lnTo>
                <a:lnTo>
                  <a:pt x="1416" y="1030"/>
                </a:lnTo>
                <a:lnTo>
                  <a:pt x="1416" y="1195"/>
                </a:lnTo>
                <a:lnTo>
                  <a:pt x="1416" y="1227"/>
                </a:lnTo>
                <a:lnTo>
                  <a:pt x="1383" y="1227"/>
                </a:lnTo>
                <a:lnTo>
                  <a:pt x="1016" y="1227"/>
                </a:lnTo>
                <a:lnTo>
                  <a:pt x="1016" y="1235"/>
                </a:lnTo>
                <a:lnTo>
                  <a:pt x="1016" y="1243"/>
                </a:lnTo>
                <a:lnTo>
                  <a:pt x="1016" y="1252"/>
                </a:lnTo>
                <a:lnTo>
                  <a:pt x="1017" y="1263"/>
                </a:lnTo>
                <a:lnTo>
                  <a:pt x="1322" y="1263"/>
                </a:lnTo>
                <a:lnTo>
                  <a:pt x="1354" y="1263"/>
                </a:lnTo>
                <a:lnTo>
                  <a:pt x="1354" y="1295"/>
                </a:lnTo>
                <a:lnTo>
                  <a:pt x="1354" y="1460"/>
                </a:lnTo>
                <a:lnTo>
                  <a:pt x="1354" y="1492"/>
                </a:lnTo>
                <a:lnTo>
                  <a:pt x="1322" y="1492"/>
                </a:lnTo>
                <a:lnTo>
                  <a:pt x="1051" y="1492"/>
                </a:lnTo>
                <a:lnTo>
                  <a:pt x="1056" y="1509"/>
                </a:lnTo>
                <a:lnTo>
                  <a:pt x="1062" y="1526"/>
                </a:lnTo>
                <a:lnTo>
                  <a:pt x="1068" y="1543"/>
                </a:lnTo>
                <a:lnTo>
                  <a:pt x="1074" y="1559"/>
                </a:lnTo>
                <a:lnTo>
                  <a:pt x="1081" y="1572"/>
                </a:lnTo>
                <a:lnTo>
                  <a:pt x="1087" y="1586"/>
                </a:lnTo>
                <a:lnTo>
                  <a:pt x="1094" y="1600"/>
                </a:lnTo>
                <a:lnTo>
                  <a:pt x="1102" y="1612"/>
                </a:lnTo>
                <a:lnTo>
                  <a:pt x="1112" y="1624"/>
                </a:lnTo>
                <a:lnTo>
                  <a:pt x="1122" y="1637"/>
                </a:lnTo>
                <a:lnTo>
                  <a:pt x="1132" y="1648"/>
                </a:lnTo>
                <a:lnTo>
                  <a:pt x="1143" y="1660"/>
                </a:lnTo>
                <a:lnTo>
                  <a:pt x="1154" y="1670"/>
                </a:lnTo>
                <a:lnTo>
                  <a:pt x="1166" y="1680"/>
                </a:lnTo>
                <a:lnTo>
                  <a:pt x="1177" y="1688"/>
                </a:lnTo>
                <a:lnTo>
                  <a:pt x="1190" y="1696"/>
                </a:lnTo>
                <a:lnTo>
                  <a:pt x="1203" y="1701"/>
                </a:lnTo>
                <a:lnTo>
                  <a:pt x="1215" y="1708"/>
                </a:lnTo>
                <a:lnTo>
                  <a:pt x="1229" y="1713"/>
                </a:lnTo>
                <a:lnTo>
                  <a:pt x="1242" y="1718"/>
                </a:lnTo>
                <a:lnTo>
                  <a:pt x="1256" y="1720"/>
                </a:lnTo>
                <a:lnTo>
                  <a:pt x="1269" y="1722"/>
                </a:lnTo>
                <a:lnTo>
                  <a:pt x="1284" y="1725"/>
                </a:lnTo>
                <a:lnTo>
                  <a:pt x="1298" y="1725"/>
                </a:lnTo>
                <a:lnTo>
                  <a:pt x="1313" y="1725"/>
                </a:lnTo>
                <a:lnTo>
                  <a:pt x="1328" y="1722"/>
                </a:lnTo>
                <a:lnTo>
                  <a:pt x="1343" y="1720"/>
                </a:lnTo>
                <a:lnTo>
                  <a:pt x="1357" y="1716"/>
                </a:lnTo>
                <a:lnTo>
                  <a:pt x="1371" y="1712"/>
                </a:lnTo>
                <a:lnTo>
                  <a:pt x="1385" y="1706"/>
                </a:lnTo>
                <a:lnTo>
                  <a:pt x="1398" y="1700"/>
                </a:lnTo>
                <a:lnTo>
                  <a:pt x="1411" y="1692"/>
                </a:lnTo>
                <a:lnTo>
                  <a:pt x="1424" y="1684"/>
                </a:lnTo>
                <a:lnTo>
                  <a:pt x="1435" y="1675"/>
                </a:lnTo>
                <a:lnTo>
                  <a:pt x="1447" y="1666"/>
                </a:lnTo>
                <a:lnTo>
                  <a:pt x="1457" y="1655"/>
                </a:lnTo>
                <a:lnTo>
                  <a:pt x="1468" y="1644"/>
                </a:lnTo>
                <a:lnTo>
                  <a:pt x="1477" y="1631"/>
                </a:lnTo>
                <a:lnTo>
                  <a:pt x="1486" y="1619"/>
                </a:lnTo>
                <a:lnTo>
                  <a:pt x="1494" y="1605"/>
                </a:lnTo>
                <a:lnTo>
                  <a:pt x="1506" y="1583"/>
                </a:lnTo>
                <a:lnTo>
                  <a:pt x="1515" y="1560"/>
                </a:lnTo>
                <a:lnTo>
                  <a:pt x="1523" y="1537"/>
                </a:lnTo>
                <a:lnTo>
                  <a:pt x="1529" y="1513"/>
                </a:lnTo>
                <a:lnTo>
                  <a:pt x="1533" y="1490"/>
                </a:lnTo>
                <a:lnTo>
                  <a:pt x="1537" y="1465"/>
                </a:lnTo>
                <a:lnTo>
                  <a:pt x="1540" y="1441"/>
                </a:lnTo>
                <a:lnTo>
                  <a:pt x="1542" y="1418"/>
                </a:lnTo>
                <a:lnTo>
                  <a:pt x="1542" y="1413"/>
                </a:lnTo>
                <a:lnTo>
                  <a:pt x="1542" y="1409"/>
                </a:lnTo>
                <a:lnTo>
                  <a:pt x="1545" y="1399"/>
                </a:lnTo>
                <a:lnTo>
                  <a:pt x="1546" y="1389"/>
                </a:lnTo>
                <a:lnTo>
                  <a:pt x="1546" y="1385"/>
                </a:lnTo>
                <a:lnTo>
                  <a:pt x="1575" y="1385"/>
                </a:lnTo>
                <a:lnTo>
                  <a:pt x="1886" y="1385"/>
                </a:lnTo>
                <a:lnTo>
                  <a:pt x="1887" y="1385"/>
                </a:lnTo>
                <a:lnTo>
                  <a:pt x="1891" y="1385"/>
                </a:lnTo>
                <a:lnTo>
                  <a:pt x="1896" y="1385"/>
                </a:lnTo>
                <a:lnTo>
                  <a:pt x="1903" y="1385"/>
                </a:lnTo>
                <a:lnTo>
                  <a:pt x="1910" y="1385"/>
                </a:lnTo>
                <a:lnTo>
                  <a:pt x="1915" y="1385"/>
                </a:lnTo>
                <a:lnTo>
                  <a:pt x="1919" y="1385"/>
                </a:lnTo>
                <a:lnTo>
                  <a:pt x="1920" y="1385"/>
                </a:lnTo>
                <a:lnTo>
                  <a:pt x="1918" y="1418"/>
                </a:lnTo>
                <a:lnTo>
                  <a:pt x="1918" y="1424"/>
                </a:lnTo>
                <a:lnTo>
                  <a:pt x="1917" y="1447"/>
                </a:lnTo>
                <a:lnTo>
                  <a:pt x="1915" y="1472"/>
                </a:lnTo>
                <a:lnTo>
                  <a:pt x="1912" y="1500"/>
                </a:lnTo>
                <a:lnTo>
                  <a:pt x="1909" y="1529"/>
                </a:lnTo>
                <a:lnTo>
                  <a:pt x="1904" y="1559"/>
                </a:lnTo>
                <a:lnTo>
                  <a:pt x="1897" y="1590"/>
                </a:lnTo>
                <a:lnTo>
                  <a:pt x="1889" y="1622"/>
                </a:lnTo>
                <a:lnTo>
                  <a:pt x="1879" y="1654"/>
                </a:lnTo>
                <a:lnTo>
                  <a:pt x="1866" y="1686"/>
                </a:lnTo>
                <a:lnTo>
                  <a:pt x="1850" y="1719"/>
                </a:lnTo>
                <a:lnTo>
                  <a:pt x="1833" y="1751"/>
                </a:lnTo>
                <a:lnTo>
                  <a:pt x="1811" y="1782"/>
                </a:lnTo>
                <a:lnTo>
                  <a:pt x="1786" y="1813"/>
                </a:lnTo>
                <a:lnTo>
                  <a:pt x="1757" y="1842"/>
                </a:lnTo>
                <a:lnTo>
                  <a:pt x="1723" y="1870"/>
                </a:lnTo>
                <a:lnTo>
                  <a:pt x="1686" y="1896"/>
                </a:lnTo>
                <a:lnTo>
                  <a:pt x="1661" y="1911"/>
                </a:lnTo>
                <a:lnTo>
                  <a:pt x="1635" y="1925"/>
                </a:lnTo>
                <a:lnTo>
                  <a:pt x="1607" y="1936"/>
                </a:lnTo>
                <a:lnTo>
                  <a:pt x="1579" y="1947"/>
                </a:lnTo>
                <a:lnTo>
                  <a:pt x="1553" y="1957"/>
                </a:lnTo>
                <a:lnTo>
                  <a:pt x="1525" y="1964"/>
                </a:lnTo>
                <a:lnTo>
                  <a:pt x="1498" y="1971"/>
                </a:lnTo>
                <a:lnTo>
                  <a:pt x="1471" y="1977"/>
                </a:lnTo>
                <a:lnTo>
                  <a:pt x="1445" y="1981"/>
                </a:lnTo>
                <a:lnTo>
                  <a:pt x="1419" y="1986"/>
                </a:lnTo>
                <a:lnTo>
                  <a:pt x="1395" y="1988"/>
                </a:lnTo>
                <a:lnTo>
                  <a:pt x="1371" y="1991"/>
                </a:lnTo>
                <a:lnTo>
                  <a:pt x="1349" y="1992"/>
                </a:lnTo>
                <a:lnTo>
                  <a:pt x="1327" y="1993"/>
                </a:lnTo>
                <a:lnTo>
                  <a:pt x="1307" y="1994"/>
                </a:lnTo>
                <a:lnTo>
                  <a:pt x="1290" y="1994"/>
                </a:lnTo>
                <a:lnTo>
                  <a:pt x="1274" y="1994"/>
                </a:lnTo>
                <a:lnTo>
                  <a:pt x="1259" y="1994"/>
                </a:lnTo>
                <a:lnTo>
                  <a:pt x="1243" y="1993"/>
                </a:lnTo>
                <a:lnTo>
                  <a:pt x="1228" y="1992"/>
                </a:lnTo>
                <a:lnTo>
                  <a:pt x="1213" y="1991"/>
                </a:lnTo>
                <a:lnTo>
                  <a:pt x="1199" y="1989"/>
                </a:lnTo>
                <a:lnTo>
                  <a:pt x="1184" y="1988"/>
                </a:lnTo>
                <a:lnTo>
                  <a:pt x="1170" y="1986"/>
                </a:lnTo>
                <a:lnTo>
                  <a:pt x="1157" y="1984"/>
                </a:lnTo>
                <a:lnTo>
                  <a:pt x="1143" y="1981"/>
                </a:lnTo>
                <a:lnTo>
                  <a:pt x="1129" y="1979"/>
                </a:lnTo>
                <a:lnTo>
                  <a:pt x="1116" y="1976"/>
                </a:lnTo>
                <a:lnTo>
                  <a:pt x="1102" y="1973"/>
                </a:lnTo>
                <a:lnTo>
                  <a:pt x="1090" y="1970"/>
                </a:lnTo>
                <a:lnTo>
                  <a:pt x="1077" y="1965"/>
                </a:lnTo>
                <a:lnTo>
                  <a:pt x="1064" y="1962"/>
                </a:lnTo>
                <a:lnTo>
                  <a:pt x="1038" y="1953"/>
                </a:lnTo>
                <a:lnTo>
                  <a:pt x="1011" y="1943"/>
                </a:lnTo>
                <a:lnTo>
                  <a:pt x="987" y="1933"/>
                </a:lnTo>
                <a:lnTo>
                  <a:pt x="963" y="1921"/>
                </a:lnTo>
                <a:lnTo>
                  <a:pt x="939" y="1909"/>
                </a:lnTo>
                <a:lnTo>
                  <a:pt x="917" y="1895"/>
                </a:lnTo>
                <a:lnTo>
                  <a:pt x="895" y="1880"/>
                </a:lnTo>
                <a:lnTo>
                  <a:pt x="875" y="1864"/>
                </a:lnTo>
                <a:lnTo>
                  <a:pt x="855" y="1848"/>
                </a:lnTo>
                <a:lnTo>
                  <a:pt x="836" y="1830"/>
                </a:lnTo>
                <a:lnTo>
                  <a:pt x="819" y="1811"/>
                </a:lnTo>
                <a:lnTo>
                  <a:pt x="802" y="1791"/>
                </a:lnTo>
                <a:lnTo>
                  <a:pt x="786" y="1772"/>
                </a:lnTo>
                <a:lnTo>
                  <a:pt x="771" y="1750"/>
                </a:lnTo>
                <a:lnTo>
                  <a:pt x="757" y="1727"/>
                </a:lnTo>
                <a:lnTo>
                  <a:pt x="744" y="1704"/>
                </a:lnTo>
                <a:lnTo>
                  <a:pt x="731" y="1681"/>
                </a:lnTo>
                <a:lnTo>
                  <a:pt x="721" y="1658"/>
                </a:lnTo>
                <a:lnTo>
                  <a:pt x="710" y="1632"/>
                </a:lnTo>
                <a:lnTo>
                  <a:pt x="700" y="1606"/>
                </a:lnTo>
                <a:lnTo>
                  <a:pt x="691" y="1579"/>
                </a:lnTo>
                <a:lnTo>
                  <a:pt x="682" y="1552"/>
                </a:lnTo>
                <a:lnTo>
                  <a:pt x="674" y="1522"/>
                </a:lnTo>
                <a:lnTo>
                  <a:pt x="667" y="1492"/>
                </a:lnTo>
                <a:lnTo>
                  <a:pt x="350" y="1492"/>
                </a:lnTo>
                <a:lnTo>
                  <a:pt x="318" y="1492"/>
                </a:lnTo>
                <a:lnTo>
                  <a:pt x="318" y="1460"/>
                </a:lnTo>
                <a:lnTo>
                  <a:pt x="318" y="1295"/>
                </a:lnTo>
                <a:lnTo>
                  <a:pt x="318" y="1263"/>
                </a:lnTo>
                <a:lnTo>
                  <a:pt x="350" y="1263"/>
                </a:lnTo>
                <a:lnTo>
                  <a:pt x="640" y="1263"/>
                </a:lnTo>
                <a:lnTo>
                  <a:pt x="640" y="1253"/>
                </a:lnTo>
                <a:lnTo>
                  <a:pt x="640" y="1245"/>
                </a:lnTo>
                <a:lnTo>
                  <a:pt x="640" y="1236"/>
                </a:lnTo>
                <a:lnTo>
                  <a:pt x="640" y="1228"/>
                </a:lnTo>
                <a:lnTo>
                  <a:pt x="640" y="1227"/>
                </a:lnTo>
                <a:lnTo>
                  <a:pt x="279" y="1227"/>
                </a:lnTo>
                <a:lnTo>
                  <a:pt x="247" y="1227"/>
                </a:lnTo>
                <a:lnTo>
                  <a:pt x="247" y="1195"/>
                </a:lnTo>
                <a:lnTo>
                  <a:pt x="247" y="1030"/>
                </a:lnTo>
                <a:lnTo>
                  <a:pt x="247" y="998"/>
                </a:lnTo>
                <a:lnTo>
                  <a:pt x="279" y="998"/>
                </a:lnTo>
                <a:lnTo>
                  <a:pt x="666" y="998"/>
                </a:lnTo>
                <a:lnTo>
                  <a:pt x="674" y="961"/>
                </a:lnTo>
                <a:lnTo>
                  <a:pt x="684" y="923"/>
                </a:lnTo>
                <a:lnTo>
                  <a:pt x="697" y="882"/>
                </a:lnTo>
                <a:lnTo>
                  <a:pt x="712" y="842"/>
                </a:lnTo>
                <a:lnTo>
                  <a:pt x="729" y="801"/>
                </a:lnTo>
                <a:lnTo>
                  <a:pt x="749" y="760"/>
                </a:lnTo>
                <a:lnTo>
                  <a:pt x="772" y="720"/>
                </a:lnTo>
                <a:lnTo>
                  <a:pt x="798" y="681"/>
                </a:lnTo>
                <a:lnTo>
                  <a:pt x="795" y="681"/>
                </a:lnTo>
                <a:lnTo>
                  <a:pt x="791" y="681"/>
                </a:lnTo>
                <a:lnTo>
                  <a:pt x="788" y="682"/>
                </a:lnTo>
                <a:lnTo>
                  <a:pt x="784" y="682"/>
                </a:lnTo>
                <a:lnTo>
                  <a:pt x="752" y="683"/>
                </a:lnTo>
                <a:lnTo>
                  <a:pt x="720" y="685"/>
                </a:lnTo>
                <a:lnTo>
                  <a:pt x="689" y="687"/>
                </a:lnTo>
                <a:lnTo>
                  <a:pt x="659" y="690"/>
                </a:lnTo>
                <a:lnTo>
                  <a:pt x="629" y="692"/>
                </a:lnTo>
                <a:lnTo>
                  <a:pt x="600" y="696"/>
                </a:lnTo>
                <a:lnTo>
                  <a:pt x="573" y="699"/>
                </a:lnTo>
                <a:lnTo>
                  <a:pt x="546" y="704"/>
                </a:lnTo>
                <a:lnTo>
                  <a:pt x="520" y="707"/>
                </a:lnTo>
                <a:lnTo>
                  <a:pt x="494" y="713"/>
                </a:lnTo>
                <a:lnTo>
                  <a:pt x="469" y="718"/>
                </a:lnTo>
                <a:lnTo>
                  <a:pt x="445" y="723"/>
                </a:lnTo>
                <a:lnTo>
                  <a:pt x="422" y="729"/>
                </a:lnTo>
                <a:lnTo>
                  <a:pt x="400" y="736"/>
                </a:lnTo>
                <a:lnTo>
                  <a:pt x="377" y="743"/>
                </a:lnTo>
                <a:lnTo>
                  <a:pt x="356" y="750"/>
                </a:lnTo>
                <a:lnTo>
                  <a:pt x="334" y="758"/>
                </a:lnTo>
                <a:lnTo>
                  <a:pt x="313" y="767"/>
                </a:lnTo>
                <a:lnTo>
                  <a:pt x="293" y="776"/>
                </a:lnTo>
                <a:lnTo>
                  <a:pt x="273" y="786"/>
                </a:lnTo>
                <a:lnTo>
                  <a:pt x="255" y="795"/>
                </a:lnTo>
                <a:lnTo>
                  <a:pt x="236" y="805"/>
                </a:lnTo>
                <a:lnTo>
                  <a:pt x="219" y="817"/>
                </a:lnTo>
                <a:lnTo>
                  <a:pt x="203" y="828"/>
                </a:lnTo>
                <a:lnTo>
                  <a:pt x="187" y="840"/>
                </a:lnTo>
                <a:lnTo>
                  <a:pt x="172" y="851"/>
                </a:lnTo>
                <a:lnTo>
                  <a:pt x="158" y="864"/>
                </a:lnTo>
                <a:lnTo>
                  <a:pt x="144" y="878"/>
                </a:lnTo>
                <a:lnTo>
                  <a:pt x="131" y="891"/>
                </a:lnTo>
                <a:lnTo>
                  <a:pt x="119" y="905"/>
                </a:lnTo>
                <a:lnTo>
                  <a:pt x="107" y="919"/>
                </a:lnTo>
                <a:lnTo>
                  <a:pt x="96" y="934"/>
                </a:lnTo>
                <a:lnTo>
                  <a:pt x="85" y="949"/>
                </a:lnTo>
                <a:lnTo>
                  <a:pt x="75" y="965"/>
                </a:lnTo>
                <a:lnTo>
                  <a:pt x="66" y="982"/>
                </a:lnTo>
                <a:lnTo>
                  <a:pt x="58" y="998"/>
                </a:lnTo>
                <a:lnTo>
                  <a:pt x="50" y="1015"/>
                </a:lnTo>
                <a:lnTo>
                  <a:pt x="41" y="1032"/>
                </a:lnTo>
                <a:lnTo>
                  <a:pt x="35" y="1051"/>
                </a:lnTo>
                <a:lnTo>
                  <a:pt x="29" y="1069"/>
                </a:lnTo>
                <a:lnTo>
                  <a:pt x="16" y="1113"/>
                </a:lnTo>
                <a:lnTo>
                  <a:pt x="7" y="1157"/>
                </a:lnTo>
                <a:lnTo>
                  <a:pt x="2" y="1202"/>
                </a:lnTo>
                <a:lnTo>
                  <a:pt x="0" y="1248"/>
                </a:lnTo>
                <a:lnTo>
                  <a:pt x="1" y="1282"/>
                </a:lnTo>
                <a:lnTo>
                  <a:pt x="5" y="1317"/>
                </a:lnTo>
                <a:lnTo>
                  <a:pt x="9" y="1352"/>
                </a:lnTo>
                <a:lnTo>
                  <a:pt x="17" y="1387"/>
                </a:lnTo>
                <a:lnTo>
                  <a:pt x="26" y="1423"/>
                </a:lnTo>
                <a:lnTo>
                  <a:pt x="38" y="1457"/>
                </a:lnTo>
                <a:lnTo>
                  <a:pt x="52" y="1493"/>
                </a:lnTo>
                <a:lnTo>
                  <a:pt x="67" y="1528"/>
                </a:lnTo>
                <a:lnTo>
                  <a:pt x="79" y="1553"/>
                </a:lnTo>
                <a:lnTo>
                  <a:pt x="92" y="1578"/>
                </a:lnTo>
                <a:lnTo>
                  <a:pt x="107" y="1602"/>
                </a:lnTo>
                <a:lnTo>
                  <a:pt x="122" y="1628"/>
                </a:lnTo>
                <a:lnTo>
                  <a:pt x="138" y="1653"/>
                </a:lnTo>
                <a:lnTo>
                  <a:pt x="157" y="1677"/>
                </a:lnTo>
                <a:lnTo>
                  <a:pt x="175" y="1701"/>
                </a:lnTo>
                <a:lnTo>
                  <a:pt x="195" y="1726"/>
                </a:lnTo>
                <a:lnTo>
                  <a:pt x="215" y="1750"/>
                </a:lnTo>
                <a:lnTo>
                  <a:pt x="237" y="1774"/>
                </a:lnTo>
                <a:lnTo>
                  <a:pt x="259" y="1797"/>
                </a:lnTo>
                <a:lnTo>
                  <a:pt x="283" y="1820"/>
                </a:lnTo>
                <a:lnTo>
                  <a:pt x="309" y="1843"/>
                </a:lnTo>
                <a:lnTo>
                  <a:pt x="334" y="1866"/>
                </a:lnTo>
                <a:lnTo>
                  <a:pt x="362" y="1889"/>
                </a:lnTo>
                <a:lnTo>
                  <a:pt x="389" y="1911"/>
                </a:lnTo>
                <a:lnTo>
                  <a:pt x="422" y="1935"/>
                </a:lnTo>
                <a:lnTo>
                  <a:pt x="455" y="1960"/>
                </a:lnTo>
                <a:lnTo>
                  <a:pt x="490" y="1984"/>
                </a:lnTo>
                <a:lnTo>
                  <a:pt x="526" y="2007"/>
                </a:lnTo>
                <a:lnTo>
                  <a:pt x="563" y="2030"/>
                </a:lnTo>
                <a:lnTo>
                  <a:pt x="602" y="2052"/>
                </a:lnTo>
                <a:lnTo>
                  <a:pt x="643" y="2074"/>
                </a:lnTo>
                <a:lnTo>
                  <a:pt x="683" y="2095"/>
                </a:lnTo>
                <a:lnTo>
                  <a:pt x="726" y="2116"/>
                </a:lnTo>
                <a:lnTo>
                  <a:pt x="769" y="2136"/>
                </a:lnTo>
                <a:lnTo>
                  <a:pt x="816" y="2155"/>
                </a:lnTo>
                <a:lnTo>
                  <a:pt x="862" y="2174"/>
                </a:lnTo>
                <a:lnTo>
                  <a:pt x="909" y="2192"/>
                </a:lnTo>
                <a:lnTo>
                  <a:pt x="958" y="2209"/>
                </a:lnTo>
                <a:lnTo>
                  <a:pt x="1008" y="2227"/>
                </a:lnTo>
                <a:lnTo>
                  <a:pt x="1060" y="2243"/>
                </a:lnTo>
                <a:lnTo>
                  <a:pt x="1092" y="2252"/>
                </a:lnTo>
                <a:lnTo>
                  <a:pt x="1124" y="2261"/>
                </a:lnTo>
                <a:lnTo>
                  <a:pt x="1157" y="2269"/>
                </a:lnTo>
                <a:lnTo>
                  <a:pt x="1188" y="2276"/>
                </a:lnTo>
                <a:lnTo>
                  <a:pt x="1218" y="2282"/>
                </a:lnTo>
                <a:lnTo>
                  <a:pt x="1249" y="2288"/>
                </a:lnTo>
                <a:lnTo>
                  <a:pt x="1277" y="2292"/>
                </a:lnTo>
                <a:lnTo>
                  <a:pt x="1307" y="2296"/>
                </a:lnTo>
                <a:lnTo>
                  <a:pt x="1336" y="2298"/>
                </a:lnTo>
                <a:lnTo>
                  <a:pt x="1364" y="2300"/>
                </a:lnTo>
                <a:lnTo>
                  <a:pt x="1393" y="2303"/>
                </a:lnTo>
                <a:lnTo>
                  <a:pt x="1419" y="2303"/>
                </a:lnTo>
                <a:lnTo>
                  <a:pt x="1447" y="2304"/>
                </a:lnTo>
                <a:lnTo>
                  <a:pt x="1473" y="2303"/>
                </a:lnTo>
                <a:lnTo>
                  <a:pt x="1500" y="2302"/>
                </a:lnTo>
                <a:lnTo>
                  <a:pt x="1525" y="2299"/>
                </a:lnTo>
                <a:lnTo>
                  <a:pt x="1548" y="2297"/>
                </a:lnTo>
                <a:lnTo>
                  <a:pt x="1570" y="2294"/>
                </a:lnTo>
                <a:lnTo>
                  <a:pt x="1593" y="2290"/>
                </a:lnTo>
                <a:lnTo>
                  <a:pt x="1615" y="2287"/>
                </a:lnTo>
                <a:lnTo>
                  <a:pt x="1636" y="2282"/>
                </a:lnTo>
                <a:lnTo>
                  <a:pt x="1658" y="2276"/>
                </a:lnTo>
                <a:lnTo>
                  <a:pt x="1677" y="2271"/>
                </a:lnTo>
                <a:lnTo>
                  <a:pt x="1698" y="2265"/>
                </a:lnTo>
                <a:lnTo>
                  <a:pt x="1718" y="2258"/>
                </a:lnTo>
                <a:lnTo>
                  <a:pt x="1737" y="2251"/>
                </a:lnTo>
                <a:lnTo>
                  <a:pt x="1757" y="2244"/>
                </a:lnTo>
                <a:lnTo>
                  <a:pt x="1776" y="2236"/>
                </a:lnTo>
                <a:lnTo>
                  <a:pt x="1795" y="2227"/>
                </a:lnTo>
                <a:lnTo>
                  <a:pt x="1812" y="2219"/>
                </a:lnTo>
                <a:lnTo>
                  <a:pt x="1830" y="2208"/>
                </a:lnTo>
                <a:lnTo>
                  <a:pt x="1848" y="2199"/>
                </a:lnTo>
                <a:lnTo>
                  <a:pt x="1859" y="2192"/>
                </a:lnTo>
                <a:lnTo>
                  <a:pt x="1871" y="2185"/>
                </a:lnTo>
                <a:lnTo>
                  <a:pt x="1882" y="2177"/>
                </a:lnTo>
                <a:lnTo>
                  <a:pt x="1894" y="2170"/>
                </a:lnTo>
                <a:lnTo>
                  <a:pt x="1904" y="2162"/>
                </a:lnTo>
                <a:lnTo>
                  <a:pt x="1916" y="2154"/>
                </a:lnTo>
                <a:lnTo>
                  <a:pt x="1927" y="2146"/>
                </a:lnTo>
                <a:lnTo>
                  <a:pt x="1938" y="2138"/>
                </a:lnTo>
                <a:lnTo>
                  <a:pt x="1957" y="2122"/>
                </a:lnTo>
                <a:lnTo>
                  <a:pt x="1977" y="2105"/>
                </a:lnTo>
                <a:lnTo>
                  <a:pt x="1995" y="2087"/>
                </a:lnTo>
                <a:lnTo>
                  <a:pt x="2014" y="2069"/>
                </a:lnTo>
                <a:lnTo>
                  <a:pt x="2031" y="2051"/>
                </a:lnTo>
                <a:lnTo>
                  <a:pt x="2048" y="2032"/>
                </a:lnTo>
                <a:lnTo>
                  <a:pt x="2064" y="2012"/>
                </a:lnTo>
                <a:lnTo>
                  <a:pt x="2079" y="1992"/>
                </a:lnTo>
                <a:lnTo>
                  <a:pt x="2095" y="1971"/>
                </a:lnTo>
                <a:lnTo>
                  <a:pt x="2109" y="1950"/>
                </a:lnTo>
                <a:lnTo>
                  <a:pt x="2124" y="1928"/>
                </a:lnTo>
                <a:lnTo>
                  <a:pt x="2137" y="1907"/>
                </a:lnTo>
                <a:lnTo>
                  <a:pt x="2151" y="1885"/>
                </a:lnTo>
                <a:lnTo>
                  <a:pt x="2163" y="1862"/>
                </a:lnTo>
                <a:lnTo>
                  <a:pt x="2175" y="1839"/>
                </a:lnTo>
                <a:lnTo>
                  <a:pt x="2186" y="1816"/>
                </a:lnTo>
                <a:close/>
              </a:path>
            </a:pathLst>
          </a:custGeom>
          <a:solidFill>
            <a:srgbClr val="EC4F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1129" name="Google Shape;1129;p51"/>
          <p:cNvSpPr/>
          <p:nvPr/>
        </p:nvSpPr>
        <p:spPr>
          <a:xfrm>
            <a:off x="5399485" y="5308700"/>
            <a:ext cx="1145977" cy="1062633"/>
          </a:xfrm>
          <a:custGeom>
            <a:rect b="b" l="l" r="r" t="t"/>
            <a:pathLst>
              <a:path extrusionOk="0" h="1428" w="1541">
                <a:moveTo>
                  <a:pt x="1341" y="1340"/>
                </a:moveTo>
                <a:lnTo>
                  <a:pt x="1318" y="1354"/>
                </a:lnTo>
                <a:lnTo>
                  <a:pt x="1294" y="1365"/>
                </a:lnTo>
                <a:lnTo>
                  <a:pt x="1269" y="1377"/>
                </a:lnTo>
                <a:lnTo>
                  <a:pt x="1244" y="1386"/>
                </a:lnTo>
                <a:lnTo>
                  <a:pt x="1220" y="1394"/>
                </a:lnTo>
                <a:lnTo>
                  <a:pt x="1195" y="1401"/>
                </a:lnTo>
                <a:lnTo>
                  <a:pt x="1170" y="1407"/>
                </a:lnTo>
                <a:lnTo>
                  <a:pt x="1145" y="1413"/>
                </a:lnTo>
                <a:lnTo>
                  <a:pt x="1121" y="1416"/>
                </a:lnTo>
                <a:lnTo>
                  <a:pt x="1098" y="1419"/>
                </a:lnTo>
                <a:lnTo>
                  <a:pt x="1075" y="1423"/>
                </a:lnTo>
                <a:lnTo>
                  <a:pt x="1054" y="1424"/>
                </a:lnTo>
                <a:lnTo>
                  <a:pt x="1033" y="1426"/>
                </a:lnTo>
                <a:lnTo>
                  <a:pt x="1014" y="1426"/>
                </a:lnTo>
                <a:lnTo>
                  <a:pt x="995" y="1428"/>
                </a:lnTo>
                <a:lnTo>
                  <a:pt x="979" y="1428"/>
                </a:lnTo>
                <a:lnTo>
                  <a:pt x="964" y="1428"/>
                </a:lnTo>
                <a:lnTo>
                  <a:pt x="950" y="1428"/>
                </a:lnTo>
                <a:lnTo>
                  <a:pt x="937" y="1426"/>
                </a:lnTo>
                <a:lnTo>
                  <a:pt x="923" y="1425"/>
                </a:lnTo>
                <a:lnTo>
                  <a:pt x="909" y="1425"/>
                </a:lnTo>
                <a:lnTo>
                  <a:pt x="895" y="1424"/>
                </a:lnTo>
                <a:lnTo>
                  <a:pt x="882" y="1422"/>
                </a:lnTo>
                <a:lnTo>
                  <a:pt x="870" y="1421"/>
                </a:lnTo>
                <a:lnTo>
                  <a:pt x="856" y="1418"/>
                </a:lnTo>
                <a:lnTo>
                  <a:pt x="844" y="1416"/>
                </a:lnTo>
                <a:lnTo>
                  <a:pt x="832" y="1414"/>
                </a:lnTo>
                <a:lnTo>
                  <a:pt x="819" y="1411"/>
                </a:lnTo>
                <a:lnTo>
                  <a:pt x="808" y="1409"/>
                </a:lnTo>
                <a:lnTo>
                  <a:pt x="796" y="1406"/>
                </a:lnTo>
                <a:lnTo>
                  <a:pt x="784" y="1402"/>
                </a:lnTo>
                <a:lnTo>
                  <a:pt x="773" y="1399"/>
                </a:lnTo>
                <a:lnTo>
                  <a:pt x="749" y="1391"/>
                </a:lnTo>
                <a:lnTo>
                  <a:pt x="726" y="1383"/>
                </a:lnTo>
                <a:lnTo>
                  <a:pt x="704" y="1373"/>
                </a:lnTo>
                <a:lnTo>
                  <a:pt x="682" y="1363"/>
                </a:lnTo>
                <a:lnTo>
                  <a:pt x="661" y="1352"/>
                </a:lnTo>
                <a:lnTo>
                  <a:pt x="642" y="1340"/>
                </a:lnTo>
                <a:lnTo>
                  <a:pt x="622" y="1326"/>
                </a:lnTo>
                <a:lnTo>
                  <a:pt x="605" y="1312"/>
                </a:lnTo>
                <a:lnTo>
                  <a:pt x="588" y="1299"/>
                </a:lnTo>
                <a:lnTo>
                  <a:pt x="570" y="1282"/>
                </a:lnTo>
                <a:lnTo>
                  <a:pt x="555" y="1266"/>
                </a:lnTo>
                <a:lnTo>
                  <a:pt x="540" y="1249"/>
                </a:lnTo>
                <a:lnTo>
                  <a:pt x="525" y="1231"/>
                </a:lnTo>
                <a:lnTo>
                  <a:pt x="513" y="1211"/>
                </a:lnTo>
                <a:lnTo>
                  <a:pt x="500" y="1191"/>
                </a:lnTo>
                <a:lnTo>
                  <a:pt x="488" y="1171"/>
                </a:lnTo>
                <a:lnTo>
                  <a:pt x="476" y="1148"/>
                </a:lnTo>
                <a:lnTo>
                  <a:pt x="465" y="1123"/>
                </a:lnTo>
                <a:lnTo>
                  <a:pt x="454" y="1098"/>
                </a:lnTo>
                <a:lnTo>
                  <a:pt x="445" y="1072"/>
                </a:lnTo>
                <a:lnTo>
                  <a:pt x="435" y="1044"/>
                </a:lnTo>
                <a:lnTo>
                  <a:pt x="427" y="1014"/>
                </a:lnTo>
                <a:lnTo>
                  <a:pt x="420" y="984"/>
                </a:lnTo>
                <a:lnTo>
                  <a:pt x="414" y="952"/>
                </a:lnTo>
                <a:lnTo>
                  <a:pt x="409" y="925"/>
                </a:lnTo>
                <a:lnTo>
                  <a:pt x="382" y="925"/>
                </a:lnTo>
                <a:lnTo>
                  <a:pt x="71" y="925"/>
                </a:lnTo>
                <a:lnTo>
                  <a:pt x="71" y="825"/>
                </a:lnTo>
                <a:lnTo>
                  <a:pt x="363" y="825"/>
                </a:lnTo>
                <a:lnTo>
                  <a:pt x="396" y="825"/>
                </a:lnTo>
                <a:lnTo>
                  <a:pt x="395" y="792"/>
                </a:lnTo>
                <a:lnTo>
                  <a:pt x="394" y="774"/>
                </a:lnTo>
                <a:lnTo>
                  <a:pt x="394" y="758"/>
                </a:lnTo>
                <a:lnTo>
                  <a:pt x="393" y="742"/>
                </a:lnTo>
                <a:lnTo>
                  <a:pt x="393" y="726"/>
                </a:lnTo>
                <a:lnTo>
                  <a:pt x="393" y="719"/>
                </a:lnTo>
                <a:lnTo>
                  <a:pt x="394" y="711"/>
                </a:lnTo>
                <a:lnTo>
                  <a:pt x="394" y="702"/>
                </a:lnTo>
                <a:lnTo>
                  <a:pt x="394" y="694"/>
                </a:lnTo>
                <a:lnTo>
                  <a:pt x="395" y="660"/>
                </a:lnTo>
                <a:lnTo>
                  <a:pt x="362" y="660"/>
                </a:lnTo>
                <a:lnTo>
                  <a:pt x="0" y="660"/>
                </a:lnTo>
                <a:lnTo>
                  <a:pt x="0" y="559"/>
                </a:lnTo>
                <a:lnTo>
                  <a:pt x="381" y="559"/>
                </a:lnTo>
                <a:lnTo>
                  <a:pt x="408" y="559"/>
                </a:lnTo>
                <a:lnTo>
                  <a:pt x="412" y="534"/>
                </a:lnTo>
                <a:lnTo>
                  <a:pt x="422" y="488"/>
                </a:lnTo>
                <a:lnTo>
                  <a:pt x="434" y="440"/>
                </a:lnTo>
                <a:lnTo>
                  <a:pt x="448" y="394"/>
                </a:lnTo>
                <a:lnTo>
                  <a:pt x="467" y="347"/>
                </a:lnTo>
                <a:lnTo>
                  <a:pt x="487" y="302"/>
                </a:lnTo>
                <a:lnTo>
                  <a:pt x="511" y="257"/>
                </a:lnTo>
                <a:lnTo>
                  <a:pt x="539" y="216"/>
                </a:lnTo>
                <a:lnTo>
                  <a:pt x="570" y="175"/>
                </a:lnTo>
                <a:lnTo>
                  <a:pt x="606" y="139"/>
                </a:lnTo>
                <a:lnTo>
                  <a:pt x="646" y="105"/>
                </a:lnTo>
                <a:lnTo>
                  <a:pt x="690" y="75"/>
                </a:lnTo>
                <a:lnTo>
                  <a:pt x="740" y="50"/>
                </a:lnTo>
                <a:lnTo>
                  <a:pt x="795" y="29"/>
                </a:lnTo>
                <a:lnTo>
                  <a:pt x="855" y="13"/>
                </a:lnTo>
                <a:lnTo>
                  <a:pt x="919" y="4"/>
                </a:lnTo>
                <a:lnTo>
                  <a:pt x="991" y="0"/>
                </a:lnTo>
                <a:lnTo>
                  <a:pt x="1032" y="1"/>
                </a:lnTo>
                <a:lnTo>
                  <a:pt x="1074" y="5"/>
                </a:lnTo>
                <a:lnTo>
                  <a:pt x="1114" y="11"/>
                </a:lnTo>
                <a:lnTo>
                  <a:pt x="1153" y="18"/>
                </a:lnTo>
                <a:lnTo>
                  <a:pt x="1191" y="27"/>
                </a:lnTo>
                <a:lnTo>
                  <a:pt x="1228" y="38"/>
                </a:lnTo>
                <a:lnTo>
                  <a:pt x="1263" y="51"/>
                </a:lnTo>
                <a:lnTo>
                  <a:pt x="1296" y="66"/>
                </a:lnTo>
                <a:lnTo>
                  <a:pt x="1327" y="82"/>
                </a:lnTo>
                <a:lnTo>
                  <a:pt x="1357" y="101"/>
                </a:lnTo>
                <a:lnTo>
                  <a:pt x="1385" y="120"/>
                </a:lnTo>
                <a:lnTo>
                  <a:pt x="1409" y="141"/>
                </a:lnTo>
                <a:lnTo>
                  <a:pt x="1432" y="163"/>
                </a:lnTo>
                <a:lnTo>
                  <a:pt x="1451" y="186"/>
                </a:lnTo>
                <a:lnTo>
                  <a:pt x="1468" y="211"/>
                </a:lnTo>
                <a:lnTo>
                  <a:pt x="1481" y="236"/>
                </a:lnTo>
                <a:lnTo>
                  <a:pt x="1496" y="273"/>
                </a:lnTo>
                <a:lnTo>
                  <a:pt x="1508" y="307"/>
                </a:lnTo>
                <a:lnTo>
                  <a:pt x="1517" y="338"/>
                </a:lnTo>
                <a:lnTo>
                  <a:pt x="1523" y="367"/>
                </a:lnTo>
                <a:lnTo>
                  <a:pt x="1526" y="392"/>
                </a:lnTo>
                <a:lnTo>
                  <a:pt x="1527" y="414"/>
                </a:lnTo>
                <a:lnTo>
                  <a:pt x="1527" y="433"/>
                </a:lnTo>
                <a:lnTo>
                  <a:pt x="1527" y="448"/>
                </a:lnTo>
                <a:lnTo>
                  <a:pt x="1329" y="448"/>
                </a:lnTo>
                <a:lnTo>
                  <a:pt x="1325" y="417"/>
                </a:lnTo>
                <a:lnTo>
                  <a:pt x="1319" y="390"/>
                </a:lnTo>
                <a:lnTo>
                  <a:pt x="1312" y="363"/>
                </a:lnTo>
                <a:lnTo>
                  <a:pt x="1305" y="339"/>
                </a:lnTo>
                <a:lnTo>
                  <a:pt x="1291" y="308"/>
                </a:lnTo>
                <a:lnTo>
                  <a:pt x="1274" y="279"/>
                </a:lnTo>
                <a:lnTo>
                  <a:pt x="1256" y="255"/>
                </a:lnTo>
                <a:lnTo>
                  <a:pt x="1236" y="234"/>
                </a:lnTo>
                <a:lnTo>
                  <a:pt x="1214" y="216"/>
                </a:lnTo>
                <a:lnTo>
                  <a:pt x="1192" y="200"/>
                </a:lnTo>
                <a:lnTo>
                  <a:pt x="1170" y="187"/>
                </a:lnTo>
                <a:lnTo>
                  <a:pt x="1147" y="175"/>
                </a:lnTo>
                <a:lnTo>
                  <a:pt x="1125" y="167"/>
                </a:lnTo>
                <a:lnTo>
                  <a:pt x="1104" y="160"/>
                </a:lnTo>
                <a:lnTo>
                  <a:pt x="1083" y="156"/>
                </a:lnTo>
                <a:lnTo>
                  <a:pt x="1063" y="151"/>
                </a:lnTo>
                <a:lnTo>
                  <a:pt x="1045" y="149"/>
                </a:lnTo>
                <a:lnTo>
                  <a:pt x="1029" y="148"/>
                </a:lnTo>
                <a:lnTo>
                  <a:pt x="1015" y="147"/>
                </a:lnTo>
                <a:lnTo>
                  <a:pt x="1003" y="147"/>
                </a:lnTo>
                <a:lnTo>
                  <a:pt x="991" y="147"/>
                </a:lnTo>
                <a:lnTo>
                  <a:pt x="977" y="148"/>
                </a:lnTo>
                <a:lnTo>
                  <a:pt x="964" y="149"/>
                </a:lnTo>
                <a:lnTo>
                  <a:pt x="952" y="150"/>
                </a:lnTo>
                <a:lnTo>
                  <a:pt x="939" y="152"/>
                </a:lnTo>
                <a:lnTo>
                  <a:pt x="927" y="155"/>
                </a:lnTo>
                <a:lnTo>
                  <a:pt x="916" y="157"/>
                </a:lnTo>
                <a:lnTo>
                  <a:pt x="904" y="160"/>
                </a:lnTo>
                <a:lnTo>
                  <a:pt x="885" y="166"/>
                </a:lnTo>
                <a:lnTo>
                  <a:pt x="865" y="174"/>
                </a:lnTo>
                <a:lnTo>
                  <a:pt x="848" y="181"/>
                </a:lnTo>
                <a:lnTo>
                  <a:pt x="832" y="190"/>
                </a:lnTo>
                <a:lnTo>
                  <a:pt x="817" y="198"/>
                </a:lnTo>
                <a:lnTo>
                  <a:pt x="804" y="209"/>
                </a:lnTo>
                <a:lnTo>
                  <a:pt x="791" y="218"/>
                </a:lnTo>
                <a:lnTo>
                  <a:pt x="780" y="228"/>
                </a:lnTo>
                <a:lnTo>
                  <a:pt x="768" y="239"/>
                </a:lnTo>
                <a:lnTo>
                  <a:pt x="759" y="249"/>
                </a:lnTo>
                <a:lnTo>
                  <a:pt x="750" y="261"/>
                </a:lnTo>
                <a:lnTo>
                  <a:pt x="742" y="271"/>
                </a:lnTo>
                <a:lnTo>
                  <a:pt x="735" y="281"/>
                </a:lnTo>
                <a:lnTo>
                  <a:pt x="728" y="292"/>
                </a:lnTo>
                <a:lnTo>
                  <a:pt x="722" y="302"/>
                </a:lnTo>
                <a:lnTo>
                  <a:pt x="717" y="311"/>
                </a:lnTo>
                <a:lnTo>
                  <a:pt x="706" y="332"/>
                </a:lnTo>
                <a:lnTo>
                  <a:pt x="697" y="354"/>
                </a:lnTo>
                <a:lnTo>
                  <a:pt x="689" y="378"/>
                </a:lnTo>
                <a:lnTo>
                  <a:pt x="681" y="403"/>
                </a:lnTo>
                <a:lnTo>
                  <a:pt x="673" y="431"/>
                </a:lnTo>
                <a:lnTo>
                  <a:pt x="667" y="460"/>
                </a:lnTo>
                <a:lnTo>
                  <a:pt x="660" y="491"/>
                </a:lnTo>
                <a:lnTo>
                  <a:pt x="655" y="523"/>
                </a:lnTo>
                <a:lnTo>
                  <a:pt x="650" y="559"/>
                </a:lnTo>
                <a:lnTo>
                  <a:pt x="687" y="559"/>
                </a:lnTo>
                <a:lnTo>
                  <a:pt x="1040" y="559"/>
                </a:lnTo>
                <a:lnTo>
                  <a:pt x="1040" y="660"/>
                </a:lnTo>
                <a:lnTo>
                  <a:pt x="673" y="660"/>
                </a:lnTo>
                <a:lnTo>
                  <a:pt x="642" y="660"/>
                </a:lnTo>
                <a:lnTo>
                  <a:pt x="642" y="691"/>
                </a:lnTo>
                <a:lnTo>
                  <a:pt x="640" y="698"/>
                </a:lnTo>
                <a:lnTo>
                  <a:pt x="640" y="705"/>
                </a:lnTo>
                <a:lnTo>
                  <a:pt x="640" y="711"/>
                </a:lnTo>
                <a:lnTo>
                  <a:pt x="640" y="716"/>
                </a:lnTo>
                <a:lnTo>
                  <a:pt x="640" y="731"/>
                </a:lnTo>
                <a:lnTo>
                  <a:pt x="642" y="748"/>
                </a:lnTo>
                <a:lnTo>
                  <a:pt x="643" y="770"/>
                </a:lnTo>
                <a:lnTo>
                  <a:pt x="644" y="795"/>
                </a:lnTo>
                <a:lnTo>
                  <a:pt x="645" y="825"/>
                </a:lnTo>
                <a:lnTo>
                  <a:pt x="675" y="825"/>
                </a:lnTo>
                <a:lnTo>
                  <a:pt x="979" y="825"/>
                </a:lnTo>
                <a:lnTo>
                  <a:pt x="979" y="925"/>
                </a:lnTo>
                <a:lnTo>
                  <a:pt x="698" y="925"/>
                </a:lnTo>
                <a:lnTo>
                  <a:pt x="659" y="925"/>
                </a:lnTo>
                <a:lnTo>
                  <a:pt x="667" y="964"/>
                </a:lnTo>
                <a:lnTo>
                  <a:pt x="674" y="992"/>
                </a:lnTo>
                <a:lnTo>
                  <a:pt x="681" y="1017"/>
                </a:lnTo>
                <a:lnTo>
                  <a:pt x="689" y="1043"/>
                </a:lnTo>
                <a:lnTo>
                  <a:pt x="698" y="1066"/>
                </a:lnTo>
                <a:lnTo>
                  <a:pt x="707" y="1088"/>
                </a:lnTo>
                <a:lnTo>
                  <a:pt x="717" y="1108"/>
                </a:lnTo>
                <a:lnTo>
                  <a:pt x="727" y="1128"/>
                </a:lnTo>
                <a:lnTo>
                  <a:pt x="738" y="1145"/>
                </a:lnTo>
                <a:lnTo>
                  <a:pt x="750" y="1161"/>
                </a:lnTo>
                <a:lnTo>
                  <a:pt x="763" y="1178"/>
                </a:lnTo>
                <a:lnTo>
                  <a:pt x="775" y="1191"/>
                </a:lnTo>
                <a:lnTo>
                  <a:pt x="789" y="1205"/>
                </a:lnTo>
                <a:lnTo>
                  <a:pt x="803" y="1218"/>
                </a:lnTo>
                <a:lnTo>
                  <a:pt x="818" y="1229"/>
                </a:lnTo>
                <a:lnTo>
                  <a:pt x="833" y="1240"/>
                </a:lnTo>
                <a:lnTo>
                  <a:pt x="849" y="1249"/>
                </a:lnTo>
                <a:lnTo>
                  <a:pt x="865" y="1258"/>
                </a:lnTo>
                <a:lnTo>
                  <a:pt x="881" y="1265"/>
                </a:lnTo>
                <a:lnTo>
                  <a:pt x="899" y="1271"/>
                </a:lnTo>
                <a:lnTo>
                  <a:pt x="916" y="1277"/>
                </a:lnTo>
                <a:lnTo>
                  <a:pt x="933" y="1280"/>
                </a:lnTo>
                <a:lnTo>
                  <a:pt x="950" y="1284"/>
                </a:lnTo>
                <a:lnTo>
                  <a:pt x="969" y="1285"/>
                </a:lnTo>
                <a:lnTo>
                  <a:pt x="987" y="1286"/>
                </a:lnTo>
                <a:lnTo>
                  <a:pt x="1007" y="1285"/>
                </a:lnTo>
                <a:lnTo>
                  <a:pt x="1025" y="1284"/>
                </a:lnTo>
                <a:lnTo>
                  <a:pt x="1045" y="1280"/>
                </a:lnTo>
                <a:lnTo>
                  <a:pt x="1063" y="1276"/>
                </a:lnTo>
                <a:lnTo>
                  <a:pt x="1081" y="1270"/>
                </a:lnTo>
                <a:lnTo>
                  <a:pt x="1098" y="1263"/>
                </a:lnTo>
                <a:lnTo>
                  <a:pt x="1115" y="1255"/>
                </a:lnTo>
                <a:lnTo>
                  <a:pt x="1132" y="1246"/>
                </a:lnTo>
                <a:lnTo>
                  <a:pt x="1147" y="1235"/>
                </a:lnTo>
                <a:lnTo>
                  <a:pt x="1163" y="1224"/>
                </a:lnTo>
                <a:lnTo>
                  <a:pt x="1177" y="1211"/>
                </a:lnTo>
                <a:lnTo>
                  <a:pt x="1191" y="1198"/>
                </a:lnTo>
                <a:lnTo>
                  <a:pt x="1205" y="1183"/>
                </a:lnTo>
                <a:lnTo>
                  <a:pt x="1216" y="1168"/>
                </a:lnTo>
                <a:lnTo>
                  <a:pt x="1228" y="1151"/>
                </a:lnTo>
                <a:lnTo>
                  <a:pt x="1238" y="1134"/>
                </a:lnTo>
                <a:lnTo>
                  <a:pt x="1251" y="1111"/>
                </a:lnTo>
                <a:lnTo>
                  <a:pt x="1261" y="1087"/>
                </a:lnTo>
                <a:lnTo>
                  <a:pt x="1269" y="1064"/>
                </a:lnTo>
                <a:lnTo>
                  <a:pt x="1276" y="1039"/>
                </a:lnTo>
                <a:lnTo>
                  <a:pt x="1282" y="1015"/>
                </a:lnTo>
                <a:lnTo>
                  <a:pt x="1287" y="992"/>
                </a:lnTo>
                <a:lnTo>
                  <a:pt x="1290" y="969"/>
                </a:lnTo>
                <a:lnTo>
                  <a:pt x="1292" y="946"/>
                </a:lnTo>
                <a:lnTo>
                  <a:pt x="1541" y="946"/>
                </a:lnTo>
                <a:lnTo>
                  <a:pt x="1540" y="968"/>
                </a:lnTo>
                <a:lnTo>
                  <a:pt x="1538" y="992"/>
                </a:lnTo>
                <a:lnTo>
                  <a:pt x="1534" y="1016"/>
                </a:lnTo>
                <a:lnTo>
                  <a:pt x="1531" y="1042"/>
                </a:lnTo>
                <a:lnTo>
                  <a:pt x="1525" y="1067"/>
                </a:lnTo>
                <a:lnTo>
                  <a:pt x="1519" y="1093"/>
                </a:lnTo>
                <a:lnTo>
                  <a:pt x="1511" y="1120"/>
                </a:lnTo>
                <a:lnTo>
                  <a:pt x="1502" y="1146"/>
                </a:lnTo>
                <a:lnTo>
                  <a:pt x="1491" y="1173"/>
                </a:lnTo>
                <a:lnTo>
                  <a:pt x="1477" y="1199"/>
                </a:lnTo>
                <a:lnTo>
                  <a:pt x="1461" y="1225"/>
                </a:lnTo>
                <a:lnTo>
                  <a:pt x="1442" y="1250"/>
                </a:lnTo>
                <a:lnTo>
                  <a:pt x="1422" y="1274"/>
                </a:lnTo>
                <a:lnTo>
                  <a:pt x="1397" y="1297"/>
                </a:lnTo>
                <a:lnTo>
                  <a:pt x="1371" y="1319"/>
                </a:lnTo>
                <a:lnTo>
                  <a:pt x="1341" y="134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1130" name="Google Shape;1130;p51"/>
          <p:cNvSpPr/>
          <p:nvPr/>
        </p:nvSpPr>
        <p:spPr>
          <a:xfrm>
            <a:off x="7383364" y="4929187"/>
            <a:ext cx="1717477" cy="1715989"/>
          </a:xfrm>
          <a:custGeom>
            <a:rect b="b" l="l" r="r" t="t"/>
            <a:pathLst>
              <a:path extrusionOk="0" h="2306" w="2310">
                <a:moveTo>
                  <a:pt x="2305" y="1144"/>
                </a:moveTo>
                <a:lnTo>
                  <a:pt x="2300" y="1101"/>
                </a:lnTo>
                <a:lnTo>
                  <a:pt x="2294" y="1056"/>
                </a:lnTo>
                <a:lnTo>
                  <a:pt x="2284" y="1012"/>
                </a:lnTo>
                <a:lnTo>
                  <a:pt x="2273" y="966"/>
                </a:lnTo>
                <a:lnTo>
                  <a:pt x="2260" y="920"/>
                </a:lnTo>
                <a:lnTo>
                  <a:pt x="2245" y="874"/>
                </a:lnTo>
                <a:lnTo>
                  <a:pt x="2228" y="828"/>
                </a:lnTo>
                <a:lnTo>
                  <a:pt x="2209" y="781"/>
                </a:lnTo>
                <a:lnTo>
                  <a:pt x="2190" y="735"/>
                </a:lnTo>
                <a:lnTo>
                  <a:pt x="2168" y="689"/>
                </a:lnTo>
                <a:lnTo>
                  <a:pt x="2145" y="643"/>
                </a:lnTo>
                <a:lnTo>
                  <a:pt x="2121" y="597"/>
                </a:lnTo>
                <a:lnTo>
                  <a:pt x="2095" y="552"/>
                </a:lnTo>
                <a:lnTo>
                  <a:pt x="2069" y="508"/>
                </a:lnTo>
                <a:lnTo>
                  <a:pt x="2042" y="465"/>
                </a:lnTo>
                <a:lnTo>
                  <a:pt x="2013" y="423"/>
                </a:lnTo>
                <a:lnTo>
                  <a:pt x="1987" y="386"/>
                </a:lnTo>
                <a:lnTo>
                  <a:pt x="1960" y="350"/>
                </a:lnTo>
                <a:lnTo>
                  <a:pt x="1933" y="314"/>
                </a:lnTo>
                <a:lnTo>
                  <a:pt x="1905" y="281"/>
                </a:lnTo>
                <a:lnTo>
                  <a:pt x="1877" y="249"/>
                </a:lnTo>
                <a:lnTo>
                  <a:pt x="1849" y="219"/>
                </a:lnTo>
                <a:lnTo>
                  <a:pt x="1821" y="189"/>
                </a:lnTo>
                <a:lnTo>
                  <a:pt x="1792" y="161"/>
                </a:lnTo>
                <a:lnTo>
                  <a:pt x="1763" y="136"/>
                </a:lnTo>
                <a:lnTo>
                  <a:pt x="1735" y="113"/>
                </a:lnTo>
                <a:lnTo>
                  <a:pt x="1706" y="91"/>
                </a:lnTo>
                <a:lnTo>
                  <a:pt x="1677" y="71"/>
                </a:lnTo>
                <a:lnTo>
                  <a:pt x="1649" y="53"/>
                </a:lnTo>
                <a:lnTo>
                  <a:pt x="1622" y="38"/>
                </a:lnTo>
                <a:lnTo>
                  <a:pt x="1594" y="25"/>
                </a:lnTo>
                <a:lnTo>
                  <a:pt x="1566" y="15"/>
                </a:lnTo>
                <a:lnTo>
                  <a:pt x="1555" y="12"/>
                </a:lnTo>
                <a:lnTo>
                  <a:pt x="1544" y="8"/>
                </a:lnTo>
                <a:lnTo>
                  <a:pt x="1533" y="6"/>
                </a:lnTo>
                <a:lnTo>
                  <a:pt x="1523" y="3"/>
                </a:lnTo>
                <a:lnTo>
                  <a:pt x="1511" y="2"/>
                </a:lnTo>
                <a:lnTo>
                  <a:pt x="1501" y="1"/>
                </a:lnTo>
                <a:lnTo>
                  <a:pt x="1490" y="0"/>
                </a:lnTo>
                <a:lnTo>
                  <a:pt x="1480" y="0"/>
                </a:lnTo>
                <a:lnTo>
                  <a:pt x="1459" y="1"/>
                </a:lnTo>
                <a:lnTo>
                  <a:pt x="1440" y="5"/>
                </a:lnTo>
                <a:lnTo>
                  <a:pt x="1420" y="10"/>
                </a:lnTo>
                <a:lnTo>
                  <a:pt x="1402" y="18"/>
                </a:lnTo>
                <a:lnTo>
                  <a:pt x="1384" y="29"/>
                </a:lnTo>
                <a:lnTo>
                  <a:pt x="1367" y="41"/>
                </a:lnTo>
                <a:lnTo>
                  <a:pt x="1350" y="56"/>
                </a:lnTo>
                <a:lnTo>
                  <a:pt x="1335" y="74"/>
                </a:lnTo>
                <a:lnTo>
                  <a:pt x="1308" y="107"/>
                </a:lnTo>
                <a:lnTo>
                  <a:pt x="1285" y="141"/>
                </a:lnTo>
                <a:lnTo>
                  <a:pt x="1264" y="173"/>
                </a:lnTo>
                <a:lnTo>
                  <a:pt x="1247" y="204"/>
                </a:lnTo>
                <a:lnTo>
                  <a:pt x="1231" y="236"/>
                </a:lnTo>
                <a:lnTo>
                  <a:pt x="1216" y="266"/>
                </a:lnTo>
                <a:lnTo>
                  <a:pt x="1204" y="296"/>
                </a:lnTo>
                <a:lnTo>
                  <a:pt x="1193" y="325"/>
                </a:lnTo>
                <a:lnTo>
                  <a:pt x="1213" y="320"/>
                </a:lnTo>
                <a:lnTo>
                  <a:pt x="1232" y="316"/>
                </a:lnTo>
                <a:lnTo>
                  <a:pt x="1254" y="312"/>
                </a:lnTo>
                <a:lnTo>
                  <a:pt x="1276" y="309"/>
                </a:lnTo>
                <a:lnTo>
                  <a:pt x="1300" y="306"/>
                </a:lnTo>
                <a:lnTo>
                  <a:pt x="1325" y="304"/>
                </a:lnTo>
                <a:lnTo>
                  <a:pt x="1352" y="302"/>
                </a:lnTo>
                <a:lnTo>
                  <a:pt x="1381" y="299"/>
                </a:lnTo>
                <a:lnTo>
                  <a:pt x="1411" y="298"/>
                </a:lnTo>
                <a:lnTo>
                  <a:pt x="1442" y="297"/>
                </a:lnTo>
                <a:lnTo>
                  <a:pt x="1475" y="296"/>
                </a:lnTo>
                <a:lnTo>
                  <a:pt x="1510" y="296"/>
                </a:lnTo>
                <a:lnTo>
                  <a:pt x="1548" y="295"/>
                </a:lnTo>
                <a:lnTo>
                  <a:pt x="1587" y="295"/>
                </a:lnTo>
                <a:lnTo>
                  <a:pt x="1629" y="295"/>
                </a:lnTo>
                <a:lnTo>
                  <a:pt x="1672" y="295"/>
                </a:lnTo>
                <a:lnTo>
                  <a:pt x="1705" y="295"/>
                </a:lnTo>
                <a:lnTo>
                  <a:pt x="1705" y="327"/>
                </a:lnTo>
                <a:lnTo>
                  <a:pt x="1705" y="553"/>
                </a:lnTo>
                <a:lnTo>
                  <a:pt x="1705" y="584"/>
                </a:lnTo>
                <a:lnTo>
                  <a:pt x="1672" y="584"/>
                </a:lnTo>
                <a:lnTo>
                  <a:pt x="1524" y="584"/>
                </a:lnTo>
                <a:lnTo>
                  <a:pt x="1509" y="584"/>
                </a:lnTo>
                <a:lnTo>
                  <a:pt x="1494" y="584"/>
                </a:lnTo>
                <a:lnTo>
                  <a:pt x="1480" y="584"/>
                </a:lnTo>
                <a:lnTo>
                  <a:pt x="1465" y="584"/>
                </a:lnTo>
                <a:lnTo>
                  <a:pt x="1451" y="585"/>
                </a:lnTo>
                <a:lnTo>
                  <a:pt x="1436" y="586"/>
                </a:lnTo>
                <a:lnTo>
                  <a:pt x="1423" y="586"/>
                </a:lnTo>
                <a:lnTo>
                  <a:pt x="1410" y="589"/>
                </a:lnTo>
                <a:lnTo>
                  <a:pt x="1396" y="590"/>
                </a:lnTo>
                <a:lnTo>
                  <a:pt x="1383" y="592"/>
                </a:lnTo>
                <a:lnTo>
                  <a:pt x="1370" y="594"/>
                </a:lnTo>
                <a:lnTo>
                  <a:pt x="1359" y="598"/>
                </a:lnTo>
                <a:lnTo>
                  <a:pt x="1346" y="602"/>
                </a:lnTo>
                <a:lnTo>
                  <a:pt x="1335" y="606"/>
                </a:lnTo>
                <a:lnTo>
                  <a:pt x="1324" y="612"/>
                </a:lnTo>
                <a:lnTo>
                  <a:pt x="1314" y="617"/>
                </a:lnTo>
                <a:lnTo>
                  <a:pt x="1289" y="636"/>
                </a:lnTo>
                <a:lnTo>
                  <a:pt x="1269" y="659"/>
                </a:lnTo>
                <a:lnTo>
                  <a:pt x="1252" y="684"/>
                </a:lnTo>
                <a:lnTo>
                  <a:pt x="1238" y="714"/>
                </a:lnTo>
                <a:lnTo>
                  <a:pt x="1226" y="749"/>
                </a:lnTo>
                <a:lnTo>
                  <a:pt x="1217" y="788"/>
                </a:lnTo>
                <a:lnTo>
                  <a:pt x="1208" y="833"/>
                </a:lnTo>
                <a:lnTo>
                  <a:pt x="1200" y="882"/>
                </a:lnTo>
                <a:lnTo>
                  <a:pt x="1420" y="882"/>
                </a:lnTo>
                <a:lnTo>
                  <a:pt x="1452" y="882"/>
                </a:lnTo>
                <a:lnTo>
                  <a:pt x="1452" y="915"/>
                </a:lnTo>
                <a:lnTo>
                  <a:pt x="1452" y="1133"/>
                </a:lnTo>
                <a:lnTo>
                  <a:pt x="1452" y="1164"/>
                </a:lnTo>
                <a:lnTo>
                  <a:pt x="1420" y="1164"/>
                </a:lnTo>
                <a:lnTo>
                  <a:pt x="1158" y="1164"/>
                </a:lnTo>
                <a:lnTo>
                  <a:pt x="1102" y="1598"/>
                </a:lnTo>
                <a:lnTo>
                  <a:pt x="1524" y="1598"/>
                </a:lnTo>
                <a:lnTo>
                  <a:pt x="1524" y="1272"/>
                </a:lnTo>
                <a:lnTo>
                  <a:pt x="1524" y="1239"/>
                </a:lnTo>
                <a:lnTo>
                  <a:pt x="1556" y="1239"/>
                </a:lnTo>
                <a:lnTo>
                  <a:pt x="1798" y="1239"/>
                </a:lnTo>
                <a:lnTo>
                  <a:pt x="1830" y="1239"/>
                </a:lnTo>
                <a:lnTo>
                  <a:pt x="1830" y="1272"/>
                </a:lnTo>
                <a:lnTo>
                  <a:pt x="1830" y="1851"/>
                </a:lnTo>
                <a:lnTo>
                  <a:pt x="1830" y="1883"/>
                </a:lnTo>
                <a:lnTo>
                  <a:pt x="1798" y="1883"/>
                </a:lnTo>
                <a:lnTo>
                  <a:pt x="631" y="1883"/>
                </a:lnTo>
                <a:lnTo>
                  <a:pt x="598" y="1883"/>
                </a:lnTo>
                <a:lnTo>
                  <a:pt x="598" y="1851"/>
                </a:lnTo>
                <a:lnTo>
                  <a:pt x="598" y="1629"/>
                </a:lnTo>
                <a:lnTo>
                  <a:pt x="598" y="1598"/>
                </a:lnTo>
                <a:lnTo>
                  <a:pt x="631" y="1598"/>
                </a:lnTo>
                <a:lnTo>
                  <a:pt x="746" y="1598"/>
                </a:lnTo>
                <a:lnTo>
                  <a:pt x="806" y="1164"/>
                </a:lnTo>
                <a:lnTo>
                  <a:pt x="692" y="1164"/>
                </a:lnTo>
                <a:lnTo>
                  <a:pt x="659" y="1164"/>
                </a:lnTo>
                <a:lnTo>
                  <a:pt x="659" y="1133"/>
                </a:lnTo>
                <a:lnTo>
                  <a:pt x="659" y="915"/>
                </a:lnTo>
                <a:lnTo>
                  <a:pt x="659" y="882"/>
                </a:lnTo>
                <a:lnTo>
                  <a:pt x="692" y="882"/>
                </a:lnTo>
                <a:lnTo>
                  <a:pt x="845" y="882"/>
                </a:lnTo>
                <a:lnTo>
                  <a:pt x="850" y="855"/>
                </a:lnTo>
                <a:lnTo>
                  <a:pt x="854" y="828"/>
                </a:lnTo>
                <a:lnTo>
                  <a:pt x="858" y="802"/>
                </a:lnTo>
                <a:lnTo>
                  <a:pt x="863" y="775"/>
                </a:lnTo>
                <a:lnTo>
                  <a:pt x="868" y="750"/>
                </a:lnTo>
                <a:lnTo>
                  <a:pt x="873" y="723"/>
                </a:lnTo>
                <a:lnTo>
                  <a:pt x="878" y="699"/>
                </a:lnTo>
                <a:lnTo>
                  <a:pt x="884" y="674"/>
                </a:lnTo>
                <a:lnTo>
                  <a:pt x="873" y="675"/>
                </a:lnTo>
                <a:lnTo>
                  <a:pt x="862" y="677"/>
                </a:lnTo>
                <a:lnTo>
                  <a:pt x="851" y="678"/>
                </a:lnTo>
                <a:lnTo>
                  <a:pt x="838" y="680"/>
                </a:lnTo>
                <a:lnTo>
                  <a:pt x="825" y="680"/>
                </a:lnTo>
                <a:lnTo>
                  <a:pt x="813" y="681"/>
                </a:lnTo>
                <a:lnTo>
                  <a:pt x="800" y="682"/>
                </a:lnTo>
                <a:lnTo>
                  <a:pt x="786" y="682"/>
                </a:lnTo>
                <a:lnTo>
                  <a:pt x="753" y="683"/>
                </a:lnTo>
                <a:lnTo>
                  <a:pt x="722" y="685"/>
                </a:lnTo>
                <a:lnTo>
                  <a:pt x="690" y="686"/>
                </a:lnTo>
                <a:lnTo>
                  <a:pt x="659" y="690"/>
                </a:lnTo>
                <a:lnTo>
                  <a:pt x="631" y="692"/>
                </a:lnTo>
                <a:lnTo>
                  <a:pt x="602" y="696"/>
                </a:lnTo>
                <a:lnTo>
                  <a:pt x="573" y="699"/>
                </a:lnTo>
                <a:lnTo>
                  <a:pt x="546" y="704"/>
                </a:lnTo>
                <a:lnTo>
                  <a:pt x="520" y="708"/>
                </a:lnTo>
                <a:lnTo>
                  <a:pt x="495" y="713"/>
                </a:lnTo>
                <a:lnTo>
                  <a:pt x="469" y="719"/>
                </a:lnTo>
                <a:lnTo>
                  <a:pt x="445" y="724"/>
                </a:lnTo>
                <a:lnTo>
                  <a:pt x="422" y="730"/>
                </a:lnTo>
                <a:lnTo>
                  <a:pt x="399" y="737"/>
                </a:lnTo>
                <a:lnTo>
                  <a:pt x="377" y="744"/>
                </a:lnTo>
                <a:lnTo>
                  <a:pt x="356" y="751"/>
                </a:lnTo>
                <a:lnTo>
                  <a:pt x="324" y="764"/>
                </a:lnTo>
                <a:lnTo>
                  <a:pt x="293" y="776"/>
                </a:lnTo>
                <a:lnTo>
                  <a:pt x="264" y="791"/>
                </a:lnTo>
                <a:lnTo>
                  <a:pt x="238" y="806"/>
                </a:lnTo>
                <a:lnTo>
                  <a:pt x="211" y="824"/>
                </a:lnTo>
                <a:lnTo>
                  <a:pt x="188" y="841"/>
                </a:lnTo>
                <a:lnTo>
                  <a:pt x="165" y="859"/>
                </a:lnTo>
                <a:lnTo>
                  <a:pt x="144" y="879"/>
                </a:lnTo>
                <a:lnTo>
                  <a:pt x="125" y="900"/>
                </a:lnTo>
                <a:lnTo>
                  <a:pt x="107" y="920"/>
                </a:lnTo>
                <a:lnTo>
                  <a:pt x="90" y="943"/>
                </a:lnTo>
                <a:lnTo>
                  <a:pt x="75" y="966"/>
                </a:lnTo>
                <a:lnTo>
                  <a:pt x="62" y="991"/>
                </a:lnTo>
                <a:lnTo>
                  <a:pt x="50" y="1016"/>
                </a:lnTo>
                <a:lnTo>
                  <a:pt x="38" y="1042"/>
                </a:lnTo>
                <a:lnTo>
                  <a:pt x="29" y="1070"/>
                </a:lnTo>
                <a:lnTo>
                  <a:pt x="15" y="1115"/>
                </a:lnTo>
                <a:lnTo>
                  <a:pt x="6" y="1161"/>
                </a:lnTo>
                <a:lnTo>
                  <a:pt x="1" y="1208"/>
                </a:lnTo>
                <a:lnTo>
                  <a:pt x="0" y="1254"/>
                </a:lnTo>
                <a:lnTo>
                  <a:pt x="1" y="1284"/>
                </a:lnTo>
                <a:lnTo>
                  <a:pt x="4" y="1314"/>
                </a:lnTo>
                <a:lnTo>
                  <a:pt x="7" y="1345"/>
                </a:lnTo>
                <a:lnTo>
                  <a:pt x="13" y="1375"/>
                </a:lnTo>
                <a:lnTo>
                  <a:pt x="21" y="1407"/>
                </a:lnTo>
                <a:lnTo>
                  <a:pt x="30" y="1439"/>
                </a:lnTo>
                <a:lnTo>
                  <a:pt x="40" y="1471"/>
                </a:lnTo>
                <a:lnTo>
                  <a:pt x="53" y="1503"/>
                </a:lnTo>
                <a:lnTo>
                  <a:pt x="68" y="1534"/>
                </a:lnTo>
                <a:lnTo>
                  <a:pt x="84" y="1566"/>
                </a:lnTo>
                <a:lnTo>
                  <a:pt x="102" y="1598"/>
                </a:lnTo>
                <a:lnTo>
                  <a:pt x="121" y="1629"/>
                </a:lnTo>
                <a:lnTo>
                  <a:pt x="134" y="1647"/>
                </a:lnTo>
                <a:lnTo>
                  <a:pt x="147" y="1665"/>
                </a:lnTo>
                <a:lnTo>
                  <a:pt x="159" y="1685"/>
                </a:lnTo>
                <a:lnTo>
                  <a:pt x="174" y="1702"/>
                </a:lnTo>
                <a:lnTo>
                  <a:pt x="188" y="1721"/>
                </a:lnTo>
                <a:lnTo>
                  <a:pt x="204" y="1739"/>
                </a:lnTo>
                <a:lnTo>
                  <a:pt x="219" y="1758"/>
                </a:lnTo>
                <a:lnTo>
                  <a:pt x="236" y="1775"/>
                </a:lnTo>
                <a:lnTo>
                  <a:pt x="253" y="1793"/>
                </a:lnTo>
                <a:lnTo>
                  <a:pt x="271" y="1811"/>
                </a:lnTo>
                <a:lnTo>
                  <a:pt x="289" y="1828"/>
                </a:lnTo>
                <a:lnTo>
                  <a:pt x="308" y="1846"/>
                </a:lnTo>
                <a:lnTo>
                  <a:pt x="327" y="1864"/>
                </a:lnTo>
                <a:lnTo>
                  <a:pt x="348" y="1881"/>
                </a:lnTo>
                <a:lnTo>
                  <a:pt x="369" y="1897"/>
                </a:lnTo>
                <a:lnTo>
                  <a:pt x="390" y="1914"/>
                </a:lnTo>
                <a:lnTo>
                  <a:pt x="422" y="1938"/>
                </a:lnTo>
                <a:lnTo>
                  <a:pt x="455" y="1963"/>
                </a:lnTo>
                <a:lnTo>
                  <a:pt x="491" y="1987"/>
                </a:lnTo>
                <a:lnTo>
                  <a:pt x="527" y="2010"/>
                </a:lnTo>
                <a:lnTo>
                  <a:pt x="565" y="2033"/>
                </a:lnTo>
                <a:lnTo>
                  <a:pt x="604" y="2055"/>
                </a:lnTo>
                <a:lnTo>
                  <a:pt x="643" y="2077"/>
                </a:lnTo>
                <a:lnTo>
                  <a:pt x="685" y="2099"/>
                </a:lnTo>
                <a:lnTo>
                  <a:pt x="727" y="2119"/>
                </a:lnTo>
                <a:lnTo>
                  <a:pt x="771" y="2139"/>
                </a:lnTo>
                <a:lnTo>
                  <a:pt x="817" y="2158"/>
                </a:lnTo>
                <a:lnTo>
                  <a:pt x="863" y="2177"/>
                </a:lnTo>
                <a:lnTo>
                  <a:pt x="911" y="2195"/>
                </a:lnTo>
                <a:lnTo>
                  <a:pt x="960" y="2213"/>
                </a:lnTo>
                <a:lnTo>
                  <a:pt x="1010" y="2230"/>
                </a:lnTo>
                <a:lnTo>
                  <a:pt x="1062" y="2246"/>
                </a:lnTo>
                <a:lnTo>
                  <a:pt x="1109" y="2260"/>
                </a:lnTo>
                <a:lnTo>
                  <a:pt x="1154" y="2271"/>
                </a:lnTo>
                <a:lnTo>
                  <a:pt x="1199" y="2281"/>
                </a:lnTo>
                <a:lnTo>
                  <a:pt x="1244" y="2289"/>
                </a:lnTo>
                <a:lnTo>
                  <a:pt x="1286" y="2296"/>
                </a:lnTo>
                <a:lnTo>
                  <a:pt x="1328" y="2300"/>
                </a:lnTo>
                <a:lnTo>
                  <a:pt x="1369" y="2304"/>
                </a:lnTo>
                <a:lnTo>
                  <a:pt x="1410" y="2306"/>
                </a:lnTo>
                <a:lnTo>
                  <a:pt x="1449" y="2306"/>
                </a:lnTo>
                <a:lnTo>
                  <a:pt x="1487" y="2305"/>
                </a:lnTo>
                <a:lnTo>
                  <a:pt x="1524" y="2302"/>
                </a:lnTo>
                <a:lnTo>
                  <a:pt x="1559" y="2299"/>
                </a:lnTo>
                <a:lnTo>
                  <a:pt x="1595" y="2293"/>
                </a:lnTo>
                <a:lnTo>
                  <a:pt x="1630" y="2286"/>
                </a:lnTo>
                <a:lnTo>
                  <a:pt x="1663" y="2278"/>
                </a:lnTo>
                <a:lnTo>
                  <a:pt x="1695" y="2269"/>
                </a:lnTo>
                <a:lnTo>
                  <a:pt x="1713" y="2263"/>
                </a:lnTo>
                <a:lnTo>
                  <a:pt x="1730" y="2258"/>
                </a:lnTo>
                <a:lnTo>
                  <a:pt x="1747" y="2252"/>
                </a:lnTo>
                <a:lnTo>
                  <a:pt x="1763" y="2245"/>
                </a:lnTo>
                <a:lnTo>
                  <a:pt x="1780" y="2238"/>
                </a:lnTo>
                <a:lnTo>
                  <a:pt x="1796" y="2230"/>
                </a:lnTo>
                <a:lnTo>
                  <a:pt x="1812" y="2223"/>
                </a:lnTo>
                <a:lnTo>
                  <a:pt x="1827" y="2215"/>
                </a:lnTo>
                <a:lnTo>
                  <a:pt x="1842" y="2207"/>
                </a:lnTo>
                <a:lnTo>
                  <a:pt x="1857" y="2198"/>
                </a:lnTo>
                <a:lnTo>
                  <a:pt x="1872" y="2190"/>
                </a:lnTo>
                <a:lnTo>
                  <a:pt x="1886" y="2180"/>
                </a:lnTo>
                <a:lnTo>
                  <a:pt x="1901" y="2170"/>
                </a:lnTo>
                <a:lnTo>
                  <a:pt x="1914" y="2161"/>
                </a:lnTo>
                <a:lnTo>
                  <a:pt x="1927" y="2150"/>
                </a:lnTo>
                <a:lnTo>
                  <a:pt x="1941" y="2140"/>
                </a:lnTo>
                <a:lnTo>
                  <a:pt x="1993" y="2095"/>
                </a:lnTo>
                <a:lnTo>
                  <a:pt x="2040" y="2047"/>
                </a:lnTo>
                <a:lnTo>
                  <a:pt x="2084" y="1995"/>
                </a:lnTo>
                <a:lnTo>
                  <a:pt x="2123" y="1938"/>
                </a:lnTo>
                <a:lnTo>
                  <a:pt x="2159" y="1880"/>
                </a:lnTo>
                <a:lnTo>
                  <a:pt x="2190" y="1819"/>
                </a:lnTo>
                <a:lnTo>
                  <a:pt x="2217" y="1754"/>
                </a:lnTo>
                <a:lnTo>
                  <a:pt x="2242" y="1689"/>
                </a:lnTo>
                <a:lnTo>
                  <a:pt x="2262" y="1622"/>
                </a:lnTo>
                <a:lnTo>
                  <a:pt x="2279" y="1554"/>
                </a:lnTo>
                <a:lnTo>
                  <a:pt x="2291" y="1485"/>
                </a:lnTo>
                <a:lnTo>
                  <a:pt x="2302" y="1416"/>
                </a:lnTo>
                <a:lnTo>
                  <a:pt x="2307" y="1346"/>
                </a:lnTo>
                <a:lnTo>
                  <a:pt x="2310" y="1278"/>
                </a:lnTo>
                <a:lnTo>
                  <a:pt x="2308" y="1211"/>
                </a:lnTo>
                <a:lnTo>
                  <a:pt x="2305" y="1144"/>
                </a:lnTo>
                <a:close/>
              </a:path>
            </a:pathLst>
          </a:custGeom>
          <a:solidFill>
            <a:srgbClr val="EC4F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
        <p:nvSpPr>
          <p:cNvPr id="1131" name="Google Shape;1131;p51"/>
          <p:cNvSpPr/>
          <p:nvPr/>
        </p:nvSpPr>
        <p:spPr>
          <a:xfrm>
            <a:off x="7875985" y="5197079"/>
            <a:ext cx="820043" cy="1086445"/>
          </a:xfrm>
          <a:custGeom>
            <a:rect b="b" l="l" r="r" t="t"/>
            <a:pathLst>
              <a:path extrusionOk="0" h="1461" w="1103">
                <a:moveTo>
                  <a:pt x="142" y="1274"/>
                </a:moveTo>
                <a:lnTo>
                  <a:pt x="211" y="778"/>
                </a:lnTo>
                <a:lnTo>
                  <a:pt x="216" y="742"/>
                </a:lnTo>
                <a:lnTo>
                  <a:pt x="180" y="742"/>
                </a:lnTo>
                <a:lnTo>
                  <a:pt x="60" y="742"/>
                </a:lnTo>
                <a:lnTo>
                  <a:pt x="60" y="587"/>
                </a:lnTo>
                <a:lnTo>
                  <a:pt x="210" y="587"/>
                </a:lnTo>
                <a:lnTo>
                  <a:pt x="237" y="587"/>
                </a:lnTo>
                <a:lnTo>
                  <a:pt x="242" y="560"/>
                </a:lnTo>
                <a:lnTo>
                  <a:pt x="248" y="521"/>
                </a:lnTo>
                <a:lnTo>
                  <a:pt x="253" y="482"/>
                </a:lnTo>
                <a:lnTo>
                  <a:pt x="260" y="444"/>
                </a:lnTo>
                <a:lnTo>
                  <a:pt x="267" y="407"/>
                </a:lnTo>
                <a:lnTo>
                  <a:pt x="274" y="370"/>
                </a:lnTo>
                <a:lnTo>
                  <a:pt x="283" y="334"/>
                </a:lnTo>
                <a:lnTo>
                  <a:pt x="293" y="300"/>
                </a:lnTo>
                <a:lnTo>
                  <a:pt x="303" y="268"/>
                </a:lnTo>
                <a:lnTo>
                  <a:pt x="316" y="235"/>
                </a:lnTo>
                <a:lnTo>
                  <a:pt x="329" y="205"/>
                </a:lnTo>
                <a:lnTo>
                  <a:pt x="344" y="177"/>
                </a:lnTo>
                <a:lnTo>
                  <a:pt x="362" y="150"/>
                </a:lnTo>
                <a:lnTo>
                  <a:pt x="381" y="126"/>
                </a:lnTo>
                <a:lnTo>
                  <a:pt x="403" y="103"/>
                </a:lnTo>
                <a:lnTo>
                  <a:pt x="427" y="83"/>
                </a:lnTo>
                <a:lnTo>
                  <a:pt x="455" y="65"/>
                </a:lnTo>
                <a:lnTo>
                  <a:pt x="473" y="54"/>
                </a:lnTo>
                <a:lnTo>
                  <a:pt x="493" y="45"/>
                </a:lnTo>
                <a:lnTo>
                  <a:pt x="513" y="37"/>
                </a:lnTo>
                <a:lnTo>
                  <a:pt x="535" y="30"/>
                </a:lnTo>
                <a:lnTo>
                  <a:pt x="559" y="25"/>
                </a:lnTo>
                <a:lnTo>
                  <a:pt x="584" y="19"/>
                </a:lnTo>
                <a:lnTo>
                  <a:pt x="612" y="14"/>
                </a:lnTo>
                <a:lnTo>
                  <a:pt x="641" y="11"/>
                </a:lnTo>
                <a:lnTo>
                  <a:pt x="673" y="8"/>
                </a:lnTo>
                <a:lnTo>
                  <a:pt x="707" y="6"/>
                </a:lnTo>
                <a:lnTo>
                  <a:pt x="744" y="4"/>
                </a:lnTo>
                <a:lnTo>
                  <a:pt x="785" y="3"/>
                </a:lnTo>
                <a:lnTo>
                  <a:pt x="828" y="2"/>
                </a:lnTo>
                <a:lnTo>
                  <a:pt x="875" y="0"/>
                </a:lnTo>
                <a:lnTo>
                  <a:pt x="924" y="0"/>
                </a:lnTo>
                <a:lnTo>
                  <a:pt x="978" y="0"/>
                </a:lnTo>
                <a:lnTo>
                  <a:pt x="978" y="162"/>
                </a:lnTo>
                <a:lnTo>
                  <a:pt x="861" y="162"/>
                </a:lnTo>
                <a:lnTo>
                  <a:pt x="845" y="162"/>
                </a:lnTo>
                <a:lnTo>
                  <a:pt x="827" y="162"/>
                </a:lnTo>
                <a:lnTo>
                  <a:pt x="811" y="162"/>
                </a:lnTo>
                <a:lnTo>
                  <a:pt x="795" y="163"/>
                </a:lnTo>
                <a:lnTo>
                  <a:pt x="779" y="163"/>
                </a:lnTo>
                <a:lnTo>
                  <a:pt x="763" y="164"/>
                </a:lnTo>
                <a:lnTo>
                  <a:pt x="748" y="165"/>
                </a:lnTo>
                <a:lnTo>
                  <a:pt x="732" y="167"/>
                </a:lnTo>
                <a:lnTo>
                  <a:pt x="717" y="170"/>
                </a:lnTo>
                <a:lnTo>
                  <a:pt x="702" y="172"/>
                </a:lnTo>
                <a:lnTo>
                  <a:pt x="687" y="175"/>
                </a:lnTo>
                <a:lnTo>
                  <a:pt x="672" y="180"/>
                </a:lnTo>
                <a:lnTo>
                  <a:pt x="658" y="185"/>
                </a:lnTo>
                <a:lnTo>
                  <a:pt x="644" y="190"/>
                </a:lnTo>
                <a:lnTo>
                  <a:pt x="630" y="197"/>
                </a:lnTo>
                <a:lnTo>
                  <a:pt x="616" y="205"/>
                </a:lnTo>
                <a:lnTo>
                  <a:pt x="581" y="233"/>
                </a:lnTo>
                <a:lnTo>
                  <a:pt x="552" y="266"/>
                </a:lnTo>
                <a:lnTo>
                  <a:pt x="529" y="303"/>
                </a:lnTo>
                <a:lnTo>
                  <a:pt x="511" y="345"/>
                </a:lnTo>
                <a:lnTo>
                  <a:pt x="498" y="391"/>
                </a:lnTo>
                <a:lnTo>
                  <a:pt x="486" y="440"/>
                </a:lnTo>
                <a:lnTo>
                  <a:pt x="477" y="493"/>
                </a:lnTo>
                <a:lnTo>
                  <a:pt x="468" y="550"/>
                </a:lnTo>
                <a:lnTo>
                  <a:pt x="462" y="587"/>
                </a:lnTo>
                <a:lnTo>
                  <a:pt x="500" y="587"/>
                </a:lnTo>
                <a:lnTo>
                  <a:pt x="725" y="587"/>
                </a:lnTo>
                <a:lnTo>
                  <a:pt x="725" y="742"/>
                </a:lnTo>
                <a:lnTo>
                  <a:pt x="468" y="742"/>
                </a:lnTo>
                <a:lnTo>
                  <a:pt x="439" y="742"/>
                </a:lnTo>
                <a:lnTo>
                  <a:pt x="435" y="770"/>
                </a:lnTo>
                <a:lnTo>
                  <a:pt x="371" y="1266"/>
                </a:lnTo>
                <a:lnTo>
                  <a:pt x="366" y="1302"/>
                </a:lnTo>
                <a:lnTo>
                  <a:pt x="402" y="1302"/>
                </a:lnTo>
                <a:lnTo>
                  <a:pt x="893" y="1302"/>
                </a:lnTo>
                <a:lnTo>
                  <a:pt x="925" y="1302"/>
                </a:lnTo>
                <a:lnTo>
                  <a:pt x="925" y="1270"/>
                </a:lnTo>
                <a:lnTo>
                  <a:pt x="925" y="945"/>
                </a:lnTo>
                <a:lnTo>
                  <a:pt x="1103" y="945"/>
                </a:lnTo>
                <a:lnTo>
                  <a:pt x="1103" y="1461"/>
                </a:lnTo>
                <a:lnTo>
                  <a:pt x="0" y="1461"/>
                </a:lnTo>
                <a:lnTo>
                  <a:pt x="0" y="1302"/>
                </a:lnTo>
                <a:lnTo>
                  <a:pt x="110" y="1302"/>
                </a:lnTo>
                <a:lnTo>
                  <a:pt x="138" y="1302"/>
                </a:lnTo>
                <a:lnTo>
                  <a:pt x="142" y="127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687">
              <a:solidFill>
                <a:schemeClr val="dk1"/>
              </a:solidFill>
              <a:latin typeface="Calibri"/>
              <a:ea typeface="Calibri"/>
              <a:cs typeface="Calibri"/>
              <a:sym typeface="Calibri"/>
            </a:endParaRPr>
          </a:p>
        </p:txBody>
      </p:sp>
    </p:spTree>
  </p:cSld>
  <p:clrMapOvr>
    <a:masterClrMapping/>
  </p:clrMapOvr>
  <p:transition>
    <p:push/>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4">
                                            <p:txEl>
                                              <p:pRg end="0" st="0"/>
                                            </p:txEl>
                                          </p:spTgt>
                                        </p:tgtEl>
                                        <p:attrNameLst>
                                          <p:attrName>style.visibility</p:attrName>
                                        </p:attrNameLst>
                                      </p:cBhvr>
                                      <p:to>
                                        <p:strVal val="visible"/>
                                      </p:to>
                                    </p:set>
                                    <p:animEffect filter="fade" transition="in">
                                      <p:cBhvr>
                                        <p:cTn dur="500"/>
                                        <p:tgtEl>
                                          <p:spTgt spid="112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4">
                                            <p:txEl>
                                              <p:pRg end="1" st="1"/>
                                            </p:txEl>
                                          </p:spTgt>
                                        </p:tgtEl>
                                        <p:attrNameLst>
                                          <p:attrName>style.visibility</p:attrName>
                                        </p:attrNameLst>
                                      </p:cBhvr>
                                      <p:to>
                                        <p:strVal val="visible"/>
                                      </p:to>
                                    </p:set>
                                    <p:animEffect filter="fade" transition="in">
                                      <p:cBhvr>
                                        <p:cTn dur="500"/>
                                        <p:tgtEl>
                                          <p:spTgt spid="112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4">
                                            <p:txEl>
                                              <p:pRg end="2" st="2"/>
                                            </p:txEl>
                                          </p:spTgt>
                                        </p:tgtEl>
                                        <p:attrNameLst>
                                          <p:attrName>style.visibility</p:attrName>
                                        </p:attrNameLst>
                                      </p:cBhvr>
                                      <p:to>
                                        <p:strVal val="visible"/>
                                      </p:to>
                                    </p:set>
                                    <p:animEffect filter="fade" transition="in">
                                      <p:cBhvr>
                                        <p:cTn dur="500"/>
                                        <p:tgtEl>
                                          <p:spTgt spid="112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4">
                                            <p:txEl>
                                              <p:pRg end="3" st="3"/>
                                            </p:txEl>
                                          </p:spTgt>
                                        </p:tgtEl>
                                        <p:attrNameLst>
                                          <p:attrName>style.visibility</p:attrName>
                                        </p:attrNameLst>
                                      </p:cBhvr>
                                      <p:to>
                                        <p:strVal val="visible"/>
                                      </p:to>
                                    </p:set>
                                    <p:animEffect filter="fade" transition="in">
                                      <p:cBhvr>
                                        <p:cTn dur="500"/>
                                        <p:tgtEl>
                                          <p:spTgt spid="1124">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