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6" r:id="rId1"/>
  </p:sldMasterIdLst>
  <p:notesMasterIdLst>
    <p:notesMasterId r:id="rId42"/>
  </p:notesMasterIdLst>
  <p:sldIdLst>
    <p:sldId id="481" r:id="rId2"/>
    <p:sldId id="258" r:id="rId3"/>
    <p:sldId id="260" r:id="rId4"/>
    <p:sldId id="533" r:id="rId5"/>
    <p:sldId id="519" r:id="rId6"/>
    <p:sldId id="482" r:id="rId7"/>
    <p:sldId id="483" r:id="rId8"/>
    <p:sldId id="484" r:id="rId9"/>
    <p:sldId id="485" r:id="rId10"/>
    <p:sldId id="530" r:id="rId11"/>
    <p:sldId id="486" r:id="rId12"/>
    <p:sldId id="487" r:id="rId13"/>
    <p:sldId id="520" r:id="rId14"/>
    <p:sldId id="488" r:id="rId15"/>
    <p:sldId id="489" r:id="rId16"/>
    <p:sldId id="490" r:id="rId17"/>
    <p:sldId id="491" r:id="rId18"/>
    <p:sldId id="492" r:id="rId19"/>
    <p:sldId id="521" r:id="rId20"/>
    <p:sldId id="493" r:id="rId21"/>
    <p:sldId id="522" r:id="rId22"/>
    <p:sldId id="523" r:id="rId23"/>
    <p:sldId id="524" r:id="rId24"/>
    <p:sldId id="525" r:id="rId25"/>
    <p:sldId id="494" r:id="rId26"/>
    <p:sldId id="526" r:id="rId27"/>
    <p:sldId id="527" r:id="rId28"/>
    <p:sldId id="495" r:id="rId29"/>
    <p:sldId id="528" r:id="rId30"/>
    <p:sldId id="529" r:id="rId31"/>
    <p:sldId id="328" r:id="rId32"/>
    <p:sldId id="353" r:id="rId33"/>
    <p:sldId id="354" r:id="rId34"/>
    <p:sldId id="355" r:id="rId35"/>
    <p:sldId id="356" r:id="rId36"/>
    <p:sldId id="357" r:id="rId37"/>
    <p:sldId id="531" r:id="rId38"/>
    <p:sldId id="358" r:id="rId39"/>
    <p:sldId id="364" r:id="rId40"/>
    <p:sldId id="349" r:id="rId41"/>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82" d="100"/>
          <a:sy n="82" d="100"/>
        </p:scale>
        <p:origin x="643" y="72"/>
      </p:cViewPr>
      <p:guideLst>
        <p:guide orient="horz" pos="288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023" units="deg"/>
          <inkml:channel name="T" type="integer" max="2.14748E9" units="dev"/>
        </inkml:traceFormat>
        <inkml:channelProperties>
          <inkml:channelProperty channel="X" name="resolution" value="1516.99072" units="1/cm"/>
          <inkml:channelProperty channel="Y" name="resolution" value="2427.1853" units="1/cm"/>
          <inkml:channelProperty channel="F" name="resolution" value="2.84167" units="1/deg"/>
          <inkml:channelProperty channel="T" name="resolution" value="1" units="1/dev"/>
        </inkml:channelProperties>
      </inkml:inkSource>
      <inkml:timestamp xml:id="ts0" timeString="2023-11-03T14:56:37.381"/>
    </inkml:context>
    <inkml:brush xml:id="br0">
      <inkml:brushProperty name="width" value="0.05292" units="cm"/>
      <inkml:brushProperty name="height" value="0.05292" units="cm"/>
      <inkml:brushProperty name="color" value="#FFFFFF"/>
    </inkml:brush>
  </inkml:definitions>
  <inkml:trace contextRef="#ctx0" brushRef="#br0">10521 11493 70 0,'3'-4'66'0,"0"-1"-39"0,-2 4 4 16,-1 1 4-16,0-2 8 15,0 0-3-15,0 2-9 16,0-1-4-16,0 1-3 16,0 0 7-16,0-2-8 15,0 1 1-15,0 1 1 16,0-2-4-16,-1 1-2 15,-2-2-3-15,-2 1 0 16,-2-3 9-16,-1 0-15 16,-1-1-8-16,-1 0-1 15,1 0 0-15,0-2 3 16,1 1-2-16,0 1 1 16,0 2 10-16,1-4-9 0,1 2 3 15,-3 0 0-15,0-1-3 16,0 2 1-16,-1-2-1 15,1 0-4-15,-2 1 8 16,2-1-7-16,-1-1 2 16,1 4 2-16,1-2 0 15,-2 0 0-15,2 0-3 16,1 0 3-16,1 2 2 16,-3 1-5-16,3-2-2 15,-3 1 2-15,4-1-1 16,-2 1 2-16,1 2-3 15,2-1 0-15,-2 0 7 0,0 1-6 16,-3 0 2-16,3 2-2 16,-2 0 0-16,1-2 2 15,1 0-3-15,-3 2 0 16,0 0 6-16,3-2-6 16,-2 2 1-16,0 0 2 15,0 0-3-15,2 0 6 16,0 0-6-16,-1 0 0 15,4 0 6-15,-3 0-6 16,1-1 1-16,-1 1 0 16,0 0 0-16,-2 0 1 15,-3 0-2-15,3 0 0 16,-2 0 0-16,1 0 0 16,0 0 0-16,-1 0 0 15,2 0 1-15,-1 0 0 0,2 0-1 16,-2 0 0-16,2 0 1 15,-1 3-1-15,0-3 0 16,0 2 0-16,-1 0 1 16,1 0-2-16,-1 0 1 15,2-1 0-15,2 1 3 16,-1-1-3-16,0 1 0 16,-1-1 0-16,0 2 0 15,-1-2 0-15,0 2 0 16,2-2 0-16,-1 2 1 15,0 0-1-15,-1-1 0 16,-1 3 0-16,-1-1 0 0,1 0 1 16,3-1-1-16,-3 1 0 15,3-1 1-15,-3 0-1 16,3 1 0-16,3 0 0 16,-4-2 0-16,1 2 1 15,1 0-1-15,-1-1 0 16,2 2 0-16,-1-1 0 15,-2 2 0-15,4-2 0 16,-2 2 0-16,-1 0 1 16,0 3-1-16,-1-2 0 15,-2 2 4-15,3-3-3 16,0 0-1-16,0 1 0 16,-3 2 1-16,3-2 1 0,0-1-2 15,-1 3 0 1,-2 0 6-16,4-2-6 0,1-2 2 15,-1 4-1-15,-1-1 0 16,2 2 2-16,-3 1-3 16,2 1 0-16,-1 1 4 15,3-2-3-15,0-1 1 16,0 1-2-16,1-2 1 16,1-1 1-16,1 0-2 15,0-1 0-15,0-1 2 16,0 0-2-16,-2 4 0 15,1-2 1-15,-1 3-1 0,-2 2 5 16,3 1-4 0,-2 3-1-16,0-1 6 0,0 1-5 15,0-2 0-15,1 0 1 16,1-1-1-16,-1 1 4 16,2-2-5-16,-1-2 0 15,1-1 5-15,-2-2-5 16,2 0 2-16,0-1-2 15,0 2 0-15,0 2 2 16,0 1-2-16,0 2 0 16,0-1 6-16,5 3-6 15,-1 0 4-15,-1-1-3 0,0-1 0 16,0-2 4 0,-1 1-4-16,-1-1-1 15,1-1 6-15,0 1-6 0,0-1 2 16,-1-1 1-16,1 1-3 15,1-1 5-15,0 0-5 16,0 1 0-16,2-1 2 16,-2 1-1-16,1-3-2 15,2 1 1-15,-2 1 0 16,1 0 1-16,-2 0-1 16,1-1 0-16,1-1 3 15,-2 1-2-15,4-1 0 16,-4-1-1-16,2-1 1 15,-2 0 1-15,0 0-2 16,0 0 0-16,1 1 2 0,-1-1-1 16,3 1-1-16,-3 0 0 15,0-1 0-15,0-2 1 16,0 0-1-16,0 0 0 16,0 0 1-16,2 2 1 15,-2 0-2-15,2 0 0 16,0-2 0-16,-1 2 1 15,-1-1-1-15,-1-1 0 16,-1-2 1-16,1-1 0 16,-1 2-2-16,1-1 0 15,-1-1 1-15,1 0 0 16,1 2 0-16,1 0 0 0,1 0 0 16,-2 0 2-16,1 1-2 15,1-2 0-15,-1 1 0 16,1 0 0-16,-2 0 0 15,1-2 0-15,-1 1 1 16,-2-1 0-16,1 0-2 16,1 3 1-16,3-4 0 15,-1 2 2-15,1 1-2 16,2-2 0-16,0 0 4 16,1 2-4-16,3-3 2 15,-3 2-2-15,1-1 1 16,2 0 2-16,-3 1-3 15,2 1 0-15,-3-2 2 0,0 0-2 16,-1 1 0 0,-2 0 0-16,-2-2 0 0,4 1 0 15,-1-1 0-15,-1 1 0 16,-1-1 1-16,2 0 1 16,0 2-3-16,3 0 1 15,-3-2 0-15,0 0 0 16,2 0 0-16,0 0 0 15,1 0 3-15,0 0-3 16,-1 0 2-16,2 0-2 16,-2 0 2-16,-1 0-1 15,-1 0-1-15,1 0 0 16,-2 0 0-16,3 0 1 16,-4-2-1-16,2 0 0 15,0 1 0-15,-2 0 3 0,2-1-2 16,-1-1-1-16,1 2 2 15,-3-1-2-15,4 1 0 16,-4 1 0-16,2-2 0 16,-2 2-1-16,1 0 1 15,1-1 0-15,2 0 1 16,-1 1-1-16,0-2 1 16,2 2-1-16,-2 0 0 15,1 0 0-15,-3-3 0 16,-1 3 0-16,2-1 0 15,-2 1 0-15,1-1 0 16,-2 1-1-16,4 0 1 0,0-1 2 16,-2-1-2-16,2 1 0 15,2-2 1-15,-1 0 0 16,3-1 0-16,0 1-1 16,-1-1 0-16,-1 1 1 15,-2 0-1-15,0 0 0 16,0 2 2-16,-1 0-2 15,-1-2 0-15,-2 3 0 16,1 0 0-16,0-2 0 16,0 1 0-16,3-2 0 15,0-1 1-15,4-2 0 16,-4 0 0-16,6 1-1 16,-4-1 0-16,0 2 2 0,-2 0-2 15,-1 1 0-15,1-2 1 16,-3 3-1-16,6-3 0 15,-5 3 0-15,2-3 0 16,-1 3 1-16,-1-2-1 16,1 4 0-16,-1-3-1 15,-1 0 2-15,0 2-1 16,0-2 0-16,3-1 0 16,-1-1 1-16,1 1 0 15,1 0-1-15,-3-1 2 16,2 0-2-16,0 1 3 15,-1 0-3-15,-2-2 0 16,4 1 1-16,-2-1-1 16,1-1 0-16,0 1 1 0,0-4 0 15,2 1-1-15,-3 2 0 16,3-1 0-16,-2-1 4 16,-2 2-4-16,2-1 0 15,0 0 1-15,-2-2 0 16,1 1 1-16,-1 0-2 15,1 1 0-15,-2 0 5 16,3-1-4-16,-3-1 1 16,0 2 0-16,0-2 0 15,-2 0 2-15,2 1-3 0,-1-3 0 16,-1 1 5 0,1 0-5-16,-2 2-1 0,1 0 1 15,-1 4 2-15,0-1 1 16,0 0-4-16,0 0 1 15,0-2 6-15,0 0-6 16,0-2-1-16,0 0 1 16,0-1 0-16,0-1 1 15,0 3-2-15,-4-1 0 16,1 1 1-16,-2-1 0 16,2 2-1-16,-1-1 2 15,-2-2-2-15,0 0 2 16,3-1-2-16,-2-1 0 15,2 2-1-15,0 0 1 16,0 3 0-16,2-1 0 0,-1 0 0 16,-1 4 1-16,1-2-1 15,-1 0 0-15,0-1 2 16,0 3-2-16,-2-2 0 16,-1-3 1-16,3 2-1 15,-3-1 0-15,0 1 0 16,2 0 0-16,-1-1 1 15,2 2-1-15,0-1 0 16,0 2 0-16,0 2 0 16,2 0 1-16,-5-1-1 15,6 1 0-15,-3 1 0 16,3 0 0-16,-2-1 0 0,1-2 0 16,-1-1 1-16,1 2-2 15,-2-2 0-15,1 1 1 16,1 1 1-16,-2-1-1 15,1 0-1-15,1-1 1 16,-1-1 0-16,-1 3 1 16,2-2-1-16,-2-1 0 15,0 1-1-15,2-2 2 16,-2 2-2-16,0-3 1 16,1 4 0-16,-1-2 0 15,0 2-1-15,3 4 1 16,0-2 0-16,0 4 0 15,0-3 0-15,0 0 0 0,0 1 1 16,0-2-1 0,0 0 0-16,-2-1 0 0,2 3 0 15,0 0 0-15,0 1 0 16,0 0 0-16,0 1 0 16,0-2 0-16,0 2 0 15,0 0 0-15,0 0 0 16,0 0 1-16,0 0-1 15,0 0 0-15,0 0 0 16,0 0 0-16,0 0 0 16,0 0 0-16,0 0-3 15,-1 0 3-15,-1 0-3 16,2 0-1-16,0 0-2 16,0 0-11-16,5 0-62 15,3 0-81-15,8-6-46 0,2-6-256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89CF23A8-94F4-42B0-8771-76E563DB8E84}" type="datetimeFigureOut">
              <a:rPr lang="en-US" smtClean="0"/>
              <a:t>11/3/2023</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F91C8E6-C0C2-4156-B6FB-C18A526CF7B0}" type="slidenum">
              <a:rPr lang="en-US" smtClean="0"/>
              <a:t>‹#›</a:t>
            </a:fld>
            <a:endParaRPr lang="en-US"/>
          </a:p>
        </p:txBody>
      </p:sp>
    </p:spTree>
    <p:extLst>
      <p:ext uri="{BB962C8B-B14F-4D97-AF65-F5344CB8AC3E}">
        <p14:creationId xmlns:p14="http://schemas.microsoft.com/office/powerpoint/2010/main" val="1194916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7"/>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363423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a:xfrm>
            <a:off x="343691" y="1044627"/>
            <a:ext cx="10515600" cy="637742"/>
          </a:xfrm>
        </p:spPr>
        <p:txBody>
          <a:bodyPr>
            <a:noAutofit/>
          </a:bodyPr>
          <a:lstStyle>
            <a:lvl1pPr>
              <a:defRPr sz="36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343691" y="1812563"/>
            <a:ext cx="10233800" cy="4351338"/>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pic>
        <p:nvPicPr>
          <p:cNvPr id="2" name="Picture 1">
            <a:extLst>
              <a:ext uri="{FF2B5EF4-FFF2-40B4-BE49-F238E27FC236}">
                <a16:creationId xmlns:a16="http://schemas.microsoft.com/office/drawing/2014/main" id="{7CB764B6-F73E-5ABC-D347-A0B31097149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48799" y="146543"/>
            <a:ext cx="2575877" cy="762000"/>
          </a:xfrm>
          <a:prstGeom prst="rect">
            <a:avLst/>
          </a:prstGeom>
        </p:spPr>
      </p:pic>
      <p:sp>
        <p:nvSpPr>
          <p:cNvPr id="7" name="TextBox 6">
            <a:extLst>
              <a:ext uri="{FF2B5EF4-FFF2-40B4-BE49-F238E27FC236}">
                <a16:creationId xmlns:a16="http://schemas.microsoft.com/office/drawing/2014/main" id="{01B13197-464B-31D8-49AF-49A891EA9E9E}"/>
              </a:ext>
            </a:extLst>
          </p:cNvPr>
          <p:cNvSpPr txBox="1"/>
          <p:nvPr userDrawn="1"/>
        </p:nvSpPr>
        <p:spPr>
          <a:xfrm>
            <a:off x="4492766" y="6321367"/>
            <a:ext cx="3488267" cy="400110"/>
          </a:xfrm>
          <a:prstGeom prst="rect">
            <a:avLst/>
          </a:prstGeom>
          <a:noFill/>
        </p:spPr>
        <p:txBody>
          <a:bodyPr wrap="square" rtlCol="0">
            <a:spAutoFit/>
          </a:bodyPr>
          <a:lstStyle/>
          <a:p>
            <a:pPr algn="ctr"/>
            <a:r>
              <a:rPr lang="en-US" sz="2000" b="1" dirty="0">
                <a:solidFill>
                  <a:schemeClr val="tx1"/>
                </a:solidFill>
              </a:rPr>
              <a:t>www.midocean.ae</a:t>
            </a:r>
          </a:p>
        </p:txBody>
      </p:sp>
      <p:sp>
        <p:nvSpPr>
          <p:cNvPr id="9" name="Rectangle 8">
            <a:extLst>
              <a:ext uri="{FF2B5EF4-FFF2-40B4-BE49-F238E27FC236}">
                <a16:creationId xmlns:a16="http://schemas.microsoft.com/office/drawing/2014/main" id="{00E1BA50-63AB-0A42-37F9-F7B2243615EB}"/>
              </a:ext>
            </a:extLst>
          </p:cNvPr>
          <p:cNvSpPr/>
          <p:nvPr userDrawn="1"/>
        </p:nvSpPr>
        <p:spPr>
          <a:xfrm>
            <a:off x="24660" y="146160"/>
            <a:ext cx="2451989" cy="3889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ea typeface="Roboto Light" panose="02000000000000000000" pitchFamily="2" charset="0"/>
            </a:endParaRPr>
          </a:p>
        </p:txBody>
      </p:sp>
      <p:sp>
        <p:nvSpPr>
          <p:cNvPr id="10" name="TextBox 9">
            <a:extLst>
              <a:ext uri="{FF2B5EF4-FFF2-40B4-BE49-F238E27FC236}">
                <a16:creationId xmlns:a16="http://schemas.microsoft.com/office/drawing/2014/main" id="{93DB7CA1-3CFF-F3A9-9EDC-B0DA36F685DC}"/>
              </a:ext>
            </a:extLst>
          </p:cNvPr>
          <p:cNvSpPr txBox="1"/>
          <p:nvPr userDrawn="1"/>
        </p:nvSpPr>
        <p:spPr>
          <a:xfrm>
            <a:off x="313673" y="146544"/>
            <a:ext cx="1873963" cy="338554"/>
          </a:xfrm>
          <a:prstGeom prst="rect">
            <a:avLst/>
          </a:prstGeom>
          <a:noFill/>
        </p:spPr>
        <p:txBody>
          <a:bodyPr wrap="square" rtlCol="0">
            <a:spAutoFit/>
          </a:bodyPr>
          <a:lstStyle/>
          <a:p>
            <a:pPr algn="ctr"/>
            <a:r>
              <a:rPr lang="en-US" sz="1600" b="1" dirty="0">
                <a:solidFill>
                  <a:schemeClr val="bg1"/>
                </a:solidFill>
                <a:cs typeface="Times New Roman" panose="02020603050405020304" pitchFamily="18" charset="0"/>
              </a:rPr>
              <a:t>Lecture 05</a:t>
            </a:r>
          </a:p>
        </p:txBody>
      </p:sp>
    </p:spTree>
    <p:extLst>
      <p:ext uri="{BB962C8B-B14F-4D97-AF65-F5344CB8AC3E}">
        <p14:creationId xmlns:p14="http://schemas.microsoft.com/office/powerpoint/2010/main" val="3192647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6"/>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673946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301922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1"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1"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968737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397353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825047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1"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576647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1"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21895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2"/>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7"/>
            <a:ext cx="10515600" cy="337973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9"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4853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9" y="4489399"/>
            <a:ext cx="10514012" cy="1501826"/>
          </a:xfrm>
        </p:spPr>
        <p:txBody>
          <a:bodyPr anchor="ct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68160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5" y="3365557"/>
            <a:ext cx="8752299" cy="548968"/>
          </a:xfrm>
        </p:spPr>
        <p:txBody>
          <a:bodyPr anchor="t">
            <a:normAutofit/>
          </a:bodyPr>
          <a:lstStyle>
            <a:lvl1pPr marL="0" indent="0">
              <a:buNone/>
              <a:defRPr sz="14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96034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9"/>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9" y="4850581"/>
            <a:ext cx="10514012" cy="1140644"/>
          </a:xfrm>
        </p:spPr>
        <p:txBody>
          <a:bodyPr anchor="t"/>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767501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1" y="1885950"/>
            <a:ext cx="2946867"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1"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6"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5"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7"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7" y="2571750"/>
            <a:ext cx="2932113"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83001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1"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1"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7"/>
            <a:ext cx="2940051"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8"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5" y="4873766"/>
            <a:ext cx="2934407"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4"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2"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8" y="4873764"/>
            <a:ext cx="2935997"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482193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7794038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6469603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3837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0115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D8BD707-D9CF-40AE-B4C6-C98DA3205C09}" type="datetimeFigureOut">
              <a:rPr lang="en-US" smtClean="0"/>
              <a:t>11/3/2023</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03787171"/>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 id="2147483706" r:id="rId19"/>
  </p:sldLayoutIdLst>
  <p:txStyles>
    <p:titleStyle>
      <a:lvl1pPr algn="l" defTabSz="914377"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1.bin"/><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customXml" Target="../ink/ink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30.png"/><Relationship Id="rId4" Type="http://schemas.openxmlformats.org/officeDocument/2006/relationships/image" Target="../media/image220.png"/></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31.jp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943600" y="-152400"/>
            <a:ext cx="7162800" cy="67818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30" name="TextBox 29">
            <a:extLst>
              <a:ext uri="{FF2B5EF4-FFF2-40B4-BE49-F238E27FC236}">
                <a16:creationId xmlns:a16="http://schemas.microsoft.com/office/drawing/2014/main" id="{1BBD67B8-DB49-942C-018D-7F74C671F260}"/>
              </a:ext>
            </a:extLst>
          </p:cNvPr>
          <p:cNvSpPr txBox="1"/>
          <p:nvPr/>
        </p:nvSpPr>
        <p:spPr>
          <a:xfrm>
            <a:off x="202699" y="4427403"/>
            <a:ext cx="5569965"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Eng. Gamal Selim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5161" y="2738822"/>
            <a:ext cx="6552839"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Computer Organization and Architecture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3035" y="5623541"/>
            <a:ext cx="3550766" cy="396875"/>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Lecture 05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3034" y="278601"/>
            <a:ext cx="3397045" cy="118232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175986" y="191394"/>
            <a:ext cx="6720532" cy="663122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a:p>
        </p:txBody>
      </p:sp>
    </p:spTree>
    <p:extLst>
      <p:ext uri="{BB962C8B-B14F-4D97-AF65-F5344CB8AC3E}">
        <p14:creationId xmlns:p14="http://schemas.microsoft.com/office/powerpoint/2010/main" val="1834417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sz="5400" b="1" dirty="0">
                <a:effectLst>
                  <a:outerShdw blurRad="38100" dist="38100" dir="2700000" algn="tl">
                    <a:srgbClr val="000000">
                      <a:alpha val="43137"/>
                    </a:srgbClr>
                  </a:outerShdw>
                </a:effectLst>
              </a:rPr>
              <a:t>Boolean algebra</a:t>
            </a:r>
            <a:endParaRPr lang="en-US" sz="5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779052"/>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Introduction</a:t>
            </a:r>
            <a:endParaRPr lang="en-US" dirty="0"/>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125200" cy="4467057"/>
          </a:xfrm>
          <a:prstGeom prst="rect">
            <a:avLst/>
          </a:prstGeom>
          <a:noFill/>
        </p:spPr>
        <p:txBody>
          <a:bodyPr wrap="square">
            <a:spAutoFit/>
          </a:bodyPr>
          <a:lstStyle/>
          <a:p>
            <a:pPr algn="just" eaLnBrk="1" hangingPunct="1">
              <a:lnSpc>
                <a:spcPct val="150000"/>
              </a:lnSpc>
              <a:buFont typeface="Wingdings" pitchFamily="2" charset="2"/>
              <a:buChar char="ü"/>
            </a:pPr>
            <a:r>
              <a:rPr lang="en-US" sz="2400" dirty="0"/>
              <a:t>Boolean algebra, named after its creator George Boole, is a fundamental mathematical system with profound applications in various fields, including computer science, digital electronics, and logic design. This algebraic system deals with variables that can take only two values, typically denoted as "0" and "1," representing "false" and "true," or "off" and "on."</a:t>
            </a:r>
            <a:endParaRPr lang="en-US" sz="2400" b="1" dirty="0">
              <a:effectLst>
                <a:outerShdw blurRad="38100" dist="38100" dir="2700000" algn="tl">
                  <a:srgbClr val="000000">
                    <a:alpha val="43137"/>
                  </a:srgbClr>
                </a:outerShdw>
              </a:effectLst>
            </a:endParaRPr>
          </a:p>
          <a:p>
            <a:pPr algn="just" eaLnBrk="1" hangingPunct="1">
              <a:lnSpc>
                <a:spcPct val="150000"/>
              </a:lnSpc>
              <a:buFont typeface="Wingdings" pitchFamily="2" charset="2"/>
              <a:buChar char="ü"/>
            </a:pPr>
            <a:r>
              <a:rPr lang="en-US" sz="2400" b="1" dirty="0">
                <a:effectLst>
                  <a:outerShdw blurRad="38100" dist="38100" dir="2700000" algn="tl">
                    <a:srgbClr val="000000">
                      <a:alpha val="43137"/>
                    </a:srgbClr>
                  </a:outerShdw>
                </a:effectLst>
              </a:rPr>
              <a:t>It is described as an algebra of logic or an algebra of two values </a:t>
            </a:r>
            <a:r>
              <a:rPr lang="en-US" sz="2400" b="1" dirty="0" err="1">
                <a:effectLst>
                  <a:outerShdw blurRad="38100" dist="38100" dir="2700000" algn="tl">
                    <a:srgbClr val="000000">
                      <a:alpha val="43137"/>
                    </a:srgbClr>
                  </a:outerShdw>
                </a:effectLst>
              </a:rPr>
              <a:t>i.e</a:t>
            </a:r>
            <a:r>
              <a:rPr lang="en-US" sz="2400" b="1" dirty="0">
                <a:effectLst>
                  <a:outerShdw blurRad="38100" dist="38100" dir="2700000" algn="tl">
                    <a:srgbClr val="000000">
                      <a:alpha val="43137"/>
                    </a:srgbClr>
                  </a:outerShdw>
                </a:effectLst>
              </a:rPr>
              <a:t> True or False.</a:t>
            </a:r>
          </a:p>
          <a:p>
            <a:pPr algn="just" eaLnBrk="1" hangingPunct="1">
              <a:lnSpc>
                <a:spcPct val="150000"/>
              </a:lnSpc>
              <a:buFont typeface="Wingdings" pitchFamily="2" charset="2"/>
              <a:buChar char="ü"/>
            </a:pPr>
            <a:r>
              <a:rPr lang="en-US" sz="2400" b="1" dirty="0">
                <a:effectLst>
                  <a:outerShdw blurRad="38100" dist="38100" dir="2700000" algn="tl">
                    <a:srgbClr val="000000">
                      <a:alpha val="43137"/>
                    </a:srgbClr>
                  </a:outerShdw>
                </a:effectLst>
              </a:rPr>
              <a:t>The term logic means a statement having binary decisions </a:t>
            </a:r>
            <a:r>
              <a:rPr lang="en-US" sz="2400" b="1" dirty="0" err="1">
                <a:effectLst>
                  <a:outerShdw blurRad="38100" dist="38100" dir="2700000" algn="tl">
                    <a:srgbClr val="000000">
                      <a:alpha val="43137"/>
                    </a:srgbClr>
                  </a:outerShdw>
                </a:effectLst>
              </a:rPr>
              <a:t>i.e</a:t>
            </a:r>
            <a:r>
              <a:rPr lang="en-US" sz="2400" b="1" dirty="0">
                <a:effectLst>
                  <a:outerShdw blurRad="38100" dist="38100" dir="2700000" algn="tl">
                    <a:srgbClr val="000000">
                      <a:alpha val="43137"/>
                    </a:srgbClr>
                  </a:outerShdw>
                </a:effectLst>
              </a:rPr>
              <a:t> True/Yes or False/No.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779052"/>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Introduction</a:t>
            </a:r>
            <a:endParaRPr lang="en-US" dirty="0"/>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049000" cy="3359061"/>
          </a:xfrm>
          <a:prstGeom prst="rect">
            <a:avLst/>
          </a:prstGeom>
          <a:noFill/>
        </p:spPr>
        <p:txBody>
          <a:bodyPr wrap="square">
            <a:spAutoFit/>
          </a:bodyPr>
          <a:lstStyle/>
          <a:p>
            <a:pPr algn="just" eaLnBrk="1" hangingPunct="1">
              <a:lnSpc>
                <a:spcPct val="150000"/>
              </a:lnSpc>
              <a:buFont typeface="Wingdings" pitchFamily="2" charset="2"/>
              <a:buChar char="ü"/>
            </a:pPr>
            <a:r>
              <a:rPr lang="en-US" sz="2400" dirty="0"/>
              <a:t>In this algebra, there are fundamental operations such as AND, OR, and NOT, which enable the manipulation of binary variables. These operations are used to create Boolean expressions that can describe logical conditions and control the behavior of digital systems. Boolean algebra also encompasses advanced concepts like De Morgan's laws, truth tables, and Karnaugh maps, which allow for efficient simplification of complex logical expressions.</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5235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1809944" y="2895600"/>
            <a:ext cx="8724511" cy="1754326"/>
          </a:xfrm>
          <a:prstGeom prst="rect">
            <a:avLst/>
          </a:prstGeom>
          <a:noFill/>
        </p:spPr>
        <p:txBody>
          <a:bodyPr wrap="square">
            <a:spAutoFit/>
          </a:bodyPr>
          <a:lstStyle/>
          <a:p>
            <a:pPr algn="ctr"/>
            <a:r>
              <a:rPr lang="en-US" sz="5400" b="1" dirty="0">
                <a:effectLst>
                  <a:outerShdw blurRad="38100" dist="38100" dir="2700000" algn="tl">
                    <a:srgbClr val="000000">
                      <a:alpha val="43137"/>
                    </a:srgbClr>
                  </a:outerShdw>
                </a:effectLst>
              </a:rPr>
              <a:t>Applications of </a:t>
            </a:r>
            <a:r>
              <a:rPr lang="en-US" sz="5400" b="1" dirty="0" err="1">
                <a:effectLst>
                  <a:outerShdw blurRad="38100" dist="38100" dir="2700000" algn="tl">
                    <a:srgbClr val="000000">
                      <a:alpha val="43137"/>
                    </a:srgbClr>
                  </a:outerShdw>
                </a:effectLst>
              </a:rPr>
              <a:t>boolean</a:t>
            </a:r>
            <a:r>
              <a:rPr lang="en-US" sz="5400" b="1" dirty="0">
                <a:effectLst>
                  <a:outerShdw blurRad="38100" dist="38100" dir="2700000" algn="tl">
                    <a:srgbClr val="000000">
                      <a:alpha val="43137"/>
                    </a:srgbClr>
                  </a:outerShdw>
                </a:effectLst>
              </a:rPr>
              <a:t> algebra</a:t>
            </a:r>
          </a:p>
        </p:txBody>
      </p:sp>
    </p:spTree>
    <p:extLst>
      <p:ext uri="{BB962C8B-B14F-4D97-AF65-F5344CB8AC3E}">
        <p14:creationId xmlns:p14="http://schemas.microsoft.com/office/powerpoint/2010/main" val="3168609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Application of </a:t>
            </a:r>
            <a:r>
              <a:rPr lang="en-US" spc="-5" dirty="0" err="1"/>
              <a:t>boolean</a:t>
            </a:r>
            <a:r>
              <a:rPr lang="en-US" spc="-5" dirty="0"/>
              <a:t>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3913059"/>
          </a:xfrm>
          <a:prstGeom prst="rect">
            <a:avLst/>
          </a:prstGeom>
          <a:noFill/>
        </p:spPr>
        <p:txBody>
          <a:bodyPr wrap="square">
            <a:spAutoFit/>
          </a:bodyPr>
          <a:lstStyle/>
          <a:p>
            <a:pPr algn="just" eaLnBrk="1" hangingPunct="1">
              <a:lnSpc>
                <a:spcPct val="150000"/>
              </a:lnSpc>
            </a:pPr>
            <a:r>
              <a:rPr lang="en-US" sz="2400" dirty="0"/>
              <a:t>It is used to perform the logical operations in digital computer.</a:t>
            </a:r>
          </a:p>
          <a:p>
            <a:pPr algn="just" eaLnBrk="1" hangingPunct="1">
              <a:lnSpc>
                <a:spcPct val="150000"/>
              </a:lnSpc>
            </a:pPr>
            <a:r>
              <a:rPr lang="en-US" sz="2400" dirty="0"/>
              <a:t>In digital computer True represent by ‘1’ (high volt) and False represent by ‘0’ (low volt)</a:t>
            </a:r>
          </a:p>
          <a:p>
            <a:pPr algn="just" eaLnBrk="1" hangingPunct="1">
              <a:lnSpc>
                <a:spcPct val="150000"/>
              </a:lnSpc>
            </a:pPr>
            <a:r>
              <a:rPr lang="en-US" sz="2400" dirty="0"/>
              <a:t>Logical operations are performed by logical operators. </a:t>
            </a:r>
          </a:p>
          <a:p>
            <a:pPr algn="just" eaLnBrk="1" hangingPunct="1">
              <a:lnSpc>
                <a:spcPct val="150000"/>
              </a:lnSpc>
            </a:pPr>
            <a:r>
              <a:rPr lang="en-US" sz="2400" b="1" dirty="0"/>
              <a:t>The fundamental logical operators are:</a:t>
            </a:r>
          </a:p>
          <a:p>
            <a:pPr eaLnBrk="1" hangingPunct="1">
              <a:lnSpc>
                <a:spcPct val="150000"/>
              </a:lnSpc>
              <a:buFont typeface="Wingdings" pitchFamily="2" charset="2"/>
              <a:buNone/>
            </a:pPr>
            <a:r>
              <a:rPr lang="en-US" sz="2400" dirty="0"/>
              <a:t>		1.	AND (conjunction)</a:t>
            </a:r>
          </a:p>
          <a:p>
            <a:pPr eaLnBrk="1" hangingPunct="1">
              <a:lnSpc>
                <a:spcPct val="150000"/>
              </a:lnSpc>
              <a:buFont typeface="Wingdings" pitchFamily="2" charset="2"/>
              <a:buNone/>
            </a:pPr>
            <a:r>
              <a:rPr lang="en-US" sz="2400" dirty="0"/>
              <a:t>		2.	OR (disjunction)</a:t>
            </a:r>
          </a:p>
          <a:p>
            <a:pPr eaLnBrk="1" hangingPunct="1">
              <a:lnSpc>
                <a:spcPct val="150000"/>
              </a:lnSpc>
              <a:buFont typeface="Wingdings" pitchFamily="2" charset="2"/>
              <a:buNone/>
            </a:pPr>
            <a:r>
              <a:rPr lang="en-US" sz="2400" dirty="0"/>
              <a:t>		3.	NOT (negation/complement)</a:t>
            </a:r>
          </a:p>
        </p:txBody>
      </p:sp>
    </p:spTree>
    <p:extLst>
      <p:ext uri="{BB962C8B-B14F-4D97-AF65-F5344CB8AC3E}">
        <p14:creationId xmlns:p14="http://schemas.microsoft.com/office/powerpoint/2010/main" val="1566126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AND operator</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3600986"/>
          </a:xfrm>
          <a:prstGeom prst="rect">
            <a:avLst/>
          </a:prstGeom>
          <a:noFill/>
        </p:spPr>
        <p:txBody>
          <a:bodyPr wrap="square">
            <a:spAutoFit/>
          </a:bodyPr>
          <a:lstStyle/>
          <a:p>
            <a:pPr eaLnBrk="1" hangingPunct="1">
              <a:buNone/>
            </a:pPr>
            <a:r>
              <a:rPr lang="en-US" sz="3200" b="1" dirty="0">
                <a:effectLst>
                  <a:outerShdw blurRad="38100" dist="38100" dir="2700000" algn="tl">
                    <a:srgbClr val="000000">
                      <a:alpha val="43137"/>
                    </a:srgbClr>
                  </a:outerShdw>
                </a:effectLst>
              </a:rPr>
              <a:t>	It performs logical multiplication and denoted by (.) dot.</a:t>
            </a:r>
          </a:p>
          <a:p>
            <a:pPr eaLnBrk="1" hangingPunct="1">
              <a:buNone/>
            </a:pPr>
            <a:endParaRPr lang="en-US" sz="3200" b="1" dirty="0">
              <a:effectLst>
                <a:outerShdw blurRad="38100" dist="38100" dir="2700000" algn="tl">
                  <a:srgbClr val="000000">
                    <a:alpha val="43137"/>
                  </a:srgbClr>
                </a:outerShdw>
              </a:effectLst>
            </a:endParaRPr>
          </a:p>
          <a:p>
            <a:pPr eaLnBrk="1" hangingPunct="1">
              <a:buFont typeface="Wingdings" pitchFamily="2" charset="2"/>
              <a:buNone/>
            </a:pPr>
            <a:r>
              <a:rPr lang="en-US" sz="3600" b="1" dirty="0">
                <a:effectLst>
                  <a:outerShdw blurRad="38100" dist="38100" dir="2700000" algn="tl">
                    <a:srgbClr val="000000">
                      <a:alpha val="43137"/>
                    </a:srgbClr>
                  </a:outerShdw>
                </a:effectLst>
              </a:rPr>
              <a:t>			</a:t>
            </a:r>
            <a:r>
              <a:rPr lang="es-ES" sz="3200" b="1" dirty="0">
                <a:effectLst>
                  <a:outerShdw blurRad="38100" dist="38100" dir="2700000" algn="tl">
                    <a:srgbClr val="000000">
                      <a:alpha val="43137"/>
                    </a:srgbClr>
                  </a:outerShdw>
                </a:effectLst>
              </a:rPr>
              <a:t> X		Y		X.Y</a:t>
            </a:r>
          </a:p>
          <a:p>
            <a:pPr eaLnBrk="1" hangingPunct="1">
              <a:buFont typeface="Wingdings" pitchFamily="2" charset="2"/>
              <a:buNone/>
            </a:pPr>
            <a:r>
              <a:rPr lang="es-ES" sz="3200" b="1" dirty="0">
                <a:effectLst>
                  <a:outerShdw blurRad="38100" dist="38100" dir="2700000" algn="tl">
                    <a:srgbClr val="000000">
                      <a:alpha val="43137"/>
                    </a:srgbClr>
                  </a:outerShdw>
                </a:effectLst>
              </a:rPr>
              <a:t>			0		0		0</a:t>
            </a:r>
          </a:p>
          <a:p>
            <a:pPr eaLnBrk="1" hangingPunct="1">
              <a:buFont typeface="Wingdings" pitchFamily="2" charset="2"/>
              <a:buNone/>
            </a:pPr>
            <a:r>
              <a:rPr lang="es-ES" sz="3200" b="1" dirty="0">
                <a:effectLst>
                  <a:outerShdw blurRad="38100" dist="38100" dir="2700000" algn="tl">
                    <a:srgbClr val="000000">
                      <a:alpha val="43137"/>
                    </a:srgbClr>
                  </a:outerShdw>
                </a:effectLst>
              </a:rPr>
              <a:t>			0		1		0</a:t>
            </a:r>
          </a:p>
          <a:p>
            <a:pPr eaLnBrk="1" hangingPunct="1">
              <a:buFont typeface="Wingdings" pitchFamily="2" charset="2"/>
              <a:buNone/>
            </a:pPr>
            <a:r>
              <a:rPr lang="es-ES" sz="3200" b="1" dirty="0">
                <a:effectLst>
                  <a:outerShdw blurRad="38100" dist="38100" dir="2700000" algn="tl">
                    <a:srgbClr val="000000">
                      <a:alpha val="43137"/>
                    </a:srgbClr>
                  </a:outerShdw>
                </a:effectLst>
              </a:rPr>
              <a:t>			1		0		0</a:t>
            </a:r>
          </a:p>
          <a:p>
            <a:pPr eaLnBrk="1" hangingPunct="1">
              <a:buFont typeface="Wingdings" pitchFamily="2" charset="2"/>
              <a:buNone/>
            </a:pPr>
            <a:r>
              <a:rPr lang="es-ES" sz="3200" b="1" dirty="0">
                <a:effectLst>
                  <a:outerShdw blurRad="38100" dist="38100" dir="2700000" algn="tl">
                    <a:srgbClr val="000000">
                      <a:alpha val="43137"/>
                    </a:srgbClr>
                  </a:outerShdw>
                </a:effectLst>
              </a:rPr>
              <a:t>			1		1		1</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29467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7241" y="807043"/>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OR operator</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3539430"/>
          </a:xfrm>
          <a:prstGeom prst="rect">
            <a:avLst/>
          </a:prstGeom>
          <a:noFill/>
        </p:spPr>
        <p:txBody>
          <a:bodyPr wrap="square">
            <a:spAutoFit/>
          </a:bodyPr>
          <a:lstStyle/>
          <a:p>
            <a:pPr eaLnBrk="1" hangingPunct="1">
              <a:buNone/>
            </a:pPr>
            <a:r>
              <a:rPr lang="en-US" sz="2400" b="1" dirty="0">
                <a:effectLst>
                  <a:outerShdw blurRad="38100" dist="38100" dir="2700000" algn="tl">
                    <a:srgbClr val="000000">
                      <a:alpha val="43137"/>
                    </a:srgbClr>
                  </a:outerShdw>
                </a:effectLst>
              </a:rPr>
              <a:t>	</a:t>
            </a:r>
            <a:r>
              <a:rPr lang="en-US" sz="3200" b="1" dirty="0">
                <a:effectLst>
                  <a:outerShdw blurRad="38100" dist="38100" dir="2700000" algn="tl">
                    <a:srgbClr val="000000">
                      <a:alpha val="43137"/>
                    </a:srgbClr>
                  </a:outerShdw>
                </a:effectLst>
              </a:rPr>
              <a:t>It performs logical addition and denoted by (+) plus.</a:t>
            </a:r>
          </a:p>
          <a:p>
            <a:pPr eaLnBrk="1" hangingPunct="1">
              <a:buNone/>
            </a:pPr>
            <a:endParaRPr lang="en-US" sz="3200" b="1" dirty="0">
              <a:effectLst>
                <a:outerShdw blurRad="38100" dist="38100" dir="2700000" algn="tl">
                  <a:srgbClr val="000000">
                    <a:alpha val="43137"/>
                  </a:srgbClr>
                </a:outerShdw>
              </a:effectLst>
            </a:endParaRPr>
          </a:p>
          <a:p>
            <a:pPr eaLnBrk="1" hangingPunct="1">
              <a:buFont typeface="Wingdings" pitchFamily="2" charset="2"/>
              <a:buNone/>
            </a:pPr>
            <a:r>
              <a:rPr lang="en-US" sz="2400" b="1" dirty="0">
                <a:effectLst>
                  <a:outerShdw blurRad="38100" dist="38100" dir="2700000" algn="tl">
                    <a:srgbClr val="000000">
                      <a:alpha val="43137"/>
                    </a:srgbClr>
                  </a:outerShdw>
                </a:effectLst>
              </a:rPr>
              <a:t>		</a:t>
            </a:r>
            <a:r>
              <a:rPr lang="en-US" sz="3200" b="1" dirty="0">
                <a:effectLst>
                  <a:outerShdw blurRad="38100" dist="38100" dir="2700000" algn="tl">
                    <a:srgbClr val="000000">
                      <a:alpha val="43137"/>
                    </a:srgbClr>
                  </a:outerShdw>
                </a:effectLst>
              </a:rPr>
              <a:t>X		Y		X+Y</a:t>
            </a:r>
          </a:p>
          <a:p>
            <a:pPr eaLnBrk="1" hangingPunct="1">
              <a:buFont typeface="Wingdings" pitchFamily="2" charset="2"/>
              <a:buNone/>
            </a:pPr>
            <a:r>
              <a:rPr lang="en-US" sz="3200" b="1" dirty="0">
                <a:effectLst>
                  <a:outerShdw blurRad="38100" dist="38100" dir="2700000" algn="tl">
                    <a:srgbClr val="000000">
                      <a:alpha val="43137"/>
                    </a:srgbClr>
                  </a:outerShdw>
                </a:effectLst>
              </a:rPr>
              <a:t>		0		0		0</a:t>
            </a:r>
          </a:p>
          <a:p>
            <a:pPr eaLnBrk="1" hangingPunct="1">
              <a:buFont typeface="Wingdings" pitchFamily="2" charset="2"/>
              <a:buNone/>
            </a:pPr>
            <a:r>
              <a:rPr lang="en-US" sz="3200" b="1" dirty="0">
                <a:effectLst>
                  <a:outerShdw blurRad="38100" dist="38100" dir="2700000" algn="tl">
                    <a:srgbClr val="000000">
                      <a:alpha val="43137"/>
                    </a:srgbClr>
                  </a:outerShdw>
                </a:effectLst>
              </a:rPr>
              <a:t>		0		1		1</a:t>
            </a:r>
          </a:p>
          <a:p>
            <a:pPr eaLnBrk="1" hangingPunct="1">
              <a:buFont typeface="Wingdings" pitchFamily="2" charset="2"/>
              <a:buNone/>
            </a:pPr>
            <a:r>
              <a:rPr lang="en-US" sz="3200" b="1" dirty="0">
                <a:effectLst>
                  <a:outerShdw blurRad="38100" dist="38100" dir="2700000" algn="tl">
                    <a:srgbClr val="000000">
                      <a:alpha val="43137"/>
                    </a:srgbClr>
                  </a:outerShdw>
                </a:effectLst>
              </a:rPr>
              <a:t>		1		0		1</a:t>
            </a:r>
          </a:p>
          <a:p>
            <a:pPr eaLnBrk="1" hangingPunct="1">
              <a:buFont typeface="Wingdings" pitchFamily="2" charset="2"/>
              <a:buNone/>
            </a:pPr>
            <a:r>
              <a:rPr lang="en-US" sz="3200" b="1" dirty="0">
                <a:effectLst>
                  <a:outerShdw blurRad="38100" dist="38100" dir="2700000" algn="tl">
                    <a:srgbClr val="000000">
                      <a:alpha val="43137"/>
                    </a:srgbClr>
                  </a:outerShdw>
                </a:effectLst>
              </a:rPr>
              <a:t>		1		1		1</a:t>
            </a:r>
          </a:p>
        </p:txBody>
      </p:sp>
    </p:spTree>
    <p:extLst>
      <p:ext uri="{BB962C8B-B14F-4D97-AF65-F5344CB8AC3E}">
        <p14:creationId xmlns:p14="http://schemas.microsoft.com/office/powerpoint/2010/main" val="29727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29682" y="771276"/>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NOT operator</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3170099"/>
          </a:xfrm>
          <a:prstGeom prst="rect">
            <a:avLst/>
          </a:prstGeom>
          <a:noFill/>
        </p:spPr>
        <p:txBody>
          <a:bodyPr wrap="square">
            <a:spAutoFit/>
          </a:bodyPr>
          <a:lstStyle/>
          <a:p>
            <a:pPr algn="just" eaLnBrk="1" hangingPunct="1">
              <a:buNone/>
            </a:pPr>
            <a:r>
              <a:rPr lang="en-US" sz="2400" b="1" dirty="0">
                <a:effectLst>
                  <a:outerShdw blurRad="38100" dist="38100" dir="2700000" algn="tl">
                    <a:srgbClr val="000000">
                      <a:alpha val="43137"/>
                    </a:srgbClr>
                  </a:outerShdw>
                </a:effectLst>
              </a:rPr>
              <a:t>	I</a:t>
            </a:r>
            <a:r>
              <a:rPr lang="en-US" sz="3200" b="1" dirty="0">
                <a:effectLst>
                  <a:outerShdw blurRad="38100" dist="38100" dir="2700000" algn="tl">
                    <a:srgbClr val="000000">
                      <a:alpha val="43137"/>
                    </a:srgbClr>
                  </a:outerShdw>
                </a:effectLst>
              </a:rPr>
              <a:t>t performs logical negation and denoted by (-) bar. It operates on single variable.</a:t>
            </a:r>
          </a:p>
          <a:p>
            <a:pPr eaLnBrk="1" hangingPunct="1">
              <a:buFont typeface="Wingdings" pitchFamily="2" charset="2"/>
              <a:buNone/>
            </a:pPr>
            <a:r>
              <a:rPr lang="en-US" sz="2400" b="1" dirty="0">
                <a:effectLst>
                  <a:outerShdw blurRad="38100" dist="38100" dir="2700000" algn="tl">
                    <a:srgbClr val="000000">
                      <a:alpha val="43137"/>
                    </a:srgbClr>
                  </a:outerShdw>
                </a:effectLst>
              </a:rPr>
              <a:t>		</a:t>
            </a:r>
          </a:p>
          <a:p>
            <a:pPr eaLnBrk="1" hangingPunct="1">
              <a:buFont typeface="Wingdings" pitchFamily="2" charset="2"/>
              <a:buNone/>
            </a:pPr>
            <a:r>
              <a:rPr lang="en-US" sz="2400" b="1" dirty="0">
                <a:effectLst>
                  <a:outerShdw blurRad="38100" dist="38100" dir="2700000" algn="tl">
                    <a:srgbClr val="000000">
                      <a:alpha val="43137"/>
                    </a:srgbClr>
                  </a:outerShdw>
                </a:effectLst>
              </a:rPr>
              <a:t>		</a:t>
            </a:r>
            <a:r>
              <a:rPr lang="en-US" sz="2800" b="1" dirty="0">
                <a:effectLst>
                  <a:outerShdw blurRad="38100" dist="38100" dir="2700000" algn="tl">
                    <a:srgbClr val="000000">
                      <a:alpha val="43137"/>
                    </a:srgbClr>
                  </a:outerShdw>
                </a:effectLst>
              </a:rPr>
              <a:t>X		X’	(means complement of x)</a:t>
            </a:r>
          </a:p>
          <a:p>
            <a:pPr eaLnBrk="1" hangingPunct="1">
              <a:buFont typeface="Wingdings" pitchFamily="2" charset="2"/>
              <a:buNone/>
            </a:pPr>
            <a:r>
              <a:rPr lang="en-US" sz="2800" b="1" dirty="0">
                <a:effectLst>
                  <a:outerShdw blurRad="38100" dist="38100" dir="2700000" algn="tl">
                    <a:srgbClr val="000000">
                      <a:alpha val="43137"/>
                    </a:srgbClr>
                  </a:outerShdw>
                </a:effectLst>
              </a:rPr>
              <a:t>		0		1	</a:t>
            </a:r>
          </a:p>
          <a:p>
            <a:pPr eaLnBrk="1" hangingPunct="1">
              <a:buFont typeface="Wingdings" pitchFamily="2" charset="2"/>
              <a:buNone/>
            </a:pPr>
            <a:r>
              <a:rPr lang="en-US" sz="2800" b="1" dirty="0">
                <a:effectLst>
                  <a:outerShdw blurRad="38100" dist="38100" dir="2700000" algn="tl">
                    <a:srgbClr val="000000">
                      <a:alpha val="43137"/>
                    </a:srgbClr>
                  </a:outerShdw>
                </a:effectLst>
              </a:rPr>
              <a:t>		1		0	</a:t>
            </a:r>
          </a:p>
          <a:p>
            <a:pPr eaLnBrk="1" hangingPunct="1">
              <a:buFont typeface="Wingdings" pitchFamily="2" charset="2"/>
              <a:buNone/>
            </a:pPr>
            <a:r>
              <a:rPr lang="en-US" sz="2800" b="1" dirty="0">
                <a:effectLst>
                  <a:outerShdw blurRad="38100" dist="38100" dir="2700000" algn="tl">
                    <a:srgbClr val="000000">
                      <a:alpha val="43137"/>
                    </a:srgbClr>
                  </a:outerShdw>
                </a:effectLst>
              </a:rPr>
              <a:t>		</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23834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3043535"/>
            <a:ext cx="6171422" cy="923330"/>
          </a:xfrm>
          <a:prstGeom prst="rect">
            <a:avLst/>
          </a:prstGeom>
          <a:noFill/>
        </p:spPr>
        <p:txBody>
          <a:bodyPr wrap="square">
            <a:spAutoFit/>
          </a:bodyPr>
          <a:lstStyle>
            <a:defPPr>
              <a:defRPr lang="en-US"/>
            </a:defPPr>
            <a:lvl1pPr algn="ctr">
              <a:defRPr sz="5400" b="1">
                <a:effectLst>
                  <a:outerShdw blurRad="38100" dist="38100" dir="2700000" algn="tl">
                    <a:srgbClr val="000000">
                      <a:alpha val="43137"/>
                    </a:srgbClr>
                  </a:outerShdw>
                </a:effectLst>
              </a:defRPr>
            </a:lvl1pPr>
          </a:lstStyle>
          <a:p>
            <a:r>
              <a:rPr lang="en-US" dirty="0"/>
              <a:t>Truth Table</a:t>
            </a:r>
          </a:p>
        </p:txBody>
      </p:sp>
    </p:spTree>
    <p:extLst>
      <p:ext uri="{BB962C8B-B14F-4D97-AF65-F5344CB8AC3E}">
        <p14:creationId xmlns:p14="http://schemas.microsoft.com/office/powerpoint/2010/main" val="2535102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1000" y="777496"/>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Truth Table</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2923877"/>
          </a:xfrm>
          <a:prstGeom prst="rect">
            <a:avLst/>
          </a:prstGeom>
          <a:noFill/>
        </p:spPr>
        <p:txBody>
          <a:bodyPr wrap="square">
            <a:spAutoFit/>
          </a:bodyPr>
          <a:lstStyle/>
          <a:p>
            <a:pPr algn="just" eaLnBrk="1" hangingPunct="1"/>
            <a:r>
              <a:rPr lang="en-US" sz="3200" b="1" dirty="0">
                <a:effectLst>
                  <a:outerShdw blurRad="38100" dist="38100" dir="2700000" algn="tl">
                    <a:srgbClr val="000000">
                      <a:alpha val="43137"/>
                    </a:srgbClr>
                  </a:outerShdw>
                </a:effectLst>
              </a:rPr>
              <a:t>Truth table is a table that contains all possible values of logical variables/statements in a Boolean expression.</a:t>
            </a:r>
          </a:p>
          <a:p>
            <a:pPr algn="just" eaLnBrk="1" hangingPunct="1">
              <a:buFont typeface="Wingdings" pitchFamily="2" charset="2"/>
              <a:buNone/>
            </a:pPr>
            <a:endParaRPr lang="en-US" sz="3200" b="1" dirty="0">
              <a:effectLst>
                <a:outerShdw blurRad="38100" dist="38100" dir="2700000" algn="tl">
                  <a:srgbClr val="000000">
                    <a:alpha val="43137"/>
                  </a:srgbClr>
                </a:outerShdw>
              </a:effectLst>
            </a:endParaRPr>
          </a:p>
          <a:p>
            <a:pPr algn="just" eaLnBrk="1" hangingPunct="1">
              <a:buFont typeface="Wingdings" pitchFamily="2" charset="2"/>
              <a:buNone/>
            </a:pPr>
            <a:r>
              <a:rPr lang="en-US" sz="3200" b="1" dirty="0">
                <a:effectLst>
                  <a:outerShdw blurRad="38100" dist="38100" dir="2700000" algn="tl">
                    <a:srgbClr val="000000">
                      <a:alpha val="43137"/>
                    </a:srgbClr>
                  </a:outerShdw>
                </a:effectLst>
              </a:rPr>
              <a:t>No. of possible combination = </a:t>
            </a:r>
          </a:p>
          <a:p>
            <a:pPr algn="just" eaLnBrk="1" hangingPunct="1">
              <a:buFont typeface="Wingdings" pitchFamily="2" charset="2"/>
              <a:buNone/>
            </a:pPr>
            <a:r>
              <a:rPr lang="en-US" sz="3200" b="1" dirty="0">
                <a:effectLst>
                  <a:outerShdw blurRad="38100" dist="38100" dir="2700000" algn="tl">
                    <a:srgbClr val="000000">
                      <a:alpha val="43137"/>
                    </a:srgbClr>
                  </a:outerShdw>
                </a:effectLst>
              </a:rPr>
              <a:t>2n, where n=number of variables used in a Boolean expression.</a:t>
            </a:r>
          </a:p>
          <a:p>
            <a:pPr algn="just" eaLnBrk="1" hangingPunct="1">
              <a:buFont typeface="Wingdings" pitchFamily="2" charset="2"/>
              <a:buNone/>
            </a:pP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01586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Truth Table</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4585871"/>
          </a:xfrm>
          <a:prstGeom prst="rect">
            <a:avLst/>
          </a:prstGeom>
          <a:noFill/>
        </p:spPr>
        <p:txBody>
          <a:bodyPr wrap="square">
            <a:spAutoFit/>
          </a:bodyPr>
          <a:lstStyle/>
          <a:p>
            <a:pPr eaLnBrk="1" hangingPunct="1">
              <a:buNone/>
            </a:pPr>
            <a:r>
              <a:rPr lang="en-US" sz="2800" b="1" dirty="0">
                <a:effectLst>
                  <a:outerShdw blurRad="38100" dist="38100" dir="2700000" algn="tl">
                    <a:srgbClr val="000000">
                      <a:alpha val="43137"/>
                    </a:srgbClr>
                  </a:outerShdw>
                </a:effectLst>
              </a:rPr>
              <a:t>The truth table for XY + Z is as follows:</a:t>
            </a:r>
          </a:p>
          <a:p>
            <a:pPr eaLnBrk="1" hangingPunct="1">
              <a:buNone/>
            </a:pPr>
            <a:endParaRPr lang="en-US" sz="1400" b="1" dirty="0">
              <a:effectLst>
                <a:outerShdw blurRad="38100" dist="38100" dir="2700000" algn="tl">
                  <a:srgbClr val="000000">
                    <a:alpha val="43137"/>
                  </a:srgbClr>
                </a:outerShdw>
              </a:effectLst>
            </a:endParaRPr>
          </a:p>
          <a:p>
            <a:pPr eaLnBrk="1" hangingPunct="1">
              <a:buFont typeface="Wingdings" pitchFamily="2" charset="2"/>
              <a:buNone/>
            </a:pPr>
            <a:r>
              <a:rPr lang="en-US" sz="2400" b="1" dirty="0">
                <a:effectLst>
                  <a:outerShdw blurRad="38100" dist="38100" dir="2700000" algn="tl">
                    <a:srgbClr val="000000">
                      <a:alpha val="43137"/>
                    </a:srgbClr>
                  </a:outerShdw>
                </a:effectLst>
              </a:rPr>
              <a:t>		</a:t>
            </a:r>
            <a:r>
              <a:rPr lang="pl-PL" sz="2400" b="1" dirty="0">
                <a:effectLst>
                  <a:outerShdw blurRad="38100" dist="38100" dir="2700000" algn="tl">
                    <a:srgbClr val="000000">
                      <a:alpha val="43137"/>
                    </a:srgbClr>
                  </a:outerShdw>
                </a:effectLst>
              </a:rPr>
              <a:t> Dec	X	</a:t>
            </a:r>
            <a:r>
              <a:rPr lang="en-US" sz="2400" b="1" dirty="0">
                <a:effectLst>
                  <a:outerShdw blurRad="38100" dist="38100" dir="2700000" algn="tl">
                    <a:srgbClr val="000000">
                      <a:alpha val="43137"/>
                    </a:srgbClr>
                  </a:outerShdw>
                </a:effectLst>
              </a:rPr>
              <a:t>	</a:t>
            </a:r>
            <a:r>
              <a:rPr lang="pl-PL" sz="2400" b="1" dirty="0">
                <a:effectLst>
                  <a:outerShdw blurRad="38100" dist="38100" dir="2700000" algn="tl">
                    <a:srgbClr val="000000">
                      <a:alpha val="43137"/>
                    </a:srgbClr>
                  </a:outerShdw>
                </a:effectLst>
              </a:rPr>
              <a:t>Y	</a:t>
            </a:r>
            <a:r>
              <a:rPr lang="en-US" sz="2400" b="1" dirty="0">
                <a:effectLst>
                  <a:outerShdw blurRad="38100" dist="38100" dir="2700000" algn="tl">
                    <a:srgbClr val="000000">
                      <a:alpha val="43137"/>
                    </a:srgbClr>
                  </a:outerShdw>
                </a:effectLst>
              </a:rPr>
              <a:t>	</a:t>
            </a:r>
            <a:r>
              <a:rPr lang="pl-PL" sz="2400" b="1" dirty="0">
                <a:effectLst>
                  <a:outerShdw blurRad="38100" dist="38100" dir="2700000" algn="tl">
                    <a:srgbClr val="000000">
                      <a:alpha val="43137"/>
                    </a:srgbClr>
                  </a:outerShdw>
                </a:effectLst>
              </a:rPr>
              <a:t>Z	</a:t>
            </a:r>
            <a:r>
              <a:rPr lang="en-US" sz="2400" b="1" dirty="0">
                <a:effectLst>
                  <a:outerShdw blurRad="38100" dist="38100" dir="2700000" algn="tl">
                    <a:srgbClr val="000000">
                      <a:alpha val="43137"/>
                    </a:srgbClr>
                  </a:outerShdw>
                </a:effectLst>
              </a:rPr>
              <a:t>	</a:t>
            </a:r>
            <a:r>
              <a:rPr lang="pl-PL" sz="2400" b="1" dirty="0">
                <a:effectLst>
                  <a:outerShdw blurRad="38100" dist="38100" dir="2700000" algn="tl">
                    <a:srgbClr val="000000">
                      <a:alpha val="43137"/>
                    </a:srgbClr>
                  </a:outerShdw>
                </a:effectLst>
              </a:rPr>
              <a:t>XY	</a:t>
            </a:r>
            <a:r>
              <a:rPr lang="en-US" sz="2400" b="1" dirty="0">
                <a:effectLst>
                  <a:outerShdw blurRad="38100" dist="38100" dir="2700000" algn="tl">
                    <a:srgbClr val="000000">
                      <a:alpha val="43137"/>
                    </a:srgbClr>
                  </a:outerShdw>
                </a:effectLst>
              </a:rPr>
              <a:t>	</a:t>
            </a:r>
            <a:r>
              <a:rPr lang="pl-PL" sz="2400" b="1" dirty="0">
                <a:effectLst>
                  <a:outerShdw blurRad="38100" dist="38100" dir="2700000" algn="tl">
                    <a:srgbClr val="000000">
                      <a:alpha val="43137"/>
                    </a:srgbClr>
                  </a:outerShdw>
                </a:effectLst>
              </a:rPr>
              <a:t>XY+Z</a:t>
            </a:r>
            <a:endParaRPr lang="en-US" sz="2400" b="1" dirty="0">
              <a:effectLst>
                <a:outerShdw blurRad="38100" dist="38100" dir="2700000" algn="tl">
                  <a:srgbClr val="000000">
                    <a:alpha val="43137"/>
                  </a:srgbClr>
                </a:outerShdw>
              </a:effectLst>
            </a:endParaRPr>
          </a:p>
          <a:p>
            <a:pPr eaLnBrk="1" hangingPunct="1">
              <a:buFont typeface="Wingdings" pitchFamily="2" charset="2"/>
              <a:buNone/>
            </a:pPr>
            <a:r>
              <a:rPr lang="en-US" sz="2400" b="1" dirty="0">
                <a:effectLst>
                  <a:outerShdw blurRad="38100" dist="38100" dir="2700000" algn="tl">
                    <a:srgbClr val="000000">
                      <a:alpha val="43137"/>
                    </a:srgbClr>
                  </a:outerShdw>
                </a:effectLst>
              </a:rPr>
              <a:t>		------------------------------------------------------</a:t>
            </a:r>
          </a:p>
          <a:p>
            <a:pPr eaLnBrk="1" hangingPunct="1">
              <a:buFont typeface="Wingdings" pitchFamily="2" charset="2"/>
              <a:buNone/>
            </a:pPr>
            <a:r>
              <a:rPr lang="pl-PL" sz="2400" b="1" dirty="0">
                <a:effectLst>
                  <a:outerShdw blurRad="38100" dist="38100" dir="2700000" algn="tl">
                    <a:srgbClr val="000000">
                      <a:alpha val="43137"/>
                    </a:srgbClr>
                  </a:outerShdw>
                </a:effectLst>
              </a:rPr>
              <a:t>		0		0		0		0		0		0</a:t>
            </a:r>
          </a:p>
          <a:p>
            <a:pPr eaLnBrk="1" hangingPunct="1">
              <a:buFont typeface="Wingdings" pitchFamily="2" charset="2"/>
              <a:buNone/>
            </a:pPr>
            <a:r>
              <a:rPr lang="pl-PL" sz="2400" b="1" dirty="0">
                <a:effectLst>
                  <a:outerShdw blurRad="38100" dist="38100" dir="2700000" algn="tl">
                    <a:srgbClr val="000000">
                      <a:alpha val="43137"/>
                    </a:srgbClr>
                  </a:outerShdw>
                </a:effectLst>
              </a:rPr>
              <a:t>		1		0		0		1		0		1</a:t>
            </a:r>
          </a:p>
          <a:p>
            <a:pPr eaLnBrk="1" hangingPunct="1">
              <a:buFont typeface="Wingdings" pitchFamily="2" charset="2"/>
              <a:buNone/>
            </a:pPr>
            <a:r>
              <a:rPr lang="pl-PL" sz="2400" b="1" dirty="0">
                <a:effectLst>
                  <a:outerShdw blurRad="38100" dist="38100" dir="2700000" algn="tl">
                    <a:srgbClr val="000000">
                      <a:alpha val="43137"/>
                    </a:srgbClr>
                  </a:outerShdw>
                </a:effectLst>
              </a:rPr>
              <a:t>		2		0		1		0		0		0</a:t>
            </a:r>
          </a:p>
          <a:p>
            <a:pPr eaLnBrk="1" hangingPunct="1">
              <a:buFont typeface="Wingdings" pitchFamily="2" charset="2"/>
              <a:buNone/>
            </a:pPr>
            <a:r>
              <a:rPr lang="pl-PL" sz="2400" b="1" dirty="0">
                <a:effectLst>
                  <a:outerShdw blurRad="38100" dist="38100" dir="2700000" algn="tl">
                    <a:srgbClr val="000000">
                      <a:alpha val="43137"/>
                    </a:srgbClr>
                  </a:outerShdw>
                </a:effectLst>
              </a:rPr>
              <a:t>		3		0		1		1		0		1</a:t>
            </a:r>
          </a:p>
          <a:p>
            <a:pPr eaLnBrk="1" hangingPunct="1">
              <a:buFont typeface="Wingdings" pitchFamily="2" charset="2"/>
              <a:buNone/>
            </a:pPr>
            <a:r>
              <a:rPr lang="pl-PL" sz="2400" b="1" dirty="0">
                <a:effectLst>
                  <a:outerShdw blurRad="38100" dist="38100" dir="2700000" algn="tl">
                    <a:srgbClr val="000000">
                      <a:alpha val="43137"/>
                    </a:srgbClr>
                  </a:outerShdw>
                </a:effectLst>
              </a:rPr>
              <a:t>		4		1		0		0		0		0</a:t>
            </a:r>
          </a:p>
          <a:p>
            <a:pPr eaLnBrk="1" hangingPunct="1">
              <a:buFont typeface="Wingdings" pitchFamily="2" charset="2"/>
              <a:buNone/>
            </a:pPr>
            <a:r>
              <a:rPr lang="pl-PL" sz="2400" b="1" dirty="0">
                <a:effectLst>
                  <a:outerShdw blurRad="38100" dist="38100" dir="2700000" algn="tl">
                    <a:srgbClr val="000000">
                      <a:alpha val="43137"/>
                    </a:srgbClr>
                  </a:outerShdw>
                </a:effectLst>
              </a:rPr>
              <a:t>		5		1		0		1		0		1</a:t>
            </a:r>
          </a:p>
          <a:p>
            <a:pPr eaLnBrk="1" hangingPunct="1">
              <a:buFont typeface="Wingdings" pitchFamily="2" charset="2"/>
              <a:buNone/>
            </a:pPr>
            <a:r>
              <a:rPr lang="pl-PL" sz="2400" b="1" dirty="0">
                <a:effectLst>
                  <a:outerShdw blurRad="38100" dist="38100" dir="2700000" algn="tl">
                    <a:srgbClr val="000000">
                      <a:alpha val="43137"/>
                    </a:srgbClr>
                  </a:outerShdw>
                </a:effectLst>
              </a:rPr>
              <a:t>		6		1		1		0		1		1</a:t>
            </a:r>
          </a:p>
          <a:p>
            <a:pPr eaLnBrk="1" hangingPunct="1">
              <a:buFont typeface="Wingdings" pitchFamily="2" charset="2"/>
              <a:buNone/>
            </a:pPr>
            <a:r>
              <a:rPr lang="pl-PL" sz="2400" b="1" dirty="0">
                <a:effectLst>
                  <a:outerShdw blurRad="38100" dist="38100" dir="2700000" algn="tl">
                    <a:srgbClr val="000000">
                      <a:alpha val="43137"/>
                    </a:srgbClr>
                  </a:outerShdw>
                </a:effectLst>
              </a:rPr>
              <a:t>		7		1		1		1		1		1</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32293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628037"/>
            <a:ext cx="6171422" cy="1754326"/>
          </a:xfrm>
          <a:prstGeom prst="rect">
            <a:avLst/>
          </a:prstGeom>
          <a:noFill/>
        </p:spPr>
        <p:txBody>
          <a:bodyPr wrap="square">
            <a:spAutoFit/>
          </a:bodyPr>
          <a:lstStyle/>
          <a:p>
            <a:pPr algn="ctr"/>
            <a:r>
              <a:rPr lang="en-US" sz="5400" b="1" dirty="0">
                <a:effectLst>
                  <a:outerShdw blurRad="38100" dist="38100" dir="2700000" algn="tl">
                    <a:srgbClr val="000000">
                      <a:alpha val="43137"/>
                    </a:srgbClr>
                  </a:outerShdw>
                </a:effectLst>
              </a:rPr>
              <a:t>Implementation of Boolean Algebra</a:t>
            </a:r>
          </a:p>
        </p:txBody>
      </p:sp>
    </p:spTree>
    <p:extLst>
      <p:ext uri="{BB962C8B-B14F-4D97-AF65-F5344CB8AC3E}">
        <p14:creationId xmlns:p14="http://schemas.microsoft.com/office/powerpoint/2010/main" val="2431790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8001000"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Implementation of Boolean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85800" y="2320844"/>
            <a:ext cx="10287000" cy="2232021"/>
          </a:xfrm>
          <a:prstGeom prst="rect">
            <a:avLst/>
          </a:prstGeom>
          <a:noFill/>
        </p:spPr>
        <p:txBody>
          <a:bodyPr wrap="square">
            <a:spAutoFit/>
          </a:bodyPr>
          <a:lstStyle/>
          <a:p>
            <a:pPr algn="just" eaLnBrk="1" hangingPunct="1">
              <a:lnSpc>
                <a:spcPct val="150000"/>
              </a:lnSpc>
              <a:buNone/>
            </a:pPr>
            <a:r>
              <a:rPr lang="en-US" sz="3200" b="1" dirty="0">
                <a:effectLst>
                  <a:outerShdw blurRad="38100" dist="38100" dir="2700000" algn="tl">
                    <a:srgbClr val="000000">
                      <a:alpha val="43137"/>
                    </a:srgbClr>
                  </a:outerShdw>
                </a:effectLst>
              </a:rPr>
              <a:t>Boolean Algebra applied in computers electronic circuits. These circuits perform Boolean operations and these are called logic circuits or logic gates.</a:t>
            </a:r>
          </a:p>
        </p:txBody>
      </p:sp>
    </p:spTree>
    <p:extLst>
      <p:ext uri="{BB962C8B-B14F-4D97-AF65-F5344CB8AC3E}">
        <p14:creationId xmlns:p14="http://schemas.microsoft.com/office/powerpoint/2010/main" val="3646588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AND Gate</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1421928"/>
          </a:xfrm>
          <a:prstGeom prst="rect">
            <a:avLst/>
          </a:prstGeom>
          <a:noFill/>
        </p:spPr>
        <p:txBody>
          <a:bodyPr wrap="square">
            <a:spAutoFit/>
          </a:bodyPr>
          <a:lstStyle/>
          <a:p>
            <a:pPr algn="just" eaLnBrk="1" hangingPunct="1">
              <a:lnSpc>
                <a:spcPct val="90000"/>
              </a:lnSpc>
            </a:pPr>
            <a:r>
              <a:rPr lang="en-US" sz="2400" b="1" dirty="0">
                <a:effectLst>
                  <a:outerShdw blurRad="38100" dist="38100" dir="2700000" algn="tl">
                    <a:srgbClr val="000000">
                      <a:alpha val="43137"/>
                    </a:srgbClr>
                  </a:outerShdw>
                </a:effectLst>
              </a:rPr>
              <a:t>The AND gate is an electronic circuit that gives a high output (1) only if all its inputs are high. </a:t>
            </a:r>
          </a:p>
          <a:p>
            <a:pPr algn="just" eaLnBrk="1" hangingPunct="1">
              <a:lnSpc>
                <a:spcPct val="90000"/>
              </a:lnSpc>
            </a:pPr>
            <a:r>
              <a:rPr lang="en-US" sz="2400" b="1" dirty="0">
                <a:effectLst>
                  <a:outerShdw blurRad="38100" dist="38100" dir="2700000" algn="tl">
                    <a:srgbClr val="000000">
                      <a:alpha val="43137"/>
                    </a:srgbClr>
                  </a:outerShdw>
                </a:effectLst>
              </a:rPr>
              <a:t>AND gate takes two or more input signals and produce only one output signal.</a:t>
            </a:r>
          </a:p>
          <a:p>
            <a:pPr eaLnBrk="1" hangingPunct="1">
              <a:lnSpc>
                <a:spcPct val="90000"/>
              </a:lnSpc>
            </a:pPr>
            <a:endParaRPr lang="en-US" sz="2400" b="1" dirty="0">
              <a:effectLst>
                <a:outerShdw blurRad="38100" dist="38100" dir="2700000" algn="tl">
                  <a:srgbClr val="000000">
                    <a:alpha val="43137"/>
                  </a:srgbClr>
                </a:outerShdw>
              </a:effectLst>
            </a:endParaRPr>
          </a:p>
        </p:txBody>
      </p:sp>
      <p:graphicFrame>
        <p:nvGraphicFramePr>
          <p:cNvPr id="3" name="Group 141">
            <a:extLst>
              <a:ext uri="{FF2B5EF4-FFF2-40B4-BE49-F238E27FC236}">
                <a16:creationId xmlns:a16="http://schemas.microsoft.com/office/drawing/2014/main" id="{203A1994-C990-6DF6-4F93-D6F297374B37}"/>
              </a:ext>
            </a:extLst>
          </p:cNvPr>
          <p:cNvGraphicFramePr>
            <a:graphicFrameLocks/>
          </p:cNvGraphicFramePr>
          <p:nvPr>
            <p:extLst>
              <p:ext uri="{D42A27DB-BD31-4B8C-83A1-F6EECF244321}">
                <p14:modId xmlns:p14="http://schemas.microsoft.com/office/powerpoint/2010/main" val="1300691620"/>
              </p:ext>
            </p:extLst>
          </p:nvPr>
        </p:nvGraphicFramePr>
        <p:xfrm>
          <a:off x="5334000" y="2977005"/>
          <a:ext cx="4214841" cy="3017520"/>
        </p:xfrm>
        <a:graphic>
          <a:graphicData uri="http://schemas.openxmlformats.org/drawingml/2006/table">
            <a:tbl>
              <a:tblPr>
                <a:tableStyleId>{775DCB02-9BB8-47FD-8907-85C794F793BA}</a:tableStyleId>
              </a:tblPr>
              <a:tblGrid>
                <a:gridCol w="1447727">
                  <a:extLst>
                    <a:ext uri="{9D8B030D-6E8A-4147-A177-3AD203B41FA5}">
                      <a16:colId xmlns:a16="http://schemas.microsoft.com/office/drawing/2014/main" val="20000"/>
                    </a:ext>
                  </a:extLst>
                </a:gridCol>
                <a:gridCol w="1443222">
                  <a:extLst>
                    <a:ext uri="{9D8B030D-6E8A-4147-A177-3AD203B41FA5}">
                      <a16:colId xmlns:a16="http://schemas.microsoft.com/office/drawing/2014/main" val="20001"/>
                    </a:ext>
                  </a:extLst>
                </a:gridCol>
                <a:gridCol w="1323892">
                  <a:extLst>
                    <a:ext uri="{9D8B030D-6E8A-4147-A177-3AD203B41FA5}">
                      <a16:colId xmlns:a16="http://schemas.microsoft.com/office/drawing/2014/main" val="20002"/>
                    </a:ext>
                  </a:extLst>
                </a:gridCol>
              </a:tblGrid>
              <a:tr h="44291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Input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A</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Input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 B</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Output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AB</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0"/>
                  </a:ext>
                </a:extLst>
              </a:tr>
              <a:tr h="44132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1"/>
                  </a:ext>
                </a:extLst>
              </a:tr>
              <a:tr h="44132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2"/>
                  </a:ext>
                </a:extLst>
              </a:tr>
              <a:tr h="44132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1</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3"/>
                  </a:ext>
                </a:extLst>
              </a:tr>
              <a:tr h="44291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1</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4"/>
                  </a:ext>
                </a:extLst>
              </a:tr>
            </a:tbl>
          </a:graphicData>
        </a:graphic>
      </p:graphicFrame>
      <p:pic>
        <p:nvPicPr>
          <p:cNvPr id="5" name="Picture 137" descr="AND">
            <a:extLst>
              <a:ext uri="{FF2B5EF4-FFF2-40B4-BE49-F238E27FC236}">
                <a16:creationId xmlns:a16="http://schemas.microsoft.com/office/drawing/2014/main" id="{881CFBC8-49D4-2670-9852-92DE81350B01}"/>
              </a:ext>
            </a:extLst>
          </p:cNvPr>
          <p:cNvPicPr>
            <a:picLocks noChangeAspect="1" noChangeArrowheads="1"/>
          </p:cNvPicPr>
          <p:nvPr/>
        </p:nvPicPr>
        <p:blipFill>
          <a:blip r:embed="rId2" cstate="print"/>
          <a:srcRect/>
          <a:stretch>
            <a:fillRect/>
          </a:stretch>
        </p:blipFill>
        <p:spPr bwMode="auto">
          <a:xfrm>
            <a:off x="1371600" y="3690619"/>
            <a:ext cx="3429000" cy="14049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5802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OR Gate</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1846659"/>
          </a:xfrm>
          <a:prstGeom prst="rect">
            <a:avLst/>
          </a:prstGeom>
          <a:noFill/>
        </p:spPr>
        <p:txBody>
          <a:bodyPr wrap="square">
            <a:spAutoFit/>
          </a:bodyPr>
          <a:lstStyle/>
          <a:p>
            <a:pPr algn="just" eaLnBrk="1" hangingPunct="1"/>
            <a:r>
              <a:rPr lang="en-US" sz="2400" b="1" dirty="0">
                <a:effectLst>
                  <a:outerShdw blurRad="38100" dist="38100" dir="2700000" algn="tl">
                    <a:srgbClr val="000000">
                      <a:alpha val="43137"/>
                    </a:srgbClr>
                  </a:outerShdw>
                </a:effectLst>
              </a:rPr>
              <a:t>The OR gate is an electronic circuit that gives a high output (1) if one or more of its inputs are high. </a:t>
            </a:r>
          </a:p>
          <a:p>
            <a:pPr algn="just" eaLnBrk="1" hangingPunct="1"/>
            <a:r>
              <a:rPr lang="en-US" sz="2400" b="1" dirty="0">
                <a:effectLst>
                  <a:outerShdw blurRad="38100" dist="38100" dir="2700000" algn="tl">
                    <a:srgbClr val="000000">
                      <a:alpha val="43137"/>
                    </a:srgbClr>
                  </a:outerShdw>
                </a:effectLst>
              </a:rPr>
              <a:t>OR gate also takes two or more input signals and produce only one output signal.</a:t>
            </a:r>
          </a:p>
          <a:p>
            <a:pPr algn="just" eaLnBrk="1" hangingPunct="1"/>
            <a:endParaRPr lang="en-US" sz="2400" b="1" dirty="0">
              <a:effectLst>
                <a:outerShdw blurRad="38100" dist="38100" dir="2700000" algn="tl">
                  <a:srgbClr val="000000">
                    <a:alpha val="43137"/>
                  </a:srgbClr>
                </a:outerShdw>
              </a:effectLst>
            </a:endParaRPr>
          </a:p>
          <a:p>
            <a:pPr lvl="2" algn="just" eaLnBrk="1" hangingPunct="1"/>
            <a:endParaRPr lang="en-US" sz="1600" b="1" dirty="0">
              <a:effectLst>
                <a:outerShdw blurRad="38100" dist="38100" dir="2700000" algn="tl">
                  <a:srgbClr val="000000">
                    <a:alpha val="43137"/>
                  </a:srgbClr>
                </a:outerShdw>
              </a:effectLst>
            </a:endParaRPr>
          </a:p>
        </p:txBody>
      </p:sp>
      <p:graphicFrame>
        <p:nvGraphicFramePr>
          <p:cNvPr id="3" name="Group 38">
            <a:extLst>
              <a:ext uri="{FF2B5EF4-FFF2-40B4-BE49-F238E27FC236}">
                <a16:creationId xmlns:a16="http://schemas.microsoft.com/office/drawing/2014/main" id="{A8D3F18A-1D62-41DD-4FB1-583CAF888475}"/>
              </a:ext>
            </a:extLst>
          </p:cNvPr>
          <p:cNvGraphicFramePr>
            <a:graphicFrameLocks/>
          </p:cNvGraphicFramePr>
          <p:nvPr>
            <p:extLst>
              <p:ext uri="{D42A27DB-BD31-4B8C-83A1-F6EECF244321}">
                <p14:modId xmlns:p14="http://schemas.microsoft.com/office/powerpoint/2010/main" val="823927282"/>
              </p:ext>
            </p:extLst>
          </p:nvPr>
        </p:nvGraphicFramePr>
        <p:xfrm>
          <a:off x="5334000" y="3124200"/>
          <a:ext cx="4357718" cy="3017520"/>
        </p:xfrm>
        <a:graphic>
          <a:graphicData uri="http://schemas.openxmlformats.org/drawingml/2006/table">
            <a:tbl>
              <a:tblPr>
                <a:tableStyleId>{284E427A-3D55-4303-BF80-6455036E1DE7}</a:tableStyleId>
              </a:tblPr>
              <a:tblGrid>
                <a:gridCol w="1495903">
                  <a:extLst>
                    <a:ext uri="{9D8B030D-6E8A-4147-A177-3AD203B41FA5}">
                      <a16:colId xmlns:a16="http://schemas.microsoft.com/office/drawing/2014/main" val="20000"/>
                    </a:ext>
                  </a:extLst>
                </a:gridCol>
                <a:gridCol w="1493839">
                  <a:extLst>
                    <a:ext uri="{9D8B030D-6E8A-4147-A177-3AD203B41FA5}">
                      <a16:colId xmlns:a16="http://schemas.microsoft.com/office/drawing/2014/main" val="20001"/>
                    </a:ext>
                  </a:extLst>
                </a:gridCol>
                <a:gridCol w="1367976">
                  <a:extLst>
                    <a:ext uri="{9D8B030D-6E8A-4147-A177-3AD203B41FA5}">
                      <a16:colId xmlns:a16="http://schemas.microsoft.com/office/drawing/2014/main" val="20002"/>
                    </a:ext>
                  </a:extLst>
                </a:gridCol>
              </a:tblGrid>
              <a:tr h="766336">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Input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A</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Input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 B</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Output A+B</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0"/>
                  </a:ext>
                </a:extLst>
              </a:tr>
              <a:tr h="44064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0</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1"/>
                  </a:ext>
                </a:extLst>
              </a:tr>
              <a:tr h="44064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2"/>
                  </a:ext>
                </a:extLst>
              </a:tr>
              <a:tr h="44064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0</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3"/>
                  </a:ext>
                </a:extLst>
              </a:tr>
              <a:tr h="440643">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a:ln>
                            <a:noFill/>
                          </a:ln>
                          <a:effectLst>
                            <a:outerShdw blurRad="38100" dist="38100" dir="2700000" algn="tl">
                              <a:srgbClr val="000000">
                                <a:alpha val="43137"/>
                              </a:srgbClr>
                            </a:outerShdw>
                          </a:effectLst>
                        </a:rPr>
                        <a:t>1</a:t>
                      </a:r>
                      <a:endParaRPr kumimoji="0" lang="en-US" sz="2800" b="1" i="0" u="none" strike="noStrike" cap="none" normalizeH="0" baseline="0">
                        <a:ln>
                          <a:noFill/>
                        </a:ln>
                        <a:solidFill>
                          <a:schemeClr val="bg1"/>
                        </a:solidFill>
                        <a:effectLst>
                          <a:outerShdw blurRad="38100" dist="38100" dir="2700000" algn="tl">
                            <a:srgbClr val="000000">
                              <a:alpha val="43137"/>
                            </a:srgbClr>
                          </a:outerShdw>
                        </a:effectLst>
                        <a:latin typeface="+mn-lt"/>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800" b="1" u="none" strike="noStrike" cap="none" normalizeH="0" baseline="0" dirty="0">
                          <a:ln>
                            <a:noFill/>
                          </a:ln>
                          <a:effectLst>
                            <a:outerShdw blurRad="38100" dist="38100" dir="2700000" algn="tl">
                              <a:srgbClr val="000000">
                                <a:alpha val="43137"/>
                              </a:srgbClr>
                            </a:outerShdw>
                          </a:effectLst>
                        </a:rPr>
                        <a:t>1</a:t>
                      </a:r>
                      <a:endParaRPr kumimoji="0" lang="en-US" sz="2800" b="1" i="0" u="none" strike="noStrike" cap="none" normalizeH="0" baseline="0" dirty="0">
                        <a:ln>
                          <a:noFill/>
                        </a:ln>
                        <a:solidFill>
                          <a:schemeClr val="bg1"/>
                        </a:solidFill>
                        <a:effectLst>
                          <a:outerShdw blurRad="38100" dist="38100" dir="2700000" algn="tl">
                            <a:srgbClr val="000000">
                              <a:alpha val="43137"/>
                            </a:srgbClr>
                          </a:outerShdw>
                        </a:effectLst>
                        <a:latin typeface="+mn-lt"/>
                      </a:endParaRPr>
                    </a:p>
                  </a:txBody>
                  <a:tcPr anchor="ctr" horzOverflow="overflow"/>
                </a:tc>
                <a:extLst>
                  <a:ext uri="{0D108BD9-81ED-4DB2-BD59-A6C34878D82A}">
                    <a16:rowId xmlns:a16="http://schemas.microsoft.com/office/drawing/2014/main" val="10004"/>
                  </a:ext>
                </a:extLst>
              </a:tr>
            </a:tbl>
          </a:graphicData>
        </a:graphic>
      </p:graphicFrame>
      <p:pic>
        <p:nvPicPr>
          <p:cNvPr id="5" name="Picture 35" descr="OR">
            <a:extLst>
              <a:ext uri="{FF2B5EF4-FFF2-40B4-BE49-F238E27FC236}">
                <a16:creationId xmlns:a16="http://schemas.microsoft.com/office/drawing/2014/main" id="{DA02911E-0508-F7F7-678A-70A0740B484B}"/>
              </a:ext>
            </a:extLst>
          </p:cNvPr>
          <p:cNvPicPr>
            <a:picLocks noChangeAspect="1" noChangeArrowheads="1"/>
          </p:cNvPicPr>
          <p:nvPr/>
        </p:nvPicPr>
        <p:blipFill>
          <a:blip r:embed="rId2" cstate="print"/>
          <a:srcRect/>
          <a:stretch>
            <a:fillRect/>
          </a:stretch>
        </p:blipFill>
        <p:spPr bwMode="auto">
          <a:xfrm>
            <a:off x="861982" y="4114800"/>
            <a:ext cx="3276600" cy="1643074"/>
          </a:xfrm>
          <a:prstGeom prst="rect">
            <a:avLst/>
          </a:prstGeom>
          <a:noFill/>
          <a:ln w="9525">
            <a:noFill/>
            <a:miter lim="800000"/>
            <a:headEnd/>
            <a:tailEnd/>
          </a:ln>
        </p:spPr>
      </p:pic>
    </p:spTree>
    <p:extLst>
      <p:ext uri="{BB962C8B-B14F-4D97-AF65-F5344CB8AC3E}">
        <p14:creationId xmlns:p14="http://schemas.microsoft.com/office/powerpoint/2010/main" val="69605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iterate type="lt">
                                    <p:tmAbs val="75"/>
                                  </p:iterate>
                                  <p:childTnLst>
                                    <p:set>
                                      <p:cBhvr>
                                        <p:cTn id="10" dur="1" fill="hold">
                                          <p:stCondLst>
                                            <p:cond delay="74"/>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4800" y="821481"/>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NOT gate</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2215991"/>
          </a:xfrm>
          <a:prstGeom prst="rect">
            <a:avLst/>
          </a:prstGeom>
          <a:noFill/>
        </p:spPr>
        <p:txBody>
          <a:bodyPr wrap="square">
            <a:spAutoFit/>
          </a:bodyPr>
          <a:lstStyle/>
          <a:p>
            <a:pPr algn="just" eaLnBrk="1" hangingPunct="1"/>
            <a:r>
              <a:rPr lang="en-US" sz="2400" b="1" dirty="0">
                <a:effectLst>
                  <a:outerShdw blurRad="38100" dist="38100" dir="2700000" algn="tl">
                    <a:srgbClr val="000000">
                      <a:alpha val="43137"/>
                    </a:srgbClr>
                  </a:outerShdw>
                </a:effectLst>
              </a:rPr>
              <a:t>The NOT gate is an electronic circuit that gives a high output (1) if its input is low . </a:t>
            </a:r>
          </a:p>
          <a:p>
            <a:pPr algn="just" eaLnBrk="1" hangingPunct="1"/>
            <a:r>
              <a:rPr lang="en-US" sz="2400" b="1" dirty="0">
                <a:effectLst>
                  <a:outerShdw blurRad="38100" dist="38100" dir="2700000" algn="tl">
                    <a:srgbClr val="000000">
                      <a:alpha val="43137"/>
                    </a:srgbClr>
                  </a:outerShdw>
                </a:effectLst>
              </a:rPr>
              <a:t>NOT gate takes only one input signal and produce only one output signal.</a:t>
            </a:r>
          </a:p>
          <a:p>
            <a:pPr algn="just" eaLnBrk="1" hangingPunct="1"/>
            <a:r>
              <a:rPr lang="en-US" sz="2400" b="1" dirty="0">
                <a:effectLst>
                  <a:outerShdw blurRad="38100" dist="38100" dir="2700000" algn="tl">
                    <a:srgbClr val="000000">
                      <a:alpha val="43137"/>
                    </a:srgbClr>
                  </a:outerShdw>
                </a:effectLst>
              </a:rPr>
              <a:t>The output of NOT gate is complement of its input.</a:t>
            </a:r>
          </a:p>
          <a:p>
            <a:pPr algn="just" eaLnBrk="1" hangingPunct="1"/>
            <a:r>
              <a:rPr lang="en-US" sz="2400" b="1" dirty="0">
                <a:effectLst>
                  <a:outerShdw blurRad="38100" dist="38100" dir="2700000" algn="tl">
                    <a:srgbClr val="000000">
                      <a:alpha val="43137"/>
                    </a:srgbClr>
                  </a:outerShdw>
                </a:effectLst>
              </a:rPr>
              <a:t>It is also called inverter.</a:t>
            </a:r>
          </a:p>
          <a:p>
            <a:pPr algn="just" eaLnBrk="1" hangingPunct="1"/>
            <a:endParaRPr lang="en-US" sz="2400" b="1" dirty="0">
              <a:effectLst>
                <a:outerShdw blurRad="38100" dist="38100" dir="2700000" algn="tl">
                  <a:srgbClr val="000000">
                    <a:alpha val="43137"/>
                  </a:srgbClr>
                </a:outerShdw>
              </a:effectLst>
            </a:endParaRPr>
          </a:p>
          <a:p>
            <a:pPr lvl="2" algn="just" eaLnBrk="1" hangingPunct="1"/>
            <a:endParaRPr lang="en-US" sz="1600" b="1" dirty="0">
              <a:effectLst>
                <a:outerShdw blurRad="38100" dist="38100" dir="2700000" algn="tl">
                  <a:srgbClr val="000000">
                    <a:alpha val="43137"/>
                  </a:srgbClr>
                </a:outerShdw>
              </a:effectLst>
            </a:endParaRPr>
          </a:p>
        </p:txBody>
      </p:sp>
      <p:graphicFrame>
        <p:nvGraphicFramePr>
          <p:cNvPr id="6" name="Group 38">
            <a:extLst>
              <a:ext uri="{FF2B5EF4-FFF2-40B4-BE49-F238E27FC236}">
                <a16:creationId xmlns:a16="http://schemas.microsoft.com/office/drawing/2014/main" id="{986A8592-C96D-4E8B-3036-7C37533E1667}"/>
              </a:ext>
            </a:extLst>
          </p:cNvPr>
          <p:cNvGraphicFramePr>
            <a:graphicFrameLocks/>
          </p:cNvGraphicFramePr>
          <p:nvPr>
            <p:extLst>
              <p:ext uri="{D42A27DB-BD31-4B8C-83A1-F6EECF244321}">
                <p14:modId xmlns:p14="http://schemas.microsoft.com/office/powerpoint/2010/main" val="752541137"/>
              </p:ext>
            </p:extLst>
          </p:nvPr>
        </p:nvGraphicFramePr>
        <p:xfrm>
          <a:off x="6362700" y="3987872"/>
          <a:ext cx="3000396" cy="1371600"/>
        </p:xfrm>
        <a:graphic>
          <a:graphicData uri="http://schemas.openxmlformats.org/drawingml/2006/table">
            <a:tbl>
              <a:tblPr>
                <a:tableStyleId>{69C7853C-536D-4A76-A0AE-DD22124D55A5}</a:tableStyleId>
              </a:tblPr>
              <a:tblGrid>
                <a:gridCol w="1567994">
                  <a:extLst>
                    <a:ext uri="{9D8B030D-6E8A-4147-A177-3AD203B41FA5}">
                      <a16:colId xmlns:a16="http://schemas.microsoft.com/office/drawing/2014/main" val="20000"/>
                    </a:ext>
                  </a:extLst>
                </a:gridCol>
                <a:gridCol w="1432402">
                  <a:extLst>
                    <a:ext uri="{9D8B030D-6E8A-4147-A177-3AD203B41FA5}">
                      <a16:colId xmlns:a16="http://schemas.microsoft.com/office/drawing/2014/main" val="20001"/>
                    </a:ext>
                  </a:extLst>
                </a:gridCol>
              </a:tblGrid>
              <a:tr h="420688">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dirty="0">
                          <a:ln>
                            <a:noFill/>
                          </a:ln>
                          <a:effectLst>
                            <a:outerShdw blurRad="38100" dist="38100" dir="2700000" algn="tl">
                              <a:srgbClr val="000000">
                                <a:alpha val="43137"/>
                              </a:srgbClr>
                            </a:outerShdw>
                          </a:effectLst>
                        </a:rPr>
                        <a:t>Input A</a:t>
                      </a:r>
                      <a:endParaRPr kumimoji="0" lang="en-US" sz="2400" b="1" i="0" u="none" strike="noStrike" cap="none" normalizeH="0" baseline="0" dirty="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a:ln>
                            <a:noFill/>
                          </a:ln>
                          <a:effectLst>
                            <a:outerShdw blurRad="38100" dist="38100" dir="2700000" algn="tl">
                              <a:srgbClr val="000000">
                                <a:alpha val="43137"/>
                              </a:srgbClr>
                            </a:outerShdw>
                          </a:effectLst>
                        </a:rPr>
                        <a:t>Output A</a:t>
                      </a:r>
                      <a:endParaRPr kumimoji="0" lang="en-US" sz="2400" b="1" i="0" u="none" strike="noStrike" cap="none" normalizeH="0" baseline="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extLst>
                  <a:ext uri="{0D108BD9-81ED-4DB2-BD59-A6C34878D82A}">
                    <a16:rowId xmlns:a16="http://schemas.microsoft.com/office/drawing/2014/main" val="10000"/>
                  </a:ext>
                </a:extLst>
              </a:tr>
              <a:tr h="42227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a:ln>
                            <a:noFill/>
                          </a:ln>
                          <a:effectLst>
                            <a:outerShdw blurRad="38100" dist="38100" dir="2700000" algn="tl">
                              <a:srgbClr val="000000">
                                <a:alpha val="43137"/>
                              </a:srgbClr>
                            </a:outerShdw>
                          </a:effectLst>
                        </a:rPr>
                        <a:t>0</a:t>
                      </a:r>
                      <a:endParaRPr kumimoji="0" lang="en-US" sz="2400" b="1" i="0" u="none" strike="noStrike" cap="none" normalizeH="0" baseline="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dirty="0">
                          <a:ln>
                            <a:noFill/>
                          </a:ln>
                          <a:effectLst>
                            <a:outerShdw blurRad="38100" dist="38100" dir="2700000" algn="tl">
                              <a:srgbClr val="000000">
                                <a:alpha val="43137"/>
                              </a:srgbClr>
                            </a:outerShdw>
                          </a:effectLst>
                        </a:rPr>
                        <a:t>1</a:t>
                      </a:r>
                      <a:endParaRPr kumimoji="0" lang="en-US" sz="2400" b="1" i="0" u="none" strike="noStrike" cap="none" normalizeH="0" baseline="0" dirty="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extLst>
                  <a:ext uri="{0D108BD9-81ED-4DB2-BD59-A6C34878D82A}">
                    <a16:rowId xmlns:a16="http://schemas.microsoft.com/office/drawing/2014/main" val="10001"/>
                  </a:ext>
                </a:extLst>
              </a:tr>
              <a:tr h="420688">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dirty="0">
                          <a:ln>
                            <a:noFill/>
                          </a:ln>
                          <a:effectLst>
                            <a:outerShdw blurRad="38100" dist="38100" dir="2700000" algn="tl">
                              <a:srgbClr val="000000">
                                <a:alpha val="43137"/>
                              </a:srgbClr>
                            </a:outerShdw>
                          </a:effectLst>
                        </a:rPr>
                        <a:t>1</a:t>
                      </a:r>
                      <a:endParaRPr kumimoji="0" lang="en-US" sz="2400" b="1" i="0" u="none" strike="noStrike" cap="none" normalizeH="0" baseline="0" dirty="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u="none" strike="noStrike" cap="none" normalizeH="0" baseline="0" dirty="0">
                          <a:ln>
                            <a:noFill/>
                          </a:ln>
                          <a:effectLst>
                            <a:outerShdw blurRad="38100" dist="38100" dir="2700000" algn="tl">
                              <a:srgbClr val="000000">
                                <a:alpha val="43137"/>
                              </a:srgbClr>
                            </a:outerShdw>
                          </a:effectLst>
                        </a:rPr>
                        <a:t>0</a:t>
                      </a:r>
                      <a:endParaRPr kumimoji="0" lang="en-US" sz="2400" b="1" i="0" u="none" strike="noStrike" cap="none" normalizeH="0" baseline="0" dirty="0">
                        <a:ln>
                          <a:noFill/>
                        </a:ln>
                        <a:solidFill>
                          <a:schemeClr val="bg1"/>
                        </a:solidFill>
                        <a:effectLst>
                          <a:outerShdw blurRad="38100" dist="38100" dir="2700000" algn="tl">
                            <a:srgbClr val="000000">
                              <a:alpha val="43137"/>
                            </a:srgbClr>
                          </a:outerShdw>
                        </a:effectLst>
                        <a:latin typeface="Verdana" pitchFamily="34" charset="0"/>
                      </a:endParaRPr>
                    </a:p>
                  </a:txBody>
                  <a:tcPr anchor="ctr" horzOverflow="overflow"/>
                </a:tc>
                <a:extLst>
                  <a:ext uri="{0D108BD9-81ED-4DB2-BD59-A6C34878D82A}">
                    <a16:rowId xmlns:a16="http://schemas.microsoft.com/office/drawing/2014/main" val="10002"/>
                  </a:ext>
                </a:extLst>
              </a:tr>
            </a:tbl>
          </a:graphicData>
        </a:graphic>
      </p:graphicFrame>
      <p:pic>
        <p:nvPicPr>
          <p:cNvPr id="7" name="Picture 34" descr="NOT1">
            <a:extLst>
              <a:ext uri="{FF2B5EF4-FFF2-40B4-BE49-F238E27FC236}">
                <a16:creationId xmlns:a16="http://schemas.microsoft.com/office/drawing/2014/main" id="{67CBA13D-6448-227C-D723-8B71CF6C94FC}"/>
              </a:ext>
            </a:extLst>
          </p:cNvPr>
          <p:cNvPicPr>
            <a:picLocks noChangeAspect="1" noChangeArrowheads="1"/>
          </p:cNvPicPr>
          <p:nvPr/>
        </p:nvPicPr>
        <p:blipFill>
          <a:blip r:embed="rId2" cstate="print"/>
          <a:srcRect/>
          <a:stretch>
            <a:fillRect/>
          </a:stretch>
        </p:blipFill>
        <p:spPr bwMode="auto">
          <a:xfrm>
            <a:off x="1143000" y="4294185"/>
            <a:ext cx="3810000" cy="1433514"/>
          </a:xfrm>
          <a:prstGeom prst="rect">
            <a:avLst/>
          </a:prstGeom>
          <a:noFill/>
          <a:ln w="9525">
            <a:noFill/>
            <a:miter lim="800000"/>
            <a:headEnd/>
            <a:tailEnd/>
          </a:ln>
        </p:spPr>
      </p:pic>
    </p:spTree>
    <p:extLst>
      <p:ext uri="{BB962C8B-B14F-4D97-AF65-F5344CB8AC3E}">
        <p14:creationId xmlns:p14="http://schemas.microsoft.com/office/powerpoint/2010/main" val="239353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lt">
                                    <p:tmAbs val="75"/>
                                  </p:iterate>
                                  <p:childTnLst>
                                    <p:set>
                                      <p:cBhvr>
                                        <p:cTn id="6" dur="1" fill="hold">
                                          <p:stCondLst>
                                            <p:cond delay="74"/>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0063" y="844105"/>
            <a:ext cx="6607809" cy="511422"/>
          </a:xfrm>
          <a:prstGeom prst="rect">
            <a:avLst/>
          </a:prstGeom>
        </p:spPr>
        <p:txBody>
          <a:bodyPr vert="horz" wrap="square" lIns="0" tIns="12700" rIns="0" bIns="0" rtlCol="0" anchor="ctr">
            <a:spAutoFit/>
          </a:bodyPr>
          <a:lstStyle/>
          <a:p>
            <a:r>
              <a:rPr lang="en-US" spc="-5" dirty="0"/>
              <a:t>Exclusive-OR Gate</a:t>
            </a:r>
            <a:endParaRPr lang="en-IN" spc="-5" dirty="0"/>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4">
            <a:extLst>
              <a:ext uri="{FF2B5EF4-FFF2-40B4-BE49-F238E27FC236}">
                <a16:creationId xmlns:a16="http://schemas.microsoft.com/office/drawing/2014/main" id="{057E2FFD-D2C7-297C-D40F-27141DA31E7A}"/>
              </a:ext>
            </a:extLst>
          </p:cNvPr>
          <p:cNvSpPr>
            <a:spLocks noChangeArrowheads="1"/>
          </p:cNvSpPr>
          <p:nvPr/>
        </p:nvSpPr>
        <p:spPr bwMode="auto">
          <a:xfrm>
            <a:off x="6453210" y="2609850"/>
            <a:ext cx="1202124"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X Y  Z</a:t>
            </a:r>
          </a:p>
        </p:txBody>
      </p:sp>
      <p:sp>
        <p:nvSpPr>
          <p:cNvPr id="5" name="Line 125">
            <a:extLst>
              <a:ext uri="{FF2B5EF4-FFF2-40B4-BE49-F238E27FC236}">
                <a16:creationId xmlns:a16="http://schemas.microsoft.com/office/drawing/2014/main" id="{384AD17E-04A0-49B4-AFB7-BE94AE9FFCBC}"/>
              </a:ext>
            </a:extLst>
          </p:cNvPr>
          <p:cNvSpPr>
            <a:spLocks noChangeShapeType="1"/>
          </p:cNvSpPr>
          <p:nvPr/>
        </p:nvSpPr>
        <p:spPr bwMode="auto">
          <a:xfrm>
            <a:off x="7210448" y="2546350"/>
            <a:ext cx="1587" cy="2332038"/>
          </a:xfrm>
          <a:prstGeom prst="line">
            <a:avLst/>
          </a:prstGeom>
          <a:noFill/>
          <a:ln w="25400">
            <a:solidFill>
              <a:srgbClr val="000000"/>
            </a:solidFill>
            <a:round/>
            <a:headEnd/>
            <a:tailEnd/>
          </a:ln>
        </p:spPr>
        <p:txBody>
          <a:bodyPr/>
          <a:lstStyle/>
          <a:p>
            <a:endParaRPr lang="en-IN" sz="4000" b="1">
              <a:effectLst>
                <a:outerShdw blurRad="38100" dist="38100" dir="2700000" algn="tl">
                  <a:srgbClr val="000000">
                    <a:alpha val="43137"/>
                  </a:srgbClr>
                </a:outerShdw>
              </a:effectLst>
            </a:endParaRPr>
          </a:p>
        </p:txBody>
      </p:sp>
      <p:sp>
        <p:nvSpPr>
          <p:cNvPr id="6" name="Rectangle 126">
            <a:extLst>
              <a:ext uri="{FF2B5EF4-FFF2-40B4-BE49-F238E27FC236}">
                <a16:creationId xmlns:a16="http://schemas.microsoft.com/office/drawing/2014/main" id="{737BF9AC-031D-0676-2CAA-CAC3203BA5E8}"/>
              </a:ext>
            </a:extLst>
          </p:cNvPr>
          <p:cNvSpPr>
            <a:spLocks noChangeArrowheads="1"/>
          </p:cNvSpPr>
          <p:nvPr/>
        </p:nvSpPr>
        <p:spPr bwMode="auto">
          <a:xfrm>
            <a:off x="2836885" y="2444750"/>
            <a:ext cx="1011815"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XOR</a:t>
            </a:r>
          </a:p>
        </p:txBody>
      </p:sp>
      <p:sp>
        <p:nvSpPr>
          <p:cNvPr id="7" name="Rectangle 127">
            <a:extLst>
              <a:ext uri="{FF2B5EF4-FFF2-40B4-BE49-F238E27FC236}">
                <a16:creationId xmlns:a16="http://schemas.microsoft.com/office/drawing/2014/main" id="{D0AE98B6-F55D-391A-77DF-5F6E732B56C9}"/>
              </a:ext>
            </a:extLst>
          </p:cNvPr>
          <p:cNvSpPr>
            <a:spLocks noChangeArrowheads="1"/>
          </p:cNvSpPr>
          <p:nvPr/>
        </p:nvSpPr>
        <p:spPr bwMode="auto">
          <a:xfrm>
            <a:off x="2074885" y="2971800"/>
            <a:ext cx="325410"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X</a:t>
            </a:r>
          </a:p>
        </p:txBody>
      </p:sp>
      <p:sp>
        <p:nvSpPr>
          <p:cNvPr id="9" name="Rectangle 128">
            <a:extLst>
              <a:ext uri="{FF2B5EF4-FFF2-40B4-BE49-F238E27FC236}">
                <a16:creationId xmlns:a16="http://schemas.microsoft.com/office/drawing/2014/main" id="{25D177A6-7D8C-F00C-748A-5D85968FF6D8}"/>
              </a:ext>
            </a:extLst>
          </p:cNvPr>
          <p:cNvSpPr>
            <a:spLocks noChangeArrowheads="1"/>
          </p:cNvSpPr>
          <p:nvPr/>
        </p:nvSpPr>
        <p:spPr bwMode="auto">
          <a:xfrm>
            <a:off x="2074885" y="3429000"/>
            <a:ext cx="325410"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Y</a:t>
            </a:r>
          </a:p>
        </p:txBody>
      </p:sp>
      <p:sp>
        <p:nvSpPr>
          <p:cNvPr id="10" name="Rectangle 129">
            <a:extLst>
              <a:ext uri="{FF2B5EF4-FFF2-40B4-BE49-F238E27FC236}">
                <a16:creationId xmlns:a16="http://schemas.microsoft.com/office/drawing/2014/main" id="{51646FCD-6ED4-BEC7-9E06-2534CF6E130B}"/>
              </a:ext>
            </a:extLst>
          </p:cNvPr>
          <p:cNvSpPr>
            <a:spLocks noChangeArrowheads="1"/>
          </p:cNvSpPr>
          <p:nvPr/>
        </p:nvSpPr>
        <p:spPr bwMode="auto">
          <a:xfrm>
            <a:off x="4132285" y="3200400"/>
            <a:ext cx="307777"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Z</a:t>
            </a:r>
          </a:p>
        </p:txBody>
      </p:sp>
      <p:sp>
        <p:nvSpPr>
          <p:cNvPr id="11" name="Rectangle 132">
            <a:extLst>
              <a:ext uri="{FF2B5EF4-FFF2-40B4-BE49-F238E27FC236}">
                <a16:creationId xmlns:a16="http://schemas.microsoft.com/office/drawing/2014/main" id="{ED8063E5-94F1-B85D-AAFF-B7B8CEE509B6}"/>
              </a:ext>
            </a:extLst>
          </p:cNvPr>
          <p:cNvSpPr>
            <a:spLocks noChangeArrowheads="1"/>
          </p:cNvSpPr>
          <p:nvPr/>
        </p:nvSpPr>
        <p:spPr bwMode="auto">
          <a:xfrm>
            <a:off x="6453210" y="3294063"/>
            <a:ext cx="1125308"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0 0  0</a:t>
            </a:r>
          </a:p>
        </p:txBody>
      </p:sp>
      <p:sp>
        <p:nvSpPr>
          <p:cNvPr id="12" name="Rectangle 133">
            <a:extLst>
              <a:ext uri="{FF2B5EF4-FFF2-40B4-BE49-F238E27FC236}">
                <a16:creationId xmlns:a16="http://schemas.microsoft.com/office/drawing/2014/main" id="{41A46FC0-2090-64AC-3BBE-8C63B395B7C7}"/>
              </a:ext>
            </a:extLst>
          </p:cNvPr>
          <p:cNvSpPr>
            <a:spLocks noChangeArrowheads="1"/>
          </p:cNvSpPr>
          <p:nvPr/>
        </p:nvSpPr>
        <p:spPr bwMode="auto">
          <a:xfrm>
            <a:off x="6453210" y="3673475"/>
            <a:ext cx="1125308"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0 1  1</a:t>
            </a:r>
          </a:p>
        </p:txBody>
      </p:sp>
      <p:sp>
        <p:nvSpPr>
          <p:cNvPr id="13" name="Rectangle 134">
            <a:extLst>
              <a:ext uri="{FF2B5EF4-FFF2-40B4-BE49-F238E27FC236}">
                <a16:creationId xmlns:a16="http://schemas.microsoft.com/office/drawing/2014/main" id="{517274BA-68A0-DB05-E38A-5991F5E3E048}"/>
              </a:ext>
            </a:extLst>
          </p:cNvPr>
          <p:cNvSpPr>
            <a:spLocks noChangeArrowheads="1"/>
          </p:cNvSpPr>
          <p:nvPr/>
        </p:nvSpPr>
        <p:spPr bwMode="auto">
          <a:xfrm>
            <a:off x="6453210" y="4054475"/>
            <a:ext cx="1125308"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1 0  1</a:t>
            </a:r>
          </a:p>
        </p:txBody>
      </p:sp>
      <p:sp>
        <p:nvSpPr>
          <p:cNvPr id="14" name="Rectangle 135">
            <a:extLst>
              <a:ext uri="{FF2B5EF4-FFF2-40B4-BE49-F238E27FC236}">
                <a16:creationId xmlns:a16="http://schemas.microsoft.com/office/drawing/2014/main" id="{C0AB3E0E-5FCD-FEE2-6DEC-39483548F7DF}"/>
              </a:ext>
            </a:extLst>
          </p:cNvPr>
          <p:cNvSpPr>
            <a:spLocks noChangeArrowheads="1"/>
          </p:cNvSpPr>
          <p:nvPr/>
        </p:nvSpPr>
        <p:spPr bwMode="auto">
          <a:xfrm>
            <a:off x="6453210" y="4433888"/>
            <a:ext cx="1125308" cy="615553"/>
          </a:xfrm>
          <a:prstGeom prst="rect">
            <a:avLst/>
          </a:prstGeom>
          <a:noFill/>
          <a:ln w="9525">
            <a:noFill/>
            <a:miter lim="800000"/>
            <a:headEnd/>
            <a:tailEnd/>
          </a:ln>
        </p:spPr>
        <p:txBody>
          <a:bodyPr wrap="none" lIns="0" tIns="0" rIns="0" bIns="0">
            <a:spAutoFit/>
          </a:bodyPr>
          <a:lstStyle/>
          <a:p>
            <a:r>
              <a:rPr lang="en-US" sz="4000" b="1">
                <a:effectLst>
                  <a:outerShdw blurRad="38100" dist="38100" dir="2700000" algn="tl">
                    <a:srgbClr val="000000">
                      <a:alpha val="43137"/>
                    </a:srgbClr>
                  </a:outerShdw>
                </a:effectLst>
              </a:rPr>
              <a:t>1 1  0</a:t>
            </a:r>
          </a:p>
        </p:txBody>
      </p:sp>
      <p:sp>
        <p:nvSpPr>
          <p:cNvPr id="15" name="Line 136">
            <a:extLst>
              <a:ext uri="{FF2B5EF4-FFF2-40B4-BE49-F238E27FC236}">
                <a16:creationId xmlns:a16="http://schemas.microsoft.com/office/drawing/2014/main" id="{56D7D8B0-4006-60C6-0926-C28A543C90E0}"/>
              </a:ext>
            </a:extLst>
          </p:cNvPr>
          <p:cNvSpPr>
            <a:spLocks noChangeShapeType="1"/>
          </p:cNvSpPr>
          <p:nvPr/>
        </p:nvSpPr>
        <p:spPr bwMode="auto">
          <a:xfrm>
            <a:off x="6307160" y="3097213"/>
            <a:ext cx="1550988" cy="1587"/>
          </a:xfrm>
          <a:prstGeom prst="line">
            <a:avLst/>
          </a:prstGeom>
          <a:noFill/>
          <a:ln w="19050">
            <a:solidFill>
              <a:srgbClr val="000000"/>
            </a:solidFill>
            <a:round/>
            <a:headEnd/>
            <a:tailEnd/>
          </a:ln>
        </p:spPr>
        <p:txBody>
          <a:bodyPr/>
          <a:lstStyle/>
          <a:p>
            <a:endParaRPr lang="en-IN" sz="4000" b="1">
              <a:effectLst>
                <a:outerShdw blurRad="38100" dist="38100" dir="2700000" algn="tl">
                  <a:srgbClr val="000000">
                    <a:alpha val="43137"/>
                  </a:srgbClr>
                </a:outerShdw>
              </a:effectLst>
            </a:endParaRPr>
          </a:p>
        </p:txBody>
      </p:sp>
      <p:sp>
        <p:nvSpPr>
          <p:cNvPr id="16" name="Rectangle 137">
            <a:extLst>
              <a:ext uri="{FF2B5EF4-FFF2-40B4-BE49-F238E27FC236}">
                <a16:creationId xmlns:a16="http://schemas.microsoft.com/office/drawing/2014/main" id="{ED3D4FA5-0A87-D967-40E4-7ADE99B6AEF0}"/>
              </a:ext>
            </a:extLst>
          </p:cNvPr>
          <p:cNvSpPr>
            <a:spLocks noChangeArrowheads="1"/>
          </p:cNvSpPr>
          <p:nvPr/>
        </p:nvSpPr>
        <p:spPr bwMode="auto">
          <a:xfrm>
            <a:off x="2209823" y="3924300"/>
            <a:ext cx="2282484" cy="1231106"/>
          </a:xfrm>
          <a:prstGeom prst="rect">
            <a:avLst/>
          </a:prstGeom>
          <a:noFill/>
          <a:ln w="9525">
            <a:noFill/>
            <a:miter lim="800000"/>
            <a:headEnd/>
            <a:tailEnd/>
          </a:ln>
        </p:spPr>
        <p:txBody>
          <a:bodyPr wrap="none" lIns="0" tIns="0" rIns="0" bIns="0">
            <a:spAutoFit/>
          </a:bodyPr>
          <a:lstStyle/>
          <a:p>
            <a:r>
              <a:rPr lang="en-US" sz="4000" b="1" dirty="0">
                <a:effectLst>
                  <a:outerShdw blurRad="38100" dist="38100" dir="2700000" algn="tl">
                    <a:srgbClr val="000000">
                      <a:alpha val="43137"/>
                    </a:srgbClr>
                  </a:outerShdw>
                </a:effectLst>
              </a:rPr>
              <a:t>Z = X  +  Y</a:t>
            </a:r>
          </a:p>
          <a:p>
            <a:r>
              <a:rPr lang="en-US" sz="4000" b="1" dirty="0" err="1">
                <a:effectLst>
                  <a:outerShdw blurRad="38100" dist="38100" dir="2700000" algn="tl">
                    <a:srgbClr val="000000">
                      <a:alpha val="43137"/>
                    </a:srgbClr>
                  </a:outerShdw>
                </a:effectLst>
              </a:rPr>
              <a:t>xor</a:t>
            </a:r>
            <a:r>
              <a:rPr lang="en-US" sz="4000" b="1" dirty="0">
                <a:effectLst>
                  <a:outerShdw blurRad="38100" dist="38100" dir="2700000" algn="tl">
                    <a:srgbClr val="000000">
                      <a:alpha val="43137"/>
                    </a:srgbClr>
                  </a:outerShdw>
                </a:effectLst>
              </a:rPr>
              <a:t>(Z,X,Y)</a:t>
            </a:r>
          </a:p>
        </p:txBody>
      </p:sp>
      <p:graphicFrame>
        <p:nvGraphicFramePr>
          <p:cNvPr id="17" name="Object 138">
            <a:extLst>
              <a:ext uri="{FF2B5EF4-FFF2-40B4-BE49-F238E27FC236}">
                <a16:creationId xmlns:a16="http://schemas.microsoft.com/office/drawing/2014/main" id="{EB59BF8A-AFEE-950F-3E78-37253F9D2D90}"/>
              </a:ext>
            </a:extLst>
          </p:cNvPr>
          <p:cNvGraphicFramePr>
            <a:graphicFrameLocks noGrp="1" noChangeAspect="1"/>
          </p:cNvGraphicFramePr>
          <p:nvPr>
            <p:ph idx="1"/>
          </p:nvPr>
        </p:nvGraphicFramePr>
        <p:xfrm>
          <a:off x="2379685" y="2971800"/>
          <a:ext cx="1652588" cy="839788"/>
        </p:xfrm>
        <a:graphic>
          <a:graphicData uri="http://schemas.openxmlformats.org/presentationml/2006/ole">
            <mc:AlternateContent xmlns:mc="http://schemas.openxmlformats.org/markup-compatibility/2006">
              <mc:Choice xmlns:v="urn:schemas-microsoft-com:vml" Requires="v">
                <p:oleObj name="Visio" r:id="rId2" imgW="1652626" imgH="839724" progId="">
                  <p:embed/>
                </p:oleObj>
              </mc:Choice>
              <mc:Fallback>
                <p:oleObj name="Visio" r:id="rId2" imgW="1652626" imgH="839724" progId="">
                  <p:embed/>
                  <p:pic>
                    <p:nvPicPr>
                      <p:cNvPr id="15" name="Object 1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9685" y="2971800"/>
                        <a:ext cx="1652588"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mc:AlternateContent xmlns:mc="http://schemas.openxmlformats.org/markup-compatibility/2006">
        <mc:Choice xmlns:p14="http://schemas.microsoft.com/office/powerpoint/2010/main" Requires="p14">
          <p:contentPart p14:bwMode="auto" r:id="rId4">
            <p14:nvContentPartPr>
              <p14:cNvPr id="8" name="Ink 7">
                <a:extLst>
                  <a:ext uri="{FF2B5EF4-FFF2-40B4-BE49-F238E27FC236}">
                    <a16:creationId xmlns:a16="http://schemas.microsoft.com/office/drawing/2014/main" id="{8C41EB6C-2380-1693-CB19-7B2E85A28545}"/>
                  </a:ext>
                </a:extLst>
              </p14:cNvPr>
              <p14:cNvContentPartPr/>
              <p14:nvPr/>
            </p14:nvContentPartPr>
            <p14:xfrm>
              <a:off x="3456000" y="4059000"/>
              <a:ext cx="372600" cy="399240"/>
            </p14:xfrm>
          </p:contentPart>
        </mc:Choice>
        <mc:Fallback>
          <p:pic>
            <p:nvPicPr>
              <p:cNvPr id="8" name="Ink 7">
                <a:extLst>
                  <a:ext uri="{FF2B5EF4-FFF2-40B4-BE49-F238E27FC236}">
                    <a16:creationId xmlns:a16="http://schemas.microsoft.com/office/drawing/2014/main" id="{8C41EB6C-2380-1693-CB19-7B2E85A28545}"/>
                  </a:ext>
                </a:extLst>
              </p:cNvPr>
              <p:cNvPicPr/>
              <p:nvPr/>
            </p:nvPicPr>
            <p:blipFill>
              <a:blip r:embed="rId5"/>
              <a:stretch>
                <a:fillRect/>
              </a:stretch>
            </p:blipFill>
            <p:spPr>
              <a:xfrm>
                <a:off x="3446640" y="4049640"/>
                <a:ext cx="391320" cy="417960"/>
              </a:xfrm>
              <a:prstGeom prst="rect">
                <a:avLst/>
              </a:prstGeom>
            </p:spPr>
          </p:pic>
        </mc:Fallback>
      </mc:AlternateContent>
    </p:spTree>
    <p:extLst>
      <p:ext uri="{BB962C8B-B14F-4D97-AF65-F5344CB8AC3E}">
        <p14:creationId xmlns:p14="http://schemas.microsoft.com/office/powerpoint/2010/main" val="2331542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2819400" y="2590800"/>
            <a:ext cx="6171422" cy="1754326"/>
          </a:xfrm>
          <a:prstGeom prst="rect">
            <a:avLst/>
          </a:prstGeom>
          <a:noFill/>
        </p:spPr>
        <p:txBody>
          <a:bodyPr wrap="square">
            <a:spAutoFit/>
          </a:bodyPr>
          <a:lstStyle/>
          <a:p>
            <a:pPr algn="ctr"/>
            <a:r>
              <a:rPr lang="en-US" sz="5400" b="1" dirty="0">
                <a:effectLst>
                  <a:outerShdw blurRad="38100" dist="38100" dir="2700000" algn="tl">
                    <a:srgbClr val="000000">
                      <a:alpha val="43137"/>
                    </a:srgbClr>
                  </a:outerShdw>
                </a:effectLst>
              </a:rPr>
              <a:t>Basic Theorem of Boolean Algebra</a:t>
            </a:r>
          </a:p>
        </p:txBody>
      </p:sp>
    </p:spTree>
    <p:extLst>
      <p:ext uri="{BB962C8B-B14F-4D97-AF65-F5344CB8AC3E}">
        <p14:creationId xmlns:p14="http://schemas.microsoft.com/office/powerpoint/2010/main" val="1713341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8153400"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Basic Theorem of Boolean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838200" y="1285829"/>
            <a:ext cx="11506200" cy="5541069"/>
          </a:xfrm>
          <a:prstGeom prst="rect">
            <a:avLst/>
          </a:prstGeom>
          <a:noFill/>
        </p:spPr>
        <p:txBody>
          <a:bodyPr wrap="square">
            <a:spAutoFit/>
          </a:bodyPr>
          <a:lstStyle/>
          <a:p>
            <a:pPr algn="ctr">
              <a:lnSpc>
                <a:spcPct val="150000"/>
              </a:lnSpc>
            </a:pPr>
            <a:endParaRPr lang="en-US" sz="1600" b="1" dirty="0">
              <a:solidFill>
                <a:schemeClr val="bg1"/>
              </a:solidFill>
              <a:effectLst>
                <a:outerShdw blurRad="38100" dist="38100" dir="2700000" algn="tl">
                  <a:srgbClr val="000000">
                    <a:alpha val="43137"/>
                  </a:srgbClr>
                </a:outerShdw>
              </a:effectLst>
            </a:endParaRPr>
          </a:p>
          <a:p>
            <a:pPr>
              <a:lnSpc>
                <a:spcPct val="150000"/>
              </a:lnSpc>
            </a:pPr>
            <a:r>
              <a:rPr lang="en-US" sz="3200" b="1" dirty="0">
                <a:solidFill>
                  <a:srgbClr val="FFFF00"/>
                </a:solidFill>
                <a:effectLst>
                  <a:outerShdw blurRad="38100" dist="38100" dir="2700000" algn="tl">
                    <a:srgbClr val="000000">
                      <a:alpha val="43137"/>
                    </a:srgbClr>
                  </a:outerShdw>
                </a:effectLst>
              </a:rPr>
              <a:t>T1 : Properties of 0</a:t>
            </a:r>
          </a:p>
          <a:p>
            <a:pPr lvl="1">
              <a:lnSpc>
                <a:spcPct val="150000"/>
              </a:lnSpc>
            </a:pPr>
            <a:r>
              <a:rPr lang="en-US" sz="3200" b="1" dirty="0">
                <a:solidFill>
                  <a:schemeClr val="bg1"/>
                </a:solidFill>
                <a:effectLst>
                  <a:outerShdw blurRad="38100" dist="38100" dir="2700000" algn="tl">
                    <a:srgbClr val="000000">
                      <a:alpha val="43137"/>
                    </a:srgbClr>
                  </a:outerShdw>
                </a:effectLst>
              </a:rPr>
              <a:t>(a) </a:t>
            </a:r>
            <a:r>
              <a:rPr lang="en-US" sz="3200" b="1" i="1" dirty="0">
                <a:solidFill>
                  <a:schemeClr val="bg1"/>
                </a:solidFill>
                <a:effectLst>
                  <a:outerShdw blurRad="38100" dist="38100" dir="2700000" algn="tl">
                    <a:srgbClr val="000000">
                      <a:alpha val="43137"/>
                    </a:srgbClr>
                  </a:outerShdw>
                </a:effectLst>
              </a:rPr>
              <a:t>0 + A = A</a:t>
            </a:r>
            <a:r>
              <a:rPr lang="en-US" sz="3200" b="1" dirty="0">
                <a:solidFill>
                  <a:schemeClr val="bg1"/>
                </a:solidFill>
                <a:effectLst>
                  <a:outerShdw blurRad="38100" dist="38100" dir="2700000" algn="tl">
                    <a:srgbClr val="000000">
                      <a:alpha val="43137"/>
                    </a:srgbClr>
                  </a:outerShdw>
                </a:effectLst>
              </a:rPr>
              <a:t> </a:t>
            </a:r>
            <a:br>
              <a:rPr lang="en-US" sz="3200" b="1" dirty="0">
                <a:solidFill>
                  <a:schemeClr val="bg1"/>
                </a:solidFill>
                <a:effectLst>
                  <a:outerShdw blurRad="38100" dist="38100" dir="2700000" algn="tl">
                    <a:srgbClr val="000000">
                      <a:alpha val="43137"/>
                    </a:srgbClr>
                  </a:outerShdw>
                </a:effectLst>
              </a:rPr>
            </a:br>
            <a:r>
              <a:rPr lang="en-US" sz="3200" b="1" dirty="0">
                <a:solidFill>
                  <a:schemeClr val="bg1"/>
                </a:solidFill>
                <a:effectLst>
                  <a:outerShdw blurRad="38100" dist="38100" dir="2700000" algn="tl">
                    <a:srgbClr val="000000">
                      <a:alpha val="43137"/>
                    </a:srgbClr>
                  </a:outerShdw>
                </a:effectLst>
              </a:rPr>
              <a:t>(b) </a:t>
            </a:r>
            <a:r>
              <a:rPr lang="en-US" sz="3200" b="1" i="1" dirty="0">
                <a:solidFill>
                  <a:schemeClr val="bg1"/>
                </a:solidFill>
                <a:effectLst>
                  <a:outerShdw blurRad="38100" dist="38100" dir="2700000" algn="tl">
                    <a:srgbClr val="000000">
                      <a:alpha val="43137"/>
                    </a:srgbClr>
                  </a:outerShdw>
                </a:effectLst>
              </a:rPr>
              <a:t>0 A = 0</a:t>
            </a:r>
            <a:r>
              <a:rPr lang="en-US" sz="3200" b="1" dirty="0">
                <a:solidFill>
                  <a:schemeClr val="bg1"/>
                </a:solidFill>
                <a:effectLst>
                  <a:outerShdw blurRad="38100" dist="38100" dir="2700000" algn="tl">
                    <a:srgbClr val="000000">
                      <a:alpha val="43137"/>
                    </a:srgbClr>
                  </a:outerShdw>
                </a:effectLst>
              </a:rPr>
              <a:t> </a:t>
            </a:r>
          </a:p>
          <a:p>
            <a:pPr>
              <a:lnSpc>
                <a:spcPct val="150000"/>
              </a:lnSpc>
            </a:pPr>
            <a:r>
              <a:rPr lang="en-US" sz="3200" b="1" dirty="0">
                <a:solidFill>
                  <a:srgbClr val="FFFF00"/>
                </a:solidFill>
                <a:effectLst>
                  <a:outerShdw blurRad="38100" dist="38100" dir="2700000" algn="tl">
                    <a:srgbClr val="000000">
                      <a:alpha val="43137"/>
                    </a:srgbClr>
                  </a:outerShdw>
                </a:effectLst>
              </a:rPr>
              <a:t>T2 : Properties of 1</a:t>
            </a:r>
          </a:p>
          <a:p>
            <a:pPr lvl="1">
              <a:lnSpc>
                <a:spcPct val="150000"/>
              </a:lnSpc>
            </a:pPr>
            <a:r>
              <a:rPr lang="en-US" sz="3200" b="1" dirty="0">
                <a:solidFill>
                  <a:schemeClr val="bg1"/>
                </a:solidFill>
                <a:effectLst>
                  <a:outerShdw blurRad="38100" dist="38100" dir="2700000" algn="tl">
                    <a:srgbClr val="000000">
                      <a:alpha val="43137"/>
                    </a:srgbClr>
                  </a:outerShdw>
                </a:effectLst>
              </a:rPr>
              <a:t>(a) </a:t>
            </a:r>
            <a:r>
              <a:rPr lang="en-US" sz="3200" b="1" i="1" dirty="0">
                <a:solidFill>
                  <a:schemeClr val="bg1"/>
                </a:solidFill>
                <a:effectLst>
                  <a:outerShdw blurRad="38100" dist="38100" dir="2700000" algn="tl">
                    <a:srgbClr val="000000">
                      <a:alpha val="43137"/>
                    </a:srgbClr>
                  </a:outerShdw>
                </a:effectLst>
              </a:rPr>
              <a:t>1 + A = 1</a:t>
            </a:r>
            <a:r>
              <a:rPr lang="en-US" sz="3200" b="1" dirty="0">
                <a:solidFill>
                  <a:schemeClr val="bg1"/>
                </a:solidFill>
                <a:effectLst>
                  <a:outerShdw blurRad="38100" dist="38100" dir="2700000" algn="tl">
                    <a:srgbClr val="000000">
                      <a:alpha val="43137"/>
                    </a:srgbClr>
                  </a:outerShdw>
                </a:effectLst>
              </a:rPr>
              <a:t> </a:t>
            </a:r>
            <a:br>
              <a:rPr lang="en-US" sz="3200" b="1" dirty="0">
                <a:solidFill>
                  <a:schemeClr val="bg1"/>
                </a:solidFill>
                <a:effectLst>
                  <a:outerShdw blurRad="38100" dist="38100" dir="2700000" algn="tl">
                    <a:srgbClr val="000000">
                      <a:alpha val="43137"/>
                    </a:srgbClr>
                  </a:outerShdw>
                </a:effectLst>
              </a:rPr>
            </a:br>
            <a:r>
              <a:rPr lang="en-US" sz="3200" b="1" dirty="0">
                <a:solidFill>
                  <a:schemeClr val="bg1"/>
                </a:solidFill>
                <a:effectLst>
                  <a:outerShdw blurRad="38100" dist="38100" dir="2700000" algn="tl">
                    <a:srgbClr val="000000">
                      <a:alpha val="43137"/>
                    </a:srgbClr>
                  </a:outerShdw>
                </a:effectLst>
              </a:rPr>
              <a:t>(b) </a:t>
            </a:r>
            <a:r>
              <a:rPr lang="en-US" sz="3200" b="1" i="1" dirty="0">
                <a:solidFill>
                  <a:schemeClr val="bg1"/>
                </a:solidFill>
                <a:effectLst>
                  <a:outerShdw blurRad="38100" dist="38100" dir="2700000" algn="tl">
                    <a:srgbClr val="000000">
                      <a:alpha val="43137"/>
                    </a:srgbClr>
                  </a:outerShdw>
                </a:effectLst>
              </a:rPr>
              <a:t>1 A = A</a:t>
            </a:r>
            <a:r>
              <a:rPr lang="en-US" sz="3200" b="1" dirty="0">
                <a:solidFill>
                  <a:schemeClr val="bg1"/>
                </a:solidFill>
                <a:effectLst>
                  <a:outerShdw blurRad="38100" dist="38100" dir="2700000" algn="tl">
                    <a:srgbClr val="000000">
                      <a:alpha val="43137"/>
                    </a:srgbClr>
                  </a:outerShdw>
                </a:effectLst>
              </a:rPr>
              <a:t> </a:t>
            </a:r>
          </a:p>
          <a:p>
            <a:pPr algn="ctr">
              <a:lnSpc>
                <a:spcPct val="150000"/>
              </a:lnSpc>
            </a:pPr>
            <a:endParaRPr lang="en-US" sz="3200" b="1" dirty="0">
              <a:solidFill>
                <a:schemeClr val="bg1"/>
              </a:solidFill>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400318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8153400"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Basic Theorem of Boolean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666497"/>
            <a:ext cx="11506200" cy="4448013"/>
          </a:xfrm>
          <a:prstGeom prst="rect">
            <a:avLst/>
          </a:prstGeom>
          <a:noFill/>
        </p:spPr>
        <p:txBody>
          <a:bodyPr wrap="square">
            <a:spAutoFit/>
          </a:bodyPr>
          <a:lstStyle/>
          <a:p>
            <a:pPr>
              <a:lnSpc>
                <a:spcPct val="150000"/>
              </a:lnSpc>
            </a:pPr>
            <a:r>
              <a:rPr lang="en-US" sz="3200" b="1" dirty="0">
                <a:solidFill>
                  <a:srgbClr val="FFFF00"/>
                </a:solidFill>
                <a:effectLst>
                  <a:outerShdw blurRad="38100" dist="38100" dir="2700000" algn="tl">
                    <a:srgbClr val="000000">
                      <a:alpha val="43137"/>
                    </a:srgbClr>
                  </a:outerShdw>
                </a:effectLst>
              </a:rPr>
              <a:t>T3 : Commutative Law </a:t>
            </a:r>
          </a:p>
          <a:p>
            <a:pPr lvl="1">
              <a:lnSpc>
                <a:spcPct val="150000"/>
              </a:lnSpc>
            </a:pPr>
            <a:r>
              <a:rPr lang="en-US" sz="3200" b="1" dirty="0">
                <a:solidFill>
                  <a:schemeClr val="bg1"/>
                </a:solidFill>
                <a:effectLst>
                  <a:outerShdw blurRad="38100" dist="38100" dir="2700000" algn="tl">
                    <a:srgbClr val="000000">
                      <a:alpha val="43137"/>
                    </a:srgbClr>
                  </a:outerShdw>
                </a:effectLst>
              </a:rPr>
              <a:t>(a) </a:t>
            </a:r>
            <a:r>
              <a:rPr lang="en-US" sz="3200" b="1" i="1" dirty="0">
                <a:solidFill>
                  <a:schemeClr val="bg1"/>
                </a:solidFill>
                <a:effectLst>
                  <a:outerShdw blurRad="38100" dist="38100" dir="2700000" algn="tl">
                    <a:srgbClr val="000000">
                      <a:alpha val="43137"/>
                    </a:srgbClr>
                  </a:outerShdw>
                </a:effectLst>
              </a:rPr>
              <a:t>A + B = B + A</a:t>
            </a:r>
            <a:br>
              <a:rPr lang="en-US" sz="3200" b="1" dirty="0">
                <a:solidFill>
                  <a:schemeClr val="bg1"/>
                </a:solidFill>
                <a:effectLst>
                  <a:outerShdw blurRad="38100" dist="38100" dir="2700000" algn="tl">
                    <a:srgbClr val="000000">
                      <a:alpha val="43137"/>
                    </a:srgbClr>
                  </a:outerShdw>
                </a:effectLst>
              </a:rPr>
            </a:br>
            <a:r>
              <a:rPr lang="en-US" sz="3200" b="1" dirty="0">
                <a:solidFill>
                  <a:schemeClr val="bg1"/>
                </a:solidFill>
                <a:effectLst>
                  <a:outerShdw blurRad="38100" dist="38100" dir="2700000" algn="tl">
                    <a:srgbClr val="000000">
                      <a:alpha val="43137"/>
                    </a:srgbClr>
                  </a:outerShdw>
                </a:effectLst>
              </a:rPr>
              <a:t>(b) </a:t>
            </a:r>
            <a:r>
              <a:rPr lang="en-US" sz="3200" b="1" i="1" dirty="0">
                <a:solidFill>
                  <a:schemeClr val="bg1"/>
                </a:solidFill>
                <a:effectLst>
                  <a:outerShdw blurRad="38100" dist="38100" dir="2700000" algn="tl">
                    <a:srgbClr val="000000">
                      <a:alpha val="43137"/>
                    </a:srgbClr>
                  </a:outerShdw>
                </a:effectLst>
              </a:rPr>
              <a:t>A B = B A</a:t>
            </a:r>
            <a:r>
              <a:rPr lang="en-US" sz="3200" b="1" dirty="0">
                <a:solidFill>
                  <a:schemeClr val="bg1"/>
                </a:solidFill>
                <a:effectLst>
                  <a:outerShdw blurRad="38100" dist="38100" dir="2700000" algn="tl">
                    <a:srgbClr val="000000">
                      <a:alpha val="43137"/>
                    </a:srgbClr>
                  </a:outerShdw>
                </a:effectLst>
              </a:rPr>
              <a:t> </a:t>
            </a:r>
          </a:p>
          <a:p>
            <a:pPr>
              <a:lnSpc>
                <a:spcPct val="150000"/>
              </a:lnSpc>
            </a:pPr>
            <a:r>
              <a:rPr lang="en-US" sz="3200" b="1" dirty="0">
                <a:solidFill>
                  <a:srgbClr val="FFFF00"/>
                </a:solidFill>
                <a:effectLst>
                  <a:outerShdw blurRad="38100" dist="38100" dir="2700000" algn="tl">
                    <a:srgbClr val="000000">
                      <a:alpha val="43137"/>
                    </a:srgbClr>
                  </a:outerShdw>
                </a:effectLst>
              </a:rPr>
              <a:t>T4 : Associate Law </a:t>
            </a:r>
          </a:p>
          <a:p>
            <a:pPr lvl="1">
              <a:lnSpc>
                <a:spcPct val="150000"/>
              </a:lnSpc>
            </a:pPr>
            <a:r>
              <a:rPr lang="en-US" sz="3200" b="1" dirty="0">
                <a:solidFill>
                  <a:schemeClr val="bg1"/>
                </a:solidFill>
                <a:effectLst>
                  <a:outerShdw blurRad="38100" dist="38100" dir="2700000" algn="tl">
                    <a:srgbClr val="000000">
                      <a:alpha val="43137"/>
                    </a:srgbClr>
                  </a:outerShdw>
                </a:effectLst>
              </a:rPr>
              <a:t>(a) </a:t>
            </a:r>
            <a:r>
              <a:rPr lang="en-US" sz="3200" b="1" i="1" dirty="0">
                <a:solidFill>
                  <a:schemeClr val="bg1"/>
                </a:solidFill>
                <a:effectLst>
                  <a:outerShdw blurRad="38100" dist="38100" dir="2700000" algn="tl">
                    <a:srgbClr val="000000">
                      <a:alpha val="43137"/>
                    </a:srgbClr>
                  </a:outerShdw>
                </a:effectLst>
              </a:rPr>
              <a:t>(A + B) + C = A + (B + C)</a:t>
            </a:r>
            <a:r>
              <a:rPr lang="en-US" sz="3200" b="1" dirty="0">
                <a:solidFill>
                  <a:schemeClr val="bg1"/>
                </a:solidFill>
                <a:effectLst>
                  <a:outerShdw blurRad="38100" dist="38100" dir="2700000" algn="tl">
                    <a:srgbClr val="000000">
                      <a:alpha val="43137"/>
                    </a:srgbClr>
                  </a:outerShdw>
                </a:effectLst>
              </a:rPr>
              <a:t> </a:t>
            </a:r>
            <a:br>
              <a:rPr lang="en-US" sz="3200" b="1" dirty="0">
                <a:solidFill>
                  <a:schemeClr val="bg1"/>
                </a:solidFill>
                <a:effectLst>
                  <a:outerShdw blurRad="38100" dist="38100" dir="2700000" algn="tl">
                    <a:srgbClr val="000000">
                      <a:alpha val="43137"/>
                    </a:srgbClr>
                  </a:outerShdw>
                </a:effectLst>
              </a:rPr>
            </a:br>
            <a:r>
              <a:rPr lang="en-US" sz="3200" b="1" dirty="0">
                <a:solidFill>
                  <a:schemeClr val="bg1"/>
                </a:solidFill>
                <a:effectLst>
                  <a:outerShdw blurRad="38100" dist="38100" dir="2700000" algn="tl">
                    <a:srgbClr val="000000">
                      <a:alpha val="43137"/>
                    </a:srgbClr>
                  </a:outerShdw>
                </a:effectLst>
              </a:rPr>
              <a:t>(b) </a:t>
            </a:r>
            <a:r>
              <a:rPr lang="en-US" sz="3200" b="1" i="1" dirty="0">
                <a:solidFill>
                  <a:schemeClr val="bg1"/>
                </a:solidFill>
                <a:effectLst>
                  <a:outerShdw blurRad="38100" dist="38100" dir="2700000" algn="tl">
                    <a:srgbClr val="000000">
                      <a:alpha val="43137"/>
                    </a:srgbClr>
                  </a:outerShdw>
                </a:effectLst>
              </a:rPr>
              <a:t>(A B) C = A (B C)</a:t>
            </a:r>
            <a:r>
              <a:rPr lang="en-US" sz="3200" b="1" dirty="0">
                <a:solidFill>
                  <a:schemeClr val="bg1"/>
                </a:solidFill>
                <a:effectLst>
                  <a:outerShdw blurRad="38100" dist="38100" dir="2700000" algn="tl">
                    <a:srgbClr val="000000">
                      <a:alpha val="43137"/>
                    </a:srgbClr>
                  </a:outerShdw>
                </a:effectLst>
              </a:rPr>
              <a:t> </a:t>
            </a:r>
          </a:p>
        </p:txBody>
      </p:sp>
    </p:spTree>
    <p:extLst>
      <p:ext uri="{BB962C8B-B14F-4D97-AF65-F5344CB8AC3E}">
        <p14:creationId xmlns:p14="http://schemas.microsoft.com/office/powerpoint/2010/main" val="3478611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8153400"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Basic Theorem of Boolean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719017"/>
            <a:ext cx="11506200" cy="4832092"/>
          </a:xfrm>
          <a:prstGeom prst="rect">
            <a:avLst/>
          </a:prstGeom>
          <a:noFill/>
        </p:spPr>
        <p:txBody>
          <a:bodyPr wrap="square">
            <a:spAutoFit/>
          </a:bodyPr>
          <a:lstStyle/>
          <a:p>
            <a:r>
              <a:rPr lang="en-US" sz="2800" b="1" dirty="0">
                <a:solidFill>
                  <a:srgbClr val="FFFF00"/>
                </a:solidFill>
                <a:effectLst>
                  <a:outerShdw blurRad="38100" dist="38100" dir="2700000" algn="tl">
                    <a:srgbClr val="000000">
                      <a:alpha val="43137"/>
                    </a:srgbClr>
                  </a:outerShdw>
                </a:effectLst>
              </a:rPr>
              <a:t>T5 : Distributive Law </a:t>
            </a:r>
          </a:p>
          <a:p>
            <a:pPr lvl="1"/>
            <a:r>
              <a:rPr lang="en-US" sz="2800" b="1" dirty="0">
                <a:solidFill>
                  <a:schemeClr val="bg1"/>
                </a:solidFill>
                <a:effectLst>
                  <a:outerShdw blurRad="38100" dist="38100" dir="2700000" algn="tl">
                    <a:srgbClr val="000000">
                      <a:alpha val="43137"/>
                    </a:srgbClr>
                  </a:outerShdw>
                </a:effectLst>
              </a:rPr>
              <a:t>(a) </a:t>
            </a:r>
            <a:r>
              <a:rPr lang="en-US" sz="2800" b="1" i="1" dirty="0">
                <a:solidFill>
                  <a:schemeClr val="bg1"/>
                </a:solidFill>
                <a:effectLst>
                  <a:outerShdw blurRad="38100" dist="38100" dir="2700000" algn="tl">
                    <a:srgbClr val="000000">
                      <a:alpha val="43137"/>
                    </a:srgbClr>
                  </a:outerShdw>
                </a:effectLst>
              </a:rPr>
              <a:t>A (B + C) = A B + A C</a:t>
            </a:r>
            <a:br>
              <a:rPr lang="en-US" sz="2800" b="1" dirty="0">
                <a:solidFill>
                  <a:schemeClr val="bg1"/>
                </a:solidFill>
                <a:effectLst>
                  <a:outerShdw blurRad="38100" dist="38100" dir="2700000" algn="tl">
                    <a:srgbClr val="000000">
                      <a:alpha val="43137"/>
                    </a:srgbClr>
                  </a:outerShdw>
                </a:effectLst>
              </a:rPr>
            </a:br>
            <a:r>
              <a:rPr lang="en-US" sz="2800" b="1" dirty="0">
                <a:solidFill>
                  <a:schemeClr val="bg1"/>
                </a:solidFill>
                <a:effectLst>
                  <a:outerShdw blurRad="38100" dist="38100" dir="2700000" algn="tl">
                    <a:srgbClr val="000000">
                      <a:alpha val="43137"/>
                    </a:srgbClr>
                  </a:outerShdw>
                </a:effectLst>
              </a:rPr>
              <a:t>(b) </a:t>
            </a:r>
            <a:r>
              <a:rPr lang="en-US" sz="2800" b="1" i="1" dirty="0">
                <a:solidFill>
                  <a:schemeClr val="bg1"/>
                </a:solidFill>
                <a:effectLst>
                  <a:outerShdw blurRad="38100" dist="38100" dir="2700000" algn="tl">
                    <a:srgbClr val="000000">
                      <a:alpha val="43137"/>
                    </a:srgbClr>
                  </a:outerShdw>
                </a:effectLst>
              </a:rPr>
              <a:t>A + (B C) = (A + B) (A + C)</a:t>
            </a:r>
            <a:r>
              <a:rPr lang="en-US" sz="2800" b="1" dirty="0">
                <a:solidFill>
                  <a:schemeClr val="bg1"/>
                </a:solidFill>
                <a:effectLst>
                  <a:outerShdw blurRad="38100" dist="38100" dir="2700000" algn="tl">
                    <a:srgbClr val="000000">
                      <a:alpha val="43137"/>
                    </a:srgbClr>
                  </a:outerShdw>
                </a:effectLst>
              </a:rPr>
              <a:t> </a:t>
            </a:r>
          </a:p>
          <a:p>
            <a:pPr lvl="1"/>
            <a:r>
              <a:rPr lang="en-US" sz="2800" b="1" dirty="0">
                <a:solidFill>
                  <a:schemeClr val="bg1"/>
                </a:solidFill>
                <a:effectLst>
                  <a:outerShdw blurRad="38100" dist="38100" dir="2700000" algn="tl">
                    <a:srgbClr val="000000">
                      <a:alpha val="43137"/>
                    </a:srgbClr>
                  </a:outerShdw>
                </a:effectLst>
              </a:rPr>
              <a:t>(c) A+A’B = A+B</a:t>
            </a:r>
            <a:endParaRPr lang="en-US" sz="2800" b="1" dirty="0">
              <a:solidFill>
                <a:schemeClr val="bg1"/>
              </a:solidFill>
              <a:effectLst>
                <a:outerShdw blurRad="38100" dist="38100" dir="2700000" algn="tl">
                  <a:srgbClr val="000000">
                    <a:alpha val="43137"/>
                  </a:srgbClr>
                </a:outerShdw>
              </a:effectLst>
              <a:latin typeface="Arial" charset="0"/>
            </a:endParaRPr>
          </a:p>
          <a:p>
            <a:r>
              <a:rPr lang="en-US" sz="2800" b="1" dirty="0">
                <a:solidFill>
                  <a:srgbClr val="FFFF00"/>
                </a:solidFill>
                <a:effectLst>
                  <a:outerShdw blurRad="38100" dist="38100" dir="2700000" algn="tl">
                    <a:srgbClr val="000000">
                      <a:alpha val="43137"/>
                    </a:srgbClr>
                  </a:outerShdw>
                </a:effectLst>
              </a:rPr>
              <a:t>T6 : </a:t>
            </a:r>
            <a:r>
              <a:rPr lang="en-US" sz="2800" b="1" dirty="0" err="1">
                <a:solidFill>
                  <a:srgbClr val="FFFF00"/>
                </a:solidFill>
                <a:effectLst>
                  <a:outerShdw blurRad="38100" dist="38100" dir="2700000" algn="tl">
                    <a:srgbClr val="000000">
                      <a:alpha val="43137"/>
                    </a:srgbClr>
                  </a:outerShdw>
                </a:effectLst>
              </a:rPr>
              <a:t>Indempotence</a:t>
            </a:r>
            <a:r>
              <a:rPr lang="en-US" sz="2800" b="1" dirty="0">
                <a:solidFill>
                  <a:srgbClr val="FFFF00"/>
                </a:solidFill>
                <a:effectLst>
                  <a:outerShdw blurRad="38100" dist="38100" dir="2700000" algn="tl">
                    <a:srgbClr val="000000">
                      <a:alpha val="43137"/>
                    </a:srgbClr>
                  </a:outerShdw>
                </a:effectLst>
              </a:rPr>
              <a:t> (Identity ) Law </a:t>
            </a:r>
          </a:p>
          <a:p>
            <a:pPr lvl="1"/>
            <a:r>
              <a:rPr lang="en-US" sz="2800" b="1" dirty="0">
                <a:solidFill>
                  <a:schemeClr val="bg1"/>
                </a:solidFill>
                <a:effectLst>
                  <a:outerShdw blurRad="38100" dist="38100" dir="2700000" algn="tl">
                    <a:srgbClr val="000000">
                      <a:alpha val="43137"/>
                    </a:srgbClr>
                  </a:outerShdw>
                </a:effectLst>
              </a:rPr>
              <a:t>(a) </a:t>
            </a:r>
            <a:r>
              <a:rPr lang="en-US" sz="2800" b="1" i="1" dirty="0">
                <a:solidFill>
                  <a:schemeClr val="bg1"/>
                </a:solidFill>
                <a:effectLst>
                  <a:outerShdw blurRad="38100" dist="38100" dir="2700000" algn="tl">
                    <a:srgbClr val="000000">
                      <a:alpha val="43137"/>
                    </a:srgbClr>
                  </a:outerShdw>
                </a:effectLst>
              </a:rPr>
              <a:t>A + A = A</a:t>
            </a:r>
            <a:r>
              <a:rPr lang="en-US" sz="2800" b="1" dirty="0">
                <a:solidFill>
                  <a:schemeClr val="bg1"/>
                </a:solidFill>
                <a:effectLst>
                  <a:outerShdw blurRad="38100" dist="38100" dir="2700000" algn="tl">
                    <a:srgbClr val="000000">
                      <a:alpha val="43137"/>
                    </a:srgbClr>
                  </a:outerShdw>
                </a:effectLst>
              </a:rPr>
              <a:t> </a:t>
            </a:r>
            <a:br>
              <a:rPr lang="en-US" sz="2800" b="1" dirty="0">
                <a:solidFill>
                  <a:schemeClr val="bg1"/>
                </a:solidFill>
                <a:effectLst>
                  <a:outerShdw blurRad="38100" dist="38100" dir="2700000" algn="tl">
                    <a:srgbClr val="000000">
                      <a:alpha val="43137"/>
                    </a:srgbClr>
                  </a:outerShdw>
                </a:effectLst>
              </a:rPr>
            </a:br>
            <a:r>
              <a:rPr lang="en-US" sz="2800" b="1" dirty="0">
                <a:solidFill>
                  <a:schemeClr val="bg1"/>
                </a:solidFill>
                <a:effectLst>
                  <a:outerShdw blurRad="38100" dist="38100" dir="2700000" algn="tl">
                    <a:srgbClr val="000000">
                      <a:alpha val="43137"/>
                    </a:srgbClr>
                  </a:outerShdw>
                </a:effectLst>
              </a:rPr>
              <a:t>(b) </a:t>
            </a:r>
            <a:r>
              <a:rPr lang="en-US" sz="2800" b="1" i="1" dirty="0">
                <a:solidFill>
                  <a:schemeClr val="bg1"/>
                </a:solidFill>
                <a:effectLst>
                  <a:outerShdw blurRad="38100" dist="38100" dir="2700000" algn="tl">
                    <a:srgbClr val="000000">
                      <a:alpha val="43137"/>
                    </a:srgbClr>
                  </a:outerShdw>
                </a:effectLst>
              </a:rPr>
              <a:t>A </a:t>
            </a:r>
            <a:r>
              <a:rPr lang="en-US" sz="2800" b="1" i="1" dirty="0" err="1">
                <a:solidFill>
                  <a:schemeClr val="bg1"/>
                </a:solidFill>
                <a:effectLst>
                  <a:outerShdw blurRad="38100" dist="38100" dir="2700000" algn="tl">
                    <a:srgbClr val="000000">
                      <a:alpha val="43137"/>
                    </a:srgbClr>
                  </a:outerShdw>
                </a:effectLst>
              </a:rPr>
              <a:t>A</a:t>
            </a:r>
            <a:r>
              <a:rPr lang="en-US" sz="2800" b="1" i="1" dirty="0">
                <a:solidFill>
                  <a:schemeClr val="bg1"/>
                </a:solidFill>
                <a:effectLst>
                  <a:outerShdw blurRad="38100" dist="38100" dir="2700000" algn="tl">
                    <a:srgbClr val="000000">
                      <a:alpha val="43137"/>
                    </a:srgbClr>
                  </a:outerShdw>
                </a:effectLst>
              </a:rPr>
              <a:t> = A</a:t>
            </a:r>
            <a:r>
              <a:rPr lang="en-US" sz="2800" b="1" dirty="0">
                <a:solidFill>
                  <a:schemeClr val="bg1"/>
                </a:solidFill>
                <a:effectLst>
                  <a:outerShdw blurRad="38100" dist="38100" dir="2700000" algn="tl">
                    <a:srgbClr val="000000">
                      <a:alpha val="43137"/>
                    </a:srgbClr>
                  </a:outerShdw>
                </a:effectLst>
              </a:rPr>
              <a:t> </a:t>
            </a:r>
          </a:p>
          <a:p>
            <a:r>
              <a:rPr lang="en-US" sz="2800" b="1" dirty="0">
                <a:solidFill>
                  <a:srgbClr val="FFFF00"/>
                </a:solidFill>
                <a:effectLst>
                  <a:outerShdw blurRad="38100" dist="38100" dir="2700000" algn="tl">
                    <a:srgbClr val="000000">
                      <a:alpha val="43137"/>
                    </a:srgbClr>
                  </a:outerShdw>
                </a:effectLst>
              </a:rPr>
              <a:t>T7 : Absorption (Redundance) Law </a:t>
            </a:r>
          </a:p>
          <a:p>
            <a:pPr lvl="1"/>
            <a:r>
              <a:rPr lang="en-US" sz="2800" b="1" dirty="0">
                <a:solidFill>
                  <a:schemeClr val="bg1"/>
                </a:solidFill>
                <a:effectLst>
                  <a:outerShdw blurRad="38100" dist="38100" dir="2700000" algn="tl">
                    <a:srgbClr val="000000">
                      <a:alpha val="43137"/>
                    </a:srgbClr>
                  </a:outerShdw>
                </a:effectLst>
              </a:rPr>
              <a:t>(a) </a:t>
            </a:r>
            <a:r>
              <a:rPr lang="en-US" sz="2800" b="1" i="1" dirty="0">
                <a:solidFill>
                  <a:schemeClr val="bg1"/>
                </a:solidFill>
                <a:effectLst>
                  <a:outerShdw blurRad="38100" dist="38100" dir="2700000" algn="tl">
                    <a:srgbClr val="000000">
                      <a:alpha val="43137"/>
                    </a:srgbClr>
                  </a:outerShdw>
                </a:effectLst>
              </a:rPr>
              <a:t>A + A B = A</a:t>
            </a:r>
            <a:r>
              <a:rPr lang="en-US" sz="2800" b="1" dirty="0">
                <a:solidFill>
                  <a:schemeClr val="bg1"/>
                </a:solidFill>
                <a:effectLst>
                  <a:outerShdw blurRad="38100" dist="38100" dir="2700000" algn="tl">
                    <a:srgbClr val="000000">
                      <a:alpha val="43137"/>
                    </a:srgbClr>
                  </a:outerShdw>
                </a:effectLst>
              </a:rPr>
              <a:t> </a:t>
            </a:r>
            <a:br>
              <a:rPr lang="en-US" sz="2800" b="1" dirty="0">
                <a:solidFill>
                  <a:schemeClr val="bg1"/>
                </a:solidFill>
                <a:effectLst>
                  <a:outerShdw blurRad="38100" dist="38100" dir="2700000" algn="tl">
                    <a:srgbClr val="000000">
                      <a:alpha val="43137"/>
                    </a:srgbClr>
                  </a:outerShdw>
                </a:effectLst>
              </a:rPr>
            </a:br>
            <a:r>
              <a:rPr lang="en-US" sz="2800" b="1" dirty="0">
                <a:solidFill>
                  <a:schemeClr val="bg1"/>
                </a:solidFill>
                <a:effectLst>
                  <a:outerShdw blurRad="38100" dist="38100" dir="2700000" algn="tl">
                    <a:srgbClr val="000000">
                      <a:alpha val="43137"/>
                    </a:srgbClr>
                  </a:outerShdw>
                </a:effectLst>
              </a:rPr>
              <a:t>(b) </a:t>
            </a:r>
            <a:r>
              <a:rPr lang="en-US" sz="2800" b="1" i="1" dirty="0">
                <a:solidFill>
                  <a:schemeClr val="bg1"/>
                </a:solidFill>
                <a:effectLst>
                  <a:outerShdw blurRad="38100" dist="38100" dir="2700000" algn="tl">
                    <a:srgbClr val="000000">
                      <a:alpha val="43137"/>
                    </a:srgbClr>
                  </a:outerShdw>
                </a:effectLst>
              </a:rPr>
              <a:t>A (A + B) = A</a:t>
            </a:r>
            <a:r>
              <a:rPr lang="en-US" sz="2800" b="1" dirty="0">
                <a:solidFill>
                  <a:schemeClr val="bg1"/>
                </a:solidFill>
                <a:effectLst>
                  <a:outerShdw blurRad="38100" dist="38100" dir="2700000" algn="tl">
                    <a:srgbClr val="000000">
                      <a:alpha val="43137"/>
                    </a:srgbClr>
                  </a:outerShdw>
                </a:effectLst>
              </a:rPr>
              <a:t> </a:t>
            </a:r>
            <a:endParaRPr lang="en-US" sz="2800" b="1" dirty="0">
              <a:solidFill>
                <a:schemeClr val="bg1"/>
              </a:solidFill>
              <a:effectLst>
                <a:outerShdw blurRad="38100" dist="38100" dir="2700000" algn="tl">
                  <a:srgbClr val="000000">
                    <a:alpha val="43137"/>
                  </a:srgbClr>
                </a:outerShdw>
              </a:effectLst>
              <a:latin typeface="Arial" charset="0"/>
            </a:endParaRPr>
          </a:p>
          <a:p>
            <a:pPr lvl="1"/>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50175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8153400"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Basic Theorem of Boolean Algebra</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CE979F6-EB6C-FDD1-0A42-33EB3119DB1D}"/>
              </a:ext>
            </a:extLst>
          </p:cNvPr>
          <p:cNvSpPr txBox="1"/>
          <p:nvPr/>
        </p:nvSpPr>
        <p:spPr>
          <a:xfrm>
            <a:off x="990600" y="1828800"/>
            <a:ext cx="11506200" cy="3709349"/>
          </a:xfrm>
          <a:prstGeom prst="rect">
            <a:avLst/>
          </a:prstGeom>
          <a:noFill/>
        </p:spPr>
        <p:txBody>
          <a:bodyPr wrap="square">
            <a:spAutoFit/>
          </a:bodyPr>
          <a:lstStyle/>
          <a:p>
            <a:pPr marL="342900" indent="-342900">
              <a:lnSpc>
                <a:spcPct val="150000"/>
              </a:lnSpc>
            </a:pPr>
            <a:r>
              <a:rPr lang="en-US" sz="3200" b="1" dirty="0">
                <a:solidFill>
                  <a:srgbClr val="FFFF00"/>
                </a:solidFill>
                <a:effectLst>
                  <a:outerShdw blurRad="38100" dist="38100" dir="2700000" algn="tl">
                    <a:srgbClr val="000000">
                      <a:alpha val="43137"/>
                    </a:srgbClr>
                  </a:outerShdw>
                </a:effectLst>
              </a:rPr>
              <a:t>T8 : Complementary Law</a:t>
            </a:r>
          </a:p>
          <a:p>
            <a:pPr marL="800100" lvl="1" indent="-342900">
              <a:lnSpc>
                <a:spcPct val="150000"/>
              </a:lnSpc>
            </a:pPr>
            <a:r>
              <a:rPr lang="en-US" sz="3200" b="1" dirty="0">
                <a:solidFill>
                  <a:schemeClr val="bg1"/>
                </a:solidFill>
                <a:effectLst>
                  <a:outerShdw blurRad="38100" dist="38100" dir="2700000" algn="tl">
                    <a:srgbClr val="000000">
                      <a:alpha val="43137"/>
                    </a:srgbClr>
                  </a:outerShdw>
                </a:effectLst>
              </a:rPr>
              <a:t>(a) X+X’=1</a:t>
            </a:r>
          </a:p>
          <a:p>
            <a:pPr marL="800100" lvl="1" indent="-342900">
              <a:lnSpc>
                <a:spcPct val="150000"/>
              </a:lnSpc>
            </a:pPr>
            <a:r>
              <a:rPr lang="en-US" sz="3200" b="1" dirty="0">
                <a:solidFill>
                  <a:schemeClr val="bg1"/>
                </a:solidFill>
                <a:effectLst>
                  <a:outerShdw blurRad="38100" dist="38100" dir="2700000" algn="tl">
                    <a:srgbClr val="000000">
                      <a:alpha val="43137"/>
                    </a:srgbClr>
                  </a:outerShdw>
                </a:effectLst>
              </a:rPr>
              <a:t>(b) X.X’=0</a:t>
            </a:r>
          </a:p>
          <a:p>
            <a:pPr marL="342900" indent="-342900">
              <a:lnSpc>
                <a:spcPct val="150000"/>
              </a:lnSpc>
            </a:pPr>
            <a:r>
              <a:rPr lang="en-US" sz="3200" b="1" dirty="0">
                <a:solidFill>
                  <a:srgbClr val="FFFF00"/>
                </a:solidFill>
                <a:effectLst>
                  <a:outerShdw blurRad="38100" dist="38100" dir="2700000" algn="tl">
                    <a:srgbClr val="000000">
                      <a:alpha val="43137"/>
                    </a:srgbClr>
                  </a:outerShdw>
                </a:effectLst>
              </a:rPr>
              <a:t>T9 : Involution</a:t>
            </a:r>
          </a:p>
          <a:p>
            <a:pPr marL="800100" lvl="1" indent="-342900">
              <a:lnSpc>
                <a:spcPct val="150000"/>
              </a:lnSpc>
            </a:pPr>
            <a:r>
              <a:rPr lang="en-US" sz="3200" b="1" dirty="0">
                <a:solidFill>
                  <a:schemeClr val="bg1"/>
                </a:solidFill>
                <a:effectLst>
                  <a:outerShdw blurRad="38100" dist="38100" dir="2700000" algn="tl">
                    <a:srgbClr val="000000">
                      <a:alpha val="43137"/>
                    </a:srgbClr>
                  </a:outerShdw>
                </a:effectLst>
              </a:rPr>
              <a:t>(a)  x’’   = x</a:t>
            </a:r>
          </a:p>
        </p:txBody>
      </p:sp>
    </p:spTree>
    <p:extLst>
      <p:ext uri="{BB962C8B-B14F-4D97-AF65-F5344CB8AC3E}">
        <p14:creationId xmlns:p14="http://schemas.microsoft.com/office/powerpoint/2010/main" val="36212849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10289" y="2551837"/>
            <a:ext cx="6171422" cy="1754326"/>
          </a:xfrm>
          <a:prstGeom prst="rect">
            <a:avLst/>
          </a:prstGeom>
          <a:noFill/>
        </p:spPr>
        <p:txBody>
          <a:bodyPr wrap="square">
            <a:spAutoFit/>
          </a:bodyPr>
          <a:lstStyle/>
          <a:p>
            <a:pPr algn="ctr"/>
            <a:r>
              <a:rPr lang="en-US" sz="5400" b="1" dirty="0">
                <a:effectLst>
                  <a:outerShdw blurRad="38100" dist="38100" dir="2700000" algn="tl">
                    <a:srgbClr val="000000">
                      <a:alpha val="43137"/>
                    </a:srgbClr>
                  </a:outerShdw>
                </a:effectLst>
              </a:rPr>
              <a:t>De Morgan's Theorem</a:t>
            </a:r>
          </a:p>
        </p:txBody>
      </p:sp>
    </p:spTree>
    <p:extLst>
      <p:ext uri="{BB962C8B-B14F-4D97-AF65-F5344CB8AC3E}">
        <p14:creationId xmlns:p14="http://schemas.microsoft.com/office/powerpoint/2010/main" val="1136949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e Morgan Theorem 1">
            <a:extLst>
              <a:ext uri="{FF2B5EF4-FFF2-40B4-BE49-F238E27FC236}">
                <a16:creationId xmlns:a16="http://schemas.microsoft.com/office/drawing/2014/main" id="{0C361358-24FF-2F78-98BA-7FF7FF181985}"/>
              </a:ext>
            </a:extLst>
          </p:cNvPr>
          <p:cNvPicPr>
            <a:picLocks noChangeAspect="1" noChangeArrowheads="1"/>
          </p:cNvPicPr>
          <p:nvPr/>
        </p:nvPicPr>
        <p:blipFill>
          <a:blip r:embed="rId2" cstate="print"/>
          <a:srcRect/>
          <a:stretch>
            <a:fillRect/>
          </a:stretch>
        </p:blipFill>
        <p:spPr bwMode="auto">
          <a:xfrm>
            <a:off x="2971799" y="2209800"/>
            <a:ext cx="6005015" cy="2514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3446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C:\Users\AdmOfficer\Desktop\dtherom1.png">
            <a:extLst>
              <a:ext uri="{FF2B5EF4-FFF2-40B4-BE49-F238E27FC236}">
                <a16:creationId xmlns:a16="http://schemas.microsoft.com/office/drawing/2014/main" id="{17100D02-D362-5CED-23DA-46594F35425A}"/>
              </a:ext>
            </a:extLst>
          </p:cNvPr>
          <p:cNvPicPr>
            <a:picLocks noChangeAspect="1" noChangeArrowheads="1"/>
          </p:cNvPicPr>
          <p:nvPr/>
        </p:nvPicPr>
        <p:blipFill>
          <a:blip r:embed="rId2" cstate="print"/>
          <a:srcRect/>
          <a:stretch>
            <a:fillRect/>
          </a:stretch>
        </p:blipFill>
        <p:spPr bwMode="auto">
          <a:xfrm>
            <a:off x="2915196" y="1981200"/>
            <a:ext cx="6361608" cy="38624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42366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e Morgan Theorem 1 Verification Table">
            <a:extLst>
              <a:ext uri="{FF2B5EF4-FFF2-40B4-BE49-F238E27FC236}">
                <a16:creationId xmlns:a16="http://schemas.microsoft.com/office/drawing/2014/main" id="{BFFCB2DF-4297-2DF5-2E81-A55160237890}"/>
              </a:ext>
            </a:extLst>
          </p:cNvPr>
          <p:cNvPicPr>
            <a:picLocks noChangeAspect="1" noChangeArrowheads="1"/>
          </p:cNvPicPr>
          <p:nvPr/>
        </p:nvPicPr>
        <p:blipFill>
          <a:blip r:embed="rId2" cstate="print"/>
          <a:srcRect/>
          <a:stretch>
            <a:fillRect/>
          </a:stretch>
        </p:blipFill>
        <p:spPr bwMode="auto">
          <a:xfrm>
            <a:off x="2821610" y="2068835"/>
            <a:ext cx="6548780" cy="36433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2817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De Morgan Theorem 2">
            <a:extLst>
              <a:ext uri="{FF2B5EF4-FFF2-40B4-BE49-F238E27FC236}">
                <a16:creationId xmlns:a16="http://schemas.microsoft.com/office/drawing/2014/main" id="{CAE074C2-B99C-B884-E3B6-8DAAF18A98A7}"/>
              </a:ext>
            </a:extLst>
          </p:cNvPr>
          <p:cNvPicPr>
            <a:picLocks noChangeAspect="1" noChangeArrowheads="1"/>
          </p:cNvPicPr>
          <p:nvPr/>
        </p:nvPicPr>
        <p:blipFill>
          <a:blip r:embed="rId2" cstate="print"/>
          <a:srcRect/>
          <a:stretch>
            <a:fillRect/>
          </a:stretch>
        </p:blipFill>
        <p:spPr bwMode="auto">
          <a:xfrm>
            <a:off x="2895600" y="2438400"/>
            <a:ext cx="5736358" cy="26336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988153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e Morgan Theorem 2 Diagram">
            <a:extLst>
              <a:ext uri="{FF2B5EF4-FFF2-40B4-BE49-F238E27FC236}">
                <a16:creationId xmlns:a16="http://schemas.microsoft.com/office/drawing/2014/main" id="{55BF2DDD-D6B4-948F-7F31-5901F644F669}"/>
              </a:ext>
            </a:extLst>
          </p:cNvPr>
          <p:cNvPicPr>
            <a:picLocks noChangeAspect="1" noChangeArrowheads="1"/>
          </p:cNvPicPr>
          <p:nvPr/>
        </p:nvPicPr>
        <p:blipFill>
          <a:blip r:embed="rId2" cstate="print"/>
          <a:srcRect/>
          <a:stretch>
            <a:fillRect/>
          </a:stretch>
        </p:blipFill>
        <p:spPr bwMode="auto">
          <a:xfrm>
            <a:off x="3636151" y="1905000"/>
            <a:ext cx="5072098" cy="37950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7441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600" y="812157"/>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De Morgan's Theorem  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e Morgan Theorem 2 Verification Table">
            <a:extLst>
              <a:ext uri="{FF2B5EF4-FFF2-40B4-BE49-F238E27FC236}">
                <a16:creationId xmlns:a16="http://schemas.microsoft.com/office/drawing/2014/main" id="{177090A2-2EA8-1153-A7A1-CC0FDBE62689}"/>
              </a:ext>
            </a:extLst>
          </p:cNvPr>
          <p:cNvPicPr>
            <a:picLocks noChangeAspect="1" noChangeArrowheads="1"/>
          </p:cNvPicPr>
          <p:nvPr/>
        </p:nvPicPr>
        <p:blipFill>
          <a:blip r:embed="rId2" cstate="print"/>
          <a:srcRect/>
          <a:stretch>
            <a:fillRect/>
          </a:stretch>
        </p:blipFill>
        <p:spPr bwMode="auto">
          <a:xfrm>
            <a:off x="3048000" y="2286000"/>
            <a:ext cx="6420373" cy="35719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70605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766866"/>
            <a:ext cx="10515600" cy="709960"/>
          </a:xfrm>
        </p:spPr>
        <p:txBody>
          <a:bodyPr>
            <a:noAutofit/>
          </a:bodyPr>
          <a:lstStyle/>
          <a:p>
            <a:pPr marL="12700">
              <a:lnSpc>
                <a:spcPct val="100000"/>
              </a:lnSpc>
              <a:spcBef>
                <a:spcPts val="100"/>
              </a:spcBef>
              <a:tabLst>
                <a:tab pos="1160751" algn="l"/>
                <a:tab pos="2682173" algn="l"/>
              </a:tabLst>
            </a:pPr>
            <a:r>
              <a:rPr lang="en-US" spc="-5" dirty="0"/>
              <a:t>Problem 1</a:t>
            </a:r>
            <a:endParaRPr lang="ar-EG" spc="-5" dirty="0"/>
          </a:p>
        </p:txBody>
      </p:sp>
      <p:sp>
        <p:nvSpPr>
          <p:cNvPr id="7" name="Content Placeholder 1"/>
          <p:cNvSpPr>
            <a:spLocks noGrp="1"/>
          </p:cNvSpPr>
          <p:nvPr>
            <p:ph idx="1"/>
          </p:nvPr>
        </p:nvSpPr>
        <p:spPr>
          <a:xfrm>
            <a:off x="1055440" y="1577004"/>
            <a:ext cx="8352928" cy="504056"/>
          </a:xfrm>
        </p:spPr>
        <p:txBody>
          <a:bodyPr>
            <a:noAutofit/>
          </a:bodyPr>
          <a:lstStyle/>
          <a:p>
            <a:r>
              <a:rPr lang="en-US" sz="2400" b="1" dirty="0"/>
              <a:t>Simplify the following expression using Boolean Algebra:</a:t>
            </a:r>
            <a:endParaRPr lang="en-US" sz="2400" b="1" u="sng" dirty="0"/>
          </a:p>
        </p:txBody>
      </p:sp>
      <mc:AlternateContent xmlns:mc="http://schemas.openxmlformats.org/markup-compatibility/2006" xmlns:a14="http://schemas.microsoft.com/office/drawing/2010/main">
        <mc:Choice Requires="a14">
          <p:sp>
            <p:nvSpPr>
              <p:cNvPr id="8" name="Content Placeholder 1"/>
              <p:cNvSpPr txBox="1">
                <a:spLocks/>
              </p:cNvSpPr>
              <p:nvPr/>
            </p:nvSpPr>
            <p:spPr>
              <a:xfrm>
                <a:off x="1343472" y="2093660"/>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dirty="0"/>
                  <a:t>(a) </a:t>
                </a:r>
                <a14:m>
                  <m:oMath xmlns:m="http://schemas.openxmlformats.org/officeDocument/2006/math">
                    <m:acc>
                      <m:accPr>
                        <m:chr m:val="̅"/>
                        <m:ctrlPr>
                          <a:rPr lang="en-US" sz="2800" i="1" dirty="0">
                            <a:latin typeface="Cambria Math" panose="02040503050406030204" pitchFamily="18" charset="0"/>
                          </a:rPr>
                        </m:ctrlPr>
                      </m:accPr>
                      <m:e>
                        <m:r>
                          <a:rPr lang="en-US" sz="2800" i="1" dirty="0">
                            <a:latin typeface="Cambria Math"/>
                          </a:rPr>
                          <m:t>𝐴𝐵𝐶</m:t>
                        </m:r>
                      </m:e>
                    </m:acc>
                    <m:r>
                      <a:rPr lang="en-US" sz="2800" i="1" dirty="0">
                        <a:latin typeface="Cambria Math"/>
                      </a:rPr>
                      <m:t>+</m:t>
                    </m:r>
                    <m:acc>
                      <m:accPr>
                        <m:chr m:val="̅"/>
                        <m:ctrlPr>
                          <a:rPr lang="en-US" sz="2800" i="1" dirty="0">
                            <a:latin typeface="Cambria Math" panose="02040503050406030204" pitchFamily="18" charset="0"/>
                          </a:rPr>
                        </m:ctrlPr>
                      </m:accPr>
                      <m:e>
                        <m:r>
                          <a:rPr lang="en-US" sz="2800" i="1" dirty="0">
                            <a:latin typeface="Cambria Math"/>
                          </a:rPr>
                          <m:t>𝐴</m:t>
                        </m:r>
                      </m:e>
                    </m:acc>
                    <m:r>
                      <a:rPr lang="en-US" sz="2800" i="1" dirty="0">
                        <a:latin typeface="Cambria Math"/>
                      </a:rPr>
                      <m:t>𝐵𝐶</m:t>
                    </m:r>
                    <m:r>
                      <a:rPr lang="en-US" sz="2800" i="1" dirty="0">
                        <a:latin typeface="Cambria Math"/>
                      </a:rPr>
                      <m:t>+</m:t>
                    </m:r>
                    <m:r>
                      <a:rPr lang="en-US" sz="2800" i="1" dirty="0">
                        <a:latin typeface="Cambria Math"/>
                      </a:rPr>
                      <m:t>𝐴𝐵𝐶</m:t>
                    </m:r>
                    <m:r>
                      <a:rPr lang="en-US" sz="2800" i="1" dirty="0">
                        <a:latin typeface="Cambria Math"/>
                      </a:rPr>
                      <m:t>+</m:t>
                    </m:r>
                    <m:r>
                      <a:rPr lang="en-US" sz="2800" i="1" dirty="0">
                        <a:latin typeface="Cambria Math"/>
                      </a:rPr>
                      <m:t>𝐴</m:t>
                    </m:r>
                    <m:acc>
                      <m:accPr>
                        <m:chr m:val="̅"/>
                        <m:ctrlPr>
                          <a:rPr lang="en-US" sz="2800" i="1" dirty="0">
                            <a:latin typeface="Cambria Math" panose="02040503050406030204" pitchFamily="18" charset="0"/>
                          </a:rPr>
                        </m:ctrlPr>
                      </m:accPr>
                      <m:e>
                        <m:r>
                          <a:rPr lang="en-US" sz="2800" i="1" dirty="0">
                            <a:latin typeface="Cambria Math"/>
                          </a:rPr>
                          <m:t>𝐵𝐶</m:t>
                        </m:r>
                      </m:e>
                    </m:acc>
                    <m:r>
                      <a:rPr lang="en-US" sz="2800" i="1" dirty="0">
                        <a:latin typeface="Cambria Math"/>
                      </a:rPr>
                      <m:t>+</m:t>
                    </m:r>
                    <m:r>
                      <a:rPr lang="en-US" sz="2800" i="1" dirty="0">
                        <a:latin typeface="Cambria Math"/>
                      </a:rPr>
                      <m:t>𝐴</m:t>
                    </m:r>
                    <m:acc>
                      <m:accPr>
                        <m:chr m:val="̅"/>
                        <m:ctrlPr>
                          <a:rPr lang="en-US" sz="2800" i="1" dirty="0">
                            <a:latin typeface="Cambria Math" panose="02040503050406030204" pitchFamily="18" charset="0"/>
                          </a:rPr>
                        </m:ctrlPr>
                      </m:accPr>
                      <m:e>
                        <m:r>
                          <a:rPr lang="en-US" sz="2800" i="1" dirty="0">
                            <a:latin typeface="Cambria Math"/>
                          </a:rPr>
                          <m:t>𝐵</m:t>
                        </m:r>
                      </m:e>
                    </m:acc>
                    <m:r>
                      <a:rPr lang="en-US" sz="2800" i="1" dirty="0">
                        <a:latin typeface="Cambria Math"/>
                      </a:rPr>
                      <m:t>𝐶</m:t>
                    </m:r>
                  </m:oMath>
                </a14:m>
                <a:endParaRPr lang="en-US" sz="2800" u="sng" dirty="0"/>
              </a:p>
            </p:txBody>
          </p:sp>
        </mc:Choice>
        <mc:Fallback xmlns="">
          <p:sp>
            <p:nvSpPr>
              <p:cNvPr id="8" name="Content Placeholder 1"/>
              <p:cNvSpPr txBox="1">
                <a:spLocks noRot="1" noChangeAspect="1" noMove="1" noResize="1" noEditPoints="1" noAdjustHandles="1" noChangeArrowheads="1" noChangeShapeType="1" noTextEdit="1"/>
              </p:cNvSpPr>
              <p:nvPr/>
            </p:nvSpPr>
            <p:spPr>
              <a:xfrm>
                <a:off x="1343472" y="2093660"/>
                <a:ext cx="8352928" cy="504056"/>
              </a:xfrm>
              <a:prstGeom prst="rect">
                <a:avLst/>
              </a:prstGeom>
              <a:blipFill>
                <a:blip r:embed="rId2"/>
                <a:stretch>
                  <a:fillRect l="-1459" t="-10843" b="-3734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p:cNvSpPr txBox="1"/>
              <p:nvPr/>
            </p:nvSpPr>
            <p:spPr>
              <a:xfrm>
                <a:off x="1828800" y="2597716"/>
                <a:ext cx="7776864" cy="3421514"/>
              </a:xfrm>
              <a:prstGeom prst="rect">
                <a:avLst/>
              </a:prstGeom>
              <a:noFill/>
            </p:spPr>
            <p:txBody>
              <a:bodyPr wrap="square" rtlCol="1">
                <a:spAutoFit/>
              </a:bodyPr>
              <a:lstStyle/>
              <a:p>
                <a:pPr algn="l" rtl="0"/>
                <a:r>
                  <a:rPr lang="en-US" b="1" dirty="0">
                    <a:effectLst>
                      <a:outerShdw blurRad="38100" dist="38100" dir="2700000" algn="tl">
                        <a:srgbClr val="000000">
                          <a:alpha val="43137"/>
                        </a:srgbClr>
                      </a:outerShdw>
                    </a:effectLst>
                  </a:rPr>
                  <a:t>Solution:</a:t>
                </a:r>
              </a:p>
              <a:p>
                <a:pPr lvl="0"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𝐵𝐶</m:t>
                    </m:r>
                    <m:d>
                      <m:dPr>
                        <m:ctrlPr>
                          <a:rPr lang="en-US" i="1" dirty="0">
                            <a:latin typeface="Cambria Math" panose="02040503050406030204" pitchFamily="18" charset="0"/>
                            <a:ea typeface="Cambria Math" pitchFamily="18" charset="0"/>
                          </a:rPr>
                        </m:ctrlPr>
                      </m:dPr>
                      <m:e>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e>
                    </m:d>
                    <m:r>
                      <a:rPr lang="en-US" dirty="0">
                        <a:latin typeface="Cambria Math" pitchFamily="18" charset="0"/>
                        <a:ea typeface="Cambria Math" pitchFamily="18" charset="0"/>
                      </a:rPr>
                      <m:t>+</m:t>
                    </m:r>
                    <m:r>
                      <a:rPr lang="en-US" dirty="0">
                        <a:latin typeface="Cambria Math" pitchFamily="18" charset="0"/>
                        <a:ea typeface="Cambria Math" pitchFamily="18" charset="0"/>
                      </a:rPr>
                      <m:t>𝐴</m:t>
                    </m:r>
                    <m:d>
                      <m:dPr>
                        <m:ctrlPr>
                          <a:rPr lang="en-US" i="1" dirty="0">
                            <a:latin typeface="Cambria Math" panose="02040503050406030204" pitchFamily="18" charset="0"/>
                            <a:ea typeface="Cambria Math" pitchFamily="18" charset="0"/>
                          </a:rPr>
                        </m:ctrlPr>
                      </m:dPr>
                      <m:e>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e>
                    </m:d>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𝐶</m:t>
                    </m:r>
                  </m:oMath>
                </a14:m>
                <a:endParaRPr lang="en-US" dirty="0">
                  <a:latin typeface="Cambria Math" pitchFamily="18" charset="0"/>
                  <a:ea typeface="Cambria Math" pitchFamily="18" charset="0"/>
                </a:endParaRPr>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𝐵𝐶</m:t>
                    </m:r>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𝐶</m:t>
                    </m:r>
                  </m:oMath>
                </a14:m>
                <a:endParaRPr lang="en-US" dirty="0">
                  <a:latin typeface="Cambria Math" pitchFamily="18" charset="0"/>
                  <a:ea typeface="Cambria Math" pitchFamily="18" charset="0"/>
                </a:endParaRPr>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d>
                      <m:dPr>
                        <m:ctrlPr>
                          <a:rPr lang="en-US" i="1" dirty="0">
                            <a:latin typeface="Cambria Math" panose="02040503050406030204" pitchFamily="18" charset="0"/>
                            <a:ea typeface="Cambria Math" pitchFamily="18" charset="0"/>
                          </a:rPr>
                        </m:ctrlPr>
                      </m:dPr>
                      <m:e>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𝐶</m:t>
                        </m:r>
                      </m:e>
                    </m:d>
                    <m:r>
                      <a:rPr lang="en-US" dirty="0">
                        <a:latin typeface="Cambria Math" pitchFamily="18" charset="0"/>
                        <a:ea typeface="Cambria Math" pitchFamily="18" charset="0"/>
                      </a:rPr>
                      <m:t>+</m:t>
                    </m:r>
                    <m:d>
                      <m:dPr>
                        <m:ctrlPr>
                          <a:rPr lang="en-US" i="1" dirty="0">
                            <a:latin typeface="Cambria Math" panose="02040503050406030204" pitchFamily="18" charset="0"/>
                            <a:ea typeface="Cambria Math" pitchFamily="18" charset="0"/>
                          </a:rPr>
                        </m:ctrlPr>
                      </m:dPr>
                      <m:e>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dirty="0">
                            <a:latin typeface="Cambria Math" pitchFamily="18" charset="0"/>
                            <a:ea typeface="Cambria Math" pitchFamily="18" charset="0"/>
                          </a:rPr>
                          <m:t>𝐴</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e>
                    </m:d>
                    <m:r>
                      <a:rPr lang="en-US" dirty="0">
                        <a:latin typeface="Cambria Math" pitchFamily="18" charset="0"/>
                        <a:ea typeface="Cambria Math" pitchFamily="18" charset="0"/>
                      </a:rPr>
                      <m:t>+</m:t>
                    </m:r>
                    <m:r>
                      <a:rPr lang="en-US" i="1" dirty="0">
                        <a:latin typeface="Cambria Math"/>
                        <a:ea typeface="Cambria Math" pitchFamily="18" charset="0"/>
                      </a:rPr>
                      <m:t>𝐵𝐶</m:t>
                    </m:r>
                  </m:oMath>
                </a14:m>
                <a:endParaRPr lang="en-US" dirty="0">
                  <a:latin typeface="Cambria Math" pitchFamily="18" charset="0"/>
                  <a:ea typeface="Cambria Math" pitchFamily="18" charset="0"/>
                </a:endParaRPr>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d>
                      <m:dPr>
                        <m:ctrlPr>
                          <a:rPr lang="en-US" i="1" dirty="0">
                            <a:latin typeface="Cambria Math" panose="02040503050406030204" pitchFamily="18" charset="0"/>
                            <a:ea typeface="Cambria Math" pitchFamily="18" charset="0"/>
                          </a:rPr>
                        </m:ctrlPr>
                      </m:dPr>
                      <m:e>
                        <m:r>
                          <a:rPr lang="en-US" dirty="0">
                            <a:latin typeface="Cambria Math"/>
                            <a:ea typeface="Cambria Math" pitchFamily="18" charset="0"/>
                          </a:rPr>
                          <m:t>1</m:t>
                        </m:r>
                        <m:r>
                          <a:rPr lang="en-US" dirty="0">
                            <a:latin typeface="Cambria Math" pitchFamily="18" charset="0"/>
                            <a:ea typeface="Cambria Math" pitchFamily="18" charset="0"/>
                          </a:rPr>
                          <m:t>+</m:t>
                        </m:r>
                        <m:r>
                          <a:rPr lang="en-US" dirty="0">
                            <a:latin typeface="Cambria Math" pitchFamily="18" charset="0"/>
                            <a:ea typeface="Cambria Math" pitchFamily="18" charset="0"/>
                          </a:rPr>
                          <m:t>𝐴</m:t>
                        </m:r>
                        <m:r>
                          <a:rPr lang="en-US" dirty="0">
                            <a:latin typeface="Cambria Math" pitchFamily="18" charset="0"/>
                            <a:ea typeface="Cambria Math" pitchFamily="18" charset="0"/>
                          </a:rPr>
                          <m:t>+</m:t>
                        </m:r>
                        <m:r>
                          <a:rPr lang="en-US" dirty="0">
                            <a:latin typeface="Cambria Math" pitchFamily="18" charset="0"/>
                            <a:ea typeface="Cambria Math" pitchFamily="18" charset="0"/>
                          </a:rPr>
                          <m:t>𝐴𝐶</m:t>
                        </m:r>
                      </m:e>
                    </m:d>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d>
                      <m:dPr>
                        <m:ctrlPr>
                          <a:rPr lang="en-US" i="1" dirty="0">
                            <a:latin typeface="Cambria Math" panose="02040503050406030204" pitchFamily="18" charset="0"/>
                            <a:ea typeface="Cambria Math" pitchFamily="18" charset="0"/>
                          </a:rPr>
                        </m:ctrlPr>
                      </m:dPr>
                      <m:e>
                        <m:r>
                          <a:rPr lang="en-US" i="1" dirty="0">
                            <a:latin typeface="Cambria Math"/>
                            <a:ea typeface="Cambria Math" pitchFamily="18" charset="0"/>
                          </a:rPr>
                          <m:t>1</m:t>
                        </m:r>
                        <m:r>
                          <a:rPr lang="en-US" dirty="0">
                            <a:latin typeface="Cambria Math" pitchFamily="18" charset="0"/>
                            <a:ea typeface="Cambria Math" pitchFamily="18" charset="0"/>
                          </a:rPr>
                          <m:t>+</m:t>
                        </m:r>
                        <m:r>
                          <a:rPr lang="en-US" dirty="0">
                            <a:latin typeface="Cambria Math" pitchFamily="18" charset="0"/>
                            <a:ea typeface="Cambria Math" pitchFamily="18" charset="0"/>
                          </a:rPr>
                          <m:t>𝐴</m:t>
                        </m:r>
                      </m:e>
                    </m:d>
                    <m:r>
                      <a:rPr lang="en-US" dirty="0">
                        <a:latin typeface="Cambria Math" pitchFamily="18" charset="0"/>
                        <a:ea typeface="Cambria Math" pitchFamily="18" charset="0"/>
                      </a:rPr>
                      <m:t>+</m:t>
                    </m:r>
                    <m:r>
                      <a:rPr lang="en-US" i="1" dirty="0">
                        <a:latin typeface="Cambria Math"/>
                        <a:ea typeface="Cambria Math" pitchFamily="18" charset="0"/>
                      </a:rPr>
                      <m:t>𝐵𝐶</m:t>
                    </m:r>
                  </m:oMath>
                </a14:m>
                <a:endParaRPr lang="en-US" dirty="0"/>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r>
                      <a:rPr lang="en-US" i="1" dirty="0">
                        <a:latin typeface="Cambria Math"/>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i="1" dirty="0">
                        <a:latin typeface="Cambria Math"/>
                        <a:ea typeface="Cambria Math" pitchFamily="18" charset="0"/>
                      </a:rPr>
                      <m:t>𝐵𝐶</m:t>
                    </m:r>
                    <m:r>
                      <a:rPr lang="en-US" i="1" dirty="0">
                        <a:latin typeface="Cambria Math"/>
                        <a:ea typeface="Cambria Math" pitchFamily="18" charset="0"/>
                      </a:rPr>
                      <m:t>)</m:t>
                    </m:r>
                  </m:oMath>
                </a14:m>
                <a:endParaRPr lang="en-US" dirty="0"/>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𝐵</m:t>
                        </m:r>
                      </m:e>
                    </m:acc>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dirty="0">
                        <a:latin typeface="Cambria Math" pitchFamily="18" charset="0"/>
                        <a:ea typeface="Cambria Math" pitchFamily="18" charset="0"/>
                      </a:rPr>
                      <m:t>+</m:t>
                    </m:r>
                    <m:r>
                      <a:rPr lang="en-US" i="1" dirty="0">
                        <a:latin typeface="Cambria Math"/>
                        <a:ea typeface="Cambria Math" pitchFamily="18" charset="0"/>
                      </a:rPr>
                      <m:t>𝐵</m:t>
                    </m:r>
                  </m:oMath>
                </a14:m>
                <a:endParaRPr lang="en-US" dirty="0"/>
              </a:p>
              <a:p>
                <a:pPr algn="l" rtl="0"/>
                <a:r>
                  <a:rPr lang="en-US" dirty="0">
                    <a:latin typeface="Cambria Math" pitchFamily="18" charset="0"/>
                    <a:ea typeface="Cambria Math" pitchFamily="18" charset="0"/>
                  </a:rPr>
                  <a:t>= </a:t>
                </a:r>
                <a14:m>
                  <m:oMath xmlns:m="http://schemas.openxmlformats.org/officeDocument/2006/math">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𝐴</m:t>
                        </m:r>
                      </m:e>
                    </m:acc>
                    <m:r>
                      <a:rPr lang="en-US" dirty="0">
                        <a:latin typeface="Cambria Math" pitchFamily="18" charset="0"/>
                        <a:ea typeface="Cambria Math" pitchFamily="18" charset="0"/>
                      </a:rPr>
                      <m:t>+</m:t>
                    </m:r>
                    <m:r>
                      <a:rPr lang="en-US" i="1" dirty="0">
                        <a:latin typeface="Cambria Math"/>
                        <a:ea typeface="Cambria Math" pitchFamily="18" charset="0"/>
                      </a:rPr>
                      <m:t>1</m:t>
                    </m:r>
                    <m:r>
                      <a:rPr lang="en-US" dirty="0">
                        <a:latin typeface="Cambria Math" pitchFamily="18" charset="0"/>
                        <a:ea typeface="Cambria Math" pitchFamily="18" charset="0"/>
                      </a:rPr>
                      <m:t>+</m:t>
                    </m:r>
                    <m:acc>
                      <m:accPr>
                        <m:chr m:val="̅"/>
                        <m:ctrlPr>
                          <a:rPr lang="en-US" i="1" dirty="0">
                            <a:latin typeface="Cambria Math" panose="02040503050406030204" pitchFamily="18" charset="0"/>
                            <a:ea typeface="Cambria Math" pitchFamily="18" charset="0"/>
                          </a:rPr>
                        </m:ctrlPr>
                      </m:accPr>
                      <m:e>
                        <m:r>
                          <a:rPr lang="en-US" dirty="0">
                            <a:latin typeface="Cambria Math" pitchFamily="18" charset="0"/>
                            <a:ea typeface="Cambria Math" pitchFamily="18" charset="0"/>
                          </a:rPr>
                          <m:t>𝐶</m:t>
                        </m:r>
                      </m:e>
                    </m:acc>
                    <m:r>
                      <a:rPr lang="en-US" i="1" dirty="0">
                        <a:latin typeface="Cambria Math"/>
                        <a:ea typeface="Cambria Math" pitchFamily="18" charset="0"/>
                      </a:rPr>
                      <m:t>=</m:t>
                    </m:r>
                    <m:r>
                      <a:rPr lang="en-US" i="1" dirty="0">
                        <a:latin typeface="Cambria Math"/>
                        <a:ea typeface="Cambria Math" pitchFamily="18" charset="0"/>
                      </a:rPr>
                      <m:t>1</m:t>
                    </m:r>
                  </m:oMath>
                </a14:m>
                <a:endParaRPr lang="en-US" dirty="0">
                  <a:latin typeface="Cambria Math" pitchFamily="18" charset="0"/>
                  <a:ea typeface="Cambria Math" pitchFamily="18" charset="0"/>
                </a:endParaRPr>
              </a:p>
              <a:p>
                <a:pPr algn="l" rtl="0"/>
                <a:r>
                  <a:rPr lang="en-US" dirty="0"/>
                  <a:t>Another solution :</a:t>
                </a:r>
              </a:p>
              <a:p>
                <a:pPr algn="l" rtl="0"/>
                <a:r>
                  <a:rPr lang="en-US" dirty="0"/>
                  <a:t>Replacing ABC by X</a:t>
                </a:r>
              </a:p>
              <a:p>
                <a:pPr algn="l" rtl="0"/>
                <a14:m>
                  <m:oMathPara xmlns:m="http://schemas.openxmlformats.org/officeDocument/2006/math">
                    <m:oMathParaPr>
                      <m:jc m:val="left"/>
                    </m:oMathParaPr>
                    <m:oMath xmlns:m="http://schemas.openxmlformats.org/officeDocument/2006/math">
                      <m:acc>
                        <m:accPr>
                          <m:chr m:val="̅"/>
                          <m:ctrlPr>
                            <a:rPr lang="en-US" i="1" dirty="0">
                              <a:latin typeface="Cambria Math" panose="02040503050406030204" pitchFamily="18" charset="0"/>
                            </a:rPr>
                          </m:ctrlPr>
                        </m:accPr>
                        <m:e>
                          <m:r>
                            <a:rPr lang="en-US" i="1" dirty="0">
                              <a:latin typeface="Cambria Math"/>
                            </a:rPr>
                            <m:t>𝑋</m:t>
                          </m:r>
                        </m:e>
                      </m:acc>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𝐴</m:t>
                          </m:r>
                        </m:e>
                      </m:acc>
                      <m:r>
                        <a:rPr lang="en-US" i="1" dirty="0">
                          <a:latin typeface="Cambria Math"/>
                        </a:rPr>
                        <m:t>𝐵𝐶</m:t>
                      </m:r>
                      <m:r>
                        <a:rPr lang="en-US" i="1" dirty="0">
                          <a:latin typeface="Cambria Math"/>
                        </a:rPr>
                        <m:t>+</m:t>
                      </m:r>
                      <m:r>
                        <a:rPr lang="en-US" i="1" dirty="0">
                          <a:latin typeface="Cambria Math"/>
                        </a:rPr>
                        <m:t>𝑋</m:t>
                      </m:r>
                      <m:r>
                        <a:rPr lang="en-US" i="1" dirty="0">
                          <a:latin typeface="Cambria Math"/>
                        </a:rPr>
                        <m:t>+</m:t>
                      </m:r>
                      <m:r>
                        <a:rPr lang="en-US" i="1" dirty="0">
                          <a:latin typeface="Cambria Math"/>
                        </a:rPr>
                        <m:t>𝐴</m:t>
                      </m:r>
                      <m:acc>
                        <m:accPr>
                          <m:chr m:val="̅"/>
                          <m:ctrlPr>
                            <a:rPr lang="en-US" i="1" dirty="0">
                              <a:latin typeface="Cambria Math" panose="02040503050406030204" pitchFamily="18" charset="0"/>
                            </a:rPr>
                          </m:ctrlPr>
                        </m:accPr>
                        <m:e>
                          <m:r>
                            <a:rPr lang="en-US" i="1" dirty="0">
                              <a:latin typeface="Cambria Math"/>
                            </a:rPr>
                            <m:t>𝐵𝐶</m:t>
                          </m:r>
                        </m:e>
                      </m:acc>
                      <m:r>
                        <a:rPr lang="en-US" i="1" dirty="0">
                          <a:latin typeface="Cambria Math"/>
                        </a:rPr>
                        <m:t>+</m:t>
                      </m:r>
                      <m:r>
                        <a:rPr lang="en-US" i="1" dirty="0">
                          <a:latin typeface="Cambria Math"/>
                        </a:rPr>
                        <m:t>𝐴</m:t>
                      </m:r>
                      <m:acc>
                        <m:accPr>
                          <m:chr m:val="̅"/>
                          <m:ctrlPr>
                            <a:rPr lang="en-US" i="1" dirty="0">
                              <a:latin typeface="Cambria Math" panose="02040503050406030204" pitchFamily="18" charset="0"/>
                            </a:rPr>
                          </m:ctrlPr>
                        </m:accPr>
                        <m:e>
                          <m:r>
                            <a:rPr lang="en-US" i="1" dirty="0">
                              <a:latin typeface="Cambria Math"/>
                            </a:rPr>
                            <m:t>𝐵</m:t>
                          </m:r>
                        </m:e>
                      </m:acc>
                      <m:r>
                        <a:rPr lang="en-US" i="1" dirty="0">
                          <a:latin typeface="Cambria Math"/>
                        </a:rPr>
                        <m:t>𝐶</m:t>
                      </m:r>
                    </m:oMath>
                  </m:oMathPara>
                </a14:m>
                <a:endParaRPr lang="en-US" u="sng" dirty="0"/>
              </a:p>
              <a:p>
                <a:pPr algn="l" rtl="0"/>
                <a14:m>
                  <m:oMathPara xmlns:m="http://schemas.openxmlformats.org/officeDocument/2006/math">
                    <m:oMathParaPr>
                      <m:jc m:val="left"/>
                    </m:oMathParaPr>
                    <m:oMath xmlns:m="http://schemas.openxmlformats.org/officeDocument/2006/math">
                      <m:r>
                        <a:rPr lang="en-US" dirty="0">
                          <a:latin typeface="Cambria Math"/>
                        </a:rPr>
                        <m:t>=</m:t>
                      </m:r>
                      <m:r>
                        <a:rPr lang="en-US" i="1" dirty="0">
                          <a:latin typeface="Cambria Math"/>
                        </a:rPr>
                        <m:t>1</m:t>
                      </m:r>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𝐴</m:t>
                          </m:r>
                        </m:e>
                      </m:acc>
                      <m:r>
                        <a:rPr lang="en-US" i="1" dirty="0">
                          <a:latin typeface="Cambria Math"/>
                        </a:rPr>
                        <m:t>𝐵𝐶</m:t>
                      </m:r>
                      <m:r>
                        <a:rPr lang="en-US" i="1" dirty="0">
                          <a:latin typeface="Cambria Math"/>
                        </a:rPr>
                        <m:t>+</m:t>
                      </m:r>
                      <m:r>
                        <a:rPr lang="en-US" i="1" dirty="0">
                          <a:latin typeface="Cambria Math"/>
                        </a:rPr>
                        <m:t>𝐴</m:t>
                      </m:r>
                      <m:acc>
                        <m:accPr>
                          <m:chr m:val="̅"/>
                          <m:ctrlPr>
                            <a:rPr lang="en-US" i="1" dirty="0">
                              <a:latin typeface="Cambria Math" panose="02040503050406030204" pitchFamily="18" charset="0"/>
                            </a:rPr>
                          </m:ctrlPr>
                        </m:accPr>
                        <m:e>
                          <m:r>
                            <a:rPr lang="en-US" i="1" dirty="0">
                              <a:latin typeface="Cambria Math"/>
                            </a:rPr>
                            <m:t>𝐵𝐶</m:t>
                          </m:r>
                        </m:e>
                      </m:acc>
                      <m:r>
                        <a:rPr lang="en-US" i="1" dirty="0">
                          <a:latin typeface="Cambria Math"/>
                        </a:rPr>
                        <m:t>+</m:t>
                      </m:r>
                      <m:r>
                        <a:rPr lang="en-US" i="1" dirty="0">
                          <a:latin typeface="Cambria Math"/>
                        </a:rPr>
                        <m:t>𝐴</m:t>
                      </m:r>
                      <m:acc>
                        <m:accPr>
                          <m:chr m:val="̅"/>
                          <m:ctrlPr>
                            <a:rPr lang="en-US" i="1" dirty="0">
                              <a:latin typeface="Cambria Math" panose="02040503050406030204" pitchFamily="18" charset="0"/>
                            </a:rPr>
                          </m:ctrlPr>
                        </m:accPr>
                        <m:e>
                          <m:r>
                            <a:rPr lang="en-US" i="1" dirty="0">
                              <a:latin typeface="Cambria Math"/>
                            </a:rPr>
                            <m:t>𝐵</m:t>
                          </m:r>
                        </m:e>
                      </m:acc>
                      <m:r>
                        <a:rPr lang="en-US" i="1" dirty="0">
                          <a:latin typeface="Cambria Math"/>
                        </a:rPr>
                        <m:t>𝐶</m:t>
                      </m:r>
                      <m:r>
                        <a:rPr lang="en-US" i="1" dirty="0">
                          <a:latin typeface="Cambria Math"/>
                        </a:rPr>
                        <m:t>=</m:t>
                      </m:r>
                      <m:r>
                        <a:rPr lang="en-US" i="1" dirty="0">
                          <a:latin typeface="Cambria Math"/>
                        </a:rPr>
                        <m:t>1</m:t>
                      </m:r>
                    </m:oMath>
                  </m:oMathPara>
                </a14:m>
                <a:endParaRPr lang="ar-EG" dirty="0"/>
              </a:p>
            </p:txBody>
          </p:sp>
        </mc:Choice>
        <mc:Fallback>
          <p:sp>
            <p:nvSpPr>
              <p:cNvPr id="11" name="TextBox 10"/>
              <p:cNvSpPr txBox="1">
                <a:spLocks noRot="1" noChangeAspect="1" noMove="1" noResize="1" noEditPoints="1" noAdjustHandles="1" noChangeArrowheads="1" noChangeShapeType="1" noTextEdit="1"/>
              </p:cNvSpPr>
              <p:nvPr/>
            </p:nvSpPr>
            <p:spPr>
              <a:xfrm>
                <a:off x="1828800" y="2597716"/>
                <a:ext cx="7776864" cy="3421514"/>
              </a:xfrm>
              <a:prstGeom prst="rect">
                <a:avLst/>
              </a:prstGeom>
              <a:blipFill>
                <a:blip r:embed="rId3"/>
                <a:stretch>
                  <a:fillRect l="-705" t="-1070"/>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A9B1509E-5677-0157-E03C-D922C3D3579B}"/>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265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xEl>
                                              <p:pRg st="5" end="5"/>
                                            </p:txEl>
                                          </p:spTgt>
                                        </p:tgtEl>
                                        <p:attrNameLst>
                                          <p:attrName>style.visibility</p:attrName>
                                        </p:attrNameLst>
                                      </p:cBhvr>
                                      <p:to>
                                        <p:strVal val="visible"/>
                                      </p:to>
                                    </p:set>
                                    <p:animEffect transition="in" filter="fade">
                                      <p:cBhvr>
                                        <p:cTn id="47" dur="500"/>
                                        <p:tgtEl>
                                          <p:spTgt spid="11">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xEl>
                                              <p:pRg st="6" end="6"/>
                                            </p:txEl>
                                          </p:spTgt>
                                        </p:tgtEl>
                                        <p:attrNameLst>
                                          <p:attrName>style.visibility</p:attrName>
                                        </p:attrNameLst>
                                      </p:cBhvr>
                                      <p:to>
                                        <p:strVal val="visible"/>
                                      </p:to>
                                    </p:set>
                                    <p:animEffect transition="in" filter="fade">
                                      <p:cBhvr>
                                        <p:cTn id="52" dur="500"/>
                                        <p:tgtEl>
                                          <p:spTgt spid="11">
                                            <p:txEl>
                                              <p:pRg st="6" end="6"/>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txEl>
                                              <p:pRg st="7" end="7"/>
                                            </p:txEl>
                                          </p:spTgt>
                                        </p:tgtEl>
                                        <p:attrNameLst>
                                          <p:attrName>style.visibility</p:attrName>
                                        </p:attrNameLst>
                                      </p:cBhvr>
                                      <p:to>
                                        <p:strVal val="visible"/>
                                      </p:to>
                                    </p:set>
                                    <p:animEffect transition="in" filter="fade">
                                      <p:cBhvr>
                                        <p:cTn id="57" dur="500"/>
                                        <p:tgtEl>
                                          <p:spTgt spid="11">
                                            <p:txEl>
                                              <p:pRg st="7" end="7"/>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1">
                                            <p:txEl>
                                              <p:pRg st="8" end="8"/>
                                            </p:txEl>
                                          </p:spTgt>
                                        </p:tgtEl>
                                        <p:attrNameLst>
                                          <p:attrName>style.visibility</p:attrName>
                                        </p:attrNameLst>
                                      </p:cBhvr>
                                      <p:to>
                                        <p:strVal val="visible"/>
                                      </p:to>
                                    </p:set>
                                    <p:animEffect transition="in" filter="fade">
                                      <p:cBhvr>
                                        <p:cTn id="62" dur="500"/>
                                        <p:tgtEl>
                                          <p:spTgt spid="11">
                                            <p:txEl>
                                              <p:pRg st="8" end="8"/>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1">
                                            <p:txEl>
                                              <p:pRg st="9" end="9"/>
                                            </p:txEl>
                                          </p:spTgt>
                                        </p:tgtEl>
                                        <p:attrNameLst>
                                          <p:attrName>style.visibility</p:attrName>
                                        </p:attrNameLst>
                                      </p:cBhvr>
                                      <p:to>
                                        <p:strVal val="visible"/>
                                      </p:to>
                                    </p:set>
                                    <p:animEffect transition="in" filter="fade">
                                      <p:cBhvr>
                                        <p:cTn id="67" dur="500"/>
                                        <p:tgtEl>
                                          <p:spTgt spid="11">
                                            <p:txEl>
                                              <p:pRg st="9" end="9"/>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1">
                                            <p:txEl>
                                              <p:pRg st="10" end="10"/>
                                            </p:txEl>
                                          </p:spTgt>
                                        </p:tgtEl>
                                        <p:attrNameLst>
                                          <p:attrName>style.visibility</p:attrName>
                                        </p:attrNameLst>
                                      </p:cBhvr>
                                      <p:to>
                                        <p:strVal val="visible"/>
                                      </p:to>
                                    </p:set>
                                    <p:animEffect transition="in" filter="fade">
                                      <p:cBhvr>
                                        <p:cTn id="72" dur="500"/>
                                        <p:tgtEl>
                                          <p:spTgt spid="11">
                                            <p:txEl>
                                              <p:pRg st="10" end="1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1">
                                            <p:txEl>
                                              <p:pRg st="11" end="11"/>
                                            </p:txEl>
                                          </p:spTgt>
                                        </p:tgtEl>
                                        <p:attrNameLst>
                                          <p:attrName>style.visibility</p:attrName>
                                        </p:attrNameLst>
                                      </p:cBhvr>
                                      <p:to>
                                        <p:strVal val="visible"/>
                                      </p:to>
                                    </p:set>
                                    <p:animEffect transition="in" filter="fade">
                                      <p:cBhvr>
                                        <p:cTn id="77" dur="500"/>
                                        <p:tgtEl>
                                          <p:spTgt spid="11">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8" grpId="0" build="p"/>
      <p:bldP spid="11"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35579"/>
            <a:ext cx="10515600" cy="709960"/>
          </a:xfrm>
        </p:spPr>
        <p:txBody>
          <a:bodyPr>
            <a:noAutofit/>
          </a:bodyPr>
          <a:lstStyle/>
          <a:p>
            <a:r>
              <a:rPr lang="en-US" spc="-5" dirty="0"/>
              <a:t>Problem 1</a:t>
            </a:r>
            <a:endParaRPr lang="ar-EG" spc="-5" dirty="0"/>
          </a:p>
        </p:txBody>
      </p:sp>
      <p:sp>
        <p:nvSpPr>
          <p:cNvPr id="7" name="Content Placeholder 1"/>
          <p:cNvSpPr>
            <a:spLocks noGrp="1"/>
          </p:cNvSpPr>
          <p:nvPr>
            <p:ph idx="1"/>
          </p:nvPr>
        </p:nvSpPr>
        <p:spPr>
          <a:xfrm>
            <a:off x="914400" y="1621866"/>
            <a:ext cx="9217024" cy="504056"/>
          </a:xfrm>
        </p:spPr>
        <p:txBody>
          <a:bodyPr>
            <a:noAutofit/>
          </a:bodyPr>
          <a:lstStyle/>
          <a:p>
            <a:r>
              <a:rPr lang="en-US" sz="2400" b="1" dirty="0"/>
              <a:t>Simplify the following expression using Boolean Algebra:</a:t>
            </a:r>
          </a:p>
        </p:txBody>
      </p:sp>
      <mc:AlternateContent xmlns:mc="http://schemas.openxmlformats.org/markup-compatibility/2006" xmlns:a14="http://schemas.microsoft.com/office/drawing/2010/main">
        <mc:Choice Requires="a14">
          <p:sp>
            <p:nvSpPr>
              <p:cNvPr id="9" name="Content Placeholder 1"/>
              <p:cNvSpPr txBox="1">
                <a:spLocks/>
              </p:cNvSpPr>
              <p:nvPr/>
            </p:nvSpPr>
            <p:spPr>
              <a:xfrm>
                <a:off x="1394430" y="2125922"/>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dirty="0"/>
                  <a:t>(b)</a:t>
                </a:r>
                <a14:m>
                  <m:oMath xmlns:m="http://schemas.openxmlformats.org/officeDocument/2006/math">
                    <m:r>
                      <a:rPr lang="en-US" sz="2800" dirty="0">
                        <a:latin typeface="Cambria Math"/>
                      </a:rPr>
                      <m:t> (</m:t>
                    </m:r>
                    <m:r>
                      <a:rPr lang="en-US" sz="2800" i="1" dirty="0">
                        <a:latin typeface="Cambria Math"/>
                      </a:rPr>
                      <m:t>𝐵</m:t>
                    </m:r>
                    <m:r>
                      <a:rPr lang="en-US" sz="2800" dirty="0">
                        <a:latin typeface="Cambria Math"/>
                      </a:rPr>
                      <m:t>+</m:t>
                    </m:r>
                    <m:acc>
                      <m:accPr>
                        <m:chr m:val="̅"/>
                        <m:ctrlPr>
                          <a:rPr lang="en-US" sz="2800" i="1" dirty="0">
                            <a:latin typeface="Cambria Math" panose="02040503050406030204" pitchFamily="18" charset="0"/>
                          </a:rPr>
                        </m:ctrlPr>
                      </m:accPr>
                      <m:e>
                        <m:r>
                          <a:rPr lang="en-US" sz="2800" i="1" dirty="0">
                            <a:latin typeface="Cambria Math"/>
                          </a:rPr>
                          <m:t>𝐶</m:t>
                        </m:r>
                      </m:e>
                    </m:acc>
                    <m:r>
                      <a:rPr lang="en-US" sz="2800" dirty="0">
                        <a:latin typeface="Cambria Math"/>
                      </a:rPr>
                      <m:t>)(</m:t>
                    </m:r>
                    <m:acc>
                      <m:accPr>
                        <m:chr m:val="̅"/>
                        <m:ctrlPr>
                          <a:rPr lang="en-US" sz="2800" i="1" dirty="0">
                            <a:latin typeface="Cambria Math" panose="02040503050406030204" pitchFamily="18" charset="0"/>
                          </a:rPr>
                        </m:ctrlPr>
                      </m:accPr>
                      <m:e>
                        <m:r>
                          <a:rPr lang="en-US" sz="2800" i="1" dirty="0">
                            <a:latin typeface="Cambria Math"/>
                          </a:rPr>
                          <m:t>𝐵</m:t>
                        </m:r>
                      </m:e>
                    </m:acc>
                    <m:r>
                      <a:rPr lang="en-US" sz="2800" dirty="0">
                        <a:latin typeface="Cambria Math"/>
                      </a:rPr>
                      <m:t>+</m:t>
                    </m:r>
                    <m:r>
                      <m:rPr>
                        <m:sty m:val="p"/>
                      </m:rPr>
                      <a:rPr lang="en-US" sz="2800" dirty="0">
                        <a:latin typeface="Cambria Math"/>
                      </a:rPr>
                      <m:t>C</m:t>
                    </m:r>
                    <m:r>
                      <a:rPr lang="en-US" sz="2800" dirty="0">
                        <a:latin typeface="Cambria Math"/>
                      </a:rPr>
                      <m:t>)</m:t>
                    </m:r>
                    <m:r>
                      <a:rPr lang="en-US" sz="2800" i="1" dirty="0">
                        <a:latin typeface="Cambria Math"/>
                      </a:rPr>
                      <m:t>+</m:t>
                    </m:r>
                    <m:acc>
                      <m:accPr>
                        <m:chr m:val="̅"/>
                        <m:ctrlPr>
                          <a:rPr lang="en-US" sz="2800" i="1" dirty="0">
                            <a:latin typeface="Cambria Math" panose="02040503050406030204" pitchFamily="18" charset="0"/>
                          </a:rPr>
                        </m:ctrlPr>
                      </m:accPr>
                      <m:e>
                        <m:acc>
                          <m:accPr>
                            <m:chr m:val="̅"/>
                            <m:ctrlPr>
                              <a:rPr lang="en-US" sz="2800" i="1" dirty="0">
                                <a:latin typeface="Cambria Math" panose="02040503050406030204" pitchFamily="18" charset="0"/>
                              </a:rPr>
                            </m:ctrlPr>
                          </m:accPr>
                          <m:e>
                            <m:r>
                              <a:rPr lang="en-US" sz="2800" i="1" dirty="0">
                                <a:latin typeface="Cambria Math"/>
                              </a:rPr>
                              <m:t>𝐴</m:t>
                            </m:r>
                          </m:e>
                        </m:acc>
                        <m:r>
                          <a:rPr lang="en-US" sz="2800" i="1" dirty="0">
                            <a:latin typeface="Cambria Math"/>
                          </a:rPr>
                          <m:t>+</m:t>
                        </m:r>
                        <m:r>
                          <a:rPr lang="en-US" sz="2800" i="1" dirty="0">
                            <a:latin typeface="Cambria Math"/>
                          </a:rPr>
                          <m:t>𝐵</m:t>
                        </m:r>
                        <m:r>
                          <a:rPr lang="en-US" sz="2800" i="1" dirty="0">
                            <a:latin typeface="Cambria Math"/>
                          </a:rPr>
                          <m:t>+</m:t>
                        </m:r>
                        <m:acc>
                          <m:accPr>
                            <m:chr m:val="̅"/>
                            <m:ctrlPr>
                              <a:rPr lang="en-US" sz="2800" i="1" dirty="0">
                                <a:latin typeface="Cambria Math" panose="02040503050406030204" pitchFamily="18" charset="0"/>
                              </a:rPr>
                            </m:ctrlPr>
                          </m:accPr>
                          <m:e>
                            <m:r>
                              <a:rPr lang="en-US" sz="2800" i="1" dirty="0">
                                <a:latin typeface="Cambria Math"/>
                              </a:rPr>
                              <m:t>𝐶</m:t>
                            </m:r>
                          </m:e>
                        </m:acc>
                      </m:e>
                    </m:acc>
                  </m:oMath>
                </a14:m>
                <a:endParaRPr lang="en-US" sz="2800" u="sng" dirty="0"/>
              </a:p>
            </p:txBody>
          </p:sp>
        </mc:Choice>
        <mc:Fallback xmlns="">
          <p:sp>
            <p:nvSpPr>
              <p:cNvPr id="9" name="Content Placeholder 1"/>
              <p:cNvSpPr txBox="1">
                <a:spLocks noRot="1" noChangeAspect="1" noMove="1" noResize="1" noEditPoints="1" noAdjustHandles="1" noChangeArrowheads="1" noChangeShapeType="1" noTextEdit="1"/>
              </p:cNvSpPr>
              <p:nvPr/>
            </p:nvSpPr>
            <p:spPr>
              <a:xfrm>
                <a:off x="1394430" y="2125922"/>
                <a:ext cx="8352928" cy="504056"/>
              </a:xfrm>
              <a:prstGeom prst="rect">
                <a:avLst/>
              </a:prstGeom>
              <a:blipFill>
                <a:blip r:embed="rId2"/>
                <a:stretch>
                  <a:fillRect l="-1533" b="-5122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944057" y="2741096"/>
                <a:ext cx="7776864" cy="3279744"/>
              </a:xfrm>
              <a:prstGeom prst="rect">
                <a:avLst/>
              </a:prstGeom>
              <a:noFill/>
            </p:spPr>
            <p:txBody>
              <a:bodyPr wrap="square" rtlCol="1">
                <a:spAutoFit/>
              </a:bodyPr>
              <a:lstStyle/>
              <a:p>
                <a:pPr algn="l" rtl="0">
                  <a:lnSpc>
                    <a:spcPct val="150000"/>
                  </a:lnSpc>
                </a:pPr>
                <a:r>
                  <a:rPr lang="en-US" sz="2000" b="1" dirty="0">
                    <a:effectLst>
                      <a:outerShdw blurRad="38100" dist="38100" dir="2700000" algn="tl">
                        <a:srgbClr val="000000">
                          <a:alpha val="43137"/>
                        </a:srgbClr>
                      </a:outerShdw>
                    </a:effectLst>
                  </a:rPr>
                  <a:t>Solution:</a:t>
                </a:r>
              </a:p>
              <a:p>
                <a:pPr lvl="0" algn="l" rtl="0">
                  <a:lnSpc>
                    <a:spcPct val="150000"/>
                  </a:lnSpc>
                </a:pPr>
                <a:r>
                  <a:rPr lang="en-US" sz="2000" dirty="0">
                    <a:latin typeface="Cambria Math" pitchFamily="18" charset="0"/>
                    <a:ea typeface="Cambria Math" pitchFamily="18" charset="0"/>
                  </a:rPr>
                  <a:t>= </a:t>
                </a:r>
                <a14:m>
                  <m:oMath xmlns:m="http://schemas.openxmlformats.org/officeDocument/2006/math">
                    <m:r>
                      <a:rPr lang="en-US" sz="2000" i="1" dirty="0">
                        <a:latin typeface="Cambria Math"/>
                      </a:rPr>
                      <m:t>𝐵𝐶</m:t>
                    </m:r>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r>
                      <a:rPr lang="en-US" sz="2000" i="1" dirty="0">
                        <a:latin typeface="Cambria Math"/>
                      </a:rPr>
                      <m:t>𝐴</m:t>
                    </m:r>
                    <m:acc>
                      <m:accPr>
                        <m:chr m:val="̅"/>
                        <m:ctrlPr>
                          <a:rPr lang="en-US" sz="2000" i="1" dirty="0">
                            <a:latin typeface="Cambria Math" panose="02040503050406030204" pitchFamily="18" charset="0"/>
                          </a:rPr>
                        </m:ctrlPr>
                      </m:accPr>
                      <m:e>
                        <m:r>
                          <a:rPr lang="en-US" sz="2000" i="1" dirty="0">
                            <a:latin typeface="Cambria Math"/>
                          </a:rPr>
                          <m:t>𝐵</m:t>
                        </m:r>
                      </m:e>
                    </m:acc>
                    <m:r>
                      <a:rPr lang="en-US" sz="2000" i="1" dirty="0">
                        <a:latin typeface="Cambria Math"/>
                      </a:rPr>
                      <m:t>𝐶</m:t>
                    </m:r>
                  </m:oMath>
                </a14:m>
                <a:endParaRPr lang="en-US" sz="2000" i="1" dirty="0"/>
              </a:p>
              <a:p>
                <a:pPr lvl="0" algn="l" rtl="0">
                  <a:lnSpc>
                    <a:spcPct val="150000"/>
                  </a:lnSpc>
                </a:pPr>
                <a:r>
                  <a:rPr lang="en-US" sz="2000" dirty="0">
                    <a:latin typeface="Cambria Math" pitchFamily="18" charset="0"/>
                    <a:ea typeface="Cambria Math" pitchFamily="18" charset="0"/>
                  </a:rPr>
                  <a:t>= </a:t>
                </a:r>
                <a14:m>
                  <m:oMath xmlns:m="http://schemas.openxmlformats.org/officeDocument/2006/math">
                    <m:r>
                      <a:rPr lang="en-US" sz="2000" i="1" dirty="0">
                        <a:latin typeface="Cambria Math"/>
                      </a:rPr>
                      <m:t>𝐵𝐶</m:t>
                    </m:r>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r>
                      <a:rPr lang="en-US" sz="2000" i="1" dirty="0">
                        <a:latin typeface="Cambria Math"/>
                      </a:rPr>
                      <m:t>𝐴𝐶</m:t>
                    </m:r>
                    <m:r>
                      <a:rPr lang="en-US" sz="2000" i="1" dirty="0">
                        <a:latin typeface="Cambria Math"/>
                      </a:rPr>
                      <m:t>)</m:t>
                    </m:r>
                  </m:oMath>
                </a14:m>
                <a:endParaRPr lang="en-US" sz="2000" i="1" dirty="0"/>
              </a:p>
              <a:p>
                <a:pPr lvl="0" algn="l" rtl="0">
                  <a:lnSpc>
                    <a:spcPct val="150000"/>
                  </a:lnSpc>
                </a:pPr>
                <a:r>
                  <a:rPr lang="en-US" sz="2000" dirty="0">
                    <a:latin typeface="Cambria Math" pitchFamily="18" charset="0"/>
                    <a:ea typeface="Cambria Math" pitchFamily="18" charset="0"/>
                  </a:rPr>
                  <a:t>= </a:t>
                </a:r>
                <a14:m>
                  <m:oMath xmlns:m="http://schemas.openxmlformats.org/officeDocument/2006/math">
                    <m:r>
                      <a:rPr lang="en-US" sz="2000" i="1" dirty="0">
                        <a:latin typeface="Cambria Math"/>
                      </a:rPr>
                      <m:t>𝐵𝐶</m:t>
                    </m:r>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r>
                      <a:rPr lang="en-US" sz="2000" i="1" dirty="0">
                        <a:latin typeface="Cambria Math"/>
                      </a:rPr>
                      <m:t>𝐴</m:t>
                    </m:r>
                    <m:r>
                      <a:rPr lang="en-US" sz="2000" i="1" dirty="0">
                        <a:latin typeface="Cambria Math"/>
                      </a:rPr>
                      <m:t>)</m:t>
                    </m:r>
                  </m:oMath>
                </a14:m>
                <a:endParaRPr lang="en-US" sz="2000" dirty="0"/>
              </a:p>
              <a:p>
                <a:pPr lvl="0" algn="l" rtl="0">
                  <a:lnSpc>
                    <a:spcPct val="150000"/>
                  </a:lnSpc>
                </a:pPr>
                <a:r>
                  <a:rPr lang="en-US" sz="2000" dirty="0">
                    <a:latin typeface="Cambria Math" pitchFamily="18" charset="0"/>
                    <a:ea typeface="Cambria Math" pitchFamily="18" charset="0"/>
                  </a:rPr>
                  <a:t>= </a:t>
                </a:r>
                <a14:m>
                  <m:oMath xmlns:m="http://schemas.openxmlformats.org/officeDocument/2006/math">
                    <m:r>
                      <a:rPr lang="en-US" sz="2000" i="1" dirty="0">
                        <a:latin typeface="Cambria Math"/>
                      </a:rPr>
                      <m:t>𝐵𝐶</m:t>
                    </m:r>
                    <m:r>
                      <a:rPr lang="en-US" sz="2000" i="1" dirty="0">
                        <a:latin typeface="Cambria Math"/>
                      </a:rPr>
                      <m:t>+ </m:t>
                    </m:r>
                    <m:acc>
                      <m:accPr>
                        <m:chr m:val="̅"/>
                        <m:ctrlPr>
                          <a:rPr lang="en-US" sz="2000" i="1" dirty="0">
                            <a:latin typeface="Cambria Math" panose="02040503050406030204" pitchFamily="18" charset="0"/>
                          </a:rPr>
                        </m:ctrlPr>
                      </m:accPr>
                      <m:e>
                        <m:r>
                          <a:rPr lang="en-US" sz="2000" i="1" dirty="0">
                            <a:latin typeface="Cambria Math"/>
                          </a:rPr>
                          <m:t>𝐵</m:t>
                        </m:r>
                      </m:e>
                    </m:acc>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r>
                      <a:rPr lang="en-US" sz="2000" i="1" dirty="0">
                        <a:latin typeface="Cambria Math"/>
                      </a:rPr>
                      <m:t>𝐴</m:t>
                    </m:r>
                    <m:acc>
                      <m:accPr>
                        <m:chr m:val="̅"/>
                        <m:ctrlPr>
                          <a:rPr lang="en-US" sz="2000" i="1" dirty="0">
                            <a:latin typeface="Cambria Math" panose="02040503050406030204" pitchFamily="18" charset="0"/>
                          </a:rPr>
                        </m:ctrlPr>
                      </m:accPr>
                      <m:e>
                        <m:r>
                          <a:rPr lang="en-US" sz="2000" i="1" dirty="0">
                            <a:latin typeface="Cambria Math"/>
                          </a:rPr>
                          <m:t>𝐵</m:t>
                        </m:r>
                      </m:e>
                    </m:acc>
                  </m:oMath>
                </a14:m>
                <a:endParaRPr lang="en-US" sz="2000" dirty="0"/>
              </a:p>
              <a:p>
                <a:pPr lvl="0" algn="l" rtl="0">
                  <a:lnSpc>
                    <a:spcPct val="150000"/>
                  </a:lnSpc>
                </a:pPr>
                <a:r>
                  <a:rPr lang="en-US" sz="2000" dirty="0">
                    <a:latin typeface="Cambria Math" pitchFamily="18" charset="0"/>
                    <a:ea typeface="Cambria Math" pitchFamily="18" charset="0"/>
                  </a:rPr>
                  <a:t>= </a:t>
                </a:r>
                <a14:m>
                  <m:oMath xmlns:m="http://schemas.openxmlformats.org/officeDocument/2006/math">
                    <m:acc>
                      <m:accPr>
                        <m:chr m:val="̅"/>
                        <m:ctrlPr>
                          <a:rPr lang="en-US" sz="2000" i="1" dirty="0">
                            <a:latin typeface="Cambria Math" panose="02040503050406030204" pitchFamily="18" charset="0"/>
                          </a:rPr>
                        </m:ctrlPr>
                      </m:accPr>
                      <m:e>
                        <m:r>
                          <a:rPr lang="en-US" sz="2000" i="1" dirty="0">
                            <a:latin typeface="Cambria Math"/>
                          </a:rPr>
                          <m:t>𝐵</m:t>
                        </m:r>
                        <m:r>
                          <a:rPr lang="en-US" sz="2000" i="1" dirty="0">
                            <a:latin typeface="Cambria Math"/>
                            <a:ea typeface="Cambria Math"/>
                          </a:rPr>
                          <m:t>⨁</m:t>
                        </m:r>
                        <m:r>
                          <a:rPr lang="en-US" sz="2000" i="1" dirty="0">
                            <a:latin typeface="Cambria Math"/>
                            <a:ea typeface="Cambria Math"/>
                          </a:rPr>
                          <m:t>𝐶</m:t>
                        </m:r>
                      </m:e>
                    </m:acc>
                    <m:r>
                      <a:rPr lang="en-US" sz="2000" i="1" dirty="0">
                        <a:latin typeface="Cambria Math"/>
                      </a:rPr>
                      <m:t>+</m:t>
                    </m:r>
                    <m:r>
                      <a:rPr lang="en-US" sz="2000" i="1" dirty="0">
                        <a:latin typeface="Cambria Math"/>
                      </a:rPr>
                      <m:t>𝐴</m:t>
                    </m:r>
                    <m:acc>
                      <m:accPr>
                        <m:chr m:val="̅"/>
                        <m:ctrlPr>
                          <a:rPr lang="en-US" sz="2000" i="1" dirty="0">
                            <a:latin typeface="Cambria Math" panose="02040503050406030204" pitchFamily="18" charset="0"/>
                          </a:rPr>
                        </m:ctrlPr>
                      </m:accPr>
                      <m:e>
                        <m:r>
                          <a:rPr lang="en-US" sz="2000" i="1" dirty="0">
                            <a:latin typeface="Cambria Math"/>
                          </a:rPr>
                          <m:t>𝐵</m:t>
                        </m:r>
                      </m:e>
                    </m:acc>
                  </m:oMath>
                </a14:m>
                <a:endParaRPr lang="en-US" sz="2000" dirty="0"/>
              </a:p>
              <a:p>
                <a:pPr lvl="0" algn="l" rtl="0">
                  <a:lnSpc>
                    <a:spcPct val="150000"/>
                  </a:lnSpc>
                </a:pPr>
                <a:r>
                  <a:rPr lang="en-US" sz="2000" dirty="0">
                    <a:latin typeface="Cambria Math" pitchFamily="18" charset="0"/>
                    <a:ea typeface="Cambria Math" pitchFamily="18" charset="0"/>
                  </a:rPr>
                  <a:t>= </a:t>
                </a:r>
                <a14:m>
                  <m:oMath xmlns:m="http://schemas.openxmlformats.org/officeDocument/2006/math">
                    <m:r>
                      <a:rPr lang="en-US" sz="2000" i="1" dirty="0">
                        <a:latin typeface="Cambria Math"/>
                      </a:rPr>
                      <m:t>𝐵</m:t>
                    </m:r>
                    <m:r>
                      <a:rPr lang="en-US" sz="2000" i="1" dirty="0">
                        <a:latin typeface="Cambria Math"/>
                        <a:ea typeface="Cambria Math"/>
                      </a:rPr>
                      <m:t>⨀</m:t>
                    </m:r>
                    <m:r>
                      <a:rPr lang="en-US" sz="2000" i="1" dirty="0">
                        <a:latin typeface="Cambria Math"/>
                        <a:ea typeface="Cambria Math"/>
                      </a:rPr>
                      <m:t>𝐶</m:t>
                    </m:r>
                    <m:r>
                      <a:rPr lang="en-US" sz="2000" i="1" dirty="0">
                        <a:latin typeface="Cambria Math"/>
                      </a:rPr>
                      <m:t>+</m:t>
                    </m:r>
                    <m:r>
                      <a:rPr lang="en-US" sz="2000" i="1" dirty="0">
                        <a:latin typeface="Cambria Math"/>
                      </a:rPr>
                      <m:t>𝐴</m:t>
                    </m:r>
                    <m:acc>
                      <m:accPr>
                        <m:chr m:val="̅"/>
                        <m:ctrlPr>
                          <a:rPr lang="en-US" sz="2000" i="1" dirty="0">
                            <a:latin typeface="Cambria Math" panose="02040503050406030204" pitchFamily="18" charset="0"/>
                          </a:rPr>
                        </m:ctrlPr>
                      </m:accPr>
                      <m:e>
                        <m:r>
                          <a:rPr lang="en-US" sz="2000" i="1" dirty="0">
                            <a:latin typeface="Cambria Math"/>
                          </a:rPr>
                          <m:t>𝐵</m:t>
                        </m:r>
                      </m:e>
                    </m:acc>
                  </m:oMath>
                </a14:m>
                <a:endParaRPr lang="en-US" sz="2000" dirty="0"/>
              </a:p>
            </p:txBody>
          </p:sp>
        </mc:Choice>
        <mc:Fallback xmlns="">
          <p:sp>
            <p:nvSpPr>
              <p:cNvPr id="11" name="TextBox 10"/>
              <p:cNvSpPr txBox="1">
                <a:spLocks noRot="1" noChangeAspect="1" noMove="1" noResize="1" noEditPoints="1" noAdjustHandles="1" noChangeArrowheads="1" noChangeShapeType="1" noTextEdit="1"/>
              </p:cNvSpPr>
              <p:nvPr/>
            </p:nvSpPr>
            <p:spPr>
              <a:xfrm>
                <a:off x="1944057" y="2741096"/>
                <a:ext cx="7776864" cy="3279744"/>
              </a:xfrm>
              <a:prstGeom prst="rect">
                <a:avLst/>
              </a:prstGeom>
              <a:blipFill>
                <a:blip r:embed="rId3"/>
                <a:stretch>
                  <a:fillRect l="-862" b="-2045"/>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697A121D-B8F9-0154-A156-08455A6C38F1}"/>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760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xEl>
                                              <p:pRg st="5" end="5"/>
                                            </p:txEl>
                                          </p:spTgt>
                                        </p:tgtEl>
                                        <p:attrNameLst>
                                          <p:attrName>style.visibility</p:attrName>
                                        </p:attrNameLst>
                                      </p:cBhvr>
                                      <p:to>
                                        <p:strVal val="visible"/>
                                      </p:to>
                                    </p:set>
                                    <p:animEffect transition="in" filter="fade">
                                      <p:cBhvr>
                                        <p:cTn id="47" dur="500"/>
                                        <p:tgtEl>
                                          <p:spTgt spid="11">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xEl>
                                              <p:pRg st="6" end="6"/>
                                            </p:txEl>
                                          </p:spTgt>
                                        </p:tgtEl>
                                        <p:attrNameLst>
                                          <p:attrName>style.visibility</p:attrName>
                                        </p:attrNameLst>
                                      </p:cBhvr>
                                      <p:to>
                                        <p:strVal val="visible"/>
                                      </p:to>
                                    </p:set>
                                    <p:animEffect transition="in" filter="fade">
                                      <p:cBhvr>
                                        <p:cTn id="52"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9" grpId="0" build="p"/>
      <p:bldP spid="11"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813569"/>
            <a:ext cx="10515600" cy="637742"/>
          </a:xfrm>
        </p:spPr>
        <p:txBody>
          <a:bodyPr>
            <a:noAutofit/>
          </a:bodyPr>
          <a:lstStyle/>
          <a:p>
            <a:r>
              <a:rPr lang="en-US" spc="-5" dirty="0"/>
              <a:t>Problem 1</a:t>
            </a:r>
            <a:endParaRPr lang="ar-EG" spc="-5" dirty="0"/>
          </a:p>
        </p:txBody>
      </p:sp>
      <p:sp>
        <p:nvSpPr>
          <p:cNvPr id="7" name="Content Placeholder 1"/>
          <p:cNvSpPr>
            <a:spLocks noGrp="1"/>
          </p:cNvSpPr>
          <p:nvPr>
            <p:ph idx="1"/>
          </p:nvPr>
        </p:nvSpPr>
        <p:spPr>
          <a:xfrm>
            <a:off x="674052" y="1597280"/>
            <a:ext cx="9145016" cy="504056"/>
          </a:xfrm>
        </p:spPr>
        <p:txBody>
          <a:bodyPr>
            <a:noAutofit/>
          </a:bodyPr>
          <a:lstStyle/>
          <a:p>
            <a:r>
              <a:rPr lang="en-US" sz="2400" b="1" dirty="0"/>
              <a:t>Simplify the following expression using Boolean Algebra:</a:t>
            </a:r>
          </a:p>
        </p:txBody>
      </p:sp>
      <mc:AlternateContent xmlns:mc="http://schemas.openxmlformats.org/markup-compatibility/2006" xmlns:a14="http://schemas.microsoft.com/office/drawing/2010/main">
        <mc:Choice Requires="a14">
          <p:sp>
            <p:nvSpPr>
              <p:cNvPr id="10" name="Content Placeholder 1"/>
              <p:cNvSpPr txBox="1">
                <a:spLocks/>
              </p:cNvSpPr>
              <p:nvPr/>
            </p:nvSpPr>
            <p:spPr>
              <a:xfrm>
                <a:off x="1127448" y="2101336"/>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b="1" dirty="0"/>
                  <a:t>(c)</a:t>
                </a:r>
                <a14:m>
                  <m:oMath xmlns:m="http://schemas.openxmlformats.org/officeDocument/2006/math">
                    <m:r>
                      <a:rPr lang="en-US" b="1" dirty="0">
                        <a:latin typeface="Cambria Math"/>
                      </a:rPr>
                      <m:t> </m:t>
                    </m:r>
                    <m:acc>
                      <m:accPr>
                        <m:chr m:val="̅"/>
                        <m:ctrlPr>
                          <a:rPr lang="en-US" b="1" i="1" dirty="0">
                            <a:latin typeface="Cambria Math" panose="02040503050406030204" pitchFamily="18" charset="0"/>
                          </a:rPr>
                        </m:ctrlPr>
                      </m:accPr>
                      <m:e>
                        <m:r>
                          <a:rPr lang="en-US" b="1" i="1" dirty="0">
                            <a:latin typeface="Cambria Math"/>
                          </a:rPr>
                          <m:t>(</m:t>
                        </m:r>
                        <m:r>
                          <a:rPr lang="en-US" b="1" i="1" dirty="0">
                            <a:latin typeface="Cambria Math"/>
                          </a:rPr>
                          <m:t>𝑪</m:t>
                        </m:r>
                        <m:r>
                          <a:rPr lang="en-US" b="1" i="1" dirty="0">
                            <a:latin typeface="Cambria Math"/>
                          </a:rPr>
                          <m:t>+</m:t>
                        </m:r>
                        <m:r>
                          <a:rPr lang="en-US" b="1" i="1" dirty="0">
                            <a:latin typeface="Cambria Math"/>
                          </a:rPr>
                          <m:t>𝑫</m:t>
                        </m:r>
                        <m:r>
                          <a:rPr lang="en-US" b="1" i="1" dirty="0">
                            <a:latin typeface="Cambria Math"/>
                          </a:rPr>
                          <m:t>)</m:t>
                        </m:r>
                      </m:e>
                    </m:acc>
                    <m:r>
                      <a:rPr lang="en-US" b="1" i="1" dirty="0">
                        <a:latin typeface="Cambria Math"/>
                      </a:rPr>
                      <m:t>+</m:t>
                    </m:r>
                    <m:acc>
                      <m:accPr>
                        <m:chr m:val="̅"/>
                        <m:ctrlPr>
                          <a:rPr lang="en-US" b="1" i="1" dirty="0">
                            <a:latin typeface="Cambria Math" panose="02040503050406030204" pitchFamily="18" charset="0"/>
                          </a:rPr>
                        </m:ctrlPr>
                      </m:accPr>
                      <m:e>
                        <m:r>
                          <a:rPr lang="en-US" b="1" i="1" dirty="0">
                            <a:latin typeface="Cambria Math"/>
                          </a:rPr>
                          <m:t>𝑨</m:t>
                        </m:r>
                      </m:e>
                    </m:acc>
                    <m:r>
                      <a:rPr lang="en-US" b="1" i="1" dirty="0">
                        <a:latin typeface="Cambria Math"/>
                      </a:rPr>
                      <m:t>𝑪</m:t>
                    </m:r>
                    <m:acc>
                      <m:accPr>
                        <m:chr m:val="̅"/>
                        <m:ctrlPr>
                          <a:rPr lang="en-US" b="1" i="1" dirty="0">
                            <a:latin typeface="Cambria Math" panose="02040503050406030204" pitchFamily="18" charset="0"/>
                          </a:rPr>
                        </m:ctrlPr>
                      </m:accPr>
                      <m:e>
                        <m:r>
                          <a:rPr lang="en-US" b="1" i="1" dirty="0">
                            <a:latin typeface="Cambria Math"/>
                          </a:rPr>
                          <m:t>𝑫</m:t>
                        </m:r>
                      </m:e>
                    </m:acc>
                    <m:r>
                      <a:rPr lang="en-US" b="1" i="1" dirty="0">
                        <a:latin typeface="Cambria Math"/>
                      </a:rPr>
                      <m:t>+</m:t>
                    </m:r>
                    <m:r>
                      <a:rPr lang="en-US" b="1" i="1" dirty="0">
                        <a:latin typeface="Cambria Math"/>
                      </a:rPr>
                      <m:t>𝑨</m:t>
                    </m:r>
                    <m:acc>
                      <m:accPr>
                        <m:chr m:val="̅"/>
                        <m:ctrlPr>
                          <a:rPr lang="en-US" b="1" i="1" dirty="0">
                            <a:latin typeface="Cambria Math" panose="02040503050406030204" pitchFamily="18" charset="0"/>
                          </a:rPr>
                        </m:ctrlPr>
                      </m:accPr>
                      <m:e>
                        <m:r>
                          <a:rPr lang="en-US" b="1" i="1" dirty="0">
                            <a:latin typeface="Cambria Math"/>
                          </a:rPr>
                          <m:t>𝑩𝑪</m:t>
                        </m:r>
                      </m:e>
                    </m:acc>
                    <m:r>
                      <a:rPr lang="en-US" b="1" i="1" dirty="0">
                        <a:latin typeface="Cambria Math"/>
                      </a:rPr>
                      <m:t>+</m:t>
                    </m:r>
                    <m:acc>
                      <m:accPr>
                        <m:chr m:val="̅"/>
                        <m:ctrlPr>
                          <a:rPr lang="en-US" b="1" i="1" dirty="0">
                            <a:latin typeface="Cambria Math" panose="02040503050406030204" pitchFamily="18" charset="0"/>
                          </a:rPr>
                        </m:ctrlPr>
                      </m:accPr>
                      <m:e>
                        <m:r>
                          <a:rPr lang="en-US" b="1" i="1" dirty="0">
                            <a:latin typeface="Cambria Math"/>
                          </a:rPr>
                          <m:t>𝑨</m:t>
                        </m:r>
                      </m:e>
                    </m:acc>
                    <m:acc>
                      <m:accPr>
                        <m:chr m:val="̅"/>
                        <m:ctrlPr>
                          <a:rPr lang="en-US" b="1" i="1" dirty="0">
                            <a:latin typeface="Cambria Math" panose="02040503050406030204" pitchFamily="18" charset="0"/>
                          </a:rPr>
                        </m:ctrlPr>
                      </m:accPr>
                      <m:e>
                        <m:r>
                          <a:rPr lang="en-US" b="1" i="1" dirty="0">
                            <a:latin typeface="Cambria Math"/>
                          </a:rPr>
                          <m:t>𝑩</m:t>
                        </m:r>
                      </m:e>
                    </m:acc>
                    <m:r>
                      <a:rPr lang="en-US" b="1" i="1" dirty="0">
                        <a:latin typeface="Cambria Math"/>
                      </a:rPr>
                      <m:t>𝑪𝑫</m:t>
                    </m:r>
                    <m:r>
                      <a:rPr lang="en-US" b="1" i="1" dirty="0">
                        <a:latin typeface="Cambria Math"/>
                      </a:rPr>
                      <m:t>+</m:t>
                    </m:r>
                    <m:r>
                      <a:rPr lang="en-US" b="1" i="1" dirty="0">
                        <a:latin typeface="Cambria Math"/>
                      </a:rPr>
                      <m:t>𝑨𝑪</m:t>
                    </m:r>
                    <m:acc>
                      <m:accPr>
                        <m:chr m:val="̅"/>
                        <m:ctrlPr>
                          <a:rPr lang="en-US" b="1" i="1" dirty="0">
                            <a:latin typeface="Cambria Math" panose="02040503050406030204" pitchFamily="18" charset="0"/>
                          </a:rPr>
                        </m:ctrlPr>
                      </m:accPr>
                      <m:e>
                        <m:r>
                          <a:rPr lang="en-US" b="1" i="1" dirty="0">
                            <a:latin typeface="Cambria Math"/>
                          </a:rPr>
                          <m:t>𝑫</m:t>
                        </m:r>
                      </m:e>
                    </m:acc>
                  </m:oMath>
                </a14:m>
                <a:endParaRPr lang="en-US" b="1" u="sng" dirty="0"/>
              </a:p>
            </p:txBody>
          </p:sp>
        </mc:Choice>
        <mc:Fallback xmlns="">
          <p:sp>
            <p:nvSpPr>
              <p:cNvPr id="10" name="Content Placeholder 1"/>
              <p:cNvSpPr txBox="1">
                <a:spLocks noRot="1" noChangeAspect="1" noMove="1" noResize="1" noEditPoints="1" noAdjustHandles="1" noChangeArrowheads="1" noChangeShapeType="1" noTextEdit="1"/>
              </p:cNvSpPr>
              <p:nvPr/>
            </p:nvSpPr>
            <p:spPr>
              <a:xfrm>
                <a:off x="1127448" y="2101336"/>
                <a:ext cx="8352928" cy="504056"/>
              </a:xfrm>
              <a:prstGeom prst="rect">
                <a:avLst/>
              </a:prstGeom>
              <a:blipFill>
                <a:blip r:embed="rId2"/>
                <a:stretch>
                  <a:fillRect l="-1898" t="-12195" b="-597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027532" y="2996952"/>
                <a:ext cx="7776864" cy="3052374"/>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lvl="0"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𝐶</m:t>
                        </m:r>
                      </m:e>
                    </m:acc>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𝐶</m:t>
                    </m:r>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r>
                      <a:rPr lang="en-US" sz="2400" i="1" dirty="0">
                        <a:latin typeface="Cambria Math"/>
                      </a:rPr>
                      <m:t>𝐴𝐶</m:t>
                    </m:r>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r>
                      <a:rPr lang="en-US" sz="2400" i="1" dirty="0">
                        <a:latin typeface="Cambria Math"/>
                      </a:rPr>
                      <m:t>𝐴</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𝐶𝐷</m:t>
                    </m:r>
                  </m:oMath>
                </a14:m>
                <a:endParaRPr lang="en-US"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𝐶</m:t>
                        </m:r>
                      </m:e>
                    </m:acc>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r>
                      <a:rPr lang="en-US" sz="2400" i="1" dirty="0">
                        <a:latin typeface="Cambria Math"/>
                      </a:rPr>
                      <m:t>𝐶</m:t>
                    </m:r>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m:t>
                    </m:r>
                    <m:r>
                      <a:rPr lang="en-US" sz="2400" i="1" dirty="0">
                        <a:latin typeface="Cambria Math"/>
                      </a:rPr>
                      <m:t>𝐴</m:t>
                    </m:r>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𝐶𝐷</m:t>
                    </m:r>
                  </m:oMath>
                </a14:m>
                <a:endParaRPr lang="en-US"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r>
                      <a:rPr lang="en-US" sz="2400" i="1" dirty="0">
                        <a:latin typeface="Cambria Math"/>
                      </a:rPr>
                      <m:t>𝐶</m:t>
                    </m:r>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r>
                      <a:rPr lang="en-US" sz="2400" i="1" dirty="0">
                        <a:latin typeface="Cambria Math"/>
                      </a:rPr>
                      <m:t>𝐴</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𝐶𝐷</m:t>
                    </m:r>
                    <m:r>
                      <a:rPr lang="en-US" sz="2400" i="1" dirty="0">
                        <a:latin typeface="Cambria Math"/>
                      </a:rPr>
                      <m:t>)</m:t>
                    </m:r>
                  </m:oMath>
                </a14:m>
                <a:endParaRPr lang="ar-EG"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r>
                      <a:rPr lang="en-US" sz="2400" i="1" dirty="0">
                        <a:latin typeface="Cambria Math"/>
                      </a:rPr>
                      <m:t>𝐴</m:t>
                    </m:r>
                    <m:r>
                      <a:rPr lang="en-US" sz="2400" i="1" dirty="0">
                        <a:latin typeface="Cambria Math"/>
                      </a:rPr>
                      <m:t>+</m:t>
                    </m:r>
                    <m:r>
                      <a:rPr lang="en-US" sz="2400" i="1" dirty="0">
                        <a:latin typeface="Cambria Math"/>
                      </a:rPr>
                      <m:t>𝐶𝐷</m:t>
                    </m:r>
                    <m:r>
                      <a:rPr lang="en-US" sz="2400" i="1" dirty="0">
                        <a:latin typeface="Cambria Math"/>
                      </a:rPr>
                      <m:t>)</m:t>
                    </m:r>
                  </m:oMath>
                </a14:m>
                <a:r>
                  <a:rPr lang="en-US" sz="2400" dirty="0"/>
                  <a:t> </a:t>
                </a:r>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𝐶𝐷</m:t>
                    </m:r>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𝐵</m:t>
                        </m:r>
                      </m:e>
                    </m:acc>
                  </m:oMath>
                </a14:m>
                <a:endParaRPr lang="en-US"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m:t>
                    </m:r>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r>
                      <a:rPr lang="en-US" sz="2400" i="1" dirty="0">
                        <a:latin typeface="Cambria Math"/>
                      </a:rPr>
                      <m:t>𝐴</m:t>
                    </m:r>
                    <m:acc>
                      <m:accPr>
                        <m:chr m:val="̅"/>
                        <m:ctrlPr>
                          <a:rPr lang="en-US" sz="2400" i="1" dirty="0">
                            <a:latin typeface="Cambria Math" panose="02040503050406030204" pitchFamily="18" charset="0"/>
                          </a:rPr>
                        </m:ctrlPr>
                      </m:accPr>
                      <m:e>
                        <m:r>
                          <a:rPr lang="en-US" sz="2400" i="1" dirty="0">
                            <a:latin typeface="Cambria Math"/>
                          </a:rPr>
                          <m:t>𝐵</m:t>
                        </m:r>
                      </m:e>
                    </m:acc>
                  </m:oMath>
                </a14:m>
                <a:endParaRPr lang="en-US"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𝐷</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m:t>
                    </m:r>
                    <m:r>
                      <a:rPr lang="en-US" sz="2400" i="1" dirty="0">
                        <a:latin typeface="Cambria Math"/>
                      </a:rPr>
                      <m:t>+</m:t>
                    </m:r>
                    <m:r>
                      <a:rPr lang="en-US" sz="2400" i="1" dirty="0">
                        <a:latin typeface="Cambria Math"/>
                      </a:rPr>
                      <m:t>𝐴</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oMath>
                </a14:m>
                <a:endParaRPr lang="ar-EG" sz="2400" dirty="0"/>
              </a:p>
            </p:txBody>
          </p:sp>
        </mc:Choice>
        <mc:Fallback xmlns="">
          <p:sp>
            <p:nvSpPr>
              <p:cNvPr id="11" name="TextBox 10"/>
              <p:cNvSpPr txBox="1">
                <a:spLocks noRot="1" noChangeAspect="1" noMove="1" noResize="1" noEditPoints="1" noAdjustHandles="1" noChangeArrowheads="1" noChangeShapeType="1" noTextEdit="1"/>
              </p:cNvSpPr>
              <p:nvPr/>
            </p:nvSpPr>
            <p:spPr>
              <a:xfrm>
                <a:off x="2027532" y="2996952"/>
                <a:ext cx="7776864" cy="3052374"/>
              </a:xfrm>
              <a:prstGeom prst="rect">
                <a:avLst/>
              </a:prstGeom>
              <a:blipFill>
                <a:blip r:embed="rId3"/>
                <a:stretch>
                  <a:fillRect l="-1333" t="-1800" b="-3800"/>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34BA8722-65C7-D205-09E5-61A9A52AD963}"/>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729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xEl>
                                              <p:pRg st="5" end="5"/>
                                            </p:txEl>
                                          </p:spTgt>
                                        </p:tgtEl>
                                        <p:attrNameLst>
                                          <p:attrName>style.visibility</p:attrName>
                                        </p:attrNameLst>
                                      </p:cBhvr>
                                      <p:to>
                                        <p:strVal val="visible"/>
                                      </p:to>
                                    </p:set>
                                    <p:animEffect transition="in" filter="fade">
                                      <p:cBhvr>
                                        <p:cTn id="47" dur="500"/>
                                        <p:tgtEl>
                                          <p:spTgt spid="11">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xEl>
                                              <p:pRg st="6" end="6"/>
                                            </p:txEl>
                                          </p:spTgt>
                                        </p:tgtEl>
                                        <p:attrNameLst>
                                          <p:attrName>style.visibility</p:attrName>
                                        </p:attrNameLst>
                                      </p:cBhvr>
                                      <p:to>
                                        <p:strVal val="visible"/>
                                      </p:to>
                                    </p:set>
                                    <p:animEffect transition="in" filter="fade">
                                      <p:cBhvr>
                                        <p:cTn id="52" dur="500"/>
                                        <p:tgtEl>
                                          <p:spTgt spid="11">
                                            <p:txEl>
                                              <p:pRg st="6" end="6"/>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txEl>
                                              <p:pRg st="7" end="7"/>
                                            </p:txEl>
                                          </p:spTgt>
                                        </p:tgtEl>
                                        <p:attrNameLst>
                                          <p:attrName>style.visibility</p:attrName>
                                        </p:attrNameLst>
                                      </p:cBhvr>
                                      <p:to>
                                        <p:strVal val="visible"/>
                                      </p:to>
                                    </p:set>
                                    <p:animEffect transition="in" filter="fade">
                                      <p:cBhvr>
                                        <p:cTn id="57" dur="500"/>
                                        <p:tgtEl>
                                          <p:spTgt spid="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10" grpId="0" build="p"/>
      <p:bldP spid="11"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722634"/>
            <a:ext cx="10515600" cy="637742"/>
          </a:xfrm>
        </p:spPr>
        <p:txBody>
          <a:bodyPr>
            <a:noAutofit/>
          </a:bodyPr>
          <a:lstStyle/>
          <a:p>
            <a:r>
              <a:rPr lang="en-US" spc="-5" dirty="0"/>
              <a:t>Problem 2</a:t>
            </a:r>
            <a:endParaRPr lang="ar-EG" spc="-5" dirty="0"/>
          </a:p>
        </p:txBody>
      </p:sp>
      <p:sp>
        <p:nvSpPr>
          <p:cNvPr id="7" name="Content Placeholder 1"/>
          <p:cNvSpPr>
            <a:spLocks noGrp="1"/>
          </p:cNvSpPr>
          <p:nvPr>
            <p:ph idx="1"/>
          </p:nvPr>
        </p:nvSpPr>
        <p:spPr>
          <a:xfrm>
            <a:off x="838200" y="1700807"/>
            <a:ext cx="10058400" cy="504056"/>
          </a:xfrm>
        </p:spPr>
        <p:txBody>
          <a:bodyPr>
            <a:noAutofit/>
          </a:bodyPr>
          <a:lstStyle/>
          <a:p>
            <a:r>
              <a:rPr lang="en-US" sz="2400" b="1" dirty="0"/>
              <a:t>Simplify the following expression using DeMorgan's theorems:</a:t>
            </a:r>
          </a:p>
        </p:txBody>
      </p:sp>
      <mc:AlternateContent xmlns:mc="http://schemas.openxmlformats.org/markup-compatibility/2006" xmlns:a14="http://schemas.microsoft.com/office/drawing/2010/main">
        <mc:Choice Requires="a14">
          <p:sp>
            <p:nvSpPr>
              <p:cNvPr id="10" name="Content Placeholder 1"/>
              <p:cNvSpPr txBox="1">
                <a:spLocks/>
              </p:cNvSpPr>
              <p:nvPr/>
            </p:nvSpPr>
            <p:spPr>
              <a:xfrm>
                <a:off x="1143000" y="2312875"/>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(a)</a:t>
                </a:r>
                <a14:m>
                  <m:oMath xmlns:m="http://schemas.openxmlformats.org/officeDocument/2006/math">
                    <m:r>
                      <a:rPr lang="en-US" dirty="0">
                        <a:latin typeface="Cambria Math"/>
                      </a:rPr>
                      <m:t> </m:t>
                    </m:r>
                    <m:acc>
                      <m:accPr>
                        <m:chr m:val="̅"/>
                        <m:ctrlPr>
                          <a:rPr lang="en-US" i="1" dirty="0">
                            <a:latin typeface="Cambria Math" panose="02040503050406030204" pitchFamily="18" charset="0"/>
                          </a:rPr>
                        </m:ctrlPr>
                      </m:accPr>
                      <m:e>
                        <m:r>
                          <a:rPr lang="en-US" i="1" dirty="0">
                            <a:latin typeface="Cambria Math"/>
                          </a:rPr>
                          <m:t>𝐴</m:t>
                        </m:r>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𝐵</m:t>
                            </m:r>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𝐶</m:t>
                                </m:r>
                              </m:e>
                            </m:acc>
                          </m:e>
                        </m:acc>
                        <m:r>
                          <a:rPr lang="en-US" i="1" dirty="0">
                            <a:latin typeface="Cambria Math"/>
                          </a:rPr>
                          <m:t>𝐷</m:t>
                        </m:r>
                        <m:r>
                          <a:rPr lang="en-US" i="1" dirty="0">
                            <a:latin typeface="Cambria Math"/>
                          </a:rPr>
                          <m:t>)</m:t>
                        </m:r>
                      </m:e>
                    </m:acc>
                  </m:oMath>
                </a14:m>
                <a:endParaRPr lang="en-US" u="sng" dirty="0"/>
              </a:p>
            </p:txBody>
          </p:sp>
        </mc:Choice>
        <mc:Fallback xmlns="">
          <p:sp>
            <p:nvSpPr>
              <p:cNvPr id="10" name="Content Placeholder 1"/>
              <p:cNvSpPr txBox="1">
                <a:spLocks noRot="1" noChangeAspect="1" noMove="1" noResize="1" noEditPoints="1" noAdjustHandles="1" noChangeArrowheads="1" noChangeShapeType="1" noTextEdit="1"/>
              </p:cNvSpPr>
              <p:nvPr/>
            </p:nvSpPr>
            <p:spPr>
              <a:xfrm>
                <a:off x="1143000" y="2312875"/>
                <a:ext cx="8352928" cy="504056"/>
              </a:xfrm>
              <a:prstGeom prst="rect">
                <a:avLst/>
              </a:prstGeom>
              <a:blipFill>
                <a:blip r:embed="rId2"/>
                <a:stretch>
                  <a:fillRect l="-1898" b="-8072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133600" y="3429000"/>
                <a:ext cx="7776864" cy="1768433"/>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lvl="0"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m:t>
                    </m:r>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𝐵</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e>
                        </m:acc>
                        <m:r>
                          <a:rPr lang="en-US" sz="2400" i="1" dirty="0">
                            <a:latin typeface="Cambria Math"/>
                          </a:rPr>
                          <m:t>𝐷</m:t>
                        </m:r>
                      </m:e>
                    </m:acc>
                    <m:r>
                      <a:rPr lang="en-US" sz="2400" i="1" dirty="0">
                        <a:latin typeface="Cambria Math"/>
                      </a:rPr>
                      <m:t>)</m:t>
                    </m:r>
                  </m:oMath>
                </a14:m>
                <a:endParaRPr lang="en-US"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m:t>
                    </m:r>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𝐵</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e>
                        </m:acc>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ar-EG" sz="2400" dirty="0"/>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m:t>
                    </m:r>
                    <m:r>
                      <a:rPr lang="en-US" sz="2400" i="1" dirty="0">
                        <a:latin typeface="Cambria Math"/>
                      </a:rPr>
                      <m:t>𝐵</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𝐶</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ar-EG" sz="2400" dirty="0"/>
              </a:p>
            </p:txBody>
          </p:sp>
        </mc:Choice>
        <mc:Fallback xmlns="">
          <p:sp>
            <p:nvSpPr>
              <p:cNvPr id="11" name="TextBox 10"/>
              <p:cNvSpPr txBox="1">
                <a:spLocks noRot="1" noChangeAspect="1" noMove="1" noResize="1" noEditPoints="1" noAdjustHandles="1" noChangeArrowheads="1" noChangeShapeType="1" noTextEdit="1"/>
              </p:cNvSpPr>
              <p:nvPr/>
            </p:nvSpPr>
            <p:spPr>
              <a:xfrm>
                <a:off x="2133600" y="3429000"/>
                <a:ext cx="7776864" cy="1768433"/>
              </a:xfrm>
              <a:prstGeom prst="rect">
                <a:avLst/>
              </a:prstGeom>
              <a:blipFill>
                <a:blip r:embed="rId3"/>
                <a:stretch>
                  <a:fillRect l="-1254" t="-3103" b="-6552"/>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87DEF8CF-35E8-B383-40F6-34F31013347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396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10" grpId="0" build="p"/>
      <p:bldP spid="1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809434"/>
            <a:ext cx="10515600" cy="637742"/>
          </a:xfrm>
        </p:spPr>
        <p:txBody>
          <a:bodyPr>
            <a:noAutofit/>
          </a:bodyPr>
          <a:lstStyle/>
          <a:p>
            <a:r>
              <a:rPr lang="en-US" spc="-5" dirty="0"/>
              <a:t>Problem 2</a:t>
            </a:r>
            <a:endParaRPr lang="ar-EG" spc="-5" dirty="0"/>
          </a:p>
        </p:txBody>
      </p:sp>
      <p:sp>
        <p:nvSpPr>
          <p:cNvPr id="7" name="Content Placeholder 1"/>
          <p:cNvSpPr>
            <a:spLocks noGrp="1"/>
          </p:cNvSpPr>
          <p:nvPr>
            <p:ph idx="1"/>
          </p:nvPr>
        </p:nvSpPr>
        <p:spPr>
          <a:xfrm>
            <a:off x="685800" y="1744723"/>
            <a:ext cx="10058400" cy="504056"/>
          </a:xfrm>
        </p:spPr>
        <p:txBody>
          <a:bodyPr>
            <a:noAutofit/>
          </a:bodyPr>
          <a:lstStyle/>
          <a:p>
            <a:r>
              <a:rPr lang="en-US" sz="2400" b="1" dirty="0"/>
              <a:t>Simplify the following expression using DeMorgan's theorems:</a:t>
            </a:r>
          </a:p>
        </p:txBody>
      </p:sp>
      <mc:AlternateContent xmlns:mc="http://schemas.openxmlformats.org/markup-compatibility/2006" xmlns:a14="http://schemas.microsoft.com/office/drawing/2010/main">
        <mc:Choice Requires="a14">
          <p:sp>
            <p:nvSpPr>
              <p:cNvPr id="10" name="Content Placeholder 1"/>
              <p:cNvSpPr txBox="1">
                <a:spLocks/>
              </p:cNvSpPr>
              <p:nvPr/>
            </p:nvSpPr>
            <p:spPr>
              <a:xfrm>
                <a:off x="1143000" y="2402428"/>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(b)</a:t>
                </a:r>
                <a14:m>
                  <m:oMath xmlns:m="http://schemas.openxmlformats.org/officeDocument/2006/math">
                    <m:r>
                      <a:rPr lang="en-US" dirty="0">
                        <a:latin typeface="Cambria Math"/>
                      </a:rPr>
                      <m:t> </m:t>
                    </m:r>
                    <m:acc>
                      <m:accPr>
                        <m:chr m:val="̅"/>
                        <m:ctrlPr>
                          <a:rPr lang="en-US" i="1" dirty="0">
                            <a:latin typeface="Cambria Math" panose="02040503050406030204" pitchFamily="18" charset="0"/>
                          </a:rPr>
                        </m:ctrlPr>
                      </m:accPr>
                      <m:e>
                        <m:r>
                          <a:rPr lang="en-US" i="1" dirty="0">
                            <a:latin typeface="Cambria Math"/>
                          </a:rPr>
                          <m:t>(</m:t>
                        </m:r>
                        <m:r>
                          <a:rPr lang="en-US" i="1" dirty="0">
                            <a:latin typeface="Cambria Math"/>
                          </a:rPr>
                          <m:t>𝑀</m:t>
                        </m:r>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𝑁</m:t>
                            </m:r>
                          </m:e>
                        </m:acc>
                        <m:r>
                          <a:rPr lang="en-US" i="1" dirty="0">
                            <a:latin typeface="Cambria Math"/>
                          </a:rPr>
                          <m:t>)(</m:t>
                        </m:r>
                        <m:acc>
                          <m:accPr>
                            <m:chr m:val="̅"/>
                            <m:ctrlPr>
                              <a:rPr lang="en-US" i="1" dirty="0">
                                <a:latin typeface="Cambria Math" panose="02040503050406030204" pitchFamily="18" charset="0"/>
                              </a:rPr>
                            </m:ctrlPr>
                          </m:accPr>
                          <m:e>
                            <m:r>
                              <a:rPr lang="en-US" i="1" dirty="0">
                                <a:latin typeface="Cambria Math"/>
                              </a:rPr>
                              <m:t>𝑀</m:t>
                            </m:r>
                          </m:e>
                        </m:acc>
                        <m:r>
                          <a:rPr lang="en-US" i="1" dirty="0">
                            <a:latin typeface="Cambria Math"/>
                          </a:rPr>
                          <m:t>+</m:t>
                        </m:r>
                        <m:r>
                          <a:rPr lang="en-US" i="1" dirty="0">
                            <a:latin typeface="Cambria Math"/>
                          </a:rPr>
                          <m:t>𝑁</m:t>
                        </m:r>
                        <m:r>
                          <a:rPr lang="en-US" i="1" dirty="0">
                            <a:latin typeface="Cambria Math"/>
                          </a:rPr>
                          <m:t>) </m:t>
                        </m:r>
                      </m:e>
                    </m:acc>
                  </m:oMath>
                </a14:m>
                <a:endParaRPr lang="en-US" u="sng" dirty="0"/>
              </a:p>
            </p:txBody>
          </p:sp>
        </mc:Choice>
        <mc:Fallback xmlns="">
          <p:sp>
            <p:nvSpPr>
              <p:cNvPr id="10" name="Content Placeholder 1"/>
              <p:cNvSpPr txBox="1">
                <a:spLocks noRot="1" noChangeAspect="1" noMove="1" noResize="1" noEditPoints="1" noAdjustHandles="1" noChangeArrowheads="1" noChangeShapeType="1" noTextEdit="1"/>
              </p:cNvSpPr>
              <p:nvPr/>
            </p:nvSpPr>
            <p:spPr>
              <a:xfrm>
                <a:off x="1143000" y="2402428"/>
                <a:ext cx="8352928" cy="504056"/>
              </a:xfrm>
              <a:prstGeom prst="rect">
                <a:avLst/>
              </a:prstGeom>
              <a:blipFill>
                <a:blip r:embed="rId2"/>
                <a:stretch>
                  <a:fillRect l="-1898" t="-2410" b="-6747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905000" y="3276600"/>
                <a:ext cx="7776864" cy="1617109"/>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lvl="0"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m:t>
                        </m:r>
                        <m:r>
                          <a:rPr lang="en-US" sz="2400" i="1" dirty="0">
                            <a:latin typeface="Cambria Math"/>
                          </a:rPr>
                          <m:t>𝑀</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𝑁</m:t>
                            </m:r>
                          </m:e>
                        </m:acc>
                        <m:r>
                          <a:rPr lang="en-US" sz="2400" i="1" dirty="0">
                            <a:latin typeface="Cambria Math"/>
                          </a:rPr>
                          <m:t>)</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𝑀</m:t>
                            </m:r>
                          </m:e>
                        </m:acc>
                        <m:r>
                          <a:rPr lang="en-US" sz="2400" i="1" dirty="0">
                            <a:latin typeface="Cambria Math"/>
                          </a:rPr>
                          <m:t>+</m:t>
                        </m:r>
                        <m:r>
                          <a:rPr lang="en-US" sz="2400" i="1" dirty="0">
                            <a:latin typeface="Cambria Math"/>
                          </a:rPr>
                          <m:t>𝑁</m:t>
                        </m:r>
                        <m:r>
                          <a:rPr lang="en-US" sz="2400" i="1" dirty="0">
                            <a:latin typeface="Cambria Math"/>
                          </a:rPr>
                          <m:t>)</m:t>
                        </m:r>
                      </m:e>
                    </m:acc>
                  </m:oMath>
                </a14:m>
                <a:endParaRPr lang="en-US" sz="2400" dirty="0">
                  <a:latin typeface="Cambria Math" pitchFamily="18" charset="0"/>
                  <a:ea typeface="Cambria Math" pitchFamily="18" charset="0"/>
                </a:endParaRPr>
              </a:p>
              <a:p>
                <a:pPr algn="l" rtl="0"/>
                <a:r>
                  <a:rPr lang="en-US" sz="2400" dirty="0">
                    <a:latin typeface="Cambria Math" pitchFamily="18" charset="0"/>
                    <a:ea typeface="Cambria Math" pitchFamily="18" charset="0"/>
                  </a:rPr>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𝑀</m:t>
                        </m:r>
                      </m:e>
                    </m:acc>
                    <m:r>
                      <a:rPr lang="en-US" sz="2400" i="1" dirty="0">
                        <a:latin typeface="Cambria Math"/>
                      </a:rPr>
                      <m:t>𝑁</m:t>
                    </m:r>
                    <m:r>
                      <a:rPr lang="en-US" sz="2400" i="1" dirty="0">
                        <a:latin typeface="Cambria Math"/>
                      </a:rPr>
                      <m:t>+</m:t>
                    </m:r>
                    <m:r>
                      <a:rPr lang="en-US" sz="2400" i="1" dirty="0">
                        <a:latin typeface="Cambria Math"/>
                      </a:rPr>
                      <m:t>𝑀</m:t>
                    </m:r>
                    <m:acc>
                      <m:accPr>
                        <m:chr m:val="̅"/>
                        <m:ctrlPr>
                          <a:rPr lang="en-US" sz="2400" i="1" dirty="0">
                            <a:latin typeface="Cambria Math" panose="02040503050406030204" pitchFamily="18" charset="0"/>
                          </a:rPr>
                        </m:ctrlPr>
                      </m:accPr>
                      <m:e>
                        <m:r>
                          <a:rPr lang="en-US" sz="2400" i="1" dirty="0">
                            <a:latin typeface="Cambria Math"/>
                          </a:rPr>
                          <m:t>𝑁</m:t>
                        </m:r>
                      </m:e>
                    </m:acc>
                  </m:oMath>
                </a14:m>
                <a:endParaRPr lang="en-US" sz="2400" dirty="0">
                  <a:latin typeface="Cambria Math" pitchFamily="18" charset="0"/>
                  <a:ea typeface="Cambria Math" pitchFamily="18" charset="0"/>
                </a:endParaRPr>
              </a:p>
              <a:p>
                <a:pPr algn="l" rtl="0"/>
                <a:r>
                  <a:rPr lang="en-US" sz="2400" dirty="0">
                    <a:latin typeface="Cambria Math" pitchFamily="18" charset="0"/>
                    <a:ea typeface="Cambria Math" pitchFamily="18" charset="0"/>
                  </a:rPr>
                  <a:t>= </a:t>
                </a:r>
                <a14:m>
                  <m:oMath xmlns:m="http://schemas.openxmlformats.org/officeDocument/2006/math">
                    <m:r>
                      <a:rPr lang="en-US" sz="2400" i="1" dirty="0">
                        <a:latin typeface="Cambria Math"/>
                      </a:rPr>
                      <m:t>𝑀</m:t>
                    </m:r>
                    <m:r>
                      <a:rPr lang="en-US" sz="2400" i="1" dirty="0">
                        <a:latin typeface="Cambria Math"/>
                        <a:ea typeface="Cambria Math"/>
                      </a:rPr>
                      <m:t>⨁</m:t>
                    </m:r>
                    <m:r>
                      <a:rPr lang="en-US" sz="2400" i="1" dirty="0">
                        <a:latin typeface="Cambria Math"/>
                        <a:ea typeface="Cambria Math"/>
                      </a:rPr>
                      <m:t>𝑁</m:t>
                    </m:r>
                  </m:oMath>
                </a14:m>
                <a:endParaRPr lang="en-US" sz="2400" dirty="0">
                  <a:latin typeface="Cambria Math" pitchFamily="18" charset="0"/>
                  <a:ea typeface="Cambria Math" pitchFamily="18"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1905000" y="3276600"/>
                <a:ext cx="7776864" cy="1617109"/>
              </a:xfrm>
              <a:prstGeom prst="rect">
                <a:avLst/>
              </a:prstGeom>
              <a:blipFill>
                <a:blip r:embed="rId3"/>
                <a:stretch>
                  <a:fillRect l="-1333" t="-3396" b="-7170"/>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94259E9A-FB2D-67F4-4C25-5075C37D0D2C}"/>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418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10" grpId="0" build="p"/>
      <p:bldP spid="11"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7910" y="811038"/>
            <a:ext cx="10515600" cy="637742"/>
          </a:xfrm>
        </p:spPr>
        <p:txBody>
          <a:bodyPr>
            <a:noAutofit/>
          </a:bodyPr>
          <a:lstStyle/>
          <a:p>
            <a:r>
              <a:rPr lang="en-US" spc="-5" dirty="0"/>
              <a:t>Problem 2</a:t>
            </a:r>
            <a:endParaRPr lang="ar-EG" spc="-5" dirty="0"/>
          </a:p>
        </p:txBody>
      </p:sp>
      <p:sp>
        <p:nvSpPr>
          <p:cNvPr id="7" name="Content Placeholder 1"/>
          <p:cNvSpPr>
            <a:spLocks noGrp="1"/>
          </p:cNvSpPr>
          <p:nvPr>
            <p:ph idx="1"/>
          </p:nvPr>
        </p:nvSpPr>
        <p:spPr>
          <a:xfrm>
            <a:off x="838200" y="1754402"/>
            <a:ext cx="10134600" cy="504056"/>
          </a:xfrm>
        </p:spPr>
        <p:txBody>
          <a:bodyPr>
            <a:noAutofit/>
          </a:bodyPr>
          <a:lstStyle/>
          <a:p>
            <a:r>
              <a:rPr lang="en-US" sz="2400" b="1" dirty="0"/>
              <a:t>Simplify the following expression using DeMorgan's theorems:</a:t>
            </a:r>
          </a:p>
        </p:txBody>
      </p:sp>
      <mc:AlternateContent xmlns:mc="http://schemas.openxmlformats.org/markup-compatibility/2006" xmlns:a14="http://schemas.microsoft.com/office/drawing/2010/main">
        <mc:Choice Requires="a14">
          <p:sp>
            <p:nvSpPr>
              <p:cNvPr id="10" name="Content Placeholder 1"/>
              <p:cNvSpPr txBox="1">
                <a:spLocks/>
              </p:cNvSpPr>
              <p:nvPr/>
            </p:nvSpPr>
            <p:spPr>
              <a:xfrm>
                <a:off x="1295400" y="2519694"/>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(c) </a:t>
                </a:r>
                <a14:m>
                  <m:oMath xmlns:m="http://schemas.openxmlformats.org/officeDocument/2006/math">
                    <m:acc>
                      <m:accPr>
                        <m:chr m:val="̅"/>
                        <m:ctrlPr>
                          <a:rPr lang="en-US" i="1" dirty="0">
                            <a:latin typeface="Cambria Math" panose="02040503050406030204" pitchFamily="18" charset="0"/>
                          </a:rPr>
                        </m:ctrlPr>
                      </m:accPr>
                      <m:e>
                        <m:acc>
                          <m:accPr>
                            <m:chr m:val="̅"/>
                            <m:ctrlPr>
                              <a:rPr lang="en-US" i="1" dirty="0">
                                <a:latin typeface="Cambria Math" panose="02040503050406030204" pitchFamily="18" charset="0"/>
                              </a:rPr>
                            </m:ctrlPr>
                          </m:accPr>
                          <m:e>
                            <m:acc>
                              <m:accPr>
                                <m:chr m:val="̅"/>
                                <m:ctrlPr>
                                  <a:rPr lang="en-US" i="1" dirty="0">
                                    <a:latin typeface="Cambria Math" panose="02040503050406030204" pitchFamily="18" charset="0"/>
                                  </a:rPr>
                                </m:ctrlPr>
                              </m:accPr>
                              <m:e>
                                <m:r>
                                  <a:rPr lang="en-US" i="1" dirty="0">
                                    <a:latin typeface="Cambria Math"/>
                                  </a:rPr>
                                  <m:t>𝐴𝐵</m:t>
                                </m:r>
                              </m:e>
                            </m:acc>
                            <m:r>
                              <a:rPr lang="en-US" i="1" dirty="0">
                                <a:latin typeface="Cambria Math"/>
                              </a:rPr>
                              <m:t>𝐶</m:t>
                            </m:r>
                          </m:e>
                        </m:acc>
                        <m:r>
                          <a:rPr lang="en-US" i="1" dirty="0">
                            <a:latin typeface="Cambria Math"/>
                          </a:rPr>
                          <m:t>𝐷</m:t>
                        </m:r>
                      </m:e>
                    </m:acc>
                  </m:oMath>
                </a14:m>
                <a:endParaRPr lang="en-US" u="sng" dirty="0"/>
              </a:p>
            </p:txBody>
          </p:sp>
        </mc:Choice>
        <mc:Fallback xmlns="">
          <p:sp>
            <p:nvSpPr>
              <p:cNvPr id="10" name="Content Placeholder 1"/>
              <p:cNvSpPr txBox="1">
                <a:spLocks noRot="1" noChangeAspect="1" noMove="1" noResize="1" noEditPoints="1" noAdjustHandles="1" noChangeArrowheads="1" noChangeShapeType="1" noTextEdit="1"/>
              </p:cNvSpPr>
              <p:nvPr/>
            </p:nvSpPr>
            <p:spPr>
              <a:xfrm>
                <a:off x="1295400" y="2519694"/>
                <a:ext cx="8352928" cy="504056"/>
              </a:xfrm>
              <a:prstGeom prst="rect">
                <a:avLst/>
              </a:prstGeom>
              <a:blipFill>
                <a:blip r:embed="rId2"/>
                <a:stretch>
                  <a:fillRect l="-1898" b="-8072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2040632" y="3581400"/>
                <a:ext cx="7776864" cy="2039533"/>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lvl="0" algn="l" rtl="0"/>
                <a:r>
                  <a:rPr lang="en-US" sz="2400" dirty="0">
                    <a:latin typeface="Cambria Math" pitchFamily="18" charset="0"/>
                    <a:ea typeface="Cambria Math" pitchFamily="18" charset="0"/>
                  </a:rPr>
                  <a:t>=</a:t>
                </a:r>
                <a:r>
                  <a:rPr lang="en-US" sz="2400" dirty="0"/>
                  <a:t> </a:t>
                </a:r>
                <a14:m>
                  <m:oMath xmlns:m="http://schemas.openxmlformats.org/officeDocument/2006/math">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𝐴𝐵</m:t>
                                </m:r>
                              </m:e>
                            </m:acc>
                            <m:r>
                              <a:rPr lang="en-US" sz="2400" i="1" dirty="0">
                                <a:latin typeface="Cambria Math"/>
                              </a:rPr>
                              <m:t>𝐶</m:t>
                            </m:r>
                          </m:e>
                        </m:acc>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en-US" sz="2400" dirty="0">
                  <a:latin typeface="Cambria Math" pitchFamily="18" charset="0"/>
                  <a:ea typeface="Cambria Math" pitchFamily="18" charset="0"/>
                </a:endParaRPr>
              </a:p>
              <a:p>
                <a:pPr algn="l" rtl="0"/>
                <a:r>
                  <a:rPr lang="en-US" sz="2400" dirty="0">
                    <a:latin typeface="Cambria Math" pitchFamily="18" charset="0"/>
                    <a:ea typeface="Cambria Math" pitchFamily="18" charset="0"/>
                  </a:rPr>
                  <a:t>=</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𝐴𝐵</m:t>
                        </m:r>
                      </m:e>
                    </m:acc>
                    <m:r>
                      <a:rPr lang="en-US" sz="2400" i="1" dirty="0">
                        <a:latin typeface="Cambria Math"/>
                      </a:rPr>
                      <m:t>𝐶</m:t>
                    </m:r>
                  </m:oMath>
                </a14:m>
                <a:r>
                  <a:rPr lang="en-US" sz="2400" dirty="0"/>
                  <a:t> </a:t>
                </a:r>
                <a14:m>
                  <m:oMath xmlns:m="http://schemas.openxmlformats.org/officeDocument/2006/math">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en-US" sz="2400" dirty="0">
                  <a:latin typeface="Cambria Math" pitchFamily="18" charset="0"/>
                  <a:ea typeface="Cambria Math" pitchFamily="18" charset="0"/>
                </a:endParaRPr>
              </a:p>
              <a:p>
                <a:pPr lvl="0" algn="l" rtl="0"/>
                <a:r>
                  <a:rPr lang="en-US" sz="2400" dirty="0">
                    <a:latin typeface="Cambria Math" pitchFamily="18" charset="0"/>
                    <a:ea typeface="Cambria Math" pitchFamily="18" charset="0"/>
                  </a:rPr>
                  <a:t>=</a:t>
                </a:r>
                <a14:m>
                  <m:oMath xmlns:m="http://schemas.openxmlformats.org/officeDocument/2006/math">
                    <m:r>
                      <a:rPr lang="en-US" sz="2400"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m:t>
                    </m:r>
                    <m:r>
                      <a:rPr lang="en-US" sz="2400" i="1" dirty="0">
                        <a:latin typeface="Cambria Math"/>
                      </a:rPr>
                      <m:t>𝐶</m:t>
                    </m:r>
                  </m:oMath>
                </a14:m>
                <a:r>
                  <a:rPr lang="en-US" sz="2400" dirty="0"/>
                  <a:t> </a:t>
                </a:r>
                <a14:m>
                  <m:oMath xmlns:m="http://schemas.openxmlformats.org/officeDocument/2006/math">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en-US" sz="2400" dirty="0"/>
              </a:p>
              <a:p>
                <a:pPr lvl="0" algn="l" rtl="0"/>
                <a:r>
                  <a:rPr lang="en-US" sz="2400" dirty="0">
                    <a:latin typeface="Cambria Math" pitchFamily="18" charset="0"/>
                    <a:ea typeface="Cambria Math" pitchFamily="18" charset="0"/>
                  </a:rPr>
                  <a:t>=</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r>
                      <a:rPr lang="en-US" sz="2400" i="1" dirty="0">
                        <a:latin typeface="Cambria Math"/>
                      </a:rPr>
                      <m:t>𝐶</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𝐵</m:t>
                        </m:r>
                      </m:e>
                    </m:acc>
                    <m:r>
                      <a:rPr lang="en-US" sz="2400" i="1" dirty="0">
                        <a:latin typeface="Cambria Math"/>
                      </a:rPr>
                      <m:t>𝐶</m:t>
                    </m:r>
                    <m:r>
                      <a:rPr lang="en-US" sz="2400" i="1" dirty="0">
                        <a:latin typeface="Cambria Math"/>
                      </a:rPr>
                      <m:t>+</m:t>
                    </m:r>
                    <m:acc>
                      <m:accPr>
                        <m:chr m:val="̅"/>
                        <m:ctrlPr>
                          <a:rPr lang="en-US" sz="2400" i="1" dirty="0">
                            <a:latin typeface="Cambria Math" panose="02040503050406030204" pitchFamily="18" charset="0"/>
                          </a:rPr>
                        </m:ctrlPr>
                      </m:accPr>
                      <m:e>
                        <m:r>
                          <a:rPr lang="en-US" sz="2400" i="1" dirty="0">
                            <a:latin typeface="Cambria Math"/>
                          </a:rPr>
                          <m:t>𝐷</m:t>
                        </m:r>
                      </m:e>
                    </m:acc>
                  </m:oMath>
                </a14:m>
                <a:endParaRPr lang="en-US" sz="2400" dirty="0">
                  <a:latin typeface="Cambria Math" pitchFamily="18" charset="0"/>
                  <a:ea typeface="Cambria Math" pitchFamily="18"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040632" y="3581400"/>
                <a:ext cx="7776864" cy="2039533"/>
              </a:xfrm>
              <a:prstGeom prst="rect">
                <a:avLst/>
              </a:prstGeom>
              <a:blipFill>
                <a:blip r:embed="rId3"/>
                <a:stretch>
                  <a:fillRect l="-1333" t="-2695" b="-5689"/>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75B39B86-9E89-B933-0BC0-B87FB860C0F6}"/>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8271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fade">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fade">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fade">
                                      <p:cBhvr>
                                        <p:cTn id="37" dur="500"/>
                                        <p:tgtEl>
                                          <p:spTgt spid="11">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fade">
                                      <p:cBhvr>
                                        <p:cTn id="4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10" grpId="0" build="p"/>
      <p:bldP spid="11"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902" y="745906"/>
            <a:ext cx="10515600" cy="637742"/>
          </a:xfrm>
        </p:spPr>
        <p:txBody>
          <a:bodyPr>
            <a:noAutofit/>
          </a:bodyPr>
          <a:lstStyle/>
          <a:p>
            <a:r>
              <a:rPr lang="en-US" spc="-5" dirty="0"/>
              <a:t>Problem 3</a:t>
            </a:r>
            <a:endParaRPr lang="ar-EG" spc="-5" dirty="0"/>
          </a:p>
        </p:txBody>
      </p:sp>
      <p:sp>
        <p:nvSpPr>
          <p:cNvPr id="7" name="Content Placeholder 1"/>
          <p:cNvSpPr>
            <a:spLocks noGrp="1"/>
          </p:cNvSpPr>
          <p:nvPr>
            <p:ph idx="1"/>
          </p:nvPr>
        </p:nvSpPr>
        <p:spPr>
          <a:xfrm>
            <a:off x="914400" y="1735020"/>
            <a:ext cx="8352928" cy="504056"/>
          </a:xfrm>
        </p:spPr>
        <p:txBody>
          <a:bodyPr>
            <a:noAutofit/>
          </a:bodyPr>
          <a:lstStyle/>
          <a:p>
            <a:r>
              <a:rPr lang="en-US" sz="2400" b="1" dirty="0"/>
              <a:t>Simplify the following Boolean expression:</a:t>
            </a:r>
          </a:p>
        </p:txBody>
      </p:sp>
      <p:sp>
        <p:nvSpPr>
          <p:cNvPr id="10" name="Content Placeholder 1"/>
          <p:cNvSpPr txBox="1">
            <a:spLocks/>
          </p:cNvSpPr>
          <p:nvPr/>
        </p:nvSpPr>
        <p:spPr>
          <a:xfrm>
            <a:off x="1066800" y="2379428"/>
            <a:ext cx="8352928" cy="50405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F(A, B, C) = A'B'C + ABC + A'BC + A'BC'</a:t>
            </a:r>
          </a:p>
          <a:p>
            <a:endParaRPr lang="en-US" u="sng" dirty="0"/>
          </a:p>
        </p:txBody>
      </p:sp>
      <p:sp>
        <p:nvSpPr>
          <p:cNvPr id="11" name="TextBox 10"/>
          <p:cNvSpPr txBox="1"/>
          <p:nvPr/>
        </p:nvSpPr>
        <p:spPr>
          <a:xfrm>
            <a:off x="2133600" y="3048000"/>
            <a:ext cx="7776864" cy="3046988"/>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algn="l"/>
            <a:r>
              <a:rPr lang="en-US" sz="2400" dirty="0"/>
              <a:t>To simplify the expression, we can use Boolean algebra rules. We'll use the distributive law to factor out common terms:</a:t>
            </a:r>
          </a:p>
          <a:p>
            <a:pPr algn="l"/>
            <a:r>
              <a:rPr lang="en-US" sz="2400" dirty="0"/>
              <a:t>F(A, B, C) = A'B'C + ABC + A'BC + A'BC'</a:t>
            </a:r>
          </a:p>
          <a:p>
            <a:pPr algn="l"/>
            <a:r>
              <a:rPr lang="en-US" sz="2400" dirty="0"/>
              <a:t>= A'C(B' + B) + BC(A + A')</a:t>
            </a:r>
          </a:p>
          <a:p>
            <a:pPr algn="l"/>
            <a:r>
              <a:rPr lang="en-US" sz="2400" dirty="0"/>
              <a:t>= A'C + BC</a:t>
            </a:r>
          </a:p>
          <a:p>
            <a:pPr algn="l"/>
            <a:r>
              <a:rPr lang="en-US" sz="2400" dirty="0"/>
              <a:t>So, the simplified expression is F(A, B, C) = A'C + BC.</a:t>
            </a:r>
          </a:p>
        </p:txBody>
      </p:sp>
      <p:sp>
        <p:nvSpPr>
          <p:cNvPr id="2" name="Rectangle: Rounded Corners 1">
            <a:extLst>
              <a:ext uri="{FF2B5EF4-FFF2-40B4-BE49-F238E27FC236}">
                <a16:creationId xmlns:a16="http://schemas.microsoft.com/office/drawing/2014/main" id="{C3DA30E9-5E13-5B0F-D68F-1008E55DBAB1}"/>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6893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839940"/>
            <a:ext cx="10515600" cy="637742"/>
          </a:xfrm>
        </p:spPr>
        <p:txBody>
          <a:bodyPr>
            <a:noAutofit/>
          </a:bodyPr>
          <a:lstStyle/>
          <a:p>
            <a:r>
              <a:rPr lang="en-US" spc="-5" dirty="0"/>
              <a:t>Problem 5</a:t>
            </a:r>
            <a:endParaRPr lang="ar-EG" spc="-5" dirty="0"/>
          </a:p>
        </p:txBody>
      </p:sp>
      <p:sp>
        <p:nvSpPr>
          <p:cNvPr id="7" name="Content Placeholder 1"/>
          <p:cNvSpPr>
            <a:spLocks noGrp="1"/>
          </p:cNvSpPr>
          <p:nvPr>
            <p:ph idx="1"/>
          </p:nvPr>
        </p:nvSpPr>
        <p:spPr>
          <a:xfrm>
            <a:off x="959090" y="1711692"/>
            <a:ext cx="9785110" cy="900100"/>
          </a:xfrm>
        </p:spPr>
        <p:txBody>
          <a:bodyPr>
            <a:noAutofit/>
          </a:bodyPr>
          <a:lstStyle/>
          <a:p>
            <a:r>
              <a:rPr lang="en-US" sz="2400" b="1" dirty="0"/>
              <a:t>Show how a two-input NOR gate can be constructed from two-input NAND gates.</a:t>
            </a:r>
          </a:p>
        </p:txBody>
      </p:sp>
      <mc:AlternateContent xmlns:mc="http://schemas.openxmlformats.org/markup-compatibility/2006" xmlns:a14="http://schemas.microsoft.com/office/drawing/2010/main">
        <mc:Choice Requires="a14">
          <p:sp>
            <p:nvSpPr>
              <p:cNvPr id="11" name="TextBox 10"/>
              <p:cNvSpPr txBox="1"/>
              <p:nvPr/>
            </p:nvSpPr>
            <p:spPr>
              <a:xfrm>
                <a:off x="1445703" y="2505996"/>
                <a:ext cx="7776864" cy="1670201"/>
              </a:xfrm>
              <a:prstGeom prst="rect">
                <a:avLst/>
              </a:prstGeom>
              <a:noFill/>
            </p:spPr>
            <p:txBody>
              <a:bodyPr wrap="square" rtlCol="1">
                <a:spAutoFit/>
              </a:bodyPr>
              <a:lst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l" rtl="0"/>
                <a:r>
                  <a:rPr lang="en-US" sz="2400" b="1" dirty="0">
                    <a:effectLst>
                      <a:outerShdw blurRad="38100" dist="38100" dir="2700000" algn="tl">
                        <a:srgbClr val="000000">
                          <a:alpha val="43137"/>
                        </a:srgbClr>
                      </a:outerShdw>
                    </a:effectLst>
                  </a:rPr>
                  <a:t>Solution:</a:t>
                </a:r>
              </a:p>
              <a:p>
                <a:pPr lvl="0" algn="l" rtl="0"/>
                <a14:m>
                  <m:oMathPara xmlns:m="http://schemas.openxmlformats.org/officeDocument/2006/math">
                    <m:oMathParaPr>
                      <m:jc m:val="left"/>
                    </m:oMathParaPr>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r>
                            <a:rPr lang="en-US" sz="2400" i="1" dirty="0">
                              <a:latin typeface="Cambria Math"/>
                            </a:rPr>
                            <m:t>+</m:t>
                          </m:r>
                          <m:r>
                            <a:rPr lang="en-US" sz="2400" i="1" dirty="0">
                              <a:latin typeface="Cambria Math"/>
                            </a:rPr>
                            <m:t>𝐵</m:t>
                          </m:r>
                        </m:e>
                      </m:acc>
                    </m:oMath>
                  </m:oMathPara>
                </a14:m>
                <a:endParaRPr lang="en-US" sz="2400" dirty="0">
                  <a:latin typeface="Cambria Math" pitchFamily="18" charset="0"/>
                  <a:ea typeface="Cambria Math" pitchFamily="18" charset="0"/>
                </a:endParaRPr>
              </a:p>
              <a:p>
                <a:pPr algn="l" rtl="0"/>
                <a:r>
                  <a:rPr lang="en-US" sz="2400" dirty="0">
                    <a:latin typeface="Cambria Math" pitchFamily="18" charset="0"/>
                    <a:ea typeface="Cambria Math" pitchFamily="18" charset="0"/>
                  </a:rPr>
                  <a:t>=</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oMath>
                </a14:m>
                <a:endParaRPr lang="en-US" sz="2400" dirty="0">
                  <a:latin typeface="Cambria Math" pitchFamily="18" charset="0"/>
                  <a:ea typeface="Cambria Math" pitchFamily="18" charset="0"/>
                </a:endParaRPr>
              </a:p>
              <a:p>
                <a:pPr algn="l" rtl="0"/>
                <a:r>
                  <a:rPr lang="en-US" sz="2400" dirty="0">
                    <a:latin typeface="Cambria Math" pitchFamily="18" charset="0"/>
                    <a:ea typeface="Cambria Math" pitchFamily="18" charset="0"/>
                  </a:rPr>
                  <a:t>=</a:t>
                </a:r>
                <a:r>
                  <a:rPr lang="en-US" sz="2400" dirty="0"/>
                  <a:t> </a:t>
                </a:r>
                <a14:m>
                  <m:oMath xmlns:m="http://schemas.openxmlformats.org/officeDocument/2006/math">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e>
                        </m:acc>
                      </m:e>
                    </m:acc>
                  </m:oMath>
                </a14:m>
                <a:endParaRPr lang="en-US" sz="2400" dirty="0">
                  <a:latin typeface="Cambria Math" pitchFamily="18" charset="0"/>
                  <a:ea typeface="Cambria Math" pitchFamily="18"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1445703" y="2505996"/>
                <a:ext cx="7776864" cy="1670201"/>
              </a:xfrm>
              <a:prstGeom prst="rect">
                <a:avLst/>
              </a:prstGeom>
              <a:blipFill>
                <a:blip r:embed="rId2"/>
                <a:stretch>
                  <a:fillRect l="-1254" t="-3285" b="-6569"/>
                </a:stretch>
              </a:blipFill>
            </p:spPr>
            <p:txBody>
              <a:bodyPr/>
              <a:lstStyle/>
              <a:p>
                <a:r>
                  <a:rPr lang="en-US">
                    <a:noFill/>
                  </a:rPr>
                  <a:t> </a:t>
                </a:r>
              </a:p>
            </p:txBody>
          </p:sp>
        </mc:Fallback>
      </mc:AlternateContent>
      <p:grpSp>
        <p:nvGrpSpPr>
          <p:cNvPr id="28" name="Group 27"/>
          <p:cNvGrpSpPr/>
          <p:nvPr/>
        </p:nvGrpSpPr>
        <p:grpSpPr>
          <a:xfrm>
            <a:off x="3876715" y="4280159"/>
            <a:ext cx="1219200" cy="609600"/>
            <a:chOff x="2585113" y="5229200"/>
            <a:chExt cx="1219200" cy="609600"/>
          </a:xfrm>
        </p:grpSpPr>
        <p:grpSp>
          <p:nvGrpSpPr>
            <p:cNvPr id="22" name="Group 37"/>
            <p:cNvGrpSpPr>
              <a:grpSpLocks/>
            </p:cNvGrpSpPr>
            <p:nvPr/>
          </p:nvGrpSpPr>
          <p:grpSpPr bwMode="auto">
            <a:xfrm>
              <a:off x="2585113" y="5229200"/>
              <a:ext cx="1219200" cy="609600"/>
              <a:chOff x="4032" y="1920"/>
              <a:chExt cx="384" cy="192"/>
            </a:xfrm>
          </p:grpSpPr>
          <p:sp>
            <p:nvSpPr>
              <p:cNvPr id="23" name="AutoShape 38"/>
              <p:cNvSpPr>
                <a:spLocks noChangeArrowheads="1"/>
              </p:cNvSpPr>
              <p:nvPr/>
            </p:nvSpPr>
            <p:spPr bwMode="auto">
              <a:xfrm>
                <a:off x="4128" y="1920"/>
                <a:ext cx="192" cy="192"/>
              </a:xfrm>
              <a:prstGeom prst="flowChartDelay">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sp>
            <p:nvSpPr>
              <p:cNvPr id="24" name="Line 39"/>
              <p:cNvSpPr>
                <a:spLocks noChangeShapeType="1"/>
              </p:cNvSpPr>
              <p:nvPr/>
            </p:nvSpPr>
            <p:spPr bwMode="auto">
              <a:xfrm flipH="1">
                <a:off x="4032" y="2064"/>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25" name="Line 40"/>
              <p:cNvSpPr>
                <a:spLocks noChangeShapeType="1"/>
              </p:cNvSpPr>
              <p:nvPr/>
            </p:nvSpPr>
            <p:spPr bwMode="auto">
              <a:xfrm flipH="1">
                <a:off x="4032" y="196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26" name="Line 41"/>
              <p:cNvSpPr>
                <a:spLocks noChangeShapeType="1"/>
              </p:cNvSpPr>
              <p:nvPr/>
            </p:nvSpPr>
            <p:spPr bwMode="auto">
              <a:xfrm flipH="1">
                <a:off x="4320" y="2016"/>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grpSp>
        <p:sp>
          <p:nvSpPr>
            <p:cNvPr id="27" name="Oval 139"/>
            <p:cNvSpPr>
              <a:spLocks noChangeArrowheads="1"/>
            </p:cNvSpPr>
            <p:nvPr/>
          </p:nvSpPr>
          <p:spPr bwMode="auto">
            <a:xfrm>
              <a:off x="3499513" y="54578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grpSp>
      <p:grpSp>
        <p:nvGrpSpPr>
          <p:cNvPr id="29" name="Group 28"/>
          <p:cNvGrpSpPr/>
          <p:nvPr/>
        </p:nvGrpSpPr>
        <p:grpSpPr>
          <a:xfrm>
            <a:off x="3876715" y="5309218"/>
            <a:ext cx="1219200" cy="609600"/>
            <a:chOff x="2585113" y="5229200"/>
            <a:chExt cx="1219200" cy="609600"/>
          </a:xfrm>
        </p:grpSpPr>
        <p:grpSp>
          <p:nvGrpSpPr>
            <p:cNvPr id="30" name="Group 37"/>
            <p:cNvGrpSpPr>
              <a:grpSpLocks/>
            </p:cNvGrpSpPr>
            <p:nvPr/>
          </p:nvGrpSpPr>
          <p:grpSpPr bwMode="auto">
            <a:xfrm>
              <a:off x="2585113" y="5229200"/>
              <a:ext cx="1219200" cy="609600"/>
              <a:chOff x="4032" y="1920"/>
              <a:chExt cx="384" cy="192"/>
            </a:xfrm>
          </p:grpSpPr>
          <p:sp>
            <p:nvSpPr>
              <p:cNvPr id="32" name="AutoShape 38"/>
              <p:cNvSpPr>
                <a:spLocks noChangeArrowheads="1"/>
              </p:cNvSpPr>
              <p:nvPr/>
            </p:nvSpPr>
            <p:spPr bwMode="auto">
              <a:xfrm>
                <a:off x="4128" y="1920"/>
                <a:ext cx="192" cy="192"/>
              </a:xfrm>
              <a:prstGeom prst="flowChartDelay">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sp>
            <p:nvSpPr>
              <p:cNvPr id="33" name="Line 39"/>
              <p:cNvSpPr>
                <a:spLocks noChangeShapeType="1"/>
              </p:cNvSpPr>
              <p:nvPr/>
            </p:nvSpPr>
            <p:spPr bwMode="auto">
              <a:xfrm flipH="1">
                <a:off x="4032" y="2064"/>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34" name="Line 40"/>
              <p:cNvSpPr>
                <a:spLocks noChangeShapeType="1"/>
              </p:cNvSpPr>
              <p:nvPr/>
            </p:nvSpPr>
            <p:spPr bwMode="auto">
              <a:xfrm flipH="1">
                <a:off x="4032" y="196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35" name="Line 41"/>
              <p:cNvSpPr>
                <a:spLocks noChangeShapeType="1"/>
              </p:cNvSpPr>
              <p:nvPr/>
            </p:nvSpPr>
            <p:spPr bwMode="auto">
              <a:xfrm flipH="1">
                <a:off x="4320" y="2016"/>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grpSp>
        <p:sp>
          <p:nvSpPr>
            <p:cNvPr id="31" name="Oval 139"/>
            <p:cNvSpPr>
              <a:spLocks noChangeArrowheads="1"/>
            </p:cNvSpPr>
            <p:nvPr/>
          </p:nvSpPr>
          <p:spPr bwMode="auto">
            <a:xfrm>
              <a:off x="3499513" y="54578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grpSp>
      <p:grpSp>
        <p:nvGrpSpPr>
          <p:cNvPr id="36" name="Group 35"/>
          <p:cNvGrpSpPr/>
          <p:nvPr/>
        </p:nvGrpSpPr>
        <p:grpSpPr>
          <a:xfrm>
            <a:off x="5648715" y="4737359"/>
            <a:ext cx="1219200" cy="609600"/>
            <a:chOff x="2585113" y="5229200"/>
            <a:chExt cx="1219200" cy="609600"/>
          </a:xfrm>
        </p:grpSpPr>
        <p:grpSp>
          <p:nvGrpSpPr>
            <p:cNvPr id="37" name="Group 37"/>
            <p:cNvGrpSpPr>
              <a:grpSpLocks/>
            </p:cNvGrpSpPr>
            <p:nvPr/>
          </p:nvGrpSpPr>
          <p:grpSpPr bwMode="auto">
            <a:xfrm>
              <a:off x="2585113" y="5229200"/>
              <a:ext cx="1219200" cy="609600"/>
              <a:chOff x="4032" y="1920"/>
              <a:chExt cx="384" cy="192"/>
            </a:xfrm>
          </p:grpSpPr>
          <p:sp>
            <p:nvSpPr>
              <p:cNvPr id="39" name="AutoShape 38"/>
              <p:cNvSpPr>
                <a:spLocks noChangeArrowheads="1"/>
              </p:cNvSpPr>
              <p:nvPr/>
            </p:nvSpPr>
            <p:spPr bwMode="auto">
              <a:xfrm>
                <a:off x="4128" y="1920"/>
                <a:ext cx="192" cy="192"/>
              </a:xfrm>
              <a:prstGeom prst="flowChartDelay">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sp>
            <p:nvSpPr>
              <p:cNvPr id="40" name="Line 39"/>
              <p:cNvSpPr>
                <a:spLocks noChangeShapeType="1"/>
              </p:cNvSpPr>
              <p:nvPr/>
            </p:nvSpPr>
            <p:spPr bwMode="auto">
              <a:xfrm flipH="1">
                <a:off x="4032" y="2064"/>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41" name="Line 40"/>
              <p:cNvSpPr>
                <a:spLocks noChangeShapeType="1"/>
              </p:cNvSpPr>
              <p:nvPr/>
            </p:nvSpPr>
            <p:spPr bwMode="auto">
              <a:xfrm flipH="1">
                <a:off x="4032" y="196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42" name="Line 41"/>
              <p:cNvSpPr>
                <a:spLocks noChangeShapeType="1"/>
              </p:cNvSpPr>
              <p:nvPr/>
            </p:nvSpPr>
            <p:spPr bwMode="auto">
              <a:xfrm flipH="1">
                <a:off x="4320" y="2016"/>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grpSp>
        <p:sp>
          <p:nvSpPr>
            <p:cNvPr id="38" name="Oval 139"/>
            <p:cNvSpPr>
              <a:spLocks noChangeArrowheads="1"/>
            </p:cNvSpPr>
            <p:nvPr/>
          </p:nvSpPr>
          <p:spPr bwMode="auto">
            <a:xfrm>
              <a:off x="3499513" y="54578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grpSp>
      <p:grpSp>
        <p:nvGrpSpPr>
          <p:cNvPr id="43" name="Group 42"/>
          <p:cNvGrpSpPr/>
          <p:nvPr/>
        </p:nvGrpSpPr>
        <p:grpSpPr>
          <a:xfrm>
            <a:off x="7519392" y="4733154"/>
            <a:ext cx="1219200" cy="609600"/>
            <a:chOff x="2585113" y="5229200"/>
            <a:chExt cx="1219200" cy="609600"/>
          </a:xfrm>
        </p:grpSpPr>
        <p:grpSp>
          <p:nvGrpSpPr>
            <p:cNvPr id="44" name="Group 37"/>
            <p:cNvGrpSpPr>
              <a:grpSpLocks/>
            </p:cNvGrpSpPr>
            <p:nvPr/>
          </p:nvGrpSpPr>
          <p:grpSpPr bwMode="auto">
            <a:xfrm>
              <a:off x="2585113" y="5229200"/>
              <a:ext cx="1219200" cy="609600"/>
              <a:chOff x="4032" y="1920"/>
              <a:chExt cx="384" cy="192"/>
            </a:xfrm>
          </p:grpSpPr>
          <p:sp>
            <p:nvSpPr>
              <p:cNvPr id="46" name="AutoShape 38"/>
              <p:cNvSpPr>
                <a:spLocks noChangeArrowheads="1"/>
              </p:cNvSpPr>
              <p:nvPr/>
            </p:nvSpPr>
            <p:spPr bwMode="auto">
              <a:xfrm>
                <a:off x="4128" y="1920"/>
                <a:ext cx="192" cy="192"/>
              </a:xfrm>
              <a:prstGeom prst="flowChartDelay">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sp>
            <p:nvSpPr>
              <p:cNvPr id="47" name="Line 39"/>
              <p:cNvSpPr>
                <a:spLocks noChangeShapeType="1"/>
              </p:cNvSpPr>
              <p:nvPr/>
            </p:nvSpPr>
            <p:spPr bwMode="auto">
              <a:xfrm flipH="1">
                <a:off x="4032" y="2064"/>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48" name="Line 40"/>
              <p:cNvSpPr>
                <a:spLocks noChangeShapeType="1"/>
              </p:cNvSpPr>
              <p:nvPr/>
            </p:nvSpPr>
            <p:spPr bwMode="auto">
              <a:xfrm flipH="1">
                <a:off x="4032" y="1968"/>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sp>
            <p:nvSpPr>
              <p:cNvPr id="49" name="Line 41"/>
              <p:cNvSpPr>
                <a:spLocks noChangeShapeType="1"/>
              </p:cNvSpPr>
              <p:nvPr/>
            </p:nvSpPr>
            <p:spPr bwMode="auto">
              <a:xfrm flipH="1">
                <a:off x="4320" y="2016"/>
                <a:ext cx="96"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EG" sz="2400"/>
              </a:p>
            </p:txBody>
          </p:sp>
        </p:grpSp>
        <p:sp>
          <p:nvSpPr>
            <p:cNvPr id="45" name="Oval 139"/>
            <p:cNvSpPr>
              <a:spLocks noChangeArrowheads="1"/>
            </p:cNvSpPr>
            <p:nvPr/>
          </p:nvSpPr>
          <p:spPr bwMode="auto">
            <a:xfrm>
              <a:off x="3499513" y="5457800"/>
              <a:ext cx="152400" cy="1524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sz="2400"/>
            </a:p>
          </p:txBody>
        </p:sp>
      </p:grpSp>
      <p:cxnSp>
        <p:nvCxnSpPr>
          <p:cNvPr id="53" name="Elbow Connector 52"/>
          <p:cNvCxnSpPr>
            <a:stCxn id="26" idx="0"/>
            <a:endCxn id="41" idx="1"/>
          </p:cNvCxnSpPr>
          <p:nvPr/>
        </p:nvCxnSpPr>
        <p:spPr>
          <a:xfrm rot="16200000" flipH="1">
            <a:off x="5219916" y="4460959"/>
            <a:ext cx="304801" cy="552800"/>
          </a:xfrm>
          <a:prstGeom prst="bentConnector3">
            <a:avLst>
              <a:gd name="adj1" fmla="val 1563"/>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57" name="Elbow Connector 56"/>
          <p:cNvCxnSpPr>
            <a:stCxn id="35" idx="0"/>
            <a:endCxn id="40" idx="1"/>
          </p:cNvCxnSpPr>
          <p:nvPr/>
        </p:nvCxnSpPr>
        <p:spPr>
          <a:xfrm rot="5400000" flipH="1" flipV="1">
            <a:off x="5162586" y="5127889"/>
            <a:ext cx="419458" cy="552800"/>
          </a:xfrm>
          <a:prstGeom prst="bentConnector5">
            <a:avLst>
              <a:gd name="adj1" fmla="val -323"/>
              <a:gd name="adj2" fmla="val 99107"/>
              <a:gd name="adj3" fmla="val 101610"/>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1" name="Straight Connector 60"/>
          <p:cNvCxnSpPr>
            <a:stCxn id="48" idx="1"/>
            <a:endCxn id="47" idx="1"/>
          </p:cNvCxnSpPr>
          <p:nvPr/>
        </p:nvCxnSpPr>
        <p:spPr>
          <a:xfrm>
            <a:off x="7519392" y="4885555"/>
            <a:ext cx="0" cy="3048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3" name="Straight Connector 62"/>
          <p:cNvCxnSpPr>
            <a:stCxn id="25" idx="1"/>
            <a:endCxn id="24" idx="1"/>
          </p:cNvCxnSpPr>
          <p:nvPr/>
        </p:nvCxnSpPr>
        <p:spPr>
          <a:xfrm>
            <a:off x="3876715" y="4432560"/>
            <a:ext cx="0" cy="3048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5" name="Straight Connector 64"/>
          <p:cNvCxnSpPr>
            <a:stCxn id="34" idx="1"/>
            <a:endCxn id="33" idx="1"/>
          </p:cNvCxnSpPr>
          <p:nvPr/>
        </p:nvCxnSpPr>
        <p:spPr>
          <a:xfrm>
            <a:off x="3876715" y="5461619"/>
            <a:ext cx="0" cy="3048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5" name="Straight Connector 74"/>
          <p:cNvCxnSpPr>
            <a:stCxn id="42" idx="0"/>
          </p:cNvCxnSpPr>
          <p:nvPr/>
        </p:nvCxnSpPr>
        <p:spPr>
          <a:xfrm>
            <a:off x="6867916" y="5042159"/>
            <a:ext cx="651477" cy="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7" name="Straight Connector 76"/>
          <p:cNvCxnSpPr/>
          <p:nvPr/>
        </p:nvCxnSpPr>
        <p:spPr>
          <a:xfrm flipH="1" flipV="1">
            <a:off x="3198913" y="4584958"/>
            <a:ext cx="677803" cy="2"/>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78" name="Straight Connector 77"/>
          <p:cNvCxnSpPr/>
          <p:nvPr/>
        </p:nvCxnSpPr>
        <p:spPr>
          <a:xfrm flipH="1" flipV="1">
            <a:off x="3198913" y="5615544"/>
            <a:ext cx="677803" cy="2"/>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79" name="TextBox 78"/>
          <p:cNvSpPr txBox="1"/>
          <p:nvPr/>
        </p:nvSpPr>
        <p:spPr>
          <a:xfrm>
            <a:off x="2858754" y="4324094"/>
            <a:ext cx="362600" cy="461665"/>
          </a:xfrm>
          <a:prstGeom prst="rect">
            <a:avLst/>
          </a:prstGeom>
          <a:noFill/>
        </p:spPr>
        <p:txBody>
          <a:bodyPr wrap="none" rtlCol="1">
            <a:spAutoFit/>
          </a:bodyPr>
          <a:lstStyle/>
          <a:p>
            <a:pPr algn="ctr" rtl="0"/>
            <a:r>
              <a:rPr lang="en-US" sz="2400" dirty="0"/>
              <a:t>A</a:t>
            </a:r>
            <a:endParaRPr lang="ar-EG" sz="2400" dirty="0"/>
          </a:p>
        </p:txBody>
      </p:sp>
      <p:sp>
        <p:nvSpPr>
          <p:cNvPr id="80" name="TextBox 79"/>
          <p:cNvSpPr txBox="1"/>
          <p:nvPr/>
        </p:nvSpPr>
        <p:spPr>
          <a:xfrm>
            <a:off x="2864365" y="5397087"/>
            <a:ext cx="351378" cy="461665"/>
          </a:xfrm>
          <a:prstGeom prst="rect">
            <a:avLst/>
          </a:prstGeom>
          <a:noFill/>
        </p:spPr>
        <p:txBody>
          <a:bodyPr wrap="none" rtlCol="1">
            <a:spAutoFit/>
          </a:bodyPr>
          <a:lstStyle/>
          <a:p>
            <a:pPr algn="ctr" rtl="0"/>
            <a:r>
              <a:rPr lang="en-US" sz="2400" dirty="0"/>
              <a:t>B</a:t>
            </a:r>
            <a:endParaRPr lang="ar-EG" sz="2400" dirty="0"/>
          </a:p>
        </p:txBody>
      </p:sp>
      <mc:AlternateContent xmlns:mc="http://schemas.openxmlformats.org/markup-compatibility/2006" xmlns:a14="http://schemas.microsoft.com/office/drawing/2010/main">
        <mc:Choice Requires="a14">
          <p:sp>
            <p:nvSpPr>
              <p:cNvPr id="81" name="TextBox 80"/>
              <p:cNvSpPr txBox="1"/>
              <p:nvPr/>
            </p:nvSpPr>
            <p:spPr>
              <a:xfrm>
                <a:off x="4901453" y="4149962"/>
                <a:ext cx="468205" cy="462434"/>
              </a:xfrm>
              <a:prstGeom prst="rect">
                <a:avLst/>
              </a:prstGeom>
              <a:noFill/>
            </p:spPr>
            <p:txBody>
              <a:bodyPr wrap="none" rtlCol="1">
                <a:spAutoFit/>
              </a:bodyPr>
              <a:lstStyle/>
              <a:p>
                <a:pPr algn="ctr" rtl="0"/>
                <a14:m>
                  <m:oMathPara xmlns:m="http://schemas.openxmlformats.org/officeDocument/2006/math">
                    <m:oMathParaPr>
                      <m:jc m:val="centerGroup"/>
                    </m:oMathParaPr>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e>
                      </m:acc>
                    </m:oMath>
                  </m:oMathPara>
                </a14:m>
                <a:endParaRPr lang="ar-EG" sz="2400" dirty="0"/>
              </a:p>
            </p:txBody>
          </p:sp>
        </mc:Choice>
        <mc:Fallback xmlns="">
          <p:sp>
            <p:nvSpPr>
              <p:cNvPr id="81" name="TextBox 80"/>
              <p:cNvSpPr txBox="1">
                <a:spLocks noRot="1" noChangeAspect="1" noMove="1" noResize="1" noEditPoints="1" noAdjustHandles="1" noChangeArrowheads="1" noChangeShapeType="1" noTextEdit="1"/>
              </p:cNvSpPr>
              <p:nvPr/>
            </p:nvSpPr>
            <p:spPr>
              <a:xfrm>
                <a:off x="4901453" y="4149962"/>
                <a:ext cx="468205" cy="462434"/>
              </a:xfrm>
              <a:prstGeom prst="rect">
                <a:avLst/>
              </a:prstGeom>
              <a:blipFill>
                <a:blip r:embed="rId3"/>
                <a:stretch>
                  <a:fillRect l="-3896" r="-2857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2" name="TextBox 81"/>
              <p:cNvSpPr txBox="1"/>
              <p:nvPr/>
            </p:nvSpPr>
            <p:spPr>
              <a:xfrm>
                <a:off x="4895617" y="5244687"/>
                <a:ext cx="479875" cy="461665"/>
              </a:xfrm>
              <a:prstGeom prst="rect">
                <a:avLst/>
              </a:prstGeom>
              <a:noFill/>
            </p:spPr>
            <p:txBody>
              <a:bodyPr wrap="none" rtlCol="1">
                <a:spAutoFit/>
              </a:bodyPr>
              <a:lstStyle/>
              <a:p>
                <a:pPr algn="ctr" rtl="0"/>
                <a14:m>
                  <m:oMathPara xmlns:m="http://schemas.openxmlformats.org/officeDocument/2006/math">
                    <m:oMathParaPr>
                      <m:jc m:val="centerGroup"/>
                    </m:oMathParaPr>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𝐵</m:t>
                          </m:r>
                        </m:e>
                      </m:acc>
                    </m:oMath>
                  </m:oMathPara>
                </a14:m>
                <a:endParaRPr lang="ar-EG" sz="2400" dirty="0"/>
              </a:p>
            </p:txBody>
          </p:sp>
        </mc:Choice>
        <mc:Fallback xmlns="">
          <p:sp>
            <p:nvSpPr>
              <p:cNvPr id="82" name="TextBox 81"/>
              <p:cNvSpPr txBox="1">
                <a:spLocks noRot="1" noChangeAspect="1" noMove="1" noResize="1" noEditPoints="1" noAdjustHandles="1" noChangeArrowheads="1" noChangeShapeType="1" noTextEdit="1"/>
              </p:cNvSpPr>
              <p:nvPr/>
            </p:nvSpPr>
            <p:spPr>
              <a:xfrm>
                <a:off x="4895617" y="5244687"/>
                <a:ext cx="479875" cy="461665"/>
              </a:xfrm>
              <a:prstGeom prst="rect">
                <a:avLst/>
              </a:prstGeom>
              <a:blipFill>
                <a:blip r:embed="rId4"/>
                <a:stretch>
                  <a:fillRect l="-37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3" name="TextBox 82"/>
              <p:cNvSpPr txBox="1"/>
              <p:nvPr/>
            </p:nvSpPr>
            <p:spPr>
              <a:xfrm>
                <a:off x="6503734" y="4324093"/>
                <a:ext cx="678454" cy="511550"/>
              </a:xfrm>
              <a:prstGeom prst="rect">
                <a:avLst/>
              </a:prstGeom>
              <a:noFill/>
            </p:spPr>
            <p:txBody>
              <a:bodyPr wrap="none" rtlCol="1">
                <a:spAutoFit/>
              </a:bodyPr>
              <a:lstStyle/>
              <a:p>
                <a:pPr algn="ctr" rtl="0"/>
                <a14:m>
                  <m:oMathPara xmlns:m="http://schemas.openxmlformats.org/officeDocument/2006/math">
                    <m:oMathParaPr>
                      <m:jc m:val="centerGroup"/>
                    </m:oMathParaPr>
                    <m:oMath xmlns:m="http://schemas.openxmlformats.org/officeDocument/2006/math">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e>
                      </m:acc>
                    </m:oMath>
                  </m:oMathPara>
                </a14:m>
                <a:endParaRPr lang="ar-EG" sz="2400" dirty="0"/>
              </a:p>
            </p:txBody>
          </p:sp>
        </mc:Choice>
        <mc:Fallback xmlns="">
          <p:sp>
            <p:nvSpPr>
              <p:cNvPr id="83" name="TextBox 82"/>
              <p:cNvSpPr txBox="1">
                <a:spLocks noRot="1" noChangeAspect="1" noMove="1" noResize="1" noEditPoints="1" noAdjustHandles="1" noChangeArrowheads="1" noChangeShapeType="1" noTextEdit="1"/>
              </p:cNvSpPr>
              <p:nvPr/>
            </p:nvSpPr>
            <p:spPr>
              <a:xfrm>
                <a:off x="6503734" y="4324093"/>
                <a:ext cx="678454" cy="511550"/>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4" name="TextBox 83"/>
              <p:cNvSpPr txBox="1"/>
              <p:nvPr/>
            </p:nvSpPr>
            <p:spPr>
              <a:xfrm>
                <a:off x="8729681" y="4693425"/>
                <a:ext cx="1591206" cy="560666"/>
              </a:xfrm>
              <a:prstGeom prst="rect">
                <a:avLst/>
              </a:prstGeom>
              <a:noFill/>
            </p:spPr>
            <p:txBody>
              <a:bodyPr wrap="none" rtlCol="1">
                <a:spAutoFit/>
              </a:bodyPr>
              <a:lstStyle/>
              <a:p>
                <a:pPr algn="ctr" rtl="0"/>
                <a14:m>
                  <m:oMath xmlns:m="http://schemas.openxmlformats.org/officeDocument/2006/math">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acc>
                              <m:accPr>
                                <m:chr m:val="̅"/>
                                <m:ctrlPr>
                                  <a:rPr lang="en-US" sz="2400" i="1" dirty="0">
                                    <a:latin typeface="Cambria Math" panose="02040503050406030204" pitchFamily="18" charset="0"/>
                                  </a:rPr>
                                </m:ctrlPr>
                              </m:accPr>
                              <m:e>
                                <m:r>
                                  <a:rPr lang="en-US" sz="2400" i="1" dirty="0">
                                    <a:latin typeface="Cambria Math"/>
                                  </a:rPr>
                                  <m:t>𝐴</m:t>
                                </m:r>
                              </m:e>
                            </m:acc>
                            <m:acc>
                              <m:accPr>
                                <m:chr m:val="̅"/>
                                <m:ctrlPr>
                                  <a:rPr lang="en-US" sz="2400" i="1" dirty="0">
                                    <a:latin typeface="Cambria Math" panose="02040503050406030204" pitchFamily="18" charset="0"/>
                                  </a:rPr>
                                </m:ctrlPr>
                              </m:accPr>
                              <m:e>
                                <m:r>
                                  <a:rPr lang="en-US" sz="2400" i="1" dirty="0">
                                    <a:latin typeface="Cambria Math"/>
                                  </a:rPr>
                                  <m:t>𝐵</m:t>
                                </m:r>
                              </m:e>
                            </m:acc>
                          </m:e>
                        </m:acc>
                      </m:e>
                    </m:acc>
                  </m:oMath>
                </a14:m>
                <a:r>
                  <a:rPr lang="en-US" sz="2400" dirty="0"/>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m:t>
                        </m:r>
                        <m:r>
                          <a:rPr lang="en-US" sz="2400" i="1" dirty="0">
                            <a:latin typeface="Cambria Math"/>
                          </a:rPr>
                          <m:t>+</m:t>
                        </m:r>
                        <m:r>
                          <a:rPr lang="en-US" sz="2400" i="1" dirty="0">
                            <a:latin typeface="Cambria Math"/>
                          </a:rPr>
                          <m:t>𝐵</m:t>
                        </m:r>
                      </m:e>
                    </m:acc>
                  </m:oMath>
                </a14:m>
                <a:endParaRPr lang="ar-EG" sz="2400" dirty="0"/>
              </a:p>
            </p:txBody>
          </p:sp>
        </mc:Choice>
        <mc:Fallback xmlns="">
          <p:sp>
            <p:nvSpPr>
              <p:cNvPr id="84" name="TextBox 83"/>
              <p:cNvSpPr txBox="1">
                <a:spLocks noRot="1" noChangeAspect="1" noMove="1" noResize="1" noEditPoints="1" noAdjustHandles="1" noChangeArrowheads="1" noChangeShapeType="1" noTextEdit="1"/>
              </p:cNvSpPr>
              <p:nvPr/>
            </p:nvSpPr>
            <p:spPr>
              <a:xfrm>
                <a:off x="8729681" y="4693425"/>
                <a:ext cx="1591206" cy="560666"/>
              </a:xfrm>
              <a:prstGeom prst="rect">
                <a:avLst/>
              </a:prstGeom>
              <a:blipFill>
                <a:blip r:embed="rId6"/>
                <a:stretch>
                  <a:fillRect b="-23913"/>
                </a:stretch>
              </a:blipFill>
            </p:spPr>
            <p:txBody>
              <a:bodyPr/>
              <a:lstStyle/>
              <a:p>
                <a:r>
                  <a:rPr lang="en-US">
                    <a:noFill/>
                  </a:rPr>
                  <a:t> </a:t>
                </a:r>
              </a:p>
            </p:txBody>
          </p:sp>
        </mc:Fallback>
      </mc:AlternateContent>
      <p:sp>
        <p:nvSpPr>
          <p:cNvPr id="2" name="Rectangle: Rounded Corners 1">
            <a:extLst>
              <a:ext uri="{FF2B5EF4-FFF2-40B4-BE49-F238E27FC236}">
                <a16:creationId xmlns:a16="http://schemas.microsoft.com/office/drawing/2014/main" id="{DDEDE059-626F-2085-97C7-829F9BDC89EA}"/>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946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fade">
                                      <p:cBhvr>
                                        <p:cTn id="22" dur="500"/>
                                        <p:tgtEl>
                                          <p:spTgt spid="11">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animEffect transition="in" filter="fade">
                                      <p:cBhvr>
                                        <p:cTn id="27" dur="500"/>
                                        <p:tgtEl>
                                          <p:spTgt spid="11">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animEffect transition="in" filter="fade">
                                      <p:cBhvr>
                                        <p:cTn id="32" dur="500"/>
                                        <p:tgtEl>
                                          <p:spTgt spid="11">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fade">
                                      <p:cBhvr>
                                        <p:cTn id="37" dur="500"/>
                                        <p:tgtEl>
                                          <p:spTgt spid="7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fade">
                                      <p:cBhvr>
                                        <p:cTn id="42" dur="500"/>
                                        <p:tgtEl>
                                          <p:spTgt spid="8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nodeType="with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childTnLst>
                                </p:cTn>
                              </p:par>
                              <p:par>
                                <p:cTn id="51" presetID="10" presetClass="entr" presetSubtype="0" fill="hold" nodeType="with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fade">
                                      <p:cBhvr>
                                        <p:cTn id="53" dur="500"/>
                                        <p:tgtEl>
                                          <p:spTgt spid="77"/>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fade">
                                      <p:cBhvr>
                                        <p:cTn id="58" dur="500"/>
                                        <p:tgtEl>
                                          <p:spTgt spid="81"/>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ntr" presetSubtype="0" fill="hold" nodeType="withEffect">
                                  <p:stCondLst>
                                    <p:cond delay="0"/>
                                  </p:stCondLst>
                                  <p:childTnLst>
                                    <p:set>
                                      <p:cBhvr>
                                        <p:cTn id="65" dur="1" fill="hold">
                                          <p:stCondLst>
                                            <p:cond delay="0"/>
                                          </p:stCondLst>
                                        </p:cTn>
                                        <p:tgtEl>
                                          <p:spTgt spid="78"/>
                                        </p:tgtEl>
                                        <p:attrNameLst>
                                          <p:attrName>style.visibility</p:attrName>
                                        </p:attrNameLst>
                                      </p:cBhvr>
                                      <p:to>
                                        <p:strVal val="visible"/>
                                      </p:to>
                                    </p:set>
                                    <p:animEffect transition="in" filter="fade">
                                      <p:cBhvr>
                                        <p:cTn id="66" dur="500"/>
                                        <p:tgtEl>
                                          <p:spTgt spid="78"/>
                                        </p:tgtEl>
                                      </p:cBhvr>
                                    </p:animEffect>
                                  </p:childTnLst>
                                </p:cTn>
                              </p:par>
                              <p:par>
                                <p:cTn id="67" presetID="10" presetClass="entr" presetSubtype="0" fill="hold" nodeType="withEffect">
                                  <p:stCondLst>
                                    <p:cond delay="0"/>
                                  </p:stCondLst>
                                  <p:childTnLst>
                                    <p:set>
                                      <p:cBhvr>
                                        <p:cTn id="68" dur="1" fill="hold">
                                          <p:stCondLst>
                                            <p:cond delay="0"/>
                                          </p:stCondLst>
                                        </p:cTn>
                                        <p:tgtEl>
                                          <p:spTgt spid="65"/>
                                        </p:tgtEl>
                                        <p:attrNameLst>
                                          <p:attrName>style.visibility</p:attrName>
                                        </p:attrNameLst>
                                      </p:cBhvr>
                                      <p:to>
                                        <p:strVal val="visible"/>
                                      </p:to>
                                    </p:set>
                                    <p:animEffect transition="in" filter="fade">
                                      <p:cBhvr>
                                        <p:cTn id="69" dur="500"/>
                                        <p:tgtEl>
                                          <p:spTgt spid="65"/>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fade">
                                      <p:cBhvr>
                                        <p:cTn id="74" dur="500"/>
                                        <p:tgtEl>
                                          <p:spTgt spid="82"/>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500"/>
                                        <p:tgtEl>
                                          <p:spTgt spid="36"/>
                                        </p:tgtEl>
                                      </p:cBhvr>
                                    </p:animEffect>
                                  </p:childTnLst>
                                </p:cTn>
                              </p:par>
                              <p:par>
                                <p:cTn id="80" presetID="10" presetClass="entr" presetSubtype="0" fill="hold"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500"/>
                                        <p:tgtEl>
                                          <p:spTgt spid="53"/>
                                        </p:tgtEl>
                                      </p:cBhvr>
                                    </p:animEffect>
                                  </p:childTnLst>
                                </p:cTn>
                              </p:par>
                              <p:par>
                                <p:cTn id="83" presetID="10" presetClass="entr" presetSubtype="0" fill="hold" nodeType="withEffect">
                                  <p:stCondLst>
                                    <p:cond delay="0"/>
                                  </p:stCondLst>
                                  <p:childTnLst>
                                    <p:set>
                                      <p:cBhvr>
                                        <p:cTn id="84" dur="1" fill="hold">
                                          <p:stCondLst>
                                            <p:cond delay="0"/>
                                          </p:stCondLst>
                                        </p:cTn>
                                        <p:tgtEl>
                                          <p:spTgt spid="57"/>
                                        </p:tgtEl>
                                        <p:attrNameLst>
                                          <p:attrName>style.visibility</p:attrName>
                                        </p:attrNameLst>
                                      </p:cBhvr>
                                      <p:to>
                                        <p:strVal val="visible"/>
                                      </p:to>
                                    </p:set>
                                    <p:animEffect transition="in" filter="fade">
                                      <p:cBhvr>
                                        <p:cTn id="85" dur="500"/>
                                        <p:tgtEl>
                                          <p:spTgt spid="5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83"/>
                                        </p:tgtEl>
                                        <p:attrNameLst>
                                          <p:attrName>style.visibility</p:attrName>
                                        </p:attrNameLst>
                                      </p:cBhvr>
                                      <p:to>
                                        <p:strVal val="visible"/>
                                      </p:to>
                                    </p:set>
                                    <p:animEffect transition="in" filter="fade">
                                      <p:cBhvr>
                                        <p:cTn id="90" dur="500"/>
                                        <p:tgtEl>
                                          <p:spTgt spid="83"/>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75"/>
                                        </p:tgtEl>
                                        <p:attrNameLst>
                                          <p:attrName>style.visibility</p:attrName>
                                        </p:attrNameLst>
                                      </p:cBhvr>
                                      <p:to>
                                        <p:strVal val="visible"/>
                                      </p:to>
                                    </p:set>
                                    <p:animEffect transition="in" filter="fade">
                                      <p:cBhvr>
                                        <p:cTn id="95" dur="500"/>
                                        <p:tgtEl>
                                          <p:spTgt spid="75"/>
                                        </p:tgtEl>
                                      </p:cBhvr>
                                    </p:animEffect>
                                  </p:childTnLst>
                                </p:cTn>
                              </p:par>
                              <p:par>
                                <p:cTn id="96" presetID="10" presetClass="entr" presetSubtype="0" fill="hold" nodeType="withEffect">
                                  <p:stCondLst>
                                    <p:cond delay="0"/>
                                  </p:stCondLst>
                                  <p:childTnLst>
                                    <p:set>
                                      <p:cBhvr>
                                        <p:cTn id="97" dur="1" fill="hold">
                                          <p:stCondLst>
                                            <p:cond delay="0"/>
                                          </p:stCondLst>
                                        </p:cTn>
                                        <p:tgtEl>
                                          <p:spTgt spid="61"/>
                                        </p:tgtEl>
                                        <p:attrNameLst>
                                          <p:attrName>style.visibility</p:attrName>
                                        </p:attrNameLst>
                                      </p:cBhvr>
                                      <p:to>
                                        <p:strVal val="visible"/>
                                      </p:to>
                                    </p:set>
                                    <p:animEffect transition="in" filter="fade">
                                      <p:cBhvr>
                                        <p:cTn id="98" dur="500"/>
                                        <p:tgtEl>
                                          <p:spTgt spid="61"/>
                                        </p:tgtEl>
                                      </p:cBhvr>
                                    </p:animEffect>
                                  </p:childTnLst>
                                </p:cTn>
                              </p:par>
                              <p:par>
                                <p:cTn id="99" presetID="10" presetClass="entr" presetSubtype="0" fill="hold" nodeType="with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500"/>
                                        <p:tgtEl>
                                          <p:spTgt spid="43"/>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84"/>
                                        </p:tgtEl>
                                        <p:attrNameLst>
                                          <p:attrName>style.visibility</p:attrName>
                                        </p:attrNameLst>
                                      </p:cBhvr>
                                      <p:to>
                                        <p:strVal val="visible"/>
                                      </p:to>
                                    </p:set>
                                    <p:animEffect transition="in" filter="fade">
                                      <p:cBhvr>
                                        <p:cTn id="10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11" grpId="0" build="p"/>
      <p:bldP spid="79" grpId="0"/>
      <p:bldP spid="80" grpId="0"/>
      <p:bldP spid="81" grpId="0"/>
      <p:bldP spid="82" grpId="0"/>
      <p:bldP spid="83" grpId="0"/>
      <p:bldP spid="8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852258"/>
            <a:ext cx="8229600" cy="571202"/>
          </a:xfrm>
        </p:spPr>
        <p:txBody>
          <a:bodyPr>
            <a:noAutofit/>
          </a:bodyPr>
          <a:lstStyle/>
          <a:p>
            <a:r>
              <a:rPr lang="en-US" spc="-5" dirty="0"/>
              <a:t>Problem 6</a:t>
            </a:r>
            <a:endParaRPr lang="ar-EG" spc="-5" dirty="0"/>
          </a:p>
        </p:txBody>
      </p:sp>
      <p:sp>
        <p:nvSpPr>
          <p:cNvPr id="7" name="Content Placeholder 1"/>
          <p:cNvSpPr>
            <a:spLocks noGrp="1"/>
          </p:cNvSpPr>
          <p:nvPr>
            <p:ph idx="1"/>
          </p:nvPr>
        </p:nvSpPr>
        <p:spPr>
          <a:xfrm>
            <a:off x="876300" y="1723139"/>
            <a:ext cx="10591800" cy="663618"/>
          </a:xfrm>
        </p:spPr>
        <p:txBody>
          <a:bodyPr>
            <a:noAutofit/>
          </a:bodyPr>
          <a:lstStyle/>
          <a:p>
            <a:r>
              <a:rPr lang="en-US" sz="2000" b="1" dirty="0"/>
              <a:t>Change the following expression to both Sum-Of-Product (SOP) and Product-of-Sum (POS):</a:t>
            </a:r>
          </a:p>
        </p:txBody>
      </p:sp>
      <mc:AlternateContent xmlns:mc="http://schemas.openxmlformats.org/markup-compatibility/2006" xmlns:a14="http://schemas.microsoft.com/office/drawing/2010/main">
        <mc:Choice Requires="a14">
          <p:sp>
            <p:nvSpPr>
              <p:cNvPr id="53" name="Content Placeholder 1"/>
              <p:cNvSpPr txBox="1">
                <a:spLocks/>
              </p:cNvSpPr>
              <p:nvPr/>
            </p:nvSpPr>
            <p:spPr>
              <a:xfrm>
                <a:off x="914400" y="2177721"/>
                <a:ext cx="4948846" cy="463141"/>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a:t>  </a:t>
                </a:r>
                <a14:m>
                  <m:oMath xmlns:m="http://schemas.openxmlformats.org/officeDocument/2006/math">
                    <m:acc>
                      <m:accPr>
                        <m:chr m:val="̅"/>
                        <m:ctrlPr>
                          <a:rPr lang="en-US" sz="2400" i="1" dirty="0">
                            <a:latin typeface="Cambria Math" panose="02040503050406030204" pitchFamily="18" charset="0"/>
                          </a:rPr>
                        </m:ctrlPr>
                      </m:accPr>
                      <m:e>
                        <m:r>
                          <a:rPr lang="en-US" sz="2400" i="1" dirty="0">
                            <a:latin typeface="Cambria Math"/>
                          </a:rPr>
                          <m:t>𝐴𝐵</m:t>
                        </m:r>
                        <m:acc>
                          <m:accPr>
                            <m:chr m:val="̅"/>
                            <m:ctrlPr>
                              <a:rPr lang="en-US" sz="2400" i="1" dirty="0">
                                <a:latin typeface="Cambria Math" panose="02040503050406030204" pitchFamily="18" charset="0"/>
                              </a:rPr>
                            </m:ctrlPr>
                          </m:accPr>
                          <m:e>
                            <m:r>
                              <a:rPr lang="en-US" sz="2400" i="1" dirty="0">
                                <a:latin typeface="Cambria Math"/>
                              </a:rPr>
                              <m:t>𝐶𝐷</m:t>
                            </m:r>
                          </m:e>
                        </m:acc>
                      </m:e>
                    </m:acc>
                  </m:oMath>
                </a14:m>
                <a:endParaRPr lang="en-US" sz="2400" dirty="0"/>
              </a:p>
            </p:txBody>
          </p:sp>
        </mc:Choice>
        <mc:Fallback xmlns="">
          <p:sp>
            <p:nvSpPr>
              <p:cNvPr id="53" name="Content Placeholder 1"/>
              <p:cNvSpPr txBox="1">
                <a:spLocks noRot="1" noChangeAspect="1" noMove="1" noResize="1" noEditPoints="1" noAdjustHandles="1" noChangeArrowheads="1" noChangeShapeType="1" noTextEdit="1"/>
              </p:cNvSpPr>
              <p:nvPr/>
            </p:nvSpPr>
            <p:spPr>
              <a:xfrm>
                <a:off x="914400" y="2177721"/>
                <a:ext cx="4948846" cy="463141"/>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4" name="Content Placeholder 1"/>
              <p:cNvSpPr txBox="1">
                <a:spLocks/>
              </p:cNvSpPr>
              <p:nvPr/>
            </p:nvSpPr>
            <p:spPr>
              <a:xfrm>
                <a:off x="2286000" y="2611053"/>
                <a:ext cx="8505867" cy="4500736"/>
              </a:xfrm>
              <a:prstGeom prst="rect">
                <a:avLst/>
              </a:prstGeom>
            </p:spPr>
            <p:txBody>
              <a:bodyPr vert="horz" lIns="91440" tIns="45720" rIns="91440" bIns="45720" rtlCol="1">
                <a:noAutofit/>
              </a:bodyPr>
              <a:lst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b="1" dirty="0">
                    <a:effectLst>
                      <a:outerShdw blurRad="38100" dist="38100" dir="2700000" algn="tl">
                        <a:srgbClr val="000000">
                          <a:alpha val="43137"/>
                        </a:srgbClr>
                      </a:outerShdw>
                    </a:effectLst>
                  </a:rPr>
                  <a:t>Solution:</a:t>
                </a:r>
              </a:p>
              <a:p>
                <a:r>
                  <a:rPr lang="en-US" sz="2000" dirty="0"/>
                  <a:t>To Convert to SOP simplify all terms</a:t>
                </a:r>
              </a:p>
              <a:p>
                <a:r>
                  <a:rPr lang="en-US" sz="2000" dirty="0">
                    <a:latin typeface="Cambria Math" pitchFamily="18" charset="0"/>
                    <a:ea typeface="Cambria Math" pitchFamily="18" charset="0"/>
                  </a:rPr>
                  <a:t>=</a:t>
                </a:r>
                <a14:m>
                  <m:oMath xmlns:m="http://schemas.openxmlformats.org/officeDocument/2006/math">
                    <m:acc>
                      <m:accPr>
                        <m:chr m:val="̅"/>
                        <m:ctrlPr>
                          <a:rPr lang="en-US" sz="2000" i="1" dirty="0">
                            <a:latin typeface="Cambria Math" panose="02040503050406030204" pitchFamily="18" charset="0"/>
                          </a:rPr>
                        </m:ctrlPr>
                      </m:accPr>
                      <m:e>
                        <m:r>
                          <a:rPr lang="en-US" sz="2000" i="1" dirty="0">
                            <a:latin typeface="Cambria Math"/>
                          </a:rPr>
                          <m:t>𝐴</m:t>
                        </m:r>
                      </m:e>
                    </m:acc>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acc>
                          <m:accPr>
                            <m:chr m:val="̅"/>
                            <m:ctrlPr>
                              <a:rPr lang="en-US" sz="2000" i="1" dirty="0">
                                <a:latin typeface="Cambria Math" panose="02040503050406030204" pitchFamily="18" charset="0"/>
                              </a:rPr>
                            </m:ctrlPr>
                          </m:accPr>
                          <m:e>
                            <m:r>
                              <a:rPr lang="en-US" sz="2000" i="1" dirty="0">
                                <a:latin typeface="Cambria Math"/>
                              </a:rPr>
                              <m:t>𝐶𝐷</m:t>
                            </m:r>
                          </m:e>
                        </m:acc>
                      </m:e>
                    </m:acc>
                  </m:oMath>
                </a14:m>
                <a:endParaRPr lang="en-US" sz="2000" dirty="0"/>
              </a:p>
              <a:p>
                <a:r>
                  <a:rPr lang="en-US" sz="2000" dirty="0">
                    <a:latin typeface="Cambria Math" pitchFamily="18" charset="0"/>
                    <a:ea typeface="Cambria Math" pitchFamily="18" charset="0"/>
                  </a:rPr>
                  <a:t>=</a:t>
                </a:r>
                <a14:m>
                  <m:oMath xmlns:m="http://schemas.openxmlformats.org/officeDocument/2006/math">
                    <m:acc>
                      <m:accPr>
                        <m:chr m:val="̅"/>
                        <m:ctrlPr>
                          <a:rPr lang="en-US" sz="2000" i="1" dirty="0">
                            <a:latin typeface="Cambria Math" panose="02040503050406030204" pitchFamily="18" charset="0"/>
                          </a:rPr>
                        </m:ctrlPr>
                      </m:accPr>
                      <m:e>
                        <m:r>
                          <a:rPr lang="en-US" sz="2000" i="1" dirty="0">
                            <a:latin typeface="Cambria Math"/>
                          </a:rPr>
                          <m:t>𝐴</m:t>
                        </m:r>
                      </m:e>
                    </m:acc>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r>
                      <a:rPr lang="en-US" sz="2000" i="1" dirty="0">
                        <a:latin typeface="Cambria Math"/>
                      </a:rPr>
                      <m:t>+</m:t>
                    </m:r>
                    <m:r>
                      <a:rPr lang="en-US" sz="2000" i="1" dirty="0">
                        <a:latin typeface="Cambria Math"/>
                      </a:rPr>
                      <m:t>𝐶𝐷</m:t>
                    </m:r>
                  </m:oMath>
                </a14:m>
                <a:endParaRPr lang="en-US" sz="2000" dirty="0">
                  <a:latin typeface="Cambria Math" pitchFamily="18" charset="0"/>
                </a:endParaRPr>
              </a:p>
              <a:p>
                <a:r>
                  <a:rPr lang="en-US" sz="1800" dirty="0"/>
                  <a:t>To Convert to POS leave at least one overall Bar </a:t>
                </a:r>
                <a14:m>
                  <m:oMath xmlns:m="http://schemas.openxmlformats.org/officeDocument/2006/math">
                    <m:acc>
                      <m:accPr>
                        <m:chr m:val="̅"/>
                        <m:ctrlPr>
                          <a:rPr lang="en-US" sz="1800" i="1" dirty="0">
                            <a:latin typeface="Cambria Math" panose="02040503050406030204" pitchFamily="18" charset="0"/>
                          </a:rPr>
                        </m:ctrlPr>
                      </m:accPr>
                      <m:e>
                        <m:r>
                          <a:rPr lang="en-US" sz="1800" i="1" dirty="0">
                            <a:latin typeface="Cambria Math"/>
                          </a:rPr>
                          <m:t>𝑋𝑌𝑍</m:t>
                        </m:r>
                      </m:e>
                    </m:acc>
                    <m:r>
                      <a:rPr lang="en-US" sz="1800" i="1" dirty="0">
                        <a:latin typeface="Cambria Math"/>
                      </a:rPr>
                      <m:t> </m:t>
                    </m:r>
                  </m:oMath>
                </a14:m>
                <a:r>
                  <a:rPr lang="en-US" sz="1800" dirty="0"/>
                  <a:t>or use a double bar if there is no Bars  then simplify under this bar to have SOP to use DeMorgan’s Theorem that converts SOP to POS</a:t>
                </a:r>
              </a:p>
              <a:p>
                <a:r>
                  <a:rPr lang="en-US" sz="2000" dirty="0">
                    <a:latin typeface="Cambria Math" pitchFamily="18" charset="0"/>
                    <a:ea typeface="Cambria Math" pitchFamily="18" charset="0"/>
                  </a:rPr>
                  <a:t>=</a:t>
                </a:r>
                <a:r>
                  <a:rPr lang="en-US" sz="2000" dirty="0"/>
                  <a:t> </a:t>
                </a:r>
                <a14:m>
                  <m:oMath xmlns:m="http://schemas.openxmlformats.org/officeDocument/2006/math">
                    <m:acc>
                      <m:accPr>
                        <m:chr m:val="̅"/>
                        <m:ctrlPr>
                          <a:rPr lang="en-US" sz="2000" i="1" dirty="0">
                            <a:latin typeface="Cambria Math" panose="02040503050406030204" pitchFamily="18" charset="0"/>
                          </a:rPr>
                        </m:ctrlPr>
                      </m:accPr>
                      <m:e>
                        <m:r>
                          <a:rPr lang="en-US" sz="2000" i="1" dirty="0">
                            <a:latin typeface="Cambria Math"/>
                          </a:rPr>
                          <m:t>𝐴𝐵</m:t>
                        </m:r>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𝐷</m:t>
                            </m:r>
                          </m:e>
                        </m:acc>
                        <m:r>
                          <a:rPr lang="en-US" sz="2000" i="1" dirty="0">
                            <a:latin typeface="Cambria Math"/>
                          </a:rPr>
                          <m:t>)</m:t>
                        </m:r>
                      </m:e>
                    </m:acc>
                  </m:oMath>
                </a14:m>
                <a:endParaRPr lang="en-US" sz="2000" dirty="0"/>
              </a:p>
              <a:p>
                <a:r>
                  <a:rPr lang="en-US" sz="2000" dirty="0">
                    <a:latin typeface="Cambria Math" pitchFamily="18" charset="0"/>
                    <a:ea typeface="Cambria Math" pitchFamily="18" charset="0"/>
                  </a:rPr>
                  <a:t>=</a:t>
                </a:r>
                <a:r>
                  <a:rPr lang="en-US" sz="2000" dirty="0"/>
                  <a:t> </a:t>
                </a:r>
                <a14:m>
                  <m:oMath xmlns:m="http://schemas.openxmlformats.org/officeDocument/2006/math">
                    <m:acc>
                      <m:accPr>
                        <m:chr m:val="̅"/>
                        <m:ctrlPr>
                          <a:rPr lang="en-US" sz="2000" i="1" dirty="0">
                            <a:latin typeface="Cambria Math" panose="02040503050406030204" pitchFamily="18" charset="0"/>
                          </a:rPr>
                        </m:ctrlPr>
                      </m:accPr>
                      <m:e>
                        <m:r>
                          <a:rPr lang="en-US" sz="2000" i="1" dirty="0">
                            <a:latin typeface="Cambria Math"/>
                          </a:rPr>
                          <m:t>𝐴𝐵</m:t>
                        </m:r>
                        <m:acc>
                          <m:accPr>
                            <m:chr m:val="̅"/>
                            <m:ctrlPr>
                              <a:rPr lang="en-US" sz="2000" i="1" dirty="0">
                                <a:latin typeface="Cambria Math" panose="02040503050406030204" pitchFamily="18" charset="0"/>
                              </a:rPr>
                            </m:ctrlPr>
                          </m:accPr>
                          <m:e>
                            <m:r>
                              <a:rPr lang="en-US" sz="2000" i="1" dirty="0">
                                <a:latin typeface="Cambria Math"/>
                              </a:rPr>
                              <m:t>𝐶</m:t>
                            </m:r>
                          </m:e>
                        </m:acc>
                        <m:r>
                          <a:rPr lang="en-US" sz="2000" i="1" dirty="0">
                            <a:latin typeface="Cambria Math"/>
                          </a:rPr>
                          <m:t>+</m:t>
                        </m:r>
                        <m:r>
                          <a:rPr lang="en-US" sz="2000" i="1" dirty="0">
                            <a:latin typeface="Cambria Math"/>
                          </a:rPr>
                          <m:t>𝐴𝐵</m:t>
                        </m:r>
                        <m:acc>
                          <m:accPr>
                            <m:chr m:val="̅"/>
                            <m:ctrlPr>
                              <a:rPr lang="en-US" sz="2000" i="1" dirty="0">
                                <a:latin typeface="Cambria Math" panose="02040503050406030204" pitchFamily="18" charset="0"/>
                              </a:rPr>
                            </m:ctrlPr>
                          </m:accPr>
                          <m:e>
                            <m:r>
                              <a:rPr lang="en-US" sz="2000" i="1" dirty="0">
                                <a:latin typeface="Cambria Math"/>
                              </a:rPr>
                              <m:t>𝐷</m:t>
                            </m:r>
                          </m:e>
                        </m:acc>
                      </m:e>
                    </m:acc>
                  </m:oMath>
                </a14:m>
                <a:endParaRPr lang="en-US" sz="2000" i="1" dirty="0">
                  <a:latin typeface="Cambria Math"/>
                </a:endParaRPr>
              </a:p>
              <a:p>
                <a:pPr/>
                <a14:m>
                  <m:oMathPara xmlns:m="http://schemas.openxmlformats.org/officeDocument/2006/math">
                    <m:oMathParaPr>
                      <m:jc m:val="left"/>
                    </m:oMathParaPr>
                    <m:oMath xmlns:m="http://schemas.openxmlformats.org/officeDocument/2006/math">
                      <m:r>
                        <a:rPr lang="en-US" sz="2000"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𝐴</m:t>
                          </m:r>
                        </m:e>
                      </m:acc>
                      <m:r>
                        <a:rPr lang="en-US" sz="2000" b="1"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r>
                        <a:rPr lang="en-US" sz="2000" i="1" dirty="0">
                          <a:latin typeface="Cambria Math"/>
                        </a:rPr>
                        <m:t>+</m:t>
                      </m:r>
                      <m:r>
                        <a:rPr lang="en-US" sz="2000" i="1" dirty="0">
                          <a:latin typeface="Cambria Math"/>
                        </a:rPr>
                        <m:t>𝐶</m:t>
                      </m:r>
                      <m:r>
                        <a:rPr lang="en-US" sz="2000" b="1"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𝐴</m:t>
                          </m:r>
                        </m:e>
                      </m:acc>
                      <m:r>
                        <a:rPr lang="en-US" sz="2000" b="1" i="1" dirty="0">
                          <a:latin typeface="Cambria Math"/>
                        </a:rPr>
                        <m:t>+</m:t>
                      </m:r>
                      <m:acc>
                        <m:accPr>
                          <m:chr m:val="̅"/>
                          <m:ctrlPr>
                            <a:rPr lang="en-US" sz="2000" i="1" dirty="0">
                              <a:latin typeface="Cambria Math" panose="02040503050406030204" pitchFamily="18" charset="0"/>
                            </a:rPr>
                          </m:ctrlPr>
                        </m:accPr>
                        <m:e>
                          <m:r>
                            <a:rPr lang="en-US" sz="2000" i="1" dirty="0">
                              <a:latin typeface="Cambria Math"/>
                            </a:rPr>
                            <m:t>𝐵</m:t>
                          </m:r>
                        </m:e>
                      </m:acc>
                      <m:r>
                        <a:rPr lang="en-US" sz="2000" b="1" i="1" dirty="0">
                          <a:latin typeface="Cambria Math"/>
                        </a:rPr>
                        <m:t>+</m:t>
                      </m:r>
                      <m:r>
                        <a:rPr lang="en-US" sz="2000" i="1" dirty="0">
                          <a:latin typeface="Cambria Math"/>
                        </a:rPr>
                        <m:t>𝐷</m:t>
                      </m:r>
                      <m:r>
                        <a:rPr lang="en-US" sz="2000" b="1" i="1" dirty="0">
                          <a:latin typeface="Cambria Math"/>
                        </a:rPr>
                        <m:t>)</m:t>
                      </m:r>
                    </m:oMath>
                  </m:oMathPara>
                </a14:m>
                <a:endParaRPr lang="en-US" sz="2000" dirty="0"/>
              </a:p>
            </p:txBody>
          </p:sp>
        </mc:Choice>
        <mc:Fallback xmlns="">
          <p:sp>
            <p:nvSpPr>
              <p:cNvPr id="54" name="Content Placeholder 1"/>
              <p:cNvSpPr txBox="1">
                <a:spLocks noRot="1" noChangeAspect="1" noMove="1" noResize="1" noEditPoints="1" noAdjustHandles="1" noChangeArrowheads="1" noChangeShapeType="1" noTextEdit="1"/>
              </p:cNvSpPr>
              <p:nvPr/>
            </p:nvSpPr>
            <p:spPr>
              <a:xfrm>
                <a:off x="2286000" y="2611053"/>
                <a:ext cx="8505867" cy="4500736"/>
              </a:xfrm>
              <a:prstGeom prst="rect">
                <a:avLst/>
              </a:prstGeom>
              <a:blipFill>
                <a:blip r:embed="rId3"/>
                <a:stretch>
                  <a:fillRect l="-789" t="-812" r="-789"/>
                </a:stretch>
              </a:blipFill>
            </p:spPr>
            <p:txBody>
              <a:bodyPr/>
              <a:lstStyle/>
              <a:p>
                <a:r>
                  <a:rPr lang="en-US">
                    <a:noFill/>
                  </a:rPr>
                  <a:t> </a:t>
                </a:r>
              </a:p>
            </p:txBody>
          </p:sp>
        </mc:Fallback>
      </mc:AlternateContent>
      <p:sp>
        <p:nvSpPr>
          <p:cNvPr id="2" name="PB"/>
          <p:cNvSpPr/>
          <p:nvPr/>
        </p:nvSpPr>
        <p:spPr>
          <a:xfrm>
            <a:off x="1524000" y="6705600"/>
            <a:ext cx="8128000" cy="152400"/>
          </a:xfrm>
          <a:prstGeom prst="rect">
            <a:avLst/>
          </a:prstGeom>
          <a:solidFill>
            <a:srgbClr val="2D49D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ectangle: Rounded Corners 3">
            <a:extLst>
              <a:ext uri="{FF2B5EF4-FFF2-40B4-BE49-F238E27FC236}">
                <a16:creationId xmlns:a16="http://schemas.microsoft.com/office/drawing/2014/main" id="{02908A72-35DD-CC67-6724-A4DDC50525A4}"/>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377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3">
                                            <p:txEl>
                                              <p:pRg st="0" end="0"/>
                                            </p:txEl>
                                          </p:spTgt>
                                        </p:tgtEl>
                                        <p:attrNameLst>
                                          <p:attrName>style.visibility</p:attrName>
                                        </p:attrNameLst>
                                      </p:cBhvr>
                                      <p:to>
                                        <p:strVal val="visible"/>
                                      </p:to>
                                    </p:set>
                                    <p:animEffect transition="in" filter="fade">
                                      <p:cBhvr>
                                        <p:cTn id="17" dur="500"/>
                                        <p:tgtEl>
                                          <p:spTgt spid="5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4">
                                            <p:txEl>
                                              <p:pRg st="0" end="0"/>
                                            </p:txEl>
                                          </p:spTgt>
                                        </p:tgtEl>
                                        <p:attrNameLst>
                                          <p:attrName>style.visibility</p:attrName>
                                        </p:attrNameLst>
                                      </p:cBhvr>
                                      <p:to>
                                        <p:strVal val="visible"/>
                                      </p:to>
                                    </p:set>
                                    <p:animEffect transition="in" filter="fade">
                                      <p:cBhvr>
                                        <p:cTn id="22" dur="500"/>
                                        <p:tgtEl>
                                          <p:spTgt spid="5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4">
                                            <p:txEl>
                                              <p:pRg st="1" end="1"/>
                                            </p:txEl>
                                          </p:spTgt>
                                        </p:tgtEl>
                                        <p:attrNameLst>
                                          <p:attrName>style.visibility</p:attrName>
                                        </p:attrNameLst>
                                      </p:cBhvr>
                                      <p:to>
                                        <p:strVal val="visible"/>
                                      </p:to>
                                    </p:set>
                                    <p:animEffect transition="in" filter="fade">
                                      <p:cBhvr>
                                        <p:cTn id="27" dur="500"/>
                                        <p:tgtEl>
                                          <p:spTgt spid="5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4">
                                            <p:txEl>
                                              <p:pRg st="2" end="2"/>
                                            </p:txEl>
                                          </p:spTgt>
                                        </p:tgtEl>
                                        <p:attrNameLst>
                                          <p:attrName>style.visibility</p:attrName>
                                        </p:attrNameLst>
                                      </p:cBhvr>
                                      <p:to>
                                        <p:strVal val="visible"/>
                                      </p:to>
                                    </p:set>
                                    <p:animEffect transition="in" filter="fade">
                                      <p:cBhvr>
                                        <p:cTn id="32" dur="500"/>
                                        <p:tgtEl>
                                          <p:spTgt spid="5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4">
                                            <p:txEl>
                                              <p:pRg st="3" end="3"/>
                                            </p:txEl>
                                          </p:spTgt>
                                        </p:tgtEl>
                                        <p:attrNameLst>
                                          <p:attrName>style.visibility</p:attrName>
                                        </p:attrNameLst>
                                      </p:cBhvr>
                                      <p:to>
                                        <p:strVal val="visible"/>
                                      </p:to>
                                    </p:set>
                                    <p:animEffect transition="in" filter="fade">
                                      <p:cBhvr>
                                        <p:cTn id="37" dur="500"/>
                                        <p:tgtEl>
                                          <p:spTgt spid="54">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4">
                                            <p:txEl>
                                              <p:pRg st="4" end="4"/>
                                            </p:txEl>
                                          </p:spTgt>
                                        </p:tgtEl>
                                        <p:attrNameLst>
                                          <p:attrName>style.visibility</p:attrName>
                                        </p:attrNameLst>
                                      </p:cBhvr>
                                      <p:to>
                                        <p:strVal val="visible"/>
                                      </p:to>
                                    </p:set>
                                    <p:animEffect transition="in" filter="fade">
                                      <p:cBhvr>
                                        <p:cTn id="42" dur="500"/>
                                        <p:tgtEl>
                                          <p:spTgt spid="54">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4">
                                            <p:txEl>
                                              <p:pRg st="5" end="5"/>
                                            </p:txEl>
                                          </p:spTgt>
                                        </p:tgtEl>
                                        <p:attrNameLst>
                                          <p:attrName>style.visibility</p:attrName>
                                        </p:attrNameLst>
                                      </p:cBhvr>
                                      <p:to>
                                        <p:strVal val="visible"/>
                                      </p:to>
                                    </p:set>
                                    <p:animEffect transition="in" filter="fade">
                                      <p:cBhvr>
                                        <p:cTn id="47" dur="500"/>
                                        <p:tgtEl>
                                          <p:spTgt spid="54">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4">
                                            <p:txEl>
                                              <p:pRg st="6" end="6"/>
                                            </p:txEl>
                                          </p:spTgt>
                                        </p:tgtEl>
                                        <p:attrNameLst>
                                          <p:attrName>style.visibility</p:attrName>
                                        </p:attrNameLst>
                                      </p:cBhvr>
                                      <p:to>
                                        <p:strVal val="visible"/>
                                      </p:to>
                                    </p:set>
                                    <p:animEffect transition="in" filter="fade">
                                      <p:cBhvr>
                                        <p:cTn id="52" dur="500"/>
                                        <p:tgtEl>
                                          <p:spTgt spid="54">
                                            <p:txEl>
                                              <p:pRg st="6" end="6"/>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4">
                                            <p:txEl>
                                              <p:pRg st="7" end="7"/>
                                            </p:txEl>
                                          </p:spTgt>
                                        </p:tgtEl>
                                        <p:attrNameLst>
                                          <p:attrName>style.visibility</p:attrName>
                                        </p:attrNameLst>
                                      </p:cBhvr>
                                      <p:to>
                                        <p:strVal val="visible"/>
                                      </p:to>
                                    </p:set>
                                    <p:animEffect transition="in" filter="fade">
                                      <p:cBhvr>
                                        <p:cTn id="57" dur="500"/>
                                        <p:tgtEl>
                                          <p:spTgt spid="5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uild="p"/>
      <p:bldP spid="53" grpId="0" build="p"/>
      <p:bldP spid="5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76200" y="5888401"/>
            <a:ext cx="4768846" cy="707886"/>
          </a:xfrm>
          <a:prstGeom prst="rect">
            <a:avLst/>
          </a:prstGeom>
          <a:noFill/>
        </p:spPr>
        <p:txBody>
          <a:bodyPr wrap="square" rtlCol="0">
            <a:spAutoFit/>
          </a:bodyPr>
          <a:lstStyle/>
          <a:p>
            <a:pPr lvl="1"/>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a:extLst>
              <a:ext uri="{FF2B5EF4-FFF2-40B4-BE49-F238E27FC236}">
                <a16:creationId xmlns:a16="http://schemas.microsoft.com/office/drawing/2014/main" id="{28AD28D4-F398-FFFB-9AC3-BAE86E64BEC6}"/>
              </a:ext>
            </a:extLst>
          </p:cNvPr>
          <p:cNvPicPr>
            <a:picLocks noChangeAspect="1"/>
          </p:cNvPicPr>
          <p:nvPr/>
        </p:nvPicPr>
        <p:blipFill>
          <a:blip r:embed="rId7"/>
          <a:stretch>
            <a:fillRect/>
          </a:stretch>
        </p:blipFill>
        <p:spPr>
          <a:xfrm>
            <a:off x="9753600" y="6063903"/>
            <a:ext cx="2229161" cy="41915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Depth</Template>
  <TotalTime>9424</TotalTime>
  <Words>1912</Words>
  <Application>Microsoft Office PowerPoint</Application>
  <PresentationFormat>Widescreen</PresentationFormat>
  <Paragraphs>254</Paragraphs>
  <Slides>40</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9" baseType="lpstr">
      <vt:lpstr>Arial</vt:lpstr>
      <vt:lpstr>Calibri</vt:lpstr>
      <vt:lpstr>Cambria Math</vt:lpstr>
      <vt:lpstr>Corbel</vt:lpstr>
      <vt:lpstr>Times New Roman</vt:lpstr>
      <vt:lpstr>Verdana</vt:lpstr>
      <vt:lpstr>Wingdings</vt:lpstr>
      <vt:lpstr>Depth</vt:lpstr>
      <vt:lpstr>Visio</vt:lpstr>
      <vt:lpstr>PowerPoint Presentation</vt:lpstr>
      <vt:lpstr>PowerPoint Presentation</vt:lpstr>
      <vt:lpstr>Introduction</vt:lpstr>
      <vt:lpstr>Introduction</vt:lpstr>
      <vt:lpstr>PowerPoint Presentation</vt:lpstr>
      <vt:lpstr>Application of boolean algebra</vt:lpstr>
      <vt:lpstr>AND operator</vt:lpstr>
      <vt:lpstr>OR operator</vt:lpstr>
      <vt:lpstr>NOT operator</vt:lpstr>
      <vt:lpstr>PowerPoint Presentation</vt:lpstr>
      <vt:lpstr>Truth Table</vt:lpstr>
      <vt:lpstr>Truth Table</vt:lpstr>
      <vt:lpstr>PowerPoint Presentation</vt:lpstr>
      <vt:lpstr>Implementation of Boolean Algebra</vt:lpstr>
      <vt:lpstr>AND Gate</vt:lpstr>
      <vt:lpstr>OR Gate</vt:lpstr>
      <vt:lpstr>NOT gate</vt:lpstr>
      <vt:lpstr>Exclusive-OR Gate</vt:lpstr>
      <vt:lpstr>PowerPoint Presentation</vt:lpstr>
      <vt:lpstr>Basic Theorem of Boolean Algebra</vt:lpstr>
      <vt:lpstr>Basic Theorem of Boolean Algebra</vt:lpstr>
      <vt:lpstr>Basic Theorem of Boolean Algebra</vt:lpstr>
      <vt:lpstr>Basic Theorem of Boolean Algebra</vt:lpstr>
      <vt:lpstr>PowerPoint Presentation</vt:lpstr>
      <vt:lpstr>De Morgan's Theorem 1</vt:lpstr>
      <vt:lpstr>De Morgan's Theorem 1</vt:lpstr>
      <vt:lpstr>De Morgan's Theorem 1</vt:lpstr>
      <vt:lpstr>De Morgan's Theorem  2</vt:lpstr>
      <vt:lpstr>De Morgan's Theorem  2</vt:lpstr>
      <vt:lpstr>De Morgan's Theorem  2</vt:lpstr>
      <vt:lpstr>Problem 1</vt:lpstr>
      <vt:lpstr>Problem 1</vt:lpstr>
      <vt:lpstr>Problem 1</vt:lpstr>
      <vt:lpstr>Problem 2</vt:lpstr>
      <vt:lpstr>Problem 2</vt:lpstr>
      <vt:lpstr>Problem 2</vt:lpstr>
      <vt:lpstr>Problem 3</vt:lpstr>
      <vt:lpstr>Problem 5</vt:lpstr>
      <vt:lpstr>Problem 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creator>clt</dc:creator>
  <cp:lastModifiedBy>Dr. Gamal Selim</cp:lastModifiedBy>
  <cp:revision>79</cp:revision>
  <dcterms:created xsi:type="dcterms:W3CDTF">2023-10-09T11:25:37Z</dcterms:created>
  <dcterms:modified xsi:type="dcterms:W3CDTF">2023-11-03T16:19:18Z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stSaved">
    <vt:filetime>2023-10-09T00:00:00Z</vt:filetime>
  </property>
</Properties>
</file>