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60" r:id="rId3"/>
  </p:sldMasterIdLst>
  <p:notesMasterIdLst>
    <p:notesMasterId r:id="rId44"/>
  </p:notesMasterIdLst>
  <p:sldIdLst>
    <p:sldId id="256" r:id="rId4"/>
    <p:sldId id="520" r:id="rId5"/>
    <p:sldId id="521" r:id="rId6"/>
    <p:sldId id="262" r:id="rId7"/>
    <p:sldId id="523" r:id="rId8"/>
    <p:sldId id="522" r:id="rId9"/>
    <p:sldId id="525" r:id="rId10"/>
    <p:sldId id="526" r:id="rId11"/>
    <p:sldId id="524" r:id="rId12"/>
    <p:sldId id="527" r:id="rId13"/>
    <p:sldId id="528" r:id="rId14"/>
    <p:sldId id="529" r:id="rId15"/>
    <p:sldId id="532" r:id="rId16"/>
    <p:sldId id="533" r:id="rId17"/>
    <p:sldId id="534" r:id="rId18"/>
    <p:sldId id="535" r:id="rId19"/>
    <p:sldId id="536" r:id="rId20"/>
    <p:sldId id="537" r:id="rId21"/>
    <p:sldId id="538" r:id="rId22"/>
    <p:sldId id="539" r:id="rId23"/>
    <p:sldId id="530" r:id="rId24"/>
    <p:sldId id="328" r:id="rId25"/>
    <p:sldId id="543" r:id="rId26"/>
    <p:sldId id="540" r:id="rId27"/>
    <p:sldId id="541" r:id="rId28"/>
    <p:sldId id="542" r:id="rId29"/>
    <p:sldId id="544" r:id="rId30"/>
    <p:sldId id="545" r:id="rId31"/>
    <p:sldId id="546" r:id="rId32"/>
    <p:sldId id="547" r:id="rId33"/>
    <p:sldId id="313" r:id="rId34"/>
    <p:sldId id="314" r:id="rId35"/>
    <p:sldId id="548" r:id="rId36"/>
    <p:sldId id="554" r:id="rId37"/>
    <p:sldId id="549" r:id="rId38"/>
    <p:sldId id="551" r:id="rId39"/>
    <p:sldId id="552" r:id="rId40"/>
    <p:sldId id="550" r:id="rId41"/>
    <p:sldId id="553" r:id="rId42"/>
    <p:sldId id="555"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960000"/>
    <a:srgbClr val="FF9518"/>
    <a:srgbClr val="CC0066"/>
    <a:srgbClr val="B2B2B2"/>
    <a:srgbClr val="949494"/>
    <a:srgbClr val="D1D1D1"/>
    <a:srgbClr val="969696"/>
    <a:srgbClr val="640000"/>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06" autoAdjust="0"/>
    <p:restoredTop sz="94061" autoAdjust="0"/>
  </p:normalViewPr>
  <p:slideViewPr>
    <p:cSldViewPr snapToGrid="0">
      <p:cViewPr varScale="1">
        <p:scale>
          <a:sx n="83" d="100"/>
          <a:sy n="83" d="100"/>
        </p:scale>
        <p:origin x="270" y="90"/>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53" d="100"/>
          <a:sy n="53" d="100"/>
        </p:scale>
        <p:origin x="2922" y="84"/>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C74336-A899-4D0A-9246-3C6C2982CB42}" type="doc">
      <dgm:prSet loTypeId="urn:microsoft.com/office/officeart/2008/layout/LinedList" loCatId="list" qsTypeId="urn:microsoft.com/office/officeart/2005/8/quickstyle/simple1" qsCatId="simple" csTypeId="urn:microsoft.com/office/officeart/2005/8/colors/colorful1" csCatId="colorful" phldr="1"/>
      <dgm:spPr/>
      <dgm:t>
        <a:bodyPr/>
        <a:lstStyle/>
        <a:p>
          <a:endParaRPr lang="en-US"/>
        </a:p>
      </dgm:t>
    </dgm:pt>
    <dgm:pt modelId="{F72545B7-D2F4-4AFC-ABFC-1EE428106345}">
      <dgm:prSet custT="1"/>
      <dgm:spPr/>
      <dgm:t>
        <a:bodyPr/>
        <a:lstStyle/>
        <a:p>
          <a:r>
            <a:rPr lang="en-US" sz="2400" b="1" kern="1200">
              <a:latin typeface="Calibri" panose="020F0502020204030204"/>
              <a:ea typeface="+mn-ea"/>
              <a:cs typeface="+mn-cs"/>
            </a:rPr>
            <a:t>1. The Nature and Importance of Marketing Channels</a:t>
          </a:r>
          <a:endParaRPr lang="en-US" sz="2400" b="1" kern="1200" dirty="0">
            <a:latin typeface="Calibri" panose="020F0502020204030204"/>
            <a:ea typeface="+mn-ea"/>
            <a:cs typeface="+mn-cs"/>
          </a:endParaRPr>
        </a:p>
      </dgm:t>
    </dgm:pt>
    <dgm:pt modelId="{AFC36305-8A3B-47E5-93A1-3DF96392D9F3}" type="parTrans" cxnId="{01AEEA96-77EF-4ED5-AF57-92A1787AEF76}">
      <dgm:prSet/>
      <dgm:spPr/>
      <dgm:t>
        <a:bodyPr/>
        <a:lstStyle/>
        <a:p>
          <a:endParaRPr lang="en-US" sz="2400" b="1"/>
        </a:p>
      </dgm:t>
    </dgm:pt>
    <dgm:pt modelId="{E5B1EEAF-4EE6-40E7-80CF-ED42E4F8DCE8}" type="sibTrans" cxnId="{01AEEA96-77EF-4ED5-AF57-92A1787AEF76}">
      <dgm:prSet/>
      <dgm:spPr/>
      <dgm:t>
        <a:bodyPr/>
        <a:lstStyle/>
        <a:p>
          <a:endParaRPr lang="en-US" sz="2400" b="1"/>
        </a:p>
      </dgm:t>
    </dgm:pt>
    <dgm:pt modelId="{F8E63745-2056-46AF-831B-5EB4F165ECE0}">
      <dgm:prSet custT="1"/>
      <dgm:spPr/>
      <dgm:t>
        <a:bodyPr/>
        <a:lstStyle/>
        <a:p>
          <a:pPr marL="0" lvl="0" indent="0" defTabSz="1244600">
            <a:spcBef>
              <a:spcPct val="0"/>
            </a:spcBef>
            <a:spcAft>
              <a:spcPct val="35000"/>
            </a:spcAft>
            <a:buNone/>
          </a:pPr>
          <a:r>
            <a:rPr lang="en-US" sz="2400" b="1" kern="1200">
              <a:latin typeface="Calibri" panose="020F0502020204030204"/>
              <a:ea typeface="+mn-ea"/>
              <a:cs typeface="+mn-cs"/>
            </a:rPr>
            <a:t>2. Channel levels</a:t>
          </a:r>
        </a:p>
      </dgm:t>
    </dgm:pt>
    <dgm:pt modelId="{2EA6B90F-3C31-48D0-92D3-5B8E664D54C9}" type="parTrans" cxnId="{AB19C51F-A8CD-4921-A221-F96AD0E02722}">
      <dgm:prSet/>
      <dgm:spPr/>
      <dgm:t>
        <a:bodyPr/>
        <a:lstStyle/>
        <a:p>
          <a:endParaRPr lang="en-US" sz="2400"/>
        </a:p>
      </dgm:t>
    </dgm:pt>
    <dgm:pt modelId="{CEFC3140-D894-45D3-9D88-295805BB3EDE}" type="sibTrans" cxnId="{AB19C51F-A8CD-4921-A221-F96AD0E02722}">
      <dgm:prSet/>
      <dgm:spPr/>
      <dgm:t>
        <a:bodyPr/>
        <a:lstStyle/>
        <a:p>
          <a:endParaRPr lang="en-US" sz="2400"/>
        </a:p>
      </dgm:t>
    </dgm:pt>
    <dgm:pt modelId="{8080943B-4C27-4E18-BE30-3F34BB2D41F5}">
      <dgm:prSet custT="1"/>
      <dgm:spPr/>
      <dgm:t>
        <a:bodyPr/>
        <a:lstStyle/>
        <a:p>
          <a:pPr marL="0" lvl="0" indent="0" defTabSz="1244600">
            <a:spcBef>
              <a:spcPct val="0"/>
            </a:spcBef>
            <a:spcAft>
              <a:spcPct val="35000"/>
            </a:spcAft>
            <a:buNone/>
          </a:pPr>
          <a:r>
            <a:rPr lang="en-US" sz="2400" b="1" kern="1200">
              <a:latin typeface="Calibri" panose="020F0502020204030204"/>
              <a:ea typeface="+mn-ea"/>
              <a:cs typeface="+mn-cs"/>
            </a:rPr>
            <a:t>3. Channel Design Decisions</a:t>
          </a:r>
        </a:p>
      </dgm:t>
    </dgm:pt>
    <dgm:pt modelId="{EEAF7857-9EC8-4D44-8590-7AC70C866BA2}" type="parTrans" cxnId="{BB9EE96D-8CC7-43C7-835B-C891C9797BFD}">
      <dgm:prSet/>
      <dgm:spPr/>
      <dgm:t>
        <a:bodyPr/>
        <a:lstStyle/>
        <a:p>
          <a:endParaRPr lang="en-US" sz="2400"/>
        </a:p>
      </dgm:t>
    </dgm:pt>
    <dgm:pt modelId="{DDB124F7-990C-4A4F-A25F-EC63D035456B}" type="sibTrans" cxnId="{BB9EE96D-8CC7-43C7-835B-C891C9797BFD}">
      <dgm:prSet/>
      <dgm:spPr/>
      <dgm:t>
        <a:bodyPr/>
        <a:lstStyle/>
        <a:p>
          <a:endParaRPr lang="en-US" sz="2400"/>
        </a:p>
      </dgm:t>
    </dgm:pt>
    <dgm:pt modelId="{88121C1E-62A6-41B5-B904-23F497BBAE01}">
      <dgm:prSet custT="1"/>
      <dgm:spPr/>
      <dgm:t>
        <a:bodyPr/>
        <a:lstStyle/>
        <a:p>
          <a:r>
            <a:rPr lang="en-US" sz="2400" b="1" kern="1200">
              <a:latin typeface="Calibri" panose="020F0502020204030204"/>
              <a:ea typeface="+mn-ea"/>
              <a:cs typeface="+mn-cs"/>
            </a:rPr>
            <a:t>4. Retailing </a:t>
          </a:r>
        </a:p>
      </dgm:t>
    </dgm:pt>
    <dgm:pt modelId="{865685A3-DAE1-427B-A715-1F6DDDA7D1B3}" type="parTrans" cxnId="{85544811-D85A-45CB-BF2E-C3180DAC4842}">
      <dgm:prSet/>
      <dgm:spPr/>
      <dgm:t>
        <a:bodyPr/>
        <a:lstStyle/>
        <a:p>
          <a:endParaRPr lang="en-US" sz="2400"/>
        </a:p>
      </dgm:t>
    </dgm:pt>
    <dgm:pt modelId="{2281506F-4414-40FB-B922-82102CFD03CF}" type="sibTrans" cxnId="{85544811-D85A-45CB-BF2E-C3180DAC4842}">
      <dgm:prSet/>
      <dgm:spPr/>
      <dgm:t>
        <a:bodyPr/>
        <a:lstStyle/>
        <a:p>
          <a:endParaRPr lang="en-US" sz="2400"/>
        </a:p>
      </dgm:t>
    </dgm:pt>
    <dgm:pt modelId="{B4888855-6796-4266-81CE-604CC86A6D40}">
      <dgm:prSet custT="1"/>
      <dgm:spPr/>
      <dgm:t>
        <a:bodyPr/>
        <a:lstStyle/>
        <a:p>
          <a:r>
            <a:rPr lang="en-US" sz="2400" b="1" kern="1200">
              <a:latin typeface="Calibri" panose="020F0502020204030204"/>
              <a:ea typeface="+mn-ea"/>
              <a:cs typeface="+mn-cs"/>
            </a:rPr>
            <a:t>5. Wholesaling</a:t>
          </a:r>
        </a:p>
      </dgm:t>
    </dgm:pt>
    <dgm:pt modelId="{2B7B3357-55E7-437A-84A2-2EBB4F0644EB}" type="parTrans" cxnId="{F4A69045-92F0-4757-9EE2-C68985E8AC5A}">
      <dgm:prSet/>
      <dgm:spPr/>
      <dgm:t>
        <a:bodyPr/>
        <a:lstStyle/>
        <a:p>
          <a:endParaRPr lang="en-US" sz="2400"/>
        </a:p>
      </dgm:t>
    </dgm:pt>
    <dgm:pt modelId="{56119198-AA88-4384-A7E9-5B03F7596298}" type="sibTrans" cxnId="{F4A69045-92F0-4757-9EE2-C68985E8AC5A}">
      <dgm:prSet/>
      <dgm:spPr/>
      <dgm:t>
        <a:bodyPr/>
        <a:lstStyle/>
        <a:p>
          <a:endParaRPr lang="en-US" sz="2400"/>
        </a:p>
      </dgm:t>
    </dgm:pt>
    <dgm:pt modelId="{8006EFC8-0217-45F9-973F-139FFA16F14A}" type="pres">
      <dgm:prSet presAssocID="{C9C74336-A899-4D0A-9246-3C6C2982CB42}" presName="vert0" presStyleCnt="0">
        <dgm:presLayoutVars>
          <dgm:dir/>
          <dgm:animOne val="branch"/>
          <dgm:animLvl val="lvl"/>
        </dgm:presLayoutVars>
      </dgm:prSet>
      <dgm:spPr/>
    </dgm:pt>
    <dgm:pt modelId="{6EB036AE-DAC0-4555-BEF1-5013A657DF7C}" type="pres">
      <dgm:prSet presAssocID="{F72545B7-D2F4-4AFC-ABFC-1EE428106345}" presName="thickLine" presStyleLbl="alignNode1" presStyleIdx="0" presStyleCnt="5"/>
      <dgm:spPr/>
    </dgm:pt>
    <dgm:pt modelId="{D710743E-C6BC-4D82-B969-0094ECD51EFC}" type="pres">
      <dgm:prSet presAssocID="{F72545B7-D2F4-4AFC-ABFC-1EE428106345}" presName="horz1" presStyleCnt="0"/>
      <dgm:spPr/>
    </dgm:pt>
    <dgm:pt modelId="{979F85C0-2843-4DE4-96B0-F1408F448FB7}" type="pres">
      <dgm:prSet presAssocID="{F72545B7-D2F4-4AFC-ABFC-1EE428106345}" presName="tx1" presStyleLbl="revTx" presStyleIdx="0" presStyleCnt="5"/>
      <dgm:spPr/>
    </dgm:pt>
    <dgm:pt modelId="{9A5A6220-B4F8-42F8-9711-D31BEFA2B73A}" type="pres">
      <dgm:prSet presAssocID="{F72545B7-D2F4-4AFC-ABFC-1EE428106345}" presName="vert1" presStyleCnt="0"/>
      <dgm:spPr/>
    </dgm:pt>
    <dgm:pt modelId="{1B1CC517-7219-4133-A18B-07664B0F6755}" type="pres">
      <dgm:prSet presAssocID="{F8E63745-2056-46AF-831B-5EB4F165ECE0}" presName="thickLine" presStyleLbl="alignNode1" presStyleIdx="1" presStyleCnt="5"/>
      <dgm:spPr/>
    </dgm:pt>
    <dgm:pt modelId="{BE240005-BE56-457F-AE8C-7DA20EE623F7}" type="pres">
      <dgm:prSet presAssocID="{F8E63745-2056-46AF-831B-5EB4F165ECE0}" presName="horz1" presStyleCnt="0"/>
      <dgm:spPr/>
    </dgm:pt>
    <dgm:pt modelId="{BCACEE98-9FFD-443E-BAA6-4E6DC37326B8}" type="pres">
      <dgm:prSet presAssocID="{F8E63745-2056-46AF-831B-5EB4F165ECE0}" presName="tx1" presStyleLbl="revTx" presStyleIdx="1" presStyleCnt="5"/>
      <dgm:spPr/>
    </dgm:pt>
    <dgm:pt modelId="{DA3733A1-CD9A-4143-8E87-C9CC4E2DB5DA}" type="pres">
      <dgm:prSet presAssocID="{F8E63745-2056-46AF-831B-5EB4F165ECE0}" presName="vert1" presStyleCnt="0"/>
      <dgm:spPr/>
    </dgm:pt>
    <dgm:pt modelId="{DC6CD249-14AA-4886-AD5B-7F763B1AE820}" type="pres">
      <dgm:prSet presAssocID="{8080943B-4C27-4E18-BE30-3F34BB2D41F5}" presName="thickLine" presStyleLbl="alignNode1" presStyleIdx="2" presStyleCnt="5"/>
      <dgm:spPr/>
    </dgm:pt>
    <dgm:pt modelId="{D5135CB6-8C9D-452C-A865-DE0D0880D968}" type="pres">
      <dgm:prSet presAssocID="{8080943B-4C27-4E18-BE30-3F34BB2D41F5}" presName="horz1" presStyleCnt="0"/>
      <dgm:spPr/>
    </dgm:pt>
    <dgm:pt modelId="{FB8E4260-38AA-499D-ADE5-629EB6E43026}" type="pres">
      <dgm:prSet presAssocID="{8080943B-4C27-4E18-BE30-3F34BB2D41F5}" presName="tx1" presStyleLbl="revTx" presStyleIdx="2" presStyleCnt="5"/>
      <dgm:spPr/>
    </dgm:pt>
    <dgm:pt modelId="{59EE13C5-30BE-4DED-ADCC-3BDBAD8C9CC3}" type="pres">
      <dgm:prSet presAssocID="{8080943B-4C27-4E18-BE30-3F34BB2D41F5}" presName="vert1" presStyleCnt="0"/>
      <dgm:spPr/>
    </dgm:pt>
    <dgm:pt modelId="{C30A9F9D-5DAE-4178-A899-F3314CC2D3AC}" type="pres">
      <dgm:prSet presAssocID="{88121C1E-62A6-41B5-B904-23F497BBAE01}" presName="thickLine" presStyleLbl="alignNode1" presStyleIdx="3" presStyleCnt="5"/>
      <dgm:spPr/>
    </dgm:pt>
    <dgm:pt modelId="{5D2E5582-47D6-4D80-8747-6451925C4A90}" type="pres">
      <dgm:prSet presAssocID="{88121C1E-62A6-41B5-B904-23F497BBAE01}" presName="horz1" presStyleCnt="0"/>
      <dgm:spPr/>
    </dgm:pt>
    <dgm:pt modelId="{441C835D-0516-4FED-A053-9C1E53C371FD}" type="pres">
      <dgm:prSet presAssocID="{88121C1E-62A6-41B5-B904-23F497BBAE01}" presName="tx1" presStyleLbl="revTx" presStyleIdx="3" presStyleCnt="5"/>
      <dgm:spPr/>
    </dgm:pt>
    <dgm:pt modelId="{E888C812-FC5D-4E4C-BCBC-7D76E68366A2}" type="pres">
      <dgm:prSet presAssocID="{88121C1E-62A6-41B5-B904-23F497BBAE01}" presName="vert1" presStyleCnt="0"/>
      <dgm:spPr/>
    </dgm:pt>
    <dgm:pt modelId="{1F84F411-836A-4F45-A5FA-D194530289F1}" type="pres">
      <dgm:prSet presAssocID="{B4888855-6796-4266-81CE-604CC86A6D40}" presName="thickLine" presStyleLbl="alignNode1" presStyleIdx="4" presStyleCnt="5"/>
      <dgm:spPr/>
    </dgm:pt>
    <dgm:pt modelId="{06CFB7CC-C3C9-4FBF-B2E4-9CF8C782D919}" type="pres">
      <dgm:prSet presAssocID="{B4888855-6796-4266-81CE-604CC86A6D40}" presName="horz1" presStyleCnt="0"/>
      <dgm:spPr/>
    </dgm:pt>
    <dgm:pt modelId="{B0ED6E07-31F8-44C9-8A2D-CA90DB79EE66}" type="pres">
      <dgm:prSet presAssocID="{B4888855-6796-4266-81CE-604CC86A6D40}" presName="tx1" presStyleLbl="revTx" presStyleIdx="4" presStyleCnt="5"/>
      <dgm:spPr/>
    </dgm:pt>
    <dgm:pt modelId="{C0571341-AEE0-48D5-ADC9-830C42073AFB}" type="pres">
      <dgm:prSet presAssocID="{B4888855-6796-4266-81CE-604CC86A6D40}" presName="vert1" presStyleCnt="0"/>
      <dgm:spPr/>
    </dgm:pt>
  </dgm:ptLst>
  <dgm:cxnLst>
    <dgm:cxn modelId="{85544811-D85A-45CB-BF2E-C3180DAC4842}" srcId="{C9C74336-A899-4D0A-9246-3C6C2982CB42}" destId="{88121C1E-62A6-41B5-B904-23F497BBAE01}" srcOrd="3" destOrd="0" parTransId="{865685A3-DAE1-427B-A715-1F6DDDA7D1B3}" sibTransId="{2281506F-4414-40FB-B922-82102CFD03CF}"/>
    <dgm:cxn modelId="{2847A116-9BD3-4A9D-9043-35AE0286DF16}" type="presOf" srcId="{8080943B-4C27-4E18-BE30-3F34BB2D41F5}" destId="{FB8E4260-38AA-499D-ADE5-629EB6E43026}" srcOrd="0" destOrd="0" presId="urn:microsoft.com/office/officeart/2008/layout/LinedList"/>
    <dgm:cxn modelId="{AB19C51F-A8CD-4921-A221-F96AD0E02722}" srcId="{C9C74336-A899-4D0A-9246-3C6C2982CB42}" destId="{F8E63745-2056-46AF-831B-5EB4F165ECE0}" srcOrd="1" destOrd="0" parTransId="{2EA6B90F-3C31-48D0-92D3-5B8E664D54C9}" sibTransId="{CEFC3140-D894-45D3-9D88-295805BB3EDE}"/>
    <dgm:cxn modelId="{F4A69045-92F0-4757-9EE2-C68985E8AC5A}" srcId="{C9C74336-A899-4D0A-9246-3C6C2982CB42}" destId="{B4888855-6796-4266-81CE-604CC86A6D40}" srcOrd="4" destOrd="0" parTransId="{2B7B3357-55E7-437A-84A2-2EBB4F0644EB}" sibTransId="{56119198-AA88-4384-A7E9-5B03F7596298}"/>
    <dgm:cxn modelId="{685F1249-7101-4D1D-A85D-B29804CC7711}" type="presOf" srcId="{88121C1E-62A6-41B5-B904-23F497BBAE01}" destId="{441C835D-0516-4FED-A053-9C1E53C371FD}" srcOrd="0" destOrd="0" presId="urn:microsoft.com/office/officeart/2008/layout/LinedList"/>
    <dgm:cxn modelId="{DA3BD94D-8AB6-4597-95C6-98AF8928D885}" type="presOf" srcId="{B4888855-6796-4266-81CE-604CC86A6D40}" destId="{B0ED6E07-31F8-44C9-8A2D-CA90DB79EE66}" srcOrd="0" destOrd="0" presId="urn:microsoft.com/office/officeart/2008/layout/LinedList"/>
    <dgm:cxn modelId="{BB9EE96D-8CC7-43C7-835B-C891C9797BFD}" srcId="{C9C74336-A899-4D0A-9246-3C6C2982CB42}" destId="{8080943B-4C27-4E18-BE30-3F34BB2D41F5}" srcOrd="2" destOrd="0" parTransId="{EEAF7857-9EC8-4D44-8590-7AC70C866BA2}" sibTransId="{DDB124F7-990C-4A4F-A25F-EC63D035456B}"/>
    <dgm:cxn modelId="{01AEEA96-77EF-4ED5-AF57-92A1787AEF76}" srcId="{C9C74336-A899-4D0A-9246-3C6C2982CB42}" destId="{F72545B7-D2F4-4AFC-ABFC-1EE428106345}" srcOrd="0" destOrd="0" parTransId="{AFC36305-8A3B-47E5-93A1-3DF96392D9F3}" sibTransId="{E5B1EEAF-4EE6-40E7-80CF-ED42E4F8DCE8}"/>
    <dgm:cxn modelId="{E45A6DA0-B565-471F-A852-6F665C48327C}" type="presOf" srcId="{F72545B7-D2F4-4AFC-ABFC-1EE428106345}" destId="{979F85C0-2843-4DE4-96B0-F1408F448FB7}" srcOrd="0" destOrd="0" presId="urn:microsoft.com/office/officeart/2008/layout/LinedList"/>
    <dgm:cxn modelId="{67AE0FC1-6645-4B62-A41F-C8B19D092594}" type="presOf" srcId="{F8E63745-2056-46AF-831B-5EB4F165ECE0}" destId="{BCACEE98-9FFD-443E-BAA6-4E6DC37326B8}" srcOrd="0" destOrd="0" presId="urn:microsoft.com/office/officeart/2008/layout/LinedList"/>
    <dgm:cxn modelId="{A33A3AE6-E448-4131-A857-79FD2A344F11}" type="presOf" srcId="{C9C74336-A899-4D0A-9246-3C6C2982CB42}" destId="{8006EFC8-0217-45F9-973F-139FFA16F14A}" srcOrd="0" destOrd="0" presId="urn:microsoft.com/office/officeart/2008/layout/LinedList"/>
    <dgm:cxn modelId="{C568D001-67B3-4167-8832-7D06828EE17D}" type="presParOf" srcId="{8006EFC8-0217-45F9-973F-139FFA16F14A}" destId="{6EB036AE-DAC0-4555-BEF1-5013A657DF7C}" srcOrd="0" destOrd="0" presId="urn:microsoft.com/office/officeart/2008/layout/LinedList"/>
    <dgm:cxn modelId="{90558350-00C2-47B7-B989-BD7F820A5909}" type="presParOf" srcId="{8006EFC8-0217-45F9-973F-139FFA16F14A}" destId="{D710743E-C6BC-4D82-B969-0094ECD51EFC}" srcOrd="1" destOrd="0" presId="urn:microsoft.com/office/officeart/2008/layout/LinedList"/>
    <dgm:cxn modelId="{451D55DD-506F-44CD-B1B7-EB00B2122AB0}" type="presParOf" srcId="{D710743E-C6BC-4D82-B969-0094ECD51EFC}" destId="{979F85C0-2843-4DE4-96B0-F1408F448FB7}" srcOrd="0" destOrd="0" presId="urn:microsoft.com/office/officeart/2008/layout/LinedList"/>
    <dgm:cxn modelId="{403ED9E1-6180-424D-AB24-915F2FE3015F}" type="presParOf" srcId="{D710743E-C6BC-4D82-B969-0094ECD51EFC}" destId="{9A5A6220-B4F8-42F8-9711-D31BEFA2B73A}" srcOrd="1" destOrd="0" presId="urn:microsoft.com/office/officeart/2008/layout/LinedList"/>
    <dgm:cxn modelId="{599B68FF-7010-47AB-A669-08980FA3C8A2}" type="presParOf" srcId="{8006EFC8-0217-45F9-973F-139FFA16F14A}" destId="{1B1CC517-7219-4133-A18B-07664B0F6755}" srcOrd="2" destOrd="0" presId="urn:microsoft.com/office/officeart/2008/layout/LinedList"/>
    <dgm:cxn modelId="{ACF146A3-B8EA-40CA-A601-A71640659845}" type="presParOf" srcId="{8006EFC8-0217-45F9-973F-139FFA16F14A}" destId="{BE240005-BE56-457F-AE8C-7DA20EE623F7}" srcOrd="3" destOrd="0" presId="urn:microsoft.com/office/officeart/2008/layout/LinedList"/>
    <dgm:cxn modelId="{EE03A642-7F64-4A72-8298-A7B348979798}" type="presParOf" srcId="{BE240005-BE56-457F-AE8C-7DA20EE623F7}" destId="{BCACEE98-9FFD-443E-BAA6-4E6DC37326B8}" srcOrd="0" destOrd="0" presId="urn:microsoft.com/office/officeart/2008/layout/LinedList"/>
    <dgm:cxn modelId="{DEC0E126-6C3D-4711-A302-5C9D449E47CE}" type="presParOf" srcId="{BE240005-BE56-457F-AE8C-7DA20EE623F7}" destId="{DA3733A1-CD9A-4143-8E87-C9CC4E2DB5DA}" srcOrd="1" destOrd="0" presId="urn:microsoft.com/office/officeart/2008/layout/LinedList"/>
    <dgm:cxn modelId="{5193AB1E-362A-44DC-B801-244FF91AB747}" type="presParOf" srcId="{8006EFC8-0217-45F9-973F-139FFA16F14A}" destId="{DC6CD249-14AA-4886-AD5B-7F763B1AE820}" srcOrd="4" destOrd="0" presId="urn:microsoft.com/office/officeart/2008/layout/LinedList"/>
    <dgm:cxn modelId="{B78060B2-9FC9-4196-B395-0FFD3F6141E5}" type="presParOf" srcId="{8006EFC8-0217-45F9-973F-139FFA16F14A}" destId="{D5135CB6-8C9D-452C-A865-DE0D0880D968}" srcOrd="5" destOrd="0" presId="urn:microsoft.com/office/officeart/2008/layout/LinedList"/>
    <dgm:cxn modelId="{E4C6E51B-56A7-4083-A295-C5285B27A6C9}" type="presParOf" srcId="{D5135CB6-8C9D-452C-A865-DE0D0880D968}" destId="{FB8E4260-38AA-499D-ADE5-629EB6E43026}" srcOrd="0" destOrd="0" presId="urn:microsoft.com/office/officeart/2008/layout/LinedList"/>
    <dgm:cxn modelId="{DC7104E8-E87D-48B7-A12E-C4AF3D81C4CF}" type="presParOf" srcId="{D5135CB6-8C9D-452C-A865-DE0D0880D968}" destId="{59EE13C5-30BE-4DED-ADCC-3BDBAD8C9CC3}" srcOrd="1" destOrd="0" presId="urn:microsoft.com/office/officeart/2008/layout/LinedList"/>
    <dgm:cxn modelId="{614CE363-A682-47E9-864D-76FED7FDA677}" type="presParOf" srcId="{8006EFC8-0217-45F9-973F-139FFA16F14A}" destId="{C30A9F9D-5DAE-4178-A899-F3314CC2D3AC}" srcOrd="6" destOrd="0" presId="urn:microsoft.com/office/officeart/2008/layout/LinedList"/>
    <dgm:cxn modelId="{CAEB56D8-FA92-4D0C-B2C6-E8DE5A29E7F7}" type="presParOf" srcId="{8006EFC8-0217-45F9-973F-139FFA16F14A}" destId="{5D2E5582-47D6-4D80-8747-6451925C4A90}" srcOrd="7" destOrd="0" presId="urn:microsoft.com/office/officeart/2008/layout/LinedList"/>
    <dgm:cxn modelId="{81717142-25ED-48DF-8CB9-A0E865386715}" type="presParOf" srcId="{5D2E5582-47D6-4D80-8747-6451925C4A90}" destId="{441C835D-0516-4FED-A053-9C1E53C371FD}" srcOrd="0" destOrd="0" presId="urn:microsoft.com/office/officeart/2008/layout/LinedList"/>
    <dgm:cxn modelId="{FBE9B4BF-48F8-42CD-927D-83998EAE082A}" type="presParOf" srcId="{5D2E5582-47D6-4D80-8747-6451925C4A90}" destId="{E888C812-FC5D-4E4C-BCBC-7D76E68366A2}" srcOrd="1" destOrd="0" presId="urn:microsoft.com/office/officeart/2008/layout/LinedList"/>
    <dgm:cxn modelId="{514D0516-1A31-4330-A1F2-BCE1FE82951E}" type="presParOf" srcId="{8006EFC8-0217-45F9-973F-139FFA16F14A}" destId="{1F84F411-836A-4F45-A5FA-D194530289F1}" srcOrd="8" destOrd="0" presId="urn:microsoft.com/office/officeart/2008/layout/LinedList"/>
    <dgm:cxn modelId="{B0EF297C-6E37-43F3-913F-D7C299787A22}" type="presParOf" srcId="{8006EFC8-0217-45F9-973F-139FFA16F14A}" destId="{06CFB7CC-C3C9-4FBF-B2E4-9CF8C782D919}" srcOrd="9" destOrd="0" presId="urn:microsoft.com/office/officeart/2008/layout/LinedList"/>
    <dgm:cxn modelId="{50F20E94-477F-4743-870C-6228E8DE108B}" type="presParOf" srcId="{06CFB7CC-C3C9-4FBF-B2E4-9CF8C782D919}" destId="{B0ED6E07-31F8-44C9-8A2D-CA90DB79EE66}" srcOrd="0" destOrd="0" presId="urn:microsoft.com/office/officeart/2008/layout/LinedList"/>
    <dgm:cxn modelId="{6A2413A1-C095-49B7-837F-4BB0AB11AE33}" type="presParOf" srcId="{06CFB7CC-C3C9-4FBF-B2E4-9CF8C782D919}" destId="{C0571341-AEE0-48D5-ADC9-830C42073AF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9135F4B-CACB-445D-9CE2-398A95656DDF}" type="doc">
      <dgm:prSet loTypeId="urn:microsoft.com/office/officeart/2005/8/layout/orgChart1" loCatId="hierarchy" qsTypeId="urn:microsoft.com/office/officeart/2005/8/quickstyle/simple1" qsCatId="simple" csTypeId="urn:microsoft.com/office/officeart/2005/8/colors/colorful5" csCatId="colorful" phldr="1"/>
      <dgm:spPr/>
      <dgm:t>
        <a:bodyPr/>
        <a:lstStyle/>
        <a:p>
          <a:endParaRPr lang="en-US"/>
        </a:p>
      </dgm:t>
    </dgm:pt>
    <dgm:pt modelId="{D27A1439-0074-4BE2-BAD1-A953CCED8A5F}">
      <dgm:prSet phldrT="[Text]"/>
      <dgm:spPr>
        <a:solidFill>
          <a:schemeClr val="bg2">
            <a:lumMod val="25000"/>
          </a:schemeClr>
        </a:solidFill>
      </dgm:spPr>
      <dgm:t>
        <a:bodyPr/>
        <a:lstStyle/>
        <a:p>
          <a:r>
            <a:rPr lang="en-US" dirty="0"/>
            <a:t>Channel Alternatives</a:t>
          </a:r>
        </a:p>
      </dgm:t>
    </dgm:pt>
    <dgm:pt modelId="{1D00D1F7-B399-4677-8013-73860A1D908C}" type="parTrans" cxnId="{53FDAD51-B09D-4C3A-929C-D532E12D6BFC}">
      <dgm:prSet/>
      <dgm:spPr/>
      <dgm:t>
        <a:bodyPr/>
        <a:lstStyle/>
        <a:p>
          <a:endParaRPr lang="en-US"/>
        </a:p>
      </dgm:t>
    </dgm:pt>
    <dgm:pt modelId="{20355B51-7B0F-4376-ADDA-B9F1A5F0E50F}" type="sibTrans" cxnId="{53FDAD51-B09D-4C3A-929C-D532E12D6BFC}">
      <dgm:prSet/>
      <dgm:spPr/>
      <dgm:t>
        <a:bodyPr/>
        <a:lstStyle/>
        <a:p>
          <a:endParaRPr lang="en-US"/>
        </a:p>
      </dgm:t>
    </dgm:pt>
    <dgm:pt modelId="{5C5D766E-2074-4934-AA6D-60929DCD8A21}">
      <dgm:prSet phldrT="[Text]" custT="1"/>
      <dgm:spPr>
        <a:solidFill>
          <a:schemeClr val="accent5">
            <a:lumMod val="50000"/>
          </a:schemeClr>
        </a:solidFill>
      </dgm:spPr>
      <dgm:t>
        <a:bodyPr/>
        <a:lstStyle/>
        <a:p>
          <a:pPr marL="0" lvl="0" indent="0" algn="ctr" defTabSz="1244600">
            <a:lnSpc>
              <a:spcPct val="90000"/>
            </a:lnSpc>
            <a:spcBef>
              <a:spcPct val="0"/>
            </a:spcBef>
            <a:spcAft>
              <a:spcPct val="35000"/>
            </a:spcAft>
            <a:buNone/>
          </a:pPr>
          <a:r>
            <a:rPr lang="en-US" sz="2800" b="0" i="0" u="none" strike="noStrike" kern="1200" baseline="0" dirty="0">
              <a:latin typeface="TimesLTPro-Roman"/>
              <a:ea typeface="+mn-ea"/>
              <a:cs typeface="+mn-cs"/>
            </a:rPr>
            <a:t>Types of intermediaries</a:t>
          </a:r>
        </a:p>
      </dgm:t>
    </dgm:pt>
    <dgm:pt modelId="{EB073C11-ED73-487D-9C87-7DEA02568DB2}" type="parTrans" cxnId="{B781A3BA-F9F9-4DA1-A841-3556396B2FD2}">
      <dgm:prSet/>
      <dgm:spPr>
        <a:solidFill>
          <a:schemeClr val="accent4">
            <a:lumMod val="75000"/>
          </a:schemeClr>
        </a:solidFill>
        <a:ln>
          <a:solidFill>
            <a:srgbClr val="0A1F61"/>
          </a:solidFill>
        </a:ln>
      </dgm:spPr>
      <dgm:t>
        <a:bodyPr/>
        <a:lstStyle/>
        <a:p>
          <a:endParaRPr lang="en-US"/>
        </a:p>
      </dgm:t>
    </dgm:pt>
    <dgm:pt modelId="{42BD32C0-B3F6-41A7-9596-3049A0D75676}" type="sibTrans" cxnId="{B781A3BA-F9F9-4DA1-A841-3556396B2FD2}">
      <dgm:prSet/>
      <dgm:spPr/>
      <dgm:t>
        <a:bodyPr/>
        <a:lstStyle/>
        <a:p>
          <a:endParaRPr lang="en-US"/>
        </a:p>
      </dgm:t>
    </dgm:pt>
    <dgm:pt modelId="{FB445605-4A5A-42F4-9AA4-249630803EB0}">
      <dgm:prSet phldrT="[Text]" custT="1"/>
      <dgm:spPr>
        <a:solidFill>
          <a:schemeClr val="accent5">
            <a:lumMod val="50000"/>
          </a:schemeClr>
        </a:solidFill>
      </dgm:spPr>
      <dgm:t>
        <a:bodyPr/>
        <a:lstStyle/>
        <a:p>
          <a:pPr marL="0" lvl="0" indent="0" algn="ctr" defTabSz="1244600">
            <a:lnSpc>
              <a:spcPct val="90000"/>
            </a:lnSpc>
            <a:spcBef>
              <a:spcPct val="0"/>
            </a:spcBef>
            <a:spcAft>
              <a:spcPct val="35000"/>
            </a:spcAft>
            <a:buNone/>
          </a:pPr>
          <a:r>
            <a:rPr lang="en-US" sz="2800" b="0" i="0" u="none" strike="noStrike" kern="1200" baseline="0">
              <a:latin typeface="TimesLTPro-Roman"/>
              <a:ea typeface="+mn-ea"/>
              <a:cs typeface="+mn-cs"/>
            </a:rPr>
            <a:t>Number of intermediaries</a:t>
          </a:r>
          <a:endParaRPr lang="en-US" sz="2800" b="0" i="0" u="none" strike="noStrike" kern="1200" baseline="0" dirty="0">
            <a:latin typeface="TimesLTPro-Roman"/>
            <a:ea typeface="+mn-ea"/>
            <a:cs typeface="+mn-cs"/>
          </a:endParaRPr>
        </a:p>
      </dgm:t>
    </dgm:pt>
    <dgm:pt modelId="{3538AAF7-7A0E-4DA2-8E67-9CD989F17713}" type="parTrans" cxnId="{5BE0908E-C532-4569-9B14-7113BEE5EBE1}">
      <dgm:prSet/>
      <dgm:spPr>
        <a:ln>
          <a:solidFill>
            <a:srgbClr val="0A1F61"/>
          </a:solidFill>
        </a:ln>
      </dgm:spPr>
      <dgm:t>
        <a:bodyPr/>
        <a:lstStyle/>
        <a:p>
          <a:endParaRPr lang="en-US"/>
        </a:p>
      </dgm:t>
    </dgm:pt>
    <dgm:pt modelId="{D5D79BB1-29F2-42C5-8C74-BD319F338598}" type="sibTrans" cxnId="{5BE0908E-C532-4569-9B14-7113BEE5EBE1}">
      <dgm:prSet/>
      <dgm:spPr/>
      <dgm:t>
        <a:bodyPr/>
        <a:lstStyle/>
        <a:p>
          <a:endParaRPr lang="en-US"/>
        </a:p>
      </dgm:t>
    </dgm:pt>
    <dgm:pt modelId="{726E2383-73B9-4CDF-A9B6-17DA26201B5C}">
      <dgm:prSet custT="1"/>
      <dgm:spPr>
        <a:solidFill>
          <a:schemeClr val="accent5">
            <a:lumMod val="50000"/>
          </a:schemeClr>
        </a:solidFill>
      </dgm:spPr>
      <dgm:t>
        <a:bodyPr/>
        <a:lstStyle/>
        <a:p>
          <a:r>
            <a:rPr lang="en-US" sz="2800" b="0" i="0" u="none" strike="noStrike" kern="1200" baseline="0" dirty="0">
              <a:latin typeface="TimesLTPro-Roman"/>
              <a:ea typeface="+mn-ea"/>
              <a:cs typeface="+mn-cs"/>
            </a:rPr>
            <a:t>Responsibilities of each channel member</a:t>
          </a:r>
        </a:p>
      </dgm:t>
    </dgm:pt>
    <dgm:pt modelId="{A5819332-AE0A-4F26-801F-101A582ECC26}" type="parTrans" cxnId="{A76029A6-7A16-47DB-987A-3A8E3D9EDA52}">
      <dgm:prSet/>
      <dgm:spPr>
        <a:solidFill>
          <a:schemeClr val="accent4">
            <a:lumMod val="75000"/>
          </a:schemeClr>
        </a:solidFill>
        <a:ln>
          <a:solidFill>
            <a:srgbClr val="0A1F61"/>
          </a:solidFill>
        </a:ln>
      </dgm:spPr>
      <dgm:t>
        <a:bodyPr/>
        <a:lstStyle/>
        <a:p>
          <a:endParaRPr lang="en-US"/>
        </a:p>
      </dgm:t>
    </dgm:pt>
    <dgm:pt modelId="{FC2E27A5-E85B-47FF-B24D-55EE7F6EE650}" type="sibTrans" cxnId="{A76029A6-7A16-47DB-987A-3A8E3D9EDA52}">
      <dgm:prSet/>
      <dgm:spPr/>
      <dgm:t>
        <a:bodyPr/>
        <a:lstStyle/>
        <a:p>
          <a:endParaRPr lang="en-US"/>
        </a:p>
      </dgm:t>
    </dgm:pt>
    <dgm:pt modelId="{CFED0C9F-3159-44DA-BD8A-AA679D05A0A1}" type="pres">
      <dgm:prSet presAssocID="{B9135F4B-CACB-445D-9CE2-398A95656DDF}" presName="hierChild1" presStyleCnt="0">
        <dgm:presLayoutVars>
          <dgm:orgChart val="1"/>
          <dgm:chPref val="1"/>
          <dgm:dir/>
          <dgm:animOne val="branch"/>
          <dgm:animLvl val="lvl"/>
          <dgm:resizeHandles/>
        </dgm:presLayoutVars>
      </dgm:prSet>
      <dgm:spPr/>
    </dgm:pt>
    <dgm:pt modelId="{23709F07-141E-4D3B-9B4C-1E030F6286F4}" type="pres">
      <dgm:prSet presAssocID="{D27A1439-0074-4BE2-BAD1-A953CCED8A5F}" presName="hierRoot1" presStyleCnt="0">
        <dgm:presLayoutVars>
          <dgm:hierBranch val="init"/>
        </dgm:presLayoutVars>
      </dgm:prSet>
      <dgm:spPr/>
    </dgm:pt>
    <dgm:pt modelId="{6B2AF2F9-B309-47B2-B7AB-67FED9B3F6FE}" type="pres">
      <dgm:prSet presAssocID="{D27A1439-0074-4BE2-BAD1-A953CCED8A5F}" presName="rootComposite1" presStyleCnt="0"/>
      <dgm:spPr/>
    </dgm:pt>
    <dgm:pt modelId="{376A494B-AA52-4708-AF1E-C58488443E5A}" type="pres">
      <dgm:prSet presAssocID="{D27A1439-0074-4BE2-BAD1-A953CCED8A5F}" presName="rootText1" presStyleLbl="node0" presStyleIdx="0" presStyleCnt="1" custScaleX="194507">
        <dgm:presLayoutVars>
          <dgm:chPref val="3"/>
        </dgm:presLayoutVars>
      </dgm:prSet>
      <dgm:spPr/>
    </dgm:pt>
    <dgm:pt modelId="{65D5E977-3A8A-40D4-9211-503B2C5871A8}" type="pres">
      <dgm:prSet presAssocID="{D27A1439-0074-4BE2-BAD1-A953CCED8A5F}" presName="rootConnector1" presStyleLbl="node1" presStyleIdx="0" presStyleCnt="0"/>
      <dgm:spPr/>
    </dgm:pt>
    <dgm:pt modelId="{DFB8FABC-B319-46CB-8931-1B8B6D69B69A}" type="pres">
      <dgm:prSet presAssocID="{D27A1439-0074-4BE2-BAD1-A953CCED8A5F}" presName="hierChild2" presStyleCnt="0"/>
      <dgm:spPr/>
    </dgm:pt>
    <dgm:pt modelId="{6D714DB4-719E-4A11-805F-203F9D4AFADB}" type="pres">
      <dgm:prSet presAssocID="{EB073C11-ED73-487D-9C87-7DEA02568DB2}" presName="Name37" presStyleLbl="parChTrans1D2" presStyleIdx="0" presStyleCnt="3"/>
      <dgm:spPr/>
    </dgm:pt>
    <dgm:pt modelId="{73101187-C1D6-48B7-8F3D-D4C3E7580480}" type="pres">
      <dgm:prSet presAssocID="{5C5D766E-2074-4934-AA6D-60929DCD8A21}" presName="hierRoot2" presStyleCnt="0">
        <dgm:presLayoutVars>
          <dgm:hierBranch val="init"/>
        </dgm:presLayoutVars>
      </dgm:prSet>
      <dgm:spPr/>
    </dgm:pt>
    <dgm:pt modelId="{DA0CEBB8-8660-4DC1-AC44-8961C2B0425D}" type="pres">
      <dgm:prSet presAssocID="{5C5D766E-2074-4934-AA6D-60929DCD8A21}" presName="rootComposite" presStyleCnt="0"/>
      <dgm:spPr/>
    </dgm:pt>
    <dgm:pt modelId="{C83CB5AE-C43F-491F-BEDB-F4E2D8CB223E}" type="pres">
      <dgm:prSet presAssocID="{5C5D766E-2074-4934-AA6D-60929DCD8A21}" presName="rootText" presStyleLbl="node2" presStyleIdx="0" presStyleCnt="3">
        <dgm:presLayoutVars>
          <dgm:chPref val="3"/>
        </dgm:presLayoutVars>
      </dgm:prSet>
      <dgm:spPr/>
    </dgm:pt>
    <dgm:pt modelId="{BCA0930C-E7D1-4F23-AAF8-BC2C27BA469E}" type="pres">
      <dgm:prSet presAssocID="{5C5D766E-2074-4934-AA6D-60929DCD8A21}" presName="rootConnector" presStyleLbl="node2" presStyleIdx="0" presStyleCnt="3"/>
      <dgm:spPr/>
    </dgm:pt>
    <dgm:pt modelId="{83827965-3F7A-4DE1-B4A3-45BB92D3B6E8}" type="pres">
      <dgm:prSet presAssocID="{5C5D766E-2074-4934-AA6D-60929DCD8A21}" presName="hierChild4" presStyleCnt="0"/>
      <dgm:spPr/>
    </dgm:pt>
    <dgm:pt modelId="{FA8458EE-0B35-4047-9BE9-FA1B0EFEBB95}" type="pres">
      <dgm:prSet presAssocID="{5C5D766E-2074-4934-AA6D-60929DCD8A21}" presName="hierChild5" presStyleCnt="0"/>
      <dgm:spPr/>
    </dgm:pt>
    <dgm:pt modelId="{A63E967A-E0E6-45FB-8C1D-21F99E0F5DF8}" type="pres">
      <dgm:prSet presAssocID="{3538AAF7-7A0E-4DA2-8E67-9CD989F17713}" presName="Name37" presStyleLbl="parChTrans1D2" presStyleIdx="1" presStyleCnt="3"/>
      <dgm:spPr/>
    </dgm:pt>
    <dgm:pt modelId="{1655DB60-C877-45C1-A931-7857A42BFB40}" type="pres">
      <dgm:prSet presAssocID="{FB445605-4A5A-42F4-9AA4-249630803EB0}" presName="hierRoot2" presStyleCnt="0">
        <dgm:presLayoutVars>
          <dgm:hierBranch val="init"/>
        </dgm:presLayoutVars>
      </dgm:prSet>
      <dgm:spPr/>
    </dgm:pt>
    <dgm:pt modelId="{5EFA4532-1D3A-461C-929C-E2E022B2ED8E}" type="pres">
      <dgm:prSet presAssocID="{FB445605-4A5A-42F4-9AA4-249630803EB0}" presName="rootComposite" presStyleCnt="0"/>
      <dgm:spPr/>
    </dgm:pt>
    <dgm:pt modelId="{5F1E9C09-C206-4FE0-863B-65B4FB098DEE}" type="pres">
      <dgm:prSet presAssocID="{FB445605-4A5A-42F4-9AA4-249630803EB0}" presName="rootText" presStyleLbl="node2" presStyleIdx="1" presStyleCnt="3">
        <dgm:presLayoutVars>
          <dgm:chPref val="3"/>
        </dgm:presLayoutVars>
      </dgm:prSet>
      <dgm:spPr/>
    </dgm:pt>
    <dgm:pt modelId="{D6F6F297-A04D-4EDA-B79A-EAA2A6E1AB7D}" type="pres">
      <dgm:prSet presAssocID="{FB445605-4A5A-42F4-9AA4-249630803EB0}" presName="rootConnector" presStyleLbl="node2" presStyleIdx="1" presStyleCnt="3"/>
      <dgm:spPr/>
    </dgm:pt>
    <dgm:pt modelId="{3A177970-E1B8-4B82-BCB0-042DA12C04F0}" type="pres">
      <dgm:prSet presAssocID="{FB445605-4A5A-42F4-9AA4-249630803EB0}" presName="hierChild4" presStyleCnt="0"/>
      <dgm:spPr/>
    </dgm:pt>
    <dgm:pt modelId="{9441B11A-B870-4D86-8162-7363618E5BA8}" type="pres">
      <dgm:prSet presAssocID="{FB445605-4A5A-42F4-9AA4-249630803EB0}" presName="hierChild5" presStyleCnt="0"/>
      <dgm:spPr/>
    </dgm:pt>
    <dgm:pt modelId="{00463E1C-FD6D-4EE0-AE0B-B8B7955A732A}" type="pres">
      <dgm:prSet presAssocID="{A5819332-AE0A-4F26-801F-101A582ECC26}" presName="Name37" presStyleLbl="parChTrans1D2" presStyleIdx="2" presStyleCnt="3"/>
      <dgm:spPr/>
    </dgm:pt>
    <dgm:pt modelId="{5D40AF57-40C7-42A4-99F0-6937CB2D0A84}" type="pres">
      <dgm:prSet presAssocID="{726E2383-73B9-4CDF-A9B6-17DA26201B5C}" presName="hierRoot2" presStyleCnt="0">
        <dgm:presLayoutVars>
          <dgm:hierBranch val="init"/>
        </dgm:presLayoutVars>
      </dgm:prSet>
      <dgm:spPr/>
    </dgm:pt>
    <dgm:pt modelId="{0FCD9F93-8DD7-4322-AB54-818BE4E7084E}" type="pres">
      <dgm:prSet presAssocID="{726E2383-73B9-4CDF-A9B6-17DA26201B5C}" presName="rootComposite" presStyleCnt="0"/>
      <dgm:spPr/>
    </dgm:pt>
    <dgm:pt modelId="{689D6D2E-FB29-4744-A669-92F6379677F5}" type="pres">
      <dgm:prSet presAssocID="{726E2383-73B9-4CDF-A9B6-17DA26201B5C}" presName="rootText" presStyleLbl="node2" presStyleIdx="2" presStyleCnt="3" custScaleX="100121">
        <dgm:presLayoutVars>
          <dgm:chPref val="3"/>
        </dgm:presLayoutVars>
      </dgm:prSet>
      <dgm:spPr/>
    </dgm:pt>
    <dgm:pt modelId="{8C7CADAB-F7AB-49BC-91A6-5E2E14B420A2}" type="pres">
      <dgm:prSet presAssocID="{726E2383-73B9-4CDF-A9B6-17DA26201B5C}" presName="rootConnector" presStyleLbl="node2" presStyleIdx="2" presStyleCnt="3"/>
      <dgm:spPr/>
    </dgm:pt>
    <dgm:pt modelId="{CFD92D5E-EC47-4EE1-B937-1BDADAA81900}" type="pres">
      <dgm:prSet presAssocID="{726E2383-73B9-4CDF-A9B6-17DA26201B5C}" presName="hierChild4" presStyleCnt="0"/>
      <dgm:spPr/>
    </dgm:pt>
    <dgm:pt modelId="{2380869A-4361-4AAA-BD70-82F4E5F1E409}" type="pres">
      <dgm:prSet presAssocID="{726E2383-73B9-4CDF-A9B6-17DA26201B5C}" presName="hierChild5" presStyleCnt="0"/>
      <dgm:spPr/>
    </dgm:pt>
    <dgm:pt modelId="{6358708F-6785-4935-9686-0C9798238C76}" type="pres">
      <dgm:prSet presAssocID="{D27A1439-0074-4BE2-BAD1-A953CCED8A5F}" presName="hierChild3" presStyleCnt="0"/>
      <dgm:spPr/>
    </dgm:pt>
  </dgm:ptLst>
  <dgm:cxnLst>
    <dgm:cxn modelId="{D5E0D000-0927-4345-B37D-0129798961F7}" type="presOf" srcId="{5C5D766E-2074-4934-AA6D-60929DCD8A21}" destId="{BCA0930C-E7D1-4F23-AAF8-BC2C27BA469E}" srcOrd="1" destOrd="0" presId="urn:microsoft.com/office/officeart/2005/8/layout/orgChart1"/>
    <dgm:cxn modelId="{6BD0B10A-6C74-4B8A-86EB-D4A9E41891A8}" type="presOf" srcId="{D27A1439-0074-4BE2-BAD1-A953CCED8A5F}" destId="{65D5E977-3A8A-40D4-9211-503B2C5871A8}" srcOrd="1" destOrd="0" presId="urn:microsoft.com/office/officeart/2005/8/layout/orgChart1"/>
    <dgm:cxn modelId="{E45F150C-E416-48D6-8B29-BD3B1C96AFDD}" type="presOf" srcId="{3538AAF7-7A0E-4DA2-8E67-9CD989F17713}" destId="{A63E967A-E0E6-45FB-8C1D-21F99E0F5DF8}" srcOrd="0" destOrd="0" presId="urn:microsoft.com/office/officeart/2005/8/layout/orgChart1"/>
    <dgm:cxn modelId="{7AD81719-D33E-437C-9838-AD0E9A1F8182}" type="presOf" srcId="{B9135F4B-CACB-445D-9CE2-398A95656DDF}" destId="{CFED0C9F-3159-44DA-BD8A-AA679D05A0A1}" srcOrd="0" destOrd="0" presId="urn:microsoft.com/office/officeart/2005/8/layout/orgChart1"/>
    <dgm:cxn modelId="{0893E423-4718-4E00-B7D1-74B6FB37B464}" type="presOf" srcId="{EB073C11-ED73-487D-9C87-7DEA02568DB2}" destId="{6D714DB4-719E-4A11-805F-203F9D4AFADB}" srcOrd="0" destOrd="0" presId="urn:microsoft.com/office/officeart/2005/8/layout/orgChart1"/>
    <dgm:cxn modelId="{7B3D6327-D167-431D-A4D8-CFB639E3E4AF}" type="presOf" srcId="{5C5D766E-2074-4934-AA6D-60929DCD8A21}" destId="{C83CB5AE-C43F-491F-BEDB-F4E2D8CB223E}" srcOrd="0" destOrd="0" presId="urn:microsoft.com/office/officeart/2005/8/layout/orgChart1"/>
    <dgm:cxn modelId="{E015F331-3C29-4CF9-BF40-BB8AC7DC577F}" type="presOf" srcId="{D27A1439-0074-4BE2-BAD1-A953CCED8A5F}" destId="{376A494B-AA52-4708-AF1E-C58488443E5A}" srcOrd="0" destOrd="0" presId="urn:microsoft.com/office/officeart/2005/8/layout/orgChart1"/>
    <dgm:cxn modelId="{F471DA5B-972A-4566-A784-BB1F9AA68F9C}" type="presOf" srcId="{726E2383-73B9-4CDF-A9B6-17DA26201B5C}" destId="{689D6D2E-FB29-4744-A669-92F6379677F5}" srcOrd="0" destOrd="0" presId="urn:microsoft.com/office/officeart/2005/8/layout/orgChart1"/>
    <dgm:cxn modelId="{A6C85661-9A31-45BC-A465-E7AF0C45BB8D}" type="presOf" srcId="{726E2383-73B9-4CDF-A9B6-17DA26201B5C}" destId="{8C7CADAB-F7AB-49BC-91A6-5E2E14B420A2}" srcOrd="1" destOrd="0" presId="urn:microsoft.com/office/officeart/2005/8/layout/orgChart1"/>
    <dgm:cxn modelId="{53FDAD51-B09D-4C3A-929C-D532E12D6BFC}" srcId="{B9135F4B-CACB-445D-9CE2-398A95656DDF}" destId="{D27A1439-0074-4BE2-BAD1-A953CCED8A5F}" srcOrd="0" destOrd="0" parTransId="{1D00D1F7-B399-4677-8013-73860A1D908C}" sibTransId="{20355B51-7B0F-4376-ADDA-B9F1A5F0E50F}"/>
    <dgm:cxn modelId="{30213E74-01F8-4AF3-9F4C-34983E3677F0}" type="presOf" srcId="{A5819332-AE0A-4F26-801F-101A582ECC26}" destId="{00463E1C-FD6D-4EE0-AE0B-B8B7955A732A}" srcOrd="0" destOrd="0" presId="urn:microsoft.com/office/officeart/2005/8/layout/orgChart1"/>
    <dgm:cxn modelId="{5BE0908E-C532-4569-9B14-7113BEE5EBE1}" srcId="{D27A1439-0074-4BE2-BAD1-A953CCED8A5F}" destId="{FB445605-4A5A-42F4-9AA4-249630803EB0}" srcOrd="1" destOrd="0" parTransId="{3538AAF7-7A0E-4DA2-8E67-9CD989F17713}" sibTransId="{D5D79BB1-29F2-42C5-8C74-BD319F338598}"/>
    <dgm:cxn modelId="{A282EA9B-6B0C-4E66-B8FC-0BE2B494F493}" type="presOf" srcId="{FB445605-4A5A-42F4-9AA4-249630803EB0}" destId="{D6F6F297-A04D-4EDA-B79A-EAA2A6E1AB7D}" srcOrd="1" destOrd="0" presId="urn:microsoft.com/office/officeart/2005/8/layout/orgChart1"/>
    <dgm:cxn modelId="{A76029A6-7A16-47DB-987A-3A8E3D9EDA52}" srcId="{D27A1439-0074-4BE2-BAD1-A953CCED8A5F}" destId="{726E2383-73B9-4CDF-A9B6-17DA26201B5C}" srcOrd="2" destOrd="0" parTransId="{A5819332-AE0A-4F26-801F-101A582ECC26}" sibTransId="{FC2E27A5-E85B-47FF-B24D-55EE7F6EE650}"/>
    <dgm:cxn modelId="{B781A3BA-F9F9-4DA1-A841-3556396B2FD2}" srcId="{D27A1439-0074-4BE2-BAD1-A953CCED8A5F}" destId="{5C5D766E-2074-4934-AA6D-60929DCD8A21}" srcOrd="0" destOrd="0" parTransId="{EB073C11-ED73-487D-9C87-7DEA02568DB2}" sibTransId="{42BD32C0-B3F6-41A7-9596-3049A0D75676}"/>
    <dgm:cxn modelId="{25644EC3-9803-49BB-88D5-35177F0894F1}" type="presOf" srcId="{FB445605-4A5A-42F4-9AA4-249630803EB0}" destId="{5F1E9C09-C206-4FE0-863B-65B4FB098DEE}" srcOrd="0" destOrd="0" presId="urn:microsoft.com/office/officeart/2005/8/layout/orgChart1"/>
    <dgm:cxn modelId="{2DE28ECE-1BFC-4579-9CBF-5DB18854A802}" type="presParOf" srcId="{CFED0C9F-3159-44DA-BD8A-AA679D05A0A1}" destId="{23709F07-141E-4D3B-9B4C-1E030F6286F4}" srcOrd="0" destOrd="0" presId="urn:microsoft.com/office/officeart/2005/8/layout/orgChart1"/>
    <dgm:cxn modelId="{2DB31263-613B-46CD-A2FA-656639DFA6F9}" type="presParOf" srcId="{23709F07-141E-4D3B-9B4C-1E030F6286F4}" destId="{6B2AF2F9-B309-47B2-B7AB-67FED9B3F6FE}" srcOrd="0" destOrd="0" presId="urn:microsoft.com/office/officeart/2005/8/layout/orgChart1"/>
    <dgm:cxn modelId="{D522C3F0-5BED-47D0-A683-B99D39E830FD}" type="presParOf" srcId="{6B2AF2F9-B309-47B2-B7AB-67FED9B3F6FE}" destId="{376A494B-AA52-4708-AF1E-C58488443E5A}" srcOrd="0" destOrd="0" presId="urn:microsoft.com/office/officeart/2005/8/layout/orgChart1"/>
    <dgm:cxn modelId="{3515E409-B55E-4C0B-9D38-BDAAF0E6EE45}" type="presParOf" srcId="{6B2AF2F9-B309-47B2-B7AB-67FED9B3F6FE}" destId="{65D5E977-3A8A-40D4-9211-503B2C5871A8}" srcOrd="1" destOrd="0" presId="urn:microsoft.com/office/officeart/2005/8/layout/orgChart1"/>
    <dgm:cxn modelId="{0236AF84-BBCA-479D-9E45-3E15B106B9C6}" type="presParOf" srcId="{23709F07-141E-4D3B-9B4C-1E030F6286F4}" destId="{DFB8FABC-B319-46CB-8931-1B8B6D69B69A}" srcOrd="1" destOrd="0" presId="urn:microsoft.com/office/officeart/2005/8/layout/orgChart1"/>
    <dgm:cxn modelId="{790CC18A-2305-4A69-AB11-163A06CD4334}" type="presParOf" srcId="{DFB8FABC-B319-46CB-8931-1B8B6D69B69A}" destId="{6D714DB4-719E-4A11-805F-203F9D4AFADB}" srcOrd="0" destOrd="0" presId="urn:microsoft.com/office/officeart/2005/8/layout/orgChart1"/>
    <dgm:cxn modelId="{ABCF73E6-7BBA-4EDD-8E1B-E680E8B3E3FA}" type="presParOf" srcId="{DFB8FABC-B319-46CB-8931-1B8B6D69B69A}" destId="{73101187-C1D6-48B7-8F3D-D4C3E7580480}" srcOrd="1" destOrd="0" presId="urn:microsoft.com/office/officeart/2005/8/layout/orgChart1"/>
    <dgm:cxn modelId="{BADDDCA9-AA63-4E6B-92FA-91EF22C36F5B}" type="presParOf" srcId="{73101187-C1D6-48B7-8F3D-D4C3E7580480}" destId="{DA0CEBB8-8660-4DC1-AC44-8961C2B0425D}" srcOrd="0" destOrd="0" presId="urn:microsoft.com/office/officeart/2005/8/layout/orgChart1"/>
    <dgm:cxn modelId="{59C06F7C-3830-44F1-93D4-CC1F5201C0B0}" type="presParOf" srcId="{DA0CEBB8-8660-4DC1-AC44-8961C2B0425D}" destId="{C83CB5AE-C43F-491F-BEDB-F4E2D8CB223E}" srcOrd="0" destOrd="0" presId="urn:microsoft.com/office/officeart/2005/8/layout/orgChart1"/>
    <dgm:cxn modelId="{05C13BDA-877A-4D3F-BCC7-F7DAEE3A3AAD}" type="presParOf" srcId="{DA0CEBB8-8660-4DC1-AC44-8961C2B0425D}" destId="{BCA0930C-E7D1-4F23-AAF8-BC2C27BA469E}" srcOrd="1" destOrd="0" presId="urn:microsoft.com/office/officeart/2005/8/layout/orgChart1"/>
    <dgm:cxn modelId="{CDC4EA59-ACB1-47B0-850F-A44F4E36325A}" type="presParOf" srcId="{73101187-C1D6-48B7-8F3D-D4C3E7580480}" destId="{83827965-3F7A-4DE1-B4A3-45BB92D3B6E8}" srcOrd="1" destOrd="0" presId="urn:microsoft.com/office/officeart/2005/8/layout/orgChart1"/>
    <dgm:cxn modelId="{35E116FA-707B-4873-AE79-BFDB144467D2}" type="presParOf" srcId="{73101187-C1D6-48B7-8F3D-D4C3E7580480}" destId="{FA8458EE-0B35-4047-9BE9-FA1B0EFEBB95}" srcOrd="2" destOrd="0" presId="urn:microsoft.com/office/officeart/2005/8/layout/orgChart1"/>
    <dgm:cxn modelId="{3C2D89C9-BD4C-4E5D-9FFC-3D265035F2AD}" type="presParOf" srcId="{DFB8FABC-B319-46CB-8931-1B8B6D69B69A}" destId="{A63E967A-E0E6-45FB-8C1D-21F99E0F5DF8}" srcOrd="2" destOrd="0" presId="urn:microsoft.com/office/officeart/2005/8/layout/orgChart1"/>
    <dgm:cxn modelId="{2702CEAF-43A8-4F62-AD2C-A7B31532091B}" type="presParOf" srcId="{DFB8FABC-B319-46CB-8931-1B8B6D69B69A}" destId="{1655DB60-C877-45C1-A931-7857A42BFB40}" srcOrd="3" destOrd="0" presId="urn:microsoft.com/office/officeart/2005/8/layout/orgChart1"/>
    <dgm:cxn modelId="{B4544455-752A-4F56-A98A-17465D6568C2}" type="presParOf" srcId="{1655DB60-C877-45C1-A931-7857A42BFB40}" destId="{5EFA4532-1D3A-461C-929C-E2E022B2ED8E}" srcOrd="0" destOrd="0" presId="urn:microsoft.com/office/officeart/2005/8/layout/orgChart1"/>
    <dgm:cxn modelId="{22488ACD-AFFB-436D-B23D-96110EF7923F}" type="presParOf" srcId="{5EFA4532-1D3A-461C-929C-E2E022B2ED8E}" destId="{5F1E9C09-C206-4FE0-863B-65B4FB098DEE}" srcOrd="0" destOrd="0" presId="urn:microsoft.com/office/officeart/2005/8/layout/orgChart1"/>
    <dgm:cxn modelId="{051C7218-2A1D-4500-9029-1CA9FD3CA36E}" type="presParOf" srcId="{5EFA4532-1D3A-461C-929C-E2E022B2ED8E}" destId="{D6F6F297-A04D-4EDA-B79A-EAA2A6E1AB7D}" srcOrd="1" destOrd="0" presId="urn:microsoft.com/office/officeart/2005/8/layout/orgChart1"/>
    <dgm:cxn modelId="{595B9D00-6F81-4995-89DF-18C717318BDA}" type="presParOf" srcId="{1655DB60-C877-45C1-A931-7857A42BFB40}" destId="{3A177970-E1B8-4B82-BCB0-042DA12C04F0}" srcOrd="1" destOrd="0" presId="urn:microsoft.com/office/officeart/2005/8/layout/orgChart1"/>
    <dgm:cxn modelId="{7D66C1FD-A067-499E-9B13-97373EE18102}" type="presParOf" srcId="{1655DB60-C877-45C1-A931-7857A42BFB40}" destId="{9441B11A-B870-4D86-8162-7363618E5BA8}" srcOrd="2" destOrd="0" presId="urn:microsoft.com/office/officeart/2005/8/layout/orgChart1"/>
    <dgm:cxn modelId="{5ADB2E25-191D-4C2B-B348-FE00BD00668A}" type="presParOf" srcId="{DFB8FABC-B319-46CB-8931-1B8B6D69B69A}" destId="{00463E1C-FD6D-4EE0-AE0B-B8B7955A732A}" srcOrd="4" destOrd="0" presId="urn:microsoft.com/office/officeart/2005/8/layout/orgChart1"/>
    <dgm:cxn modelId="{71E7AC5B-7F14-479B-83F2-2DF6E38EEE39}" type="presParOf" srcId="{DFB8FABC-B319-46CB-8931-1B8B6D69B69A}" destId="{5D40AF57-40C7-42A4-99F0-6937CB2D0A84}" srcOrd="5" destOrd="0" presId="urn:microsoft.com/office/officeart/2005/8/layout/orgChart1"/>
    <dgm:cxn modelId="{400AC6DC-ADBC-47B7-9E93-86076EDAA643}" type="presParOf" srcId="{5D40AF57-40C7-42A4-99F0-6937CB2D0A84}" destId="{0FCD9F93-8DD7-4322-AB54-818BE4E7084E}" srcOrd="0" destOrd="0" presId="urn:microsoft.com/office/officeart/2005/8/layout/orgChart1"/>
    <dgm:cxn modelId="{3F5D4B2D-D094-46A1-BADC-4CAAFB52E00A}" type="presParOf" srcId="{0FCD9F93-8DD7-4322-AB54-818BE4E7084E}" destId="{689D6D2E-FB29-4744-A669-92F6379677F5}" srcOrd="0" destOrd="0" presId="urn:microsoft.com/office/officeart/2005/8/layout/orgChart1"/>
    <dgm:cxn modelId="{FD7565E6-8BD3-44AA-8DE0-C3DDDD4AD142}" type="presParOf" srcId="{0FCD9F93-8DD7-4322-AB54-818BE4E7084E}" destId="{8C7CADAB-F7AB-49BC-91A6-5E2E14B420A2}" srcOrd="1" destOrd="0" presId="urn:microsoft.com/office/officeart/2005/8/layout/orgChart1"/>
    <dgm:cxn modelId="{5248341F-FD95-4B76-88D0-5471B66B5746}" type="presParOf" srcId="{5D40AF57-40C7-42A4-99F0-6937CB2D0A84}" destId="{CFD92D5E-EC47-4EE1-B937-1BDADAA81900}" srcOrd="1" destOrd="0" presId="urn:microsoft.com/office/officeart/2005/8/layout/orgChart1"/>
    <dgm:cxn modelId="{5371F957-ABB5-418C-A356-0E145AA2FFE3}" type="presParOf" srcId="{5D40AF57-40C7-42A4-99F0-6937CB2D0A84}" destId="{2380869A-4361-4AAA-BD70-82F4E5F1E409}" srcOrd="2" destOrd="0" presId="urn:microsoft.com/office/officeart/2005/8/layout/orgChart1"/>
    <dgm:cxn modelId="{FEB67509-1E70-49E9-A1C0-8C6886227781}" type="presParOf" srcId="{23709F07-141E-4D3B-9B4C-1E030F6286F4}" destId="{6358708F-6785-4935-9686-0C9798238C76}"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B036AE-DAC0-4555-BEF1-5013A657DF7C}">
      <dsp:nvSpPr>
        <dsp:cNvPr id="0" name=""/>
        <dsp:cNvSpPr/>
      </dsp:nvSpPr>
      <dsp:spPr>
        <a:xfrm>
          <a:off x="0" y="509"/>
          <a:ext cx="6279401"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79F85C0-2843-4DE4-96B0-F1408F448FB7}">
      <dsp:nvSpPr>
        <dsp:cNvPr id="0" name=""/>
        <dsp:cNvSpPr/>
      </dsp:nvSpPr>
      <dsp:spPr>
        <a:xfrm>
          <a:off x="0" y="509"/>
          <a:ext cx="6279401" cy="8353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b="1" kern="1200">
              <a:latin typeface="Calibri" panose="020F0502020204030204"/>
              <a:ea typeface="+mn-ea"/>
              <a:cs typeface="+mn-cs"/>
            </a:rPr>
            <a:t>1. The Nature and Importance of Marketing Channels</a:t>
          </a:r>
          <a:endParaRPr lang="en-US" sz="2400" b="1" kern="1200" dirty="0">
            <a:latin typeface="Calibri" panose="020F0502020204030204"/>
            <a:ea typeface="+mn-ea"/>
            <a:cs typeface="+mn-cs"/>
          </a:endParaRPr>
        </a:p>
      </dsp:txBody>
      <dsp:txXfrm>
        <a:off x="0" y="509"/>
        <a:ext cx="6279401" cy="835362"/>
      </dsp:txXfrm>
    </dsp:sp>
    <dsp:sp modelId="{1B1CC517-7219-4133-A18B-07664B0F6755}">
      <dsp:nvSpPr>
        <dsp:cNvPr id="0" name=""/>
        <dsp:cNvSpPr/>
      </dsp:nvSpPr>
      <dsp:spPr>
        <a:xfrm>
          <a:off x="0" y="835872"/>
          <a:ext cx="6279401"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ACEE98-9FFD-443E-BAA6-4E6DC37326B8}">
      <dsp:nvSpPr>
        <dsp:cNvPr id="0" name=""/>
        <dsp:cNvSpPr/>
      </dsp:nvSpPr>
      <dsp:spPr>
        <a:xfrm>
          <a:off x="0" y="835872"/>
          <a:ext cx="6279401" cy="8353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244600">
            <a:lnSpc>
              <a:spcPct val="90000"/>
            </a:lnSpc>
            <a:spcBef>
              <a:spcPct val="0"/>
            </a:spcBef>
            <a:spcAft>
              <a:spcPct val="35000"/>
            </a:spcAft>
            <a:buNone/>
          </a:pPr>
          <a:r>
            <a:rPr lang="en-US" sz="2400" b="1" kern="1200">
              <a:latin typeface="Calibri" panose="020F0502020204030204"/>
              <a:ea typeface="+mn-ea"/>
              <a:cs typeface="+mn-cs"/>
            </a:rPr>
            <a:t>2. Channel levels</a:t>
          </a:r>
        </a:p>
      </dsp:txBody>
      <dsp:txXfrm>
        <a:off x="0" y="835872"/>
        <a:ext cx="6279401" cy="835362"/>
      </dsp:txXfrm>
    </dsp:sp>
    <dsp:sp modelId="{DC6CD249-14AA-4886-AD5B-7F763B1AE820}">
      <dsp:nvSpPr>
        <dsp:cNvPr id="0" name=""/>
        <dsp:cNvSpPr/>
      </dsp:nvSpPr>
      <dsp:spPr>
        <a:xfrm>
          <a:off x="0" y="1671234"/>
          <a:ext cx="6279401"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B8E4260-38AA-499D-ADE5-629EB6E43026}">
      <dsp:nvSpPr>
        <dsp:cNvPr id="0" name=""/>
        <dsp:cNvSpPr/>
      </dsp:nvSpPr>
      <dsp:spPr>
        <a:xfrm>
          <a:off x="0" y="1671234"/>
          <a:ext cx="6279401" cy="8353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244600">
            <a:lnSpc>
              <a:spcPct val="90000"/>
            </a:lnSpc>
            <a:spcBef>
              <a:spcPct val="0"/>
            </a:spcBef>
            <a:spcAft>
              <a:spcPct val="35000"/>
            </a:spcAft>
            <a:buNone/>
          </a:pPr>
          <a:r>
            <a:rPr lang="en-US" sz="2400" b="1" kern="1200">
              <a:latin typeface="Calibri" panose="020F0502020204030204"/>
              <a:ea typeface="+mn-ea"/>
              <a:cs typeface="+mn-cs"/>
            </a:rPr>
            <a:t>3. Channel Design Decisions</a:t>
          </a:r>
        </a:p>
      </dsp:txBody>
      <dsp:txXfrm>
        <a:off x="0" y="1671234"/>
        <a:ext cx="6279401" cy="835362"/>
      </dsp:txXfrm>
    </dsp:sp>
    <dsp:sp modelId="{C30A9F9D-5DAE-4178-A899-F3314CC2D3AC}">
      <dsp:nvSpPr>
        <dsp:cNvPr id="0" name=""/>
        <dsp:cNvSpPr/>
      </dsp:nvSpPr>
      <dsp:spPr>
        <a:xfrm>
          <a:off x="0" y="2506597"/>
          <a:ext cx="6279401"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41C835D-0516-4FED-A053-9C1E53C371FD}">
      <dsp:nvSpPr>
        <dsp:cNvPr id="0" name=""/>
        <dsp:cNvSpPr/>
      </dsp:nvSpPr>
      <dsp:spPr>
        <a:xfrm>
          <a:off x="0" y="2506597"/>
          <a:ext cx="6279401" cy="8353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b="1" kern="1200">
              <a:latin typeface="Calibri" panose="020F0502020204030204"/>
              <a:ea typeface="+mn-ea"/>
              <a:cs typeface="+mn-cs"/>
            </a:rPr>
            <a:t>4. Retailing </a:t>
          </a:r>
        </a:p>
      </dsp:txBody>
      <dsp:txXfrm>
        <a:off x="0" y="2506597"/>
        <a:ext cx="6279401" cy="835362"/>
      </dsp:txXfrm>
    </dsp:sp>
    <dsp:sp modelId="{1F84F411-836A-4F45-A5FA-D194530289F1}">
      <dsp:nvSpPr>
        <dsp:cNvPr id="0" name=""/>
        <dsp:cNvSpPr/>
      </dsp:nvSpPr>
      <dsp:spPr>
        <a:xfrm>
          <a:off x="0" y="3341959"/>
          <a:ext cx="6279401"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0ED6E07-31F8-44C9-8A2D-CA90DB79EE66}">
      <dsp:nvSpPr>
        <dsp:cNvPr id="0" name=""/>
        <dsp:cNvSpPr/>
      </dsp:nvSpPr>
      <dsp:spPr>
        <a:xfrm>
          <a:off x="0" y="3341959"/>
          <a:ext cx="6279401" cy="8353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b="1" kern="1200">
              <a:latin typeface="Calibri" panose="020F0502020204030204"/>
              <a:ea typeface="+mn-ea"/>
              <a:cs typeface="+mn-cs"/>
            </a:rPr>
            <a:t>5. Wholesaling</a:t>
          </a:r>
        </a:p>
      </dsp:txBody>
      <dsp:txXfrm>
        <a:off x="0" y="3341959"/>
        <a:ext cx="6279401" cy="83536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463E1C-FD6D-4EE0-AE0B-B8B7955A732A}">
      <dsp:nvSpPr>
        <dsp:cNvPr id="0" name=""/>
        <dsp:cNvSpPr/>
      </dsp:nvSpPr>
      <dsp:spPr>
        <a:xfrm>
          <a:off x="4989773" y="2403304"/>
          <a:ext cx="3526616" cy="612057"/>
        </a:xfrm>
        <a:custGeom>
          <a:avLst/>
          <a:gdLst/>
          <a:ahLst/>
          <a:cxnLst/>
          <a:rect l="0" t="0" r="0" b="0"/>
          <a:pathLst>
            <a:path>
              <a:moveTo>
                <a:pt x="0" y="0"/>
              </a:moveTo>
              <a:lnTo>
                <a:pt x="0" y="306028"/>
              </a:lnTo>
              <a:lnTo>
                <a:pt x="3526616" y="306028"/>
              </a:lnTo>
              <a:lnTo>
                <a:pt x="3526616" y="612057"/>
              </a:lnTo>
            </a:path>
          </a:pathLst>
        </a:custGeom>
        <a:noFill/>
        <a:ln w="12700" cap="flat" cmpd="sng" algn="ctr">
          <a:solidFill>
            <a:srgbClr val="0A1F61"/>
          </a:solidFill>
          <a:prstDash val="solid"/>
          <a:miter lim="800000"/>
        </a:ln>
        <a:effectLst/>
      </dsp:spPr>
      <dsp:style>
        <a:lnRef idx="2">
          <a:scrgbClr r="0" g="0" b="0"/>
        </a:lnRef>
        <a:fillRef idx="0">
          <a:scrgbClr r="0" g="0" b="0"/>
        </a:fillRef>
        <a:effectRef idx="0">
          <a:scrgbClr r="0" g="0" b="0"/>
        </a:effectRef>
        <a:fontRef idx="minor"/>
      </dsp:style>
    </dsp:sp>
    <dsp:sp modelId="{A63E967A-E0E6-45FB-8C1D-21F99E0F5DF8}">
      <dsp:nvSpPr>
        <dsp:cNvPr id="0" name=""/>
        <dsp:cNvSpPr/>
      </dsp:nvSpPr>
      <dsp:spPr>
        <a:xfrm>
          <a:off x="4942290" y="2403304"/>
          <a:ext cx="91440" cy="612057"/>
        </a:xfrm>
        <a:custGeom>
          <a:avLst/>
          <a:gdLst/>
          <a:ahLst/>
          <a:cxnLst/>
          <a:rect l="0" t="0" r="0" b="0"/>
          <a:pathLst>
            <a:path>
              <a:moveTo>
                <a:pt x="47483" y="0"/>
              </a:moveTo>
              <a:lnTo>
                <a:pt x="47483" y="306028"/>
              </a:lnTo>
              <a:lnTo>
                <a:pt x="45720" y="306028"/>
              </a:lnTo>
              <a:lnTo>
                <a:pt x="45720" y="612057"/>
              </a:lnTo>
            </a:path>
          </a:pathLst>
        </a:custGeom>
        <a:noFill/>
        <a:ln w="12700" cap="flat" cmpd="sng" algn="ctr">
          <a:solidFill>
            <a:srgbClr val="0A1F61"/>
          </a:solidFill>
          <a:prstDash val="solid"/>
          <a:miter lim="800000"/>
        </a:ln>
        <a:effectLst/>
      </dsp:spPr>
      <dsp:style>
        <a:lnRef idx="2">
          <a:scrgbClr r="0" g="0" b="0"/>
        </a:lnRef>
        <a:fillRef idx="0">
          <a:scrgbClr r="0" g="0" b="0"/>
        </a:fillRef>
        <a:effectRef idx="0">
          <a:scrgbClr r="0" g="0" b="0"/>
        </a:effectRef>
        <a:fontRef idx="minor"/>
      </dsp:style>
    </dsp:sp>
    <dsp:sp modelId="{6D714DB4-719E-4A11-805F-203F9D4AFADB}">
      <dsp:nvSpPr>
        <dsp:cNvPr id="0" name=""/>
        <dsp:cNvSpPr/>
      </dsp:nvSpPr>
      <dsp:spPr>
        <a:xfrm>
          <a:off x="1461393" y="2403304"/>
          <a:ext cx="3528379" cy="612057"/>
        </a:xfrm>
        <a:custGeom>
          <a:avLst/>
          <a:gdLst/>
          <a:ahLst/>
          <a:cxnLst/>
          <a:rect l="0" t="0" r="0" b="0"/>
          <a:pathLst>
            <a:path>
              <a:moveTo>
                <a:pt x="3528379" y="0"/>
              </a:moveTo>
              <a:lnTo>
                <a:pt x="3528379" y="306028"/>
              </a:lnTo>
              <a:lnTo>
                <a:pt x="0" y="306028"/>
              </a:lnTo>
              <a:lnTo>
                <a:pt x="0" y="612057"/>
              </a:lnTo>
            </a:path>
          </a:pathLst>
        </a:custGeom>
        <a:noFill/>
        <a:ln w="12700" cap="flat" cmpd="sng" algn="ctr">
          <a:solidFill>
            <a:srgbClr val="0A1F61"/>
          </a:solidFill>
          <a:prstDash val="solid"/>
          <a:miter lim="800000"/>
        </a:ln>
        <a:effectLst/>
      </dsp:spPr>
      <dsp:style>
        <a:lnRef idx="2">
          <a:scrgbClr r="0" g="0" b="0"/>
        </a:lnRef>
        <a:fillRef idx="0">
          <a:scrgbClr r="0" g="0" b="0"/>
        </a:fillRef>
        <a:effectRef idx="0">
          <a:scrgbClr r="0" g="0" b="0"/>
        </a:effectRef>
        <a:fontRef idx="minor"/>
      </dsp:style>
    </dsp:sp>
    <dsp:sp modelId="{376A494B-AA52-4708-AF1E-C58488443E5A}">
      <dsp:nvSpPr>
        <dsp:cNvPr id="0" name=""/>
        <dsp:cNvSpPr/>
      </dsp:nvSpPr>
      <dsp:spPr>
        <a:xfrm>
          <a:off x="2155262" y="946025"/>
          <a:ext cx="5669021" cy="1457279"/>
        </a:xfrm>
        <a:prstGeom prst="rect">
          <a:avLst/>
        </a:prstGeom>
        <a:solidFill>
          <a:schemeClr val="bg2">
            <a:lumMod val="2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2311400">
            <a:lnSpc>
              <a:spcPct val="90000"/>
            </a:lnSpc>
            <a:spcBef>
              <a:spcPct val="0"/>
            </a:spcBef>
            <a:spcAft>
              <a:spcPct val="35000"/>
            </a:spcAft>
            <a:buNone/>
          </a:pPr>
          <a:r>
            <a:rPr lang="en-US" sz="5200" kern="1200" dirty="0"/>
            <a:t>Channel Alternatives</a:t>
          </a:r>
        </a:p>
      </dsp:txBody>
      <dsp:txXfrm>
        <a:off x="2155262" y="946025"/>
        <a:ext cx="5669021" cy="1457279"/>
      </dsp:txXfrm>
    </dsp:sp>
    <dsp:sp modelId="{C83CB5AE-C43F-491F-BEDB-F4E2D8CB223E}">
      <dsp:nvSpPr>
        <dsp:cNvPr id="0" name=""/>
        <dsp:cNvSpPr/>
      </dsp:nvSpPr>
      <dsp:spPr>
        <a:xfrm>
          <a:off x="4114" y="3015362"/>
          <a:ext cx="2914558" cy="1457279"/>
        </a:xfrm>
        <a:prstGeom prst="rect">
          <a:avLst/>
        </a:prstGeom>
        <a:solidFill>
          <a:schemeClr val="accent5">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b="0" i="0" u="none" strike="noStrike" kern="1200" baseline="0" dirty="0">
              <a:latin typeface="TimesLTPro-Roman"/>
              <a:ea typeface="+mn-ea"/>
              <a:cs typeface="+mn-cs"/>
            </a:rPr>
            <a:t>Types of intermediaries</a:t>
          </a:r>
        </a:p>
      </dsp:txBody>
      <dsp:txXfrm>
        <a:off x="4114" y="3015362"/>
        <a:ext cx="2914558" cy="1457279"/>
      </dsp:txXfrm>
    </dsp:sp>
    <dsp:sp modelId="{5F1E9C09-C206-4FE0-863B-65B4FB098DEE}">
      <dsp:nvSpPr>
        <dsp:cNvPr id="0" name=""/>
        <dsp:cNvSpPr/>
      </dsp:nvSpPr>
      <dsp:spPr>
        <a:xfrm>
          <a:off x="3530730" y="3015362"/>
          <a:ext cx="2914558" cy="1457279"/>
        </a:xfrm>
        <a:prstGeom prst="rect">
          <a:avLst/>
        </a:prstGeom>
        <a:solidFill>
          <a:schemeClr val="accent5">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b="0" i="0" u="none" strike="noStrike" kern="1200" baseline="0">
              <a:latin typeface="TimesLTPro-Roman"/>
              <a:ea typeface="+mn-ea"/>
              <a:cs typeface="+mn-cs"/>
            </a:rPr>
            <a:t>Number of intermediaries</a:t>
          </a:r>
          <a:endParaRPr lang="en-US" sz="2800" b="0" i="0" u="none" strike="noStrike" kern="1200" baseline="0" dirty="0">
            <a:latin typeface="TimesLTPro-Roman"/>
            <a:ea typeface="+mn-ea"/>
            <a:cs typeface="+mn-cs"/>
          </a:endParaRPr>
        </a:p>
      </dsp:txBody>
      <dsp:txXfrm>
        <a:off x="3530730" y="3015362"/>
        <a:ext cx="2914558" cy="1457279"/>
      </dsp:txXfrm>
    </dsp:sp>
    <dsp:sp modelId="{689D6D2E-FB29-4744-A669-92F6379677F5}">
      <dsp:nvSpPr>
        <dsp:cNvPr id="0" name=""/>
        <dsp:cNvSpPr/>
      </dsp:nvSpPr>
      <dsp:spPr>
        <a:xfrm>
          <a:off x="7057346" y="3015362"/>
          <a:ext cx="2918085" cy="1457279"/>
        </a:xfrm>
        <a:prstGeom prst="rect">
          <a:avLst/>
        </a:prstGeom>
        <a:solidFill>
          <a:schemeClr val="accent5">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b="0" i="0" u="none" strike="noStrike" kern="1200" baseline="0" dirty="0">
              <a:latin typeface="TimesLTPro-Roman"/>
              <a:ea typeface="+mn-ea"/>
              <a:cs typeface="+mn-cs"/>
            </a:rPr>
            <a:t>Responsibilities of each channel member</a:t>
          </a:r>
        </a:p>
      </dsp:txBody>
      <dsp:txXfrm>
        <a:off x="7057346" y="3015362"/>
        <a:ext cx="2918085" cy="1457279"/>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4CD6D7-DB5A-4908-9DDE-E37B39C4E623}" type="datetimeFigureOut">
              <a:rPr lang="en-US" smtClean="0"/>
              <a:t>2/16/2022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39B121-948A-4AAC-B163-D7EC1400426E}" type="slidenum">
              <a:rPr lang="en-US" smtClean="0"/>
              <a:t>‹#›</a:t>
            </a:fld>
            <a:endParaRPr lang="en-US" dirty="0"/>
          </a:p>
        </p:txBody>
      </p:sp>
    </p:spTree>
    <p:extLst>
      <p:ext uri="{BB962C8B-B14F-4D97-AF65-F5344CB8AC3E}">
        <p14:creationId xmlns:p14="http://schemas.microsoft.com/office/powerpoint/2010/main" val="31982594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D38C8CA6-39B3-4D85-8367-A044550B363A}"/>
              </a:ext>
            </a:extLst>
          </p:cNvPr>
          <p:cNvSpPr>
            <a:spLocks noGrp="1" noRot="1" noChangeAspect="1" noChangeArrowheads="1" noTextEdit="1"/>
          </p:cNvSpPr>
          <p:nvPr>
            <p:ph type="sldImg"/>
          </p:nvPr>
        </p:nvSpPr>
        <p:spPr>
          <a:ln/>
        </p:spPr>
      </p:sp>
      <p:sp>
        <p:nvSpPr>
          <p:cNvPr id="40963" name="Notes Placeholder 2">
            <a:extLst>
              <a:ext uri="{FF2B5EF4-FFF2-40B4-BE49-F238E27FC236}">
                <a16:creationId xmlns:a16="http://schemas.microsoft.com/office/drawing/2014/main" id="{BAF1B3A8-6BD4-4B37-84C1-B48480C551BF}"/>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cs typeface="Arial" panose="020B0604020202020204" pitchFamily="34" charset="0"/>
            </a:endParaRPr>
          </a:p>
        </p:txBody>
      </p:sp>
      <p:sp>
        <p:nvSpPr>
          <p:cNvPr id="40964" name="Slide Number Placeholder 3">
            <a:extLst>
              <a:ext uri="{FF2B5EF4-FFF2-40B4-BE49-F238E27FC236}">
                <a16:creationId xmlns:a16="http://schemas.microsoft.com/office/drawing/2014/main" id="{8E08AD15-83AF-4590-8EB9-750EBC325F5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91258DC-3838-46AC-8D1E-F79A431ACB0E}" type="slidenum">
              <a:rPr lang="ar-SA" altLang="en-US" smtClean="0"/>
              <a:pPr/>
              <a:t>31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1FA7AF6D-F478-4BA6-8858-BBC503010C02}"/>
              </a:ext>
            </a:extLst>
          </p:cNvPr>
          <p:cNvSpPr>
            <a:spLocks noGrp="1" noRot="1" noChangeAspect="1" noChangeArrowheads="1" noTextEdit="1"/>
          </p:cNvSpPr>
          <p:nvPr>
            <p:ph type="sldImg"/>
          </p:nvPr>
        </p:nvSpPr>
        <p:spPr>
          <a:ln/>
        </p:spPr>
      </p:sp>
      <p:sp>
        <p:nvSpPr>
          <p:cNvPr id="44035" name="Notes Placeholder 2">
            <a:extLst>
              <a:ext uri="{FF2B5EF4-FFF2-40B4-BE49-F238E27FC236}">
                <a16:creationId xmlns:a16="http://schemas.microsoft.com/office/drawing/2014/main" id="{8B6374A1-3365-4860-85C9-838F1C03F0B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cs typeface="Arial" panose="020B0604020202020204" pitchFamily="34" charset="0"/>
            </a:endParaRPr>
          </a:p>
        </p:txBody>
      </p:sp>
      <p:sp>
        <p:nvSpPr>
          <p:cNvPr id="44036" name="Slide Number Placeholder 3">
            <a:extLst>
              <a:ext uri="{FF2B5EF4-FFF2-40B4-BE49-F238E27FC236}">
                <a16:creationId xmlns:a16="http://schemas.microsoft.com/office/drawing/2014/main" id="{12983F4D-FFED-4529-8520-A57A514C777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09B1239-F59A-477A-AF2F-04D57C3BCB72}" type="slidenum">
              <a:rPr lang="ar-SA" altLang="en-US" smtClean="0"/>
              <a:pPr/>
              <a:t>32</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FE6E4A72-8A80-4B1E-AF09-58608977DCAA}" type="datetime1">
              <a:rPr lang="en-US" smtClean="0"/>
              <a:t>2/16/2022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15153" y="136525"/>
            <a:ext cx="9170158" cy="1325563"/>
          </a:xfrm>
        </p:spPr>
        <p:txBody>
          <a:bodyPr/>
          <a:lstStyle>
            <a:lvl1pPr>
              <a:defRPr b="1">
                <a:solidFill>
                  <a:schemeClr val="bg1"/>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8E488A5-5AE9-4366-A011-CD44177D0FF1}" type="datetime1">
              <a:rPr lang="en-US" smtClean="0"/>
              <a:t>2/16/2022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7EC638-579B-41C1-BCF2-323383D1529E}" type="datetime1">
              <a:rPr lang="en-US" smtClean="0"/>
              <a:t>2/16/2022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2F53067-77C2-485A-9286-BEE6A86956FF}" type="datetime1">
              <a:rPr lang="en-US" smtClean="0"/>
              <a:t>2/16/2022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860FBE0-963F-4658-884D-22BE60011919}" type="datetime1">
              <a:rPr lang="en-US" smtClean="0"/>
              <a:t>2/16/2022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44F115E-510A-46E8-A219-700E9E066B70}" type="datetime1">
              <a:rPr lang="en-US" smtClean="0"/>
              <a:t>2/16/2022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DAAF41-AC33-4226-A073-E9EA6EF1AA0C}" type="datetime1">
              <a:rPr lang="en-US" smtClean="0"/>
              <a:t>2/16/2022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9A882AF-17F7-4309-A7B0-3B6B08220722}" type="datetime1">
              <a:rPr lang="en-US" smtClean="0"/>
              <a:t>2/16/2022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BE88FE4-FFC2-47FC-BE2C-BCC70CAC1684}" type="datetime1">
              <a:rPr lang="en-US" smtClean="0"/>
              <a:t>2/16/2022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5D0130C-3291-4207-8206-BBA1C15D0958}" type="datetime1">
              <a:rPr lang="en-US" smtClean="0"/>
              <a:t>2/16/2022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05EA34-60DE-4065-8FC2-3D2FA64E3A44}" type="datetime1">
              <a:rPr lang="en-US" smtClean="0"/>
              <a:t>2/16/2022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C0B063A1-6B83-4D98-95C9-CF2D867A48D2}" type="datetime1">
              <a:rPr lang="en-US" smtClean="0"/>
              <a:t>2/16/2022</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72663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992829-405E-4C1D-ACDF-AFE00154DF7C}" type="datetime1">
              <a:rPr lang="en-US" smtClean="0"/>
              <a:t>2/16/2022</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8369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EE54D0-A476-4EF2-94FB-9FEE1E4ADCA9}" type="datetime1">
              <a:rPr lang="en-US" smtClean="0"/>
              <a:t>2/16/2022</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0380606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4642978-6A91-4D3E-B57E-BAFB823E3969}" type="datetime1">
              <a:rPr lang="en-US" smtClean="0"/>
              <a:t>2/16/2022</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5491722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0526BE6-2726-4ACA-B5BA-384D4EC31867}" type="datetime1">
              <a:rPr lang="en-US" smtClean="0"/>
              <a:t>2/16/2022</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9241873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6E87040-8F6A-43B1-AFA0-5D92F93F5075}" type="datetime1">
              <a:rPr lang="en-US" smtClean="0"/>
              <a:t>2/16/2022</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992476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129865-CA30-4CDE-9336-70D10429BC71}" type="datetime1">
              <a:rPr lang="en-US" smtClean="0"/>
              <a:t>2/16/2022</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11996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134B6324-DC6E-44F2-8B1F-03615C89F593}" type="datetime1">
              <a:rPr lang="en-US" smtClean="0"/>
              <a:t>2/16/2022</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9981941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0D0A47D-F5E2-4ACC-B581-278C3103BF43}" type="datetime1">
              <a:rPr lang="en-US" smtClean="0"/>
              <a:t>2/16/2022</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613101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A35EEF4-85E4-4DC7-8A56-7C5580652FAE}" type="datetime1">
              <a:rPr lang="en-US" smtClean="0"/>
              <a:t>2/16/2022</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572919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53ECAEC8-2F64-406F-A7C0-E47B7C56E8F2}" type="datetime1">
              <a:rPr lang="en-US" smtClean="0"/>
              <a:t>2/16/2022</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140365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B8F26A-1911-4A7E-86CA-C9B76F284989}" type="datetime1">
              <a:rPr lang="en-US" smtClean="0"/>
              <a:t>2/16/2022</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3992842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DD7C632-26AF-4D77-B648-167E373B9BF0}" type="datetime1">
              <a:rPr lang="en-US" smtClean="0"/>
              <a:t>2/16/2022</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2829377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0C4F468-A627-480E-AAC5-978903E4405E}" type="datetime1">
              <a:rPr lang="en-US" smtClean="0"/>
              <a:t>2/16/2022</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93049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EC0A747-2149-42BE-9793-D7AF59AFE975}" type="datetime1">
              <a:rPr lang="en-US" smtClean="0"/>
              <a:t>2/16/2022</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5773712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3974E0B-7291-422C-A4F9-902981527548}" type="datetime1">
              <a:rPr lang="en-US" smtClean="0"/>
              <a:t>2/16/2022</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90421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0203DD74-BE1C-4318-AB69-059D6008751F}" type="datetime1">
              <a:rPr lang="en-US" smtClean="0"/>
              <a:t>2/16/2022</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09938830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1F9D552-6E45-4D63-8D3F-819B1B6AAB9F}" type="datetime1">
              <a:rPr lang="en-US" smtClean="0"/>
              <a:t>2/16/2022</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55254890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B5CC534C-09C3-459C-997D-01FB99BFC206}" type="datetime1">
              <a:rPr lang="en-US" smtClean="0"/>
              <a:t>2/16/2022</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216707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46FE5D4D-6FDA-46CB-9E38-FAEBF03F2120}" type="datetime1">
              <a:rPr lang="en-US" smtClean="0"/>
              <a:t>2/16/2022</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203806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E0CF5A85-CB5F-433A-95B0-202A3A7EE133}" type="datetime1">
              <a:rPr lang="en-US" smtClean="0"/>
              <a:t>2/16/2022</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63442227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16EE85E-10E5-47B4-A9F3-6C146C1F3103}" type="datetime1">
              <a:rPr lang="en-US" smtClean="0"/>
              <a:t>2/16/2022</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67635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A9CC70-78F3-41DD-A971-170B6F991978}" type="datetime1">
              <a:rPr lang="en-US" smtClean="0"/>
              <a:t>2/16/2022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pic>
        <p:nvPicPr>
          <p:cNvPr id="8" name="Picture 7">
            <a:extLst>
              <a:ext uri="{FF2B5EF4-FFF2-40B4-BE49-F238E27FC236}">
                <a16:creationId xmlns:a16="http://schemas.microsoft.com/office/drawing/2014/main" id="{CACB2277-497E-4798-88CE-11CD3AEC7E4C}"/>
              </a:ext>
            </a:extLst>
          </p:cNvPr>
          <p:cNvPicPr>
            <a:picLocks noChangeAspect="1"/>
          </p:cNvPicPr>
          <p:nvPr userDrawn="1"/>
        </p:nvPicPr>
        <p:blipFill>
          <a:blip r:embed="rId13"/>
          <a:stretch>
            <a:fillRect/>
          </a:stretch>
        </p:blipFill>
        <p:spPr>
          <a:xfrm>
            <a:off x="-118883" y="2075570"/>
            <a:ext cx="237765" cy="2706859"/>
          </a:xfrm>
          <a:prstGeom prst="rect">
            <a:avLst/>
          </a:prstGeom>
        </p:spPr>
      </p:pic>
      <p:pic>
        <p:nvPicPr>
          <p:cNvPr id="9" name="Google Shape;124;p4">
            <a:extLst>
              <a:ext uri="{FF2B5EF4-FFF2-40B4-BE49-F238E27FC236}">
                <a16:creationId xmlns:a16="http://schemas.microsoft.com/office/drawing/2014/main" id="{7D3E4BAA-3DCF-411D-81AA-60622A9E007E}"/>
              </a:ext>
            </a:extLst>
          </p:cNvPr>
          <p:cNvPicPr preferRelativeResize="0"/>
          <p:nvPr userDrawn="1"/>
        </p:nvPicPr>
        <p:blipFill rotWithShape="1">
          <a:blip r:embed="rId14">
            <a:alphaModFix/>
          </a:blip>
          <a:srcRect/>
          <a:stretch/>
        </p:blipFill>
        <p:spPr>
          <a:xfrm>
            <a:off x="12072675" y="2072895"/>
            <a:ext cx="238650" cy="2709534"/>
          </a:xfrm>
          <a:prstGeom prst="rect">
            <a:avLst/>
          </a:prstGeom>
          <a:noFill/>
          <a:ln>
            <a:noFill/>
          </a:ln>
        </p:spPr>
      </p:pic>
      <p:pic>
        <p:nvPicPr>
          <p:cNvPr id="10" name="Picture 9">
            <a:extLst>
              <a:ext uri="{FF2B5EF4-FFF2-40B4-BE49-F238E27FC236}">
                <a16:creationId xmlns:a16="http://schemas.microsoft.com/office/drawing/2014/main" id="{6717A31C-4F70-4C6A-9B24-1EE69560DEAF}"/>
              </a:ext>
            </a:extLst>
          </p:cNvPr>
          <p:cNvPicPr>
            <a:picLocks noChangeAspect="1"/>
          </p:cNvPicPr>
          <p:nvPr userDrawn="1"/>
        </p:nvPicPr>
        <p:blipFill>
          <a:blip r:embed="rId15"/>
          <a:stretch>
            <a:fillRect/>
          </a:stretch>
        </p:blipFill>
        <p:spPr>
          <a:xfrm>
            <a:off x="2285141" y="6073322"/>
            <a:ext cx="9906859" cy="207282"/>
          </a:xfrm>
          <a:prstGeom prst="rect">
            <a:avLst/>
          </a:prstGeom>
        </p:spPr>
      </p:pic>
      <p:pic>
        <p:nvPicPr>
          <p:cNvPr id="11" name="Picture 10">
            <a:extLst>
              <a:ext uri="{FF2B5EF4-FFF2-40B4-BE49-F238E27FC236}">
                <a16:creationId xmlns:a16="http://schemas.microsoft.com/office/drawing/2014/main" id="{0D86B9A2-3981-4CF9-9DF6-2364DC36F51D}"/>
              </a:ext>
            </a:extLst>
          </p:cNvPr>
          <p:cNvPicPr>
            <a:picLocks noChangeAspect="1"/>
          </p:cNvPicPr>
          <p:nvPr userDrawn="1"/>
        </p:nvPicPr>
        <p:blipFill>
          <a:blip r:embed="rId16"/>
          <a:stretch>
            <a:fillRect/>
          </a:stretch>
        </p:blipFill>
        <p:spPr>
          <a:xfrm>
            <a:off x="264458" y="5878586"/>
            <a:ext cx="936544" cy="842889"/>
          </a:xfrm>
          <a:prstGeom prst="rect">
            <a:avLst/>
          </a:prstGeom>
        </p:spPr>
      </p:pic>
      <p:pic>
        <p:nvPicPr>
          <p:cNvPr id="12" name="Picture 11">
            <a:extLst>
              <a:ext uri="{FF2B5EF4-FFF2-40B4-BE49-F238E27FC236}">
                <a16:creationId xmlns:a16="http://schemas.microsoft.com/office/drawing/2014/main" id="{A2ADB3A2-4CD6-4D2C-913A-788A2516D3F9}"/>
              </a:ext>
            </a:extLst>
          </p:cNvPr>
          <p:cNvPicPr>
            <a:picLocks noChangeAspect="1"/>
          </p:cNvPicPr>
          <p:nvPr userDrawn="1"/>
        </p:nvPicPr>
        <p:blipFill>
          <a:blip r:embed="rId17"/>
          <a:stretch>
            <a:fillRect/>
          </a:stretch>
        </p:blipFill>
        <p:spPr>
          <a:xfrm>
            <a:off x="-1" y="-2108"/>
            <a:ext cx="9157649" cy="1609483"/>
          </a:xfrm>
          <a:prstGeom prst="rect">
            <a:avLst/>
          </a:prstGeom>
        </p:spPr>
      </p:pic>
      <p:sp>
        <p:nvSpPr>
          <p:cNvPr id="7" name="TextBox 6">
            <a:extLst>
              <a:ext uri="{FF2B5EF4-FFF2-40B4-BE49-F238E27FC236}">
                <a16:creationId xmlns:a16="http://schemas.microsoft.com/office/drawing/2014/main" id="{6F68785B-ADCE-48EA-9AEC-79EE30CBE556}"/>
              </a:ext>
            </a:extLst>
          </p:cNvPr>
          <p:cNvSpPr txBox="1"/>
          <p:nvPr userDrawn="1"/>
        </p:nvSpPr>
        <p:spPr>
          <a:xfrm>
            <a:off x="68239" y="183322"/>
            <a:ext cx="1919184" cy="1077218"/>
          </a:xfrm>
          <a:prstGeom prst="rect">
            <a:avLst/>
          </a:prstGeom>
          <a:noFill/>
        </p:spPr>
        <p:txBody>
          <a:bodyPr wrap="square" rtlCol="0">
            <a:spAutoFit/>
          </a:bodyPr>
          <a:lstStyle/>
          <a:p>
            <a:pPr algn="ctr"/>
            <a:r>
              <a:rPr lang="en-US" sz="3200" dirty="0">
                <a:solidFill>
                  <a:schemeClr val="bg1"/>
                </a:solidFill>
              </a:rPr>
              <a:t>Chapter </a:t>
            </a:r>
          </a:p>
          <a:p>
            <a:pPr algn="ctr"/>
            <a:r>
              <a:rPr lang="en-US" sz="3200" dirty="0">
                <a:solidFill>
                  <a:schemeClr val="bg1"/>
                </a:solidFill>
              </a:rPr>
              <a:t>07</a:t>
            </a:r>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B344D262-A77B-494D-8DA9-960FDEAE4647}" type="datetime1">
              <a:rPr lang="en-US" smtClean="0"/>
              <a:t>2/16/2022</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425756018"/>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0BCF4BBA-AB24-42BB-AB34-315E25FF1055}" type="datetime1">
              <a:rPr lang="en-US" smtClean="0"/>
              <a:t>2/16/2022</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721043557"/>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1.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38.png"/><Relationship Id="rId4" Type="http://schemas.openxmlformats.org/officeDocument/2006/relationships/image" Target="../media/image37.png"/></Relationships>
</file>

<file path=ppt/slides/_rels/slide3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2BF9F27-1B8F-4107-8775-5EE6389D9A91}"/>
              </a:ext>
            </a:extLst>
          </p:cNvPr>
          <p:cNvPicPr>
            <a:picLocks noChangeAspect="1"/>
          </p:cNvPicPr>
          <p:nvPr/>
        </p:nvPicPr>
        <p:blipFill>
          <a:blip r:embed="rId2"/>
          <a:stretch>
            <a:fillRect/>
          </a:stretch>
        </p:blipFill>
        <p:spPr>
          <a:xfrm>
            <a:off x="450795" y="2258596"/>
            <a:ext cx="6045355" cy="3972038"/>
          </a:xfrm>
          <a:prstGeom prst="rect">
            <a:avLst/>
          </a:prstGeom>
        </p:spPr>
      </p:pic>
      <p:pic>
        <p:nvPicPr>
          <p:cNvPr id="4" name="Picture 3"/>
          <p:cNvPicPr>
            <a:picLocks noChangeAspect="1"/>
          </p:cNvPicPr>
          <p:nvPr/>
        </p:nvPicPr>
        <p:blipFill rotWithShape="1">
          <a:blip r:embed="rId3"/>
          <a:srcRect l="984" r="914" b="11911"/>
          <a:stretch/>
        </p:blipFill>
        <p:spPr>
          <a:xfrm>
            <a:off x="0" y="5613119"/>
            <a:ext cx="12200709" cy="123503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02249" y="5867865"/>
            <a:ext cx="1069463" cy="959038"/>
          </a:xfrm>
          <a:prstGeom prst="rect">
            <a:avLst/>
          </a:prstGeom>
        </p:spPr>
      </p:pic>
      <p:pic>
        <p:nvPicPr>
          <p:cNvPr id="12" name="Picture 11"/>
          <p:cNvPicPr>
            <a:picLocks noChangeAspect="1"/>
          </p:cNvPicPr>
          <p:nvPr/>
        </p:nvPicPr>
        <p:blipFill>
          <a:blip r:embed="rId5"/>
          <a:stretch>
            <a:fillRect/>
          </a:stretch>
        </p:blipFill>
        <p:spPr>
          <a:xfrm>
            <a:off x="-112889" y="309716"/>
            <a:ext cx="9596102" cy="1791070"/>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50795" y="553855"/>
            <a:ext cx="5444119"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Marketing Channel </a:t>
            </a:r>
            <a:r>
              <a:rPr lang="en-US" sz="2800">
                <a:solidFill>
                  <a:schemeClr val="bg1"/>
                </a:solidFill>
                <a:latin typeface="Tajawal Medium" panose="00000600000000000000" pitchFamily="2" charset="-78"/>
                <a:cs typeface="Tajawal Medium" panose="00000600000000000000" pitchFamily="2" charset="-78"/>
              </a:rPr>
              <a:t>&amp; Distribution</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Thana Ahmed</a:t>
            </a:r>
          </a:p>
          <a:p>
            <a:r>
              <a:rPr lang="en-US" sz="2800" dirty="0">
                <a:solidFill>
                  <a:srgbClr val="FF9518"/>
                </a:solidFill>
                <a:latin typeface="Tajawal Medium" panose="00000600000000000000" pitchFamily="2" charset="-78"/>
                <a:cs typeface="Tajawal Medium" panose="00000600000000000000" pitchFamily="2" charset="-78"/>
              </a:rPr>
              <a:t>Lecture 7</a:t>
            </a:r>
          </a:p>
        </p:txBody>
      </p:sp>
      <p:sp>
        <p:nvSpPr>
          <p:cNvPr id="16" name="TextBox 15"/>
          <p:cNvSpPr txBox="1"/>
          <p:nvPr/>
        </p:nvSpPr>
        <p:spPr>
          <a:xfrm>
            <a:off x="6786564" y="3159395"/>
            <a:ext cx="5168876" cy="830997"/>
          </a:xfrm>
          <a:prstGeom prst="rect">
            <a:avLst/>
          </a:prstGeom>
          <a:noFill/>
        </p:spPr>
        <p:txBody>
          <a:bodyPr wrap="square" rtlCol="0">
            <a:spAutoFit/>
          </a:bodyPr>
          <a:lstStyle/>
          <a:p>
            <a:r>
              <a:rPr lang="en-US" sz="2400" b="1" dirty="0">
                <a:solidFill>
                  <a:schemeClr val="bg1"/>
                </a:solidFill>
                <a:cs typeface="Tajawal Medium" panose="00000600000000000000" pitchFamily="2" charset="-78"/>
              </a:rPr>
              <a:t>MGM204</a:t>
            </a:r>
          </a:p>
          <a:p>
            <a:r>
              <a:rPr lang="en-US" sz="2400" b="1" dirty="0">
                <a:solidFill>
                  <a:schemeClr val="bg1"/>
                </a:solidFill>
                <a:cs typeface="Tajawal Medium" panose="00000600000000000000" pitchFamily="2" charset="-78"/>
              </a:rPr>
              <a:t>PRINCIPLE OF MARKETING</a:t>
            </a:r>
            <a:endParaRPr lang="en-US" sz="24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E0D60ECE-8986-45DC-B7FE-EC7699B466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438829" cy="5840278"/>
          </a:xfrm>
          <a:custGeom>
            <a:avLst/>
            <a:gdLst>
              <a:gd name="connsiteX0" fmla="*/ 0 w 5438829"/>
              <a:gd name="connsiteY0" fmla="*/ 0 h 5840278"/>
              <a:gd name="connsiteX1" fmla="*/ 4466700 w 5438829"/>
              <a:gd name="connsiteY1" fmla="*/ 0 h 5840278"/>
              <a:gd name="connsiteX2" fmla="*/ 4652178 w 5438829"/>
              <a:gd name="connsiteY2" fmla="*/ 204077 h 5840278"/>
              <a:gd name="connsiteX3" fmla="*/ 5438829 w 5438829"/>
              <a:gd name="connsiteY3" fmla="*/ 2395363 h 5840278"/>
              <a:gd name="connsiteX4" fmla="*/ 1993914 w 5438829"/>
              <a:gd name="connsiteY4" fmla="*/ 5840278 h 5840278"/>
              <a:gd name="connsiteX5" fmla="*/ 67829 w 5438829"/>
              <a:gd name="connsiteY5" fmla="*/ 5251941 h 5840278"/>
              <a:gd name="connsiteX6" fmla="*/ 0 w 5438829"/>
              <a:gd name="connsiteY6" fmla="*/ 5201220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38829" h="5840278">
                <a:moveTo>
                  <a:pt x="0" y="0"/>
                </a:moveTo>
                <a:lnTo>
                  <a:pt x="4466700" y="0"/>
                </a:lnTo>
                <a:lnTo>
                  <a:pt x="4652178" y="204077"/>
                </a:lnTo>
                <a:cubicBezTo>
                  <a:pt x="5143616" y="799562"/>
                  <a:pt x="5438829" y="1562987"/>
                  <a:pt x="5438829" y="2395363"/>
                </a:cubicBezTo>
                <a:cubicBezTo>
                  <a:pt x="5438829" y="4297937"/>
                  <a:pt x="3896488" y="5840278"/>
                  <a:pt x="1993914" y="5840278"/>
                </a:cubicBezTo>
                <a:cubicBezTo>
                  <a:pt x="1280449" y="5840278"/>
                  <a:pt x="617641" y="5623387"/>
                  <a:pt x="67829" y="5251941"/>
                </a:cubicBezTo>
                <a:lnTo>
                  <a:pt x="0" y="520122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Freeform: Shape 17">
            <a:extLst>
              <a:ext uri="{FF2B5EF4-FFF2-40B4-BE49-F238E27FC236}">
                <a16:creationId xmlns:a16="http://schemas.microsoft.com/office/drawing/2014/main" id="{96964194-5878-40D2-8EC0-DDC58387F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269134" cy="5654940"/>
          </a:xfrm>
          <a:custGeom>
            <a:avLst/>
            <a:gdLst>
              <a:gd name="connsiteX0" fmla="*/ 0 w 5269134"/>
              <a:gd name="connsiteY0" fmla="*/ 0 h 5654940"/>
              <a:gd name="connsiteX1" fmla="*/ 4227767 w 5269134"/>
              <a:gd name="connsiteY1" fmla="*/ 0 h 5654940"/>
              <a:gd name="connsiteX2" fmla="*/ 4312042 w 5269134"/>
              <a:gd name="connsiteY2" fmla="*/ 76595 h 5654940"/>
              <a:gd name="connsiteX3" fmla="*/ 5269134 w 5269134"/>
              <a:gd name="connsiteY3" fmla="*/ 2387221 h 5654940"/>
              <a:gd name="connsiteX4" fmla="*/ 2001415 w 5269134"/>
              <a:gd name="connsiteY4" fmla="*/ 5654940 h 5654940"/>
              <a:gd name="connsiteX5" fmla="*/ 198928 w 5269134"/>
              <a:gd name="connsiteY5" fmla="*/ 5113274 h 5654940"/>
              <a:gd name="connsiteX6" fmla="*/ 0 w 5269134"/>
              <a:gd name="connsiteY6" fmla="*/ 4969563 h 565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269134" h="5654940">
                <a:moveTo>
                  <a:pt x="0" y="0"/>
                </a:moveTo>
                <a:lnTo>
                  <a:pt x="4227767" y="0"/>
                </a:lnTo>
                <a:lnTo>
                  <a:pt x="4312042" y="76595"/>
                </a:lnTo>
                <a:cubicBezTo>
                  <a:pt x="4903383" y="667936"/>
                  <a:pt x="5269134" y="1484866"/>
                  <a:pt x="5269134" y="2387221"/>
                </a:cubicBezTo>
                <a:cubicBezTo>
                  <a:pt x="5269134" y="4191932"/>
                  <a:pt x="3806126" y="5654940"/>
                  <a:pt x="2001415" y="5654940"/>
                </a:cubicBezTo>
                <a:cubicBezTo>
                  <a:pt x="1335223" y="5654940"/>
                  <a:pt x="715593" y="5455584"/>
                  <a:pt x="198928" y="5113274"/>
                </a:cubicBezTo>
                <a:lnTo>
                  <a:pt x="0" y="4969563"/>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5" name="Content Placeholder 2">
            <a:extLst>
              <a:ext uri="{FF2B5EF4-FFF2-40B4-BE49-F238E27FC236}">
                <a16:creationId xmlns:a16="http://schemas.microsoft.com/office/drawing/2014/main" id="{D54233D7-C18D-4277-9F2B-C762955A314E}"/>
              </a:ext>
            </a:extLst>
          </p:cNvPr>
          <p:cNvGraphicFramePr>
            <a:graphicFrameLocks noGrp="1"/>
          </p:cNvGraphicFramePr>
          <p:nvPr>
            <p:ph idx="1"/>
            <p:extLst>
              <p:ext uri="{D42A27DB-BD31-4B8C-83A1-F6EECF244321}">
                <p14:modId xmlns:p14="http://schemas.microsoft.com/office/powerpoint/2010/main" val="1778701595"/>
              </p:ext>
            </p:extLst>
          </p:nvPr>
        </p:nvGraphicFramePr>
        <p:xfrm>
          <a:off x="5590866" y="1477108"/>
          <a:ext cx="6279401" cy="4177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Picture 1">
            <a:extLst>
              <a:ext uri="{FF2B5EF4-FFF2-40B4-BE49-F238E27FC236}">
                <a16:creationId xmlns:a16="http://schemas.microsoft.com/office/drawing/2014/main" id="{DDD5774F-D732-457D-9C28-5FDB38C1C69C}"/>
              </a:ext>
            </a:extLst>
          </p:cNvPr>
          <p:cNvPicPr>
            <a:picLocks noChangeAspect="1"/>
          </p:cNvPicPr>
          <p:nvPr/>
        </p:nvPicPr>
        <p:blipFill>
          <a:blip r:embed="rId7"/>
          <a:stretch>
            <a:fillRect/>
          </a:stretch>
        </p:blipFill>
        <p:spPr>
          <a:xfrm>
            <a:off x="0" y="929799"/>
            <a:ext cx="4419079" cy="3694954"/>
          </a:xfrm>
          <a:prstGeom prst="rect">
            <a:avLst/>
          </a:prstGeom>
          <a:ln>
            <a:noFill/>
          </a:ln>
          <a:effectLst>
            <a:softEdge rad="112500"/>
          </a:effectLst>
        </p:spPr>
      </p:pic>
      <p:sp>
        <p:nvSpPr>
          <p:cNvPr id="3" name="TextBox 2">
            <a:extLst>
              <a:ext uri="{FF2B5EF4-FFF2-40B4-BE49-F238E27FC236}">
                <a16:creationId xmlns:a16="http://schemas.microsoft.com/office/drawing/2014/main" id="{DB0C4EE4-7F93-4E39-8723-645AD21CDD9C}"/>
              </a:ext>
            </a:extLst>
          </p:cNvPr>
          <p:cNvSpPr txBox="1"/>
          <p:nvPr/>
        </p:nvSpPr>
        <p:spPr>
          <a:xfrm>
            <a:off x="5438830" y="436098"/>
            <a:ext cx="3311275" cy="830997"/>
          </a:xfrm>
          <a:prstGeom prst="rect">
            <a:avLst/>
          </a:prstGeom>
          <a:noFill/>
        </p:spPr>
        <p:txBody>
          <a:bodyPr wrap="square" rtlCol="0">
            <a:spAutoFit/>
          </a:bodyPr>
          <a:lstStyle/>
          <a:p>
            <a:r>
              <a:rPr lang="en-US" sz="4800" dirty="0"/>
              <a:t>CONTENT</a:t>
            </a:r>
          </a:p>
        </p:txBody>
      </p:sp>
    </p:spTree>
    <p:extLst>
      <p:ext uri="{BB962C8B-B14F-4D97-AF65-F5344CB8AC3E}">
        <p14:creationId xmlns:p14="http://schemas.microsoft.com/office/powerpoint/2010/main" val="3038011129"/>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646EA2-5B4A-496F-8D2E-CA96B31C6443}"/>
              </a:ext>
            </a:extLst>
          </p:cNvPr>
          <p:cNvSpPr>
            <a:spLocks noGrp="1"/>
          </p:cNvSpPr>
          <p:nvPr>
            <p:ph type="title"/>
          </p:nvPr>
        </p:nvSpPr>
        <p:spPr>
          <a:xfrm>
            <a:off x="2456598" y="0"/>
            <a:ext cx="9170158" cy="1284664"/>
          </a:xfrm>
          <a:solidFill>
            <a:srgbClr val="0A1F61"/>
          </a:solidFill>
        </p:spPr>
        <p:txBody>
          <a:bodyPr>
            <a:normAutofit/>
          </a:bodyPr>
          <a:lstStyle/>
          <a:p>
            <a:r>
              <a:rPr lang="en-US" sz="4000" dirty="0"/>
              <a:t>1. The nature and importance of Marketing Channels</a:t>
            </a:r>
          </a:p>
        </p:txBody>
      </p:sp>
      <p:sp>
        <p:nvSpPr>
          <p:cNvPr id="3" name="Content Placeholder 2">
            <a:extLst>
              <a:ext uri="{FF2B5EF4-FFF2-40B4-BE49-F238E27FC236}">
                <a16:creationId xmlns:a16="http://schemas.microsoft.com/office/drawing/2014/main" id="{9625B47B-16A3-4717-B45B-96F33B90F78C}"/>
              </a:ext>
            </a:extLst>
          </p:cNvPr>
          <p:cNvSpPr>
            <a:spLocks noGrp="1"/>
          </p:cNvSpPr>
          <p:nvPr>
            <p:ph idx="1"/>
          </p:nvPr>
        </p:nvSpPr>
        <p:spPr>
          <a:xfrm>
            <a:off x="1034500" y="1820983"/>
            <a:ext cx="6829340" cy="4040603"/>
          </a:xfrm>
        </p:spPr>
        <p:txBody>
          <a:bodyPr>
            <a:normAutofit/>
          </a:bodyPr>
          <a:lstStyle/>
          <a:p>
            <a:pPr algn="l">
              <a:lnSpc>
                <a:spcPct val="100000"/>
              </a:lnSpc>
            </a:pPr>
            <a:r>
              <a:rPr lang="en-US" sz="2200" b="1" i="0" u="none" strike="noStrike" baseline="0" dirty="0">
                <a:solidFill>
                  <a:srgbClr val="960000"/>
                </a:solidFill>
                <a:latin typeface="ArialNarrowMTPro-Bold"/>
              </a:rPr>
              <a:t>Marketing channel (distribution channel): </a:t>
            </a:r>
            <a:r>
              <a:rPr lang="en-US" sz="2200" b="0" i="0" u="none" strike="noStrike" baseline="0" dirty="0">
                <a:solidFill>
                  <a:srgbClr val="000000"/>
                </a:solidFill>
                <a:latin typeface="TimesLTPro-Roman"/>
              </a:rPr>
              <a:t>A set of interdependent organizations that help make a product or service available for use or consumption by the consumer or business user.</a:t>
            </a:r>
          </a:p>
          <a:p>
            <a:pPr algn="l">
              <a:lnSpc>
                <a:spcPct val="100000"/>
              </a:lnSpc>
            </a:pPr>
            <a:endParaRPr lang="en-US" sz="2200" b="0" i="0" u="none" strike="noStrike" baseline="0" dirty="0">
              <a:solidFill>
                <a:srgbClr val="000000"/>
              </a:solidFill>
              <a:latin typeface="TimesLTPro-Roman"/>
            </a:endParaRPr>
          </a:p>
          <a:p>
            <a:pPr algn="l">
              <a:lnSpc>
                <a:spcPct val="100000"/>
              </a:lnSpc>
            </a:pPr>
            <a:r>
              <a:rPr lang="en-US" sz="2200" b="1" dirty="0">
                <a:solidFill>
                  <a:srgbClr val="960000"/>
                </a:solidFill>
                <a:latin typeface="ArialNarrowMTPro-Bold"/>
              </a:rPr>
              <a:t>How channel Members add Value: </a:t>
            </a:r>
            <a:r>
              <a:rPr lang="en-US" sz="2200" dirty="0">
                <a:solidFill>
                  <a:srgbClr val="000000"/>
                </a:solidFill>
                <a:latin typeface="TimesLTPro-Roman"/>
              </a:rPr>
              <a:t>Producers use intermediaries because they create greater efficiency in making goods available to target markets. Through their contacts, experience, specialization, and scale of operation, intermediaries usually offer the firm more than it can achieve on its own.</a:t>
            </a:r>
          </a:p>
        </p:txBody>
      </p:sp>
      <p:pic>
        <p:nvPicPr>
          <p:cNvPr id="1028" name="Picture 4" descr="Distribution Channel In Marketing | Different Type Of Distribution Channel">
            <a:extLst>
              <a:ext uri="{FF2B5EF4-FFF2-40B4-BE49-F238E27FC236}">
                <a16:creationId xmlns:a16="http://schemas.microsoft.com/office/drawing/2014/main" id="{A3A49B13-083D-4507-884A-D76E88EBBA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17059" y="2008504"/>
            <a:ext cx="3713871" cy="36655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57875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42130EAF-3FC8-4C9A-8409-360CB2D23357}" type="slidenum">
              <a:rPr lang="en-US" altLang="ar-SA"/>
              <a:pPr/>
              <a:t>4</a:t>
            </a:fld>
            <a:endParaRPr lang="en-US" altLang="ar-SA"/>
          </a:p>
        </p:txBody>
      </p:sp>
      <p:sp>
        <p:nvSpPr>
          <p:cNvPr id="69634" name="Rectangle 2"/>
          <p:cNvSpPr>
            <a:spLocks noGrp="1" noChangeArrowheads="1"/>
          </p:cNvSpPr>
          <p:nvPr>
            <p:ph type="title"/>
          </p:nvPr>
        </p:nvSpPr>
        <p:spPr>
          <a:xfrm>
            <a:off x="2183642" y="136525"/>
            <a:ext cx="9170158" cy="1325563"/>
          </a:xfrm>
        </p:spPr>
        <p:txBody>
          <a:bodyPr>
            <a:normAutofit/>
          </a:bodyPr>
          <a:lstStyle/>
          <a:p>
            <a:r>
              <a:rPr lang="en-US" altLang="ar-SA" sz="4000" b="1" dirty="0"/>
              <a:t>Adding Value through Distribution</a:t>
            </a:r>
          </a:p>
        </p:txBody>
      </p:sp>
      <p:sp>
        <p:nvSpPr>
          <p:cNvPr id="69635" name="Rectangle 3"/>
          <p:cNvSpPr>
            <a:spLocks noGrp="1" noChangeArrowheads="1"/>
          </p:cNvSpPr>
          <p:nvPr>
            <p:ph type="body" idx="1"/>
          </p:nvPr>
        </p:nvSpPr>
        <p:spPr>
          <a:xfrm>
            <a:off x="1157563" y="1658487"/>
            <a:ext cx="9869828" cy="3819757"/>
          </a:xfrm>
        </p:spPr>
        <p:txBody>
          <a:bodyPr anchor="ctr"/>
          <a:lstStyle/>
          <a:p>
            <a:r>
              <a:rPr lang="en-US" altLang="ar-SA" dirty="0"/>
              <a:t>Intermediaries provide value to producers because they often have </a:t>
            </a:r>
            <a:r>
              <a:rPr lang="en-US" altLang="ar-SA" b="1" dirty="0"/>
              <a:t>expertise</a:t>
            </a:r>
            <a:r>
              <a:rPr lang="en-US" altLang="ar-SA" dirty="0"/>
              <a:t> in certain areas that producers do not have.</a:t>
            </a:r>
          </a:p>
          <a:p>
            <a:endParaRPr lang="en-US" altLang="ar-SA" dirty="0"/>
          </a:p>
          <a:p>
            <a:r>
              <a:rPr lang="en-US" altLang="ar-SA" dirty="0"/>
              <a:t>Intermediaries are </a:t>
            </a:r>
            <a:r>
              <a:rPr lang="en-US" altLang="ar-SA" b="1" dirty="0"/>
              <a:t>experts in</a:t>
            </a:r>
            <a:r>
              <a:rPr lang="en-US" altLang="ar-SA" dirty="0"/>
              <a:t> displaying, merchandising, and providing convenient shopping locations and hours for customers.</a:t>
            </a:r>
          </a:p>
          <a:p>
            <a:endParaRPr lang="en-US" altLang="ar-SA" dirty="0"/>
          </a:p>
        </p:txBody>
      </p:sp>
    </p:spTree>
    <p:extLst>
      <p:ext uri="{BB962C8B-B14F-4D97-AF65-F5344CB8AC3E}">
        <p14:creationId xmlns:p14="http://schemas.microsoft.com/office/powerpoint/2010/main" val="22473566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646EA2-5B4A-496F-8D2E-CA96B31C6443}"/>
              </a:ext>
            </a:extLst>
          </p:cNvPr>
          <p:cNvSpPr>
            <a:spLocks noGrp="1"/>
          </p:cNvSpPr>
          <p:nvPr>
            <p:ph type="title"/>
          </p:nvPr>
        </p:nvSpPr>
        <p:spPr>
          <a:xfrm>
            <a:off x="2456598" y="0"/>
            <a:ext cx="9170158" cy="1284664"/>
          </a:xfrm>
          <a:solidFill>
            <a:srgbClr val="0A1F61"/>
          </a:solidFill>
        </p:spPr>
        <p:txBody>
          <a:bodyPr>
            <a:normAutofit/>
          </a:bodyPr>
          <a:lstStyle/>
          <a:p>
            <a:r>
              <a:rPr lang="en-US" sz="4800" dirty="0"/>
              <a:t>Importance of Marketing Channels</a:t>
            </a:r>
          </a:p>
        </p:txBody>
      </p:sp>
      <p:sp>
        <p:nvSpPr>
          <p:cNvPr id="3" name="Content Placeholder 2">
            <a:extLst>
              <a:ext uri="{FF2B5EF4-FFF2-40B4-BE49-F238E27FC236}">
                <a16:creationId xmlns:a16="http://schemas.microsoft.com/office/drawing/2014/main" id="{9625B47B-16A3-4717-B45B-96F33B90F78C}"/>
              </a:ext>
            </a:extLst>
          </p:cNvPr>
          <p:cNvSpPr>
            <a:spLocks noGrp="1"/>
          </p:cNvSpPr>
          <p:nvPr>
            <p:ph idx="1"/>
          </p:nvPr>
        </p:nvSpPr>
        <p:spPr/>
        <p:txBody>
          <a:bodyPr>
            <a:normAutofit/>
          </a:bodyPr>
          <a:lstStyle/>
          <a:p>
            <a:pPr marL="342900" indent="-342900" algn="l">
              <a:lnSpc>
                <a:spcPct val="100000"/>
              </a:lnSpc>
              <a:buFont typeface="+mj-lt"/>
              <a:buAutoNum type="arabicPeriod"/>
            </a:pPr>
            <a:r>
              <a:rPr lang="en-US" sz="2400" dirty="0">
                <a:solidFill>
                  <a:srgbClr val="000000"/>
                </a:solidFill>
                <a:latin typeface="TimesLTPro-Roman"/>
              </a:rPr>
              <a:t>They reduce the amount of work that must be done by both producers and consumers</a:t>
            </a:r>
            <a:r>
              <a:rPr lang="en-US" sz="1800" dirty="0">
                <a:solidFill>
                  <a:srgbClr val="000000"/>
                </a:solidFill>
                <a:latin typeface="TimesLTPro-Roman"/>
              </a:rPr>
              <a:t>.</a:t>
            </a:r>
          </a:p>
        </p:txBody>
      </p:sp>
      <p:pic>
        <p:nvPicPr>
          <p:cNvPr id="5" name="Picture 4">
            <a:extLst>
              <a:ext uri="{FF2B5EF4-FFF2-40B4-BE49-F238E27FC236}">
                <a16:creationId xmlns:a16="http://schemas.microsoft.com/office/drawing/2014/main" id="{65DC547D-D327-4D25-BBB1-9E9FF49D31F0}"/>
              </a:ext>
            </a:extLst>
          </p:cNvPr>
          <p:cNvPicPr>
            <a:picLocks noChangeAspect="1"/>
          </p:cNvPicPr>
          <p:nvPr/>
        </p:nvPicPr>
        <p:blipFill>
          <a:blip r:embed="rId2"/>
          <a:stretch>
            <a:fillRect/>
          </a:stretch>
        </p:blipFill>
        <p:spPr>
          <a:xfrm>
            <a:off x="2068650" y="3058758"/>
            <a:ext cx="8054699" cy="2514600"/>
          </a:xfrm>
          <a:prstGeom prst="rect">
            <a:avLst/>
          </a:prstGeom>
        </p:spPr>
      </p:pic>
    </p:spTree>
    <p:extLst>
      <p:ext uri="{BB962C8B-B14F-4D97-AF65-F5344CB8AC3E}">
        <p14:creationId xmlns:p14="http://schemas.microsoft.com/office/powerpoint/2010/main" val="21184050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2" y="453981"/>
            <a:ext cx="6675120" cy="1877811"/>
          </a:xfrm>
          <a:prstGeom prst="rect">
            <a:avLst/>
          </a:prstGeom>
          <a:solidFill>
            <a:srgbClr val="7B416F"/>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2539B793-CAFF-4567-BCE7-3C09ADFD5694}"/>
              </a:ext>
            </a:extLst>
          </p:cNvPr>
          <p:cNvSpPr>
            <a:spLocks noGrp="1"/>
          </p:cNvSpPr>
          <p:nvPr>
            <p:ph type="title"/>
          </p:nvPr>
        </p:nvSpPr>
        <p:spPr>
          <a:xfrm>
            <a:off x="731520" y="731520"/>
            <a:ext cx="6089904" cy="1426464"/>
          </a:xfrm>
        </p:spPr>
        <p:txBody>
          <a:bodyPr>
            <a:normAutofit/>
          </a:bodyPr>
          <a:lstStyle/>
          <a:p>
            <a:r>
              <a:rPr lang="en-US" dirty="0"/>
              <a:t>I</a:t>
            </a:r>
            <a:r>
              <a:rPr lang="en-US" sz="4400" dirty="0"/>
              <a:t>mportance of Marketing Channels</a:t>
            </a:r>
            <a:endParaRPr lang="en-US" dirty="0">
              <a:solidFill>
                <a:srgbClr val="FFFFFF"/>
              </a:solidFill>
            </a:endParaRPr>
          </a:p>
        </p:txBody>
      </p:sp>
      <p:sp>
        <p:nvSpPr>
          <p:cNvPr id="11" name="Rectangle 10">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7100" y="461737"/>
            <a:ext cx="2149361" cy="1870055"/>
          </a:xfrm>
          <a:prstGeom prst="rect">
            <a:avLst/>
          </a:prstGeom>
          <a:solidFill>
            <a:schemeClr val="accent5">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3" name="Rectangle 12">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73768" y="453155"/>
            <a:ext cx="2149358" cy="1878638"/>
          </a:xfrm>
          <a:prstGeom prst="rect">
            <a:avLst/>
          </a:prstGeom>
          <a:solidFill>
            <a:srgbClr val="9056F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5" name="Rectangle 14">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2480956"/>
            <a:ext cx="6675121" cy="3918122"/>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9BAFF69-B07A-469F-A008-81BCB1383D99}"/>
              </a:ext>
            </a:extLst>
          </p:cNvPr>
          <p:cNvSpPr>
            <a:spLocks noGrp="1"/>
          </p:cNvSpPr>
          <p:nvPr>
            <p:ph idx="1"/>
          </p:nvPr>
        </p:nvSpPr>
        <p:spPr>
          <a:xfrm>
            <a:off x="789456" y="2798385"/>
            <a:ext cx="6031967" cy="3283260"/>
          </a:xfrm>
        </p:spPr>
        <p:txBody>
          <a:bodyPr anchor="ctr">
            <a:normAutofit/>
          </a:bodyPr>
          <a:lstStyle/>
          <a:p>
            <a:pPr marL="342900" indent="-342900">
              <a:buFont typeface="+mj-lt"/>
              <a:buAutoNum type="arabicPeriod" startAt="2"/>
            </a:pPr>
            <a:r>
              <a:rPr lang="en-US" sz="2000">
                <a:latin typeface="TimesLTPro-Roman"/>
              </a:rPr>
              <a:t>The role of marketing intermediaries is to transform the assortments of products made by producers into the assortments wanted by consumers. Producers make narrow assortments of products in large quantities, but  consumers want broad assortments of products in small quantities. Marketing channel members buy large quantities from many producers and break them down into the smaller quantities and broader assortments desired by consumers.</a:t>
            </a:r>
          </a:p>
        </p:txBody>
      </p:sp>
      <p:pic>
        <p:nvPicPr>
          <p:cNvPr id="4" name="Picture 3">
            <a:extLst>
              <a:ext uri="{FF2B5EF4-FFF2-40B4-BE49-F238E27FC236}">
                <a16:creationId xmlns:a16="http://schemas.microsoft.com/office/drawing/2014/main" id="{7E1F426B-69F6-42BF-ACD5-B0E1D45FC497}"/>
              </a:ext>
            </a:extLst>
          </p:cNvPr>
          <p:cNvPicPr>
            <a:picLocks noChangeAspect="1"/>
          </p:cNvPicPr>
          <p:nvPr/>
        </p:nvPicPr>
        <p:blipFill rotWithShape="1">
          <a:blip r:embed="rId2"/>
          <a:srcRect l="24724" r="27286" b="-2"/>
          <a:stretch/>
        </p:blipFill>
        <p:spPr>
          <a:xfrm>
            <a:off x="7277100" y="2480954"/>
            <a:ext cx="4455979" cy="3918123"/>
          </a:xfrm>
          <a:prstGeom prst="rect">
            <a:avLst/>
          </a:prstGeom>
        </p:spPr>
      </p:pic>
    </p:spTree>
    <p:extLst>
      <p:ext uri="{BB962C8B-B14F-4D97-AF65-F5344CB8AC3E}">
        <p14:creationId xmlns:p14="http://schemas.microsoft.com/office/powerpoint/2010/main" val="32556103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E0AC271-0F10-478F-9637-72A126CB20C3}"/>
              </a:ext>
            </a:extLst>
          </p:cNvPr>
          <p:cNvSpPr>
            <a:spLocks noGrp="1"/>
          </p:cNvSpPr>
          <p:nvPr>
            <p:ph idx="1"/>
          </p:nvPr>
        </p:nvSpPr>
        <p:spPr>
          <a:xfrm>
            <a:off x="484214" y="2086708"/>
            <a:ext cx="3824595" cy="3785419"/>
          </a:xfrm>
        </p:spPr>
        <p:txBody>
          <a:bodyPr>
            <a:normAutofit/>
          </a:bodyPr>
          <a:lstStyle/>
          <a:p>
            <a:pPr marL="342900" indent="-342900">
              <a:buFont typeface="+mj-lt"/>
              <a:buAutoNum type="arabicPeriod" startAt="3"/>
            </a:pPr>
            <a:r>
              <a:rPr lang="en-US" sz="2400" b="0" i="0" u="none" strike="noStrike" baseline="0" dirty="0">
                <a:latin typeface="TimesLTPro-Roman"/>
              </a:rPr>
              <a:t>In making products and services available to consumers, channel members add value by bridging the major time, place, and possession gaps that separate goods and services from those who use them</a:t>
            </a:r>
            <a:endParaRPr lang="en-US" sz="2400" dirty="0"/>
          </a:p>
        </p:txBody>
      </p:sp>
      <p:sp>
        <p:nvSpPr>
          <p:cNvPr id="9" name="Rectangle 8">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CE5AC75F-F4D6-4CD1-96B3-DAA29C0382F8}"/>
              </a:ext>
            </a:extLst>
          </p:cNvPr>
          <p:cNvPicPr>
            <a:picLocks noChangeAspect="1"/>
          </p:cNvPicPr>
          <p:nvPr/>
        </p:nvPicPr>
        <p:blipFill>
          <a:blip r:embed="rId2"/>
          <a:stretch>
            <a:fillRect/>
          </a:stretch>
        </p:blipFill>
        <p:spPr>
          <a:xfrm>
            <a:off x="5946381" y="807593"/>
            <a:ext cx="4938292" cy="5239568"/>
          </a:xfrm>
          <a:prstGeom prst="rect">
            <a:avLst/>
          </a:prstGeom>
          <a:effectLst/>
        </p:spPr>
      </p:pic>
    </p:spTree>
    <p:extLst>
      <p:ext uri="{BB962C8B-B14F-4D97-AF65-F5344CB8AC3E}">
        <p14:creationId xmlns:p14="http://schemas.microsoft.com/office/powerpoint/2010/main" val="16221609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21A62-127E-4796-BFF7-5597A004266E}"/>
              </a:ext>
            </a:extLst>
          </p:cNvPr>
          <p:cNvSpPr>
            <a:spLocks noGrp="1"/>
          </p:cNvSpPr>
          <p:nvPr>
            <p:ph type="title"/>
          </p:nvPr>
        </p:nvSpPr>
        <p:spPr>
          <a:xfrm>
            <a:off x="2361064" y="217038"/>
            <a:ext cx="9170158" cy="1064478"/>
          </a:xfrm>
          <a:solidFill>
            <a:srgbClr val="0A1F61"/>
          </a:solidFill>
        </p:spPr>
        <p:txBody>
          <a:bodyPr/>
          <a:lstStyle/>
          <a:p>
            <a:r>
              <a:rPr lang="en-US" dirty="0"/>
              <a:t>I</a:t>
            </a:r>
            <a:r>
              <a:rPr lang="en-US" sz="4400" dirty="0"/>
              <a:t>mportance of Marketing Channels</a:t>
            </a:r>
            <a:endParaRPr lang="en-US" dirty="0"/>
          </a:p>
        </p:txBody>
      </p:sp>
      <p:sp>
        <p:nvSpPr>
          <p:cNvPr id="3" name="Content Placeholder 2">
            <a:extLst>
              <a:ext uri="{FF2B5EF4-FFF2-40B4-BE49-F238E27FC236}">
                <a16:creationId xmlns:a16="http://schemas.microsoft.com/office/drawing/2014/main" id="{53E91B63-5E12-4D62-B11B-C13D4072CAD5}"/>
              </a:ext>
            </a:extLst>
          </p:cNvPr>
          <p:cNvSpPr>
            <a:spLocks noGrp="1"/>
          </p:cNvSpPr>
          <p:nvPr>
            <p:ph idx="1"/>
          </p:nvPr>
        </p:nvSpPr>
        <p:spPr>
          <a:xfrm>
            <a:off x="1274929" y="1579965"/>
            <a:ext cx="10515600" cy="4657062"/>
          </a:xfrm>
        </p:spPr>
        <p:txBody>
          <a:bodyPr>
            <a:normAutofit/>
          </a:bodyPr>
          <a:lstStyle/>
          <a:p>
            <a:pPr marL="514350" indent="-514350">
              <a:buFont typeface="+mj-lt"/>
              <a:buAutoNum type="arabicPeriod" startAt="4"/>
            </a:pPr>
            <a:r>
              <a:rPr lang="en-US" sz="3200" dirty="0"/>
              <a:t>Members of the marketing channel perform many key functions: </a:t>
            </a:r>
          </a:p>
          <a:p>
            <a:pPr marL="457200" lvl="1" indent="0">
              <a:lnSpc>
                <a:spcPct val="100000"/>
              </a:lnSpc>
              <a:buNone/>
            </a:pPr>
            <a:r>
              <a:rPr lang="en-US" sz="1800" b="0" i="0" u="none" strike="noStrike" baseline="0" dirty="0">
                <a:solidFill>
                  <a:srgbClr val="B3FF00"/>
                </a:solidFill>
                <a:latin typeface="MathematicalPiLTStd"/>
              </a:rPr>
              <a:t>●● </a:t>
            </a:r>
            <a:r>
              <a:rPr lang="en-US" sz="1800" b="1" i="1" u="none" strike="noStrike" baseline="0" dirty="0">
                <a:solidFill>
                  <a:srgbClr val="000000"/>
                </a:solidFill>
                <a:latin typeface="TimesLTPro-BoldItalic"/>
              </a:rPr>
              <a:t>Information. </a:t>
            </a:r>
            <a:r>
              <a:rPr lang="en-US" sz="1800" b="0" i="0" u="none" strike="noStrike" baseline="0" dirty="0">
                <a:solidFill>
                  <a:srgbClr val="000000"/>
                </a:solidFill>
                <a:latin typeface="TimesLTPro-Roman"/>
              </a:rPr>
              <a:t>Gathering and distributing information about consumers, producers, and other actors and forces in the marketing environment needed for planning and aiding exchange.</a:t>
            </a:r>
          </a:p>
          <a:p>
            <a:pPr marL="457200" lvl="1" indent="0">
              <a:lnSpc>
                <a:spcPct val="100000"/>
              </a:lnSpc>
              <a:buNone/>
            </a:pPr>
            <a:r>
              <a:rPr lang="en-US" sz="1800" b="0" i="0" u="none" strike="noStrike" baseline="0" dirty="0">
                <a:solidFill>
                  <a:srgbClr val="B3FF00"/>
                </a:solidFill>
                <a:latin typeface="MathematicalPiLTStd"/>
              </a:rPr>
              <a:t>●● </a:t>
            </a:r>
            <a:r>
              <a:rPr lang="en-US" sz="1800" b="1" i="1" u="none" strike="noStrike" baseline="0" dirty="0">
                <a:solidFill>
                  <a:srgbClr val="000000"/>
                </a:solidFill>
                <a:latin typeface="TimesLTPro-BoldItalic"/>
              </a:rPr>
              <a:t>Promotion. </a:t>
            </a:r>
            <a:r>
              <a:rPr lang="en-US" sz="1800" b="0" i="0" u="none" strike="noStrike" baseline="0" dirty="0">
                <a:solidFill>
                  <a:srgbClr val="000000"/>
                </a:solidFill>
                <a:latin typeface="TimesLTPro-Roman"/>
              </a:rPr>
              <a:t>Developing and spreading persuasive communications about an offer.</a:t>
            </a:r>
          </a:p>
          <a:p>
            <a:pPr marL="457200" lvl="1" indent="0">
              <a:lnSpc>
                <a:spcPct val="100000"/>
              </a:lnSpc>
              <a:buNone/>
            </a:pPr>
            <a:r>
              <a:rPr lang="en-US" sz="1800" b="0" i="0" u="none" strike="noStrike" baseline="0" dirty="0">
                <a:solidFill>
                  <a:srgbClr val="B3FF00"/>
                </a:solidFill>
                <a:latin typeface="MathematicalPiLTStd"/>
              </a:rPr>
              <a:t>●● </a:t>
            </a:r>
            <a:r>
              <a:rPr lang="en-US" sz="1800" b="1" i="1" u="none" strike="noStrike" baseline="0" dirty="0">
                <a:solidFill>
                  <a:srgbClr val="000000"/>
                </a:solidFill>
                <a:latin typeface="TimesLTPro-BoldItalic"/>
              </a:rPr>
              <a:t>Contact. </a:t>
            </a:r>
            <a:r>
              <a:rPr lang="en-US" sz="1800" b="0" i="0" u="none" strike="noStrike" baseline="0" dirty="0">
                <a:solidFill>
                  <a:srgbClr val="000000"/>
                </a:solidFill>
                <a:latin typeface="TimesLTPro-Roman"/>
              </a:rPr>
              <a:t>Finding and engaging customers and prospective buyers.</a:t>
            </a:r>
          </a:p>
          <a:p>
            <a:pPr marL="457200" lvl="1" indent="0">
              <a:lnSpc>
                <a:spcPct val="100000"/>
              </a:lnSpc>
              <a:buNone/>
            </a:pPr>
            <a:r>
              <a:rPr lang="en-US" sz="1800" b="0" i="0" u="none" strike="noStrike" baseline="0" dirty="0">
                <a:solidFill>
                  <a:srgbClr val="B3FF00"/>
                </a:solidFill>
                <a:latin typeface="MathematicalPiLTStd"/>
              </a:rPr>
              <a:t>●● </a:t>
            </a:r>
            <a:r>
              <a:rPr lang="en-US" sz="1800" b="1" i="1" u="none" strike="noStrike" baseline="0" dirty="0">
                <a:solidFill>
                  <a:srgbClr val="000000"/>
                </a:solidFill>
                <a:latin typeface="TimesLTPro-BoldItalic"/>
              </a:rPr>
              <a:t>Matching. </a:t>
            </a:r>
            <a:r>
              <a:rPr lang="en-US" sz="1800" b="0" i="0" u="none" strike="noStrike" baseline="0" dirty="0">
                <a:solidFill>
                  <a:srgbClr val="000000"/>
                </a:solidFill>
                <a:latin typeface="TimesLTPro-Roman"/>
              </a:rPr>
              <a:t>Shaping offers to meet the buyer’s needs, including activities such as manufacturing, grading, assembling, and packaging.</a:t>
            </a:r>
          </a:p>
          <a:p>
            <a:pPr marL="457200" lvl="1" indent="0">
              <a:lnSpc>
                <a:spcPct val="100000"/>
              </a:lnSpc>
              <a:buNone/>
            </a:pPr>
            <a:r>
              <a:rPr lang="en-US" sz="1800" b="0" i="0" u="none" strike="noStrike" baseline="0" dirty="0">
                <a:solidFill>
                  <a:srgbClr val="B3FF00"/>
                </a:solidFill>
                <a:latin typeface="MathematicalPiLTStd"/>
              </a:rPr>
              <a:t>●● </a:t>
            </a:r>
            <a:r>
              <a:rPr lang="en-US" sz="1800" b="1" i="1" u="none" strike="noStrike" baseline="0" dirty="0">
                <a:solidFill>
                  <a:srgbClr val="000000"/>
                </a:solidFill>
                <a:latin typeface="TimesLTPro-BoldItalic"/>
              </a:rPr>
              <a:t>Negotiation. </a:t>
            </a:r>
            <a:r>
              <a:rPr lang="en-US" sz="1800" b="0" i="0" u="none" strike="noStrike" baseline="0" dirty="0">
                <a:solidFill>
                  <a:srgbClr val="000000"/>
                </a:solidFill>
                <a:latin typeface="TimesLTPro-Roman"/>
              </a:rPr>
              <a:t>Reaching an agreement on price and other terms so that ownership or possession can be transferred.</a:t>
            </a:r>
          </a:p>
          <a:p>
            <a:pPr marL="457200" lvl="1" indent="0">
              <a:lnSpc>
                <a:spcPct val="100000"/>
              </a:lnSpc>
              <a:buNone/>
            </a:pPr>
            <a:r>
              <a:rPr lang="en-US" sz="1800" b="0" i="0" u="none" strike="noStrike" baseline="0" dirty="0">
                <a:solidFill>
                  <a:srgbClr val="B3FF00"/>
                </a:solidFill>
                <a:latin typeface="MathematicalPiLTStd"/>
              </a:rPr>
              <a:t>●● </a:t>
            </a:r>
            <a:r>
              <a:rPr lang="en-US" sz="1800" b="1" i="1" u="none" strike="noStrike" baseline="0" dirty="0">
                <a:solidFill>
                  <a:srgbClr val="000000"/>
                </a:solidFill>
                <a:latin typeface="TimesLTPro-BoldItalic"/>
              </a:rPr>
              <a:t>Physical distribution. </a:t>
            </a:r>
            <a:r>
              <a:rPr lang="en-US" sz="1800" b="0" i="0" u="none" strike="noStrike" baseline="0" dirty="0">
                <a:solidFill>
                  <a:srgbClr val="000000"/>
                </a:solidFill>
                <a:latin typeface="TimesLTPro-Roman"/>
              </a:rPr>
              <a:t>Transporting and storing goods.</a:t>
            </a:r>
          </a:p>
          <a:p>
            <a:pPr marL="457200" lvl="1" indent="0">
              <a:lnSpc>
                <a:spcPct val="100000"/>
              </a:lnSpc>
              <a:buNone/>
            </a:pPr>
            <a:r>
              <a:rPr lang="en-US" sz="1800" b="0" i="0" u="none" strike="noStrike" baseline="0" dirty="0">
                <a:solidFill>
                  <a:srgbClr val="B3FF00"/>
                </a:solidFill>
                <a:latin typeface="MathematicalPiLTStd"/>
              </a:rPr>
              <a:t>●● </a:t>
            </a:r>
            <a:r>
              <a:rPr lang="en-US" sz="1800" b="1" i="1" u="none" strike="noStrike" baseline="0" dirty="0">
                <a:solidFill>
                  <a:srgbClr val="000000"/>
                </a:solidFill>
                <a:latin typeface="TimesLTPro-BoldItalic"/>
              </a:rPr>
              <a:t>Financing. </a:t>
            </a:r>
            <a:r>
              <a:rPr lang="en-US" sz="1800" b="0" i="0" u="none" strike="noStrike" baseline="0" dirty="0">
                <a:solidFill>
                  <a:srgbClr val="000000"/>
                </a:solidFill>
                <a:latin typeface="TimesLTPro-Roman"/>
              </a:rPr>
              <a:t>Acquiring and using funds to cover the costs of the channel work.</a:t>
            </a:r>
          </a:p>
          <a:p>
            <a:pPr marL="457200" lvl="1" indent="0">
              <a:lnSpc>
                <a:spcPct val="100000"/>
              </a:lnSpc>
              <a:buNone/>
            </a:pPr>
            <a:r>
              <a:rPr lang="en-US" sz="1800" b="0" i="0" u="none" strike="noStrike" baseline="0" dirty="0">
                <a:solidFill>
                  <a:srgbClr val="B3FF00"/>
                </a:solidFill>
                <a:latin typeface="MathematicalPiLTStd"/>
              </a:rPr>
              <a:t>●● </a:t>
            </a:r>
            <a:r>
              <a:rPr lang="en-US" sz="1800" b="1" i="1" u="none" strike="noStrike" baseline="0" dirty="0">
                <a:solidFill>
                  <a:srgbClr val="000000"/>
                </a:solidFill>
                <a:latin typeface="TimesLTPro-BoldItalic"/>
              </a:rPr>
              <a:t>Risk taking. </a:t>
            </a:r>
            <a:r>
              <a:rPr lang="en-US" sz="1800" b="0" i="0" u="none" strike="noStrike" baseline="0" dirty="0">
                <a:solidFill>
                  <a:srgbClr val="000000"/>
                </a:solidFill>
                <a:latin typeface="TimesLTPro-Roman"/>
              </a:rPr>
              <a:t>Assuming the risks of carrying out the channel work.</a:t>
            </a:r>
            <a:endParaRPr lang="en-US" sz="3200" dirty="0"/>
          </a:p>
        </p:txBody>
      </p:sp>
    </p:spTree>
    <p:extLst>
      <p:ext uri="{BB962C8B-B14F-4D97-AF65-F5344CB8AC3E}">
        <p14:creationId xmlns:p14="http://schemas.microsoft.com/office/powerpoint/2010/main" val="13331682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2C7008-5332-4B10-96F5-F835258A6854}"/>
              </a:ext>
            </a:extLst>
          </p:cNvPr>
          <p:cNvSpPr>
            <a:spLocks noGrp="1"/>
          </p:cNvSpPr>
          <p:nvPr>
            <p:ph type="title"/>
          </p:nvPr>
        </p:nvSpPr>
        <p:spPr>
          <a:xfrm>
            <a:off x="2183642" y="537111"/>
            <a:ext cx="9170158" cy="1325563"/>
          </a:xfrm>
        </p:spPr>
        <p:txBody>
          <a:bodyPr>
            <a:normAutofit/>
          </a:bodyPr>
          <a:lstStyle/>
          <a:p>
            <a:r>
              <a:rPr lang="en-US" sz="4000" dirty="0"/>
              <a:t>GOLDEN RULE OF DISTRIBUTION</a:t>
            </a:r>
            <a:br>
              <a:rPr lang="en-US" sz="4000" dirty="0"/>
            </a:br>
            <a:endParaRPr lang="en-US" sz="4000" dirty="0"/>
          </a:p>
        </p:txBody>
      </p:sp>
      <p:sp>
        <p:nvSpPr>
          <p:cNvPr id="3" name="Content Placeholder 2">
            <a:extLst>
              <a:ext uri="{FF2B5EF4-FFF2-40B4-BE49-F238E27FC236}">
                <a16:creationId xmlns:a16="http://schemas.microsoft.com/office/drawing/2014/main" id="{29C7D39A-CCFC-48A1-AB39-F586D903C3AD}"/>
              </a:ext>
            </a:extLst>
          </p:cNvPr>
          <p:cNvSpPr>
            <a:spLocks noGrp="1"/>
          </p:cNvSpPr>
          <p:nvPr>
            <p:ph idx="1"/>
          </p:nvPr>
        </p:nvSpPr>
        <p:spPr>
          <a:xfrm>
            <a:off x="5125133" y="2819658"/>
            <a:ext cx="6386015" cy="4351338"/>
          </a:xfrm>
        </p:spPr>
        <p:txBody>
          <a:bodyPr/>
          <a:lstStyle/>
          <a:p>
            <a:pPr marL="0" indent="0" algn="ctr">
              <a:buNone/>
            </a:pPr>
            <a:r>
              <a:rPr lang="en-US" b="1" dirty="0">
                <a:solidFill>
                  <a:srgbClr val="960000"/>
                </a:solidFill>
              </a:rPr>
              <a:t>WE CAN ELIMINATE AN INTERMEDIARY BUT WE CAN NOT ELIMINATE THE FUNCTIONS HE PROVIDES. </a:t>
            </a:r>
          </a:p>
        </p:txBody>
      </p:sp>
      <p:pic>
        <p:nvPicPr>
          <p:cNvPr id="4" name="Picture 3">
            <a:extLst>
              <a:ext uri="{FF2B5EF4-FFF2-40B4-BE49-F238E27FC236}">
                <a16:creationId xmlns:a16="http://schemas.microsoft.com/office/drawing/2014/main" id="{3D3B82C9-C2AA-4FB3-9E26-63A8115BC633}"/>
              </a:ext>
            </a:extLst>
          </p:cNvPr>
          <p:cNvPicPr>
            <a:picLocks noChangeAspect="1"/>
          </p:cNvPicPr>
          <p:nvPr/>
        </p:nvPicPr>
        <p:blipFill>
          <a:blip r:embed="rId2"/>
          <a:stretch>
            <a:fillRect/>
          </a:stretch>
        </p:blipFill>
        <p:spPr>
          <a:xfrm>
            <a:off x="885569" y="2216501"/>
            <a:ext cx="3705101" cy="2778826"/>
          </a:xfrm>
          <a:prstGeom prst="rect">
            <a:avLst/>
          </a:prstGeom>
        </p:spPr>
      </p:pic>
    </p:spTree>
    <p:extLst>
      <p:ext uri="{BB962C8B-B14F-4D97-AF65-F5344CB8AC3E}">
        <p14:creationId xmlns:p14="http://schemas.microsoft.com/office/powerpoint/2010/main" val="723893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9CE6C4-7B03-455C-ACFC-417B7A5920BA}"/>
              </a:ext>
            </a:extLst>
          </p:cNvPr>
          <p:cNvSpPr>
            <a:spLocks noGrp="1"/>
          </p:cNvSpPr>
          <p:nvPr>
            <p:ph type="title"/>
          </p:nvPr>
        </p:nvSpPr>
        <p:spPr>
          <a:xfrm>
            <a:off x="2320119" y="191115"/>
            <a:ext cx="9170158" cy="1325563"/>
          </a:xfrm>
        </p:spPr>
        <p:txBody>
          <a:bodyPr>
            <a:normAutofit/>
          </a:bodyPr>
          <a:lstStyle/>
          <a:p>
            <a:r>
              <a:rPr lang="en-US" sz="5400" dirty="0"/>
              <a:t>2. Channel levels</a:t>
            </a:r>
          </a:p>
        </p:txBody>
      </p:sp>
      <p:sp>
        <p:nvSpPr>
          <p:cNvPr id="3" name="Content Placeholder 2">
            <a:extLst>
              <a:ext uri="{FF2B5EF4-FFF2-40B4-BE49-F238E27FC236}">
                <a16:creationId xmlns:a16="http://schemas.microsoft.com/office/drawing/2014/main" id="{92CB228B-B001-4DEA-BC3C-1BD583AC6291}"/>
              </a:ext>
            </a:extLst>
          </p:cNvPr>
          <p:cNvSpPr>
            <a:spLocks noGrp="1"/>
          </p:cNvSpPr>
          <p:nvPr>
            <p:ph idx="1"/>
          </p:nvPr>
        </p:nvSpPr>
        <p:spPr>
          <a:xfrm>
            <a:off x="838200" y="1825625"/>
            <a:ext cx="5792195" cy="3702978"/>
          </a:xfrm>
        </p:spPr>
        <p:txBody>
          <a:bodyPr>
            <a:normAutofit/>
          </a:bodyPr>
          <a:lstStyle/>
          <a:p>
            <a:pPr algn="l">
              <a:lnSpc>
                <a:spcPct val="100000"/>
              </a:lnSpc>
            </a:pPr>
            <a:r>
              <a:rPr lang="en-US" sz="2400" b="1" dirty="0">
                <a:solidFill>
                  <a:srgbClr val="C00000"/>
                </a:solidFill>
                <a:latin typeface="ArialNarrowMTPro-Bold"/>
              </a:rPr>
              <a:t>C</a:t>
            </a:r>
            <a:r>
              <a:rPr lang="en-US" sz="2400" b="1" i="0" u="none" strike="noStrike" baseline="0" dirty="0">
                <a:solidFill>
                  <a:srgbClr val="C00000"/>
                </a:solidFill>
                <a:latin typeface="ArialNarrowMTPro-Bold"/>
              </a:rPr>
              <a:t>hannel level:  </a:t>
            </a:r>
            <a:r>
              <a:rPr lang="en-US" sz="2400" b="0" i="0" u="none" strike="noStrike" baseline="0" dirty="0">
                <a:solidFill>
                  <a:srgbClr val="000000"/>
                </a:solidFill>
                <a:latin typeface="TimesLTPro-Roman"/>
              </a:rPr>
              <a:t>A layer of intermediaries that performs some work in bringing the product and its ownership closer to the final buyer.</a:t>
            </a:r>
          </a:p>
          <a:p>
            <a:pPr algn="l">
              <a:lnSpc>
                <a:spcPct val="100000"/>
              </a:lnSpc>
            </a:pPr>
            <a:r>
              <a:rPr lang="en-US" sz="2400" b="1" dirty="0">
                <a:solidFill>
                  <a:srgbClr val="C00000"/>
                </a:solidFill>
                <a:latin typeface="ArialNarrowMTPro-Bold"/>
              </a:rPr>
              <a:t>Direct marketing channel: </a:t>
            </a:r>
            <a:r>
              <a:rPr lang="en-US" sz="2400" b="0" i="0" u="none" strike="noStrike" baseline="0" dirty="0">
                <a:solidFill>
                  <a:srgbClr val="000000"/>
                </a:solidFill>
                <a:latin typeface="TimesLTPro-Roman"/>
              </a:rPr>
              <a:t>A marketing channel that has no intermediary levels.</a:t>
            </a:r>
          </a:p>
          <a:p>
            <a:pPr algn="l">
              <a:lnSpc>
                <a:spcPct val="100000"/>
              </a:lnSpc>
            </a:pPr>
            <a:r>
              <a:rPr lang="en-US" sz="2400" b="1" dirty="0">
                <a:solidFill>
                  <a:srgbClr val="C00000"/>
                </a:solidFill>
                <a:latin typeface="ArialNarrowMTPro-Bold"/>
              </a:rPr>
              <a:t>Indirect marketing channel: </a:t>
            </a:r>
            <a:r>
              <a:rPr lang="en-US" sz="2400" b="0" i="0" u="none" strike="noStrike" baseline="0" dirty="0">
                <a:solidFill>
                  <a:srgbClr val="000000"/>
                </a:solidFill>
                <a:latin typeface="TimesLTPro-Roman"/>
              </a:rPr>
              <a:t>A marketing channel containing one or more intermediary levels</a:t>
            </a:r>
            <a:r>
              <a:rPr lang="en-US" sz="2000" b="0" i="0" u="none" strike="noStrike" baseline="0" dirty="0">
                <a:solidFill>
                  <a:srgbClr val="000000"/>
                </a:solidFill>
                <a:latin typeface="TimesLTPro-Roman"/>
              </a:rPr>
              <a:t>.</a:t>
            </a:r>
            <a:endParaRPr lang="en-US" sz="3200" dirty="0"/>
          </a:p>
        </p:txBody>
      </p:sp>
      <p:pic>
        <p:nvPicPr>
          <p:cNvPr id="4" name="Picture 3">
            <a:extLst>
              <a:ext uri="{FF2B5EF4-FFF2-40B4-BE49-F238E27FC236}">
                <a16:creationId xmlns:a16="http://schemas.microsoft.com/office/drawing/2014/main" id="{5007B17F-A959-4C41-8409-9C3A6F5921C7}"/>
              </a:ext>
            </a:extLst>
          </p:cNvPr>
          <p:cNvPicPr>
            <a:picLocks noChangeAspect="1"/>
          </p:cNvPicPr>
          <p:nvPr/>
        </p:nvPicPr>
        <p:blipFill>
          <a:blip r:embed="rId2"/>
          <a:stretch>
            <a:fillRect/>
          </a:stretch>
        </p:blipFill>
        <p:spPr>
          <a:xfrm>
            <a:off x="6630396" y="1987861"/>
            <a:ext cx="5018826" cy="3702978"/>
          </a:xfrm>
          <a:prstGeom prst="rect">
            <a:avLst/>
          </a:prstGeom>
        </p:spPr>
      </p:pic>
    </p:spTree>
    <p:extLst>
      <p:ext uri="{BB962C8B-B14F-4D97-AF65-F5344CB8AC3E}">
        <p14:creationId xmlns:p14="http://schemas.microsoft.com/office/powerpoint/2010/main" val="32737274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2D6869-D24F-45F3-AFC6-B29B322318D0}"/>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dirty="0">
                <a:solidFill>
                  <a:srgbClr val="FFFF00"/>
                </a:solidFill>
                <a:latin typeface="+mj-lt"/>
                <a:ea typeface="+mj-ea"/>
                <a:cs typeface="+mj-cs"/>
              </a:rPr>
              <a:t>Consumer </a:t>
            </a:r>
            <a:r>
              <a:rPr lang="en-US" sz="3600" kern="1200" dirty="0">
                <a:solidFill>
                  <a:srgbClr val="FFFFFF"/>
                </a:solidFill>
                <a:latin typeface="+mj-lt"/>
                <a:ea typeface="+mj-ea"/>
                <a:cs typeface="+mj-cs"/>
              </a:rPr>
              <a:t>Marketing Channels</a:t>
            </a:r>
          </a:p>
        </p:txBody>
      </p:sp>
      <p:pic>
        <p:nvPicPr>
          <p:cNvPr id="4" name="Content Placeholder 4">
            <a:extLst>
              <a:ext uri="{FF2B5EF4-FFF2-40B4-BE49-F238E27FC236}">
                <a16:creationId xmlns:a16="http://schemas.microsoft.com/office/drawing/2014/main" id="{E8550B08-98DD-4D7F-A43E-771A9BF8DFC5}"/>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158294" y="1273065"/>
            <a:ext cx="7884068" cy="5242909"/>
          </a:xfrm>
          <a:prstGeom prst="rect">
            <a:avLst/>
          </a:prstGeom>
        </p:spPr>
      </p:pic>
      <p:sp>
        <p:nvSpPr>
          <p:cNvPr id="7" name="TextBox 6">
            <a:extLst>
              <a:ext uri="{FF2B5EF4-FFF2-40B4-BE49-F238E27FC236}">
                <a16:creationId xmlns:a16="http://schemas.microsoft.com/office/drawing/2014/main" id="{8E282CF7-E184-451E-8C7A-58FA9C2A8456}"/>
              </a:ext>
            </a:extLst>
          </p:cNvPr>
          <p:cNvSpPr txBox="1"/>
          <p:nvPr/>
        </p:nvSpPr>
        <p:spPr>
          <a:xfrm>
            <a:off x="2343150" y="553222"/>
            <a:ext cx="6717969" cy="523220"/>
          </a:xfrm>
          <a:prstGeom prst="rect">
            <a:avLst/>
          </a:prstGeom>
          <a:noFill/>
        </p:spPr>
        <p:txBody>
          <a:bodyPr wrap="square">
            <a:spAutoFit/>
          </a:bodyPr>
          <a:lstStyle/>
          <a:p>
            <a:r>
              <a:rPr lang="en-US" sz="2800" b="1" kern="1200" dirty="0">
                <a:solidFill>
                  <a:srgbClr val="FFFFFF"/>
                </a:solidFill>
                <a:latin typeface="+mj-lt"/>
                <a:ea typeface="+mj-ea"/>
                <a:cs typeface="+mj-cs"/>
              </a:rPr>
              <a:t>Marketing Channels for Consumer Products</a:t>
            </a:r>
            <a:endParaRPr lang="en-US" sz="2800" b="1" dirty="0"/>
          </a:p>
        </p:txBody>
      </p:sp>
    </p:spTree>
    <p:extLst>
      <p:ext uri="{BB962C8B-B14F-4D97-AF65-F5344CB8AC3E}">
        <p14:creationId xmlns:p14="http://schemas.microsoft.com/office/powerpoint/2010/main" val="12738915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2D6869-D24F-45F3-AFC6-B29B322318D0}"/>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dirty="0">
                <a:solidFill>
                  <a:srgbClr val="FFFF00"/>
                </a:solidFill>
                <a:latin typeface="+mj-lt"/>
                <a:ea typeface="+mj-ea"/>
                <a:cs typeface="+mj-cs"/>
              </a:rPr>
              <a:t>Business</a:t>
            </a:r>
            <a:r>
              <a:rPr lang="en-US" sz="3600" kern="1200" dirty="0">
                <a:solidFill>
                  <a:srgbClr val="FFFFFF"/>
                </a:solidFill>
                <a:latin typeface="+mj-lt"/>
                <a:ea typeface="+mj-ea"/>
                <a:cs typeface="+mj-cs"/>
              </a:rPr>
              <a:t> Marketing Channels</a:t>
            </a:r>
            <a:endParaRPr lang="en-US" sz="3600" kern="1200" dirty="0">
              <a:solidFill>
                <a:srgbClr val="FFFF00"/>
              </a:solidFill>
              <a:latin typeface="+mj-lt"/>
              <a:ea typeface="+mj-ea"/>
              <a:cs typeface="+mj-cs"/>
            </a:endParaRPr>
          </a:p>
        </p:txBody>
      </p:sp>
      <p:pic>
        <p:nvPicPr>
          <p:cNvPr id="6" name="Picture 5">
            <a:extLst>
              <a:ext uri="{FF2B5EF4-FFF2-40B4-BE49-F238E27FC236}">
                <a16:creationId xmlns:a16="http://schemas.microsoft.com/office/drawing/2014/main" id="{0BA37914-EA93-4C25-BAB2-C12D38A22078}"/>
              </a:ext>
            </a:extLst>
          </p:cNvPr>
          <p:cNvPicPr>
            <a:picLocks noChangeAspect="1"/>
          </p:cNvPicPr>
          <p:nvPr/>
        </p:nvPicPr>
        <p:blipFill>
          <a:blip r:embed="rId2"/>
          <a:stretch>
            <a:fillRect/>
          </a:stretch>
        </p:blipFill>
        <p:spPr>
          <a:xfrm>
            <a:off x="4369694" y="391924"/>
            <a:ext cx="7597253" cy="5697940"/>
          </a:xfrm>
          <a:prstGeom prst="rect">
            <a:avLst/>
          </a:prstGeom>
        </p:spPr>
      </p:pic>
    </p:spTree>
    <p:extLst>
      <p:ext uri="{BB962C8B-B14F-4D97-AF65-F5344CB8AC3E}">
        <p14:creationId xmlns:p14="http://schemas.microsoft.com/office/powerpoint/2010/main" val="40469100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ABFAA1-DB0E-420A-99C5-107130EF32ED}"/>
              </a:ext>
            </a:extLst>
          </p:cNvPr>
          <p:cNvSpPr>
            <a:spLocks noGrp="1"/>
          </p:cNvSpPr>
          <p:nvPr>
            <p:ph type="title"/>
          </p:nvPr>
        </p:nvSpPr>
        <p:spPr>
          <a:xfrm>
            <a:off x="2292825" y="191116"/>
            <a:ext cx="9170158" cy="1325563"/>
          </a:xfrm>
        </p:spPr>
        <p:txBody>
          <a:bodyPr/>
          <a:lstStyle/>
          <a:p>
            <a:r>
              <a:rPr lang="en-US" dirty="0"/>
              <a:t>3. Channel Design Decisions</a:t>
            </a:r>
          </a:p>
        </p:txBody>
      </p:sp>
      <p:sp>
        <p:nvSpPr>
          <p:cNvPr id="3" name="Content Placeholder 2">
            <a:extLst>
              <a:ext uri="{FF2B5EF4-FFF2-40B4-BE49-F238E27FC236}">
                <a16:creationId xmlns:a16="http://schemas.microsoft.com/office/drawing/2014/main" id="{7658CB8D-FC4C-4348-A0B3-6C3F4F483C53}"/>
              </a:ext>
            </a:extLst>
          </p:cNvPr>
          <p:cNvSpPr>
            <a:spLocks noGrp="1"/>
          </p:cNvSpPr>
          <p:nvPr>
            <p:ph idx="1"/>
          </p:nvPr>
        </p:nvSpPr>
        <p:spPr>
          <a:xfrm>
            <a:off x="714803" y="2000812"/>
            <a:ext cx="6163101" cy="3477895"/>
          </a:xfrm>
        </p:spPr>
        <p:txBody>
          <a:bodyPr>
            <a:normAutofit/>
          </a:bodyPr>
          <a:lstStyle/>
          <a:p>
            <a:pPr marL="0" indent="0" algn="l">
              <a:lnSpc>
                <a:spcPct val="100000"/>
              </a:lnSpc>
              <a:buNone/>
            </a:pPr>
            <a:r>
              <a:rPr lang="en-US" sz="3200" dirty="0">
                <a:solidFill>
                  <a:srgbClr val="C00000"/>
                </a:solidFill>
              </a:rPr>
              <a:t>Channel Design</a:t>
            </a:r>
            <a:r>
              <a:rPr lang="en-US" sz="3200" dirty="0"/>
              <a:t>: Designing effective marketing channels by analyzing customer needs, setting channel objectives, identifying major channel alternatives, and evaluating those alternatives</a:t>
            </a:r>
            <a:r>
              <a:rPr lang="en-US" sz="1800" b="0" i="0" u="none" strike="noStrike" baseline="0" dirty="0">
                <a:latin typeface="TimesLTPro-Roman"/>
              </a:rPr>
              <a:t>.</a:t>
            </a:r>
            <a:endParaRPr lang="en-US" sz="3200" dirty="0"/>
          </a:p>
        </p:txBody>
      </p:sp>
      <p:sp>
        <p:nvSpPr>
          <p:cNvPr id="5" name="AutoShape 2" descr="Marketing Channel - Meeting needs profitably.">
            <a:extLst>
              <a:ext uri="{FF2B5EF4-FFF2-40B4-BE49-F238E27FC236}">
                <a16:creationId xmlns:a16="http://schemas.microsoft.com/office/drawing/2014/main" id="{6D2DB724-7243-43CF-88D4-07EBA4E15458}"/>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a:extLst>
              <a:ext uri="{FF2B5EF4-FFF2-40B4-BE49-F238E27FC236}">
                <a16:creationId xmlns:a16="http://schemas.microsoft.com/office/drawing/2014/main" id="{90D54896-7B1B-4CC8-9898-7B3A93444D6B}"/>
              </a:ext>
            </a:extLst>
          </p:cNvPr>
          <p:cNvPicPr>
            <a:picLocks noChangeAspect="1"/>
          </p:cNvPicPr>
          <p:nvPr/>
        </p:nvPicPr>
        <p:blipFill>
          <a:blip r:embed="rId2"/>
          <a:stretch>
            <a:fillRect/>
          </a:stretch>
        </p:blipFill>
        <p:spPr>
          <a:xfrm>
            <a:off x="6919558" y="2043112"/>
            <a:ext cx="4967642" cy="3435595"/>
          </a:xfrm>
          <a:prstGeom prst="rect">
            <a:avLst/>
          </a:prstGeom>
        </p:spPr>
      </p:pic>
    </p:spTree>
    <p:extLst>
      <p:ext uri="{BB962C8B-B14F-4D97-AF65-F5344CB8AC3E}">
        <p14:creationId xmlns:p14="http://schemas.microsoft.com/office/powerpoint/2010/main" val="25192584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4BFB231-4D0A-408B-93B4-8C1688F008A8}"/>
              </a:ext>
            </a:extLst>
          </p:cNvPr>
          <p:cNvSpPr>
            <a:spLocks noGrp="1"/>
          </p:cNvSpPr>
          <p:nvPr>
            <p:ph idx="1"/>
          </p:nvPr>
        </p:nvSpPr>
        <p:spPr/>
        <p:txBody>
          <a:bodyPr/>
          <a:lstStyle/>
          <a:p>
            <a:pPr marL="514350" indent="-514350">
              <a:buFont typeface="+mj-lt"/>
              <a:buAutoNum type="arabicPeriod"/>
            </a:pPr>
            <a:r>
              <a:rPr lang="en-US" b="1" dirty="0">
                <a:solidFill>
                  <a:srgbClr val="C00000"/>
                </a:solidFill>
              </a:rPr>
              <a:t>Analyzing consumer needs: </a:t>
            </a:r>
          </a:p>
          <a:p>
            <a:pPr algn="l">
              <a:lnSpc>
                <a:spcPct val="100000"/>
              </a:lnSpc>
            </a:pPr>
            <a:r>
              <a:rPr lang="en-US" sz="2400" dirty="0">
                <a:latin typeface="TimesLTPro-Roman"/>
              </a:rPr>
              <a:t>Designing </a:t>
            </a:r>
            <a:r>
              <a:rPr lang="en-US" sz="2400" b="0" i="0" u="none" strike="noStrike" baseline="0" dirty="0">
                <a:latin typeface="TimesLTPro-Roman"/>
              </a:rPr>
              <a:t>marketing channel starts with finding out what target consumers want from the channel. (buy from nearby shops? buy in person, by phone, or online? Do they value breadth of assortment, or do they prefer specialization? Do consumers want many add-on services (delivery, installation, repairs), or will they obtain these services elsewhere? )</a:t>
            </a:r>
          </a:p>
          <a:p>
            <a:pPr algn="l">
              <a:lnSpc>
                <a:spcPct val="100000"/>
              </a:lnSpc>
            </a:pPr>
            <a:r>
              <a:rPr lang="en-US" sz="2400" b="0" i="0" u="none" strike="noStrike" baseline="0" dirty="0">
                <a:latin typeface="TimesLTPro-Roman"/>
              </a:rPr>
              <a:t>The faster the delivery, the greater the assortment provided, and the more add-on services supplied, the greater the channel’s service level.</a:t>
            </a:r>
            <a:endParaRPr lang="en-US" sz="2400" dirty="0">
              <a:latin typeface="TimesLTPro-Roman"/>
            </a:endParaRPr>
          </a:p>
          <a:p>
            <a:pPr algn="l">
              <a:lnSpc>
                <a:spcPct val="100000"/>
              </a:lnSpc>
            </a:pPr>
            <a:r>
              <a:rPr lang="en-US" sz="2400" dirty="0">
                <a:latin typeface="TimesLTPro-Roman"/>
              </a:rPr>
              <a:t>However, c</a:t>
            </a:r>
            <a:r>
              <a:rPr lang="en-US" sz="2400" b="0" i="0" u="none" strike="noStrike" baseline="0" dirty="0">
                <a:latin typeface="TimesLTPro-Roman"/>
              </a:rPr>
              <a:t>ompanies must balance consumer needs not only against the feasibility and costs of meeting these needs but also against customer price preferences.</a:t>
            </a:r>
            <a:endParaRPr lang="en-US" sz="3600" dirty="0">
              <a:solidFill>
                <a:srgbClr val="C00000"/>
              </a:solidFill>
            </a:endParaRPr>
          </a:p>
        </p:txBody>
      </p:sp>
      <p:sp>
        <p:nvSpPr>
          <p:cNvPr id="4" name="Title 1">
            <a:extLst>
              <a:ext uri="{FF2B5EF4-FFF2-40B4-BE49-F238E27FC236}">
                <a16:creationId xmlns:a16="http://schemas.microsoft.com/office/drawing/2014/main" id="{FA4CE2B2-31F8-4704-A653-A372A86C87B6}"/>
              </a:ext>
            </a:extLst>
          </p:cNvPr>
          <p:cNvSpPr>
            <a:spLocks noGrp="1"/>
          </p:cNvSpPr>
          <p:nvPr>
            <p:ph type="title"/>
          </p:nvPr>
        </p:nvSpPr>
        <p:spPr>
          <a:xfrm>
            <a:off x="2292825" y="191116"/>
            <a:ext cx="9170158" cy="1325563"/>
          </a:xfrm>
        </p:spPr>
        <p:txBody>
          <a:bodyPr/>
          <a:lstStyle/>
          <a:p>
            <a:r>
              <a:rPr lang="en-US" dirty="0"/>
              <a:t>3. Channel Design Decisions</a:t>
            </a:r>
          </a:p>
        </p:txBody>
      </p:sp>
      <p:pic>
        <p:nvPicPr>
          <p:cNvPr id="5" name="Picture 4">
            <a:extLst>
              <a:ext uri="{FF2B5EF4-FFF2-40B4-BE49-F238E27FC236}">
                <a16:creationId xmlns:a16="http://schemas.microsoft.com/office/drawing/2014/main" id="{8B7433CA-2568-4650-9371-A69E9489A23B}"/>
              </a:ext>
            </a:extLst>
          </p:cNvPr>
          <p:cNvPicPr>
            <a:picLocks noChangeAspect="1"/>
          </p:cNvPicPr>
          <p:nvPr/>
        </p:nvPicPr>
        <p:blipFill>
          <a:blip r:embed="rId2"/>
          <a:stretch>
            <a:fillRect/>
          </a:stretch>
        </p:blipFill>
        <p:spPr>
          <a:xfrm>
            <a:off x="9444110" y="0"/>
            <a:ext cx="2203895" cy="2368502"/>
          </a:xfrm>
          <a:prstGeom prst="rect">
            <a:avLst/>
          </a:prstGeom>
          <a:ln>
            <a:noFill/>
          </a:ln>
          <a:effectLst>
            <a:softEdge rad="112500"/>
          </a:effectLst>
        </p:spPr>
      </p:pic>
    </p:spTree>
    <p:extLst>
      <p:ext uri="{BB962C8B-B14F-4D97-AF65-F5344CB8AC3E}">
        <p14:creationId xmlns:p14="http://schemas.microsoft.com/office/powerpoint/2010/main" val="32790588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4BFB231-4D0A-408B-93B4-8C1688F008A8}"/>
              </a:ext>
            </a:extLst>
          </p:cNvPr>
          <p:cNvSpPr>
            <a:spLocks noGrp="1"/>
          </p:cNvSpPr>
          <p:nvPr>
            <p:ph idx="1"/>
          </p:nvPr>
        </p:nvSpPr>
        <p:spPr>
          <a:xfrm>
            <a:off x="838200" y="1825625"/>
            <a:ext cx="11234738" cy="4351338"/>
          </a:xfrm>
        </p:spPr>
        <p:txBody>
          <a:bodyPr/>
          <a:lstStyle/>
          <a:p>
            <a:pPr marL="514350" indent="-514350">
              <a:buFont typeface="+mj-lt"/>
              <a:buAutoNum type="arabicPeriod" startAt="2"/>
            </a:pPr>
            <a:r>
              <a:rPr lang="en-US" b="1" dirty="0">
                <a:solidFill>
                  <a:srgbClr val="C00000"/>
                </a:solidFill>
              </a:rPr>
              <a:t>Setting channel objectives:</a:t>
            </a:r>
          </a:p>
          <a:p>
            <a:pPr algn="l">
              <a:lnSpc>
                <a:spcPct val="100000"/>
              </a:lnSpc>
            </a:pPr>
            <a:r>
              <a:rPr lang="en-US" sz="2000" dirty="0">
                <a:latin typeface="TimesLTPro-Roman"/>
              </a:rPr>
              <a:t>Companies should state their marketing channel objectives in terms of targeted levels of customer service</a:t>
            </a:r>
          </a:p>
          <a:p>
            <a:pPr algn="l">
              <a:lnSpc>
                <a:spcPct val="100000"/>
              </a:lnSpc>
            </a:pPr>
            <a:r>
              <a:rPr lang="en-US" sz="2000" dirty="0">
                <a:latin typeface="TimesLTPro-Roman"/>
              </a:rPr>
              <a:t>The company should decide which segments to serve and the best channels to use in each case. In each segment, the company wants to minimize the total channel cost of meeting customer service requirements.</a:t>
            </a:r>
          </a:p>
          <a:p>
            <a:pPr algn="l">
              <a:lnSpc>
                <a:spcPct val="100000"/>
              </a:lnSpc>
            </a:pPr>
            <a:r>
              <a:rPr lang="en-US" sz="2000" dirty="0">
                <a:latin typeface="TimesLTPro-Roman"/>
              </a:rPr>
              <a:t>The company’s channel objectives are also influenced by:</a:t>
            </a:r>
          </a:p>
          <a:p>
            <a:pPr lvl="1">
              <a:lnSpc>
                <a:spcPct val="100000"/>
              </a:lnSpc>
            </a:pPr>
            <a:r>
              <a:rPr lang="en-US" sz="2000" dirty="0">
                <a:solidFill>
                  <a:srgbClr val="0A1F61"/>
                </a:solidFill>
                <a:latin typeface="TimesLTPro-Roman"/>
              </a:rPr>
              <a:t>The nature of the company and its products </a:t>
            </a:r>
            <a:r>
              <a:rPr lang="en-US" sz="2000" dirty="0">
                <a:latin typeface="TimesLTPro-Roman"/>
              </a:rPr>
              <a:t>(Exp: perishable products necessitate  a short channel)</a:t>
            </a:r>
          </a:p>
          <a:p>
            <a:pPr lvl="1"/>
            <a:r>
              <a:rPr lang="en-US" sz="2000" dirty="0">
                <a:solidFill>
                  <a:srgbClr val="0A1F61"/>
                </a:solidFill>
                <a:latin typeface="TimesLTPro-Roman"/>
              </a:rPr>
              <a:t>Its marketing intermediaries </a:t>
            </a:r>
            <a:r>
              <a:rPr lang="en-US" sz="2000" dirty="0">
                <a:latin typeface="TimesLTPro-Roman"/>
              </a:rPr>
              <a:t>(which marketing functions it can handle itself and which it must give to intermediaries)</a:t>
            </a:r>
          </a:p>
          <a:p>
            <a:pPr lvl="1">
              <a:lnSpc>
                <a:spcPct val="100000"/>
              </a:lnSpc>
            </a:pPr>
            <a:r>
              <a:rPr lang="en-US" sz="2000" dirty="0">
                <a:solidFill>
                  <a:srgbClr val="0A1F61"/>
                </a:solidFill>
                <a:latin typeface="TimesLTPro-Roman"/>
              </a:rPr>
              <a:t>Its competitors </a:t>
            </a:r>
            <a:r>
              <a:rPr lang="en-US" sz="2000" dirty="0">
                <a:latin typeface="TimesLTPro-Roman"/>
              </a:rPr>
              <a:t>(example: compete near or far from them)</a:t>
            </a:r>
          </a:p>
          <a:p>
            <a:pPr lvl="1">
              <a:lnSpc>
                <a:spcPct val="100000"/>
              </a:lnSpc>
            </a:pPr>
            <a:r>
              <a:rPr lang="en-US" sz="2000" dirty="0">
                <a:solidFill>
                  <a:srgbClr val="0A1F61"/>
                </a:solidFill>
                <a:latin typeface="TimesLTPro-Roman"/>
              </a:rPr>
              <a:t>The environment </a:t>
            </a:r>
            <a:r>
              <a:rPr lang="en-US" sz="2000" dirty="0">
                <a:latin typeface="TimesLTPro-Roman"/>
              </a:rPr>
              <a:t>(economic conditions and legal constraint)</a:t>
            </a:r>
          </a:p>
        </p:txBody>
      </p:sp>
      <p:sp>
        <p:nvSpPr>
          <p:cNvPr id="4" name="Title 1">
            <a:extLst>
              <a:ext uri="{FF2B5EF4-FFF2-40B4-BE49-F238E27FC236}">
                <a16:creationId xmlns:a16="http://schemas.microsoft.com/office/drawing/2014/main" id="{FA4CE2B2-31F8-4704-A653-A372A86C87B6}"/>
              </a:ext>
            </a:extLst>
          </p:cNvPr>
          <p:cNvSpPr>
            <a:spLocks noGrp="1"/>
          </p:cNvSpPr>
          <p:nvPr>
            <p:ph type="title"/>
          </p:nvPr>
        </p:nvSpPr>
        <p:spPr>
          <a:xfrm>
            <a:off x="2292825" y="191116"/>
            <a:ext cx="9170158" cy="1325563"/>
          </a:xfrm>
        </p:spPr>
        <p:txBody>
          <a:bodyPr/>
          <a:lstStyle/>
          <a:p>
            <a:r>
              <a:rPr lang="en-US" dirty="0"/>
              <a:t>3. Channel Design Decisions</a:t>
            </a:r>
          </a:p>
        </p:txBody>
      </p:sp>
      <p:pic>
        <p:nvPicPr>
          <p:cNvPr id="2" name="Picture 1">
            <a:extLst>
              <a:ext uri="{FF2B5EF4-FFF2-40B4-BE49-F238E27FC236}">
                <a16:creationId xmlns:a16="http://schemas.microsoft.com/office/drawing/2014/main" id="{2004C849-3741-4A7B-8717-1EBC1A1CC4DA}"/>
              </a:ext>
            </a:extLst>
          </p:cNvPr>
          <p:cNvPicPr>
            <a:picLocks noChangeAspect="1"/>
          </p:cNvPicPr>
          <p:nvPr/>
        </p:nvPicPr>
        <p:blipFill>
          <a:blip r:embed="rId2"/>
          <a:stretch>
            <a:fillRect/>
          </a:stretch>
        </p:blipFill>
        <p:spPr>
          <a:xfrm>
            <a:off x="8832948" y="4880549"/>
            <a:ext cx="3653616" cy="2279052"/>
          </a:xfrm>
          <a:prstGeom prst="rect">
            <a:avLst/>
          </a:prstGeom>
        </p:spPr>
      </p:pic>
    </p:spTree>
    <p:extLst>
      <p:ext uri="{BB962C8B-B14F-4D97-AF65-F5344CB8AC3E}">
        <p14:creationId xmlns:p14="http://schemas.microsoft.com/office/powerpoint/2010/main" val="37781257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4BFB231-4D0A-408B-93B4-8C1688F008A8}"/>
              </a:ext>
            </a:extLst>
          </p:cNvPr>
          <p:cNvSpPr>
            <a:spLocks noGrp="1"/>
          </p:cNvSpPr>
          <p:nvPr>
            <p:ph idx="1"/>
          </p:nvPr>
        </p:nvSpPr>
        <p:spPr>
          <a:xfrm>
            <a:off x="838200" y="1825625"/>
            <a:ext cx="10175543" cy="1603375"/>
          </a:xfrm>
        </p:spPr>
        <p:txBody>
          <a:bodyPr/>
          <a:lstStyle/>
          <a:p>
            <a:pPr marL="514350" indent="-514350" algn="l">
              <a:buFont typeface="+mj-lt"/>
              <a:buAutoNum type="arabicPeriod" startAt="3"/>
            </a:pPr>
            <a:r>
              <a:rPr lang="en-US" b="1" dirty="0">
                <a:solidFill>
                  <a:srgbClr val="C00000"/>
                </a:solidFill>
              </a:rPr>
              <a:t>Identifying Major alternatives:</a:t>
            </a:r>
            <a:endParaRPr lang="en-US" b="0" i="0" u="none" strike="noStrike" baseline="0" dirty="0">
              <a:latin typeface="TimesLTPro-Roman"/>
            </a:endParaRPr>
          </a:p>
          <a:p>
            <a:pPr marL="457200" lvl="1" indent="0">
              <a:buNone/>
            </a:pPr>
            <a:endParaRPr lang="en-US" dirty="0">
              <a:latin typeface="TimesLTPro-Roman"/>
            </a:endParaRPr>
          </a:p>
        </p:txBody>
      </p:sp>
      <p:sp>
        <p:nvSpPr>
          <p:cNvPr id="4" name="Title 1">
            <a:extLst>
              <a:ext uri="{FF2B5EF4-FFF2-40B4-BE49-F238E27FC236}">
                <a16:creationId xmlns:a16="http://schemas.microsoft.com/office/drawing/2014/main" id="{FA4CE2B2-31F8-4704-A653-A372A86C87B6}"/>
              </a:ext>
            </a:extLst>
          </p:cNvPr>
          <p:cNvSpPr>
            <a:spLocks noGrp="1"/>
          </p:cNvSpPr>
          <p:nvPr>
            <p:ph type="title"/>
          </p:nvPr>
        </p:nvSpPr>
        <p:spPr>
          <a:xfrm>
            <a:off x="2292825" y="191116"/>
            <a:ext cx="9170158" cy="1325563"/>
          </a:xfrm>
        </p:spPr>
        <p:txBody>
          <a:bodyPr/>
          <a:lstStyle/>
          <a:p>
            <a:r>
              <a:rPr lang="en-US" dirty="0"/>
              <a:t>3. Channel Design Decisions</a:t>
            </a:r>
          </a:p>
        </p:txBody>
      </p:sp>
      <p:graphicFrame>
        <p:nvGraphicFramePr>
          <p:cNvPr id="5" name="Diagram 4">
            <a:extLst>
              <a:ext uri="{FF2B5EF4-FFF2-40B4-BE49-F238E27FC236}">
                <a16:creationId xmlns:a16="http://schemas.microsoft.com/office/drawing/2014/main" id="{E9D0B639-0761-462F-ADA7-8326B94EDF37}"/>
              </a:ext>
            </a:extLst>
          </p:cNvPr>
          <p:cNvGraphicFramePr/>
          <p:nvPr>
            <p:extLst>
              <p:ext uri="{D42A27DB-BD31-4B8C-83A1-F6EECF244321}">
                <p14:modId xmlns:p14="http://schemas.microsoft.com/office/powerpoint/2010/main" val="3561386866"/>
              </p:ext>
            </p:extLst>
          </p:nvPr>
        </p:nvGraphicFramePr>
        <p:xfrm>
          <a:off x="1483436" y="1516679"/>
          <a:ext cx="9979547"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165056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4BFB231-4D0A-408B-93B4-8C1688F008A8}"/>
              </a:ext>
            </a:extLst>
          </p:cNvPr>
          <p:cNvSpPr>
            <a:spLocks noGrp="1"/>
          </p:cNvSpPr>
          <p:nvPr>
            <p:ph idx="1"/>
          </p:nvPr>
        </p:nvSpPr>
        <p:spPr>
          <a:xfrm>
            <a:off x="838200" y="1825625"/>
            <a:ext cx="10175543" cy="4351338"/>
          </a:xfrm>
        </p:spPr>
        <p:txBody>
          <a:bodyPr/>
          <a:lstStyle/>
          <a:p>
            <a:r>
              <a:rPr lang="en-US" sz="2400" b="1" dirty="0">
                <a:solidFill>
                  <a:srgbClr val="0A1F61"/>
                </a:solidFill>
                <a:latin typeface="ArialNarrowMTPro-Bold"/>
              </a:rPr>
              <a:t>T</a:t>
            </a:r>
            <a:r>
              <a:rPr lang="en-US" sz="2400" b="1" i="0" u="none" strike="noStrike" baseline="0" dirty="0">
                <a:solidFill>
                  <a:srgbClr val="0A1F61"/>
                </a:solidFill>
                <a:latin typeface="ArialNarrowMTPro-Bold"/>
              </a:rPr>
              <a:t>ypes of intermediaries: </a:t>
            </a:r>
            <a:r>
              <a:rPr lang="en-US" dirty="0">
                <a:latin typeface="TimesLTPro-Roman"/>
              </a:rPr>
              <a:t>A firm should identify the types of channel members available to carry out its channel work.</a:t>
            </a:r>
          </a:p>
          <a:p>
            <a:pPr marL="0" indent="0">
              <a:buNone/>
            </a:pPr>
            <a:endParaRPr lang="en-US" dirty="0">
              <a:latin typeface="TimesLTPro-Roman"/>
            </a:endParaRPr>
          </a:p>
        </p:txBody>
      </p:sp>
      <p:sp>
        <p:nvSpPr>
          <p:cNvPr id="4" name="Title 1">
            <a:extLst>
              <a:ext uri="{FF2B5EF4-FFF2-40B4-BE49-F238E27FC236}">
                <a16:creationId xmlns:a16="http://schemas.microsoft.com/office/drawing/2014/main" id="{FA4CE2B2-31F8-4704-A653-A372A86C87B6}"/>
              </a:ext>
            </a:extLst>
          </p:cNvPr>
          <p:cNvSpPr>
            <a:spLocks noGrp="1"/>
          </p:cNvSpPr>
          <p:nvPr>
            <p:ph type="title"/>
          </p:nvPr>
        </p:nvSpPr>
        <p:spPr>
          <a:xfrm>
            <a:off x="2292825" y="191116"/>
            <a:ext cx="9170158" cy="1325563"/>
          </a:xfrm>
        </p:spPr>
        <p:txBody>
          <a:bodyPr/>
          <a:lstStyle/>
          <a:p>
            <a:r>
              <a:rPr lang="en-US" dirty="0"/>
              <a:t>3. Channel Design Decisions</a:t>
            </a:r>
          </a:p>
        </p:txBody>
      </p:sp>
      <p:pic>
        <p:nvPicPr>
          <p:cNvPr id="5" name="Picture 4">
            <a:extLst>
              <a:ext uri="{FF2B5EF4-FFF2-40B4-BE49-F238E27FC236}">
                <a16:creationId xmlns:a16="http://schemas.microsoft.com/office/drawing/2014/main" id="{4165E7E1-EFCA-428A-9DAC-0F6467203445}"/>
              </a:ext>
            </a:extLst>
          </p:cNvPr>
          <p:cNvPicPr>
            <a:picLocks noChangeAspect="1"/>
          </p:cNvPicPr>
          <p:nvPr/>
        </p:nvPicPr>
        <p:blipFill>
          <a:blip r:embed="rId2"/>
          <a:stretch>
            <a:fillRect/>
          </a:stretch>
        </p:blipFill>
        <p:spPr>
          <a:xfrm>
            <a:off x="2946566" y="2706588"/>
            <a:ext cx="6298868" cy="3779321"/>
          </a:xfrm>
          <a:prstGeom prst="rect">
            <a:avLst/>
          </a:prstGeom>
        </p:spPr>
      </p:pic>
    </p:spTree>
    <p:extLst>
      <p:ext uri="{BB962C8B-B14F-4D97-AF65-F5344CB8AC3E}">
        <p14:creationId xmlns:p14="http://schemas.microsoft.com/office/powerpoint/2010/main" val="11842259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4BFB231-4D0A-408B-93B4-8C1688F008A8}"/>
              </a:ext>
            </a:extLst>
          </p:cNvPr>
          <p:cNvSpPr>
            <a:spLocks noGrp="1"/>
          </p:cNvSpPr>
          <p:nvPr>
            <p:ph idx="1"/>
          </p:nvPr>
        </p:nvSpPr>
        <p:spPr>
          <a:xfrm>
            <a:off x="1070212" y="1743739"/>
            <a:ext cx="10624783" cy="4351338"/>
          </a:xfrm>
        </p:spPr>
        <p:txBody>
          <a:bodyPr>
            <a:normAutofit/>
          </a:bodyPr>
          <a:lstStyle/>
          <a:p>
            <a:r>
              <a:rPr lang="en-US" b="1" dirty="0">
                <a:solidFill>
                  <a:srgbClr val="0A1F61"/>
                </a:solidFill>
                <a:latin typeface="ArialNarrowMTPro-Bold"/>
              </a:rPr>
              <a:t>Number</a:t>
            </a:r>
            <a:r>
              <a:rPr lang="en-US" b="1" i="0" u="none" strike="noStrike" baseline="0" dirty="0">
                <a:solidFill>
                  <a:srgbClr val="0A1F61"/>
                </a:solidFill>
                <a:latin typeface="ArialNarrowMTPro-Bold"/>
              </a:rPr>
              <a:t> of intermediaries: </a:t>
            </a:r>
            <a:endParaRPr lang="en-US" b="1" i="0" u="none" strike="noStrike" baseline="0" dirty="0">
              <a:solidFill>
                <a:srgbClr val="0A1F61"/>
              </a:solidFill>
              <a:latin typeface="TimesLTPro-Roman"/>
            </a:endParaRPr>
          </a:p>
          <a:p>
            <a:pPr algn="l">
              <a:lnSpc>
                <a:spcPct val="100000"/>
              </a:lnSpc>
            </a:pPr>
            <a:r>
              <a:rPr lang="en-US" b="1" dirty="0">
                <a:solidFill>
                  <a:schemeClr val="accent2">
                    <a:lumMod val="50000"/>
                  </a:schemeClr>
                </a:solidFill>
                <a:latin typeface="TimesLTPro-Roman"/>
              </a:rPr>
              <a:t>Intensive distribution:  </a:t>
            </a:r>
            <a:r>
              <a:rPr lang="en-US" dirty="0">
                <a:latin typeface="TimesLTPro-Roman"/>
              </a:rPr>
              <a:t>Stocking the product in as many outlets as possible (Convenience products and common raw materials) </a:t>
            </a:r>
          </a:p>
          <a:p>
            <a:pPr>
              <a:lnSpc>
                <a:spcPct val="100000"/>
              </a:lnSpc>
            </a:pPr>
            <a:r>
              <a:rPr lang="en-US" b="1" dirty="0">
                <a:solidFill>
                  <a:schemeClr val="accent2">
                    <a:lumMod val="50000"/>
                  </a:schemeClr>
                </a:solidFill>
                <a:latin typeface="TimesLTPro-Roman"/>
              </a:rPr>
              <a:t>Selective distribution: </a:t>
            </a:r>
            <a:r>
              <a:rPr lang="en-US" dirty="0">
                <a:latin typeface="TimesLTPro-Roman"/>
              </a:rPr>
              <a:t>The use of more than one but fewer than all of the intermediaries that are willing to carry the company’s products (Consumer electronics, furniture, and home appliance brands)</a:t>
            </a:r>
          </a:p>
          <a:p>
            <a:pPr algn="l"/>
            <a:r>
              <a:rPr lang="en-US" b="1" dirty="0">
                <a:solidFill>
                  <a:schemeClr val="accent2">
                    <a:lumMod val="50000"/>
                  </a:schemeClr>
                </a:solidFill>
                <a:latin typeface="TimesLTPro-Roman"/>
              </a:rPr>
              <a:t>Exclusive distribution: </a:t>
            </a:r>
            <a:r>
              <a:rPr lang="en-US" dirty="0">
                <a:latin typeface="TimesLTPro-Roman"/>
              </a:rPr>
              <a:t>Giving a limited number of dealers the exclusive right to distribute the company’s products in their territories (luxury brands). </a:t>
            </a:r>
          </a:p>
        </p:txBody>
      </p:sp>
      <p:sp>
        <p:nvSpPr>
          <p:cNvPr id="4" name="Title 1">
            <a:extLst>
              <a:ext uri="{FF2B5EF4-FFF2-40B4-BE49-F238E27FC236}">
                <a16:creationId xmlns:a16="http://schemas.microsoft.com/office/drawing/2014/main" id="{FA4CE2B2-31F8-4704-A653-A372A86C87B6}"/>
              </a:ext>
            </a:extLst>
          </p:cNvPr>
          <p:cNvSpPr>
            <a:spLocks noGrp="1"/>
          </p:cNvSpPr>
          <p:nvPr>
            <p:ph type="title"/>
          </p:nvPr>
        </p:nvSpPr>
        <p:spPr>
          <a:xfrm>
            <a:off x="2292825" y="191116"/>
            <a:ext cx="9170158" cy="1325563"/>
          </a:xfrm>
        </p:spPr>
        <p:txBody>
          <a:bodyPr/>
          <a:lstStyle/>
          <a:p>
            <a:r>
              <a:rPr lang="en-US" dirty="0"/>
              <a:t>3. Channel Design Decisions</a:t>
            </a:r>
          </a:p>
        </p:txBody>
      </p:sp>
    </p:spTree>
    <p:extLst>
      <p:ext uri="{BB962C8B-B14F-4D97-AF65-F5344CB8AC3E}">
        <p14:creationId xmlns:p14="http://schemas.microsoft.com/office/powerpoint/2010/main" val="11844698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4BFB231-4D0A-408B-93B4-8C1688F008A8}"/>
              </a:ext>
            </a:extLst>
          </p:cNvPr>
          <p:cNvSpPr>
            <a:spLocks noGrp="1"/>
          </p:cNvSpPr>
          <p:nvPr>
            <p:ph idx="1"/>
          </p:nvPr>
        </p:nvSpPr>
        <p:spPr>
          <a:xfrm>
            <a:off x="1070212" y="1743739"/>
            <a:ext cx="9943531" cy="4351338"/>
          </a:xfrm>
        </p:spPr>
        <p:txBody>
          <a:bodyPr>
            <a:normAutofit/>
          </a:bodyPr>
          <a:lstStyle/>
          <a:p>
            <a:r>
              <a:rPr lang="en-US" b="1" dirty="0">
                <a:solidFill>
                  <a:srgbClr val="0A1F61"/>
                </a:solidFill>
                <a:latin typeface="ArialNarrowMTPro-Bold"/>
              </a:rPr>
              <a:t>Responsibilities of channel Members:</a:t>
            </a:r>
          </a:p>
          <a:p>
            <a:pPr>
              <a:lnSpc>
                <a:spcPct val="100000"/>
              </a:lnSpc>
            </a:pPr>
            <a:r>
              <a:rPr lang="en-US" sz="2400" dirty="0">
                <a:latin typeface="ArialNarrowMTPro-Bold"/>
              </a:rPr>
              <a:t>The producer and intermediaries need to agree on the terms and responsibilities of each channel member. </a:t>
            </a:r>
          </a:p>
          <a:p>
            <a:pPr>
              <a:lnSpc>
                <a:spcPct val="100000"/>
              </a:lnSpc>
            </a:pPr>
            <a:r>
              <a:rPr lang="en-US" sz="2400" dirty="0">
                <a:latin typeface="ArialNarrowMTPro-Bold"/>
              </a:rPr>
              <a:t>They should agree on price policies, conditions of sale, territory rights, and the specific services to be performed by each party.</a:t>
            </a:r>
          </a:p>
          <a:p>
            <a:pPr>
              <a:lnSpc>
                <a:spcPct val="100000"/>
              </a:lnSpc>
            </a:pPr>
            <a:r>
              <a:rPr lang="en-US" sz="2400" dirty="0">
                <a:latin typeface="ArialNarrowMTPro-Bold"/>
              </a:rPr>
              <a:t>The producer should establish a list price and a fair set of discounts for the intermediaries.</a:t>
            </a:r>
          </a:p>
          <a:p>
            <a:pPr>
              <a:lnSpc>
                <a:spcPct val="100000"/>
              </a:lnSpc>
            </a:pPr>
            <a:r>
              <a:rPr lang="en-US" sz="2400" dirty="0">
                <a:latin typeface="ArialNarrowMTPro-Bold"/>
              </a:rPr>
              <a:t>It must define each channel member’s territory, and it should be careful about where it places new resellers.</a:t>
            </a:r>
          </a:p>
        </p:txBody>
      </p:sp>
      <p:sp>
        <p:nvSpPr>
          <p:cNvPr id="4" name="Title 1">
            <a:extLst>
              <a:ext uri="{FF2B5EF4-FFF2-40B4-BE49-F238E27FC236}">
                <a16:creationId xmlns:a16="http://schemas.microsoft.com/office/drawing/2014/main" id="{FA4CE2B2-31F8-4704-A653-A372A86C87B6}"/>
              </a:ext>
            </a:extLst>
          </p:cNvPr>
          <p:cNvSpPr>
            <a:spLocks noGrp="1"/>
          </p:cNvSpPr>
          <p:nvPr>
            <p:ph type="title"/>
          </p:nvPr>
        </p:nvSpPr>
        <p:spPr>
          <a:xfrm>
            <a:off x="2292825" y="191116"/>
            <a:ext cx="9170158" cy="1325563"/>
          </a:xfrm>
        </p:spPr>
        <p:txBody>
          <a:bodyPr/>
          <a:lstStyle/>
          <a:p>
            <a:r>
              <a:rPr lang="en-US" dirty="0"/>
              <a:t>3. Channel Design Decisions</a:t>
            </a:r>
          </a:p>
        </p:txBody>
      </p:sp>
    </p:spTree>
    <p:extLst>
      <p:ext uri="{BB962C8B-B14F-4D97-AF65-F5344CB8AC3E}">
        <p14:creationId xmlns:p14="http://schemas.microsoft.com/office/powerpoint/2010/main" val="2340065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4BFB231-4D0A-408B-93B4-8C1688F008A8}"/>
              </a:ext>
            </a:extLst>
          </p:cNvPr>
          <p:cNvSpPr>
            <a:spLocks noGrp="1"/>
          </p:cNvSpPr>
          <p:nvPr>
            <p:ph idx="1"/>
          </p:nvPr>
        </p:nvSpPr>
        <p:spPr>
          <a:xfrm>
            <a:off x="838200" y="1825625"/>
            <a:ext cx="10624783" cy="4351338"/>
          </a:xfrm>
        </p:spPr>
        <p:txBody>
          <a:bodyPr/>
          <a:lstStyle/>
          <a:p>
            <a:pPr marL="514350" indent="-514350">
              <a:buFont typeface="+mj-lt"/>
              <a:buAutoNum type="arabicPeriod" startAt="4"/>
            </a:pPr>
            <a:r>
              <a:rPr lang="en-US" sz="3200" b="1" dirty="0">
                <a:solidFill>
                  <a:srgbClr val="C00000"/>
                </a:solidFill>
              </a:rPr>
              <a:t>Evaluating the Major alternatives</a:t>
            </a:r>
            <a:r>
              <a:rPr lang="en-US" sz="2400" b="1" dirty="0">
                <a:solidFill>
                  <a:srgbClr val="C00000"/>
                </a:solidFill>
                <a:latin typeface="TimesLTPro-Roman"/>
              </a:rPr>
              <a:t>:</a:t>
            </a:r>
          </a:p>
          <a:p>
            <a:pPr algn="l">
              <a:lnSpc>
                <a:spcPct val="100000"/>
              </a:lnSpc>
            </a:pPr>
            <a:r>
              <a:rPr lang="en-US" dirty="0">
                <a:latin typeface="TimesLTPro-Roman"/>
              </a:rPr>
              <a:t>Each alternative channel should be evaluated against 3 criteria: </a:t>
            </a:r>
          </a:p>
          <a:p>
            <a:pPr lvl="1">
              <a:lnSpc>
                <a:spcPct val="100000"/>
              </a:lnSpc>
            </a:pPr>
            <a:r>
              <a:rPr lang="en-US" sz="2800" dirty="0">
                <a:solidFill>
                  <a:srgbClr val="0A1F61"/>
                </a:solidFill>
                <a:latin typeface="TimesLTPro-Roman"/>
              </a:rPr>
              <a:t>Economic</a:t>
            </a:r>
            <a:r>
              <a:rPr lang="en-US" sz="2800" dirty="0">
                <a:latin typeface="TimesLTPro-Roman"/>
              </a:rPr>
              <a:t>: sales, costs, and profitability</a:t>
            </a:r>
          </a:p>
          <a:p>
            <a:pPr lvl="1">
              <a:lnSpc>
                <a:spcPct val="100000"/>
              </a:lnSpc>
            </a:pPr>
            <a:r>
              <a:rPr lang="en-US" sz="2800" dirty="0">
                <a:solidFill>
                  <a:srgbClr val="0A1F61"/>
                </a:solidFill>
                <a:latin typeface="TimesLTPro-Roman"/>
              </a:rPr>
              <a:t>Control:</a:t>
            </a:r>
            <a:r>
              <a:rPr lang="en-US" sz="2800" dirty="0">
                <a:latin typeface="TimesLTPro-Roman"/>
              </a:rPr>
              <a:t> To what extend company should give intermediaries control over the marketing of the product</a:t>
            </a:r>
          </a:p>
          <a:p>
            <a:pPr lvl="1">
              <a:lnSpc>
                <a:spcPct val="100000"/>
              </a:lnSpc>
            </a:pPr>
            <a:r>
              <a:rPr lang="en-US" sz="2800" dirty="0">
                <a:solidFill>
                  <a:srgbClr val="0A1F61"/>
                </a:solidFill>
                <a:latin typeface="TimesLTPro-Roman"/>
              </a:rPr>
              <a:t>Adaptability</a:t>
            </a:r>
            <a:r>
              <a:rPr lang="en-US" sz="2800" dirty="0">
                <a:latin typeface="TimesLTPro-Roman"/>
              </a:rPr>
              <a:t>: long-term commitments vs. channel flexibility so that it can adapt to environmental changes</a:t>
            </a:r>
            <a:endParaRPr lang="en-US" sz="1600" b="1" dirty="0">
              <a:solidFill>
                <a:srgbClr val="C00000"/>
              </a:solidFill>
              <a:latin typeface="TimesLTPro-Roman"/>
            </a:endParaRPr>
          </a:p>
        </p:txBody>
      </p:sp>
      <p:sp>
        <p:nvSpPr>
          <p:cNvPr id="4" name="Title 1">
            <a:extLst>
              <a:ext uri="{FF2B5EF4-FFF2-40B4-BE49-F238E27FC236}">
                <a16:creationId xmlns:a16="http://schemas.microsoft.com/office/drawing/2014/main" id="{FA4CE2B2-31F8-4704-A653-A372A86C87B6}"/>
              </a:ext>
            </a:extLst>
          </p:cNvPr>
          <p:cNvSpPr>
            <a:spLocks noGrp="1"/>
          </p:cNvSpPr>
          <p:nvPr>
            <p:ph type="title"/>
          </p:nvPr>
        </p:nvSpPr>
        <p:spPr>
          <a:xfrm>
            <a:off x="2292825" y="191116"/>
            <a:ext cx="9170158" cy="1325563"/>
          </a:xfrm>
        </p:spPr>
        <p:txBody>
          <a:bodyPr/>
          <a:lstStyle/>
          <a:p>
            <a:r>
              <a:rPr lang="en-US" dirty="0"/>
              <a:t>3. Channel Design Decisions</a:t>
            </a:r>
          </a:p>
        </p:txBody>
      </p:sp>
    </p:spTree>
    <p:extLst>
      <p:ext uri="{BB962C8B-B14F-4D97-AF65-F5344CB8AC3E}">
        <p14:creationId xmlns:p14="http://schemas.microsoft.com/office/powerpoint/2010/main" val="37313602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A6B6F8-0D64-4C13-B6AC-B751ED176559}"/>
              </a:ext>
            </a:extLst>
          </p:cNvPr>
          <p:cNvSpPr>
            <a:spLocks noGrp="1"/>
          </p:cNvSpPr>
          <p:nvPr>
            <p:ph type="title"/>
          </p:nvPr>
        </p:nvSpPr>
        <p:spPr>
          <a:xfrm>
            <a:off x="2265529" y="218411"/>
            <a:ext cx="8515066" cy="1325563"/>
          </a:xfrm>
        </p:spPr>
        <p:txBody>
          <a:bodyPr>
            <a:normAutofit/>
          </a:bodyPr>
          <a:lstStyle/>
          <a:p>
            <a:r>
              <a:rPr lang="en-US" sz="4800" dirty="0"/>
              <a:t>4. RETAILING</a:t>
            </a:r>
          </a:p>
        </p:txBody>
      </p:sp>
      <p:sp>
        <p:nvSpPr>
          <p:cNvPr id="3" name="Content Placeholder 2">
            <a:extLst>
              <a:ext uri="{FF2B5EF4-FFF2-40B4-BE49-F238E27FC236}">
                <a16:creationId xmlns:a16="http://schemas.microsoft.com/office/drawing/2014/main" id="{E276496E-E0CA-4666-A7CB-1239E246772D}"/>
              </a:ext>
            </a:extLst>
          </p:cNvPr>
          <p:cNvSpPr>
            <a:spLocks noGrp="1"/>
          </p:cNvSpPr>
          <p:nvPr>
            <p:ph idx="1"/>
          </p:nvPr>
        </p:nvSpPr>
        <p:spPr>
          <a:xfrm>
            <a:off x="838199" y="1825625"/>
            <a:ext cx="10898875" cy="4351338"/>
          </a:xfrm>
        </p:spPr>
        <p:txBody>
          <a:bodyPr>
            <a:normAutofit/>
          </a:bodyPr>
          <a:lstStyle/>
          <a:p>
            <a:pPr algn="l">
              <a:lnSpc>
                <a:spcPct val="100000"/>
              </a:lnSpc>
            </a:pPr>
            <a:r>
              <a:rPr lang="en-US" sz="1800" b="1" i="0" u="none" strike="noStrike" baseline="0" dirty="0">
                <a:solidFill>
                  <a:srgbClr val="0A1F61"/>
                </a:solidFill>
                <a:latin typeface="ArialNarrowMTPro-Bold"/>
              </a:rPr>
              <a:t>Retailing: </a:t>
            </a:r>
            <a:r>
              <a:rPr lang="en-US" sz="1800" b="0" i="0" u="none" strike="noStrike" baseline="0" dirty="0">
                <a:solidFill>
                  <a:srgbClr val="000000"/>
                </a:solidFill>
                <a:latin typeface="TimesLTPro-Roman"/>
              </a:rPr>
              <a:t>All the activities involved in selling products or services directly to final consumers for their personal, nonbusiness use.</a:t>
            </a:r>
          </a:p>
          <a:p>
            <a:pPr>
              <a:lnSpc>
                <a:spcPct val="100000"/>
              </a:lnSpc>
            </a:pPr>
            <a:r>
              <a:rPr lang="en-US" sz="1800" b="1" dirty="0">
                <a:solidFill>
                  <a:srgbClr val="0A1F61"/>
                </a:solidFill>
                <a:latin typeface="ArialNarrowMTPro-Bold"/>
              </a:rPr>
              <a:t>Retailer: </a:t>
            </a:r>
            <a:r>
              <a:rPr lang="en-US" sz="1800" b="0" i="0" u="none" strike="noStrike" baseline="0" dirty="0">
                <a:solidFill>
                  <a:srgbClr val="000000"/>
                </a:solidFill>
                <a:latin typeface="TimesLTPro-Roman"/>
              </a:rPr>
              <a:t>A business whose sales come </a:t>
            </a:r>
            <a:r>
              <a:rPr lang="en-US" sz="1800" b="0" i="1" u="none" strike="noStrike" baseline="0" dirty="0">
                <a:solidFill>
                  <a:srgbClr val="000000"/>
                </a:solidFill>
                <a:latin typeface="TimesLTPro-Italic"/>
              </a:rPr>
              <a:t>primarily </a:t>
            </a:r>
            <a:r>
              <a:rPr lang="en-US" sz="1800" b="0" i="0" u="none" strike="noStrike" baseline="0" dirty="0">
                <a:solidFill>
                  <a:srgbClr val="000000"/>
                </a:solidFill>
                <a:latin typeface="TimesLTPro-Roman"/>
              </a:rPr>
              <a:t>from retailing.</a:t>
            </a:r>
          </a:p>
          <a:p>
            <a:pPr>
              <a:lnSpc>
                <a:spcPct val="100000"/>
              </a:lnSpc>
            </a:pPr>
            <a:r>
              <a:rPr lang="en-US" sz="1800" b="0" i="0" u="none" strike="noStrike" baseline="0" dirty="0">
                <a:latin typeface="TimesLTPro-Roman"/>
              </a:rPr>
              <a:t>Retailers connect brands with consumers in </a:t>
            </a:r>
            <a:r>
              <a:rPr lang="en-US" sz="1800" b="0" i="0" u="none" strike="noStrike" baseline="0" dirty="0">
                <a:solidFill>
                  <a:srgbClr val="C00000"/>
                </a:solidFill>
                <a:latin typeface="TimesLTPro-Roman"/>
              </a:rPr>
              <a:t>the final phases </a:t>
            </a:r>
            <a:r>
              <a:rPr lang="en-US" sz="1800" b="0" i="0" u="none" strike="noStrike" baseline="0" dirty="0">
                <a:latin typeface="TimesLTPro-Roman"/>
              </a:rPr>
              <a:t>of the buying process and at the point of purchase</a:t>
            </a:r>
            <a:endParaRPr lang="en-US" sz="1800" dirty="0"/>
          </a:p>
          <a:p>
            <a:pPr>
              <a:lnSpc>
                <a:spcPct val="100000"/>
              </a:lnSpc>
            </a:pPr>
            <a:endParaRPr lang="en-US" sz="1800" b="0" i="0" u="none" strike="noStrike" baseline="0" dirty="0">
              <a:solidFill>
                <a:srgbClr val="000000"/>
              </a:solidFill>
              <a:latin typeface="TimesLTPro-Roman"/>
            </a:endParaRPr>
          </a:p>
          <a:p>
            <a:pPr algn="l"/>
            <a:r>
              <a:rPr lang="en-US" sz="1800" b="1" dirty="0">
                <a:solidFill>
                  <a:srgbClr val="0A1F61"/>
                </a:solidFill>
                <a:latin typeface="ArialNarrowMTPro-Bold"/>
              </a:rPr>
              <a:t>Shopper marketing: </a:t>
            </a:r>
            <a:r>
              <a:rPr lang="en-US" sz="1800" b="0" i="0" u="none" strike="noStrike" baseline="0" dirty="0">
                <a:solidFill>
                  <a:srgbClr val="000000"/>
                </a:solidFill>
                <a:latin typeface="TimesLTPro-Roman"/>
              </a:rPr>
              <a:t>Focusing the entire marketing process on turning shoppers into buyers as they approach the point of sale, whether during in-store, online, or mobile shopping. </a:t>
            </a:r>
          </a:p>
          <a:p>
            <a:pPr algn="l"/>
            <a:r>
              <a:rPr lang="en-US" sz="1800" b="0" i="0" u="none" strike="noStrike" baseline="0" dirty="0">
                <a:solidFill>
                  <a:srgbClr val="000000"/>
                </a:solidFill>
                <a:latin typeface="TimesLTPro-Roman"/>
              </a:rPr>
              <a:t>Shopper marketing builds around what P&amp;G calls the “First Moment of Truth”—the critical three to seven seconds that a shopper considers a product on a store shelf. </a:t>
            </a:r>
          </a:p>
          <a:p>
            <a:pPr algn="l"/>
            <a:r>
              <a:rPr lang="en-US" sz="1800" b="0" i="0" u="none" strike="noStrike" baseline="0" dirty="0">
                <a:latin typeface="TimesLTPro-Roman"/>
              </a:rPr>
              <a:t>Google defines a “zero moment of truth,” when consumers begin the buying process by searching for and learning about products online.</a:t>
            </a:r>
            <a:endParaRPr lang="en-US" sz="1800" b="0" i="0" u="none" strike="noStrike" baseline="0" dirty="0">
              <a:solidFill>
                <a:srgbClr val="000000"/>
              </a:solidFill>
              <a:latin typeface="TimesLTPro-Roman"/>
            </a:endParaRPr>
          </a:p>
        </p:txBody>
      </p:sp>
    </p:spTree>
    <p:extLst>
      <p:ext uri="{BB962C8B-B14F-4D97-AF65-F5344CB8AC3E}">
        <p14:creationId xmlns:p14="http://schemas.microsoft.com/office/powerpoint/2010/main" val="41373802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20">
            <a:extLst>
              <a:ext uri="{FF2B5EF4-FFF2-40B4-BE49-F238E27FC236}">
                <a16:creationId xmlns:a16="http://schemas.microsoft.com/office/drawing/2014/main" id="{748F9798-250C-4A65-9A56-383C4BD14F0B}"/>
              </a:ext>
            </a:extLst>
          </p:cNvPr>
          <p:cNvSpPr>
            <a:spLocks noGrp="1"/>
          </p:cNvSpPr>
          <p:nvPr>
            <p:ph type="sldNum" sz="quarter" idx="12"/>
          </p:nvPr>
        </p:nvSpPr>
        <p:spPr bwMode="auto">
          <a:xfrm rot="16200000">
            <a:off x="9479757" y="5634832"/>
            <a:ext cx="1316038"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spcAft>
                <a:spcPts val="600"/>
              </a:spcAft>
              <a:buFont typeface="Arial" panose="020B0604020202020204" pitchFamily="34" charset="0"/>
              <a:defRPr sz="2800" b="1">
                <a:solidFill>
                  <a:schemeClr val="tx1"/>
                </a:solidFill>
                <a:latin typeface="Times New Roman" panose="02020603050405020304" pitchFamily="18" charset="0"/>
                <a:ea typeface="標楷體"/>
                <a:cs typeface="標楷體"/>
              </a:defRPr>
            </a:lvl1pPr>
            <a:lvl2pPr marL="742950" indent="-285750" algn="r" rtl="1">
              <a:spcBef>
                <a:spcPct val="20000"/>
              </a:spcBef>
              <a:buClr>
                <a:schemeClr val="tx2"/>
              </a:buClr>
              <a:buFont typeface="Arial" panose="020B0604020202020204" pitchFamily="34" charset="0"/>
              <a:buChar char="•"/>
              <a:defRPr sz="2400">
                <a:solidFill>
                  <a:schemeClr val="tx1"/>
                </a:solidFill>
                <a:latin typeface="Times New Roman" panose="02020603050405020304" pitchFamily="18" charset="0"/>
                <a:ea typeface="標楷體"/>
                <a:cs typeface="標楷體"/>
              </a:defRPr>
            </a:lvl2pPr>
            <a:lvl3pPr marL="1143000" indent="-228600" algn="r" rtl="1">
              <a:spcBef>
                <a:spcPct val="20000"/>
              </a:spcBef>
              <a:buClr>
                <a:schemeClr val="tx2"/>
              </a:buClr>
              <a:buFont typeface="Arial" panose="020B0604020202020204" pitchFamily="34" charset="0"/>
              <a:buChar char="•"/>
              <a:defRPr>
                <a:solidFill>
                  <a:schemeClr val="tx1"/>
                </a:solidFill>
                <a:latin typeface="Times New Roman" panose="02020603050405020304" pitchFamily="18" charset="0"/>
                <a:ea typeface="標楷體"/>
                <a:cs typeface="標楷體"/>
              </a:defRPr>
            </a:lvl3pPr>
            <a:lvl4pPr marL="1600200" indent="-228600" algn="r" rtl="1">
              <a:spcBef>
                <a:spcPct val="20000"/>
              </a:spcBef>
              <a:buClr>
                <a:schemeClr val="tx2"/>
              </a:buClr>
              <a:buFont typeface="Arial" panose="020B0604020202020204" pitchFamily="34" charset="0"/>
              <a:buChar char="•"/>
              <a:defRPr>
                <a:solidFill>
                  <a:schemeClr val="tx1"/>
                </a:solidFill>
                <a:latin typeface="Times New Roman" panose="02020603050405020304" pitchFamily="18" charset="0"/>
                <a:ea typeface="標楷體"/>
                <a:cs typeface="標楷體"/>
              </a:defRPr>
            </a:lvl4pPr>
            <a:lvl5pPr marL="2057400" indent="-228600" algn="r" rtl="1">
              <a:spcBef>
                <a:spcPct val="20000"/>
              </a:spcBef>
              <a:buClr>
                <a:schemeClr val="tx2"/>
              </a:buClr>
              <a:buFont typeface="Arial" panose="020B0604020202020204" pitchFamily="34" charset="0"/>
              <a:buChar char="•"/>
              <a:defRPr>
                <a:solidFill>
                  <a:schemeClr val="tx1"/>
                </a:solidFill>
                <a:latin typeface="Times New Roman" panose="02020603050405020304" pitchFamily="18" charset="0"/>
                <a:ea typeface="標楷體"/>
                <a:cs typeface="標楷體"/>
              </a:defRPr>
            </a:lvl5pPr>
            <a:lvl6pPr marL="2514600" indent="-228600" algn="r" rtl="1" eaLnBrk="0" fontAlgn="base" hangingPunct="0">
              <a:spcBef>
                <a:spcPct val="20000"/>
              </a:spcBef>
              <a:spcAft>
                <a:spcPct val="0"/>
              </a:spcAft>
              <a:buClr>
                <a:schemeClr val="tx2"/>
              </a:buClr>
              <a:buFont typeface="Arial" panose="020B0604020202020204" pitchFamily="34" charset="0"/>
              <a:buChar char="•"/>
              <a:defRPr>
                <a:solidFill>
                  <a:schemeClr val="tx1"/>
                </a:solidFill>
                <a:latin typeface="Times New Roman" panose="02020603050405020304" pitchFamily="18" charset="0"/>
                <a:ea typeface="標楷體"/>
                <a:cs typeface="標楷體"/>
              </a:defRPr>
            </a:lvl6pPr>
            <a:lvl7pPr marL="2971800" indent="-228600" algn="r" rtl="1" eaLnBrk="0" fontAlgn="base" hangingPunct="0">
              <a:spcBef>
                <a:spcPct val="20000"/>
              </a:spcBef>
              <a:spcAft>
                <a:spcPct val="0"/>
              </a:spcAft>
              <a:buClr>
                <a:schemeClr val="tx2"/>
              </a:buClr>
              <a:buFont typeface="Arial" panose="020B0604020202020204" pitchFamily="34" charset="0"/>
              <a:buChar char="•"/>
              <a:defRPr>
                <a:solidFill>
                  <a:schemeClr val="tx1"/>
                </a:solidFill>
                <a:latin typeface="Times New Roman" panose="02020603050405020304" pitchFamily="18" charset="0"/>
                <a:ea typeface="標楷體"/>
                <a:cs typeface="標楷體"/>
              </a:defRPr>
            </a:lvl7pPr>
            <a:lvl8pPr marL="3429000" indent="-228600" algn="r" rtl="1" eaLnBrk="0" fontAlgn="base" hangingPunct="0">
              <a:spcBef>
                <a:spcPct val="20000"/>
              </a:spcBef>
              <a:spcAft>
                <a:spcPct val="0"/>
              </a:spcAft>
              <a:buClr>
                <a:schemeClr val="tx2"/>
              </a:buClr>
              <a:buFont typeface="Arial" panose="020B0604020202020204" pitchFamily="34" charset="0"/>
              <a:buChar char="•"/>
              <a:defRPr>
                <a:solidFill>
                  <a:schemeClr val="tx1"/>
                </a:solidFill>
                <a:latin typeface="Times New Roman" panose="02020603050405020304" pitchFamily="18" charset="0"/>
                <a:ea typeface="標楷體"/>
                <a:cs typeface="標楷體"/>
              </a:defRPr>
            </a:lvl8pPr>
            <a:lvl9pPr marL="3886200" indent="-228600" algn="r" rtl="1" eaLnBrk="0" fontAlgn="base" hangingPunct="0">
              <a:spcBef>
                <a:spcPct val="20000"/>
              </a:spcBef>
              <a:spcAft>
                <a:spcPct val="0"/>
              </a:spcAft>
              <a:buClr>
                <a:schemeClr val="tx2"/>
              </a:buClr>
              <a:buFont typeface="Arial" panose="020B0604020202020204" pitchFamily="34" charset="0"/>
              <a:buChar char="•"/>
              <a:defRPr>
                <a:solidFill>
                  <a:schemeClr val="tx1"/>
                </a:solidFill>
                <a:latin typeface="Times New Roman" panose="02020603050405020304" pitchFamily="18" charset="0"/>
                <a:ea typeface="標楷體"/>
                <a:cs typeface="標楷體"/>
              </a:defRPr>
            </a:lvl9pPr>
          </a:lstStyle>
          <a:p>
            <a:pPr algn="l" rtl="0">
              <a:spcBef>
                <a:spcPct val="0"/>
              </a:spcBef>
              <a:spcAft>
                <a:spcPct val="0"/>
              </a:spcAft>
              <a:buFontTx/>
              <a:buNone/>
            </a:pPr>
            <a:fld id="{89ABE36C-499C-49A8-9AE3-D39F90388ACE}" type="slidenum">
              <a:rPr lang="en-US" altLang="ar-SA" sz="1200">
                <a:solidFill>
                  <a:srgbClr val="898989"/>
                </a:solidFill>
                <a:cs typeface="Arial" panose="020B0604020202020204" pitchFamily="34" charset="0"/>
              </a:rPr>
              <a:pPr algn="l" rtl="0">
                <a:spcBef>
                  <a:spcPct val="0"/>
                </a:spcBef>
                <a:spcAft>
                  <a:spcPct val="0"/>
                </a:spcAft>
                <a:buFontTx/>
                <a:buNone/>
              </a:pPr>
              <a:t>22</a:t>
            </a:fld>
            <a:endParaRPr lang="en-US" altLang="ar-SA" sz="1200">
              <a:solidFill>
                <a:srgbClr val="898989"/>
              </a:solidFill>
              <a:cs typeface="Arial" panose="020B0604020202020204" pitchFamily="34" charset="0"/>
            </a:endParaRPr>
          </a:p>
        </p:txBody>
      </p:sp>
      <p:grpSp>
        <p:nvGrpSpPr>
          <p:cNvPr id="2" name="Group 3">
            <a:extLst>
              <a:ext uri="{FF2B5EF4-FFF2-40B4-BE49-F238E27FC236}">
                <a16:creationId xmlns:a16="http://schemas.microsoft.com/office/drawing/2014/main" id="{B9087126-3BE6-4712-AE06-5183F261168D}"/>
              </a:ext>
            </a:extLst>
          </p:cNvPr>
          <p:cNvGrpSpPr>
            <a:grpSpLocks/>
          </p:cNvGrpSpPr>
          <p:nvPr/>
        </p:nvGrpSpPr>
        <p:grpSpPr bwMode="auto">
          <a:xfrm>
            <a:off x="2012188" y="1369165"/>
            <a:ext cx="8058150" cy="5237162"/>
            <a:chOff x="400" y="816"/>
            <a:chExt cx="5076" cy="3299"/>
          </a:xfrm>
          <a:solidFill>
            <a:schemeClr val="accent1">
              <a:lumMod val="60000"/>
              <a:lumOff val="40000"/>
            </a:schemeClr>
          </a:solidFill>
        </p:grpSpPr>
        <p:sp>
          <p:nvSpPr>
            <p:cNvPr id="34835" name="AutoShape 4">
              <a:extLst>
                <a:ext uri="{FF2B5EF4-FFF2-40B4-BE49-F238E27FC236}">
                  <a16:creationId xmlns:a16="http://schemas.microsoft.com/office/drawing/2014/main" id="{6200E839-0BE9-4C2E-BCBA-A90A63E13290}"/>
                </a:ext>
              </a:extLst>
            </p:cNvPr>
            <p:cNvSpPr>
              <a:spLocks noChangeArrowheads="1"/>
            </p:cNvSpPr>
            <p:nvPr/>
          </p:nvSpPr>
          <p:spPr bwMode="auto">
            <a:xfrm>
              <a:off x="400" y="816"/>
              <a:ext cx="5076" cy="3299"/>
            </a:xfrm>
            <a:prstGeom prst="star16">
              <a:avLst>
                <a:gd name="adj" fmla="val 37500"/>
              </a:avLst>
            </a:prstGeom>
            <a:grpFill/>
            <a:ln w="12700">
              <a:solidFill>
                <a:srgbClr val="000000"/>
              </a:solidFill>
              <a:miter lim="800000"/>
              <a:headEnd/>
              <a:tailEnd/>
            </a:ln>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defRPr/>
              </a:pPr>
              <a:endParaRPr lang="en-CA" altLang="en-US" sz="2400"/>
            </a:p>
          </p:txBody>
        </p:sp>
        <p:sp>
          <p:nvSpPr>
            <p:cNvPr id="34836" name="AutoShape 5">
              <a:extLst>
                <a:ext uri="{FF2B5EF4-FFF2-40B4-BE49-F238E27FC236}">
                  <a16:creationId xmlns:a16="http://schemas.microsoft.com/office/drawing/2014/main" id="{3135C9FB-2D93-4AA0-A7A6-837AAC8EDC49}"/>
                </a:ext>
              </a:extLst>
            </p:cNvPr>
            <p:cNvSpPr>
              <a:spLocks noChangeArrowheads="1"/>
            </p:cNvSpPr>
            <p:nvPr/>
          </p:nvSpPr>
          <p:spPr bwMode="auto">
            <a:xfrm>
              <a:off x="822" y="1180"/>
              <a:ext cx="4186" cy="2572"/>
            </a:xfrm>
            <a:prstGeom prst="star16">
              <a:avLst>
                <a:gd name="adj" fmla="val 37500"/>
              </a:avLst>
            </a:prstGeom>
            <a:grpFill/>
            <a:ln w="12700">
              <a:solidFill>
                <a:srgbClr val="000000"/>
              </a:solidFill>
              <a:miter lim="800000"/>
              <a:headEnd/>
              <a:tailEnd/>
            </a:ln>
          </p:spPr>
          <p:txBody>
            <a:bodyPr wrap="none" lIns="115888" tIns="57150" rIns="115888" bIns="57150" anchor="ctr"/>
            <a:lstStyle>
              <a:lvl1pPr defTabSz="1143000" eaLnBrk="0" hangingPunct="0">
                <a:spcBef>
                  <a:spcPct val="20000"/>
                </a:spcBef>
                <a:buChar char="•"/>
                <a:defRPr sz="3200">
                  <a:solidFill>
                    <a:schemeClr val="tx1"/>
                  </a:solidFill>
                  <a:latin typeface="Times New Roman" pitchFamily="18" charset="0"/>
                </a:defRPr>
              </a:lvl1pPr>
              <a:lvl2pPr marL="742950" indent="-285750" defTabSz="1143000" eaLnBrk="0" hangingPunct="0">
                <a:spcBef>
                  <a:spcPct val="20000"/>
                </a:spcBef>
                <a:buChar char="–"/>
                <a:defRPr sz="2800">
                  <a:solidFill>
                    <a:schemeClr val="tx1"/>
                  </a:solidFill>
                  <a:latin typeface="Times New Roman" pitchFamily="18" charset="0"/>
                </a:defRPr>
              </a:lvl2pPr>
              <a:lvl3pPr marL="1143000" indent="-228600" defTabSz="1143000" eaLnBrk="0" hangingPunct="0">
                <a:spcBef>
                  <a:spcPct val="20000"/>
                </a:spcBef>
                <a:buChar char="•"/>
                <a:defRPr sz="2400">
                  <a:solidFill>
                    <a:schemeClr val="tx1"/>
                  </a:solidFill>
                  <a:latin typeface="Times New Roman" pitchFamily="18" charset="0"/>
                </a:defRPr>
              </a:lvl3pPr>
              <a:lvl4pPr marL="1600200" indent="-228600" defTabSz="1143000" eaLnBrk="0" hangingPunct="0">
                <a:spcBef>
                  <a:spcPct val="20000"/>
                </a:spcBef>
                <a:buChar char="–"/>
                <a:defRPr sz="2000">
                  <a:solidFill>
                    <a:schemeClr val="tx1"/>
                  </a:solidFill>
                  <a:latin typeface="Times New Roman" pitchFamily="18" charset="0"/>
                </a:defRPr>
              </a:lvl4pPr>
              <a:lvl5pPr marL="2057400" indent="-228600" defTabSz="1143000" eaLnBrk="0" hangingPunct="0">
                <a:spcBef>
                  <a:spcPct val="20000"/>
                </a:spcBef>
                <a:buChar char="»"/>
                <a:defRPr sz="2000">
                  <a:solidFill>
                    <a:schemeClr val="tx1"/>
                  </a:solidFill>
                  <a:latin typeface="Times New Roman" pitchFamily="18" charset="0"/>
                </a:defRPr>
              </a:lvl5pPr>
              <a:lvl6pPr marL="2514600" indent="-228600" defTabSz="1143000" eaLnBrk="0" fontAlgn="base" hangingPunct="0">
                <a:spcBef>
                  <a:spcPct val="20000"/>
                </a:spcBef>
                <a:spcAft>
                  <a:spcPct val="0"/>
                </a:spcAft>
                <a:buChar char="»"/>
                <a:defRPr sz="2000">
                  <a:solidFill>
                    <a:schemeClr val="tx1"/>
                  </a:solidFill>
                  <a:latin typeface="Times New Roman" pitchFamily="18" charset="0"/>
                </a:defRPr>
              </a:lvl6pPr>
              <a:lvl7pPr marL="2971800" indent="-228600" defTabSz="1143000" eaLnBrk="0" fontAlgn="base" hangingPunct="0">
                <a:spcBef>
                  <a:spcPct val="20000"/>
                </a:spcBef>
                <a:spcAft>
                  <a:spcPct val="0"/>
                </a:spcAft>
                <a:buChar char="»"/>
                <a:defRPr sz="2000">
                  <a:solidFill>
                    <a:schemeClr val="tx1"/>
                  </a:solidFill>
                  <a:latin typeface="Times New Roman" pitchFamily="18" charset="0"/>
                </a:defRPr>
              </a:lvl7pPr>
              <a:lvl8pPr marL="3429000" indent="-228600" defTabSz="1143000" eaLnBrk="0" fontAlgn="base" hangingPunct="0">
                <a:spcBef>
                  <a:spcPct val="20000"/>
                </a:spcBef>
                <a:spcAft>
                  <a:spcPct val="0"/>
                </a:spcAft>
                <a:buChar char="»"/>
                <a:defRPr sz="2000">
                  <a:solidFill>
                    <a:schemeClr val="tx1"/>
                  </a:solidFill>
                  <a:latin typeface="Times New Roman" pitchFamily="18" charset="0"/>
                </a:defRPr>
              </a:lvl8pPr>
              <a:lvl9pPr marL="3886200" indent="-228600" defTabSz="1143000" eaLnBrk="0" fontAlgn="base" hangingPunct="0">
                <a:spcBef>
                  <a:spcPct val="20000"/>
                </a:spcBef>
                <a:spcAft>
                  <a:spcPct val="0"/>
                </a:spcAft>
                <a:buChar char="»"/>
                <a:defRPr sz="2000">
                  <a:solidFill>
                    <a:schemeClr val="tx1"/>
                  </a:solidFill>
                  <a:latin typeface="Times New Roman" pitchFamily="18" charset="0"/>
                </a:defRPr>
              </a:lvl9pPr>
            </a:lstStyle>
            <a:p>
              <a:pPr algn="ctr">
                <a:lnSpc>
                  <a:spcPct val="90000"/>
                </a:lnSpc>
                <a:spcBef>
                  <a:spcPct val="0"/>
                </a:spcBef>
                <a:buFontTx/>
                <a:buNone/>
                <a:defRPr/>
              </a:pPr>
              <a:r>
                <a:rPr lang="en-US" altLang="en-US" sz="4200" b="1" dirty="0">
                  <a:solidFill>
                    <a:srgbClr val="000000"/>
                  </a:solidFill>
                  <a:latin typeface="Helvetica" charset="0"/>
                </a:rPr>
                <a:t>Retailer </a:t>
              </a:r>
            </a:p>
            <a:p>
              <a:pPr algn="ctr">
                <a:lnSpc>
                  <a:spcPct val="90000"/>
                </a:lnSpc>
                <a:spcBef>
                  <a:spcPct val="0"/>
                </a:spcBef>
                <a:buFontTx/>
                <a:buNone/>
                <a:defRPr/>
              </a:pPr>
              <a:r>
                <a:rPr lang="en-US" altLang="en-US" sz="4200" b="1" dirty="0">
                  <a:solidFill>
                    <a:srgbClr val="000000"/>
                  </a:solidFill>
                  <a:latin typeface="Helvetica" charset="0"/>
                </a:rPr>
                <a:t>functions</a:t>
              </a:r>
            </a:p>
          </p:txBody>
        </p:sp>
      </p:grpSp>
      <p:sp>
        <p:nvSpPr>
          <p:cNvPr id="11270" name="AutoShape 6">
            <a:extLst>
              <a:ext uri="{FF2B5EF4-FFF2-40B4-BE49-F238E27FC236}">
                <a16:creationId xmlns:a16="http://schemas.microsoft.com/office/drawing/2014/main" id="{92A99934-E50A-43AE-88CE-9169C9DAD9F6}"/>
              </a:ext>
            </a:extLst>
          </p:cNvPr>
          <p:cNvSpPr>
            <a:spLocks noChangeArrowheads="1"/>
          </p:cNvSpPr>
          <p:nvPr/>
        </p:nvSpPr>
        <p:spPr bwMode="auto">
          <a:xfrm rot="5400000">
            <a:off x="2947194" y="1951832"/>
            <a:ext cx="693738" cy="2714625"/>
          </a:xfrm>
          <a:prstGeom prst="cube">
            <a:avLst>
              <a:gd name="adj" fmla="val 16065"/>
            </a:avLst>
          </a:prstGeom>
          <a:solidFill>
            <a:schemeClr val="accent1">
              <a:lumMod val="20000"/>
              <a:lumOff val="80000"/>
            </a:schemeClr>
          </a:solidFill>
          <a:ln w="12700">
            <a:solidFill>
              <a:srgbClr val="000000"/>
            </a:solidFill>
            <a:miter lim="800000"/>
            <a:headEnd/>
            <a:tailEnd/>
          </a:ln>
          <a:effectLst>
            <a:outerShdw dist="89803" dir="2700000" algn="ctr" rotWithShape="0">
              <a:schemeClr val="bg2"/>
            </a:outerShdw>
          </a:effectLst>
        </p:spPr>
        <p:txBody>
          <a:bodyPr rot="10800000" vert="eaVert" wrap="none" lIns="87312" tIns="44450" rIns="87312" bIns="44450" anchor="ctr"/>
          <a:lstStyle>
            <a:lvl1pPr defTabSz="857250" eaLnBrk="0" hangingPunct="0">
              <a:defRPr sz="2400">
                <a:solidFill>
                  <a:schemeClr val="tx1"/>
                </a:solidFill>
                <a:latin typeface="Times New Roman" pitchFamily="18" charset="0"/>
                <a:cs typeface="Arial" pitchFamily="34" charset="0"/>
              </a:defRPr>
            </a:lvl1pPr>
            <a:lvl2pPr marL="742950" indent="-285750" defTabSz="857250" eaLnBrk="0" hangingPunct="0">
              <a:defRPr sz="2400">
                <a:solidFill>
                  <a:schemeClr val="tx1"/>
                </a:solidFill>
                <a:latin typeface="Times New Roman" pitchFamily="18" charset="0"/>
                <a:cs typeface="Arial" pitchFamily="34" charset="0"/>
              </a:defRPr>
            </a:lvl2pPr>
            <a:lvl3pPr marL="1143000" indent="-228600" defTabSz="857250" eaLnBrk="0" hangingPunct="0">
              <a:defRPr sz="2400">
                <a:solidFill>
                  <a:schemeClr val="tx1"/>
                </a:solidFill>
                <a:latin typeface="Times New Roman" pitchFamily="18" charset="0"/>
                <a:cs typeface="Arial" pitchFamily="34" charset="0"/>
              </a:defRPr>
            </a:lvl3pPr>
            <a:lvl4pPr marL="1600200" indent="-228600" defTabSz="857250" eaLnBrk="0" hangingPunct="0">
              <a:defRPr sz="2400">
                <a:solidFill>
                  <a:schemeClr val="tx1"/>
                </a:solidFill>
                <a:latin typeface="Times New Roman" pitchFamily="18" charset="0"/>
                <a:cs typeface="Arial" pitchFamily="34" charset="0"/>
              </a:defRPr>
            </a:lvl4pPr>
            <a:lvl5pPr marL="2057400" indent="-228600" defTabSz="857250" eaLnBrk="0" hangingPunct="0">
              <a:defRPr sz="2400">
                <a:solidFill>
                  <a:schemeClr val="tx1"/>
                </a:solidFill>
                <a:latin typeface="Times New Roman" pitchFamily="18" charset="0"/>
                <a:cs typeface="Arial" pitchFamily="34" charset="0"/>
              </a:defRPr>
            </a:lvl5pPr>
            <a:lvl6pPr marL="25146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6pPr>
            <a:lvl7pPr marL="29718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7pPr>
            <a:lvl8pPr marL="34290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8pPr>
            <a:lvl9pPr marL="38862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9pPr>
          </a:lstStyle>
          <a:p>
            <a:pPr algn="ctr">
              <a:defRPr/>
            </a:pPr>
            <a:r>
              <a:rPr lang="en-US" altLang="en-US" sz="2000" b="1" dirty="0">
                <a:solidFill>
                  <a:srgbClr val="000000"/>
                </a:solidFill>
              </a:rPr>
              <a:t>Merchandising</a:t>
            </a:r>
          </a:p>
        </p:txBody>
      </p:sp>
      <p:sp>
        <p:nvSpPr>
          <p:cNvPr id="11271" name="AutoShape 7">
            <a:extLst>
              <a:ext uri="{FF2B5EF4-FFF2-40B4-BE49-F238E27FC236}">
                <a16:creationId xmlns:a16="http://schemas.microsoft.com/office/drawing/2014/main" id="{BF2EA6DF-0EA1-4B9B-9957-E30BABB701B8}"/>
              </a:ext>
            </a:extLst>
          </p:cNvPr>
          <p:cNvSpPr>
            <a:spLocks noChangeArrowheads="1"/>
          </p:cNvSpPr>
          <p:nvPr/>
        </p:nvSpPr>
        <p:spPr bwMode="auto">
          <a:xfrm rot="5400000">
            <a:off x="7412831" y="365919"/>
            <a:ext cx="693738" cy="2717800"/>
          </a:xfrm>
          <a:prstGeom prst="cube">
            <a:avLst>
              <a:gd name="adj" fmla="val 16065"/>
            </a:avLst>
          </a:prstGeom>
          <a:solidFill>
            <a:schemeClr val="accent6">
              <a:lumMod val="40000"/>
              <a:lumOff val="60000"/>
            </a:schemeClr>
          </a:solidFill>
          <a:ln w="12700">
            <a:solidFill>
              <a:srgbClr val="000000"/>
            </a:solidFill>
            <a:miter lim="800000"/>
            <a:headEnd/>
            <a:tailEnd/>
          </a:ln>
          <a:effectLst>
            <a:outerShdw dist="89803" dir="2700000" algn="ctr" rotWithShape="0">
              <a:schemeClr val="bg2"/>
            </a:outerShdw>
          </a:effectLst>
        </p:spPr>
        <p:txBody>
          <a:bodyPr rot="10800000" vert="eaVert" wrap="none" lIns="87312" tIns="44450" rIns="87312" bIns="44450" anchor="ctr"/>
          <a:lstStyle/>
          <a:p>
            <a:pPr algn="ctr" defTabSz="857250">
              <a:defRPr/>
            </a:pPr>
            <a:r>
              <a:rPr lang="en-US" sz="2000" b="1" dirty="0">
                <a:solidFill>
                  <a:srgbClr val="000000"/>
                </a:solidFill>
              </a:rPr>
              <a:t>Assortments</a:t>
            </a:r>
          </a:p>
        </p:txBody>
      </p:sp>
      <p:sp>
        <p:nvSpPr>
          <p:cNvPr id="11272" name="AutoShape 8">
            <a:extLst>
              <a:ext uri="{FF2B5EF4-FFF2-40B4-BE49-F238E27FC236}">
                <a16:creationId xmlns:a16="http://schemas.microsoft.com/office/drawing/2014/main" id="{2AB92F7D-640A-4AA0-A25E-1CC71EBD22CB}"/>
              </a:ext>
            </a:extLst>
          </p:cNvPr>
          <p:cNvSpPr>
            <a:spLocks noChangeArrowheads="1"/>
          </p:cNvSpPr>
          <p:nvPr/>
        </p:nvSpPr>
        <p:spPr bwMode="auto">
          <a:xfrm rot="5400000">
            <a:off x="2827400" y="2743200"/>
            <a:ext cx="692150" cy="2717800"/>
          </a:xfrm>
          <a:prstGeom prst="cube">
            <a:avLst>
              <a:gd name="adj" fmla="val 16065"/>
            </a:avLst>
          </a:prstGeom>
          <a:solidFill>
            <a:schemeClr val="accent1">
              <a:lumMod val="20000"/>
              <a:lumOff val="80000"/>
            </a:schemeClr>
          </a:solidFill>
          <a:ln w="12700">
            <a:solidFill>
              <a:srgbClr val="000000"/>
            </a:solidFill>
            <a:miter lim="800000"/>
            <a:headEnd/>
            <a:tailEnd/>
          </a:ln>
          <a:effectLst>
            <a:outerShdw dist="89803" dir="2700000" algn="ctr" rotWithShape="0">
              <a:schemeClr val="bg2"/>
            </a:outerShdw>
          </a:effectLst>
        </p:spPr>
        <p:txBody>
          <a:bodyPr rot="10800000" vert="eaVert" wrap="none" lIns="87312" tIns="44450" rIns="87312" bIns="44450" anchor="ctr"/>
          <a:lstStyle>
            <a:lvl1pPr defTabSz="857250" eaLnBrk="0" hangingPunct="0">
              <a:defRPr sz="2400">
                <a:solidFill>
                  <a:schemeClr val="tx1"/>
                </a:solidFill>
                <a:latin typeface="Times New Roman" pitchFamily="18" charset="0"/>
                <a:cs typeface="Arial" pitchFamily="34" charset="0"/>
              </a:defRPr>
            </a:lvl1pPr>
            <a:lvl2pPr marL="742950" indent="-285750" defTabSz="857250" eaLnBrk="0" hangingPunct="0">
              <a:defRPr sz="2400">
                <a:solidFill>
                  <a:schemeClr val="tx1"/>
                </a:solidFill>
                <a:latin typeface="Times New Roman" pitchFamily="18" charset="0"/>
                <a:cs typeface="Arial" pitchFamily="34" charset="0"/>
              </a:defRPr>
            </a:lvl2pPr>
            <a:lvl3pPr marL="1143000" indent="-228600" defTabSz="857250" eaLnBrk="0" hangingPunct="0">
              <a:defRPr sz="2400">
                <a:solidFill>
                  <a:schemeClr val="tx1"/>
                </a:solidFill>
                <a:latin typeface="Times New Roman" pitchFamily="18" charset="0"/>
                <a:cs typeface="Arial" pitchFamily="34" charset="0"/>
              </a:defRPr>
            </a:lvl3pPr>
            <a:lvl4pPr marL="1600200" indent="-228600" defTabSz="857250" eaLnBrk="0" hangingPunct="0">
              <a:defRPr sz="2400">
                <a:solidFill>
                  <a:schemeClr val="tx1"/>
                </a:solidFill>
                <a:latin typeface="Times New Roman" pitchFamily="18" charset="0"/>
                <a:cs typeface="Arial" pitchFamily="34" charset="0"/>
              </a:defRPr>
            </a:lvl4pPr>
            <a:lvl5pPr marL="2057400" indent="-228600" defTabSz="857250" eaLnBrk="0" hangingPunct="0">
              <a:defRPr sz="2400">
                <a:solidFill>
                  <a:schemeClr val="tx1"/>
                </a:solidFill>
                <a:latin typeface="Times New Roman" pitchFamily="18" charset="0"/>
                <a:cs typeface="Arial" pitchFamily="34" charset="0"/>
              </a:defRPr>
            </a:lvl5pPr>
            <a:lvl6pPr marL="25146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6pPr>
            <a:lvl7pPr marL="29718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7pPr>
            <a:lvl8pPr marL="34290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8pPr>
            <a:lvl9pPr marL="38862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9pPr>
          </a:lstStyle>
          <a:p>
            <a:pPr algn="ctr">
              <a:defRPr/>
            </a:pPr>
            <a:r>
              <a:rPr lang="en-US" altLang="en-US" b="1" dirty="0">
                <a:solidFill>
                  <a:srgbClr val="000000"/>
                </a:solidFill>
                <a:cs typeface="Times New Roman" pitchFamily="18" charset="0"/>
              </a:rPr>
              <a:t>retailing</a:t>
            </a:r>
          </a:p>
        </p:txBody>
      </p:sp>
      <p:sp>
        <p:nvSpPr>
          <p:cNvPr id="11273" name="AutoShape 9">
            <a:extLst>
              <a:ext uri="{FF2B5EF4-FFF2-40B4-BE49-F238E27FC236}">
                <a16:creationId xmlns:a16="http://schemas.microsoft.com/office/drawing/2014/main" id="{9893E846-20F8-4AB0-A736-624834BB53B6}"/>
              </a:ext>
            </a:extLst>
          </p:cNvPr>
          <p:cNvSpPr>
            <a:spLocks noChangeArrowheads="1"/>
          </p:cNvSpPr>
          <p:nvPr/>
        </p:nvSpPr>
        <p:spPr bwMode="auto">
          <a:xfrm rot="5400000">
            <a:off x="8194675" y="1158875"/>
            <a:ext cx="692150" cy="2717800"/>
          </a:xfrm>
          <a:prstGeom prst="cube">
            <a:avLst>
              <a:gd name="adj" fmla="val 16065"/>
            </a:avLst>
          </a:prstGeom>
          <a:solidFill>
            <a:schemeClr val="accent6">
              <a:lumMod val="40000"/>
              <a:lumOff val="60000"/>
            </a:schemeClr>
          </a:solidFill>
          <a:ln w="12700">
            <a:solidFill>
              <a:srgbClr val="000000"/>
            </a:solidFill>
            <a:miter lim="800000"/>
            <a:headEnd/>
            <a:tailEnd/>
          </a:ln>
          <a:effectLst>
            <a:outerShdw dist="89803" dir="2700000" algn="ctr" rotWithShape="0">
              <a:schemeClr val="bg2"/>
            </a:outerShdw>
          </a:effectLst>
        </p:spPr>
        <p:txBody>
          <a:bodyPr rot="10800000" vert="eaVert" wrap="none" lIns="87312" tIns="44450" rIns="87312" bIns="44450" anchor="ctr"/>
          <a:lstStyle/>
          <a:p>
            <a:pPr algn="ctr" defTabSz="857250">
              <a:defRPr/>
            </a:pPr>
            <a:r>
              <a:rPr lang="en-US" sz="2000" b="1" dirty="0">
                <a:solidFill>
                  <a:srgbClr val="000000"/>
                </a:solidFill>
              </a:rPr>
              <a:t>Feedback</a:t>
            </a:r>
          </a:p>
        </p:txBody>
      </p:sp>
      <p:sp>
        <p:nvSpPr>
          <p:cNvPr id="11274" name="AutoShape 10">
            <a:extLst>
              <a:ext uri="{FF2B5EF4-FFF2-40B4-BE49-F238E27FC236}">
                <a16:creationId xmlns:a16="http://schemas.microsoft.com/office/drawing/2014/main" id="{0CFC82DB-4874-4271-8286-8BD6912B5057}"/>
              </a:ext>
            </a:extLst>
          </p:cNvPr>
          <p:cNvSpPr>
            <a:spLocks noChangeArrowheads="1"/>
          </p:cNvSpPr>
          <p:nvPr/>
        </p:nvSpPr>
        <p:spPr bwMode="auto">
          <a:xfrm rot="5400000">
            <a:off x="3021013" y="3533775"/>
            <a:ext cx="692150" cy="2717800"/>
          </a:xfrm>
          <a:prstGeom prst="cube">
            <a:avLst>
              <a:gd name="adj" fmla="val 16065"/>
            </a:avLst>
          </a:prstGeom>
          <a:solidFill>
            <a:schemeClr val="accent1">
              <a:lumMod val="20000"/>
              <a:lumOff val="80000"/>
            </a:schemeClr>
          </a:solidFill>
          <a:ln w="12700">
            <a:solidFill>
              <a:srgbClr val="000000"/>
            </a:solidFill>
            <a:miter lim="800000"/>
            <a:headEnd/>
            <a:tailEnd/>
          </a:ln>
          <a:effectLst>
            <a:outerShdw dist="89803" dir="2700000" algn="ctr" rotWithShape="0">
              <a:schemeClr val="bg2"/>
            </a:outerShdw>
          </a:effectLst>
        </p:spPr>
        <p:txBody>
          <a:bodyPr rot="10800000" vert="eaVert" wrap="none" lIns="87312" tIns="44450" rIns="87312" bIns="44450" anchor="ctr"/>
          <a:lstStyle>
            <a:lvl1pPr defTabSz="857250" eaLnBrk="0" hangingPunct="0">
              <a:defRPr sz="2400">
                <a:solidFill>
                  <a:schemeClr val="tx1"/>
                </a:solidFill>
                <a:latin typeface="Times New Roman" pitchFamily="18" charset="0"/>
                <a:cs typeface="Arial" pitchFamily="34" charset="0"/>
              </a:defRPr>
            </a:lvl1pPr>
            <a:lvl2pPr marL="742950" indent="-285750" defTabSz="857250" eaLnBrk="0" hangingPunct="0">
              <a:defRPr sz="2400">
                <a:solidFill>
                  <a:schemeClr val="tx1"/>
                </a:solidFill>
                <a:latin typeface="Times New Roman" pitchFamily="18" charset="0"/>
                <a:cs typeface="Arial" pitchFamily="34" charset="0"/>
              </a:defRPr>
            </a:lvl2pPr>
            <a:lvl3pPr marL="1143000" indent="-228600" defTabSz="857250" eaLnBrk="0" hangingPunct="0">
              <a:defRPr sz="2400">
                <a:solidFill>
                  <a:schemeClr val="tx1"/>
                </a:solidFill>
                <a:latin typeface="Times New Roman" pitchFamily="18" charset="0"/>
                <a:cs typeface="Arial" pitchFamily="34" charset="0"/>
              </a:defRPr>
            </a:lvl3pPr>
            <a:lvl4pPr marL="1600200" indent="-228600" defTabSz="857250" eaLnBrk="0" hangingPunct="0">
              <a:defRPr sz="2400">
                <a:solidFill>
                  <a:schemeClr val="tx1"/>
                </a:solidFill>
                <a:latin typeface="Times New Roman" pitchFamily="18" charset="0"/>
                <a:cs typeface="Arial" pitchFamily="34" charset="0"/>
              </a:defRPr>
            </a:lvl4pPr>
            <a:lvl5pPr marL="2057400" indent="-228600" defTabSz="857250" eaLnBrk="0" hangingPunct="0">
              <a:defRPr sz="2400">
                <a:solidFill>
                  <a:schemeClr val="tx1"/>
                </a:solidFill>
                <a:latin typeface="Times New Roman" pitchFamily="18" charset="0"/>
                <a:cs typeface="Arial" pitchFamily="34" charset="0"/>
              </a:defRPr>
            </a:lvl5pPr>
            <a:lvl6pPr marL="25146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6pPr>
            <a:lvl7pPr marL="29718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7pPr>
            <a:lvl8pPr marL="34290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8pPr>
            <a:lvl9pPr marL="38862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9pPr>
          </a:lstStyle>
          <a:p>
            <a:pPr algn="ctr">
              <a:defRPr/>
            </a:pPr>
            <a:r>
              <a:rPr lang="en-US" altLang="en-US" b="1" dirty="0">
                <a:solidFill>
                  <a:srgbClr val="000000"/>
                </a:solidFill>
              </a:rPr>
              <a:t>After sales services</a:t>
            </a:r>
          </a:p>
        </p:txBody>
      </p:sp>
      <p:sp>
        <p:nvSpPr>
          <p:cNvPr id="11275" name="AutoShape 11">
            <a:extLst>
              <a:ext uri="{FF2B5EF4-FFF2-40B4-BE49-F238E27FC236}">
                <a16:creationId xmlns:a16="http://schemas.microsoft.com/office/drawing/2014/main" id="{B5A6831E-1533-4530-BC48-4D8F7B3225EC}"/>
              </a:ext>
            </a:extLst>
          </p:cNvPr>
          <p:cNvSpPr>
            <a:spLocks noChangeArrowheads="1"/>
          </p:cNvSpPr>
          <p:nvPr/>
        </p:nvSpPr>
        <p:spPr bwMode="auto">
          <a:xfrm rot="5400000">
            <a:off x="8564563" y="1952626"/>
            <a:ext cx="692150" cy="2714625"/>
          </a:xfrm>
          <a:prstGeom prst="cube">
            <a:avLst>
              <a:gd name="adj" fmla="val 16065"/>
            </a:avLst>
          </a:prstGeom>
          <a:solidFill>
            <a:schemeClr val="accent6">
              <a:lumMod val="40000"/>
              <a:lumOff val="60000"/>
            </a:schemeClr>
          </a:solidFill>
          <a:ln w="12700">
            <a:solidFill>
              <a:srgbClr val="000000"/>
            </a:solidFill>
            <a:miter lim="800000"/>
            <a:headEnd/>
            <a:tailEnd/>
          </a:ln>
          <a:effectLst>
            <a:outerShdw dist="89803" dir="2700000" algn="ctr" rotWithShape="0">
              <a:schemeClr val="bg2"/>
            </a:outerShdw>
          </a:effectLst>
        </p:spPr>
        <p:txBody>
          <a:bodyPr rot="10800000" vert="eaVert" wrap="none" lIns="87312" tIns="44450" rIns="87312" bIns="44450" anchor="ctr"/>
          <a:lstStyle/>
          <a:p>
            <a:pPr algn="ctr" defTabSz="857250">
              <a:defRPr/>
            </a:pPr>
            <a:r>
              <a:rPr lang="en-US" b="1" dirty="0">
                <a:solidFill>
                  <a:srgbClr val="000000"/>
                </a:solidFill>
              </a:rPr>
              <a:t>Promotion + </a:t>
            </a:r>
          </a:p>
          <a:p>
            <a:pPr algn="ctr" defTabSz="857250">
              <a:defRPr/>
            </a:pPr>
            <a:r>
              <a:rPr lang="en-US" b="1" dirty="0">
                <a:solidFill>
                  <a:srgbClr val="000000"/>
                </a:solidFill>
              </a:rPr>
              <a:t>After sales services</a:t>
            </a:r>
          </a:p>
        </p:txBody>
      </p:sp>
      <p:sp>
        <p:nvSpPr>
          <p:cNvPr id="11276" name="AutoShape 12">
            <a:extLst>
              <a:ext uri="{FF2B5EF4-FFF2-40B4-BE49-F238E27FC236}">
                <a16:creationId xmlns:a16="http://schemas.microsoft.com/office/drawing/2014/main" id="{B81455CA-FE50-458F-8F9A-590C8923FAB7}"/>
              </a:ext>
            </a:extLst>
          </p:cNvPr>
          <p:cNvSpPr>
            <a:spLocks noChangeArrowheads="1"/>
          </p:cNvSpPr>
          <p:nvPr/>
        </p:nvSpPr>
        <p:spPr bwMode="auto">
          <a:xfrm rot="5400000">
            <a:off x="7332663" y="4356100"/>
            <a:ext cx="692150" cy="2717800"/>
          </a:xfrm>
          <a:prstGeom prst="cube">
            <a:avLst>
              <a:gd name="adj" fmla="val 16065"/>
            </a:avLst>
          </a:prstGeom>
          <a:solidFill>
            <a:schemeClr val="accent6">
              <a:lumMod val="40000"/>
              <a:lumOff val="60000"/>
            </a:schemeClr>
          </a:solidFill>
          <a:ln w="12700">
            <a:solidFill>
              <a:srgbClr val="000000"/>
            </a:solidFill>
            <a:miter lim="800000"/>
            <a:headEnd/>
            <a:tailEnd/>
          </a:ln>
          <a:effectLst>
            <a:outerShdw dist="89803" dir="2700000" algn="ctr" rotWithShape="0">
              <a:schemeClr val="bg2"/>
            </a:outerShdw>
          </a:effectLst>
        </p:spPr>
        <p:txBody>
          <a:bodyPr rot="10800000" vert="eaVert" wrap="none" lIns="87312" tIns="44450" rIns="87312" bIns="44450" anchor="ctr"/>
          <a:lstStyle/>
          <a:p>
            <a:pPr algn="ctr" defTabSz="857250">
              <a:defRPr/>
            </a:pPr>
            <a:r>
              <a:rPr lang="en-US" b="1" dirty="0">
                <a:solidFill>
                  <a:srgbClr val="000000"/>
                </a:solidFill>
              </a:rPr>
              <a:t>selling</a:t>
            </a:r>
          </a:p>
        </p:txBody>
      </p:sp>
      <p:sp>
        <p:nvSpPr>
          <p:cNvPr id="11277" name="AutoShape 13">
            <a:extLst>
              <a:ext uri="{FF2B5EF4-FFF2-40B4-BE49-F238E27FC236}">
                <a16:creationId xmlns:a16="http://schemas.microsoft.com/office/drawing/2014/main" id="{717C340D-1D13-483C-84FD-6E17077DE231}"/>
              </a:ext>
            </a:extLst>
          </p:cNvPr>
          <p:cNvSpPr>
            <a:spLocks noChangeArrowheads="1"/>
          </p:cNvSpPr>
          <p:nvPr/>
        </p:nvSpPr>
        <p:spPr bwMode="auto">
          <a:xfrm rot="5400000">
            <a:off x="3669507" y="4325144"/>
            <a:ext cx="690562" cy="2717800"/>
          </a:xfrm>
          <a:prstGeom prst="cube">
            <a:avLst>
              <a:gd name="adj" fmla="val 16065"/>
            </a:avLst>
          </a:prstGeom>
          <a:solidFill>
            <a:schemeClr val="accent1">
              <a:lumMod val="20000"/>
              <a:lumOff val="80000"/>
            </a:schemeClr>
          </a:solidFill>
          <a:ln w="12700">
            <a:solidFill>
              <a:srgbClr val="000000"/>
            </a:solidFill>
            <a:miter lim="800000"/>
            <a:headEnd/>
            <a:tailEnd/>
          </a:ln>
          <a:effectLst>
            <a:outerShdw dist="89803" dir="2700000" algn="ctr" rotWithShape="0">
              <a:schemeClr val="bg2"/>
            </a:outerShdw>
          </a:effectLst>
        </p:spPr>
        <p:txBody>
          <a:bodyPr rot="10800000" vert="eaVert" wrap="none" lIns="87312" tIns="44450" rIns="87312" bIns="44450" anchor="ctr"/>
          <a:lstStyle>
            <a:lvl1pPr defTabSz="857250" eaLnBrk="0" hangingPunct="0">
              <a:defRPr sz="2400">
                <a:solidFill>
                  <a:schemeClr val="tx1"/>
                </a:solidFill>
                <a:latin typeface="Times New Roman" pitchFamily="18" charset="0"/>
                <a:cs typeface="Arial" pitchFamily="34" charset="0"/>
              </a:defRPr>
            </a:lvl1pPr>
            <a:lvl2pPr marL="742950" indent="-285750" defTabSz="857250" eaLnBrk="0" hangingPunct="0">
              <a:defRPr sz="2400">
                <a:solidFill>
                  <a:schemeClr val="tx1"/>
                </a:solidFill>
                <a:latin typeface="Times New Roman" pitchFamily="18" charset="0"/>
                <a:cs typeface="Arial" pitchFamily="34" charset="0"/>
              </a:defRPr>
            </a:lvl2pPr>
            <a:lvl3pPr marL="1143000" indent="-228600" defTabSz="857250" eaLnBrk="0" hangingPunct="0">
              <a:defRPr sz="2400">
                <a:solidFill>
                  <a:schemeClr val="tx1"/>
                </a:solidFill>
                <a:latin typeface="Times New Roman" pitchFamily="18" charset="0"/>
                <a:cs typeface="Arial" pitchFamily="34" charset="0"/>
              </a:defRPr>
            </a:lvl3pPr>
            <a:lvl4pPr marL="1600200" indent="-228600" defTabSz="857250" eaLnBrk="0" hangingPunct="0">
              <a:defRPr sz="2400">
                <a:solidFill>
                  <a:schemeClr val="tx1"/>
                </a:solidFill>
                <a:latin typeface="Times New Roman" pitchFamily="18" charset="0"/>
                <a:cs typeface="Arial" pitchFamily="34" charset="0"/>
              </a:defRPr>
            </a:lvl4pPr>
            <a:lvl5pPr marL="2057400" indent="-228600" defTabSz="857250" eaLnBrk="0" hangingPunct="0">
              <a:defRPr sz="2400">
                <a:solidFill>
                  <a:schemeClr val="tx1"/>
                </a:solidFill>
                <a:latin typeface="Times New Roman" pitchFamily="18" charset="0"/>
                <a:cs typeface="Arial" pitchFamily="34" charset="0"/>
              </a:defRPr>
            </a:lvl5pPr>
            <a:lvl6pPr marL="25146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6pPr>
            <a:lvl7pPr marL="29718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7pPr>
            <a:lvl8pPr marL="34290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8pPr>
            <a:lvl9pPr marL="38862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9pPr>
          </a:lstStyle>
          <a:p>
            <a:pPr algn="ctr">
              <a:lnSpc>
                <a:spcPct val="80000"/>
              </a:lnSpc>
              <a:defRPr/>
            </a:pPr>
            <a:r>
              <a:rPr lang="en-US" altLang="en-US" sz="2000" b="1" dirty="0">
                <a:solidFill>
                  <a:srgbClr val="000000"/>
                </a:solidFill>
              </a:rPr>
              <a:t>Time &amp; place utility</a:t>
            </a:r>
          </a:p>
        </p:txBody>
      </p:sp>
      <p:sp>
        <p:nvSpPr>
          <p:cNvPr id="11278" name="AutoShape 14">
            <a:extLst>
              <a:ext uri="{FF2B5EF4-FFF2-40B4-BE49-F238E27FC236}">
                <a16:creationId xmlns:a16="http://schemas.microsoft.com/office/drawing/2014/main" id="{C40F1DB3-B8B0-4993-BFD0-B2D4FE273053}"/>
              </a:ext>
            </a:extLst>
          </p:cNvPr>
          <p:cNvSpPr>
            <a:spLocks noChangeArrowheads="1"/>
          </p:cNvSpPr>
          <p:nvPr/>
        </p:nvSpPr>
        <p:spPr bwMode="auto">
          <a:xfrm rot="5400000">
            <a:off x="8692357" y="2742407"/>
            <a:ext cx="690563" cy="2717800"/>
          </a:xfrm>
          <a:prstGeom prst="cube">
            <a:avLst>
              <a:gd name="adj" fmla="val 16065"/>
            </a:avLst>
          </a:prstGeom>
          <a:solidFill>
            <a:schemeClr val="accent6">
              <a:lumMod val="40000"/>
              <a:lumOff val="60000"/>
            </a:schemeClr>
          </a:solidFill>
          <a:ln w="12700">
            <a:solidFill>
              <a:srgbClr val="000000"/>
            </a:solidFill>
            <a:miter lim="800000"/>
            <a:headEnd/>
            <a:tailEnd/>
          </a:ln>
          <a:effectLst>
            <a:outerShdw dist="89803" dir="2700000" algn="ctr" rotWithShape="0">
              <a:schemeClr val="bg2"/>
            </a:outerShdw>
          </a:effectLst>
        </p:spPr>
        <p:txBody>
          <a:bodyPr rot="10800000" vert="eaVert" wrap="none" lIns="87312" tIns="44450" rIns="87312" bIns="44450" anchor="ctr"/>
          <a:lstStyle/>
          <a:p>
            <a:pPr algn="ctr" defTabSz="857250">
              <a:defRPr/>
            </a:pPr>
            <a:r>
              <a:rPr lang="en-US" sz="2000" b="1" dirty="0">
                <a:solidFill>
                  <a:srgbClr val="000000"/>
                </a:solidFill>
              </a:rPr>
              <a:t>Stocking</a:t>
            </a:r>
          </a:p>
        </p:txBody>
      </p:sp>
      <p:sp>
        <p:nvSpPr>
          <p:cNvPr id="11279" name="AutoShape 15">
            <a:extLst>
              <a:ext uri="{FF2B5EF4-FFF2-40B4-BE49-F238E27FC236}">
                <a16:creationId xmlns:a16="http://schemas.microsoft.com/office/drawing/2014/main" id="{D68ABAD7-2737-4E69-BA20-95882B1CC344}"/>
              </a:ext>
            </a:extLst>
          </p:cNvPr>
          <p:cNvSpPr>
            <a:spLocks noChangeArrowheads="1"/>
          </p:cNvSpPr>
          <p:nvPr/>
        </p:nvSpPr>
        <p:spPr bwMode="auto">
          <a:xfrm rot="5400000">
            <a:off x="3236120" y="1158082"/>
            <a:ext cx="693737" cy="2717800"/>
          </a:xfrm>
          <a:prstGeom prst="cube">
            <a:avLst>
              <a:gd name="adj" fmla="val 16065"/>
            </a:avLst>
          </a:prstGeom>
          <a:solidFill>
            <a:schemeClr val="accent1">
              <a:lumMod val="20000"/>
              <a:lumOff val="80000"/>
            </a:schemeClr>
          </a:solidFill>
          <a:ln w="12700">
            <a:solidFill>
              <a:srgbClr val="000000"/>
            </a:solidFill>
            <a:miter lim="800000"/>
            <a:headEnd/>
            <a:tailEnd/>
          </a:ln>
          <a:effectLst>
            <a:outerShdw dist="89803" dir="2700000" algn="ctr" rotWithShape="0">
              <a:schemeClr val="bg2"/>
            </a:outerShdw>
          </a:effectLst>
        </p:spPr>
        <p:txBody>
          <a:bodyPr rot="10800000" vert="eaVert" wrap="none" lIns="87312" tIns="44450" rIns="87312" bIns="44450" anchor="ctr"/>
          <a:lstStyle>
            <a:lvl1pPr defTabSz="857250" eaLnBrk="0" hangingPunct="0">
              <a:defRPr sz="2400">
                <a:solidFill>
                  <a:schemeClr val="tx1"/>
                </a:solidFill>
                <a:latin typeface="Times New Roman" pitchFamily="18" charset="0"/>
                <a:cs typeface="Arial" pitchFamily="34" charset="0"/>
              </a:defRPr>
            </a:lvl1pPr>
            <a:lvl2pPr marL="742950" indent="-285750" defTabSz="857250" eaLnBrk="0" hangingPunct="0">
              <a:defRPr sz="2400">
                <a:solidFill>
                  <a:schemeClr val="tx1"/>
                </a:solidFill>
                <a:latin typeface="Times New Roman" pitchFamily="18" charset="0"/>
                <a:cs typeface="Arial" pitchFamily="34" charset="0"/>
              </a:defRPr>
            </a:lvl2pPr>
            <a:lvl3pPr marL="1143000" indent="-228600" defTabSz="857250" eaLnBrk="0" hangingPunct="0">
              <a:defRPr sz="2400">
                <a:solidFill>
                  <a:schemeClr val="tx1"/>
                </a:solidFill>
                <a:latin typeface="Times New Roman" pitchFamily="18" charset="0"/>
                <a:cs typeface="Arial" pitchFamily="34" charset="0"/>
              </a:defRPr>
            </a:lvl3pPr>
            <a:lvl4pPr marL="1600200" indent="-228600" defTabSz="857250" eaLnBrk="0" hangingPunct="0">
              <a:defRPr sz="2400">
                <a:solidFill>
                  <a:schemeClr val="tx1"/>
                </a:solidFill>
                <a:latin typeface="Times New Roman" pitchFamily="18" charset="0"/>
                <a:cs typeface="Arial" pitchFamily="34" charset="0"/>
              </a:defRPr>
            </a:lvl4pPr>
            <a:lvl5pPr marL="2057400" indent="-228600" defTabSz="857250" eaLnBrk="0" hangingPunct="0">
              <a:defRPr sz="2400">
                <a:solidFill>
                  <a:schemeClr val="tx1"/>
                </a:solidFill>
                <a:latin typeface="Times New Roman" pitchFamily="18" charset="0"/>
                <a:cs typeface="Arial" pitchFamily="34" charset="0"/>
              </a:defRPr>
            </a:lvl5pPr>
            <a:lvl6pPr marL="25146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6pPr>
            <a:lvl7pPr marL="29718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7pPr>
            <a:lvl8pPr marL="34290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8pPr>
            <a:lvl9pPr marL="38862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9pPr>
          </a:lstStyle>
          <a:p>
            <a:pPr algn="ctr">
              <a:defRPr/>
            </a:pPr>
            <a:r>
              <a:rPr lang="en-US" altLang="en-US" b="1" dirty="0">
                <a:solidFill>
                  <a:srgbClr val="000000"/>
                </a:solidFill>
              </a:rPr>
              <a:t>Provide information</a:t>
            </a:r>
          </a:p>
        </p:txBody>
      </p:sp>
      <p:sp>
        <p:nvSpPr>
          <p:cNvPr id="11280" name="AutoShape 16">
            <a:extLst>
              <a:ext uri="{FF2B5EF4-FFF2-40B4-BE49-F238E27FC236}">
                <a16:creationId xmlns:a16="http://schemas.microsoft.com/office/drawing/2014/main" id="{943AA79D-28F9-463C-B89D-952CF7C4E255}"/>
              </a:ext>
            </a:extLst>
          </p:cNvPr>
          <p:cNvSpPr>
            <a:spLocks noChangeArrowheads="1"/>
          </p:cNvSpPr>
          <p:nvPr/>
        </p:nvSpPr>
        <p:spPr bwMode="auto">
          <a:xfrm rot="5400000">
            <a:off x="3956844" y="365919"/>
            <a:ext cx="693738" cy="2717800"/>
          </a:xfrm>
          <a:prstGeom prst="cube">
            <a:avLst>
              <a:gd name="adj" fmla="val 16065"/>
            </a:avLst>
          </a:prstGeom>
          <a:solidFill>
            <a:schemeClr val="accent1">
              <a:lumMod val="20000"/>
              <a:lumOff val="80000"/>
            </a:schemeClr>
          </a:solidFill>
          <a:ln w="12700">
            <a:solidFill>
              <a:srgbClr val="000000"/>
            </a:solidFill>
            <a:miter lim="800000"/>
            <a:headEnd/>
            <a:tailEnd/>
          </a:ln>
          <a:effectLst>
            <a:outerShdw dist="89803" dir="2700000" algn="ctr" rotWithShape="0">
              <a:schemeClr val="bg2"/>
            </a:outerShdw>
          </a:effectLst>
        </p:spPr>
        <p:txBody>
          <a:bodyPr rot="10800000" vert="eaVert" wrap="none" lIns="87312" tIns="44450" rIns="87312" bIns="44450" anchor="ctr"/>
          <a:lstStyle>
            <a:lvl1pPr defTabSz="857250" eaLnBrk="0" hangingPunct="0">
              <a:defRPr sz="2400">
                <a:solidFill>
                  <a:schemeClr val="tx1"/>
                </a:solidFill>
                <a:latin typeface="Times New Roman" pitchFamily="18" charset="0"/>
                <a:cs typeface="Arial" pitchFamily="34" charset="0"/>
              </a:defRPr>
            </a:lvl1pPr>
            <a:lvl2pPr marL="742950" indent="-285750" defTabSz="857250" eaLnBrk="0" hangingPunct="0">
              <a:defRPr sz="2400">
                <a:solidFill>
                  <a:schemeClr val="tx1"/>
                </a:solidFill>
                <a:latin typeface="Times New Roman" pitchFamily="18" charset="0"/>
                <a:cs typeface="Arial" pitchFamily="34" charset="0"/>
              </a:defRPr>
            </a:lvl2pPr>
            <a:lvl3pPr marL="1143000" indent="-228600" defTabSz="857250" eaLnBrk="0" hangingPunct="0">
              <a:defRPr sz="2400">
                <a:solidFill>
                  <a:schemeClr val="tx1"/>
                </a:solidFill>
                <a:latin typeface="Times New Roman" pitchFamily="18" charset="0"/>
                <a:cs typeface="Arial" pitchFamily="34" charset="0"/>
              </a:defRPr>
            </a:lvl3pPr>
            <a:lvl4pPr marL="1600200" indent="-228600" defTabSz="857250" eaLnBrk="0" hangingPunct="0">
              <a:defRPr sz="2400">
                <a:solidFill>
                  <a:schemeClr val="tx1"/>
                </a:solidFill>
                <a:latin typeface="Times New Roman" pitchFamily="18" charset="0"/>
                <a:cs typeface="Arial" pitchFamily="34" charset="0"/>
              </a:defRPr>
            </a:lvl4pPr>
            <a:lvl5pPr marL="2057400" indent="-228600" defTabSz="857250" eaLnBrk="0" hangingPunct="0">
              <a:defRPr sz="2400">
                <a:solidFill>
                  <a:schemeClr val="tx1"/>
                </a:solidFill>
                <a:latin typeface="Times New Roman" pitchFamily="18" charset="0"/>
                <a:cs typeface="Arial" pitchFamily="34" charset="0"/>
              </a:defRPr>
            </a:lvl5pPr>
            <a:lvl6pPr marL="25146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6pPr>
            <a:lvl7pPr marL="29718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7pPr>
            <a:lvl8pPr marL="34290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8pPr>
            <a:lvl9pPr marL="38862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9pPr>
          </a:lstStyle>
          <a:p>
            <a:pPr algn="ctr">
              <a:defRPr/>
            </a:pPr>
            <a:r>
              <a:rPr lang="en-US" altLang="en-US" b="1" dirty="0">
                <a:solidFill>
                  <a:srgbClr val="000000"/>
                </a:solidFill>
              </a:rPr>
              <a:t>Risk bearing</a:t>
            </a:r>
          </a:p>
        </p:txBody>
      </p:sp>
      <p:sp>
        <p:nvSpPr>
          <p:cNvPr id="11281" name="Rectangle 17">
            <a:extLst>
              <a:ext uri="{FF2B5EF4-FFF2-40B4-BE49-F238E27FC236}">
                <a16:creationId xmlns:a16="http://schemas.microsoft.com/office/drawing/2014/main" id="{A8681466-544D-4BD5-B950-26341FD04032}"/>
              </a:ext>
            </a:extLst>
          </p:cNvPr>
          <p:cNvSpPr>
            <a:spLocks noChangeArrowheads="1"/>
          </p:cNvSpPr>
          <p:nvPr/>
        </p:nvSpPr>
        <p:spPr bwMode="auto">
          <a:xfrm>
            <a:off x="8201026" y="6246813"/>
            <a:ext cx="2066925" cy="360362"/>
          </a:xfrm>
          <a:prstGeom prst="rect">
            <a:avLst/>
          </a:prstGeom>
          <a:solidFill>
            <a:schemeClr val="accent6">
              <a:lumMod val="40000"/>
              <a:lumOff val="60000"/>
            </a:schemeClr>
          </a:solidFill>
          <a:ln w="9525">
            <a:solidFill>
              <a:schemeClr val="tx1"/>
            </a:solidFill>
            <a:miter lim="800000"/>
            <a:headEnd/>
            <a:tailEnd/>
          </a:ln>
          <a:effectLst/>
        </p:spPr>
        <p:txBody>
          <a:bodyPr wrap="none" anchor="ctr"/>
          <a:lstStyle/>
          <a:p>
            <a:pPr algn="ctr" eaLnBrk="0" hangingPunct="0">
              <a:spcBef>
                <a:spcPct val="0"/>
              </a:spcBef>
              <a:defRPr/>
            </a:pPr>
            <a:r>
              <a:rPr lang="en-US" sz="2400" b="1" dirty="0">
                <a:solidFill>
                  <a:srgbClr val="000000"/>
                </a:solidFill>
                <a:latin typeface="Times New Roman" pitchFamily="18" charset="0"/>
                <a:cs typeface="Times New Roman" pitchFamily="18" charset="0"/>
              </a:rPr>
              <a:t>Producer</a:t>
            </a:r>
          </a:p>
        </p:txBody>
      </p:sp>
      <p:sp>
        <p:nvSpPr>
          <p:cNvPr id="34833" name="Rectangle 18">
            <a:extLst>
              <a:ext uri="{FF2B5EF4-FFF2-40B4-BE49-F238E27FC236}">
                <a16:creationId xmlns:a16="http://schemas.microsoft.com/office/drawing/2014/main" id="{938D07CD-F2FE-421B-B3F6-C42D6C73966E}"/>
              </a:ext>
            </a:extLst>
          </p:cNvPr>
          <p:cNvSpPr>
            <a:spLocks noChangeArrowheads="1"/>
          </p:cNvSpPr>
          <p:nvPr/>
        </p:nvSpPr>
        <p:spPr bwMode="auto">
          <a:xfrm>
            <a:off x="2728914" y="6273801"/>
            <a:ext cx="1800225" cy="333375"/>
          </a:xfrm>
          <a:prstGeom prst="rect">
            <a:avLst/>
          </a:prstGeom>
          <a:solidFill>
            <a:schemeClr val="accent1">
              <a:lumMod val="20000"/>
              <a:lumOff val="80000"/>
            </a:schemeClr>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defRPr/>
            </a:pPr>
            <a:r>
              <a:rPr lang="en-US" altLang="en-US" sz="2400" b="1" dirty="0">
                <a:solidFill>
                  <a:srgbClr val="000000"/>
                </a:solidFill>
                <a:cs typeface="Times New Roman" pitchFamily="18" charset="0"/>
              </a:rPr>
              <a:t>Consumer</a:t>
            </a:r>
          </a:p>
        </p:txBody>
      </p:sp>
      <p:sp>
        <p:nvSpPr>
          <p:cNvPr id="20" name="AutoShape 14">
            <a:extLst>
              <a:ext uri="{FF2B5EF4-FFF2-40B4-BE49-F238E27FC236}">
                <a16:creationId xmlns:a16="http://schemas.microsoft.com/office/drawing/2014/main" id="{0DB9A091-D069-4BF3-B43A-8FB1C7CACC2B}"/>
              </a:ext>
            </a:extLst>
          </p:cNvPr>
          <p:cNvSpPr>
            <a:spLocks noChangeArrowheads="1"/>
          </p:cNvSpPr>
          <p:nvPr/>
        </p:nvSpPr>
        <p:spPr bwMode="auto">
          <a:xfrm rot="5400000">
            <a:off x="8347869" y="3534569"/>
            <a:ext cx="690562" cy="2717800"/>
          </a:xfrm>
          <a:prstGeom prst="cube">
            <a:avLst>
              <a:gd name="adj" fmla="val 16065"/>
            </a:avLst>
          </a:prstGeom>
          <a:solidFill>
            <a:schemeClr val="accent6">
              <a:lumMod val="40000"/>
              <a:lumOff val="60000"/>
            </a:schemeClr>
          </a:solidFill>
          <a:ln w="12700">
            <a:solidFill>
              <a:srgbClr val="000000"/>
            </a:solidFill>
            <a:miter lim="800000"/>
            <a:headEnd/>
            <a:tailEnd/>
          </a:ln>
          <a:effectLst>
            <a:outerShdw dist="89803" dir="2700000" algn="ctr" rotWithShape="0">
              <a:schemeClr val="bg2"/>
            </a:outerShdw>
          </a:effectLst>
        </p:spPr>
        <p:txBody>
          <a:bodyPr rot="10800000" vert="eaVert" wrap="none" lIns="87312" tIns="44450" rIns="87312" bIns="44450" anchor="ctr"/>
          <a:lstStyle/>
          <a:p>
            <a:pPr algn="ctr" defTabSz="857250">
              <a:defRPr/>
            </a:pPr>
            <a:r>
              <a:rPr lang="en-US" b="1" dirty="0">
                <a:solidFill>
                  <a:srgbClr val="000000"/>
                </a:solidFill>
              </a:rPr>
              <a:t>Financing small producers</a:t>
            </a:r>
          </a:p>
        </p:txBody>
      </p:sp>
      <p:sp>
        <p:nvSpPr>
          <p:cNvPr id="22" name="Title 1">
            <a:extLst>
              <a:ext uri="{FF2B5EF4-FFF2-40B4-BE49-F238E27FC236}">
                <a16:creationId xmlns:a16="http://schemas.microsoft.com/office/drawing/2014/main" id="{6C0D53EC-D537-43AC-8E56-7B7C2A389F5A}"/>
              </a:ext>
            </a:extLst>
          </p:cNvPr>
          <p:cNvSpPr txBox="1">
            <a:spLocks/>
          </p:cNvSpPr>
          <p:nvPr/>
        </p:nvSpPr>
        <p:spPr>
          <a:xfrm>
            <a:off x="1055689" y="483448"/>
            <a:ext cx="7772400" cy="1143000"/>
          </a:xfrm>
          <a:prstGeom prst="rect">
            <a:avLst/>
          </a:prstGeom>
        </p:spPr>
        <p:txBody>
          <a:bodyPr/>
          <a:lstStyle>
            <a:lvl1pPr algn="l" rtl="1" eaLnBrk="0" fontAlgn="base" hangingPunct="0">
              <a:spcBef>
                <a:spcPct val="0"/>
              </a:spcBef>
              <a:spcAft>
                <a:spcPct val="0"/>
              </a:spcAft>
              <a:defRPr sz="3600" b="1" kern="1200" spc="-60">
                <a:solidFill>
                  <a:schemeClr val="tx2"/>
                </a:solidFill>
                <a:effectLst>
                  <a:outerShdw blurRad="38100" dist="38100" dir="2700000" algn="tl">
                    <a:srgbClr val="000000">
                      <a:alpha val="43137"/>
                    </a:srgbClr>
                  </a:outerShdw>
                </a:effectLst>
                <a:latin typeface="+mj-lt"/>
                <a:ea typeface="+mj-ea"/>
                <a:cs typeface="標楷體"/>
              </a:defRPr>
            </a:lvl1pPr>
            <a:lvl2pPr algn="l" rtl="1" eaLnBrk="0" fontAlgn="base" hangingPunct="0">
              <a:spcBef>
                <a:spcPct val="0"/>
              </a:spcBef>
              <a:spcAft>
                <a:spcPct val="0"/>
              </a:spcAft>
              <a:defRPr sz="3600" b="1">
                <a:solidFill>
                  <a:schemeClr val="tx2"/>
                </a:solidFill>
                <a:latin typeface="Times New Roman" panose="02020603050405020304" pitchFamily="18" charset="0"/>
                <a:ea typeface="標楷體"/>
                <a:cs typeface="標楷體"/>
              </a:defRPr>
            </a:lvl2pPr>
            <a:lvl3pPr algn="l" rtl="1" eaLnBrk="0" fontAlgn="base" hangingPunct="0">
              <a:spcBef>
                <a:spcPct val="0"/>
              </a:spcBef>
              <a:spcAft>
                <a:spcPct val="0"/>
              </a:spcAft>
              <a:defRPr sz="3600" b="1">
                <a:solidFill>
                  <a:schemeClr val="tx2"/>
                </a:solidFill>
                <a:latin typeface="Times New Roman" panose="02020603050405020304" pitchFamily="18" charset="0"/>
                <a:ea typeface="標楷體"/>
                <a:cs typeface="標楷體"/>
              </a:defRPr>
            </a:lvl3pPr>
            <a:lvl4pPr algn="l" rtl="1" eaLnBrk="0" fontAlgn="base" hangingPunct="0">
              <a:spcBef>
                <a:spcPct val="0"/>
              </a:spcBef>
              <a:spcAft>
                <a:spcPct val="0"/>
              </a:spcAft>
              <a:defRPr sz="3600" b="1">
                <a:solidFill>
                  <a:schemeClr val="tx2"/>
                </a:solidFill>
                <a:latin typeface="Times New Roman" panose="02020603050405020304" pitchFamily="18" charset="0"/>
                <a:ea typeface="標楷體"/>
                <a:cs typeface="標楷體"/>
              </a:defRPr>
            </a:lvl4pPr>
            <a:lvl5pPr algn="l" rtl="1" eaLnBrk="0" fontAlgn="base" hangingPunct="0">
              <a:spcBef>
                <a:spcPct val="0"/>
              </a:spcBef>
              <a:spcAft>
                <a:spcPct val="0"/>
              </a:spcAft>
              <a:defRPr sz="3600" b="1">
                <a:solidFill>
                  <a:schemeClr val="tx2"/>
                </a:solidFill>
                <a:latin typeface="Times New Roman" panose="02020603050405020304" pitchFamily="18" charset="0"/>
                <a:ea typeface="標楷體"/>
                <a:cs typeface="標楷體"/>
              </a:defRPr>
            </a:lvl5pPr>
            <a:lvl6pPr marL="457200" algn="l" rtl="1" eaLnBrk="1" fontAlgn="base" hangingPunct="1">
              <a:spcBef>
                <a:spcPct val="0"/>
              </a:spcBef>
              <a:spcAft>
                <a:spcPct val="0"/>
              </a:spcAft>
              <a:defRPr sz="3600">
                <a:solidFill>
                  <a:schemeClr val="tx2"/>
                </a:solidFill>
                <a:latin typeface="Arial Black" pitchFamily="34" charset="0"/>
                <a:ea typeface="微軟正黑體" pitchFamily="34" charset="-120"/>
              </a:defRPr>
            </a:lvl6pPr>
            <a:lvl7pPr marL="914400" algn="l" rtl="1" eaLnBrk="1" fontAlgn="base" hangingPunct="1">
              <a:spcBef>
                <a:spcPct val="0"/>
              </a:spcBef>
              <a:spcAft>
                <a:spcPct val="0"/>
              </a:spcAft>
              <a:defRPr sz="3600">
                <a:solidFill>
                  <a:schemeClr val="tx2"/>
                </a:solidFill>
                <a:latin typeface="Arial Black" pitchFamily="34" charset="0"/>
                <a:ea typeface="微軟正黑體" pitchFamily="34" charset="-120"/>
              </a:defRPr>
            </a:lvl7pPr>
            <a:lvl8pPr marL="1371600" algn="l" rtl="1" eaLnBrk="1" fontAlgn="base" hangingPunct="1">
              <a:spcBef>
                <a:spcPct val="0"/>
              </a:spcBef>
              <a:spcAft>
                <a:spcPct val="0"/>
              </a:spcAft>
              <a:defRPr sz="3600">
                <a:solidFill>
                  <a:schemeClr val="tx2"/>
                </a:solidFill>
                <a:latin typeface="Arial Black" pitchFamily="34" charset="0"/>
                <a:ea typeface="微軟正黑體" pitchFamily="34" charset="-120"/>
              </a:defRPr>
            </a:lvl8pPr>
            <a:lvl9pPr marL="1828800" algn="l" rtl="1" eaLnBrk="1" fontAlgn="base" hangingPunct="1">
              <a:spcBef>
                <a:spcPct val="0"/>
              </a:spcBef>
              <a:spcAft>
                <a:spcPct val="0"/>
              </a:spcAft>
              <a:defRPr sz="3600">
                <a:solidFill>
                  <a:schemeClr val="tx2"/>
                </a:solidFill>
                <a:latin typeface="Arial Black" pitchFamily="34" charset="0"/>
                <a:ea typeface="微軟正黑體" pitchFamily="34" charset="-120"/>
              </a:defRPr>
            </a:lvl9pPr>
          </a:lstStyle>
          <a:p>
            <a:pPr algn="ctr" eaLnBrk="1" hangingPunct="1">
              <a:defRPr/>
            </a:pPr>
            <a:r>
              <a:rPr lang="en-US" altLang="en-US" dirty="0">
                <a:solidFill>
                  <a:schemeClr val="bg1"/>
                </a:solidFill>
              </a:rPr>
              <a:t>RETAILER MAIN FUNCTIONS</a:t>
            </a:r>
            <a:endParaRPr lang="en-CA" altLang="en-US" sz="2800" dirty="0">
              <a:solidFill>
                <a:schemeClr val="bg1"/>
              </a:solidFil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 presetClass="entr" presetSubtype="32" fill="hold" grpId="0" nodeType="clickEffect">
                                  <p:stCondLst>
                                    <p:cond delay="0"/>
                                  </p:stCondLst>
                                  <p:childTnLst>
                                    <p:set>
                                      <p:cBhvr>
                                        <p:cTn id="12" dur="1" fill="hold">
                                          <p:stCondLst>
                                            <p:cond delay="0"/>
                                          </p:stCondLst>
                                        </p:cTn>
                                        <p:tgtEl>
                                          <p:spTgt spid="11271"/>
                                        </p:tgtEl>
                                        <p:attrNameLst>
                                          <p:attrName>style.visibility</p:attrName>
                                        </p:attrNameLst>
                                      </p:cBhvr>
                                      <p:to>
                                        <p:strVal val="visible"/>
                                      </p:to>
                                    </p:set>
                                    <p:animEffect transition="in" filter="box(out)">
                                      <p:cBhvr>
                                        <p:cTn id="13" dur="500"/>
                                        <p:tgtEl>
                                          <p:spTgt spid="11271"/>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4" presetClass="entr" presetSubtype="32" fill="hold" grpId="0" nodeType="clickEffect">
                                  <p:stCondLst>
                                    <p:cond delay="0"/>
                                  </p:stCondLst>
                                  <p:childTnLst>
                                    <p:set>
                                      <p:cBhvr>
                                        <p:cTn id="17" dur="1" fill="hold">
                                          <p:stCondLst>
                                            <p:cond delay="0"/>
                                          </p:stCondLst>
                                        </p:cTn>
                                        <p:tgtEl>
                                          <p:spTgt spid="11273"/>
                                        </p:tgtEl>
                                        <p:attrNameLst>
                                          <p:attrName>style.visibility</p:attrName>
                                        </p:attrNameLst>
                                      </p:cBhvr>
                                      <p:to>
                                        <p:strVal val="visible"/>
                                      </p:to>
                                    </p:set>
                                    <p:animEffect transition="in" filter="box(out)">
                                      <p:cBhvr>
                                        <p:cTn id="18" dur="500"/>
                                        <p:tgtEl>
                                          <p:spTgt spid="11273"/>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4" presetClass="entr" presetSubtype="32" fill="hold" grpId="0" nodeType="clickEffect">
                                  <p:stCondLst>
                                    <p:cond delay="0"/>
                                  </p:stCondLst>
                                  <p:childTnLst>
                                    <p:set>
                                      <p:cBhvr>
                                        <p:cTn id="22" dur="1" fill="hold">
                                          <p:stCondLst>
                                            <p:cond delay="0"/>
                                          </p:stCondLst>
                                        </p:cTn>
                                        <p:tgtEl>
                                          <p:spTgt spid="11275"/>
                                        </p:tgtEl>
                                        <p:attrNameLst>
                                          <p:attrName>style.visibility</p:attrName>
                                        </p:attrNameLst>
                                      </p:cBhvr>
                                      <p:to>
                                        <p:strVal val="visible"/>
                                      </p:to>
                                    </p:set>
                                    <p:animEffect transition="in" filter="box(out)">
                                      <p:cBhvr>
                                        <p:cTn id="23" dur="500"/>
                                        <p:tgtEl>
                                          <p:spTgt spid="11275"/>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4" presetClass="entr" presetSubtype="32" fill="hold" grpId="0" nodeType="clickEffect">
                                  <p:stCondLst>
                                    <p:cond delay="0"/>
                                  </p:stCondLst>
                                  <p:childTnLst>
                                    <p:set>
                                      <p:cBhvr>
                                        <p:cTn id="27" dur="1" fill="hold">
                                          <p:stCondLst>
                                            <p:cond delay="0"/>
                                          </p:stCondLst>
                                        </p:cTn>
                                        <p:tgtEl>
                                          <p:spTgt spid="11278"/>
                                        </p:tgtEl>
                                        <p:attrNameLst>
                                          <p:attrName>style.visibility</p:attrName>
                                        </p:attrNameLst>
                                      </p:cBhvr>
                                      <p:to>
                                        <p:strVal val="visible"/>
                                      </p:to>
                                    </p:set>
                                    <p:animEffect transition="in" filter="box(out)">
                                      <p:cBhvr>
                                        <p:cTn id="28" dur="500"/>
                                        <p:tgtEl>
                                          <p:spTgt spid="11278"/>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4" presetClass="entr" presetSubtype="32" fill="hold" grpId="0" nodeType="click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box(out)">
                                      <p:cBhvr>
                                        <p:cTn id="33" dur="500"/>
                                        <p:tgtEl>
                                          <p:spTgt spid="20"/>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4" presetClass="entr" presetSubtype="32" fill="hold" grpId="0" nodeType="clickEffect">
                                  <p:stCondLst>
                                    <p:cond delay="0"/>
                                  </p:stCondLst>
                                  <p:childTnLst>
                                    <p:set>
                                      <p:cBhvr>
                                        <p:cTn id="37" dur="1" fill="hold">
                                          <p:stCondLst>
                                            <p:cond delay="0"/>
                                          </p:stCondLst>
                                        </p:cTn>
                                        <p:tgtEl>
                                          <p:spTgt spid="11276"/>
                                        </p:tgtEl>
                                        <p:attrNameLst>
                                          <p:attrName>style.visibility</p:attrName>
                                        </p:attrNameLst>
                                      </p:cBhvr>
                                      <p:to>
                                        <p:strVal val="visible"/>
                                      </p:to>
                                    </p:set>
                                    <p:animEffect transition="in" filter="box(out)">
                                      <p:cBhvr>
                                        <p:cTn id="38" dur="500"/>
                                        <p:tgtEl>
                                          <p:spTgt spid="11276"/>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4" presetClass="entr" presetSubtype="32" fill="hold" grpId="0" nodeType="clickEffect">
                                  <p:stCondLst>
                                    <p:cond delay="0"/>
                                  </p:stCondLst>
                                  <p:childTnLst>
                                    <p:set>
                                      <p:cBhvr>
                                        <p:cTn id="42" dur="1" fill="hold">
                                          <p:stCondLst>
                                            <p:cond delay="0"/>
                                          </p:stCondLst>
                                        </p:cTn>
                                        <p:tgtEl>
                                          <p:spTgt spid="11277"/>
                                        </p:tgtEl>
                                        <p:attrNameLst>
                                          <p:attrName>style.visibility</p:attrName>
                                        </p:attrNameLst>
                                      </p:cBhvr>
                                      <p:to>
                                        <p:strVal val="visible"/>
                                      </p:to>
                                    </p:set>
                                    <p:animEffect transition="in" filter="box(out)">
                                      <p:cBhvr>
                                        <p:cTn id="43" dur="500"/>
                                        <p:tgtEl>
                                          <p:spTgt spid="11277"/>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4" presetClass="entr" presetSubtype="32" fill="hold" grpId="0" nodeType="clickEffect">
                                  <p:stCondLst>
                                    <p:cond delay="0"/>
                                  </p:stCondLst>
                                  <p:childTnLst>
                                    <p:set>
                                      <p:cBhvr>
                                        <p:cTn id="47" dur="1" fill="hold">
                                          <p:stCondLst>
                                            <p:cond delay="0"/>
                                          </p:stCondLst>
                                        </p:cTn>
                                        <p:tgtEl>
                                          <p:spTgt spid="11274"/>
                                        </p:tgtEl>
                                        <p:attrNameLst>
                                          <p:attrName>style.visibility</p:attrName>
                                        </p:attrNameLst>
                                      </p:cBhvr>
                                      <p:to>
                                        <p:strVal val="visible"/>
                                      </p:to>
                                    </p:set>
                                    <p:animEffect transition="in" filter="box(out)">
                                      <p:cBhvr>
                                        <p:cTn id="48" dur="500"/>
                                        <p:tgtEl>
                                          <p:spTgt spid="11274"/>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4" presetClass="entr" presetSubtype="32" fill="hold" grpId="0" nodeType="clickEffect">
                                  <p:stCondLst>
                                    <p:cond delay="0"/>
                                  </p:stCondLst>
                                  <p:childTnLst>
                                    <p:set>
                                      <p:cBhvr>
                                        <p:cTn id="52" dur="1" fill="hold">
                                          <p:stCondLst>
                                            <p:cond delay="0"/>
                                          </p:stCondLst>
                                        </p:cTn>
                                        <p:tgtEl>
                                          <p:spTgt spid="11272"/>
                                        </p:tgtEl>
                                        <p:attrNameLst>
                                          <p:attrName>style.visibility</p:attrName>
                                        </p:attrNameLst>
                                      </p:cBhvr>
                                      <p:to>
                                        <p:strVal val="visible"/>
                                      </p:to>
                                    </p:set>
                                    <p:animEffect transition="in" filter="box(out)">
                                      <p:cBhvr>
                                        <p:cTn id="53" dur="500"/>
                                        <p:tgtEl>
                                          <p:spTgt spid="11272"/>
                                        </p:tgtEl>
                                      </p:cBhvr>
                                    </p:animEffect>
                                  </p:childTnLst>
                                </p:cTn>
                              </p:par>
                            </p:childTnLst>
                          </p:cTn>
                        </p:par>
                      </p:childTnLst>
                    </p:cTn>
                  </p:par>
                  <p:par>
                    <p:cTn id="54" fill="hold" nodeType="clickPar">
                      <p:stCondLst>
                        <p:cond delay="indefinite"/>
                      </p:stCondLst>
                      <p:childTnLst>
                        <p:par>
                          <p:cTn id="55" fill="hold" nodeType="withGroup">
                            <p:stCondLst>
                              <p:cond delay="0"/>
                            </p:stCondLst>
                            <p:childTnLst>
                              <p:par>
                                <p:cTn id="56" presetID="4" presetClass="entr" presetSubtype="32" fill="hold" grpId="0" nodeType="clickEffect">
                                  <p:stCondLst>
                                    <p:cond delay="0"/>
                                  </p:stCondLst>
                                  <p:childTnLst>
                                    <p:set>
                                      <p:cBhvr>
                                        <p:cTn id="57" dur="1" fill="hold">
                                          <p:stCondLst>
                                            <p:cond delay="0"/>
                                          </p:stCondLst>
                                        </p:cTn>
                                        <p:tgtEl>
                                          <p:spTgt spid="11270"/>
                                        </p:tgtEl>
                                        <p:attrNameLst>
                                          <p:attrName>style.visibility</p:attrName>
                                        </p:attrNameLst>
                                      </p:cBhvr>
                                      <p:to>
                                        <p:strVal val="visible"/>
                                      </p:to>
                                    </p:set>
                                    <p:animEffect transition="in" filter="box(out)">
                                      <p:cBhvr>
                                        <p:cTn id="58" dur="500"/>
                                        <p:tgtEl>
                                          <p:spTgt spid="11270"/>
                                        </p:tgtEl>
                                      </p:cBhvr>
                                    </p:animEffect>
                                  </p:childTnLst>
                                </p:cTn>
                              </p:par>
                            </p:childTnLst>
                          </p:cTn>
                        </p:par>
                      </p:childTnLst>
                    </p:cTn>
                  </p:par>
                  <p:par>
                    <p:cTn id="59" fill="hold" nodeType="clickPar">
                      <p:stCondLst>
                        <p:cond delay="indefinite"/>
                      </p:stCondLst>
                      <p:childTnLst>
                        <p:par>
                          <p:cTn id="60" fill="hold" nodeType="withGroup">
                            <p:stCondLst>
                              <p:cond delay="0"/>
                            </p:stCondLst>
                            <p:childTnLst>
                              <p:par>
                                <p:cTn id="61" presetID="4" presetClass="entr" presetSubtype="32" fill="hold" grpId="0" nodeType="clickEffect">
                                  <p:stCondLst>
                                    <p:cond delay="0"/>
                                  </p:stCondLst>
                                  <p:childTnLst>
                                    <p:set>
                                      <p:cBhvr>
                                        <p:cTn id="62" dur="1" fill="hold">
                                          <p:stCondLst>
                                            <p:cond delay="0"/>
                                          </p:stCondLst>
                                        </p:cTn>
                                        <p:tgtEl>
                                          <p:spTgt spid="11279"/>
                                        </p:tgtEl>
                                        <p:attrNameLst>
                                          <p:attrName>style.visibility</p:attrName>
                                        </p:attrNameLst>
                                      </p:cBhvr>
                                      <p:to>
                                        <p:strVal val="visible"/>
                                      </p:to>
                                    </p:set>
                                    <p:animEffect transition="in" filter="box(out)">
                                      <p:cBhvr>
                                        <p:cTn id="63" dur="500"/>
                                        <p:tgtEl>
                                          <p:spTgt spid="11279"/>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4" presetClass="entr" presetSubtype="32" fill="hold" grpId="0" nodeType="clickEffect">
                                  <p:stCondLst>
                                    <p:cond delay="0"/>
                                  </p:stCondLst>
                                  <p:childTnLst>
                                    <p:set>
                                      <p:cBhvr>
                                        <p:cTn id="67" dur="1" fill="hold">
                                          <p:stCondLst>
                                            <p:cond delay="0"/>
                                          </p:stCondLst>
                                        </p:cTn>
                                        <p:tgtEl>
                                          <p:spTgt spid="11280"/>
                                        </p:tgtEl>
                                        <p:attrNameLst>
                                          <p:attrName>style.visibility</p:attrName>
                                        </p:attrNameLst>
                                      </p:cBhvr>
                                      <p:to>
                                        <p:strVal val="visible"/>
                                      </p:to>
                                    </p:set>
                                    <p:animEffect transition="in" filter="box(out)">
                                      <p:cBhvr>
                                        <p:cTn id="68" dur="500"/>
                                        <p:tgtEl>
                                          <p:spTgt spid="112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0" grpId="0" animBg="1" autoUpdateAnimBg="0"/>
      <p:bldP spid="11271" grpId="0" animBg="1" autoUpdateAnimBg="0"/>
      <p:bldP spid="11272" grpId="0" animBg="1" autoUpdateAnimBg="0"/>
      <p:bldP spid="11273" grpId="0" animBg="1" autoUpdateAnimBg="0"/>
      <p:bldP spid="11274" grpId="0" animBg="1" autoUpdateAnimBg="0"/>
      <p:bldP spid="11275" grpId="0" animBg="1" autoUpdateAnimBg="0"/>
      <p:bldP spid="11276" grpId="0" animBg="1" autoUpdateAnimBg="0"/>
      <p:bldP spid="11277" grpId="0" animBg="1" autoUpdateAnimBg="0"/>
      <p:bldP spid="11278" grpId="0" animBg="1" autoUpdateAnimBg="0"/>
      <p:bldP spid="11279" grpId="0" animBg="1" autoUpdateAnimBg="0"/>
      <p:bldP spid="11280" grpId="0" animBg="1" autoUpdateAnimBg="0"/>
      <p:bldP spid="20" grpId="0" animBg="1"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41F45-44BA-4050-9138-7ED776A245DA}"/>
              </a:ext>
            </a:extLst>
          </p:cNvPr>
          <p:cNvSpPr>
            <a:spLocks noGrp="1"/>
          </p:cNvSpPr>
          <p:nvPr>
            <p:ph type="title"/>
          </p:nvPr>
        </p:nvSpPr>
        <p:spPr>
          <a:xfrm>
            <a:off x="7532853" y="1360878"/>
            <a:ext cx="4087306" cy="2889114"/>
          </a:xfrm>
        </p:spPr>
        <p:txBody>
          <a:bodyPr vert="horz" lIns="91440" tIns="45720" rIns="91440" bIns="45720" rtlCol="0" anchor="b">
            <a:normAutofit/>
          </a:bodyPr>
          <a:lstStyle/>
          <a:p>
            <a:r>
              <a:rPr lang="en-US" sz="5400" dirty="0">
                <a:solidFill>
                  <a:schemeClr val="tx1"/>
                </a:solidFill>
              </a:rPr>
              <a:t>Type of retailers</a:t>
            </a:r>
          </a:p>
        </p:txBody>
      </p:sp>
      <p:sp>
        <p:nvSpPr>
          <p:cNvPr id="9" name="Freeform: Shape 8">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4" descr="Abstract blurred background of department store">
            <a:extLst>
              <a:ext uri="{FF2B5EF4-FFF2-40B4-BE49-F238E27FC236}">
                <a16:creationId xmlns:a16="http://schemas.microsoft.com/office/drawing/2014/main" id="{0F66FD6B-CE08-46AA-934E-34B498EAE7F0}"/>
              </a:ext>
            </a:extLst>
          </p:cNvPr>
          <p:cNvPicPr>
            <a:picLocks noChangeAspect="1"/>
          </p:cNvPicPr>
          <p:nvPr/>
        </p:nvPicPr>
        <p:blipFill rotWithShape="1">
          <a:blip r:embed="rId2"/>
          <a:srcRect l="9839" r="21751" b="-1"/>
          <a:stretch/>
        </p:blipFill>
        <p:spPr>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Tree>
    <p:extLst>
      <p:ext uri="{BB962C8B-B14F-4D97-AF65-F5344CB8AC3E}">
        <p14:creationId xmlns:p14="http://schemas.microsoft.com/office/powerpoint/2010/main" val="26315554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A6B6F8-0D64-4C13-B6AC-B751ED176559}"/>
              </a:ext>
            </a:extLst>
          </p:cNvPr>
          <p:cNvSpPr>
            <a:spLocks noGrp="1"/>
          </p:cNvSpPr>
          <p:nvPr>
            <p:ph type="title"/>
          </p:nvPr>
        </p:nvSpPr>
        <p:spPr>
          <a:xfrm>
            <a:off x="2209258" y="218411"/>
            <a:ext cx="8515066" cy="1325563"/>
          </a:xfrm>
        </p:spPr>
        <p:txBody>
          <a:bodyPr>
            <a:normAutofit/>
          </a:bodyPr>
          <a:lstStyle/>
          <a:p>
            <a:r>
              <a:rPr lang="en-US" sz="4800" dirty="0"/>
              <a:t>4. RETAILING</a:t>
            </a:r>
          </a:p>
        </p:txBody>
      </p:sp>
      <p:sp>
        <p:nvSpPr>
          <p:cNvPr id="3" name="Content Placeholder 2">
            <a:extLst>
              <a:ext uri="{FF2B5EF4-FFF2-40B4-BE49-F238E27FC236}">
                <a16:creationId xmlns:a16="http://schemas.microsoft.com/office/drawing/2014/main" id="{E276496E-E0CA-4666-A7CB-1239E246772D}"/>
              </a:ext>
            </a:extLst>
          </p:cNvPr>
          <p:cNvSpPr>
            <a:spLocks noGrp="1"/>
          </p:cNvSpPr>
          <p:nvPr>
            <p:ph idx="1"/>
          </p:nvPr>
        </p:nvSpPr>
        <p:spPr>
          <a:xfrm>
            <a:off x="683454" y="1727151"/>
            <a:ext cx="10739722" cy="4351338"/>
          </a:xfrm>
        </p:spPr>
        <p:txBody>
          <a:bodyPr>
            <a:normAutofit/>
          </a:bodyPr>
          <a:lstStyle/>
          <a:p>
            <a:pPr marL="0" indent="0" algn="l">
              <a:lnSpc>
                <a:spcPct val="100000"/>
              </a:lnSpc>
              <a:buNone/>
            </a:pPr>
            <a:r>
              <a:rPr lang="en-US" sz="3200" dirty="0">
                <a:solidFill>
                  <a:srgbClr val="C00000"/>
                </a:solidFill>
                <a:latin typeface="TimesLTPro-Roman"/>
              </a:rPr>
              <a:t>T</a:t>
            </a:r>
            <a:r>
              <a:rPr lang="en-US" sz="3200" b="0" i="0" u="none" strike="noStrike" baseline="0" dirty="0">
                <a:solidFill>
                  <a:srgbClr val="C00000"/>
                </a:solidFill>
                <a:latin typeface="TimesLTPro-Roman"/>
              </a:rPr>
              <a:t>ypes of retailers:</a:t>
            </a:r>
          </a:p>
          <a:p>
            <a:pPr marL="0" indent="0" algn="l">
              <a:lnSpc>
                <a:spcPct val="100000"/>
              </a:lnSpc>
              <a:buNone/>
            </a:pPr>
            <a:endParaRPr lang="en-US" sz="1050" b="0" i="0" u="none" strike="noStrike" baseline="0" dirty="0">
              <a:solidFill>
                <a:srgbClr val="C00000"/>
              </a:solidFill>
              <a:latin typeface="TimesLTPro-Roman"/>
            </a:endParaRPr>
          </a:p>
          <a:p>
            <a:pPr algn="l"/>
            <a:r>
              <a:rPr lang="en-US" sz="2400" dirty="0">
                <a:latin typeface="TimesLTPro-Roman"/>
              </a:rPr>
              <a:t>Retailers can be classified in terms of several characteristics:</a:t>
            </a:r>
          </a:p>
          <a:p>
            <a:pPr lvl="1"/>
            <a:r>
              <a:rPr lang="en-US" dirty="0">
                <a:latin typeface="TimesLTPro-Roman"/>
              </a:rPr>
              <a:t>the </a:t>
            </a:r>
            <a:r>
              <a:rPr lang="en-US" dirty="0">
                <a:solidFill>
                  <a:srgbClr val="0A1F61"/>
                </a:solidFill>
                <a:latin typeface="TimesLTPro-Roman"/>
              </a:rPr>
              <a:t>amount of service </a:t>
            </a:r>
            <a:r>
              <a:rPr lang="en-US" dirty="0">
                <a:latin typeface="TimesLTPro-Roman"/>
              </a:rPr>
              <a:t>they offer</a:t>
            </a:r>
          </a:p>
          <a:p>
            <a:pPr lvl="1"/>
            <a:r>
              <a:rPr lang="en-US" dirty="0">
                <a:latin typeface="TimesLTPro-Roman"/>
              </a:rPr>
              <a:t>the </a:t>
            </a:r>
            <a:r>
              <a:rPr lang="en-US" dirty="0">
                <a:solidFill>
                  <a:srgbClr val="0A1F61"/>
                </a:solidFill>
                <a:latin typeface="TimesLTPro-Roman"/>
              </a:rPr>
              <a:t>breadth and depth </a:t>
            </a:r>
            <a:r>
              <a:rPr lang="en-US" dirty="0">
                <a:latin typeface="TimesLTPro-Roman"/>
              </a:rPr>
              <a:t>of their product lines </a:t>
            </a:r>
          </a:p>
          <a:p>
            <a:pPr lvl="1"/>
            <a:r>
              <a:rPr lang="en-US" dirty="0">
                <a:latin typeface="TimesLTPro-Roman"/>
              </a:rPr>
              <a:t>the </a:t>
            </a:r>
            <a:r>
              <a:rPr lang="en-US" dirty="0">
                <a:solidFill>
                  <a:srgbClr val="0A1F61"/>
                </a:solidFill>
                <a:latin typeface="TimesLTPro-Roman"/>
              </a:rPr>
              <a:t>relative prices </a:t>
            </a:r>
            <a:r>
              <a:rPr lang="en-US" dirty="0">
                <a:latin typeface="TimesLTPro-Roman"/>
              </a:rPr>
              <a:t>they charge</a:t>
            </a:r>
          </a:p>
          <a:p>
            <a:pPr lvl="1"/>
            <a:r>
              <a:rPr lang="en-US" dirty="0">
                <a:latin typeface="TimesLTPro-Roman"/>
              </a:rPr>
              <a:t>how they are </a:t>
            </a:r>
            <a:r>
              <a:rPr lang="en-US" dirty="0">
                <a:solidFill>
                  <a:srgbClr val="0A1F61"/>
                </a:solidFill>
                <a:latin typeface="TimesLTPro-Roman"/>
              </a:rPr>
              <a:t>organized.</a:t>
            </a:r>
          </a:p>
        </p:txBody>
      </p:sp>
      <p:pic>
        <p:nvPicPr>
          <p:cNvPr id="4" name="Picture 3">
            <a:extLst>
              <a:ext uri="{FF2B5EF4-FFF2-40B4-BE49-F238E27FC236}">
                <a16:creationId xmlns:a16="http://schemas.microsoft.com/office/drawing/2014/main" id="{5AD2A44A-0A91-4A28-AD8C-D05F1843DBEF}"/>
              </a:ext>
            </a:extLst>
          </p:cNvPr>
          <p:cNvPicPr>
            <a:picLocks noChangeAspect="1"/>
          </p:cNvPicPr>
          <p:nvPr/>
        </p:nvPicPr>
        <p:blipFill>
          <a:blip r:embed="rId2"/>
          <a:stretch>
            <a:fillRect/>
          </a:stretch>
        </p:blipFill>
        <p:spPr>
          <a:xfrm>
            <a:off x="7068722" y="3179928"/>
            <a:ext cx="4938600" cy="3245511"/>
          </a:xfrm>
          <a:prstGeom prst="rect">
            <a:avLst/>
          </a:prstGeom>
          <a:ln>
            <a:noFill/>
          </a:ln>
          <a:effectLst>
            <a:softEdge rad="112500"/>
          </a:effectLst>
        </p:spPr>
      </p:pic>
    </p:spTree>
    <p:extLst>
      <p:ext uri="{BB962C8B-B14F-4D97-AF65-F5344CB8AC3E}">
        <p14:creationId xmlns:p14="http://schemas.microsoft.com/office/powerpoint/2010/main" val="7332189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41F45-44BA-4050-9138-7ED776A245DA}"/>
              </a:ext>
            </a:extLst>
          </p:cNvPr>
          <p:cNvSpPr>
            <a:spLocks noGrp="1"/>
          </p:cNvSpPr>
          <p:nvPr>
            <p:ph type="title"/>
          </p:nvPr>
        </p:nvSpPr>
        <p:spPr>
          <a:xfrm>
            <a:off x="2429301" y="264806"/>
            <a:ext cx="9170158" cy="1023534"/>
          </a:xfrm>
          <a:solidFill>
            <a:srgbClr val="0A1F61"/>
          </a:solidFill>
        </p:spPr>
        <p:txBody>
          <a:bodyPr/>
          <a:lstStyle/>
          <a:p>
            <a:r>
              <a:rPr lang="en-US" dirty="0"/>
              <a:t>Type of retailers: </a:t>
            </a:r>
            <a:r>
              <a:rPr lang="en-US" dirty="0">
                <a:solidFill>
                  <a:srgbClr val="FFFF00"/>
                </a:solidFill>
              </a:rPr>
              <a:t>Amount of service</a:t>
            </a:r>
          </a:p>
        </p:txBody>
      </p:sp>
      <p:sp>
        <p:nvSpPr>
          <p:cNvPr id="3" name="Content Placeholder 2">
            <a:extLst>
              <a:ext uri="{FF2B5EF4-FFF2-40B4-BE49-F238E27FC236}">
                <a16:creationId xmlns:a16="http://schemas.microsoft.com/office/drawing/2014/main" id="{21F4DA0A-4B28-4460-B771-5145C67740BF}"/>
              </a:ext>
            </a:extLst>
          </p:cNvPr>
          <p:cNvSpPr>
            <a:spLocks noGrp="1"/>
          </p:cNvSpPr>
          <p:nvPr>
            <p:ph idx="1"/>
          </p:nvPr>
        </p:nvSpPr>
        <p:spPr>
          <a:xfrm>
            <a:off x="1083859" y="1566318"/>
            <a:ext cx="10515600" cy="4616118"/>
          </a:xfrm>
        </p:spPr>
        <p:txBody>
          <a:bodyPr>
            <a:normAutofit lnSpcReduction="10000"/>
          </a:bodyPr>
          <a:lstStyle/>
          <a:p>
            <a:pPr>
              <a:lnSpc>
                <a:spcPct val="120000"/>
              </a:lnSpc>
            </a:pPr>
            <a:r>
              <a:rPr lang="en-US" sz="2400" b="1" dirty="0">
                <a:solidFill>
                  <a:srgbClr val="C00000"/>
                </a:solidFill>
              </a:rPr>
              <a:t>Self-service retailers: </a:t>
            </a:r>
            <a:r>
              <a:rPr lang="en-US" sz="2400" dirty="0"/>
              <a:t>serve customers who are willing to perform their own locate-compare-select process to save time or money (such as supermarkets).</a:t>
            </a:r>
          </a:p>
          <a:p>
            <a:pPr>
              <a:lnSpc>
                <a:spcPct val="120000"/>
              </a:lnSpc>
            </a:pPr>
            <a:endParaRPr lang="en-US" sz="800" dirty="0"/>
          </a:p>
          <a:p>
            <a:pPr>
              <a:lnSpc>
                <a:spcPct val="120000"/>
              </a:lnSpc>
            </a:pPr>
            <a:r>
              <a:rPr lang="en-US" sz="2400" b="1" dirty="0">
                <a:solidFill>
                  <a:srgbClr val="C00000"/>
                </a:solidFill>
              </a:rPr>
              <a:t>Limited-service retailers: </a:t>
            </a:r>
            <a:r>
              <a:rPr lang="en-US" sz="2400" dirty="0"/>
              <a:t>provide more sales assistance because they carry more shopping goods about which customers need information. Their increased operating costs result in higher prices.</a:t>
            </a:r>
          </a:p>
          <a:p>
            <a:pPr>
              <a:lnSpc>
                <a:spcPct val="120000"/>
              </a:lnSpc>
            </a:pPr>
            <a:endParaRPr lang="en-US" sz="800" dirty="0"/>
          </a:p>
          <a:p>
            <a:pPr>
              <a:lnSpc>
                <a:spcPct val="120000"/>
              </a:lnSpc>
            </a:pPr>
            <a:r>
              <a:rPr lang="en-US" sz="2400" b="1" dirty="0">
                <a:solidFill>
                  <a:srgbClr val="C00000"/>
                </a:solidFill>
              </a:rPr>
              <a:t>Full-service retailers: </a:t>
            </a:r>
            <a:r>
              <a:rPr lang="en-US" sz="2400" dirty="0"/>
              <a:t>such as high-end specialty and first-class department stores assist customers in every phase of the shopping process. They provide more services, which results in much higher operating costs. These higher costs are passed along to customers as higher prices.</a:t>
            </a:r>
          </a:p>
        </p:txBody>
      </p:sp>
    </p:spTree>
    <p:extLst>
      <p:ext uri="{BB962C8B-B14F-4D97-AF65-F5344CB8AC3E}">
        <p14:creationId xmlns:p14="http://schemas.microsoft.com/office/powerpoint/2010/main" val="3576854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41F45-44BA-4050-9138-7ED776A245DA}"/>
              </a:ext>
            </a:extLst>
          </p:cNvPr>
          <p:cNvSpPr>
            <a:spLocks noGrp="1"/>
          </p:cNvSpPr>
          <p:nvPr>
            <p:ph type="title"/>
          </p:nvPr>
        </p:nvSpPr>
        <p:spPr>
          <a:xfrm>
            <a:off x="2429301" y="264806"/>
            <a:ext cx="9170158" cy="1023534"/>
          </a:xfrm>
          <a:solidFill>
            <a:srgbClr val="0A1F61"/>
          </a:solidFill>
        </p:spPr>
        <p:txBody>
          <a:bodyPr/>
          <a:lstStyle/>
          <a:p>
            <a:r>
              <a:rPr lang="en-US" dirty="0"/>
              <a:t>Type of retailers:</a:t>
            </a:r>
            <a:r>
              <a:rPr lang="en-US" sz="1800" dirty="0">
                <a:solidFill>
                  <a:srgbClr val="00FF9C"/>
                </a:solidFill>
                <a:latin typeface="ArialNarrowMTPro-Bold"/>
              </a:rPr>
              <a:t> </a:t>
            </a:r>
            <a:r>
              <a:rPr lang="en-US" dirty="0">
                <a:solidFill>
                  <a:srgbClr val="FFFF00"/>
                </a:solidFill>
              </a:rPr>
              <a:t>Product Line</a:t>
            </a:r>
          </a:p>
        </p:txBody>
      </p:sp>
      <p:sp>
        <p:nvSpPr>
          <p:cNvPr id="3" name="Content Placeholder 2">
            <a:extLst>
              <a:ext uri="{FF2B5EF4-FFF2-40B4-BE49-F238E27FC236}">
                <a16:creationId xmlns:a16="http://schemas.microsoft.com/office/drawing/2014/main" id="{21F4DA0A-4B28-4460-B771-5145C67740BF}"/>
              </a:ext>
            </a:extLst>
          </p:cNvPr>
          <p:cNvSpPr>
            <a:spLocks noGrp="1"/>
          </p:cNvSpPr>
          <p:nvPr>
            <p:ph idx="1"/>
          </p:nvPr>
        </p:nvSpPr>
        <p:spPr>
          <a:xfrm>
            <a:off x="1083859" y="1566318"/>
            <a:ext cx="6981968" cy="4616118"/>
          </a:xfrm>
        </p:spPr>
        <p:txBody>
          <a:bodyPr>
            <a:normAutofit/>
          </a:bodyPr>
          <a:lstStyle/>
          <a:p>
            <a:pPr>
              <a:lnSpc>
                <a:spcPct val="120000"/>
              </a:lnSpc>
            </a:pPr>
            <a:r>
              <a:rPr lang="en-US" sz="2400" b="1" dirty="0">
                <a:solidFill>
                  <a:srgbClr val="C00000"/>
                </a:solidFill>
              </a:rPr>
              <a:t>Specialty store:  </a:t>
            </a:r>
            <a:r>
              <a:rPr lang="en-US" sz="2400" dirty="0"/>
              <a:t>A retail store that carries a narrow product line with a deep assortment within that line.</a:t>
            </a:r>
          </a:p>
          <a:p>
            <a:pPr>
              <a:lnSpc>
                <a:spcPct val="120000"/>
              </a:lnSpc>
            </a:pPr>
            <a:r>
              <a:rPr lang="en-US" sz="2400" b="1" dirty="0">
                <a:solidFill>
                  <a:srgbClr val="C00000"/>
                </a:solidFill>
              </a:rPr>
              <a:t>Department store: </a:t>
            </a:r>
            <a:r>
              <a:rPr lang="en-US" sz="2400" dirty="0"/>
              <a:t>A retail store that carries a wide variety of product lines, each operated as a separate department managed by specialist buyers or merchandisers.</a:t>
            </a:r>
          </a:p>
          <a:p>
            <a:pPr>
              <a:lnSpc>
                <a:spcPct val="120000"/>
              </a:lnSpc>
            </a:pPr>
            <a:r>
              <a:rPr lang="en-US" sz="2400" b="1" dirty="0">
                <a:solidFill>
                  <a:srgbClr val="C00000"/>
                </a:solidFill>
              </a:rPr>
              <a:t>Supermarket:  </a:t>
            </a:r>
            <a:r>
              <a:rPr lang="en-US" sz="2400" dirty="0"/>
              <a:t>A large, low-cost, low-margin, high volume, self-service store that carries a wide variety of grocery and household products.</a:t>
            </a:r>
          </a:p>
        </p:txBody>
      </p:sp>
      <p:pic>
        <p:nvPicPr>
          <p:cNvPr id="1030" name="Picture 6" descr="Sephora Reviews: All You Need to Know About Sephora UAE &amp; KSA">
            <a:extLst>
              <a:ext uri="{FF2B5EF4-FFF2-40B4-BE49-F238E27FC236}">
                <a16:creationId xmlns:a16="http://schemas.microsoft.com/office/drawing/2014/main" id="{CB27A0B3-A4D1-44F3-A0F5-07284C7B28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19799" y="1187255"/>
            <a:ext cx="2466975" cy="18478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A607FD36-47F0-44F9-A21C-0502219A68D6}"/>
              </a:ext>
            </a:extLst>
          </p:cNvPr>
          <p:cNvPicPr>
            <a:picLocks noChangeAspect="1"/>
          </p:cNvPicPr>
          <p:nvPr/>
        </p:nvPicPr>
        <p:blipFill>
          <a:blip r:embed="rId3"/>
          <a:stretch>
            <a:fillRect/>
          </a:stretch>
        </p:blipFill>
        <p:spPr>
          <a:xfrm>
            <a:off x="8905731" y="3105066"/>
            <a:ext cx="2686050" cy="1704975"/>
          </a:xfrm>
          <a:prstGeom prst="rect">
            <a:avLst/>
          </a:prstGeom>
          <a:ln>
            <a:noFill/>
          </a:ln>
          <a:effectLst>
            <a:softEdge rad="112500"/>
          </a:effectLst>
        </p:spPr>
      </p:pic>
      <p:pic>
        <p:nvPicPr>
          <p:cNvPr id="5" name="Picture 4">
            <a:extLst>
              <a:ext uri="{FF2B5EF4-FFF2-40B4-BE49-F238E27FC236}">
                <a16:creationId xmlns:a16="http://schemas.microsoft.com/office/drawing/2014/main" id="{717E4648-19D2-43BA-B912-3D71CC613463}"/>
              </a:ext>
            </a:extLst>
          </p:cNvPr>
          <p:cNvPicPr>
            <a:picLocks noChangeAspect="1"/>
          </p:cNvPicPr>
          <p:nvPr/>
        </p:nvPicPr>
        <p:blipFill>
          <a:blip r:embed="rId4"/>
          <a:stretch>
            <a:fillRect/>
          </a:stretch>
        </p:blipFill>
        <p:spPr>
          <a:xfrm>
            <a:off x="8919799" y="4969417"/>
            <a:ext cx="2762250" cy="1657350"/>
          </a:xfrm>
          <a:prstGeom prst="rect">
            <a:avLst/>
          </a:prstGeom>
          <a:ln>
            <a:noFill/>
          </a:ln>
          <a:effectLst>
            <a:softEdge rad="112500"/>
          </a:effectLst>
        </p:spPr>
      </p:pic>
    </p:spTree>
    <p:extLst>
      <p:ext uri="{BB962C8B-B14F-4D97-AF65-F5344CB8AC3E}">
        <p14:creationId xmlns:p14="http://schemas.microsoft.com/office/powerpoint/2010/main" val="38140502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41F45-44BA-4050-9138-7ED776A245DA}"/>
              </a:ext>
            </a:extLst>
          </p:cNvPr>
          <p:cNvSpPr>
            <a:spLocks noGrp="1"/>
          </p:cNvSpPr>
          <p:nvPr>
            <p:ph type="title"/>
          </p:nvPr>
        </p:nvSpPr>
        <p:spPr>
          <a:xfrm>
            <a:off x="2429301" y="264806"/>
            <a:ext cx="9170158" cy="1023534"/>
          </a:xfrm>
          <a:solidFill>
            <a:srgbClr val="0A1F61"/>
          </a:solidFill>
        </p:spPr>
        <p:txBody>
          <a:bodyPr/>
          <a:lstStyle/>
          <a:p>
            <a:r>
              <a:rPr lang="en-US"/>
              <a:t>Type of retailers:</a:t>
            </a:r>
            <a:r>
              <a:rPr lang="en-US" sz="1800">
                <a:solidFill>
                  <a:srgbClr val="00FF9C"/>
                </a:solidFill>
                <a:latin typeface="ArialNarrowMTPro-Bold"/>
              </a:rPr>
              <a:t> </a:t>
            </a:r>
            <a:r>
              <a:rPr lang="en-US">
                <a:solidFill>
                  <a:srgbClr val="FFFF00"/>
                </a:solidFill>
              </a:rPr>
              <a:t>Product Line</a:t>
            </a:r>
            <a:endParaRPr lang="en-US" dirty="0">
              <a:solidFill>
                <a:srgbClr val="FFFF00"/>
              </a:solidFill>
            </a:endParaRPr>
          </a:p>
        </p:txBody>
      </p:sp>
      <p:sp>
        <p:nvSpPr>
          <p:cNvPr id="3" name="Content Placeholder 2">
            <a:extLst>
              <a:ext uri="{FF2B5EF4-FFF2-40B4-BE49-F238E27FC236}">
                <a16:creationId xmlns:a16="http://schemas.microsoft.com/office/drawing/2014/main" id="{21F4DA0A-4B28-4460-B771-5145C67740BF}"/>
              </a:ext>
            </a:extLst>
          </p:cNvPr>
          <p:cNvSpPr>
            <a:spLocks noGrp="1"/>
          </p:cNvSpPr>
          <p:nvPr>
            <p:ph idx="1"/>
          </p:nvPr>
        </p:nvSpPr>
        <p:spPr>
          <a:xfrm>
            <a:off x="1083858" y="1566318"/>
            <a:ext cx="7364106" cy="4616118"/>
          </a:xfrm>
        </p:spPr>
        <p:txBody>
          <a:bodyPr>
            <a:normAutofit lnSpcReduction="10000"/>
          </a:bodyPr>
          <a:lstStyle/>
          <a:p>
            <a:pPr algn="l">
              <a:lnSpc>
                <a:spcPct val="100000"/>
              </a:lnSpc>
            </a:pPr>
            <a:r>
              <a:rPr lang="en-US" sz="2400" b="1" dirty="0">
                <a:solidFill>
                  <a:srgbClr val="C00000"/>
                </a:solidFill>
              </a:rPr>
              <a:t>Convenience store:  </a:t>
            </a:r>
            <a:r>
              <a:rPr lang="en-US" sz="2400" dirty="0"/>
              <a:t>A small store, located near a residential area, that is open long hours may be seven days a week and carries a limited line of high-turnover convenience goods. </a:t>
            </a:r>
          </a:p>
          <a:p>
            <a:pPr algn="l">
              <a:lnSpc>
                <a:spcPct val="100000"/>
              </a:lnSpc>
            </a:pPr>
            <a:endParaRPr lang="en-US" sz="1600" dirty="0"/>
          </a:p>
          <a:p>
            <a:pPr algn="l">
              <a:lnSpc>
                <a:spcPct val="100000"/>
              </a:lnSpc>
            </a:pPr>
            <a:r>
              <a:rPr lang="en-US" sz="2400" b="1" dirty="0">
                <a:solidFill>
                  <a:srgbClr val="C00000"/>
                </a:solidFill>
              </a:rPr>
              <a:t>Superstore: </a:t>
            </a:r>
            <a:r>
              <a:rPr lang="en-US" sz="2400" dirty="0"/>
              <a:t>A store much larger than a regular supermarket that offers a large assortment of routinely purchased food products, nonfood items, and services.</a:t>
            </a:r>
          </a:p>
          <a:p>
            <a:pPr algn="l">
              <a:lnSpc>
                <a:spcPct val="100000"/>
              </a:lnSpc>
            </a:pPr>
            <a:endParaRPr lang="en-US" sz="1600" dirty="0"/>
          </a:p>
          <a:p>
            <a:pPr algn="l">
              <a:lnSpc>
                <a:spcPct val="100000"/>
              </a:lnSpc>
            </a:pPr>
            <a:r>
              <a:rPr lang="en-US" sz="2400" b="1" dirty="0">
                <a:solidFill>
                  <a:srgbClr val="C00000"/>
                </a:solidFill>
              </a:rPr>
              <a:t>Service retailer: </a:t>
            </a:r>
            <a:r>
              <a:rPr lang="en-US" sz="2400" dirty="0"/>
              <a:t>A retailer whose product line is actually a service; examples include hotels, airlines, banks, colleges, and many others.</a:t>
            </a:r>
          </a:p>
        </p:txBody>
      </p:sp>
      <p:pic>
        <p:nvPicPr>
          <p:cNvPr id="6" name="Picture 5">
            <a:extLst>
              <a:ext uri="{FF2B5EF4-FFF2-40B4-BE49-F238E27FC236}">
                <a16:creationId xmlns:a16="http://schemas.microsoft.com/office/drawing/2014/main" id="{850D777C-F77A-4C8C-9A74-DACA6108338D}"/>
              </a:ext>
            </a:extLst>
          </p:cNvPr>
          <p:cNvPicPr>
            <a:picLocks noChangeAspect="1"/>
          </p:cNvPicPr>
          <p:nvPr/>
        </p:nvPicPr>
        <p:blipFill>
          <a:blip r:embed="rId2"/>
          <a:stretch>
            <a:fillRect/>
          </a:stretch>
        </p:blipFill>
        <p:spPr>
          <a:xfrm>
            <a:off x="8769001" y="1366859"/>
            <a:ext cx="2619375" cy="1593432"/>
          </a:xfrm>
          <a:prstGeom prst="rect">
            <a:avLst/>
          </a:prstGeom>
          <a:ln>
            <a:noFill/>
          </a:ln>
          <a:effectLst>
            <a:softEdge rad="112500"/>
          </a:effectLst>
        </p:spPr>
      </p:pic>
      <p:pic>
        <p:nvPicPr>
          <p:cNvPr id="7" name="Picture 6">
            <a:extLst>
              <a:ext uri="{FF2B5EF4-FFF2-40B4-BE49-F238E27FC236}">
                <a16:creationId xmlns:a16="http://schemas.microsoft.com/office/drawing/2014/main" id="{8C9ED89E-8F42-4D75-9D51-0AB2857251E4}"/>
              </a:ext>
            </a:extLst>
          </p:cNvPr>
          <p:cNvPicPr>
            <a:picLocks noChangeAspect="1"/>
          </p:cNvPicPr>
          <p:nvPr/>
        </p:nvPicPr>
        <p:blipFill>
          <a:blip r:embed="rId3"/>
          <a:stretch>
            <a:fillRect/>
          </a:stretch>
        </p:blipFill>
        <p:spPr>
          <a:xfrm>
            <a:off x="8769001" y="3298625"/>
            <a:ext cx="2830458" cy="1538345"/>
          </a:xfrm>
          <a:prstGeom prst="rect">
            <a:avLst/>
          </a:prstGeom>
          <a:ln>
            <a:noFill/>
          </a:ln>
          <a:effectLst>
            <a:softEdge rad="112500"/>
          </a:effectLst>
        </p:spPr>
      </p:pic>
      <p:pic>
        <p:nvPicPr>
          <p:cNvPr id="8" name="Picture 7">
            <a:extLst>
              <a:ext uri="{FF2B5EF4-FFF2-40B4-BE49-F238E27FC236}">
                <a16:creationId xmlns:a16="http://schemas.microsoft.com/office/drawing/2014/main" id="{8D4A600D-2F45-426F-BE21-8BBDA2F7750B}"/>
              </a:ext>
            </a:extLst>
          </p:cNvPr>
          <p:cNvPicPr>
            <a:picLocks noChangeAspect="1"/>
          </p:cNvPicPr>
          <p:nvPr/>
        </p:nvPicPr>
        <p:blipFill>
          <a:blip r:embed="rId4"/>
          <a:stretch>
            <a:fillRect/>
          </a:stretch>
        </p:blipFill>
        <p:spPr>
          <a:xfrm>
            <a:off x="8769001" y="5175304"/>
            <a:ext cx="2830458" cy="1743075"/>
          </a:xfrm>
          <a:prstGeom prst="rect">
            <a:avLst/>
          </a:prstGeom>
          <a:ln>
            <a:noFill/>
          </a:ln>
          <a:effectLst>
            <a:softEdge rad="112500"/>
          </a:effectLst>
        </p:spPr>
      </p:pic>
    </p:spTree>
    <p:extLst>
      <p:ext uri="{BB962C8B-B14F-4D97-AF65-F5344CB8AC3E}">
        <p14:creationId xmlns:p14="http://schemas.microsoft.com/office/powerpoint/2010/main" val="14230023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41F45-44BA-4050-9138-7ED776A245DA}"/>
              </a:ext>
            </a:extLst>
          </p:cNvPr>
          <p:cNvSpPr>
            <a:spLocks noGrp="1"/>
          </p:cNvSpPr>
          <p:nvPr>
            <p:ph type="title"/>
          </p:nvPr>
        </p:nvSpPr>
        <p:spPr>
          <a:xfrm>
            <a:off x="2429301" y="264806"/>
            <a:ext cx="9170158" cy="1023534"/>
          </a:xfrm>
          <a:solidFill>
            <a:srgbClr val="0A1F61"/>
          </a:solidFill>
        </p:spPr>
        <p:txBody>
          <a:bodyPr/>
          <a:lstStyle/>
          <a:p>
            <a:r>
              <a:rPr lang="en-US" dirty="0"/>
              <a:t>Type of retailers:</a:t>
            </a:r>
            <a:r>
              <a:rPr lang="en-US" sz="1800" dirty="0">
                <a:solidFill>
                  <a:srgbClr val="00FF9C"/>
                </a:solidFill>
                <a:latin typeface="ArialNarrowMTPro-Bold"/>
              </a:rPr>
              <a:t> </a:t>
            </a:r>
            <a:r>
              <a:rPr lang="en-US" dirty="0">
                <a:solidFill>
                  <a:srgbClr val="FFFF00"/>
                </a:solidFill>
              </a:rPr>
              <a:t>Relative Prices</a:t>
            </a:r>
          </a:p>
        </p:txBody>
      </p:sp>
      <p:sp>
        <p:nvSpPr>
          <p:cNvPr id="3" name="Content Placeholder 2">
            <a:extLst>
              <a:ext uri="{FF2B5EF4-FFF2-40B4-BE49-F238E27FC236}">
                <a16:creationId xmlns:a16="http://schemas.microsoft.com/office/drawing/2014/main" id="{21F4DA0A-4B28-4460-B771-5145C67740BF}"/>
              </a:ext>
            </a:extLst>
          </p:cNvPr>
          <p:cNvSpPr>
            <a:spLocks noGrp="1"/>
          </p:cNvSpPr>
          <p:nvPr>
            <p:ph idx="1"/>
          </p:nvPr>
        </p:nvSpPr>
        <p:spPr>
          <a:xfrm>
            <a:off x="1083857" y="1566318"/>
            <a:ext cx="10871581" cy="4616118"/>
          </a:xfrm>
        </p:spPr>
        <p:txBody>
          <a:bodyPr>
            <a:normAutofit/>
          </a:bodyPr>
          <a:lstStyle/>
          <a:p>
            <a:pPr algn="l">
              <a:lnSpc>
                <a:spcPct val="100000"/>
              </a:lnSpc>
            </a:pPr>
            <a:r>
              <a:rPr lang="en-US" sz="2400" b="1" dirty="0">
                <a:solidFill>
                  <a:srgbClr val="C00000"/>
                </a:solidFill>
              </a:rPr>
              <a:t>Discount store: </a:t>
            </a:r>
            <a:r>
              <a:rPr lang="en-US" sz="2400" dirty="0"/>
              <a:t>A retail operation that sells standard merchandise at lower prices by accepting lower margins and selling at higher volume.</a:t>
            </a:r>
          </a:p>
          <a:p>
            <a:pPr algn="l">
              <a:lnSpc>
                <a:spcPct val="100000"/>
              </a:lnSpc>
            </a:pPr>
            <a:r>
              <a:rPr lang="en-US" sz="2400" b="1" dirty="0">
                <a:solidFill>
                  <a:srgbClr val="C00000"/>
                </a:solidFill>
              </a:rPr>
              <a:t>Off-price retailer: </a:t>
            </a:r>
            <a:r>
              <a:rPr lang="en-US" sz="2400" dirty="0"/>
              <a:t>A retailer that buys at less-than-regular wholesale prices and sells at less than retail (Exp. Factory outlets)</a:t>
            </a:r>
          </a:p>
        </p:txBody>
      </p:sp>
      <p:pic>
        <p:nvPicPr>
          <p:cNvPr id="4" name="Picture 3">
            <a:extLst>
              <a:ext uri="{FF2B5EF4-FFF2-40B4-BE49-F238E27FC236}">
                <a16:creationId xmlns:a16="http://schemas.microsoft.com/office/drawing/2014/main" id="{22588075-1021-4307-A96A-7E5ADC0B30B6}"/>
              </a:ext>
            </a:extLst>
          </p:cNvPr>
          <p:cNvPicPr>
            <a:picLocks noChangeAspect="1"/>
          </p:cNvPicPr>
          <p:nvPr/>
        </p:nvPicPr>
        <p:blipFill>
          <a:blip r:embed="rId2"/>
          <a:stretch>
            <a:fillRect/>
          </a:stretch>
        </p:blipFill>
        <p:spPr>
          <a:xfrm>
            <a:off x="7386512" y="3700352"/>
            <a:ext cx="3445609" cy="1929541"/>
          </a:xfrm>
          <a:prstGeom prst="rect">
            <a:avLst/>
          </a:prstGeom>
        </p:spPr>
      </p:pic>
      <p:pic>
        <p:nvPicPr>
          <p:cNvPr id="5" name="Picture 4">
            <a:extLst>
              <a:ext uri="{FF2B5EF4-FFF2-40B4-BE49-F238E27FC236}">
                <a16:creationId xmlns:a16="http://schemas.microsoft.com/office/drawing/2014/main" id="{2006433B-029C-4012-9D98-ADDCAB4ACB2A}"/>
              </a:ext>
            </a:extLst>
          </p:cNvPr>
          <p:cNvPicPr>
            <a:picLocks noChangeAspect="1"/>
          </p:cNvPicPr>
          <p:nvPr/>
        </p:nvPicPr>
        <p:blipFill>
          <a:blip r:embed="rId3"/>
          <a:stretch>
            <a:fillRect/>
          </a:stretch>
        </p:blipFill>
        <p:spPr>
          <a:xfrm>
            <a:off x="2589023" y="3673736"/>
            <a:ext cx="3305340" cy="1956157"/>
          </a:xfrm>
          <a:prstGeom prst="rect">
            <a:avLst/>
          </a:prstGeom>
        </p:spPr>
      </p:pic>
    </p:spTree>
    <p:extLst>
      <p:ext uri="{BB962C8B-B14F-4D97-AF65-F5344CB8AC3E}">
        <p14:creationId xmlns:p14="http://schemas.microsoft.com/office/powerpoint/2010/main" val="5805078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41F45-44BA-4050-9138-7ED776A245DA}"/>
              </a:ext>
            </a:extLst>
          </p:cNvPr>
          <p:cNvSpPr>
            <a:spLocks noGrp="1"/>
          </p:cNvSpPr>
          <p:nvPr>
            <p:ph type="title"/>
          </p:nvPr>
        </p:nvSpPr>
        <p:spPr>
          <a:xfrm>
            <a:off x="2429301" y="264806"/>
            <a:ext cx="9170158" cy="1023534"/>
          </a:xfrm>
          <a:solidFill>
            <a:srgbClr val="0A1F61"/>
          </a:solidFill>
        </p:spPr>
        <p:txBody>
          <a:bodyPr>
            <a:normAutofit fontScale="90000"/>
          </a:bodyPr>
          <a:lstStyle/>
          <a:p>
            <a:r>
              <a:rPr lang="en-US" dirty="0"/>
              <a:t>Type of retailers:</a:t>
            </a:r>
            <a:r>
              <a:rPr lang="en-US" sz="1800" dirty="0">
                <a:solidFill>
                  <a:srgbClr val="00FF9C"/>
                </a:solidFill>
                <a:latin typeface="ArialNarrowMTPro-Bold"/>
              </a:rPr>
              <a:t> </a:t>
            </a:r>
            <a:r>
              <a:rPr lang="en-US" dirty="0">
                <a:solidFill>
                  <a:srgbClr val="FFFF00"/>
                </a:solidFill>
              </a:rPr>
              <a:t>Organizational Approach</a:t>
            </a:r>
          </a:p>
        </p:txBody>
      </p:sp>
      <p:pic>
        <p:nvPicPr>
          <p:cNvPr id="13" name="Picture 12">
            <a:extLst>
              <a:ext uri="{FF2B5EF4-FFF2-40B4-BE49-F238E27FC236}">
                <a16:creationId xmlns:a16="http://schemas.microsoft.com/office/drawing/2014/main" id="{3E97BB61-703D-40E0-942F-419A7CF317F7}"/>
              </a:ext>
            </a:extLst>
          </p:cNvPr>
          <p:cNvPicPr>
            <a:picLocks noChangeAspect="1"/>
          </p:cNvPicPr>
          <p:nvPr/>
        </p:nvPicPr>
        <p:blipFill>
          <a:blip r:embed="rId2"/>
          <a:stretch>
            <a:fillRect/>
          </a:stretch>
        </p:blipFill>
        <p:spPr>
          <a:xfrm>
            <a:off x="2292752" y="1406769"/>
            <a:ext cx="7779716" cy="4417255"/>
          </a:xfrm>
          <a:prstGeom prst="rect">
            <a:avLst/>
          </a:prstGeom>
        </p:spPr>
      </p:pic>
    </p:spTree>
    <p:extLst>
      <p:ext uri="{BB962C8B-B14F-4D97-AF65-F5344CB8AC3E}">
        <p14:creationId xmlns:p14="http://schemas.microsoft.com/office/powerpoint/2010/main" val="11909035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B16027A-1CA3-4701-B718-43B277262D10}"/>
              </a:ext>
            </a:extLst>
          </p:cNvPr>
          <p:cNvSpPr>
            <a:spLocks noGrp="1"/>
          </p:cNvSpPr>
          <p:nvPr>
            <p:ph idx="1"/>
          </p:nvPr>
        </p:nvSpPr>
        <p:spPr>
          <a:xfrm>
            <a:off x="331763" y="2922905"/>
            <a:ext cx="10515600" cy="4351338"/>
          </a:xfrm>
        </p:spPr>
        <p:txBody>
          <a:bodyPr>
            <a:normAutofit/>
          </a:bodyPr>
          <a:lstStyle/>
          <a:p>
            <a:pPr marL="0" indent="0">
              <a:buNone/>
            </a:pPr>
            <a:r>
              <a:rPr lang="en-US" sz="3600" b="1">
                <a:solidFill>
                  <a:srgbClr val="C00000"/>
                </a:solidFill>
              </a:rPr>
              <a:t>Corporate chain</a:t>
            </a:r>
            <a:endParaRPr lang="en-US" sz="3600" b="1" dirty="0">
              <a:solidFill>
                <a:srgbClr val="C00000"/>
              </a:solidFill>
            </a:endParaRPr>
          </a:p>
        </p:txBody>
      </p:sp>
      <p:pic>
        <p:nvPicPr>
          <p:cNvPr id="6" name="Picture 5">
            <a:extLst>
              <a:ext uri="{FF2B5EF4-FFF2-40B4-BE49-F238E27FC236}">
                <a16:creationId xmlns:a16="http://schemas.microsoft.com/office/drawing/2014/main" id="{1DEB5F1C-5303-4087-A21E-6038509B0D52}"/>
              </a:ext>
            </a:extLst>
          </p:cNvPr>
          <p:cNvPicPr>
            <a:picLocks noChangeAspect="1"/>
          </p:cNvPicPr>
          <p:nvPr/>
        </p:nvPicPr>
        <p:blipFill>
          <a:blip r:embed="rId2"/>
          <a:stretch>
            <a:fillRect/>
          </a:stretch>
        </p:blipFill>
        <p:spPr>
          <a:xfrm>
            <a:off x="4188217" y="324766"/>
            <a:ext cx="7797458" cy="5852197"/>
          </a:xfrm>
          <a:prstGeom prst="rect">
            <a:avLst/>
          </a:prstGeom>
        </p:spPr>
      </p:pic>
    </p:spTree>
    <p:extLst>
      <p:ext uri="{BB962C8B-B14F-4D97-AF65-F5344CB8AC3E}">
        <p14:creationId xmlns:p14="http://schemas.microsoft.com/office/powerpoint/2010/main" val="4693302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A6D5C308-97B7-4A8E-B67B-070FCA865221}"/>
              </a:ext>
            </a:extLst>
          </p:cNvPr>
          <p:cNvSpPr/>
          <p:nvPr/>
        </p:nvSpPr>
        <p:spPr>
          <a:xfrm>
            <a:off x="2133601" y="250825"/>
            <a:ext cx="2735263" cy="5867400"/>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9939" name="Slide Number Placeholder 1">
            <a:extLst>
              <a:ext uri="{FF2B5EF4-FFF2-40B4-BE49-F238E27FC236}">
                <a16:creationId xmlns:a16="http://schemas.microsoft.com/office/drawing/2014/main" id="{752579E1-80CA-492E-882F-FCCB4F78A28B}"/>
              </a:ext>
            </a:extLst>
          </p:cNvPr>
          <p:cNvSpPr>
            <a:spLocks noGrp="1" noChangeArrowheads="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cs typeface="Arial" panose="020B0604020202020204" pitchFamily="34" charset="0"/>
              </a:defRPr>
            </a:lvl1pPr>
            <a:lvl2pPr marL="742950" indent="-285750" algn="r" rtl="1">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cs typeface="Arial" panose="020B0604020202020204" pitchFamily="34" charset="0"/>
              </a:defRPr>
            </a:lvl2pPr>
            <a:lvl3pPr marL="1143000" indent="-228600" algn="r" rtl="1">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cs typeface="Arial" panose="020B0604020202020204" pitchFamily="34" charset="0"/>
              </a:defRPr>
            </a:lvl3pPr>
            <a:lvl4pPr marL="1600200" indent="-228600" algn="r" rtl="1">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4pPr>
            <a:lvl5pPr marL="2057400" indent="-228600" algn="r" rtl="1">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5pPr>
            <a:lvl6pPr marL="25146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6pPr>
            <a:lvl7pPr marL="29718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7pPr>
            <a:lvl8pPr marL="34290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8pPr>
            <a:lvl9pPr marL="38862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9pPr>
          </a:lstStyle>
          <a:p>
            <a:pPr>
              <a:spcBef>
                <a:spcPct val="0"/>
              </a:spcBef>
              <a:buClrTx/>
              <a:buFontTx/>
              <a:buNone/>
            </a:pPr>
            <a:fld id="{07BC265B-4222-4D96-B825-390D1FE27CDE}" type="slidenum">
              <a:rPr lang="ar-SA" altLang="en-US" smtClean="0">
                <a:solidFill>
                  <a:schemeClr val="tx1"/>
                </a:solidFill>
                <a:latin typeface="Century Gothic" panose="020B0502020202020204" pitchFamily="34" charset="0"/>
              </a:rPr>
              <a:pPr>
                <a:spcBef>
                  <a:spcPct val="0"/>
                </a:spcBef>
                <a:buClrTx/>
                <a:buFontTx/>
                <a:buNone/>
              </a:pPr>
              <a:t>31</a:t>
            </a:fld>
            <a:endParaRPr lang="en-US" altLang="en-US">
              <a:solidFill>
                <a:schemeClr val="tx1"/>
              </a:solidFill>
              <a:latin typeface="Century Gothic" panose="020B0502020202020204" pitchFamily="34" charset="0"/>
            </a:endParaRPr>
          </a:p>
        </p:txBody>
      </p:sp>
      <p:sp>
        <p:nvSpPr>
          <p:cNvPr id="3" name="Oval 2">
            <a:extLst>
              <a:ext uri="{FF2B5EF4-FFF2-40B4-BE49-F238E27FC236}">
                <a16:creationId xmlns:a16="http://schemas.microsoft.com/office/drawing/2014/main" id="{733B73F1-9905-4A10-983A-ED0BA813455D}"/>
              </a:ext>
            </a:extLst>
          </p:cNvPr>
          <p:cNvSpPr/>
          <p:nvPr/>
        </p:nvSpPr>
        <p:spPr>
          <a:xfrm>
            <a:off x="7543799" y="1911351"/>
            <a:ext cx="2765425" cy="2481263"/>
          </a:xfrm>
          <a:prstGeom prst="ellipse">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a:latin typeface="Arial" panose="020B0604020202020204" pitchFamily="34" charset="0"/>
                <a:cs typeface="Arial" panose="020B0604020202020204" pitchFamily="34" charset="0"/>
              </a:rPr>
              <a:t>Wholesaler</a:t>
            </a:r>
          </a:p>
        </p:txBody>
      </p:sp>
      <p:sp>
        <p:nvSpPr>
          <p:cNvPr id="4" name="Rounded Rectangle 3">
            <a:extLst>
              <a:ext uri="{FF2B5EF4-FFF2-40B4-BE49-F238E27FC236}">
                <a16:creationId xmlns:a16="http://schemas.microsoft.com/office/drawing/2014/main" id="{1655D5EF-3A6D-49ED-8FB3-037D1EB65D61}"/>
              </a:ext>
            </a:extLst>
          </p:cNvPr>
          <p:cNvSpPr/>
          <p:nvPr/>
        </p:nvSpPr>
        <p:spPr>
          <a:xfrm>
            <a:off x="2601913" y="1377950"/>
            <a:ext cx="2209800" cy="106680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200" b="1" dirty="0">
                <a:latin typeface="Arial" panose="020B0604020202020204" pitchFamily="34" charset="0"/>
                <a:cs typeface="Arial" panose="020B0604020202020204" pitchFamily="34" charset="0"/>
              </a:rPr>
              <a:t>Retailer </a:t>
            </a:r>
            <a:r>
              <a:rPr lang="ar-SA" sz="3200" b="1" dirty="0">
                <a:latin typeface="Arial" panose="020B0604020202020204" pitchFamily="34" charset="0"/>
                <a:cs typeface="Arial" panose="020B0604020202020204" pitchFamily="34" charset="0"/>
              </a:rPr>
              <a:t>2</a:t>
            </a:r>
            <a:endParaRPr lang="en-US" sz="3200" b="1" dirty="0">
              <a:latin typeface="Arial" panose="020B0604020202020204" pitchFamily="34" charset="0"/>
              <a:cs typeface="Arial" panose="020B0604020202020204" pitchFamily="34" charset="0"/>
            </a:endParaRPr>
          </a:p>
        </p:txBody>
      </p:sp>
      <p:sp>
        <p:nvSpPr>
          <p:cNvPr id="5" name="Rounded Rectangle 4">
            <a:extLst>
              <a:ext uri="{FF2B5EF4-FFF2-40B4-BE49-F238E27FC236}">
                <a16:creationId xmlns:a16="http://schemas.microsoft.com/office/drawing/2014/main" id="{7B0DCE43-B5B1-4F95-979F-182D6F4CE4EE}"/>
              </a:ext>
            </a:extLst>
          </p:cNvPr>
          <p:cNvSpPr/>
          <p:nvPr/>
        </p:nvSpPr>
        <p:spPr>
          <a:xfrm>
            <a:off x="5168900" y="350838"/>
            <a:ext cx="2209800" cy="106680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200" b="1" dirty="0">
                <a:latin typeface="Arial" panose="020B0604020202020204" pitchFamily="34" charset="0"/>
                <a:cs typeface="Arial" panose="020B0604020202020204" pitchFamily="34" charset="0"/>
              </a:rPr>
              <a:t>Retailer </a:t>
            </a:r>
            <a:r>
              <a:rPr lang="ar-SA" sz="3200" b="1" dirty="0">
                <a:latin typeface="Arial" panose="020B0604020202020204" pitchFamily="34" charset="0"/>
                <a:cs typeface="Arial" panose="020B0604020202020204" pitchFamily="34" charset="0"/>
              </a:rPr>
              <a:t>1</a:t>
            </a:r>
            <a:endParaRPr lang="en-US" sz="3200" b="1" dirty="0">
              <a:latin typeface="Arial" panose="020B0604020202020204" pitchFamily="34" charset="0"/>
              <a:cs typeface="Arial" panose="020B0604020202020204" pitchFamily="34" charset="0"/>
            </a:endParaRPr>
          </a:p>
        </p:txBody>
      </p:sp>
      <p:sp>
        <p:nvSpPr>
          <p:cNvPr id="6" name="Rounded Rectangle 5">
            <a:extLst>
              <a:ext uri="{FF2B5EF4-FFF2-40B4-BE49-F238E27FC236}">
                <a16:creationId xmlns:a16="http://schemas.microsoft.com/office/drawing/2014/main" id="{7E24515A-F3EE-4680-9D5F-3158D4DF8425}"/>
              </a:ext>
            </a:extLst>
          </p:cNvPr>
          <p:cNvSpPr/>
          <p:nvPr/>
        </p:nvSpPr>
        <p:spPr>
          <a:xfrm>
            <a:off x="2349500" y="3005138"/>
            <a:ext cx="2209800" cy="106680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200" b="1" dirty="0">
                <a:latin typeface="Arial" panose="020B0604020202020204" pitchFamily="34" charset="0"/>
                <a:cs typeface="Arial" panose="020B0604020202020204" pitchFamily="34" charset="0"/>
              </a:rPr>
              <a:t>Retailer </a:t>
            </a:r>
            <a:r>
              <a:rPr lang="ar-SA" sz="3200" b="1" dirty="0">
                <a:latin typeface="Arial" panose="020B0604020202020204" pitchFamily="34" charset="0"/>
                <a:cs typeface="Arial" panose="020B0604020202020204" pitchFamily="34" charset="0"/>
              </a:rPr>
              <a:t>3</a:t>
            </a:r>
            <a:endParaRPr lang="en-US" sz="3200" b="1" dirty="0">
              <a:latin typeface="Arial" panose="020B0604020202020204" pitchFamily="34" charset="0"/>
              <a:cs typeface="Arial" panose="020B0604020202020204" pitchFamily="34" charset="0"/>
            </a:endParaRPr>
          </a:p>
        </p:txBody>
      </p:sp>
      <p:sp>
        <p:nvSpPr>
          <p:cNvPr id="7" name="Rounded Rectangle 6">
            <a:extLst>
              <a:ext uri="{FF2B5EF4-FFF2-40B4-BE49-F238E27FC236}">
                <a16:creationId xmlns:a16="http://schemas.microsoft.com/office/drawing/2014/main" id="{84F4AFEA-6712-4FA2-ACCD-8923DE071599}"/>
              </a:ext>
            </a:extLst>
          </p:cNvPr>
          <p:cNvSpPr/>
          <p:nvPr/>
        </p:nvSpPr>
        <p:spPr>
          <a:xfrm>
            <a:off x="4873625" y="4668838"/>
            <a:ext cx="2209800" cy="106680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200" b="1" dirty="0">
                <a:latin typeface="Arial" panose="020B0604020202020204" pitchFamily="34" charset="0"/>
                <a:cs typeface="Arial" panose="020B0604020202020204" pitchFamily="34" charset="0"/>
              </a:rPr>
              <a:t>Retailer 4</a:t>
            </a:r>
          </a:p>
        </p:txBody>
      </p:sp>
      <p:cxnSp>
        <p:nvCxnSpPr>
          <p:cNvPr id="12" name="Straight Arrow Connector 11">
            <a:extLst>
              <a:ext uri="{FF2B5EF4-FFF2-40B4-BE49-F238E27FC236}">
                <a16:creationId xmlns:a16="http://schemas.microsoft.com/office/drawing/2014/main" id="{B831527A-5629-40F4-9669-CFB84C616957}"/>
              </a:ext>
            </a:extLst>
          </p:cNvPr>
          <p:cNvCxnSpPr/>
          <p:nvPr/>
        </p:nvCxnSpPr>
        <p:spPr>
          <a:xfrm>
            <a:off x="7378701" y="1474789"/>
            <a:ext cx="701675" cy="657225"/>
          </a:xfrm>
          <a:prstGeom prst="straightConnector1">
            <a:avLst/>
          </a:prstGeom>
          <a:ln w="76200">
            <a:solidFill>
              <a:srgbClr val="C0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872880F9-2687-4129-8349-9EDF06E4A494}"/>
              </a:ext>
            </a:extLst>
          </p:cNvPr>
          <p:cNvCxnSpPr/>
          <p:nvPr/>
        </p:nvCxnSpPr>
        <p:spPr>
          <a:xfrm>
            <a:off x="4868864" y="1911351"/>
            <a:ext cx="2674937" cy="1000125"/>
          </a:xfrm>
          <a:prstGeom prst="straightConnector1">
            <a:avLst/>
          </a:prstGeom>
          <a:ln w="76200">
            <a:solidFill>
              <a:srgbClr val="C0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7CCE263B-2EC2-479C-945E-A50C166C65CA}"/>
              </a:ext>
            </a:extLst>
          </p:cNvPr>
          <p:cNvCxnSpPr/>
          <p:nvPr/>
        </p:nvCxnSpPr>
        <p:spPr>
          <a:xfrm>
            <a:off x="4638676" y="3624263"/>
            <a:ext cx="2905125" cy="17462"/>
          </a:xfrm>
          <a:prstGeom prst="straightConnector1">
            <a:avLst/>
          </a:prstGeom>
          <a:ln w="76200">
            <a:solidFill>
              <a:srgbClr val="C0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58EB1A68-1C15-4CE2-A873-D088EECCD2A3}"/>
              </a:ext>
            </a:extLst>
          </p:cNvPr>
          <p:cNvCxnSpPr>
            <a:stCxn id="7" idx="3"/>
          </p:cNvCxnSpPr>
          <p:nvPr/>
        </p:nvCxnSpPr>
        <p:spPr>
          <a:xfrm flipV="1">
            <a:off x="7083426" y="4306888"/>
            <a:ext cx="1146175" cy="895350"/>
          </a:xfrm>
          <a:prstGeom prst="straightConnector1">
            <a:avLst/>
          </a:prstGeom>
          <a:ln w="76200">
            <a:solidFill>
              <a:srgbClr val="C0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46" name="TextBox 45">
            <a:extLst>
              <a:ext uri="{FF2B5EF4-FFF2-40B4-BE49-F238E27FC236}">
                <a16:creationId xmlns:a16="http://schemas.microsoft.com/office/drawing/2014/main" id="{24B3071F-7C84-41AA-A50E-F58FFE2E63F0}"/>
              </a:ext>
            </a:extLst>
          </p:cNvPr>
          <p:cNvSpPr txBox="1">
            <a:spLocks noChangeArrowheads="1"/>
          </p:cNvSpPr>
          <p:nvPr/>
        </p:nvSpPr>
        <p:spPr bwMode="auto">
          <a:xfrm>
            <a:off x="5168900" y="2182813"/>
            <a:ext cx="2209800" cy="830997"/>
          </a:xfrm>
          <a:prstGeom prst="rect">
            <a:avLst/>
          </a:prstGeom>
          <a:solidFill>
            <a:schemeClr val="bg1"/>
          </a:solidFill>
          <a:ln w="9525">
            <a:solidFill>
              <a:schemeClr val="tx2"/>
            </a:solidFill>
            <a:miter lim="800000"/>
            <a:headEnd/>
            <a:tailEnd/>
          </a:ln>
        </p:spPr>
        <p:txBody>
          <a:bodyPr>
            <a:spAutoFit/>
          </a:bodyPr>
          <a:lstStyle>
            <a:lvl1pPr algn="r" rtl="1">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cs typeface="Arial" panose="020B0604020202020204" pitchFamily="34" charset="0"/>
              </a:defRPr>
            </a:lvl1pPr>
            <a:lvl2pPr marL="742950" indent="-285750" algn="r" rtl="1">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cs typeface="Arial" panose="020B0604020202020204" pitchFamily="34" charset="0"/>
              </a:defRPr>
            </a:lvl2pPr>
            <a:lvl3pPr marL="1143000" indent="-228600" algn="r" rtl="1">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cs typeface="Arial" panose="020B0604020202020204" pitchFamily="34" charset="0"/>
              </a:defRPr>
            </a:lvl3pPr>
            <a:lvl4pPr marL="1600200" indent="-228600" algn="r" rtl="1">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4pPr>
            <a:lvl5pPr marL="2057400" indent="-228600" algn="r" rtl="1">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5pPr>
            <a:lvl6pPr marL="25146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6pPr>
            <a:lvl7pPr marL="29718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7pPr>
            <a:lvl8pPr marL="34290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8pPr>
            <a:lvl9pPr marL="38862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9pPr>
          </a:lstStyle>
          <a:p>
            <a:pPr algn="ctr" eaLnBrk="1" hangingPunct="1">
              <a:spcBef>
                <a:spcPct val="0"/>
              </a:spcBef>
              <a:buClrTx/>
              <a:buFontTx/>
              <a:buNone/>
            </a:pPr>
            <a:r>
              <a:rPr lang="en-US" altLang="en-US" sz="2400" b="1" dirty="0">
                <a:solidFill>
                  <a:schemeClr val="tx1"/>
                </a:solidFill>
              </a:rPr>
              <a:t>Sale definite quantities</a:t>
            </a:r>
            <a:endParaRPr lang="ar-SA" altLang="en-US" sz="2400" b="1" dirty="0">
              <a:solidFill>
                <a:schemeClr val="tx1"/>
              </a:solidFill>
            </a:endParaRPr>
          </a:p>
        </p:txBody>
      </p:sp>
      <p:sp>
        <p:nvSpPr>
          <p:cNvPr id="47" name="TextBox 46">
            <a:extLst>
              <a:ext uri="{FF2B5EF4-FFF2-40B4-BE49-F238E27FC236}">
                <a16:creationId xmlns:a16="http://schemas.microsoft.com/office/drawing/2014/main" id="{1E09609A-7570-4739-AFB7-1664A114657F}"/>
              </a:ext>
            </a:extLst>
          </p:cNvPr>
          <p:cNvSpPr txBox="1">
            <a:spLocks noChangeArrowheads="1"/>
          </p:cNvSpPr>
          <p:nvPr/>
        </p:nvSpPr>
        <p:spPr bwMode="auto">
          <a:xfrm>
            <a:off x="4898837" y="3726597"/>
            <a:ext cx="3311406" cy="1200329"/>
          </a:xfrm>
          <a:prstGeom prst="rect">
            <a:avLst/>
          </a:prstGeom>
          <a:solidFill>
            <a:schemeClr val="bg1"/>
          </a:solidFill>
          <a:ln w="9525">
            <a:solidFill>
              <a:schemeClr val="accent1"/>
            </a:solidFill>
            <a:miter lim="800000"/>
            <a:headEnd/>
            <a:tailEnd/>
          </a:ln>
        </p:spPr>
        <p:txBody>
          <a:bodyPr wrap="square">
            <a:spAutoFit/>
          </a:bodyPr>
          <a:lstStyle>
            <a:lvl1pPr algn="r" rtl="1">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cs typeface="Arial" panose="020B0604020202020204" pitchFamily="34" charset="0"/>
              </a:defRPr>
            </a:lvl1pPr>
            <a:lvl2pPr marL="742950" indent="-285750" algn="r" rtl="1">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cs typeface="Arial" panose="020B0604020202020204" pitchFamily="34" charset="0"/>
              </a:defRPr>
            </a:lvl2pPr>
            <a:lvl3pPr marL="1143000" indent="-228600" algn="r" rtl="1">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cs typeface="Arial" panose="020B0604020202020204" pitchFamily="34" charset="0"/>
              </a:defRPr>
            </a:lvl3pPr>
            <a:lvl4pPr marL="1600200" indent="-228600" algn="r" rtl="1">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4pPr>
            <a:lvl5pPr marL="2057400" indent="-228600" algn="r" rtl="1">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5pPr>
            <a:lvl6pPr marL="25146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6pPr>
            <a:lvl7pPr marL="29718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7pPr>
            <a:lvl8pPr marL="34290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8pPr>
            <a:lvl9pPr marL="38862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9pPr>
          </a:lstStyle>
          <a:p>
            <a:pPr algn="l" rtl="0" eaLnBrk="1" hangingPunct="1">
              <a:spcBef>
                <a:spcPct val="0"/>
              </a:spcBef>
              <a:buClrTx/>
              <a:buFont typeface="Arial" panose="020B0604020202020204" pitchFamily="34" charset="0"/>
              <a:buChar char="•"/>
            </a:pPr>
            <a:r>
              <a:rPr lang="en-US" altLang="en-US" b="1" dirty="0">
                <a:solidFill>
                  <a:schemeClr val="tx1"/>
                </a:solidFill>
              </a:rPr>
              <a:t>Better prices</a:t>
            </a:r>
            <a:endParaRPr lang="ar-SA" altLang="en-US" b="1" dirty="0">
              <a:solidFill>
                <a:schemeClr val="tx1"/>
              </a:solidFill>
            </a:endParaRPr>
          </a:p>
          <a:p>
            <a:pPr algn="l" rtl="0" eaLnBrk="1" hangingPunct="1">
              <a:spcBef>
                <a:spcPct val="0"/>
              </a:spcBef>
              <a:buClrTx/>
              <a:buFont typeface="Arial" panose="020B0604020202020204" pitchFamily="34" charset="0"/>
              <a:buChar char="•"/>
            </a:pPr>
            <a:r>
              <a:rPr lang="en-US" altLang="en-US" b="1" dirty="0">
                <a:solidFill>
                  <a:schemeClr val="tx1"/>
                </a:solidFill>
              </a:rPr>
              <a:t>Affordable products + reduced stocking price </a:t>
            </a:r>
          </a:p>
          <a:p>
            <a:pPr algn="l" rtl="0" eaLnBrk="1" hangingPunct="1">
              <a:spcBef>
                <a:spcPct val="0"/>
              </a:spcBef>
              <a:buClrTx/>
              <a:buFont typeface="Arial" panose="020B0604020202020204" pitchFamily="34" charset="0"/>
              <a:buChar char="•"/>
            </a:pPr>
            <a:r>
              <a:rPr lang="en-US" altLang="en-US" b="1" dirty="0">
                <a:solidFill>
                  <a:schemeClr val="tx1"/>
                </a:solidFill>
              </a:rPr>
              <a:t>Better market knowledge</a:t>
            </a:r>
            <a:endParaRPr lang="ar-SA" altLang="en-US" b="1" dirty="0">
              <a:solidFill>
                <a:schemeClr val="tx1"/>
              </a:solidFill>
            </a:endParaRPr>
          </a:p>
        </p:txBody>
      </p:sp>
      <p:cxnSp>
        <p:nvCxnSpPr>
          <p:cNvPr id="49" name="Straight Arrow Connector 48">
            <a:extLst>
              <a:ext uri="{FF2B5EF4-FFF2-40B4-BE49-F238E27FC236}">
                <a16:creationId xmlns:a16="http://schemas.microsoft.com/office/drawing/2014/main" id="{668A46F2-02D8-47EB-ABE9-3CDF2D7FCFD3}"/>
              </a:ext>
            </a:extLst>
          </p:cNvPr>
          <p:cNvCxnSpPr>
            <a:cxnSpLocks/>
            <a:stCxn id="3" idx="2"/>
            <a:endCxn id="9" idx="3"/>
          </p:cNvCxnSpPr>
          <p:nvPr/>
        </p:nvCxnSpPr>
        <p:spPr>
          <a:xfrm flipH="1">
            <a:off x="4868864" y="3151983"/>
            <a:ext cx="2674935" cy="32542"/>
          </a:xfrm>
          <a:prstGeom prst="straightConnector1">
            <a:avLst/>
          </a:prstGeom>
          <a:ln w="76200">
            <a:solidFill>
              <a:schemeClr val="tx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54" name="Straight Arrow Connector 53">
            <a:extLst>
              <a:ext uri="{FF2B5EF4-FFF2-40B4-BE49-F238E27FC236}">
                <a16:creationId xmlns:a16="http://schemas.microsoft.com/office/drawing/2014/main" id="{03E478F6-2D66-4CCD-960E-E04DF47A0946}"/>
              </a:ext>
            </a:extLst>
          </p:cNvPr>
          <p:cNvCxnSpPr/>
          <p:nvPr/>
        </p:nvCxnSpPr>
        <p:spPr>
          <a:xfrm>
            <a:off x="4903789" y="3429000"/>
            <a:ext cx="2765425" cy="0"/>
          </a:xfrm>
          <a:prstGeom prst="straightConnector1">
            <a:avLst/>
          </a:prstGeom>
          <a:ln w="76200">
            <a:solidFill>
              <a:schemeClr val="tx2">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60" name="TextBox 59">
            <a:extLst>
              <a:ext uri="{FF2B5EF4-FFF2-40B4-BE49-F238E27FC236}">
                <a16:creationId xmlns:a16="http://schemas.microsoft.com/office/drawing/2014/main" id="{B2CC312B-8419-48A6-9C5A-B210EF1016E0}"/>
              </a:ext>
            </a:extLst>
          </p:cNvPr>
          <p:cNvSpPr txBox="1">
            <a:spLocks noChangeArrowheads="1"/>
          </p:cNvSpPr>
          <p:nvPr/>
        </p:nvSpPr>
        <p:spPr bwMode="auto">
          <a:xfrm>
            <a:off x="2336801" y="446089"/>
            <a:ext cx="2474913"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cs typeface="Arial" panose="020B0604020202020204" pitchFamily="34" charset="0"/>
              </a:defRPr>
            </a:lvl1pPr>
            <a:lvl2pPr marL="742950" indent="-285750" algn="r" rtl="1">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cs typeface="Arial" panose="020B0604020202020204" pitchFamily="34" charset="0"/>
              </a:defRPr>
            </a:lvl2pPr>
            <a:lvl3pPr marL="1143000" indent="-228600" algn="r" rtl="1">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cs typeface="Arial" panose="020B0604020202020204" pitchFamily="34" charset="0"/>
              </a:defRPr>
            </a:lvl3pPr>
            <a:lvl4pPr marL="1600200" indent="-228600" algn="r" rtl="1">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4pPr>
            <a:lvl5pPr marL="2057400" indent="-228600" algn="r" rtl="1">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5pPr>
            <a:lvl6pPr marL="25146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6pPr>
            <a:lvl7pPr marL="29718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7pPr>
            <a:lvl8pPr marL="34290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8pPr>
            <a:lvl9pPr marL="38862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9pPr>
          </a:lstStyle>
          <a:p>
            <a:pPr algn="ctr" rtl="0">
              <a:spcBef>
                <a:spcPct val="0"/>
              </a:spcBef>
              <a:buClrTx/>
              <a:buFontTx/>
              <a:buNone/>
            </a:pPr>
            <a:r>
              <a:rPr lang="en-US" altLang="en-US" sz="2800" b="1" dirty="0">
                <a:solidFill>
                  <a:schemeClr val="tx1"/>
                </a:solidFill>
              </a:rPr>
              <a:t>Voluntary chain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xit" presetSubtype="0" fill="hold" nodeType="clickEffect">
                                  <p:stCondLst>
                                    <p:cond delay="0"/>
                                  </p:stCondLst>
                                  <p:childTnLst>
                                    <p:set>
                                      <p:cBhvr>
                                        <p:cTn id="6" dur="1" fill="hold">
                                          <p:stCondLst>
                                            <p:cond delay="0"/>
                                          </p:stCondLst>
                                        </p:cTn>
                                        <p:tgtEl>
                                          <p:spTgt spid="12"/>
                                        </p:tgtEl>
                                        <p:attrNameLst>
                                          <p:attrName>style.visibility</p:attrName>
                                        </p:attrNameLst>
                                      </p:cBhvr>
                                      <p:to>
                                        <p:strVal val="hidden"/>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xit" presetSubtype="0" fill="hold" nodeType="clickEffect">
                                  <p:stCondLst>
                                    <p:cond delay="0"/>
                                  </p:stCondLst>
                                  <p:childTnLst>
                                    <p:set>
                                      <p:cBhvr>
                                        <p:cTn id="10" dur="1" fill="hold">
                                          <p:stCondLst>
                                            <p:cond delay="0"/>
                                          </p:stCondLst>
                                        </p:cTn>
                                        <p:tgtEl>
                                          <p:spTgt spid="13"/>
                                        </p:tgtEl>
                                        <p:attrNameLst>
                                          <p:attrName>style.visibility</p:attrName>
                                        </p:attrNameLst>
                                      </p:cBhvr>
                                      <p:to>
                                        <p:strVal val="hidden"/>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xit" presetSubtype="0" fill="hold" nodeType="clickEffect">
                                  <p:stCondLst>
                                    <p:cond delay="0"/>
                                  </p:stCondLst>
                                  <p:childTnLst>
                                    <p:set>
                                      <p:cBhvr>
                                        <p:cTn id="14" dur="1" fill="hold">
                                          <p:stCondLst>
                                            <p:cond delay="0"/>
                                          </p:stCondLst>
                                        </p:cTn>
                                        <p:tgtEl>
                                          <p:spTgt spid="14"/>
                                        </p:tgtEl>
                                        <p:attrNameLst>
                                          <p:attrName>style.visibility</p:attrName>
                                        </p:attrNameLst>
                                      </p:cBhvr>
                                      <p:to>
                                        <p:strVal val="hidden"/>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xit" presetSubtype="0" fill="hold" nodeType="clickEffect">
                                  <p:stCondLst>
                                    <p:cond delay="0"/>
                                  </p:stCondLst>
                                  <p:childTnLst>
                                    <p:set>
                                      <p:cBhvr>
                                        <p:cTn id="18" dur="1" fill="hold">
                                          <p:stCondLst>
                                            <p:cond delay="0"/>
                                          </p:stCondLst>
                                        </p:cTn>
                                        <p:tgtEl>
                                          <p:spTgt spid="15"/>
                                        </p:tgtEl>
                                        <p:attrNameLst>
                                          <p:attrName>style.visibility</p:attrName>
                                        </p:attrNameLst>
                                      </p:cBhvr>
                                      <p:to>
                                        <p:strVal val="hidden"/>
                                      </p:to>
                                    </p:set>
                                  </p:childTnLst>
                                </p:cTn>
                              </p:par>
                              <p:par>
                                <p:cTn id="19" presetID="35" presetClass="path" presetSubtype="0" accel="50000" decel="50000" fill="hold" grpId="0" nodeType="withEffect">
                                  <p:stCondLst>
                                    <p:cond delay="0"/>
                                  </p:stCondLst>
                                  <p:childTnLst>
                                    <p:animMotion origin="layout" path="M -4.58333E-6 -4.81481E-6 L -0.19661 0.03727 " pathEditMode="relative" rAng="0" ptsTypes="AA">
                                      <p:cBhvr>
                                        <p:cTn id="20" dur="1000" fill="hold"/>
                                        <p:tgtEl>
                                          <p:spTgt spid="7"/>
                                        </p:tgtEl>
                                        <p:attrNameLst>
                                          <p:attrName>ppt_x</p:attrName>
                                          <p:attrName>ppt_y</p:attrName>
                                        </p:attrNameLst>
                                      </p:cBhvr>
                                      <p:rCtr x="-9831" y="1852"/>
                                    </p:animMotion>
                                  </p:childTnLst>
                                </p:cTn>
                              </p:par>
                              <p:par>
                                <p:cTn id="21" presetID="42" presetClass="path" presetSubtype="0" accel="50000" decel="50000" fill="hold" grpId="0" nodeType="withEffect">
                                  <p:stCondLst>
                                    <p:cond delay="0"/>
                                  </p:stCondLst>
                                  <p:childTnLst>
                                    <p:animMotion origin="layout" path="M -3.33333E-6 -2.22222E-6 L 0.01042 0.11204 " pathEditMode="relative" rAng="0" ptsTypes="AA">
                                      <p:cBhvr>
                                        <p:cTn id="22" dur="1000" fill="hold"/>
                                        <p:tgtEl>
                                          <p:spTgt spid="6"/>
                                        </p:tgtEl>
                                        <p:attrNameLst>
                                          <p:attrName>ppt_x</p:attrName>
                                          <p:attrName>ppt_y</p:attrName>
                                        </p:attrNameLst>
                                      </p:cBhvr>
                                      <p:rCtr x="521" y="5602"/>
                                    </p:animMotion>
                                  </p:childTnLst>
                                </p:cTn>
                              </p:par>
                              <p:par>
                                <p:cTn id="23" presetID="42" presetClass="path" presetSubtype="0" accel="50000" decel="50000" fill="hold" grpId="0" nodeType="withEffect">
                                  <p:stCondLst>
                                    <p:cond delay="0"/>
                                  </p:stCondLst>
                                  <p:childTnLst>
                                    <p:animMotion origin="layout" path="M 3.54167E-6 0.00417 L -0.01029 0.16366 " pathEditMode="relative" rAng="0" ptsTypes="AA">
                                      <p:cBhvr>
                                        <p:cTn id="24" dur="1000" fill="hold"/>
                                        <p:tgtEl>
                                          <p:spTgt spid="4"/>
                                        </p:tgtEl>
                                        <p:attrNameLst>
                                          <p:attrName>ppt_x</p:attrName>
                                          <p:attrName>ppt_y</p:attrName>
                                        </p:attrNameLst>
                                      </p:cBhvr>
                                      <p:rCtr x="-521" y="7963"/>
                                    </p:animMotion>
                                  </p:childTnLst>
                                </p:cTn>
                              </p:par>
                              <p:par>
                                <p:cTn id="25" presetID="35" presetClass="path" presetSubtype="0" accel="50000" decel="50000" fill="hold" grpId="0" nodeType="withEffect">
                                  <p:stCondLst>
                                    <p:cond delay="0"/>
                                  </p:stCondLst>
                                  <p:childTnLst>
                                    <p:animMotion origin="layout" path="M -0.00703 4.81481E-6 L -0.21757 0.14976 " pathEditMode="relative" rAng="0" ptsTypes="AA">
                                      <p:cBhvr>
                                        <p:cTn id="26" dur="1000" fill="hold"/>
                                        <p:tgtEl>
                                          <p:spTgt spid="5"/>
                                        </p:tgtEl>
                                        <p:attrNameLst>
                                          <p:attrName>ppt_x</p:attrName>
                                          <p:attrName>ppt_y</p:attrName>
                                        </p:attrNameLst>
                                      </p:cBhvr>
                                      <p:rCtr x="-10534" y="7477"/>
                                    </p:animMotion>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0"/>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0"/>
                                          </p:stCondLst>
                                        </p:cTn>
                                        <p:tgtEl>
                                          <p:spTgt spid="49"/>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54"/>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46"/>
                                        </p:tgtEl>
                                        <p:attrNameLst>
                                          <p:attrName>style.visibility</p:attrName>
                                        </p:attrNameLst>
                                      </p:cBhvr>
                                      <p:to>
                                        <p:strVal val="visible"/>
                                      </p:to>
                                    </p:set>
                                  </p:childTnLst>
                                </p:cTn>
                              </p:par>
                            </p:childTnLst>
                          </p:cTn>
                        </p:par>
                      </p:childTnLst>
                    </p:cTn>
                  </p:par>
                  <p:par>
                    <p:cTn id="45" fill="hold" nodeType="clickPar">
                      <p:stCondLst>
                        <p:cond delay="indefinite"/>
                      </p:stCondLst>
                      <p:childTnLst>
                        <p:par>
                          <p:cTn id="46" fill="hold" nodeType="withGroup">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animBg="1"/>
      <p:bldP spid="5" grpId="0" animBg="1"/>
      <p:bldP spid="6" grpId="0" animBg="1"/>
      <p:bldP spid="7" grpId="0" animBg="1"/>
      <p:bldP spid="46" grpId="0" animBg="1"/>
      <p:bldP spid="47" grpId="0" animBg="1"/>
      <p:bldP spid="6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Oval 11">
            <a:extLst>
              <a:ext uri="{FF2B5EF4-FFF2-40B4-BE49-F238E27FC236}">
                <a16:creationId xmlns:a16="http://schemas.microsoft.com/office/drawing/2014/main" id="{1CAFA82A-9FFA-4FE9-B49E-BDBA49C0B8E5}"/>
              </a:ext>
            </a:extLst>
          </p:cNvPr>
          <p:cNvSpPr/>
          <p:nvPr/>
        </p:nvSpPr>
        <p:spPr>
          <a:xfrm>
            <a:off x="2251075" y="1235075"/>
            <a:ext cx="7645400" cy="4953000"/>
          </a:xfrm>
          <a:prstGeom prst="ellipse">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4200000" scaled="0"/>
            <a:tileRect/>
          </a:gradFill>
          <a:ln>
            <a:solidFill>
              <a:schemeClr val="accent1">
                <a:shade val="50000"/>
                <a:alpha val="32000"/>
              </a:schemeClr>
            </a:solidFill>
          </a:ln>
          <a:effectLst>
            <a:glow>
              <a:schemeClr val="accent1"/>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3013" name="Slide Number Placeholder 3">
            <a:extLst>
              <a:ext uri="{FF2B5EF4-FFF2-40B4-BE49-F238E27FC236}">
                <a16:creationId xmlns:a16="http://schemas.microsoft.com/office/drawing/2014/main" id="{95B99B88-7225-4B2C-AFD6-D3A97D49C9FD}"/>
              </a:ext>
            </a:extLst>
          </p:cNvPr>
          <p:cNvSpPr>
            <a:spLocks noGrp="1" noChangeArrowheads="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cs typeface="Arial" panose="020B0604020202020204" pitchFamily="34" charset="0"/>
              </a:defRPr>
            </a:lvl1pPr>
            <a:lvl2pPr marL="742950" indent="-285750" algn="r" rtl="1">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cs typeface="Arial" panose="020B0604020202020204" pitchFamily="34" charset="0"/>
              </a:defRPr>
            </a:lvl2pPr>
            <a:lvl3pPr marL="1143000" indent="-228600" algn="r" rtl="1">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cs typeface="Arial" panose="020B0604020202020204" pitchFamily="34" charset="0"/>
              </a:defRPr>
            </a:lvl3pPr>
            <a:lvl4pPr marL="1600200" indent="-228600" algn="r" rtl="1">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4pPr>
            <a:lvl5pPr marL="2057400" indent="-228600" algn="r" rtl="1">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5pPr>
            <a:lvl6pPr marL="25146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6pPr>
            <a:lvl7pPr marL="29718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7pPr>
            <a:lvl8pPr marL="34290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8pPr>
            <a:lvl9pPr marL="38862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9pPr>
          </a:lstStyle>
          <a:p>
            <a:pPr>
              <a:spcBef>
                <a:spcPct val="0"/>
              </a:spcBef>
              <a:buClrTx/>
              <a:buFontTx/>
              <a:buNone/>
            </a:pPr>
            <a:fld id="{A3C9AF96-334E-41C6-8A48-5DB1B6480C1D}" type="slidenum">
              <a:rPr lang="ar-SA" altLang="en-US" smtClean="0">
                <a:solidFill>
                  <a:schemeClr val="tx1"/>
                </a:solidFill>
                <a:latin typeface="Century Gothic" panose="020B0502020202020204" pitchFamily="34" charset="0"/>
              </a:rPr>
              <a:pPr>
                <a:spcBef>
                  <a:spcPct val="0"/>
                </a:spcBef>
                <a:buClrTx/>
                <a:buFontTx/>
                <a:buNone/>
              </a:pPr>
              <a:t>32</a:t>
            </a:fld>
            <a:endParaRPr lang="en-US" altLang="en-US">
              <a:solidFill>
                <a:schemeClr val="tx1"/>
              </a:solidFill>
              <a:latin typeface="Century Gothic" panose="020B0502020202020204" pitchFamily="34" charset="0"/>
            </a:endParaRPr>
          </a:p>
        </p:txBody>
      </p:sp>
      <p:sp>
        <p:nvSpPr>
          <p:cNvPr id="5" name="Rounded Rectangle 4">
            <a:extLst>
              <a:ext uri="{FF2B5EF4-FFF2-40B4-BE49-F238E27FC236}">
                <a16:creationId xmlns:a16="http://schemas.microsoft.com/office/drawing/2014/main" id="{CFF6E626-DF51-45BF-A1B8-1D9E7F390A4F}"/>
              </a:ext>
            </a:extLst>
          </p:cNvPr>
          <p:cNvSpPr/>
          <p:nvPr/>
        </p:nvSpPr>
        <p:spPr>
          <a:xfrm>
            <a:off x="1442493" y="2950713"/>
            <a:ext cx="2209800" cy="106680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200" b="1" dirty="0">
                <a:latin typeface="Arial" panose="020B0604020202020204" pitchFamily="34" charset="0"/>
                <a:cs typeface="Arial" panose="020B0604020202020204" pitchFamily="34" charset="0"/>
              </a:rPr>
              <a:t>Retailer </a:t>
            </a:r>
            <a:r>
              <a:rPr lang="ar-SA" sz="3200" b="1" dirty="0">
                <a:latin typeface="Arial" panose="020B0604020202020204" pitchFamily="34" charset="0"/>
                <a:cs typeface="Arial" panose="020B0604020202020204" pitchFamily="34" charset="0"/>
              </a:rPr>
              <a:t>4</a:t>
            </a:r>
            <a:endParaRPr lang="en-US" sz="3200" b="1" dirty="0">
              <a:latin typeface="Arial" panose="020B0604020202020204" pitchFamily="34" charset="0"/>
              <a:cs typeface="Arial" panose="020B0604020202020204" pitchFamily="34" charset="0"/>
            </a:endParaRPr>
          </a:p>
        </p:txBody>
      </p:sp>
      <p:sp>
        <p:nvSpPr>
          <p:cNvPr id="9" name="Rounded Rectangle 8">
            <a:extLst>
              <a:ext uri="{FF2B5EF4-FFF2-40B4-BE49-F238E27FC236}">
                <a16:creationId xmlns:a16="http://schemas.microsoft.com/office/drawing/2014/main" id="{A678059A-32D6-429C-878B-BFC256A3A408}"/>
              </a:ext>
            </a:extLst>
          </p:cNvPr>
          <p:cNvSpPr/>
          <p:nvPr/>
        </p:nvSpPr>
        <p:spPr>
          <a:xfrm>
            <a:off x="4968875" y="1021013"/>
            <a:ext cx="2209800" cy="106680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200" b="1" dirty="0">
                <a:latin typeface="Arial" panose="020B0604020202020204" pitchFamily="34" charset="0"/>
                <a:cs typeface="Arial" panose="020B0604020202020204" pitchFamily="34" charset="0"/>
              </a:rPr>
              <a:t>Retailer </a:t>
            </a:r>
            <a:r>
              <a:rPr lang="ar-SA" sz="3200" b="1" dirty="0">
                <a:latin typeface="Arial" panose="020B0604020202020204" pitchFamily="34" charset="0"/>
                <a:cs typeface="Arial" panose="020B0604020202020204" pitchFamily="34" charset="0"/>
              </a:rPr>
              <a:t>1</a:t>
            </a:r>
            <a:endParaRPr lang="en-US" sz="3200" b="1" dirty="0">
              <a:latin typeface="Arial" panose="020B0604020202020204" pitchFamily="34" charset="0"/>
              <a:cs typeface="Arial" panose="020B0604020202020204" pitchFamily="34" charset="0"/>
            </a:endParaRPr>
          </a:p>
        </p:txBody>
      </p:sp>
      <p:sp>
        <p:nvSpPr>
          <p:cNvPr id="10" name="Rounded Rectangle 9">
            <a:extLst>
              <a:ext uri="{FF2B5EF4-FFF2-40B4-BE49-F238E27FC236}">
                <a16:creationId xmlns:a16="http://schemas.microsoft.com/office/drawing/2014/main" id="{D6AB081A-6032-45E7-A106-5871892701FB}"/>
              </a:ext>
            </a:extLst>
          </p:cNvPr>
          <p:cNvSpPr/>
          <p:nvPr/>
        </p:nvSpPr>
        <p:spPr>
          <a:xfrm>
            <a:off x="4968875" y="5430031"/>
            <a:ext cx="2209800" cy="106680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200" b="1" dirty="0">
                <a:latin typeface="Arial" panose="020B0604020202020204" pitchFamily="34" charset="0"/>
                <a:cs typeface="Arial" panose="020B0604020202020204" pitchFamily="34" charset="0"/>
              </a:rPr>
              <a:t>Retailer </a:t>
            </a:r>
            <a:r>
              <a:rPr lang="ar-SA" sz="3200" b="1" dirty="0">
                <a:latin typeface="Arial" panose="020B0604020202020204" pitchFamily="34" charset="0"/>
                <a:cs typeface="Arial" panose="020B0604020202020204" pitchFamily="34" charset="0"/>
              </a:rPr>
              <a:t>3</a:t>
            </a:r>
            <a:endParaRPr lang="en-US" sz="3200" b="1" dirty="0">
              <a:latin typeface="Arial" panose="020B0604020202020204" pitchFamily="34" charset="0"/>
              <a:cs typeface="Arial" panose="020B0604020202020204" pitchFamily="34" charset="0"/>
            </a:endParaRPr>
          </a:p>
        </p:txBody>
      </p:sp>
      <p:sp>
        <p:nvSpPr>
          <p:cNvPr id="11" name="Rounded Rectangle 10">
            <a:extLst>
              <a:ext uri="{FF2B5EF4-FFF2-40B4-BE49-F238E27FC236}">
                <a16:creationId xmlns:a16="http://schemas.microsoft.com/office/drawing/2014/main" id="{38D2932A-DF33-43B3-A339-E176B01E21AB}"/>
              </a:ext>
            </a:extLst>
          </p:cNvPr>
          <p:cNvSpPr/>
          <p:nvPr/>
        </p:nvSpPr>
        <p:spPr>
          <a:xfrm>
            <a:off x="8285328" y="2994547"/>
            <a:ext cx="2209800" cy="106680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200" b="1" dirty="0">
                <a:latin typeface="Arial" panose="020B0604020202020204" pitchFamily="34" charset="0"/>
                <a:cs typeface="Arial" panose="020B0604020202020204" pitchFamily="34" charset="0"/>
              </a:rPr>
              <a:t>Retailer </a:t>
            </a:r>
            <a:r>
              <a:rPr lang="ar-SA" sz="3200" b="1" dirty="0">
                <a:latin typeface="Arial" panose="020B0604020202020204" pitchFamily="34" charset="0"/>
                <a:cs typeface="Arial" panose="020B0604020202020204" pitchFamily="34" charset="0"/>
              </a:rPr>
              <a:t>2</a:t>
            </a:r>
            <a:endParaRPr lang="en-US" sz="3200" b="1"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22689654-A7D7-4715-8574-4F2405604B24}"/>
              </a:ext>
            </a:extLst>
          </p:cNvPr>
          <p:cNvSpPr txBox="1"/>
          <p:nvPr/>
        </p:nvSpPr>
        <p:spPr>
          <a:xfrm>
            <a:off x="3875964" y="482025"/>
            <a:ext cx="4967785" cy="584775"/>
          </a:xfrm>
          <a:prstGeom prst="rect">
            <a:avLst/>
          </a:prstGeom>
          <a:noFill/>
        </p:spPr>
        <p:txBody>
          <a:bodyPr wrap="square" rtlCol="0">
            <a:spAutoFit/>
          </a:bodyPr>
          <a:lstStyle/>
          <a:p>
            <a:pPr algn="ctr"/>
            <a:r>
              <a:rPr lang="en-US" sz="3200" b="1" dirty="0">
                <a:solidFill>
                  <a:schemeClr val="bg1"/>
                </a:solidFill>
              </a:rPr>
              <a:t>RETAILER COOPERATIVE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path" presetSubtype="0" accel="50000" decel="50000" fill="hold" grpId="0" nodeType="withEffect">
                                  <p:stCondLst>
                                    <p:cond delay="0"/>
                                  </p:stCondLst>
                                  <p:childTnLst>
                                    <p:animMotion origin="layout" path="M 2.91667E-6 -3.7037E-7 L 0.00247 0.17778 " pathEditMode="relative" rAng="0" ptsTypes="AA">
                                      <p:cBhvr>
                                        <p:cTn id="6" dur="2000" fill="hold"/>
                                        <p:tgtEl>
                                          <p:spTgt spid="9"/>
                                        </p:tgtEl>
                                        <p:attrNameLst>
                                          <p:attrName>ppt_x</p:attrName>
                                          <p:attrName>ppt_y</p:attrName>
                                        </p:attrNameLst>
                                      </p:cBhvr>
                                      <p:rCtr x="117" y="8889"/>
                                    </p:animMotion>
                                  </p:childTnLst>
                                </p:cTn>
                              </p:par>
                              <p:par>
                                <p:cTn id="7" presetID="64" presetClass="path" presetSubtype="0" accel="50000" decel="50000" fill="hold" grpId="0" nodeType="withEffect">
                                  <p:stCondLst>
                                    <p:cond delay="0"/>
                                  </p:stCondLst>
                                  <p:childTnLst>
                                    <p:animMotion origin="layout" path="M 2.91667E-6 -4.44444E-6 L 0.00247 -0.15555 " pathEditMode="relative" rAng="0" ptsTypes="AA">
                                      <p:cBhvr>
                                        <p:cTn id="8" dur="2000" fill="hold"/>
                                        <p:tgtEl>
                                          <p:spTgt spid="10"/>
                                        </p:tgtEl>
                                        <p:attrNameLst>
                                          <p:attrName>ppt_x</p:attrName>
                                          <p:attrName>ppt_y</p:attrName>
                                        </p:attrNameLst>
                                      </p:cBhvr>
                                      <p:rCtr x="117" y="-7778"/>
                                    </p:animMotion>
                                  </p:childTnLst>
                                </p:cTn>
                              </p:par>
                              <p:par>
                                <p:cTn id="9" presetID="35" presetClass="path" presetSubtype="0" accel="50000" decel="50000" fill="hold" grpId="0" nodeType="withEffect">
                                  <p:stCondLst>
                                    <p:cond delay="0"/>
                                  </p:stCondLst>
                                  <p:childTnLst>
                                    <p:animMotion origin="layout" path="M 0.04167 -1.85185E-6 L -0.04583 -1.85185E-6 " pathEditMode="relative" rAng="0" ptsTypes="AA">
                                      <p:cBhvr>
                                        <p:cTn id="10" dur="2000" fill="hold"/>
                                        <p:tgtEl>
                                          <p:spTgt spid="11"/>
                                        </p:tgtEl>
                                        <p:attrNameLst>
                                          <p:attrName>ppt_x</p:attrName>
                                          <p:attrName>ppt_y</p:attrName>
                                        </p:attrNameLst>
                                      </p:cBhvr>
                                      <p:rCtr x="-4375" y="0"/>
                                    </p:animMotion>
                                  </p:childTnLst>
                                </p:cTn>
                              </p:par>
                              <p:par>
                                <p:cTn id="11" presetID="63" presetClass="path" presetSubtype="0" accel="50000" decel="50000" fill="hold" grpId="0" nodeType="withEffect">
                                  <p:stCondLst>
                                    <p:cond delay="0"/>
                                  </p:stCondLst>
                                  <p:childTnLst>
                                    <p:animMotion origin="layout" path="M -4.375E-6 -1.85185E-6 L 0.07227 0.00324 " pathEditMode="relative" rAng="0" ptsTypes="AA">
                                      <p:cBhvr>
                                        <p:cTn id="12" dur="2000" fill="hold"/>
                                        <p:tgtEl>
                                          <p:spTgt spid="5"/>
                                        </p:tgtEl>
                                        <p:attrNameLst>
                                          <p:attrName>ppt_x</p:attrName>
                                          <p:attrName>ppt_y</p:attrName>
                                        </p:attrNameLst>
                                      </p:cBhvr>
                                      <p:rCtr x="3607" y="162"/>
                                    </p:animMotion>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0" grpId="0" animBg="1"/>
      <p:bldP spid="11" grpId="0" animBg="1"/>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16A102-657F-40F8-A187-8A0D5C4CCBC6}"/>
              </a:ext>
            </a:extLst>
          </p:cNvPr>
          <p:cNvSpPr>
            <a:spLocks noGrp="1"/>
          </p:cNvSpPr>
          <p:nvPr>
            <p:ph type="title"/>
          </p:nvPr>
        </p:nvSpPr>
        <p:spPr>
          <a:xfrm>
            <a:off x="2442950" y="191116"/>
            <a:ext cx="9170158" cy="1325563"/>
          </a:xfrm>
        </p:spPr>
        <p:txBody>
          <a:bodyPr/>
          <a:lstStyle/>
          <a:p>
            <a:r>
              <a:rPr lang="en-US" dirty="0"/>
              <a:t>FRANCHISE</a:t>
            </a:r>
          </a:p>
        </p:txBody>
      </p:sp>
      <p:pic>
        <p:nvPicPr>
          <p:cNvPr id="4" name="Content Placeholder 3">
            <a:extLst>
              <a:ext uri="{FF2B5EF4-FFF2-40B4-BE49-F238E27FC236}">
                <a16:creationId xmlns:a16="http://schemas.microsoft.com/office/drawing/2014/main" id="{00C0B4D5-F853-41F1-85D1-D88BEF384CCC}"/>
              </a:ext>
            </a:extLst>
          </p:cNvPr>
          <p:cNvPicPr>
            <a:picLocks noGrp="1" noChangeAspect="1"/>
          </p:cNvPicPr>
          <p:nvPr>
            <p:ph idx="1"/>
          </p:nvPr>
        </p:nvPicPr>
        <p:blipFill>
          <a:blip r:embed="rId2"/>
          <a:stretch>
            <a:fillRect/>
          </a:stretch>
        </p:blipFill>
        <p:spPr>
          <a:xfrm>
            <a:off x="1037951" y="2033917"/>
            <a:ext cx="9957496" cy="2790166"/>
          </a:xfrm>
          <a:prstGeom prst="rect">
            <a:avLst/>
          </a:prstGeom>
        </p:spPr>
      </p:pic>
    </p:spTree>
    <p:extLst>
      <p:ext uri="{BB962C8B-B14F-4D97-AF65-F5344CB8AC3E}">
        <p14:creationId xmlns:p14="http://schemas.microsoft.com/office/powerpoint/2010/main" val="29218167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AD7D14-6A28-4079-BFF2-E9F34B5346F1}"/>
              </a:ext>
            </a:extLst>
          </p:cNvPr>
          <p:cNvSpPr>
            <a:spLocks noGrp="1"/>
          </p:cNvSpPr>
          <p:nvPr>
            <p:ph type="title"/>
          </p:nvPr>
        </p:nvSpPr>
        <p:spPr>
          <a:xfrm>
            <a:off x="2374709" y="232059"/>
            <a:ext cx="8610601" cy="1325563"/>
          </a:xfrm>
        </p:spPr>
        <p:txBody>
          <a:bodyPr/>
          <a:lstStyle/>
          <a:p>
            <a:r>
              <a:rPr lang="en-US" dirty="0"/>
              <a:t>New forms of retailing </a:t>
            </a:r>
          </a:p>
        </p:txBody>
      </p:sp>
      <p:pic>
        <p:nvPicPr>
          <p:cNvPr id="4" name="Picture 3">
            <a:extLst>
              <a:ext uri="{FF2B5EF4-FFF2-40B4-BE49-F238E27FC236}">
                <a16:creationId xmlns:a16="http://schemas.microsoft.com/office/drawing/2014/main" id="{15EF08AC-20F6-4F7E-8971-76F9B7363DD8}"/>
              </a:ext>
            </a:extLst>
          </p:cNvPr>
          <p:cNvPicPr>
            <a:picLocks noChangeAspect="1"/>
          </p:cNvPicPr>
          <p:nvPr/>
        </p:nvPicPr>
        <p:blipFill>
          <a:blip r:embed="rId4"/>
          <a:stretch>
            <a:fillRect/>
          </a:stretch>
        </p:blipFill>
        <p:spPr>
          <a:xfrm>
            <a:off x="6191534" y="1557622"/>
            <a:ext cx="5402049" cy="3053332"/>
          </a:xfrm>
          <a:prstGeom prst="rect">
            <a:avLst/>
          </a:prstGeom>
        </p:spPr>
      </p:pic>
      <p:pic>
        <p:nvPicPr>
          <p:cNvPr id="5" name="Introducing Amazon Go and the world’s most advanced shopping technology">
            <a:hlinkClick r:id="" action="ppaction://media"/>
            <a:extLst>
              <a:ext uri="{FF2B5EF4-FFF2-40B4-BE49-F238E27FC236}">
                <a16:creationId xmlns:a16="http://schemas.microsoft.com/office/drawing/2014/main" id="{75DD3029-50AC-4E32-A09D-B6D1399190B7}"/>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377860" y="2552131"/>
            <a:ext cx="6302149" cy="3544959"/>
          </a:xfrm>
          <a:prstGeom prst="rect">
            <a:avLst/>
          </a:prstGeom>
        </p:spPr>
      </p:pic>
    </p:spTree>
    <p:extLst>
      <p:ext uri="{BB962C8B-B14F-4D97-AF65-F5344CB8AC3E}">
        <p14:creationId xmlns:p14="http://schemas.microsoft.com/office/powerpoint/2010/main" val="1700964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911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A6B6F8-0D64-4C13-B6AC-B751ED176559}"/>
              </a:ext>
            </a:extLst>
          </p:cNvPr>
          <p:cNvSpPr>
            <a:spLocks noGrp="1"/>
          </p:cNvSpPr>
          <p:nvPr>
            <p:ph type="title"/>
          </p:nvPr>
        </p:nvSpPr>
        <p:spPr>
          <a:xfrm>
            <a:off x="2265529" y="218411"/>
            <a:ext cx="8515066" cy="1325563"/>
          </a:xfrm>
        </p:spPr>
        <p:txBody>
          <a:bodyPr>
            <a:normAutofit/>
          </a:bodyPr>
          <a:lstStyle/>
          <a:p>
            <a:r>
              <a:rPr lang="en-US" sz="4800" dirty="0"/>
              <a:t>5. WHOLESALING</a:t>
            </a:r>
          </a:p>
        </p:txBody>
      </p:sp>
      <p:sp>
        <p:nvSpPr>
          <p:cNvPr id="3" name="Content Placeholder 2">
            <a:extLst>
              <a:ext uri="{FF2B5EF4-FFF2-40B4-BE49-F238E27FC236}">
                <a16:creationId xmlns:a16="http://schemas.microsoft.com/office/drawing/2014/main" id="{E276496E-E0CA-4666-A7CB-1239E246772D}"/>
              </a:ext>
            </a:extLst>
          </p:cNvPr>
          <p:cNvSpPr>
            <a:spLocks noGrp="1"/>
          </p:cNvSpPr>
          <p:nvPr>
            <p:ph idx="1"/>
          </p:nvPr>
        </p:nvSpPr>
        <p:spPr>
          <a:xfrm>
            <a:off x="838199" y="1825625"/>
            <a:ext cx="11217813" cy="4351338"/>
          </a:xfrm>
        </p:spPr>
        <p:txBody>
          <a:bodyPr>
            <a:normAutofit/>
          </a:bodyPr>
          <a:lstStyle/>
          <a:p>
            <a:pPr algn="l"/>
            <a:r>
              <a:rPr lang="en-US" sz="2400" b="1" dirty="0">
                <a:solidFill>
                  <a:srgbClr val="0A1F61"/>
                </a:solidFill>
                <a:latin typeface="ArialNarrowMTPro-Bold"/>
              </a:rPr>
              <a:t>Wholesaling:  </a:t>
            </a:r>
            <a:r>
              <a:rPr lang="en-US" sz="2400" b="0" i="0" u="none" strike="noStrike" baseline="0" dirty="0">
                <a:solidFill>
                  <a:srgbClr val="000000"/>
                </a:solidFill>
                <a:latin typeface="TimesLTPro-Roman"/>
              </a:rPr>
              <a:t>All the activities involved in selling goods and services to those buying for resale or business use.</a:t>
            </a:r>
          </a:p>
          <a:p>
            <a:pPr algn="l"/>
            <a:r>
              <a:rPr lang="en-US" sz="2400" b="1" dirty="0">
                <a:solidFill>
                  <a:srgbClr val="0A1F61"/>
                </a:solidFill>
                <a:latin typeface="ArialNarrowMTPro-Bold"/>
              </a:rPr>
              <a:t>Wholesaler: </a:t>
            </a:r>
            <a:r>
              <a:rPr lang="en-US" sz="2400" b="0" i="0" u="none" strike="noStrike" baseline="0" dirty="0">
                <a:solidFill>
                  <a:srgbClr val="000000"/>
                </a:solidFill>
                <a:latin typeface="TimesLTPro-Roman"/>
              </a:rPr>
              <a:t>A firm engaged </a:t>
            </a:r>
            <a:r>
              <a:rPr lang="en-US" sz="2400" b="0" i="1" u="none" strike="noStrike" baseline="0" dirty="0">
                <a:solidFill>
                  <a:srgbClr val="000000"/>
                </a:solidFill>
                <a:latin typeface="TimesLTPro-Italic"/>
              </a:rPr>
              <a:t>primarily </a:t>
            </a:r>
            <a:r>
              <a:rPr lang="en-US" sz="2400" b="0" i="0" u="none" strike="noStrike" baseline="0" dirty="0">
                <a:solidFill>
                  <a:srgbClr val="000000"/>
                </a:solidFill>
                <a:latin typeface="TimesLTPro-Roman"/>
              </a:rPr>
              <a:t>in wholesaling activities.</a:t>
            </a:r>
          </a:p>
        </p:txBody>
      </p:sp>
      <p:pic>
        <p:nvPicPr>
          <p:cNvPr id="4" name="Picture 3">
            <a:extLst>
              <a:ext uri="{FF2B5EF4-FFF2-40B4-BE49-F238E27FC236}">
                <a16:creationId xmlns:a16="http://schemas.microsoft.com/office/drawing/2014/main" id="{613EA551-30EF-48D0-BC59-3EFDEFA222DC}"/>
              </a:ext>
            </a:extLst>
          </p:cNvPr>
          <p:cNvPicPr>
            <a:picLocks noChangeAspect="1"/>
          </p:cNvPicPr>
          <p:nvPr/>
        </p:nvPicPr>
        <p:blipFill>
          <a:blip r:embed="rId2"/>
          <a:stretch>
            <a:fillRect/>
          </a:stretch>
        </p:blipFill>
        <p:spPr>
          <a:xfrm>
            <a:off x="1316501" y="3292218"/>
            <a:ext cx="4023460" cy="2884745"/>
          </a:xfrm>
          <a:prstGeom prst="rect">
            <a:avLst/>
          </a:prstGeom>
        </p:spPr>
      </p:pic>
      <p:pic>
        <p:nvPicPr>
          <p:cNvPr id="5" name="Picture 4">
            <a:extLst>
              <a:ext uri="{FF2B5EF4-FFF2-40B4-BE49-F238E27FC236}">
                <a16:creationId xmlns:a16="http://schemas.microsoft.com/office/drawing/2014/main" id="{889C6ED8-CF40-4EA8-9136-A1BBD4AF1B4E}"/>
              </a:ext>
            </a:extLst>
          </p:cNvPr>
          <p:cNvPicPr>
            <a:picLocks noChangeAspect="1"/>
          </p:cNvPicPr>
          <p:nvPr/>
        </p:nvPicPr>
        <p:blipFill>
          <a:blip r:embed="rId3"/>
          <a:stretch>
            <a:fillRect/>
          </a:stretch>
        </p:blipFill>
        <p:spPr>
          <a:xfrm>
            <a:off x="6236683" y="3292217"/>
            <a:ext cx="5486324" cy="2884745"/>
          </a:xfrm>
          <a:prstGeom prst="rect">
            <a:avLst/>
          </a:prstGeom>
        </p:spPr>
      </p:pic>
    </p:spTree>
    <p:extLst>
      <p:ext uri="{BB962C8B-B14F-4D97-AF65-F5344CB8AC3E}">
        <p14:creationId xmlns:p14="http://schemas.microsoft.com/office/powerpoint/2010/main" val="324489998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A6B6F8-0D64-4C13-B6AC-B751ED176559}"/>
              </a:ext>
            </a:extLst>
          </p:cNvPr>
          <p:cNvSpPr>
            <a:spLocks noGrp="1"/>
          </p:cNvSpPr>
          <p:nvPr>
            <p:ph type="title"/>
          </p:nvPr>
        </p:nvSpPr>
        <p:spPr>
          <a:xfrm>
            <a:off x="2265529" y="218411"/>
            <a:ext cx="8515066" cy="1325563"/>
          </a:xfrm>
        </p:spPr>
        <p:txBody>
          <a:bodyPr>
            <a:normAutofit/>
          </a:bodyPr>
          <a:lstStyle/>
          <a:p>
            <a:r>
              <a:rPr lang="en-US" sz="4800" dirty="0"/>
              <a:t>WHOLESALERS FUNCTIONS</a:t>
            </a:r>
          </a:p>
        </p:txBody>
      </p:sp>
      <p:sp>
        <p:nvSpPr>
          <p:cNvPr id="3" name="Content Placeholder 2">
            <a:extLst>
              <a:ext uri="{FF2B5EF4-FFF2-40B4-BE49-F238E27FC236}">
                <a16:creationId xmlns:a16="http://schemas.microsoft.com/office/drawing/2014/main" id="{E276496E-E0CA-4666-A7CB-1239E246772D}"/>
              </a:ext>
            </a:extLst>
          </p:cNvPr>
          <p:cNvSpPr>
            <a:spLocks noGrp="1"/>
          </p:cNvSpPr>
          <p:nvPr>
            <p:ph idx="1"/>
          </p:nvPr>
        </p:nvSpPr>
        <p:spPr>
          <a:xfrm>
            <a:off x="838200" y="1842447"/>
            <a:ext cx="10739511" cy="4334515"/>
          </a:xfrm>
        </p:spPr>
        <p:txBody>
          <a:bodyPr>
            <a:normAutofit lnSpcReduction="10000"/>
          </a:bodyPr>
          <a:lstStyle/>
          <a:p>
            <a:pPr algn="l">
              <a:lnSpc>
                <a:spcPct val="120000"/>
              </a:lnSpc>
            </a:pPr>
            <a:r>
              <a:rPr lang="en-US" sz="2400" b="1" i="1" u="none" strike="noStrike" baseline="0" dirty="0">
                <a:solidFill>
                  <a:srgbClr val="000000"/>
                </a:solidFill>
                <a:latin typeface="TimesLTPro-BoldItalic"/>
              </a:rPr>
              <a:t>Selling and promoting. </a:t>
            </a:r>
            <a:r>
              <a:rPr lang="en-US" sz="2400" b="0" i="0" u="none" strike="noStrike" baseline="0" dirty="0">
                <a:solidFill>
                  <a:srgbClr val="000000"/>
                </a:solidFill>
                <a:latin typeface="TimesLTPro-Roman"/>
              </a:rPr>
              <a:t>Wholesalers’ sales forces help manufacturers reach many small customers at a low cost. The wholesaler has more contacts and is often more trusted by the buyer than the distant manufacturer.</a:t>
            </a:r>
          </a:p>
          <a:p>
            <a:pPr>
              <a:lnSpc>
                <a:spcPct val="120000"/>
              </a:lnSpc>
            </a:pPr>
            <a:r>
              <a:rPr lang="en-US" sz="2400" b="1" i="1" u="none" strike="noStrike" baseline="0" dirty="0">
                <a:solidFill>
                  <a:srgbClr val="000000"/>
                </a:solidFill>
                <a:latin typeface="TimesLTPro-BoldItalic"/>
              </a:rPr>
              <a:t>Buying and assortment building. </a:t>
            </a:r>
            <a:r>
              <a:rPr lang="en-US" sz="2400" b="0" i="0" u="none" strike="noStrike" baseline="0" dirty="0">
                <a:solidFill>
                  <a:srgbClr val="000000"/>
                </a:solidFill>
                <a:latin typeface="TimesLTPro-Roman"/>
              </a:rPr>
              <a:t>Wholesalers can select items and build assortments needed by their customers, thereby saving much work.</a:t>
            </a:r>
          </a:p>
          <a:p>
            <a:pPr>
              <a:lnSpc>
                <a:spcPct val="120000"/>
              </a:lnSpc>
            </a:pPr>
            <a:r>
              <a:rPr lang="en-US" sz="2400" b="1" i="1" u="none" strike="noStrike" baseline="0" dirty="0">
                <a:solidFill>
                  <a:srgbClr val="000000"/>
                </a:solidFill>
                <a:latin typeface="TimesLTPro-BoldItalic"/>
              </a:rPr>
              <a:t>Bulk breaking. </a:t>
            </a:r>
            <a:r>
              <a:rPr lang="en-US" sz="2400" b="0" i="0" u="none" strike="noStrike" baseline="0" dirty="0">
                <a:solidFill>
                  <a:srgbClr val="000000"/>
                </a:solidFill>
                <a:latin typeface="TimesLTPro-Roman"/>
              </a:rPr>
              <a:t>Wholesalers save their customers money by buying in carload lots and breaking bulk (breaking large lots into small quantities).</a:t>
            </a:r>
          </a:p>
          <a:p>
            <a:pPr>
              <a:lnSpc>
                <a:spcPct val="120000"/>
              </a:lnSpc>
            </a:pPr>
            <a:r>
              <a:rPr lang="en-US" sz="2400" b="1" i="1" u="none" strike="noStrike" baseline="0" dirty="0">
                <a:solidFill>
                  <a:srgbClr val="000000"/>
                </a:solidFill>
                <a:latin typeface="TimesLTPro-BoldItalic"/>
              </a:rPr>
              <a:t>Warehousing. </a:t>
            </a:r>
            <a:r>
              <a:rPr lang="en-US" sz="2400" b="0" i="0" u="none" strike="noStrike" baseline="0" dirty="0">
                <a:solidFill>
                  <a:srgbClr val="000000"/>
                </a:solidFill>
                <a:latin typeface="TimesLTPro-Roman"/>
              </a:rPr>
              <a:t>Wholesalers hold inventories, thereby reducing the inventory costs and risks of suppliers and customers</a:t>
            </a:r>
          </a:p>
        </p:txBody>
      </p:sp>
    </p:spTree>
    <p:extLst>
      <p:ext uri="{BB962C8B-B14F-4D97-AF65-F5344CB8AC3E}">
        <p14:creationId xmlns:p14="http://schemas.microsoft.com/office/powerpoint/2010/main" val="9795043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A6B6F8-0D64-4C13-B6AC-B751ED176559}"/>
              </a:ext>
            </a:extLst>
          </p:cNvPr>
          <p:cNvSpPr>
            <a:spLocks noGrp="1"/>
          </p:cNvSpPr>
          <p:nvPr>
            <p:ph type="title"/>
          </p:nvPr>
        </p:nvSpPr>
        <p:spPr>
          <a:xfrm>
            <a:off x="2265529" y="218411"/>
            <a:ext cx="8515066" cy="1325563"/>
          </a:xfrm>
        </p:spPr>
        <p:txBody>
          <a:bodyPr>
            <a:normAutofit/>
          </a:bodyPr>
          <a:lstStyle/>
          <a:p>
            <a:r>
              <a:rPr lang="en-US" sz="4800" dirty="0"/>
              <a:t>WHOLESALERS FUNCTIONS</a:t>
            </a:r>
          </a:p>
        </p:txBody>
      </p:sp>
      <p:sp>
        <p:nvSpPr>
          <p:cNvPr id="3" name="Content Placeholder 2">
            <a:extLst>
              <a:ext uri="{FF2B5EF4-FFF2-40B4-BE49-F238E27FC236}">
                <a16:creationId xmlns:a16="http://schemas.microsoft.com/office/drawing/2014/main" id="{E276496E-E0CA-4666-A7CB-1239E246772D}"/>
              </a:ext>
            </a:extLst>
          </p:cNvPr>
          <p:cNvSpPr>
            <a:spLocks noGrp="1"/>
          </p:cNvSpPr>
          <p:nvPr>
            <p:ph idx="1"/>
          </p:nvPr>
        </p:nvSpPr>
        <p:spPr>
          <a:xfrm>
            <a:off x="866335" y="1701770"/>
            <a:ext cx="10857932" cy="4334515"/>
          </a:xfrm>
        </p:spPr>
        <p:txBody>
          <a:bodyPr>
            <a:normAutofit fontScale="92500" lnSpcReduction="10000"/>
          </a:bodyPr>
          <a:lstStyle/>
          <a:p>
            <a:pPr algn="l">
              <a:lnSpc>
                <a:spcPct val="120000"/>
              </a:lnSpc>
            </a:pPr>
            <a:r>
              <a:rPr lang="en-US" sz="2400" b="1" i="1" u="none" strike="noStrike" baseline="0" dirty="0">
                <a:solidFill>
                  <a:srgbClr val="000000"/>
                </a:solidFill>
                <a:latin typeface="TimesLTPro-BoldItalic"/>
              </a:rPr>
              <a:t>Transportation. </a:t>
            </a:r>
            <a:r>
              <a:rPr lang="en-US" sz="2400" b="0" i="0" u="none" strike="noStrike" baseline="0" dirty="0">
                <a:solidFill>
                  <a:srgbClr val="000000"/>
                </a:solidFill>
                <a:latin typeface="TimesLTPro-Roman"/>
              </a:rPr>
              <a:t>Wholesalers can provide quicker delivery to buyers because they are closer to buyers than are producers.</a:t>
            </a:r>
          </a:p>
          <a:p>
            <a:pPr algn="l">
              <a:lnSpc>
                <a:spcPct val="120000"/>
              </a:lnSpc>
            </a:pPr>
            <a:r>
              <a:rPr lang="en-US" sz="2400" b="1" i="1" u="none" strike="noStrike" baseline="0" dirty="0">
                <a:solidFill>
                  <a:srgbClr val="000000"/>
                </a:solidFill>
                <a:latin typeface="TimesLTPro-BoldItalic"/>
              </a:rPr>
              <a:t>Financing. </a:t>
            </a:r>
            <a:r>
              <a:rPr lang="en-US" sz="2400" b="0" i="0" u="none" strike="noStrike" baseline="0" dirty="0">
                <a:solidFill>
                  <a:srgbClr val="000000"/>
                </a:solidFill>
                <a:latin typeface="TimesLTPro-Roman"/>
              </a:rPr>
              <a:t>Wholesalers finance their customers by giving credit, and they finance their suppliers by ordering early and paying bills on time.</a:t>
            </a:r>
          </a:p>
          <a:p>
            <a:pPr algn="l">
              <a:lnSpc>
                <a:spcPct val="120000"/>
              </a:lnSpc>
            </a:pPr>
            <a:r>
              <a:rPr lang="en-US" sz="2400" b="1" i="1" u="none" strike="noStrike" baseline="0" dirty="0">
                <a:solidFill>
                  <a:srgbClr val="000000"/>
                </a:solidFill>
                <a:latin typeface="TimesLTPro-BoldItalic"/>
              </a:rPr>
              <a:t>Risk bearing. </a:t>
            </a:r>
            <a:r>
              <a:rPr lang="en-US" sz="2400" b="0" i="0" u="none" strike="noStrike" baseline="0" dirty="0">
                <a:solidFill>
                  <a:srgbClr val="000000"/>
                </a:solidFill>
                <a:latin typeface="TimesLTPro-Roman"/>
              </a:rPr>
              <a:t>Wholesalers absorb risk by taking title and bearing the cost of theft, damage, spoilage, and obsolescence.</a:t>
            </a:r>
          </a:p>
          <a:p>
            <a:pPr algn="l">
              <a:lnSpc>
                <a:spcPct val="120000"/>
              </a:lnSpc>
            </a:pPr>
            <a:r>
              <a:rPr lang="en-US" sz="2400" b="1" i="1" u="none" strike="noStrike" baseline="0" dirty="0">
                <a:solidFill>
                  <a:srgbClr val="000000"/>
                </a:solidFill>
                <a:latin typeface="TimesLTPro-BoldItalic"/>
              </a:rPr>
              <a:t>Market information. </a:t>
            </a:r>
            <a:r>
              <a:rPr lang="en-US" sz="2400" b="0" i="0" u="none" strike="noStrike" baseline="0" dirty="0">
                <a:solidFill>
                  <a:srgbClr val="000000"/>
                </a:solidFill>
                <a:latin typeface="TimesLTPro-Roman"/>
              </a:rPr>
              <a:t>Wholesalers give information to suppliers and customers about competitors, new products, and price developments.</a:t>
            </a:r>
          </a:p>
          <a:p>
            <a:pPr algn="l">
              <a:lnSpc>
                <a:spcPct val="120000"/>
              </a:lnSpc>
            </a:pPr>
            <a:r>
              <a:rPr lang="en-US" sz="2400" b="1" i="1" u="none" strike="noStrike" baseline="0" dirty="0">
                <a:solidFill>
                  <a:srgbClr val="000000"/>
                </a:solidFill>
                <a:latin typeface="TimesLTPro-BoldItalic"/>
              </a:rPr>
              <a:t>Management services and advice. </a:t>
            </a:r>
            <a:r>
              <a:rPr lang="en-US" sz="2400" b="0" i="0" u="none" strike="noStrike" baseline="0" dirty="0">
                <a:solidFill>
                  <a:srgbClr val="000000"/>
                </a:solidFill>
                <a:latin typeface="TimesLTPro-Roman"/>
              </a:rPr>
              <a:t>Wholesalers often help retailers train their salesclerks, improve store layouts and displays, and set up accounting and inventor control systems.</a:t>
            </a:r>
          </a:p>
        </p:txBody>
      </p:sp>
    </p:spTree>
    <p:extLst>
      <p:ext uri="{BB962C8B-B14F-4D97-AF65-F5344CB8AC3E}">
        <p14:creationId xmlns:p14="http://schemas.microsoft.com/office/powerpoint/2010/main" val="4438398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F719CC-9E57-4B60-8748-D930B6F3F8B1}"/>
              </a:ext>
            </a:extLst>
          </p:cNvPr>
          <p:cNvSpPr>
            <a:spLocks noGrp="1"/>
          </p:cNvSpPr>
          <p:nvPr>
            <p:ph type="title"/>
          </p:nvPr>
        </p:nvSpPr>
        <p:spPr>
          <a:xfrm>
            <a:off x="6136816" y="277515"/>
            <a:ext cx="5902841" cy="1325563"/>
          </a:xfrm>
        </p:spPr>
        <p:txBody>
          <a:bodyPr>
            <a:normAutofit/>
          </a:bodyPr>
          <a:lstStyle/>
          <a:p>
            <a:r>
              <a:rPr lang="en-US" dirty="0">
                <a:solidFill>
                  <a:schemeClr val="tx1"/>
                </a:solidFill>
              </a:rPr>
              <a:t>TYPES OF WHOLESALERS</a:t>
            </a:r>
          </a:p>
        </p:txBody>
      </p:sp>
      <p:sp>
        <p:nvSpPr>
          <p:cNvPr id="9" name="Freeform: Shape 8">
            <a:extLst>
              <a:ext uri="{FF2B5EF4-FFF2-40B4-BE49-F238E27FC236}">
                <a16:creationId xmlns:a16="http://schemas.microsoft.com/office/drawing/2014/main" id="{357DD0D3-F869-46D0-944C-6EC60E19E3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36816" cy="5254922"/>
          </a:xfrm>
          <a:custGeom>
            <a:avLst/>
            <a:gdLst>
              <a:gd name="connsiteX0" fmla="*/ 0 w 6136816"/>
              <a:gd name="connsiteY0" fmla="*/ 0 h 5254922"/>
              <a:gd name="connsiteX1" fmla="*/ 6136816 w 6136816"/>
              <a:gd name="connsiteY1" fmla="*/ 0 h 5254922"/>
              <a:gd name="connsiteX2" fmla="*/ 6134892 w 6136816"/>
              <a:gd name="connsiteY2" fmla="*/ 111520 h 5254922"/>
              <a:gd name="connsiteX3" fmla="*/ 6066513 w 6136816"/>
              <a:gd name="connsiteY3" fmla="*/ 752995 h 5254922"/>
              <a:gd name="connsiteX4" fmla="*/ 140712 w 6136816"/>
              <a:gd name="connsiteY4" fmla="*/ 5219363 h 5254922"/>
              <a:gd name="connsiteX5" fmla="*/ 0 w 6136816"/>
              <a:gd name="connsiteY5" fmla="*/ 5199534 h 525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36816" h="5254922">
                <a:moveTo>
                  <a:pt x="0" y="0"/>
                </a:moveTo>
                <a:lnTo>
                  <a:pt x="6136816" y="0"/>
                </a:lnTo>
                <a:lnTo>
                  <a:pt x="6134892" y="111520"/>
                </a:lnTo>
                <a:cubicBezTo>
                  <a:pt x="6124961" y="323936"/>
                  <a:pt x="6102367" y="538040"/>
                  <a:pt x="6066513" y="752995"/>
                </a:cubicBezTo>
                <a:cubicBezTo>
                  <a:pt x="5592281" y="3596146"/>
                  <a:pt x="2972232" y="5545369"/>
                  <a:pt x="140712" y="5219363"/>
                </a:cubicBezTo>
                <a:lnTo>
                  <a:pt x="0" y="5199534"/>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4" name="Picture 3">
            <a:extLst>
              <a:ext uri="{FF2B5EF4-FFF2-40B4-BE49-F238E27FC236}">
                <a16:creationId xmlns:a16="http://schemas.microsoft.com/office/drawing/2014/main" id="{D5FEC588-C2EF-4EB9-9BD5-E2E3946BB43F}"/>
              </a:ext>
            </a:extLst>
          </p:cNvPr>
          <p:cNvPicPr>
            <a:picLocks noChangeAspect="1"/>
          </p:cNvPicPr>
          <p:nvPr/>
        </p:nvPicPr>
        <p:blipFill rotWithShape="1">
          <a:blip r:embed="rId2"/>
          <a:srcRect l="5055" r="16668"/>
          <a:stretch/>
        </p:blipFill>
        <p:spPr>
          <a:xfrm>
            <a:off x="1" y="2"/>
            <a:ext cx="5863721"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3" name="Content Placeholder 2">
            <a:extLst>
              <a:ext uri="{FF2B5EF4-FFF2-40B4-BE49-F238E27FC236}">
                <a16:creationId xmlns:a16="http://schemas.microsoft.com/office/drawing/2014/main" id="{0A517F4B-D5F5-4756-A00C-D457CCCB2E6F}"/>
              </a:ext>
            </a:extLst>
          </p:cNvPr>
          <p:cNvSpPr>
            <a:spLocks noGrp="1"/>
          </p:cNvSpPr>
          <p:nvPr>
            <p:ph idx="1"/>
          </p:nvPr>
        </p:nvSpPr>
        <p:spPr>
          <a:xfrm>
            <a:off x="5863722" y="2156517"/>
            <a:ext cx="5685150" cy="3375920"/>
          </a:xfrm>
        </p:spPr>
        <p:txBody>
          <a:bodyPr anchor="t">
            <a:normAutofit/>
          </a:bodyPr>
          <a:lstStyle/>
          <a:p>
            <a:r>
              <a:rPr lang="en-US" dirty="0"/>
              <a:t>Three Major types of wholesalers: </a:t>
            </a:r>
          </a:p>
          <a:p>
            <a:pPr marL="800100" lvl="1" indent="-342900">
              <a:buFont typeface="+mj-lt"/>
              <a:buAutoNum type="arabicPeriod"/>
            </a:pPr>
            <a:r>
              <a:rPr lang="en-US" sz="2800" b="0" u="none" strike="noStrike" baseline="0" dirty="0">
                <a:latin typeface="TimesLTPro-Italic"/>
              </a:rPr>
              <a:t>Merchant wholesalers</a:t>
            </a:r>
          </a:p>
          <a:p>
            <a:pPr marL="800100" lvl="1" indent="-342900">
              <a:buFont typeface="+mj-lt"/>
              <a:buAutoNum type="arabicPeriod"/>
            </a:pPr>
            <a:r>
              <a:rPr lang="en-US" sz="2800" b="0" u="none" strike="noStrike" baseline="0" dirty="0">
                <a:latin typeface="TimesLTPro-Italic"/>
              </a:rPr>
              <a:t>Brokers and agents</a:t>
            </a:r>
            <a:r>
              <a:rPr lang="en-US" sz="2800" b="0" u="none" strike="noStrike" baseline="0" dirty="0">
                <a:latin typeface="TimesLTPro-Roman"/>
              </a:rPr>
              <a:t>, </a:t>
            </a:r>
          </a:p>
          <a:p>
            <a:pPr marL="800100" lvl="1" indent="-342900">
              <a:buFont typeface="+mj-lt"/>
              <a:buAutoNum type="arabicPeriod"/>
            </a:pPr>
            <a:r>
              <a:rPr lang="en-US" sz="2800" dirty="0">
                <a:latin typeface="TimesLTPro-Italic"/>
              </a:rPr>
              <a:t>Manufacturers’</a:t>
            </a:r>
            <a:r>
              <a:rPr lang="en-US" sz="2800" b="0" u="none" strike="noStrike" baseline="0" dirty="0">
                <a:latin typeface="TimesLTPro-Italic"/>
              </a:rPr>
              <a:t> and retailers’ branches and offices</a:t>
            </a:r>
            <a:endParaRPr lang="en-US" sz="2800" dirty="0"/>
          </a:p>
        </p:txBody>
      </p:sp>
    </p:spTree>
    <p:extLst>
      <p:ext uri="{BB962C8B-B14F-4D97-AF65-F5344CB8AC3E}">
        <p14:creationId xmlns:p14="http://schemas.microsoft.com/office/powerpoint/2010/main" val="4184401579"/>
      </p:ext>
    </p:extLst>
  </p:cSld>
  <p:clrMapOvr>
    <a:overrideClrMapping bg1="dk1" tx1="lt1" bg2="dk2" tx2="lt2" accent1="accent1" accent2="accent2" accent3="accent3" accent4="accent4" accent5="accent5" accent6="accent6" hlink="hlink" folHlink="folHlink"/>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2415F1-8333-4CC1-9176-CF6003A567F8}"/>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8BF2DCCB-A44B-4760-A3B3-95D82C66A399}"/>
              </a:ext>
            </a:extLst>
          </p:cNvPr>
          <p:cNvSpPr>
            <a:spLocks noGrp="1"/>
          </p:cNvSpPr>
          <p:nvPr>
            <p:ph idx="1"/>
          </p:nvPr>
        </p:nvSpPr>
        <p:spPr>
          <a:xfrm>
            <a:off x="1142432" y="1648204"/>
            <a:ext cx="10515600" cy="4351338"/>
          </a:xfrm>
        </p:spPr>
        <p:txBody>
          <a:bodyPr>
            <a:normAutofit lnSpcReduction="10000"/>
          </a:bodyPr>
          <a:lstStyle/>
          <a:p>
            <a:pPr algn="l">
              <a:lnSpc>
                <a:spcPct val="110000"/>
              </a:lnSpc>
            </a:pPr>
            <a:r>
              <a:rPr lang="en-US" sz="2400" b="1" i="0" u="none" strike="noStrike" baseline="0" dirty="0">
                <a:solidFill>
                  <a:srgbClr val="0A1F61"/>
                </a:solidFill>
                <a:latin typeface="ArialNarrowMTPro-Bold"/>
              </a:rPr>
              <a:t>Merchant wholesaler: </a:t>
            </a:r>
            <a:r>
              <a:rPr lang="en-US" sz="2400" b="0" i="0" u="none" strike="noStrike" baseline="0" dirty="0">
                <a:solidFill>
                  <a:srgbClr val="000000"/>
                </a:solidFill>
                <a:latin typeface="TimesLTPro-Roman"/>
              </a:rPr>
              <a:t>An independently owned wholesale business that takes title to the merchandise it handles.</a:t>
            </a:r>
          </a:p>
          <a:p>
            <a:pPr algn="l">
              <a:lnSpc>
                <a:spcPct val="110000"/>
              </a:lnSpc>
            </a:pPr>
            <a:endParaRPr lang="en-US" sz="1200" b="0" i="0" u="none" strike="noStrike" baseline="0" dirty="0">
              <a:solidFill>
                <a:srgbClr val="000000"/>
              </a:solidFill>
              <a:latin typeface="TimesLTPro-Roman"/>
            </a:endParaRPr>
          </a:p>
          <a:p>
            <a:pPr algn="l">
              <a:lnSpc>
                <a:spcPct val="110000"/>
              </a:lnSpc>
            </a:pPr>
            <a:r>
              <a:rPr lang="en-US" sz="2400" b="1" dirty="0">
                <a:solidFill>
                  <a:srgbClr val="0A1F61"/>
                </a:solidFill>
                <a:latin typeface="ArialNarrowMTPro-Bold"/>
              </a:rPr>
              <a:t>Broker:</a:t>
            </a:r>
            <a:r>
              <a:rPr lang="en-US" sz="2400" dirty="0"/>
              <a:t> A wholesaler who does not take title to goods and whose function is to bring buyers and sellers together and assist in negotiation.</a:t>
            </a:r>
          </a:p>
          <a:p>
            <a:pPr algn="l">
              <a:lnSpc>
                <a:spcPct val="110000"/>
              </a:lnSpc>
            </a:pPr>
            <a:endParaRPr lang="en-US" sz="1200" dirty="0"/>
          </a:p>
          <a:p>
            <a:pPr algn="l">
              <a:lnSpc>
                <a:spcPct val="110000"/>
              </a:lnSpc>
            </a:pPr>
            <a:r>
              <a:rPr lang="en-US" sz="2400" b="1" dirty="0">
                <a:solidFill>
                  <a:srgbClr val="0A1F61"/>
                </a:solidFill>
                <a:latin typeface="ArialNarrowMTPro-Bold"/>
              </a:rPr>
              <a:t>Agent:</a:t>
            </a:r>
            <a:r>
              <a:rPr lang="en-US" sz="2400" b="1" i="0" u="none" strike="noStrike" baseline="0" dirty="0">
                <a:solidFill>
                  <a:srgbClr val="00FF9C"/>
                </a:solidFill>
                <a:latin typeface="ArialNarrowMTPro-Bold"/>
              </a:rPr>
              <a:t> </a:t>
            </a:r>
            <a:r>
              <a:rPr lang="en-US" sz="2400" b="0" i="0" u="none" strike="noStrike" baseline="0" dirty="0">
                <a:solidFill>
                  <a:srgbClr val="000000"/>
                </a:solidFill>
                <a:latin typeface="TimesLTPro-Roman"/>
              </a:rPr>
              <a:t>A wholesaler who represents buyers or sellers on a relatively permanent basis, performs only a few functions, and does not take title to goods.</a:t>
            </a:r>
          </a:p>
          <a:p>
            <a:pPr algn="l">
              <a:lnSpc>
                <a:spcPct val="110000"/>
              </a:lnSpc>
            </a:pPr>
            <a:endParaRPr lang="en-US" sz="1100" b="0" i="0" u="none" strike="noStrike" baseline="0" dirty="0">
              <a:solidFill>
                <a:srgbClr val="000000"/>
              </a:solidFill>
              <a:latin typeface="TimesLTPro-Roman"/>
            </a:endParaRPr>
          </a:p>
          <a:p>
            <a:pPr algn="l">
              <a:lnSpc>
                <a:spcPct val="110000"/>
              </a:lnSpc>
            </a:pPr>
            <a:r>
              <a:rPr lang="en-US" sz="2400" b="1" dirty="0">
                <a:solidFill>
                  <a:srgbClr val="0A1F61"/>
                </a:solidFill>
                <a:latin typeface="ArialNarrowMTPro-Bold"/>
              </a:rPr>
              <a:t>Manufacturers’ and retailers’ branches and offices:</a:t>
            </a:r>
            <a:r>
              <a:rPr lang="en-US" sz="2400" b="1" i="0" u="none" strike="noStrike" baseline="0" dirty="0">
                <a:solidFill>
                  <a:srgbClr val="00FF9C"/>
                </a:solidFill>
                <a:latin typeface="ArialNarrowMTPro-Bold"/>
              </a:rPr>
              <a:t> </a:t>
            </a:r>
            <a:r>
              <a:rPr lang="en-US" sz="2400" b="0" i="0" u="none" strike="noStrike" baseline="0" dirty="0">
                <a:solidFill>
                  <a:srgbClr val="000000"/>
                </a:solidFill>
                <a:latin typeface="TimesLTPro-Roman"/>
              </a:rPr>
              <a:t>Wholesaling by sellers or buyers themselves rather than through independent wholesalers.</a:t>
            </a:r>
            <a:endParaRPr lang="en-US" sz="2400" dirty="0"/>
          </a:p>
        </p:txBody>
      </p:sp>
    </p:spTree>
    <p:extLst>
      <p:ext uri="{BB962C8B-B14F-4D97-AF65-F5344CB8AC3E}">
        <p14:creationId xmlns:p14="http://schemas.microsoft.com/office/powerpoint/2010/main" val="25327083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2A5F716-98EF-42EF-A471-87C6DFDCC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Rockwell" panose="02060603020205020403"/>
              <a:ea typeface="+mn-ea"/>
              <a:cs typeface="+mn-cs"/>
            </a:endParaRPr>
          </a:p>
        </p:txBody>
      </p:sp>
      <p:sp>
        <p:nvSpPr>
          <p:cNvPr id="9" name="Freeform: Shape 8">
            <a:extLst>
              <a:ext uri="{FF2B5EF4-FFF2-40B4-BE49-F238E27FC236}">
                <a16:creationId xmlns:a16="http://schemas.microsoft.com/office/drawing/2014/main" id="{B87687D8-4EF1-4EF2-BF7E-74BB4A3D18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31529">
            <a:off x="2173916" y="2300932"/>
            <a:ext cx="4418757" cy="4259609"/>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pic>
        <p:nvPicPr>
          <p:cNvPr id="2" name="Picture 1">
            <a:extLst>
              <a:ext uri="{FF2B5EF4-FFF2-40B4-BE49-F238E27FC236}">
                <a16:creationId xmlns:a16="http://schemas.microsoft.com/office/drawing/2014/main" id="{E4F8865F-FC63-49EB-9735-61CA8524D73B}"/>
              </a:ext>
            </a:extLst>
          </p:cNvPr>
          <p:cNvPicPr>
            <a:picLocks noChangeAspect="1"/>
          </p:cNvPicPr>
          <p:nvPr/>
        </p:nvPicPr>
        <p:blipFill rotWithShape="1">
          <a:blip r:embed="rId2"/>
          <a:srcRect r="3679"/>
          <a:stretch/>
        </p:blipFill>
        <p:spPr>
          <a:xfrm>
            <a:off x="2354578" y="544297"/>
            <a:ext cx="7761924" cy="5343065"/>
          </a:xfrm>
          <a:custGeom>
            <a:avLst/>
            <a:gdLst/>
            <a:ahLst/>
            <a:cxnLst/>
            <a:rect l="l" t="t" r="r" b="b"/>
            <a:pathLst>
              <a:path w="7761924" h="5343065">
                <a:moveTo>
                  <a:pt x="3025687" y="76"/>
                </a:moveTo>
                <a:cubicBezTo>
                  <a:pt x="3140786" y="756"/>
                  <a:pt x="3256631" y="6055"/>
                  <a:pt x="3372722" y="16088"/>
                </a:cubicBezTo>
                <a:cubicBezTo>
                  <a:pt x="5230178" y="176616"/>
                  <a:pt x="7761924" y="1424594"/>
                  <a:pt x="7761924" y="3316816"/>
                </a:cubicBezTo>
                <a:cubicBezTo>
                  <a:pt x="7646022" y="5237647"/>
                  <a:pt x="4988715" y="5423921"/>
                  <a:pt x="3701109" y="5320611"/>
                </a:cubicBezTo>
                <a:cubicBezTo>
                  <a:pt x="2413504" y="5217301"/>
                  <a:pt x="351800" y="4486992"/>
                  <a:pt x="36290" y="2696959"/>
                </a:cubicBezTo>
                <a:cubicBezTo>
                  <a:pt x="-259500" y="1018804"/>
                  <a:pt x="1299198" y="-10133"/>
                  <a:pt x="3025687" y="76"/>
                </a:cubicBezTo>
                <a:close/>
              </a:path>
            </a:pathLst>
          </a:custGeom>
        </p:spPr>
      </p:pic>
    </p:spTree>
    <p:extLst>
      <p:ext uri="{BB962C8B-B14F-4D97-AF65-F5344CB8AC3E}">
        <p14:creationId xmlns:p14="http://schemas.microsoft.com/office/powerpoint/2010/main" val="14740760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16018</TotalTime>
  <Words>2068</Words>
  <Application>Microsoft Office PowerPoint</Application>
  <PresentationFormat>Widescreen</PresentationFormat>
  <Paragraphs>189</Paragraphs>
  <Slides>40</Slides>
  <Notes>2</Notes>
  <HiddenSlides>0</HiddenSlides>
  <MMClips>1</MMClips>
  <ScaleCrop>false</ScaleCrop>
  <HeadingPairs>
    <vt:vector size="6" baseType="variant">
      <vt:variant>
        <vt:lpstr>Fonts Used</vt:lpstr>
      </vt:variant>
      <vt:variant>
        <vt:i4>13</vt:i4>
      </vt:variant>
      <vt:variant>
        <vt:lpstr>Theme</vt:lpstr>
      </vt:variant>
      <vt:variant>
        <vt:i4>3</vt:i4>
      </vt:variant>
      <vt:variant>
        <vt:lpstr>Slide Titles</vt:lpstr>
      </vt:variant>
      <vt:variant>
        <vt:i4>40</vt:i4>
      </vt:variant>
    </vt:vector>
  </HeadingPairs>
  <TitlesOfParts>
    <vt:vector size="56" baseType="lpstr">
      <vt:lpstr>Arial</vt:lpstr>
      <vt:lpstr>ArialNarrowMTPro-Bold</vt:lpstr>
      <vt:lpstr>Calibri</vt:lpstr>
      <vt:lpstr>Calibri Light</vt:lpstr>
      <vt:lpstr>Century Gothic</vt:lpstr>
      <vt:lpstr>Helvetica</vt:lpstr>
      <vt:lpstr>MathematicalPiLTStd</vt:lpstr>
      <vt:lpstr>Rockwell</vt:lpstr>
      <vt:lpstr>Tajawal Medium</vt:lpstr>
      <vt:lpstr>Times New Roman</vt:lpstr>
      <vt:lpstr>TimesLTPro-BoldItalic</vt:lpstr>
      <vt:lpstr>TimesLTPro-Italic</vt:lpstr>
      <vt:lpstr>TimesLTPro-Roman</vt:lpstr>
      <vt:lpstr>Office Theme</vt:lpstr>
      <vt:lpstr>2_Office Theme</vt:lpstr>
      <vt:lpstr>1_Office Theme</vt:lpstr>
      <vt:lpstr>PowerPoint Presentation</vt:lpstr>
      <vt:lpstr>PowerPoint Presentation</vt:lpstr>
      <vt:lpstr>1. The nature and importance of Marketing Channels</vt:lpstr>
      <vt:lpstr>Adding Value through Distribution</vt:lpstr>
      <vt:lpstr>Importance of Marketing Channels</vt:lpstr>
      <vt:lpstr>Importance of Marketing Channels</vt:lpstr>
      <vt:lpstr>PowerPoint Presentation</vt:lpstr>
      <vt:lpstr>Importance of Marketing Channels</vt:lpstr>
      <vt:lpstr>GOLDEN RULE OF DISTRIBUTION </vt:lpstr>
      <vt:lpstr>2. Channel levels</vt:lpstr>
      <vt:lpstr>Consumer Marketing Channels</vt:lpstr>
      <vt:lpstr>Business Marketing Channels</vt:lpstr>
      <vt:lpstr>3. Channel Design Decisions</vt:lpstr>
      <vt:lpstr>3. Channel Design Decisions</vt:lpstr>
      <vt:lpstr>3. Channel Design Decisions</vt:lpstr>
      <vt:lpstr>3. Channel Design Decisions</vt:lpstr>
      <vt:lpstr>3. Channel Design Decisions</vt:lpstr>
      <vt:lpstr>3. Channel Design Decisions</vt:lpstr>
      <vt:lpstr>3. Channel Design Decisions</vt:lpstr>
      <vt:lpstr>3. Channel Design Decisions</vt:lpstr>
      <vt:lpstr>4. RETAILING</vt:lpstr>
      <vt:lpstr>PowerPoint Presentation</vt:lpstr>
      <vt:lpstr>Type of retailers</vt:lpstr>
      <vt:lpstr>4. RETAILING</vt:lpstr>
      <vt:lpstr>Type of retailers: Amount of service</vt:lpstr>
      <vt:lpstr>Type of retailers: Product Line</vt:lpstr>
      <vt:lpstr>Type of retailers: Product Line</vt:lpstr>
      <vt:lpstr>Type of retailers: Relative Prices</vt:lpstr>
      <vt:lpstr>Type of retailers: Organizational Approach</vt:lpstr>
      <vt:lpstr>PowerPoint Presentation</vt:lpstr>
      <vt:lpstr>PowerPoint Presentation</vt:lpstr>
      <vt:lpstr>PowerPoint Presentation</vt:lpstr>
      <vt:lpstr>FRANCHISE</vt:lpstr>
      <vt:lpstr>New forms of retailing </vt:lpstr>
      <vt:lpstr>5. WHOLESALING</vt:lpstr>
      <vt:lpstr>WHOLESALERS FUNCTIONS</vt:lpstr>
      <vt:lpstr>WHOLESALERS FUNCTIONS</vt:lpstr>
      <vt:lpstr>TYPES OF WHOLESALERS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Thana Azizi</cp:lastModifiedBy>
  <cp:revision>306</cp:revision>
  <dcterms:created xsi:type="dcterms:W3CDTF">2021-08-03T13:03:26Z</dcterms:created>
  <dcterms:modified xsi:type="dcterms:W3CDTF">2022-02-16T14:51:27Z</dcterms:modified>
</cp:coreProperties>
</file>