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8.xml" ContentType="application/vnd.openxmlformats-officedocument.presentationml.tags+xml"/>
  <Override PartName="/ppt/tags/tag13.xml" ContentType="application/vnd.openxmlformats-officedocument.presentationml.tags+xml"/>
  <Override PartName="/ppt/tags/tag3.xml" ContentType="application/vnd.openxmlformats-officedocument.presentationml.tags+xml"/>
  <Override PartName="/ppt/tags/tag22.xml" ContentType="application/vnd.openxmlformats-officedocument.presentationml.tag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docProps/app.xml" ContentType="application/vnd.openxmlformats-officedocument.extended-properties+xml"/>
  <Override PartName="/ppt/tags/tag18.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11.xml" ContentType="application/vnd.openxmlformats-officedocument.presentationml.tags+xml"/>
  <Override PartName="/ppt/tags/tag10.xml" ContentType="application/vnd.openxmlformats-officedocument.presentationml.tags+xml"/>
  <Override PartName="/ppt/tags/tag15.xml" ContentType="application/vnd.openxmlformats-officedocument.presentationml.tags+xml"/>
  <Override PartName="/ppt/tags/tag19.xml" ContentType="application/vnd.openxmlformats-officedocument.presentationml.tags+xml"/>
  <Override PartName="/ppt/tags/tag17.xml" ContentType="application/vnd.openxmlformats-officedocument.presentationml.tags+xml"/>
  <Override PartName="/ppt/tags/tag20.xml" ContentType="application/vnd.openxmlformats-officedocument.presentationml.tags+xml"/>
  <Override PartName="/ppt/tags/tag7.xml" ContentType="application/vnd.openxmlformats-officedocument.presentationml.tags+xml"/>
  <Override PartName="/docProps/core.xml" ContentType="application/vnd.openxmlformats-package.core-properties+xml"/>
  <Override PartName="/ppt/tags/tag9.xml" ContentType="application/vnd.openxmlformats-officedocument.presentationml.tags+xml"/>
  <Override PartName="/ppt/tags/tag21.xml" ContentType="application/vnd.openxmlformats-officedocument.presentationml.tags+xml"/>
  <Override PartName="/ppt/tags/tag16.xml" ContentType="application/vnd.openxmlformats-officedocument.presentationml.tags+xml"/>
  <Override PartName="/ppt/tags/tag14.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13" r:id="rId8"/>
    <p:sldId id="557" r:id="rId9"/>
    <p:sldId id="559" r:id="rId10"/>
    <p:sldId id="271" r:id="rId11"/>
    <p:sldId id="554" r:id="rId12"/>
    <p:sldId id="500" r:id="rId13"/>
    <p:sldId id="602" r:id="rId14"/>
    <p:sldId id="586" r:id="rId15"/>
    <p:sldId id="587" r:id="rId16"/>
    <p:sldId id="624" r:id="rId17"/>
    <p:sldId id="588" r:id="rId18"/>
    <p:sldId id="507" r:id="rId19"/>
    <p:sldId id="509" r:id="rId20"/>
    <p:sldId id="508" r:id="rId21"/>
    <p:sldId id="590" r:id="rId22"/>
    <p:sldId id="622" r:id="rId23"/>
    <p:sldId id="568" r:id="rId24"/>
    <p:sldId id="569" r:id="rId25"/>
    <p:sldId id="614" r:id="rId26"/>
    <p:sldId id="615" r:id="rId27"/>
    <p:sldId id="616" r:id="rId28"/>
    <p:sldId id="625" r:id="rId29"/>
    <p:sldId id="626" r:id="rId30"/>
    <p:sldId id="627" r:id="rId31"/>
    <p:sldId id="628" r:id="rId32"/>
    <p:sldId id="629" r:id="rId33"/>
    <p:sldId id="630" r:id="rId34"/>
    <p:sldId id="631" r:id="rId35"/>
    <p:sldId id="632" r:id="rId36"/>
    <p:sldId id="633" r:id="rId37"/>
    <p:sldId id="634"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13"/>
            <p14:sldId id="557"/>
            <p14:sldId id="559"/>
            <p14:sldId id="271"/>
            <p14:sldId id="554"/>
            <p14:sldId id="500"/>
            <p14:sldId id="602"/>
            <p14:sldId id="586"/>
            <p14:sldId id="587"/>
            <p14:sldId id="624"/>
            <p14:sldId id="588"/>
            <p14:sldId id="507"/>
            <p14:sldId id="509"/>
            <p14:sldId id="508"/>
            <p14:sldId id="590"/>
            <p14:sldId id="622"/>
            <p14:sldId id="568"/>
            <p14:sldId id="569"/>
            <p14:sldId id="614"/>
            <p14:sldId id="615"/>
            <p14:sldId id="616"/>
            <p14:sldId id="625"/>
            <p14:sldId id="626"/>
            <p14:sldId id="627"/>
            <p14:sldId id="628"/>
            <p14:sldId id="629"/>
            <p14:sldId id="630"/>
            <p14:sldId id="631"/>
            <p14:sldId id="632"/>
            <p14:sldId id="633"/>
            <p14:sldId id="634"/>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2" d="100"/>
          <a:sy n="82" d="100"/>
        </p:scale>
        <p:origin x="634"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 Id="rId4" Type="http://schemas.openxmlformats.org/officeDocument/2006/relationships/image" Target="../media/image15.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 Id="rId4"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6AF327-6610-41E9-A8D5-D51E5979B8CA}" type="doc">
      <dgm:prSet loTypeId="urn:microsoft.com/office/officeart/2005/8/layout/hList7" loCatId="process" qsTypeId="urn:microsoft.com/office/officeart/2005/8/quickstyle/simple1" qsCatId="simple" csTypeId="urn:microsoft.com/office/officeart/2005/8/colors/colorful1" csCatId="colorful" phldr="1"/>
      <dgm:spPr/>
      <dgm:t>
        <a:bodyPr/>
        <a:lstStyle/>
        <a:p>
          <a:endParaRPr lang="en-US"/>
        </a:p>
      </dgm:t>
    </dgm:pt>
    <dgm:pt modelId="{DEC5EAB7-1B26-4C23-81AB-81352A7CA0F2}">
      <dgm:prSet phldrT="[Text]"/>
      <dgm:spPr/>
      <dgm:t>
        <a:bodyPr/>
        <a:lstStyle/>
        <a:p>
          <a:r>
            <a:rPr lang="ar-SY" dirty="0"/>
            <a:t>المستقبل</a:t>
          </a:r>
          <a:endParaRPr lang="en-US" dirty="0"/>
        </a:p>
      </dgm:t>
    </dgm:pt>
    <dgm:pt modelId="{7EBDCC30-1C9D-4CE7-9986-EACEF88F5646}" type="parTrans" cxnId="{0CF7F083-BECA-4F96-9341-A9F396DC6653}">
      <dgm:prSet/>
      <dgm:spPr/>
      <dgm:t>
        <a:bodyPr/>
        <a:lstStyle/>
        <a:p>
          <a:endParaRPr lang="en-US"/>
        </a:p>
      </dgm:t>
    </dgm:pt>
    <dgm:pt modelId="{31B6CA35-E690-4446-9082-9F13788DD9AA}" type="sibTrans" cxnId="{0CF7F083-BECA-4F96-9341-A9F396DC6653}">
      <dgm:prSet/>
      <dgm:spPr/>
      <dgm:t>
        <a:bodyPr/>
        <a:lstStyle/>
        <a:p>
          <a:endParaRPr lang="en-US"/>
        </a:p>
      </dgm:t>
    </dgm:pt>
    <dgm:pt modelId="{FCE38A89-0C32-4E64-9B24-055CD88D1B27}">
      <dgm:prSet phldrT="[Text]"/>
      <dgm:spPr/>
      <dgm:t>
        <a:bodyPr/>
        <a:lstStyle/>
        <a:p>
          <a:r>
            <a:rPr lang="ar-SY" dirty="0"/>
            <a:t>قناة الاتصال</a:t>
          </a:r>
          <a:endParaRPr lang="en-US" dirty="0"/>
        </a:p>
      </dgm:t>
    </dgm:pt>
    <dgm:pt modelId="{1DA26F49-9495-413F-AA7F-CB0E4F7BD329}" type="parTrans" cxnId="{A22B0C06-3096-4EC6-8A5D-2A44E82D9032}">
      <dgm:prSet/>
      <dgm:spPr/>
      <dgm:t>
        <a:bodyPr/>
        <a:lstStyle/>
        <a:p>
          <a:endParaRPr lang="en-US"/>
        </a:p>
      </dgm:t>
    </dgm:pt>
    <dgm:pt modelId="{290658F8-93BD-4729-BCAE-6D3194BA978F}" type="sibTrans" cxnId="{A22B0C06-3096-4EC6-8A5D-2A44E82D9032}">
      <dgm:prSet/>
      <dgm:spPr/>
      <dgm:t>
        <a:bodyPr/>
        <a:lstStyle/>
        <a:p>
          <a:endParaRPr lang="en-US"/>
        </a:p>
      </dgm:t>
    </dgm:pt>
    <dgm:pt modelId="{A80BBB00-0778-4417-8AC2-20D128CB288E}">
      <dgm:prSet phldrT="[Text]"/>
      <dgm:spPr/>
      <dgm:t>
        <a:bodyPr/>
        <a:lstStyle/>
        <a:p>
          <a:r>
            <a:rPr lang="ar-SY" dirty="0"/>
            <a:t>المرسل</a:t>
          </a:r>
          <a:endParaRPr lang="en-US" dirty="0"/>
        </a:p>
      </dgm:t>
    </dgm:pt>
    <dgm:pt modelId="{EA4F9313-7A78-4269-9CA9-88626E452A2F}" type="parTrans" cxnId="{560AC6C4-215E-4292-8BF9-B90254024DF5}">
      <dgm:prSet/>
      <dgm:spPr/>
      <dgm:t>
        <a:bodyPr/>
        <a:lstStyle/>
        <a:p>
          <a:endParaRPr lang="en-US"/>
        </a:p>
      </dgm:t>
    </dgm:pt>
    <dgm:pt modelId="{33D34A00-C80F-4A48-BA7E-03CEDB86223E}" type="sibTrans" cxnId="{560AC6C4-215E-4292-8BF9-B90254024DF5}">
      <dgm:prSet/>
      <dgm:spPr/>
      <dgm:t>
        <a:bodyPr/>
        <a:lstStyle/>
        <a:p>
          <a:endParaRPr lang="en-US"/>
        </a:p>
      </dgm:t>
    </dgm:pt>
    <dgm:pt modelId="{7F0AD13E-719A-43BF-B131-B6087755C74F}">
      <dgm:prSet phldrT="[Text]"/>
      <dgm:spPr/>
      <dgm:t>
        <a:bodyPr/>
        <a:lstStyle/>
        <a:p>
          <a:r>
            <a:rPr lang="ar-SY" dirty="0"/>
            <a:t>الرسالة</a:t>
          </a:r>
          <a:endParaRPr lang="en-US" dirty="0"/>
        </a:p>
      </dgm:t>
    </dgm:pt>
    <dgm:pt modelId="{3FB00CF4-E7A8-489A-942A-4ECE5C211349}" type="parTrans" cxnId="{2175BB83-885B-487C-8B66-D8C7614DCEB7}">
      <dgm:prSet/>
      <dgm:spPr/>
      <dgm:t>
        <a:bodyPr/>
        <a:lstStyle/>
        <a:p>
          <a:endParaRPr lang="en-US"/>
        </a:p>
      </dgm:t>
    </dgm:pt>
    <dgm:pt modelId="{A594A260-2A89-42F7-8F35-FF1872968746}" type="sibTrans" cxnId="{2175BB83-885B-487C-8B66-D8C7614DCEB7}">
      <dgm:prSet/>
      <dgm:spPr/>
      <dgm:t>
        <a:bodyPr/>
        <a:lstStyle/>
        <a:p>
          <a:endParaRPr lang="en-US"/>
        </a:p>
      </dgm:t>
    </dgm:pt>
    <dgm:pt modelId="{D4B4E96B-63F5-4E9D-B1E8-9B329E0E7D62}" type="pres">
      <dgm:prSet presAssocID="{276AF327-6610-41E9-A8D5-D51E5979B8CA}" presName="Name0" presStyleCnt="0">
        <dgm:presLayoutVars>
          <dgm:dir/>
          <dgm:resizeHandles val="exact"/>
        </dgm:presLayoutVars>
      </dgm:prSet>
      <dgm:spPr/>
    </dgm:pt>
    <dgm:pt modelId="{DC199167-B9AA-4F25-A92A-F5885AA3392C}" type="pres">
      <dgm:prSet presAssocID="{276AF327-6610-41E9-A8D5-D51E5979B8CA}" presName="fgShape" presStyleLbl="fgShp" presStyleIdx="0" presStyleCnt="1" custLinFactNeighborX="-226" custLinFactNeighborY="-60458"/>
      <dgm:spPr/>
    </dgm:pt>
    <dgm:pt modelId="{6CBEFF9B-CAEA-469B-9DC1-0916ECE5B7BF}" type="pres">
      <dgm:prSet presAssocID="{276AF327-6610-41E9-A8D5-D51E5979B8CA}" presName="linComp" presStyleCnt="0"/>
      <dgm:spPr/>
    </dgm:pt>
    <dgm:pt modelId="{F339C650-D2C4-4D1C-AEE1-54CEADB7E14B}" type="pres">
      <dgm:prSet presAssocID="{DEC5EAB7-1B26-4C23-81AB-81352A7CA0F2}" presName="compNode" presStyleCnt="0"/>
      <dgm:spPr/>
    </dgm:pt>
    <dgm:pt modelId="{FDF7EF60-78A2-4167-A8F9-64FE2B35F331}" type="pres">
      <dgm:prSet presAssocID="{DEC5EAB7-1B26-4C23-81AB-81352A7CA0F2}" presName="bkgdShape" presStyleLbl="node1" presStyleIdx="0" presStyleCnt="4"/>
      <dgm:spPr/>
    </dgm:pt>
    <dgm:pt modelId="{D6A4B965-3582-43A7-BC34-BE6A1934AF11}" type="pres">
      <dgm:prSet presAssocID="{DEC5EAB7-1B26-4C23-81AB-81352A7CA0F2}" presName="nodeTx" presStyleLbl="node1" presStyleIdx="0" presStyleCnt="4">
        <dgm:presLayoutVars>
          <dgm:bulletEnabled val="1"/>
        </dgm:presLayoutVars>
      </dgm:prSet>
      <dgm:spPr/>
    </dgm:pt>
    <dgm:pt modelId="{6AC8860C-82D8-408D-990A-AB4F2999358F}" type="pres">
      <dgm:prSet presAssocID="{DEC5EAB7-1B26-4C23-81AB-81352A7CA0F2}" presName="invisiNode" presStyleLbl="node1" presStyleIdx="0" presStyleCnt="4"/>
      <dgm:spPr/>
    </dgm:pt>
    <dgm:pt modelId="{B1AB2277-09AC-4F51-BC20-B2F1969F20BD}" type="pres">
      <dgm:prSet presAssocID="{DEC5EAB7-1B26-4C23-81AB-81352A7CA0F2}" presName="imagNode" presStyleLbl="fgImgPlace1" presStyleIdx="0" presStyleCnt="4"/>
      <dgm:spPr>
        <a:blipFill rotWithShape="1">
          <a:blip xmlns:r="http://schemas.openxmlformats.org/officeDocument/2006/relationships" r:embed="rId1"/>
          <a:srcRect/>
          <a:stretch>
            <a:fillRect/>
          </a:stretch>
        </a:blipFill>
      </dgm:spPr>
    </dgm:pt>
    <dgm:pt modelId="{CBC61D63-1743-4475-A004-D26A82350F3E}" type="pres">
      <dgm:prSet presAssocID="{31B6CA35-E690-4446-9082-9F13788DD9AA}" presName="sibTrans" presStyleLbl="sibTrans2D1" presStyleIdx="0" presStyleCnt="0"/>
      <dgm:spPr/>
    </dgm:pt>
    <dgm:pt modelId="{922525AD-9CD6-48DE-A1D4-9DC7C61184B3}" type="pres">
      <dgm:prSet presAssocID="{FCE38A89-0C32-4E64-9B24-055CD88D1B27}" presName="compNode" presStyleCnt="0"/>
      <dgm:spPr/>
    </dgm:pt>
    <dgm:pt modelId="{CC3923C9-41A3-41A6-BBEC-084E529B0E01}" type="pres">
      <dgm:prSet presAssocID="{FCE38A89-0C32-4E64-9B24-055CD88D1B27}" presName="bkgdShape" presStyleLbl="node1" presStyleIdx="1" presStyleCnt="4"/>
      <dgm:spPr/>
    </dgm:pt>
    <dgm:pt modelId="{A6B28057-02AA-4FE2-98CA-07F85751BCC6}" type="pres">
      <dgm:prSet presAssocID="{FCE38A89-0C32-4E64-9B24-055CD88D1B27}" presName="nodeTx" presStyleLbl="node1" presStyleIdx="1" presStyleCnt="4">
        <dgm:presLayoutVars>
          <dgm:bulletEnabled val="1"/>
        </dgm:presLayoutVars>
      </dgm:prSet>
      <dgm:spPr/>
    </dgm:pt>
    <dgm:pt modelId="{81800DF9-B589-413C-8A02-C1FC5FC185C0}" type="pres">
      <dgm:prSet presAssocID="{FCE38A89-0C32-4E64-9B24-055CD88D1B27}" presName="invisiNode" presStyleLbl="node1" presStyleIdx="1" presStyleCnt="4"/>
      <dgm:spPr/>
    </dgm:pt>
    <dgm:pt modelId="{B410A83E-079D-4AD2-A432-DEC892FC7104}" type="pres">
      <dgm:prSet presAssocID="{FCE38A89-0C32-4E64-9B24-055CD88D1B27}" presName="imagNode" presStyleLbl="fgImgPlace1" presStyleIdx="1" presStyleCnt="4"/>
      <dgm:spPr>
        <a:blipFill rotWithShape="1">
          <a:blip xmlns:r="http://schemas.openxmlformats.org/officeDocument/2006/relationships" r:embed="rId2"/>
          <a:srcRect/>
          <a:stretch>
            <a:fillRect/>
          </a:stretch>
        </a:blipFill>
      </dgm:spPr>
    </dgm:pt>
    <dgm:pt modelId="{B084BE45-E396-480A-A4F3-BDE1EE7D1ACA}" type="pres">
      <dgm:prSet presAssocID="{290658F8-93BD-4729-BCAE-6D3194BA978F}" presName="sibTrans" presStyleLbl="sibTrans2D1" presStyleIdx="0" presStyleCnt="0"/>
      <dgm:spPr/>
    </dgm:pt>
    <dgm:pt modelId="{3DCAC435-E195-4E1E-83B7-025EC6DAB431}" type="pres">
      <dgm:prSet presAssocID="{7F0AD13E-719A-43BF-B131-B6087755C74F}" presName="compNode" presStyleCnt="0"/>
      <dgm:spPr/>
    </dgm:pt>
    <dgm:pt modelId="{46D58F9B-DDBC-48EF-9E08-A2FBD372055D}" type="pres">
      <dgm:prSet presAssocID="{7F0AD13E-719A-43BF-B131-B6087755C74F}" presName="bkgdShape" presStyleLbl="node1" presStyleIdx="2" presStyleCnt="4" custLinFactNeighborY="72"/>
      <dgm:spPr/>
    </dgm:pt>
    <dgm:pt modelId="{92BBCCB6-37C2-4F8E-ADCB-6CF772743DC6}" type="pres">
      <dgm:prSet presAssocID="{7F0AD13E-719A-43BF-B131-B6087755C74F}" presName="nodeTx" presStyleLbl="node1" presStyleIdx="2" presStyleCnt="4">
        <dgm:presLayoutVars>
          <dgm:bulletEnabled val="1"/>
        </dgm:presLayoutVars>
      </dgm:prSet>
      <dgm:spPr/>
    </dgm:pt>
    <dgm:pt modelId="{050A8989-3A73-4EE8-A5C1-EC1FD3A2B4A0}" type="pres">
      <dgm:prSet presAssocID="{7F0AD13E-719A-43BF-B131-B6087755C74F}" presName="invisiNode" presStyleLbl="node1" presStyleIdx="2" presStyleCnt="4"/>
      <dgm:spPr/>
    </dgm:pt>
    <dgm:pt modelId="{9D6B7C0D-CDA5-4051-BC47-A7DB2B6F52C1}" type="pres">
      <dgm:prSet presAssocID="{7F0AD13E-719A-43BF-B131-B6087755C74F}" presName="imagNode" presStyleLbl="fgImgPlace1" presStyleIdx="2" presStyleCnt="4"/>
      <dgm:spPr>
        <a:blipFill rotWithShape="1">
          <a:blip xmlns:r="http://schemas.openxmlformats.org/officeDocument/2006/relationships" r:embed="rId3"/>
          <a:srcRect/>
          <a:stretch>
            <a:fillRect/>
          </a:stretch>
        </a:blipFill>
      </dgm:spPr>
    </dgm:pt>
    <dgm:pt modelId="{0256749B-C172-4A3B-ACEB-D9BD93991FFE}" type="pres">
      <dgm:prSet presAssocID="{A594A260-2A89-42F7-8F35-FF1872968746}" presName="sibTrans" presStyleLbl="sibTrans2D1" presStyleIdx="0" presStyleCnt="0"/>
      <dgm:spPr/>
    </dgm:pt>
    <dgm:pt modelId="{279F930C-1991-4236-AB96-8575ADAF787C}" type="pres">
      <dgm:prSet presAssocID="{A80BBB00-0778-4417-8AC2-20D128CB288E}" presName="compNode" presStyleCnt="0"/>
      <dgm:spPr/>
    </dgm:pt>
    <dgm:pt modelId="{C0C8B256-83C7-43CB-8B52-4ECD139FF463}" type="pres">
      <dgm:prSet presAssocID="{A80BBB00-0778-4417-8AC2-20D128CB288E}" presName="bkgdShape" presStyleLbl="node1" presStyleIdx="3" presStyleCnt="4" custLinFactNeighborY="-262"/>
      <dgm:spPr/>
    </dgm:pt>
    <dgm:pt modelId="{833BF7B4-4EBE-4758-B6CD-B2FEBC077E0A}" type="pres">
      <dgm:prSet presAssocID="{A80BBB00-0778-4417-8AC2-20D128CB288E}" presName="nodeTx" presStyleLbl="node1" presStyleIdx="3" presStyleCnt="4">
        <dgm:presLayoutVars>
          <dgm:bulletEnabled val="1"/>
        </dgm:presLayoutVars>
      </dgm:prSet>
      <dgm:spPr/>
    </dgm:pt>
    <dgm:pt modelId="{F851194A-8AC2-4110-BC46-7A05E89B5D09}" type="pres">
      <dgm:prSet presAssocID="{A80BBB00-0778-4417-8AC2-20D128CB288E}" presName="invisiNode" presStyleLbl="node1" presStyleIdx="3" presStyleCnt="4"/>
      <dgm:spPr/>
    </dgm:pt>
    <dgm:pt modelId="{4DA2025A-E79C-49F3-9E6E-B7A60923BDAD}" type="pres">
      <dgm:prSet presAssocID="{A80BBB00-0778-4417-8AC2-20D128CB288E}" presName="imagNode" presStyleLbl="fgImgPlace1" presStyleIdx="3" presStyleCnt="4"/>
      <dgm:spPr>
        <a:blipFill rotWithShape="1">
          <a:blip xmlns:r="http://schemas.openxmlformats.org/officeDocument/2006/relationships" r:embed="rId4"/>
          <a:srcRect/>
          <a:stretch>
            <a:fillRect l="-10000" r="-10000"/>
          </a:stretch>
        </a:blipFill>
      </dgm:spPr>
    </dgm:pt>
  </dgm:ptLst>
  <dgm:cxnLst>
    <dgm:cxn modelId="{A22B0C06-3096-4EC6-8A5D-2A44E82D9032}" srcId="{276AF327-6610-41E9-A8D5-D51E5979B8CA}" destId="{FCE38A89-0C32-4E64-9B24-055CD88D1B27}" srcOrd="1" destOrd="0" parTransId="{1DA26F49-9495-413F-AA7F-CB0E4F7BD329}" sibTransId="{290658F8-93BD-4729-BCAE-6D3194BA978F}"/>
    <dgm:cxn modelId="{B937410D-F9F4-43BE-9E1C-EBE2560843B7}" type="presOf" srcId="{31B6CA35-E690-4446-9082-9F13788DD9AA}" destId="{CBC61D63-1743-4475-A004-D26A82350F3E}" srcOrd="0" destOrd="0" presId="urn:microsoft.com/office/officeart/2005/8/layout/hList7"/>
    <dgm:cxn modelId="{74374F11-7CBF-4326-BC44-46628A7B7CC2}" type="presOf" srcId="{290658F8-93BD-4729-BCAE-6D3194BA978F}" destId="{B084BE45-E396-480A-A4F3-BDE1EE7D1ACA}" srcOrd="0" destOrd="0" presId="urn:microsoft.com/office/officeart/2005/8/layout/hList7"/>
    <dgm:cxn modelId="{8AA6621E-16AA-47E3-A223-7619E1808D4E}" type="presOf" srcId="{7F0AD13E-719A-43BF-B131-B6087755C74F}" destId="{92BBCCB6-37C2-4F8E-ADCB-6CF772743DC6}" srcOrd="1" destOrd="0" presId="urn:microsoft.com/office/officeart/2005/8/layout/hList7"/>
    <dgm:cxn modelId="{7CEBBF31-DFCB-4AE3-9C39-2B5044C0F330}" type="presOf" srcId="{A594A260-2A89-42F7-8F35-FF1872968746}" destId="{0256749B-C172-4A3B-ACEB-D9BD93991FFE}" srcOrd="0" destOrd="0" presId="urn:microsoft.com/office/officeart/2005/8/layout/hList7"/>
    <dgm:cxn modelId="{FD547C32-8C0B-4D2D-912F-D7BD061029CF}" type="presOf" srcId="{7F0AD13E-719A-43BF-B131-B6087755C74F}" destId="{46D58F9B-DDBC-48EF-9E08-A2FBD372055D}" srcOrd="0" destOrd="0" presId="urn:microsoft.com/office/officeart/2005/8/layout/hList7"/>
    <dgm:cxn modelId="{F4F1E94F-3E73-4D2F-9760-0F1F39D33F59}" type="presOf" srcId="{A80BBB00-0778-4417-8AC2-20D128CB288E}" destId="{C0C8B256-83C7-43CB-8B52-4ECD139FF463}" srcOrd="0" destOrd="0" presId="urn:microsoft.com/office/officeart/2005/8/layout/hList7"/>
    <dgm:cxn modelId="{66C45958-5BAD-46E3-BA02-E9C4C69394D8}" type="presOf" srcId="{FCE38A89-0C32-4E64-9B24-055CD88D1B27}" destId="{CC3923C9-41A3-41A6-BBEC-084E529B0E01}" srcOrd="0" destOrd="0" presId="urn:microsoft.com/office/officeart/2005/8/layout/hList7"/>
    <dgm:cxn modelId="{E2F50D7B-0915-4ED2-BA40-174BBFB7F3AA}" type="presOf" srcId="{DEC5EAB7-1B26-4C23-81AB-81352A7CA0F2}" destId="{FDF7EF60-78A2-4167-A8F9-64FE2B35F331}" srcOrd="0" destOrd="0" presId="urn:microsoft.com/office/officeart/2005/8/layout/hList7"/>
    <dgm:cxn modelId="{2175BB83-885B-487C-8B66-D8C7614DCEB7}" srcId="{276AF327-6610-41E9-A8D5-D51E5979B8CA}" destId="{7F0AD13E-719A-43BF-B131-B6087755C74F}" srcOrd="2" destOrd="0" parTransId="{3FB00CF4-E7A8-489A-942A-4ECE5C211349}" sibTransId="{A594A260-2A89-42F7-8F35-FF1872968746}"/>
    <dgm:cxn modelId="{0CF7F083-BECA-4F96-9341-A9F396DC6653}" srcId="{276AF327-6610-41E9-A8D5-D51E5979B8CA}" destId="{DEC5EAB7-1B26-4C23-81AB-81352A7CA0F2}" srcOrd="0" destOrd="0" parTransId="{7EBDCC30-1C9D-4CE7-9986-EACEF88F5646}" sibTransId="{31B6CA35-E690-4446-9082-9F13788DD9AA}"/>
    <dgm:cxn modelId="{CE8D78C4-1837-41AD-A5CE-CAB7AD016F23}" type="presOf" srcId="{FCE38A89-0C32-4E64-9B24-055CD88D1B27}" destId="{A6B28057-02AA-4FE2-98CA-07F85751BCC6}" srcOrd="1" destOrd="0" presId="urn:microsoft.com/office/officeart/2005/8/layout/hList7"/>
    <dgm:cxn modelId="{560AC6C4-215E-4292-8BF9-B90254024DF5}" srcId="{276AF327-6610-41E9-A8D5-D51E5979B8CA}" destId="{A80BBB00-0778-4417-8AC2-20D128CB288E}" srcOrd="3" destOrd="0" parTransId="{EA4F9313-7A78-4269-9CA9-88626E452A2F}" sibTransId="{33D34A00-C80F-4A48-BA7E-03CEDB86223E}"/>
    <dgm:cxn modelId="{893769F6-C59E-4DBB-8E8B-6A87EBE3F7CD}" type="presOf" srcId="{DEC5EAB7-1B26-4C23-81AB-81352A7CA0F2}" destId="{D6A4B965-3582-43A7-BC34-BE6A1934AF11}" srcOrd="1" destOrd="0" presId="urn:microsoft.com/office/officeart/2005/8/layout/hList7"/>
    <dgm:cxn modelId="{4AF7A4FD-0B7B-4D5A-8468-96CF0B52E499}" type="presOf" srcId="{276AF327-6610-41E9-A8D5-D51E5979B8CA}" destId="{D4B4E96B-63F5-4E9D-B1E8-9B329E0E7D62}" srcOrd="0" destOrd="0" presId="urn:microsoft.com/office/officeart/2005/8/layout/hList7"/>
    <dgm:cxn modelId="{B959FDFE-9310-4A83-BC81-F5D51B7CA3FF}" type="presOf" srcId="{A80BBB00-0778-4417-8AC2-20D128CB288E}" destId="{833BF7B4-4EBE-4758-B6CD-B2FEBC077E0A}" srcOrd="1" destOrd="0" presId="urn:microsoft.com/office/officeart/2005/8/layout/hList7"/>
    <dgm:cxn modelId="{00769F6B-1689-4D75-83B7-BC5597AEF1AE}" type="presParOf" srcId="{D4B4E96B-63F5-4E9D-B1E8-9B329E0E7D62}" destId="{DC199167-B9AA-4F25-A92A-F5885AA3392C}" srcOrd="0" destOrd="0" presId="urn:microsoft.com/office/officeart/2005/8/layout/hList7"/>
    <dgm:cxn modelId="{364D8802-44D2-4F7F-8B64-0FBE467E0D0F}" type="presParOf" srcId="{D4B4E96B-63F5-4E9D-B1E8-9B329E0E7D62}" destId="{6CBEFF9B-CAEA-469B-9DC1-0916ECE5B7BF}" srcOrd="1" destOrd="0" presId="urn:microsoft.com/office/officeart/2005/8/layout/hList7"/>
    <dgm:cxn modelId="{DBAEFC7D-D6AF-4EDE-8BC0-BCBBB4268A65}" type="presParOf" srcId="{6CBEFF9B-CAEA-469B-9DC1-0916ECE5B7BF}" destId="{F339C650-D2C4-4D1C-AEE1-54CEADB7E14B}" srcOrd="0" destOrd="0" presId="urn:microsoft.com/office/officeart/2005/8/layout/hList7"/>
    <dgm:cxn modelId="{210C68D3-52BF-4ABD-8383-71F625E71F70}" type="presParOf" srcId="{F339C650-D2C4-4D1C-AEE1-54CEADB7E14B}" destId="{FDF7EF60-78A2-4167-A8F9-64FE2B35F331}" srcOrd="0" destOrd="0" presId="urn:microsoft.com/office/officeart/2005/8/layout/hList7"/>
    <dgm:cxn modelId="{09BAA12A-BC5F-4471-BF48-D9819E730CDE}" type="presParOf" srcId="{F339C650-D2C4-4D1C-AEE1-54CEADB7E14B}" destId="{D6A4B965-3582-43A7-BC34-BE6A1934AF11}" srcOrd="1" destOrd="0" presId="urn:microsoft.com/office/officeart/2005/8/layout/hList7"/>
    <dgm:cxn modelId="{1401EF63-DA95-437F-B56D-A30103A08323}" type="presParOf" srcId="{F339C650-D2C4-4D1C-AEE1-54CEADB7E14B}" destId="{6AC8860C-82D8-408D-990A-AB4F2999358F}" srcOrd="2" destOrd="0" presId="urn:microsoft.com/office/officeart/2005/8/layout/hList7"/>
    <dgm:cxn modelId="{12A113C7-3393-4802-91E7-E652DA73A566}" type="presParOf" srcId="{F339C650-D2C4-4D1C-AEE1-54CEADB7E14B}" destId="{B1AB2277-09AC-4F51-BC20-B2F1969F20BD}" srcOrd="3" destOrd="0" presId="urn:microsoft.com/office/officeart/2005/8/layout/hList7"/>
    <dgm:cxn modelId="{E0B117C4-0AA5-4C20-A663-0C2118797F94}" type="presParOf" srcId="{6CBEFF9B-CAEA-469B-9DC1-0916ECE5B7BF}" destId="{CBC61D63-1743-4475-A004-D26A82350F3E}" srcOrd="1" destOrd="0" presId="urn:microsoft.com/office/officeart/2005/8/layout/hList7"/>
    <dgm:cxn modelId="{97F16703-A462-4E80-91D9-B9CB11BF1E22}" type="presParOf" srcId="{6CBEFF9B-CAEA-469B-9DC1-0916ECE5B7BF}" destId="{922525AD-9CD6-48DE-A1D4-9DC7C61184B3}" srcOrd="2" destOrd="0" presId="urn:microsoft.com/office/officeart/2005/8/layout/hList7"/>
    <dgm:cxn modelId="{1ABCFC63-6FE7-472A-BD69-2443E80CEA1F}" type="presParOf" srcId="{922525AD-9CD6-48DE-A1D4-9DC7C61184B3}" destId="{CC3923C9-41A3-41A6-BBEC-084E529B0E01}" srcOrd="0" destOrd="0" presId="urn:microsoft.com/office/officeart/2005/8/layout/hList7"/>
    <dgm:cxn modelId="{C81AF13B-38E2-42DC-9974-AE34DDF5897E}" type="presParOf" srcId="{922525AD-9CD6-48DE-A1D4-9DC7C61184B3}" destId="{A6B28057-02AA-4FE2-98CA-07F85751BCC6}" srcOrd="1" destOrd="0" presId="urn:microsoft.com/office/officeart/2005/8/layout/hList7"/>
    <dgm:cxn modelId="{098C8F38-0B8D-46BD-8509-A20E0CBF6EBA}" type="presParOf" srcId="{922525AD-9CD6-48DE-A1D4-9DC7C61184B3}" destId="{81800DF9-B589-413C-8A02-C1FC5FC185C0}" srcOrd="2" destOrd="0" presId="urn:microsoft.com/office/officeart/2005/8/layout/hList7"/>
    <dgm:cxn modelId="{413285B5-ED71-4D45-841A-DA918F8B0A57}" type="presParOf" srcId="{922525AD-9CD6-48DE-A1D4-9DC7C61184B3}" destId="{B410A83E-079D-4AD2-A432-DEC892FC7104}" srcOrd="3" destOrd="0" presId="urn:microsoft.com/office/officeart/2005/8/layout/hList7"/>
    <dgm:cxn modelId="{B3B2704C-F395-4D6A-B7D1-A5E6B5D8C8BC}" type="presParOf" srcId="{6CBEFF9B-CAEA-469B-9DC1-0916ECE5B7BF}" destId="{B084BE45-E396-480A-A4F3-BDE1EE7D1ACA}" srcOrd="3" destOrd="0" presId="urn:microsoft.com/office/officeart/2005/8/layout/hList7"/>
    <dgm:cxn modelId="{A4D6EF23-8391-465C-B5F7-84E5E79B4C68}" type="presParOf" srcId="{6CBEFF9B-CAEA-469B-9DC1-0916ECE5B7BF}" destId="{3DCAC435-E195-4E1E-83B7-025EC6DAB431}" srcOrd="4" destOrd="0" presId="urn:microsoft.com/office/officeart/2005/8/layout/hList7"/>
    <dgm:cxn modelId="{78997108-A083-4686-B325-96C13DA5526D}" type="presParOf" srcId="{3DCAC435-E195-4E1E-83B7-025EC6DAB431}" destId="{46D58F9B-DDBC-48EF-9E08-A2FBD372055D}" srcOrd="0" destOrd="0" presId="urn:microsoft.com/office/officeart/2005/8/layout/hList7"/>
    <dgm:cxn modelId="{82469268-0E3E-4F90-B3A8-F4A24D5B6FAE}" type="presParOf" srcId="{3DCAC435-E195-4E1E-83B7-025EC6DAB431}" destId="{92BBCCB6-37C2-4F8E-ADCB-6CF772743DC6}" srcOrd="1" destOrd="0" presId="urn:microsoft.com/office/officeart/2005/8/layout/hList7"/>
    <dgm:cxn modelId="{F4437D2B-7674-47AB-A492-F0991AA642BE}" type="presParOf" srcId="{3DCAC435-E195-4E1E-83B7-025EC6DAB431}" destId="{050A8989-3A73-4EE8-A5C1-EC1FD3A2B4A0}" srcOrd="2" destOrd="0" presId="urn:microsoft.com/office/officeart/2005/8/layout/hList7"/>
    <dgm:cxn modelId="{1F6A4549-5B26-47BD-B09B-6BABE6E97EF3}" type="presParOf" srcId="{3DCAC435-E195-4E1E-83B7-025EC6DAB431}" destId="{9D6B7C0D-CDA5-4051-BC47-A7DB2B6F52C1}" srcOrd="3" destOrd="0" presId="urn:microsoft.com/office/officeart/2005/8/layout/hList7"/>
    <dgm:cxn modelId="{150313E0-C40B-4BEE-9C98-645EBE914E01}" type="presParOf" srcId="{6CBEFF9B-CAEA-469B-9DC1-0916ECE5B7BF}" destId="{0256749B-C172-4A3B-ACEB-D9BD93991FFE}" srcOrd="5" destOrd="0" presId="urn:microsoft.com/office/officeart/2005/8/layout/hList7"/>
    <dgm:cxn modelId="{C2FF1759-6AB1-4057-AF96-66B5AF0DCE2C}" type="presParOf" srcId="{6CBEFF9B-CAEA-469B-9DC1-0916ECE5B7BF}" destId="{279F930C-1991-4236-AB96-8575ADAF787C}" srcOrd="6" destOrd="0" presId="urn:microsoft.com/office/officeart/2005/8/layout/hList7"/>
    <dgm:cxn modelId="{7AED3842-9037-4455-BD9B-34FC293920E8}" type="presParOf" srcId="{279F930C-1991-4236-AB96-8575ADAF787C}" destId="{C0C8B256-83C7-43CB-8B52-4ECD139FF463}" srcOrd="0" destOrd="0" presId="urn:microsoft.com/office/officeart/2005/8/layout/hList7"/>
    <dgm:cxn modelId="{BD85FEB1-8028-41E6-B155-EEC446DF0B27}" type="presParOf" srcId="{279F930C-1991-4236-AB96-8575ADAF787C}" destId="{833BF7B4-4EBE-4758-B6CD-B2FEBC077E0A}" srcOrd="1" destOrd="0" presId="urn:microsoft.com/office/officeart/2005/8/layout/hList7"/>
    <dgm:cxn modelId="{EB3BE849-A9EE-400C-89A4-E23EBBFB68AD}" type="presParOf" srcId="{279F930C-1991-4236-AB96-8575ADAF787C}" destId="{F851194A-8AC2-4110-BC46-7A05E89B5D09}" srcOrd="2" destOrd="0" presId="urn:microsoft.com/office/officeart/2005/8/layout/hList7"/>
    <dgm:cxn modelId="{39AB72F8-95E8-475D-840D-CD16545BF118}" type="presParOf" srcId="{279F930C-1991-4236-AB96-8575ADAF787C}" destId="{4DA2025A-E79C-49F3-9E6E-B7A60923BDAD}" srcOrd="3" destOrd="0" presId="urn:microsoft.com/office/officeart/2005/8/layout/hList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F7EF60-78A2-4167-A8F9-64FE2B35F331}">
      <dsp:nvSpPr>
        <dsp:cNvPr id="0" name=""/>
        <dsp:cNvSpPr/>
      </dsp:nvSpPr>
      <dsp:spPr>
        <a:xfrm>
          <a:off x="2001" y="0"/>
          <a:ext cx="2097838" cy="3554963"/>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marL="0" lvl="0" indent="0" algn="ctr" defTabSz="1511300">
            <a:lnSpc>
              <a:spcPct val="90000"/>
            </a:lnSpc>
            <a:spcBef>
              <a:spcPct val="0"/>
            </a:spcBef>
            <a:spcAft>
              <a:spcPct val="35000"/>
            </a:spcAft>
            <a:buNone/>
          </a:pPr>
          <a:r>
            <a:rPr lang="ar-SY" sz="3400" kern="1200" dirty="0"/>
            <a:t>المستقبل</a:t>
          </a:r>
          <a:endParaRPr lang="en-US" sz="3400" kern="1200" dirty="0"/>
        </a:p>
      </dsp:txBody>
      <dsp:txXfrm>
        <a:off x="2001" y="1421985"/>
        <a:ext cx="2097838" cy="1421985"/>
      </dsp:txXfrm>
    </dsp:sp>
    <dsp:sp modelId="{B1AB2277-09AC-4F51-BC20-B2F1969F20BD}">
      <dsp:nvSpPr>
        <dsp:cNvPr id="0" name=""/>
        <dsp:cNvSpPr/>
      </dsp:nvSpPr>
      <dsp:spPr>
        <a:xfrm>
          <a:off x="459019" y="213297"/>
          <a:ext cx="1183802" cy="1183802"/>
        </a:xfrm>
        <a:prstGeom prst="ellipse">
          <a:avLst/>
        </a:prstGeom>
        <a:blipFill rotWithShape="1">
          <a:blip xmlns:r="http://schemas.openxmlformats.org/officeDocument/2006/relationships" r:embed="rId1"/>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3923C9-41A3-41A6-BBEC-084E529B0E01}">
      <dsp:nvSpPr>
        <dsp:cNvPr id="0" name=""/>
        <dsp:cNvSpPr/>
      </dsp:nvSpPr>
      <dsp:spPr>
        <a:xfrm>
          <a:off x="2162775" y="0"/>
          <a:ext cx="2097838" cy="3554963"/>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marL="0" lvl="0" indent="0" algn="ctr" defTabSz="1511300">
            <a:lnSpc>
              <a:spcPct val="90000"/>
            </a:lnSpc>
            <a:spcBef>
              <a:spcPct val="0"/>
            </a:spcBef>
            <a:spcAft>
              <a:spcPct val="35000"/>
            </a:spcAft>
            <a:buNone/>
          </a:pPr>
          <a:r>
            <a:rPr lang="ar-SY" sz="3400" kern="1200" dirty="0"/>
            <a:t>قناة الاتصال</a:t>
          </a:r>
          <a:endParaRPr lang="en-US" sz="3400" kern="1200" dirty="0"/>
        </a:p>
      </dsp:txBody>
      <dsp:txXfrm>
        <a:off x="2162775" y="1421985"/>
        <a:ext cx="2097838" cy="1421985"/>
      </dsp:txXfrm>
    </dsp:sp>
    <dsp:sp modelId="{B410A83E-079D-4AD2-A432-DEC892FC7104}">
      <dsp:nvSpPr>
        <dsp:cNvPr id="0" name=""/>
        <dsp:cNvSpPr/>
      </dsp:nvSpPr>
      <dsp:spPr>
        <a:xfrm>
          <a:off x="2619793" y="213297"/>
          <a:ext cx="1183802" cy="1183802"/>
        </a:xfrm>
        <a:prstGeom prst="ellipse">
          <a:avLst/>
        </a:prstGeom>
        <a:blipFill rotWithShape="1">
          <a:blip xmlns:r="http://schemas.openxmlformats.org/officeDocument/2006/relationships" r:embed="rId2"/>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6D58F9B-DDBC-48EF-9E08-A2FBD372055D}">
      <dsp:nvSpPr>
        <dsp:cNvPr id="0" name=""/>
        <dsp:cNvSpPr/>
      </dsp:nvSpPr>
      <dsp:spPr>
        <a:xfrm>
          <a:off x="4323549" y="0"/>
          <a:ext cx="2097838" cy="3554963"/>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marL="0" lvl="0" indent="0" algn="ctr" defTabSz="1511300">
            <a:lnSpc>
              <a:spcPct val="90000"/>
            </a:lnSpc>
            <a:spcBef>
              <a:spcPct val="0"/>
            </a:spcBef>
            <a:spcAft>
              <a:spcPct val="35000"/>
            </a:spcAft>
            <a:buNone/>
          </a:pPr>
          <a:r>
            <a:rPr lang="ar-SY" sz="3400" kern="1200" dirty="0"/>
            <a:t>الرسالة</a:t>
          </a:r>
          <a:endParaRPr lang="en-US" sz="3400" kern="1200" dirty="0"/>
        </a:p>
      </dsp:txBody>
      <dsp:txXfrm>
        <a:off x="4323549" y="1421985"/>
        <a:ext cx="2097838" cy="1421985"/>
      </dsp:txXfrm>
    </dsp:sp>
    <dsp:sp modelId="{9D6B7C0D-CDA5-4051-BC47-A7DB2B6F52C1}">
      <dsp:nvSpPr>
        <dsp:cNvPr id="0" name=""/>
        <dsp:cNvSpPr/>
      </dsp:nvSpPr>
      <dsp:spPr>
        <a:xfrm>
          <a:off x="4780567" y="213297"/>
          <a:ext cx="1183802" cy="1183802"/>
        </a:xfrm>
        <a:prstGeom prst="ellipse">
          <a:avLst/>
        </a:prstGeom>
        <a:blipFill rotWithShape="1">
          <a:blip xmlns:r="http://schemas.openxmlformats.org/officeDocument/2006/relationships" r:embed="rId3"/>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C8B256-83C7-43CB-8B52-4ECD139FF463}">
      <dsp:nvSpPr>
        <dsp:cNvPr id="0" name=""/>
        <dsp:cNvSpPr/>
      </dsp:nvSpPr>
      <dsp:spPr>
        <a:xfrm>
          <a:off x="6484322" y="0"/>
          <a:ext cx="2097838" cy="3554963"/>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marL="0" lvl="0" indent="0" algn="ctr" defTabSz="1511300">
            <a:lnSpc>
              <a:spcPct val="90000"/>
            </a:lnSpc>
            <a:spcBef>
              <a:spcPct val="0"/>
            </a:spcBef>
            <a:spcAft>
              <a:spcPct val="35000"/>
            </a:spcAft>
            <a:buNone/>
          </a:pPr>
          <a:r>
            <a:rPr lang="ar-SY" sz="3400" kern="1200" dirty="0"/>
            <a:t>المرسل</a:t>
          </a:r>
          <a:endParaRPr lang="en-US" sz="3400" kern="1200" dirty="0"/>
        </a:p>
      </dsp:txBody>
      <dsp:txXfrm>
        <a:off x="6484322" y="1421985"/>
        <a:ext cx="2097838" cy="1421985"/>
      </dsp:txXfrm>
    </dsp:sp>
    <dsp:sp modelId="{4DA2025A-E79C-49F3-9E6E-B7A60923BDAD}">
      <dsp:nvSpPr>
        <dsp:cNvPr id="0" name=""/>
        <dsp:cNvSpPr/>
      </dsp:nvSpPr>
      <dsp:spPr>
        <a:xfrm>
          <a:off x="6941340" y="213297"/>
          <a:ext cx="1183802" cy="1183802"/>
        </a:xfrm>
        <a:prstGeom prst="ellipse">
          <a:avLst/>
        </a:prstGeom>
        <a:blipFill rotWithShape="1">
          <a:blip xmlns:r="http://schemas.openxmlformats.org/officeDocument/2006/relationships" r:embed="rId4"/>
          <a:srcRect/>
          <a:stretch>
            <a:fillRect l="-10000" r="-1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199167-B9AA-4F25-A92A-F5885AA3392C}">
      <dsp:nvSpPr>
        <dsp:cNvPr id="0" name=""/>
        <dsp:cNvSpPr/>
      </dsp:nvSpPr>
      <dsp:spPr>
        <a:xfrm>
          <a:off x="325518" y="2521581"/>
          <a:ext cx="7897429" cy="533244"/>
        </a:xfrm>
        <a:prstGeom prst="leftRightArrow">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14/09/2025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14/09/2025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14/09/2025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hyperlink" Target="https://www.apple.com/newsroom/" TargetMode="External"/><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8.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slideLayout" Target="../slideLayouts/slideLayout16.xml"/><Relationship Id="rId1" Type="http://schemas.openxmlformats.org/officeDocument/2006/relationships/tags" Target="../tags/tag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3" Type="http://schemas.openxmlformats.org/officeDocument/2006/relationships/hyperlink" Target="https://x.com/elonmusk" TargetMode="External"/><Relationship Id="rId2" Type="http://schemas.openxmlformats.org/officeDocument/2006/relationships/slideLayout" Target="../slideLayouts/slideLayout16.xml"/><Relationship Id="rId1" Type="http://schemas.openxmlformats.org/officeDocument/2006/relationships/tags" Target="../tags/tag10.xml"/><Relationship Id="rId5" Type="http://schemas.openxmlformats.org/officeDocument/2006/relationships/image" Target="../media/image16.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0q3_JRWDAYk" TargetMode="External"/><Relationship Id="rId1" Type="http://schemas.openxmlformats.org/officeDocument/2006/relationships/slideLayout" Target="../slideLayouts/slideLayout16.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hyperlink" Target="https://www.netflix.com/" TargetMode="External"/><Relationship Id="rId2" Type="http://schemas.openxmlformats.org/officeDocument/2006/relationships/slideLayout" Target="../slideLayouts/slideLayout16.xml"/><Relationship Id="rId1" Type="http://schemas.openxmlformats.org/officeDocument/2006/relationships/tags" Target="../tags/tag16.xml"/><Relationship Id="rId5" Type="http://schemas.openxmlformats.org/officeDocument/2006/relationships/image" Target="../media/image25.jpe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6.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hyperlink" Target="https://www.youtube.com/watch?v=4RSTupbfGog" TargetMode="External"/><Relationship Id="rId2" Type="http://schemas.openxmlformats.org/officeDocument/2006/relationships/slideLayout" Target="../slideLayouts/slideLayout16.xml"/><Relationship Id="rId1" Type="http://schemas.openxmlformats.org/officeDocument/2006/relationships/tags" Target="../tags/tag18.xml"/><Relationship Id="rId5" Type="http://schemas.openxmlformats.org/officeDocument/2006/relationships/image" Target="../media/image27.jpe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9.jpe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hyperlink" Target="https://www.facebook.com/business/help/144825579583746?id=939256796236247&amp;utm" TargetMode="External"/><Relationship Id="rId2" Type="http://schemas.openxmlformats.org/officeDocument/2006/relationships/slideLayout" Target="../slideLayouts/slideLayout16.xml"/><Relationship Id="rId1" Type="http://schemas.openxmlformats.org/officeDocument/2006/relationships/tags" Target="../tags/tag21.xml"/><Relationship Id="rId5" Type="http://schemas.openxmlformats.org/officeDocument/2006/relationships/image" Target="../media/image30.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5" Type="http://schemas.openxmlformats.org/officeDocument/2006/relationships/image" Target="../media/image32.jpeg"/><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48181" y="3687651"/>
            <a:ext cx="7823890" cy="61555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عملية الاتصال</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الأولى</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MKT325</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الاتصالات التسويقية المتكاملة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5112"/>
    </mc:Choice>
    <mc:Fallback xmlns="">
      <p:transition spd="slow" advTm="2511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9818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26895" y="1403972"/>
            <a:ext cx="8417320" cy="5344476"/>
          </a:xfrm>
          <a:prstGeom prst="rect">
            <a:avLst/>
          </a:prstGeom>
          <a:noFill/>
        </p:spPr>
        <p:txBody>
          <a:bodyPr wrap="square" rtlCol="0">
            <a:spAutoFit/>
          </a:bodyPr>
          <a:lstStyle/>
          <a:p>
            <a:pPr algn="just" rtl="1">
              <a:lnSpc>
                <a:spcPct val="250000"/>
              </a:lnSpc>
            </a:pPr>
            <a:r>
              <a:rPr lang="ar-SY" sz="2000" dirty="0"/>
              <a:t>يُعد الاتصال حجر الأساس في العملية التسويقية المعاصرة، إذ لا يمكن لأي مؤسسة أن تحقق أهدافها دون القدرة على إيصال رسائل واضحة ومؤثرة إلى جمهورها. فالمنتج مهما بلغت جودته، يبقى عديم القيمة إن لم يصل صوته إلى المستهلك بالشكل الصحيح. من هنا، برز مفهوم الاتصالات التسويقية المتكاملة</a:t>
            </a:r>
            <a:r>
              <a:rPr lang="en-US" sz="2000" dirty="0"/>
              <a:t> </a:t>
            </a:r>
            <a:r>
              <a:rPr lang="ar-SY" sz="2000" dirty="0"/>
              <a:t>الذي يسعى إلى توحيد الرسائل والوسائل لضمان انسجامها وفعاليتها.</a:t>
            </a:r>
          </a:p>
          <a:p>
            <a:pPr algn="just" rtl="1">
              <a:lnSpc>
                <a:spcPct val="250000"/>
              </a:lnSpc>
            </a:pPr>
            <a:r>
              <a:rPr lang="ar-SY" sz="2000" dirty="0"/>
              <a:t>في هذه المحاضرة سنتناول عملية الاتصال من منظور تسويقي، فنوضح مفهومها وعناصرها الأساسية، ودور الرسالة في التأثير على الجمهور. كما سنستعرض القنوات التقليدية والرقمية، ونماذج فعالية الاتصال، وصولاً إلى أساليب قياس أثر الرسائل الاتصالية. </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ounded Rectangle 8">
            <a:extLst>
              <a:ext uri="{FF2B5EF4-FFF2-40B4-BE49-F238E27FC236}">
                <a16:creationId xmlns:a16="http://schemas.microsoft.com/office/drawing/2014/main" id="{9FC8270D-1198-4EFC-A509-1F864B804824}"/>
              </a:ext>
            </a:extLst>
          </p:cNvPr>
          <p:cNvSpPr/>
          <p:nvPr/>
        </p:nvSpPr>
        <p:spPr>
          <a:xfrm>
            <a:off x="908368" y="240381"/>
            <a:ext cx="2242456"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5992"/>
    </mc:Choice>
    <mc:Fallback xmlns="">
      <p:transition spd="slow" advTm="659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62113" y="899652"/>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02795" y="1503907"/>
            <a:ext cx="8495854" cy="4805867"/>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150000"/>
              </a:lnSpc>
              <a:buFont typeface="Arial" panose="020B0604020202020204" pitchFamily="34" charset="0"/>
              <a:buChar char="•"/>
            </a:pPr>
            <a:r>
              <a:rPr lang="ar-SY" sz="2000" dirty="0"/>
              <a:t>شرح مفهوم الاتصال ودوره في العملية التسويقية مع توضيح علاقته بالاتصالات التسويقية المتكاملة</a:t>
            </a:r>
            <a:r>
              <a:rPr lang="en-US" sz="2000" dirty="0"/>
              <a:t>.</a:t>
            </a:r>
            <a:endParaRPr lang="ar-SY" sz="2000" dirty="0"/>
          </a:p>
          <a:p>
            <a:pPr marL="342900" indent="-342900" algn="just" rtl="1">
              <a:lnSpc>
                <a:spcPct val="150000"/>
              </a:lnSpc>
              <a:buFont typeface="Arial" panose="020B0604020202020204" pitchFamily="34" charset="0"/>
              <a:buChar char="•"/>
            </a:pPr>
            <a:r>
              <a:rPr lang="ar-SY" sz="2000" dirty="0"/>
              <a:t>تمييز عناصر عملية الاتصال الأساسية (المرسل، الرسالة، القناة، المستقبل، والتشويش) وتحليل دور كل منها.</a:t>
            </a:r>
          </a:p>
          <a:p>
            <a:pPr marL="342900" indent="-342900" algn="just" rtl="1">
              <a:lnSpc>
                <a:spcPct val="150000"/>
              </a:lnSpc>
              <a:buFont typeface="Arial" panose="020B0604020202020204" pitchFamily="34" charset="0"/>
              <a:buChar char="•"/>
            </a:pPr>
            <a:r>
              <a:rPr lang="ar-SY" sz="2000" dirty="0"/>
              <a:t>تقييم تأثير الرسائل الاتصالية على الجمهور من خلال دراسة أساليب الإقناع والمصداقية والتخصيص.</a:t>
            </a:r>
          </a:p>
          <a:p>
            <a:pPr marL="342900" indent="-342900" algn="just" rtl="1">
              <a:lnSpc>
                <a:spcPct val="150000"/>
              </a:lnSpc>
              <a:buFont typeface="Arial" panose="020B0604020202020204" pitchFamily="34" charset="0"/>
              <a:buChar char="•"/>
            </a:pPr>
            <a:r>
              <a:rPr lang="ar-SY" sz="2000" dirty="0"/>
              <a:t>التفريق بين قنوات الاتصال التقليدية والرقمية وتوضيح كيفية الدمج بينهما ضمن استراتيجية تسويقية موحدة.</a:t>
            </a:r>
          </a:p>
          <a:p>
            <a:pPr marL="342900" indent="-342900" algn="just" rtl="1">
              <a:lnSpc>
                <a:spcPct val="150000"/>
              </a:lnSpc>
              <a:buFont typeface="Arial" panose="020B0604020202020204" pitchFamily="34" charset="0"/>
              <a:buChar char="•"/>
            </a:pPr>
            <a:r>
              <a:rPr lang="ar-SY" sz="2000" dirty="0"/>
              <a:t>استخدام مؤشرات كمية ونوعية لقياس أثر الرسائل الاتصالية وتقدير مدى نجاح الحملات في تحقيق أهدافها.</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ounded Rectangle 8">
            <a:extLst>
              <a:ext uri="{FF2B5EF4-FFF2-40B4-BE49-F238E27FC236}">
                <a16:creationId xmlns:a16="http://schemas.microsoft.com/office/drawing/2014/main" id="{3064F6D9-D118-431D-80A2-A7847EA856E8}"/>
              </a:ext>
            </a:extLst>
          </p:cNvPr>
          <p:cNvSpPr/>
          <p:nvPr/>
        </p:nvSpPr>
        <p:spPr>
          <a:xfrm>
            <a:off x="908368" y="240381"/>
            <a:ext cx="2242456"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1710"/>
    </mc:Choice>
    <mc:Fallback xmlns="">
      <p:transition spd="slow" advTm="1117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70208" y="990932"/>
            <a:ext cx="2241319"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مفهوم الاتصـــــــــــــــــــــــــــــال</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000F2B55-9EFF-4C58-8665-86236051973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4767"/>
    </mc:Choice>
    <mc:Fallback xmlns="">
      <p:transition spd="slow" advTm="14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46933" y="1275315"/>
            <a:ext cx="4955590" cy="4659289"/>
          </a:xfrm>
          <a:prstGeom prst="rect">
            <a:avLst/>
          </a:prstGeom>
        </p:spPr>
        <p:txBody>
          <a:bodyPr wrap="square">
            <a:spAutoFit/>
          </a:bodyPr>
          <a:lstStyle/>
          <a:p>
            <a:pPr algn="just" rtl="1">
              <a:lnSpc>
                <a:spcPct val="150000"/>
              </a:lnSpc>
            </a:pPr>
            <a:r>
              <a:rPr lang="ar-SY" sz="2000" dirty="0"/>
              <a:t>يشكل الاتصال حجر الزاوية في العملية التسويقية الحديثة، فهو الوسيلة التي تربط المنظمة بجمهورها وتتيح تبادل المعلومات والأفكار بشكل منظم. يتجاوز الاتصال مجرد الإعلان ليصبح أداة لبناء علاقة متينة ومستدامة مع العملاء، حيث يساهم في نقل قيم وهوية العلامة التجارية بوضوح. في إطار الاتصالات التسويقية المتكاملة</a:t>
            </a:r>
            <a:r>
              <a:rPr lang="en-US" sz="2000" dirty="0"/>
              <a:t>، </a:t>
            </a:r>
            <a:r>
              <a:rPr lang="ar-SY" sz="2000" dirty="0"/>
              <a:t>يُعتبر الاتصال استراتيجية شاملة توحد الرسائل عبر جميع القنوات لضمان التجربة المتسقة للمستهلك. علاوة على ذلك، يسهم الاتصال الفعّال في تعزيز الولاء وبناء العلاقات طويلة الأمد، إذ يشعر العملاء بأنهم جزء من مجتمع العلامة التجارية.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0" name="Rounded Rectangle 1">
            <a:extLst>
              <a:ext uri="{FF2B5EF4-FFF2-40B4-BE49-F238E27FC236}">
                <a16:creationId xmlns:a16="http://schemas.microsoft.com/office/drawing/2014/main" id="{06BE4466-640C-49A4-89F3-8B918F3BE1F6}"/>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cSld>
  <p:clrMapOvr>
    <a:masterClrMapping/>
  </p:clrMapOvr>
  <p:transition spd="slow" advTm="7340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58388" y="931455"/>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الاتصال </a:t>
            </a:r>
          </a:p>
        </p:txBody>
      </p:sp>
      <p:sp>
        <p:nvSpPr>
          <p:cNvPr id="48" name="TextBox 47"/>
          <p:cNvSpPr txBox="1"/>
          <p:nvPr/>
        </p:nvSpPr>
        <p:spPr>
          <a:xfrm>
            <a:off x="825500" y="1494254"/>
            <a:ext cx="10541000" cy="4575035"/>
          </a:xfrm>
          <a:prstGeom prst="rect">
            <a:avLst/>
          </a:prstGeom>
          <a:noFill/>
        </p:spPr>
        <p:txBody>
          <a:bodyPr wrap="square" rtlCol="0">
            <a:spAutoFit/>
          </a:bodyPr>
          <a:lstStyle/>
          <a:p>
            <a:pPr algn="just" rtl="1">
              <a:lnSpc>
                <a:spcPct val="250000"/>
              </a:lnSpc>
            </a:pPr>
            <a:r>
              <a:rPr lang="ar-SY" sz="2000" dirty="0"/>
              <a:t>الاتصال هو عملية تبادل منظم للمعلومات والأفكار بين المنظمة والجمهور بهدف بناء فهم متبادل وإحداث استجابة محددة. في السياق التسويقي، لا يقتصر على مجرد إعلان بل يشمل التفاعل المستمر الذي يبني علاقة مع العميل. يشمل الاتصال استخدام قنوات متعددة مثل الإعلانات، وسائل التواصل الاجتماعي، البريد الإلكتروني، والتسويق الشخصي لضمان وصول الرسالة بوضوح وفاعلية. كما أنه يعتمد على الاستماع للعميل وتحليل ردود أفعاله لتكييف الرسائل المستقبلية بما يتوافق مع توقعاته واهتماماته.</a:t>
            </a:r>
          </a:p>
          <a:p>
            <a:pPr algn="just" rtl="1">
              <a:lnSpc>
                <a:spcPct val="250000"/>
              </a:lnSpc>
            </a:pPr>
            <a:r>
              <a:rPr lang="ar-SY" sz="2000" b="1" u="sng" dirty="0"/>
              <a:t>مثال:</a:t>
            </a:r>
            <a:r>
              <a:rPr lang="ar-SY" sz="2000" b="1" dirty="0"/>
              <a:t> </a:t>
            </a:r>
            <a:r>
              <a:rPr lang="ar-SY" sz="2000" dirty="0"/>
              <a:t>حملة (</a:t>
            </a:r>
            <a:r>
              <a:rPr lang="en-US" sz="2000" dirty="0"/>
              <a:t>Share a Coke</a:t>
            </a:r>
            <a:r>
              <a:rPr lang="ar-SY" sz="2000" dirty="0"/>
              <a:t>) من كوكاكولا جسدت هذا المفهوم عندما استبدلت العلامة التجارية </a:t>
            </a:r>
          </a:p>
          <a:p>
            <a:pPr algn="just" rtl="1">
              <a:lnSpc>
                <a:spcPct val="250000"/>
              </a:lnSpc>
            </a:pPr>
            <a:r>
              <a:rPr lang="ar-SY" sz="2000" dirty="0"/>
              <a:t>بأسماء شخصية على العبوات، ما خلق شعوراً بأن المستهلك شريك في الرسالة.</a:t>
            </a: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Share a Coca-Cola Campaign . . . is ...">
            <a:extLst>
              <a:ext uri="{FF2B5EF4-FFF2-40B4-BE49-F238E27FC236}">
                <a16:creationId xmlns:a16="http://schemas.microsoft.com/office/drawing/2014/main" id="{F1FAD932-8EC0-4DD0-BD89-24433C646F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3095" y="4488285"/>
            <a:ext cx="2615886" cy="1464896"/>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169750D7-0F28-4728-BD85-ACC94F0E7E7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24959"/>
    </mc:Choice>
    <mc:Fallback xmlns="">
      <p:transition advTm="2249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56407" y="896248"/>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 كأداة استراتيجية</a:t>
            </a:r>
          </a:p>
        </p:txBody>
      </p:sp>
      <p:sp>
        <p:nvSpPr>
          <p:cNvPr id="48" name="TextBox 47"/>
          <p:cNvSpPr txBox="1"/>
          <p:nvPr/>
        </p:nvSpPr>
        <p:spPr>
          <a:xfrm>
            <a:off x="825500" y="1715849"/>
            <a:ext cx="10541000" cy="4921284"/>
          </a:xfrm>
          <a:prstGeom prst="rect">
            <a:avLst/>
          </a:prstGeom>
          <a:noFill/>
        </p:spPr>
        <p:txBody>
          <a:bodyPr wrap="square" rtlCol="0">
            <a:spAutoFit/>
          </a:bodyPr>
          <a:lstStyle/>
          <a:p>
            <a:pPr algn="just" rtl="1">
              <a:lnSpc>
                <a:spcPct val="200000"/>
              </a:lnSpc>
            </a:pPr>
            <a:r>
              <a:rPr lang="ar-SY" sz="2000" dirty="0"/>
              <a:t>الاتصال ليس نشاطاً تكميلياً بل عنصراً استراتيجياً يوجه صورة الشركة في أذهان المستهلكين. فهو يساهم في صياغة الهوية والقيمة المضافة للمنتج، ويُعد أداة لتوضيح الفارق التنافسي. كما يساعد الاتصال الاستراتيجي على توجيه سلوك المستهلك وبناء الثقة بالعلامة التجارية على المدى الطويل. إضافة إلى ذلك، يتيح متابعة ردود الأفعال وتحليل البيانات لضبط الرسائل وتحقيق أهداف التسويق بفعالية أكبر.</a:t>
            </a:r>
          </a:p>
          <a:p>
            <a:pPr algn="just" rtl="1">
              <a:lnSpc>
                <a:spcPct val="200000"/>
              </a:lnSpc>
            </a:pPr>
            <a:r>
              <a:rPr lang="ar-SY" sz="2000" b="1" u="sng" dirty="0"/>
              <a:t>مثال:</a:t>
            </a:r>
            <a:r>
              <a:rPr lang="ar-SY" sz="2000" b="1" dirty="0"/>
              <a:t> </a:t>
            </a:r>
            <a:r>
              <a:rPr lang="ar-SY" sz="2000" dirty="0"/>
              <a:t>تعتمد شركة (</a:t>
            </a:r>
            <a:r>
              <a:rPr lang="en-US" sz="2000" dirty="0"/>
              <a:t>Apple</a:t>
            </a:r>
            <a:r>
              <a:rPr lang="ar-SY" sz="2000" dirty="0"/>
              <a:t>) على بساطة رسائلها الإعلانية ولغتها البصرية الموحّدة لتعزيز </a:t>
            </a:r>
            <a:endParaRPr lang="en-US" sz="2000" dirty="0"/>
          </a:p>
          <a:p>
            <a:pPr algn="just" rtl="1">
              <a:lnSpc>
                <a:spcPct val="200000"/>
              </a:lnSpc>
            </a:pPr>
            <a:r>
              <a:rPr lang="ar-SY" sz="2000" dirty="0"/>
              <a:t>استراتيجيتها في تقديم منتجات مبتكرة.</a:t>
            </a:r>
          </a:p>
          <a:p>
            <a:pPr algn="just" rtl="1">
              <a:lnSpc>
                <a:spcPct val="200000"/>
              </a:lnSpc>
            </a:pPr>
            <a:r>
              <a:rPr lang="ar-SY" sz="2000" b="1" dirty="0"/>
              <a:t>رابط للاطلاع على الحملات الإعلانية الرسمية لشركة (</a:t>
            </a:r>
            <a:r>
              <a:rPr lang="en-US" sz="2000" b="1" dirty="0"/>
              <a:t>Apple</a:t>
            </a:r>
            <a:r>
              <a:rPr lang="ar-SY" sz="2000" b="1" dirty="0"/>
              <a:t>): </a:t>
            </a:r>
            <a:r>
              <a:rPr lang="en-US" sz="2000" dirty="0">
                <a:hlinkClick r:id="rId3"/>
              </a:rPr>
              <a:t>https://www.apple.com/newsroom/</a:t>
            </a:r>
            <a:endParaRPr lang="ar-SY" sz="2000" dirty="0"/>
          </a:p>
          <a:p>
            <a:pPr algn="just" rtl="1">
              <a:lnSpc>
                <a:spcPct val="200000"/>
              </a:lnSpc>
            </a:pPr>
            <a:endParaRPr lang="ar-SY" sz="2000" b="1"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Apple Logo: The Bite That Changed the ...">
            <a:extLst>
              <a:ext uri="{FF2B5EF4-FFF2-40B4-BE49-F238E27FC236}">
                <a16:creationId xmlns:a16="http://schemas.microsoft.com/office/drawing/2014/main" id="{020E7055-A8EF-42BF-98B2-1943F42268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40" y="3994361"/>
            <a:ext cx="3028950" cy="15144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67250"/>
    </mc:Choice>
    <mc:Fallback xmlns="">
      <p:transition advTm="2672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34980" y="907085"/>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الاتصال في الاتصالات التسويقية المتكاملة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22033" y="1667107"/>
            <a:ext cx="10730205"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في الاتصالات التسويقية المتكاملة</a:t>
            </a:r>
            <a:r>
              <a:rPr lang="en-US" sz="2000" dirty="0">
                <a:latin typeface="Times New Roman" panose="02020603050405020304" pitchFamily="18" charset="0"/>
              </a:rPr>
              <a:t>، </a:t>
            </a:r>
            <a:r>
              <a:rPr lang="ar-SY" sz="2000" dirty="0">
                <a:latin typeface="Times New Roman" panose="02020603050405020304" pitchFamily="18" charset="0"/>
              </a:rPr>
              <a:t>يُنظر إلى الاتصال باعتباره الركيزة التي توحد الجهود الترويجية عبر قنوات متعددة. أي أن الرسالة يجب أن تصل متناسقة سواء عبر الإعلان التلفزيوني أو البريد الإلكتروني أو وسائل التواصل الاجتماعي. تضمن هذه التناسقية أن يختبر المستهلك العلامة التجارية بشكل موحد، مما يعزز التعرف على الهوية والقيم المرتبطة بها. كما تسهم الاتصالات المتكاملة في زيادة فعالية الحملات التسويقية من خلال تقليل التناقض بين الرسائل المختلفة. علاوة على ذلك، توفر أدوات قياس وتحليل الأداء عبر القنوات، مما يمكّن الشركات من تعديل استراتيجياتها وتحسين التفاعل مع العملاء.</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تعد (</a:t>
            </a:r>
            <a:r>
              <a:rPr lang="en-US" sz="2000" dirty="0">
                <a:latin typeface="Times New Roman" panose="02020603050405020304" pitchFamily="18" charset="0"/>
              </a:rPr>
              <a:t>Nike</a:t>
            </a:r>
            <a:r>
              <a:rPr lang="ar-SY" sz="2000" dirty="0">
                <a:latin typeface="Times New Roman" panose="02020603050405020304" pitchFamily="18" charset="0"/>
              </a:rPr>
              <a:t>) نموذجاً بارزاً حيث توحدت رسائلها حول شعار "</a:t>
            </a:r>
            <a:r>
              <a:rPr lang="en-US" sz="2000" dirty="0">
                <a:latin typeface="Times New Roman" panose="02020603050405020304" pitchFamily="18" charset="0"/>
              </a:rPr>
              <a:t>" Just Do It </a:t>
            </a:r>
            <a:r>
              <a:rPr lang="ar-SY" sz="2000" dirty="0">
                <a:latin typeface="Times New Roman" panose="02020603050405020304" pitchFamily="18" charset="0"/>
              </a:rPr>
              <a:t> في التلفزيون، </a:t>
            </a:r>
          </a:p>
          <a:p>
            <a:pPr marL="231775" algn="just" rtl="1">
              <a:lnSpc>
                <a:spcPct val="200000"/>
              </a:lnSpc>
            </a:pPr>
            <a:r>
              <a:rPr lang="ar-SY" sz="2000" dirty="0">
                <a:latin typeface="Times New Roman" panose="02020603050405020304" pitchFamily="18" charset="0"/>
              </a:rPr>
              <a:t>الحملات الرقمية، ورعايتها الرياضية.</a:t>
            </a:r>
          </a:p>
        </p:txBody>
      </p:sp>
      <p:pic>
        <p:nvPicPr>
          <p:cNvPr id="2" name="Picture 2" descr="slogan is the best in history ...">
            <a:extLst>
              <a:ext uri="{FF2B5EF4-FFF2-40B4-BE49-F238E27FC236}">
                <a16:creationId xmlns:a16="http://schemas.microsoft.com/office/drawing/2014/main" id="{50179E81-FEF9-4539-8F4A-5F943D1CC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7354" y="4667152"/>
            <a:ext cx="1929152" cy="1283763"/>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3EB93F4C-16C2-4F68-A4AD-57E64EC0623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84264"/>
    </mc:Choice>
    <mc:Fallback xmlns="">
      <p:transition advTm="28426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88760" y="926071"/>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أهمية الاتصال لبناء العلاقات</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06951" y="1681773"/>
            <a:ext cx="10541000" cy="4313040"/>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rPr>
              <a:t>الاتصال يسعى في جوهره إلى إقامة علاقات طويلة الأمد بين العلامة التجارية والعملاء، وليس فقط إتمام صفقة آنية. من خلال الاستمرارية والتفاعل، يشعر العميل أنه جزء من مجتمع العلامة. يعزز هذا الانتماء ولاء العميل ويحفزه على المشاركة في الأنشطة الترويجية والتفاعل مع المحتوى الذي تقدمه العلامة. كما يتيح للشركة فهم احتياجات العملاء بشكل أفضل وتقديم عروض وخدمات مخصصة تلبي توقعاتهم. في هذا السياق، تصبح العلاقات مع العملاء محوراً استراتيجياً يعزز من قيمة العلامة التجارية ويقوي مكانتها في السوق.</a:t>
            </a:r>
            <a:endParaRPr lang="ar-SY" sz="2000" dirty="0">
              <a:effectLst/>
              <a:ea typeface="Times New Roman" panose="02020603050405020304" pitchFamily="18" charset="0"/>
            </a:endParaRPr>
          </a:p>
          <a:p>
            <a:pPr algn="just" rtl="1">
              <a:lnSpc>
                <a:spcPct val="20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تستخدم شركة </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Starbucks</a:t>
            </a:r>
            <a:r>
              <a:rPr lang="ar-SY"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تطبيقها للتواصل المستمر مع العملاء عبر المكافآت والإشعارات، </a:t>
            </a:r>
            <a:endParaRPr lang="ar-SY" sz="2000" dirty="0">
              <a:effectLst/>
              <a:latin typeface="Times New Roman" panose="02020603050405020304" pitchFamily="18" charset="0"/>
              <a:ea typeface="Times New Roman" panose="02020603050405020304" pitchFamily="18" charset="0"/>
            </a:endParaRPr>
          </a:p>
          <a:p>
            <a:pPr algn="just" rtl="1">
              <a:lnSpc>
                <a:spcPct val="200000"/>
              </a:lnSpc>
            </a:pPr>
            <a:r>
              <a:rPr lang="ar-SA" sz="2000" dirty="0">
                <a:effectLst/>
                <a:latin typeface="Times New Roman" panose="02020603050405020304" pitchFamily="18" charset="0"/>
                <a:ea typeface="Times New Roman" panose="02020603050405020304" pitchFamily="18" charset="0"/>
              </a:rPr>
              <a:t>مما يعزز من ولائهم وانتمائهم للعلامة.</a:t>
            </a: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Buy Starbucks Coffee Latte 220ml Online ...">
            <a:extLst>
              <a:ext uri="{FF2B5EF4-FFF2-40B4-BE49-F238E27FC236}">
                <a16:creationId xmlns:a16="http://schemas.microsoft.com/office/drawing/2014/main" id="{9BEF5534-69DE-4B01-B258-59D0353B54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4049" y="4084473"/>
            <a:ext cx="2001788" cy="20017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1">
            <a:extLst>
              <a:ext uri="{FF2B5EF4-FFF2-40B4-BE49-F238E27FC236}">
                <a16:creationId xmlns:a16="http://schemas.microsoft.com/office/drawing/2014/main" id="{983A194A-2EA1-4E2C-81C7-A99B94BF31F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49689"/>
    </mc:Choice>
    <mc:Fallback xmlns="">
      <p:transition advTm="2496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7101271" y="834303"/>
            <a:ext cx="2584361"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عناصر عملية الاتصال </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0" name="Rounded Rectangle 1">
            <a:extLst>
              <a:ext uri="{FF2B5EF4-FFF2-40B4-BE49-F238E27FC236}">
                <a16:creationId xmlns:a16="http://schemas.microsoft.com/office/drawing/2014/main" id="{9F6A421A-5D23-4D31-82C0-3771A936657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21891"/>
    </mc:Choice>
    <mc:Fallback xmlns="">
      <p:transition spd="slow" advTm="218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63515" y="1045759"/>
            <a:ext cx="5205083" cy="5582619"/>
          </a:xfrm>
          <a:prstGeom prst="rect">
            <a:avLst/>
          </a:prstGeom>
        </p:spPr>
        <p:txBody>
          <a:bodyPr wrap="square">
            <a:spAutoFit/>
          </a:bodyPr>
          <a:lstStyle/>
          <a:p>
            <a:pPr algn="just" rtl="1">
              <a:lnSpc>
                <a:spcPct val="150000"/>
              </a:lnSpc>
            </a:pPr>
            <a:r>
              <a:rPr lang="ar-SY" sz="2000" dirty="0"/>
              <a:t>يُعرّف الاتصال بأنه العملية التي يتم خلالها إرسال معلومات من المرسل إلى المستقبل مع ضرورة فهم المستقبل للمعلومة حتى نقول أن الاتصال تحقق. تشكل عناصر عملية الاتصال الإطار الأساسي لفهم كيفية انتقال الرسائل بين المنظمات وجمهورها. في السياق التسويقي، لا يقتصر الأمر على مجرد إرسال رسالة، بل يتطلب اختيار المرسل المناسب، وتحديد مضمون متماسك، واختيار القنوات الأكثر ملاءمة، وضمان وصولها إلى الجمهور المستهدف بشكل فعّال. تكمن أهمية هذه العناصر في انسجامها معاً، إذ أن أي خلل في عنصر واحد قد يؤدي إلى ضعف التأثير أو تشويه المعنى المقصود. ومن خلال أمثلة واقعية يمكن إدراك كيف يتحول الاتصال من مجرد عملية تقنية إلى أداة استراتيجية لبناء علاقة عميقة ومستدامة مع العملاء.</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0" name="Rectangle 9">
            <a:extLst>
              <a:ext uri="{FF2B5EF4-FFF2-40B4-BE49-F238E27FC236}">
                <a16:creationId xmlns:a16="http://schemas.microsoft.com/office/drawing/2014/main" id="{466F6680-9BEB-4E1C-8858-2B23E10FA1F2}"/>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3486C358-FEEA-48F6-B05B-43A506C0A7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8A752619-E66C-4AC8-9066-A8EB752877C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5470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19284" y="983601"/>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عناصر عملية الاتصال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466ECFD3-E0A3-4978-8946-1F504AB5E029}"/>
              </a:ext>
            </a:extLst>
          </p:cNvPr>
          <p:cNvGraphicFramePr/>
          <p:nvPr>
            <p:extLst>
              <p:ext uri="{D42A27DB-BD31-4B8C-83A1-F6EECF244321}">
                <p14:modId xmlns:p14="http://schemas.microsoft.com/office/powerpoint/2010/main" val="394732552"/>
              </p:ext>
            </p:extLst>
          </p:nvPr>
        </p:nvGraphicFramePr>
        <p:xfrm>
          <a:off x="1586204" y="1881840"/>
          <a:ext cx="8584163" cy="3554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7">
            <a:extLst>
              <a:ext uri="{FF2B5EF4-FFF2-40B4-BE49-F238E27FC236}">
                <a16:creationId xmlns:a16="http://schemas.microsoft.com/office/drawing/2014/main" id="{2DC75860-467A-48AE-9627-0AACD54B7A6D}"/>
              </a:ext>
            </a:extLst>
          </p:cNvPr>
          <p:cNvSpPr/>
          <p:nvPr/>
        </p:nvSpPr>
        <p:spPr>
          <a:xfrm>
            <a:off x="4403222" y="4834738"/>
            <a:ext cx="2819498" cy="553998"/>
          </a:xfrm>
          <a:prstGeom prst="rect">
            <a:avLst/>
          </a:prstGeom>
          <a:noFill/>
        </p:spPr>
        <p:txBody>
          <a:bodyPr wrap="square" lIns="91440" tIns="45720" rIns="91440" bIns="45720">
            <a:spAutoFit/>
          </a:bodyPr>
          <a:lstStyle/>
          <a:p>
            <a:pPr algn="ctr"/>
            <a:r>
              <a:rPr lang="ar-SY" sz="3000" b="0" cap="none" spc="0" dirty="0">
                <a:ln w="0"/>
                <a:solidFill>
                  <a:schemeClr val="tx1"/>
                </a:solidFill>
                <a:effectLst>
                  <a:outerShdw blurRad="38100" dist="19050" dir="2700000" algn="tl" rotWithShape="0">
                    <a:schemeClr val="dk1">
                      <a:alpha val="40000"/>
                    </a:schemeClr>
                  </a:outerShdw>
                </a:effectLst>
              </a:rPr>
              <a:t>التغذية الراجعة</a:t>
            </a:r>
            <a:endParaRPr lang="en-US" sz="3000" b="0" cap="none" spc="0" dirty="0">
              <a:ln w="0"/>
              <a:solidFill>
                <a:schemeClr val="tx1"/>
              </a:solidFill>
              <a:effectLst>
                <a:outerShdw blurRad="38100" dist="19050" dir="2700000" algn="tl" rotWithShape="0">
                  <a:schemeClr val="dk1">
                    <a:alpha val="40000"/>
                  </a:schemeClr>
                </a:outerShdw>
              </a:effectLst>
            </a:endParaRPr>
          </a:p>
        </p:txBody>
      </p:sp>
      <p:sp>
        <p:nvSpPr>
          <p:cNvPr id="13" name="Rectangle 12">
            <a:extLst>
              <a:ext uri="{FF2B5EF4-FFF2-40B4-BE49-F238E27FC236}">
                <a16:creationId xmlns:a16="http://schemas.microsoft.com/office/drawing/2014/main" id="{7EB48678-AD87-41BD-9E37-AF2F8FF9BD66}"/>
              </a:ext>
            </a:extLst>
          </p:cNvPr>
          <p:cNvSpPr/>
          <p:nvPr/>
        </p:nvSpPr>
        <p:spPr>
          <a:xfrm>
            <a:off x="4468536" y="5469144"/>
            <a:ext cx="2819498" cy="584775"/>
          </a:xfrm>
          <a:prstGeom prst="rect">
            <a:avLst/>
          </a:prstGeom>
          <a:noFill/>
        </p:spPr>
        <p:txBody>
          <a:bodyPr wrap="square" lIns="91440" tIns="45720" rIns="91440" bIns="45720">
            <a:spAutoFit/>
          </a:bodyPr>
          <a:lstStyle/>
          <a:p>
            <a:pPr algn="ctr"/>
            <a:r>
              <a:rPr lang="ar-SY" sz="3200" b="0" cap="none" spc="0" dirty="0">
                <a:ln w="0"/>
                <a:solidFill>
                  <a:srgbClr val="C00000"/>
                </a:solidFill>
                <a:effectLst>
                  <a:outerShdw blurRad="38100" dist="19050" dir="2700000" algn="tl" rotWithShape="0">
                    <a:schemeClr val="dk1">
                      <a:alpha val="40000"/>
                    </a:schemeClr>
                  </a:outerShdw>
                </a:effectLst>
              </a:rPr>
              <a:t>الضوضــــــاء</a:t>
            </a:r>
            <a:endParaRPr lang="en-US" sz="3200" b="0" cap="none" spc="0" dirty="0">
              <a:ln w="0"/>
              <a:solidFill>
                <a:srgbClr val="C00000"/>
              </a:solidFill>
              <a:effectLst>
                <a:outerShdw blurRad="38100" dist="19050" dir="2700000" algn="tl" rotWithShape="0">
                  <a:schemeClr val="dk1">
                    <a:alpha val="40000"/>
                  </a:schemeClr>
                </a:outerShdw>
              </a:effectLst>
            </a:endParaRPr>
          </a:p>
        </p:txBody>
      </p:sp>
      <p:sp>
        <p:nvSpPr>
          <p:cNvPr id="9" name="Rounded Rectangle 1">
            <a:extLst>
              <a:ext uri="{FF2B5EF4-FFF2-40B4-BE49-F238E27FC236}">
                <a16:creationId xmlns:a16="http://schemas.microsoft.com/office/drawing/2014/main" id="{6653DBE4-2E88-4BCE-8EB0-5B908A402FA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208765"/>
    </mc:Choice>
    <mc:Fallback xmlns="">
      <p:transition advTm="20876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559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المرسل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Sender</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63746"/>
            <a:ext cx="10541000" cy="4921284"/>
          </a:xfrm>
          <a:prstGeom prst="rect">
            <a:avLst/>
          </a:prstGeom>
          <a:noFill/>
        </p:spPr>
        <p:txBody>
          <a:bodyPr wrap="square" rtlCol="0">
            <a:spAutoFit/>
          </a:bodyPr>
          <a:lstStyle/>
          <a:p>
            <a:pPr algn="just" rtl="1">
              <a:lnSpc>
                <a:spcPct val="200000"/>
              </a:lnSpc>
            </a:pPr>
            <a:r>
              <a:rPr lang="ar-SY" sz="2000" dirty="0"/>
              <a:t>المرسل هو الجهة التي تبدأ عملية الاتصال من خلال صياغة الرسالة (المعلومات التي يريد ارسالها للمستقبل) بشكل يتماشى مع أهدافها الاستراتيجية. في التسويق، المرسل عادة ما يكون الشركة أو العلامة التجارية التي ترغب في إيصال قيمة معينة. ويُعتبر المرسل حجر الأساس في العملية الاتصالية، إذ تقع على عاتقه مسؤولية اختيار اللغة والأسلوب المناسبين للتأثير في الجمهور. وإن أي خلل في تحديد هوية المرسل أو في وضوح أهدافه قد يؤدي إلى ضعف فاعلية الاتصال وصعوبة تحقيق الاستجابة المرغوبة.</a:t>
            </a:r>
          </a:p>
          <a:p>
            <a:pPr algn="just" rtl="1">
              <a:lnSpc>
                <a:spcPct val="200000"/>
              </a:lnSpc>
            </a:pPr>
            <a:r>
              <a:rPr lang="ar-SY" sz="2000" b="1" u="sng" dirty="0"/>
              <a:t>مثال</a:t>
            </a:r>
            <a:r>
              <a:rPr lang="ar-SY" sz="2000" u="sng" dirty="0"/>
              <a:t>:</a:t>
            </a:r>
            <a:r>
              <a:rPr lang="ar-SY" sz="2000" dirty="0"/>
              <a:t> </a:t>
            </a:r>
            <a:r>
              <a:rPr lang="ar-SA" sz="2000" dirty="0">
                <a:effectLst/>
                <a:ea typeface="Times New Roman" panose="02020603050405020304" pitchFamily="18" charset="0"/>
                <a:cs typeface="Times New Roman" panose="02020603050405020304" pitchFamily="18" charset="0"/>
              </a:rPr>
              <a:t>يُعتبر </a:t>
            </a:r>
            <a:r>
              <a:rPr lang="ar-SY" sz="2000" dirty="0">
                <a:ea typeface="Times New Roman" panose="02020603050405020304" pitchFamily="18" charset="0"/>
                <a:cs typeface="Times New Roman" panose="02020603050405020304" pitchFamily="18" charset="0"/>
              </a:rPr>
              <a:t>أ</a:t>
            </a:r>
            <a:r>
              <a:rPr lang="ar-SA" sz="2000" dirty="0">
                <a:effectLst/>
                <a:ea typeface="Times New Roman" panose="02020603050405020304" pitchFamily="18" charset="0"/>
                <a:cs typeface="Times New Roman" panose="02020603050405020304" pitchFamily="18" charset="0"/>
              </a:rPr>
              <a:t>يلون ماسك</a:t>
            </a:r>
            <a:r>
              <a:rPr lang="ar-SY" sz="2000" dirty="0">
                <a:effectLst/>
                <a:ea typeface="Times New Roman" panose="02020603050405020304" pitchFamily="18" charset="0"/>
                <a:cs typeface="Times New Roman" panose="02020603050405020304" pitchFamily="18" charset="0"/>
              </a:rPr>
              <a:t> (الرئيس التنفيذي لشركة (</a:t>
            </a:r>
            <a:r>
              <a:rPr lang="en-US" sz="2000" dirty="0">
                <a:effectLst/>
                <a:ea typeface="Times New Roman" panose="02020603050405020304" pitchFamily="18" charset="0"/>
                <a:cs typeface="Times New Roman" panose="02020603050405020304" pitchFamily="18" charset="0"/>
              </a:rPr>
              <a:t>Tesla</a:t>
            </a:r>
            <a:r>
              <a:rPr lang="ar-SY" sz="2000" dirty="0">
                <a:effectLst/>
                <a:ea typeface="Times New Roman" panose="02020603050405020304" pitchFamily="18" charset="0"/>
                <a:cs typeface="Times New Roman" panose="02020603050405020304" pitchFamily="18" charset="0"/>
              </a:rPr>
              <a:t>))</a:t>
            </a:r>
            <a:r>
              <a:rPr lang="ar-SA" sz="2000" dirty="0">
                <a:effectLst/>
                <a:ea typeface="Times New Roman" panose="02020603050405020304" pitchFamily="18" charset="0"/>
                <a:cs typeface="Times New Roman" panose="02020603050405020304" pitchFamily="18" charset="0"/>
              </a:rPr>
              <a:t> أحد أهم المرسلين عبر حسابه على </a:t>
            </a:r>
            <a:r>
              <a:rPr lang="ar-SY" sz="2000" dirty="0">
                <a:ea typeface="Times New Roman" panose="02020603050405020304" pitchFamily="18" charset="0"/>
                <a:cs typeface="Times New Roman" panose="02020603050405020304" pitchFamily="18" charset="0"/>
              </a:rPr>
              <a:t>منصة (</a:t>
            </a:r>
            <a:r>
              <a:rPr lang="en-US" sz="2000" dirty="0">
                <a:ea typeface="Times New Roman" panose="02020603050405020304" pitchFamily="18" charset="0"/>
                <a:cs typeface="Times New Roman" panose="02020603050405020304" pitchFamily="18" charset="0"/>
              </a:rPr>
              <a:t>X</a:t>
            </a:r>
            <a:r>
              <a:rPr lang="ar-SY" sz="2000" dirty="0">
                <a:ea typeface="Times New Roman" panose="02020603050405020304" pitchFamily="18" charset="0"/>
                <a:cs typeface="Times New Roman" panose="02020603050405020304" pitchFamily="18" charset="0"/>
              </a:rPr>
              <a:t>)</a:t>
            </a:r>
            <a:r>
              <a:rPr lang="ar-SA" sz="2000" dirty="0">
                <a:effectLst/>
                <a:ea typeface="Times New Roman" panose="02020603050405020304" pitchFamily="18" charset="0"/>
                <a:cs typeface="Times New Roman" panose="02020603050405020304" pitchFamily="18" charset="0"/>
              </a:rPr>
              <a:t>،</a:t>
            </a:r>
            <a:endParaRPr lang="en-US"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dirty="0">
                <a:effectLst/>
                <a:ea typeface="Times New Roman" panose="02020603050405020304" pitchFamily="18" charset="0"/>
                <a:cs typeface="Times New Roman" panose="02020603050405020304" pitchFamily="18" charset="0"/>
              </a:rPr>
              <a:t> إذ يؤثر مباشرة على العملاء والمستثمرين برسائله</a:t>
            </a:r>
            <a:r>
              <a:rPr lang="en-US" sz="2000" dirty="0">
                <a:effectLst/>
                <a:latin typeface="Times New Roman" panose="02020603050405020304" pitchFamily="18" charset="0"/>
                <a:ea typeface="Times New Roman" panose="02020603050405020304" pitchFamily="18" charset="0"/>
              </a:rPr>
              <a:t>.</a:t>
            </a:r>
            <a:endParaRPr lang="ar-SY" sz="2000" dirty="0">
              <a:effectLst/>
              <a:latin typeface="Times New Roman" panose="02020603050405020304" pitchFamily="18" charset="0"/>
              <a:ea typeface="Times New Roman" panose="02020603050405020304" pitchFamily="18" charset="0"/>
            </a:endParaRPr>
          </a:p>
          <a:p>
            <a:pPr algn="just" rtl="1">
              <a:lnSpc>
                <a:spcPct val="200000"/>
              </a:lnSpc>
            </a:pPr>
            <a:r>
              <a:rPr lang="ar-SY" sz="2000" b="1" dirty="0">
                <a:latin typeface="Times New Roman" panose="02020603050405020304" pitchFamily="18" charset="0"/>
              </a:rPr>
              <a:t>رابط التعليقات للاطلاع</a:t>
            </a:r>
            <a:r>
              <a:rPr lang="ar-SY" sz="2000" dirty="0">
                <a:latin typeface="Times New Roman" panose="02020603050405020304" pitchFamily="18" charset="0"/>
              </a:rPr>
              <a:t>: </a:t>
            </a:r>
            <a:r>
              <a:rPr lang="en-US" sz="2000" dirty="0">
                <a:latin typeface="Times New Roman" panose="02020603050405020304" pitchFamily="18" charset="0"/>
                <a:hlinkClick r:id="rId3"/>
              </a:rPr>
              <a:t>https://x.com/elonmusk</a:t>
            </a:r>
            <a:endParaRPr lang="ar-SY" sz="2000" dirty="0">
              <a:latin typeface="Times New Roman" panose="02020603050405020304" pitchFamily="18" charset="0"/>
            </a:endParaRPr>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a:extLst>
              <a:ext uri="{FF2B5EF4-FFF2-40B4-BE49-F238E27FC236}">
                <a16:creationId xmlns:a16="http://schemas.microsoft.com/office/drawing/2014/main" id="{AC1CE8B8-9DF8-4785-860B-998B3D822E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62160" y="4293806"/>
            <a:ext cx="1317767" cy="1697124"/>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82F703AC-400C-4AFA-ABA2-8DB6220FC5BB}"/>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26528"/>
    </mc:Choice>
    <mc:Fallback xmlns="">
      <p:transition advTm="2265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36579" y="961351"/>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الرسالة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Message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21613"/>
            <a:ext cx="10541000" cy="4305730"/>
          </a:xfrm>
          <a:prstGeom prst="rect">
            <a:avLst/>
          </a:prstGeom>
          <a:noFill/>
        </p:spPr>
        <p:txBody>
          <a:bodyPr wrap="square" rtlCol="0">
            <a:spAutoFit/>
          </a:bodyPr>
          <a:lstStyle/>
          <a:p>
            <a:pPr algn="just" rtl="1">
              <a:lnSpc>
                <a:spcPct val="200000"/>
              </a:lnSpc>
            </a:pPr>
            <a:r>
              <a:rPr lang="ar-SY" sz="2000" dirty="0"/>
              <a:t>الرسالة هي جوهر العملية الاتصالية، وهي تمثل المحتوى الذي يُراد نقله إلى الجمهور. يمكن أن تكون نصاً، صورة، فيديو أو قصة، ولكنها يجب أن تعكس الهوية والقيمة التي تقدمها العلامة. وتعتمد قوة الرسالة على مدى وضوحها وبساطتها، بحيث يسهل على الجمهور فهمها والتفاعل معها. كما أن الرسالة الناجحة تراعي حاجات وتوقعات الجمهور المستهدف لتكون أكثر إقناعاً وتأثيراً. ومن هنا، فإن صياغة الرسالة تُعد خطوة حاسمة في أي حملة تسويقية، لأنها تحدد ما إذا كان الاتصال سيحقق أهدافه أم سيفشل في جذب الانتباه.</a:t>
            </a:r>
          </a:p>
          <a:p>
            <a:pPr algn="just" rtl="1">
              <a:lnSpc>
                <a:spcPct val="200000"/>
              </a:lnSpc>
            </a:pPr>
            <a:r>
              <a:rPr lang="ar-SY" sz="2000" b="1" u="sng" dirty="0"/>
              <a:t>مثال</a:t>
            </a:r>
            <a:r>
              <a:rPr lang="ar-SY" sz="2000" dirty="0"/>
              <a:t>: إعلان (</a:t>
            </a:r>
            <a:r>
              <a:rPr lang="en-US" sz="2000" dirty="0"/>
              <a:t>Google – Year in Search </a:t>
            </a:r>
            <a:r>
              <a:rPr lang="ar-SY" sz="2000" dirty="0"/>
              <a:t>) عرض أهم لحظات الناس خلال العام، </a:t>
            </a:r>
          </a:p>
          <a:p>
            <a:pPr algn="just" rtl="1">
              <a:lnSpc>
                <a:spcPct val="200000"/>
              </a:lnSpc>
            </a:pPr>
            <a:r>
              <a:rPr lang="ar-SY" sz="2000" dirty="0"/>
              <a:t>ليُظهر كيف يساهم محرك البحث في حياتهم اليومية ويقوّي ارتباطهم بالعلامة.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Exploring Google's &quot;Year in Search ...">
            <a:extLst>
              <a:ext uri="{FF2B5EF4-FFF2-40B4-BE49-F238E27FC236}">
                <a16:creationId xmlns:a16="http://schemas.microsoft.com/office/drawing/2014/main" id="{C868AC98-BBFC-496D-B26E-2F96FA917D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9252" y="4205579"/>
            <a:ext cx="2828925" cy="1619250"/>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F6B2E64D-D61D-4B2C-9B0D-2FDBE3802BC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42139"/>
    </mc:Choice>
    <mc:Fallback xmlns="">
      <p:transition advTm="14213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5904" y="927256"/>
            <a:ext cx="661902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القناة</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Channel</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49055" y="1665430"/>
            <a:ext cx="10812720" cy="430707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القناة تمثل الوسيط المستخدم لنقل الرسالة من المرسل إلى المستقبل، سواء كانت تقليدية مثل الصحف أو رقمية مثل منصات التواصل الاجتماعي. اختيار القناة يتوقف على طبيعة الجمهور المستهدف وسلوكياته. كما أن اختيار القناة المناسبة يؤثر بشكل مباشر على فعالية الرسالة ومدى وصولها وتفاعل الجمهور معها. بالإضافة إلى ذلك، يمكن استخدام قنوات متعددة معاً لضمان وصول الرسالة بشكل متكامل ومتكرر، مما يزيد من تأثيرها ويعزز التعرف على العلامة التجارية.</a:t>
            </a:r>
          </a:p>
          <a:p>
            <a:pPr marL="231775" algn="just" rtl="1">
              <a:lnSpc>
                <a:spcPct val="20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تستخدم شركة (</a:t>
            </a:r>
            <a:r>
              <a:rPr lang="en-US" sz="2000" dirty="0">
                <a:latin typeface="Times New Roman" panose="02020603050405020304" pitchFamily="18" charset="0"/>
              </a:rPr>
              <a:t>IKEA</a:t>
            </a:r>
            <a:r>
              <a:rPr lang="ar-SY" sz="2000" dirty="0">
                <a:latin typeface="Times New Roman" panose="02020603050405020304" pitchFamily="18" charset="0"/>
              </a:rPr>
              <a:t>) - </a:t>
            </a:r>
            <a:r>
              <a:rPr lang="ar-SY" sz="2000" dirty="0"/>
              <a:t>هي شركة عالمية متخصصة في تصميم وبيع الأثاث والمنتجات المنزلية -</a:t>
            </a:r>
            <a:r>
              <a:rPr lang="ar-SY" sz="2000" dirty="0">
                <a:latin typeface="Times New Roman" panose="02020603050405020304" pitchFamily="18" charset="0"/>
              </a:rPr>
              <a:t> القنوات المختلفة</a:t>
            </a:r>
          </a:p>
          <a:p>
            <a:pPr marL="231775" algn="just" rtl="1">
              <a:lnSpc>
                <a:spcPct val="200000"/>
              </a:lnSpc>
            </a:pPr>
            <a:r>
              <a:rPr lang="ar-SY" sz="2000" dirty="0">
                <a:latin typeface="Times New Roman" panose="02020603050405020304" pitchFamily="18" charset="0"/>
              </a:rPr>
              <a:t> مثل الكتالوجات المطبوعة، الموقع الإلكتروني، ووسائل التواصل الاجتماعي </a:t>
            </a:r>
          </a:p>
          <a:p>
            <a:pPr marL="231775" algn="just" rtl="1">
              <a:lnSpc>
                <a:spcPct val="200000"/>
              </a:lnSpc>
            </a:pPr>
            <a:r>
              <a:rPr lang="ar-SY" sz="2000" dirty="0">
                <a:latin typeface="Times New Roman" panose="02020603050405020304" pitchFamily="18" charset="0"/>
              </a:rPr>
              <a:t>لنقل رسائلها التسويقية حول المنتجات وأفكار الديكور..</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شركة ايكيا السعودية توفر تدريب على رأس العمل مع مكافأة شهرية - جريدة المدينة‬‎">
            <a:extLst>
              <a:ext uri="{FF2B5EF4-FFF2-40B4-BE49-F238E27FC236}">
                <a16:creationId xmlns:a16="http://schemas.microsoft.com/office/drawing/2014/main" id="{D4052EFC-2EF7-4DF2-A917-5B571CC3F8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055" y="4590661"/>
            <a:ext cx="2261177" cy="15047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BAEF94EB-7880-4426-BDFD-C20E9ABA47F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59829" y="966617"/>
            <a:ext cx="661902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المستقبل</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Receiver</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49055" y="1665430"/>
            <a:ext cx="10812720" cy="4307077"/>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المستقبل هو الجمهور المستهدف الذي يتلقى الرسالة ويفسرها وفقاً لخبراته ودوافعه. نجاح الاتصال يعتمد على مدى انسجام الرسالة مع حاجات الجمهور. كما أن فهم سلوك وتفضيلات المستقبل يساعد الشركة على صياغة رسائل أكثر وضوحاً وجاذبية. بالإضافة إلى ذلك، تفاعل المستقبل مع الرسالة يُعد مؤشراً مهماً لقياس نجاح الحملات التسويقية وتحسين الاستراتيجيات المستقبلية.</a:t>
            </a:r>
          </a:p>
          <a:p>
            <a:pPr marL="231775" algn="just" rtl="1">
              <a:lnSpc>
                <a:spcPct val="250000"/>
              </a:lnSpc>
            </a:pP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إن</a:t>
            </a:r>
            <a:r>
              <a:rPr lang="ar-SY" sz="2000" b="1" dirty="0">
                <a:latin typeface="Times New Roman" panose="02020603050405020304" pitchFamily="18" charset="0"/>
              </a:rPr>
              <a:t> </a:t>
            </a:r>
            <a:r>
              <a:rPr lang="ar-SY" sz="2000" dirty="0">
                <a:latin typeface="Times New Roman" panose="02020603050405020304" pitchFamily="18" charset="0"/>
              </a:rPr>
              <a:t>شركة (</a:t>
            </a:r>
            <a:r>
              <a:rPr lang="en-US" sz="2000" dirty="0">
                <a:latin typeface="Times New Roman" panose="02020603050405020304" pitchFamily="18" charset="0"/>
              </a:rPr>
              <a:t>LEGO</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المتخصصة في تصنيع ألعاب البناء والإبداع، </a:t>
            </a:r>
          </a:p>
          <a:p>
            <a:pPr marL="231775" algn="just" rtl="1">
              <a:lnSpc>
                <a:spcPct val="200000"/>
              </a:lnSpc>
            </a:pPr>
            <a:r>
              <a:rPr lang="ar-SY" sz="2000" dirty="0">
                <a:latin typeface="Times New Roman" panose="02020603050405020304" pitchFamily="18" charset="0"/>
              </a:rPr>
              <a:t>تخاطب الأطفال برسائل مليئة باللعب والابتكار.</a:t>
            </a:r>
          </a:p>
          <a:p>
            <a:pPr marL="231775" algn="just" rtl="1">
              <a:lnSpc>
                <a:spcPct val="200000"/>
              </a:lnSpc>
            </a:pPr>
            <a:r>
              <a:rPr lang="ar-SY" sz="2000" dirty="0">
                <a:latin typeface="Times New Roman" panose="02020603050405020304" pitchFamily="18" charset="0"/>
              </a:rPr>
              <a:t>بينما توجه للآباء رسائل تبرز الفوائد التعليمية التي تساعد على تنمية مهارات الأطفال وقدراتهم الذهنية.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قصة نجاح العاب ليجو LEGO‬‎">
            <a:extLst>
              <a:ext uri="{FF2B5EF4-FFF2-40B4-BE49-F238E27FC236}">
                <a16:creationId xmlns:a16="http://schemas.microsoft.com/office/drawing/2014/main" id="{82EDCD84-6194-4EA9-94C0-59EBDA0C7D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055" y="3901055"/>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DF43C646-0FCD-4876-A22E-6D6BB56059F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3717587562"/>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24319" y="779735"/>
            <a:ext cx="674030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التغذية الراجعة والضوضاء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Feedback &amp; Noise</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39518" y="1812516"/>
            <a:ext cx="10812720" cy="3690177"/>
          </a:xfrm>
          <a:prstGeom prst="rect">
            <a:avLst/>
          </a:prstGeom>
          <a:noFill/>
        </p:spPr>
        <p:txBody>
          <a:bodyPr wrap="square" rtlCol="0">
            <a:spAutoFit/>
          </a:bodyPr>
          <a:lstStyle/>
          <a:p>
            <a:pPr marL="231775" algn="just" rtl="1">
              <a:lnSpc>
                <a:spcPct val="200000"/>
              </a:lnSpc>
            </a:pPr>
            <a:r>
              <a:rPr lang="ar-SY" sz="2000" b="1" dirty="0">
                <a:latin typeface="Times New Roman" panose="02020603050405020304" pitchFamily="18" charset="0"/>
              </a:rPr>
              <a:t>التغذية الراجعة</a:t>
            </a:r>
            <a:r>
              <a:rPr lang="en-US" sz="2000" b="1" dirty="0">
                <a:latin typeface="Times New Roman" panose="02020603050405020304" pitchFamily="18" charset="0"/>
              </a:rPr>
              <a:t> </a:t>
            </a:r>
            <a:r>
              <a:rPr lang="ar-SY" sz="2000" dirty="0">
                <a:latin typeface="Times New Roman" panose="02020603050405020304" pitchFamily="18" charset="0"/>
              </a:rPr>
              <a:t>هي رد فعل المستقبل على الرسالة التي استقبلها، وتوضح مدى فهمه وتقبله لها. تساعد التغذية الراجعة الشركة على قياس فعالية الاتصال وتعديل الرسائل المستقبلية بما يتناسب مع توقعات الجمهور. يمكن أن تكون التغذية الراجعة مباشرة مثل الردود على البريد الإلكتروني أو التعليقات على وسائل التواصل الاجتماعي، أو غير مباشرة مثل زيادة المبيعات أو التفاعل مع الحملة.</a:t>
            </a:r>
          </a:p>
          <a:p>
            <a:pPr marL="231775" algn="just" rtl="1">
              <a:lnSpc>
                <a:spcPct val="200000"/>
              </a:lnSpc>
            </a:pPr>
            <a:r>
              <a:rPr lang="ar-SY" sz="2000" b="1" dirty="0">
                <a:latin typeface="Times New Roman" panose="02020603050405020304" pitchFamily="18" charset="0"/>
              </a:rPr>
              <a:t>الضوضاء</a:t>
            </a:r>
            <a:r>
              <a:rPr lang="ar-SY" sz="2000" dirty="0">
                <a:latin typeface="Times New Roman" panose="02020603050405020304" pitchFamily="18" charset="0"/>
              </a:rPr>
              <a:t> تشير إلى أي عوامل تعيق وصول الرسالة بشكل واضح أو تؤثر على تفسيرها من قبل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المستقبل، مثل التشويش في القناة، المعلومات المتضاربة، أو سوء فهم الرسالة.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Feedback clipart Images - Free Download ...">
            <a:extLst>
              <a:ext uri="{FF2B5EF4-FFF2-40B4-BE49-F238E27FC236}">
                <a16:creationId xmlns:a16="http://schemas.microsoft.com/office/drawing/2014/main" id="{F317DC5A-E95B-4277-88B9-A50413E37B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774" y="4312553"/>
            <a:ext cx="2752725" cy="16573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F2CA8921-212F-4E26-AF1A-9D7CB55C718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29927"/>
    </mc:Choice>
    <mc:Fallback xmlns="">
      <p:transition advTm="12992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623865" y="990932"/>
            <a:ext cx="3884397"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دور الرسالة في التأثير على الجمهور </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0" name="Rectangle 9">
            <a:extLst>
              <a:ext uri="{FF2B5EF4-FFF2-40B4-BE49-F238E27FC236}">
                <a16:creationId xmlns:a16="http://schemas.microsoft.com/office/drawing/2014/main" id="{5BEA3E97-1645-4C35-8D11-C20BFC1A6E8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E9C8D279-900C-4498-AC20-C7432D0517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3" name="Rounded Rectangle 1">
            <a:extLst>
              <a:ext uri="{FF2B5EF4-FFF2-40B4-BE49-F238E27FC236}">
                <a16:creationId xmlns:a16="http://schemas.microsoft.com/office/drawing/2014/main" id="{644836F7-264D-4BF7-88C3-E3EE792C477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20656"/>
    </mc:Choice>
    <mc:Fallback xmlns="">
      <p:transition spd="slow" advTm="206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94051" y="977803"/>
            <a:ext cx="4650962" cy="5582619"/>
          </a:xfrm>
          <a:prstGeom prst="rect">
            <a:avLst/>
          </a:prstGeom>
        </p:spPr>
        <p:txBody>
          <a:bodyPr wrap="square">
            <a:spAutoFit/>
          </a:bodyPr>
          <a:lstStyle/>
          <a:p>
            <a:pPr algn="just" rtl="1">
              <a:lnSpc>
                <a:spcPct val="150000"/>
              </a:lnSpc>
            </a:pPr>
            <a:r>
              <a:rPr lang="ar-SY" sz="2000" dirty="0"/>
              <a:t>تعد فعالية الرسالة التسويقية أحد العوامل الحاسمة في نجاح أي حملة اتصالية، إذ تحدد قدرة الرسالة على جذب الانتباه والتأثير في سلوك الجمهور المستهدف. ترتبط هذه الفعالية بعدة عناصر أساسية، منها القيمة الإقناعية التي تجعل الرسالة مثيرة للاهتمام وقادرة على إقناع المستقبل، والمصداقية والشفافية التي تكسب العلامة ثقة العملاء وتدعم ولاءهم. إضافة إلى ذلك، يلعب التخصيص دوراً كبيراً في زيادة التفاعل، حيث تصبح الرسائل الموجهة خصيصاً لكل فرد أكثر تأثيراً من الرسائل العامة. ومن خلال الأمثلة يتضح كيف يمكن للعلامات التجارية تصميم رسائل قوية تجمع بين الإقناع، الثقة، والتخصيص لتعظيم أثرها التسويقي.</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0" name="Rounded Rectangle 1">
            <a:extLst>
              <a:ext uri="{FF2B5EF4-FFF2-40B4-BE49-F238E27FC236}">
                <a16:creationId xmlns:a16="http://schemas.microsoft.com/office/drawing/2014/main" id="{2E92E70A-6EA1-4F4D-8F5E-CADDDE559D53}"/>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52908">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15205" y="907900"/>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القيمة الإقناعية للرسالة</a:t>
            </a:r>
          </a:p>
        </p:txBody>
      </p:sp>
      <p:sp>
        <p:nvSpPr>
          <p:cNvPr id="48" name="TextBox 47"/>
          <p:cNvSpPr txBox="1"/>
          <p:nvPr/>
        </p:nvSpPr>
        <p:spPr>
          <a:xfrm>
            <a:off x="718928" y="1770884"/>
            <a:ext cx="10541000" cy="5482014"/>
          </a:xfrm>
          <a:prstGeom prst="rect">
            <a:avLst/>
          </a:prstGeom>
          <a:noFill/>
        </p:spPr>
        <p:txBody>
          <a:bodyPr wrap="square" rtlCol="0">
            <a:spAutoFit/>
          </a:bodyPr>
          <a:lstStyle/>
          <a:p>
            <a:pPr algn="r" defTabSz="344488" rtl="1">
              <a:lnSpc>
                <a:spcPct val="200000"/>
              </a:lnSpc>
              <a:spcAft>
                <a:spcPts val="800"/>
              </a:spcAft>
              <a:tabLst>
                <a:tab pos="285750" algn="l"/>
              </a:tabLst>
            </a:pPr>
            <a:r>
              <a:rPr lang="ar-SY" sz="2000" dirty="0"/>
              <a:t>كلما صُممت الرسالة بطريقة تجذب الانتباه وتلبي احتياجات الجمهور زادت قدرتها على الإقناع. هنا تلعب الأساليب البلاغية والعاطفية والمنطقية دوراً كبيراً. فالأساليب البلاغية تساعد على جعل الرسالة جذابة وسهلة التذكر، بينما الأساليب العاطفية تستثير مشاعر الجمهور وتخلق ارتباطاً نفسياً بالعلامة. أما الأساليب المنطقية فتعزز مصداقية الرسالة من خلال تقديم أدلة وحجج مقنعة. بهذا التكامل بين الأساليب، تصبح الرسالة أداة فعّالة لتحفيز السلوك واتخاذ القرار لدى المستهلك.</a:t>
            </a:r>
          </a:p>
          <a:p>
            <a:pPr algn="r" defTabSz="344488" rtl="1">
              <a:lnSpc>
                <a:spcPct val="150000"/>
              </a:lnSpc>
              <a:spcAft>
                <a:spcPts val="800"/>
              </a:spcAft>
              <a:tabLst>
                <a:tab pos="285750" algn="l"/>
              </a:tabLst>
            </a:pPr>
            <a:r>
              <a:rPr lang="ar-SY" sz="2000" b="1" u="sng" dirty="0"/>
              <a:t>مثال:</a:t>
            </a:r>
            <a:r>
              <a:rPr lang="ar-SY" sz="2000" b="1" dirty="0"/>
              <a:t> </a:t>
            </a:r>
            <a:r>
              <a:rPr lang="ar-SA" sz="2000" dirty="0"/>
              <a:t>استخدمت</a:t>
            </a:r>
            <a:r>
              <a:rPr lang="ar-SY" sz="2000" dirty="0"/>
              <a:t> شركة (</a:t>
            </a:r>
            <a:r>
              <a:rPr lang="en-US" sz="2000" dirty="0"/>
              <a:t>Pepsi</a:t>
            </a:r>
            <a:r>
              <a:rPr lang="ar-SY" sz="2000" dirty="0"/>
              <a:t>)</a:t>
            </a:r>
            <a:r>
              <a:rPr lang="ar-SA" sz="2000" dirty="0"/>
              <a:t> مشاهير مثل </a:t>
            </a:r>
            <a:r>
              <a:rPr lang="ar-SY" sz="2000" dirty="0"/>
              <a:t>شخصيات مشهورة</a:t>
            </a:r>
            <a:r>
              <a:rPr lang="ar-SA" sz="2000" dirty="0"/>
              <a:t> في حملاتها للتأثير على الشباب، </a:t>
            </a:r>
            <a:endParaRPr lang="ar-SY" sz="2000" dirty="0"/>
          </a:p>
          <a:p>
            <a:pPr algn="r" defTabSz="344488" rtl="1">
              <a:lnSpc>
                <a:spcPct val="150000"/>
              </a:lnSpc>
              <a:spcAft>
                <a:spcPts val="800"/>
              </a:spcAft>
              <a:tabLst>
                <a:tab pos="285750" algn="l"/>
              </a:tabLst>
            </a:pPr>
            <a:r>
              <a:rPr lang="ar-SA" sz="2000" dirty="0"/>
              <a:t>عبر المزج بين الموسيقى، أسلوب الحياة العصري</a:t>
            </a:r>
            <a:r>
              <a:rPr lang="ar-SY" sz="2000" dirty="0"/>
              <a:t>.</a:t>
            </a:r>
          </a:p>
          <a:p>
            <a:pPr algn="r" defTabSz="344488" rtl="1">
              <a:lnSpc>
                <a:spcPct val="150000"/>
              </a:lnSpc>
              <a:spcAft>
                <a:spcPts val="800"/>
              </a:spcAft>
              <a:tabLst>
                <a:tab pos="285750" algn="l"/>
              </a:tabLst>
            </a:pPr>
            <a:r>
              <a:rPr lang="ar-SY" sz="2000" b="1" dirty="0"/>
              <a:t>رابط إعلان لشركة (</a:t>
            </a:r>
            <a:r>
              <a:rPr lang="en-US" sz="2000" b="1" dirty="0"/>
              <a:t>Pepsi</a:t>
            </a:r>
            <a:r>
              <a:rPr lang="ar-SY" sz="2000" b="1" dirty="0"/>
              <a:t>): </a:t>
            </a:r>
            <a:r>
              <a:rPr lang="en-US" sz="2000" dirty="0">
                <a:hlinkClick r:id="rId2"/>
              </a:rPr>
              <a:t>https://www.youtube.com/watch?v=0q3_JRWDAYk</a:t>
            </a:r>
            <a:endParaRPr lang="ar-SY" sz="2000" dirty="0"/>
          </a:p>
          <a:p>
            <a:pPr algn="r" defTabSz="344488" rtl="1">
              <a:lnSpc>
                <a:spcPct val="200000"/>
              </a:lnSpc>
              <a:spcAft>
                <a:spcPts val="800"/>
              </a:spcAft>
              <a:tabLst>
                <a:tab pos="285750" algn="l"/>
              </a:tabLst>
            </a:pPr>
            <a:endParaRPr lang="ar-SY" sz="2000" dirty="0"/>
          </a:p>
          <a:p>
            <a:pPr marL="0" marR="0" algn="r" rtl="1">
              <a:lnSpc>
                <a:spcPct val="150000"/>
              </a:lnSpc>
            </a:pPr>
            <a:endParaRPr lang="en-US" sz="2000"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هل بيبسي Pepsi مقاطعة؟ نعم وإليك بديل بيبسي Pepsi في دولتك‬‎">
            <a:extLst>
              <a:ext uri="{FF2B5EF4-FFF2-40B4-BE49-F238E27FC236}">
                <a16:creationId xmlns:a16="http://schemas.microsoft.com/office/drawing/2014/main" id="{4E6677C1-2C50-41C7-9A89-00CE1A0025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642" y="3806975"/>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960E6737-1C27-4AB5-AE7F-80AEAAF46256}"/>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34689"/>
    </mc:Choice>
    <mc:Fallback xmlns="">
      <p:transition advTm="13468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76015"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المصداقية والشفافية</a:t>
            </a:r>
          </a:p>
        </p:txBody>
      </p:sp>
      <p:sp>
        <p:nvSpPr>
          <p:cNvPr id="48" name="TextBox 47"/>
          <p:cNvSpPr txBox="1"/>
          <p:nvPr/>
        </p:nvSpPr>
        <p:spPr>
          <a:xfrm>
            <a:off x="825500" y="1551678"/>
            <a:ext cx="10541000" cy="4344203"/>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إن الجمهور اليوم أكثر وعياً ويبحث عن المصداقية في الرسائل الاتصالية، وأي انكشاف للتضليل قد يؤدي إلى نتائج عكسية. لذلك، يجب على العلامات التجارية الالتزام بالشفافية في جميع ممارساتها التسويقية والإعلانية. </a:t>
            </a:r>
          </a:p>
          <a:p>
            <a:pPr algn="just" defTabSz="344488" rtl="1">
              <a:lnSpc>
                <a:spcPct val="200000"/>
              </a:lnSpc>
              <a:spcAft>
                <a:spcPts val="800"/>
              </a:spcAft>
              <a:tabLst>
                <a:tab pos="285750" algn="l"/>
              </a:tabLst>
            </a:pPr>
            <a:r>
              <a:rPr lang="ar-SY" sz="2000" dirty="0"/>
              <a:t>فالمصداقية تبني ثقة العميل بالعلامة وتجعل رسائلها أكثر تأثيراً واستجابة. كما أن التواصل الواضح والصادق يعزز من ولاء العملاء ويجعلهم شركاء حقيقيين في نجاح العلامة. الالتزام بالمصداقية أصبح عنصراً استراتيجياً لا يمكن تجاهله في أي حملة تسويقية حديثة.</a:t>
            </a:r>
          </a:p>
          <a:p>
            <a:pPr algn="just" defTabSz="344488" rtl="1">
              <a:lnSpc>
                <a:spcPct val="150000"/>
              </a:lnSpc>
              <a:spcAft>
                <a:spcPts val="800"/>
              </a:spcAft>
              <a:tabLst>
                <a:tab pos="285750" algn="l"/>
              </a:tabLst>
            </a:pPr>
            <a:r>
              <a:rPr lang="ar-SY" sz="2000" b="1" u="sng" dirty="0"/>
              <a:t>مثال</a:t>
            </a:r>
            <a:r>
              <a:rPr lang="ar-SY" sz="2000" dirty="0"/>
              <a:t>: إن شركة (</a:t>
            </a:r>
            <a:r>
              <a:rPr lang="en-US" sz="2000" dirty="0"/>
              <a:t>Patagonia</a:t>
            </a:r>
            <a:r>
              <a:rPr lang="ar-SY" sz="2000" dirty="0"/>
              <a:t>)</a:t>
            </a:r>
            <a:r>
              <a:rPr lang="en-US" sz="2000" dirty="0"/>
              <a:t>، </a:t>
            </a:r>
            <a:r>
              <a:rPr lang="ar-SY" sz="2000" dirty="0"/>
              <a:t>المتخصصة في الملابس والمعدات الخارجية.</a:t>
            </a:r>
          </a:p>
          <a:p>
            <a:pPr algn="just" defTabSz="344488" rtl="1">
              <a:lnSpc>
                <a:spcPct val="150000"/>
              </a:lnSpc>
              <a:spcAft>
                <a:spcPts val="800"/>
              </a:spcAft>
              <a:tabLst>
                <a:tab pos="285750" algn="l"/>
              </a:tabLst>
            </a:pPr>
            <a:r>
              <a:rPr lang="ar-SY" sz="2000" dirty="0"/>
              <a:t> تركز رسائلها على حماية البيئة والاستدامة. التزامها بالشفافية في الإنتاج جعل العملاء يثقون بها ويقدّرون قيمها الأخلاقية.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FF6D76BA-A51A-4C45-A638-7C07726A425D}"/>
              </a:ext>
            </a:extLst>
          </p:cNvPr>
          <p:cNvPicPr>
            <a:picLocks noChangeAspect="1"/>
          </p:cNvPicPr>
          <p:nvPr/>
        </p:nvPicPr>
        <p:blipFill>
          <a:blip r:embed="rId3"/>
          <a:stretch>
            <a:fillRect/>
          </a:stretch>
        </p:blipFill>
        <p:spPr>
          <a:xfrm>
            <a:off x="692589" y="4201632"/>
            <a:ext cx="3971925" cy="1152525"/>
          </a:xfrm>
          <a:prstGeom prst="rect">
            <a:avLst/>
          </a:prstGeom>
        </p:spPr>
      </p:pic>
      <p:sp>
        <p:nvSpPr>
          <p:cNvPr id="8" name="Rounded Rectangle 1">
            <a:extLst>
              <a:ext uri="{FF2B5EF4-FFF2-40B4-BE49-F238E27FC236}">
                <a16:creationId xmlns:a16="http://schemas.microsoft.com/office/drawing/2014/main" id="{AC3A46EF-19D5-4B6B-94F9-268C0D7EE2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38654"/>
    </mc:Choice>
    <mc:Fallback xmlns="">
      <p:transition advTm="13865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63505" y="95135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التخصيص </a:t>
            </a:r>
          </a:p>
        </p:txBody>
      </p:sp>
      <p:sp>
        <p:nvSpPr>
          <p:cNvPr id="48" name="TextBox 47"/>
          <p:cNvSpPr txBox="1"/>
          <p:nvPr/>
        </p:nvSpPr>
        <p:spPr>
          <a:xfrm>
            <a:off x="753140" y="1715847"/>
            <a:ext cx="10541000" cy="4551952"/>
          </a:xfrm>
          <a:prstGeom prst="rect">
            <a:avLst/>
          </a:prstGeom>
          <a:noFill/>
        </p:spPr>
        <p:txBody>
          <a:bodyPr wrap="square" rtlCol="0">
            <a:spAutoFit/>
          </a:bodyPr>
          <a:lstStyle/>
          <a:p>
            <a:pPr algn="r" defTabSz="344488" rtl="1">
              <a:lnSpc>
                <a:spcPct val="200000"/>
              </a:lnSpc>
              <a:spcAft>
                <a:spcPts val="800"/>
              </a:spcAft>
            </a:pPr>
            <a:r>
              <a:rPr lang="ar-SY" sz="2000" dirty="0"/>
              <a:t>إن الرسائل الموجهة بشكل شخصي لها تأثير أكبر من الرسائل العامة، خاصة مع توافر قواعد بيانات رقمية دقيقة. فالتخصيص يسمح للشركة بمعرفة اهتمامات وتفضيلات كل عميل وتقديم محتوى يلبي احتياجاته الفردية. هذا يعزز شعور العميل بأن العلامة التجارية تفهمه وتقدّر اهتماماته، مما يزيد من احتمالية تفاعله واستجابته للرسالة. بالإضافة إلى ذلك، الرسائل الشخصية ترفع معدلات التحويل والمبيعات لأنها تقدم عروضاً أو توصيات مناسبة لكل مستخدم.</a:t>
            </a:r>
          </a:p>
          <a:p>
            <a:pPr algn="r" defTabSz="344488" rtl="1">
              <a:lnSpc>
                <a:spcPct val="200000"/>
              </a:lnSpc>
              <a:spcAft>
                <a:spcPts val="800"/>
              </a:spcAft>
            </a:pPr>
            <a:r>
              <a:rPr lang="ar-SY" sz="2000" b="1" u="sng" dirty="0"/>
              <a:t>مثال</a:t>
            </a:r>
            <a:r>
              <a:rPr lang="ar-SY" sz="2000" dirty="0"/>
              <a:t>: </a:t>
            </a:r>
            <a:r>
              <a:rPr lang="ar-SY" sz="1800" dirty="0">
                <a:effectLst/>
                <a:latin typeface="Times New Roman" panose="02020603050405020304" pitchFamily="18" charset="0"/>
                <a:ea typeface="Times New Roman" panose="02020603050405020304" pitchFamily="18" charset="0"/>
              </a:rPr>
              <a:t>إن شركة (</a:t>
            </a:r>
            <a:r>
              <a:rPr lang="en-US" sz="1800" dirty="0">
                <a:effectLst/>
                <a:latin typeface="Times New Roman" panose="02020603050405020304" pitchFamily="18" charset="0"/>
                <a:ea typeface="Times New Roman" panose="02020603050405020304" pitchFamily="18" charset="0"/>
              </a:rPr>
              <a:t>Amazon</a:t>
            </a:r>
            <a:r>
              <a:rPr lang="ar-SY"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ar-SA" sz="1800" dirty="0">
                <a:effectLst/>
                <a:latin typeface="Times New Roman" panose="02020603050405020304" pitchFamily="18" charset="0"/>
                <a:ea typeface="Times New Roman" panose="02020603050405020304" pitchFamily="18" charset="0"/>
              </a:rPr>
              <a:t>ترسل رسائل توصيات فردية مبنية على تاريخ البحث والشراء لكل مستخدم، </a:t>
            </a:r>
            <a:endParaRPr lang="en-US" sz="1800" dirty="0">
              <a:effectLst/>
              <a:latin typeface="Times New Roman" panose="02020603050405020304" pitchFamily="18" charset="0"/>
              <a:ea typeface="Times New Roman" panose="02020603050405020304" pitchFamily="18" charset="0"/>
            </a:endParaRPr>
          </a:p>
          <a:p>
            <a:pPr algn="r" defTabSz="344488" rtl="1">
              <a:lnSpc>
                <a:spcPct val="200000"/>
              </a:lnSpc>
              <a:spcAft>
                <a:spcPts val="800"/>
              </a:spcAft>
            </a:pPr>
            <a:r>
              <a:rPr lang="ar-SA" sz="1800" dirty="0">
                <a:effectLst/>
                <a:latin typeface="Times New Roman" panose="02020603050405020304" pitchFamily="18" charset="0"/>
                <a:ea typeface="Times New Roman" panose="02020603050405020304" pitchFamily="18" charset="0"/>
              </a:rPr>
              <a:t>مما يعزز فرص الشراء ويزيد من رضا العملاء</a:t>
            </a:r>
            <a:r>
              <a:rPr lang="en-US" sz="1800" dirty="0">
                <a:effectLst/>
                <a:latin typeface="Times New Roman" panose="02020603050405020304" pitchFamily="18" charset="0"/>
                <a:ea typeface="Times New Roman" panose="02020603050405020304" pitchFamily="18" charset="0"/>
              </a:rPr>
              <a:t>.</a:t>
            </a:r>
          </a:p>
          <a:p>
            <a:pPr algn="r" defTabSz="344488" rtl="1">
              <a:lnSpc>
                <a:spcPct val="200000"/>
              </a:lnSpc>
              <a:spcAft>
                <a:spcPts val="800"/>
              </a:spcAft>
            </a:pPr>
            <a:endParaRPr lang="ar-SY"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170" name="Picture 2" descr="‫تأسيس شركة أمازون Amazon‬‎">
            <a:extLst>
              <a:ext uri="{FF2B5EF4-FFF2-40B4-BE49-F238E27FC236}">
                <a16:creationId xmlns:a16="http://schemas.microsoft.com/office/drawing/2014/main" id="{2C8DAFAC-688A-4EBB-83FF-5A14AEB00F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792" y="3881438"/>
            <a:ext cx="2703756" cy="2025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B8439964-23F8-4DF3-8D46-AF4D999F79A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32302"/>
    </mc:Choice>
    <mc:Fallback xmlns="">
      <p:transition advTm="13230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415863" y="834303"/>
            <a:ext cx="3844322"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قنوات الاتصال التقليدية والرقمية </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0" name="Rounded Rectangle 1">
            <a:extLst>
              <a:ext uri="{FF2B5EF4-FFF2-40B4-BE49-F238E27FC236}">
                <a16:creationId xmlns:a16="http://schemas.microsoft.com/office/drawing/2014/main" id="{F432B654-C8FF-4FA3-A865-AB11A85E4AD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6310"/>
    </mc:Choice>
    <mc:Fallback xmlns="">
      <p:transition spd="slow" advTm="163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22282" y="1185822"/>
            <a:ext cx="4865639" cy="4659289"/>
          </a:xfrm>
          <a:prstGeom prst="rect">
            <a:avLst/>
          </a:prstGeom>
        </p:spPr>
        <p:txBody>
          <a:bodyPr wrap="square">
            <a:spAutoFit/>
          </a:bodyPr>
          <a:lstStyle/>
          <a:p>
            <a:pPr algn="just" rtl="1">
              <a:lnSpc>
                <a:spcPct val="150000"/>
              </a:lnSpc>
            </a:pPr>
            <a:r>
              <a:rPr lang="ar-SY" sz="2000" dirty="0"/>
              <a:t>تلعب القنوات دوراً محورياً في نجاح أي عملية اتصالية، إذ تحدد الوسيلة التي تصل من خلالها الرسائل إلى الجمهور المستهدف. تختلف هذه القنوات بين تقليدية مثل التلفزيون والراديو والصحف، ورقمية مثل وسائل التواصل الاجتماعي والمواقع الإلكترونية والبريد الإلكتروني، مع كل نوع له مزاياه الخاصة في التأثير والتفاعل. كما أصبح استخدام القنوات المدمجة شائعاً، حيث يجمع بين القوة الانتشارية للقنوات التقليدية ومرونة التخصيص والتفاعل للقنوات الرقمية. اختيار القناة المناسبة يعتمد على طبيعة الرسالة، الجمهور المستهدف، وأهداف الحملة التسويقية.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0" name="Rounded Rectangle 1">
            <a:extLst>
              <a:ext uri="{FF2B5EF4-FFF2-40B4-BE49-F238E27FC236}">
                <a16:creationId xmlns:a16="http://schemas.microsoft.com/office/drawing/2014/main" id="{D007D6E0-D883-4736-B394-D67ABB8580A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51836">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62916" y="939988"/>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القنوات التقليدية</a:t>
            </a:r>
          </a:p>
        </p:txBody>
      </p:sp>
      <p:sp>
        <p:nvSpPr>
          <p:cNvPr id="48" name="TextBox 47"/>
          <p:cNvSpPr txBox="1"/>
          <p:nvPr/>
        </p:nvSpPr>
        <p:spPr>
          <a:xfrm>
            <a:off x="825500" y="1627614"/>
            <a:ext cx="10541000" cy="4307077"/>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cs typeface="Times New Roman" panose="02020603050405020304" pitchFamily="18" charset="0"/>
              </a:rPr>
              <a:t>تشمل التلفزيون، الراديو، والصحف والمجلات. على الرغم من المنافسة من القنوات الرقمية، إلا أن هذه الوسائل ما زالت تحظى بثقة وشرعية لدى الجمهور، خاصة الفئات العمرية الأكبر أو أولئك الذين يفضلون المحتوى المطبوع والمرئي. كما توفر هذه القنوات وصولاً واسعاً وسريعاً للجمهور وتساعد في بناء صورة قوية للعلامة التجارية على نطاق واسع. بالإضافة إلى ذلك، تلعب القنوات التقليدية دوراً مهماً في تعزيز مصداقية الرسائل، حيث يُنظر إليها غالباً كوسائل أكثر رسمية وموثوقية مقارنة ببعض القنوات الرقمية.</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استخدمت شركة (</a:t>
            </a:r>
            <a:r>
              <a:rPr lang="en-US" sz="2000" dirty="0">
                <a:effectLst/>
                <a:latin typeface="Times New Roman" panose="02020603050405020304" pitchFamily="18" charset="0"/>
                <a:ea typeface="Times New Roman" panose="02020603050405020304" pitchFamily="18" charset="0"/>
              </a:rPr>
              <a:t>NIVEA Men</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المتخصصة في مستحضرات العناية بالبشرة للرجال، </a:t>
            </a:r>
          </a:p>
          <a:p>
            <a:pPr algn="just" rtl="1">
              <a:lnSpc>
                <a:spcPct val="200000"/>
              </a:lnSpc>
            </a:pPr>
            <a:r>
              <a:rPr lang="ar-SY" sz="2000" dirty="0">
                <a:effectLst/>
                <a:latin typeface="Times New Roman" panose="02020603050405020304" pitchFamily="18" charset="0"/>
                <a:ea typeface="Times New Roman" panose="02020603050405020304" pitchFamily="18" charset="0"/>
              </a:rPr>
              <a:t>الصحف والإعلانات التلفزيونية في بريطانيا لتعزيز صورتها وبناء الثقة </a:t>
            </a:r>
          </a:p>
          <a:p>
            <a:pPr algn="just" rtl="1">
              <a:lnSpc>
                <a:spcPct val="200000"/>
              </a:lnSpc>
            </a:pPr>
            <a:r>
              <a:rPr lang="ar-SY" sz="2000" dirty="0">
                <a:effectLst/>
                <a:latin typeface="Times New Roman" panose="02020603050405020304" pitchFamily="18" charset="0"/>
                <a:ea typeface="Times New Roman" panose="02020603050405020304" pitchFamily="18" charset="0"/>
              </a:rPr>
              <a:t>مع جمهورها المستهدف من الرجال.</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BD0447E8-59D7-4697-A6B0-34A39014A2F4}"/>
              </a:ext>
            </a:extLst>
          </p:cNvPr>
          <p:cNvPicPr>
            <a:picLocks noChangeAspect="1"/>
          </p:cNvPicPr>
          <p:nvPr/>
        </p:nvPicPr>
        <p:blipFill>
          <a:blip r:embed="rId4"/>
          <a:stretch>
            <a:fillRect/>
          </a:stretch>
        </p:blipFill>
        <p:spPr>
          <a:xfrm>
            <a:off x="825500" y="4188710"/>
            <a:ext cx="2337416" cy="1821766"/>
          </a:xfrm>
          <a:prstGeom prst="rect">
            <a:avLst/>
          </a:prstGeom>
        </p:spPr>
      </p:pic>
      <p:sp>
        <p:nvSpPr>
          <p:cNvPr id="8" name="Rounded Rectangle 1">
            <a:extLst>
              <a:ext uri="{FF2B5EF4-FFF2-40B4-BE49-F238E27FC236}">
                <a16:creationId xmlns:a16="http://schemas.microsoft.com/office/drawing/2014/main" id="{E3B36B63-4775-4644-99AB-A1DBBE403A3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154356"/>
    </mc:Choice>
    <mc:Fallback xmlns="">
      <p:transition advTm="15435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58098" y="927256"/>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القنوات الرقمية</a:t>
            </a:r>
          </a:p>
        </p:txBody>
      </p:sp>
      <p:sp>
        <p:nvSpPr>
          <p:cNvPr id="48" name="TextBox 47"/>
          <p:cNvSpPr txBox="1"/>
          <p:nvPr/>
        </p:nvSpPr>
        <p:spPr>
          <a:xfrm>
            <a:off x="825500" y="1702990"/>
            <a:ext cx="10541000" cy="4921284"/>
          </a:xfrm>
          <a:prstGeom prst="rect">
            <a:avLst/>
          </a:prstGeom>
          <a:noFill/>
        </p:spPr>
        <p:txBody>
          <a:bodyPr wrap="square" rtlCol="0">
            <a:spAutoFit/>
          </a:bodyPr>
          <a:lstStyle/>
          <a:p>
            <a:pPr algn="just" rtl="1">
              <a:lnSpc>
                <a:spcPct val="200000"/>
              </a:lnSpc>
            </a:pPr>
            <a:r>
              <a:rPr lang="ar-SY" sz="2000" dirty="0"/>
              <a:t>تشمل وسائل التواصل الاجتماعي، البريد الإلكتروني، والمواقع الإلكترونية. تتميز بالقدرة على التخصيص والتفاعل المباشر مع الجمهور، مما يتيح للشركات توجيه رسائل محددة لكل مستخدم بناءً على اهتماماته وسلوكه. كما تسمح هذه القنوات بقياس الاستجابة بشكل فوري وتحليل البيانات لتعديل الحملات بسرعة وتحقيق نتائج أفضل. بالإضافة إلى ذلك، توفر القنوات الرقمية فرصاً لإشراك العملاء من خلال محتوى تفاعلي ومسابقات وعروض مخصصة تزيد من ولائهم وتفاعلهم مع العلامة التجارية.</a:t>
            </a:r>
          </a:p>
          <a:p>
            <a:pPr algn="just" rtl="1">
              <a:lnSpc>
                <a:spcPct val="200000"/>
              </a:lnSpc>
            </a:pPr>
            <a:r>
              <a:rPr lang="ar-SY" sz="2000" b="1" u="sng" dirty="0"/>
              <a:t>مثال</a:t>
            </a:r>
            <a:r>
              <a:rPr lang="ar-SY" sz="2000" u="sng" dirty="0"/>
              <a:t>:</a:t>
            </a:r>
            <a:r>
              <a:rPr lang="ar-SY" sz="2000" dirty="0"/>
              <a:t> تعتمد شركة (</a:t>
            </a:r>
            <a:r>
              <a:rPr lang="en-US" sz="2000" b="1" dirty="0"/>
              <a:t>Netflix</a:t>
            </a:r>
            <a:r>
              <a:rPr lang="ar-SY" sz="2000" dirty="0"/>
              <a:t>)-</a:t>
            </a:r>
            <a:r>
              <a:rPr lang="en-US" sz="2000" dirty="0"/>
              <a:t> </a:t>
            </a:r>
            <a:r>
              <a:rPr lang="ar-SY" sz="2000" dirty="0"/>
              <a:t>منصة البث الترفيهي العالمية - على البريد الإلكتروني </a:t>
            </a:r>
          </a:p>
          <a:p>
            <a:pPr algn="just" rtl="1">
              <a:lnSpc>
                <a:spcPct val="200000"/>
              </a:lnSpc>
            </a:pPr>
            <a:r>
              <a:rPr lang="ar-SY" sz="2000" dirty="0"/>
              <a:t>والإشعارات المخصصة لاقتراح محتوى لكل مستخدم وفقاً لتفضيلاته.</a:t>
            </a:r>
          </a:p>
          <a:p>
            <a:pPr algn="just" rtl="1">
              <a:lnSpc>
                <a:spcPct val="200000"/>
              </a:lnSpc>
            </a:pPr>
            <a:r>
              <a:rPr lang="ar-SY" sz="2000" b="1" dirty="0"/>
              <a:t>رابط المنصة للاطلاع: </a:t>
            </a:r>
            <a:r>
              <a:rPr lang="en-US" sz="2000" b="0" i="0" u="none" strike="noStrike" dirty="0">
                <a:solidFill>
                  <a:srgbClr val="4D5156"/>
                </a:solidFill>
                <a:effectLst/>
                <a:latin typeface="Arial" panose="020B0604020202020204" pitchFamily="34" charset="0"/>
                <a:hlinkClick r:id="rId3"/>
              </a:rPr>
              <a:t>https://www.netflix.com</a:t>
            </a:r>
            <a:endParaRPr lang="en-US" sz="2000" b="0" i="0" u="none" strike="noStrike" dirty="0">
              <a:solidFill>
                <a:srgbClr val="1A0DAB"/>
              </a:solidFill>
              <a:effectLst/>
              <a:latin typeface="Arial" panose="020B0604020202020204" pitchFamily="34" charset="0"/>
              <a:hlinkClick r:id="rId3"/>
            </a:endParaRPr>
          </a:p>
          <a:p>
            <a:pPr algn="just" rtl="1">
              <a:lnSpc>
                <a:spcPct val="200000"/>
              </a:lnSpc>
            </a:pPr>
            <a:endParaRPr lang="ar-SY" sz="2000"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8194" name="Picture 2" descr="Netflix unveils its ad-supported product">
            <a:extLst>
              <a:ext uri="{FF2B5EF4-FFF2-40B4-BE49-F238E27FC236}">
                <a16:creationId xmlns:a16="http://schemas.microsoft.com/office/drawing/2014/main" id="{20EA1C59-86EB-4E74-96ED-869633135D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3580" y="4173869"/>
            <a:ext cx="3020592" cy="17568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36574EC0-207A-4D76-863C-9CC75312CD5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59937"/>
    </mc:Choice>
    <mc:Fallback xmlns="">
      <p:transition advTm="15993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37748" y="9399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القنوات المدمجة</a:t>
            </a:r>
          </a:p>
        </p:txBody>
      </p:sp>
      <p:sp>
        <p:nvSpPr>
          <p:cNvPr id="48" name="TextBox 47"/>
          <p:cNvSpPr txBox="1"/>
          <p:nvPr/>
        </p:nvSpPr>
        <p:spPr>
          <a:xfrm>
            <a:off x="825500" y="1747516"/>
            <a:ext cx="10541000" cy="4922951"/>
          </a:xfrm>
          <a:prstGeom prst="rect">
            <a:avLst/>
          </a:prstGeom>
          <a:noFill/>
        </p:spPr>
        <p:txBody>
          <a:bodyPr wrap="square" rtlCol="0">
            <a:spAutoFit/>
          </a:bodyPr>
          <a:lstStyle/>
          <a:p>
            <a:pPr algn="just" rtl="1">
              <a:lnSpc>
                <a:spcPct val="200000"/>
              </a:lnSpc>
            </a:pPr>
            <a:r>
              <a:rPr lang="ar-SY" sz="2000" dirty="0"/>
              <a:t>هي المزج بين الوسائل التقليدية والرقمية لتعزيز قوة الرسالة وتحقيق وصول أوسع للجمهور. يسمح هذا النهج للعلامات التجارية بالاستفادة من انتشار القنوات التقليدية وموثوقيتها، مع المرونة والتخصيص والتفاعل الذي توفره القنوات الرقمية. </a:t>
            </a:r>
          </a:p>
          <a:p>
            <a:pPr algn="just" rtl="1">
              <a:lnSpc>
                <a:spcPct val="200000"/>
              </a:lnSpc>
            </a:pPr>
            <a:r>
              <a:rPr lang="ar-SY" sz="2000" dirty="0"/>
              <a:t>كما توفر القنوات المدمجة تجربة متكاملة للمستهلك، حيث تتكرر الرسالة عبر وسائل مختلفة بطريقة متناسقة تزيد من التعرف على العلامة وتأثيرها. هذا التكامل يساعد الشركات على تعزيز مصداقيتها وبناء علاقات أعمق مع الجمهور، وتحقيق أهدافها التسويقية بفعالية أكبر.</a:t>
            </a:r>
          </a:p>
          <a:p>
            <a:pPr algn="just" rtl="1">
              <a:lnSpc>
                <a:spcPct val="200000"/>
              </a:lnSpc>
            </a:pPr>
            <a:r>
              <a:rPr lang="ar-SY" sz="2000" b="1" u="sng" dirty="0"/>
              <a:t>مثال</a:t>
            </a:r>
            <a:r>
              <a:rPr lang="ar-SY" sz="2000" dirty="0"/>
              <a:t>: أطلقت شركة (</a:t>
            </a:r>
            <a:r>
              <a:rPr lang="en-US" sz="2000" dirty="0"/>
              <a:t>Nike</a:t>
            </a:r>
            <a:r>
              <a:rPr lang="ar-SY" sz="2000" dirty="0"/>
              <a:t>) إعلانات تلفزيونية مرتبطة بحملات رقمية تفاعلية </a:t>
            </a:r>
          </a:p>
          <a:p>
            <a:pPr algn="just" rtl="1">
              <a:lnSpc>
                <a:spcPct val="200000"/>
              </a:lnSpc>
            </a:pPr>
            <a:r>
              <a:rPr lang="ar-SY" sz="2000" dirty="0"/>
              <a:t>عبر تطبيق (</a:t>
            </a:r>
            <a:r>
              <a:rPr lang="en-US" sz="2000" dirty="0"/>
              <a:t>Nike Run Club</a:t>
            </a:r>
            <a:r>
              <a:rPr lang="ar-SY" sz="2000" dirty="0"/>
              <a:t>)</a:t>
            </a:r>
            <a:r>
              <a:rPr lang="en-US" sz="2000" dirty="0"/>
              <a:t>، </a:t>
            </a:r>
            <a:r>
              <a:rPr lang="ar-SY" sz="2000" dirty="0"/>
              <a:t>مما وفر تجربة متكاملة للعملاء.</a:t>
            </a:r>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9218" name="Picture 2" descr="Running Club Free Nike Apps For Running ...">
            <a:extLst>
              <a:ext uri="{FF2B5EF4-FFF2-40B4-BE49-F238E27FC236}">
                <a16:creationId xmlns:a16="http://schemas.microsoft.com/office/drawing/2014/main" id="{C16345EE-F7BD-4214-8B38-91B1F6D0FD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8939" y="4108045"/>
            <a:ext cx="2545314" cy="19669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11743EB2-C77E-40FF-AB1F-21B46AFC899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7355222" y="834303"/>
            <a:ext cx="1965603"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نماذج الاتصال </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0" name="Rounded Rectangle 1">
            <a:extLst>
              <a:ext uri="{FF2B5EF4-FFF2-40B4-BE49-F238E27FC236}">
                <a16:creationId xmlns:a16="http://schemas.microsoft.com/office/drawing/2014/main" id="{79AC55EC-1947-4070-9052-3424B2C8867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1278360502"/>
      </p:ext>
    </p:extLst>
  </p:cSld>
  <p:clrMapOvr>
    <a:masterClrMapping/>
  </p:clrMapOvr>
  <mc:AlternateContent xmlns:mc="http://schemas.openxmlformats.org/markup-compatibility/2006" xmlns:p14="http://schemas.microsoft.com/office/powerpoint/2010/main">
    <mc:Choice Requires="p14">
      <p:transition spd="slow" p14:dur="2000" advTm="16310"/>
    </mc:Choice>
    <mc:Fallback xmlns="">
      <p:transition spd="slow" advTm="163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38306" y="1332753"/>
            <a:ext cx="4865639" cy="5120954"/>
          </a:xfrm>
          <a:prstGeom prst="rect">
            <a:avLst/>
          </a:prstGeom>
        </p:spPr>
        <p:txBody>
          <a:bodyPr wrap="square">
            <a:spAutoFit/>
          </a:bodyPr>
          <a:lstStyle/>
          <a:p>
            <a:pPr algn="just" rtl="1">
              <a:lnSpc>
                <a:spcPct val="150000"/>
              </a:lnSpc>
            </a:pPr>
            <a:r>
              <a:rPr lang="ar-SY" sz="2000" dirty="0"/>
              <a:t>تُعد نماذج الاتصال أدوات أساسية لفهم كيفية تصميم وتنفيذ الرسائل التسويقية لتحقيق تأثير فعّال على الجمهور المستهدف. تساعد هذه النماذج على توضيح المراحل المختلفة التي يمر بها المستهلك من تلقي الرسالة حتى الاستجابة لها، سواء من خلال الانتباه والاهتمام والرغبة، أو عبر تحديد أهداف واضحة وقابلة للقياس. كما تبرز النماذج التفاعلية أهمية الحوار الثنائي بين المرسل والمستقبل لضمان فهم الرسائل وتكييفها وفقاً لتفاعلات الجمهور. استخدام هذه النماذج يمكّن العلامات التجارية من صياغة حملات اتصالية أكثر فعالية وذكاءً، مع القدرة على قياس وتحسين الأداء في كل مرحلة.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0" name="Rounded Rectangle 1">
            <a:extLst>
              <a:ext uri="{FF2B5EF4-FFF2-40B4-BE49-F238E27FC236}">
                <a16:creationId xmlns:a16="http://schemas.microsoft.com/office/drawing/2014/main" id="{147C4308-0D7D-44C4-A5AE-54D990B6D231}"/>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311705119"/>
      </p:ext>
    </p:extLst>
  </p:cSld>
  <p:clrMapOvr>
    <a:masterClrMapping/>
  </p:clrMapOvr>
  <p:transition spd="slow" advTm="51836">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62916" y="939988"/>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نموذج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AIDA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25500" y="1628761"/>
            <a:ext cx="10541000" cy="5076839"/>
          </a:xfrm>
          <a:prstGeom prst="rect">
            <a:avLst/>
          </a:prstGeom>
          <a:noFill/>
        </p:spPr>
        <p:txBody>
          <a:bodyPr wrap="square" rtlCol="0">
            <a:spAutoFit/>
          </a:bodyPr>
          <a:lstStyle/>
          <a:p>
            <a:pPr algn="r" rtl="1">
              <a:lnSpc>
                <a:spcPct val="200000"/>
              </a:lnSpc>
            </a:pPr>
            <a:r>
              <a:rPr lang="ar-SY" sz="2000" dirty="0">
                <a:effectLst/>
                <a:ea typeface="Times New Roman" panose="02020603050405020304" pitchFamily="18" charset="0"/>
                <a:cs typeface="Times New Roman" panose="02020603050405020304" pitchFamily="18" charset="0"/>
              </a:rPr>
              <a:t>إن </a:t>
            </a:r>
            <a:r>
              <a:rPr lang="ar-SA" sz="2000" dirty="0">
                <a:effectLst/>
                <a:ea typeface="Times New Roman" panose="02020603050405020304" pitchFamily="18" charset="0"/>
                <a:cs typeface="Times New Roman" panose="02020603050405020304" pitchFamily="18" charset="0"/>
              </a:rPr>
              <a:t>نموذج </a:t>
            </a:r>
            <a:r>
              <a:rPr lang="ar-SY" sz="2000" dirty="0">
                <a:effectLst/>
                <a:ea typeface="Times New Roman" panose="02020603050405020304" pitchFamily="18" charset="0"/>
                <a:cs typeface="Times New Roman" panose="02020603050405020304" pitchFamily="18" charset="0"/>
              </a:rPr>
              <a:t>(</a:t>
            </a:r>
            <a:r>
              <a:rPr lang="en-US" sz="2000" b="1" dirty="0">
                <a:effectLst/>
                <a:ea typeface="Times New Roman" panose="02020603050405020304" pitchFamily="18" charset="0"/>
                <a:cs typeface="Times New Roman" panose="02020603050405020304" pitchFamily="18" charset="0"/>
              </a:rPr>
              <a:t>AIDA</a:t>
            </a:r>
            <a:r>
              <a:rPr lang="ar-SY"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إطار يستخدمه المسوّقون لفهم كيفية تأثير الرسائل التسويقية على المستهلكين</a:t>
            </a:r>
            <a:r>
              <a:rPr lang="ar-SY" sz="2000" dirty="0">
                <a:effectLst/>
                <a:ea typeface="Times New Roman" panose="02020603050405020304" pitchFamily="18" charset="0"/>
                <a:cs typeface="Times New Roman" panose="02020603050405020304" pitchFamily="18" charset="0"/>
              </a:rPr>
              <a:t>، يمر عبر المراحل التالية</a:t>
            </a:r>
            <a:r>
              <a:rPr lang="en-US" sz="2000" dirty="0">
                <a:effectLst/>
                <a:ea typeface="Times New Roman" panose="02020603050405020304" pitchFamily="18" charset="0"/>
                <a:cs typeface="Times New Roman" panose="02020603050405020304" pitchFamily="18" charset="0"/>
              </a:rPr>
              <a:t>:</a:t>
            </a:r>
          </a:p>
          <a:p>
            <a:pPr marL="342900" indent="-342900" algn="r" rtl="1">
              <a:lnSpc>
                <a:spcPct val="200000"/>
              </a:lnSpc>
              <a:buFont typeface="Arial" panose="020B0604020202020204" pitchFamily="34" charset="0"/>
              <a:buChar char="•"/>
            </a:pPr>
            <a:r>
              <a:rPr lang="ar-SY" sz="2000" b="1" dirty="0">
                <a:effectLst/>
                <a:ea typeface="Times New Roman" panose="02020603050405020304" pitchFamily="18" charset="0"/>
                <a:cs typeface="Times New Roman" panose="02020603050405020304" pitchFamily="18" charset="0"/>
              </a:rPr>
              <a:t>جذب الانتباه (</a:t>
            </a:r>
            <a:r>
              <a:rPr lang="en-US" sz="2000" b="1" dirty="0">
                <a:effectLst/>
                <a:ea typeface="Times New Roman" panose="02020603050405020304" pitchFamily="18" charset="0"/>
                <a:cs typeface="Times New Roman" panose="02020603050405020304" pitchFamily="18" charset="0"/>
              </a:rPr>
              <a:t>Attention</a:t>
            </a:r>
            <a:r>
              <a:rPr lang="ar-SY" sz="2000" b="1" dirty="0">
                <a:effectLst/>
                <a:ea typeface="Times New Roman" panose="02020603050405020304" pitchFamily="18" charset="0"/>
                <a:cs typeface="Times New Roman" panose="02020603050405020304" pitchFamily="18" charset="0"/>
              </a:rPr>
              <a:t>):  </a:t>
            </a:r>
            <a:r>
              <a:rPr lang="ar-SY" sz="2000" dirty="0">
                <a:effectLst/>
                <a:ea typeface="Times New Roman" panose="02020603050405020304" pitchFamily="18" charset="0"/>
                <a:cs typeface="Times New Roman" panose="02020603050405020304" pitchFamily="18" charset="0"/>
              </a:rPr>
              <a:t>جذب انتباه الجمهور بالصور، الألوان، أو العناوين اللافتة.</a:t>
            </a:r>
          </a:p>
          <a:p>
            <a:pPr marL="342900" indent="-342900" algn="just" rtl="1">
              <a:lnSpc>
                <a:spcPct val="200000"/>
              </a:lnSpc>
              <a:buFont typeface="Arial" panose="020B0604020202020204" pitchFamily="34" charset="0"/>
              <a:buChar char="•"/>
            </a:pPr>
            <a:r>
              <a:rPr lang="ar-SY" sz="2000" b="1" dirty="0">
                <a:effectLst/>
                <a:ea typeface="Times New Roman" panose="02020603050405020304" pitchFamily="18" charset="0"/>
                <a:cs typeface="Times New Roman" panose="02020603050405020304" pitchFamily="18" charset="0"/>
              </a:rPr>
              <a:t>إثارة الاهتمام</a:t>
            </a:r>
            <a:r>
              <a:rPr lang="ar-SY" sz="2000" b="1" dirty="0">
                <a:ea typeface="Times New Roman" panose="02020603050405020304" pitchFamily="18" charset="0"/>
                <a:cs typeface="Times New Roman" panose="02020603050405020304" pitchFamily="18" charset="0"/>
              </a:rPr>
              <a:t> (</a:t>
            </a:r>
            <a:r>
              <a:rPr lang="en-US" sz="2000" b="1" dirty="0"/>
              <a:t>Interest</a:t>
            </a:r>
            <a:r>
              <a:rPr lang="ar-SY" sz="2000" b="1" dirty="0">
                <a:ea typeface="Times New Roman" panose="02020603050405020304" pitchFamily="18" charset="0"/>
                <a:cs typeface="Times New Roman" panose="02020603050405020304" pitchFamily="18" charset="0"/>
              </a:rPr>
              <a:t>)</a:t>
            </a:r>
            <a:r>
              <a:rPr lang="ar-SY" sz="2000" b="1" dirty="0">
                <a:effectLst/>
                <a:ea typeface="Times New Roman" panose="02020603050405020304" pitchFamily="18" charset="0"/>
                <a:cs typeface="Times New Roman" panose="02020603050405020304" pitchFamily="18" charset="0"/>
              </a:rPr>
              <a:t>:</a:t>
            </a:r>
            <a:r>
              <a:rPr lang="ar-SY" sz="2000" dirty="0">
                <a:effectLst/>
                <a:ea typeface="Times New Roman" panose="02020603050405020304" pitchFamily="18" charset="0"/>
                <a:cs typeface="Times New Roman" panose="02020603050405020304" pitchFamily="18" charset="0"/>
              </a:rPr>
              <a:t>  إبقاء الجمهور مهتماً من خلال عرض معلومات مثيرة أو مميزة عن المنتج.</a:t>
            </a:r>
          </a:p>
          <a:p>
            <a:pPr marL="342900" indent="-342900" algn="just" rtl="1">
              <a:lnSpc>
                <a:spcPct val="200000"/>
              </a:lnSpc>
              <a:buFont typeface="Arial" panose="020B0604020202020204" pitchFamily="34" charset="0"/>
              <a:buChar char="•"/>
            </a:pPr>
            <a:r>
              <a:rPr lang="ar-SY" sz="2000" b="1" dirty="0">
                <a:effectLst/>
                <a:ea typeface="Times New Roman" panose="02020603050405020304" pitchFamily="18" charset="0"/>
                <a:cs typeface="Times New Roman" panose="02020603050405020304" pitchFamily="18" charset="0"/>
              </a:rPr>
              <a:t>خلق الرغبة (</a:t>
            </a:r>
            <a:r>
              <a:rPr lang="en-US" sz="2000" b="1" dirty="0"/>
              <a:t>Desire</a:t>
            </a:r>
            <a:r>
              <a:rPr lang="ar-SY" sz="2000" b="1" dirty="0">
                <a:effectLst/>
                <a:ea typeface="Times New Roman" panose="02020603050405020304" pitchFamily="18" charset="0"/>
                <a:cs typeface="Times New Roman" panose="02020603050405020304" pitchFamily="18" charset="0"/>
              </a:rPr>
              <a:t>):  </a:t>
            </a:r>
            <a:r>
              <a:rPr lang="ar-SY" sz="2000" dirty="0">
                <a:effectLst/>
                <a:ea typeface="Times New Roman" panose="02020603050405020304" pitchFamily="18" charset="0"/>
                <a:cs typeface="Times New Roman" panose="02020603050405020304" pitchFamily="18" charset="0"/>
              </a:rPr>
              <a:t>تحفيز رغبة الجمهور في الحصول على المنتج أو الخدمة من خلال إبراز الفوائد والقيمة.</a:t>
            </a:r>
          </a:p>
          <a:p>
            <a:pPr marL="342900" indent="-342900" algn="just" rtl="1">
              <a:lnSpc>
                <a:spcPct val="200000"/>
              </a:lnSpc>
              <a:buFont typeface="Arial" panose="020B0604020202020204" pitchFamily="34" charset="0"/>
              <a:buChar char="•"/>
            </a:pPr>
            <a:r>
              <a:rPr lang="ar-SY" sz="2000" b="1" dirty="0">
                <a:effectLst/>
                <a:ea typeface="Times New Roman" panose="02020603050405020304" pitchFamily="18" charset="0"/>
                <a:cs typeface="Times New Roman" panose="02020603050405020304" pitchFamily="18" charset="0"/>
              </a:rPr>
              <a:t>الفعل (التصرف) (</a:t>
            </a:r>
            <a:r>
              <a:rPr lang="en-US" sz="2000" b="1" dirty="0">
                <a:effectLst/>
                <a:ea typeface="Times New Roman" panose="02020603050405020304" pitchFamily="18" charset="0"/>
                <a:cs typeface="Times New Roman" panose="02020603050405020304" pitchFamily="18" charset="0"/>
              </a:rPr>
              <a:t>Action</a:t>
            </a:r>
            <a:r>
              <a:rPr lang="ar-SY" sz="2000" b="1" dirty="0">
                <a:effectLst/>
                <a:ea typeface="Times New Roman" panose="02020603050405020304" pitchFamily="18" charset="0"/>
                <a:cs typeface="Times New Roman" panose="02020603050405020304" pitchFamily="18" charset="0"/>
              </a:rPr>
              <a:t>):  </a:t>
            </a:r>
            <a:r>
              <a:rPr lang="ar-SY" sz="2000" dirty="0">
                <a:effectLst/>
                <a:ea typeface="Times New Roman" panose="02020603050405020304" pitchFamily="18" charset="0"/>
                <a:cs typeface="Times New Roman" panose="02020603050405020304" pitchFamily="18" charset="0"/>
              </a:rPr>
              <a:t>حث الجمهور على اتخاذ خطوة محددة مثل الشراء أو التسجيل أو تجربة المنتج.</a:t>
            </a:r>
          </a:p>
          <a:p>
            <a:pPr algn="just" rtl="1">
              <a:lnSpc>
                <a:spcPct val="150000"/>
              </a:lnSpc>
            </a:pPr>
            <a:r>
              <a:rPr lang="ar-SA" sz="2000" dirty="0">
                <a:effectLst/>
                <a:ea typeface="Times New Roman" panose="02020603050405020304" pitchFamily="18" charset="0"/>
                <a:cs typeface="Times New Roman" panose="02020603050405020304" pitchFamily="18" charset="0"/>
              </a:rPr>
              <a:t>.</a:t>
            </a: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Y" sz="2000" dirty="0">
                <a:latin typeface="Times New Roman" panose="02020603050405020304" pitchFamily="18" charset="0"/>
                <a:ea typeface="Times New Roman" panose="02020603050405020304" pitchFamily="18" charset="0"/>
              </a:rPr>
              <a:t>استخدمت</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شركة (</a:t>
            </a:r>
            <a:r>
              <a:rPr lang="en-US" sz="2000" dirty="0">
                <a:effectLst/>
                <a:latin typeface="Times New Roman" panose="02020603050405020304" pitchFamily="18" charset="0"/>
                <a:ea typeface="Times New Roman" panose="02020603050405020304" pitchFamily="18" charset="0"/>
              </a:rPr>
              <a:t>Coca-Cola</a:t>
            </a:r>
            <a:r>
              <a:rPr lang="ar-SY" sz="2000" dirty="0">
                <a:effectLst/>
                <a:latin typeface="Times New Roman" panose="02020603050405020304" pitchFamily="18" charset="0"/>
                <a:ea typeface="Times New Roman" panose="02020603050405020304" pitchFamily="18" charset="0"/>
              </a:rPr>
              <a:t>) إعلان تجذب الانتباه</a:t>
            </a:r>
            <a:r>
              <a:rPr lang="en-US" sz="2000" dirty="0">
                <a:effectLst/>
                <a:latin typeface="Times New Roman" panose="02020603050405020304" pitchFamily="18" charset="0"/>
                <a:ea typeface="Times New Roman" panose="02020603050405020304" pitchFamily="18" charset="0"/>
              </a:rPr>
              <a:t> </a:t>
            </a:r>
            <a:r>
              <a:rPr lang="ar-SY" sz="2000" dirty="0">
                <a:effectLst/>
                <a:latin typeface="Times New Roman" panose="02020603050405020304" pitchFamily="18" charset="0"/>
                <a:ea typeface="Times New Roman" panose="02020603050405020304" pitchFamily="18" charset="0"/>
              </a:rPr>
              <a:t>من خلال صور بصرية مميزة، </a:t>
            </a:r>
            <a:r>
              <a:rPr lang="ar-SY" sz="2000" dirty="0">
                <a:latin typeface="Times New Roman" panose="02020603050405020304" pitchFamily="18" charset="0"/>
                <a:ea typeface="Times New Roman" panose="02020603050405020304" pitchFamily="18" charset="0"/>
              </a:rPr>
              <a:t>و</a:t>
            </a:r>
            <a:r>
              <a:rPr lang="ar-SY" sz="2000" dirty="0">
                <a:effectLst/>
                <a:latin typeface="Times New Roman" panose="02020603050405020304" pitchFamily="18" charset="0"/>
                <a:ea typeface="Times New Roman" panose="02020603050405020304" pitchFamily="18" charset="0"/>
              </a:rPr>
              <a:t>تثير</a:t>
            </a:r>
          </a:p>
          <a:p>
            <a:pPr algn="just" rtl="1">
              <a:lnSpc>
                <a:spcPct val="150000"/>
              </a:lnSpc>
            </a:pPr>
            <a:r>
              <a:rPr lang="ar-SY" sz="2000" dirty="0">
                <a:effectLst/>
                <a:latin typeface="Times New Roman" panose="02020603050405020304" pitchFamily="18" charset="0"/>
                <a:ea typeface="Times New Roman" panose="02020603050405020304" pitchFamily="18" charset="0"/>
              </a:rPr>
              <a:t> الاهتمام عبر سرد قصة مؤثرة، وتخلق الرغبة من خلال إبراز لحظات الفرح، وتدفع للعمل بالعوة للاحتفال</a:t>
            </a:r>
          </a:p>
          <a:p>
            <a:pPr algn="just" rtl="1">
              <a:lnSpc>
                <a:spcPct val="150000"/>
              </a:lnSpc>
            </a:pPr>
            <a:r>
              <a:rPr lang="ar-SY" sz="2000" b="1" dirty="0">
                <a:latin typeface="Times New Roman" panose="02020603050405020304" pitchFamily="18" charset="0"/>
                <a:ea typeface="Times New Roman" panose="02020603050405020304" pitchFamily="18" charset="0"/>
              </a:rPr>
              <a:t>رابط الإعلان</a:t>
            </a:r>
            <a:r>
              <a:rPr lang="ar-SY" sz="2000" b="1"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hlinkClick r:id="rId3"/>
              </a:rPr>
              <a:t>https://www.youtube.com/watch?v=4RSTupbfGog</a:t>
            </a:r>
            <a:endParaRPr lang="ar-SY" sz="2000" dirty="0">
              <a:effectLst/>
              <a:latin typeface="Times New Roman" panose="02020603050405020304" pitchFamily="18" charset="0"/>
              <a:ea typeface="Times New Roman" panose="02020603050405020304" pitchFamily="18" charset="0"/>
            </a:endParaRPr>
          </a:p>
          <a:p>
            <a:pPr algn="just"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كوكاكولا تنضم لحملة المقاطعة الإعلانية لفيسبوك.. وتسحب دعايتها عبر الشبكة -  CNN Arabic‬‎">
            <a:extLst>
              <a:ext uri="{FF2B5EF4-FFF2-40B4-BE49-F238E27FC236}">
                <a16:creationId xmlns:a16="http://schemas.microsoft.com/office/drawing/2014/main" id="{52A60770-1EA1-473B-93BF-519EC93B8C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5500" y="4670805"/>
            <a:ext cx="1889708" cy="1415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5815ACEA-4768-4B10-972E-F1BD74BBA9A9}"/>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4284186425"/>
      </p:ext>
    </p:extLst>
  </p:cSld>
  <p:clrMapOvr>
    <a:masterClrMapping/>
  </p:clrMapOvr>
  <mc:AlternateContent xmlns:mc="http://schemas.openxmlformats.org/markup-compatibility/2006" xmlns:p14="http://schemas.microsoft.com/office/powerpoint/2010/main">
    <mc:Choice Requires="p14">
      <p:transition p14:dur="10" advTm="154356"/>
    </mc:Choice>
    <mc:Fallback xmlns="">
      <p:transition advTm="15435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6531" y="414944"/>
            <a:ext cx="8836572" cy="1692771"/>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نموذج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DAGMAR</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a:p>
            <a:pPr algn="ctr" rtl="1"/>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(Defining Advertising Goals for Measured Advertising Results)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p>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8" name="TextBox 47"/>
          <p:cNvSpPr txBox="1"/>
          <p:nvPr/>
        </p:nvSpPr>
        <p:spPr>
          <a:xfrm>
            <a:off x="825500" y="1593463"/>
            <a:ext cx="10541000" cy="4305730"/>
          </a:xfrm>
          <a:prstGeom prst="rect">
            <a:avLst/>
          </a:prstGeom>
          <a:noFill/>
        </p:spPr>
        <p:txBody>
          <a:bodyPr wrap="square" rtlCol="0">
            <a:spAutoFit/>
          </a:bodyPr>
          <a:lstStyle/>
          <a:p>
            <a:pPr algn="just" rtl="1">
              <a:lnSpc>
                <a:spcPct val="200000"/>
              </a:lnSpc>
            </a:pPr>
            <a:r>
              <a:rPr lang="ar-SY" sz="2000" dirty="0"/>
              <a:t>يركّز هذا النموذج على تحديد أهداف إعلانية واضحة وقابلة للقياس لضمان فعالية الاتصال التسويقي. يوضح النموذج مراحل تأثير الرسالة على المستهلك، ويقسمها إلى أربع خطوات رئيسية:</a:t>
            </a:r>
            <a:r>
              <a:rPr lang="en-US" sz="2000" dirty="0"/>
              <a:t> </a:t>
            </a:r>
            <a:endParaRPr lang="ar-SY" sz="2000" dirty="0"/>
          </a:p>
          <a:p>
            <a:pPr marL="342900" indent="-342900" algn="just" rtl="1">
              <a:lnSpc>
                <a:spcPct val="200000"/>
              </a:lnSpc>
              <a:buFont typeface="Arial" panose="020B0604020202020204" pitchFamily="34" charset="0"/>
              <a:buChar char="•"/>
            </a:pPr>
            <a:r>
              <a:rPr lang="ar-SY" sz="2000" b="1" dirty="0"/>
              <a:t>الوعي (</a:t>
            </a:r>
            <a:r>
              <a:rPr lang="en-US" sz="2000" b="1" dirty="0"/>
              <a:t>Awareness</a:t>
            </a:r>
            <a:r>
              <a:rPr lang="ar-SY" sz="2000" b="1" dirty="0"/>
              <a:t>): </a:t>
            </a:r>
            <a:r>
              <a:rPr lang="ar-SY" sz="2000" dirty="0"/>
              <a:t>جعل الجمهور يعرف بالمنتج أو الخدمة.</a:t>
            </a:r>
          </a:p>
          <a:p>
            <a:pPr marL="342900" indent="-342900" algn="just" rtl="1">
              <a:lnSpc>
                <a:spcPct val="200000"/>
              </a:lnSpc>
              <a:buFont typeface="Arial" panose="020B0604020202020204" pitchFamily="34" charset="0"/>
              <a:buChar char="•"/>
            </a:pPr>
            <a:r>
              <a:rPr lang="ar-SY" sz="2000" b="1" dirty="0"/>
              <a:t>الفهم (</a:t>
            </a:r>
            <a:r>
              <a:rPr lang="en-US" sz="2000" b="1" dirty="0"/>
              <a:t>Comprehension</a:t>
            </a:r>
            <a:r>
              <a:rPr lang="ar-SY" sz="2000" b="1" dirty="0"/>
              <a:t>): </a:t>
            </a:r>
            <a:r>
              <a:rPr lang="ar-SY" sz="2000" dirty="0"/>
              <a:t>مساعدة الجمهور على فهم فوائد المنتج وكيف يمكن أن يلبي احتياجاته.</a:t>
            </a:r>
          </a:p>
          <a:p>
            <a:pPr marL="342900" indent="-342900" algn="just" rtl="1">
              <a:lnSpc>
                <a:spcPct val="200000"/>
              </a:lnSpc>
              <a:buFont typeface="Arial" panose="020B0604020202020204" pitchFamily="34" charset="0"/>
              <a:buChar char="•"/>
            </a:pPr>
            <a:r>
              <a:rPr lang="ar-SY" sz="2000" b="1" dirty="0"/>
              <a:t>الإقناع (</a:t>
            </a:r>
            <a:r>
              <a:rPr lang="en-US" sz="2000" b="1" dirty="0"/>
              <a:t>Conviction</a:t>
            </a:r>
            <a:r>
              <a:rPr lang="ar-SY" sz="2000" b="1" dirty="0"/>
              <a:t>): </a:t>
            </a:r>
            <a:r>
              <a:rPr lang="ar-SY" sz="2000" dirty="0"/>
              <a:t>إقناع الجمهور بقيمة المنتج وجعله يرغب في اقتنائه.</a:t>
            </a:r>
          </a:p>
          <a:p>
            <a:pPr marL="342900" indent="-342900" algn="just" rtl="1">
              <a:lnSpc>
                <a:spcPct val="200000"/>
              </a:lnSpc>
              <a:buFont typeface="Arial" panose="020B0604020202020204" pitchFamily="34" charset="0"/>
              <a:buChar char="•"/>
            </a:pPr>
            <a:r>
              <a:rPr lang="ar-SY" sz="2000" b="1" dirty="0"/>
              <a:t>العمل (</a:t>
            </a:r>
            <a:r>
              <a:rPr lang="en-US" sz="2000" b="1" dirty="0"/>
              <a:t>Action</a:t>
            </a:r>
            <a:r>
              <a:rPr lang="ar-SY" sz="2000" b="1" dirty="0"/>
              <a:t>): </a:t>
            </a:r>
            <a:r>
              <a:rPr lang="ar-SY" sz="2000" dirty="0"/>
              <a:t>دفع الجمهور لاتخاذ خطوة فعلية مثل الشراء أو الاشتراك أو تجربة المنتج.</a:t>
            </a:r>
          </a:p>
          <a:p>
            <a:pPr algn="just" rtl="1">
              <a:lnSpc>
                <a:spcPct val="200000"/>
              </a:lnSpc>
            </a:pPr>
            <a:r>
              <a:rPr lang="ar-SY" sz="2000" b="1" u="sng" dirty="0"/>
              <a:t>مثال</a:t>
            </a:r>
            <a:r>
              <a:rPr lang="ar-SY" sz="2000" dirty="0"/>
              <a:t>: حملة (</a:t>
            </a:r>
            <a:r>
              <a:rPr lang="en-US" sz="2000" dirty="0"/>
              <a:t>Google Ads </a:t>
            </a:r>
            <a:r>
              <a:rPr lang="ar-SY" sz="2000" dirty="0"/>
              <a:t>)، حيث يتم تحديد مؤشرات الأداء الرئيسية بدقة لقياس النجاح في كل مرحلة من مراحل الحملة.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إعلانات جوجل - ويكيبيديا‬‎">
            <a:extLst>
              <a:ext uri="{FF2B5EF4-FFF2-40B4-BE49-F238E27FC236}">
                <a16:creationId xmlns:a16="http://schemas.microsoft.com/office/drawing/2014/main" id="{26C1B0A8-E874-4951-B3CF-6D266A3106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2705667"/>
            <a:ext cx="1914525" cy="2390775"/>
          </a:xfrm>
          <a:prstGeom prst="rect">
            <a:avLst/>
          </a:prstGeom>
          <a:noFill/>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D8187058-1347-4879-836A-04B70C5A7FE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1110353581"/>
      </p:ext>
    </p:extLst>
  </p:cSld>
  <p:clrMapOvr>
    <a:masterClrMapping/>
  </p:clrMapOvr>
  <mc:AlternateContent xmlns:mc="http://schemas.openxmlformats.org/markup-compatibility/2006" xmlns:p14="http://schemas.microsoft.com/office/powerpoint/2010/main">
    <mc:Choice Requires="p14">
      <p:transition p14:dur="10" advTm="159937"/>
    </mc:Choice>
    <mc:Fallback xmlns="">
      <p:transition advTm="15993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37748" y="9399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النموذج التفاعلي</a:t>
            </a:r>
          </a:p>
        </p:txBody>
      </p:sp>
      <p:sp>
        <p:nvSpPr>
          <p:cNvPr id="48" name="TextBox 47"/>
          <p:cNvSpPr txBox="1"/>
          <p:nvPr/>
        </p:nvSpPr>
        <p:spPr>
          <a:xfrm>
            <a:off x="825500" y="1802974"/>
            <a:ext cx="10541000" cy="3691523"/>
          </a:xfrm>
          <a:prstGeom prst="rect">
            <a:avLst/>
          </a:prstGeom>
          <a:noFill/>
        </p:spPr>
        <p:txBody>
          <a:bodyPr wrap="square" rtlCol="0">
            <a:spAutoFit/>
          </a:bodyPr>
          <a:lstStyle/>
          <a:p>
            <a:pPr algn="just" rtl="1">
              <a:lnSpc>
                <a:spcPct val="200000"/>
              </a:lnSpc>
            </a:pPr>
            <a:r>
              <a:rPr lang="ar-SY" sz="2000" dirty="0"/>
              <a:t>يرى أن الاتصال ليس عملية أحادية الاتجاه، بل هو تبادل مستمر بين المرسل والمستقبل، حيث يقوم كل طرف بإرسال واستقبال الرسائل بشكل متزامن. يتيح هذا النموذج فهم كيف يمكن للردود والتغذية الراجعة أن تؤثر على صياغة الرسائل وتحسينها فوراً. كما يسلط الضوء على أهمية الحوار والتفاعل المباشر، مما يجعل الاتصال أكثر ديناميكية ومرونة ويزيد من فعاليته. يساعد هذا النموذج الشركات على بناء علاقات أقوى مع الجمهور من خلال الاستماع لملاحظاتهم والاستجابة لها بسرعة</a:t>
            </a:r>
          </a:p>
          <a:p>
            <a:pPr algn="just" rtl="1">
              <a:lnSpc>
                <a:spcPct val="200000"/>
              </a:lnSpc>
            </a:pPr>
            <a:r>
              <a:rPr lang="ar-SY" sz="2000" b="1" u="sng" dirty="0"/>
              <a:t>مثال</a:t>
            </a:r>
            <a:r>
              <a:rPr lang="ar-SY" sz="2000" dirty="0"/>
              <a:t>: تتفاعل</a:t>
            </a:r>
            <a:r>
              <a:rPr lang="en-US" sz="2000" dirty="0"/>
              <a:t> </a:t>
            </a:r>
            <a:r>
              <a:rPr lang="ar-SY" sz="2000" dirty="0"/>
              <a:t>شركة (</a:t>
            </a:r>
            <a:r>
              <a:rPr lang="en-US" sz="2000" dirty="0"/>
              <a:t>KFC</a:t>
            </a:r>
            <a:r>
              <a:rPr lang="ar-SY" sz="2000" dirty="0"/>
              <a:t>) مباشرة مع تعليقات العملاء على منصة (</a:t>
            </a:r>
            <a:r>
              <a:rPr lang="en-US" sz="2000" dirty="0"/>
              <a:t>X</a:t>
            </a:r>
            <a:r>
              <a:rPr lang="ar-SY" sz="2000" dirty="0"/>
              <a:t>)، فتتحول العملية من </a:t>
            </a:r>
            <a:endParaRPr lang="en-US" sz="2000" dirty="0"/>
          </a:p>
          <a:p>
            <a:pPr algn="just" rtl="1">
              <a:lnSpc>
                <a:spcPct val="200000"/>
              </a:lnSpc>
            </a:pPr>
            <a:r>
              <a:rPr lang="ar-SY" sz="2000" dirty="0"/>
              <a:t>رسالة أحادية إلى حوار مفتوح يثري تجربة المستهلك ويعزز ولائه.</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أمريكانا&quot; تخطط لإدراج مزدوج في الإمارات والسعودية | سكاي نيوز عربية‬‎">
            <a:extLst>
              <a:ext uri="{FF2B5EF4-FFF2-40B4-BE49-F238E27FC236}">
                <a16:creationId xmlns:a16="http://schemas.microsoft.com/office/drawing/2014/main" id="{E80BD911-9BFA-417A-BAF1-4B576C955B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250344"/>
            <a:ext cx="3161133" cy="17702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78060F31-C141-4D7F-BA35-648AD216808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3662196348"/>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935835" y="901193"/>
            <a:ext cx="3134191"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السادس</a:t>
            </a:r>
          </a:p>
          <a:p>
            <a:pPr algn="ctr" rtl="1"/>
            <a:r>
              <a:rPr lang="ar-SY" sz="2600" dirty="0">
                <a:solidFill>
                  <a:srgbClr val="00B0F0"/>
                </a:solidFill>
                <a:latin typeface="Alexandria" charset="0"/>
                <a:cs typeface="Alexandria" charset="0"/>
              </a:rPr>
              <a:t>قياس أثر الرسائل الاتصالية </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0" name="Rounded Rectangle 1">
            <a:extLst>
              <a:ext uri="{FF2B5EF4-FFF2-40B4-BE49-F238E27FC236}">
                <a16:creationId xmlns:a16="http://schemas.microsoft.com/office/drawing/2014/main" id="{7E13F4AE-7C89-4C32-A733-662C1B5A14C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1220681174"/>
      </p:ext>
    </p:extLst>
  </p:cSld>
  <p:clrMapOvr>
    <a:masterClrMapping/>
  </p:clrMapOvr>
  <mc:AlternateContent xmlns:mc="http://schemas.openxmlformats.org/markup-compatibility/2006" xmlns:p14="http://schemas.microsoft.com/office/powerpoint/2010/main">
    <mc:Choice Requires="p14">
      <p:transition spd="slow" p14:dur="2000" advTm="16310"/>
    </mc:Choice>
    <mc:Fallback xmlns="">
      <p:transition spd="slow" advTm="163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38306" y="1332753"/>
            <a:ext cx="4865639" cy="4197624"/>
          </a:xfrm>
          <a:prstGeom prst="rect">
            <a:avLst/>
          </a:prstGeom>
        </p:spPr>
        <p:txBody>
          <a:bodyPr wrap="square">
            <a:spAutoFit/>
          </a:bodyPr>
          <a:lstStyle/>
          <a:p>
            <a:pPr algn="just" rtl="1">
              <a:lnSpc>
                <a:spcPct val="150000"/>
              </a:lnSpc>
            </a:pPr>
            <a:r>
              <a:rPr lang="ar-SY" sz="2000" dirty="0"/>
              <a:t>يُعد قياس أثر الرسائل الاتصالية خطوة أساسية لفهم فعالية الحملات التسويقية، إذ يحدد مدى تحقيق الأهداف المخططة. ويشمل ذلك </a:t>
            </a:r>
            <a:r>
              <a:rPr lang="ar-SY" sz="2000" b="1" dirty="0"/>
              <a:t>المؤشرات الكمية</a:t>
            </a:r>
            <a:r>
              <a:rPr lang="ar-SY" sz="2000" dirty="0"/>
              <a:t> مثل المبيعات ومعدلات التحويل، و</a:t>
            </a:r>
            <a:r>
              <a:rPr lang="ar-SY" sz="2000" b="1" dirty="0"/>
              <a:t>المؤشرات النوعية</a:t>
            </a:r>
            <a:r>
              <a:rPr lang="ar-SY" sz="2000" dirty="0"/>
              <a:t> كتصورات الجمهور وولائه للعلامة التجارية. كما تُستخدم </a:t>
            </a:r>
            <a:r>
              <a:rPr lang="ar-SY" sz="2000" b="1" dirty="0"/>
              <a:t>اختبارات ما قبل وبعد</a:t>
            </a:r>
            <a:r>
              <a:rPr lang="ar-SY" sz="2000" dirty="0"/>
              <a:t> للتنبؤ بتأثير الرسائل ومقارنة نتائجها بعد التنفيذ. </a:t>
            </a:r>
            <a:r>
              <a:rPr lang="ar-SY" sz="2000"/>
              <a:t>هذا الدمج بين القياس الرقمي والنوعي يمنح المؤسسات رؤية شاملة تساعدها على تطوير استراتيجيات تواصل أكثر دقة واستدامة.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0" name="Rounded Rectangle 1">
            <a:extLst>
              <a:ext uri="{FF2B5EF4-FFF2-40B4-BE49-F238E27FC236}">
                <a16:creationId xmlns:a16="http://schemas.microsoft.com/office/drawing/2014/main" id="{AB918E66-67A3-46D2-AABD-7F14A3A3984C}"/>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974484730"/>
      </p:ext>
    </p:extLst>
  </p:cSld>
  <p:clrMapOvr>
    <a:masterClrMapping/>
  </p:clrMapOvr>
  <p:transition spd="slow" advTm="51836">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62916" y="939988"/>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المؤشرات الكمية</a:t>
            </a:r>
          </a:p>
        </p:txBody>
      </p:sp>
      <p:sp>
        <p:nvSpPr>
          <p:cNvPr id="48" name="TextBox 47"/>
          <p:cNvSpPr txBox="1"/>
          <p:nvPr/>
        </p:nvSpPr>
        <p:spPr>
          <a:xfrm>
            <a:off x="890815" y="1628761"/>
            <a:ext cx="10541000" cy="5076839"/>
          </a:xfrm>
          <a:prstGeom prst="rect">
            <a:avLst/>
          </a:prstGeom>
          <a:noFill/>
        </p:spPr>
        <p:txBody>
          <a:bodyPr wrap="square" rtlCol="0">
            <a:spAutoFit/>
          </a:bodyPr>
          <a:lstStyle/>
          <a:p>
            <a:pPr algn="r" rtl="1">
              <a:lnSpc>
                <a:spcPct val="200000"/>
              </a:lnSpc>
            </a:pPr>
            <a:r>
              <a:rPr lang="ar-SY" sz="2000" dirty="0">
                <a:effectLst/>
                <a:ea typeface="Times New Roman" panose="02020603050405020304" pitchFamily="18" charset="0"/>
                <a:cs typeface="Times New Roman" panose="02020603050405020304" pitchFamily="18" charset="0"/>
              </a:rPr>
              <a:t>هي أدوات قياس يمكن عدّها رقمياً، مثل حجم المبيعات، عدد النقرات على الإعلانات، معدلات التحويل، ونسب الوصول للجمهور. تُستخدم هذه المؤشرات لمعرفة مدى نجاح الحملة من الناحية المالية والتسويقية الرقمية. تساعد الشركات على فهم أي جزء من الحملة يعمل بشكل جيد وأي جزء يحتاج للتحسين. </a:t>
            </a:r>
          </a:p>
          <a:p>
            <a:pPr algn="r" rtl="1">
              <a:lnSpc>
                <a:spcPct val="200000"/>
              </a:lnSpc>
            </a:pPr>
            <a:r>
              <a:rPr lang="ar-SY" sz="2000" dirty="0">
                <a:effectLst/>
                <a:ea typeface="Times New Roman" panose="02020603050405020304" pitchFamily="18" charset="0"/>
                <a:cs typeface="Times New Roman" panose="02020603050405020304" pitchFamily="18" charset="0"/>
              </a:rPr>
              <a:t>كما تتيح مقارنة نتائج الحملات المختلفة ومعرفة الاتجاهات على المدى الطويل. والاعتماد على المؤشرات الكمية يمكّن فرق التسويق من اتخاذ قرارات دقيقة تعتمد على بيانات حقيقية لتعظيم تأثير الحملة وزيادة العائد على الاستثمار.</a:t>
            </a:r>
          </a:p>
          <a:p>
            <a:pPr algn="r" rtl="1">
              <a:lnSpc>
                <a:spcPct val="15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 </a:t>
            </a:r>
            <a:r>
              <a:rPr lang="ar-SY" sz="2000" dirty="0">
                <a:latin typeface="Times New Roman" panose="02020603050405020304" pitchFamily="18" charset="0"/>
                <a:ea typeface="Times New Roman" panose="02020603050405020304" pitchFamily="18" charset="0"/>
              </a:rPr>
              <a:t>توفر (</a:t>
            </a:r>
            <a:r>
              <a:rPr lang="en-US" sz="2000" dirty="0">
                <a:latin typeface="Times New Roman" panose="02020603050405020304" pitchFamily="18" charset="0"/>
                <a:ea typeface="Times New Roman" panose="02020603050405020304" pitchFamily="18" charset="0"/>
              </a:rPr>
              <a:t>Facebook Ads</a:t>
            </a:r>
            <a:r>
              <a:rPr lang="ar-SY" sz="2000" dirty="0">
                <a:latin typeface="Times New Roman" panose="02020603050405020304" pitchFamily="18" charset="0"/>
                <a:ea typeface="Times New Roman" panose="02020603050405020304" pitchFamily="18" charset="0"/>
              </a:rPr>
              <a:t>) لوحة تحكم شاملة تمكن المسوقين من متابعة نسب الوصول وعدد التفاعلات.</a:t>
            </a:r>
          </a:p>
          <a:p>
            <a:pPr algn="r" rtl="1">
              <a:lnSpc>
                <a:spcPct val="150000"/>
              </a:lnSpc>
            </a:pPr>
            <a:r>
              <a:rPr lang="ar-SY" sz="2000" b="1" dirty="0">
                <a:latin typeface="Times New Roman" panose="02020603050405020304" pitchFamily="18" charset="0"/>
                <a:ea typeface="Times New Roman" panose="02020603050405020304" pitchFamily="18" charset="0"/>
              </a:rPr>
              <a:t>رابط يوضح مؤشرات (</a:t>
            </a:r>
            <a:r>
              <a:rPr lang="en-US" sz="2000" b="1" dirty="0">
                <a:latin typeface="Times New Roman" panose="02020603050405020304" pitchFamily="18" charset="0"/>
                <a:ea typeface="Times New Roman" panose="02020603050405020304" pitchFamily="18" charset="0"/>
              </a:rPr>
              <a:t>Facebook</a:t>
            </a:r>
            <a:r>
              <a:rPr lang="ar-SY" sz="2000" b="1" dirty="0">
                <a:latin typeface="Times New Roman" panose="02020603050405020304" pitchFamily="18" charset="0"/>
                <a:ea typeface="Times New Roman" panose="02020603050405020304" pitchFamily="18" charset="0"/>
              </a:rPr>
              <a:t>)</a:t>
            </a:r>
            <a:r>
              <a:rPr lang="ar-SY" sz="2000" b="1"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hlinkClick r:id="rId3"/>
              </a:rPr>
              <a:t>https://www.facebook.com/business/help/144825579583746?id=939256796236247&amp;utm</a:t>
            </a:r>
            <a:endParaRPr lang="ar-SY" sz="2000" dirty="0">
              <a:effectLst/>
              <a:latin typeface="Times New Roman" panose="02020603050405020304" pitchFamily="18" charset="0"/>
              <a:ea typeface="Times New Roman" panose="02020603050405020304" pitchFamily="18" charset="0"/>
            </a:endParaRPr>
          </a:p>
          <a:p>
            <a:pPr algn="r" rtl="1">
              <a:lnSpc>
                <a:spcPct val="200000"/>
              </a:lnSpc>
            </a:pP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5362" name="Picture 2" descr="Digital Advertising with Facebook Ads">
            <a:extLst>
              <a:ext uri="{FF2B5EF4-FFF2-40B4-BE49-F238E27FC236}">
                <a16:creationId xmlns:a16="http://schemas.microsoft.com/office/drawing/2014/main" id="{1BEBB65D-A6AA-4BCA-B018-5D94B67568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4326" y="4254759"/>
            <a:ext cx="2133704" cy="14512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Rounded Rectangle 1">
            <a:extLst>
              <a:ext uri="{FF2B5EF4-FFF2-40B4-BE49-F238E27FC236}">
                <a16:creationId xmlns:a16="http://schemas.microsoft.com/office/drawing/2014/main" id="{7A4F13FB-A75D-4B78-A0EF-81A591AE878D}"/>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2089803757"/>
      </p:ext>
    </p:extLst>
  </p:cSld>
  <p:clrMapOvr>
    <a:masterClrMapping/>
  </p:clrMapOvr>
  <mc:AlternateContent xmlns:mc="http://schemas.openxmlformats.org/markup-compatibility/2006" xmlns:p14="http://schemas.microsoft.com/office/powerpoint/2010/main">
    <mc:Choice Requires="p14">
      <p:transition p14:dur="10" advTm="154356"/>
    </mc:Choice>
    <mc:Fallback xmlns="">
      <p:transition advTm="15435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20686" y="931455"/>
            <a:ext cx="883657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المؤشرات النوعية</a:t>
            </a:r>
          </a:p>
        </p:txBody>
      </p:sp>
      <p:sp>
        <p:nvSpPr>
          <p:cNvPr id="48" name="TextBox 47"/>
          <p:cNvSpPr txBox="1"/>
          <p:nvPr/>
        </p:nvSpPr>
        <p:spPr>
          <a:xfrm>
            <a:off x="825500" y="1593463"/>
            <a:ext cx="10541000" cy="4305730"/>
          </a:xfrm>
          <a:prstGeom prst="rect">
            <a:avLst/>
          </a:prstGeom>
          <a:noFill/>
        </p:spPr>
        <p:txBody>
          <a:bodyPr wrap="square" rtlCol="0">
            <a:spAutoFit/>
          </a:bodyPr>
          <a:lstStyle/>
          <a:p>
            <a:pPr algn="just" rtl="1">
              <a:lnSpc>
                <a:spcPct val="200000"/>
              </a:lnSpc>
            </a:pPr>
            <a:r>
              <a:rPr lang="ar-SY" sz="2000" dirty="0"/>
              <a:t>تركز على الجوانب غير القابلة للقياس بالأرقام مباشرة، مثل تصور العملاء للعلامة التجارية ورضاهم عن المنتجات أو الخدمات. تساعد هذه المؤشرات على فهم مدى ارتباط العملاء بالعلامة وولائهم لها على المدى الطويل. تشمل الأمثلة التقديرات حول صورة العلامة في السوق، الانطباعات العامة، ومستوى الثقة لدى العملاء. يمكن جمع هذه البيانات من خلال الاستبيانات، المقابلات، أو تحليل التعليقات على وسائل التواصل الاجتماعي. الاعتماد على المؤشرات النوعية يكمل المؤشرات الكمية، ويمنح الشركات رؤية شاملة تساعدها في تحسين استراتيجيات التسويق وبناء علاقات قوية مع العملاء.</a:t>
            </a:r>
          </a:p>
          <a:p>
            <a:pPr algn="just" rtl="1">
              <a:lnSpc>
                <a:spcPct val="200000"/>
              </a:lnSpc>
            </a:pPr>
            <a:r>
              <a:rPr lang="ar-SY" sz="2000" b="1" u="sng" dirty="0"/>
              <a:t>مثال</a:t>
            </a:r>
            <a:r>
              <a:rPr lang="ar-SY" sz="2000" dirty="0"/>
              <a:t>: قامت شركة (</a:t>
            </a:r>
            <a:r>
              <a:rPr lang="en-US" sz="2000" dirty="0"/>
              <a:t>Dove</a:t>
            </a:r>
            <a:r>
              <a:rPr lang="ar-SY" sz="2000" dirty="0"/>
              <a:t>) المتخصصة في مستحضرات العناية بالبشرة، بدراسة تأثير </a:t>
            </a:r>
            <a:endParaRPr lang="en-US" sz="2000" dirty="0"/>
          </a:p>
          <a:p>
            <a:pPr algn="just" rtl="1">
              <a:lnSpc>
                <a:spcPct val="200000"/>
              </a:lnSpc>
            </a:pPr>
            <a:r>
              <a:rPr lang="ar-SY" sz="2000" dirty="0"/>
              <a:t>حملتها "الجمال الحقيقي" على تصورات المجتمع تجاه الجمال الطبيعي، لتعزيز صورة العلامة وزيادة ولاء العملاء.</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4338" name="Picture 2" descr="Dove">
            <a:extLst>
              <a:ext uri="{FF2B5EF4-FFF2-40B4-BE49-F238E27FC236}">
                <a16:creationId xmlns:a16="http://schemas.microsoft.com/office/drawing/2014/main" id="{E376C338-F254-4033-BD1B-C4D5B20E97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1" y="3901055"/>
            <a:ext cx="2413000" cy="17626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340" name="Picture 4" descr="‫هل صابون دوف Dove مقاطعة؟ نعم وإليك بديل صابون دوف Dove في دولتك‬‎">
            <a:extLst>
              <a:ext uri="{FF2B5EF4-FFF2-40B4-BE49-F238E27FC236}">
                <a16:creationId xmlns:a16="http://schemas.microsoft.com/office/drawing/2014/main" id="{D3D957B3-8FFC-4F7C-B784-6D3A57317ED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2739" y="4143375"/>
            <a:ext cx="1436702" cy="143670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1">
            <a:extLst>
              <a:ext uri="{FF2B5EF4-FFF2-40B4-BE49-F238E27FC236}">
                <a16:creationId xmlns:a16="http://schemas.microsoft.com/office/drawing/2014/main" id="{8094199B-7BD4-4F4B-9FF6-BE557BE8AF8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3015716515"/>
      </p:ext>
    </p:extLst>
  </p:cSld>
  <p:clrMapOvr>
    <a:masterClrMapping/>
  </p:clrMapOvr>
  <mc:AlternateContent xmlns:mc="http://schemas.openxmlformats.org/markup-compatibility/2006" xmlns:p14="http://schemas.microsoft.com/office/powerpoint/2010/main">
    <mc:Choice Requires="p14">
      <p:transition p14:dur="10" advTm="159937"/>
    </mc:Choice>
    <mc:Fallback xmlns="">
      <p:transition advTm="15993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37748" y="939988"/>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اختبارات ما قبل وبعد</a:t>
            </a:r>
          </a:p>
        </p:txBody>
      </p:sp>
      <p:sp>
        <p:nvSpPr>
          <p:cNvPr id="48" name="TextBox 47"/>
          <p:cNvSpPr txBox="1"/>
          <p:nvPr/>
        </p:nvSpPr>
        <p:spPr>
          <a:xfrm>
            <a:off x="825500" y="1679631"/>
            <a:ext cx="10541000" cy="4307077"/>
          </a:xfrm>
          <a:prstGeom prst="rect">
            <a:avLst/>
          </a:prstGeom>
          <a:noFill/>
        </p:spPr>
        <p:txBody>
          <a:bodyPr wrap="square" rtlCol="0">
            <a:spAutoFit/>
          </a:bodyPr>
          <a:lstStyle/>
          <a:p>
            <a:pPr algn="just" rtl="1">
              <a:lnSpc>
                <a:spcPct val="200000"/>
              </a:lnSpc>
            </a:pPr>
            <a:r>
              <a:rPr lang="ar-SY" sz="2000" dirty="0"/>
              <a:t>هي طريقة لتقييم فعالية الرسائل التسويقية. في المرحلة الأولى، تُعرض الرسائل على عينات مختارة من الجمهور قبل إطلاق الحملة لقياس توقعاتهم وانطباعاتهم الأولية. تهدف هذه الخطوة إلى التعرف على نقاط القوة والضعف في الرسائل وتصحيح أي محتوى قد يكون غير واضح أو غير مقنع. بعد إطلاق الحملة، يُعاد اختبار الرسائل على نفس العينة أو عينات مشابهة لمقارنة الأثر الفعلي مع التوقعات الأولية. تساعد هذه العملية الشركات على تحسين الاستراتيجيات المستقبلية وضمان أن الرسائل تصل بفعالية وتحقق الأهداف التسويقية المرجوة.</a:t>
            </a:r>
          </a:p>
          <a:p>
            <a:pPr algn="just" rtl="1">
              <a:lnSpc>
                <a:spcPct val="200000"/>
              </a:lnSpc>
            </a:pPr>
            <a:r>
              <a:rPr lang="ar-SY" sz="2000" b="1" u="sng" dirty="0"/>
              <a:t>مثال</a:t>
            </a:r>
            <a:r>
              <a:rPr lang="ar-SY" sz="2000" dirty="0"/>
              <a:t>: تجري شركة (</a:t>
            </a:r>
            <a:r>
              <a:rPr lang="en-US" sz="2000" dirty="0"/>
              <a:t>Procter &amp; Gamble</a:t>
            </a:r>
            <a:r>
              <a:rPr lang="ar-SY" sz="2000" dirty="0"/>
              <a:t>)</a:t>
            </a:r>
            <a:r>
              <a:rPr lang="en-US" sz="2000" dirty="0"/>
              <a:t> </a:t>
            </a:r>
            <a:r>
              <a:rPr lang="ar-SY" sz="2000" dirty="0"/>
              <a:t>المتخصصة في السلع الاستهلاكية </a:t>
            </a:r>
          </a:p>
          <a:p>
            <a:pPr algn="just" rtl="1">
              <a:lnSpc>
                <a:spcPct val="200000"/>
              </a:lnSpc>
            </a:pPr>
            <a:r>
              <a:rPr lang="ar-SY" sz="2000" dirty="0"/>
              <a:t>باستمرار اختبارات ما قبل/بعد لضمان فعالية رسائلها التسويقية.</a:t>
            </a:r>
            <a:endParaRPr lang="en-US" sz="2000" dirty="0">
              <a:latin typeface="Times New Roman" panose="02020603050405020304" pitchFamily="18"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046AD08A-279A-4671-9823-2A9980797FE4}"/>
              </a:ext>
            </a:extLst>
          </p:cNvPr>
          <p:cNvPicPr>
            <a:picLocks noChangeAspect="1"/>
          </p:cNvPicPr>
          <p:nvPr/>
        </p:nvPicPr>
        <p:blipFill>
          <a:blip r:embed="rId4"/>
          <a:stretch>
            <a:fillRect/>
          </a:stretch>
        </p:blipFill>
        <p:spPr>
          <a:xfrm>
            <a:off x="1095373" y="4002833"/>
            <a:ext cx="2885547" cy="2083428"/>
          </a:xfrm>
          <a:prstGeom prst="rect">
            <a:avLst/>
          </a:prstGeom>
          <a:ln>
            <a:noFill/>
          </a:ln>
          <a:effectLst>
            <a:softEdge rad="112500"/>
          </a:effectLst>
        </p:spPr>
      </p:pic>
      <p:sp>
        <p:nvSpPr>
          <p:cNvPr id="8" name="Rounded Rectangle 1">
            <a:extLst>
              <a:ext uri="{FF2B5EF4-FFF2-40B4-BE49-F238E27FC236}">
                <a16:creationId xmlns:a16="http://schemas.microsoft.com/office/drawing/2014/main" id="{DD3B13BF-A1D6-4BD4-86AF-136E1BE78425}"/>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ustDataLst>
      <p:tags r:id="rId1"/>
    </p:custDataLst>
    <p:extLst>
      <p:ext uri="{BB962C8B-B14F-4D97-AF65-F5344CB8AC3E}">
        <p14:creationId xmlns:p14="http://schemas.microsoft.com/office/powerpoint/2010/main" val="2160126343"/>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30370" y="721637"/>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08112" y="1068311"/>
            <a:ext cx="8130073" cy="5536837"/>
          </a:xfrm>
          <a:prstGeom prst="rect">
            <a:avLst/>
          </a:prstGeom>
          <a:noFill/>
        </p:spPr>
        <p:txBody>
          <a:bodyPr wrap="square" rtlCol="0">
            <a:spAutoFit/>
          </a:bodyPr>
          <a:lstStyle/>
          <a:p>
            <a:pPr algn="just" rtl="1">
              <a:lnSpc>
                <a:spcPct val="200000"/>
              </a:lnSpc>
            </a:pPr>
            <a:r>
              <a:rPr lang="ar-SY" sz="2000" dirty="0"/>
              <a:t>في ختام هذه المحاضرة، نؤكد أن عملية الاتصال ليست مجرد تبادل رسائل، بل هي منظومة متكاملة تهدف إلى بناء جسور التفاعل والثقة بين المؤسسة وجمهورها. فنجاح أي حملة تسويقية يعتمد على وضوح الرسالة، دقة اختيار القناة، وملاءمة الأسلوب للجمهور المستهدف. كما أن فعالية الاتصال تقاس بمدى قدرته على إحداث تأثير ملموس، سواء على سلوك المستهلك أو على صورة العلامة التجارية. لقد استعرضنا معاً العناصر الأساسية لهذه العملية، ودور الرسائل في الإقناع، إضافة إلى قنوات الاتصال التقليدية والرقمية، والنماذج النظرية التي تفسر فعاليتها. ولا يكتمل هذا المسار دون الاعتماد على أدوات القياس التي تتيح للمسوقين تقييم الأداء وتحسينه باستمرار. وهكذا، يصبح الاتصال التسويقي المتكامل أداة استراتيجية تسهم في تعزيز القدرة التنافسية للمؤسسات في الأسواق الحديثة.</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ounded Rectangle 1">
            <a:extLst>
              <a:ext uri="{FF2B5EF4-FFF2-40B4-BE49-F238E27FC236}">
                <a16:creationId xmlns:a16="http://schemas.microsoft.com/office/drawing/2014/main" id="{E1649A1F-2DFF-463E-9E7D-9F40D296449D}"/>
              </a:ext>
            </a:extLst>
          </p:cNvPr>
          <p:cNvSpPr/>
          <p:nvPr/>
        </p:nvSpPr>
        <p:spPr>
          <a:xfrm>
            <a:off x="1386880" y="222578"/>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06351"/>
    </mc:Choice>
    <mc:Fallback xmlns="">
      <p:transition spd="slow" advTm="1063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0" y="5036705"/>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مدخل إلى الاتصالات التسويقية المتكاملة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84E4A10A-9266-4853-ADA2-C00D5B422B8C}"/>
              </a:ext>
            </a:extLst>
          </p:cNvPr>
          <p:cNvSpPr/>
          <p:nvPr/>
        </p:nvSpPr>
        <p:spPr>
          <a:xfrm>
            <a:off x="229066" y="181133"/>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1</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20339"/>
    </mc:Choice>
    <mc:Fallback xmlns="">
      <p:transition spd="slow" advTm="20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21"/>
    </mc:Choice>
    <mc:Fallback xmlns="">
      <p:transition spd="slow" advTm="5521"/>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1.2"/>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1.8"/>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47.4"/>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FC01C3-9E98-411B-B29E-809EBD51BB0C}"/>
</file>

<file path=customXml/itemProps2.xml><?xml version="1.0" encoding="utf-8"?>
<ds:datastoreItem xmlns:ds="http://schemas.openxmlformats.org/officeDocument/2006/customXml" ds:itemID="{8F84634F-DBC6-4105-8C86-39C85C7C7D6E}"/>
</file>

<file path=customXml/itemProps3.xml><?xml version="1.0" encoding="utf-8"?>
<ds:datastoreItem xmlns:ds="http://schemas.openxmlformats.org/officeDocument/2006/customXml" ds:itemID="{6D459D5D-EA23-451D-BA57-B159D988179A}"/>
</file>

<file path=docProps/app.xml><?xml version="1.0" encoding="utf-8"?>
<Properties xmlns="http://schemas.openxmlformats.org/officeDocument/2006/extended-properties" xmlns:vt="http://schemas.openxmlformats.org/officeDocument/2006/docPropsVTypes">
  <TotalTime>2519</TotalTime>
  <Words>3573</Words>
  <Application>Microsoft Office PowerPoint</Application>
  <PresentationFormat>Widescreen</PresentationFormat>
  <Paragraphs>234</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669</cp:revision>
  <dcterms:created xsi:type="dcterms:W3CDTF">2025-07-01T03:58:26Z</dcterms:created>
  <dcterms:modified xsi:type="dcterms:W3CDTF">2025-09-14T06:04:41Z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