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3"/>
  </p:sldMasterIdLst>
  <p:notesMasterIdLst>
    <p:notesMasterId r:id="rId28"/>
  </p:notesMasterIdLst>
  <p:sldIdLst>
    <p:sldId id="480" r:id="rId4"/>
    <p:sldId id="303" r:id="rId5"/>
    <p:sldId id="362" r:id="rId6"/>
    <p:sldId id="512" r:id="rId7"/>
    <p:sldId id="259" r:id="rId8"/>
    <p:sldId id="260" r:id="rId9"/>
    <p:sldId id="271" r:id="rId10"/>
    <p:sldId id="494" r:id="rId11"/>
    <p:sldId id="513" r:id="rId12"/>
    <p:sldId id="511" r:id="rId13"/>
    <p:sldId id="496" r:id="rId14"/>
    <p:sldId id="497" r:id="rId15"/>
    <p:sldId id="498" r:id="rId16"/>
    <p:sldId id="502" r:id="rId17"/>
    <p:sldId id="503" r:id="rId18"/>
    <p:sldId id="504" r:id="rId19"/>
    <p:sldId id="505" r:id="rId20"/>
    <p:sldId id="507" r:id="rId21"/>
    <p:sldId id="508" r:id="rId22"/>
    <p:sldId id="509" r:id="rId23"/>
    <p:sldId id="510" r:id="rId24"/>
    <p:sldId id="495" r:id="rId25"/>
    <p:sldId id="295" r:id="rId26"/>
    <p:sldId id="34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62"/>
            <p14:sldId id="512"/>
            <p14:sldId id="259"/>
            <p14:sldId id="260"/>
            <p14:sldId id="271"/>
            <p14:sldId id="494"/>
            <p14:sldId id="513"/>
            <p14:sldId id="511"/>
            <p14:sldId id="496"/>
            <p14:sldId id="497"/>
            <p14:sldId id="498"/>
            <p14:sldId id="502"/>
            <p14:sldId id="503"/>
            <p14:sldId id="504"/>
            <p14:sldId id="505"/>
            <p14:sldId id="507"/>
            <p14:sldId id="508"/>
            <p14:sldId id="509"/>
            <p14:sldId id="510"/>
            <p14:sldId id="495"/>
            <p14:sldId id="295"/>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6C24D6-8F0A-2397-6D4A-B03E3CF4C2DE}" v="1" dt="2024-05-25T13:51:54.3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1.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viewProps" Target="viewProps.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567614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1700696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4226989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898022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28073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8246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9.wmf"/></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6.png"/><Relationship Id="rId4" Type="http://schemas.openxmlformats.org/officeDocument/2006/relationships/image" Target="../media/image11.gif"/></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7.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Samah </a:t>
            </a:r>
            <a:r>
              <a:rPr lang="en-US" sz="2400" b="1" dirty="0" err="1">
                <a:latin typeface="Times New Roman" panose="02020603050405020304" pitchFamily="18" charset="0"/>
                <a:cs typeface="Times New Roman" panose="02020603050405020304" pitchFamily="18" charset="0"/>
              </a:rPr>
              <a:t>Abdelfatah</a:t>
            </a:r>
            <a:endParaRPr lang="en-US" sz="24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1852888"/>
            <a:ext cx="5491808"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Resources Management </a:t>
            </a:r>
          </a:p>
        </p:txBody>
      </p:sp>
      <p:sp>
        <p:nvSpPr>
          <p:cNvPr id="34" name="Rectangle: Rounded Corners 33"/>
          <p:cNvSpPr/>
          <p:nvPr/>
        </p:nvSpPr>
        <p:spPr>
          <a:xfrm>
            <a:off x="28211" y="56864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a:t>
            </a:r>
          </a:p>
        </p:txBody>
      </p:sp>
      <p:sp>
        <p:nvSpPr>
          <p:cNvPr id="46" name="TextBox 45"/>
          <p:cNvSpPr txBox="1"/>
          <p:nvPr/>
        </p:nvSpPr>
        <p:spPr>
          <a:xfrm>
            <a:off x="300038" y="5289984"/>
            <a:ext cx="1771650"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718984" cy="1446550"/>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 Resources </a:t>
            </a:r>
          </a:p>
          <a:p>
            <a:pPr algn="ctr"/>
            <a:r>
              <a:rPr lang="en-US" sz="4400" b="1" dirty="0">
                <a:solidFill>
                  <a:srgbClr val="00B0F0"/>
                </a:solidFill>
                <a:latin typeface="Times New Roman" panose="02020603050405020304" pitchFamily="18" charset="0"/>
                <a:cs typeface="Times New Roman" panose="02020603050405020304" pitchFamily="18" charset="0"/>
              </a:rPr>
              <a:t>Management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Lecture</a:t>
            </a:r>
          </a:p>
        </p:txBody>
      </p:sp>
      <p:sp>
        <p:nvSpPr>
          <p:cNvPr id="11" name="TextBox 10"/>
          <p:cNvSpPr txBox="1"/>
          <p:nvPr/>
        </p:nvSpPr>
        <p:spPr>
          <a:xfrm>
            <a:off x="6370224" y="4802552"/>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225;p70">
            <a:extLst>
              <a:ext uri="{FF2B5EF4-FFF2-40B4-BE49-F238E27FC236}">
                <a16:creationId xmlns:a16="http://schemas.microsoft.com/office/drawing/2014/main" id="{B6D93A80-5603-4DD5-86DB-A9EC7A608EFC}"/>
              </a:ext>
            </a:extLst>
          </p:cNvPr>
          <p:cNvSpPr txBox="1">
            <a:spLocks/>
          </p:cNvSpPr>
          <p:nvPr/>
        </p:nvSpPr>
        <p:spPr>
          <a:xfrm>
            <a:off x="109537" y="2435702"/>
            <a:ext cx="11972925" cy="4236561"/>
          </a:xfrm>
          <a:prstGeom prst="rect">
            <a:avLst/>
          </a:prstGeom>
        </p:spPr>
        <p:txBody>
          <a:bodyPr spcFirstLastPara="1" wrap="square" lIns="121900" tIns="121900" rIns="121900" bIns="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Doctor of Business Administration</a:t>
            </a:r>
          </a:p>
          <a:p>
            <a:pPr indent="-457200">
              <a:buFont typeface="Courier New" panose="02070309020205020404" pitchFamily="49" charset="0"/>
              <a:buChar char="o"/>
            </a:pPr>
            <a:r>
              <a:rPr lang="en-US" altLang="en-US" sz="2800" dirty="0">
                <a:solidFill>
                  <a:schemeClr val="tx1"/>
                </a:solidFill>
                <a:latin typeface="Times New Roman" panose="02020603050405020304" pitchFamily="18" charset="0"/>
                <a:ea typeface="+mn-ea"/>
                <a:cs typeface="Times New Roman" panose="02020603050405020304" pitchFamily="18" charset="0"/>
              </a:rPr>
              <a:t>University of Khartoum </a:t>
            </a:r>
          </a:p>
          <a:p>
            <a:pPr indent="-457200">
              <a:buFont typeface="Courier New" panose="02070309020205020404" pitchFamily="49" charset="0"/>
              <a:buChar char="o"/>
            </a:pPr>
            <a:r>
              <a:rPr lang="en-US" altLang="en-US" sz="2800" dirty="0">
                <a:solidFill>
                  <a:schemeClr val="tx1"/>
                </a:solidFill>
                <a:latin typeface="Times New Roman" panose="02020603050405020304" pitchFamily="18" charset="0"/>
                <a:ea typeface="+mn-ea"/>
                <a:cs typeface="Times New Roman" panose="02020603050405020304" pitchFamily="18" charset="0"/>
              </a:rPr>
              <a:t>The Head of Business Administration Department (PIUSAD)</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Executive MBA Professor Cardiff School Of Business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Certified International Trainer From The American Canadian Board for Professional Training (ACBPT)</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Certified Trainer From Stanford University (USA).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Member Of The Arab Training League(ATL)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Reviewer For International Scientific Journals. </a:t>
            </a:r>
          </a:p>
        </p:txBody>
      </p:sp>
      <p:pic>
        <p:nvPicPr>
          <p:cNvPr id="6" name="Picture 5">
            <a:extLst>
              <a:ext uri="{FF2B5EF4-FFF2-40B4-BE49-F238E27FC236}">
                <a16:creationId xmlns:a16="http://schemas.microsoft.com/office/drawing/2014/main" id="{F7361CDA-50F3-4D5E-A41C-8054E476DCFE}"/>
              </a:ext>
            </a:extLst>
          </p:cNvPr>
          <p:cNvPicPr>
            <a:picLocks noChangeAspect="1"/>
          </p:cNvPicPr>
          <p:nvPr/>
        </p:nvPicPr>
        <p:blipFill>
          <a:blip r:embed="rId3"/>
          <a:stretch>
            <a:fillRect/>
          </a:stretch>
        </p:blipFill>
        <p:spPr>
          <a:xfrm>
            <a:off x="9349441" y="82490"/>
            <a:ext cx="2094848" cy="244939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6" name="TextBox 15">
            <a:extLst>
              <a:ext uri="{FF2B5EF4-FFF2-40B4-BE49-F238E27FC236}">
                <a16:creationId xmlns:a16="http://schemas.microsoft.com/office/drawing/2014/main" id="{35850A21-3EA9-454C-BE34-6302DE19916D}"/>
              </a:ext>
            </a:extLst>
          </p:cNvPr>
          <p:cNvSpPr txBox="1"/>
          <p:nvPr/>
        </p:nvSpPr>
        <p:spPr>
          <a:xfrm>
            <a:off x="3414714" y="1754337"/>
            <a:ext cx="4814886" cy="523220"/>
          </a:xfrm>
          <a:prstGeom prst="rect">
            <a:avLst/>
          </a:prstGeom>
          <a:noFill/>
        </p:spPr>
        <p:txBody>
          <a:bodyPr wrap="square">
            <a:spAutoFit/>
          </a:bodyPr>
          <a:lstStyle>
            <a:defPPr>
              <a:defRPr lang="en-US"/>
            </a:defPPr>
            <a:lvl1pPr defTabSz="1219170">
              <a:buClr>
                <a:srgbClr val="000000"/>
              </a:buClr>
              <a:defRPr sz="2800" b="1" kern="0">
                <a:solidFill>
                  <a:srgbClr val="000000"/>
                </a:solidFill>
                <a:latin typeface="Arial"/>
                <a:cs typeface="Arial"/>
              </a:defRPr>
            </a:lvl1pPr>
          </a:lstStyle>
          <a:p>
            <a:r>
              <a:rPr lang="en-CA" dirty="0">
                <a:latin typeface="Times New Roman" panose="02020603050405020304" pitchFamily="18" charset="0"/>
                <a:cs typeface="Times New Roman" panose="02020603050405020304" pitchFamily="18" charset="0"/>
                <a:sym typeface="Arial"/>
              </a:rPr>
              <a:t>Dr. Samah </a:t>
            </a:r>
            <a:r>
              <a:rPr lang="en-CA" dirty="0" err="1">
                <a:latin typeface="Times New Roman" panose="02020603050405020304" pitchFamily="18" charset="0"/>
                <a:cs typeface="Times New Roman" panose="02020603050405020304" pitchFamily="18" charset="0"/>
                <a:sym typeface="Arial"/>
              </a:rPr>
              <a:t>Abdelfatah</a:t>
            </a:r>
            <a:endParaRPr lang="en-CA" dirty="0">
              <a:latin typeface="Times New Roman" panose="02020603050405020304" pitchFamily="18" charset="0"/>
              <a:cs typeface="Times New Roman" panose="02020603050405020304" pitchFamily="18" charset="0"/>
              <a:sym typeface="Arial"/>
            </a:endParaRPr>
          </a:p>
        </p:txBody>
      </p:sp>
      <p:sp>
        <p:nvSpPr>
          <p:cNvPr id="11" name="TextBox 10">
            <a:extLst>
              <a:ext uri="{FF2B5EF4-FFF2-40B4-BE49-F238E27FC236}">
                <a16:creationId xmlns:a16="http://schemas.microsoft.com/office/drawing/2014/main" id="{65520BD1-1045-4F0F-A189-43FF6484C662}"/>
              </a:ext>
            </a:extLst>
          </p:cNvPr>
          <p:cNvSpPr txBox="1"/>
          <p:nvPr/>
        </p:nvSpPr>
        <p:spPr>
          <a:xfrm>
            <a:off x="4210375" y="1022648"/>
            <a:ext cx="2938464" cy="523220"/>
          </a:xfrm>
          <a:prstGeom prst="rect">
            <a:avLst/>
          </a:prstGeom>
          <a:noFill/>
        </p:spPr>
        <p:txBody>
          <a:bodyPr wrap="square">
            <a:spAutoFit/>
          </a:bodyPr>
          <a:lstStyle/>
          <a:p>
            <a:pPr defTabSz="1219170">
              <a:buClr>
                <a:srgbClr val="000000"/>
              </a:buClr>
            </a:pPr>
            <a:r>
              <a:rPr lang="en-CA" sz="2800" b="1" kern="0" dirty="0">
                <a:solidFill>
                  <a:srgbClr val="000000"/>
                </a:solidFill>
                <a:latin typeface="Times New Roman" panose="02020603050405020304" pitchFamily="18" charset="0"/>
                <a:cs typeface="Times New Roman" panose="02020603050405020304" pitchFamily="18" charset="0"/>
                <a:sym typeface="Arial"/>
              </a:rPr>
              <a:t>CV Summary</a:t>
            </a:r>
          </a:p>
        </p:txBody>
      </p:sp>
    </p:spTree>
    <p:extLst>
      <p:ext uri="{BB962C8B-B14F-4D97-AF65-F5344CB8AC3E}">
        <p14:creationId xmlns:p14="http://schemas.microsoft.com/office/powerpoint/2010/main" val="1452542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6600" b="1" dirty="0">
                <a:solidFill>
                  <a:schemeClr val="tx2"/>
                </a:solidFill>
                <a:latin typeface="Times New Roman" panose="02020603050405020304" pitchFamily="18" charset="0"/>
                <a:cs typeface="Times New Roman" panose="02020603050405020304" pitchFamily="18" charset="0"/>
              </a:rPr>
              <a:t>Evil Or Good?</a:t>
            </a:r>
            <a:endParaRPr lang="en-US" sz="6600" b="1" dirty="0">
              <a:solidFill>
                <a:schemeClr val="tx2"/>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49" y="1019069"/>
            <a:ext cx="454079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BEFORE WE START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292388"/>
            <a:ext cx="10541000" cy="707886"/>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272D3409-4E68-4BDB-A9FC-E3449C598B32}"/>
              </a:ext>
            </a:extLst>
          </p:cNvPr>
          <p:cNvSpPr/>
          <p:nvPr/>
        </p:nvSpPr>
        <p:spPr>
          <a:xfrm>
            <a:off x="2014538" y="2155119"/>
            <a:ext cx="7515226" cy="927754"/>
          </a:xfrm>
          <a:prstGeom prst="rect">
            <a:avLst/>
          </a:prstGeom>
          <a:noFill/>
        </p:spPr>
        <p:txBody>
          <a:bodyPr wrap="square">
            <a:spAutoFit/>
          </a:bodyPr>
          <a:lstStyle/>
          <a:p>
            <a:pPr algn="just"/>
            <a:r>
              <a:rPr lang="en-US" sz="2800" b="1" dirty="0">
                <a:solidFill>
                  <a:srgbClr val="FF0000"/>
                </a:solidFill>
                <a:latin typeface="Times New Roman" panose="02020603050405020304" pitchFamily="18" charset="0"/>
                <a:cs typeface="Times New Roman" panose="02020603050405020304" pitchFamily="18" charset="0"/>
              </a:rPr>
              <a:t>    WHAT DO YOU THINK  ABOUT HRM? </a:t>
            </a:r>
          </a:p>
          <a:p>
            <a:pPr algn="just">
              <a:lnSpc>
                <a:spcPct val="120000"/>
              </a:lnSpc>
            </a:pPr>
            <a:endParaRPr lang="en-US" sz="2400" b="1" dirty="0">
              <a:solidFill>
                <a:srgbClr val="FF0000"/>
              </a:solidFill>
              <a:latin typeface="Times New Roman" panose="02020603050405020304" pitchFamily="18" charset="0"/>
              <a:cs typeface="Times New Roman" panose="02020603050405020304" pitchFamily="18" charset="0"/>
            </a:endParaRPr>
          </a:p>
        </p:txBody>
      </p:sp>
      <p:pic>
        <p:nvPicPr>
          <p:cNvPr id="16" name="Picture 7">
            <a:extLst>
              <a:ext uri="{FF2B5EF4-FFF2-40B4-BE49-F238E27FC236}">
                <a16:creationId xmlns:a16="http://schemas.microsoft.com/office/drawing/2014/main" id="{EBA50523-2B8E-4C13-86D6-F875264F613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97365" y="3414916"/>
            <a:ext cx="1795463"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7" name="Picture 8" descr="BD00028_">
            <a:extLst>
              <a:ext uri="{FF2B5EF4-FFF2-40B4-BE49-F238E27FC236}">
                <a16:creationId xmlns:a16="http://schemas.microsoft.com/office/drawing/2014/main" id="{616AD392-DD83-4F48-BE83-10DD861E3218}"/>
              </a:ext>
            </a:extLst>
          </p:cNvPr>
          <p:cNvPicPr>
            <a:picLocks noChangeAspect="1" noChangeArrowheads="1"/>
          </p:cNvPicPr>
          <p:nvPr/>
        </p:nvPicPr>
        <p:blipFill>
          <a:blip r:embed="rId4">
            <a:lum contrast="12000"/>
            <a:extLst>
              <a:ext uri="{28A0092B-C50C-407E-A947-70E740481C1C}">
                <a14:useLocalDpi xmlns:a14="http://schemas.microsoft.com/office/drawing/2010/main" val="0"/>
              </a:ext>
            </a:extLst>
          </a:blip>
          <a:srcRect/>
          <a:stretch>
            <a:fillRect/>
          </a:stretch>
        </p:blipFill>
        <p:spPr bwMode="auto">
          <a:xfrm>
            <a:off x="6896100" y="4565853"/>
            <a:ext cx="179546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4412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6"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down)">
                                      <p:cBhvr>
                                        <p:cTn id="13" dur="580">
                                          <p:stCondLst>
                                            <p:cond delay="0"/>
                                          </p:stCondLst>
                                        </p:cTn>
                                        <p:tgtEl>
                                          <p:spTgt spid="17"/>
                                        </p:tgtEl>
                                      </p:cBhvr>
                                    </p:animEffect>
                                    <p:anim calcmode="lin" valueType="num">
                                      <p:cBhvr>
                                        <p:cTn id="14"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19" dur="26">
                                          <p:stCondLst>
                                            <p:cond delay="650"/>
                                          </p:stCondLst>
                                        </p:cTn>
                                        <p:tgtEl>
                                          <p:spTgt spid="17"/>
                                        </p:tgtEl>
                                      </p:cBhvr>
                                      <p:to x="100000" y="60000"/>
                                    </p:animScale>
                                    <p:animScale>
                                      <p:cBhvr>
                                        <p:cTn id="20" dur="166" decel="50000">
                                          <p:stCondLst>
                                            <p:cond delay="676"/>
                                          </p:stCondLst>
                                        </p:cTn>
                                        <p:tgtEl>
                                          <p:spTgt spid="17"/>
                                        </p:tgtEl>
                                      </p:cBhvr>
                                      <p:to x="100000" y="100000"/>
                                    </p:animScale>
                                    <p:animScale>
                                      <p:cBhvr>
                                        <p:cTn id="21" dur="26">
                                          <p:stCondLst>
                                            <p:cond delay="1312"/>
                                          </p:stCondLst>
                                        </p:cTn>
                                        <p:tgtEl>
                                          <p:spTgt spid="17"/>
                                        </p:tgtEl>
                                      </p:cBhvr>
                                      <p:to x="100000" y="80000"/>
                                    </p:animScale>
                                    <p:animScale>
                                      <p:cBhvr>
                                        <p:cTn id="22" dur="166" decel="50000">
                                          <p:stCondLst>
                                            <p:cond delay="1338"/>
                                          </p:stCondLst>
                                        </p:cTn>
                                        <p:tgtEl>
                                          <p:spTgt spid="17"/>
                                        </p:tgtEl>
                                      </p:cBhvr>
                                      <p:to x="100000" y="100000"/>
                                    </p:animScale>
                                    <p:animScale>
                                      <p:cBhvr>
                                        <p:cTn id="23" dur="26">
                                          <p:stCondLst>
                                            <p:cond delay="1642"/>
                                          </p:stCondLst>
                                        </p:cTn>
                                        <p:tgtEl>
                                          <p:spTgt spid="17"/>
                                        </p:tgtEl>
                                      </p:cBhvr>
                                      <p:to x="100000" y="90000"/>
                                    </p:animScale>
                                    <p:animScale>
                                      <p:cBhvr>
                                        <p:cTn id="24" dur="166" decel="50000">
                                          <p:stCondLst>
                                            <p:cond delay="1668"/>
                                          </p:stCondLst>
                                        </p:cTn>
                                        <p:tgtEl>
                                          <p:spTgt spid="17"/>
                                        </p:tgtEl>
                                      </p:cBhvr>
                                      <p:to x="100000" y="100000"/>
                                    </p:animScale>
                                    <p:animScale>
                                      <p:cBhvr>
                                        <p:cTn id="25" dur="26">
                                          <p:stCondLst>
                                            <p:cond delay="1808"/>
                                          </p:stCondLst>
                                        </p:cTn>
                                        <p:tgtEl>
                                          <p:spTgt spid="17"/>
                                        </p:tgtEl>
                                      </p:cBhvr>
                                      <p:to x="100000" y="95000"/>
                                    </p:animScale>
                                    <p:animScale>
                                      <p:cBhvr>
                                        <p:cTn id="26" dur="166" decel="50000">
                                          <p:stCondLst>
                                            <p:cond delay="1834"/>
                                          </p:stCondLst>
                                        </p:cTn>
                                        <p:tgtEl>
                                          <p:spTgt spid="1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AB383BFF-A6DC-4C2B-90D6-BF0B08C19BB0}"/>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472113" y="1345588"/>
            <a:ext cx="5272087" cy="44194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9C4E9FA-AEFF-4515-89B2-EE3F9187FD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2478" y="1727741"/>
            <a:ext cx="4048124" cy="3402518"/>
          </a:xfrm>
          <a:prstGeom prst="rect">
            <a:avLst/>
          </a:prstGeom>
        </p:spPr>
      </p:pic>
      <p:pic>
        <p:nvPicPr>
          <p:cNvPr id="4" name="Graphic 21">
            <a:extLst>
              <a:ext uri="{FF2B5EF4-FFF2-40B4-BE49-F238E27FC236}">
                <a16:creationId xmlns:a16="http://schemas.microsoft.com/office/drawing/2014/main" id="{4B8998C0-3CBC-4512-A222-10ADCA8E24C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CCE441EC-7CEA-4192-B2C7-BA8001ED5B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2031946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a:extLst>
              <a:ext uri="{FF2B5EF4-FFF2-40B4-BE49-F238E27FC236}">
                <a16:creationId xmlns:a16="http://schemas.microsoft.com/office/drawing/2014/main" id="{7094F900-6CBF-4177-8239-BB859A8B5A4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31112" y="1234375"/>
            <a:ext cx="4131467" cy="274851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2DFE0B09-66F2-48B2-8D29-EDC8EA222D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2577" y="1214326"/>
            <a:ext cx="4683924" cy="2677983"/>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a:extLst>
              <a:ext uri="{FF2B5EF4-FFF2-40B4-BE49-F238E27FC236}">
                <a16:creationId xmlns:a16="http://schemas.microsoft.com/office/drawing/2014/main" id="{305FE3AB-1992-4089-BDBE-BDF15AEB1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1112" y="3939126"/>
            <a:ext cx="4131467" cy="235372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EB52781-8296-4982-A14D-7A6AEA12215F}"/>
              </a:ext>
            </a:extLst>
          </p:cNvPr>
          <p:cNvPicPr>
            <a:picLocks noChangeAspect="1"/>
          </p:cNvPicPr>
          <p:nvPr/>
        </p:nvPicPr>
        <p:blipFill>
          <a:blip r:embed="rId5"/>
          <a:stretch>
            <a:fillRect/>
          </a:stretch>
        </p:blipFill>
        <p:spPr>
          <a:xfrm>
            <a:off x="5362579" y="3815114"/>
            <a:ext cx="4683922" cy="2464352"/>
          </a:xfrm>
          <a:prstGeom prst="rect">
            <a:avLst/>
          </a:prstGeom>
        </p:spPr>
      </p:pic>
      <p:pic>
        <p:nvPicPr>
          <p:cNvPr id="7" name="Graphic 21">
            <a:extLst>
              <a:ext uri="{FF2B5EF4-FFF2-40B4-BE49-F238E27FC236}">
                <a16:creationId xmlns:a16="http://schemas.microsoft.com/office/drawing/2014/main" id="{0A380C77-E87D-4656-B7EA-181B68F1638F}"/>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2B4ADF9-79FA-49AD-8955-487D4C54FD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19807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FA7FF034-65B2-489D-AFC2-3D7D28F016AB}"/>
              </a:ext>
            </a:extLst>
          </p:cNvPr>
          <p:cNvSpPr txBox="1"/>
          <p:nvPr/>
        </p:nvSpPr>
        <p:spPr>
          <a:xfrm>
            <a:off x="175730" y="5795169"/>
            <a:ext cx="9211157" cy="1015663"/>
          </a:xfrm>
          <a:prstGeom prst="rect">
            <a:avLst/>
          </a:prstGeom>
          <a:noFill/>
        </p:spPr>
        <p:txBody>
          <a:bodyPr wrap="square">
            <a:spAutoFit/>
          </a:bodyPr>
          <a:lstStyle/>
          <a:p>
            <a:r>
              <a:rPr lang="en-US" sz="2000" b="1" dirty="0">
                <a:latin typeface="Times New Roman" panose="02020603050405020304" pitchFamily="18" charset="0"/>
                <a:cs typeface="Times New Roman" panose="02020603050405020304" pitchFamily="18" charset="0"/>
              </a:rPr>
              <a:t>Textbook</a:t>
            </a:r>
            <a:r>
              <a:rPr lang="en-US" sz="2000" dirty="0">
                <a:latin typeface="Times New Roman" panose="02020603050405020304" pitchFamily="18" charset="0"/>
                <a:cs typeface="Times New Roman" panose="02020603050405020304" pitchFamily="18" charset="0"/>
              </a:rPr>
              <a:t>:</a:t>
            </a:r>
          </a:p>
          <a:p>
            <a:r>
              <a:rPr lang="en-US" sz="2000" b="1" dirty="0">
                <a:latin typeface="Times New Roman" panose="02020603050405020304" pitchFamily="18" charset="0"/>
                <a:cs typeface="Times New Roman" panose="02020603050405020304" pitchFamily="18" charset="0"/>
              </a:rPr>
              <a:t>Human Resource Management </a:t>
            </a:r>
            <a:r>
              <a:rPr lang="en-US" sz="2000" dirty="0">
                <a:latin typeface="Times New Roman" panose="02020603050405020304" pitchFamily="18" charset="0"/>
                <a:cs typeface="Times New Roman" panose="02020603050405020304" pitchFamily="18" charset="0"/>
              </a:rPr>
              <a:t>by Robert L. Mathis, John H. Jackson, Sean R. Valentine, Patricia </a:t>
            </a:r>
            <a:r>
              <a:rPr lang="en-US" sz="2000" dirty="0" err="1">
                <a:latin typeface="Times New Roman" panose="02020603050405020304" pitchFamily="18" charset="0"/>
                <a:cs typeface="Times New Roman" panose="02020603050405020304" pitchFamily="18" charset="0"/>
              </a:rPr>
              <a:t>Meglich</a:t>
            </a:r>
            <a:endParaRPr lang="en-US" sz="2000" dirty="0">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52E99718-9611-4647-91D6-94127E50A012}"/>
              </a:ext>
            </a:extLst>
          </p:cNvPr>
          <p:cNvPicPr>
            <a:picLocks noChangeAspect="1"/>
          </p:cNvPicPr>
          <p:nvPr/>
        </p:nvPicPr>
        <p:blipFill rotWithShape="1">
          <a:blip r:embed="rId3"/>
          <a:srcRect l="4747" r="8715" b="2384"/>
          <a:stretch/>
        </p:blipFill>
        <p:spPr>
          <a:xfrm>
            <a:off x="3692503" y="927526"/>
            <a:ext cx="4014788" cy="5002947"/>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54079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Description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292388"/>
            <a:ext cx="10541000" cy="707886"/>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272D3409-4E68-4BDB-A9FC-E3449C598B32}"/>
              </a:ext>
            </a:extLst>
          </p:cNvPr>
          <p:cNvSpPr/>
          <p:nvPr/>
        </p:nvSpPr>
        <p:spPr>
          <a:xfrm>
            <a:off x="1075147" y="2155119"/>
            <a:ext cx="9958646" cy="2276072"/>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    The course will examine the evolution of HR from a primarily administrative function to a strategic partner and decision maker in the organization. Among other things, the course will look at the effective management of human capital, the importance of attracting and retaining employees, managing a diverse workforce, recognizing employee rights, and legislative requirements.</a:t>
            </a:r>
          </a:p>
          <a:p>
            <a:pPr algn="just">
              <a:lnSpc>
                <a:spcPct val="120000"/>
              </a:lnSpc>
            </a:pPr>
            <a:endParaRPr lang="en-US" sz="20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7274D6F5-06EC-4835-B1CB-D94D63899735}"/>
              </a:ext>
            </a:extLst>
          </p:cNvPr>
          <p:cNvSpPr/>
          <p:nvPr/>
        </p:nvSpPr>
        <p:spPr>
          <a:xfrm>
            <a:off x="1101801" y="4389004"/>
            <a:ext cx="10199612" cy="1873077"/>
          </a:xfrm>
          <a:prstGeom prst="rect">
            <a:avLst/>
          </a:prstGeom>
          <a:noFill/>
        </p:spPr>
        <p:txBody>
          <a:bodyPr wrap="square">
            <a:spAutoFit/>
          </a:bodyPr>
          <a:lstStyle/>
          <a:p>
            <a:pPr algn="just"/>
            <a:r>
              <a:rPr lang="en-US" sz="2400" b="1" dirty="0">
                <a:latin typeface="Times New Roman" panose="02020603050405020304" pitchFamily="18" charset="0"/>
                <a:cs typeface="Times New Roman" panose="02020603050405020304" pitchFamily="18" charset="0"/>
              </a:rPr>
              <a:t>Credit Hours</a:t>
            </a:r>
            <a:r>
              <a:rPr lang="en-US" sz="2400" dirty="0">
                <a:latin typeface="Times New Roman" panose="02020603050405020304" pitchFamily="18" charset="0"/>
                <a:cs typeface="Times New Roman" panose="02020603050405020304" pitchFamily="18" charset="0"/>
              </a:rPr>
              <a:t>: 3 credit hours</a:t>
            </a:r>
          </a:p>
          <a:p>
            <a:pPr algn="just"/>
            <a:r>
              <a:rPr lang="en-US" sz="2400" dirty="0">
                <a:latin typeface="Times New Roman" panose="02020603050405020304" pitchFamily="18" charset="0"/>
                <a:cs typeface="Times New Roman" panose="02020603050405020304" pitchFamily="18" charset="0"/>
              </a:rPr>
              <a:t>The main reference material for this course will be the Lecture videos and the slides.</a:t>
            </a:r>
          </a:p>
          <a:p>
            <a:pPr algn="just"/>
            <a:r>
              <a:rPr lang="en-US" sz="2400" dirty="0">
                <a:latin typeface="Times New Roman" panose="02020603050405020304" pitchFamily="18" charset="0"/>
                <a:cs typeface="Times New Roman" panose="02020603050405020304" pitchFamily="18" charset="0"/>
              </a:rPr>
              <a:t>The text is additional source for enlarging your knowledge.</a:t>
            </a:r>
          </a:p>
          <a:p>
            <a:pPr algn="just">
              <a:lnSpc>
                <a:spcPct val="12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1990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010240"/>
            <a:ext cx="8803717" cy="4401205"/>
          </a:xfrm>
          <a:prstGeom prst="rect">
            <a:avLst/>
          </a:prstGeom>
          <a:noFill/>
        </p:spPr>
        <p:txBody>
          <a:bodyPr wrap="square" rtlCol="0">
            <a:spAutoFit/>
          </a:bodyPr>
          <a:lstStyle/>
          <a:p>
            <a:pPr marL="285750" indent="-28575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Students should be able to:</a:t>
            </a:r>
          </a:p>
          <a:p>
            <a:pPr marL="285750" indent="-28575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Understand the basic principles, concepts, and practices of HRM.</a:t>
            </a:r>
          </a:p>
          <a:p>
            <a:pPr marL="285750" indent="-28575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Appreciate the contribution of HRM to organizational effectiveness.</a:t>
            </a:r>
          </a:p>
          <a:p>
            <a:pPr marL="285750" indent="-28575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Effectively utilize their knowledge and analytical skills in the application of HRM.</a:t>
            </a:r>
          </a:p>
          <a:p>
            <a:pPr marL="285750" indent="-28575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 Appreciate the complex role of HRM in meeting the demands of individuals, organizations, and society.</a:t>
            </a:r>
          </a:p>
          <a:p>
            <a:pPr marL="285750" indent="-28575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Link HR to organizational strategy.</a:t>
            </a:r>
          </a:p>
          <a:p>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Topics:</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Changing Nature of HRM</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Staffing the Organization</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Developing HRM.</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Compensating HR</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9138" y="1397681"/>
            <a:ext cx="5376862" cy="33400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774686" y="1420741"/>
            <a:ext cx="4607262" cy="3014736"/>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1:</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Changing Nature of Human Resource Management </a:t>
            </a: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2</a:t>
            </a:r>
            <a:r>
              <a:rPr lang="en-US" sz="2000" b="1" dirty="0">
                <a:latin typeface="Times New Roman" panose="02020603050405020304" pitchFamily="18" charset="0"/>
                <a:cs typeface="Times New Roman" panose="02020603050405020304" pitchFamily="18" charset="0"/>
              </a:rPr>
              <a:t> : </a:t>
            </a:r>
            <a:r>
              <a:rPr lang="en-US" sz="2000" dirty="0">
                <a:latin typeface="Times New Roman" panose="02020603050405020304" pitchFamily="18" charset="0"/>
                <a:cs typeface="Times New Roman" panose="02020603050405020304" pitchFamily="18" charset="0"/>
              </a:rPr>
              <a:t>Strategic HR Management and Planning </a:t>
            </a: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3</a:t>
            </a:r>
            <a:r>
              <a:rPr lang="en-US" sz="2000" b="1" dirty="0">
                <a:latin typeface="Times New Roman" panose="02020603050405020304" pitchFamily="18" charset="0"/>
                <a:cs typeface="Times New Roman" panose="02020603050405020304" pitchFamily="18" charset="0"/>
              </a:rPr>
              <a:t> : </a:t>
            </a:r>
            <a:r>
              <a:rPr lang="en-US" sz="2000" dirty="0">
                <a:latin typeface="Times New Roman" panose="02020603050405020304" pitchFamily="18" charset="0"/>
                <a:cs typeface="Times New Roman" panose="02020603050405020304" pitchFamily="18" charset="0"/>
              </a:rPr>
              <a:t>Organization/Individual Relations and Retention </a:t>
            </a:r>
          </a:p>
        </p:txBody>
      </p:sp>
      <p:sp>
        <p:nvSpPr>
          <p:cNvPr id="17" name="TextBox 16"/>
          <p:cNvSpPr txBox="1"/>
          <p:nvPr/>
        </p:nvSpPr>
        <p:spPr>
          <a:xfrm>
            <a:off x="1356021" y="1433591"/>
            <a:ext cx="452861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Changing Nature of HRM</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567822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4992879"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4" y="1537557"/>
            <a:ext cx="5061257" cy="2276072"/>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a:lnSpc>
                <a:spcPct val="120000"/>
              </a:lnSpc>
            </a:pPr>
            <a:br>
              <a:rPr lang="en-US" sz="2000" b="1" dirty="0">
                <a:latin typeface="Times New Roman" panose="02020603050405020304" pitchFamily="18" charset="0"/>
                <a:cs typeface="Times New Roman" panose="02020603050405020304" pitchFamily="18" charset="0"/>
              </a:rPr>
            </a:b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Jobs and Job Analysis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 </a:t>
            </a:r>
            <a:r>
              <a:rPr lang="en-US" sz="2000" dirty="0">
                <a:latin typeface="Times New Roman" panose="02020603050405020304" pitchFamily="18" charset="0"/>
                <a:cs typeface="Times New Roman" panose="02020603050405020304" pitchFamily="18" charset="0"/>
              </a:rPr>
              <a:t>Recruiting in Labor Markets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Selecting Human Resources </a:t>
            </a:r>
          </a:p>
        </p:txBody>
      </p:sp>
      <p:sp>
        <p:nvSpPr>
          <p:cNvPr id="17" name="TextBox 16"/>
          <p:cNvSpPr txBox="1"/>
          <p:nvPr/>
        </p:nvSpPr>
        <p:spPr>
          <a:xfrm>
            <a:off x="823379" y="1433591"/>
            <a:ext cx="50612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Staffing the Organization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58089624"/>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4992879"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5" y="1537558"/>
            <a:ext cx="4720236" cy="2651367"/>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9:</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Training Human Resources</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10:</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Talent Management and Development</a:t>
            </a:r>
          </a:p>
          <a:p>
            <a:pPr marL="285750" indent="-285750">
              <a:lnSpc>
                <a:spcPct val="120000"/>
              </a:lnSpc>
              <a:buFont typeface="Wingdings" panose="05000000000000000000" pitchFamily="2" charset="2"/>
              <a:buChar char="Ø"/>
            </a:pPr>
            <a:r>
              <a:rPr lang="en-CA" sz="2000" b="1" dirty="0">
                <a:latin typeface="Times New Roman" panose="02020603050405020304" pitchFamily="18" charset="0"/>
                <a:cs typeface="Times New Roman" panose="02020603050405020304" pitchFamily="18" charset="0"/>
              </a:rPr>
              <a:t>Chapter 11:</a:t>
            </a:r>
            <a:r>
              <a:rPr lang="en-CA" sz="2000" dirty="0">
                <a:latin typeface="Times New Roman" panose="02020603050405020304" pitchFamily="18" charset="0"/>
                <a:cs typeface="Times New Roman" panose="02020603050405020304" pitchFamily="18" charset="0"/>
              </a:rPr>
              <a:t> Performance Management and Appraisal </a:t>
            </a:r>
            <a:endParaRPr lang="en-US" sz="20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823379" y="1433591"/>
            <a:ext cx="50612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HRM</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40383580"/>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5092767"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5" y="1537558"/>
            <a:ext cx="4881052" cy="2645404"/>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12: </a:t>
            </a:r>
            <a:r>
              <a:rPr lang="en-US" sz="2000" dirty="0">
                <a:latin typeface="Times New Roman" panose="02020603050405020304" pitchFamily="18" charset="0"/>
                <a:cs typeface="Times New Roman" panose="02020603050405020304" pitchFamily="18" charset="0"/>
              </a:rPr>
              <a:t>Total Rewards and Compensation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13: </a:t>
            </a:r>
            <a:r>
              <a:rPr lang="en-US" sz="2000" dirty="0">
                <a:latin typeface="Times New Roman" panose="02020603050405020304" pitchFamily="18" charset="0"/>
                <a:cs typeface="Times New Roman" panose="02020603050405020304" pitchFamily="18" charset="0"/>
              </a:rPr>
              <a:t>Variable Pay and Executive Compensation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14: </a:t>
            </a:r>
            <a:r>
              <a:rPr lang="en-US" sz="2000" dirty="0">
                <a:latin typeface="Times New Roman" panose="02020603050405020304" pitchFamily="18" charset="0"/>
                <a:cs typeface="Times New Roman" panose="02020603050405020304" pitchFamily="18" charset="0"/>
              </a:rPr>
              <a:t>Managing Employee Benefits</a:t>
            </a:r>
          </a:p>
        </p:txBody>
      </p:sp>
      <p:sp>
        <p:nvSpPr>
          <p:cNvPr id="17" name="TextBox 16"/>
          <p:cNvSpPr txBox="1"/>
          <p:nvPr/>
        </p:nvSpPr>
        <p:spPr>
          <a:xfrm>
            <a:off x="823379" y="1433591"/>
            <a:ext cx="540597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Compensating HR</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26811440"/>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1" name="Table 10">
            <a:extLst>
              <a:ext uri="{FF2B5EF4-FFF2-40B4-BE49-F238E27FC236}">
                <a16:creationId xmlns:a16="http://schemas.microsoft.com/office/drawing/2014/main" id="{5B8B5FAD-880D-439A-9E7F-1DADCB0A01F6}"/>
              </a:ext>
            </a:extLst>
          </p:cNvPr>
          <p:cNvGraphicFramePr>
            <a:graphicFrameLocks noGrp="1"/>
          </p:cNvGraphicFramePr>
          <p:nvPr>
            <p:extLst>
              <p:ext uri="{D42A27DB-BD31-4B8C-83A1-F6EECF244321}">
                <p14:modId xmlns:p14="http://schemas.microsoft.com/office/powerpoint/2010/main" val="1513718588"/>
              </p:ext>
            </p:extLst>
          </p:nvPr>
        </p:nvGraphicFramePr>
        <p:xfrm>
          <a:off x="4143376" y="1284512"/>
          <a:ext cx="4528768" cy="4742103"/>
        </p:xfrm>
        <a:graphic>
          <a:graphicData uri="http://schemas.openxmlformats.org/drawingml/2006/table">
            <a:tbl>
              <a:tblPr rtl="1" firstRow="1" firstCol="1" bandRow="1">
                <a:tableStyleId>{5C22544A-7EE6-4342-B048-85BDC9FD1C3A}</a:tableStyleId>
              </a:tblPr>
              <a:tblGrid>
                <a:gridCol w="1972218">
                  <a:extLst>
                    <a:ext uri="{9D8B030D-6E8A-4147-A177-3AD203B41FA5}">
                      <a16:colId xmlns:a16="http://schemas.microsoft.com/office/drawing/2014/main" val="20000"/>
                    </a:ext>
                  </a:extLst>
                </a:gridCol>
                <a:gridCol w="2556550">
                  <a:extLst>
                    <a:ext uri="{9D8B030D-6E8A-4147-A177-3AD203B41FA5}">
                      <a16:colId xmlns:a16="http://schemas.microsoft.com/office/drawing/2014/main" val="20001"/>
                    </a:ext>
                  </a:extLst>
                </a:gridCol>
              </a:tblGrid>
              <a:tr h="356388">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الأسبوع</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الموضوع</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0"/>
                  </a:ext>
                </a:extLst>
              </a:tr>
              <a:tr h="292428">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1 </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محاضرة توجيهية</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1"/>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2 </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2"/>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a:t>
                      </a:r>
                      <a:r>
                        <a:rPr lang="en-US" sz="1050">
                          <a:effectLst/>
                          <a:latin typeface="Alexandria" pitchFamily="2" charset="-78"/>
                          <a:cs typeface="Alexandria" pitchFamily="2" charset="-78"/>
                        </a:rPr>
                        <a:t> 3   </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3"/>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 4</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4"/>
                  </a:ext>
                </a:extLst>
              </a:tr>
              <a:tr h="487770">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الأسبوع  </a:t>
                      </a:r>
                      <a:r>
                        <a:rPr lang="en-US" sz="1050" dirty="0">
                          <a:effectLst/>
                          <a:latin typeface="Alexandria" pitchFamily="2" charset="-78"/>
                          <a:cs typeface="Alexandria" pitchFamily="2" charset="-78"/>
                        </a:rPr>
                        <a:t> 5</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cs typeface="Alexandria" pitchFamily="2" charset="-78"/>
                      </a:endParaRPr>
                    </a:p>
                    <a:p>
                      <a:pPr marL="0" marR="0" algn="ctr" rtl="1">
                        <a:lnSpc>
                          <a:spcPct val="150000"/>
                        </a:lnSpc>
                        <a:spcBef>
                          <a:spcPts val="0"/>
                        </a:spcBef>
                        <a:spcAft>
                          <a:spcPts val="0"/>
                        </a:spcAft>
                      </a:pPr>
                      <a:r>
                        <a:rPr lang="ar-EG" sz="700" dirty="0">
                          <a:effectLst/>
                          <a:latin typeface="Alexandria" pitchFamily="2" charset="-78"/>
                          <a:cs typeface="Alexandria" pitchFamily="2" charset="-78"/>
                        </a:rPr>
                        <a:t>آخر موعد للاعتذار عن الفصل أو عن مقرر</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5"/>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 6</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6"/>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 7</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7"/>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8</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8"/>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9</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9"/>
                  </a:ext>
                </a:extLst>
              </a:tr>
              <a:tr h="283580">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الأسبوع  </a:t>
                      </a:r>
                      <a:r>
                        <a:rPr lang="en-US" sz="1050" dirty="0">
                          <a:effectLst/>
                          <a:latin typeface="Alexandria" pitchFamily="2" charset="-78"/>
                          <a:cs typeface="Alexandria" pitchFamily="2" charset="-78"/>
                        </a:rPr>
                        <a:t>10</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0"/>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11</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2"/>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12</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حلقة نقاش</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3"/>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13</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الإختبارات النهائية</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4"/>
                  </a:ext>
                </a:extLst>
              </a:tr>
              <a:tr h="486137">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نهاية الدراسة </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نهاية الإختبارات النهائية</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5"/>
                  </a:ext>
                </a:extLst>
              </a:tr>
            </a:tbl>
          </a:graphicData>
        </a:graphic>
      </p:graphicFrame>
      <p:sp>
        <p:nvSpPr>
          <p:cNvPr id="12" name="TextBox 11">
            <a:extLst>
              <a:ext uri="{FF2B5EF4-FFF2-40B4-BE49-F238E27FC236}">
                <a16:creationId xmlns:a16="http://schemas.microsoft.com/office/drawing/2014/main" id="{B7305D66-D9C6-4CF7-BFBE-05A94E0066CC}"/>
              </a:ext>
            </a:extLst>
          </p:cNvPr>
          <p:cNvSpPr txBox="1"/>
          <p:nvPr/>
        </p:nvSpPr>
        <p:spPr>
          <a:xfrm>
            <a:off x="9194799" y="2753410"/>
            <a:ext cx="2686025" cy="830997"/>
          </a:xfrm>
          <a:prstGeom prst="rect">
            <a:avLst/>
          </a:prstGeom>
          <a:noFill/>
        </p:spPr>
        <p:txBody>
          <a:bodyPr wrap="square" rtlCol="0">
            <a:spAutoFit/>
          </a:bodyPr>
          <a:lstStyle/>
          <a:p>
            <a:pPr algn="ctr" rtl="1"/>
            <a:r>
              <a:rPr lang="ar-EG" sz="2400" b="1" dirty="0">
                <a:solidFill>
                  <a:srgbClr val="00B0F0"/>
                </a:solidFill>
                <a:latin typeface="Alexandria" pitchFamily="2" charset="-78"/>
                <a:cs typeface="Alexandria" pitchFamily="2" charset="-78"/>
              </a:rPr>
              <a:t>مخطط الأسابيع الدراسية للفصل الدراسي</a:t>
            </a:r>
            <a:endParaRPr lang="en-US" sz="24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073478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1ED94849-14B2-415E-A494-A15791067E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3135" y="1882478"/>
            <a:ext cx="9482169" cy="4001847"/>
          </a:xfrm>
          <a:prstGeom prst="rect">
            <a:avLst/>
          </a:prstGeom>
        </p:spPr>
      </p:pic>
    </p:spTree>
    <p:extLst>
      <p:ext uri="{BB962C8B-B14F-4D97-AF65-F5344CB8AC3E}">
        <p14:creationId xmlns:p14="http://schemas.microsoft.com/office/powerpoint/2010/main" val="1408854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600986"/>
          </a:xfrm>
          <a:prstGeom prst="rect">
            <a:avLst/>
          </a:prstGeom>
          <a:noFill/>
        </p:spPr>
        <p:txBody>
          <a:bodyPr wrap="square" rtlCol="0">
            <a:spAutoFit/>
          </a:bodyPr>
          <a:lstStyle/>
          <a:p>
            <a:pPr marL="457200" indent="-457200">
              <a:buFont typeface="Arial" panose="020B0604020202020204" pitchFamily="34" charset="0"/>
              <a:buChar char="•"/>
            </a:pPr>
            <a: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t>The timings of lectures and discussions depend on the timing of Makkah for all programs. </a:t>
            </a:r>
          </a:p>
          <a:p>
            <a:endPar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endParaRPr>
          </a:p>
          <a:p>
            <a:pPr marL="457200" indent="-457200">
              <a:buFont typeface="Arial" panose="020B0604020202020204" pitchFamily="34" charset="0"/>
              <a:buChar char="•"/>
            </a:pPr>
            <a: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t>The duration of the recorded lecture is 80-90 minutes uploaded to the Moodle platform</a:t>
            </a:r>
            <a:b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br>
            <a:br>
              <a:rPr kumimoji="0" lang="en-US" sz="2800" b="1"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br>
            <a:br>
              <a:rPr kumimoji="0" lang="ar-SA" sz="2000" b="1" i="0" u="none" strike="noStrike" kern="1200" cap="none" spc="0" normalizeH="0" baseline="0" noProof="0" dirty="0">
                <a:ln>
                  <a:noFill/>
                </a:ln>
                <a:effectLst/>
                <a:uLnTx/>
                <a:uFillTx/>
                <a:latin typeface="Tahoma" panose="020B0604030504040204" pitchFamily="34" charset="0"/>
                <a:ea typeface="Tahoma" panose="020B0604030504040204" pitchFamily="34" charset="0"/>
                <a:cs typeface="Tahoma" panose="020B0604030504040204" pitchFamily="34" charset="0"/>
              </a:rPr>
            </a:b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0716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046988"/>
          </a:xfrm>
          <a:prstGeom prst="rect">
            <a:avLst/>
          </a:prstGeom>
          <a:noFill/>
        </p:spPr>
        <p:txBody>
          <a:bodyPr wrap="square" rtlCol="0">
            <a:spAutoFit/>
          </a:bodyPr>
          <a:lstStyle/>
          <a:p>
            <a:pPr marL="457200" indent="-457200">
              <a:buFont typeface="Arial" panose="020B0604020202020204" pitchFamily="34" charset="0"/>
              <a:buChar char="•"/>
            </a:pPr>
            <a:r>
              <a:rPr lang="en-US" sz="2400" dirty="0">
                <a:latin typeface="Times New Roman" panose="02020603050405020304" pitchFamily="18" charset="0"/>
                <a:ea typeface="Tahoma" panose="020B0604030504040204" pitchFamily="34" charset="0"/>
                <a:cs typeface="Times New Roman" panose="02020603050405020304" pitchFamily="18" charset="0"/>
              </a:rPr>
              <a:t>The weekly lecture will be uploaded on the educational platform Moodle on Saturday of each week at 12 noon Riyadh time 
Discussions, which are optional weekly seminars for the student to discuss what was presented in the recorded lecture for the week.</a:t>
            </a:r>
          </a:p>
          <a:p>
            <a:r>
              <a:rPr lang="en-US" sz="2400" b="1" dirty="0">
                <a:latin typeface="Times New Roman" panose="02020603050405020304" pitchFamily="18" charset="0"/>
                <a:ea typeface="Tahoma" panose="020B0604030504040204" pitchFamily="34" charset="0"/>
                <a:cs typeface="Times New Roman" panose="02020603050405020304" pitchFamily="18" charset="0"/>
              </a:rPr>
              <a:t> (Please review the date and duration of each course according to the schedule)</a:t>
            </a:r>
            <a:endParaRPr lang="ar-SA" sz="2400" b="1" dirty="0">
              <a:latin typeface="Times New Roman" panose="02020603050405020304" pitchFamily="18" charset="0"/>
              <a:ea typeface="Tahoma" panose="020B0604030504040204" pitchFamily="34" charset="0"/>
              <a:cs typeface="Times New Roman" panose="02020603050405020304" pitchFamily="18" charset="0"/>
            </a:endParaRPr>
          </a:p>
          <a:p>
            <a:br>
              <a:rPr lang="ar-SA" sz="2400" b="1" dirty="0">
                <a:latin typeface="Times New Roman" panose="02020603050405020304" pitchFamily="18" charset="0"/>
                <a:ea typeface="Tahoma" panose="020B0604030504040204" pitchFamily="34" charset="0"/>
                <a:cs typeface="Times New Roman" panose="02020603050405020304" pitchFamily="18" charset="0"/>
              </a:rPr>
            </a:br>
            <a:endParaRPr lang="en-US" sz="2400" b="1" dirty="0">
              <a:latin typeface="Times New Roman" panose="02020603050405020304" pitchFamily="18" charset="0"/>
              <a:ea typeface="Tahoma" panose="020B0604030504040204" pitchFamily="34"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7757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pPr marL="457200" indent="-457200">
              <a:buFont typeface="Arial" panose="020B0604020202020204" pitchFamily="34" charset="0"/>
              <a:buChar char="•"/>
            </a:pPr>
            <a:r>
              <a:rPr lang="en-US" sz="2400" b="1" dirty="0">
                <a:solidFill>
                  <a:srgbClr val="24A9E1"/>
                </a:solidFill>
                <a:latin typeface="Times New Roman" panose="02020603050405020304" pitchFamily="18" charset="0"/>
                <a:ea typeface="Tahoma" panose="020B0604030504040204" pitchFamily="34" charset="0"/>
                <a:cs typeface="Times New Roman" panose="02020603050405020304" pitchFamily="18" charset="0"/>
              </a:rPr>
              <a:t>This week is the first Orientation Lecture
 All the educational material will be uploaded to the Moodle App.</a:t>
            </a:r>
            <a:endParaRPr lang="ar-SA" sz="2400" b="1" dirty="0">
              <a:solidFill>
                <a:srgbClr val="F27A1C"/>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B1CAE24-B469-437F-8C46-B20682775C4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617"/>
          <a:stretch/>
        </p:blipFill>
        <p:spPr>
          <a:xfrm>
            <a:off x="6023640" y="3563030"/>
            <a:ext cx="4356899" cy="2244440"/>
          </a:xfrm>
          <a:prstGeom prst="rect">
            <a:avLst/>
          </a:prstGeom>
        </p:spPr>
      </p:pic>
      <p:pic>
        <p:nvPicPr>
          <p:cNvPr id="2" name="Picture 1">
            <a:extLst>
              <a:ext uri="{FF2B5EF4-FFF2-40B4-BE49-F238E27FC236}">
                <a16:creationId xmlns:a16="http://schemas.microsoft.com/office/drawing/2014/main" id="{409BB101-77F6-4963-B4BE-72E0CEDA036B}"/>
              </a:ext>
            </a:extLst>
          </p:cNvPr>
          <p:cNvPicPr>
            <a:picLocks noChangeAspect="1"/>
          </p:cNvPicPr>
          <p:nvPr/>
        </p:nvPicPr>
        <p:blipFill>
          <a:blip r:embed="rId4"/>
          <a:stretch>
            <a:fillRect/>
          </a:stretch>
        </p:blipFill>
        <p:spPr>
          <a:xfrm>
            <a:off x="1153149" y="4112176"/>
            <a:ext cx="4529721" cy="1146147"/>
          </a:xfrm>
          <a:prstGeom prst="rect">
            <a:avLst/>
          </a:prstGeom>
        </p:spPr>
      </p:pic>
    </p:spTree>
    <p:extLst>
      <p:ext uri="{BB962C8B-B14F-4D97-AF65-F5344CB8AC3E}">
        <p14:creationId xmlns:p14="http://schemas.microsoft.com/office/powerpoint/2010/main" val="3630681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8BE953A-DFDC-40E9-90CD-555F11F50A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
        <p:nvSpPr>
          <p:cNvPr id="4" name="TextBox 3">
            <a:extLst>
              <a:ext uri="{FF2B5EF4-FFF2-40B4-BE49-F238E27FC236}">
                <a16:creationId xmlns:a16="http://schemas.microsoft.com/office/drawing/2014/main" id="{6BF94AEF-3C74-4B0C-BBE1-A983E50DC5E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8C17597-5DBC-416C-B67C-1D0AC862BD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87907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943820"/>
            <a:ext cx="10541000" cy="3970318"/>
          </a:xfrm>
          <a:prstGeom prst="rect">
            <a:avLst/>
          </a:prstGeom>
          <a:noFill/>
        </p:spPr>
        <p:txBody>
          <a:bodyPr wrap="square" rtlCol="0">
            <a:spAutoFit/>
          </a:bodyPr>
          <a:lstStyle/>
          <a:p>
            <a:pPr marL="342900" indent="-342900">
              <a:buFont typeface="Arial" panose="020B0604020202020204" pitchFamily="34" charset="0"/>
              <a:buChar char="•"/>
            </a:pPr>
            <a:r>
              <a:rPr lang="en-US" sz="2800" b="1" dirty="0">
                <a:latin typeface="Times New Roman" panose="02020603050405020304" pitchFamily="18" charset="0"/>
                <a:ea typeface="Tahoma" panose="020B0604030504040204" pitchFamily="34" charset="0"/>
                <a:cs typeface="Times New Roman" panose="02020603050405020304" pitchFamily="18" charset="0"/>
              </a:rPr>
              <a:t>The short test is uploaded weekly at the same time of the lecture on Saturday of each week at ten o'clock in the evening and left open for a week, then closed on the following Saturday at nine o'clock in the evening.</a:t>
            </a:r>
          </a:p>
          <a:p>
            <a:pPr marL="342900" indent="-342900">
              <a:buFont typeface="Arial" panose="020B0604020202020204" pitchFamily="34" charset="0"/>
              <a:buChar char="•"/>
            </a:pPr>
            <a:r>
              <a:rPr lang="en-US" sz="2800" b="1" dirty="0">
                <a:latin typeface="Times New Roman" panose="02020603050405020304" pitchFamily="18" charset="0"/>
                <a:ea typeface="Tahoma" panose="020B0604030504040204" pitchFamily="34" charset="0"/>
                <a:cs typeface="Times New Roman" panose="02020603050405020304" pitchFamily="18" charset="0"/>
              </a:rPr>
              <a:t>The test structure :MCQ/Matching/true &amp; false/voice quiz questions
Answering the quiz:</a:t>
            </a:r>
            <a:br>
              <a:rPr lang="en-US" sz="2800" b="1" dirty="0">
                <a:latin typeface="Times New Roman" panose="02020603050405020304" pitchFamily="18" charset="0"/>
                <a:ea typeface="Tahoma" panose="020B0604030504040204" pitchFamily="34" charset="0"/>
                <a:cs typeface="Times New Roman" panose="02020603050405020304" pitchFamily="18" charset="0"/>
              </a:rPr>
            </a:br>
            <a:r>
              <a:rPr lang="en-US" sz="2800" b="1" dirty="0">
                <a:latin typeface="Times New Roman" panose="02020603050405020304" pitchFamily="18" charset="0"/>
                <a:ea typeface="Tahoma" panose="020B0604030504040204" pitchFamily="34" charset="0"/>
                <a:cs typeface="Times New Roman" panose="02020603050405020304" pitchFamily="18" charset="0"/>
              </a:rPr>
              <a:t> Short test of 8 marks / 8 questions. (with a total of 80 marks)</a:t>
            </a:r>
            <a:br>
              <a:rPr lang="en-US" sz="2800" b="1" dirty="0">
                <a:latin typeface="Times New Roman" panose="02020603050405020304" pitchFamily="18" charset="0"/>
                <a:ea typeface="Tahoma" panose="020B0604030504040204" pitchFamily="34" charset="0"/>
                <a:cs typeface="Times New Roman" panose="02020603050405020304" pitchFamily="18" charset="0"/>
              </a:rPr>
            </a:br>
            <a:r>
              <a:rPr lang="en-US" sz="2800" b="1" dirty="0">
                <a:latin typeface="Times New Roman" panose="02020603050405020304" pitchFamily="18" charset="0"/>
                <a:ea typeface="Tahoma" panose="020B0604030504040204" pitchFamily="34" charset="0"/>
                <a:cs typeface="Times New Roman" panose="02020603050405020304" pitchFamily="18" charset="0"/>
              </a:rPr>
              <a:t>The period for the short test is 24 minutes.</a:t>
            </a:r>
            <a:endParaRPr lang="ar-SA" sz="2800" b="1" dirty="0">
              <a:latin typeface="Times New Roman" panose="02020603050405020304" pitchFamily="18" charset="0"/>
              <a:ea typeface="Tahoma" panose="020B0604030504040204" pitchFamily="34"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0202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62159" y="16465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1103;p33">
            <a:extLst>
              <a:ext uri="{FF2B5EF4-FFF2-40B4-BE49-F238E27FC236}">
                <a16:creationId xmlns:a16="http://schemas.microsoft.com/office/drawing/2014/main" id="{60BE850D-6594-4DC1-8182-7E6BA5F76EF8}"/>
              </a:ext>
            </a:extLst>
          </p:cNvPr>
          <p:cNvSpPr txBox="1">
            <a:spLocks/>
          </p:cNvSpPr>
          <p:nvPr/>
        </p:nvSpPr>
        <p:spPr>
          <a:xfrm>
            <a:off x="878490" y="2231519"/>
            <a:ext cx="10380059"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The final exam will be conducted through Moodle.</a:t>
            </a:r>
          </a:p>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
Final Exam Questions :/Matching/true &amp; false MCQ/Audio Questions</a:t>
            </a:r>
          </a:p>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
Final exam of 20 marks.</a:t>
            </a:r>
            <a:endParaRPr lang="ar-SA" sz="2400" b="1"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746286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88900" y="63700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7D3A454B-1C87-1496-FB3F-A84B0715B7EE}"/>
              </a:ext>
            </a:extLst>
          </p:cNvPr>
          <p:cNvSpPr txBox="1"/>
          <p:nvPr/>
        </p:nvSpPr>
        <p:spPr>
          <a:xfrm>
            <a:off x="4080933" y="692163"/>
            <a:ext cx="3191405" cy="584775"/>
          </a:xfrm>
          <a:prstGeom prst="rect">
            <a:avLst/>
          </a:prstGeom>
          <a:noFill/>
        </p:spPr>
        <p:txBody>
          <a:bodyPr wrap="square">
            <a:spAutoFit/>
          </a:bodyPr>
          <a:lstStyle/>
          <a:p>
            <a:pPr algn="r" rtl="1"/>
            <a:r>
              <a:rPr kumimoji="0" lang="en-CA" sz="3200" b="1"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The Evaluation</a:t>
            </a:r>
            <a:endParaRPr lang="en-US" sz="32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601C0F6-2DC8-0688-EBEB-F466097931BE}"/>
              </a:ext>
            </a:extLst>
          </p:cNvPr>
          <p:cNvSpPr txBox="1"/>
          <p:nvPr/>
        </p:nvSpPr>
        <p:spPr>
          <a:xfrm>
            <a:off x="8676861" y="3166004"/>
            <a:ext cx="2849217"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rtl="1"/>
            <a:r>
              <a:rPr lang="en-CA" sz="2000" b="1" dirty="0">
                <a:solidFill>
                  <a:schemeClr val="bg1"/>
                </a:solidFill>
                <a:latin typeface="Alexandria" pitchFamily="2" charset="-78"/>
                <a:cs typeface="Alexandria" pitchFamily="2" charset="-78"/>
              </a:rPr>
              <a:t>Types of exams</a:t>
            </a:r>
            <a:endParaRPr lang="ar-SA" sz="2000" b="1" dirty="0">
              <a:solidFill>
                <a:schemeClr val="bg1"/>
              </a:solidFill>
              <a:latin typeface="Alexandria" pitchFamily="2" charset="-78"/>
              <a:cs typeface="Alexandria" pitchFamily="2" charset="-78"/>
            </a:endParaRPr>
          </a:p>
        </p:txBody>
      </p:sp>
      <p:sp>
        <p:nvSpPr>
          <p:cNvPr id="2" name="Rounded Rectangle 1"/>
          <p:cNvSpPr/>
          <p:nvPr/>
        </p:nvSpPr>
        <p:spPr>
          <a:xfrm>
            <a:off x="4673600" y="2057929"/>
            <a:ext cx="3369734" cy="999067"/>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a:latin typeface="Alexandria" pitchFamily="2" charset="-78"/>
                <a:cs typeface="Alexandria" pitchFamily="2" charset="-78"/>
              </a:rPr>
              <a:t>Short Quizzes</a:t>
            </a:r>
            <a:endParaRPr lang="en-US" sz="2000" dirty="0">
              <a:latin typeface="Alexandria" pitchFamily="2" charset="-78"/>
              <a:cs typeface="Alexandria" pitchFamily="2" charset="-78"/>
            </a:endParaRPr>
          </a:p>
        </p:txBody>
      </p:sp>
      <p:sp>
        <p:nvSpPr>
          <p:cNvPr id="9" name="Rounded Rectangle 8"/>
          <p:cNvSpPr/>
          <p:nvPr/>
        </p:nvSpPr>
        <p:spPr>
          <a:xfrm>
            <a:off x="4673600" y="3911599"/>
            <a:ext cx="3369734" cy="999067"/>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a:latin typeface="Alexandria" pitchFamily="2" charset="-78"/>
                <a:cs typeface="Alexandria" pitchFamily="2" charset="-78"/>
              </a:rPr>
              <a:t>Final Exam</a:t>
            </a:r>
            <a:endParaRPr lang="en-US" sz="2000" dirty="0">
              <a:latin typeface="Alexandria" pitchFamily="2" charset="-78"/>
              <a:cs typeface="Alexandria" pitchFamily="2" charset="-78"/>
            </a:endParaRPr>
          </a:p>
        </p:txBody>
      </p:sp>
      <p:pic>
        <p:nvPicPr>
          <p:cNvPr id="8194" name="Picture 2" descr="D:\الفصل الأول 2024\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1467" y="2557463"/>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71044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613522" y="769896"/>
            <a:ext cx="9224681" cy="655264"/>
          </a:xfrm>
        </p:spPr>
        <p:txBody>
          <a:bodyPr>
            <a:normAutofit/>
          </a:bodyPr>
          <a:lstStyle/>
          <a:p>
            <a:pPr algn="ctr"/>
            <a:r>
              <a:rPr lang="en-US" sz="3200" b="1" dirty="0">
                <a:latin typeface="Times New Roman" panose="02020603050405020304" pitchFamily="18" charset="0"/>
                <a:cs typeface="Times New Roman" panose="02020603050405020304" pitchFamily="18" charset="0"/>
              </a:rPr>
              <a:t>The Language</a:t>
            </a:r>
          </a:p>
        </p:txBody>
      </p:sp>
      <p:sp>
        <p:nvSpPr>
          <p:cNvPr id="7" name="Google Shape;1103;p33">
            <a:extLst>
              <a:ext uri="{FF2B5EF4-FFF2-40B4-BE49-F238E27FC236}">
                <a16:creationId xmlns:a16="http://schemas.microsoft.com/office/drawing/2014/main" id="{A8AFFF94-2549-554A-A261-8AC7C77F1D82}"/>
              </a:ext>
            </a:extLst>
          </p:cNvPr>
          <p:cNvSpPr txBox="1">
            <a:spLocks/>
          </p:cNvSpPr>
          <p:nvPr/>
        </p:nvSpPr>
        <p:spPr>
          <a:xfrm>
            <a:off x="1378571" y="25216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buFont typeface="Arial" panose="020B0604020202020204" pitchFamily="34" charset="0"/>
              <a:buChar char="•"/>
            </a:pP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The main language used in Slides is</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  (English)</a:t>
            </a:r>
          </a:p>
          <a:p>
            <a:pPr marL="571500" indent="-571500">
              <a:buFont typeface="Arial" panose="020B0604020202020204" pitchFamily="34" charset="0"/>
              <a:buChar char="•"/>
            </a:pP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The Explanation will be in </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Arabic </a:t>
            </a: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but if there are scientific terms will be mentioned in </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English</a:t>
            </a:r>
            <a:endParaRPr lang="ar-S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591309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A9A189F-D715-4470-8BBE-CA8A3B4C13A9}">
  <ds:schemaRefs>
    <ds:schemaRef ds:uri="http://schemas.microsoft.com/sharepoint/v3/contenttype/forms"/>
  </ds:schemaRefs>
</ds:datastoreItem>
</file>

<file path=customXml/itemProps2.xml><?xml version="1.0" encoding="utf-8"?>
<ds:datastoreItem xmlns:ds="http://schemas.openxmlformats.org/officeDocument/2006/customXml" ds:itemID="{042B96A5-0A60-4C5C-9AE0-025DF0BB90C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725</TotalTime>
  <Words>936</Words>
  <Application>Microsoft Office PowerPoint</Application>
  <PresentationFormat>Widescreen</PresentationFormat>
  <Paragraphs>164</Paragraphs>
  <Slides>24</Slides>
  <Notes>7</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Language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46</cp:revision>
  <dcterms:created xsi:type="dcterms:W3CDTF">2023-04-29T09:08:00Z</dcterms:created>
  <dcterms:modified xsi:type="dcterms:W3CDTF">2024-05-25T13:53:01Z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