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Lst>
  <p:sldSz cy="6858000" cx="12192000"/>
  <p:notesSz cx="6858000" cy="9144000"/>
  <p:embeddedFontLst>
    <p:embeddedFont>
      <p:font typeface="Tajawal Medium"/>
      <p:regular r:id="rId67"/>
      <p:bold r:id="rId6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3840">
          <p15:clr>
            <a:srgbClr val="000000"/>
          </p15:clr>
        </p15:guide>
      </p15:sldGuideLst>
    </p:ext>
    <p:ext uri="GoogleSlidesCustomDataVersion2">
      <go:slidesCustomData xmlns:go="http://customooxmlschemas.google.com/" r:id="rId69" roundtripDataSignature="AMtx7miduWjXFcul6+Ui0lSnZVjdAP3At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slide" Target="slides/slide57.xml"/><Relationship Id="rId61" Type="http://schemas.openxmlformats.org/officeDocument/2006/relationships/slide" Target="slides/slide56.xml"/><Relationship Id="rId20" Type="http://schemas.openxmlformats.org/officeDocument/2006/relationships/slide" Target="slides/slide15.xml"/><Relationship Id="rId64" Type="http://schemas.openxmlformats.org/officeDocument/2006/relationships/slide" Target="slides/slide59.xml"/><Relationship Id="rId63" Type="http://schemas.openxmlformats.org/officeDocument/2006/relationships/slide" Target="slides/slide58.xml"/><Relationship Id="rId22" Type="http://schemas.openxmlformats.org/officeDocument/2006/relationships/slide" Target="slides/slide17.xml"/><Relationship Id="rId66" Type="http://schemas.openxmlformats.org/officeDocument/2006/relationships/slide" Target="slides/slide61.xml"/><Relationship Id="rId21" Type="http://schemas.openxmlformats.org/officeDocument/2006/relationships/slide" Target="slides/slide16.xml"/><Relationship Id="rId65" Type="http://schemas.openxmlformats.org/officeDocument/2006/relationships/slide" Target="slides/slide60.xml"/><Relationship Id="rId24" Type="http://schemas.openxmlformats.org/officeDocument/2006/relationships/slide" Target="slides/slide19.xml"/><Relationship Id="rId68" Type="http://schemas.openxmlformats.org/officeDocument/2006/relationships/font" Target="fonts/TajawalMedium-bold.fntdata"/><Relationship Id="rId23" Type="http://schemas.openxmlformats.org/officeDocument/2006/relationships/slide" Target="slides/slide18.xml"/><Relationship Id="rId67" Type="http://schemas.openxmlformats.org/officeDocument/2006/relationships/font" Target="fonts/TajawalMedium-regular.fntdata"/><Relationship Id="rId60" Type="http://schemas.openxmlformats.org/officeDocument/2006/relationships/slide" Target="slides/slide55.xml"/><Relationship Id="rId26" Type="http://schemas.openxmlformats.org/officeDocument/2006/relationships/slide" Target="slides/slide21.xml"/><Relationship Id="rId25" Type="http://schemas.openxmlformats.org/officeDocument/2006/relationships/slide" Target="slides/slide20.xml"/><Relationship Id="rId69" Type="http://customschemas.google.com/relationships/presentationmetadata" Target="metadata"/><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slide" Target="slides/slide50.xml"/><Relationship Id="rId10" Type="http://schemas.openxmlformats.org/officeDocument/2006/relationships/slide" Target="slides/slide5.xml"/><Relationship Id="rId54" Type="http://schemas.openxmlformats.org/officeDocument/2006/relationships/slide" Target="slides/slide49.xml"/><Relationship Id="rId13" Type="http://schemas.openxmlformats.org/officeDocument/2006/relationships/slide" Target="slides/slide8.xml"/><Relationship Id="rId57" Type="http://schemas.openxmlformats.org/officeDocument/2006/relationships/slide" Target="slides/slide52.xml"/><Relationship Id="rId12" Type="http://schemas.openxmlformats.org/officeDocument/2006/relationships/slide" Target="slides/slide7.xml"/><Relationship Id="rId56" Type="http://schemas.openxmlformats.org/officeDocument/2006/relationships/slide" Target="slides/slide51.xml"/><Relationship Id="rId15" Type="http://schemas.openxmlformats.org/officeDocument/2006/relationships/slide" Target="slides/slide10.xml"/><Relationship Id="rId59" Type="http://schemas.openxmlformats.org/officeDocument/2006/relationships/slide" Target="slides/slide54.xml"/><Relationship Id="rId14" Type="http://schemas.openxmlformats.org/officeDocument/2006/relationships/slide" Target="slides/slide9.xml"/><Relationship Id="rId58" Type="http://schemas.openxmlformats.org/officeDocument/2006/relationships/slide" Target="slides/slide53.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6" name="Google Shape;116;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6" name="Google Shape;13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2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9" name="Google Shape;149;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5" name="Google Shape;175;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1" name="Google Shape;201;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13" name="Google Shape;213;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4" name="Google Shape;224;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47" name="Google Shape;24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8" name="Google Shape;258;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3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7" name="Google Shape;337;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3" name="Shape 343"/>
        <p:cNvGrpSpPr/>
        <p:nvPr/>
      </p:nvGrpSpPr>
      <p:grpSpPr>
        <a:xfrm>
          <a:off x="0" y="0"/>
          <a:ext cx="0" cy="0"/>
          <a:chOff x="0" y="0"/>
          <a:chExt cx="0" cy="0"/>
        </a:xfrm>
      </p:grpSpPr>
      <p:sp>
        <p:nvSpPr>
          <p:cNvPr id="344" name="Google Shape;344;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5" name="Google Shape;345;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3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58" name="Google Shape;358;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p4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9" name="Google Shape;369;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p4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79" name="Google Shape;379;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p4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90" name="Google Shape;390;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p4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1" name="Google Shape;401;p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0" name="Shape 410"/>
        <p:cNvGrpSpPr/>
        <p:nvPr/>
      </p:nvGrpSpPr>
      <p:grpSpPr>
        <a:xfrm>
          <a:off x="0" y="0"/>
          <a:ext cx="0" cy="0"/>
          <a:chOff x="0" y="0"/>
          <a:chExt cx="0" cy="0"/>
        </a:xfrm>
      </p:grpSpPr>
      <p:sp>
        <p:nvSpPr>
          <p:cNvPr id="411" name="Google Shape;411;p4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2" name="Google Shape;412;p4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1" name="Shape 421"/>
        <p:cNvGrpSpPr/>
        <p:nvPr/>
      </p:nvGrpSpPr>
      <p:grpSpPr>
        <a:xfrm>
          <a:off x="0" y="0"/>
          <a:ext cx="0" cy="0"/>
          <a:chOff x="0" y="0"/>
          <a:chExt cx="0" cy="0"/>
        </a:xfrm>
      </p:grpSpPr>
      <p:sp>
        <p:nvSpPr>
          <p:cNvPr id="422" name="Google Shape;422;p4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3" name="Google Shape;423;p4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p4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3" name="Google Shape;433;p4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2" name="Shape 442"/>
        <p:cNvGrpSpPr/>
        <p:nvPr/>
      </p:nvGrpSpPr>
      <p:grpSpPr>
        <a:xfrm>
          <a:off x="0" y="0"/>
          <a:ext cx="0" cy="0"/>
          <a:chOff x="0" y="0"/>
          <a:chExt cx="0" cy="0"/>
        </a:xfrm>
      </p:grpSpPr>
      <p:sp>
        <p:nvSpPr>
          <p:cNvPr id="443" name="Google Shape;443;p4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4" name="Google Shape;444;p4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p4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55" name="Google Shape;455;p4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 name="Shape 469"/>
        <p:cNvGrpSpPr/>
        <p:nvPr/>
      </p:nvGrpSpPr>
      <p:grpSpPr>
        <a:xfrm>
          <a:off x="0" y="0"/>
          <a:ext cx="0" cy="0"/>
          <a:chOff x="0" y="0"/>
          <a:chExt cx="0" cy="0"/>
        </a:xfrm>
      </p:grpSpPr>
      <p:sp>
        <p:nvSpPr>
          <p:cNvPr id="470" name="Google Shape;470;p4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71" name="Google Shape;471;p4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p5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85" name="Google Shape;485;p5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p5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97" name="Google Shape;497;p5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8" name="Shape 508"/>
        <p:cNvGrpSpPr/>
        <p:nvPr/>
      </p:nvGrpSpPr>
      <p:grpSpPr>
        <a:xfrm>
          <a:off x="0" y="0"/>
          <a:ext cx="0" cy="0"/>
          <a:chOff x="0" y="0"/>
          <a:chExt cx="0" cy="0"/>
        </a:xfrm>
      </p:grpSpPr>
      <p:sp>
        <p:nvSpPr>
          <p:cNvPr id="509" name="Google Shape;509;p5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10" name="Google Shape;510;p5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0" name="Shape 520"/>
        <p:cNvGrpSpPr/>
        <p:nvPr/>
      </p:nvGrpSpPr>
      <p:grpSpPr>
        <a:xfrm>
          <a:off x="0" y="0"/>
          <a:ext cx="0" cy="0"/>
          <a:chOff x="0" y="0"/>
          <a:chExt cx="0" cy="0"/>
        </a:xfrm>
      </p:grpSpPr>
      <p:sp>
        <p:nvSpPr>
          <p:cNvPr id="521" name="Google Shape;521;p5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22" name="Google Shape;522;p5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2" name="Shape 532"/>
        <p:cNvGrpSpPr/>
        <p:nvPr/>
      </p:nvGrpSpPr>
      <p:grpSpPr>
        <a:xfrm>
          <a:off x="0" y="0"/>
          <a:ext cx="0" cy="0"/>
          <a:chOff x="0" y="0"/>
          <a:chExt cx="0" cy="0"/>
        </a:xfrm>
      </p:grpSpPr>
      <p:sp>
        <p:nvSpPr>
          <p:cNvPr id="533" name="Google Shape;533;p5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34" name="Google Shape;534;p5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4" name="Shape 544"/>
        <p:cNvGrpSpPr/>
        <p:nvPr/>
      </p:nvGrpSpPr>
      <p:grpSpPr>
        <a:xfrm>
          <a:off x="0" y="0"/>
          <a:ext cx="0" cy="0"/>
          <a:chOff x="0" y="0"/>
          <a:chExt cx="0" cy="0"/>
        </a:xfrm>
      </p:grpSpPr>
      <p:sp>
        <p:nvSpPr>
          <p:cNvPr id="545" name="Google Shape;545;p5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6" name="Google Shape;546;p5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9" name="Shape 569"/>
        <p:cNvGrpSpPr/>
        <p:nvPr/>
      </p:nvGrpSpPr>
      <p:grpSpPr>
        <a:xfrm>
          <a:off x="0" y="0"/>
          <a:ext cx="0" cy="0"/>
          <a:chOff x="0" y="0"/>
          <a:chExt cx="0" cy="0"/>
        </a:xfrm>
      </p:grpSpPr>
      <p:sp>
        <p:nvSpPr>
          <p:cNvPr id="570" name="Google Shape;570;p5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71" name="Google Shape;571;p5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2" name="Shape 582"/>
        <p:cNvGrpSpPr/>
        <p:nvPr/>
      </p:nvGrpSpPr>
      <p:grpSpPr>
        <a:xfrm>
          <a:off x="0" y="0"/>
          <a:ext cx="0" cy="0"/>
          <a:chOff x="0" y="0"/>
          <a:chExt cx="0" cy="0"/>
        </a:xfrm>
      </p:grpSpPr>
      <p:sp>
        <p:nvSpPr>
          <p:cNvPr id="583" name="Google Shape;583;p5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84" name="Google Shape;584;p5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1" name="Shape 621"/>
        <p:cNvGrpSpPr/>
        <p:nvPr/>
      </p:nvGrpSpPr>
      <p:grpSpPr>
        <a:xfrm>
          <a:off x="0" y="0"/>
          <a:ext cx="0" cy="0"/>
          <a:chOff x="0" y="0"/>
          <a:chExt cx="0" cy="0"/>
        </a:xfrm>
      </p:grpSpPr>
      <p:sp>
        <p:nvSpPr>
          <p:cNvPr id="622" name="Google Shape;622;p5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623" name="Google Shape;623;p5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2" name="Shape 632"/>
        <p:cNvGrpSpPr/>
        <p:nvPr/>
      </p:nvGrpSpPr>
      <p:grpSpPr>
        <a:xfrm>
          <a:off x="0" y="0"/>
          <a:ext cx="0" cy="0"/>
          <a:chOff x="0" y="0"/>
          <a:chExt cx="0" cy="0"/>
        </a:xfrm>
      </p:grpSpPr>
      <p:sp>
        <p:nvSpPr>
          <p:cNvPr id="633" name="Google Shape;633;p5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634" name="Google Shape;634;p5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3" name="Shape 643"/>
        <p:cNvGrpSpPr/>
        <p:nvPr/>
      </p:nvGrpSpPr>
      <p:grpSpPr>
        <a:xfrm>
          <a:off x="0" y="0"/>
          <a:ext cx="0" cy="0"/>
          <a:chOff x="0" y="0"/>
          <a:chExt cx="0" cy="0"/>
        </a:xfrm>
      </p:grpSpPr>
      <p:sp>
        <p:nvSpPr>
          <p:cNvPr id="644" name="Google Shape;644;p6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645" name="Google Shape;645;p6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4" name="Shape 654"/>
        <p:cNvGrpSpPr/>
        <p:nvPr/>
      </p:nvGrpSpPr>
      <p:grpSpPr>
        <a:xfrm>
          <a:off x="0" y="0"/>
          <a:ext cx="0" cy="0"/>
          <a:chOff x="0" y="0"/>
          <a:chExt cx="0" cy="0"/>
        </a:xfrm>
      </p:grpSpPr>
      <p:sp>
        <p:nvSpPr>
          <p:cNvPr id="655" name="Google Shape;655;p6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656" name="Google Shape;656;p6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5" name="Shape 665"/>
        <p:cNvGrpSpPr/>
        <p:nvPr/>
      </p:nvGrpSpPr>
      <p:grpSpPr>
        <a:xfrm>
          <a:off x="0" y="0"/>
          <a:ext cx="0" cy="0"/>
          <a:chOff x="0" y="0"/>
          <a:chExt cx="0" cy="0"/>
        </a:xfrm>
      </p:grpSpPr>
      <p:sp>
        <p:nvSpPr>
          <p:cNvPr id="666" name="Google Shape;666;p6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67" name="Google Shape;667;p6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9" name="Shape 699"/>
        <p:cNvGrpSpPr/>
        <p:nvPr/>
      </p:nvGrpSpPr>
      <p:grpSpPr>
        <a:xfrm>
          <a:off x="0" y="0"/>
          <a:ext cx="0" cy="0"/>
          <a:chOff x="0" y="0"/>
          <a:chExt cx="0" cy="0"/>
        </a:xfrm>
      </p:grpSpPr>
      <p:sp>
        <p:nvSpPr>
          <p:cNvPr id="700" name="Google Shape;700;p6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01" name="Google Shape;701;p6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9" name="Shape 719"/>
        <p:cNvGrpSpPr/>
        <p:nvPr/>
      </p:nvGrpSpPr>
      <p:grpSpPr>
        <a:xfrm>
          <a:off x="0" y="0"/>
          <a:ext cx="0" cy="0"/>
          <a:chOff x="0" y="0"/>
          <a:chExt cx="0" cy="0"/>
        </a:xfrm>
      </p:grpSpPr>
      <p:sp>
        <p:nvSpPr>
          <p:cNvPr id="720" name="Google Shape;720;p6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21" name="Google Shape;721;p6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8" name="Shape 738"/>
        <p:cNvGrpSpPr/>
        <p:nvPr/>
      </p:nvGrpSpPr>
      <p:grpSpPr>
        <a:xfrm>
          <a:off x="0" y="0"/>
          <a:ext cx="0" cy="0"/>
          <a:chOff x="0" y="0"/>
          <a:chExt cx="0" cy="0"/>
        </a:xfrm>
      </p:grpSpPr>
      <p:sp>
        <p:nvSpPr>
          <p:cNvPr id="739" name="Google Shape;739;p6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40" name="Google Shape;740;p6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7" name="Shape 757"/>
        <p:cNvGrpSpPr/>
        <p:nvPr/>
      </p:nvGrpSpPr>
      <p:grpSpPr>
        <a:xfrm>
          <a:off x="0" y="0"/>
          <a:ext cx="0" cy="0"/>
          <a:chOff x="0" y="0"/>
          <a:chExt cx="0" cy="0"/>
        </a:xfrm>
      </p:grpSpPr>
      <p:sp>
        <p:nvSpPr>
          <p:cNvPr id="758" name="Google Shape;758;p6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59" name="Google Shape;759;p6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8" name="Shape 778"/>
        <p:cNvGrpSpPr/>
        <p:nvPr/>
      </p:nvGrpSpPr>
      <p:grpSpPr>
        <a:xfrm>
          <a:off x="0" y="0"/>
          <a:ext cx="0" cy="0"/>
          <a:chOff x="0" y="0"/>
          <a:chExt cx="0" cy="0"/>
        </a:xfrm>
      </p:grpSpPr>
      <p:sp>
        <p:nvSpPr>
          <p:cNvPr id="779" name="Google Shape;779;p6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80" name="Google Shape;780;p6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0" name="Shape 800"/>
        <p:cNvGrpSpPr/>
        <p:nvPr/>
      </p:nvGrpSpPr>
      <p:grpSpPr>
        <a:xfrm>
          <a:off x="0" y="0"/>
          <a:ext cx="0" cy="0"/>
          <a:chOff x="0" y="0"/>
          <a:chExt cx="0" cy="0"/>
        </a:xfrm>
      </p:grpSpPr>
      <p:sp>
        <p:nvSpPr>
          <p:cNvPr id="801" name="Google Shape;801;p6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02" name="Google Shape;802;p6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1" name="Shape 811"/>
        <p:cNvGrpSpPr/>
        <p:nvPr/>
      </p:nvGrpSpPr>
      <p:grpSpPr>
        <a:xfrm>
          <a:off x="0" y="0"/>
          <a:ext cx="0" cy="0"/>
          <a:chOff x="0" y="0"/>
          <a:chExt cx="0" cy="0"/>
        </a:xfrm>
      </p:grpSpPr>
      <p:sp>
        <p:nvSpPr>
          <p:cNvPr id="812" name="Google Shape;812;p6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13" name="Google Shape;813;p6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2" name="Shape 822"/>
        <p:cNvGrpSpPr/>
        <p:nvPr/>
      </p:nvGrpSpPr>
      <p:grpSpPr>
        <a:xfrm>
          <a:off x="0" y="0"/>
          <a:ext cx="0" cy="0"/>
          <a:chOff x="0" y="0"/>
          <a:chExt cx="0" cy="0"/>
        </a:xfrm>
      </p:grpSpPr>
      <p:sp>
        <p:nvSpPr>
          <p:cNvPr id="823" name="Google Shape;823;p7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24" name="Google Shape;824;p7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4" name="Shape 834"/>
        <p:cNvGrpSpPr/>
        <p:nvPr/>
      </p:nvGrpSpPr>
      <p:grpSpPr>
        <a:xfrm>
          <a:off x="0" y="0"/>
          <a:ext cx="0" cy="0"/>
          <a:chOff x="0" y="0"/>
          <a:chExt cx="0" cy="0"/>
        </a:xfrm>
      </p:grpSpPr>
      <p:sp>
        <p:nvSpPr>
          <p:cNvPr id="835" name="Google Shape;835;p7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36" name="Google Shape;836;p7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5" name="Shape 845"/>
        <p:cNvGrpSpPr/>
        <p:nvPr/>
      </p:nvGrpSpPr>
      <p:grpSpPr>
        <a:xfrm>
          <a:off x="0" y="0"/>
          <a:ext cx="0" cy="0"/>
          <a:chOff x="0" y="0"/>
          <a:chExt cx="0" cy="0"/>
        </a:xfrm>
      </p:grpSpPr>
      <p:sp>
        <p:nvSpPr>
          <p:cNvPr id="846" name="Google Shape;846;p7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47" name="Google Shape;847;p7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p7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4" name="Google Shape;864;p7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9" name="Shape 879"/>
        <p:cNvGrpSpPr/>
        <p:nvPr/>
      </p:nvGrpSpPr>
      <p:grpSpPr>
        <a:xfrm>
          <a:off x="0" y="0"/>
          <a:ext cx="0" cy="0"/>
          <a:chOff x="0" y="0"/>
          <a:chExt cx="0" cy="0"/>
        </a:xfrm>
      </p:grpSpPr>
      <p:sp>
        <p:nvSpPr>
          <p:cNvPr id="880" name="Google Shape;880;p7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81" name="Google Shape;881;p7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p7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99" name="Google Shape;899;p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5" name="Shape 915"/>
        <p:cNvGrpSpPr/>
        <p:nvPr/>
      </p:nvGrpSpPr>
      <p:grpSpPr>
        <a:xfrm>
          <a:off x="0" y="0"/>
          <a:ext cx="0" cy="0"/>
          <a:chOff x="0" y="0"/>
          <a:chExt cx="0" cy="0"/>
        </a:xfrm>
      </p:grpSpPr>
      <p:sp>
        <p:nvSpPr>
          <p:cNvPr id="916" name="Google Shape;916;p7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17" name="Google Shape;917;p7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0" name="Shape 930"/>
        <p:cNvGrpSpPr/>
        <p:nvPr/>
      </p:nvGrpSpPr>
      <p:grpSpPr>
        <a:xfrm>
          <a:off x="0" y="0"/>
          <a:ext cx="0" cy="0"/>
          <a:chOff x="0" y="0"/>
          <a:chExt cx="0" cy="0"/>
        </a:xfrm>
      </p:grpSpPr>
      <p:sp>
        <p:nvSpPr>
          <p:cNvPr id="931" name="Google Shape;931;p7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2" name="Google Shape;932;p7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p7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47" name="Google Shape;947;p7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0" name="Shape 960"/>
        <p:cNvGrpSpPr/>
        <p:nvPr/>
      </p:nvGrpSpPr>
      <p:grpSpPr>
        <a:xfrm>
          <a:off x="0" y="0"/>
          <a:ext cx="0" cy="0"/>
          <a:chOff x="0" y="0"/>
          <a:chExt cx="0" cy="0"/>
        </a:xfrm>
      </p:grpSpPr>
      <p:sp>
        <p:nvSpPr>
          <p:cNvPr id="961" name="Google Shape;961;p7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62" name="Google Shape;962;p7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5" name="Shape 975"/>
        <p:cNvGrpSpPr/>
        <p:nvPr/>
      </p:nvGrpSpPr>
      <p:grpSpPr>
        <a:xfrm>
          <a:off x="0" y="0"/>
          <a:ext cx="0" cy="0"/>
          <a:chOff x="0" y="0"/>
          <a:chExt cx="0" cy="0"/>
        </a:xfrm>
      </p:grpSpPr>
      <p:sp>
        <p:nvSpPr>
          <p:cNvPr id="976" name="Google Shape;976;p8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77" name="Google Shape;977;p8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7" name="Shape 1007"/>
        <p:cNvGrpSpPr/>
        <p:nvPr/>
      </p:nvGrpSpPr>
      <p:grpSpPr>
        <a:xfrm>
          <a:off x="0" y="0"/>
          <a:ext cx="0" cy="0"/>
          <a:chOff x="0" y="0"/>
          <a:chExt cx="0" cy="0"/>
        </a:xfrm>
      </p:grpSpPr>
      <p:sp>
        <p:nvSpPr>
          <p:cNvPr id="1008" name="Google Shape;1008;p8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9" name="Google Shape;1009;p8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3" name="Shape 1033"/>
        <p:cNvGrpSpPr/>
        <p:nvPr/>
      </p:nvGrpSpPr>
      <p:grpSpPr>
        <a:xfrm>
          <a:off x="0" y="0"/>
          <a:ext cx="0" cy="0"/>
          <a:chOff x="0" y="0"/>
          <a:chExt cx="0" cy="0"/>
        </a:xfrm>
      </p:grpSpPr>
      <p:sp>
        <p:nvSpPr>
          <p:cNvPr id="1034" name="Google Shape;1034;p8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5" name="Google Shape;1035;p8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9" name="Shape 1059"/>
        <p:cNvGrpSpPr/>
        <p:nvPr/>
      </p:nvGrpSpPr>
      <p:grpSpPr>
        <a:xfrm>
          <a:off x="0" y="0"/>
          <a:ext cx="0" cy="0"/>
          <a:chOff x="0" y="0"/>
          <a:chExt cx="0" cy="0"/>
        </a:xfrm>
      </p:grpSpPr>
      <p:sp>
        <p:nvSpPr>
          <p:cNvPr id="1060" name="Google Shape;1060;p8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1" name="Google Shape;1061;p8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5" name="Shape 1085"/>
        <p:cNvGrpSpPr/>
        <p:nvPr/>
      </p:nvGrpSpPr>
      <p:grpSpPr>
        <a:xfrm>
          <a:off x="0" y="0"/>
          <a:ext cx="0" cy="0"/>
          <a:chOff x="0" y="0"/>
          <a:chExt cx="0" cy="0"/>
        </a:xfrm>
      </p:grpSpPr>
      <p:sp>
        <p:nvSpPr>
          <p:cNvPr id="1086" name="Google Shape;1086;p8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087" name="Google Shape;1087;p8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6" name="Shape 1096"/>
        <p:cNvGrpSpPr/>
        <p:nvPr/>
      </p:nvGrpSpPr>
      <p:grpSpPr>
        <a:xfrm>
          <a:off x="0" y="0"/>
          <a:ext cx="0" cy="0"/>
          <a:chOff x="0" y="0"/>
          <a:chExt cx="0" cy="0"/>
        </a:xfrm>
      </p:grpSpPr>
      <p:sp>
        <p:nvSpPr>
          <p:cNvPr id="1097" name="Google Shape;1097;p8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98" name="Google Shape;1098;p8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6" name="Shape 1126"/>
        <p:cNvGrpSpPr/>
        <p:nvPr/>
      </p:nvGrpSpPr>
      <p:grpSpPr>
        <a:xfrm>
          <a:off x="0" y="0"/>
          <a:ext cx="0" cy="0"/>
          <a:chOff x="0" y="0"/>
          <a:chExt cx="0" cy="0"/>
        </a:xfrm>
      </p:grpSpPr>
      <p:sp>
        <p:nvSpPr>
          <p:cNvPr id="1127" name="Google Shape;1127;p8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8" name="Google Shape;1128;p8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9" name="Shape 1149"/>
        <p:cNvGrpSpPr/>
        <p:nvPr/>
      </p:nvGrpSpPr>
      <p:grpSpPr>
        <a:xfrm>
          <a:off x="0" y="0"/>
          <a:ext cx="0" cy="0"/>
          <a:chOff x="0" y="0"/>
          <a:chExt cx="0" cy="0"/>
        </a:xfrm>
      </p:grpSpPr>
      <p:sp>
        <p:nvSpPr>
          <p:cNvPr id="1150" name="Google Shape;1150;p8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51" name="Google Shape;1151;p8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jp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 Id="rId4" Type="http://schemas.openxmlformats.org/officeDocument/2006/relationships/image" Target="../media/image5.png"/><Relationship Id="rId5" Type="http://schemas.openxmlformats.org/officeDocument/2006/relationships/image" Target="../media/image4.png"/><Relationship Id="rId6"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Title Slide">
  <p:cSld name="8_Title Slide">
    <p:spTree>
      <p:nvGrpSpPr>
        <p:cNvPr id="15" name="Shape 15"/>
        <p:cNvGrpSpPr/>
        <p:nvPr/>
      </p:nvGrpSpPr>
      <p:grpSpPr>
        <a:xfrm>
          <a:off x="0" y="0"/>
          <a:ext cx="0" cy="0"/>
          <a:chOff x="0" y="0"/>
          <a:chExt cx="0" cy="0"/>
        </a:xfrm>
      </p:grpSpPr>
      <p:sp>
        <p:nvSpPr>
          <p:cNvPr id="16" name="Google Shape;16;p10"/>
          <p:cNvSpPr/>
          <p:nvPr>
            <p:ph idx="2" type="pic"/>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Title Slide">
  <p:cSld name="23_Title Slide">
    <p:spTree>
      <p:nvGrpSpPr>
        <p:cNvPr id="17" name="Shape 17"/>
        <p:cNvGrpSpPr/>
        <p:nvPr/>
      </p:nvGrpSpPr>
      <p:grpSpPr>
        <a:xfrm>
          <a:off x="0" y="0"/>
          <a:ext cx="0" cy="0"/>
          <a:chOff x="0" y="0"/>
          <a:chExt cx="0" cy="0"/>
        </a:xfrm>
      </p:grpSpPr>
      <p:sp>
        <p:nvSpPr>
          <p:cNvPr id="18" name="Google Shape;18;p11"/>
          <p:cNvSpPr/>
          <p:nvPr>
            <p:ph idx="2" type="pic"/>
          </p:nvPr>
        </p:nvSpPr>
        <p:spPr>
          <a:xfrm>
            <a:off x="1" y="0"/>
            <a:ext cx="9740898" cy="5962650"/>
          </a:xfrm>
          <a:prstGeom prst="rect">
            <a:avLst/>
          </a:prstGeom>
          <a:solidFill>
            <a:srgbClr val="D8D8D8">
              <a:alpha val="49411"/>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1">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p:tgtEl>
                                          <p:spTgt spid="1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Contents slide layout">
  <p:cSld name="6_Contents slide layout">
    <p:spTree>
      <p:nvGrpSpPr>
        <p:cNvPr id="19" name="Shape 19"/>
        <p:cNvGrpSpPr/>
        <p:nvPr/>
      </p:nvGrpSpPr>
      <p:grpSpPr>
        <a:xfrm>
          <a:off x="0" y="0"/>
          <a:ext cx="0" cy="0"/>
          <a:chOff x="0" y="0"/>
          <a:chExt cx="0" cy="0"/>
        </a:xfrm>
      </p:grpSpPr>
      <p:sp>
        <p:nvSpPr>
          <p:cNvPr id="20" name="Google Shape;20;p88"/>
          <p:cNvSpPr txBox="1"/>
          <p:nvPr>
            <p:ph idx="1" type="body"/>
          </p:nvPr>
        </p:nvSpPr>
        <p:spPr>
          <a:xfrm>
            <a:off x="323529" y="339509"/>
            <a:ext cx="11573197" cy="724247"/>
          </a:xfrm>
          <a:prstGeom prst="rect">
            <a:avLst/>
          </a:prstGeom>
          <a:noFill/>
          <a:ln>
            <a:noFill/>
          </a:ln>
        </p:spPr>
        <p:txBody>
          <a:bodyPr anchorCtr="0" anchor="ctr" bIns="45700" lIns="91425" spcFirstLastPara="1" rIns="91425" wrap="square" tIns="45700">
            <a:normAutofit/>
          </a:bodyPr>
          <a:lstStyle>
            <a:lvl1pPr indent="-228600" lvl="0" marL="457200" algn="ctr">
              <a:lnSpc>
                <a:spcPct val="90000"/>
              </a:lnSpc>
              <a:spcBef>
                <a:spcPts val="1000"/>
              </a:spcBef>
              <a:spcAft>
                <a:spcPts val="0"/>
              </a:spcAft>
              <a:buSzPts val="2800"/>
              <a:buNone/>
              <a:defRPr b="0" sz="5400">
                <a:solidFill>
                  <a:srgbClr val="262626"/>
                </a:solidFill>
                <a:latin typeface="Arial"/>
                <a:ea typeface="Arial"/>
                <a:cs typeface="Arial"/>
                <a:sym typeface="Arial"/>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grpSp>
        <p:nvGrpSpPr>
          <p:cNvPr id="21" name="Google Shape;21;p88"/>
          <p:cNvGrpSpPr/>
          <p:nvPr/>
        </p:nvGrpSpPr>
        <p:grpSpPr>
          <a:xfrm flipH="1" rot="10800000">
            <a:off x="5427361" y="1143268"/>
            <a:ext cx="1337278" cy="220479"/>
            <a:chOff x="5809673" y="3008118"/>
            <a:chExt cx="2419398" cy="398889"/>
          </a:xfrm>
        </p:grpSpPr>
        <p:sp>
          <p:nvSpPr>
            <p:cNvPr id="22" name="Google Shape;22;p88"/>
            <p:cNvSpPr/>
            <p:nvPr/>
          </p:nvSpPr>
          <p:spPr>
            <a:xfrm>
              <a:off x="5809673" y="3008118"/>
              <a:ext cx="398888" cy="398889"/>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3" name="Google Shape;23;p88"/>
            <p:cNvSpPr/>
            <p:nvPr/>
          </p:nvSpPr>
          <p:spPr>
            <a:xfrm>
              <a:off x="6314801" y="3008118"/>
              <a:ext cx="398888" cy="398889"/>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4" name="Google Shape;24;p88"/>
            <p:cNvSpPr/>
            <p:nvPr/>
          </p:nvSpPr>
          <p:spPr>
            <a:xfrm>
              <a:off x="6819928" y="3008118"/>
              <a:ext cx="398888" cy="398889"/>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5" name="Google Shape;25;p88"/>
            <p:cNvSpPr/>
            <p:nvPr/>
          </p:nvSpPr>
          <p:spPr>
            <a:xfrm>
              <a:off x="7325056" y="3008118"/>
              <a:ext cx="398888" cy="39888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6" name="Google Shape;26;p88"/>
            <p:cNvSpPr/>
            <p:nvPr/>
          </p:nvSpPr>
          <p:spPr>
            <a:xfrm>
              <a:off x="7830183" y="3008118"/>
              <a:ext cx="398888" cy="398889"/>
            </a:xfrm>
            <a:prstGeom prst="rect">
              <a:avLst/>
            </a:prstGeom>
            <a:solidFill>
              <a:schemeClr val="accent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9_Title Slide">
  <p:cSld name="29_Title Slide">
    <p:spTree>
      <p:nvGrpSpPr>
        <p:cNvPr id="27" name="Shape 27"/>
        <p:cNvGrpSpPr/>
        <p:nvPr/>
      </p:nvGrpSpPr>
      <p:grpSpPr>
        <a:xfrm>
          <a:off x="0" y="0"/>
          <a:ext cx="0" cy="0"/>
          <a:chOff x="0" y="0"/>
          <a:chExt cx="0" cy="0"/>
        </a:xfrm>
      </p:grpSpPr>
      <p:sp>
        <p:nvSpPr>
          <p:cNvPr id="28" name="Google Shape;28;p12"/>
          <p:cNvSpPr/>
          <p:nvPr>
            <p:ph idx="2" type="pic"/>
          </p:nvPr>
        </p:nvSpPr>
        <p:spPr>
          <a:xfrm>
            <a:off x="1127760" y="1123950"/>
            <a:ext cx="9936480" cy="4610100"/>
          </a:xfrm>
          <a:prstGeom prst="rect">
            <a:avLst/>
          </a:prstGeom>
          <a:solidFill>
            <a:srgbClr val="D8D8D8">
              <a:alpha val="49411"/>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4">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p:tgtEl>
                                          <p:spTgt spid="2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sic Layout">
  <p:cSld name="Basic Layout">
    <p:bg>
      <p:bgPr>
        <a:blipFill>
          <a:blip r:embed="rId2">
            <a:alphaModFix/>
          </a:blip>
          <a:stretch>
            <a:fillRect/>
          </a:stretch>
        </a:blipFill>
      </p:bgPr>
    </p:bg>
    <p:spTree>
      <p:nvGrpSpPr>
        <p:cNvPr id="29" name="Shape 29"/>
        <p:cNvGrpSpPr/>
        <p:nvPr/>
      </p:nvGrpSpPr>
      <p:grpSpPr>
        <a:xfrm>
          <a:off x="0" y="0"/>
          <a:ext cx="0" cy="0"/>
          <a:chOff x="0" y="0"/>
          <a:chExt cx="0" cy="0"/>
        </a:xfrm>
      </p:grpSpPr>
      <p:sp>
        <p:nvSpPr>
          <p:cNvPr id="30" name="Google Shape;30;p89"/>
          <p:cNvSpPr txBox="1"/>
          <p:nvPr>
            <p:ph idx="1" type="body"/>
          </p:nvPr>
        </p:nvSpPr>
        <p:spPr>
          <a:xfrm>
            <a:off x="0" y="164637"/>
            <a:ext cx="12192000" cy="768085"/>
          </a:xfrm>
          <a:prstGeom prst="rect">
            <a:avLst/>
          </a:prstGeom>
          <a:noFill/>
          <a:ln>
            <a:noFill/>
          </a:ln>
        </p:spPr>
        <p:txBody>
          <a:bodyPr anchorCtr="0" anchor="ctr" bIns="45700" lIns="91425" spcFirstLastPara="1" rIns="91425" wrap="square" tIns="45700">
            <a:normAutofit/>
          </a:bodyPr>
          <a:lstStyle>
            <a:lvl1pPr indent="-228600" lvl="0" marL="457200" algn="ctr">
              <a:lnSpc>
                <a:spcPct val="90000"/>
              </a:lnSpc>
              <a:spcBef>
                <a:spcPts val="1000"/>
              </a:spcBef>
              <a:spcAft>
                <a:spcPts val="0"/>
              </a:spcAft>
              <a:buSzPts val="2800"/>
              <a:buNone/>
              <a:defRPr b="0" sz="4800">
                <a:solidFill>
                  <a:schemeClr val="accent1"/>
                </a:solidFill>
                <a:latin typeface="Arial"/>
                <a:ea typeface="Arial"/>
                <a:cs typeface="Arial"/>
                <a:sym typeface="Arial"/>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sp>
        <p:nvSpPr>
          <p:cNvPr id="31" name="Google Shape;31;p89"/>
          <p:cNvSpPr txBox="1"/>
          <p:nvPr>
            <p:ph idx="2" type="body"/>
          </p:nvPr>
        </p:nvSpPr>
        <p:spPr>
          <a:xfrm>
            <a:off x="0" y="932723"/>
            <a:ext cx="12192000" cy="384043"/>
          </a:xfrm>
          <a:prstGeom prst="rect">
            <a:avLst/>
          </a:prstGeom>
          <a:noFill/>
          <a:ln>
            <a:noFill/>
          </a:ln>
        </p:spPr>
        <p:txBody>
          <a:bodyPr anchorCtr="0" anchor="ctr" bIns="45700" lIns="91425" spcFirstLastPara="1" rIns="91425" wrap="square" tIns="45700">
            <a:normAutofit/>
          </a:bodyPr>
          <a:lstStyle>
            <a:lvl1pPr indent="-228600" lvl="0" marL="457200" algn="ctr">
              <a:lnSpc>
                <a:spcPct val="90000"/>
              </a:lnSpc>
              <a:spcBef>
                <a:spcPts val="1000"/>
              </a:spcBef>
              <a:spcAft>
                <a:spcPts val="0"/>
              </a:spcAft>
              <a:buSzPts val="2800"/>
              <a:buNone/>
              <a:defRPr b="0" sz="1900">
                <a:solidFill>
                  <a:schemeClr val="accent1"/>
                </a:solidFill>
                <a:latin typeface="Arial"/>
                <a:ea typeface="Arial"/>
                <a:cs typeface="Arial"/>
                <a:sym typeface="Arial"/>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Contents slide layout">
  <p:cSld name="3_Contents slide layout">
    <p:spTree>
      <p:nvGrpSpPr>
        <p:cNvPr id="32" name="Shape 32"/>
        <p:cNvGrpSpPr/>
        <p:nvPr/>
      </p:nvGrpSpPr>
      <p:grpSpPr>
        <a:xfrm>
          <a:off x="0" y="0"/>
          <a:ext cx="0" cy="0"/>
          <a:chOff x="0" y="0"/>
          <a:chExt cx="0" cy="0"/>
        </a:xfrm>
      </p:grpSpPr>
      <p:sp>
        <p:nvSpPr>
          <p:cNvPr id="33" name="Google Shape;33;p90"/>
          <p:cNvSpPr/>
          <p:nvPr/>
        </p:nvSpPr>
        <p:spPr>
          <a:xfrm>
            <a:off x="1" y="0"/>
            <a:ext cx="409074" cy="68580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4" name="Google Shape;34;p90"/>
          <p:cNvSpPr txBox="1"/>
          <p:nvPr>
            <p:ph idx="1" type="body"/>
          </p:nvPr>
        </p:nvSpPr>
        <p:spPr>
          <a:xfrm>
            <a:off x="1826653" y="640842"/>
            <a:ext cx="9988358" cy="724247"/>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SzPts val="2800"/>
              <a:buNone/>
              <a:defRPr b="0" sz="5400">
                <a:solidFill>
                  <a:srgbClr val="262626"/>
                </a:solidFill>
                <a:latin typeface="Arial"/>
                <a:ea typeface="Arial"/>
                <a:cs typeface="Arial"/>
                <a:sym typeface="Arial"/>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pic>
        <p:nvPicPr>
          <p:cNvPr id="35" name="Google Shape;35;p90"/>
          <p:cNvPicPr preferRelativeResize="0"/>
          <p:nvPr/>
        </p:nvPicPr>
        <p:blipFill rotWithShape="1">
          <a:blip r:embed="rId2">
            <a:alphaModFix/>
          </a:blip>
          <a:srcRect b="0" l="0" r="0" t="0"/>
          <a:stretch/>
        </p:blipFill>
        <p:spPr>
          <a:xfrm>
            <a:off x="636910" y="185107"/>
            <a:ext cx="811397" cy="911469"/>
          </a:xfrm>
          <a:prstGeom prst="rect">
            <a:avLst/>
          </a:prstGeom>
          <a:noFill/>
          <a:ln>
            <a:noFill/>
          </a:ln>
        </p:spPr>
      </p:pic>
      <p:pic>
        <p:nvPicPr>
          <p:cNvPr id="36" name="Google Shape;36;p90"/>
          <p:cNvPicPr preferRelativeResize="0"/>
          <p:nvPr/>
        </p:nvPicPr>
        <p:blipFill rotWithShape="1">
          <a:blip r:embed="rId3">
            <a:alphaModFix/>
          </a:blip>
          <a:srcRect b="0" l="0" r="0" t="0"/>
          <a:stretch/>
        </p:blipFill>
        <p:spPr>
          <a:xfrm>
            <a:off x="1365576" y="339762"/>
            <a:ext cx="165462" cy="102540"/>
          </a:xfrm>
          <a:prstGeom prst="rect">
            <a:avLst/>
          </a:prstGeom>
          <a:noFill/>
          <a:ln>
            <a:noFill/>
          </a:ln>
        </p:spPr>
      </p:pic>
      <p:pic>
        <p:nvPicPr>
          <p:cNvPr id="37" name="Google Shape;37;p90"/>
          <p:cNvPicPr preferRelativeResize="0"/>
          <p:nvPr/>
        </p:nvPicPr>
        <p:blipFill rotWithShape="1">
          <a:blip r:embed="rId4">
            <a:alphaModFix/>
          </a:blip>
          <a:srcRect b="0" l="0" r="0" t="0"/>
          <a:stretch/>
        </p:blipFill>
        <p:spPr>
          <a:xfrm rot="938088">
            <a:off x="1084633" y="1062473"/>
            <a:ext cx="522132" cy="586528"/>
          </a:xfrm>
          <a:prstGeom prst="rect">
            <a:avLst/>
          </a:prstGeom>
          <a:noFill/>
          <a:ln>
            <a:noFill/>
          </a:ln>
        </p:spPr>
      </p:pic>
      <p:pic>
        <p:nvPicPr>
          <p:cNvPr id="38" name="Google Shape;38;p90"/>
          <p:cNvPicPr preferRelativeResize="0"/>
          <p:nvPr/>
        </p:nvPicPr>
        <p:blipFill rotWithShape="1">
          <a:blip r:embed="rId5">
            <a:alphaModFix/>
          </a:blip>
          <a:srcRect b="0" l="0" r="0" t="0"/>
          <a:stretch/>
        </p:blipFill>
        <p:spPr>
          <a:xfrm rot="938088">
            <a:off x="554740" y="1584386"/>
            <a:ext cx="363072" cy="407851"/>
          </a:xfrm>
          <a:prstGeom prst="rect">
            <a:avLst/>
          </a:prstGeom>
          <a:noFill/>
          <a:ln>
            <a:noFill/>
          </a:ln>
        </p:spPr>
      </p:pic>
      <p:pic>
        <p:nvPicPr>
          <p:cNvPr id="39" name="Google Shape;39;p90"/>
          <p:cNvPicPr preferRelativeResize="0"/>
          <p:nvPr/>
        </p:nvPicPr>
        <p:blipFill rotWithShape="1">
          <a:blip r:embed="rId6">
            <a:alphaModFix/>
          </a:blip>
          <a:srcRect b="0" l="0" r="0" t="0"/>
          <a:stretch/>
        </p:blipFill>
        <p:spPr>
          <a:xfrm rot="-1225413">
            <a:off x="2036550" y="173185"/>
            <a:ext cx="207259" cy="128442"/>
          </a:xfrm>
          <a:prstGeom prst="rect">
            <a:avLst/>
          </a:prstGeom>
          <a:noFill/>
          <a:ln>
            <a:noFill/>
          </a:ln>
        </p:spPr>
      </p:pic>
      <p:pic>
        <p:nvPicPr>
          <p:cNvPr id="40" name="Google Shape;40;p90"/>
          <p:cNvPicPr preferRelativeResize="0"/>
          <p:nvPr/>
        </p:nvPicPr>
        <p:blipFill rotWithShape="1">
          <a:blip r:embed="rId3">
            <a:alphaModFix/>
          </a:blip>
          <a:srcRect b="0" l="0" r="0" t="0"/>
          <a:stretch/>
        </p:blipFill>
        <p:spPr>
          <a:xfrm>
            <a:off x="629434" y="1192874"/>
            <a:ext cx="165462" cy="10254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1" name="Shape 41"/>
        <p:cNvGrpSpPr/>
        <p:nvPr/>
      </p:nvGrpSpPr>
      <p:grpSpPr>
        <a:xfrm>
          <a:off x="0" y="0"/>
          <a:ext cx="0" cy="0"/>
          <a:chOff x="0" y="0"/>
          <a:chExt cx="0" cy="0"/>
        </a:xfrm>
      </p:grpSpPr>
      <p:sp>
        <p:nvSpPr>
          <p:cNvPr id="42" name="Google Shape;42;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5" name="Shape 45"/>
        <p:cNvGrpSpPr/>
        <p:nvPr/>
      </p:nvGrpSpPr>
      <p:grpSpPr>
        <a:xfrm>
          <a:off x="0" y="0"/>
          <a:ext cx="0" cy="0"/>
          <a:chOff x="0" y="0"/>
          <a:chExt cx="0" cy="0"/>
        </a:xfrm>
      </p:grpSpPr>
      <p:sp>
        <p:nvSpPr>
          <p:cNvPr id="46" name="Google Shape;46;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51" name="Shape 51"/>
        <p:cNvGrpSpPr/>
        <p:nvPr/>
      </p:nvGrpSpPr>
      <p:grpSpPr>
        <a:xfrm>
          <a:off x="0" y="0"/>
          <a:ext cx="0" cy="0"/>
          <a:chOff x="0" y="0"/>
          <a:chExt cx="0" cy="0"/>
        </a:xfrm>
      </p:grpSpPr>
      <p:sp>
        <p:nvSpPr>
          <p:cNvPr id="52" name="Google Shape;52;p9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SzPts val="4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91"/>
          <p:cNvSpPr txBox="1"/>
          <p:nvPr>
            <p:ph idx="1" type="body"/>
          </p:nvPr>
        </p:nvSpPr>
        <p:spPr>
          <a:xfrm>
            <a:off x="609600" y="1600200"/>
            <a:ext cx="109728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90000"/>
              </a:lnSpc>
              <a:spcBef>
                <a:spcPts val="1000"/>
              </a:spcBef>
              <a:spcAft>
                <a:spcPts val="0"/>
              </a:spcAft>
              <a:buSzPts val="2800"/>
              <a:buChar char="•"/>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
  <p:cSld name="1_Title Slide">
    <p:spTree>
      <p:nvGrpSpPr>
        <p:cNvPr id="54" name="Shape 54"/>
        <p:cNvGrpSpPr/>
        <p:nvPr/>
      </p:nvGrpSpPr>
      <p:grpSpPr>
        <a:xfrm>
          <a:off x="0" y="0"/>
          <a:ext cx="0" cy="0"/>
          <a:chOff x="0" y="0"/>
          <a:chExt cx="0" cy="0"/>
        </a:xfrm>
      </p:grpSpPr>
      <p:sp>
        <p:nvSpPr>
          <p:cNvPr id="55" name="Google Shape;55;p92"/>
          <p:cNvSpPr txBox="1"/>
          <p:nvPr>
            <p:ph type="title"/>
          </p:nvPr>
        </p:nvSpPr>
        <p:spPr>
          <a:xfrm>
            <a:off x="0" y="200177"/>
            <a:ext cx="12192000" cy="775778"/>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SzPts val="4400"/>
              <a:buNone/>
              <a:defRPr b="1" sz="4800">
                <a:solidFill>
                  <a:srgbClr val="59595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2"/>
          <p:cNvSpPr/>
          <p:nvPr/>
        </p:nvSpPr>
        <p:spPr>
          <a:xfrm>
            <a:off x="0" y="6597352"/>
            <a:ext cx="12192000" cy="260648"/>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57" name="Google Shape;57;p92"/>
          <p:cNvSpPr txBox="1"/>
          <p:nvPr>
            <p:ph idx="1" type="body"/>
          </p:nvPr>
        </p:nvSpPr>
        <p:spPr>
          <a:xfrm>
            <a:off x="0" y="1005381"/>
            <a:ext cx="12192000" cy="419379"/>
          </a:xfrm>
          <a:prstGeom prst="rect">
            <a:avLst/>
          </a:prstGeom>
          <a:noFill/>
          <a:ln>
            <a:noFill/>
          </a:ln>
        </p:spPr>
        <p:txBody>
          <a:bodyPr anchorCtr="0" anchor="ctr" bIns="45700" lIns="91425" spcFirstLastPara="1" rIns="91425" wrap="square" tIns="45700">
            <a:normAutofit/>
          </a:bodyPr>
          <a:lstStyle>
            <a:lvl1pPr indent="-228600" lvl="0" marL="457200" marR="0" algn="ctr">
              <a:lnSpc>
                <a:spcPct val="90000"/>
              </a:lnSpc>
              <a:spcBef>
                <a:spcPts val="1000"/>
              </a:spcBef>
              <a:spcAft>
                <a:spcPts val="0"/>
              </a:spcAft>
              <a:buClr>
                <a:srgbClr val="595959"/>
              </a:buClr>
              <a:buSzPts val="2400"/>
              <a:buFont typeface="Calibri"/>
              <a:buNone/>
              <a:defRPr b="0" sz="2400">
                <a:solidFill>
                  <a:srgbClr val="595959"/>
                </a:solidFill>
              </a:defRPr>
            </a:lvl1pPr>
            <a:lvl2pPr indent="-381000" lvl="1" marL="914400" algn="l">
              <a:lnSpc>
                <a:spcPct val="90000"/>
              </a:lnSpc>
              <a:spcBef>
                <a:spcPts val="500"/>
              </a:spcBef>
              <a:spcAft>
                <a:spcPts val="0"/>
              </a:spcAft>
              <a:buSzPts val="2400"/>
              <a:buChar char="•"/>
              <a:defRPr/>
            </a:lvl2pPr>
            <a:lvl3pPr indent="-355600" lvl="2" marL="1371600" algn="l">
              <a:lnSpc>
                <a:spcPct val="90000"/>
              </a:lnSpc>
              <a:spcBef>
                <a:spcPts val="500"/>
              </a:spcBef>
              <a:spcAft>
                <a:spcPts val="0"/>
              </a:spcAft>
              <a:buSzPts val="2000"/>
              <a:buChar char="•"/>
              <a:defRPr/>
            </a:lvl3pPr>
            <a:lvl4pPr indent="-342900" lvl="3" marL="1828800" algn="l">
              <a:lnSpc>
                <a:spcPct val="90000"/>
              </a:lnSpc>
              <a:spcBef>
                <a:spcPts val="500"/>
              </a:spcBef>
              <a:spcAft>
                <a:spcPts val="0"/>
              </a:spcAft>
              <a:buSzPts val="1800"/>
              <a:buChar char="•"/>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SzPts val="1800"/>
              <a:buChar char="•"/>
              <a:defRPr/>
            </a:lvl6pPr>
            <a:lvl7pPr indent="-342900" lvl="6" marL="3200400" algn="l">
              <a:lnSpc>
                <a:spcPct val="90000"/>
              </a:lnSpc>
              <a:spcBef>
                <a:spcPts val="500"/>
              </a:spcBef>
              <a:spcAft>
                <a:spcPts val="0"/>
              </a:spcAft>
              <a:buSzPts val="1800"/>
              <a:buChar char="•"/>
              <a:defRPr/>
            </a:lvl7pPr>
            <a:lvl8pPr indent="-342900" lvl="7" marL="3657600" algn="l">
              <a:lnSpc>
                <a:spcPct val="90000"/>
              </a:lnSpc>
              <a:spcBef>
                <a:spcPts val="500"/>
              </a:spcBef>
              <a:spcAft>
                <a:spcPts val="0"/>
              </a:spcAft>
              <a:buSzPts val="1800"/>
              <a:buChar char="•"/>
              <a:defRPr/>
            </a:lvl8pPr>
            <a:lvl9pPr indent="-342900" lvl="8" marL="4114800" algn="l">
              <a:lnSpc>
                <a:spcPct val="90000"/>
              </a:lnSpc>
              <a:spcBef>
                <a:spcPts val="500"/>
              </a:spcBef>
              <a:spcAft>
                <a:spcPts val="0"/>
              </a:spcAft>
              <a:buSzPts val="1800"/>
              <a:buChar char="•"/>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8_Title Slide">
  <p:cSld name="48_Title Slide">
    <p:spTree>
      <p:nvGrpSpPr>
        <p:cNvPr id="58" name="Shape 58"/>
        <p:cNvGrpSpPr/>
        <p:nvPr/>
      </p:nvGrpSpPr>
      <p:grpSpPr>
        <a:xfrm>
          <a:off x="0" y="0"/>
          <a:ext cx="0" cy="0"/>
          <a:chOff x="0" y="0"/>
          <a:chExt cx="0" cy="0"/>
        </a:xfrm>
      </p:grpSpPr>
      <p:sp>
        <p:nvSpPr>
          <p:cNvPr id="59" name="Google Shape;59;p17"/>
          <p:cNvSpPr/>
          <p:nvPr>
            <p:ph idx="2" type="pic"/>
          </p:nvPr>
        </p:nvSpPr>
        <p:spPr>
          <a:xfrm>
            <a:off x="3452649" y="-3"/>
            <a:ext cx="8739351" cy="6858000"/>
          </a:xfrm>
          <a:prstGeom prst="rect">
            <a:avLst/>
          </a:prstGeom>
          <a:solidFill>
            <a:srgbClr val="D8D8D8">
              <a:alpha val="49411"/>
            </a:srgbClr>
          </a:solidFill>
          <a:ln>
            <a:noFill/>
          </a:ln>
        </p:spPr>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2">
                                  <p:stCondLst>
                                    <p:cond delay="500"/>
                                  </p:stCondLst>
                                  <p:childTnLst>
                                    <p:set>
                                      <p:cBhvr>
                                        <p:cTn dur="1" fill="hold">
                                          <p:stCondLst>
                                            <p:cond delay="0"/>
                                          </p:stCondLst>
                                        </p:cTn>
                                        <p:tgtEl>
                                          <p:spTgt spid="59"/>
                                        </p:tgtEl>
                                        <p:attrNameLst>
                                          <p:attrName>style.visibility</p:attrName>
                                        </p:attrNameLst>
                                      </p:cBhvr>
                                      <p:to>
                                        <p:strVal val="visible"/>
                                      </p:to>
                                    </p:set>
                                    <p:anim calcmode="lin" valueType="num">
                                      <p:cBhvr additive="base">
                                        <p:cTn dur="500"/>
                                        <p:tgtEl>
                                          <p:spTgt spid="59"/>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0" name="Shape 60"/>
        <p:cNvGrpSpPr/>
        <p:nvPr/>
      </p:nvGrpSpPr>
      <p:grpSpPr>
        <a:xfrm>
          <a:off x="0" y="0"/>
          <a:ext cx="0" cy="0"/>
          <a:chOff x="0" y="0"/>
          <a:chExt cx="0" cy="0"/>
        </a:xfrm>
      </p:grpSpPr>
      <p:sp>
        <p:nvSpPr>
          <p:cNvPr id="61" name="Google Shape;61;p1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1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63" name="Google Shape;63;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6" name="Shape 66"/>
        <p:cNvGrpSpPr/>
        <p:nvPr/>
      </p:nvGrpSpPr>
      <p:grpSpPr>
        <a:xfrm>
          <a:off x="0" y="0"/>
          <a:ext cx="0" cy="0"/>
          <a:chOff x="0" y="0"/>
          <a:chExt cx="0" cy="0"/>
        </a:xfrm>
      </p:grpSpPr>
      <p:sp>
        <p:nvSpPr>
          <p:cNvPr id="67" name="Google Shape;67;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2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9" name="Google Shape;69;p2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0" name="Google Shape;7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3" name="Shape 73"/>
        <p:cNvGrpSpPr/>
        <p:nvPr/>
      </p:nvGrpSpPr>
      <p:grpSpPr>
        <a:xfrm>
          <a:off x="0" y="0"/>
          <a:ext cx="0" cy="0"/>
          <a:chOff x="0" y="0"/>
          <a:chExt cx="0" cy="0"/>
        </a:xfrm>
      </p:grpSpPr>
      <p:sp>
        <p:nvSpPr>
          <p:cNvPr id="74" name="Google Shape;74;p2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2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6" name="Google Shape;76;p2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2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8" name="Google Shape;78;p2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9" name="Google Shape;79;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2" name="Shape 82"/>
        <p:cNvGrpSpPr/>
        <p:nvPr/>
      </p:nvGrpSpPr>
      <p:grpSpPr>
        <a:xfrm>
          <a:off x="0" y="0"/>
          <a:ext cx="0" cy="0"/>
          <a:chOff x="0" y="0"/>
          <a:chExt cx="0" cy="0"/>
        </a:xfrm>
      </p:grpSpPr>
      <p:sp>
        <p:nvSpPr>
          <p:cNvPr id="83" name="Google Shape;83;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7" name="Shape 87"/>
        <p:cNvGrpSpPr/>
        <p:nvPr/>
      </p:nvGrpSpPr>
      <p:grpSpPr>
        <a:xfrm>
          <a:off x="0" y="0"/>
          <a:ext cx="0" cy="0"/>
          <a:chOff x="0" y="0"/>
          <a:chExt cx="0" cy="0"/>
        </a:xfrm>
      </p:grpSpPr>
      <p:sp>
        <p:nvSpPr>
          <p:cNvPr id="88" name="Google Shape;88;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2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90" name="Google Shape;90;p2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91" name="Google Shape;91;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3" name="Google Shape;93;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94" name="Shape 94"/>
        <p:cNvGrpSpPr/>
        <p:nvPr/>
      </p:nvGrpSpPr>
      <p:grpSpPr>
        <a:xfrm>
          <a:off x="0" y="0"/>
          <a:ext cx="0" cy="0"/>
          <a:chOff x="0" y="0"/>
          <a:chExt cx="0" cy="0"/>
        </a:xfrm>
      </p:grpSpPr>
      <p:sp>
        <p:nvSpPr>
          <p:cNvPr id="95" name="Google Shape;95;p2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25"/>
          <p:cNvSpPr/>
          <p:nvPr>
            <p:ph idx="2" type="pic"/>
          </p:nvPr>
        </p:nvSpPr>
        <p:spPr>
          <a:xfrm>
            <a:off x="5183188" y="987425"/>
            <a:ext cx="6172200" cy="4873625"/>
          </a:xfrm>
          <a:prstGeom prst="rect">
            <a:avLst/>
          </a:prstGeom>
          <a:noFill/>
          <a:ln>
            <a:noFill/>
          </a:ln>
        </p:spPr>
      </p:sp>
      <p:sp>
        <p:nvSpPr>
          <p:cNvPr id="97" name="Google Shape;97;p2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98" name="Google Shape;98;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9" name="Google Shape;99;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0" name="Google Shape;100;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01" name="Shape 101"/>
        <p:cNvGrpSpPr/>
        <p:nvPr/>
      </p:nvGrpSpPr>
      <p:grpSpPr>
        <a:xfrm>
          <a:off x="0" y="0"/>
          <a:ext cx="0" cy="0"/>
          <a:chOff x="0" y="0"/>
          <a:chExt cx="0" cy="0"/>
        </a:xfrm>
      </p:grpSpPr>
      <p:sp>
        <p:nvSpPr>
          <p:cNvPr id="102" name="Google Shape;102;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3" name="Google Shape;103;p2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4" name="Google Shape;104;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6" name="Google Shape;106;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7" name="Shape 107"/>
        <p:cNvGrpSpPr/>
        <p:nvPr/>
      </p:nvGrpSpPr>
      <p:grpSpPr>
        <a:xfrm>
          <a:off x="0" y="0"/>
          <a:ext cx="0" cy="0"/>
          <a:chOff x="0" y="0"/>
          <a:chExt cx="0" cy="0"/>
        </a:xfrm>
      </p:grpSpPr>
      <p:sp>
        <p:nvSpPr>
          <p:cNvPr id="108" name="Google Shape;108;p2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9" name="Google Shape;109;p2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0" name="Google Shape;110;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1" name="Google Shape;111;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2" name="Google Shape;112;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9.xml"/><Relationship Id="rId11" Type="http://schemas.openxmlformats.org/officeDocument/2006/relationships/slideLayout" Target="../slideLayouts/slideLayout10.xml"/><Relationship Id="rId10" Type="http://schemas.openxmlformats.org/officeDocument/2006/relationships/slideLayout" Target="../slideLayouts/slideLayout9.xml"/><Relationship Id="rId21" Type="http://schemas.openxmlformats.org/officeDocument/2006/relationships/theme" Target="../theme/theme1.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22.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slideLayout" Target="../slideLayouts/slideLayout18.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mt="76000"/>
          </a:blip>
          <a:stretch>
            <a:fillRect/>
          </a:stretch>
        </a:blipFill>
      </p:bgPr>
    </p:bg>
    <p:spTree>
      <p:nvGrpSpPr>
        <p:cNvPr id="9" name="Shape 9"/>
        <p:cNvGrpSpPr/>
        <p:nvPr/>
      </p:nvGrpSpPr>
      <p:grpSpPr>
        <a:xfrm>
          <a:off x="0" y="0"/>
          <a:ext cx="0" cy="0"/>
          <a:chOff x="0" y="0"/>
          <a:chExt cx="0" cy="0"/>
        </a:xfrm>
      </p:grpSpPr>
      <p:sp>
        <p:nvSpPr>
          <p:cNvPr id="10" name="Google Shape;10;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4.jpg"/><Relationship Id="rId4" Type="http://schemas.openxmlformats.org/officeDocument/2006/relationships/image" Target="../media/image11.png"/><Relationship Id="rId5" Type="http://schemas.openxmlformats.org/officeDocument/2006/relationships/image" Target="../media/image6.png"/><Relationship Id="rId6"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9.jp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11.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2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 Id="rId6" Type="http://schemas.openxmlformats.org/officeDocument/2006/relationships/image" Target="../media/image19.png"/><Relationship Id="rId7" Type="http://schemas.openxmlformats.org/officeDocument/2006/relationships/image" Target="../media/image2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7.xml"/><Relationship Id="rId3" Type="http://schemas.openxmlformats.org/officeDocument/2006/relationships/image" Target="../media/image18.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8.xml"/><Relationship Id="rId3" Type="http://schemas.openxmlformats.org/officeDocument/2006/relationships/image" Target="../media/image18.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9.xml"/><Relationship Id="rId3" Type="http://schemas.openxmlformats.org/officeDocument/2006/relationships/image" Target="../media/image18.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0.xml"/><Relationship Id="rId3" Type="http://schemas.openxmlformats.org/officeDocument/2006/relationships/image" Target="../media/image18.png"/><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1.xml"/><Relationship Id="rId3" Type="http://schemas.openxmlformats.org/officeDocument/2006/relationships/image" Target="../media/image18.png"/><Relationship Id="rId4" Type="http://schemas.openxmlformats.org/officeDocument/2006/relationships/image" Target="../media/image17.png"/><Relationship Id="rId5" Type="http://schemas.openxmlformats.org/officeDocument/2006/relationships/image" Target="../media/image3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 Id="rId6"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 Id="rId6" Type="http://schemas.openxmlformats.org/officeDocument/2006/relationships/image" Target="../media/image3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 Id="rId6"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 Id="rId6" Type="http://schemas.openxmlformats.org/officeDocument/2006/relationships/image" Target="../media/image3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9.xml"/><Relationship Id="rId3" Type="http://schemas.openxmlformats.org/officeDocument/2006/relationships/image" Target="../media/image11.png"/><Relationship Id="rId4" Type="http://schemas.openxmlformats.org/officeDocument/2006/relationships/image" Target="../media/image28.jpg"/><Relationship Id="rId5" Type="http://schemas.openxmlformats.org/officeDocument/2006/relationships/image" Target="../media/image1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 Id="rId6" Type="http://schemas.openxmlformats.org/officeDocument/2006/relationships/image" Target="../media/image29.png"/><Relationship Id="rId7"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5.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6.xml"/><Relationship Id="rId3" Type="http://schemas.openxmlformats.org/officeDocument/2006/relationships/image" Target="../media/image31.jpg"/><Relationship Id="rId4" Type="http://schemas.openxmlformats.org/officeDocument/2006/relationships/image" Target="../media/image11.png"/><Relationship Id="rId5" Type="http://schemas.openxmlformats.org/officeDocument/2006/relationships/image" Target="../media/image18.png"/><Relationship Id="rId6" Type="http://schemas.openxmlformats.org/officeDocument/2006/relationships/image" Target="../media/image1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7.xml"/><Relationship Id="rId3" Type="http://schemas.openxmlformats.org/officeDocument/2006/relationships/image" Target="../media/image11.png"/><Relationship Id="rId4" Type="http://schemas.openxmlformats.org/officeDocument/2006/relationships/image" Target="../media/image10.png"/><Relationship Id="rId5" Type="http://schemas.openxmlformats.org/officeDocument/2006/relationships/image" Target="../media/image1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8.xml"/><Relationship Id="rId3" Type="http://schemas.openxmlformats.org/officeDocument/2006/relationships/image" Target="../media/image11.png"/><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9.xml"/><Relationship Id="rId3" Type="http://schemas.openxmlformats.org/officeDocument/2006/relationships/image" Target="../media/image11.png"/><Relationship Id="rId4" Type="http://schemas.openxmlformats.org/officeDocument/2006/relationships/image" Target="../media/image1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0.xml"/><Relationship Id="rId3" Type="http://schemas.openxmlformats.org/officeDocument/2006/relationships/image" Target="../media/image11.png"/><Relationship Id="rId4" Type="http://schemas.openxmlformats.org/officeDocument/2006/relationships/image" Target="../media/image18.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1.xml"/><Relationship Id="rId3" Type="http://schemas.openxmlformats.org/officeDocument/2006/relationships/image" Target="../media/image11.png"/><Relationship Id="rId4" Type="http://schemas.openxmlformats.org/officeDocument/2006/relationships/image" Target="../media/image1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2.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3.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4.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 Id="rId6" Type="http://schemas.openxmlformats.org/officeDocument/2006/relationships/image" Target="../media/image3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5.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6.xml"/><Relationship Id="rId3" Type="http://schemas.openxmlformats.org/officeDocument/2006/relationships/image" Target="../media/image1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7.xml"/><Relationship Id="rId3" Type="http://schemas.openxmlformats.org/officeDocument/2006/relationships/image" Target="../media/image1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8.xml"/><Relationship Id="rId3" Type="http://schemas.openxmlformats.org/officeDocument/2006/relationships/image" Target="../media/image1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9.xml"/><Relationship Id="rId3" Type="http://schemas.openxmlformats.org/officeDocument/2006/relationships/image" Target="../media/image11.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0.xml"/><Relationship Id="rId3" Type="http://schemas.openxmlformats.org/officeDocument/2006/relationships/image" Target="../media/image11.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1.xml"/><Relationship Id="rId3" Type="http://schemas.openxmlformats.org/officeDocument/2006/relationships/image" Target="../media/image11.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11.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3.xml"/><Relationship Id="rId3" Type="http://schemas.openxmlformats.org/officeDocument/2006/relationships/image" Target="../media/image11.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4.xml"/><Relationship Id="rId3" Type="http://schemas.openxmlformats.org/officeDocument/2006/relationships/image" Target="../media/image11.png"/><Relationship Id="rId4" Type="http://schemas.openxmlformats.org/officeDocument/2006/relationships/image" Target="../media/image18.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5.xml"/><Relationship Id="rId3" Type="http://schemas.openxmlformats.org/officeDocument/2006/relationships/image" Target="../media/image11.png"/><Relationship Id="rId4" Type="http://schemas.openxmlformats.org/officeDocument/2006/relationships/image" Target="../media/image18.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6.xml"/><Relationship Id="rId3" Type="http://schemas.openxmlformats.org/officeDocument/2006/relationships/image" Target="../media/image11.png"/><Relationship Id="rId4" Type="http://schemas.openxmlformats.org/officeDocument/2006/relationships/image" Target="../media/image18.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7.xml"/><Relationship Id="rId3" Type="http://schemas.openxmlformats.org/officeDocument/2006/relationships/image" Target="../media/image11.png"/><Relationship Id="rId4" Type="http://schemas.openxmlformats.org/officeDocument/2006/relationships/image" Target="../media/image18.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8.xml"/><Relationship Id="rId3" Type="http://schemas.openxmlformats.org/officeDocument/2006/relationships/image" Target="../media/image11.png"/><Relationship Id="rId4" Type="http://schemas.openxmlformats.org/officeDocument/2006/relationships/image" Target="../media/image18.png"/><Relationship Id="rId5" Type="http://schemas.openxmlformats.org/officeDocument/2006/relationships/image" Target="../media/image10.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9.xml"/><Relationship Id="rId3" Type="http://schemas.openxmlformats.org/officeDocument/2006/relationships/image" Target="../media/image11.png"/><Relationship Id="rId4" Type="http://schemas.openxmlformats.org/officeDocument/2006/relationships/image" Target="../media/image18.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0.xml"/><Relationship Id="rId3" Type="http://schemas.openxmlformats.org/officeDocument/2006/relationships/image" Target="../media/image11.png"/><Relationship Id="rId4" Type="http://schemas.openxmlformats.org/officeDocument/2006/relationships/image" Target="../media/image18.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1.xml"/><Relationship Id="rId3" Type="http://schemas.openxmlformats.org/officeDocument/2006/relationships/image" Target="../media/image35.png"/><Relationship Id="rId4" Type="http://schemas.openxmlformats.org/officeDocument/2006/relationships/image" Target="../media/image7.png"/><Relationship Id="rId5"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grpSp>
        <p:nvGrpSpPr>
          <p:cNvPr id="118" name="Google Shape;118;p28"/>
          <p:cNvGrpSpPr/>
          <p:nvPr/>
        </p:nvGrpSpPr>
        <p:grpSpPr>
          <a:xfrm>
            <a:off x="321733" y="0"/>
            <a:ext cx="2024825" cy="1879600"/>
            <a:chOff x="321733" y="0"/>
            <a:chExt cx="2024825" cy="1879600"/>
          </a:xfrm>
        </p:grpSpPr>
        <p:sp>
          <p:nvSpPr>
            <p:cNvPr id="119" name="Google Shape;119;p28"/>
            <p:cNvSpPr/>
            <p:nvPr/>
          </p:nvSpPr>
          <p:spPr>
            <a:xfrm>
              <a:off x="321733" y="0"/>
              <a:ext cx="1821625" cy="1100667"/>
            </a:xfrm>
            <a:prstGeom prst="parallelogram">
              <a:avLst>
                <a:gd fmla="val 97502" name="adj"/>
              </a:avLst>
            </a:prstGeom>
            <a:solidFill>
              <a:schemeClr val="lt1">
                <a:alpha val="6274"/>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0" name="Google Shape;120;p28"/>
            <p:cNvSpPr/>
            <p:nvPr/>
          </p:nvSpPr>
          <p:spPr>
            <a:xfrm>
              <a:off x="524933" y="778933"/>
              <a:ext cx="1821625" cy="1100667"/>
            </a:xfrm>
            <a:prstGeom prst="parallelogram">
              <a:avLst>
                <a:gd fmla="val 97502" name="adj"/>
              </a:avLst>
            </a:prstGeom>
            <a:solidFill>
              <a:schemeClr val="lt1">
                <a:alpha val="6274"/>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grpSp>
      <p:sp>
        <p:nvSpPr>
          <p:cNvPr id="121" name="Google Shape;121;p28"/>
          <p:cNvSpPr/>
          <p:nvPr/>
        </p:nvSpPr>
        <p:spPr>
          <a:xfrm flipH="1" rot="10800000">
            <a:off x="10642691" y="1690957"/>
            <a:ext cx="1549309" cy="2063750"/>
          </a:xfrm>
          <a:custGeom>
            <a:rect b="b" l="l" r="r" t="t"/>
            <a:pathLst>
              <a:path extrusionOk="0" h="2063750" w="1549309">
                <a:moveTo>
                  <a:pt x="0" y="2063750"/>
                </a:moveTo>
                <a:lnTo>
                  <a:pt x="812755" y="0"/>
                </a:lnTo>
                <a:lnTo>
                  <a:pt x="1549309" y="2057400"/>
                </a:lnTo>
                <a:lnTo>
                  <a:pt x="0" y="2063750"/>
                </a:lnTo>
                <a:close/>
              </a:path>
            </a:pathLst>
          </a:custGeom>
          <a:solidFill>
            <a:srgbClr val="2D395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2" name="Google Shape;122;p28"/>
          <p:cNvSpPr/>
          <p:nvPr/>
        </p:nvSpPr>
        <p:spPr>
          <a:xfrm>
            <a:off x="-57150" y="-19050"/>
            <a:ext cx="7452000" cy="6912000"/>
          </a:xfrm>
          <a:custGeom>
            <a:rect b="b" l="l" r="r" t="t"/>
            <a:pathLst>
              <a:path extrusionOk="0" h="6934200" w="7372350">
                <a:moveTo>
                  <a:pt x="38100" y="19050"/>
                </a:moveTo>
                <a:lnTo>
                  <a:pt x="4743450" y="0"/>
                </a:lnTo>
                <a:lnTo>
                  <a:pt x="7372350" y="6915150"/>
                </a:lnTo>
                <a:lnTo>
                  <a:pt x="0" y="6934200"/>
                </a:lnTo>
                <a:lnTo>
                  <a:pt x="38100" y="19050"/>
                </a:lnTo>
                <a:close/>
              </a:path>
            </a:pathLst>
          </a:custGeom>
          <a:blipFill rotWithShape="1">
            <a:blip r:embed="rId3">
              <a:alphaModFix amt="76000"/>
            </a:blip>
            <a:stretch>
              <a:fillRect b="0" l="0" r="0" t="-998"/>
            </a:stretch>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3" name="Google Shape;123;p28"/>
          <p:cNvSpPr txBox="1"/>
          <p:nvPr/>
        </p:nvSpPr>
        <p:spPr>
          <a:xfrm>
            <a:off x="6477902" y="2177829"/>
            <a:ext cx="4703532" cy="2123618"/>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4400"/>
              <a:buFont typeface="Arial"/>
              <a:buNone/>
            </a:pPr>
            <a:r>
              <a:rPr b="1" i="0" lang="en-US" sz="4400" u="none" cap="none" strike="noStrike">
                <a:solidFill>
                  <a:srgbClr val="8E5A6D"/>
                </a:solidFill>
                <a:latin typeface="Tajawal Medium"/>
                <a:ea typeface="Tajawal Medium"/>
                <a:cs typeface="Tajawal Medium"/>
                <a:sym typeface="Tajawal Medium"/>
              </a:rPr>
              <a:t>Contemporary Educational Leadership</a:t>
            </a:r>
            <a:endParaRPr b="0" i="0" sz="1400" u="none" cap="none" strike="noStrike">
              <a:solidFill>
                <a:srgbClr val="000000"/>
              </a:solidFill>
              <a:latin typeface="Arial"/>
              <a:ea typeface="Arial"/>
              <a:cs typeface="Arial"/>
              <a:sym typeface="Arial"/>
            </a:endParaRPr>
          </a:p>
        </p:txBody>
      </p:sp>
      <p:sp>
        <p:nvSpPr>
          <p:cNvPr id="124" name="Google Shape;124;p28"/>
          <p:cNvSpPr/>
          <p:nvPr/>
        </p:nvSpPr>
        <p:spPr>
          <a:xfrm>
            <a:off x="7126083" y="5696030"/>
            <a:ext cx="3516608" cy="529167"/>
          </a:xfrm>
          <a:prstGeom prst="roundRect">
            <a:avLst>
              <a:gd fmla="val 16667" name="adj"/>
            </a:avLst>
          </a:prstGeom>
          <a:solidFill>
            <a:schemeClr val="lt1"/>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800" u="none" cap="none" strike="noStrike">
                <a:solidFill>
                  <a:srgbClr val="2D3956"/>
                </a:solidFill>
                <a:latin typeface="Tajawal Medium"/>
                <a:ea typeface="Tajawal Medium"/>
                <a:cs typeface="Tajawal Medium"/>
                <a:sym typeface="Tajawal Medium"/>
              </a:rPr>
              <a:t>Lecture 1</a:t>
            </a:r>
            <a:endParaRPr b="0" i="0" sz="2800" u="none" cap="none" strike="noStrike">
              <a:solidFill>
                <a:srgbClr val="000000"/>
              </a:solidFill>
              <a:latin typeface="Arial"/>
              <a:ea typeface="Arial"/>
              <a:cs typeface="Arial"/>
              <a:sym typeface="Arial"/>
            </a:endParaRPr>
          </a:p>
        </p:txBody>
      </p:sp>
      <p:pic>
        <p:nvPicPr>
          <p:cNvPr id="125" name="Google Shape;125;p28"/>
          <p:cNvPicPr preferRelativeResize="0"/>
          <p:nvPr/>
        </p:nvPicPr>
        <p:blipFill rotWithShape="1">
          <a:blip r:embed="rId4">
            <a:alphaModFix/>
          </a:blip>
          <a:srcRect b="0" l="0" r="0" t="0"/>
          <a:stretch/>
        </p:blipFill>
        <p:spPr>
          <a:xfrm>
            <a:off x="9264351" y="-394321"/>
            <a:ext cx="2605915" cy="2151025"/>
          </a:xfrm>
          <a:prstGeom prst="rect">
            <a:avLst/>
          </a:prstGeom>
          <a:noFill/>
          <a:ln>
            <a:noFill/>
          </a:ln>
        </p:spPr>
      </p:pic>
      <p:sp>
        <p:nvSpPr>
          <p:cNvPr id="126" name="Google Shape;126;p28"/>
          <p:cNvSpPr/>
          <p:nvPr/>
        </p:nvSpPr>
        <p:spPr>
          <a:xfrm rot="4043456">
            <a:off x="-459862" y="6293391"/>
            <a:ext cx="5381392" cy="134671"/>
          </a:xfrm>
          <a:prstGeom prst="parallelogram">
            <a:avLst>
              <a:gd fmla="val 25000" name="adj"/>
            </a:avLst>
          </a:prstGeom>
          <a:solidFill>
            <a:srgbClr val="FAC74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27" name="Google Shape;127;p28"/>
          <p:cNvSpPr/>
          <p:nvPr/>
        </p:nvSpPr>
        <p:spPr>
          <a:xfrm>
            <a:off x="-57150" y="1756704"/>
            <a:ext cx="2084784" cy="5143500"/>
          </a:xfrm>
          <a:prstGeom prst="rtTriangle">
            <a:avLst/>
          </a:prstGeom>
          <a:solidFill>
            <a:srgbClr val="2D395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28" name="Google Shape;128;p28"/>
          <p:cNvPicPr preferRelativeResize="0"/>
          <p:nvPr/>
        </p:nvPicPr>
        <p:blipFill rotWithShape="1">
          <a:blip r:embed="rId5">
            <a:alphaModFix/>
          </a:blip>
          <a:srcRect b="0" l="0" r="0" t="0"/>
          <a:stretch/>
        </p:blipFill>
        <p:spPr>
          <a:xfrm>
            <a:off x="313679" y="372325"/>
            <a:ext cx="2457656" cy="670874"/>
          </a:xfrm>
          <a:prstGeom prst="rect">
            <a:avLst/>
          </a:prstGeom>
          <a:noFill/>
          <a:ln>
            <a:noFill/>
          </a:ln>
        </p:spPr>
      </p:pic>
      <p:pic>
        <p:nvPicPr>
          <p:cNvPr id="129" name="Google Shape;129;p28"/>
          <p:cNvPicPr preferRelativeResize="0"/>
          <p:nvPr/>
        </p:nvPicPr>
        <p:blipFill rotWithShape="1">
          <a:blip r:embed="rId6">
            <a:alphaModFix/>
          </a:blip>
          <a:srcRect b="0" l="0" r="0" t="0"/>
          <a:stretch/>
        </p:blipFill>
        <p:spPr>
          <a:xfrm>
            <a:off x="10242501" y="6463446"/>
            <a:ext cx="1879649" cy="309233"/>
          </a:xfrm>
          <a:prstGeom prst="rect">
            <a:avLst/>
          </a:prstGeom>
          <a:noFill/>
          <a:ln>
            <a:noFill/>
          </a:ln>
        </p:spPr>
      </p:pic>
      <p:sp>
        <p:nvSpPr>
          <p:cNvPr id="130" name="Google Shape;130;p28"/>
          <p:cNvSpPr/>
          <p:nvPr/>
        </p:nvSpPr>
        <p:spPr>
          <a:xfrm>
            <a:off x="5663952" y="1127774"/>
            <a:ext cx="4903356"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chemeClr val="dk2"/>
                </a:solidFill>
                <a:latin typeface="Arial"/>
                <a:ea typeface="Arial"/>
                <a:cs typeface="Arial"/>
                <a:sym typeface="Arial"/>
              </a:rPr>
              <a:t>اتجاهات معاصرة في القيادة التربوية</a:t>
            </a:r>
            <a:endParaRPr b="1" i="0" sz="3200" u="none" cap="none" strike="noStrike">
              <a:solidFill>
                <a:schemeClr val="dk2"/>
              </a:solidFill>
              <a:latin typeface="Arial"/>
              <a:ea typeface="Arial"/>
              <a:cs typeface="Arial"/>
              <a:sym typeface="Arial"/>
            </a:endParaRPr>
          </a:p>
        </p:txBody>
      </p:sp>
      <p:sp>
        <p:nvSpPr>
          <p:cNvPr id="131" name="Google Shape;131;p28"/>
          <p:cNvSpPr/>
          <p:nvPr/>
        </p:nvSpPr>
        <p:spPr>
          <a:xfrm>
            <a:off x="7106192" y="5027879"/>
            <a:ext cx="3516608" cy="529167"/>
          </a:xfrm>
          <a:prstGeom prst="roundRect">
            <a:avLst>
              <a:gd fmla="val 16667" name="adj"/>
            </a:avLst>
          </a:prstGeom>
          <a:solidFill>
            <a:schemeClr val="lt1"/>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28"/>
          <p:cNvSpPr txBox="1"/>
          <p:nvPr/>
        </p:nvSpPr>
        <p:spPr>
          <a:xfrm>
            <a:off x="8256190" y="5085184"/>
            <a:ext cx="1224185" cy="46162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z="2400" u="none" cap="none" strike="noStrike">
                <a:solidFill>
                  <a:srgbClr val="2D3956"/>
                </a:solidFill>
                <a:latin typeface="Tajawal Medium"/>
                <a:ea typeface="Tajawal Medium"/>
                <a:cs typeface="Tajawal Medium"/>
                <a:sym typeface="Tajawal Medium"/>
              </a:rPr>
              <a:t>ELD711</a:t>
            </a:r>
            <a:endParaRPr b="1" i="0" sz="24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
          <p:cNvSpPr/>
          <p:nvPr/>
        </p:nvSpPr>
        <p:spPr>
          <a:xfrm flipH="1" rot="10800000">
            <a:off x="-1" y="-43544"/>
            <a:ext cx="12191999" cy="5816453"/>
          </a:xfrm>
          <a:prstGeom prst="round1Rect">
            <a:avLst>
              <a:gd fmla="val 32222" name="adj"/>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39" name="Google Shape;139;p2"/>
          <p:cNvPicPr preferRelativeResize="0"/>
          <p:nvPr>
            <p:ph idx="2" type="pic"/>
          </p:nvPr>
        </p:nvPicPr>
        <p:blipFill rotWithShape="1">
          <a:blip r:embed="rId3">
            <a:alphaModFix/>
          </a:blip>
          <a:srcRect b="0" l="4175" r="4175" t="0"/>
          <a:stretch/>
        </p:blipFill>
        <p:spPr>
          <a:xfrm>
            <a:off x="0" y="-43542"/>
            <a:ext cx="4367808" cy="5816452"/>
          </a:xfrm>
          <a:prstGeom prst="rect">
            <a:avLst/>
          </a:prstGeom>
          <a:solidFill>
            <a:srgbClr val="D8D8D8">
              <a:alpha val="49411"/>
            </a:srgbClr>
          </a:solidFill>
          <a:ln>
            <a:noFill/>
          </a:ln>
        </p:spPr>
      </p:pic>
      <p:sp>
        <p:nvSpPr>
          <p:cNvPr id="140" name="Google Shape;140;p2"/>
          <p:cNvSpPr txBox="1"/>
          <p:nvPr/>
        </p:nvSpPr>
        <p:spPr>
          <a:xfrm>
            <a:off x="4439816" y="2141426"/>
            <a:ext cx="5904657" cy="144650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4400" u="none" cap="none" strike="noStrike">
                <a:solidFill>
                  <a:schemeClr val="lt1"/>
                </a:solidFill>
                <a:latin typeface="Simplified Arabic"/>
                <a:ea typeface="Simplified Arabic"/>
                <a:cs typeface="Simplified Arabic"/>
                <a:sym typeface="Simplified Arabic"/>
              </a:rPr>
              <a:t>التعليم العام والعالي في الوطن العربي</a:t>
            </a:r>
            <a:endParaRPr b="0" i="0" sz="4400" u="none" cap="none" strike="noStrike">
              <a:solidFill>
                <a:schemeClr val="lt1"/>
              </a:solidFill>
              <a:latin typeface="Simplified Arabic"/>
              <a:ea typeface="Simplified Arabic"/>
              <a:cs typeface="Simplified Arabic"/>
              <a:sym typeface="Simplified Arabic"/>
            </a:endParaRPr>
          </a:p>
        </p:txBody>
      </p:sp>
      <p:sp>
        <p:nvSpPr>
          <p:cNvPr id="141" name="Google Shape;141;p2"/>
          <p:cNvSpPr txBox="1"/>
          <p:nvPr/>
        </p:nvSpPr>
        <p:spPr>
          <a:xfrm>
            <a:off x="0" y="5712520"/>
            <a:ext cx="4318990" cy="461624"/>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2400"/>
              <a:buFont typeface="Arial"/>
              <a:buNone/>
            </a:pPr>
            <a:r>
              <a:rPr b="1" i="0" lang="en-US" sz="2400" u="none" cap="none" strike="noStrike">
                <a:solidFill>
                  <a:srgbClr val="2D3956"/>
                </a:solidFill>
                <a:latin typeface="Tajawal Medium"/>
                <a:ea typeface="Tajawal Medium"/>
                <a:cs typeface="Tajawal Medium"/>
                <a:sym typeface="Tajawal Medium"/>
              </a:rPr>
              <a:t>إعداد: د. وردة محمود كلوب</a:t>
            </a:r>
            <a:endParaRPr b="0" i="0" sz="2400" u="none" cap="none" strike="noStrike">
              <a:solidFill>
                <a:srgbClr val="000000"/>
              </a:solidFill>
              <a:latin typeface="Arial"/>
              <a:ea typeface="Arial"/>
              <a:cs typeface="Arial"/>
              <a:sym typeface="Arial"/>
            </a:endParaRPr>
          </a:p>
        </p:txBody>
      </p:sp>
      <p:pic>
        <p:nvPicPr>
          <p:cNvPr id="142" name="Google Shape;142;p2"/>
          <p:cNvPicPr preferRelativeResize="0"/>
          <p:nvPr/>
        </p:nvPicPr>
        <p:blipFill rotWithShape="1">
          <a:blip r:embed="rId4">
            <a:alphaModFix/>
          </a:blip>
          <a:srcRect b="0" l="0" r="0" t="0"/>
          <a:stretch/>
        </p:blipFill>
        <p:spPr>
          <a:xfrm>
            <a:off x="9923145" y="6311380"/>
            <a:ext cx="1879649" cy="309233"/>
          </a:xfrm>
          <a:prstGeom prst="rect">
            <a:avLst/>
          </a:prstGeom>
          <a:noFill/>
          <a:ln>
            <a:noFill/>
          </a:ln>
        </p:spPr>
      </p:pic>
      <p:pic>
        <p:nvPicPr>
          <p:cNvPr id="143" name="Google Shape;143;p2"/>
          <p:cNvPicPr preferRelativeResize="0"/>
          <p:nvPr/>
        </p:nvPicPr>
        <p:blipFill rotWithShape="1">
          <a:blip r:embed="rId5">
            <a:alphaModFix/>
          </a:blip>
          <a:srcRect b="0" l="0" r="0" t="0"/>
          <a:stretch/>
        </p:blipFill>
        <p:spPr>
          <a:xfrm>
            <a:off x="313679" y="372325"/>
            <a:ext cx="2457656" cy="670874"/>
          </a:xfrm>
          <a:prstGeom prst="rect">
            <a:avLst/>
          </a:prstGeom>
          <a:noFill/>
          <a:ln>
            <a:noFill/>
          </a:ln>
        </p:spPr>
      </p:pic>
      <p:pic>
        <p:nvPicPr>
          <p:cNvPr id="144" name="Google Shape;144;p2"/>
          <p:cNvPicPr preferRelativeResize="0"/>
          <p:nvPr/>
        </p:nvPicPr>
        <p:blipFill rotWithShape="1">
          <a:blip r:embed="rId6">
            <a:alphaModFix/>
          </a:blip>
          <a:srcRect b="0" l="0" r="0" t="0"/>
          <a:stretch/>
        </p:blipFill>
        <p:spPr>
          <a:xfrm>
            <a:off x="9175057" y="248508"/>
            <a:ext cx="2649477" cy="1166001"/>
          </a:xfrm>
          <a:prstGeom prst="rect">
            <a:avLst/>
          </a:prstGeom>
          <a:noFill/>
          <a:ln>
            <a:noFill/>
          </a:ln>
        </p:spPr>
      </p:pic>
      <p:sp>
        <p:nvSpPr>
          <p:cNvPr id="145" name="Google Shape;145;p2"/>
          <p:cNvSpPr/>
          <p:nvPr/>
        </p:nvSpPr>
        <p:spPr>
          <a:xfrm>
            <a:off x="5015880" y="6471083"/>
            <a:ext cx="1728192"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46" name="Google Shape;146;p2"/>
          <p:cNvSpPr txBox="1"/>
          <p:nvPr/>
        </p:nvSpPr>
        <p:spPr>
          <a:xfrm>
            <a:off x="-96688" y="6205135"/>
            <a:ext cx="4886463" cy="40006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000"/>
              <a:buFont typeface="Arial"/>
              <a:buNone/>
            </a:pPr>
            <a:r>
              <a:rPr b="0" i="0" lang="en-US" sz="2000" u="none" cap="none" strike="noStrike">
                <a:solidFill>
                  <a:srgbClr val="2D3956"/>
                </a:solidFill>
                <a:latin typeface="Tajawal Medium"/>
                <a:ea typeface="Tajawal Medium"/>
                <a:cs typeface="Tajawal Medium"/>
                <a:sym typeface="Tajawal Medium"/>
              </a:rPr>
              <a:t>Prepared by </a:t>
            </a:r>
            <a:r>
              <a:rPr b="1" i="0" lang="en-US" sz="2000" u="none" cap="none" strike="noStrike">
                <a:solidFill>
                  <a:srgbClr val="2D3956"/>
                </a:solidFill>
                <a:latin typeface="Tajawal Medium"/>
                <a:ea typeface="Tajawal Medium"/>
                <a:cs typeface="Tajawal Medium"/>
                <a:sym typeface="Tajawal Medium"/>
              </a:rPr>
              <a:t>Dr.Warda Mahmoud Kloub </a:t>
            </a:r>
            <a:endParaRPr b="1" i="0" sz="20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40"/>
                                        </p:tgtEl>
                                        <p:attrNameLst>
                                          <p:attrName>style.visibility</p:attrName>
                                        </p:attrNameLst>
                                      </p:cBhvr>
                                      <p:to>
                                        <p:strVal val="visible"/>
                                      </p:to>
                                    </p:set>
                                    <p:anim calcmode="lin" valueType="num">
                                      <p:cBhvr additive="base">
                                        <p:cTn dur="500"/>
                                        <p:tgtEl>
                                          <p:spTgt spid="14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39"/>
                                        </p:tgtEl>
                                        <p:attrNameLst>
                                          <p:attrName>style.visibility</p:attrName>
                                        </p:attrNameLst>
                                      </p:cBhvr>
                                      <p:to>
                                        <p:strVal val="visible"/>
                                      </p:to>
                                    </p:set>
                                    <p:anim calcmode="lin" valueType="num">
                                      <p:cBhvr additive="base">
                                        <p:cTn dur="500"/>
                                        <p:tgtEl>
                                          <p:spTgt spid="13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9"/>
          <p:cNvSpPr txBox="1"/>
          <p:nvPr>
            <p:ph idx="1" type="body"/>
          </p:nvPr>
        </p:nvSpPr>
        <p:spPr>
          <a:xfrm>
            <a:off x="7381347" y="1124073"/>
            <a:ext cx="3888432" cy="724247"/>
          </a:xfrm>
          <a:prstGeom prst="rect">
            <a:avLst/>
          </a:prstGeom>
          <a:noFill/>
          <a:ln>
            <a:noFill/>
          </a:ln>
        </p:spPr>
        <p:txBody>
          <a:bodyPr anchorCtr="0" anchor="ctr" bIns="45700" lIns="91425" spcFirstLastPara="1" rIns="91425" wrap="square" tIns="45700">
            <a:normAutofit fontScale="25000" lnSpcReduction="20000"/>
          </a:bodyPr>
          <a:lstStyle/>
          <a:p>
            <a:pPr indent="0" lvl="0" marL="0" rtl="0" algn="ctr">
              <a:lnSpc>
                <a:spcPct val="90000"/>
              </a:lnSpc>
              <a:spcBef>
                <a:spcPts val="1000"/>
              </a:spcBef>
              <a:spcAft>
                <a:spcPts val="0"/>
              </a:spcAft>
              <a:buSzPct val="350000"/>
              <a:buNone/>
            </a:pPr>
            <a:r>
              <a:rPr lang="en-US" sz="3200">
                <a:solidFill>
                  <a:srgbClr val="FF0000"/>
                </a:solidFill>
              </a:rPr>
              <a:t> </a:t>
            </a:r>
            <a:endParaRPr/>
          </a:p>
          <a:p>
            <a:pPr indent="0" lvl="0" marL="0" rtl="0" algn="ctr">
              <a:lnSpc>
                <a:spcPct val="90000"/>
              </a:lnSpc>
              <a:spcBef>
                <a:spcPts val="1000"/>
              </a:spcBef>
              <a:spcAft>
                <a:spcPts val="0"/>
              </a:spcAft>
              <a:buSzPct val="350000"/>
              <a:buNone/>
            </a:pPr>
            <a:r>
              <a:t/>
            </a:r>
            <a:endParaRPr b="1" sz="3200">
              <a:solidFill>
                <a:srgbClr val="FF0000"/>
              </a:solidFill>
              <a:latin typeface="Calibri"/>
              <a:ea typeface="Calibri"/>
              <a:cs typeface="Calibri"/>
              <a:sym typeface="Calibri"/>
            </a:endParaRPr>
          </a:p>
          <a:p>
            <a:pPr indent="0" lvl="0" marL="0" rtl="0" algn="ctr">
              <a:lnSpc>
                <a:spcPct val="90000"/>
              </a:lnSpc>
              <a:spcBef>
                <a:spcPts val="1000"/>
              </a:spcBef>
              <a:spcAft>
                <a:spcPts val="0"/>
              </a:spcAft>
              <a:buSzPct val="100000"/>
              <a:buNone/>
            </a:pPr>
            <a:r>
              <a:rPr b="1" lang="en-US" sz="11200">
                <a:solidFill>
                  <a:schemeClr val="dk2"/>
                </a:solidFill>
                <a:latin typeface="Calibri"/>
                <a:ea typeface="Calibri"/>
                <a:cs typeface="Calibri"/>
                <a:sym typeface="Calibri"/>
              </a:rPr>
              <a:t>موضوعات المحاضرة الأولى</a:t>
            </a:r>
            <a:endParaRPr b="1" sz="11200">
              <a:solidFill>
                <a:schemeClr val="dk2"/>
              </a:solidFill>
              <a:latin typeface="Calibri"/>
              <a:ea typeface="Calibri"/>
              <a:cs typeface="Calibri"/>
              <a:sym typeface="Calibri"/>
            </a:endParaRPr>
          </a:p>
          <a:p>
            <a:pPr indent="0" lvl="0" marL="0" rtl="0" algn="ctr">
              <a:lnSpc>
                <a:spcPct val="90000"/>
              </a:lnSpc>
              <a:spcBef>
                <a:spcPts val="1000"/>
              </a:spcBef>
              <a:spcAft>
                <a:spcPts val="0"/>
              </a:spcAft>
              <a:buSzPct val="207407"/>
              <a:buNone/>
            </a:pPr>
            <a:r>
              <a:t/>
            </a:r>
            <a:endParaRPr>
              <a:solidFill>
                <a:srgbClr val="FF0000"/>
              </a:solidFill>
            </a:endParaRPr>
          </a:p>
        </p:txBody>
      </p:sp>
      <p:sp>
        <p:nvSpPr>
          <p:cNvPr id="152" name="Google Shape;152;p29"/>
          <p:cNvSpPr/>
          <p:nvPr/>
        </p:nvSpPr>
        <p:spPr>
          <a:xfrm>
            <a:off x="3129506" y="1860810"/>
            <a:ext cx="8092988" cy="720000"/>
          </a:xfrm>
          <a:prstGeom prst="rect">
            <a:avLst/>
          </a:prstGeom>
          <a:solidFill>
            <a:schemeClr val="accent5"/>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r">
              <a:lnSpc>
                <a:spcPct val="100000"/>
              </a:lnSpc>
              <a:spcBef>
                <a:spcPts val="0"/>
              </a:spcBef>
              <a:spcAft>
                <a:spcPts val="0"/>
              </a:spcAft>
              <a:buNone/>
            </a:pPr>
            <a:r>
              <a:rPr b="1" i="0" lang="en-US" sz="2800" u="none" cap="none" strike="noStrike">
                <a:solidFill>
                  <a:schemeClr val="lt1"/>
                </a:solidFill>
                <a:latin typeface="Arial"/>
                <a:ea typeface="Arial"/>
                <a:cs typeface="Arial"/>
                <a:sym typeface="Arial"/>
              </a:rPr>
              <a:t>مفهوم التعليم العام</a:t>
            </a:r>
            <a:endParaRPr b="1" i="0" sz="2800" u="none" cap="none" strike="noStrike">
              <a:solidFill>
                <a:schemeClr val="lt1"/>
              </a:solidFill>
              <a:latin typeface="Arial"/>
              <a:ea typeface="Arial"/>
              <a:cs typeface="Arial"/>
              <a:sym typeface="Arial"/>
            </a:endParaRPr>
          </a:p>
        </p:txBody>
      </p:sp>
      <p:sp>
        <p:nvSpPr>
          <p:cNvPr id="153" name="Google Shape;153;p29"/>
          <p:cNvSpPr/>
          <p:nvPr/>
        </p:nvSpPr>
        <p:spPr>
          <a:xfrm>
            <a:off x="969506" y="1860810"/>
            <a:ext cx="4320000" cy="4320000"/>
          </a:xfrm>
          <a:prstGeom prst="ellipse">
            <a:avLst/>
          </a:prstGeom>
          <a:solidFill>
            <a:schemeClr val="accent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4" name="Google Shape;154;p29"/>
          <p:cNvSpPr/>
          <p:nvPr/>
        </p:nvSpPr>
        <p:spPr>
          <a:xfrm>
            <a:off x="3129506" y="2762506"/>
            <a:ext cx="8124648" cy="720000"/>
          </a:xfrm>
          <a:prstGeom prst="rect">
            <a:avLst/>
          </a:prstGeom>
          <a:solidFill>
            <a:schemeClr val="accent4"/>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5" name="Google Shape;155;p29"/>
          <p:cNvSpPr/>
          <p:nvPr/>
        </p:nvSpPr>
        <p:spPr>
          <a:xfrm>
            <a:off x="1329506" y="2587594"/>
            <a:ext cx="3600000" cy="36000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6" name="Google Shape;156;p29"/>
          <p:cNvSpPr/>
          <p:nvPr/>
        </p:nvSpPr>
        <p:spPr>
          <a:xfrm>
            <a:off x="3129506" y="3664202"/>
            <a:ext cx="8124648" cy="720000"/>
          </a:xfrm>
          <a:prstGeom prst="rect">
            <a:avLst/>
          </a:prstGeom>
          <a:solidFill>
            <a:schemeClr val="accent3"/>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7" name="Google Shape;157;p29"/>
          <p:cNvSpPr/>
          <p:nvPr/>
        </p:nvSpPr>
        <p:spPr>
          <a:xfrm>
            <a:off x="1689506" y="3307594"/>
            <a:ext cx="2880000" cy="2880000"/>
          </a:xfrm>
          <a:prstGeom prst="ellipse">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8" name="Google Shape;158;p29"/>
          <p:cNvSpPr/>
          <p:nvPr/>
        </p:nvSpPr>
        <p:spPr>
          <a:xfrm>
            <a:off x="3129506" y="4565898"/>
            <a:ext cx="8124648" cy="72000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59" name="Google Shape;159;p29"/>
          <p:cNvSpPr/>
          <p:nvPr/>
        </p:nvSpPr>
        <p:spPr>
          <a:xfrm>
            <a:off x="2135560" y="4068518"/>
            <a:ext cx="2160000" cy="21600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60" name="Google Shape;160;p29"/>
          <p:cNvSpPr/>
          <p:nvPr/>
        </p:nvSpPr>
        <p:spPr>
          <a:xfrm>
            <a:off x="3129506" y="5508518"/>
            <a:ext cx="8124648" cy="720000"/>
          </a:xfrm>
          <a:prstGeom prst="rect">
            <a:avLst/>
          </a:pr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61" name="Google Shape;161;p29"/>
          <p:cNvSpPr/>
          <p:nvPr/>
        </p:nvSpPr>
        <p:spPr>
          <a:xfrm>
            <a:off x="2409506" y="4747594"/>
            <a:ext cx="1440000" cy="144000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62" name="Google Shape;162;p29"/>
          <p:cNvSpPr txBox="1"/>
          <p:nvPr/>
        </p:nvSpPr>
        <p:spPr>
          <a:xfrm>
            <a:off x="4727848" y="2773078"/>
            <a:ext cx="6494646" cy="52322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2800" u="none" cap="none" strike="noStrike">
                <a:solidFill>
                  <a:schemeClr val="lt1"/>
                </a:solidFill>
                <a:latin typeface="Calibri"/>
                <a:ea typeface="Calibri"/>
                <a:cs typeface="Calibri"/>
                <a:sym typeface="Calibri"/>
              </a:rPr>
              <a:t>- مفهوم التعليم العالي</a:t>
            </a:r>
            <a:endParaRPr/>
          </a:p>
        </p:txBody>
      </p:sp>
      <p:grpSp>
        <p:nvGrpSpPr>
          <p:cNvPr id="163" name="Google Shape;163;p29"/>
          <p:cNvGrpSpPr/>
          <p:nvPr/>
        </p:nvGrpSpPr>
        <p:grpSpPr>
          <a:xfrm>
            <a:off x="5155740" y="3287946"/>
            <a:ext cx="5980820" cy="932917"/>
            <a:chOff x="6218110" y="1784410"/>
            <a:chExt cx="2183448" cy="663700"/>
          </a:xfrm>
        </p:grpSpPr>
        <p:sp>
          <p:nvSpPr>
            <p:cNvPr id="164" name="Google Shape;164;p29"/>
            <p:cNvSpPr txBox="1"/>
            <p:nvPr/>
          </p:nvSpPr>
          <p:spPr>
            <a:xfrm>
              <a:off x="6218110" y="2075879"/>
              <a:ext cx="2183448" cy="372231"/>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2800" u="none" cap="none" strike="noStrike">
                  <a:solidFill>
                    <a:schemeClr val="lt1"/>
                  </a:solidFill>
                  <a:latin typeface="Calibri"/>
                  <a:ea typeface="Calibri"/>
                  <a:cs typeface="Calibri"/>
                  <a:sym typeface="Calibri"/>
                </a:rPr>
                <a:t>- نشأة التعليم العالي وفلسفته</a:t>
              </a:r>
              <a:endParaRPr b="1" i="0" sz="2800" u="none" cap="none" strike="noStrike">
                <a:solidFill>
                  <a:schemeClr val="lt1"/>
                </a:solidFill>
                <a:latin typeface="Calibri"/>
                <a:ea typeface="Calibri"/>
                <a:cs typeface="Calibri"/>
                <a:sym typeface="Calibri"/>
              </a:endParaRPr>
            </a:p>
          </p:txBody>
        </p:sp>
        <p:sp>
          <p:nvSpPr>
            <p:cNvPr id="165" name="Google Shape;165;p29"/>
            <p:cNvSpPr txBox="1"/>
            <p:nvPr/>
          </p:nvSpPr>
          <p:spPr>
            <a:xfrm>
              <a:off x="6303313" y="1784410"/>
              <a:ext cx="1620270" cy="19706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grpSp>
      <p:sp>
        <p:nvSpPr>
          <p:cNvPr id="166" name="Google Shape;166;p29"/>
          <p:cNvSpPr txBox="1"/>
          <p:nvPr/>
        </p:nvSpPr>
        <p:spPr>
          <a:xfrm>
            <a:off x="4492055" y="4604398"/>
            <a:ext cx="6624736" cy="523220"/>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chemeClr val="lt1"/>
                </a:solidFill>
                <a:latin typeface="Arial"/>
                <a:ea typeface="Arial"/>
                <a:cs typeface="Arial"/>
                <a:sym typeface="Arial"/>
              </a:rPr>
              <a:t>- خصائص التعليم العالي</a:t>
            </a:r>
            <a:endParaRPr/>
          </a:p>
        </p:txBody>
      </p:sp>
      <p:sp>
        <p:nvSpPr>
          <p:cNvPr id="167" name="Google Shape;167;p29"/>
          <p:cNvSpPr txBox="1"/>
          <p:nvPr/>
        </p:nvSpPr>
        <p:spPr>
          <a:xfrm>
            <a:off x="5321389" y="5521927"/>
            <a:ext cx="5901105" cy="830997"/>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chemeClr val="lt1"/>
                </a:solidFill>
                <a:latin typeface="Simplified Arabic"/>
                <a:ea typeface="Simplified Arabic"/>
                <a:cs typeface="Simplified Arabic"/>
                <a:sym typeface="Simplified Arabic"/>
              </a:rPr>
              <a:t>- </a:t>
            </a:r>
            <a:r>
              <a:rPr b="1" i="0" lang="en-US" sz="2800" u="none" cap="none" strike="noStrike">
                <a:solidFill>
                  <a:schemeClr val="lt1"/>
                </a:solidFill>
                <a:latin typeface="Arial"/>
                <a:ea typeface="Arial"/>
                <a:cs typeface="Arial"/>
                <a:sym typeface="Arial"/>
              </a:rPr>
              <a:t>وظائف الجامعات</a:t>
            </a:r>
            <a:endParaRPr/>
          </a:p>
          <a:p>
            <a:pPr indent="0" lvl="0" marL="0" marR="0" rtl="0" algn="l">
              <a:lnSpc>
                <a:spcPct val="100000"/>
              </a:lnSpc>
              <a:spcBef>
                <a:spcPts val="0"/>
              </a:spcBef>
              <a:spcAft>
                <a:spcPts val="0"/>
              </a:spcAft>
              <a:buNone/>
            </a:pPr>
            <a:r>
              <a:t/>
            </a:r>
            <a:endParaRPr b="0" i="0" sz="2000" u="none" cap="none" strike="noStrike">
              <a:solidFill>
                <a:schemeClr val="lt1"/>
              </a:solidFill>
              <a:latin typeface="Arial"/>
              <a:ea typeface="Arial"/>
              <a:cs typeface="Arial"/>
              <a:sym typeface="Arial"/>
            </a:endParaRPr>
          </a:p>
        </p:txBody>
      </p:sp>
      <p:sp>
        <p:nvSpPr>
          <p:cNvPr id="168" name="Google Shape;168;p29"/>
          <p:cNvSpPr txBox="1"/>
          <p:nvPr/>
        </p:nvSpPr>
        <p:spPr>
          <a:xfrm>
            <a:off x="407835" y="1231210"/>
            <a:ext cx="11573197" cy="724247"/>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00000"/>
              </a:buClr>
              <a:buSzPts val="3200"/>
              <a:buFont typeface="Arial"/>
              <a:buNone/>
            </a:pPr>
            <a:r>
              <a:t/>
            </a:r>
            <a:endParaRPr b="0" i="0" sz="3200" u="none" cap="none" strike="noStrike">
              <a:solidFill>
                <a:srgbClr val="262626"/>
              </a:solidFill>
              <a:latin typeface="Arial"/>
              <a:ea typeface="Arial"/>
              <a:cs typeface="Arial"/>
              <a:sym typeface="Arial"/>
            </a:endParaRPr>
          </a:p>
        </p:txBody>
      </p:sp>
      <p:pic>
        <p:nvPicPr>
          <p:cNvPr id="169" name="Google Shape;169;p29"/>
          <p:cNvPicPr preferRelativeResize="0"/>
          <p:nvPr/>
        </p:nvPicPr>
        <p:blipFill rotWithShape="1">
          <a:blip r:embed="rId3">
            <a:alphaModFix/>
          </a:blip>
          <a:srcRect b="0" l="0" r="0" t="0"/>
          <a:stretch/>
        </p:blipFill>
        <p:spPr>
          <a:xfrm>
            <a:off x="313679" y="372325"/>
            <a:ext cx="2457656" cy="670874"/>
          </a:xfrm>
          <a:prstGeom prst="rect">
            <a:avLst/>
          </a:prstGeom>
          <a:noFill/>
          <a:ln>
            <a:noFill/>
          </a:ln>
        </p:spPr>
      </p:pic>
      <p:pic>
        <p:nvPicPr>
          <p:cNvPr id="170" name="Google Shape;170;p29"/>
          <p:cNvPicPr preferRelativeResize="0"/>
          <p:nvPr/>
        </p:nvPicPr>
        <p:blipFill rotWithShape="1">
          <a:blip r:embed="rId4">
            <a:alphaModFix/>
          </a:blip>
          <a:srcRect b="0" l="0" r="0" t="0"/>
          <a:stretch/>
        </p:blipFill>
        <p:spPr>
          <a:xfrm>
            <a:off x="9264351" y="0"/>
            <a:ext cx="2927649" cy="1124744"/>
          </a:xfrm>
          <a:prstGeom prst="rect">
            <a:avLst/>
          </a:prstGeom>
          <a:noFill/>
          <a:ln>
            <a:noFill/>
          </a:ln>
        </p:spPr>
      </p:pic>
      <p:sp>
        <p:nvSpPr>
          <p:cNvPr id="171" name="Google Shape;171;p29"/>
          <p:cNvSpPr txBox="1"/>
          <p:nvPr/>
        </p:nvSpPr>
        <p:spPr>
          <a:xfrm>
            <a:off x="3004985" y="300782"/>
            <a:ext cx="5904657" cy="52318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chemeClr val="lt1"/>
                </a:solidFill>
                <a:latin typeface="Simplified Arabic"/>
                <a:ea typeface="Simplified Arabic"/>
                <a:cs typeface="Simplified Arabic"/>
                <a:sym typeface="Simplified Arabic"/>
              </a:rPr>
              <a:t>التعليم العام والعالي في الوطن العربي</a:t>
            </a:r>
            <a:endParaRPr b="0" i="0" sz="2800" u="none" cap="none" strike="noStrike">
              <a:solidFill>
                <a:schemeClr val="lt1"/>
              </a:solidFill>
              <a:latin typeface="Simplified Arabic"/>
              <a:ea typeface="Simplified Arabic"/>
              <a:cs typeface="Simplified Arabic"/>
              <a:sym typeface="Simplified Arabic"/>
            </a:endParaRPr>
          </a:p>
        </p:txBody>
      </p:sp>
      <p:sp>
        <p:nvSpPr>
          <p:cNvPr id="172" name="Google Shape;172;p29"/>
          <p:cNvSpPr/>
          <p:nvPr/>
        </p:nvSpPr>
        <p:spPr>
          <a:xfrm>
            <a:off x="5663952" y="6438900"/>
            <a:ext cx="1728192"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2"/>
                                        </p:tgtEl>
                                        <p:attrNameLst>
                                          <p:attrName>style.visibility</p:attrName>
                                        </p:attrNameLst>
                                      </p:cBhvr>
                                      <p:to>
                                        <p:strVal val="visible"/>
                                      </p:to>
                                    </p:set>
                                    <p:animEffect filter="fade" transition="in">
                                      <p:cBhvr>
                                        <p:cTn dur="2000"/>
                                        <p:tgtEl>
                                          <p:spTgt spid="15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gtEl>
                                        <p:attrNameLst>
                                          <p:attrName>style.visibility</p:attrName>
                                        </p:attrNameLst>
                                      </p:cBhvr>
                                      <p:to>
                                        <p:strVal val="visible"/>
                                      </p:to>
                                    </p:set>
                                    <p:animEffect filter="fade" transition="in">
                                      <p:cBhvr>
                                        <p:cTn dur="2000"/>
                                        <p:tgtEl>
                                          <p:spTgt spid="16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gtEl>
                                        <p:attrNameLst>
                                          <p:attrName>style.visibility</p:attrName>
                                        </p:attrNameLst>
                                      </p:cBhvr>
                                      <p:to>
                                        <p:strVal val="visible"/>
                                      </p:to>
                                    </p:set>
                                    <p:animEffect filter="fade" transition="in">
                                      <p:cBhvr>
                                        <p:cTn dur="2000"/>
                                        <p:tgtEl>
                                          <p:spTgt spid="16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gtEl>
                                        <p:attrNameLst>
                                          <p:attrName>style.visibility</p:attrName>
                                        </p:attrNameLst>
                                      </p:cBhvr>
                                      <p:to>
                                        <p:strVal val="visible"/>
                                      </p:to>
                                    </p:set>
                                    <p:animEffect filter="fade" transition="in">
                                      <p:cBhvr>
                                        <p:cTn dur="2000"/>
                                        <p:tgtEl>
                                          <p:spTgt spid="16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7"/>
                                        </p:tgtEl>
                                        <p:attrNameLst>
                                          <p:attrName>style.visibility</p:attrName>
                                        </p:attrNameLst>
                                      </p:cBhvr>
                                      <p:to>
                                        <p:strVal val="visible"/>
                                      </p:to>
                                    </p:set>
                                    <p:animEffect filter="fade" transition="in">
                                      <p:cBhvr>
                                        <p:cTn dur="2000"/>
                                        <p:tgtEl>
                                          <p:spTgt spid="1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30"/>
          <p:cNvSpPr txBox="1"/>
          <p:nvPr>
            <p:ph idx="1" type="body"/>
          </p:nvPr>
        </p:nvSpPr>
        <p:spPr>
          <a:xfrm>
            <a:off x="7381347" y="1124073"/>
            <a:ext cx="3888432" cy="724247"/>
          </a:xfrm>
          <a:prstGeom prst="rect">
            <a:avLst/>
          </a:prstGeom>
          <a:noFill/>
          <a:ln>
            <a:noFill/>
          </a:ln>
        </p:spPr>
        <p:txBody>
          <a:bodyPr anchorCtr="0" anchor="ctr" bIns="45700" lIns="91425" spcFirstLastPara="1" rIns="91425" wrap="square" tIns="45700">
            <a:normAutofit fontScale="25000" lnSpcReduction="20000"/>
          </a:bodyPr>
          <a:lstStyle/>
          <a:p>
            <a:pPr indent="0" lvl="0" marL="0" rtl="0" algn="ctr">
              <a:lnSpc>
                <a:spcPct val="90000"/>
              </a:lnSpc>
              <a:spcBef>
                <a:spcPts val="1000"/>
              </a:spcBef>
              <a:spcAft>
                <a:spcPts val="0"/>
              </a:spcAft>
              <a:buSzPct val="350000"/>
              <a:buNone/>
            </a:pPr>
            <a:r>
              <a:rPr lang="en-US" sz="3200">
                <a:solidFill>
                  <a:srgbClr val="FF0000"/>
                </a:solidFill>
              </a:rPr>
              <a:t> </a:t>
            </a:r>
            <a:endParaRPr/>
          </a:p>
          <a:p>
            <a:pPr indent="0" lvl="0" marL="0" rtl="0" algn="ctr">
              <a:lnSpc>
                <a:spcPct val="90000"/>
              </a:lnSpc>
              <a:spcBef>
                <a:spcPts val="1000"/>
              </a:spcBef>
              <a:spcAft>
                <a:spcPts val="0"/>
              </a:spcAft>
              <a:buSzPct val="350000"/>
              <a:buNone/>
            </a:pPr>
            <a:r>
              <a:t/>
            </a:r>
            <a:endParaRPr b="1" sz="3200">
              <a:solidFill>
                <a:srgbClr val="FF0000"/>
              </a:solidFill>
              <a:latin typeface="Calibri"/>
              <a:ea typeface="Calibri"/>
              <a:cs typeface="Calibri"/>
              <a:sym typeface="Calibri"/>
            </a:endParaRPr>
          </a:p>
          <a:p>
            <a:pPr indent="0" lvl="0" marL="0" rtl="0" algn="ctr">
              <a:lnSpc>
                <a:spcPct val="90000"/>
              </a:lnSpc>
              <a:spcBef>
                <a:spcPts val="1000"/>
              </a:spcBef>
              <a:spcAft>
                <a:spcPts val="0"/>
              </a:spcAft>
              <a:buSzPct val="100000"/>
              <a:buNone/>
            </a:pPr>
            <a:r>
              <a:rPr b="1" lang="en-US" sz="11200">
                <a:solidFill>
                  <a:schemeClr val="dk2"/>
                </a:solidFill>
                <a:latin typeface="Calibri"/>
                <a:ea typeface="Calibri"/>
                <a:cs typeface="Calibri"/>
                <a:sym typeface="Calibri"/>
              </a:rPr>
              <a:t>موضوعات المحاضرة الأولى</a:t>
            </a:r>
            <a:endParaRPr b="1" sz="11200">
              <a:solidFill>
                <a:schemeClr val="dk2"/>
              </a:solidFill>
              <a:latin typeface="Calibri"/>
              <a:ea typeface="Calibri"/>
              <a:cs typeface="Calibri"/>
              <a:sym typeface="Calibri"/>
            </a:endParaRPr>
          </a:p>
          <a:p>
            <a:pPr indent="0" lvl="0" marL="0" rtl="0" algn="ctr">
              <a:lnSpc>
                <a:spcPct val="90000"/>
              </a:lnSpc>
              <a:spcBef>
                <a:spcPts val="1000"/>
              </a:spcBef>
              <a:spcAft>
                <a:spcPts val="0"/>
              </a:spcAft>
              <a:buSzPct val="207407"/>
              <a:buNone/>
            </a:pPr>
            <a:r>
              <a:t/>
            </a:r>
            <a:endParaRPr>
              <a:solidFill>
                <a:srgbClr val="FF0000"/>
              </a:solidFill>
            </a:endParaRPr>
          </a:p>
        </p:txBody>
      </p:sp>
      <p:sp>
        <p:nvSpPr>
          <p:cNvPr id="178" name="Google Shape;178;p30"/>
          <p:cNvSpPr/>
          <p:nvPr/>
        </p:nvSpPr>
        <p:spPr>
          <a:xfrm>
            <a:off x="3129506" y="1860810"/>
            <a:ext cx="8092988" cy="720000"/>
          </a:xfrm>
          <a:prstGeom prst="rect">
            <a:avLst/>
          </a:prstGeom>
          <a:solidFill>
            <a:schemeClr val="accent5"/>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r">
              <a:lnSpc>
                <a:spcPct val="100000"/>
              </a:lnSpc>
              <a:spcBef>
                <a:spcPts val="0"/>
              </a:spcBef>
              <a:spcAft>
                <a:spcPts val="0"/>
              </a:spcAft>
              <a:buNone/>
            </a:pPr>
            <a:r>
              <a:rPr b="1" i="0" lang="en-US" sz="2800" u="none" cap="none" strike="noStrike">
                <a:solidFill>
                  <a:schemeClr val="lt1"/>
                </a:solidFill>
                <a:latin typeface="Arial"/>
                <a:ea typeface="Arial"/>
                <a:cs typeface="Arial"/>
                <a:sym typeface="Arial"/>
              </a:rPr>
              <a:t> -</a:t>
            </a:r>
            <a:r>
              <a:rPr b="1" i="0" lang="en-US" sz="2800" u="none" cap="none" strike="noStrike">
                <a:solidFill>
                  <a:schemeClr val="lt1"/>
                </a:solidFill>
                <a:latin typeface="Calibri"/>
                <a:ea typeface="Calibri"/>
                <a:cs typeface="Calibri"/>
                <a:sym typeface="Calibri"/>
              </a:rPr>
              <a:t> أنماط التعليم العالي</a:t>
            </a:r>
            <a:endParaRPr b="1" i="0" sz="2800" u="none" cap="none" strike="noStrike">
              <a:solidFill>
                <a:schemeClr val="lt1"/>
              </a:solidFill>
              <a:latin typeface="Arial"/>
              <a:ea typeface="Arial"/>
              <a:cs typeface="Arial"/>
              <a:sym typeface="Arial"/>
            </a:endParaRPr>
          </a:p>
        </p:txBody>
      </p:sp>
      <p:sp>
        <p:nvSpPr>
          <p:cNvPr id="179" name="Google Shape;179;p30"/>
          <p:cNvSpPr/>
          <p:nvPr/>
        </p:nvSpPr>
        <p:spPr>
          <a:xfrm>
            <a:off x="969506" y="1860810"/>
            <a:ext cx="4320000" cy="4320000"/>
          </a:xfrm>
          <a:prstGeom prst="ellipse">
            <a:avLst/>
          </a:prstGeom>
          <a:solidFill>
            <a:schemeClr val="accent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0" name="Google Shape;180;p30"/>
          <p:cNvSpPr/>
          <p:nvPr/>
        </p:nvSpPr>
        <p:spPr>
          <a:xfrm>
            <a:off x="3129506" y="2762506"/>
            <a:ext cx="8124648" cy="720000"/>
          </a:xfrm>
          <a:prstGeom prst="rect">
            <a:avLst/>
          </a:prstGeom>
          <a:solidFill>
            <a:schemeClr val="accent4"/>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1" name="Google Shape;181;p30"/>
          <p:cNvSpPr/>
          <p:nvPr/>
        </p:nvSpPr>
        <p:spPr>
          <a:xfrm>
            <a:off x="1329506" y="2587594"/>
            <a:ext cx="3600000" cy="3600000"/>
          </a:xfrm>
          <a:prstGeom prst="ellipse">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2" name="Google Shape;182;p30"/>
          <p:cNvSpPr/>
          <p:nvPr/>
        </p:nvSpPr>
        <p:spPr>
          <a:xfrm>
            <a:off x="3129506" y="3664202"/>
            <a:ext cx="8124648" cy="720000"/>
          </a:xfrm>
          <a:prstGeom prst="rect">
            <a:avLst/>
          </a:prstGeom>
          <a:solidFill>
            <a:schemeClr val="accent3"/>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3" name="Google Shape;183;p30"/>
          <p:cNvSpPr/>
          <p:nvPr/>
        </p:nvSpPr>
        <p:spPr>
          <a:xfrm>
            <a:off x="1689506" y="3307594"/>
            <a:ext cx="2880000" cy="2880000"/>
          </a:xfrm>
          <a:prstGeom prst="ellipse">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4" name="Google Shape;184;p30"/>
          <p:cNvSpPr/>
          <p:nvPr/>
        </p:nvSpPr>
        <p:spPr>
          <a:xfrm>
            <a:off x="3129506" y="4565898"/>
            <a:ext cx="8124648" cy="72000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5" name="Google Shape;185;p30"/>
          <p:cNvSpPr/>
          <p:nvPr/>
        </p:nvSpPr>
        <p:spPr>
          <a:xfrm>
            <a:off x="2135560" y="4068518"/>
            <a:ext cx="2160000" cy="21600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6" name="Google Shape;186;p30"/>
          <p:cNvSpPr/>
          <p:nvPr/>
        </p:nvSpPr>
        <p:spPr>
          <a:xfrm>
            <a:off x="3129506" y="5508518"/>
            <a:ext cx="8124648" cy="720000"/>
          </a:xfrm>
          <a:prstGeom prst="rect">
            <a:avLst/>
          </a:pr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7" name="Google Shape;187;p30"/>
          <p:cNvSpPr/>
          <p:nvPr/>
        </p:nvSpPr>
        <p:spPr>
          <a:xfrm>
            <a:off x="2409506" y="4747594"/>
            <a:ext cx="1440000" cy="144000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sp>
        <p:nvSpPr>
          <p:cNvPr id="188" name="Google Shape;188;p30"/>
          <p:cNvSpPr txBox="1"/>
          <p:nvPr/>
        </p:nvSpPr>
        <p:spPr>
          <a:xfrm>
            <a:off x="4727848" y="2773078"/>
            <a:ext cx="6494646" cy="52322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2800" u="none" cap="none" strike="noStrike">
                <a:solidFill>
                  <a:srgbClr val="FFFFFF"/>
                </a:solidFill>
                <a:latin typeface="Arial"/>
                <a:ea typeface="Arial"/>
                <a:cs typeface="Arial"/>
                <a:sym typeface="Arial"/>
              </a:rPr>
              <a:t>تصنيفات مؤسسات التعليم العالي </a:t>
            </a:r>
            <a:endParaRPr/>
          </a:p>
        </p:txBody>
      </p:sp>
      <p:grpSp>
        <p:nvGrpSpPr>
          <p:cNvPr id="189" name="Google Shape;189;p30"/>
          <p:cNvGrpSpPr/>
          <p:nvPr/>
        </p:nvGrpSpPr>
        <p:grpSpPr>
          <a:xfrm>
            <a:off x="5155740" y="3287946"/>
            <a:ext cx="5980820" cy="932917"/>
            <a:chOff x="6218110" y="1784410"/>
            <a:chExt cx="2183448" cy="663700"/>
          </a:xfrm>
        </p:grpSpPr>
        <p:sp>
          <p:nvSpPr>
            <p:cNvPr id="190" name="Google Shape;190;p30"/>
            <p:cNvSpPr txBox="1"/>
            <p:nvPr/>
          </p:nvSpPr>
          <p:spPr>
            <a:xfrm>
              <a:off x="6218110" y="2075879"/>
              <a:ext cx="2183448" cy="372231"/>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2800" u="none" cap="none" strike="noStrike">
                  <a:solidFill>
                    <a:srgbClr val="FFFFFF"/>
                  </a:solidFill>
                  <a:latin typeface="Arial"/>
                  <a:ea typeface="Arial"/>
                  <a:cs typeface="Arial"/>
                  <a:sym typeface="Arial"/>
                </a:rPr>
                <a:t>أهداف مؤسسات التعليم العالي</a:t>
              </a:r>
              <a:endParaRPr/>
            </a:p>
          </p:txBody>
        </p:sp>
        <p:sp>
          <p:nvSpPr>
            <p:cNvPr id="191" name="Google Shape;191;p30"/>
            <p:cNvSpPr txBox="1"/>
            <p:nvPr/>
          </p:nvSpPr>
          <p:spPr>
            <a:xfrm>
              <a:off x="6303313" y="1784410"/>
              <a:ext cx="1620270" cy="19706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grpSp>
      <p:sp>
        <p:nvSpPr>
          <p:cNvPr id="192" name="Google Shape;192;p30"/>
          <p:cNvSpPr txBox="1"/>
          <p:nvPr/>
        </p:nvSpPr>
        <p:spPr>
          <a:xfrm>
            <a:off x="4492055" y="4604398"/>
            <a:ext cx="6624736" cy="52322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2800" u="none" cap="none" strike="noStrike">
                <a:solidFill>
                  <a:schemeClr val="lt1"/>
                </a:solidFill>
                <a:latin typeface="Calibri"/>
                <a:ea typeface="Calibri"/>
                <a:cs typeface="Calibri"/>
                <a:sym typeface="Calibri"/>
              </a:rPr>
              <a:t>تحديات مؤسسات التعليم العالي في الوطن العربي</a:t>
            </a:r>
            <a:endParaRPr/>
          </a:p>
        </p:txBody>
      </p:sp>
      <p:sp>
        <p:nvSpPr>
          <p:cNvPr id="193" name="Google Shape;193;p30"/>
          <p:cNvSpPr txBox="1"/>
          <p:nvPr/>
        </p:nvSpPr>
        <p:spPr>
          <a:xfrm>
            <a:off x="5321389" y="5521927"/>
            <a:ext cx="5901105" cy="830997"/>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chemeClr val="lt1"/>
                </a:solidFill>
                <a:latin typeface="Arial"/>
                <a:ea typeface="Arial"/>
                <a:cs typeface="Arial"/>
                <a:sym typeface="Arial"/>
              </a:rPr>
              <a:t>رؤى ومقترحات</a:t>
            </a:r>
            <a:endParaRPr b="1" i="0" sz="280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None/>
            </a:pPr>
            <a:r>
              <a:t/>
            </a:r>
            <a:endParaRPr b="0" i="0" sz="2000" u="none" cap="none" strike="noStrike">
              <a:solidFill>
                <a:schemeClr val="lt1"/>
              </a:solidFill>
              <a:latin typeface="Arial"/>
              <a:ea typeface="Arial"/>
              <a:cs typeface="Arial"/>
              <a:sym typeface="Arial"/>
            </a:endParaRPr>
          </a:p>
        </p:txBody>
      </p:sp>
      <p:sp>
        <p:nvSpPr>
          <p:cNvPr id="194" name="Google Shape;194;p30"/>
          <p:cNvSpPr txBox="1"/>
          <p:nvPr/>
        </p:nvSpPr>
        <p:spPr>
          <a:xfrm>
            <a:off x="407835" y="1231210"/>
            <a:ext cx="11573197" cy="724247"/>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00000"/>
              </a:buClr>
              <a:buSzPts val="3200"/>
              <a:buFont typeface="Arial"/>
              <a:buNone/>
            </a:pPr>
            <a:r>
              <a:t/>
            </a:r>
            <a:endParaRPr b="0" i="0" sz="3200" u="none" cap="none" strike="noStrike">
              <a:solidFill>
                <a:srgbClr val="262626"/>
              </a:solidFill>
              <a:latin typeface="Arial"/>
              <a:ea typeface="Arial"/>
              <a:cs typeface="Arial"/>
              <a:sym typeface="Arial"/>
            </a:endParaRPr>
          </a:p>
        </p:txBody>
      </p:sp>
      <p:pic>
        <p:nvPicPr>
          <p:cNvPr id="195" name="Google Shape;195;p30"/>
          <p:cNvPicPr preferRelativeResize="0"/>
          <p:nvPr/>
        </p:nvPicPr>
        <p:blipFill rotWithShape="1">
          <a:blip r:embed="rId3">
            <a:alphaModFix/>
          </a:blip>
          <a:srcRect b="0" l="0" r="0" t="0"/>
          <a:stretch/>
        </p:blipFill>
        <p:spPr>
          <a:xfrm>
            <a:off x="313679" y="372325"/>
            <a:ext cx="2457656" cy="670874"/>
          </a:xfrm>
          <a:prstGeom prst="rect">
            <a:avLst/>
          </a:prstGeom>
          <a:noFill/>
          <a:ln>
            <a:noFill/>
          </a:ln>
        </p:spPr>
      </p:pic>
      <p:pic>
        <p:nvPicPr>
          <p:cNvPr id="196" name="Google Shape;196;p30"/>
          <p:cNvPicPr preferRelativeResize="0"/>
          <p:nvPr/>
        </p:nvPicPr>
        <p:blipFill rotWithShape="1">
          <a:blip r:embed="rId4">
            <a:alphaModFix/>
          </a:blip>
          <a:srcRect b="0" l="0" r="0" t="0"/>
          <a:stretch/>
        </p:blipFill>
        <p:spPr>
          <a:xfrm>
            <a:off x="9264351" y="0"/>
            <a:ext cx="2927649" cy="1124744"/>
          </a:xfrm>
          <a:prstGeom prst="rect">
            <a:avLst/>
          </a:prstGeom>
          <a:noFill/>
          <a:ln>
            <a:noFill/>
          </a:ln>
        </p:spPr>
      </p:pic>
      <p:sp>
        <p:nvSpPr>
          <p:cNvPr id="197" name="Google Shape;197;p30"/>
          <p:cNvSpPr txBox="1"/>
          <p:nvPr/>
        </p:nvSpPr>
        <p:spPr>
          <a:xfrm>
            <a:off x="3004985" y="300782"/>
            <a:ext cx="5904657" cy="52318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chemeClr val="lt1"/>
                </a:solidFill>
                <a:latin typeface="Simplified Arabic"/>
                <a:ea typeface="Simplified Arabic"/>
                <a:cs typeface="Simplified Arabic"/>
                <a:sym typeface="Simplified Arabic"/>
              </a:rPr>
              <a:t>التعليم العام والعالي في الوطن العربي</a:t>
            </a:r>
            <a:endParaRPr b="0" i="0" sz="2800" u="none" cap="none" strike="noStrike">
              <a:solidFill>
                <a:schemeClr val="lt1"/>
              </a:solidFill>
              <a:latin typeface="Simplified Arabic"/>
              <a:ea typeface="Simplified Arabic"/>
              <a:cs typeface="Simplified Arabic"/>
              <a:sym typeface="Simplified Arabic"/>
            </a:endParaRPr>
          </a:p>
        </p:txBody>
      </p:sp>
      <p:sp>
        <p:nvSpPr>
          <p:cNvPr id="198" name="Google Shape;198;p30"/>
          <p:cNvSpPr/>
          <p:nvPr/>
        </p:nvSpPr>
        <p:spPr>
          <a:xfrm>
            <a:off x="5591944" y="6515967"/>
            <a:ext cx="1728192"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8"/>
                                        </p:tgtEl>
                                        <p:attrNameLst>
                                          <p:attrName>style.visibility</p:attrName>
                                        </p:attrNameLst>
                                      </p:cBhvr>
                                      <p:to>
                                        <p:strVal val="visible"/>
                                      </p:to>
                                    </p:set>
                                    <p:animEffect filter="fade" transition="in">
                                      <p:cBhvr>
                                        <p:cTn dur="2000"/>
                                        <p:tgtEl>
                                          <p:spTgt spid="17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8"/>
                                        </p:tgtEl>
                                        <p:attrNameLst>
                                          <p:attrName>style.visibility</p:attrName>
                                        </p:attrNameLst>
                                      </p:cBhvr>
                                      <p:to>
                                        <p:strVal val="visible"/>
                                      </p:to>
                                    </p:set>
                                    <p:animEffect filter="fade" transition="in">
                                      <p:cBhvr>
                                        <p:cTn dur="2000"/>
                                        <p:tgtEl>
                                          <p:spTgt spid="18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9"/>
                                        </p:tgtEl>
                                        <p:attrNameLst>
                                          <p:attrName>style.visibility</p:attrName>
                                        </p:attrNameLst>
                                      </p:cBhvr>
                                      <p:to>
                                        <p:strVal val="visible"/>
                                      </p:to>
                                    </p:set>
                                    <p:animEffect filter="fade" transition="in">
                                      <p:cBhvr>
                                        <p:cTn dur="2000"/>
                                        <p:tgtEl>
                                          <p:spTgt spid="18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gtEl>
                                        <p:attrNameLst>
                                          <p:attrName>style.visibility</p:attrName>
                                        </p:attrNameLst>
                                      </p:cBhvr>
                                      <p:to>
                                        <p:strVal val="visible"/>
                                      </p:to>
                                    </p:set>
                                    <p:animEffect filter="fade" transition="in">
                                      <p:cBhvr>
                                        <p:cTn dur="2000"/>
                                        <p:tgtEl>
                                          <p:spTgt spid="19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3"/>
                                        </p:tgtEl>
                                        <p:attrNameLst>
                                          <p:attrName>style.visibility</p:attrName>
                                        </p:attrNameLst>
                                      </p:cBhvr>
                                      <p:to>
                                        <p:strVal val="visible"/>
                                      </p:to>
                                    </p:set>
                                    <p:animEffect filter="fade" transition="in">
                                      <p:cBhvr>
                                        <p:cTn dur="2000"/>
                                        <p:tgtEl>
                                          <p:spTgt spid="1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31"/>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204" name="Google Shape;204;p31"/>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205" name="Google Shape;205;p31"/>
          <p:cNvSpPr txBox="1"/>
          <p:nvPr/>
        </p:nvSpPr>
        <p:spPr>
          <a:xfrm>
            <a:off x="4503546" y="843330"/>
            <a:ext cx="3608700" cy="5850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660066"/>
                </a:solidFill>
                <a:latin typeface="Arial"/>
                <a:ea typeface="Arial"/>
                <a:cs typeface="Arial"/>
                <a:sym typeface="Arial"/>
              </a:rPr>
              <a:t>مقدمة التعليم</a:t>
            </a:r>
            <a:endParaRPr b="1" i="0" sz="1400" u="none" cap="none" strike="noStrike">
              <a:solidFill>
                <a:srgbClr val="660066"/>
              </a:solidFill>
              <a:latin typeface="Arial"/>
              <a:ea typeface="Arial"/>
              <a:cs typeface="Arial"/>
              <a:sym typeface="Arial"/>
            </a:endParaRPr>
          </a:p>
        </p:txBody>
      </p:sp>
      <p:pic>
        <p:nvPicPr>
          <p:cNvPr id="206" name="Google Shape;206;p31"/>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207" name="Google Shape;207;p31"/>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208" name="Google Shape;208;p31"/>
          <p:cNvSpPr/>
          <p:nvPr/>
        </p:nvSpPr>
        <p:spPr>
          <a:xfrm>
            <a:off x="407368" y="1464677"/>
            <a:ext cx="11376880" cy="768415"/>
          </a:xfrm>
          <a:prstGeom prst="rect">
            <a:avLst/>
          </a:prstGeom>
          <a:noFill/>
          <a:ln>
            <a:noFill/>
          </a:ln>
        </p:spPr>
        <p:txBody>
          <a:bodyPr anchorCtr="0" anchor="t" bIns="45700" lIns="91425" spcFirstLastPara="1" rIns="91425" wrap="square" tIns="45700">
            <a:spAutoFit/>
          </a:bodyPr>
          <a:lstStyle/>
          <a:p>
            <a:pPr indent="0" lvl="0" marL="0" marR="0" rtl="1" algn="just">
              <a:lnSpc>
                <a:spcPct val="200000"/>
              </a:lnSpc>
              <a:spcBef>
                <a:spcPts val="0"/>
              </a:spcBef>
              <a:spcAft>
                <a:spcPts val="0"/>
              </a:spcAft>
              <a:buNone/>
            </a:pPr>
            <a:r>
              <a:rPr b="1" i="0" lang="en-US" sz="2600" u="none" cap="none" strike="noStrike">
                <a:solidFill>
                  <a:srgbClr val="000000"/>
                </a:solidFill>
                <a:latin typeface="Times New Roman"/>
                <a:ea typeface="Times New Roman"/>
                <a:cs typeface="Times New Roman"/>
                <a:sym typeface="Times New Roman"/>
              </a:rPr>
              <a:t>          </a:t>
            </a:r>
            <a:endParaRPr b="1" i="0" sz="2600" u="none" cap="none" strike="noStrike">
              <a:solidFill>
                <a:srgbClr val="000000"/>
              </a:solidFill>
              <a:latin typeface="Times New Roman"/>
              <a:ea typeface="Times New Roman"/>
              <a:cs typeface="Times New Roman"/>
              <a:sym typeface="Times New Roman"/>
            </a:endParaRPr>
          </a:p>
        </p:txBody>
      </p:sp>
      <p:sp>
        <p:nvSpPr>
          <p:cNvPr id="209" name="Google Shape;209;p31"/>
          <p:cNvSpPr/>
          <p:nvPr/>
        </p:nvSpPr>
        <p:spPr>
          <a:xfrm>
            <a:off x="5447928" y="641968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210" name="Google Shape;210;p31"/>
          <p:cNvSpPr/>
          <p:nvPr/>
        </p:nvSpPr>
        <p:spPr>
          <a:xfrm>
            <a:off x="983433" y="1491527"/>
            <a:ext cx="9972356" cy="4832092"/>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إن التغير المتواصل في طبيعة سوق الإنتاج والعمل والصناعة والتكنولوجيا أخذ يفرض الحاجة إلى نوع مختلف من التعليم ومن الأكاديميين والخريجين على حد سواء.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مما يفرض ضرورة وجود حالة دائمة من التغيير والتطوير والتحديث والمراجعة والتقويم المستمر للتعليم العالي ومؤسساته وأنماطه وأساليبه وعلاقاته ومنتجاته وذلك حتى لا يكون هذا القطاع منفصلاً عن الواقع أو متخلفاً عن مسيرة التقدم .</a:t>
            </a:r>
            <a:r>
              <a:rPr b="1" i="0" lang="en-US" sz="2800" u="none" cap="none" strike="noStrike">
                <a:solidFill>
                  <a:srgbClr val="000000"/>
                </a:solidFill>
                <a:latin typeface="Times New Roman"/>
                <a:ea typeface="Times New Roman"/>
                <a:cs typeface="Times New Roman"/>
                <a:sym typeface="Times New Roman"/>
              </a:rPr>
              <a:t> </a:t>
            </a:r>
            <a:endParaRPr b="1" i="0" sz="2800" u="none" cap="none" strike="noStrike">
              <a:solidFill>
                <a:srgbClr val="000000"/>
              </a:solidFill>
              <a:latin typeface="Times New Roman"/>
              <a:ea typeface="Times New Roman"/>
              <a:cs typeface="Times New Roman"/>
              <a:sym typeface="Times New Roman"/>
            </a:endParaRPr>
          </a:p>
          <a:p>
            <a:pPr indent="0" lvl="0" marL="0" marR="0" rtl="1" algn="r">
              <a:lnSpc>
                <a:spcPct val="100000"/>
              </a:lnSpc>
              <a:spcBef>
                <a:spcPts val="0"/>
              </a:spcBef>
              <a:spcAft>
                <a:spcPts val="0"/>
              </a:spcAft>
              <a:buNone/>
            </a:pPr>
            <a:r>
              <a:t/>
            </a:r>
            <a:endParaRPr b="1" i="0" sz="2800" u="none" cap="none" strike="noStrike">
              <a:solidFill>
                <a:srgbClr val="000000"/>
              </a:solidFill>
              <a:latin typeface="Times New Roman"/>
              <a:ea typeface="Times New Roman"/>
              <a:cs typeface="Times New Roman"/>
              <a:sym typeface="Times New Roman"/>
            </a:endParaRPr>
          </a:p>
          <a:p>
            <a:pPr indent="0" lvl="0" marL="0" marR="0" rtl="1" algn="r">
              <a:lnSpc>
                <a:spcPct val="100000"/>
              </a:lnSpc>
              <a:spcBef>
                <a:spcPts val="0"/>
              </a:spcBef>
              <a:spcAft>
                <a:spcPts val="0"/>
              </a:spcAft>
              <a:buNone/>
            </a:pPr>
            <a:r>
              <a:rPr b="1" i="0" lang="en-US" sz="2800" u="none" cap="none" strike="noStrike">
                <a:solidFill>
                  <a:srgbClr val="000000"/>
                </a:solidFill>
                <a:latin typeface="Times New Roman"/>
                <a:ea typeface="Times New Roman"/>
                <a:cs typeface="Times New Roman"/>
                <a:sym typeface="Times New Roman"/>
              </a:rPr>
              <a:t>إن التعليم في العالم المتقدم هو قطاع ديناميكي سريع التغيير والتفاعل مع المستجدات وخاصة فيما يتعلّق بالإبداع والتجديد والمهارات، وبالتالي لا يوجد نمط ثابت ودائم يمكن لمؤسسات التعليم أن تعتمده باستمرار. </a:t>
            </a:r>
            <a:endParaRPr b="1" i="0" sz="2800" u="none" cap="none" strike="noStrike">
              <a:solidFill>
                <a:srgbClr val="000000"/>
              </a:solidFill>
              <a:latin typeface="Times New Roman"/>
              <a:ea typeface="Times New Roman"/>
              <a:cs typeface="Times New Roman"/>
              <a:sym typeface="Times New Roman"/>
            </a:endParaRPr>
          </a:p>
          <a:p>
            <a:pPr indent="0" lvl="0" marL="0" marR="0" rtl="1" algn="r">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0" st="0"/>
                                            </p:txEl>
                                          </p:spTgt>
                                        </p:tgtEl>
                                        <p:attrNameLst>
                                          <p:attrName>style.visibility</p:attrName>
                                        </p:attrNameLst>
                                      </p:cBhvr>
                                      <p:to>
                                        <p:strVal val="visible"/>
                                      </p:to>
                                    </p:set>
                                    <p:anim calcmode="lin" valueType="num">
                                      <p:cBhvr additive="base">
                                        <p:cTn dur="500"/>
                                        <p:tgtEl>
                                          <p:spTgt spid="210">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1" st="1"/>
                                            </p:txEl>
                                          </p:spTgt>
                                        </p:tgtEl>
                                        <p:attrNameLst>
                                          <p:attrName>style.visibility</p:attrName>
                                        </p:attrNameLst>
                                      </p:cBhvr>
                                      <p:to>
                                        <p:strVal val="visible"/>
                                      </p:to>
                                    </p:set>
                                    <p:anim calcmode="lin" valueType="num">
                                      <p:cBhvr additive="base">
                                        <p:cTn dur="500"/>
                                        <p:tgtEl>
                                          <p:spTgt spid="210">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2" st="2"/>
                                            </p:txEl>
                                          </p:spTgt>
                                        </p:tgtEl>
                                        <p:attrNameLst>
                                          <p:attrName>style.visibility</p:attrName>
                                        </p:attrNameLst>
                                      </p:cBhvr>
                                      <p:to>
                                        <p:strVal val="visible"/>
                                      </p:to>
                                    </p:set>
                                    <p:anim calcmode="lin" valueType="num">
                                      <p:cBhvr additive="base">
                                        <p:cTn dur="500"/>
                                        <p:tgtEl>
                                          <p:spTgt spid="210">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3" st="3"/>
                                            </p:txEl>
                                          </p:spTgt>
                                        </p:tgtEl>
                                        <p:attrNameLst>
                                          <p:attrName>style.visibility</p:attrName>
                                        </p:attrNameLst>
                                      </p:cBhvr>
                                      <p:to>
                                        <p:strVal val="visible"/>
                                      </p:to>
                                    </p:set>
                                    <p:anim calcmode="lin" valueType="num">
                                      <p:cBhvr additive="base">
                                        <p:cTn dur="500"/>
                                        <p:tgtEl>
                                          <p:spTgt spid="210">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4" st="4"/>
                                            </p:txEl>
                                          </p:spTgt>
                                        </p:tgtEl>
                                        <p:attrNameLst>
                                          <p:attrName>style.visibility</p:attrName>
                                        </p:attrNameLst>
                                      </p:cBhvr>
                                      <p:to>
                                        <p:strVal val="visible"/>
                                      </p:to>
                                    </p:set>
                                    <p:anim calcmode="lin" valueType="num">
                                      <p:cBhvr additive="base">
                                        <p:cTn dur="500"/>
                                        <p:tgtEl>
                                          <p:spTgt spid="210">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0">
                                            <p:txEl>
                                              <p:pRg end="5" st="5"/>
                                            </p:txEl>
                                          </p:spTgt>
                                        </p:tgtEl>
                                        <p:attrNameLst>
                                          <p:attrName>style.visibility</p:attrName>
                                        </p:attrNameLst>
                                      </p:cBhvr>
                                      <p:to>
                                        <p:strVal val="visible"/>
                                      </p:to>
                                    </p:set>
                                    <p:anim calcmode="lin" valueType="num">
                                      <p:cBhvr additive="base">
                                        <p:cTn dur="500"/>
                                        <p:tgtEl>
                                          <p:spTgt spid="210">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32"/>
          <p:cNvSpPr/>
          <p:nvPr/>
        </p:nvSpPr>
        <p:spPr>
          <a:xfrm flipH="1" rot="10800000">
            <a:off x="2626179" y="546619"/>
            <a:ext cx="8726406"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216" name="Google Shape;216;p32"/>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217" name="Google Shape;217;p32"/>
          <p:cNvSpPr/>
          <p:nvPr/>
        </p:nvSpPr>
        <p:spPr>
          <a:xfrm>
            <a:off x="1482381" y="1815104"/>
            <a:ext cx="9648760" cy="4228810"/>
          </a:xfrm>
          <a:prstGeom prst="rect">
            <a:avLst/>
          </a:prstGeom>
          <a:noFill/>
          <a:ln>
            <a:noFill/>
          </a:ln>
        </p:spPr>
        <p:txBody>
          <a:bodyPr anchorCtr="0" anchor="t" bIns="45700" lIns="91425" spcFirstLastPara="1" rIns="91425" wrap="square" tIns="45700">
            <a:spAutoFit/>
          </a:bodyPr>
          <a:lstStyle/>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مفهوم التعليم العام</a:t>
            </a:r>
            <a:br>
              <a:rPr b="0" i="0" lang="en-US" sz="2800" u="none" cap="none" strike="noStrike">
                <a:solidFill>
                  <a:srgbClr val="000000"/>
                </a:solidFill>
                <a:latin typeface="Arial"/>
                <a:ea typeface="Arial"/>
                <a:cs typeface="Arial"/>
                <a:sym typeface="Arial"/>
              </a:rPr>
            </a:br>
            <a:r>
              <a:rPr b="0" i="0" lang="en-US" sz="2800" u="none" cap="none" strike="noStrike">
                <a:solidFill>
                  <a:srgbClr val="000000"/>
                </a:solidFill>
                <a:latin typeface="Arial"/>
                <a:ea typeface="Arial"/>
                <a:cs typeface="Arial"/>
                <a:sym typeface="Arial"/>
              </a:rPr>
              <a:t>يعبّر التعليم العام عن المرحلة التعليمية الممتدة من رياض الأطفال إلى انتهاء المرحلة الثانوية .</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وتتم عملية التعليم في مدارس تابعة لوزارة التربية  والتعليم (القطاع الحكومي)، أو مدارس خاصة (القطاع الخاص) وتشمل ما يأتي:</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مرحلة رياض الأطفال. </a:t>
            </a:r>
            <a:endParaRPr b="1" i="0" sz="2800" u="none" cap="none" strike="noStrike">
              <a:solidFill>
                <a:srgbClr val="000000"/>
              </a:solidFill>
              <a:latin typeface="Arial"/>
              <a:ea typeface="Arial"/>
              <a:cs typeface="Arial"/>
              <a:sym typeface="Arial"/>
            </a:endParaRPr>
          </a:p>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 الصفوف الأساسية من الأول للعاشر. </a:t>
            </a:r>
            <a:endParaRPr b="1" i="0" sz="2800" u="none" cap="none" strike="noStrike">
              <a:solidFill>
                <a:srgbClr val="000000"/>
              </a:solidFill>
              <a:latin typeface="Arial"/>
              <a:ea typeface="Arial"/>
              <a:cs typeface="Arial"/>
              <a:sym typeface="Arial"/>
            </a:endParaRPr>
          </a:p>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 المرحلة الثانوية التي تُؤهل الطالب عند اجتيازها للدخول إلى الجامعة</a:t>
            </a:r>
            <a:r>
              <a:rPr b="0" i="0" lang="en-US" sz="2800" u="none" cap="none" strike="noStrike">
                <a:solidFill>
                  <a:srgbClr val="000000"/>
                </a:solidFill>
                <a:latin typeface="Arial"/>
                <a:ea typeface="Arial"/>
                <a:cs typeface="Arial"/>
                <a:sym typeface="Arial"/>
              </a:rPr>
              <a:t>. </a:t>
            </a:r>
            <a:endParaRPr b="0" i="0" sz="2800" u="none" cap="none" strike="noStrike">
              <a:solidFill>
                <a:srgbClr val="595959"/>
              </a:solidFill>
              <a:latin typeface="Calibri"/>
              <a:ea typeface="Calibri"/>
              <a:cs typeface="Calibri"/>
              <a:sym typeface="Calibri"/>
            </a:endParaRPr>
          </a:p>
        </p:txBody>
      </p:sp>
      <p:sp>
        <p:nvSpPr>
          <p:cNvPr id="218" name="Google Shape;218;p32"/>
          <p:cNvSpPr txBox="1"/>
          <p:nvPr/>
        </p:nvSpPr>
        <p:spPr>
          <a:xfrm>
            <a:off x="5087888" y="760368"/>
            <a:ext cx="1690523" cy="58473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660066"/>
                </a:solidFill>
                <a:latin typeface="Arial"/>
                <a:ea typeface="Arial"/>
                <a:cs typeface="Arial"/>
                <a:sym typeface="Arial"/>
              </a:rPr>
              <a:t>التعليم العام</a:t>
            </a:r>
            <a:endParaRPr b="1" i="0" sz="1400" u="none" cap="none" strike="noStrike">
              <a:solidFill>
                <a:srgbClr val="660066"/>
              </a:solidFill>
              <a:latin typeface="Arial"/>
              <a:ea typeface="Arial"/>
              <a:cs typeface="Arial"/>
              <a:sym typeface="Arial"/>
            </a:endParaRPr>
          </a:p>
        </p:txBody>
      </p:sp>
      <p:pic>
        <p:nvPicPr>
          <p:cNvPr id="219" name="Google Shape;219;p32"/>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220" name="Google Shape;220;p32"/>
          <p:cNvPicPr preferRelativeResize="0"/>
          <p:nvPr/>
        </p:nvPicPr>
        <p:blipFill rotWithShape="1">
          <a:blip r:embed="rId5">
            <a:alphaModFix/>
          </a:blip>
          <a:srcRect b="0" l="0" r="0" t="0"/>
          <a:stretch/>
        </p:blipFill>
        <p:spPr>
          <a:xfrm>
            <a:off x="9893251" y="6438900"/>
            <a:ext cx="1879649" cy="309233"/>
          </a:xfrm>
          <a:prstGeom prst="rect">
            <a:avLst/>
          </a:prstGeom>
          <a:noFill/>
          <a:ln>
            <a:noFill/>
          </a:ln>
        </p:spPr>
      </p:pic>
      <p:sp>
        <p:nvSpPr>
          <p:cNvPr id="221" name="Google Shape;221;p32"/>
          <p:cNvSpPr/>
          <p:nvPr/>
        </p:nvSpPr>
        <p:spPr>
          <a:xfrm>
            <a:off x="5478669" y="6422499"/>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7"/>
                                        </p:tgtEl>
                                        <p:attrNameLst>
                                          <p:attrName>style.visibility</p:attrName>
                                        </p:attrNameLst>
                                      </p:cBhvr>
                                      <p:to>
                                        <p:strVal val="visible"/>
                                      </p:to>
                                    </p:set>
                                    <p:anim calcmode="lin" valueType="num">
                                      <p:cBhvr additive="base">
                                        <p:cTn dur="500"/>
                                        <p:tgtEl>
                                          <p:spTgt spid="217"/>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33"/>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227" name="Google Shape;227;p33"/>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228" name="Google Shape;228;p33"/>
          <p:cNvSpPr txBox="1"/>
          <p:nvPr/>
        </p:nvSpPr>
        <p:spPr>
          <a:xfrm>
            <a:off x="4503546" y="843330"/>
            <a:ext cx="4616700" cy="5850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660066"/>
                </a:solidFill>
                <a:latin typeface="Arial"/>
                <a:ea typeface="Arial"/>
                <a:cs typeface="Arial"/>
                <a:sym typeface="Arial"/>
              </a:rPr>
              <a:t>مقدمة التعليم العالي</a:t>
            </a:r>
            <a:endParaRPr b="1" i="0" sz="1400" u="none" cap="none" strike="noStrike">
              <a:solidFill>
                <a:srgbClr val="660066"/>
              </a:solidFill>
              <a:latin typeface="Arial"/>
              <a:ea typeface="Arial"/>
              <a:cs typeface="Arial"/>
              <a:sym typeface="Arial"/>
            </a:endParaRPr>
          </a:p>
        </p:txBody>
      </p:sp>
      <p:pic>
        <p:nvPicPr>
          <p:cNvPr id="229" name="Google Shape;229;p33"/>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230" name="Google Shape;230;p33"/>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231" name="Google Shape;231;p33"/>
          <p:cNvSpPr/>
          <p:nvPr/>
        </p:nvSpPr>
        <p:spPr>
          <a:xfrm>
            <a:off x="407368" y="1464677"/>
            <a:ext cx="11376880" cy="4893647"/>
          </a:xfrm>
          <a:prstGeom prst="rect">
            <a:avLst/>
          </a:prstGeom>
          <a:noFill/>
          <a:ln>
            <a:noFill/>
          </a:ln>
        </p:spPr>
        <p:txBody>
          <a:bodyPr anchorCtr="0" anchor="t" bIns="45700" lIns="91425" spcFirstLastPara="1" rIns="91425" wrap="square" tIns="45700">
            <a:spAutoFit/>
          </a:bodyPr>
          <a:lstStyle/>
          <a:p>
            <a:pPr indent="0" lvl="0" marL="0" marR="0" rtl="1" algn="just">
              <a:lnSpc>
                <a:spcPct val="200000"/>
              </a:lnSpc>
              <a:spcBef>
                <a:spcPts val="0"/>
              </a:spcBef>
              <a:spcAft>
                <a:spcPts val="0"/>
              </a:spcAft>
              <a:buNone/>
            </a:pPr>
            <a:r>
              <a:rPr b="1" i="0" lang="en-US" sz="2600" u="none" cap="none" strike="noStrike">
                <a:solidFill>
                  <a:srgbClr val="000000"/>
                </a:solidFill>
                <a:latin typeface="Times New Roman"/>
                <a:ea typeface="Times New Roman"/>
                <a:cs typeface="Times New Roman"/>
                <a:sym typeface="Times New Roman"/>
              </a:rPr>
              <a:t>          تعدّ مؤسسات التعليم العالي ركنًا أساسيًا من أركان بناء الدولة المتقدمة، لما لها من دور أساسي في عملية التقدّم الصّناعي والتّقني والتكنولوجي، لذلك لا بدّ من تعرّف واقع مؤسسات التعليم العالي  ومشكلاته وإيجاد الحلول لها على أمل مواصلة دورها الداعم للنهضة المجتمعية، ولأن العمل على تطوير دور هذه المؤسسات ليس مقصوراً على الجهات الحكومية أو الرسمية بل هو واجب على قادة الجامعات لإعادة التفكير باستراتيجياتها وخططها أساليب تدريسها وتقييمها لتحقيق معايير الجودة محليًا واقليميًا وعالميًا .</a:t>
            </a:r>
            <a:r>
              <a:rPr b="0" i="0" lang="en-US" sz="1400" u="none" cap="none" strike="noStrike">
                <a:solidFill>
                  <a:srgbClr val="000000"/>
                </a:solidFill>
                <a:latin typeface="Arial"/>
                <a:ea typeface="Arial"/>
                <a:cs typeface="Arial"/>
                <a:sym typeface="Arial"/>
              </a:rPr>
              <a:t> </a:t>
            </a:r>
            <a:endParaRPr b="1" i="0" sz="2600" u="none" cap="none" strike="noStrike">
              <a:solidFill>
                <a:srgbClr val="000000"/>
              </a:solidFill>
              <a:latin typeface="Times New Roman"/>
              <a:ea typeface="Times New Roman"/>
              <a:cs typeface="Times New Roman"/>
              <a:sym typeface="Times New Roman"/>
            </a:endParaRPr>
          </a:p>
        </p:txBody>
      </p:sp>
      <p:sp>
        <p:nvSpPr>
          <p:cNvPr id="232" name="Google Shape;232;p33"/>
          <p:cNvSpPr/>
          <p:nvPr/>
        </p:nvSpPr>
        <p:spPr>
          <a:xfrm>
            <a:off x="5447928" y="641968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0CECE"/>
        </a:solidFill>
      </p:bgPr>
    </p:bg>
    <p:spTree>
      <p:nvGrpSpPr>
        <p:cNvPr id="236" name="Shape 236"/>
        <p:cNvGrpSpPr/>
        <p:nvPr/>
      </p:nvGrpSpPr>
      <p:grpSpPr>
        <a:xfrm>
          <a:off x="0" y="0"/>
          <a:ext cx="0" cy="0"/>
          <a:chOff x="0" y="0"/>
          <a:chExt cx="0" cy="0"/>
        </a:xfrm>
      </p:grpSpPr>
      <p:sp>
        <p:nvSpPr>
          <p:cNvPr id="237" name="Google Shape;237;p34"/>
          <p:cNvSpPr/>
          <p:nvPr/>
        </p:nvSpPr>
        <p:spPr>
          <a:xfrm rot="-877503">
            <a:off x="4857818" y="1535173"/>
            <a:ext cx="5749840" cy="1693427"/>
          </a:xfrm>
          <a:custGeom>
            <a:rect b="b" l="l" r="r" t="t"/>
            <a:pathLst>
              <a:path extrusionOk="0" h="894796" w="4312380">
                <a:moveTo>
                  <a:pt x="4312380" y="117603"/>
                </a:moveTo>
                <a:lnTo>
                  <a:pt x="4140261" y="777193"/>
                </a:lnTo>
                <a:lnTo>
                  <a:pt x="497381" y="777193"/>
                </a:lnTo>
                <a:lnTo>
                  <a:pt x="497381" y="894796"/>
                </a:lnTo>
                <a:lnTo>
                  <a:pt x="0" y="447398"/>
                </a:lnTo>
                <a:lnTo>
                  <a:pt x="497381" y="0"/>
                </a:lnTo>
                <a:lnTo>
                  <a:pt x="497381" y="117603"/>
                </a:lnTo>
                <a:close/>
              </a:path>
            </a:pathLst>
          </a:custGeom>
          <a:solidFill>
            <a:srgbClr val="ACB8CA"/>
          </a:solidFill>
          <a:ln>
            <a:noFill/>
          </a:ln>
        </p:spPr>
        <p:txBody>
          <a:bodyPr anchorCtr="0" anchor="ctr" bIns="60950" lIns="121900" spcFirstLastPara="1" rIns="121900" wrap="square" tIns="6095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 لا بد من التغيير الدائم لتطوير مؤسسات التعليم العالي</a:t>
            </a:r>
            <a:endParaRPr b="0" i="0" sz="2400" u="none" cap="none" strike="noStrike">
              <a:solidFill>
                <a:schemeClr val="lt1"/>
              </a:solidFill>
              <a:latin typeface="Arial"/>
              <a:ea typeface="Arial"/>
              <a:cs typeface="Arial"/>
              <a:sym typeface="Arial"/>
            </a:endParaRPr>
          </a:p>
        </p:txBody>
      </p:sp>
      <p:sp>
        <p:nvSpPr>
          <p:cNvPr id="238" name="Google Shape;238;p34"/>
          <p:cNvSpPr/>
          <p:nvPr/>
        </p:nvSpPr>
        <p:spPr>
          <a:xfrm rot="-877503">
            <a:off x="5866725" y="4482963"/>
            <a:ext cx="5749840" cy="1603511"/>
          </a:xfrm>
          <a:custGeom>
            <a:rect b="b" l="l" r="r" t="t"/>
            <a:pathLst>
              <a:path extrusionOk="0" h="894796" w="4312380">
                <a:moveTo>
                  <a:pt x="4312380" y="117603"/>
                </a:moveTo>
                <a:lnTo>
                  <a:pt x="4140261" y="777193"/>
                </a:lnTo>
                <a:lnTo>
                  <a:pt x="497381" y="777193"/>
                </a:lnTo>
                <a:lnTo>
                  <a:pt x="497381" y="894796"/>
                </a:lnTo>
                <a:lnTo>
                  <a:pt x="0" y="447398"/>
                </a:lnTo>
                <a:lnTo>
                  <a:pt x="497381" y="0"/>
                </a:lnTo>
                <a:lnTo>
                  <a:pt x="497381" y="117603"/>
                </a:lnTo>
                <a:close/>
              </a:path>
            </a:pathLst>
          </a:custGeom>
          <a:solidFill>
            <a:srgbClr val="ACB8CA"/>
          </a:solidFill>
          <a:ln>
            <a:noFill/>
          </a:ln>
        </p:spPr>
        <p:txBody>
          <a:bodyPr anchorCtr="0" anchor="ctr" bIns="60950" lIns="121900" spcFirstLastPara="1" rIns="121900" wrap="square" tIns="6095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إنّ القيادة الإبداعية حاجة لمؤسسات التعليم العالي وليست ترف</a:t>
            </a:r>
            <a:endParaRPr b="0" i="0" sz="2400" u="none" cap="none" strike="noStrike">
              <a:solidFill>
                <a:schemeClr val="lt1"/>
              </a:solidFill>
              <a:latin typeface="Arial"/>
              <a:ea typeface="Arial"/>
              <a:cs typeface="Arial"/>
              <a:sym typeface="Arial"/>
            </a:endParaRPr>
          </a:p>
        </p:txBody>
      </p:sp>
      <p:sp>
        <p:nvSpPr>
          <p:cNvPr id="239" name="Google Shape;239;p34"/>
          <p:cNvSpPr/>
          <p:nvPr/>
        </p:nvSpPr>
        <p:spPr>
          <a:xfrm rot="-877503">
            <a:off x="854385" y="769484"/>
            <a:ext cx="6193390" cy="1645162"/>
          </a:xfrm>
          <a:custGeom>
            <a:rect b="b" l="l" r="r" t="t"/>
            <a:pathLst>
              <a:path extrusionOk="0" h="894796" w="4312380">
                <a:moveTo>
                  <a:pt x="4312380" y="117603"/>
                </a:moveTo>
                <a:lnTo>
                  <a:pt x="4140261" y="777193"/>
                </a:lnTo>
                <a:lnTo>
                  <a:pt x="497381" y="777193"/>
                </a:lnTo>
                <a:lnTo>
                  <a:pt x="497381" y="894796"/>
                </a:lnTo>
                <a:lnTo>
                  <a:pt x="0" y="447398"/>
                </a:lnTo>
                <a:lnTo>
                  <a:pt x="497381" y="0"/>
                </a:lnTo>
                <a:lnTo>
                  <a:pt x="497381" y="117603"/>
                </a:lnTo>
                <a:close/>
              </a:path>
            </a:pathLst>
          </a:custGeom>
          <a:solidFill>
            <a:srgbClr val="F2F2F2"/>
          </a:solidFill>
          <a:ln>
            <a:noFill/>
          </a:ln>
        </p:spPr>
        <p:txBody>
          <a:bodyPr anchorCtr="0" anchor="ctr" bIns="60950" lIns="121900" spcFirstLastPara="1" rIns="121900" wrap="square" tIns="60950">
            <a:noAutofit/>
          </a:bodyPr>
          <a:lstStyle/>
          <a:p>
            <a:pPr indent="0" lvl="0" marL="0" marR="0" rtl="0" algn="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تتحمل مؤسسات التعليم العالي مسؤولية كبيرة في عملية التنمية الشاملة والنهضة المجتمعية </a:t>
            </a:r>
            <a:endParaRPr b="1" i="0" sz="2400" u="none" cap="none" strike="noStrike">
              <a:solidFill>
                <a:srgbClr val="000000"/>
              </a:solidFill>
              <a:latin typeface="Arial"/>
              <a:ea typeface="Arial"/>
              <a:cs typeface="Arial"/>
              <a:sym typeface="Arial"/>
            </a:endParaRPr>
          </a:p>
        </p:txBody>
      </p:sp>
      <p:sp>
        <p:nvSpPr>
          <p:cNvPr id="240" name="Google Shape;240;p34"/>
          <p:cNvSpPr/>
          <p:nvPr/>
        </p:nvSpPr>
        <p:spPr>
          <a:xfrm rot="-877503">
            <a:off x="1711703" y="4088306"/>
            <a:ext cx="5940835" cy="1397623"/>
          </a:xfrm>
          <a:custGeom>
            <a:rect b="b" l="l" r="r" t="t"/>
            <a:pathLst>
              <a:path extrusionOk="0" h="894796" w="4312380">
                <a:moveTo>
                  <a:pt x="4312380" y="117603"/>
                </a:moveTo>
                <a:lnTo>
                  <a:pt x="4140261" y="777193"/>
                </a:lnTo>
                <a:lnTo>
                  <a:pt x="497381" y="777193"/>
                </a:lnTo>
                <a:lnTo>
                  <a:pt x="497381" y="894796"/>
                </a:lnTo>
                <a:lnTo>
                  <a:pt x="0" y="447398"/>
                </a:lnTo>
                <a:lnTo>
                  <a:pt x="497381" y="0"/>
                </a:lnTo>
                <a:lnTo>
                  <a:pt x="497381" y="117603"/>
                </a:lnTo>
                <a:close/>
              </a:path>
            </a:pathLst>
          </a:custGeom>
          <a:solidFill>
            <a:schemeClr val="lt1"/>
          </a:solidFill>
          <a:ln>
            <a:noFill/>
          </a:ln>
        </p:spPr>
        <p:txBody>
          <a:bodyPr anchorCtr="0" anchor="ctr" bIns="60950" lIns="121900" spcFirstLastPara="1" rIns="121900" wrap="square" tIns="60950">
            <a:noAutofit/>
          </a:bodyPr>
          <a:lstStyle/>
          <a:p>
            <a:pPr indent="0" lvl="0" marL="0" marR="0" rtl="0" algn="r">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لا بد ّمن السعي لمواكبة المستجدات وتلبية المتطلبات الجديدة</a:t>
            </a:r>
            <a:endParaRPr b="1" i="0" sz="2000" u="none" cap="none" strike="noStrike">
              <a:solidFill>
                <a:srgbClr val="FFFFFF"/>
              </a:solidFill>
              <a:latin typeface="Calibri"/>
              <a:ea typeface="Calibri"/>
              <a:cs typeface="Calibri"/>
              <a:sym typeface="Calibri"/>
            </a:endParaRPr>
          </a:p>
        </p:txBody>
      </p:sp>
      <p:pic>
        <p:nvPicPr>
          <p:cNvPr id="241" name="Google Shape;241;p34"/>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pic>
        <p:nvPicPr>
          <p:cNvPr id="242" name="Google Shape;242;p34"/>
          <p:cNvPicPr preferRelativeResize="0"/>
          <p:nvPr/>
        </p:nvPicPr>
        <p:blipFill rotWithShape="1">
          <a:blip r:embed="rId4">
            <a:alphaModFix/>
          </a:blip>
          <a:srcRect b="0" l="0" r="0" t="0"/>
          <a:stretch/>
        </p:blipFill>
        <p:spPr>
          <a:xfrm>
            <a:off x="9893251" y="6438900"/>
            <a:ext cx="1879649" cy="309233"/>
          </a:xfrm>
          <a:prstGeom prst="rect">
            <a:avLst/>
          </a:prstGeom>
          <a:noFill/>
          <a:ln>
            <a:noFill/>
          </a:ln>
        </p:spPr>
      </p:pic>
      <p:pic>
        <p:nvPicPr>
          <p:cNvPr id="243" name="Google Shape;243;p34"/>
          <p:cNvPicPr preferRelativeResize="0"/>
          <p:nvPr/>
        </p:nvPicPr>
        <p:blipFill rotWithShape="1">
          <a:blip r:embed="rId5">
            <a:alphaModFix/>
          </a:blip>
          <a:srcRect b="0" l="0" r="0" t="0"/>
          <a:stretch/>
        </p:blipFill>
        <p:spPr>
          <a:xfrm>
            <a:off x="280308" y="6043914"/>
            <a:ext cx="2167470" cy="591661"/>
          </a:xfrm>
          <a:prstGeom prst="rect">
            <a:avLst/>
          </a:prstGeom>
          <a:noFill/>
          <a:ln>
            <a:noFill/>
          </a:ln>
        </p:spPr>
      </p:pic>
      <p:sp>
        <p:nvSpPr>
          <p:cNvPr id="244" name="Google Shape;244;p34"/>
          <p:cNvSpPr/>
          <p:nvPr/>
        </p:nvSpPr>
        <p:spPr>
          <a:xfrm>
            <a:off x="5447928" y="641968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9"/>
                                        </p:tgtEl>
                                        <p:attrNameLst>
                                          <p:attrName>style.visibility</p:attrName>
                                        </p:attrNameLst>
                                      </p:cBhvr>
                                      <p:to>
                                        <p:strVal val="visible"/>
                                      </p:to>
                                    </p:set>
                                    <p:animEffect filter="fade" transition="in">
                                      <p:cBhvr>
                                        <p:cTn dur="500"/>
                                        <p:tgtEl>
                                          <p:spTgt spid="23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7"/>
                                        </p:tgtEl>
                                        <p:attrNameLst>
                                          <p:attrName>style.visibility</p:attrName>
                                        </p:attrNameLst>
                                      </p:cBhvr>
                                      <p:to>
                                        <p:strVal val="visible"/>
                                      </p:to>
                                    </p:set>
                                    <p:animEffect filter="fade" transition="in">
                                      <p:cBhvr>
                                        <p:cTn dur="500"/>
                                        <p:tgtEl>
                                          <p:spTgt spid="23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40"/>
                                        </p:tgtEl>
                                        <p:attrNameLst>
                                          <p:attrName>style.visibility</p:attrName>
                                        </p:attrNameLst>
                                      </p:cBhvr>
                                      <p:to>
                                        <p:strVal val="visible"/>
                                      </p:to>
                                    </p:set>
                                    <p:animEffect filter="fade" transition="in">
                                      <p:cBhvr>
                                        <p:cTn dur="500"/>
                                        <p:tgtEl>
                                          <p:spTgt spid="24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8"/>
                                        </p:tgtEl>
                                        <p:attrNameLst>
                                          <p:attrName>style.visibility</p:attrName>
                                        </p:attrNameLst>
                                      </p:cBhvr>
                                      <p:to>
                                        <p:strVal val="visible"/>
                                      </p:to>
                                    </p:set>
                                    <p:animEffect filter="fade" transition="in">
                                      <p:cBhvr>
                                        <p:cTn dur="500"/>
                                        <p:tgtEl>
                                          <p:spTgt spid="2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35"/>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250" name="Google Shape;250;p35"/>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251" name="Google Shape;251;p35"/>
          <p:cNvSpPr/>
          <p:nvPr/>
        </p:nvSpPr>
        <p:spPr>
          <a:xfrm>
            <a:off x="911424" y="1772816"/>
            <a:ext cx="10657183" cy="4745874"/>
          </a:xfrm>
          <a:prstGeom prst="rect">
            <a:avLst/>
          </a:prstGeom>
          <a:noFill/>
          <a:ln>
            <a:noFill/>
          </a:ln>
        </p:spPr>
        <p:txBody>
          <a:bodyPr anchorCtr="0" anchor="t" bIns="45700" lIns="91425" spcFirstLastPara="1" rIns="91425" wrap="square" tIns="45700">
            <a:spAutoFit/>
          </a:bodyPr>
          <a:lstStyle/>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مفهوم التعليم العالي</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يُعرفُ التعليم العالي  بأنه المرحلة التعليمية التي تلي مرحلة التعليم العام( بعد انتهاء المرحلة الثانوية) وتشمل:</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الدبلوم</a:t>
            </a:r>
            <a:endParaRPr/>
          </a:p>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 البكالوريوس</a:t>
            </a:r>
            <a:endParaRPr/>
          </a:p>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 الماجستير</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lang="en-US" sz="2800"/>
              <a:t>الدكتوراه</a:t>
            </a:r>
            <a:r>
              <a:rPr b="1" i="0" lang="en-US" sz="2800" u="none" cap="none" strike="noStrike">
                <a:solidFill>
                  <a:srgbClr val="000000"/>
                </a:solidFill>
                <a:latin typeface="Arial"/>
                <a:ea typeface="Arial"/>
                <a:cs typeface="Arial"/>
                <a:sym typeface="Arial"/>
              </a:rPr>
              <a:t>/ه</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وتتم في المعاهد والكليات والجامعات المختصة  وتنتهي بحصول الطالب على درجة علمية .</a:t>
            </a:r>
            <a:endParaRPr/>
          </a:p>
          <a:p>
            <a:pPr indent="0" lvl="0" marL="0" marR="0" rtl="0" algn="r">
              <a:lnSpc>
                <a:spcPct val="120000"/>
              </a:lnSpc>
              <a:spcBef>
                <a:spcPts val="0"/>
              </a:spcBef>
              <a:spcAft>
                <a:spcPts val="0"/>
              </a:spcAft>
              <a:buNone/>
            </a:pPr>
            <a:r>
              <a:rPr b="0" i="0" lang="en-US" sz="2800" u="none" cap="none" strike="noStrike">
                <a:solidFill>
                  <a:srgbClr val="000000"/>
                </a:solidFill>
                <a:latin typeface="Arial"/>
                <a:ea typeface="Arial"/>
                <a:cs typeface="Arial"/>
                <a:sym typeface="Arial"/>
              </a:rPr>
              <a:t>المدة الزمنية : أقلها سنة دراسية </a:t>
            </a:r>
            <a:endParaRPr b="0" i="0" sz="2800" u="none" cap="none" strike="noStrike">
              <a:solidFill>
                <a:srgbClr val="595959"/>
              </a:solidFill>
              <a:latin typeface="Calibri"/>
              <a:ea typeface="Calibri"/>
              <a:cs typeface="Calibri"/>
              <a:sym typeface="Calibri"/>
            </a:endParaRPr>
          </a:p>
        </p:txBody>
      </p:sp>
      <p:sp>
        <p:nvSpPr>
          <p:cNvPr id="252" name="Google Shape;252;p35"/>
          <p:cNvSpPr txBox="1"/>
          <p:nvPr/>
        </p:nvSpPr>
        <p:spPr>
          <a:xfrm>
            <a:off x="4610817" y="1052736"/>
            <a:ext cx="1989240" cy="58473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660066"/>
                </a:solidFill>
                <a:latin typeface="Arial"/>
                <a:ea typeface="Arial"/>
                <a:cs typeface="Arial"/>
                <a:sym typeface="Arial"/>
              </a:rPr>
              <a:t>التعليم العالي</a:t>
            </a:r>
            <a:endParaRPr b="1" i="0" sz="1400" u="none" cap="none" strike="noStrike">
              <a:solidFill>
                <a:srgbClr val="660066"/>
              </a:solidFill>
              <a:latin typeface="Arial"/>
              <a:ea typeface="Arial"/>
              <a:cs typeface="Arial"/>
              <a:sym typeface="Arial"/>
            </a:endParaRPr>
          </a:p>
        </p:txBody>
      </p:sp>
      <p:pic>
        <p:nvPicPr>
          <p:cNvPr id="253" name="Google Shape;253;p35"/>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254" name="Google Shape;254;p35"/>
          <p:cNvPicPr preferRelativeResize="0"/>
          <p:nvPr/>
        </p:nvPicPr>
        <p:blipFill rotWithShape="1">
          <a:blip r:embed="rId5">
            <a:alphaModFix/>
          </a:blip>
          <a:srcRect b="0" l="0" r="0" t="0"/>
          <a:stretch/>
        </p:blipFill>
        <p:spPr>
          <a:xfrm>
            <a:off x="9923145" y="6438900"/>
            <a:ext cx="1879649" cy="309233"/>
          </a:xfrm>
          <a:prstGeom prst="rect">
            <a:avLst/>
          </a:prstGeom>
          <a:noFill/>
          <a:ln>
            <a:noFill/>
          </a:ln>
        </p:spPr>
      </p:pic>
      <p:sp>
        <p:nvSpPr>
          <p:cNvPr id="255" name="Google Shape;255;p35"/>
          <p:cNvSpPr/>
          <p:nvPr/>
        </p:nvSpPr>
        <p:spPr>
          <a:xfrm>
            <a:off x="5442791" y="643890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51"/>
                                        </p:tgtEl>
                                        <p:attrNameLst>
                                          <p:attrName>style.visibility</p:attrName>
                                        </p:attrNameLst>
                                      </p:cBhvr>
                                      <p:to>
                                        <p:strVal val="visible"/>
                                      </p:to>
                                    </p:set>
                                    <p:anim calcmode="lin" valueType="num">
                                      <p:cBhvr additive="base">
                                        <p:cTn dur="500"/>
                                        <p:tgtEl>
                                          <p:spTgt spid="25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 name="Shape 259"/>
        <p:cNvGrpSpPr/>
        <p:nvPr/>
      </p:nvGrpSpPr>
      <p:grpSpPr>
        <a:xfrm>
          <a:off x="0" y="0"/>
          <a:ext cx="0" cy="0"/>
          <a:chOff x="0" y="0"/>
          <a:chExt cx="0" cy="0"/>
        </a:xfrm>
      </p:grpSpPr>
      <p:sp>
        <p:nvSpPr>
          <p:cNvPr id="260" name="Google Shape;260;p36"/>
          <p:cNvSpPr txBox="1"/>
          <p:nvPr>
            <p:ph idx="1" type="body"/>
          </p:nvPr>
        </p:nvSpPr>
        <p:spPr>
          <a:xfrm>
            <a:off x="8211298" y="932805"/>
            <a:ext cx="3154336" cy="724247"/>
          </a:xfrm>
          <a:prstGeom prst="rect">
            <a:avLst/>
          </a:prstGeom>
          <a:noFill/>
          <a:ln>
            <a:noFill/>
          </a:ln>
        </p:spPr>
        <p:txBody>
          <a:bodyPr anchorCtr="0" anchor="ctr" bIns="45700" lIns="91425" spcFirstLastPara="1" rIns="91425" wrap="square" tIns="45700">
            <a:normAutofit fontScale="85000" lnSpcReduction="20000"/>
          </a:bodyPr>
          <a:lstStyle/>
          <a:p>
            <a:pPr indent="0" lvl="0" marL="0" rtl="0" algn="l">
              <a:lnSpc>
                <a:spcPct val="90000"/>
              </a:lnSpc>
              <a:spcBef>
                <a:spcPts val="1000"/>
              </a:spcBef>
              <a:spcAft>
                <a:spcPts val="0"/>
              </a:spcAft>
              <a:buSzPct val="61002"/>
              <a:buNone/>
            </a:pPr>
            <a:r>
              <a:rPr lang="en-US">
                <a:latin typeface="Arial"/>
                <a:ea typeface="Arial"/>
                <a:cs typeface="Arial"/>
                <a:sym typeface="Arial"/>
              </a:rPr>
              <a:t>رحلة الطالب</a:t>
            </a:r>
            <a:endParaRPr/>
          </a:p>
          <a:p>
            <a:pPr indent="0" lvl="0" marL="0" rtl="0" algn="l">
              <a:lnSpc>
                <a:spcPct val="90000"/>
              </a:lnSpc>
              <a:spcBef>
                <a:spcPts val="1000"/>
              </a:spcBef>
              <a:spcAft>
                <a:spcPts val="0"/>
              </a:spcAft>
              <a:buSzPct val="61002"/>
              <a:buNone/>
            </a:pPr>
            <a:r>
              <a:t/>
            </a:r>
            <a:endParaRPr/>
          </a:p>
        </p:txBody>
      </p:sp>
      <p:grpSp>
        <p:nvGrpSpPr>
          <p:cNvPr id="261" name="Google Shape;261;p36"/>
          <p:cNvGrpSpPr/>
          <p:nvPr/>
        </p:nvGrpSpPr>
        <p:grpSpPr>
          <a:xfrm>
            <a:off x="7199748" y="2939453"/>
            <a:ext cx="1301798" cy="2123073"/>
            <a:chOff x="7294672" y="3991597"/>
            <a:chExt cx="1393729" cy="2273001"/>
          </a:xfrm>
        </p:grpSpPr>
        <p:grpSp>
          <p:nvGrpSpPr>
            <p:cNvPr id="262" name="Google Shape;262;p36"/>
            <p:cNvGrpSpPr/>
            <p:nvPr/>
          </p:nvGrpSpPr>
          <p:grpSpPr>
            <a:xfrm>
              <a:off x="7521194" y="5284915"/>
              <a:ext cx="1137987" cy="979683"/>
              <a:chOff x="7521194" y="5284915"/>
              <a:chExt cx="1137987" cy="979683"/>
            </a:xfrm>
          </p:grpSpPr>
          <p:grpSp>
            <p:nvGrpSpPr>
              <p:cNvPr id="263" name="Google Shape;263;p36"/>
              <p:cNvGrpSpPr/>
              <p:nvPr/>
            </p:nvGrpSpPr>
            <p:grpSpPr>
              <a:xfrm>
                <a:off x="7521194" y="5284915"/>
                <a:ext cx="1137987" cy="979683"/>
                <a:chOff x="5580112" y="4160675"/>
                <a:chExt cx="2016224" cy="1735751"/>
              </a:xfrm>
            </p:grpSpPr>
            <p:sp>
              <p:nvSpPr>
                <p:cNvPr id="264" name="Google Shape;264;p36"/>
                <p:cNvSpPr/>
                <p:nvPr/>
              </p:nvSpPr>
              <p:spPr>
                <a:xfrm rot="10800000">
                  <a:off x="5796136" y="4653136"/>
                  <a:ext cx="1584176" cy="1243290"/>
                </a:xfrm>
                <a:custGeom>
                  <a:rect b="b" l="l" r="r" t="t"/>
                  <a:pathLst>
                    <a:path extrusionOk="0" h="1243290" w="1584176">
                      <a:moveTo>
                        <a:pt x="0" y="1243290"/>
                      </a:moveTo>
                      <a:lnTo>
                        <a:pt x="304038" y="27138"/>
                      </a:lnTo>
                      <a:cubicBezTo>
                        <a:pt x="629405" y="-57"/>
                        <a:pt x="941174" y="-17053"/>
                        <a:pt x="1280138" y="27138"/>
                      </a:cubicBezTo>
                      <a:lnTo>
                        <a:pt x="1584176" y="1243290"/>
                      </a:lnTo>
                      <a:lnTo>
                        <a:pt x="0" y="1243290"/>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65" name="Google Shape;265;p36"/>
                <p:cNvSpPr/>
                <p:nvPr/>
              </p:nvSpPr>
              <p:spPr>
                <a:xfrm rot="10800000">
                  <a:off x="5580112" y="4312147"/>
                  <a:ext cx="2016224" cy="471979"/>
                </a:xfrm>
                <a:custGeom>
                  <a:rect b="b" l="l" r="r" t="t"/>
                  <a:pathLst>
                    <a:path extrusionOk="0" h="471979" w="2016224">
                      <a:moveTo>
                        <a:pt x="0" y="471979"/>
                      </a:moveTo>
                      <a:lnTo>
                        <a:pt x="128109" y="111939"/>
                      </a:lnTo>
                      <a:cubicBezTo>
                        <a:pt x="572010" y="-7034"/>
                        <a:pt x="1260655" y="-64822"/>
                        <a:pt x="1888115" y="111939"/>
                      </a:cubicBezTo>
                      <a:lnTo>
                        <a:pt x="2016224" y="471979"/>
                      </a:lnTo>
                      <a:lnTo>
                        <a:pt x="0" y="471979"/>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66" name="Google Shape;266;p36"/>
                <p:cNvSpPr/>
                <p:nvPr/>
              </p:nvSpPr>
              <p:spPr>
                <a:xfrm>
                  <a:off x="5580223" y="4160675"/>
                  <a:ext cx="2016000" cy="302944"/>
                </a:xfrm>
                <a:prstGeom prst="ellipse">
                  <a:avLst/>
                </a:prstGeom>
                <a:solidFill>
                  <a:srgbClr val="1F386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267" name="Google Shape;267;p36"/>
              <p:cNvSpPr/>
              <p:nvPr/>
            </p:nvSpPr>
            <p:spPr>
              <a:xfrm>
                <a:off x="7788585" y="5306768"/>
                <a:ext cx="578589" cy="141955"/>
              </a:xfrm>
              <a:custGeom>
                <a:rect b="b" l="l" r="r" t="t"/>
                <a:pathLst>
                  <a:path extrusionOk="0" h="188632" w="768835">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268" name="Google Shape;268;p36"/>
            <p:cNvGrpSpPr/>
            <p:nvPr/>
          </p:nvGrpSpPr>
          <p:grpSpPr>
            <a:xfrm>
              <a:off x="7294672" y="3991597"/>
              <a:ext cx="1393729" cy="1353714"/>
              <a:chOff x="7294672" y="3991597"/>
              <a:chExt cx="1393729" cy="1353714"/>
            </a:xfrm>
          </p:grpSpPr>
          <p:sp>
            <p:nvSpPr>
              <p:cNvPr id="269" name="Google Shape;269;p36"/>
              <p:cNvSpPr/>
              <p:nvPr/>
            </p:nvSpPr>
            <p:spPr>
              <a:xfrm>
                <a:off x="7967244" y="4411127"/>
                <a:ext cx="165150" cy="927461"/>
              </a:xfrm>
              <a:custGeom>
                <a:rect b="b" l="l" r="r" t="t"/>
                <a:pathLst>
                  <a:path extrusionOk="0" h="2158745" w="384400">
                    <a:moveTo>
                      <a:pt x="136662" y="0"/>
                    </a:moveTo>
                    <a:cubicBezTo>
                      <a:pt x="357106" y="423057"/>
                      <a:pt x="226524" y="447420"/>
                      <a:pt x="169614" y="653795"/>
                    </a:cubicBezTo>
                    <a:cubicBezTo>
                      <a:pt x="62476" y="928004"/>
                      <a:pt x="-35995" y="1228214"/>
                      <a:pt x="12880" y="1463420"/>
                    </a:cubicBezTo>
                    <a:cubicBezTo>
                      <a:pt x="90539" y="1695195"/>
                      <a:pt x="124862" y="1909635"/>
                      <a:pt x="215523" y="2158745"/>
                    </a:cubicBezTo>
                    <a:lnTo>
                      <a:pt x="384400" y="2138024"/>
                    </a:lnTo>
                    <a:cubicBezTo>
                      <a:pt x="291422" y="1891788"/>
                      <a:pt x="202209" y="1701890"/>
                      <a:pt x="139567" y="1464322"/>
                    </a:cubicBezTo>
                    <a:cubicBezTo>
                      <a:pt x="80011" y="1200797"/>
                      <a:pt x="191096" y="899335"/>
                      <a:pt x="309219" y="631477"/>
                    </a:cubicBezTo>
                    <a:cubicBezTo>
                      <a:pt x="380273" y="429608"/>
                      <a:pt x="419680" y="335791"/>
                      <a:pt x="266867" y="6095"/>
                    </a:cubicBezTo>
                    <a:cubicBezTo>
                      <a:pt x="208830" y="4063"/>
                      <a:pt x="194699" y="2032"/>
                      <a:pt x="136662"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0" name="Google Shape;270;p36"/>
              <p:cNvSpPr/>
              <p:nvPr/>
            </p:nvSpPr>
            <p:spPr>
              <a:xfrm rot="4407011">
                <a:off x="8237652" y="4255565"/>
                <a:ext cx="202973" cy="571635"/>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rgbClr val="7B7B7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1" name="Google Shape;271;p36"/>
              <p:cNvSpPr/>
              <p:nvPr/>
            </p:nvSpPr>
            <p:spPr>
              <a:xfrm rot="3762166">
                <a:off x="8242421" y="4782780"/>
                <a:ext cx="225169" cy="634145"/>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2" name="Google Shape;272;p36"/>
              <p:cNvSpPr/>
              <p:nvPr/>
            </p:nvSpPr>
            <p:spPr>
              <a:xfrm flipH="1" rot="-4759383">
                <a:off x="7530207" y="4416473"/>
                <a:ext cx="241225" cy="679365"/>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273" name="Google Shape;273;p36"/>
              <p:cNvGrpSpPr/>
              <p:nvPr/>
            </p:nvGrpSpPr>
            <p:grpSpPr>
              <a:xfrm rot="-3315280">
                <a:off x="7684494" y="4027143"/>
                <a:ext cx="352096" cy="507412"/>
                <a:chOff x="967240" y="3289369"/>
                <a:chExt cx="1100200" cy="1585520"/>
              </a:xfrm>
            </p:grpSpPr>
            <p:sp>
              <p:nvSpPr>
                <p:cNvPr id="274" name="Google Shape;274;p36"/>
                <p:cNvSpPr/>
                <p:nvPr/>
              </p:nvSpPr>
              <p:spPr>
                <a:xfrm>
                  <a:off x="967240"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75" name="Google Shape;275;p36"/>
                <p:cNvSpPr/>
                <p:nvPr/>
              </p:nvSpPr>
              <p:spPr>
                <a:xfrm flipH="1">
                  <a:off x="1514959"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rgbClr val="BF9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grpSp>
      <p:grpSp>
        <p:nvGrpSpPr>
          <p:cNvPr id="276" name="Google Shape;276;p36"/>
          <p:cNvGrpSpPr/>
          <p:nvPr/>
        </p:nvGrpSpPr>
        <p:grpSpPr>
          <a:xfrm>
            <a:off x="9425747" y="2033621"/>
            <a:ext cx="2025475" cy="3028903"/>
            <a:chOff x="9418763" y="3087613"/>
            <a:chExt cx="2092709" cy="3129444"/>
          </a:xfrm>
        </p:grpSpPr>
        <p:grpSp>
          <p:nvGrpSpPr>
            <p:cNvPr id="277" name="Google Shape;277;p36"/>
            <p:cNvGrpSpPr/>
            <p:nvPr/>
          </p:nvGrpSpPr>
          <p:grpSpPr>
            <a:xfrm>
              <a:off x="10076677" y="5237374"/>
              <a:ext cx="1137987" cy="979683"/>
              <a:chOff x="10076677" y="5237374"/>
              <a:chExt cx="1137987" cy="979683"/>
            </a:xfrm>
          </p:grpSpPr>
          <p:grpSp>
            <p:nvGrpSpPr>
              <p:cNvPr id="278" name="Google Shape;278;p36"/>
              <p:cNvGrpSpPr/>
              <p:nvPr/>
            </p:nvGrpSpPr>
            <p:grpSpPr>
              <a:xfrm>
                <a:off x="10076677" y="5237374"/>
                <a:ext cx="1137987" cy="979683"/>
                <a:chOff x="5580112" y="4160675"/>
                <a:chExt cx="2016224" cy="1735751"/>
              </a:xfrm>
            </p:grpSpPr>
            <p:sp>
              <p:nvSpPr>
                <p:cNvPr id="279" name="Google Shape;279;p36"/>
                <p:cNvSpPr/>
                <p:nvPr/>
              </p:nvSpPr>
              <p:spPr>
                <a:xfrm rot="10800000">
                  <a:off x="5796136" y="4653136"/>
                  <a:ext cx="1584176" cy="1243290"/>
                </a:xfrm>
                <a:custGeom>
                  <a:rect b="b" l="l" r="r" t="t"/>
                  <a:pathLst>
                    <a:path extrusionOk="0" h="1243290" w="1584176">
                      <a:moveTo>
                        <a:pt x="0" y="1243290"/>
                      </a:moveTo>
                      <a:lnTo>
                        <a:pt x="304038" y="27138"/>
                      </a:lnTo>
                      <a:cubicBezTo>
                        <a:pt x="629405" y="-57"/>
                        <a:pt x="941174" y="-17053"/>
                        <a:pt x="1280138" y="27138"/>
                      </a:cubicBezTo>
                      <a:lnTo>
                        <a:pt x="1584176" y="1243290"/>
                      </a:lnTo>
                      <a:lnTo>
                        <a:pt x="0" y="1243290"/>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80" name="Google Shape;280;p36"/>
                <p:cNvSpPr/>
                <p:nvPr/>
              </p:nvSpPr>
              <p:spPr>
                <a:xfrm rot="10800000">
                  <a:off x="5580112" y="4312147"/>
                  <a:ext cx="2016224" cy="471979"/>
                </a:xfrm>
                <a:custGeom>
                  <a:rect b="b" l="l" r="r" t="t"/>
                  <a:pathLst>
                    <a:path extrusionOk="0" h="471979" w="2016224">
                      <a:moveTo>
                        <a:pt x="0" y="471979"/>
                      </a:moveTo>
                      <a:lnTo>
                        <a:pt x="128109" y="111939"/>
                      </a:lnTo>
                      <a:cubicBezTo>
                        <a:pt x="572010" y="-7034"/>
                        <a:pt x="1260655" y="-64822"/>
                        <a:pt x="1888115" y="111939"/>
                      </a:cubicBezTo>
                      <a:lnTo>
                        <a:pt x="2016224" y="471979"/>
                      </a:lnTo>
                      <a:lnTo>
                        <a:pt x="0" y="471979"/>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81" name="Google Shape;281;p36"/>
                <p:cNvSpPr/>
                <p:nvPr/>
              </p:nvSpPr>
              <p:spPr>
                <a:xfrm>
                  <a:off x="5580223" y="4160675"/>
                  <a:ext cx="2016000" cy="302944"/>
                </a:xfrm>
                <a:prstGeom prst="ellipse">
                  <a:avLst/>
                </a:prstGeom>
                <a:solidFill>
                  <a:srgbClr val="1F386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282" name="Google Shape;282;p36"/>
              <p:cNvSpPr/>
              <p:nvPr/>
            </p:nvSpPr>
            <p:spPr>
              <a:xfrm>
                <a:off x="10344068" y="5259227"/>
                <a:ext cx="578589" cy="141955"/>
              </a:xfrm>
              <a:custGeom>
                <a:rect b="b" l="l" r="r" t="t"/>
                <a:pathLst>
                  <a:path extrusionOk="0" h="188632" w="768835">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283" name="Google Shape;283;p36"/>
            <p:cNvGrpSpPr/>
            <p:nvPr/>
          </p:nvGrpSpPr>
          <p:grpSpPr>
            <a:xfrm>
              <a:off x="9418763" y="3087613"/>
              <a:ext cx="2092709" cy="2225287"/>
              <a:chOff x="9428288" y="3163463"/>
              <a:chExt cx="2092709" cy="2225287"/>
            </a:xfrm>
          </p:grpSpPr>
          <p:sp>
            <p:nvSpPr>
              <p:cNvPr id="284" name="Google Shape;284;p36"/>
              <p:cNvSpPr/>
              <p:nvPr/>
            </p:nvSpPr>
            <p:spPr>
              <a:xfrm>
                <a:off x="10435912" y="3742328"/>
                <a:ext cx="289282" cy="1624569"/>
              </a:xfrm>
              <a:custGeom>
                <a:rect b="b" l="l" r="r" t="t"/>
                <a:pathLst>
                  <a:path extrusionOk="0" h="2158745" w="384400">
                    <a:moveTo>
                      <a:pt x="136662" y="0"/>
                    </a:moveTo>
                    <a:cubicBezTo>
                      <a:pt x="357106" y="423057"/>
                      <a:pt x="226524" y="447420"/>
                      <a:pt x="169614" y="653795"/>
                    </a:cubicBezTo>
                    <a:cubicBezTo>
                      <a:pt x="62476" y="928004"/>
                      <a:pt x="-35995" y="1228214"/>
                      <a:pt x="12880" y="1463420"/>
                    </a:cubicBezTo>
                    <a:cubicBezTo>
                      <a:pt x="90539" y="1695195"/>
                      <a:pt x="124862" y="1909635"/>
                      <a:pt x="215523" y="2158745"/>
                    </a:cubicBezTo>
                    <a:lnTo>
                      <a:pt x="384400" y="2138024"/>
                    </a:lnTo>
                    <a:cubicBezTo>
                      <a:pt x="291422" y="1891788"/>
                      <a:pt x="202209" y="1701890"/>
                      <a:pt x="139567" y="1464322"/>
                    </a:cubicBezTo>
                    <a:cubicBezTo>
                      <a:pt x="80011" y="1200797"/>
                      <a:pt x="191096" y="899335"/>
                      <a:pt x="309219" y="631477"/>
                    </a:cubicBezTo>
                    <a:cubicBezTo>
                      <a:pt x="380273" y="429608"/>
                      <a:pt x="419680" y="335791"/>
                      <a:pt x="266867" y="6095"/>
                    </a:cubicBezTo>
                    <a:cubicBezTo>
                      <a:pt x="208830" y="4063"/>
                      <a:pt x="194699" y="2032"/>
                      <a:pt x="136662"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285" name="Google Shape;285;p36"/>
              <p:cNvGrpSpPr/>
              <p:nvPr/>
            </p:nvGrpSpPr>
            <p:grpSpPr>
              <a:xfrm>
                <a:off x="9428288" y="3163463"/>
                <a:ext cx="2092709" cy="2225287"/>
                <a:chOff x="9428288" y="3163463"/>
                <a:chExt cx="2092709" cy="2225287"/>
              </a:xfrm>
            </p:grpSpPr>
            <p:grpSp>
              <p:nvGrpSpPr>
                <p:cNvPr id="286" name="Google Shape;286;p36"/>
                <p:cNvGrpSpPr/>
                <p:nvPr/>
              </p:nvGrpSpPr>
              <p:grpSpPr>
                <a:xfrm rot="-6300000">
                  <a:off x="9647135" y="4453947"/>
                  <a:ext cx="672511" cy="969170"/>
                  <a:chOff x="967240" y="3289369"/>
                  <a:chExt cx="1100200" cy="1585520"/>
                </a:xfrm>
              </p:grpSpPr>
              <p:sp>
                <p:nvSpPr>
                  <p:cNvPr id="287" name="Google Shape;287;p36"/>
                  <p:cNvSpPr/>
                  <p:nvPr/>
                </p:nvSpPr>
                <p:spPr>
                  <a:xfrm>
                    <a:off x="967240"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88" name="Google Shape;288;p36"/>
                  <p:cNvSpPr/>
                  <p:nvPr/>
                </p:nvSpPr>
                <p:spPr>
                  <a:xfrm flipH="1">
                    <a:off x="1514959"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rgbClr val="BF9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289" name="Google Shape;289;p36"/>
                <p:cNvSpPr/>
                <p:nvPr/>
              </p:nvSpPr>
              <p:spPr>
                <a:xfrm rot="4407011">
                  <a:off x="10918637" y="3366457"/>
                  <a:ext cx="290163" cy="817189"/>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rgbClr val="2F549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290" name="Google Shape;290;p36"/>
                <p:cNvGrpSpPr/>
                <p:nvPr/>
              </p:nvGrpSpPr>
              <p:grpSpPr>
                <a:xfrm rot="5400000">
                  <a:off x="10675128" y="4128426"/>
                  <a:ext cx="577045" cy="831590"/>
                  <a:chOff x="967240" y="3289369"/>
                  <a:chExt cx="1100200" cy="1585520"/>
                </a:xfrm>
              </p:grpSpPr>
              <p:sp>
                <p:nvSpPr>
                  <p:cNvPr id="291" name="Google Shape;291;p36"/>
                  <p:cNvSpPr/>
                  <p:nvPr/>
                </p:nvSpPr>
                <p:spPr>
                  <a:xfrm>
                    <a:off x="967240"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92" name="Google Shape;292;p36"/>
                  <p:cNvSpPr/>
                  <p:nvPr/>
                </p:nvSpPr>
                <p:spPr>
                  <a:xfrm flipH="1">
                    <a:off x="1514959"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rgbClr val="C55A1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293" name="Google Shape;293;p36"/>
                <p:cNvSpPr/>
                <p:nvPr/>
              </p:nvSpPr>
              <p:spPr>
                <a:xfrm rot="3762166">
                  <a:off x="10883440" y="4518509"/>
                  <a:ext cx="321894" cy="906551"/>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94" name="Google Shape;294;p36"/>
                <p:cNvSpPr/>
                <p:nvPr/>
              </p:nvSpPr>
              <p:spPr>
                <a:xfrm flipH="1" rot="-4759383">
                  <a:off x="9893194" y="3712846"/>
                  <a:ext cx="344847" cy="971195"/>
                </a:xfrm>
                <a:custGeom>
                  <a:rect b="b" l="l" r="r" t="t"/>
                  <a:pathLst>
                    <a:path extrusionOk="0" h="1639548" w="582162">
                      <a:moveTo>
                        <a:pt x="550099" y="54028"/>
                      </a:moveTo>
                      <a:cubicBezTo>
                        <a:pt x="624739" y="-134938"/>
                        <a:pt x="547056" y="229933"/>
                        <a:pt x="536842" y="262190"/>
                      </a:cubicBezTo>
                      <a:cubicBezTo>
                        <a:pt x="526628" y="294447"/>
                        <a:pt x="489477" y="242030"/>
                        <a:pt x="488816" y="247571"/>
                      </a:cubicBezTo>
                      <a:lnTo>
                        <a:pt x="532877" y="295437"/>
                      </a:lnTo>
                      <a:cubicBezTo>
                        <a:pt x="532967" y="355079"/>
                        <a:pt x="525931" y="381896"/>
                        <a:pt x="526021" y="441538"/>
                      </a:cubicBezTo>
                      <a:lnTo>
                        <a:pt x="440807" y="401237"/>
                      </a:lnTo>
                      <a:lnTo>
                        <a:pt x="518260" y="473456"/>
                      </a:lnTo>
                      <a:lnTo>
                        <a:pt x="498587" y="637602"/>
                      </a:lnTo>
                      <a:lnTo>
                        <a:pt x="372197" y="546012"/>
                      </a:lnTo>
                      <a:lnTo>
                        <a:pt x="498617" y="657667"/>
                      </a:lnTo>
                      <a:cubicBezTo>
                        <a:pt x="498709" y="718576"/>
                        <a:pt x="483958" y="759148"/>
                        <a:pt x="484050" y="820057"/>
                      </a:cubicBezTo>
                      <a:lnTo>
                        <a:pt x="270832" y="673231"/>
                      </a:lnTo>
                      <a:lnTo>
                        <a:pt x="478917" y="852083"/>
                      </a:lnTo>
                      <a:lnTo>
                        <a:pt x="469294" y="1002645"/>
                      </a:lnTo>
                      <a:lnTo>
                        <a:pt x="184579" y="795959"/>
                      </a:lnTo>
                      <a:lnTo>
                        <a:pt x="466579" y="1042397"/>
                      </a:lnTo>
                      <a:lnTo>
                        <a:pt x="459783" y="1179874"/>
                      </a:lnTo>
                      <a:lnTo>
                        <a:pt x="119129" y="943486"/>
                      </a:lnTo>
                      <a:lnTo>
                        <a:pt x="467006" y="1228896"/>
                      </a:lnTo>
                      <a:cubicBezTo>
                        <a:pt x="467092" y="1286367"/>
                        <a:pt x="479997" y="1326381"/>
                        <a:pt x="480083" y="1383852"/>
                      </a:cubicBezTo>
                      <a:lnTo>
                        <a:pt x="184579" y="1186679"/>
                      </a:lnTo>
                      <a:lnTo>
                        <a:pt x="480050" y="1411085"/>
                      </a:lnTo>
                      <a:cubicBezTo>
                        <a:pt x="480132" y="1465879"/>
                        <a:pt x="497607" y="1538525"/>
                        <a:pt x="552481" y="1639356"/>
                      </a:cubicBezTo>
                      <a:cubicBezTo>
                        <a:pt x="331520" y="1644295"/>
                        <a:pt x="189138" y="1553987"/>
                        <a:pt x="103908" y="1411291"/>
                      </a:cubicBezTo>
                      <a:cubicBezTo>
                        <a:pt x="-144138" y="987527"/>
                        <a:pt x="70524" y="647047"/>
                        <a:pt x="550099" y="54028"/>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295" name="Google Shape;295;p36"/>
                <p:cNvGrpSpPr/>
                <p:nvPr/>
              </p:nvGrpSpPr>
              <p:grpSpPr>
                <a:xfrm rot="-3315280">
                  <a:off x="10094144" y="3209875"/>
                  <a:ext cx="459730" cy="662525"/>
                  <a:chOff x="967240" y="3289369"/>
                  <a:chExt cx="1100200" cy="1585520"/>
                </a:xfrm>
              </p:grpSpPr>
              <p:sp>
                <p:nvSpPr>
                  <p:cNvPr id="296" name="Google Shape;296;p36"/>
                  <p:cNvSpPr/>
                  <p:nvPr/>
                </p:nvSpPr>
                <p:spPr>
                  <a:xfrm>
                    <a:off x="967240"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97" name="Google Shape;297;p36"/>
                  <p:cNvSpPr/>
                  <p:nvPr/>
                </p:nvSpPr>
                <p:spPr>
                  <a:xfrm flipH="1">
                    <a:off x="1514959"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rgbClr val="BF9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grpSp>
      </p:grpSp>
      <p:grpSp>
        <p:nvGrpSpPr>
          <p:cNvPr id="298" name="Google Shape;298;p36"/>
          <p:cNvGrpSpPr/>
          <p:nvPr/>
        </p:nvGrpSpPr>
        <p:grpSpPr>
          <a:xfrm>
            <a:off x="2167285" y="4370130"/>
            <a:ext cx="924444" cy="795845"/>
            <a:chOff x="7521194" y="5284915"/>
            <a:chExt cx="1137987" cy="979683"/>
          </a:xfrm>
        </p:grpSpPr>
        <p:grpSp>
          <p:nvGrpSpPr>
            <p:cNvPr id="299" name="Google Shape;299;p36"/>
            <p:cNvGrpSpPr/>
            <p:nvPr/>
          </p:nvGrpSpPr>
          <p:grpSpPr>
            <a:xfrm>
              <a:off x="7521194" y="5284915"/>
              <a:ext cx="1137987" cy="979683"/>
              <a:chOff x="5580112" y="4160675"/>
              <a:chExt cx="2016224" cy="1735751"/>
            </a:xfrm>
          </p:grpSpPr>
          <p:sp>
            <p:nvSpPr>
              <p:cNvPr id="300" name="Google Shape;300;p36"/>
              <p:cNvSpPr/>
              <p:nvPr/>
            </p:nvSpPr>
            <p:spPr>
              <a:xfrm rot="10800000">
                <a:off x="5796136" y="4653136"/>
                <a:ext cx="1584176" cy="1243290"/>
              </a:xfrm>
              <a:custGeom>
                <a:rect b="b" l="l" r="r" t="t"/>
                <a:pathLst>
                  <a:path extrusionOk="0" h="1243290" w="1584176">
                    <a:moveTo>
                      <a:pt x="0" y="1243290"/>
                    </a:moveTo>
                    <a:lnTo>
                      <a:pt x="304038" y="27138"/>
                    </a:lnTo>
                    <a:cubicBezTo>
                      <a:pt x="629405" y="-57"/>
                      <a:pt x="941174" y="-17053"/>
                      <a:pt x="1280138" y="27138"/>
                    </a:cubicBezTo>
                    <a:lnTo>
                      <a:pt x="1584176" y="1243290"/>
                    </a:lnTo>
                    <a:lnTo>
                      <a:pt x="0" y="1243290"/>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01" name="Google Shape;301;p36"/>
              <p:cNvSpPr/>
              <p:nvPr/>
            </p:nvSpPr>
            <p:spPr>
              <a:xfrm rot="10800000">
                <a:off x="5580112" y="4312147"/>
                <a:ext cx="2016224" cy="471979"/>
              </a:xfrm>
              <a:custGeom>
                <a:rect b="b" l="l" r="r" t="t"/>
                <a:pathLst>
                  <a:path extrusionOk="0" h="471979" w="2016224">
                    <a:moveTo>
                      <a:pt x="0" y="471979"/>
                    </a:moveTo>
                    <a:lnTo>
                      <a:pt x="128109" y="111939"/>
                    </a:lnTo>
                    <a:cubicBezTo>
                      <a:pt x="572010" y="-7034"/>
                      <a:pt x="1260655" y="-64822"/>
                      <a:pt x="1888115" y="111939"/>
                    </a:cubicBezTo>
                    <a:lnTo>
                      <a:pt x="2016224" y="471979"/>
                    </a:lnTo>
                    <a:lnTo>
                      <a:pt x="0" y="471979"/>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02" name="Google Shape;302;p36"/>
              <p:cNvSpPr/>
              <p:nvPr/>
            </p:nvSpPr>
            <p:spPr>
              <a:xfrm>
                <a:off x="5580223" y="4160675"/>
                <a:ext cx="2016000" cy="302944"/>
              </a:xfrm>
              <a:prstGeom prst="ellipse">
                <a:avLst/>
              </a:prstGeom>
              <a:solidFill>
                <a:srgbClr val="1F386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303" name="Google Shape;303;p36"/>
            <p:cNvSpPr/>
            <p:nvPr/>
          </p:nvSpPr>
          <p:spPr>
            <a:xfrm>
              <a:off x="7788585" y="5306768"/>
              <a:ext cx="578589" cy="141955"/>
            </a:xfrm>
            <a:custGeom>
              <a:rect b="b" l="l" r="r" t="t"/>
              <a:pathLst>
                <a:path extrusionOk="0" h="188632" w="768835">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304" name="Google Shape;304;p36"/>
          <p:cNvGrpSpPr/>
          <p:nvPr/>
        </p:nvGrpSpPr>
        <p:grpSpPr>
          <a:xfrm>
            <a:off x="4777889" y="3683642"/>
            <a:ext cx="924443" cy="1378883"/>
            <a:chOff x="4994868" y="4589049"/>
            <a:chExt cx="1137987" cy="1697402"/>
          </a:xfrm>
        </p:grpSpPr>
        <p:grpSp>
          <p:nvGrpSpPr>
            <p:cNvPr id="305" name="Google Shape;305;p36"/>
            <p:cNvGrpSpPr/>
            <p:nvPr/>
          </p:nvGrpSpPr>
          <p:grpSpPr>
            <a:xfrm>
              <a:off x="4994868" y="5306768"/>
              <a:ext cx="1137987" cy="979683"/>
              <a:chOff x="7521194" y="5284915"/>
              <a:chExt cx="1137987" cy="979683"/>
            </a:xfrm>
          </p:grpSpPr>
          <p:grpSp>
            <p:nvGrpSpPr>
              <p:cNvPr id="306" name="Google Shape;306;p36"/>
              <p:cNvGrpSpPr/>
              <p:nvPr/>
            </p:nvGrpSpPr>
            <p:grpSpPr>
              <a:xfrm>
                <a:off x="7521194" y="5284915"/>
                <a:ext cx="1137987" cy="979683"/>
                <a:chOff x="5580112" y="4160675"/>
                <a:chExt cx="2016224" cy="1735751"/>
              </a:xfrm>
            </p:grpSpPr>
            <p:sp>
              <p:nvSpPr>
                <p:cNvPr id="307" name="Google Shape;307;p36"/>
                <p:cNvSpPr/>
                <p:nvPr/>
              </p:nvSpPr>
              <p:spPr>
                <a:xfrm rot="10800000">
                  <a:off x="5796136" y="4653136"/>
                  <a:ext cx="1584176" cy="1243290"/>
                </a:xfrm>
                <a:custGeom>
                  <a:rect b="b" l="l" r="r" t="t"/>
                  <a:pathLst>
                    <a:path extrusionOk="0" h="1243290" w="1584176">
                      <a:moveTo>
                        <a:pt x="0" y="1243290"/>
                      </a:moveTo>
                      <a:lnTo>
                        <a:pt x="304038" y="27138"/>
                      </a:lnTo>
                      <a:cubicBezTo>
                        <a:pt x="629405" y="-57"/>
                        <a:pt x="941174" y="-17053"/>
                        <a:pt x="1280138" y="27138"/>
                      </a:cubicBezTo>
                      <a:lnTo>
                        <a:pt x="1584176" y="1243290"/>
                      </a:lnTo>
                      <a:lnTo>
                        <a:pt x="0" y="1243290"/>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08" name="Google Shape;308;p36"/>
                <p:cNvSpPr/>
                <p:nvPr/>
              </p:nvSpPr>
              <p:spPr>
                <a:xfrm rot="10800000">
                  <a:off x="5580112" y="4312147"/>
                  <a:ext cx="2016224" cy="471979"/>
                </a:xfrm>
                <a:custGeom>
                  <a:rect b="b" l="l" r="r" t="t"/>
                  <a:pathLst>
                    <a:path extrusionOk="0" h="471979" w="2016224">
                      <a:moveTo>
                        <a:pt x="0" y="471979"/>
                      </a:moveTo>
                      <a:lnTo>
                        <a:pt x="128109" y="111939"/>
                      </a:lnTo>
                      <a:cubicBezTo>
                        <a:pt x="572010" y="-7034"/>
                        <a:pt x="1260655" y="-64822"/>
                        <a:pt x="1888115" y="111939"/>
                      </a:cubicBezTo>
                      <a:lnTo>
                        <a:pt x="2016224" y="471979"/>
                      </a:lnTo>
                      <a:lnTo>
                        <a:pt x="0" y="471979"/>
                      </a:lnTo>
                      <a:close/>
                    </a:path>
                  </a:pathLst>
                </a:custGeom>
                <a:solidFill>
                  <a:schemeClr val="accen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09" name="Google Shape;309;p36"/>
                <p:cNvSpPr/>
                <p:nvPr/>
              </p:nvSpPr>
              <p:spPr>
                <a:xfrm>
                  <a:off x="5580223" y="4160675"/>
                  <a:ext cx="2016000" cy="302944"/>
                </a:xfrm>
                <a:prstGeom prst="ellipse">
                  <a:avLst/>
                </a:prstGeom>
                <a:solidFill>
                  <a:srgbClr val="1F386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310" name="Google Shape;310;p36"/>
              <p:cNvSpPr/>
              <p:nvPr/>
            </p:nvSpPr>
            <p:spPr>
              <a:xfrm>
                <a:off x="7788585" y="5306768"/>
                <a:ext cx="578589" cy="141955"/>
              </a:xfrm>
              <a:custGeom>
                <a:rect b="b" l="l" r="r" t="t"/>
                <a:pathLst>
                  <a:path extrusionOk="0" h="188632" w="768835">
                    <a:moveTo>
                      <a:pt x="0" y="177315"/>
                    </a:moveTo>
                    <a:cubicBezTo>
                      <a:pt x="87950" y="78338"/>
                      <a:pt x="247828" y="-1462"/>
                      <a:pt x="380228" y="21"/>
                    </a:cubicBezTo>
                    <a:cubicBezTo>
                      <a:pt x="512627" y="1505"/>
                      <a:pt x="683125" y="79364"/>
                      <a:pt x="768835" y="180287"/>
                    </a:cubicBezTo>
                    <a:cubicBezTo>
                      <a:pt x="513351" y="189616"/>
                      <a:pt x="257866" y="194180"/>
                      <a:pt x="0" y="177315"/>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311" name="Google Shape;311;p36"/>
            <p:cNvGrpSpPr/>
            <p:nvPr/>
          </p:nvGrpSpPr>
          <p:grpSpPr>
            <a:xfrm>
              <a:off x="5125559" y="4589049"/>
              <a:ext cx="527802" cy="740248"/>
              <a:chOff x="5125559" y="4589049"/>
              <a:chExt cx="527802" cy="740248"/>
            </a:xfrm>
          </p:grpSpPr>
          <p:sp>
            <p:nvSpPr>
              <p:cNvPr id="312" name="Google Shape;312;p36"/>
              <p:cNvSpPr/>
              <p:nvPr/>
            </p:nvSpPr>
            <p:spPr>
              <a:xfrm>
                <a:off x="5517203" y="4940891"/>
                <a:ext cx="124911" cy="388406"/>
              </a:xfrm>
              <a:custGeom>
                <a:rect b="b" l="l" r="r" t="t"/>
                <a:pathLst>
                  <a:path extrusionOk="0" h="388406" w="124911">
                    <a:moveTo>
                      <a:pt x="23804" y="0"/>
                    </a:moveTo>
                    <a:cubicBezTo>
                      <a:pt x="48739" y="873"/>
                      <a:pt x="54810" y="1746"/>
                      <a:pt x="79744" y="2619"/>
                    </a:cubicBezTo>
                    <a:cubicBezTo>
                      <a:pt x="145398" y="144266"/>
                      <a:pt x="128467" y="184573"/>
                      <a:pt x="97940" y="271302"/>
                    </a:cubicBezTo>
                    <a:cubicBezTo>
                      <a:pt x="85253" y="300072"/>
                      <a:pt x="72755" y="329744"/>
                      <a:pt x="61544" y="359838"/>
                    </a:cubicBezTo>
                    <a:lnTo>
                      <a:pt x="52549" y="388406"/>
                    </a:lnTo>
                    <a:lnTo>
                      <a:pt x="0" y="388406"/>
                    </a:lnTo>
                    <a:lnTo>
                      <a:pt x="5069" y="370730"/>
                    </a:lnTo>
                    <a:cubicBezTo>
                      <a:pt x="15180" y="340492"/>
                      <a:pt x="26455" y="310342"/>
                      <a:pt x="37962" y="280890"/>
                    </a:cubicBezTo>
                    <a:cubicBezTo>
                      <a:pt x="62412" y="192225"/>
                      <a:pt x="118514" y="181758"/>
                      <a:pt x="23804"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313" name="Google Shape;313;p36"/>
              <p:cNvGrpSpPr/>
              <p:nvPr/>
            </p:nvGrpSpPr>
            <p:grpSpPr>
              <a:xfrm rot="-3315280">
                <a:off x="5239011" y="4619426"/>
                <a:ext cx="300898" cy="433630"/>
                <a:chOff x="967240" y="3289369"/>
                <a:chExt cx="1100200" cy="1585520"/>
              </a:xfrm>
            </p:grpSpPr>
            <p:sp>
              <p:nvSpPr>
                <p:cNvPr id="314" name="Google Shape;314;p36"/>
                <p:cNvSpPr/>
                <p:nvPr/>
              </p:nvSpPr>
              <p:spPr>
                <a:xfrm>
                  <a:off x="967240"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15" name="Google Shape;315;p36"/>
                <p:cNvSpPr/>
                <p:nvPr/>
              </p:nvSpPr>
              <p:spPr>
                <a:xfrm flipH="1">
                  <a:off x="1514959" y="3289369"/>
                  <a:ext cx="552481" cy="1585520"/>
                </a:xfrm>
                <a:custGeom>
                  <a:rect b="b" l="l" r="r" t="t"/>
                  <a:pathLst>
                    <a:path extrusionOk="0" h="1585520" w="552481">
                      <a:moveTo>
                        <a:pt x="550099" y="0"/>
                      </a:moveTo>
                      <a:lnTo>
                        <a:pt x="550454" y="236086"/>
                      </a:lnTo>
                      <a:lnTo>
                        <a:pt x="488816" y="193543"/>
                      </a:lnTo>
                      <a:lnTo>
                        <a:pt x="550466" y="244157"/>
                      </a:lnTo>
                      <a:lnTo>
                        <a:pt x="550735" y="423083"/>
                      </a:lnTo>
                      <a:lnTo>
                        <a:pt x="440807" y="347209"/>
                      </a:lnTo>
                      <a:lnTo>
                        <a:pt x="550756" y="437477"/>
                      </a:lnTo>
                      <a:lnTo>
                        <a:pt x="551026" y="616991"/>
                      </a:lnTo>
                      <a:lnTo>
                        <a:pt x="372197" y="491984"/>
                      </a:lnTo>
                      <a:lnTo>
                        <a:pt x="551056" y="637056"/>
                      </a:lnTo>
                      <a:lnTo>
                        <a:pt x="551331" y="819782"/>
                      </a:lnTo>
                      <a:lnTo>
                        <a:pt x="270832" y="619203"/>
                      </a:lnTo>
                      <a:lnTo>
                        <a:pt x="551364" y="841805"/>
                      </a:lnTo>
                      <a:lnTo>
                        <a:pt x="551613" y="1007603"/>
                      </a:lnTo>
                      <a:lnTo>
                        <a:pt x="184579" y="741931"/>
                      </a:lnTo>
                      <a:lnTo>
                        <a:pt x="551646" y="1029766"/>
                      </a:lnTo>
                      <a:lnTo>
                        <a:pt x="551910" y="1205103"/>
                      </a:lnTo>
                      <a:lnTo>
                        <a:pt x="119129" y="889458"/>
                      </a:lnTo>
                      <a:lnTo>
                        <a:pt x="551942" y="1226335"/>
                      </a:lnTo>
                      <a:lnTo>
                        <a:pt x="552201" y="1398749"/>
                      </a:lnTo>
                      <a:lnTo>
                        <a:pt x="184579" y="1132651"/>
                      </a:lnTo>
                      <a:lnTo>
                        <a:pt x="552234" y="1420947"/>
                      </a:lnTo>
                      <a:lnTo>
                        <a:pt x="552481" y="1585328"/>
                      </a:lnTo>
                      <a:cubicBezTo>
                        <a:pt x="331520" y="1590267"/>
                        <a:pt x="189138" y="1499959"/>
                        <a:pt x="103908" y="1357263"/>
                      </a:cubicBezTo>
                      <a:cubicBezTo>
                        <a:pt x="-144138" y="933499"/>
                        <a:pt x="70524" y="593019"/>
                        <a:pt x="550099" y="0"/>
                      </a:cubicBezTo>
                      <a:close/>
                    </a:path>
                  </a:pathLst>
                </a:custGeom>
                <a:solidFill>
                  <a:srgbClr val="BF9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grpSp>
      <p:grpSp>
        <p:nvGrpSpPr>
          <p:cNvPr id="316" name="Google Shape;316;p36"/>
          <p:cNvGrpSpPr/>
          <p:nvPr/>
        </p:nvGrpSpPr>
        <p:grpSpPr>
          <a:xfrm>
            <a:off x="89656" y="1591410"/>
            <a:ext cx="4863753" cy="3207289"/>
            <a:chOff x="3367447" y="1553864"/>
            <a:chExt cx="5237439" cy="3453707"/>
          </a:xfrm>
        </p:grpSpPr>
        <p:grpSp>
          <p:nvGrpSpPr>
            <p:cNvPr id="317" name="Google Shape;317;p36"/>
            <p:cNvGrpSpPr/>
            <p:nvPr/>
          </p:nvGrpSpPr>
          <p:grpSpPr>
            <a:xfrm rot="712870">
              <a:off x="3581026" y="1921640"/>
              <a:ext cx="3830038" cy="2473311"/>
              <a:chOff x="1915860" y="2068630"/>
              <a:chExt cx="3390107" cy="2189218"/>
            </a:xfrm>
          </p:grpSpPr>
          <p:sp>
            <p:nvSpPr>
              <p:cNvPr id="318" name="Google Shape;318;p36"/>
              <p:cNvSpPr/>
              <p:nvPr/>
            </p:nvSpPr>
            <p:spPr>
              <a:xfrm rot="1231697">
                <a:off x="2608161" y="2468990"/>
                <a:ext cx="2534835" cy="1388499"/>
              </a:xfrm>
              <a:custGeom>
                <a:rect b="b" l="l" r="r" t="t"/>
                <a:pathLst>
                  <a:path extrusionOk="0" h="1616735" w="2951501">
                    <a:moveTo>
                      <a:pt x="679840" y="1516490"/>
                    </a:moveTo>
                    <a:lnTo>
                      <a:pt x="1817700" y="1516490"/>
                    </a:lnTo>
                    <a:lnTo>
                      <a:pt x="1817700" y="1567623"/>
                    </a:lnTo>
                    <a:cubicBezTo>
                      <a:pt x="1817700" y="1594747"/>
                      <a:pt x="1798420" y="1616735"/>
                      <a:pt x="1774636" y="1616735"/>
                    </a:cubicBezTo>
                    <a:lnTo>
                      <a:pt x="722905" y="1616735"/>
                    </a:lnTo>
                    <a:cubicBezTo>
                      <a:pt x="699121" y="1616735"/>
                      <a:pt x="679840" y="1594747"/>
                      <a:pt x="679840" y="1567623"/>
                    </a:cubicBezTo>
                    <a:close/>
                    <a:moveTo>
                      <a:pt x="679840" y="1407500"/>
                    </a:moveTo>
                    <a:lnTo>
                      <a:pt x="1817700" y="1407500"/>
                    </a:lnTo>
                    <a:lnTo>
                      <a:pt x="1817700" y="1472848"/>
                    </a:lnTo>
                    <a:lnTo>
                      <a:pt x="679840" y="1472848"/>
                    </a:lnTo>
                    <a:close/>
                    <a:moveTo>
                      <a:pt x="1817700" y="611112"/>
                    </a:moveTo>
                    <a:lnTo>
                      <a:pt x="1817700" y="973623"/>
                    </a:lnTo>
                    <a:lnTo>
                      <a:pt x="2224001" y="611112"/>
                    </a:lnTo>
                    <a:close/>
                    <a:moveTo>
                      <a:pt x="449189" y="386587"/>
                    </a:moveTo>
                    <a:cubicBezTo>
                      <a:pt x="375505" y="381552"/>
                      <a:pt x="302157" y="399580"/>
                      <a:pt x="239392" y="437793"/>
                    </a:cubicBezTo>
                    <a:cubicBezTo>
                      <a:pt x="191686" y="474403"/>
                      <a:pt x="154461" y="503154"/>
                      <a:pt x="127717" y="563345"/>
                    </a:cubicBezTo>
                    <a:cubicBezTo>
                      <a:pt x="95043" y="642185"/>
                      <a:pt x="91358" y="731154"/>
                      <a:pt x="119224" y="813828"/>
                    </a:cubicBezTo>
                    <a:lnTo>
                      <a:pt x="118041" y="814226"/>
                    </a:lnTo>
                    <a:lnTo>
                      <a:pt x="156579" y="873845"/>
                    </a:lnTo>
                    <a:cubicBezTo>
                      <a:pt x="200043" y="932336"/>
                      <a:pt x="255879" y="983997"/>
                      <a:pt x="319223" y="1023753"/>
                    </a:cubicBezTo>
                    <a:lnTo>
                      <a:pt x="318718" y="1024809"/>
                    </a:lnTo>
                    <a:lnTo>
                      <a:pt x="679840" y="1198510"/>
                    </a:lnTo>
                    <a:lnTo>
                      <a:pt x="679840" y="494818"/>
                    </a:lnTo>
                    <a:lnTo>
                      <a:pt x="613050" y="439426"/>
                    </a:lnTo>
                    <a:cubicBezTo>
                      <a:pt x="585307" y="422195"/>
                      <a:pt x="554948" y="408629"/>
                      <a:pt x="522606" y="399416"/>
                    </a:cubicBezTo>
                    <a:cubicBezTo>
                      <a:pt x="498349" y="392506"/>
                      <a:pt x="473751" y="388265"/>
                      <a:pt x="449189" y="386587"/>
                    </a:cubicBezTo>
                    <a:close/>
                    <a:moveTo>
                      <a:pt x="2556092" y="0"/>
                    </a:moveTo>
                    <a:lnTo>
                      <a:pt x="2951501" y="404658"/>
                    </a:lnTo>
                    <a:lnTo>
                      <a:pt x="2608538" y="418986"/>
                    </a:lnTo>
                    <a:lnTo>
                      <a:pt x="2606605" y="417008"/>
                    </a:lnTo>
                    <a:lnTo>
                      <a:pt x="1820087" y="1344294"/>
                    </a:lnTo>
                    <a:lnTo>
                      <a:pt x="1817700" y="1341966"/>
                    </a:lnTo>
                    <a:lnTo>
                      <a:pt x="1817700" y="1363858"/>
                    </a:lnTo>
                    <a:lnTo>
                      <a:pt x="679840" y="1363858"/>
                    </a:lnTo>
                    <a:lnTo>
                      <a:pt x="679840" y="1307744"/>
                    </a:lnTo>
                    <a:lnTo>
                      <a:pt x="268830" y="1110047"/>
                    </a:lnTo>
                    <a:lnTo>
                      <a:pt x="270209" y="1107180"/>
                    </a:lnTo>
                    <a:lnTo>
                      <a:pt x="198248" y="1056644"/>
                    </a:lnTo>
                    <a:cubicBezTo>
                      <a:pt x="142291" y="1011239"/>
                      <a:pt x="93777" y="957478"/>
                      <a:pt x="55623" y="898485"/>
                    </a:cubicBezTo>
                    <a:cubicBezTo>
                      <a:pt x="27132" y="847625"/>
                      <a:pt x="9121" y="802009"/>
                      <a:pt x="1591" y="738051"/>
                    </a:cubicBezTo>
                    <a:cubicBezTo>
                      <a:pt x="-7531" y="629033"/>
                      <a:pt x="22695" y="518961"/>
                      <a:pt x="88988" y="428893"/>
                    </a:cubicBezTo>
                    <a:lnTo>
                      <a:pt x="91156" y="430488"/>
                    </a:lnTo>
                    <a:cubicBezTo>
                      <a:pt x="162999" y="345385"/>
                      <a:pt x="305583" y="286481"/>
                      <a:pt x="424588" y="285218"/>
                    </a:cubicBezTo>
                    <a:cubicBezTo>
                      <a:pt x="466453" y="285186"/>
                      <a:pt x="508692" y="290914"/>
                      <a:pt x="550151" y="302724"/>
                    </a:cubicBezTo>
                    <a:cubicBezTo>
                      <a:pt x="591610" y="314534"/>
                      <a:pt x="630526" y="331925"/>
                      <a:pt x="666090" y="354013"/>
                    </a:cubicBezTo>
                    <a:lnTo>
                      <a:pt x="690060" y="373892"/>
                    </a:lnTo>
                    <a:lnTo>
                      <a:pt x="692454" y="367302"/>
                    </a:lnTo>
                    <a:cubicBezTo>
                      <a:pt x="700247" y="358414"/>
                      <a:pt x="711013" y="352917"/>
                      <a:pt x="722905" y="352917"/>
                    </a:cubicBezTo>
                    <a:lnTo>
                      <a:pt x="1774636" y="352917"/>
                    </a:lnTo>
                    <a:cubicBezTo>
                      <a:pt x="1798420" y="352917"/>
                      <a:pt x="1817700" y="374905"/>
                      <a:pt x="1817700" y="402029"/>
                    </a:cubicBezTo>
                    <a:lnTo>
                      <a:pt x="1817700" y="525619"/>
                    </a:lnTo>
                    <a:lnTo>
                      <a:pt x="2319822" y="525619"/>
                    </a:lnTo>
                    <a:lnTo>
                      <a:pt x="2530110" y="337995"/>
                    </a:lnTo>
                    <a:lnTo>
                      <a:pt x="2533895" y="341686"/>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319" name="Google Shape;319;p36"/>
              <p:cNvSpPr/>
              <p:nvPr/>
            </p:nvSpPr>
            <p:spPr>
              <a:xfrm rot="6382074">
                <a:off x="2370602" y="2097797"/>
                <a:ext cx="683006" cy="911349"/>
              </a:xfrm>
              <a:custGeom>
                <a:rect b="b" l="l" r="r" t="t"/>
                <a:pathLst>
                  <a:path extrusionOk="0" h="911349" w="683006">
                    <a:moveTo>
                      <a:pt x="45719" y="134476"/>
                    </a:moveTo>
                    <a:cubicBezTo>
                      <a:pt x="186906" y="178031"/>
                      <a:pt x="77411" y="293724"/>
                      <a:pt x="104061" y="357469"/>
                    </a:cubicBezTo>
                    <a:cubicBezTo>
                      <a:pt x="111327" y="384451"/>
                      <a:pt x="134405" y="424827"/>
                      <a:pt x="142171" y="396324"/>
                    </a:cubicBezTo>
                    <a:cubicBezTo>
                      <a:pt x="161497" y="378147"/>
                      <a:pt x="163714" y="263470"/>
                      <a:pt x="161918" y="137995"/>
                    </a:cubicBezTo>
                    <a:lnTo>
                      <a:pt x="165792" y="18778"/>
                    </a:lnTo>
                    <a:cubicBezTo>
                      <a:pt x="205100" y="-883"/>
                      <a:pt x="248431" y="-6838"/>
                      <a:pt x="277405" y="9295"/>
                    </a:cubicBezTo>
                    <a:lnTo>
                      <a:pt x="285881" y="229952"/>
                    </a:lnTo>
                    <a:cubicBezTo>
                      <a:pt x="292743" y="135104"/>
                      <a:pt x="288936" y="90619"/>
                      <a:pt x="283732" y="12053"/>
                    </a:cubicBezTo>
                    <a:cubicBezTo>
                      <a:pt x="344488" y="7410"/>
                      <a:pt x="362005" y="7292"/>
                      <a:pt x="393169" y="36915"/>
                    </a:cubicBezTo>
                    <a:cubicBezTo>
                      <a:pt x="432458" y="90909"/>
                      <a:pt x="415495" y="219932"/>
                      <a:pt x="421978" y="222286"/>
                    </a:cubicBezTo>
                    <a:cubicBezTo>
                      <a:pt x="425215" y="169590"/>
                      <a:pt x="440910" y="99095"/>
                      <a:pt x="404990" y="37500"/>
                    </a:cubicBezTo>
                    <a:cubicBezTo>
                      <a:pt x="452541" y="9313"/>
                      <a:pt x="505933" y="28253"/>
                      <a:pt x="533979" y="61286"/>
                    </a:cubicBezTo>
                    <a:cubicBezTo>
                      <a:pt x="556608" y="94319"/>
                      <a:pt x="532593" y="233695"/>
                      <a:pt x="540769" y="235697"/>
                    </a:cubicBezTo>
                    <a:cubicBezTo>
                      <a:pt x="546608" y="189844"/>
                      <a:pt x="564054" y="120930"/>
                      <a:pt x="545128" y="67881"/>
                    </a:cubicBezTo>
                    <a:cubicBezTo>
                      <a:pt x="600410" y="49193"/>
                      <a:pt x="614468" y="45569"/>
                      <a:pt x="653124" y="85657"/>
                    </a:cubicBezTo>
                    <a:cubicBezTo>
                      <a:pt x="678241" y="128452"/>
                      <a:pt x="685502" y="205222"/>
                      <a:pt x="682293" y="324654"/>
                    </a:cubicBezTo>
                    <a:cubicBezTo>
                      <a:pt x="682293" y="386243"/>
                      <a:pt x="685168" y="641728"/>
                      <a:pt x="593254" y="807663"/>
                    </a:cubicBezTo>
                    <a:cubicBezTo>
                      <a:pt x="562434" y="865879"/>
                      <a:pt x="574223" y="873371"/>
                      <a:pt x="582543" y="910587"/>
                    </a:cubicBezTo>
                    <a:lnTo>
                      <a:pt x="211523" y="911349"/>
                    </a:lnTo>
                    <a:cubicBezTo>
                      <a:pt x="212499" y="851582"/>
                      <a:pt x="236044" y="827966"/>
                      <a:pt x="192666" y="779185"/>
                    </a:cubicBezTo>
                    <a:cubicBezTo>
                      <a:pt x="170208" y="755505"/>
                      <a:pt x="148074" y="710617"/>
                      <a:pt x="90679" y="653133"/>
                    </a:cubicBezTo>
                    <a:cubicBezTo>
                      <a:pt x="33254" y="569821"/>
                      <a:pt x="26583" y="515785"/>
                      <a:pt x="3655" y="437275"/>
                    </a:cubicBezTo>
                    <a:cubicBezTo>
                      <a:pt x="-8217" y="341138"/>
                      <a:pt x="9615" y="253260"/>
                      <a:pt x="45719" y="13447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sp>
            <p:nvSpPr>
              <p:cNvPr id="320" name="Google Shape;320;p36"/>
              <p:cNvSpPr/>
              <p:nvPr/>
            </p:nvSpPr>
            <p:spPr>
              <a:xfrm rot="982074">
                <a:off x="1978345" y="2203258"/>
                <a:ext cx="400633" cy="501084"/>
              </a:xfrm>
              <a:prstGeom prst="rect">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grpSp>
        <p:grpSp>
          <p:nvGrpSpPr>
            <p:cNvPr id="321" name="Google Shape;321;p36"/>
            <p:cNvGrpSpPr/>
            <p:nvPr/>
          </p:nvGrpSpPr>
          <p:grpSpPr>
            <a:xfrm>
              <a:off x="6636699" y="3039384"/>
              <a:ext cx="1968187" cy="1968187"/>
              <a:chOff x="6384003" y="3061995"/>
              <a:chExt cx="1968187" cy="1968187"/>
            </a:xfrm>
          </p:grpSpPr>
          <p:sp>
            <p:nvSpPr>
              <p:cNvPr id="322" name="Google Shape;322;p36"/>
              <p:cNvSpPr/>
              <p:nvPr/>
            </p:nvSpPr>
            <p:spPr>
              <a:xfrm>
                <a:off x="6384003" y="3061995"/>
                <a:ext cx="1968187" cy="1968187"/>
              </a:xfrm>
              <a:prstGeom prst="arc">
                <a:avLst>
                  <a:gd fmla="val 14786098" name="adj1"/>
                  <a:gd fmla="val 471423" name="adj2"/>
                </a:avLst>
              </a:prstGeom>
              <a:noFill/>
              <a:ln cap="flat" cmpd="sng" w="12700">
                <a:solidFill>
                  <a:schemeClr val="accent2"/>
                </a:solidFill>
                <a:prstDash val="lgDash"/>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sp>
            <p:nvSpPr>
              <p:cNvPr id="323" name="Google Shape;323;p36"/>
              <p:cNvSpPr/>
              <p:nvPr/>
            </p:nvSpPr>
            <p:spPr>
              <a:xfrm>
                <a:off x="6503401" y="3202080"/>
                <a:ext cx="1612841" cy="1612841"/>
              </a:xfrm>
              <a:prstGeom prst="arc">
                <a:avLst>
                  <a:gd fmla="val 14786098" name="adj1"/>
                  <a:gd fmla="val 350082" name="adj2"/>
                </a:avLst>
              </a:prstGeom>
              <a:noFill/>
              <a:ln cap="flat" cmpd="sng" w="12700">
                <a:solidFill>
                  <a:schemeClr val="accent2"/>
                </a:solidFill>
                <a:prstDash val="lgDash"/>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sp>
            <p:nvSpPr>
              <p:cNvPr id="324" name="Google Shape;324;p36"/>
              <p:cNvSpPr/>
              <p:nvPr/>
            </p:nvSpPr>
            <p:spPr>
              <a:xfrm>
                <a:off x="6679890" y="3375378"/>
                <a:ext cx="1111135" cy="1111135"/>
              </a:xfrm>
              <a:prstGeom prst="arc">
                <a:avLst>
                  <a:gd fmla="val 14786098" name="adj1"/>
                  <a:gd fmla="val 0" name="adj2"/>
                </a:avLst>
              </a:prstGeom>
              <a:noFill/>
              <a:ln cap="flat" cmpd="sng" w="12700">
                <a:solidFill>
                  <a:schemeClr val="accent2"/>
                </a:solidFill>
                <a:prstDash val="lgDash"/>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sp>
            <p:nvSpPr>
              <p:cNvPr id="325" name="Google Shape;325;p36"/>
              <p:cNvSpPr/>
              <p:nvPr/>
            </p:nvSpPr>
            <p:spPr>
              <a:xfrm>
                <a:off x="6804540" y="3545256"/>
                <a:ext cx="819951" cy="819951"/>
              </a:xfrm>
              <a:prstGeom prst="arc">
                <a:avLst>
                  <a:gd fmla="val 14786098" name="adj1"/>
                  <a:gd fmla="val 20780800" name="adj2"/>
                </a:avLst>
              </a:prstGeom>
              <a:noFill/>
              <a:ln cap="flat" cmpd="sng" w="12700">
                <a:solidFill>
                  <a:schemeClr val="accent2"/>
                </a:solidFill>
                <a:prstDash val="lgDash"/>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dk1"/>
                  </a:solidFill>
                  <a:latin typeface="Arial"/>
                  <a:ea typeface="Arial"/>
                  <a:cs typeface="Arial"/>
                  <a:sym typeface="Arial"/>
                </a:endParaRPr>
              </a:p>
            </p:txBody>
          </p:sp>
        </p:grpSp>
      </p:grpSp>
      <p:sp>
        <p:nvSpPr>
          <p:cNvPr id="326" name="Google Shape;326;p36"/>
          <p:cNvSpPr txBox="1"/>
          <p:nvPr/>
        </p:nvSpPr>
        <p:spPr>
          <a:xfrm>
            <a:off x="4087143" y="6165304"/>
            <a:ext cx="2230129" cy="461665"/>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المرحلة الثانوية</a:t>
            </a:r>
            <a:endParaRPr b="1" i="0" sz="2400" u="none" cap="none" strike="noStrike">
              <a:solidFill>
                <a:srgbClr val="3F3F3F"/>
              </a:solidFill>
              <a:latin typeface="Arial"/>
              <a:ea typeface="Arial"/>
              <a:cs typeface="Arial"/>
              <a:sym typeface="Arial"/>
            </a:endParaRPr>
          </a:p>
        </p:txBody>
      </p:sp>
      <p:sp>
        <p:nvSpPr>
          <p:cNvPr id="327" name="Google Shape;327;p36"/>
          <p:cNvSpPr txBox="1"/>
          <p:nvPr/>
        </p:nvSpPr>
        <p:spPr>
          <a:xfrm>
            <a:off x="9346253" y="5393962"/>
            <a:ext cx="2230129" cy="120032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400" u="none" cap="none" strike="noStrike">
                <a:solidFill>
                  <a:srgbClr val="3F3F3F"/>
                </a:solidFill>
                <a:latin typeface="Arial"/>
                <a:ea typeface="Arial"/>
                <a:cs typeface="Arial"/>
                <a:sym typeface="Arial"/>
              </a:rPr>
              <a:t>الدراسات العليا</a:t>
            </a:r>
            <a:endParaRPr/>
          </a:p>
          <a:p>
            <a:pPr indent="0" lvl="0" marL="0" marR="0" rtl="0" algn="ctr">
              <a:lnSpc>
                <a:spcPct val="100000"/>
              </a:lnSpc>
              <a:spcBef>
                <a:spcPts val="0"/>
              </a:spcBef>
              <a:spcAft>
                <a:spcPts val="0"/>
              </a:spcAft>
              <a:buNone/>
            </a:pPr>
            <a:r>
              <a:rPr b="1" i="0" lang="en-US" sz="2400" u="none" cap="none" strike="noStrike">
                <a:solidFill>
                  <a:srgbClr val="3F3F3F"/>
                </a:solidFill>
                <a:latin typeface="Arial"/>
                <a:ea typeface="Arial"/>
                <a:cs typeface="Arial"/>
                <a:sym typeface="Arial"/>
              </a:rPr>
              <a:t>الماجستير ثم الدكتوراه</a:t>
            </a:r>
            <a:endParaRPr b="1" i="0" sz="2400" u="none" cap="none" strike="noStrike">
              <a:solidFill>
                <a:srgbClr val="3F3F3F"/>
              </a:solidFill>
              <a:latin typeface="Arial"/>
              <a:ea typeface="Arial"/>
              <a:cs typeface="Arial"/>
              <a:sym typeface="Arial"/>
            </a:endParaRPr>
          </a:p>
        </p:txBody>
      </p:sp>
      <p:sp>
        <p:nvSpPr>
          <p:cNvPr id="328" name="Google Shape;328;p36"/>
          <p:cNvSpPr txBox="1"/>
          <p:nvPr/>
        </p:nvSpPr>
        <p:spPr>
          <a:xfrm>
            <a:off x="4307047" y="5127007"/>
            <a:ext cx="1686930" cy="120032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الصفوف الأساسية من الأول للعاشر+</a:t>
            </a:r>
            <a:endParaRPr b="1" i="0" sz="2400" u="none" cap="none" strike="noStrike">
              <a:solidFill>
                <a:srgbClr val="3F3F3F"/>
              </a:solidFill>
              <a:latin typeface="Arial"/>
              <a:ea typeface="Arial"/>
              <a:cs typeface="Arial"/>
              <a:sym typeface="Arial"/>
            </a:endParaRPr>
          </a:p>
        </p:txBody>
      </p:sp>
      <p:sp>
        <p:nvSpPr>
          <p:cNvPr id="329" name="Google Shape;329;p36"/>
          <p:cNvSpPr txBox="1"/>
          <p:nvPr/>
        </p:nvSpPr>
        <p:spPr>
          <a:xfrm>
            <a:off x="6712891" y="5317186"/>
            <a:ext cx="2230129" cy="1078950"/>
          </a:xfrm>
          <a:prstGeom prst="rect">
            <a:avLst/>
          </a:prstGeom>
          <a:noFill/>
          <a:ln>
            <a:noFill/>
          </a:ln>
        </p:spPr>
        <p:txBody>
          <a:bodyPr anchorCtr="0" anchor="t" bIns="45700" lIns="91425" spcFirstLastPara="1" rIns="91425" wrap="square" tIns="45700">
            <a:spAutoFit/>
          </a:bodyPr>
          <a:lstStyle/>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      الدبلوم</a:t>
            </a:r>
            <a:endParaRPr b="1" i="0" sz="2800" u="none" cap="none" strike="noStrike">
              <a:solidFill>
                <a:srgbClr val="000000"/>
              </a:solidFill>
              <a:latin typeface="Arial"/>
              <a:ea typeface="Arial"/>
              <a:cs typeface="Arial"/>
              <a:sym typeface="Arial"/>
            </a:endParaRPr>
          </a:p>
          <a:p>
            <a:pPr indent="0" lvl="0" marL="0" marR="0" rtl="0" algn="r">
              <a:lnSpc>
                <a:spcPct val="120000"/>
              </a:lnSpc>
              <a:spcBef>
                <a:spcPts val="0"/>
              </a:spcBef>
              <a:spcAft>
                <a:spcPts val="0"/>
              </a:spcAft>
              <a:buNone/>
            </a:pPr>
            <a:r>
              <a:rPr b="1" i="0" lang="en-US" sz="2800" u="none" cap="none" strike="noStrike">
                <a:solidFill>
                  <a:srgbClr val="000000"/>
                </a:solidFill>
                <a:latin typeface="Arial"/>
                <a:ea typeface="Arial"/>
                <a:cs typeface="Arial"/>
                <a:sym typeface="Arial"/>
              </a:rPr>
              <a:t>أو البكالوريوس</a:t>
            </a:r>
            <a:endParaRPr/>
          </a:p>
        </p:txBody>
      </p:sp>
      <p:sp>
        <p:nvSpPr>
          <p:cNvPr id="330" name="Google Shape;330;p36"/>
          <p:cNvSpPr/>
          <p:nvPr/>
        </p:nvSpPr>
        <p:spPr>
          <a:xfrm>
            <a:off x="1625456" y="5393962"/>
            <a:ext cx="2117888"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الأسرة</a:t>
            </a:r>
            <a:endParaRPr/>
          </a:p>
          <a:p>
            <a:pPr indent="0" lvl="0" marL="0" marR="0" rtl="0" algn="ctr">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 رياض الأطفال</a:t>
            </a:r>
            <a:endParaRPr b="1" i="0" sz="2800" u="none" cap="none" strike="noStrike">
              <a:solidFill>
                <a:srgbClr val="3F3F3F"/>
              </a:solidFill>
              <a:latin typeface="Arial"/>
              <a:ea typeface="Arial"/>
              <a:cs typeface="Arial"/>
              <a:sym typeface="Arial"/>
            </a:endParaRPr>
          </a:p>
        </p:txBody>
      </p:sp>
      <p:pic>
        <p:nvPicPr>
          <p:cNvPr id="331" name="Google Shape;331;p36"/>
          <p:cNvPicPr preferRelativeResize="0"/>
          <p:nvPr/>
        </p:nvPicPr>
        <p:blipFill rotWithShape="1">
          <a:blip r:embed="rId3">
            <a:alphaModFix/>
          </a:blip>
          <a:srcRect b="0" l="0" r="0" t="0"/>
          <a:stretch/>
        </p:blipFill>
        <p:spPr>
          <a:xfrm>
            <a:off x="1319980" y="-435002"/>
            <a:ext cx="2036258" cy="2035024"/>
          </a:xfrm>
          <a:prstGeom prst="rect">
            <a:avLst/>
          </a:prstGeom>
          <a:noFill/>
          <a:ln>
            <a:noFill/>
          </a:ln>
        </p:spPr>
      </p:pic>
      <p:pic>
        <p:nvPicPr>
          <p:cNvPr id="332" name="Google Shape;332;p36"/>
          <p:cNvPicPr preferRelativeResize="0"/>
          <p:nvPr/>
        </p:nvPicPr>
        <p:blipFill rotWithShape="1">
          <a:blip r:embed="rId4">
            <a:alphaModFix/>
          </a:blip>
          <a:srcRect b="0" l="0" r="0" t="0"/>
          <a:stretch/>
        </p:blipFill>
        <p:spPr>
          <a:xfrm>
            <a:off x="439606" y="6327336"/>
            <a:ext cx="2167470" cy="500025"/>
          </a:xfrm>
          <a:prstGeom prst="rect">
            <a:avLst/>
          </a:prstGeom>
          <a:noFill/>
          <a:ln>
            <a:noFill/>
          </a:ln>
        </p:spPr>
      </p:pic>
      <p:sp>
        <p:nvSpPr>
          <p:cNvPr id="333" name="Google Shape;333;p36"/>
          <p:cNvSpPr/>
          <p:nvPr/>
        </p:nvSpPr>
        <p:spPr>
          <a:xfrm>
            <a:off x="5821074" y="6515967"/>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334" name="Google Shape;334;p36"/>
          <p:cNvSpPr/>
          <p:nvPr/>
        </p:nvSpPr>
        <p:spPr>
          <a:xfrm flipH="1" rot="10800000">
            <a:off x="3492999" y="546619"/>
            <a:ext cx="827990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30"/>
                                        </p:tgtEl>
                                        <p:attrNameLst>
                                          <p:attrName>style.visibility</p:attrName>
                                        </p:attrNameLst>
                                      </p:cBhvr>
                                      <p:to>
                                        <p:strVal val="visible"/>
                                      </p:to>
                                    </p:set>
                                    <p:animEffect filter="fade" transition="in">
                                      <p:cBhvr>
                                        <p:cTn dur="500"/>
                                        <p:tgtEl>
                                          <p:spTgt spid="33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8"/>
                                        </p:tgtEl>
                                        <p:attrNameLst>
                                          <p:attrName>style.visibility</p:attrName>
                                        </p:attrNameLst>
                                      </p:cBhvr>
                                      <p:to>
                                        <p:strVal val="visible"/>
                                      </p:to>
                                    </p:set>
                                    <p:animEffect filter="fade" transition="in">
                                      <p:cBhvr>
                                        <p:cTn dur="500"/>
                                        <p:tgtEl>
                                          <p:spTgt spid="32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6"/>
                                        </p:tgtEl>
                                        <p:attrNameLst>
                                          <p:attrName>style.visibility</p:attrName>
                                        </p:attrNameLst>
                                      </p:cBhvr>
                                      <p:to>
                                        <p:strVal val="visible"/>
                                      </p:to>
                                    </p:set>
                                    <p:animEffect filter="fade" transition="in">
                                      <p:cBhvr>
                                        <p:cTn dur="500"/>
                                        <p:tgtEl>
                                          <p:spTgt spid="32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500"/>
                                        <p:tgtEl>
                                          <p:spTgt spid="32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7"/>
                                        </p:tgtEl>
                                        <p:attrNameLst>
                                          <p:attrName>style.visibility</p:attrName>
                                        </p:attrNameLst>
                                      </p:cBhvr>
                                      <p:to>
                                        <p:strVal val="visible"/>
                                      </p:to>
                                    </p:set>
                                    <p:animEffect filter="fade" transition="in">
                                      <p:cBhvr>
                                        <p:cTn dur="500"/>
                                        <p:tgtEl>
                                          <p:spTgt spid="32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8" name="Shape 338"/>
        <p:cNvGrpSpPr/>
        <p:nvPr/>
      </p:nvGrpSpPr>
      <p:grpSpPr>
        <a:xfrm>
          <a:off x="0" y="0"/>
          <a:ext cx="0" cy="0"/>
          <a:chOff x="0" y="0"/>
          <a:chExt cx="0" cy="0"/>
        </a:xfrm>
      </p:grpSpPr>
      <p:sp>
        <p:nvSpPr>
          <p:cNvPr id="339" name="Google Shape;339;p37"/>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نشأة التعليم العالي وفلسفته</a:t>
            </a:r>
            <a:endParaRPr/>
          </a:p>
        </p:txBody>
      </p:sp>
      <p:sp>
        <p:nvSpPr>
          <p:cNvPr id="340" name="Google Shape;340;p37"/>
          <p:cNvSpPr/>
          <p:nvPr/>
        </p:nvSpPr>
        <p:spPr>
          <a:xfrm>
            <a:off x="5654036" y="1412776"/>
            <a:ext cx="6096000" cy="2677656"/>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يعود تاريخ نشأة أول الجامعات إلى عصور بداية ازدهار الأمم والبلدان والحضارة والتمدّن الذي عرفته البشرية عبر العصور. ففي </a:t>
            </a:r>
            <a:r>
              <a:rPr b="1" i="0" lang="en-US" sz="2800" u="none" cap="none" strike="noStrike">
                <a:solidFill>
                  <a:srgbClr val="000000"/>
                </a:solidFill>
                <a:latin typeface="Arial"/>
                <a:ea typeface="Arial"/>
                <a:cs typeface="Arial"/>
                <a:sym typeface="Arial"/>
              </a:rPr>
              <a:t>الحضارة اليونانية القديمة </a:t>
            </a:r>
            <a:r>
              <a:rPr b="0" i="0" lang="en-US" sz="2800" u="none" cap="none" strike="noStrike">
                <a:solidFill>
                  <a:srgbClr val="000000"/>
                </a:solidFill>
                <a:latin typeface="Arial"/>
                <a:ea typeface="Arial"/>
                <a:cs typeface="Arial"/>
                <a:sym typeface="Arial"/>
              </a:rPr>
              <a:t>اشتهر عدد من المعلمين آنذاك أمثال </a:t>
            </a:r>
            <a:r>
              <a:rPr b="1" i="0" lang="en-US" sz="2800" u="none" cap="none" strike="noStrike">
                <a:solidFill>
                  <a:srgbClr val="000000"/>
                </a:solidFill>
                <a:latin typeface="Arial"/>
                <a:ea typeface="Arial"/>
                <a:cs typeface="Arial"/>
                <a:sym typeface="Arial"/>
              </a:rPr>
              <a:t>سقراط وأرسطو </a:t>
            </a:r>
            <a:r>
              <a:rPr b="0" i="0" lang="en-US" sz="2800" u="none" cap="none" strike="noStrike">
                <a:solidFill>
                  <a:srgbClr val="000000"/>
                </a:solidFill>
                <a:latin typeface="Arial"/>
                <a:ea typeface="Arial"/>
                <a:cs typeface="Arial"/>
                <a:sym typeface="Arial"/>
              </a:rPr>
              <a:t>ممن قاموا بتعليم الفلسفة والعلوم في تلك العصور.</a:t>
            </a:r>
            <a:endParaRPr b="0" i="0" sz="2800" u="none" cap="none" strike="noStrike">
              <a:solidFill>
                <a:srgbClr val="000000"/>
              </a:solidFill>
              <a:latin typeface="Arial"/>
              <a:ea typeface="Arial"/>
              <a:cs typeface="Arial"/>
              <a:sym typeface="Arial"/>
            </a:endParaRPr>
          </a:p>
        </p:txBody>
      </p:sp>
      <p:sp>
        <p:nvSpPr>
          <p:cNvPr id="341" name="Google Shape;341;p37"/>
          <p:cNvSpPr/>
          <p:nvPr/>
        </p:nvSpPr>
        <p:spPr>
          <a:xfrm>
            <a:off x="5654036" y="4293096"/>
            <a:ext cx="6096000" cy="1815882"/>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ولعلّ أقرب اتجاه للجامعة الحديثة في العالم القديم موجود في </a:t>
            </a:r>
            <a:r>
              <a:rPr b="1" i="0" lang="en-US" sz="2800" u="none" cap="none" strike="noStrike">
                <a:solidFill>
                  <a:srgbClr val="000000"/>
                </a:solidFill>
                <a:latin typeface="Arial"/>
                <a:ea typeface="Arial"/>
                <a:cs typeface="Arial"/>
                <a:sym typeface="Arial"/>
              </a:rPr>
              <a:t>أكاديمية أفلاطون </a:t>
            </a:r>
            <a:r>
              <a:rPr b="0" i="0" lang="en-US" sz="2800" u="none" cap="none" strike="noStrike">
                <a:solidFill>
                  <a:srgbClr val="000000"/>
                </a:solidFill>
                <a:latin typeface="Arial"/>
                <a:ea typeface="Arial"/>
                <a:cs typeface="Arial"/>
                <a:sym typeface="Arial"/>
              </a:rPr>
              <a:t>التي أسّست في </a:t>
            </a:r>
            <a:r>
              <a:rPr b="0" i="0" lang="en-US" sz="2800" u="none" cap="none" strike="noStrike">
                <a:solidFill>
                  <a:srgbClr val="202122"/>
                </a:solidFill>
                <a:latin typeface="Arial"/>
                <a:ea typeface="Arial"/>
                <a:cs typeface="Arial"/>
                <a:sym typeface="Arial"/>
              </a:rPr>
              <a:t>سنة 387 قبل  الميلاد في أثينا </a:t>
            </a:r>
            <a:r>
              <a:rPr b="0" i="0" lang="en-US" sz="2800" u="none" cap="none" strike="noStrike">
                <a:solidFill>
                  <a:srgbClr val="000000"/>
                </a:solidFill>
                <a:latin typeface="Arial"/>
                <a:ea typeface="Arial"/>
                <a:cs typeface="Arial"/>
                <a:sym typeface="Arial"/>
              </a:rPr>
              <a:t>وعرفت باسم </a:t>
            </a:r>
            <a:r>
              <a:rPr b="1" i="0" lang="en-US" sz="2800" u="none" cap="none" strike="noStrike">
                <a:solidFill>
                  <a:srgbClr val="000000"/>
                </a:solidFill>
                <a:latin typeface="Arial"/>
                <a:ea typeface="Arial"/>
                <a:cs typeface="Arial"/>
                <a:sym typeface="Arial"/>
              </a:rPr>
              <a:t>الأكاديمية</a:t>
            </a:r>
            <a:r>
              <a:rPr b="0" i="0" lang="en-US" sz="2800" u="none" cap="none" strike="noStrike">
                <a:solidFill>
                  <a:srgbClr val="000000"/>
                </a:solidFill>
                <a:latin typeface="Arial"/>
                <a:ea typeface="Arial"/>
                <a:cs typeface="Arial"/>
                <a:sym typeface="Arial"/>
              </a:rPr>
              <a:t>،</a:t>
            </a:r>
            <a:r>
              <a:rPr b="0" i="0" lang="en-US" sz="2800" u="none" cap="none" strike="noStrike">
                <a:solidFill>
                  <a:srgbClr val="202122"/>
                </a:solidFill>
                <a:latin typeface="Arial"/>
                <a:ea typeface="Arial"/>
                <a:cs typeface="Arial"/>
                <a:sym typeface="Arial"/>
              </a:rPr>
              <a:t> وانتهت سنة 529 ميلادية.</a:t>
            </a:r>
            <a:endParaRPr b="0" i="0" sz="2800" u="none" cap="none" strike="noStrike">
              <a:solidFill>
                <a:srgbClr val="000000"/>
              </a:solidFill>
              <a:latin typeface="Arial"/>
              <a:ea typeface="Arial"/>
              <a:cs typeface="Arial"/>
              <a:sym typeface="Arial"/>
            </a:endParaRPr>
          </a:p>
        </p:txBody>
      </p:sp>
      <p:pic>
        <p:nvPicPr>
          <p:cNvPr id="342" name="Google Shape;342;p37"/>
          <p:cNvPicPr preferRelativeResize="0"/>
          <p:nvPr/>
        </p:nvPicPr>
        <p:blipFill rotWithShape="1">
          <a:blip r:embed="rId3">
            <a:alphaModFix/>
          </a:blip>
          <a:srcRect b="0" l="0" r="0" t="0"/>
          <a:stretch/>
        </p:blipFill>
        <p:spPr>
          <a:xfrm>
            <a:off x="767408" y="2276872"/>
            <a:ext cx="3096344" cy="352839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0"/>
                                        </p:tgtEl>
                                        <p:attrNameLst>
                                          <p:attrName>style.visibility</p:attrName>
                                        </p:attrNameLst>
                                      </p:cBhvr>
                                      <p:to>
                                        <p:strVal val="visible"/>
                                      </p:to>
                                    </p:set>
                                    <p:anim calcmode="lin" valueType="num">
                                      <p:cBhvr additive="base">
                                        <p:cTn dur="500"/>
                                        <p:tgtEl>
                                          <p:spTgt spid="34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1"/>
                                        </p:tgtEl>
                                        <p:attrNameLst>
                                          <p:attrName>style.visibility</p:attrName>
                                        </p:attrNameLst>
                                      </p:cBhvr>
                                      <p:to>
                                        <p:strVal val="visible"/>
                                      </p:to>
                                    </p:set>
                                    <p:anim calcmode="lin" valueType="num">
                                      <p:cBhvr additive="base">
                                        <p:cTn dur="500"/>
                                        <p:tgtEl>
                                          <p:spTgt spid="34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6" name="Shape 346"/>
        <p:cNvGrpSpPr/>
        <p:nvPr/>
      </p:nvGrpSpPr>
      <p:grpSpPr>
        <a:xfrm>
          <a:off x="0" y="0"/>
          <a:ext cx="0" cy="0"/>
          <a:chOff x="0" y="0"/>
          <a:chExt cx="0" cy="0"/>
        </a:xfrm>
      </p:grpSpPr>
      <p:sp>
        <p:nvSpPr>
          <p:cNvPr id="347" name="Google Shape;347;p38"/>
          <p:cNvSpPr/>
          <p:nvPr/>
        </p:nvSpPr>
        <p:spPr>
          <a:xfrm>
            <a:off x="2626179" y="500900"/>
            <a:ext cx="8943522"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348" name="Google Shape;348;p38"/>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349" name="Google Shape;349;p38"/>
          <p:cNvSpPr/>
          <p:nvPr/>
        </p:nvSpPr>
        <p:spPr>
          <a:xfrm>
            <a:off x="3143671" y="1910216"/>
            <a:ext cx="8136905" cy="4401164"/>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نشأة الجامعات</a:t>
            </a:r>
            <a:endParaRPr b="1"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تعود نشأة مؤسسات التعليم العالي إلى الحضارات القديمة الفرعونية والبابلية وغيرها ولكن بداية نشأة الجامعات بالمعنى الاصطلاحي ظهر في عام 1076 حيث تم إنشاء </a:t>
            </a:r>
            <a:r>
              <a:rPr b="1" i="0" lang="en-US" sz="2800" u="none" cap="none" strike="noStrike">
                <a:solidFill>
                  <a:srgbClr val="000000"/>
                </a:solidFill>
                <a:latin typeface="Arial"/>
                <a:ea typeface="Arial"/>
                <a:cs typeface="Arial"/>
                <a:sym typeface="Arial"/>
              </a:rPr>
              <a:t>جامعة بولونيا الايطالية</a:t>
            </a:r>
            <a:r>
              <a:rPr b="0" i="0" lang="en-US" sz="2800" u="none" cap="none" strike="noStrike">
                <a:solidFill>
                  <a:srgbClr val="000000"/>
                </a:solidFill>
                <a:latin typeface="Arial"/>
                <a:ea typeface="Arial"/>
                <a:cs typeface="Arial"/>
                <a:sym typeface="Arial"/>
              </a:rPr>
              <a:t>.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أمّا في العالم العربي تعتبر </a:t>
            </a:r>
            <a:r>
              <a:rPr b="1" i="0" lang="en-US" sz="2800" u="none" cap="none" strike="noStrike">
                <a:solidFill>
                  <a:srgbClr val="000000"/>
                </a:solidFill>
                <a:latin typeface="Arial"/>
                <a:ea typeface="Arial"/>
                <a:cs typeface="Arial"/>
                <a:sym typeface="Arial"/>
              </a:rPr>
              <a:t>الجامعة المصرية الأهلية </a:t>
            </a:r>
            <a:r>
              <a:rPr b="0" i="0" lang="en-US" sz="2800" u="none" cap="none" strike="noStrike">
                <a:solidFill>
                  <a:srgbClr val="000000"/>
                </a:solidFill>
                <a:latin typeface="Arial"/>
                <a:ea typeface="Arial"/>
                <a:cs typeface="Arial"/>
                <a:sym typeface="Arial"/>
              </a:rPr>
              <a:t>والتي أنشئت في عام 1908 هي أول جامعة عربية. كما عرفت باسم جامعة فؤاد الأول ثم جامعة القاهرة بعد ثورة 23 يوليو 1952. </a:t>
            </a:r>
            <a:endParaRPr/>
          </a:p>
          <a:p>
            <a:pPr indent="0" lvl="0" marL="0" marR="0" rtl="0" algn="l">
              <a:lnSpc>
                <a:spcPct val="100000"/>
              </a:lnSpc>
              <a:spcBef>
                <a:spcPts val="0"/>
              </a:spcBef>
              <a:spcAft>
                <a:spcPts val="0"/>
              </a:spcAft>
              <a:buNone/>
            </a:pPr>
            <a:br>
              <a:rPr b="0" i="0" lang="en-US" sz="2800" u="none" cap="none" strike="noStrike">
                <a:solidFill>
                  <a:srgbClr val="000000"/>
                </a:solidFill>
                <a:latin typeface="Arial"/>
                <a:ea typeface="Arial"/>
                <a:cs typeface="Arial"/>
                <a:sym typeface="Arial"/>
              </a:rPr>
            </a:br>
            <a:r>
              <a:rPr b="0" i="0" lang="en-US" sz="2800" u="none" cap="none" strike="noStrike">
                <a:solidFill>
                  <a:srgbClr val="000000"/>
                </a:solidFill>
                <a:latin typeface="Arial"/>
                <a:ea typeface="Arial"/>
                <a:cs typeface="Arial"/>
                <a:sym typeface="Arial"/>
              </a:rPr>
              <a:t> </a:t>
            </a:r>
            <a:endParaRPr b="0" i="0" sz="2800" u="none" cap="none" strike="noStrike">
              <a:solidFill>
                <a:srgbClr val="595959"/>
              </a:solidFill>
              <a:latin typeface="Calibri"/>
              <a:ea typeface="Calibri"/>
              <a:cs typeface="Calibri"/>
              <a:sym typeface="Calibri"/>
            </a:endParaRPr>
          </a:p>
        </p:txBody>
      </p:sp>
      <p:sp>
        <p:nvSpPr>
          <p:cNvPr id="350" name="Google Shape;350;p38"/>
          <p:cNvSpPr txBox="1"/>
          <p:nvPr/>
        </p:nvSpPr>
        <p:spPr>
          <a:xfrm>
            <a:off x="4007768" y="105273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نشأة التعليم العالي وفلسفته</a:t>
            </a:r>
            <a:endParaRPr/>
          </a:p>
        </p:txBody>
      </p:sp>
      <p:pic>
        <p:nvPicPr>
          <p:cNvPr id="351" name="Google Shape;351;p38"/>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352" name="Google Shape;352;p38"/>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pic>
        <p:nvPicPr>
          <p:cNvPr id="353" name="Google Shape;353;p38"/>
          <p:cNvPicPr preferRelativeResize="0"/>
          <p:nvPr/>
        </p:nvPicPr>
        <p:blipFill rotWithShape="1">
          <a:blip r:embed="rId6">
            <a:alphaModFix/>
          </a:blip>
          <a:srcRect b="0" l="0" r="0" t="0"/>
          <a:stretch/>
        </p:blipFill>
        <p:spPr>
          <a:xfrm>
            <a:off x="99455" y="980728"/>
            <a:ext cx="2936738" cy="2725641"/>
          </a:xfrm>
          <a:prstGeom prst="rect">
            <a:avLst/>
          </a:prstGeom>
          <a:noFill/>
          <a:ln>
            <a:noFill/>
          </a:ln>
        </p:spPr>
      </p:pic>
      <p:pic>
        <p:nvPicPr>
          <p:cNvPr descr="في ذكرى تأسيس جامعة القاهرة.. كيف تضامن المصريون لتمويلها رغم معارضة  الاحتلال؟ :: الوقائع الإخبارية" id="354" name="Google Shape;354;p38"/>
          <p:cNvPicPr preferRelativeResize="0"/>
          <p:nvPr/>
        </p:nvPicPr>
        <p:blipFill rotWithShape="1">
          <a:blip r:embed="rId7">
            <a:alphaModFix/>
          </a:blip>
          <a:srcRect b="0" l="0" r="0" t="0"/>
          <a:stretch/>
        </p:blipFill>
        <p:spPr>
          <a:xfrm>
            <a:off x="99455" y="3562353"/>
            <a:ext cx="3003049" cy="2000733"/>
          </a:xfrm>
          <a:prstGeom prst="rect">
            <a:avLst/>
          </a:prstGeom>
          <a:noFill/>
          <a:ln>
            <a:noFill/>
          </a:ln>
        </p:spPr>
      </p:pic>
      <p:sp>
        <p:nvSpPr>
          <p:cNvPr id="355" name="Google Shape;355;p38"/>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9">
                                            <p:txEl>
                                              <p:pRg end="0" st="0"/>
                                            </p:txEl>
                                          </p:spTgt>
                                        </p:tgtEl>
                                        <p:attrNameLst>
                                          <p:attrName>style.visibility</p:attrName>
                                        </p:attrNameLst>
                                      </p:cBhvr>
                                      <p:to>
                                        <p:strVal val="visible"/>
                                      </p:to>
                                    </p:set>
                                    <p:anim calcmode="lin" valueType="num">
                                      <p:cBhvr additive="base">
                                        <p:cTn dur="500"/>
                                        <p:tgtEl>
                                          <p:spTgt spid="349">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9">
                                            <p:txEl>
                                              <p:pRg end="1" st="1"/>
                                            </p:txEl>
                                          </p:spTgt>
                                        </p:tgtEl>
                                        <p:attrNameLst>
                                          <p:attrName>style.visibility</p:attrName>
                                        </p:attrNameLst>
                                      </p:cBhvr>
                                      <p:to>
                                        <p:strVal val="visible"/>
                                      </p:to>
                                    </p:set>
                                    <p:anim calcmode="lin" valueType="num">
                                      <p:cBhvr additive="base">
                                        <p:cTn dur="500"/>
                                        <p:tgtEl>
                                          <p:spTgt spid="349">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9">
                                            <p:txEl>
                                              <p:pRg end="2" st="2"/>
                                            </p:txEl>
                                          </p:spTgt>
                                        </p:tgtEl>
                                        <p:attrNameLst>
                                          <p:attrName>style.visibility</p:attrName>
                                        </p:attrNameLst>
                                      </p:cBhvr>
                                      <p:to>
                                        <p:strVal val="visible"/>
                                      </p:to>
                                    </p:set>
                                    <p:anim calcmode="lin" valueType="num">
                                      <p:cBhvr additive="base">
                                        <p:cTn dur="500"/>
                                        <p:tgtEl>
                                          <p:spTgt spid="349">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9">
                                            <p:txEl>
                                              <p:pRg end="3" st="3"/>
                                            </p:txEl>
                                          </p:spTgt>
                                        </p:tgtEl>
                                        <p:attrNameLst>
                                          <p:attrName>style.visibility</p:attrName>
                                        </p:attrNameLst>
                                      </p:cBhvr>
                                      <p:to>
                                        <p:strVal val="visible"/>
                                      </p:to>
                                    </p:set>
                                    <p:anim calcmode="lin" valueType="num">
                                      <p:cBhvr additive="base">
                                        <p:cTn dur="500"/>
                                        <p:tgtEl>
                                          <p:spTgt spid="349">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9">
                                            <p:txEl>
                                              <p:pRg end="4" st="4"/>
                                            </p:txEl>
                                          </p:spTgt>
                                        </p:tgtEl>
                                        <p:attrNameLst>
                                          <p:attrName>style.visibility</p:attrName>
                                        </p:attrNameLst>
                                      </p:cBhvr>
                                      <p:to>
                                        <p:strVal val="visible"/>
                                      </p:to>
                                    </p:set>
                                    <p:anim calcmode="lin" valueType="num">
                                      <p:cBhvr additive="base">
                                        <p:cTn dur="500"/>
                                        <p:tgtEl>
                                          <p:spTgt spid="349">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53"/>
                                        </p:tgtEl>
                                        <p:attrNameLst>
                                          <p:attrName>style.visibility</p:attrName>
                                        </p:attrNameLst>
                                      </p:cBhvr>
                                      <p:to>
                                        <p:strVal val="visible"/>
                                      </p:to>
                                    </p:set>
                                    <p:anim calcmode="lin" valueType="num">
                                      <p:cBhvr additive="base">
                                        <p:cTn dur="500"/>
                                        <p:tgtEl>
                                          <p:spTgt spid="35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54"/>
                                        </p:tgtEl>
                                        <p:attrNameLst>
                                          <p:attrName>style.visibility</p:attrName>
                                        </p:attrNameLst>
                                      </p:cBhvr>
                                      <p:to>
                                        <p:strVal val="visible"/>
                                      </p:to>
                                    </p:set>
                                    <p:animEffect filter="fade" transition="in">
                                      <p:cBhvr>
                                        <p:cTn dur="500"/>
                                        <p:tgtEl>
                                          <p:spTgt spid="35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39"/>
          <p:cNvSpPr/>
          <p:nvPr/>
        </p:nvSpPr>
        <p:spPr>
          <a:xfrm>
            <a:off x="2626179" y="500900"/>
            <a:ext cx="9176616"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361" name="Google Shape;361;p39"/>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362" name="Google Shape;362;p39"/>
          <p:cNvSpPr/>
          <p:nvPr/>
        </p:nvSpPr>
        <p:spPr>
          <a:xfrm>
            <a:off x="280308" y="1277431"/>
            <a:ext cx="11576332" cy="6124713"/>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في الواقع إن نشأة الجامعات الحديثة وتطورها مرّ في أربع مراحل لخصها «باسيل فلاتشر»على النحو الآتي:  </a:t>
            </a:r>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المرحلة الأولى</a:t>
            </a:r>
            <a:r>
              <a:rPr b="0" i="0" lang="en-US" sz="2800" u="none" cap="none" strike="noStrike">
                <a:solidFill>
                  <a:srgbClr val="000000"/>
                </a:solidFill>
                <a:latin typeface="Arial"/>
                <a:ea typeface="Arial"/>
                <a:cs typeface="Arial"/>
                <a:sym typeface="Arial"/>
              </a:rPr>
              <a:t>: وهي مرحلة نشأة الجامعات الأوروبية في القرن الثاني عشر.</a:t>
            </a:r>
            <a:endParaRPr b="0" i="0" sz="2800" u="none" cap="none" strike="noStrike">
              <a:solidFill>
                <a:srgbClr val="000000"/>
              </a:solidFill>
              <a:latin typeface="Arial"/>
              <a:ea typeface="Arial"/>
              <a:cs typeface="Arial"/>
              <a:sym typeface="Arial"/>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المرحلة الثانية </a:t>
            </a:r>
            <a:r>
              <a:rPr b="0" i="0" lang="en-US" sz="2800" u="none" cap="none" strike="noStrike">
                <a:solidFill>
                  <a:srgbClr val="000000"/>
                </a:solidFill>
                <a:latin typeface="Arial"/>
                <a:ea typeface="Arial"/>
                <a:cs typeface="Arial"/>
                <a:sym typeface="Arial"/>
              </a:rPr>
              <a:t>: وهي مرحلة عصر النهضة في القرن الخامس عشر والذي نجم عنه تجديد في جامعات أوروبا وبعدها في جامعات امريكا مثل جامعة هارفرد التي أنشئت عام 1636 وجامعة ييل عام 1701 وجامعة برنستون عام 1746.</a:t>
            </a:r>
            <a:endParaRPr b="0" i="0" sz="2800" u="none" cap="none" strike="noStrike">
              <a:solidFill>
                <a:srgbClr val="000000"/>
              </a:solidFill>
              <a:latin typeface="Arial"/>
              <a:ea typeface="Arial"/>
              <a:cs typeface="Arial"/>
              <a:sym typeface="Arial"/>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المرحلة الثالثة</a:t>
            </a:r>
            <a:r>
              <a:rPr b="0" i="0" lang="en-US" sz="2800" u="none" cap="none" strike="noStrike">
                <a:solidFill>
                  <a:srgbClr val="000000"/>
                </a:solidFill>
                <a:latin typeface="Arial"/>
                <a:ea typeface="Arial"/>
                <a:cs typeface="Arial"/>
                <a:sym typeface="Arial"/>
              </a:rPr>
              <a:t>:  وهي تشمل النصف الثاني من القرن التاسع عشر حيث حدث توسع عالمي في إنشاء الجامعات إضافة إلى ظهور مؤسسات التعليم العالي خارج الجامعات وعلى نطاق واسع.</a:t>
            </a:r>
            <a:endParaRPr b="0" i="0" sz="2800" u="none" cap="none" strike="noStrike">
              <a:solidFill>
                <a:srgbClr val="000000"/>
              </a:solidFill>
              <a:latin typeface="Arial"/>
              <a:ea typeface="Arial"/>
              <a:cs typeface="Arial"/>
              <a:sym typeface="Arial"/>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المرحلة الرابعة</a:t>
            </a:r>
            <a:r>
              <a:rPr b="0" i="0" lang="en-US" sz="2800" u="none" cap="none" strike="noStrike">
                <a:solidFill>
                  <a:srgbClr val="000000"/>
                </a:solidFill>
                <a:latin typeface="Arial"/>
                <a:ea typeface="Arial"/>
                <a:cs typeface="Arial"/>
                <a:sym typeface="Arial"/>
              </a:rPr>
              <a:t>:  وهي المرحلة التي تمتد من الحرب العالمية الثانية حتى اليوم حيث ظهور الجامعات في كل دول العالم وعرفت هذه المرحلة بظهور الجامعات التخصصية والجامعات التكنولوجية والجامعات الطبية والجامعات الإنسانية. </a:t>
            </a:r>
            <a:endParaRPr/>
          </a:p>
          <a:p>
            <a:pPr indent="0" lvl="0" marL="0" marR="0" rtl="0" algn="just">
              <a:lnSpc>
                <a:spcPct val="100000"/>
              </a:lnSpc>
              <a:spcBef>
                <a:spcPts val="0"/>
              </a:spcBef>
              <a:spcAft>
                <a:spcPts val="0"/>
              </a:spcAft>
              <a:buNone/>
            </a:pPr>
            <a:br>
              <a:rPr b="0" i="0" lang="en-US" sz="2800" u="none" cap="none" strike="noStrike">
                <a:solidFill>
                  <a:srgbClr val="000000"/>
                </a:solidFill>
                <a:latin typeface="Arial"/>
                <a:ea typeface="Arial"/>
                <a:cs typeface="Arial"/>
                <a:sym typeface="Arial"/>
              </a:rPr>
            </a:br>
            <a:br>
              <a:rPr b="0" i="0" lang="en-US" sz="2800" u="none" cap="none" strike="noStrike">
                <a:solidFill>
                  <a:srgbClr val="000000"/>
                </a:solidFill>
                <a:latin typeface="Arial"/>
                <a:ea typeface="Arial"/>
                <a:cs typeface="Arial"/>
                <a:sym typeface="Arial"/>
              </a:rPr>
            </a:br>
            <a:r>
              <a:rPr b="0" i="0" lang="en-US" sz="2800" u="none" cap="none" strike="noStrike">
                <a:solidFill>
                  <a:srgbClr val="000000"/>
                </a:solidFill>
                <a:latin typeface="Arial"/>
                <a:ea typeface="Arial"/>
                <a:cs typeface="Arial"/>
                <a:sym typeface="Arial"/>
              </a:rPr>
              <a:t> </a:t>
            </a:r>
            <a:endParaRPr b="0" i="0" sz="2800" u="none" cap="none" strike="noStrike">
              <a:solidFill>
                <a:srgbClr val="595959"/>
              </a:solidFill>
              <a:latin typeface="Calibri"/>
              <a:ea typeface="Calibri"/>
              <a:cs typeface="Calibri"/>
              <a:sym typeface="Calibri"/>
            </a:endParaRPr>
          </a:p>
        </p:txBody>
      </p:sp>
      <p:sp>
        <p:nvSpPr>
          <p:cNvPr id="363" name="Google Shape;363;p39"/>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نشأة الجامعات الحديثة </a:t>
            </a:r>
            <a:endParaRPr/>
          </a:p>
        </p:txBody>
      </p:sp>
      <p:pic>
        <p:nvPicPr>
          <p:cNvPr id="364" name="Google Shape;364;p39"/>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365" name="Google Shape;365;p39"/>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366" name="Google Shape;366;p39"/>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0" name="Shape 370"/>
        <p:cNvGrpSpPr/>
        <p:nvPr/>
      </p:nvGrpSpPr>
      <p:grpSpPr>
        <a:xfrm>
          <a:off x="0" y="0"/>
          <a:ext cx="0" cy="0"/>
          <a:chOff x="0" y="0"/>
          <a:chExt cx="0" cy="0"/>
        </a:xfrm>
      </p:grpSpPr>
      <p:sp>
        <p:nvSpPr>
          <p:cNvPr id="371" name="Google Shape;371;p40"/>
          <p:cNvSpPr/>
          <p:nvPr/>
        </p:nvSpPr>
        <p:spPr>
          <a:xfrm>
            <a:off x="983432" y="980728"/>
            <a:ext cx="10056440" cy="1384995"/>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مما تقدّم يتبيّن أن الجامعات بمعناها الحديث قد بدأت في الأساس بوصفها </a:t>
            </a:r>
            <a:r>
              <a:rPr b="1" i="0" lang="en-US" sz="2800" u="none" cap="none" strike="noStrike">
                <a:solidFill>
                  <a:srgbClr val="000000"/>
                </a:solidFill>
                <a:latin typeface="Arial"/>
                <a:ea typeface="Arial"/>
                <a:cs typeface="Arial"/>
                <a:sym typeface="Arial"/>
              </a:rPr>
              <a:t>مؤسسات مدرسية</a:t>
            </a:r>
            <a:r>
              <a:rPr b="0" i="0" lang="en-US" sz="2800" u="none" cap="none" strike="noStrike">
                <a:solidFill>
                  <a:srgbClr val="000000"/>
                </a:solidFill>
                <a:latin typeface="Arial"/>
                <a:ea typeface="Arial"/>
                <a:cs typeface="Arial"/>
                <a:sym typeface="Arial"/>
              </a:rPr>
              <a:t> وتطورت بفعل عوامل وظروف اقتصادية واجتماعية وسياسية وثقافية رافقت عملية الانتقال في المجتمعات </a:t>
            </a:r>
            <a:r>
              <a:rPr lang="en-US" sz="2800"/>
              <a:t>الأوروبية</a:t>
            </a:r>
            <a:r>
              <a:rPr b="0" i="0" lang="en-US" sz="2800" u="none" cap="none" strike="noStrike">
                <a:solidFill>
                  <a:srgbClr val="000000"/>
                </a:solidFill>
                <a:latin typeface="Arial"/>
                <a:ea typeface="Arial"/>
                <a:cs typeface="Arial"/>
                <a:sym typeface="Arial"/>
              </a:rPr>
              <a:t> من العصر الإقطاعي إلى العصر البرجوازي.</a:t>
            </a:r>
            <a:endParaRPr b="0" i="0" sz="2800" u="none" cap="none" strike="noStrike">
              <a:solidFill>
                <a:srgbClr val="000000"/>
              </a:solidFill>
              <a:latin typeface="Arial"/>
              <a:ea typeface="Arial"/>
              <a:cs typeface="Arial"/>
              <a:sym typeface="Arial"/>
            </a:endParaRPr>
          </a:p>
        </p:txBody>
      </p:sp>
      <p:sp>
        <p:nvSpPr>
          <p:cNvPr id="372" name="Google Shape;372;p40"/>
          <p:cNvSpPr/>
          <p:nvPr/>
        </p:nvSpPr>
        <p:spPr>
          <a:xfrm>
            <a:off x="1326278" y="2807350"/>
            <a:ext cx="2232248" cy="3970318"/>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أما كلمة الجامعة باللغة الانجليزية</a:t>
            </a:r>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فإنها تعني </a:t>
            </a:r>
            <a:r>
              <a:rPr b="1" i="0" lang="en-US" sz="2800" u="none" cap="none" strike="noStrike">
                <a:solidFill>
                  <a:srgbClr val="000000"/>
                </a:solidFill>
                <a:latin typeface="Arial"/>
                <a:ea typeface="Arial"/>
                <a:cs typeface="Arial"/>
                <a:sym typeface="Arial"/>
              </a:rPr>
              <a:t>الجمعية</a:t>
            </a:r>
            <a:r>
              <a:rPr b="0" i="0" lang="en-US" sz="2800" u="none" cap="none" strike="noStrike">
                <a:solidFill>
                  <a:srgbClr val="000000"/>
                </a:solidFill>
                <a:latin typeface="Arial"/>
                <a:ea typeface="Arial"/>
                <a:cs typeface="Arial"/>
                <a:sym typeface="Arial"/>
              </a:rPr>
              <a:t> التي تتولى ممارسة التعليم ولم تاخذ معناها الجامعي الحديث إلا بعد وقت.</a:t>
            </a:r>
            <a:endParaRPr b="0" i="0" sz="2800" u="none" cap="none" strike="noStrike">
              <a:solidFill>
                <a:srgbClr val="000000"/>
              </a:solidFill>
              <a:latin typeface="Arial"/>
              <a:ea typeface="Arial"/>
              <a:cs typeface="Arial"/>
              <a:sym typeface="Arial"/>
            </a:endParaRPr>
          </a:p>
        </p:txBody>
      </p:sp>
      <p:sp>
        <p:nvSpPr>
          <p:cNvPr id="373" name="Google Shape;373;p40"/>
          <p:cNvSpPr/>
          <p:nvPr/>
        </p:nvSpPr>
        <p:spPr>
          <a:xfrm>
            <a:off x="6816080" y="3140968"/>
            <a:ext cx="4464495" cy="2492990"/>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اشتقت هذه الكلمة من اللغة اللاتينية: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1600" u="none" cap="none" strike="noStrike">
                <a:solidFill>
                  <a:srgbClr val="000000"/>
                </a:solidFill>
                <a:latin typeface="Arial"/>
                <a:ea typeface="Arial"/>
                <a:cs typeface="Arial"/>
                <a:sym typeface="Arial"/>
              </a:rPr>
              <a:t>(universities magistrorum et scholarium‏</a:t>
            </a:r>
            <a:endParaRPr b="0" i="0" sz="16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وتعني "</a:t>
            </a:r>
            <a:r>
              <a:rPr b="1" i="0" lang="en-US" sz="2800" u="none" cap="none" strike="noStrike">
                <a:solidFill>
                  <a:srgbClr val="000000"/>
                </a:solidFill>
                <a:latin typeface="Arial"/>
                <a:ea typeface="Arial"/>
                <a:cs typeface="Arial"/>
                <a:sym typeface="Arial"/>
              </a:rPr>
              <a:t>مجتمع المعلمين والعلماء</a:t>
            </a:r>
            <a:r>
              <a:rPr b="0" i="0" lang="en-US" sz="2800" u="none" cap="none" strike="noStrike">
                <a:solidFill>
                  <a:srgbClr val="000000"/>
                </a:solidFill>
                <a:latin typeface="Arial"/>
                <a:ea typeface="Arial"/>
                <a:cs typeface="Arial"/>
                <a:sym typeface="Arial"/>
              </a:rPr>
              <a:t>".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وأول من صاغ هذا المصطلح جامعة بولونيا الإيطالية التي تعتبر أول جامعة تأسست بالمفهوم الحديث للجامعات.</a:t>
            </a:r>
            <a:endParaRPr b="0" i="0" sz="2800" u="none" cap="none" strike="noStrike">
              <a:solidFill>
                <a:srgbClr val="000000"/>
              </a:solidFill>
              <a:latin typeface="Arial"/>
              <a:ea typeface="Arial"/>
              <a:cs typeface="Arial"/>
              <a:sym typeface="Arial"/>
            </a:endParaRPr>
          </a:p>
        </p:txBody>
      </p:sp>
      <p:sp>
        <p:nvSpPr>
          <p:cNvPr id="374" name="Google Shape;374;p40"/>
          <p:cNvSpPr/>
          <p:nvPr/>
        </p:nvSpPr>
        <p:spPr>
          <a:xfrm>
            <a:off x="4718058" y="404664"/>
            <a:ext cx="1624163" cy="58477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000000"/>
                </a:solidFill>
                <a:latin typeface="Arial"/>
                <a:ea typeface="Arial"/>
                <a:cs typeface="Arial"/>
                <a:sym typeface="Arial"/>
              </a:rPr>
              <a:t>«الجامعة»</a:t>
            </a:r>
            <a:endParaRPr b="1" i="0" sz="3200" u="none" cap="none" strike="noStrike">
              <a:solidFill>
                <a:srgbClr val="000000"/>
              </a:solidFill>
              <a:latin typeface="Arial"/>
              <a:ea typeface="Arial"/>
              <a:cs typeface="Arial"/>
              <a:sym typeface="Arial"/>
            </a:endParaRPr>
          </a:p>
        </p:txBody>
      </p:sp>
      <p:sp>
        <p:nvSpPr>
          <p:cNvPr id="375" name="Google Shape;375;p40"/>
          <p:cNvSpPr/>
          <p:nvPr/>
        </p:nvSpPr>
        <p:spPr>
          <a:xfrm>
            <a:off x="8744011" y="2545740"/>
            <a:ext cx="1923925" cy="523220"/>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chemeClr val="dk1"/>
                </a:solidFill>
                <a:latin typeface="Arial"/>
                <a:ea typeface="Arial"/>
                <a:cs typeface="Arial"/>
                <a:sym typeface="Arial"/>
              </a:rPr>
              <a:t>University</a:t>
            </a:r>
            <a:endParaRPr b="1" i="0" sz="2800" u="none" cap="none" strike="noStrike">
              <a:solidFill>
                <a:schemeClr val="dk1"/>
              </a:solidFill>
              <a:latin typeface="Arial"/>
              <a:ea typeface="Arial"/>
              <a:cs typeface="Arial"/>
              <a:sym typeface="Arial"/>
            </a:endParaRPr>
          </a:p>
        </p:txBody>
      </p:sp>
      <p:sp>
        <p:nvSpPr>
          <p:cNvPr id="376" name="Google Shape;376;p40"/>
          <p:cNvSpPr/>
          <p:nvPr/>
        </p:nvSpPr>
        <p:spPr>
          <a:xfrm>
            <a:off x="4151784" y="2808445"/>
            <a:ext cx="2304256" cy="3970318"/>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كلمة جامعة في اللغة العربية هي مصدر من (جمع) كلمة مشتقة عربياً من كلمة </a:t>
            </a:r>
            <a:r>
              <a:rPr b="1" i="0" lang="en-US" sz="2800" u="none" cap="none" strike="noStrike">
                <a:solidFill>
                  <a:srgbClr val="000000"/>
                </a:solidFill>
                <a:latin typeface="Arial"/>
                <a:ea typeface="Arial"/>
                <a:cs typeface="Arial"/>
                <a:sym typeface="Arial"/>
              </a:rPr>
              <a:t>الاجتماع</a:t>
            </a:r>
            <a:r>
              <a:rPr b="0" i="0" lang="en-US" sz="2800" u="none" cap="none" strike="noStrike">
                <a:solidFill>
                  <a:srgbClr val="000000"/>
                </a:solidFill>
                <a:latin typeface="Arial"/>
                <a:ea typeface="Arial"/>
                <a:cs typeface="Arial"/>
                <a:sym typeface="Arial"/>
              </a:rPr>
              <a:t> أي الاجتماع حول هدف ألا وهو هدف التعليم والمعرفة</a:t>
            </a:r>
            <a:endParaRPr b="0" i="0" sz="28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71"/>
                                        </p:tgtEl>
                                        <p:attrNameLst>
                                          <p:attrName>style.visibility</p:attrName>
                                        </p:attrNameLst>
                                      </p:cBhvr>
                                      <p:to>
                                        <p:strVal val="visible"/>
                                      </p:to>
                                    </p:set>
                                    <p:animEffect filter="fade" transition="in">
                                      <p:cBhvr>
                                        <p:cTn dur="500"/>
                                        <p:tgtEl>
                                          <p:spTgt spid="37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73"/>
                                        </p:tgtEl>
                                        <p:attrNameLst>
                                          <p:attrName>style.visibility</p:attrName>
                                        </p:attrNameLst>
                                      </p:cBhvr>
                                      <p:to>
                                        <p:strVal val="visible"/>
                                      </p:to>
                                    </p:set>
                                    <p:animEffect filter="fade" transition="in">
                                      <p:cBhvr>
                                        <p:cTn dur="500"/>
                                        <p:tgtEl>
                                          <p:spTgt spid="37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76"/>
                                        </p:tgtEl>
                                        <p:attrNameLst>
                                          <p:attrName>style.visibility</p:attrName>
                                        </p:attrNameLst>
                                      </p:cBhvr>
                                      <p:to>
                                        <p:strVal val="visible"/>
                                      </p:to>
                                    </p:set>
                                    <p:animEffect filter="fade" transition="in">
                                      <p:cBhvr>
                                        <p:cTn dur="500"/>
                                        <p:tgtEl>
                                          <p:spTgt spid="3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72"/>
                                        </p:tgtEl>
                                        <p:attrNameLst>
                                          <p:attrName>style.visibility</p:attrName>
                                        </p:attrNameLst>
                                      </p:cBhvr>
                                      <p:to>
                                        <p:strVal val="visible"/>
                                      </p:to>
                                    </p:set>
                                    <p:animEffect filter="fade" transition="in">
                                      <p:cBhvr>
                                        <p:cTn dur="500"/>
                                        <p:tgtEl>
                                          <p:spTgt spid="37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sp>
        <p:nvSpPr>
          <p:cNvPr id="381" name="Google Shape;381;p41"/>
          <p:cNvSpPr/>
          <p:nvPr/>
        </p:nvSpPr>
        <p:spPr>
          <a:xfrm>
            <a:off x="2626179" y="500900"/>
            <a:ext cx="9146722"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382" name="Google Shape;382;p41"/>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383" name="Google Shape;383;p41"/>
          <p:cNvSpPr/>
          <p:nvPr/>
        </p:nvSpPr>
        <p:spPr>
          <a:xfrm>
            <a:off x="839416" y="1428065"/>
            <a:ext cx="10585176" cy="5262939"/>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فلسفة التعليم العالي</a:t>
            </a:r>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إن فلسفة التعليم العالي هي جزء من فلسفة التعليم العام ولا شك أن </a:t>
            </a:r>
            <a:r>
              <a:rPr b="1" i="0" lang="en-US" sz="2800" u="none" cap="none" strike="noStrike">
                <a:solidFill>
                  <a:srgbClr val="000000"/>
                </a:solidFill>
                <a:latin typeface="Arial"/>
                <a:ea typeface="Arial"/>
                <a:cs typeface="Arial"/>
                <a:sym typeface="Arial"/>
              </a:rPr>
              <a:t>فلسفة التعليم في أي بلد هي مستمدة بالضرورة من الفلسفة المتبناة في المجتمع </a:t>
            </a:r>
            <a:r>
              <a:rPr b="0" i="0" lang="en-US" sz="2800" u="none" cap="none" strike="noStrike">
                <a:solidFill>
                  <a:srgbClr val="000000"/>
                </a:solidFill>
                <a:latin typeface="Arial"/>
                <a:ea typeface="Arial"/>
                <a:cs typeface="Arial"/>
                <a:sym typeface="Arial"/>
              </a:rPr>
              <a:t>والذي تترجمه الدولة من خلال السياسات والإستراتيجيات والتشريعات التي تعتمدها وتشرف على تنفيذها .</a:t>
            </a:r>
            <a:endParaRPr/>
          </a:p>
          <a:p>
            <a:pPr indent="0" lvl="0" marL="0" marR="0" rtl="1" algn="r">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فعلى سبيل المثال فلسفة التعليم العالي في الولايات المتحدة هي جزء من فلسفة التعليم المطبقة فيها، وهي مستمدة من الفلسفة الرأسمالية أو البرجماتية التي تتبناها الولايات المتحدة.</a:t>
            </a:r>
            <a:endParaRPr/>
          </a:p>
          <a:p>
            <a:pPr indent="0" lvl="0" marL="0" marR="0" rtl="1" algn="r">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وفي بلدان الوطن العربي نجد أن فلسفة التعليم العالي العالي مستمدة من الفلسفة العربية الاسلامية.</a:t>
            </a:r>
            <a:br>
              <a:rPr b="0" i="0" lang="en-US" sz="2800" u="none" cap="none" strike="noStrike">
                <a:solidFill>
                  <a:srgbClr val="000000"/>
                </a:solidFill>
                <a:latin typeface="Arial"/>
                <a:ea typeface="Arial"/>
                <a:cs typeface="Arial"/>
                <a:sym typeface="Arial"/>
              </a:rPr>
            </a:br>
            <a:r>
              <a:rPr b="0" i="0" lang="en-US" sz="2800" u="none" cap="none" strike="noStrike">
                <a:solidFill>
                  <a:srgbClr val="000000"/>
                </a:solidFill>
                <a:latin typeface="Arial"/>
                <a:ea typeface="Arial"/>
                <a:cs typeface="Arial"/>
                <a:sym typeface="Arial"/>
              </a:rPr>
              <a:t> </a:t>
            </a:r>
            <a:endParaRPr b="0" i="0" sz="2800" u="none" cap="none" strike="noStrike">
              <a:solidFill>
                <a:srgbClr val="595959"/>
              </a:solidFill>
              <a:latin typeface="Calibri"/>
              <a:ea typeface="Calibri"/>
              <a:cs typeface="Calibri"/>
              <a:sym typeface="Calibri"/>
            </a:endParaRPr>
          </a:p>
        </p:txBody>
      </p:sp>
      <p:sp>
        <p:nvSpPr>
          <p:cNvPr id="384" name="Google Shape;384;p41"/>
          <p:cNvSpPr txBox="1"/>
          <p:nvPr/>
        </p:nvSpPr>
        <p:spPr>
          <a:xfrm>
            <a:off x="3719736" y="843330"/>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نشأة التعليم العالي وفلسفته</a:t>
            </a:r>
            <a:endParaRPr/>
          </a:p>
        </p:txBody>
      </p:sp>
      <p:pic>
        <p:nvPicPr>
          <p:cNvPr id="385" name="Google Shape;385;p41"/>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386" name="Google Shape;386;p41"/>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387" name="Google Shape;387;p41"/>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sp>
        <p:nvSpPr>
          <p:cNvPr id="392" name="Google Shape;392;p42"/>
          <p:cNvSpPr/>
          <p:nvPr/>
        </p:nvSpPr>
        <p:spPr>
          <a:xfrm>
            <a:off x="2626179" y="500900"/>
            <a:ext cx="9176616"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393" name="Google Shape;393;p42"/>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394" name="Google Shape;394;p42"/>
          <p:cNvSpPr/>
          <p:nvPr/>
        </p:nvSpPr>
        <p:spPr>
          <a:xfrm>
            <a:off x="695400" y="1277431"/>
            <a:ext cx="10729192" cy="4832052"/>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فلسفة التعليم العالي</a:t>
            </a:r>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نتيجة التطور الذي حصل في نهاية القرن الثامن عشر أدّى ذلك إلى بروز فلسفتين متبلورتين في مجال التعليم العالي:</a:t>
            </a:r>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0" i="0" lang="en-US" sz="2800" u="none" cap="none" strike="noStrike">
                <a:solidFill>
                  <a:schemeClr val="dk2"/>
                </a:solidFill>
                <a:latin typeface="Arial"/>
                <a:ea typeface="Arial"/>
                <a:cs typeface="Arial"/>
                <a:sym typeface="Arial"/>
              </a:rPr>
              <a:t>أولها ترى أن مهمة التعليم العالي هي </a:t>
            </a:r>
            <a:r>
              <a:rPr b="1" i="0" lang="en-US" sz="2800" u="none" cap="none" strike="noStrike">
                <a:solidFill>
                  <a:schemeClr val="dk2"/>
                </a:solidFill>
                <a:latin typeface="Arial"/>
                <a:ea typeface="Arial"/>
                <a:cs typeface="Arial"/>
                <a:sym typeface="Arial"/>
              </a:rPr>
              <a:t>تكوين العقل المنهجي المنظم </a:t>
            </a:r>
            <a:r>
              <a:rPr b="0" i="0" lang="en-US" sz="2800" u="none" cap="none" strike="noStrike">
                <a:solidFill>
                  <a:schemeClr val="dk2"/>
                </a:solidFill>
                <a:latin typeface="Arial"/>
                <a:ea typeface="Arial"/>
                <a:cs typeface="Arial"/>
                <a:sym typeface="Arial"/>
              </a:rPr>
              <a:t>من خلال تربية الذهنية وتدريب العقل ويمكن القول بأن الجامعات البريطانية كجامعة اوكسفورد وجامعة كامبريدج هي أفضل النماذج التي تمثل هذه الفلسفة.</a:t>
            </a:r>
            <a:endParaRPr b="0" i="0" sz="2800" u="none" cap="none" strike="noStrike">
              <a:solidFill>
                <a:schemeClr val="dk2"/>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0" i="0" lang="en-US" sz="2800" u="none" cap="none" strike="noStrike">
                <a:solidFill>
                  <a:srgbClr val="7030A0"/>
                </a:solidFill>
                <a:latin typeface="Arial"/>
                <a:ea typeface="Arial"/>
                <a:cs typeface="Arial"/>
                <a:sym typeface="Arial"/>
              </a:rPr>
              <a:t>وثانيها هي الفلسفة التي ترى بأن المهمة الأساسية للتعليم العالي هي </a:t>
            </a:r>
            <a:r>
              <a:rPr b="1" i="0" lang="en-US" sz="2800" u="none" cap="none" strike="noStrike">
                <a:solidFill>
                  <a:srgbClr val="7030A0"/>
                </a:solidFill>
                <a:latin typeface="Arial"/>
                <a:ea typeface="Arial"/>
                <a:cs typeface="Arial"/>
                <a:sym typeface="Arial"/>
              </a:rPr>
              <a:t>إعداد الطلبة من أجل مهمة مستقبلية </a:t>
            </a:r>
            <a:r>
              <a:rPr b="0" i="0" lang="en-US" sz="2800" u="none" cap="none" strike="noStrike">
                <a:solidFill>
                  <a:srgbClr val="7030A0"/>
                </a:solidFill>
                <a:latin typeface="Arial"/>
                <a:ea typeface="Arial"/>
                <a:cs typeface="Arial"/>
                <a:sym typeface="Arial"/>
              </a:rPr>
              <a:t>يعيشون منها وفي هذا السياق لا بدّ أن يكون هناك تركيز على التخصص وإعداد الطالب بمهارات معينة تمكّنه من ارتياد سوق العمل بكفاية، ولعل أفضل الجامعات التي تأخذ بهذه الفلسفة هي الجامعات الألمانية. </a:t>
            </a:r>
            <a:br>
              <a:rPr b="0" i="0" lang="en-US" sz="2800" u="none" cap="none" strike="noStrike">
                <a:solidFill>
                  <a:srgbClr val="000000"/>
                </a:solidFill>
                <a:latin typeface="Arial"/>
                <a:ea typeface="Arial"/>
                <a:cs typeface="Arial"/>
                <a:sym typeface="Arial"/>
              </a:rPr>
            </a:br>
            <a:endParaRPr b="0" i="0" sz="2800" u="none" cap="none" strike="noStrike">
              <a:solidFill>
                <a:srgbClr val="595959"/>
              </a:solidFill>
              <a:latin typeface="Calibri"/>
              <a:ea typeface="Calibri"/>
              <a:cs typeface="Calibri"/>
              <a:sym typeface="Calibri"/>
            </a:endParaRPr>
          </a:p>
        </p:txBody>
      </p:sp>
      <p:sp>
        <p:nvSpPr>
          <p:cNvPr id="395" name="Google Shape;395;p42"/>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نشأة التعليم العالي وفلسفته</a:t>
            </a:r>
            <a:endParaRPr/>
          </a:p>
        </p:txBody>
      </p:sp>
      <p:pic>
        <p:nvPicPr>
          <p:cNvPr id="396" name="Google Shape;396;p42"/>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397" name="Google Shape;397;p42"/>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398" name="Google Shape;398;p42"/>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2" name="Shape 402"/>
        <p:cNvGrpSpPr/>
        <p:nvPr/>
      </p:nvGrpSpPr>
      <p:grpSpPr>
        <a:xfrm>
          <a:off x="0" y="0"/>
          <a:ext cx="0" cy="0"/>
          <a:chOff x="0" y="0"/>
          <a:chExt cx="0" cy="0"/>
        </a:xfrm>
      </p:grpSpPr>
      <p:sp>
        <p:nvSpPr>
          <p:cNvPr id="403" name="Google Shape;403;p4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1" algn="r">
              <a:lnSpc>
                <a:spcPct val="90000"/>
              </a:lnSpc>
              <a:spcBef>
                <a:spcPts val="0"/>
              </a:spcBef>
              <a:spcAft>
                <a:spcPts val="0"/>
              </a:spcAft>
              <a:buSzPts val="1800"/>
              <a:buNone/>
            </a:pPr>
            <a:r>
              <a:rPr lang="en-US">
                <a:solidFill>
                  <a:srgbClr val="000000"/>
                </a:solidFill>
              </a:rPr>
              <a:t>فلسفة مؤسسات التعليم العالي المرجوة </a:t>
            </a:r>
            <a:br>
              <a:rPr lang="en-US">
                <a:solidFill>
                  <a:srgbClr val="000000"/>
                </a:solidFill>
              </a:rPr>
            </a:br>
            <a:r>
              <a:rPr lang="en-US" sz="3100">
                <a:solidFill>
                  <a:srgbClr val="222A35"/>
                </a:solidFill>
              </a:rPr>
              <a:t>لا نريد نقل المعرفة فقط بل نريد إحداث تغييرات إيجابية </a:t>
            </a:r>
            <a:endParaRPr>
              <a:solidFill>
                <a:srgbClr val="222A35"/>
              </a:solidFill>
            </a:endParaRPr>
          </a:p>
        </p:txBody>
      </p:sp>
      <p:pic>
        <p:nvPicPr>
          <p:cNvPr id="404" name="Google Shape;404;p43"/>
          <p:cNvPicPr preferRelativeResize="0"/>
          <p:nvPr/>
        </p:nvPicPr>
        <p:blipFill rotWithShape="1">
          <a:blip r:embed="rId3">
            <a:alphaModFix/>
          </a:blip>
          <a:srcRect b="0" l="0" r="0" t="0"/>
          <a:stretch/>
        </p:blipFill>
        <p:spPr>
          <a:xfrm>
            <a:off x="280308" y="6043914"/>
            <a:ext cx="2167470" cy="591661"/>
          </a:xfrm>
          <a:prstGeom prst="rect">
            <a:avLst/>
          </a:prstGeom>
          <a:noFill/>
          <a:ln>
            <a:noFill/>
          </a:ln>
        </p:spPr>
      </p:pic>
      <p:pic>
        <p:nvPicPr>
          <p:cNvPr id="405" name="Google Shape;405;p43"/>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sp>
        <p:nvSpPr>
          <p:cNvPr id="406" name="Google Shape;406;p43"/>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407" name="Google Shape;407;p43"/>
          <p:cNvSpPr/>
          <p:nvPr/>
        </p:nvSpPr>
        <p:spPr>
          <a:xfrm>
            <a:off x="4706205" y="2708920"/>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الإعداد المتكامل </a:t>
            </a:r>
            <a:endParaRPr b="1" i="0" sz="2000" u="none" cap="none" strike="noStrike">
              <a:solidFill>
                <a:srgbClr val="000000"/>
              </a:solidFill>
              <a:latin typeface="Arial"/>
              <a:ea typeface="Arial"/>
              <a:cs typeface="Arial"/>
              <a:sym typeface="Arial"/>
            </a:endParaRPr>
          </a:p>
        </p:txBody>
      </p:sp>
      <p:sp>
        <p:nvSpPr>
          <p:cNvPr id="408" name="Google Shape;408;p43"/>
          <p:cNvSpPr/>
          <p:nvPr/>
        </p:nvSpPr>
        <p:spPr>
          <a:xfrm>
            <a:off x="4706204" y="1556792"/>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بناء الشخصية </a:t>
            </a:r>
            <a:endParaRPr/>
          </a:p>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الناضجة</a:t>
            </a:r>
            <a:endParaRPr b="1" i="0" sz="2000" u="none" cap="none" strike="noStrike">
              <a:solidFill>
                <a:srgbClr val="000000"/>
              </a:solidFill>
              <a:latin typeface="Arial"/>
              <a:ea typeface="Arial"/>
              <a:cs typeface="Arial"/>
              <a:sym typeface="Arial"/>
            </a:endParaRPr>
          </a:p>
        </p:txBody>
      </p:sp>
      <p:sp>
        <p:nvSpPr>
          <p:cNvPr id="409" name="Google Shape;409;p43"/>
          <p:cNvSpPr/>
          <p:nvPr/>
        </p:nvSpPr>
        <p:spPr>
          <a:xfrm>
            <a:off x="4007768" y="3914323"/>
            <a:ext cx="4032448" cy="2425421"/>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تنمية المقدرات واكتشاف الموهوبين</a:t>
            </a:r>
            <a:endParaRPr b="1" i="0" sz="24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03"/>
                                        </p:tgtEl>
                                        <p:attrNameLst>
                                          <p:attrName>style.visibility</p:attrName>
                                        </p:attrNameLst>
                                      </p:cBhvr>
                                      <p:to>
                                        <p:strVal val="visible"/>
                                      </p:to>
                                    </p:set>
                                    <p:animEffect filter="fade" transition="in">
                                      <p:cBhvr>
                                        <p:cTn dur="500"/>
                                        <p:tgtEl>
                                          <p:spTgt spid="4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3" name="Shape 413"/>
        <p:cNvGrpSpPr/>
        <p:nvPr/>
      </p:nvGrpSpPr>
      <p:grpSpPr>
        <a:xfrm>
          <a:off x="0" y="0"/>
          <a:ext cx="0" cy="0"/>
          <a:chOff x="0" y="0"/>
          <a:chExt cx="0" cy="0"/>
        </a:xfrm>
      </p:grpSpPr>
      <p:sp>
        <p:nvSpPr>
          <p:cNvPr id="414" name="Google Shape;414;p4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1" algn="r">
              <a:lnSpc>
                <a:spcPct val="90000"/>
              </a:lnSpc>
              <a:spcBef>
                <a:spcPts val="0"/>
              </a:spcBef>
              <a:spcAft>
                <a:spcPts val="0"/>
              </a:spcAft>
              <a:buSzPts val="1800"/>
              <a:buNone/>
            </a:pPr>
            <a:r>
              <a:rPr lang="en-US"/>
              <a:t>فلسفة مؤسسات التعليم العالي المرجوة </a:t>
            </a:r>
            <a:br>
              <a:rPr lang="en-US"/>
            </a:br>
            <a:r>
              <a:rPr lang="en-US" sz="3100">
                <a:solidFill>
                  <a:srgbClr val="222A35"/>
                </a:solidFill>
              </a:rPr>
              <a:t>لا نريد نقل المعرفة فقط بل نريد :</a:t>
            </a:r>
            <a:endParaRPr>
              <a:solidFill>
                <a:srgbClr val="222A35"/>
              </a:solidFill>
            </a:endParaRPr>
          </a:p>
        </p:txBody>
      </p:sp>
      <p:pic>
        <p:nvPicPr>
          <p:cNvPr id="415" name="Google Shape;415;p44"/>
          <p:cNvPicPr preferRelativeResize="0"/>
          <p:nvPr/>
        </p:nvPicPr>
        <p:blipFill rotWithShape="1">
          <a:blip r:embed="rId3">
            <a:alphaModFix/>
          </a:blip>
          <a:srcRect b="0" l="0" r="0" t="0"/>
          <a:stretch/>
        </p:blipFill>
        <p:spPr>
          <a:xfrm>
            <a:off x="280308" y="6043914"/>
            <a:ext cx="2167470" cy="591661"/>
          </a:xfrm>
          <a:prstGeom prst="rect">
            <a:avLst/>
          </a:prstGeom>
          <a:noFill/>
          <a:ln>
            <a:noFill/>
          </a:ln>
        </p:spPr>
      </p:pic>
      <p:pic>
        <p:nvPicPr>
          <p:cNvPr id="416" name="Google Shape;416;p44"/>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sp>
        <p:nvSpPr>
          <p:cNvPr id="417" name="Google Shape;417;p44"/>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418" name="Google Shape;418;p44"/>
          <p:cNvSpPr/>
          <p:nvPr/>
        </p:nvSpPr>
        <p:spPr>
          <a:xfrm>
            <a:off x="596659" y="1772816"/>
            <a:ext cx="6096000" cy="46166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sng" cap="none" strike="noStrike">
                <a:solidFill>
                  <a:srgbClr val="000000"/>
                </a:solidFill>
                <a:latin typeface="Arial"/>
                <a:ea typeface="Arial"/>
                <a:cs typeface="Arial"/>
                <a:sym typeface="Arial"/>
              </a:rPr>
              <a:t>تعد الجامعة محور البناء الحقيقي لشخصية الطالب</a:t>
            </a:r>
            <a:endParaRPr b="1" i="0" sz="2400" u="sng" cap="none" strike="noStrike">
              <a:solidFill>
                <a:srgbClr val="000000"/>
              </a:solidFill>
              <a:latin typeface="Arial"/>
              <a:ea typeface="Arial"/>
              <a:cs typeface="Arial"/>
              <a:sym typeface="Arial"/>
            </a:endParaRPr>
          </a:p>
        </p:txBody>
      </p:sp>
      <p:sp>
        <p:nvSpPr>
          <p:cNvPr id="419" name="Google Shape;419;p44"/>
          <p:cNvSpPr/>
          <p:nvPr/>
        </p:nvSpPr>
        <p:spPr>
          <a:xfrm>
            <a:off x="479376" y="2554092"/>
            <a:ext cx="5148572" cy="3074624"/>
          </a:xfrm>
          <a:prstGeom prst="rect">
            <a:avLst/>
          </a:prstGeom>
          <a:noFill/>
          <a:ln>
            <a:noFill/>
          </a:ln>
        </p:spPr>
        <p:txBody>
          <a:bodyPr anchorCtr="0" anchor="t" bIns="45700" lIns="91425" spcFirstLastPara="1" rIns="91425" wrap="square" tIns="45700">
            <a:spAutoFit/>
          </a:bodyPr>
          <a:lstStyle/>
          <a:p>
            <a:pPr indent="0" lvl="0" marL="0" marR="0" rtl="0" algn="r">
              <a:lnSpc>
                <a:spcPct val="200000"/>
              </a:lnSpc>
              <a:spcBef>
                <a:spcPts val="0"/>
              </a:spcBef>
              <a:spcAft>
                <a:spcPts val="0"/>
              </a:spcAft>
              <a:buNone/>
            </a:pPr>
            <a:r>
              <a:rPr b="1" i="0" lang="en-US" sz="2000" u="none" cap="none" strike="noStrike">
                <a:solidFill>
                  <a:srgbClr val="000000"/>
                </a:solidFill>
                <a:latin typeface="Arial"/>
                <a:ea typeface="Arial"/>
                <a:cs typeface="Arial"/>
                <a:sym typeface="Arial"/>
              </a:rPr>
              <a:t>- إن الشخصية الناضجة للطالب الجامعي هي الشخصية العقلانيَّة الواعية والراشدة.</a:t>
            </a:r>
            <a:endParaRPr/>
          </a:p>
          <a:p>
            <a:pPr indent="0" lvl="0" marL="0" marR="0" rtl="0" algn="r">
              <a:lnSpc>
                <a:spcPct val="200000"/>
              </a:lnSpc>
              <a:spcBef>
                <a:spcPts val="0"/>
              </a:spcBef>
              <a:spcAft>
                <a:spcPts val="0"/>
              </a:spcAft>
              <a:buNone/>
            </a:pPr>
            <a:r>
              <a:rPr b="1" i="0" lang="en-US" sz="2000" u="none" cap="none" strike="noStrike">
                <a:solidFill>
                  <a:srgbClr val="000000"/>
                </a:solidFill>
                <a:latin typeface="Arial"/>
                <a:ea typeface="Arial"/>
                <a:cs typeface="Arial"/>
                <a:sym typeface="Arial"/>
              </a:rPr>
              <a:t> - لا يَعتمِدُ نضوج الشخصية على سن معينة، أو مكان وزمان معينين، بل يعتمد على توافر العوامل البيئيَّة والوراثية، ومدى الاستعداد الشخصي لتعزيز عملية النضوج</a:t>
            </a:r>
            <a:endParaRPr b="0" i="0" sz="2000" u="none" cap="none" strike="noStrike">
              <a:solidFill>
                <a:srgbClr val="000000"/>
              </a:solidFill>
              <a:latin typeface="Arial"/>
              <a:ea typeface="Arial"/>
              <a:cs typeface="Arial"/>
              <a:sym typeface="Arial"/>
            </a:endParaRPr>
          </a:p>
        </p:txBody>
      </p:sp>
      <p:sp>
        <p:nvSpPr>
          <p:cNvPr id="420" name="Google Shape;420;p44"/>
          <p:cNvSpPr/>
          <p:nvPr/>
        </p:nvSpPr>
        <p:spPr>
          <a:xfrm>
            <a:off x="6240016" y="2708920"/>
            <a:ext cx="3960440" cy="2448272"/>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3600" u="none" cap="none" strike="noStrike">
                <a:solidFill>
                  <a:srgbClr val="000000"/>
                </a:solidFill>
                <a:latin typeface="Arial"/>
                <a:ea typeface="Arial"/>
                <a:cs typeface="Arial"/>
                <a:sym typeface="Arial"/>
              </a:rPr>
              <a:t>بناء الشخصية </a:t>
            </a:r>
            <a:endParaRPr/>
          </a:p>
          <a:p>
            <a:pPr indent="0" lvl="0" marL="0" marR="0" rtl="0" algn="ctr">
              <a:lnSpc>
                <a:spcPct val="100000"/>
              </a:lnSpc>
              <a:spcBef>
                <a:spcPts val="0"/>
              </a:spcBef>
              <a:spcAft>
                <a:spcPts val="0"/>
              </a:spcAft>
              <a:buNone/>
            </a:pPr>
            <a:r>
              <a:rPr b="1" i="0" lang="en-US" sz="3600" u="none" cap="none" strike="noStrike">
                <a:solidFill>
                  <a:srgbClr val="000000"/>
                </a:solidFill>
                <a:latin typeface="Arial"/>
                <a:ea typeface="Arial"/>
                <a:cs typeface="Arial"/>
                <a:sym typeface="Arial"/>
              </a:rPr>
              <a:t>الناضجة</a:t>
            </a:r>
            <a:endParaRPr b="1" i="0" sz="36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14"/>
                                        </p:tgtEl>
                                        <p:attrNameLst>
                                          <p:attrName>style.visibility</p:attrName>
                                        </p:attrNameLst>
                                      </p:cBhvr>
                                      <p:to>
                                        <p:strVal val="visible"/>
                                      </p:to>
                                    </p:set>
                                    <p:animEffect filter="fade" transition="in">
                                      <p:cBhvr>
                                        <p:cTn dur="500"/>
                                        <p:tgtEl>
                                          <p:spTgt spid="41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4" name="Shape 424"/>
        <p:cNvGrpSpPr/>
        <p:nvPr/>
      </p:nvGrpSpPr>
      <p:grpSpPr>
        <a:xfrm>
          <a:off x="0" y="0"/>
          <a:ext cx="0" cy="0"/>
          <a:chOff x="0" y="0"/>
          <a:chExt cx="0" cy="0"/>
        </a:xfrm>
      </p:grpSpPr>
      <p:sp>
        <p:nvSpPr>
          <p:cNvPr id="425" name="Google Shape;425;p45"/>
          <p:cNvSpPr txBox="1"/>
          <p:nvPr>
            <p:ph type="title"/>
          </p:nvPr>
        </p:nvSpPr>
        <p:spPr>
          <a:xfrm>
            <a:off x="839416" y="260648"/>
            <a:ext cx="10515600" cy="1325563"/>
          </a:xfrm>
          <a:prstGeom prst="rect">
            <a:avLst/>
          </a:prstGeom>
          <a:noFill/>
          <a:ln>
            <a:noFill/>
          </a:ln>
        </p:spPr>
        <p:txBody>
          <a:bodyPr anchorCtr="0" anchor="ctr" bIns="45700" lIns="91425" spcFirstLastPara="1" rIns="91425" wrap="square" tIns="45700">
            <a:normAutofit/>
          </a:bodyPr>
          <a:lstStyle/>
          <a:p>
            <a:pPr indent="0" lvl="0" marL="0" rtl="1" algn="r">
              <a:lnSpc>
                <a:spcPct val="90000"/>
              </a:lnSpc>
              <a:spcBef>
                <a:spcPts val="0"/>
              </a:spcBef>
              <a:spcAft>
                <a:spcPts val="0"/>
              </a:spcAft>
              <a:buSzPts val="1800"/>
              <a:buNone/>
            </a:pPr>
            <a:r>
              <a:rPr lang="en-US"/>
              <a:t>فلسفة مؤسسات التعليم العالي المرجوة </a:t>
            </a:r>
            <a:br>
              <a:rPr lang="en-US"/>
            </a:br>
            <a:r>
              <a:rPr lang="en-US" sz="3100">
                <a:solidFill>
                  <a:srgbClr val="222A35"/>
                </a:solidFill>
              </a:rPr>
              <a:t>لا نريد نقل المعرفة فقط بل نريد :</a:t>
            </a:r>
            <a:endParaRPr>
              <a:solidFill>
                <a:srgbClr val="222A35"/>
              </a:solidFill>
            </a:endParaRPr>
          </a:p>
        </p:txBody>
      </p:sp>
      <p:pic>
        <p:nvPicPr>
          <p:cNvPr id="426" name="Google Shape;426;p45"/>
          <p:cNvPicPr preferRelativeResize="0"/>
          <p:nvPr/>
        </p:nvPicPr>
        <p:blipFill rotWithShape="1">
          <a:blip r:embed="rId3">
            <a:alphaModFix/>
          </a:blip>
          <a:srcRect b="0" l="0" r="0" t="0"/>
          <a:stretch/>
        </p:blipFill>
        <p:spPr>
          <a:xfrm>
            <a:off x="280308" y="6043914"/>
            <a:ext cx="2167470" cy="591661"/>
          </a:xfrm>
          <a:prstGeom prst="rect">
            <a:avLst/>
          </a:prstGeom>
          <a:noFill/>
          <a:ln>
            <a:noFill/>
          </a:ln>
        </p:spPr>
      </p:pic>
      <p:pic>
        <p:nvPicPr>
          <p:cNvPr id="427" name="Google Shape;427;p45"/>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sp>
        <p:nvSpPr>
          <p:cNvPr id="428" name="Google Shape;428;p45"/>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429" name="Google Shape;429;p45"/>
          <p:cNvSpPr/>
          <p:nvPr/>
        </p:nvSpPr>
        <p:spPr>
          <a:xfrm>
            <a:off x="6528048" y="1988840"/>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بناء الشخصية </a:t>
            </a:r>
            <a:endParaRPr/>
          </a:p>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الناضجة</a:t>
            </a:r>
            <a:endParaRPr b="1" i="0" sz="2000" u="none" cap="none" strike="noStrike">
              <a:solidFill>
                <a:srgbClr val="000000"/>
              </a:solidFill>
              <a:latin typeface="Arial"/>
              <a:ea typeface="Arial"/>
              <a:cs typeface="Arial"/>
              <a:sym typeface="Arial"/>
            </a:endParaRPr>
          </a:p>
        </p:txBody>
      </p:sp>
      <p:sp>
        <p:nvSpPr>
          <p:cNvPr id="430" name="Google Shape;430;p45"/>
          <p:cNvSpPr/>
          <p:nvPr/>
        </p:nvSpPr>
        <p:spPr>
          <a:xfrm>
            <a:off x="4367809" y="2708920"/>
            <a:ext cx="2973970" cy="2592288"/>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4000" u="none" cap="none" strike="noStrike">
                <a:solidFill>
                  <a:srgbClr val="000000"/>
                </a:solidFill>
                <a:latin typeface="Arial"/>
                <a:ea typeface="Arial"/>
                <a:cs typeface="Arial"/>
                <a:sym typeface="Arial"/>
              </a:rPr>
              <a:t>الإعداد المتكامل </a:t>
            </a:r>
            <a:endParaRPr b="1" i="0" sz="40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25"/>
                                        </p:tgtEl>
                                        <p:attrNameLst>
                                          <p:attrName>style.visibility</p:attrName>
                                        </p:attrNameLst>
                                      </p:cBhvr>
                                      <p:to>
                                        <p:strVal val="visible"/>
                                      </p:to>
                                    </p:set>
                                    <p:animEffect filter="fade" transition="in">
                                      <p:cBhvr>
                                        <p:cTn dur="500"/>
                                        <p:tgtEl>
                                          <p:spTgt spid="42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 name="Shape 434"/>
        <p:cNvGrpSpPr/>
        <p:nvPr/>
      </p:nvGrpSpPr>
      <p:grpSpPr>
        <a:xfrm>
          <a:off x="0" y="0"/>
          <a:ext cx="0" cy="0"/>
          <a:chOff x="0" y="0"/>
          <a:chExt cx="0" cy="0"/>
        </a:xfrm>
      </p:grpSpPr>
      <p:sp>
        <p:nvSpPr>
          <p:cNvPr id="435" name="Google Shape;435;p4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1" algn="r">
              <a:lnSpc>
                <a:spcPct val="90000"/>
              </a:lnSpc>
              <a:spcBef>
                <a:spcPts val="0"/>
              </a:spcBef>
              <a:spcAft>
                <a:spcPts val="0"/>
              </a:spcAft>
              <a:buSzPts val="1800"/>
              <a:buNone/>
            </a:pPr>
            <a:r>
              <a:rPr lang="en-US"/>
              <a:t>فلسفة مؤسسات التعليم العالي المرجوة </a:t>
            </a:r>
            <a:br>
              <a:rPr lang="en-US"/>
            </a:br>
            <a:r>
              <a:rPr lang="en-US" sz="3100">
                <a:solidFill>
                  <a:srgbClr val="222A35"/>
                </a:solidFill>
              </a:rPr>
              <a:t>لا نريد نقل المعرفة فقط بل نريد :</a:t>
            </a:r>
            <a:endParaRPr>
              <a:solidFill>
                <a:srgbClr val="222A35"/>
              </a:solidFill>
            </a:endParaRPr>
          </a:p>
        </p:txBody>
      </p:sp>
      <p:pic>
        <p:nvPicPr>
          <p:cNvPr id="436" name="Google Shape;436;p46"/>
          <p:cNvPicPr preferRelativeResize="0"/>
          <p:nvPr/>
        </p:nvPicPr>
        <p:blipFill rotWithShape="1">
          <a:blip r:embed="rId3">
            <a:alphaModFix/>
          </a:blip>
          <a:srcRect b="0" l="0" r="0" t="0"/>
          <a:stretch/>
        </p:blipFill>
        <p:spPr>
          <a:xfrm>
            <a:off x="280308" y="6043914"/>
            <a:ext cx="2167470" cy="591661"/>
          </a:xfrm>
          <a:prstGeom prst="rect">
            <a:avLst/>
          </a:prstGeom>
          <a:noFill/>
          <a:ln>
            <a:noFill/>
          </a:ln>
        </p:spPr>
      </p:pic>
      <p:pic>
        <p:nvPicPr>
          <p:cNvPr id="437" name="Google Shape;437;p46"/>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sp>
        <p:nvSpPr>
          <p:cNvPr id="438" name="Google Shape;438;p46"/>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439" name="Google Shape;439;p46"/>
          <p:cNvSpPr/>
          <p:nvPr/>
        </p:nvSpPr>
        <p:spPr>
          <a:xfrm>
            <a:off x="4526185" y="2694379"/>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الإعداد المتكامل </a:t>
            </a:r>
            <a:endParaRPr b="1" i="0" sz="2000" u="none" cap="none" strike="noStrike">
              <a:solidFill>
                <a:srgbClr val="000000"/>
              </a:solidFill>
              <a:latin typeface="Arial"/>
              <a:ea typeface="Arial"/>
              <a:cs typeface="Arial"/>
              <a:sym typeface="Arial"/>
            </a:endParaRPr>
          </a:p>
        </p:txBody>
      </p:sp>
      <p:sp>
        <p:nvSpPr>
          <p:cNvPr id="440" name="Google Shape;440;p46"/>
          <p:cNvSpPr/>
          <p:nvPr/>
        </p:nvSpPr>
        <p:spPr>
          <a:xfrm>
            <a:off x="4367808" y="1268760"/>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بناء الشخصية </a:t>
            </a:r>
            <a:endParaRPr/>
          </a:p>
          <a:p>
            <a:pPr indent="0" lvl="0" marL="0" marR="0" rtl="0" algn="ctr">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الناضجة</a:t>
            </a:r>
            <a:endParaRPr b="1" i="0" sz="2000" u="none" cap="none" strike="noStrike">
              <a:solidFill>
                <a:srgbClr val="000000"/>
              </a:solidFill>
              <a:latin typeface="Arial"/>
              <a:ea typeface="Arial"/>
              <a:cs typeface="Arial"/>
              <a:sym typeface="Arial"/>
            </a:endParaRPr>
          </a:p>
        </p:txBody>
      </p:sp>
      <p:sp>
        <p:nvSpPr>
          <p:cNvPr id="441" name="Google Shape;441;p46"/>
          <p:cNvSpPr/>
          <p:nvPr/>
        </p:nvSpPr>
        <p:spPr>
          <a:xfrm>
            <a:off x="3827748" y="3933647"/>
            <a:ext cx="4032448" cy="2425421"/>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3200" u="none" cap="none" strike="noStrike">
                <a:solidFill>
                  <a:srgbClr val="000000"/>
                </a:solidFill>
                <a:latin typeface="Arial"/>
                <a:ea typeface="Arial"/>
                <a:cs typeface="Arial"/>
                <a:sym typeface="Arial"/>
              </a:rPr>
              <a:t>تنمية </a:t>
            </a:r>
            <a:r>
              <a:rPr b="1" lang="en-US" sz="3200"/>
              <a:t>القدرات</a:t>
            </a:r>
            <a:r>
              <a:rPr b="1" i="0" lang="en-US" sz="3200" u="none" cap="none" strike="noStrike">
                <a:solidFill>
                  <a:srgbClr val="000000"/>
                </a:solidFill>
                <a:latin typeface="Arial"/>
                <a:ea typeface="Arial"/>
                <a:cs typeface="Arial"/>
                <a:sym typeface="Arial"/>
              </a:rPr>
              <a:t> واكتشاف الموهوبين</a:t>
            </a:r>
            <a:endParaRPr b="1" i="0" sz="3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5"/>
                                        </p:tgtEl>
                                        <p:attrNameLst>
                                          <p:attrName>style.visibility</p:attrName>
                                        </p:attrNameLst>
                                      </p:cBhvr>
                                      <p:to>
                                        <p:strVal val="visible"/>
                                      </p:to>
                                    </p:set>
                                    <p:animEffect filter="fade" transition="in">
                                      <p:cBhvr>
                                        <p:cTn dur="500"/>
                                        <p:tgtEl>
                                          <p:spTgt spid="43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5" name="Shape 445"/>
        <p:cNvGrpSpPr/>
        <p:nvPr/>
      </p:nvGrpSpPr>
      <p:grpSpPr>
        <a:xfrm>
          <a:off x="0" y="0"/>
          <a:ext cx="0" cy="0"/>
          <a:chOff x="0" y="0"/>
          <a:chExt cx="0" cy="0"/>
        </a:xfrm>
      </p:grpSpPr>
      <p:sp>
        <p:nvSpPr>
          <p:cNvPr id="446" name="Google Shape;446;p47"/>
          <p:cNvSpPr txBox="1"/>
          <p:nvPr>
            <p:ph type="title"/>
          </p:nvPr>
        </p:nvSpPr>
        <p:spPr>
          <a:xfrm>
            <a:off x="2927648" y="476672"/>
            <a:ext cx="6192688" cy="1325563"/>
          </a:xfrm>
          <a:prstGeom prst="rect">
            <a:avLst/>
          </a:prstGeom>
          <a:noFill/>
          <a:ln>
            <a:noFill/>
          </a:ln>
        </p:spPr>
        <p:txBody>
          <a:bodyPr anchorCtr="0" anchor="ctr" bIns="45700" lIns="91425" spcFirstLastPara="1" rIns="91425" wrap="square" tIns="45700">
            <a:normAutofit fontScale="90000"/>
          </a:bodyPr>
          <a:lstStyle/>
          <a:p>
            <a:pPr indent="0" lvl="0" marL="0" rtl="1" algn="r">
              <a:lnSpc>
                <a:spcPct val="100000"/>
              </a:lnSpc>
              <a:spcBef>
                <a:spcPts val="0"/>
              </a:spcBef>
              <a:spcAft>
                <a:spcPts val="0"/>
              </a:spcAft>
              <a:buSzPct val="62500"/>
              <a:buNone/>
            </a:pPr>
            <a:r>
              <a:rPr b="1" lang="en-US" sz="3200">
                <a:solidFill>
                  <a:srgbClr val="000000"/>
                </a:solidFill>
                <a:latin typeface="Arial"/>
                <a:ea typeface="Arial"/>
                <a:cs typeface="Arial"/>
                <a:sym typeface="Arial"/>
              </a:rPr>
              <a:t>فكّر معي الآن: ما أهمية مؤسسات التعليم العالي في نظرك؟</a:t>
            </a:r>
            <a:br>
              <a:rPr b="1" lang="en-US" sz="3200">
                <a:solidFill>
                  <a:srgbClr val="000000"/>
                </a:solidFill>
                <a:latin typeface="Arial"/>
                <a:ea typeface="Arial"/>
                <a:cs typeface="Arial"/>
                <a:sym typeface="Arial"/>
              </a:rPr>
            </a:br>
            <a:r>
              <a:rPr b="1" lang="en-US" sz="3200" u="sng">
                <a:solidFill>
                  <a:schemeClr val="dk2"/>
                </a:solidFill>
                <a:latin typeface="Arial"/>
                <a:ea typeface="Arial"/>
                <a:cs typeface="Arial"/>
                <a:sym typeface="Arial"/>
              </a:rPr>
              <a:t>ستساعدك الكلمات الآتية</a:t>
            </a:r>
            <a:endParaRPr sz="3200" u="sng">
              <a:solidFill>
                <a:schemeClr val="dk2"/>
              </a:solidFill>
              <a:latin typeface="Arial"/>
              <a:ea typeface="Arial"/>
              <a:cs typeface="Arial"/>
              <a:sym typeface="Arial"/>
            </a:endParaRPr>
          </a:p>
        </p:txBody>
      </p:sp>
      <p:pic>
        <p:nvPicPr>
          <p:cNvPr id="447" name="Google Shape;447;p47"/>
          <p:cNvPicPr preferRelativeResize="0"/>
          <p:nvPr/>
        </p:nvPicPr>
        <p:blipFill rotWithShape="1">
          <a:blip r:embed="rId3">
            <a:alphaModFix/>
          </a:blip>
          <a:srcRect b="0" l="0" r="0" t="0"/>
          <a:stretch/>
        </p:blipFill>
        <p:spPr>
          <a:xfrm>
            <a:off x="280308" y="6043914"/>
            <a:ext cx="2167470" cy="591661"/>
          </a:xfrm>
          <a:prstGeom prst="rect">
            <a:avLst/>
          </a:prstGeom>
          <a:noFill/>
          <a:ln>
            <a:noFill/>
          </a:ln>
        </p:spPr>
      </p:pic>
      <p:pic>
        <p:nvPicPr>
          <p:cNvPr id="448" name="Google Shape;448;p47"/>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pic>
        <p:nvPicPr>
          <p:cNvPr descr="Group brainstorm" id="449" name="Google Shape;449;p47"/>
          <p:cNvPicPr preferRelativeResize="0"/>
          <p:nvPr/>
        </p:nvPicPr>
        <p:blipFill rotWithShape="1">
          <a:blip r:embed="rId5">
            <a:alphaModFix/>
          </a:blip>
          <a:srcRect b="0" l="0" r="0" t="0"/>
          <a:stretch/>
        </p:blipFill>
        <p:spPr>
          <a:xfrm>
            <a:off x="9274175" y="404664"/>
            <a:ext cx="2295525" cy="2304256"/>
          </a:xfrm>
          <a:prstGeom prst="rect">
            <a:avLst/>
          </a:prstGeom>
          <a:noFill/>
          <a:ln>
            <a:noFill/>
          </a:ln>
        </p:spPr>
      </p:pic>
      <p:sp>
        <p:nvSpPr>
          <p:cNvPr id="450" name="Google Shape;450;p47"/>
          <p:cNvSpPr/>
          <p:nvPr/>
        </p:nvSpPr>
        <p:spPr>
          <a:xfrm>
            <a:off x="1550260" y="2824951"/>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المستقبل</a:t>
            </a:r>
            <a:endParaRPr b="0" i="0" sz="4000" u="none" cap="none" strike="noStrike">
              <a:solidFill>
                <a:srgbClr val="000000"/>
              </a:solidFill>
              <a:latin typeface="Arial"/>
              <a:ea typeface="Arial"/>
              <a:cs typeface="Arial"/>
              <a:sym typeface="Arial"/>
            </a:endParaRPr>
          </a:p>
        </p:txBody>
      </p:sp>
      <p:sp>
        <p:nvSpPr>
          <p:cNvPr id="451" name="Google Shape;451;p47"/>
          <p:cNvSpPr/>
          <p:nvPr/>
        </p:nvSpPr>
        <p:spPr>
          <a:xfrm>
            <a:off x="8184232" y="2777491"/>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مجتمع المعرفة</a:t>
            </a:r>
            <a:endParaRPr b="0" i="0" sz="4000" u="none" cap="none" strike="noStrike">
              <a:solidFill>
                <a:srgbClr val="000000"/>
              </a:solidFill>
              <a:latin typeface="Arial"/>
              <a:ea typeface="Arial"/>
              <a:cs typeface="Arial"/>
              <a:sym typeface="Arial"/>
            </a:endParaRPr>
          </a:p>
        </p:txBody>
      </p:sp>
      <p:sp>
        <p:nvSpPr>
          <p:cNvPr id="452" name="Google Shape;452;p47"/>
          <p:cNvSpPr/>
          <p:nvPr/>
        </p:nvSpPr>
        <p:spPr>
          <a:xfrm>
            <a:off x="4799856" y="3933056"/>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التنمية الشاملة</a:t>
            </a:r>
            <a:endParaRPr b="0" i="0" sz="40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4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46"/>
                                        </p:tgtEl>
                                        <p:attrNameLst>
                                          <p:attrName>style.visibility</p:attrName>
                                        </p:attrNameLst>
                                      </p:cBhvr>
                                      <p:to>
                                        <p:strVal val="visible"/>
                                      </p:to>
                                    </p:set>
                                    <p:animEffect filter="fade" transition="in">
                                      <p:cBhvr>
                                        <p:cTn dur="500"/>
                                        <p:tgtEl>
                                          <p:spTgt spid="44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6" name="Shape 456"/>
        <p:cNvGrpSpPr/>
        <p:nvPr/>
      </p:nvGrpSpPr>
      <p:grpSpPr>
        <a:xfrm>
          <a:off x="0" y="0"/>
          <a:ext cx="0" cy="0"/>
          <a:chOff x="0" y="0"/>
          <a:chExt cx="0" cy="0"/>
        </a:xfrm>
      </p:grpSpPr>
      <p:sp>
        <p:nvSpPr>
          <p:cNvPr id="457" name="Google Shape;457;p48"/>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458" name="Google Shape;458;p48"/>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pic>
        <p:nvPicPr>
          <p:cNvPr id="459" name="Google Shape;459;p48"/>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460" name="Google Shape;460;p48"/>
          <p:cNvPicPr preferRelativeResize="0"/>
          <p:nvPr/>
        </p:nvPicPr>
        <p:blipFill rotWithShape="1">
          <a:blip r:embed="rId5">
            <a:alphaModFix/>
          </a:blip>
          <a:srcRect b="0" l="0" r="0" t="0"/>
          <a:stretch/>
        </p:blipFill>
        <p:spPr>
          <a:xfrm>
            <a:off x="10312350" y="6585087"/>
            <a:ext cx="1879649" cy="309233"/>
          </a:xfrm>
          <a:prstGeom prst="rect">
            <a:avLst/>
          </a:prstGeom>
          <a:noFill/>
          <a:ln>
            <a:noFill/>
          </a:ln>
        </p:spPr>
      </p:pic>
      <p:sp>
        <p:nvSpPr>
          <p:cNvPr id="461" name="Google Shape;461;p48"/>
          <p:cNvSpPr/>
          <p:nvPr/>
        </p:nvSpPr>
        <p:spPr>
          <a:xfrm>
            <a:off x="5447927" y="945766"/>
            <a:ext cx="6324973" cy="5350183"/>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600" u="none" cap="none" strike="noStrike">
                <a:solidFill>
                  <a:srgbClr val="000000"/>
                </a:solidFill>
                <a:latin typeface="Times New Roman"/>
                <a:ea typeface="Times New Roman"/>
                <a:cs typeface="Times New Roman"/>
                <a:sym typeface="Times New Roman"/>
              </a:rPr>
              <a:t> تعدّ مؤسسات التعليم العالي من أهم المؤسسات المجتمعية في الدولة لأنها: </a:t>
            </a:r>
            <a:endParaRPr/>
          </a:p>
          <a:p>
            <a:pPr indent="-514350" lvl="0" marL="514350" marR="0" rtl="1" algn="just">
              <a:lnSpc>
                <a:spcPct val="150000"/>
              </a:lnSpc>
              <a:spcBef>
                <a:spcPts val="800"/>
              </a:spcBef>
              <a:spcAft>
                <a:spcPts val="0"/>
              </a:spcAft>
              <a:buClr>
                <a:srgbClr val="000000"/>
              </a:buClr>
              <a:buSzPts val="2600"/>
              <a:buFont typeface="Arial"/>
              <a:buAutoNum type="arabicPeriod"/>
            </a:pPr>
            <a:r>
              <a:rPr b="1" i="0" lang="en-US" sz="2600" u="none" cap="none" strike="noStrike">
                <a:solidFill>
                  <a:srgbClr val="000000"/>
                </a:solidFill>
                <a:latin typeface="Times New Roman"/>
                <a:ea typeface="Times New Roman"/>
                <a:cs typeface="Times New Roman"/>
                <a:sym typeface="Times New Roman"/>
              </a:rPr>
              <a:t>تسهم في إعداد القوى البشرية في مختلف ميادين المعرفة.</a:t>
            </a:r>
            <a:r>
              <a:rPr b="0" i="0" lang="en-US" sz="2800" u="none" cap="none" strike="noStrike">
                <a:solidFill>
                  <a:srgbClr val="000000"/>
                </a:solidFill>
                <a:latin typeface="Arial"/>
                <a:ea typeface="Arial"/>
                <a:cs typeface="Arial"/>
                <a:sym typeface="Arial"/>
              </a:rPr>
              <a:t> </a:t>
            </a:r>
            <a:endParaRPr b="1" i="0" sz="2600" u="none" cap="none" strike="noStrike">
              <a:solidFill>
                <a:srgbClr val="000000"/>
              </a:solidFill>
              <a:latin typeface="Times New Roman"/>
              <a:ea typeface="Times New Roman"/>
              <a:cs typeface="Times New Roman"/>
              <a:sym typeface="Times New Roman"/>
            </a:endParaRPr>
          </a:p>
          <a:p>
            <a:pPr indent="-514350" lvl="0" marL="514350" marR="0" rtl="1" algn="just">
              <a:lnSpc>
                <a:spcPct val="150000"/>
              </a:lnSpc>
              <a:spcBef>
                <a:spcPts val="800"/>
              </a:spcBef>
              <a:spcAft>
                <a:spcPts val="0"/>
              </a:spcAft>
              <a:buClr>
                <a:srgbClr val="000000"/>
              </a:buClr>
              <a:buSzPts val="2600"/>
              <a:buFont typeface="Arial"/>
              <a:buAutoNum type="arabicPeriod"/>
            </a:pPr>
            <a:r>
              <a:rPr b="1" i="0" lang="en-US" sz="2600" u="none" cap="none" strike="noStrike">
                <a:solidFill>
                  <a:srgbClr val="000000"/>
                </a:solidFill>
                <a:latin typeface="Times New Roman"/>
                <a:ea typeface="Times New Roman"/>
                <a:cs typeface="Times New Roman"/>
                <a:sym typeface="Times New Roman"/>
              </a:rPr>
              <a:t>إن للجامعات دور رئيس في رسم المسارات المستقبلية.</a:t>
            </a:r>
            <a:endParaRPr/>
          </a:p>
          <a:p>
            <a:pPr indent="-514350" lvl="0" marL="514350" marR="0" rtl="1" algn="just">
              <a:lnSpc>
                <a:spcPct val="150000"/>
              </a:lnSpc>
              <a:spcBef>
                <a:spcPts val="800"/>
              </a:spcBef>
              <a:spcAft>
                <a:spcPts val="0"/>
              </a:spcAft>
              <a:buClr>
                <a:srgbClr val="000000"/>
              </a:buClr>
              <a:buSzPts val="2600"/>
              <a:buFont typeface="Arial"/>
              <a:buAutoNum type="arabicPeriod"/>
            </a:pPr>
            <a:r>
              <a:rPr b="1" i="0" lang="en-US" sz="2600" u="none" cap="none" strike="noStrike">
                <a:solidFill>
                  <a:srgbClr val="000000"/>
                </a:solidFill>
                <a:latin typeface="Times New Roman"/>
                <a:ea typeface="Times New Roman"/>
                <a:cs typeface="Times New Roman"/>
                <a:sym typeface="Times New Roman"/>
              </a:rPr>
              <a:t>تسهم الجامعات في التحول نحومجتمع المعرفة.</a:t>
            </a:r>
            <a:endParaRPr/>
          </a:p>
          <a:p>
            <a:pPr indent="-349250" lvl="0" marL="514350" marR="0" rtl="1" algn="just">
              <a:lnSpc>
                <a:spcPct val="150000"/>
              </a:lnSpc>
              <a:spcBef>
                <a:spcPts val="800"/>
              </a:spcBef>
              <a:spcAft>
                <a:spcPts val="0"/>
              </a:spcAft>
              <a:buClr>
                <a:srgbClr val="000000"/>
              </a:buClr>
              <a:buSzPts val="2600"/>
              <a:buFont typeface="Arial"/>
              <a:buNone/>
            </a:pPr>
            <a:r>
              <a:t/>
            </a:r>
            <a:endParaRPr b="1" i="0" sz="2600" u="none" cap="none" strike="noStrike">
              <a:solidFill>
                <a:srgbClr val="000000"/>
              </a:solidFill>
              <a:latin typeface="Times New Roman"/>
              <a:ea typeface="Times New Roman"/>
              <a:cs typeface="Times New Roman"/>
              <a:sym typeface="Times New Roman"/>
            </a:endParaRPr>
          </a:p>
        </p:txBody>
      </p:sp>
      <p:sp>
        <p:nvSpPr>
          <p:cNvPr id="462" name="Google Shape;462;p48"/>
          <p:cNvSpPr/>
          <p:nvPr/>
        </p:nvSpPr>
        <p:spPr>
          <a:xfrm>
            <a:off x="5375920" y="6515967"/>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grpSp>
        <p:nvGrpSpPr>
          <p:cNvPr id="463" name="Google Shape;463;p48"/>
          <p:cNvGrpSpPr/>
          <p:nvPr/>
        </p:nvGrpSpPr>
        <p:grpSpPr>
          <a:xfrm>
            <a:off x="5303913" y="465032"/>
            <a:ext cx="1584176" cy="959842"/>
            <a:chOff x="914330" y="1233108"/>
            <a:chExt cx="1210599" cy="959842"/>
          </a:xfrm>
        </p:grpSpPr>
        <p:sp>
          <p:nvSpPr>
            <p:cNvPr id="464" name="Google Shape;464;p48"/>
            <p:cNvSpPr/>
            <p:nvPr/>
          </p:nvSpPr>
          <p:spPr>
            <a:xfrm>
              <a:off x="914330" y="1233108"/>
              <a:ext cx="1155572" cy="803196"/>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48"/>
            <p:cNvSpPr/>
            <p:nvPr/>
          </p:nvSpPr>
          <p:spPr>
            <a:xfrm>
              <a:off x="969357" y="1389754"/>
              <a:ext cx="1155572" cy="803196"/>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None/>
              </a:pPr>
              <a:r>
                <a:rPr b="1" i="0" lang="en-US" sz="3200" u="none" cap="none" strike="noStrike">
                  <a:solidFill>
                    <a:schemeClr val="dk2"/>
                  </a:solidFill>
                  <a:latin typeface="Arial"/>
                  <a:ea typeface="Arial"/>
                  <a:cs typeface="Arial"/>
                  <a:sym typeface="Arial"/>
                </a:rPr>
                <a:t>الإجابة</a:t>
              </a:r>
              <a:endParaRPr b="1" i="0" sz="3200" u="none" cap="none" strike="noStrike">
                <a:solidFill>
                  <a:schemeClr val="dk2"/>
                </a:solidFill>
                <a:latin typeface="Arial"/>
                <a:ea typeface="Arial"/>
                <a:cs typeface="Arial"/>
                <a:sym typeface="Arial"/>
              </a:endParaRPr>
            </a:p>
          </p:txBody>
        </p:sp>
      </p:grpSp>
      <p:sp>
        <p:nvSpPr>
          <p:cNvPr id="466" name="Google Shape;466;p48"/>
          <p:cNvSpPr/>
          <p:nvPr/>
        </p:nvSpPr>
        <p:spPr>
          <a:xfrm>
            <a:off x="280308" y="1428065"/>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مجتمع المعرفة</a:t>
            </a:r>
            <a:endParaRPr b="0" i="0" sz="4000" u="none" cap="none" strike="noStrike">
              <a:solidFill>
                <a:srgbClr val="000000"/>
              </a:solidFill>
              <a:latin typeface="Arial"/>
              <a:ea typeface="Arial"/>
              <a:cs typeface="Arial"/>
              <a:sym typeface="Arial"/>
            </a:endParaRPr>
          </a:p>
        </p:txBody>
      </p:sp>
      <p:sp>
        <p:nvSpPr>
          <p:cNvPr id="467" name="Google Shape;467;p48"/>
          <p:cNvSpPr/>
          <p:nvPr/>
        </p:nvSpPr>
        <p:spPr>
          <a:xfrm>
            <a:off x="1550260" y="2824951"/>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المستقبل</a:t>
            </a:r>
            <a:endParaRPr b="0" i="0" sz="4000" u="none" cap="none" strike="noStrike">
              <a:solidFill>
                <a:srgbClr val="000000"/>
              </a:solidFill>
              <a:latin typeface="Arial"/>
              <a:ea typeface="Arial"/>
              <a:cs typeface="Arial"/>
              <a:sym typeface="Arial"/>
            </a:endParaRPr>
          </a:p>
        </p:txBody>
      </p:sp>
      <p:sp>
        <p:nvSpPr>
          <p:cNvPr id="468" name="Google Shape;468;p48"/>
          <p:cNvSpPr/>
          <p:nvPr/>
        </p:nvSpPr>
        <p:spPr>
          <a:xfrm>
            <a:off x="2668340" y="4149080"/>
            <a:ext cx="2635573" cy="1709459"/>
          </a:xfrm>
          <a:prstGeom prst="ellipse">
            <a:avLst/>
          </a:prstGeom>
          <a:solidFill>
            <a:schemeClr val="lt1"/>
          </a:solidFill>
          <a:ln cap="flat" cmpd="sng" w="155575">
            <a:solidFill>
              <a:schemeClr val="accent1"/>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التنمية الشاملة</a:t>
            </a:r>
            <a:endParaRPr b="0" i="0" sz="4000" u="none" cap="none" strike="noStrike">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2" name="Shape 472"/>
        <p:cNvGrpSpPr/>
        <p:nvPr/>
      </p:nvGrpSpPr>
      <p:grpSpPr>
        <a:xfrm>
          <a:off x="0" y="0"/>
          <a:ext cx="0" cy="0"/>
          <a:chOff x="0" y="0"/>
          <a:chExt cx="0" cy="0"/>
        </a:xfrm>
      </p:grpSpPr>
      <p:sp>
        <p:nvSpPr>
          <p:cNvPr id="473" name="Google Shape;473;p49"/>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474" name="Google Shape;474;p49"/>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pic>
        <p:nvPicPr>
          <p:cNvPr id="475" name="Google Shape;475;p49"/>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476" name="Google Shape;476;p49"/>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477" name="Google Shape;477;p49"/>
          <p:cNvSpPr/>
          <p:nvPr/>
        </p:nvSpPr>
        <p:spPr>
          <a:xfrm>
            <a:off x="983432" y="523759"/>
            <a:ext cx="11376880" cy="768415"/>
          </a:xfrm>
          <a:prstGeom prst="rect">
            <a:avLst/>
          </a:prstGeom>
          <a:noFill/>
          <a:ln>
            <a:noFill/>
          </a:ln>
        </p:spPr>
        <p:txBody>
          <a:bodyPr anchorCtr="0" anchor="t" bIns="45700" lIns="91425" spcFirstLastPara="1" rIns="91425" wrap="square" tIns="45700">
            <a:spAutoFit/>
          </a:bodyPr>
          <a:lstStyle/>
          <a:p>
            <a:pPr indent="0" lvl="0" marL="0" marR="0" rtl="1" algn="just">
              <a:lnSpc>
                <a:spcPct val="200000"/>
              </a:lnSpc>
              <a:spcBef>
                <a:spcPts val="0"/>
              </a:spcBef>
              <a:spcAft>
                <a:spcPts val="0"/>
              </a:spcAft>
              <a:buNone/>
            </a:pPr>
            <a:r>
              <a:rPr b="1" i="0" lang="en-US" sz="2600" u="none" cap="none" strike="noStrike">
                <a:solidFill>
                  <a:srgbClr val="000000"/>
                </a:solidFill>
                <a:latin typeface="Times New Roman"/>
                <a:ea typeface="Times New Roman"/>
                <a:cs typeface="Times New Roman"/>
                <a:sym typeface="Times New Roman"/>
              </a:rPr>
              <a:t>         مراجعة لأهم الأفكار الرئيسة قبل الانتقال إلى الموضوعات الأخرى:</a:t>
            </a:r>
            <a:endParaRPr/>
          </a:p>
        </p:txBody>
      </p:sp>
      <p:sp>
        <p:nvSpPr>
          <p:cNvPr id="478" name="Google Shape;478;p49"/>
          <p:cNvSpPr/>
          <p:nvPr/>
        </p:nvSpPr>
        <p:spPr>
          <a:xfrm>
            <a:off x="5447928" y="641968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479" name="Google Shape;479;p49"/>
          <p:cNvSpPr/>
          <p:nvPr/>
        </p:nvSpPr>
        <p:spPr>
          <a:xfrm>
            <a:off x="4766969" y="1556792"/>
            <a:ext cx="6096000" cy="4154984"/>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       يعبّر التعليم العالي عن المرحلة التعليمية التي تلي مرحلة التعليم العام( بعد انتهاء المرحلة الثانوية)، و</a:t>
            </a:r>
            <a:r>
              <a:rPr b="1" i="0" lang="en-US" sz="2400" u="none" cap="none" strike="noStrike">
                <a:solidFill>
                  <a:srgbClr val="000000"/>
                </a:solidFill>
                <a:latin typeface="Times New Roman"/>
                <a:ea typeface="Times New Roman"/>
                <a:cs typeface="Times New Roman"/>
                <a:sym typeface="Times New Roman"/>
              </a:rPr>
              <a:t>تعدّ مؤسسات التعليم العالي من أهم المؤسسات المجتمعية في الدولة </a:t>
            </a:r>
            <a:r>
              <a:rPr b="0" i="0" lang="en-US" sz="2400" u="none" cap="none" strike="noStrike">
                <a:solidFill>
                  <a:srgbClr val="000000"/>
                </a:solidFill>
                <a:latin typeface="Arial"/>
                <a:ea typeface="Arial"/>
                <a:cs typeface="Arial"/>
                <a:sym typeface="Arial"/>
              </a:rPr>
              <a:t>باعتبارها مصدر قوة لأيّ أمة تهتم بمستقبلها، كما أن الإهتمام بهذه المؤسسات يعتبر نقطة انطلاق لتحقيق الإصلاح المجتمعي والتنمية الشاملة من خلال دورها في إعداد القوى البشرية المؤهلة والمدربة في مختلف ميادين المعرفة التي يحتاجها المجتمع. </a:t>
            </a:r>
            <a:endParaRPr b="0" i="0" sz="2400" u="none" cap="none" strike="noStrike">
              <a:solidFill>
                <a:srgbClr val="000000"/>
              </a:solidFill>
              <a:latin typeface="Arial"/>
              <a:ea typeface="Arial"/>
              <a:cs typeface="Arial"/>
              <a:sym typeface="Arial"/>
            </a:endParaRPr>
          </a:p>
          <a:p>
            <a:pPr indent="0" lvl="0" marL="0" marR="0" rtl="1" algn="just">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كما أن للجامعات دور رئيس في رسم المسارات المستقبلية.</a:t>
            </a:r>
            <a:endParaRPr/>
          </a:p>
          <a:p>
            <a:pPr indent="0" lvl="0" marL="0" marR="0" rtl="1" algn="just">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إذ تسهم بشكل كبير في التحول نحو مجتمع المعرفة.</a:t>
            </a:r>
            <a:endParaRPr/>
          </a:p>
          <a:p>
            <a:pPr indent="0" lvl="0" marL="0" marR="0" rtl="1" algn="just">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 </a:t>
            </a:r>
            <a:endParaRPr b="0" i="0" sz="2400" u="none" cap="none" strike="noStrike">
              <a:solidFill>
                <a:srgbClr val="000000"/>
              </a:solidFill>
              <a:latin typeface="Arial"/>
              <a:ea typeface="Arial"/>
              <a:cs typeface="Arial"/>
              <a:sym typeface="Arial"/>
            </a:endParaRPr>
          </a:p>
        </p:txBody>
      </p:sp>
      <p:sp>
        <p:nvSpPr>
          <p:cNvPr id="480" name="Google Shape;480;p49"/>
          <p:cNvSpPr/>
          <p:nvPr/>
        </p:nvSpPr>
        <p:spPr>
          <a:xfrm>
            <a:off x="139221" y="2776571"/>
            <a:ext cx="1511546"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1800" u="none" cap="none" strike="noStrike">
                <a:solidFill>
                  <a:srgbClr val="000000"/>
                </a:solidFill>
                <a:latin typeface="Arial"/>
                <a:ea typeface="Arial"/>
                <a:cs typeface="Arial"/>
                <a:sym typeface="Arial"/>
              </a:rPr>
              <a:t>مصنع للقادة</a:t>
            </a:r>
            <a:endParaRPr b="1" i="0" sz="1800" u="none" cap="none" strike="noStrike">
              <a:solidFill>
                <a:srgbClr val="000000"/>
              </a:solidFill>
              <a:latin typeface="Arial"/>
              <a:ea typeface="Arial"/>
              <a:cs typeface="Arial"/>
              <a:sym typeface="Arial"/>
            </a:endParaRPr>
          </a:p>
        </p:txBody>
      </p:sp>
      <p:sp>
        <p:nvSpPr>
          <p:cNvPr id="481" name="Google Shape;481;p49"/>
          <p:cNvSpPr/>
          <p:nvPr/>
        </p:nvSpPr>
        <p:spPr>
          <a:xfrm>
            <a:off x="1650767" y="2822430"/>
            <a:ext cx="1511546"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1800" u="none" cap="none" strike="noStrike">
                <a:solidFill>
                  <a:srgbClr val="000000"/>
                </a:solidFill>
                <a:latin typeface="Arial"/>
                <a:ea typeface="Arial"/>
                <a:cs typeface="Arial"/>
                <a:sym typeface="Arial"/>
              </a:rPr>
              <a:t>موطن المعرفة المتعمقة</a:t>
            </a:r>
            <a:endParaRPr b="1" i="0" sz="1800" u="none" cap="none" strike="noStrike">
              <a:solidFill>
                <a:srgbClr val="000000"/>
              </a:solidFill>
              <a:latin typeface="Arial"/>
              <a:ea typeface="Arial"/>
              <a:cs typeface="Arial"/>
              <a:sym typeface="Arial"/>
            </a:endParaRPr>
          </a:p>
        </p:txBody>
      </p:sp>
      <p:sp>
        <p:nvSpPr>
          <p:cNvPr id="482" name="Google Shape;482;p49"/>
          <p:cNvSpPr/>
          <p:nvPr/>
        </p:nvSpPr>
        <p:spPr>
          <a:xfrm>
            <a:off x="3223312" y="2821826"/>
            <a:ext cx="1511546"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1800" u="none" cap="none" strike="noStrike">
                <a:solidFill>
                  <a:srgbClr val="000000"/>
                </a:solidFill>
                <a:latin typeface="Arial"/>
                <a:ea typeface="Arial"/>
                <a:cs typeface="Arial"/>
                <a:sym typeface="Arial"/>
              </a:rPr>
              <a:t>أساس التنمية الشاملة </a:t>
            </a:r>
            <a:endParaRPr b="1" i="0" sz="18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79"/>
                                        </p:tgtEl>
                                        <p:attrNameLst>
                                          <p:attrName>style.visibility</p:attrName>
                                        </p:attrNameLst>
                                      </p:cBhvr>
                                      <p:to>
                                        <p:strVal val="visible"/>
                                      </p:to>
                                    </p:set>
                                    <p:animEffect filter="fade" transition="in">
                                      <p:cBhvr>
                                        <p:cTn dur="500"/>
                                        <p:tgtEl>
                                          <p:spTgt spid="4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50"/>
          <p:cNvSpPr/>
          <p:nvPr/>
        </p:nvSpPr>
        <p:spPr>
          <a:xfrm>
            <a:off x="2626179" y="500900"/>
            <a:ext cx="8798414"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488" name="Google Shape;488;p50"/>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489" name="Google Shape;489;p50"/>
          <p:cNvSpPr/>
          <p:nvPr/>
        </p:nvSpPr>
        <p:spPr>
          <a:xfrm>
            <a:off x="1127448" y="1277431"/>
            <a:ext cx="10297144" cy="5047495"/>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rgbClr val="000000"/>
                </a:solidFill>
                <a:latin typeface="Calibri"/>
                <a:ea typeface="Calibri"/>
                <a:cs typeface="Calibri"/>
                <a:sym typeface="Calibri"/>
              </a:rPr>
              <a:t>خصائص التعليم العالي</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800" u="none" cap="none" strike="noStrike">
                <a:solidFill>
                  <a:srgbClr val="000000"/>
                </a:solidFill>
                <a:latin typeface="Calibri"/>
                <a:ea typeface="Calibri"/>
                <a:cs typeface="Calibri"/>
                <a:sym typeface="Calibri"/>
              </a:rPr>
              <a:t> </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800" u="none" cap="none" strike="noStrike">
                <a:solidFill>
                  <a:srgbClr val="000000"/>
                </a:solidFill>
                <a:latin typeface="Calibri"/>
                <a:ea typeface="Calibri"/>
                <a:cs typeface="Calibri"/>
                <a:sym typeface="Calibri"/>
              </a:rPr>
              <a:t> - إن </a:t>
            </a:r>
            <a:r>
              <a:rPr b="0" i="0" lang="en-US" sz="2800" u="none" cap="none" strike="noStrike">
                <a:solidFill>
                  <a:srgbClr val="000000"/>
                </a:solidFill>
                <a:latin typeface="Arial"/>
                <a:ea typeface="Arial"/>
                <a:cs typeface="Arial"/>
                <a:sym typeface="Arial"/>
              </a:rPr>
              <a:t>مؤسسات التعليم العالي </a:t>
            </a:r>
            <a:r>
              <a:rPr b="0" i="0" lang="en-US" sz="2800" u="none" cap="none" strike="noStrike">
                <a:solidFill>
                  <a:srgbClr val="000000"/>
                </a:solidFill>
                <a:latin typeface="Calibri"/>
                <a:ea typeface="Calibri"/>
                <a:cs typeface="Calibri"/>
                <a:sym typeface="Calibri"/>
              </a:rPr>
              <a:t>تتعامل مع الإنسان بشكل مستمر، إذا فالمدخل الأساسي الذي تقع عليه العمليات هو العنصر البشري.</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800" u="none" cap="none" strike="noStrike">
                <a:solidFill>
                  <a:srgbClr val="000000"/>
                </a:solidFill>
                <a:latin typeface="Calibri"/>
                <a:ea typeface="Calibri"/>
                <a:cs typeface="Calibri"/>
                <a:sym typeface="Calibri"/>
              </a:rPr>
              <a:t> - تعدّد وتنوّع وتباين العنصر البشري من حيث المؤهلات والسلوكيات والخصائص بالإضافة إلى الاختلافات العرقية والجنسية.</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800" u="none" cap="none" strike="noStrike">
                <a:solidFill>
                  <a:srgbClr val="000000"/>
                </a:solidFill>
                <a:latin typeface="Calibri"/>
                <a:ea typeface="Calibri"/>
                <a:cs typeface="Calibri"/>
                <a:sym typeface="Calibri"/>
              </a:rPr>
              <a:t> - تعقّد العمليات الإدارية الجامعية وتنوّع مستوياتها ، فعلى سبيل المثال نجد أن مجلس الأمناء وهو أعلى مستوى ثم يليه رئاسة الجامعة ، ثم نجد أن العمادات الجماعية والتي تتكون من العميد ونوابه ثم رؤساء الأقسام والمدراء ....</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800" u="none" cap="none" strike="noStrike">
                <a:solidFill>
                  <a:srgbClr val="000000"/>
                </a:solidFill>
                <a:latin typeface="Calibri"/>
                <a:ea typeface="Calibri"/>
                <a:cs typeface="Calibri"/>
                <a:sym typeface="Calibri"/>
              </a:rPr>
              <a:t> </a:t>
            </a:r>
            <a:r>
              <a:rPr b="0" i="0" lang="en-US" sz="1800" u="none" cap="none" strike="noStrike">
                <a:solidFill>
                  <a:srgbClr val="000000"/>
                </a:solidFill>
                <a:latin typeface="Calibri"/>
                <a:ea typeface="Calibri"/>
                <a:cs typeface="Calibri"/>
                <a:sym typeface="Calibri"/>
              </a:rPr>
              <a:t> </a:t>
            </a:r>
            <a:endParaRPr b="0" i="0" sz="1600" u="none" cap="none" strike="noStrike">
              <a:solidFill>
                <a:srgbClr val="000000"/>
              </a:solidFill>
              <a:latin typeface="Calibri"/>
              <a:ea typeface="Calibri"/>
              <a:cs typeface="Calibri"/>
              <a:sym typeface="Calibri"/>
            </a:endParaRPr>
          </a:p>
        </p:txBody>
      </p:sp>
      <p:sp>
        <p:nvSpPr>
          <p:cNvPr id="490" name="Google Shape;490;p50"/>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خصائص التعليم العالي</a:t>
            </a:r>
            <a:endParaRPr/>
          </a:p>
        </p:txBody>
      </p:sp>
      <p:pic>
        <p:nvPicPr>
          <p:cNvPr id="491" name="Google Shape;491;p50"/>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492" name="Google Shape;492;p50"/>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pic>
        <p:nvPicPr>
          <p:cNvPr id="493" name="Google Shape;493;p50"/>
          <p:cNvPicPr preferRelativeResize="0"/>
          <p:nvPr/>
        </p:nvPicPr>
        <p:blipFill rotWithShape="1">
          <a:blip r:embed="rId6">
            <a:alphaModFix/>
          </a:blip>
          <a:srcRect b="0" l="0" r="0" t="0"/>
          <a:stretch/>
        </p:blipFill>
        <p:spPr>
          <a:xfrm>
            <a:off x="245860" y="2996952"/>
            <a:ext cx="1323975" cy="2943225"/>
          </a:xfrm>
          <a:prstGeom prst="rect">
            <a:avLst/>
          </a:prstGeom>
          <a:noFill/>
          <a:ln>
            <a:noFill/>
          </a:ln>
        </p:spPr>
      </p:pic>
      <p:sp>
        <p:nvSpPr>
          <p:cNvPr id="494" name="Google Shape;494;p50"/>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93"/>
                                        </p:tgtEl>
                                        <p:attrNameLst>
                                          <p:attrName>style.visibility</p:attrName>
                                        </p:attrNameLst>
                                      </p:cBhvr>
                                      <p:to>
                                        <p:strVal val="visible"/>
                                      </p:to>
                                    </p:set>
                                    <p:animEffect filter="fade" transition="in">
                                      <p:cBhvr>
                                        <p:cTn dur="2000"/>
                                        <p:tgtEl>
                                          <p:spTgt spid="4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51"/>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pic>
        <p:nvPicPr>
          <p:cNvPr id="500" name="Google Shape;500;p51"/>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01" name="Google Shape;501;p51"/>
          <p:cNvSpPr txBox="1"/>
          <p:nvPr/>
        </p:nvSpPr>
        <p:spPr>
          <a:xfrm>
            <a:off x="3143672" y="559854"/>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id="502" name="Google Shape;502;p51"/>
          <p:cNvPicPr preferRelativeResize="0"/>
          <p:nvPr/>
        </p:nvPicPr>
        <p:blipFill rotWithShape="1">
          <a:blip r:embed="rId4">
            <a:alphaModFix/>
          </a:blip>
          <a:srcRect b="0" l="0" r="0" t="0"/>
          <a:stretch/>
        </p:blipFill>
        <p:spPr>
          <a:xfrm>
            <a:off x="10121007" y="6480958"/>
            <a:ext cx="1879649" cy="309233"/>
          </a:xfrm>
          <a:prstGeom prst="rect">
            <a:avLst/>
          </a:prstGeom>
          <a:noFill/>
          <a:ln>
            <a:noFill/>
          </a:ln>
        </p:spPr>
      </p:pic>
      <p:sp>
        <p:nvSpPr>
          <p:cNvPr id="503" name="Google Shape;503;p51"/>
          <p:cNvSpPr/>
          <p:nvPr/>
        </p:nvSpPr>
        <p:spPr>
          <a:xfrm>
            <a:off x="5375920" y="6480958"/>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04" name="Google Shape;504;p51"/>
          <p:cNvPicPr preferRelativeResize="0"/>
          <p:nvPr/>
        </p:nvPicPr>
        <p:blipFill rotWithShape="1">
          <a:blip r:embed="rId5">
            <a:alphaModFix/>
          </a:blip>
          <a:srcRect b="0" l="0" r="0" t="0"/>
          <a:stretch/>
        </p:blipFill>
        <p:spPr>
          <a:xfrm>
            <a:off x="245860" y="6351344"/>
            <a:ext cx="2036258" cy="399875"/>
          </a:xfrm>
          <a:prstGeom prst="rect">
            <a:avLst/>
          </a:prstGeom>
          <a:noFill/>
          <a:ln>
            <a:noFill/>
          </a:ln>
        </p:spPr>
      </p:pic>
      <p:sp>
        <p:nvSpPr>
          <p:cNvPr id="505" name="Google Shape;505;p51"/>
          <p:cNvSpPr/>
          <p:nvPr/>
        </p:nvSpPr>
        <p:spPr>
          <a:xfrm>
            <a:off x="1550260" y="2824951"/>
            <a:ext cx="2635573"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خدمة المجتمع</a:t>
            </a:r>
            <a:endParaRPr b="0" i="0" sz="4000" u="none" cap="none" strike="noStrike">
              <a:solidFill>
                <a:srgbClr val="000000"/>
              </a:solidFill>
              <a:latin typeface="Arial"/>
              <a:ea typeface="Arial"/>
              <a:cs typeface="Arial"/>
              <a:sym typeface="Arial"/>
            </a:endParaRPr>
          </a:p>
        </p:txBody>
      </p:sp>
      <p:sp>
        <p:nvSpPr>
          <p:cNvPr id="506" name="Google Shape;506;p51"/>
          <p:cNvSpPr/>
          <p:nvPr/>
        </p:nvSpPr>
        <p:spPr>
          <a:xfrm>
            <a:off x="5087888" y="2747936"/>
            <a:ext cx="2635573"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البحث العلمي</a:t>
            </a:r>
            <a:endParaRPr b="0" i="0" sz="4000" u="none" cap="none" strike="noStrike">
              <a:solidFill>
                <a:srgbClr val="000000"/>
              </a:solidFill>
              <a:latin typeface="Arial"/>
              <a:ea typeface="Arial"/>
              <a:cs typeface="Arial"/>
              <a:sym typeface="Arial"/>
            </a:endParaRPr>
          </a:p>
        </p:txBody>
      </p:sp>
      <p:sp>
        <p:nvSpPr>
          <p:cNvPr id="507" name="Google Shape;507;p51"/>
          <p:cNvSpPr/>
          <p:nvPr/>
        </p:nvSpPr>
        <p:spPr>
          <a:xfrm>
            <a:off x="8472264" y="2747935"/>
            <a:ext cx="2635573" cy="1709459"/>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0" i="0" lang="en-US" sz="4000" u="none" cap="none" strike="noStrike">
                <a:solidFill>
                  <a:srgbClr val="000000"/>
                </a:solidFill>
                <a:latin typeface="Arial"/>
                <a:ea typeface="Arial"/>
                <a:cs typeface="Arial"/>
                <a:sym typeface="Arial"/>
              </a:rPr>
              <a:t>التدريس</a:t>
            </a:r>
            <a:endParaRPr b="0" i="0" sz="4000" u="none" cap="none" strike="noStrike">
              <a:solidFill>
                <a:srgbClr val="000000"/>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1" name="Shape 511"/>
        <p:cNvGrpSpPr/>
        <p:nvPr/>
      </p:nvGrpSpPr>
      <p:grpSpPr>
        <a:xfrm>
          <a:off x="0" y="0"/>
          <a:ext cx="0" cy="0"/>
          <a:chOff x="0" y="0"/>
          <a:chExt cx="0" cy="0"/>
        </a:xfrm>
      </p:grpSpPr>
      <p:sp>
        <p:nvSpPr>
          <p:cNvPr id="512" name="Google Shape;512;p52"/>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513" name="Google Shape;513;p52"/>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14" name="Google Shape;514;p52"/>
          <p:cNvSpPr/>
          <p:nvPr/>
        </p:nvSpPr>
        <p:spPr>
          <a:xfrm>
            <a:off x="2610304" y="1628800"/>
            <a:ext cx="7416824" cy="3108503"/>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وظائف الجامعات</a:t>
            </a:r>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من المتفق عليه بين المختصين والدارسين أن وظائف الجامعات تتلخص في ثلاثة أمور هي:</a:t>
            </a:r>
            <a:endParaRPr/>
          </a:p>
          <a:p>
            <a:pPr indent="0" lvl="0" marL="0" marR="0" rtl="1" algn="just">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177800" lvl="0" marL="0" marR="0" rtl="1" algn="just">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Arial"/>
                <a:ea typeface="Arial"/>
                <a:cs typeface="Arial"/>
                <a:sym typeface="Arial"/>
              </a:rPr>
              <a:t>أولًا: وظيفة التدريس </a:t>
            </a:r>
            <a:r>
              <a:rPr b="0" i="0" lang="en-US" sz="2800" u="none" cap="none" strike="noStrike">
                <a:solidFill>
                  <a:srgbClr val="000000"/>
                </a:solidFill>
                <a:latin typeface="Arial"/>
                <a:ea typeface="Arial"/>
                <a:cs typeface="Arial"/>
                <a:sym typeface="Arial"/>
              </a:rPr>
              <a:t>بقصد تخريج كوادر مؤهلة ومزودة بالمعارف والمهارات والاتجاهات الضرورية التي تمكنها من شغل كافة الوظائف المطروحة  في سوق العمل المحلي والعالمي.</a:t>
            </a:r>
            <a:endParaRPr b="0" i="0" sz="2800" u="none" cap="none" strike="noStrike">
              <a:solidFill>
                <a:srgbClr val="000000"/>
              </a:solidFill>
              <a:latin typeface="Arial"/>
              <a:ea typeface="Arial"/>
              <a:cs typeface="Arial"/>
              <a:sym typeface="Arial"/>
            </a:endParaRPr>
          </a:p>
        </p:txBody>
      </p:sp>
      <p:sp>
        <p:nvSpPr>
          <p:cNvPr id="515" name="Google Shape;515;p52"/>
          <p:cNvSpPr txBox="1"/>
          <p:nvPr/>
        </p:nvSpPr>
        <p:spPr>
          <a:xfrm>
            <a:off x="3143672" y="559854"/>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id="516" name="Google Shape;516;p52"/>
          <p:cNvPicPr preferRelativeResize="0"/>
          <p:nvPr/>
        </p:nvPicPr>
        <p:blipFill rotWithShape="1">
          <a:blip r:embed="rId4">
            <a:alphaModFix/>
          </a:blip>
          <a:srcRect b="0" l="0" r="0" t="0"/>
          <a:stretch/>
        </p:blipFill>
        <p:spPr>
          <a:xfrm>
            <a:off x="10121007" y="6480958"/>
            <a:ext cx="1879649" cy="309233"/>
          </a:xfrm>
          <a:prstGeom prst="rect">
            <a:avLst/>
          </a:prstGeom>
          <a:noFill/>
          <a:ln>
            <a:noFill/>
          </a:ln>
        </p:spPr>
      </p:pic>
      <p:sp>
        <p:nvSpPr>
          <p:cNvPr id="517" name="Google Shape;517;p52"/>
          <p:cNvSpPr/>
          <p:nvPr/>
        </p:nvSpPr>
        <p:spPr>
          <a:xfrm>
            <a:off x="5375920" y="6480958"/>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18" name="Google Shape;518;p52"/>
          <p:cNvPicPr preferRelativeResize="0"/>
          <p:nvPr/>
        </p:nvPicPr>
        <p:blipFill rotWithShape="1">
          <a:blip r:embed="rId5">
            <a:alphaModFix/>
          </a:blip>
          <a:srcRect b="0" l="0" r="0" t="0"/>
          <a:stretch/>
        </p:blipFill>
        <p:spPr>
          <a:xfrm>
            <a:off x="245860" y="6351344"/>
            <a:ext cx="2036258" cy="399875"/>
          </a:xfrm>
          <a:prstGeom prst="rect">
            <a:avLst/>
          </a:prstGeom>
          <a:noFill/>
          <a:ln>
            <a:noFill/>
          </a:ln>
        </p:spPr>
      </p:pic>
      <p:pic>
        <p:nvPicPr>
          <p:cNvPr id="519" name="Google Shape;519;p52"/>
          <p:cNvPicPr preferRelativeResize="0"/>
          <p:nvPr/>
        </p:nvPicPr>
        <p:blipFill rotWithShape="1">
          <a:blip r:embed="rId6">
            <a:alphaModFix/>
          </a:blip>
          <a:srcRect b="0" l="0" r="0" t="0"/>
          <a:stretch/>
        </p:blipFill>
        <p:spPr>
          <a:xfrm>
            <a:off x="4550026" y="4875704"/>
            <a:ext cx="3105150" cy="14763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3" name="Shape 523"/>
        <p:cNvGrpSpPr/>
        <p:nvPr/>
      </p:nvGrpSpPr>
      <p:grpSpPr>
        <a:xfrm>
          <a:off x="0" y="0"/>
          <a:ext cx="0" cy="0"/>
          <a:chOff x="0" y="0"/>
          <a:chExt cx="0" cy="0"/>
        </a:xfrm>
      </p:grpSpPr>
      <p:sp>
        <p:nvSpPr>
          <p:cNvPr id="524" name="Google Shape;524;p53"/>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525" name="Google Shape;525;p53"/>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26" name="Google Shape;526;p53"/>
          <p:cNvSpPr/>
          <p:nvPr/>
        </p:nvSpPr>
        <p:spPr>
          <a:xfrm>
            <a:off x="1682605" y="1144589"/>
            <a:ext cx="8208912" cy="4401164"/>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0" lvl="0" marL="0" marR="0" rtl="1" algn="just">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ثانياً : </a:t>
            </a:r>
            <a:r>
              <a:rPr b="1" i="0" lang="en-US" sz="2800" u="none" cap="none" strike="noStrike">
                <a:solidFill>
                  <a:srgbClr val="000000"/>
                </a:solidFill>
                <a:latin typeface="Arial"/>
                <a:ea typeface="Arial"/>
                <a:cs typeface="Arial"/>
                <a:sym typeface="Arial"/>
              </a:rPr>
              <a:t>وظيفة البحث العلمي </a:t>
            </a:r>
            <a:r>
              <a:rPr b="0" i="0" lang="en-US" sz="2800" u="none" cap="none" strike="noStrike">
                <a:solidFill>
                  <a:srgbClr val="000000"/>
                </a:solidFill>
                <a:latin typeface="Arial"/>
                <a:ea typeface="Arial"/>
                <a:cs typeface="Arial"/>
                <a:sym typeface="Arial"/>
              </a:rPr>
              <a:t>من خلال إعداد البحوث العلمية في المجالات المختلفة والذي يقوم به في العادة الأساتذة  وطلبة الدراسات العليا ،</a:t>
            </a:r>
            <a:r>
              <a:rPr b="1" i="0" lang="en-US" sz="2800" u="none" cap="none" strike="noStrike">
                <a:solidFill>
                  <a:srgbClr val="000000"/>
                </a:solidFill>
                <a:latin typeface="Arial"/>
                <a:ea typeface="Arial"/>
                <a:cs typeface="Arial"/>
                <a:sym typeface="Arial"/>
              </a:rPr>
              <a:t> ويهدف البحث العلمي بشكل عام لإنتاج وتطوير المعارف وحل المشكلات وتوفير المعلومات الكافية لاتخاذ القرارات المناسبة، </a:t>
            </a:r>
            <a:r>
              <a:rPr b="0" i="0" lang="en-US" sz="2800" u="none" cap="none" strike="noStrike">
                <a:solidFill>
                  <a:srgbClr val="000000"/>
                </a:solidFill>
                <a:latin typeface="Arial"/>
                <a:ea typeface="Arial"/>
                <a:cs typeface="Arial"/>
                <a:sym typeface="Arial"/>
              </a:rPr>
              <a:t>ويتم إجراء المسح أو التجربة لجمع المعلومات وفقًا للأهداف.</a:t>
            </a:r>
            <a:endParaRPr/>
          </a:p>
          <a:p>
            <a:pPr indent="0" lvl="0" marL="0" marR="0" rtl="1" algn="just">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 واستنادًا إلى الأهداف ينقسم البحث إلى فئتين، البحوث النظرية والتطبيقية.</a:t>
            </a:r>
            <a:endParaRPr b="1"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br>
              <a:rPr b="0" i="0" lang="en-US" sz="2800" u="none" cap="none" strike="noStrike">
                <a:solidFill>
                  <a:srgbClr val="000000"/>
                </a:solidFill>
                <a:latin typeface="Arial"/>
                <a:ea typeface="Arial"/>
                <a:cs typeface="Arial"/>
                <a:sym typeface="Arial"/>
              </a:rPr>
            </a:br>
            <a:r>
              <a:rPr b="0" i="0" lang="en-US" sz="2800" u="none" cap="none" strike="noStrike">
                <a:solidFill>
                  <a:srgbClr val="000000"/>
                </a:solidFill>
                <a:latin typeface="Arial"/>
                <a:ea typeface="Arial"/>
                <a:cs typeface="Arial"/>
                <a:sym typeface="Arial"/>
              </a:rPr>
              <a:t> </a:t>
            </a:r>
            <a:endParaRPr b="0" i="0" sz="2800" u="none" cap="none" strike="noStrike">
              <a:solidFill>
                <a:srgbClr val="595959"/>
              </a:solidFill>
              <a:latin typeface="Calibri"/>
              <a:ea typeface="Calibri"/>
              <a:cs typeface="Calibri"/>
              <a:sym typeface="Calibri"/>
            </a:endParaRPr>
          </a:p>
        </p:txBody>
      </p:sp>
      <p:sp>
        <p:nvSpPr>
          <p:cNvPr id="527" name="Google Shape;527;p53"/>
          <p:cNvSpPr txBox="1"/>
          <p:nvPr/>
        </p:nvSpPr>
        <p:spPr>
          <a:xfrm>
            <a:off x="3143672" y="559854"/>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id="528" name="Google Shape;528;p53"/>
          <p:cNvPicPr preferRelativeResize="0"/>
          <p:nvPr/>
        </p:nvPicPr>
        <p:blipFill rotWithShape="1">
          <a:blip r:embed="rId4">
            <a:alphaModFix/>
          </a:blip>
          <a:srcRect b="0" l="0" r="0" t="0"/>
          <a:stretch/>
        </p:blipFill>
        <p:spPr>
          <a:xfrm>
            <a:off x="10121007" y="6480958"/>
            <a:ext cx="1879649" cy="309233"/>
          </a:xfrm>
          <a:prstGeom prst="rect">
            <a:avLst/>
          </a:prstGeom>
          <a:noFill/>
          <a:ln>
            <a:noFill/>
          </a:ln>
        </p:spPr>
      </p:pic>
      <p:sp>
        <p:nvSpPr>
          <p:cNvPr id="529" name="Google Shape;529;p53"/>
          <p:cNvSpPr/>
          <p:nvPr/>
        </p:nvSpPr>
        <p:spPr>
          <a:xfrm>
            <a:off x="5375920" y="6480958"/>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30" name="Google Shape;530;p53"/>
          <p:cNvPicPr preferRelativeResize="0"/>
          <p:nvPr/>
        </p:nvPicPr>
        <p:blipFill rotWithShape="1">
          <a:blip r:embed="rId5">
            <a:alphaModFix/>
          </a:blip>
          <a:srcRect b="0" l="0" r="0" t="0"/>
          <a:stretch/>
        </p:blipFill>
        <p:spPr>
          <a:xfrm>
            <a:off x="245860" y="6351344"/>
            <a:ext cx="2036258" cy="399875"/>
          </a:xfrm>
          <a:prstGeom prst="rect">
            <a:avLst/>
          </a:prstGeom>
          <a:noFill/>
          <a:ln>
            <a:noFill/>
          </a:ln>
        </p:spPr>
      </p:pic>
      <p:pic>
        <p:nvPicPr>
          <p:cNvPr id="531" name="Google Shape;531;p53"/>
          <p:cNvPicPr preferRelativeResize="0"/>
          <p:nvPr/>
        </p:nvPicPr>
        <p:blipFill rotWithShape="1">
          <a:blip r:embed="rId6">
            <a:alphaModFix/>
          </a:blip>
          <a:srcRect b="0" l="0" r="0" t="0"/>
          <a:stretch/>
        </p:blipFill>
        <p:spPr>
          <a:xfrm>
            <a:off x="4339261" y="4828825"/>
            <a:ext cx="2895600" cy="15811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5" name="Shape 535"/>
        <p:cNvGrpSpPr/>
        <p:nvPr/>
      </p:nvGrpSpPr>
      <p:grpSpPr>
        <a:xfrm>
          <a:off x="0" y="0"/>
          <a:ext cx="0" cy="0"/>
          <a:chOff x="0" y="0"/>
          <a:chExt cx="0" cy="0"/>
        </a:xfrm>
      </p:grpSpPr>
      <p:sp>
        <p:nvSpPr>
          <p:cNvPr id="536" name="Google Shape;536;p54"/>
          <p:cNvSpPr/>
          <p:nvPr/>
        </p:nvSpPr>
        <p:spPr>
          <a:xfrm>
            <a:off x="2626179" y="500900"/>
            <a:ext cx="91467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537" name="Google Shape;537;p54"/>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38" name="Google Shape;538;p54"/>
          <p:cNvSpPr/>
          <p:nvPr/>
        </p:nvSpPr>
        <p:spPr>
          <a:xfrm>
            <a:off x="2282118" y="1144589"/>
            <a:ext cx="6838218" cy="3539390"/>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t/>
            </a:r>
            <a:endParaRPr b="0" i="0" sz="2800" u="none" cap="none" strike="noStrike">
              <a:solidFill>
                <a:srgbClr val="000000"/>
              </a:solidFill>
              <a:latin typeface="Arial"/>
              <a:ea typeface="Arial"/>
              <a:cs typeface="Arial"/>
              <a:sym typeface="Arial"/>
            </a:endParaRPr>
          </a:p>
          <a:p>
            <a:pPr indent="-177800" lvl="0" marL="0" marR="0" rtl="1" algn="just">
              <a:lnSpc>
                <a:spcPct val="100000"/>
              </a:lnSpc>
              <a:spcBef>
                <a:spcPts val="0"/>
              </a:spcBef>
              <a:spcAft>
                <a:spcPts val="0"/>
              </a:spcAft>
              <a:buClr>
                <a:srgbClr val="000000"/>
              </a:buClr>
              <a:buSzPts val="2800"/>
              <a:buFont typeface="Arial"/>
              <a:buChar char="•"/>
            </a:pPr>
            <a:r>
              <a:rPr b="1" i="0" lang="en-US" sz="2800" u="none" cap="none" strike="noStrike">
                <a:solidFill>
                  <a:srgbClr val="000000"/>
                </a:solidFill>
                <a:latin typeface="Arial"/>
                <a:ea typeface="Arial"/>
                <a:cs typeface="Arial"/>
                <a:sym typeface="Arial"/>
              </a:rPr>
              <a:t>ثالثاً: وظيفة خدمة المجتمع </a:t>
            </a:r>
            <a:r>
              <a:rPr b="0" i="0" lang="en-US" sz="2800" u="none" cap="none" strike="noStrike">
                <a:solidFill>
                  <a:srgbClr val="000000"/>
                </a:solidFill>
                <a:latin typeface="Arial"/>
                <a:ea typeface="Arial"/>
                <a:cs typeface="Arial"/>
                <a:sym typeface="Arial"/>
              </a:rPr>
              <a:t>والمقصود هنا أن تقدم مؤسسات التعليم العالي خدمات استشارية وتوجيهية إلى المجتمع المحلي الذي توجد فيه، والواقع هو أن مؤسسات التعليم العالي تقوم بخدمة المجتمع من خلال التدريس والبحث العلمي بالمفهوم الذي أشرنا اليه آنفا. ولكن بالإضافة إلى ما سبق لا بدّ لمؤسسات التعليم العالي أن تنفتح على مجتمعاتها و تقدّم لها خدماتها التوجيهية والاستشارية. </a:t>
            </a:r>
            <a:endParaRPr b="0" i="0" sz="2800" u="none" cap="none" strike="noStrike">
              <a:solidFill>
                <a:srgbClr val="595959"/>
              </a:solidFill>
              <a:latin typeface="Calibri"/>
              <a:ea typeface="Calibri"/>
              <a:cs typeface="Calibri"/>
              <a:sym typeface="Calibri"/>
            </a:endParaRPr>
          </a:p>
        </p:txBody>
      </p:sp>
      <p:sp>
        <p:nvSpPr>
          <p:cNvPr id="539" name="Google Shape;539;p54"/>
          <p:cNvSpPr txBox="1"/>
          <p:nvPr/>
        </p:nvSpPr>
        <p:spPr>
          <a:xfrm>
            <a:off x="3143672" y="559854"/>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id="540" name="Google Shape;540;p54"/>
          <p:cNvPicPr preferRelativeResize="0"/>
          <p:nvPr/>
        </p:nvPicPr>
        <p:blipFill rotWithShape="1">
          <a:blip r:embed="rId4">
            <a:alphaModFix/>
          </a:blip>
          <a:srcRect b="0" l="0" r="0" t="0"/>
          <a:stretch/>
        </p:blipFill>
        <p:spPr>
          <a:xfrm>
            <a:off x="10121007" y="6480958"/>
            <a:ext cx="1879649" cy="309233"/>
          </a:xfrm>
          <a:prstGeom prst="rect">
            <a:avLst/>
          </a:prstGeom>
          <a:noFill/>
          <a:ln>
            <a:noFill/>
          </a:ln>
        </p:spPr>
      </p:pic>
      <p:sp>
        <p:nvSpPr>
          <p:cNvPr id="541" name="Google Shape;541;p54"/>
          <p:cNvSpPr/>
          <p:nvPr/>
        </p:nvSpPr>
        <p:spPr>
          <a:xfrm>
            <a:off x="5375920" y="6480958"/>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42" name="Google Shape;542;p54"/>
          <p:cNvPicPr preferRelativeResize="0"/>
          <p:nvPr/>
        </p:nvPicPr>
        <p:blipFill rotWithShape="1">
          <a:blip r:embed="rId5">
            <a:alphaModFix/>
          </a:blip>
          <a:srcRect b="0" l="0" r="0" t="0"/>
          <a:stretch/>
        </p:blipFill>
        <p:spPr>
          <a:xfrm>
            <a:off x="245860" y="6351344"/>
            <a:ext cx="2036258" cy="399875"/>
          </a:xfrm>
          <a:prstGeom prst="rect">
            <a:avLst/>
          </a:prstGeom>
          <a:noFill/>
          <a:ln>
            <a:noFill/>
          </a:ln>
        </p:spPr>
      </p:pic>
      <p:pic>
        <p:nvPicPr>
          <p:cNvPr id="543" name="Google Shape;543;p54"/>
          <p:cNvPicPr preferRelativeResize="0"/>
          <p:nvPr/>
        </p:nvPicPr>
        <p:blipFill rotWithShape="1">
          <a:blip r:embed="rId6">
            <a:alphaModFix/>
          </a:blip>
          <a:srcRect b="0" l="0" r="0" t="0"/>
          <a:stretch/>
        </p:blipFill>
        <p:spPr>
          <a:xfrm>
            <a:off x="4011730" y="5021761"/>
            <a:ext cx="3600400" cy="1465729"/>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7" name="Shape 547"/>
        <p:cNvGrpSpPr/>
        <p:nvPr/>
      </p:nvGrpSpPr>
      <p:grpSpPr>
        <a:xfrm>
          <a:off x="0" y="0"/>
          <a:ext cx="0" cy="0"/>
          <a:chOff x="0" y="0"/>
          <a:chExt cx="0" cy="0"/>
        </a:xfrm>
      </p:grpSpPr>
      <p:sp>
        <p:nvSpPr>
          <p:cNvPr id="548" name="Google Shape;548;p55"/>
          <p:cNvSpPr/>
          <p:nvPr/>
        </p:nvSpPr>
        <p:spPr>
          <a:xfrm>
            <a:off x="918424" y="2047874"/>
            <a:ext cx="2576629" cy="4352925"/>
          </a:xfrm>
          <a:prstGeom prst="round2DiagRect">
            <a:avLst>
              <a:gd fmla="val 50000" name="adj1"/>
              <a:gd fmla="val 0" name="adj2"/>
            </a:avLst>
          </a:prstGeom>
          <a:solidFill>
            <a:schemeClr val="accent1"/>
          </a:solidFill>
          <a:ln cap="flat" cmpd="sng" w="9525">
            <a:solidFill>
              <a:schemeClr val="lt1"/>
            </a:solidFill>
            <a:prstDash val="solid"/>
            <a:round/>
            <a:headEnd len="sm" w="sm" type="none"/>
            <a:tailEnd len="sm" w="sm" type="none"/>
          </a:ln>
          <a:effectLst>
            <a:outerShdw blurRad="127000" rotWithShape="0" algn="tr" dir="8100000" dist="38100">
              <a:srgbClr val="000000">
                <a:alpha val="32941"/>
              </a:srgbClr>
            </a:outerShdw>
          </a:effectLst>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549" name="Google Shape;549;p55"/>
          <p:cNvSpPr/>
          <p:nvPr/>
        </p:nvSpPr>
        <p:spPr>
          <a:xfrm>
            <a:off x="3627104" y="2047874"/>
            <a:ext cx="2576629" cy="4352925"/>
          </a:xfrm>
          <a:prstGeom prst="round2DiagRect">
            <a:avLst>
              <a:gd fmla="val 50000" name="adj1"/>
              <a:gd fmla="val 0" name="adj2"/>
            </a:avLst>
          </a:prstGeom>
          <a:solidFill>
            <a:schemeClr val="accent2"/>
          </a:solidFill>
          <a:ln cap="flat" cmpd="sng" w="9525">
            <a:solidFill>
              <a:schemeClr val="lt1"/>
            </a:solidFill>
            <a:prstDash val="solid"/>
            <a:round/>
            <a:headEnd len="sm" w="sm" type="none"/>
            <a:tailEnd len="sm" w="sm" type="none"/>
          </a:ln>
          <a:effectLst>
            <a:outerShdw blurRad="127000" rotWithShape="0" algn="tr" dir="8100000" dist="38100">
              <a:srgbClr val="000000">
                <a:alpha val="32941"/>
              </a:srgbClr>
            </a:outerShdw>
          </a:effectLst>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خدمة المجتمع </a:t>
            </a:r>
            <a:r>
              <a:rPr b="0" i="0" lang="en-US" sz="2800" u="none" cap="none" strike="noStrike">
                <a:solidFill>
                  <a:srgbClr val="000000"/>
                </a:solidFill>
                <a:latin typeface="Arial"/>
                <a:ea typeface="Arial"/>
                <a:cs typeface="Arial"/>
                <a:sym typeface="Arial"/>
              </a:rPr>
              <a:t>أن تقدم مؤسسات التعليم العالي خدمات استشارية وتوجيهية إلى المجتمع المحلي </a:t>
            </a:r>
            <a:endParaRPr b="0" i="0" sz="1400" u="none" cap="none" strike="noStrike">
              <a:solidFill>
                <a:srgbClr val="000000"/>
              </a:solidFill>
              <a:latin typeface="Arial"/>
              <a:ea typeface="Arial"/>
              <a:cs typeface="Arial"/>
              <a:sym typeface="Arial"/>
            </a:endParaRPr>
          </a:p>
        </p:txBody>
      </p:sp>
      <p:sp>
        <p:nvSpPr>
          <p:cNvPr id="550" name="Google Shape;550;p55"/>
          <p:cNvSpPr/>
          <p:nvPr/>
        </p:nvSpPr>
        <p:spPr>
          <a:xfrm>
            <a:off x="6335784" y="2047874"/>
            <a:ext cx="2576629" cy="4352925"/>
          </a:xfrm>
          <a:prstGeom prst="round2DiagRect">
            <a:avLst>
              <a:gd fmla="val 50000" name="adj1"/>
              <a:gd fmla="val 0" name="adj2"/>
            </a:avLst>
          </a:prstGeom>
          <a:solidFill>
            <a:schemeClr val="accent3"/>
          </a:solidFill>
          <a:ln cap="flat" cmpd="sng" w="9525">
            <a:solidFill>
              <a:schemeClr val="lt1"/>
            </a:solidFill>
            <a:prstDash val="solid"/>
            <a:round/>
            <a:headEnd len="sm" w="sm" type="none"/>
            <a:tailEnd len="sm" w="sm" type="none"/>
          </a:ln>
          <a:effectLst>
            <a:outerShdw blurRad="127000" rotWithShape="0" algn="tr" dir="8100000" dist="38100">
              <a:srgbClr val="000000">
                <a:alpha val="32941"/>
              </a:srgbClr>
            </a:outerShdw>
          </a:effectLst>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البحث العلمي </a:t>
            </a:r>
            <a:r>
              <a:rPr b="0" i="0" lang="en-US" sz="2800" u="none" cap="none" strike="noStrike">
                <a:solidFill>
                  <a:srgbClr val="000000"/>
                </a:solidFill>
                <a:latin typeface="Arial"/>
                <a:ea typeface="Arial"/>
                <a:cs typeface="Arial"/>
                <a:sym typeface="Arial"/>
              </a:rPr>
              <a:t>من خلال إعداد البحوث العلمية في المجالات المختلفة </a:t>
            </a:r>
            <a:endParaRPr b="0" i="0" sz="1400" u="none" cap="none" strike="noStrike">
              <a:solidFill>
                <a:srgbClr val="000000"/>
              </a:solidFill>
              <a:latin typeface="Arial"/>
              <a:ea typeface="Arial"/>
              <a:cs typeface="Arial"/>
              <a:sym typeface="Arial"/>
            </a:endParaRPr>
          </a:p>
        </p:txBody>
      </p:sp>
      <p:sp>
        <p:nvSpPr>
          <p:cNvPr id="551" name="Google Shape;551;p55"/>
          <p:cNvSpPr/>
          <p:nvPr/>
        </p:nvSpPr>
        <p:spPr>
          <a:xfrm>
            <a:off x="9186833" y="1920228"/>
            <a:ext cx="2576629" cy="4352925"/>
          </a:xfrm>
          <a:prstGeom prst="round2DiagRect">
            <a:avLst>
              <a:gd fmla="val 50000" name="adj1"/>
              <a:gd fmla="val 0" name="adj2"/>
            </a:avLst>
          </a:prstGeom>
          <a:solidFill>
            <a:schemeClr val="accent4"/>
          </a:solidFill>
          <a:ln cap="flat" cmpd="sng" w="9525">
            <a:solidFill>
              <a:schemeClr val="lt1"/>
            </a:solidFill>
            <a:prstDash val="solid"/>
            <a:round/>
            <a:headEnd len="sm" w="sm" type="none"/>
            <a:tailEnd len="sm" w="sm" type="none"/>
          </a:ln>
          <a:effectLst>
            <a:outerShdw blurRad="127000" rotWithShape="0" algn="tr" dir="8100000" dist="38100">
              <a:srgbClr val="000000">
                <a:alpha val="32941"/>
              </a:srgbClr>
            </a:outerShdw>
          </a:effectLst>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التدريس</a:t>
            </a:r>
            <a:endParaRPr/>
          </a:p>
          <a:p>
            <a:pPr indent="0" lvl="0" marL="0" marR="0" rtl="0" algn="ct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تخريج كوادر مؤهلة ومزودة بالمعارف والمهارات والاتجاهات </a:t>
            </a:r>
            <a:endParaRPr b="0" i="0" sz="1400" u="none" cap="none" strike="noStrike">
              <a:solidFill>
                <a:srgbClr val="000000"/>
              </a:solidFill>
              <a:latin typeface="Arial"/>
              <a:ea typeface="Arial"/>
              <a:cs typeface="Arial"/>
              <a:sym typeface="Arial"/>
            </a:endParaRPr>
          </a:p>
        </p:txBody>
      </p:sp>
      <p:grpSp>
        <p:nvGrpSpPr>
          <p:cNvPr id="552" name="Google Shape;552;p55"/>
          <p:cNvGrpSpPr/>
          <p:nvPr/>
        </p:nvGrpSpPr>
        <p:grpSpPr>
          <a:xfrm rot="1801412">
            <a:off x="3175237" y="1663958"/>
            <a:ext cx="639631" cy="336046"/>
            <a:chOff x="5009213" y="4726699"/>
            <a:chExt cx="538826" cy="283086"/>
          </a:xfrm>
        </p:grpSpPr>
        <p:sp>
          <p:nvSpPr>
            <p:cNvPr id="553" name="Google Shape;553;p55"/>
            <p:cNvSpPr/>
            <p:nvPr/>
          </p:nvSpPr>
          <p:spPr>
            <a:xfrm>
              <a:off x="5009213" y="4754381"/>
              <a:ext cx="367511" cy="255404"/>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54" name="Google Shape;554;p55"/>
            <p:cNvSpPr/>
            <p:nvPr/>
          </p:nvSpPr>
          <p:spPr>
            <a:xfrm rot="5400000">
              <a:off x="5344914" y="4763256"/>
              <a:ext cx="239682" cy="166569"/>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555" name="Google Shape;555;p55"/>
          <p:cNvGrpSpPr/>
          <p:nvPr/>
        </p:nvGrpSpPr>
        <p:grpSpPr>
          <a:xfrm rot="1800000">
            <a:off x="5875254" y="1663880"/>
            <a:ext cx="639632" cy="336046"/>
            <a:chOff x="5009213" y="4726699"/>
            <a:chExt cx="538826" cy="283086"/>
          </a:xfrm>
        </p:grpSpPr>
        <p:sp>
          <p:nvSpPr>
            <p:cNvPr id="556" name="Google Shape;556;p55"/>
            <p:cNvSpPr/>
            <p:nvPr/>
          </p:nvSpPr>
          <p:spPr>
            <a:xfrm>
              <a:off x="5009213" y="4754381"/>
              <a:ext cx="367511" cy="255404"/>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57" name="Google Shape;557;p55"/>
            <p:cNvSpPr/>
            <p:nvPr/>
          </p:nvSpPr>
          <p:spPr>
            <a:xfrm rot="5400000">
              <a:off x="5344914" y="4763256"/>
              <a:ext cx="239682" cy="166569"/>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558" name="Google Shape;558;p55"/>
          <p:cNvGrpSpPr/>
          <p:nvPr/>
        </p:nvGrpSpPr>
        <p:grpSpPr>
          <a:xfrm rot="1800000">
            <a:off x="8575272" y="1663879"/>
            <a:ext cx="639631" cy="336046"/>
            <a:chOff x="5009213" y="4726699"/>
            <a:chExt cx="538826" cy="283086"/>
          </a:xfrm>
        </p:grpSpPr>
        <p:sp>
          <p:nvSpPr>
            <p:cNvPr id="559" name="Google Shape;559;p55"/>
            <p:cNvSpPr/>
            <p:nvPr/>
          </p:nvSpPr>
          <p:spPr>
            <a:xfrm>
              <a:off x="5009213" y="4754381"/>
              <a:ext cx="367511" cy="255404"/>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60" name="Google Shape;560;p55"/>
            <p:cNvSpPr/>
            <p:nvPr/>
          </p:nvSpPr>
          <p:spPr>
            <a:xfrm rot="5400000">
              <a:off x="5344914" y="4763256"/>
              <a:ext cx="239682" cy="166569"/>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561" name="Google Shape;561;p55"/>
          <p:cNvGrpSpPr/>
          <p:nvPr/>
        </p:nvGrpSpPr>
        <p:grpSpPr>
          <a:xfrm rot="1800000">
            <a:off x="11275289" y="1663879"/>
            <a:ext cx="639631" cy="336046"/>
            <a:chOff x="5009213" y="4726699"/>
            <a:chExt cx="538826" cy="283086"/>
          </a:xfrm>
        </p:grpSpPr>
        <p:sp>
          <p:nvSpPr>
            <p:cNvPr id="562" name="Google Shape;562;p55"/>
            <p:cNvSpPr/>
            <p:nvPr/>
          </p:nvSpPr>
          <p:spPr>
            <a:xfrm>
              <a:off x="5009213" y="4754381"/>
              <a:ext cx="367511" cy="255404"/>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63" name="Google Shape;563;p55"/>
            <p:cNvSpPr/>
            <p:nvPr/>
          </p:nvSpPr>
          <p:spPr>
            <a:xfrm rot="5400000">
              <a:off x="5344914" y="4763256"/>
              <a:ext cx="239682" cy="166569"/>
            </a:xfrm>
            <a:custGeom>
              <a:rect b="b" l="l" r="r" t="t"/>
              <a:pathLst>
                <a:path extrusionOk="0" h="255404" w="367511">
                  <a:moveTo>
                    <a:pt x="367259" y="212361"/>
                  </a:moveTo>
                  <a:cubicBezTo>
                    <a:pt x="372256" y="149902"/>
                    <a:pt x="302301" y="59962"/>
                    <a:pt x="232348" y="32479"/>
                  </a:cubicBezTo>
                  <a:cubicBezTo>
                    <a:pt x="157397" y="1665"/>
                    <a:pt x="99934" y="3331"/>
                    <a:pt x="0" y="0"/>
                  </a:cubicBezTo>
                  <a:cubicBezTo>
                    <a:pt x="74951" y="213193"/>
                    <a:pt x="212360" y="321456"/>
                    <a:pt x="367259" y="212361"/>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pic>
        <p:nvPicPr>
          <p:cNvPr id="564" name="Google Shape;564;p55"/>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65" name="Google Shape;565;p55"/>
          <p:cNvSpPr txBox="1"/>
          <p:nvPr/>
        </p:nvSpPr>
        <p:spPr>
          <a:xfrm>
            <a:off x="4915418" y="690800"/>
            <a:ext cx="270868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descr="C:\Users\wardhp\Documents\New folder\Desktop\download (5).jpeg" id="566" name="Google Shape;566;p55"/>
          <p:cNvPicPr preferRelativeResize="0"/>
          <p:nvPr/>
        </p:nvPicPr>
        <p:blipFill rotWithShape="1">
          <a:blip r:embed="rId4">
            <a:alphaModFix/>
          </a:blip>
          <a:srcRect b="0" l="0" r="0" t="0"/>
          <a:stretch/>
        </p:blipFill>
        <p:spPr>
          <a:xfrm>
            <a:off x="1338508" y="3501008"/>
            <a:ext cx="1887219" cy="992312"/>
          </a:xfrm>
          <a:prstGeom prst="rect">
            <a:avLst/>
          </a:prstGeom>
          <a:noFill/>
          <a:ln>
            <a:noFill/>
          </a:ln>
        </p:spPr>
      </p:pic>
      <p:sp>
        <p:nvSpPr>
          <p:cNvPr id="567" name="Google Shape;567;p55"/>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68" name="Google Shape;568;p55"/>
          <p:cNvPicPr preferRelativeResize="0"/>
          <p:nvPr/>
        </p:nvPicPr>
        <p:blipFill rotWithShape="1">
          <a:blip r:embed="rId5">
            <a:alphaModFix/>
          </a:blip>
          <a:srcRect b="0" l="0" r="0" t="0"/>
          <a:stretch/>
        </p:blipFill>
        <p:spPr>
          <a:xfrm>
            <a:off x="407368"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51"/>
                                        </p:tgtEl>
                                        <p:attrNameLst>
                                          <p:attrName>style.visibility</p:attrName>
                                        </p:attrNameLst>
                                      </p:cBhvr>
                                      <p:to>
                                        <p:strVal val="visible"/>
                                      </p:to>
                                    </p:set>
                                    <p:animEffect filter="fade" transition="in">
                                      <p:cBhvr>
                                        <p:cTn dur="2000"/>
                                        <p:tgtEl>
                                          <p:spTgt spid="55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50"/>
                                        </p:tgtEl>
                                        <p:attrNameLst>
                                          <p:attrName>style.visibility</p:attrName>
                                        </p:attrNameLst>
                                      </p:cBhvr>
                                      <p:to>
                                        <p:strVal val="visible"/>
                                      </p:to>
                                    </p:set>
                                    <p:animEffect filter="fade" transition="in">
                                      <p:cBhvr>
                                        <p:cTn dur="2000"/>
                                        <p:tgtEl>
                                          <p:spTgt spid="55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49"/>
                                        </p:tgtEl>
                                        <p:attrNameLst>
                                          <p:attrName>style.visibility</p:attrName>
                                        </p:attrNameLst>
                                      </p:cBhvr>
                                      <p:to>
                                        <p:strVal val="visible"/>
                                      </p:to>
                                    </p:set>
                                    <p:animEffect filter="fade" transition="in">
                                      <p:cBhvr>
                                        <p:cTn dur="2000"/>
                                        <p:tgtEl>
                                          <p:spTgt spid="54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48"/>
                                        </p:tgtEl>
                                        <p:attrNameLst>
                                          <p:attrName>style.visibility</p:attrName>
                                        </p:attrNameLst>
                                      </p:cBhvr>
                                      <p:to>
                                        <p:strVal val="visible"/>
                                      </p:to>
                                    </p:set>
                                    <p:animEffect filter="fade" transition="in">
                                      <p:cBhvr>
                                        <p:cTn dur="2000"/>
                                        <p:tgtEl>
                                          <p:spTgt spid="54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66"/>
                                        </p:tgtEl>
                                        <p:attrNameLst>
                                          <p:attrName>style.visibility</p:attrName>
                                        </p:attrNameLst>
                                      </p:cBhvr>
                                      <p:to>
                                        <p:strVal val="visible"/>
                                      </p:to>
                                    </p:set>
                                    <p:animEffect filter="fade" transition="in">
                                      <p:cBhvr>
                                        <p:cTn dur="1000"/>
                                        <p:tgtEl>
                                          <p:spTgt spid="56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2" name="Shape 572"/>
        <p:cNvGrpSpPr/>
        <p:nvPr/>
      </p:nvGrpSpPr>
      <p:grpSpPr>
        <a:xfrm>
          <a:off x="0" y="0"/>
          <a:ext cx="0" cy="0"/>
          <a:chOff x="0" y="0"/>
          <a:chExt cx="0" cy="0"/>
        </a:xfrm>
      </p:grpSpPr>
      <p:sp>
        <p:nvSpPr>
          <p:cNvPr id="573" name="Google Shape;573;p56"/>
          <p:cNvSpPr/>
          <p:nvPr/>
        </p:nvSpPr>
        <p:spPr>
          <a:xfrm>
            <a:off x="2626179" y="500900"/>
            <a:ext cx="9086446"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574" name="Google Shape;574;p56"/>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75" name="Google Shape;575;p56"/>
          <p:cNvSpPr/>
          <p:nvPr/>
        </p:nvSpPr>
        <p:spPr>
          <a:xfrm>
            <a:off x="5591944" y="1196752"/>
            <a:ext cx="5688632" cy="4401164"/>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         كما وتشير بعض المراجع بأن تحقيق المواطنة والزمالة العالمية هي أيضا الوظيفة الرابعة للجامعات، والتي تجمع بين الأفراد من مختلف المستويات مما ينمّي عملية </a:t>
            </a:r>
            <a:r>
              <a:rPr b="1" i="0" lang="en-US" sz="2800" u="sng" cap="none" strike="noStrike">
                <a:solidFill>
                  <a:srgbClr val="000000"/>
                </a:solidFill>
                <a:latin typeface="Arial"/>
                <a:ea typeface="Arial"/>
                <a:cs typeface="Arial"/>
                <a:sym typeface="Arial"/>
              </a:rPr>
              <a:t>التبادل الثقافي </a:t>
            </a:r>
            <a:r>
              <a:rPr b="1" i="0" lang="en-US" sz="2800" u="none" cap="none" strike="noStrike">
                <a:solidFill>
                  <a:srgbClr val="000000"/>
                </a:solidFill>
                <a:latin typeface="Arial"/>
                <a:ea typeface="Arial"/>
                <a:cs typeface="Arial"/>
                <a:sym typeface="Arial"/>
              </a:rPr>
              <a:t>وهو تواصل الأفراد على مستوى العالم وتبادل المعارف والخبرات مما يشكّل معلومات جديدة لديهم لم توجد سابقًا . كما ويعزز </a:t>
            </a:r>
            <a:r>
              <a:rPr b="1" i="0" lang="en-US" sz="2800" u="sng" cap="none" strike="noStrike">
                <a:solidFill>
                  <a:srgbClr val="000000"/>
                </a:solidFill>
                <a:latin typeface="Arial"/>
                <a:ea typeface="Arial"/>
                <a:cs typeface="Arial"/>
                <a:sym typeface="Arial"/>
              </a:rPr>
              <a:t>التفاعل الثقافي </a:t>
            </a:r>
            <a:r>
              <a:rPr b="1" i="0" lang="en-US" sz="2800" u="none" cap="none" strike="noStrike">
                <a:solidFill>
                  <a:srgbClr val="000000"/>
                </a:solidFill>
                <a:latin typeface="Arial"/>
                <a:ea typeface="Arial"/>
                <a:cs typeface="Arial"/>
                <a:sym typeface="Arial"/>
              </a:rPr>
              <a:t>‏  عملية الاتصال والتفاعل بين الأشخاص والجماعات، والتي من خلالها يتم تعرف الثقافات الأجنبية مع ضرورة احترام التنوّع الثقافي.</a:t>
            </a:r>
            <a:endParaRPr b="1" i="0" sz="2800" u="none" cap="none" strike="noStrike">
              <a:solidFill>
                <a:srgbClr val="595959"/>
              </a:solidFill>
              <a:latin typeface="Calibri"/>
              <a:ea typeface="Calibri"/>
              <a:cs typeface="Calibri"/>
              <a:sym typeface="Calibri"/>
            </a:endParaRPr>
          </a:p>
        </p:txBody>
      </p:sp>
      <p:sp>
        <p:nvSpPr>
          <p:cNvPr id="576" name="Google Shape;576;p56"/>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وظائف الجامعات</a:t>
            </a:r>
            <a:endParaRPr/>
          </a:p>
        </p:txBody>
      </p:sp>
      <p:pic>
        <p:nvPicPr>
          <p:cNvPr id="577" name="Google Shape;577;p56"/>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578" name="Google Shape;578;p56"/>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579" name="Google Shape;579;p56"/>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580" name="Google Shape;580;p56"/>
          <p:cNvPicPr preferRelativeResize="0"/>
          <p:nvPr/>
        </p:nvPicPr>
        <p:blipFill rotWithShape="1">
          <a:blip r:embed="rId6">
            <a:alphaModFix/>
          </a:blip>
          <a:srcRect b="0" l="0" r="0" t="0"/>
          <a:stretch/>
        </p:blipFill>
        <p:spPr>
          <a:xfrm>
            <a:off x="551384" y="1355444"/>
            <a:ext cx="4122787" cy="1857531"/>
          </a:xfrm>
          <a:prstGeom prst="rect">
            <a:avLst/>
          </a:prstGeom>
          <a:noFill/>
          <a:ln>
            <a:noFill/>
          </a:ln>
        </p:spPr>
      </p:pic>
      <p:pic>
        <p:nvPicPr>
          <p:cNvPr id="581" name="Google Shape;581;p56"/>
          <p:cNvPicPr preferRelativeResize="0"/>
          <p:nvPr/>
        </p:nvPicPr>
        <p:blipFill rotWithShape="1">
          <a:blip r:embed="rId7">
            <a:alphaModFix/>
          </a:blip>
          <a:srcRect b="0" l="0" r="0" t="0"/>
          <a:stretch/>
        </p:blipFill>
        <p:spPr>
          <a:xfrm>
            <a:off x="551384" y="3397334"/>
            <a:ext cx="4122787" cy="21145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80"/>
                                        </p:tgtEl>
                                        <p:attrNameLst>
                                          <p:attrName>style.visibility</p:attrName>
                                        </p:attrNameLst>
                                      </p:cBhvr>
                                      <p:to>
                                        <p:strVal val="visible"/>
                                      </p:to>
                                    </p:set>
                                    <p:animEffect filter="fade" transition="in">
                                      <p:cBhvr>
                                        <p:cTn dur="2000"/>
                                        <p:tgtEl>
                                          <p:spTgt spid="58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81"/>
                                        </p:tgtEl>
                                        <p:attrNameLst>
                                          <p:attrName>style.visibility</p:attrName>
                                        </p:attrNameLst>
                                      </p:cBhvr>
                                      <p:to>
                                        <p:strVal val="visible"/>
                                      </p:to>
                                    </p:set>
                                    <p:animEffect filter="fade" transition="in">
                                      <p:cBhvr>
                                        <p:cTn dur="2000"/>
                                        <p:tgtEl>
                                          <p:spTgt spid="5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75"/>
                                        </p:tgtEl>
                                        <p:attrNameLst>
                                          <p:attrName>style.visibility</p:attrName>
                                        </p:attrNameLst>
                                      </p:cBhvr>
                                      <p:to>
                                        <p:strVal val="visible"/>
                                      </p:to>
                                    </p:set>
                                    <p:animEffect filter="fade" transition="in">
                                      <p:cBhvr>
                                        <p:cTn dur="2000"/>
                                        <p:tgtEl>
                                          <p:spTgt spid="57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5" name="Shape 585"/>
        <p:cNvGrpSpPr/>
        <p:nvPr/>
      </p:nvGrpSpPr>
      <p:grpSpPr>
        <a:xfrm>
          <a:off x="0" y="0"/>
          <a:ext cx="0" cy="0"/>
          <a:chOff x="0" y="0"/>
          <a:chExt cx="0" cy="0"/>
        </a:xfrm>
      </p:grpSpPr>
      <p:sp>
        <p:nvSpPr>
          <p:cNvPr id="586" name="Google Shape;586;p57"/>
          <p:cNvSpPr/>
          <p:nvPr/>
        </p:nvSpPr>
        <p:spPr>
          <a:xfrm>
            <a:off x="2626179" y="500900"/>
            <a:ext cx="9027788"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587" name="Google Shape;587;p57"/>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588" name="Google Shape;588;p57"/>
          <p:cNvSpPr txBox="1"/>
          <p:nvPr/>
        </p:nvSpPr>
        <p:spPr>
          <a:xfrm>
            <a:off x="3863752" y="692696"/>
            <a:ext cx="3082142"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000000"/>
                </a:solidFill>
                <a:latin typeface="Calibri"/>
                <a:ea typeface="Calibri"/>
                <a:cs typeface="Calibri"/>
                <a:sym typeface="Calibri"/>
              </a:rPr>
              <a:t>أنماط التعليم العالي</a:t>
            </a:r>
            <a:endParaRPr/>
          </a:p>
        </p:txBody>
      </p:sp>
      <p:pic>
        <p:nvPicPr>
          <p:cNvPr id="589" name="Google Shape;589;p57"/>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590" name="Google Shape;590;p57"/>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grpSp>
        <p:nvGrpSpPr>
          <p:cNvPr id="591" name="Google Shape;591;p57"/>
          <p:cNvGrpSpPr/>
          <p:nvPr/>
        </p:nvGrpSpPr>
        <p:grpSpPr>
          <a:xfrm>
            <a:off x="1364043" y="1428065"/>
            <a:ext cx="10377812" cy="4603819"/>
            <a:chOff x="-621670" y="1687760"/>
            <a:chExt cx="10377812" cy="4072485"/>
          </a:xfrm>
        </p:grpSpPr>
        <p:grpSp>
          <p:nvGrpSpPr>
            <p:cNvPr id="592" name="Google Shape;592;p57"/>
            <p:cNvGrpSpPr/>
            <p:nvPr/>
          </p:nvGrpSpPr>
          <p:grpSpPr>
            <a:xfrm>
              <a:off x="4562475" y="1714499"/>
              <a:ext cx="5193667" cy="1990727"/>
              <a:chOff x="4562475" y="1714499"/>
              <a:chExt cx="5193667" cy="1990727"/>
            </a:xfrm>
          </p:grpSpPr>
          <p:sp>
            <p:nvSpPr>
              <p:cNvPr id="593" name="Google Shape;593;p57"/>
              <p:cNvSpPr/>
              <p:nvPr/>
            </p:nvSpPr>
            <p:spPr>
              <a:xfrm>
                <a:off x="5868142" y="1716807"/>
                <a:ext cx="3888000" cy="36004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4" name="Google Shape;594;p57"/>
              <p:cNvSpPr/>
              <p:nvPr/>
            </p:nvSpPr>
            <p:spPr>
              <a:xfrm>
                <a:off x="5867400" y="2148855"/>
                <a:ext cx="3888742" cy="36004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5" name="Google Shape;595;p57"/>
              <p:cNvSpPr/>
              <p:nvPr/>
            </p:nvSpPr>
            <p:spPr>
              <a:xfrm>
                <a:off x="5868142" y="2580903"/>
                <a:ext cx="3888000" cy="36004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6" name="Google Shape;596;p57"/>
              <p:cNvSpPr/>
              <p:nvPr/>
            </p:nvSpPr>
            <p:spPr>
              <a:xfrm>
                <a:off x="5868142" y="3012951"/>
                <a:ext cx="3888000" cy="36004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7" name="Google Shape;597;p57"/>
              <p:cNvSpPr/>
              <p:nvPr/>
            </p:nvSpPr>
            <p:spPr>
              <a:xfrm>
                <a:off x="4562475" y="1714499"/>
                <a:ext cx="1304925" cy="1990725"/>
              </a:xfrm>
              <a:custGeom>
                <a:rect b="b" l="l" r="r" t="t"/>
                <a:pathLst>
                  <a:path extrusionOk="0" h="1990725" w="1304925">
                    <a:moveTo>
                      <a:pt x="1304925" y="0"/>
                    </a:moveTo>
                    <a:lnTo>
                      <a:pt x="0" y="1990725"/>
                    </a:lnTo>
                    <a:lnTo>
                      <a:pt x="1304925" y="358709"/>
                    </a:lnTo>
                    <a:lnTo>
                      <a:pt x="1304925" y="0"/>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8" name="Google Shape;598;p57"/>
              <p:cNvSpPr/>
              <p:nvPr/>
            </p:nvSpPr>
            <p:spPr>
              <a:xfrm>
                <a:off x="4562476" y="2152650"/>
                <a:ext cx="1311338" cy="1543050"/>
              </a:xfrm>
              <a:custGeom>
                <a:rect b="b" l="l" r="r" t="t"/>
                <a:pathLst>
                  <a:path extrusionOk="0" h="1543050" w="1311338">
                    <a:moveTo>
                      <a:pt x="1307638" y="0"/>
                    </a:moveTo>
                    <a:lnTo>
                      <a:pt x="0" y="1543050"/>
                    </a:lnTo>
                    <a:lnTo>
                      <a:pt x="1311209" y="355469"/>
                    </a:lnTo>
                    <a:cubicBezTo>
                      <a:pt x="1312257" y="236979"/>
                      <a:pt x="1306590" y="118490"/>
                      <a:pt x="1307638"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599" name="Google Shape;599;p57"/>
              <p:cNvSpPr/>
              <p:nvPr/>
            </p:nvSpPr>
            <p:spPr>
              <a:xfrm>
                <a:off x="4562475" y="2581275"/>
                <a:ext cx="1314450" cy="1123950"/>
              </a:xfrm>
              <a:custGeom>
                <a:rect b="b" l="l" r="r" t="t"/>
                <a:pathLst>
                  <a:path extrusionOk="0" h="1123950" w="1314450">
                    <a:moveTo>
                      <a:pt x="1304925" y="0"/>
                    </a:moveTo>
                    <a:lnTo>
                      <a:pt x="0" y="1123950"/>
                    </a:lnTo>
                    <a:lnTo>
                      <a:pt x="1314450" y="358709"/>
                    </a:lnTo>
                    <a:lnTo>
                      <a:pt x="1304925" y="0"/>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0" name="Google Shape;600;p57"/>
              <p:cNvSpPr/>
              <p:nvPr/>
            </p:nvSpPr>
            <p:spPr>
              <a:xfrm>
                <a:off x="4562475" y="3013044"/>
                <a:ext cx="1314547" cy="692182"/>
              </a:xfrm>
              <a:custGeom>
                <a:rect b="b" l="l" r="r" t="t"/>
                <a:pathLst>
                  <a:path extrusionOk="0" h="692182" w="1314547">
                    <a:moveTo>
                      <a:pt x="1305023" y="0"/>
                    </a:moveTo>
                    <a:lnTo>
                      <a:pt x="0" y="692182"/>
                    </a:lnTo>
                    <a:lnTo>
                      <a:pt x="1314547" y="355567"/>
                    </a:lnTo>
                    <a:lnTo>
                      <a:pt x="1305023" y="0"/>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601" name="Google Shape;601;p57"/>
            <p:cNvGrpSpPr/>
            <p:nvPr/>
          </p:nvGrpSpPr>
          <p:grpSpPr>
            <a:xfrm rot="10800000">
              <a:off x="-621670" y="3705224"/>
              <a:ext cx="5193670" cy="1988418"/>
              <a:chOff x="4562475" y="1716807"/>
              <a:chExt cx="5193670" cy="1988418"/>
            </a:xfrm>
          </p:grpSpPr>
          <p:sp>
            <p:nvSpPr>
              <p:cNvPr id="602" name="Google Shape;602;p57"/>
              <p:cNvSpPr/>
              <p:nvPr/>
            </p:nvSpPr>
            <p:spPr>
              <a:xfrm>
                <a:off x="5868145" y="1716807"/>
                <a:ext cx="3888000" cy="360040"/>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3" name="Google Shape;603;p57"/>
              <p:cNvSpPr/>
              <p:nvPr/>
            </p:nvSpPr>
            <p:spPr>
              <a:xfrm>
                <a:off x="5868145" y="2148855"/>
                <a:ext cx="3888000" cy="360040"/>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4" name="Google Shape;604;p57"/>
              <p:cNvSpPr/>
              <p:nvPr/>
            </p:nvSpPr>
            <p:spPr>
              <a:xfrm>
                <a:off x="5868145" y="2580903"/>
                <a:ext cx="3888000" cy="360040"/>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5" name="Google Shape;605;p57"/>
              <p:cNvSpPr/>
              <p:nvPr/>
            </p:nvSpPr>
            <p:spPr>
              <a:xfrm>
                <a:off x="5868145" y="3012951"/>
                <a:ext cx="3888000" cy="360040"/>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6" name="Google Shape;606;p57"/>
              <p:cNvSpPr/>
              <p:nvPr/>
            </p:nvSpPr>
            <p:spPr>
              <a:xfrm>
                <a:off x="4562476" y="1717577"/>
                <a:ext cx="1310757" cy="1987646"/>
              </a:xfrm>
              <a:custGeom>
                <a:rect b="b" l="l" r="r" t="t"/>
                <a:pathLst>
                  <a:path extrusionOk="0" h="1987646" w="1310757">
                    <a:moveTo>
                      <a:pt x="1307679" y="0"/>
                    </a:moveTo>
                    <a:lnTo>
                      <a:pt x="0" y="1987646"/>
                    </a:lnTo>
                    <a:lnTo>
                      <a:pt x="1310757" y="352425"/>
                    </a:lnTo>
                    <a:cubicBezTo>
                      <a:pt x="1309731" y="237003"/>
                      <a:pt x="1308705" y="115422"/>
                      <a:pt x="1307679"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7" name="Google Shape;607;p57"/>
              <p:cNvSpPr/>
              <p:nvPr/>
            </p:nvSpPr>
            <p:spPr>
              <a:xfrm>
                <a:off x="4562475" y="2144388"/>
                <a:ext cx="1316915" cy="1551312"/>
              </a:xfrm>
              <a:custGeom>
                <a:rect b="b" l="l" r="r" t="t"/>
                <a:pathLst>
                  <a:path extrusionOk="0" h="1551312" w="1316915">
                    <a:moveTo>
                      <a:pt x="1313187" y="0"/>
                    </a:moveTo>
                    <a:lnTo>
                      <a:pt x="0" y="1551312"/>
                    </a:lnTo>
                    <a:lnTo>
                      <a:pt x="1316915" y="362178"/>
                    </a:lnTo>
                    <a:cubicBezTo>
                      <a:pt x="1315672" y="241452"/>
                      <a:pt x="1314430" y="120726"/>
                      <a:pt x="1313187"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8" name="Google Shape;608;p57"/>
              <p:cNvSpPr/>
              <p:nvPr/>
            </p:nvSpPr>
            <p:spPr>
              <a:xfrm>
                <a:off x="4562476" y="2580626"/>
                <a:ext cx="1314449" cy="1124599"/>
              </a:xfrm>
              <a:custGeom>
                <a:rect b="b" l="l" r="r" t="t"/>
                <a:pathLst>
                  <a:path extrusionOk="0" h="1124599" w="1314449">
                    <a:moveTo>
                      <a:pt x="1310758" y="0"/>
                    </a:moveTo>
                    <a:lnTo>
                      <a:pt x="0" y="1124599"/>
                    </a:lnTo>
                    <a:lnTo>
                      <a:pt x="1314449" y="356152"/>
                    </a:lnTo>
                    <a:cubicBezTo>
                      <a:pt x="1313327" y="236625"/>
                      <a:pt x="1311880" y="119527"/>
                      <a:pt x="1310758"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09" name="Google Shape;609;p57"/>
              <p:cNvSpPr/>
              <p:nvPr/>
            </p:nvSpPr>
            <p:spPr>
              <a:xfrm>
                <a:off x="4562475" y="3012654"/>
                <a:ext cx="1327054" cy="692571"/>
              </a:xfrm>
              <a:custGeom>
                <a:rect b="b" l="l" r="r" t="t"/>
                <a:pathLst>
                  <a:path extrusionOk="0" h="692571" w="1327054">
                    <a:moveTo>
                      <a:pt x="1311372" y="0"/>
                    </a:moveTo>
                    <a:lnTo>
                      <a:pt x="0" y="692571"/>
                    </a:lnTo>
                    <a:lnTo>
                      <a:pt x="1327054" y="355828"/>
                    </a:lnTo>
                    <a:lnTo>
                      <a:pt x="1311372" y="0"/>
                    </a:lnTo>
                    <a:close/>
                  </a:path>
                </a:pathLst>
              </a:cu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610" name="Google Shape;610;p57"/>
            <p:cNvSpPr/>
            <p:nvPr/>
          </p:nvSpPr>
          <p:spPr>
            <a:xfrm>
              <a:off x="3074771" y="3058669"/>
              <a:ext cx="2635573" cy="1512168"/>
            </a:xfrm>
            <a:prstGeom prst="ellipse">
              <a:avLst/>
            </a:prstGeom>
            <a:solidFill>
              <a:schemeClr val="lt1"/>
            </a:solidFill>
            <a:ln cap="flat" cmpd="sng" w="155575">
              <a:solidFill>
                <a:schemeClr val="accent2"/>
              </a:solidFill>
              <a:prstDash val="solid"/>
              <a:round/>
              <a:headEnd len="sm" w="sm" type="none"/>
              <a:tailEnd len="sm" w="sm" type="none"/>
            </a:ln>
            <a:effectLst>
              <a:outerShdw blurRad="101600" sx="102000" rotWithShape="0" algn="ctr" sy="102000">
                <a:srgbClr val="000000">
                  <a:alpha val="40000"/>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11" name="Google Shape;611;p57"/>
            <p:cNvSpPr txBox="1"/>
            <p:nvPr/>
          </p:nvSpPr>
          <p:spPr>
            <a:xfrm>
              <a:off x="6012160" y="1687760"/>
              <a:ext cx="2736304"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التعليم العالي النظامي</a:t>
              </a:r>
              <a:endParaRPr b="1" i="0" sz="2400" u="none" cap="none" strike="noStrike">
                <a:solidFill>
                  <a:schemeClr val="lt1"/>
                </a:solidFill>
                <a:latin typeface="Arial"/>
                <a:ea typeface="Arial"/>
                <a:cs typeface="Arial"/>
                <a:sym typeface="Arial"/>
              </a:endParaRPr>
            </a:p>
          </p:txBody>
        </p:sp>
        <p:sp>
          <p:nvSpPr>
            <p:cNvPr id="612" name="Google Shape;612;p57"/>
            <p:cNvSpPr txBox="1"/>
            <p:nvPr/>
          </p:nvSpPr>
          <p:spPr>
            <a:xfrm>
              <a:off x="6012160" y="2148855"/>
              <a:ext cx="2736304"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التعليم عن بعد</a:t>
              </a:r>
              <a:endParaRPr b="1" i="0" sz="2400" u="none" cap="none" strike="noStrike">
                <a:solidFill>
                  <a:schemeClr val="lt1"/>
                </a:solidFill>
                <a:latin typeface="Arial"/>
                <a:ea typeface="Arial"/>
                <a:cs typeface="Arial"/>
                <a:sym typeface="Arial"/>
              </a:endParaRPr>
            </a:p>
          </p:txBody>
        </p:sp>
        <p:sp>
          <p:nvSpPr>
            <p:cNvPr id="613" name="Google Shape;613;p57"/>
            <p:cNvSpPr txBox="1"/>
            <p:nvPr/>
          </p:nvSpPr>
          <p:spPr>
            <a:xfrm>
              <a:off x="6012160" y="2632351"/>
              <a:ext cx="2736304"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الجامعة المفتوحة</a:t>
              </a:r>
              <a:endParaRPr b="1" i="0" sz="2400" u="none" cap="none" strike="noStrike">
                <a:solidFill>
                  <a:schemeClr val="lt1"/>
                </a:solidFill>
                <a:latin typeface="Arial"/>
                <a:ea typeface="Arial"/>
                <a:cs typeface="Arial"/>
                <a:sym typeface="Arial"/>
              </a:endParaRPr>
            </a:p>
          </p:txBody>
        </p:sp>
        <p:sp>
          <p:nvSpPr>
            <p:cNvPr id="614" name="Google Shape;614;p57"/>
            <p:cNvSpPr txBox="1"/>
            <p:nvPr/>
          </p:nvSpPr>
          <p:spPr>
            <a:xfrm>
              <a:off x="6012160" y="3050313"/>
              <a:ext cx="2736304"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التعليم العالي التعاوني</a:t>
              </a:r>
              <a:endParaRPr b="1" i="0" sz="2400" u="none" cap="none" strike="noStrike">
                <a:solidFill>
                  <a:schemeClr val="lt1"/>
                </a:solidFill>
                <a:latin typeface="Arial"/>
                <a:ea typeface="Arial"/>
                <a:cs typeface="Arial"/>
                <a:sym typeface="Arial"/>
              </a:endParaRPr>
            </a:p>
          </p:txBody>
        </p:sp>
        <p:sp>
          <p:nvSpPr>
            <p:cNvPr id="615" name="Google Shape;615;p57"/>
            <p:cNvSpPr txBox="1"/>
            <p:nvPr/>
          </p:nvSpPr>
          <p:spPr>
            <a:xfrm>
              <a:off x="649660" y="4078978"/>
              <a:ext cx="2592288" cy="408383"/>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جامعات الشركات</a:t>
              </a:r>
              <a:endParaRPr b="1" i="0" sz="2400" u="none" cap="none" strike="noStrike">
                <a:solidFill>
                  <a:schemeClr val="lt1"/>
                </a:solidFill>
                <a:latin typeface="Arial"/>
                <a:ea typeface="Arial"/>
                <a:cs typeface="Arial"/>
                <a:sym typeface="Arial"/>
              </a:endParaRPr>
            </a:p>
          </p:txBody>
        </p:sp>
        <p:sp>
          <p:nvSpPr>
            <p:cNvPr id="616" name="Google Shape;616;p57"/>
            <p:cNvSpPr txBox="1"/>
            <p:nvPr/>
          </p:nvSpPr>
          <p:spPr>
            <a:xfrm>
              <a:off x="649660" y="4515990"/>
              <a:ext cx="2592288" cy="408383"/>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الجامعة الافتراضية</a:t>
              </a:r>
              <a:endParaRPr b="1" i="0" sz="2400" u="none" cap="none" strike="noStrike">
                <a:solidFill>
                  <a:schemeClr val="lt1"/>
                </a:solidFill>
                <a:latin typeface="Arial"/>
                <a:ea typeface="Arial"/>
                <a:cs typeface="Arial"/>
                <a:sym typeface="Arial"/>
              </a:endParaRPr>
            </a:p>
          </p:txBody>
        </p:sp>
        <p:sp>
          <p:nvSpPr>
            <p:cNvPr id="617" name="Google Shape;617;p57"/>
            <p:cNvSpPr txBox="1"/>
            <p:nvPr/>
          </p:nvSpPr>
          <p:spPr>
            <a:xfrm>
              <a:off x="-621670" y="4943477"/>
              <a:ext cx="3696441"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	التعليم العالي الخاص </a:t>
              </a:r>
              <a:endParaRPr b="1" i="0" sz="2400" u="none" cap="none" strike="noStrike">
                <a:solidFill>
                  <a:schemeClr val="lt1"/>
                </a:solidFill>
                <a:latin typeface="Arial"/>
                <a:ea typeface="Arial"/>
                <a:cs typeface="Arial"/>
                <a:sym typeface="Arial"/>
              </a:endParaRPr>
            </a:p>
          </p:txBody>
        </p:sp>
        <p:sp>
          <p:nvSpPr>
            <p:cNvPr id="618" name="Google Shape;618;p57"/>
            <p:cNvSpPr txBox="1"/>
            <p:nvPr/>
          </p:nvSpPr>
          <p:spPr>
            <a:xfrm>
              <a:off x="482483" y="5351861"/>
              <a:ext cx="2592288" cy="40838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Calibri"/>
                  <a:ea typeface="Calibri"/>
                  <a:cs typeface="Calibri"/>
                  <a:sym typeface="Calibri"/>
                </a:rPr>
                <a:t>التعليم العالي الأهلي</a:t>
              </a:r>
              <a:endParaRPr b="1" i="0" sz="2400" u="none" cap="none" strike="noStrike">
                <a:solidFill>
                  <a:schemeClr val="lt1"/>
                </a:solidFill>
                <a:latin typeface="Arial"/>
                <a:ea typeface="Arial"/>
                <a:cs typeface="Arial"/>
                <a:sym typeface="Arial"/>
              </a:endParaRPr>
            </a:p>
          </p:txBody>
        </p:sp>
      </p:grpSp>
      <p:sp>
        <p:nvSpPr>
          <p:cNvPr id="619" name="Google Shape;619;p57"/>
          <p:cNvSpPr/>
          <p:nvPr/>
        </p:nvSpPr>
        <p:spPr>
          <a:xfrm>
            <a:off x="5563497" y="3477925"/>
            <a:ext cx="1457400" cy="584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000000"/>
                </a:solidFill>
                <a:latin typeface="Calibri"/>
                <a:ea typeface="Calibri"/>
                <a:cs typeface="Calibri"/>
                <a:sym typeface="Calibri"/>
              </a:rPr>
              <a:t>الأنماط</a:t>
            </a:r>
            <a:endParaRPr b="0" i="0" sz="3200" u="none" cap="none" strike="noStrike">
              <a:solidFill>
                <a:srgbClr val="000000"/>
              </a:solidFill>
              <a:latin typeface="Arial"/>
              <a:ea typeface="Arial"/>
              <a:cs typeface="Arial"/>
              <a:sym typeface="Arial"/>
            </a:endParaRPr>
          </a:p>
        </p:txBody>
      </p:sp>
      <p:sp>
        <p:nvSpPr>
          <p:cNvPr id="620" name="Google Shape;620;p57"/>
          <p:cNvSpPr/>
          <p:nvPr/>
        </p:nvSpPr>
        <p:spPr>
          <a:xfrm>
            <a:off x="5472972" y="6471083"/>
            <a:ext cx="1750839"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19"/>
                                        </p:tgtEl>
                                        <p:attrNameLst>
                                          <p:attrName>style.visibility</p:attrName>
                                        </p:attrNameLst>
                                      </p:cBhvr>
                                      <p:to>
                                        <p:strVal val="visible"/>
                                      </p:to>
                                    </p:set>
                                    <p:animEffect filter="fade" transition="in">
                                      <p:cBhvr>
                                        <p:cTn dur="2000"/>
                                        <p:tgtEl>
                                          <p:spTgt spid="61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591"/>
                                        </p:tgtEl>
                                        <p:attrNameLst>
                                          <p:attrName>style.visibility</p:attrName>
                                        </p:attrNameLst>
                                      </p:cBhvr>
                                      <p:to>
                                        <p:strVal val="visible"/>
                                      </p:to>
                                    </p:set>
                                    <p:anim calcmode="lin" valueType="num">
                                      <p:cBhvr additive="base">
                                        <p:cTn dur="500"/>
                                        <p:tgtEl>
                                          <p:spTgt spid="59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4" name="Shape 624"/>
        <p:cNvGrpSpPr/>
        <p:nvPr/>
      </p:nvGrpSpPr>
      <p:grpSpPr>
        <a:xfrm>
          <a:off x="0" y="0"/>
          <a:ext cx="0" cy="0"/>
          <a:chOff x="0" y="0"/>
          <a:chExt cx="0" cy="0"/>
        </a:xfrm>
      </p:grpSpPr>
      <p:sp>
        <p:nvSpPr>
          <p:cNvPr id="625" name="Google Shape;625;p58"/>
          <p:cNvSpPr/>
          <p:nvPr/>
        </p:nvSpPr>
        <p:spPr>
          <a:xfrm>
            <a:off x="2626179" y="500900"/>
            <a:ext cx="9014438"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626" name="Google Shape;626;p58"/>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627" name="Google Shape;627;p58"/>
          <p:cNvSpPr/>
          <p:nvPr/>
        </p:nvSpPr>
        <p:spPr>
          <a:xfrm>
            <a:off x="1127448" y="1277431"/>
            <a:ext cx="10297144" cy="5870285"/>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0" i="0" lang="en-US" sz="2800" u="none" cap="none" strike="noStrike">
                <a:solidFill>
                  <a:srgbClr val="000000"/>
                </a:solidFill>
                <a:latin typeface="Arial"/>
                <a:ea typeface="Arial"/>
                <a:cs typeface="Arial"/>
                <a:sym typeface="Arial"/>
              </a:rPr>
              <a:t> </a:t>
            </a:r>
            <a:r>
              <a:rPr b="0" i="0" lang="en-US" sz="2800" u="none" cap="none" strike="noStrike">
                <a:solidFill>
                  <a:srgbClr val="000000"/>
                </a:solidFill>
                <a:latin typeface="Calibri"/>
                <a:ea typeface="Calibri"/>
                <a:cs typeface="Calibri"/>
                <a:sym typeface="Calibri"/>
              </a:rPr>
              <a:t>تتعدد أنماط التعليم العالي الشائعة في عالم اليوم على النحو الآتي:</a:t>
            </a:r>
            <a:endParaRPr b="0" i="0" sz="1600" u="none" cap="none" strike="noStrike">
              <a:solidFill>
                <a:srgbClr val="000000"/>
              </a:solidFill>
              <a:latin typeface="Calibri"/>
              <a:ea typeface="Calibri"/>
              <a:cs typeface="Calibri"/>
              <a:sym typeface="Calibri"/>
            </a:endParaRPr>
          </a:p>
          <a:p>
            <a:pPr indent="-457200" lvl="0" marL="4572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التعليم العالي النظامي </a:t>
            </a:r>
            <a:r>
              <a:rPr b="0" i="0" lang="en-US" sz="2800" u="none" cap="none" strike="noStrike">
                <a:solidFill>
                  <a:srgbClr val="000000"/>
                </a:solidFill>
                <a:latin typeface="Calibri"/>
                <a:ea typeface="Calibri"/>
                <a:cs typeface="Calibri"/>
                <a:sym typeface="Calibri"/>
              </a:rPr>
              <a:t>وهو النمط التقليدي في معظم مؤسسات التعليم العالي الحكومية والخاصة.</a:t>
            </a:r>
            <a:endParaRPr b="0" i="0" sz="1600" u="none" cap="none" strike="noStrike">
              <a:solidFill>
                <a:srgbClr val="000000"/>
              </a:solidFill>
              <a:latin typeface="Calibri"/>
              <a:ea typeface="Calibri"/>
              <a:cs typeface="Calibri"/>
              <a:sym typeface="Calibri"/>
            </a:endParaRPr>
          </a:p>
          <a:p>
            <a:pPr indent="-279400" lvl="0" marL="342900" marR="0" rtl="1" algn="r">
              <a:lnSpc>
                <a:spcPct val="115000"/>
              </a:lnSpc>
              <a:spcBef>
                <a:spcPts val="0"/>
              </a:spcBef>
              <a:spcAft>
                <a:spcPts val="0"/>
              </a:spcAft>
              <a:buClr>
                <a:srgbClr val="000000"/>
              </a:buClr>
              <a:buSzPts val="1000"/>
              <a:buFont typeface="Noto Sans Symbols"/>
              <a:buNone/>
            </a:pPr>
            <a:r>
              <a:t/>
            </a:r>
            <a:endParaRPr b="0" i="0" sz="1600" u="none" cap="none" strike="noStrike">
              <a:solidFill>
                <a:srgbClr val="000000"/>
              </a:solidFill>
              <a:latin typeface="Calibri"/>
              <a:ea typeface="Calibri"/>
              <a:cs typeface="Calibri"/>
              <a:sym typeface="Calibri"/>
            </a:endParaRPr>
          </a:p>
          <a:p>
            <a:pPr indent="-457200" lvl="0" marL="4572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التعليم عن بعد </a:t>
            </a:r>
            <a:r>
              <a:rPr b="0" i="0" lang="en-US" sz="2800" u="none" cap="none" strike="noStrike">
                <a:solidFill>
                  <a:srgbClr val="000000"/>
                </a:solidFill>
                <a:latin typeface="Calibri"/>
                <a:ea typeface="Calibri"/>
                <a:cs typeface="Calibri"/>
                <a:sym typeface="Calibri"/>
              </a:rPr>
              <a:t>وهو النمط الذي عرفته اليونسكو بأنه أي عملية تعليمية لا يكون فيها اتصال مباشر بين الطالب والمعلم بحيث يكونا متباعدين زمنيًا ومكانيًا ويتم الاتصال بينهما عن طريق الوسائط التعليمية.</a:t>
            </a:r>
            <a:endParaRPr b="0" i="0" sz="1600" u="none" cap="none" strike="noStrike">
              <a:solidFill>
                <a:srgbClr val="000000"/>
              </a:solidFill>
              <a:latin typeface="Calibri"/>
              <a:ea typeface="Calibri"/>
              <a:cs typeface="Calibri"/>
              <a:sym typeface="Calibri"/>
            </a:endParaRPr>
          </a:p>
          <a:p>
            <a:pPr indent="-279400" lvl="0" marL="342900" marR="0" rtl="1" algn="r">
              <a:lnSpc>
                <a:spcPct val="115000"/>
              </a:lnSpc>
              <a:spcBef>
                <a:spcPts val="0"/>
              </a:spcBef>
              <a:spcAft>
                <a:spcPts val="0"/>
              </a:spcAft>
              <a:buClr>
                <a:srgbClr val="000000"/>
              </a:buClr>
              <a:buSzPts val="1000"/>
              <a:buFont typeface="Noto Sans Symbols"/>
              <a:buNone/>
            </a:pPr>
            <a:r>
              <a:t/>
            </a:r>
            <a:endParaRPr b="0" i="0" sz="1600" u="none" cap="none" strike="noStrike">
              <a:solidFill>
                <a:srgbClr val="000000"/>
              </a:solidFill>
              <a:latin typeface="Calibri"/>
              <a:ea typeface="Calibri"/>
              <a:cs typeface="Calibri"/>
              <a:sym typeface="Calibri"/>
            </a:endParaRPr>
          </a:p>
          <a:p>
            <a:pPr indent="-457200" lvl="0" marL="457200" marR="0" rtl="1" algn="r">
              <a:lnSpc>
                <a:spcPct val="115000"/>
              </a:lnSpc>
              <a:spcBef>
                <a:spcPts val="1000"/>
              </a:spcBef>
              <a:spcAft>
                <a:spcPts val="0"/>
              </a:spcAft>
              <a:buClr>
                <a:srgbClr val="000000"/>
              </a:buClr>
              <a:buSzPts val="1000"/>
              <a:buFont typeface="Noto Sans Symbols"/>
              <a:buChar char="❑"/>
            </a:pPr>
            <a:r>
              <a:rPr b="1" i="0" lang="en-US" sz="2800" u="none" cap="none" strike="noStrike">
                <a:solidFill>
                  <a:srgbClr val="000000"/>
                </a:solidFill>
                <a:latin typeface="Calibri"/>
                <a:ea typeface="Calibri"/>
                <a:cs typeface="Calibri"/>
                <a:sym typeface="Calibri"/>
              </a:rPr>
              <a:t>الجامعة المفتوحة </a:t>
            </a:r>
            <a:r>
              <a:rPr b="0" i="0" lang="en-US" sz="2800" u="none" cap="none" strike="noStrike">
                <a:solidFill>
                  <a:srgbClr val="000000"/>
                </a:solidFill>
                <a:latin typeface="Calibri"/>
                <a:ea typeface="Calibri"/>
                <a:cs typeface="Calibri"/>
                <a:sym typeface="Calibri"/>
              </a:rPr>
              <a:t>وفلسفتها قائمة على إتاحة التعليم لجميع شرائح المجتمع في أماكن إقامتهم من خلال استخدام وسائل الاتصال والتقنيات المعلومات الحديثة ومن الأمثلة عليها جامعة القدس المفتوحة في فلسطين.</a:t>
            </a:r>
            <a:endParaRPr b="0" i="0" sz="1600" u="none" cap="none" strike="noStrike">
              <a:solidFill>
                <a:srgbClr val="000000"/>
              </a:solidFill>
              <a:latin typeface="Calibri"/>
              <a:ea typeface="Calibri"/>
              <a:cs typeface="Calibri"/>
              <a:sym typeface="Calibri"/>
            </a:endParaRPr>
          </a:p>
          <a:p>
            <a:pPr indent="-342900" lvl="0" marL="342900" marR="0" rtl="1" algn="r">
              <a:lnSpc>
                <a:spcPct val="115000"/>
              </a:lnSpc>
              <a:spcBef>
                <a:spcPts val="0"/>
              </a:spcBef>
              <a:spcAft>
                <a:spcPts val="100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endParaRPr b="0" i="0" sz="1600" u="none" cap="none" strike="noStrike">
              <a:solidFill>
                <a:srgbClr val="000000"/>
              </a:solidFill>
              <a:latin typeface="Calibri"/>
              <a:ea typeface="Calibri"/>
              <a:cs typeface="Calibri"/>
              <a:sym typeface="Calibri"/>
            </a:endParaRPr>
          </a:p>
        </p:txBody>
      </p:sp>
      <p:sp>
        <p:nvSpPr>
          <p:cNvPr id="628" name="Google Shape;628;p58"/>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أنماط التعليم العالي</a:t>
            </a:r>
            <a:endParaRPr/>
          </a:p>
        </p:txBody>
      </p:sp>
      <p:pic>
        <p:nvPicPr>
          <p:cNvPr id="629" name="Google Shape;629;p58"/>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630" name="Google Shape;630;p58"/>
          <p:cNvPicPr preferRelativeResize="0"/>
          <p:nvPr/>
        </p:nvPicPr>
        <p:blipFill rotWithShape="1">
          <a:blip r:embed="rId5">
            <a:alphaModFix/>
          </a:blip>
          <a:srcRect b="0" l="0" r="0" t="0"/>
          <a:stretch/>
        </p:blipFill>
        <p:spPr>
          <a:xfrm>
            <a:off x="9925336" y="6503883"/>
            <a:ext cx="1879649" cy="309233"/>
          </a:xfrm>
          <a:prstGeom prst="rect">
            <a:avLst/>
          </a:prstGeom>
          <a:noFill/>
          <a:ln>
            <a:noFill/>
          </a:ln>
        </p:spPr>
      </p:pic>
      <p:sp>
        <p:nvSpPr>
          <p:cNvPr id="631" name="Google Shape;631;p58"/>
          <p:cNvSpPr/>
          <p:nvPr/>
        </p:nvSpPr>
        <p:spPr>
          <a:xfrm>
            <a:off x="5375920" y="643890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27"/>
                                        </p:tgtEl>
                                        <p:attrNameLst>
                                          <p:attrName>style.visibility</p:attrName>
                                        </p:attrNameLst>
                                      </p:cBhvr>
                                      <p:to>
                                        <p:strVal val="visible"/>
                                      </p:to>
                                    </p:set>
                                    <p:animEffect filter="fade" transition="in">
                                      <p:cBhvr>
                                        <p:cTn dur="500"/>
                                        <p:tgtEl>
                                          <p:spTgt spid="62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5" name="Shape 635"/>
        <p:cNvGrpSpPr/>
        <p:nvPr/>
      </p:nvGrpSpPr>
      <p:grpSpPr>
        <a:xfrm>
          <a:off x="0" y="0"/>
          <a:ext cx="0" cy="0"/>
          <a:chOff x="0" y="0"/>
          <a:chExt cx="0" cy="0"/>
        </a:xfrm>
      </p:grpSpPr>
      <p:sp>
        <p:nvSpPr>
          <p:cNvPr id="636" name="Google Shape;636;p59"/>
          <p:cNvSpPr/>
          <p:nvPr/>
        </p:nvSpPr>
        <p:spPr>
          <a:xfrm>
            <a:off x="2626178" y="500900"/>
            <a:ext cx="10625587"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637" name="Google Shape;637;p59"/>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638" name="Google Shape;638;p59"/>
          <p:cNvSpPr/>
          <p:nvPr/>
        </p:nvSpPr>
        <p:spPr>
          <a:xfrm>
            <a:off x="1127448" y="1277431"/>
            <a:ext cx="10297144" cy="5047495"/>
          </a:xfrm>
          <a:prstGeom prst="rect">
            <a:avLst/>
          </a:prstGeom>
          <a:noFill/>
          <a:ln>
            <a:noFill/>
          </a:ln>
        </p:spPr>
        <p:txBody>
          <a:bodyPr anchorCtr="0" anchor="t" bIns="45700" lIns="91425" spcFirstLastPara="1" rIns="91425" wrap="square" tIns="45700">
            <a:spAutoFit/>
          </a:bodyPr>
          <a:lstStyle/>
          <a:p>
            <a:pPr indent="-457200" lvl="0" marL="4572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التعليم العالي التعاوني </a:t>
            </a:r>
            <a:r>
              <a:rPr b="0" i="0" lang="en-US" sz="2800" u="none" cap="none" strike="noStrike">
                <a:solidFill>
                  <a:srgbClr val="000000"/>
                </a:solidFill>
                <a:latin typeface="Calibri"/>
                <a:ea typeface="Calibri"/>
                <a:cs typeface="Calibri"/>
                <a:sym typeface="Calibri"/>
              </a:rPr>
              <a:t>وهو حصيلة التعاون بين مؤسستين إحداهما تعليمية والأخرى انتاجية بحيث تقدم الأولى الخدمة التعليمية وتقدم الأخرى الخدمة التمويلية والمساندة المادية بكافة أشكالها.</a:t>
            </a:r>
            <a:endParaRPr/>
          </a:p>
          <a:p>
            <a:pPr indent="0" lvl="0" marL="0" marR="0" rtl="1" algn="r">
              <a:lnSpc>
                <a:spcPct val="115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457200" lvl="0" marL="4572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جامعات الشركات </a:t>
            </a:r>
            <a:r>
              <a:rPr b="0" i="0" lang="en-US" sz="2800" u="none" cap="none" strike="noStrike">
                <a:solidFill>
                  <a:srgbClr val="000000"/>
                </a:solidFill>
                <a:latin typeface="Calibri"/>
                <a:ea typeface="Calibri"/>
                <a:cs typeface="Calibri"/>
                <a:sym typeface="Calibri"/>
              </a:rPr>
              <a:t>وهي جامعات أنشأتها الشركات لتأهيل أفراد في مجالات عمل الشركة بقصد رفع مستوى أدائها .</a:t>
            </a:r>
            <a:endParaRPr/>
          </a:p>
          <a:p>
            <a:pPr indent="-393700" lvl="0" marL="457200" marR="0" rtl="1" algn="r">
              <a:lnSpc>
                <a:spcPct val="115000"/>
              </a:lnSpc>
              <a:spcBef>
                <a:spcPts val="0"/>
              </a:spcBef>
              <a:spcAft>
                <a:spcPts val="0"/>
              </a:spcAft>
              <a:buClr>
                <a:srgbClr val="000000"/>
              </a:buClr>
              <a:buSzPts val="1000"/>
              <a:buFont typeface="Noto Sans Symbols"/>
              <a:buNone/>
            </a:pPr>
            <a:r>
              <a:t/>
            </a:r>
            <a:endParaRPr b="0" i="0" sz="2800" u="none" cap="none" strike="noStrike">
              <a:solidFill>
                <a:srgbClr val="000000"/>
              </a:solidFill>
              <a:latin typeface="Calibri"/>
              <a:ea typeface="Calibri"/>
              <a:cs typeface="Calibri"/>
              <a:sym typeface="Calibri"/>
            </a:endParaRPr>
          </a:p>
          <a:p>
            <a:pPr indent="-457200" lvl="0" marL="4572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الجامعة الافتراضية </a:t>
            </a:r>
            <a:r>
              <a:rPr b="0" i="0" lang="en-US" sz="2800" u="none" cap="none" strike="noStrike">
                <a:solidFill>
                  <a:srgbClr val="000000"/>
                </a:solidFill>
                <a:latin typeface="Calibri"/>
                <a:ea typeface="Calibri"/>
                <a:cs typeface="Calibri"/>
                <a:sym typeface="Calibri"/>
              </a:rPr>
              <a:t>وهي الجامعة التي تعتمد على تقنيات الاتصال في ربط الطلاب مع المحاضرين وكذلك الطلبة مع بعضهم من خلال البريد الإلكتروني والشبكة العنكبوتية  والقنوات الفضائية.</a:t>
            </a:r>
            <a:endParaRPr b="0" i="0" sz="2800" u="none" cap="none" strike="noStrike">
              <a:solidFill>
                <a:srgbClr val="000000"/>
              </a:solidFill>
              <a:latin typeface="Calibri"/>
              <a:ea typeface="Calibri"/>
              <a:cs typeface="Calibri"/>
              <a:sym typeface="Calibri"/>
            </a:endParaRPr>
          </a:p>
        </p:txBody>
      </p:sp>
      <p:sp>
        <p:nvSpPr>
          <p:cNvPr id="639" name="Google Shape;639;p59"/>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أنماط التعليم العالي</a:t>
            </a:r>
            <a:endParaRPr/>
          </a:p>
        </p:txBody>
      </p:sp>
      <p:pic>
        <p:nvPicPr>
          <p:cNvPr id="640" name="Google Shape;640;p59"/>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641" name="Google Shape;641;p59"/>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642" name="Google Shape;642;p59"/>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38"/>
                                        </p:tgtEl>
                                        <p:attrNameLst>
                                          <p:attrName>style.visibility</p:attrName>
                                        </p:attrNameLst>
                                      </p:cBhvr>
                                      <p:to>
                                        <p:strVal val="visible"/>
                                      </p:to>
                                    </p:set>
                                    <p:animEffect filter="fade" transition="in">
                                      <p:cBhvr>
                                        <p:cTn dur="500"/>
                                        <p:tgtEl>
                                          <p:spTgt spid="6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6" name="Shape 646"/>
        <p:cNvGrpSpPr/>
        <p:nvPr/>
      </p:nvGrpSpPr>
      <p:grpSpPr>
        <a:xfrm>
          <a:off x="0" y="0"/>
          <a:ext cx="0" cy="0"/>
          <a:chOff x="0" y="0"/>
          <a:chExt cx="0" cy="0"/>
        </a:xfrm>
      </p:grpSpPr>
      <p:sp>
        <p:nvSpPr>
          <p:cNvPr id="647" name="Google Shape;647;p60"/>
          <p:cNvSpPr/>
          <p:nvPr/>
        </p:nvSpPr>
        <p:spPr>
          <a:xfrm>
            <a:off x="2626179" y="500900"/>
            <a:ext cx="8798414"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648" name="Google Shape;648;p60"/>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649" name="Google Shape;649;p60"/>
          <p:cNvSpPr/>
          <p:nvPr/>
        </p:nvSpPr>
        <p:spPr>
          <a:xfrm>
            <a:off x="1055440" y="1556792"/>
            <a:ext cx="10297144" cy="4383724"/>
          </a:xfrm>
          <a:prstGeom prst="rect">
            <a:avLst/>
          </a:prstGeom>
          <a:noFill/>
          <a:ln>
            <a:noFill/>
          </a:ln>
        </p:spPr>
        <p:txBody>
          <a:bodyPr anchorCtr="0" anchor="t" bIns="45700" lIns="91425" spcFirstLastPara="1" rIns="91425" wrap="square" tIns="45700">
            <a:spAutoFit/>
          </a:bodyPr>
          <a:lstStyle/>
          <a:p>
            <a:pPr indent="-457200" lvl="0" marL="457200" marR="0" rtl="1" algn="just">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Arial"/>
                <a:ea typeface="Arial"/>
                <a:cs typeface="Arial"/>
                <a:sym typeface="Arial"/>
              </a:rPr>
              <a:t> </a:t>
            </a:r>
            <a:r>
              <a:rPr b="1" i="0" lang="en-US" sz="2800" u="none" cap="none" strike="noStrike">
                <a:solidFill>
                  <a:srgbClr val="000000"/>
                </a:solidFill>
                <a:latin typeface="Calibri"/>
                <a:ea typeface="Calibri"/>
                <a:cs typeface="Calibri"/>
                <a:sym typeface="Calibri"/>
              </a:rPr>
              <a:t>	التعليم العالي الخاص </a:t>
            </a:r>
            <a:r>
              <a:rPr b="0" i="0" lang="en-US" sz="2800" u="none" cap="none" strike="noStrike">
                <a:solidFill>
                  <a:srgbClr val="000000"/>
                </a:solidFill>
                <a:latin typeface="Calibri"/>
                <a:ea typeface="Calibri"/>
                <a:cs typeface="Calibri"/>
                <a:sym typeface="Calibri"/>
              </a:rPr>
              <a:t>ويشمل المؤسسات التي يؤسسها ويمولها القطاع الخاص بقصد تحقيق الربح ولعلّ </a:t>
            </a:r>
            <a:r>
              <a:rPr lang="en-US" sz="2800">
                <a:latin typeface="Calibri"/>
                <a:ea typeface="Calibri"/>
                <a:cs typeface="Calibri"/>
                <a:sym typeface="Calibri"/>
              </a:rPr>
              <a:t>الأغلبية</a:t>
            </a:r>
            <a:r>
              <a:rPr b="0" i="0" lang="en-US" sz="2800" u="none" cap="none" strike="noStrike">
                <a:solidFill>
                  <a:srgbClr val="000000"/>
                </a:solidFill>
                <a:latin typeface="Calibri"/>
                <a:ea typeface="Calibri"/>
                <a:cs typeface="Calibri"/>
                <a:sym typeface="Calibri"/>
              </a:rPr>
              <a:t> الساحقة من الجامعات الخاصة في العالم العربي على هذا النمط حيث يتم تسجيلها شركات وهي بهذا تختلف عن الجامعات الخاصة الغربية المعروفة كجامعة هارفارد وجامعة ستانفورد والتي تعتبر جامعات غير ربحية.</a:t>
            </a:r>
            <a:endParaRPr b="0" i="0" sz="1600" u="none" cap="none" strike="noStrike">
              <a:solidFill>
                <a:srgbClr val="000000"/>
              </a:solidFill>
              <a:latin typeface="Calibri"/>
              <a:ea typeface="Calibri"/>
              <a:cs typeface="Calibri"/>
              <a:sym typeface="Calibri"/>
            </a:endParaRPr>
          </a:p>
          <a:p>
            <a:pPr indent="0" lvl="0" marL="0" marR="0" rtl="1" algn="r">
              <a:lnSpc>
                <a:spcPct val="115000"/>
              </a:lnSpc>
              <a:spcBef>
                <a:spcPts val="0"/>
              </a:spcBef>
              <a:spcAft>
                <a:spcPts val="0"/>
              </a:spcAft>
              <a:buNone/>
            </a:pPr>
            <a:r>
              <a:t/>
            </a:r>
            <a:endParaRPr b="0" i="0" sz="1600" u="none" cap="none" strike="noStrike">
              <a:solidFill>
                <a:srgbClr val="000000"/>
              </a:solidFill>
              <a:latin typeface="Calibri"/>
              <a:ea typeface="Calibri"/>
              <a:cs typeface="Calibri"/>
              <a:sym typeface="Calibri"/>
            </a:endParaRPr>
          </a:p>
          <a:p>
            <a:pPr indent="-457200" lvl="0" marL="457200" marR="0" rtl="1" algn="just">
              <a:lnSpc>
                <a:spcPct val="115000"/>
              </a:lnSpc>
              <a:spcBef>
                <a:spcPts val="1000"/>
              </a:spcBef>
              <a:spcAft>
                <a:spcPts val="0"/>
              </a:spcAft>
              <a:buClr>
                <a:srgbClr val="000000"/>
              </a:buClr>
              <a:buSzPts val="1000"/>
              <a:buFont typeface="Noto Sans Symbols"/>
              <a:buChar char="❑"/>
            </a:pPr>
            <a:r>
              <a:rPr b="1" i="0" lang="en-US" sz="2800" u="none" cap="none" strike="noStrike">
                <a:solidFill>
                  <a:srgbClr val="000000"/>
                </a:solidFill>
                <a:latin typeface="Calibri"/>
                <a:ea typeface="Calibri"/>
                <a:cs typeface="Calibri"/>
                <a:sym typeface="Calibri"/>
              </a:rPr>
              <a:t>التعليم العالي الأهلي </a:t>
            </a:r>
            <a:r>
              <a:rPr b="0" i="0" lang="en-US" sz="2800" u="none" cap="none" strike="noStrike">
                <a:solidFill>
                  <a:srgbClr val="000000"/>
                </a:solidFill>
                <a:latin typeface="Calibri"/>
                <a:ea typeface="Calibri"/>
                <a:cs typeface="Calibri"/>
                <a:sym typeface="Calibri"/>
              </a:rPr>
              <a:t>وتشمل مؤسسات التي يتم تأسيسها من خلال هبات </a:t>
            </a:r>
            <a:r>
              <a:rPr lang="en-US" sz="2800">
                <a:latin typeface="Calibri"/>
                <a:ea typeface="Calibri"/>
                <a:cs typeface="Calibri"/>
                <a:sym typeface="Calibri"/>
              </a:rPr>
              <a:t>الأهالي</a:t>
            </a:r>
            <a:r>
              <a:rPr b="0" i="0" lang="en-US" sz="2800" u="none" cap="none" strike="noStrike">
                <a:solidFill>
                  <a:srgbClr val="000000"/>
                </a:solidFill>
                <a:latin typeface="Calibri"/>
                <a:ea typeface="Calibri"/>
                <a:cs typeface="Calibri"/>
                <a:sym typeface="Calibri"/>
              </a:rPr>
              <a:t> وتبرعاتهم وكذلك الوقفيات وهي تختلف عن الجامعات الخاصة في أنها لا تهدف إلى تحقيق الربح ، مثل الجامعة المصرية الأهلية التي أنشئت في عام 1908 .</a:t>
            </a:r>
            <a:endParaRPr b="0" i="0" sz="1600" u="none" cap="none" strike="noStrike">
              <a:solidFill>
                <a:srgbClr val="000000"/>
              </a:solidFill>
              <a:latin typeface="Calibri"/>
              <a:ea typeface="Calibri"/>
              <a:cs typeface="Calibri"/>
              <a:sym typeface="Calibri"/>
            </a:endParaRPr>
          </a:p>
          <a:p>
            <a:pPr indent="-279400" lvl="0" marL="342900" marR="0" rtl="1" algn="r">
              <a:lnSpc>
                <a:spcPct val="115000"/>
              </a:lnSpc>
              <a:spcBef>
                <a:spcPts val="0"/>
              </a:spcBef>
              <a:spcAft>
                <a:spcPts val="1000"/>
              </a:spcAft>
              <a:buClr>
                <a:srgbClr val="000000"/>
              </a:buClr>
              <a:buSzPts val="1000"/>
              <a:buFont typeface="Noto Sans Symbols"/>
              <a:buNone/>
            </a:pPr>
            <a:r>
              <a:t/>
            </a:r>
            <a:endParaRPr b="0" i="0" sz="1600" u="none" cap="none" strike="noStrike">
              <a:solidFill>
                <a:srgbClr val="000000"/>
              </a:solidFill>
              <a:latin typeface="Calibri"/>
              <a:ea typeface="Calibri"/>
              <a:cs typeface="Calibri"/>
              <a:sym typeface="Calibri"/>
            </a:endParaRPr>
          </a:p>
        </p:txBody>
      </p:sp>
      <p:sp>
        <p:nvSpPr>
          <p:cNvPr id="650" name="Google Shape;650;p60"/>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أنماط التعليم العالي</a:t>
            </a:r>
            <a:endParaRPr/>
          </a:p>
        </p:txBody>
      </p:sp>
      <p:pic>
        <p:nvPicPr>
          <p:cNvPr id="651" name="Google Shape;651;p60"/>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652" name="Google Shape;652;p60"/>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653" name="Google Shape;653;p60"/>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49"/>
                                        </p:tgtEl>
                                        <p:attrNameLst>
                                          <p:attrName>style.visibility</p:attrName>
                                        </p:attrNameLst>
                                      </p:cBhvr>
                                      <p:to>
                                        <p:strVal val="visible"/>
                                      </p:to>
                                    </p:set>
                                    <p:animEffect filter="fade" transition="in">
                                      <p:cBhvr>
                                        <p:cTn dur="500"/>
                                        <p:tgtEl>
                                          <p:spTgt spid="64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7" name="Shape 657"/>
        <p:cNvGrpSpPr/>
        <p:nvPr/>
      </p:nvGrpSpPr>
      <p:grpSpPr>
        <a:xfrm>
          <a:off x="0" y="0"/>
          <a:ext cx="0" cy="0"/>
          <a:chOff x="0" y="0"/>
          <a:chExt cx="0" cy="0"/>
        </a:xfrm>
      </p:grpSpPr>
      <p:sp>
        <p:nvSpPr>
          <p:cNvPr id="658" name="Google Shape;658;p61"/>
          <p:cNvSpPr/>
          <p:nvPr/>
        </p:nvSpPr>
        <p:spPr>
          <a:xfrm>
            <a:off x="2626179" y="500900"/>
            <a:ext cx="8582390"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659" name="Google Shape;659;p61"/>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660" name="Google Shape;660;p61"/>
          <p:cNvSpPr/>
          <p:nvPr/>
        </p:nvSpPr>
        <p:spPr>
          <a:xfrm>
            <a:off x="839416" y="1277431"/>
            <a:ext cx="10585176" cy="3714823"/>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0" i="0" lang="en-US" sz="2800" u="none" cap="none" strike="noStrike">
                <a:solidFill>
                  <a:srgbClr val="000000"/>
                </a:solidFill>
                <a:latin typeface="Arial"/>
                <a:ea typeface="Arial"/>
                <a:cs typeface="Arial"/>
                <a:sym typeface="Arial"/>
              </a:rPr>
              <a:t> </a:t>
            </a:r>
            <a:endParaRPr b="0" i="0" sz="1600" u="none" cap="none" strike="noStrike">
              <a:solidFill>
                <a:srgbClr val="000000"/>
              </a:solidFill>
              <a:latin typeface="Calibri"/>
              <a:ea typeface="Calibri"/>
              <a:cs typeface="Calibri"/>
              <a:sym typeface="Calibri"/>
            </a:endParaRPr>
          </a:p>
          <a:p>
            <a:pPr indent="-342900" lvl="0" marL="342900" marR="0" rtl="1" algn="r">
              <a:lnSpc>
                <a:spcPct val="115000"/>
              </a:lnSpc>
              <a:spcBef>
                <a:spcPts val="0"/>
              </a:spcBef>
              <a:spcAft>
                <a:spcPts val="0"/>
              </a:spcAft>
              <a:buClr>
                <a:srgbClr val="000000"/>
              </a:buClr>
              <a:buSzPts val="1000"/>
              <a:buFont typeface="Noto Sans Symbols"/>
              <a:buChar char="∙"/>
            </a:pPr>
            <a:r>
              <a:rPr b="0" i="0" lang="en-US" sz="2800" u="none" cap="none" strike="noStrike">
                <a:solidFill>
                  <a:srgbClr val="000000"/>
                </a:solidFill>
                <a:latin typeface="Calibri"/>
                <a:ea typeface="Calibri"/>
                <a:cs typeface="Calibri"/>
                <a:sym typeface="Calibri"/>
              </a:rPr>
              <a:t> </a:t>
            </a:r>
            <a:r>
              <a:rPr b="1" i="0" lang="en-US" sz="2800" u="none" cap="none" strike="noStrike">
                <a:solidFill>
                  <a:srgbClr val="000000"/>
                </a:solidFill>
                <a:latin typeface="Calibri"/>
                <a:ea typeface="Calibri"/>
                <a:cs typeface="Calibri"/>
                <a:sym typeface="Calibri"/>
              </a:rPr>
              <a:t>الجامعات الوهمية </a:t>
            </a:r>
            <a:r>
              <a:rPr b="0" i="0" lang="en-US" sz="2800" u="none" cap="none" strike="noStrike">
                <a:solidFill>
                  <a:srgbClr val="000000"/>
                </a:solidFill>
                <a:latin typeface="Calibri"/>
                <a:ea typeface="Calibri"/>
                <a:cs typeface="Calibri"/>
                <a:sym typeface="Calibri"/>
              </a:rPr>
              <a:t>وهي جامعات غير معترف بها وتقدم تعليمًا عبر الانترنت في مختلف أنواع العلوم وتزود الراغبين بشهادات غير ذات قيمة علمية حقيقية ولكنها قد تكون نافعة لهم لمجرد التظاهر بها أمام مؤسساتهم أو مجتمعاتهم. </a:t>
            </a:r>
            <a:endParaRPr b="0" i="0" sz="2800" u="none" cap="none" strike="noStrike">
              <a:solidFill>
                <a:srgbClr val="000000"/>
              </a:solidFill>
              <a:latin typeface="Calibri"/>
              <a:ea typeface="Calibri"/>
              <a:cs typeface="Calibri"/>
              <a:sym typeface="Calibri"/>
            </a:endParaRPr>
          </a:p>
          <a:p>
            <a:pPr indent="-279400" lvl="0" marL="342900" marR="0" rtl="1" algn="r">
              <a:lnSpc>
                <a:spcPct val="115000"/>
              </a:lnSpc>
              <a:spcBef>
                <a:spcPts val="0"/>
              </a:spcBef>
              <a:spcAft>
                <a:spcPts val="0"/>
              </a:spcAft>
              <a:buClr>
                <a:srgbClr val="000000"/>
              </a:buClr>
              <a:buSzPts val="1000"/>
              <a:buFont typeface="Noto Sans Symbols"/>
              <a:buNone/>
            </a:pPr>
            <a:r>
              <a:t/>
            </a:r>
            <a:endParaRPr b="0" i="0" sz="2800" u="none" cap="none" strike="noStrike">
              <a:solidFill>
                <a:srgbClr val="000000"/>
              </a:solidFill>
              <a:latin typeface="Calibri"/>
              <a:ea typeface="Calibri"/>
              <a:cs typeface="Calibri"/>
              <a:sym typeface="Calibri"/>
            </a:endParaRPr>
          </a:p>
          <a:p>
            <a:pPr indent="-279400" lvl="0" marL="342900" marR="0" rtl="1" algn="r">
              <a:lnSpc>
                <a:spcPct val="115000"/>
              </a:lnSpc>
              <a:spcBef>
                <a:spcPts val="0"/>
              </a:spcBef>
              <a:spcAft>
                <a:spcPts val="0"/>
              </a:spcAft>
              <a:buClr>
                <a:srgbClr val="000000"/>
              </a:buClr>
              <a:buSzPts val="1000"/>
              <a:buFont typeface="Noto Sans Symbols"/>
              <a:buNone/>
            </a:pPr>
            <a:r>
              <a:t/>
            </a:r>
            <a:endParaRPr b="0" i="0" sz="1600" u="none" cap="none" strike="noStrike">
              <a:solidFill>
                <a:srgbClr val="000000"/>
              </a:solidFill>
              <a:latin typeface="Calibri"/>
              <a:ea typeface="Calibri"/>
              <a:cs typeface="Calibri"/>
              <a:sym typeface="Calibri"/>
            </a:endParaRPr>
          </a:p>
          <a:p>
            <a:pPr indent="-177800" lvl="0" marL="0" marR="0" rtl="1" algn="r">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Calibri"/>
                <a:ea typeface="Calibri"/>
                <a:cs typeface="Calibri"/>
                <a:sym typeface="Calibri"/>
              </a:rPr>
              <a:t> مع تعدّد هذه الأنماط </a:t>
            </a:r>
            <a:r>
              <a:rPr b="1" i="0" lang="en-US" sz="2800" u="none" cap="none" strike="noStrike">
                <a:solidFill>
                  <a:srgbClr val="000000"/>
                </a:solidFill>
                <a:latin typeface="Calibri"/>
                <a:ea typeface="Calibri"/>
                <a:cs typeface="Calibri"/>
                <a:sym typeface="Calibri"/>
              </a:rPr>
              <a:t>لا بدّ من </a:t>
            </a:r>
            <a:r>
              <a:rPr b="1" i="0" lang="en-US" sz="2800" u="none" cap="none" strike="noStrike">
                <a:solidFill>
                  <a:srgbClr val="000000"/>
                </a:solidFill>
                <a:latin typeface="Arial"/>
                <a:ea typeface="Arial"/>
                <a:cs typeface="Arial"/>
                <a:sym typeface="Arial"/>
              </a:rPr>
              <a:t>الحرص عند اختيار الجامعة المُراد الدراسة بها بعناية شديدة وفقًا لميول الشخص واستعداداته  </a:t>
            </a:r>
            <a:r>
              <a:rPr b="1" lang="en-US" sz="2800"/>
              <a:t>وإمكاناته</a:t>
            </a:r>
            <a:r>
              <a:rPr b="1" i="0" lang="en-US" sz="2800" u="none" cap="none" strike="noStrike">
                <a:solidFill>
                  <a:srgbClr val="000000"/>
                </a:solidFill>
                <a:latin typeface="Arial"/>
                <a:ea typeface="Arial"/>
                <a:cs typeface="Arial"/>
                <a:sym typeface="Arial"/>
              </a:rPr>
              <a:t>.</a:t>
            </a:r>
            <a:endParaRPr b="1" i="0" sz="2800" u="none" cap="none" strike="noStrike">
              <a:solidFill>
                <a:srgbClr val="000000"/>
              </a:solidFill>
              <a:latin typeface="Calibri"/>
              <a:ea typeface="Calibri"/>
              <a:cs typeface="Calibri"/>
              <a:sym typeface="Calibri"/>
            </a:endParaRPr>
          </a:p>
        </p:txBody>
      </p:sp>
      <p:sp>
        <p:nvSpPr>
          <p:cNvPr id="661" name="Google Shape;661;p61"/>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أنماط التعليم العالي</a:t>
            </a:r>
            <a:endParaRPr/>
          </a:p>
        </p:txBody>
      </p:sp>
      <p:pic>
        <p:nvPicPr>
          <p:cNvPr id="662" name="Google Shape;662;p61"/>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663" name="Google Shape;663;p61"/>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664" name="Google Shape;664;p61"/>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60"/>
                                        </p:tgtEl>
                                        <p:attrNameLst>
                                          <p:attrName>style.visibility</p:attrName>
                                        </p:attrNameLst>
                                      </p:cBhvr>
                                      <p:to>
                                        <p:strVal val="visible"/>
                                      </p:to>
                                    </p:set>
                                    <p:anim calcmode="lin" valueType="num">
                                      <p:cBhvr additive="base">
                                        <p:cTn dur="500"/>
                                        <p:tgtEl>
                                          <p:spTgt spid="66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3">
            <a:alphaModFix amt="68000"/>
          </a:blip>
          <a:tile algn="tl" flip="none" tx="0" sx="100000" ty="0" sy="100000"/>
        </a:blipFill>
      </p:bgPr>
    </p:bg>
    <p:spTree>
      <p:nvGrpSpPr>
        <p:cNvPr id="668" name="Shape 668"/>
        <p:cNvGrpSpPr/>
        <p:nvPr/>
      </p:nvGrpSpPr>
      <p:grpSpPr>
        <a:xfrm>
          <a:off x="0" y="0"/>
          <a:ext cx="0" cy="0"/>
          <a:chOff x="0" y="0"/>
          <a:chExt cx="0" cy="0"/>
        </a:xfrm>
      </p:grpSpPr>
      <p:sp>
        <p:nvSpPr>
          <p:cNvPr id="669" name="Google Shape;669;p62"/>
          <p:cNvSpPr txBox="1"/>
          <p:nvPr>
            <p:ph idx="1" type="body"/>
          </p:nvPr>
        </p:nvSpPr>
        <p:spPr>
          <a:xfrm>
            <a:off x="2563205" y="143525"/>
            <a:ext cx="6462540" cy="768085"/>
          </a:xfrm>
          <a:prstGeom prst="rect">
            <a:avLst/>
          </a:prstGeom>
          <a:noFill/>
          <a:ln>
            <a:noFill/>
          </a:ln>
        </p:spPr>
        <p:txBody>
          <a:bodyPr anchorCtr="0" anchor="ctr" bIns="45700" lIns="91425" spcFirstLastPara="1" rIns="91425" wrap="square" tIns="45700">
            <a:normAutofit fontScale="92500" lnSpcReduction="10000"/>
          </a:bodyPr>
          <a:lstStyle/>
          <a:p>
            <a:pPr indent="0" lvl="0" marL="0" rtl="0" algn="ctr">
              <a:lnSpc>
                <a:spcPct val="90000"/>
              </a:lnSpc>
              <a:spcBef>
                <a:spcPts val="1000"/>
              </a:spcBef>
              <a:spcAft>
                <a:spcPts val="0"/>
              </a:spcAft>
              <a:buSzPct val="63063"/>
              <a:buNone/>
            </a:pPr>
            <a:r>
              <a:rPr b="1" lang="en-US">
                <a:solidFill>
                  <a:srgbClr val="7030A0"/>
                </a:solidFill>
              </a:rPr>
              <a:t>تصنيفات مؤسسات التعليم العالي</a:t>
            </a:r>
            <a:endParaRPr/>
          </a:p>
        </p:txBody>
      </p:sp>
      <p:grpSp>
        <p:nvGrpSpPr>
          <p:cNvPr id="670" name="Google Shape;670;p62"/>
          <p:cNvGrpSpPr/>
          <p:nvPr/>
        </p:nvGrpSpPr>
        <p:grpSpPr>
          <a:xfrm>
            <a:off x="1003782" y="2782547"/>
            <a:ext cx="2116076" cy="1824203"/>
            <a:chOff x="1619671" y="2175012"/>
            <a:chExt cx="1587057" cy="1368152"/>
          </a:xfrm>
        </p:grpSpPr>
        <p:sp>
          <p:nvSpPr>
            <p:cNvPr id="671" name="Google Shape;671;p62"/>
            <p:cNvSpPr/>
            <p:nvPr/>
          </p:nvSpPr>
          <p:spPr>
            <a:xfrm>
              <a:off x="1619671" y="2175012"/>
              <a:ext cx="1587057" cy="1368152"/>
            </a:xfrm>
            <a:prstGeom prst="hexagon">
              <a:avLst>
                <a:gd fmla="val 25000" name="adj"/>
                <a:gd fmla="val 115470" name="vf"/>
              </a:avLst>
            </a:prstGeom>
            <a:solidFill>
              <a:srgbClr val="660066">
                <a:alpha val="47843"/>
              </a:srgbClr>
            </a:solidFill>
            <a:ln cap="flat" cmpd="sng" w="254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72" name="Google Shape;672;p62"/>
            <p:cNvSpPr/>
            <p:nvPr/>
          </p:nvSpPr>
          <p:spPr>
            <a:xfrm>
              <a:off x="1737066" y="2276215"/>
              <a:ext cx="1352266" cy="1165746"/>
            </a:xfrm>
            <a:prstGeom prst="hexagon">
              <a:avLst>
                <a:gd fmla="val 25000" name="adj"/>
                <a:gd fmla="val 115470" name="vf"/>
              </a:avLst>
            </a:prstGeom>
            <a:solidFill>
              <a:srgbClr val="660066">
                <a:alpha val="4784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accent1"/>
                </a:solidFill>
                <a:latin typeface="Arial"/>
                <a:ea typeface="Arial"/>
                <a:cs typeface="Arial"/>
                <a:sym typeface="Arial"/>
              </a:endParaRPr>
            </a:p>
          </p:txBody>
        </p:sp>
      </p:grpSp>
      <p:grpSp>
        <p:nvGrpSpPr>
          <p:cNvPr id="673" name="Google Shape;673;p62"/>
          <p:cNvGrpSpPr/>
          <p:nvPr/>
        </p:nvGrpSpPr>
        <p:grpSpPr>
          <a:xfrm>
            <a:off x="2861238" y="1116062"/>
            <a:ext cx="2116076" cy="1824203"/>
            <a:chOff x="1619671" y="2175012"/>
            <a:chExt cx="1587057" cy="1368152"/>
          </a:xfrm>
        </p:grpSpPr>
        <p:sp>
          <p:nvSpPr>
            <p:cNvPr id="674" name="Google Shape;674;p62"/>
            <p:cNvSpPr/>
            <p:nvPr/>
          </p:nvSpPr>
          <p:spPr>
            <a:xfrm>
              <a:off x="1619671" y="2175012"/>
              <a:ext cx="1587057" cy="1368152"/>
            </a:xfrm>
            <a:prstGeom prst="hexagon">
              <a:avLst>
                <a:gd fmla="val 25000" name="adj"/>
                <a:gd fmla="val 115470" name="vf"/>
              </a:avLst>
            </a:prstGeom>
            <a:noFill/>
            <a:ln cap="flat" cmpd="sng" w="254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75" name="Google Shape;675;p62"/>
            <p:cNvSpPr/>
            <p:nvPr/>
          </p:nvSpPr>
          <p:spPr>
            <a:xfrm>
              <a:off x="1737066" y="2276215"/>
              <a:ext cx="1352266" cy="1165746"/>
            </a:xfrm>
            <a:prstGeom prst="hexagon">
              <a:avLst>
                <a:gd fmla="val 25000" name="adj"/>
                <a:gd fmla="val 115470" name="vf"/>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676" name="Google Shape;676;p62"/>
          <p:cNvGrpSpPr/>
          <p:nvPr/>
        </p:nvGrpSpPr>
        <p:grpSpPr>
          <a:xfrm>
            <a:off x="4736437" y="2891607"/>
            <a:ext cx="2116076" cy="1824203"/>
            <a:chOff x="1619671" y="2175012"/>
            <a:chExt cx="1587057" cy="1368152"/>
          </a:xfrm>
        </p:grpSpPr>
        <p:sp>
          <p:nvSpPr>
            <p:cNvPr id="677" name="Google Shape;677;p62"/>
            <p:cNvSpPr/>
            <p:nvPr/>
          </p:nvSpPr>
          <p:spPr>
            <a:xfrm>
              <a:off x="1619671" y="2175012"/>
              <a:ext cx="1587057" cy="1368152"/>
            </a:xfrm>
            <a:prstGeom prst="hexagon">
              <a:avLst>
                <a:gd fmla="val 25000" name="adj"/>
                <a:gd fmla="val 115470" name="vf"/>
              </a:avLst>
            </a:prstGeom>
            <a:solidFill>
              <a:srgbClr val="660066">
                <a:alpha val="46666"/>
              </a:srgbClr>
            </a:solidFill>
            <a:ln cap="flat" cmpd="sng" w="254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78" name="Google Shape;678;p62"/>
            <p:cNvSpPr/>
            <p:nvPr/>
          </p:nvSpPr>
          <p:spPr>
            <a:xfrm>
              <a:off x="1737066" y="2276215"/>
              <a:ext cx="1352266" cy="1165746"/>
            </a:xfrm>
            <a:prstGeom prst="hexagon">
              <a:avLst>
                <a:gd fmla="val 25000" name="adj"/>
                <a:gd fmla="val 115470" name="vf"/>
              </a:avLst>
            </a:prstGeom>
            <a:solidFill>
              <a:srgbClr val="660066">
                <a:alpha val="46666"/>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679" name="Google Shape;679;p62"/>
          <p:cNvGrpSpPr/>
          <p:nvPr/>
        </p:nvGrpSpPr>
        <p:grpSpPr>
          <a:xfrm>
            <a:off x="6782568" y="1093281"/>
            <a:ext cx="2116076" cy="1824203"/>
            <a:chOff x="1619671" y="2175012"/>
            <a:chExt cx="1587057" cy="1368152"/>
          </a:xfrm>
        </p:grpSpPr>
        <p:sp>
          <p:nvSpPr>
            <p:cNvPr id="680" name="Google Shape;680;p62"/>
            <p:cNvSpPr/>
            <p:nvPr/>
          </p:nvSpPr>
          <p:spPr>
            <a:xfrm>
              <a:off x="1619671" y="2175012"/>
              <a:ext cx="1587057" cy="1368152"/>
            </a:xfrm>
            <a:prstGeom prst="hexagon">
              <a:avLst>
                <a:gd fmla="val 25000" name="adj"/>
                <a:gd fmla="val 115470" name="vf"/>
              </a:avLst>
            </a:prstGeom>
            <a:noFill/>
            <a:ln cap="flat" cmpd="sng" w="254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81" name="Google Shape;681;p62"/>
            <p:cNvSpPr/>
            <p:nvPr/>
          </p:nvSpPr>
          <p:spPr>
            <a:xfrm>
              <a:off x="1737066" y="2276215"/>
              <a:ext cx="1352266" cy="1165746"/>
            </a:xfrm>
            <a:prstGeom prst="hexagon">
              <a:avLst>
                <a:gd fmla="val 25000" name="adj"/>
                <a:gd fmla="val 115470" name="vf"/>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grpSp>
        <p:nvGrpSpPr>
          <p:cNvPr id="682" name="Google Shape;682;p62"/>
          <p:cNvGrpSpPr/>
          <p:nvPr/>
        </p:nvGrpSpPr>
        <p:grpSpPr>
          <a:xfrm>
            <a:off x="9319803" y="2917484"/>
            <a:ext cx="2116076" cy="1824203"/>
            <a:chOff x="1619671" y="2175012"/>
            <a:chExt cx="1587057" cy="1368152"/>
          </a:xfrm>
        </p:grpSpPr>
        <p:sp>
          <p:nvSpPr>
            <p:cNvPr id="683" name="Google Shape;683;p62"/>
            <p:cNvSpPr/>
            <p:nvPr/>
          </p:nvSpPr>
          <p:spPr>
            <a:xfrm>
              <a:off x="1619671" y="2175012"/>
              <a:ext cx="1587057" cy="1368152"/>
            </a:xfrm>
            <a:prstGeom prst="hexagon">
              <a:avLst>
                <a:gd fmla="val 25000" name="adj"/>
                <a:gd fmla="val 115470" name="vf"/>
              </a:avLst>
            </a:prstGeom>
            <a:solidFill>
              <a:srgbClr val="660066">
                <a:alpha val="46666"/>
              </a:srgbClr>
            </a:solidFill>
            <a:ln cap="flat" cmpd="sng" w="254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684" name="Google Shape;684;p62"/>
            <p:cNvSpPr/>
            <p:nvPr/>
          </p:nvSpPr>
          <p:spPr>
            <a:xfrm>
              <a:off x="1737066" y="2276215"/>
              <a:ext cx="1352266" cy="1165746"/>
            </a:xfrm>
            <a:prstGeom prst="hexagon">
              <a:avLst>
                <a:gd fmla="val 25000" name="adj"/>
                <a:gd fmla="val 115470" name="vf"/>
              </a:avLst>
            </a:prstGeom>
            <a:solidFill>
              <a:srgbClr val="660066">
                <a:alpha val="46666"/>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685" name="Google Shape;685;p62"/>
          <p:cNvSpPr txBox="1"/>
          <p:nvPr/>
        </p:nvSpPr>
        <p:spPr>
          <a:xfrm>
            <a:off x="9562031" y="4760966"/>
            <a:ext cx="1631621" cy="5232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البرامج</a:t>
            </a:r>
            <a:endParaRPr b="1" i="0" sz="2800" u="none" cap="none" strike="noStrike">
              <a:solidFill>
                <a:srgbClr val="3F3F3F"/>
              </a:solidFill>
              <a:latin typeface="Arial"/>
              <a:ea typeface="Arial"/>
              <a:cs typeface="Arial"/>
              <a:sym typeface="Arial"/>
            </a:endParaRPr>
          </a:p>
        </p:txBody>
      </p:sp>
      <p:sp>
        <p:nvSpPr>
          <p:cNvPr id="686" name="Google Shape;686;p62"/>
          <p:cNvSpPr/>
          <p:nvPr/>
        </p:nvSpPr>
        <p:spPr>
          <a:xfrm>
            <a:off x="4992639" y="4869160"/>
            <a:ext cx="2042547"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الوظيفة الرئيسة</a:t>
            </a:r>
            <a:endParaRPr b="0" i="0" sz="1400" u="none" cap="none" strike="noStrike">
              <a:solidFill>
                <a:srgbClr val="000000"/>
              </a:solidFill>
              <a:latin typeface="Arial"/>
              <a:ea typeface="Arial"/>
              <a:cs typeface="Arial"/>
              <a:sym typeface="Arial"/>
            </a:endParaRPr>
          </a:p>
        </p:txBody>
      </p:sp>
      <p:sp>
        <p:nvSpPr>
          <p:cNvPr id="687" name="Google Shape;687;p62"/>
          <p:cNvSpPr/>
          <p:nvPr/>
        </p:nvSpPr>
        <p:spPr>
          <a:xfrm>
            <a:off x="3062308" y="3099756"/>
            <a:ext cx="1904689"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الجهة المشرفة</a:t>
            </a:r>
            <a:endParaRPr b="0" i="0" sz="1400" u="none" cap="none" strike="noStrike">
              <a:solidFill>
                <a:srgbClr val="000000"/>
              </a:solidFill>
              <a:latin typeface="Arial"/>
              <a:ea typeface="Arial"/>
              <a:cs typeface="Arial"/>
              <a:sym typeface="Arial"/>
            </a:endParaRPr>
          </a:p>
        </p:txBody>
      </p:sp>
      <p:sp>
        <p:nvSpPr>
          <p:cNvPr id="688" name="Google Shape;688;p62"/>
          <p:cNvSpPr/>
          <p:nvPr/>
        </p:nvSpPr>
        <p:spPr>
          <a:xfrm>
            <a:off x="6907435" y="3047798"/>
            <a:ext cx="2350323"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المستوى الأكاديمي</a:t>
            </a:r>
            <a:endParaRPr b="0" i="0" sz="1400" u="none" cap="none" strike="noStrike">
              <a:solidFill>
                <a:srgbClr val="000000"/>
              </a:solidFill>
              <a:latin typeface="Arial"/>
              <a:ea typeface="Arial"/>
              <a:cs typeface="Arial"/>
              <a:sym typeface="Arial"/>
            </a:endParaRPr>
          </a:p>
        </p:txBody>
      </p:sp>
      <p:sp>
        <p:nvSpPr>
          <p:cNvPr id="689" name="Google Shape;689;p62"/>
          <p:cNvSpPr/>
          <p:nvPr/>
        </p:nvSpPr>
        <p:spPr>
          <a:xfrm>
            <a:off x="521611" y="4758802"/>
            <a:ext cx="2951449"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عملية التدريس والتقويم</a:t>
            </a:r>
            <a:endParaRPr b="0" i="0" sz="1400" u="none" cap="none" strike="noStrike">
              <a:solidFill>
                <a:srgbClr val="000000"/>
              </a:solidFill>
              <a:latin typeface="Arial"/>
              <a:ea typeface="Arial"/>
              <a:cs typeface="Arial"/>
              <a:sym typeface="Arial"/>
            </a:endParaRPr>
          </a:p>
        </p:txBody>
      </p:sp>
      <p:sp>
        <p:nvSpPr>
          <p:cNvPr id="690" name="Google Shape;690;p62"/>
          <p:cNvSpPr/>
          <p:nvPr/>
        </p:nvSpPr>
        <p:spPr>
          <a:xfrm>
            <a:off x="1804814" y="3459160"/>
            <a:ext cx="385042"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3</a:t>
            </a:r>
            <a:endParaRPr b="0" i="0" sz="2800" u="none" cap="none" strike="noStrike">
              <a:solidFill>
                <a:srgbClr val="000000"/>
              </a:solidFill>
              <a:latin typeface="Arial"/>
              <a:ea typeface="Arial"/>
              <a:cs typeface="Arial"/>
              <a:sym typeface="Arial"/>
            </a:endParaRPr>
          </a:p>
        </p:txBody>
      </p:sp>
      <p:sp>
        <p:nvSpPr>
          <p:cNvPr id="691" name="Google Shape;691;p62"/>
          <p:cNvSpPr/>
          <p:nvPr/>
        </p:nvSpPr>
        <p:spPr>
          <a:xfrm>
            <a:off x="7648085" y="1651817"/>
            <a:ext cx="385042"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2</a:t>
            </a:r>
            <a:endParaRPr b="0" i="0" sz="2800" u="none" cap="none" strike="noStrike">
              <a:solidFill>
                <a:srgbClr val="000000"/>
              </a:solidFill>
              <a:latin typeface="Arial"/>
              <a:ea typeface="Arial"/>
              <a:cs typeface="Arial"/>
              <a:sym typeface="Arial"/>
            </a:endParaRPr>
          </a:p>
        </p:txBody>
      </p:sp>
      <p:sp>
        <p:nvSpPr>
          <p:cNvPr id="692" name="Google Shape;692;p62"/>
          <p:cNvSpPr/>
          <p:nvPr/>
        </p:nvSpPr>
        <p:spPr>
          <a:xfrm>
            <a:off x="10228716" y="3568370"/>
            <a:ext cx="385042"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2</a:t>
            </a:r>
            <a:endParaRPr b="0" i="0" sz="2800" u="none" cap="none" strike="noStrike">
              <a:solidFill>
                <a:srgbClr val="000000"/>
              </a:solidFill>
              <a:latin typeface="Arial"/>
              <a:ea typeface="Arial"/>
              <a:cs typeface="Arial"/>
              <a:sym typeface="Arial"/>
            </a:endParaRPr>
          </a:p>
        </p:txBody>
      </p:sp>
      <p:sp>
        <p:nvSpPr>
          <p:cNvPr id="693" name="Google Shape;693;p62"/>
          <p:cNvSpPr/>
          <p:nvPr/>
        </p:nvSpPr>
        <p:spPr>
          <a:xfrm>
            <a:off x="3732561" y="1766553"/>
            <a:ext cx="385042"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2</a:t>
            </a:r>
            <a:endParaRPr b="0" i="0" sz="2800" u="none" cap="none" strike="noStrike">
              <a:solidFill>
                <a:srgbClr val="000000"/>
              </a:solidFill>
              <a:latin typeface="Arial"/>
              <a:ea typeface="Arial"/>
              <a:cs typeface="Arial"/>
              <a:sym typeface="Arial"/>
            </a:endParaRPr>
          </a:p>
        </p:txBody>
      </p:sp>
      <p:sp>
        <p:nvSpPr>
          <p:cNvPr id="694" name="Google Shape;694;p62"/>
          <p:cNvSpPr/>
          <p:nvPr/>
        </p:nvSpPr>
        <p:spPr>
          <a:xfrm>
            <a:off x="5516088" y="3572609"/>
            <a:ext cx="385042"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3F3F3F"/>
                </a:solidFill>
                <a:latin typeface="Arial"/>
                <a:ea typeface="Arial"/>
                <a:cs typeface="Arial"/>
                <a:sym typeface="Arial"/>
              </a:rPr>
              <a:t>4</a:t>
            </a:r>
            <a:endParaRPr b="0" i="0" sz="2800" u="none" cap="none" strike="noStrike">
              <a:solidFill>
                <a:srgbClr val="000000"/>
              </a:solidFill>
              <a:latin typeface="Arial"/>
              <a:ea typeface="Arial"/>
              <a:cs typeface="Arial"/>
              <a:sym typeface="Arial"/>
            </a:endParaRPr>
          </a:p>
        </p:txBody>
      </p:sp>
      <p:pic>
        <p:nvPicPr>
          <p:cNvPr id="695" name="Google Shape;695;p62"/>
          <p:cNvPicPr preferRelativeResize="0"/>
          <p:nvPr/>
        </p:nvPicPr>
        <p:blipFill rotWithShape="1">
          <a:blip r:embed="rId4">
            <a:alphaModFix/>
          </a:blip>
          <a:srcRect b="0" l="0" r="0" t="0"/>
          <a:stretch/>
        </p:blipFill>
        <p:spPr>
          <a:xfrm>
            <a:off x="245860" y="-372928"/>
            <a:ext cx="2036258" cy="1800993"/>
          </a:xfrm>
          <a:prstGeom prst="rect">
            <a:avLst/>
          </a:prstGeom>
          <a:noFill/>
          <a:ln>
            <a:noFill/>
          </a:ln>
        </p:spPr>
      </p:pic>
      <p:pic>
        <p:nvPicPr>
          <p:cNvPr id="696" name="Google Shape;696;p62"/>
          <p:cNvPicPr preferRelativeResize="0"/>
          <p:nvPr/>
        </p:nvPicPr>
        <p:blipFill rotWithShape="1">
          <a:blip r:embed="rId5">
            <a:alphaModFix/>
          </a:blip>
          <a:srcRect b="0" l="0" r="0" t="0"/>
          <a:stretch/>
        </p:blipFill>
        <p:spPr>
          <a:xfrm>
            <a:off x="280308" y="6043914"/>
            <a:ext cx="2167470" cy="591661"/>
          </a:xfrm>
          <a:prstGeom prst="rect">
            <a:avLst/>
          </a:prstGeom>
          <a:noFill/>
          <a:ln>
            <a:noFill/>
          </a:ln>
        </p:spPr>
      </p:pic>
      <p:sp>
        <p:nvSpPr>
          <p:cNvPr id="697" name="Google Shape;697;p62"/>
          <p:cNvSpPr/>
          <p:nvPr/>
        </p:nvSpPr>
        <p:spPr>
          <a:xfrm>
            <a:off x="5515572" y="6408822"/>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698" name="Google Shape;698;p62"/>
          <p:cNvPicPr preferRelativeResize="0"/>
          <p:nvPr/>
        </p:nvPicPr>
        <p:blipFill rotWithShape="1">
          <a:blip r:embed="rId6">
            <a:alphaModFix/>
          </a:blip>
          <a:srcRect b="0" l="0" r="0" t="0"/>
          <a:stretch/>
        </p:blipFill>
        <p:spPr>
          <a:xfrm>
            <a:off x="9923145" y="6311380"/>
            <a:ext cx="1879649" cy="30923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5"/>
                                        </p:tgtEl>
                                        <p:attrNameLst>
                                          <p:attrName>style.visibility</p:attrName>
                                        </p:attrNameLst>
                                      </p:cBhvr>
                                      <p:to>
                                        <p:strVal val="visible"/>
                                      </p:to>
                                    </p:set>
                                    <p:animEffect filter="fade" transition="in">
                                      <p:cBhvr>
                                        <p:cTn dur="2000"/>
                                        <p:tgtEl>
                                          <p:spTgt spid="68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8"/>
                                        </p:tgtEl>
                                        <p:attrNameLst>
                                          <p:attrName>style.visibility</p:attrName>
                                        </p:attrNameLst>
                                      </p:cBhvr>
                                      <p:to>
                                        <p:strVal val="visible"/>
                                      </p:to>
                                    </p:set>
                                    <p:animEffect filter="fade" transition="in">
                                      <p:cBhvr>
                                        <p:cTn dur="2000"/>
                                        <p:tgtEl>
                                          <p:spTgt spid="68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7"/>
                                        </p:tgtEl>
                                        <p:attrNameLst>
                                          <p:attrName>style.visibility</p:attrName>
                                        </p:attrNameLst>
                                      </p:cBhvr>
                                      <p:to>
                                        <p:strVal val="visible"/>
                                      </p:to>
                                    </p:set>
                                    <p:animEffect filter="fade" transition="in">
                                      <p:cBhvr>
                                        <p:cTn dur="2000"/>
                                        <p:tgtEl>
                                          <p:spTgt spid="68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6"/>
                                        </p:tgtEl>
                                        <p:attrNameLst>
                                          <p:attrName>style.visibility</p:attrName>
                                        </p:attrNameLst>
                                      </p:cBhvr>
                                      <p:to>
                                        <p:strVal val="visible"/>
                                      </p:to>
                                    </p:set>
                                    <p:animEffect filter="fade" transition="in">
                                      <p:cBhvr>
                                        <p:cTn dur="2000"/>
                                        <p:tgtEl>
                                          <p:spTgt spid="68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89"/>
                                        </p:tgtEl>
                                        <p:attrNameLst>
                                          <p:attrName>style.visibility</p:attrName>
                                        </p:attrNameLst>
                                      </p:cBhvr>
                                      <p:to>
                                        <p:strVal val="visible"/>
                                      </p:to>
                                    </p:set>
                                    <p:animEffect filter="fade" transition="in">
                                      <p:cBhvr>
                                        <p:cTn dur="2000"/>
                                        <p:tgtEl>
                                          <p:spTgt spid="6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2" name="Shape 702"/>
        <p:cNvGrpSpPr/>
        <p:nvPr/>
      </p:nvGrpSpPr>
      <p:grpSpPr>
        <a:xfrm>
          <a:off x="0" y="0"/>
          <a:ext cx="0" cy="0"/>
          <a:chOff x="0" y="0"/>
          <a:chExt cx="0" cy="0"/>
        </a:xfrm>
      </p:grpSpPr>
      <p:sp>
        <p:nvSpPr>
          <p:cNvPr id="703" name="Google Shape;703;p63"/>
          <p:cNvSpPr/>
          <p:nvPr/>
        </p:nvSpPr>
        <p:spPr>
          <a:xfrm>
            <a:off x="6972397" y="2859555"/>
            <a:ext cx="5059314" cy="3233741"/>
          </a:xfrm>
          <a:prstGeom prst="rect">
            <a:avLst/>
          </a:prstGeom>
          <a:solidFill>
            <a:srgbClr val="660066">
              <a:alpha val="73725"/>
            </a:srgbClr>
          </a:solidFill>
          <a:ln>
            <a:noFill/>
          </a:ln>
        </p:spPr>
        <p:txBody>
          <a:bodyPr anchorCtr="0" anchor="ctr" bIns="60950" lIns="121900" spcFirstLastPara="1" rIns="121900" wrap="square" tIns="60950">
            <a:noAutofit/>
          </a:bodyPr>
          <a:lstStyle/>
          <a:p>
            <a:pPr indent="0" lvl="0" marL="0" marR="0" rtl="1" algn="r">
              <a:lnSpc>
                <a:spcPct val="115000"/>
              </a:lnSpc>
              <a:spcBef>
                <a:spcPts val="0"/>
              </a:spcBef>
              <a:spcAft>
                <a:spcPts val="0"/>
              </a:spcAft>
              <a:buNone/>
            </a:pPr>
            <a:r>
              <a:rPr b="0" i="0" lang="en-US" sz="3200" u="none" cap="none" strike="noStrike">
                <a:solidFill>
                  <a:schemeClr val="lt1"/>
                </a:solidFill>
                <a:latin typeface="Calibri"/>
                <a:ea typeface="Calibri"/>
                <a:cs typeface="Calibri"/>
                <a:sym typeface="Calibri"/>
              </a:rPr>
              <a:t>كليات مجتمع وتكون الدراسة فيها لا تقل عن سنتين</a:t>
            </a:r>
            <a:endParaRPr b="0" i="0" sz="3200" u="none" cap="none" strike="noStrike">
              <a:solidFill>
                <a:schemeClr val="lt1"/>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400" u="none" cap="none" strike="noStrike">
                <a:solidFill>
                  <a:schemeClr val="lt1"/>
                </a:solidFill>
                <a:latin typeface="Arial"/>
                <a:ea typeface="Arial"/>
                <a:cs typeface="Arial"/>
                <a:sym typeface="Arial"/>
              </a:rPr>
              <a:t>وتُعد تلك الشهادة أقل الشهادات الجامعية من حيث كثافة المناهج الدراسية، وكذلك عدد الساعات المقررة للدراسة، ومدة الدراسة المطلوبة للحصول على ذلك المؤهل.</a:t>
            </a:r>
            <a:endParaRPr b="0" i="0" sz="2400" u="none" cap="none" strike="noStrike">
              <a:solidFill>
                <a:schemeClr val="lt1"/>
              </a:solidFill>
              <a:latin typeface="Calibri"/>
              <a:ea typeface="Calibri"/>
              <a:cs typeface="Calibri"/>
              <a:sym typeface="Calibri"/>
            </a:endParaRPr>
          </a:p>
        </p:txBody>
      </p:sp>
      <p:grpSp>
        <p:nvGrpSpPr>
          <p:cNvPr id="704" name="Google Shape;704;p63"/>
          <p:cNvGrpSpPr/>
          <p:nvPr/>
        </p:nvGrpSpPr>
        <p:grpSpPr>
          <a:xfrm>
            <a:off x="5569240" y="2276873"/>
            <a:ext cx="1403157" cy="4430761"/>
            <a:chOff x="4058859" y="987782"/>
            <a:chExt cx="1052368" cy="3696328"/>
          </a:xfrm>
        </p:grpSpPr>
        <p:sp>
          <p:nvSpPr>
            <p:cNvPr id="705" name="Google Shape;705;p63"/>
            <p:cNvSpPr/>
            <p:nvPr/>
          </p:nvSpPr>
          <p:spPr>
            <a:xfrm rot="36931">
              <a:off x="4276045" y="3801165"/>
              <a:ext cx="592195" cy="863021"/>
            </a:xfrm>
            <a:custGeom>
              <a:rect b="b" l="l" r="r" t="t"/>
              <a:pathLst>
                <a:path extrusionOk="0" h="1800199" w="1802378">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rgbClr val="F2A36E"/>
                </a:gs>
                <a:gs pos="100000">
                  <a:srgbClr val="F2A36E"/>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6" name="Google Shape;706;p63"/>
            <p:cNvSpPr/>
            <p:nvPr/>
          </p:nvSpPr>
          <p:spPr>
            <a:xfrm>
              <a:off x="4468857" y="3793500"/>
              <a:ext cx="200342" cy="872829"/>
            </a:xfrm>
            <a:custGeom>
              <a:rect b="b" l="l" r="r" t="t"/>
              <a:pathLst>
                <a:path extrusionOk="0" h="1820658" w="1359043">
                  <a:moveTo>
                    <a:pt x="0" y="0"/>
                  </a:moveTo>
                  <a:lnTo>
                    <a:pt x="1359043" y="0"/>
                  </a:lnTo>
                  <a:lnTo>
                    <a:pt x="1359043" y="212596"/>
                  </a:lnTo>
                  <a:lnTo>
                    <a:pt x="720119" y="1820658"/>
                  </a:lnTo>
                  <a:lnTo>
                    <a:pt x="1012" y="289727"/>
                  </a:lnTo>
                  <a:lnTo>
                    <a:pt x="0" y="289727"/>
                  </a:lnTo>
                  <a:lnTo>
                    <a:pt x="0" y="288030"/>
                  </a:lnTo>
                  <a:lnTo>
                    <a:pt x="0" y="0"/>
                  </a:lnTo>
                  <a:close/>
                </a:path>
              </a:pathLst>
            </a:custGeom>
            <a:gradFill>
              <a:gsLst>
                <a:gs pos="0">
                  <a:srgbClr val="F6BD96"/>
                </a:gs>
                <a:gs pos="100000">
                  <a:srgbClr val="F6BD96"/>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7" name="Google Shape;707;p63"/>
            <p:cNvSpPr/>
            <p:nvPr/>
          </p:nvSpPr>
          <p:spPr>
            <a:xfrm>
              <a:off x="4291066" y="1891296"/>
              <a:ext cx="196906" cy="2011393"/>
            </a:xfrm>
            <a:custGeom>
              <a:rect b="b" l="l" r="r" t="t"/>
              <a:pathLst>
                <a:path extrusionOk="0" h="2011393" w="196906">
                  <a:moveTo>
                    <a:pt x="0" y="0"/>
                  </a:moveTo>
                  <a:lnTo>
                    <a:pt x="99616" y="0"/>
                  </a:lnTo>
                  <a:lnTo>
                    <a:pt x="196906" y="63491"/>
                  </a:lnTo>
                  <a:lnTo>
                    <a:pt x="196906" y="2011393"/>
                  </a:lnTo>
                  <a:lnTo>
                    <a:pt x="193201" y="2011393"/>
                  </a:lnTo>
                  <a:cubicBezTo>
                    <a:pt x="183184" y="1954476"/>
                    <a:pt x="144512" y="1912472"/>
                    <a:pt x="98453" y="1912472"/>
                  </a:cubicBezTo>
                  <a:cubicBezTo>
                    <a:pt x="52394" y="1912472"/>
                    <a:pt x="13723" y="1954476"/>
                    <a:pt x="3706" y="2011393"/>
                  </a:cubicBezTo>
                  <a:lnTo>
                    <a:pt x="0" y="2011393"/>
                  </a:lnTo>
                  <a:close/>
                </a:path>
              </a:pathLst>
            </a:custGeom>
            <a:gradFill>
              <a:gsLst>
                <a:gs pos="0">
                  <a:srgbClr val="C5D3ED"/>
                </a:gs>
                <a:gs pos="100000">
                  <a:srgbClr val="C5D3ED"/>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8" name="Google Shape;708;p63"/>
            <p:cNvSpPr/>
            <p:nvPr/>
          </p:nvSpPr>
          <p:spPr>
            <a:xfrm>
              <a:off x="4486591" y="1953886"/>
              <a:ext cx="196906" cy="1950905"/>
            </a:xfrm>
            <a:custGeom>
              <a:rect b="b" l="l" r="r" t="t"/>
              <a:pathLst>
                <a:path extrusionOk="0" h="1950905" w="196906">
                  <a:moveTo>
                    <a:pt x="0" y="0"/>
                  </a:moveTo>
                  <a:lnTo>
                    <a:pt x="101941" y="66527"/>
                  </a:lnTo>
                  <a:lnTo>
                    <a:pt x="196906" y="4552"/>
                  </a:lnTo>
                  <a:lnTo>
                    <a:pt x="196906" y="1950905"/>
                  </a:lnTo>
                  <a:lnTo>
                    <a:pt x="193201" y="1950905"/>
                  </a:lnTo>
                  <a:cubicBezTo>
                    <a:pt x="183184" y="1893988"/>
                    <a:pt x="144512" y="1851984"/>
                    <a:pt x="98453" y="1851984"/>
                  </a:cubicBezTo>
                  <a:cubicBezTo>
                    <a:pt x="52394" y="1851984"/>
                    <a:pt x="13723" y="1893988"/>
                    <a:pt x="3706" y="1950905"/>
                  </a:cubicBezTo>
                  <a:lnTo>
                    <a:pt x="0" y="1950905"/>
                  </a:lnTo>
                  <a:close/>
                </a:path>
              </a:pathLst>
            </a:custGeom>
            <a:gradFill>
              <a:gsLst>
                <a:gs pos="0">
                  <a:srgbClr val="A0B8E1"/>
                </a:gs>
                <a:gs pos="100000">
                  <a:srgbClr val="A0B8E1"/>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09" name="Google Shape;709;p63"/>
            <p:cNvSpPr/>
            <p:nvPr/>
          </p:nvSpPr>
          <p:spPr>
            <a:xfrm>
              <a:off x="4683483" y="1895514"/>
              <a:ext cx="196906" cy="2011393"/>
            </a:xfrm>
            <a:custGeom>
              <a:rect b="b" l="l" r="r" t="t"/>
              <a:pathLst>
                <a:path extrusionOk="0" h="2011393" w="196906">
                  <a:moveTo>
                    <a:pt x="96435" y="0"/>
                  </a:moveTo>
                  <a:lnTo>
                    <a:pt x="196906" y="0"/>
                  </a:lnTo>
                  <a:lnTo>
                    <a:pt x="196906" y="2011393"/>
                  </a:lnTo>
                  <a:lnTo>
                    <a:pt x="193201" y="2011393"/>
                  </a:lnTo>
                  <a:cubicBezTo>
                    <a:pt x="183184" y="1954476"/>
                    <a:pt x="144512" y="1912472"/>
                    <a:pt x="98453" y="1912472"/>
                  </a:cubicBezTo>
                  <a:cubicBezTo>
                    <a:pt x="52394" y="1912472"/>
                    <a:pt x="13723" y="1954476"/>
                    <a:pt x="3706" y="2011393"/>
                  </a:cubicBezTo>
                  <a:lnTo>
                    <a:pt x="0" y="2011393"/>
                  </a:lnTo>
                  <a:lnTo>
                    <a:pt x="0" y="6293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10" name="Google Shape;710;p63"/>
            <p:cNvSpPr/>
            <p:nvPr/>
          </p:nvSpPr>
          <p:spPr>
            <a:xfrm rot="10800000">
              <a:off x="4468813" y="4423239"/>
              <a:ext cx="196906" cy="260871"/>
            </a:xfrm>
            <a:prstGeom prst="triangle">
              <a:avLst>
                <a:gd fmla="val 50000" name="adj"/>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11" name="Google Shape;711;p63"/>
            <p:cNvSpPr/>
            <p:nvPr/>
          </p:nvSpPr>
          <p:spPr>
            <a:xfrm rot="-5400000">
              <a:off x="4098945" y="947696"/>
              <a:ext cx="972197" cy="1052368"/>
            </a:xfrm>
            <a:custGeom>
              <a:rect b="b" l="l" r="r" t="t"/>
              <a:pathLst>
                <a:path extrusionOk="0" h="3240001" w="2993176">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712" name="Google Shape;712;p63"/>
          <p:cNvSpPr/>
          <p:nvPr/>
        </p:nvSpPr>
        <p:spPr>
          <a:xfrm>
            <a:off x="408561" y="2859555"/>
            <a:ext cx="5311302" cy="3298054"/>
          </a:xfrm>
          <a:prstGeom prst="rect">
            <a:avLst/>
          </a:prstGeom>
          <a:solidFill>
            <a:schemeClr val="accent1"/>
          </a:solidFill>
          <a:ln>
            <a:noFill/>
          </a:ln>
        </p:spPr>
        <p:txBody>
          <a:bodyPr anchorCtr="0" anchor="ctr" bIns="60950" lIns="121900" spcFirstLastPara="1" rIns="121900" wrap="square" tIns="60950">
            <a:noAutofit/>
          </a:bodyPr>
          <a:lstStyle/>
          <a:p>
            <a:pPr indent="0" lvl="0" marL="0" marR="0" rtl="1" algn="r">
              <a:lnSpc>
                <a:spcPct val="115000"/>
              </a:lnSpc>
              <a:spcBef>
                <a:spcPts val="0"/>
              </a:spcBef>
              <a:spcAft>
                <a:spcPts val="0"/>
              </a:spcAft>
              <a:buNone/>
            </a:pPr>
            <a:r>
              <a:rPr b="0" i="0" lang="en-US" sz="3200" u="none" cap="none" strike="noStrike">
                <a:solidFill>
                  <a:schemeClr val="lt1"/>
                </a:solidFill>
                <a:latin typeface="Calibri"/>
                <a:ea typeface="Calibri"/>
                <a:cs typeface="Calibri"/>
                <a:sym typeface="Calibri"/>
              </a:rPr>
              <a:t>الجامعات وتكون الدراسة فيها بالاغلب أربع سنوات</a:t>
            </a:r>
            <a:endParaRPr b="0" i="0" sz="3200" u="none" cap="none" strike="noStrike">
              <a:solidFill>
                <a:schemeClr val="lt1"/>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400" u="none" cap="none" strike="noStrike">
                <a:solidFill>
                  <a:schemeClr val="lt1"/>
                </a:solidFill>
                <a:latin typeface="Arial"/>
                <a:ea typeface="Arial"/>
                <a:cs typeface="Arial"/>
                <a:sym typeface="Arial"/>
              </a:rPr>
              <a:t>يقوم الطلاب بالتقدم للدراسة بالجامعات المختلفة لمدة 4 سنوات تقريبًا وبعدها يتم الحصول على درجة البكالوريوس، والتي تعتبر أحد أشهر الدرجات العلمية التي يحصل عليها الطلاب. </a:t>
            </a:r>
            <a:endParaRPr b="0" i="0" sz="2400" u="none" cap="none" strike="noStrike">
              <a:solidFill>
                <a:schemeClr val="lt1"/>
              </a:solidFill>
              <a:latin typeface="Calibri"/>
              <a:ea typeface="Calibri"/>
              <a:cs typeface="Calibri"/>
              <a:sym typeface="Calibri"/>
            </a:endParaRPr>
          </a:p>
        </p:txBody>
      </p:sp>
      <p:pic>
        <p:nvPicPr>
          <p:cNvPr id="713" name="Google Shape;713;p63"/>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714" name="Google Shape;714;p63"/>
          <p:cNvSpPr/>
          <p:nvPr/>
        </p:nvSpPr>
        <p:spPr>
          <a:xfrm>
            <a:off x="3925840" y="404664"/>
            <a:ext cx="445827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chemeClr val="dk2"/>
                </a:solidFill>
                <a:latin typeface="Calibri"/>
                <a:ea typeface="Calibri"/>
                <a:cs typeface="Calibri"/>
                <a:sym typeface="Calibri"/>
              </a:rPr>
              <a:t>تصنيفات مؤسسات التعليم العالي</a:t>
            </a:r>
            <a:endParaRPr/>
          </a:p>
        </p:txBody>
      </p:sp>
      <p:sp>
        <p:nvSpPr>
          <p:cNvPr id="715" name="Google Shape;715;p63"/>
          <p:cNvSpPr/>
          <p:nvPr/>
        </p:nvSpPr>
        <p:spPr>
          <a:xfrm>
            <a:off x="3925840" y="1484784"/>
            <a:ext cx="7961612" cy="587853"/>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chemeClr val="dk2"/>
                </a:solidFill>
                <a:latin typeface="Calibri"/>
                <a:ea typeface="Calibri"/>
                <a:cs typeface="Calibri"/>
                <a:sym typeface="Calibri"/>
              </a:rPr>
              <a:t>تصنّف مؤسسات التعليم العالي من حيث المستوى الأكاديمي إلى:</a:t>
            </a:r>
            <a:endParaRPr b="1" i="0" sz="2800" u="none" cap="none" strike="noStrike">
              <a:solidFill>
                <a:schemeClr val="dk2"/>
              </a:solidFill>
              <a:latin typeface="Calibri"/>
              <a:ea typeface="Calibri"/>
              <a:cs typeface="Calibri"/>
              <a:sym typeface="Calibri"/>
            </a:endParaRPr>
          </a:p>
        </p:txBody>
      </p:sp>
      <p:sp>
        <p:nvSpPr>
          <p:cNvPr id="716" name="Google Shape;716;p63"/>
          <p:cNvSpPr/>
          <p:nvPr/>
        </p:nvSpPr>
        <p:spPr>
          <a:xfrm>
            <a:off x="245860" y="989439"/>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717" name="Google Shape;717;p63"/>
          <p:cNvPicPr preferRelativeResize="0"/>
          <p:nvPr/>
        </p:nvPicPr>
        <p:blipFill rotWithShape="1">
          <a:blip r:embed="rId4">
            <a:alphaModFix/>
          </a:blip>
          <a:srcRect b="0" l="0" r="0" t="0"/>
          <a:stretch/>
        </p:blipFill>
        <p:spPr>
          <a:xfrm>
            <a:off x="9923145" y="6311380"/>
            <a:ext cx="1879649" cy="309233"/>
          </a:xfrm>
          <a:prstGeom prst="rect">
            <a:avLst/>
          </a:prstGeom>
          <a:noFill/>
          <a:ln>
            <a:noFill/>
          </a:ln>
        </p:spPr>
      </p:pic>
      <p:pic>
        <p:nvPicPr>
          <p:cNvPr id="718" name="Google Shape;718;p63"/>
          <p:cNvPicPr preferRelativeResize="0"/>
          <p:nvPr/>
        </p:nvPicPr>
        <p:blipFill rotWithShape="1">
          <a:blip r:embed="rId5">
            <a:alphaModFix/>
          </a:blip>
          <a:srcRect b="0" l="0" r="0" t="0"/>
          <a:stretch/>
        </p:blipFill>
        <p:spPr>
          <a:xfrm>
            <a:off x="245860"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03"/>
                                        </p:tgtEl>
                                        <p:attrNameLst>
                                          <p:attrName>style.visibility</p:attrName>
                                        </p:attrNameLst>
                                      </p:cBhvr>
                                      <p:to>
                                        <p:strVal val="visible"/>
                                      </p:to>
                                    </p:set>
                                    <p:animEffect filter="fade" transition="in">
                                      <p:cBhvr>
                                        <p:cTn dur="2000"/>
                                        <p:tgtEl>
                                          <p:spTgt spid="70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12"/>
                                        </p:tgtEl>
                                        <p:attrNameLst>
                                          <p:attrName>style.visibility</p:attrName>
                                        </p:attrNameLst>
                                      </p:cBhvr>
                                      <p:to>
                                        <p:strVal val="visible"/>
                                      </p:to>
                                    </p:set>
                                    <p:animEffect filter="fade" transition="in">
                                      <p:cBhvr>
                                        <p:cTn dur="2000"/>
                                        <p:tgtEl>
                                          <p:spTgt spid="71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2" name="Shape 722"/>
        <p:cNvGrpSpPr/>
        <p:nvPr/>
      </p:nvGrpSpPr>
      <p:grpSpPr>
        <a:xfrm>
          <a:off x="0" y="0"/>
          <a:ext cx="0" cy="0"/>
          <a:chOff x="0" y="0"/>
          <a:chExt cx="0" cy="0"/>
        </a:xfrm>
      </p:grpSpPr>
      <p:sp>
        <p:nvSpPr>
          <p:cNvPr id="723" name="Google Shape;723;p64"/>
          <p:cNvSpPr/>
          <p:nvPr/>
        </p:nvSpPr>
        <p:spPr>
          <a:xfrm>
            <a:off x="6972397" y="2780927"/>
            <a:ext cx="5059314" cy="3240361"/>
          </a:xfrm>
          <a:prstGeom prst="rect">
            <a:avLst/>
          </a:prstGeom>
          <a:solidFill>
            <a:srgbClr val="7030A0">
              <a:alpha val="76862"/>
            </a:srgbClr>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متخصصة بنوع واحد من المعارف مثل جامعات الأميرة سمية المختصة بالتكنولوجيا</a:t>
            </a:r>
            <a:endParaRPr b="0" i="0" sz="1800" u="none" cap="none" strike="noStrike">
              <a:solidFill>
                <a:schemeClr val="lt1"/>
              </a:solidFill>
              <a:latin typeface="Calibri"/>
              <a:ea typeface="Calibri"/>
              <a:cs typeface="Calibri"/>
              <a:sym typeface="Calibri"/>
            </a:endParaRPr>
          </a:p>
        </p:txBody>
      </p:sp>
      <p:grpSp>
        <p:nvGrpSpPr>
          <p:cNvPr id="724" name="Google Shape;724;p64"/>
          <p:cNvGrpSpPr/>
          <p:nvPr/>
        </p:nvGrpSpPr>
        <p:grpSpPr>
          <a:xfrm>
            <a:off x="5569240" y="2276873"/>
            <a:ext cx="1403157" cy="4430761"/>
            <a:chOff x="4058859" y="987782"/>
            <a:chExt cx="1052368" cy="3696328"/>
          </a:xfrm>
        </p:grpSpPr>
        <p:sp>
          <p:nvSpPr>
            <p:cNvPr id="725" name="Google Shape;725;p64"/>
            <p:cNvSpPr/>
            <p:nvPr/>
          </p:nvSpPr>
          <p:spPr>
            <a:xfrm rot="36931">
              <a:off x="4276045" y="3801165"/>
              <a:ext cx="592195" cy="863021"/>
            </a:xfrm>
            <a:custGeom>
              <a:rect b="b" l="l" r="r" t="t"/>
              <a:pathLst>
                <a:path extrusionOk="0" h="1800199" w="1802378">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rgbClr val="F2A36E"/>
                </a:gs>
                <a:gs pos="100000">
                  <a:srgbClr val="F2A36E"/>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26" name="Google Shape;726;p64"/>
            <p:cNvSpPr/>
            <p:nvPr/>
          </p:nvSpPr>
          <p:spPr>
            <a:xfrm>
              <a:off x="4468857" y="3793500"/>
              <a:ext cx="200342" cy="872829"/>
            </a:xfrm>
            <a:custGeom>
              <a:rect b="b" l="l" r="r" t="t"/>
              <a:pathLst>
                <a:path extrusionOk="0" h="1820658" w="1359043">
                  <a:moveTo>
                    <a:pt x="0" y="0"/>
                  </a:moveTo>
                  <a:lnTo>
                    <a:pt x="1359043" y="0"/>
                  </a:lnTo>
                  <a:lnTo>
                    <a:pt x="1359043" y="212596"/>
                  </a:lnTo>
                  <a:lnTo>
                    <a:pt x="720119" y="1820658"/>
                  </a:lnTo>
                  <a:lnTo>
                    <a:pt x="1012" y="289727"/>
                  </a:lnTo>
                  <a:lnTo>
                    <a:pt x="0" y="289727"/>
                  </a:lnTo>
                  <a:lnTo>
                    <a:pt x="0" y="288030"/>
                  </a:lnTo>
                  <a:lnTo>
                    <a:pt x="0" y="0"/>
                  </a:lnTo>
                  <a:close/>
                </a:path>
              </a:pathLst>
            </a:custGeom>
            <a:gradFill>
              <a:gsLst>
                <a:gs pos="0">
                  <a:srgbClr val="F6BD96"/>
                </a:gs>
                <a:gs pos="100000">
                  <a:srgbClr val="F6BD96"/>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27" name="Google Shape;727;p64"/>
            <p:cNvSpPr/>
            <p:nvPr/>
          </p:nvSpPr>
          <p:spPr>
            <a:xfrm>
              <a:off x="4291066" y="1891296"/>
              <a:ext cx="196906" cy="2011393"/>
            </a:xfrm>
            <a:custGeom>
              <a:rect b="b" l="l" r="r" t="t"/>
              <a:pathLst>
                <a:path extrusionOk="0" h="2011393" w="196906">
                  <a:moveTo>
                    <a:pt x="0" y="0"/>
                  </a:moveTo>
                  <a:lnTo>
                    <a:pt x="99616" y="0"/>
                  </a:lnTo>
                  <a:lnTo>
                    <a:pt x="196906" y="63491"/>
                  </a:lnTo>
                  <a:lnTo>
                    <a:pt x="196906" y="2011393"/>
                  </a:lnTo>
                  <a:lnTo>
                    <a:pt x="193201" y="2011393"/>
                  </a:lnTo>
                  <a:cubicBezTo>
                    <a:pt x="183184" y="1954476"/>
                    <a:pt x="144512" y="1912472"/>
                    <a:pt x="98453" y="1912472"/>
                  </a:cubicBezTo>
                  <a:cubicBezTo>
                    <a:pt x="52394" y="1912472"/>
                    <a:pt x="13723" y="1954476"/>
                    <a:pt x="3706" y="2011393"/>
                  </a:cubicBezTo>
                  <a:lnTo>
                    <a:pt x="0" y="2011393"/>
                  </a:lnTo>
                  <a:close/>
                </a:path>
              </a:pathLst>
            </a:custGeom>
            <a:gradFill>
              <a:gsLst>
                <a:gs pos="0">
                  <a:srgbClr val="C5D3ED"/>
                </a:gs>
                <a:gs pos="100000">
                  <a:srgbClr val="C5D3ED"/>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28" name="Google Shape;728;p64"/>
            <p:cNvSpPr/>
            <p:nvPr/>
          </p:nvSpPr>
          <p:spPr>
            <a:xfrm>
              <a:off x="4486591" y="1953886"/>
              <a:ext cx="196906" cy="1950905"/>
            </a:xfrm>
            <a:custGeom>
              <a:rect b="b" l="l" r="r" t="t"/>
              <a:pathLst>
                <a:path extrusionOk="0" h="1950905" w="196906">
                  <a:moveTo>
                    <a:pt x="0" y="0"/>
                  </a:moveTo>
                  <a:lnTo>
                    <a:pt x="101941" y="66527"/>
                  </a:lnTo>
                  <a:lnTo>
                    <a:pt x="196906" y="4552"/>
                  </a:lnTo>
                  <a:lnTo>
                    <a:pt x="196906" y="1950905"/>
                  </a:lnTo>
                  <a:lnTo>
                    <a:pt x="193201" y="1950905"/>
                  </a:lnTo>
                  <a:cubicBezTo>
                    <a:pt x="183184" y="1893988"/>
                    <a:pt x="144512" y="1851984"/>
                    <a:pt x="98453" y="1851984"/>
                  </a:cubicBezTo>
                  <a:cubicBezTo>
                    <a:pt x="52394" y="1851984"/>
                    <a:pt x="13723" y="1893988"/>
                    <a:pt x="3706" y="1950905"/>
                  </a:cubicBezTo>
                  <a:lnTo>
                    <a:pt x="0" y="1950905"/>
                  </a:lnTo>
                  <a:close/>
                </a:path>
              </a:pathLst>
            </a:custGeom>
            <a:gradFill>
              <a:gsLst>
                <a:gs pos="0">
                  <a:srgbClr val="A0B8E1"/>
                </a:gs>
                <a:gs pos="100000">
                  <a:srgbClr val="A0B8E1"/>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29" name="Google Shape;729;p64"/>
            <p:cNvSpPr/>
            <p:nvPr/>
          </p:nvSpPr>
          <p:spPr>
            <a:xfrm>
              <a:off x="4683483" y="1895514"/>
              <a:ext cx="196906" cy="2011393"/>
            </a:xfrm>
            <a:custGeom>
              <a:rect b="b" l="l" r="r" t="t"/>
              <a:pathLst>
                <a:path extrusionOk="0" h="2011393" w="196906">
                  <a:moveTo>
                    <a:pt x="96435" y="0"/>
                  </a:moveTo>
                  <a:lnTo>
                    <a:pt x="196906" y="0"/>
                  </a:lnTo>
                  <a:lnTo>
                    <a:pt x="196906" y="2011393"/>
                  </a:lnTo>
                  <a:lnTo>
                    <a:pt x="193201" y="2011393"/>
                  </a:lnTo>
                  <a:cubicBezTo>
                    <a:pt x="183184" y="1954476"/>
                    <a:pt x="144512" y="1912472"/>
                    <a:pt x="98453" y="1912472"/>
                  </a:cubicBezTo>
                  <a:cubicBezTo>
                    <a:pt x="52394" y="1912472"/>
                    <a:pt x="13723" y="1954476"/>
                    <a:pt x="3706" y="2011393"/>
                  </a:cubicBezTo>
                  <a:lnTo>
                    <a:pt x="0" y="2011393"/>
                  </a:lnTo>
                  <a:lnTo>
                    <a:pt x="0" y="6293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30" name="Google Shape;730;p64"/>
            <p:cNvSpPr/>
            <p:nvPr/>
          </p:nvSpPr>
          <p:spPr>
            <a:xfrm rot="10800000">
              <a:off x="4468813" y="4423239"/>
              <a:ext cx="196906" cy="260871"/>
            </a:xfrm>
            <a:prstGeom prst="triangle">
              <a:avLst>
                <a:gd fmla="val 50000" name="adj"/>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31" name="Google Shape;731;p64"/>
            <p:cNvSpPr/>
            <p:nvPr/>
          </p:nvSpPr>
          <p:spPr>
            <a:xfrm rot="-5400000">
              <a:off x="4098945" y="947696"/>
              <a:ext cx="972197" cy="1052368"/>
            </a:xfrm>
            <a:custGeom>
              <a:rect b="b" l="l" r="r" t="t"/>
              <a:pathLst>
                <a:path extrusionOk="0" h="3240001" w="2993176">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732" name="Google Shape;732;p64"/>
          <p:cNvSpPr/>
          <p:nvPr/>
        </p:nvSpPr>
        <p:spPr>
          <a:xfrm>
            <a:off x="408561" y="2859555"/>
            <a:ext cx="5311302" cy="3298054"/>
          </a:xfrm>
          <a:prstGeom prst="rect">
            <a:avLst/>
          </a:prstGeom>
          <a:solidFill>
            <a:schemeClr val="accent1"/>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تتضمن عدة برامج وهي النمط الأكثر شيوعًا في الجامعات ويشمل عدة تخصصات ومعارف متعددة طبية وتكنولوجيا وتربوية وهندسية وغيرها</a:t>
            </a:r>
            <a:r>
              <a:rPr b="0" i="0" lang="en-US" sz="1800" u="none" cap="none" strike="noStrike">
                <a:solidFill>
                  <a:schemeClr val="lt1"/>
                </a:solidFill>
                <a:latin typeface="Calibri"/>
                <a:ea typeface="Calibri"/>
                <a:cs typeface="Calibri"/>
                <a:sym typeface="Calibri"/>
              </a:rPr>
              <a:t>.</a:t>
            </a:r>
            <a:endParaRPr b="0" i="0" sz="1800" u="none" cap="none" strike="noStrike">
              <a:solidFill>
                <a:schemeClr val="lt1"/>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400" u="none" cap="none" strike="noStrike">
                <a:solidFill>
                  <a:schemeClr val="lt1"/>
                </a:solidFill>
                <a:latin typeface="Arial"/>
                <a:ea typeface="Arial"/>
                <a:cs typeface="Arial"/>
                <a:sym typeface="Arial"/>
              </a:rPr>
              <a:t> </a:t>
            </a:r>
            <a:endParaRPr b="0" i="0" sz="2400" u="none" cap="none" strike="noStrike">
              <a:solidFill>
                <a:schemeClr val="lt1"/>
              </a:solidFill>
              <a:latin typeface="Calibri"/>
              <a:ea typeface="Calibri"/>
              <a:cs typeface="Calibri"/>
              <a:sym typeface="Calibri"/>
            </a:endParaRPr>
          </a:p>
        </p:txBody>
      </p:sp>
      <p:pic>
        <p:nvPicPr>
          <p:cNvPr id="733" name="Google Shape;733;p64"/>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734" name="Google Shape;734;p64"/>
          <p:cNvSpPr/>
          <p:nvPr/>
        </p:nvSpPr>
        <p:spPr>
          <a:xfrm>
            <a:off x="3925840" y="404664"/>
            <a:ext cx="445827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chemeClr val="dk2"/>
                </a:solidFill>
                <a:latin typeface="Calibri"/>
                <a:ea typeface="Calibri"/>
                <a:cs typeface="Calibri"/>
                <a:sym typeface="Calibri"/>
              </a:rPr>
              <a:t>تصنيفات مؤسسات التعليم العالي</a:t>
            </a:r>
            <a:endParaRPr/>
          </a:p>
        </p:txBody>
      </p:sp>
      <p:sp>
        <p:nvSpPr>
          <p:cNvPr id="735" name="Google Shape;735;p64"/>
          <p:cNvSpPr/>
          <p:nvPr/>
        </p:nvSpPr>
        <p:spPr>
          <a:xfrm>
            <a:off x="3925840" y="1484784"/>
            <a:ext cx="7961612" cy="587853"/>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chemeClr val="dk2"/>
                </a:solidFill>
                <a:latin typeface="Calibri"/>
                <a:ea typeface="Calibri"/>
                <a:cs typeface="Calibri"/>
                <a:sym typeface="Calibri"/>
              </a:rPr>
              <a:t>تصنّف مؤسسات التعليم العالي من حيث البرامج إلى:</a:t>
            </a:r>
            <a:endParaRPr b="1" i="0" sz="2800" u="none" cap="none" strike="noStrike">
              <a:solidFill>
                <a:schemeClr val="dk2"/>
              </a:solidFill>
              <a:latin typeface="Calibri"/>
              <a:ea typeface="Calibri"/>
              <a:cs typeface="Calibri"/>
              <a:sym typeface="Calibri"/>
            </a:endParaRPr>
          </a:p>
        </p:txBody>
      </p:sp>
      <p:sp>
        <p:nvSpPr>
          <p:cNvPr id="736" name="Google Shape;736;p64"/>
          <p:cNvSpPr/>
          <p:nvPr/>
        </p:nvSpPr>
        <p:spPr>
          <a:xfrm>
            <a:off x="245860" y="989439"/>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737" name="Google Shape;737;p64"/>
          <p:cNvPicPr preferRelativeResize="0"/>
          <p:nvPr/>
        </p:nvPicPr>
        <p:blipFill rotWithShape="1">
          <a:blip r:embed="rId4">
            <a:alphaModFix/>
          </a:blip>
          <a:srcRect b="0" l="0" r="0" t="0"/>
          <a:stretch/>
        </p:blipFill>
        <p:spPr>
          <a:xfrm>
            <a:off x="245860"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3"/>
                                        </p:tgtEl>
                                        <p:attrNameLst>
                                          <p:attrName>style.visibility</p:attrName>
                                        </p:attrNameLst>
                                      </p:cBhvr>
                                      <p:to>
                                        <p:strVal val="visible"/>
                                      </p:to>
                                    </p:set>
                                    <p:animEffect filter="fade" transition="in">
                                      <p:cBhvr>
                                        <p:cTn dur="2000"/>
                                        <p:tgtEl>
                                          <p:spTgt spid="72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32"/>
                                        </p:tgtEl>
                                        <p:attrNameLst>
                                          <p:attrName>style.visibility</p:attrName>
                                        </p:attrNameLst>
                                      </p:cBhvr>
                                      <p:to>
                                        <p:strVal val="visible"/>
                                      </p:to>
                                    </p:set>
                                    <p:animEffect filter="fade" transition="in">
                                      <p:cBhvr>
                                        <p:cTn dur="2000"/>
                                        <p:tgtEl>
                                          <p:spTgt spid="73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1" name="Shape 741"/>
        <p:cNvGrpSpPr/>
        <p:nvPr/>
      </p:nvGrpSpPr>
      <p:grpSpPr>
        <a:xfrm>
          <a:off x="0" y="0"/>
          <a:ext cx="0" cy="0"/>
          <a:chOff x="0" y="0"/>
          <a:chExt cx="0" cy="0"/>
        </a:xfrm>
      </p:grpSpPr>
      <p:sp>
        <p:nvSpPr>
          <p:cNvPr id="742" name="Google Shape;742;p65"/>
          <p:cNvSpPr/>
          <p:nvPr/>
        </p:nvSpPr>
        <p:spPr>
          <a:xfrm>
            <a:off x="6972397" y="2859018"/>
            <a:ext cx="5059314" cy="3376682"/>
          </a:xfrm>
          <a:prstGeom prst="rect">
            <a:avLst/>
          </a:prstGeom>
          <a:solidFill>
            <a:srgbClr val="7030A0">
              <a:alpha val="86666"/>
            </a:srgbClr>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حكومية وهي الجامعات التي تشرف عليها الحكومات السلطات المحلية في الدولة</a:t>
            </a:r>
            <a:endParaRPr b="0" i="0" sz="1800" u="none" cap="none" strike="noStrike">
              <a:solidFill>
                <a:schemeClr val="lt1"/>
              </a:solidFill>
              <a:latin typeface="Calibri"/>
              <a:ea typeface="Calibri"/>
              <a:cs typeface="Calibri"/>
              <a:sym typeface="Calibri"/>
            </a:endParaRPr>
          </a:p>
        </p:txBody>
      </p:sp>
      <p:grpSp>
        <p:nvGrpSpPr>
          <p:cNvPr id="743" name="Google Shape;743;p65"/>
          <p:cNvGrpSpPr/>
          <p:nvPr/>
        </p:nvGrpSpPr>
        <p:grpSpPr>
          <a:xfrm>
            <a:off x="5569240" y="2276873"/>
            <a:ext cx="1403157" cy="4430761"/>
            <a:chOff x="4058859" y="987782"/>
            <a:chExt cx="1052368" cy="3696328"/>
          </a:xfrm>
        </p:grpSpPr>
        <p:sp>
          <p:nvSpPr>
            <p:cNvPr id="744" name="Google Shape;744;p65"/>
            <p:cNvSpPr/>
            <p:nvPr/>
          </p:nvSpPr>
          <p:spPr>
            <a:xfrm rot="36931">
              <a:off x="4276045" y="3801165"/>
              <a:ext cx="592195" cy="863021"/>
            </a:xfrm>
            <a:custGeom>
              <a:rect b="b" l="l" r="r" t="t"/>
              <a:pathLst>
                <a:path extrusionOk="0" h="1800199" w="1802378">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rgbClr val="F2A36E"/>
                </a:gs>
                <a:gs pos="100000">
                  <a:srgbClr val="F2A36E"/>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5" name="Google Shape;745;p65"/>
            <p:cNvSpPr/>
            <p:nvPr/>
          </p:nvSpPr>
          <p:spPr>
            <a:xfrm>
              <a:off x="4468857" y="3793500"/>
              <a:ext cx="200342" cy="872829"/>
            </a:xfrm>
            <a:custGeom>
              <a:rect b="b" l="l" r="r" t="t"/>
              <a:pathLst>
                <a:path extrusionOk="0" h="1820658" w="1359043">
                  <a:moveTo>
                    <a:pt x="0" y="0"/>
                  </a:moveTo>
                  <a:lnTo>
                    <a:pt x="1359043" y="0"/>
                  </a:lnTo>
                  <a:lnTo>
                    <a:pt x="1359043" y="212596"/>
                  </a:lnTo>
                  <a:lnTo>
                    <a:pt x="720119" y="1820658"/>
                  </a:lnTo>
                  <a:lnTo>
                    <a:pt x="1012" y="289727"/>
                  </a:lnTo>
                  <a:lnTo>
                    <a:pt x="0" y="289727"/>
                  </a:lnTo>
                  <a:lnTo>
                    <a:pt x="0" y="288030"/>
                  </a:lnTo>
                  <a:lnTo>
                    <a:pt x="0" y="0"/>
                  </a:lnTo>
                  <a:close/>
                </a:path>
              </a:pathLst>
            </a:custGeom>
            <a:gradFill>
              <a:gsLst>
                <a:gs pos="0">
                  <a:srgbClr val="F6BD96"/>
                </a:gs>
                <a:gs pos="100000">
                  <a:srgbClr val="F6BD96"/>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6" name="Google Shape;746;p65"/>
            <p:cNvSpPr/>
            <p:nvPr/>
          </p:nvSpPr>
          <p:spPr>
            <a:xfrm>
              <a:off x="4291066" y="1891296"/>
              <a:ext cx="196906" cy="2011393"/>
            </a:xfrm>
            <a:custGeom>
              <a:rect b="b" l="l" r="r" t="t"/>
              <a:pathLst>
                <a:path extrusionOk="0" h="2011393" w="196906">
                  <a:moveTo>
                    <a:pt x="0" y="0"/>
                  </a:moveTo>
                  <a:lnTo>
                    <a:pt x="99616" y="0"/>
                  </a:lnTo>
                  <a:lnTo>
                    <a:pt x="196906" y="63491"/>
                  </a:lnTo>
                  <a:lnTo>
                    <a:pt x="196906" y="2011393"/>
                  </a:lnTo>
                  <a:lnTo>
                    <a:pt x="193201" y="2011393"/>
                  </a:lnTo>
                  <a:cubicBezTo>
                    <a:pt x="183184" y="1954476"/>
                    <a:pt x="144512" y="1912472"/>
                    <a:pt x="98453" y="1912472"/>
                  </a:cubicBezTo>
                  <a:cubicBezTo>
                    <a:pt x="52394" y="1912472"/>
                    <a:pt x="13723" y="1954476"/>
                    <a:pt x="3706" y="2011393"/>
                  </a:cubicBezTo>
                  <a:lnTo>
                    <a:pt x="0" y="2011393"/>
                  </a:lnTo>
                  <a:close/>
                </a:path>
              </a:pathLst>
            </a:custGeom>
            <a:gradFill>
              <a:gsLst>
                <a:gs pos="0">
                  <a:srgbClr val="C5D3ED"/>
                </a:gs>
                <a:gs pos="100000">
                  <a:srgbClr val="C5D3ED"/>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7" name="Google Shape;747;p65"/>
            <p:cNvSpPr/>
            <p:nvPr/>
          </p:nvSpPr>
          <p:spPr>
            <a:xfrm>
              <a:off x="4486591" y="1953886"/>
              <a:ext cx="196906" cy="1950905"/>
            </a:xfrm>
            <a:custGeom>
              <a:rect b="b" l="l" r="r" t="t"/>
              <a:pathLst>
                <a:path extrusionOk="0" h="1950905" w="196906">
                  <a:moveTo>
                    <a:pt x="0" y="0"/>
                  </a:moveTo>
                  <a:lnTo>
                    <a:pt x="101941" y="66527"/>
                  </a:lnTo>
                  <a:lnTo>
                    <a:pt x="196906" y="4552"/>
                  </a:lnTo>
                  <a:lnTo>
                    <a:pt x="196906" y="1950905"/>
                  </a:lnTo>
                  <a:lnTo>
                    <a:pt x="193201" y="1950905"/>
                  </a:lnTo>
                  <a:cubicBezTo>
                    <a:pt x="183184" y="1893988"/>
                    <a:pt x="144512" y="1851984"/>
                    <a:pt x="98453" y="1851984"/>
                  </a:cubicBezTo>
                  <a:cubicBezTo>
                    <a:pt x="52394" y="1851984"/>
                    <a:pt x="13723" y="1893988"/>
                    <a:pt x="3706" y="1950905"/>
                  </a:cubicBezTo>
                  <a:lnTo>
                    <a:pt x="0" y="1950905"/>
                  </a:lnTo>
                  <a:close/>
                </a:path>
              </a:pathLst>
            </a:custGeom>
            <a:gradFill>
              <a:gsLst>
                <a:gs pos="0">
                  <a:srgbClr val="A0B8E1"/>
                </a:gs>
                <a:gs pos="100000">
                  <a:srgbClr val="A0B8E1"/>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8" name="Google Shape;748;p65"/>
            <p:cNvSpPr/>
            <p:nvPr/>
          </p:nvSpPr>
          <p:spPr>
            <a:xfrm>
              <a:off x="4683483" y="1895514"/>
              <a:ext cx="196906" cy="2011393"/>
            </a:xfrm>
            <a:custGeom>
              <a:rect b="b" l="l" r="r" t="t"/>
              <a:pathLst>
                <a:path extrusionOk="0" h="2011393" w="196906">
                  <a:moveTo>
                    <a:pt x="96435" y="0"/>
                  </a:moveTo>
                  <a:lnTo>
                    <a:pt x="196906" y="0"/>
                  </a:lnTo>
                  <a:lnTo>
                    <a:pt x="196906" y="2011393"/>
                  </a:lnTo>
                  <a:lnTo>
                    <a:pt x="193201" y="2011393"/>
                  </a:lnTo>
                  <a:cubicBezTo>
                    <a:pt x="183184" y="1954476"/>
                    <a:pt x="144512" y="1912472"/>
                    <a:pt x="98453" y="1912472"/>
                  </a:cubicBezTo>
                  <a:cubicBezTo>
                    <a:pt x="52394" y="1912472"/>
                    <a:pt x="13723" y="1954476"/>
                    <a:pt x="3706" y="2011393"/>
                  </a:cubicBezTo>
                  <a:lnTo>
                    <a:pt x="0" y="2011393"/>
                  </a:lnTo>
                  <a:lnTo>
                    <a:pt x="0" y="6293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49" name="Google Shape;749;p65"/>
            <p:cNvSpPr/>
            <p:nvPr/>
          </p:nvSpPr>
          <p:spPr>
            <a:xfrm rot="10800000">
              <a:off x="4468813" y="4423239"/>
              <a:ext cx="196906" cy="260871"/>
            </a:xfrm>
            <a:prstGeom prst="triangle">
              <a:avLst>
                <a:gd fmla="val 50000" name="adj"/>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50" name="Google Shape;750;p65"/>
            <p:cNvSpPr/>
            <p:nvPr/>
          </p:nvSpPr>
          <p:spPr>
            <a:xfrm rot="-5400000">
              <a:off x="4098945" y="947696"/>
              <a:ext cx="972197" cy="1052368"/>
            </a:xfrm>
            <a:custGeom>
              <a:rect b="b" l="l" r="r" t="t"/>
              <a:pathLst>
                <a:path extrusionOk="0" h="3240001" w="2993176">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751" name="Google Shape;751;p65"/>
          <p:cNvSpPr/>
          <p:nvPr/>
        </p:nvSpPr>
        <p:spPr>
          <a:xfrm>
            <a:off x="408561" y="2859555"/>
            <a:ext cx="5311302" cy="3298054"/>
          </a:xfrm>
          <a:prstGeom prst="rect">
            <a:avLst/>
          </a:prstGeom>
          <a:solidFill>
            <a:schemeClr val="accent1"/>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خاصة وهي الجامعات التي تشرف عليها وتديرها جهات او أفراد أو جمعيات أهلية</a:t>
            </a:r>
            <a:endParaRPr b="0" i="0" sz="1800" u="none" cap="none" strike="noStrike">
              <a:solidFill>
                <a:schemeClr val="lt1"/>
              </a:solidFill>
              <a:latin typeface="Calibri"/>
              <a:ea typeface="Calibri"/>
              <a:cs typeface="Calibri"/>
              <a:sym typeface="Calibri"/>
            </a:endParaRPr>
          </a:p>
          <a:p>
            <a:pPr indent="0" lvl="0" marL="0" marR="0" rtl="1" algn="r">
              <a:lnSpc>
                <a:spcPct val="115000"/>
              </a:lnSpc>
              <a:spcBef>
                <a:spcPts val="0"/>
              </a:spcBef>
              <a:spcAft>
                <a:spcPts val="0"/>
              </a:spcAft>
              <a:buNone/>
            </a:pPr>
            <a:r>
              <a:rPr b="0" i="0" lang="en-US" sz="2400" u="none" cap="none" strike="noStrike">
                <a:solidFill>
                  <a:schemeClr val="lt1"/>
                </a:solidFill>
                <a:latin typeface="Arial"/>
                <a:ea typeface="Arial"/>
                <a:cs typeface="Arial"/>
                <a:sym typeface="Arial"/>
              </a:rPr>
              <a:t> </a:t>
            </a:r>
            <a:endParaRPr b="0" i="0" sz="2400" u="none" cap="none" strike="noStrike">
              <a:solidFill>
                <a:schemeClr val="lt1"/>
              </a:solidFill>
              <a:latin typeface="Calibri"/>
              <a:ea typeface="Calibri"/>
              <a:cs typeface="Calibri"/>
              <a:sym typeface="Calibri"/>
            </a:endParaRPr>
          </a:p>
        </p:txBody>
      </p:sp>
      <p:pic>
        <p:nvPicPr>
          <p:cNvPr id="752" name="Google Shape;752;p65"/>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753" name="Google Shape;753;p65"/>
          <p:cNvSpPr/>
          <p:nvPr/>
        </p:nvSpPr>
        <p:spPr>
          <a:xfrm>
            <a:off x="3925840" y="404664"/>
            <a:ext cx="445827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chemeClr val="dk2"/>
                </a:solidFill>
                <a:latin typeface="Calibri"/>
                <a:ea typeface="Calibri"/>
                <a:cs typeface="Calibri"/>
                <a:sym typeface="Calibri"/>
              </a:rPr>
              <a:t>تصنيفات مؤسسات التعليم العالي</a:t>
            </a:r>
            <a:endParaRPr/>
          </a:p>
        </p:txBody>
      </p:sp>
      <p:sp>
        <p:nvSpPr>
          <p:cNvPr id="754" name="Google Shape;754;p65"/>
          <p:cNvSpPr/>
          <p:nvPr/>
        </p:nvSpPr>
        <p:spPr>
          <a:xfrm>
            <a:off x="3925840" y="1484784"/>
            <a:ext cx="7961612" cy="545727"/>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chemeClr val="dk2"/>
                </a:solidFill>
                <a:latin typeface="Calibri"/>
                <a:ea typeface="Calibri"/>
                <a:cs typeface="Calibri"/>
                <a:sym typeface="Calibri"/>
              </a:rPr>
              <a:t>تصنّف مؤسسات التعليم العالي من حيث الجهة المشرفة إلى:</a:t>
            </a:r>
            <a:endParaRPr b="1" i="0" sz="2800" u="none" cap="none" strike="noStrike">
              <a:solidFill>
                <a:schemeClr val="dk2"/>
              </a:solidFill>
              <a:latin typeface="Calibri"/>
              <a:ea typeface="Calibri"/>
              <a:cs typeface="Calibri"/>
              <a:sym typeface="Calibri"/>
            </a:endParaRPr>
          </a:p>
        </p:txBody>
      </p:sp>
      <p:sp>
        <p:nvSpPr>
          <p:cNvPr id="755" name="Google Shape;755;p65"/>
          <p:cNvSpPr/>
          <p:nvPr/>
        </p:nvSpPr>
        <p:spPr>
          <a:xfrm>
            <a:off x="435897" y="959361"/>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756" name="Google Shape;756;p65"/>
          <p:cNvPicPr preferRelativeResize="0"/>
          <p:nvPr/>
        </p:nvPicPr>
        <p:blipFill rotWithShape="1">
          <a:blip r:embed="rId4">
            <a:alphaModFix/>
          </a:blip>
          <a:srcRect b="0" l="0" r="0" t="0"/>
          <a:stretch/>
        </p:blipFill>
        <p:spPr>
          <a:xfrm>
            <a:off x="245860"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42"/>
                                        </p:tgtEl>
                                        <p:attrNameLst>
                                          <p:attrName>style.visibility</p:attrName>
                                        </p:attrNameLst>
                                      </p:cBhvr>
                                      <p:to>
                                        <p:strVal val="visible"/>
                                      </p:to>
                                    </p:set>
                                    <p:animEffect filter="fade" transition="in">
                                      <p:cBhvr>
                                        <p:cTn dur="2000"/>
                                        <p:tgtEl>
                                          <p:spTgt spid="74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51"/>
                                        </p:tgtEl>
                                        <p:attrNameLst>
                                          <p:attrName>style.visibility</p:attrName>
                                        </p:attrNameLst>
                                      </p:cBhvr>
                                      <p:to>
                                        <p:strVal val="visible"/>
                                      </p:to>
                                    </p:set>
                                    <p:animEffect filter="fade" transition="in">
                                      <p:cBhvr>
                                        <p:cTn dur="2000"/>
                                        <p:tgtEl>
                                          <p:spTgt spid="75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0" name="Shape 760"/>
        <p:cNvGrpSpPr/>
        <p:nvPr/>
      </p:nvGrpSpPr>
      <p:grpSpPr>
        <a:xfrm>
          <a:off x="0" y="0"/>
          <a:ext cx="0" cy="0"/>
          <a:chOff x="0" y="0"/>
          <a:chExt cx="0" cy="0"/>
        </a:xfrm>
      </p:grpSpPr>
      <p:sp>
        <p:nvSpPr>
          <p:cNvPr id="761" name="Google Shape;761;p66"/>
          <p:cNvSpPr/>
          <p:nvPr/>
        </p:nvSpPr>
        <p:spPr>
          <a:xfrm>
            <a:off x="6916786" y="1941184"/>
            <a:ext cx="5059314" cy="2062264"/>
          </a:xfrm>
          <a:prstGeom prst="rect">
            <a:avLst/>
          </a:prstGeom>
          <a:solidFill>
            <a:srgbClr val="7030A0">
              <a:alpha val="85882"/>
            </a:srgbClr>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تقليدية يتم حضور الطالب لتلقي العلم</a:t>
            </a:r>
            <a:endParaRPr b="0" i="0" sz="1800" u="none" cap="none" strike="noStrike">
              <a:solidFill>
                <a:schemeClr val="lt1"/>
              </a:solidFill>
              <a:latin typeface="Calibri"/>
              <a:ea typeface="Calibri"/>
              <a:cs typeface="Calibri"/>
              <a:sym typeface="Calibri"/>
            </a:endParaRPr>
          </a:p>
        </p:txBody>
      </p:sp>
      <p:sp>
        <p:nvSpPr>
          <p:cNvPr id="762" name="Google Shape;762;p66"/>
          <p:cNvSpPr/>
          <p:nvPr/>
        </p:nvSpPr>
        <p:spPr>
          <a:xfrm>
            <a:off x="3481051" y="4595989"/>
            <a:ext cx="4952309" cy="1873743"/>
          </a:xfrm>
          <a:prstGeom prst="rect">
            <a:avLst/>
          </a:prstGeom>
          <a:solidFill>
            <a:srgbClr val="7F7F7F"/>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تدمج بين التقليدي والالكتروني وهو النمط الأكثر شيوعا بين الجامعات</a:t>
            </a:r>
            <a:endParaRPr b="0" i="0" sz="1800" u="none" cap="none" strike="noStrike">
              <a:solidFill>
                <a:schemeClr val="lt1"/>
              </a:solidFill>
              <a:latin typeface="Calibri"/>
              <a:ea typeface="Calibri"/>
              <a:cs typeface="Calibri"/>
              <a:sym typeface="Calibri"/>
            </a:endParaRPr>
          </a:p>
        </p:txBody>
      </p:sp>
      <p:grpSp>
        <p:nvGrpSpPr>
          <p:cNvPr id="763" name="Google Shape;763;p66"/>
          <p:cNvGrpSpPr/>
          <p:nvPr/>
        </p:nvGrpSpPr>
        <p:grpSpPr>
          <a:xfrm>
            <a:off x="5492622" y="1640854"/>
            <a:ext cx="1403157" cy="2955135"/>
            <a:chOff x="4058859" y="987782"/>
            <a:chExt cx="1052368" cy="3696328"/>
          </a:xfrm>
        </p:grpSpPr>
        <p:sp>
          <p:nvSpPr>
            <p:cNvPr id="764" name="Google Shape;764;p66"/>
            <p:cNvSpPr/>
            <p:nvPr/>
          </p:nvSpPr>
          <p:spPr>
            <a:xfrm rot="36931">
              <a:off x="4276045" y="3801165"/>
              <a:ext cx="592195" cy="863021"/>
            </a:xfrm>
            <a:custGeom>
              <a:rect b="b" l="l" r="r" t="t"/>
              <a:pathLst>
                <a:path extrusionOk="0" h="1800199" w="1802378">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rgbClr val="F2A36E"/>
                </a:gs>
                <a:gs pos="100000">
                  <a:srgbClr val="F2A36E"/>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5" name="Google Shape;765;p66"/>
            <p:cNvSpPr/>
            <p:nvPr/>
          </p:nvSpPr>
          <p:spPr>
            <a:xfrm>
              <a:off x="4468857" y="3793500"/>
              <a:ext cx="200342" cy="872829"/>
            </a:xfrm>
            <a:custGeom>
              <a:rect b="b" l="l" r="r" t="t"/>
              <a:pathLst>
                <a:path extrusionOk="0" h="1820658" w="1359043">
                  <a:moveTo>
                    <a:pt x="0" y="0"/>
                  </a:moveTo>
                  <a:lnTo>
                    <a:pt x="1359043" y="0"/>
                  </a:lnTo>
                  <a:lnTo>
                    <a:pt x="1359043" y="212596"/>
                  </a:lnTo>
                  <a:lnTo>
                    <a:pt x="720119" y="1820658"/>
                  </a:lnTo>
                  <a:lnTo>
                    <a:pt x="1012" y="289727"/>
                  </a:lnTo>
                  <a:lnTo>
                    <a:pt x="0" y="289727"/>
                  </a:lnTo>
                  <a:lnTo>
                    <a:pt x="0" y="288030"/>
                  </a:lnTo>
                  <a:lnTo>
                    <a:pt x="0" y="0"/>
                  </a:lnTo>
                  <a:close/>
                </a:path>
              </a:pathLst>
            </a:custGeom>
            <a:gradFill>
              <a:gsLst>
                <a:gs pos="0">
                  <a:srgbClr val="F6BD96"/>
                </a:gs>
                <a:gs pos="100000">
                  <a:srgbClr val="F6BD96"/>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6" name="Google Shape;766;p66"/>
            <p:cNvSpPr/>
            <p:nvPr/>
          </p:nvSpPr>
          <p:spPr>
            <a:xfrm>
              <a:off x="4291066" y="1891296"/>
              <a:ext cx="196906" cy="2011393"/>
            </a:xfrm>
            <a:custGeom>
              <a:rect b="b" l="l" r="r" t="t"/>
              <a:pathLst>
                <a:path extrusionOk="0" h="2011393" w="196906">
                  <a:moveTo>
                    <a:pt x="0" y="0"/>
                  </a:moveTo>
                  <a:lnTo>
                    <a:pt x="99616" y="0"/>
                  </a:lnTo>
                  <a:lnTo>
                    <a:pt x="196906" y="63491"/>
                  </a:lnTo>
                  <a:lnTo>
                    <a:pt x="196906" y="2011393"/>
                  </a:lnTo>
                  <a:lnTo>
                    <a:pt x="193201" y="2011393"/>
                  </a:lnTo>
                  <a:cubicBezTo>
                    <a:pt x="183184" y="1954476"/>
                    <a:pt x="144512" y="1912472"/>
                    <a:pt x="98453" y="1912472"/>
                  </a:cubicBezTo>
                  <a:cubicBezTo>
                    <a:pt x="52394" y="1912472"/>
                    <a:pt x="13723" y="1954476"/>
                    <a:pt x="3706" y="2011393"/>
                  </a:cubicBezTo>
                  <a:lnTo>
                    <a:pt x="0" y="2011393"/>
                  </a:lnTo>
                  <a:close/>
                </a:path>
              </a:pathLst>
            </a:custGeom>
            <a:gradFill>
              <a:gsLst>
                <a:gs pos="0">
                  <a:srgbClr val="C5D3ED"/>
                </a:gs>
                <a:gs pos="100000">
                  <a:srgbClr val="C5D3ED"/>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7" name="Google Shape;767;p66"/>
            <p:cNvSpPr/>
            <p:nvPr/>
          </p:nvSpPr>
          <p:spPr>
            <a:xfrm>
              <a:off x="4486591" y="1953886"/>
              <a:ext cx="196906" cy="1950905"/>
            </a:xfrm>
            <a:custGeom>
              <a:rect b="b" l="l" r="r" t="t"/>
              <a:pathLst>
                <a:path extrusionOk="0" h="1950905" w="196906">
                  <a:moveTo>
                    <a:pt x="0" y="0"/>
                  </a:moveTo>
                  <a:lnTo>
                    <a:pt x="101941" y="66527"/>
                  </a:lnTo>
                  <a:lnTo>
                    <a:pt x="196906" y="4552"/>
                  </a:lnTo>
                  <a:lnTo>
                    <a:pt x="196906" y="1950905"/>
                  </a:lnTo>
                  <a:lnTo>
                    <a:pt x="193201" y="1950905"/>
                  </a:lnTo>
                  <a:cubicBezTo>
                    <a:pt x="183184" y="1893988"/>
                    <a:pt x="144512" y="1851984"/>
                    <a:pt x="98453" y="1851984"/>
                  </a:cubicBezTo>
                  <a:cubicBezTo>
                    <a:pt x="52394" y="1851984"/>
                    <a:pt x="13723" y="1893988"/>
                    <a:pt x="3706" y="1950905"/>
                  </a:cubicBezTo>
                  <a:lnTo>
                    <a:pt x="0" y="1950905"/>
                  </a:lnTo>
                  <a:close/>
                </a:path>
              </a:pathLst>
            </a:custGeom>
            <a:gradFill>
              <a:gsLst>
                <a:gs pos="0">
                  <a:srgbClr val="A0B8E1"/>
                </a:gs>
                <a:gs pos="100000">
                  <a:srgbClr val="A0B8E1"/>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8" name="Google Shape;768;p66"/>
            <p:cNvSpPr/>
            <p:nvPr/>
          </p:nvSpPr>
          <p:spPr>
            <a:xfrm>
              <a:off x="4683483" y="1895514"/>
              <a:ext cx="196906" cy="2011393"/>
            </a:xfrm>
            <a:custGeom>
              <a:rect b="b" l="l" r="r" t="t"/>
              <a:pathLst>
                <a:path extrusionOk="0" h="2011393" w="196906">
                  <a:moveTo>
                    <a:pt x="96435" y="0"/>
                  </a:moveTo>
                  <a:lnTo>
                    <a:pt x="196906" y="0"/>
                  </a:lnTo>
                  <a:lnTo>
                    <a:pt x="196906" y="2011393"/>
                  </a:lnTo>
                  <a:lnTo>
                    <a:pt x="193201" y="2011393"/>
                  </a:lnTo>
                  <a:cubicBezTo>
                    <a:pt x="183184" y="1954476"/>
                    <a:pt x="144512" y="1912472"/>
                    <a:pt x="98453" y="1912472"/>
                  </a:cubicBezTo>
                  <a:cubicBezTo>
                    <a:pt x="52394" y="1912472"/>
                    <a:pt x="13723" y="1954476"/>
                    <a:pt x="3706" y="2011393"/>
                  </a:cubicBezTo>
                  <a:lnTo>
                    <a:pt x="0" y="2011393"/>
                  </a:lnTo>
                  <a:lnTo>
                    <a:pt x="0" y="6293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69" name="Google Shape;769;p66"/>
            <p:cNvSpPr/>
            <p:nvPr/>
          </p:nvSpPr>
          <p:spPr>
            <a:xfrm rot="10800000">
              <a:off x="4468813" y="4423239"/>
              <a:ext cx="196906" cy="260871"/>
            </a:xfrm>
            <a:prstGeom prst="triangle">
              <a:avLst>
                <a:gd fmla="val 50000" name="adj"/>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70" name="Google Shape;770;p66"/>
            <p:cNvSpPr/>
            <p:nvPr/>
          </p:nvSpPr>
          <p:spPr>
            <a:xfrm rot="-5400000">
              <a:off x="4098945" y="947696"/>
              <a:ext cx="972197" cy="1052368"/>
            </a:xfrm>
            <a:custGeom>
              <a:rect b="b" l="l" r="r" t="t"/>
              <a:pathLst>
                <a:path extrusionOk="0" h="3240001" w="2993176">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771" name="Google Shape;771;p66"/>
          <p:cNvSpPr/>
          <p:nvPr/>
        </p:nvSpPr>
        <p:spPr>
          <a:xfrm>
            <a:off x="386130" y="1936066"/>
            <a:ext cx="5139179" cy="1886904"/>
          </a:xfrm>
          <a:prstGeom prst="rect">
            <a:avLst/>
          </a:prstGeom>
          <a:solidFill>
            <a:schemeClr val="accent1"/>
          </a:solidFill>
          <a:ln>
            <a:noFill/>
          </a:ln>
        </p:spPr>
        <p:txBody>
          <a:bodyPr anchorCtr="0" anchor="ctr" bIns="60950" lIns="121900" spcFirstLastPara="1" rIns="121900" wrap="square" tIns="6095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72" name="Google Shape;772;p66"/>
          <p:cNvSpPr txBox="1"/>
          <p:nvPr/>
        </p:nvSpPr>
        <p:spPr>
          <a:xfrm>
            <a:off x="363573" y="2012012"/>
            <a:ext cx="5139179" cy="1711747"/>
          </a:xfrm>
          <a:prstGeom prst="rect">
            <a:avLst/>
          </a:prstGeom>
          <a:noFill/>
          <a:ln>
            <a:noFill/>
          </a:ln>
        </p:spPr>
        <p:txBody>
          <a:bodyPr anchorCtr="0" anchor="t" bIns="60950" lIns="121900" spcFirstLastPara="1" rIns="121900" wrap="square" tIns="60950">
            <a:spAutoFit/>
          </a:bodyPr>
          <a:lstStyle/>
          <a:p>
            <a:pPr indent="0" lvl="0" marL="0" marR="0" rtl="0" algn="r">
              <a:lnSpc>
                <a:spcPct val="100000"/>
              </a:lnSpc>
              <a:spcBef>
                <a:spcPts val="0"/>
              </a:spcBef>
              <a:spcAft>
                <a:spcPts val="0"/>
              </a:spcAft>
              <a:buNone/>
            </a:pPr>
            <a:r>
              <a:t/>
            </a:r>
            <a:endParaRPr b="1" i="0" sz="3200" u="none" cap="none" strike="noStrike">
              <a:solidFill>
                <a:schemeClr val="lt1"/>
              </a:solidFill>
              <a:latin typeface="Calibri"/>
              <a:ea typeface="Calibri"/>
              <a:cs typeface="Calibri"/>
              <a:sym typeface="Calibri"/>
            </a:endParaRPr>
          </a:p>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rgbClr val="000000"/>
                </a:solidFill>
                <a:latin typeface="Calibri"/>
                <a:ea typeface="Calibri"/>
                <a:cs typeface="Calibri"/>
                <a:sym typeface="Calibri"/>
              </a:rPr>
              <a:t>جامعة إلكترونية التعلم عن بعد يقضي الطالب وقته خارج الجامعة</a:t>
            </a:r>
            <a:endParaRPr b="0" i="0" sz="1800" u="none" cap="none" strike="noStrike">
              <a:solidFill>
                <a:srgbClr val="000000"/>
              </a:solidFill>
              <a:latin typeface="Calibri"/>
              <a:ea typeface="Calibri"/>
              <a:cs typeface="Calibri"/>
              <a:sym typeface="Calibri"/>
            </a:endParaRPr>
          </a:p>
        </p:txBody>
      </p:sp>
      <p:pic>
        <p:nvPicPr>
          <p:cNvPr id="773" name="Google Shape;773;p66"/>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774" name="Google Shape;774;p66"/>
          <p:cNvSpPr/>
          <p:nvPr/>
        </p:nvSpPr>
        <p:spPr>
          <a:xfrm>
            <a:off x="3912254" y="170910"/>
            <a:ext cx="445827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002060"/>
                </a:solidFill>
                <a:latin typeface="Calibri"/>
                <a:ea typeface="Calibri"/>
                <a:cs typeface="Calibri"/>
                <a:sym typeface="Calibri"/>
              </a:rPr>
              <a:t>تصنيفات مؤسسات التعليم العالي</a:t>
            </a:r>
            <a:endParaRPr/>
          </a:p>
        </p:txBody>
      </p:sp>
      <p:sp>
        <p:nvSpPr>
          <p:cNvPr id="775" name="Google Shape;775;p66"/>
          <p:cNvSpPr/>
          <p:nvPr/>
        </p:nvSpPr>
        <p:spPr>
          <a:xfrm>
            <a:off x="3143672" y="973393"/>
            <a:ext cx="8487493" cy="587853"/>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rgbClr val="002060"/>
                </a:solidFill>
                <a:latin typeface="Calibri"/>
                <a:ea typeface="Calibri"/>
                <a:cs typeface="Calibri"/>
                <a:sym typeface="Calibri"/>
              </a:rPr>
              <a:t>تصنف مؤسسات التعليم العالي من حيث عملية التدريس والتقويم الى:</a:t>
            </a:r>
            <a:endParaRPr b="1" i="0" sz="2800" u="none" cap="none" strike="noStrike">
              <a:solidFill>
                <a:srgbClr val="002060"/>
              </a:solidFill>
              <a:latin typeface="Calibri"/>
              <a:ea typeface="Calibri"/>
              <a:cs typeface="Calibri"/>
              <a:sym typeface="Calibri"/>
            </a:endParaRPr>
          </a:p>
        </p:txBody>
      </p:sp>
      <p:sp>
        <p:nvSpPr>
          <p:cNvPr id="776" name="Google Shape;776;p66"/>
          <p:cNvSpPr/>
          <p:nvPr/>
        </p:nvSpPr>
        <p:spPr>
          <a:xfrm>
            <a:off x="370910" y="895208"/>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777" name="Google Shape;777;p66"/>
          <p:cNvPicPr preferRelativeResize="0"/>
          <p:nvPr/>
        </p:nvPicPr>
        <p:blipFill rotWithShape="1">
          <a:blip r:embed="rId4">
            <a:alphaModFix/>
          </a:blip>
          <a:srcRect b="0" l="0" r="0" t="0"/>
          <a:stretch/>
        </p:blipFill>
        <p:spPr>
          <a:xfrm>
            <a:off x="245860"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1"/>
                                        </p:tgtEl>
                                        <p:attrNameLst>
                                          <p:attrName>style.visibility</p:attrName>
                                        </p:attrNameLst>
                                      </p:cBhvr>
                                      <p:to>
                                        <p:strVal val="visible"/>
                                      </p:to>
                                    </p:set>
                                    <p:animEffect filter="fade" transition="in">
                                      <p:cBhvr>
                                        <p:cTn dur="2000"/>
                                        <p:tgtEl>
                                          <p:spTgt spid="76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2"/>
                                        </p:tgtEl>
                                        <p:attrNameLst>
                                          <p:attrName>style.visibility</p:attrName>
                                        </p:attrNameLst>
                                      </p:cBhvr>
                                      <p:to>
                                        <p:strVal val="visible"/>
                                      </p:to>
                                    </p:set>
                                    <p:animEffect filter="fade" transition="in">
                                      <p:cBhvr>
                                        <p:cTn dur="2000"/>
                                        <p:tgtEl>
                                          <p:spTgt spid="77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2"/>
                                        </p:tgtEl>
                                        <p:attrNameLst>
                                          <p:attrName>style.visibility</p:attrName>
                                        </p:attrNameLst>
                                      </p:cBhvr>
                                      <p:to>
                                        <p:strVal val="visible"/>
                                      </p:to>
                                    </p:set>
                                    <p:animEffect filter="fade" transition="in">
                                      <p:cBhvr>
                                        <p:cTn dur="2000"/>
                                        <p:tgtEl>
                                          <p:spTgt spid="76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1" name="Shape 781"/>
        <p:cNvGrpSpPr/>
        <p:nvPr/>
      </p:nvGrpSpPr>
      <p:grpSpPr>
        <a:xfrm>
          <a:off x="0" y="0"/>
          <a:ext cx="0" cy="0"/>
          <a:chOff x="0" y="0"/>
          <a:chExt cx="0" cy="0"/>
        </a:xfrm>
      </p:grpSpPr>
      <p:sp>
        <p:nvSpPr>
          <p:cNvPr id="782" name="Google Shape;782;p67"/>
          <p:cNvSpPr/>
          <p:nvPr/>
        </p:nvSpPr>
        <p:spPr>
          <a:xfrm>
            <a:off x="6984372" y="1969752"/>
            <a:ext cx="4991727" cy="2062264"/>
          </a:xfrm>
          <a:prstGeom prst="rect">
            <a:avLst/>
          </a:prstGeom>
          <a:solidFill>
            <a:srgbClr val="660066">
              <a:alpha val="64705"/>
            </a:srgbClr>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تدريسية وتقوم بالتدريس فقط مثل كليات معاهد وجامعات تعطي درجة البكالوريوس فقط</a:t>
            </a:r>
            <a:endParaRPr b="0" i="0" sz="1800" u="none" cap="none" strike="noStrike">
              <a:solidFill>
                <a:schemeClr val="lt1"/>
              </a:solidFill>
              <a:latin typeface="Calibri"/>
              <a:ea typeface="Calibri"/>
              <a:cs typeface="Calibri"/>
              <a:sym typeface="Calibri"/>
            </a:endParaRPr>
          </a:p>
        </p:txBody>
      </p:sp>
      <p:sp>
        <p:nvSpPr>
          <p:cNvPr id="783" name="Google Shape;783;p67"/>
          <p:cNvSpPr/>
          <p:nvPr/>
        </p:nvSpPr>
        <p:spPr>
          <a:xfrm>
            <a:off x="6970288" y="4266418"/>
            <a:ext cx="4952309" cy="1873743"/>
          </a:xfrm>
          <a:prstGeom prst="rect">
            <a:avLst/>
          </a:prstGeom>
          <a:solidFill>
            <a:schemeClr val="accent1"/>
          </a:solidFill>
          <a:ln>
            <a:noFill/>
          </a:ln>
        </p:spPr>
        <p:txBody>
          <a:bodyPr anchorCtr="0" anchor="ctr" bIns="60950" lIns="121900" spcFirstLastPara="1" rIns="121900" wrap="square" tIns="60950">
            <a:noAutofit/>
          </a:bodyPr>
          <a:lstStyle/>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جامعة تدريسية بحثية وهي النمط الأكثر شيوعًا بين الجامعات في العالم</a:t>
            </a:r>
            <a:endParaRPr b="0" i="0" sz="1800" u="none" cap="none" strike="noStrike">
              <a:solidFill>
                <a:schemeClr val="lt1"/>
              </a:solidFill>
              <a:latin typeface="Calibri"/>
              <a:ea typeface="Calibri"/>
              <a:cs typeface="Calibri"/>
              <a:sym typeface="Calibri"/>
            </a:endParaRPr>
          </a:p>
        </p:txBody>
      </p:sp>
      <p:grpSp>
        <p:nvGrpSpPr>
          <p:cNvPr id="784" name="Google Shape;784;p67"/>
          <p:cNvGrpSpPr/>
          <p:nvPr/>
        </p:nvGrpSpPr>
        <p:grpSpPr>
          <a:xfrm>
            <a:off x="5581216" y="1779196"/>
            <a:ext cx="1403157" cy="4928438"/>
            <a:chOff x="4058859" y="987782"/>
            <a:chExt cx="1052368" cy="3696328"/>
          </a:xfrm>
        </p:grpSpPr>
        <p:sp>
          <p:nvSpPr>
            <p:cNvPr id="785" name="Google Shape;785;p67"/>
            <p:cNvSpPr/>
            <p:nvPr/>
          </p:nvSpPr>
          <p:spPr>
            <a:xfrm rot="36931">
              <a:off x="4276045" y="3801165"/>
              <a:ext cx="592195" cy="863021"/>
            </a:xfrm>
            <a:custGeom>
              <a:rect b="b" l="l" r="r" t="t"/>
              <a:pathLst>
                <a:path extrusionOk="0" h="1800199" w="1802378">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rgbClr val="F2A36E"/>
                </a:gs>
                <a:gs pos="100000">
                  <a:srgbClr val="F2A36E"/>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86" name="Google Shape;786;p67"/>
            <p:cNvSpPr/>
            <p:nvPr/>
          </p:nvSpPr>
          <p:spPr>
            <a:xfrm>
              <a:off x="4468857" y="3793500"/>
              <a:ext cx="200342" cy="872829"/>
            </a:xfrm>
            <a:custGeom>
              <a:rect b="b" l="l" r="r" t="t"/>
              <a:pathLst>
                <a:path extrusionOk="0" h="1820658" w="1359043">
                  <a:moveTo>
                    <a:pt x="0" y="0"/>
                  </a:moveTo>
                  <a:lnTo>
                    <a:pt x="1359043" y="0"/>
                  </a:lnTo>
                  <a:lnTo>
                    <a:pt x="1359043" y="212596"/>
                  </a:lnTo>
                  <a:lnTo>
                    <a:pt x="720119" y="1820658"/>
                  </a:lnTo>
                  <a:lnTo>
                    <a:pt x="1012" y="289727"/>
                  </a:lnTo>
                  <a:lnTo>
                    <a:pt x="0" y="289727"/>
                  </a:lnTo>
                  <a:lnTo>
                    <a:pt x="0" y="288030"/>
                  </a:lnTo>
                  <a:lnTo>
                    <a:pt x="0" y="0"/>
                  </a:lnTo>
                  <a:close/>
                </a:path>
              </a:pathLst>
            </a:custGeom>
            <a:gradFill>
              <a:gsLst>
                <a:gs pos="0">
                  <a:srgbClr val="F6BD96"/>
                </a:gs>
                <a:gs pos="100000">
                  <a:srgbClr val="F6BD96"/>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87" name="Google Shape;787;p67"/>
            <p:cNvSpPr/>
            <p:nvPr/>
          </p:nvSpPr>
          <p:spPr>
            <a:xfrm>
              <a:off x="4291066" y="1891296"/>
              <a:ext cx="196906" cy="2011393"/>
            </a:xfrm>
            <a:custGeom>
              <a:rect b="b" l="l" r="r" t="t"/>
              <a:pathLst>
                <a:path extrusionOk="0" h="2011393" w="196906">
                  <a:moveTo>
                    <a:pt x="0" y="0"/>
                  </a:moveTo>
                  <a:lnTo>
                    <a:pt x="99616" y="0"/>
                  </a:lnTo>
                  <a:lnTo>
                    <a:pt x="196906" y="63491"/>
                  </a:lnTo>
                  <a:lnTo>
                    <a:pt x="196906" y="2011393"/>
                  </a:lnTo>
                  <a:lnTo>
                    <a:pt x="193201" y="2011393"/>
                  </a:lnTo>
                  <a:cubicBezTo>
                    <a:pt x="183184" y="1954476"/>
                    <a:pt x="144512" y="1912472"/>
                    <a:pt x="98453" y="1912472"/>
                  </a:cubicBezTo>
                  <a:cubicBezTo>
                    <a:pt x="52394" y="1912472"/>
                    <a:pt x="13723" y="1954476"/>
                    <a:pt x="3706" y="2011393"/>
                  </a:cubicBezTo>
                  <a:lnTo>
                    <a:pt x="0" y="2011393"/>
                  </a:lnTo>
                  <a:close/>
                </a:path>
              </a:pathLst>
            </a:custGeom>
            <a:gradFill>
              <a:gsLst>
                <a:gs pos="0">
                  <a:srgbClr val="C5D3ED"/>
                </a:gs>
                <a:gs pos="100000">
                  <a:srgbClr val="C5D3ED"/>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88" name="Google Shape;788;p67"/>
            <p:cNvSpPr/>
            <p:nvPr/>
          </p:nvSpPr>
          <p:spPr>
            <a:xfrm>
              <a:off x="4486591" y="1953886"/>
              <a:ext cx="196906" cy="1950905"/>
            </a:xfrm>
            <a:custGeom>
              <a:rect b="b" l="l" r="r" t="t"/>
              <a:pathLst>
                <a:path extrusionOk="0" h="1950905" w="196906">
                  <a:moveTo>
                    <a:pt x="0" y="0"/>
                  </a:moveTo>
                  <a:lnTo>
                    <a:pt x="101941" y="66527"/>
                  </a:lnTo>
                  <a:lnTo>
                    <a:pt x="196906" y="4552"/>
                  </a:lnTo>
                  <a:lnTo>
                    <a:pt x="196906" y="1950905"/>
                  </a:lnTo>
                  <a:lnTo>
                    <a:pt x="193201" y="1950905"/>
                  </a:lnTo>
                  <a:cubicBezTo>
                    <a:pt x="183184" y="1893988"/>
                    <a:pt x="144512" y="1851984"/>
                    <a:pt x="98453" y="1851984"/>
                  </a:cubicBezTo>
                  <a:cubicBezTo>
                    <a:pt x="52394" y="1851984"/>
                    <a:pt x="13723" y="1893988"/>
                    <a:pt x="3706" y="1950905"/>
                  </a:cubicBezTo>
                  <a:lnTo>
                    <a:pt x="0" y="1950905"/>
                  </a:lnTo>
                  <a:close/>
                </a:path>
              </a:pathLst>
            </a:custGeom>
            <a:gradFill>
              <a:gsLst>
                <a:gs pos="0">
                  <a:srgbClr val="A0B8E1"/>
                </a:gs>
                <a:gs pos="100000">
                  <a:srgbClr val="A0B8E1"/>
                </a:gs>
              </a:gsLst>
              <a:lin ang="197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89" name="Google Shape;789;p67"/>
            <p:cNvSpPr/>
            <p:nvPr/>
          </p:nvSpPr>
          <p:spPr>
            <a:xfrm>
              <a:off x="4683483" y="1895514"/>
              <a:ext cx="196906" cy="2011393"/>
            </a:xfrm>
            <a:custGeom>
              <a:rect b="b" l="l" r="r" t="t"/>
              <a:pathLst>
                <a:path extrusionOk="0" h="2011393" w="196906">
                  <a:moveTo>
                    <a:pt x="96435" y="0"/>
                  </a:moveTo>
                  <a:lnTo>
                    <a:pt x="196906" y="0"/>
                  </a:lnTo>
                  <a:lnTo>
                    <a:pt x="196906" y="2011393"/>
                  </a:lnTo>
                  <a:lnTo>
                    <a:pt x="193201" y="2011393"/>
                  </a:lnTo>
                  <a:cubicBezTo>
                    <a:pt x="183184" y="1954476"/>
                    <a:pt x="144512" y="1912472"/>
                    <a:pt x="98453" y="1912472"/>
                  </a:cubicBezTo>
                  <a:cubicBezTo>
                    <a:pt x="52394" y="1912472"/>
                    <a:pt x="13723" y="1954476"/>
                    <a:pt x="3706" y="2011393"/>
                  </a:cubicBezTo>
                  <a:lnTo>
                    <a:pt x="0" y="2011393"/>
                  </a:lnTo>
                  <a:lnTo>
                    <a:pt x="0" y="6293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90" name="Google Shape;790;p67"/>
            <p:cNvSpPr/>
            <p:nvPr/>
          </p:nvSpPr>
          <p:spPr>
            <a:xfrm rot="10800000">
              <a:off x="4468813" y="4423239"/>
              <a:ext cx="196906" cy="260871"/>
            </a:xfrm>
            <a:prstGeom prst="triangle">
              <a:avLst>
                <a:gd fmla="val 50000" name="adj"/>
              </a:avLst>
            </a:pr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91" name="Google Shape;791;p67"/>
            <p:cNvSpPr/>
            <p:nvPr/>
          </p:nvSpPr>
          <p:spPr>
            <a:xfrm rot="-5400000">
              <a:off x="4098945" y="947696"/>
              <a:ext cx="972197" cy="1052368"/>
            </a:xfrm>
            <a:custGeom>
              <a:rect b="b" l="l" r="r" t="t"/>
              <a:pathLst>
                <a:path extrusionOk="0" h="3240001" w="2993176">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rgbClr val="3F3F3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792" name="Google Shape;792;p67"/>
          <p:cNvSpPr/>
          <p:nvPr/>
        </p:nvSpPr>
        <p:spPr>
          <a:xfrm>
            <a:off x="386130" y="1936066"/>
            <a:ext cx="5139179" cy="1886904"/>
          </a:xfrm>
          <a:prstGeom prst="rect">
            <a:avLst/>
          </a:prstGeom>
          <a:solidFill>
            <a:schemeClr val="accent1"/>
          </a:solidFill>
          <a:ln>
            <a:noFill/>
          </a:ln>
        </p:spPr>
        <p:txBody>
          <a:bodyPr anchorCtr="0" anchor="ctr" bIns="60950" lIns="121900" spcFirstLastPara="1" rIns="121900" wrap="square" tIns="6095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793" name="Google Shape;793;p67"/>
          <p:cNvSpPr/>
          <p:nvPr/>
        </p:nvSpPr>
        <p:spPr>
          <a:xfrm>
            <a:off x="408561" y="4243415"/>
            <a:ext cx="5311302" cy="1914193"/>
          </a:xfrm>
          <a:prstGeom prst="rect">
            <a:avLst/>
          </a:prstGeom>
          <a:solidFill>
            <a:srgbClr val="7030A0">
              <a:alpha val="77647"/>
            </a:srgbClr>
          </a:solidFill>
          <a:ln>
            <a:noFill/>
          </a:ln>
        </p:spPr>
        <p:txBody>
          <a:bodyPr anchorCtr="0" anchor="ctr" bIns="60950" lIns="121900" spcFirstLastPara="1" rIns="121900" wrap="square" tIns="60950">
            <a:noAutofit/>
          </a:bodyPr>
          <a:lstStyle/>
          <a:p>
            <a:pPr indent="0" lvl="0" marL="0" marR="0" rtl="0" algn="ctr">
              <a:lnSpc>
                <a:spcPct val="100000"/>
              </a:lnSpc>
              <a:spcBef>
                <a:spcPts val="0"/>
              </a:spcBef>
              <a:spcAft>
                <a:spcPts val="0"/>
              </a:spcAft>
              <a:buNone/>
            </a:pPr>
            <a:r>
              <a:rPr b="0" i="0" lang="en-US" sz="3200" u="none" cap="none" strike="noStrike">
                <a:solidFill>
                  <a:schemeClr val="lt1"/>
                </a:solidFill>
                <a:latin typeface="Arial"/>
                <a:ea typeface="Arial"/>
                <a:cs typeface="Arial"/>
                <a:sym typeface="Arial"/>
              </a:rPr>
              <a:t>جامعات دراسية بحثية خادمة للمجتمع أي تجمع بين أهداف مؤسسات التعليم العالي وتشمل الانواع السابقة جميعها</a:t>
            </a:r>
            <a:endParaRPr b="1" i="0" sz="3200" u="none" cap="none" strike="noStrike">
              <a:solidFill>
                <a:schemeClr val="lt1"/>
              </a:solidFill>
              <a:latin typeface="Arial"/>
              <a:ea typeface="Arial"/>
              <a:cs typeface="Arial"/>
              <a:sym typeface="Arial"/>
            </a:endParaRPr>
          </a:p>
        </p:txBody>
      </p:sp>
      <p:sp>
        <p:nvSpPr>
          <p:cNvPr id="794" name="Google Shape;794;p67"/>
          <p:cNvSpPr txBox="1"/>
          <p:nvPr/>
        </p:nvSpPr>
        <p:spPr>
          <a:xfrm>
            <a:off x="386130" y="2027239"/>
            <a:ext cx="5139179" cy="1748167"/>
          </a:xfrm>
          <a:prstGeom prst="rect">
            <a:avLst/>
          </a:prstGeom>
          <a:noFill/>
          <a:ln>
            <a:noFill/>
          </a:ln>
        </p:spPr>
        <p:txBody>
          <a:bodyPr anchorCtr="0" anchor="t" bIns="60950" lIns="121900" spcFirstLastPara="1" rIns="121900" wrap="square" tIns="60950">
            <a:spAutoFit/>
          </a:bodyPr>
          <a:lstStyle/>
          <a:p>
            <a:pPr indent="0" lvl="0" marL="0" marR="0" rtl="0" algn="r">
              <a:lnSpc>
                <a:spcPct val="100000"/>
              </a:lnSpc>
              <a:spcBef>
                <a:spcPts val="0"/>
              </a:spcBef>
              <a:spcAft>
                <a:spcPts val="0"/>
              </a:spcAft>
              <a:buNone/>
            </a:pPr>
            <a:r>
              <a:t/>
            </a:r>
            <a:endParaRPr b="1" i="0" sz="3200" u="none" cap="none" strike="noStrike">
              <a:solidFill>
                <a:schemeClr val="lt1"/>
              </a:solidFill>
              <a:latin typeface="Calibri"/>
              <a:ea typeface="Calibri"/>
              <a:cs typeface="Calibri"/>
              <a:sym typeface="Calibri"/>
            </a:endParaRPr>
          </a:p>
          <a:p>
            <a:pPr indent="-342900" lvl="0" marL="342900" marR="0" rtl="1" algn="r">
              <a:lnSpc>
                <a:spcPct val="115000"/>
              </a:lnSpc>
              <a:spcBef>
                <a:spcPts val="0"/>
              </a:spcBef>
              <a:spcAft>
                <a:spcPts val="0"/>
              </a:spcAft>
              <a:buClr>
                <a:srgbClr val="000000"/>
              </a:buClr>
              <a:buSzPts val="1000"/>
              <a:buFont typeface="Noto Sans Symbols"/>
              <a:buChar char="∙"/>
            </a:pPr>
            <a:r>
              <a:rPr b="0" i="0" lang="en-US" sz="3200" u="none" cap="none" strike="noStrike">
                <a:solidFill>
                  <a:schemeClr val="lt1"/>
                </a:solidFill>
                <a:latin typeface="Calibri"/>
                <a:ea typeface="Calibri"/>
                <a:cs typeface="Calibri"/>
                <a:sym typeface="Calibri"/>
              </a:rPr>
              <a:t>جامعات بحثية حيث يكون البحث هي الوظيفة الرئيسية فيها</a:t>
            </a:r>
            <a:endParaRPr b="0" i="0" sz="1800" u="none" cap="none" strike="noStrike">
              <a:solidFill>
                <a:schemeClr val="lt1"/>
              </a:solidFill>
              <a:latin typeface="Calibri"/>
              <a:ea typeface="Calibri"/>
              <a:cs typeface="Calibri"/>
              <a:sym typeface="Calibri"/>
            </a:endParaRPr>
          </a:p>
        </p:txBody>
      </p:sp>
      <p:pic>
        <p:nvPicPr>
          <p:cNvPr id="795" name="Google Shape;795;p67"/>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796" name="Google Shape;796;p67"/>
          <p:cNvSpPr/>
          <p:nvPr/>
        </p:nvSpPr>
        <p:spPr>
          <a:xfrm>
            <a:off x="3635503" y="188640"/>
            <a:ext cx="445827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002060"/>
                </a:solidFill>
                <a:latin typeface="Calibri"/>
                <a:ea typeface="Calibri"/>
                <a:cs typeface="Calibri"/>
                <a:sym typeface="Calibri"/>
              </a:rPr>
              <a:t>تصنيفات مؤسسات التعليم العالي</a:t>
            </a:r>
            <a:endParaRPr/>
          </a:p>
        </p:txBody>
      </p:sp>
      <p:sp>
        <p:nvSpPr>
          <p:cNvPr id="797" name="Google Shape;797;p67"/>
          <p:cNvSpPr/>
          <p:nvPr/>
        </p:nvSpPr>
        <p:spPr>
          <a:xfrm>
            <a:off x="5581216" y="886378"/>
            <a:ext cx="6096000" cy="1083374"/>
          </a:xfrm>
          <a:prstGeom prst="rect">
            <a:avLst/>
          </a:prstGeom>
          <a:noFill/>
          <a:ln>
            <a:noFill/>
          </a:ln>
        </p:spPr>
        <p:txBody>
          <a:bodyPr anchorCtr="0" anchor="t" bIns="45700" lIns="91425" spcFirstLastPara="1" rIns="91425" wrap="square" tIns="45700">
            <a:spAutoFit/>
          </a:bodyPr>
          <a:lstStyle/>
          <a:p>
            <a:pPr indent="0" lvl="0" marL="0" marR="0" rtl="1" algn="r">
              <a:lnSpc>
                <a:spcPct val="115000"/>
              </a:lnSpc>
              <a:spcBef>
                <a:spcPts val="0"/>
              </a:spcBef>
              <a:spcAft>
                <a:spcPts val="0"/>
              </a:spcAft>
              <a:buNone/>
            </a:pPr>
            <a:r>
              <a:rPr b="1" i="0" lang="en-US" sz="2800" u="none" cap="none" strike="noStrike">
                <a:solidFill>
                  <a:srgbClr val="002060"/>
                </a:solidFill>
                <a:latin typeface="Calibri"/>
                <a:ea typeface="Calibri"/>
                <a:cs typeface="Calibri"/>
                <a:sym typeface="Calibri"/>
              </a:rPr>
              <a:t>تصنف المؤسسات التعليم العالي من حيث الوظيفة الرئيسة لها الى: </a:t>
            </a:r>
            <a:endParaRPr b="1" i="0" sz="1600" u="none" cap="none" strike="noStrike">
              <a:solidFill>
                <a:srgbClr val="002060"/>
              </a:solidFill>
              <a:latin typeface="Calibri"/>
              <a:ea typeface="Calibri"/>
              <a:cs typeface="Calibri"/>
              <a:sym typeface="Calibri"/>
            </a:endParaRPr>
          </a:p>
        </p:txBody>
      </p:sp>
      <p:sp>
        <p:nvSpPr>
          <p:cNvPr id="798" name="Google Shape;798;p67"/>
          <p:cNvSpPr/>
          <p:nvPr/>
        </p:nvSpPr>
        <p:spPr>
          <a:xfrm>
            <a:off x="408561" y="900905"/>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799" name="Google Shape;799;p67"/>
          <p:cNvPicPr preferRelativeResize="0"/>
          <p:nvPr/>
        </p:nvPicPr>
        <p:blipFill rotWithShape="1">
          <a:blip r:embed="rId4">
            <a:alphaModFix/>
          </a:blip>
          <a:srcRect b="0" l="0" r="0" t="0"/>
          <a:stretch/>
        </p:blipFill>
        <p:spPr>
          <a:xfrm>
            <a:off x="245860" y="6351344"/>
            <a:ext cx="2036258" cy="399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82"/>
                                        </p:tgtEl>
                                        <p:attrNameLst>
                                          <p:attrName>style.visibility</p:attrName>
                                        </p:attrNameLst>
                                      </p:cBhvr>
                                      <p:to>
                                        <p:strVal val="visible"/>
                                      </p:to>
                                    </p:set>
                                    <p:animEffect filter="fade" transition="in">
                                      <p:cBhvr>
                                        <p:cTn dur="2000"/>
                                        <p:tgtEl>
                                          <p:spTgt spid="78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94"/>
                                        </p:tgtEl>
                                        <p:attrNameLst>
                                          <p:attrName>style.visibility</p:attrName>
                                        </p:attrNameLst>
                                      </p:cBhvr>
                                      <p:to>
                                        <p:strVal val="visible"/>
                                      </p:to>
                                    </p:set>
                                    <p:animEffect filter="fade" transition="in">
                                      <p:cBhvr>
                                        <p:cTn dur="2000"/>
                                        <p:tgtEl>
                                          <p:spTgt spid="79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83"/>
                                        </p:tgtEl>
                                        <p:attrNameLst>
                                          <p:attrName>style.visibility</p:attrName>
                                        </p:attrNameLst>
                                      </p:cBhvr>
                                      <p:to>
                                        <p:strVal val="visible"/>
                                      </p:to>
                                    </p:set>
                                    <p:animEffect filter="fade" transition="in">
                                      <p:cBhvr>
                                        <p:cTn dur="2000"/>
                                        <p:tgtEl>
                                          <p:spTgt spid="78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93"/>
                                        </p:tgtEl>
                                        <p:attrNameLst>
                                          <p:attrName>style.visibility</p:attrName>
                                        </p:attrNameLst>
                                      </p:cBhvr>
                                      <p:to>
                                        <p:strVal val="visible"/>
                                      </p:to>
                                    </p:set>
                                    <p:animEffect filter="fade" transition="in">
                                      <p:cBhvr>
                                        <p:cTn dur="2000"/>
                                        <p:tgtEl>
                                          <p:spTgt spid="7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3" name="Shape 803"/>
        <p:cNvGrpSpPr/>
        <p:nvPr/>
      </p:nvGrpSpPr>
      <p:grpSpPr>
        <a:xfrm>
          <a:off x="0" y="0"/>
          <a:ext cx="0" cy="0"/>
          <a:chOff x="0" y="0"/>
          <a:chExt cx="0" cy="0"/>
        </a:xfrm>
      </p:grpSpPr>
      <p:sp>
        <p:nvSpPr>
          <p:cNvPr id="804" name="Google Shape;804;p68"/>
          <p:cNvSpPr/>
          <p:nvPr/>
        </p:nvSpPr>
        <p:spPr>
          <a:xfrm>
            <a:off x="2626179" y="500900"/>
            <a:ext cx="8438374"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805" name="Google Shape;805;p68"/>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806" name="Google Shape;806;p68"/>
          <p:cNvSpPr txBox="1"/>
          <p:nvPr/>
        </p:nvSpPr>
        <p:spPr>
          <a:xfrm>
            <a:off x="3935760" y="1052736"/>
            <a:ext cx="4608512" cy="58473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660066"/>
                </a:solidFill>
                <a:latin typeface="Arial"/>
                <a:ea typeface="Arial"/>
                <a:cs typeface="Arial"/>
                <a:sym typeface="Arial"/>
              </a:rPr>
              <a:t>أهداف مؤسسات التعليم العالي</a:t>
            </a:r>
            <a:endParaRPr b="1" i="0" sz="1400" u="none" cap="none" strike="noStrike">
              <a:solidFill>
                <a:srgbClr val="660066"/>
              </a:solidFill>
              <a:latin typeface="Arial"/>
              <a:ea typeface="Arial"/>
              <a:cs typeface="Arial"/>
              <a:sym typeface="Arial"/>
            </a:endParaRPr>
          </a:p>
        </p:txBody>
      </p:sp>
      <p:pic>
        <p:nvPicPr>
          <p:cNvPr id="807" name="Google Shape;807;p68"/>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808" name="Google Shape;808;p68"/>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809" name="Google Shape;809;p68"/>
          <p:cNvSpPr/>
          <p:nvPr/>
        </p:nvSpPr>
        <p:spPr>
          <a:xfrm>
            <a:off x="623392" y="1803483"/>
            <a:ext cx="10441160" cy="3539430"/>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Clr>
                <a:srgbClr val="000000"/>
              </a:buClr>
              <a:buSzPts val="3200"/>
              <a:buFont typeface="Arial"/>
              <a:buNone/>
            </a:pPr>
            <a:r>
              <a:rPr b="0" i="0" lang="en-US" sz="3200" u="none" cap="none" strike="noStrike">
                <a:solidFill>
                  <a:srgbClr val="000000"/>
                </a:solidFill>
                <a:latin typeface="Arial"/>
                <a:ea typeface="Arial"/>
                <a:cs typeface="Arial"/>
                <a:sym typeface="Arial"/>
              </a:rPr>
              <a:t>        تتحمّل مؤسسات التعليم العالي مسؤولية المشاركة بفاعلية في عملية التنمية الشاملة في المجتمعات الذي نأمل به في جامعاتنا، </a:t>
            </a:r>
            <a:r>
              <a:rPr b="1" i="0" lang="en-US" sz="3200" u="none" cap="none" strike="noStrike">
                <a:solidFill>
                  <a:srgbClr val="000000"/>
                </a:solidFill>
                <a:latin typeface="Arial"/>
                <a:ea typeface="Arial"/>
                <a:cs typeface="Arial"/>
                <a:sym typeface="Arial"/>
              </a:rPr>
              <a:t>لإنتاج افراد مبتكرين ومبدعين </a:t>
            </a:r>
            <a:r>
              <a:rPr b="0" i="0" lang="en-US" sz="3200" u="none" cap="none" strike="noStrike">
                <a:solidFill>
                  <a:srgbClr val="000000"/>
                </a:solidFill>
                <a:latin typeface="Arial"/>
                <a:ea typeface="Arial"/>
                <a:cs typeface="Arial"/>
                <a:sym typeface="Arial"/>
              </a:rPr>
              <a:t>في المجالات المختلفة لخدمة المجتمع عبر </a:t>
            </a:r>
            <a:r>
              <a:rPr b="1" i="0" lang="en-US" sz="3200" u="none" cap="none" strike="noStrike">
                <a:solidFill>
                  <a:srgbClr val="000000"/>
                </a:solidFill>
                <a:latin typeface="Arial"/>
                <a:ea typeface="Arial"/>
                <a:cs typeface="Arial"/>
                <a:sym typeface="Arial"/>
              </a:rPr>
              <a:t>تحويل الأفكار الى أعمال </a:t>
            </a:r>
            <a:r>
              <a:rPr b="0" i="0" lang="en-US" sz="3200" u="none" cap="none" strike="noStrike">
                <a:solidFill>
                  <a:srgbClr val="000000"/>
                </a:solidFill>
                <a:latin typeface="Arial"/>
                <a:ea typeface="Arial"/>
                <a:cs typeface="Arial"/>
                <a:sym typeface="Arial"/>
              </a:rPr>
              <a:t>تدمج المعرفة والخبرة لتلائم متطلبات سوق العمل المحلية والعالمية. والتي يأتي على رأسها الخريجون الذين يعتبرون </a:t>
            </a:r>
            <a:r>
              <a:rPr b="1" i="0" lang="en-US" sz="3200" u="none" cap="none" strike="noStrike">
                <a:solidFill>
                  <a:srgbClr val="000000"/>
                </a:solidFill>
                <a:latin typeface="Arial"/>
                <a:ea typeface="Arial"/>
                <a:cs typeface="Arial"/>
                <a:sym typeface="Arial"/>
              </a:rPr>
              <a:t>مواردًا بشرية هامة ورؤوس مالية  فكرية استثمارية  مستقبلية</a:t>
            </a:r>
            <a:r>
              <a:rPr b="0" i="0" lang="en-US" sz="3200" u="none" cap="none" strike="noStrike">
                <a:solidFill>
                  <a:srgbClr val="000000"/>
                </a:solidFill>
                <a:latin typeface="Arial"/>
                <a:ea typeface="Arial"/>
                <a:cs typeface="Arial"/>
                <a:sym typeface="Arial"/>
              </a:rPr>
              <a:t>، وذلك من خلال </a:t>
            </a:r>
            <a:r>
              <a:rPr b="1" i="0" lang="en-US" sz="3200" u="none" cap="none" strike="noStrike">
                <a:solidFill>
                  <a:srgbClr val="000000"/>
                </a:solidFill>
                <a:latin typeface="Arial"/>
                <a:ea typeface="Arial"/>
                <a:cs typeface="Arial"/>
                <a:sym typeface="Arial"/>
              </a:rPr>
              <a:t>تنمية مهاراتهم وامكانياتهم وتهيئتهم للانخراط بسوق العمل</a:t>
            </a:r>
            <a:r>
              <a:rPr b="0" i="0" lang="en-US" sz="3200" u="none" cap="none" strike="noStrike">
                <a:solidFill>
                  <a:srgbClr val="000000"/>
                </a:solidFill>
                <a:latin typeface="Arial"/>
                <a:ea typeface="Arial"/>
                <a:cs typeface="Arial"/>
                <a:sym typeface="Arial"/>
              </a:rPr>
              <a:t>، وهو ما نسعى لتحقيقه من خلال مؤسسات التعليم العالي.</a:t>
            </a:r>
            <a:endParaRPr b="0" i="0" sz="3200" u="none" cap="none" strike="noStrike">
              <a:solidFill>
                <a:srgbClr val="000000"/>
              </a:solidFill>
              <a:latin typeface="Arial"/>
              <a:ea typeface="Arial"/>
              <a:cs typeface="Arial"/>
              <a:sym typeface="Arial"/>
            </a:endParaRPr>
          </a:p>
        </p:txBody>
      </p:sp>
      <p:sp>
        <p:nvSpPr>
          <p:cNvPr id="810" name="Google Shape;810;p68"/>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09"/>
                                        </p:tgtEl>
                                        <p:attrNameLst>
                                          <p:attrName>style.visibility</p:attrName>
                                        </p:attrNameLst>
                                      </p:cBhvr>
                                      <p:to>
                                        <p:strVal val="visible"/>
                                      </p:to>
                                    </p:set>
                                    <p:animEffect filter="fade" transition="in">
                                      <p:cBhvr>
                                        <p:cTn dur="500"/>
                                        <p:tgtEl>
                                          <p:spTgt spid="80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4" name="Shape 814"/>
        <p:cNvGrpSpPr/>
        <p:nvPr/>
      </p:nvGrpSpPr>
      <p:grpSpPr>
        <a:xfrm>
          <a:off x="0" y="0"/>
          <a:ext cx="0" cy="0"/>
          <a:chOff x="0" y="0"/>
          <a:chExt cx="0" cy="0"/>
        </a:xfrm>
      </p:grpSpPr>
      <p:sp>
        <p:nvSpPr>
          <p:cNvPr id="815" name="Google Shape;815;p69"/>
          <p:cNvSpPr/>
          <p:nvPr/>
        </p:nvSpPr>
        <p:spPr>
          <a:xfrm>
            <a:off x="2626179" y="500900"/>
            <a:ext cx="8798414" cy="45720"/>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816" name="Google Shape;816;p69"/>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817" name="Google Shape;817;p69"/>
          <p:cNvSpPr/>
          <p:nvPr/>
        </p:nvSpPr>
        <p:spPr>
          <a:xfrm>
            <a:off x="1127448" y="1277431"/>
            <a:ext cx="10297144" cy="4401164"/>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يمكن القول أن مؤسسات التعليم العالي تهدف إلى:</a:t>
            </a:r>
            <a:endParaRPr b="1" i="0" sz="2800" u="none" cap="none" strike="noStrike">
              <a:solidFill>
                <a:srgbClr val="000000"/>
              </a:solidFill>
              <a:latin typeface="Arial"/>
              <a:ea typeface="Arial"/>
              <a:cs typeface="Arial"/>
              <a:sym typeface="Arial"/>
            </a:endParaRPr>
          </a:p>
          <a:p>
            <a:pPr indent="0" lvl="0" marL="0" marR="0" rtl="1" algn="r">
              <a:lnSpc>
                <a:spcPct val="100000"/>
              </a:lnSpc>
              <a:spcBef>
                <a:spcPts val="0"/>
              </a:spcBef>
              <a:spcAft>
                <a:spcPts val="0"/>
              </a:spcAft>
              <a:buNone/>
            </a:pPr>
            <a:r>
              <a:rPr b="0" i="0" lang="en-US" sz="2800" u="none" cap="none" strike="noStrike">
                <a:solidFill>
                  <a:srgbClr val="000000"/>
                </a:solidFill>
                <a:latin typeface="Arial"/>
                <a:ea typeface="Arial"/>
                <a:cs typeface="Arial"/>
                <a:sym typeface="Arial"/>
              </a:rPr>
              <a:t> </a:t>
            </a:r>
            <a:endParaRPr/>
          </a:p>
          <a:p>
            <a:pPr indent="-177800" lvl="0" marL="0" marR="0" rtl="1" algn="r">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Arial"/>
                <a:ea typeface="Arial"/>
                <a:cs typeface="Arial"/>
                <a:sym typeface="Arial"/>
              </a:rPr>
              <a:t>الإسهام في تطوير المعرفة  الفعالة والإبداعية.</a:t>
            </a:r>
            <a:endParaRPr/>
          </a:p>
          <a:p>
            <a:pPr indent="0" lvl="0" marL="0" marR="0" rtl="1" algn="r">
              <a:lnSpc>
                <a:spcPct val="100000"/>
              </a:lnSpc>
              <a:spcBef>
                <a:spcPts val="0"/>
              </a:spcBef>
              <a:spcAft>
                <a:spcPts val="0"/>
              </a:spcAft>
              <a:buClr>
                <a:srgbClr val="000000"/>
              </a:buClr>
              <a:buSzPts val="2800"/>
              <a:buFont typeface="Arial"/>
              <a:buNone/>
            </a:pPr>
            <a:r>
              <a:t/>
            </a:r>
            <a:endParaRPr b="0" i="0" sz="2800" u="none" cap="none" strike="noStrike">
              <a:solidFill>
                <a:srgbClr val="000000"/>
              </a:solidFill>
              <a:latin typeface="Arial"/>
              <a:ea typeface="Arial"/>
              <a:cs typeface="Arial"/>
              <a:sym typeface="Arial"/>
            </a:endParaRPr>
          </a:p>
          <a:p>
            <a:pPr indent="-177800" lvl="0" marL="0" marR="0" rtl="1" algn="r">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Arial"/>
                <a:ea typeface="Arial"/>
                <a:cs typeface="Arial"/>
                <a:sym typeface="Arial"/>
              </a:rPr>
              <a:t>العمل على نشر التراث الثقافي ذي الصبغة الإنسانية والتقدمية، وتكريس التعددية الثقافية.</a:t>
            </a:r>
            <a:endParaRPr/>
          </a:p>
          <a:p>
            <a:pPr indent="0" lvl="0" marL="0" marR="0" rtl="1" algn="r">
              <a:lnSpc>
                <a:spcPct val="100000"/>
              </a:lnSpc>
              <a:spcBef>
                <a:spcPts val="0"/>
              </a:spcBef>
              <a:spcAft>
                <a:spcPts val="0"/>
              </a:spcAft>
              <a:buClr>
                <a:srgbClr val="000000"/>
              </a:buClr>
              <a:buSzPts val="2800"/>
              <a:buFont typeface="Arial"/>
              <a:buNone/>
            </a:pPr>
            <a:r>
              <a:t/>
            </a:r>
            <a:endParaRPr b="0" i="0" sz="2800" u="none" cap="none" strike="noStrike">
              <a:solidFill>
                <a:srgbClr val="000000"/>
              </a:solidFill>
              <a:latin typeface="Arial"/>
              <a:ea typeface="Arial"/>
              <a:cs typeface="Arial"/>
              <a:sym typeface="Arial"/>
            </a:endParaRPr>
          </a:p>
          <a:p>
            <a:pPr indent="-177800" lvl="0" marL="0" marR="0" rtl="1" algn="r">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Arial"/>
                <a:ea typeface="Arial"/>
                <a:cs typeface="Arial"/>
                <a:sym typeface="Arial"/>
              </a:rPr>
              <a:t>الحفاظ على منظومة القيم الأخلاقية ونشرها وتدعيمها.</a:t>
            </a:r>
            <a:endParaRPr/>
          </a:p>
          <a:p>
            <a:pPr indent="0" lvl="0" marL="0" marR="0" rtl="1" algn="r">
              <a:lnSpc>
                <a:spcPct val="100000"/>
              </a:lnSpc>
              <a:spcBef>
                <a:spcPts val="0"/>
              </a:spcBef>
              <a:spcAft>
                <a:spcPts val="0"/>
              </a:spcAft>
              <a:buClr>
                <a:srgbClr val="000000"/>
              </a:buClr>
              <a:buSzPts val="2800"/>
              <a:buFont typeface="Arial"/>
              <a:buNone/>
            </a:pPr>
            <a:r>
              <a:t/>
            </a:r>
            <a:endParaRPr b="0" i="0" sz="2800" u="none" cap="none" strike="noStrike">
              <a:solidFill>
                <a:srgbClr val="000000"/>
              </a:solidFill>
              <a:latin typeface="Arial"/>
              <a:ea typeface="Arial"/>
              <a:cs typeface="Arial"/>
              <a:sym typeface="Arial"/>
            </a:endParaRPr>
          </a:p>
          <a:p>
            <a:pPr indent="-177800" lvl="0" marL="0" marR="0" rtl="1" algn="r">
              <a:lnSpc>
                <a:spcPct val="100000"/>
              </a:lnSpc>
              <a:spcBef>
                <a:spcPts val="0"/>
              </a:spcBef>
              <a:spcAft>
                <a:spcPts val="0"/>
              </a:spcAft>
              <a:buClr>
                <a:srgbClr val="000000"/>
              </a:buClr>
              <a:buSzPts val="2800"/>
              <a:buFont typeface="Arial"/>
              <a:buChar char="•"/>
            </a:pPr>
            <a:r>
              <a:rPr b="0" i="0" lang="en-US" sz="2800" u="none" cap="none" strike="noStrike">
                <a:solidFill>
                  <a:srgbClr val="000000"/>
                </a:solidFill>
                <a:latin typeface="Arial"/>
                <a:ea typeface="Arial"/>
                <a:cs typeface="Arial"/>
                <a:sym typeface="Arial"/>
              </a:rPr>
              <a:t> الإسهام الحقيقي في إعداد المواطن البنّاء .</a:t>
            </a:r>
            <a:br>
              <a:rPr b="0" i="0" lang="en-US" sz="2800" u="none" cap="none" strike="noStrike">
                <a:solidFill>
                  <a:srgbClr val="000000"/>
                </a:solidFill>
                <a:latin typeface="Arial"/>
                <a:ea typeface="Arial"/>
                <a:cs typeface="Arial"/>
                <a:sym typeface="Arial"/>
              </a:rPr>
            </a:br>
            <a:endParaRPr b="0" i="0" sz="2800" u="none" cap="none" strike="noStrike">
              <a:solidFill>
                <a:srgbClr val="595959"/>
              </a:solidFill>
              <a:latin typeface="Calibri"/>
              <a:ea typeface="Calibri"/>
              <a:cs typeface="Calibri"/>
              <a:sym typeface="Calibri"/>
            </a:endParaRPr>
          </a:p>
        </p:txBody>
      </p:sp>
      <p:sp>
        <p:nvSpPr>
          <p:cNvPr id="818" name="Google Shape;818;p69"/>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أهداف مؤسسات التعليم العالي</a:t>
            </a:r>
            <a:endParaRPr/>
          </a:p>
        </p:txBody>
      </p:sp>
      <p:pic>
        <p:nvPicPr>
          <p:cNvPr id="819" name="Google Shape;819;p69"/>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820" name="Google Shape;820;p69"/>
          <p:cNvPicPr preferRelativeResize="0"/>
          <p:nvPr/>
        </p:nvPicPr>
        <p:blipFill rotWithShape="1">
          <a:blip r:embed="rId5">
            <a:alphaModFix/>
          </a:blip>
          <a:srcRect b="0" l="0" r="0" t="0"/>
          <a:stretch/>
        </p:blipFill>
        <p:spPr>
          <a:xfrm>
            <a:off x="9928537" y="6503883"/>
            <a:ext cx="1879649" cy="309233"/>
          </a:xfrm>
          <a:prstGeom prst="rect">
            <a:avLst/>
          </a:prstGeom>
          <a:noFill/>
          <a:ln>
            <a:noFill/>
          </a:ln>
        </p:spPr>
      </p:pic>
      <p:sp>
        <p:nvSpPr>
          <p:cNvPr id="821" name="Google Shape;821;p69"/>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17"/>
                                        </p:tgtEl>
                                        <p:attrNameLst>
                                          <p:attrName>style.visibility</p:attrName>
                                        </p:attrNameLst>
                                      </p:cBhvr>
                                      <p:to>
                                        <p:strVal val="visible"/>
                                      </p:to>
                                    </p:set>
                                    <p:animEffect filter="fade" transition="in">
                                      <p:cBhvr>
                                        <p:cTn dur="500"/>
                                        <p:tgtEl>
                                          <p:spTgt spid="8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5" name="Shape 825"/>
        <p:cNvGrpSpPr/>
        <p:nvPr/>
      </p:nvGrpSpPr>
      <p:grpSpPr>
        <a:xfrm>
          <a:off x="0" y="0"/>
          <a:ext cx="0" cy="0"/>
          <a:chOff x="0" y="0"/>
          <a:chExt cx="0" cy="0"/>
        </a:xfrm>
      </p:grpSpPr>
      <p:sp>
        <p:nvSpPr>
          <p:cNvPr id="826" name="Google Shape;826;p70"/>
          <p:cNvSpPr/>
          <p:nvPr/>
        </p:nvSpPr>
        <p:spPr>
          <a:xfrm flipH="1" rot="10800000">
            <a:off x="2626179" y="416778"/>
            <a:ext cx="8798413" cy="84122"/>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827" name="Google Shape;827;p70"/>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828" name="Google Shape;828;p70"/>
          <p:cNvSpPr/>
          <p:nvPr/>
        </p:nvSpPr>
        <p:spPr>
          <a:xfrm>
            <a:off x="1199457" y="1132463"/>
            <a:ext cx="9663512" cy="4031833"/>
          </a:xfrm>
          <a:prstGeom prst="rect">
            <a:avLst/>
          </a:prstGeom>
          <a:noFill/>
          <a:ln>
            <a:noFill/>
          </a:ln>
        </p:spPr>
        <p:txBody>
          <a:bodyPr anchorCtr="0" anchor="t" bIns="45700" lIns="91425" spcFirstLastPara="1" rIns="91425" wrap="square" tIns="45700">
            <a:spAutoFit/>
          </a:bodyPr>
          <a:lstStyle/>
          <a:p>
            <a:pPr indent="0" lvl="0" marL="0" marR="0" rtl="1" algn="r">
              <a:lnSpc>
                <a:spcPct val="100000"/>
              </a:lnSpc>
              <a:spcBef>
                <a:spcPts val="0"/>
              </a:spcBef>
              <a:spcAft>
                <a:spcPts val="0"/>
              </a:spcAft>
              <a:buNone/>
            </a:pPr>
            <a:r>
              <a:rPr b="0" i="0" lang="en-US" sz="3200" u="none" cap="none" strike="noStrike">
                <a:solidFill>
                  <a:srgbClr val="000000"/>
                </a:solidFill>
                <a:latin typeface="Arial"/>
                <a:ea typeface="Arial"/>
                <a:cs typeface="Arial"/>
                <a:sym typeface="Arial"/>
              </a:rPr>
              <a:t> </a:t>
            </a:r>
            <a:endParaRPr/>
          </a:p>
          <a:p>
            <a:pPr indent="-203200" lvl="0" marL="0" marR="0" rtl="1" algn="r">
              <a:lnSpc>
                <a:spcPct val="100000"/>
              </a:lnSpc>
              <a:spcBef>
                <a:spcPts val="0"/>
              </a:spcBef>
              <a:spcAft>
                <a:spcPts val="0"/>
              </a:spcAft>
              <a:buClr>
                <a:srgbClr val="000000"/>
              </a:buClr>
              <a:buSzPts val="3200"/>
              <a:buFont typeface="Arial"/>
              <a:buChar char="•"/>
            </a:pPr>
            <a:r>
              <a:rPr b="0" i="0" lang="en-US" sz="3200" u="none" cap="none" strike="noStrike">
                <a:solidFill>
                  <a:srgbClr val="000000"/>
                </a:solidFill>
                <a:latin typeface="Arial"/>
                <a:ea typeface="Arial"/>
                <a:cs typeface="Arial"/>
                <a:sym typeface="Arial"/>
              </a:rPr>
              <a:t>تطوير المجتمع وتقديم الخدمات الثقافية والاقتصادية والاجتماعية.</a:t>
            </a:r>
            <a:endParaRPr/>
          </a:p>
          <a:p>
            <a:pPr indent="0" lvl="0" marL="0" marR="0" rtl="1" algn="r">
              <a:lnSpc>
                <a:spcPct val="100000"/>
              </a:lnSpc>
              <a:spcBef>
                <a:spcPts val="0"/>
              </a:spcBef>
              <a:spcAft>
                <a:spcPts val="0"/>
              </a:spcAft>
              <a:buNone/>
            </a:pPr>
            <a:r>
              <a:t/>
            </a:r>
            <a:endParaRPr b="0" i="0" sz="3200" u="none" cap="none" strike="noStrike">
              <a:solidFill>
                <a:srgbClr val="000000"/>
              </a:solidFill>
              <a:latin typeface="Arial"/>
              <a:ea typeface="Arial"/>
              <a:cs typeface="Arial"/>
              <a:sym typeface="Arial"/>
            </a:endParaRPr>
          </a:p>
          <a:p>
            <a:pPr indent="-203200" lvl="0" marL="0" marR="0" rtl="1" algn="r">
              <a:lnSpc>
                <a:spcPct val="100000"/>
              </a:lnSpc>
              <a:spcBef>
                <a:spcPts val="0"/>
              </a:spcBef>
              <a:spcAft>
                <a:spcPts val="0"/>
              </a:spcAft>
              <a:buClr>
                <a:srgbClr val="000000"/>
              </a:buClr>
              <a:buSzPts val="3200"/>
              <a:buFont typeface="Arial"/>
              <a:buChar char="•"/>
            </a:pPr>
            <a:r>
              <a:rPr b="0" i="0" lang="en-US" sz="3200" u="none" cap="none" strike="noStrike">
                <a:solidFill>
                  <a:srgbClr val="000000"/>
                </a:solidFill>
                <a:latin typeface="Arial"/>
                <a:ea typeface="Arial"/>
                <a:cs typeface="Arial"/>
                <a:sym typeface="Arial"/>
              </a:rPr>
              <a:t>إعداد الكفاءات البشرية والموارد المدربة بما يتلاءم مع حاجات المجتمع ورغبات الأفراد.</a:t>
            </a:r>
            <a:endParaRPr/>
          </a:p>
          <a:p>
            <a:pPr indent="0" lvl="0" marL="0" marR="0" rtl="1" algn="r">
              <a:lnSpc>
                <a:spcPct val="100000"/>
              </a:lnSpc>
              <a:spcBef>
                <a:spcPts val="0"/>
              </a:spcBef>
              <a:spcAft>
                <a:spcPts val="0"/>
              </a:spcAft>
              <a:buNone/>
            </a:pPr>
            <a:r>
              <a:t/>
            </a:r>
            <a:endParaRPr b="0" i="0" sz="3200" u="none" cap="none" strike="noStrike">
              <a:solidFill>
                <a:srgbClr val="000000"/>
              </a:solidFill>
              <a:latin typeface="Arial"/>
              <a:ea typeface="Arial"/>
              <a:cs typeface="Arial"/>
              <a:sym typeface="Arial"/>
            </a:endParaRPr>
          </a:p>
          <a:p>
            <a:pPr indent="-203200" lvl="0" marL="0" marR="0" rtl="1" algn="r">
              <a:lnSpc>
                <a:spcPct val="100000"/>
              </a:lnSpc>
              <a:spcBef>
                <a:spcPts val="0"/>
              </a:spcBef>
              <a:spcAft>
                <a:spcPts val="0"/>
              </a:spcAft>
              <a:buClr>
                <a:srgbClr val="000000"/>
              </a:buClr>
              <a:buSzPts val="3200"/>
              <a:buFont typeface="Arial"/>
              <a:buChar char="•"/>
            </a:pPr>
            <a:r>
              <a:rPr b="0" i="0" lang="en-US" sz="3200" u="none" cap="none" strike="noStrike">
                <a:solidFill>
                  <a:srgbClr val="000000"/>
                </a:solidFill>
                <a:latin typeface="Arial"/>
                <a:ea typeface="Arial"/>
                <a:cs typeface="Arial"/>
                <a:sym typeface="Arial"/>
              </a:rPr>
              <a:t>إعداد القادة والعلماء والمبدعين في مختلف جوانب الحياة.</a:t>
            </a:r>
            <a:br>
              <a:rPr b="0" i="0" lang="en-US" sz="3200" u="none" cap="none" strike="noStrike">
                <a:solidFill>
                  <a:srgbClr val="000000"/>
                </a:solidFill>
                <a:latin typeface="Arial"/>
                <a:ea typeface="Arial"/>
                <a:cs typeface="Arial"/>
                <a:sym typeface="Arial"/>
              </a:rPr>
            </a:br>
            <a:r>
              <a:rPr b="0" i="0" lang="en-US" sz="3200" u="none" cap="none" strike="noStrike">
                <a:solidFill>
                  <a:srgbClr val="000000"/>
                </a:solidFill>
                <a:latin typeface="Arial"/>
                <a:ea typeface="Arial"/>
                <a:cs typeface="Arial"/>
                <a:sym typeface="Arial"/>
              </a:rPr>
              <a:t> </a:t>
            </a:r>
            <a:endParaRPr b="0" i="0" sz="3200" u="none" cap="none" strike="noStrike">
              <a:solidFill>
                <a:srgbClr val="595959"/>
              </a:solidFill>
              <a:latin typeface="Calibri"/>
              <a:ea typeface="Calibri"/>
              <a:cs typeface="Calibri"/>
              <a:sym typeface="Calibri"/>
            </a:endParaRPr>
          </a:p>
        </p:txBody>
      </p:sp>
      <p:sp>
        <p:nvSpPr>
          <p:cNvPr id="829" name="Google Shape;829;p70"/>
          <p:cNvSpPr txBox="1"/>
          <p:nvPr/>
        </p:nvSpPr>
        <p:spPr>
          <a:xfrm>
            <a:off x="3863752" y="518243"/>
            <a:ext cx="4680520"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أهداف مؤسسات التعليم العالي</a:t>
            </a:r>
            <a:endParaRPr/>
          </a:p>
        </p:txBody>
      </p:sp>
      <p:pic>
        <p:nvPicPr>
          <p:cNvPr id="830" name="Google Shape;830;p70"/>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831" name="Google Shape;831;p70"/>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832" name="Google Shape;832;p70"/>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pic>
        <p:nvPicPr>
          <p:cNvPr id="833" name="Google Shape;833;p70"/>
          <p:cNvPicPr preferRelativeResize="0"/>
          <p:nvPr/>
        </p:nvPicPr>
        <p:blipFill rotWithShape="1">
          <a:blip r:embed="rId6">
            <a:alphaModFix/>
          </a:blip>
          <a:srcRect b="0" l="0" r="0" t="0"/>
          <a:stretch/>
        </p:blipFill>
        <p:spPr>
          <a:xfrm>
            <a:off x="3863752" y="4721225"/>
            <a:ext cx="4824536" cy="17176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28"/>
                                        </p:tgtEl>
                                        <p:attrNameLst>
                                          <p:attrName>style.visibility</p:attrName>
                                        </p:attrNameLst>
                                      </p:cBhvr>
                                      <p:to>
                                        <p:strVal val="visible"/>
                                      </p:to>
                                    </p:set>
                                    <p:animEffect filter="fade" transition="in">
                                      <p:cBhvr>
                                        <p:cTn dur="2000"/>
                                        <p:tgtEl>
                                          <p:spTgt spid="8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7" name="Shape 837"/>
        <p:cNvGrpSpPr/>
        <p:nvPr/>
      </p:nvGrpSpPr>
      <p:grpSpPr>
        <a:xfrm>
          <a:off x="0" y="0"/>
          <a:ext cx="0" cy="0"/>
          <a:chOff x="0" y="0"/>
          <a:chExt cx="0" cy="0"/>
        </a:xfrm>
      </p:grpSpPr>
      <p:sp>
        <p:nvSpPr>
          <p:cNvPr id="838" name="Google Shape;838;p71"/>
          <p:cNvSpPr/>
          <p:nvPr/>
        </p:nvSpPr>
        <p:spPr>
          <a:xfrm>
            <a:off x="2626179" y="500900"/>
            <a:ext cx="8943522"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839" name="Google Shape;839;p71"/>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840" name="Google Shape;840;p71"/>
          <p:cNvSpPr txBox="1"/>
          <p:nvPr/>
        </p:nvSpPr>
        <p:spPr>
          <a:xfrm>
            <a:off x="2135560" y="692696"/>
            <a:ext cx="7007814" cy="58473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العالي في الوطن العربي</a:t>
            </a:r>
            <a:endParaRPr b="1" i="0" sz="3200" u="none" cap="none" strike="noStrike">
              <a:solidFill>
                <a:srgbClr val="660066"/>
              </a:solidFill>
              <a:latin typeface="Calibri"/>
              <a:ea typeface="Calibri"/>
              <a:cs typeface="Calibri"/>
              <a:sym typeface="Calibri"/>
            </a:endParaRPr>
          </a:p>
        </p:txBody>
      </p:sp>
      <p:pic>
        <p:nvPicPr>
          <p:cNvPr id="841" name="Google Shape;841;p71"/>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842" name="Google Shape;842;p71"/>
          <p:cNvPicPr preferRelativeResize="0"/>
          <p:nvPr/>
        </p:nvPicPr>
        <p:blipFill rotWithShape="1">
          <a:blip r:embed="rId5">
            <a:alphaModFix/>
          </a:blip>
          <a:srcRect b="0" l="0" r="0" t="0"/>
          <a:stretch/>
        </p:blipFill>
        <p:spPr>
          <a:xfrm>
            <a:off x="9930788" y="6548767"/>
            <a:ext cx="1879649" cy="309233"/>
          </a:xfrm>
          <a:prstGeom prst="rect">
            <a:avLst/>
          </a:prstGeom>
          <a:noFill/>
          <a:ln>
            <a:noFill/>
          </a:ln>
        </p:spPr>
      </p:pic>
      <p:sp>
        <p:nvSpPr>
          <p:cNvPr id="843" name="Google Shape;843;p71"/>
          <p:cNvSpPr/>
          <p:nvPr/>
        </p:nvSpPr>
        <p:spPr>
          <a:xfrm>
            <a:off x="3047374" y="1599157"/>
            <a:ext cx="6096000" cy="4708981"/>
          </a:xfrm>
          <a:prstGeom prst="rect">
            <a:avLst/>
          </a:prstGeom>
          <a:noFill/>
          <a:ln>
            <a:noFill/>
          </a:ln>
        </p:spPr>
        <p:txBody>
          <a:bodyPr anchorCtr="0" anchor="t" bIns="45700" lIns="91425" spcFirstLastPara="1" rIns="91425" wrap="square" tIns="45700">
            <a:spAutoFit/>
          </a:bodyPr>
          <a:lstStyle/>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التهافت على التعليم العالي</a:t>
            </a:r>
            <a:endParaRPr b="1" i="0" sz="2000" u="none" cap="none" strike="noStrike">
              <a:solidFill>
                <a:srgbClr val="000000"/>
              </a:solidFill>
              <a:latin typeface="Arial"/>
              <a:ea typeface="Arial"/>
              <a:cs typeface="Arial"/>
              <a:sym typeface="Arial"/>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غياب التوجه نحو التعليم المهني</a:t>
            </a:r>
            <a:endParaRPr b="1" i="0" sz="2000" u="none" cap="none" strike="noStrike">
              <a:solidFill>
                <a:srgbClr val="000000"/>
              </a:solidFill>
              <a:latin typeface="Arial"/>
              <a:ea typeface="Arial"/>
              <a:cs typeface="Arial"/>
              <a:sym typeface="Arial"/>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 عدم الانسجام بين مخرجات التعليم العالي ومتطلبات أسواق العمل</a:t>
            </a:r>
            <a:endParaRPr b="0" i="0" sz="2000" u="none" cap="none" strike="noStrike">
              <a:solidFill>
                <a:srgbClr val="000000"/>
              </a:solidFill>
              <a:latin typeface="Times New Roman"/>
              <a:ea typeface="Times New Roman"/>
              <a:cs typeface="Times New Roman"/>
              <a:sym typeface="Times New Roman"/>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التحديات المالية</a:t>
            </a:r>
            <a:endParaRPr b="1" i="0" sz="2000" u="none" cap="none" strike="noStrike">
              <a:solidFill>
                <a:srgbClr val="000000"/>
              </a:solidFill>
              <a:latin typeface="Arial"/>
              <a:ea typeface="Arial"/>
              <a:cs typeface="Arial"/>
              <a:sym typeface="Arial"/>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تراجع نوعية العملية التعليمية</a:t>
            </a:r>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تراجع مستوى البحوث العلمية</a:t>
            </a:r>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عدم الإدراك</a:t>
            </a:r>
            <a:r>
              <a:rPr b="1" i="0" lang="en-US" sz="2000" u="none" cap="none" strike="noStrike">
                <a:solidFill>
                  <a:srgbClr val="000000"/>
                </a:solidFill>
                <a:latin typeface="Cambria"/>
                <a:ea typeface="Cambria"/>
                <a:cs typeface="Cambria"/>
                <a:sym typeface="Cambria"/>
              </a:rPr>
              <a:t> الكافي ل</a:t>
            </a:r>
            <a:r>
              <a:rPr b="1" i="0" lang="en-US" sz="2000" u="none" cap="none" strike="noStrike">
                <a:solidFill>
                  <a:srgbClr val="000000"/>
                </a:solidFill>
                <a:latin typeface="Arial"/>
                <a:ea typeface="Arial"/>
                <a:cs typeface="Arial"/>
                <a:sym typeface="Arial"/>
              </a:rPr>
              <a:t>أهمية</a:t>
            </a:r>
            <a:r>
              <a:rPr b="1" i="0" lang="en-US" sz="2000" u="none" cap="none" strike="noStrike">
                <a:solidFill>
                  <a:srgbClr val="000000"/>
                </a:solidFill>
                <a:latin typeface="Cambria"/>
                <a:ea typeface="Cambria"/>
                <a:cs typeface="Cambria"/>
                <a:sym typeface="Cambria"/>
              </a:rPr>
              <a:t> </a:t>
            </a:r>
            <a:r>
              <a:rPr b="1" i="0" lang="en-US" sz="2000" u="none" cap="none" strike="noStrike">
                <a:solidFill>
                  <a:srgbClr val="000000"/>
                </a:solidFill>
                <a:latin typeface="Arial"/>
                <a:ea typeface="Arial"/>
                <a:cs typeface="Arial"/>
                <a:sym typeface="Arial"/>
              </a:rPr>
              <a:t>البحوث العلمية</a:t>
            </a:r>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ضعف أداء القيادات الجامعية </a:t>
            </a:r>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القيود المتعلقة باستقلال الجامعات والحريات الاكاديمية </a:t>
            </a:r>
            <a:endParaRPr/>
          </a:p>
          <a:p>
            <a:pPr indent="-457200" lvl="0" marL="457200" marR="0" rtl="1" algn="just">
              <a:lnSpc>
                <a:spcPct val="150000"/>
              </a:lnSpc>
              <a:spcBef>
                <a:spcPts val="0"/>
              </a:spcBef>
              <a:spcAft>
                <a:spcPts val="0"/>
              </a:spcAft>
              <a:buClr>
                <a:srgbClr val="A5A5A5"/>
              </a:buClr>
              <a:buSzPts val="2300"/>
              <a:buFont typeface="Arial"/>
              <a:buAutoNum type="arabicPeriod"/>
            </a:pPr>
            <a:r>
              <a:rPr b="1" i="0" lang="en-US" sz="2000" u="none" cap="none" strike="noStrike">
                <a:solidFill>
                  <a:srgbClr val="000000"/>
                </a:solidFill>
                <a:latin typeface="Arial"/>
                <a:ea typeface="Arial"/>
                <a:cs typeface="Arial"/>
                <a:sym typeface="Arial"/>
              </a:rPr>
              <a:t>الجمود الهيكلي والتشريعي لنظام التعليم العالي</a:t>
            </a:r>
            <a:endParaRPr b="1" i="0" sz="2000" u="none" cap="none" strike="noStrike">
              <a:solidFill>
                <a:srgbClr val="000000"/>
              </a:solidFill>
              <a:latin typeface="Arial"/>
              <a:ea typeface="Arial"/>
              <a:cs typeface="Arial"/>
              <a:sym typeface="Arial"/>
            </a:endParaRPr>
          </a:p>
        </p:txBody>
      </p:sp>
      <p:sp>
        <p:nvSpPr>
          <p:cNvPr id="844" name="Google Shape;844;p71"/>
          <p:cNvSpPr/>
          <p:nvPr/>
        </p:nvSpPr>
        <p:spPr>
          <a:xfrm>
            <a:off x="5519936"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43"/>
                                        </p:tgtEl>
                                        <p:attrNameLst>
                                          <p:attrName>style.visibility</p:attrName>
                                        </p:attrNameLst>
                                      </p:cBhvr>
                                      <p:to>
                                        <p:strVal val="visible"/>
                                      </p:to>
                                    </p:set>
                                    <p:animEffect filter="fade" transition="in">
                                      <p:cBhvr>
                                        <p:cTn dur="500"/>
                                        <p:tgtEl>
                                          <p:spTgt spid="84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8" name="Shape 848"/>
        <p:cNvGrpSpPr/>
        <p:nvPr/>
      </p:nvGrpSpPr>
      <p:grpSpPr>
        <a:xfrm>
          <a:off x="0" y="0"/>
          <a:ext cx="0" cy="0"/>
          <a:chOff x="0" y="0"/>
          <a:chExt cx="0" cy="0"/>
        </a:xfrm>
      </p:grpSpPr>
      <p:sp>
        <p:nvSpPr>
          <p:cNvPr id="849" name="Google Shape;849;p72"/>
          <p:cNvSpPr/>
          <p:nvPr/>
        </p:nvSpPr>
        <p:spPr>
          <a:xfrm>
            <a:off x="4425997" y="163619"/>
            <a:ext cx="4179349" cy="58477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العام </a:t>
            </a:r>
            <a:endParaRPr b="0" i="0" sz="1400" u="none" cap="none" strike="noStrike">
              <a:solidFill>
                <a:srgbClr val="000000"/>
              </a:solidFill>
              <a:latin typeface="Arial"/>
              <a:ea typeface="Arial"/>
              <a:cs typeface="Arial"/>
              <a:sym typeface="Arial"/>
            </a:endParaRPr>
          </a:p>
        </p:txBody>
      </p:sp>
      <p:grpSp>
        <p:nvGrpSpPr>
          <p:cNvPr id="850" name="Google Shape;850;p72"/>
          <p:cNvGrpSpPr/>
          <p:nvPr/>
        </p:nvGrpSpPr>
        <p:grpSpPr>
          <a:xfrm>
            <a:off x="2495600" y="1110309"/>
            <a:ext cx="7685930" cy="5328591"/>
            <a:chOff x="683568" y="1827945"/>
            <a:chExt cx="3428962" cy="4338710"/>
          </a:xfrm>
        </p:grpSpPr>
        <p:sp>
          <p:nvSpPr>
            <p:cNvPr id="851" name="Google Shape;851;p72"/>
            <p:cNvSpPr/>
            <p:nvPr/>
          </p:nvSpPr>
          <p:spPr>
            <a:xfrm>
              <a:off x="777690" y="1827945"/>
              <a:ext cx="1694196"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1"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قلة الموازنات المالية المخصصة في معظم الدول العربية</a:t>
              </a:r>
              <a:endParaRPr b="1" i="0" sz="2700" u="none" cap="none" strike="noStrike">
                <a:solidFill>
                  <a:schemeClr val="dk1"/>
                </a:solidFill>
                <a:latin typeface="Arial"/>
                <a:ea typeface="Arial"/>
                <a:cs typeface="Arial"/>
                <a:sym typeface="Arial"/>
              </a:endParaRPr>
            </a:p>
          </p:txBody>
        </p:sp>
        <p:grpSp>
          <p:nvGrpSpPr>
            <p:cNvPr id="852" name="Google Shape;852;p72"/>
            <p:cNvGrpSpPr/>
            <p:nvPr/>
          </p:nvGrpSpPr>
          <p:grpSpPr>
            <a:xfrm>
              <a:off x="683568" y="3263960"/>
              <a:ext cx="1694196" cy="1406401"/>
              <a:chOff x="971600" y="1733231"/>
              <a:chExt cx="1620000" cy="1440000"/>
            </a:xfrm>
          </p:grpSpPr>
          <p:sp>
            <p:nvSpPr>
              <p:cNvPr id="853" name="Google Shape;853;p72"/>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54" name="Google Shape;854;p72"/>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عدم القدرة على استيعاب جميع الطلبة</a:t>
                </a:r>
                <a:endParaRPr b="1" i="0" sz="2700" u="none" cap="none" strike="noStrike">
                  <a:solidFill>
                    <a:schemeClr val="dk1"/>
                  </a:solidFill>
                  <a:latin typeface="Arial"/>
                  <a:ea typeface="Arial"/>
                  <a:cs typeface="Arial"/>
                  <a:sym typeface="Arial"/>
                </a:endParaRPr>
              </a:p>
            </p:txBody>
          </p:sp>
        </p:grpSp>
        <p:grpSp>
          <p:nvGrpSpPr>
            <p:cNvPr id="855" name="Google Shape;855;p72"/>
            <p:cNvGrpSpPr/>
            <p:nvPr/>
          </p:nvGrpSpPr>
          <p:grpSpPr>
            <a:xfrm>
              <a:off x="683568" y="4760254"/>
              <a:ext cx="1694196" cy="1406401"/>
              <a:chOff x="971600" y="1733231"/>
              <a:chExt cx="1620000" cy="1440000"/>
            </a:xfrm>
          </p:grpSpPr>
          <p:sp>
            <p:nvSpPr>
              <p:cNvPr id="856" name="Google Shape;856;p72"/>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57" name="Google Shape;857;p72"/>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التسرّب المدرسي</a:t>
                </a:r>
                <a:endParaRPr b="1" i="0" sz="2700" u="none" cap="none" strike="noStrike">
                  <a:solidFill>
                    <a:schemeClr val="dk1"/>
                  </a:solidFill>
                  <a:latin typeface="Arial"/>
                  <a:ea typeface="Arial"/>
                  <a:cs typeface="Arial"/>
                  <a:sym typeface="Arial"/>
                </a:endParaRPr>
              </a:p>
            </p:txBody>
          </p:sp>
        </p:grpSp>
        <p:grpSp>
          <p:nvGrpSpPr>
            <p:cNvPr id="858" name="Google Shape;858;p72"/>
            <p:cNvGrpSpPr/>
            <p:nvPr/>
          </p:nvGrpSpPr>
          <p:grpSpPr>
            <a:xfrm>
              <a:off x="2418334" y="3236899"/>
              <a:ext cx="1694196" cy="1406401"/>
              <a:chOff x="1271477" y="2453231"/>
              <a:chExt cx="1620000" cy="1440000"/>
            </a:xfrm>
          </p:grpSpPr>
          <p:sp>
            <p:nvSpPr>
              <p:cNvPr id="859" name="Google Shape;859;p72"/>
              <p:cNvSpPr/>
              <p:nvPr/>
            </p:nvSpPr>
            <p:spPr>
              <a:xfrm>
                <a:off x="1271477" y="2453231"/>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60" name="Google Shape;860;p72"/>
              <p:cNvSpPr/>
              <p:nvPr/>
            </p:nvSpPr>
            <p:spPr>
              <a:xfrm>
                <a:off x="1361477" y="2557198"/>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العجز الكمي في أعداد المعلمين في بعض التخصصات</a:t>
                </a:r>
                <a:endParaRPr b="1" i="0" sz="2700" u="none" cap="none" strike="noStrike">
                  <a:solidFill>
                    <a:schemeClr val="dk1"/>
                  </a:solidFill>
                  <a:latin typeface="Arial"/>
                  <a:ea typeface="Arial"/>
                  <a:cs typeface="Arial"/>
                  <a:sym typeface="Arial"/>
                </a:endParaRPr>
              </a:p>
            </p:txBody>
          </p:sp>
        </p:grpSp>
      </p:grpSp>
      <p:pic>
        <p:nvPicPr>
          <p:cNvPr id="861" name="Google Shape;861;p72"/>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50"/>
                                        </p:tgtEl>
                                        <p:attrNameLst>
                                          <p:attrName>style.visibility</p:attrName>
                                        </p:attrNameLst>
                                      </p:cBhvr>
                                      <p:to>
                                        <p:strVal val="visible"/>
                                      </p:to>
                                    </p:set>
                                    <p:animEffect filter="fade" transition="in">
                                      <p:cBhvr>
                                        <p:cTn dur="2000"/>
                                        <p:tgtEl>
                                          <p:spTgt spid="8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73"/>
          <p:cNvSpPr/>
          <p:nvPr/>
        </p:nvSpPr>
        <p:spPr>
          <a:xfrm>
            <a:off x="4425997" y="163619"/>
            <a:ext cx="3488455" cy="58477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a:t>
            </a:r>
            <a:endParaRPr b="0" i="0" sz="1400" u="none" cap="none" strike="noStrike">
              <a:solidFill>
                <a:srgbClr val="000000"/>
              </a:solidFill>
              <a:latin typeface="Arial"/>
              <a:ea typeface="Arial"/>
              <a:cs typeface="Arial"/>
              <a:sym typeface="Arial"/>
            </a:endParaRPr>
          </a:p>
        </p:txBody>
      </p:sp>
      <p:grpSp>
        <p:nvGrpSpPr>
          <p:cNvPr id="867" name="Google Shape;867;p73"/>
          <p:cNvGrpSpPr/>
          <p:nvPr/>
        </p:nvGrpSpPr>
        <p:grpSpPr>
          <a:xfrm>
            <a:off x="2135560" y="1087341"/>
            <a:ext cx="7677641" cy="5328591"/>
            <a:chOff x="683568" y="1827945"/>
            <a:chExt cx="3425264" cy="4338710"/>
          </a:xfrm>
        </p:grpSpPr>
        <p:sp>
          <p:nvSpPr>
            <p:cNvPr id="868" name="Google Shape;868;p73"/>
            <p:cNvSpPr/>
            <p:nvPr/>
          </p:nvSpPr>
          <p:spPr>
            <a:xfrm>
              <a:off x="777690" y="1827945"/>
              <a:ext cx="1694196"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التلقين والحفظ</a:t>
              </a:r>
              <a:endParaRPr b="1" i="0" sz="2700" u="none" cap="none" strike="noStrike">
                <a:solidFill>
                  <a:schemeClr val="dk1"/>
                </a:solidFill>
                <a:latin typeface="Arial"/>
                <a:ea typeface="Arial"/>
                <a:cs typeface="Arial"/>
                <a:sym typeface="Arial"/>
              </a:endParaRPr>
            </a:p>
          </p:txBody>
        </p:sp>
        <p:grpSp>
          <p:nvGrpSpPr>
            <p:cNvPr id="869" name="Google Shape;869;p73"/>
            <p:cNvGrpSpPr/>
            <p:nvPr/>
          </p:nvGrpSpPr>
          <p:grpSpPr>
            <a:xfrm>
              <a:off x="683568" y="3263960"/>
              <a:ext cx="1694196" cy="1406401"/>
              <a:chOff x="971600" y="1733231"/>
              <a:chExt cx="1620000" cy="1440000"/>
            </a:xfrm>
          </p:grpSpPr>
          <p:sp>
            <p:nvSpPr>
              <p:cNvPr id="870" name="Google Shape;870;p73"/>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71" name="Google Shape;871;p73"/>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الافتقار إلى المعايير العلمية للتقييم</a:t>
                </a:r>
                <a:endParaRPr b="1" i="0" sz="2700" u="none" cap="none" strike="noStrike">
                  <a:solidFill>
                    <a:schemeClr val="dk1"/>
                  </a:solidFill>
                  <a:latin typeface="Arial"/>
                  <a:ea typeface="Arial"/>
                  <a:cs typeface="Arial"/>
                  <a:sym typeface="Arial"/>
                </a:endParaRPr>
              </a:p>
            </p:txBody>
          </p:sp>
        </p:grpSp>
        <p:grpSp>
          <p:nvGrpSpPr>
            <p:cNvPr id="872" name="Google Shape;872;p73"/>
            <p:cNvGrpSpPr/>
            <p:nvPr/>
          </p:nvGrpSpPr>
          <p:grpSpPr>
            <a:xfrm>
              <a:off x="683568" y="4760254"/>
              <a:ext cx="1694196" cy="1406401"/>
              <a:chOff x="971600" y="1733231"/>
              <a:chExt cx="1620000" cy="1440000"/>
            </a:xfrm>
          </p:grpSpPr>
          <p:sp>
            <p:nvSpPr>
              <p:cNvPr id="873" name="Google Shape;873;p73"/>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74" name="Google Shape;874;p73"/>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ضعف كل من الكفاية الداخلية والخارجية</a:t>
                </a:r>
                <a:endParaRPr b="1" i="0" sz="2700" u="none" cap="none" strike="noStrike">
                  <a:solidFill>
                    <a:schemeClr val="dk1"/>
                  </a:solidFill>
                  <a:latin typeface="Arial"/>
                  <a:ea typeface="Arial"/>
                  <a:cs typeface="Arial"/>
                  <a:sym typeface="Arial"/>
                </a:endParaRPr>
              </a:p>
            </p:txBody>
          </p:sp>
        </p:grpSp>
        <p:grpSp>
          <p:nvGrpSpPr>
            <p:cNvPr id="875" name="Google Shape;875;p73"/>
            <p:cNvGrpSpPr/>
            <p:nvPr/>
          </p:nvGrpSpPr>
          <p:grpSpPr>
            <a:xfrm>
              <a:off x="2414636" y="3277366"/>
              <a:ext cx="1694196" cy="1406401"/>
              <a:chOff x="1267941" y="2494666"/>
              <a:chExt cx="1620000" cy="1440000"/>
            </a:xfrm>
          </p:grpSpPr>
          <p:sp>
            <p:nvSpPr>
              <p:cNvPr id="876" name="Google Shape;876;p73"/>
              <p:cNvSpPr/>
              <p:nvPr/>
            </p:nvSpPr>
            <p:spPr>
              <a:xfrm>
                <a:off x="1267941" y="2494666"/>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77" name="Google Shape;877;p73"/>
              <p:cNvSpPr/>
              <p:nvPr/>
            </p:nvSpPr>
            <p:spPr>
              <a:xfrm>
                <a:off x="1357941" y="2606573"/>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تدني الكفايات التعليمية</a:t>
                </a:r>
                <a:endParaRPr b="1" i="0" sz="2700" u="none" cap="none" strike="noStrike">
                  <a:solidFill>
                    <a:schemeClr val="dk1"/>
                  </a:solidFill>
                  <a:latin typeface="Arial"/>
                  <a:ea typeface="Arial"/>
                  <a:cs typeface="Arial"/>
                  <a:sym typeface="Arial"/>
                </a:endParaRPr>
              </a:p>
            </p:txBody>
          </p:sp>
        </p:grpSp>
      </p:grpSp>
      <p:pic>
        <p:nvPicPr>
          <p:cNvPr id="878" name="Google Shape;878;p73"/>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67"/>
                                        </p:tgtEl>
                                        <p:attrNameLst>
                                          <p:attrName>style.visibility</p:attrName>
                                        </p:attrNameLst>
                                      </p:cBhvr>
                                      <p:to>
                                        <p:strVal val="visible"/>
                                      </p:to>
                                    </p:set>
                                    <p:animEffect filter="fade" transition="in">
                                      <p:cBhvr>
                                        <p:cTn dur="2000"/>
                                        <p:tgtEl>
                                          <p:spTgt spid="8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2" name="Shape 882"/>
        <p:cNvGrpSpPr/>
        <p:nvPr/>
      </p:nvGrpSpPr>
      <p:grpSpPr>
        <a:xfrm>
          <a:off x="0" y="0"/>
          <a:ext cx="0" cy="0"/>
          <a:chOff x="0" y="0"/>
          <a:chExt cx="0" cy="0"/>
        </a:xfrm>
      </p:grpSpPr>
      <p:grpSp>
        <p:nvGrpSpPr>
          <p:cNvPr id="883" name="Google Shape;883;p74"/>
          <p:cNvGrpSpPr/>
          <p:nvPr/>
        </p:nvGrpSpPr>
        <p:grpSpPr>
          <a:xfrm>
            <a:off x="1199456" y="962390"/>
            <a:ext cx="9731324" cy="5471276"/>
            <a:chOff x="-181561" y="1901904"/>
            <a:chExt cx="4341484" cy="4454889"/>
          </a:xfrm>
        </p:grpSpPr>
        <p:sp>
          <p:nvSpPr>
            <p:cNvPr id="884" name="Google Shape;884;p74"/>
            <p:cNvSpPr/>
            <p:nvPr/>
          </p:nvSpPr>
          <p:spPr>
            <a:xfrm>
              <a:off x="1254464" y="1901904"/>
              <a:ext cx="1694196"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إدماج الطالب في العملية التعليمية والتعلمية</a:t>
              </a:r>
              <a:endParaRPr/>
            </a:p>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من خلال:</a:t>
              </a:r>
              <a:endParaRPr b="1" i="0" sz="2700" u="none" cap="none" strike="noStrike">
                <a:solidFill>
                  <a:schemeClr val="dk1"/>
                </a:solidFill>
                <a:latin typeface="Arial"/>
                <a:ea typeface="Arial"/>
                <a:cs typeface="Arial"/>
                <a:sym typeface="Arial"/>
              </a:endParaRPr>
            </a:p>
          </p:txBody>
        </p:sp>
        <p:grpSp>
          <p:nvGrpSpPr>
            <p:cNvPr id="885" name="Google Shape;885;p74"/>
            <p:cNvGrpSpPr/>
            <p:nvPr/>
          </p:nvGrpSpPr>
          <p:grpSpPr>
            <a:xfrm>
              <a:off x="-181561" y="3367685"/>
              <a:ext cx="1694196" cy="1406401"/>
              <a:chOff x="144358" y="1839433"/>
              <a:chExt cx="1620000" cy="1440000"/>
            </a:xfrm>
          </p:grpSpPr>
          <p:sp>
            <p:nvSpPr>
              <p:cNvPr id="886" name="Google Shape;886;p74"/>
              <p:cNvSpPr/>
              <p:nvPr/>
            </p:nvSpPr>
            <p:spPr>
              <a:xfrm>
                <a:off x="144358" y="1839433"/>
                <a:ext cx="1620000" cy="1440000"/>
              </a:xfrm>
              <a:prstGeom prst="hexagon">
                <a:avLst>
                  <a:gd fmla="val 25000" name="adj"/>
                  <a:gd fmla="val 115470" name="vf"/>
                </a:avLst>
              </a:prstGeom>
              <a:solidFill>
                <a:schemeClr val="lt2"/>
              </a:solid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87" name="Google Shape;887;p74"/>
              <p:cNvSpPr/>
              <p:nvPr/>
            </p:nvSpPr>
            <p:spPr>
              <a:xfrm>
                <a:off x="267232" y="1911432"/>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تشجيع الطلبة على التفكير</a:t>
                </a:r>
                <a:endParaRPr b="1" i="0" sz="2700" u="none" cap="none" strike="noStrike">
                  <a:solidFill>
                    <a:schemeClr val="dk1"/>
                  </a:solidFill>
                  <a:latin typeface="Arial"/>
                  <a:ea typeface="Arial"/>
                  <a:cs typeface="Arial"/>
                  <a:sym typeface="Arial"/>
                </a:endParaRPr>
              </a:p>
            </p:txBody>
          </p:sp>
        </p:grpSp>
        <p:grpSp>
          <p:nvGrpSpPr>
            <p:cNvPr id="888" name="Google Shape;888;p74"/>
            <p:cNvGrpSpPr/>
            <p:nvPr/>
          </p:nvGrpSpPr>
          <p:grpSpPr>
            <a:xfrm>
              <a:off x="1103451" y="4950392"/>
              <a:ext cx="1694196" cy="1406401"/>
              <a:chOff x="1373094" y="1927911"/>
              <a:chExt cx="1620000" cy="1440000"/>
            </a:xfrm>
          </p:grpSpPr>
          <p:sp>
            <p:nvSpPr>
              <p:cNvPr id="889" name="Google Shape;889;p74"/>
              <p:cNvSpPr/>
              <p:nvPr/>
            </p:nvSpPr>
            <p:spPr>
              <a:xfrm>
                <a:off x="1373094" y="1927911"/>
                <a:ext cx="1620000" cy="1440000"/>
              </a:xfrm>
              <a:prstGeom prst="hexagon">
                <a:avLst>
                  <a:gd fmla="val 25000" name="adj"/>
                  <a:gd fmla="val 115470" name="vf"/>
                </a:avLst>
              </a:prstGeom>
              <a:solidFill>
                <a:schemeClr val="lt2"/>
              </a:solid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90" name="Google Shape;890;p74"/>
              <p:cNvSpPr/>
              <p:nvPr/>
            </p:nvSpPr>
            <p:spPr>
              <a:xfrm>
                <a:off x="1517494" y="1972933"/>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تأهيل المعلمين</a:t>
                </a:r>
                <a:endParaRPr b="1" i="0" sz="2700" u="none" cap="none" strike="noStrike">
                  <a:solidFill>
                    <a:schemeClr val="dk1"/>
                  </a:solidFill>
                  <a:latin typeface="Arial"/>
                  <a:ea typeface="Arial"/>
                  <a:cs typeface="Arial"/>
                  <a:sym typeface="Arial"/>
                </a:endParaRPr>
              </a:p>
            </p:txBody>
          </p:sp>
        </p:grpSp>
        <p:grpSp>
          <p:nvGrpSpPr>
            <p:cNvPr id="891" name="Google Shape;891;p74"/>
            <p:cNvGrpSpPr/>
            <p:nvPr/>
          </p:nvGrpSpPr>
          <p:grpSpPr>
            <a:xfrm>
              <a:off x="2465727" y="3484947"/>
              <a:ext cx="1694196" cy="1406401"/>
              <a:chOff x="1316795" y="2707205"/>
              <a:chExt cx="1620000" cy="1440000"/>
            </a:xfrm>
          </p:grpSpPr>
          <p:sp>
            <p:nvSpPr>
              <p:cNvPr id="892" name="Google Shape;892;p74"/>
              <p:cNvSpPr/>
              <p:nvPr/>
            </p:nvSpPr>
            <p:spPr>
              <a:xfrm>
                <a:off x="1316795" y="2707205"/>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893" name="Google Shape;893;p74"/>
              <p:cNvSpPr/>
              <p:nvPr/>
            </p:nvSpPr>
            <p:spPr>
              <a:xfrm>
                <a:off x="1409924" y="2794875"/>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إعادة صياغة المناهج</a:t>
                </a:r>
                <a:endParaRPr b="1" i="0" sz="2700" u="none" cap="none" strike="noStrike">
                  <a:solidFill>
                    <a:schemeClr val="dk1"/>
                  </a:solidFill>
                  <a:latin typeface="Arial"/>
                  <a:ea typeface="Arial"/>
                  <a:cs typeface="Arial"/>
                  <a:sym typeface="Arial"/>
                </a:endParaRPr>
              </a:p>
            </p:txBody>
          </p:sp>
        </p:grpSp>
      </p:grpSp>
      <p:sp>
        <p:nvSpPr>
          <p:cNvPr id="894" name="Google Shape;894;p74"/>
          <p:cNvSpPr/>
          <p:nvPr/>
        </p:nvSpPr>
        <p:spPr>
          <a:xfrm>
            <a:off x="3626181" y="260648"/>
            <a:ext cx="4613764" cy="507831"/>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700" u="none" cap="none" strike="noStrike">
                <a:solidFill>
                  <a:srgbClr val="000000"/>
                </a:solidFill>
                <a:latin typeface="Arial"/>
                <a:ea typeface="Arial"/>
                <a:cs typeface="Arial"/>
                <a:sym typeface="Arial"/>
              </a:rPr>
              <a:t>مقترحات لمواجهة التحديات التعليم العام</a:t>
            </a:r>
            <a:endParaRPr b="1" i="0" sz="2700" u="none" cap="none" strike="noStrike">
              <a:solidFill>
                <a:srgbClr val="000000"/>
              </a:solidFill>
              <a:latin typeface="Arial"/>
              <a:ea typeface="Arial"/>
              <a:cs typeface="Arial"/>
              <a:sym typeface="Arial"/>
            </a:endParaRPr>
          </a:p>
        </p:txBody>
      </p:sp>
      <p:sp>
        <p:nvSpPr>
          <p:cNvPr id="895" name="Google Shape;895;p74"/>
          <p:cNvSpPr/>
          <p:nvPr/>
        </p:nvSpPr>
        <p:spPr>
          <a:xfrm>
            <a:off x="5227358" y="3303059"/>
            <a:ext cx="1502334" cy="64633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600" u="none" cap="none" strike="noStrike">
                <a:solidFill>
                  <a:srgbClr val="000000"/>
                </a:solidFill>
                <a:latin typeface="Arial"/>
                <a:ea typeface="Arial"/>
                <a:cs typeface="Arial"/>
                <a:sym typeface="Arial"/>
              </a:rPr>
              <a:t>مقترحات</a:t>
            </a:r>
            <a:endParaRPr b="0" i="0" sz="3600" u="none" cap="none" strike="noStrike">
              <a:solidFill>
                <a:srgbClr val="000000"/>
              </a:solidFill>
              <a:latin typeface="Arial"/>
              <a:ea typeface="Arial"/>
              <a:cs typeface="Arial"/>
              <a:sym typeface="Arial"/>
            </a:endParaRPr>
          </a:p>
        </p:txBody>
      </p:sp>
      <p:pic>
        <p:nvPicPr>
          <p:cNvPr id="896" name="Google Shape;896;p74"/>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83"/>
                                        </p:tgtEl>
                                        <p:attrNameLst>
                                          <p:attrName>style.visibility</p:attrName>
                                        </p:attrNameLst>
                                      </p:cBhvr>
                                      <p:to>
                                        <p:strVal val="visible"/>
                                      </p:to>
                                    </p:set>
                                    <p:animEffect filter="fade" transition="in">
                                      <p:cBhvr>
                                        <p:cTn dur="2000"/>
                                        <p:tgtEl>
                                          <p:spTgt spid="88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0" name="Shape 900"/>
        <p:cNvGrpSpPr/>
        <p:nvPr/>
      </p:nvGrpSpPr>
      <p:grpSpPr>
        <a:xfrm>
          <a:off x="0" y="0"/>
          <a:ext cx="0" cy="0"/>
          <a:chOff x="0" y="0"/>
          <a:chExt cx="0" cy="0"/>
        </a:xfrm>
      </p:grpSpPr>
      <p:grpSp>
        <p:nvGrpSpPr>
          <p:cNvPr id="901" name="Google Shape;901;p75"/>
          <p:cNvGrpSpPr/>
          <p:nvPr/>
        </p:nvGrpSpPr>
        <p:grpSpPr>
          <a:xfrm>
            <a:off x="1067401" y="934889"/>
            <a:ext cx="9731324" cy="5471276"/>
            <a:chOff x="-181561" y="1901904"/>
            <a:chExt cx="4341484" cy="4454889"/>
          </a:xfrm>
        </p:grpSpPr>
        <p:sp>
          <p:nvSpPr>
            <p:cNvPr id="902" name="Google Shape;902;p75"/>
            <p:cNvSpPr/>
            <p:nvPr/>
          </p:nvSpPr>
          <p:spPr>
            <a:xfrm>
              <a:off x="699917" y="1901904"/>
              <a:ext cx="2582718"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مراجعة السياسات والتشريعات التربوية </a:t>
              </a:r>
              <a:endParaRPr/>
            </a:p>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من خلال:</a:t>
              </a:r>
              <a:endParaRPr b="1" i="0" sz="2700" u="none" cap="none" strike="noStrike">
                <a:solidFill>
                  <a:schemeClr val="dk1"/>
                </a:solidFill>
                <a:latin typeface="Arial"/>
                <a:ea typeface="Arial"/>
                <a:cs typeface="Arial"/>
                <a:sym typeface="Arial"/>
              </a:endParaRPr>
            </a:p>
          </p:txBody>
        </p:sp>
        <p:grpSp>
          <p:nvGrpSpPr>
            <p:cNvPr id="903" name="Google Shape;903;p75"/>
            <p:cNvGrpSpPr/>
            <p:nvPr/>
          </p:nvGrpSpPr>
          <p:grpSpPr>
            <a:xfrm>
              <a:off x="-181561" y="3367685"/>
              <a:ext cx="1694196" cy="1406401"/>
              <a:chOff x="144358" y="1839433"/>
              <a:chExt cx="1620000" cy="1440000"/>
            </a:xfrm>
          </p:grpSpPr>
          <p:sp>
            <p:nvSpPr>
              <p:cNvPr id="904" name="Google Shape;904;p75"/>
              <p:cNvSpPr/>
              <p:nvPr/>
            </p:nvSpPr>
            <p:spPr>
              <a:xfrm>
                <a:off x="144358" y="1839433"/>
                <a:ext cx="1620000" cy="1440000"/>
              </a:xfrm>
              <a:prstGeom prst="hexagon">
                <a:avLst>
                  <a:gd fmla="val 25000" name="adj"/>
                  <a:gd fmla="val 115470" name="vf"/>
                </a:avLst>
              </a:prstGeom>
              <a:solidFill>
                <a:schemeClr val="lt2"/>
              </a:solid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05" name="Google Shape;905;p75"/>
              <p:cNvSpPr/>
              <p:nvPr/>
            </p:nvSpPr>
            <p:spPr>
              <a:xfrm>
                <a:off x="267232" y="1911432"/>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تطوير أساليب التقويم والتقييم</a:t>
                </a:r>
                <a:endParaRPr b="1" i="0" sz="2700" u="none" cap="none" strike="noStrike">
                  <a:solidFill>
                    <a:schemeClr val="dk1"/>
                  </a:solidFill>
                  <a:latin typeface="Arial"/>
                  <a:ea typeface="Arial"/>
                  <a:cs typeface="Arial"/>
                  <a:sym typeface="Arial"/>
                </a:endParaRPr>
              </a:p>
            </p:txBody>
          </p:sp>
        </p:grpSp>
        <p:grpSp>
          <p:nvGrpSpPr>
            <p:cNvPr id="906" name="Google Shape;906;p75"/>
            <p:cNvGrpSpPr/>
            <p:nvPr/>
          </p:nvGrpSpPr>
          <p:grpSpPr>
            <a:xfrm>
              <a:off x="1103451" y="4950392"/>
              <a:ext cx="1694196" cy="1406401"/>
              <a:chOff x="1373094" y="1927911"/>
              <a:chExt cx="1620000" cy="1440000"/>
            </a:xfrm>
          </p:grpSpPr>
          <p:sp>
            <p:nvSpPr>
              <p:cNvPr id="907" name="Google Shape;907;p75"/>
              <p:cNvSpPr/>
              <p:nvPr/>
            </p:nvSpPr>
            <p:spPr>
              <a:xfrm>
                <a:off x="1373094" y="1927911"/>
                <a:ext cx="1620000" cy="1440000"/>
              </a:xfrm>
              <a:prstGeom prst="hexagon">
                <a:avLst>
                  <a:gd fmla="val 25000" name="adj"/>
                  <a:gd fmla="val 115470" name="vf"/>
                </a:avLst>
              </a:prstGeom>
              <a:solidFill>
                <a:schemeClr val="lt2"/>
              </a:solid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08" name="Google Shape;908;p75"/>
              <p:cNvSpPr/>
              <p:nvPr/>
            </p:nvSpPr>
            <p:spPr>
              <a:xfrm>
                <a:off x="1517494" y="1972933"/>
                <a:ext cx="14756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تطوير الهياكل التنظيمية للوزارات والأبنية المدرسية</a:t>
                </a:r>
                <a:endParaRPr b="1" i="0" sz="2700" u="none" cap="none" strike="noStrike">
                  <a:solidFill>
                    <a:schemeClr val="dk1"/>
                  </a:solidFill>
                  <a:latin typeface="Arial"/>
                  <a:ea typeface="Arial"/>
                  <a:cs typeface="Arial"/>
                  <a:sym typeface="Arial"/>
                </a:endParaRPr>
              </a:p>
            </p:txBody>
          </p:sp>
        </p:grpSp>
        <p:grpSp>
          <p:nvGrpSpPr>
            <p:cNvPr id="909" name="Google Shape;909;p75"/>
            <p:cNvGrpSpPr/>
            <p:nvPr/>
          </p:nvGrpSpPr>
          <p:grpSpPr>
            <a:xfrm>
              <a:off x="2465727" y="3484947"/>
              <a:ext cx="1694196" cy="1406401"/>
              <a:chOff x="1316795" y="2707205"/>
              <a:chExt cx="1620000" cy="1440000"/>
            </a:xfrm>
          </p:grpSpPr>
          <p:sp>
            <p:nvSpPr>
              <p:cNvPr id="910" name="Google Shape;910;p75"/>
              <p:cNvSpPr/>
              <p:nvPr/>
            </p:nvSpPr>
            <p:spPr>
              <a:xfrm>
                <a:off x="1316795" y="2707205"/>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11" name="Google Shape;911;p75"/>
              <p:cNvSpPr/>
              <p:nvPr/>
            </p:nvSpPr>
            <p:spPr>
              <a:xfrm>
                <a:off x="1409924" y="2794875"/>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700" u="none" cap="none" strike="noStrike">
                    <a:solidFill>
                      <a:schemeClr val="dk1"/>
                    </a:solidFill>
                    <a:latin typeface="Arial"/>
                    <a:ea typeface="Arial"/>
                    <a:cs typeface="Arial"/>
                    <a:sym typeface="Arial"/>
                  </a:rPr>
                  <a:t>مراجعة البرامج التدريبة  والمناهج</a:t>
                </a:r>
                <a:endParaRPr b="1" i="0" sz="2700" u="none" cap="none" strike="noStrike">
                  <a:solidFill>
                    <a:schemeClr val="dk1"/>
                  </a:solidFill>
                  <a:latin typeface="Arial"/>
                  <a:ea typeface="Arial"/>
                  <a:cs typeface="Arial"/>
                  <a:sym typeface="Arial"/>
                </a:endParaRPr>
              </a:p>
            </p:txBody>
          </p:sp>
        </p:grpSp>
      </p:grpSp>
      <p:sp>
        <p:nvSpPr>
          <p:cNvPr id="912" name="Google Shape;912;p75"/>
          <p:cNvSpPr/>
          <p:nvPr/>
        </p:nvSpPr>
        <p:spPr>
          <a:xfrm>
            <a:off x="3626181" y="260648"/>
            <a:ext cx="4613764" cy="507831"/>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700" u="none" cap="none" strike="noStrike">
                <a:solidFill>
                  <a:srgbClr val="000000"/>
                </a:solidFill>
                <a:latin typeface="Arial"/>
                <a:ea typeface="Arial"/>
                <a:cs typeface="Arial"/>
                <a:sym typeface="Arial"/>
              </a:rPr>
              <a:t>مقترحات لمواجهة التحديات التعليم العام</a:t>
            </a:r>
            <a:endParaRPr b="1" i="0" sz="2700" u="none" cap="none" strike="noStrike">
              <a:solidFill>
                <a:srgbClr val="000000"/>
              </a:solidFill>
              <a:latin typeface="Arial"/>
              <a:ea typeface="Arial"/>
              <a:cs typeface="Arial"/>
              <a:sym typeface="Arial"/>
            </a:endParaRPr>
          </a:p>
        </p:txBody>
      </p:sp>
      <p:pic>
        <p:nvPicPr>
          <p:cNvPr id="913" name="Google Shape;913;p75"/>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914" name="Google Shape;914;p75"/>
          <p:cNvSpPr/>
          <p:nvPr/>
        </p:nvSpPr>
        <p:spPr>
          <a:xfrm>
            <a:off x="5227358" y="3303059"/>
            <a:ext cx="1502334" cy="64633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600" u="none" cap="none" strike="noStrike">
                <a:solidFill>
                  <a:srgbClr val="000000"/>
                </a:solidFill>
                <a:latin typeface="Arial"/>
                <a:ea typeface="Arial"/>
                <a:cs typeface="Arial"/>
                <a:sym typeface="Arial"/>
              </a:rPr>
              <a:t>مقترحات</a:t>
            </a:r>
            <a:endParaRPr b="0" i="0" sz="36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01"/>
                                        </p:tgtEl>
                                        <p:attrNameLst>
                                          <p:attrName>style.visibility</p:attrName>
                                        </p:attrNameLst>
                                      </p:cBhvr>
                                      <p:to>
                                        <p:strVal val="visible"/>
                                      </p:to>
                                    </p:set>
                                    <p:animEffect filter="fade" transition="in">
                                      <p:cBhvr>
                                        <p:cTn dur="2000"/>
                                        <p:tgtEl>
                                          <p:spTgt spid="9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8" name="Shape 918"/>
        <p:cNvGrpSpPr/>
        <p:nvPr/>
      </p:nvGrpSpPr>
      <p:grpSpPr>
        <a:xfrm>
          <a:off x="0" y="0"/>
          <a:ext cx="0" cy="0"/>
          <a:chOff x="0" y="0"/>
          <a:chExt cx="0" cy="0"/>
        </a:xfrm>
      </p:grpSpPr>
      <p:sp>
        <p:nvSpPr>
          <p:cNvPr id="919" name="Google Shape;919;p76"/>
          <p:cNvSpPr/>
          <p:nvPr/>
        </p:nvSpPr>
        <p:spPr>
          <a:xfrm>
            <a:off x="2639616" y="442119"/>
            <a:ext cx="676875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العالي في الوطن العربي</a:t>
            </a:r>
            <a:endParaRPr/>
          </a:p>
        </p:txBody>
      </p:sp>
      <p:grpSp>
        <p:nvGrpSpPr>
          <p:cNvPr id="920" name="Google Shape;920;p76"/>
          <p:cNvGrpSpPr/>
          <p:nvPr/>
        </p:nvGrpSpPr>
        <p:grpSpPr>
          <a:xfrm>
            <a:off x="5810638" y="3429000"/>
            <a:ext cx="5181905" cy="2109601"/>
            <a:chOff x="777690" y="1827945"/>
            <a:chExt cx="3179160" cy="2109601"/>
          </a:xfrm>
        </p:grpSpPr>
        <p:sp>
          <p:nvSpPr>
            <p:cNvPr id="921" name="Google Shape;921;p76"/>
            <p:cNvSpPr/>
            <p:nvPr/>
          </p:nvSpPr>
          <p:spPr>
            <a:xfrm>
              <a:off x="777690" y="1827945"/>
              <a:ext cx="1694196" cy="1406401"/>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22" name="Google Shape;922;p76"/>
            <p:cNvSpPr/>
            <p:nvPr/>
          </p:nvSpPr>
          <p:spPr>
            <a:xfrm>
              <a:off x="2262654" y="2531145"/>
              <a:ext cx="1694196" cy="1406401"/>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923" name="Google Shape;923;p76"/>
          <p:cNvSpPr/>
          <p:nvPr/>
        </p:nvSpPr>
        <p:spPr>
          <a:xfrm>
            <a:off x="3597807" y="2725799"/>
            <a:ext cx="2524327" cy="1406401"/>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24" name="Google Shape;924;p76"/>
          <p:cNvSpPr/>
          <p:nvPr/>
        </p:nvSpPr>
        <p:spPr>
          <a:xfrm>
            <a:off x="1703512" y="1341329"/>
            <a:ext cx="4597925" cy="1265761"/>
          </a:xfrm>
          <a:prstGeom prst="hexagon">
            <a:avLst>
              <a:gd fmla="val 25000" name="adj"/>
              <a:gd fmla="val 115470" name="vf"/>
            </a:avLst>
          </a:prstGeom>
          <a:solidFill>
            <a:srgbClr val="8DA9DB">
              <a:alpha val="6980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25" name="Google Shape;925;p76"/>
          <p:cNvSpPr/>
          <p:nvPr/>
        </p:nvSpPr>
        <p:spPr>
          <a:xfrm>
            <a:off x="1984384" y="1628800"/>
            <a:ext cx="3916096" cy="830997"/>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3200" u="none" cap="none" strike="noStrike">
                <a:solidFill>
                  <a:srgbClr val="000000"/>
                </a:solidFill>
                <a:latin typeface="Arial"/>
                <a:ea typeface="Arial"/>
                <a:cs typeface="Arial"/>
                <a:sym typeface="Arial"/>
              </a:rPr>
              <a:t>التهافت على التعليم العالي</a:t>
            </a:r>
            <a:endParaRPr b="1" i="0" sz="3200" u="none" cap="none" strike="noStrike">
              <a:solidFill>
                <a:srgbClr val="000000"/>
              </a:solidFill>
              <a:latin typeface="Arial"/>
              <a:ea typeface="Arial"/>
              <a:cs typeface="Arial"/>
              <a:sym typeface="Arial"/>
            </a:endParaRPr>
          </a:p>
        </p:txBody>
      </p:sp>
      <p:sp>
        <p:nvSpPr>
          <p:cNvPr id="926" name="Google Shape;926;p76"/>
          <p:cNvSpPr/>
          <p:nvPr/>
        </p:nvSpPr>
        <p:spPr>
          <a:xfrm>
            <a:off x="3641528" y="3240711"/>
            <a:ext cx="2258952" cy="738664"/>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ازدياد عدد السكان</a:t>
            </a:r>
            <a:endParaRPr b="1" i="0" sz="2800" u="none" cap="none" strike="noStrike">
              <a:solidFill>
                <a:srgbClr val="000000"/>
              </a:solidFill>
              <a:latin typeface="Arial"/>
              <a:ea typeface="Arial"/>
              <a:cs typeface="Arial"/>
              <a:sym typeface="Arial"/>
            </a:endParaRPr>
          </a:p>
        </p:txBody>
      </p:sp>
      <p:sp>
        <p:nvSpPr>
          <p:cNvPr id="927" name="Google Shape;927;p76"/>
          <p:cNvSpPr/>
          <p:nvPr/>
        </p:nvSpPr>
        <p:spPr>
          <a:xfrm>
            <a:off x="6164292" y="3762868"/>
            <a:ext cx="1936749" cy="738664"/>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العزوف المهني</a:t>
            </a:r>
            <a:endParaRPr b="1" i="0" sz="2800" u="none" cap="none" strike="noStrike">
              <a:solidFill>
                <a:srgbClr val="000000"/>
              </a:solidFill>
              <a:latin typeface="Arial"/>
              <a:ea typeface="Arial"/>
              <a:cs typeface="Arial"/>
              <a:sym typeface="Arial"/>
            </a:endParaRPr>
          </a:p>
        </p:txBody>
      </p:sp>
      <p:sp>
        <p:nvSpPr>
          <p:cNvPr id="928" name="Google Shape;928;p76"/>
          <p:cNvSpPr/>
          <p:nvPr/>
        </p:nvSpPr>
        <p:spPr>
          <a:xfrm>
            <a:off x="8572110" y="4132200"/>
            <a:ext cx="2132401" cy="1133580"/>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400" u="none" cap="none" strike="noStrike">
                <a:solidFill>
                  <a:srgbClr val="000000"/>
                </a:solidFill>
                <a:latin typeface="Arial"/>
                <a:ea typeface="Arial"/>
                <a:cs typeface="Arial"/>
                <a:sym typeface="Arial"/>
              </a:rPr>
              <a:t>الكلفة المالية العالية للدراسة في الخارج</a:t>
            </a:r>
            <a:endParaRPr b="1" i="0" sz="2400" u="none" cap="none" strike="noStrike">
              <a:solidFill>
                <a:srgbClr val="000000"/>
              </a:solidFill>
              <a:latin typeface="Arial"/>
              <a:ea typeface="Arial"/>
              <a:cs typeface="Arial"/>
              <a:sym typeface="Arial"/>
            </a:endParaRPr>
          </a:p>
        </p:txBody>
      </p:sp>
      <p:pic>
        <p:nvPicPr>
          <p:cNvPr id="929" name="Google Shape;929;p76"/>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4"/>
                                        </p:tgtEl>
                                        <p:attrNameLst>
                                          <p:attrName>style.visibility</p:attrName>
                                        </p:attrNameLst>
                                      </p:cBhvr>
                                      <p:to>
                                        <p:strVal val="visible"/>
                                      </p:to>
                                    </p:set>
                                    <p:animEffect filter="fade" transition="in">
                                      <p:cBhvr>
                                        <p:cTn dur="2000"/>
                                        <p:tgtEl>
                                          <p:spTgt spid="92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6"/>
                                        </p:tgtEl>
                                        <p:attrNameLst>
                                          <p:attrName>style.visibility</p:attrName>
                                        </p:attrNameLst>
                                      </p:cBhvr>
                                      <p:to>
                                        <p:strVal val="visible"/>
                                      </p:to>
                                    </p:set>
                                    <p:animEffect filter="fade" transition="in">
                                      <p:cBhvr>
                                        <p:cTn dur="2000"/>
                                        <p:tgtEl>
                                          <p:spTgt spid="92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7"/>
                                        </p:tgtEl>
                                        <p:attrNameLst>
                                          <p:attrName>style.visibility</p:attrName>
                                        </p:attrNameLst>
                                      </p:cBhvr>
                                      <p:to>
                                        <p:strVal val="visible"/>
                                      </p:to>
                                    </p:set>
                                    <p:animEffect filter="fade" transition="in">
                                      <p:cBhvr>
                                        <p:cTn dur="2000"/>
                                        <p:tgtEl>
                                          <p:spTgt spid="92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8"/>
                                        </p:tgtEl>
                                        <p:attrNameLst>
                                          <p:attrName>style.visibility</p:attrName>
                                        </p:attrNameLst>
                                      </p:cBhvr>
                                      <p:to>
                                        <p:strVal val="visible"/>
                                      </p:to>
                                    </p:set>
                                    <p:animEffect filter="fade" transition="in">
                                      <p:cBhvr>
                                        <p:cTn dur="2000"/>
                                        <p:tgtEl>
                                          <p:spTgt spid="9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3" name="Shape 933"/>
        <p:cNvGrpSpPr/>
        <p:nvPr/>
      </p:nvGrpSpPr>
      <p:grpSpPr>
        <a:xfrm>
          <a:off x="0" y="0"/>
          <a:ext cx="0" cy="0"/>
          <a:chOff x="0" y="0"/>
          <a:chExt cx="0" cy="0"/>
        </a:xfrm>
      </p:grpSpPr>
      <p:sp>
        <p:nvSpPr>
          <p:cNvPr id="934" name="Google Shape;934;p77"/>
          <p:cNvSpPr/>
          <p:nvPr/>
        </p:nvSpPr>
        <p:spPr>
          <a:xfrm>
            <a:off x="2639616" y="442119"/>
            <a:ext cx="676875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العالي في الوطن العربي</a:t>
            </a:r>
            <a:endParaRPr/>
          </a:p>
        </p:txBody>
      </p:sp>
      <p:grpSp>
        <p:nvGrpSpPr>
          <p:cNvPr id="935" name="Google Shape;935;p77"/>
          <p:cNvGrpSpPr/>
          <p:nvPr/>
        </p:nvGrpSpPr>
        <p:grpSpPr>
          <a:xfrm>
            <a:off x="5505845" y="3536807"/>
            <a:ext cx="6063854" cy="2304256"/>
            <a:chOff x="600542" y="1827945"/>
            <a:chExt cx="3524348" cy="2304256"/>
          </a:xfrm>
        </p:grpSpPr>
        <p:sp>
          <p:nvSpPr>
            <p:cNvPr id="936" name="Google Shape;936;p77"/>
            <p:cNvSpPr/>
            <p:nvPr/>
          </p:nvSpPr>
          <p:spPr>
            <a:xfrm>
              <a:off x="600542" y="1827945"/>
              <a:ext cx="1694100" cy="1406400"/>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37" name="Google Shape;937;p77"/>
            <p:cNvSpPr/>
            <p:nvPr/>
          </p:nvSpPr>
          <p:spPr>
            <a:xfrm>
              <a:off x="2262654" y="2531145"/>
              <a:ext cx="1862236" cy="1601056"/>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938" name="Google Shape;938;p77"/>
          <p:cNvSpPr/>
          <p:nvPr/>
        </p:nvSpPr>
        <p:spPr>
          <a:xfrm>
            <a:off x="2902472" y="2725800"/>
            <a:ext cx="2824800" cy="1406400"/>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39" name="Google Shape;939;p77"/>
          <p:cNvSpPr/>
          <p:nvPr/>
        </p:nvSpPr>
        <p:spPr>
          <a:xfrm>
            <a:off x="1703512" y="1341329"/>
            <a:ext cx="4597925" cy="1265761"/>
          </a:xfrm>
          <a:prstGeom prst="hexagon">
            <a:avLst>
              <a:gd fmla="val 25000" name="adj"/>
              <a:gd fmla="val 115470" name="vf"/>
            </a:avLst>
          </a:prstGeom>
          <a:solidFill>
            <a:srgbClr val="B3C6E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40" name="Google Shape;940;p77"/>
          <p:cNvSpPr/>
          <p:nvPr/>
        </p:nvSpPr>
        <p:spPr>
          <a:xfrm>
            <a:off x="2021375" y="1603210"/>
            <a:ext cx="3916096" cy="74199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3200" u="none" cap="none" strike="noStrike">
                <a:solidFill>
                  <a:srgbClr val="000000"/>
                </a:solidFill>
                <a:latin typeface="Arial"/>
                <a:ea typeface="Arial"/>
                <a:cs typeface="Arial"/>
                <a:sym typeface="Arial"/>
              </a:rPr>
              <a:t>ضعف مدخلات التعليم العالي</a:t>
            </a:r>
            <a:endParaRPr b="1" i="0" sz="3200" u="none" cap="none" strike="noStrike">
              <a:solidFill>
                <a:srgbClr val="000000"/>
              </a:solidFill>
              <a:latin typeface="Arial"/>
              <a:ea typeface="Arial"/>
              <a:cs typeface="Arial"/>
              <a:sym typeface="Arial"/>
            </a:endParaRPr>
          </a:p>
        </p:txBody>
      </p:sp>
      <p:sp>
        <p:nvSpPr>
          <p:cNvPr id="941" name="Google Shape;941;p77"/>
          <p:cNvSpPr/>
          <p:nvPr/>
        </p:nvSpPr>
        <p:spPr>
          <a:xfrm>
            <a:off x="2777525" y="3098550"/>
            <a:ext cx="2824800" cy="660900"/>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ضعف مستوى الطلبة</a:t>
            </a:r>
            <a:endParaRPr b="1" i="0" sz="2800" u="none" cap="none" strike="noStrike">
              <a:solidFill>
                <a:srgbClr val="000000"/>
              </a:solidFill>
              <a:latin typeface="Arial"/>
              <a:ea typeface="Arial"/>
              <a:cs typeface="Arial"/>
              <a:sym typeface="Arial"/>
            </a:endParaRPr>
          </a:p>
        </p:txBody>
      </p:sp>
      <p:sp>
        <p:nvSpPr>
          <p:cNvPr id="942" name="Google Shape;942;p77"/>
          <p:cNvSpPr/>
          <p:nvPr/>
        </p:nvSpPr>
        <p:spPr>
          <a:xfrm>
            <a:off x="5785071" y="3762868"/>
            <a:ext cx="2390400" cy="660900"/>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عدم تأهيل المعلمين</a:t>
            </a:r>
            <a:endParaRPr b="1" i="0" sz="2800" u="none" cap="none" strike="noStrike">
              <a:solidFill>
                <a:srgbClr val="000000"/>
              </a:solidFill>
              <a:latin typeface="Arial"/>
              <a:ea typeface="Arial"/>
              <a:cs typeface="Arial"/>
              <a:sym typeface="Arial"/>
            </a:endParaRPr>
          </a:p>
        </p:txBody>
      </p:sp>
      <p:sp>
        <p:nvSpPr>
          <p:cNvPr id="943" name="Google Shape;943;p77"/>
          <p:cNvSpPr/>
          <p:nvPr/>
        </p:nvSpPr>
        <p:spPr>
          <a:xfrm>
            <a:off x="8624487" y="4343043"/>
            <a:ext cx="2564450" cy="1133580"/>
          </a:xfrm>
          <a:prstGeom prst="rect">
            <a:avLst/>
          </a:prstGeom>
          <a:noFill/>
          <a:ln>
            <a:noFill/>
          </a:ln>
        </p:spPr>
        <p:txBody>
          <a:bodyPr anchorCtr="0" anchor="t" bIns="45700" lIns="91425" spcFirstLastPara="1" rIns="91425" wrap="square" tIns="45700">
            <a:spAutoFit/>
          </a:bodyPr>
          <a:lstStyle/>
          <a:p>
            <a:pPr indent="0" lvl="0" marL="0" marR="0" rtl="1" algn="ctr">
              <a:lnSpc>
                <a:spcPct val="150000"/>
              </a:lnSpc>
              <a:spcBef>
                <a:spcPts val="0"/>
              </a:spcBef>
              <a:spcAft>
                <a:spcPts val="0"/>
              </a:spcAft>
              <a:buNone/>
            </a:pPr>
            <a:r>
              <a:rPr b="1" i="0" lang="en-US" sz="2400" u="none" cap="none" strike="noStrike">
                <a:solidFill>
                  <a:srgbClr val="000000"/>
                </a:solidFill>
                <a:latin typeface="Arial"/>
                <a:ea typeface="Arial"/>
                <a:cs typeface="Arial"/>
                <a:sym typeface="Arial"/>
              </a:rPr>
              <a:t>تراجع مستوى خريجي التعليم الأساسي</a:t>
            </a:r>
            <a:endParaRPr b="1" i="0" sz="2400" u="none" cap="none" strike="noStrike">
              <a:solidFill>
                <a:srgbClr val="000000"/>
              </a:solidFill>
              <a:latin typeface="Arial"/>
              <a:ea typeface="Arial"/>
              <a:cs typeface="Arial"/>
              <a:sym typeface="Arial"/>
            </a:endParaRPr>
          </a:p>
        </p:txBody>
      </p:sp>
      <p:pic>
        <p:nvPicPr>
          <p:cNvPr id="944" name="Google Shape;944;p77"/>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0"/>
                                        </p:tgtEl>
                                        <p:attrNameLst>
                                          <p:attrName>style.visibility</p:attrName>
                                        </p:attrNameLst>
                                      </p:cBhvr>
                                      <p:to>
                                        <p:strVal val="visible"/>
                                      </p:to>
                                    </p:set>
                                    <p:animEffect filter="fade" transition="in">
                                      <p:cBhvr>
                                        <p:cTn dur="2000"/>
                                        <p:tgtEl>
                                          <p:spTgt spid="94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1"/>
                                        </p:tgtEl>
                                        <p:attrNameLst>
                                          <p:attrName>style.visibility</p:attrName>
                                        </p:attrNameLst>
                                      </p:cBhvr>
                                      <p:to>
                                        <p:strVal val="visible"/>
                                      </p:to>
                                    </p:set>
                                    <p:animEffect filter="fade" transition="in">
                                      <p:cBhvr>
                                        <p:cTn dur="2000"/>
                                        <p:tgtEl>
                                          <p:spTgt spid="94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2"/>
                                        </p:tgtEl>
                                        <p:attrNameLst>
                                          <p:attrName>style.visibility</p:attrName>
                                        </p:attrNameLst>
                                      </p:cBhvr>
                                      <p:to>
                                        <p:strVal val="visible"/>
                                      </p:to>
                                    </p:set>
                                    <p:animEffect filter="fade" transition="in">
                                      <p:cBhvr>
                                        <p:cTn dur="2000"/>
                                        <p:tgtEl>
                                          <p:spTgt spid="94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3"/>
                                        </p:tgtEl>
                                        <p:attrNameLst>
                                          <p:attrName>style.visibility</p:attrName>
                                        </p:attrNameLst>
                                      </p:cBhvr>
                                      <p:to>
                                        <p:strVal val="visible"/>
                                      </p:to>
                                    </p:set>
                                    <p:animEffect filter="fade" transition="in">
                                      <p:cBhvr>
                                        <p:cTn dur="2000"/>
                                        <p:tgtEl>
                                          <p:spTgt spid="94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sp>
        <p:nvSpPr>
          <p:cNvPr id="949" name="Google Shape;949;p78"/>
          <p:cNvSpPr/>
          <p:nvPr/>
        </p:nvSpPr>
        <p:spPr>
          <a:xfrm>
            <a:off x="2639616" y="442119"/>
            <a:ext cx="676875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العالي في الوطن العربي</a:t>
            </a:r>
            <a:endParaRPr/>
          </a:p>
        </p:txBody>
      </p:sp>
      <p:grpSp>
        <p:nvGrpSpPr>
          <p:cNvPr id="950" name="Google Shape;950;p78"/>
          <p:cNvGrpSpPr/>
          <p:nvPr/>
        </p:nvGrpSpPr>
        <p:grpSpPr>
          <a:xfrm>
            <a:off x="5810638" y="3429000"/>
            <a:ext cx="5181905" cy="2109601"/>
            <a:chOff x="777690" y="1827945"/>
            <a:chExt cx="3179160" cy="2109601"/>
          </a:xfrm>
        </p:grpSpPr>
        <p:sp>
          <p:nvSpPr>
            <p:cNvPr id="951" name="Google Shape;951;p78"/>
            <p:cNvSpPr/>
            <p:nvPr/>
          </p:nvSpPr>
          <p:spPr>
            <a:xfrm>
              <a:off x="777690" y="1827945"/>
              <a:ext cx="1694196" cy="1406401"/>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52" name="Google Shape;952;p78"/>
            <p:cNvSpPr/>
            <p:nvPr/>
          </p:nvSpPr>
          <p:spPr>
            <a:xfrm>
              <a:off x="2262654" y="2531145"/>
              <a:ext cx="1694196" cy="1406401"/>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953" name="Google Shape;953;p78"/>
          <p:cNvSpPr/>
          <p:nvPr/>
        </p:nvSpPr>
        <p:spPr>
          <a:xfrm>
            <a:off x="2999656" y="2812164"/>
            <a:ext cx="3100391" cy="1406401"/>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54" name="Google Shape;954;p78"/>
          <p:cNvSpPr/>
          <p:nvPr/>
        </p:nvSpPr>
        <p:spPr>
          <a:xfrm>
            <a:off x="1703512" y="1341329"/>
            <a:ext cx="4597925" cy="1265761"/>
          </a:xfrm>
          <a:prstGeom prst="hexagon">
            <a:avLst>
              <a:gd fmla="val 25000" name="adj"/>
              <a:gd fmla="val 115470" name="vf"/>
            </a:avLst>
          </a:prstGeom>
          <a:solidFill>
            <a:srgbClr val="B3C6E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55" name="Google Shape;955;p78"/>
          <p:cNvSpPr/>
          <p:nvPr/>
        </p:nvSpPr>
        <p:spPr>
          <a:xfrm>
            <a:off x="1775520" y="1603210"/>
            <a:ext cx="3916096" cy="74199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3200" u="none" cap="none" strike="noStrike">
                <a:solidFill>
                  <a:srgbClr val="000000"/>
                </a:solidFill>
                <a:latin typeface="Arial"/>
                <a:ea typeface="Arial"/>
                <a:cs typeface="Arial"/>
                <a:sym typeface="Arial"/>
              </a:rPr>
              <a:t>نقص مصادر التمويل</a:t>
            </a:r>
            <a:endParaRPr b="1" i="0" sz="3200" u="none" cap="none" strike="noStrike">
              <a:solidFill>
                <a:srgbClr val="000000"/>
              </a:solidFill>
              <a:latin typeface="Arial"/>
              <a:ea typeface="Arial"/>
              <a:cs typeface="Arial"/>
              <a:sym typeface="Arial"/>
            </a:endParaRPr>
          </a:p>
        </p:txBody>
      </p:sp>
      <p:sp>
        <p:nvSpPr>
          <p:cNvPr id="956" name="Google Shape;956;p78"/>
          <p:cNvSpPr/>
          <p:nvPr/>
        </p:nvSpPr>
        <p:spPr>
          <a:xfrm>
            <a:off x="3214075" y="3240711"/>
            <a:ext cx="2853666" cy="66075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الاعتماد على الحكومات</a:t>
            </a:r>
            <a:endParaRPr b="1" i="0" sz="2800" u="none" cap="none" strike="noStrike">
              <a:solidFill>
                <a:srgbClr val="000000"/>
              </a:solidFill>
              <a:latin typeface="Arial"/>
              <a:ea typeface="Arial"/>
              <a:cs typeface="Arial"/>
              <a:sym typeface="Arial"/>
            </a:endParaRPr>
          </a:p>
        </p:txBody>
      </p:sp>
      <p:sp>
        <p:nvSpPr>
          <p:cNvPr id="957" name="Google Shape;957;p78"/>
          <p:cNvSpPr/>
          <p:nvPr/>
        </p:nvSpPr>
        <p:spPr>
          <a:xfrm>
            <a:off x="6348640" y="3762868"/>
            <a:ext cx="1568058" cy="66075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الهدر المالي</a:t>
            </a:r>
            <a:endParaRPr b="1" i="0" sz="2800" u="none" cap="none" strike="noStrike">
              <a:solidFill>
                <a:srgbClr val="000000"/>
              </a:solidFill>
              <a:latin typeface="Arial"/>
              <a:ea typeface="Arial"/>
              <a:cs typeface="Arial"/>
              <a:sym typeface="Arial"/>
            </a:endParaRPr>
          </a:p>
        </p:txBody>
      </p:sp>
      <p:sp>
        <p:nvSpPr>
          <p:cNvPr id="958" name="Google Shape;958;p78"/>
          <p:cNvSpPr/>
          <p:nvPr/>
        </p:nvSpPr>
        <p:spPr>
          <a:xfrm>
            <a:off x="8572110" y="4132200"/>
            <a:ext cx="2132401" cy="1307089"/>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عدم التحول إلى الجامعات المنتجة</a:t>
            </a:r>
            <a:endParaRPr b="1" i="0" sz="2800" u="none" cap="none" strike="noStrike">
              <a:solidFill>
                <a:srgbClr val="000000"/>
              </a:solidFill>
              <a:latin typeface="Arial"/>
              <a:ea typeface="Arial"/>
              <a:cs typeface="Arial"/>
              <a:sym typeface="Arial"/>
            </a:endParaRPr>
          </a:p>
        </p:txBody>
      </p:sp>
      <p:pic>
        <p:nvPicPr>
          <p:cNvPr id="959" name="Google Shape;959;p78"/>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5"/>
                                        </p:tgtEl>
                                        <p:attrNameLst>
                                          <p:attrName>style.visibility</p:attrName>
                                        </p:attrNameLst>
                                      </p:cBhvr>
                                      <p:to>
                                        <p:strVal val="visible"/>
                                      </p:to>
                                    </p:set>
                                    <p:animEffect filter="fade" transition="in">
                                      <p:cBhvr>
                                        <p:cTn dur="2000"/>
                                        <p:tgtEl>
                                          <p:spTgt spid="95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6"/>
                                        </p:tgtEl>
                                        <p:attrNameLst>
                                          <p:attrName>style.visibility</p:attrName>
                                        </p:attrNameLst>
                                      </p:cBhvr>
                                      <p:to>
                                        <p:strVal val="visible"/>
                                      </p:to>
                                    </p:set>
                                    <p:animEffect filter="fade" transition="in">
                                      <p:cBhvr>
                                        <p:cTn dur="2000"/>
                                        <p:tgtEl>
                                          <p:spTgt spid="95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7"/>
                                        </p:tgtEl>
                                        <p:attrNameLst>
                                          <p:attrName>style.visibility</p:attrName>
                                        </p:attrNameLst>
                                      </p:cBhvr>
                                      <p:to>
                                        <p:strVal val="visible"/>
                                      </p:to>
                                    </p:set>
                                    <p:animEffect filter="fade" transition="in">
                                      <p:cBhvr>
                                        <p:cTn dur="2000"/>
                                        <p:tgtEl>
                                          <p:spTgt spid="95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8"/>
                                        </p:tgtEl>
                                        <p:attrNameLst>
                                          <p:attrName>style.visibility</p:attrName>
                                        </p:attrNameLst>
                                      </p:cBhvr>
                                      <p:to>
                                        <p:strVal val="visible"/>
                                      </p:to>
                                    </p:set>
                                    <p:animEffect filter="fade" transition="in">
                                      <p:cBhvr>
                                        <p:cTn dur="2000"/>
                                        <p:tgtEl>
                                          <p:spTgt spid="95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3" name="Shape 963"/>
        <p:cNvGrpSpPr/>
        <p:nvPr/>
      </p:nvGrpSpPr>
      <p:grpSpPr>
        <a:xfrm>
          <a:off x="0" y="0"/>
          <a:ext cx="0" cy="0"/>
          <a:chOff x="0" y="0"/>
          <a:chExt cx="0" cy="0"/>
        </a:xfrm>
      </p:grpSpPr>
      <p:sp>
        <p:nvSpPr>
          <p:cNvPr id="964" name="Google Shape;964;p79"/>
          <p:cNvSpPr/>
          <p:nvPr/>
        </p:nvSpPr>
        <p:spPr>
          <a:xfrm>
            <a:off x="2639616" y="442119"/>
            <a:ext cx="6768752"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تحديات مؤسسات التعليم العالي في الوطن العربي</a:t>
            </a:r>
            <a:endParaRPr/>
          </a:p>
        </p:txBody>
      </p:sp>
      <p:grpSp>
        <p:nvGrpSpPr>
          <p:cNvPr id="965" name="Google Shape;965;p79"/>
          <p:cNvGrpSpPr/>
          <p:nvPr/>
        </p:nvGrpSpPr>
        <p:grpSpPr>
          <a:xfrm>
            <a:off x="5810638" y="3429000"/>
            <a:ext cx="5181905" cy="2109601"/>
            <a:chOff x="777690" y="1827945"/>
            <a:chExt cx="3179160" cy="2109601"/>
          </a:xfrm>
        </p:grpSpPr>
        <p:sp>
          <p:nvSpPr>
            <p:cNvPr id="966" name="Google Shape;966;p79"/>
            <p:cNvSpPr/>
            <p:nvPr/>
          </p:nvSpPr>
          <p:spPr>
            <a:xfrm>
              <a:off x="777690" y="1827945"/>
              <a:ext cx="1694196" cy="1406401"/>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67" name="Google Shape;967;p79"/>
            <p:cNvSpPr/>
            <p:nvPr/>
          </p:nvSpPr>
          <p:spPr>
            <a:xfrm>
              <a:off x="2262654" y="2531145"/>
              <a:ext cx="1694196" cy="1406401"/>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968" name="Google Shape;968;p79"/>
          <p:cNvSpPr/>
          <p:nvPr/>
        </p:nvSpPr>
        <p:spPr>
          <a:xfrm>
            <a:off x="3508843" y="2812164"/>
            <a:ext cx="2524327" cy="1406401"/>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69" name="Google Shape;969;p79"/>
          <p:cNvSpPr/>
          <p:nvPr/>
        </p:nvSpPr>
        <p:spPr>
          <a:xfrm>
            <a:off x="1703511" y="1143212"/>
            <a:ext cx="4597925" cy="1265761"/>
          </a:xfrm>
          <a:prstGeom prst="hexagon">
            <a:avLst>
              <a:gd fmla="val 25000" name="adj"/>
              <a:gd fmla="val 115470" name="vf"/>
            </a:avLst>
          </a:prstGeom>
          <a:solidFill>
            <a:srgbClr val="B3C6E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70" name="Google Shape;970;p79"/>
          <p:cNvSpPr/>
          <p:nvPr/>
        </p:nvSpPr>
        <p:spPr>
          <a:xfrm>
            <a:off x="1894542" y="1065247"/>
            <a:ext cx="3916096" cy="1480662"/>
          </a:xfrm>
          <a:prstGeom prst="rect">
            <a:avLst/>
          </a:prstGeom>
          <a:noFill/>
          <a:ln>
            <a:noFill/>
          </a:ln>
        </p:spPr>
        <p:txBody>
          <a:bodyPr anchorCtr="0" anchor="t" bIns="45700" lIns="91425" spcFirstLastPara="1" rIns="91425" wrap="square" tIns="45700">
            <a:spAutoFit/>
          </a:bodyPr>
          <a:lstStyle/>
          <a:p>
            <a:pPr indent="0" lvl="0" marL="0" marR="0" rtl="1" algn="ctr">
              <a:lnSpc>
                <a:spcPct val="150000"/>
              </a:lnSpc>
              <a:spcBef>
                <a:spcPts val="0"/>
              </a:spcBef>
              <a:spcAft>
                <a:spcPts val="0"/>
              </a:spcAft>
              <a:buNone/>
            </a:pPr>
            <a:r>
              <a:rPr b="1" i="0" lang="en-US" sz="3200" u="none" cap="none" strike="noStrike">
                <a:solidFill>
                  <a:srgbClr val="000000"/>
                </a:solidFill>
                <a:latin typeface="Arial"/>
                <a:ea typeface="Arial"/>
                <a:cs typeface="Arial"/>
                <a:sym typeface="Arial"/>
              </a:rPr>
              <a:t>تراجع مستوى البحوث العلمية</a:t>
            </a:r>
            <a:endParaRPr b="1" i="0" sz="3200" u="none" cap="none" strike="noStrike">
              <a:solidFill>
                <a:srgbClr val="000000"/>
              </a:solidFill>
              <a:latin typeface="Arial"/>
              <a:ea typeface="Arial"/>
              <a:cs typeface="Arial"/>
              <a:sym typeface="Arial"/>
            </a:endParaRPr>
          </a:p>
        </p:txBody>
      </p:sp>
      <p:sp>
        <p:nvSpPr>
          <p:cNvPr id="971" name="Google Shape;971;p79"/>
          <p:cNvSpPr/>
          <p:nvPr/>
        </p:nvSpPr>
        <p:spPr>
          <a:xfrm>
            <a:off x="3919652" y="3240711"/>
            <a:ext cx="1702710" cy="66075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نقص التمويل</a:t>
            </a:r>
            <a:endParaRPr b="1" i="0" sz="2800" u="none" cap="none" strike="noStrike">
              <a:solidFill>
                <a:srgbClr val="000000"/>
              </a:solidFill>
              <a:latin typeface="Arial"/>
              <a:ea typeface="Arial"/>
              <a:cs typeface="Arial"/>
              <a:sym typeface="Arial"/>
            </a:endParaRPr>
          </a:p>
        </p:txBody>
      </p:sp>
      <p:sp>
        <p:nvSpPr>
          <p:cNvPr id="972" name="Google Shape;972;p79"/>
          <p:cNvSpPr/>
          <p:nvPr/>
        </p:nvSpPr>
        <p:spPr>
          <a:xfrm>
            <a:off x="5938275" y="3762868"/>
            <a:ext cx="2388795" cy="660758"/>
          </a:xfrm>
          <a:prstGeom prst="rect">
            <a:avLst/>
          </a:prstGeom>
          <a:noFill/>
          <a:ln>
            <a:noFill/>
          </a:ln>
        </p:spPr>
        <p:txBody>
          <a:bodyPr anchorCtr="0" anchor="t" bIns="45700" lIns="91425" spcFirstLastPara="1" rIns="91425" wrap="square" tIns="45700">
            <a:spAutoFit/>
          </a:bodyPr>
          <a:lstStyle/>
          <a:p>
            <a:pPr indent="0" lvl="0" marL="0" marR="0" rtl="1" algn="just">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عدم الاهتمام الكافي</a:t>
            </a:r>
            <a:endParaRPr b="1" i="0" sz="2800" u="none" cap="none" strike="noStrike">
              <a:solidFill>
                <a:srgbClr val="000000"/>
              </a:solidFill>
              <a:latin typeface="Arial"/>
              <a:ea typeface="Arial"/>
              <a:cs typeface="Arial"/>
              <a:sym typeface="Arial"/>
            </a:endParaRPr>
          </a:p>
        </p:txBody>
      </p:sp>
      <p:sp>
        <p:nvSpPr>
          <p:cNvPr id="973" name="Google Shape;973;p79"/>
          <p:cNvSpPr/>
          <p:nvPr/>
        </p:nvSpPr>
        <p:spPr>
          <a:xfrm>
            <a:off x="8572110" y="4132200"/>
            <a:ext cx="2132401" cy="1307089"/>
          </a:xfrm>
          <a:prstGeom prst="rect">
            <a:avLst/>
          </a:prstGeom>
          <a:noFill/>
          <a:ln>
            <a:noFill/>
          </a:ln>
        </p:spPr>
        <p:txBody>
          <a:bodyPr anchorCtr="0" anchor="t" bIns="45700" lIns="91425" spcFirstLastPara="1" rIns="91425" wrap="square" tIns="45700">
            <a:spAutoFit/>
          </a:bodyPr>
          <a:lstStyle/>
          <a:p>
            <a:pPr indent="0" lvl="0" marL="0" marR="0" rtl="1" algn="ctr">
              <a:lnSpc>
                <a:spcPct val="150000"/>
              </a:lnSpc>
              <a:spcBef>
                <a:spcPts val="0"/>
              </a:spcBef>
              <a:spcAft>
                <a:spcPts val="0"/>
              </a:spcAft>
              <a:buNone/>
            </a:pPr>
            <a:r>
              <a:rPr b="1" i="0" lang="en-US" sz="2800" u="none" cap="none" strike="noStrike">
                <a:solidFill>
                  <a:srgbClr val="000000"/>
                </a:solidFill>
                <a:latin typeface="Arial"/>
                <a:ea typeface="Arial"/>
                <a:cs typeface="Arial"/>
                <a:sym typeface="Arial"/>
              </a:rPr>
              <a:t>غياب الحوافز التشجيعية</a:t>
            </a:r>
            <a:endParaRPr b="1" i="0" sz="2800" u="none" cap="none" strike="noStrike">
              <a:solidFill>
                <a:srgbClr val="000000"/>
              </a:solidFill>
              <a:latin typeface="Arial"/>
              <a:ea typeface="Arial"/>
              <a:cs typeface="Arial"/>
              <a:sym typeface="Arial"/>
            </a:endParaRPr>
          </a:p>
        </p:txBody>
      </p:sp>
      <p:pic>
        <p:nvPicPr>
          <p:cNvPr id="974" name="Google Shape;974;p79"/>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0"/>
                                        </p:tgtEl>
                                        <p:attrNameLst>
                                          <p:attrName>style.visibility</p:attrName>
                                        </p:attrNameLst>
                                      </p:cBhvr>
                                      <p:to>
                                        <p:strVal val="visible"/>
                                      </p:to>
                                    </p:set>
                                    <p:animEffect filter="fade" transition="in">
                                      <p:cBhvr>
                                        <p:cTn dur="500"/>
                                        <p:tgtEl>
                                          <p:spTgt spid="97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1"/>
                                        </p:tgtEl>
                                        <p:attrNameLst>
                                          <p:attrName>style.visibility</p:attrName>
                                        </p:attrNameLst>
                                      </p:cBhvr>
                                      <p:to>
                                        <p:strVal val="visible"/>
                                      </p:to>
                                    </p:set>
                                    <p:animEffect filter="fade" transition="in">
                                      <p:cBhvr>
                                        <p:cTn dur="500"/>
                                        <p:tgtEl>
                                          <p:spTgt spid="97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2"/>
                                        </p:tgtEl>
                                        <p:attrNameLst>
                                          <p:attrName>style.visibility</p:attrName>
                                        </p:attrNameLst>
                                      </p:cBhvr>
                                      <p:to>
                                        <p:strVal val="visible"/>
                                      </p:to>
                                    </p:set>
                                    <p:animEffect filter="fade" transition="in">
                                      <p:cBhvr>
                                        <p:cTn dur="500"/>
                                        <p:tgtEl>
                                          <p:spTgt spid="97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3"/>
                                        </p:tgtEl>
                                        <p:attrNameLst>
                                          <p:attrName>style.visibility</p:attrName>
                                        </p:attrNameLst>
                                      </p:cBhvr>
                                      <p:to>
                                        <p:strVal val="visible"/>
                                      </p:to>
                                    </p:set>
                                    <p:animEffect filter="fade" transition="in">
                                      <p:cBhvr>
                                        <p:cTn dur="500"/>
                                        <p:tgtEl>
                                          <p:spTgt spid="97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8" name="Shape 978"/>
        <p:cNvGrpSpPr/>
        <p:nvPr/>
      </p:nvGrpSpPr>
      <p:grpSpPr>
        <a:xfrm>
          <a:off x="0" y="0"/>
          <a:ext cx="0" cy="0"/>
          <a:chOff x="0" y="0"/>
          <a:chExt cx="0" cy="0"/>
        </a:xfrm>
      </p:grpSpPr>
      <p:sp>
        <p:nvSpPr>
          <p:cNvPr id="979" name="Google Shape;979;p80"/>
          <p:cNvSpPr txBox="1"/>
          <p:nvPr>
            <p:ph type="title"/>
          </p:nvPr>
        </p:nvSpPr>
        <p:spPr>
          <a:xfrm>
            <a:off x="4609224" y="249547"/>
            <a:ext cx="3242810" cy="802811"/>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SzPct val="101851"/>
              <a:buNone/>
            </a:pPr>
            <a:br>
              <a:rPr lang="en-US"/>
            </a:br>
            <a:r>
              <a:rPr lang="en-US"/>
              <a:t>رؤى ومقترحات</a:t>
            </a:r>
            <a:endParaRPr/>
          </a:p>
        </p:txBody>
      </p:sp>
      <p:grpSp>
        <p:nvGrpSpPr>
          <p:cNvPr id="980" name="Google Shape;980;p80"/>
          <p:cNvGrpSpPr/>
          <p:nvPr/>
        </p:nvGrpSpPr>
        <p:grpSpPr>
          <a:xfrm>
            <a:off x="3475436" y="1818597"/>
            <a:ext cx="6138595" cy="4338710"/>
            <a:chOff x="-699303" y="1827945"/>
            <a:chExt cx="4592343" cy="4338710"/>
          </a:xfrm>
        </p:grpSpPr>
        <p:grpSp>
          <p:nvGrpSpPr>
            <p:cNvPr id="981" name="Google Shape;981;p80"/>
            <p:cNvGrpSpPr/>
            <p:nvPr/>
          </p:nvGrpSpPr>
          <p:grpSpPr>
            <a:xfrm>
              <a:off x="777690" y="1827945"/>
              <a:ext cx="1694196" cy="1406401"/>
              <a:chOff x="1061600" y="1794951"/>
              <a:chExt cx="1620000" cy="1440000"/>
            </a:xfrm>
          </p:grpSpPr>
          <p:sp>
            <p:nvSpPr>
              <p:cNvPr id="982" name="Google Shape;982;p80"/>
              <p:cNvSpPr/>
              <p:nvPr/>
            </p:nvSpPr>
            <p:spPr>
              <a:xfrm>
                <a:off x="1061600" y="1794951"/>
                <a:ext cx="1620000" cy="1440000"/>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83" name="Google Shape;983;p80"/>
              <p:cNvSpPr/>
              <p:nvPr/>
            </p:nvSpPr>
            <p:spPr>
              <a:xfrm>
                <a:off x="1163441" y="1833488"/>
                <a:ext cx="1440000" cy="1296000"/>
              </a:xfrm>
              <a:prstGeom prst="hexagon">
                <a:avLst>
                  <a:gd fmla="val 25000" name="adj"/>
                  <a:gd fmla="val 115470" name="vf"/>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984" name="Google Shape;984;p80"/>
            <p:cNvGrpSpPr/>
            <p:nvPr/>
          </p:nvGrpSpPr>
          <p:grpSpPr>
            <a:xfrm>
              <a:off x="-699303" y="3973497"/>
              <a:ext cx="1694196" cy="1406401"/>
              <a:chOff x="-350709" y="2459719"/>
              <a:chExt cx="1620000" cy="1440000"/>
            </a:xfrm>
          </p:grpSpPr>
          <p:sp>
            <p:nvSpPr>
              <p:cNvPr id="985" name="Google Shape;985;p80"/>
              <p:cNvSpPr/>
              <p:nvPr/>
            </p:nvSpPr>
            <p:spPr>
              <a:xfrm>
                <a:off x="-350709" y="2459719"/>
                <a:ext cx="1620000" cy="1440000"/>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86" name="Google Shape;986;p80"/>
              <p:cNvSpPr/>
              <p:nvPr/>
            </p:nvSpPr>
            <p:spPr>
              <a:xfrm>
                <a:off x="-258322" y="2532322"/>
                <a:ext cx="1440000" cy="1296000"/>
              </a:xfrm>
              <a:prstGeom prst="hexagon">
                <a:avLst>
                  <a:gd fmla="val 25000" name="adj"/>
                  <a:gd fmla="val 115470" name="vf"/>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987" name="Google Shape;987;p80"/>
            <p:cNvGrpSpPr/>
            <p:nvPr/>
          </p:nvGrpSpPr>
          <p:grpSpPr>
            <a:xfrm>
              <a:off x="683568" y="4760254"/>
              <a:ext cx="1694196" cy="1406401"/>
              <a:chOff x="971600" y="1733231"/>
              <a:chExt cx="1620000" cy="1440000"/>
            </a:xfrm>
          </p:grpSpPr>
          <p:sp>
            <p:nvSpPr>
              <p:cNvPr id="988" name="Google Shape;988;p80"/>
              <p:cNvSpPr/>
              <p:nvPr/>
            </p:nvSpPr>
            <p:spPr>
              <a:xfrm>
                <a:off x="971600" y="1733231"/>
                <a:ext cx="1620000" cy="1440000"/>
              </a:xfrm>
              <a:prstGeom prst="hexagon">
                <a:avLst>
                  <a:gd fmla="val 25000" name="adj"/>
                  <a:gd fmla="val 115470" name="vf"/>
                </a:avLst>
              </a:prstGeom>
              <a:no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89" name="Google Shape;989;p80"/>
              <p:cNvSpPr/>
              <p:nvPr/>
            </p:nvSpPr>
            <p:spPr>
              <a:xfrm>
                <a:off x="1061600" y="1805231"/>
                <a:ext cx="1440000" cy="1296000"/>
              </a:xfrm>
              <a:prstGeom prst="hexagon">
                <a:avLst>
                  <a:gd fmla="val 25000" name="adj"/>
                  <a:gd fmla="val 115470" name="vf"/>
                </a:avLst>
              </a:prstGeom>
              <a:solidFill>
                <a:schemeClr val="accent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990" name="Google Shape;990;p80"/>
            <p:cNvGrpSpPr/>
            <p:nvPr/>
          </p:nvGrpSpPr>
          <p:grpSpPr>
            <a:xfrm>
              <a:off x="2198844" y="2533927"/>
              <a:ext cx="1694196" cy="1406401"/>
              <a:chOff x="1061600" y="1733466"/>
              <a:chExt cx="1620000" cy="1440000"/>
            </a:xfrm>
          </p:grpSpPr>
          <p:sp>
            <p:nvSpPr>
              <p:cNvPr id="991" name="Google Shape;991;p80"/>
              <p:cNvSpPr/>
              <p:nvPr/>
            </p:nvSpPr>
            <p:spPr>
              <a:xfrm>
                <a:off x="1061600" y="1733466"/>
                <a:ext cx="1620000" cy="1440000"/>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92" name="Google Shape;992;p80"/>
              <p:cNvSpPr/>
              <p:nvPr/>
            </p:nvSpPr>
            <p:spPr>
              <a:xfrm>
                <a:off x="1151600" y="1812275"/>
                <a:ext cx="1440000" cy="1296000"/>
              </a:xfrm>
              <a:prstGeom prst="hexagon">
                <a:avLst>
                  <a:gd fmla="val 25000" name="adj"/>
                  <a:gd fmla="val 115470" name="vf"/>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993" name="Google Shape;993;p80"/>
            <p:cNvGrpSpPr/>
            <p:nvPr/>
          </p:nvGrpSpPr>
          <p:grpSpPr>
            <a:xfrm>
              <a:off x="2104722" y="4029991"/>
              <a:ext cx="1694196" cy="1406401"/>
              <a:chOff x="971600" y="1733231"/>
              <a:chExt cx="1620000" cy="1440000"/>
            </a:xfrm>
          </p:grpSpPr>
          <p:sp>
            <p:nvSpPr>
              <p:cNvPr id="994" name="Google Shape;994;p80"/>
              <p:cNvSpPr/>
              <p:nvPr/>
            </p:nvSpPr>
            <p:spPr>
              <a:xfrm>
                <a:off x="971600" y="1733231"/>
                <a:ext cx="1620000" cy="1440000"/>
              </a:xfrm>
              <a:prstGeom prst="hexagon">
                <a:avLst>
                  <a:gd fmla="val 25000" name="adj"/>
                  <a:gd fmla="val 115470" name="vf"/>
                </a:avLst>
              </a:prstGeom>
              <a:noFill/>
              <a:ln cap="flat" cmpd="sng" w="63500">
                <a:solidFill>
                  <a:schemeClr val="accent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995" name="Google Shape;995;p80"/>
              <p:cNvSpPr/>
              <p:nvPr/>
            </p:nvSpPr>
            <p:spPr>
              <a:xfrm>
                <a:off x="1061600" y="1805231"/>
                <a:ext cx="1440000" cy="1296000"/>
              </a:xfrm>
              <a:prstGeom prst="hexagon">
                <a:avLst>
                  <a:gd fmla="val 25000" name="adj"/>
                  <a:gd fmla="val 115470" name="vf"/>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sp>
        <p:nvSpPr>
          <p:cNvPr id="996" name="Google Shape;996;p80"/>
          <p:cNvSpPr/>
          <p:nvPr/>
        </p:nvSpPr>
        <p:spPr>
          <a:xfrm>
            <a:off x="7886936" y="4484528"/>
            <a:ext cx="1106393"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التخطيط</a:t>
            </a:r>
            <a:endParaRPr b="1" i="0" sz="2800" u="none" cap="none" strike="noStrike">
              <a:solidFill>
                <a:srgbClr val="000000"/>
              </a:solidFill>
              <a:latin typeface="Arial"/>
              <a:ea typeface="Arial"/>
              <a:cs typeface="Arial"/>
              <a:sym typeface="Arial"/>
            </a:endParaRPr>
          </a:p>
        </p:txBody>
      </p:sp>
      <p:sp>
        <p:nvSpPr>
          <p:cNvPr id="997" name="Google Shape;997;p80"/>
          <p:cNvSpPr/>
          <p:nvPr/>
        </p:nvSpPr>
        <p:spPr>
          <a:xfrm>
            <a:off x="5943601" y="5060903"/>
            <a:ext cx="923651"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تطوير</a:t>
            </a:r>
            <a:endParaRPr/>
          </a:p>
          <a:p>
            <a:pPr indent="0" lvl="0" marL="0" marR="0" rtl="0" algn="l">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المناهج</a:t>
            </a:r>
            <a:endParaRPr b="1" i="0" sz="2800" u="none" cap="none" strike="noStrike">
              <a:solidFill>
                <a:srgbClr val="000000"/>
              </a:solidFill>
              <a:latin typeface="Arial"/>
              <a:ea typeface="Arial"/>
              <a:cs typeface="Arial"/>
              <a:sym typeface="Arial"/>
            </a:endParaRPr>
          </a:p>
        </p:txBody>
      </p:sp>
      <p:sp>
        <p:nvSpPr>
          <p:cNvPr id="998" name="Google Shape;998;p80"/>
          <p:cNvSpPr/>
          <p:nvPr/>
        </p:nvSpPr>
        <p:spPr>
          <a:xfrm>
            <a:off x="7637337" y="2966170"/>
            <a:ext cx="1284326"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السياسات</a:t>
            </a:r>
            <a:endParaRPr b="1" i="0" sz="2800" u="none" cap="none" strike="noStrike">
              <a:solidFill>
                <a:srgbClr val="000000"/>
              </a:solidFill>
              <a:latin typeface="Arial"/>
              <a:ea typeface="Arial"/>
              <a:cs typeface="Arial"/>
              <a:sym typeface="Arial"/>
            </a:endParaRPr>
          </a:p>
        </p:txBody>
      </p:sp>
      <p:sp>
        <p:nvSpPr>
          <p:cNvPr id="999" name="Google Shape;999;p80"/>
          <p:cNvSpPr/>
          <p:nvPr/>
        </p:nvSpPr>
        <p:spPr>
          <a:xfrm>
            <a:off x="4057288" y="4269085"/>
            <a:ext cx="965329" cy="95410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البحث </a:t>
            </a:r>
            <a:endParaRPr/>
          </a:p>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العلمي</a:t>
            </a:r>
            <a:endParaRPr b="1" i="0" sz="2800" u="none" cap="none" strike="noStrike">
              <a:solidFill>
                <a:srgbClr val="000000"/>
              </a:solidFill>
              <a:latin typeface="Arial"/>
              <a:ea typeface="Arial"/>
              <a:cs typeface="Arial"/>
              <a:sym typeface="Arial"/>
            </a:endParaRPr>
          </a:p>
        </p:txBody>
      </p:sp>
      <p:sp>
        <p:nvSpPr>
          <p:cNvPr id="1000" name="Google Shape;1000;p80"/>
          <p:cNvSpPr/>
          <p:nvPr/>
        </p:nvSpPr>
        <p:spPr>
          <a:xfrm>
            <a:off x="5868399" y="2012063"/>
            <a:ext cx="1224847"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القيادة الإبداعية</a:t>
            </a:r>
            <a:endParaRPr b="1" i="0" sz="2800" u="none" cap="none" strike="noStrike">
              <a:solidFill>
                <a:srgbClr val="000000"/>
              </a:solidFill>
              <a:latin typeface="Arial"/>
              <a:ea typeface="Arial"/>
              <a:cs typeface="Arial"/>
              <a:sym typeface="Arial"/>
            </a:endParaRPr>
          </a:p>
        </p:txBody>
      </p:sp>
      <p:sp>
        <p:nvSpPr>
          <p:cNvPr id="1001" name="Google Shape;1001;p80"/>
          <p:cNvSpPr/>
          <p:nvPr/>
        </p:nvSpPr>
        <p:spPr>
          <a:xfrm>
            <a:off x="3528186" y="2533257"/>
            <a:ext cx="1990108" cy="1265761"/>
          </a:xfrm>
          <a:prstGeom prst="hexagon">
            <a:avLst>
              <a:gd fmla="val 25000" name="adj"/>
              <a:gd fmla="val 115470" name="vf"/>
            </a:avLst>
          </a:prstGeom>
          <a:solidFill>
            <a:srgbClr val="7030A0">
              <a:alpha val="76862"/>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ادخال نظم جديدة</a:t>
            </a:r>
            <a:endParaRPr b="1" i="0" sz="2700" u="none" cap="none" strike="noStrike">
              <a:solidFill>
                <a:schemeClr val="dk1"/>
              </a:solidFill>
              <a:latin typeface="Arial"/>
              <a:ea typeface="Arial"/>
              <a:cs typeface="Arial"/>
              <a:sym typeface="Arial"/>
            </a:endParaRPr>
          </a:p>
        </p:txBody>
      </p:sp>
      <p:sp>
        <p:nvSpPr>
          <p:cNvPr id="1002" name="Google Shape;1002;p80"/>
          <p:cNvSpPr/>
          <p:nvPr/>
        </p:nvSpPr>
        <p:spPr>
          <a:xfrm>
            <a:off x="3528186" y="2462938"/>
            <a:ext cx="2063916" cy="1406401"/>
          </a:xfrm>
          <a:prstGeom prst="hexagon">
            <a:avLst>
              <a:gd fmla="val 25000" name="adj"/>
              <a:gd fmla="val 115470" name="vf"/>
            </a:avLst>
          </a:prstGeom>
          <a:no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pic>
        <p:nvPicPr>
          <p:cNvPr id="1003" name="Google Shape;1003;p80"/>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004" name="Google Shape;1004;p80"/>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005" name="Google Shape;1005;p80"/>
          <p:cNvSpPr/>
          <p:nvPr/>
        </p:nvSpPr>
        <p:spPr>
          <a:xfrm>
            <a:off x="5381687" y="649704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006" name="Google Shape;1006;p80"/>
          <p:cNvSpPr/>
          <p:nvPr/>
        </p:nvSpPr>
        <p:spPr>
          <a:xfrm>
            <a:off x="4961966" y="1280486"/>
            <a:ext cx="2924970" cy="707886"/>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000" u="none" cap="none" strike="noStrike">
                <a:solidFill>
                  <a:srgbClr val="000000"/>
                </a:solidFill>
                <a:latin typeface="Arial"/>
                <a:ea typeface="Arial"/>
                <a:cs typeface="Arial"/>
                <a:sym typeface="Arial"/>
              </a:rPr>
              <a:t>(لتطوير مؤسسات التعليم العالي)</a:t>
            </a:r>
            <a:br>
              <a:rPr b="1" i="0" lang="en-US" sz="2000" u="none" cap="none" strike="noStrike">
                <a:solidFill>
                  <a:srgbClr val="000000"/>
                </a:solidFill>
                <a:latin typeface="Arial"/>
                <a:ea typeface="Arial"/>
                <a:cs typeface="Arial"/>
                <a:sym typeface="Arial"/>
              </a:rPr>
            </a:br>
            <a:endParaRPr b="1" i="0" sz="20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80"/>
                                        </p:tgtEl>
                                        <p:attrNameLst>
                                          <p:attrName>style.visibility</p:attrName>
                                        </p:attrNameLst>
                                      </p:cBhvr>
                                      <p:to>
                                        <p:strVal val="visible"/>
                                      </p:to>
                                    </p:set>
                                    <p:animEffect filter="fade" transition="in">
                                      <p:cBhvr>
                                        <p:cTn dur="2000"/>
                                        <p:tgtEl>
                                          <p:spTgt spid="98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0" name="Shape 1010"/>
        <p:cNvGrpSpPr/>
        <p:nvPr/>
      </p:nvGrpSpPr>
      <p:grpSpPr>
        <a:xfrm>
          <a:off x="0" y="0"/>
          <a:ext cx="0" cy="0"/>
          <a:chOff x="0" y="0"/>
          <a:chExt cx="0" cy="0"/>
        </a:xfrm>
      </p:grpSpPr>
      <p:sp>
        <p:nvSpPr>
          <p:cNvPr id="1011" name="Google Shape;1011;p81"/>
          <p:cNvSpPr txBox="1"/>
          <p:nvPr>
            <p:ph type="title"/>
          </p:nvPr>
        </p:nvSpPr>
        <p:spPr>
          <a:xfrm>
            <a:off x="4081048" y="157342"/>
            <a:ext cx="3242810" cy="662284"/>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SzPct val="101851"/>
              <a:buNone/>
            </a:pPr>
            <a:r>
              <a:rPr lang="en-US"/>
              <a:t>رؤى ومقترحات</a:t>
            </a:r>
            <a:endParaRPr/>
          </a:p>
        </p:txBody>
      </p:sp>
      <p:grpSp>
        <p:nvGrpSpPr>
          <p:cNvPr id="1012" name="Google Shape;1012;p81"/>
          <p:cNvGrpSpPr/>
          <p:nvPr/>
        </p:nvGrpSpPr>
        <p:grpSpPr>
          <a:xfrm>
            <a:off x="4060064" y="2189627"/>
            <a:ext cx="6725040" cy="3519057"/>
            <a:chOff x="665854" y="1928360"/>
            <a:chExt cx="3210880" cy="3519057"/>
          </a:xfrm>
        </p:grpSpPr>
        <p:grpSp>
          <p:nvGrpSpPr>
            <p:cNvPr id="1013" name="Google Shape;1013;p81"/>
            <p:cNvGrpSpPr/>
            <p:nvPr/>
          </p:nvGrpSpPr>
          <p:grpSpPr>
            <a:xfrm>
              <a:off x="669654" y="1928360"/>
              <a:ext cx="1694196" cy="1406401"/>
              <a:chOff x="958295" y="1897765"/>
              <a:chExt cx="1620000" cy="1440000"/>
            </a:xfrm>
          </p:grpSpPr>
          <p:sp>
            <p:nvSpPr>
              <p:cNvPr id="1014" name="Google Shape;1014;p81"/>
              <p:cNvSpPr/>
              <p:nvPr/>
            </p:nvSpPr>
            <p:spPr>
              <a:xfrm>
                <a:off x="958295" y="1897765"/>
                <a:ext cx="1620000" cy="1440000"/>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15" name="Google Shape;1015;p81"/>
              <p:cNvSpPr/>
              <p:nvPr/>
            </p:nvSpPr>
            <p:spPr>
              <a:xfrm>
                <a:off x="1044661" y="1941564"/>
                <a:ext cx="1440000" cy="1296000"/>
              </a:xfrm>
              <a:prstGeom prst="hexagon">
                <a:avLst>
                  <a:gd fmla="val 25000" name="adj"/>
                  <a:gd fmla="val 115470" name="vf"/>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16" name="Google Shape;1016;p81"/>
            <p:cNvGrpSpPr/>
            <p:nvPr/>
          </p:nvGrpSpPr>
          <p:grpSpPr>
            <a:xfrm>
              <a:off x="665854" y="4041016"/>
              <a:ext cx="1694196" cy="1406401"/>
              <a:chOff x="954662" y="2528851"/>
              <a:chExt cx="1620000" cy="1440000"/>
            </a:xfrm>
          </p:grpSpPr>
          <p:sp>
            <p:nvSpPr>
              <p:cNvPr id="1017" name="Google Shape;1017;p81"/>
              <p:cNvSpPr/>
              <p:nvPr/>
            </p:nvSpPr>
            <p:spPr>
              <a:xfrm>
                <a:off x="954662" y="2528851"/>
                <a:ext cx="1620000" cy="1440000"/>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18" name="Google Shape;1018;p81"/>
              <p:cNvSpPr/>
              <p:nvPr/>
            </p:nvSpPr>
            <p:spPr>
              <a:xfrm>
                <a:off x="1044662" y="2599269"/>
                <a:ext cx="1440000" cy="1296000"/>
              </a:xfrm>
              <a:prstGeom prst="hexagon">
                <a:avLst>
                  <a:gd fmla="val 25000" name="adj"/>
                  <a:gd fmla="val 115470" name="vf"/>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19" name="Google Shape;1019;p81"/>
            <p:cNvGrpSpPr/>
            <p:nvPr/>
          </p:nvGrpSpPr>
          <p:grpSpPr>
            <a:xfrm>
              <a:off x="2182538" y="2920760"/>
              <a:ext cx="1694196" cy="1406401"/>
              <a:chOff x="1046008" y="2129540"/>
              <a:chExt cx="1620000" cy="1440000"/>
            </a:xfrm>
          </p:grpSpPr>
          <p:sp>
            <p:nvSpPr>
              <p:cNvPr id="1020" name="Google Shape;1020;p81"/>
              <p:cNvSpPr/>
              <p:nvPr/>
            </p:nvSpPr>
            <p:spPr>
              <a:xfrm>
                <a:off x="1046008" y="2129540"/>
                <a:ext cx="1620000" cy="1440000"/>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21" name="Google Shape;1021;p81"/>
              <p:cNvSpPr/>
              <p:nvPr/>
            </p:nvSpPr>
            <p:spPr>
              <a:xfrm>
                <a:off x="1109439" y="2201539"/>
                <a:ext cx="1440000" cy="1296000"/>
              </a:xfrm>
              <a:prstGeom prst="hexagon">
                <a:avLst>
                  <a:gd fmla="val 25000" name="adj"/>
                  <a:gd fmla="val 115470" name="vf"/>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sp>
        <p:nvSpPr>
          <p:cNvPr id="1022" name="Google Shape;1022;p81"/>
          <p:cNvSpPr/>
          <p:nvPr/>
        </p:nvSpPr>
        <p:spPr>
          <a:xfrm>
            <a:off x="2999656" y="819626"/>
            <a:ext cx="6160686" cy="1177779"/>
          </a:xfrm>
          <a:prstGeom prst="roundRect">
            <a:avLst>
              <a:gd fmla="val 16667" name="adj"/>
            </a:avLst>
          </a:prstGeom>
          <a:noFill/>
          <a:ln cap="flat" cmpd="sng" w="25400">
            <a:solidFill>
              <a:schemeClr val="accent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23" name="Google Shape;1023;p81"/>
          <p:cNvSpPr txBox="1"/>
          <p:nvPr/>
        </p:nvSpPr>
        <p:spPr>
          <a:xfrm>
            <a:off x="3206417" y="1052736"/>
            <a:ext cx="4977816" cy="58477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1" i="0" lang="en-US" sz="3200" u="none" cap="none" strike="noStrike">
                <a:solidFill>
                  <a:srgbClr val="000000"/>
                </a:solidFill>
                <a:latin typeface="Twentieth Century"/>
                <a:ea typeface="Twentieth Century"/>
                <a:cs typeface="Twentieth Century"/>
                <a:sym typeface="Twentieth Century"/>
              </a:rPr>
              <a:t>دعم البحث العلمي في الجامعات</a:t>
            </a:r>
            <a:endParaRPr b="0" i="0" sz="2800" u="none" cap="none" strike="noStrike">
              <a:solidFill>
                <a:srgbClr val="000000"/>
              </a:solidFill>
              <a:latin typeface="Twentieth Century"/>
              <a:ea typeface="Twentieth Century"/>
              <a:cs typeface="Twentieth Century"/>
              <a:sym typeface="Twentieth Century"/>
            </a:endParaRPr>
          </a:p>
        </p:txBody>
      </p:sp>
      <p:sp>
        <p:nvSpPr>
          <p:cNvPr id="1024" name="Google Shape;1024;p81"/>
          <p:cNvSpPr/>
          <p:nvPr/>
        </p:nvSpPr>
        <p:spPr>
          <a:xfrm>
            <a:off x="1062780" y="3275034"/>
            <a:ext cx="3144009" cy="1265761"/>
          </a:xfrm>
          <a:prstGeom prst="hexagon">
            <a:avLst>
              <a:gd fmla="val 25000" name="adj"/>
              <a:gd fmla="val 115470" name="vf"/>
            </a:avLst>
          </a:prstGeom>
          <a:solidFill>
            <a:srgbClr val="7030A0">
              <a:alpha val="76862"/>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الاستفادة من البحوث العالمية</a:t>
            </a:r>
            <a:endParaRPr b="1" i="0" sz="2700" u="none" cap="none" strike="noStrike">
              <a:solidFill>
                <a:schemeClr val="dk1"/>
              </a:solidFill>
              <a:latin typeface="Arial"/>
              <a:ea typeface="Arial"/>
              <a:cs typeface="Arial"/>
              <a:sym typeface="Arial"/>
            </a:endParaRPr>
          </a:p>
        </p:txBody>
      </p:sp>
      <p:sp>
        <p:nvSpPr>
          <p:cNvPr id="1025" name="Google Shape;1025;p81"/>
          <p:cNvSpPr/>
          <p:nvPr/>
        </p:nvSpPr>
        <p:spPr>
          <a:xfrm>
            <a:off x="977143" y="3204715"/>
            <a:ext cx="3315285" cy="1406401"/>
          </a:xfrm>
          <a:prstGeom prst="hexagon">
            <a:avLst>
              <a:gd fmla="val 25000" name="adj"/>
              <a:gd fmla="val 115470" name="vf"/>
            </a:avLst>
          </a:prstGeom>
          <a:no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pic>
        <p:nvPicPr>
          <p:cNvPr id="1026" name="Google Shape;1026;p81"/>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027" name="Google Shape;1027;p81"/>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028" name="Google Shape;1028;p81"/>
          <p:cNvSpPr/>
          <p:nvPr/>
        </p:nvSpPr>
        <p:spPr>
          <a:xfrm>
            <a:off x="5381687" y="649704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029" name="Google Shape;1029;p81"/>
          <p:cNvSpPr/>
          <p:nvPr/>
        </p:nvSpPr>
        <p:spPr>
          <a:xfrm>
            <a:off x="407368" y="495489"/>
            <a:ext cx="2799048" cy="138499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(تطوير مؤسسات التعليم العالي)</a:t>
            </a:r>
            <a:br>
              <a:rPr b="1" i="0" lang="en-US" sz="2800" u="none" cap="none" strike="noStrike">
                <a:solidFill>
                  <a:srgbClr val="000000"/>
                </a:solidFill>
                <a:latin typeface="Arial"/>
                <a:ea typeface="Arial"/>
                <a:cs typeface="Arial"/>
                <a:sym typeface="Arial"/>
              </a:rPr>
            </a:br>
            <a:endParaRPr b="1" i="0" sz="2800" u="none" cap="none" strike="noStrike">
              <a:solidFill>
                <a:srgbClr val="000000"/>
              </a:solidFill>
              <a:latin typeface="Arial"/>
              <a:ea typeface="Arial"/>
              <a:cs typeface="Arial"/>
              <a:sym typeface="Arial"/>
            </a:endParaRPr>
          </a:p>
        </p:txBody>
      </p:sp>
      <p:sp>
        <p:nvSpPr>
          <p:cNvPr id="1030" name="Google Shape;1030;p81"/>
          <p:cNvSpPr/>
          <p:nvPr/>
        </p:nvSpPr>
        <p:spPr>
          <a:xfrm>
            <a:off x="4272989" y="2445910"/>
            <a:ext cx="2766143" cy="5232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التشاركية</a:t>
            </a:r>
            <a:endParaRPr b="1" i="0" sz="2800" u="none" cap="none" strike="noStrike">
              <a:solidFill>
                <a:srgbClr val="000000"/>
              </a:solidFill>
              <a:latin typeface="Arial"/>
              <a:ea typeface="Arial"/>
              <a:cs typeface="Arial"/>
              <a:sym typeface="Arial"/>
            </a:endParaRPr>
          </a:p>
        </p:txBody>
      </p:sp>
      <p:sp>
        <p:nvSpPr>
          <p:cNvPr id="1031" name="Google Shape;1031;p81"/>
          <p:cNvSpPr/>
          <p:nvPr/>
        </p:nvSpPr>
        <p:spPr>
          <a:xfrm>
            <a:off x="7718093" y="3472489"/>
            <a:ext cx="2585606" cy="95410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إنشاء المراكز الوطنية للأبحاث</a:t>
            </a:r>
            <a:endParaRPr b="0" i="0" sz="1400" u="none" cap="none" strike="noStrike">
              <a:solidFill>
                <a:srgbClr val="000000"/>
              </a:solidFill>
              <a:latin typeface="Arial"/>
              <a:ea typeface="Arial"/>
              <a:cs typeface="Arial"/>
              <a:sym typeface="Arial"/>
            </a:endParaRPr>
          </a:p>
        </p:txBody>
      </p:sp>
      <p:sp>
        <p:nvSpPr>
          <p:cNvPr id="1032" name="Google Shape;1032;p81"/>
          <p:cNvSpPr/>
          <p:nvPr/>
        </p:nvSpPr>
        <p:spPr>
          <a:xfrm>
            <a:off x="4471392" y="4851688"/>
            <a:ext cx="2892138"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عدم اهدار المال والجهد</a:t>
            </a:r>
            <a:endParaRPr b="0" i="0" sz="14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23"/>
                                        </p:tgtEl>
                                        <p:attrNameLst>
                                          <p:attrName>style.visibility</p:attrName>
                                        </p:attrNameLst>
                                      </p:cBhvr>
                                      <p:to>
                                        <p:strVal val="visible"/>
                                      </p:to>
                                    </p:set>
                                    <p:animEffect filter="fade" transition="in">
                                      <p:cBhvr>
                                        <p:cTn dur="2000"/>
                                        <p:tgtEl>
                                          <p:spTgt spid="102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0"/>
                                        </p:tgtEl>
                                        <p:attrNameLst>
                                          <p:attrName>style.visibility</p:attrName>
                                        </p:attrNameLst>
                                      </p:cBhvr>
                                      <p:to>
                                        <p:strVal val="visible"/>
                                      </p:to>
                                    </p:set>
                                    <p:animEffect filter="fade" transition="in">
                                      <p:cBhvr>
                                        <p:cTn dur="2000"/>
                                        <p:tgtEl>
                                          <p:spTgt spid="103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1"/>
                                        </p:tgtEl>
                                        <p:attrNameLst>
                                          <p:attrName>style.visibility</p:attrName>
                                        </p:attrNameLst>
                                      </p:cBhvr>
                                      <p:to>
                                        <p:strVal val="visible"/>
                                      </p:to>
                                    </p:set>
                                    <p:animEffect filter="fade" transition="in">
                                      <p:cBhvr>
                                        <p:cTn dur="2000"/>
                                        <p:tgtEl>
                                          <p:spTgt spid="103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24"/>
                                        </p:tgtEl>
                                        <p:attrNameLst>
                                          <p:attrName>style.visibility</p:attrName>
                                        </p:attrNameLst>
                                      </p:cBhvr>
                                      <p:to>
                                        <p:strVal val="visible"/>
                                      </p:to>
                                    </p:set>
                                    <p:animEffect filter="fade" transition="in">
                                      <p:cBhvr>
                                        <p:cTn dur="2000"/>
                                        <p:tgtEl>
                                          <p:spTgt spid="102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2"/>
                                        </p:tgtEl>
                                        <p:attrNameLst>
                                          <p:attrName>style.visibility</p:attrName>
                                        </p:attrNameLst>
                                      </p:cBhvr>
                                      <p:to>
                                        <p:strVal val="visible"/>
                                      </p:to>
                                    </p:set>
                                    <p:animEffect filter="fade" transition="in">
                                      <p:cBhvr>
                                        <p:cTn dur="2000"/>
                                        <p:tgtEl>
                                          <p:spTgt spid="103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6" name="Shape 1036"/>
        <p:cNvGrpSpPr/>
        <p:nvPr/>
      </p:nvGrpSpPr>
      <p:grpSpPr>
        <a:xfrm>
          <a:off x="0" y="0"/>
          <a:ext cx="0" cy="0"/>
          <a:chOff x="0" y="0"/>
          <a:chExt cx="0" cy="0"/>
        </a:xfrm>
      </p:grpSpPr>
      <p:sp>
        <p:nvSpPr>
          <p:cNvPr id="1037" name="Google Shape;1037;p82"/>
          <p:cNvSpPr txBox="1"/>
          <p:nvPr>
            <p:ph type="title"/>
          </p:nvPr>
        </p:nvSpPr>
        <p:spPr>
          <a:xfrm>
            <a:off x="4081048" y="157342"/>
            <a:ext cx="3242810" cy="662284"/>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SzPct val="101851"/>
              <a:buNone/>
            </a:pPr>
            <a:r>
              <a:rPr lang="en-US"/>
              <a:t>رؤى ومقترحات</a:t>
            </a:r>
            <a:endParaRPr/>
          </a:p>
        </p:txBody>
      </p:sp>
      <p:grpSp>
        <p:nvGrpSpPr>
          <p:cNvPr id="1038" name="Google Shape;1038;p82"/>
          <p:cNvGrpSpPr/>
          <p:nvPr/>
        </p:nvGrpSpPr>
        <p:grpSpPr>
          <a:xfrm>
            <a:off x="4025489" y="2297442"/>
            <a:ext cx="6725040" cy="3519057"/>
            <a:chOff x="665854" y="1928360"/>
            <a:chExt cx="3210880" cy="3519057"/>
          </a:xfrm>
        </p:grpSpPr>
        <p:grpSp>
          <p:nvGrpSpPr>
            <p:cNvPr id="1039" name="Google Shape;1039;p82"/>
            <p:cNvGrpSpPr/>
            <p:nvPr/>
          </p:nvGrpSpPr>
          <p:grpSpPr>
            <a:xfrm>
              <a:off x="669654" y="1928360"/>
              <a:ext cx="1694196" cy="1406401"/>
              <a:chOff x="958295" y="1897765"/>
              <a:chExt cx="1620000" cy="1440000"/>
            </a:xfrm>
          </p:grpSpPr>
          <p:sp>
            <p:nvSpPr>
              <p:cNvPr id="1040" name="Google Shape;1040;p82"/>
              <p:cNvSpPr/>
              <p:nvPr/>
            </p:nvSpPr>
            <p:spPr>
              <a:xfrm>
                <a:off x="958295" y="1897765"/>
                <a:ext cx="1620000" cy="1440000"/>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41" name="Google Shape;1041;p82"/>
              <p:cNvSpPr/>
              <p:nvPr/>
            </p:nvSpPr>
            <p:spPr>
              <a:xfrm>
                <a:off x="1044661" y="1941564"/>
                <a:ext cx="1440000" cy="1296000"/>
              </a:xfrm>
              <a:prstGeom prst="hexagon">
                <a:avLst>
                  <a:gd fmla="val 25000" name="adj"/>
                  <a:gd fmla="val 115470" name="vf"/>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42" name="Google Shape;1042;p82"/>
            <p:cNvGrpSpPr/>
            <p:nvPr/>
          </p:nvGrpSpPr>
          <p:grpSpPr>
            <a:xfrm>
              <a:off x="665854" y="4041016"/>
              <a:ext cx="1694196" cy="1406401"/>
              <a:chOff x="954662" y="2528851"/>
              <a:chExt cx="1620000" cy="1440000"/>
            </a:xfrm>
          </p:grpSpPr>
          <p:sp>
            <p:nvSpPr>
              <p:cNvPr id="1043" name="Google Shape;1043;p82"/>
              <p:cNvSpPr/>
              <p:nvPr/>
            </p:nvSpPr>
            <p:spPr>
              <a:xfrm>
                <a:off x="954662" y="2528851"/>
                <a:ext cx="1620000" cy="1440000"/>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44" name="Google Shape;1044;p82"/>
              <p:cNvSpPr/>
              <p:nvPr/>
            </p:nvSpPr>
            <p:spPr>
              <a:xfrm>
                <a:off x="1044662" y="2599269"/>
                <a:ext cx="1440000" cy="1296000"/>
              </a:xfrm>
              <a:prstGeom prst="hexagon">
                <a:avLst>
                  <a:gd fmla="val 25000" name="adj"/>
                  <a:gd fmla="val 115470" name="vf"/>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45" name="Google Shape;1045;p82"/>
            <p:cNvGrpSpPr/>
            <p:nvPr/>
          </p:nvGrpSpPr>
          <p:grpSpPr>
            <a:xfrm>
              <a:off x="2182538" y="2920760"/>
              <a:ext cx="1694196" cy="1406401"/>
              <a:chOff x="1046008" y="2129540"/>
              <a:chExt cx="1620000" cy="1440000"/>
            </a:xfrm>
          </p:grpSpPr>
          <p:sp>
            <p:nvSpPr>
              <p:cNvPr id="1046" name="Google Shape;1046;p82"/>
              <p:cNvSpPr/>
              <p:nvPr/>
            </p:nvSpPr>
            <p:spPr>
              <a:xfrm>
                <a:off x="1046008" y="2129540"/>
                <a:ext cx="1620000" cy="1440000"/>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47" name="Google Shape;1047;p82"/>
              <p:cNvSpPr/>
              <p:nvPr/>
            </p:nvSpPr>
            <p:spPr>
              <a:xfrm>
                <a:off x="1109439" y="2201539"/>
                <a:ext cx="1440000" cy="1296000"/>
              </a:xfrm>
              <a:prstGeom prst="hexagon">
                <a:avLst>
                  <a:gd fmla="val 25000" name="adj"/>
                  <a:gd fmla="val 115470" name="vf"/>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sp>
        <p:nvSpPr>
          <p:cNvPr id="1048" name="Google Shape;1048;p82"/>
          <p:cNvSpPr/>
          <p:nvPr/>
        </p:nvSpPr>
        <p:spPr>
          <a:xfrm>
            <a:off x="2999656" y="819626"/>
            <a:ext cx="6160686" cy="1177779"/>
          </a:xfrm>
          <a:prstGeom prst="roundRect">
            <a:avLst>
              <a:gd fmla="val 16667" name="adj"/>
            </a:avLst>
          </a:prstGeom>
          <a:noFill/>
          <a:ln cap="flat" cmpd="sng" w="25400">
            <a:solidFill>
              <a:schemeClr val="accent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49" name="Google Shape;1049;p82"/>
          <p:cNvSpPr txBox="1"/>
          <p:nvPr/>
        </p:nvSpPr>
        <p:spPr>
          <a:xfrm>
            <a:off x="3206417" y="881327"/>
            <a:ext cx="5769904" cy="1077218"/>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000000"/>
                </a:solidFill>
                <a:latin typeface="Twentieth Century"/>
                <a:ea typeface="Twentieth Century"/>
                <a:cs typeface="Twentieth Century"/>
                <a:sym typeface="Twentieth Century"/>
              </a:rPr>
              <a:t>إيجاد القيادات الجامعية الطموحة المبدعة</a:t>
            </a:r>
            <a:endParaRPr/>
          </a:p>
          <a:p>
            <a:pPr indent="0" lvl="0" marL="0" marR="0" rtl="0" algn="ctr">
              <a:lnSpc>
                <a:spcPct val="100000"/>
              </a:lnSpc>
              <a:spcBef>
                <a:spcPts val="0"/>
              </a:spcBef>
              <a:spcAft>
                <a:spcPts val="0"/>
              </a:spcAft>
              <a:buNone/>
            </a:pPr>
            <a:r>
              <a:rPr b="1" i="0" lang="en-US" sz="3200" u="none" cap="none" strike="noStrike">
                <a:solidFill>
                  <a:srgbClr val="000000"/>
                </a:solidFill>
                <a:latin typeface="Twentieth Century"/>
                <a:ea typeface="Twentieth Century"/>
                <a:cs typeface="Twentieth Century"/>
                <a:sym typeface="Twentieth Century"/>
              </a:rPr>
              <a:t>المؤهلة بالكفايات</a:t>
            </a:r>
            <a:endParaRPr b="0" i="0" sz="2800" u="none" cap="none" strike="noStrike">
              <a:solidFill>
                <a:srgbClr val="000000"/>
              </a:solidFill>
              <a:latin typeface="Twentieth Century"/>
              <a:ea typeface="Twentieth Century"/>
              <a:cs typeface="Twentieth Century"/>
              <a:sym typeface="Twentieth Century"/>
            </a:endParaRPr>
          </a:p>
        </p:txBody>
      </p:sp>
      <p:sp>
        <p:nvSpPr>
          <p:cNvPr id="1050" name="Google Shape;1050;p82"/>
          <p:cNvSpPr/>
          <p:nvPr/>
        </p:nvSpPr>
        <p:spPr>
          <a:xfrm>
            <a:off x="1062780" y="3275034"/>
            <a:ext cx="3144009" cy="1265761"/>
          </a:xfrm>
          <a:prstGeom prst="hexagon">
            <a:avLst>
              <a:gd fmla="val 25000" name="adj"/>
              <a:gd fmla="val 115470" name="vf"/>
            </a:avLst>
          </a:prstGeom>
          <a:solidFill>
            <a:srgbClr val="7030A0">
              <a:alpha val="76862"/>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معايير المسؤولية المجتمعية </a:t>
            </a:r>
            <a:endParaRPr b="1" i="0" sz="2800" u="none" cap="none" strike="noStrike">
              <a:solidFill>
                <a:schemeClr val="dk1"/>
              </a:solidFill>
              <a:latin typeface="Arial"/>
              <a:ea typeface="Arial"/>
              <a:cs typeface="Arial"/>
              <a:sym typeface="Arial"/>
            </a:endParaRPr>
          </a:p>
        </p:txBody>
      </p:sp>
      <p:sp>
        <p:nvSpPr>
          <p:cNvPr id="1051" name="Google Shape;1051;p82"/>
          <p:cNvSpPr/>
          <p:nvPr/>
        </p:nvSpPr>
        <p:spPr>
          <a:xfrm>
            <a:off x="977143" y="3204715"/>
            <a:ext cx="3315285" cy="1406401"/>
          </a:xfrm>
          <a:prstGeom prst="hexagon">
            <a:avLst>
              <a:gd fmla="val 25000" name="adj"/>
              <a:gd fmla="val 115470" name="vf"/>
            </a:avLst>
          </a:prstGeom>
          <a:no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pic>
        <p:nvPicPr>
          <p:cNvPr id="1052" name="Google Shape;1052;p82"/>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053" name="Google Shape;1053;p82"/>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054" name="Google Shape;1054;p82"/>
          <p:cNvSpPr/>
          <p:nvPr/>
        </p:nvSpPr>
        <p:spPr>
          <a:xfrm>
            <a:off x="5381687" y="649704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055" name="Google Shape;1055;p82"/>
          <p:cNvSpPr/>
          <p:nvPr/>
        </p:nvSpPr>
        <p:spPr>
          <a:xfrm>
            <a:off x="407368" y="495489"/>
            <a:ext cx="2799048" cy="138499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(تطوير مؤسسات التعليم العالي)</a:t>
            </a:r>
            <a:br>
              <a:rPr b="1" i="0" lang="en-US" sz="2800" u="none" cap="none" strike="noStrike">
                <a:solidFill>
                  <a:srgbClr val="000000"/>
                </a:solidFill>
                <a:latin typeface="Arial"/>
                <a:ea typeface="Arial"/>
                <a:cs typeface="Arial"/>
                <a:sym typeface="Arial"/>
              </a:rPr>
            </a:br>
            <a:endParaRPr b="1" i="0" sz="2800" u="none" cap="none" strike="noStrike">
              <a:solidFill>
                <a:srgbClr val="000000"/>
              </a:solidFill>
              <a:latin typeface="Arial"/>
              <a:ea typeface="Arial"/>
              <a:cs typeface="Arial"/>
              <a:sym typeface="Arial"/>
            </a:endParaRPr>
          </a:p>
        </p:txBody>
      </p:sp>
      <p:sp>
        <p:nvSpPr>
          <p:cNvPr id="1056" name="Google Shape;1056;p82"/>
          <p:cNvSpPr/>
          <p:nvPr/>
        </p:nvSpPr>
        <p:spPr>
          <a:xfrm>
            <a:off x="4272989" y="2445910"/>
            <a:ext cx="2766143"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الكفايات المعرفية والشخصية</a:t>
            </a:r>
            <a:endParaRPr b="1" i="0" sz="2800" u="none" cap="none" strike="noStrike">
              <a:solidFill>
                <a:srgbClr val="000000"/>
              </a:solidFill>
              <a:latin typeface="Arial"/>
              <a:ea typeface="Arial"/>
              <a:cs typeface="Arial"/>
              <a:sym typeface="Arial"/>
            </a:endParaRPr>
          </a:p>
        </p:txBody>
      </p:sp>
      <p:sp>
        <p:nvSpPr>
          <p:cNvPr id="1057" name="Google Shape;1057;p82"/>
          <p:cNvSpPr/>
          <p:nvPr/>
        </p:nvSpPr>
        <p:spPr>
          <a:xfrm>
            <a:off x="7686858" y="3703843"/>
            <a:ext cx="2462534"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الكفايات التخطيطية </a:t>
            </a:r>
            <a:endParaRPr b="0" i="0" sz="1400" u="none" cap="none" strike="noStrike">
              <a:solidFill>
                <a:srgbClr val="000000"/>
              </a:solidFill>
              <a:latin typeface="Arial"/>
              <a:ea typeface="Arial"/>
              <a:cs typeface="Arial"/>
              <a:sym typeface="Arial"/>
            </a:endParaRPr>
          </a:p>
        </p:txBody>
      </p:sp>
      <p:sp>
        <p:nvSpPr>
          <p:cNvPr id="1058" name="Google Shape;1058;p82"/>
          <p:cNvSpPr/>
          <p:nvPr/>
        </p:nvSpPr>
        <p:spPr>
          <a:xfrm>
            <a:off x="4471392" y="4851688"/>
            <a:ext cx="2672526"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معايير التنمية المهنية</a:t>
            </a:r>
            <a:endParaRPr b="0" i="0" sz="14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49"/>
                                        </p:tgtEl>
                                        <p:attrNameLst>
                                          <p:attrName>style.visibility</p:attrName>
                                        </p:attrNameLst>
                                      </p:cBhvr>
                                      <p:to>
                                        <p:strVal val="visible"/>
                                      </p:to>
                                    </p:set>
                                    <p:animEffect filter="fade" transition="in">
                                      <p:cBhvr>
                                        <p:cTn dur="2000"/>
                                        <p:tgtEl>
                                          <p:spTgt spid="104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6"/>
                                        </p:tgtEl>
                                        <p:attrNameLst>
                                          <p:attrName>style.visibility</p:attrName>
                                        </p:attrNameLst>
                                      </p:cBhvr>
                                      <p:to>
                                        <p:strVal val="visible"/>
                                      </p:to>
                                    </p:set>
                                    <p:animEffect filter="fade" transition="in">
                                      <p:cBhvr>
                                        <p:cTn dur="2000"/>
                                        <p:tgtEl>
                                          <p:spTgt spid="105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7"/>
                                        </p:tgtEl>
                                        <p:attrNameLst>
                                          <p:attrName>style.visibility</p:attrName>
                                        </p:attrNameLst>
                                      </p:cBhvr>
                                      <p:to>
                                        <p:strVal val="visible"/>
                                      </p:to>
                                    </p:set>
                                    <p:animEffect filter="fade" transition="in">
                                      <p:cBhvr>
                                        <p:cTn dur="2000"/>
                                        <p:tgtEl>
                                          <p:spTgt spid="105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0"/>
                                        </p:tgtEl>
                                        <p:attrNameLst>
                                          <p:attrName>style.visibility</p:attrName>
                                        </p:attrNameLst>
                                      </p:cBhvr>
                                      <p:to>
                                        <p:strVal val="visible"/>
                                      </p:to>
                                    </p:set>
                                    <p:animEffect filter="fade" transition="in">
                                      <p:cBhvr>
                                        <p:cTn dur="2000"/>
                                        <p:tgtEl>
                                          <p:spTgt spid="105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8"/>
                                        </p:tgtEl>
                                        <p:attrNameLst>
                                          <p:attrName>style.visibility</p:attrName>
                                        </p:attrNameLst>
                                      </p:cBhvr>
                                      <p:to>
                                        <p:strVal val="visible"/>
                                      </p:to>
                                    </p:set>
                                    <p:animEffect filter="fade" transition="in">
                                      <p:cBhvr>
                                        <p:cTn dur="2000"/>
                                        <p:tgtEl>
                                          <p:spTgt spid="105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2" name="Shape 1062"/>
        <p:cNvGrpSpPr/>
        <p:nvPr/>
      </p:nvGrpSpPr>
      <p:grpSpPr>
        <a:xfrm>
          <a:off x="0" y="0"/>
          <a:ext cx="0" cy="0"/>
          <a:chOff x="0" y="0"/>
          <a:chExt cx="0" cy="0"/>
        </a:xfrm>
      </p:grpSpPr>
      <p:sp>
        <p:nvSpPr>
          <p:cNvPr id="1063" name="Google Shape;1063;p83"/>
          <p:cNvSpPr txBox="1"/>
          <p:nvPr>
            <p:ph type="title"/>
          </p:nvPr>
        </p:nvSpPr>
        <p:spPr>
          <a:xfrm>
            <a:off x="4081048" y="157342"/>
            <a:ext cx="3242810" cy="662284"/>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SzPct val="101851"/>
              <a:buNone/>
            </a:pPr>
            <a:r>
              <a:rPr lang="en-US"/>
              <a:t>رؤى ومقترحات</a:t>
            </a:r>
            <a:endParaRPr/>
          </a:p>
        </p:txBody>
      </p:sp>
      <p:grpSp>
        <p:nvGrpSpPr>
          <p:cNvPr id="1064" name="Google Shape;1064;p83"/>
          <p:cNvGrpSpPr/>
          <p:nvPr/>
        </p:nvGrpSpPr>
        <p:grpSpPr>
          <a:xfrm>
            <a:off x="4025489" y="2297442"/>
            <a:ext cx="6725040" cy="3519057"/>
            <a:chOff x="665854" y="1928360"/>
            <a:chExt cx="3210880" cy="3519057"/>
          </a:xfrm>
        </p:grpSpPr>
        <p:grpSp>
          <p:nvGrpSpPr>
            <p:cNvPr id="1065" name="Google Shape;1065;p83"/>
            <p:cNvGrpSpPr/>
            <p:nvPr/>
          </p:nvGrpSpPr>
          <p:grpSpPr>
            <a:xfrm>
              <a:off x="669654" y="1928360"/>
              <a:ext cx="1694196" cy="1406401"/>
              <a:chOff x="958295" y="1897765"/>
              <a:chExt cx="1620000" cy="1440000"/>
            </a:xfrm>
          </p:grpSpPr>
          <p:sp>
            <p:nvSpPr>
              <p:cNvPr id="1066" name="Google Shape;1066;p83"/>
              <p:cNvSpPr/>
              <p:nvPr/>
            </p:nvSpPr>
            <p:spPr>
              <a:xfrm>
                <a:off x="958295" y="1897765"/>
                <a:ext cx="1620000" cy="1440000"/>
              </a:xfrm>
              <a:prstGeom prst="hexagon">
                <a:avLst>
                  <a:gd fmla="val 25000" name="adj"/>
                  <a:gd fmla="val 115470" name="vf"/>
                </a:avLst>
              </a:prstGeom>
              <a:no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67" name="Google Shape;1067;p83"/>
              <p:cNvSpPr/>
              <p:nvPr/>
            </p:nvSpPr>
            <p:spPr>
              <a:xfrm>
                <a:off x="1044661" y="1941564"/>
                <a:ext cx="1440000" cy="1296000"/>
              </a:xfrm>
              <a:prstGeom prst="hexagon">
                <a:avLst>
                  <a:gd fmla="val 25000" name="adj"/>
                  <a:gd fmla="val 115470" name="vf"/>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68" name="Google Shape;1068;p83"/>
            <p:cNvGrpSpPr/>
            <p:nvPr/>
          </p:nvGrpSpPr>
          <p:grpSpPr>
            <a:xfrm>
              <a:off x="665854" y="4041016"/>
              <a:ext cx="1694196" cy="1406401"/>
              <a:chOff x="954662" y="2528851"/>
              <a:chExt cx="1620000" cy="1440000"/>
            </a:xfrm>
          </p:grpSpPr>
          <p:sp>
            <p:nvSpPr>
              <p:cNvPr id="1069" name="Google Shape;1069;p83"/>
              <p:cNvSpPr/>
              <p:nvPr/>
            </p:nvSpPr>
            <p:spPr>
              <a:xfrm>
                <a:off x="954662" y="2528851"/>
                <a:ext cx="1620000" cy="1440000"/>
              </a:xfrm>
              <a:prstGeom prst="hexagon">
                <a:avLst>
                  <a:gd fmla="val 25000" name="adj"/>
                  <a:gd fmla="val 115470" name="vf"/>
                </a:avLst>
              </a:prstGeom>
              <a:no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70" name="Google Shape;1070;p83"/>
              <p:cNvSpPr/>
              <p:nvPr/>
            </p:nvSpPr>
            <p:spPr>
              <a:xfrm>
                <a:off x="1044662" y="2599269"/>
                <a:ext cx="1440000" cy="1296000"/>
              </a:xfrm>
              <a:prstGeom prst="hexagon">
                <a:avLst>
                  <a:gd fmla="val 25000" name="adj"/>
                  <a:gd fmla="val 115470" name="vf"/>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071" name="Google Shape;1071;p83"/>
            <p:cNvGrpSpPr/>
            <p:nvPr/>
          </p:nvGrpSpPr>
          <p:grpSpPr>
            <a:xfrm>
              <a:off x="2182538" y="2920760"/>
              <a:ext cx="1694196" cy="1406401"/>
              <a:chOff x="1046008" y="2129540"/>
              <a:chExt cx="1620000" cy="1440000"/>
            </a:xfrm>
          </p:grpSpPr>
          <p:sp>
            <p:nvSpPr>
              <p:cNvPr id="1072" name="Google Shape;1072;p83"/>
              <p:cNvSpPr/>
              <p:nvPr/>
            </p:nvSpPr>
            <p:spPr>
              <a:xfrm>
                <a:off x="1046008" y="2129540"/>
                <a:ext cx="1620000" cy="1440000"/>
              </a:xfrm>
              <a:prstGeom prst="hexagon">
                <a:avLst>
                  <a:gd fmla="val 25000" name="adj"/>
                  <a:gd fmla="val 115470" name="vf"/>
                </a:avLst>
              </a:prstGeom>
              <a:no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73" name="Google Shape;1073;p83"/>
              <p:cNvSpPr/>
              <p:nvPr/>
            </p:nvSpPr>
            <p:spPr>
              <a:xfrm>
                <a:off x="1109439" y="2201539"/>
                <a:ext cx="1440000" cy="1296000"/>
              </a:xfrm>
              <a:prstGeom prst="hexagon">
                <a:avLst>
                  <a:gd fmla="val 25000" name="adj"/>
                  <a:gd fmla="val 115470" name="vf"/>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sp>
        <p:nvSpPr>
          <p:cNvPr id="1074" name="Google Shape;1074;p83"/>
          <p:cNvSpPr/>
          <p:nvPr/>
        </p:nvSpPr>
        <p:spPr>
          <a:xfrm>
            <a:off x="2999656" y="819626"/>
            <a:ext cx="6160686" cy="1177779"/>
          </a:xfrm>
          <a:prstGeom prst="roundRect">
            <a:avLst>
              <a:gd fmla="val 16667" name="adj"/>
            </a:avLst>
          </a:prstGeom>
          <a:noFill/>
          <a:ln cap="flat" cmpd="sng" w="25400">
            <a:solidFill>
              <a:schemeClr val="accent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075" name="Google Shape;1075;p83"/>
          <p:cNvSpPr txBox="1"/>
          <p:nvPr/>
        </p:nvSpPr>
        <p:spPr>
          <a:xfrm>
            <a:off x="3112873" y="1116127"/>
            <a:ext cx="5769904" cy="584775"/>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000000"/>
                </a:solidFill>
                <a:latin typeface="Twentieth Century"/>
                <a:ea typeface="Twentieth Century"/>
                <a:cs typeface="Twentieth Century"/>
                <a:sym typeface="Twentieth Century"/>
              </a:rPr>
              <a:t>تحولات إيجابية</a:t>
            </a:r>
            <a:endParaRPr b="0" i="0" sz="2800" u="none" cap="none" strike="noStrike">
              <a:solidFill>
                <a:srgbClr val="000000"/>
              </a:solidFill>
              <a:latin typeface="Twentieth Century"/>
              <a:ea typeface="Twentieth Century"/>
              <a:cs typeface="Twentieth Century"/>
              <a:sym typeface="Twentieth Century"/>
            </a:endParaRPr>
          </a:p>
        </p:txBody>
      </p:sp>
      <p:sp>
        <p:nvSpPr>
          <p:cNvPr id="1076" name="Google Shape;1076;p83"/>
          <p:cNvSpPr/>
          <p:nvPr/>
        </p:nvSpPr>
        <p:spPr>
          <a:xfrm>
            <a:off x="1062780" y="3275034"/>
            <a:ext cx="3144009" cy="1265761"/>
          </a:xfrm>
          <a:prstGeom prst="hexagon">
            <a:avLst>
              <a:gd fmla="val 25000" name="adj"/>
              <a:gd fmla="val 115470" name="vf"/>
            </a:avLst>
          </a:prstGeom>
          <a:solidFill>
            <a:srgbClr val="7030A0">
              <a:alpha val="76862"/>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rPr b="1" i="0" lang="en-US" sz="2400" u="none" cap="none" strike="noStrike">
                <a:solidFill>
                  <a:srgbClr val="000000"/>
                </a:solidFill>
                <a:latin typeface="Arial"/>
                <a:ea typeface="Arial"/>
                <a:cs typeface="Arial"/>
                <a:sym typeface="Arial"/>
              </a:rPr>
              <a:t>تدويل التعليم العالي</a:t>
            </a:r>
            <a:endParaRPr b="1" i="0" sz="2700" u="none" cap="none" strike="noStrike">
              <a:solidFill>
                <a:schemeClr val="dk1"/>
              </a:solidFill>
              <a:latin typeface="Arial"/>
              <a:ea typeface="Arial"/>
              <a:cs typeface="Arial"/>
              <a:sym typeface="Arial"/>
            </a:endParaRPr>
          </a:p>
        </p:txBody>
      </p:sp>
      <p:sp>
        <p:nvSpPr>
          <p:cNvPr id="1077" name="Google Shape;1077;p83"/>
          <p:cNvSpPr/>
          <p:nvPr/>
        </p:nvSpPr>
        <p:spPr>
          <a:xfrm>
            <a:off x="977143" y="3204715"/>
            <a:ext cx="3315285" cy="1406401"/>
          </a:xfrm>
          <a:prstGeom prst="hexagon">
            <a:avLst>
              <a:gd fmla="val 25000" name="adj"/>
              <a:gd fmla="val 115470" name="vf"/>
            </a:avLst>
          </a:prstGeom>
          <a:no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pic>
        <p:nvPicPr>
          <p:cNvPr id="1078" name="Google Shape;1078;p83"/>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079" name="Google Shape;1079;p83"/>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080" name="Google Shape;1080;p83"/>
          <p:cNvSpPr/>
          <p:nvPr/>
        </p:nvSpPr>
        <p:spPr>
          <a:xfrm>
            <a:off x="5381687" y="6497040"/>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081" name="Google Shape;1081;p83"/>
          <p:cNvSpPr/>
          <p:nvPr/>
        </p:nvSpPr>
        <p:spPr>
          <a:xfrm>
            <a:off x="407368" y="495489"/>
            <a:ext cx="2799048" cy="138499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(تطوير مؤسسات التعليم العالي)</a:t>
            </a:r>
            <a:br>
              <a:rPr b="1" i="0" lang="en-US" sz="2800" u="none" cap="none" strike="noStrike">
                <a:solidFill>
                  <a:srgbClr val="000000"/>
                </a:solidFill>
                <a:latin typeface="Arial"/>
                <a:ea typeface="Arial"/>
                <a:cs typeface="Arial"/>
                <a:sym typeface="Arial"/>
              </a:rPr>
            </a:br>
            <a:endParaRPr b="1" i="0" sz="2800" u="none" cap="none" strike="noStrike">
              <a:solidFill>
                <a:srgbClr val="000000"/>
              </a:solidFill>
              <a:latin typeface="Arial"/>
              <a:ea typeface="Arial"/>
              <a:cs typeface="Arial"/>
              <a:sym typeface="Arial"/>
            </a:endParaRPr>
          </a:p>
        </p:txBody>
      </p:sp>
      <p:sp>
        <p:nvSpPr>
          <p:cNvPr id="1082" name="Google Shape;1082;p83"/>
          <p:cNvSpPr/>
          <p:nvPr/>
        </p:nvSpPr>
        <p:spPr>
          <a:xfrm>
            <a:off x="4272989" y="2445910"/>
            <a:ext cx="2766143"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استخدام التكنولوجيا المتقدمة</a:t>
            </a:r>
            <a:endParaRPr b="1" i="0" sz="2800" u="none" cap="none" strike="noStrike">
              <a:solidFill>
                <a:srgbClr val="000000"/>
              </a:solidFill>
              <a:latin typeface="Arial"/>
              <a:ea typeface="Arial"/>
              <a:cs typeface="Arial"/>
              <a:sym typeface="Arial"/>
            </a:endParaRPr>
          </a:p>
        </p:txBody>
      </p:sp>
      <p:sp>
        <p:nvSpPr>
          <p:cNvPr id="1083" name="Google Shape;1083;p83"/>
          <p:cNvSpPr/>
          <p:nvPr/>
        </p:nvSpPr>
        <p:spPr>
          <a:xfrm>
            <a:off x="7687519" y="3524766"/>
            <a:ext cx="2945646"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تبنّي النظام التعليمي متعدد التخصص</a:t>
            </a:r>
            <a:endParaRPr b="0" i="0" sz="1400" u="none" cap="none" strike="noStrike">
              <a:solidFill>
                <a:srgbClr val="000000"/>
              </a:solidFill>
              <a:latin typeface="Arial"/>
              <a:ea typeface="Arial"/>
              <a:cs typeface="Arial"/>
              <a:sym typeface="Arial"/>
            </a:endParaRPr>
          </a:p>
        </p:txBody>
      </p:sp>
      <p:sp>
        <p:nvSpPr>
          <p:cNvPr id="1084" name="Google Shape;1084;p83"/>
          <p:cNvSpPr/>
          <p:nvPr/>
        </p:nvSpPr>
        <p:spPr>
          <a:xfrm>
            <a:off x="4471392" y="4851688"/>
            <a:ext cx="2337499"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تعزيز ثقافة الجودة</a:t>
            </a:r>
            <a:endParaRPr b="0" i="0" sz="14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5"/>
                                        </p:tgtEl>
                                        <p:attrNameLst>
                                          <p:attrName>style.visibility</p:attrName>
                                        </p:attrNameLst>
                                      </p:cBhvr>
                                      <p:to>
                                        <p:strVal val="visible"/>
                                      </p:to>
                                    </p:set>
                                    <p:animEffect filter="fade" transition="in">
                                      <p:cBhvr>
                                        <p:cTn dur="2000"/>
                                        <p:tgtEl>
                                          <p:spTgt spid="107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8" name="Shape 1088"/>
        <p:cNvGrpSpPr/>
        <p:nvPr/>
      </p:nvGrpSpPr>
      <p:grpSpPr>
        <a:xfrm>
          <a:off x="0" y="0"/>
          <a:ext cx="0" cy="0"/>
          <a:chOff x="0" y="0"/>
          <a:chExt cx="0" cy="0"/>
        </a:xfrm>
      </p:grpSpPr>
      <p:sp>
        <p:nvSpPr>
          <p:cNvPr id="1089" name="Google Shape;1089;p84"/>
          <p:cNvSpPr/>
          <p:nvPr/>
        </p:nvSpPr>
        <p:spPr>
          <a:xfrm>
            <a:off x="2626179" y="500900"/>
            <a:ext cx="9176616" cy="45719"/>
          </a:xfrm>
          <a:prstGeom prst="rect">
            <a:avLst/>
          </a:prstGeom>
          <a:solidFill>
            <a:srgbClr val="8E5A6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090" name="Google Shape;1090;p84"/>
          <p:cNvPicPr preferRelativeResize="0"/>
          <p:nvPr/>
        </p:nvPicPr>
        <p:blipFill rotWithShape="1">
          <a:blip r:embed="rId3">
            <a:alphaModFix/>
          </a:blip>
          <a:srcRect b="0" l="0" r="0" t="0"/>
          <a:stretch/>
        </p:blipFill>
        <p:spPr>
          <a:xfrm>
            <a:off x="245860" y="-372928"/>
            <a:ext cx="2036258" cy="1800993"/>
          </a:xfrm>
          <a:prstGeom prst="rect">
            <a:avLst/>
          </a:prstGeom>
          <a:noFill/>
          <a:ln>
            <a:noFill/>
          </a:ln>
        </p:spPr>
      </p:pic>
      <p:sp>
        <p:nvSpPr>
          <p:cNvPr id="1091" name="Google Shape;1091;p84"/>
          <p:cNvSpPr txBox="1"/>
          <p:nvPr/>
        </p:nvSpPr>
        <p:spPr>
          <a:xfrm>
            <a:off x="3863752" y="692696"/>
            <a:ext cx="4680520" cy="584735"/>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3200" u="none" cap="none" strike="noStrike">
                <a:solidFill>
                  <a:srgbClr val="660066"/>
                </a:solidFill>
                <a:latin typeface="Calibri"/>
                <a:ea typeface="Calibri"/>
                <a:cs typeface="Calibri"/>
                <a:sym typeface="Calibri"/>
              </a:rPr>
              <a:t>خاتمة</a:t>
            </a:r>
            <a:endParaRPr b="1" i="0" sz="3200" u="none" cap="none" strike="noStrike">
              <a:solidFill>
                <a:srgbClr val="660066"/>
              </a:solidFill>
              <a:latin typeface="Calibri"/>
              <a:ea typeface="Calibri"/>
              <a:cs typeface="Calibri"/>
              <a:sym typeface="Calibri"/>
            </a:endParaRPr>
          </a:p>
        </p:txBody>
      </p:sp>
      <p:pic>
        <p:nvPicPr>
          <p:cNvPr id="1092" name="Google Shape;1092;p84"/>
          <p:cNvPicPr preferRelativeResize="0"/>
          <p:nvPr/>
        </p:nvPicPr>
        <p:blipFill rotWithShape="1">
          <a:blip r:embed="rId4">
            <a:alphaModFix/>
          </a:blip>
          <a:srcRect b="0" l="0" r="0" t="0"/>
          <a:stretch/>
        </p:blipFill>
        <p:spPr>
          <a:xfrm>
            <a:off x="280308" y="6043914"/>
            <a:ext cx="2167470" cy="591661"/>
          </a:xfrm>
          <a:prstGeom prst="rect">
            <a:avLst/>
          </a:prstGeom>
          <a:noFill/>
          <a:ln>
            <a:noFill/>
          </a:ln>
        </p:spPr>
      </p:pic>
      <p:pic>
        <p:nvPicPr>
          <p:cNvPr id="1093" name="Google Shape;1093;p84"/>
          <p:cNvPicPr preferRelativeResize="0"/>
          <p:nvPr/>
        </p:nvPicPr>
        <p:blipFill rotWithShape="1">
          <a:blip r:embed="rId5">
            <a:alphaModFix/>
          </a:blip>
          <a:srcRect b="0" l="0" r="0" t="0"/>
          <a:stretch/>
        </p:blipFill>
        <p:spPr>
          <a:xfrm>
            <a:off x="9923145" y="6311380"/>
            <a:ext cx="1879649" cy="309233"/>
          </a:xfrm>
          <a:prstGeom prst="rect">
            <a:avLst/>
          </a:prstGeom>
          <a:noFill/>
          <a:ln>
            <a:noFill/>
          </a:ln>
        </p:spPr>
      </p:pic>
      <p:sp>
        <p:nvSpPr>
          <p:cNvPr id="1094" name="Google Shape;1094;p84"/>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095" name="Google Shape;1095;p84"/>
          <p:cNvSpPr/>
          <p:nvPr/>
        </p:nvSpPr>
        <p:spPr>
          <a:xfrm>
            <a:off x="977049" y="1772816"/>
            <a:ext cx="10592651" cy="3970318"/>
          </a:xfrm>
          <a:prstGeom prst="rect">
            <a:avLst/>
          </a:prstGeom>
          <a:noFill/>
          <a:ln>
            <a:noFill/>
          </a:ln>
        </p:spPr>
        <p:txBody>
          <a:bodyPr anchorCtr="0" anchor="t" bIns="45700" lIns="91425" spcFirstLastPara="1" rIns="91425" wrap="square" tIns="45700">
            <a:spAutoFit/>
          </a:bodyPr>
          <a:lstStyle/>
          <a:p>
            <a:pPr indent="0" lvl="0" marL="0" marR="0" rtl="1" algn="just">
              <a:lnSpc>
                <a:spcPct val="100000"/>
              </a:lnSpc>
              <a:spcBef>
                <a:spcPts val="0"/>
              </a:spcBef>
              <a:spcAft>
                <a:spcPts val="0"/>
              </a:spcAft>
              <a:buNone/>
            </a:pPr>
            <a:r>
              <a:rPr b="0" i="0" lang="en-US" sz="2800" u="none" cap="none" strike="noStrike">
                <a:solidFill>
                  <a:schemeClr val="dk1"/>
                </a:solidFill>
                <a:latin typeface="Arial"/>
                <a:ea typeface="Arial"/>
                <a:cs typeface="Arial"/>
                <a:sym typeface="Arial"/>
              </a:rPr>
              <a:t>       تعتبر الجامعات أحد أهم وسائل التطوّر والتّحديث في المجتمع من خلال ما </a:t>
            </a:r>
            <a:r>
              <a:rPr lang="en-US" sz="2800">
                <a:solidFill>
                  <a:schemeClr val="dk1"/>
                </a:solidFill>
              </a:rPr>
              <a:t>تسهم</a:t>
            </a:r>
            <a:r>
              <a:rPr b="0" i="0" lang="en-US" sz="2800" u="none" cap="none" strike="noStrike">
                <a:solidFill>
                  <a:schemeClr val="dk1"/>
                </a:solidFill>
                <a:latin typeface="Arial"/>
                <a:ea typeface="Arial"/>
                <a:cs typeface="Arial"/>
                <a:sym typeface="Arial"/>
              </a:rPr>
              <a:t> في توجيه المجتمع والتأثير في </a:t>
            </a:r>
            <a:r>
              <a:rPr lang="en-US" sz="2800">
                <a:solidFill>
                  <a:schemeClr val="dk1"/>
                </a:solidFill>
              </a:rPr>
              <a:t>اتجاهاتهم</a:t>
            </a:r>
            <a:r>
              <a:rPr b="0" i="0" lang="en-US" sz="2800" u="none" cap="none" strike="noStrike">
                <a:solidFill>
                  <a:schemeClr val="dk1"/>
                </a:solidFill>
                <a:latin typeface="Arial"/>
                <a:ea typeface="Arial"/>
                <a:cs typeface="Arial"/>
                <a:sym typeface="Arial"/>
              </a:rPr>
              <a:t>. </a:t>
            </a:r>
            <a:r>
              <a:rPr b="0" i="0" lang="en-US" sz="2800" u="none" cap="none" strike="noStrike">
                <a:solidFill>
                  <a:srgbClr val="000000"/>
                </a:solidFill>
                <a:latin typeface="Arial"/>
                <a:ea typeface="Arial"/>
                <a:cs typeface="Arial"/>
                <a:sym typeface="Arial"/>
              </a:rPr>
              <a:t>إذ تمارس الجامعات دورًا اساسيًا في عملية التنمية الاقتصادية، ويتمثل هذا الدور من خلال رفدها بقوى العمل الماهرة والمدربة، فضلاً عن اكتشاف طرق </a:t>
            </a:r>
            <a:r>
              <a:rPr lang="en-US" sz="2800"/>
              <a:t>و أساليب</a:t>
            </a:r>
            <a:r>
              <a:rPr b="0" i="0" lang="en-US" sz="2800" u="none" cap="none" strike="noStrike">
                <a:solidFill>
                  <a:srgbClr val="000000"/>
                </a:solidFill>
                <a:latin typeface="Arial"/>
                <a:ea typeface="Arial"/>
                <a:cs typeface="Arial"/>
                <a:sym typeface="Arial"/>
              </a:rPr>
              <a:t> انتاجية جديدة يمكن استخدامها في عمليات الإنتاج. ومن الملاحظ أن البلدان المتقدمة قد أولت اهتمامًا متزايدًا للتعليم في كافة المجالات ولاسيما الجامعي منه والذي يمكن ملاحظته من خلال معدلات </a:t>
            </a:r>
            <a:r>
              <a:rPr lang="en-US" sz="2800"/>
              <a:t>الإنفاق</a:t>
            </a:r>
            <a:r>
              <a:rPr b="0" i="0" lang="en-US" sz="2800" u="none" cap="none" strike="noStrike">
                <a:solidFill>
                  <a:srgbClr val="000000"/>
                </a:solidFill>
                <a:latin typeface="Arial"/>
                <a:ea typeface="Arial"/>
                <a:cs typeface="Arial"/>
                <a:sym typeface="Arial"/>
              </a:rPr>
              <a:t> على التعليم فيها، وعدد مراكز البحوث المرتبطة بالجامعات، فضلاً عن أعداد براءات الاختراع وغيرها، مما يسهم في بناء قاعدة علمية وتكنولوجية تعمل باستمرار على ديمومة التنمية الاقتصادية ومن ثم تحقيق الرفاهية لأبناء المجتمع كافة.</a:t>
            </a:r>
            <a:endParaRPr b="0" i="0" sz="28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95"/>
                                        </p:tgtEl>
                                        <p:attrNameLst>
                                          <p:attrName>style.visibility</p:attrName>
                                        </p:attrNameLst>
                                      </p:cBhvr>
                                      <p:to>
                                        <p:strVal val="visible"/>
                                      </p:to>
                                    </p:set>
                                    <p:animEffect filter="fade" transition="in">
                                      <p:cBhvr>
                                        <p:cTn dur="2000"/>
                                        <p:tgtEl>
                                          <p:spTgt spid="109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9" name="Shape 1099"/>
        <p:cNvGrpSpPr/>
        <p:nvPr/>
      </p:nvGrpSpPr>
      <p:grpSpPr>
        <a:xfrm>
          <a:off x="0" y="0"/>
          <a:ext cx="0" cy="0"/>
          <a:chOff x="0" y="0"/>
          <a:chExt cx="0" cy="0"/>
        </a:xfrm>
      </p:grpSpPr>
      <p:sp>
        <p:nvSpPr>
          <p:cNvPr id="1100" name="Google Shape;1100;p85"/>
          <p:cNvSpPr txBox="1"/>
          <p:nvPr>
            <p:ph type="title"/>
          </p:nvPr>
        </p:nvSpPr>
        <p:spPr>
          <a:xfrm>
            <a:off x="4217296" y="283125"/>
            <a:ext cx="4850372" cy="775778"/>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SzPts val="4400"/>
              <a:buNone/>
            </a:pPr>
            <a:r>
              <a:rPr lang="en-US"/>
              <a:t>ملخص المحاضرة</a:t>
            </a:r>
            <a:endParaRPr/>
          </a:p>
        </p:txBody>
      </p:sp>
      <p:grpSp>
        <p:nvGrpSpPr>
          <p:cNvPr id="1101" name="Google Shape;1101;p85"/>
          <p:cNvGrpSpPr/>
          <p:nvPr/>
        </p:nvGrpSpPr>
        <p:grpSpPr>
          <a:xfrm>
            <a:off x="958668" y="922758"/>
            <a:ext cx="10168457" cy="5328591"/>
            <a:chOff x="683568" y="1827945"/>
            <a:chExt cx="4536504" cy="4338710"/>
          </a:xfrm>
        </p:grpSpPr>
        <p:sp>
          <p:nvSpPr>
            <p:cNvPr id="1102" name="Google Shape;1102;p85"/>
            <p:cNvSpPr/>
            <p:nvPr/>
          </p:nvSpPr>
          <p:spPr>
            <a:xfrm>
              <a:off x="777690" y="1827945"/>
              <a:ext cx="1694196"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nvGrpSpPr>
            <p:cNvPr id="1103" name="Google Shape;1103;p85"/>
            <p:cNvGrpSpPr/>
            <p:nvPr/>
          </p:nvGrpSpPr>
          <p:grpSpPr>
            <a:xfrm>
              <a:off x="683568" y="3263960"/>
              <a:ext cx="1694196" cy="1406401"/>
              <a:chOff x="971600" y="1733231"/>
              <a:chExt cx="1620000" cy="1440000"/>
            </a:xfrm>
          </p:grpSpPr>
          <p:sp>
            <p:nvSpPr>
              <p:cNvPr id="1104" name="Google Shape;1104;p85"/>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05" name="Google Shape;1105;p85"/>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106" name="Google Shape;1106;p85"/>
            <p:cNvGrpSpPr/>
            <p:nvPr/>
          </p:nvGrpSpPr>
          <p:grpSpPr>
            <a:xfrm>
              <a:off x="683568" y="4760254"/>
              <a:ext cx="1694196" cy="1406401"/>
              <a:chOff x="971600" y="1733231"/>
              <a:chExt cx="1620000" cy="1440000"/>
            </a:xfrm>
          </p:grpSpPr>
          <p:sp>
            <p:nvSpPr>
              <p:cNvPr id="1107" name="Google Shape;1107;p85"/>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3"/>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08" name="Google Shape;1108;p85"/>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109" name="Google Shape;1109;p85"/>
            <p:cNvGrpSpPr/>
            <p:nvPr/>
          </p:nvGrpSpPr>
          <p:grpSpPr>
            <a:xfrm>
              <a:off x="2104722" y="2533698"/>
              <a:ext cx="1694196" cy="1406401"/>
              <a:chOff x="971600" y="1733231"/>
              <a:chExt cx="1620000" cy="1440000"/>
            </a:xfrm>
          </p:grpSpPr>
          <p:sp>
            <p:nvSpPr>
              <p:cNvPr id="1110" name="Google Shape;1110;p85"/>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11" name="Google Shape;1111;p85"/>
              <p:cNvSpPr/>
              <p:nvPr/>
            </p:nvSpPr>
            <p:spPr>
              <a:xfrm>
                <a:off x="1061600" y="1805230"/>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112" name="Google Shape;1112;p85"/>
            <p:cNvGrpSpPr/>
            <p:nvPr/>
          </p:nvGrpSpPr>
          <p:grpSpPr>
            <a:xfrm>
              <a:off x="2104722" y="4029991"/>
              <a:ext cx="1694196" cy="1406401"/>
              <a:chOff x="971600" y="1733231"/>
              <a:chExt cx="1620000" cy="1440000"/>
            </a:xfrm>
          </p:grpSpPr>
          <p:sp>
            <p:nvSpPr>
              <p:cNvPr id="1113" name="Google Shape;1113;p85"/>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14" name="Google Shape;1114;p85"/>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1115" name="Google Shape;1115;p85"/>
            <p:cNvSpPr/>
            <p:nvPr/>
          </p:nvSpPr>
          <p:spPr>
            <a:xfrm>
              <a:off x="3525876" y="3274191"/>
              <a:ext cx="1694196" cy="1406401"/>
            </a:xfrm>
            <a:prstGeom prst="hexagon">
              <a:avLst>
                <a:gd fmla="val 25000" name="adj"/>
                <a:gd fmla="val 115470" name="vf"/>
              </a:avLst>
            </a:prstGeom>
            <a:solidFill>
              <a:schemeClr val="lt2"/>
            </a:solidFill>
            <a:ln cap="flat" cmpd="sng" w="63500">
              <a:solidFill>
                <a:schemeClr val="accent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1116" name="Google Shape;1116;p85"/>
          <p:cNvSpPr txBox="1"/>
          <p:nvPr/>
        </p:nvSpPr>
        <p:spPr>
          <a:xfrm>
            <a:off x="4944031" y="2400880"/>
            <a:ext cx="2197732"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chemeClr val="dk1"/>
                </a:solidFill>
                <a:latin typeface="Arial"/>
                <a:ea typeface="Arial"/>
                <a:cs typeface="Arial"/>
                <a:sym typeface="Arial"/>
              </a:rPr>
              <a:t>تصنيفات الجامعات</a:t>
            </a:r>
            <a:endParaRPr/>
          </a:p>
        </p:txBody>
      </p:sp>
      <p:sp>
        <p:nvSpPr>
          <p:cNvPr id="1117" name="Google Shape;1117;p85"/>
          <p:cNvSpPr/>
          <p:nvPr/>
        </p:nvSpPr>
        <p:spPr>
          <a:xfrm>
            <a:off x="4923323" y="3935148"/>
            <a:ext cx="2920992"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فلسفة ونشأة </a:t>
            </a:r>
            <a:endParaRPr/>
          </a:p>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مؤسسات التعليم العالي </a:t>
            </a:r>
            <a:endParaRPr b="1" i="0" sz="2800" u="none" cap="none" strike="noStrike">
              <a:solidFill>
                <a:srgbClr val="000000"/>
              </a:solidFill>
              <a:latin typeface="Arial"/>
              <a:ea typeface="Arial"/>
              <a:cs typeface="Arial"/>
              <a:sym typeface="Arial"/>
            </a:endParaRPr>
          </a:p>
        </p:txBody>
      </p:sp>
      <p:sp>
        <p:nvSpPr>
          <p:cNvPr id="1118" name="Google Shape;1118;p85"/>
          <p:cNvSpPr/>
          <p:nvPr/>
        </p:nvSpPr>
        <p:spPr>
          <a:xfrm>
            <a:off x="2089700" y="1400789"/>
            <a:ext cx="1952779"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وظائف الجامعة</a:t>
            </a:r>
            <a:endParaRPr b="1" i="0" sz="2800" u="none" cap="none" strike="noStrike">
              <a:solidFill>
                <a:srgbClr val="000000"/>
              </a:solidFill>
              <a:latin typeface="Arial"/>
              <a:ea typeface="Arial"/>
              <a:cs typeface="Arial"/>
              <a:sym typeface="Arial"/>
            </a:endParaRPr>
          </a:p>
        </p:txBody>
      </p:sp>
      <p:sp>
        <p:nvSpPr>
          <p:cNvPr id="1119" name="Google Shape;1119;p85"/>
          <p:cNvSpPr/>
          <p:nvPr/>
        </p:nvSpPr>
        <p:spPr>
          <a:xfrm>
            <a:off x="1699821" y="3147913"/>
            <a:ext cx="2069797" cy="95410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أهداف مؤسسات</a:t>
            </a:r>
            <a:endParaRPr/>
          </a:p>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التعليم العالي</a:t>
            </a:r>
            <a:endParaRPr b="1" i="0" sz="2800" u="none" cap="none" strike="noStrike">
              <a:solidFill>
                <a:srgbClr val="000000"/>
              </a:solidFill>
              <a:latin typeface="Arial"/>
              <a:ea typeface="Arial"/>
              <a:cs typeface="Arial"/>
              <a:sym typeface="Arial"/>
            </a:endParaRPr>
          </a:p>
        </p:txBody>
      </p:sp>
      <p:sp>
        <p:nvSpPr>
          <p:cNvPr id="1120" name="Google Shape;1120;p85"/>
          <p:cNvSpPr/>
          <p:nvPr/>
        </p:nvSpPr>
        <p:spPr>
          <a:xfrm>
            <a:off x="8380652" y="3188219"/>
            <a:ext cx="1656184"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التعليم العام والعالي</a:t>
            </a:r>
            <a:endParaRPr b="1" i="0" sz="2800" u="none" cap="none" strike="noStrike">
              <a:solidFill>
                <a:srgbClr val="000000"/>
              </a:solidFill>
              <a:latin typeface="Arial"/>
              <a:ea typeface="Arial"/>
              <a:cs typeface="Arial"/>
              <a:sym typeface="Arial"/>
            </a:endParaRPr>
          </a:p>
        </p:txBody>
      </p:sp>
      <p:sp>
        <p:nvSpPr>
          <p:cNvPr id="1121" name="Google Shape;1121;p85"/>
          <p:cNvSpPr/>
          <p:nvPr/>
        </p:nvSpPr>
        <p:spPr>
          <a:xfrm>
            <a:off x="9625236" y="1596647"/>
            <a:ext cx="1669047" cy="58477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000000"/>
                </a:solidFill>
                <a:latin typeface="Arial"/>
                <a:ea typeface="Arial"/>
                <a:cs typeface="Arial"/>
                <a:sym typeface="Arial"/>
              </a:rPr>
              <a:t>تحدثنا عن:</a:t>
            </a:r>
            <a:endParaRPr b="1" i="0" sz="3200" u="none" cap="none" strike="noStrike">
              <a:solidFill>
                <a:srgbClr val="000000"/>
              </a:solidFill>
              <a:latin typeface="Arial"/>
              <a:ea typeface="Arial"/>
              <a:cs typeface="Arial"/>
              <a:sym typeface="Arial"/>
            </a:endParaRPr>
          </a:p>
        </p:txBody>
      </p:sp>
      <p:pic>
        <p:nvPicPr>
          <p:cNvPr id="1122" name="Google Shape;1122;p85"/>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123" name="Google Shape;1123;p85"/>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124" name="Google Shape;1124;p85"/>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125" name="Google Shape;1125;p85"/>
          <p:cNvSpPr/>
          <p:nvPr/>
        </p:nvSpPr>
        <p:spPr>
          <a:xfrm>
            <a:off x="1679850" y="5126102"/>
            <a:ext cx="2355132" cy="5232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chemeClr val="dk1"/>
                </a:solidFill>
                <a:latin typeface="Arial"/>
                <a:ea typeface="Arial"/>
                <a:cs typeface="Arial"/>
                <a:sym typeface="Arial"/>
              </a:rPr>
              <a:t>أنماط التعليم العالي</a:t>
            </a:r>
            <a:endParaRPr b="1" i="0" sz="2800" u="none" cap="none" strike="noStrike">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21"/>
                                        </p:tgtEl>
                                        <p:attrNameLst>
                                          <p:attrName>style.visibility</p:attrName>
                                        </p:attrNameLst>
                                      </p:cBhvr>
                                      <p:to>
                                        <p:strVal val="visible"/>
                                      </p:to>
                                    </p:set>
                                    <p:animEffect filter="fade" transition="in">
                                      <p:cBhvr>
                                        <p:cTn dur="2000"/>
                                        <p:tgtEl>
                                          <p:spTgt spid="112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01"/>
                                        </p:tgtEl>
                                        <p:attrNameLst>
                                          <p:attrName>style.visibility</p:attrName>
                                        </p:attrNameLst>
                                      </p:cBhvr>
                                      <p:to>
                                        <p:strVal val="visible"/>
                                      </p:to>
                                    </p:set>
                                    <p:animEffect filter="fade" transition="in">
                                      <p:cBhvr>
                                        <p:cTn dur="2000"/>
                                        <p:tgtEl>
                                          <p:spTgt spid="11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9" name="Shape 1129"/>
        <p:cNvGrpSpPr/>
        <p:nvPr/>
      </p:nvGrpSpPr>
      <p:grpSpPr>
        <a:xfrm>
          <a:off x="0" y="0"/>
          <a:ext cx="0" cy="0"/>
          <a:chOff x="0" y="0"/>
          <a:chExt cx="0" cy="0"/>
        </a:xfrm>
      </p:grpSpPr>
      <p:sp>
        <p:nvSpPr>
          <p:cNvPr id="1130" name="Google Shape;1130;p86"/>
          <p:cNvSpPr txBox="1"/>
          <p:nvPr>
            <p:ph type="title"/>
          </p:nvPr>
        </p:nvSpPr>
        <p:spPr>
          <a:xfrm>
            <a:off x="4217296" y="283125"/>
            <a:ext cx="4850372" cy="775778"/>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SzPts val="4400"/>
              <a:buNone/>
            </a:pPr>
            <a:r>
              <a:rPr lang="en-US"/>
              <a:t>ملخص المحاضرة</a:t>
            </a:r>
            <a:endParaRPr/>
          </a:p>
        </p:txBody>
      </p:sp>
      <p:grpSp>
        <p:nvGrpSpPr>
          <p:cNvPr id="1131" name="Google Shape;1131;p86"/>
          <p:cNvGrpSpPr/>
          <p:nvPr/>
        </p:nvGrpSpPr>
        <p:grpSpPr>
          <a:xfrm>
            <a:off x="711031" y="1400743"/>
            <a:ext cx="10432505" cy="3564946"/>
            <a:chOff x="565767" y="2533698"/>
            <a:chExt cx="4654305" cy="2902694"/>
          </a:xfrm>
        </p:grpSpPr>
        <p:sp>
          <p:nvSpPr>
            <p:cNvPr id="1132" name="Google Shape;1132;p86"/>
            <p:cNvSpPr/>
            <p:nvPr/>
          </p:nvSpPr>
          <p:spPr>
            <a:xfrm>
              <a:off x="565767" y="3323567"/>
              <a:ext cx="1694196" cy="1307648"/>
            </a:xfrm>
            <a:prstGeom prst="hexagon">
              <a:avLst>
                <a:gd fmla="val 25000" name="adj"/>
                <a:gd fmla="val 115470" name="vf"/>
              </a:avLst>
            </a:prstGeom>
            <a:solidFill>
              <a:schemeClr val="lt2"/>
            </a:solidFill>
            <a:ln cap="flat" cmpd="sng" w="63500">
              <a:solidFill>
                <a:schemeClr val="accen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nvGrpSpPr>
            <p:cNvPr id="1133" name="Google Shape;1133;p86"/>
            <p:cNvGrpSpPr/>
            <p:nvPr/>
          </p:nvGrpSpPr>
          <p:grpSpPr>
            <a:xfrm>
              <a:off x="2104722" y="2533698"/>
              <a:ext cx="1694196" cy="1406401"/>
              <a:chOff x="971600" y="1733231"/>
              <a:chExt cx="1620000" cy="1440000"/>
            </a:xfrm>
          </p:grpSpPr>
          <p:sp>
            <p:nvSpPr>
              <p:cNvPr id="1134" name="Google Shape;1134;p86"/>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35" name="Google Shape;1135;p86"/>
              <p:cNvSpPr/>
              <p:nvPr/>
            </p:nvSpPr>
            <p:spPr>
              <a:xfrm>
                <a:off x="1061600" y="1805230"/>
                <a:ext cx="1440000" cy="1264659"/>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grpSp>
          <p:nvGrpSpPr>
            <p:cNvPr id="1136" name="Google Shape;1136;p86"/>
            <p:cNvGrpSpPr/>
            <p:nvPr/>
          </p:nvGrpSpPr>
          <p:grpSpPr>
            <a:xfrm>
              <a:off x="2104722" y="4029991"/>
              <a:ext cx="1694196" cy="1406401"/>
              <a:chOff x="971600" y="1733231"/>
              <a:chExt cx="1620000" cy="1440000"/>
            </a:xfrm>
          </p:grpSpPr>
          <p:sp>
            <p:nvSpPr>
              <p:cNvPr id="1137" name="Google Shape;1137;p86"/>
              <p:cNvSpPr/>
              <p:nvPr/>
            </p:nvSpPr>
            <p:spPr>
              <a:xfrm>
                <a:off x="971600" y="1733231"/>
                <a:ext cx="1620000" cy="1440000"/>
              </a:xfrm>
              <a:prstGeom prst="hexagon">
                <a:avLst>
                  <a:gd fmla="val 25000" name="adj"/>
                  <a:gd fmla="val 115470" name="vf"/>
                </a:avLst>
              </a:prstGeom>
              <a:solidFill>
                <a:schemeClr val="lt2"/>
              </a:solidFill>
              <a:ln cap="flat" cmpd="sng" w="63500">
                <a:solidFill>
                  <a:schemeClr val="accent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sp>
            <p:nvSpPr>
              <p:cNvPr id="1138" name="Google Shape;1138;p86"/>
              <p:cNvSpPr/>
              <p:nvPr/>
            </p:nvSpPr>
            <p:spPr>
              <a:xfrm>
                <a:off x="1061600" y="1805231"/>
                <a:ext cx="1440000" cy="1296000"/>
              </a:xfrm>
              <a:prstGeom prst="hexagon">
                <a:avLst>
                  <a:gd fmla="val 25000" name="adj"/>
                  <a:gd fmla="val 115470" name="vf"/>
                </a:avLst>
              </a:prstGeom>
              <a:solidFill>
                <a:schemeClr val="l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1139" name="Google Shape;1139;p86"/>
            <p:cNvSpPr/>
            <p:nvPr/>
          </p:nvSpPr>
          <p:spPr>
            <a:xfrm>
              <a:off x="3642821" y="3274191"/>
              <a:ext cx="1577251" cy="1406401"/>
            </a:xfrm>
            <a:prstGeom prst="hexagon">
              <a:avLst>
                <a:gd fmla="val 25000" name="adj"/>
                <a:gd fmla="val 115470" name="vf"/>
              </a:avLst>
            </a:prstGeom>
            <a:solidFill>
              <a:schemeClr val="lt2"/>
            </a:solidFill>
            <a:ln cap="flat" cmpd="sng" w="63500">
              <a:solidFill>
                <a:schemeClr val="accent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2700" u="none" cap="none" strike="noStrike">
                <a:solidFill>
                  <a:schemeClr val="lt1"/>
                </a:solidFill>
                <a:latin typeface="Arial"/>
                <a:ea typeface="Arial"/>
                <a:cs typeface="Arial"/>
                <a:sym typeface="Arial"/>
              </a:endParaRPr>
            </a:p>
          </p:txBody>
        </p:sp>
      </p:grpSp>
      <p:sp>
        <p:nvSpPr>
          <p:cNvPr id="1140" name="Google Shape;1140;p86"/>
          <p:cNvSpPr txBox="1"/>
          <p:nvPr/>
        </p:nvSpPr>
        <p:spPr>
          <a:xfrm>
            <a:off x="4944031" y="1704368"/>
            <a:ext cx="2197732"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تحديات التعليم العالي</a:t>
            </a:r>
            <a:endParaRPr b="1" i="0" sz="2800" u="none" cap="none" strike="noStrike">
              <a:solidFill>
                <a:srgbClr val="000000"/>
              </a:solidFill>
              <a:latin typeface="Arial"/>
              <a:ea typeface="Arial"/>
              <a:cs typeface="Arial"/>
              <a:sym typeface="Arial"/>
            </a:endParaRPr>
          </a:p>
        </p:txBody>
      </p:sp>
      <p:sp>
        <p:nvSpPr>
          <p:cNvPr id="1141" name="Google Shape;1141;p86"/>
          <p:cNvSpPr/>
          <p:nvPr/>
        </p:nvSpPr>
        <p:spPr>
          <a:xfrm>
            <a:off x="4936470" y="3625000"/>
            <a:ext cx="2093843" cy="95410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مقترحات لتطوير</a:t>
            </a:r>
            <a:endParaRPr/>
          </a:p>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 التعليم العام </a:t>
            </a:r>
            <a:endParaRPr b="1" i="0" sz="2800" u="none" cap="none" strike="noStrike">
              <a:solidFill>
                <a:srgbClr val="000000"/>
              </a:solidFill>
              <a:latin typeface="Arial"/>
              <a:ea typeface="Arial"/>
              <a:cs typeface="Arial"/>
              <a:sym typeface="Arial"/>
            </a:endParaRPr>
          </a:p>
        </p:txBody>
      </p:sp>
      <p:sp>
        <p:nvSpPr>
          <p:cNvPr id="1142" name="Google Shape;1142;p86"/>
          <p:cNvSpPr/>
          <p:nvPr/>
        </p:nvSpPr>
        <p:spPr>
          <a:xfrm>
            <a:off x="8346536" y="2496065"/>
            <a:ext cx="1656184" cy="95410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تحديات التعليم العام</a:t>
            </a:r>
            <a:endParaRPr b="1" i="0" sz="2800" u="none" cap="none" strike="noStrike">
              <a:solidFill>
                <a:srgbClr val="000000"/>
              </a:solidFill>
              <a:latin typeface="Arial"/>
              <a:ea typeface="Arial"/>
              <a:cs typeface="Arial"/>
              <a:sym typeface="Arial"/>
            </a:endParaRPr>
          </a:p>
        </p:txBody>
      </p:sp>
      <p:sp>
        <p:nvSpPr>
          <p:cNvPr id="1143" name="Google Shape;1143;p86"/>
          <p:cNvSpPr/>
          <p:nvPr/>
        </p:nvSpPr>
        <p:spPr>
          <a:xfrm>
            <a:off x="9625236" y="1596647"/>
            <a:ext cx="1669047" cy="584775"/>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3200" u="none" cap="none" strike="noStrike">
                <a:solidFill>
                  <a:srgbClr val="000000"/>
                </a:solidFill>
                <a:latin typeface="Arial"/>
                <a:ea typeface="Arial"/>
                <a:cs typeface="Arial"/>
                <a:sym typeface="Arial"/>
              </a:rPr>
              <a:t>تحدثنا عن:</a:t>
            </a:r>
            <a:endParaRPr b="1" i="0" sz="3200" u="none" cap="none" strike="noStrike">
              <a:solidFill>
                <a:srgbClr val="000000"/>
              </a:solidFill>
              <a:latin typeface="Arial"/>
              <a:ea typeface="Arial"/>
              <a:cs typeface="Arial"/>
              <a:sym typeface="Arial"/>
            </a:endParaRPr>
          </a:p>
        </p:txBody>
      </p:sp>
      <p:pic>
        <p:nvPicPr>
          <p:cNvPr id="1144" name="Google Shape;1144;p86"/>
          <p:cNvPicPr preferRelativeResize="0"/>
          <p:nvPr/>
        </p:nvPicPr>
        <p:blipFill rotWithShape="1">
          <a:blip r:embed="rId3">
            <a:alphaModFix/>
          </a:blip>
          <a:srcRect b="0" l="0" r="0" t="0"/>
          <a:stretch/>
        </p:blipFill>
        <p:spPr>
          <a:xfrm>
            <a:off x="245860" y="-372927"/>
            <a:ext cx="2036258" cy="1281648"/>
          </a:xfrm>
          <a:prstGeom prst="rect">
            <a:avLst/>
          </a:prstGeom>
          <a:noFill/>
          <a:ln>
            <a:noFill/>
          </a:ln>
        </p:spPr>
      </p:pic>
      <p:pic>
        <p:nvPicPr>
          <p:cNvPr id="1145" name="Google Shape;1145;p86"/>
          <p:cNvPicPr preferRelativeResize="0"/>
          <p:nvPr/>
        </p:nvPicPr>
        <p:blipFill rotWithShape="1">
          <a:blip r:embed="rId4">
            <a:alphaModFix/>
          </a:blip>
          <a:srcRect b="0" l="0" r="0" t="0"/>
          <a:stretch/>
        </p:blipFill>
        <p:spPr>
          <a:xfrm>
            <a:off x="87745" y="6315526"/>
            <a:ext cx="2167470" cy="470271"/>
          </a:xfrm>
          <a:prstGeom prst="rect">
            <a:avLst/>
          </a:prstGeom>
          <a:noFill/>
          <a:ln>
            <a:noFill/>
          </a:ln>
        </p:spPr>
      </p:pic>
      <p:sp>
        <p:nvSpPr>
          <p:cNvPr id="1146" name="Google Shape;1146;p86"/>
          <p:cNvSpPr/>
          <p:nvPr/>
        </p:nvSpPr>
        <p:spPr>
          <a:xfrm>
            <a:off x="5015880" y="6471083"/>
            <a:ext cx="1656184" cy="342033"/>
          </a:xfrm>
          <a:prstGeom prst="roundRect">
            <a:avLst>
              <a:gd fmla="val 16667" name="adj"/>
            </a:avLst>
          </a:prstGeom>
          <a:solidFill>
            <a:srgbClr val="D8D8D8"/>
          </a:solidFill>
          <a:ln cap="flat" cmpd="sng" w="12700">
            <a:solidFill>
              <a:srgbClr val="8E5A6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200"/>
              <a:buFont typeface="Arial"/>
              <a:buNone/>
            </a:pPr>
            <a:r>
              <a:rPr b="1" i="0" lang="en-US" sz="1200" u="none" cap="none" strike="noStrike">
                <a:solidFill>
                  <a:srgbClr val="000000"/>
                </a:solidFill>
                <a:latin typeface="Arial"/>
                <a:ea typeface="Arial"/>
                <a:cs typeface="Arial"/>
                <a:sym typeface="Arial"/>
              </a:rPr>
              <a:t>ELD711/ Lecture (1)</a:t>
            </a:r>
            <a:endParaRPr b="1" i="0" sz="1200" u="none" cap="none" strike="noStrike">
              <a:solidFill>
                <a:srgbClr val="000000"/>
              </a:solidFill>
              <a:latin typeface="Arial"/>
              <a:ea typeface="Arial"/>
              <a:cs typeface="Arial"/>
              <a:sym typeface="Arial"/>
            </a:endParaRPr>
          </a:p>
        </p:txBody>
      </p:sp>
      <p:sp>
        <p:nvSpPr>
          <p:cNvPr id="1147" name="Google Shape;1147;p86"/>
          <p:cNvSpPr/>
          <p:nvPr/>
        </p:nvSpPr>
        <p:spPr>
          <a:xfrm>
            <a:off x="1703512" y="2761363"/>
            <a:ext cx="2093843" cy="95410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مقترحات لتطوير</a:t>
            </a:r>
            <a:endParaRPr/>
          </a:p>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 التعليم العالي </a:t>
            </a:r>
            <a:endParaRPr b="1" i="0" sz="2800" u="none" cap="none" strike="noStrike">
              <a:solidFill>
                <a:srgbClr val="000000"/>
              </a:solidFill>
              <a:latin typeface="Arial"/>
              <a:ea typeface="Arial"/>
              <a:cs typeface="Arial"/>
              <a:sym typeface="Arial"/>
            </a:endParaRPr>
          </a:p>
        </p:txBody>
      </p:sp>
      <p:sp>
        <p:nvSpPr>
          <p:cNvPr id="1148" name="Google Shape;1148;p86"/>
          <p:cNvSpPr/>
          <p:nvPr/>
        </p:nvSpPr>
        <p:spPr>
          <a:xfrm>
            <a:off x="245860" y="5730143"/>
            <a:ext cx="3092513" cy="769441"/>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z="1600" u="none" cap="none" strike="noStrike">
                <a:solidFill>
                  <a:srgbClr val="000000"/>
                </a:solidFill>
                <a:latin typeface="Arial"/>
                <a:ea typeface="Arial"/>
                <a:cs typeface="Arial"/>
                <a:sym typeface="Arial"/>
              </a:rPr>
              <a:t>ملاحظة: المراجع موجودة في صفحة المقرر</a:t>
            </a:r>
            <a:endParaRPr/>
          </a:p>
          <a:p>
            <a:pPr indent="0" lvl="0" marL="0" marR="0" rtl="0" algn="ctr">
              <a:lnSpc>
                <a:spcPct val="100000"/>
              </a:lnSpc>
              <a:spcBef>
                <a:spcPts val="0"/>
              </a:spcBef>
              <a:spcAft>
                <a:spcPts val="0"/>
              </a:spcAft>
              <a:buNone/>
            </a:pPr>
            <a:r>
              <a:rPr b="1" i="0" lang="en-US" sz="2800" u="none" cap="none" strike="noStrike">
                <a:solidFill>
                  <a:srgbClr val="000000"/>
                </a:solidFill>
                <a:latin typeface="Arial"/>
                <a:ea typeface="Arial"/>
                <a:cs typeface="Arial"/>
                <a:sym typeface="Arial"/>
              </a:rPr>
              <a:t> </a:t>
            </a:r>
            <a:endParaRPr b="1" i="0" sz="2800" u="none" cap="none" strike="noStrike">
              <a:solidFill>
                <a:srgbClr val="0000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3"/>
                                        </p:tgtEl>
                                        <p:attrNameLst>
                                          <p:attrName>style.visibility</p:attrName>
                                        </p:attrNameLst>
                                      </p:cBhvr>
                                      <p:to>
                                        <p:strVal val="visible"/>
                                      </p:to>
                                    </p:set>
                                    <p:animEffect filter="fade" transition="in">
                                      <p:cBhvr>
                                        <p:cTn dur="2000"/>
                                        <p:tgtEl>
                                          <p:spTgt spid="114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31"/>
                                        </p:tgtEl>
                                        <p:attrNameLst>
                                          <p:attrName>style.visibility</p:attrName>
                                        </p:attrNameLst>
                                      </p:cBhvr>
                                      <p:to>
                                        <p:strVal val="visible"/>
                                      </p:to>
                                    </p:set>
                                    <p:animEffect filter="fade" transition="in">
                                      <p:cBhvr>
                                        <p:cTn dur="1000"/>
                                        <p:tgtEl>
                                          <p:spTgt spid="113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2" name="Shape 1152"/>
        <p:cNvGrpSpPr/>
        <p:nvPr/>
      </p:nvGrpSpPr>
      <p:grpSpPr>
        <a:xfrm>
          <a:off x="0" y="0"/>
          <a:ext cx="0" cy="0"/>
          <a:chOff x="0" y="0"/>
          <a:chExt cx="0" cy="0"/>
        </a:xfrm>
      </p:grpSpPr>
      <p:pic>
        <p:nvPicPr>
          <p:cNvPr id="1153" name="Google Shape;1153;p87"/>
          <p:cNvPicPr preferRelativeResize="0"/>
          <p:nvPr/>
        </p:nvPicPr>
        <p:blipFill rotWithShape="1">
          <a:blip r:embed="rId3">
            <a:alphaModFix/>
          </a:blip>
          <a:srcRect b="0" l="0" r="0" t="0"/>
          <a:stretch/>
        </p:blipFill>
        <p:spPr>
          <a:xfrm>
            <a:off x="-971" y="224212"/>
            <a:ext cx="12192000" cy="6843776"/>
          </a:xfrm>
          <a:prstGeom prst="rect">
            <a:avLst/>
          </a:prstGeom>
          <a:noFill/>
          <a:ln>
            <a:noFill/>
          </a:ln>
        </p:spPr>
      </p:pic>
      <p:sp>
        <p:nvSpPr>
          <p:cNvPr id="1154" name="Google Shape;1154;p87"/>
          <p:cNvSpPr/>
          <p:nvPr/>
        </p:nvSpPr>
        <p:spPr>
          <a:xfrm flipH="1">
            <a:off x="6512645" y="3153102"/>
            <a:ext cx="5679355" cy="3704899"/>
          </a:xfrm>
          <a:prstGeom prst="rtTriangle">
            <a:avLst/>
          </a:prstGeom>
          <a:solidFill>
            <a:srgbClr val="669BBC">
              <a:alpha val="76470"/>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155" name="Google Shape;1155;p87"/>
          <p:cNvSpPr txBox="1"/>
          <p:nvPr/>
        </p:nvSpPr>
        <p:spPr>
          <a:xfrm>
            <a:off x="184210" y="5878952"/>
            <a:ext cx="3888432" cy="52318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2800"/>
              <a:buFont typeface="Arial"/>
              <a:buNone/>
            </a:pPr>
            <a:r>
              <a:rPr b="1" i="0" lang="en-US" sz="2800" u="none" cap="none" strike="noStrike">
                <a:solidFill>
                  <a:schemeClr val="lt1"/>
                </a:solidFill>
                <a:latin typeface="Tajawal Medium"/>
                <a:ea typeface="Tajawal Medium"/>
                <a:cs typeface="Tajawal Medium"/>
                <a:sym typeface="Tajawal Medium"/>
              </a:rPr>
              <a:t>شكرًا لحسن استماعكم</a:t>
            </a:r>
            <a:endParaRPr b="0" i="0" sz="2800" u="none" cap="none" strike="noStrike">
              <a:solidFill>
                <a:srgbClr val="000000"/>
              </a:solidFill>
              <a:latin typeface="Arial"/>
              <a:ea typeface="Arial"/>
              <a:cs typeface="Arial"/>
              <a:sym typeface="Arial"/>
            </a:endParaRPr>
          </a:p>
        </p:txBody>
      </p:sp>
      <p:pic>
        <p:nvPicPr>
          <p:cNvPr id="1156" name="Google Shape;1156;p87"/>
          <p:cNvPicPr preferRelativeResize="0"/>
          <p:nvPr/>
        </p:nvPicPr>
        <p:blipFill rotWithShape="1">
          <a:blip r:embed="rId4">
            <a:alphaModFix/>
          </a:blip>
          <a:srcRect b="0" l="0" r="0" t="0"/>
          <a:stretch/>
        </p:blipFill>
        <p:spPr>
          <a:xfrm>
            <a:off x="9175057" y="248508"/>
            <a:ext cx="2649477" cy="1166001"/>
          </a:xfrm>
          <a:prstGeom prst="rect">
            <a:avLst/>
          </a:prstGeom>
          <a:noFill/>
          <a:ln>
            <a:noFill/>
          </a:ln>
        </p:spPr>
      </p:pic>
      <p:pic>
        <p:nvPicPr>
          <p:cNvPr id="1157" name="Google Shape;1157;p87"/>
          <p:cNvPicPr preferRelativeResize="0"/>
          <p:nvPr/>
        </p:nvPicPr>
        <p:blipFill rotWithShape="1">
          <a:blip r:embed="rId5">
            <a:alphaModFix/>
          </a:blip>
          <a:srcRect b="0" l="0" r="0" t="0"/>
          <a:stretch/>
        </p:blipFill>
        <p:spPr>
          <a:xfrm>
            <a:off x="367466" y="542565"/>
            <a:ext cx="2758843" cy="753090"/>
          </a:xfrm>
          <a:prstGeom prst="rect">
            <a:avLst/>
          </a:prstGeom>
          <a:noFill/>
          <a:ln>
            <a:noFill/>
          </a:ln>
        </p:spPr>
      </p:pic>
      <p:sp>
        <p:nvSpPr>
          <p:cNvPr id="1158" name="Google Shape;1158;p87"/>
          <p:cNvSpPr txBox="1"/>
          <p:nvPr/>
        </p:nvSpPr>
        <p:spPr>
          <a:xfrm>
            <a:off x="184210" y="4437112"/>
            <a:ext cx="3888432" cy="1384954"/>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lt1"/>
                </a:solidFill>
                <a:latin typeface="Simplified Arabic"/>
                <a:ea typeface="Simplified Arabic"/>
                <a:cs typeface="Simplified Arabic"/>
                <a:sym typeface="Simplified Arabic"/>
              </a:rPr>
              <a:t>الدكتورة: وردة محمود كلوب</a:t>
            </a:r>
            <a:endParaRPr/>
          </a:p>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lt1"/>
                </a:solidFill>
                <a:latin typeface="Simplified Arabic"/>
                <a:ea typeface="Simplified Arabic"/>
                <a:cs typeface="Simplified Arabic"/>
                <a:sym typeface="Simplified Arabic"/>
              </a:rPr>
              <a:t>اتجاهات معاصرة في القيادة التربوية</a:t>
            </a:r>
            <a:endParaRPr b="1" i="0" sz="2800" u="none" cap="none" strike="noStrike">
              <a:solidFill>
                <a:schemeClr val="lt1"/>
              </a:solidFill>
              <a:latin typeface="Simplified Arabic"/>
              <a:ea typeface="Simplified Arabic"/>
              <a:cs typeface="Simplified Arabic"/>
              <a:sym typeface="Simplified Arabic"/>
            </a:endParaRPr>
          </a:p>
        </p:txBody>
      </p:sp>
      <p:sp>
        <p:nvSpPr>
          <p:cNvPr id="1159" name="Google Shape;1159;p87"/>
          <p:cNvSpPr/>
          <p:nvPr/>
        </p:nvSpPr>
        <p:spPr>
          <a:xfrm>
            <a:off x="8512166" y="4221088"/>
            <a:ext cx="3312368" cy="2308324"/>
          </a:xfrm>
          <a:prstGeom prst="rect">
            <a:avLst/>
          </a:prstGeom>
          <a:noFill/>
          <a:ln>
            <a:noFill/>
          </a:ln>
        </p:spPr>
        <p:txBody>
          <a:bodyPr anchorCtr="0" anchor="t" bIns="45700" lIns="91425" spcFirstLastPara="1" rIns="91425" wrap="square" tIns="45700">
            <a:spAutoFit/>
          </a:bodyPr>
          <a:lstStyle/>
          <a:p>
            <a:pPr indent="0" lvl="0" marL="0" marR="0" rtl="1" algn="ctr">
              <a:lnSpc>
                <a:spcPct val="100000"/>
              </a:lnSpc>
              <a:spcBef>
                <a:spcPts val="0"/>
              </a:spcBef>
              <a:spcAft>
                <a:spcPts val="0"/>
              </a:spcAft>
              <a:buNone/>
            </a:pPr>
            <a:r>
              <a:rPr b="1" i="0" lang="en-US" sz="2400" u="none" cap="none" strike="noStrike">
                <a:solidFill>
                  <a:schemeClr val="lt1"/>
                </a:solidFill>
                <a:latin typeface="Simplified Arabic"/>
                <a:ea typeface="Simplified Arabic"/>
                <a:cs typeface="Simplified Arabic"/>
                <a:sym typeface="Simplified Arabic"/>
              </a:rPr>
              <a:t>يقول "جاك ويلش" قبل أن تصبح قائداً، عليك النجاح بكل شيء يعمل على إنماء ذاتك، وعندما تصبح قائداً، عليك النجاح بكل شيء لتنمي شخصية الآخرين. </a:t>
            </a:r>
            <a:endParaRPr/>
          </a:p>
        </p:txBody>
      </p:sp>
      <p:sp>
        <p:nvSpPr>
          <p:cNvPr id="1160" name="Google Shape;1160;p87"/>
          <p:cNvSpPr txBox="1"/>
          <p:nvPr/>
        </p:nvSpPr>
        <p:spPr>
          <a:xfrm>
            <a:off x="4182884" y="1750491"/>
            <a:ext cx="3888432" cy="954067"/>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lt1"/>
                </a:solidFill>
                <a:latin typeface="Simplified Arabic"/>
                <a:ea typeface="Simplified Arabic"/>
                <a:cs typeface="Simplified Arabic"/>
                <a:sym typeface="Simplified Arabic"/>
              </a:rPr>
              <a:t>الموضوع القادم</a:t>
            </a:r>
            <a:endParaRPr b="1" i="0" sz="2800" u="none" cap="none" strike="noStrike">
              <a:solidFill>
                <a:schemeClr val="lt1"/>
              </a:solidFill>
              <a:latin typeface="Simplified Arabic"/>
              <a:ea typeface="Simplified Arabic"/>
              <a:cs typeface="Simplified Arabic"/>
              <a:sym typeface="Simplified Arabic"/>
            </a:endParaRPr>
          </a:p>
          <a:p>
            <a:pPr indent="0" lvl="0" marL="0" marR="0" rtl="0" algn="ctr">
              <a:lnSpc>
                <a:spcPct val="100000"/>
              </a:lnSpc>
              <a:spcBef>
                <a:spcPts val="0"/>
              </a:spcBef>
              <a:spcAft>
                <a:spcPts val="0"/>
              </a:spcAft>
              <a:buClr>
                <a:srgbClr val="000000"/>
              </a:buClr>
              <a:buSzPts val="2800"/>
              <a:buFont typeface="Arial"/>
              <a:buNone/>
            </a:pPr>
            <a:r>
              <a:rPr b="1" i="0" lang="en-US" sz="2800" u="none" cap="none" strike="noStrike">
                <a:solidFill>
                  <a:schemeClr val="lt1"/>
                </a:solidFill>
                <a:latin typeface="Simplified Arabic"/>
                <a:ea typeface="Simplified Arabic"/>
                <a:cs typeface="Simplified Arabic"/>
                <a:sym typeface="Simplified Arabic"/>
              </a:rPr>
              <a:t>التمويل والاستثمار</a:t>
            </a:r>
            <a:endParaRPr b="1" i="0" sz="2800" u="none" cap="none" strike="noStrike">
              <a:solidFill>
                <a:schemeClr val="lt1"/>
              </a:solidFill>
              <a:latin typeface="Simplified Arabic"/>
              <a:ea typeface="Simplified Arabic"/>
              <a:cs typeface="Simplified Arabic"/>
              <a:sym typeface="Simplified Arabic"/>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58"/>
                                        </p:tgtEl>
                                        <p:attrNameLst>
                                          <p:attrName>style.visibility</p:attrName>
                                        </p:attrNameLst>
                                      </p:cBhvr>
                                      <p:to>
                                        <p:strVal val="visible"/>
                                      </p:to>
                                    </p:set>
                                    <p:animEffect filter="fade" transition="in">
                                      <p:cBhvr>
                                        <p:cTn dur="2000"/>
                                        <p:tgtEl>
                                          <p:spTgt spid="115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55"/>
                                        </p:tgtEl>
                                        <p:attrNameLst>
                                          <p:attrName>style.visibility</p:attrName>
                                        </p:attrNameLst>
                                      </p:cBhvr>
                                      <p:to>
                                        <p:strVal val="visible"/>
                                      </p:to>
                                    </p:set>
                                    <p:animEffect filter="fade" transition="in">
                                      <p:cBhvr>
                                        <p:cTn dur="2000"/>
                                        <p:tgtEl>
                                          <p:spTgt spid="115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59"/>
                                        </p:tgtEl>
                                        <p:attrNameLst>
                                          <p:attrName>style.visibility</p:attrName>
                                        </p:attrNameLst>
                                      </p:cBhvr>
                                      <p:to>
                                        <p:strVal val="visible"/>
                                      </p:to>
                                    </p:set>
                                    <p:animEffect filter="fade" transition="in">
                                      <p:cBhvr>
                                        <p:cTn dur="500"/>
                                        <p:tgtEl>
                                          <p:spTgt spid="115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60"/>
                                        </p:tgtEl>
                                        <p:attrNameLst>
                                          <p:attrName>style.visibility</p:attrName>
                                        </p:attrNameLst>
                                      </p:cBhvr>
                                      <p:to>
                                        <p:strVal val="visible"/>
                                      </p:to>
                                    </p:set>
                                    <p:animEffect filter="fade" transition="in">
                                      <p:cBhvr>
                                        <p:cTn dur="2000"/>
                                        <p:tgtEl>
                                          <p:spTgt spid="116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2023-04-29T09:08:23Z</dcterms:created>
  <dc:creator>DR&gt; WARDA KLOUB</dc:creator>
</cp:coreProperties>
</file>