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8" r:id="rId2"/>
    <p:sldId id="260" r:id="rId3"/>
    <p:sldId id="491" r:id="rId4"/>
    <p:sldId id="492" r:id="rId5"/>
    <p:sldId id="499" r:id="rId6"/>
    <p:sldId id="490" r:id="rId7"/>
    <p:sldId id="259" r:id="rId8"/>
    <p:sldId id="261" r:id="rId9"/>
    <p:sldId id="286" r:id="rId10"/>
    <p:sldId id="458" r:id="rId11"/>
    <p:sldId id="493" r:id="rId12"/>
    <p:sldId id="466" r:id="rId13"/>
    <p:sldId id="464" r:id="rId14"/>
    <p:sldId id="465" r:id="rId15"/>
    <p:sldId id="494" r:id="rId16"/>
    <p:sldId id="495" r:id="rId17"/>
    <p:sldId id="287" r:id="rId18"/>
    <p:sldId id="496" r:id="rId19"/>
    <p:sldId id="497" r:id="rId20"/>
    <p:sldId id="472" r:id="rId21"/>
    <p:sldId id="460" r:id="rId22"/>
    <p:sldId id="290" r:id="rId23"/>
    <p:sldId id="473" r:id="rId24"/>
    <p:sldId id="474" r:id="rId25"/>
    <p:sldId id="475" r:id="rId26"/>
    <p:sldId id="477" r:id="rId27"/>
    <p:sldId id="476" r:id="rId28"/>
    <p:sldId id="478" r:id="rId29"/>
    <p:sldId id="479" r:id="rId30"/>
    <p:sldId id="480" r:id="rId31"/>
    <p:sldId id="481" r:id="rId32"/>
    <p:sldId id="288" r:id="rId33"/>
    <p:sldId id="289" r:id="rId34"/>
    <p:sldId id="291" r:id="rId35"/>
    <p:sldId id="292" r:id="rId36"/>
    <p:sldId id="293" r:id="rId37"/>
    <p:sldId id="294" r:id="rId38"/>
    <p:sldId id="295" r:id="rId39"/>
    <p:sldId id="296" r:id="rId40"/>
    <p:sldId id="482" r:id="rId41"/>
    <p:sldId id="500" r:id="rId42"/>
    <p:sldId id="484" r:id="rId43"/>
    <p:sldId id="485" r:id="rId44"/>
    <p:sldId id="486" r:id="rId45"/>
    <p:sldId id="487" r:id="rId46"/>
    <p:sldId id="488" r:id="rId47"/>
    <p:sldId id="489" r:id="rId48"/>
    <p:sldId id="498"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10/8/2022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10/8/2022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10/8/2022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10/8/2022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10/8/2022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10/8/2022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10/8/2022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10/8/2022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4.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4.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4.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4.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4.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4.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14.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14.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14.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4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4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4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4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4.emf"/><Relationship Id="rId4" Type="http://schemas.openxmlformats.org/officeDocument/2006/relationships/image" Target="../media/image10.emf"/></Relationships>
</file>

<file path=ppt/slides/_rels/slide4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4.emf"/><Relationship Id="rId4" Type="http://schemas.openxmlformats.org/officeDocument/2006/relationships/image" Target="../media/image10.emf"/></Relationships>
</file>

<file path=ppt/slides/_rels/slide4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Introduction For IT Forensics </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1</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670</a:t>
            </a: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3785652"/>
          </a:xfrm>
          <a:prstGeom prst="rect">
            <a:avLst/>
          </a:prstGeom>
          <a:noFill/>
        </p:spPr>
        <p:txBody>
          <a:bodyPr wrap="square" rtlCol="0">
            <a:spAutoFit/>
          </a:bodyPr>
          <a:lstStyle/>
          <a:p>
            <a:pPr marL="342900" indent="-342900">
              <a:buFont typeface="Arial" panose="020B0604020202020204" pitchFamily="34" charset="0"/>
              <a:buChar char="•"/>
            </a:pPr>
            <a:r>
              <a:rPr lang="en-US" sz="2400" dirty="0"/>
              <a:t>Introduction to IT Forensic </a:t>
            </a:r>
          </a:p>
          <a:p>
            <a:pPr marL="342900" indent="-342900">
              <a:buFont typeface="Arial" panose="020B0604020202020204" pitchFamily="34" charset="0"/>
              <a:buChar char="•"/>
            </a:pPr>
            <a:r>
              <a:rPr lang="en-US" sz="2400" dirty="0"/>
              <a:t>Forensic Process</a:t>
            </a:r>
          </a:p>
          <a:p>
            <a:pPr marL="342900" indent="-342900">
              <a:buFont typeface="Arial" panose="020B0604020202020204" pitchFamily="34" charset="0"/>
              <a:buChar char="•"/>
            </a:pPr>
            <a:r>
              <a:rPr lang="en-US" sz="2400" dirty="0"/>
              <a:t>Data Acquisition </a:t>
            </a:r>
          </a:p>
          <a:p>
            <a:pPr marL="342900" indent="-342900">
              <a:buFont typeface="Arial" panose="020B0604020202020204" pitchFamily="34" charset="0"/>
              <a:buChar char="•"/>
            </a:pPr>
            <a:r>
              <a:rPr lang="en-US" sz="2400" dirty="0"/>
              <a:t>Computer System </a:t>
            </a:r>
          </a:p>
          <a:p>
            <a:pPr marL="342900" indent="-342900">
              <a:buFont typeface="Arial" panose="020B0604020202020204" pitchFamily="34" charset="0"/>
              <a:buChar char="•"/>
            </a:pPr>
            <a:r>
              <a:rPr lang="en-US" sz="2400" dirty="0"/>
              <a:t>Operating system forensic </a:t>
            </a:r>
          </a:p>
          <a:p>
            <a:pPr marL="342900" indent="-342900">
              <a:buFont typeface="Arial" panose="020B0604020202020204" pitchFamily="34" charset="0"/>
              <a:buChar char="•"/>
            </a:pPr>
            <a:r>
              <a:rPr lang="en-US" sz="2400" dirty="0"/>
              <a:t>Network forensic </a:t>
            </a:r>
          </a:p>
          <a:p>
            <a:pPr marL="342900" indent="-342900">
              <a:buFont typeface="Arial" panose="020B0604020202020204" pitchFamily="34" charset="0"/>
              <a:buChar char="•"/>
            </a:pPr>
            <a:r>
              <a:rPr lang="en-US" sz="2400" dirty="0"/>
              <a:t>E-mail and Social Media Investigation </a:t>
            </a:r>
          </a:p>
          <a:p>
            <a:pPr marL="342900" indent="-342900">
              <a:buFont typeface="Arial" panose="020B0604020202020204" pitchFamily="34" charset="0"/>
              <a:buChar char="•"/>
            </a:pPr>
            <a:r>
              <a:rPr lang="en-US" sz="2400" dirty="0"/>
              <a:t>Mobile Device and Cloud Forensic </a:t>
            </a:r>
          </a:p>
          <a:p>
            <a:pPr marL="342900" indent="-342900">
              <a:buFont typeface="Arial" panose="020B0604020202020204" pitchFamily="34" charset="0"/>
              <a:buChar char="•"/>
            </a:pPr>
            <a:r>
              <a:rPr lang="en-US" sz="2400" dirty="0"/>
              <a:t>Report writing </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833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Books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15" name="TextBox 14">
            <a:extLst>
              <a:ext uri="{FF2B5EF4-FFF2-40B4-BE49-F238E27FC236}">
                <a16:creationId xmlns:a16="http://schemas.microsoft.com/office/drawing/2014/main" id="{357F1435-BA3D-444E-89BA-E1C9B1879967}"/>
              </a:ext>
            </a:extLst>
          </p:cNvPr>
          <p:cNvSpPr txBox="1"/>
          <p:nvPr/>
        </p:nvSpPr>
        <p:spPr>
          <a:xfrm>
            <a:off x="816900" y="2008493"/>
            <a:ext cx="6343094" cy="2862322"/>
          </a:xfrm>
          <a:prstGeom prst="rect">
            <a:avLst/>
          </a:prstGeom>
          <a:noFill/>
        </p:spPr>
        <p:txBody>
          <a:bodyPr wrap="square">
            <a:spAutoFit/>
          </a:bodyPr>
          <a:lstStyle/>
          <a:p>
            <a:pPr marL="285750" indent="-285750">
              <a:buFont typeface="Arial" panose="020B0604020202020204" pitchFamily="34" charset="0"/>
              <a:buChar char="•"/>
            </a:pPr>
            <a:r>
              <a:rPr lang="en-US" dirty="0"/>
              <a:t>Learn Computer Forensics</a:t>
            </a:r>
          </a:p>
          <a:p>
            <a:r>
              <a:rPr lang="en-US" dirty="0"/>
              <a:t>William Oettinger</a:t>
            </a:r>
          </a:p>
          <a:p>
            <a:r>
              <a:rPr lang="en-US" dirty="0"/>
              <a:t>2020 </a:t>
            </a:r>
            <a:r>
              <a:rPr lang="en-US" dirty="0" err="1"/>
              <a:t>Packt</a:t>
            </a:r>
            <a:r>
              <a:rPr lang="en-US" dirty="0"/>
              <a:t> Publishing</a:t>
            </a:r>
          </a:p>
          <a:p>
            <a:endParaRPr lang="en-US" dirty="0"/>
          </a:p>
          <a:p>
            <a:pPr marL="285750" indent="-285750">
              <a:buFont typeface="Arial" panose="020B0604020202020204" pitchFamily="34" charset="0"/>
              <a:buChar char="•"/>
            </a:pPr>
            <a:r>
              <a:rPr lang="en-US" dirty="0"/>
              <a:t>Guide to Computer Forensics and Investigations: Processing Digital Evidence 6th Edition</a:t>
            </a:r>
          </a:p>
          <a:p>
            <a:r>
              <a:rPr lang="en-US" dirty="0"/>
              <a:t>Bill Nelson , Amelia Phillips  and Christopher </a:t>
            </a:r>
            <a:r>
              <a:rPr lang="en-US" dirty="0" err="1"/>
              <a:t>Steuart</a:t>
            </a:r>
            <a:r>
              <a:rPr lang="en-US" dirty="0"/>
              <a:t> Cengage Learning, Inc   2019</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4151238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5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Lab part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
        <p:nvSpPr>
          <p:cNvPr id="15" name="TextBox 14">
            <a:extLst>
              <a:ext uri="{FF2B5EF4-FFF2-40B4-BE49-F238E27FC236}">
                <a16:creationId xmlns:a16="http://schemas.microsoft.com/office/drawing/2014/main" id="{357F1435-BA3D-444E-89BA-E1C9B1879967}"/>
              </a:ext>
            </a:extLst>
          </p:cNvPr>
          <p:cNvSpPr txBox="1"/>
          <p:nvPr/>
        </p:nvSpPr>
        <p:spPr>
          <a:xfrm>
            <a:off x="816900" y="2008493"/>
            <a:ext cx="6343094" cy="646331"/>
          </a:xfrm>
          <a:prstGeom prst="rect">
            <a:avLst/>
          </a:prstGeom>
          <a:noFill/>
        </p:spPr>
        <p:txBody>
          <a:bodyPr wrap="square">
            <a:spAutoFit/>
          </a:bodyPr>
          <a:lstStyle/>
          <a:p>
            <a:pPr marL="285750" indent="-285750">
              <a:buFont typeface="Arial" panose="020B0604020202020204" pitchFamily="34" charset="0"/>
              <a:buChar char="•"/>
            </a:pPr>
            <a:r>
              <a:rPr lang="en-US"/>
              <a:t>VMware Workstation Pro</a:t>
            </a:r>
          </a:p>
          <a:p>
            <a:pPr marL="285750" indent="-285750">
              <a:buFont typeface="Arial" panose="020B0604020202020204" pitchFamily="34" charset="0"/>
              <a:buChar char="•"/>
            </a:pPr>
            <a:r>
              <a:rPr lang="en-US"/>
              <a:t>Virtualbox </a:t>
            </a:r>
            <a:endParaRPr lang="en-US" dirty="0"/>
          </a:p>
        </p:txBody>
      </p:sp>
    </p:spTree>
    <p:extLst>
      <p:ext uri="{BB962C8B-B14F-4D97-AF65-F5344CB8AC3E}">
        <p14:creationId xmlns:p14="http://schemas.microsoft.com/office/powerpoint/2010/main" val="2739072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Introduction of IT Forensic</a:t>
            </a:r>
          </a:p>
        </p:txBody>
      </p:sp>
    </p:spTree>
    <p:extLst>
      <p:ext uri="{BB962C8B-B14F-4D97-AF65-F5344CB8AC3E}">
        <p14:creationId xmlns:p14="http://schemas.microsoft.com/office/powerpoint/2010/main" val="2560803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r>
              <a:rPr lang="en-US" sz="2400" dirty="0"/>
              <a:t>IT Forensic Meaning.</a:t>
            </a:r>
          </a:p>
          <a:p>
            <a:r>
              <a:rPr lang="en-US" altLang="en-US" sz="2400" dirty="0"/>
              <a:t>A Brief History of Digital Forensics</a:t>
            </a:r>
          </a:p>
          <a:p>
            <a:r>
              <a:rPr lang="en-US" altLang="en-US" sz="2400" dirty="0"/>
              <a:t>What is cybercrime?</a:t>
            </a:r>
            <a:r>
              <a:rPr lang="en-US" sz="2400" dirty="0"/>
              <a:t> An Overview </a:t>
            </a:r>
            <a:endParaRPr lang="en-US" altLang="en-US" sz="2400" dirty="0"/>
          </a:p>
          <a:p>
            <a:r>
              <a:rPr lang="en-US" sz="2400" dirty="0"/>
              <a:t>Crime investigation </a:t>
            </a:r>
          </a:p>
          <a:p>
            <a:r>
              <a:rPr lang="en-US" sz="2400" dirty="0"/>
              <a:t>Crime scene </a:t>
            </a:r>
            <a:r>
              <a:rPr lang="ar-EG" sz="2400" dirty="0"/>
              <a:t>مسرح الجريمة</a:t>
            </a:r>
            <a:endParaRPr lang="en-US" sz="2400" dirty="0"/>
          </a:p>
          <a:p>
            <a:r>
              <a:rPr lang="en-US" sz="2400" dirty="0"/>
              <a:t>Criminal investigations</a:t>
            </a:r>
          </a:p>
          <a:p>
            <a:r>
              <a:rPr lang="en-US" sz="2400" dirty="0"/>
              <a:t>Criminal conspiracy</a:t>
            </a:r>
          </a:p>
          <a:p>
            <a:r>
              <a:rPr lang="en-US" sz="2400" dirty="0"/>
              <a:t>Some forms of digital evidence </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1270031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Flowchart: Connector 9">
            <a:extLst>
              <a:ext uri="{FF2B5EF4-FFF2-40B4-BE49-F238E27FC236}">
                <a16:creationId xmlns:a16="http://schemas.microsoft.com/office/drawing/2014/main" id="{3BEB0EF1-B9B0-1E03-62BD-25EE83F0D011}"/>
              </a:ext>
            </a:extLst>
          </p:cNvPr>
          <p:cNvSpPr/>
          <p:nvPr/>
        </p:nvSpPr>
        <p:spPr>
          <a:xfrm>
            <a:off x="770070" y="2117756"/>
            <a:ext cx="2917083" cy="2926471"/>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Tajawal ExtraBold" panose="00000800000000000000" pitchFamily="2" charset="-78"/>
                <a:cs typeface="Tajawal ExtraBold" panose="00000800000000000000" pitchFamily="2" charset="-78"/>
              </a:rPr>
              <a:t>IT  : Information Technology </a:t>
            </a:r>
          </a:p>
          <a:p>
            <a:pPr algn="ctr"/>
            <a:endParaRPr lang="en-US" dirty="0"/>
          </a:p>
        </p:txBody>
      </p:sp>
      <p:sp>
        <p:nvSpPr>
          <p:cNvPr id="11" name="Flowchart: Connector 10">
            <a:extLst>
              <a:ext uri="{FF2B5EF4-FFF2-40B4-BE49-F238E27FC236}">
                <a16:creationId xmlns:a16="http://schemas.microsoft.com/office/drawing/2014/main" id="{02924CCF-98D4-C3B7-8AFA-B31D68A48B38}"/>
              </a:ext>
            </a:extLst>
          </p:cNvPr>
          <p:cNvSpPr/>
          <p:nvPr/>
        </p:nvSpPr>
        <p:spPr>
          <a:xfrm>
            <a:off x="4044324" y="2030692"/>
            <a:ext cx="3643737" cy="3100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What is the meaning for forensics?</a:t>
            </a:r>
          </a:p>
          <a:p>
            <a:pPr algn="ctr"/>
            <a:r>
              <a:rPr lang="en-US" dirty="0"/>
              <a:t>The adjective forensic comes from the Latin word forensics, meaning “in open court” or “public</a:t>
            </a:r>
          </a:p>
        </p:txBody>
      </p:sp>
      <p:sp>
        <p:nvSpPr>
          <p:cNvPr id="12" name="Flowchart: Connector 11">
            <a:extLst>
              <a:ext uri="{FF2B5EF4-FFF2-40B4-BE49-F238E27FC236}">
                <a16:creationId xmlns:a16="http://schemas.microsoft.com/office/drawing/2014/main" id="{17AD9007-D887-4EB2-67CA-3C726B1D0D28}"/>
              </a:ext>
            </a:extLst>
          </p:cNvPr>
          <p:cNvSpPr/>
          <p:nvPr/>
        </p:nvSpPr>
        <p:spPr>
          <a:xfrm>
            <a:off x="8504848" y="1850612"/>
            <a:ext cx="3443539" cy="328068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When you describe something as forensic you usually mean that is has to do with finding evidence to solve a crime.</a:t>
            </a:r>
          </a:p>
        </p:txBody>
      </p:sp>
      <p:sp>
        <p:nvSpPr>
          <p:cNvPr id="13" name="Slide Number Placeholder 12">
            <a:extLst>
              <a:ext uri="{FF2B5EF4-FFF2-40B4-BE49-F238E27FC236}">
                <a16:creationId xmlns:a16="http://schemas.microsoft.com/office/drawing/2014/main" id="{975D3ADC-D986-EC51-8ED2-4FE5B2340F91}"/>
              </a:ext>
            </a:extLst>
          </p:cNvPr>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10571419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13242"/>
            <a:ext cx="9666288" cy="2222403"/>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Forensic science </a:t>
            </a:r>
            <a:r>
              <a:rPr lang="en-US" dirty="0">
                <a:solidFill>
                  <a:srgbClr val="0A1F61"/>
                </a:solidFill>
                <a:latin typeface="Tajawal ExtraBold" panose="00000800000000000000" pitchFamily="2" charset="-78"/>
                <a:cs typeface="Tajawal ExtraBold" panose="00000800000000000000" pitchFamily="2" charset="-78"/>
              </a:rPr>
              <a:t>is a critical element of the criminal justice system.</a:t>
            </a:r>
          </a:p>
          <a:p>
            <a:pPr marL="285750" indent="-285750">
              <a:lnSpc>
                <a:spcPct val="20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Forensic scientists </a:t>
            </a:r>
            <a:r>
              <a:rPr lang="en-US" dirty="0">
                <a:solidFill>
                  <a:srgbClr val="0A1F61"/>
                </a:solidFill>
                <a:latin typeface="Tajawal ExtraBold" panose="00000800000000000000" pitchFamily="2" charset="-78"/>
                <a:cs typeface="Tajawal ExtraBold" panose="00000800000000000000" pitchFamily="2" charset="-78"/>
              </a:rPr>
              <a:t>examine and analyze evidence from crime scenes and elsewhere to develop objective findings that can assist in the investigation and prosecution of perpetrators of crime or absolve an innocent person from suspicion.</a:t>
            </a:r>
          </a:p>
        </p:txBody>
      </p:sp>
      <p:sp>
        <p:nvSpPr>
          <p:cNvPr id="10" name="Slide Number Placeholder 9">
            <a:extLst>
              <a:ext uri="{FF2B5EF4-FFF2-40B4-BE49-F238E27FC236}">
                <a16:creationId xmlns:a16="http://schemas.microsoft.com/office/drawing/2014/main" id="{56C53713-8B7F-2B90-27EE-901884FB374C}"/>
              </a:ext>
            </a:extLst>
          </p:cNvPr>
          <p:cNvSpPr>
            <a:spLocks noGrp="1"/>
          </p:cNvSpPr>
          <p:nvPr>
            <p:ph type="sldNum" sz="quarter" idx="12"/>
          </p:nvPr>
        </p:nvSpPr>
        <p:spPr/>
        <p:txBody>
          <a:bodyPr/>
          <a:lstStyle/>
          <a:p>
            <a:fld id="{FDED41F8-FC0F-4085-8150-313B6CF05213}" type="slidenum">
              <a:rPr lang="en-US" smtClean="0"/>
              <a:t>8</a:t>
            </a:fld>
            <a:endParaRPr lang="en-US"/>
          </a:p>
        </p:txBody>
      </p:sp>
    </p:spTree>
    <p:extLst>
      <p:ext uri="{BB962C8B-B14F-4D97-AF65-F5344CB8AC3E}">
        <p14:creationId xmlns:p14="http://schemas.microsoft.com/office/powerpoint/2010/main" val="2132451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579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4" y="1944548"/>
            <a:ext cx="10111665" cy="2462213"/>
          </a:xfrm>
          <a:prstGeom prst="rect">
            <a:avLst/>
          </a:prstGeom>
          <a:noFill/>
        </p:spPr>
        <p:txBody>
          <a:bodyPr wrap="square">
            <a:spAutoFit/>
          </a:bodyPr>
          <a:lstStyle/>
          <a:p>
            <a:pPr marL="285750" indent="-285750">
              <a:buFont typeface="Arial" panose="020B0604020202020204" pitchFamily="34" charset="0"/>
              <a:buChar char="•"/>
            </a:pPr>
            <a:r>
              <a:rPr lang="en-US" sz="2200" dirty="0"/>
              <a:t>It is a division of forensics involving the recovery and analysis of data that has been recovered from digital devices. </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At one time, the term </a:t>
            </a:r>
            <a:r>
              <a:rPr lang="en-US" sz="2200" b="1" dirty="0"/>
              <a:t>IT Forensics or Digital Forensic </a:t>
            </a:r>
            <a:r>
              <a:rPr lang="en-US" sz="2200" dirty="0"/>
              <a:t>was as a synonym for computer forensics, but now involves all devices capable of storing digital data. No matter what term is used, the goal is to identify, collect, and examine/analyze digital data while preserving its integrity. </a:t>
            </a:r>
          </a:p>
        </p:txBody>
      </p:sp>
      <p:sp>
        <p:nvSpPr>
          <p:cNvPr id="9" name="Slide Number Placeholder 8">
            <a:extLst>
              <a:ext uri="{FF2B5EF4-FFF2-40B4-BE49-F238E27FC236}">
                <a16:creationId xmlns:a16="http://schemas.microsoft.com/office/drawing/2014/main" id="{6E23895F-5B71-027E-0B93-FA763D222330}"/>
              </a:ext>
            </a:extLst>
          </p:cNvPr>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1292995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E64D880-5D1F-3096-0501-28DDBE06136E}"/>
              </a:ext>
            </a:extLst>
          </p:cNvPr>
          <p:cNvSpPr txBox="1"/>
          <p:nvPr/>
        </p:nvSpPr>
        <p:spPr>
          <a:xfrm>
            <a:off x="1031058" y="2101598"/>
            <a:ext cx="10129883" cy="3046988"/>
          </a:xfrm>
          <a:prstGeom prst="rect">
            <a:avLst/>
          </a:prstGeom>
          <a:noFill/>
        </p:spPr>
        <p:txBody>
          <a:bodyPr wrap="square">
            <a:spAutoFit/>
          </a:bodyPr>
          <a:lstStyle/>
          <a:p>
            <a:pPr marL="285750" indent="-285750">
              <a:buFont typeface="Arial" panose="020B0604020202020204" pitchFamily="34" charset="0"/>
              <a:buChar char="•"/>
            </a:pPr>
            <a:r>
              <a:rPr lang="en-US" sz="2400" dirty="0"/>
              <a:t>Digital forensics is not only about finding the </a:t>
            </a:r>
            <a:r>
              <a:rPr lang="en-US" sz="2400" b="1" dirty="0"/>
              <a:t>artifact</a:t>
            </a:r>
            <a:r>
              <a:rPr lang="en-US" sz="2400" dirty="0"/>
              <a:t>, it is a formal examination/analysis of the </a:t>
            </a:r>
            <a:r>
              <a:rPr lang="en-US" sz="2400" b="1" dirty="0"/>
              <a:t>digital evidence </a:t>
            </a:r>
            <a:r>
              <a:rPr lang="en-US" sz="2400" dirty="0"/>
              <a:t>to prove or to disapprove whether the accused committed the violation.</a:t>
            </a:r>
          </a:p>
          <a:p>
            <a:pPr marL="285750" indent="-285750">
              <a:buFont typeface="Arial" panose="020B0604020202020204" pitchFamily="34" charset="0"/>
              <a:buChar char="•"/>
            </a:pPr>
            <a:r>
              <a:rPr lang="en-US" sz="2400" dirty="0"/>
              <a:t>A key point is : </a:t>
            </a:r>
            <a:r>
              <a:rPr lang="en-US" sz="2400" b="1" i="0" u="none" strike="noStrike" baseline="0" dirty="0">
                <a:solidFill>
                  <a:srgbClr val="222222"/>
                </a:solidFill>
                <a:latin typeface="TimesNewRomanPSMT"/>
              </a:rPr>
              <a:t>find evidence , find all the artifacts</a:t>
            </a:r>
            <a:endParaRPr lang="en-US" sz="2400" b="1"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b="1" i="0" u="none" strike="noStrike" baseline="0" dirty="0">
                <a:solidFill>
                  <a:srgbClr val="222222"/>
                </a:solidFill>
                <a:latin typeface="TimesNewRomanPSMT"/>
              </a:rPr>
              <a:t>To be a digital forensic examiner</a:t>
            </a:r>
            <a:r>
              <a:rPr lang="en-US" sz="2400" b="0" i="0" u="none" strike="noStrike" baseline="0" dirty="0">
                <a:solidFill>
                  <a:srgbClr val="222222"/>
                </a:solidFill>
                <a:latin typeface="TimesNewRomanPSMT"/>
              </a:rPr>
              <a:t>: you need to have a desire to ask questions, have specialized equipment, and have the required training.</a:t>
            </a:r>
            <a:endParaRPr lang="en-US" sz="2400" dirty="0"/>
          </a:p>
          <a:p>
            <a:pPr marL="285750" indent="-285750">
              <a:buFont typeface="Arial" panose="020B0604020202020204" pitchFamily="34" charset="0"/>
              <a:buChar char="•"/>
            </a:pPr>
            <a:endParaRPr lang="en-US" sz="2400" dirty="0"/>
          </a:p>
        </p:txBody>
      </p:sp>
      <p:sp>
        <p:nvSpPr>
          <p:cNvPr id="12" name="TextBox 11">
            <a:extLst>
              <a:ext uri="{FF2B5EF4-FFF2-40B4-BE49-F238E27FC236}">
                <a16:creationId xmlns:a16="http://schemas.microsoft.com/office/drawing/2014/main" id="{B2134F04-EC5E-089F-C630-35E0D812D6C5}"/>
              </a:ext>
            </a:extLst>
          </p:cNvPr>
          <p:cNvSpPr txBox="1"/>
          <p:nvPr/>
        </p:nvSpPr>
        <p:spPr>
          <a:xfrm>
            <a:off x="2650377" y="543490"/>
            <a:ext cx="35573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AFB51C31-1F2B-296C-8EF7-9259F617B9C6}"/>
              </a:ext>
            </a:extLst>
          </p:cNvPr>
          <p:cNvSpPr>
            <a:spLocks noGrp="1"/>
          </p:cNvSpPr>
          <p:nvPr>
            <p:ph type="sldNum" sz="quarter" idx="12"/>
          </p:nvPr>
        </p:nvSpPr>
        <p:spPr/>
        <p:txBody>
          <a:bodyPr/>
          <a:lstStyle/>
          <a:p>
            <a:fld id="{FDED41F8-FC0F-4085-8150-313B6CF05213}" type="slidenum">
              <a:rPr lang="en-US" smtClean="0"/>
              <a:t>10</a:t>
            </a:fld>
            <a:endParaRPr lang="en-US"/>
          </a:p>
        </p:txBody>
      </p:sp>
    </p:spTree>
    <p:extLst>
      <p:ext uri="{BB962C8B-B14F-4D97-AF65-F5344CB8AC3E}">
        <p14:creationId xmlns:p14="http://schemas.microsoft.com/office/powerpoint/2010/main" val="1485520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357EA2A-843A-1C3B-C63A-7E445D7352F6}"/>
              </a:ext>
            </a:extLst>
          </p:cNvPr>
          <p:cNvSpPr txBox="1"/>
          <p:nvPr/>
        </p:nvSpPr>
        <p:spPr>
          <a:xfrm>
            <a:off x="994299" y="1728870"/>
            <a:ext cx="5114012" cy="2800767"/>
          </a:xfrm>
          <a:prstGeom prst="rect">
            <a:avLst/>
          </a:prstGeom>
          <a:noFill/>
        </p:spPr>
        <p:txBody>
          <a:bodyPr wrap="square">
            <a:spAutoFit/>
          </a:bodyPr>
          <a:lstStyle/>
          <a:p>
            <a:pPr marL="285750" indent="-285750" algn="just">
              <a:buFont typeface="Arial" panose="020B0604020202020204" pitchFamily="34" charset="0"/>
              <a:buChar char="•"/>
            </a:pPr>
            <a:r>
              <a:rPr lang="en-US" sz="2200" dirty="0"/>
              <a:t>If you are in the </a:t>
            </a:r>
            <a:r>
              <a:rPr lang="en-US" sz="2200" b="1" dirty="0"/>
              <a:t>IT field</a:t>
            </a:r>
            <a:r>
              <a:rPr lang="en-US" sz="2200" dirty="0"/>
              <a:t>, you will understand networking and computer operating systems, </a:t>
            </a:r>
          </a:p>
          <a:p>
            <a:pPr marL="285750" indent="-285750" algn="just">
              <a:buFont typeface="Arial" panose="020B0604020202020204" pitchFamily="34" charset="0"/>
              <a:buChar char="•"/>
            </a:pPr>
            <a:r>
              <a:rPr lang="en-US" sz="2200" dirty="0"/>
              <a:t>but you will </a:t>
            </a:r>
            <a:r>
              <a:rPr lang="en-US" sz="2200" i="1" dirty="0"/>
              <a:t>lack knowledge of how to preserve evidence, maintain a chain of custody, and present it in a criminal/administrative proceeding.</a:t>
            </a:r>
          </a:p>
          <a:p>
            <a:pPr marL="285750" indent="-285750" algn="just">
              <a:buFont typeface="Arial" panose="020B0604020202020204" pitchFamily="34" charset="0"/>
              <a:buChar char="•"/>
            </a:pPr>
            <a:endParaRPr lang="en-US" sz="2200" i="1" dirty="0"/>
          </a:p>
        </p:txBody>
      </p:sp>
      <p:sp>
        <p:nvSpPr>
          <p:cNvPr id="11" name="TextBox 10">
            <a:extLst>
              <a:ext uri="{FF2B5EF4-FFF2-40B4-BE49-F238E27FC236}">
                <a16:creationId xmlns:a16="http://schemas.microsoft.com/office/drawing/2014/main" id="{4C97E293-6D67-1009-7DFB-F6ED48F9E808}"/>
              </a:ext>
            </a:extLst>
          </p:cNvPr>
          <p:cNvSpPr txBox="1"/>
          <p:nvPr/>
        </p:nvSpPr>
        <p:spPr>
          <a:xfrm>
            <a:off x="2650377" y="543490"/>
            <a:ext cx="34579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C4E6BFC5-05F0-B7F9-B67B-00C63E89B005}"/>
              </a:ext>
            </a:extLst>
          </p:cNvPr>
          <p:cNvSpPr>
            <a:spLocks noGrp="1"/>
          </p:cNvSpPr>
          <p:nvPr>
            <p:ph type="sldNum" sz="quarter" idx="12"/>
          </p:nvPr>
        </p:nvSpPr>
        <p:spPr/>
        <p:txBody>
          <a:bodyPr/>
          <a:lstStyle/>
          <a:p>
            <a:fld id="{FDED41F8-FC0F-4085-8150-313B6CF05213}" type="slidenum">
              <a:rPr lang="en-US" smtClean="0"/>
              <a:t>11</a:t>
            </a:fld>
            <a:endParaRPr lang="en-US"/>
          </a:p>
        </p:txBody>
      </p:sp>
      <p:pic>
        <p:nvPicPr>
          <p:cNvPr id="2050" name="Picture 2" descr="Fields of Study: Computing &amp; IT - StudyMalaysia.com">
            <a:extLst>
              <a:ext uri="{FF2B5EF4-FFF2-40B4-BE49-F238E27FC236}">
                <a16:creationId xmlns:a16="http://schemas.microsoft.com/office/drawing/2014/main" id="{9BC9D624-2F17-7838-4C5C-91F19D554C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01737" y="4438650"/>
            <a:ext cx="3228975" cy="14097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016E25D5-144C-1A60-F6DE-8AE496ED7D54}"/>
              </a:ext>
            </a:extLst>
          </p:cNvPr>
          <p:cNvSpPr txBox="1"/>
          <p:nvPr/>
        </p:nvSpPr>
        <p:spPr>
          <a:xfrm>
            <a:off x="6823400" y="1843441"/>
            <a:ext cx="4648566" cy="2123658"/>
          </a:xfrm>
          <a:prstGeom prst="rect">
            <a:avLst/>
          </a:prstGeom>
          <a:noFill/>
        </p:spPr>
        <p:txBody>
          <a:bodyPr wrap="square">
            <a:spAutoFit/>
          </a:bodyPr>
          <a:lstStyle/>
          <a:p>
            <a:pPr algn="just"/>
            <a:r>
              <a:rPr lang="en-US" sz="2200" dirty="0"/>
              <a:t>If you are an </a:t>
            </a:r>
            <a:r>
              <a:rPr lang="en-US" sz="2200" b="1" dirty="0"/>
              <a:t>investigator</a:t>
            </a:r>
            <a:r>
              <a:rPr lang="en-US" sz="2200" dirty="0"/>
              <a:t>, you will understand the chain of custody, evidence preservation, and testifying in a criminal/administrative proceeding. However, you may lack experience in the digital field. </a:t>
            </a:r>
          </a:p>
        </p:txBody>
      </p:sp>
      <p:pic>
        <p:nvPicPr>
          <p:cNvPr id="2052" name="Picture 4" descr="Premium Vector | Private investigator or detective who collects information  with equipment in illustration">
            <a:extLst>
              <a:ext uri="{FF2B5EF4-FFF2-40B4-BE49-F238E27FC236}">
                <a16:creationId xmlns:a16="http://schemas.microsoft.com/office/drawing/2014/main" id="{38C6F427-8B41-1189-79EC-134A0633378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7574" y="3908779"/>
            <a:ext cx="2552700" cy="17907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24031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357EA2A-843A-1C3B-C63A-7E445D7352F6}"/>
              </a:ext>
            </a:extLst>
          </p:cNvPr>
          <p:cNvSpPr txBox="1"/>
          <p:nvPr/>
        </p:nvSpPr>
        <p:spPr>
          <a:xfrm>
            <a:off x="994299" y="1906424"/>
            <a:ext cx="10616676" cy="430887"/>
          </a:xfrm>
          <a:prstGeom prst="rect">
            <a:avLst/>
          </a:prstGeom>
          <a:noFill/>
        </p:spPr>
        <p:txBody>
          <a:bodyPr wrap="square">
            <a:spAutoFit/>
          </a:bodyPr>
          <a:lstStyle/>
          <a:p>
            <a:pPr marL="285750" indent="-285750" algn="just">
              <a:buFont typeface="Arial" panose="020B0604020202020204" pitchFamily="34" charset="0"/>
              <a:buChar char="•"/>
            </a:pPr>
            <a:r>
              <a:rPr lang="en-US" sz="2200" i="1" dirty="0"/>
              <a:t>To be an effective </a:t>
            </a:r>
            <a:r>
              <a:rPr lang="en-US" sz="2200" b="1" i="1" dirty="0"/>
              <a:t>digital forensic </a:t>
            </a:r>
            <a:r>
              <a:rPr lang="en-US" sz="2200" i="1" dirty="0"/>
              <a:t>examiner, you </a:t>
            </a:r>
            <a:r>
              <a:rPr lang="en-US" sz="2200" b="1" u="sng" dirty="0"/>
              <a:t>have to be part of both those worlds</a:t>
            </a:r>
          </a:p>
        </p:txBody>
      </p:sp>
      <p:sp>
        <p:nvSpPr>
          <p:cNvPr id="11" name="TextBox 10">
            <a:extLst>
              <a:ext uri="{FF2B5EF4-FFF2-40B4-BE49-F238E27FC236}">
                <a16:creationId xmlns:a16="http://schemas.microsoft.com/office/drawing/2014/main" id="{4C97E293-6D67-1009-7DFB-F6ED48F9E808}"/>
              </a:ext>
            </a:extLst>
          </p:cNvPr>
          <p:cNvSpPr txBox="1"/>
          <p:nvPr/>
        </p:nvSpPr>
        <p:spPr>
          <a:xfrm>
            <a:off x="2650377" y="543490"/>
            <a:ext cx="34579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C4E6BFC5-05F0-B7F9-B67B-00C63E89B005}"/>
              </a:ext>
            </a:extLst>
          </p:cNvPr>
          <p:cNvSpPr>
            <a:spLocks noGrp="1"/>
          </p:cNvSpPr>
          <p:nvPr>
            <p:ph type="sldNum" sz="quarter" idx="12"/>
          </p:nvPr>
        </p:nvSpPr>
        <p:spPr/>
        <p:txBody>
          <a:bodyPr/>
          <a:lstStyle/>
          <a:p>
            <a:fld id="{FDED41F8-FC0F-4085-8150-313B6CF05213}" type="slidenum">
              <a:rPr lang="en-US" smtClean="0"/>
              <a:t>12</a:t>
            </a:fld>
            <a:endParaRPr lang="en-US"/>
          </a:p>
        </p:txBody>
      </p:sp>
      <p:pic>
        <p:nvPicPr>
          <p:cNvPr id="4098" name="Picture 2" descr="The Evolution of Digital Forensics">
            <a:extLst>
              <a:ext uri="{FF2B5EF4-FFF2-40B4-BE49-F238E27FC236}">
                <a16:creationId xmlns:a16="http://schemas.microsoft.com/office/drawing/2014/main" id="{A112F8C3-5689-E6E8-F1BF-7D2E8851EE2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0377" y="2935568"/>
            <a:ext cx="4176551" cy="2779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84768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357EA2A-843A-1C3B-C63A-7E445D7352F6}"/>
              </a:ext>
            </a:extLst>
          </p:cNvPr>
          <p:cNvSpPr txBox="1"/>
          <p:nvPr/>
        </p:nvSpPr>
        <p:spPr>
          <a:xfrm>
            <a:off x="1546221" y="1906424"/>
            <a:ext cx="10064754" cy="2800767"/>
          </a:xfrm>
          <a:prstGeom prst="rect">
            <a:avLst/>
          </a:prstGeom>
          <a:noFill/>
        </p:spPr>
        <p:txBody>
          <a:bodyPr wrap="square">
            <a:spAutoFit/>
          </a:bodyPr>
          <a:lstStyle/>
          <a:p>
            <a:pPr algn="just"/>
            <a:r>
              <a:rPr lang="en-US" sz="2200" i="1" dirty="0"/>
              <a:t>To understand how digital forensics works, the process of digital forensics can be broken down into 5 steps:</a:t>
            </a:r>
          </a:p>
          <a:p>
            <a:pPr marL="285750" indent="-285750" algn="just">
              <a:buFont typeface="Arial" panose="020B0604020202020204" pitchFamily="34" charset="0"/>
              <a:buChar char="•"/>
            </a:pPr>
            <a:endParaRPr lang="en-US" sz="2200" i="1" dirty="0"/>
          </a:p>
          <a:p>
            <a:pPr marL="285750" indent="-285750" algn="just">
              <a:buFont typeface="Arial" panose="020B0604020202020204" pitchFamily="34" charset="0"/>
              <a:buChar char="•"/>
            </a:pPr>
            <a:r>
              <a:rPr lang="en-US" sz="2200" i="1" dirty="0"/>
              <a:t>Identification</a:t>
            </a:r>
          </a:p>
          <a:p>
            <a:pPr marL="285750" indent="-285750" algn="just">
              <a:buFont typeface="Arial" panose="020B0604020202020204" pitchFamily="34" charset="0"/>
              <a:buChar char="•"/>
            </a:pPr>
            <a:r>
              <a:rPr lang="en-US" sz="2200" i="1" dirty="0"/>
              <a:t>Preservation</a:t>
            </a:r>
          </a:p>
          <a:p>
            <a:pPr marL="285750" indent="-285750" algn="just">
              <a:buFont typeface="Arial" panose="020B0604020202020204" pitchFamily="34" charset="0"/>
              <a:buChar char="•"/>
            </a:pPr>
            <a:r>
              <a:rPr lang="en-US" sz="2200" i="1" dirty="0"/>
              <a:t>Analysis </a:t>
            </a:r>
          </a:p>
          <a:p>
            <a:pPr marL="285750" indent="-285750" algn="just">
              <a:buFont typeface="Arial" panose="020B0604020202020204" pitchFamily="34" charset="0"/>
              <a:buChar char="•"/>
            </a:pPr>
            <a:r>
              <a:rPr lang="en-US" sz="2200" i="1" dirty="0"/>
              <a:t>Documentation</a:t>
            </a:r>
          </a:p>
          <a:p>
            <a:pPr marL="285750" indent="-285750" algn="just">
              <a:buFont typeface="Arial" panose="020B0604020202020204" pitchFamily="34" charset="0"/>
              <a:buChar char="•"/>
            </a:pPr>
            <a:r>
              <a:rPr lang="en-US" sz="2200" i="1" dirty="0"/>
              <a:t>Presentation</a:t>
            </a:r>
          </a:p>
        </p:txBody>
      </p:sp>
      <p:sp>
        <p:nvSpPr>
          <p:cNvPr id="11" name="TextBox 10">
            <a:extLst>
              <a:ext uri="{FF2B5EF4-FFF2-40B4-BE49-F238E27FC236}">
                <a16:creationId xmlns:a16="http://schemas.microsoft.com/office/drawing/2014/main" id="{4C97E293-6D67-1009-7DFB-F6ED48F9E808}"/>
              </a:ext>
            </a:extLst>
          </p:cNvPr>
          <p:cNvSpPr txBox="1"/>
          <p:nvPr/>
        </p:nvSpPr>
        <p:spPr>
          <a:xfrm>
            <a:off x="2650377" y="543490"/>
            <a:ext cx="34579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C4E6BFC5-05F0-B7F9-B67B-00C63E89B005}"/>
              </a:ext>
            </a:extLst>
          </p:cNvPr>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25205640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357EA2A-843A-1C3B-C63A-7E445D7352F6}"/>
              </a:ext>
            </a:extLst>
          </p:cNvPr>
          <p:cNvSpPr txBox="1"/>
          <p:nvPr/>
        </p:nvSpPr>
        <p:spPr>
          <a:xfrm>
            <a:off x="1546221" y="1906424"/>
            <a:ext cx="10064754" cy="2123658"/>
          </a:xfrm>
          <a:prstGeom prst="rect">
            <a:avLst/>
          </a:prstGeom>
          <a:noFill/>
        </p:spPr>
        <p:txBody>
          <a:bodyPr wrap="square">
            <a:spAutoFit/>
          </a:bodyPr>
          <a:lstStyle/>
          <a:p>
            <a:pPr algn="just"/>
            <a:r>
              <a:rPr lang="en-US" sz="2200" b="1" i="1" dirty="0"/>
              <a:t>A digital forensics investigation is used for  (why to use?)</a:t>
            </a:r>
            <a:r>
              <a:rPr lang="en-US" sz="2200" i="1" dirty="0"/>
              <a:t>: </a:t>
            </a:r>
          </a:p>
          <a:p>
            <a:pPr marL="342900" indent="-342900" algn="just">
              <a:buFont typeface="Arial" panose="020B0604020202020204" pitchFamily="34" charset="0"/>
              <a:buChar char="•"/>
            </a:pPr>
            <a:endParaRPr lang="en-US" sz="2200" i="1" dirty="0"/>
          </a:p>
          <a:p>
            <a:pPr marL="342900" indent="-342900" algn="just">
              <a:buFont typeface="Arial" panose="020B0604020202020204" pitchFamily="34" charset="0"/>
              <a:buChar char="•"/>
            </a:pPr>
            <a:r>
              <a:rPr lang="en-US" sz="2200" i="1" dirty="0"/>
              <a:t>Identifying the cause and possible intent of a cyber attack</a:t>
            </a:r>
          </a:p>
          <a:p>
            <a:pPr marL="342900" indent="-342900" algn="just">
              <a:buFont typeface="Arial" panose="020B0604020202020204" pitchFamily="34" charset="0"/>
              <a:buChar char="•"/>
            </a:pPr>
            <a:r>
              <a:rPr lang="en-US" sz="2200" i="1" dirty="0"/>
              <a:t>Safeguarding digital evidence used in the attack before it becomes obsolete</a:t>
            </a:r>
          </a:p>
          <a:p>
            <a:pPr marL="342900" indent="-342900" algn="just">
              <a:buFont typeface="Arial" panose="020B0604020202020204" pitchFamily="34" charset="0"/>
              <a:buChar char="•"/>
            </a:pPr>
            <a:r>
              <a:rPr lang="en-US" sz="2200" i="1" dirty="0"/>
              <a:t>Minimizing the losses of the attacked organization </a:t>
            </a:r>
          </a:p>
          <a:p>
            <a:pPr marL="342900" indent="-342900" algn="just">
              <a:buFont typeface="Arial" panose="020B0604020202020204" pitchFamily="34" charset="0"/>
              <a:buChar char="•"/>
            </a:pPr>
            <a:r>
              <a:rPr lang="en-US" sz="2200" i="1" dirty="0"/>
              <a:t>Protecting the organization from similar incident in the future </a:t>
            </a:r>
          </a:p>
        </p:txBody>
      </p:sp>
      <p:sp>
        <p:nvSpPr>
          <p:cNvPr id="11" name="TextBox 10">
            <a:extLst>
              <a:ext uri="{FF2B5EF4-FFF2-40B4-BE49-F238E27FC236}">
                <a16:creationId xmlns:a16="http://schemas.microsoft.com/office/drawing/2014/main" id="{4C97E293-6D67-1009-7DFB-F6ED48F9E808}"/>
              </a:ext>
            </a:extLst>
          </p:cNvPr>
          <p:cNvSpPr txBox="1"/>
          <p:nvPr/>
        </p:nvSpPr>
        <p:spPr>
          <a:xfrm>
            <a:off x="2650377" y="543490"/>
            <a:ext cx="34579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Forensic meaning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C4E6BFC5-05F0-B7F9-B67B-00C63E89B005}"/>
              </a:ext>
            </a:extLst>
          </p:cNvPr>
          <p:cNvSpPr>
            <a:spLocks noGrp="1"/>
          </p:cNvSpPr>
          <p:nvPr>
            <p:ph type="sldNum" sz="quarter" idx="12"/>
          </p:nvPr>
        </p:nvSpPr>
        <p:spPr/>
        <p:txBody>
          <a:bodyPr/>
          <a:lstStyle/>
          <a:p>
            <a:fld id="{FDED41F8-FC0F-4085-8150-313B6CF05213}" type="slidenum">
              <a:rPr lang="en-US" smtClean="0"/>
              <a:t>14</a:t>
            </a:fld>
            <a:endParaRPr lang="en-US"/>
          </a:p>
        </p:txBody>
      </p:sp>
    </p:spTree>
    <p:extLst>
      <p:ext uri="{BB962C8B-B14F-4D97-AF65-F5344CB8AC3E}">
        <p14:creationId xmlns:p14="http://schemas.microsoft.com/office/powerpoint/2010/main" val="29455810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2340" cy="523220"/>
          </a:xfrm>
          <a:prstGeom prst="rect">
            <a:avLst/>
          </a:prstGeom>
          <a:noFill/>
        </p:spPr>
        <p:txBody>
          <a:bodyPr wrap="none" rtlCol="0">
            <a:spAutoFit/>
          </a:bodyPr>
          <a:lstStyle/>
          <a:p>
            <a:r>
              <a:rPr lang="en-US" altLang="en-US" sz="2800" kern="1200" dirty="0">
                <a:solidFill>
                  <a:schemeClr val="bg1"/>
                </a:solidFill>
                <a:latin typeface="+mj-lt"/>
                <a:ea typeface="+mj-ea"/>
                <a:cs typeface="+mj-cs"/>
              </a:rPr>
              <a:t>A Brief History of Digital Forensics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8700116" cy="1200329"/>
          </a:xfrm>
          <a:prstGeom prst="rect">
            <a:avLst/>
          </a:prstGeom>
          <a:noFill/>
        </p:spPr>
        <p:txBody>
          <a:bodyPr wrap="square">
            <a:spAutoFit/>
          </a:bodyPr>
          <a:lstStyle/>
          <a:p>
            <a:pPr marL="114300"/>
            <a:r>
              <a:rPr lang="en-US" sz="2400" dirty="0">
                <a:latin typeface="+mn-lt"/>
                <a:cs typeface="+mn-cs"/>
              </a:rPr>
              <a:t>As Investigation   </a:t>
            </a:r>
          </a:p>
          <a:p>
            <a:pPr marL="342900" indent="-228600">
              <a:buFont typeface="Arial" panose="020B0604020202020204" pitchFamily="34" charset="0"/>
              <a:buChar char="•"/>
            </a:pPr>
            <a:r>
              <a:rPr lang="en-US" sz="2400" dirty="0">
                <a:latin typeface="+mn-lt"/>
                <a:cs typeface="+mn-cs"/>
              </a:rPr>
              <a:t> FBI (1932): Set up a lab to offer forensics services to all field agents and other law authorities across the USA.</a:t>
            </a:r>
          </a:p>
        </p:txBody>
      </p:sp>
      <p:sp>
        <p:nvSpPr>
          <p:cNvPr id="9" name="Slide Number Placeholder 8">
            <a:extLst>
              <a:ext uri="{FF2B5EF4-FFF2-40B4-BE49-F238E27FC236}">
                <a16:creationId xmlns:a16="http://schemas.microsoft.com/office/drawing/2014/main" id="{4DCB4291-D4DA-4212-5339-2239832B2703}"/>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12" name="TextBox 11">
            <a:extLst>
              <a:ext uri="{FF2B5EF4-FFF2-40B4-BE49-F238E27FC236}">
                <a16:creationId xmlns:a16="http://schemas.microsoft.com/office/drawing/2014/main" id="{1FF4912F-488D-526C-A67E-63C9A9EB2263}"/>
              </a:ext>
            </a:extLst>
          </p:cNvPr>
          <p:cNvSpPr txBox="1"/>
          <p:nvPr/>
        </p:nvSpPr>
        <p:spPr>
          <a:xfrm>
            <a:off x="2117324" y="3429000"/>
            <a:ext cx="7523826" cy="1200329"/>
          </a:xfrm>
          <a:prstGeom prst="rect">
            <a:avLst/>
          </a:prstGeom>
          <a:noFill/>
        </p:spPr>
        <p:txBody>
          <a:bodyPr wrap="square">
            <a:spAutoFit/>
          </a:bodyPr>
          <a:lstStyle/>
          <a:p>
            <a:r>
              <a:rPr lang="en-US" dirty="0"/>
              <a:t>AS Crimes </a:t>
            </a:r>
          </a:p>
          <a:p>
            <a:pPr marL="285750" indent="-285750">
              <a:buFont typeface="Arial" panose="020B0604020202020204" pitchFamily="34" charset="0"/>
              <a:buChar char="•"/>
            </a:pPr>
            <a:r>
              <a:rPr lang="en-US" dirty="0"/>
              <a:t>1970s electronic crime were increased  especially in financial systems</a:t>
            </a:r>
          </a:p>
          <a:p>
            <a:pPr marL="285750" indent="-285750">
              <a:buFont typeface="Arial" panose="020B0604020202020204" pitchFamily="34" charset="0"/>
              <a:buChar char="•"/>
            </a:pPr>
            <a:r>
              <a:rPr lang="en-US" dirty="0"/>
              <a:t>In 1978 the first computer crime was recognized in the Florida Computer Crime Act.</a:t>
            </a:r>
          </a:p>
        </p:txBody>
      </p:sp>
    </p:spTree>
    <p:extLst>
      <p:ext uri="{BB962C8B-B14F-4D97-AF65-F5344CB8AC3E}">
        <p14:creationId xmlns:p14="http://schemas.microsoft.com/office/powerpoint/2010/main" val="27710099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2340" cy="523220"/>
          </a:xfrm>
          <a:prstGeom prst="rect">
            <a:avLst/>
          </a:prstGeom>
          <a:noFill/>
        </p:spPr>
        <p:txBody>
          <a:bodyPr wrap="none" rtlCol="0">
            <a:spAutoFit/>
          </a:bodyPr>
          <a:lstStyle/>
          <a:p>
            <a:r>
              <a:rPr lang="en-US" altLang="en-US" sz="2800" kern="1200" dirty="0">
                <a:solidFill>
                  <a:schemeClr val="bg1"/>
                </a:solidFill>
                <a:latin typeface="+mj-lt"/>
                <a:ea typeface="+mj-ea"/>
                <a:cs typeface="+mj-cs"/>
              </a:rPr>
              <a:t>A Brief History of Digital Forensics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8700116" cy="1938992"/>
          </a:xfrm>
          <a:prstGeom prst="rect">
            <a:avLst/>
          </a:prstGeom>
          <a:noFill/>
        </p:spPr>
        <p:txBody>
          <a:bodyPr wrap="square">
            <a:spAutoFit/>
          </a:bodyPr>
          <a:lstStyle/>
          <a:p>
            <a:pPr marL="114300"/>
            <a:r>
              <a:rPr lang="en-US" sz="2400" dirty="0">
                <a:latin typeface="+mn-lt"/>
                <a:cs typeface="+mn-cs"/>
              </a:rPr>
              <a:t>As Technical Part     </a:t>
            </a:r>
          </a:p>
          <a:p>
            <a:pPr marL="342900" indent="-228600">
              <a:buFont typeface="Arial" panose="020B0604020202020204" pitchFamily="34" charset="0"/>
              <a:buChar char="•"/>
            </a:pPr>
            <a:r>
              <a:rPr lang="en-US" sz="2400" dirty="0">
                <a:latin typeface="+mn-lt"/>
                <a:cs typeface="+mn-cs"/>
              </a:rPr>
              <a:t> 1985 : </a:t>
            </a:r>
            <a:r>
              <a:rPr lang="en-US" sz="2400" dirty="0" err="1">
                <a:latin typeface="+mn-lt"/>
                <a:cs typeface="+mn-cs"/>
              </a:rPr>
              <a:t>Xtree</a:t>
            </a:r>
            <a:r>
              <a:rPr lang="en-US" sz="2400" dirty="0">
                <a:latin typeface="+mn-lt"/>
                <a:cs typeface="+mn-cs"/>
              </a:rPr>
              <a:t> Gold file manager program under DOS</a:t>
            </a:r>
          </a:p>
          <a:p>
            <a:pPr marL="342900" indent="-228600">
              <a:buFont typeface="Arial" panose="020B0604020202020204" pitchFamily="34" charset="0"/>
              <a:buChar char="•"/>
            </a:pPr>
            <a:r>
              <a:rPr lang="en-US" sz="2400" dirty="0"/>
              <a:t>1990 : Norton </a:t>
            </a:r>
            <a:r>
              <a:rPr lang="en-US" sz="2400" dirty="0" err="1"/>
              <a:t>Diskeditor</a:t>
            </a:r>
            <a:r>
              <a:rPr lang="en-US" sz="2400" dirty="0"/>
              <a:t> is a hexa-editor for logical and physical Disk. It analyze the file system structure </a:t>
            </a:r>
          </a:p>
          <a:p>
            <a:pPr marL="342900" indent="-228600">
              <a:buFont typeface="Arial" panose="020B0604020202020204" pitchFamily="34" charset="0"/>
              <a:buChar char="•"/>
            </a:pPr>
            <a:endParaRPr lang="en-US" sz="2400" dirty="0">
              <a:latin typeface="+mn-lt"/>
              <a:cs typeface="+mn-cs"/>
            </a:endParaRPr>
          </a:p>
        </p:txBody>
      </p:sp>
      <p:sp>
        <p:nvSpPr>
          <p:cNvPr id="9" name="Slide Number Placeholder 8">
            <a:extLst>
              <a:ext uri="{FF2B5EF4-FFF2-40B4-BE49-F238E27FC236}">
                <a16:creationId xmlns:a16="http://schemas.microsoft.com/office/drawing/2014/main" id="{4DCB4291-D4DA-4212-5339-2239832B2703}"/>
              </a:ext>
            </a:extLst>
          </p:cNvPr>
          <p:cNvSpPr>
            <a:spLocks noGrp="1"/>
          </p:cNvSpPr>
          <p:nvPr>
            <p:ph type="sldNum" sz="quarter" idx="12"/>
          </p:nvPr>
        </p:nvSpPr>
        <p:spPr/>
        <p:txBody>
          <a:bodyPr/>
          <a:lstStyle/>
          <a:p>
            <a:fld id="{FDED41F8-FC0F-4085-8150-313B6CF05213}" type="slidenum">
              <a:rPr lang="en-US" smtClean="0"/>
              <a:t>16</a:t>
            </a:fld>
            <a:endParaRPr lang="en-US"/>
          </a:p>
        </p:txBody>
      </p:sp>
      <p:pic>
        <p:nvPicPr>
          <p:cNvPr id="13" name="Picture 12">
            <a:extLst>
              <a:ext uri="{FF2B5EF4-FFF2-40B4-BE49-F238E27FC236}">
                <a16:creationId xmlns:a16="http://schemas.microsoft.com/office/drawing/2014/main" id="{F59781B8-743E-56BA-35C3-D697DE620DC9}"/>
              </a:ext>
            </a:extLst>
          </p:cNvPr>
          <p:cNvPicPr>
            <a:picLocks noChangeAspect="1"/>
          </p:cNvPicPr>
          <p:nvPr/>
        </p:nvPicPr>
        <p:blipFill>
          <a:blip r:embed="rId6"/>
          <a:stretch>
            <a:fillRect/>
          </a:stretch>
        </p:blipFill>
        <p:spPr>
          <a:xfrm>
            <a:off x="6988653" y="3348216"/>
            <a:ext cx="4210050" cy="2562225"/>
          </a:xfrm>
          <a:prstGeom prst="rect">
            <a:avLst/>
          </a:prstGeom>
        </p:spPr>
      </p:pic>
    </p:spTree>
    <p:extLst>
      <p:ext uri="{BB962C8B-B14F-4D97-AF65-F5344CB8AC3E}">
        <p14:creationId xmlns:p14="http://schemas.microsoft.com/office/powerpoint/2010/main" val="1630594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2340" cy="523220"/>
          </a:xfrm>
          <a:prstGeom prst="rect">
            <a:avLst/>
          </a:prstGeom>
          <a:noFill/>
        </p:spPr>
        <p:txBody>
          <a:bodyPr wrap="none" rtlCol="0">
            <a:spAutoFit/>
          </a:bodyPr>
          <a:lstStyle/>
          <a:p>
            <a:r>
              <a:rPr lang="en-US" altLang="en-US" sz="2800" kern="1200" dirty="0">
                <a:solidFill>
                  <a:schemeClr val="bg1"/>
                </a:solidFill>
                <a:latin typeface="+mj-lt"/>
                <a:ea typeface="+mj-ea"/>
                <a:cs typeface="+mj-cs"/>
              </a:rPr>
              <a:t>A Brief History of Digital Forensics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589104" y="1622193"/>
            <a:ext cx="9179509" cy="3785652"/>
          </a:xfrm>
          <a:prstGeom prst="rect">
            <a:avLst/>
          </a:prstGeom>
          <a:noFill/>
        </p:spPr>
        <p:txBody>
          <a:bodyPr wrap="square">
            <a:spAutoFit/>
          </a:bodyPr>
          <a:lstStyle/>
          <a:p>
            <a:pPr marL="342900" indent="-228600">
              <a:buFont typeface="Arial" panose="020B0604020202020204" pitchFamily="34" charset="0"/>
              <a:buChar char="•"/>
            </a:pPr>
            <a:endParaRPr lang="en-US" altLang="en-US" sz="2400" dirty="0">
              <a:latin typeface="+mn-lt"/>
              <a:cs typeface="+mn-cs"/>
            </a:endParaRPr>
          </a:p>
          <a:p>
            <a:pPr marL="342900" indent="-228600">
              <a:buFont typeface="Arial" panose="020B0604020202020204" pitchFamily="34" charset="0"/>
              <a:buChar char="•"/>
            </a:pPr>
            <a:r>
              <a:rPr lang="en-US" altLang="en-US" sz="2400" dirty="0"/>
              <a:t>1989</a:t>
            </a:r>
            <a:r>
              <a:rPr lang="en-US" altLang="en-US" sz="2400" dirty="0">
                <a:latin typeface="+mn-lt"/>
                <a:cs typeface="+mn-cs"/>
              </a:rPr>
              <a:t>, the International Association of Computer Investigative Specialists (IACIS) was created (it is a non-profit of digital forensic professionals ).</a:t>
            </a:r>
          </a:p>
          <a:p>
            <a:pPr marL="457200" indent="-342900">
              <a:buFont typeface="Arial" panose="020B0604020202020204" pitchFamily="34" charset="0"/>
              <a:buChar char="•"/>
            </a:pPr>
            <a:r>
              <a:rPr lang="en-US" altLang="en-US" sz="2400" dirty="0">
                <a:latin typeface="+mn-lt"/>
                <a:cs typeface="+mn-cs"/>
              </a:rPr>
              <a:t>At 1991 IACIS  introduced training on software for digital forensics.</a:t>
            </a:r>
          </a:p>
          <a:p>
            <a:pPr marL="914400" lvl="1" indent="-342900">
              <a:buFont typeface="Arial" panose="020B0604020202020204" pitchFamily="34" charset="0"/>
              <a:buChar char="•"/>
            </a:pPr>
            <a:r>
              <a:rPr lang="en-US" altLang="en-US" sz="2400" dirty="0"/>
              <a:t>Preparing search warrants</a:t>
            </a:r>
          </a:p>
          <a:p>
            <a:pPr marL="914400" lvl="1" indent="-342900">
              <a:buFont typeface="Arial" panose="020B0604020202020204" pitchFamily="34" charset="0"/>
              <a:buChar char="•"/>
            </a:pPr>
            <a:r>
              <a:rPr lang="en-US" altLang="en-US" sz="2400" dirty="0"/>
              <a:t>Undeleted files </a:t>
            </a:r>
          </a:p>
          <a:p>
            <a:pPr marL="914400" lvl="1" indent="-342900">
              <a:buFont typeface="Arial" panose="020B0604020202020204" pitchFamily="34" charset="0"/>
              <a:buChar char="•"/>
            </a:pPr>
            <a:r>
              <a:rPr lang="en-US" altLang="en-US" sz="2400" dirty="0"/>
              <a:t>File compression </a:t>
            </a:r>
          </a:p>
          <a:p>
            <a:pPr marL="914400" lvl="1" indent="-342900">
              <a:buFont typeface="Arial" panose="020B0604020202020204" pitchFamily="34" charset="0"/>
              <a:buChar char="•"/>
            </a:pPr>
            <a:r>
              <a:rPr lang="en-US" altLang="en-US" sz="2400" dirty="0"/>
              <a:t>Ethical use of software </a:t>
            </a:r>
          </a:p>
          <a:p>
            <a:pPr marL="457200" indent="-342900">
              <a:buFont typeface="Arial" panose="020B0604020202020204" pitchFamily="34" charset="0"/>
              <a:buChar char="•"/>
            </a:pPr>
            <a:endParaRPr lang="en-US" altLang="en-US" sz="2400" dirty="0"/>
          </a:p>
        </p:txBody>
      </p:sp>
      <p:sp>
        <p:nvSpPr>
          <p:cNvPr id="9" name="Slide Number Placeholder 8">
            <a:extLst>
              <a:ext uri="{FF2B5EF4-FFF2-40B4-BE49-F238E27FC236}">
                <a16:creationId xmlns:a16="http://schemas.microsoft.com/office/drawing/2014/main" id="{4DCB4291-D4DA-4212-5339-2239832B2703}"/>
              </a:ext>
            </a:extLst>
          </p:cNvPr>
          <p:cNvSpPr>
            <a:spLocks noGrp="1"/>
          </p:cNvSpPr>
          <p:nvPr>
            <p:ph type="sldNum" sz="quarter" idx="12"/>
          </p:nvPr>
        </p:nvSpPr>
        <p:spPr/>
        <p:txBody>
          <a:bodyPr/>
          <a:lstStyle/>
          <a:p>
            <a:fld id="{FDED41F8-FC0F-4085-8150-313B6CF05213}" type="slidenum">
              <a:rPr lang="en-US" smtClean="0"/>
              <a:t>17</a:t>
            </a:fld>
            <a:endParaRPr lang="en-US"/>
          </a:p>
        </p:txBody>
      </p:sp>
      <p:pic>
        <p:nvPicPr>
          <p:cNvPr id="12" name="Picture 11">
            <a:extLst>
              <a:ext uri="{FF2B5EF4-FFF2-40B4-BE49-F238E27FC236}">
                <a16:creationId xmlns:a16="http://schemas.microsoft.com/office/drawing/2014/main" id="{AA303F1F-9AD3-C42D-EC00-54F35711552E}"/>
              </a:ext>
            </a:extLst>
          </p:cNvPr>
          <p:cNvPicPr>
            <a:picLocks noChangeAspect="1"/>
          </p:cNvPicPr>
          <p:nvPr/>
        </p:nvPicPr>
        <p:blipFill>
          <a:blip r:embed="rId6"/>
          <a:stretch>
            <a:fillRect/>
          </a:stretch>
        </p:blipFill>
        <p:spPr>
          <a:xfrm>
            <a:off x="8610600" y="3580125"/>
            <a:ext cx="2255853" cy="2279682"/>
          </a:xfrm>
          <a:prstGeom prst="rect">
            <a:avLst/>
          </a:prstGeom>
        </p:spPr>
      </p:pic>
    </p:spTree>
    <p:extLst>
      <p:ext uri="{BB962C8B-B14F-4D97-AF65-F5344CB8AC3E}">
        <p14:creationId xmlns:p14="http://schemas.microsoft.com/office/powerpoint/2010/main" val="19152125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2340" cy="523220"/>
          </a:xfrm>
          <a:prstGeom prst="rect">
            <a:avLst/>
          </a:prstGeom>
          <a:noFill/>
        </p:spPr>
        <p:txBody>
          <a:bodyPr wrap="none" rtlCol="0">
            <a:spAutoFit/>
          </a:bodyPr>
          <a:lstStyle/>
          <a:p>
            <a:r>
              <a:rPr lang="en-US" altLang="en-US" sz="2800" kern="1200" dirty="0">
                <a:solidFill>
                  <a:schemeClr val="bg1"/>
                </a:solidFill>
                <a:latin typeface="+mj-lt"/>
                <a:ea typeface="+mj-ea"/>
                <a:cs typeface="+mj-cs"/>
              </a:rPr>
              <a:t>A Brief History of Digital Forensics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15736" y="1684734"/>
            <a:ext cx="7809329" cy="3785652"/>
          </a:xfrm>
          <a:prstGeom prst="rect">
            <a:avLst/>
          </a:prstGeom>
          <a:noFill/>
        </p:spPr>
        <p:txBody>
          <a:bodyPr wrap="square">
            <a:spAutoFit/>
          </a:bodyPr>
          <a:lstStyle/>
          <a:p>
            <a:pPr marL="342900" indent="-228600">
              <a:buFont typeface="Arial" panose="020B0604020202020204" pitchFamily="34" charset="0"/>
              <a:buChar char="•"/>
            </a:pPr>
            <a:r>
              <a:rPr lang="en-US" altLang="en-US" sz="2400" dirty="0">
                <a:latin typeface="+mn-lt"/>
                <a:cs typeface="+mn-cs"/>
              </a:rPr>
              <a:t>1991 ,IRS created search-warrant programs</a:t>
            </a:r>
          </a:p>
          <a:p>
            <a:pPr marL="342900" indent="-228600">
              <a:buFont typeface="Arial" panose="020B0604020202020204" pitchFamily="34" charset="0"/>
              <a:buChar char="•"/>
            </a:pPr>
            <a:r>
              <a:rPr lang="en-US" altLang="en-US" sz="2400" dirty="0">
                <a:latin typeface="+mn-lt"/>
                <a:cs typeface="+mn-cs"/>
              </a:rPr>
              <a:t>1998, </a:t>
            </a:r>
            <a:r>
              <a:rPr lang="en-US" altLang="en-US" sz="2400" b="1" dirty="0">
                <a:latin typeface="+mn-lt"/>
                <a:cs typeface="+mn-cs"/>
              </a:rPr>
              <a:t>CFCE  the Certified Forensic Computer Examiner</a:t>
            </a:r>
            <a:r>
              <a:rPr lang="en-US" altLang="en-US" sz="2400" dirty="0">
                <a:latin typeface="+mn-lt"/>
                <a:cs typeface="+mn-cs"/>
              </a:rPr>
              <a:t> was first certification in computer forensic is conducted by IACIS </a:t>
            </a:r>
          </a:p>
          <a:p>
            <a:pPr marL="342900" indent="-228600">
              <a:buFont typeface="Arial" panose="020B0604020202020204" pitchFamily="34" charset="0"/>
              <a:buChar char="•"/>
            </a:pPr>
            <a:r>
              <a:rPr lang="en-US" altLang="en-US" sz="2400" dirty="0">
                <a:latin typeface="+mn-lt"/>
                <a:cs typeface="+mn-cs"/>
              </a:rPr>
              <a:t>1998, EnCase released  is the first commercial GUI software for computer Forensics</a:t>
            </a:r>
          </a:p>
          <a:p>
            <a:pPr marL="342900" indent="-228600">
              <a:buFont typeface="Arial" panose="020B0604020202020204" pitchFamily="34" charset="0"/>
              <a:buChar char="•"/>
            </a:pPr>
            <a:r>
              <a:rPr lang="en-US" altLang="en-US" sz="2400" b="1" dirty="0" err="1">
                <a:latin typeface="+mn-lt"/>
                <a:cs typeface="+mn-cs"/>
              </a:rPr>
              <a:t>ILook</a:t>
            </a:r>
            <a:r>
              <a:rPr lang="en-US" altLang="en-US" sz="2400" dirty="0">
                <a:latin typeface="+mn-lt"/>
                <a:cs typeface="+mn-cs"/>
              </a:rPr>
              <a:t> is currently maintained by the IRS Criminal Investigation Division</a:t>
            </a:r>
          </a:p>
          <a:p>
            <a:pPr marL="342900" indent="-228600">
              <a:buFont typeface="Arial" panose="020B0604020202020204" pitchFamily="34" charset="0"/>
              <a:buChar char="•"/>
            </a:pPr>
            <a:r>
              <a:rPr lang="en-US" altLang="en-US" sz="2400" b="1" dirty="0" err="1">
                <a:latin typeface="+mn-lt"/>
                <a:cs typeface="+mn-cs"/>
              </a:rPr>
              <a:t>AccessData</a:t>
            </a:r>
            <a:r>
              <a:rPr lang="en-US" altLang="en-US" sz="2400" b="1" dirty="0">
                <a:latin typeface="+mn-lt"/>
                <a:cs typeface="+mn-cs"/>
              </a:rPr>
              <a:t> Forensic Toolkit (FTK) </a:t>
            </a:r>
            <a:r>
              <a:rPr lang="en-US" altLang="en-US" sz="2400" dirty="0">
                <a:latin typeface="+mn-lt"/>
                <a:cs typeface="+mn-cs"/>
              </a:rPr>
              <a:t>is a popular commercial product</a:t>
            </a:r>
            <a:endParaRPr lang="en-US" sz="2400" dirty="0">
              <a:latin typeface="+mn-lt"/>
              <a:cs typeface="+mn-cs"/>
            </a:endParaRPr>
          </a:p>
        </p:txBody>
      </p:sp>
      <p:sp>
        <p:nvSpPr>
          <p:cNvPr id="9" name="Slide Number Placeholder 8">
            <a:extLst>
              <a:ext uri="{FF2B5EF4-FFF2-40B4-BE49-F238E27FC236}">
                <a16:creationId xmlns:a16="http://schemas.microsoft.com/office/drawing/2014/main" id="{4DCB4291-D4DA-4212-5339-2239832B2703}"/>
              </a:ext>
            </a:extLst>
          </p:cNvPr>
          <p:cNvSpPr>
            <a:spLocks noGrp="1"/>
          </p:cNvSpPr>
          <p:nvPr>
            <p:ph type="sldNum" sz="quarter" idx="12"/>
          </p:nvPr>
        </p:nvSpPr>
        <p:spPr/>
        <p:txBody>
          <a:bodyPr/>
          <a:lstStyle/>
          <a:p>
            <a:fld id="{FDED41F8-FC0F-4085-8150-313B6CF05213}" type="slidenum">
              <a:rPr lang="en-US" smtClean="0"/>
              <a:t>18</a:t>
            </a:fld>
            <a:endParaRPr lang="en-US"/>
          </a:p>
        </p:txBody>
      </p:sp>
      <p:pic>
        <p:nvPicPr>
          <p:cNvPr id="12" name="Picture 11">
            <a:extLst>
              <a:ext uri="{FF2B5EF4-FFF2-40B4-BE49-F238E27FC236}">
                <a16:creationId xmlns:a16="http://schemas.microsoft.com/office/drawing/2014/main" id="{A9F81F6B-17AC-359E-C329-D6DB71D0CD8D}"/>
              </a:ext>
            </a:extLst>
          </p:cNvPr>
          <p:cNvPicPr>
            <a:picLocks noChangeAspect="1"/>
          </p:cNvPicPr>
          <p:nvPr/>
        </p:nvPicPr>
        <p:blipFill>
          <a:blip r:embed="rId6"/>
          <a:stretch>
            <a:fillRect/>
          </a:stretch>
        </p:blipFill>
        <p:spPr>
          <a:xfrm>
            <a:off x="10315853" y="1502546"/>
            <a:ext cx="1644588" cy="1608310"/>
          </a:xfrm>
          <a:prstGeom prst="rect">
            <a:avLst/>
          </a:prstGeom>
        </p:spPr>
      </p:pic>
      <p:pic>
        <p:nvPicPr>
          <p:cNvPr id="14" name="Picture 13">
            <a:extLst>
              <a:ext uri="{FF2B5EF4-FFF2-40B4-BE49-F238E27FC236}">
                <a16:creationId xmlns:a16="http://schemas.microsoft.com/office/drawing/2014/main" id="{81D703CC-7A78-0710-F524-C35789AF6513}"/>
              </a:ext>
            </a:extLst>
          </p:cNvPr>
          <p:cNvPicPr>
            <a:picLocks noChangeAspect="1"/>
          </p:cNvPicPr>
          <p:nvPr/>
        </p:nvPicPr>
        <p:blipFill>
          <a:blip r:embed="rId7"/>
          <a:stretch>
            <a:fillRect/>
          </a:stretch>
        </p:blipFill>
        <p:spPr>
          <a:xfrm>
            <a:off x="10312894" y="3688544"/>
            <a:ext cx="1543050" cy="914400"/>
          </a:xfrm>
          <a:prstGeom prst="rect">
            <a:avLst/>
          </a:prstGeom>
        </p:spPr>
      </p:pic>
    </p:spTree>
    <p:extLst>
      <p:ext uri="{BB962C8B-B14F-4D97-AF65-F5344CB8AC3E}">
        <p14:creationId xmlns:p14="http://schemas.microsoft.com/office/powerpoint/2010/main" val="28217276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2340" cy="523220"/>
          </a:xfrm>
          <a:prstGeom prst="rect">
            <a:avLst/>
          </a:prstGeom>
          <a:noFill/>
        </p:spPr>
        <p:txBody>
          <a:bodyPr wrap="none" rtlCol="0">
            <a:spAutoFit/>
          </a:bodyPr>
          <a:lstStyle/>
          <a:p>
            <a:r>
              <a:rPr lang="en-US" altLang="en-US" sz="2800" kern="1200" dirty="0">
                <a:solidFill>
                  <a:schemeClr val="bg1"/>
                </a:solidFill>
                <a:latin typeface="+mj-lt"/>
                <a:ea typeface="+mj-ea"/>
                <a:cs typeface="+mj-cs"/>
              </a:rPr>
              <a:t>A Brief History of Digital Forensics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15736" y="1684734"/>
            <a:ext cx="7809329" cy="1938992"/>
          </a:xfrm>
          <a:prstGeom prst="rect">
            <a:avLst/>
          </a:prstGeom>
          <a:noFill/>
        </p:spPr>
        <p:txBody>
          <a:bodyPr wrap="square">
            <a:spAutoFit/>
          </a:bodyPr>
          <a:lstStyle/>
          <a:p>
            <a:pPr marL="342900" indent="-228600">
              <a:buFont typeface="Arial" panose="020B0604020202020204" pitchFamily="34" charset="0"/>
              <a:buChar char="•"/>
            </a:pPr>
            <a:r>
              <a:rPr lang="en-US" sz="2400" dirty="0">
                <a:latin typeface="+mn-lt"/>
                <a:cs typeface="+mn-cs"/>
              </a:rPr>
              <a:t>In 2000, the First FBI Regional Computer Forensic Laboratory established.</a:t>
            </a:r>
          </a:p>
          <a:p>
            <a:pPr marL="342900" indent="-228600">
              <a:buFont typeface="Arial" panose="020B0604020202020204" pitchFamily="34" charset="0"/>
              <a:buChar char="•"/>
            </a:pPr>
            <a:r>
              <a:rPr lang="en-US" sz="2400" dirty="0">
                <a:latin typeface="+mn-lt"/>
                <a:cs typeface="+mn-cs"/>
              </a:rPr>
              <a:t>In 2002, Scientific Working Group on Digital Evidence (SWGDE) published the first book about digital forensic called “Best practices for Computer Forensics”.</a:t>
            </a:r>
          </a:p>
        </p:txBody>
      </p:sp>
      <p:sp>
        <p:nvSpPr>
          <p:cNvPr id="9" name="Slide Number Placeholder 8">
            <a:extLst>
              <a:ext uri="{FF2B5EF4-FFF2-40B4-BE49-F238E27FC236}">
                <a16:creationId xmlns:a16="http://schemas.microsoft.com/office/drawing/2014/main" id="{4DCB4291-D4DA-4212-5339-2239832B2703}"/>
              </a:ext>
            </a:extLst>
          </p:cNvPr>
          <p:cNvSpPr>
            <a:spLocks noGrp="1"/>
          </p:cNvSpPr>
          <p:nvPr>
            <p:ph type="sldNum" sz="quarter" idx="12"/>
          </p:nvPr>
        </p:nvSpPr>
        <p:spPr/>
        <p:txBody>
          <a:bodyPr/>
          <a:lstStyle/>
          <a:p>
            <a:fld id="{FDED41F8-FC0F-4085-8150-313B6CF05213}" type="slidenum">
              <a:rPr lang="en-US" smtClean="0"/>
              <a:t>19</a:t>
            </a:fld>
            <a:endParaRPr lang="en-US"/>
          </a:p>
        </p:txBody>
      </p:sp>
    </p:spTree>
    <p:extLst>
      <p:ext uri="{BB962C8B-B14F-4D97-AF65-F5344CB8AC3E}">
        <p14:creationId xmlns:p14="http://schemas.microsoft.com/office/powerpoint/2010/main" val="2753111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419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cybercrime?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8700116" cy="1658531"/>
          </a:xfrm>
          <a:prstGeom prst="rect">
            <a:avLst/>
          </a:prstGeom>
          <a:noFill/>
        </p:spPr>
        <p:txBody>
          <a:bodyPr wrap="square">
            <a:spAutoFit/>
          </a:bodyPr>
          <a:lstStyle/>
          <a:p>
            <a:pPr marR="0">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cs typeface="Arial" panose="020B0604020202020204" pitchFamily="34" charset="0"/>
              </a:rPr>
              <a:t>What does the word Cyber Crimes mean? </a:t>
            </a:r>
          </a:p>
          <a:p>
            <a:pPr marL="285750" marR="0" indent="-285750">
              <a:lnSpc>
                <a:spcPct val="107000"/>
              </a:lnSpc>
              <a:spcBef>
                <a:spcPts val="0"/>
              </a:spcBef>
              <a:spcAft>
                <a:spcPts val="8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The term cyber means : culture of computers or networks or any information technology</a:t>
            </a:r>
          </a:p>
          <a:p>
            <a:pPr marL="285750" marR="0" indent="-285750">
              <a:lnSpc>
                <a:spcPct val="107000"/>
              </a:lnSpc>
              <a:spcBef>
                <a:spcPts val="0"/>
              </a:spcBef>
              <a:spcAft>
                <a:spcPts val="8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The term crime means  : is an unlawful act committed .</a:t>
            </a:r>
          </a:p>
          <a:p>
            <a:pPr marL="457200" indent="-342900">
              <a:buFont typeface="Arial" panose="020B0604020202020204" pitchFamily="34" charset="0"/>
              <a:buChar char="•"/>
            </a:pPr>
            <a:endParaRPr lang="en-US" sz="2400" dirty="0">
              <a:latin typeface="+mn-lt"/>
              <a:cs typeface="+mn-cs"/>
            </a:endParaRPr>
          </a:p>
        </p:txBody>
      </p:sp>
      <p:sp>
        <p:nvSpPr>
          <p:cNvPr id="9" name="Slide Number Placeholder 8">
            <a:extLst>
              <a:ext uri="{FF2B5EF4-FFF2-40B4-BE49-F238E27FC236}">
                <a16:creationId xmlns:a16="http://schemas.microsoft.com/office/drawing/2014/main" id="{56A41067-D9B3-3E50-949F-49F4F3071D23}"/>
              </a:ext>
            </a:extLst>
          </p:cNvPr>
          <p:cNvSpPr>
            <a:spLocks noGrp="1"/>
          </p:cNvSpPr>
          <p:nvPr>
            <p:ph type="sldNum" sz="quarter" idx="12"/>
          </p:nvPr>
        </p:nvSpPr>
        <p:spPr/>
        <p:txBody>
          <a:bodyPr/>
          <a:lstStyle/>
          <a:p>
            <a:fld id="{FDED41F8-FC0F-4085-8150-313B6CF05213}" type="slidenum">
              <a:rPr lang="en-US" smtClean="0"/>
              <a:t>20</a:t>
            </a:fld>
            <a:endParaRPr lang="en-US"/>
          </a:p>
        </p:txBody>
      </p:sp>
    </p:spTree>
    <p:extLst>
      <p:ext uri="{BB962C8B-B14F-4D97-AF65-F5344CB8AC3E}">
        <p14:creationId xmlns:p14="http://schemas.microsoft.com/office/powerpoint/2010/main" val="698225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419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cybercrime?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C8A486E-226B-5AD0-ADAC-7CE093ED88EA}"/>
              </a:ext>
            </a:extLst>
          </p:cNvPr>
          <p:cNvSpPr txBox="1"/>
          <p:nvPr/>
        </p:nvSpPr>
        <p:spPr>
          <a:xfrm>
            <a:off x="1546221" y="1998757"/>
            <a:ext cx="8959854" cy="1015663"/>
          </a:xfrm>
          <a:prstGeom prst="rect">
            <a:avLst/>
          </a:prstGeom>
          <a:noFill/>
        </p:spPr>
        <p:txBody>
          <a:bodyPr wrap="square">
            <a:spAutoFit/>
          </a:bodyPr>
          <a:lstStyle/>
          <a:p>
            <a:r>
              <a:rPr lang="en-US" sz="3000" dirty="0"/>
              <a:t>Cybercrime is any criminal activity that involves a computer, networked device or a network.</a:t>
            </a:r>
          </a:p>
        </p:txBody>
      </p:sp>
      <p:sp>
        <p:nvSpPr>
          <p:cNvPr id="9" name="Slide Number Placeholder 8">
            <a:extLst>
              <a:ext uri="{FF2B5EF4-FFF2-40B4-BE49-F238E27FC236}">
                <a16:creationId xmlns:a16="http://schemas.microsoft.com/office/drawing/2014/main" id="{B99AFD16-7836-6E3A-49DC-C10C022184E7}"/>
              </a:ext>
            </a:extLst>
          </p:cNvPr>
          <p:cNvSpPr>
            <a:spLocks noGrp="1"/>
          </p:cNvSpPr>
          <p:nvPr>
            <p:ph type="sldNum" sz="quarter" idx="12"/>
          </p:nvPr>
        </p:nvSpPr>
        <p:spPr/>
        <p:txBody>
          <a:bodyPr/>
          <a:lstStyle/>
          <a:p>
            <a:fld id="{FDED41F8-FC0F-4085-8150-313B6CF05213}" type="slidenum">
              <a:rPr lang="en-US" smtClean="0"/>
              <a:t>21</a:t>
            </a:fld>
            <a:endParaRPr lang="en-US"/>
          </a:p>
        </p:txBody>
      </p:sp>
    </p:spTree>
    <p:extLst>
      <p:ext uri="{BB962C8B-B14F-4D97-AF65-F5344CB8AC3E}">
        <p14:creationId xmlns:p14="http://schemas.microsoft.com/office/powerpoint/2010/main" val="20415487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9792068" cy="1200329"/>
          </a:xfrm>
          <a:prstGeom prst="rect">
            <a:avLst/>
          </a:prstGeom>
          <a:noFill/>
        </p:spPr>
        <p:txBody>
          <a:bodyPr wrap="square">
            <a:spAutoFit/>
          </a:bodyPr>
          <a:lstStyle/>
          <a:p>
            <a:pPr marL="114300"/>
            <a:r>
              <a:rPr lang="en-US" sz="2400" dirty="0">
                <a:latin typeface="+mn-lt"/>
                <a:cs typeface="+mn-cs"/>
              </a:rPr>
              <a:t>Computers can contain information that helps law enforcement determine:</a:t>
            </a:r>
          </a:p>
          <a:p>
            <a:pPr marL="342900" indent="-228600">
              <a:buFont typeface="Arial" panose="020B0604020202020204" pitchFamily="34" charset="0"/>
              <a:buChar char="•"/>
            </a:pPr>
            <a:r>
              <a:rPr lang="en-US" sz="2400" dirty="0">
                <a:latin typeface="+mn-lt"/>
                <a:cs typeface="+mn-cs"/>
              </a:rPr>
              <a:t>Chain of events leading to a crime </a:t>
            </a:r>
          </a:p>
          <a:p>
            <a:pPr marL="342900" indent="-228600">
              <a:buFont typeface="Arial" panose="020B0604020202020204" pitchFamily="34" charset="0"/>
              <a:buChar char="•"/>
            </a:pPr>
            <a:r>
              <a:rPr lang="en-US" sz="2400" dirty="0">
                <a:latin typeface="+mn-lt"/>
                <a:cs typeface="+mn-cs"/>
              </a:rPr>
              <a:t>Evidence that can lead to a conviction</a:t>
            </a: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8065800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9792068" cy="1362937"/>
          </a:xfrm>
          <a:prstGeom prst="rect">
            <a:avLst/>
          </a:prstGeom>
          <a:noFill/>
        </p:spPr>
        <p:txBody>
          <a:bodyPr wrap="square">
            <a:spAutoFit/>
          </a:bodyPr>
          <a:lstStyle/>
          <a:p>
            <a:pPr marL="0" marR="0">
              <a:lnSpc>
                <a:spcPct val="107000"/>
              </a:lnSpc>
              <a:spcBef>
                <a:spcPts val="0"/>
              </a:spcBef>
              <a:spcAft>
                <a:spcPts val="800"/>
              </a:spcAft>
            </a:pPr>
            <a:r>
              <a:rPr lang="en-US" sz="2400" dirty="0">
                <a:effectLst/>
                <a:latin typeface="Calibri" panose="020F0502020204030204" pitchFamily="34" charset="0"/>
                <a:ea typeface="Calibri" panose="020F0502020204030204" pitchFamily="34" charset="0"/>
                <a:cs typeface="Arial" panose="020B0604020202020204" pitchFamily="34" charset="0"/>
              </a:rPr>
              <a:t>Cybercrime can be categorized into 2 types:</a:t>
            </a:r>
          </a:p>
          <a:p>
            <a:pPr marL="342900" marR="0" lvl="0" indent="-342900">
              <a:lnSpc>
                <a:spcPct val="107000"/>
              </a:lnSpc>
              <a:spcBef>
                <a:spcPts val="0"/>
              </a:spcBef>
              <a:spcAft>
                <a:spcPts val="0"/>
              </a:spcAft>
              <a:buFont typeface="+mj-lt"/>
              <a:buAutoNum type="arabicPeriod"/>
            </a:pPr>
            <a:r>
              <a:rPr lang="en-US" sz="2400" dirty="0">
                <a:effectLst/>
                <a:latin typeface="Calibri" panose="020F0502020204030204" pitchFamily="34" charset="0"/>
                <a:ea typeface="Calibri" panose="020F0502020204030204" pitchFamily="34" charset="0"/>
                <a:cs typeface="Arial" panose="020B0604020202020204" pitchFamily="34" charset="0"/>
              </a:rPr>
              <a:t>Single event from perspective of the victim </a:t>
            </a:r>
          </a:p>
          <a:p>
            <a:pPr marL="342900" marR="0" lvl="0" indent="-342900">
              <a:lnSpc>
                <a:spcPct val="107000"/>
              </a:lnSpc>
              <a:spcBef>
                <a:spcPts val="0"/>
              </a:spcBef>
              <a:spcAft>
                <a:spcPts val="800"/>
              </a:spcAft>
              <a:buFont typeface="+mj-lt"/>
              <a:buAutoNum type="arabicPeriod"/>
            </a:pPr>
            <a:r>
              <a:rPr lang="en-US" sz="2400" dirty="0">
                <a:effectLst/>
                <a:latin typeface="Calibri" panose="020F0502020204030204" pitchFamily="34" charset="0"/>
                <a:ea typeface="Calibri" panose="020F0502020204030204" pitchFamily="34" charset="0"/>
                <a:cs typeface="Arial" panose="020B0604020202020204" pitchFamily="34" charset="0"/>
              </a:rPr>
              <a:t>Pronounced human element.</a:t>
            </a: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23</a:t>
            </a:fld>
            <a:endParaRPr lang="en-US"/>
          </a:p>
        </p:txBody>
      </p:sp>
    </p:spTree>
    <p:extLst>
      <p:ext uri="{BB962C8B-B14F-4D97-AF65-F5344CB8AC3E}">
        <p14:creationId xmlns:p14="http://schemas.microsoft.com/office/powerpoint/2010/main" val="4078616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9792068" cy="2255874"/>
          </a:xfrm>
          <a:prstGeom prst="rect">
            <a:avLst/>
          </a:prstGeom>
          <a:noFill/>
        </p:spPr>
        <p:txBody>
          <a:bodyPr wrap="square">
            <a:spAutoFit/>
          </a:bodyPr>
          <a:lstStyle/>
          <a:p>
            <a:pPr marR="0" lvl="0">
              <a:lnSpc>
                <a:spcPct val="107000"/>
              </a:lnSpc>
              <a:spcBef>
                <a:spcPts val="0"/>
              </a:spcBef>
              <a:spcAft>
                <a:spcPts val="0"/>
              </a:spcAft>
            </a:pPr>
            <a:r>
              <a:rPr lang="en-US" sz="2400" b="1" dirty="0">
                <a:effectLst/>
                <a:latin typeface="Calibri" panose="020F0502020204030204" pitchFamily="34" charset="0"/>
                <a:ea typeface="Calibri" panose="020F0502020204030204" pitchFamily="34" charset="0"/>
                <a:cs typeface="Arial" panose="020B0604020202020204" pitchFamily="34" charset="0"/>
              </a:rPr>
              <a:t>Single event from perspective of the victim </a:t>
            </a:r>
          </a:p>
          <a:p>
            <a:pPr marL="0" marR="0">
              <a:lnSpc>
                <a:spcPct val="107000"/>
              </a:lnSpc>
              <a:spcBef>
                <a:spcPts val="0"/>
              </a:spcBef>
              <a:spcAft>
                <a:spcPts val="800"/>
              </a:spcAft>
            </a:pPr>
            <a:r>
              <a:rPr lang="en-US" sz="2400" dirty="0">
                <a:effectLst/>
                <a:latin typeface="Calibri" panose="020F0502020204030204" pitchFamily="34" charset="0"/>
                <a:ea typeface="Calibri" panose="020F0502020204030204" pitchFamily="34" charset="0"/>
                <a:cs typeface="Arial" panose="020B0604020202020204" pitchFamily="34" charset="0"/>
              </a:rPr>
              <a:t>It mostly technology in nature </a:t>
            </a:r>
          </a:p>
          <a:p>
            <a:pPr marL="342900" marR="0" lvl="0" indent="-342900">
              <a:lnSpc>
                <a:spcPct val="107000"/>
              </a:lnSpc>
              <a:spcBef>
                <a:spcPts val="0"/>
              </a:spcBef>
              <a:spcAft>
                <a:spcPts val="0"/>
              </a:spcAft>
              <a:buFont typeface="+mj-lt"/>
              <a:buAutoNum type="arabicPeriod"/>
            </a:pPr>
            <a:r>
              <a:rPr lang="en-US" sz="2400" dirty="0">
                <a:effectLst/>
                <a:latin typeface="Calibri" panose="020F0502020204030204" pitchFamily="34" charset="0"/>
                <a:ea typeface="Calibri" panose="020F0502020204030204" pitchFamily="34" charset="0"/>
                <a:cs typeface="Arial" panose="020B0604020202020204" pitchFamily="34" charset="0"/>
              </a:rPr>
              <a:t>Trojan, keystroke logger  to steal private information</a:t>
            </a:r>
          </a:p>
          <a:p>
            <a:pPr marL="342900" marR="0" lvl="0" indent="-342900">
              <a:lnSpc>
                <a:spcPct val="107000"/>
              </a:lnSpc>
              <a:spcBef>
                <a:spcPts val="0"/>
              </a:spcBef>
              <a:spcAft>
                <a:spcPts val="800"/>
              </a:spcAft>
              <a:buFont typeface="+mj-lt"/>
              <a:buAutoNum type="arabicPeriod"/>
            </a:pPr>
            <a:r>
              <a:rPr lang="en-US" sz="2400" dirty="0">
                <a:effectLst/>
                <a:latin typeface="Calibri" panose="020F0502020204030204" pitchFamily="34" charset="0"/>
                <a:ea typeface="Calibri" panose="020F0502020204030204" pitchFamily="34" charset="0"/>
                <a:cs typeface="Arial" panose="020B0604020202020204" pitchFamily="34" charset="0"/>
              </a:rPr>
              <a:t>Phishing ex: calming to be a bank with link that leads to a hostile website.</a:t>
            </a:r>
          </a:p>
          <a:p>
            <a:pPr marL="0" marR="0">
              <a:lnSpc>
                <a:spcPct val="107000"/>
              </a:lnSpc>
              <a:spcBef>
                <a:spcPts val="0"/>
              </a:spcBef>
              <a:spcAft>
                <a:spcPts val="800"/>
              </a:spcAft>
            </a:pP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24</a:t>
            </a:fld>
            <a:endParaRPr lang="en-US"/>
          </a:p>
        </p:txBody>
      </p:sp>
    </p:spTree>
    <p:extLst>
      <p:ext uri="{BB962C8B-B14F-4D97-AF65-F5344CB8AC3E}">
        <p14:creationId xmlns:p14="http://schemas.microsoft.com/office/powerpoint/2010/main" val="31711845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9792068" cy="1860702"/>
          </a:xfrm>
          <a:prstGeom prst="rect">
            <a:avLst/>
          </a:prstGeom>
          <a:noFill/>
        </p:spPr>
        <p:txBody>
          <a:bodyPr wrap="square">
            <a:spAutoFit/>
          </a:bodyPr>
          <a:lstStyle/>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Arial" panose="020B0604020202020204" pitchFamily="34" charset="0"/>
              </a:rPr>
              <a:t>Pronounced human element</a:t>
            </a:r>
          </a:p>
          <a:p>
            <a:pPr marL="0" marR="0">
              <a:lnSpc>
                <a:spcPct val="107000"/>
              </a:lnSpc>
              <a:spcBef>
                <a:spcPts val="0"/>
              </a:spcBef>
              <a:spcAft>
                <a:spcPts val="800"/>
              </a:spcAft>
            </a:pPr>
            <a:endParaRPr lang="en-US" sz="2400" dirty="0">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400" dirty="0">
                <a:effectLst/>
                <a:latin typeface="Calibri" panose="020F0502020204030204" pitchFamily="34" charset="0"/>
                <a:ea typeface="Calibri" panose="020F0502020204030204" pitchFamily="34" charset="0"/>
                <a:cs typeface="Arial" panose="020B0604020202020204" pitchFamily="34" charset="0"/>
              </a:rPr>
              <a:t>Child predation , planning or carrying out terrorist activities, cyberstalking and harassment …etc. </a:t>
            </a: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8706140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9792068" cy="2461058"/>
          </a:xfrm>
          <a:prstGeom prst="rect">
            <a:avLst/>
          </a:prstGeom>
          <a:noFill/>
        </p:spPr>
        <p:txBody>
          <a:bodyPr wrap="square">
            <a:spAutoFit/>
          </a:bodyPr>
          <a:lstStyle/>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Arial" panose="020B0604020202020204" pitchFamily="34" charset="0"/>
              </a:rPr>
              <a:t>Cybercrime categories </a:t>
            </a:r>
          </a:p>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Arial" panose="020B0604020202020204" pitchFamily="34" charset="0"/>
              </a:rPr>
              <a:t>1-	Cybercrime against Persons</a:t>
            </a:r>
          </a:p>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Arial" panose="020B0604020202020204" pitchFamily="34" charset="0"/>
              </a:rPr>
              <a:t>2-	Cybercrime against Property </a:t>
            </a:r>
          </a:p>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Arial" panose="020B0604020202020204" pitchFamily="34" charset="0"/>
              </a:rPr>
              <a:t>3-	Cybercrime against Governments and </a:t>
            </a:r>
          </a:p>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Arial" panose="020B0604020202020204" pitchFamily="34" charset="0"/>
              </a:rPr>
              <a:t>4-	Cybercrime against Society </a:t>
            </a: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14077351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12" name="TextBox 11">
            <a:extLst>
              <a:ext uri="{FF2B5EF4-FFF2-40B4-BE49-F238E27FC236}">
                <a16:creationId xmlns:a16="http://schemas.microsoft.com/office/drawing/2014/main" id="{7BAECFA1-65D7-D8C8-390F-B6FBF660722E}"/>
              </a:ext>
            </a:extLst>
          </p:cNvPr>
          <p:cNvSpPr txBox="1"/>
          <p:nvPr/>
        </p:nvSpPr>
        <p:spPr>
          <a:xfrm>
            <a:off x="523783" y="1846924"/>
            <a:ext cx="10484528" cy="3477875"/>
          </a:xfrm>
          <a:prstGeom prst="rect">
            <a:avLst/>
          </a:prstGeom>
          <a:noFill/>
        </p:spPr>
        <p:txBody>
          <a:bodyPr wrap="square">
            <a:spAutoFit/>
          </a:bodyPr>
          <a:lstStyle/>
          <a:p>
            <a:r>
              <a:rPr lang="en-US" sz="2200" b="1" dirty="0"/>
              <a:t>A) Cyber Crime, A Threat To Person:-</a:t>
            </a:r>
          </a:p>
          <a:p>
            <a:pPr lvl="1" algn="just"/>
            <a:r>
              <a:rPr lang="en-US" sz="2200" dirty="0"/>
              <a:t>Cyber crimes committed against persons. This kind of offences affected directly personality of  individual. </a:t>
            </a:r>
          </a:p>
          <a:p>
            <a:pPr lvl="1" algn="just"/>
            <a:r>
              <a:rPr lang="en-US" sz="2200" dirty="0"/>
              <a:t>Ex:</a:t>
            </a:r>
          </a:p>
          <a:p>
            <a:pPr marL="800100" lvl="1" indent="-342900" algn="just">
              <a:buFont typeface="Arial" panose="020B0604020202020204" pitchFamily="34" charset="0"/>
              <a:buChar char="•"/>
            </a:pPr>
            <a:r>
              <a:rPr lang="en-US" sz="2200" b="1" dirty="0"/>
              <a:t>Harassment via E-Mails</a:t>
            </a:r>
            <a:r>
              <a:rPr lang="en-US" sz="2200" dirty="0"/>
              <a:t>: This is very common type of harassment through sending letters, attachments of files &amp; folders i.e. via e-mails. At present harassment is common as usage of social sites i.e. Facebook, Twitter, Orkut etc. increasing day by day.</a:t>
            </a:r>
          </a:p>
          <a:p>
            <a:pPr marL="800100" lvl="1" indent="-342900" algn="just">
              <a:buFont typeface="Arial" panose="020B0604020202020204" pitchFamily="34" charset="0"/>
              <a:buChar char="•"/>
            </a:pPr>
            <a:r>
              <a:rPr lang="en-US" sz="2200" b="1" dirty="0"/>
              <a:t>Child Pornography: </a:t>
            </a:r>
            <a:r>
              <a:rPr lang="en-US" sz="2200" dirty="0"/>
              <a:t>In this cyber crime defaulters create, distribute, or access materials that sexually exploit underage children.</a:t>
            </a:r>
          </a:p>
        </p:txBody>
      </p:sp>
    </p:spTree>
    <p:extLst>
      <p:ext uri="{BB962C8B-B14F-4D97-AF65-F5344CB8AC3E}">
        <p14:creationId xmlns:p14="http://schemas.microsoft.com/office/powerpoint/2010/main" val="35176980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9792068" cy="2920030"/>
          </a:xfrm>
          <a:prstGeom prst="rect">
            <a:avLst/>
          </a:prstGeom>
          <a:noFill/>
        </p:spPr>
        <p:txBody>
          <a:bodyPr wrap="square">
            <a:spAutoFit/>
          </a:bodyPr>
          <a:lstStyle/>
          <a:p>
            <a:pPr marL="0" marR="0">
              <a:lnSpc>
                <a:spcPct val="107000"/>
              </a:lnSpc>
              <a:spcBef>
                <a:spcPts val="0"/>
              </a:spcBef>
              <a:spcAft>
                <a:spcPts val="800"/>
              </a:spcAft>
            </a:pPr>
            <a:r>
              <a:rPr lang="en-US" sz="2200" b="1" dirty="0">
                <a:effectLst/>
                <a:latin typeface="Calibri" panose="020F0502020204030204" pitchFamily="34" charset="0"/>
                <a:ea typeface="Calibri" panose="020F0502020204030204" pitchFamily="34" charset="0"/>
                <a:cs typeface="Arial" panose="020B0604020202020204" pitchFamily="34" charset="0"/>
              </a:rPr>
              <a:t>Cybercrime categories </a:t>
            </a:r>
          </a:p>
          <a:p>
            <a:pPr marL="0" marR="0">
              <a:lnSpc>
                <a:spcPct val="107000"/>
              </a:lnSpc>
              <a:spcBef>
                <a:spcPts val="0"/>
              </a:spcBef>
              <a:spcAft>
                <a:spcPts val="800"/>
              </a:spcAft>
            </a:pPr>
            <a:r>
              <a:rPr lang="en-US" sz="2200" b="1" dirty="0">
                <a:effectLst/>
                <a:latin typeface="Calibri" panose="020F0502020204030204" pitchFamily="34" charset="0"/>
                <a:ea typeface="Calibri" panose="020F0502020204030204" pitchFamily="34" charset="0"/>
                <a:cs typeface="Arial" panose="020B0604020202020204" pitchFamily="34" charset="0"/>
              </a:rPr>
              <a:t>2-	Cybercrime against Property </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Hacking Computer System: </a:t>
            </a:r>
            <a:r>
              <a:rPr lang="en-US" sz="2200" dirty="0">
                <a:effectLst/>
                <a:latin typeface="Calibri" panose="020F0502020204030204" pitchFamily="34" charset="0"/>
                <a:ea typeface="Calibri" panose="020F0502020204030204" pitchFamily="34" charset="0"/>
                <a:cs typeface="Arial" panose="020B0604020202020204" pitchFamily="34" charset="0"/>
              </a:rPr>
              <a:t>Hackers attacks those included Famous Twitter, blogging platform by unauthorized access/control over the computer. Those attacks were not mainly intended for financial gai.</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Internet Time Thefts</a:t>
            </a:r>
            <a:r>
              <a:rPr lang="en-US" sz="2200" dirty="0">
                <a:effectLst/>
                <a:latin typeface="Calibri" panose="020F0502020204030204" pitchFamily="34" charset="0"/>
                <a:ea typeface="Calibri" panose="020F0502020204030204" pitchFamily="34" charset="0"/>
                <a:cs typeface="Arial" panose="020B0604020202020204" pitchFamily="34" charset="0"/>
              </a:rPr>
              <a:t>: Basically, Internet time theft comes under hacking. It is the use by an unauthorized person, of the Internet hours paid for by another person.</a:t>
            </a: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28</a:t>
            </a:fld>
            <a:endParaRPr lang="en-US"/>
          </a:p>
        </p:txBody>
      </p:sp>
    </p:spTree>
    <p:extLst>
      <p:ext uri="{BB962C8B-B14F-4D97-AF65-F5344CB8AC3E}">
        <p14:creationId xmlns:p14="http://schemas.microsoft.com/office/powerpoint/2010/main" val="1402396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77882" y="1272424"/>
            <a:ext cx="9792068" cy="4936608"/>
          </a:xfrm>
          <a:prstGeom prst="rect">
            <a:avLst/>
          </a:prstGeom>
          <a:noFill/>
        </p:spPr>
        <p:txBody>
          <a:bodyPr wrap="square">
            <a:spAutoFit/>
          </a:bodyPr>
          <a:lstStyle/>
          <a:p>
            <a:pPr marL="0" marR="0">
              <a:lnSpc>
                <a:spcPct val="107000"/>
              </a:lnSpc>
              <a:spcBef>
                <a:spcPts val="0"/>
              </a:spcBef>
              <a:spcAft>
                <a:spcPts val="800"/>
              </a:spcAft>
            </a:pPr>
            <a:r>
              <a:rPr lang="en-US" sz="2200" b="1" dirty="0">
                <a:effectLst/>
                <a:latin typeface="Calibri" panose="020F0502020204030204" pitchFamily="34" charset="0"/>
                <a:ea typeface="Calibri" panose="020F0502020204030204" pitchFamily="34" charset="0"/>
                <a:cs typeface="Arial" panose="020B0604020202020204" pitchFamily="34" charset="0"/>
              </a:rPr>
              <a:t>3-	Cybercrime against Governments</a:t>
            </a:r>
          </a:p>
          <a:p>
            <a:pPr marL="0" marR="0">
              <a:lnSpc>
                <a:spcPct val="107000"/>
              </a:lnSpc>
              <a:spcBef>
                <a:spcPts val="0"/>
              </a:spcBef>
              <a:spcAft>
                <a:spcPts val="800"/>
              </a:spcAft>
            </a:pPr>
            <a:r>
              <a:rPr lang="en-US" sz="2200" dirty="0">
                <a:effectLst/>
                <a:latin typeface="Calibri" panose="020F0502020204030204" pitchFamily="34" charset="0"/>
                <a:ea typeface="Calibri" panose="020F0502020204030204" pitchFamily="34" charset="0"/>
                <a:cs typeface="Arial" panose="020B0604020202020204" pitchFamily="34" charset="0"/>
              </a:rPr>
              <a:t>The growth of internet has shown that the medium of Cyberspace is being used by individuals and groups to the international governments as also to threaten the citizens of a country.</a:t>
            </a:r>
          </a:p>
          <a:p>
            <a:pPr marL="0" marR="0">
              <a:lnSpc>
                <a:spcPct val="107000"/>
              </a:lnSpc>
              <a:spcBef>
                <a:spcPts val="0"/>
              </a:spcBef>
              <a:spcAft>
                <a:spcPts val="800"/>
              </a:spcAft>
            </a:pPr>
            <a:r>
              <a:rPr lang="en-US" sz="2200" dirty="0">
                <a:latin typeface="Calibri" panose="020F0502020204030204" pitchFamily="34" charset="0"/>
                <a:ea typeface="Calibri" panose="020F0502020204030204" pitchFamily="34" charset="0"/>
                <a:cs typeface="Arial" panose="020B0604020202020204" pitchFamily="34" charset="0"/>
              </a:rPr>
              <a:t>Ex: </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Cyber Terrorism</a:t>
            </a:r>
            <a:r>
              <a:rPr lang="en-US" sz="2200" dirty="0">
                <a:effectLst/>
                <a:latin typeface="Calibri" panose="020F0502020204030204" pitchFamily="34" charset="0"/>
                <a:ea typeface="Calibri" panose="020F0502020204030204" pitchFamily="34" charset="0"/>
                <a:cs typeface="Arial" panose="020B0604020202020204" pitchFamily="34" charset="0"/>
              </a:rPr>
              <a:t>: Cyber terrorism is a issue in the domestic as well as global concern. Terrorist attacks on the Internet are by distributed denial of service attacks, hate websites and hate e-mails, attacks on sensitive computer network etc.</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Cyber Warfare</a:t>
            </a:r>
            <a:r>
              <a:rPr lang="en-US" sz="2200" dirty="0">
                <a:effectLst/>
                <a:latin typeface="Calibri" panose="020F0502020204030204" pitchFamily="34" charset="0"/>
                <a:ea typeface="Calibri" panose="020F0502020204030204" pitchFamily="34" charset="0"/>
                <a:cs typeface="Arial" panose="020B0604020202020204" pitchFamily="34" charset="0"/>
              </a:rPr>
              <a:t> :- It refers to politically motivated hacking to conduct sabotage and espionage.</a:t>
            </a:r>
          </a:p>
          <a:p>
            <a:pPr marL="342900" marR="0" indent="-342900">
              <a:lnSpc>
                <a:spcPct val="107000"/>
              </a:lnSpc>
              <a:spcBef>
                <a:spcPts val="0"/>
              </a:spcBef>
              <a:spcAft>
                <a:spcPts val="800"/>
              </a:spcAft>
              <a:buFont typeface="Arial" panose="020B0604020202020204" pitchFamily="34" charset="0"/>
              <a:buChar char="•"/>
            </a:pPr>
            <a:endParaRPr lang="en-US" sz="2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1777317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605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 Overview of a Computer Crime</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748192" y="1376373"/>
            <a:ext cx="9792068" cy="4471737"/>
          </a:xfrm>
          <a:prstGeom prst="rect">
            <a:avLst/>
          </a:prstGeom>
          <a:noFill/>
        </p:spPr>
        <p:txBody>
          <a:bodyPr wrap="square">
            <a:spAutoFit/>
          </a:bodyPr>
          <a:lstStyle/>
          <a:p>
            <a:pPr marL="0" marR="0">
              <a:lnSpc>
                <a:spcPct val="107000"/>
              </a:lnSpc>
              <a:spcBef>
                <a:spcPts val="0"/>
              </a:spcBef>
              <a:spcAft>
                <a:spcPts val="800"/>
              </a:spcAft>
            </a:pPr>
            <a:r>
              <a:rPr lang="en-US" sz="2200" b="1" dirty="0">
                <a:effectLst/>
                <a:latin typeface="Calibri" panose="020F0502020204030204" pitchFamily="34" charset="0"/>
                <a:ea typeface="Calibri" panose="020F0502020204030204" pitchFamily="34" charset="0"/>
                <a:cs typeface="Arial" panose="020B0604020202020204" pitchFamily="34" charset="0"/>
              </a:rPr>
              <a:t>4-	Cybercrime against Society </a:t>
            </a:r>
          </a:p>
          <a:p>
            <a:pPr marL="0" marR="0">
              <a:lnSpc>
                <a:spcPct val="107000"/>
              </a:lnSpc>
              <a:spcBef>
                <a:spcPts val="0"/>
              </a:spcBef>
              <a:spcAft>
                <a:spcPts val="800"/>
              </a:spcAft>
            </a:pPr>
            <a:r>
              <a:rPr lang="en-US" sz="2200" dirty="0">
                <a:effectLst/>
                <a:latin typeface="Calibri" panose="020F0502020204030204" pitchFamily="34" charset="0"/>
                <a:ea typeface="Calibri" panose="020F0502020204030204" pitchFamily="34" charset="0"/>
                <a:cs typeface="Arial" panose="020B0604020202020204" pitchFamily="34" charset="0"/>
              </a:rPr>
              <a:t>An unlawful act done with the intention of causing harm to the cyberspace will affect large  number of people, association, society.</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Financial Crimes: </a:t>
            </a:r>
            <a:r>
              <a:rPr lang="en-US" sz="2200" dirty="0">
                <a:effectLst/>
                <a:latin typeface="Calibri" panose="020F0502020204030204" pitchFamily="34" charset="0"/>
                <a:ea typeface="Calibri" panose="020F0502020204030204" pitchFamily="34" charset="0"/>
                <a:cs typeface="Arial" panose="020B0604020202020204" pitchFamily="34" charset="0"/>
              </a:rPr>
              <a:t>The Network sites &amp; phone Networking where culprit will try to attack by sending bogus mails or messages through internet, </a:t>
            </a:r>
            <a:r>
              <a:rPr lang="en-US" sz="2200" dirty="0" err="1">
                <a:effectLst/>
                <a:latin typeface="Calibri" panose="020F0502020204030204" pitchFamily="34" charset="0"/>
                <a:ea typeface="Calibri" panose="020F0502020204030204" pitchFamily="34" charset="0"/>
                <a:cs typeface="Arial" panose="020B0604020202020204" pitchFamily="34" charset="0"/>
              </a:rPr>
              <a:t>e.g</a:t>
            </a:r>
            <a:r>
              <a:rPr lang="en-US" sz="2200" dirty="0">
                <a:effectLst/>
                <a:latin typeface="Calibri" panose="020F0502020204030204" pitchFamily="34" charset="0"/>
                <a:ea typeface="Calibri" panose="020F0502020204030204" pitchFamily="34" charset="0"/>
                <a:cs typeface="Arial" panose="020B0604020202020204" pitchFamily="34" charset="0"/>
              </a:rPr>
              <a:t> Using credit cards by obtaining password illegally.</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Child Pornography</a:t>
            </a:r>
            <a:r>
              <a:rPr lang="en-US" sz="2200" dirty="0">
                <a:effectLst/>
                <a:latin typeface="Calibri" panose="020F0502020204030204" pitchFamily="34" charset="0"/>
                <a:ea typeface="Calibri" panose="020F0502020204030204" pitchFamily="34" charset="0"/>
                <a:cs typeface="Arial" panose="020B0604020202020204" pitchFamily="34" charset="0"/>
              </a:rPr>
              <a:t>: It involves the use of computer network to create, distribute or access materials that sexually exploit underage children.</a:t>
            </a:r>
          </a:p>
          <a:p>
            <a:pPr marL="342900" marR="0" indent="-342900">
              <a:lnSpc>
                <a:spcPct val="107000"/>
              </a:lnSpc>
              <a:spcBef>
                <a:spcPts val="0"/>
              </a:spcBef>
              <a:spcAft>
                <a:spcPts val="800"/>
              </a:spcAf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Online Gambling: </a:t>
            </a:r>
            <a:r>
              <a:rPr lang="en-US" sz="2200" dirty="0">
                <a:effectLst/>
                <a:latin typeface="Calibri" panose="020F0502020204030204" pitchFamily="34" charset="0"/>
                <a:ea typeface="Calibri" panose="020F0502020204030204" pitchFamily="34" charset="0"/>
                <a:cs typeface="Arial" panose="020B0604020202020204" pitchFamily="34" charset="0"/>
              </a:rPr>
              <a:t>Online fraud &amp; Cheating is one of the most lucrative business that are  growing today in cyber space </a:t>
            </a:r>
            <a:r>
              <a:rPr lang="en-US" sz="2200" dirty="0" err="1">
                <a:effectLst/>
                <a:latin typeface="Calibri" panose="020F0502020204030204" pitchFamily="34" charset="0"/>
                <a:ea typeface="Calibri" panose="020F0502020204030204" pitchFamily="34" charset="0"/>
                <a:cs typeface="Arial" panose="020B0604020202020204" pitchFamily="34" charset="0"/>
              </a:rPr>
              <a:t>eg.</a:t>
            </a:r>
            <a:r>
              <a:rPr lang="en-US" sz="2200" dirty="0">
                <a:effectLst/>
                <a:latin typeface="Calibri" panose="020F0502020204030204" pitchFamily="34" charset="0"/>
                <a:ea typeface="Calibri" panose="020F0502020204030204" pitchFamily="34" charset="0"/>
                <a:cs typeface="Arial" panose="020B0604020202020204" pitchFamily="34" charset="0"/>
              </a:rPr>
              <a:t> Credit card crime, contractual crime, offering job</a:t>
            </a:r>
          </a:p>
        </p:txBody>
      </p:sp>
      <p:sp>
        <p:nvSpPr>
          <p:cNvPr id="9" name="Slide Number Placeholder 8">
            <a:extLst>
              <a:ext uri="{FF2B5EF4-FFF2-40B4-BE49-F238E27FC236}">
                <a16:creationId xmlns:a16="http://schemas.microsoft.com/office/drawing/2014/main" id="{C821D066-1155-5440-1F28-B0A47AAA89EF}"/>
              </a:ext>
            </a:extLst>
          </p:cNvPr>
          <p:cNvSpPr>
            <a:spLocks noGrp="1"/>
          </p:cNvSpPr>
          <p:nvPr>
            <p:ph type="sldNum" sz="quarter" idx="12"/>
          </p:nvPr>
        </p:nvSpPr>
        <p:spPr/>
        <p:txBody>
          <a:bodyPr/>
          <a:lstStyle/>
          <a:p>
            <a:fld id="{FDED41F8-FC0F-4085-8150-313B6CF05213}" type="slidenum">
              <a:rPr lang="en-US" smtClean="0"/>
              <a:t>30</a:t>
            </a:fld>
            <a:endParaRPr lang="en-US"/>
          </a:p>
        </p:txBody>
      </p:sp>
    </p:spTree>
    <p:extLst>
      <p:ext uri="{BB962C8B-B14F-4D97-AF65-F5344CB8AC3E}">
        <p14:creationId xmlns:p14="http://schemas.microsoft.com/office/powerpoint/2010/main" val="28824755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63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Challenges for Cybercrime Examiner:</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8700116" cy="3431709"/>
          </a:xfrm>
          <a:prstGeom prst="rect">
            <a:avLst/>
          </a:prstGeom>
          <a:noFill/>
        </p:spPr>
        <p:txBody>
          <a:bodyPr wrap="square">
            <a:spAutoFit/>
          </a:bodyPr>
          <a:lstStyle/>
          <a:p>
            <a:pPr marL="342900" marR="0" lvl="0" indent="-342900" algn="just">
              <a:lnSpc>
                <a:spcPct val="107000"/>
              </a:lnSpc>
              <a:spcBef>
                <a:spcPts val="0"/>
              </a:spcBef>
              <a:spcAft>
                <a:spcPts val="0"/>
              </a:spcAft>
              <a:buFont typeface="+mj-lt"/>
              <a:buAutoNum type="arabicPeriod"/>
            </a:pPr>
            <a:r>
              <a:rPr lang="en-US" sz="2200" dirty="0">
                <a:effectLst/>
                <a:latin typeface="Calibri" panose="020F0502020204030204" pitchFamily="34" charset="0"/>
                <a:ea typeface="Calibri" panose="020F0502020204030204" pitchFamily="34" charset="0"/>
                <a:cs typeface="Arial" panose="020B0604020202020204" pitchFamily="34" charset="0"/>
              </a:rPr>
              <a:t>Speed (speed in technology so investigator should be warrant before start procedure)</a:t>
            </a:r>
          </a:p>
          <a:p>
            <a:pPr marL="342900" marR="0" lvl="0" indent="-342900" algn="just">
              <a:lnSpc>
                <a:spcPct val="107000"/>
              </a:lnSpc>
              <a:spcBef>
                <a:spcPts val="0"/>
              </a:spcBef>
              <a:spcAft>
                <a:spcPts val="0"/>
              </a:spcAft>
              <a:buFont typeface="+mj-lt"/>
              <a:buAutoNum type="arabicPeriod"/>
            </a:pPr>
            <a:r>
              <a:rPr lang="en-US" sz="2200" dirty="0">
                <a:effectLst/>
                <a:latin typeface="Calibri" panose="020F0502020204030204" pitchFamily="34" charset="0"/>
                <a:ea typeface="Calibri" panose="020F0502020204030204" pitchFamily="34" charset="0"/>
                <a:cs typeface="Arial" panose="020B0604020202020204" pitchFamily="34" charset="0"/>
              </a:rPr>
              <a:t>Anonymity cyber criminals can easily hide their identity </a:t>
            </a:r>
          </a:p>
          <a:p>
            <a:pPr marL="342900" marR="0" lvl="0" indent="-342900" algn="just">
              <a:lnSpc>
                <a:spcPct val="107000"/>
              </a:lnSpc>
              <a:spcBef>
                <a:spcPts val="0"/>
              </a:spcBef>
              <a:spcAft>
                <a:spcPts val="0"/>
              </a:spcAft>
              <a:buFont typeface="+mj-lt"/>
              <a:buAutoNum type="arabicPeriod"/>
            </a:pPr>
            <a:r>
              <a:rPr lang="en-US" sz="2200" dirty="0">
                <a:effectLst/>
                <a:latin typeface="Calibri" panose="020F0502020204030204" pitchFamily="34" charset="0"/>
                <a:ea typeface="Calibri" panose="020F0502020204030204" pitchFamily="34" charset="0"/>
                <a:cs typeface="Arial" panose="020B0604020202020204" pitchFamily="34" charset="0"/>
              </a:rPr>
              <a:t>Volatile nature evidence : can be easily lost </a:t>
            </a:r>
          </a:p>
          <a:p>
            <a:pPr marL="342900" marR="0" lvl="0" indent="-342900" algn="just">
              <a:lnSpc>
                <a:spcPct val="107000"/>
              </a:lnSpc>
              <a:spcBef>
                <a:spcPts val="0"/>
              </a:spcBef>
              <a:spcAft>
                <a:spcPts val="0"/>
              </a:spcAft>
              <a:buFont typeface="+mj-lt"/>
              <a:buAutoNum type="arabicPeriod"/>
            </a:pPr>
            <a:r>
              <a:rPr lang="en-US" sz="2200" dirty="0">
                <a:effectLst/>
                <a:latin typeface="Calibri" panose="020F0502020204030204" pitchFamily="34" charset="0"/>
                <a:ea typeface="Calibri" panose="020F0502020204030204" pitchFamily="34" charset="0"/>
                <a:cs typeface="Arial" panose="020B0604020202020204" pitchFamily="34" charset="0"/>
              </a:rPr>
              <a:t>Evidence size and complexity : according to type of digital devices =&gt; increasing in evidence data and complexity </a:t>
            </a:r>
          </a:p>
          <a:p>
            <a:pPr marL="342900" marR="0" lvl="0" indent="-342900" algn="just">
              <a:lnSpc>
                <a:spcPct val="107000"/>
              </a:lnSpc>
              <a:spcBef>
                <a:spcPts val="0"/>
              </a:spcBef>
              <a:spcAft>
                <a:spcPts val="0"/>
              </a:spcAft>
              <a:buFont typeface="+mj-lt"/>
              <a:buAutoNum type="arabicPeriod"/>
            </a:pPr>
            <a:r>
              <a:rPr lang="en-US" sz="2200" dirty="0">
                <a:effectLst/>
                <a:latin typeface="Calibri" panose="020F0502020204030204" pitchFamily="34" charset="0"/>
                <a:ea typeface="Calibri" panose="020F0502020204030204" pitchFamily="34" charset="0"/>
                <a:cs typeface="Arial" panose="020B0604020202020204" pitchFamily="34" charset="0"/>
              </a:rPr>
              <a:t>Anti digital forensics : attacker are using encryption and data hiding</a:t>
            </a:r>
          </a:p>
          <a:p>
            <a:pPr marL="342900" marR="0" lvl="0" indent="-342900" algn="just">
              <a:lnSpc>
                <a:spcPct val="107000"/>
              </a:lnSpc>
              <a:spcBef>
                <a:spcPts val="0"/>
              </a:spcBef>
              <a:spcAft>
                <a:spcPts val="800"/>
              </a:spcAft>
              <a:buFont typeface="+mj-lt"/>
              <a:buAutoNum type="arabicPeriod"/>
            </a:pPr>
            <a:r>
              <a:rPr lang="en-US" sz="2200" dirty="0">
                <a:effectLst/>
                <a:latin typeface="Calibri" panose="020F0502020204030204" pitchFamily="34" charset="0"/>
                <a:ea typeface="Calibri" panose="020F0502020204030204" pitchFamily="34" charset="0"/>
                <a:cs typeface="Arial" panose="020B0604020202020204" pitchFamily="34" charset="0"/>
              </a:rPr>
              <a:t>Global origin and difference in law : different laws in different counter </a:t>
            </a:r>
          </a:p>
          <a:p>
            <a:pPr marL="457200" indent="-342900" algn="just">
              <a:buFont typeface="Arial" panose="020B0604020202020204" pitchFamily="34" charset="0"/>
              <a:buChar char="•"/>
            </a:pPr>
            <a:endParaRPr lang="en-US" sz="2200" dirty="0">
              <a:latin typeface="+mn-lt"/>
              <a:cs typeface="+mn-cs"/>
            </a:endParaRPr>
          </a:p>
        </p:txBody>
      </p:sp>
      <p:sp>
        <p:nvSpPr>
          <p:cNvPr id="9" name="Slide Number Placeholder 8">
            <a:extLst>
              <a:ext uri="{FF2B5EF4-FFF2-40B4-BE49-F238E27FC236}">
                <a16:creationId xmlns:a16="http://schemas.microsoft.com/office/drawing/2014/main" id="{56A41067-D9B3-3E50-949F-49F4F3071D23}"/>
              </a:ext>
            </a:extLst>
          </p:cNvPr>
          <p:cNvSpPr>
            <a:spLocks noGrp="1"/>
          </p:cNvSpPr>
          <p:nvPr>
            <p:ph type="sldNum" sz="quarter" idx="12"/>
          </p:nvPr>
        </p:nvSpPr>
        <p:spPr/>
        <p:txBody>
          <a:bodyPr/>
          <a:lstStyle/>
          <a:p>
            <a:fld id="{FDED41F8-FC0F-4085-8150-313B6CF05213}" type="slidenum">
              <a:rPr lang="en-US" smtClean="0"/>
              <a:t>31</a:t>
            </a:fld>
            <a:endParaRPr lang="en-US"/>
          </a:p>
        </p:txBody>
      </p:sp>
    </p:spTree>
    <p:extLst>
      <p:ext uri="{BB962C8B-B14F-4D97-AF65-F5344CB8AC3E}">
        <p14:creationId xmlns:p14="http://schemas.microsoft.com/office/powerpoint/2010/main" val="18641472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24674" cy="523220"/>
          </a:xfrm>
          <a:prstGeom prst="rect">
            <a:avLst/>
          </a:prstGeom>
          <a:noFill/>
        </p:spPr>
        <p:txBody>
          <a:bodyPr wrap="none" rtlCol="0">
            <a:spAutoFit/>
          </a:bodyPr>
          <a:lstStyle/>
          <a:p>
            <a:r>
              <a:rPr lang="en-US" sz="2800" b="1" dirty="0">
                <a:solidFill>
                  <a:schemeClr val="bg1"/>
                </a:solidFill>
                <a:latin typeface="+mj-lt"/>
                <a:ea typeface="+mj-ea"/>
                <a:cs typeface="+mj-cs"/>
              </a:rPr>
              <a:t>Crime investigation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51571" y="1587901"/>
            <a:ext cx="9902229" cy="4154984"/>
          </a:xfrm>
          <a:prstGeom prst="rect">
            <a:avLst/>
          </a:prstGeom>
          <a:noFill/>
        </p:spPr>
        <p:txBody>
          <a:bodyPr wrap="square">
            <a:spAutoFit/>
          </a:bodyPr>
          <a:lstStyle/>
          <a:p>
            <a:pPr marL="457200" indent="-342900">
              <a:buFont typeface="Arial" panose="020B0604020202020204" pitchFamily="34" charset="0"/>
              <a:buChar char="•"/>
            </a:pPr>
            <a:r>
              <a:rPr lang="en-US" sz="2200" b="1" dirty="0"/>
              <a:t>Civil</a:t>
            </a:r>
            <a:r>
              <a:rPr lang="en-US" sz="2200" dirty="0"/>
              <a:t> : Civil law deals with the regulation of private conduct between individuals, organizations and government agencies. Civil laws are applied when an individual has had his or her rights violated or when individuals have disputes with other individuals or organizations. </a:t>
            </a:r>
          </a:p>
          <a:p>
            <a:pPr marL="457200" indent="-342900">
              <a:buFont typeface="Arial" panose="020B0604020202020204" pitchFamily="34" charset="0"/>
              <a:buChar char="•"/>
            </a:pPr>
            <a:endParaRPr lang="en-US" sz="2200" dirty="0"/>
          </a:p>
          <a:p>
            <a:pPr marL="457200" indent="-342900">
              <a:buFont typeface="Arial" panose="020B0604020202020204" pitchFamily="34" charset="0"/>
              <a:buChar char="•"/>
            </a:pPr>
            <a:r>
              <a:rPr lang="en-US" sz="2200" b="1" dirty="0">
                <a:latin typeface="+mn-lt"/>
                <a:cs typeface="+mn-cs"/>
              </a:rPr>
              <a:t>Criminal</a:t>
            </a:r>
            <a:r>
              <a:rPr lang="en-US" sz="2200" dirty="0">
                <a:latin typeface="+mn-lt"/>
                <a:cs typeface="+mn-cs"/>
              </a:rPr>
              <a:t>  : criminal case is a decision that the person or organization that is accused of </a:t>
            </a:r>
            <a:r>
              <a:rPr lang="en-US" sz="2200" u="sng" dirty="0">
                <a:latin typeface="+mn-lt"/>
                <a:cs typeface="+mn-cs"/>
              </a:rPr>
              <a:t>breaking the law. </a:t>
            </a:r>
            <a:r>
              <a:rPr lang="en-US" sz="2200" dirty="0">
                <a:latin typeface="+mn-lt"/>
                <a:cs typeface="+mn-cs"/>
              </a:rPr>
              <a:t>  Criminal crimes laws  establish legal punishments for those convicted of crimes like arson, assault and theft.</a:t>
            </a:r>
          </a:p>
          <a:p>
            <a:pPr marL="457200" indent="-342900">
              <a:buFont typeface="Arial" panose="020B0604020202020204" pitchFamily="34" charset="0"/>
              <a:buChar char="•"/>
            </a:pPr>
            <a:endParaRPr lang="en-US" sz="2200" dirty="0">
              <a:latin typeface="+mn-lt"/>
              <a:cs typeface="+mn-cs"/>
            </a:endParaRPr>
          </a:p>
          <a:p>
            <a:pPr marL="457200" indent="-342900">
              <a:buFont typeface="Arial" panose="020B0604020202020204" pitchFamily="34" charset="0"/>
              <a:buChar char="•"/>
            </a:pPr>
            <a:r>
              <a:rPr lang="en-US" sz="2200" b="1" dirty="0"/>
              <a:t>Administration</a:t>
            </a:r>
            <a:r>
              <a:rPr lang="en-US" sz="2200" dirty="0"/>
              <a:t> : Administrative law imposes obligations on the executive branch of government in its dealings with members of the society and in its exercise of executive power</a:t>
            </a:r>
            <a:endParaRPr lang="en-US" sz="2200" dirty="0">
              <a:latin typeface="+mn-lt"/>
              <a:cs typeface="+mn-cs"/>
            </a:endParaRPr>
          </a:p>
        </p:txBody>
      </p:sp>
      <p:sp>
        <p:nvSpPr>
          <p:cNvPr id="9" name="Slide Number Placeholder 8">
            <a:extLst>
              <a:ext uri="{FF2B5EF4-FFF2-40B4-BE49-F238E27FC236}">
                <a16:creationId xmlns:a16="http://schemas.microsoft.com/office/drawing/2014/main" id="{56A41067-D9B3-3E50-949F-49F4F3071D23}"/>
              </a:ext>
            </a:extLst>
          </p:cNvPr>
          <p:cNvSpPr>
            <a:spLocks noGrp="1"/>
          </p:cNvSpPr>
          <p:nvPr>
            <p:ph type="sldNum" sz="quarter" idx="12"/>
          </p:nvPr>
        </p:nvSpPr>
        <p:spPr/>
        <p:txBody>
          <a:bodyPr/>
          <a:lstStyle/>
          <a:p>
            <a:fld id="{FDED41F8-FC0F-4085-8150-313B6CF05213}" type="slidenum">
              <a:rPr lang="en-US" smtClean="0"/>
              <a:t>32</a:t>
            </a:fld>
            <a:endParaRPr lang="en-US"/>
          </a:p>
        </p:txBody>
      </p:sp>
    </p:spTree>
    <p:extLst>
      <p:ext uri="{BB962C8B-B14F-4D97-AF65-F5344CB8AC3E}">
        <p14:creationId xmlns:p14="http://schemas.microsoft.com/office/powerpoint/2010/main" val="24565696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85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Crime scene </a:t>
            </a:r>
            <a:r>
              <a:rPr lang="ar-EG" sz="2800" dirty="0">
                <a:solidFill>
                  <a:schemeClr val="bg1"/>
                </a:solidFill>
                <a:latin typeface="Tajawal Medium" panose="00000600000000000000" pitchFamily="2" charset="-78"/>
                <a:cs typeface="Tajawal Medium" panose="00000600000000000000" pitchFamily="2" charset="-78"/>
              </a:rPr>
              <a:t>مسرح الجريمة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29E6BF15-1CA3-E1A6-4270-0C02B3825392}"/>
              </a:ext>
            </a:extLst>
          </p:cNvPr>
          <p:cNvPicPr>
            <a:picLocks noChangeAspect="1"/>
          </p:cNvPicPr>
          <p:nvPr/>
        </p:nvPicPr>
        <p:blipFill>
          <a:blip r:embed="rId6"/>
          <a:stretch>
            <a:fillRect/>
          </a:stretch>
        </p:blipFill>
        <p:spPr>
          <a:xfrm>
            <a:off x="457200" y="1690688"/>
            <a:ext cx="11108987" cy="4583502"/>
          </a:xfrm>
          <a:prstGeom prst="rect">
            <a:avLst/>
          </a:prstGeom>
        </p:spPr>
      </p:pic>
      <p:sp>
        <p:nvSpPr>
          <p:cNvPr id="10" name="Slide Number Placeholder 9">
            <a:extLst>
              <a:ext uri="{FF2B5EF4-FFF2-40B4-BE49-F238E27FC236}">
                <a16:creationId xmlns:a16="http://schemas.microsoft.com/office/drawing/2014/main" id="{2E085BDA-EF99-7987-A95F-A63D59FB9DCE}"/>
              </a:ext>
            </a:extLst>
          </p:cNvPr>
          <p:cNvSpPr>
            <a:spLocks noGrp="1"/>
          </p:cNvSpPr>
          <p:nvPr>
            <p:ph type="sldNum" sz="quarter" idx="12"/>
          </p:nvPr>
        </p:nvSpPr>
        <p:spPr/>
        <p:txBody>
          <a:bodyPr/>
          <a:lstStyle/>
          <a:p>
            <a:fld id="{FDED41F8-FC0F-4085-8150-313B6CF05213}" type="slidenum">
              <a:rPr lang="en-US" smtClean="0"/>
              <a:t>33</a:t>
            </a:fld>
            <a:endParaRPr lang="en-US"/>
          </a:p>
        </p:txBody>
      </p:sp>
    </p:spTree>
    <p:extLst>
      <p:ext uri="{BB962C8B-B14F-4D97-AF65-F5344CB8AC3E}">
        <p14:creationId xmlns:p14="http://schemas.microsoft.com/office/powerpoint/2010/main" val="39030665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15807" cy="523220"/>
          </a:xfrm>
          <a:prstGeom prst="rect">
            <a:avLst/>
          </a:prstGeom>
          <a:noFill/>
        </p:spPr>
        <p:txBody>
          <a:bodyPr wrap="none" rtlCol="0">
            <a:spAutoFit/>
          </a:bodyPr>
          <a:lstStyle/>
          <a:p>
            <a:r>
              <a:rPr lang="en-US" altLang="en-US" sz="2800" b="1" kern="1200" dirty="0">
                <a:solidFill>
                  <a:schemeClr val="bg1"/>
                </a:solidFill>
                <a:latin typeface="+mj-lt"/>
                <a:ea typeface="+mj-ea"/>
                <a:cs typeface="+mj-cs"/>
              </a:rPr>
              <a:t>Criminal investigations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3950562" cy="1815882"/>
          </a:xfrm>
          <a:prstGeom prst="rect">
            <a:avLst/>
          </a:prstGeom>
          <a:noFill/>
        </p:spPr>
        <p:txBody>
          <a:bodyPr wrap="square">
            <a:spAutoFit/>
          </a:bodyPr>
          <a:lstStyle/>
          <a:p>
            <a:pPr marL="285750" indent="-228600">
              <a:buFont typeface="Arial" panose="020B0604020202020204" pitchFamily="34" charset="0"/>
              <a:buChar char="•"/>
            </a:pPr>
            <a:r>
              <a:rPr lang="en-US" sz="2800" b="0" i="0" u="none" strike="noStrike" baseline="0" dirty="0">
                <a:latin typeface="+mn-lt"/>
                <a:cs typeface="+mn-cs"/>
              </a:rPr>
              <a:t>The first responder</a:t>
            </a:r>
          </a:p>
          <a:p>
            <a:pPr marL="285750" indent="-228600">
              <a:buFont typeface="Arial" panose="020B0604020202020204" pitchFamily="34" charset="0"/>
              <a:buChar char="•"/>
            </a:pPr>
            <a:r>
              <a:rPr lang="en-US" sz="2800" b="0" i="0" u="none" strike="noStrike" baseline="0" dirty="0">
                <a:latin typeface="+mn-lt"/>
                <a:cs typeface="+mn-cs"/>
              </a:rPr>
              <a:t>The investigator</a:t>
            </a:r>
          </a:p>
          <a:p>
            <a:pPr marL="285750" indent="-228600">
              <a:buFont typeface="Arial" panose="020B0604020202020204" pitchFamily="34" charset="0"/>
              <a:buChar char="•"/>
            </a:pPr>
            <a:r>
              <a:rPr lang="en-US" sz="2800" b="0" i="0" u="none" strike="noStrike" baseline="0" dirty="0">
                <a:latin typeface="+mn-lt"/>
                <a:cs typeface="+mn-cs"/>
              </a:rPr>
              <a:t>Crime scene technician</a:t>
            </a:r>
            <a:endParaRPr lang="en-US" sz="2800" b="1" i="0" dirty="0">
              <a:effectLst/>
              <a:latin typeface="+mn-lt"/>
              <a:cs typeface="+mn-cs"/>
            </a:endParaRPr>
          </a:p>
          <a:p>
            <a:pPr marL="342900" indent="-228600">
              <a:buFont typeface="Arial" panose="020B0604020202020204" pitchFamily="34" charset="0"/>
              <a:buChar char="•"/>
            </a:pPr>
            <a:endParaRPr lang="en-US" sz="2800" dirty="0">
              <a:latin typeface="+mn-lt"/>
              <a:cs typeface="+mn-cs"/>
            </a:endParaRPr>
          </a:p>
        </p:txBody>
      </p:sp>
      <p:pic>
        <p:nvPicPr>
          <p:cNvPr id="9" name="Picture 2" descr="Criminal Investigations Section | NMSU Police Department | New Mexico State  University">
            <a:extLst>
              <a:ext uri="{FF2B5EF4-FFF2-40B4-BE49-F238E27FC236}">
                <a16:creationId xmlns:a16="http://schemas.microsoft.com/office/drawing/2014/main" id="{522A9E7B-3E61-6A82-9B6D-C6A2FC526815}"/>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828774" y="1478236"/>
            <a:ext cx="4777381" cy="3901527"/>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10" name="Slide Number Placeholder 9">
            <a:extLst>
              <a:ext uri="{FF2B5EF4-FFF2-40B4-BE49-F238E27FC236}">
                <a16:creationId xmlns:a16="http://schemas.microsoft.com/office/drawing/2014/main" id="{2F1DD169-A9F2-6FCA-9804-39A8E930FF6B}"/>
              </a:ext>
            </a:extLst>
          </p:cNvPr>
          <p:cNvSpPr>
            <a:spLocks noGrp="1"/>
          </p:cNvSpPr>
          <p:nvPr>
            <p:ph type="sldNum" sz="quarter" idx="12"/>
          </p:nvPr>
        </p:nvSpPr>
        <p:spPr/>
        <p:txBody>
          <a:bodyPr/>
          <a:lstStyle/>
          <a:p>
            <a:fld id="{FDED41F8-FC0F-4085-8150-313B6CF05213}" type="slidenum">
              <a:rPr lang="en-US" smtClean="0"/>
              <a:t>34</a:t>
            </a:fld>
            <a:endParaRPr lang="en-US"/>
          </a:p>
        </p:txBody>
      </p:sp>
    </p:spTree>
    <p:extLst>
      <p:ext uri="{BB962C8B-B14F-4D97-AF65-F5344CB8AC3E}">
        <p14:creationId xmlns:p14="http://schemas.microsoft.com/office/powerpoint/2010/main" val="40863666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84737"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First responders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4" name="Group 13">
            <a:extLst>
              <a:ext uri="{FF2B5EF4-FFF2-40B4-BE49-F238E27FC236}">
                <a16:creationId xmlns:a16="http://schemas.microsoft.com/office/drawing/2014/main" id="{F4BBAC63-52FA-F706-727E-0F6A80272712}"/>
              </a:ext>
            </a:extLst>
          </p:cNvPr>
          <p:cNvGrpSpPr/>
          <p:nvPr/>
        </p:nvGrpSpPr>
        <p:grpSpPr>
          <a:xfrm>
            <a:off x="4093480" y="4575436"/>
            <a:ext cx="4863261" cy="1305401"/>
            <a:chOff x="858222" y="3045936"/>
            <a:chExt cx="4863261" cy="1305401"/>
          </a:xfrm>
        </p:grpSpPr>
        <p:sp>
          <p:nvSpPr>
            <p:cNvPr id="15" name="Rectangle: Rounded Corners 14">
              <a:extLst>
                <a:ext uri="{FF2B5EF4-FFF2-40B4-BE49-F238E27FC236}">
                  <a16:creationId xmlns:a16="http://schemas.microsoft.com/office/drawing/2014/main" id="{6A539F53-6A88-74BE-907A-B1F73AF5C11F}"/>
                </a:ext>
              </a:extLst>
            </p:cNvPr>
            <p:cNvSpPr/>
            <p:nvPr/>
          </p:nvSpPr>
          <p:spPr>
            <a:xfrm>
              <a:off x="858222" y="3045936"/>
              <a:ext cx="4863261" cy="1305401"/>
            </a:xfrm>
            <a:prstGeom prst="roundRect">
              <a:avLst>
                <a:gd name="adj" fmla="val 10000"/>
              </a:avLst>
            </a:prstGeom>
          </p:spPr>
          <p:style>
            <a:lnRef idx="2">
              <a:schemeClr val="lt1">
                <a:hueOff val="0"/>
                <a:satOff val="0"/>
                <a:lumOff val="0"/>
                <a:alphaOff val="0"/>
              </a:schemeClr>
            </a:lnRef>
            <a:fillRef idx="1">
              <a:schemeClr val="accent2">
                <a:hueOff val="-1455363"/>
                <a:satOff val="-83928"/>
                <a:lumOff val="8628"/>
                <a:alphaOff val="0"/>
              </a:schemeClr>
            </a:fillRef>
            <a:effectRef idx="0">
              <a:schemeClr val="accent2">
                <a:hueOff val="-1455363"/>
                <a:satOff val="-83928"/>
                <a:lumOff val="8628"/>
                <a:alphaOff val="0"/>
              </a:schemeClr>
            </a:effectRef>
            <a:fontRef idx="minor">
              <a:schemeClr val="lt1"/>
            </a:fontRef>
          </p:style>
        </p:sp>
        <p:sp>
          <p:nvSpPr>
            <p:cNvPr id="16" name="Rectangle: Rounded Corners 8">
              <a:extLst>
                <a:ext uri="{FF2B5EF4-FFF2-40B4-BE49-F238E27FC236}">
                  <a16:creationId xmlns:a16="http://schemas.microsoft.com/office/drawing/2014/main" id="{9832E01B-E718-7B14-F28F-FB1A5FBD30F0}"/>
                </a:ext>
              </a:extLst>
            </p:cNvPr>
            <p:cNvSpPr txBox="1"/>
            <p:nvPr/>
          </p:nvSpPr>
          <p:spPr>
            <a:xfrm>
              <a:off x="896456" y="3084170"/>
              <a:ext cx="3509171" cy="12289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baseline="0"/>
                <a:t>The first responder's primary mission is to </a:t>
              </a:r>
              <a:r>
                <a:rPr lang="en-US" sz="1800" b="1" i="0" kern="1200" baseline="0"/>
                <a:t>make the scene safe and secure </a:t>
              </a:r>
              <a:r>
                <a:rPr lang="en-US" sz="1800" b="0" i="0" kern="1200" baseline="0"/>
                <a:t>and ensure that no one can contaminate the evidence.</a:t>
              </a:r>
              <a:endParaRPr lang="en-US" sz="1800" kern="1200"/>
            </a:p>
          </p:txBody>
        </p:sp>
      </p:grpSp>
      <p:grpSp>
        <p:nvGrpSpPr>
          <p:cNvPr id="21" name="Group 20">
            <a:extLst>
              <a:ext uri="{FF2B5EF4-FFF2-40B4-BE49-F238E27FC236}">
                <a16:creationId xmlns:a16="http://schemas.microsoft.com/office/drawing/2014/main" id="{228B3EBD-7657-C812-C016-72C944ACC0A9}"/>
              </a:ext>
            </a:extLst>
          </p:cNvPr>
          <p:cNvGrpSpPr/>
          <p:nvPr/>
        </p:nvGrpSpPr>
        <p:grpSpPr>
          <a:xfrm>
            <a:off x="3246548" y="1516732"/>
            <a:ext cx="4863261" cy="1305401"/>
            <a:chOff x="0" y="11892"/>
            <a:chExt cx="4863261" cy="1305401"/>
          </a:xfrm>
        </p:grpSpPr>
        <p:sp>
          <p:nvSpPr>
            <p:cNvPr id="22" name="Rectangle: Rounded Corners 21">
              <a:extLst>
                <a:ext uri="{FF2B5EF4-FFF2-40B4-BE49-F238E27FC236}">
                  <a16:creationId xmlns:a16="http://schemas.microsoft.com/office/drawing/2014/main" id="{14748A44-234B-AFFB-DE0B-AA821736DD80}"/>
                </a:ext>
              </a:extLst>
            </p:cNvPr>
            <p:cNvSpPr/>
            <p:nvPr/>
          </p:nvSpPr>
          <p:spPr>
            <a:xfrm>
              <a:off x="0" y="11892"/>
              <a:ext cx="4863261" cy="1305401"/>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23" name="Rectangle: Rounded Corners 4">
              <a:extLst>
                <a:ext uri="{FF2B5EF4-FFF2-40B4-BE49-F238E27FC236}">
                  <a16:creationId xmlns:a16="http://schemas.microsoft.com/office/drawing/2014/main" id="{91588437-02C3-8866-A9E3-396724A3FB26}"/>
                </a:ext>
              </a:extLst>
            </p:cNvPr>
            <p:cNvSpPr txBox="1"/>
            <p:nvPr/>
          </p:nvSpPr>
          <p:spPr>
            <a:xfrm>
              <a:off x="38234" y="50126"/>
              <a:ext cx="3454631" cy="12289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baseline="0" dirty="0"/>
                <a:t>The first responders are the first ones on the scene. </a:t>
              </a:r>
              <a:endParaRPr lang="en-US" sz="1800" kern="1200" dirty="0"/>
            </a:p>
          </p:txBody>
        </p:sp>
      </p:grpSp>
      <p:grpSp>
        <p:nvGrpSpPr>
          <p:cNvPr id="24" name="Group 23">
            <a:extLst>
              <a:ext uri="{FF2B5EF4-FFF2-40B4-BE49-F238E27FC236}">
                <a16:creationId xmlns:a16="http://schemas.microsoft.com/office/drawing/2014/main" id="{3E4D1A5F-2B88-B2BC-9D3B-5914AEE1FD78}"/>
              </a:ext>
            </a:extLst>
          </p:cNvPr>
          <p:cNvGrpSpPr/>
          <p:nvPr/>
        </p:nvGrpSpPr>
        <p:grpSpPr>
          <a:xfrm>
            <a:off x="3675659" y="3056660"/>
            <a:ext cx="4863261" cy="1305401"/>
            <a:chOff x="429111" y="1534064"/>
            <a:chExt cx="4863261" cy="1305401"/>
          </a:xfrm>
        </p:grpSpPr>
        <p:sp>
          <p:nvSpPr>
            <p:cNvPr id="25" name="Rectangle: Rounded Corners 24">
              <a:extLst>
                <a:ext uri="{FF2B5EF4-FFF2-40B4-BE49-F238E27FC236}">
                  <a16:creationId xmlns:a16="http://schemas.microsoft.com/office/drawing/2014/main" id="{740C3960-6A1A-F819-6E32-AF96A5F09747}"/>
                </a:ext>
              </a:extLst>
            </p:cNvPr>
            <p:cNvSpPr/>
            <p:nvPr/>
          </p:nvSpPr>
          <p:spPr>
            <a:xfrm>
              <a:off x="429111" y="1534064"/>
              <a:ext cx="4863261" cy="1305401"/>
            </a:xfrm>
            <a:prstGeom prst="roundRect">
              <a:avLst>
                <a:gd name="adj" fmla="val 10000"/>
              </a:avLst>
            </a:prstGeom>
          </p:spPr>
          <p:style>
            <a:lnRef idx="2">
              <a:schemeClr val="lt1">
                <a:hueOff val="0"/>
                <a:satOff val="0"/>
                <a:lumOff val="0"/>
                <a:alphaOff val="0"/>
              </a:schemeClr>
            </a:lnRef>
            <a:fillRef idx="1">
              <a:schemeClr val="accent2">
                <a:hueOff val="-727682"/>
                <a:satOff val="-41964"/>
                <a:lumOff val="4314"/>
                <a:alphaOff val="0"/>
              </a:schemeClr>
            </a:fillRef>
            <a:effectRef idx="0">
              <a:schemeClr val="accent2">
                <a:hueOff val="-727682"/>
                <a:satOff val="-41964"/>
                <a:lumOff val="4314"/>
                <a:alphaOff val="0"/>
              </a:schemeClr>
            </a:effectRef>
            <a:fontRef idx="minor">
              <a:schemeClr val="lt1"/>
            </a:fontRef>
          </p:style>
        </p:sp>
        <p:sp>
          <p:nvSpPr>
            <p:cNvPr id="26" name="Rectangle: Rounded Corners 6">
              <a:extLst>
                <a:ext uri="{FF2B5EF4-FFF2-40B4-BE49-F238E27FC236}">
                  <a16:creationId xmlns:a16="http://schemas.microsoft.com/office/drawing/2014/main" id="{31DED4DF-C1C6-2358-7691-2A9DEA809856}"/>
                </a:ext>
              </a:extLst>
            </p:cNvPr>
            <p:cNvSpPr txBox="1"/>
            <p:nvPr/>
          </p:nvSpPr>
          <p:spPr>
            <a:xfrm>
              <a:off x="467345" y="1572298"/>
              <a:ext cx="3509171" cy="12289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baseline="0"/>
                <a:t>They will do this until the investigator arrives</a:t>
              </a:r>
              <a:r>
                <a:rPr lang="en-US" sz="1800" kern="1200"/>
                <a:t>.</a:t>
              </a:r>
            </a:p>
          </p:txBody>
        </p:sp>
      </p:grpSp>
      <p:sp>
        <p:nvSpPr>
          <p:cNvPr id="9" name="Slide Number Placeholder 8">
            <a:extLst>
              <a:ext uri="{FF2B5EF4-FFF2-40B4-BE49-F238E27FC236}">
                <a16:creationId xmlns:a16="http://schemas.microsoft.com/office/drawing/2014/main" id="{DEF9DAB0-1F6B-DC70-975A-0F4CB5041721}"/>
              </a:ext>
            </a:extLst>
          </p:cNvPr>
          <p:cNvSpPr>
            <a:spLocks noGrp="1"/>
          </p:cNvSpPr>
          <p:nvPr>
            <p:ph type="sldNum" sz="quarter" idx="12"/>
          </p:nvPr>
        </p:nvSpPr>
        <p:spPr/>
        <p:txBody>
          <a:bodyPr/>
          <a:lstStyle/>
          <a:p>
            <a:fld id="{FDED41F8-FC0F-4085-8150-313B6CF05213}" type="slidenum">
              <a:rPr lang="en-US" smtClean="0"/>
              <a:t>35</a:t>
            </a:fld>
            <a:endParaRPr lang="en-US"/>
          </a:p>
        </p:txBody>
      </p:sp>
    </p:spTree>
    <p:extLst>
      <p:ext uri="{BB962C8B-B14F-4D97-AF65-F5344CB8AC3E}">
        <p14:creationId xmlns:p14="http://schemas.microsoft.com/office/powerpoint/2010/main" val="2243985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95042" cy="523220"/>
          </a:xfrm>
          <a:prstGeom prst="rect">
            <a:avLst/>
          </a:prstGeom>
          <a:noFill/>
        </p:spPr>
        <p:txBody>
          <a:bodyPr wrap="none" rtlCol="0">
            <a:spAutoFit/>
          </a:bodyPr>
          <a:lstStyle/>
          <a:p>
            <a:r>
              <a:rPr lang="en-US" altLang="en-US" sz="2800" b="1" kern="1200" dirty="0">
                <a:solidFill>
                  <a:schemeClr val="bg1"/>
                </a:solidFill>
                <a:latin typeface="+mj-lt"/>
                <a:ea typeface="+mj-ea"/>
                <a:cs typeface="+mj-cs"/>
              </a:rPr>
              <a:t>First responders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8700116" cy="2677656"/>
          </a:xfrm>
          <a:prstGeom prst="rect">
            <a:avLst/>
          </a:prstGeom>
          <a:noFill/>
        </p:spPr>
        <p:txBody>
          <a:bodyPr wrap="square">
            <a:spAutoFit/>
          </a:bodyPr>
          <a:lstStyle/>
          <a:p>
            <a:pPr marL="57150"/>
            <a:r>
              <a:rPr lang="en-US" sz="2400" dirty="0">
                <a:latin typeface="+mn-lt"/>
                <a:cs typeface="+mn-cs"/>
              </a:rPr>
              <a:t>T</a:t>
            </a:r>
            <a:r>
              <a:rPr lang="en-US" sz="2400" b="0" i="0" u="none" strike="noStrike" baseline="0" dirty="0">
                <a:latin typeface="+mn-lt"/>
                <a:cs typeface="+mn-cs"/>
              </a:rPr>
              <a:t>he first responder must have basic knowledge of what items could contain digital evidence when they secure the scene.</a:t>
            </a:r>
          </a:p>
          <a:p>
            <a:pPr marL="457200" indent="-228600">
              <a:buFont typeface="Arial" panose="020B0604020202020204" pitchFamily="34" charset="0"/>
              <a:buChar char="•"/>
            </a:pPr>
            <a:r>
              <a:rPr lang="en-US" sz="2400" b="0" i="0" u="none" strike="noStrike" baseline="0" dirty="0">
                <a:latin typeface="+mn-lt"/>
                <a:cs typeface="+mn-cs"/>
              </a:rPr>
              <a:t>Potential victims </a:t>
            </a:r>
            <a:r>
              <a:rPr lang="en-US" sz="2400" b="0" i="0" u="none" strike="noStrike" baseline="0" dirty="0" err="1">
                <a:latin typeface="+mn-lt"/>
                <a:cs typeface="+mn-cs"/>
              </a:rPr>
              <a:t>ضحية</a:t>
            </a:r>
            <a:endParaRPr lang="en-US" sz="2400" b="0" i="0" u="none" strike="noStrike" baseline="0" dirty="0">
              <a:latin typeface="+mn-lt"/>
              <a:cs typeface="+mn-cs"/>
            </a:endParaRPr>
          </a:p>
          <a:p>
            <a:pPr marL="457200" indent="-228600">
              <a:buFont typeface="Arial" panose="020B0604020202020204" pitchFamily="34" charset="0"/>
              <a:buChar char="•"/>
            </a:pPr>
            <a:r>
              <a:rPr lang="en-US" sz="2400" b="0" i="0" u="none" strike="noStrike" baseline="0" dirty="0">
                <a:latin typeface="+mn-lt"/>
                <a:cs typeface="+mn-cs"/>
              </a:rPr>
              <a:t>Witnesses </a:t>
            </a:r>
            <a:r>
              <a:rPr lang="en-US" sz="2400" b="0" i="0" u="none" strike="noStrike" baseline="0" dirty="0" err="1">
                <a:latin typeface="+mn-lt"/>
                <a:cs typeface="+mn-cs"/>
              </a:rPr>
              <a:t>شاهد</a:t>
            </a:r>
            <a:r>
              <a:rPr lang="en-US" sz="2400" b="0" i="0" u="none" strike="noStrike" baseline="0" dirty="0">
                <a:latin typeface="+mn-lt"/>
                <a:cs typeface="+mn-cs"/>
              </a:rPr>
              <a:t> </a:t>
            </a:r>
          </a:p>
          <a:p>
            <a:pPr marL="457200" indent="-228600">
              <a:buFont typeface="Arial" panose="020B0604020202020204" pitchFamily="34" charset="0"/>
              <a:buChar char="•"/>
            </a:pPr>
            <a:r>
              <a:rPr lang="en-US" sz="2400" b="0" i="0" u="none" strike="noStrike" baseline="0" dirty="0">
                <a:latin typeface="+mn-lt"/>
                <a:cs typeface="+mn-cs"/>
              </a:rPr>
              <a:t>Subjects</a:t>
            </a:r>
          </a:p>
          <a:p>
            <a:pPr marL="457200" indent="-228600">
              <a:buFont typeface="Arial" panose="020B0604020202020204" pitchFamily="34" charset="0"/>
              <a:buChar char="•"/>
            </a:pPr>
            <a:r>
              <a:rPr lang="en-US" sz="2400" b="0" i="0" u="none" strike="noStrike" baseline="0" dirty="0">
                <a:latin typeface="+mn-lt"/>
                <a:cs typeface="+mn-cs"/>
              </a:rPr>
              <a:t>Maintain control</a:t>
            </a:r>
            <a:endParaRPr lang="en-US" sz="2400" b="1" i="0" dirty="0">
              <a:effectLst/>
              <a:latin typeface="+mn-lt"/>
              <a:cs typeface="+mn-cs"/>
            </a:endParaRPr>
          </a:p>
          <a:p>
            <a:pPr marL="114300"/>
            <a:endParaRPr lang="en-US" sz="2400" dirty="0">
              <a:latin typeface="+mn-lt"/>
              <a:cs typeface="+mn-cs"/>
            </a:endParaRPr>
          </a:p>
        </p:txBody>
      </p:sp>
      <p:sp>
        <p:nvSpPr>
          <p:cNvPr id="9" name="Slide Number Placeholder 8">
            <a:extLst>
              <a:ext uri="{FF2B5EF4-FFF2-40B4-BE49-F238E27FC236}">
                <a16:creationId xmlns:a16="http://schemas.microsoft.com/office/drawing/2014/main" id="{B2F86691-D5BC-B173-2C96-3DA9EEB061A2}"/>
              </a:ext>
            </a:extLst>
          </p:cNvPr>
          <p:cNvSpPr>
            <a:spLocks noGrp="1"/>
          </p:cNvSpPr>
          <p:nvPr>
            <p:ph type="sldNum" sz="quarter" idx="12"/>
          </p:nvPr>
        </p:nvSpPr>
        <p:spPr/>
        <p:txBody>
          <a:bodyPr/>
          <a:lstStyle/>
          <a:p>
            <a:fld id="{FDED41F8-FC0F-4085-8150-313B6CF05213}" type="slidenum">
              <a:rPr lang="en-US" smtClean="0"/>
              <a:t>36</a:t>
            </a:fld>
            <a:endParaRPr lang="en-US"/>
          </a:p>
        </p:txBody>
      </p:sp>
    </p:spTree>
    <p:extLst>
      <p:ext uri="{BB962C8B-B14F-4D97-AF65-F5344CB8AC3E}">
        <p14:creationId xmlns:p14="http://schemas.microsoft.com/office/powerpoint/2010/main" val="28109046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23686"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Investigators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73989"/>
            <a:ext cx="6139431" cy="4154984"/>
          </a:xfrm>
          <a:prstGeom prst="rect">
            <a:avLst/>
          </a:prstGeom>
          <a:noFill/>
        </p:spPr>
        <p:txBody>
          <a:bodyPr wrap="square">
            <a:spAutoFit/>
          </a:bodyPr>
          <a:lstStyle/>
          <a:p>
            <a:pPr marL="285750" indent="-228600" algn="just">
              <a:buFont typeface="Arial" panose="020B0604020202020204" pitchFamily="34" charset="0"/>
              <a:buChar char="•"/>
            </a:pPr>
            <a:r>
              <a:rPr lang="en-US" sz="2400" b="0" i="0" u="none" strike="noStrike" baseline="0" dirty="0">
                <a:latin typeface="+mn-lt"/>
                <a:cs typeface="+mn-cs"/>
              </a:rPr>
              <a:t>Upon arriving at the scene, the first responder and the investigator </a:t>
            </a:r>
            <a:r>
              <a:rPr lang="en-US" sz="2400" b="1" i="0" u="none" strike="noStrike" baseline="0" dirty="0">
                <a:latin typeface="+mn-lt"/>
                <a:cs typeface="+mn-cs"/>
              </a:rPr>
              <a:t>will coordinate</a:t>
            </a:r>
            <a:r>
              <a:rPr lang="en-US" sz="2400" b="0" i="0" u="none" strike="noStrike" baseline="0" dirty="0">
                <a:latin typeface="+mn-lt"/>
                <a:cs typeface="+mn-cs"/>
              </a:rPr>
              <a:t>, and information sharing will now start</a:t>
            </a:r>
            <a:endParaRPr lang="en-US" sz="2400" i="0" u="none" strike="noStrike" baseline="0" dirty="0">
              <a:latin typeface="+mn-lt"/>
              <a:cs typeface="+mn-cs"/>
            </a:endParaRPr>
          </a:p>
          <a:p>
            <a:pPr marL="285750" indent="-228600" algn="just">
              <a:buFont typeface="Arial" panose="020B0604020202020204" pitchFamily="34" charset="0"/>
              <a:buChar char="•"/>
            </a:pPr>
            <a:r>
              <a:rPr lang="en-US" sz="2400" b="0" i="0" u="none" strike="noStrike" baseline="0" dirty="0">
                <a:latin typeface="+mn-lt"/>
                <a:cs typeface="+mn-cs"/>
              </a:rPr>
              <a:t>The first responder will provide the basic information</a:t>
            </a:r>
          </a:p>
          <a:p>
            <a:pPr marL="285750" indent="-228600" algn="just">
              <a:buFont typeface="Arial" panose="020B0604020202020204" pitchFamily="34" charset="0"/>
              <a:buChar char="•"/>
            </a:pPr>
            <a:r>
              <a:rPr lang="en-US" sz="2400" b="0" i="0" u="none" strike="noStrike" baseline="0" dirty="0">
                <a:latin typeface="+mn-lt"/>
                <a:cs typeface="+mn-cs"/>
              </a:rPr>
              <a:t>The investigator will want to know whether the first responder(s) touched anything, moved anything, or changed anything within the crime scene.</a:t>
            </a:r>
            <a:endParaRPr lang="en-US" sz="2400" i="0" dirty="0">
              <a:effectLst/>
              <a:latin typeface="+mn-lt"/>
              <a:cs typeface="+mn-cs"/>
            </a:endParaRPr>
          </a:p>
          <a:p>
            <a:pPr marL="342900" indent="-228600" algn="just">
              <a:buFont typeface="Arial" panose="020B0604020202020204" pitchFamily="34" charset="0"/>
              <a:buChar char="•"/>
            </a:pPr>
            <a:endParaRPr lang="en-US" sz="2400" dirty="0">
              <a:latin typeface="+mn-lt"/>
              <a:cs typeface="+mn-cs"/>
            </a:endParaRPr>
          </a:p>
        </p:txBody>
      </p:sp>
      <p:pic>
        <p:nvPicPr>
          <p:cNvPr id="9" name="Picture 8">
            <a:extLst>
              <a:ext uri="{FF2B5EF4-FFF2-40B4-BE49-F238E27FC236}">
                <a16:creationId xmlns:a16="http://schemas.microsoft.com/office/drawing/2014/main" id="{47D5938B-038B-F5DA-3EC4-D7CB854A7FF7}"/>
              </a:ext>
            </a:extLst>
          </p:cNvPr>
          <p:cNvPicPr>
            <a:picLocks noChangeAspect="1"/>
          </p:cNvPicPr>
          <p:nvPr/>
        </p:nvPicPr>
        <p:blipFill rotWithShape="1">
          <a:blip r:embed="rId6"/>
          <a:srcRect l="36433" r="23741"/>
          <a:stretch/>
        </p:blipFill>
        <p:spPr>
          <a:xfrm>
            <a:off x="7883371" y="921954"/>
            <a:ext cx="4308629" cy="4509846"/>
          </a:xfrm>
          <a:custGeom>
            <a:avLst/>
            <a:gdLst/>
            <a:ahLst/>
            <a:cxnLst/>
            <a:rect l="l" t="t" r="r" b="b"/>
            <a:pathLst>
              <a:path w="4636517" h="6858000">
                <a:moveTo>
                  <a:pt x="0" y="0"/>
                </a:moveTo>
                <a:lnTo>
                  <a:pt x="4636517" y="0"/>
                </a:lnTo>
                <a:lnTo>
                  <a:pt x="4636517" y="6858000"/>
                </a:lnTo>
                <a:lnTo>
                  <a:pt x="0" y="6858000"/>
                </a:lnTo>
                <a:close/>
              </a:path>
            </a:pathLst>
          </a:custGeom>
        </p:spPr>
      </p:pic>
      <p:sp>
        <p:nvSpPr>
          <p:cNvPr id="10" name="Slide Number Placeholder 9">
            <a:extLst>
              <a:ext uri="{FF2B5EF4-FFF2-40B4-BE49-F238E27FC236}">
                <a16:creationId xmlns:a16="http://schemas.microsoft.com/office/drawing/2014/main" id="{5A724473-24F2-7772-E7D4-7EF95D367699}"/>
              </a:ext>
            </a:extLst>
          </p:cNvPr>
          <p:cNvSpPr>
            <a:spLocks noGrp="1"/>
          </p:cNvSpPr>
          <p:nvPr>
            <p:ph type="sldNum" sz="quarter" idx="12"/>
          </p:nvPr>
        </p:nvSpPr>
        <p:spPr/>
        <p:txBody>
          <a:bodyPr/>
          <a:lstStyle/>
          <a:p>
            <a:fld id="{FDED41F8-FC0F-4085-8150-313B6CF05213}" type="slidenum">
              <a:rPr lang="en-US" smtClean="0"/>
              <a:t>37</a:t>
            </a:fld>
            <a:endParaRPr lang="en-US"/>
          </a:p>
        </p:txBody>
      </p:sp>
    </p:spTree>
    <p:extLst>
      <p:ext uri="{BB962C8B-B14F-4D97-AF65-F5344CB8AC3E}">
        <p14:creationId xmlns:p14="http://schemas.microsoft.com/office/powerpoint/2010/main" val="41444816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23686"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Investigators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Rounded Corners 8">
            <a:extLst>
              <a:ext uri="{FF2B5EF4-FFF2-40B4-BE49-F238E27FC236}">
                <a16:creationId xmlns:a16="http://schemas.microsoft.com/office/drawing/2014/main" id="{EB5A65C7-5B93-20F3-0BD8-F2DFEA6A338E}"/>
              </a:ext>
            </a:extLst>
          </p:cNvPr>
          <p:cNvSpPr/>
          <p:nvPr/>
        </p:nvSpPr>
        <p:spPr>
          <a:xfrm>
            <a:off x="1575831" y="1792202"/>
            <a:ext cx="3926687" cy="3019338"/>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10" name="Group 9">
            <a:extLst>
              <a:ext uri="{FF2B5EF4-FFF2-40B4-BE49-F238E27FC236}">
                <a16:creationId xmlns:a16="http://schemas.microsoft.com/office/drawing/2014/main" id="{E4B1604D-49AA-DAE4-4F48-007EA496BCC8}"/>
              </a:ext>
            </a:extLst>
          </p:cNvPr>
          <p:cNvGrpSpPr/>
          <p:nvPr/>
        </p:nvGrpSpPr>
        <p:grpSpPr>
          <a:xfrm>
            <a:off x="1848216" y="2050968"/>
            <a:ext cx="3926687" cy="3019338"/>
            <a:chOff x="272397" y="788759"/>
            <a:chExt cx="2451465" cy="3019338"/>
          </a:xfrm>
        </p:grpSpPr>
        <p:sp>
          <p:nvSpPr>
            <p:cNvPr id="16" name="Rectangle: Rounded Corners 15">
              <a:extLst>
                <a:ext uri="{FF2B5EF4-FFF2-40B4-BE49-F238E27FC236}">
                  <a16:creationId xmlns:a16="http://schemas.microsoft.com/office/drawing/2014/main" id="{69E38DC4-E54B-2988-1AA8-2D4224D8EDF7}"/>
                </a:ext>
              </a:extLst>
            </p:cNvPr>
            <p:cNvSpPr/>
            <p:nvPr/>
          </p:nvSpPr>
          <p:spPr>
            <a:xfrm>
              <a:off x="272397" y="788759"/>
              <a:ext cx="2451465" cy="3019338"/>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Rectangle: Rounded Corners 5">
              <a:extLst>
                <a:ext uri="{FF2B5EF4-FFF2-40B4-BE49-F238E27FC236}">
                  <a16:creationId xmlns:a16="http://schemas.microsoft.com/office/drawing/2014/main" id="{9941A5D8-6E24-2C8C-1429-75A86C550C01}"/>
                </a:ext>
              </a:extLst>
            </p:cNvPr>
            <p:cNvSpPr txBox="1"/>
            <p:nvPr/>
          </p:nvSpPr>
          <p:spPr>
            <a:xfrm>
              <a:off x="344198" y="860560"/>
              <a:ext cx="2307863" cy="287573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dirty="0"/>
                <a:t>The investigator takes charge of the scene and directs all activity</a:t>
              </a:r>
              <a:endParaRPr lang="en-US" sz="2000" kern="1200" dirty="0"/>
            </a:p>
          </p:txBody>
        </p:sp>
      </p:grpSp>
      <p:sp>
        <p:nvSpPr>
          <p:cNvPr id="12" name="Rectangle: Rounded Corners 11">
            <a:extLst>
              <a:ext uri="{FF2B5EF4-FFF2-40B4-BE49-F238E27FC236}">
                <a16:creationId xmlns:a16="http://schemas.microsoft.com/office/drawing/2014/main" id="{1B912AC0-C40C-D57F-44DE-8635623D453D}"/>
              </a:ext>
            </a:extLst>
          </p:cNvPr>
          <p:cNvSpPr/>
          <p:nvPr/>
        </p:nvSpPr>
        <p:spPr>
          <a:xfrm>
            <a:off x="5832695" y="1783324"/>
            <a:ext cx="3926687" cy="3032585"/>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13" name="Group 12">
            <a:extLst>
              <a:ext uri="{FF2B5EF4-FFF2-40B4-BE49-F238E27FC236}">
                <a16:creationId xmlns:a16="http://schemas.microsoft.com/office/drawing/2014/main" id="{C29E9BE3-9843-B882-F28C-5E1BC94EDEA0}"/>
              </a:ext>
            </a:extLst>
          </p:cNvPr>
          <p:cNvGrpSpPr/>
          <p:nvPr/>
        </p:nvGrpSpPr>
        <p:grpSpPr>
          <a:xfrm>
            <a:off x="6105080" y="2042090"/>
            <a:ext cx="3926687" cy="3032585"/>
            <a:chOff x="3268633" y="788759"/>
            <a:chExt cx="2451465" cy="3032585"/>
          </a:xfrm>
        </p:grpSpPr>
        <p:sp>
          <p:nvSpPr>
            <p:cNvPr id="14" name="Rectangle: Rounded Corners 13">
              <a:extLst>
                <a:ext uri="{FF2B5EF4-FFF2-40B4-BE49-F238E27FC236}">
                  <a16:creationId xmlns:a16="http://schemas.microsoft.com/office/drawing/2014/main" id="{A7435AD5-41B9-FC3C-747F-6EDA657C022A}"/>
                </a:ext>
              </a:extLst>
            </p:cNvPr>
            <p:cNvSpPr/>
            <p:nvPr/>
          </p:nvSpPr>
          <p:spPr>
            <a:xfrm>
              <a:off x="3268633" y="788759"/>
              <a:ext cx="2451465" cy="3032585"/>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Rectangle: Rounded Corners 8">
              <a:extLst>
                <a:ext uri="{FF2B5EF4-FFF2-40B4-BE49-F238E27FC236}">
                  <a16:creationId xmlns:a16="http://schemas.microsoft.com/office/drawing/2014/main" id="{8FAF45E5-3D12-E8BA-7608-8F71AF10DEF9}"/>
                </a:ext>
              </a:extLst>
            </p:cNvPr>
            <p:cNvSpPr txBox="1"/>
            <p:nvPr/>
          </p:nvSpPr>
          <p:spPr>
            <a:xfrm>
              <a:off x="3340434" y="860560"/>
              <a:ext cx="2307863" cy="288898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i="0" kern="1200" baseline="0" dirty="0"/>
                <a:t>A chain of custody </a:t>
              </a:r>
              <a:r>
                <a:rPr lang="en-US" sz="1900" b="0" i="0" kern="1200" baseline="0" dirty="0"/>
                <a:t>must be completed and maintained showing who found the item and who maintained control until the completion of the judicial or administrative proceeding.</a:t>
              </a:r>
              <a:endParaRPr lang="en-US" sz="1900" kern="1200" dirty="0"/>
            </a:p>
          </p:txBody>
        </p:sp>
      </p:grpSp>
      <p:sp>
        <p:nvSpPr>
          <p:cNvPr id="11" name="Slide Number Placeholder 10">
            <a:extLst>
              <a:ext uri="{FF2B5EF4-FFF2-40B4-BE49-F238E27FC236}">
                <a16:creationId xmlns:a16="http://schemas.microsoft.com/office/drawing/2014/main" id="{0C1D3DBD-016E-6BCF-C7F4-EED842EEA5C2}"/>
              </a:ext>
            </a:extLst>
          </p:cNvPr>
          <p:cNvSpPr>
            <a:spLocks noGrp="1"/>
          </p:cNvSpPr>
          <p:nvPr>
            <p:ph type="sldNum" sz="quarter" idx="12"/>
          </p:nvPr>
        </p:nvSpPr>
        <p:spPr/>
        <p:txBody>
          <a:bodyPr/>
          <a:lstStyle/>
          <a:p>
            <a:fld id="{FDED41F8-FC0F-4085-8150-313B6CF05213}" type="slidenum">
              <a:rPr lang="en-US" smtClean="0"/>
              <a:t>38</a:t>
            </a:fld>
            <a:endParaRPr lang="en-US"/>
          </a:p>
        </p:txBody>
      </p:sp>
    </p:spTree>
    <p:extLst>
      <p:ext uri="{BB962C8B-B14F-4D97-AF65-F5344CB8AC3E}">
        <p14:creationId xmlns:p14="http://schemas.microsoft.com/office/powerpoint/2010/main" val="48562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24472"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Crime scene technician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9" name="Group 8">
            <a:extLst>
              <a:ext uri="{FF2B5EF4-FFF2-40B4-BE49-F238E27FC236}">
                <a16:creationId xmlns:a16="http://schemas.microsoft.com/office/drawing/2014/main" id="{CDE3F278-BF33-2AC8-71E7-61FEE3EE66A6}"/>
              </a:ext>
            </a:extLst>
          </p:cNvPr>
          <p:cNvGrpSpPr/>
          <p:nvPr/>
        </p:nvGrpSpPr>
        <p:grpSpPr>
          <a:xfrm>
            <a:off x="2491185" y="1337246"/>
            <a:ext cx="3729580" cy="1137522"/>
            <a:chOff x="995951" y="3188"/>
            <a:chExt cx="3729580" cy="1137522"/>
          </a:xfrm>
          <a:solidFill>
            <a:schemeClr val="accent5"/>
          </a:solidFill>
        </p:grpSpPr>
        <p:sp>
          <p:nvSpPr>
            <p:cNvPr id="17" name="Rectangle 16">
              <a:extLst>
                <a:ext uri="{FF2B5EF4-FFF2-40B4-BE49-F238E27FC236}">
                  <a16:creationId xmlns:a16="http://schemas.microsoft.com/office/drawing/2014/main" id="{8EF23DD8-3627-1D02-A149-0E25B16C6FF8}"/>
                </a:ext>
              </a:extLst>
            </p:cNvPr>
            <p:cNvSpPr/>
            <p:nvPr/>
          </p:nvSpPr>
          <p:spPr>
            <a:xfrm>
              <a:off x="995951" y="3188"/>
              <a:ext cx="3729580" cy="1137522"/>
            </a:xfrm>
            <a:prstGeom prst="rect">
              <a:avLst/>
            </a:prstGeom>
            <a:grpFill/>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8" name="TextBox 17">
              <a:extLst>
                <a:ext uri="{FF2B5EF4-FFF2-40B4-BE49-F238E27FC236}">
                  <a16:creationId xmlns:a16="http://schemas.microsoft.com/office/drawing/2014/main" id="{8980341E-1A0B-13D3-C6DF-2B0CCCB8DF2E}"/>
                </a:ext>
              </a:extLst>
            </p:cNvPr>
            <p:cNvSpPr txBox="1"/>
            <p:nvPr/>
          </p:nvSpPr>
          <p:spPr>
            <a:xfrm>
              <a:off x="995951" y="3188"/>
              <a:ext cx="3729580" cy="113752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b="0" i="0" kern="1200" baseline="0" dirty="0"/>
                <a:t>Finally, we come to the crime scene technician. </a:t>
              </a:r>
              <a:endParaRPr lang="en-US" sz="2500" kern="1200" dirty="0"/>
            </a:p>
          </p:txBody>
        </p:sp>
      </p:grpSp>
      <p:grpSp>
        <p:nvGrpSpPr>
          <p:cNvPr id="10" name="Group 9">
            <a:extLst>
              <a:ext uri="{FF2B5EF4-FFF2-40B4-BE49-F238E27FC236}">
                <a16:creationId xmlns:a16="http://schemas.microsoft.com/office/drawing/2014/main" id="{CE3CBE18-5687-5AA2-54B0-A43CE5F54D47}"/>
              </a:ext>
            </a:extLst>
          </p:cNvPr>
          <p:cNvGrpSpPr/>
          <p:nvPr/>
        </p:nvGrpSpPr>
        <p:grpSpPr>
          <a:xfrm>
            <a:off x="2491185" y="2931262"/>
            <a:ext cx="3729580" cy="1137522"/>
            <a:chOff x="995951" y="1606907"/>
            <a:chExt cx="3729580" cy="1137522"/>
          </a:xfrm>
          <a:solidFill>
            <a:schemeClr val="accent5"/>
          </a:solidFill>
        </p:grpSpPr>
        <p:sp>
          <p:nvSpPr>
            <p:cNvPr id="15" name="Rectangle 14">
              <a:extLst>
                <a:ext uri="{FF2B5EF4-FFF2-40B4-BE49-F238E27FC236}">
                  <a16:creationId xmlns:a16="http://schemas.microsoft.com/office/drawing/2014/main" id="{28A14865-9D2A-7F85-5024-5DAC4C9FA5C4}"/>
                </a:ext>
              </a:extLst>
            </p:cNvPr>
            <p:cNvSpPr/>
            <p:nvPr/>
          </p:nvSpPr>
          <p:spPr>
            <a:xfrm>
              <a:off x="995951" y="1606907"/>
              <a:ext cx="3729580" cy="1137522"/>
            </a:xfrm>
            <a:prstGeom prst="rect">
              <a:avLst/>
            </a:prstGeom>
            <a:grpFill/>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6" name="TextBox 15">
              <a:extLst>
                <a:ext uri="{FF2B5EF4-FFF2-40B4-BE49-F238E27FC236}">
                  <a16:creationId xmlns:a16="http://schemas.microsoft.com/office/drawing/2014/main" id="{27396FF7-95D9-B21C-17DE-1D799E728D78}"/>
                </a:ext>
              </a:extLst>
            </p:cNvPr>
            <p:cNvSpPr txBox="1"/>
            <p:nvPr/>
          </p:nvSpPr>
          <p:spPr>
            <a:xfrm>
              <a:off x="995951" y="1606907"/>
              <a:ext cx="3729580" cy="113752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en-US" sz="2300" b="0" i="0" kern="1200" baseline="0" dirty="0"/>
                <a:t>This </a:t>
              </a:r>
              <a:r>
                <a:rPr lang="en-US" sz="2300" dirty="0"/>
                <a:t>person </a:t>
              </a:r>
              <a:r>
                <a:rPr lang="en-US" sz="2300" b="0" i="0" kern="1200" baseline="0" dirty="0"/>
                <a:t>be a sworn </a:t>
              </a:r>
              <a:r>
                <a:rPr lang="ar-EG" sz="2300" b="0" i="0" kern="1200" baseline="0" dirty="0"/>
                <a:t>محلف </a:t>
              </a:r>
              <a:r>
                <a:rPr lang="en-US" sz="2300" b="0" i="0" kern="1200" baseline="0" dirty="0"/>
                <a:t>or unsworn position within the law enforcement agency. </a:t>
              </a:r>
              <a:endParaRPr lang="en-US" sz="2300" kern="1200" dirty="0"/>
            </a:p>
          </p:txBody>
        </p:sp>
      </p:grpSp>
      <p:grpSp>
        <p:nvGrpSpPr>
          <p:cNvPr id="12" name="Group 11">
            <a:extLst>
              <a:ext uri="{FF2B5EF4-FFF2-40B4-BE49-F238E27FC236}">
                <a16:creationId xmlns:a16="http://schemas.microsoft.com/office/drawing/2014/main" id="{9F0D45BF-E3B8-F4D2-49C5-4A68522E0151}"/>
              </a:ext>
            </a:extLst>
          </p:cNvPr>
          <p:cNvGrpSpPr/>
          <p:nvPr/>
        </p:nvGrpSpPr>
        <p:grpSpPr>
          <a:xfrm>
            <a:off x="2491185" y="4534982"/>
            <a:ext cx="3729580" cy="1137522"/>
            <a:chOff x="995951" y="3210627"/>
            <a:chExt cx="3729580" cy="1137522"/>
          </a:xfrm>
          <a:solidFill>
            <a:schemeClr val="accent5"/>
          </a:solidFill>
        </p:grpSpPr>
        <p:sp>
          <p:nvSpPr>
            <p:cNvPr id="13" name="Rectangle 12">
              <a:extLst>
                <a:ext uri="{FF2B5EF4-FFF2-40B4-BE49-F238E27FC236}">
                  <a16:creationId xmlns:a16="http://schemas.microsoft.com/office/drawing/2014/main" id="{3C979DB6-AFAD-568C-23FF-D6DEB00D785B}"/>
                </a:ext>
              </a:extLst>
            </p:cNvPr>
            <p:cNvSpPr/>
            <p:nvPr/>
          </p:nvSpPr>
          <p:spPr>
            <a:xfrm>
              <a:off x="995951" y="3210627"/>
              <a:ext cx="3729580" cy="1137522"/>
            </a:xfrm>
            <a:prstGeom prst="rect">
              <a:avLst/>
            </a:prstGeom>
            <a:grpFill/>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4" name="TextBox 13">
              <a:extLst>
                <a:ext uri="{FF2B5EF4-FFF2-40B4-BE49-F238E27FC236}">
                  <a16:creationId xmlns:a16="http://schemas.microsoft.com/office/drawing/2014/main" id="{61E281C2-4791-8A15-16F3-9744067C66A7}"/>
                </a:ext>
              </a:extLst>
            </p:cNvPr>
            <p:cNvSpPr txBox="1"/>
            <p:nvPr/>
          </p:nvSpPr>
          <p:spPr>
            <a:xfrm>
              <a:off x="995951" y="3210627"/>
              <a:ext cx="3729580" cy="113752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b="0" i="0" kern="1200" baseline="0" dirty="0"/>
                <a:t>They have specialized training in the collection of evidence</a:t>
              </a:r>
              <a:endParaRPr lang="en-US" sz="2500" kern="1200" dirty="0"/>
            </a:p>
          </p:txBody>
        </p:sp>
      </p:grpSp>
      <p:pic>
        <p:nvPicPr>
          <p:cNvPr id="19" name="Picture 10">
            <a:extLst>
              <a:ext uri="{FF2B5EF4-FFF2-40B4-BE49-F238E27FC236}">
                <a16:creationId xmlns:a16="http://schemas.microsoft.com/office/drawing/2014/main" id="{ACEDFCFC-5896-8622-A3BA-9BDA3F7F57FE}"/>
              </a:ext>
            </a:extLst>
          </p:cNvPr>
          <p:cNvPicPr>
            <a:picLocks noChangeAspect="1"/>
          </p:cNvPicPr>
          <p:nvPr/>
        </p:nvPicPr>
        <p:blipFill rotWithShape="1">
          <a:blip r:embed="rId6"/>
          <a:srcRect l="36552" r="15126" b="1"/>
          <a:stretch/>
        </p:blipFill>
        <p:spPr>
          <a:xfrm>
            <a:off x="7324078" y="1337246"/>
            <a:ext cx="5026941" cy="4491947"/>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Slide Number Placeholder 10">
            <a:extLst>
              <a:ext uri="{FF2B5EF4-FFF2-40B4-BE49-F238E27FC236}">
                <a16:creationId xmlns:a16="http://schemas.microsoft.com/office/drawing/2014/main" id="{3F76FB29-8489-F176-6C9A-5142AEDA2403}"/>
              </a:ext>
            </a:extLst>
          </p:cNvPr>
          <p:cNvSpPr>
            <a:spLocks noGrp="1"/>
          </p:cNvSpPr>
          <p:nvPr>
            <p:ph type="sldNum" sz="quarter" idx="12"/>
          </p:nvPr>
        </p:nvSpPr>
        <p:spPr/>
        <p:txBody>
          <a:bodyPr/>
          <a:lstStyle/>
          <a:p>
            <a:fld id="{FDED41F8-FC0F-4085-8150-313B6CF05213}" type="slidenum">
              <a:rPr lang="en-US" smtClean="0"/>
              <a:t>39</a:t>
            </a:fld>
            <a:endParaRPr lang="en-US"/>
          </a:p>
        </p:txBody>
      </p:sp>
    </p:spTree>
    <p:extLst>
      <p:ext uri="{BB962C8B-B14F-4D97-AF65-F5344CB8AC3E}">
        <p14:creationId xmlns:p14="http://schemas.microsoft.com/office/powerpoint/2010/main" val="10785566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43571"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Sources of evidence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624615" y="1944548"/>
            <a:ext cx="8700116" cy="2677656"/>
          </a:xfrm>
          <a:prstGeom prst="rect">
            <a:avLst/>
          </a:prstGeom>
          <a:noFill/>
        </p:spPr>
        <p:txBody>
          <a:bodyPr wrap="square">
            <a:spAutoFit/>
          </a:bodyPr>
          <a:lstStyle/>
          <a:p>
            <a:pPr marL="114300"/>
            <a:r>
              <a:rPr lang="en-US" sz="2400">
                <a:latin typeface="+mn-lt"/>
                <a:cs typeface="+mn-cs"/>
              </a:rPr>
              <a:t>-	Existing Files </a:t>
            </a:r>
          </a:p>
          <a:p>
            <a:pPr marL="114300"/>
            <a:r>
              <a:rPr lang="en-US" sz="2400">
                <a:latin typeface="+mn-lt"/>
                <a:cs typeface="+mn-cs"/>
              </a:rPr>
              <a:t>-	Deleted files</a:t>
            </a:r>
          </a:p>
          <a:p>
            <a:pPr marL="114300"/>
            <a:r>
              <a:rPr lang="en-US" sz="2400">
                <a:latin typeface="+mn-lt"/>
                <a:cs typeface="+mn-cs"/>
              </a:rPr>
              <a:t>-	Log files</a:t>
            </a:r>
          </a:p>
          <a:p>
            <a:pPr marL="114300"/>
            <a:r>
              <a:rPr lang="en-US" sz="2400">
                <a:latin typeface="+mn-lt"/>
                <a:cs typeface="+mn-cs"/>
              </a:rPr>
              <a:t>-	Special file system (registry file)</a:t>
            </a:r>
          </a:p>
          <a:p>
            <a:pPr marL="114300"/>
            <a:r>
              <a:rPr lang="en-US" sz="2400">
                <a:latin typeface="+mn-lt"/>
                <a:cs typeface="+mn-cs"/>
              </a:rPr>
              <a:t>-	Email archive – printer pool</a:t>
            </a:r>
          </a:p>
          <a:p>
            <a:pPr marL="114300"/>
            <a:r>
              <a:rPr lang="en-US" sz="2400">
                <a:latin typeface="+mn-lt"/>
                <a:cs typeface="+mn-cs"/>
              </a:rPr>
              <a:t>-	Administrative setting </a:t>
            </a:r>
          </a:p>
          <a:p>
            <a:pPr marL="114300"/>
            <a:r>
              <a:rPr lang="en-US" sz="2400">
                <a:latin typeface="+mn-lt"/>
                <a:cs typeface="+mn-cs"/>
              </a:rPr>
              <a:t>-	Internet history </a:t>
            </a:r>
            <a:endParaRPr lang="en-US" sz="2400" dirty="0">
              <a:latin typeface="+mn-lt"/>
              <a:cs typeface="+mn-cs"/>
            </a:endParaRPr>
          </a:p>
        </p:txBody>
      </p:sp>
      <p:sp>
        <p:nvSpPr>
          <p:cNvPr id="9" name="Slide Number Placeholder 8">
            <a:extLst>
              <a:ext uri="{FF2B5EF4-FFF2-40B4-BE49-F238E27FC236}">
                <a16:creationId xmlns:a16="http://schemas.microsoft.com/office/drawing/2014/main" id="{B2F86691-D5BC-B173-2C96-3DA9EEB061A2}"/>
              </a:ext>
            </a:extLst>
          </p:cNvPr>
          <p:cNvSpPr>
            <a:spLocks noGrp="1"/>
          </p:cNvSpPr>
          <p:nvPr>
            <p:ph type="sldNum" sz="quarter" idx="12"/>
          </p:nvPr>
        </p:nvSpPr>
        <p:spPr/>
        <p:txBody>
          <a:bodyPr/>
          <a:lstStyle/>
          <a:p>
            <a:fld id="{FDED41F8-FC0F-4085-8150-313B6CF05213}" type="slidenum">
              <a:rPr lang="en-US" smtClean="0"/>
              <a:t>40</a:t>
            </a:fld>
            <a:endParaRPr lang="en-US"/>
          </a:p>
        </p:txBody>
      </p:sp>
    </p:spTree>
    <p:extLst>
      <p:ext uri="{BB962C8B-B14F-4D97-AF65-F5344CB8AC3E}">
        <p14:creationId xmlns:p14="http://schemas.microsoft.com/office/powerpoint/2010/main" val="7851888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Examples</a:t>
            </a:r>
          </a:p>
        </p:txBody>
      </p:sp>
    </p:spTree>
    <p:extLst>
      <p:ext uri="{BB962C8B-B14F-4D97-AF65-F5344CB8AC3E}">
        <p14:creationId xmlns:p14="http://schemas.microsoft.com/office/powerpoint/2010/main" val="7336997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1224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Story:</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29306" y="1794832"/>
            <a:ext cx="8700116" cy="3785652"/>
          </a:xfrm>
          <a:prstGeom prst="rect">
            <a:avLst/>
          </a:prstGeom>
          <a:noFill/>
        </p:spPr>
        <p:txBody>
          <a:bodyPr wrap="square">
            <a:spAutoFit/>
          </a:bodyPr>
          <a:lstStyle/>
          <a:p>
            <a:pPr marL="342900" indent="-342900" algn="l">
              <a:buFont typeface="Arial" panose="020B0604020202020204" pitchFamily="34" charset="0"/>
              <a:buChar char="•"/>
            </a:pPr>
            <a:r>
              <a:rPr lang="en-US" sz="2400" dirty="0">
                <a:latin typeface="+mn-lt"/>
                <a:cs typeface="+mn-cs"/>
              </a:rPr>
              <a:t>Michelle </a:t>
            </a:r>
            <a:r>
              <a:rPr lang="en-US" sz="2400" dirty="0" err="1">
                <a:latin typeface="+mn-lt"/>
                <a:cs typeface="+mn-cs"/>
              </a:rPr>
              <a:t>Theer</a:t>
            </a:r>
            <a:r>
              <a:rPr lang="en-US" sz="2400" dirty="0">
                <a:latin typeface="+mn-lt"/>
                <a:cs typeface="+mn-cs"/>
              </a:rPr>
              <a:t> was convicted of a crime against a person. She conspired with John Diamond to commit the crime against her husband, Marty. </a:t>
            </a:r>
          </a:p>
          <a:p>
            <a:pPr marL="342900" indent="-342900" algn="l">
              <a:buFont typeface="Arial" panose="020B0604020202020204" pitchFamily="34" charset="0"/>
              <a:buChar char="•"/>
            </a:pPr>
            <a:r>
              <a:rPr lang="en-US" sz="2400" dirty="0">
                <a:latin typeface="+mn-lt"/>
                <a:cs typeface="+mn-cs"/>
              </a:rPr>
              <a:t>Investigators had no direct evidence, no physical evidence, and no eyewitness evidence, but they had digital evidence showing the conspiracy to commit the crime.</a:t>
            </a:r>
          </a:p>
          <a:p>
            <a:pPr marL="342900" indent="-342900" algn="l">
              <a:buFont typeface="Arial" panose="020B0604020202020204" pitchFamily="34" charset="0"/>
              <a:buChar char="•"/>
            </a:pPr>
            <a:r>
              <a:rPr lang="en-US" sz="2400" dirty="0">
                <a:latin typeface="+mn-lt"/>
                <a:cs typeface="+mn-cs"/>
              </a:rPr>
              <a:t> Investigators recovered over 80,000 emails and instant messages between Diamond and Michelle that showed a personal relationship between the two and the messages showing the conspiracy between them to commit the crime.</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42</a:t>
            </a:fld>
            <a:endParaRPr lang="en-US"/>
          </a:p>
        </p:txBody>
      </p:sp>
    </p:spTree>
    <p:extLst>
      <p:ext uri="{BB962C8B-B14F-4D97-AF65-F5344CB8AC3E}">
        <p14:creationId xmlns:p14="http://schemas.microsoft.com/office/powerpoint/2010/main" val="18797502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020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Some forms of digital evidence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64817" y="1530093"/>
            <a:ext cx="8700116" cy="2677656"/>
          </a:xfrm>
          <a:prstGeom prst="rect">
            <a:avLst/>
          </a:prstGeom>
          <a:noFill/>
        </p:spPr>
        <p:txBody>
          <a:bodyPr wrap="square">
            <a:spAutoFit/>
          </a:bodyPr>
          <a:lstStyle/>
          <a:p>
            <a:pPr algn="l"/>
            <a:r>
              <a:rPr lang="en-US" sz="2400" b="1" dirty="0">
                <a:latin typeface="+mn-lt"/>
                <a:cs typeface="+mn-cs"/>
              </a:rPr>
              <a:t>Social media  (another story) </a:t>
            </a:r>
          </a:p>
          <a:p>
            <a:pPr algn="l"/>
            <a:r>
              <a:rPr lang="en-US" sz="2400" dirty="0">
                <a:latin typeface="+mn-lt"/>
                <a:cs typeface="+mn-cs"/>
              </a:rPr>
              <a:t>The case of Larry Jo Thomas:</a:t>
            </a:r>
          </a:p>
          <a:p>
            <a:pPr algn="l"/>
            <a:r>
              <a:rPr lang="en-US" sz="2400" dirty="0">
                <a:latin typeface="+mn-lt"/>
                <a:cs typeface="+mn-cs"/>
              </a:rPr>
              <a:t> As investigators processed the crime scene, a bracelet that was "distinctive" was found and collected as evidence. </a:t>
            </a:r>
          </a:p>
          <a:p>
            <a:pPr algn="l"/>
            <a:r>
              <a:rPr lang="en-US" sz="2400" dirty="0">
                <a:latin typeface="+mn-lt"/>
                <a:cs typeface="+mn-cs"/>
              </a:rPr>
              <a:t>The investigators examined Thomas's Facebook page and found a photo of Thomas posing with an item similar to what was used at the crime scene. </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43</a:t>
            </a:fld>
            <a:endParaRPr lang="en-US"/>
          </a:p>
        </p:txBody>
      </p:sp>
    </p:spTree>
    <p:extLst>
      <p:ext uri="{BB962C8B-B14F-4D97-AF65-F5344CB8AC3E}">
        <p14:creationId xmlns:p14="http://schemas.microsoft.com/office/powerpoint/2010/main" val="42568683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020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Some forms of digital evidence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64817" y="1530093"/>
            <a:ext cx="8700116" cy="3046988"/>
          </a:xfrm>
          <a:prstGeom prst="rect">
            <a:avLst/>
          </a:prstGeom>
          <a:noFill/>
        </p:spPr>
        <p:txBody>
          <a:bodyPr wrap="square">
            <a:spAutoFit/>
          </a:bodyPr>
          <a:lstStyle/>
          <a:p>
            <a:pPr algn="l"/>
            <a:r>
              <a:rPr lang="en-US" sz="2400" b="1" dirty="0">
                <a:latin typeface="+mn-lt"/>
                <a:cs typeface="+mn-cs"/>
              </a:rPr>
              <a:t>Vehicles (example)</a:t>
            </a:r>
          </a:p>
          <a:p>
            <a:pPr algn="l"/>
            <a:r>
              <a:rPr lang="en-US" sz="2400" dirty="0">
                <a:latin typeface="+mn-lt"/>
                <a:cs typeface="+mn-cs"/>
              </a:rPr>
              <a:t> Newer vehicles are connected to the network and have their own Wi-Fi connection and sync data between mobile devices, GPS data, and the vehicle's black box. </a:t>
            </a:r>
          </a:p>
          <a:p>
            <a:pPr algn="l"/>
            <a:r>
              <a:rPr lang="en-US" sz="2400" dirty="0">
                <a:latin typeface="+mn-lt"/>
                <a:cs typeface="+mn-cs"/>
              </a:rPr>
              <a:t>Potentially, the investigator can show the subjects performing reconnaissance on their targets, meetings between the conspirators at a shared location, or where they have traveled to and returned using toll passes.</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44</a:t>
            </a:fld>
            <a:endParaRPr lang="en-US"/>
          </a:p>
        </p:txBody>
      </p:sp>
    </p:spTree>
    <p:extLst>
      <p:ext uri="{BB962C8B-B14F-4D97-AF65-F5344CB8AC3E}">
        <p14:creationId xmlns:p14="http://schemas.microsoft.com/office/powerpoint/2010/main" val="36788554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06866"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Physical and Digital security</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64817" y="1530093"/>
            <a:ext cx="8700116" cy="3416320"/>
          </a:xfrm>
          <a:prstGeom prst="rect">
            <a:avLst/>
          </a:prstGeom>
          <a:noFill/>
        </p:spPr>
        <p:txBody>
          <a:bodyPr wrap="square">
            <a:spAutoFit/>
          </a:bodyPr>
          <a:lstStyle/>
          <a:p>
            <a:pPr algn="l"/>
            <a:r>
              <a:rPr lang="en-US" sz="2400" b="1" dirty="0"/>
              <a:t>P</a:t>
            </a:r>
            <a:r>
              <a:rPr lang="en-US" sz="2400" b="1" dirty="0">
                <a:latin typeface="+mn-lt"/>
                <a:cs typeface="+mn-cs"/>
              </a:rPr>
              <a:t>hysical and Digital security</a:t>
            </a:r>
          </a:p>
          <a:p>
            <a:pPr algn="l"/>
            <a:endParaRPr lang="en-US" sz="2400" dirty="0"/>
          </a:p>
          <a:p>
            <a:pPr marL="342900" indent="-342900" algn="l">
              <a:buFont typeface="Arial" panose="020B0604020202020204" pitchFamily="34" charset="0"/>
              <a:buChar char="•"/>
            </a:pPr>
            <a:r>
              <a:rPr lang="en-US" sz="2400" dirty="0">
                <a:latin typeface="+mn-lt"/>
                <a:cs typeface="+mn-cs"/>
              </a:rPr>
              <a:t>The organization has to be proactive and identify the critical infrastructure that needs protection.</a:t>
            </a:r>
          </a:p>
          <a:p>
            <a:pPr marL="342900" indent="-342900" algn="l">
              <a:buFont typeface="Arial" panose="020B0604020202020204" pitchFamily="34" charset="0"/>
              <a:buChar char="•"/>
            </a:pPr>
            <a:r>
              <a:rPr lang="en-US" sz="2400" dirty="0">
                <a:latin typeface="+mn-lt"/>
                <a:cs typeface="+mn-cs"/>
              </a:rPr>
              <a:t> If an attacker is successful, the digital forensic investigator will have to determine how the attacker got past the established protocols.</a:t>
            </a:r>
          </a:p>
          <a:p>
            <a:pPr marL="342900" indent="-342900" algn="l">
              <a:buFont typeface="Arial" panose="020B0604020202020204" pitchFamily="34" charset="0"/>
              <a:buChar char="•"/>
            </a:pPr>
            <a:r>
              <a:rPr lang="en-US" sz="2400" dirty="0">
                <a:latin typeface="+mn-lt"/>
                <a:cs typeface="+mn-cs"/>
              </a:rPr>
              <a:t>The organization's physical and digital defenses should be multifaceted and not rely on a single aspect. </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45</a:t>
            </a:fld>
            <a:endParaRPr lang="en-US"/>
          </a:p>
        </p:txBody>
      </p:sp>
    </p:spTree>
    <p:extLst>
      <p:ext uri="{BB962C8B-B14F-4D97-AF65-F5344CB8AC3E}">
        <p14:creationId xmlns:p14="http://schemas.microsoft.com/office/powerpoint/2010/main" val="19596105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6185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Physical and Digital security</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64817" y="1530093"/>
            <a:ext cx="8700116" cy="2123658"/>
          </a:xfrm>
          <a:prstGeom prst="rect">
            <a:avLst/>
          </a:prstGeom>
          <a:noFill/>
        </p:spPr>
        <p:txBody>
          <a:bodyPr wrap="square">
            <a:spAutoFit/>
          </a:bodyPr>
          <a:lstStyle/>
          <a:p>
            <a:pPr algn="l"/>
            <a:r>
              <a:rPr lang="en-US" sz="2200" dirty="0">
                <a:latin typeface="+mn-lt"/>
                <a:cs typeface="+mn-cs"/>
              </a:rPr>
              <a:t>Access control is essential; </a:t>
            </a:r>
          </a:p>
          <a:p>
            <a:pPr marL="342900" indent="-342900" algn="l">
              <a:buFont typeface="Arial" panose="020B0604020202020204" pitchFamily="34" charset="0"/>
              <a:buChar char="•"/>
            </a:pPr>
            <a:r>
              <a:rPr lang="en-US" sz="2200" dirty="0">
                <a:latin typeface="+mn-lt"/>
                <a:cs typeface="+mn-cs"/>
              </a:rPr>
              <a:t>a locked door could be access control, such as, controlling access to the server room. </a:t>
            </a:r>
          </a:p>
          <a:p>
            <a:pPr marL="342900" indent="-342900" algn="l">
              <a:buFont typeface="Arial" panose="020B0604020202020204" pitchFamily="34" charset="0"/>
              <a:buChar char="•"/>
            </a:pPr>
            <a:r>
              <a:rPr lang="en-US" sz="2200" dirty="0">
                <a:latin typeface="+mn-lt"/>
                <a:cs typeface="+mn-cs"/>
              </a:rPr>
              <a:t>Now, the door could be locked and unlocked with a biometric or a physical token and the organization maintains the access control logs off-site.</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46</a:t>
            </a:fld>
            <a:endParaRPr lang="en-US"/>
          </a:p>
        </p:txBody>
      </p:sp>
      <p:pic>
        <p:nvPicPr>
          <p:cNvPr id="10" name="Picture 9">
            <a:extLst>
              <a:ext uri="{FF2B5EF4-FFF2-40B4-BE49-F238E27FC236}">
                <a16:creationId xmlns:a16="http://schemas.microsoft.com/office/drawing/2014/main" id="{A81F8C39-6C36-840E-0BDE-B6C75E4C31BA}"/>
              </a:ext>
            </a:extLst>
          </p:cNvPr>
          <p:cNvPicPr>
            <a:picLocks noChangeAspect="1"/>
          </p:cNvPicPr>
          <p:nvPr/>
        </p:nvPicPr>
        <p:blipFill>
          <a:blip r:embed="rId6"/>
          <a:stretch>
            <a:fillRect/>
          </a:stretch>
        </p:blipFill>
        <p:spPr>
          <a:xfrm>
            <a:off x="8298033" y="3814300"/>
            <a:ext cx="3733800" cy="1219200"/>
          </a:xfrm>
          <a:prstGeom prst="rect">
            <a:avLst/>
          </a:prstGeom>
        </p:spPr>
      </p:pic>
      <p:pic>
        <p:nvPicPr>
          <p:cNvPr id="1026" name="Picture 2" descr="Access Control System">
            <a:extLst>
              <a:ext uri="{FF2B5EF4-FFF2-40B4-BE49-F238E27FC236}">
                <a16:creationId xmlns:a16="http://schemas.microsoft.com/office/drawing/2014/main" id="{785B1D1C-7ACE-0250-CD90-A66CDF46812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50150" y="390569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7347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376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Hacker Types</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55939" y="1496676"/>
            <a:ext cx="8700116" cy="769441"/>
          </a:xfrm>
          <a:prstGeom prst="rect">
            <a:avLst/>
          </a:prstGeom>
          <a:noFill/>
        </p:spPr>
        <p:txBody>
          <a:bodyPr wrap="square">
            <a:spAutoFit/>
          </a:bodyPr>
          <a:lstStyle/>
          <a:p>
            <a:pPr algn="l"/>
            <a:r>
              <a:rPr lang="en-US" sz="2200" dirty="0">
                <a:latin typeface="+mn-lt"/>
                <a:cs typeface="+mn-cs"/>
              </a:rPr>
              <a:t>Hacker </a:t>
            </a:r>
          </a:p>
          <a:p>
            <a:pPr algn="l"/>
            <a:r>
              <a:rPr lang="en-US" sz="2200" dirty="0">
                <a:latin typeface="+mn-lt"/>
                <a:cs typeface="+mn-cs"/>
              </a:rPr>
              <a:t>It's a malicious user gaining access to information systems</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47</a:t>
            </a:fld>
            <a:endParaRPr lang="en-US"/>
          </a:p>
        </p:txBody>
      </p:sp>
      <p:pic>
        <p:nvPicPr>
          <p:cNvPr id="13" name="Picture 12">
            <a:extLst>
              <a:ext uri="{FF2B5EF4-FFF2-40B4-BE49-F238E27FC236}">
                <a16:creationId xmlns:a16="http://schemas.microsoft.com/office/drawing/2014/main" id="{2EE3D3BD-9359-7E4E-8612-F6F349EAFE93}"/>
              </a:ext>
            </a:extLst>
          </p:cNvPr>
          <p:cNvPicPr>
            <a:picLocks noChangeAspect="1"/>
          </p:cNvPicPr>
          <p:nvPr/>
        </p:nvPicPr>
        <p:blipFill>
          <a:blip r:embed="rId6"/>
          <a:stretch>
            <a:fillRect/>
          </a:stretch>
        </p:blipFill>
        <p:spPr>
          <a:xfrm>
            <a:off x="1124459" y="2286291"/>
            <a:ext cx="9363075" cy="2762250"/>
          </a:xfrm>
          <a:prstGeom prst="rect">
            <a:avLst/>
          </a:prstGeom>
        </p:spPr>
      </p:pic>
    </p:spTree>
    <p:extLst>
      <p:ext uri="{BB962C8B-B14F-4D97-AF65-F5344CB8AC3E}">
        <p14:creationId xmlns:p14="http://schemas.microsoft.com/office/powerpoint/2010/main" val="11366157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242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 </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33A64B0-87C4-CAA1-9432-E1EC760C8FE3}"/>
              </a:ext>
            </a:extLst>
          </p:cNvPr>
          <p:cNvSpPr txBox="1"/>
          <p:nvPr/>
        </p:nvSpPr>
        <p:spPr>
          <a:xfrm>
            <a:off x="1455939" y="1496676"/>
            <a:ext cx="8700116" cy="1785104"/>
          </a:xfrm>
          <a:prstGeom prst="rect">
            <a:avLst/>
          </a:prstGeom>
          <a:noFill/>
        </p:spPr>
        <p:txBody>
          <a:bodyPr wrap="square">
            <a:spAutoFit/>
          </a:bodyPr>
          <a:lstStyle/>
          <a:p>
            <a:pPr marL="342900" indent="-342900" algn="l">
              <a:buFont typeface="Arial" panose="020B0604020202020204" pitchFamily="34" charset="0"/>
              <a:buChar char="•"/>
            </a:pPr>
            <a:r>
              <a:rPr lang="en-US" sz="2200" dirty="0">
                <a:latin typeface="+mn-lt"/>
                <a:cs typeface="+mn-cs"/>
              </a:rPr>
              <a:t>Learn Computer Forensics</a:t>
            </a:r>
          </a:p>
          <a:p>
            <a:pPr algn="l"/>
            <a:r>
              <a:rPr lang="en-US" sz="2200" dirty="0">
                <a:latin typeface="+mn-lt"/>
                <a:cs typeface="+mn-cs"/>
              </a:rPr>
              <a:t>William Oettinger</a:t>
            </a:r>
          </a:p>
          <a:p>
            <a:pPr algn="l"/>
            <a:r>
              <a:rPr lang="en-US" sz="2200" dirty="0">
                <a:latin typeface="+mn-lt"/>
                <a:cs typeface="+mn-cs"/>
              </a:rPr>
              <a:t>2020 </a:t>
            </a:r>
            <a:r>
              <a:rPr lang="en-US" sz="2200" dirty="0" err="1">
                <a:latin typeface="+mn-lt"/>
                <a:cs typeface="+mn-cs"/>
              </a:rPr>
              <a:t>Packt</a:t>
            </a:r>
            <a:r>
              <a:rPr lang="en-US" sz="2200" dirty="0">
                <a:latin typeface="+mn-lt"/>
                <a:cs typeface="+mn-cs"/>
              </a:rPr>
              <a:t> Publishing</a:t>
            </a:r>
          </a:p>
          <a:p>
            <a:pPr marL="342900" indent="-342900" algn="l">
              <a:buFont typeface="Arial" panose="020B0604020202020204" pitchFamily="34" charset="0"/>
              <a:buChar char="•"/>
            </a:pPr>
            <a:r>
              <a:rPr lang="en-US" sz="2200" dirty="0" err="1">
                <a:latin typeface="+mn-lt"/>
                <a:cs typeface="+mn-cs"/>
              </a:rPr>
              <a:t>Kharat</a:t>
            </a:r>
            <a:r>
              <a:rPr lang="en-US" sz="2200" dirty="0">
                <a:latin typeface="+mn-lt"/>
                <a:cs typeface="+mn-cs"/>
              </a:rPr>
              <a:t>, Shital, Cyber Crime – A Threat to Persons, Property, Government and Societies (March 1, 2017). http://dx.doi.org/10.2139/ssrn.2913438</a:t>
            </a:r>
          </a:p>
        </p:txBody>
      </p:sp>
      <p:sp>
        <p:nvSpPr>
          <p:cNvPr id="9" name="Slide Number Placeholder 8">
            <a:extLst>
              <a:ext uri="{FF2B5EF4-FFF2-40B4-BE49-F238E27FC236}">
                <a16:creationId xmlns:a16="http://schemas.microsoft.com/office/drawing/2014/main" id="{B5E4DC09-B62D-0C6C-C63C-B542AE67CE64}"/>
              </a:ext>
            </a:extLst>
          </p:cNvPr>
          <p:cNvSpPr>
            <a:spLocks noGrp="1"/>
          </p:cNvSpPr>
          <p:nvPr>
            <p:ph type="sldNum" sz="quarter" idx="12"/>
          </p:nvPr>
        </p:nvSpPr>
        <p:spPr/>
        <p:txBody>
          <a:bodyPr/>
          <a:lstStyle/>
          <a:p>
            <a:fld id="{FDED41F8-FC0F-4085-8150-313B6CF05213}" type="slidenum">
              <a:rPr lang="en-US" smtClean="0"/>
              <a:t>48</a:t>
            </a:fld>
            <a:endParaRPr lang="en-US"/>
          </a:p>
        </p:txBody>
      </p:sp>
    </p:spTree>
    <p:extLst>
      <p:ext uri="{BB962C8B-B14F-4D97-AF65-F5344CB8AC3E}">
        <p14:creationId xmlns:p14="http://schemas.microsoft.com/office/powerpoint/2010/main" val="376661649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5.2|37.4|1.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15420</TotalTime>
  <Words>2441</Words>
  <Application>Microsoft Office PowerPoint</Application>
  <PresentationFormat>Widescreen</PresentationFormat>
  <Paragraphs>381</Paragraphs>
  <Slides>48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Calibri</vt:lpstr>
      <vt:lpstr>Calibri Light</vt:lpstr>
      <vt:lpstr>Tajawal ExtraBold</vt:lpstr>
      <vt:lpstr>Tajawal Medium</vt:lpstr>
      <vt:lpstr>TimesNewRomanPSMT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113</cp:revision>
  <dcterms:created xsi:type="dcterms:W3CDTF">2021-08-03T13:03:26Z</dcterms:created>
  <dcterms:modified xsi:type="dcterms:W3CDTF">2022-10-07T22:21:11Z</dcterms:modified>
</cp:coreProperties>
</file>