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6.xml" ContentType="application/vnd.openxmlformats-officedocument.presentationml.notesSl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notesSlides/notesSlide9.xml" ContentType="application/vnd.openxmlformats-officedocument.presentationml.notesSlide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ink/ink1.xml" ContentType="application/inkml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ink/ink2.xml" ContentType="application/inkml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  <p:sldMasterId id="2147483677" r:id="rId2"/>
  </p:sldMasterIdLst>
  <p:notesMasterIdLst>
    <p:notesMasterId r:id="rId55"/>
  </p:notesMasterIdLst>
  <p:sldIdLst>
    <p:sldId id="256" r:id="rId3"/>
    <p:sldId id="257" r:id="rId4"/>
    <p:sldId id="386" r:id="rId5"/>
    <p:sldId id="1099" r:id="rId6"/>
    <p:sldId id="1015" r:id="rId7"/>
    <p:sldId id="1089" r:id="rId8"/>
    <p:sldId id="323" r:id="rId9"/>
    <p:sldId id="406" r:id="rId10"/>
    <p:sldId id="324" r:id="rId11"/>
    <p:sldId id="1090" r:id="rId12"/>
    <p:sldId id="403" r:id="rId13"/>
    <p:sldId id="334" r:id="rId14"/>
    <p:sldId id="337" r:id="rId15"/>
    <p:sldId id="407" r:id="rId16"/>
    <p:sldId id="1082" r:id="rId17"/>
    <p:sldId id="408" r:id="rId18"/>
    <p:sldId id="342" r:id="rId19"/>
    <p:sldId id="343" r:id="rId20"/>
    <p:sldId id="346" r:id="rId21"/>
    <p:sldId id="349" r:id="rId22"/>
    <p:sldId id="1085" r:id="rId23"/>
    <p:sldId id="1086" r:id="rId24"/>
    <p:sldId id="1087" r:id="rId25"/>
    <p:sldId id="351" r:id="rId26"/>
    <p:sldId id="354" r:id="rId27"/>
    <p:sldId id="1088" r:id="rId28"/>
    <p:sldId id="390" r:id="rId29"/>
    <p:sldId id="1100" r:id="rId30"/>
    <p:sldId id="409" r:id="rId31"/>
    <p:sldId id="274" r:id="rId32"/>
    <p:sldId id="275" r:id="rId33"/>
    <p:sldId id="1101" r:id="rId34"/>
    <p:sldId id="590" r:id="rId35"/>
    <p:sldId id="597" r:id="rId36"/>
    <p:sldId id="591" r:id="rId37"/>
    <p:sldId id="599" r:id="rId38"/>
    <p:sldId id="1096" r:id="rId39"/>
    <p:sldId id="1097" r:id="rId40"/>
    <p:sldId id="1103" r:id="rId41"/>
    <p:sldId id="1104" r:id="rId42"/>
    <p:sldId id="1110" r:id="rId43"/>
    <p:sldId id="1091" r:id="rId44"/>
    <p:sldId id="277" r:id="rId45"/>
    <p:sldId id="1111" r:id="rId46"/>
    <p:sldId id="1112" r:id="rId47"/>
    <p:sldId id="774" r:id="rId48"/>
    <p:sldId id="600" r:id="rId49"/>
    <p:sldId id="1102" r:id="rId50"/>
    <p:sldId id="1113" r:id="rId51"/>
    <p:sldId id="1114" r:id="rId52"/>
    <p:sldId id="1115" r:id="rId53"/>
    <p:sldId id="494" r:id="rId54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118" roundtripDataSignature="AMtx7miYgJCNJMBcQWIMP2J1sYwn057Zx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59" d="100"/>
          <a:sy n="59" d="100"/>
        </p:scale>
        <p:origin x="964" y="56"/>
      </p:cViewPr>
      <p:guideLst/>
    </p:cSldViewPr>
  </p:slideViewPr>
  <p:notesTextViewPr>
    <p:cViewPr>
      <p:scale>
        <a:sx n="200" d="100"/>
        <a:sy n="200" d="100"/>
      </p:scale>
      <p:origin x="0" y="0"/>
    </p:cViewPr>
  </p:notesTextViewPr>
  <p:sorterViewPr>
    <p:cViewPr>
      <p:scale>
        <a:sx n="100" d="100"/>
        <a:sy n="100" d="100"/>
      </p:scale>
      <p:origin x="0" y="-290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notesMaster" Target="notesMasters/notesMaster1.xml"/><Relationship Id="rId120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118" Type="http://customschemas.google.com/relationships/presentationmetadata" Target="metadata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121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19" Type="http://schemas.openxmlformats.org/officeDocument/2006/relationships/presProps" Target="presProps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122" Type="http://schemas.openxmlformats.org/officeDocument/2006/relationships/tableStyles" Target="tableStyle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6701" units="1/cm"/>
          <inkml:channelProperty channel="T" name="resolution" value="1" units="1/dev"/>
        </inkml:channelProperties>
      </inkml:inkSource>
      <inkml:timestamp xml:id="ts0" timeString="2023-12-08T12:07:52.207"/>
    </inkml:context>
    <inkml:brush xml:id="br0">
      <inkml:brushProperty name="width" value="0.05292" units="cm"/>
      <inkml:brushProperty name="height" value="0.05292" units="cm"/>
    </inkml:brush>
  </inkml:definitions>
  <inkml:trace contextRef="#ctx0" brushRef="#br0">11272 7253 0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6701" units="1/cm"/>
          <inkml:channelProperty channel="T" name="resolution" value="1" units="1/dev"/>
        </inkml:channelProperties>
      </inkml:inkSource>
      <inkml:timestamp xml:id="ts0" timeString="2023-12-08T12:36:02.799"/>
    </inkml:context>
    <inkml:brush xml:id="br0">
      <inkml:brushProperty name="width" value="0.05292" units="cm"/>
      <inkml:brushProperty name="height" value="0.05292" units="cm"/>
      <inkml:brushProperty name="color" value="#C00000"/>
    </inkml:brush>
  </inkml:definitions>
  <inkml:trace contextRef="#ctx0" brushRef="#br0">27193 12955 0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0" name="Google Shape;100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01" name="Google Shape;101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7127586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3" name="Google Shape;113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4" name="Google Shape;114;p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fld id="{00000000-1234-1234-1234-123412341234}" type="slidenum">
              <a:rPr kumimoji="0" lang="en-US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t>2</a:t>
            </a:fld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987938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269937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598941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18</a:t>
            </a:fld>
            <a:endParaRPr lang="en-U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233548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52DEFD-3730-4175-8706-350099C5F1D2}" type="slidenum">
              <a:rPr lang="en-US" smtClean="0"/>
              <a:pPr/>
              <a:t>25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52DEFD-3730-4175-8706-350099C5F1D2}" type="slidenum">
              <a:rPr lang="en-US" smtClean="0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69915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6B134D-0EB3-42CB-9322-AA369738187D}" type="slidenum">
              <a:rPr lang="en-US" smtClean="0"/>
              <a:pPr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83848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 preserve="1" userDrawn="1">
  <p:cSld name="24_Title Slid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16;p2">
            <a:extLst>
              <a:ext uri="{FF2B5EF4-FFF2-40B4-BE49-F238E27FC236}">
                <a16:creationId xmlns:a16="http://schemas.microsoft.com/office/drawing/2014/main" id="{F400C1C9-9B73-EC4D-032E-341FBE5973FD}"/>
              </a:ext>
            </a:extLst>
          </p:cNvPr>
          <p:cNvSpPr/>
          <p:nvPr userDrawn="1"/>
        </p:nvSpPr>
        <p:spPr>
          <a:xfrm rot="10800000" flipH="1">
            <a:off x="-1" y="-8803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" name="Google Shape;121;p2">
            <a:extLst>
              <a:ext uri="{FF2B5EF4-FFF2-40B4-BE49-F238E27FC236}">
                <a16:creationId xmlns:a16="http://schemas.microsoft.com/office/drawing/2014/main" id="{247D4DF8-734F-B095-E576-F46C8BEA76A9}"/>
              </a:ext>
            </a:extLst>
          </p:cNvPr>
          <p:cNvSpPr txBox="1"/>
          <p:nvPr userDrawn="1"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Dr. Shahira Ahmed</a:t>
            </a:r>
            <a:endParaRPr dirty="0"/>
          </a:p>
        </p:txBody>
      </p:sp>
      <p:pic>
        <p:nvPicPr>
          <p:cNvPr id="7" name="Google Shape;123;p2">
            <a:extLst>
              <a:ext uri="{FF2B5EF4-FFF2-40B4-BE49-F238E27FC236}">
                <a16:creationId xmlns:a16="http://schemas.microsoft.com/office/drawing/2014/main" id="{071BEA49-58F6-D7F4-0093-3C46A991F58A}"/>
              </a:ext>
            </a:extLst>
          </p:cNvPr>
          <p:cNvPicPr preferRelativeResize="0"/>
          <p:nvPr userDrawn="1"/>
        </p:nvPicPr>
        <p:blipFill rotWithShape="1">
          <a:blip r:embed="rId2">
            <a:alphaModFix/>
          </a:blip>
          <a:srcRect/>
          <a:stretch/>
        </p:blipFill>
        <p:spPr>
          <a:xfrm>
            <a:off x="313679" y="372325"/>
            <a:ext cx="2457656" cy="670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124;p2">
            <a:extLst>
              <a:ext uri="{FF2B5EF4-FFF2-40B4-BE49-F238E27FC236}">
                <a16:creationId xmlns:a16="http://schemas.microsoft.com/office/drawing/2014/main" id="{54C53AC9-751C-4F4B-E3B7-D674DBBA66BD}"/>
              </a:ext>
            </a:extLst>
          </p:cNvPr>
          <p:cNvPicPr preferRelativeResize="0"/>
          <p:nvPr userDrawn="1"/>
        </p:nvPicPr>
        <p:blipFill rotWithShape="1">
          <a:blip r:embed="rId3">
            <a:alphaModFix/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Google Shape;125;p2">
            <a:extLst>
              <a:ext uri="{FF2B5EF4-FFF2-40B4-BE49-F238E27FC236}">
                <a16:creationId xmlns:a16="http://schemas.microsoft.com/office/drawing/2014/main" id="{04121993-1518-4CD4-6E8E-F8E823990FD2}"/>
              </a:ext>
            </a:extLst>
          </p:cNvPr>
          <p:cNvSpPr txBox="1"/>
          <p:nvPr userDrawn="1"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sp>
        <p:nvSpPr>
          <p:cNvPr id="10" name="Google Shape;42;p20">
            <a:extLst>
              <a:ext uri="{FF2B5EF4-FFF2-40B4-BE49-F238E27FC236}">
                <a16:creationId xmlns:a16="http://schemas.microsoft.com/office/drawing/2014/main" id="{E68EF1AB-E68D-C974-107C-2F081C9E5A6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3128" y="2002632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538934180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20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43" name="Google Shape;43;p20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4" name="Google Shape;44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2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2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0" name="Google Shape;50;p21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1" name="Google Shape;51;p2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2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2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7" name="Google Shape;57;p22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8" name="Google Shape;58;p22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9" name="Google Shape;59;p22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0" name="Google Shape;60;p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2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2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25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25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75" name="Google Shape;75;p25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6" name="Google Shape;76;p2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2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26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26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82" name="Google Shape;82;p26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83" name="Google Shape;83;p2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2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2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27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 dirty="0"/>
          </a:p>
        </p:txBody>
      </p:sp>
      <p:sp>
        <p:nvSpPr>
          <p:cNvPr id="89" name="Google Shape;89;p2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2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2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8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28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5" name="Google Shape;95;p2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2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2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 userDrawn="1">
  <p:cSld name="29_Title Slide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61;p5">
            <a:extLst>
              <a:ext uri="{FF2B5EF4-FFF2-40B4-BE49-F238E27FC236}">
                <a16:creationId xmlns:a16="http://schemas.microsoft.com/office/drawing/2014/main" id="{A1F3E9D5-4715-1D92-FFB5-2A77D0B78234}"/>
              </a:ext>
            </a:extLst>
          </p:cNvPr>
          <p:cNvSpPr/>
          <p:nvPr userDrawn="1"/>
        </p:nvSpPr>
        <p:spPr>
          <a:xfrm>
            <a:off x="234043" y="938580"/>
            <a:ext cx="11723914" cy="5460434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B892816D-CF31-D6A0-BE9B-9DE0C28B18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62661" y="6481442"/>
            <a:ext cx="2667000" cy="294289"/>
          </a:xfrm>
          <a:prstGeom prst="rect">
            <a:avLst/>
          </a:prstGeom>
        </p:spPr>
        <p:txBody>
          <a:bodyPr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BDBACC2-E59C-4C76-9B43-ACFA72B85B74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9" name="Google Shape;167;p5">
            <a:extLst>
              <a:ext uri="{FF2B5EF4-FFF2-40B4-BE49-F238E27FC236}">
                <a16:creationId xmlns:a16="http://schemas.microsoft.com/office/drawing/2014/main" id="{218F4322-3658-003F-80CA-9FA18C454283}"/>
              </a:ext>
            </a:extLst>
          </p:cNvPr>
          <p:cNvPicPr preferRelativeResize="0"/>
          <p:nvPr userDrawn="1"/>
        </p:nvPicPr>
        <p:blipFill rotWithShape="1">
          <a:blip r:embed="rId2">
            <a:alphaModFix/>
          </a:blip>
          <a:srcRect/>
          <a:stretch/>
        </p:blipFill>
        <p:spPr>
          <a:xfrm>
            <a:off x="9808263" y="-126405"/>
            <a:ext cx="2383737" cy="1022622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10;p10">
            <a:extLst>
              <a:ext uri="{FF2B5EF4-FFF2-40B4-BE49-F238E27FC236}">
                <a16:creationId xmlns:a16="http://schemas.microsoft.com/office/drawing/2014/main" id="{618E2B20-27FA-AF59-2CF1-0BF4BAB4E82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34044" y="82269"/>
            <a:ext cx="9456608" cy="731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3200" b="0" i="0" u="none" strike="noStrike" cap="none">
                <a:solidFill>
                  <a:schemeClr val="bg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 dirty="0"/>
          </a:p>
        </p:txBody>
      </p:sp>
      <p:sp>
        <p:nvSpPr>
          <p:cNvPr id="4" name="Google Shape;11;p10">
            <a:extLst>
              <a:ext uri="{FF2B5EF4-FFF2-40B4-BE49-F238E27FC236}">
                <a16:creationId xmlns:a16="http://schemas.microsoft.com/office/drawing/2014/main" id="{283E618B-3D74-A212-BEA0-89B68258A133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479148" y="1124622"/>
            <a:ext cx="11233704" cy="50972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866490759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2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2" name="Google Shape;207;p9">
            <a:extLst>
              <a:ext uri="{FF2B5EF4-FFF2-40B4-BE49-F238E27FC236}">
                <a16:creationId xmlns:a16="http://schemas.microsoft.com/office/drawing/2014/main" id="{C260948F-A017-4B81-2C22-50D412FC8495}"/>
              </a:ext>
            </a:extLst>
          </p:cNvPr>
          <p:cNvPicPr preferRelativeResize="0"/>
          <p:nvPr userDrawn="1"/>
        </p:nvPicPr>
        <p:blipFill rotWithShape="1">
          <a:blip r:embed="rId2">
            <a:alphaModFix/>
          </a:blip>
          <a:srcRect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Google Shape;208;p9">
            <a:extLst>
              <a:ext uri="{FF2B5EF4-FFF2-40B4-BE49-F238E27FC236}">
                <a16:creationId xmlns:a16="http://schemas.microsoft.com/office/drawing/2014/main" id="{E5884150-2E05-1A2C-BAB7-E0E9F5C99278}"/>
              </a:ext>
            </a:extLst>
          </p:cNvPr>
          <p:cNvPicPr preferRelativeResize="0"/>
          <p:nvPr userDrawn="1"/>
        </p:nvPicPr>
        <p:blipFill rotWithShape="1">
          <a:blip r:embed="rId3">
            <a:alphaModFix/>
          </a:blip>
          <a:srcRect/>
          <a:stretch/>
        </p:blipFill>
        <p:spPr>
          <a:xfrm>
            <a:off x="278013" y="338440"/>
            <a:ext cx="2758843" cy="75309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Google Shape;211;p9">
            <a:extLst>
              <a:ext uri="{FF2B5EF4-FFF2-40B4-BE49-F238E27FC236}">
                <a16:creationId xmlns:a16="http://schemas.microsoft.com/office/drawing/2014/main" id="{8F519622-5BA7-0B54-346A-68D54A5ED854}"/>
              </a:ext>
            </a:extLst>
          </p:cNvPr>
          <p:cNvSpPr/>
          <p:nvPr userDrawn="1"/>
        </p:nvSpPr>
        <p:spPr>
          <a:xfrm>
            <a:off x="1340017" y="1410088"/>
            <a:ext cx="9661358" cy="4312207"/>
          </a:xfrm>
          <a:custGeom>
            <a:avLst/>
            <a:gdLst/>
            <a:ahLst/>
            <a:cxnLst/>
            <a:rect l="l" t="t" r="r" b="b"/>
            <a:pathLst>
              <a:path w="10296146" h="4595536" extrusionOk="0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" name="Google Shape;167;p5">
            <a:extLst>
              <a:ext uri="{FF2B5EF4-FFF2-40B4-BE49-F238E27FC236}">
                <a16:creationId xmlns:a16="http://schemas.microsoft.com/office/drawing/2014/main" id="{617CD8DF-63DE-0EB3-B8DA-9A68C0F35721}"/>
              </a:ext>
            </a:extLst>
          </p:cNvPr>
          <p:cNvPicPr preferRelativeResize="0"/>
          <p:nvPr userDrawn="1"/>
        </p:nvPicPr>
        <p:blipFill rotWithShape="1">
          <a:blip r:embed="rId4">
            <a:alphaModFix/>
          </a:blip>
          <a:srcRect/>
          <a:stretch/>
        </p:blipFill>
        <p:spPr>
          <a:xfrm>
            <a:off x="9750506" y="-58979"/>
            <a:ext cx="2383737" cy="10226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How To Write A Thank You Note In Five Easy Steps">
            <a:extLst>
              <a:ext uri="{FF2B5EF4-FFF2-40B4-BE49-F238E27FC236}">
                <a16:creationId xmlns:a16="http://schemas.microsoft.com/office/drawing/2014/main" id="{451FC468-B203-87BF-B828-8973D4A7F4A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3802" y="1911784"/>
            <a:ext cx="4727092" cy="2656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2693048"/>
      </p:ext>
    </p:extLst>
  </p:cSld>
  <p:clrMapOvr>
    <a:masterClrMapping/>
  </p:clrMapOvr>
  <p:transition spd="slow">
    <p:wip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 userDrawn="1">
  <p:cSld name="8_Title Slid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Google Shape;103;p1">
            <a:extLst>
              <a:ext uri="{FF2B5EF4-FFF2-40B4-BE49-F238E27FC236}">
                <a16:creationId xmlns:a16="http://schemas.microsoft.com/office/drawing/2014/main" id="{09053010-BE83-5798-DFCF-289E44DF50EF}"/>
              </a:ext>
            </a:extLst>
          </p:cNvPr>
          <p:cNvPicPr preferRelativeResize="0"/>
          <p:nvPr userDrawn="1"/>
        </p:nvPicPr>
        <p:blipFill rotWithShape="1">
          <a:blip r:embed="rId2">
            <a:alphaModFix/>
          </a:blip>
          <a:srcRect/>
          <a:stretch/>
        </p:blipFill>
        <p:spPr>
          <a:xfrm>
            <a:off x="-67090" y="-44450"/>
            <a:ext cx="12311979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Google Shape;105;p1">
            <a:extLst>
              <a:ext uri="{FF2B5EF4-FFF2-40B4-BE49-F238E27FC236}">
                <a16:creationId xmlns:a16="http://schemas.microsoft.com/office/drawing/2014/main" id="{B060EDE2-C98A-26AC-D8CC-39EEECDFE61D}"/>
              </a:ext>
            </a:extLst>
          </p:cNvPr>
          <p:cNvSpPr txBox="1"/>
          <p:nvPr userDrawn="1"/>
        </p:nvSpPr>
        <p:spPr>
          <a:xfrm>
            <a:off x="1108644" y="379439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0" i="0" u="none" strike="noStrike" cap="none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Dr. Shahira Ahmed</a:t>
            </a:r>
            <a:endParaRPr dirty="0"/>
          </a:p>
        </p:txBody>
      </p:sp>
      <p:sp>
        <p:nvSpPr>
          <p:cNvPr id="20" name="Google Shape;106;p1">
            <a:extLst>
              <a:ext uri="{FF2B5EF4-FFF2-40B4-BE49-F238E27FC236}">
                <a16:creationId xmlns:a16="http://schemas.microsoft.com/office/drawing/2014/main" id="{198BCF14-8056-9E85-67BB-7FBB587B6C84}"/>
              </a:ext>
            </a:extLst>
          </p:cNvPr>
          <p:cNvSpPr txBox="1"/>
          <p:nvPr userDrawn="1"/>
        </p:nvSpPr>
        <p:spPr>
          <a:xfrm>
            <a:off x="1108644" y="2424037"/>
            <a:ext cx="4326249" cy="1446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 dirty="0">
                <a:solidFill>
                  <a:srgbClr val="00B0F0"/>
                </a:solidFill>
                <a:latin typeface="Times New Roman"/>
                <a:cs typeface="Times New Roman"/>
                <a:sym typeface="Times New Roman"/>
              </a:rPr>
              <a:t>Discrete Mathematics</a:t>
            </a:r>
            <a:endParaRPr lang="en-US" dirty="0"/>
          </a:p>
        </p:txBody>
      </p:sp>
      <p:sp>
        <p:nvSpPr>
          <p:cNvPr id="21" name="Google Shape;107;p1">
            <a:extLst>
              <a:ext uri="{FF2B5EF4-FFF2-40B4-BE49-F238E27FC236}">
                <a16:creationId xmlns:a16="http://schemas.microsoft.com/office/drawing/2014/main" id="{1AA10412-0824-8883-A649-583B12755469}"/>
              </a:ext>
            </a:extLst>
          </p:cNvPr>
          <p:cNvSpPr/>
          <p:nvPr userDrawn="1"/>
        </p:nvSpPr>
        <p:spPr>
          <a:xfrm>
            <a:off x="-540265" y="5843657"/>
            <a:ext cx="3516608" cy="52916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Lecture 1</a:t>
            </a:r>
            <a:endParaRPr dirty="0"/>
          </a:p>
        </p:txBody>
      </p:sp>
      <p:sp>
        <p:nvSpPr>
          <p:cNvPr id="22" name="Google Shape;109;p1">
            <a:extLst>
              <a:ext uri="{FF2B5EF4-FFF2-40B4-BE49-F238E27FC236}">
                <a16:creationId xmlns:a16="http://schemas.microsoft.com/office/drawing/2014/main" id="{A8ACB218-6CA7-61CE-7EEC-83FBB5FB86BD}"/>
              </a:ext>
            </a:extLst>
          </p:cNvPr>
          <p:cNvSpPr txBox="1"/>
          <p:nvPr userDrawn="1"/>
        </p:nvSpPr>
        <p:spPr>
          <a:xfrm>
            <a:off x="329269" y="5104240"/>
            <a:ext cx="2820003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chemeClr val="lt1"/>
                </a:solidFill>
                <a:latin typeface="Times New Roman"/>
                <a:cs typeface="Times New Roman"/>
                <a:sym typeface="Times New Roman"/>
              </a:rPr>
              <a:t>IT241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chemeClr val="lt1"/>
                </a:solidFill>
                <a:latin typeface="Times New Roman"/>
                <a:cs typeface="Times New Roman"/>
                <a:sym typeface="Times New Roman"/>
              </a:rPr>
              <a:t>Sets</a:t>
            </a:r>
            <a:endParaRPr dirty="0"/>
          </a:p>
        </p:txBody>
      </p:sp>
      <p:sp>
        <p:nvSpPr>
          <p:cNvPr id="23" name="Google Shape;104;p1">
            <a:extLst>
              <a:ext uri="{FF2B5EF4-FFF2-40B4-BE49-F238E27FC236}">
                <a16:creationId xmlns:a16="http://schemas.microsoft.com/office/drawing/2014/main" id="{52891730-1D5A-6AF4-EBA5-6F3CC2473D4E}"/>
              </a:ext>
            </a:extLst>
          </p:cNvPr>
          <p:cNvSpPr/>
          <p:nvPr userDrawn="1"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4" name="Google Shape;108;p1">
            <a:extLst>
              <a:ext uri="{FF2B5EF4-FFF2-40B4-BE49-F238E27FC236}">
                <a16:creationId xmlns:a16="http://schemas.microsoft.com/office/drawing/2014/main" id="{87FCC989-A619-BDED-F2E3-4163D4823484}"/>
              </a:ext>
            </a:extLst>
          </p:cNvPr>
          <p:cNvPicPr preferRelativeResize="0"/>
          <p:nvPr userDrawn="1"/>
        </p:nvPicPr>
        <p:blipFill rotWithShape="1">
          <a:blip r:embed="rId3">
            <a:alphaModFix/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54009752"/>
      </p:ext>
    </p:extLst>
  </p:cSld>
  <p:clrMapOvr>
    <a:masterClrMapping/>
  </p:clrMapOvr>
  <p:transition spd="slow">
    <p:wip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4258518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13E538-FE72-4B4E-B883-3FC116698A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1F6A96-69D0-4F7D-AECC-B64B43B766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32" y="1014275"/>
            <a:ext cx="11674136" cy="5689444"/>
          </a:xfrm>
        </p:spPr>
        <p:txBody>
          <a:bodyPr/>
          <a:lstStyle>
            <a:lvl1pPr>
              <a:lnSpc>
                <a:spcPct val="125000"/>
              </a:lnSpc>
              <a:defRPr/>
            </a:lvl1pPr>
            <a:lvl2pPr>
              <a:lnSpc>
                <a:spcPct val="125000"/>
              </a:lnSpc>
              <a:defRPr/>
            </a:lvl2pPr>
            <a:lvl3pPr>
              <a:lnSpc>
                <a:spcPct val="125000"/>
              </a:lnSpc>
              <a:defRPr/>
            </a:lvl3pPr>
            <a:lvl4pPr>
              <a:lnSpc>
                <a:spcPct val="125000"/>
              </a:lnSpc>
              <a:defRPr/>
            </a:lvl4pPr>
            <a:lvl5pPr>
              <a:lnSpc>
                <a:spcPct val="125000"/>
              </a:lnSpc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4AAF88-5F75-4154-934A-FCECEA4064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736280" y="6489577"/>
            <a:ext cx="354366" cy="368419"/>
          </a:xfrm>
          <a:prstGeom prst="rect">
            <a:avLst/>
          </a:prstGeom>
        </p:spPr>
        <p:txBody>
          <a:bodyPr/>
          <a:lstStyle>
            <a:lvl1pPr>
              <a:defRPr sz="900"/>
            </a:lvl1pPr>
          </a:lstStyle>
          <a:p>
            <a:fld id="{02927C25-5033-4A34-9D60-CD7E0ECF87DA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736B35E-1A64-4D87-A36D-01C8BF0ED6F3}"/>
              </a:ext>
            </a:extLst>
          </p:cNvPr>
          <p:cNvCxnSpPr/>
          <p:nvPr userDrawn="1"/>
        </p:nvCxnSpPr>
        <p:spPr>
          <a:xfrm>
            <a:off x="258932" y="1014275"/>
            <a:ext cx="11674136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69037630"/>
      </p:ext>
    </p:extLst>
  </p:cSld>
  <p:clrMapOvr>
    <a:masterClrMapping/>
  </p:clrMapOvr>
  <p:transition spd="slow">
    <p:wip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 userDrawn="1">
  <p:cSld name="23_Title Slid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16;p2">
            <a:extLst>
              <a:ext uri="{FF2B5EF4-FFF2-40B4-BE49-F238E27FC236}">
                <a16:creationId xmlns:a16="http://schemas.microsoft.com/office/drawing/2014/main" id="{F400C1C9-9B73-EC4D-032E-341FBE5973FD}"/>
              </a:ext>
            </a:extLst>
          </p:cNvPr>
          <p:cNvSpPr/>
          <p:nvPr userDrawn="1"/>
        </p:nvSpPr>
        <p:spPr>
          <a:xfrm rot="10800000" flipH="1">
            <a:off x="-1" y="-8803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" name="Google Shape;118;p2">
            <a:extLst>
              <a:ext uri="{FF2B5EF4-FFF2-40B4-BE49-F238E27FC236}">
                <a16:creationId xmlns:a16="http://schemas.microsoft.com/office/drawing/2014/main" id="{922B60B1-84AE-60B8-7A06-98798F6970B9}"/>
              </a:ext>
            </a:extLst>
          </p:cNvPr>
          <p:cNvSpPr txBox="1"/>
          <p:nvPr userDrawn="1"/>
        </p:nvSpPr>
        <p:spPr>
          <a:xfrm>
            <a:off x="6307898" y="2785710"/>
            <a:ext cx="4326249" cy="1446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 dirty="0">
                <a:solidFill>
                  <a:srgbClr val="00B0F0"/>
                </a:solidFill>
                <a:latin typeface="Times New Roman"/>
                <a:cs typeface="Times New Roman"/>
                <a:sym typeface="Times New Roman"/>
              </a:rPr>
              <a:t>Discrete Mathematics</a:t>
            </a:r>
            <a:endParaRPr lang="en-US" dirty="0"/>
          </a:p>
        </p:txBody>
      </p:sp>
      <p:sp>
        <p:nvSpPr>
          <p:cNvPr id="4" name="Google Shape;119;p2">
            <a:extLst>
              <a:ext uri="{FF2B5EF4-FFF2-40B4-BE49-F238E27FC236}">
                <a16:creationId xmlns:a16="http://schemas.microsoft.com/office/drawing/2014/main" id="{9000D9A4-26CA-A8F0-5815-420037D4A6E8}"/>
              </a:ext>
            </a:extLst>
          </p:cNvPr>
          <p:cNvSpPr/>
          <p:nvPr userDrawn="1"/>
        </p:nvSpPr>
        <p:spPr>
          <a:xfrm>
            <a:off x="6384738" y="4232260"/>
            <a:ext cx="3516608" cy="52916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1</a:t>
            </a:r>
            <a:endParaRPr dirty="0"/>
          </a:p>
        </p:txBody>
      </p:sp>
      <p:sp>
        <p:nvSpPr>
          <p:cNvPr id="5" name="Google Shape;120;p2">
            <a:extLst>
              <a:ext uri="{FF2B5EF4-FFF2-40B4-BE49-F238E27FC236}">
                <a16:creationId xmlns:a16="http://schemas.microsoft.com/office/drawing/2014/main" id="{1A58D19B-AD4F-D0D3-B31B-0C282A8913DE}"/>
              </a:ext>
            </a:extLst>
          </p:cNvPr>
          <p:cNvSpPr txBox="1"/>
          <p:nvPr userDrawn="1"/>
        </p:nvSpPr>
        <p:spPr>
          <a:xfrm>
            <a:off x="6370224" y="4802552"/>
            <a:ext cx="2820003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dk1"/>
                </a:solidFill>
                <a:latin typeface="Times New Roman"/>
                <a:cs typeface="Times New Roman"/>
                <a:sym typeface="Times New Roman"/>
              </a:rPr>
              <a:t>Sets</a:t>
            </a:r>
            <a:endParaRPr b="1" dirty="0"/>
          </a:p>
        </p:txBody>
      </p:sp>
      <p:sp>
        <p:nvSpPr>
          <p:cNvPr id="6" name="Google Shape;121;p2">
            <a:extLst>
              <a:ext uri="{FF2B5EF4-FFF2-40B4-BE49-F238E27FC236}">
                <a16:creationId xmlns:a16="http://schemas.microsoft.com/office/drawing/2014/main" id="{247D4DF8-734F-B095-E576-F46C8BEA76A9}"/>
              </a:ext>
            </a:extLst>
          </p:cNvPr>
          <p:cNvSpPr txBox="1"/>
          <p:nvPr userDrawn="1"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Dr. Shahira Ahmed</a:t>
            </a:r>
            <a:endParaRPr dirty="0"/>
          </a:p>
        </p:txBody>
      </p:sp>
      <p:pic>
        <p:nvPicPr>
          <p:cNvPr id="7" name="Google Shape;123;p2">
            <a:extLst>
              <a:ext uri="{FF2B5EF4-FFF2-40B4-BE49-F238E27FC236}">
                <a16:creationId xmlns:a16="http://schemas.microsoft.com/office/drawing/2014/main" id="{071BEA49-58F6-D7F4-0093-3C46A991F58A}"/>
              </a:ext>
            </a:extLst>
          </p:cNvPr>
          <p:cNvPicPr preferRelativeResize="0"/>
          <p:nvPr userDrawn="1"/>
        </p:nvPicPr>
        <p:blipFill rotWithShape="1">
          <a:blip r:embed="rId2">
            <a:alphaModFix/>
          </a:blip>
          <a:srcRect/>
          <a:stretch/>
        </p:blipFill>
        <p:spPr>
          <a:xfrm>
            <a:off x="313679" y="372325"/>
            <a:ext cx="2457656" cy="670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124;p2">
            <a:extLst>
              <a:ext uri="{FF2B5EF4-FFF2-40B4-BE49-F238E27FC236}">
                <a16:creationId xmlns:a16="http://schemas.microsoft.com/office/drawing/2014/main" id="{54C53AC9-751C-4F4B-E3B7-D674DBBA66BD}"/>
              </a:ext>
            </a:extLst>
          </p:cNvPr>
          <p:cNvPicPr preferRelativeResize="0"/>
          <p:nvPr userDrawn="1"/>
        </p:nvPicPr>
        <p:blipFill rotWithShape="1">
          <a:blip r:embed="rId3">
            <a:alphaModFix/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Google Shape;125;p2">
            <a:extLst>
              <a:ext uri="{FF2B5EF4-FFF2-40B4-BE49-F238E27FC236}">
                <a16:creationId xmlns:a16="http://schemas.microsoft.com/office/drawing/2014/main" id="{04121993-1518-4CD4-6E8E-F8E823990FD2}"/>
              </a:ext>
            </a:extLst>
          </p:cNvPr>
          <p:cNvSpPr txBox="1"/>
          <p:nvPr userDrawn="1"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687783567"/>
      </p:ext>
    </p:extLst>
  </p:cSld>
  <p:clrMapOvr>
    <a:masterClrMapping/>
  </p:clrMapOvr>
  <p:transition spd="slow">
    <p:wip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 preserve="1" userDrawn="1">
  <p:cSld name="24_Title Slid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16;p2">
            <a:extLst>
              <a:ext uri="{FF2B5EF4-FFF2-40B4-BE49-F238E27FC236}">
                <a16:creationId xmlns:a16="http://schemas.microsoft.com/office/drawing/2014/main" id="{F400C1C9-9B73-EC4D-032E-341FBE5973FD}"/>
              </a:ext>
            </a:extLst>
          </p:cNvPr>
          <p:cNvSpPr/>
          <p:nvPr userDrawn="1"/>
        </p:nvSpPr>
        <p:spPr>
          <a:xfrm rot="10800000" flipH="1">
            <a:off x="-1" y="-8803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" name="Google Shape;121;p2">
            <a:extLst>
              <a:ext uri="{FF2B5EF4-FFF2-40B4-BE49-F238E27FC236}">
                <a16:creationId xmlns:a16="http://schemas.microsoft.com/office/drawing/2014/main" id="{247D4DF8-734F-B095-E576-F46C8BEA76A9}"/>
              </a:ext>
            </a:extLst>
          </p:cNvPr>
          <p:cNvSpPr txBox="1"/>
          <p:nvPr userDrawn="1"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Dr. Shahira Ahmed</a:t>
            </a:r>
            <a:endParaRPr dirty="0"/>
          </a:p>
        </p:txBody>
      </p:sp>
      <p:pic>
        <p:nvPicPr>
          <p:cNvPr id="7" name="Google Shape;123;p2">
            <a:extLst>
              <a:ext uri="{FF2B5EF4-FFF2-40B4-BE49-F238E27FC236}">
                <a16:creationId xmlns:a16="http://schemas.microsoft.com/office/drawing/2014/main" id="{071BEA49-58F6-D7F4-0093-3C46A991F58A}"/>
              </a:ext>
            </a:extLst>
          </p:cNvPr>
          <p:cNvPicPr preferRelativeResize="0"/>
          <p:nvPr userDrawn="1"/>
        </p:nvPicPr>
        <p:blipFill rotWithShape="1">
          <a:blip r:embed="rId2">
            <a:alphaModFix/>
          </a:blip>
          <a:srcRect/>
          <a:stretch/>
        </p:blipFill>
        <p:spPr>
          <a:xfrm>
            <a:off x="313679" y="372325"/>
            <a:ext cx="2457656" cy="670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124;p2">
            <a:extLst>
              <a:ext uri="{FF2B5EF4-FFF2-40B4-BE49-F238E27FC236}">
                <a16:creationId xmlns:a16="http://schemas.microsoft.com/office/drawing/2014/main" id="{54C53AC9-751C-4F4B-E3B7-D674DBBA66BD}"/>
              </a:ext>
            </a:extLst>
          </p:cNvPr>
          <p:cNvPicPr preferRelativeResize="0"/>
          <p:nvPr userDrawn="1"/>
        </p:nvPicPr>
        <p:blipFill rotWithShape="1">
          <a:blip r:embed="rId3">
            <a:alphaModFix/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Google Shape;125;p2">
            <a:extLst>
              <a:ext uri="{FF2B5EF4-FFF2-40B4-BE49-F238E27FC236}">
                <a16:creationId xmlns:a16="http://schemas.microsoft.com/office/drawing/2014/main" id="{04121993-1518-4CD4-6E8E-F8E823990FD2}"/>
              </a:ext>
            </a:extLst>
          </p:cNvPr>
          <p:cNvSpPr txBox="1"/>
          <p:nvPr userDrawn="1"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sp>
        <p:nvSpPr>
          <p:cNvPr id="10" name="Google Shape;42;p20">
            <a:extLst>
              <a:ext uri="{FF2B5EF4-FFF2-40B4-BE49-F238E27FC236}">
                <a16:creationId xmlns:a16="http://schemas.microsoft.com/office/drawing/2014/main" id="{E68EF1AB-E68D-C974-107C-2F081C9E5A6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3128" y="2002632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984164209"/>
      </p:ext>
    </p:extLst>
  </p:cSld>
  <p:clrMapOvr>
    <a:masterClrMapping/>
  </p:clrMapOvr>
  <p:transition spd="slow">
    <p:wip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20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43" name="Google Shape;43;p20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4" name="Google Shape;44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06261157"/>
      </p:ext>
    </p:extLst>
  </p:cSld>
  <p:clrMapOvr>
    <a:masterClrMapping/>
  </p:clrMapOvr>
  <p:transition spd="slow">
    <p:wip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 Content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2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2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0" name="Google Shape;50;p21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1" name="Google Shape;51;p2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546545377"/>
      </p:ext>
    </p:extLst>
  </p:cSld>
  <p:clrMapOvr>
    <a:masterClrMapping/>
  </p:clrMapOvr>
  <p:transition spd="slow">
    <p:wip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Comparison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2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2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7" name="Google Shape;57;p22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8" name="Google Shape;58;p22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9" name="Google Shape;59;p22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0" name="Google Shape;60;p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522246716"/>
      </p:ext>
    </p:extLst>
  </p:cSld>
  <p:clrMapOvr>
    <a:masterClrMapping/>
  </p:clrMapOvr>
  <p:transition spd="slow">
    <p:wip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2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2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29617258"/>
      </p:ext>
    </p:extLst>
  </p:cSld>
  <p:clrMapOvr>
    <a:masterClrMapping/>
  </p:clrMapOvr>
  <p:transition spd="slow">
    <p:wip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Content with Caption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25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25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75" name="Google Shape;75;p25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6" name="Google Shape;76;p2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2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50748455"/>
      </p:ext>
    </p:extLst>
  </p:cSld>
  <p:clrMapOvr>
    <a:masterClrMapping/>
  </p:clrMapOvr>
  <p:transition spd="slow">
    <p:wip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 with Caption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26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26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82" name="Google Shape;82;p26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83" name="Google Shape;83;p2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2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2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00409589"/>
      </p:ext>
    </p:extLst>
  </p:cSld>
  <p:clrMapOvr>
    <a:masterClrMapping/>
  </p:clrMapOvr>
  <p:transition spd="slow">
    <p:wip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Title and Vertical Text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27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 dirty="0"/>
          </a:p>
        </p:txBody>
      </p:sp>
      <p:sp>
        <p:nvSpPr>
          <p:cNvPr id="89" name="Google Shape;89;p2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2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2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61659342"/>
      </p:ext>
    </p:extLst>
  </p:cSld>
  <p:clrMapOvr>
    <a:masterClrMapping/>
  </p:clrMapOvr>
  <p:transition spd="slow">
    <p:wip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 Title and Text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8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28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5" name="Google Shape;95;p2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2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2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08370335"/>
      </p:ext>
    </p:extLst>
  </p:cSld>
  <p:clrMapOvr>
    <a:masterClrMapping/>
  </p:clrMapOvr>
  <p:transition spd="slow">
    <p:wip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6E29A-1F8C-4624-8963-AF6D9447B968}" type="datetimeFigureOut">
              <a:rPr lang="en-US" smtClean="0"/>
              <a:pPr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F95D5-60A3-455B-B6CD-4DC2757B130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7425850"/>
      </p:ext>
    </p:extLst>
  </p:cSld>
  <p:clrMapOvr>
    <a:masterClrMapping/>
  </p:clrMapOvr>
  <p:transition spd="slow">
    <p:wip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9074092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2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2" name="Google Shape;207;p9">
            <a:extLst>
              <a:ext uri="{FF2B5EF4-FFF2-40B4-BE49-F238E27FC236}">
                <a16:creationId xmlns:a16="http://schemas.microsoft.com/office/drawing/2014/main" id="{C260948F-A017-4B81-2C22-50D412FC8495}"/>
              </a:ext>
            </a:extLst>
          </p:cNvPr>
          <p:cNvPicPr preferRelativeResize="0"/>
          <p:nvPr userDrawn="1"/>
        </p:nvPicPr>
        <p:blipFill rotWithShape="1">
          <a:blip r:embed="rId2">
            <a:alphaModFix/>
          </a:blip>
          <a:srcRect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Google Shape;208;p9">
            <a:extLst>
              <a:ext uri="{FF2B5EF4-FFF2-40B4-BE49-F238E27FC236}">
                <a16:creationId xmlns:a16="http://schemas.microsoft.com/office/drawing/2014/main" id="{E5884150-2E05-1A2C-BAB7-E0E9F5C99278}"/>
              </a:ext>
            </a:extLst>
          </p:cNvPr>
          <p:cNvPicPr preferRelativeResize="0"/>
          <p:nvPr userDrawn="1"/>
        </p:nvPicPr>
        <p:blipFill rotWithShape="1">
          <a:blip r:embed="rId3">
            <a:alphaModFix/>
          </a:blip>
          <a:srcRect/>
          <a:stretch/>
        </p:blipFill>
        <p:spPr>
          <a:xfrm>
            <a:off x="278013" y="338440"/>
            <a:ext cx="2758843" cy="75309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Google Shape;211;p9">
            <a:extLst>
              <a:ext uri="{FF2B5EF4-FFF2-40B4-BE49-F238E27FC236}">
                <a16:creationId xmlns:a16="http://schemas.microsoft.com/office/drawing/2014/main" id="{8F519622-5BA7-0B54-346A-68D54A5ED854}"/>
              </a:ext>
            </a:extLst>
          </p:cNvPr>
          <p:cNvSpPr/>
          <p:nvPr userDrawn="1"/>
        </p:nvSpPr>
        <p:spPr>
          <a:xfrm>
            <a:off x="1340017" y="1410088"/>
            <a:ext cx="9661358" cy="4312207"/>
          </a:xfrm>
          <a:custGeom>
            <a:avLst/>
            <a:gdLst/>
            <a:ahLst/>
            <a:cxnLst/>
            <a:rect l="l" t="t" r="r" b="b"/>
            <a:pathLst>
              <a:path w="10296146" h="4595536" extrusionOk="0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" name="Google Shape;167;p5">
            <a:extLst>
              <a:ext uri="{FF2B5EF4-FFF2-40B4-BE49-F238E27FC236}">
                <a16:creationId xmlns:a16="http://schemas.microsoft.com/office/drawing/2014/main" id="{617CD8DF-63DE-0EB3-B8DA-9A68C0F35721}"/>
              </a:ext>
            </a:extLst>
          </p:cNvPr>
          <p:cNvPicPr preferRelativeResize="0"/>
          <p:nvPr userDrawn="1"/>
        </p:nvPicPr>
        <p:blipFill rotWithShape="1">
          <a:blip r:embed="rId4">
            <a:alphaModFix/>
          </a:blip>
          <a:srcRect/>
          <a:stretch/>
        </p:blipFill>
        <p:spPr>
          <a:xfrm>
            <a:off x="9750506" y="-58979"/>
            <a:ext cx="2383737" cy="10226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How To Write A Thank You Note In Five Easy Steps">
            <a:extLst>
              <a:ext uri="{FF2B5EF4-FFF2-40B4-BE49-F238E27FC236}">
                <a16:creationId xmlns:a16="http://schemas.microsoft.com/office/drawing/2014/main" id="{451FC468-B203-87BF-B828-8973D4A7F4A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3802" y="1911784"/>
            <a:ext cx="4727092" cy="2656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4194713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7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6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6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 dirty="0"/>
          </a:p>
        </p:txBody>
      </p:sp>
      <p:sp>
        <p:nvSpPr>
          <p:cNvPr id="8" name="Google Shape;168;p5">
            <a:extLst>
              <a:ext uri="{FF2B5EF4-FFF2-40B4-BE49-F238E27FC236}">
                <a16:creationId xmlns:a16="http://schemas.microsoft.com/office/drawing/2014/main" id="{ABF31F51-9C70-97EA-DC33-056806E1DBFE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11" name="Google Shape;11;p10"/>
          <p:cNvSpPr txBox="1">
            <a:spLocks noGrp="1"/>
          </p:cNvSpPr>
          <p:nvPr>
            <p:ph type="body" idx="1"/>
          </p:nvPr>
        </p:nvSpPr>
        <p:spPr>
          <a:xfrm>
            <a:off x="838200" y="1870058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8" r:id="rId1"/>
    <p:sldLayoutId id="2147483658" r:id="rId2"/>
    <p:sldLayoutId id="2147483659" r:id="rId3"/>
    <p:sldLayoutId id="2147483660" r:id="rId4"/>
    <p:sldLayoutId id="2147483661" r:id="rId5"/>
    <p:sldLayoutId id="2147483663" r:id="rId6"/>
    <p:sldLayoutId id="2147483664" r:id="rId7"/>
    <p:sldLayoutId id="2147483665" r:id="rId8"/>
    <p:sldLayoutId id="2147483666" r:id="rId9"/>
    <p:sldLayoutId id="2147483669" r:id="rId10"/>
    <p:sldLayoutId id="2147483673" r:id="rId11"/>
    <p:sldLayoutId id="2147483675" r:id="rId12"/>
    <p:sldLayoutId id="2147483676" r:id="rId13"/>
    <p:sldLayoutId id="2147483692" r:id="rId14"/>
  </p:sldLayoutIdLst>
  <p:transition spd="slow">
    <p:wipe/>
  </p:transition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Brush Script MT" panose="03060802040406070304" pitchFamily="66" charset="0"/>
          <a:ea typeface="Brush Script MT" panose="03060802040406070304" pitchFamily="66" charset="0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5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 dirty="0"/>
          </a:p>
        </p:txBody>
      </p:sp>
      <p:sp>
        <p:nvSpPr>
          <p:cNvPr id="8" name="Google Shape;168;p5">
            <a:extLst>
              <a:ext uri="{FF2B5EF4-FFF2-40B4-BE49-F238E27FC236}">
                <a16:creationId xmlns:a16="http://schemas.microsoft.com/office/drawing/2014/main" id="{ABF31F51-9C70-97EA-DC33-056806E1DBFE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11" name="Google Shape;11;p10"/>
          <p:cNvSpPr txBox="1">
            <a:spLocks noGrp="1"/>
          </p:cNvSpPr>
          <p:nvPr>
            <p:ph type="body" idx="1"/>
          </p:nvPr>
        </p:nvSpPr>
        <p:spPr>
          <a:xfrm>
            <a:off x="838200" y="1870058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641090777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</p:sldLayoutIdLst>
  <p:transition spd="slow">
    <p:wipe/>
  </p:transition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Brush Script MT" panose="03060802040406070304" pitchFamily="66" charset="0"/>
          <a:ea typeface="Brush Script MT" panose="03060802040406070304" pitchFamily="66" charset="0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7.jpe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8.jp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tags" Target="../tags/tag4.xml"/><Relationship Id="rId7" Type="http://schemas.openxmlformats.org/officeDocument/2006/relationships/image" Target="../media/image12.png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slideLayout" Target="../slideLayouts/slideLayout10.xml"/><Relationship Id="rId5" Type="http://schemas.openxmlformats.org/officeDocument/2006/relationships/tags" Target="../tags/tag6.xml"/><Relationship Id="rId10" Type="http://schemas.openxmlformats.org/officeDocument/2006/relationships/image" Target="../media/image15.png"/><Relationship Id="rId4" Type="http://schemas.openxmlformats.org/officeDocument/2006/relationships/tags" Target="../tags/tag5.xml"/><Relationship Id="rId9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tags" Target="../tags/tag11.xml"/><Relationship Id="rId7" Type="http://schemas.openxmlformats.org/officeDocument/2006/relationships/image" Target="../media/image19.png"/><Relationship Id="rId2" Type="http://schemas.openxmlformats.org/officeDocument/2006/relationships/tags" Target="../tags/tag10.xml"/><Relationship Id="rId1" Type="http://schemas.openxmlformats.org/officeDocument/2006/relationships/tags" Target="../tags/tag9.xml"/><Relationship Id="rId6" Type="http://schemas.openxmlformats.org/officeDocument/2006/relationships/image" Target="../media/image18.png"/><Relationship Id="rId5" Type="http://schemas.openxmlformats.org/officeDocument/2006/relationships/slideLayout" Target="../slideLayouts/slideLayout10.xml"/><Relationship Id="rId4" Type="http://schemas.openxmlformats.org/officeDocument/2006/relationships/tags" Target="../tags/tag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0.xml"/><Relationship Id="rId1" Type="http://schemas.openxmlformats.org/officeDocument/2006/relationships/tags" Target="../tags/tag1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0.xml"/><Relationship Id="rId1" Type="http://schemas.openxmlformats.org/officeDocument/2006/relationships/tags" Target="../tags/tag1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0.xml"/><Relationship Id="rId1" Type="http://schemas.openxmlformats.org/officeDocument/2006/relationships/tags" Target="../tags/tag1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0.xml"/><Relationship Id="rId1" Type="http://schemas.openxmlformats.org/officeDocument/2006/relationships/tags" Target="../tags/tag1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0.xml"/><Relationship Id="rId1" Type="http://schemas.openxmlformats.org/officeDocument/2006/relationships/tags" Target="../tags/tag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2" Type="http://schemas.openxmlformats.org/officeDocument/2006/relationships/tags" Target="../tags/tag20.xml"/><Relationship Id="rId1" Type="http://schemas.openxmlformats.org/officeDocument/2006/relationships/tags" Target="../tags/tag19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21.xml"/><Relationship Id="rId4" Type="http://schemas.openxmlformats.org/officeDocument/2006/relationships/image" Target="../media/image22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0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0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0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0.xml"/><Relationship Id="rId1" Type="http://schemas.openxmlformats.org/officeDocument/2006/relationships/tags" Target="../tags/tag2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0.xml"/><Relationship Id="rId1" Type="http://schemas.openxmlformats.org/officeDocument/2006/relationships/tags" Target="../tags/tag2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2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7" Type="http://schemas.openxmlformats.org/officeDocument/2006/relationships/image" Target="../media/image25.png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6" Type="http://schemas.openxmlformats.org/officeDocument/2006/relationships/image" Target="../media/image3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7" Type="http://schemas.openxmlformats.org/officeDocument/2006/relationships/image" Target="../media/image25.png"/><Relationship Id="rId2" Type="http://schemas.openxmlformats.org/officeDocument/2006/relationships/tags" Target="../tags/tag28.xml"/><Relationship Id="rId1" Type="http://schemas.openxmlformats.org/officeDocument/2006/relationships/tags" Target="../tags/tag27.xml"/><Relationship Id="rId6" Type="http://schemas.openxmlformats.org/officeDocument/2006/relationships/image" Target="../media/image35.pn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0.xml"/><Relationship Id="rId1" Type="http://schemas.openxmlformats.org/officeDocument/2006/relationships/tags" Target="../tags/tag29.xml"/><Relationship Id="rId5" Type="http://schemas.openxmlformats.org/officeDocument/2006/relationships/image" Target="../media/image37.pn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0.xml"/><Relationship Id="rId1" Type="http://schemas.openxmlformats.org/officeDocument/2006/relationships/tags" Target="../tags/tag30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3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3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tags" Target="../tags/tag33.xml"/><Relationship Id="rId6" Type="http://schemas.openxmlformats.org/officeDocument/2006/relationships/image" Target="../media/image17.png"/><Relationship Id="rId5" Type="http://schemas.openxmlformats.org/officeDocument/2006/relationships/image" Target="../media/image11.png"/><Relationship Id="rId4" Type="http://schemas.openxmlformats.org/officeDocument/2006/relationships/slideLayout" Target="../slideLayouts/slideLayout10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customXml" Target="../ink/ink1.xml"/><Relationship Id="rId3" Type="http://schemas.openxmlformats.org/officeDocument/2006/relationships/slideLayout" Target="../slideLayouts/slideLayout10.xml"/><Relationship Id="rId7" Type="http://schemas.openxmlformats.org/officeDocument/2006/relationships/image" Target="../media/image25.png"/><Relationship Id="rId2" Type="http://schemas.openxmlformats.org/officeDocument/2006/relationships/tags" Target="../tags/tag37.xml"/><Relationship Id="rId1" Type="http://schemas.openxmlformats.org/officeDocument/2006/relationships/tags" Target="../tags/tag36.xml"/><Relationship Id="rId6" Type="http://schemas.openxmlformats.org/officeDocument/2006/relationships/image" Target="../media/image54.png"/><Relationship Id="rId10" Type="http://schemas.openxmlformats.org/officeDocument/2006/relationships/image" Target="../media/image55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7" Type="http://schemas.openxmlformats.org/officeDocument/2006/relationships/image" Target="../media/image25.png"/><Relationship Id="rId2" Type="http://schemas.openxmlformats.org/officeDocument/2006/relationships/tags" Target="../tags/tag39.xml"/><Relationship Id="rId1" Type="http://schemas.openxmlformats.org/officeDocument/2006/relationships/tags" Target="../tags/tag38.xml"/><Relationship Id="rId6" Type="http://schemas.openxmlformats.org/officeDocument/2006/relationships/image" Target="../media/image59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7" Type="http://schemas.openxmlformats.org/officeDocument/2006/relationships/image" Target="../media/image25.png"/><Relationship Id="rId2" Type="http://schemas.openxmlformats.org/officeDocument/2006/relationships/tags" Target="../tags/tag41.xml"/><Relationship Id="rId1" Type="http://schemas.openxmlformats.org/officeDocument/2006/relationships/tags" Target="../tags/tag40.xml"/><Relationship Id="rId6" Type="http://schemas.openxmlformats.org/officeDocument/2006/relationships/image" Target="../media/image62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7" Type="http://schemas.openxmlformats.org/officeDocument/2006/relationships/image" Target="../media/image25.png"/><Relationship Id="rId2" Type="http://schemas.openxmlformats.org/officeDocument/2006/relationships/tags" Target="../tags/tag43.xml"/><Relationship Id="rId1" Type="http://schemas.openxmlformats.org/officeDocument/2006/relationships/tags" Target="../tags/tag42.xml"/><Relationship Id="rId6" Type="http://schemas.openxmlformats.org/officeDocument/2006/relationships/image" Target="../media/image64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44.xml"/><Relationship Id="rId11" Type="http://schemas.openxmlformats.org/officeDocument/2006/relationships/image" Target="../media/image68.png"/><Relationship Id="rId5" Type="http://schemas.openxmlformats.org/officeDocument/2006/relationships/customXml" Target="../ink/ink2.xml"/><Relationship Id="rId4" Type="http://schemas.openxmlformats.org/officeDocument/2006/relationships/image" Target="../media/image27.png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0.xml"/><Relationship Id="rId1" Type="http://schemas.openxmlformats.org/officeDocument/2006/relationships/tags" Target="../tags/tag45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0.xml"/><Relationship Id="rId1" Type="http://schemas.openxmlformats.org/officeDocument/2006/relationships/tags" Target="../tags/tag46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" name="Google Shape;103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57150" y="-44450"/>
            <a:ext cx="12311979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4" name="Google Shape;104;p1"/>
          <p:cNvSpPr/>
          <p:nvPr/>
        </p:nvSpPr>
        <p:spPr>
          <a:xfrm>
            <a:off x="597845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180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" name="Google Shape;105;p1"/>
          <p:cNvSpPr txBox="1"/>
          <p:nvPr/>
        </p:nvSpPr>
        <p:spPr>
          <a:xfrm>
            <a:off x="1108644" y="379439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0" i="0" u="none" strike="noStrike" cap="none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Dr. Shahira Ahmed</a:t>
            </a:r>
            <a:endParaRPr dirty="0"/>
          </a:p>
        </p:txBody>
      </p:sp>
      <p:sp>
        <p:nvSpPr>
          <p:cNvPr id="106" name="Google Shape;106;p1"/>
          <p:cNvSpPr txBox="1"/>
          <p:nvPr/>
        </p:nvSpPr>
        <p:spPr>
          <a:xfrm>
            <a:off x="1108644" y="2424037"/>
            <a:ext cx="4326249" cy="1446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 dirty="0">
                <a:solidFill>
                  <a:srgbClr val="00B0F0"/>
                </a:solidFill>
                <a:latin typeface="Times New Roman"/>
                <a:cs typeface="Times New Roman"/>
                <a:sym typeface="Times New Roman"/>
              </a:rPr>
              <a:t>Discrete Mathematics</a:t>
            </a:r>
            <a:endParaRPr lang="en-US" dirty="0"/>
          </a:p>
        </p:txBody>
      </p:sp>
      <p:sp>
        <p:nvSpPr>
          <p:cNvPr id="107" name="Google Shape;107;p1"/>
          <p:cNvSpPr/>
          <p:nvPr/>
        </p:nvSpPr>
        <p:spPr>
          <a:xfrm>
            <a:off x="-540265" y="5843657"/>
            <a:ext cx="3516608" cy="52916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Lecture 10</a:t>
            </a:r>
            <a:endParaRPr dirty="0"/>
          </a:p>
        </p:txBody>
      </p:sp>
      <p:pic>
        <p:nvPicPr>
          <p:cNvPr id="108" name="Google Shape;108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Google Shape;109;p1">
            <a:extLst>
              <a:ext uri="{FF2B5EF4-FFF2-40B4-BE49-F238E27FC236}">
                <a16:creationId xmlns:a16="http://schemas.microsoft.com/office/drawing/2014/main" id="{3390686E-018A-3331-3BA9-E8F8F6FEA338}"/>
              </a:ext>
            </a:extLst>
          </p:cNvPr>
          <p:cNvSpPr txBox="1"/>
          <p:nvPr/>
        </p:nvSpPr>
        <p:spPr>
          <a:xfrm>
            <a:off x="1648081" y="4468353"/>
            <a:ext cx="6006217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solidFill>
                  <a:schemeClr val="lt1"/>
                </a:solidFill>
                <a:latin typeface="Times New Roman"/>
                <a:cs typeface="Times New Roman"/>
                <a:sym typeface="Times New Roman"/>
              </a:rPr>
              <a:t>IT241</a:t>
            </a:r>
            <a:endParaRPr dirty="0"/>
          </a:p>
        </p:txBody>
      </p:sp>
      <p:pic>
        <p:nvPicPr>
          <p:cNvPr id="1048" name="Picture 24" descr="Brain-Computer Interfaces to Enable People to Communicate with Their  Thoughts - Science news - Tasnim News Agency">
            <a:extLst>
              <a:ext uri="{FF2B5EF4-FFF2-40B4-BE49-F238E27FC236}">
                <a16:creationId xmlns:a16="http://schemas.microsoft.com/office/drawing/2014/main" id="{3B070EE0-A03D-CF8B-874A-91610FF746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673" y="-663303"/>
            <a:ext cx="7748143" cy="7466693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8941418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2"/>
          <p:cNvSpPr/>
          <p:nvPr/>
        </p:nvSpPr>
        <p:spPr>
          <a:xfrm rot="10800000" flipH="1">
            <a:off x="-1" y="-97973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Google Shape;118;p2"/>
          <p:cNvSpPr txBox="1"/>
          <p:nvPr/>
        </p:nvSpPr>
        <p:spPr>
          <a:xfrm>
            <a:off x="6246476" y="1363744"/>
            <a:ext cx="4326249" cy="1446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44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cs typeface="Times New Roman"/>
                <a:sym typeface="Times New Roman"/>
              </a:rPr>
              <a:t>Discrete Mathematics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119" name="Google Shape;119;p2"/>
          <p:cNvSpPr/>
          <p:nvPr/>
        </p:nvSpPr>
        <p:spPr>
          <a:xfrm>
            <a:off x="6110737" y="3052841"/>
            <a:ext cx="4895476" cy="52916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Lecture </a:t>
            </a:r>
            <a:r>
              <a:rPr lang="en-US" sz="2800" b="1" dirty="0">
                <a:latin typeface="Times New Roman"/>
                <a:ea typeface="Times New Roman"/>
                <a:cs typeface="Times New Roman"/>
                <a:sym typeface="Times New Roman"/>
              </a:rPr>
              <a:t>10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120" name="Google Shape;120;p2"/>
          <p:cNvSpPr txBox="1"/>
          <p:nvPr/>
        </p:nvSpPr>
        <p:spPr>
          <a:xfrm>
            <a:off x="6095998" y="3897124"/>
            <a:ext cx="5638967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cs typeface="Times New Roman"/>
                <a:sym typeface="Times New Roman"/>
              </a:rPr>
              <a:t>Time Complexity Analysis: Techniques for Recursion, Recurrence, and Growth Functions</a:t>
            </a:r>
            <a:endParaRPr kumimoji="0" lang="en-US" sz="140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pic>
        <p:nvPicPr>
          <p:cNvPr id="123" name="Google Shape;123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3679" y="372325"/>
            <a:ext cx="2457656" cy="670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  <a:noFill/>
          <a:ln>
            <a:noFill/>
          </a:ln>
        </p:spPr>
      </p:pic>
      <p:sp>
        <p:nvSpPr>
          <p:cNvPr id="125" name="Google Shape;125;p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pic>
        <p:nvPicPr>
          <p:cNvPr id="4" name="Google Shape;117;p2">
            <a:extLst>
              <a:ext uri="{FF2B5EF4-FFF2-40B4-BE49-F238E27FC236}">
                <a16:creationId xmlns:a16="http://schemas.microsoft.com/office/drawing/2014/main" id="{765D1437-2724-0F72-0E59-9BA4640BD8A8}"/>
              </a:ext>
            </a:extLst>
          </p:cNvPr>
          <p:cNvPicPr preferRelativeResize="0">
            <a:picLocks/>
          </p:cNvPicPr>
          <p:nvPr/>
        </p:nvPicPr>
        <p:blipFill rotWithShape="1">
          <a:blip r:embed="rId5">
            <a:alphaModFix/>
          </a:blip>
          <a:srcRect l="4175" r="4175"/>
          <a:stretch/>
        </p:blipFill>
        <p:spPr>
          <a:xfrm>
            <a:off x="165211" y="1414509"/>
            <a:ext cx="5780314" cy="3820885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pic>
    </p:spTree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98250" y="1936174"/>
            <a:ext cx="8040594" cy="43421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1298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marR="0" lvl="0" indent="-274320" algn="just" defTabSz="914400" rtl="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rgbClr val="B13F9A"/>
              </a:buClr>
              <a:buSzPct val="73000"/>
              <a:buFont typeface="Wingdings 2"/>
              <a:buChar char=""/>
              <a:tabLst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eorgia" panose="02040502050405020303" pitchFamily="18" charset="0"/>
              </a:rPr>
              <a:t>Define and explain the concept of time complexity and its significance in algorithm design.</a:t>
            </a:r>
          </a:p>
          <a:p>
            <a:pPr marL="274320" marR="0" lvl="0" indent="-274320" algn="just" defTabSz="914400" rtl="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rgbClr val="B13F9A"/>
              </a:buClr>
              <a:buSzPct val="73000"/>
              <a:buFont typeface="Wingdings 2"/>
              <a:buChar char=""/>
              <a:tabLst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eorgia" panose="02040502050405020303" pitchFamily="18" charset="0"/>
              </a:rPr>
              <a:t>Understand and apply asymptotic notation, such as big O notation, to express and analyze the growth rate of algorithms.</a:t>
            </a:r>
          </a:p>
          <a:p>
            <a:pPr marL="274320" marR="0" lvl="0" indent="-274320" algn="just" defTabSz="914400" rtl="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rgbClr val="B13F9A"/>
              </a:buClr>
              <a:buSzPct val="73000"/>
              <a:buFont typeface="Wingdings 2"/>
              <a:buChar char=""/>
              <a:tabLst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eorgia" panose="02040502050405020303" pitchFamily="18" charset="0"/>
              </a:rPr>
              <a:t>Comprehend the principles and benefits of recursion in algorithmic problem-solving.</a:t>
            </a:r>
          </a:p>
          <a:p>
            <a:pPr marL="274320" marR="0" lvl="0" indent="-274320" algn="just" defTabSz="914400" rtl="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rgbClr val="B13F9A"/>
              </a:buClr>
              <a:buSzPct val="73000"/>
              <a:buFont typeface="Wingdings 2"/>
              <a:buChar char=""/>
              <a:tabLst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eorgia" panose="02040502050405020303" pitchFamily="18" charset="0"/>
              </a:rPr>
              <a:t>Analyze the time complexity of recursive algorithms using appropriate techniques.</a:t>
            </a:r>
            <a:endParaRPr kumimoji="0" lang="en-US" sz="24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eorgia" panose="02040502050405020303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39050" y="1259065"/>
            <a:ext cx="676864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00" b="1" i="0" u="none" strike="noStrike" kern="1200" cap="all" spc="0" normalizeH="0" baseline="0" noProof="0" dirty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effectLst/>
                <a:uLnTx/>
                <a:uFillTx/>
                <a:latin typeface="Trebuchet MS"/>
                <a:ea typeface="+mn-ea"/>
                <a:cs typeface="+mn-cs"/>
              </a:rPr>
              <a:t>Learning Outcomes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2088971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98250" y="1936174"/>
            <a:ext cx="8040594" cy="43421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1298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marR="0" lvl="0" indent="-274320" algn="just" defTabSz="914400" rtl="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rgbClr val="B13F9A"/>
              </a:buClr>
              <a:buSzPct val="73000"/>
              <a:buFont typeface="Wingdings 2"/>
              <a:buChar char=""/>
              <a:tabLst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eorgia" panose="02040502050405020303" pitchFamily="18" charset="0"/>
              </a:rPr>
              <a:t>Identify and solve recurrence relations using the master theorem.</a:t>
            </a:r>
          </a:p>
          <a:p>
            <a:pPr marL="274320" marR="0" lvl="0" indent="-274320" algn="just" defTabSz="914400" rtl="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rgbClr val="B13F9A"/>
              </a:buClr>
              <a:buSzPct val="73000"/>
              <a:buFont typeface="Wingdings 2"/>
              <a:buChar char=""/>
              <a:tabLst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eorgia" panose="02040502050405020303" pitchFamily="18" charset="0"/>
              </a:rPr>
              <a:t>Compare and contrast various growth functions, including constant, logarithmic, linear, and polynomial functions.</a:t>
            </a:r>
          </a:p>
          <a:p>
            <a:pPr marL="274320" marR="0" lvl="0" indent="-274320" algn="just" defTabSz="914400" rtl="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rgbClr val="B13F9A"/>
              </a:buClr>
              <a:buSzPct val="73000"/>
              <a:buFont typeface="Wingdings 2"/>
              <a:buChar char=""/>
              <a:tabLst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eorgia" panose="02040502050405020303" pitchFamily="18" charset="0"/>
              </a:rPr>
              <a:t> Understand proof techniques.</a:t>
            </a:r>
          </a:p>
          <a:p>
            <a:pPr marL="274320" marR="0" lvl="0" indent="-274320" algn="just" defTabSz="914400" rtl="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rgbClr val="B13F9A"/>
              </a:buClr>
              <a:buSzPct val="73000"/>
              <a:buFont typeface="Wingdings 2"/>
              <a:buChar char=""/>
              <a:tabLst/>
              <a:defRPr/>
            </a:pPr>
            <a:endParaRPr kumimoji="0" lang="en-US" sz="20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eorgia" panose="02040502050405020303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39050" y="1259065"/>
            <a:ext cx="676864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00" b="1" i="0" u="none" strike="noStrike" kern="1200" cap="all" spc="0" normalizeH="0" baseline="0" noProof="0" dirty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effectLst/>
                <a:uLnTx/>
                <a:uFillTx/>
                <a:latin typeface="Trebuchet MS"/>
                <a:ea typeface="+mn-ea"/>
                <a:cs typeface="+mn-cs"/>
              </a:rPr>
              <a:t>Learning Outcomes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3389082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98250" y="1936174"/>
            <a:ext cx="8040594" cy="43421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1298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rgbClr val="B13F9A"/>
              </a:buClr>
              <a:buSzPct val="73000"/>
              <a:buFont typeface="Wingdings 2"/>
              <a:buChar char=""/>
              <a:tabLst/>
              <a:defRPr/>
            </a:pPr>
            <a:r>
              <a:rPr lang="en-US" dirty="0"/>
              <a:t>The Growth of Functions</a:t>
            </a:r>
          </a:p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rgbClr val="B13F9A"/>
              </a:buClr>
              <a:buSzPct val="73000"/>
              <a:buFont typeface="Wingdings 2"/>
              <a:buChar char=""/>
              <a:tabLst/>
              <a:defRPr/>
            </a:pPr>
            <a:r>
              <a:rPr lang="en-US" dirty="0"/>
              <a:t>Time Complexity</a:t>
            </a:r>
          </a:p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rgbClr val="B13F9A"/>
              </a:buClr>
              <a:buSzPct val="73000"/>
              <a:buFont typeface="Wingdings 2"/>
              <a:buChar char=""/>
              <a:tabLst/>
              <a:defRPr/>
            </a:pPr>
            <a:r>
              <a:rPr lang="en-US" dirty="0"/>
              <a:t>Recursive Function </a:t>
            </a:r>
          </a:p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rgbClr val="B13F9A"/>
              </a:buClr>
              <a:buSzPct val="73000"/>
              <a:buFont typeface="Wingdings 2"/>
              <a:buChar char=""/>
              <a:tabLst/>
              <a:defRPr/>
            </a:pPr>
            <a:r>
              <a:rPr lang="en-US" dirty="0"/>
              <a:t>Recurrence using Master </a:t>
            </a:r>
            <a:r>
              <a:rPr lang="en-US" dirty="0" err="1"/>
              <a:t>theorm</a:t>
            </a:r>
            <a:endParaRPr lang="en-US" sz="28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39050" y="1259065"/>
            <a:ext cx="676864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00" b="1" i="0" u="none" strike="noStrike" kern="1200" cap="all" spc="0" normalizeH="0" baseline="0" noProof="0" dirty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effectLst/>
                <a:uLnTx/>
                <a:uFillTx/>
                <a:latin typeface="Trebuchet MS"/>
                <a:ea typeface="+mn-ea"/>
                <a:cs typeface="+mn-cs"/>
              </a:rPr>
              <a:t>Lecture Outline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8841084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85E292-B2CE-B7BC-EFDE-856857C24D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Can I Measure Efficiency of An algorithm?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173791-A9D4-44A4-797A-B3BE43D94B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0800" indent="0">
              <a:lnSpc>
                <a:spcPct val="150000"/>
              </a:lnSpc>
              <a:buNone/>
            </a:pPr>
            <a:r>
              <a:rPr lang="en-US" b="1" i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Time complexity </a:t>
            </a: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analysis is a measure of:</a:t>
            </a:r>
            <a:b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b="1" i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algorithm's growth </a:t>
            </a: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rate as the </a:t>
            </a:r>
            <a:r>
              <a:rPr lang="en-US" b="1" i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input size increases</a:t>
            </a:r>
          </a:p>
          <a:p>
            <a:pPr marL="508000" lvl="1" indent="0">
              <a:lnSpc>
                <a:spcPct val="150000"/>
              </a:lnSpc>
              <a:buNone/>
            </a:pP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b="1" i="0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number of operations or steps </a:t>
            </a: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algorithm will take to complete its task</a:t>
            </a:r>
            <a:b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0800" indent="0">
              <a:lnSpc>
                <a:spcPct val="150000"/>
              </a:lnSpc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sp>
        <p:nvSpPr>
          <p:cNvPr id="4" name="AutoShape 2">
            <a:extLst>
              <a:ext uri="{FF2B5EF4-FFF2-40B4-BE49-F238E27FC236}">
                <a16:creationId xmlns:a16="http://schemas.microsoft.com/office/drawing/2014/main" id="{9127F280-2DA7-A8C2-5461-C8234DFF7CB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8242176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Growth of Functions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both computer science and in mathematics, there are many times when we care about how 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fast a function grows.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computer science, we want to understand 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quickly an algorithm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solve a problem as 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size of the input grows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can </a:t>
            </a:r>
            <a:r>
              <a:rPr lang="en-US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compare the efficiency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two different algorithms for solving the same problem. 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can also determine 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whether it is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practical</a:t>
            </a:r>
            <a:r>
              <a:rPr lang="en-US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use a particular algori</a:t>
            </a:r>
            <a:r>
              <a:rPr lang="en-US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thm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 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input grows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Illustration of Big-</a:t>
            </a:r>
            <a:r>
              <a:rPr lang="en-US" i="1" dirty="0"/>
              <a:t>O</a:t>
            </a:r>
            <a:r>
              <a:rPr lang="en-US" dirty="0"/>
              <a:t> Notation</a:t>
            </a:r>
          </a:p>
        </p:txBody>
      </p:sp>
      <p:pic>
        <p:nvPicPr>
          <p:cNvPr id="4" name="Content Placeholder 3" descr="030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35728" y="1714241"/>
            <a:ext cx="7534843" cy="3870130"/>
          </a:xfrm>
        </p:spPr>
      </p:pic>
      <p:sp>
        <p:nvSpPr>
          <p:cNvPr id="7" name="TextBox 6"/>
          <p:cNvSpPr txBox="1"/>
          <p:nvPr/>
        </p:nvSpPr>
        <p:spPr>
          <a:xfrm>
            <a:off x="6248400" y="2133601"/>
            <a:ext cx="3352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i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36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3600" b="1" i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36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is </a:t>
            </a:r>
            <a:r>
              <a:rPr lang="en-US" sz="3600" b="1" i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36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3600" b="1" i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sz="36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3600" b="1" i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36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264C686-A46E-F550-3E3E-7FAF6E25AAB2}"/>
              </a:ext>
            </a:extLst>
          </p:cNvPr>
          <p:cNvSpPr txBox="1"/>
          <p:nvPr/>
        </p:nvSpPr>
        <p:spPr>
          <a:xfrm>
            <a:off x="664029" y="1350673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Big-</a:t>
            </a:r>
            <a:r>
              <a:rPr lang="en-US" sz="1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gives an </a:t>
            </a:r>
            <a:r>
              <a:rPr lang="en-US" sz="1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upper bound 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 the growth of a function</a:t>
            </a:r>
            <a:endParaRPr lang="en-US" sz="1800" dirty="0"/>
          </a:p>
        </p:txBody>
      </p:sp>
    </p:spTree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Big-</a:t>
            </a:r>
            <a:r>
              <a:rPr lang="en-US" i="1" dirty="0"/>
              <a:t>O</a:t>
            </a:r>
            <a:r>
              <a:rPr lang="en-US" dirty="0"/>
              <a:t> Notation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4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sz="24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be functions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from the set of integers or the set of real numbers to the set of real numbers. We say 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that </a:t>
            </a:r>
            <a:r>
              <a:rPr lang="en-US" sz="24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is </a:t>
            </a:r>
            <a:r>
              <a:rPr lang="en-US" sz="24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))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there are constants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such that whenever 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&gt;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is read as </a:t>
            </a: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2400" b="1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b="1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is big-</a:t>
            </a:r>
            <a:r>
              <a:rPr lang="en-US" sz="2400" b="1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of </a:t>
            </a:r>
            <a:r>
              <a:rPr lang="en-US" sz="2400" b="1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b="1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)”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or   </a:t>
            </a:r>
            <a:r>
              <a:rPr lang="en-US" sz="24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2400" b="1" i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sz="24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asymptotically dominates </a:t>
            </a:r>
            <a:r>
              <a:rPr lang="en-US" sz="2400" b="1" i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4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.”</a:t>
            </a:r>
          </a:p>
          <a:p>
            <a:pPr marL="5080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constants C and k are called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witnesses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to the relationship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is 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)). </a:t>
            </a:r>
            <a:r>
              <a:rPr lang="en-US" sz="24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Only one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pair of witnesses is needed. </a:t>
            </a:r>
          </a:p>
        </p:txBody>
      </p:sp>
      <p:pic>
        <p:nvPicPr>
          <p:cNvPr id="7" name="Picture 6" descr="addin_tmp.png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3" cstate="print"/>
          <a:stretch>
            <a:fillRect/>
          </a:stretch>
        </p:blipFill>
        <p:spPr>
          <a:xfrm>
            <a:off x="5203372" y="3934515"/>
            <a:ext cx="2255386" cy="333578"/>
          </a:xfrm>
          <a:prstGeom prst="rect">
            <a:avLst/>
          </a:prstGeom>
        </p:spPr>
      </p:pic>
    </p:spTree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Using the Definition of Big-</a:t>
            </a:r>
            <a:r>
              <a:rPr lang="en-US" sz="4000" i="1" dirty="0"/>
              <a:t>O</a:t>
            </a:r>
            <a:r>
              <a:rPr lang="en-US" sz="4000" dirty="0"/>
              <a:t> Notation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Show that                                    is            .</a:t>
            </a:r>
          </a:p>
          <a:p>
            <a:pPr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Since when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&gt; 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1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&lt; 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x</a:t>
            </a:r>
            <a:r>
              <a:rPr lang="en-US" baseline="300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2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1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&lt; 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x</a:t>
            </a:r>
            <a:r>
              <a:rPr lang="en-US" baseline="300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2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</a:t>
            </a:r>
            <a:endParaRPr lang="en-US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take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 = 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4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 = 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1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as witnesses to show that</a:t>
            </a:r>
          </a:p>
        </p:txBody>
      </p:sp>
      <p:pic>
        <p:nvPicPr>
          <p:cNvPr id="10" name="Picture 9" descr="addin_tmp.png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 cstate="print"/>
          <a:stretch>
            <a:fillRect/>
          </a:stretch>
        </p:blipFill>
        <p:spPr>
          <a:xfrm>
            <a:off x="2536713" y="1257736"/>
            <a:ext cx="2590800" cy="342900"/>
          </a:xfrm>
          <a:prstGeom prst="rect">
            <a:avLst/>
          </a:prstGeom>
        </p:spPr>
      </p:pic>
      <p:pic>
        <p:nvPicPr>
          <p:cNvPr id="12" name="Picture 11" descr="addin_tmp.png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8" cstate="print"/>
          <a:stretch>
            <a:fillRect/>
          </a:stretch>
        </p:blipFill>
        <p:spPr>
          <a:xfrm>
            <a:off x="2819401" y="2971801"/>
            <a:ext cx="5355431" cy="309563"/>
          </a:xfrm>
          <a:prstGeom prst="rect">
            <a:avLst/>
          </a:prstGeom>
        </p:spPr>
      </p:pic>
      <p:pic>
        <p:nvPicPr>
          <p:cNvPr id="16" name="Picture 15" descr="addin_tmp.png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9" cstate="print"/>
          <a:stretch>
            <a:fillRect/>
          </a:stretch>
        </p:blipFill>
        <p:spPr>
          <a:xfrm>
            <a:off x="3352801" y="4226085"/>
            <a:ext cx="1883569" cy="342900"/>
          </a:xfrm>
          <a:prstGeom prst="rect">
            <a:avLst/>
          </a:prstGeom>
        </p:spPr>
      </p:pic>
      <p:pic>
        <p:nvPicPr>
          <p:cNvPr id="11" name="Picture 10" descr="addin_tmp.png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10" cstate="print"/>
          <a:stretch>
            <a:fillRect/>
          </a:stretch>
        </p:blipFill>
        <p:spPr>
          <a:xfrm>
            <a:off x="5951935" y="1275715"/>
            <a:ext cx="773906" cy="3429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1670647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Some Important Points about Big-</a:t>
            </a:r>
            <a:r>
              <a:rPr lang="en-US" i="1" dirty="0"/>
              <a:t>O</a:t>
            </a:r>
            <a:r>
              <a:rPr lang="en-US" dirty="0"/>
              <a:t> Notation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may see  “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))” instead of “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)).”  </a:t>
            </a:r>
          </a:p>
          <a:p>
            <a:pPr lvl="1"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But this is an abuse of the equals sign since the meaning is that there is an inequality relating the values of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for sufficiently large values of x. </a:t>
            </a:r>
          </a:p>
          <a:p>
            <a:pPr lvl="1"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ok to write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∊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)), because 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)) represents the set of functions that are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)).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Big-Omega Notation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Let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be functions from the set of integers or the set of real numbers to the set of real numbers. We say that</a:t>
            </a:r>
          </a:p>
          <a:p>
            <a:pPr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if there are constants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such that                             when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 &gt; 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We say that “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is big-Omega of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).”</a:t>
            </a:r>
          </a:p>
          <a:p>
            <a:pPr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Big-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gives an upper bound on the growth of a function, while Big-Omega gives a lower bound. Big-Omega tells us that a function grows at least as fast as another.</a:t>
            </a:r>
          </a:p>
        </p:txBody>
      </p:sp>
      <p:pic>
        <p:nvPicPr>
          <p:cNvPr id="6" name="Picture 5" descr="addin_tmp.png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 cstate="print"/>
          <a:stretch>
            <a:fillRect/>
          </a:stretch>
        </p:blipFill>
        <p:spPr>
          <a:xfrm>
            <a:off x="6747605" y="2032309"/>
            <a:ext cx="2128838" cy="319088"/>
          </a:xfrm>
          <a:prstGeom prst="rect">
            <a:avLst/>
          </a:prstGeom>
        </p:spPr>
      </p:pic>
      <p:pic>
        <p:nvPicPr>
          <p:cNvPr id="4" name="Picture 3" descr="addin_tmp.png">
            <a:extLst>
              <a:ext uri="{FF2B5EF4-FFF2-40B4-BE49-F238E27FC236}">
                <a16:creationId xmlns:a16="http://schemas.microsoft.com/office/drawing/2014/main" id="{2061481C-9202-72B6-D6F4-F0662E6AFBBA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5" cstate="print"/>
          <a:stretch>
            <a:fillRect/>
          </a:stretch>
        </p:blipFill>
        <p:spPr>
          <a:xfrm>
            <a:off x="6733317" y="2939996"/>
            <a:ext cx="2157413" cy="319088"/>
          </a:xfrm>
          <a:prstGeom prst="rect">
            <a:avLst/>
          </a:prstGeom>
        </p:spPr>
      </p:pic>
    </p:spTree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Big-Theta Notation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Let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be functions from the set of integers or the set of real numbers to the set of real numbers. The function                                 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                              and                              . 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We say that “f is big-Theta of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)” and also that “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is of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order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)”   and also that “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and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are of the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same order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.”   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if and only if there exists constants </a:t>
            </a:r>
            <a:r>
              <a:rPr lang="en-US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baseline="-25000" dirty="0">
                <a:solidFill>
                  <a:srgbClr val="C00000"/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1</a:t>
            </a:r>
            <a:r>
              <a:rPr lang="en-US" baseline="-25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baseline="-25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baseline="-25000" dirty="0">
                <a:solidFill>
                  <a:srgbClr val="C00000"/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2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such that </a:t>
            </a:r>
            <a:r>
              <a:rPr lang="en-US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b="1" baseline="-25000" dirty="0">
                <a:solidFill>
                  <a:srgbClr val="C00000"/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1</a:t>
            </a:r>
            <a:r>
              <a:rPr lang="en-US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b="1" baseline="-25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&lt;</a:t>
            </a:r>
            <a:r>
              <a:rPr lang="en-US" b="1" baseline="-25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baseline="-25000" dirty="0">
                <a:solidFill>
                  <a:srgbClr val="C00000"/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&lt;</a:t>
            </a:r>
            <a:r>
              <a:rPr lang="en-US" b="1" baseline="-25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b="1" baseline="-25000" dirty="0">
                <a:solidFill>
                  <a:srgbClr val="C00000"/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2 </a:t>
            </a:r>
            <a:r>
              <a:rPr lang="en-US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&gt;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This follows from the definitions of big-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big-Omega.</a:t>
            </a:r>
            <a:endParaRPr lang="en-US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 descr="addin_tmp.png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6" cstate="print"/>
          <a:stretch>
            <a:fillRect/>
          </a:stretch>
        </p:blipFill>
        <p:spPr>
          <a:xfrm>
            <a:off x="5518373" y="2001883"/>
            <a:ext cx="2145506" cy="319088"/>
          </a:xfrm>
          <a:prstGeom prst="rect">
            <a:avLst/>
          </a:prstGeom>
        </p:spPr>
      </p:pic>
      <p:pic>
        <p:nvPicPr>
          <p:cNvPr id="10" name="Picture 9" descr="addin_tmp.png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6" cstate="print"/>
          <a:stretch>
            <a:fillRect/>
          </a:stretch>
        </p:blipFill>
        <p:spPr>
          <a:xfrm>
            <a:off x="1128527" y="4665903"/>
            <a:ext cx="2145506" cy="319088"/>
          </a:xfrm>
          <a:prstGeom prst="rect">
            <a:avLst/>
          </a:prstGeom>
        </p:spPr>
      </p:pic>
      <p:pic>
        <p:nvPicPr>
          <p:cNvPr id="12" name="Picture 11" descr="addin_tmp.png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7" cstate="print"/>
          <a:stretch>
            <a:fillRect/>
          </a:stretch>
        </p:blipFill>
        <p:spPr>
          <a:xfrm>
            <a:off x="1306287" y="2674810"/>
            <a:ext cx="2150269" cy="319088"/>
          </a:xfrm>
          <a:prstGeom prst="rect">
            <a:avLst/>
          </a:prstGeom>
        </p:spPr>
      </p:pic>
      <p:pic>
        <p:nvPicPr>
          <p:cNvPr id="15" name="Picture 14" descr="addin_tmp.png">
            <a:extLst>
              <a:ext uri="{FF2B5EF4-FFF2-40B4-BE49-F238E27FC236}">
                <a16:creationId xmlns:a16="http://schemas.microsoft.com/office/drawing/2014/main" id="{774FFAD2-90DC-9AB7-7F48-F08FE82A0DD9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8" cstate="print"/>
          <a:stretch>
            <a:fillRect/>
          </a:stretch>
        </p:blipFill>
        <p:spPr>
          <a:xfrm>
            <a:off x="4485000" y="2674810"/>
            <a:ext cx="2128838" cy="319088"/>
          </a:xfrm>
          <a:prstGeom prst="rect">
            <a:avLst/>
          </a:prstGeom>
        </p:spPr>
      </p:pic>
    </p:spTree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Complexity of Algorithms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Given an algorithm, how efficient is this algorithm for solving a problem given input of a particular size? To answer this question, we ask:</a:t>
            </a:r>
          </a:p>
          <a:p>
            <a:pPr lvl="1" algn="just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much 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time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does this algorithm use to solve a problem?</a:t>
            </a:r>
          </a:p>
          <a:p>
            <a:pPr lvl="1" algn="just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much 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computer memory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does this algorithm use to solve a problem?</a:t>
            </a:r>
          </a:p>
          <a:p>
            <a:pPr lvl="1"/>
            <a:endParaRPr lang="en-US" dirty="0"/>
          </a:p>
        </p:txBody>
      </p:sp>
    </p:spTree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4EC20E-96B1-1720-8D89-F926492AA4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Time complexity vs Space </a:t>
            </a:r>
            <a:r>
              <a:rPr lang="en-US" dirty="0" err="1"/>
              <a:t>Compexity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7BEA2F-8F8D-088C-EF76-85D3BD0343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we analyze the </a:t>
            </a:r>
            <a:r>
              <a:rPr lang="en-US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time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 algorithm uses to solve the problem given </a:t>
            </a:r>
            <a:r>
              <a:rPr lang="en-US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input of a particular size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we are studying the </a:t>
            </a:r>
            <a:r>
              <a:rPr lang="en-US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time complexity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the algorithm.</a:t>
            </a:r>
          </a:p>
          <a:p>
            <a:pPr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we analyze the 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computer memory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algorithm uses to solve the problem given 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input of a particular size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we are studying the </a:t>
            </a:r>
            <a:r>
              <a:rPr lang="en-US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space complexity 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the algorithm.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8710473"/>
      </p:ext>
    </p:extLst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Complexity of Algorithms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will measure time complexity in terms of the number of operations an algorithm uses and we will use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big-</a:t>
            </a:r>
            <a:r>
              <a:rPr lang="en-US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big-Theta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notation to estimate the time complexity.</a:t>
            </a:r>
          </a:p>
          <a:p>
            <a:pPr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can use this analysis to see whether it is 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practical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to use this algorithm to solve problems with input of a particular size. We can also compare the 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efficiency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different algorithms for solving the same problem.</a:t>
            </a:r>
          </a:p>
        </p:txBody>
      </p:sp>
    </p:spTree>
  </p:cSld>
  <p:clrMapOvr>
    <a:masterClrMapping/>
  </p:clrMapOvr>
  <p:transition spd="slow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Time Complexity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just">
              <a:lnSpc>
                <a:spcPct val="16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analyze the time complexity of algorithms, we determine 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number of operations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such as comparisons and arithmetic operations (addition, multiplication, etc.). We 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ignore minor details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such as the “house keeping” aspects of the algorithm.</a:t>
            </a:r>
          </a:p>
          <a:p>
            <a:pPr algn="just">
              <a:lnSpc>
                <a:spcPct val="16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will focus on the </a:t>
            </a:r>
            <a:r>
              <a:rPr lang="en-US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worst-case time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complexity of an algorithm. This provides an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upper bound on the number of operations an algorithm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uses to solve a problem with input of a particular size.</a:t>
            </a:r>
          </a:p>
          <a:p>
            <a:pPr algn="just">
              <a:lnSpc>
                <a:spcPct val="16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usually much more difficult to determine the </a:t>
            </a:r>
            <a:r>
              <a:rPr lang="en-US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average case time complexity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an algorithm. This is the average number of operations an algorithm uses to solve a problem over all inputs of a particular </a:t>
            </a:r>
            <a:r>
              <a:rPr lang="en-US" dirty="0"/>
              <a:t>size.</a:t>
            </a:r>
          </a:p>
        </p:txBody>
      </p:sp>
    </p:spTree>
  </p:cSld>
  <p:clrMapOvr>
    <a:masterClrMapping/>
  </p:clrMapOvr>
  <p:transition spd="slow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Complexity Analysis of Algorithms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>
              <a:lnSpc>
                <a:spcPct val="17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sz="3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Describe the time complexity of the algorithm    for finding   the maximum element in a  finite sequence.</a:t>
            </a:r>
          </a:p>
          <a:p>
            <a:pPr>
              <a:buNone/>
            </a:pPr>
            <a:endParaRPr lang="en-US" sz="3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en-US" sz="3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</a:p>
          <a:p>
            <a:pPr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</a:p>
          <a:p>
            <a:pPr>
              <a:buNone/>
            </a:pP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</a:t>
            </a:r>
            <a:endParaRPr lang="en-US" sz="2900" dirty="0">
              <a:latin typeface="Times New Roman" panose="02020603050405020304" pitchFamily="18" charset="0"/>
              <a:ea typeface="Cambria Math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sz="2900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          </a:t>
            </a:r>
            <a:endParaRPr lang="en-US" sz="2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2656114" y="2024743"/>
            <a:ext cx="7315200" cy="3037114"/>
          </a:xfrm>
          <a:prstGeom prst="rect">
            <a:avLst/>
          </a:prstGeom>
          <a:ln>
            <a:solidFill>
              <a:schemeClr val="tx2"/>
            </a:solidFill>
          </a:ln>
        </p:spPr>
        <p:txBody>
          <a:bodyPr vert="horz">
            <a:normAutofit/>
          </a:bodyPr>
          <a:lstStyle/>
          <a:p>
            <a:pPr marL="274320" indent="-274320">
              <a:buClr>
                <a:schemeClr val="accent3"/>
              </a:buClr>
              <a:buSzPct val="95000"/>
              <a:defRPr/>
            </a:pPr>
            <a:r>
              <a:rPr lang="en-US" sz="2600" b="1" dirty="0"/>
              <a:t>procedure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6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max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</a:t>
            </a:r>
            <a:r>
              <a:rPr lang="en-US" sz="26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</a:t>
            </a:r>
            <a:r>
              <a:rPr lang="en-US" sz="2600" kern="1200" baseline="-25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en-US" sz="26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</a:t>
            </a:r>
            <a:r>
              <a:rPr lang="en-US" sz="2600" kern="1200" baseline="-25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2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…., </a:t>
            </a:r>
            <a:r>
              <a:rPr lang="en-US" sz="26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</a:t>
            </a:r>
            <a:r>
              <a:rPr lang="en-US" sz="2600" kern="1200" baseline="-25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integers)</a:t>
            </a: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</a:t>
            </a:r>
            <a:r>
              <a:rPr lang="en-US" sz="26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max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:= </a:t>
            </a:r>
            <a:r>
              <a:rPr lang="en-US" sz="26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</a:t>
            </a:r>
            <a:r>
              <a:rPr lang="en-US" sz="2600" kern="1200" baseline="-25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</a:t>
            </a: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</a:t>
            </a:r>
            <a:r>
              <a:rPr lang="en-US" sz="26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for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600" i="1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:= </a:t>
            </a:r>
            <a:r>
              <a:rPr lang="en-US" sz="2600" kern="1200" dirty="0">
                <a:solidFill>
                  <a:schemeClr val="tx1"/>
                </a:solidFill>
                <a:latin typeface="Cambria Math" pitchFamily="18" charset="0"/>
                <a:ea typeface="Cambria Math" pitchFamily="18" charset="0"/>
              </a:rPr>
              <a:t>2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to </a:t>
            </a:r>
            <a:r>
              <a:rPr lang="en-US" sz="26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</a:t>
            </a: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</a:pP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  if </a:t>
            </a:r>
            <a:r>
              <a:rPr lang="en-US" sz="2600" i="1" dirty="0"/>
              <a:t>max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&lt; </a:t>
            </a:r>
            <a:r>
              <a:rPr lang="en-US" sz="2600" i="1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</a:t>
            </a:r>
            <a:r>
              <a:rPr lang="en-US" sz="2600" i="1" kern="1200" baseline="-25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then </a:t>
            </a:r>
            <a:r>
              <a:rPr lang="en-US" sz="2600" i="1" dirty="0"/>
              <a:t>max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:= </a:t>
            </a:r>
            <a:r>
              <a:rPr lang="en-US" sz="2600" i="1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</a:t>
            </a:r>
            <a:r>
              <a:rPr lang="en-US" sz="2600" i="1" kern="1200" baseline="-25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</a:t>
            </a:r>
            <a:endParaRPr lang="en-US" sz="2600" i="1" kern="1200" baseline="-250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</a:pP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return </a:t>
            </a:r>
            <a:r>
              <a:rPr lang="en-US" sz="2600" i="1" dirty="0"/>
              <a:t>max</a:t>
            </a:r>
            <a:r>
              <a:rPr lang="en-US" sz="2600" dirty="0"/>
              <a:t>{</a:t>
            </a:r>
            <a:r>
              <a:rPr lang="en-US" sz="2600" i="1" dirty="0"/>
              <a:t>max </a:t>
            </a:r>
            <a:r>
              <a:rPr lang="en-US" sz="2600" dirty="0"/>
              <a:t>is the largest element}</a:t>
            </a:r>
            <a:endParaRPr lang="en-US" sz="26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</a:t>
            </a: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endParaRPr lang="en-US" sz="26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41714" y="5230955"/>
            <a:ext cx="7772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sz="1200" b="1" dirty="0"/>
              <a:t> </a:t>
            </a:r>
            <a:endParaRPr lang="en-US" sz="2000" dirty="0">
              <a:latin typeface="Cambria Math"/>
              <a:ea typeface="Cambria Math"/>
            </a:endParaRPr>
          </a:p>
          <a:p>
            <a:pPr>
              <a:buNone/>
            </a:pPr>
            <a:r>
              <a:rPr lang="en-US" sz="2000" dirty="0">
                <a:latin typeface="Cambria Math"/>
                <a:ea typeface="Cambria Math"/>
              </a:rPr>
              <a:t>the time complexity of the algorithm is  </a:t>
            </a:r>
            <a:r>
              <a:rPr lang="en-US" sz="2800" b="1" dirty="0">
                <a:latin typeface="Georgia" panose="02040502050405020303" pitchFamily="18" charset="0"/>
              </a:rPr>
              <a:t>Θ(</a:t>
            </a:r>
            <a:r>
              <a:rPr lang="en-US" sz="2800" b="1" i="1" dirty="0">
                <a:latin typeface="Georgia" panose="02040502050405020303" pitchFamily="18" charset="0"/>
              </a:rPr>
              <a:t>n</a:t>
            </a:r>
            <a:r>
              <a:rPr lang="en-US" sz="2800" b="1" dirty="0">
                <a:latin typeface="Georgia" panose="02040502050405020303" pitchFamily="18" charset="0"/>
              </a:rPr>
              <a:t>)</a:t>
            </a:r>
            <a:r>
              <a:rPr lang="en-US" sz="2000" dirty="0"/>
              <a:t>.</a:t>
            </a:r>
          </a:p>
        </p:txBody>
      </p:sp>
    </p:spTree>
    <p:custDataLst>
      <p:tags r:id="rId1"/>
    </p:custData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dirty="0"/>
              <a:t>Worst-Case Complexity of Linear Search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/>
              <a:t>   </a:t>
            </a:r>
            <a:r>
              <a:rPr lang="en-US" b="1" dirty="0"/>
              <a:t>Example</a:t>
            </a:r>
            <a:r>
              <a:rPr lang="en-US" dirty="0"/>
              <a:t>: Determine the time complexity of the linear search algorithm.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2917371" y="1894114"/>
            <a:ext cx="5889172" cy="2558143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vert="horz">
            <a:normAutofit fontScale="70000" lnSpcReduction="20000"/>
          </a:bodyPr>
          <a:lstStyle/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en-US" sz="2600" b="1" dirty="0"/>
              <a:t>procedure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6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linear search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</a:t>
            </a:r>
            <a:r>
              <a:rPr lang="en-US" sz="26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x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:integer, </a:t>
            </a: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        </a:t>
            </a:r>
            <a:r>
              <a:rPr lang="en-US" sz="26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</a:t>
            </a:r>
            <a:r>
              <a:rPr lang="en-US" sz="2600" kern="1200" baseline="-25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en-US" sz="26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</a:t>
            </a:r>
            <a:r>
              <a:rPr lang="en-US" sz="2600" kern="1200" baseline="-25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2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…,</a:t>
            </a:r>
            <a:r>
              <a:rPr lang="en-US" sz="26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</a:t>
            </a:r>
            <a:r>
              <a:rPr lang="en-US" sz="2600" i="1" kern="1200" baseline="-25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distinct integers)</a:t>
            </a: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en-US" sz="2600" i="1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:= </a:t>
            </a:r>
            <a:r>
              <a:rPr lang="en-US" sz="2600" kern="1200" dirty="0">
                <a:solidFill>
                  <a:schemeClr val="tx1"/>
                </a:solidFill>
                <a:latin typeface="Cambria Math" pitchFamily="18" charset="0"/>
                <a:ea typeface="Cambria Math" pitchFamily="18" charset="0"/>
              </a:rPr>
              <a:t>1</a:t>
            </a: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en-US" sz="26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while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(</a:t>
            </a:r>
            <a:r>
              <a:rPr lang="en-US" sz="2600" i="1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600" kern="1200" dirty="0">
                <a:solidFill>
                  <a:schemeClr val="tx1"/>
                </a:solidFill>
                <a:latin typeface="Cambria Math"/>
                <a:ea typeface="Cambria Math"/>
              </a:rPr>
              <a:t>≤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6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and </a:t>
            </a:r>
            <a:r>
              <a:rPr lang="en-US" sz="26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x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≠ </a:t>
            </a:r>
            <a:r>
              <a:rPr lang="en-US" sz="2600" i="1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</a:t>
            </a:r>
            <a:r>
              <a:rPr lang="en-US" sz="2600" i="1" kern="1200" baseline="-25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</a:t>
            </a: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</a:t>
            </a:r>
            <a:r>
              <a:rPr lang="en-US" sz="2600" i="1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:= </a:t>
            </a:r>
            <a:r>
              <a:rPr lang="en-US" sz="2600" i="1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+ </a:t>
            </a:r>
            <a:r>
              <a:rPr lang="en-US" sz="2600" kern="1200" dirty="0">
                <a:solidFill>
                  <a:schemeClr val="tx1"/>
                </a:solidFill>
                <a:latin typeface="Cambria Math" pitchFamily="18" charset="0"/>
                <a:ea typeface="Cambria Math" pitchFamily="18" charset="0"/>
              </a:rPr>
              <a:t>1</a:t>
            </a: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</a:pPr>
            <a:r>
              <a:rPr lang="en-US" sz="26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if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600" i="1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600" dirty="0">
                <a:latin typeface="Cambria Math"/>
                <a:ea typeface="Cambria Math"/>
              </a:rPr>
              <a:t>≤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6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6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then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6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location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:= </a:t>
            </a:r>
            <a:r>
              <a:rPr lang="en-US" sz="2600" i="1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</a:t>
            </a:r>
            <a:endParaRPr lang="en-US" sz="2600" i="1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en-US" sz="26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else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6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location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:= </a:t>
            </a:r>
            <a:r>
              <a:rPr lang="en-US" sz="2600" kern="1200" dirty="0">
                <a:solidFill>
                  <a:schemeClr val="tx1"/>
                </a:solidFill>
                <a:latin typeface="Cambria Math" pitchFamily="18" charset="0"/>
                <a:ea typeface="Cambria Math" pitchFamily="18" charset="0"/>
              </a:rPr>
              <a:t>0</a:t>
            </a: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en-US" sz="26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return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6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location</a:t>
            </a:r>
            <a:r>
              <a:rPr lang="en-US" sz="2600" dirty="0"/>
              <a:t>{</a:t>
            </a:r>
            <a:r>
              <a:rPr lang="en-US" sz="26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location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is the subscript of the term that equals </a:t>
            </a:r>
            <a:r>
              <a:rPr lang="en-US" sz="26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x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or is </a:t>
            </a:r>
            <a:r>
              <a:rPr lang="en-US" sz="2600" kern="1200" dirty="0">
                <a:solidFill>
                  <a:schemeClr val="tx1"/>
                </a:solidFill>
                <a:latin typeface="Cambria Math" pitchFamily="18" charset="0"/>
                <a:ea typeface="Cambria Math" pitchFamily="18" charset="0"/>
              </a:rPr>
              <a:t>0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if </a:t>
            </a:r>
            <a:r>
              <a:rPr lang="en-US" sz="26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x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is not found}</a:t>
            </a:r>
            <a:endParaRPr lang="en-US" sz="2600" i="1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4F25A46-6749-0407-9E3A-AC749F753F50}"/>
              </a:ext>
            </a:extLst>
          </p:cNvPr>
          <p:cNvSpPr txBox="1"/>
          <p:nvPr/>
        </p:nvSpPr>
        <p:spPr>
          <a:xfrm>
            <a:off x="2813957" y="5733378"/>
            <a:ext cx="6096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2000" dirty="0">
                <a:latin typeface="Cambria Math"/>
                <a:ea typeface="Cambria Math"/>
              </a:rPr>
              <a:t>the time complexity of the algorithm is  </a:t>
            </a:r>
            <a:r>
              <a:rPr lang="en-US" sz="2800" b="1" dirty="0">
                <a:solidFill>
                  <a:srgbClr val="0070C0"/>
                </a:solidFill>
                <a:latin typeface="Georgia" panose="02040502050405020303" pitchFamily="18" charset="0"/>
              </a:rPr>
              <a:t>Θ(</a:t>
            </a:r>
            <a:r>
              <a:rPr lang="en-US" sz="2800" b="1" i="1" dirty="0">
                <a:solidFill>
                  <a:srgbClr val="0070C0"/>
                </a:solidFill>
                <a:latin typeface="Georgia" panose="02040502050405020303" pitchFamily="18" charset="0"/>
              </a:rPr>
              <a:t>n</a:t>
            </a:r>
            <a:r>
              <a:rPr lang="en-US" sz="2800" b="1" dirty="0">
                <a:solidFill>
                  <a:srgbClr val="0070C0"/>
                </a:solidFill>
                <a:latin typeface="Georgia" panose="02040502050405020303" pitchFamily="18" charset="0"/>
              </a:rPr>
              <a:t>)</a:t>
            </a:r>
            <a:r>
              <a:rPr lang="en-US" sz="2000" dirty="0">
                <a:solidFill>
                  <a:srgbClr val="0070C0"/>
                </a:solidFill>
              </a:rPr>
              <a:t>.</a:t>
            </a:r>
          </a:p>
        </p:txBody>
      </p:sp>
    </p:spTree>
    <p:custDataLst>
      <p:tags r:id="rId1"/>
    </p:custData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250" autoRev="1" fill="remove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9" dur="250" autoRev="1" fill="remove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0" dur="250" autoRev="1" fill="remove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50" autoRev="1" fill="remove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  <p:bldP spid="7" grpId="1" build="allAtOnce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Worst-Case Complexity of Binary Search 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b="1" dirty="0"/>
              <a:t>   Example</a:t>
            </a:r>
            <a:r>
              <a:rPr lang="en-US" dirty="0"/>
              <a:t>: Describe the time complexity of binary search in terms of the number of comparisons used.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2960914" y="2285999"/>
            <a:ext cx="7554686" cy="2852057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vert="horz">
            <a:normAutofit fontScale="62500" lnSpcReduction="20000"/>
          </a:bodyPr>
          <a:lstStyle/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en-US" sz="2600" b="1" dirty="0"/>
              <a:t>   procedure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binary search(</a:t>
            </a:r>
            <a:r>
              <a:rPr lang="en-US" sz="26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x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integer, </a:t>
            </a:r>
            <a:r>
              <a:rPr lang="en-US" sz="26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</a:t>
            </a:r>
            <a:r>
              <a:rPr lang="en-US" sz="2600" kern="1200" baseline="-25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</a:t>
            </a:r>
            <a:r>
              <a:rPr lang="en-US" sz="26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</a:t>
            </a:r>
            <a:r>
              <a:rPr lang="en-US" sz="2600" kern="1200" baseline="-25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2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,…, </a:t>
            </a:r>
            <a:r>
              <a:rPr lang="en-US" sz="26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</a:t>
            </a:r>
            <a:r>
              <a:rPr lang="en-US" sz="2600" i="1" kern="1200" baseline="-25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increasing integers)</a:t>
            </a: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en-US" sz="26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</a:t>
            </a:r>
            <a:r>
              <a:rPr lang="en-US" sz="2600" i="1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:= </a:t>
            </a:r>
            <a:r>
              <a:rPr lang="en-US" sz="2600" kern="1200" dirty="0">
                <a:solidFill>
                  <a:schemeClr val="tx1"/>
                </a:solidFill>
                <a:latin typeface="Cambria Math" pitchFamily="18" charset="0"/>
                <a:ea typeface="Cambria Math" pitchFamily="18" charset="0"/>
              </a:rPr>
              <a:t>1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{</a:t>
            </a:r>
            <a:r>
              <a:rPr lang="en-US" sz="2600" i="1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is the left endpoint of interval}</a:t>
            </a: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en-US" sz="26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j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:= </a:t>
            </a:r>
            <a:r>
              <a:rPr lang="en-US" sz="26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{</a:t>
            </a:r>
            <a:r>
              <a:rPr lang="en-US" sz="26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j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is right endpoint of interval}</a:t>
            </a: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</a:t>
            </a:r>
            <a:r>
              <a:rPr lang="en-US" sz="26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while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600" i="1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&lt; </a:t>
            </a:r>
            <a:r>
              <a:rPr lang="en-US" sz="26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j</a:t>
            </a: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    </a:t>
            </a:r>
            <a:r>
              <a:rPr lang="en-US" sz="26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:= </a:t>
            </a:r>
            <a:r>
              <a:rPr lang="en-US" sz="2600" kern="1200" dirty="0">
                <a:solidFill>
                  <a:schemeClr val="tx1"/>
                </a:solidFill>
                <a:latin typeface="Cambria Math"/>
                <a:ea typeface="Cambria Math"/>
              </a:rPr>
              <a:t>⌊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</a:t>
            </a:r>
            <a:r>
              <a:rPr lang="en-US" sz="2600" i="1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+ </a:t>
            </a:r>
            <a:r>
              <a:rPr lang="en-US" sz="26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j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)/2</a:t>
            </a:r>
            <a:r>
              <a:rPr lang="en-US" sz="2600" dirty="0">
                <a:latin typeface="Cambria Math"/>
                <a:ea typeface="Cambria Math"/>
              </a:rPr>
              <a:t>⌋</a:t>
            </a:r>
            <a:endParaRPr lang="en-US" sz="26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    </a:t>
            </a:r>
            <a:r>
              <a:rPr lang="en-US" sz="26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if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6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x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&gt; </a:t>
            </a:r>
            <a:r>
              <a:rPr lang="en-US" sz="26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</a:t>
            </a:r>
            <a:r>
              <a:rPr lang="en-US" sz="2600" i="1" kern="1200" baseline="-25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then </a:t>
            </a:r>
            <a:r>
              <a:rPr lang="en-US" sz="2600" i="1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:= m + 1</a:t>
            </a: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    </a:t>
            </a:r>
            <a:r>
              <a:rPr lang="en-US" sz="26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else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6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j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:= m</a:t>
            </a: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</a:t>
            </a:r>
            <a:r>
              <a:rPr lang="en-US" sz="26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if </a:t>
            </a:r>
            <a:r>
              <a:rPr lang="en-US" sz="26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x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= </a:t>
            </a:r>
            <a:r>
              <a:rPr lang="en-US" sz="2600" i="1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</a:t>
            </a:r>
            <a:r>
              <a:rPr lang="en-US" sz="2600" i="1" kern="1200" baseline="-25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6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then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6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location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:= </a:t>
            </a:r>
            <a:r>
              <a:rPr lang="en-US" sz="2600" i="1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</a:t>
            </a:r>
            <a:endParaRPr lang="en-US" sz="26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</a:t>
            </a:r>
            <a:r>
              <a:rPr lang="en-US" sz="26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else </a:t>
            </a:r>
            <a:r>
              <a:rPr lang="en-US" sz="26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location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:= </a:t>
            </a:r>
            <a:r>
              <a:rPr lang="en-US" sz="2600" kern="1200" dirty="0">
                <a:solidFill>
                  <a:schemeClr val="tx1"/>
                </a:solidFill>
                <a:latin typeface="Cambria Math" pitchFamily="18" charset="0"/>
                <a:ea typeface="Cambria Math" pitchFamily="18" charset="0"/>
              </a:rPr>
              <a:t>0</a:t>
            </a:r>
            <a:endParaRPr lang="en-US" sz="2600" dirty="0"/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en-US" sz="26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return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6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location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{location is the subscript </a:t>
            </a:r>
            <a:r>
              <a:rPr lang="en-US" sz="2600" i="1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</a:t>
            </a: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of the term </a:t>
            </a:r>
            <a:r>
              <a:rPr lang="en-US" sz="2600" i="1" dirty="0" err="1"/>
              <a:t>a</a:t>
            </a:r>
            <a:r>
              <a:rPr lang="en-US" sz="2600" i="1" baseline="-25000" dirty="0" err="1"/>
              <a:t>i</a:t>
            </a:r>
            <a:r>
              <a:rPr lang="en-US" sz="2600" dirty="0"/>
              <a:t>  equal to </a:t>
            </a:r>
            <a:r>
              <a:rPr lang="en-US" sz="2600" i="1" dirty="0"/>
              <a:t>x</a:t>
            </a:r>
            <a:r>
              <a:rPr lang="en-US" sz="2600" dirty="0"/>
              <a:t>, or </a:t>
            </a:r>
            <a:r>
              <a:rPr lang="en-US" sz="2600" dirty="0">
                <a:latin typeface="Cambria Math" pitchFamily="18" charset="0"/>
                <a:ea typeface="Cambria Math" pitchFamily="18" charset="0"/>
              </a:rPr>
              <a:t>0</a:t>
            </a:r>
            <a:r>
              <a:rPr lang="en-US" sz="2600" dirty="0"/>
              <a:t> if </a:t>
            </a:r>
            <a:r>
              <a:rPr lang="en-US" sz="2600" i="1" dirty="0"/>
              <a:t>x</a:t>
            </a:r>
            <a:r>
              <a:rPr lang="en-US" sz="2600" dirty="0"/>
              <a:t> is not found}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7C5F004-9EB3-460C-6A40-DD8CB0D47342}"/>
              </a:ext>
            </a:extLst>
          </p:cNvPr>
          <p:cNvSpPr txBox="1"/>
          <p:nvPr/>
        </p:nvSpPr>
        <p:spPr>
          <a:xfrm>
            <a:off x="2960914" y="5646293"/>
            <a:ext cx="6096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2000" dirty="0">
                <a:latin typeface="Cambria Math"/>
                <a:ea typeface="Cambria Math"/>
              </a:rPr>
              <a:t>the time complexity of the algorithm is  </a:t>
            </a:r>
            <a:r>
              <a:rPr lang="en-US" sz="2800" b="1" dirty="0">
                <a:solidFill>
                  <a:srgbClr val="0070C0"/>
                </a:solidFill>
                <a:latin typeface="Georgia" panose="02040502050405020303" pitchFamily="18" charset="0"/>
              </a:rPr>
              <a:t>Θ(log </a:t>
            </a:r>
            <a:r>
              <a:rPr lang="en-US" sz="2800" b="1" i="1" dirty="0">
                <a:solidFill>
                  <a:srgbClr val="0070C0"/>
                </a:solidFill>
                <a:latin typeface="Georgia" panose="02040502050405020303" pitchFamily="18" charset="0"/>
              </a:rPr>
              <a:t>n</a:t>
            </a:r>
            <a:r>
              <a:rPr lang="en-US" sz="2800" b="1" dirty="0">
                <a:solidFill>
                  <a:srgbClr val="0070C0"/>
                </a:solidFill>
                <a:latin typeface="Georgia" panose="02040502050405020303" pitchFamily="18" charset="0"/>
              </a:rPr>
              <a:t>)</a:t>
            </a:r>
            <a:r>
              <a:rPr lang="en-US" sz="2000" dirty="0">
                <a:solidFill>
                  <a:srgbClr val="0070C0"/>
                </a:solidFill>
              </a:rPr>
              <a:t>.</a:t>
            </a:r>
            <a:endParaRPr lang="en-US" sz="1400" dirty="0">
              <a:solidFill>
                <a:srgbClr val="0070C0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B2504E-AFB6-8C69-0431-1A30DC12D9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24F1D0-14B7-DC73-669B-860AE45E35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9147" y="1124622"/>
            <a:ext cx="3549131" cy="2411691"/>
          </a:xfrm>
          <a:solidFill>
            <a:schemeClr val="tx2"/>
          </a:solidFill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 range(n):</a:t>
            </a:r>
          </a:p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x++</a:t>
            </a:r>
          </a:p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x in range(n):</a:t>
            </a:r>
          </a:p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y++</a:t>
            </a:r>
          </a:p>
          <a:p>
            <a:pPr marL="50800" indent="0">
              <a:buNone/>
            </a:pPr>
            <a:endParaRPr lang="en-US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CA260CB3-18A9-116D-A5F6-B58A1AF3C463}"/>
              </a:ext>
            </a:extLst>
          </p:cNvPr>
          <p:cNvSpPr txBox="1">
            <a:spLocks/>
          </p:cNvSpPr>
          <p:nvPr/>
        </p:nvSpPr>
        <p:spPr>
          <a:xfrm>
            <a:off x="4207416" y="1124622"/>
            <a:ext cx="3777166" cy="241169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/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50800" indent="0">
              <a:buFont typeface="Arial"/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 range(n):</a:t>
            </a:r>
          </a:p>
          <a:p>
            <a:pPr marL="50800" indent="0">
              <a:buFont typeface="Arial"/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for x in range(n):</a:t>
            </a:r>
          </a:p>
          <a:p>
            <a:pPr marL="50800" indent="0">
              <a:buFont typeface="Arial"/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y++</a:t>
            </a:r>
          </a:p>
          <a:p>
            <a:pPr marL="50800" indent="0">
              <a:buFont typeface="Arial"/>
              <a:buNone/>
            </a:pPr>
            <a:endParaRPr lang="en-US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680A27BB-C48E-3D86-990C-32BC133964C6}"/>
              </a:ext>
            </a:extLst>
          </p:cNvPr>
          <p:cNvSpPr txBox="1">
            <a:spLocks/>
          </p:cNvSpPr>
          <p:nvPr/>
        </p:nvSpPr>
        <p:spPr>
          <a:xfrm>
            <a:off x="8163721" y="1124622"/>
            <a:ext cx="3777166" cy="241169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/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50800" indent="0">
              <a:buFont typeface="Arial"/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 range(n):</a:t>
            </a:r>
          </a:p>
          <a:p>
            <a:pPr marL="50800" indent="0">
              <a:buFont typeface="Arial"/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for x in range(n):</a:t>
            </a:r>
          </a:p>
          <a:p>
            <a:pPr marL="50800" indent="0">
              <a:buFont typeface="Arial"/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for s in range(n):</a:t>
            </a:r>
          </a:p>
          <a:p>
            <a:pPr marL="50800" indent="0">
              <a:buFont typeface="Arial"/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y++</a:t>
            </a:r>
          </a:p>
          <a:p>
            <a:pPr marL="50800" indent="0">
              <a:buFont typeface="Arial"/>
              <a:buNone/>
            </a:pP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4C9FE3E-705E-AB7F-5D47-5C19EDE02C7E}"/>
              </a:ext>
            </a:extLst>
          </p:cNvPr>
          <p:cNvSpPr txBox="1"/>
          <p:nvPr/>
        </p:nvSpPr>
        <p:spPr>
          <a:xfrm>
            <a:off x="870857" y="4684812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70C0"/>
                </a:solidFill>
                <a:latin typeface="Georgia" panose="02040502050405020303" pitchFamily="18" charset="0"/>
              </a:rPr>
              <a:t>Θ(</a:t>
            </a:r>
            <a:r>
              <a:rPr lang="en-US" sz="3200" b="1" i="1" dirty="0">
                <a:solidFill>
                  <a:srgbClr val="0070C0"/>
                </a:solidFill>
                <a:latin typeface="Georgia" panose="02040502050405020303" pitchFamily="18" charset="0"/>
              </a:rPr>
              <a:t>n</a:t>
            </a:r>
            <a:r>
              <a:rPr lang="en-US" sz="3200" b="1" dirty="0">
                <a:solidFill>
                  <a:srgbClr val="0070C0"/>
                </a:solidFill>
                <a:latin typeface="Georgia" panose="02040502050405020303" pitchFamily="18" charset="0"/>
              </a:rPr>
              <a:t>) </a:t>
            </a:r>
            <a:endParaRPr lang="en-US" sz="32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817E426-A18B-9A8C-228F-01C23C46C831}"/>
              </a:ext>
            </a:extLst>
          </p:cNvPr>
          <p:cNvSpPr txBox="1"/>
          <p:nvPr/>
        </p:nvSpPr>
        <p:spPr>
          <a:xfrm>
            <a:off x="4310566" y="4684812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70C0"/>
                </a:solidFill>
                <a:latin typeface="Georgia" panose="02040502050405020303" pitchFamily="18" charset="0"/>
              </a:rPr>
              <a:t>Θ(</a:t>
            </a:r>
            <a:r>
              <a:rPr lang="en-US" sz="3200" b="1" i="1" dirty="0">
                <a:solidFill>
                  <a:srgbClr val="0070C0"/>
                </a:solidFill>
                <a:latin typeface="Georgia" panose="02040502050405020303" pitchFamily="18" charset="0"/>
              </a:rPr>
              <a:t>n</a:t>
            </a:r>
            <a:r>
              <a:rPr lang="en-US" sz="3200" b="1" baseline="30000" dirty="0">
                <a:solidFill>
                  <a:srgbClr val="0070C0"/>
                </a:solidFill>
                <a:latin typeface="Georgia" panose="02040502050405020303" pitchFamily="18" charset="0"/>
              </a:rPr>
              <a:t>2</a:t>
            </a:r>
            <a:r>
              <a:rPr lang="en-US" sz="3200" b="1" dirty="0">
                <a:solidFill>
                  <a:srgbClr val="0070C0"/>
                </a:solidFill>
                <a:latin typeface="Georgia" panose="02040502050405020303" pitchFamily="18" charset="0"/>
              </a:rPr>
              <a:t>) </a:t>
            </a:r>
            <a:endParaRPr lang="en-US" sz="32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051540F-22E5-D3A0-3681-F3A14104BD18}"/>
              </a:ext>
            </a:extLst>
          </p:cNvPr>
          <p:cNvSpPr txBox="1"/>
          <p:nvPr/>
        </p:nvSpPr>
        <p:spPr>
          <a:xfrm>
            <a:off x="8360228" y="4684812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70C0"/>
                </a:solidFill>
                <a:latin typeface="Georgia" panose="02040502050405020303" pitchFamily="18" charset="0"/>
              </a:rPr>
              <a:t>Θ(</a:t>
            </a:r>
            <a:r>
              <a:rPr lang="en-US" sz="3200" b="1" i="1" dirty="0">
                <a:solidFill>
                  <a:srgbClr val="0070C0"/>
                </a:solidFill>
                <a:latin typeface="Georgia" panose="02040502050405020303" pitchFamily="18" charset="0"/>
              </a:rPr>
              <a:t>n</a:t>
            </a:r>
            <a:r>
              <a:rPr lang="en-US" sz="3200" b="1" baseline="30000" dirty="0">
                <a:solidFill>
                  <a:srgbClr val="0070C0"/>
                </a:solidFill>
                <a:latin typeface="Georgia" panose="02040502050405020303" pitchFamily="18" charset="0"/>
              </a:rPr>
              <a:t>3</a:t>
            </a:r>
            <a:r>
              <a:rPr lang="en-US" sz="3200" b="1" dirty="0">
                <a:solidFill>
                  <a:srgbClr val="0070C0"/>
                </a:solidFill>
                <a:latin typeface="Georgia" panose="02040502050405020303" pitchFamily="18" charset="0"/>
              </a:rPr>
              <a:t>) </a:t>
            </a:r>
            <a:endParaRPr lang="en-US" sz="32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56135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B2504E-AFB6-8C69-0431-1A30DC12D9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24F1D0-14B7-DC73-669B-860AE45E35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9147" y="1124622"/>
            <a:ext cx="3549131" cy="2411691"/>
          </a:xfrm>
          <a:solidFill>
            <a:schemeClr val="accent5">
              <a:lumMod val="40000"/>
              <a:lumOff val="6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 range(1000):</a:t>
            </a:r>
          </a:p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x++</a:t>
            </a:r>
          </a:p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x in range(n):</a:t>
            </a:r>
          </a:p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y++</a:t>
            </a:r>
          </a:p>
          <a:p>
            <a:pPr marL="50800" indent="0">
              <a:buNone/>
            </a:pPr>
            <a:endParaRPr lang="en-US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CA260CB3-18A9-116D-A5F6-B58A1AF3C463}"/>
              </a:ext>
            </a:extLst>
          </p:cNvPr>
          <p:cNvSpPr txBox="1">
            <a:spLocks/>
          </p:cNvSpPr>
          <p:nvPr/>
        </p:nvSpPr>
        <p:spPr>
          <a:xfrm>
            <a:off x="4207416" y="1124622"/>
            <a:ext cx="3777166" cy="2411690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50800" indent="0">
              <a:buFont typeface="Arial"/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 range(1000):</a:t>
            </a:r>
          </a:p>
          <a:p>
            <a:pPr marL="50800" indent="0">
              <a:buFont typeface="Arial"/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for x in range(n):</a:t>
            </a:r>
          </a:p>
          <a:p>
            <a:pPr marL="50800" indent="0">
              <a:buFont typeface="Arial"/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y++</a:t>
            </a:r>
          </a:p>
          <a:p>
            <a:pPr marL="50800" indent="0">
              <a:buFont typeface="Arial"/>
              <a:buNone/>
            </a:pPr>
            <a:endParaRPr lang="en-US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680A27BB-C48E-3D86-990C-32BC133964C6}"/>
              </a:ext>
            </a:extLst>
          </p:cNvPr>
          <p:cNvSpPr txBox="1">
            <a:spLocks/>
          </p:cNvSpPr>
          <p:nvPr/>
        </p:nvSpPr>
        <p:spPr>
          <a:xfrm>
            <a:off x="8163721" y="1124622"/>
            <a:ext cx="3647279" cy="241169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/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50800" indent="0">
              <a:buFont typeface="Arial"/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 range(1000):</a:t>
            </a:r>
          </a:p>
          <a:p>
            <a:pPr marL="50800" indent="0">
              <a:buFont typeface="Arial"/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for x in range(n):</a:t>
            </a:r>
          </a:p>
          <a:p>
            <a:pPr marL="50800" indent="0">
              <a:buFont typeface="Arial"/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for s in range(n):</a:t>
            </a:r>
          </a:p>
          <a:p>
            <a:pPr marL="50800" indent="0">
              <a:buFont typeface="Arial"/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y++</a:t>
            </a:r>
          </a:p>
          <a:p>
            <a:pPr marL="50800" indent="0">
              <a:buFont typeface="Arial"/>
              <a:buNone/>
            </a:pP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4C9FE3E-705E-AB7F-5D47-5C19EDE02C7E}"/>
              </a:ext>
            </a:extLst>
          </p:cNvPr>
          <p:cNvSpPr txBox="1"/>
          <p:nvPr/>
        </p:nvSpPr>
        <p:spPr>
          <a:xfrm>
            <a:off x="870857" y="4684812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70C0"/>
                </a:solidFill>
                <a:latin typeface="Georgia" panose="02040502050405020303" pitchFamily="18" charset="0"/>
              </a:rPr>
              <a:t>Θ(</a:t>
            </a:r>
            <a:r>
              <a:rPr lang="en-US" sz="3200" b="1" i="1" dirty="0">
                <a:solidFill>
                  <a:srgbClr val="0070C0"/>
                </a:solidFill>
                <a:latin typeface="Georgia" panose="02040502050405020303" pitchFamily="18" charset="0"/>
              </a:rPr>
              <a:t>n</a:t>
            </a:r>
            <a:r>
              <a:rPr lang="en-US" sz="3200" b="1" dirty="0">
                <a:solidFill>
                  <a:srgbClr val="0070C0"/>
                </a:solidFill>
                <a:latin typeface="Georgia" panose="02040502050405020303" pitchFamily="18" charset="0"/>
              </a:rPr>
              <a:t>) </a:t>
            </a:r>
            <a:endParaRPr lang="en-US" sz="32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817E426-A18B-9A8C-228F-01C23C46C831}"/>
              </a:ext>
            </a:extLst>
          </p:cNvPr>
          <p:cNvSpPr txBox="1"/>
          <p:nvPr/>
        </p:nvSpPr>
        <p:spPr>
          <a:xfrm>
            <a:off x="4310566" y="4684812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70C0"/>
                </a:solidFill>
                <a:latin typeface="Georgia" panose="02040502050405020303" pitchFamily="18" charset="0"/>
              </a:rPr>
              <a:t>Θ(</a:t>
            </a:r>
            <a:r>
              <a:rPr lang="en-US" sz="3200" b="1" i="1" dirty="0">
                <a:solidFill>
                  <a:srgbClr val="0070C0"/>
                </a:solidFill>
                <a:latin typeface="Georgia" panose="02040502050405020303" pitchFamily="18" charset="0"/>
              </a:rPr>
              <a:t>n</a:t>
            </a:r>
            <a:r>
              <a:rPr lang="en-US" sz="3200" b="1" dirty="0">
                <a:solidFill>
                  <a:srgbClr val="0070C0"/>
                </a:solidFill>
                <a:latin typeface="Georgia" panose="02040502050405020303" pitchFamily="18" charset="0"/>
              </a:rPr>
              <a:t>) </a:t>
            </a:r>
            <a:endParaRPr lang="en-US" sz="32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051540F-22E5-D3A0-3681-F3A14104BD18}"/>
              </a:ext>
            </a:extLst>
          </p:cNvPr>
          <p:cNvSpPr txBox="1"/>
          <p:nvPr/>
        </p:nvSpPr>
        <p:spPr>
          <a:xfrm>
            <a:off x="8360228" y="4684812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70C0"/>
                </a:solidFill>
                <a:latin typeface="Georgia" panose="02040502050405020303" pitchFamily="18" charset="0"/>
              </a:rPr>
              <a:t>Θ(</a:t>
            </a:r>
            <a:r>
              <a:rPr lang="en-US" sz="3200" b="1" i="1" dirty="0">
                <a:solidFill>
                  <a:srgbClr val="0070C0"/>
                </a:solidFill>
                <a:latin typeface="Georgia" panose="02040502050405020303" pitchFamily="18" charset="0"/>
              </a:rPr>
              <a:t>n</a:t>
            </a:r>
            <a:r>
              <a:rPr lang="en-US" sz="3200" b="1" baseline="30000" dirty="0">
                <a:solidFill>
                  <a:srgbClr val="0070C0"/>
                </a:solidFill>
                <a:latin typeface="Georgia" panose="02040502050405020303" pitchFamily="18" charset="0"/>
              </a:rPr>
              <a:t>2</a:t>
            </a:r>
            <a:r>
              <a:rPr lang="en-US" sz="3200" b="1" dirty="0">
                <a:solidFill>
                  <a:srgbClr val="0070C0"/>
                </a:solidFill>
                <a:latin typeface="Georgia" panose="02040502050405020303" pitchFamily="18" charset="0"/>
              </a:rPr>
              <a:t>) </a:t>
            </a:r>
            <a:endParaRPr lang="en-US" sz="32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6376165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B2504E-AFB6-8C69-0431-1A30DC12D9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24F1D0-14B7-DC73-669B-860AE45E35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9147" y="1124622"/>
            <a:ext cx="3549131" cy="2411691"/>
          </a:xfrm>
          <a:solidFill>
            <a:schemeClr val="accent5">
              <a:lumMod val="40000"/>
              <a:lumOff val="6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 range(1000):</a:t>
            </a:r>
          </a:p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x++</a:t>
            </a:r>
          </a:p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x in range(1000):</a:t>
            </a:r>
          </a:p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y++</a:t>
            </a:r>
          </a:p>
          <a:p>
            <a:pPr marL="50800" indent="0">
              <a:buNone/>
            </a:pPr>
            <a:endParaRPr lang="en-US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CA260CB3-18A9-116D-A5F6-B58A1AF3C463}"/>
              </a:ext>
            </a:extLst>
          </p:cNvPr>
          <p:cNvSpPr txBox="1">
            <a:spLocks/>
          </p:cNvSpPr>
          <p:nvPr/>
        </p:nvSpPr>
        <p:spPr>
          <a:xfrm>
            <a:off x="4207416" y="1124622"/>
            <a:ext cx="3777166" cy="2411690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50800" indent="0">
              <a:buFont typeface="Arial"/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 range(1000):</a:t>
            </a:r>
          </a:p>
          <a:p>
            <a:pPr marL="50800" indent="0">
              <a:buFont typeface="Arial"/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for x in range(1000):</a:t>
            </a:r>
          </a:p>
          <a:p>
            <a:pPr marL="50800" indent="0">
              <a:buFont typeface="Arial"/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y++</a:t>
            </a:r>
          </a:p>
          <a:p>
            <a:pPr marL="50800" indent="0">
              <a:buFont typeface="Arial"/>
              <a:buNone/>
            </a:pPr>
            <a:endParaRPr lang="en-US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680A27BB-C48E-3D86-990C-32BC133964C6}"/>
              </a:ext>
            </a:extLst>
          </p:cNvPr>
          <p:cNvSpPr txBox="1">
            <a:spLocks/>
          </p:cNvSpPr>
          <p:nvPr/>
        </p:nvSpPr>
        <p:spPr>
          <a:xfrm>
            <a:off x="8163721" y="1124622"/>
            <a:ext cx="3647279" cy="241169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/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50800" indent="0">
              <a:buFont typeface="Arial"/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 range(1000):</a:t>
            </a:r>
          </a:p>
          <a:p>
            <a:pPr marL="50800" indent="0">
              <a:buFont typeface="Arial"/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for x in range(1000):</a:t>
            </a:r>
          </a:p>
          <a:p>
            <a:pPr marL="50800" indent="0">
              <a:buFont typeface="Arial"/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for s in range(9):</a:t>
            </a:r>
          </a:p>
          <a:p>
            <a:pPr marL="50800" indent="0">
              <a:buFont typeface="Arial"/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y++</a:t>
            </a:r>
          </a:p>
          <a:p>
            <a:pPr marL="50800" indent="0">
              <a:buFont typeface="Arial"/>
              <a:buNone/>
            </a:pP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4C9FE3E-705E-AB7F-5D47-5C19EDE02C7E}"/>
              </a:ext>
            </a:extLst>
          </p:cNvPr>
          <p:cNvSpPr txBox="1"/>
          <p:nvPr/>
        </p:nvSpPr>
        <p:spPr>
          <a:xfrm>
            <a:off x="870857" y="4684812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70C0"/>
                </a:solidFill>
                <a:latin typeface="Georgia" panose="02040502050405020303" pitchFamily="18" charset="0"/>
              </a:rPr>
              <a:t>Θ(</a:t>
            </a:r>
            <a:r>
              <a:rPr lang="en-US" sz="3200" b="1" i="1" dirty="0">
                <a:solidFill>
                  <a:srgbClr val="0070C0"/>
                </a:solidFill>
                <a:latin typeface="Georgia" panose="02040502050405020303" pitchFamily="18" charset="0"/>
              </a:rPr>
              <a:t>1</a:t>
            </a:r>
            <a:r>
              <a:rPr lang="en-US" sz="3200" b="1" dirty="0">
                <a:solidFill>
                  <a:srgbClr val="0070C0"/>
                </a:solidFill>
                <a:latin typeface="Georgia" panose="02040502050405020303" pitchFamily="18" charset="0"/>
              </a:rPr>
              <a:t>) </a:t>
            </a:r>
            <a:endParaRPr lang="en-US" sz="32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817E426-A18B-9A8C-228F-01C23C46C831}"/>
              </a:ext>
            </a:extLst>
          </p:cNvPr>
          <p:cNvSpPr txBox="1"/>
          <p:nvPr/>
        </p:nvSpPr>
        <p:spPr>
          <a:xfrm>
            <a:off x="4310566" y="4684812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70C0"/>
                </a:solidFill>
                <a:latin typeface="Georgia" panose="02040502050405020303" pitchFamily="18" charset="0"/>
              </a:rPr>
              <a:t>Θ(</a:t>
            </a:r>
            <a:r>
              <a:rPr lang="en-US" sz="3200" b="1" i="1" dirty="0">
                <a:solidFill>
                  <a:srgbClr val="0070C0"/>
                </a:solidFill>
                <a:latin typeface="Georgia" panose="02040502050405020303" pitchFamily="18" charset="0"/>
              </a:rPr>
              <a:t>1</a:t>
            </a:r>
            <a:r>
              <a:rPr lang="en-US" sz="3200" b="1" dirty="0">
                <a:solidFill>
                  <a:srgbClr val="0070C0"/>
                </a:solidFill>
                <a:latin typeface="Georgia" panose="02040502050405020303" pitchFamily="18" charset="0"/>
              </a:rPr>
              <a:t>) </a:t>
            </a:r>
            <a:endParaRPr lang="en-US" sz="32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051540F-22E5-D3A0-3681-F3A14104BD18}"/>
              </a:ext>
            </a:extLst>
          </p:cNvPr>
          <p:cNvSpPr txBox="1"/>
          <p:nvPr/>
        </p:nvSpPr>
        <p:spPr>
          <a:xfrm>
            <a:off x="8360228" y="4684812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70C0"/>
                </a:solidFill>
                <a:latin typeface="Georgia" panose="02040502050405020303" pitchFamily="18" charset="0"/>
              </a:rPr>
              <a:t>Θ(</a:t>
            </a:r>
            <a:r>
              <a:rPr lang="en-US" sz="3200" b="1" i="1" dirty="0">
                <a:solidFill>
                  <a:srgbClr val="0070C0"/>
                </a:solidFill>
                <a:latin typeface="Georgia" panose="02040502050405020303" pitchFamily="18" charset="0"/>
              </a:rPr>
              <a:t>1</a:t>
            </a:r>
            <a:r>
              <a:rPr lang="en-US" sz="3200" b="1" dirty="0">
                <a:solidFill>
                  <a:srgbClr val="0070C0"/>
                </a:solidFill>
                <a:latin typeface="Georgia" panose="02040502050405020303" pitchFamily="18" charset="0"/>
              </a:rPr>
              <a:t>) </a:t>
            </a:r>
            <a:endParaRPr lang="en-US" sz="32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749486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Worst-Case Complexity of Bubble Sort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the worst-case complexity of bubble sort in terms of the number of comparisons made?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2592392" y="2107095"/>
            <a:ext cx="8708571" cy="2057400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vert="horz">
            <a:normAutofit/>
          </a:bodyPr>
          <a:lstStyle/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en-US" sz="2000" b="1" dirty="0">
                <a:latin typeface="Georgia" panose="02040502050405020303" pitchFamily="18" charset="0"/>
                <a:cs typeface="Times New Roman" panose="02020603050405020304" pitchFamily="18" charset="0"/>
              </a:rPr>
              <a:t>procedure</a:t>
            </a:r>
            <a:r>
              <a:rPr lang="en-US" sz="2000" b="1" kern="12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sz="2000" i="1" kern="1200" dirty="0" err="1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bubblesort</a:t>
            </a:r>
            <a:r>
              <a:rPr lang="en-US" sz="2000" kern="12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(</a:t>
            </a:r>
            <a:r>
              <a:rPr lang="en-US" sz="2000" i="1" kern="12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a</a:t>
            </a:r>
            <a:r>
              <a:rPr lang="en-US" sz="2000" kern="1200" baseline="-250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1</a:t>
            </a:r>
            <a:r>
              <a:rPr lang="en-US" sz="2000" kern="12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,…,</a:t>
            </a:r>
            <a:r>
              <a:rPr lang="en-US" sz="2000" i="1" kern="12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a</a:t>
            </a:r>
            <a:r>
              <a:rPr lang="en-US" sz="2000" i="1" kern="1200" baseline="-250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n</a:t>
            </a:r>
            <a:r>
              <a:rPr lang="en-US" sz="2000" kern="12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: real numbers with </a:t>
            </a:r>
            <a:r>
              <a:rPr lang="en-US" sz="2000" i="1" kern="12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n</a:t>
            </a:r>
            <a:r>
              <a:rPr lang="en-US" sz="2000" kern="12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Georgia" panose="02040502050405020303" pitchFamily="18" charset="0"/>
                <a:cs typeface="Times New Roman" panose="02020603050405020304" pitchFamily="18" charset="0"/>
              </a:rPr>
              <a:t>≥</a:t>
            </a:r>
            <a:r>
              <a:rPr lang="en-US" sz="2000" kern="12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sz="2000" kern="1200" dirty="0">
                <a:solidFill>
                  <a:schemeClr val="tx1"/>
                </a:solidFill>
                <a:latin typeface="Georgia" panose="02040502050405020303" pitchFamily="18" charset="0"/>
                <a:ea typeface="Cambria Math" pitchFamily="18" charset="0"/>
                <a:cs typeface="Times New Roman" panose="02020603050405020304" pitchFamily="18" charset="0"/>
              </a:rPr>
              <a:t>2</a:t>
            </a:r>
            <a:r>
              <a:rPr lang="en-US" sz="2000" kern="12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)</a:t>
            </a: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en-US" sz="2000" kern="12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    </a:t>
            </a:r>
            <a:r>
              <a:rPr lang="en-US" sz="2000" b="1" kern="12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for</a:t>
            </a:r>
            <a:r>
              <a:rPr lang="en-US" sz="2000" kern="12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sz="2000" i="1" dirty="0">
                <a:latin typeface="Georgia" panose="02040502050405020303" pitchFamily="18" charset="0"/>
                <a:cs typeface="Times New Roman" panose="02020603050405020304" pitchFamily="18" charset="0"/>
              </a:rPr>
              <a:t>i</a:t>
            </a:r>
            <a:r>
              <a:rPr lang="en-US" sz="2000" i="1" kern="12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sz="2000" kern="12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:= </a:t>
            </a:r>
            <a:r>
              <a:rPr lang="en-US" sz="2000" kern="1200" dirty="0">
                <a:solidFill>
                  <a:schemeClr val="tx1"/>
                </a:solidFill>
                <a:latin typeface="Georgia" panose="02040502050405020303" pitchFamily="18" charset="0"/>
                <a:ea typeface="Cambria Math" pitchFamily="18" charset="0"/>
                <a:cs typeface="Times New Roman" panose="02020603050405020304" pitchFamily="18" charset="0"/>
              </a:rPr>
              <a:t>1</a:t>
            </a:r>
            <a:r>
              <a:rPr lang="en-US" sz="2000" kern="12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 to </a:t>
            </a:r>
            <a:r>
              <a:rPr lang="en-US" sz="2000" i="1" kern="12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n</a:t>
            </a:r>
            <a:r>
              <a:rPr lang="en-US" sz="2000" i="1" kern="1200" dirty="0">
                <a:solidFill>
                  <a:schemeClr val="tx1"/>
                </a:solidFill>
                <a:latin typeface="Georgia" panose="02040502050405020303" pitchFamily="18" charset="0"/>
                <a:ea typeface="Cambria Math"/>
                <a:cs typeface="Times New Roman" panose="02020603050405020304" pitchFamily="18" charset="0"/>
              </a:rPr>
              <a:t>− </a:t>
            </a:r>
            <a:r>
              <a:rPr lang="en-US" sz="2000" kern="1200" dirty="0">
                <a:solidFill>
                  <a:schemeClr val="tx1"/>
                </a:solidFill>
                <a:latin typeface="Georgia" panose="02040502050405020303" pitchFamily="18" charset="0"/>
                <a:ea typeface="Cambria Math" pitchFamily="18" charset="0"/>
                <a:cs typeface="Times New Roman" panose="02020603050405020304" pitchFamily="18" charset="0"/>
              </a:rPr>
              <a:t>1</a:t>
            </a: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en-US" sz="2000" kern="12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        </a:t>
            </a:r>
            <a:r>
              <a:rPr lang="en-US" sz="2000" b="1" kern="12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for </a:t>
            </a:r>
            <a:r>
              <a:rPr lang="en-US" sz="2000" i="1" kern="12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j</a:t>
            </a:r>
            <a:r>
              <a:rPr lang="en-US" sz="2000" kern="12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 := </a:t>
            </a:r>
            <a:r>
              <a:rPr lang="en-US" sz="2000" kern="1200" dirty="0">
                <a:solidFill>
                  <a:schemeClr val="tx1"/>
                </a:solidFill>
                <a:latin typeface="Georgia" panose="02040502050405020303" pitchFamily="18" charset="0"/>
                <a:ea typeface="Cambria Math" pitchFamily="18" charset="0"/>
                <a:cs typeface="Times New Roman" panose="02020603050405020304" pitchFamily="18" charset="0"/>
              </a:rPr>
              <a:t>1</a:t>
            </a:r>
            <a:r>
              <a:rPr lang="en-US" sz="2000" kern="12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 to </a:t>
            </a:r>
            <a:r>
              <a:rPr lang="en-US" sz="2000" i="1" kern="12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n</a:t>
            </a:r>
            <a:r>
              <a:rPr lang="en-US" sz="2000" i="1" dirty="0">
                <a:latin typeface="Georgia" panose="02040502050405020303" pitchFamily="18" charset="0"/>
                <a:ea typeface="Cambria Math"/>
                <a:cs typeface="Times New Roman" panose="02020603050405020304" pitchFamily="18" charset="0"/>
              </a:rPr>
              <a:t> − </a:t>
            </a:r>
            <a:r>
              <a:rPr lang="en-US" sz="2000" i="1" kern="1200" dirty="0" err="1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i</a:t>
            </a:r>
            <a:endParaRPr lang="en-US" sz="2000" i="1" kern="1200" dirty="0">
              <a:solidFill>
                <a:schemeClr val="tx1"/>
              </a:solidFill>
              <a:latin typeface="Georgia" panose="02040502050405020303" pitchFamily="18" charset="0"/>
              <a:ea typeface="+mn-ea"/>
              <a:cs typeface="Times New Roman" panose="02020603050405020304" pitchFamily="18" charset="0"/>
            </a:endParaRP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en-US" sz="2000" kern="12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             </a:t>
            </a:r>
            <a:r>
              <a:rPr lang="en-US" sz="2000" b="1" kern="12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if</a:t>
            </a:r>
            <a:r>
              <a:rPr lang="en-US" sz="2000" kern="12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sz="2000" i="1" kern="1200" dirty="0" err="1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a</a:t>
            </a:r>
            <a:r>
              <a:rPr lang="en-US" sz="2000" i="1" kern="1200" baseline="-25000" dirty="0" err="1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j</a:t>
            </a:r>
            <a:r>
              <a:rPr lang="en-US" sz="2000" kern="12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 &gt;</a:t>
            </a:r>
            <a:r>
              <a:rPr lang="en-US" sz="2000" i="1" kern="12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a</a:t>
            </a:r>
            <a:r>
              <a:rPr lang="en-US" sz="2000" i="1" kern="1200" baseline="-250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j</a:t>
            </a:r>
            <a:r>
              <a:rPr lang="en-US" sz="2000" kern="1200" baseline="-250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+1</a:t>
            </a:r>
            <a:r>
              <a:rPr lang="en-US" sz="2000" kern="12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sz="2000" b="1" kern="12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then</a:t>
            </a:r>
            <a:r>
              <a:rPr lang="en-US" sz="2000" kern="12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 interchange </a:t>
            </a:r>
            <a:r>
              <a:rPr lang="en-US" sz="2000" i="1" kern="1200" dirty="0" err="1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a</a:t>
            </a:r>
            <a:r>
              <a:rPr lang="en-US" sz="2000" i="1" kern="1200" baseline="-25000" dirty="0" err="1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j</a:t>
            </a:r>
            <a:r>
              <a:rPr lang="en-US" sz="2000" kern="12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 and </a:t>
            </a:r>
            <a:r>
              <a:rPr lang="en-US" sz="2000" i="1" kern="12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a</a:t>
            </a:r>
            <a:r>
              <a:rPr lang="en-US" sz="2000" i="1" kern="1200" baseline="-250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j</a:t>
            </a:r>
            <a:r>
              <a:rPr lang="en-US" sz="2000" kern="1200" baseline="-250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+1</a:t>
            </a: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en-US" sz="2000" dirty="0">
                <a:latin typeface="Georgia" panose="02040502050405020303" pitchFamily="18" charset="0"/>
                <a:cs typeface="Times New Roman" panose="02020603050405020304" pitchFamily="18" charset="0"/>
              </a:rPr>
              <a:t>{</a:t>
            </a:r>
            <a:r>
              <a:rPr lang="en-US" sz="2000" i="1" kern="12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a</a:t>
            </a:r>
            <a:r>
              <a:rPr lang="en-US" sz="2000" kern="1200" baseline="-250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1</a:t>
            </a:r>
            <a:r>
              <a:rPr lang="en-US" sz="2000" kern="12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,…, </a:t>
            </a:r>
            <a:r>
              <a:rPr lang="en-US" sz="2000" i="1" kern="12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a</a:t>
            </a:r>
            <a:r>
              <a:rPr lang="en-US" sz="2000" i="1" kern="1200" baseline="-250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n</a:t>
            </a:r>
            <a:r>
              <a:rPr lang="en-US" sz="2000" kern="1200" dirty="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Times New Roman" panose="02020603050405020304" pitchFamily="18" charset="0"/>
              </a:rPr>
              <a:t> is now in increasing order}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341756" y="4624513"/>
            <a:ext cx="8077200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Solution</a:t>
            </a:r>
            <a:r>
              <a:rPr lang="en-US" dirty="0"/>
              <a:t>: A sequence of </a:t>
            </a:r>
            <a:r>
              <a:rPr lang="en-US" i="1" dirty="0"/>
              <a:t>n</a:t>
            </a:r>
            <a:r>
              <a:rPr lang="en-US" dirty="0">
                <a:latin typeface="Cambria Math"/>
                <a:ea typeface="Cambria Math"/>
              </a:rPr>
              <a:t>−</a:t>
            </a:r>
            <a:r>
              <a:rPr lang="en-US" dirty="0">
                <a:latin typeface="Cambria Math" pitchFamily="18" charset="0"/>
                <a:ea typeface="Cambria Math" pitchFamily="18" charset="0"/>
              </a:rPr>
              <a:t>1</a:t>
            </a:r>
            <a:r>
              <a:rPr lang="en-US" dirty="0"/>
              <a:t> passes is made through the list. On each pass </a:t>
            </a:r>
            <a:r>
              <a:rPr lang="en-US" i="1" dirty="0"/>
              <a:t>n</a:t>
            </a:r>
            <a:r>
              <a:rPr lang="en-US" dirty="0"/>
              <a:t> </a:t>
            </a:r>
            <a:r>
              <a:rPr lang="en-US" dirty="0">
                <a:latin typeface="Cambria Math"/>
                <a:ea typeface="Cambria Math"/>
              </a:rPr>
              <a:t>−</a:t>
            </a:r>
            <a:r>
              <a:rPr lang="en-US" dirty="0"/>
              <a:t> </a:t>
            </a:r>
            <a:r>
              <a:rPr lang="en-US" i="1" dirty="0" err="1"/>
              <a:t>i</a:t>
            </a:r>
            <a:r>
              <a:rPr lang="en-US" dirty="0"/>
              <a:t> comparisons are made.</a:t>
            </a:r>
          </a:p>
          <a:p>
            <a:endParaRPr lang="en-US" dirty="0"/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The worst-case complexity of bubble sort is  </a:t>
            </a:r>
            <a:r>
              <a:rPr lang="en-US" sz="2400" b="1" dirty="0">
                <a:solidFill>
                  <a:srgbClr val="0070C0"/>
                </a:solidFill>
                <a:latin typeface="Georgia" panose="02040502050405020303" pitchFamily="18" charset="0"/>
              </a:rPr>
              <a:t>Θ(</a:t>
            </a:r>
            <a:r>
              <a:rPr lang="en-US" sz="2400" b="1" i="1" dirty="0">
                <a:solidFill>
                  <a:srgbClr val="0070C0"/>
                </a:solidFill>
                <a:latin typeface="Georgia" panose="02040502050405020303" pitchFamily="18" charset="0"/>
              </a:rPr>
              <a:t>n</a:t>
            </a:r>
            <a:r>
              <a:rPr lang="en-US" sz="2400" b="1" baseline="30000" dirty="0">
                <a:solidFill>
                  <a:srgbClr val="0070C0"/>
                </a:solidFill>
                <a:latin typeface="Georgia" panose="02040502050405020303" pitchFamily="18" charset="0"/>
              </a:rPr>
              <a:t>2</a:t>
            </a:r>
            <a:r>
              <a:rPr lang="en-US" sz="2400" b="1" dirty="0">
                <a:solidFill>
                  <a:srgbClr val="0070C0"/>
                </a:solidFill>
                <a:latin typeface="Georgia" panose="02040502050405020303" pitchFamily="18" charset="0"/>
              </a:rPr>
              <a:t>) </a:t>
            </a:r>
            <a:r>
              <a:rPr lang="en-US" sz="2400" dirty="0"/>
              <a:t>                                         .</a:t>
            </a:r>
          </a:p>
          <a:p>
            <a:r>
              <a:rPr lang="en-US" dirty="0"/>
              <a:t>                                                                            </a:t>
            </a:r>
          </a:p>
        </p:txBody>
      </p:sp>
      <p:pic>
        <p:nvPicPr>
          <p:cNvPr id="8" name="Picture 7" descr="addin_tmp.png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 cstate="print"/>
          <a:stretch>
            <a:fillRect/>
          </a:stretch>
        </p:blipFill>
        <p:spPr>
          <a:xfrm>
            <a:off x="3019157" y="5181051"/>
            <a:ext cx="4509135" cy="346710"/>
          </a:xfrm>
          <a:prstGeom prst="rect">
            <a:avLst/>
          </a:prstGeom>
        </p:spPr>
      </p:pic>
      <p:pic>
        <p:nvPicPr>
          <p:cNvPr id="9" name="Picture 8" descr="addin_tmp.png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5" cstate="print"/>
          <a:stretch>
            <a:fillRect/>
          </a:stretch>
        </p:blipFill>
        <p:spPr>
          <a:xfrm>
            <a:off x="8063180" y="5137637"/>
            <a:ext cx="2219325" cy="346710"/>
          </a:xfrm>
          <a:prstGeom prst="rect">
            <a:avLst/>
          </a:prstGeom>
        </p:spPr>
      </p:pic>
    </p:spTree>
  </p:cSld>
  <p:clrMapOvr>
    <a:masterClrMapping/>
  </p:clrMapOvr>
  <p:transition spd="slow">
    <p:wip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Worst-Case Complexity of Insertion Sort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the worst-case complexity of insertion sort in terms of the number of comparisons made?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6476999" y="2895600"/>
            <a:ext cx="5442857" cy="3352800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vert="horz">
            <a:normAutofit fontScale="25000" lnSpcReduction="20000"/>
          </a:bodyPr>
          <a:lstStyle/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en-US" sz="8000" b="1" dirty="0"/>
              <a:t>procedure</a:t>
            </a:r>
            <a:r>
              <a:rPr lang="en-US" sz="8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80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insertion sort</a:t>
            </a:r>
            <a:r>
              <a:rPr lang="en-US" sz="8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</a:t>
            </a:r>
            <a:r>
              <a:rPr lang="en-US" sz="80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</a:t>
            </a:r>
            <a:r>
              <a:rPr lang="en-US" sz="8000" kern="1200" baseline="-25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</a:t>
            </a:r>
            <a:r>
              <a:rPr lang="en-US" sz="8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,…,</a:t>
            </a:r>
            <a:r>
              <a:rPr lang="en-US" sz="80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</a:t>
            </a:r>
            <a:r>
              <a:rPr lang="en-US" sz="8000" i="1" kern="1200" baseline="-25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</a:t>
            </a:r>
            <a:r>
              <a:rPr lang="en-US" sz="8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</a:t>
            </a: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en-US" sz="8000" dirty="0"/>
              <a:t>                </a:t>
            </a:r>
            <a:r>
              <a:rPr lang="en-US" sz="8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real numbers with </a:t>
            </a:r>
            <a:r>
              <a:rPr lang="en-US" sz="80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</a:t>
            </a:r>
            <a:r>
              <a:rPr lang="en-US" sz="8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8000" dirty="0"/>
              <a:t>≥</a:t>
            </a:r>
            <a:r>
              <a:rPr lang="en-US" sz="8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8000" kern="1200" dirty="0">
                <a:solidFill>
                  <a:schemeClr val="tx1"/>
                </a:solidFill>
                <a:latin typeface="Cambria Math" pitchFamily="18" charset="0"/>
                <a:ea typeface="Cambria Math" pitchFamily="18" charset="0"/>
              </a:rPr>
              <a:t>2</a:t>
            </a:r>
            <a:r>
              <a:rPr lang="en-US" sz="8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</a:t>
            </a: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en-US" sz="80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for </a:t>
            </a:r>
            <a:r>
              <a:rPr lang="en-US" sz="80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j</a:t>
            </a:r>
            <a:r>
              <a:rPr lang="en-US" sz="8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:= </a:t>
            </a:r>
            <a:r>
              <a:rPr lang="en-US" sz="8000" kern="1200" dirty="0">
                <a:solidFill>
                  <a:schemeClr val="tx1"/>
                </a:solidFill>
                <a:latin typeface="Cambria Math" pitchFamily="18" charset="0"/>
                <a:ea typeface="Cambria Math" pitchFamily="18" charset="0"/>
              </a:rPr>
              <a:t>2</a:t>
            </a:r>
            <a:r>
              <a:rPr lang="en-US" sz="8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to </a:t>
            </a:r>
            <a:r>
              <a:rPr lang="en-US" sz="80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</a:t>
            </a: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en-US" sz="8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  </a:t>
            </a:r>
            <a:r>
              <a:rPr lang="en-US" sz="8000" i="1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</a:t>
            </a:r>
            <a:r>
              <a:rPr lang="en-US" sz="8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:= </a:t>
            </a:r>
            <a:r>
              <a:rPr lang="en-US" sz="8000" kern="1200" dirty="0">
                <a:solidFill>
                  <a:schemeClr val="tx1"/>
                </a:solidFill>
                <a:latin typeface="Cambria Math" pitchFamily="18" charset="0"/>
                <a:ea typeface="Cambria Math" pitchFamily="18" charset="0"/>
              </a:rPr>
              <a:t>1</a:t>
            </a: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en-US" sz="8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  </a:t>
            </a:r>
            <a:r>
              <a:rPr lang="en-US" sz="80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while</a:t>
            </a:r>
            <a:r>
              <a:rPr lang="en-US" sz="8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8000" i="1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</a:t>
            </a:r>
            <a:r>
              <a:rPr lang="en-US" sz="8000" i="1" kern="1200" baseline="-25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j</a:t>
            </a:r>
            <a:r>
              <a:rPr lang="en-US" sz="8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&gt; </a:t>
            </a:r>
            <a:r>
              <a:rPr lang="en-US" sz="8000" i="1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</a:t>
            </a:r>
            <a:r>
              <a:rPr lang="en-US" sz="8000" i="1" kern="1200" baseline="-25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</a:t>
            </a:r>
            <a:endParaRPr lang="en-US" sz="8000" i="1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en-US" sz="8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       </a:t>
            </a:r>
            <a:r>
              <a:rPr lang="en-US" sz="8000" i="1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</a:t>
            </a:r>
            <a:r>
              <a:rPr lang="en-US" sz="8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:= </a:t>
            </a:r>
            <a:r>
              <a:rPr lang="en-US" sz="8000" i="1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</a:t>
            </a:r>
            <a:r>
              <a:rPr lang="en-US" sz="8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+ </a:t>
            </a:r>
            <a:r>
              <a:rPr lang="en-US" sz="8000" kern="1200" dirty="0">
                <a:solidFill>
                  <a:schemeClr val="tx1"/>
                </a:solidFill>
                <a:latin typeface="Cambria Math" pitchFamily="18" charset="0"/>
                <a:ea typeface="Cambria Math" pitchFamily="18" charset="0"/>
              </a:rPr>
              <a:t>1</a:t>
            </a: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en-US" sz="8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   </a:t>
            </a:r>
            <a:r>
              <a:rPr lang="en-US" sz="80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</a:t>
            </a:r>
            <a:r>
              <a:rPr lang="en-US" sz="8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:= </a:t>
            </a:r>
            <a:r>
              <a:rPr lang="en-US" sz="8000" i="1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</a:t>
            </a:r>
            <a:r>
              <a:rPr lang="en-US" sz="8000" i="1" kern="1200" baseline="-25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j</a:t>
            </a:r>
            <a:endParaRPr lang="en-US" sz="8000" i="1" kern="1200" baseline="-250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en-US" sz="8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   </a:t>
            </a:r>
            <a:r>
              <a:rPr lang="en-US" sz="80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for</a:t>
            </a:r>
            <a:r>
              <a:rPr lang="en-US" sz="8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80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</a:t>
            </a:r>
            <a:r>
              <a:rPr lang="en-US" sz="8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:= </a:t>
            </a:r>
            <a:r>
              <a:rPr lang="en-US" sz="8000" kern="1200" dirty="0">
                <a:solidFill>
                  <a:schemeClr val="tx1"/>
                </a:solidFill>
                <a:latin typeface="Cambria Math" pitchFamily="18" charset="0"/>
                <a:ea typeface="Cambria Math" pitchFamily="18" charset="0"/>
              </a:rPr>
              <a:t>0</a:t>
            </a:r>
            <a:r>
              <a:rPr lang="en-US" sz="8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to </a:t>
            </a:r>
            <a:r>
              <a:rPr lang="en-US" sz="80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j</a:t>
            </a:r>
            <a:r>
              <a:rPr lang="en-US" sz="8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</a:t>
            </a:r>
            <a:r>
              <a:rPr lang="en-US" sz="8000" kern="1200" dirty="0">
                <a:solidFill>
                  <a:schemeClr val="tx1"/>
                </a:solidFill>
                <a:latin typeface="Cambria Math"/>
                <a:ea typeface="Cambria Math"/>
              </a:rPr>
              <a:t>−</a:t>
            </a:r>
            <a:r>
              <a:rPr lang="en-US" sz="8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8000" i="1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</a:t>
            </a:r>
            <a:r>
              <a:rPr lang="en-US" sz="80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8000" dirty="0">
                <a:latin typeface="Cambria Math"/>
                <a:ea typeface="Cambria Math"/>
              </a:rPr>
              <a:t>− </a:t>
            </a:r>
            <a:r>
              <a:rPr lang="en-US" sz="8000" kern="1200" dirty="0">
                <a:solidFill>
                  <a:schemeClr val="tx1"/>
                </a:solidFill>
                <a:latin typeface="Cambria Math" pitchFamily="18" charset="0"/>
                <a:ea typeface="Cambria Math" pitchFamily="18" charset="0"/>
              </a:rPr>
              <a:t>1</a:t>
            </a: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en-US" sz="8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        </a:t>
            </a:r>
            <a:r>
              <a:rPr lang="en-US" sz="8000" i="1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</a:t>
            </a:r>
            <a:r>
              <a:rPr lang="en-US" sz="8000" i="1" kern="1200" baseline="-25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j</a:t>
            </a:r>
            <a:r>
              <a:rPr lang="en-US" sz="8000" kern="1200" baseline="-25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</a:t>
            </a:r>
            <a:r>
              <a:rPr lang="en-US" sz="8000" i="1" kern="1200" baseline="-25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</a:t>
            </a:r>
            <a:r>
              <a:rPr lang="en-US" sz="8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:= </a:t>
            </a:r>
            <a:r>
              <a:rPr lang="en-US" sz="80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</a:t>
            </a:r>
            <a:r>
              <a:rPr lang="en-US" sz="8000" i="1" kern="1200" baseline="-25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j</a:t>
            </a:r>
            <a:r>
              <a:rPr lang="en-US" sz="8000" kern="1200" baseline="-25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</a:t>
            </a:r>
            <a:r>
              <a:rPr lang="en-US" sz="8000" i="1" kern="1200" baseline="-25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k-1</a:t>
            </a: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en-US" sz="8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    </a:t>
            </a:r>
            <a:r>
              <a:rPr lang="en-US" sz="8000" i="1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</a:t>
            </a:r>
            <a:r>
              <a:rPr lang="en-US" sz="8000" i="1" kern="1200" baseline="-25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</a:t>
            </a:r>
            <a:r>
              <a:rPr lang="en-US" sz="8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:= </a:t>
            </a:r>
            <a:r>
              <a:rPr lang="en-US" sz="80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</a:t>
            </a: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endParaRPr lang="en-US" sz="80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en-US" sz="8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   </a:t>
            </a: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en-US" sz="26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426029" y="3581401"/>
            <a:ext cx="4822371" cy="153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The total number of comparisons are:</a:t>
            </a: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Therefore the complexity is Θ(</a:t>
            </a:r>
            <a:r>
              <a:rPr lang="en-US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200" baseline="300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2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</p:txBody>
      </p:sp>
      <p:pic>
        <p:nvPicPr>
          <p:cNvPr id="10" name="Picture 9" descr="addin_tmp.png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 cstate="print"/>
          <a:stretch>
            <a:fillRect/>
          </a:stretch>
        </p:blipFill>
        <p:spPr>
          <a:xfrm>
            <a:off x="2438401" y="4343400"/>
            <a:ext cx="3240405" cy="346710"/>
          </a:xfrm>
          <a:prstGeom prst="rect">
            <a:avLst/>
          </a:prstGeom>
        </p:spPr>
      </p:pic>
    </p:spTree>
  </p:cSld>
  <p:clrMapOvr>
    <a:masterClrMapping/>
  </p:clrMapOvr>
  <p:transition spd="slow">
    <p:wip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Worst-Case Complexity of Selection Sort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the worst-case complexity of Selection sort in terms of the number of comparisons made?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426029" y="3581401"/>
            <a:ext cx="48223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complexity is Θ(</a:t>
            </a:r>
            <a:r>
              <a:rPr lang="en-US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3600" baseline="300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2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195556572"/>
      </p:ext>
    </p:extLst>
  </p:cSld>
  <p:clrMapOvr>
    <a:masterClrMapping/>
  </p:clrMapOvr>
  <p:transition spd="slow">
    <p:wip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Understanding the Complexity of Algorithms</a:t>
            </a:r>
          </a:p>
        </p:txBody>
      </p:sp>
      <p:pic>
        <p:nvPicPr>
          <p:cNvPr id="4" name="Content Placeholder 3" descr="table2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669374" y="1340960"/>
            <a:ext cx="6942711" cy="4664823"/>
          </a:xfrm>
        </p:spPr>
      </p:pic>
    </p:spTree>
  </p:cSld>
  <p:clrMapOvr>
    <a:masterClrMapping/>
  </p:clrMapOvr>
  <p:transition spd="slow">
    <p:wip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Understanding the Complexity of Algorithms</a:t>
            </a:r>
          </a:p>
        </p:txBody>
      </p:sp>
      <p:pic>
        <p:nvPicPr>
          <p:cNvPr id="4" name="Content Placeholder 3" descr="table2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669374" y="1340960"/>
            <a:ext cx="6942711" cy="4664823"/>
          </a:xfrm>
        </p:spPr>
      </p:pic>
    </p:spTree>
    <p:extLst>
      <p:ext uri="{BB962C8B-B14F-4D97-AF65-F5344CB8AC3E}">
        <p14:creationId xmlns:p14="http://schemas.microsoft.com/office/powerpoint/2010/main" val="658060596"/>
      </p:ext>
    </p:extLst>
  </p:cSld>
  <p:clrMapOvr>
    <a:masterClrMapping/>
  </p:clrMapOvr>
  <p:transition spd="slow">
    <p:wip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Understanding the Complexity of Algorithms</a:t>
            </a:r>
          </a:p>
        </p:txBody>
      </p:sp>
      <p:pic>
        <p:nvPicPr>
          <p:cNvPr id="4" name="Content Placeholder 3" descr="table3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84305" y="1541898"/>
            <a:ext cx="10287351" cy="3444993"/>
          </a:xfrm>
        </p:spPr>
      </p:pic>
      <p:sp>
        <p:nvSpPr>
          <p:cNvPr id="5" name="TextBox 4"/>
          <p:cNvSpPr txBox="1"/>
          <p:nvPr/>
        </p:nvSpPr>
        <p:spPr>
          <a:xfrm>
            <a:off x="2146610" y="5366282"/>
            <a:ext cx="76776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Times of more than </a:t>
            </a:r>
            <a:r>
              <a:rPr lang="en-US" sz="2000" dirty="0">
                <a:latin typeface="Cambria Math" pitchFamily="18" charset="0"/>
                <a:ea typeface="Cambria Math" pitchFamily="18" charset="0"/>
              </a:rPr>
              <a:t>10</a:t>
            </a:r>
            <a:r>
              <a:rPr lang="en-US" sz="2000" baseline="30000" dirty="0">
                <a:latin typeface="Cambria Math" pitchFamily="18" charset="0"/>
                <a:ea typeface="Cambria Math" pitchFamily="18" charset="0"/>
              </a:rPr>
              <a:t>100   </a:t>
            </a:r>
            <a:r>
              <a:rPr lang="en-US" sz="2000" dirty="0"/>
              <a:t>years are indicated with an *.</a:t>
            </a:r>
            <a:endParaRPr lang="en-US" sz="2000" dirty="0">
              <a:latin typeface="Cambria Math" pitchFamily="18" charset="0"/>
              <a:ea typeface="Cambria Math" pitchFamily="18" charset="0"/>
            </a:endParaRPr>
          </a:p>
        </p:txBody>
      </p:sp>
    </p:spTree>
  </p:cSld>
  <p:clrMapOvr>
    <a:masterClrMapping/>
  </p:clrMapOvr>
  <p:transition spd="slow">
    <p:wip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Recursively Defined Functions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dirty="0"/>
              <a:t>  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Definition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A </a:t>
            </a:r>
            <a:r>
              <a:rPr lang="en-US" b="1" i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recursive</a:t>
            </a:r>
            <a:r>
              <a:rPr lang="en-US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or </a:t>
            </a:r>
            <a:r>
              <a:rPr lang="en-US" b="1" i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inductive definition 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a function consists of two steps.</a:t>
            </a:r>
          </a:p>
          <a:p>
            <a:pPr>
              <a:lnSpc>
                <a:spcPct val="15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A Recursive function can be defined as a routine that calls itself directly or indirectly.</a:t>
            </a:r>
          </a:p>
          <a:p>
            <a:pPr lvl="1">
              <a:lnSpc>
                <a:spcPct val="150000"/>
              </a:lnSpc>
            </a:pPr>
            <a:r>
              <a:rPr lang="en-US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BASIS STEP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Specify the value of the function at zero.</a:t>
            </a:r>
          </a:p>
          <a:p>
            <a:pPr lvl="1">
              <a:lnSpc>
                <a:spcPct val="150000"/>
              </a:lnSpc>
            </a:pPr>
            <a:r>
              <a:rPr lang="en-US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RECURSIVE STEP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Give a rule for finding its value at an integer from its values at smaller integers.</a:t>
            </a:r>
          </a:p>
        </p:txBody>
      </p:sp>
    </p:spTree>
    <p:extLst>
      <p:ext uri="{BB962C8B-B14F-4D97-AF65-F5344CB8AC3E}">
        <p14:creationId xmlns:p14="http://schemas.microsoft.com/office/powerpoint/2010/main" val="35228316"/>
      </p:ext>
    </p:extLst>
  </p:cSld>
  <p:clrMapOvr>
    <a:masterClrMapping/>
  </p:clrMapOvr>
  <p:transition spd="slow">
    <p:wip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Recursively Defined Functions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Example: 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Given a recursive definition of the factorial function </a:t>
            </a:r>
            <a:r>
              <a:rPr lang="en-US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!:</a:t>
            </a:r>
          </a:p>
          <a:p>
            <a:pPr marL="971550" lvl="1" indent="-514350">
              <a:lnSpc>
                <a:spcPct val="150000"/>
              </a:lnSpc>
              <a:buNone/>
            </a:pPr>
            <a:r>
              <a:rPr lang="en-US" sz="22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200" b="1" dirty="0">
                <a:solidFill>
                  <a:srgbClr val="0070C0"/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0</a:t>
            </a:r>
            <a:r>
              <a:rPr lang="en-US" sz="2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2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sz="2200" b="1" dirty="0">
                <a:solidFill>
                  <a:srgbClr val="0070C0"/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1</a:t>
            </a:r>
          </a:p>
          <a:p>
            <a:pPr marL="971550" lvl="1" indent="-514350">
              <a:lnSpc>
                <a:spcPct val="150000"/>
              </a:lnSpc>
              <a:buNone/>
            </a:pPr>
            <a:r>
              <a:rPr lang="en-US" sz="22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2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 + </a:t>
            </a:r>
            <a:r>
              <a:rPr lang="en-US" sz="2200" b="1" dirty="0">
                <a:solidFill>
                  <a:srgbClr val="0070C0"/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1</a:t>
            </a:r>
            <a:r>
              <a:rPr lang="en-US" sz="2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2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sz="2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2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 + </a:t>
            </a:r>
            <a:r>
              <a:rPr lang="en-US" sz="2200" b="1" dirty="0">
                <a:solidFill>
                  <a:srgbClr val="0070C0"/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1</a:t>
            </a:r>
            <a:r>
              <a:rPr lang="en-US" sz="2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200" b="1" dirty="0">
                <a:solidFill>
                  <a:srgbClr val="0070C0"/>
                </a:solidFill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∙</a:t>
            </a:r>
            <a:r>
              <a:rPr lang="en-US" sz="22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</a:t>
            </a:r>
            <a:r>
              <a:rPr lang="en-US" sz="2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2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</a:t>
            </a:r>
            <a:r>
              <a:rPr lang="en-US" sz="2200" b="1" i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2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2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1</a:t>
            </a:r>
            <a:r>
              <a:rPr lang="en-US" sz="22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200" b="1" i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2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2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2</a:t>
            </a:r>
            <a:r>
              <a:rPr lang="en-US" sz="22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200" b="1" i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2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2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3</a:t>
            </a:r>
            <a:r>
              <a:rPr lang="en-US" sz="22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971550" lvl="1" indent="-514350">
              <a:lnSpc>
                <a:spcPct val="150000"/>
              </a:lnSpc>
              <a:buNone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</a:p>
          <a:p>
            <a:pPr lvl="2">
              <a:lnSpc>
                <a:spcPct val="150000"/>
              </a:lnSpc>
            </a:pPr>
            <a:r>
              <a:rPr lang="en-US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2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1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</a:t>
            </a:r>
            <a:r>
              <a:rPr lang="en-US" sz="22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1</a:t>
            </a:r>
            <a:r>
              <a:rPr lang="en-US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* f(</a:t>
            </a:r>
            <a:r>
              <a:rPr lang="en-US" sz="2200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0)</a:t>
            </a:r>
            <a:r>
              <a:rPr lang="en-US" sz="22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= 1</a:t>
            </a:r>
            <a:endParaRPr lang="en-US" sz="2200" dirty="0">
              <a:latin typeface="Times New Roman" panose="02020603050405020304" pitchFamily="18" charset="0"/>
              <a:ea typeface="Cambria Math"/>
              <a:cs typeface="Times New Roman" panose="02020603050405020304" pitchFamily="18" charset="0"/>
            </a:endParaRPr>
          </a:p>
          <a:p>
            <a:pPr lvl="2">
              <a:lnSpc>
                <a:spcPct val="150000"/>
              </a:lnSpc>
            </a:pPr>
            <a:r>
              <a:rPr lang="en-US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2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2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</a:t>
            </a:r>
            <a:r>
              <a:rPr lang="en-US" sz="22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2+</a:t>
            </a:r>
            <a:r>
              <a:rPr lang="en-US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(1)</a:t>
            </a:r>
            <a:r>
              <a:rPr lang="en-US" sz="22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=2 </a:t>
            </a:r>
            <a:endParaRPr lang="en-US" sz="2200" dirty="0">
              <a:latin typeface="Times New Roman" panose="02020603050405020304" pitchFamily="18" charset="0"/>
              <a:ea typeface="Cambria Math"/>
              <a:cs typeface="Times New Roman" panose="02020603050405020304" pitchFamily="18" charset="0"/>
            </a:endParaRPr>
          </a:p>
          <a:p>
            <a:pPr lvl="2">
              <a:lnSpc>
                <a:spcPct val="150000"/>
              </a:lnSpc>
            </a:pPr>
            <a:r>
              <a:rPr lang="en-US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2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3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</a:t>
            </a:r>
            <a:r>
              <a:rPr lang="en-US" sz="22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3*</a:t>
            </a:r>
            <a:r>
              <a:rPr lang="en-US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2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2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=6</a:t>
            </a:r>
            <a:endParaRPr lang="en-US" sz="2200" dirty="0">
              <a:latin typeface="Times New Roman" panose="02020603050405020304" pitchFamily="18" charset="0"/>
              <a:ea typeface="Cambria Math"/>
              <a:cs typeface="Times New Roman" panose="02020603050405020304" pitchFamily="18" charset="0"/>
            </a:endParaRPr>
          </a:p>
          <a:p>
            <a:pPr marL="971550" lvl="1" indent="-514350">
              <a:lnSpc>
                <a:spcPct val="150000"/>
              </a:lnSpc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71550" lvl="1" indent="-514350">
              <a:lnSpc>
                <a:spcPct val="150000"/>
              </a:lnSpc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2">
              <a:buNone/>
            </a:pPr>
            <a:endParaRPr lang="en-US" dirty="0">
              <a:latin typeface="Times New Roman" panose="02020603050405020304" pitchFamily="18" charset="0"/>
              <a:ea typeface="Cambria Math"/>
              <a:cs typeface="Times New Roman" panose="02020603050405020304" pitchFamily="18" charset="0"/>
            </a:endParaRPr>
          </a:p>
          <a:p>
            <a:pPr lvl="2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2948837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Recursively Defined Functions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  <a:buNone/>
            </a:pPr>
            <a:r>
              <a:rPr lang="en-US" b="1" dirty="0"/>
              <a:t>  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Suppose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defined by:</a:t>
            </a:r>
          </a:p>
          <a:p>
            <a:pPr>
              <a:lnSpc>
                <a:spcPct val="150000"/>
              </a:lnSpc>
              <a:buNone/>
            </a:pPr>
            <a:r>
              <a:rPr lang="en-US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f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0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3,</a:t>
            </a:r>
          </a:p>
          <a:p>
            <a:pPr>
              <a:lnSpc>
                <a:spcPct val="150000"/>
              </a:lnSpc>
              <a:buNone/>
            </a:pPr>
            <a:r>
              <a:rPr lang="en-US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f(n + 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1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2</a:t>
            </a:r>
            <a:r>
              <a:rPr lang="en-US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3</a:t>
            </a:r>
          </a:p>
          <a:p>
            <a:pPr>
              <a:lnSpc>
                <a:spcPct val="15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Find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1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2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3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4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>
              <a:lnSpc>
                <a:spcPct val="15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2">
              <a:lnSpc>
                <a:spcPct val="150000"/>
              </a:lnSpc>
            </a:pP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1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2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0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3 = 2</a:t>
            </a:r>
            <a:r>
              <a:rPr lang="en-US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∙3 + 3 = 9</a:t>
            </a:r>
          </a:p>
          <a:p>
            <a:pPr lvl="2">
              <a:lnSpc>
                <a:spcPct val="150000"/>
              </a:lnSpc>
            </a:pP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2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2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1)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3 = 2</a:t>
            </a:r>
            <a:r>
              <a:rPr lang="en-US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∙9 + 3 = 21</a:t>
            </a:r>
          </a:p>
          <a:p>
            <a:pPr lvl="2">
              <a:lnSpc>
                <a:spcPct val="150000"/>
              </a:lnSpc>
            </a:pP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3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2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2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3 = 2</a:t>
            </a:r>
            <a:r>
              <a:rPr lang="en-US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∙21 + 3 = 45</a:t>
            </a:r>
          </a:p>
          <a:p>
            <a:pPr lvl="2">
              <a:lnSpc>
                <a:spcPct val="150000"/>
              </a:lnSpc>
            </a:pP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4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2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3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3 = 2</a:t>
            </a:r>
            <a:r>
              <a:rPr lang="en-US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∙45 + 3 = 93</a:t>
            </a:r>
          </a:p>
          <a:p>
            <a:pPr lvl="2">
              <a:lnSpc>
                <a:spcPct val="150000"/>
              </a:lnSpc>
              <a:buNone/>
            </a:pPr>
            <a:endParaRPr lang="en-US" dirty="0">
              <a:latin typeface="Times New Roman" panose="02020603050405020304" pitchFamily="18" charset="0"/>
              <a:ea typeface="Cambria Math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448869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/>
              <a:t>Divide-and-Conquer Recurrence Relations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Suppose that a recursive algorithm divides a 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problem of size </a:t>
            </a:r>
            <a:r>
              <a:rPr lang="en-US" b="1" i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into </a:t>
            </a:r>
            <a:r>
              <a:rPr lang="en-US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subproblems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Assume each </a:t>
            </a:r>
            <a:r>
              <a:rPr lang="en-US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subproblem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of size </a:t>
            </a:r>
            <a:r>
              <a:rPr lang="en-US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Suppose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extra operations are needed in the conquer step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Then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represents the number of operations to solve a problem of size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satisisfies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 following recurrence relation:</a:t>
            </a:r>
          </a:p>
          <a:p>
            <a:pPr>
              <a:lnSpc>
                <a:spcPct val="150000"/>
              </a:lnSpc>
              <a:buNone/>
            </a:pP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f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af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+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is called a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divide-and-conquer recurrence relation.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149192"/>
      </p:ext>
    </p:extLst>
  </p:cSld>
  <p:clrMapOvr>
    <a:masterClrMapping/>
  </p:clrMapOvr>
  <p:transition spd="slow">
    <p:wip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200" dirty="0"/>
              <a:t>Estimating the Size of Divide-and-conquer Functions (</a:t>
            </a:r>
            <a:r>
              <a:rPr lang="en-US" sz="3200" i="1" dirty="0"/>
              <a:t>continued</a:t>
            </a:r>
            <a:r>
              <a:rPr lang="en-US" sz="3200" dirty="0"/>
              <a:t>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50000"/>
              </a:lnSpc>
              <a:buNone/>
            </a:pPr>
            <a:r>
              <a:rPr lang="en-US" b="1" dirty="0"/>
              <a:t>  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Theorem </a:t>
            </a: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2. Master Theorem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Let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be an increasing function that satisfies the recurrence relation</a:t>
            </a:r>
          </a:p>
          <a:p>
            <a:pPr>
              <a:lnSpc>
                <a:spcPct val="15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af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+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i="1" baseline="30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endParaRPr lang="en-US" i="1" baseline="30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whenever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 =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i="1" baseline="30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where 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 positive integer greater than 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1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and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and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are real numbers with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positive and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nonnegative. Then</a:t>
            </a:r>
          </a:p>
          <a:p>
            <a:pPr>
              <a:lnSpc>
                <a:spcPct val="150000"/>
              </a:lnSpc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</a:p>
          <a:p>
            <a:pPr>
              <a:lnSpc>
                <a:spcPct val="150000"/>
              </a:lnSpc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en-US" dirty="0"/>
          </a:p>
        </p:txBody>
      </p:sp>
      <p:pic>
        <p:nvPicPr>
          <p:cNvPr id="7" name="Picture 6" descr="addin_tmp.png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3" cstate="print"/>
          <a:stretch>
            <a:fillRect/>
          </a:stretch>
        </p:blipFill>
        <p:spPr>
          <a:xfrm>
            <a:off x="3962402" y="4648202"/>
            <a:ext cx="3735705" cy="942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4300664"/>
      </p:ext>
    </p:extLst>
  </p:cSld>
  <p:clrMapOvr>
    <a:masterClrMapping/>
  </p:clrMapOvr>
  <p:transition spd="slow">
    <p:wip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9A700FBA-D04C-4675-9E34-E01FDAFB32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Content Placeholder 6">
                <a:extLst>
                  <a:ext uri="{FF2B5EF4-FFF2-40B4-BE49-F238E27FC236}">
                    <a16:creationId xmlns:a16="http://schemas.microsoft.com/office/drawing/2014/main" id="{19518595-E80A-414F-A106-9118CB0B4BF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en-US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f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en-US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= </a:t>
                </a:r>
                <a:r>
                  <a:rPr lang="en-US" i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af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en-US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/</a:t>
                </a:r>
                <a:r>
                  <a:rPr lang="en-US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+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en-US" i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en-US" i="1" baseline="30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</a:t>
                </a:r>
                <a:r>
                  <a:rPr lang="en-US" i="1" baseline="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/>
                  <a:t>	</a:t>
                </a:r>
              </a:p>
              <a:p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f</m:t>
                    </m:r>
                    <m:r>
                      <m:rPr>
                        <m:nor/>
                      </m:rPr>
                      <a:rPr lang="en-US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m:rPr>
                        <m:nor/>
                      </m:rPr>
                      <a:rPr lang="en-US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n</m:t>
                    </m:r>
                    <m:r>
                      <m:rPr>
                        <m:nor/>
                      </m:rPr>
                      <a:rPr lang="en-US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)</m:t>
                    </m:r>
                    <m:r>
                      <a:rPr lang="en-US" b="1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b="1" i="1" smtClean="0">
                        <a:latin typeface="Cambria Math" panose="02040503050406030204" pitchFamily="18" charset="0"/>
                      </a:rPr>
                      <m:t>𝟒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b="1" i="1" smtClean="0">
                                <a:latin typeface="Cambria Math" panose="02040503050406030204" pitchFamily="18" charset="0"/>
                              </a:rPr>
                              <m:t>𝒏</m:t>
                            </m:r>
                          </m:num>
                          <m:den>
                            <m:r>
                              <a:rPr lang="en-US" b="1" i="1" smtClean="0">
                                <a:latin typeface="Cambria Math" panose="02040503050406030204" pitchFamily="18" charset="0"/>
                              </a:rPr>
                              <m:t>𝟐</m:t>
                            </m:r>
                          </m:den>
                        </m:f>
                      </m:e>
                    </m:d>
                    <m:r>
                      <a:rPr lang="en-US" i="1">
                        <a:latin typeface="Cambria Math" panose="02040503050406030204" pitchFamily="18" charset="0"/>
                      </a:rPr>
                      <m:t>+</m:t>
                    </m:r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nor/>
                          </m:rPr>
                          <a:rPr lang="en-US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c</m:t>
                        </m:r>
                        <m:r>
                          <m:rPr>
                            <m:nor/>
                          </m:rPr>
                          <a:rPr lang="en-US" i="1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n</m:t>
                        </m:r>
                        <m:r>
                          <m:rPr>
                            <m:nor/>
                          </m:rPr>
                          <a:rPr lang="en-US" b="0" i="1" baseline="30000" dirty="0" smtClean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e>
                    </m:d>
                  </m:oMath>
                </a14:m>
                <a:endParaRPr lang="en-US" dirty="0">
                  <a:ea typeface="Cambria Math" panose="02040503050406030204" pitchFamily="18" charset="0"/>
                </a:endParaRPr>
              </a:p>
              <a:p>
                <a:r>
                  <a:rPr lang="en-US" dirty="0">
                    <a:ea typeface="Cambria Math" panose="02040503050406030204" pitchFamily="18" charset="0"/>
                  </a:rPr>
                  <a:t>a=4</a:t>
                </a:r>
              </a:p>
              <a:p>
                <a:r>
                  <a:rPr lang="en-US" dirty="0">
                    <a:ea typeface="Cambria Math" panose="02040503050406030204" pitchFamily="18" charset="0"/>
                  </a:rPr>
                  <a:t>b=2</a:t>
                </a:r>
              </a:p>
              <a:p>
                <a:r>
                  <a:rPr lang="en-US" dirty="0">
                    <a:ea typeface="Cambria Math" panose="02040503050406030204" pitchFamily="18" charset="0"/>
                  </a:rPr>
                  <a:t>d=1</a:t>
                </a:r>
              </a:p>
              <a:p>
                <a:r>
                  <a:rPr lang="pt-BR" dirty="0" err="1"/>
                  <a:t>Since</a:t>
                </a:r>
                <a:r>
                  <a:rPr lang="pt-BR" dirty="0"/>
                  <a:t> a &gt;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b</m:t>
                    </m:r>
                    <m:r>
                      <m:rPr>
                        <m:nor/>
                      </m:rPr>
                      <a:rPr lang="en-US" b="0" i="1" baseline="30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d</m:t>
                    </m:r>
                  </m:oMath>
                </a14:m>
                <a:endParaRPr lang="en-US" b="0" baseline="30000" dirty="0">
                  <a:cs typeface="Times New Roman" panose="02020603050405020304" pitchFamily="18" charset="0"/>
                </a:endParaRPr>
              </a:p>
              <a:p>
                <a:r>
                  <a:rPr lang="pt-BR" dirty="0"/>
                  <a:t>T(n) =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/>
                      <m:t>O</m:t>
                    </m:r>
                    <m:r>
                      <m:rPr>
                        <m:nor/>
                      </m:rPr>
                      <a:rPr lang="en-US"/>
                      <m:t>(</m:t>
                    </m:r>
                    <m:sSup>
                      <m:sSupPr>
                        <m:ctrlPr>
                          <a:rPr lang="en-US" i="1" dirty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 dirty="0">
                            <a:latin typeface="Cambria Math" panose="02040503050406030204" pitchFamily="18" charset="0"/>
                          </a:rPr>
                          <m:t>𝒏</m:t>
                        </m:r>
                      </m:e>
                      <m:sup>
                        <m:sSub>
                          <m:sSubPr>
                            <m:ctrlPr>
                              <a:rPr lang="en-US" i="1" dirty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 dirty="0">
                                <a:latin typeface="Cambria Math" panose="02040503050406030204" pitchFamily="18" charset="0"/>
                              </a:rPr>
                              <m:t>𝒍𝒐𝒈</m:t>
                            </m:r>
                          </m:e>
                          <m:sub>
                            <m:r>
                              <a:rPr lang="en-US" i="1" dirty="0">
                                <a:latin typeface="Cambria Math" panose="02040503050406030204" pitchFamily="18" charset="0"/>
                              </a:rPr>
                              <m:t>𝒃</m:t>
                            </m:r>
                          </m:sub>
                        </m:sSub>
                        <m:r>
                          <a:rPr lang="en-US" i="1" dirty="0">
                            <a:latin typeface="Cambria Math" panose="02040503050406030204" pitchFamily="18" charset="0"/>
                          </a:rPr>
                          <m:t>𝒂</m:t>
                        </m:r>
                      </m:sup>
                    </m:sSup>
                    <m:r>
                      <a:rPr lang="en-US" i="1" dirty="0">
                        <a:latin typeface="Cambria Math" panose="02040503050406030204" pitchFamily="18" charset="0"/>
                      </a:rPr>
                      <m:t>)</m:t>
                    </m:r>
                    <m:r>
                      <m:rPr>
                        <m:nor/>
                      </m:rPr>
                      <a:rPr lang="en-US" dirty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pt-BR" dirty="0"/>
                  <a:t>= O(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pt-BR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1" i="1" smtClean="0">
                            <a:latin typeface="Cambria Math" panose="02040503050406030204" pitchFamily="18" charset="0"/>
                          </a:rPr>
                          <m:t>𝒏</m:t>
                        </m:r>
                      </m:e>
                      <m:sup>
                        <m:r>
                          <a:rPr lang="en-US" b="1" i="1" smtClean="0"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dirty="0"/>
                  <a:t>)</a:t>
                </a:r>
              </a:p>
            </p:txBody>
          </p:sp>
        </mc:Choice>
        <mc:Fallback xmlns="">
          <p:sp>
            <p:nvSpPr>
              <p:cNvPr id="7" name="Content Placeholder 6">
                <a:extLst>
                  <a:ext uri="{FF2B5EF4-FFF2-40B4-BE49-F238E27FC236}">
                    <a16:creationId xmlns:a16="http://schemas.microsoft.com/office/drawing/2014/main" id="{19518595-E80A-414F-A106-9118CB0B4BF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6"/>
                <a:stretch>
                  <a:fillRect l="-54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Picture 1" descr="addin_tmp.png">
            <a:extLst>
              <a:ext uri="{FF2B5EF4-FFF2-40B4-BE49-F238E27FC236}">
                <a16:creationId xmlns:a16="http://schemas.microsoft.com/office/drawing/2014/main" id="{E60D8A13-538A-1EB9-4C46-DF41CB799324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 cstate="print"/>
          <a:stretch>
            <a:fillRect/>
          </a:stretch>
        </p:blipFill>
        <p:spPr>
          <a:xfrm>
            <a:off x="6934202" y="3219237"/>
            <a:ext cx="3735705" cy="94297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1887386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9A700FBA-D04C-4675-9E34-E01FDAFB32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Content Placeholder 6">
                <a:extLst>
                  <a:ext uri="{FF2B5EF4-FFF2-40B4-BE49-F238E27FC236}">
                    <a16:creationId xmlns:a16="http://schemas.microsoft.com/office/drawing/2014/main" id="{19518595-E80A-414F-A106-9118CB0B4BF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en-US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f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en-US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= </a:t>
                </a:r>
                <a:r>
                  <a:rPr lang="en-US" i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af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en-US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/</a:t>
                </a:r>
                <a:r>
                  <a:rPr lang="en-US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+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en-US" i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en-US" i="1" baseline="30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</a:t>
                </a:r>
                <a:r>
                  <a:rPr lang="en-US" i="1" baseline="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/>
                  <a:t>	</a:t>
                </a:r>
              </a:p>
              <a:p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f</m:t>
                    </m:r>
                    <m:r>
                      <m:rPr>
                        <m:nor/>
                      </m:rPr>
                      <a:rPr lang="en-US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m:rPr>
                        <m:nor/>
                      </m:rPr>
                      <a:rPr lang="en-US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n</m:t>
                    </m:r>
                    <m:r>
                      <m:rPr>
                        <m:nor/>
                      </m:rPr>
                      <a:rPr lang="en-US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)</m:t>
                    </m:r>
                    <m:r>
                      <a:rPr lang="en-US" b="1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b="1" i="1">
                                <a:latin typeface="Cambria Math" panose="02040503050406030204" pitchFamily="18" charset="0"/>
                              </a:rPr>
                              <m:t>𝒏</m:t>
                            </m:r>
                          </m:num>
                          <m:den>
                            <m:r>
                              <a:rPr lang="en-US" b="1" i="1">
                                <a:latin typeface="Cambria Math" panose="02040503050406030204" pitchFamily="18" charset="0"/>
                              </a:rPr>
                              <m:t>𝟐</m:t>
                            </m:r>
                          </m:den>
                        </m:f>
                      </m:e>
                    </m:d>
                    <m:r>
                      <a:rPr lang="en-US" i="1">
                        <a:latin typeface="Cambria Math" panose="02040503050406030204" pitchFamily="18" charset="0"/>
                      </a:rPr>
                      <m:t>+</m:t>
                    </m:r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nor/>
                          </m:rPr>
                          <a:rPr lang="en-US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c</m:t>
                        </m:r>
                        <m:r>
                          <m:rPr>
                            <m:nor/>
                          </m:rPr>
                          <a:rPr lang="en-US" i="1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n</m:t>
                        </m:r>
                        <m:r>
                          <m:rPr>
                            <m:nor/>
                          </m:rPr>
                          <a:rPr lang="en-US" b="0" i="1" baseline="30000" dirty="0" smtClean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0</m:t>
                        </m:r>
                      </m:e>
                    </m:d>
                  </m:oMath>
                </a14:m>
                <a:endParaRPr lang="en-US" dirty="0">
                  <a:ea typeface="Cambria Math" panose="02040503050406030204" pitchFamily="18" charset="0"/>
                </a:endParaRPr>
              </a:p>
              <a:p>
                <a:pPr marL="50800" indent="0">
                  <a:buNone/>
                </a:pPr>
                <a:r>
                  <a:rPr lang="en-US" dirty="0"/>
                  <a:t>Solution</a:t>
                </a:r>
              </a:p>
              <a:p>
                <a:r>
                  <a:rPr lang="en-US" dirty="0">
                    <a:solidFill>
                      <a:schemeClr val="tx1"/>
                    </a:solidFill>
                    <a:ea typeface="Cambria Math" panose="02040503050406030204" pitchFamily="18" charset="0"/>
                  </a:rPr>
                  <a:t>a=1</a:t>
                </a:r>
              </a:p>
              <a:p>
                <a:r>
                  <a:rPr lang="en-US" dirty="0">
                    <a:solidFill>
                      <a:schemeClr val="tx1"/>
                    </a:solidFill>
                    <a:ea typeface="Cambria Math" panose="02040503050406030204" pitchFamily="18" charset="0"/>
                  </a:rPr>
                  <a:t>b=2</a:t>
                </a:r>
              </a:p>
              <a:p>
                <a:r>
                  <a:rPr lang="en-US" dirty="0">
                    <a:solidFill>
                      <a:schemeClr val="tx1"/>
                    </a:solidFill>
                    <a:ea typeface="Cambria Math" panose="02040503050406030204" pitchFamily="18" charset="0"/>
                  </a:rPr>
                  <a:t>d=0</a:t>
                </a:r>
              </a:p>
              <a:p>
                <a:r>
                  <a:rPr lang="en-US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</a:t>
                </a:r>
                <a:r>
                  <a:rPr lang="en-US" i="1" baseline="300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 </a:t>
                </a:r>
                <a:r>
                  <a:rPr lang="en-US" dirty="0">
                    <a:solidFill>
                      <a:schemeClr val="tx1"/>
                    </a:solidFill>
                    <a:ea typeface="Cambria Math" panose="02040503050406030204" pitchFamily="18" charset="0"/>
                  </a:rPr>
                  <a:t>=1</a:t>
                </a:r>
              </a:p>
              <a:p>
                <a:r>
                  <a:rPr lang="pt-BR" dirty="0" err="1">
                    <a:solidFill>
                      <a:schemeClr val="tx1"/>
                    </a:solidFill>
                  </a:rPr>
                  <a:t>Since</a:t>
                </a:r>
                <a:r>
                  <a:rPr lang="pt-BR" dirty="0">
                    <a:solidFill>
                      <a:schemeClr val="tx1"/>
                    </a:solidFill>
                  </a:rPr>
                  <a:t> a =</a:t>
                </a:r>
                <a:r>
                  <a:rPr lang="en-US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</a:t>
                </a:r>
                <a:endParaRPr lang="en-US" dirty="0">
                  <a:solidFill>
                    <a:schemeClr val="tx1"/>
                  </a:solidFill>
                </a:endParaRPr>
              </a:p>
              <a:p>
                <a:r>
                  <a:rPr lang="pt-BR" dirty="0">
                    <a:solidFill>
                      <a:schemeClr val="tx1"/>
                    </a:solidFill>
                  </a:rPr>
                  <a:t>T(n) =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>
                        <a:solidFill>
                          <a:schemeClr val="tx1"/>
                        </a:solidFill>
                      </a:rPr>
                      <m:t>O</m:t>
                    </m:r>
                    <m:r>
                      <m:rPr>
                        <m:nor/>
                      </m:rPr>
                      <a:rPr lang="en-US">
                        <a:solidFill>
                          <a:schemeClr val="tx1"/>
                        </a:solidFill>
                      </a:rPr>
                      <m:t>(</m:t>
                    </m:r>
                    <m:sSup>
                      <m:sSupPr>
                        <m:ctrlPr>
                          <a:rPr lang="en-US" i="1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</m:e>
                      <m:sup>
                        <m:r>
                          <a:rPr lang="en-US" i="1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𝒅</m:t>
                        </m:r>
                      </m:sup>
                    </m:sSup>
                    <m:r>
                      <a:rPr lang="en-US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𝒍𝒐𝒈</m:t>
                    </m:r>
                    <m:r>
                      <a:rPr lang="en-US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𝒏</m:t>
                    </m:r>
                    <m:r>
                      <a:rPr lang="en-US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)</m:t>
                    </m:r>
                    <m:r>
                      <m:rPr>
                        <m:nor/>
                      </m:rPr>
                      <a:rPr lang="en-US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pt-BR" dirty="0">
                    <a:solidFill>
                      <a:schemeClr val="tx1"/>
                    </a:solidFill>
                  </a:rPr>
                  <a:t>=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>
                        <a:solidFill>
                          <a:schemeClr val="tx1"/>
                        </a:solidFill>
                      </a:rPr>
                      <m:t>O</m:t>
                    </m:r>
                    <m:r>
                      <m:rPr>
                        <m:nor/>
                      </m:rPr>
                      <a:rPr lang="en-US">
                        <a:solidFill>
                          <a:schemeClr val="tx1"/>
                        </a:solidFill>
                      </a:rPr>
                      <m:t>(</m:t>
                    </m:r>
                    <m:sSup>
                      <m:sSupPr>
                        <m:ctrlPr>
                          <a:rPr lang="en-US" i="1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</m:e>
                      <m:sup>
                        <m:r>
                          <a:rPr lang="en-US" b="1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𝟎</m:t>
                        </m:r>
                      </m:sup>
                    </m:sSup>
                    <m:r>
                      <a:rPr lang="en-US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𝒍𝒐𝒈</m:t>
                    </m:r>
                    <m:r>
                      <a:rPr lang="en-US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𝒏</m:t>
                    </m:r>
                    <m:r>
                      <a:rPr lang="en-US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dirty="0">
                    <a:solidFill>
                      <a:schemeClr val="tx1"/>
                    </a:solidFill>
                  </a:rPr>
                  <a:t>=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>
                        <a:solidFill>
                          <a:schemeClr val="tx1"/>
                        </a:solidFill>
                      </a:rPr>
                      <m:t>O</m:t>
                    </m:r>
                    <m:r>
                      <m:rPr>
                        <m:nor/>
                      </m:rPr>
                      <a:rPr lang="en-US">
                        <a:solidFill>
                          <a:schemeClr val="tx1"/>
                        </a:solidFill>
                      </a:rPr>
                      <m:t>(</m:t>
                    </m:r>
                    <m:r>
                      <a:rPr lang="en-US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𝒍𝒐𝒈</m:t>
                    </m:r>
                    <m:r>
                      <a:rPr lang="en-US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𝒏</m:t>
                    </m:r>
                    <m:r>
                      <a:rPr lang="en-US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US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7" name="Content Placeholder 6">
                <a:extLst>
                  <a:ext uri="{FF2B5EF4-FFF2-40B4-BE49-F238E27FC236}">
                    <a16:creationId xmlns:a16="http://schemas.microsoft.com/office/drawing/2014/main" id="{19518595-E80A-414F-A106-9118CB0B4BF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6"/>
                <a:stretch>
                  <a:fillRect l="-70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Picture 1" descr="addin_tmp.png">
            <a:extLst>
              <a:ext uri="{FF2B5EF4-FFF2-40B4-BE49-F238E27FC236}">
                <a16:creationId xmlns:a16="http://schemas.microsoft.com/office/drawing/2014/main" id="{8B41C344-A58A-C814-700D-5D687D58AD85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 cstate="print"/>
          <a:stretch>
            <a:fillRect/>
          </a:stretch>
        </p:blipFill>
        <p:spPr>
          <a:xfrm>
            <a:off x="5982124" y="1891180"/>
            <a:ext cx="5143501" cy="129833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6884827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45CC9-D21A-3E45-001F-331690B133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Proof Techniques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3C88CB-D3AC-74A5-F965-95A9C6B1B8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9148" y="1124622"/>
            <a:ext cx="11233704" cy="5352378"/>
          </a:xfrm>
        </p:spPr>
        <p:txBody>
          <a:bodyPr>
            <a:normAutofit fontScale="70000" lnSpcReduction="20000"/>
          </a:bodyPr>
          <a:lstStyle/>
          <a:p>
            <a:pPr marL="50800" indent="0">
              <a:lnSpc>
                <a:spcPct val="17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Proof techniques refer to the methods employed in mathematics and logic to establish the validity or truth of a statement or proposition. 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some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the common proof techniques:</a:t>
            </a:r>
          </a:p>
          <a:p>
            <a:pPr>
              <a:lnSpc>
                <a:spcPct val="17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Direct Proof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This technique involves starting with the </a:t>
            </a:r>
            <a:r>
              <a:rPr lang="en-US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given statements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using logical reasoning to reach the desired conclusion.</a:t>
            </a:r>
          </a:p>
          <a:p>
            <a:pPr>
              <a:lnSpc>
                <a:spcPct val="17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Proof by Contradiction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In this technique, the proof assumes the </a:t>
            </a:r>
            <a:r>
              <a:rPr lang="en-US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negation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the desired conclusion and then shows that it leads to a contradiction or inconsistency. This establishes the original statement's validity.</a:t>
            </a:r>
          </a:p>
          <a:p>
            <a:pPr>
              <a:lnSpc>
                <a:spcPct val="17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Proof by Contrapositive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This technique involves proving the </a:t>
            </a:r>
            <a:r>
              <a:rPr lang="en-US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contrapositive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a statement instead of the original statement. The contrapositive is logically equivalent to the original statement, so proving it establishes the truth of the original statement.</a:t>
            </a:r>
          </a:p>
          <a:p>
            <a:pPr marL="5080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8877491"/>
      </p:ext>
    </p:extLst>
  </p:cSld>
  <p:clrMapOvr>
    <a:masterClrMapping/>
  </p:clrMapOvr>
  <p:transition spd="slow">
    <p:wip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573CEA-ACCF-B792-B04D-4423581A98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Proof Techniques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9FBA0-2A23-8BB0-DC08-295E9FC82D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just">
              <a:lnSpc>
                <a:spcPct val="16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Proof by Mathematical Induction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This technique is commonly used to prove statements that depend on a variable, typically natural numbers. It involves proving that a given statement holds for a base case (often n = 1) and then showing that if it holds for any arbitrary case (n = k), it also holds for the next case (n = k + 1).</a:t>
            </a:r>
          </a:p>
          <a:p>
            <a:pPr algn="just">
              <a:lnSpc>
                <a:spcPct val="16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en-US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Proof by Exhaustion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Also known as proof by cases, this technique involves considering all possible cases or scenarios and proving the statement for each specific case.</a:t>
            </a:r>
          </a:p>
          <a:p>
            <a:pPr algn="just">
              <a:lnSpc>
                <a:spcPct val="16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en-US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Proof by Counterexample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This technique aims to disprove a statement by providing a specific example or case that contradicts it. If a counterexample is found, it demonstrates that the statement is false.</a:t>
            </a:r>
          </a:p>
        </p:txBody>
      </p:sp>
    </p:spTree>
    <p:extLst>
      <p:ext uri="{BB962C8B-B14F-4D97-AF65-F5344CB8AC3E}">
        <p14:creationId xmlns:p14="http://schemas.microsoft.com/office/powerpoint/2010/main" val="131725621"/>
      </p:ext>
    </p:extLst>
  </p:cSld>
  <p:clrMapOvr>
    <a:masterClrMapping/>
  </p:clrMapOvr>
  <p:transition spd="slow">
    <p:wip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48496B3-BC06-55FE-6AF8-17157AFA9A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Recap</a:t>
            </a:r>
          </a:p>
        </p:txBody>
      </p:sp>
    </p:spTree>
    <p:extLst>
      <p:ext uri="{BB962C8B-B14F-4D97-AF65-F5344CB8AC3E}">
        <p14:creationId xmlns:p14="http://schemas.microsoft.com/office/powerpoint/2010/main" val="3857022456"/>
      </p:ext>
    </p:extLst>
  </p:cSld>
  <p:clrMapOvr>
    <a:masterClrMapping/>
  </p:clrMapOvr>
  <p:transition spd="slow">
    <p:wip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B6627A7-A6E5-BC0F-12A6-77E3384F2D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Content Placeholder 4">
                <a:extLst>
                  <a:ext uri="{FF2B5EF4-FFF2-40B4-BE49-F238E27FC236}">
                    <a16:creationId xmlns:a16="http://schemas.microsoft.com/office/drawing/2014/main" id="{10AF8DE9-3AB9-F404-F9E3-C2852A017F99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/>
              </a:bodyPr>
              <a:lstStyle/>
              <a:p>
                <a:pPr marL="565150" indent="-514350">
                  <a:lnSpc>
                    <a:spcPct val="160000"/>
                  </a:lnSpc>
                  <a:spcBef>
                    <a:spcPts val="0"/>
                  </a:spcBef>
                  <a:buFont typeface="+mj-lt"/>
                  <a:buAutoNum type="arabicPeriod"/>
                </a:pP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Time complexity of </a:t>
                </a:r>
                <a:r>
                  <a:rPr lang="en-US" b="1" dirty="0">
                    <a:solidFill>
                      <a:schemeClr val="accent5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linear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search</a:t>
                </a:r>
              </a:p>
              <a:p>
                <a:pPr marL="565150" indent="-514350">
                  <a:lnSpc>
                    <a:spcPct val="160000"/>
                  </a:lnSpc>
                  <a:spcBef>
                    <a:spcPts val="0"/>
                  </a:spcBef>
                  <a:buFont typeface="+mj-lt"/>
                  <a:buAutoNum type="arabicPeriod"/>
                </a:pP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Time complexity of </a:t>
                </a:r>
                <a:r>
                  <a:rPr lang="en-US" b="1" dirty="0">
                    <a:solidFill>
                      <a:schemeClr val="accent5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binary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search</a:t>
                </a:r>
              </a:p>
              <a:p>
                <a:pPr marL="565150" indent="-514350">
                  <a:lnSpc>
                    <a:spcPct val="160000"/>
                  </a:lnSpc>
                  <a:spcBef>
                    <a:spcPts val="0"/>
                  </a:spcBef>
                  <a:buFont typeface="+mj-lt"/>
                  <a:buAutoNum type="arabicPeriod"/>
                </a:pP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Time complexity of </a:t>
                </a:r>
                <a:r>
                  <a:rPr lang="en-US" b="1" dirty="0">
                    <a:solidFill>
                      <a:schemeClr val="accent5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insertion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sort</a:t>
                </a:r>
              </a:p>
              <a:p>
                <a:pPr marL="565150" indent="-514350">
                  <a:lnSpc>
                    <a:spcPct val="160000"/>
                  </a:lnSpc>
                  <a:spcBef>
                    <a:spcPts val="0"/>
                  </a:spcBef>
                  <a:buFont typeface="+mj-lt"/>
                  <a:buAutoNum type="arabicPeriod"/>
                </a:pP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Time complexity of </a:t>
                </a:r>
                <a:r>
                  <a:rPr lang="en-US" b="1" dirty="0">
                    <a:solidFill>
                      <a:schemeClr val="accent5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bubble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sort</a:t>
                </a:r>
              </a:p>
              <a:p>
                <a:pPr marL="565150" indent="-514350">
                  <a:lnSpc>
                    <a:spcPct val="160000"/>
                  </a:lnSpc>
                  <a:spcBef>
                    <a:spcPts val="0"/>
                  </a:spcBef>
                  <a:buFont typeface="+mj-lt"/>
                  <a:buAutoNum type="arabicPeriod"/>
                </a:pP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Time complexity of </a:t>
                </a:r>
                <a:r>
                  <a:rPr lang="en-US" b="1" dirty="0">
                    <a:solidFill>
                      <a:schemeClr val="accent5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selection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sort</a:t>
                </a:r>
              </a:p>
              <a:p>
                <a:pPr marL="565150" indent="-514350">
                  <a:lnSpc>
                    <a:spcPct val="160000"/>
                  </a:lnSpc>
                  <a:spcBef>
                    <a:spcPts val="0"/>
                  </a:spcBef>
                  <a:buFont typeface="+mj-lt"/>
                  <a:buAutoNum type="arabicPeriod"/>
                </a:pP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Time complexity of </a:t>
                </a:r>
                <a:r>
                  <a:rPr lang="en-US" b="1" dirty="0">
                    <a:solidFill>
                      <a:schemeClr val="accent5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merge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sort</a:t>
                </a:r>
              </a:p>
              <a:p>
                <a:pPr marL="50800" indent="0">
                  <a:lnSpc>
                    <a:spcPct val="160000"/>
                  </a:lnSpc>
                  <a:spcBef>
                    <a:spcPts val="0"/>
                  </a:spcBef>
                  <a:buNone/>
                </a:pP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Solutions </a:t>
                </a:r>
                <a:endParaRPr lang="en-US" sz="2200" i="1" dirty="0">
                  <a:latin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 marL="50800" indent="0">
                  <a:lnSpc>
                    <a:spcPct val="160000"/>
                  </a:lnSpc>
                  <a:spcBef>
                    <a:spcPts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US" sz="2200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1. </m:t>
                      </m:r>
                      <m:r>
                        <a:rPr lang="en-US" sz="2200" i="1" dirty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𝑇</m:t>
                      </m:r>
                      <m:r>
                        <a:rPr lang="en-US" sz="2200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h𝑒𝑡𝑎</m:t>
                      </m:r>
                      <m:r>
                        <a:rPr lang="en-US" sz="2200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(</m:t>
                      </m:r>
                      <m:r>
                        <a:rPr lang="en-US" sz="2200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𝑛</m:t>
                      </m:r>
                      <m:r>
                        <a:rPr lang="en-US" sz="2200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) 2. </m:t>
                      </m:r>
                      <m:r>
                        <a:rPr lang="en-US" sz="2200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𝑇h𝑒𝑡𝑎</m:t>
                      </m:r>
                      <m:r>
                        <a:rPr lang="en-US" sz="2200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(</m:t>
                      </m:r>
                      <m:r>
                        <m:rPr>
                          <m:sty m:val="p"/>
                        </m:rPr>
                        <a:rPr lang="en-US" sz="2200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log</m:t>
                      </m:r>
                      <m:r>
                        <a:rPr lang="en-US" sz="2200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⁡</m:t>
                      </m:r>
                      <m:r>
                        <a:rPr lang="en-US" sz="2200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𝑛</m:t>
                      </m:r>
                      <m:r>
                        <a:rPr lang="en-US" sz="2200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) 3. </m:t>
                      </m:r>
                      <m:r>
                        <a:rPr lang="en-US" sz="2200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𝑇h𝑒𝑡𝑎</m:t>
                      </m:r>
                      <m:r>
                        <a:rPr lang="en-US" sz="2200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(</m:t>
                      </m:r>
                      <m:sSup>
                        <m:sSupPr>
                          <m:ctrlPr>
                            <a:rPr lang="en-US" sz="2200" i="1" dirty="0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200" b="0" i="1" dirty="0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𝑛</m:t>
                          </m:r>
                        </m:e>
                        <m:sup>
                          <m:r>
                            <a:rPr lang="en-US" sz="2200" b="0" i="1" dirty="0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200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) 4. </m:t>
                      </m:r>
                      <m:r>
                        <a:rPr lang="en-US" sz="2200" i="1" dirty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𝑇h𝑒𝑡𝑎</m:t>
                      </m:r>
                      <m:r>
                        <a:rPr lang="en-US" sz="2200" i="1" dirty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(</m:t>
                      </m:r>
                      <m:sSup>
                        <m:sSupPr>
                          <m:ctrlPr>
                            <a:rPr lang="en-US" sz="2200" i="1" dirty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200" i="1" dirty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𝑛</m:t>
                          </m:r>
                        </m:e>
                        <m:sup>
                          <m:r>
                            <a:rPr lang="en-US" sz="2200" i="1" dirty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200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) </m:t>
                      </m:r>
                      <m:r>
                        <a:rPr lang="en-US" sz="2200" i="1" dirty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5</m:t>
                      </m:r>
                      <m:r>
                        <a:rPr lang="en-US" sz="2200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. </m:t>
                      </m:r>
                      <m:r>
                        <a:rPr lang="en-US" sz="2200" i="1" dirty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𝑇h𝑒𝑡𝑎</m:t>
                      </m:r>
                      <m:d>
                        <m:dPr>
                          <m:ctrlPr>
                            <a:rPr lang="en-US" sz="2200" i="1" dirty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sz="2200" i="1" dirty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200" i="1" dirty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𝑛</m:t>
                              </m:r>
                            </m:e>
                            <m:sup>
                              <m:r>
                                <a:rPr lang="en-US" sz="2200" i="1" dirty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  <m:r>
                        <a:rPr lang="en-US" sz="2200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 6. </m:t>
                      </m:r>
                      <m:r>
                        <a:rPr lang="en-US" sz="2200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𝑇h𝑒𝑡𝑎</m:t>
                      </m:r>
                      <m:r>
                        <a:rPr lang="en-US" sz="2200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(</m:t>
                      </m:r>
                      <m:r>
                        <a:rPr lang="en-US" sz="22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𝑛𝑙𝑜𝑔𝑛</m:t>
                      </m:r>
                      <m:r>
                        <a:rPr lang="en-US" sz="2200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)</m:t>
                      </m:r>
                    </m:oMath>
                  </m:oMathPara>
                </a14:m>
                <a:endParaRPr lang="en-US" sz="2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50800" indent="0">
                  <a:lnSpc>
                    <a:spcPct val="160000"/>
                  </a:lnSpc>
                  <a:spcBef>
                    <a:spcPts val="0"/>
                  </a:spcBef>
                  <a:buNone/>
                </a:pPr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50800" indent="0">
                  <a:lnSpc>
                    <a:spcPct val="160000"/>
                  </a:lnSpc>
                  <a:spcBef>
                    <a:spcPts val="0"/>
                  </a:spcBef>
                  <a:buNone/>
                </a:pPr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50800" indent="0">
                  <a:lnSpc>
                    <a:spcPct val="160000"/>
                  </a:lnSpc>
                  <a:spcBef>
                    <a:spcPts val="0"/>
                  </a:spcBef>
                  <a:buNone/>
                </a:pPr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50800" indent="0">
                  <a:lnSpc>
                    <a:spcPct val="160000"/>
                  </a:lnSpc>
                  <a:spcBef>
                    <a:spcPts val="0"/>
                  </a:spcBef>
                  <a:buNone/>
                </a:pPr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50800" indent="0">
                  <a:lnSpc>
                    <a:spcPct val="160000"/>
                  </a:lnSpc>
                  <a:spcBef>
                    <a:spcPts val="0"/>
                  </a:spcBef>
                  <a:buNone/>
                </a:pPr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50800" indent="0">
                  <a:lnSpc>
                    <a:spcPct val="160000"/>
                  </a:lnSpc>
                  <a:spcBef>
                    <a:spcPts val="0"/>
                  </a:spcBef>
                  <a:buNone/>
                </a:pPr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50800" indent="0">
                  <a:lnSpc>
                    <a:spcPct val="160000"/>
                  </a:lnSpc>
                  <a:spcBef>
                    <a:spcPts val="0"/>
                  </a:spcBef>
                  <a:buNone/>
                </a:pPr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50800" indent="0">
                  <a:lnSpc>
                    <a:spcPct val="160000"/>
                  </a:lnSpc>
                  <a:spcBef>
                    <a:spcPts val="0"/>
                  </a:spcBef>
                  <a:buNone/>
                </a:pPr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5" name="Content Placeholder 4">
                <a:extLst>
                  <a:ext uri="{FF2B5EF4-FFF2-40B4-BE49-F238E27FC236}">
                    <a16:creationId xmlns:a16="http://schemas.microsoft.com/office/drawing/2014/main" id="{10AF8DE9-3AB9-F404-F9E3-C2852A017F9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5"/>
                <a:stretch>
                  <a:fillRect l="-54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00125845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F587B1-6708-FC8A-C92F-C69DA052D7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64C04F-6B28-D5C7-B519-995D513277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565150" indent="-514350">
              <a:lnSpc>
                <a:spcPct val="160000"/>
              </a:lnSpc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--------------------used to measure the 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time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complexity of an algorithm?</a:t>
            </a:r>
          </a:p>
          <a:p>
            <a:pPr marL="565150" indent="-514350">
              <a:lnSpc>
                <a:spcPct val="160000"/>
              </a:lnSpc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--------------------used to measure the 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space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complexity of an algorithm?</a:t>
            </a:r>
          </a:p>
          <a:p>
            <a:pPr marL="565150" indent="-514350">
              <a:lnSpc>
                <a:spcPct val="160000"/>
              </a:lnSpc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provides an 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upper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bound on the time complexity of an algorithm.</a:t>
            </a:r>
          </a:p>
          <a:p>
            <a:pPr marL="565150" indent="-514350">
              <a:lnSpc>
                <a:spcPct val="160000"/>
              </a:lnSpc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provides a 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lower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bound on the time complexity of an algorithm.</a:t>
            </a:r>
          </a:p>
          <a:p>
            <a:pPr marL="565150" indent="-514350">
              <a:lnSpc>
                <a:spcPct val="160000"/>
              </a:lnSpc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provides the 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same order on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time complexity of an algorithm.</a:t>
            </a:r>
          </a:p>
          <a:p>
            <a:pPr marL="50800" indent="0">
              <a:lnSpc>
                <a:spcPct val="16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Solution:</a:t>
            </a:r>
          </a:p>
          <a:p>
            <a:pPr marL="50800" indent="0">
              <a:lnSpc>
                <a:spcPct val="16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1. number of operations 2. Computer memory 3)Big-O  4) Omega 5) Theta</a:t>
            </a:r>
          </a:p>
          <a:p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8249126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E02D72-48FB-D407-30AD-00D6E15C3C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3167AD-8ECA-CFAF-6C47-2D84D8C687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50800" indent="0" algn="l" rtl="0">
              <a:lnSpc>
                <a:spcPct val="120000"/>
              </a:lnSpc>
              <a:buNone/>
            </a:pPr>
            <a:r>
              <a:rPr lang="en-US" sz="24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Three algorithms A, B, C with the following time complexity Which is the fastest algorithm</a:t>
            </a:r>
          </a:p>
          <a:p>
            <a:pPr marL="565150" indent="-514350" algn="l" rtl="0">
              <a:lnSpc>
                <a:spcPct val="12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A=theta(1) B= theta(n) C=theta (n^2)</a:t>
            </a:r>
          </a:p>
          <a:p>
            <a:pPr marL="565150" indent="-514350">
              <a:lnSpc>
                <a:spcPct val="12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A=theta(2^n) B= theta(n) C=theta 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logn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565150" indent="-514350">
              <a:lnSpc>
                <a:spcPct val="12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A=theta(1) B= theta(5^n) C=theta 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nlogn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565150" indent="-514350">
              <a:lnSpc>
                <a:spcPct val="12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A=theta(2^n) B= theta(n^2) C=theta 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nlogn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565150" indent="-514350">
              <a:lnSpc>
                <a:spcPct val="12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A=theta(n^2) B= theta(n^3) C=theta (n^4)</a:t>
            </a:r>
          </a:p>
          <a:p>
            <a:pPr marL="565150" indent="-514350">
              <a:lnSpc>
                <a:spcPct val="12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A=theta(2^n) B= theta(n) C=theta 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nlogn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50800" indent="0">
              <a:lnSpc>
                <a:spcPct val="12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</a:p>
          <a:p>
            <a:pPr marL="5080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A 2.C 3.A 4. C 5. A 6. B</a:t>
            </a:r>
          </a:p>
          <a:p>
            <a:pPr marL="565150" indent="-514350" algn="l" rtl="0">
              <a:buFont typeface="+mj-lt"/>
              <a:buAutoNum type="arabicPeriod"/>
            </a:pPr>
            <a:endParaRPr lang="en-US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Content Placeholder 3" descr="table29.jpg">
            <a:extLst>
              <a:ext uri="{FF2B5EF4-FFF2-40B4-BE49-F238E27FC236}">
                <a16:creationId xmlns:a16="http://schemas.microsoft.com/office/drawing/2014/main" id="{41169183-4F3B-2372-6ECC-A50B3F2E9D5A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47273" y="2190045"/>
            <a:ext cx="4662983" cy="3133069"/>
          </a:xfrm>
          <a:prstGeom prst="rect">
            <a:avLst/>
          </a:prstGeom>
          <a:noFill/>
          <a:ln>
            <a:noFill/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1952985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  <a:buNone/>
            </a:pPr>
            <a:r>
              <a:rPr lang="en-US" b="1" dirty="0"/>
              <a:t>  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The Fibonacci numbers are defined as follows:</a:t>
            </a:r>
          </a:p>
          <a:p>
            <a:pPr marL="971550" lvl="1" indent="-514350">
              <a:lnSpc>
                <a:spcPct val="150000"/>
              </a:lnSpc>
              <a:buNone/>
            </a:pP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baseline="-250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0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0</a:t>
            </a:r>
          </a:p>
          <a:p>
            <a:pPr marL="971550" lvl="1" indent="-514350">
              <a:lnSpc>
                <a:spcPct val="150000"/>
              </a:lnSpc>
              <a:buNone/>
            </a:pP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baseline="-250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1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1</a:t>
            </a:r>
          </a:p>
          <a:p>
            <a:pPr marL="971550" lvl="1" indent="-514350">
              <a:lnSpc>
                <a:spcPct val="150000"/>
              </a:lnSpc>
              <a:buNone/>
            </a:pP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i="1" baseline="-250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n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f</a:t>
            </a:r>
            <a:r>
              <a:rPr lang="en-US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i="1" baseline="-25000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−</a:t>
            </a:r>
            <a:r>
              <a:rPr lang="en-US" baseline="-250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1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+ f</a:t>
            </a:r>
            <a:r>
              <a:rPr lang="en-US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i="1" baseline="-25000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−</a:t>
            </a:r>
            <a:r>
              <a:rPr lang="en-US" baseline="-250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2</a:t>
            </a:r>
            <a:endParaRPr lang="en-US" baseline="-2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14350">
              <a:lnSpc>
                <a:spcPct val="15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Find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</a:t>
            </a:r>
            <a:r>
              <a:rPr lang="en-US" baseline="-250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2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f</a:t>
            </a:r>
            <a:r>
              <a:rPr lang="en-US" baseline="-250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3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f</a:t>
            </a:r>
            <a:r>
              <a:rPr lang="en-US" baseline="-250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4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f</a:t>
            </a:r>
            <a:r>
              <a:rPr lang="en-US" baseline="-250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5,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and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</a:t>
            </a:r>
            <a:r>
              <a:rPr lang="en-US" baseline="-250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6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11580" lvl="2" indent="-514350">
              <a:lnSpc>
                <a:spcPct val="150000"/>
              </a:lnSpc>
            </a:pP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f2  = f1 + f0   = 1 + 0 = 1,</a:t>
            </a:r>
          </a:p>
          <a:p>
            <a:pPr marL="1211580" lvl="2" indent="-514350">
              <a:lnSpc>
                <a:spcPct val="150000"/>
              </a:lnSpc>
            </a:pP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f3  = f2  + f1   = 1 + 1 = 2,</a:t>
            </a:r>
          </a:p>
          <a:p>
            <a:pPr marL="1211580" lvl="2" indent="-514350">
              <a:lnSpc>
                <a:spcPct val="150000"/>
              </a:lnSpc>
            </a:pP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f4  = f3 + f2  = 2 + 1 = 3,</a:t>
            </a:r>
          </a:p>
          <a:p>
            <a:pPr marL="1211580" lvl="2" indent="-514350">
              <a:lnSpc>
                <a:spcPct val="150000"/>
              </a:lnSpc>
            </a:pP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f5  = f4 + f3   = 3 + 2 = 5,</a:t>
            </a:r>
          </a:p>
          <a:p>
            <a:pPr marL="1211580" lvl="2" indent="-514350">
              <a:lnSpc>
                <a:spcPct val="150000"/>
              </a:lnSpc>
            </a:pP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f6 = f5 + f4   = 5 + 3 = 8.</a:t>
            </a:r>
          </a:p>
          <a:p>
            <a:pPr marL="697230" lvl="2" indent="0">
              <a:lnSpc>
                <a:spcPct val="150000"/>
              </a:lnSpc>
              <a:buNone/>
            </a:pPr>
            <a:endParaRPr lang="en-US" dirty="0">
              <a:latin typeface="Cambria Math" pitchFamily="18" charset="0"/>
              <a:ea typeface="Cambria Math" pitchFamily="18" charset="0"/>
            </a:endParaRPr>
          </a:p>
          <a:p>
            <a:pPr marL="571500" indent="-514350">
              <a:buNone/>
            </a:pPr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1061999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508000" indent="-457200" algn="just">
              <a:lnSpc>
                <a:spcPct val="160000"/>
              </a:lnSpc>
              <a:buFont typeface="+mj-lt"/>
              <a:buAutoNum type="arabicParenR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Given an algorithm, how 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efficient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this algorithm for solving a problem given input of a particular size? We use--------,---------</a:t>
            </a:r>
          </a:p>
          <a:p>
            <a:pPr marL="590550" indent="-514350">
              <a:lnSpc>
                <a:spcPct val="160000"/>
              </a:lnSpc>
              <a:buFont typeface="+mj-lt"/>
              <a:buAutoNum type="arabicParenR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there exists constants C1 , C2 and k such that 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C&lt; g(x) &lt;  f(x) &lt; C2 g(x) 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x &gt; k</a:t>
            </a:r>
          </a:p>
          <a:p>
            <a:pPr marL="508000" indent="-457200" algn="just">
              <a:lnSpc>
                <a:spcPct val="160000"/>
              </a:lnSpc>
              <a:buFont typeface="+mj-lt"/>
              <a:buAutoNum type="arabicParenR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there are constants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such that                                       when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 &gt; 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508000" indent="-457200" algn="just">
              <a:lnSpc>
                <a:spcPct val="160000"/>
              </a:lnSpc>
              <a:buFont typeface="+mj-lt"/>
              <a:buAutoNum type="arabicParenR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there are constants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such that                                       when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 &gt; 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533400" lvl="1" indent="0">
              <a:lnSpc>
                <a:spcPct val="160000"/>
              </a:lnSpc>
              <a:buNone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33400" lvl="1" indent="0">
              <a:lnSpc>
                <a:spcPct val="160000"/>
              </a:lnSpc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33400" lvl="1" indent="0">
              <a:lnSpc>
                <a:spcPct val="160000"/>
              </a:lnSpc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33400" lvl="1" indent="0">
              <a:lnSpc>
                <a:spcPct val="16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Solution : 1) Time complexity – Space complexity 2) Theta 3)Big-O  4) Omega</a:t>
            </a:r>
          </a:p>
        </p:txBody>
      </p:sp>
      <p:pic>
        <p:nvPicPr>
          <p:cNvPr id="4" name="Picture 3" descr="addin_tmp.png">
            <a:extLst>
              <a:ext uri="{FF2B5EF4-FFF2-40B4-BE49-F238E27FC236}">
                <a16:creationId xmlns:a16="http://schemas.microsoft.com/office/drawing/2014/main" id="{E2505421-D4CC-98F5-CD7E-AD29A4314BC3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5" cstate="print"/>
          <a:stretch>
            <a:fillRect/>
          </a:stretch>
        </p:blipFill>
        <p:spPr>
          <a:xfrm>
            <a:off x="5764489" y="2977354"/>
            <a:ext cx="2255386" cy="333578"/>
          </a:xfrm>
          <a:prstGeom prst="rect">
            <a:avLst/>
          </a:prstGeom>
        </p:spPr>
      </p:pic>
      <p:pic>
        <p:nvPicPr>
          <p:cNvPr id="5" name="Picture 4" descr="addin_tmp.png">
            <a:extLst>
              <a:ext uri="{FF2B5EF4-FFF2-40B4-BE49-F238E27FC236}">
                <a16:creationId xmlns:a16="http://schemas.microsoft.com/office/drawing/2014/main" id="{ABA57164-71A5-8A5E-F66C-0766A7F2767E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6" cstate="print"/>
          <a:stretch>
            <a:fillRect/>
          </a:stretch>
        </p:blipFill>
        <p:spPr>
          <a:xfrm>
            <a:off x="5633860" y="3713872"/>
            <a:ext cx="2157413" cy="33357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FF76542-AC25-9172-7EFD-77362723BDF4}"/>
              </a:ext>
            </a:extLst>
          </p:cNvPr>
          <p:cNvSpPr/>
          <p:nvPr/>
        </p:nvSpPr>
        <p:spPr>
          <a:xfrm>
            <a:off x="6574971" y="2950028"/>
            <a:ext cx="435429" cy="478971"/>
          </a:xfrm>
          <a:prstGeom prst="rect">
            <a:avLst/>
          </a:prstGeom>
          <a:noFill/>
          <a:ln w="5715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19FAC65-FD07-4C4B-469E-D8B17D57ACD7}"/>
              </a:ext>
            </a:extLst>
          </p:cNvPr>
          <p:cNvSpPr/>
          <p:nvPr/>
        </p:nvSpPr>
        <p:spPr>
          <a:xfrm>
            <a:off x="6357256" y="3672057"/>
            <a:ext cx="435429" cy="478970"/>
          </a:xfrm>
          <a:prstGeom prst="rect">
            <a:avLst/>
          </a:prstGeom>
          <a:noFill/>
          <a:ln w="5715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3359937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9A700FBA-D04C-4675-9E34-E01FDAFB32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Content Placeholder 6">
                <a:extLst>
                  <a:ext uri="{FF2B5EF4-FFF2-40B4-BE49-F238E27FC236}">
                    <a16:creationId xmlns:a16="http://schemas.microsoft.com/office/drawing/2014/main" id="{19518595-E80A-414F-A106-9118CB0B4BF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en-US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f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en-US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= </a:t>
                </a:r>
                <a:r>
                  <a:rPr lang="en-US" i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af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en-US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/</a:t>
                </a:r>
                <a:r>
                  <a:rPr lang="en-US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+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en-US" i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en-US" i="1" baseline="30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</a:t>
                </a:r>
                <a:r>
                  <a:rPr lang="en-US" i="1" baseline="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/>
                  <a:t>	</a:t>
                </a:r>
              </a:p>
              <a:p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f</m:t>
                    </m:r>
                    <m:r>
                      <m:rPr>
                        <m:nor/>
                      </m:rPr>
                      <a:rPr lang="en-US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m:rPr>
                        <m:nor/>
                      </m:rPr>
                      <a:rPr lang="en-US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n</m:t>
                    </m:r>
                    <m:r>
                      <m:rPr>
                        <m:nor/>
                      </m:rPr>
                      <a:rPr lang="en-US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)</m:t>
                    </m:r>
                    <m:r>
                      <a:rPr lang="en-US" b="1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b="1" i="1">
                                <a:latin typeface="Cambria Math" panose="02040503050406030204" pitchFamily="18" charset="0"/>
                              </a:rPr>
                              <m:t>𝒏</m:t>
                            </m:r>
                          </m:num>
                          <m:den>
                            <m:r>
                              <a:rPr lang="en-US" b="1" i="1">
                                <a:latin typeface="Cambria Math" panose="02040503050406030204" pitchFamily="18" charset="0"/>
                              </a:rPr>
                              <m:t>𝟐</m:t>
                            </m:r>
                          </m:den>
                        </m:f>
                      </m:e>
                    </m:d>
                    <m:r>
                      <a:rPr lang="en-US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𝑐</m:t>
                    </m:r>
                  </m:oMath>
                </a14:m>
                <a:endParaRPr lang="en-US" dirty="0">
                  <a:ea typeface="Cambria Math" panose="02040503050406030204" pitchFamily="18" charset="0"/>
                </a:endParaRPr>
              </a:p>
              <a:p>
                <a:pPr marL="50800" indent="0">
                  <a:buNone/>
                </a:pPr>
                <a:r>
                  <a:rPr lang="en-US" dirty="0"/>
                  <a:t>Solution</a:t>
                </a:r>
              </a:p>
              <a:p>
                <a:r>
                  <a:rPr lang="en-US" dirty="0">
                    <a:solidFill>
                      <a:schemeClr val="tx1"/>
                    </a:solidFill>
                    <a:ea typeface="Cambria Math" panose="02040503050406030204" pitchFamily="18" charset="0"/>
                  </a:rPr>
                  <a:t>a=1</a:t>
                </a:r>
              </a:p>
              <a:p>
                <a:r>
                  <a:rPr lang="en-US" dirty="0">
                    <a:solidFill>
                      <a:schemeClr val="tx1"/>
                    </a:solidFill>
                    <a:ea typeface="Cambria Math" panose="02040503050406030204" pitchFamily="18" charset="0"/>
                  </a:rPr>
                  <a:t>b=2</a:t>
                </a:r>
              </a:p>
              <a:p>
                <a:r>
                  <a:rPr lang="en-US" dirty="0">
                    <a:solidFill>
                      <a:schemeClr val="tx1"/>
                    </a:solidFill>
                    <a:ea typeface="Cambria Math" panose="02040503050406030204" pitchFamily="18" charset="0"/>
                  </a:rPr>
                  <a:t>d=0</a:t>
                </a:r>
              </a:p>
              <a:p>
                <a:r>
                  <a:rPr lang="en-US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</a:t>
                </a:r>
                <a:r>
                  <a:rPr lang="en-US" i="1" baseline="300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 </a:t>
                </a:r>
                <a:r>
                  <a:rPr lang="en-US" dirty="0">
                    <a:solidFill>
                      <a:schemeClr val="tx1"/>
                    </a:solidFill>
                    <a:ea typeface="Cambria Math" panose="02040503050406030204" pitchFamily="18" charset="0"/>
                  </a:rPr>
                  <a:t>=1</a:t>
                </a:r>
              </a:p>
              <a:p>
                <a:r>
                  <a:rPr lang="pt-BR" dirty="0" err="1">
                    <a:solidFill>
                      <a:schemeClr val="tx1"/>
                    </a:solidFill>
                  </a:rPr>
                  <a:t>Since</a:t>
                </a:r>
                <a:r>
                  <a:rPr lang="pt-BR" dirty="0">
                    <a:solidFill>
                      <a:schemeClr val="tx1"/>
                    </a:solidFill>
                  </a:rPr>
                  <a:t> a =</a:t>
                </a:r>
                <a:r>
                  <a:rPr lang="en-US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b</a:t>
                </a:r>
                <a:r>
                  <a:rPr lang="en-US" i="1" baseline="300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 </a:t>
                </a:r>
              </a:p>
              <a:p>
                <a:r>
                  <a:rPr lang="pt-BR" dirty="0">
                    <a:solidFill>
                      <a:schemeClr val="tx1"/>
                    </a:solidFill>
                  </a:rPr>
                  <a:t>T(n) =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>
                        <a:solidFill>
                          <a:schemeClr val="tx1"/>
                        </a:solidFill>
                      </a:rPr>
                      <m:t>O</m:t>
                    </m:r>
                    <m:r>
                      <m:rPr>
                        <m:nor/>
                      </m:rPr>
                      <a:rPr lang="en-US">
                        <a:solidFill>
                          <a:schemeClr val="tx1"/>
                        </a:solidFill>
                      </a:rPr>
                      <m:t>(</m:t>
                    </m:r>
                    <m:sSup>
                      <m:sSupPr>
                        <m:ctrlPr>
                          <a:rPr lang="en-US" i="1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</m:e>
                      <m:sup>
                        <m:r>
                          <a:rPr lang="en-US" i="1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𝒅</m:t>
                        </m:r>
                      </m:sup>
                    </m:sSup>
                    <m:r>
                      <a:rPr lang="en-US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𝒍𝒐𝒈</m:t>
                    </m:r>
                    <m:r>
                      <a:rPr lang="en-US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𝒏</m:t>
                    </m:r>
                    <m:r>
                      <a:rPr lang="en-US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)</m:t>
                    </m:r>
                    <m:r>
                      <m:rPr>
                        <m:nor/>
                      </m:rPr>
                      <a:rPr lang="en-US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pt-BR" dirty="0">
                    <a:solidFill>
                      <a:schemeClr val="tx1"/>
                    </a:solidFill>
                  </a:rPr>
                  <a:t>=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>
                        <a:solidFill>
                          <a:schemeClr val="tx1"/>
                        </a:solidFill>
                      </a:rPr>
                      <m:t>O</m:t>
                    </m:r>
                    <m:r>
                      <m:rPr>
                        <m:nor/>
                      </m:rPr>
                      <a:rPr lang="en-US">
                        <a:solidFill>
                          <a:schemeClr val="tx1"/>
                        </a:solidFill>
                      </a:rPr>
                      <m:t>(</m:t>
                    </m:r>
                    <m:sSup>
                      <m:sSupPr>
                        <m:ctrlPr>
                          <a:rPr lang="en-US" i="1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</m:e>
                      <m:sup>
                        <m:r>
                          <a:rPr lang="en-US" b="1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𝟎</m:t>
                        </m:r>
                      </m:sup>
                    </m:sSup>
                    <m:r>
                      <a:rPr lang="en-US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𝒍𝒐𝒈</m:t>
                    </m:r>
                    <m:r>
                      <a:rPr lang="en-US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𝒏</m:t>
                    </m:r>
                    <m:r>
                      <a:rPr lang="en-US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dirty="0">
                    <a:solidFill>
                      <a:schemeClr val="tx1"/>
                    </a:solidFill>
                  </a:rPr>
                  <a:t>=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>
                        <a:solidFill>
                          <a:schemeClr val="tx1"/>
                        </a:solidFill>
                      </a:rPr>
                      <m:t>O</m:t>
                    </m:r>
                    <m:r>
                      <m:rPr>
                        <m:nor/>
                      </m:rPr>
                      <a:rPr lang="en-US">
                        <a:solidFill>
                          <a:schemeClr val="tx1"/>
                        </a:solidFill>
                      </a:rPr>
                      <m:t>(</m:t>
                    </m:r>
                    <m:r>
                      <a:rPr lang="en-US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𝒍𝒐𝒈</m:t>
                    </m:r>
                    <m:r>
                      <a:rPr lang="en-US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𝒏</m:t>
                    </m:r>
                    <m:r>
                      <a:rPr lang="en-US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US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7" name="Content Placeholder 6">
                <a:extLst>
                  <a:ext uri="{FF2B5EF4-FFF2-40B4-BE49-F238E27FC236}">
                    <a16:creationId xmlns:a16="http://schemas.microsoft.com/office/drawing/2014/main" id="{19518595-E80A-414F-A106-9118CB0B4BF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6"/>
                <a:stretch>
                  <a:fillRect l="-70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Picture 1" descr="addin_tmp.png">
            <a:extLst>
              <a:ext uri="{FF2B5EF4-FFF2-40B4-BE49-F238E27FC236}">
                <a16:creationId xmlns:a16="http://schemas.microsoft.com/office/drawing/2014/main" id="{8B41C344-A58A-C814-700D-5D687D58AD85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 cstate="print"/>
          <a:stretch>
            <a:fillRect/>
          </a:stretch>
        </p:blipFill>
        <p:spPr>
          <a:xfrm>
            <a:off x="5982124" y="1891180"/>
            <a:ext cx="5143501" cy="1298334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433D36C-D39D-30C3-8A12-FF5B704D97DA}"/>
              </a:ext>
            </a:extLst>
          </p:cNvPr>
          <p:cNvSpPr/>
          <p:nvPr/>
        </p:nvSpPr>
        <p:spPr>
          <a:xfrm>
            <a:off x="7500257" y="3886200"/>
            <a:ext cx="2928257" cy="141514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rgbClr val="002060"/>
                </a:solidFill>
                <a:latin typeface="Amasis MT Pro Black" panose="02040A04050005020304" pitchFamily="18" charset="0"/>
              </a:rPr>
              <a:t>Binary Search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26" name="Ink 25">
                <a:extLst>
                  <a:ext uri="{FF2B5EF4-FFF2-40B4-BE49-F238E27FC236}">
                    <a16:creationId xmlns:a16="http://schemas.microsoft.com/office/drawing/2014/main" id="{0C483287-EAD7-BE41-3F47-3C21ABEFC520}"/>
                  </a:ext>
                </a:extLst>
              </p14:cNvPr>
              <p14:cNvContentPartPr/>
              <p14:nvPr/>
            </p14:nvContentPartPr>
            <p14:xfrm>
              <a:off x="4057920" y="2611080"/>
              <a:ext cx="360" cy="360"/>
            </p14:xfrm>
          </p:contentPart>
        </mc:Choice>
        <mc:Fallback xmlns="">
          <p:pic>
            <p:nvPicPr>
              <p:cNvPr id="26" name="Ink 25">
                <a:extLst>
                  <a:ext uri="{FF2B5EF4-FFF2-40B4-BE49-F238E27FC236}">
                    <a16:creationId xmlns:a16="http://schemas.microsoft.com/office/drawing/2014/main" id="{0C483287-EAD7-BE41-3F47-3C21ABEFC520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4048560" y="2601720"/>
                <a:ext cx="19080" cy="19080"/>
              </a:xfrm>
              <a:prstGeom prst="rect">
                <a:avLst/>
              </a:prstGeom>
            </p:spPr>
          </p:pic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16853749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9A700FBA-D04C-4675-9E34-E01FDAFB32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Content Placeholder 6">
                <a:extLst>
                  <a:ext uri="{FF2B5EF4-FFF2-40B4-BE49-F238E27FC236}">
                    <a16:creationId xmlns:a16="http://schemas.microsoft.com/office/drawing/2014/main" id="{19518595-E80A-414F-A106-9118CB0B4BF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en-US" dirty="0"/>
                  <a:t>	f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𝒏</m:t>
                        </m:r>
                      </m:e>
                    </m:d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1" i="1" smtClean="0">
                        <a:latin typeface="Cambria Math" panose="02040503050406030204" pitchFamily="18" charset="0"/>
                      </a:rPr>
                      <m:t>𝒂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b="1" i="1" smtClean="0">
                                <a:latin typeface="Cambria Math" panose="02040503050406030204" pitchFamily="18" charset="0"/>
                              </a:rPr>
                              <m:t>𝒏</m:t>
                            </m:r>
                          </m:num>
                          <m:den>
                            <m:r>
                              <a:rPr lang="en-US" b="1" i="1" smtClean="0">
                                <a:latin typeface="Cambria Math" panose="02040503050406030204" pitchFamily="18" charset="0"/>
                              </a:rPr>
                              <m:t>𝒃</m:t>
                            </m:r>
                          </m:den>
                        </m:f>
                      </m:e>
                    </m:d>
                    <m:r>
                      <a:rPr lang="en-US" i="1">
                        <a:latin typeface="Cambria Math" panose="02040503050406030204" pitchFamily="18" charset="0"/>
                      </a:rPr>
                      <m:t>+</m:t>
                    </m:r>
                    <m:r>
                      <m:rPr>
                        <m:nor/>
                      </m:rPr>
                      <a:rPr lang="en-US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c</m:t>
                    </m:r>
                    <m:r>
                      <m:rPr>
                        <m:nor/>
                      </m:rPr>
                      <a:rPr lang="en-US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n</m:t>
                    </m:r>
                    <m:r>
                      <m:rPr>
                        <m:nor/>
                      </m:rPr>
                      <a:rPr lang="en-US" i="1" baseline="30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d</m:t>
                    </m:r>
                    <m:r>
                      <m:rPr>
                        <m:nor/>
                      </m:rPr>
                      <a:rPr lang="en-US" i="1" baseline="30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en-US" dirty="0"/>
                      <m:t>	</m:t>
                    </m:r>
                  </m:oMath>
                </a14:m>
                <a:endParaRPr lang="en-US" dirty="0">
                  <a:ea typeface="Cambria Math" panose="02040503050406030204" pitchFamily="18" charset="0"/>
                </a:endParaRPr>
              </a:p>
              <a:p>
                <a:r>
                  <a:rPr lang="en-US" dirty="0"/>
                  <a:t>	f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𝒏</m:t>
                        </m:r>
                      </m:e>
                    </m:d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1" i="1" smtClean="0">
                        <a:latin typeface="Cambria Math" panose="02040503050406030204" pitchFamily="18" charset="0"/>
                      </a:rPr>
                      <m:t>𝟐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b="1" i="1" smtClean="0">
                                <a:latin typeface="Cambria Math" panose="02040503050406030204" pitchFamily="18" charset="0"/>
                              </a:rPr>
                              <m:t>𝒏</m:t>
                            </m:r>
                          </m:num>
                          <m:den>
                            <m:r>
                              <a:rPr lang="en-US" b="1" i="1" smtClean="0">
                                <a:latin typeface="Cambria Math" panose="02040503050406030204" pitchFamily="18" charset="0"/>
                              </a:rPr>
                              <m:t>𝟐</m:t>
                            </m:r>
                          </m:den>
                        </m:f>
                      </m:e>
                    </m:d>
                    <m:r>
                      <a:rPr lang="en-US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b="1" i="1" smtClean="0">
                        <a:latin typeface="Cambria Math" panose="02040503050406030204" pitchFamily="18" charset="0"/>
                      </a:rPr>
                      <m:t>𝒄</m:t>
                    </m:r>
                    <m:sSup>
                      <m:sSupPr>
                        <m:ctrlPr>
                          <a:rPr lang="en-US" b="1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1" i="1" dirty="0" smtClean="0">
                            <a:latin typeface="Cambria Math" panose="02040503050406030204" pitchFamily="18" charset="0"/>
                          </a:rPr>
                          <m:t>𝒏</m:t>
                        </m:r>
                      </m:e>
                      <m:sup/>
                    </m:sSup>
                  </m:oMath>
                </a14:m>
                <a:endParaRPr lang="en-US" dirty="0">
                  <a:ea typeface="Cambria Math" panose="02040503050406030204" pitchFamily="18" charset="0"/>
                </a:endParaRPr>
              </a:p>
              <a:p>
                <a:r>
                  <a:rPr lang="en-US" dirty="0">
                    <a:ea typeface="Cambria Math" panose="02040503050406030204" pitchFamily="18" charset="0"/>
                  </a:rPr>
                  <a:t>a=2</a:t>
                </a:r>
              </a:p>
              <a:p>
                <a:r>
                  <a:rPr lang="en-US" dirty="0">
                    <a:ea typeface="Cambria Math" panose="02040503050406030204" pitchFamily="18" charset="0"/>
                  </a:rPr>
                  <a:t>b=2</a:t>
                </a:r>
              </a:p>
              <a:p>
                <a:r>
                  <a:rPr lang="en-US" dirty="0">
                    <a:ea typeface="Cambria Math" panose="02040503050406030204" pitchFamily="18" charset="0"/>
                  </a:rPr>
                  <a:t>d=1</a:t>
                </a:r>
              </a:p>
              <a:p>
                <a:r>
                  <a:rPr lang="en-US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</a:t>
                </a:r>
                <a:r>
                  <a:rPr lang="en-US" i="1" baseline="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 </a:t>
                </a:r>
                <a:r>
                  <a:rPr lang="en-US" dirty="0">
                    <a:ea typeface="Cambria Math" panose="02040503050406030204" pitchFamily="18" charset="0"/>
                  </a:rPr>
                  <a:t>=2</a:t>
                </a:r>
              </a:p>
              <a:p>
                <a:r>
                  <a:rPr lang="pt-BR" dirty="0" err="1"/>
                  <a:t>Since</a:t>
                </a:r>
                <a:r>
                  <a:rPr lang="pt-BR" dirty="0"/>
                  <a:t> a=</a:t>
                </a:r>
                <a:r>
                  <a:rPr lang="en-US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b</a:t>
                </a:r>
                <a:r>
                  <a:rPr lang="en-US" i="1" baseline="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 </a:t>
                </a:r>
                <a:endParaRPr lang="en-US" b="1" dirty="0"/>
              </a:p>
              <a:p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b="1"/>
                      <m:t>O</m:t>
                    </m:r>
                    <m:r>
                      <m:rPr>
                        <m:nor/>
                      </m:rPr>
                      <a:rPr lang="en-US" b="1"/>
                      <m:t>(</m:t>
                    </m:r>
                    <m:sSup>
                      <m:sSupPr>
                        <m:ctrlPr>
                          <a:rPr lang="en-US" b="1" i="1" dirty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1" i="1" dirty="0">
                            <a:latin typeface="Cambria Math" panose="02040503050406030204" pitchFamily="18" charset="0"/>
                          </a:rPr>
                          <m:t>𝒏</m:t>
                        </m:r>
                      </m:e>
                      <m:sup>
                        <m:r>
                          <a:rPr lang="en-US" b="1" i="1" dirty="0">
                            <a:latin typeface="Cambria Math" panose="02040503050406030204" pitchFamily="18" charset="0"/>
                          </a:rPr>
                          <m:t>𝒅</m:t>
                        </m:r>
                      </m:sup>
                    </m:sSup>
                    <m:r>
                      <a:rPr lang="en-US" b="1" i="1" dirty="0">
                        <a:latin typeface="Cambria Math" panose="02040503050406030204" pitchFamily="18" charset="0"/>
                      </a:rPr>
                      <m:t>𝒍𝒐𝒈</m:t>
                    </m:r>
                    <m:r>
                      <a:rPr lang="en-US" b="1" i="1" dirty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b="1" i="1" dirty="0">
                        <a:latin typeface="Cambria Math" panose="02040503050406030204" pitchFamily="18" charset="0"/>
                      </a:rPr>
                      <m:t>𝒏</m:t>
                    </m:r>
                    <m:r>
                      <m:rPr>
                        <m:nor/>
                      </m:rPr>
                      <a:rPr lang="en-US" b="1"/>
                      <m:t>)</m:t>
                    </m:r>
                    <m:r>
                      <a:rPr lang="en-US" b="1" i="1" dirty="0">
                        <a:latin typeface="Cambria Math" panose="02040503050406030204" pitchFamily="18" charset="0"/>
                      </a:rPr>
                      <m:t>)</m:t>
                    </m:r>
                    <m:r>
                      <m:rPr>
                        <m:nor/>
                      </m:rPr>
                      <a:rPr lang="en-US" b="1" dirty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dirty="0"/>
                  <a:t>=</a:t>
                </a:r>
                <a:r>
                  <a:rPr lang="en-US" b="1" dirty="0"/>
                  <a:t>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b="1"/>
                      <m:t>O</m:t>
                    </m:r>
                    <m:r>
                      <m:rPr>
                        <m:nor/>
                      </m:rPr>
                      <a:rPr lang="en-US" b="1"/>
                      <m:t>(</m:t>
                    </m:r>
                    <m:sSup>
                      <m:sSupPr>
                        <m:ctrlPr>
                          <a:rPr lang="en-US" b="1" i="1" dirty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1" i="1" dirty="0">
                            <a:latin typeface="Cambria Math" panose="02040503050406030204" pitchFamily="18" charset="0"/>
                          </a:rPr>
                          <m:t>𝒏</m:t>
                        </m:r>
                      </m:e>
                      <m:sup>
                        <m:r>
                          <a:rPr lang="en-US" b="1" i="1" dirty="0" smtClean="0">
                            <a:latin typeface="Cambria Math" panose="02040503050406030204" pitchFamily="18" charset="0"/>
                          </a:rPr>
                          <m:t>𝟏</m:t>
                        </m:r>
                      </m:sup>
                    </m:sSup>
                    <m:r>
                      <a:rPr lang="en-US" b="1" i="1" dirty="0">
                        <a:latin typeface="Cambria Math" panose="02040503050406030204" pitchFamily="18" charset="0"/>
                      </a:rPr>
                      <m:t>𝒍𝒐𝒈</m:t>
                    </m:r>
                    <m:r>
                      <a:rPr lang="en-US" b="1" i="1" dirty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b="1" i="1" dirty="0">
                        <a:latin typeface="Cambria Math" panose="02040503050406030204" pitchFamily="18" charset="0"/>
                      </a:rPr>
                      <m:t>𝒏</m:t>
                    </m:r>
                    <m:r>
                      <m:rPr>
                        <m:nor/>
                      </m:rPr>
                      <a:rPr lang="en-US" b="1"/>
                      <m:t>)</m:t>
                    </m:r>
                  </m:oMath>
                </a14:m>
                <a:endParaRPr lang="en-US" dirty="0"/>
              </a:p>
            </p:txBody>
          </p:sp>
        </mc:Choice>
        <mc:Fallback xmlns="">
          <p:sp>
            <p:nvSpPr>
              <p:cNvPr id="7" name="Content Placeholder 6">
                <a:extLst>
                  <a:ext uri="{FF2B5EF4-FFF2-40B4-BE49-F238E27FC236}">
                    <a16:creationId xmlns:a16="http://schemas.microsoft.com/office/drawing/2014/main" id="{19518595-E80A-414F-A106-9118CB0B4BF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6"/>
                <a:stretch>
                  <a:fillRect l="-54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>
            <a:extLst>
              <a:ext uri="{FF2B5EF4-FFF2-40B4-BE49-F238E27FC236}">
                <a16:creationId xmlns:a16="http://schemas.microsoft.com/office/drawing/2014/main" id="{D1CA48A6-9FBF-77DA-9A77-6292A40DD3E5}"/>
              </a:ext>
            </a:extLst>
          </p:cNvPr>
          <p:cNvSpPr/>
          <p:nvPr/>
        </p:nvSpPr>
        <p:spPr>
          <a:xfrm>
            <a:off x="7500257" y="3886200"/>
            <a:ext cx="2928257" cy="141514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rgbClr val="002060"/>
                </a:solidFill>
                <a:latin typeface="Amasis MT Pro Black" panose="02040A04050005020304" pitchFamily="18" charset="0"/>
              </a:rPr>
              <a:t>Merge Sort</a:t>
            </a:r>
          </a:p>
        </p:txBody>
      </p:sp>
      <p:pic>
        <p:nvPicPr>
          <p:cNvPr id="4" name="Picture 3" descr="addin_tmp.png">
            <a:extLst>
              <a:ext uri="{FF2B5EF4-FFF2-40B4-BE49-F238E27FC236}">
                <a16:creationId xmlns:a16="http://schemas.microsoft.com/office/drawing/2014/main" id="{03FBF61D-EEED-85F6-C80C-43FAC2A0463F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 cstate="print"/>
          <a:stretch>
            <a:fillRect/>
          </a:stretch>
        </p:blipFill>
        <p:spPr>
          <a:xfrm>
            <a:off x="5982124" y="1891180"/>
            <a:ext cx="5143501" cy="129833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7227420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9A700FBA-D04C-4675-9E34-E01FDAFB32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Content Placeholder 6">
                <a:extLst>
                  <a:ext uri="{FF2B5EF4-FFF2-40B4-BE49-F238E27FC236}">
                    <a16:creationId xmlns:a16="http://schemas.microsoft.com/office/drawing/2014/main" id="{19518595-E80A-414F-A106-9118CB0B4BF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en-US" dirty="0"/>
                  <a:t>f</a:t>
                </a:r>
                <a14:m>
                  <m:oMath xmlns:m="http://schemas.openxmlformats.org/officeDocument/2006/math">
                    <m:r>
                      <a:rPr lang="en-US" i="1" dirty="0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i="1" dirty="0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US" i="1" dirty="0" smtClean="0">
                        <a:latin typeface="Cambria Math" panose="02040503050406030204" pitchFamily="18" charset="0"/>
                      </a:rPr>
                      <m:t>)=</m:t>
                    </m:r>
                    <m:r>
                      <a:rPr lang="en-US" b="1" i="1" dirty="0" err="1" smtClean="0">
                        <a:latin typeface="Cambria Math" panose="02040503050406030204" pitchFamily="18" charset="0"/>
                      </a:rPr>
                      <m:t>𝒂</m:t>
                    </m:r>
                    <m:r>
                      <a:rPr lang="en-US" b="0" i="1" dirty="0" smtClean="0">
                        <a:latin typeface="Cambria Math" panose="02040503050406030204" pitchFamily="18" charset="0"/>
                      </a:rPr>
                      <m:t>𝑓</m:t>
                    </m:r>
                    <m:r>
                      <a:rPr lang="en-US" i="1" dirty="0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b="1" i="1" dirty="0" smtClean="0">
                        <a:latin typeface="Cambria Math" panose="02040503050406030204" pitchFamily="18" charset="0"/>
                      </a:rPr>
                      <m:t>𝒏</m:t>
                    </m:r>
                    <m:r>
                      <a:rPr lang="en-US" b="1" i="1" dirty="0">
                        <a:latin typeface="Cambria Math" panose="02040503050406030204" pitchFamily="18" charset="0"/>
                      </a:rPr>
                      <m:t>/</m:t>
                    </m:r>
                    <m:r>
                      <a:rPr lang="en-US" b="1" i="1" dirty="0" smtClean="0">
                        <a:latin typeface="Cambria Math" panose="02040503050406030204" pitchFamily="18" charset="0"/>
                      </a:rPr>
                      <m:t>𝒃</m:t>
                    </m:r>
                    <m:r>
                      <a:rPr lang="en-US" b="1" i="1" dirty="0" smtClean="0">
                        <a:latin typeface="Cambria Math" panose="02040503050406030204" pitchFamily="18" charset="0"/>
                      </a:rPr>
                      <m:t>)</m:t>
                    </m:r>
                    <m:r>
                      <a:rPr lang="en-US" i="1" dirty="0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i="1" dirty="0" err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𝑐𝑛</m:t>
                    </m:r>
                    <m:r>
                      <a:rPr lang="en-US" i="1" baseline="30000" dirty="0" err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𝑑</m:t>
                    </m:r>
                    <m:r>
                      <a:rPr lang="en-US" i="1" baseline="30000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i="1" dirty="0">
                        <a:latin typeface="Cambria Math" panose="02040503050406030204" pitchFamily="18" charset="0"/>
                      </a:rPr>
                      <m:t>	</m:t>
                    </m:r>
                  </m:oMath>
                </a14:m>
                <a:endParaRPr lang="en-US" dirty="0">
                  <a:ea typeface="Cambria Math" panose="02040503050406030204" pitchFamily="18" charset="0"/>
                </a:endParaRPr>
              </a:p>
              <a:p>
                <a14:m>
                  <m:oMath xmlns:m="http://schemas.openxmlformats.org/officeDocument/2006/math">
                    <m:r>
                      <a:rPr lang="en-US" i="1" dirty="0" smtClean="0">
                        <a:latin typeface="Cambria Math" panose="02040503050406030204" pitchFamily="18" charset="0"/>
                      </a:rPr>
                      <m:t>	</m:t>
                    </m:r>
                    <m:r>
                      <a:rPr lang="en-US" b="0" i="1" dirty="0" smtClean="0">
                        <a:latin typeface="Cambria Math" panose="02040503050406030204" pitchFamily="18" charset="0"/>
                      </a:rPr>
                      <m:t>𝑓</m:t>
                    </m:r>
                    <m:r>
                      <a:rPr lang="en-US" i="1" dirty="0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i="1" dirty="0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US" i="1" dirty="0" smtClean="0">
                        <a:latin typeface="Cambria Math" panose="02040503050406030204" pitchFamily="18" charset="0"/>
                      </a:rPr>
                      <m:t>)=</m:t>
                    </m:r>
                    <m:r>
                      <a:rPr lang="en-US" b="1" i="1" dirty="0" smtClean="0">
                        <a:latin typeface="Cambria Math" panose="02040503050406030204" pitchFamily="18" charset="0"/>
                      </a:rPr>
                      <m:t>𝟐</m:t>
                    </m:r>
                    <m:r>
                      <a:rPr lang="en-US" b="0" i="1" dirty="0" smtClean="0">
                        <a:latin typeface="Cambria Math" panose="02040503050406030204" pitchFamily="18" charset="0"/>
                      </a:rPr>
                      <m:t>𝑓</m:t>
                    </m:r>
                    <m:r>
                      <a:rPr lang="en-US" i="1" dirty="0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b="1" i="1" dirty="0" smtClean="0">
                        <a:latin typeface="Cambria Math" panose="02040503050406030204" pitchFamily="18" charset="0"/>
                      </a:rPr>
                      <m:t>𝒏</m:t>
                    </m:r>
                    <m:r>
                      <a:rPr lang="en-US" b="1" i="1" dirty="0">
                        <a:latin typeface="Cambria Math" panose="02040503050406030204" pitchFamily="18" charset="0"/>
                      </a:rPr>
                      <m:t>/</m:t>
                    </m:r>
                    <m:r>
                      <a:rPr lang="en-US" b="1" i="1" dirty="0" smtClean="0">
                        <a:latin typeface="Cambria Math" panose="02040503050406030204" pitchFamily="18" charset="0"/>
                      </a:rPr>
                      <m:t>𝟐</m:t>
                    </m:r>
                    <m:r>
                      <a:rPr lang="en-US" b="1" i="1" dirty="0" smtClean="0">
                        <a:latin typeface="Cambria Math" panose="02040503050406030204" pitchFamily="18" charset="0"/>
                      </a:rPr>
                      <m:t>)</m:t>
                    </m:r>
                    <m:r>
                      <a:rPr lang="en-US" i="1" dirty="0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b="1" i="1" dirty="0" smtClean="0">
                        <a:latin typeface="Cambria Math" panose="02040503050406030204" pitchFamily="18" charset="0"/>
                      </a:rPr>
                      <m:t>𝒄𝒏</m:t>
                    </m:r>
                    <m:r>
                      <a:rPr lang="en-US" b="1" i="1" dirty="0" smtClean="0">
                        <a:latin typeface="Cambria Math" panose="02040503050406030204" pitchFamily="18" charset="0"/>
                      </a:rPr>
                      <m:t>^</m:t>
                    </m:r>
                    <m:r>
                      <a:rPr lang="en-US" b="1" i="1" dirty="0" smtClean="0">
                        <a:latin typeface="Cambria Math" panose="02040503050406030204" pitchFamily="18" charset="0"/>
                      </a:rPr>
                      <m:t>𝟐</m:t>
                    </m:r>
                  </m:oMath>
                </a14:m>
                <a:endParaRPr lang="en-US" dirty="0">
                  <a:ea typeface="Cambria Math" panose="02040503050406030204" pitchFamily="18" charset="0"/>
                </a:endParaRPr>
              </a:p>
              <a:p>
                <a14:m>
                  <m:oMath xmlns:m="http://schemas.openxmlformats.org/officeDocument/2006/math">
                    <m:r>
                      <a:rPr lang="en-US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𝑎</m:t>
                    </m:r>
                    <m:r>
                      <a:rPr lang="en-US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=2</m:t>
                    </m:r>
                  </m:oMath>
                </a14:m>
                <a:endParaRPr lang="en-US" dirty="0">
                  <a:ea typeface="Cambria Math" panose="02040503050406030204" pitchFamily="18" charset="0"/>
                </a:endParaRPr>
              </a:p>
              <a:p>
                <a14:m>
                  <m:oMath xmlns:m="http://schemas.openxmlformats.org/officeDocument/2006/math">
                    <m:r>
                      <a:rPr lang="en-US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𝑏</m:t>
                    </m:r>
                    <m:r>
                      <a:rPr lang="en-US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=2</m:t>
                    </m:r>
                  </m:oMath>
                </a14:m>
                <a:endParaRPr lang="en-US" dirty="0">
                  <a:ea typeface="Cambria Math" panose="02040503050406030204" pitchFamily="18" charset="0"/>
                </a:endParaRPr>
              </a:p>
              <a:p>
                <a14:m>
                  <m:oMath xmlns:m="http://schemas.openxmlformats.org/officeDocument/2006/math">
                    <m:r>
                      <a:rPr lang="en-US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𝑑</m:t>
                    </m:r>
                    <m:r>
                      <a:rPr lang="en-US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=2</m:t>
                    </m:r>
                  </m:oMath>
                </a14:m>
                <a:endParaRPr lang="en-US" dirty="0">
                  <a:ea typeface="Cambria Math" panose="02040503050406030204" pitchFamily="18" charset="0"/>
                </a:endParaRPr>
              </a:p>
              <a:p>
                <a14:m>
                  <m:oMath xmlns:m="http://schemas.openxmlformats.org/officeDocument/2006/math">
                    <m:r>
                      <a:rPr lang="en-US" b="1" i="1" dirty="0" smtClean="0">
                        <a:latin typeface="Cambria Math" panose="02040503050406030204" pitchFamily="18" charset="0"/>
                      </a:rPr>
                      <m:t>𝒃</m:t>
                    </m:r>
                    <m:r>
                      <a:rPr lang="en-US" b="1" i="1" dirty="0" smtClean="0">
                        <a:latin typeface="Cambria Math" panose="02040503050406030204" pitchFamily="18" charset="0"/>
                      </a:rPr>
                      <m:t>^</m:t>
                    </m:r>
                    <m:r>
                      <a:rPr lang="en-US" b="1" i="1" dirty="0" smtClean="0">
                        <a:latin typeface="Cambria Math" panose="02040503050406030204" pitchFamily="18" charset="0"/>
                      </a:rPr>
                      <m:t>𝒅</m:t>
                    </m:r>
                    <m:r>
                      <a:rPr lang="en-US" b="1" i="1" dirty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1" i="1" dirty="0" smtClean="0">
                        <a:latin typeface="Cambria Math" panose="02040503050406030204" pitchFamily="18" charset="0"/>
                      </a:rPr>
                      <m:t>𝟒</m:t>
                    </m:r>
                  </m:oMath>
                </a14:m>
                <a:endParaRPr lang="en-US" dirty="0">
                  <a:ea typeface="Cambria Math" panose="02040503050406030204" pitchFamily="18" charset="0"/>
                </a:endParaRPr>
              </a:p>
              <a:p>
                <a14:m>
                  <m:oMath xmlns:m="http://schemas.openxmlformats.org/officeDocument/2006/math">
                    <m:r>
                      <a:rPr lang="pt-BR" i="1" dirty="0" smtClean="0">
                        <a:latin typeface="Cambria Math" panose="02040503050406030204" pitchFamily="18" charset="0"/>
                      </a:rPr>
                      <m:t>𝑆𝑖𝑛𝑐𝑒</m:t>
                    </m:r>
                    <m:r>
                      <a:rPr lang="pt-BR" i="1" dirty="0">
                        <a:latin typeface="Cambria Math" panose="02040503050406030204" pitchFamily="18" charset="0"/>
                      </a:rPr>
                      <m:t> </m:t>
                    </m:r>
                    <m:r>
                      <a:rPr lang="pt-BR" i="1" dirty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pt-BR" i="1" dirty="0" smtClean="0">
                        <a:latin typeface="Cambria Math" panose="02040503050406030204" pitchFamily="18" charset="0"/>
                      </a:rPr>
                      <m:t>&lt;</m:t>
                    </m:r>
                    <m:r>
                      <a:rPr lang="en-US" b="1" i="1" dirty="0" err="1" smtClean="0">
                        <a:latin typeface="Cambria Math" panose="02040503050406030204" pitchFamily="18" charset="0"/>
                      </a:rPr>
                      <m:t>𝒃</m:t>
                    </m:r>
                    <m:r>
                      <a:rPr lang="en-US" b="1" i="1" dirty="0" err="1" smtClean="0">
                        <a:latin typeface="Cambria Math" panose="02040503050406030204" pitchFamily="18" charset="0"/>
                      </a:rPr>
                      <m:t>^</m:t>
                    </m:r>
                    <m:r>
                      <a:rPr lang="en-US" b="1" i="1" dirty="0" err="1" smtClean="0">
                        <a:latin typeface="Cambria Math" panose="02040503050406030204" pitchFamily="18" charset="0"/>
                      </a:rPr>
                      <m:t>𝒅</m:t>
                    </m:r>
                  </m:oMath>
                </a14:m>
                <a:endParaRPr lang="pt-BR" dirty="0"/>
              </a:p>
              <a:p>
                <a14:m>
                  <m:oMath xmlns:m="http://schemas.openxmlformats.org/officeDocument/2006/math">
                    <m:r>
                      <a:rPr lang="pt-BR" i="1" dirty="0" smtClean="0">
                        <a:latin typeface="Cambria Math" panose="02040503050406030204" pitchFamily="18" charset="0"/>
                      </a:rPr>
                      <m:t>𝑇</m:t>
                    </m:r>
                    <m:r>
                      <a:rPr lang="pt-BR" i="1" dirty="0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pt-BR" i="1" dirty="0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pt-BR" i="1" dirty="0" smtClean="0">
                        <a:latin typeface="Cambria Math" panose="02040503050406030204" pitchFamily="18" charset="0"/>
                      </a:rPr>
                      <m:t>) = "</m:t>
                    </m:r>
                    <m:r>
                      <m:rPr>
                        <m:sty m:val="p"/>
                      </m:rPr>
                      <a:rPr lang="en-US" i="1" dirty="0" smtClean="0">
                        <a:latin typeface="Cambria Math" panose="02040503050406030204" pitchFamily="18" charset="0"/>
                      </a:rPr>
                      <m:t>O</m:t>
                    </m:r>
                    <m:r>
                      <a:rPr lang="en-US" i="1" dirty="0" smtClean="0">
                        <a:latin typeface="Cambria Math" panose="02040503050406030204" pitchFamily="18" charset="0"/>
                      </a:rPr>
                      <m:t>("</m:t>
                    </m:r>
                    <m:r>
                      <a:rPr lang="en-US" i="1" dirty="0" err="1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US" i="1" dirty="0" err="1" smtClean="0">
                        <a:latin typeface="Cambria Math" panose="02040503050406030204" pitchFamily="18" charset="0"/>
                      </a:rPr>
                      <m:t>^</m:t>
                    </m:r>
                    <m:r>
                      <a:rPr lang="en-US" b="1" i="1" dirty="0" err="1" smtClean="0">
                        <a:latin typeface="Cambria Math" panose="02040503050406030204" pitchFamily="18" charset="0"/>
                      </a:rPr>
                      <m:t>𝒅</m:t>
                    </m:r>
                    <m:r>
                      <a:rPr lang="en-US" i="1" dirty="0" smtClean="0">
                        <a:latin typeface="Cambria Math" panose="02040503050406030204" pitchFamily="18" charset="0"/>
                      </a:rPr>
                      <m:t>)" "</m:t>
                    </m:r>
                    <m:r>
                      <a:rPr lang="pt-BR" i="1" dirty="0">
                        <a:latin typeface="Cambria Math" panose="02040503050406030204" pitchFamily="18" charset="0"/>
                      </a:rPr>
                      <m:t>= </m:t>
                    </m:r>
                    <m:r>
                      <a:rPr lang="pt-BR" i="1" dirty="0">
                        <a:latin typeface="Cambria Math" panose="02040503050406030204" pitchFamily="18" charset="0"/>
                      </a:rPr>
                      <m:t>𝑂</m:t>
                    </m:r>
                    <m:r>
                      <a:rPr lang="pt-BR" i="1" dirty="0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i="1" dirty="0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US" i="1" dirty="0" smtClean="0">
                        <a:latin typeface="Cambria Math" panose="02040503050406030204" pitchFamily="18" charset="0"/>
                      </a:rPr>
                      <m:t>^</m:t>
                    </m:r>
                    <m:r>
                      <a:rPr lang="en-US" b="1" i="1" dirty="0" smtClean="0">
                        <a:latin typeface="Cambria Math" panose="02040503050406030204" pitchFamily="18" charset="0"/>
                      </a:rPr>
                      <m:t>𝟐</m:t>
                    </m:r>
                    <m:r>
                      <a:rPr lang="en-US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US" dirty="0"/>
              </a:p>
            </p:txBody>
          </p:sp>
        </mc:Choice>
        <mc:Fallback xmlns="">
          <p:sp>
            <p:nvSpPr>
              <p:cNvPr id="7" name="Content Placeholder 6">
                <a:extLst>
                  <a:ext uri="{FF2B5EF4-FFF2-40B4-BE49-F238E27FC236}">
                    <a16:creationId xmlns:a16="http://schemas.microsoft.com/office/drawing/2014/main" id="{19518595-E80A-414F-A106-9118CB0B4BF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6"/>
                <a:stretch>
                  <a:fillRect l="-54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Picture 1" descr="addin_tmp.png">
            <a:extLst>
              <a:ext uri="{FF2B5EF4-FFF2-40B4-BE49-F238E27FC236}">
                <a16:creationId xmlns:a16="http://schemas.microsoft.com/office/drawing/2014/main" id="{8C173A01-6E20-B8C1-874E-0E854E47FC0F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 cstate="print"/>
          <a:stretch>
            <a:fillRect/>
          </a:stretch>
        </p:blipFill>
        <p:spPr>
          <a:xfrm>
            <a:off x="5982124" y="1891180"/>
            <a:ext cx="5143501" cy="129833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3340396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9A700FBA-D04C-4675-9E34-E01FDAFB32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Content Placeholder 6">
                <a:extLst>
                  <a:ext uri="{FF2B5EF4-FFF2-40B4-BE49-F238E27FC236}">
                    <a16:creationId xmlns:a16="http://schemas.microsoft.com/office/drawing/2014/main" id="{19518595-E80A-414F-A106-9118CB0B4BF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en-US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𝑓</m:t>
                    </m:r>
                    <m:r>
                      <a:rPr lang="en-US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𝑛</m:t>
                    </m:r>
                    <m:r>
                      <a:rPr lang="en-US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) = </m:t>
                    </m:r>
                    <m:r>
                      <a:rPr lang="en-US" i="1" dirty="0" err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𝑎𝑓</m:t>
                    </m:r>
                    <m:r>
                      <a:rPr lang="en-US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𝑛</m:t>
                    </m:r>
                    <m:r>
                      <a:rPr lang="en-US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/</m:t>
                    </m:r>
                    <m:r>
                      <a:rPr lang="en-US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𝑏</m:t>
                    </m:r>
                    <m:r>
                      <a:rPr lang="en-US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) + </m:t>
                    </m:r>
                    <m:r>
                      <a:rPr lang="en-US" i="1" dirty="0" err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𝑐𝑛</m:t>
                    </m:r>
                    <m:r>
                      <a:rPr lang="en-US" i="1" baseline="30000" dirty="0" err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𝑑</m:t>
                    </m:r>
                    <m:r>
                      <a:rPr lang="en-US" i="1" baseline="30000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i="1" dirty="0">
                        <a:latin typeface="Cambria Math" panose="02040503050406030204" pitchFamily="18" charset="0"/>
                      </a:rPr>
                      <m:t>	</m:t>
                    </m:r>
                  </m:oMath>
                </a14:m>
                <a:endParaRPr lang="en-US" dirty="0"/>
              </a:p>
              <a:p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f</m:t>
                    </m:r>
                    <m:r>
                      <a:rPr lang="en-US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n</m:t>
                    </m:r>
                    <m:r>
                      <a:rPr lang="en-US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)</m:t>
                    </m:r>
                    <m:r>
                      <a:rPr lang="en-US" b="1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3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b="1" i="1">
                                <a:latin typeface="Cambria Math" panose="02040503050406030204" pitchFamily="18" charset="0"/>
                              </a:rPr>
                              <m:t>𝒏</m:t>
                            </m:r>
                          </m:num>
                          <m:den>
                            <m:r>
                              <a:rPr lang="en-US" b="1" i="1">
                                <a:latin typeface="Cambria Math" panose="02040503050406030204" pitchFamily="18" charset="0"/>
                              </a:rPr>
                              <m:t>𝟐</m:t>
                            </m:r>
                          </m:den>
                        </m:f>
                      </m:e>
                    </m:d>
                    <m:r>
                      <a:rPr lang="en-US" i="1">
                        <a:latin typeface="Cambria Math" panose="02040503050406030204" pitchFamily="18" charset="0"/>
                      </a:rPr>
                      <m:t>+</m:t>
                    </m:r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c</m:t>
                        </m:r>
                        <m:r>
                          <m:rPr>
                            <m:sty m:val="p"/>
                          </m:rPr>
                          <a:rPr lang="en-US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n</m:t>
                        </m:r>
                        <m:r>
                          <a:rPr lang="en-US" i="1" baseline="30000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e>
                    </m:d>
                  </m:oMath>
                </a14:m>
                <a:endParaRPr lang="en-US" dirty="0">
                  <a:ea typeface="Cambria Math" panose="02040503050406030204" pitchFamily="18" charset="0"/>
                </a:endParaRPr>
              </a:p>
              <a:p>
                <a14:m>
                  <m:oMath xmlns:m="http://schemas.openxmlformats.org/officeDocument/2006/math">
                    <m:r>
                      <a:rPr lang="en-US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𝑎</m:t>
                    </m:r>
                    <m:r>
                      <a:rPr lang="en-US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=3</m:t>
                    </m:r>
                  </m:oMath>
                </a14:m>
                <a:endParaRPr lang="en-US" dirty="0">
                  <a:ea typeface="Cambria Math" panose="02040503050406030204" pitchFamily="18" charset="0"/>
                </a:endParaRPr>
              </a:p>
              <a:p>
                <a14:m>
                  <m:oMath xmlns:m="http://schemas.openxmlformats.org/officeDocument/2006/math">
                    <m:r>
                      <a:rPr lang="en-US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𝑏</m:t>
                    </m:r>
                    <m:r>
                      <a:rPr lang="en-US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=2</m:t>
                    </m:r>
                  </m:oMath>
                </a14:m>
                <a:endParaRPr lang="en-US" dirty="0">
                  <a:ea typeface="Cambria Math" panose="02040503050406030204" pitchFamily="18" charset="0"/>
                </a:endParaRPr>
              </a:p>
              <a:p>
                <a14:m>
                  <m:oMath xmlns:m="http://schemas.openxmlformats.org/officeDocument/2006/math">
                    <m:r>
                      <a:rPr lang="en-US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𝑑</m:t>
                    </m:r>
                    <m:r>
                      <a:rPr lang="en-US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</m:t>
                    </m:r>
                  </m:oMath>
                </a14:m>
                <a:endParaRPr lang="en-US" dirty="0">
                  <a:ea typeface="Cambria Math" panose="02040503050406030204" pitchFamily="18" charset="0"/>
                </a:endParaRPr>
              </a:p>
              <a:p>
                <a14:m>
                  <m:oMath xmlns:m="http://schemas.openxmlformats.org/officeDocument/2006/math">
                    <m:r>
                      <a:rPr lang="en-US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𝑏</m:t>
                    </m:r>
                    <m:r>
                      <a:rPr lang="en-US" i="1" baseline="30000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𝑑</m:t>
                    </m:r>
                    <m:r>
                      <a:rPr lang="en-US" i="1" baseline="30000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=2</m:t>
                    </m:r>
                  </m:oMath>
                </a14:m>
                <a:endParaRPr lang="en-US" dirty="0">
                  <a:ea typeface="Cambria Math" panose="02040503050406030204" pitchFamily="18" charset="0"/>
                </a:endParaRPr>
              </a:p>
              <a:p>
                <a14:m>
                  <m:oMath xmlns:m="http://schemas.openxmlformats.org/officeDocument/2006/math">
                    <m:r>
                      <a:rPr lang="pt-BR" i="1" dirty="0" smtClean="0">
                        <a:latin typeface="Cambria Math" panose="02040503050406030204" pitchFamily="18" charset="0"/>
                      </a:rPr>
                      <m:t>𝑆𝑖𝑛𝑐𝑒</m:t>
                    </m:r>
                    <m:r>
                      <a:rPr lang="pt-BR" i="1" dirty="0">
                        <a:latin typeface="Cambria Math" panose="02040503050406030204" pitchFamily="18" charset="0"/>
                      </a:rPr>
                      <m:t> </m:t>
                    </m:r>
                    <m:r>
                      <a:rPr lang="pt-BR" i="1" dirty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pt-BR" i="1" dirty="0">
                        <a:latin typeface="Cambria Math" panose="02040503050406030204" pitchFamily="18" charset="0"/>
                      </a:rPr>
                      <m:t> &gt;</m:t>
                    </m:r>
                    <m:r>
                      <a:rPr lang="en-US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𝑏</m:t>
                    </m:r>
                    <m:r>
                      <a:rPr lang="en-US" i="1" baseline="30000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𝑑</m:t>
                    </m:r>
                  </m:oMath>
                </a14:m>
                <a:endParaRPr lang="en-US" i="1" baseline="30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14:m>
                  <m:oMath xmlns:m="http://schemas.openxmlformats.org/officeDocument/2006/math">
                    <m:r>
                      <a:rPr lang="pt-BR" i="1" dirty="0" smtClean="0">
                        <a:latin typeface="Cambria Math" panose="02040503050406030204" pitchFamily="18" charset="0"/>
                      </a:rPr>
                      <m:t>𝑇</m:t>
                    </m:r>
                    <m:r>
                      <a:rPr lang="pt-BR" i="1" dirty="0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pt-BR" i="1" dirty="0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pt-BR" i="1" dirty="0" smtClean="0">
                        <a:latin typeface="Cambria Math" panose="02040503050406030204" pitchFamily="18" charset="0"/>
                      </a:rPr>
                      <m:t>) = </m:t>
                    </m:r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O</m:t>
                    </m:r>
                    <m:r>
                      <a:rPr lang="en-US">
                        <a:latin typeface="Cambria Math" panose="02040503050406030204" pitchFamily="18" charset="0"/>
                      </a:rPr>
                      <m:t>(</m:t>
                    </m:r>
                    <m:sSup>
                      <m:sSupPr>
                        <m:ctrlPr>
                          <a:rPr lang="en-US" i="1" dirty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 dirty="0">
                            <a:latin typeface="Cambria Math" panose="02040503050406030204" pitchFamily="18" charset="0"/>
                          </a:rPr>
                          <m:t>𝒏</m:t>
                        </m:r>
                      </m:e>
                      <m:sup>
                        <m:sSub>
                          <m:sSubPr>
                            <m:ctrlPr>
                              <a:rPr lang="en-US" i="1" dirty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 dirty="0">
                                <a:latin typeface="Cambria Math" panose="02040503050406030204" pitchFamily="18" charset="0"/>
                              </a:rPr>
                              <m:t>𝒍𝒐𝒈</m:t>
                            </m:r>
                          </m:e>
                          <m:sub>
                            <m:r>
                              <a:rPr lang="en-US" i="1" dirty="0">
                                <a:latin typeface="Cambria Math" panose="02040503050406030204" pitchFamily="18" charset="0"/>
                              </a:rPr>
                              <m:t>𝒃</m:t>
                            </m:r>
                          </m:sub>
                        </m:sSub>
                        <m:r>
                          <a:rPr lang="en-US" i="1" dirty="0">
                            <a:latin typeface="Cambria Math" panose="02040503050406030204" pitchFamily="18" charset="0"/>
                          </a:rPr>
                          <m:t>𝒂</m:t>
                        </m:r>
                      </m:sup>
                    </m:sSup>
                    <m:r>
                      <a:rPr lang="en-US" i="1" dirty="0">
                        <a:latin typeface="Cambria Math" panose="02040503050406030204" pitchFamily="18" charset="0"/>
                      </a:rPr>
                      <m:t>)</m:t>
                    </m:r>
                    <m:r>
                      <a:rPr lang="en-US" dirty="0">
                        <a:latin typeface="Cambria Math" panose="02040503050406030204" pitchFamily="18" charset="0"/>
                      </a:rPr>
                      <m:t> </m:t>
                    </m:r>
                    <m:r>
                      <a:rPr lang="pt-BR" i="1" dirty="0" smtClean="0">
                        <a:latin typeface="Cambria Math" panose="02040503050406030204" pitchFamily="18" charset="0"/>
                      </a:rPr>
                      <m:t>= </m:t>
                    </m:r>
                    <m:r>
                      <a:rPr lang="pt-BR" i="1" dirty="0" smtClean="0">
                        <a:latin typeface="Cambria Math" panose="02040503050406030204" pitchFamily="18" charset="0"/>
                      </a:rPr>
                      <m:t>𝑂</m:t>
                    </m:r>
                    <m:r>
                      <a:rPr lang="pt-BR" i="1" dirty="0" smtClean="0">
                        <a:latin typeface="Cambria Math" panose="02040503050406030204" pitchFamily="18" charset="0"/>
                      </a:rPr>
                      <m:t>(</m:t>
                    </m:r>
                    <m:sSup>
                      <m:sSupPr>
                        <m:ctrlPr>
                          <a:rPr lang="en-US" i="1" dirty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 dirty="0">
                            <a:latin typeface="Cambria Math" panose="02040503050406030204" pitchFamily="18" charset="0"/>
                          </a:rPr>
                          <m:t>𝒏</m:t>
                        </m:r>
                      </m:e>
                      <m:sup>
                        <m:sSub>
                          <m:sSubPr>
                            <m:ctrlPr>
                              <a:rPr lang="en-US" i="1" dirty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 dirty="0">
                                <a:latin typeface="Cambria Math" panose="02040503050406030204" pitchFamily="18" charset="0"/>
                              </a:rPr>
                              <m:t>𝒍𝒐𝒈</m:t>
                            </m:r>
                          </m:e>
                          <m:sub>
                            <m:r>
                              <a:rPr lang="en-US" b="1" i="1" dirty="0" smtClean="0"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b>
                        </m:sSub>
                        <m:r>
                          <a:rPr lang="en-US" b="1" i="1" dirty="0" smtClean="0">
                            <a:latin typeface="Cambria Math" panose="02040503050406030204" pitchFamily="18" charset="0"/>
                          </a:rPr>
                          <m:t>𝟑</m:t>
                        </m:r>
                      </m:sup>
                    </m:sSup>
                    <m:r>
                      <a:rPr lang="en-US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US" dirty="0"/>
              </a:p>
            </p:txBody>
          </p:sp>
        </mc:Choice>
        <mc:Fallback xmlns="">
          <p:sp>
            <p:nvSpPr>
              <p:cNvPr id="7" name="Content Placeholder 6">
                <a:extLst>
                  <a:ext uri="{FF2B5EF4-FFF2-40B4-BE49-F238E27FC236}">
                    <a16:creationId xmlns:a16="http://schemas.microsoft.com/office/drawing/2014/main" id="{19518595-E80A-414F-A106-9118CB0B4BF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6"/>
                <a:stretch>
                  <a:fillRect l="-54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" name="Picture 13" descr="addin_tmp.png">
            <a:extLst>
              <a:ext uri="{FF2B5EF4-FFF2-40B4-BE49-F238E27FC236}">
                <a16:creationId xmlns:a16="http://schemas.microsoft.com/office/drawing/2014/main" id="{83A95468-F8C8-27BA-8278-CF94AB57F2C0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 cstate="print"/>
          <a:stretch>
            <a:fillRect/>
          </a:stretch>
        </p:blipFill>
        <p:spPr>
          <a:xfrm>
            <a:off x="6934202" y="3219237"/>
            <a:ext cx="3735705" cy="94297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1699802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4F6AB3-A025-ABB0-A27B-471940BBFB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8EB04-F42F-D833-D01D-5FEE7B9FB3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l"/>
            <a:r>
              <a:rPr lang="en-US" sz="1800" b="0" i="0" u="none" strike="noStrike" baseline="0" dirty="0">
                <a:latin typeface="STIXGeneral-Regular"/>
              </a:rPr>
              <a:t>Give big O</a:t>
            </a:r>
          </a:p>
          <a:p>
            <a:pPr algn="l"/>
            <a:endParaRPr lang="en-US" sz="1800" dirty="0">
              <a:latin typeface="STIXGeneral-Regular"/>
            </a:endParaRPr>
          </a:p>
          <a:p>
            <a:pPr algn="l"/>
            <a:endParaRPr lang="en-US" sz="1800" b="0" i="0" u="none" strike="noStrike" baseline="0" dirty="0">
              <a:latin typeface="STIXGeneral-Regular"/>
            </a:endParaRPr>
          </a:p>
          <a:p>
            <a:pPr algn="l"/>
            <a:endParaRPr lang="en-US" sz="1800" dirty="0">
              <a:latin typeface="STIXGeneral-Regular"/>
            </a:endParaRPr>
          </a:p>
          <a:p>
            <a:pPr algn="l"/>
            <a:endParaRPr lang="en-US" sz="1800" b="0" i="0" u="sng" strike="noStrike" baseline="0" dirty="0">
              <a:latin typeface="STIXGeneral-Regular"/>
            </a:endParaRPr>
          </a:p>
          <a:p>
            <a:pPr algn="l"/>
            <a:endParaRPr lang="en-US" sz="1800" dirty="0">
              <a:latin typeface="STIXGeneral-Regular"/>
            </a:endParaRPr>
          </a:p>
          <a:p>
            <a:pPr marL="50800" indent="0" algn="l">
              <a:buNone/>
            </a:pPr>
            <a:endParaRPr lang="en-US" sz="1800" b="0" i="0" u="none" strike="noStrike" baseline="0" dirty="0">
              <a:latin typeface="STIXGeneral-Regular"/>
            </a:endParaRPr>
          </a:p>
          <a:p>
            <a:pPr algn="l"/>
            <a:endParaRPr lang="en-US" sz="1800" dirty="0">
              <a:latin typeface="STIXGeneral-Regular"/>
            </a:endParaRPr>
          </a:p>
          <a:p>
            <a:pPr algn="l">
              <a:lnSpc>
                <a:spcPct val="150000"/>
              </a:lnSpc>
            </a:pPr>
            <a:r>
              <a:rPr lang="en-US" sz="24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Suppose that an element is known to be among the first four elements in a list of 32 elements. Would a linear search or a binary search locate this element</a:t>
            </a:r>
            <a:r>
              <a:rPr lang="en-US" sz="2400" b="0" i="0" u="none" strike="noStrike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 a sorted list</a:t>
            </a:r>
            <a:r>
              <a:rPr lang="en-US" sz="24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more rapidly?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Solution 1.O(1) 2.O(n^2) 3.Linear</a:t>
            </a:r>
          </a:p>
          <a:p>
            <a:pPr algn="l">
              <a:lnSpc>
                <a:spcPct val="150000"/>
              </a:lnSpc>
            </a:pPr>
            <a:endParaRPr lang="en-US" sz="2400" b="0" i="0" u="none" strike="noStrike" baseline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D29BA7F-A70F-963F-57D0-D916F38CD9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8421" y="1518485"/>
            <a:ext cx="3293337" cy="171457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E475DBE-D17D-FAE0-5EE3-52F0340BD6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42633" y="1562027"/>
            <a:ext cx="3470527" cy="15077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3482CCB-10BF-1CA9-2A86-E0DBD85AA5A4}"/>
              </a:ext>
            </a:extLst>
          </p:cNvPr>
          <p:cNvSpPr txBox="1"/>
          <p:nvPr/>
        </p:nvSpPr>
        <p:spPr>
          <a:xfrm>
            <a:off x="1219200" y="1562028"/>
            <a:ext cx="9144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F2B09A9-2A6F-A184-A952-78519B7EB5D2}"/>
              </a:ext>
            </a:extLst>
          </p:cNvPr>
          <p:cNvSpPr txBox="1"/>
          <p:nvPr/>
        </p:nvSpPr>
        <p:spPr>
          <a:xfrm>
            <a:off x="7153743" y="1711890"/>
            <a:ext cx="9144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2)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18" name="Ink 17">
                <a:extLst>
                  <a:ext uri="{FF2B5EF4-FFF2-40B4-BE49-F238E27FC236}">
                    <a16:creationId xmlns:a16="http://schemas.microsoft.com/office/drawing/2014/main" id="{6330A323-A7B0-4C79-A37C-468635CAE2FC}"/>
                  </a:ext>
                </a:extLst>
              </p14:cNvPr>
              <p14:cNvContentPartPr/>
              <p14:nvPr/>
            </p14:nvContentPartPr>
            <p14:xfrm>
              <a:off x="9789480" y="4663800"/>
              <a:ext cx="360" cy="360"/>
            </p14:xfrm>
          </p:contentPart>
        </mc:Choice>
        <mc:Fallback xmlns="">
          <p:pic>
            <p:nvPicPr>
              <p:cNvPr id="18" name="Ink 17">
                <a:extLst>
                  <a:ext uri="{FF2B5EF4-FFF2-40B4-BE49-F238E27FC236}">
                    <a16:creationId xmlns:a16="http://schemas.microsoft.com/office/drawing/2014/main" id="{6330A323-A7B0-4C79-A37C-468635CAE2FC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9780120" y="4654440"/>
                <a:ext cx="19080" cy="19080"/>
              </a:xfrm>
              <a:prstGeom prst="rect">
                <a:avLst/>
              </a:prstGeom>
            </p:spPr>
          </p:pic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1137312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45CC9-D21A-3E45-001F-331690B133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3C88CB-D3AC-74A5-F965-95A9C6B1B8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9148" y="1124622"/>
            <a:ext cx="11233704" cy="5352378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7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This technique involves starting with the </a:t>
            </a:r>
            <a:r>
              <a:rPr lang="en-US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given statements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using logical reasoning to reach conclusion.</a:t>
            </a:r>
          </a:p>
          <a:p>
            <a:pPr>
              <a:lnSpc>
                <a:spcPct val="17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the proof assumes the </a:t>
            </a:r>
            <a:r>
              <a:rPr lang="en-US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negation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the desired conclusion and then shows that it leads to an inconsistency.</a:t>
            </a:r>
          </a:p>
          <a:p>
            <a:pPr>
              <a:lnSpc>
                <a:spcPct val="17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proving the </a:t>
            </a:r>
            <a:r>
              <a:rPr lang="en-US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contrapositive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a statement instead of the original statement</a:t>
            </a:r>
          </a:p>
          <a:p>
            <a:pPr>
              <a:lnSpc>
                <a:spcPct val="170000"/>
              </a:lnSpc>
            </a:pP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Solution: </a:t>
            </a:r>
          </a:p>
          <a:p>
            <a:pPr>
              <a:lnSpc>
                <a:spcPct val="170000"/>
              </a:lnSpc>
            </a:pP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1.Direct Proof 2. Proof by Contradiction 3. Proof by Contrapositive</a:t>
            </a:r>
          </a:p>
          <a:p>
            <a:pPr marL="50800" indent="0">
              <a:buNone/>
            </a:pPr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545044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573CEA-ACCF-B792-B04D-4423581A98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Proof Techniques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9FBA0-2A23-8BB0-DC08-295E9FC82D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6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prove statements that depend on a variable, typically natural numbers. </a:t>
            </a:r>
          </a:p>
          <a:p>
            <a:pPr algn="just">
              <a:lnSpc>
                <a:spcPct val="16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consider all possible cases and proving the statement for each case.</a:t>
            </a:r>
          </a:p>
          <a:p>
            <a:pPr algn="just">
              <a:lnSpc>
                <a:spcPct val="16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disprove a statement by providing a specific example that contradicts it</a:t>
            </a:r>
          </a:p>
          <a:p>
            <a:pPr algn="just">
              <a:lnSpc>
                <a:spcPct val="16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</a:p>
          <a:p>
            <a:pPr marL="50800" indent="0" algn="just">
              <a:lnSpc>
                <a:spcPct val="16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Proof by Mathematical Induction 2. Proof by Exhaustion 3. Proof by Counterexample</a:t>
            </a:r>
            <a:endPara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9243116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57113781"/>
      </p:ext>
    </p:extLst>
  </p:cSld>
  <p:clrMapOvr>
    <a:masterClrMapping/>
  </p:clrMapOvr>
  <p:transition spd="slow">
    <p:wipe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&#10;$|f(x)| \leq C|g(x)|$&#10;&#10;\end{document}"/>
  <p:tag name="IGUANATEXSIZE" val="2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|2.4|33.8|4.5|66.1|5.1|2.2|5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&#10;$f(x) = x^{2} + 2x + 1$&#10;&#10;\end{document}"/>
  <p:tag name="IGUANATEXSIZE" val="2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&#10;$0 \leq x^2 + 2x + 1 \leq x^{2} + 2x^{2} + x^{2} = 4x^{2}$&#10;&#10;\end{document}"/>
  <p:tag name="IGUANATEXSIZE" val="2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&#10;$f(x)\;\mbox{ is}\; O(x^2)$&#10;&#10;\end{document}"/>
  <p:tag name="IGUANATEXSIZE" val="2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&#10;$O(x^2)$&#10;&#10;\end{document}"/>
  <p:tag name="IGUANATEXSIZE" val="2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&#10;$f(x)\;\mbox{ is}\; \Omega(g(x))$&#10;&#10;\end{document}"/>
  <p:tag name="IGUANATEXSIZE" val="2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&#10;$|f(x)| \geq C|g(x)|$&#10;&#10;\end{document}"/>
  <p:tag name="IGUANATEXSIZE" val="2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&#10;$f(x)\;\mbox{ is}\; \Theta(g(x))$&#10;&#10;\end{document}"/>
  <p:tag name="IGUANATEXSIZE" val="2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&#10;$f(x)\;\mbox{ is}\; \Theta(g(x))$&#10;&#10;\end{document}"/>
  <p:tag name="IGUANATEXSIZE" val="2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&#10;$f(x)\;\mbox{ is}\; O(g(x))$&#10;&#10;\end{document}"/>
  <p:tag name="IGUANATEXSIZE" val="2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&#10;$f(x)\;\mbox{ is}\; \Omega(g(x))$&#10;&#10;\end{document}"/>
  <p:tag name="IGUANATEXSIZE" val="2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6.5|5.8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8.6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1.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3.3|119.4|34.5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8|42.7|25.5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3|27.3|15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$(n -1) + (n - 2) + \ldots + 2 + 1 \;=\; \frac{n(n-1)}{2}$ &#10;&#10;&#10;\end{document}"/>
  <p:tag name="IGUANATEXSIZE" val="20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$\frac{n(n-1)}{2} \;=\; \frac{1}{2} n^{2} - \frac{1}{2} n$ &#10;&#10;&#10;\end{document}"/>
  <p:tag name="IGUANATEXSIZE" val="20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$ 2 + 3 + \dots + n \;=\; \frac{n(n-1)}{2} - 1$ &#10;&#10;&#10;\end{document}"/>
  <p:tag name="IGUANATEXSIZE" val="20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2.8|3.5|47.5|1|29.4|2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|3.1|11.2|7.6|36.5|1|32.7|0.5|0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$$ f(n)\; \mbox{is} \left\{ &#10;\begin{array}{lll} O(n^d) &amp; \mbox{if} &amp; a &lt; b^{d},\\&#10;O(n^d \mbox{log}\; n)  &amp;\mbox{if}&amp; a = b^d, \\&#10;O(n^{\mbox{log}_b\; a})&amp; \mbox{if} &amp; a &gt; b^d.\end{array}\right. $$&#10;&#10;&#10;\end{document}"/>
  <p:tag name="IGUANATEXSIZE" val="20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|3.1|127.8|0.8|0.9|1.2|2.2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$$ f(n)\; \mbox{is} \left\{ &#10;\begin{array}{lll} O(n^d) &amp; \mbox{if} &amp; a &lt; b^{d},\\&#10;O(n^d \mbox{log}\; n)  &amp;\mbox{if}&amp; a = b^d, \\&#10;O(n^{\mbox{log}_b\; a})&amp; \mbox{if} &amp; a &gt; b^d.\end{array}\right. $$&#10;&#10;&#10;\end{document}"/>
  <p:tag name="IGUANATEXSIZE" val="20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8|3.3|106.3|0.8|1.2|1.9|1.6|3|2.5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$$ f(n)\; \mbox{is} \left\{ &#10;\begin{array}{lll} O(n^d) &amp; \mbox{if} &amp; a &lt; b^{d},\\&#10;O(n^d \mbox{log}\; n)  &amp;\mbox{if}&amp; a = b^d, \\&#10;O(n^{\mbox{log}_b\; a})&amp; \mbox{if} &amp; a &gt; b^d.\end{array}\right. $$&#10;&#10;&#10;\end{document}"/>
  <p:tag name="IGUANATEXSIZE" val="20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31|15.4|104.1|52.4|38.3|9.4|1.3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19.7|16.8|14|5|12.9|1.4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|4.1|6.2|21.9|25.6|11.5|23.7|33.3|30.5|1.7|1.4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5.4|1|7.4|5.6|33|33.5|28.2|20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24.9|13.4|1.8|4.4|4.2|1.1|7.1|5.9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&#10;$|f(x)| \leq C|g(x)|$&#10;&#10;\end{document}"/>
  <p:tag name="IGUANATEXSIZE" val="25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&#10;$|f(x)| \geq C|g(x)|$&#10;&#10;\end{document}"/>
  <p:tag name="IGUANATEXSIZE" val="25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0.7|0.9|66.6|0.6|0.8|1.9|4.9|15.2|3.2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$$ f(n)\; \mbox{is} \left\{ &#10;\begin{array}{lll} O(n^d) &amp; \mbox{if} &amp; a &lt; b^{d},\\&#10;O(n^d \mbox{log}\; n)  &amp;\mbox{if}&amp; a = b^d, \\&#10;O(n^{\mbox{log}_b\; a})&amp; \mbox{if} &amp; a &gt; b^d.\end{array}\right. $$&#10;&#10;&#10;\end{document}"/>
  <p:tag name="IGUANATEXSIZE" val="20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2.2|16|0.9|0.9|2.9|4.5|11.2|5.3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$$ f(n)\; \mbox{is} \left\{ &#10;\begin{array}{lll} O(n^d) &amp; \mbox{if} &amp; a &lt; b^{d},\\&#10;O(n^d \mbox{log}\; n)  &amp;\mbox{if}&amp; a = b^d, \\&#10;O(n^{\mbox{log}_b\; a})&amp; \mbox{if} &amp; a &gt; b^d.\end{array}\right. $$&#10;&#10;&#10;\end{document}"/>
  <p:tag name="IGUANATEXSIZE" val="20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0.9|1.6|1|1.6|1.8|2.9|12.1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$$ f(n)\; \mbox{is} \left\{ &#10;\begin{array}{lll} O(n^d) &amp; \mbox{if} &amp; a &lt; b^{d},\\&#10;O(n^d \mbox{log}\; n)  &amp;\mbox{if}&amp; a = b^d, \\&#10;O(n^{\mbox{log}_b\; a})&amp; \mbox{if} &amp; a &gt; b^d.\end{array}\right. $$&#10;&#10;&#10;\end{document}"/>
  <p:tag name="IGUANATEXSIZE" val="20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0.9|0.2|0.2|0.2|0.2|0.2|1.3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$$ f(n)\; \mbox{is} \left\{ &#10;\begin{array}{lll} O(n^d) &amp; \mbox{if} &amp; a &lt; b^{d},\\&#10;O(n^d \mbox{log}\; n)  &amp;\mbox{if}&amp; a = b^d, \\&#10;O(n^{\mbox{log}_b\; a})&amp; \mbox{if} &amp; a &gt; b^d.\end{array}\right. $$&#10;&#10;&#10;\end{document}"/>
  <p:tag name="IGUANATEXSIZE" val="20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6.5|62.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4|8.2|14.7|4.8|1.3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|29.4|10.6|41.4|0.5"/>
</p:tagLst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4122</TotalTime>
  <Words>3743</Words>
  <Application>Microsoft Office PowerPoint</Application>
  <PresentationFormat>Widescreen</PresentationFormat>
  <Paragraphs>401</Paragraphs>
  <Slides>52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52</vt:i4>
      </vt:variant>
    </vt:vector>
  </HeadingPairs>
  <TitlesOfParts>
    <vt:vector size="64" baseType="lpstr">
      <vt:lpstr>Amasis MT Pro Black</vt:lpstr>
      <vt:lpstr>Arial</vt:lpstr>
      <vt:lpstr>Brush Script MT</vt:lpstr>
      <vt:lpstr>Calibri</vt:lpstr>
      <vt:lpstr>Cambria Math</vt:lpstr>
      <vt:lpstr>Georgia</vt:lpstr>
      <vt:lpstr>STIXGeneral-Regular</vt:lpstr>
      <vt:lpstr>Times New Roman</vt:lpstr>
      <vt:lpstr>Trebuchet MS</vt:lpstr>
      <vt:lpstr>Wingdings 2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How Can I Measure Efficiency of An algorithm?</vt:lpstr>
      <vt:lpstr>The Growth of Functions</vt:lpstr>
      <vt:lpstr>Illustration of Big-O Notation</vt:lpstr>
      <vt:lpstr>Big-O Notation</vt:lpstr>
      <vt:lpstr>Using the Definition of Big-O Notation</vt:lpstr>
      <vt:lpstr>Some Important Points about Big-O Notation</vt:lpstr>
      <vt:lpstr>Big-Omega Notation</vt:lpstr>
      <vt:lpstr>Big-Theta Notation</vt:lpstr>
      <vt:lpstr>The Complexity of Algorithms</vt:lpstr>
      <vt:lpstr>Time complexity vs Space Compexity</vt:lpstr>
      <vt:lpstr>The Complexity of Algorithms</vt:lpstr>
      <vt:lpstr>Time Complexity</vt:lpstr>
      <vt:lpstr>Complexity Analysis of Algorithms</vt:lpstr>
      <vt:lpstr>Worst-Case Complexity of Linear Search</vt:lpstr>
      <vt:lpstr>Worst-Case Complexity of Binary Search </vt:lpstr>
      <vt:lpstr>Quiz</vt:lpstr>
      <vt:lpstr>Quiz</vt:lpstr>
      <vt:lpstr>Quiz</vt:lpstr>
      <vt:lpstr>Worst-Case Complexity of Bubble Sort</vt:lpstr>
      <vt:lpstr>Worst-Case Complexity of Insertion Sort</vt:lpstr>
      <vt:lpstr>Worst-Case Complexity of Selection Sort</vt:lpstr>
      <vt:lpstr>Understanding the Complexity of Algorithms</vt:lpstr>
      <vt:lpstr>Understanding the Complexity of Algorithms</vt:lpstr>
      <vt:lpstr>Understanding the Complexity of Algorithms</vt:lpstr>
      <vt:lpstr>Recursively Defined Functions</vt:lpstr>
      <vt:lpstr>Recursively Defined Functions</vt:lpstr>
      <vt:lpstr>Recursively Defined Functions</vt:lpstr>
      <vt:lpstr>Divide-and-Conquer Recurrence Relations</vt:lpstr>
      <vt:lpstr>Estimating the Size of Divide-and-conquer Functions (continued)</vt:lpstr>
      <vt:lpstr>Example 1</vt:lpstr>
      <vt:lpstr>Example 2</vt:lpstr>
      <vt:lpstr>Proof Techniques</vt:lpstr>
      <vt:lpstr>Proof Techniques</vt:lpstr>
      <vt:lpstr>Recap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Proof Techniques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Shahira azazy</cp:lastModifiedBy>
  <cp:revision>134</cp:revision>
  <dcterms:created xsi:type="dcterms:W3CDTF">2023-04-29T09:08:23Z</dcterms:created>
  <dcterms:modified xsi:type="dcterms:W3CDTF">2023-12-08T14:17:01Z</dcterms:modified>
</cp:coreProperties>
</file>