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8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9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0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1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2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3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4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5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6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7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8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19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20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21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22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23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24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25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26.xml" ContentType="application/vnd.openxmlformats-officedocument.presentationml.notesSlide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notesSlides/notesSlide27.xml" ContentType="application/vnd.openxmlformats-officedocument.presentationml.notesSlide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notesSlides/notesSlide28.xml" ContentType="application/vnd.openxmlformats-officedocument.presentationml.notesSlide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notesSlides/notesSlide29.xml" ContentType="application/vnd.openxmlformats-officedocument.presentationml.notesSlide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notesSlides/notesSlide30.xml" ContentType="application/vnd.openxmlformats-officedocument.presentationml.notesSlide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notesSlides/notesSlide31.xml" ContentType="application/vnd.openxmlformats-officedocument.presentationml.notesSlide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notesSlides/notesSlide32.xml" ContentType="application/vnd.openxmlformats-officedocument.presentationml.notesSlide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notesSlides/notesSlide33.xml" ContentType="application/vnd.openxmlformats-officedocument.presentationml.notesSlide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notesSlides/notesSlide34.xml" ContentType="application/vnd.openxmlformats-officedocument.presentationml.notesSlide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480" r:id="rId2"/>
    <p:sldId id="256" r:id="rId3"/>
    <p:sldId id="906" r:id="rId4"/>
    <p:sldId id="821" r:id="rId5"/>
    <p:sldId id="909" r:id="rId6"/>
    <p:sldId id="914" r:id="rId7"/>
    <p:sldId id="930" r:id="rId8"/>
    <p:sldId id="962" r:id="rId9"/>
    <p:sldId id="963" r:id="rId10"/>
    <p:sldId id="964" r:id="rId11"/>
    <p:sldId id="965" r:id="rId12"/>
    <p:sldId id="968" r:id="rId13"/>
    <p:sldId id="946" r:id="rId14"/>
    <p:sldId id="969" r:id="rId15"/>
    <p:sldId id="970" r:id="rId16"/>
    <p:sldId id="971" r:id="rId17"/>
    <p:sldId id="972" r:id="rId18"/>
    <p:sldId id="973" r:id="rId19"/>
    <p:sldId id="974" r:id="rId20"/>
    <p:sldId id="975" r:id="rId21"/>
    <p:sldId id="976" r:id="rId22"/>
    <p:sldId id="977" r:id="rId23"/>
    <p:sldId id="978" r:id="rId24"/>
    <p:sldId id="979" r:id="rId25"/>
    <p:sldId id="980" r:id="rId26"/>
    <p:sldId id="945" r:id="rId27"/>
    <p:sldId id="981" r:id="rId28"/>
    <p:sldId id="982" r:id="rId29"/>
    <p:sldId id="983" r:id="rId30"/>
    <p:sldId id="984" r:id="rId31"/>
    <p:sldId id="985" r:id="rId32"/>
    <p:sldId id="986" r:id="rId33"/>
    <p:sldId id="987" r:id="rId34"/>
    <p:sldId id="988" r:id="rId35"/>
    <p:sldId id="989" r:id="rId36"/>
    <p:sldId id="990" r:id="rId37"/>
    <p:sldId id="991" r:id="rId38"/>
    <p:sldId id="865" r:id="rId39"/>
    <p:sldId id="556" r:id="rId40"/>
    <p:sldId id="493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256"/>
            <p14:sldId id="906"/>
            <p14:sldId id="821"/>
            <p14:sldId id="909"/>
            <p14:sldId id="914"/>
            <p14:sldId id="930"/>
            <p14:sldId id="962"/>
            <p14:sldId id="963"/>
            <p14:sldId id="964"/>
            <p14:sldId id="965"/>
            <p14:sldId id="968"/>
            <p14:sldId id="946"/>
            <p14:sldId id="969"/>
            <p14:sldId id="970"/>
            <p14:sldId id="971"/>
            <p14:sldId id="972"/>
            <p14:sldId id="973"/>
            <p14:sldId id="974"/>
            <p14:sldId id="975"/>
            <p14:sldId id="976"/>
            <p14:sldId id="977"/>
            <p14:sldId id="978"/>
            <p14:sldId id="979"/>
            <p14:sldId id="980"/>
            <p14:sldId id="945"/>
            <p14:sldId id="981"/>
            <p14:sldId id="982"/>
            <p14:sldId id="983"/>
            <p14:sldId id="984"/>
            <p14:sldId id="985"/>
            <p14:sldId id="986"/>
            <p14:sldId id="987"/>
            <p14:sldId id="988"/>
            <p14:sldId id="989"/>
            <p14:sldId id="990"/>
            <p14:sldId id="991"/>
            <p14:sldId id="865"/>
            <p14:sldId id="556"/>
            <p14:sldId id="49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852F4A"/>
    <a:srgbClr val="FFFFFF"/>
    <a:srgbClr val="4472C4"/>
    <a:srgbClr val="669BBC"/>
    <a:srgbClr val="2D3956"/>
    <a:srgbClr val="8E5A6D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0" d="100"/>
          <a:sy n="80" d="100"/>
        </p:scale>
        <p:origin x="75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FF56A07-3878-4837-8313-F520E5AE901A}">
      <dgm:prSet custT="1"/>
      <dgm:spPr/>
      <dgm:t>
        <a:bodyPr/>
        <a:lstStyle/>
        <a:p>
          <a:r>
            <a:rPr lang="ar-EG" sz="3200" b="1" dirty="0"/>
            <a:t>المحور الثاني</a:t>
          </a:r>
        </a:p>
        <a:p>
          <a:r>
            <a:rPr lang="ar-EG" sz="2800" b="1" dirty="0"/>
            <a:t>ماهية الخصوصية المعلوماتية</a:t>
          </a:r>
        </a:p>
      </dgm:t>
    </dgm:pt>
    <dgm:pt modelId="{19A0F332-6E9A-4354-9A39-E12118869304}" type="parTrans" cxnId="{D999366A-AED8-4D18-AD6D-77B2A84BF012}">
      <dgm:prSet/>
      <dgm:spPr/>
      <dgm:t>
        <a:bodyPr/>
        <a:lstStyle/>
        <a:p>
          <a:endParaRPr lang="en-US"/>
        </a:p>
      </dgm:t>
    </dgm:pt>
    <dgm:pt modelId="{6CBBDA09-B1E6-4FBB-994A-8D10DEB6A335}" type="sibTrans" cxnId="{D999366A-AED8-4D18-AD6D-77B2A84BF012}">
      <dgm:prSet/>
      <dgm:spPr/>
      <dgm:t>
        <a:bodyPr/>
        <a:lstStyle/>
        <a:p>
          <a:endParaRPr lang="en-US"/>
        </a:p>
      </dgm:t>
    </dgm:pt>
    <dgm:pt modelId="{BCC74A7B-F00B-4497-8E46-C80D511B8672}">
      <dgm:prSet custT="1"/>
      <dgm:spPr/>
      <dgm:t>
        <a:bodyPr/>
        <a:lstStyle/>
        <a:p>
          <a:r>
            <a:rPr lang="ar-EG" sz="3200" b="1" i="0" baseline="0" dirty="0"/>
            <a:t>محاور المحاضرة</a:t>
          </a:r>
          <a:endParaRPr lang="en-US" sz="3200" b="1" dirty="0"/>
        </a:p>
      </dgm:t>
    </dgm:pt>
    <dgm:pt modelId="{FC82C050-7EF8-4F14-A295-82F0D552D152}" type="parTrans" cxnId="{958DE56A-18E7-4D3B-9E5C-F2FD1CF5EE89}">
      <dgm:prSet/>
      <dgm:spPr/>
      <dgm:t>
        <a:bodyPr/>
        <a:lstStyle/>
        <a:p>
          <a:endParaRPr lang="en-US"/>
        </a:p>
      </dgm:t>
    </dgm:pt>
    <dgm:pt modelId="{72DD4EFD-3980-4870-B575-E118780DFA09}" type="sibTrans" cxnId="{958DE56A-18E7-4D3B-9E5C-F2FD1CF5EE89}">
      <dgm:prSet/>
      <dgm:spPr/>
      <dgm:t>
        <a:bodyPr/>
        <a:lstStyle/>
        <a:p>
          <a:endParaRPr lang="en-US"/>
        </a:p>
      </dgm:t>
    </dgm:pt>
    <dgm:pt modelId="{B727D555-34B1-47AB-9611-D78BD2A984F0}">
      <dgm:prSet custT="1"/>
      <dgm:spPr/>
      <dgm:t>
        <a:bodyPr/>
        <a:lstStyle/>
        <a:p>
          <a:r>
            <a:rPr lang="ar-EG" sz="3000" b="1" dirty="0"/>
            <a:t>المحور الأول</a:t>
          </a:r>
          <a:endParaRPr lang="en-US" sz="3000" b="1" dirty="0"/>
        </a:p>
        <a:p>
          <a:r>
            <a:rPr lang="ar-EG" sz="2400" b="1" dirty="0"/>
            <a:t>الطبيعة القانونية للحق في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A3B67B49-C5BF-4344-AF50-E175179E9E9A}" type="pres">
      <dgm:prSet presAssocID="{BFF56A07-3878-4837-8313-F520E5AE901A}" presName="twoplus" presStyleLbl="node1" presStyleIdx="0" presStyleCnt="3" custScaleX="194896" custScaleY="84518" custRadScaleRad="97233" custRadScaleInc="-1152">
        <dgm:presLayoutVars>
          <dgm:bulletEnabled val="1"/>
        </dgm:presLayoutVars>
      </dgm:prSet>
      <dgm:spPr/>
    </dgm:pt>
    <dgm:pt modelId="{0F5B6810-EEFC-4D69-BAE8-DC6E1811565C}" type="pres">
      <dgm:prSet presAssocID="{BCC74A7B-F00B-4497-8E46-C80D511B8672}" presName="twoplus" presStyleLbl="node1" presStyleIdx="1" presStyleCnt="3" custScaleX="74505" custScaleY="86638" custRadScaleRad="114068" custRadScaleInc="-557">
        <dgm:presLayoutVars>
          <dgm:bulletEnabled val="1"/>
        </dgm:presLayoutVars>
      </dgm:prSet>
      <dgm:spPr/>
    </dgm:pt>
    <dgm:pt modelId="{49F6136C-486B-45B5-A6D5-60538B85068F}" type="pres">
      <dgm:prSet presAssocID="{B727D555-34B1-47AB-9611-D78BD2A984F0}" presName="twoplus" presStyleLbl="node1" presStyleIdx="2" presStyleCnt="3" custScaleX="190029" custScaleY="104736" custRadScaleRad="103071" custRadScaleInc="3279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97374128-D531-43D4-A3C2-17C38F4DC332}" type="presOf" srcId="{BFF56A07-3878-4837-8313-F520E5AE901A}" destId="{A3B67B49-C5BF-4344-AF50-E175179E9E9A}" srcOrd="0" destOrd="0" presId="urn:diagrams.loki3.com/TabbedArc+Icon"/>
    <dgm:cxn modelId="{75CADA30-0153-4659-B42F-E100E12FC0B0}" type="presOf" srcId="{BCC74A7B-F00B-4497-8E46-C80D511B8672}" destId="{0F5B6810-EEFC-4D69-BAE8-DC6E1811565C}" srcOrd="0" destOrd="0" presId="urn:diagrams.loki3.com/TabbedArc+Icon"/>
    <dgm:cxn modelId="{D999366A-AED8-4D18-AD6D-77B2A84BF012}" srcId="{A33CFBFF-3A41-4E1F-8194-F726626524DE}" destId="{BFF56A07-3878-4837-8313-F520E5AE901A}" srcOrd="0" destOrd="0" parTransId="{19A0F332-6E9A-4354-9A39-E12118869304}" sibTransId="{6CBBDA09-B1E6-4FBB-994A-8D10DEB6A335}"/>
    <dgm:cxn modelId="{958DE56A-18E7-4D3B-9E5C-F2FD1CF5EE89}" srcId="{A33CFBFF-3A41-4E1F-8194-F726626524DE}" destId="{BCC74A7B-F00B-4497-8E46-C80D511B8672}" srcOrd="1" destOrd="0" parTransId="{FC82C050-7EF8-4F14-A295-82F0D552D152}" sibTransId="{72DD4EFD-3980-4870-B575-E118780DFA09}"/>
    <dgm:cxn modelId="{82786AD0-178E-4A3C-8C42-F1F96DAC19AF}" type="presOf" srcId="{B727D555-34B1-47AB-9611-D78BD2A984F0}" destId="{49F6136C-486B-45B5-A6D5-60538B85068F}" srcOrd="0" destOrd="0" presId="urn:diagrams.loki3.com/TabbedArc+Icon"/>
    <dgm:cxn modelId="{921E42D7-9012-4929-997D-17F92C4A79E6}" srcId="{A33CFBFF-3A41-4E1F-8194-F726626524DE}" destId="{B727D555-34B1-47AB-9611-D78BD2A984F0}" srcOrd="2" destOrd="0" parTransId="{9C3CCB45-9D8C-4733-9B5E-1D9967CB8F55}" sibTransId="{066AF218-867C-436F-B316-054EF824E770}"/>
    <dgm:cxn modelId="{F97976B9-EAC4-46FA-9A0F-C9A737103FCE}" type="presParOf" srcId="{33A07E4A-6BAA-4359-8860-0DB538E9EAAE}" destId="{A3B67B49-C5BF-4344-AF50-E175179E9E9A}" srcOrd="0" destOrd="0" presId="urn:diagrams.loki3.com/TabbedArc+Icon"/>
    <dgm:cxn modelId="{480CBE7E-A251-4D50-8913-1E1B0B93CF54}" type="presParOf" srcId="{33A07E4A-6BAA-4359-8860-0DB538E9EAAE}" destId="{0F5B6810-EEFC-4D69-BAE8-DC6E1811565C}" srcOrd="1" destOrd="0" presId="urn:diagrams.loki3.com/TabbedArc+Icon"/>
    <dgm:cxn modelId="{BC091A3C-B28D-415A-AC9B-DC8280B8F5C6}" type="presParOf" srcId="{33A07E4A-6BAA-4359-8860-0DB538E9EAAE}" destId="{49F6136C-486B-45B5-A6D5-60538B85068F}" srcOrd="2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الأول</a:t>
          </a:r>
          <a:endParaRPr lang="en-US" b="1" dirty="0"/>
        </a:p>
        <a:p>
          <a:r>
            <a:rPr lang="ar-EG" b="1" dirty="0"/>
            <a:t>الطبيعة القانونية للحق في الخصوصية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171237" custScaleY="63372" custRadScaleRad="110032" custRadScaleInc="-4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الأول </a:t>
          </a:r>
        </a:p>
        <a:p>
          <a:r>
            <a:rPr lang="ar-EG" b="1" dirty="0"/>
            <a:t>الطبيعة القانونية للحق</a:t>
          </a:r>
        </a:p>
        <a:p>
          <a:r>
            <a:rPr lang="ar-EG" b="1" dirty="0"/>
            <a:t> في الخصوصية</a:t>
          </a:r>
          <a:endParaRPr lang="en-US" b="1" dirty="0"/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62962" custScaleY="43714" custRadScaleRad="101510" custRadScaleInc="3066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الأول </a:t>
          </a:r>
        </a:p>
        <a:p>
          <a:r>
            <a:rPr lang="ar-EG" b="1" dirty="0"/>
            <a:t>الطبيعة القانونية للحق</a:t>
          </a:r>
        </a:p>
        <a:p>
          <a:r>
            <a:rPr lang="ar-EG" b="1" dirty="0"/>
            <a:t> في الخصوصية</a:t>
          </a:r>
          <a:endParaRPr lang="en-US" b="1" dirty="0"/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62962" custScaleY="43714" custRadScaleRad="101510" custRadScaleInc="3066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الأول </a:t>
          </a:r>
        </a:p>
        <a:p>
          <a:r>
            <a:rPr lang="ar-EG" b="1" dirty="0"/>
            <a:t>الطبيعة القانونية للحق</a:t>
          </a:r>
        </a:p>
        <a:p>
          <a:r>
            <a:rPr lang="ar-EG" b="1" dirty="0"/>
            <a:t> في الخصوصية</a:t>
          </a:r>
          <a:endParaRPr lang="en-US" b="1" dirty="0"/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62962" custScaleY="43714" custRadScaleRad="101510" custRadScaleInc="3066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الأول </a:t>
          </a:r>
        </a:p>
        <a:p>
          <a:r>
            <a:rPr lang="ar-EG" b="1" dirty="0"/>
            <a:t>الطبيعة القانونية للحق</a:t>
          </a:r>
        </a:p>
        <a:p>
          <a:r>
            <a:rPr lang="ar-EG" b="1" dirty="0"/>
            <a:t> في الخصوصية</a:t>
          </a:r>
          <a:endParaRPr lang="en-US" b="1" dirty="0"/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76547" custScaleY="53676" custRadScaleRad="101510" custRadScaleInc="3066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الأول </a:t>
          </a:r>
        </a:p>
        <a:p>
          <a:r>
            <a:rPr lang="ar-EG" b="1" dirty="0"/>
            <a:t>الطبيعة القانونية للحق</a:t>
          </a:r>
        </a:p>
        <a:p>
          <a:r>
            <a:rPr lang="ar-EG" b="1" dirty="0"/>
            <a:t> في الخصوصية</a:t>
          </a:r>
          <a:endParaRPr lang="en-US" b="1" dirty="0"/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76547" custScaleY="53676" custRadScaleRad="101510" custRadScaleInc="3066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الأول </a:t>
          </a:r>
        </a:p>
        <a:p>
          <a:r>
            <a:rPr lang="ar-EG" b="1" dirty="0"/>
            <a:t>الطبيعة القانونية للحق</a:t>
          </a:r>
        </a:p>
        <a:p>
          <a:r>
            <a:rPr lang="ar-EG" b="1" dirty="0"/>
            <a:t> في الخصوصية</a:t>
          </a:r>
          <a:endParaRPr lang="en-US" b="1" dirty="0"/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76547" custScaleY="53676" custRadScaleRad="101510" custRadScaleInc="3066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ماهية الخصوصية المعلوماتية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78568" custScaleY="63372" custRadScaleRad="110242" custRadScaleInc="2279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ماهية الخصوصية المعلوماتية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78568" custScaleY="63372" custRadScaleRad="110242" custRadScaleInc="2279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ماهية الخصوصية المعلوماتية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78568" custScaleY="63372" custRadScaleRad="110242" custRadScaleInc="2279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ماهية الخصوصية المعلوماتية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78568" custScaleY="63372" custRadScaleRad="110242" custRadScaleInc="2279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ماهية الخصوصية المعلوماتية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78568" custScaleY="63372" custRadScaleRad="110242" custRadScaleInc="2279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ماهية الخصوصية المعلوماتية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78568" custScaleY="63372" custRadScaleRad="101967" custRadScaleInc="130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ماهية الخصوصية المعلوماتية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78568" custScaleY="63372" custRadScaleRad="101967" custRadScaleInc="130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ماهية الخصوصية المعلوماتية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78568" custScaleY="63372" custRadScaleRad="101967" custRadScaleInc="130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ماهية الخصوصية المعلوماتية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78568" custScaleY="63372" custRadScaleRad="101967" custRadScaleInc="130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ماهية الخصوصية المعلوماتية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78568" custScaleY="63372" custRadScaleRad="101967" custRadScaleInc="130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ماهية الخصوصية المعلوماتية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78568" custScaleY="63372" custRadScaleRad="101967" custRadScaleInc="130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الثاني</a:t>
          </a:r>
          <a:endParaRPr lang="en-US" b="1" dirty="0"/>
        </a:p>
        <a:p>
          <a:r>
            <a:rPr lang="ar-EG" b="1" dirty="0"/>
            <a:t>ماهية الخصوصية المعلوماتية</a:t>
          </a:r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33A07E4A-6BAA-4359-8860-0DB538E9EAAE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D4CC6A68-CDB6-4FA3-87B1-1A04739C7517}" type="pres">
      <dgm:prSet presAssocID="{B727D555-34B1-47AB-9611-D78BD2A984F0}" presName="one" presStyleLbl="node1" presStyleIdx="0" presStyleCnt="1" custScaleX="78568" custScaleY="63372" custRadScaleRad="101967" custRadScaleInc="1305">
        <dgm:presLayoutVars>
          <dgm:bulletEnabled val="1"/>
        </dgm:presLayoutVars>
      </dgm:prSet>
      <dgm:spPr/>
    </dgm:pt>
  </dgm:ptLst>
  <dgm:cxnLst>
    <dgm:cxn modelId="{A2786F1B-4E19-474E-8575-427BB249CF13}" type="presOf" srcId="{A33CFBFF-3A41-4E1F-8194-F726626524DE}" destId="{33A07E4A-6BAA-4359-8860-0DB538E9EAAE}" srcOrd="0" destOrd="0" presId="urn:diagrams.loki3.com/TabbedArc+Icon"/>
    <dgm:cxn modelId="{6DE05D8A-D53F-4687-B94E-415532F33EF2}" type="presOf" srcId="{B727D555-34B1-47AB-9611-D78BD2A984F0}" destId="{D4CC6A68-CDB6-4FA3-87B1-1A04739C7517}" srcOrd="0" destOrd="0" presId="urn:diagrams.loki3.com/TabbedArc+Icon"/>
    <dgm:cxn modelId="{921E42D7-9012-4929-997D-17F92C4A79E6}" srcId="{A33CFBFF-3A41-4E1F-8194-F726626524DE}" destId="{B727D555-34B1-47AB-9611-D78BD2A984F0}" srcOrd="0" destOrd="0" parTransId="{9C3CCB45-9D8C-4733-9B5E-1D9967CB8F55}" sibTransId="{066AF218-867C-436F-B316-054EF824E770}"/>
    <dgm:cxn modelId="{07FCC24A-8FB8-4C1A-A416-D7236F2BD0DF}" type="presParOf" srcId="{33A07E4A-6BAA-4359-8860-0DB538E9EAAE}" destId="{D4CC6A68-CDB6-4FA3-87B1-1A04739C7517}" srcOrd="0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B67B49-C5BF-4344-AF50-E175179E9E9A}">
      <dsp:nvSpPr>
        <dsp:cNvPr id="0" name=""/>
        <dsp:cNvSpPr/>
      </dsp:nvSpPr>
      <dsp:spPr>
        <a:xfrm rot="19200000">
          <a:off x="-1032102" y="2068515"/>
          <a:ext cx="4356608" cy="1228027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40640" rIns="12192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/>
            <a:t>المحور الثاني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800" b="1" kern="1200" dirty="0"/>
            <a:t>ماهية الخصوصية المعلوماتية</a:t>
          </a:r>
        </a:p>
      </dsp:txBody>
      <dsp:txXfrm>
        <a:off x="-952888" y="2121450"/>
        <a:ext cx="4236714" cy="1168080"/>
      </dsp:txXfrm>
    </dsp:sp>
    <dsp:sp modelId="{0F5B6810-EEFC-4D69-BAE8-DC6E1811565C}">
      <dsp:nvSpPr>
        <dsp:cNvPr id="0" name=""/>
        <dsp:cNvSpPr/>
      </dsp:nvSpPr>
      <dsp:spPr>
        <a:xfrm>
          <a:off x="2792780" y="434135"/>
          <a:ext cx="1665447" cy="1258830"/>
        </a:xfrm>
        <a:prstGeom prst="round2Same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40640" rIns="12192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i="0" kern="1200" baseline="0" dirty="0"/>
            <a:t>محاور المحاضرة</a:t>
          </a:r>
          <a:endParaRPr lang="en-US" sz="3200" b="1" kern="1200" dirty="0"/>
        </a:p>
      </dsp:txBody>
      <dsp:txXfrm>
        <a:off x="2854231" y="495586"/>
        <a:ext cx="1542545" cy="1197379"/>
      </dsp:txXfrm>
    </dsp:sp>
    <dsp:sp modelId="{49F6136C-486B-45B5-A6D5-60538B85068F}">
      <dsp:nvSpPr>
        <dsp:cNvPr id="0" name=""/>
        <dsp:cNvSpPr/>
      </dsp:nvSpPr>
      <dsp:spPr>
        <a:xfrm rot="2400000">
          <a:off x="4085719" y="1777906"/>
          <a:ext cx="4247813" cy="1521790"/>
        </a:xfrm>
        <a:prstGeom prst="round2Same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38100" rIns="11430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b="1" kern="1200" dirty="0"/>
            <a:t>المحور الأول</a:t>
          </a:r>
          <a:endParaRPr lang="en-US" sz="3000" b="1" kern="1200" dirty="0"/>
        </a:p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/>
            <a:t>الطبيعة القانونية للحق في الخصوصية</a:t>
          </a:r>
        </a:p>
      </dsp:txBody>
      <dsp:txXfrm>
        <a:off x="4136131" y="1843504"/>
        <a:ext cx="4099237" cy="14475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765683" y="0"/>
          <a:ext cx="5016834" cy="1206821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38100" rIns="11430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b="1" kern="1200" dirty="0"/>
            <a:t>المحور الأول</a:t>
          </a:r>
          <a:endParaRPr lang="en-US" sz="3000" b="1" kern="1200" dirty="0"/>
        </a:p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000" b="1" kern="1200" dirty="0"/>
            <a:t>الطبيعة القانونية للحق في الخصوصية</a:t>
          </a:r>
        </a:p>
      </dsp:txBody>
      <dsp:txXfrm>
        <a:off x="824595" y="58912"/>
        <a:ext cx="4899010" cy="114790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3402776" y="848023"/>
          <a:ext cx="2798856" cy="1263095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b="1" kern="1200" dirty="0"/>
            <a:t>المحور الأول 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b="1" kern="1200" dirty="0"/>
            <a:t>الطبيعة القانونية للحق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b="1" kern="1200" dirty="0"/>
            <a:t> في الخصوصية</a:t>
          </a:r>
          <a:endParaRPr lang="en-US" sz="2200" b="1" kern="1200" dirty="0"/>
        </a:p>
      </dsp:txBody>
      <dsp:txXfrm>
        <a:off x="3464435" y="909682"/>
        <a:ext cx="2675538" cy="120143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3402776" y="848023"/>
          <a:ext cx="2798856" cy="1263095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b="1" kern="1200" dirty="0"/>
            <a:t>المحور الأول 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b="1" kern="1200" dirty="0"/>
            <a:t>الطبيعة القانونية للحق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b="1" kern="1200" dirty="0"/>
            <a:t> في الخصوصية</a:t>
          </a:r>
          <a:endParaRPr lang="en-US" sz="2200" b="1" kern="1200" dirty="0"/>
        </a:p>
      </dsp:txBody>
      <dsp:txXfrm>
        <a:off x="3464435" y="909682"/>
        <a:ext cx="2675538" cy="120143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3402776" y="848023"/>
          <a:ext cx="2798856" cy="1263095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27940" rIns="8382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b="1" kern="1200" dirty="0"/>
            <a:t>المحور الأول 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b="1" kern="1200" dirty="0"/>
            <a:t>الطبيعة القانونية للحق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200" b="1" kern="1200" dirty="0"/>
            <a:t> في الخصوصية</a:t>
          </a:r>
          <a:endParaRPr lang="en-US" sz="2200" b="1" kern="1200" dirty="0"/>
        </a:p>
      </dsp:txBody>
      <dsp:txXfrm>
        <a:off x="3464435" y="909682"/>
        <a:ext cx="2675538" cy="120143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2798880" y="704099"/>
          <a:ext cx="3402752" cy="1550942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34290" rIns="10287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700" b="1" kern="1200" dirty="0"/>
            <a:t>المحور الأول </a:t>
          </a:r>
        </a:p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700" b="1" kern="1200" dirty="0"/>
            <a:t>الطبيعة القانونية للحق</a:t>
          </a:r>
        </a:p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700" b="1" kern="1200" dirty="0"/>
            <a:t> في الخصوصية</a:t>
          </a:r>
          <a:endParaRPr lang="en-US" sz="2700" b="1" kern="1200" dirty="0"/>
        </a:p>
      </dsp:txBody>
      <dsp:txXfrm>
        <a:off x="2874591" y="779810"/>
        <a:ext cx="3251330" cy="147523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2798880" y="704099"/>
          <a:ext cx="3402752" cy="1550942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34290" rIns="10287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700" b="1" kern="1200" dirty="0"/>
            <a:t>المحور الأول </a:t>
          </a:r>
        </a:p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700" b="1" kern="1200" dirty="0"/>
            <a:t>الطبيعة القانونية للحق</a:t>
          </a:r>
        </a:p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700" b="1" kern="1200" dirty="0"/>
            <a:t> في الخصوصية</a:t>
          </a:r>
          <a:endParaRPr lang="en-US" sz="2700" b="1" kern="1200" dirty="0"/>
        </a:p>
      </dsp:txBody>
      <dsp:txXfrm>
        <a:off x="2874591" y="779810"/>
        <a:ext cx="3251330" cy="147523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2798880" y="704099"/>
          <a:ext cx="3402752" cy="1550942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34290" rIns="10287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700" b="1" kern="1200" dirty="0"/>
            <a:t>المحور الأول </a:t>
          </a:r>
        </a:p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700" b="1" kern="1200" dirty="0"/>
            <a:t>الطبيعة القانونية للحق</a:t>
          </a:r>
        </a:p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700" b="1" kern="1200" dirty="0"/>
            <a:t> في الخصوصية</a:t>
          </a:r>
          <a:endParaRPr lang="en-US" sz="2700" b="1" kern="1200" dirty="0"/>
        </a:p>
      </dsp:txBody>
      <dsp:txXfrm>
        <a:off x="2874591" y="779810"/>
        <a:ext cx="3251330" cy="147523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2709040" y="0"/>
          <a:ext cx="3492592" cy="1831103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45720" rIns="13716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b="1" kern="1200" dirty="0"/>
            <a:t>المحور الثاني</a:t>
          </a:r>
          <a:endParaRPr lang="en-US" sz="3600" b="1" kern="1200" dirty="0"/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b="1" kern="1200" dirty="0"/>
            <a:t>ماهية الخصوصية المعلوماتية</a:t>
          </a:r>
        </a:p>
      </dsp:txBody>
      <dsp:txXfrm>
        <a:off x="2798427" y="89387"/>
        <a:ext cx="3313818" cy="1741716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2709040" y="0"/>
          <a:ext cx="3492592" cy="1831103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45720" rIns="13716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b="1" kern="1200" dirty="0"/>
            <a:t>المحور الثاني</a:t>
          </a:r>
          <a:endParaRPr lang="en-US" sz="3600" b="1" kern="1200" dirty="0"/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b="1" kern="1200" dirty="0"/>
            <a:t>ماهية الخصوصية المعلوماتية</a:t>
          </a:r>
        </a:p>
      </dsp:txBody>
      <dsp:txXfrm>
        <a:off x="2798427" y="89387"/>
        <a:ext cx="3313818" cy="1741716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2709040" y="0"/>
          <a:ext cx="3492592" cy="1831103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45720" rIns="13716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b="1" kern="1200" dirty="0"/>
            <a:t>المحور الثاني</a:t>
          </a:r>
          <a:endParaRPr lang="en-US" sz="3600" b="1" kern="1200" dirty="0"/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b="1" kern="1200" dirty="0"/>
            <a:t>ماهية الخصوصية المعلوماتية</a:t>
          </a:r>
        </a:p>
      </dsp:txBody>
      <dsp:txXfrm>
        <a:off x="2798427" y="89387"/>
        <a:ext cx="3313818" cy="1741716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2709040" y="0"/>
          <a:ext cx="3492592" cy="1831103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45720" rIns="13716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b="1" kern="1200" dirty="0"/>
            <a:t>المحور الثاني</a:t>
          </a:r>
          <a:endParaRPr lang="en-US" sz="3600" b="1" kern="1200" dirty="0"/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b="1" kern="1200" dirty="0"/>
            <a:t>ماهية الخصوصية المعلوماتية</a:t>
          </a:r>
        </a:p>
      </dsp:txBody>
      <dsp:txXfrm>
        <a:off x="2798427" y="89387"/>
        <a:ext cx="3313818" cy="1741716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2709040" y="0"/>
          <a:ext cx="3492592" cy="1831103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45720" rIns="13716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b="1" kern="1200" dirty="0"/>
            <a:t>المحور الثاني</a:t>
          </a:r>
          <a:endParaRPr lang="en-US" sz="3600" b="1" kern="1200" dirty="0"/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b="1" kern="1200" dirty="0"/>
            <a:t>ماهية الخصوصية المعلوماتية</a:t>
          </a:r>
        </a:p>
      </dsp:txBody>
      <dsp:txXfrm>
        <a:off x="2798427" y="89387"/>
        <a:ext cx="3313818" cy="1741716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2108855" y="384079"/>
          <a:ext cx="3492592" cy="1831103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45720" rIns="13716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b="1" kern="1200" dirty="0"/>
            <a:t>المحور الثاني</a:t>
          </a:r>
          <a:endParaRPr lang="en-US" sz="3600" b="1" kern="1200" dirty="0"/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b="1" kern="1200" dirty="0"/>
            <a:t>ماهية الخصوصية المعلوماتية</a:t>
          </a:r>
        </a:p>
      </dsp:txBody>
      <dsp:txXfrm>
        <a:off x="2198242" y="473466"/>
        <a:ext cx="3313818" cy="1741716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2108855" y="384079"/>
          <a:ext cx="3492592" cy="1831103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45720" rIns="13716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b="1" kern="1200" dirty="0"/>
            <a:t>المحور الثاني</a:t>
          </a:r>
          <a:endParaRPr lang="en-US" sz="3600" b="1" kern="1200" dirty="0"/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b="1" kern="1200" dirty="0"/>
            <a:t>ماهية الخصوصية المعلوماتية</a:t>
          </a:r>
        </a:p>
      </dsp:txBody>
      <dsp:txXfrm>
        <a:off x="2198242" y="473466"/>
        <a:ext cx="3313818" cy="1741716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2108855" y="384079"/>
          <a:ext cx="3492592" cy="1831103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45720" rIns="13716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b="1" kern="1200" dirty="0"/>
            <a:t>المحور الثاني</a:t>
          </a:r>
          <a:endParaRPr lang="en-US" sz="3600" b="1" kern="1200" dirty="0"/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b="1" kern="1200" dirty="0"/>
            <a:t>ماهية الخصوصية المعلوماتية</a:t>
          </a:r>
        </a:p>
      </dsp:txBody>
      <dsp:txXfrm>
        <a:off x="2198242" y="473466"/>
        <a:ext cx="3313818" cy="1741716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2108855" y="384079"/>
          <a:ext cx="3492592" cy="1831103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45720" rIns="13716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b="1" kern="1200" dirty="0"/>
            <a:t>المحور الثاني</a:t>
          </a:r>
          <a:endParaRPr lang="en-US" sz="3600" b="1" kern="1200" dirty="0"/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b="1" kern="1200" dirty="0"/>
            <a:t>ماهية الخصوصية المعلوماتية</a:t>
          </a:r>
        </a:p>
      </dsp:txBody>
      <dsp:txXfrm>
        <a:off x="2198242" y="473466"/>
        <a:ext cx="3313818" cy="1741716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2108855" y="384079"/>
          <a:ext cx="3492592" cy="1831103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45720" rIns="13716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b="1" kern="1200" dirty="0"/>
            <a:t>المحور الثاني</a:t>
          </a:r>
          <a:endParaRPr lang="en-US" sz="3600" b="1" kern="1200" dirty="0"/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b="1" kern="1200" dirty="0"/>
            <a:t>ماهية الخصوصية المعلوماتية</a:t>
          </a:r>
        </a:p>
      </dsp:txBody>
      <dsp:txXfrm>
        <a:off x="2198242" y="473466"/>
        <a:ext cx="3313818" cy="1741716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2108855" y="384079"/>
          <a:ext cx="3492592" cy="1831103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45720" rIns="13716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b="1" kern="1200" dirty="0"/>
            <a:t>المحور الثاني</a:t>
          </a:r>
          <a:endParaRPr lang="en-US" sz="3600" b="1" kern="1200" dirty="0"/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b="1" kern="1200" dirty="0"/>
            <a:t>ماهية الخصوصية المعلوماتية</a:t>
          </a:r>
        </a:p>
      </dsp:txBody>
      <dsp:txXfrm>
        <a:off x="2198242" y="473466"/>
        <a:ext cx="3313818" cy="1741716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C6A68-CDB6-4FA3-87B1-1A04739C7517}">
      <dsp:nvSpPr>
        <dsp:cNvPr id="0" name=""/>
        <dsp:cNvSpPr/>
      </dsp:nvSpPr>
      <dsp:spPr>
        <a:xfrm>
          <a:off x="2108855" y="384079"/>
          <a:ext cx="3492592" cy="1831103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45720" rIns="13716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b="1" kern="1200" dirty="0"/>
            <a:t>المحور الثاني</a:t>
          </a:r>
          <a:endParaRPr lang="en-US" sz="3600" b="1" kern="1200" dirty="0"/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600" b="1" kern="1200" dirty="0"/>
            <a:t>ماهية الخصوصية المعلوماتية</a:t>
          </a:r>
        </a:p>
      </dsp:txBody>
      <dsp:txXfrm>
        <a:off x="2198242" y="473466"/>
        <a:ext cx="3313818" cy="17417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43372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343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1398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4037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6452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85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65380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66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0045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4432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6295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985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0371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6324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1902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2777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813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1208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53173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41456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07183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286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06578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18372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80999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61464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9096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79586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24163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68926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15093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62016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35003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5.jpeg"/><Relationship Id="rId7" Type="http://schemas.openxmlformats.org/officeDocument/2006/relationships/diagramQuickStyle" Target="../diagrams/quickStyle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2.png"/><Relationship Id="rId9" Type="http://schemas.microsoft.com/office/2007/relationships/diagramDrawing" Target="../diagrams/drawing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6.png"/><Relationship Id="rId7" Type="http://schemas.openxmlformats.org/officeDocument/2006/relationships/diagramQuickStyle" Target="../diagrams/quickStyle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2.png"/><Relationship Id="rId9" Type="http://schemas.microsoft.com/office/2007/relationships/diagramDrawing" Target="../diagrams/drawing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image" Target="../media/image6.png"/><Relationship Id="rId7" Type="http://schemas.openxmlformats.org/officeDocument/2006/relationships/diagramQuickStyle" Target="../diagrams/quickStyle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5.xml"/><Relationship Id="rId5" Type="http://schemas.openxmlformats.org/officeDocument/2006/relationships/diagramData" Target="../diagrams/data5.xml"/><Relationship Id="rId4" Type="http://schemas.openxmlformats.org/officeDocument/2006/relationships/image" Target="../media/image2.png"/><Relationship Id="rId9" Type="http://schemas.microsoft.com/office/2007/relationships/diagramDrawing" Target="../diagrams/drawing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image" Target="../media/image6.png"/><Relationship Id="rId7" Type="http://schemas.openxmlformats.org/officeDocument/2006/relationships/diagramQuickStyle" Target="../diagrams/quickStyle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4" Type="http://schemas.openxmlformats.org/officeDocument/2006/relationships/image" Target="../media/image2.png"/><Relationship Id="rId9" Type="http://schemas.microsoft.com/office/2007/relationships/diagramDrawing" Target="../diagrams/drawing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7.xml"/><Relationship Id="rId3" Type="http://schemas.openxmlformats.org/officeDocument/2006/relationships/image" Target="../media/image6.png"/><Relationship Id="rId7" Type="http://schemas.openxmlformats.org/officeDocument/2006/relationships/diagramQuickStyle" Target="../diagrams/quickStyle7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7.xml"/><Relationship Id="rId5" Type="http://schemas.openxmlformats.org/officeDocument/2006/relationships/diagramData" Target="../diagrams/data7.xml"/><Relationship Id="rId4" Type="http://schemas.openxmlformats.org/officeDocument/2006/relationships/image" Target="../media/image2.png"/><Relationship Id="rId9" Type="http://schemas.microsoft.com/office/2007/relationships/diagramDrawing" Target="../diagrams/drawing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8.xml"/><Relationship Id="rId3" Type="http://schemas.openxmlformats.org/officeDocument/2006/relationships/image" Target="../media/image6.png"/><Relationship Id="rId7" Type="http://schemas.openxmlformats.org/officeDocument/2006/relationships/diagramQuickStyle" Target="../diagrams/quickStyle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8.xml"/><Relationship Id="rId5" Type="http://schemas.openxmlformats.org/officeDocument/2006/relationships/diagramData" Target="../diagrams/data8.xml"/><Relationship Id="rId4" Type="http://schemas.openxmlformats.org/officeDocument/2006/relationships/image" Target="../media/image2.png"/><Relationship Id="rId9" Type="http://schemas.microsoft.com/office/2007/relationships/diagramDrawing" Target="../diagrams/drawing8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9.xml"/><Relationship Id="rId3" Type="http://schemas.openxmlformats.org/officeDocument/2006/relationships/image" Target="../media/image7.jpeg"/><Relationship Id="rId7" Type="http://schemas.openxmlformats.org/officeDocument/2006/relationships/diagramQuickStyle" Target="../diagrams/quickStyle9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9.xml"/><Relationship Id="rId5" Type="http://schemas.openxmlformats.org/officeDocument/2006/relationships/diagramData" Target="../diagrams/data9.xml"/><Relationship Id="rId4" Type="http://schemas.openxmlformats.org/officeDocument/2006/relationships/image" Target="../media/image2.png"/><Relationship Id="rId9" Type="http://schemas.microsoft.com/office/2007/relationships/diagramDrawing" Target="../diagrams/drawing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0.xml"/><Relationship Id="rId3" Type="http://schemas.openxmlformats.org/officeDocument/2006/relationships/image" Target="../media/image7.jpeg"/><Relationship Id="rId7" Type="http://schemas.openxmlformats.org/officeDocument/2006/relationships/diagramQuickStyle" Target="../diagrams/quickStyle10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0.xml"/><Relationship Id="rId5" Type="http://schemas.openxmlformats.org/officeDocument/2006/relationships/diagramData" Target="../diagrams/data10.xml"/><Relationship Id="rId4" Type="http://schemas.openxmlformats.org/officeDocument/2006/relationships/image" Target="../media/image2.png"/><Relationship Id="rId9" Type="http://schemas.microsoft.com/office/2007/relationships/diagramDrawing" Target="../diagrams/drawing10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1.xml"/><Relationship Id="rId3" Type="http://schemas.openxmlformats.org/officeDocument/2006/relationships/image" Target="../media/image7.jpeg"/><Relationship Id="rId7" Type="http://schemas.openxmlformats.org/officeDocument/2006/relationships/diagramQuickStyle" Target="../diagrams/quickStyle1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1.xml"/><Relationship Id="rId5" Type="http://schemas.openxmlformats.org/officeDocument/2006/relationships/diagramData" Target="../diagrams/data11.xml"/><Relationship Id="rId4" Type="http://schemas.openxmlformats.org/officeDocument/2006/relationships/image" Target="../media/image2.png"/><Relationship Id="rId9" Type="http://schemas.microsoft.com/office/2007/relationships/diagramDrawing" Target="../diagrams/drawing1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2.xml"/><Relationship Id="rId3" Type="http://schemas.openxmlformats.org/officeDocument/2006/relationships/image" Target="../media/image7.jpeg"/><Relationship Id="rId7" Type="http://schemas.openxmlformats.org/officeDocument/2006/relationships/diagramQuickStyle" Target="../diagrams/quickStyle1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2.xml"/><Relationship Id="rId5" Type="http://schemas.openxmlformats.org/officeDocument/2006/relationships/diagramData" Target="../diagrams/data12.xml"/><Relationship Id="rId4" Type="http://schemas.openxmlformats.org/officeDocument/2006/relationships/image" Target="../media/image2.png"/><Relationship Id="rId9" Type="http://schemas.microsoft.com/office/2007/relationships/diagramDrawing" Target="../diagrams/drawing1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3.xml"/><Relationship Id="rId3" Type="http://schemas.openxmlformats.org/officeDocument/2006/relationships/image" Target="../media/image7.jpeg"/><Relationship Id="rId7" Type="http://schemas.openxmlformats.org/officeDocument/2006/relationships/diagramQuickStyle" Target="../diagrams/quickStyle1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3.xml"/><Relationship Id="rId5" Type="http://schemas.openxmlformats.org/officeDocument/2006/relationships/diagramData" Target="../diagrams/data13.xml"/><Relationship Id="rId4" Type="http://schemas.openxmlformats.org/officeDocument/2006/relationships/image" Target="../media/image2.png"/><Relationship Id="rId9" Type="http://schemas.microsoft.com/office/2007/relationships/diagramDrawing" Target="../diagrams/drawing1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4.xml"/><Relationship Id="rId3" Type="http://schemas.openxmlformats.org/officeDocument/2006/relationships/image" Target="../media/image7.jpeg"/><Relationship Id="rId7" Type="http://schemas.openxmlformats.org/officeDocument/2006/relationships/diagramQuickStyle" Target="../diagrams/quickStyle14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4.xml"/><Relationship Id="rId5" Type="http://schemas.openxmlformats.org/officeDocument/2006/relationships/diagramData" Target="../diagrams/data14.xml"/><Relationship Id="rId4" Type="http://schemas.openxmlformats.org/officeDocument/2006/relationships/image" Target="../media/image2.png"/><Relationship Id="rId9" Type="http://schemas.microsoft.com/office/2007/relationships/diagramDrawing" Target="../diagrams/drawing14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5.xml"/><Relationship Id="rId3" Type="http://schemas.openxmlformats.org/officeDocument/2006/relationships/image" Target="../media/image8.jpeg"/><Relationship Id="rId7" Type="http://schemas.openxmlformats.org/officeDocument/2006/relationships/diagramQuickStyle" Target="../diagrams/quickStyle1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5.xml"/><Relationship Id="rId5" Type="http://schemas.openxmlformats.org/officeDocument/2006/relationships/diagramData" Target="../diagrams/data15.xml"/><Relationship Id="rId4" Type="http://schemas.openxmlformats.org/officeDocument/2006/relationships/image" Target="../media/image2.png"/><Relationship Id="rId9" Type="http://schemas.microsoft.com/office/2007/relationships/diagramDrawing" Target="../diagrams/drawing1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6.xml"/><Relationship Id="rId3" Type="http://schemas.openxmlformats.org/officeDocument/2006/relationships/image" Target="../media/image8.jpeg"/><Relationship Id="rId7" Type="http://schemas.openxmlformats.org/officeDocument/2006/relationships/diagramQuickStyle" Target="../diagrams/quickStyle16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6.xml"/><Relationship Id="rId5" Type="http://schemas.openxmlformats.org/officeDocument/2006/relationships/diagramData" Target="../diagrams/data16.xml"/><Relationship Id="rId4" Type="http://schemas.openxmlformats.org/officeDocument/2006/relationships/image" Target="../media/image2.png"/><Relationship Id="rId9" Type="http://schemas.microsoft.com/office/2007/relationships/diagramDrawing" Target="../diagrams/drawing16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7.xml"/><Relationship Id="rId3" Type="http://schemas.openxmlformats.org/officeDocument/2006/relationships/image" Target="../media/image8.jpeg"/><Relationship Id="rId7" Type="http://schemas.openxmlformats.org/officeDocument/2006/relationships/diagramQuickStyle" Target="../diagrams/quickStyle17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7.xml"/><Relationship Id="rId5" Type="http://schemas.openxmlformats.org/officeDocument/2006/relationships/diagramData" Target="../diagrams/data17.xml"/><Relationship Id="rId4" Type="http://schemas.openxmlformats.org/officeDocument/2006/relationships/image" Target="../media/image2.png"/><Relationship Id="rId9" Type="http://schemas.microsoft.com/office/2007/relationships/diagramDrawing" Target="../diagrams/drawing1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8.xml"/><Relationship Id="rId3" Type="http://schemas.openxmlformats.org/officeDocument/2006/relationships/image" Target="../media/image8.jpeg"/><Relationship Id="rId7" Type="http://schemas.openxmlformats.org/officeDocument/2006/relationships/diagramQuickStyle" Target="../diagrams/quickStyle18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8.xml"/><Relationship Id="rId5" Type="http://schemas.openxmlformats.org/officeDocument/2006/relationships/diagramData" Target="../diagrams/data18.xml"/><Relationship Id="rId4" Type="http://schemas.openxmlformats.org/officeDocument/2006/relationships/image" Target="../media/image2.png"/><Relationship Id="rId9" Type="http://schemas.microsoft.com/office/2007/relationships/diagramDrawing" Target="../diagrams/drawing1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9.xml"/><Relationship Id="rId3" Type="http://schemas.openxmlformats.org/officeDocument/2006/relationships/image" Target="../media/image8.jpeg"/><Relationship Id="rId7" Type="http://schemas.openxmlformats.org/officeDocument/2006/relationships/diagramQuickStyle" Target="../diagrams/quickStyle19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9.xml"/><Relationship Id="rId5" Type="http://schemas.openxmlformats.org/officeDocument/2006/relationships/diagramData" Target="../diagrams/data19.xml"/><Relationship Id="rId4" Type="http://schemas.openxmlformats.org/officeDocument/2006/relationships/image" Target="../media/image2.png"/><Relationship Id="rId9" Type="http://schemas.microsoft.com/office/2007/relationships/diagramDrawing" Target="../diagrams/drawing19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0.xml"/><Relationship Id="rId3" Type="http://schemas.openxmlformats.org/officeDocument/2006/relationships/image" Target="../media/image9.png"/><Relationship Id="rId7" Type="http://schemas.openxmlformats.org/officeDocument/2006/relationships/diagramQuickStyle" Target="../diagrams/quickStyle20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0.xml"/><Relationship Id="rId5" Type="http://schemas.openxmlformats.org/officeDocument/2006/relationships/diagramData" Target="../diagrams/data20.xml"/><Relationship Id="rId4" Type="http://schemas.openxmlformats.org/officeDocument/2006/relationships/image" Target="../media/image2.png"/><Relationship Id="rId9" Type="http://schemas.microsoft.com/office/2007/relationships/diagramDrawing" Target="../diagrams/drawing20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1.xml"/><Relationship Id="rId3" Type="http://schemas.openxmlformats.org/officeDocument/2006/relationships/image" Target="../media/image9.png"/><Relationship Id="rId7" Type="http://schemas.openxmlformats.org/officeDocument/2006/relationships/diagramQuickStyle" Target="../diagrams/quickStyle21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1.xml"/><Relationship Id="rId5" Type="http://schemas.openxmlformats.org/officeDocument/2006/relationships/diagramData" Target="../diagrams/data21.xml"/><Relationship Id="rId4" Type="http://schemas.openxmlformats.org/officeDocument/2006/relationships/image" Target="../media/image2.png"/><Relationship Id="rId9" Type="http://schemas.microsoft.com/office/2007/relationships/diagramDrawing" Target="../diagrams/drawing2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2.xml"/><Relationship Id="rId3" Type="http://schemas.openxmlformats.org/officeDocument/2006/relationships/image" Target="../media/image10.png"/><Relationship Id="rId7" Type="http://schemas.openxmlformats.org/officeDocument/2006/relationships/diagramQuickStyle" Target="../diagrams/quickStyle22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2.xml"/><Relationship Id="rId5" Type="http://schemas.openxmlformats.org/officeDocument/2006/relationships/diagramData" Target="../diagrams/data22.xml"/><Relationship Id="rId4" Type="http://schemas.openxmlformats.org/officeDocument/2006/relationships/image" Target="../media/image2.png"/><Relationship Id="rId9" Type="http://schemas.microsoft.com/office/2007/relationships/diagramDrawing" Target="../diagrams/drawing2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3.xml"/><Relationship Id="rId3" Type="http://schemas.openxmlformats.org/officeDocument/2006/relationships/image" Target="../media/image10.png"/><Relationship Id="rId7" Type="http://schemas.openxmlformats.org/officeDocument/2006/relationships/diagramQuickStyle" Target="../diagrams/quickStyle23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3.xml"/><Relationship Id="rId5" Type="http://schemas.openxmlformats.org/officeDocument/2006/relationships/diagramData" Target="../diagrams/data23.xml"/><Relationship Id="rId4" Type="http://schemas.openxmlformats.org/officeDocument/2006/relationships/image" Target="../media/image2.png"/><Relationship Id="rId9" Type="http://schemas.microsoft.com/office/2007/relationships/diagramDrawing" Target="../diagrams/drawing23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4.xml"/><Relationship Id="rId3" Type="http://schemas.openxmlformats.org/officeDocument/2006/relationships/image" Target="../media/image10.png"/><Relationship Id="rId7" Type="http://schemas.openxmlformats.org/officeDocument/2006/relationships/diagramQuickStyle" Target="../diagrams/quickStyle24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4.xml"/><Relationship Id="rId5" Type="http://schemas.openxmlformats.org/officeDocument/2006/relationships/diagramData" Target="../diagrams/data24.xml"/><Relationship Id="rId4" Type="http://schemas.openxmlformats.org/officeDocument/2006/relationships/image" Target="../media/image2.png"/><Relationship Id="rId9" Type="http://schemas.microsoft.com/office/2007/relationships/diagramDrawing" Target="../diagrams/drawing24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5.xml"/><Relationship Id="rId3" Type="http://schemas.openxmlformats.org/officeDocument/2006/relationships/image" Target="../media/image10.png"/><Relationship Id="rId7" Type="http://schemas.openxmlformats.org/officeDocument/2006/relationships/diagramQuickStyle" Target="../diagrams/quickStyle25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5.xml"/><Relationship Id="rId5" Type="http://schemas.openxmlformats.org/officeDocument/2006/relationships/diagramData" Target="../diagrams/data25.xml"/><Relationship Id="rId4" Type="http://schemas.openxmlformats.org/officeDocument/2006/relationships/image" Target="../media/image2.png"/><Relationship Id="rId9" Type="http://schemas.microsoft.com/office/2007/relationships/diagramDrawing" Target="../diagrams/drawing25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6.xml"/><Relationship Id="rId3" Type="http://schemas.openxmlformats.org/officeDocument/2006/relationships/image" Target="../media/image10.png"/><Relationship Id="rId7" Type="http://schemas.openxmlformats.org/officeDocument/2006/relationships/diagramQuickStyle" Target="../diagrams/quickStyle26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6.xml"/><Relationship Id="rId5" Type="http://schemas.openxmlformats.org/officeDocument/2006/relationships/diagramData" Target="../diagrams/data26.xml"/><Relationship Id="rId4" Type="http://schemas.openxmlformats.org/officeDocument/2006/relationships/image" Target="../media/image2.png"/><Relationship Id="rId9" Type="http://schemas.microsoft.com/office/2007/relationships/diagramDrawing" Target="../diagrams/drawing26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7.xml"/><Relationship Id="rId3" Type="http://schemas.openxmlformats.org/officeDocument/2006/relationships/image" Target="../media/image10.png"/><Relationship Id="rId7" Type="http://schemas.openxmlformats.org/officeDocument/2006/relationships/diagramQuickStyle" Target="../diagrams/quickStyle27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7.xml"/><Relationship Id="rId5" Type="http://schemas.openxmlformats.org/officeDocument/2006/relationships/diagramData" Target="../diagrams/data27.xml"/><Relationship Id="rId4" Type="http://schemas.openxmlformats.org/officeDocument/2006/relationships/image" Target="../media/image2.png"/><Relationship Id="rId9" Type="http://schemas.microsoft.com/office/2007/relationships/diagramDrawing" Target="../diagrams/drawing2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8.xml"/><Relationship Id="rId3" Type="http://schemas.openxmlformats.org/officeDocument/2006/relationships/image" Target="../media/image10.png"/><Relationship Id="rId7" Type="http://schemas.openxmlformats.org/officeDocument/2006/relationships/diagramQuickStyle" Target="../diagrams/quickStyle28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8.xml"/><Relationship Id="rId5" Type="http://schemas.openxmlformats.org/officeDocument/2006/relationships/diagramData" Target="../diagrams/data28.xml"/><Relationship Id="rId4" Type="http://schemas.openxmlformats.org/officeDocument/2006/relationships/image" Target="../media/image2.png"/><Relationship Id="rId9" Type="http://schemas.microsoft.com/office/2007/relationships/diagramDrawing" Target="../diagrams/drawing28.xml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9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29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9.xml"/><Relationship Id="rId5" Type="http://schemas.openxmlformats.org/officeDocument/2006/relationships/diagramLayout" Target="../diagrams/layout29.xml"/><Relationship Id="rId4" Type="http://schemas.openxmlformats.org/officeDocument/2006/relationships/diagramData" Target="../diagrams/data29.xml"/><Relationship Id="rId9" Type="http://schemas.openxmlformats.org/officeDocument/2006/relationships/image" Target="../media/image11.png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0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30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0.xml"/><Relationship Id="rId5" Type="http://schemas.openxmlformats.org/officeDocument/2006/relationships/diagramLayout" Target="../diagrams/layout30.xml"/><Relationship Id="rId4" Type="http://schemas.openxmlformats.org/officeDocument/2006/relationships/diagramData" Target="../diagrams/data30.xml"/><Relationship Id="rId9" Type="http://schemas.openxmlformats.org/officeDocument/2006/relationships/image" Target="../media/image12.jpeg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31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1.xml"/><Relationship Id="rId5" Type="http://schemas.openxmlformats.org/officeDocument/2006/relationships/diagramLayout" Target="../diagrams/layout31.xml"/><Relationship Id="rId4" Type="http://schemas.openxmlformats.org/officeDocument/2006/relationships/diagramData" Target="../diagrams/data31.xml"/><Relationship Id="rId9" Type="http://schemas.openxmlformats.org/officeDocument/2006/relationships/image" Target="../media/image13.jpeg"/></Relationships>
</file>

<file path=ppt/slides/_rels/slide3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2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32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2.xml"/><Relationship Id="rId5" Type="http://schemas.openxmlformats.org/officeDocument/2006/relationships/diagramLayout" Target="../diagrams/layout32.xml"/><Relationship Id="rId4" Type="http://schemas.openxmlformats.org/officeDocument/2006/relationships/diagramData" Target="../diagrams/data32.xml"/><Relationship Id="rId9" Type="http://schemas.openxmlformats.org/officeDocument/2006/relationships/image" Target="../media/image14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3.xml"/><Relationship Id="rId3" Type="http://schemas.openxmlformats.org/officeDocument/2006/relationships/image" Target="../media/image14.png"/><Relationship Id="rId7" Type="http://schemas.openxmlformats.org/officeDocument/2006/relationships/diagramQuickStyle" Target="../diagrams/quickStyle33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33.xml"/><Relationship Id="rId5" Type="http://schemas.openxmlformats.org/officeDocument/2006/relationships/diagramData" Target="../diagrams/data33.xml"/><Relationship Id="rId4" Type="http://schemas.openxmlformats.org/officeDocument/2006/relationships/image" Target="../media/image2.png"/><Relationship Id="rId9" Type="http://schemas.microsoft.com/office/2007/relationships/diagramDrawing" Target="../diagrams/drawing3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9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Relationship Id="rId9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-1088056" y="-32067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844494" y="4165831"/>
            <a:ext cx="36940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د. أسماء رويعي</a:t>
            </a:r>
            <a:endParaRPr lang="en-U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7304809" y="2003087"/>
            <a:ext cx="459452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مقرر قانون الخصوصية </a:t>
            </a:r>
          </a:p>
          <a:p>
            <a:pPr algn="ctr"/>
            <a:r>
              <a:rPr lang="ar-EG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وحماية البيانات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7099652" y="4969808"/>
            <a:ext cx="4699585" cy="1446550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المحاضرة الخامسة</a:t>
            </a:r>
          </a:p>
          <a:p>
            <a:pPr algn="ctr"/>
            <a:r>
              <a:rPr lang="ar-EG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الطبيعة القانونية للحق في الخصوصية</a:t>
            </a:r>
          </a:p>
          <a:p>
            <a:pPr algn="ctr"/>
            <a:r>
              <a:rPr lang="ar-EG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وماهية الخصوصية المعلوماتية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96270" y="44450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8188222" y="3573168"/>
            <a:ext cx="25224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Law </a:t>
            </a:r>
            <a:r>
              <a:rPr lang="ar-EG"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621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Image 2" descr="preencoded.png">
            <a:extLst>
              <a:ext uri="{FF2B5EF4-FFF2-40B4-BE49-F238E27FC236}">
                <a16:creationId xmlns:a16="http://schemas.microsoft.com/office/drawing/2014/main" id="{A7F8292B-08E8-4A05-B700-B33F281E86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31142" y="-320675"/>
            <a:ext cx="7735448" cy="78041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4" descr="الجرائم والعقوبات في نظام حماية البيانات الشخصية">
            <a:extLst>
              <a:ext uri="{FF2B5EF4-FFF2-40B4-BE49-F238E27FC236}">
                <a16:creationId xmlns:a16="http://schemas.microsoft.com/office/drawing/2014/main" id="{FDE6FC52-1748-41AA-83FF-09D7A6EDE8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08" b="2084"/>
          <a:stretch/>
        </p:blipFill>
        <p:spPr bwMode="auto">
          <a:xfrm>
            <a:off x="0" y="1362372"/>
            <a:ext cx="3431295" cy="4421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127E39A-483A-4CFA-B055-2517ED0C0483}"/>
              </a:ext>
            </a:extLst>
          </p:cNvPr>
          <p:cNvSpPr/>
          <p:nvPr/>
        </p:nvSpPr>
        <p:spPr>
          <a:xfrm>
            <a:off x="6096000" y="2450809"/>
            <a:ext cx="4266588" cy="2219398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مقدمة عامة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ربط </a:t>
            </a:r>
            <a:r>
              <a:rPr lang="ar-EG" sz="32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المحاضرة السابقة بالمحاضرة الحالية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12" name="Picture 2" descr="الحق في الخصوصية كحق من حقوق الإنسان - موضوع">
            <a:extLst>
              <a:ext uri="{FF2B5EF4-FFF2-40B4-BE49-F238E27FC236}">
                <a16:creationId xmlns:a16="http://schemas.microsoft.com/office/drawing/2014/main" id="{CB2A00CF-B9AC-4D7C-A002-056068E382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651" y="1771650"/>
            <a:ext cx="4705350" cy="387350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الحق في الخصوصية كحق من حقوق الإنسان - موضوع">
            <a:extLst>
              <a:ext uri="{FF2B5EF4-FFF2-40B4-BE49-F238E27FC236}">
                <a16:creationId xmlns:a16="http://schemas.microsoft.com/office/drawing/2014/main" id="{A2A2D663-C175-420E-86ED-E88AAB90D1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650" y="1771650"/>
            <a:ext cx="8991599" cy="38735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1738424"/>
              </p:ext>
            </p:extLst>
          </p:nvPr>
        </p:nvGraphicFramePr>
        <p:xfrm>
          <a:off x="2080694" y="1337512"/>
          <a:ext cx="7301431" cy="4287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703222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23401" y="1545189"/>
            <a:ext cx="9492623" cy="4381299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" name="Picture 2" descr="الحق في الخصوصية كحق من حقوق الإنسان - موضوع">
            <a:extLst>
              <a:ext uri="{FF2B5EF4-FFF2-40B4-BE49-F238E27FC236}">
                <a16:creationId xmlns:a16="http://schemas.microsoft.com/office/drawing/2014/main" id="{5623EB8C-7890-4EC3-92E9-CAD952F03C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650" y="1771650"/>
            <a:ext cx="8991599" cy="38735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469417" y="2354655"/>
            <a:ext cx="86080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290544" y="931511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51FB13BB-AD71-477E-BC70-772A9472A5BB}"/>
              </a:ext>
            </a:extLst>
          </p:cNvPr>
          <p:cNvSpPr/>
          <p:nvPr/>
        </p:nvSpPr>
        <p:spPr>
          <a:xfrm>
            <a:off x="7269962" y="1740014"/>
            <a:ext cx="3023123" cy="60644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+mn-ea"/>
                <a:cs typeface="+mn-cs"/>
              </a:rPr>
              <a:t>عناصر المحاضرة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76BF0C65-C04D-42A7-B432-CC62C934AA5C}"/>
              </a:ext>
            </a:extLst>
          </p:cNvPr>
          <p:cNvSpPr/>
          <p:nvPr/>
        </p:nvSpPr>
        <p:spPr>
          <a:xfrm>
            <a:off x="1034281" y="1488998"/>
            <a:ext cx="5848121" cy="455848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07000"/>
              </a:lnSpc>
              <a:spcAft>
                <a:spcPts val="500"/>
              </a:spcAft>
            </a:pPr>
            <a:r>
              <a:rPr lang="ar-SA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ar-SA" sz="2400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التكييف القانوني للحق في الخصوصية:</a:t>
            </a:r>
            <a:endParaRPr lang="en-US" dirty="0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852F4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الحق في الخصوصية حق ملكية.</a:t>
            </a:r>
            <a:endParaRPr lang="en-US" dirty="0">
              <a:solidFill>
                <a:srgbClr val="852F4A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852F4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الحق في الخصوصية من الحقوق الشخصية.</a:t>
            </a:r>
            <a:endParaRPr lang="ar-EG" dirty="0">
              <a:solidFill>
                <a:srgbClr val="852F4A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400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ثانيا: السمات القانونية للحق في الخصوصية:</a:t>
            </a:r>
            <a:endParaRPr lang="en-US" dirty="0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852F4A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مدى قابلية الحق في التصرف فيه.</a:t>
            </a:r>
            <a:endParaRPr lang="en-US" dirty="0">
              <a:solidFill>
                <a:srgbClr val="852F4A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852F4A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مدى إمكانية تقادم الحق في الخصوصية.</a:t>
            </a:r>
            <a:endParaRPr lang="en-US" dirty="0">
              <a:solidFill>
                <a:srgbClr val="852F4A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852F4A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مدى قابلية الحق في الخصوصية للانتقال عن طريق الإرث .</a:t>
            </a:r>
            <a:endParaRPr lang="ar-EG" dirty="0">
              <a:solidFill>
                <a:srgbClr val="852F4A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400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ثالثا: مدى ضرورة تحقق شرط الاعتداء لحدوث جريمة انتهاك الخصوصية</a:t>
            </a:r>
            <a:r>
              <a:rPr lang="ar-EG" sz="2400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n-US" dirty="0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AB170E5-4680-44B9-BFFF-266A64144C6A}"/>
              </a:ext>
            </a:extLst>
          </p:cNvPr>
          <p:cNvGrpSpPr/>
          <p:nvPr/>
        </p:nvGrpSpPr>
        <p:grpSpPr>
          <a:xfrm>
            <a:off x="7286954" y="3560499"/>
            <a:ext cx="3901666" cy="1318018"/>
            <a:chOff x="4760737" y="2274467"/>
            <a:chExt cx="3901666" cy="1318018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FFC7BEEB-9A7F-45C3-9B77-5CF4D15657F5}"/>
                </a:ext>
              </a:extLst>
            </p:cNvPr>
            <p:cNvSpPr/>
            <p:nvPr/>
          </p:nvSpPr>
          <p:spPr>
            <a:xfrm rot="2400000">
              <a:off x="4760737" y="2274467"/>
              <a:ext cx="3790776" cy="1318018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dirty="0"/>
            </a:p>
          </p:txBody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F408E31F-F4B9-41A7-A23C-CB627A3220CD}"/>
                </a:ext>
              </a:extLst>
            </p:cNvPr>
            <p:cNvSpPr txBox="1"/>
            <p:nvPr/>
          </p:nvSpPr>
          <p:spPr>
            <a:xfrm rot="2400000">
              <a:off x="4909347" y="2461845"/>
              <a:ext cx="3753056" cy="78486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27940" rIns="83820" bIns="27940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200" b="1" kern="1200" dirty="0"/>
                <a:t>المحور الأول</a:t>
              </a:r>
              <a:endParaRPr lang="en-US" sz="2200" b="1" kern="1200" dirty="0"/>
            </a:p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200" b="1" dirty="0"/>
                <a:t>الطبيعة القانونية للحق في الخصوصية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32399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2" descr="الحق في الخصوصية كحق من حقوق الإنسان - موضوع">
            <a:extLst>
              <a:ext uri="{FF2B5EF4-FFF2-40B4-BE49-F238E27FC236}">
                <a16:creationId xmlns:a16="http://schemas.microsoft.com/office/drawing/2014/main" id="{EC7EDBE8-DAB2-45EF-8007-21E034B178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726" y="1771650"/>
            <a:ext cx="9153524" cy="38735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51FB13BB-AD71-477E-BC70-772A9472A5BB}"/>
              </a:ext>
            </a:extLst>
          </p:cNvPr>
          <p:cNvSpPr/>
          <p:nvPr/>
        </p:nvSpPr>
        <p:spPr>
          <a:xfrm>
            <a:off x="1389578" y="1944656"/>
            <a:ext cx="2749465" cy="60644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عناصر المحاضرة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7EA1F668-5EBE-43E4-BBF8-AA1B8347D369}"/>
              </a:ext>
            </a:extLst>
          </p:cNvPr>
          <p:cNvGrpSpPr/>
          <p:nvPr/>
        </p:nvGrpSpPr>
        <p:grpSpPr>
          <a:xfrm>
            <a:off x="804362" y="3595655"/>
            <a:ext cx="3749700" cy="1457333"/>
            <a:chOff x="-4118617" y="3388542"/>
            <a:chExt cx="3749700" cy="1457333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7" name="Rectangle: Top Corners Rounded 16">
              <a:extLst>
                <a:ext uri="{FF2B5EF4-FFF2-40B4-BE49-F238E27FC236}">
                  <a16:creationId xmlns:a16="http://schemas.microsoft.com/office/drawing/2014/main" id="{D5426BB0-84FA-4829-86A3-F2F66B027D34}"/>
                </a:ext>
              </a:extLst>
            </p:cNvPr>
            <p:cNvSpPr/>
            <p:nvPr/>
          </p:nvSpPr>
          <p:spPr>
            <a:xfrm rot="19200000">
              <a:off x="-3871210" y="3388907"/>
              <a:ext cx="3502293" cy="1362994"/>
            </a:xfrm>
            <a:prstGeom prst="round2SameRect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ctangle: Top Corners Rounded 4">
              <a:extLst>
                <a:ext uri="{FF2B5EF4-FFF2-40B4-BE49-F238E27FC236}">
                  <a16:creationId xmlns:a16="http://schemas.microsoft.com/office/drawing/2014/main" id="{343F0A2B-9866-41E9-9BF4-5F7E4AED3645}"/>
                </a:ext>
              </a:extLst>
            </p:cNvPr>
            <p:cNvSpPr txBox="1"/>
            <p:nvPr/>
          </p:nvSpPr>
          <p:spPr>
            <a:xfrm rot="19200000">
              <a:off x="-4118617" y="3388542"/>
              <a:ext cx="3637362" cy="145733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29210" rIns="87630" bIns="29210" numCol="1" spcCol="1270" anchor="ctr" anchorCtr="0">
              <a:noAutofit/>
            </a:bodyPr>
            <a:lstStyle/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300" b="1" kern="1200" dirty="0"/>
                <a:t>المحور الثاني</a:t>
              </a:r>
            </a:p>
            <a:p>
              <a:pPr marL="0" lvl="0" indent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ar-EG" sz="2300" b="1" dirty="0"/>
                <a:t>ماهية الخصوصية المعلوماتية</a:t>
              </a:r>
              <a:endParaRPr lang="ar-EG" sz="2300" b="1" kern="1200" dirty="0"/>
            </a:p>
          </p:txBody>
        </p:sp>
      </p:grp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95ABAD60-C80C-460E-981B-188E70471B5F}"/>
              </a:ext>
            </a:extLst>
          </p:cNvPr>
          <p:cNvSpPr/>
          <p:nvPr/>
        </p:nvSpPr>
        <p:spPr>
          <a:xfrm>
            <a:off x="3987373" y="2131347"/>
            <a:ext cx="6308690" cy="354654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07000"/>
              </a:lnSpc>
              <a:spcAft>
                <a:spcPts val="500"/>
              </a:spcAft>
            </a:pPr>
            <a:r>
              <a:rPr lang="ar-EG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ar-EG" sz="24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يمكن تقسيم </a:t>
            </a:r>
            <a:r>
              <a:rPr lang="ar-SA" sz="24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صور الخصوصية إلى عدد من الصور المنفصلة لكنها ترتبط معا في الوقت ذاته في نطاق واحد هو حق الخصوصية،</a:t>
            </a:r>
            <a:r>
              <a:rPr lang="ar-EG" sz="24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24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وهذه الصور هي:</a:t>
            </a:r>
            <a:endParaRPr lang="en-US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خصوصية المعلومات :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الخصوصية الجسدية أو المادية :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خصوصية الاتصالات :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الخصوصية الإقليمية  (نسبة إلى الإقليم المكاني) :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402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6983797" y="121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2" descr="الحق في الخصوصية كحق من حقوق الإنسان - موضوع">
            <a:extLst>
              <a:ext uri="{FF2B5EF4-FFF2-40B4-BE49-F238E27FC236}">
                <a16:creationId xmlns:a16="http://schemas.microsoft.com/office/drawing/2014/main" id="{76F84EBC-5B90-40EB-A07F-32267040F1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650" y="1771650"/>
            <a:ext cx="8991599" cy="38735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31721439"/>
              </p:ext>
            </p:extLst>
          </p:nvPr>
        </p:nvGraphicFramePr>
        <p:xfrm>
          <a:off x="1467520" y="4133849"/>
          <a:ext cx="6600825" cy="1906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892057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2" descr="الحق في الخصوصية كحق من حقوق الإنسان - موضوع">
            <a:extLst>
              <a:ext uri="{FF2B5EF4-FFF2-40B4-BE49-F238E27FC236}">
                <a16:creationId xmlns:a16="http://schemas.microsoft.com/office/drawing/2014/main" id="{009B05F4-CF7D-450A-BCAF-DA73D77B0F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650" y="1771650"/>
            <a:ext cx="8991599" cy="38735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39444824"/>
              </p:ext>
            </p:extLst>
          </p:nvPr>
        </p:nvGraphicFramePr>
        <p:xfrm>
          <a:off x="3939360" y="2420102"/>
          <a:ext cx="6201633" cy="2892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2DD7F79A-4F6D-48F9-B65F-0688D6DA8903}"/>
              </a:ext>
            </a:extLst>
          </p:cNvPr>
          <p:cNvSpPr/>
          <p:nvPr/>
        </p:nvSpPr>
        <p:spPr>
          <a:xfrm>
            <a:off x="1096127" y="3842333"/>
            <a:ext cx="5848121" cy="231240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07000"/>
              </a:lnSpc>
              <a:spcAft>
                <a:spcPts val="500"/>
              </a:spcAft>
            </a:pPr>
            <a:r>
              <a:rPr lang="ar-SA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ar-SA" sz="2400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التكييف القانوني للحق في الخصوصية:</a:t>
            </a:r>
            <a:endParaRPr lang="en-US" dirty="0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400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ثانيا: السمات القانونية للحق في الخصوصية:</a:t>
            </a:r>
            <a:endParaRPr lang="en-US" dirty="0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400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ثالثا: مدى ضرورة تحقق شرط الاعتداء لحدوث جريمة انتهاك الخصوصية</a:t>
            </a:r>
            <a:r>
              <a:rPr lang="ar-EG" sz="2400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n-US" dirty="0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93374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2BC07D7-8191-40BF-973B-FAC3EEE39B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1837802"/>
            <a:ext cx="8992379" cy="387129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3939360" y="2420102"/>
          <a:ext cx="6201633" cy="2892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2DD7F79A-4F6D-48F9-B65F-0688D6DA8903}"/>
              </a:ext>
            </a:extLst>
          </p:cNvPr>
          <p:cNvSpPr/>
          <p:nvPr/>
        </p:nvSpPr>
        <p:spPr>
          <a:xfrm>
            <a:off x="1838325" y="3842334"/>
            <a:ext cx="5105923" cy="1577392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07000"/>
              </a:lnSpc>
              <a:spcAft>
                <a:spcPts val="500"/>
              </a:spcAft>
            </a:pPr>
            <a:r>
              <a:rPr lang="ar-SA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ar-SA" sz="2400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التكييف القانوني للحق في الخصوصية:</a:t>
            </a:r>
            <a:endParaRPr lang="en-US" sz="2400" dirty="0">
              <a:solidFill>
                <a:srgbClr val="FFFFFF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852F4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الحق في الخصوصية حق ملكية.</a:t>
            </a:r>
            <a:endParaRPr lang="en-US" sz="2400" dirty="0">
              <a:solidFill>
                <a:srgbClr val="852F4A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852F4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الحق في الخصوصية من الحقوق الشخصية.</a:t>
            </a:r>
            <a:endParaRPr lang="ar-EG" sz="2400" dirty="0">
              <a:solidFill>
                <a:srgbClr val="852F4A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89342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F45A189-9070-4765-A3B0-364DF176A5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1773860"/>
            <a:ext cx="8992379" cy="387129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3939360" y="2420102"/>
          <a:ext cx="6201633" cy="2892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2DD7F79A-4F6D-48F9-B65F-0688D6DA8903}"/>
              </a:ext>
            </a:extLst>
          </p:cNvPr>
          <p:cNvSpPr/>
          <p:nvPr/>
        </p:nvSpPr>
        <p:spPr>
          <a:xfrm>
            <a:off x="2228850" y="4562474"/>
            <a:ext cx="4715398" cy="85725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07000"/>
              </a:lnSpc>
              <a:spcAft>
                <a:spcPts val="500"/>
              </a:spcAft>
            </a:pPr>
            <a:r>
              <a:rPr lang="ar-SA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ar-SA" sz="2400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التكييف القانوني للحق في الخصوصية:</a:t>
            </a:r>
            <a:endParaRPr lang="en-US" sz="2400" dirty="0">
              <a:solidFill>
                <a:srgbClr val="FFFFFF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852F4A"/>
                </a:solidFill>
                <a:highlight>
                  <a:srgbClr val="FFFF00"/>
                </a:highligh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الحق في الخصوصية حق ملكية.</a:t>
            </a:r>
            <a:endParaRPr lang="en-US" sz="2400" dirty="0">
              <a:solidFill>
                <a:srgbClr val="852F4A"/>
              </a:solidFill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53822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F45A189-9070-4765-A3B0-364DF176A5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1773860"/>
            <a:ext cx="8992379" cy="387129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34802757"/>
              </p:ext>
            </p:extLst>
          </p:nvPr>
        </p:nvGraphicFramePr>
        <p:xfrm>
          <a:off x="3891396" y="1337511"/>
          <a:ext cx="6201633" cy="2892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2DD7F79A-4F6D-48F9-B65F-0688D6DA8903}"/>
              </a:ext>
            </a:extLst>
          </p:cNvPr>
          <p:cNvSpPr/>
          <p:nvPr/>
        </p:nvSpPr>
        <p:spPr>
          <a:xfrm>
            <a:off x="2051007" y="3524250"/>
            <a:ext cx="4893241" cy="189547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07000"/>
              </a:lnSpc>
              <a:spcAft>
                <a:spcPts val="500"/>
              </a:spcAft>
            </a:pPr>
            <a:r>
              <a:rPr lang="ar-SA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ar-SA" sz="2400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التكييف القانوني للحق في الخصوصية:</a:t>
            </a:r>
            <a:endParaRPr lang="en-US" sz="2400" dirty="0">
              <a:solidFill>
                <a:srgbClr val="FFFFFF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852F4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الحق في الخصوصية حق ملكية</a:t>
            </a:r>
            <a:r>
              <a:rPr lang="ar-EG" sz="2400" dirty="0">
                <a:solidFill>
                  <a:srgbClr val="852F4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ar-EG" sz="2400" dirty="0">
              <a:solidFill>
                <a:srgbClr val="852F4A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 - </a:t>
            </a:r>
            <a:r>
              <a:rPr lang="ar-EG" sz="24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ورتب أنصار هذا الرأي عدة نتائج أهمها :</a:t>
            </a:r>
          </a:p>
        </p:txBody>
      </p:sp>
    </p:spTree>
    <p:extLst>
      <p:ext uri="{BB962C8B-B14F-4D97-AF65-F5344CB8AC3E}">
        <p14:creationId xmlns:p14="http://schemas.microsoft.com/office/powerpoint/2010/main" val="12390167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F45A189-9070-4765-A3B0-364DF176A5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6959" y="1773860"/>
            <a:ext cx="8992379" cy="387129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3891396" y="1337511"/>
          <a:ext cx="6201633" cy="2892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2DD7F79A-4F6D-48F9-B65F-0688D6DA8903}"/>
              </a:ext>
            </a:extLst>
          </p:cNvPr>
          <p:cNvSpPr/>
          <p:nvPr/>
        </p:nvSpPr>
        <p:spPr>
          <a:xfrm>
            <a:off x="1732485" y="3914265"/>
            <a:ext cx="5191125" cy="135255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07000"/>
              </a:lnSpc>
              <a:spcAft>
                <a:spcPts val="500"/>
              </a:spcAft>
            </a:pPr>
            <a:r>
              <a:rPr lang="ar-SA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ar-SA" sz="2400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التكييف القانوني للحق </a:t>
            </a:r>
            <a:r>
              <a:rPr lang="ar-SA" sz="24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في الخصوصية:</a:t>
            </a:r>
            <a:endParaRPr lang="ar-EG" sz="2400" dirty="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rtl="1">
              <a:lnSpc>
                <a:spcPct val="107000"/>
              </a:lnSpc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الحق في الخصوصية حق ملكية</a:t>
            </a:r>
            <a:r>
              <a:rPr lang="ar-EG" sz="24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n-US" sz="240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500"/>
              </a:spcAft>
            </a:pPr>
            <a:r>
              <a:rPr lang="en-US" sz="24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ar-EG" sz="24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24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ولقد تعرض هذا الاتجاه للنقد للأسباب الآتية :</a:t>
            </a:r>
            <a:endParaRPr lang="en-US" sz="2400" dirty="0">
              <a:solidFill>
                <a:schemeClr val="tx1"/>
              </a:solidFill>
              <a:highlight>
                <a:srgbClr val="FFFF00"/>
              </a:highligh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40218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4866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F45A189-9070-4765-A3B0-364DF176A5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6959" y="1773860"/>
            <a:ext cx="8992379" cy="387129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3891396" y="1337511"/>
          <a:ext cx="6201633" cy="2892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2DD7F79A-4F6D-48F9-B65F-0688D6DA8903}"/>
              </a:ext>
            </a:extLst>
          </p:cNvPr>
          <p:cNvSpPr/>
          <p:nvPr/>
        </p:nvSpPr>
        <p:spPr>
          <a:xfrm>
            <a:off x="2305049" y="3914265"/>
            <a:ext cx="5095875" cy="135306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lnSpc>
                <a:spcPct val="107000"/>
              </a:lnSpc>
              <a:spcAft>
                <a:spcPts val="500"/>
              </a:spcAft>
            </a:pPr>
            <a:r>
              <a:rPr lang="ar-SA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ar-SA" sz="2400" dirty="0">
                <a:solidFill>
                  <a:srgbClr val="FFFF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أولا: التكييف </a:t>
            </a:r>
            <a:r>
              <a:rPr lang="ar-SA" sz="24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القانوني للحق في الخصوصية:</a:t>
            </a:r>
            <a:endParaRPr lang="ar-EG" sz="2400" dirty="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500"/>
              </a:spcAft>
            </a:pPr>
            <a:r>
              <a:rPr lang="en-US" sz="24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24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2. </a:t>
            </a:r>
            <a:r>
              <a:rPr lang="ar-SA" sz="24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الحق في الخصوصية من الحقوق الشخصية:</a:t>
            </a:r>
            <a:endParaRPr lang="en-US" sz="2400" dirty="0">
              <a:solidFill>
                <a:schemeClr val="tx1"/>
              </a:solidFill>
              <a:highlight>
                <a:srgbClr val="FFFF00"/>
              </a:highligh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5733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74" name="Picture 2" descr="Untitled">
            <a:extLst>
              <a:ext uri="{FF2B5EF4-FFF2-40B4-BE49-F238E27FC236}">
                <a16:creationId xmlns:a16="http://schemas.microsoft.com/office/drawing/2014/main" id="{2EC15F0B-3308-41EC-BC05-5A065D203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226" y="1728975"/>
            <a:ext cx="8867774" cy="39161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66823087"/>
              </p:ext>
            </p:extLst>
          </p:nvPr>
        </p:nvGraphicFramePr>
        <p:xfrm>
          <a:off x="3561916" y="2026130"/>
          <a:ext cx="6201633" cy="2870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6B065910-1AF4-459E-B320-88B26EAFCAC5}"/>
              </a:ext>
            </a:extLst>
          </p:cNvPr>
          <p:cNvSpPr/>
          <p:nvPr/>
        </p:nvSpPr>
        <p:spPr>
          <a:xfrm>
            <a:off x="2628249" y="2418250"/>
            <a:ext cx="6429799" cy="281035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chemeClr val="bg1"/>
                </a:solidFill>
                <a:ea typeface="Times New Roman" panose="02020603050405020304" pitchFamily="18" charset="0"/>
              </a:rPr>
              <a:t>ثانيا : السمات القانونية للحق في الخصوصية :</a:t>
            </a: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مدى قابلية الحق في التصرف فيه.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مدى إمكانية تقادم الحق في الخصوصية.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مدى قابلية الحق في الخصوصية للانتقال عن طريق الإرث 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41517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74" name="Picture 2" descr="Untitled">
            <a:extLst>
              <a:ext uri="{FF2B5EF4-FFF2-40B4-BE49-F238E27FC236}">
                <a16:creationId xmlns:a16="http://schemas.microsoft.com/office/drawing/2014/main" id="{2EC15F0B-3308-41EC-BC05-5A065D203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226" y="1728975"/>
            <a:ext cx="8867774" cy="39161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74500885"/>
              </p:ext>
            </p:extLst>
          </p:nvPr>
        </p:nvGraphicFramePr>
        <p:xfrm>
          <a:off x="3561916" y="2026130"/>
          <a:ext cx="6201633" cy="2870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6B065910-1AF4-459E-B320-88B26EAFCAC5}"/>
              </a:ext>
            </a:extLst>
          </p:cNvPr>
          <p:cNvSpPr/>
          <p:nvPr/>
        </p:nvSpPr>
        <p:spPr>
          <a:xfrm>
            <a:off x="3492811" y="2801253"/>
            <a:ext cx="5810673" cy="885812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chemeClr val="bg1"/>
                </a:solidFill>
                <a:ea typeface="Times New Roman" panose="02020603050405020304" pitchFamily="18" charset="0"/>
              </a:rPr>
              <a:t>ثانيا : السمات القانونية للحق في الخصوصية :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   </a:t>
            </a:r>
            <a:r>
              <a:rPr lang="ar-EG" sz="2800" b="1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</a:rPr>
              <a:t>1. مدي قابلية الحق في التصرف فيه:</a:t>
            </a:r>
            <a:endParaRPr lang="en-US" sz="2800" b="1" dirty="0">
              <a:solidFill>
                <a:srgbClr val="000000"/>
              </a:solidFill>
              <a:highlight>
                <a:srgbClr val="FFFF00"/>
              </a:highlight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64769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74" name="Picture 2" descr="Untitled">
            <a:extLst>
              <a:ext uri="{FF2B5EF4-FFF2-40B4-BE49-F238E27FC236}">
                <a16:creationId xmlns:a16="http://schemas.microsoft.com/office/drawing/2014/main" id="{2EC15F0B-3308-41EC-BC05-5A065D203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226" y="1728975"/>
            <a:ext cx="8867774" cy="39161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3561916" y="2026130"/>
          <a:ext cx="6201633" cy="2870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6B065910-1AF4-459E-B320-88B26EAFCAC5}"/>
              </a:ext>
            </a:extLst>
          </p:cNvPr>
          <p:cNvSpPr/>
          <p:nvPr/>
        </p:nvSpPr>
        <p:spPr>
          <a:xfrm>
            <a:off x="3492811" y="2801253"/>
            <a:ext cx="5810673" cy="885812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chemeClr val="bg1"/>
                </a:solidFill>
                <a:ea typeface="Times New Roman" panose="02020603050405020304" pitchFamily="18" charset="0"/>
              </a:rPr>
              <a:t>ثانيا : السمات القانونية للحق في الخصوصية :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   </a:t>
            </a:r>
            <a:r>
              <a:rPr lang="ar-EG" sz="2800" b="1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</a:rPr>
              <a:t>2. مدي إمكانية تقادم الحق في الخصوصية:</a:t>
            </a:r>
            <a:endParaRPr lang="en-US" sz="2800" b="1" dirty="0">
              <a:solidFill>
                <a:srgbClr val="000000"/>
              </a:solidFill>
              <a:highlight>
                <a:srgbClr val="FFFF00"/>
              </a:highlight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55168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74" name="Picture 2" descr="Untitled">
            <a:extLst>
              <a:ext uri="{FF2B5EF4-FFF2-40B4-BE49-F238E27FC236}">
                <a16:creationId xmlns:a16="http://schemas.microsoft.com/office/drawing/2014/main" id="{2EC15F0B-3308-41EC-BC05-5A065D203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226" y="1728975"/>
            <a:ext cx="8867774" cy="39161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3561916" y="2026130"/>
          <a:ext cx="6201633" cy="2870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6B065910-1AF4-459E-B320-88B26EAFCAC5}"/>
              </a:ext>
            </a:extLst>
          </p:cNvPr>
          <p:cNvSpPr/>
          <p:nvPr/>
        </p:nvSpPr>
        <p:spPr>
          <a:xfrm>
            <a:off x="4279163" y="2694139"/>
            <a:ext cx="5810673" cy="885812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chemeClr val="bg1"/>
                </a:solidFill>
                <a:ea typeface="Times New Roman" panose="02020603050405020304" pitchFamily="18" charset="0"/>
              </a:rPr>
              <a:t>ثانيا : السمات القانونية للحق في الخصوصية :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   </a:t>
            </a:r>
            <a:r>
              <a:rPr lang="ar-EG" sz="2800" b="1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</a:rPr>
              <a:t>2. مدي إمكانية تقادم الحق في الخصوصية:</a:t>
            </a:r>
            <a:endParaRPr lang="en-US" sz="2800" b="1" dirty="0">
              <a:solidFill>
                <a:srgbClr val="000000"/>
              </a:solidFill>
              <a:highlight>
                <a:srgbClr val="FFFF00"/>
              </a:highlight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17675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74" name="Picture 2" descr="Untitled">
            <a:extLst>
              <a:ext uri="{FF2B5EF4-FFF2-40B4-BE49-F238E27FC236}">
                <a16:creationId xmlns:a16="http://schemas.microsoft.com/office/drawing/2014/main" id="{2EC15F0B-3308-41EC-BC05-5A065D203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226" y="1728975"/>
            <a:ext cx="8867774" cy="39161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3561916" y="2026130"/>
          <a:ext cx="6201633" cy="2870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6B065910-1AF4-459E-B320-88B26EAFCAC5}"/>
              </a:ext>
            </a:extLst>
          </p:cNvPr>
          <p:cNvSpPr/>
          <p:nvPr/>
        </p:nvSpPr>
        <p:spPr>
          <a:xfrm>
            <a:off x="1762125" y="2438399"/>
            <a:ext cx="8327711" cy="114155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chemeClr val="bg1"/>
                </a:solidFill>
                <a:ea typeface="Times New Roman" panose="02020603050405020304" pitchFamily="18" charset="0"/>
              </a:rPr>
              <a:t>ثانيا : السمات القانونية للحق في الخصوصية :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chemeClr val="bg1"/>
                </a:solidFill>
                <a:ea typeface="Times New Roman" panose="02020603050405020304" pitchFamily="18" charset="0"/>
              </a:rPr>
              <a:t>   </a:t>
            </a: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ar-EG" sz="2800" b="1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</a:rPr>
              <a:t>3. </a:t>
            </a:r>
            <a:r>
              <a:rPr lang="ar-SA" sz="28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مدى قابلية الحق في الخصوصية للانتقال عن طريق الإرث:</a:t>
            </a:r>
            <a:endParaRPr lang="en-US" sz="2400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79028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74" name="Picture 2" descr="Untitled">
            <a:extLst>
              <a:ext uri="{FF2B5EF4-FFF2-40B4-BE49-F238E27FC236}">
                <a16:creationId xmlns:a16="http://schemas.microsoft.com/office/drawing/2014/main" id="{2EC15F0B-3308-41EC-BC05-5A065D203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226" y="1728975"/>
            <a:ext cx="8867774" cy="39161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3561916" y="2026130"/>
          <a:ext cx="6201633" cy="2870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6B065910-1AF4-459E-B320-88B26EAFCAC5}"/>
              </a:ext>
            </a:extLst>
          </p:cNvPr>
          <p:cNvSpPr/>
          <p:nvPr/>
        </p:nvSpPr>
        <p:spPr>
          <a:xfrm>
            <a:off x="1762125" y="2438399"/>
            <a:ext cx="8327711" cy="114155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chemeClr val="bg1"/>
                </a:solidFill>
                <a:ea typeface="Times New Roman" panose="02020603050405020304" pitchFamily="18" charset="0"/>
              </a:rPr>
              <a:t>ثانيا : السمات القانونية للحق في الخصوصية :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chemeClr val="bg1"/>
                </a:solidFill>
                <a:ea typeface="Times New Roman" panose="02020603050405020304" pitchFamily="18" charset="0"/>
              </a:rPr>
              <a:t>   </a:t>
            </a:r>
            <a:r>
              <a:rPr lang="ar-EG" sz="2800" b="1" dirty="0">
                <a:solidFill>
                  <a:srgbClr val="000000"/>
                </a:solidFill>
                <a:ea typeface="Times New Roman" panose="02020603050405020304" pitchFamily="18" charset="0"/>
              </a:rPr>
              <a:t> </a:t>
            </a:r>
            <a:r>
              <a:rPr lang="ar-EG" sz="2800" b="1" dirty="0">
                <a:solidFill>
                  <a:srgbClr val="000000"/>
                </a:solidFill>
                <a:highlight>
                  <a:srgbClr val="FFFF00"/>
                </a:highlight>
                <a:ea typeface="Times New Roman" panose="02020603050405020304" pitchFamily="18" charset="0"/>
              </a:rPr>
              <a:t>3. </a:t>
            </a:r>
            <a:r>
              <a:rPr lang="ar-SA" sz="28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مدى قابلية الحق في الخصوصية للانتقال عن طريق الإرث:</a:t>
            </a:r>
            <a:endParaRPr lang="en-US" sz="2400" dirty="0"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72241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2" descr="لا خصوصية في الأردن... حياة المواطن الشخصية مباحة للأمن - رصيف22">
            <a:extLst>
              <a:ext uri="{FF2B5EF4-FFF2-40B4-BE49-F238E27FC236}">
                <a16:creationId xmlns:a16="http://schemas.microsoft.com/office/drawing/2014/main" id="{93240E68-5A5B-411B-8A51-3752C65DD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1573126"/>
            <a:ext cx="9230149" cy="42596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3561916" y="2026130"/>
          <a:ext cx="6201633" cy="2870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6B065910-1AF4-459E-B320-88B26EAFCAC5}"/>
              </a:ext>
            </a:extLst>
          </p:cNvPr>
          <p:cNvSpPr/>
          <p:nvPr/>
        </p:nvSpPr>
        <p:spPr>
          <a:xfrm>
            <a:off x="1675976" y="2566126"/>
            <a:ext cx="8327711" cy="236710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chemeClr val="bg1"/>
                </a:solidFill>
                <a:ea typeface="Times New Roman" panose="02020603050405020304" pitchFamily="18" charset="0"/>
              </a:rPr>
              <a:t>ثالثا: مدي ضرورة تحقق شرط الإعتداء لحدوث جريمة إنتهاك الخصوصية:          </a:t>
            </a: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            1. </a:t>
            </a:r>
            <a:r>
              <a:rPr lang="ar-SA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موقف الفقهاء في فرنسا.</a:t>
            </a:r>
            <a:endParaRPr lang="ar-EG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2. </a:t>
            </a:r>
            <a:r>
              <a:rPr lang="ar-SA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موقف القضاء الفرنسي.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06868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2" descr="لا خصوصية في الأردن... حياة المواطن الشخصية مباحة للأمن - رصيف22">
            <a:extLst>
              <a:ext uri="{FF2B5EF4-FFF2-40B4-BE49-F238E27FC236}">
                <a16:creationId xmlns:a16="http://schemas.microsoft.com/office/drawing/2014/main" id="{93240E68-5A5B-411B-8A51-3752C65DD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1573126"/>
            <a:ext cx="9230149" cy="42596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3561916" y="2026130"/>
          <a:ext cx="6201633" cy="2870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6B065910-1AF4-459E-B320-88B26EAFCAC5}"/>
              </a:ext>
            </a:extLst>
          </p:cNvPr>
          <p:cNvSpPr/>
          <p:nvPr/>
        </p:nvSpPr>
        <p:spPr>
          <a:xfrm>
            <a:off x="1476375" y="2615419"/>
            <a:ext cx="8900886" cy="1504233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chemeClr val="bg1"/>
                </a:solidFill>
                <a:ea typeface="Times New Roman" panose="02020603050405020304" pitchFamily="18" charset="0"/>
              </a:rPr>
              <a:t>ثالثا: مدي ضرورة تحقق شرط الإعتداء لحدوث جريمة إنتهاك الخصوصية:          </a:t>
            </a: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            </a:t>
            </a:r>
            <a:r>
              <a:rPr lang="ar-EG" sz="2800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1. </a:t>
            </a:r>
            <a:r>
              <a:rPr lang="ar-SA" sz="2800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موقف الفقهاء في فرنسا</a:t>
            </a:r>
            <a:r>
              <a:rPr lang="ar-EG" sz="2800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ar-EG" sz="2000" dirty="0"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05154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2" descr="لا خصوصية في الأردن... حياة المواطن الشخصية مباحة للأمن - رصيف22">
            <a:extLst>
              <a:ext uri="{FF2B5EF4-FFF2-40B4-BE49-F238E27FC236}">
                <a16:creationId xmlns:a16="http://schemas.microsoft.com/office/drawing/2014/main" id="{93240E68-5A5B-411B-8A51-3752C65DD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1573126"/>
            <a:ext cx="9230149" cy="42596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3561916" y="2026130"/>
          <a:ext cx="6201633" cy="2870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6B065910-1AF4-459E-B320-88B26EAFCAC5}"/>
              </a:ext>
            </a:extLst>
          </p:cNvPr>
          <p:cNvSpPr/>
          <p:nvPr/>
        </p:nvSpPr>
        <p:spPr>
          <a:xfrm>
            <a:off x="1476375" y="2615419"/>
            <a:ext cx="8900886" cy="1504233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chemeClr val="bg1"/>
                </a:solidFill>
                <a:ea typeface="Times New Roman" panose="02020603050405020304" pitchFamily="18" charset="0"/>
              </a:rPr>
              <a:t>ثالثا: مدي ضرورة تحقق شرط الإعتداء لحدوث جريمة إنتهاك الخصوصية:          </a:t>
            </a: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            </a:t>
            </a:r>
            <a:r>
              <a:rPr lang="ar-EG" sz="2800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1. </a:t>
            </a:r>
            <a:r>
              <a:rPr lang="ar-SA" sz="2800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موقف الفقهاء في فرنسا</a:t>
            </a:r>
            <a:r>
              <a:rPr lang="ar-EG" sz="2800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ar-EG" sz="2000" dirty="0"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9652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2" descr="لا خصوصية في الأردن... حياة المواطن الشخصية مباحة للأمن - رصيف22">
            <a:extLst>
              <a:ext uri="{FF2B5EF4-FFF2-40B4-BE49-F238E27FC236}">
                <a16:creationId xmlns:a16="http://schemas.microsoft.com/office/drawing/2014/main" id="{93240E68-5A5B-411B-8A51-3752C65DD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1573126"/>
            <a:ext cx="9230149" cy="42596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3561916" y="2026130"/>
          <a:ext cx="6201633" cy="2870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6B065910-1AF4-459E-B320-88B26EAFCAC5}"/>
              </a:ext>
            </a:extLst>
          </p:cNvPr>
          <p:cNvSpPr/>
          <p:nvPr/>
        </p:nvSpPr>
        <p:spPr>
          <a:xfrm>
            <a:off x="1476375" y="2615419"/>
            <a:ext cx="8900886" cy="1504233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chemeClr val="bg1"/>
                </a:solidFill>
                <a:ea typeface="Times New Roman" panose="02020603050405020304" pitchFamily="18" charset="0"/>
              </a:rPr>
              <a:t>ثالثا: مدي ضرورة تحقق شرط الإعتداء لحدوث جريمة إنتهاك الخصوصية:          </a:t>
            </a: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            </a:t>
            </a:r>
            <a:r>
              <a:rPr lang="ar-EG" sz="2800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1. </a:t>
            </a:r>
            <a:r>
              <a:rPr lang="ar-SA" sz="2800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موقف الفقهاء في فرنسا</a:t>
            </a:r>
            <a:r>
              <a:rPr lang="ar-EG" sz="2800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ar-EG" sz="2000" dirty="0"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310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2" descr="لا خصوصية في الأردن... حياة المواطن الشخصية مباحة للأمن - رصيف22">
            <a:extLst>
              <a:ext uri="{FF2B5EF4-FFF2-40B4-BE49-F238E27FC236}">
                <a16:creationId xmlns:a16="http://schemas.microsoft.com/office/drawing/2014/main" id="{93240E68-5A5B-411B-8A51-3752C65DD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1573126"/>
            <a:ext cx="9230149" cy="42596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3561916" y="2026130"/>
          <a:ext cx="6201633" cy="2870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6B065910-1AF4-459E-B320-88B26EAFCAC5}"/>
              </a:ext>
            </a:extLst>
          </p:cNvPr>
          <p:cNvSpPr/>
          <p:nvPr/>
        </p:nvSpPr>
        <p:spPr>
          <a:xfrm>
            <a:off x="1476375" y="2615419"/>
            <a:ext cx="8900886" cy="1504233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chemeClr val="bg1"/>
                </a:solidFill>
                <a:ea typeface="Times New Roman" panose="02020603050405020304" pitchFamily="18" charset="0"/>
              </a:rPr>
              <a:t>ثالثا: مدي ضرورة تحقق شرط الإعتداء لحدوث جريمة إنتهاك الخصوصية:          </a:t>
            </a: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            </a:t>
            </a:r>
            <a:r>
              <a:rPr lang="ar-EG" sz="2800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1. </a:t>
            </a:r>
            <a:r>
              <a:rPr lang="ar-SA" sz="2800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موقف الفقهاء في فرنسا</a:t>
            </a:r>
            <a:r>
              <a:rPr lang="ar-EG" sz="2800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ar-EG" sz="2000" dirty="0"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7643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3816EB0-B49A-47D9-AF45-F511DD31A3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752545"/>
            <a:ext cx="9005661" cy="389261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3561916" y="2026130"/>
          <a:ext cx="6201633" cy="2870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6B065910-1AF4-459E-B320-88B26EAFCAC5}"/>
              </a:ext>
            </a:extLst>
          </p:cNvPr>
          <p:cNvSpPr/>
          <p:nvPr/>
        </p:nvSpPr>
        <p:spPr>
          <a:xfrm>
            <a:off x="2600325" y="1693783"/>
            <a:ext cx="7691210" cy="136603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400" b="1" dirty="0">
                <a:solidFill>
                  <a:schemeClr val="bg1"/>
                </a:solidFill>
                <a:ea typeface="Times New Roman" panose="02020603050405020304" pitchFamily="18" charset="0"/>
              </a:rPr>
              <a:t>ثالثا: مدي ضرورة تحقق شرط الإعتداء لحدوث جريمة إنتهاك الخصوصية:          </a:t>
            </a: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            </a:t>
            </a:r>
            <a:r>
              <a:rPr lang="ar-EG" sz="2800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2. </a:t>
            </a:r>
            <a:r>
              <a:rPr lang="ar-SA" sz="2800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موقف ال</a:t>
            </a:r>
            <a:r>
              <a:rPr lang="ar-EG" sz="2800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قضاء</a:t>
            </a:r>
            <a:r>
              <a:rPr lang="ar-SA" sz="2800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في فرنسا</a:t>
            </a:r>
            <a:r>
              <a:rPr lang="ar-EG" sz="2800" dirty="0">
                <a:solidFill>
                  <a:srgbClr val="000000"/>
                </a:solidFill>
                <a:highlight>
                  <a:srgbClr val="FFFF00"/>
                </a:highligh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ar-EG" sz="2000" dirty="0"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1653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3816EB0-B49A-47D9-AF45-F511DD31A3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8985" y="1752545"/>
            <a:ext cx="9005661" cy="389261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3561916" y="2026130"/>
          <a:ext cx="6201633" cy="2870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6B065910-1AF4-459E-B320-88B26EAFCAC5}"/>
              </a:ext>
            </a:extLst>
          </p:cNvPr>
          <p:cNvSpPr/>
          <p:nvPr/>
        </p:nvSpPr>
        <p:spPr>
          <a:xfrm>
            <a:off x="1466850" y="4372950"/>
            <a:ext cx="8639175" cy="136603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1">
              <a:defRPr/>
            </a:pP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ar-SA" sz="2000" b="1" dirty="0">
                <a:solidFill>
                  <a:srgbClr val="FF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ونحن نتفق مع هذا الرأي، ذلك أن الاعتداء على الحرمة لا يمكن إثباته أنه يوجد التقاط حيث أن مجرد الالتقاط لا يكفي للتدليل على الاعتداء على حرمة الحياة،</a:t>
            </a:r>
            <a:r>
              <a:rPr lang="ar-SA" sz="2000" dirty="0">
                <a:solidFill>
                  <a:srgbClr val="00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ar-SA" sz="2000" b="1" dirty="0">
                <a:solidFill>
                  <a:schemeClr val="bg1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وإنما لابد أن يقترن بالبحث الفعلي في الوقائع للتحقق من أن هذا الالتقاط قد شكل حتما اعتداء على حرمة الحياة الخاصة </a:t>
            </a:r>
            <a:r>
              <a:rPr lang="ar-EG" sz="2000" b="1" dirty="0">
                <a:solidFill>
                  <a:schemeClr val="bg1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lang="ar-EG" sz="2000" b="1" dirty="0">
              <a:solidFill>
                <a:schemeClr val="bg1"/>
              </a:solidFill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1672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1C806D8-9DA8-4D3A-AC32-F6D0B77FD8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7568" y="1511641"/>
            <a:ext cx="9324139" cy="424189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56326763"/>
              </p:ext>
            </p:extLst>
          </p:nvPr>
        </p:nvGraphicFramePr>
        <p:xfrm>
          <a:off x="4280946" y="3305994"/>
          <a:ext cx="6201633" cy="2892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20151107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1C806D8-9DA8-4D3A-AC32-F6D0B77FD8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7568" y="1511641"/>
            <a:ext cx="9324139" cy="424189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4280946" y="3305994"/>
          <a:ext cx="6201633" cy="2892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Oval 10">
            <a:extLst>
              <a:ext uri="{FF2B5EF4-FFF2-40B4-BE49-F238E27FC236}">
                <a16:creationId xmlns:a16="http://schemas.microsoft.com/office/drawing/2014/main" id="{C7C77747-C4F4-457D-A7BA-9038EAC823EF}"/>
              </a:ext>
            </a:extLst>
          </p:cNvPr>
          <p:cNvSpPr/>
          <p:nvPr/>
        </p:nvSpPr>
        <p:spPr>
          <a:xfrm>
            <a:off x="1524000" y="2051342"/>
            <a:ext cx="4128422" cy="1431008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lang="ar-EG" sz="4000" b="1" dirty="0">
                <a:solidFill>
                  <a:srgbClr val="FF0000"/>
                </a:solidFill>
                <a:latin typeface="Calibri"/>
                <a:cs typeface="Arial" panose="020B0604020202020204" pitchFamily="34" charset="0"/>
              </a:rPr>
              <a:t>تمهيد وتقسيم: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92888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1C806D8-9DA8-4D3A-AC32-F6D0B77FD8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7568" y="1511641"/>
            <a:ext cx="9324139" cy="424189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87893810"/>
              </p:ext>
            </p:extLst>
          </p:nvPr>
        </p:nvGraphicFramePr>
        <p:xfrm>
          <a:off x="3939360" y="1865725"/>
          <a:ext cx="6201633" cy="2892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337D5D1C-4FD7-4AA9-BDF4-6BEE8FE118AC}"/>
              </a:ext>
            </a:extLst>
          </p:cNvPr>
          <p:cNvSpPr/>
          <p:nvPr/>
        </p:nvSpPr>
        <p:spPr>
          <a:xfrm>
            <a:off x="1924050" y="4440402"/>
            <a:ext cx="8343899" cy="123365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1">
              <a:defRPr/>
            </a:pPr>
            <a:r>
              <a:rPr lang="ar-SA" dirty="0"/>
              <a:t> </a:t>
            </a:r>
            <a:r>
              <a:rPr lang="ar-EG" dirty="0"/>
              <a:t>     </a:t>
            </a:r>
            <a:r>
              <a:rPr lang="ar-SA" sz="2800" b="1" dirty="0"/>
              <a:t>ونجد أن الكمبيوتر وحده أو باستخدام الشبكات الإقليمية والإنترنت يمكن أن تهدد الخصوصية للأفراد من خلال:</a:t>
            </a:r>
            <a:endParaRPr lang="ar-EG" sz="2800" b="1" dirty="0">
              <a:solidFill>
                <a:schemeClr val="bg1"/>
              </a:solidFill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9923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1C806D8-9DA8-4D3A-AC32-F6D0B77FD8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7568" y="1511641"/>
            <a:ext cx="9324139" cy="424189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3939360" y="1865725"/>
          <a:ext cx="6201633" cy="2892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337D5D1C-4FD7-4AA9-BDF4-6BEE8FE118AC}"/>
              </a:ext>
            </a:extLst>
          </p:cNvPr>
          <p:cNvSpPr/>
          <p:nvPr/>
        </p:nvSpPr>
        <p:spPr>
          <a:xfrm>
            <a:off x="1496332" y="4636232"/>
            <a:ext cx="7701686" cy="88207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>
              <a:defRPr/>
            </a:pPr>
            <a:r>
              <a:rPr lang="ar-SA" dirty="0"/>
              <a:t> </a:t>
            </a:r>
            <a:r>
              <a:rPr lang="ar-EG" dirty="0"/>
              <a:t>    </a:t>
            </a:r>
            <a:r>
              <a:rPr lang="ar-SA" sz="2400" b="1" dirty="0"/>
              <a:t>ولذلك سوف نستعرض ماهية الخصوصية المعلوماتية علي النحو التالي:</a:t>
            </a:r>
            <a:r>
              <a:rPr lang="ar-EG" sz="2400" dirty="0"/>
              <a:t> </a:t>
            </a:r>
            <a:endParaRPr lang="ar-EG" sz="2400" b="1" dirty="0">
              <a:solidFill>
                <a:schemeClr val="bg1"/>
              </a:solidFill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3561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1C806D8-9DA8-4D3A-AC32-F6D0B77FD8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7568" y="1511641"/>
            <a:ext cx="9324139" cy="424189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38487098"/>
              </p:ext>
            </p:extLst>
          </p:nvPr>
        </p:nvGraphicFramePr>
        <p:xfrm>
          <a:off x="4312099" y="1600467"/>
          <a:ext cx="6201633" cy="2892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337D5D1C-4FD7-4AA9-BDF4-6BEE8FE118AC}"/>
              </a:ext>
            </a:extLst>
          </p:cNvPr>
          <p:cNvSpPr/>
          <p:nvPr/>
        </p:nvSpPr>
        <p:spPr>
          <a:xfrm>
            <a:off x="933465" y="3690857"/>
            <a:ext cx="8790668" cy="251393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SA" dirty="0"/>
              <a:t> </a:t>
            </a:r>
            <a:r>
              <a:rPr lang="ar-EG" dirty="0"/>
              <a:t>    </a:t>
            </a:r>
            <a:r>
              <a:rPr lang="ar-SA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ويمكن تقسيم صور الخصوصية إلى عدد من الصور المنفصلة لكنها ترتبط معا في الوقت ذاته في نطاق واحد هو حق الخصوصية، وهذه الصور هي:</a:t>
            </a:r>
            <a:endParaRPr lang="ar-EG" sz="24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457200" indent="-457200" algn="just" rtl="1">
              <a:buAutoNum type="arabicPeriod"/>
            </a:pPr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خصوصية المعلومات:</a:t>
            </a:r>
          </a:p>
          <a:p>
            <a:pPr marL="457200" indent="-457200" algn="just" rtl="1">
              <a:buAutoNum type="arabicPeriod"/>
            </a:pPr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الخصوصية الجسدية أو المادية:</a:t>
            </a:r>
          </a:p>
          <a:p>
            <a:pPr marL="457200" indent="-457200" algn="just" rtl="1">
              <a:buAutoNum type="arabicPeriod"/>
            </a:pPr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خصوصية الإتصالات:</a:t>
            </a:r>
          </a:p>
          <a:p>
            <a:pPr marL="457200" indent="-457200" algn="just" rtl="1">
              <a:buAutoNum type="arabicPeriod"/>
            </a:pPr>
            <a:r>
              <a:rPr lang="ar-EG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الخصوصية الإقليمية ( نسبة إلي الإقليم المكاني ) :</a:t>
            </a:r>
            <a:endParaRPr lang="en-US" sz="20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9492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1C806D8-9DA8-4D3A-AC32-F6D0B77FD8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7568" y="1511641"/>
            <a:ext cx="9324139" cy="424189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56653738"/>
              </p:ext>
            </p:extLst>
          </p:nvPr>
        </p:nvGraphicFramePr>
        <p:xfrm>
          <a:off x="4312099" y="1600467"/>
          <a:ext cx="6201633" cy="2892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337D5D1C-4FD7-4AA9-BDF4-6BEE8FE118AC}"/>
              </a:ext>
            </a:extLst>
          </p:cNvPr>
          <p:cNvSpPr/>
          <p:nvPr/>
        </p:nvSpPr>
        <p:spPr>
          <a:xfrm>
            <a:off x="1055422" y="4700854"/>
            <a:ext cx="9458310" cy="118273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SA" dirty="0"/>
              <a:t> </a:t>
            </a:r>
            <a:r>
              <a:rPr lang="ar-EG" dirty="0"/>
              <a:t>    </a:t>
            </a:r>
            <a:r>
              <a:rPr lang="ar-SA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ويمكن تقسيم صور الخصوصية إلى عدد من الصور المنفصلة لكنها ترتبط معا في الوقت ذاته في نطاق واحد هو حق الخصوصية، وهذه الصور هي:</a:t>
            </a:r>
            <a:endParaRPr lang="ar-EG" sz="2400" b="1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1. خصوصية المعلومات:</a:t>
            </a:r>
          </a:p>
        </p:txBody>
      </p:sp>
    </p:spTree>
    <p:extLst>
      <p:ext uri="{BB962C8B-B14F-4D97-AF65-F5344CB8AC3E}">
        <p14:creationId xmlns:p14="http://schemas.microsoft.com/office/powerpoint/2010/main" val="23252911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1C806D8-9DA8-4D3A-AC32-F6D0B77FD8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7568" y="1511641"/>
            <a:ext cx="9324139" cy="424189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4312099" y="1600467"/>
          <a:ext cx="6201633" cy="2892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337D5D1C-4FD7-4AA9-BDF4-6BEE8FE118AC}"/>
              </a:ext>
            </a:extLst>
          </p:cNvPr>
          <p:cNvSpPr/>
          <p:nvPr/>
        </p:nvSpPr>
        <p:spPr>
          <a:xfrm>
            <a:off x="1055422" y="4700854"/>
            <a:ext cx="9458310" cy="118273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SA" dirty="0"/>
              <a:t> </a:t>
            </a:r>
            <a:r>
              <a:rPr lang="ar-EG" dirty="0"/>
              <a:t>    </a:t>
            </a:r>
            <a:r>
              <a:rPr lang="ar-SA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ويمكن تقسيم صور الخصوصية إلى عدد من الصور المنفصلة لكنها ترتبط معا في الوقت ذاته في نطاق واحد هو حق الخصوصية، وهذه الصور هي:</a:t>
            </a:r>
            <a:endParaRPr lang="ar-EG" sz="2400" b="1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1. خصوصية المعلومات:</a:t>
            </a:r>
          </a:p>
        </p:txBody>
      </p:sp>
    </p:spTree>
    <p:extLst>
      <p:ext uri="{BB962C8B-B14F-4D97-AF65-F5344CB8AC3E}">
        <p14:creationId xmlns:p14="http://schemas.microsoft.com/office/powerpoint/2010/main" val="478909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4312099" y="1600467"/>
          <a:ext cx="6201633" cy="2892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337D5D1C-4FD7-4AA9-BDF4-6BEE8FE118AC}"/>
              </a:ext>
            </a:extLst>
          </p:cNvPr>
          <p:cNvSpPr/>
          <p:nvPr/>
        </p:nvSpPr>
        <p:spPr>
          <a:xfrm>
            <a:off x="1055422" y="4700854"/>
            <a:ext cx="9458310" cy="118273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SA" dirty="0"/>
              <a:t> </a:t>
            </a:r>
            <a:r>
              <a:rPr lang="ar-EG" dirty="0"/>
              <a:t>    </a:t>
            </a:r>
            <a:r>
              <a:rPr lang="ar-SA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ويمكن تقسيم صور الخصوصية إلى عدد من الصور المنفصلة لكنها ترتبط معا في الوقت ذاته في نطاق واحد هو حق الخصوصية، وهذه الصور هي:</a:t>
            </a:r>
            <a:endParaRPr lang="ar-EG" sz="2400" b="1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2. </a:t>
            </a:r>
            <a:r>
              <a:rPr lang="ar-SA" sz="2400" b="1" dirty="0">
                <a:solidFill>
                  <a:srgbClr val="000000"/>
                </a:solidFill>
                <a:highlight>
                  <a:srgbClr val="FFFF00"/>
                </a:highlight>
                <a:ea typeface="Calibri" panose="020F0502020204030204" pitchFamily="34" charset="0"/>
                <a:cs typeface="Calibri" panose="020F0502020204030204" pitchFamily="34" charset="0"/>
              </a:rPr>
              <a:t>الخصوصية الجسدية أو المادية</a:t>
            </a:r>
            <a:r>
              <a:rPr lang="ar-EG" sz="2400" b="1" dirty="0">
                <a:solidFill>
                  <a:srgbClr val="000000"/>
                </a:solidFill>
                <a:highlight>
                  <a:srgbClr val="FFFF00"/>
                </a:highlight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ar-SA" sz="2400" b="1" dirty="0">
                <a:solidFill>
                  <a:srgbClr val="000000"/>
                </a:solidFill>
                <a:highlight>
                  <a:srgbClr val="FFFF00"/>
                </a:highlight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ar-EG" sz="2400" b="1" dirty="0">
              <a:solidFill>
                <a:schemeClr val="tx1"/>
              </a:solidFill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pic>
        <p:nvPicPr>
          <p:cNvPr id="1026" name="Picture 2" descr="10 نصائح لحماية طفلك من التحرش الجنسي - Marshmallow Mom">
            <a:extLst>
              <a:ext uri="{FF2B5EF4-FFF2-40B4-BE49-F238E27FC236}">
                <a16:creationId xmlns:a16="http://schemas.microsoft.com/office/drawing/2014/main" id="{F9584614-DE46-438F-908D-EEA69C7B73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108" y="1664305"/>
            <a:ext cx="4629508" cy="279240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8360582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4312099" y="1600467"/>
          <a:ext cx="6201633" cy="2892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337D5D1C-4FD7-4AA9-BDF4-6BEE8FE118AC}"/>
              </a:ext>
            </a:extLst>
          </p:cNvPr>
          <p:cNvSpPr/>
          <p:nvPr/>
        </p:nvSpPr>
        <p:spPr>
          <a:xfrm>
            <a:off x="1055422" y="4700854"/>
            <a:ext cx="9458310" cy="118273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SA" dirty="0"/>
              <a:t> </a:t>
            </a:r>
            <a:r>
              <a:rPr lang="ar-EG" dirty="0"/>
              <a:t>    </a:t>
            </a:r>
            <a:r>
              <a:rPr lang="ar-SA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ويمكن تقسيم صور الخصوصية إلى عدد من الصور المنفصلة لكنها ترتبط معا في الوقت ذاته في نطاق واحد هو حق الخصوصية، وهذه الصور هي:</a:t>
            </a:r>
            <a:endParaRPr lang="ar-EG" sz="2400" b="1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3. خصوصية الإتصالات :</a:t>
            </a:r>
          </a:p>
        </p:txBody>
      </p:sp>
      <p:pic>
        <p:nvPicPr>
          <p:cNvPr id="3074" name="Picture 2" descr="‫أيقونات الاتصال تعيين نمط الكرتون, اتصال, الاتصال, رمز PNG ...‬‎">
            <a:extLst>
              <a:ext uri="{FF2B5EF4-FFF2-40B4-BE49-F238E27FC236}">
                <a16:creationId xmlns:a16="http://schemas.microsoft.com/office/drawing/2014/main" id="{E6A7E4C1-782D-4958-AFFC-516741B06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305" y="1160145"/>
            <a:ext cx="3506519" cy="343687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5661410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4312099" y="1600467"/>
          <a:ext cx="6201633" cy="2892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337D5D1C-4FD7-4AA9-BDF4-6BEE8FE118AC}"/>
              </a:ext>
            </a:extLst>
          </p:cNvPr>
          <p:cNvSpPr/>
          <p:nvPr/>
        </p:nvSpPr>
        <p:spPr>
          <a:xfrm>
            <a:off x="1055422" y="4700854"/>
            <a:ext cx="9458310" cy="118273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SA" dirty="0"/>
              <a:t> </a:t>
            </a:r>
            <a:r>
              <a:rPr lang="ar-EG" dirty="0"/>
              <a:t>    </a:t>
            </a:r>
            <a:r>
              <a:rPr lang="ar-SA" sz="2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ويمكن تقسيم صور الخصوصية إلى عدد من الصور المنفصلة لكنها ترتبط معا في الوقت ذاته في نطاق واحد هو حق الخصوصية، وهذه الصور هي:</a:t>
            </a:r>
            <a:endParaRPr lang="ar-EG" sz="2400" b="1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4. الخصوصية الإقليمية ( نسبة إلي الإقليم المكاني ):</a:t>
            </a:r>
          </a:p>
        </p:txBody>
      </p:sp>
      <p:pic>
        <p:nvPicPr>
          <p:cNvPr id="2050" name="Picture 2" descr="مفاتيح شقتى مع حماتى&quot; انقسام على السوشيال بين القبول والرفض.. خبيرة علاقات  أسرية: مفتاح البيت رمز للخصوصية.. وخبيرة إتيكيت: ممنوع الدخول بدون  استئذان.. والشيخ كريمة: لا يصح نهائيا ويعتبر انتهاكا للاستقلالية -">
            <a:extLst>
              <a:ext uri="{FF2B5EF4-FFF2-40B4-BE49-F238E27FC236}">
                <a16:creationId xmlns:a16="http://schemas.microsoft.com/office/drawing/2014/main" id="{BC4693A0-9C68-44A8-82A1-94FA783D66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5976" y="1877212"/>
            <a:ext cx="4420023" cy="26712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8488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4312099" y="1600467"/>
          <a:ext cx="6201633" cy="2892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337D5D1C-4FD7-4AA9-BDF4-6BEE8FE118AC}"/>
              </a:ext>
            </a:extLst>
          </p:cNvPr>
          <p:cNvSpPr/>
          <p:nvPr/>
        </p:nvSpPr>
        <p:spPr>
          <a:xfrm>
            <a:off x="1170274" y="4678046"/>
            <a:ext cx="9458310" cy="95916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EG" sz="2400" b="1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     </a:t>
            </a:r>
            <a:r>
              <a:rPr lang="ar-SA" sz="2400" b="1" dirty="0">
                <a:solidFill>
                  <a:srgbClr val="C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وخلاصة القول</a:t>
            </a:r>
            <a:r>
              <a:rPr lang="ar-EG" sz="2400" b="1" dirty="0">
                <a:solidFill>
                  <a:srgbClr val="C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ar-SA" sz="2400" dirty="0">
                <a:solidFill>
                  <a:srgbClr val="C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ea typeface="Calibri" panose="020F0502020204030204" pitchFamily="34" charset="0"/>
                <a:cs typeface="Calibri" panose="020F0502020204030204" pitchFamily="34" charset="0"/>
              </a:rPr>
              <a:t>إن تقنيات الحاسوب والإنترنت على الرغم من الفوائد العظيمة لهما في مجال تقدم البشرية ونموها إلا أنها وفي ذات الوقت تعتبر أداة لانتهاك الخصوصية للأفراد</a:t>
            </a:r>
            <a:r>
              <a:rPr lang="ar-EG" sz="2400" dirty="0">
                <a:solidFill>
                  <a:srgbClr val="000000"/>
                </a:solidFill>
                <a:highlight>
                  <a:srgbClr val="FFFF00"/>
                </a:highlight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ar-EG" sz="2400" b="1" dirty="0">
              <a:solidFill>
                <a:schemeClr val="tx1"/>
              </a:solidFill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82A8BAA-59C0-4F6E-AF5E-776CDB886D9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85839" y="1729738"/>
            <a:ext cx="4638455" cy="275557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394967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82A8BAA-59C0-4F6E-AF5E-776CDB886D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7806" y="1752545"/>
            <a:ext cx="8810686" cy="3836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2961F57-64E1-41F7-BC76-680ECF003536}"/>
              </a:ext>
            </a:extLst>
          </p:cNvPr>
          <p:cNvGraphicFramePr/>
          <p:nvPr>
            <p:extLst/>
          </p:nvPr>
        </p:nvGraphicFramePr>
        <p:xfrm>
          <a:off x="4312099" y="1600467"/>
          <a:ext cx="6201633" cy="2892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D9CCF0DF-8518-435C-86D8-FC0EA7A1E4A4}"/>
              </a:ext>
            </a:extLst>
          </p:cNvPr>
          <p:cNvSpPr/>
          <p:nvPr/>
        </p:nvSpPr>
        <p:spPr>
          <a:xfrm>
            <a:off x="1170274" y="4678046"/>
            <a:ext cx="9458310" cy="95916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r>
              <a:rPr lang="ar-EG" sz="2400" b="1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     </a:t>
            </a:r>
            <a:r>
              <a:rPr lang="ar-SA" sz="2400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إن مصطلح </a:t>
            </a:r>
            <a:r>
              <a:rPr lang="ar-SA" sz="2400" dirty="0">
                <a:solidFill>
                  <a:srgbClr val="000000"/>
                </a:solidFill>
                <a:highlight>
                  <a:srgbClr val="FFFF00"/>
                </a:highlight>
                <a:ea typeface="Calibri" panose="020F0502020204030204" pitchFamily="34" charset="0"/>
                <a:cs typeface="Calibri" panose="020F0502020204030204" pitchFamily="34" charset="0"/>
              </a:rPr>
              <a:t>الخصوصية المعلوماتية</a:t>
            </a:r>
            <a:r>
              <a:rPr lang="ar-SA" sz="2400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هو مصطلح يتفق مع الطفرة العلمية والتكنولوجية التي نشهدها اليوم</a:t>
            </a:r>
            <a:r>
              <a:rPr lang="ar-EG" sz="2400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ar-SA" sz="2400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ar-EG" sz="2400" b="1" dirty="0">
              <a:solidFill>
                <a:srgbClr val="000000"/>
              </a:solidFill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12097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2" descr="مستقبل حماية الخصوصية في عالم الانترنيت – 11 | مسارات">
            <a:extLst>
              <a:ext uri="{FF2B5EF4-FFF2-40B4-BE49-F238E27FC236}">
                <a16:creationId xmlns:a16="http://schemas.microsoft.com/office/drawing/2014/main" id="{67A52CB9-F730-4BEC-A906-B8CD3B42BC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451" y="1685925"/>
            <a:ext cx="9001124" cy="40556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127E39A-483A-4CFA-B055-2517ED0C0483}"/>
              </a:ext>
            </a:extLst>
          </p:cNvPr>
          <p:cNvSpPr/>
          <p:nvPr/>
        </p:nvSpPr>
        <p:spPr>
          <a:xfrm>
            <a:off x="6696075" y="2489972"/>
            <a:ext cx="3418340" cy="1431008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الخاتمة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025145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25E68CE-65E3-497B-B44B-3015D837F001}"/>
              </a:ext>
            </a:extLst>
          </p:cNvPr>
          <p:cNvSpPr/>
          <p:nvPr/>
        </p:nvSpPr>
        <p:spPr>
          <a:xfrm>
            <a:off x="1245040" y="1544866"/>
            <a:ext cx="9270984" cy="4258600"/>
          </a:xfrm>
          <a:prstGeom prst="roundRect">
            <a:avLst>
              <a:gd name="adj" fmla="val 614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5E2F2C9-85DB-4302-A093-C4C1EA54E224}"/>
              </a:ext>
            </a:extLst>
          </p:cNvPr>
          <p:cNvSpPr/>
          <p:nvPr/>
        </p:nvSpPr>
        <p:spPr>
          <a:xfrm>
            <a:off x="1332344" y="1770875"/>
            <a:ext cx="9096376" cy="1979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SA" sz="32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المراجع :</a:t>
            </a:r>
            <a:endParaRPr lang="en-US" sz="32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د. أسماء رويعي، الحق في حرمة الحياة الخاصة</a:t>
            </a:r>
            <a:endParaRPr lang="ar-EG" sz="24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في مواجهة الجرائم ال</a:t>
            </a:r>
            <a:r>
              <a:rPr lang="ar-EG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معلوماتية</a:t>
            </a:r>
            <a:r>
              <a:rPr lang="ar-SA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، رسالة دكتوراة، </a:t>
            </a:r>
            <a:endParaRPr lang="ar-EG" sz="24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جامعة القاهرة، سنة 2013.  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8A45DD1-07A6-42BC-BE25-789DA78FCA3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883" t="10325" r="17941" b="11710"/>
          <a:stretch/>
        </p:blipFill>
        <p:spPr>
          <a:xfrm>
            <a:off x="1675976" y="1770875"/>
            <a:ext cx="3715174" cy="4258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3179683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040177" y="1212844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54519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267E06-EB1E-9B34-38B9-64519A68A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5570" y="419743"/>
            <a:ext cx="2383737" cy="11251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2383737" y="959446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218" name="Picture 2" descr="8 التزامات لـ مسؤول حماية البيانات الشخصية وفقا للقانون">
            <a:extLst>
              <a:ext uri="{FF2B5EF4-FFF2-40B4-BE49-F238E27FC236}">
                <a16:creationId xmlns:a16="http://schemas.microsoft.com/office/drawing/2014/main" id="{F3E830F7-D939-47C2-BFD6-A491968EB0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9689" y="1742692"/>
            <a:ext cx="9026920" cy="38926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BFC7E20-8C89-40CA-89CB-D20A4470F8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3923" y="3988500"/>
            <a:ext cx="6500077" cy="129208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1E47D9E-4879-4C6C-BFE8-7CD2B7A3607C}"/>
              </a:ext>
            </a:extLst>
          </p:cNvPr>
          <p:cNvSpPr/>
          <p:nvPr/>
        </p:nvSpPr>
        <p:spPr>
          <a:xfrm>
            <a:off x="2731165" y="4154088"/>
            <a:ext cx="6572250" cy="1048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algn="ct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2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تم بحمد الله الإنتهاء من شرح المحاضرة ا</a:t>
            </a:r>
            <a:r>
              <a:rPr lang="ar-EG" sz="2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لخامسة</a:t>
            </a:r>
            <a:endParaRPr lang="en-US" sz="28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/>
            <a:r>
              <a:rPr lang="ar-S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مع تمنياتي بالتوفيق د. أسماء رويعي</a:t>
            </a:r>
            <a:endParaRPr lang="en-US" sz="28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989954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2050" name="Picture 2" descr="إمكانية حماية المعلومات - موضوع">
            <a:extLst>
              <a:ext uri="{FF2B5EF4-FFF2-40B4-BE49-F238E27FC236}">
                <a16:creationId xmlns:a16="http://schemas.microsoft.com/office/drawing/2014/main" id="{6DFDE986-76C7-43F7-B288-814E91A319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757" y="1413493"/>
            <a:ext cx="9048485" cy="4308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الجرائم والعقوبات في نظام حماية البيانات الشخصية">
            <a:extLst>
              <a:ext uri="{FF2B5EF4-FFF2-40B4-BE49-F238E27FC236}">
                <a16:creationId xmlns:a16="http://schemas.microsoft.com/office/drawing/2014/main" id="{D3A55BB6-04DD-4311-AF70-3D50C308F8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08" b="2084"/>
          <a:stretch/>
        </p:blipFill>
        <p:spPr bwMode="auto">
          <a:xfrm>
            <a:off x="626856" y="1300703"/>
            <a:ext cx="3431295" cy="4421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الجرائم والعقوبات في نظام حماية البيانات الشخصية">
            <a:extLst>
              <a:ext uri="{FF2B5EF4-FFF2-40B4-BE49-F238E27FC236}">
                <a16:creationId xmlns:a16="http://schemas.microsoft.com/office/drawing/2014/main" id="{DC17CD6B-2714-4F0E-A008-ABC3EA5DD2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08" b="2084"/>
          <a:stretch/>
        </p:blipFill>
        <p:spPr bwMode="auto">
          <a:xfrm>
            <a:off x="8283241" y="1355395"/>
            <a:ext cx="3431295" cy="4421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6713</TotalTime>
  <Words>1301</Words>
  <Application>Microsoft Office PowerPoint</Application>
  <PresentationFormat>Widescreen</PresentationFormat>
  <Paragraphs>224</Paragraphs>
  <Slides>41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Arial</vt:lpstr>
      <vt:lpstr>Calibri</vt:lpstr>
      <vt:lpstr>Calibri Light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Asmaa</cp:lastModifiedBy>
  <cp:revision>408</cp:revision>
  <dcterms:created xsi:type="dcterms:W3CDTF">2023-04-29T09:08:23Z</dcterms:created>
  <dcterms:modified xsi:type="dcterms:W3CDTF">2023-11-03T11:08:01Z</dcterms:modified>
</cp:coreProperties>
</file>