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303" r:id="rId3"/>
    <p:sldId id="313" r:id="rId4"/>
    <p:sldId id="276" r:id="rId5"/>
    <p:sldId id="529" r:id="rId6"/>
    <p:sldId id="530" r:id="rId7"/>
    <p:sldId id="531" r:id="rId8"/>
    <p:sldId id="533" r:id="rId9"/>
    <p:sldId id="534" r:id="rId10"/>
    <p:sldId id="535" r:id="rId11"/>
    <p:sldId id="536" r:id="rId12"/>
    <p:sldId id="537" r:id="rId13"/>
    <p:sldId id="538" r:id="rId14"/>
    <p:sldId id="539" r:id="rId15"/>
    <p:sldId id="540" r:id="rId16"/>
    <p:sldId id="541" r:id="rId17"/>
    <p:sldId id="542" r:id="rId18"/>
    <p:sldId id="543" r:id="rId19"/>
    <p:sldId id="544" r:id="rId20"/>
    <p:sldId id="545" r:id="rId21"/>
    <p:sldId id="546" r:id="rId22"/>
    <p:sldId id="547" r:id="rId23"/>
    <p:sldId id="548" r:id="rId24"/>
    <p:sldId id="549" r:id="rId25"/>
    <p:sldId id="550" r:id="rId26"/>
    <p:sldId id="551" r:id="rId27"/>
    <p:sldId id="552" r:id="rId28"/>
    <p:sldId id="553" r:id="rId29"/>
    <p:sldId id="554" r:id="rId30"/>
    <p:sldId id="555" r:id="rId31"/>
    <p:sldId id="556" r:id="rId32"/>
    <p:sldId id="557" r:id="rId33"/>
    <p:sldId id="558" r:id="rId34"/>
    <p:sldId id="559" r:id="rId35"/>
    <p:sldId id="560" r:id="rId36"/>
    <p:sldId id="561" r:id="rId37"/>
    <p:sldId id="562" r:id="rId38"/>
    <p:sldId id="532" r:id="rId39"/>
    <p:sldId id="563" r:id="rId40"/>
    <p:sldId id="525" r:id="rId41"/>
    <p:sldId id="526" r:id="rId42"/>
    <p:sldId id="527" r:id="rId43"/>
    <p:sldId id="528" r:id="rId44"/>
    <p:sldId id="571" r:id="rId45"/>
    <p:sldId id="572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29"/>
            <p14:sldId id="530"/>
            <p14:sldId id="531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32"/>
            <p14:sldId id="563"/>
            <p14:sldId id="525"/>
            <p14:sldId id="526"/>
            <p14:sldId id="527"/>
            <p14:sldId id="528"/>
            <p14:sldId id="571"/>
            <p14:sldId id="57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1308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155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w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5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7.sv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Chi-Square Tests and The </a:t>
            </a:r>
            <a:r>
              <a:rPr lang="en-US" i="1" dirty="0"/>
              <a:t>F</a:t>
            </a:r>
            <a:r>
              <a:rPr lang="en-US" dirty="0"/>
              <a:t>-Distribution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141852" y="2283564"/>
            <a:ext cx="9666288" cy="1687963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4.1 Probability Distributions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4.2 Binomial Distributions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4.3 More Discrete Probability Distributions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Discrete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Discrete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004711" y="1711566"/>
            <a:ext cx="10498667" cy="45243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Distinguish between discrete random variables and continuous random variables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 a discrete probability distribution and its graph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if a distribution is a probability distribution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mean, variance, and standard deviation of a discrete probability distribution</a:t>
            </a:r>
          </a:p>
          <a:p>
            <a:pPr marL="342900" indent="-3429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expected value of a discrete probability distribution</a:t>
            </a:r>
          </a:p>
        </p:txBody>
      </p:sp>
    </p:spTree>
    <p:extLst>
      <p:ext uri="{BB962C8B-B14F-4D97-AF65-F5344CB8AC3E}">
        <p14:creationId xmlns:p14="http://schemas.microsoft.com/office/powerpoint/2010/main" val="1482766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072445" y="1019069"/>
            <a:ext cx="77554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30443" y="1691763"/>
            <a:ext cx="966628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Random Variable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Represents a numerical value associated with each outcome of a probability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Denoted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Examples</a:t>
            </a:r>
          </a:p>
          <a:p>
            <a:pPr lvl="1"/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Number of sales calls a salesperson makes in one day.</a:t>
            </a:r>
          </a:p>
          <a:p>
            <a:pPr lvl="1"/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Hours spent on sales calls in one day.</a:t>
            </a:r>
          </a:p>
          <a:p>
            <a:pPr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17239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97060" y="519953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Discrete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 Variable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930443" y="1691763"/>
            <a:ext cx="9666288" cy="390876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Random Variable</a:t>
            </a: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a finite or countable number of possible outcomes that can be listed.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Number of sales calls a salesperson makes in one day.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en-US" sz="2400" dirty="0"/>
          </a:p>
        </p:txBody>
      </p:sp>
      <p:grpSp>
        <p:nvGrpSpPr>
          <p:cNvPr id="13" name="Group 45"/>
          <p:cNvGrpSpPr>
            <a:grpSpLocks/>
          </p:cNvGrpSpPr>
          <p:nvPr/>
        </p:nvGrpSpPr>
        <p:grpSpPr bwMode="auto">
          <a:xfrm>
            <a:off x="3469121" y="4435778"/>
            <a:ext cx="4114800" cy="842963"/>
            <a:chOff x="2313958" y="4276774"/>
            <a:chExt cx="4114800" cy="842963"/>
          </a:xfrm>
        </p:grpSpPr>
        <p:sp>
          <p:nvSpPr>
            <p:cNvPr id="14" name="Line 73"/>
            <p:cNvSpPr>
              <a:spLocks noChangeShapeType="1"/>
            </p:cNvSpPr>
            <p:nvPr/>
          </p:nvSpPr>
          <p:spPr bwMode="auto">
            <a:xfrm>
              <a:off x="2313958" y="4559349"/>
              <a:ext cx="362426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Line 74"/>
            <p:cNvSpPr>
              <a:spLocks noChangeShapeType="1"/>
            </p:cNvSpPr>
            <p:nvPr/>
          </p:nvSpPr>
          <p:spPr bwMode="auto">
            <a:xfrm>
              <a:off x="4431683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6" name="Text Box 75"/>
            <p:cNvSpPr txBox="1">
              <a:spLocks noChangeArrowheads="1"/>
            </p:cNvSpPr>
            <p:nvPr/>
          </p:nvSpPr>
          <p:spPr bwMode="auto">
            <a:xfrm>
              <a:off x="5971558" y="4276774"/>
              <a:ext cx="4572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7" name="Line 76"/>
            <p:cNvSpPr>
              <a:spLocks noChangeShapeType="1"/>
            </p:cNvSpPr>
            <p:nvPr/>
          </p:nvSpPr>
          <p:spPr bwMode="auto">
            <a:xfrm>
              <a:off x="3272808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Line 78"/>
            <p:cNvSpPr>
              <a:spLocks noChangeShapeType="1"/>
            </p:cNvSpPr>
            <p:nvPr/>
          </p:nvSpPr>
          <p:spPr bwMode="auto">
            <a:xfrm>
              <a:off x="2694958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9" name="Line 79"/>
            <p:cNvSpPr>
              <a:spLocks noChangeShapeType="1"/>
            </p:cNvSpPr>
            <p:nvPr/>
          </p:nvSpPr>
          <p:spPr bwMode="auto">
            <a:xfrm>
              <a:off x="5011121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Line 80"/>
            <p:cNvSpPr>
              <a:spLocks noChangeShapeType="1"/>
            </p:cNvSpPr>
            <p:nvPr/>
          </p:nvSpPr>
          <p:spPr bwMode="auto">
            <a:xfrm>
              <a:off x="5590558" y="44069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1" name="Text Box 81"/>
            <p:cNvSpPr txBox="1">
              <a:spLocks noChangeArrowheads="1"/>
            </p:cNvSpPr>
            <p:nvPr/>
          </p:nvSpPr>
          <p:spPr bwMode="auto">
            <a:xfrm>
              <a:off x="3053733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22" name="Text Box 82"/>
            <p:cNvSpPr txBox="1">
              <a:spLocks noChangeArrowheads="1"/>
            </p:cNvSpPr>
            <p:nvPr/>
          </p:nvSpPr>
          <p:spPr bwMode="auto">
            <a:xfrm>
              <a:off x="5277821" y="4722862"/>
              <a:ext cx="631825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5</a:t>
              </a:r>
            </a:p>
          </p:txBody>
        </p:sp>
        <p:sp>
          <p:nvSpPr>
            <p:cNvPr id="23" name="Line 83"/>
            <p:cNvSpPr>
              <a:spLocks noChangeShapeType="1"/>
            </p:cNvSpPr>
            <p:nvPr/>
          </p:nvSpPr>
          <p:spPr bwMode="auto">
            <a:xfrm>
              <a:off x="3852246" y="4394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4" name="Text Box 84"/>
            <p:cNvSpPr txBox="1">
              <a:spLocks noChangeArrowheads="1"/>
            </p:cNvSpPr>
            <p:nvPr/>
          </p:nvSpPr>
          <p:spPr bwMode="auto">
            <a:xfrm>
              <a:off x="4207846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25" name="Text Box 87"/>
            <p:cNvSpPr txBox="1">
              <a:spLocks noChangeArrowheads="1"/>
            </p:cNvSpPr>
            <p:nvPr/>
          </p:nvSpPr>
          <p:spPr bwMode="auto">
            <a:xfrm>
              <a:off x="2463183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0</a:t>
              </a:r>
            </a:p>
          </p:txBody>
        </p:sp>
        <p:sp>
          <p:nvSpPr>
            <p:cNvPr id="26" name="Text Box 88"/>
            <p:cNvSpPr txBox="1">
              <a:spLocks noChangeArrowheads="1"/>
            </p:cNvSpPr>
            <p:nvPr/>
          </p:nvSpPr>
          <p:spPr bwMode="auto">
            <a:xfrm>
              <a:off x="3617296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 dirty="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7" name="Text Box 89"/>
            <p:cNvSpPr txBox="1">
              <a:spLocks noChangeArrowheads="1"/>
            </p:cNvSpPr>
            <p:nvPr/>
          </p:nvSpPr>
          <p:spPr bwMode="auto">
            <a:xfrm>
              <a:off x="4785696" y="47228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4</a:t>
              </a:r>
            </a:p>
          </p:txBody>
        </p:sp>
        <p:sp>
          <p:nvSpPr>
            <p:cNvPr id="28" name="Oval 86"/>
            <p:cNvSpPr>
              <a:spLocks noChangeAspect="1" noChangeArrowheads="1"/>
            </p:cNvSpPr>
            <p:nvPr/>
          </p:nvSpPr>
          <p:spPr bwMode="auto">
            <a:xfrm>
              <a:off x="3213368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9" name="Oval 91"/>
            <p:cNvSpPr>
              <a:spLocks noChangeAspect="1" noChangeArrowheads="1"/>
            </p:cNvSpPr>
            <p:nvPr/>
          </p:nvSpPr>
          <p:spPr bwMode="auto">
            <a:xfrm>
              <a:off x="3807796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30" name="Oval 92"/>
            <p:cNvSpPr>
              <a:spLocks noChangeAspect="1" noChangeArrowheads="1"/>
            </p:cNvSpPr>
            <p:nvPr/>
          </p:nvSpPr>
          <p:spPr bwMode="auto">
            <a:xfrm>
              <a:off x="4379296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31" name="Oval 93"/>
            <p:cNvSpPr>
              <a:spLocks noChangeAspect="1" noChangeArrowheads="1"/>
            </p:cNvSpPr>
            <p:nvPr/>
          </p:nvSpPr>
          <p:spPr bwMode="auto">
            <a:xfrm>
              <a:off x="4965083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32" name="Oval 86"/>
            <p:cNvSpPr>
              <a:spLocks noChangeAspect="1" noChangeArrowheads="1"/>
            </p:cNvSpPr>
            <p:nvPr/>
          </p:nvSpPr>
          <p:spPr bwMode="auto">
            <a:xfrm>
              <a:off x="2646248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33" name="Oval 93"/>
            <p:cNvSpPr>
              <a:spLocks noChangeAspect="1" noChangeArrowheads="1"/>
            </p:cNvSpPr>
            <p:nvPr/>
          </p:nvSpPr>
          <p:spPr bwMode="auto">
            <a:xfrm>
              <a:off x="5537203" y="44906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1157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Continuous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 Variable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0443" y="1691763"/>
            <a:ext cx="9666288" cy="415498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Random Variable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Has an uncountable number of possible outcomes, represented by an interval on the number line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Hours spent on sales calls in one day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en-US" sz="2400" dirty="0"/>
          </a:p>
        </p:txBody>
      </p:sp>
      <p:grpSp>
        <p:nvGrpSpPr>
          <p:cNvPr id="8" name="Group 41"/>
          <p:cNvGrpSpPr>
            <a:grpSpLocks/>
          </p:cNvGrpSpPr>
          <p:nvPr/>
        </p:nvGrpSpPr>
        <p:grpSpPr bwMode="auto">
          <a:xfrm>
            <a:off x="3807259" y="4501034"/>
            <a:ext cx="4124325" cy="842963"/>
            <a:chOff x="2144124" y="5075657"/>
            <a:chExt cx="4124325" cy="842962"/>
          </a:xfrm>
        </p:grpSpPr>
        <p:grpSp>
          <p:nvGrpSpPr>
            <p:cNvPr id="9" name="Group 23"/>
            <p:cNvGrpSpPr>
              <a:grpSpLocks/>
            </p:cNvGrpSpPr>
            <p:nvPr/>
          </p:nvGrpSpPr>
          <p:grpSpPr bwMode="auto">
            <a:xfrm>
              <a:off x="2144124" y="5075657"/>
              <a:ext cx="4124325" cy="842962"/>
              <a:chOff x="2054183" y="4131274"/>
              <a:chExt cx="4124325" cy="842962"/>
            </a:xfrm>
          </p:grpSpPr>
          <p:sp>
            <p:nvSpPr>
              <p:cNvPr id="11" name="Line 96"/>
              <p:cNvSpPr>
                <a:spLocks noChangeShapeType="1"/>
              </p:cNvSpPr>
              <p:nvPr/>
            </p:nvSpPr>
            <p:spPr bwMode="auto">
              <a:xfrm>
                <a:off x="2063708" y="4413849"/>
                <a:ext cx="362426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Line 97"/>
              <p:cNvSpPr>
                <a:spLocks noChangeShapeType="1"/>
              </p:cNvSpPr>
              <p:nvPr/>
            </p:nvSpPr>
            <p:spPr bwMode="auto">
              <a:xfrm>
                <a:off x="4181433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Text Box 98"/>
              <p:cNvSpPr txBox="1">
                <a:spLocks noChangeArrowheads="1"/>
              </p:cNvSpPr>
              <p:nvPr/>
            </p:nvSpPr>
            <p:spPr bwMode="auto">
              <a:xfrm>
                <a:off x="5721308" y="4131274"/>
                <a:ext cx="457200" cy="457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i="1">
                    <a:latin typeface="Times New Roman" pitchFamily="18" charset="0"/>
                  </a:rPr>
                  <a:t>x</a:t>
                </a:r>
              </a:p>
            </p:txBody>
          </p:sp>
          <p:sp>
            <p:nvSpPr>
              <p:cNvPr id="14" name="Line 99"/>
              <p:cNvSpPr>
                <a:spLocks noChangeShapeType="1"/>
              </p:cNvSpPr>
              <p:nvPr/>
            </p:nvSpPr>
            <p:spPr bwMode="auto">
              <a:xfrm>
                <a:off x="302255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Line 100"/>
              <p:cNvSpPr>
                <a:spLocks noChangeShapeType="1"/>
              </p:cNvSpPr>
              <p:nvPr/>
            </p:nvSpPr>
            <p:spPr bwMode="auto">
              <a:xfrm>
                <a:off x="24447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Line 101"/>
              <p:cNvSpPr>
                <a:spLocks noChangeShapeType="1"/>
              </p:cNvSpPr>
              <p:nvPr/>
            </p:nvSpPr>
            <p:spPr bwMode="auto">
              <a:xfrm>
                <a:off x="4760871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Line 102"/>
              <p:cNvSpPr>
                <a:spLocks noChangeShapeType="1"/>
              </p:cNvSpPr>
              <p:nvPr/>
            </p:nvSpPr>
            <p:spPr bwMode="auto">
              <a:xfrm>
                <a:off x="53403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Text Box 103"/>
              <p:cNvSpPr txBox="1">
                <a:spLocks noChangeArrowheads="1"/>
              </p:cNvSpPr>
              <p:nvPr/>
            </p:nvSpPr>
            <p:spPr bwMode="auto">
              <a:xfrm>
                <a:off x="280348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19" name="Text Box 104"/>
              <p:cNvSpPr txBox="1">
                <a:spLocks noChangeArrowheads="1"/>
              </p:cNvSpPr>
              <p:nvPr/>
            </p:nvSpPr>
            <p:spPr bwMode="auto">
              <a:xfrm>
                <a:off x="5027571" y="4577361"/>
                <a:ext cx="631825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24</a:t>
                </a:r>
              </a:p>
            </p:txBody>
          </p:sp>
          <p:sp>
            <p:nvSpPr>
              <p:cNvPr id="20" name="Line 105"/>
              <p:cNvSpPr>
                <a:spLocks noChangeShapeType="1"/>
              </p:cNvSpPr>
              <p:nvPr/>
            </p:nvSpPr>
            <p:spPr bwMode="auto">
              <a:xfrm>
                <a:off x="3601996" y="42487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Text Box 106"/>
              <p:cNvSpPr txBox="1">
                <a:spLocks noChangeArrowheads="1"/>
              </p:cNvSpPr>
              <p:nvPr/>
            </p:nvSpPr>
            <p:spPr bwMode="auto">
              <a:xfrm>
                <a:off x="395759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22" name="Text Box 107"/>
              <p:cNvSpPr txBox="1">
                <a:spLocks noChangeArrowheads="1"/>
              </p:cNvSpPr>
              <p:nvPr/>
            </p:nvSpPr>
            <p:spPr bwMode="auto">
              <a:xfrm>
                <a:off x="221293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23" name="Text Box 108"/>
              <p:cNvSpPr txBox="1">
                <a:spLocks noChangeArrowheads="1"/>
              </p:cNvSpPr>
              <p:nvPr/>
            </p:nvSpPr>
            <p:spPr bwMode="auto">
              <a:xfrm>
                <a:off x="33670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2</a:t>
                </a:r>
              </a:p>
            </p:txBody>
          </p:sp>
          <p:sp>
            <p:nvSpPr>
              <p:cNvPr id="24" name="Text Box 109"/>
              <p:cNvSpPr txBox="1">
                <a:spLocks noChangeArrowheads="1"/>
              </p:cNvSpPr>
              <p:nvPr/>
            </p:nvSpPr>
            <p:spPr bwMode="auto">
              <a:xfrm>
                <a:off x="45354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…</a:t>
                </a:r>
              </a:p>
            </p:txBody>
          </p:sp>
          <p:sp>
            <p:nvSpPr>
              <p:cNvPr id="25" name="Line 110"/>
              <p:cNvSpPr>
                <a:spLocks noChangeShapeType="1"/>
              </p:cNvSpPr>
              <p:nvPr/>
            </p:nvSpPr>
            <p:spPr bwMode="auto">
              <a:xfrm>
                <a:off x="2054183" y="4407499"/>
                <a:ext cx="36576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cxnSp>
          <p:nvCxnSpPr>
            <p:cNvPr id="10" name="Straight Connector 9"/>
            <p:cNvCxnSpPr/>
            <p:nvPr/>
          </p:nvCxnSpPr>
          <p:spPr>
            <a:xfrm>
              <a:off x="2533061" y="5336007"/>
              <a:ext cx="2878138" cy="1588"/>
            </a:xfrm>
            <a:prstGeom prst="line">
              <a:avLst/>
            </a:prstGeom>
            <a:ln w="38100">
              <a:solidFill>
                <a:srgbClr val="0070C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74475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75645" y="1019069"/>
            <a:ext cx="75522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Random variable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30443" y="1691763"/>
            <a:ext cx="966628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Decide whether the random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discrete or continuous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defRPr/>
            </a:pPr>
            <a:r>
              <a:rPr lang="en-US" sz="24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= The number of stocks in the Dow Jones Industrial Average that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have share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price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increases on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 given day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en-US" sz="24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Discrete random variable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number of stocks whose share price increases can be counted.)</a:t>
            </a:r>
          </a:p>
          <a:p>
            <a:pPr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en-US" sz="2400" dirty="0"/>
          </a:p>
          <a:p>
            <a:pPr>
              <a:defRPr/>
            </a:pPr>
            <a:endParaRPr lang="en-US" sz="2400" dirty="0"/>
          </a:p>
        </p:txBody>
      </p:sp>
      <p:grpSp>
        <p:nvGrpSpPr>
          <p:cNvPr id="8" name="Group 74"/>
          <p:cNvGrpSpPr>
            <a:grpSpLocks/>
          </p:cNvGrpSpPr>
          <p:nvPr/>
        </p:nvGrpSpPr>
        <p:grpSpPr bwMode="auto">
          <a:xfrm>
            <a:off x="3370340" y="4448887"/>
            <a:ext cx="4114800" cy="842962"/>
            <a:chOff x="2164058" y="5326074"/>
            <a:chExt cx="4114800" cy="842963"/>
          </a:xfrm>
        </p:grpSpPr>
        <p:sp>
          <p:nvSpPr>
            <p:cNvPr id="9" name="Line 73"/>
            <p:cNvSpPr>
              <a:spLocks noChangeShapeType="1"/>
            </p:cNvSpPr>
            <p:nvPr/>
          </p:nvSpPr>
          <p:spPr bwMode="auto">
            <a:xfrm>
              <a:off x="2164058" y="5608649"/>
              <a:ext cx="3624263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Line 74"/>
            <p:cNvSpPr>
              <a:spLocks noChangeShapeType="1"/>
            </p:cNvSpPr>
            <p:nvPr/>
          </p:nvSpPr>
          <p:spPr bwMode="auto">
            <a:xfrm>
              <a:off x="4281783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1" name="Text Box 75"/>
            <p:cNvSpPr txBox="1">
              <a:spLocks noChangeArrowheads="1"/>
            </p:cNvSpPr>
            <p:nvPr/>
          </p:nvSpPr>
          <p:spPr bwMode="auto">
            <a:xfrm>
              <a:off x="5821658" y="5326074"/>
              <a:ext cx="457200" cy="4572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eaLnBrk="0" hangingPunct="0"/>
              <a:r>
                <a:rPr lang="en-US" i="1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2" name="Line 76"/>
            <p:cNvSpPr>
              <a:spLocks noChangeShapeType="1"/>
            </p:cNvSpPr>
            <p:nvPr/>
          </p:nvSpPr>
          <p:spPr bwMode="auto">
            <a:xfrm>
              <a:off x="3122908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Line 78"/>
            <p:cNvSpPr>
              <a:spLocks noChangeShapeType="1"/>
            </p:cNvSpPr>
            <p:nvPr/>
          </p:nvSpPr>
          <p:spPr bwMode="auto">
            <a:xfrm>
              <a:off x="2545058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4" name="Line 80"/>
            <p:cNvSpPr>
              <a:spLocks noChangeShapeType="1"/>
            </p:cNvSpPr>
            <p:nvPr/>
          </p:nvSpPr>
          <p:spPr bwMode="auto">
            <a:xfrm>
              <a:off x="5440658" y="54562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5" name="Text Box 81"/>
            <p:cNvSpPr txBox="1">
              <a:spLocks noChangeArrowheads="1"/>
            </p:cNvSpPr>
            <p:nvPr/>
          </p:nvSpPr>
          <p:spPr bwMode="auto">
            <a:xfrm>
              <a:off x="2903833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1</a:t>
              </a:r>
            </a:p>
          </p:txBody>
        </p:sp>
        <p:sp>
          <p:nvSpPr>
            <p:cNvPr id="16" name="Text Box 82"/>
            <p:cNvSpPr txBox="1">
              <a:spLocks noChangeArrowheads="1"/>
            </p:cNvSpPr>
            <p:nvPr/>
          </p:nvSpPr>
          <p:spPr bwMode="auto">
            <a:xfrm>
              <a:off x="5127921" y="5772162"/>
              <a:ext cx="631825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30</a:t>
              </a:r>
            </a:p>
          </p:txBody>
        </p:sp>
        <p:sp>
          <p:nvSpPr>
            <p:cNvPr id="17" name="Line 83"/>
            <p:cNvSpPr>
              <a:spLocks noChangeShapeType="1"/>
            </p:cNvSpPr>
            <p:nvPr/>
          </p:nvSpPr>
          <p:spPr bwMode="auto">
            <a:xfrm>
              <a:off x="3702346" y="5443549"/>
              <a:ext cx="0" cy="30480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18" name="Text Box 84"/>
            <p:cNvSpPr txBox="1">
              <a:spLocks noChangeArrowheads="1"/>
            </p:cNvSpPr>
            <p:nvPr/>
          </p:nvSpPr>
          <p:spPr bwMode="auto">
            <a:xfrm>
              <a:off x="4057946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3</a:t>
              </a:r>
            </a:p>
          </p:txBody>
        </p:sp>
        <p:sp>
          <p:nvSpPr>
            <p:cNvPr id="19" name="Text Box 87"/>
            <p:cNvSpPr txBox="1">
              <a:spLocks noChangeArrowheads="1"/>
            </p:cNvSpPr>
            <p:nvPr/>
          </p:nvSpPr>
          <p:spPr bwMode="auto">
            <a:xfrm>
              <a:off x="2313283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0</a:t>
              </a:r>
            </a:p>
          </p:txBody>
        </p:sp>
        <p:sp>
          <p:nvSpPr>
            <p:cNvPr id="20" name="Text Box 88"/>
            <p:cNvSpPr txBox="1">
              <a:spLocks noChangeArrowheads="1"/>
            </p:cNvSpPr>
            <p:nvPr/>
          </p:nvSpPr>
          <p:spPr bwMode="auto">
            <a:xfrm>
              <a:off x="3467396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2</a:t>
              </a:r>
            </a:p>
          </p:txBody>
        </p:sp>
        <p:sp>
          <p:nvSpPr>
            <p:cNvPr id="21" name="Text Box 89"/>
            <p:cNvSpPr txBox="1">
              <a:spLocks noChangeArrowheads="1"/>
            </p:cNvSpPr>
            <p:nvPr/>
          </p:nvSpPr>
          <p:spPr bwMode="auto">
            <a:xfrm>
              <a:off x="4635796" y="5772162"/>
              <a:ext cx="465138" cy="396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 eaLnBrk="0" hangingPunct="0"/>
              <a:r>
                <a:rPr lang="en-US" sz="2000">
                  <a:latin typeface="Times New Roman" pitchFamily="18" charset="0"/>
                </a:rPr>
                <a:t>…</a:t>
              </a:r>
            </a:p>
          </p:txBody>
        </p:sp>
        <p:sp>
          <p:nvSpPr>
            <p:cNvPr id="22" name="Oval 86"/>
            <p:cNvSpPr>
              <a:spLocks noChangeAspect="1" noChangeArrowheads="1"/>
            </p:cNvSpPr>
            <p:nvPr/>
          </p:nvSpPr>
          <p:spPr bwMode="auto">
            <a:xfrm>
              <a:off x="3063468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3" name="Oval 91"/>
            <p:cNvSpPr>
              <a:spLocks noChangeAspect="1" noChangeArrowheads="1"/>
            </p:cNvSpPr>
            <p:nvPr/>
          </p:nvSpPr>
          <p:spPr bwMode="auto">
            <a:xfrm>
              <a:off x="3657896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4" name="Oval 92"/>
            <p:cNvSpPr>
              <a:spLocks noChangeAspect="1" noChangeArrowheads="1"/>
            </p:cNvSpPr>
            <p:nvPr/>
          </p:nvSpPr>
          <p:spPr bwMode="auto">
            <a:xfrm>
              <a:off x="4229396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5" name="Oval 86"/>
            <p:cNvSpPr>
              <a:spLocks noChangeAspect="1" noChangeArrowheads="1"/>
            </p:cNvSpPr>
            <p:nvPr/>
          </p:nvSpPr>
          <p:spPr bwMode="auto">
            <a:xfrm>
              <a:off x="2496348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  <p:sp>
          <p:nvSpPr>
            <p:cNvPr id="26" name="Oval 93"/>
            <p:cNvSpPr>
              <a:spLocks noChangeAspect="1" noChangeArrowheads="1"/>
            </p:cNvSpPr>
            <p:nvPr/>
          </p:nvSpPr>
          <p:spPr bwMode="auto">
            <a:xfrm>
              <a:off x="5387303" y="5539905"/>
              <a:ext cx="92075" cy="92075"/>
            </a:xfrm>
            <a:prstGeom prst="ellipse">
              <a:avLst/>
            </a:prstGeom>
            <a:solidFill>
              <a:schemeClr val="hlink"/>
            </a:solidFill>
            <a:ln w="9525" algn="ctr">
              <a:solidFill>
                <a:schemeClr val="hlink"/>
              </a:solidFill>
              <a:round/>
              <a:headEnd/>
              <a:tailEnd/>
            </a:ln>
          </p:spPr>
          <p:txBody>
            <a:bodyPr wrap="none" anchor="ctr">
              <a:spAutoFit/>
            </a:bodyPr>
            <a:lstStyle/>
            <a:p>
              <a:endParaRPr lang="en-US">
                <a:latin typeface="Times New Roman" pitchFamily="18" charset="0"/>
              </a:endParaRPr>
            </a:p>
          </p:txBody>
        </p:sp>
      </p:grpSp>
      <p:pic>
        <p:nvPicPr>
          <p:cNvPr id="27" name="Picture 26" descr="C:\Documents and Settings\Lyn\Local Settings\Temporary Internet Files\Content.IE5\9RJB9XCE\MCj0240751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029722" y="2931516"/>
            <a:ext cx="1366838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23848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Random variable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624883" y="1735434"/>
            <a:ext cx="9874316" cy="42473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Decide whether the random variable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discrete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continuous.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= The volume of water in a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32-ounce container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chemeClr val="accent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Continuous random variable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(The amount of water can be any volume between 0 ounces and 32 ounces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grpSp>
        <p:nvGrpSpPr>
          <p:cNvPr id="8" name="Group 41"/>
          <p:cNvGrpSpPr>
            <a:grpSpLocks/>
          </p:cNvGrpSpPr>
          <p:nvPr/>
        </p:nvGrpSpPr>
        <p:grpSpPr bwMode="auto">
          <a:xfrm>
            <a:off x="4204956" y="4700266"/>
            <a:ext cx="4124325" cy="842962"/>
            <a:chOff x="2144124" y="5075657"/>
            <a:chExt cx="4124325" cy="842962"/>
          </a:xfrm>
        </p:grpSpPr>
        <p:grpSp>
          <p:nvGrpSpPr>
            <p:cNvPr id="9" name="Group 23"/>
            <p:cNvGrpSpPr>
              <a:grpSpLocks/>
            </p:cNvGrpSpPr>
            <p:nvPr/>
          </p:nvGrpSpPr>
          <p:grpSpPr bwMode="auto">
            <a:xfrm>
              <a:off x="2144124" y="5075657"/>
              <a:ext cx="4124325" cy="842962"/>
              <a:chOff x="2054183" y="4131274"/>
              <a:chExt cx="4124325" cy="842962"/>
            </a:xfrm>
          </p:grpSpPr>
          <p:sp>
            <p:nvSpPr>
              <p:cNvPr id="11" name="Line 96"/>
              <p:cNvSpPr>
                <a:spLocks noChangeShapeType="1"/>
              </p:cNvSpPr>
              <p:nvPr/>
            </p:nvSpPr>
            <p:spPr bwMode="auto">
              <a:xfrm>
                <a:off x="2063708" y="4413849"/>
                <a:ext cx="3624263" cy="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2" name="Line 97"/>
              <p:cNvSpPr>
                <a:spLocks noChangeShapeType="1"/>
              </p:cNvSpPr>
              <p:nvPr/>
            </p:nvSpPr>
            <p:spPr bwMode="auto">
              <a:xfrm>
                <a:off x="4181433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3" name="Text Box 98"/>
              <p:cNvSpPr txBox="1">
                <a:spLocks noChangeArrowheads="1"/>
              </p:cNvSpPr>
              <p:nvPr/>
            </p:nvSpPr>
            <p:spPr bwMode="auto">
              <a:xfrm>
                <a:off x="5721308" y="4131274"/>
                <a:ext cx="457200" cy="4572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eaLnBrk="0" hangingPunct="0"/>
                <a:r>
                  <a:rPr lang="en-US" i="1">
                    <a:latin typeface="Times New Roman" pitchFamily="18" charset="0"/>
                  </a:rPr>
                  <a:t>x</a:t>
                </a:r>
              </a:p>
            </p:txBody>
          </p:sp>
          <p:sp>
            <p:nvSpPr>
              <p:cNvPr id="14" name="Line 99"/>
              <p:cNvSpPr>
                <a:spLocks noChangeShapeType="1"/>
              </p:cNvSpPr>
              <p:nvPr/>
            </p:nvSpPr>
            <p:spPr bwMode="auto">
              <a:xfrm>
                <a:off x="302255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5" name="Line 100"/>
              <p:cNvSpPr>
                <a:spLocks noChangeShapeType="1"/>
              </p:cNvSpPr>
              <p:nvPr/>
            </p:nvSpPr>
            <p:spPr bwMode="auto">
              <a:xfrm>
                <a:off x="24447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6" name="Line 101"/>
              <p:cNvSpPr>
                <a:spLocks noChangeShapeType="1"/>
              </p:cNvSpPr>
              <p:nvPr/>
            </p:nvSpPr>
            <p:spPr bwMode="auto">
              <a:xfrm>
                <a:off x="4760871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7" name="Line 102"/>
              <p:cNvSpPr>
                <a:spLocks noChangeShapeType="1"/>
              </p:cNvSpPr>
              <p:nvPr/>
            </p:nvSpPr>
            <p:spPr bwMode="auto">
              <a:xfrm>
                <a:off x="5340308" y="42614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8" name="Text Box 103"/>
              <p:cNvSpPr txBox="1">
                <a:spLocks noChangeArrowheads="1"/>
              </p:cNvSpPr>
              <p:nvPr/>
            </p:nvSpPr>
            <p:spPr bwMode="auto">
              <a:xfrm>
                <a:off x="280348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1</a:t>
                </a:r>
              </a:p>
            </p:txBody>
          </p:sp>
          <p:sp>
            <p:nvSpPr>
              <p:cNvPr id="19" name="Text Box 104"/>
              <p:cNvSpPr txBox="1">
                <a:spLocks noChangeArrowheads="1"/>
              </p:cNvSpPr>
              <p:nvPr/>
            </p:nvSpPr>
            <p:spPr bwMode="auto">
              <a:xfrm>
                <a:off x="5027571" y="4577361"/>
                <a:ext cx="631825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32</a:t>
                </a:r>
              </a:p>
            </p:txBody>
          </p:sp>
          <p:sp>
            <p:nvSpPr>
              <p:cNvPr id="20" name="Line 105"/>
              <p:cNvSpPr>
                <a:spLocks noChangeShapeType="1"/>
              </p:cNvSpPr>
              <p:nvPr/>
            </p:nvSpPr>
            <p:spPr bwMode="auto">
              <a:xfrm>
                <a:off x="3601996" y="4248749"/>
                <a:ext cx="0" cy="30480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21" name="Text Box 106"/>
              <p:cNvSpPr txBox="1">
                <a:spLocks noChangeArrowheads="1"/>
              </p:cNvSpPr>
              <p:nvPr/>
            </p:nvSpPr>
            <p:spPr bwMode="auto">
              <a:xfrm>
                <a:off x="395759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3</a:t>
                </a:r>
              </a:p>
            </p:txBody>
          </p:sp>
          <p:sp>
            <p:nvSpPr>
              <p:cNvPr id="22" name="Text Box 107"/>
              <p:cNvSpPr txBox="1">
                <a:spLocks noChangeArrowheads="1"/>
              </p:cNvSpPr>
              <p:nvPr/>
            </p:nvSpPr>
            <p:spPr bwMode="auto">
              <a:xfrm>
                <a:off x="2212933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0</a:t>
                </a:r>
              </a:p>
            </p:txBody>
          </p:sp>
          <p:sp>
            <p:nvSpPr>
              <p:cNvPr id="23" name="Text Box 108"/>
              <p:cNvSpPr txBox="1">
                <a:spLocks noChangeArrowheads="1"/>
              </p:cNvSpPr>
              <p:nvPr/>
            </p:nvSpPr>
            <p:spPr bwMode="auto">
              <a:xfrm>
                <a:off x="33670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2</a:t>
                </a:r>
              </a:p>
            </p:txBody>
          </p:sp>
          <p:sp>
            <p:nvSpPr>
              <p:cNvPr id="24" name="Text Box 109"/>
              <p:cNvSpPr txBox="1">
                <a:spLocks noChangeArrowheads="1"/>
              </p:cNvSpPr>
              <p:nvPr/>
            </p:nvSpPr>
            <p:spPr bwMode="auto">
              <a:xfrm>
                <a:off x="4535446" y="4577361"/>
                <a:ext cx="465138" cy="39687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0" hangingPunct="0"/>
                <a:r>
                  <a:rPr lang="en-US" sz="2000">
                    <a:latin typeface="Times New Roman" pitchFamily="18" charset="0"/>
                  </a:rPr>
                  <a:t>…</a:t>
                </a:r>
              </a:p>
            </p:txBody>
          </p:sp>
          <p:sp>
            <p:nvSpPr>
              <p:cNvPr id="25" name="Line 110"/>
              <p:cNvSpPr>
                <a:spLocks noChangeShapeType="1"/>
              </p:cNvSpPr>
              <p:nvPr/>
            </p:nvSpPr>
            <p:spPr bwMode="auto">
              <a:xfrm>
                <a:off x="2054183" y="4407499"/>
                <a:ext cx="3657600" cy="0"/>
              </a:xfrm>
              <a:prstGeom prst="line">
                <a:avLst/>
              </a:prstGeom>
              <a:noFill/>
              <a:ln w="25400">
                <a:solidFill>
                  <a:schemeClr val="tx1"/>
                </a:solidFill>
                <a:round/>
                <a:headEnd type="triangle" w="med" len="med"/>
                <a:tailEnd type="triangle" w="med" len="med"/>
              </a:ln>
            </p:spPr>
            <p:txBody>
              <a:bodyPr>
                <a:spAutoFit/>
              </a:bodyPr>
              <a:lstStyle/>
              <a:p>
                <a:endParaRPr lang="en-US"/>
              </a:p>
            </p:txBody>
          </p:sp>
        </p:grpSp>
        <p:cxnSp>
          <p:nvCxnSpPr>
            <p:cNvPr id="10" name="Straight Connector 9"/>
            <p:cNvCxnSpPr/>
            <p:nvPr/>
          </p:nvCxnSpPr>
          <p:spPr>
            <a:xfrm>
              <a:off x="2533061" y="5336007"/>
              <a:ext cx="2878138" cy="1587"/>
            </a:xfrm>
            <a:prstGeom prst="line">
              <a:avLst/>
            </a:prstGeom>
            <a:ln w="38100">
              <a:solidFill>
                <a:srgbClr val="0070C0"/>
              </a:solidFill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397389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711627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Discrete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Distribution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455" t="35732" r="9287" b="22326"/>
          <a:stretch/>
        </p:blipFill>
        <p:spPr>
          <a:xfrm>
            <a:off x="1505646" y="2404064"/>
            <a:ext cx="9224087" cy="32843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48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666502" y="434923"/>
            <a:ext cx="75292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Discrete Probability Distribution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17965" y="1573254"/>
            <a:ext cx="9755596" cy="147117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Arial" pitchFamily="34" charset="0"/>
              <a:buNone/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Let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be a discrete random variable with possible outcomes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i="1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baseline="-25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… , </a:t>
            </a:r>
            <a:r>
              <a:rPr lang="en-US" sz="2800" i="1" dirty="0" err="1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US" sz="2800" i="1" baseline="-25000" dirty="0" err="1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spcBef>
                <a:spcPct val="20000"/>
              </a:spcBef>
              <a:buClr>
                <a:schemeClr val="tx1"/>
              </a:buClr>
              <a:buSzPct val="75000"/>
              <a:buFont typeface="Arial" pitchFamily="34" charset="0"/>
              <a:buNone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Content Placeholder 4"/>
          <p:cNvSpPr txBox="1">
            <a:spLocks/>
          </p:cNvSpPr>
          <p:nvPr/>
        </p:nvSpPr>
        <p:spPr>
          <a:xfrm>
            <a:off x="1717965" y="2818745"/>
            <a:ext cx="9755596" cy="333533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a frequency distribution for the possible outcomes.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sum of the frequencies.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probability of each possible outcome by dividing its frequency by the sum of the frequencies.</a:t>
            </a:r>
          </a:p>
          <a:p>
            <a:pPr marL="457200" indent="-457200">
              <a:lnSpc>
                <a:spcPct val="100000"/>
              </a:lnSpc>
              <a:buFont typeface="Arial" panose="020B0604020202020204" pitchFamily="34" charset="0"/>
              <a:buAutoNum type="arabicPeriod"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Check that each probability is between 0 and 1 and that the sum is 1.</a:t>
            </a:r>
          </a:p>
        </p:txBody>
      </p:sp>
    </p:spTree>
    <p:extLst>
      <p:ext uri="{BB962C8B-B14F-4D97-AF65-F5344CB8AC3E}">
        <p14:creationId xmlns:p14="http://schemas.microsoft.com/office/powerpoint/2010/main" val="3383856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63112" y="933632"/>
            <a:ext cx="943751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Discrete Probability Distribution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05575" y="1710236"/>
            <a:ext cx="6552584" cy="35394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industrial psychologist administered a personality inventory test for passive-aggressive traits to 150 employees. Individuals were given a score from 1 to 5, where 1 was extremely passive and 5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extremely aggressive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 score of 3 indicated neither trait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Construct a probability distribution for the random variable </a:t>
            </a:r>
            <a:r>
              <a:rPr lang="en-US" sz="28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800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49202" y="3586674"/>
            <a:ext cx="2932430" cy="2523963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161556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40179" y="1019069"/>
            <a:ext cx="8647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Discrete Probability Distribution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986" t="33577" r="11731" b="22019"/>
          <a:stretch/>
        </p:blipFill>
        <p:spPr>
          <a:xfrm>
            <a:off x="2080331" y="2212621"/>
            <a:ext cx="8181269" cy="3567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37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1079" t="36416" r="16826" b="20913"/>
          <a:stretch/>
        </p:blipFill>
        <p:spPr>
          <a:xfrm>
            <a:off x="1665446" y="2142510"/>
            <a:ext cx="8381906" cy="386197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40179" y="1019069"/>
            <a:ext cx="8647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Discrete Probability Distribution</a:t>
            </a:r>
          </a:p>
        </p:txBody>
      </p:sp>
    </p:spTree>
    <p:extLst>
      <p:ext uri="{BB962C8B-B14F-4D97-AF65-F5344CB8AC3E}">
        <p14:creationId xmlns:p14="http://schemas.microsoft.com/office/powerpoint/2010/main" val="369821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2787" t="33354" r="13883" b="18490"/>
          <a:stretch/>
        </p:blipFill>
        <p:spPr>
          <a:xfrm>
            <a:off x="2048719" y="2084473"/>
            <a:ext cx="7448369" cy="378329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40179" y="791732"/>
            <a:ext cx="8647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Constructing a Discrete Probability Distribution</a:t>
            </a:r>
          </a:p>
        </p:txBody>
      </p:sp>
    </p:spTree>
    <p:extLst>
      <p:ext uri="{BB962C8B-B14F-4D97-AF65-F5344CB8AC3E}">
        <p14:creationId xmlns:p14="http://schemas.microsoft.com/office/powerpoint/2010/main" val="2449638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43891" y="799150"/>
            <a:ext cx="701039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Variance and standard deviation 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probability Distribution 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5513" t="37818" r="10297" b="22500"/>
          <a:stretch/>
        </p:blipFill>
        <p:spPr>
          <a:xfrm>
            <a:off x="866584" y="1973176"/>
            <a:ext cx="10418529" cy="362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98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91733" y="1019069"/>
            <a:ext cx="72361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713" t="34946" r="13678" b="25226"/>
          <a:stretch/>
        </p:blipFill>
        <p:spPr>
          <a:xfrm>
            <a:off x="1536700" y="2308083"/>
            <a:ext cx="8988723" cy="3268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5180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03022" y="1019069"/>
            <a:ext cx="789406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Variance and standard deviation </a:t>
            </a:r>
          </a:p>
          <a:p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4780" t="35195" r="14483" b="23032"/>
          <a:stretch/>
        </p:blipFill>
        <p:spPr>
          <a:xfrm>
            <a:off x="1564279" y="2144192"/>
            <a:ext cx="9037456" cy="3496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736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093782" y="1041481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Section 4.2 Objectives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0443" y="1691763"/>
            <a:ext cx="9666288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Determine if a probability experiment is a binomial experiment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binomial probabilities using the binomial probability formula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binomial probabilities using technology and a binomial table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Graph a binomial distribution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mean, variance, and standard deviation of a binomial probability distribution</a:t>
            </a:r>
          </a:p>
          <a:p>
            <a:pPr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703419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27727" y="581780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Binomial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94345" y="1775522"/>
            <a:ext cx="7887855" cy="349018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experiment is repeated for a fixed number of trials, where each trial is independent of other trials.</a:t>
            </a:r>
          </a:p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only two possible outcomes of interest for each trial.  The outcomes can be classified as a success 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or as a failure 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of a success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is the same for each trial.</a:t>
            </a:r>
          </a:p>
          <a:p>
            <a:pPr marL="514350" indent="-514350">
              <a:spcBef>
                <a:spcPct val="40000"/>
              </a:spcBef>
              <a:buFont typeface="Arial" pitchFamily="34" charset="0"/>
              <a:buAutoNum type="arabicPeriod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random variable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counts the number of successful trials.</a:t>
            </a:r>
          </a:p>
        </p:txBody>
      </p:sp>
    </p:spTree>
    <p:extLst>
      <p:ext uri="{BB962C8B-B14F-4D97-AF65-F5344CB8AC3E}">
        <p14:creationId xmlns:p14="http://schemas.microsoft.com/office/powerpoint/2010/main" val="1413564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Notation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Binomial Experiments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606" t="33713" r="17467" b="25504"/>
          <a:stretch/>
        </p:blipFill>
        <p:spPr>
          <a:xfrm>
            <a:off x="1782501" y="2106593"/>
            <a:ext cx="8861347" cy="39915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43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26127" y="735790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Binomial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Formula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009" t="35347" r="23742" b="22689"/>
          <a:stretch/>
        </p:blipFill>
        <p:spPr>
          <a:xfrm>
            <a:off x="2071390" y="2037143"/>
            <a:ext cx="7778665" cy="3970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238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041237" y="1707483"/>
            <a:ext cx="8303490" cy="440120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 fracture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knee surgery has a 75% chance of success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patients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with degenerative knees. The surgery is performed on three patients. Find the probability of the surgery being successful on exactly two patients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8" name="Picture 7" descr="C:\Documents and Settings\Lyn\Local Settings\Temporary Internet Files\Content.IE5\0HGJK3SV\MCj036575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39827" y="3516512"/>
            <a:ext cx="1104900" cy="9842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02113" y="4875629"/>
            <a:ext cx="4286250" cy="981075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Rectangle 9"/>
          <p:cNvSpPr/>
          <p:nvPr/>
        </p:nvSpPr>
        <p:spPr>
          <a:xfrm>
            <a:off x="2041237" y="4239152"/>
            <a:ext cx="78983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n=3     p=  75% = 0.75          q = 1- 0.75 = 0.25          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793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/>
              <p:cNvSpPr txBox="1"/>
              <p:nvPr/>
            </p:nvSpPr>
            <p:spPr>
              <a:xfrm>
                <a:off x="930442" y="1896525"/>
                <a:ext cx="9666288" cy="2870209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 rtlCol="0">
                <a:spAutoFit/>
              </a:bodyPr>
              <a:lstStyle/>
              <a:p>
                <a:pPr>
                  <a:defRPr/>
                </a:pPr>
                <a:r>
                  <a:rPr lang="en-US" sz="2400" dirty="0" smtClean="0"/>
                  <a:t> P(x=2)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</m:sup>
                    </m:sSubSup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𝑝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  <m:sSup>
                      <m:sSup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𝑞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𝑥</m:t>
                        </m:r>
                      </m:sup>
                    </m:sSup>
                  </m:oMath>
                </a14:m>
                <a:endParaRPr lang="en-US" sz="2400" dirty="0" smtClean="0"/>
              </a:p>
              <a:p>
                <a:pPr>
                  <a:defRPr/>
                </a:pPr>
                <a:endParaRPr lang="en-US" sz="2400" dirty="0" smtClean="0"/>
              </a:p>
              <a:p>
                <a:pPr>
                  <a:defRPr/>
                </a:pPr>
                <a:r>
                  <a:rPr lang="en-US" sz="2400" dirty="0" smtClean="0"/>
                  <a:t>              =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𝐶</m:t>
                        </m:r>
                      </m:e>
                      <m:sub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b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25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n-US" sz="2400" dirty="0" smtClean="0"/>
              </a:p>
              <a:p>
                <a:pPr>
                  <a:defRPr/>
                </a:pPr>
                <a:endParaRPr lang="en-US" sz="2400" dirty="0"/>
              </a:p>
              <a:p>
                <a:pPr>
                  <a:defRPr/>
                </a:pPr>
                <a:r>
                  <a:rPr lang="en-US" sz="2400" dirty="0" smtClean="0"/>
                  <a:t>              </a:t>
                </a:r>
                <a:r>
                  <a:rPr lang="en-US" sz="2400" dirty="0"/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!</m:t>
                        </m:r>
                      </m:num>
                      <m:den>
                        <m:d>
                          <m:dPr>
                            <m:ctrlP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−</m:t>
                            </m:r>
                            <m:r>
                              <a:rPr lang="en-US" sz="2400" b="0" i="1" smtClean="0">
                                <a:latin typeface="Cambria Math" panose="02040503050406030204" pitchFamily="18" charset="0"/>
                              </a:rPr>
                              <m:t>2</m:t>
                            </m:r>
                          </m:e>
                        </m:d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!  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sz="2400" b="0" i="1" smtClean="0">
                            <a:latin typeface="Cambria Math" panose="02040503050406030204" pitchFamily="18" charset="0"/>
                          </a:rPr>
                          <m:t>!</m:t>
                        </m:r>
                      </m:den>
                    </m:f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 smtClean="0"/>
                  <a:t>= 3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 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75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  <m:sSup>
                      <m:sSupPr>
                        <m:ctrlPr>
                          <a:rPr lang="en-US" sz="24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0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.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25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)</m:t>
                        </m:r>
                      </m:e>
                      <m:sup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3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i="1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400" dirty="0" smtClean="0"/>
                  <a:t>= 0.422</a:t>
                </a:r>
                <a:endParaRPr lang="en-US" sz="2400" dirty="0"/>
              </a:p>
              <a:p>
                <a:pPr>
                  <a:defRPr/>
                </a:pPr>
                <a:r>
                  <a:rPr lang="en-US" sz="2400" dirty="0" smtClean="0"/>
                  <a:t> </a:t>
                </a:r>
                <a:endParaRPr lang="en-US" sz="2400" dirty="0"/>
              </a:p>
              <a:p>
                <a:pPr>
                  <a:defRPr/>
                </a:pPr>
                <a:endParaRPr lang="en-US" sz="2400" dirty="0"/>
              </a:p>
            </p:txBody>
          </p:sp>
        </mc:Choice>
        <mc:Fallback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0442" y="1896525"/>
                <a:ext cx="9666288" cy="2870209"/>
              </a:xfrm>
              <a:prstGeom prst="rect">
                <a:avLst/>
              </a:prstGeom>
              <a:blipFill>
                <a:blip r:embed="rId3"/>
                <a:stretch>
                  <a:fillRect l="-315" t="-16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91548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74055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82038" y="1824162"/>
            <a:ext cx="6580944" cy="295465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survey,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workers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the U.S. were asked to name their expected sources of retirement income. Seven workers who participated in the survey are randomly selected and asked whether they expect to rely 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Social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for retirement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income and found it equal to 25%.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binomial probability distribution for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all values.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24916" y="1767457"/>
            <a:ext cx="4085824" cy="3547319"/>
          </a:xfrm>
          <a:prstGeom prst="rect">
            <a:avLst/>
          </a:prstGeom>
          <a:solidFill>
            <a:schemeClr val="bg1"/>
          </a:solidFill>
          <a:ln w="9525" algn="ctr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404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7349" t="34510" r="7000" b="13098"/>
          <a:stretch/>
        </p:blipFill>
        <p:spPr>
          <a:xfrm>
            <a:off x="1615203" y="1998134"/>
            <a:ext cx="9073753" cy="407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40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17962" y="1647145"/>
            <a:ext cx="8035637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survey indicates that 41% of women in the U.S.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reading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their favorite leisure-time activity. You randomly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select four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U.S. women and ask them if reading is their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favorite leisure-time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activity. Find the probability that at least two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them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respond yes.</a:t>
            </a:r>
          </a:p>
        </p:txBody>
      </p:sp>
      <p:pic>
        <p:nvPicPr>
          <p:cNvPr id="8" name="Picture 7" descr="C:\Documents and Settings\Lyn\Local Settings\Temporary Internet Files\Content.IE5\QBYNAX2V\MCj0157237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335850" y="2101598"/>
            <a:ext cx="893762" cy="1101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9" name="Rectangle 8"/>
          <p:cNvSpPr/>
          <p:nvPr/>
        </p:nvSpPr>
        <p:spPr>
          <a:xfrm>
            <a:off x="2022763" y="3979737"/>
            <a:ext cx="6096000" cy="1569660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293688" indent="-293688"/>
            <a:r>
              <a:rPr lang="en-US" sz="2400" b="1" dirty="0">
                <a:solidFill>
                  <a:srgbClr val="FF0000"/>
                </a:solidFill>
                <a:latin typeface="Times New Roman" pitchFamily="18" charset="0"/>
              </a:rPr>
              <a:t>Solution:  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i="1" dirty="0">
                <a:latin typeface="Times New Roman" pitchFamily="18" charset="0"/>
              </a:rPr>
              <a:t>n</a:t>
            </a:r>
            <a:r>
              <a:rPr lang="en-US" sz="2400" dirty="0">
                <a:latin typeface="Times New Roman" pitchFamily="18" charset="0"/>
              </a:rPr>
              <a:t> = 4, 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 = 0.41, </a:t>
            </a:r>
            <a:r>
              <a:rPr lang="en-US" sz="2400" i="1" dirty="0">
                <a:latin typeface="Times New Roman" pitchFamily="18" charset="0"/>
              </a:rPr>
              <a:t>q</a:t>
            </a:r>
            <a:r>
              <a:rPr lang="en-US" sz="2400" dirty="0">
                <a:latin typeface="Times New Roman" pitchFamily="18" charset="0"/>
              </a:rPr>
              <a:t> = 0.59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dirty="0">
                <a:latin typeface="Times New Roman" pitchFamily="18" charset="0"/>
              </a:rPr>
              <a:t>At least two means two or more.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dirty="0">
                <a:latin typeface="Times New Roman" pitchFamily="18" charset="0"/>
              </a:rPr>
              <a:t>Find the sum of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(2),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(3), and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(4).</a:t>
            </a:r>
          </a:p>
        </p:txBody>
      </p:sp>
    </p:spTree>
    <p:extLst>
      <p:ext uri="{BB962C8B-B14F-4D97-AF65-F5344CB8AC3E}">
        <p14:creationId xmlns:p14="http://schemas.microsoft.com/office/powerpoint/2010/main" val="285676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7"/>
          <p:cNvSpPr txBox="1">
            <a:spLocks noChangeArrowheads="1"/>
          </p:cNvSpPr>
          <p:nvPr/>
        </p:nvSpPr>
        <p:spPr bwMode="auto">
          <a:xfrm>
            <a:off x="1628631" y="2287759"/>
            <a:ext cx="7613650" cy="13541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2)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6(0.41)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2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 ≈ 0.351094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3)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1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4(0.41)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3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1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0.162654</a:t>
            </a:r>
          </a:p>
          <a:p>
            <a:pPr marL="468313" indent="-468313">
              <a:spcAft>
                <a:spcPts val="600"/>
              </a:spcAft>
              <a:buClr>
                <a:schemeClr val="accent1"/>
              </a:buClr>
            </a:pP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P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</a:t>
            </a:r>
            <a:r>
              <a:rPr lang="en-US" sz="2400" i="1" dirty="0">
                <a:solidFill>
                  <a:schemeClr val="accent2"/>
                </a:solidFill>
                <a:latin typeface="Times New Roman" pitchFamily="18" charset="0"/>
              </a:rPr>
              <a:t>x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4) = 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C</a:t>
            </a:r>
            <a:r>
              <a:rPr lang="en-US" sz="2400" baseline="-25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0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= 1(0.41)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4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(0.59)</a:t>
            </a:r>
            <a:r>
              <a:rPr lang="en-US" sz="2400" baseline="30000" dirty="0">
                <a:solidFill>
                  <a:schemeClr val="accent2"/>
                </a:solidFill>
                <a:latin typeface="Times New Roman" pitchFamily="18" charset="0"/>
              </a:rPr>
              <a:t>0</a:t>
            </a:r>
            <a:r>
              <a:rPr lang="en-US" sz="2400" dirty="0">
                <a:solidFill>
                  <a:schemeClr val="accent2"/>
                </a:solidFill>
                <a:latin typeface="Times New Roman" pitchFamily="18" charset="0"/>
              </a:rPr>
              <a:t> ≈ 0.028258</a:t>
            </a:r>
          </a:p>
        </p:txBody>
      </p:sp>
      <p:sp>
        <p:nvSpPr>
          <p:cNvPr id="8" name="Rectangle 7"/>
          <p:cNvSpPr/>
          <p:nvPr/>
        </p:nvSpPr>
        <p:spPr>
          <a:xfrm>
            <a:off x="1628630" y="4112747"/>
            <a:ext cx="7764751" cy="12003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</a:t>
            </a:r>
            <a:r>
              <a:rPr lang="en-US" sz="2400" i="1" dirty="0">
                <a:latin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</a:rPr>
              <a:t> ≥ 2) =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(2) +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(3) +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(4)</a:t>
            </a:r>
          </a:p>
          <a:p>
            <a:r>
              <a:rPr lang="en-US" sz="2400" dirty="0">
                <a:latin typeface="Times New Roman" pitchFamily="18" charset="0"/>
              </a:rPr>
              <a:t>              ≈ 0.351094 + 0.162654 + 0.028258</a:t>
            </a:r>
          </a:p>
          <a:p>
            <a:r>
              <a:rPr lang="en-US" sz="2400" dirty="0">
                <a:latin typeface="Times New Roman" pitchFamily="18" charset="0"/>
              </a:rPr>
              <a:t> 	    ≈ 0.542</a:t>
            </a:r>
          </a:p>
        </p:txBody>
      </p:sp>
      <p:pic>
        <p:nvPicPr>
          <p:cNvPr id="9" name="Picture 7" descr="C:\Documents and Settings\Lyn\Local Settings\Temporary Internet Files\Content.IE5\QBYNAX2V\MCj0157237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02968" y="4211351"/>
            <a:ext cx="893762" cy="11017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9460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6558" y="2275588"/>
            <a:ext cx="5162550" cy="272415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93423" y="1019069"/>
            <a:ext cx="78344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Variance and standard deviation for Binomial Distribution  </a:t>
            </a:r>
          </a:p>
        </p:txBody>
      </p:sp>
    </p:spTree>
    <p:extLst>
      <p:ext uri="{BB962C8B-B14F-4D97-AF65-F5344CB8AC3E}">
        <p14:creationId xmlns:p14="http://schemas.microsoft.com/office/powerpoint/2010/main" val="198886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35379" y="1019069"/>
            <a:ext cx="7992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075" t="35562" r="12236" b="19389"/>
          <a:stretch/>
        </p:blipFill>
        <p:spPr>
          <a:xfrm>
            <a:off x="1587615" y="2118167"/>
            <a:ext cx="8343464" cy="3796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839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78845" y="1019069"/>
            <a:ext cx="73490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4.3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Discrete Probability Distributions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858507" y="2101598"/>
            <a:ext cx="8218366" cy="138499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probabilities using the geometric distribution</a:t>
            </a:r>
          </a:p>
          <a:p>
            <a:pPr marL="457200" indent="-4572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probabilities using the Poisson distribution</a:t>
            </a:r>
          </a:p>
        </p:txBody>
      </p:sp>
    </p:spTree>
    <p:extLst>
      <p:ext uri="{BB962C8B-B14F-4D97-AF65-F5344CB8AC3E}">
        <p14:creationId xmlns:p14="http://schemas.microsoft.com/office/powerpoint/2010/main" val="1007689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71283" y="460394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Geometric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67612" y="1393099"/>
            <a:ext cx="8468064" cy="459818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Geometric distribution 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discrete probability distribution. </a:t>
            </a:r>
          </a:p>
          <a:p>
            <a:endParaRPr lang="en-US" sz="24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Satisfies 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</a:t>
            </a:r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conditions: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514350">
              <a:spcBef>
                <a:spcPct val="40000"/>
              </a:spcBef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1-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trial is repeated until a success occurs.</a:t>
            </a:r>
          </a:p>
          <a:p>
            <a:pPr marL="914400" lvl="1" indent="-514350">
              <a:spcBef>
                <a:spcPct val="40000"/>
              </a:spcBef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2-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repeated trials are independent of each other.</a:t>
            </a:r>
          </a:p>
          <a:p>
            <a:pPr marL="914400" lvl="1" indent="-514350">
              <a:spcBef>
                <a:spcPct val="40000"/>
              </a:spcBef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3-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of success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constant for each trial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4-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that the first success will occur on trial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= 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400" b="1" i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400" b="1" i="1" baseline="30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400" b="1" baseline="30000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1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where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 –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p.</a:t>
            </a:r>
          </a:p>
          <a:p>
            <a:pPr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936962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2356" y="794060"/>
            <a:ext cx="64346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607127" y="1691763"/>
            <a:ext cx="8989604" cy="156966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From experience, you know that the probability that you will make a sale on any given telephone call is 0.23.  Find the probability that your first sale on any given day will occur on your fourth or fifth sales call.</a:t>
            </a:r>
          </a:p>
          <a:p>
            <a:pPr>
              <a:defRPr/>
            </a:pPr>
            <a:endParaRPr lang="en-US" sz="2400" dirty="0"/>
          </a:p>
        </p:txBody>
      </p:sp>
      <p:sp>
        <p:nvSpPr>
          <p:cNvPr id="8" name="Rectangle 7"/>
          <p:cNvSpPr/>
          <p:nvPr/>
        </p:nvSpPr>
        <p:spPr>
          <a:xfrm>
            <a:off x="2111022" y="3642596"/>
            <a:ext cx="6096000" cy="1200329"/>
          </a:xfrm>
          <a:prstGeom prst="rect">
            <a:avLst/>
          </a:prstGeom>
          <a:solidFill>
            <a:schemeClr val="bg1"/>
          </a:solidFill>
        </p:spPr>
        <p:txBody>
          <a:bodyPr>
            <a:spAutoFit/>
          </a:bodyPr>
          <a:lstStyle/>
          <a:p>
            <a:pPr marL="293688" indent="-293688"/>
            <a:r>
              <a:rPr lang="en-US" sz="2400" b="1" dirty="0">
                <a:solidFill>
                  <a:srgbClr val="83BB35"/>
                </a:solidFill>
                <a:latin typeface="Times New Roman" pitchFamily="18" charset="0"/>
              </a:rPr>
              <a:t>Solution: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(sale on fourth or fifth call) =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(4) +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(5)</a:t>
            </a:r>
          </a:p>
          <a:p>
            <a:pPr marL="293688" indent="-293688">
              <a:buClr>
                <a:schemeClr val="accent1"/>
              </a:buClr>
              <a:buFont typeface="Arial" pitchFamily="34" charset="0"/>
              <a:buChar char="•"/>
            </a:pPr>
            <a:r>
              <a:rPr lang="en-US" sz="2400" dirty="0">
                <a:latin typeface="Times New Roman" pitchFamily="18" charset="0"/>
              </a:rPr>
              <a:t>Geometric with  </a:t>
            </a:r>
            <a:r>
              <a:rPr lang="en-US" sz="2400" i="1" dirty="0">
                <a:latin typeface="Times New Roman" pitchFamily="18" charset="0"/>
              </a:rPr>
              <a:t>p</a:t>
            </a:r>
            <a:r>
              <a:rPr lang="en-US" sz="2400" dirty="0">
                <a:latin typeface="Times New Roman" pitchFamily="18" charset="0"/>
              </a:rPr>
              <a:t> = 0.23, </a:t>
            </a:r>
            <a:r>
              <a:rPr lang="en-US" sz="2400" i="1" dirty="0">
                <a:latin typeface="Times New Roman" pitchFamily="18" charset="0"/>
              </a:rPr>
              <a:t>q</a:t>
            </a:r>
            <a:r>
              <a:rPr lang="en-US" sz="2400" dirty="0">
                <a:latin typeface="Times New Roman" pitchFamily="18" charset="0"/>
              </a:rPr>
              <a:t> = 0.77, </a:t>
            </a:r>
            <a:r>
              <a:rPr lang="en-US" sz="2400" i="1" dirty="0">
                <a:latin typeface="Times New Roman" pitchFamily="18" charset="0"/>
              </a:rPr>
              <a:t>x</a:t>
            </a:r>
            <a:r>
              <a:rPr lang="en-US" sz="2400" dirty="0">
                <a:latin typeface="Times New Roman" pitchFamily="18" charset="0"/>
              </a:rPr>
              <a:t> = 4, 5</a:t>
            </a:r>
          </a:p>
        </p:txBody>
      </p:sp>
      <p:pic>
        <p:nvPicPr>
          <p:cNvPr id="9" name="Picture 7" descr="C:\Documents and Settings\Lyn\Local Settings\Temporary Internet Files\Content.IE5\W9M7WLEZ\MCj0397396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8752" y="3733510"/>
            <a:ext cx="1006475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49424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0630" t="35220" r="13427" b="25799"/>
          <a:stretch/>
        </p:blipFill>
        <p:spPr>
          <a:xfrm>
            <a:off x="716875" y="2020710"/>
            <a:ext cx="9533436" cy="3736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6289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Poisson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30443" y="1691763"/>
            <a:ext cx="9666288" cy="40626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600" dirty="0" smtClean="0"/>
              <a:t>      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discrete probability distribution. </a:t>
            </a:r>
          </a:p>
          <a:p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Satisfies </a:t>
            </a:r>
            <a:r>
              <a:rPr lang="en-US" sz="2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</a:t>
            </a:r>
            <a:r>
              <a:rPr lang="en-US" sz="2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conditions:</a:t>
            </a:r>
            <a:endParaRPr lang="en-US" sz="2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experiment consists of counting the number of times an event, </a:t>
            </a:r>
            <a:r>
              <a:rPr lang="en-US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occurs in a given interval.  </a:t>
            </a:r>
            <a:endParaRPr lang="en-US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can be an interval of time, area, or volume.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probability of the event occurring is the same for each interval.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number of occurrences in one interval is independent of the number of occurrences in other intervals.</a:t>
            </a:r>
          </a:p>
          <a:p>
            <a:pPr>
              <a:defRPr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7899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Poisson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220" t="36436" r="14442" b="21730"/>
          <a:stretch/>
        </p:blipFill>
        <p:spPr>
          <a:xfrm>
            <a:off x="1964266" y="2009421"/>
            <a:ext cx="8263467" cy="3578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679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770952" y="1846924"/>
            <a:ext cx="7336102" cy="304698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mean number of accidents per month at a certain intersection is 3. What is the probability that in any given month four accidents will occur at this intersection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en-US" sz="2400" dirty="0"/>
          </a:p>
        </p:txBody>
      </p:sp>
      <p:pic>
        <p:nvPicPr>
          <p:cNvPr id="11" name="Picture 10" descr="C:\Documents and Settings\Lyn\Local Settings\Temporary Internet Files\Content.IE5\NA0VVPWD\MCTN00571_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58415" y="3421192"/>
            <a:ext cx="1878012" cy="12128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18616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 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28106" t="34846" r="26031" b="29315"/>
          <a:stretch/>
        </p:blipFill>
        <p:spPr>
          <a:xfrm>
            <a:off x="2114690" y="2054576"/>
            <a:ext cx="7627621" cy="3352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756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28531" t="26411" r="28588" b="58094"/>
          <a:stretch/>
        </p:blipFill>
        <p:spPr>
          <a:xfrm>
            <a:off x="1524445" y="1909822"/>
            <a:ext cx="7972643" cy="162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581" t="28929" r="34034" b="56782"/>
          <a:stretch/>
        </p:blipFill>
        <p:spPr>
          <a:xfrm>
            <a:off x="1439344" y="1896533"/>
            <a:ext cx="8257812" cy="1930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3"/>
          <a:srcRect l="31171" t="26721" r="32507" b="55168"/>
          <a:stretch/>
        </p:blipFill>
        <p:spPr>
          <a:xfrm>
            <a:off x="2009422" y="2144889"/>
            <a:ext cx="7879646" cy="2210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26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42345" y="2120980"/>
            <a:ext cx="9478899" cy="276998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 of a discrete probability distribution </a:t>
            </a:r>
            <a:r>
              <a:rPr lang="en-US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Expected value =  </a:t>
            </a:r>
            <a:r>
              <a:rPr lang="el-GR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l-G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 P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Variance of a discrete probability distribution </a:t>
            </a:r>
            <a:r>
              <a:rPr lang="en-US" sz="2000" b="1" dirty="0" smtClean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2800" b="1" i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l-GR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Σ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 – </a:t>
            </a:r>
            <a:r>
              <a:rPr lang="el-GR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μ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b="1" i="1" baseline="30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2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50000"/>
              </a:lnSpc>
              <a:defRPr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defRPr/>
            </a:pPr>
            <a:r>
              <a:rPr lang="en-US" sz="2000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Standard deviation of a discrete probability distribution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12453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1450110" y="2285753"/>
                <a:ext cx="3964200" cy="2698209"/>
              </a:xfrm>
              <a:prstGeom prst="rect">
                <a:avLst/>
              </a:prstGeom>
              <a:solidFill>
                <a:schemeClr val="bg2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0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0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Binomial Distributions </a:t>
                </a:r>
                <a:r>
                  <a:rPr lang="en-US" sz="20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4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𝑷</m:t>
                    </m:r>
                    <m:d>
                      <m:d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𝑿</m:t>
                        </m:r>
                      </m:e>
                    </m:d>
                    <m:r>
                      <a:rPr lang="en-US" sz="2400" b="1" i="1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=</m:t>
                    </m:r>
                    <m:sSubSup>
                      <m:sSub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</m:t>
                        </m:r>
                      </m:e>
                      <m:sub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b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</m:sup>
                    </m:sSubSup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𝒑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p>
                    </m:sSup>
                    <m:r>
                      <a:rPr lang="en-US" sz="24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𝒒</m:t>
                        </m:r>
                      </m:e>
                      <m:sup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𝒏</m:t>
                        </m:r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sz="24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𝒙</m:t>
                        </m:r>
                      </m:sup>
                    </m:sSup>
                  </m:oMath>
                </a14:m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        Where; q = 1-p</a:t>
                </a:r>
                <a:endParaRPr lang="en-US" sz="2400" b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0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110" y="2285753"/>
                <a:ext cx="3964200" cy="269820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Right Arrow 9"/>
          <p:cNvSpPr/>
          <p:nvPr/>
        </p:nvSpPr>
        <p:spPr>
          <a:xfrm>
            <a:off x="5578764" y="2992582"/>
            <a:ext cx="1828800" cy="120996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2433" y="2335904"/>
            <a:ext cx="4430179" cy="2337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517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Summary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Rectangle 11"/>
              <p:cNvSpPr/>
              <p:nvPr/>
            </p:nvSpPr>
            <p:spPr>
              <a:xfrm>
                <a:off x="1681019" y="1752794"/>
                <a:ext cx="8534400" cy="3949607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square">
                <a:spAutoFit/>
              </a:bodyPr>
              <a:lstStyle/>
              <a:p>
                <a:r>
                  <a:rPr lang="en-US" sz="24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Geometric Distribution:</a:t>
                </a:r>
              </a:p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𝑷</m:t>
                      </m:r>
                      <m:d>
                        <m:d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𝑿</m:t>
                          </m:r>
                        </m:e>
                      </m:d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𝒑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 </m:t>
                      </m:r>
                      <m:sSup>
                        <m:sSup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𝒒</m:t>
                          </m:r>
                        </m:e>
                        <m:sup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en-US" sz="2400" b="1" dirty="0" smtClean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sz="24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Poisson Distribution:</a:t>
                </a:r>
              </a:p>
              <a:p>
                <a:endParaRPr lang="en-US" sz="24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𝑷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(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𝒙</m:t>
                      </m:r>
                      <m:r>
                        <a:rPr lang="en-US" sz="2400" b="1" i="1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)= </m:t>
                      </m:r>
                      <m:f>
                        <m:fPr>
                          <m:ctrlP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e>
                            <m:sup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𝒙</m:t>
                              </m:r>
                            </m:sup>
                          </m:sSup>
                          <m:sSup>
                            <m:sSupPr>
                              <m:ctrlP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𝒆</m:t>
                              </m:r>
                            </m:e>
                            <m:sup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400" b="1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𝝁</m:t>
                              </m:r>
                            </m:sup>
                          </m:sSup>
                        </m:num>
                        <m:den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𝒙</m:t>
                          </m:r>
                          <m:r>
                            <a:rPr lang="en-US" sz="2400" b="1" i="1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!</m:t>
                          </m:r>
                        </m:den>
                      </m:f>
                    </m:oMath>
                  </m:oMathPara>
                </a14:m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1019" y="1752794"/>
                <a:ext cx="8534400" cy="3949607"/>
              </a:xfrm>
              <a:prstGeom prst="rect">
                <a:avLst/>
              </a:prstGeom>
              <a:blipFill>
                <a:blip r:embed="rId3"/>
                <a:stretch>
                  <a:fillRect l="-1143" t="-12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23432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699</TotalTime>
  <Words>1356</Words>
  <Application>Microsoft Office PowerPoint</Application>
  <PresentationFormat>Widescreen</PresentationFormat>
  <Paragraphs>289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2" baseType="lpstr">
      <vt:lpstr>Arial</vt:lpstr>
      <vt:lpstr>Calibri</vt:lpstr>
      <vt:lpstr>Calibri Light</vt:lpstr>
      <vt:lpstr>Cambria Math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39</cp:revision>
  <dcterms:created xsi:type="dcterms:W3CDTF">2023-04-29T09:08:23Z</dcterms:created>
  <dcterms:modified xsi:type="dcterms:W3CDTF">2024-01-08T13:51:36Z</dcterms:modified>
</cp:coreProperties>
</file>