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theme/themeOverride1.xml" ContentType="application/vnd.openxmlformats-officedocument.themeOverr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73"/>
  </p:notesMasterIdLst>
  <p:sldIdLst>
    <p:sldId id="480" r:id="rId5"/>
    <p:sldId id="483"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484" r:id="rId7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680"/>
    <p:restoredTop sz="94610"/>
  </p:normalViewPr>
  <p:slideViewPr>
    <p:cSldViewPr snapToGrid="0" snapToObjects="1">
      <p:cViewPr varScale="1">
        <p:scale>
          <a:sx n="127" d="100"/>
          <a:sy n="127" d="100"/>
        </p:scale>
        <p:origin x="104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5684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 Lecture Roadmap</a:t>
            </a:r>
          </a:p>
          <a:p>
            <a:r>
              <a:rPr lang="en-US" sz="1400" b="1" dirty="0"/>
              <a:t>Use this slide to give students a clear structure for the entire session. Tell them that the lecture follows a logical path. We do not begin with decisions immediately. We first need data. The data comes from the financial statements. Then we apply analytical tools. After that, we interpret the results. Finally, we use the interpretation for planning and strategic decisions.</a:t>
            </a:r>
          </a:p>
          <a:p>
            <a:r>
              <a:rPr lang="en-US" sz="1400" b="1" dirty="0"/>
              <a:t>Explain the roadmap step by step.</a:t>
            </a:r>
          </a:p>
          <a:p>
            <a:r>
              <a:rPr lang="en-US" sz="1400" b="1" dirty="0"/>
              <a:t>First, we start with the income statement, balance sheet, and cash flow information. These statements provide the basic financial facts about the company.</a:t>
            </a:r>
          </a:p>
          <a:p>
            <a:r>
              <a:rPr lang="en-US" sz="1400" b="1" dirty="0"/>
              <a:t>Second, we apply tools such as horizontal analysis, vertical analysis, ratio analysis, and trend analysis. These tools help us organize and summarize the data.</a:t>
            </a:r>
          </a:p>
          <a:p>
            <a:r>
              <a:rPr lang="en-US" sz="1400" b="1" dirty="0"/>
              <a:t>Third, we interpret the results. Interpretation means comparing ratios with previous years, competitors, industry averages, and management targets. Without comparison, a ratio has limited meaning.</a:t>
            </a:r>
          </a:p>
          <a:p>
            <a:r>
              <a:rPr lang="en-US" sz="1400" b="1" dirty="0"/>
              <a:t>Fourth, we move into planning. Planning means asking: If the company wants to grow, what will happen to assets, liabilities, equity, profit, and financing needs?</a:t>
            </a:r>
          </a:p>
          <a:p>
            <a:r>
              <a:rPr lang="en-US" sz="1400" b="1" dirty="0"/>
              <a:t>Fifth, we reach strategic decisions. The final purpose of financial analysis is to support decisions about investment, financing, operations, liquidity, growth, and risk.</a:t>
            </a:r>
          </a:p>
          <a:p>
            <a:r>
              <a:rPr lang="en-US" sz="1400" b="1" dirty="0"/>
              <a:t>Tell students:</a:t>
            </a:r>
          </a:p>
          <a:p>
            <a:r>
              <a:rPr lang="en-US" sz="1400" b="1" dirty="0"/>
              <a:t>Teaching phrase: "The flow of this lecture is: financial data → analytical tools → interpretation → planning → strategic decision."</a:t>
            </a:r>
          </a:p>
          <a:p>
            <a:r>
              <a:rPr lang="en-US" sz="1400" b="1" dirty="0"/>
              <a:t>This sentence is very important because it helps students understand that financial analysis is a process, not a collection of separate formulas.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 Financial Statements and Value</a:t>
            </a:r>
          </a:p>
          <a:p>
            <a:r>
              <a:rPr lang="en-US" sz="1400" b="1" dirty="0"/>
              <a:t>Explain that financial statements are historical records, while finance is mainly forward-looking. The income statement tells us what happened during a period. The balance sheet tells us the financial position at a specific date. The cash flow statement tells us how cash moved during the period. However, investors and managers are not interested only in the past. They want to know what the past tells us about the future.</a:t>
            </a:r>
          </a:p>
          <a:p>
            <a:r>
              <a:rPr lang="en-US" sz="1400" b="1" dirty="0"/>
              <a:t>Start with the income statement. It helps us understand whether the firm generates profit efficiently. For example, if sales are increasing but expenses are increasing faster, the company may have a cost-control problem.</a:t>
            </a:r>
          </a:p>
          <a:p>
            <a:r>
              <a:rPr lang="en-US" sz="1400" b="1" dirty="0"/>
              <a:t>Then explain the balance sheet. It helps us understand liquidity, leverage, and asset structure. For example, a company may have high assets, but if those assets are financed mostly by debt, the risk level may be high.</a:t>
            </a:r>
          </a:p>
          <a:p>
            <a:r>
              <a:rPr lang="en-US" sz="1400" b="1" dirty="0"/>
              <a:t>Then discuss the cash flow statement. Stress that accounting profit is not always the same as cash. A company can report profit but still face cash problems if customers have not paid or inventory is not moving.</a:t>
            </a:r>
          </a:p>
          <a:p>
            <a:r>
              <a:rPr lang="en-US" sz="1400" b="1" dirty="0"/>
              <a:t>Connect all of this to valuation. Firm value depends mainly on expected future cash flows, growth prospects, and risk. If expected cash flows increase, firm value tends to rise. If risk decreases, firm value also tends to rise because investors require a lower return.</a:t>
            </a:r>
          </a:p>
          <a:p>
            <a:r>
              <a:rPr lang="en-US" sz="1400" b="1" dirty="0"/>
              <a:t>A strong teaching point:</a:t>
            </a:r>
          </a:p>
          <a:p>
            <a:r>
              <a:rPr lang="en-US" sz="1400" b="1" dirty="0"/>
              <a:t>Teaching phrase: "Financial statements tell us where the company has been; financial analysis helps us estimate where the company may be going."</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 Purpose of Financial Analysis</a:t>
            </a:r>
          </a:p>
          <a:p>
            <a:r>
              <a:rPr lang="en-US" sz="1400" b="1" dirty="0"/>
              <a:t>Explain that financial analysis answers three major managerial questions.</a:t>
            </a:r>
          </a:p>
          <a:p>
            <a:r>
              <a:rPr lang="en-US" sz="1400" b="1" dirty="0"/>
              <a:t>The first question is: How did we perform? This relates to profitability and efficiency. We examine indicators such as net profit margin, return on assets, return on equity, and asset turnover. These ratios help us know whether the firm used its resources well.</a:t>
            </a:r>
          </a:p>
          <a:p>
            <a:r>
              <a:rPr lang="en-US" sz="1400" b="1" dirty="0"/>
              <a:t>The second question is: How risky are we? This relates to liquidity and solvency. Liquidity is the ability to meet short-term obligations. Solvency is the ability to survive financially in the long term. Ratios such as the current ratio, debt ratio, and times interest earned help us evaluate this risk.</a:t>
            </a:r>
          </a:p>
          <a:p>
            <a:r>
              <a:rPr lang="en-US" sz="1400" b="1" dirty="0"/>
              <a:t>The third question is: Where are we going? This is about financial sustainability. A company may be growing, but growth can create pressure. More sales may require more inventory, more receivables, more fixed assets, and more financing.</a:t>
            </a:r>
          </a:p>
          <a:p>
            <a:r>
              <a:rPr lang="en-US" sz="1400" b="1" dirty="0"/>
              <a:t>Use the practical example on the slide. If sales grow by 20% but inventory grows by 60%, the company may be expanding inefficiently. On the surface, sales growth looks good. But the inventory growth suggests that too much cash may be tied up in stock. This may lead to liquidity problems.</a:t>
            </a:r>
          </a:p>
          <a:p>
            <a:r>
              <a:rPr lang="en-US" sz="1400" b="1" dirty="0"/>
              <a:t>Explain to students:</a:t>
            </a:r>
          </a:p>
          <a:p>
            <a:r>
              <a:rPr lang="en-US" sz="1400" b="1" dirty="0"/>
              <a:t>Teaching phrase: "Growth is not automatically good. Growth is good only when it is profitable, efficient, and financially sustainable."</a:t>
            </a:r>
          </a:p>
          <a:p>
            <a:r>
              <a:rPr lang="en-US" sz="1400" b="1" dirty="0"/>
              <a:t>Then connect the analysis to decisions such as pricing, credit policy, inventory policy, dividend policy, borrowing, and investment planning.</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 Users of Financial Analysis</a:t>
            </a:r>
          </a:p>
          <a:p>
            <a:r>
              <a:rPr lang="en-US" sz="1400" b="1" dirty="0"/>
              <a:t>Explain that financial analysis is used by different groups, and each group has a different objective.</a:t>
            </a:r>
          </a:p>
          <a:p>
            <a:r>
              <a:rPr lang="en-US" sz="1400" b="1" dirty="0"/>
              <a:t>Managers use analysis to improve operations and allocate resources. They care about margins, turnover, working capital, forecasts, and operational efficiency.</a:t>
            </a:r>
          </a:p>
          <a:p>
            <a:r>
              <a:rPr lang="en-US" sz="1400" b="1" dirty="0"/>
              <a:t>Lenders use analysis to evaluate repayment ability. They are mainly concerned with liquidity, leverage, cash flow, and interest coverage. A bank does not only ask whether the company is profitable; it asks whether the company can pay on time.</a:t>
            </a:r>
          </a:p>
          <a:p>
            <a:r>
              <a:rPr lang="en-US" sz="1400" b="1" dirty="0"/>
              <a:t>Shareholders use analysis to evaluate return and risk. They care about EPS, ROE, P/E ratio, growth, dividends, and market value.</a:t>
            </a:r>
          </a:p>
          <a:p>
            <a:r>
              <a:rPr lang="en-US" sz="1400" b="1" dirty="0"/>
              <a:t>Suppliers use analysis to assess credit reliability. If a supplier sells goods on credit, it wants to know whether the company can pay invoices when due.</a:t>
            </a:r>
          </a:p>
          <a:p>
            <a:r>
              <a:rPr lang="en-US" sz="1400" b="1" dirty="0"/>
              <a:t>Financial analysts use analysis to evaluate performance and estimate value. They compare the firm with competitors, study trends, and assess risk-return tradeoffs.</a:t>
            </a:r>
          </a:p>
          <a:p>
            <a:r>
              <a:rPr lang="en-US" sz="1400" b="1" dirty="0"/>
              <a:t>Stress this idea:</a:t>
            </a:r>
          </a:p>
          <a:p>
            <a:r>
              <a:rPr lang="en-US" sz="1400" b="1" dirty="0"/>
              <a:t>Teaching phrase: "The same ratio may be interpreted differently by different users."</a:t>
            </a:r>
          </a:p>
          <a:p>
            <a:r>
              <a:rPr lang="en-US" sz="1400" b="1" dirty="0"/>
              <a:t>For example, high debt may increase shareholders' return in profitable years because debt magnifies ROE. But lenders may view the same debt as a warning sign because it increases default risk.</a:t>
            </a:r>
          </a:p>
          <a:p>
            <a:r>
              <a:rPr lang="en-US" sz="1400" b="1" dirty="0"/>
              <a:t>Ask students:</a:t>
            </a:r>
          </a:p>
          <a:p>
            <a:r>
              <a:rPr lang="en-US" sz="1400" b="1" dirty="0"/>
              <a:t>Teaching phrase: "Who is more interested in the cash ratio: investors or lenders?"</a:t>
            </a:r>
          </a:p>
          <a:p>
            <a:r>
              <a:rPr lang="en-US" sz="1400" b="1" dirty="0"/>
              <a:t>Teaching phrase: The answer is usually lenders because they focus on immediate payment capacity.</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6</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6: Internal and External Users: Decision Map</a:t>
            </a:r>
          </a:p>
          <a:p>
            <a:r>
              <a:rPr lang="en-US" sz="1400" b="1" dirty="0"/>
              <a:t>Use this slide to expand the previous idea. Explain that users can be divided into internal and external users.</a:t>
            </a:r>
          </a:p>
          <a:p>
            <a:r>
              <a:rPr lang="en-US" sz="1400" b="1" dirty="0"/>
              <a:t>Internal users include the board of directors, CFO, finance team, operations managers, and controllers. These users are inside the company and use financial analysis for planning, control, performance evaluation, and strategic decisions.</a:t>
            </a:r>
          </a:p>
          <a:p>
            <a:r>
              <a:rPr lang="en-US" sz="1400" b="1" dirty="0"/>
              <a:t>For example, the CFO uses liquidity ratios to decide whether the company needs a credit line. Operations managers may use inventory turnover to improve stock management. Controllers may use variance and budget analysis to control spending.</a:t>
            </a:r>
          </a:p>
          <a:p>
            <a:r>
              <a:rPr lang="en-US" sz="1400" b="1" dirty="0"/>
              <a:t>External users include banks, bondholders, investors, suppliers, competitors, and analysts. These users do not manage the company directly, but they use financial information to make decisions about lending, investing, supplying, or benchmarking.</a:t>
            </a:r>
          </a:p>
          <a:p>
            <a:r>
              <a:rPr lang="en-US" sz="1400" b="1" dirty="0"/>
              <a:t>Use the class discussion point. A company can appear attractive to shareholders because ROE is high. However, the same company may appear risky to lenders if the high ROE is caused mainly by heavy borrowing.</a:t>
            </a:r>
          </a:p>
          <a:p>
            <a:r>
              <a:rPr lang="en-US" sz="1400" b="1" dirty="0"/>
              <a:t>Explain:</a:t>
            </a:r>
          </a:p>
          <a:p>
            <a:r>
              <a:rPr lang="en-US" sz="1400" b="1" dirty="0"/>
              <a:t>Teaching phrase: "A good analyst must understand the decision context. We cannot interpret a ratio without knowing who is using it and for what decision."</a:t>
            </a:r>
          </a:p>
          <a:p>
            <a:r>
              <a:rPr lang="en-US" sz="1400" b="1" dirty="0"/>
              <a:t>This slide prepares students to think like financial analysts rather than just accounting students.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7</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7: Four Core Tools of Financial Analysis</a:t>
            </a:r>
          </a:p>
          <a:p>
            <a:r>
              <a:rPr lang="en-US" sz="1400" b="1" dirty="0"/>
              <a:t>Introduce the four analytical tools as the basic toolkit of financial analysis.</a:t>
            </a:r>
          </a:p>
          <a:p>
            <a:r>
              <a:rPr lang="en-US" sz="1400" b="1" dirty="0"/>
              <a:t>First, horizontal analysis. It compares financial statement items over time. It answers: How much did sales, expenses, assets, or liabilities change from one period to another?</a:t>
            </a:r>
          </a:p>
          <a:p>
            <a:r>
              <a:rPr lang="en-US" sz="1400" b="1" dirty="0"/>
              <a:t>Second, vertical analysis. It expresses financial statement items as percentages of a base amount. For the income statement, the base is usually sales. For the balance sheet, the base is total assets. It answers: What is the structure of the statement?</a:t>
            </a:r>
          </a:p>
          <a:p>
            <a:r>
              <a:rPr lang="en-US" sz="1400" b="1" dirty="0"/>
              <a:t>Third, ratio analysis. It studies relationships between accounts. For example, current assets divided by current liabilities gives the current ratio.</a:t>
            </a:r>
          </a:p>
          <a:p>
            <a:r>
              <a:rPr lang="en-US" sz="1400" b="1" dirty="0"/>
              <a:t>Fourth, trend analysis. It studies patterns over several years. It helps us know whether the company is improving, deteriorating, or remaining stable.</a:t>
            </a:r>
          </a:p>
          <a:p>
            <a:r>
              <a:rPr lang="en-US" sz="1400" b="1" dirty="0"/>
              <a:t>Tell students that these tools are strongest when used together. Horizontal analysis may show that inventory increased. Vertical analysis may show that inventory became a larger percentage of assets. Ratio analysis may show that inventory turnover declined. Trend analysis may show that this problem has continued for three years.</a:t>
            </a:r>
          </a:p>
          <a:p>
            <a:r>
              <a:rPr lang="en-US" sz="1400" b="1" dirty="0"/>
              <a:t>So the analyst moves from observation to diagnosis.</a:t>
            </a:r>
          </a:p>
          <a:p>
            <a:r>
              <a:rPr lang="en-US" sz="1400" b="1" dirty="0"/>
              <a:t>A good teaching sentence:</a:t>
            </a:r>
          </a:p>
          <a:p>
            <a:r>
              <a:rPr lang="en-US" sz="1400" b="1" dirty="0"/>
              <a:t>Teaching phrase: "Horizontal analysis tells us what changed. Vertical analysis tells us the structure. Ratio analysis tells us relationships. Trend analysis tells us the direction."</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8</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8: Horizontal Analysis</a:t>
            </a:r>
          </a:p>
          <a:p>
            <a:r>
              <a:rPr lang="en-US" sz="1400" b="1" dirty="0"/>
              <a:t>Explain that horizontal analysis compares the same financial statement item across two or more periods.</a:t>
            </a:r>
          </a:p>
          <a:p>
            <a:r>
              <a:rPr lang="en-US" sz="1400" b="1" dirty="0"/>
              <a:t>Write the formula clearly:</a:t>
            </a:r>
          </a:p>
          <a:p>
            <a:r>
              <a:rPr lang="en-US" sz="1400" b="1" dirty="0"/>
              <a:t>Percentage change =</a:t>
            </a:r>
          </a:p>
          <a:p>
            <a:r>
              <a:rPr lang="en-US" sz="1400" b="1" dirty="0"/>
              <a:t>Current year amount minus base year amount, divided by base year amount, multiplied by 100.</a:t>
            </a:r>
          </a:p>
          <a:p>
            <a:r>
              <a:rPr lang="en-US" sz="1400" b="1" dirty="0"/>
              <a:t>Then explain the logic behind the formula. The numerator measures the change. The denominator compares that change with the original base. Multiplying by 100 converts it into a percentage.</a:t>
            </a:r>
          </a:p>
          <a:p>
            <a:r>
              <a:rPr lang="en-US" sz="1400" b="1" dirty="0"/>
              <a:t>Give a simple example before moving to the slide example. If sales were $100,000 last year and $120,000 this year, the increase is $20,000. Dividing $20,000 by $100,000 gives 20%. So sales increased by 20%.</a:t>
            </a:r>
          </a:p>
          <a:p>
            <a:r>
              <a:rPr lang="en-US" sz="1400" b="1" dirty="0"/>
              <a:t>Explain that horizontal analysis is useful because it identifies accounts that changed significantly. These changes may be favorable or unfavorable depending on context.</a:t>
            </a:r>
          </a:p>
          <a:p>
            <a:r>
              <a:rPr lang="en-US" sz="1400" b="1" dirty="0"/>
              <a:t>For example, an increase in sales is usually favorable. But an increase in expenses may be either favorable or unfavorable. It is favorable if it supports profitable growth; unfavorable if it reflects poor cost control.</a:t>
            </a:r>
          </a:p>
          <a:p>
            <a:r>
              <a:rPr lang="en-US" sz="1400" b="1" dirty="0"/>
              <a:t>Stress the warning on the slide. A large percentage change from a small base may not be economically important. If advertising expense increases from $1,000 to $3,000, the increase is 200%, but the dollar amount may still be small for a large company.</a:t>
            </a:r>
          </a:p>
          <a:p>
            <a:r>
              <a:rPr lang="en-US" sz="1400" b="1" dirty="0"/>
              <a:t>Tell students:</a:t>
            </a:r>
          </a:p>
          <a:p>
            <a:r>
              <a:rPr lang="en-US" sz="1400" b="1" dirty="0"/>
              <a:t>Teaching phrase: "In horizontal analysis, always look at both the dollar change and the percentage change."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9</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9: Worked Example: Horizontal Analysis</a:t>
            </a:r>
          </a:p>
          <a:p>
            <a:r>
              <a:rPr lang="en-US" sz="1400" b="1" dirty="0"/>
              <a:t>Walk students through the example carefully.</a:t>
            </a:r>
          </a:p>
          <a:p>
            <a:r>
              <a:rPr lang="en-US" sz="1400" b="1" dirty="0"/>
              <a:t>Sales increased from $1,000,000 in 2024 to $1,250,000 in 2025. The dollar increase is $250,000. The percentage increase is 25%. This indicates strong sales growth.</a:t>
            </a:r>
          </a:p>
          <a:p>
            <a:r>
              <a:rPr lang="en-US" sz="1400" b="1" dirty="0"/>
              <a:t>COGS increased from $650,000 to $750,000. The dollar increase is $100,000. The percentage increase is 15.4%. This is lower than the sales growth rate. That is generally favorable because the company increased sales faster than the cost of goods sold. This may mean better purchasing, improved production efficiency, stronger pricing, or a more profitable product mix.</a:t>
            </a:r>
          </a:p>
          <a:p>
            <a:r>
              <a:rPr lang="en-US" sz="1400" b="1" dirty="0"/>
              <a:t>Operating expenses increased from $220,000 to $300,000. The dollar increase is $80,000. The percentage increase is 36.4%. This is higher than the sales growth rate. This requires management attention. It may be acceptable if the company invested in marketing, distribution, or staff to support future growth. But it may be unfavorable if it reflects poor cost control.</a:t>
            </a:r>
          </a:p>
          <a:p>
            <a:r>
              <a:rPr lang="en-US" sz="1400" b="1" dirty="0"/>
              <a:t>Net income increased from $91,000 to $140,000. The increase is $49,000, or 53.8%. This is a strong improvement.</a:t>
            </a:r>
          </a:p>
          <a:p>
            <a:r>
              <a:rPr lang="en-US" sz="1400" b="1" dirty="0"/>
              <a:t>However, do not let students stop at "net income increased." Ask: Why did it increase? The answer is that sales increased strongly and COGS increased at a slower rate, improving gross profit. But operating expenses increased faster than sales, which may create future pressure if not controlled.</a:t>
            </a:r>
          </a:p>
          <a:p>
            <a:r>
              <a:rPr lang="en-US" sz="1400" b="1" dirty="0"/>
              <a:t>Teaching prompt:</a:t>
            </a:r>
          </a:p>
          <a:p>
            <a:r>
              <a:rPr lang="en-US" sz="1400" b="1" dirty="0"/>
              <a:t>Teaching phrase: "Which account should management investigate most carefully?"</a:t>
            </a:r>
          </a:p>
          <a:p>
            <a:r>
              <a:rPr lang="en-US" sz="1400" b="1" dirty="0"/>
              <a:t>Teaching phrase: Expected answer: operating expenses, because they grew faster than sales.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10</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10: Vertical Analysis and Common-Size Statements</a:t>
            </a:r>
          </a:p>
          <a:p>
            <a:r>
              <a:rPr lang="en-US" sz="1400" b="1" dirty="0"/>
              <a:t>Explain that vertical analysis changes the perspective from time comparison to structure comparison.</a:t>
            </a:r>
          </a:p>
          <a:p>
            <a:r>
              <a:rPr lang="en-US" sz="1400" b="1" dirty="0"/>
              <a:t>In horizontal analysis, we compare one year with another year. In vertical analysis, we compare each item with a base item within the same statement.</a:t>
            </a:r>
          </a:p>
          <a:p>
            <a:r>
              <a:rPr lang="en-US" sz="1400" b="1" dirty="0"/>
              <a:t>For the income statement, the base is sales. Every item is divided by sales. For example, COGS divided by sales gives COGS as a percentage of sales.</a:t>
            </a:r>
          </a:p>
          <a:p>
            <a:r>
              <a:rPr lang="en-US" sz="1400" b="1" dirty="0"/>
              <a:t>For the balance sheet, the base is total assets. Every asset, liability, and equity item can be expressed as a percentage of total assets.</a:t>
            </a:r>
          </a:p>
          <a:p>
            <a:r>
              <a:rPr lang="en-US" sz="1400" b="1" dirty="0"/>
              <a:t>Explain why this is useful. Suppose Company A has sales of $1 million and Company B has sales of $100 million. Direct dollar comparison is not meaningful because the companies are different in size. But if Company A's COGS is 60% of sales and Company B's COGS is 75% of sales, we can compare cost structure.</a:t>
            </a:r>
          </a:p>
          <a:p>
            <a:r>
              <a:rPr lang="en-US" sz="1400" b="1" dirty="0"/>
              <a:t>Use the sentence:</a:t>
            </a:r>
          </a:p>
          <a:p>
            <a:r>
              <a:rPr lang="en-US" sz="1400" b="1" dirty="0"/>
              <a:t>Teaching phrase: "Common-size statements allow us to compare companies of different sizes by converting dollar amounts into percentages."</a:t>
            </a:r>
          </a:p>
          <a:p>
            <a:r>
              <a:rPr lang="en-US" sz="1400" b="1" dirty="0"/>
              <a:t>Then explain the key idea:</a:t>
            </a:r>
          </a:p>
          <a:p>
            <a:r>
              <a:rPr lang="en-US" sz="1400" b="1" dirty="0"/>
              <a:t>For every $1 of sales, how much goes to cost of goods sold? How much goes to operating expenses? How much remains as profit?</a:t>
            </a:r>
          </a:p>
          <a:p>
            <a:r>
              <a:rPr lang="en-US" sz="1400" b="1" dirty="0"/>
              <a:t>This helps students understand the economics of the business model.</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11</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11: Worked Example: Common-Size Income Statement</a:t>
            </a:r>
          </a:p>
          <a:p>
            <a:r>
              <a:rPr lang="en-US" sz="1400" b="1" dirty="0"/>
              <a:t>Explain the table step by step.</a:t>
            </a:r>
          </a:p>
          <a:p>
            <a:r>
              <a:rPr lang="en-US" sz="1400" b="1" dirty="0"/>
              <a:t>Sales are the base, so sales equal 100%. COGS is $750,000 divided by sales of $1,250,000, which equals 60%. That means the company spends 60 cents from every sales dollar on the cost of goods sold.</a:t>
            </a:r>
          </a:p>
          <a:p>
            <a:r>
              <a:rPr lang="en-US" sz="1400" b="1" dirty="0"/>
              <a:t>Gross profit is $500,000, or 40% of sales. This means the company keeps 40 cents from each sales dollar before covering operating expenses.</a:t>
            </a:r>
          </a:p>
          <a:p>
            <a:r>
              <a:rPr lang="en-US" sz="1400" b="1" dirty="0"/>
              <a:t>Operating expenses are $300,000, or 24% of sales. EBIT is $200,000, or 16% of sales. This means that after covering production costs and operating expenses, the company keeps 16 cents from each sales dollar before interest and taxes.</a:t>
            </a:r>
          </a:p>
          <a:p>
            <a:r>
              <a:rPr lang="en-US" sz="1400" b="1" dirty="0"/>
              <a:t>Interest is 1.6% of sales. Taxes are 3.2% of sales. Net income is 11.2% of sales.</a:t>
            </a:r>
          </a:p>
          <a:p>
            <a:r>
              <a:rPr lang="en-US" sz="1400" b="1" dirty="0"/>
              <a:t>Explain the interpretation in practical terms:</a:t>
            </a:r>
          </a:p>
          <a:p>
            <a:r>
              <a:rPr lang="en-US" sz="1400" b="1" dirty="0"/>
              <a:t>Teaching phrase: "For every $1 of sales, the firm keeps 11.2 cents as final profit."</a:t>
            </a:r>
          </a:p>
          <a:p>
            <a:r>
              <a:rPr lang="en-US" sz="1400" b="1" dirty="0"/>
              <a:t>This helps students move from abstract percentages to business meaning.</a:t>
            </a:r>
          </a:p>
          <a:p>
            <a:r>
              <a:rPr lang="en-US" sz="1400" b="1" dirty="0"/>
              <a:t>Ask:</a:t>
            </a:r>
          </a:p>
          <a:p>
            <a:r>
              <a:rPr lang="en-US" sz="1400" b="1" dirty="0"/>
              <a:t>Teaching phrase: "If COGS increases from 60% to 65% of sales, what happens?"</a:t>
            </a:r>
          </a:p>
          <a:p>
            <a:r>
              <a:rPr lang="en-US" sz="1400" b="1" dirty="0"/>
              <a:t>Teaching phrase: Answer: Gross profit margin decreases from 40% to 35%. Unless the company reduces other expenses or increases prices, net profit margin will also decline.</a:t>
            </a:r>
          </a:p>
          <a:p>
            <a:r>
              <a:rPr lang="en-US" sz="1400" b="1" dirty="0"/>
              <a:t>This is a good place to explain that small percentage changes can have major effects on profit when sales volume is large.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12</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12: Ratio Analysis Overview</a:t>
            </a:r>
          </a:p>
          <a:p>
            <a:r>
              <a:rPr lang="en-US" sz="1400" b="1" dirty="0"/>
              <a:t>Introduce ratio analysis as a financial diagnosis system. Ratios summarize relationships between financial statement accounts.</a:t>
            </a:r>
          </a:p>
          <a:p>
            <a:r>
              <a:rPr lang="en-US" sz="1400" b="1" dirty="0"/>
              <a:t>Explain the five families of ratios.</a:t>
            </a:r>
          </a:p>
          <a:p>
            <a:r>
              <a:rPr lang="en-US" sz="1400" b="1" dirty="0"/>
              <a:t>Liquidity ratios measure short-term payment ability. They answer: Can the company pay its short-term obligations?</a:t>
            </a:r>
          </a:p>
          <a:p>
            <a:r>
              <a:rPr lang="en-US" sz="1400" b="1" dirty="0"/>
              <a:t>Activity ratios measure efficiency. They answer: How effectively does the company use inventory, receivables, and assets to generate sales?</a:t>
            </a:r>
          </a:p>
          <a:p>
            <a:r>
              <a:rPr lang="en-US" sz="1400" b="1" dirty="0"/>
              <a:t>Debt ratios measure solvency and leverage. They answer: How much financial risk does the company carry because of borrowing?</a:t>
            </a:r>
          </a:p>
          <a:p>
            <a:r>
              <a:rPr lang="en-US" sz="1400" b="1" dirty="0"/>
              <a:t>Profitability ratios measure the company's ability to generate profits from sales, assets, and equity.</a:t>
            </a:r>
          </a:p>
          <a:p>
            <a:r>
              <a:rPr lang="en-US" sz="1400" b="1" dirty="0"/>
              <a:t>Market ratios connect accounting results to investor expectations. They answer: How does the market value the company's earnings, book value, and growth prospects?</a:t>
            </a:r>
          </a:p>
          <a:p>
            <a:r>
              <a:rPr lang="en-US" sz="1400" b="1" dirty="0"/>
              <a:t>Use an analogy:</a:t>
            </a:r>
          </a:p>
          <a:p>
            <a:r>
              <a:rPr lang="en-US" sz="1400" b="1" dirty="0"/>
              <a:t>Teaching phrase: "Financial ratios are like a medical dashboard. Blood pressure, heart rate, and blood sugar each tell us something different. One measure alone is not enough."</a:t>
            </a:r>
          </a:p>
          <a:p>
            <a:r>
              <a:rPr lang="en-US" sz="1400" b="1" dirty="0"/>
              <a:t>Stress that no ratio should be interpreted alone. A high ROE could be excellent, but it may also be caused by excessive debt. Strong sales growth could be positive, but if receivables and inventory are growing faster than sales, liquidity may weaken.</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13</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13: How to Interpret Any Ratio</a:t>
            </a:r>
          </a:p>
          <a:p>
            <a:r>
              <a:rPr lang="en-US" sz="1400" b="1" dirty="0"/>
              <a:t>This slide is essential because students often make the mistake of calculating ratios without interpretation.</a:t>
            </a:r>
          </a:p>
          <a:p>
            <a:r>
              <a:rPr lang="en-US" sz="1400" b="1" dirty="0"/>
              <a:t>Explain the five-step interpretation model.</a:t>
            </a:r>
          </a:p>
          <a:p>
            <a:r>
              <a:rPr lang="en-US" sz="1400" b="1" dirty="0"/>
              <a:t>First, compute the ratio correctly. Students must use consistent definitions. For example, some formulas use ending balances, while others use average balances.</a:t>
            </a:r>
          </a:p>
          <a:p>
            <a:r>
              <a:rPr lang="en-US" sz="1400" b="1" dirty="0"/>
              <a:t>Second, compare with prior years. A current ratio of 1.8 may look acceptable, but if it was 2.8 last year, liquidity may be deteriorating.</a:t>
            </a:r>
          </a:p>
          <a:p>
            <a:r>
              <a:rPr lang="en-US" sz="1400" b="1" dirty="0"/>
              <a:t>Third, compare with industry averages or direct competitors. A debt ratio of 60% may be normal in one industry and risky in another.</a:t>
            </a:r>
          </a:p>
          <a:p>
            <a:r>
              <a:rPr lang="en-US" sz="1400" b="1" dirty="0"/>
              <a:t>Fourth, explain the business reason behind the change. Ratios do not change randomly. There is usually a business cause: sales growth, higher costs, new debt, slow collections, inventory buildup, asset purchases, or price changes.</a:t>
            </a:r>
          </a:p>
          <a:p>
            <a:r>
              <a:rPr lang="en-US" sz="1400" b="1" dirty="0"/>
              <a:t>Fifth, connect the conclusion to a decision. This is the finance part. If inventory turnover is declining, management may need to improve inventory control, reduce obsolete stock, or adjust purchasing policy.</a:t>
            </a:r>
          </a:p>
          <a:p>
            <a:r>
              <a:rPr lang="en-US" sz="1400" b="1" dirty="0"/>
              <a:t>Use the example on the slide. A current ratio of 2.0 may appear strong, but if the current assets include obsolete inventory, the company may not be truly liquid.</a:t>
            </a:r>
          </a:p>
          <a:p>
            <a:r>
              <a:rPr lang="en-US" sz="1400" b="1" dirty="0"/>
              <a:t>Tell students:</a:t>
            </a:r>
          </a:p>
          <a:p>
            <a:r>
              <a:rPr lang="en-US" sz="1400" b="1" dirty="0"/>
              <a:t>Teaching phrase: "A ratio is not an answer by itself. A ratio is a signal that tells us what question to ask next."</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14</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14: Liquidity Ratios</a:t>
            </a:r>
          </a:p>
          <a:p>
            <a:r>
              <a:rPr lang="en-US" sz="1400" b="1" dirty="0"/>
              <a:t>Begin the liquidity section by defining liquidity clearly. Liquidity means the ability of the firm to meet short-term obligations as they become due.</a:t>
            </a:r>
          </a:p>
          <a:p>
            <a:r>
              <a:rPr lang="en-US" sz="1400" b="1" dirty="0"/>
              <a:t>Explain that liquidity is a timing issue. The firm may have assets, but if those assets cannot be converted into cash quickly enough, the firm may still face problems.</a:t>
            </a:r>
          </a:p>
          <a:p>
            <a:r>
              <a:rPr lang="en-US" sz="1400" b="1" dirty="0"/>
              <a:t>Give an example. A company may have high sales and high profit, but if most sales are on credit and customers pay late, the company may not have enough cash to pay suppliers, salaries, or short-term loans.</a:t>
            </a:r>
          </a:p>
          <a:p>
            <a:r>
              <a:rPr lang="en-US" sz="1400" b="1" dirty="0"/>
              <a:t>Explain the three liquidity ratios: current ratio, quick ratio, and cash ratio. They all compare liquid resources with short-term obligations, but they differ in how conservative they are.</a:t>
            </a:r>
          </a:p>
          <a:p>
            <a:r>
              <a:rPr lang="en-US" sz="1400" b="1" dirty="0"/>
              <a:t>The current ratio includes all current assets. The quick ratio excludes inventory. The cash ratio includes only cash and marketable securities.</a:t>
            </a:r>
          </a:p>
          <a:p>
            <a:r>
              <a:rPr lang="en-US" sz="1400" b="1" dirty="0"/>
              <a:t>Explain the tradeoff. Too little liquidity increases default risk. Too much liquidity may indicate inefficient use of resources because idle cash may earn low returns.</a:t>
            </a:r>
          </a:p>
          <a:p>
            <a:r>
              <a:rPr lang="en-US" sz="1400" b="1" dirty="0"/>
              <a:t>A strong teaching line:</a:t>
            </a:r>
          </a:p>
          <a:p>
            <a:r>
              <a:rPr lang="en-US" sz="1400" b="1" dirty="0"/>
              <a:t>Teaching phrase: "Liquidity is necessary for survival, but excessive liquidity may reduce profitability."</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15</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15: Current Ratio</a:t>
            </a:r>
          </a:p>
          <a:p>
            <a:r>
              <a:rPr lang="en-US" sz="1400" b="1" dirty="0"/>
              <a:t>Explain that the current ratio is the broadest measure of short-term liquidity.</a:t>
            </a:r>
          </a:p>
          <a:p>
            <a:r>
              <a:rPr lang="en-US" sz="1400" b="1" dirty="0"/>
              <a:t>The formula is:</a:t>
            </a:r>
          </a:p>
          <a:p>
            <a:r>
              <a:rPr lang="en-US" sz="1400" b="1" dirty="0"/>
              <a:t>Current ratio = Current assets divided by current liabilities.</a:t>
            </a:r>
          </a:p>
          <a:p>
            <a:r>
              <a:rPr lang="en-US" sz="1400" b="1" dirty="0"/>
              <a:t>Use the data on the slide. Current assets are cash, accounts receivable, and inventory. Total current assets are $400,000. Current liabilities are $200,000.</a:t>
            </a:r>
          </a:p>
          <a:p>
            <a:r>
              <a:rPr lang="en-US" sz="1400" b="1" dirty="0"/>
              <a:t>Current ratio = $400,000 divided by $200,000 = 2.0 times.</a:t>
            </a:r>
          </a:p>
          <a:p>
            <a:r>
              <a:rPr lang="en-US" sz="1400" b="1" dirty="0"/>
              <a:t>Interpretation:</a:t>
            </a:r>
          </a:p>
          <a:p>
            <a:r>
              <a:rPr lang="en-US" sz="1400" b="1" dirty="0"/>
              <a:t>The company has $2 of current assets for every $1 of current liabilities. On the surface, this appears comfortable.</a:t>
            </a:r>
          </a:p>
          <a:p>
            <a:r>
              <a:rPr lang="en-US" sz="1400" b="1" dirty="0"/>
              <a:t>But explain the caution carefully. Current assets are not all equally liquid. Cash is immediately available. Receivables depend on customer payment. Inventory must first be sold, and then cash must be collected. Therefore, if much of current assets consists of slow-moving inventory, the current ratio may overstate liquidity.</a:t>
            </a:r>
          </a:p>
          <a:p>
            <a:r>
              <a:rPr lang="en-US" sz="1400" b="1" dirty="0"/>
              <a:t>Ask students:</a:t>
            </a:r>
          </a:p>
          <a:p>
            <a:r>
              <a:rPr lang="en-US" sz="1400" b="1" dirty="0"/>
              <a:t>Teaching phrase: "Would you prefer a current ratio of 2.0 with mostly cash, or a current ratio of 2.0 with mostly obsolete inventory?"</a:t>
            </a:r>
          </a:p>
          <a:p>
            <a:r>
              <a:rPr lang="en-US" sz="1400" b="1" dirty="0"/>
              <a:t>The answer is clearly the first. This helps them understand quality of assets.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16</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16: Quick Ratio</a:t>
            </a:r>
          </a:p>
          <a:p>
            <a:r>
              <a:rPr lang="en-US" sz="1400" b="1" dirty="0"/>
              <a:t>Explain that the quick ratio is more conservative than the current ratio because it excludes inventory.</a:t>
            </a:r>
          </a:p>
          <a:p>
            <a:r>
              <a:rPr lang="en-US" sz="1400" b="1" dirty="0"/>
              <a:t>The formula is:</a:t>
            </a:r>
          </a:p>
          <a:p>
            <a:r>
              <a:rPr lang="en-US" sz="1400" b="1" dirty="0"/>
              <a:t>Quick ratio = Current assets minus inventory, divided by current liabilities.</a:t>
            </a:r>
          </a:p>
          <a:p>
            <a:r>
              <a:rPr lang="en-US" sz="1400" b="1" dirty="0"/>
              <a:t>Use the numbers:</a:t>
            </a:r>
          </a:p>
          <a:p>
            <a:r>
              <a:rPr lang="en-US" sz="1400" b="1" dirty="0"/>
              <a:t>Current assets = $400,000</a:t>
            </a:r>
          </a:p>
          <a:p>
            <a:r>
              <a:rPr lang="en-US" sz="1400" b="1" dirty="0"/>
              <a:t>Inventory = $180,000</a:t>
            </a:r>
          </a:p>
          <a:p>
            <a:r>
              <a:rPr lang="en-US" sz="1400" b="1" dirty="0"/>
              <a:t>Current liabilities = $200,000</a:t>
            </a:r>
          </a:p>
          <a:p>
            <a:r>
              <a:rPr lang="en-US" sz="1400" b="1" dirty="0"/>
              <a:t>Quick assets = $400,000 − $180,000 = $220,000.</a:t>
            </a:r>
          </a:p>
          <a:p>
            <a:r>
              <a:rPr lang="en-US" sz="1400" b="1" dirty="0"/>
              <a:t>Quick ratio = $220,000 divided by $200,000 = 1.10 times.</a:t>
            </a:r>
          </a:p>
          <a:p>
            <a:r>
              <a:rPr lang="en-US" sz="1400" b="1" dirty="0"/>
              <a:t>Interpretation:</a:t>
            </a:r>
          </a:p>
          <a:p>
            <a:r>
              <a:rPr lang="en-US" sz="1400" b="1" dirty="0"/>
              <a:t>After excluding inventory, the firm still has $1.10 of quick assets for each $1 of current liabilities.</a:t>
            </a:r>
          </a:p>
          <a:p>
            <a:r>
              <a:rPr lang="en-US" sz="1400" b="1" dirty="0"/>
              <a:t>Explain why inventory is excluded. Inventory may not be sold quickly. Some inventory may be seasonal, perishable, technologically outdated, damaged, or difficult to liquidate without discounting.</a:t>
            </a:r>
          </a:p>
          <a:p>
            <a:r>
              <a:rPr lang="en-US" sz="1400" b="1" dirty="0"/>
              <a:t>Give practical examples. Fashion inventory can lose value after a season. Electronic devices can become obsolete. Food inventory can expire. In these cases, inventory is not as reliable as cash or receivables.</a:t>
            </a:r>
          </a:p>
          <a:p>
            <a:r>
              <a:rPr lang="en-US" sz="1400" b="1" dirty="0"/>
              <a:t>Tell students:</a:t>
            </a:r>
          </a:p>
          <a:p>
            <a:r>
              <a:rPr lang="en-US" sz="1400" b="1" dirty="0"/>
              <a:t>Teaching phrase: "The quick ratio asks: if we cannot rely on inventory, can we still pay short-term obligations?"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17</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17: Cash Ratio</a:t>
            </a:r>
          </a:p>
          <a:p>
            <a:r>
              <a:rPr lang="en-US" sz="1400" b="1" dirty="0"/>
              <a:t>Explain that the cash ratio is the most conservative liquidity measure.</a:t>
            </a:r>
          </a:p>
          <a:p>
            <a:r>
              <a:rPr lang="en-US" sz="1400" b="1" dirty="0"/>
              <a:t>The formula is:</a:t>
            </a:r>
          </a:p>
          <a:p>
            <a:r>
              <a:rPr lang="en-US" sz="1400" b="1" dirty="0"/>
              <a:t>Cash ratio = Cash and marketable securities divided by current liabilities.</a:t>
            </a:r>
          </a:p>
          <a:p>
            <a:r>
              <a:rPr lang="en-US" sz="1400" b="1" dirty="0"/>
              <a:t>In the example, cash is $80,000 and current liabilities are $200,000.</a:t>
            </a:r>
          </a:p>
          <a:p>
            <a:r>
              <a:rPr lang="en-US" sz="1400" b="1" dirty="0"/>
              <a:t>Cash ratio = $80,000 divided by $200,000 = 0.40.</a:t>
            </a:r>
          </a:p>
          <a:p>
            <a:r>
              <a:rPr lang="en-US" sz="1400" b="1" dirty="0"/>
              <a:t>Interpretation:</a:t>
            </a:r>
          </a:p>
          <a:p>
            <a:r>
              <a:rPr lang="en-US" sz="1400" b="1" dirty="0"/>
              <a:t>The company has 40 cents in cash for every $1 of current liabilities.</a:t>
            </a:r>
          </a:p>
          <a:p>
            <a:r>
              <a:rPr lang="en-US" sz="1400" b="1" dirty="0"/>
              <a:t>Explain that this ratio is very strict. It does not count receivables or inventory. It focuses only on immediate payment capacity.</a:t>
            </a:r>
          </a:p>
          <a:p>
            <a:r>
              <a:rPr lang="en-US" sz="1400" b="1" dirty="0"/>
              <a:t>However, warn students not to jump to conclusions. A cash ratio of 0.40 does not automatically mean distress. If the company collects receivables quickly and has predictable cash inflows, it may operate safely with a lower cash ratio.</a:t>
            </a:r>
          </a:p>
          <a:p>
            <a:r>
              <a:rPr lang="en-US" sz="1400" b="1" dirty="0"/>
              <a:t>At the same time, a very high cash ratio is not always positive. It may mean the firm is holding too much idle cash and missing investment opportunities.</a:t>
            </a:r>
          </a:p>
          <a:p>
            <a:r>
              <a:rPr lang="en-US" sz="1400" b="1" dirty="0"/>
              <a:t>Compare the ratios:</a:t>
            </a:r>
          </a:p>
          <a:p>
            <a:r>
              <a:rPr lang="en-US" sz="1400" b="1" dirty="0"/>
              <a:t>Current ratio = 2.0</a:t>
            </a:r>
          </a:p>
          <a:p>
            <a:r>
              <a:rPr lang="en-US" sz="1400" b="1" dirty="0"/>
              <a:t>Quick ratio = 1.1</a:t>
            </a:r>
          </a:p>
          <a:p>
            <a:r>
              <a:rPr lang="en-US" sz="1400" b="1" dirty="0"/>
              <a:t>Cash ratio = 0.4</a:t>
            </a:r>
          </a:p>
          <a:p>
            <a:r>
              <a:rPr lang="en-US" sz="1400" b="1" dirty="0"/>
              <a:t>Explain:</a:t>
            </a:r>
          </a:p>
          <a:p>
            <a:r>
              <a:rPr lang="en-US" sz="1400" b="1" dirty="0"/>
              <a:t>Teaching phrase: "As we move from current ratio to quick ratio to cash ratio, the measure becomes more conservative."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18</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18: Liquidity Analysis: Combined Interpretation</a:t>
            </a:r>
          </a:p>
          <a:p>
            <a:r>
              <a:rPr lang="en-US" sz="1400" b="1" dirty="0"/>
              <a:t>Use this slide to show students how to combine ratios.</a:t>
            </a:r>
          </a:p>
          <a:p>
            <a:r>
              <a:rPr lang="en-US" sz="1400" b="1" dirty="0"/>
              <a:t>The current ratio of 2.00 suggests that broad liquidity is comfortable. The quick ratio of 1.10 shows that liquidity remains acceptable even after excluding inventory. The cash ratio of 0.40 shows that immediate cash is limited.</a:t>
            </a:r>
          </a:p>
          <a:p>
            <a:r>
              <a:rPr lang="en-US" sz="1400" b="1" dirty="0"/>
              <a:t>So the conclusion should not be extreme. We should not say the company is perfectly safe, and we should not say it is in crisis. A balanced interpretation is better.</a:t>
            </a:r>
          </a:p>
          <a:p>
            <a:r>
              <a:rPr lang="en-US" sz="1400" b="1" dirty="0"/>
              <a:t>Suggested explanation:</a:t>
            </a:r>
          </a:p>
          <a:p>
            <a:r>
              <a:rPr lang="en-US" sz="1400" b="1" dirty="0"/>
              <a:t>Teaching phrase: "The company appears reasonably liquid, but it does not hold large amounts of immediate cash. Therefore, management should monitor receivable collection and inventory turnover carefully."</a:t>
            </a:r>
          </a:p>
          <a:p>
            <a:r>
              <a:rPr lang="en-US" sz="1400" b="1" dirty="0"/>
              <a:t>Then discuss strategic actions.</a:t>
            </a:r>
          </a:p>
          <a:p>
            <a:r>
              <a:rPr lang="en-US" sz="1400" b="1" dirty="0"/>
              <a:t>The company can improve collection policy by following up with customers, offering discounts for early payment, or tightening credit terms.</a:t>
            </a:r>
          </a:p>
          <a:p>
            <a:r>
              <a:rPr lang="en-US" sz="1400" b="1" dirty="0"/>
              <a:t>It can reduce obsolete inventory by improving demand forecasting and inventory control.</a:t>
            </a:r>
          </a:p>
          <a:p>
            <a:r>
              <a:rPr lang="en-US" sz="1400" b="1" dirty="0"/>
              <a:t>It can negotiate better supplier payment terms to reduce cash pressure.</a:t>
            </a:r>
          </a:p>
          <a:p>
            <a:r>
              <a:rPr lang="en-US" sz="1400" b="1" dirty="0"/>
              <a:t>It can maintain a credit line to cover seasonal cash needs.</a:t>
            </a:r>
          </a:p>
          <a:p>
            <a:r>
              <a:rPr lang="en-US" sz="1400" b="1" dirty="0"/>
              <a:t>Ask students:</a:t>
            </a:r>
          </a:p>
          <a:p>
            <a:r>
              <a:rPr lang="en-US" sz="1400" b="1" dirty="0"/>
              <a:t>Teaching phrase: "Would a bank lend short-term money to this company?"</a:t>
            </a:r>
          </a:p>
          <a:p>
            <a:r>
              <a:rPr lang="en-US" sz="1400" b="1" dirty="0"/>
              <a:t>Teaching phrase: A good answer: possibly yes, but the bank would request more information about receivables quality, inventory age, cash flow forecasts, and repayment history.</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19</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19: Activity Ratios</a:t>
            </a:r>
          </a:p>
          <a:p>
            <a:r>
              <a:rPr lang="en-US" sz="1400" b="1" dirty="0"/>
              <a:t>Transition from liquidity to activity ratios by explaining that liquidity problems often begin with operational inefficiency.</a:t>
            </a:r>
          </a:p>
          <a:p>
            <a:r>
              <a:rPr lang="en-US" sz="1400" b="1" dirty="0"/>
              <a:t>Activity ratios measure how efficiently the firm uses assets to generate sales. These ratios focus on the speed of inventory movement, the speed of receivable collection, and the productivity of total assets.</a:t>
            </a:r>
          </a:p>
          <a:p>
            <a:r>
              <a:rPr lang="en-US" sz="1400" b="1" dirty="0"/>
              <a:t>Explain that slow inventory turnover means cash is tied up in goods sitting in warehouses. Slow receivables turnover means cash is tied up with customers. Low asset turnover means the firm has invested in assets that are not producing enough sales.</a:t>
            </a:r>
          </a:p>
          <a:p>
            <a:r>
              <a:rPr lang="en-US" sz="1400" b="1" dirty="0"/>
              <a:t>Use the teaching sentence:</a:t>
            </a:r>
          </a:p>
          <a:p>
            <a:r>
              <a:rPr lang="en-US" sz="1400" b="1" dirty="0"/>
              <a:t>Teaching phrase: "Activity ratios explain where cash is trapped inside the operating cycle."</a:t>
            </a:r>
          </a:p>
          <a:p>
            <a:r>
              <a:rPr lang="en-US" sz="1400" b="1" dirty="0"/>
              <a:t>Give an example. A firm may report high sales, but if customers do not pay quickly, the company may need to borrow to finance operations. So efficiency affects liquidity and financing needs.</a:t>
            </a:r>
          </a:p>
          <a:p>
            <a:r>
              <a:rPr lang="en-US" sz="1400" b="1" dirty="0"/>
              <a:t>Introduce the three ratios in this section:</a:t>
            </a:r>
          </a:p>
          <a:p>
            <a:r>
              <a:rPr lang="en-US" sz="1400" b="1" dirty="0"/>
              <a:t>Inventory turnover: how fast goods are sold.</a:t>
            </a:r>
          </a:p>
          <a:p>
            <a:r>
              <a:rPr lang="en-US" sz="1400" b="1" dirty="0"/>
              <a:t>Receivables turnover: how fast customers pay.</a:t>
            </a:r>
          </a:p>
          <a:p>
            <a:r>
              <a:rPr lang="en-US" sz="1400" b="1" dirty="0"/>
              <a:t>Total asset turnover: how efficiently assets generate sales.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20</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20: Inventory Turnover</a:t>
            </a:r>
          </a:p>
          <a:p>
            <a:r>
              <a:rPr lang="en-US" sz="1400" b="1" dirty="0"/>
              <a:t>Explain the formula:</a:t>
            </a:r>
          </a:p>
          <a:p>
            <a:r>
              <a:rPr lang="en-US" sz="1400" b="1" dirty="0"/>
              <a:t>Inventory turnover = Cost of goods sold divided by average inventory.</a:t>
            </a:r>
          </a:p>
          <a:p>
            <a:r>
              <a:rPr lang="en-US" sz="1400" b="1" dirty="0"/>
              <a:t>Use COGS rather than sales because inventory is recorded at cost, not selling price. This is an important technical point for students.</a:t>
            </a:r>
          </a:p>
          <a:p>
            <a:r>
              <a:rPr lang="en-US" sz="1400" b="1" dirty="0"/>
              <a:t>From the slide:</a:t>
            </a:r>
          </a:p>
          <a:p>
            <a:r>
              <a:rPr lang="en-US" sz="1400" b="1" dirty="0"/>
              <a:t>COGS = $750,000</a:t>
            </a:r>
          </a:p>
          <a:p>
            <a:r>
              <a:rPr lang="en-US" sz="1400" b="1" dirty="0"/>
              <a:t>Beginning inventory = $160,000</a:t>
            </a:r>
          </a:p>
          <a:p>
            <a:r>
              <a:rPr lang="en-US" sz="1400" b="1" dirty="0"/>
              <a:t>Ending inventory = $200,000</a:t>
            </a:r>
          </a:p>
          <a:p>
            <a:r>
              <a:rPr lang="en-US" sz="1400" b="1" dirty="0"/>
              <a:t>Average inventory = ($160,000 + $200,000) ÷ 2 = $180,000.</a:t>
            </a:r>
          </a:p>
          <a:p>
            <a:r>
              <a:rPr lang="en-US" sz="1400" b="1" dirty="0"/>
              <a:t>Inventory turnover = $750,000 ÷ $180,000 = 4.17 times.</a:t>
            </a:r>
          </a:p>
          <a:p>
            <a:r>
              <a:rPr lang="en-US" sz="1400" b="1" dirty="0"/>
              <a:t>This means the company sold and replaced its inventory about 4.17 times during the year.</a:t>
            </a:r>
          </a:p>
          <a:p>
            <a:r>
              <a:rPr lang="en-US" sz="1400" b="1" dirty="0"/>
              <a:t>Then explain days in inventory:</a:t>
            </a:r>
          </a:p>
          <a:p>
            <a:r>
              <a:rPr lang="en-US" sz="1400" b="1" dirty="0"/>
              <a:t>Days in inventory = 365 ÷ 4.17 = approximately 87.5 days.</a:t>
            </a:r>
          </a:p>
          <a:p>
            <a:r>
              <a:rPr lang="en-US" sz="1400" b="1" dirty="0"/>
              <a:t>Interpretation:</a:t>
            </a:r>
          </a:p>
          <a:p>
            <a:r>
              <a:rPr lang="en-US" sz="1400" b="1" dirty="0"/>
              <a:t>On average, inventory remains in the business for around 88 days before being sold.</a:t>
            </a:r>
          </a:p>
          <a:p>
            <a:r>
              <a:rPr lang="en-US" sz="1400" b="1" dirty="0"/>
              <a:t>Explain that whether 88 days is good or bad depends on the industry. For a supermarket, 88 days may be too long. For furniture or heavy equipment, it may be normal.</a:t>
            </a:r>
          </a:p>
          <a:p>
            <a:r>
              <a:rPr lang="en-US" sz="1400" b="1" dirty="0"/>
              <a:t>Also explain the balanced view. Higher inventory turnover is usually good because it means inventory moves quickly. But if turnover is too high, the firm may not have enough inventory and may lose sales due to stockouts.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21</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21: Receivables Turnover and Days Sales Outstanding</a:t>
            </a:r>
          </a:p>
          <a:p>
            <a:r>
              <a:rPr lang="en-US" sz="1400" b="1" dirty="0"/>
              <a:t>Explain that receivables turnover measures how quickly the company collects credit sales.</a:t>
            </a:r>
          </a:p>
          <a:p>
            <a:r>
              <a:rPr lang="en-US" sz="1400" b="1" dirty="0"/>
              <a:t>The formula is:</a:t>
            </a:r>
          </a:p>
          <a:p>
            <a:r>
              <a:rPr lang="en-US" sz="1400" b="1" dirty="0"/>
              <a:t>Receivables turnover = Net credit sales divided by average accounts receivable.</a:t>
            </a:r>
          </a:p>
          <a:p>
            <a:r>
              <a:rPr lang="en-US" sz="1400" b="1" dirty="0"/>
              <a:t>From the slide:</a:t>
            </a:r>
          </a:p>
          <a:p>
            <a:r>
              <a:rPr lang="en-US" sz="1400" b="1" dirty="0"/>
              <a:t>Net credit sales = $1,200,000</a:t>
            </a:r>
          </a:p>
          <a:p>
            <a:r>
              <a:rPr lang="en-US" sz="1400" b="1" dirty="0"/>
              <a:t>Average accounts receivable = $150,000</a:t>
            </a:r>
          </a:p>
          <a:p>
            <a:r>
              <a:rPr lang="en-US" sz="1400" b="1" dirty="0"/>
              <a:t>Receivables turnover = $1,200,000 ÷ $150,000 = 8 times.</a:t>
            </a:r>
          </a:p>
          <a:p>
            <a:r>
              <a:rPr lang="en-US" sz="1400" b="1" dirty="0"/>
              <a:t>This means receivables are collected about 8 times during the year.</a:t>
            </a:r>
          </a:p>
          <a:p>
            <a:r>
              <a:rPr lang="en-US" sz="1400" b="1" dirty="0"/>
              <a:t>Then calculate days sales outstanding:</a:t>
            </a:r>
          </a:p>
          <a:p>
            <a:r>
              <a:rPr lang="en-US" sz="1400" b="1" dirty="0"/>
              <a:t>DSO = 365 ÷ receivables turnover</a:t>
            </a:r>
          </a:p>
          <a:p>
            <a:r>
              <a:rPr lang="en-US" sz="1400" b="1" dirty="0"/>
              <a:t>DSO = 365 ÷ 8 = 45.6 days.</a:t>
            </a:r>
          </a:p>
          <a:p>
            <a:r>
              <a:rPr lang="en-US" sz="1400" b="1" dirty="0"/>
              <a:t>Interpretation:</a:t>
            </a:r>
          </a:p>
          <a:p>
            <a:r>
              <a:rPr lang="en-US" sz="1400" b="1" dirty="0"/>
              <a:t>The company collects from customers in about 46 days on average.</a:t>
            </a:r>
          </a:p>
          <a:p>
            <a:r>
              <a:rPr lang="en-US" sz="1400" b="1" dirty="0"/>
              <a:t>Explain the managerial issue. If the company's credit policy gives customers 30 days to pay, but actual collection takes 46 days, then customers are paying late. This may indicate weak collection procedures, poor customer screening, or overly generous credit policy.</a:t>
            </a:r>
          </a:p>
          <a:p>
            <a:r>
              <a:rPr lang="en-US" sz="1400" b="1" dirty="0"/>
              <a:t>Connect this to liquidity:</a:t>
            </a:r>
          </a:p>
          <a:p>
            <a:r>
              <a:rPr lang="en-US" sz="1400" b="1" dirty="0"/>
              <a:t>Teaching phrase: "Every extra day of collection delay means cash remains outside the company for longer."</a:t>
            </a:r>
          </a:p>
          <a:p>
            <a:r>
              <a:rPr lang="en-US" sz="1400" b="1" dirty="0"/>
              <a:t>This can force the company to borrow, even if sales and profits look strong.</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22</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22: Total Asset Turnover</a:t>
            </a:r>
          </a:p>
          <a:p>
            <a:r>
              <a:rPr lang="en-US" sz="1400" b="1" dirty="0"/>
              <a:t>Explain that total asset turnover measures the productivity of all assets.</a:t>
            </a:r>
          </a:p>
          <a:p>
            <a:r>
              <a:rPr lang="en-US" sz="1400" b="1" dirty="0"/>
              <a:t>The formula is:</a:t>
            </a:r>
          </a:p>
          <a:p>
            <a:r>
              <a:rPr lang="en-US" sz="1400" b="1" dirty="0"/>
              <a:t>Total asset turnover = Sales divided by average total assets.</a:t>
            </a:r>
          </a:p>
          <a:p>
            <a:r>
              <a:rPr lang="en-US" sz="1400" b="1" dirty="0"/>
              <a:t>From the slide:</a:t>
            </a:r>
          </a:p>
          <a:p>
            <a:r>
              <a:rPr lang="en-US" sz="1400" b="1" dirty="0"/>
              <a:t>Sales = $1,250,000</a:t>
            </a:r>
          </a:p>
          <a:p>
            <a:r>
              <a:rPr lang="en-US" sz="1400" b="1" dirty="0"/>
              <a:t>Beginning assets = $1,350,000</a:t>
            </a:r>
          </a:p>
          <a:p>
            <a:r>
              <a:rPr lang="en-US" sz="1400" b="1" dirty="0"/>
              <a:t>Ending assets = $1,500,000</a:t>
            </a:r>
          </a:p>
          <a:p>
            <a:r>
              <a:rPr lang="en-US" sz="1400" b="1" dirty="0"/>
              <a:t>Average assets = $1,425,000.</a:t>
            </a:r>
          </a:p>
          <a:p>
            <a:r>
              <a:rPr lang="en-US" sz="1400" b="1" dirty="0"/>
              <a:t>Total asset turnover = $1,250,000 ÷ $1,425,000 = 0.88 times.</a:t>
            </a:r>
          </a:p>
          <a:p>
            <a:r>
              <a:rPr lang="en-US" sz="1400" b="1" dirty="0"/>
              <a:t>Interpretation:</a:t>
            </a:r>
          </a:p>
          <a:p>
            <a:r>
              <a:rPr lang="en-US" sz="1400" b="1" dirty="0"/>
              <a:t>The company generates $0.88 of sales for every $1 invested in assets.</a:t>
            </a:r>
          </a:p>
          <a:p>
            <a:r>
              <a:rPr lang="en-US" sz="1400" b="1" dirty="0"/>
              <a:t>Explain that a low asset turnover may indicate excess capacity, underused assets, inefficient operations, or a capital-intensive business model.</a:t>
            </a:r>
          </a:p>
          <a:p>
            <a:r>
              <a:rPr lang="en-US" sz="1400" b="1" dirty="0"/>
              <a:t>However, warn students that this ratio is highly industry-dependent. Retail firms often have high asset turnover because they sell large volumes using relatively small asset bases. Utilities, airlines, and manufacturing firms may have lower asset turnover because they require heavy investment in fixed assets.</a:t>
            </a:r>
          </a:p>
          <a:p>
            <a:r>
              <a:rPr lang="en-US" sz="1400" b="1" dirty="0"/>
              <a:t>A good teaching question:</a:t>
            </a:r>
          </a:p>
          <a:p>
            <a:r>
              <a:rPr lang="en-US" sz="1400" b="1" dirty="0"/>
              <a:t>Teaching phrase: "Can a company with low asset turnover still be profitable?"</a:t>
            </a:r>
          </a:p>
          <a:p>
            <a:r>
              <a:rPr lang="en-US" sz="1400" b="1" dirty="0"/>
              <a:t>Teaching phrase: Yes, if it has high profit margins. This prepares students for DuPont analysis later.</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23</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23: Activity Analysis: Operational Diagnosis</a:t>
            </a:r>
          </a:p>
          <a:p>
            <a:r>
              <a:rPr lang="en-US" sz="1400" b="1" dirty="0"/>
              <a:t>Use this slide as a synthesis of the activity ratios.</a:t>
            </a:r>
          </a:p>
          <a:p>
            <a:r>
              <a:rPr lang="en-US" sz="1400" b="1" dirty="0"/>
              <a:t>Explain that the company's inventory turnover is 4.17 times, meaning inventory remains for about 88 days. Receivables turnover is 8 times, meaning collection takes about 46 days. Total asset turnover is 0.88 times, meaning assets generate less than $1 of sales for each $1 invested.</a:t>
            </a:r>
          </a:p>
          <a:p>
            <a:r>
              <a:rPr lang="en-US" sz="1400" b="1" dirty="0"/>
              <a:t>The diagnosis is that the company may have operational inefficiencies. Inventory may be moving slowly. Customers may be taking too long to pay. Assets may not be used productively enough.</a:t>
            </a:r>
          </a:p>
          <a:p>
            <a:r>
              <a:rPr lang="en-US" sz="1400" b="1" dirty="0"/>
              <a:t>Explain the strategic implications.</a:t>
            </a:r>
          </a:p>
          <a:p>
            <a:r>
              <a:rPr lang="en-US" sz="1400" b="1" dirty="0"/>
              <a:t>If the company improves inventory turnover, cash tied up in stock decreases. If it improves receivables collection, cash enters the company faster. If asset turnover improves, the company generates more sales from the same asset base.</a:t>
            </a:r>
          </a:p>
          <a:p>
            <a:r>
              <a:rPr lang="en-US" sz="1400" b="1" dirty="0"/>
              <a:t>This reduces the need for external financing.</a:t>
            </a:r>
          </a:p>
          <a:p>
            <a:r>
              <a:rPr lang="en-US" sz="1400" b="1" dirty="0"/>
              <a:t>A strong explanation:</a:t>
            </a:r>
          </a:p>
          <a:p>
            <a:r>
              <a:rPr lang="en-US" sz="1400" b="1" dirty="0"/>
              <a:t>Teaching phrase: "Efficiency is not only an operations issue. It is also a financing issue. The slower the operating cycle, the more financing the company needs."</a:t>
            </a:r>
          </a:p>
          <a:p>
            <a:r>
              <a:rPr lang="en-US" sz="1400" b="1" dirty="0"/>
              <a:t>Suggested management actions include improving demand forecasting, reducing obsolete inventory, reviewing credit terms, strengthening collection procedures, and increasing capacity utilization.</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24</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24: Debt Ratios</a:t>
            </a:r>
          </a:p>
          <a:p>
            <a:r>
              <a:rPr lang="en-US" sz="1400" b="1" dirty="0"/>
              <a:t>Introduce debt ratios as measures of long-term financial risk.</a:t>
            </a:r>
          </a:p>
          <a:p>
            <a:r>
              <a:rPr lang="en-US" sz="1400" b="1" dirty="0"/>
              <a:t>Explain that debt is a powerful financial tool. It allows companies to finance expansion, acquire assets, and increase returns to shareholders when operations are profitable. However, debt also creates fixed obligations.</a:t>
            </a:r>
          </a:p>
          <a:p>
            <a:r>
              <a:rPr lang="en-US" sz="1400" b="1" dirty="0"/>
              <a:t>Interest must be paid even if sales decline. Loan principal must be repaid according to schedule. Therefore, debt increases financial risk.</a:t>
            </a:r>
          </a:p>
          <a:p>
            <a:r>
              <a:rPr lang="en-US" sz="1400" b="1" dirty="0"/>
              <a:t>Explain leverage. Leverage means using borrowed funds to magnify returns. In good years, leverage can improve ROE. In bad years, it can magnify losses and increase bankruptcy risk.</a:t>
            </a:r>
          </a:p>
          <a:p>
            <a:r>
              <a:rPr lang="en-US" sz="1400" b="1" dirty="0"/>
              <a:t>Use the teaching statement:</a:t>
            </a:r>
          </a:p>
          <a:p>
            <a:r>
              <a:rPr lang="en-US" sz="1400" b="1" dirty="0"/>
              <a:t>Teaching phrase: "Debt is neither good nor bad by itself. It depends on whether the company can generate stable cash flows sufficient to service the debt."</a:t>
            </a:r>
          </a:p>
          <a:p>
            <a:r>
              <a:rPr lang="en-US" sz="1400" b="1" dirty="0"/>
              <a:t>Introduce the three debt ratios:</a:t>
            </a:r>
          </a:p>
          <a:p>
            <a:r>
              <a:rPr lang="en-US" sz="1400" b="1" dirty="0"/>
              <a:t>Debt ratio: proportion of assets financed by liabilities.</a:t>
            </a:r>
          </a:p>
          <a:p>
            <a:r>
              <a:rPr lang="en-US" sz="1400" b="1" dirty="0"/>
              <a:t>Debt-to-equity ratio: comparison between creditor financing and owner financing.</a:t>
            </a:r>
          </a:p>
          <a:p>
            <a:r>
              <a:rPr lang="en-US" sz="1400" b="1" dirty="0"/>
              <a:t>Times interest earned: ability to cover interest expense from operating income.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25</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25: Debt Ratio</a:t>
            </a:r>
          </a:p>
          <a:p>
            <a:r>
              <a:rPr lang="en-US" sz="1400" b="1" dirty="0"/>
              <a:t>Explain the formula:</a:t>
            </a:r>
          </a:p>
          <a:p>
            <a:r>
              <a:rPr lang="en-US" sz="1400" b="1" dirty="0"/>
              <a:t>Debt ratio = Total liabilities divided by total assets.</a:t>
            </a:r>
          </a:p>
          <a:p>
            <a:r>
              <a:rPr lang="en-US" sz="1400" b="1" dirty="0"/>
              <a:t>From the slide:</a:t>
            </a:r>
          </a:p>
          <a:p>
            <a:r>
              <a:rPr lang="en-US" sz="1400" b="1" dirty="0"/>
              <a:t>Total liabilities = $900,000</a:t>
            </a:r>
          </a:p>
          <a:p>
            <a:r>
              <a:rPr lang="en-US" sz="1400" b="1" dirty="0"/>
              <a:t>Total assets = $1,700,000</a:t>
            </a:r>
          </a:p>
          <a:p>
            <a:r>
              <a:rPr lang="en-US" sz="1400" b="1" dirty="0"/>
              <a:t>Debt ratio = $900,000 ÷ $1,700,000 = 52.9%.</a:t>
            </a:r>
          </a:p>
          <a:p>
            <a:r>
              <a:rPr lang="en-US" sz="1400" b="1" dirty="0"/>
              <a:t>Interpretation:</a:t>
            </a:r>
          </a:p>
          <a:p>
            <a:r>
              <a:rPr lang="en-US" sz="1400" b="1" dirty="0"/>
              <a:t>About 53% of the company's assets are financed by liabilities. The remaining 47% is financed by equity.</a:t>
            </a:r>
          </a:p>
          <a:p>
            <a:r>
              <a:rPr lang="en-US" sz="1400" b="1" dirty="0"/>
              <a:t>Explain what this means. Creditors have financed slightly more than half of the firm's assets. This may be acceptable in some industries and risky in others.</a:t>
            </a:r>
          </a:p>
          <a:p>
            <a:r>
              <a:rPr lang="en-US" sz="1400" b="1" dirty="0"/>
              <a:t>A rising debt ratio may mean the company is financing growth through borrowing. This is not necessarily bad if borrowed funds are invested in profitable projects. But if debt rises while profitability or cash flow weakens, the company may face solvency risk.</a:t>
            </a:r>
          </a:p>
          <a:p>
            <a:r>
              <a:rPr lang="en-US" sz="1400" b="1" dirty="0"/>
              <a:t>Ask students:</a:t>
            </a:r>
          </a:p>
          <a:p>
            <a:r>
              <a:rPr lang="en-US" sz="1400" b="1" dirty="0"/>
              <a:t>Teaching phrase: "Is a 52.9% debt ratio good or bad?"</a:t>
            </a:r>
          </a:p>
          <a:p>
            <a:r>
              <a:rPr lang="en-US" sz="1400" b="1" dirty="0"/>
              <a:t>Teaching phrase: The correct answer is: it depends. We need industry averages, cash flow stability, interest rates, maturity structure, and profitability.</a:t>
            </a:r>
          </a:p>
          <a:p>
            <a:r>
              <a:rPr lang="en-US" sz="1400" b="1" dirty="0"/>
              <a:t>This helps students avoid mechanical judgment.</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26</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26: Debt-to-Equity Ratio</a:t>
            </a:r>
          </a:p>
          <a:p>
            <a:r>
              <a:rPr lang="en-US" sz="1400" b="1" dirty="0"/>
              <a:t>Explain that the debt-to-equity ratio compares liabilities with shareholders' equity.</a:t>
            </a:r>
          </a:p>
          <a:p>
            <a:r>
              <a:rPr lang="en-US" sz="1400" b="1" dirty="0"/>
              <a:t>Formula:</a:t>
            </a:r>
          </a:p>
          <a:p>
            <a:r>
              <a:rPr lang="en-US" sz="1400" b="1" dirty="0"/>
              <a:t>Debt-to-equity = Total liabilities divided by total equity.</a:t>
            </a:r>
          </a:p>
          <a:p>
            <a:r>
              <a:rPr lang="en-US" sz="1400" b="1" dirty="0"/>
              <a:t>From the slide:</a:t>
            </a:r>
          </a:p>
          <a:p>
            <a:r>
              <a:rPr lang="en-US" sz="1400" b="1" dirty="0"/>
              <a:t>Total liabilities = $900,000</a:t>
            </a:r>
          </a:p>
          <a:p>
            <a:r>
              <a:rPr lang="en-US" sz="1400" b="1" dirty="0"/>
              <a:t>Total equity = $800,000</a:t>
            </a:r>
          </a:p>
          <a:p>
            <a:r>
              <a:rPr lang="en-US" sz="1400" b="1" dirty="0"/>
              <a:t>Debt-to-equity = $900,000 ÷ $800,000 = 1.125 times.</a:t>
            </a:r>
          </a:p>
          <a:p>
            <a:r>
              <a:rPr lang="en-US" sz="1400" b="1" dirty="0"/>
              <a:t>Interpretation:</a:t>
            </a:r>
          </a:p>
          <a:p>
            <a:r>
              <a:rPr lang="en-US" sz="1400" b="1" dirty="0"/>
              <a:t>The company uses about $1.13 of liabilities for every $1 of equity.</a:t>
            </a:r>
          </a:p>
          <a:p>
            <a:r>
              <a:rPr lang="en-US" sz="1400" b="1" dirty="0"/>
              <a:t>Explain the difference between debt ratio and debt-to-equity ratio. Debt ratio compares liabilities with total assets. Debt-to-equity compares liabilities directly with owners' financing.</a:t>
            </a:r>
          </a:p>
          <a:p>
            <a:r>
              <a:rPr lang="en-US" sz="1400" b="1" dirty="0"/>
              <a:t>A higher debt-to-equity ratio means creditors carry more financing relative to owners. This increases financial leverage.</a:t>
            </a:r>
          </a:p>
          <a:p>
            <a:r>
              <a:rPr lang="en-US" sz="1400" b="1" dirty="0"/>
              <a:t>Explain the shareholder perspective. If the company earns more on borrowed funds than the cost of debt, ROE may increase. But if earnings decline, debt still must be paid, which can reduce net income and increase risk.</a:t>
            </a:r>
          </a:p>
          <a:p>
            <a:r>
              <a:rPr lang="en-US" sz="1400" b="1" dirty="0"/>
              <a:t>Teaching sentence:</a:t>
            </a:r>
          </a:p>
          <a:p>
            <a:r>
              <a:rPr lang="en-US" sz="1400" b="1" dirty="0"/>
              <a:t>Teaching phrase: "Debt-to-equity tells us how aggressively the company relies on creditor financing compared with owner financing."</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27</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27: Times Interest Earned</a:t>
            </a:r>
          </a:p>
          <a:p>
            <a:r>
              <a:rPr lang="en-US" sz="1400" b="1" dirty="0"/>
              <a:t>Explain that times interest earned, or TIE, measures interest coverage.</a:t>
            </a:r>
          </a:p>
          <a:p>
            <a:r>
              <a:rPr lang="en-US" sz="1400" b="1" dirty="0"/>
              <a:t>The formula is:</a:t>
            </a:r>
          </a:p>
          <a:p>
            <a:r>
              <a:rPr lang="en-US" sz="1400" b="1" dirty="0"/>
              <a:t>Times interest earned = EBIT divided by interest expense.</a:t>
            </a:r>
          </a:p>
          <a:p>
            <a:r>
              <a:rPr lang="en-US" sz="1400" b="1" dirty="0"/>
              <a:t>From the slide:</a:t>
            </a:r>
          </a:p>
          <a:p>
            <a:r>
              <a:rPr lang="en-US" sz="1400" b="1" dirty="0"/>
              <a:t>EBIT = $200,000</a:t>
            </a:r>
          </a:p>
          <a:p>
            <a:r>
              <a:rPr lang="en-US" sz="1400" b="1" dirty="0"/>
              <a:t>Interest expense = $40,000</a:t>
            </a:r>
          </a:p>
          <a:p>
            <a:r>
              <a:rPr lang="en-US" sz="1400" b="1" dirty="0"/>
              <a:t>TIE = $200,000 ÷ $40,000 = 5 times.</a:t>
            </a:r>
          </a:p>
          <a:p>
            <a:r>
              <a:rPr lang="en-US" sz="1400" b="1" dirty="0"/>
              <a:t>Interpretation:</a:t>
            </a:r>
          </a:p>
          <a:p>
            <a:r>
              <a:rPr lang="en-US" sz="1400" b="1" dirty="0"/>
              <a:t>The company's operating income covers interest expense five times.</a:t>
            </a:r>
          </a:p>
          <a:p>
            <a:r>
              <a:rPr lang="en-US" sz="1400" b="1" dirty="0"/>
              <a:t>Explain why EBIT is used. EBIT represents earnings before interest and taxes, so it shows income available to cover interest before interest is deducted.</a:t>
            </a:r>
          </a:p>
          <a:p>
            <a:r>
              <a:rPr lang="en-US" sz="1400" b="1" dirty="0"/>
              <a:t>Compare this with debt ratio. Debt ratio tells us how much debt exists. TIE tells us whether the company can service that debt from operating earnings.</a:t>
            </a:r>
          </a:p>
          <a:p>
            <a:r>
              <a:rPr lang="en-US" sz="1400" b="1" dirty="0"/>
              <a:t>Explain the caution. A TIE of 5 is generally comfortable, but it is not a guarantee. If sales fall, EBIT may decline. If interest rates rise, interest expense may increase. If the company refinances at higher rates, coverage may weaken.</a:t>
            </a:r>
          </a:p>
          <a:p>
            <a:r>
              <a:rPr lang="en-US" sz="1400" b="1" dirty="0"/>
              <a:t>A teaching question:</a:t>
            </a:r>
          </a:p>
          <a:p>
            <a:r>
              <a:rPr lang="en-US" sz="1400" b="1" dirty="0"/>
              <a:t>Teaching phrase: "Would you prefer a company with high debt but stable EBIT, or moderate debt with volatile EBIT?"</a:t>
            </a:r>
          </a:p>
          <a:p>
            <a:r>
              <a:rPr lang="en-US" sz="1400" b="1" dirty="0"/>
              <a:t>Teaching phrase: This leads to discussion about risk and cash flow stability.</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28</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28: Debt Analysis: Combined Interpretation</a:t>
            </a:r>
          </a:p>
          <a:p>
            <a:r>
              <a:rPr lang="en-US" sz="1400" b="1" dirty="0"/>
              <a:t>Explain that debt analysis should combine structure and coverage.</a:t>
            </a:r>
          </a:p>
          <a:p>
            <a:r>
              <a:rPr lang="en-US" sz="1400" b="1" dirty="0"/>
              <a:t>Debt ratio is 52.9%, which indicates moderate reliance on liabilities. Debt-to-equity is 1.13 times, meaning liabilities slightly exceed equity. Times interest earned is 5 times, meaning interest expense is currently well covered by EBIT.</a:t>
            </a:r>
          </a:p>
          <a:p>
            <a:r>
              <a:rPr lang="en-US" sz="1400" b="1" dirty="0"/>
              <a:t>A balanced interpretation is:</a:t>
            </a:r>
          </a:p>
          <a:p>
            <a:r>
              <a:rPr lang="en-US" sz="1400" b="1" dirty="0"/>
              <a:t>The company uses a meaningful amount of debt, but it currently appears able to cover interest payments. However, if margins decline, sales fall, or interest rates increase, the company's coverage may weaken quickly.</a:t>
            </a:r>
          </a:p>
          <a:p>
            <a:r>
              <a:rPr lang="en-US" sz="1400" b="1" dirty="0"/>
              <a:t>Discuss possible strategic decisions.</a:t>
            </a:r>
          </a:p>
          <a:p>
            <a:r>
              <a:rPr lang="en-US" sz="1400" b="1" dirty="0"/>
              <a:t>The company may limit new borrowing to avoid excessive leverage. It may refinance expensive debt if lower rates are available. It may improve EBIT through cost control or revenue growth. It may retain more earnings to strengthen equity and reduce reliance on debt.</a:t>
            </a:r>
          </a:p>
          <a:p>
            <a:r>
              <a:rPr lang="en-US" sz="1400" b="1" dirty="0"/>
              <a:t>Explain to students:</a:t>
            </a:r>
          </a:p>
          <a:p>
            <a:r>
              <a:rPr lang="en-US" sz="1400" b="1" dirty="0"/>
              <a:t>Teaching phrase: "Debt analysis is not only about how much debt the company has. It is also about whether the company can handle that debt under different business conditions."</a:t>
            </a:r>
          </a:p>
          <a:p>
            <a:r>
              <a:rPr lang="en-US" sz="1400" b="1" dirty="0"/>
              <a:t>This introduces the idea of financial flexibility.</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29</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29: Profitability Ratios</a:t>
            </a:r>
          </a:p>
          <a:p>
            <a:r>
              <a:rPr lang="en-US" sz="1400" b="1" dirty="0"/>
              <a:t>Introduce profitability ratios as measures of the company's ability to generate earnings.</a:t>
            </a:r>
          </a:p>
          <a:p>
            <a:r>
              <a:rPr lang="en-US" sz="1400" b="1" dirty="0"/>
              <a:t>Explain that profitability can be measured at different levels.</a:t>
            </a:r>
          </a:p>
          <a:p>
            <a:r>
              <a:rPr lang="en-US" sz="1400" b="1" dirty="0"/>
              <a:t>Gross margin measures profit after cost of goods sold. Operating margin measures profit from core operations before financing and taxes. Net margin measures final profit after all expenses. ROA measures profit generated by assets. ROE measures profit generated for shareholders.</a:t>
            </a:r>
          </a:p>
          <a:p>
            <a:r>
              <a:rPr lang="en-US" sz="1400" b="1" dirty="0"/>
              <a:t>Stress that profitability ratios are not isolated. They must be interpreted with activity and leverage ratios.</a:t>
            </a:r>
          </a:p>
          <a:p>
            <a:r>
              <a:rPr lang="en-US" sz="1400" b="1" dirty="0"/>
              <a:t>For example, a company may have high profit margins but low asset turnover. Another company may have low margins but very high turnover. Both may be profitable using different business models.</a:t>
            </a:r>
          </a:p>
          <a:p>
            <a:r>
              <a:rPr lang="en-US" sz="1400" b="1" dirty="0"/>
              <a:t>Also, high ROE may be caused by strong operations or by high leverage. That is why DuPont analysis is important later.</a:t>
            </a:r>
          </a:p>
          <a:p>
            <a:r>
              <a:rPr lang="en-US" sz="1400" b="1" dirty="0"/>
              <a:t>A useful sentence:</a:t>
            </a:r>
          </a:p>
          <a:p>
            <a:r>
              <a:rPr lang="en-US" sz="1400" b="1" dirty="0"/>
              <a:t>Teaching phrase: "Profitability ratios tell us whether the firm's business model creates economic value."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30</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30: Gross Profit Margin</a:t>
            </a:r>
          </a:p>
          <a:p>
            <a:r>
              <a:rPr lang="en-US" sz="1400" b="1" dirty="0"/>
              <a:t>Explain the formula:</a:t>
            </a:r>
          </a:p>
          <a:p>
            <a:r>
              <a:rPr lang="en-US" sz="1400" b="1" dirty="0"/>
              <a:t>Gross profit margin = Gross profit divided by sales.</a:t>
            </a:r>
          </a:p>
          <a:p>
            <a:r>
              <a:rPr lang="en-US" sz="1400" b="1" dirty="0"/>
              <a:t>From the slide:</a:t>
            </a:r>
          </a:p>
          <a:p>
            <a:r>
              <a:rPr lang="en-US" sz="1400" b="1" dirty="0"/>
              <a:t>Sales = $1,250,000</a:t>
            </a:r>
          </a:p>
          <a:p>
            <a:r>
              <a:rPr lang="en-US" sz="1400" b="1" dirty="0"/>
              <a:t>COGS = $750,000</a:t>
            </a:r>
          </a:p>
          <a:p>
            <a:r>
              <a:rPr lang="en-US" sz="1400" b="1" dirty="0"/>
              <a:t>Gross profit = $500,000</a:t>
            </a:r>
          </a:p>
          <a:p>
            <a:r>
              <a:rPr lang="en-US" sz="1400" b="1" dirty="0"/>
              <a:t>Gross margin = $500,000 ÷ $1,250,000 = 40%.</a:t>
            </a:r>
          </a:p>
          <a:p>
            <a:r>
              <a:rPr lang="en-US" sz="1400" b="1" dirty="0"/>
              <a:t>Interpretation:</a:t>
            </a:r>
          </a:p>
          <a:p>
            <a:r>
              <a:rPr lang="en-US" sz="1400" b="1" dirty="0"/>
              <a:t>For every $1 of sales, the company keeps $0.40 after covering the cost of goods sold.</a:t>
            </a:r>
          </a:p>
          <a:p>
            <a:r>
              <a:rPr lang="en-US" sz="1400" b="1" dirty="0"/>
              <a:t>Explain what affects gross margin. Pricing power is one factor. If the company can charge higher prices because of brand strength or product quality, gross margin may improve. Purchasing costs also matter. If raw material costs rise, gross margin may decline. Production efficiency, product mix, and competition also affect this ratio.</a:t>
            </a:r>
          </a:p>
          <a:p>
            <a:r>
              <a:rPr lang="en-US" sz="1400" b="1" dirty="0"/>
              <a:t>Give a practical example. A luxury brand may have a high gross margin because it sells differentiated products. A supermarket may have a low gross margin but relies on high sales volume and fast inventory turnover.</a:t>
            </a:r>
          </a:p>
          <a:p>
            <a:r>
              <a:rPr lang="en-US" sz="1400" b="1" dirty="0"/>
              <a:t>Tell students:</a:t>
            </a:r>
          </a:p>
          <a:p>
            <a:r>
              <a:rPr lang="en-US" sz="1400" b="1" dirty="0"/>
              <a:t>Teaching phrase: "Gross margin reflects the basic economics of buying or producing goods and selling them to customers."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31</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31: Operating Profit Margin</a:t>
            </a:r>
          </a:p>
          <a:p>
            <a:r>
              <a:rPr lang="en-US" sz="1400" b="1" dirty="0"/>
              <a:t>Explain that operating margin focuses on core business operations.</a:t>
            </a:r>
          </a:p>
          <a:p>
            <a:r>
              <a:rPr lang="en-US" sz="1400" b="1" dirty="0"/>
              <a:t>Formula:</a:t>
            </a:r>
          </a:p>
          <a:p>
            <a:r>
              <a:rPr lang="en-US" sz="1400" b="1" dirty="0"/>
              <a:t>Operating profit margin = EBIT divided by sales.</a:t>
            </a:r>
          </a:p>
          <a:p>
            <a:r>
              <a:rPr lang="en-US" sz="1400" b="1" dirty="0"/>
              <a:t>From the slide:</a:t>
            </a:r>
          </a:p>
          <a:p>
            <a:r>
              <a:rPr lang="en-US" sz="1400" b="1" dirty="0"/>
              <a:t>EBIT = $200,000</a:t>
            </a:r>
          </a:p>
          <a:p>
            <a:r>
              <a:rPr lang="en-US" sz="1400" b="1" dirty="0"/>
              <a:t>Sales = $1,250,000</a:t>
            </a:r>
          </a:p>
          <a:p>
            <a:r>
              <a:rPr lang="en-US" sz="1400" b="1" dirty="0"/>
              <a:t>Operating margin = $200,000 ÷ $1,250,000 = 16%.</a:t>
            </a:r>
          </a:p>
          <a:p>
            <a:r>
              <a:rPr lang="en-US" sz="1400" b="1" dirty="0"/>
              <a:t>Interpretation:</a:t>
            </a:r>
          </a:p>
          <a:p>
            <a:r>
              <a:rPr lang="en-US" sz="1400" b="1" dirty="0"/>
              <a:t>For every $1 of sales, the company keeps $0.16 after covering cost of goods sold and operating expenses, but before interest and taxes.</a:t>
            </a:r>
          </a:p>
          <a:p>
            <a:r>
              <a:rPr lang="en-US" sz="1400" b="1" dirty="0"/>
              <a:t>Explain why operating margin is useful. It excludes financing decisions and tax effects. Therefore, it is helpful when comparing companies with different debt levels or tax situations.</a:t>
            </a:r>
          </a:p>
          <a:p>
            <a:r>
              <a:rPr lang="en-US" sz="1400" b="1" dirty="0"/>
              <a:t>For example, two firms may have the same operating margin, but one has lower net margin because it uses more debt and pays more interest. In that case, the operating business may be equally strong, but financing policy differs.</a:t>
            </a:r>
          </a:p>
          <a:p>
            <a:r>
              <a:rPr lang="en-US" sz="1400" b="1" dirty="0"/>
              <a:t>Teaching sentence:</a:t>
            </a:r>
          </a:p>
          <a:p>
            <a:r>
              <a:rPr lang="en-US" sz="1400" b="1" dirty="0"/>
              <a:t>Teaching phrase: "Operating margin helps us separate operating performance from financing performance."</a:t>
            </a:r>
          </a:p>
          <a:p>
            <a:r>
              <a:rPr lang="en-US" sz="1400" b="1" dirty="0"/>
              <a:t>This is an important finance concept.</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32</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32: Net Profit Margin</a:t>
            </a:r>
          </a:p>
          <a:p>
            <a:r>
              <a:rPr lang="en-US" sz="1400" b="1" dirty="0"/>
              <a:t>Explain that net profit margin is the final profitability ratio at the sales level.</a:t>
            </a:r>
          </a:p>
          <a:p>
            <a:r>
              <a:rPr lang="en-US" sz="1400" b="1" dirty="0"/>
              <a:t>Formula:</a:t>
            </a:r>
          </a:p>
          <a:p>
            <a:r>
              <a:rPr lang="en-US" sz="1400" b="1" dirty="0"/>
              <a:t>Net profit margin = Net income divided by sales.</a:t>
            </a:r>
          </a:p>
          <a:p>
            <a:r>
              <a:rPr lang="en-US" sz="1400" b="1" dirty="0"/>
              <a:t>From the slide:</a:t>
            </a:r>
          </a:p>
          <a:p>
            <a:r>
              <a:rPr lang="en-US" sz="1400" b="1" dirty="0"/>
              <a:t>Net income = $140,000</a:t>
            </a:r>
          </a:p>
          <a:p>
            <a:r>
              <a:rPr lang="en-US" sz="1400" b="1" dirty="0"/>
              <a:t>Sales = $1,250,000</a:t>
            </a:r>
          </a:p>
          <a:p>
            <a:r>
              <a:rPr lang="en-US" sz="1400" b="1" dirty="0"/>
              <a:t>Net margin = $140,000 ÷ $1,250,000 = 11.2%.</a:t>
            </a:r>
          </a:p>
          <a:p>
            <a:r>
              <a:rPr lang="en-US" sz="1400" b="1" dirty="0"/>
              <a:t>Interpretation:</a:t>
            </a:r>
          </a:p>
          <a:p>
            <a:r>
              <a:rPr lang="en-US" sz="1400" b="1" dirty="0"/>
              <a:t>For every $1 of sales, the company keeps 11.2 cents as final profit after all costs, operating expenses, interest, and taxes.</a:t>
            </a:r>
          </a:p>
          <a:p>
            <a:r>
              <a:rPr lang="en-US" sz="1400" b="1" dirty="0"/>
              <a:t>Explain that net margin is comprehensive because it includes all expenses. However, it can be influenced by several factors: pricing, production costs, operating expenses, interest expense, tax rate, and nonrecurring items.</a:t>
            </a:r>
          </a:p>
          <a:p>
            <a:r>
              <a:rPr lang="en-US" sz="1400" b="1" dirty="0"/>
              <a:t>A company may improve net margin by increasing prices, reducing costs, improving operating efficiency, lowering interest expense, or reducing tax burden.</a:t>
            </a:r>
          </a:p>
          <a:p>
            <a:r>
              <a:rPr lang="en-US" sz="1400" b="1" dirty="0"/>
              <a:t>But also warn students:</a:t>
            </a:r>
          </a:p>
          <a:p>
            <a:r>
              <a:rPr lang="en-US" sz="1400" b="1" dirty="0"/>
              <a:t>Teaching phrase: "A higher net margin is good only if it is sustainable."</a:t>
            </a:r>
          </a:p>
          <a:p>
            <a:r>
              <a:rPr lang="en-US" sz="1400" b="1" dirty="0"/>
              <a:t>For example, if net income increased because of a one-time gain, this may not reflect real operating improvement.</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33</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33: Return on Assets</a:t>
            </a:r>
          </a:p>
          <a:p>
            <a:r>
              <a:rPr lang="en-US" sz="1400" b="1" dirty="0"/>
              <a:t>Explain that ROA measures how efficiently the company uses total assets to generate net income.</a:t>
            </a:r>
          </a:p>
          <a:p>
            <a:r>
              <a:rPr lang="en-US" sz="1400" b="1" dirty="0"/>
              <a:t>Formula:</a:t>
            </a:r>
          </a:p>
          <a:p>
            <a:r>
              <a:rPr lang="en-US" sz="1400" b="1" dirty="0"/>
              <a:t>ROA = Net income divided by average total assets.</a:t>
            </a:r>
          </a:p>
          <a:p>
            <a:r>
              <a:rPr lang="en-US" sz="1400" b="1" dirty="0"/>
              <a:t>From the slide:</a:t>
            </a:r>
          </a:p>
          <a:p>
            <a:r>
              <a:rPr lang="en-US" sz="1400" b="1" dirty="0"/>
              <a:t>Net income = $140,000</a:t>
            </a:r>
          </a:p>
          <a:p>
            <a:r>
              <a:rPr lang="en-US" sz="1400" b="1" dirty="0"/>
              <a:t>Beginning assets = $1,350,000</a:t>
            </a:r>
          </a:p>
          <a:p>
            <a:r>
              <a:rPr lang="en-US" sz="1400" b="1" dirty="0"/>
              <a:t>Ending assets = $1,500,000</a:t>
            </a:r>
          </a:p>
          <a:p>
            <a:r>
              <a:rPr lang="en-US" sz="1400" b="1" dirty="0"/>
              <a:t>Average assets = $1,425,000</a:t>
            </a:r>
          </a:p>
          <a:p>
            <a:r>
              <a:rPr lang="en-US" sz="1400" b="1" dirty="0"/>
              <a:t>ROA = $140,000 ÷ $1,425,000 = 9.8%.</a:t>
            </a:r>
          </a:p>
          <a:p>
            <a:r>
              <a:rPr lang="en-US" sz="1400" b="1" dirty="0"/>
              <a:t>Interpretation:</a:t>
            </a:r>
          </a:p>
          <a:p>
            <a:r>
              <a:rPr lang="en-US" sz="1400" b="1" dirty="0"/>
              <a:t>The company earns about 9.8 cents for every $1 invested in assets.</a:t>
            </a:r>
          </a:p>
          <a:p>
            <a:r>
              <a:rPr lang="en-US" sz="1400" b="1" dirty="0"/>
              <a:t>Explain that ROA combines profitability and asset efficiency. A company can improve ROA by increasing net margin, using assets more efficiently, selling unproductive assets, or increasing sales without requiring proportional asset growth.</a:t>
            </a:r>
          </a:p>
          <a:p>
            <a:r>
              <a:rPr lang="en-US" sz="1400" b="1" dirty="0"/>
              <a:t>Connect this to previous slides. Asset turnover was 0.88, meaning assets generate less than $1 of sales for every $1 of assets. If the company improves asset turnover while maintaining margin, ROA will improve.</a:t>
            </a:r>
          </a:p>
          <a:p>
            <a:r>
              <a:rPr lang="en-US" sz="1400" b="1" dirty="0"/>
              <a:t>Teaching sentence:</a:t>
            </a:r>
          </a:p>
          <a:p>
            <a:r>
              <a:rPr lang="en-US" sz="1400" b="1" dirty="0"/>
              <a:t>Teaching phrase: "ROA answers the question: how productive are the company's assets in generating profit?"</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34</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34: Return on Equity</a:t>
            </a:r>
          </a:p>
          <a:p>
            <a:r>
              <a:rPr lang="en-US" sz="1400" b="1" dirty="0"/>
              <a:t>Explain that ROE measures the return earned on shareholders' equity.</a:t>
            </a:r>
          </a:p>
          <a:p>
            <a:r>
              <a:rPr lang="en-US" sz="1400" b="1" dirty="0"/>
              <a:t>Formula:</a:t>
            </a:r>
          </a:p>
          <a:p>
            <a:r>
              <a:rPr lang="en-US" sz="1400" b="1" dirty="0"/>
              <a:t>ROE = Net income divided by average common equity.</a:t>
            </a:r>
          </a:p>
          <a:p>
            <a:r>
              <a:rPr lang="en-US" sz="1400" b="1" dirty="0"/>
              <a:t>From the slide:</a:t>
            </a:r>
          </a:p>
          <a:p>
            <a:r>
              <a:rPr lang="en-US" sz="1400" b="1" dirty="0"/>
              <a:t>Net income = $140,000</a:t>
            </a:r>
          </a:p>
          <a:p>
            <a:r>
              <a:rPr lang="en-US" sz="1400" b="1" dirty="0"/>
              <a:t>Beginning equity = $720,000</a:t>
            </a:r>
          </a:p>
          <a:p>
            <a:r>
              <a:rPr lang="en-US" sz="1400" b="1" dirty="0"/>
              <a:t>Ending equity = $800,000</a:t>
            </a:r>
          </a:p>
          <a:p>
            <a:r>
              <a:rPr lang="en-US" sz="1400" b="1" dirty="0"/>
              <a:t>Average equity = $760,000</a:t>
            </a:r>
          </a:p>
          <a:p>
            <a:r>
              <a:rPr lang="en-US" sz="1400" b="1" dirty="0"/>
              <a:t>ROE = $140,000 ÷ $760,000 = 18.4%.</a:t>
            </a:r>
          </a:p>
          <a:p>
            <a:r>
              <a:rPr lang="en-US" sz="1400" b="1" dirty="0"/>
              <a:t>Interpretation:</a:t>
            </a:r>
          </a:p>
          <a:p>
            <a:r>
              <a:rPr lang="en-US" sz="1400" b="1" dirty="0"/>
              <a:t>Shareholders earned approximately 18.4% on their average equity investment.</a:t>
            </a:r>
          </a:p>
          <a:p>
            <a:r>
              <a:rPr lang="en-US" sz="1400" b="1" dirty="0"/>
              <a:t>Explain that ROE is very important for shareholders because it measures the profitability of their invested capital.</a:t>
            </a:r>
          </a:p>
          <a:p>
            <a:r>
              <a:rPr lang="en-US" sz="1400" b="1" dirty="0"/>
              <a:t>But give the caution clearly. A high ROE may result from strong operations, but it may also result from high leverage. If the company uses a lot of debt, equity becomes smaller relative to assets, and ROE can increase even if risk also increases.</a:t>
            </a:r>
          </a:p>
          <a:p>
            <a:r>
              <a:rPr lang="en-US" sz="1400" b="1" dirty="0"/>
              <a:t>Use a simple example. If two companies have the same net income, but one uses less equity and more debt, that company may show higher ROE. But it may also be riskier.</a:t>
            </a:r>
          </a:p>
          <a:p>
            <a:r>
              <a:rPr lang="en-US" sz="1400" b="1" dirty="0"/>
              <a:t>Tell students:</a:t>
            </a:r>
          </a:p>
          <a:p>
            <a:r>
              <a:rPr lang="en-US" sz="1400" b="1" dirty="0"/>
              <a:t>Teaching phrase: "ROE must be analyzed carefully. High ROE is not automatically a sign of superior performance."</a:t>
            </a:r>
          </a:p>
          <a:p>
            <a:r>
              <a:rPr lang="en-US" sz="1400" b="1" dirty="0"/>
              <a:t>This prepares for DuPont analysis.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35</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35: Market Ratios: EPS</a:t>
            </a:r>
          </a:p>
          <a:p>
            <a:r>
              <a:rPr lang="en-US" sz="1400" b="1" dirty="0"/>
              <a:t>Explain that market ratios connect accounting performance with investor valuation.</a:t>
            </a:r>
          </a:p>
          <a:p>
            <a:r>
              <a:rPr lang="en-US" sz="1400" b="1" dirty="0"/>
              <a:t>They are especially relevant for publicly traded companies because they use share price and shares outstanding.</a:t>
            </a:r>
          </a:p>
          <a:p>
            <a:r>
              <a:rPr lang="en-US" sz="1400" b="1" dirty="0"/>
              <a:t>Start with EPS, or earnings per share.</a:t>
            </a:r>
          </a:p>
          <a:p>
            <a:r>
              <a:rPr lang="en-US" sz="1400" b="1" dirty="0"/>
              <a:t>Formula:</a:t>
            </a:r>
          </a:p>
          <a:p>
            <a:r>
              <a:rPr lang="en-US" sz="1400" b="1" dirty="0"/>
              <a:t>EPS = Net income available to common shareholders divided by average common shares outstanding.</a:t>
            </a:r>
          </a:p>
          <a:p>
            <a:r>
              <a:rPr lang="en-US" sz="1400" b="1" dirty="0"/>
              <a:t>From the slide:</a:t>
            </a:r>
          </a:p>
          <a:p>
            <a:r>
              <a:rPr lang="en-US" sz="1400" b="1" dirty="0"/>
              <a:t>Net income available to common shareholders = $140,000</a:t>
            </a:r>
          </a:p>
          <a:p>
            <a:r>
              <a:rPr lang="en-US" sz="1400" b="1" dirty="0"/>
              <a:t>Average shares = 70,000</a:t>
            </a:r>
          </a:p>
          <a:p>
            <a:r>
              <a:rPr lang="en-US" sz="1400" b="1" dirty="0"/>
              <a:t>EPS = $140,000 ÷ 70,000 = $2 per share.</a:t>
            </a:r>
          </a:p>
          <a:p>
            <a:r>
              <a:rPr lang="en-US" sz="1400" b="1" dirty="0"/>
              <a:t>Interpretation:</a:t>
            </a:r>
          </a:p>
          <a:p>
            <a:r>
              <a:rPr lang="en-US" sz="1400" b="1" dirty="0"/>
              <a:t>Each common share earned $2 of accounting profit during the period.</a:t>
            </a:r>
          </a:p>
          <a:p>
            <a:r>
              <a:rPr lang="en-US" sz="1400" b="1" dirty="0"/>
              <a:t>Explain that EPS is widely used by investors, but it should not be interpreted alone. A higher EPS may result from higher net income, fewer shares, or share repurchases. It does not automatically mean the company is more valuable.</a:t>
            </a:r>
          </a:p>
          <a:p>
            <a:r>
              <a:rPr lang="en-US" sz="1400" b="1" dirty="0"/>
              <a:t>Also explain that EPS is accounting-based, while market ratios such as P/E incorporate investor expectations.</a:t>
            </a:r>
          </a:p>
          <a:p>
            <a:r>
              <a:rPr lang="en-US" sz="1400" b="1" dirty="0"/>
              <a:t>Teaching sentence:</a:t>
            </a:r>
          </a:p>
          <a:p>
            <a:r>
              <a:rPr lang="en-US" sz="1400" b="1" dirty="0"/>
              <a:t>Teaching phrase: "EPS tells us earnings per share, but it does not tell us how much investors are willing to pay for those earnings."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36</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36: Price-Earnings Ratio</a:t>
            </a:r>
          </a:p>
          <a:p>
            <a:r>
              <a:rPr lang="en-US" sz="1400" b="1" dirty="0"/>
              <a:t>Explain that the P/E ratio measures how much investors are willing to pay for one dollar of earnings.</a:t>
            </a:r>
          </a:p>
          <a:p>
            <a:r>
              <a:rPr lang="en-US" sz="1400" b="1" dirty="0"/>
              <a:t>Formula:</a:t>
            </a:r>
          </a:p>
          <a:p>
            <a:r>
              <a:rPr lang="en-US" sz="1400" b="1" dirty="0"/>
              <a:t>P/E ratio = Market price per share divided by earnings per share.</a:t>
            </a:r>
          </a:p>
          <a:p>
            <a:r>
              <a:rPr lang="en-US" sz="1400" b="1" dirty="0"/>
              <a:t>From the slide:</a:t>
            </a:r>
          </a:p>
          <a:p>
            <a:r>
              <a:rPr lang="en-US" sz="1400" b="1" dirty="0"/>
              <a:t>Market price per share = $24</a:t>
            </a:r>
          </a:p>
          <a:p>
            <a:r>
              <a:rPr lang="en-US" sz="1400" b="1" dirty="0"/>
              <a:t>EPS = $2</a:t>
            </a:r>
          </a:p>
          <a:p>
            <a:r>
              <a:rPr lang="en-US" sz="1400" b="1" dirty="0"/>
              <a:t>P/E = $24 ÷ $2 = 12 times.</a:t>
            </a:r>
          </a:p>
          <a:p>
            <a:r>
              <a:rPr lang="en-US" sz="1400" b="1" dirty="0"/>
              <a:t>Interpretation:</a:t>
            </a:r>
          </a:p>
          <a:p>
            <a:r>
              <a:rPr lang="en-US" sz="1400" b="1" dirty="0"/>
              <a:t>Investors are willing to pay $12 for each $1 of current earnings.</a:t>
            </a:r>
          </a:p>
          <a:p>
            <a:r>
              <a:rPr lang="en-US" sz="1400" b="1" dirty="0"/>
              <a:t>Explain why P/E may be high. Investors may expect strong future growth. They may perceive the company as low risk. The firm may have strong brand value, technology, competitive advantage, or stable cash flows.</a:t>
            </a:r>
          </a:p>
          <a:p>
            <a:r>
              <a:rPr lang="en-US" sz="1400" b="1" dirty="0"/>
              <a:t>Explain why P/E may be low. Investors may expect weak growth, high risk, declining profitability, or industry problems. It may also indicate undervaluation, but that requires further analysis.</a:t>
            </a:r>
          </a:p>
          <a:p>
            <a:r>
              <a:rPr lang="en-US" sz="1400" b="1" dirty="0"/>
              <a:t>Warn students:</a:t>
            </a:r>
          </a:p>
          <a:p>
            <a:r>
              <a:rPr lang="en-US" sz="1400" b="1" dirty="0"/>
              <a:t>Teaching phrase: "A high P/E does not always mean the stock is good, and a low P/E does not always mean the stock is cheap."</a:t>
            </a:r>
          </a:p>
          <a:p>
            <a:r>
              <a:rPr lang="en-US" sz="1400" b="1" dirty="0"/>
              <a:t>The ratio reflects expectations, and expectations may be correct or incorrect.</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37</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37: Market-to-Book Ratio</a:t>
            </a:r>
          </a:p>
          <a:p>
            <a:r>
              <a:rPr lang="en-US" sz="1400" b="1" dirty="0"/>
              <a:t>Explain that the market-to-book ratio compares the market value of equity with its accounting book value.</a:t>
            </a:r>
          </a:p>
          <a:p>
            <a:r>
              <a:rPr lang="en-US" sz="1400" b="1" dirty="0"/>
              <a:t>Formula:</a:t>
            </a:r>
          </a:p>
          <a:p>
            <a:r>
              <a:rPr lang="en-US" sz="1400" b="1" dirty="0"/>
              <a:t>Market-to-book ratio = Market value per share divided by book value per share.</a:t>
            </a:r>
          </a:p>
          <a:p>
            <a:r>
              <a:rPr lang="en-US" sz="1400" b="1" dirty="0"/>
              <a:t>From the slide:</a:t>
            </a:r>
          </a:p>
          <a:p>
            <a:r>
              <a:rPr lang="en-US" sz="1400" b="1" dirty="0"/>
              <a:t>Market price per share = $24</a:t>
            </a:r>
          </a:p>
          <a:p>
            <a:r>
              <a:rPr lang="en-US" sz="1400" b="1" dirty="0"/>
              <a:t>Book value per share = $16</a:t>
            </a:r>
          </a:p>
          <a:p>
            <a:r>
              <a:rPr lang="en-US" sz="1400" b="1" dirty="0"/>
              <a:t>Market-to-book = $24 ÷ $16 = 1.50.</a:t>
            </a:r>
          </a:p>
          <a:p>
            <a:r>
              <a:rPr lang="en-US" sz="1400" b="1" dirty="0"/>
              <a:t>Interpretation:</a:t>
            </a:r>
          </a:p>
          <a:p>
            <a:r>
              <a:rPr lang="en-US" sz="1400" b="1" dirty="0"/>
              <a:t>The market values the company at 1.5 times its accounting book value per share.</a:t>
            </a:r>
          </a:p>
          <a:p>
            <a:r>
              <a:rPr lang="en-US" sz="1400" b="1" dirty="0"/>
              <a:t>Explain book value. It is based on accounting equity, which equals assets minus liabilities according to the balance sheet. Market value reflects what investors believe the company is worth.</a:t>
            </a:r>
          </a:p>
          <a:p>
            <a:r>
              <a:rPr lang="en-US" sz="1400" b="1" dirty="0"/>
              <a:t>A ratio above 1 often suggests that investors believe the company has value beyond its recorded assets. This may include intangible assets, brand reputation, growth opportunities, skilled management, patents, customer loyalty, or expected profitability.</a:t>
            </a:r>
          </a:p>
          <a:p>
            <a:r>
              <a:rPr lang="en-US" sz="1400" b="1" dirty="0"/>
              <a:t>A ratio below 1 may indicate weak expectations, undervaluation, or concern about asset quality.</a:t>
            </a:r>
          </a:p>
          <a:p>
            <a:r>
              <a:rPr lang="en-US" sz="1400" b="1" dirty="0"/>
              <a:t>Teaching sentence:</a:t>
            </a:r>
          </a:p>
          <a:p>
            <a:r>
              <a:rPr lang="en-US" sz="1400" b="1" dirty="0"/>
              <a:t>Teaching phrase: "Book value looks at accounting records; market value looks at investor expectations."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38</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38: DuPont Analysis</a:t>
            </a:r>
          </a:p>
          <a:p>
            <a:r>
              <a:rPr lang="en-US" sz="1400" b="1" dirty="0"/>
              <a:t>Introduce DuPont analysis as one of the most important analytical frameworks in finance.</a:t>
            </a:r>
          </a:p>
          <a:p>
            <a:r>
              <a:rPr lang="en-US" sz="1400" b="1" dirty="0"/>
              <a:t>Explain that ROE tells us the return to shareholders, but it does not tell us why ROE is high or low. DuPont analysis decomposes ROE into three drivers:</a:t>
            </a:r>
          </a:p>
          <a:p>
            <a:r>
              <a:rPr lang="en-US" sz="1400" b="1" dirty="0"/>
              <a:t>Net profit margin, total asset turnover, and equity multiplier.</a:t>
            </a:r>
          </a:p>
          <a:p>
            <a:r>
              <a:rPr lang="en-US" sz="1400" b="1" dirty="0"/>
              <a:t>ROE = Net profit margin × Total asset turnover × Equity multiplier.</a:t>
            </a:r>
          </a:p>
          <a:p>
            <a:r>
              <a:rPr lang="en-US" sz="1400" b="1" dirty="0"/>
              <a:t>Explain each component.</a:t>
            </a:r>
          </a:p>
          <a:p>
            <a:r>
              <a:rPr lang="en-US" sz="1400" b="1" dirty="0"/>
              <a:t>Net profit margin measures profitability from sales. It answers: how much profit is earned from each sales dollar?</a:t>
            </a:r>
          </a:p>
          <a:p>
            <a:r>
              <a:rPr lang="en-US" sz="1400" b="1" dirty="0"/>
              <a:t>Total asset turnover measures efficiency. It answers: how effectively are assets used to generate sales?</a:t>
            </a:r>
          </a:p>
          <a:p>
            <a:r>
              <a:rPr lang="en-US" sz="1400" b="1" dirty="0"/>
              <a:t>Equity multiplier measures leverage. It answers: how much of the asset base is supported by equity versus debt?</a:t>
            </a:r>
          </a:p>
          <a:p>
            <a:r>
              <a:rPr lang="en-US" sz="1400" b="1" dirty="0"/>
              <a:t>Explain that ROE can improve through better margins, better asset utilization, or greater leverage.</a:t>
            </a:r>
          </a:p>
          <a:p>
            <a:r>
              <a:rPr lang="en-US" sz="1400" b="1" dirty="0"/>
              <a:t>But warn students:</a:t>
            </a:r>
          </a:p>
          <a:p>
            <a:r>
              <a:rPr lang="en-US" sz="1400" b="1" dirty="0"/>
              <a:t>Teaching phrase: "Improving ROE through leverage may increase risk. Improving ROE through margin or turnover is usually healthier."</a:t>
            </a:r>
          </a:p>
          <a:p>
            <a:r>
              <a:rPr lang="en-US" sz="1400" b="1" dirty="0"/>
              <a:t>This slide helps students understand the quality of ROE.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39</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39: Worked Example: ROE Decomposition</a:t>
            </a:r>
          </a:p>
          <a:p>
            <a:r>
              <a:rPr lang="en-US" sz="1400" b="1" dirty="0"/>
              <a:t>Walk through the DuPont example.</a:t>
            </a:r>
          </a:p>
          <a:p>
            <a:r>
              <a:rPr lang="en-US" sz="1400" b="1" dirty="0"/>
              <a:t>Net profit margin = 11.2%, calculated as net income divided by sales.</a:t>
            </a:r>
          </a:p>
          <a:p>
            <a:r>
              <a:rPr lang="en-US" sz="1400" b="1" dirty="0"/>
              <a:t>Total asset turnover = 0.88 times, calculated as sales divided by average total assets.</a:t>
            </a:r>
          </a:p>
          <a:p>
            <a:r>
              <a:rPr lang="en-US" sz="1400" b="1" dirty="0"/>
              <a:t>Equity multiplier = 1.875 times, calculated as average assets divided by average equity.</a:t>
            </a:r>
          </a:p>
          <a:p>
            <a:r>
              <a:rPr lang="en-US" sz="1400" b="1" dirty="0"/>
              <a:t>ROE = 11.2% × 0.88 × 1.875 = approximately 18.5%.</a:t>
            </a:r>
          </a:p>
          <a:p>
            <a:r>
              <a:rPr lang="en-US" sz="1400" b="1" dirty="0"/>
              <a:t>Explain the meaning.</a:t>
            </a:r>
          </a:p>
          <a:p>
            <a:r>
              <a:rPr lang="en-US" sz="1400" b="1" dirty="0"/>
              <a:t>ROE is supported by a healthy net profit margin and significant financial leverage. The equity multiplier of 1.875 indicates that assets are almost 1.875 times equity, meaning part of the assets are financed by liabilities.</a:t>
            </a:r>
          </a:p>
          <a:p>
            <a:r>
              <a:rPr lang="en-US" sz="1400" b="1" dirty="0"/>
              <a:t>Explain the strategic implication:</a:t>
            </a:r>
          </a:p>
          <a:p>
            <a:r>
              <a:rPr lang="en-US" sz="1400" b="1" dirty="0"/>
              <a:t>If management wants to increase ROE without increasing risk, it should focus on improving net margin or asset turnover rather than simply increasing debt.</a:t>
            </a:r>
          </a:p>
          <a:p>
            <a:r>
              <a:rPr lang="en-US" sz="1400" b="1" dirty="0"/>
              <a:t>Ask students to solve the class task:</a:t>
            </a:r>
          </a:p>
          <a:p>
            <a:r>
              <a:rPr lang="en-US" sz="1400" b="1" dirty="0"/>
              <a:t>If total asset turnover increases from 0.88 to 1.00, while net margin and equity multiplier remain constant:</a:t>
            </a:r>
          </a:p>
          <a:p>
            <a:r>
              <a:rPr lang="en-US" sz="1400" b="1" dirty="0"/>
              <a:t>New ROE = 11.2% × 1.00 × 1.875 = 21.0%.</a:t>
            </a:r>
          </a:p>
          <a:p>
            <a:r>
              <a:rPr lang="en-US" sz="1400" b="1" dirty="0"/>
              <a:t>This shows how improving efficiency can improve shareholder return without additional leverage.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40</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40: Limitations of Ratio Analysis</a:t>
            </a:r>
          </a:p>
          <a:p>
            <a:r>
              <a:rPr lang="en-US" sz="1400" b="1" dirty="0"/>
              <a:t>Explain that ratios are useful tools, but they are not perfect.</a:t>
            </a:r>
          </a:p>
          <a:p>
            <a:r>
              <a:rPr lang="en-US" sz="1400" b="1" dirty="0"/>
              <a:t>First limitation: accounting policies differ. Companies may use different depreciation methods, inventory methods, or revenue recognition practices. This affects comparability.</a:t>
            </a:r>
          </a:p>
          <a:p>
            <a:r>
              <a:rPr lang="en-US" sz="1400" b="1" dirty="0"/>
              <a:t>Second: industry differences. A normal current ratio in one industry may be weak or excessive in another. For example, supermarkets and construction companies have different working capital structures.</a:t>
            </a:r>
          </a:p>
          <a:p>
            <a:r>
              <a:rPr lang="en-US" sz="1400" b="1" dirty="0"/>
              <a:t>Third: inflation and historical cost. Assets recorded at historical cost may not reflect current market value. This can distort asset turnover, ROA, and debt ratios.</a:t>
            </a:r>
          </a:p>
          <a:p>
            <a:r>
              <a:rPr lang="en-US" sz="1400" b="1" dirty="0"/>
              <a:t>Fourth: seasonality. Year-end balances may not represent normal operations. A retailer may have very high inventory before holiday season and lower inventory after.</a:t>
            </a:r>
          </a:p>
          <a:p>
            <a:r>
              <a:rPr lang="en-US" sz="1400" b="1" dirty="0"/>
              <a:t>Fifth: one-time events. Nonrecurring gains or losses can distort profitability ratios. Analysts may need to normalize earnings.</a:t>
            </a:r>
          </a:p>
          <a:p>
            <a:r>
              <a:rPr lang="en-US" sz="1400" b="1" dirty="0"/>
              <a:t>Stress the key rule:</a:t>
            </a:r>
          </a:p>
          <a:p>
            <a:r>
              <a:rPr lang="en-US" sz="1400" b="1" dirty="0"/>
              <a:t>Teaching phrase: "Ratios are starting points for investigation, not final answers."</a:t>
            </a:r>
          </a:p>
          <a:p>
            <a:r>
              <a:rPr lang="en-US" sz="1400" b="1" dirty="0"/>
              <a:t>Good analysis explains causes, consequences, and decisions.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41</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41: Benchmarking and Industry Averages</a:t>
            </a:r>
          </a:p>
          <a:p>
            <a:r>
              <a:rPr lang="en-US" sz="1400" b="1" dirty="0"/>
              <a:t>Explain that benchmarking gives meaning to ratios.</a:t>
            </a:r>
          </a:p>
          <a:p>
            <a:r>
              <a:rPr lang="en-US" sz="1400" b="1" dirty="0"/>
              <a:t>A ratio by itself is just a number. It becomes meaningful when compared with a standard. The standard may be the company's own past performance, industry average, direct competitors, or management targets.</a:t>
            </a:r>
          </a:p>
          <a:p>
            <a:r>
              <a:rPr lang="en-US" sz="1400" b="1" dirty="0"/>
              <a:t>Use the table.</a:t>
            </a:r>
          </a:p>
          <a:p>
            <a:r>
              <a:rPr lang="en-US" sz="1400" b="1" dirty="0"/>
              <a:t>The company's current ratio is 1.7, while the industry average is 2.1. This suggests liquidity is below industry level.</a:t>
            </a:r>
          </a:p>
          <a:p>
            <a:r>
              <a:rPr lang="en-US" sz="1400" b="1" dirty="0"/>
              <a:t>Inventory turnover is 4.2 times, while the industry average is 6.5 times. This suggests inventory moves more slowly than competitors.</a:t>
            </a:r>
          </a:p>
          <a:p>
            <a:r>
              <a:rPr lang="en-US" sz="1400" b="1" dirty="0"/>
              <a:t>Net margin is 11.2%, while industry average is 8%. This suggests profitability is stronger than peers.</a:t>
            </a:r>
          </a:p>
          <a:p>
            <a:r>
              <a:rPr lang="en-US" sz="1400" b="1" dirty="0"/>
              <a:t>Debt ratio is 52.9%, while industry average is 45%. This suggests leverage is higher than peers.</a:t>
            </a:r>
          </a:p>
          <a:p>
            <a:r>
              <a:rPr lang="en-US" sz="1400" b="1" dirty="0"/>
              <a:t>Interpretation:</a:t>
            </a:r>
          </a:p>
          <a:p>
            <a:r>
              <a:rPr lang="en-US" sz="1400" b="1" dirty="0"/>
              <a:t>The company has strong profitability but weaker inventory efficiency and higher leverage. Management should protect its strong margins while improving working capital and managing debt risk.</a:t>
            </a:r>
          </a:p>
          <a:p>
            <a:r>
              <a:rPr lang="en-US" sz="1400" b="1" dirty="0"/>
              <a:t>Teaching sentence:</a:t>
            </a:r>
          </a:p>
          <a:p>
            <a:r>
              <a:rPr lang="en-US" sz="1400" b="1" dirty="0"/>
              <a:t>Teaching phrase: "Benchmarking does not give the final answer. It tells us where to investigate."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42</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42: Trend Analysis</a:t>
            </a:r>
          </a:p>
          <a:p>
            <a:r>
              <a:rPr lang="en-US" sz="1400" b="1" dirty="0"/>
              <a:t>Explain that trend analysis studies performance over several years rather than one period.</a:t>
            </a:r>
          </a:p>
          <a:p>
            <a:r>
              <a:rPr lang="en-US" sz="1400" b="1" dirty="0"/>
              <a:t>One-year analysis can be misleading. A single ratio may look good or bad because of temporary conditions. Trend analysis reveals direction and momentum.</a:t>
            </a:r>
          </a:p>
          <a:p>
            <a:r>
              <a:rPr lang="en-US" sz="1400" b="1" dirty="0"/>
              <a:t>Use the table.</a:t>
            </a:r>
          </a:p>
          <a:p>
            <a:r>
              <a:rPr lang="en-US" sz="1400" b="1" dirty="0"/>
              <a:t>Sales growth increases from 10% in 2023 to 15% in 2024 and 25% in 2025. This suggests accelerating growth.</a:t>
            </a:r>
          </a:p>
          <a:p>
            <a:r>
              <a:rPr lang="en-US" sz="1400" b="1" dirty="0"/>
              <a:t>Net margin improves from 8% in 2022 to 11.2% in 2025. This suggests profitability is improving.</a:t>
            </a:r>
          </a:p>
          <a:p>
            <a:r>
              <a:rPr lang="en-US" sz="1400" b="1" dirty="0"/>
              <a:t>Debt ratio increases from 42% to 53%. This suggests the company is using more debt over time.</a:t>
            </a:r>
          </a:p>
          <a:p>
            <a:r>
              <a:rPr lang="en-US" sz="1400" b="1" dirty="0"/>
              <a:t>Interpretation:</a:t>
            </a:r>
          </a:p>
          <a:p>
            <a:r>
              <a:rPr lang="en-US" sz="1400" b="1" dirty="0"/>
              <a:t>The company is growing and becoming more profitable, but leverage is also rising. The key question is whether growth is being financed sustainably.</a:t>
            </a:r>
          </a:p>
          <a:p>
            <a:r>
              <a:rPr lang="en-US" sz="1400" b="1" dirty="0"/>
              <a:t>Explain:</a:t>
            </a:r>
          </a:p>
          <a:p>
            <a:r>
              <a:rPr lang="en-US" sz="1400" b="1" dirty="0"/>
              <a:t>Teaching phrase: "A rising debt ratio may be acceptable if profits and cash flows are also improving. But if debt rises faster than the firm's ability to pay, risk increases."</a:t>
            </a:r>
          </a:p>
          <a:p>
            <a:r>
              <a:rPr lang="en-US" sz="1400" b="1" dirty="0"/>
              <a:t>This slide connects profitability, growth, and solvency.</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43</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43: Financial Forecasting and Long-Term Planning</a:t>
            </a:r>
          </a:p>
          <a:p>
            <a:r>
              <a:rPr lang="en-US" sz="1400" b="1" dirty="0"/>
              <a:t>Explain that forecasting translates strategy into numbers.</a:t>
            </a:r>
          </a:p>
          <a:p>
            <a:r>
              <a:rPr lang="en-US" sz="1400" b="1" dirty="0"/>
              <a:t>If management says, "We want sales to grow," finance asks: What assets will be required? What costs will increase? What financing will be needed? Will retained earnings be enough? Will the company need to borrow or issue equity?</a:t>
            </a:r>
          </a:p>
          <a:p>
            <a:r>
              <a:rPr lang="en-US" sz="1400" b="1" dirty="0"/>
              <a:t>Explain the forecasting process.</a:t>
            </a:r>
          </a:p>
          <a:p>
            <a:r>
              <a:rPr lang="en-US" sz="1400" b="1" dirty="0"/>
              <a:t>First, forecast sales. Sales are usually the starting point because many other accounts depend on sales.</a:t>
            </a:r>
          </a:p>
          <a:p>
            <a:r>
              <a:rPr lang="en-US" sz="1400" b="1" dirty="0"/>
              <a:t>Second, forecast costs. COGS and operating expenses may be estimated as percentages of sales.</a:t>
            </a:r>
          </a:p>
          <a:p>
            <a:r>
              <a:rPr lang="en-US" sz="1400" b="1" dirty="0"/>
              <a:t>Third, forecast assets. Higher sales may require more receivables, inventory, fixed assets, and cash.</a:t>
            </a:r>
          </a:p>
          <a:p>
            <a:r>
              <a:rPr lang="en-US" sz="1400" b="1" dirty="0"/>
              <a:t>Fourth, forecast financing. Compare required assets with available financing from liabilities and equity.</a:t>
            </a:r>
          </a:p>
          <a:p>
            <a:r>
              <a:rPr lang="en-US" sz="1400" b="1" dirty="0"/>
              <a:t>Explain the percentage-of-sales method. Some accounts naturally vary with sales, such as COGS, receivables, inventory, payables, and some operating expenses.</a:t>
            </a:r>
          </a:p>
          <a:p>
            <a:r>
              <a:rPr lang="en-US" sz="1400" b="1" dirty="0"/>
              <a:t>Teaching sentence:</a:t>
            </a:r>
          </a:p>
          <a:p>
            <a:r>
              <a:rPr lang="en-US" sz="1400" b="1" dirty="0"/>
              <a:t>Teaching phrase: "Financial forecasting is not guessing. It is disciplined planning based on explicit assumptions."</a:t>
            </a:r>
          </a:p>
          <a:p>
            <a:r>
              <a:rPr lang="en-US" sz="1400" b="1" dirty="0"/>
              <a:t>This helps students understand the role of assumptions in finance.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44</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44: Pro Forma Statements and External Financing Needed</a:t>
            </a:r>
          </a:p>
          <a:p>
            <a:r>
              <a:rPr lang="en-US" sz="1400" b="1" dirty="0"/>
              <a:t>Explain that pro forma statements are forecasted financial statements.</a:t>
            </a:r>
          </a:p>
          <a:p>
            <a:r>
              <a:rPr lang="en-US" sz="1400" b="1" dirty="0"/>
              <a:t>They estimate what the income statement and balance sheet may look like under specific assumptions.</a:t>
            </a:r>
          </a:p>
          <a:p>
            <a:r>
              <a:rPr lang="en-US" sz="1400" b="1" dirty="0"/>
              <a:t>Walk through the pro forma income statement.</a:t>
            </a:r>
          </a:p>
          <a:p>
            <a:r>
              <a:rPr lang="en-US" sz="1400" b="1" dirty="0"/>
              <a:t>Sales are forecasted at $2,300,000.</a:t>
            </a:r>
          </a:p>
          <a:p>
            <a:r>
              <a:rPr lang="en-US" sz="1400" b="1" dirty="0"/>
              <a:t>COGS is 60% of sales, so COGS = $1,380,000.</a:t>
            </a:r>
          </a:p>
          <a:p>
            <a:r>
              <a:rPr lang="en-US" sz="1400" b="1" dirty="0"/>
              <a:t>Operating expenses are 25% of sales, so operating expenses = $575,000.</a:t>
            </a:r>
          </a:p>
          <a:p>
            <a:r>
              <a:rPr lang="en-US" sz="1400" b="1" dirty="0"/>
              <a:t>EBIT = Sales − COGS − operating expenses</a:t>
            </a:r>
          </a:p>
          <a:p>
            <a:r>
              <a:rPr lang="en-US" sz="1400" b="1" dirty="0"/>
              <a:t>EBIT = $2,300,000 − $1,380,000 − $575,000 = $345,000.</a:t>
            </a:r>
          </a:p>
          <a:p>
            <a:r>
              <a:rPr lang="en-US" sz="1400" b="1" dirty="0"/>
              <a:t>Interest is given as $45,000.</a:t>
            </a:r>
          </a:p>
          <a:p>
            <a:r>
              <a:rPr lang="en-US" sz="1400" b="1" dirty="0"/>
              <a:t>EBT = EBIT − interest = $300,000.</a:t>
            </a:r>
          </a:p>
          <a:p>
            <a:r>
              <a:rPr lang="en-US" sz="1400" b="1" dirty="0"/>
              <a:t>Tax is 30% of EBT, so tax = $90,000.</a:t>
            </a:r>
          </a:p>
          <a:p>
            <a:r>
              <a:rPr lang="en-US" sz="1400" b="1" dirty="0"/>
              <a:t>Net income = $300,000 − $90,000 = $210,000.</a:t>
            </a:r>
          </a:p>
          <a:p>
            <a:r>
              <a:rPr lang="en-US" sz="1400" b="1" dirty="0"/>
              <a:t>Then move to the balance sheet summary.</a:t>
            </a:r>
          </a:p>
          <a:p>
            <a:r>
              <a:rPr lang="en-US" sz="1400" b="1" dirty="0"/>
              <a:t>Total assets required = $1,701,000.</a:t>
            </a:r>
          </a:p>
          <a:p>
            <a:r>
              <a:rPr lang="en-US" sz="1400" b="1" dirty="0"/>
              <a:t>Total liabilities and equity available = $1,541,000.</a:t>
            </a:r>
          </a:p>
          <a:p>
            <a:r>
              <a:rPr lang="en-US" sz="1400" b="1" dirty="0"/>
              <a:t>External financing needed = $160,000.</a:t>
            </a:r>
          </a:p>
          <a:p>
            <a:r>
              <a:rPr lang="en-US" sz="1400" b="1" dirty="0"/>
              <a:t>Interpretation:</a:t>
            </a:r>
          </a:p>
          <a:p>
            <a:r>
              <a:rPr lang="en-US" sz="1400" b="1" dirty="0"/>
              <a:t>The company's growth plan requires $160,000 of external financing unless management changes the plan.</a:t>
            </a:r>
          </a:p>
          <a:p>
            <a:r>
              <a:rPr lang="en-US" sz="1400" b="1" dirty="0"/>
              <a:t>Possible solutions include borrowing, issuing equity, reducing asset requirements, improving working capital efficiency, retaining more earnings, cutting dividends, or slowing sales growth.</a:t>
            </a:r>
          </a:p>
          <a:p>
            <a:r>
              <a:rPr lang="en-US" sz="1400" b="1" dirty="0"/>
              <a:t>Teaching sentence:</a:t>
            </a:r>
          </a:p>
          <a:p>
            <a:r>
              <a:rPr lang="en-US" sz="1400" b="1" dirty="0"/>
              <a:t>Teaching phrase: "External financing needed is the financial gap between the strategy the company wants and the financing the company already has."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45</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45: Mini-Case, Strategic Interpretation, and Assignment</a:t>
            </a:r>
          </a:p>
          <a:p>
            <a:r>
              <a:rPr lang="en-US" sz="1400" b="1" dirty="0"/>
              <a:t>Use this slide as a closing synthesis.</a:t>
            </a:r>
          </a:p>
          <a:p>
            <a:r>
              <a:rPr lang="en-US" sz="1400" b="1" dirty="0"/>
              <a:t>Explain that the final product of financial analysis is not just a ratio table. The final product is a defensible recommendation.</a:t>
            </a:r>
          </a:p>
          <a:p>
            <a:r>
              <a:rPr lang="en-US" sz="1400" b="1" dirty="0"/>
              <a:t>The case provides data for Delta Retail Co. for 2024 and 2025. Students should compare sales, net income, current assets, current liabilities, inventory, total assets, total liabilities, and equity.</a:t>
            </a:r>
          </a:p>
          <a:p>
            <a:r>
              <a:rPr lang="en-US" sz="1400" b="1" dirty="0"/>
              <a:t>Guide students on what they should notice.</a:t>
            </a:r>
          </a:p>
          <a:p>
            <a:r>
              <a:rPr lang="en-US" sz="1400" b="1" dirty="0"/>
              <a:t>Sales increased from $2,000,000 to $2,300,000. Net income increased from $140,000 to $160,000. This suggests growth and improved profit in dollar terms.</a:t>
            </a:r>
          </a:p>
          <a:p>
            <a:r>
              <a:rPr lang="en-US" sz="1400" b="1" dirty="0"/>
              <a:t>However, current liabilities increased from $260,000 to $340,000. Inventory increased from $220,000 to $300,000. Total liabilities increased from $630,000 to $900,000. Debt increased significantly.</a:t>
            </a:r>
          </a:p>
          <a:p>
            <a:r>
              <a:rPr lang="en-US" sz="1400" b="1" dirty="0"/>
              <a:t>This creates an analytical issue:</a:t>
            </a:r>
          </a:p>
          <a:p>
            <a:r>
              <a:rPr lang="en-US" sz="1400" b="1" dirty="0"/>
              <a:t>The company is growing, but it may also be using more debt and tying more cash in inventory.</a:t>
            </a:r>
          </a:p>
          <a:p>
            <a:r>
              <a:rPr lang="en-US" sz="1400" b="1" dirty="0"/>
              <a:t>Students should prepare a one-page diagnostic memo including ratio table, trend interpretation, main financial risk, strategic recommendation, and limitation.</a:t>
            </a:r>
          </a:p>
          <a:p>
            <a:r>
              <a:rPr lang="en-US" sz="1400" b="1" dirty="0"/>
              <a:t>Emphasize:</a:t>
            </a:r>
          </a:p>
          <a:p>
            <a:r>
              <a:rPr lang="en-US" sz="1400" b="1" dirty="0"/>
              <a:t>Teaching phrase: "A good financial analyst does not only calculate. A good analyst writes a clear recommendation supported by evidence."</a:t>
            </a:r>
          </a:p>
          <a:p>
            <a:r>
              <a:rPr lang="en-US" sz="1400" b="1" dirty="0"/>
              <a:t># Solved MCQ Slides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46</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46: Solved MCQ 1</a:t>
            </a:r>
          </a:p>
          <a:p>
            <a:r>
              <a:rPr lang="en-US" sz="1400" b="1" dirty="0"/>
              <a:t>Question: Which tool compares the same financial statement item across two or more periods?</a:t>
            </a:r>
          </a:p>
          <a:p>
            <a:r>
              <a:rPr lang="en-US" sz="1400" b="1" dirty="0"/>
              <a:t>Correct answer: B — Horizontal analysis.</a:t>
            </a:r>
          </a:p>
          <a:p>
            <a:r>
              <a:rPr lang="en-US" sz="1400" b="1" dirty="0"/>
              <a:t>Explain that horizontal analysis focuses on change over time. If we compare sales in 2024 with sales in 2025, we are using horizontal analysis.</a:t>
            </a:r>
          </a:p>
          <a:p>
            <a:r>
              <a:rPr lang="en-US" sz="1400" b="1" dirty="0"/>
              <a:t>Why the other answers are incorrect:</a:t>
            </a:r>
          </a:p>
          <a:p>
            <a:r>
              <a:rPr lang="en-US" sz="1400" b="1" dirty="0"/>
              <a:t>Vertical analysis expresses items as percentages of a base amount within the same year. Market-to-book is a market valuation ratio. Cash ratio is a liquidity ratio.</a:t>
            </a:r>
          </a:p>
          <a:p>
            <a:r>
              <a:rPr lang="en-US" sz="1400" b="1" dirty="0"/>
              <a:t>Teaching approach:</a:t>
            </a:r>
          </a:p>
          <a:p>
            <a:r>
              <a:rPr lang="en-US" sz="1400" b="1" dirty="0"/>
              <a:t>Ask students before revealing the answer:</a:t>
            </a:r>
          </a:p>
          <a:p>
            <a:r>
              <a:rPr lang="en-US" sz="1400" b="1" dirty="0"/>
              <a:t>Teaching phrase: "When you hear the phrase across periods, which analysis comes to mind?"</a:t>
            </a:r>
          </a:p>
          <a:p>
            <a:r>
              <a:rPr lang="en-US" sz="1400" b="1" dirty="0"/>
              <a:t>The key word is "across periods." That indicates horizontal analysis.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47</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47: Solved MCQ 2</a:t>
            </a:r>
          </a:p>
          <a:p>
            <a:r>
              <a:rPr lang="en-US" sz="1400" b="1" dirty="0"/>
              <a:t>Question: In a common-size income statement, each item is usually expressed as a percentage of what?</a:t>
            </a:r>
          </a:p>
          <a:p>
            <a:r>
              <a:rPr lang="en-US" sz="1400" b="1" dirty="0"/>
              <a:t>Correct answer: C — Sales.</a:t>
            </a:r>
          </a:p>
          <a:p>
            <a:r>
              <a:rPr lang="en-US" sz="1400" b="1" dirty="0"/>
              <a:t>Explain that in an income statement, sales are the base because all income statement items are related to revenue generation. COGS, gross profit, operating expenses, EBIT, interest, taxes, and net income can all be expressed as percentages of sales.</a:t>
            </a:r>
          </a:p>
          <a:p>
            <a:r>
              <a:rPr lang="en-US" sz="1400" b="1" dirty="0"/>
              <a:t>Why the other answers are incorrect:</a:t>
            </a:r>
          </a:p>
          <a:p>
            <a:r>
              <a:rPr lang="en-US" sz="1400" b="1" dirty="0"/>
              <a:t>Total assets are used as the base in a common-size balance sheet, not income statement. Total liabilities and common equity are not the standard base for common-size income statement analysis.</a:t>
            </a:r>
          </a:p>
          <a:p>
            <a:r>
              <a:rPr lang="en-US" sz="1400" b="1" dirty="0"/>
              <a:t>Teaching point:</a:t>
            </a:r>
          </a:p>
          <a:p>
            <a:r>
              <a:rPr lang="en-US" sz="1400" b="1" dirty="0"/>
              <a:t>Teaching phrase: "Income statement common-size analysis uses sales as 100%. Balance sheet common-size analysis uses total assets as 100%."</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48</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48: Solved MCQ 3</a:t>
            </a:r>
          </a:p>
          <a:p>
            <a:r>
              <a:rPr lang="en-US" sz="1400" b="1" dirty="0"/>
              <a:t>Question: A company has current assets of $500,000 and current liabilities of $250,000. Its current ratio is what?</a:t>
            </a:r>
          </a:p>
          <a:p>
            <a:r>
              <a:rPr lang="en-US" sz="1400" b="1" dirty="0"/>
              <a:t>Correct answer: C — 2.00 times.</a:t>
            </a:r>
          </a:p>
          <a:p>
            <a:r>
              <a:rPr lang="en-US" sz="1400" b="1" dirty="0"/>
              <a:t>Explain the calculation:</a:t>
            </a:r>
          </a:p>
          <a:p>
            <a:r>
              <a:rPr lang="en-US" sz="1400" b="1" dirty="0"/>
              <a:t>Current ratio = Current assets ÷ Current liabilities</a:t>
            </a:r>
          </a:p>
          <a:p>
            <a:r>
              <a:rPr lang="en-US" sz="1400" b="1" dirty="0"/>
              <a:t>Current ratio = $500,000 ÷ $250,000 = 2.00 times.</a:t>
            </a:r>
          </a:p>
          <a:p>
            <a:r>
              <a:rPr lang="en-US" sz="1400" b="1" dirty="0"/>
              <a:t>Interpretation:</a:t>
            </a:r>
          </a:p>
          <a:p>
            <a:r>
              <a:rPr lang="en-US" sz="1400" b="1" dirty="0"/>
              <a:t>The company has $2 of current assets for every $1 of current liabilities.</a:t>
            </a:r>
          </a:p>
          <a:p>
            <a:r>
              <a:rPr lang="en-US" sz="1400" b="1" dirty="0"/>
              <a:t>Why the answer matters:</a:t>
            </a:r>
          </a:p>
          <a:p>
            <a:r>
              <a:rPr lang="en-US" sz="1400" b="1" dirty="0"/>
              <a:t>This tests whether students understand the basic liquidity formula.</a:t>
            </a:r>
          </a:p>
          <a:p>
            <a:r>
              <a:rPr lang="en-US" sz="1400" b="1" dirty="0"/>
              <a:t>Teaching point:</a:t>
            </a:r>
          </a:p>
          <a:p>
            <a:r>
              <a:rPr lang="en-US" sz="1400" b="1" dirty="0"/>
              <a:t>After solving, ask:</a:t>
            </a:r>
          </a:p>
          <a:p>
            <a:r>
              <a:rPr lang="en-US" sz="1400" b="1" dirty="0"/>
              <a:t>Teaching phrase: "Does a current ratio of 2 always mean strong liquidity?"</a:t>
            </a:r>
          </a:p>
          <a:p>
            <a:r>
              <a:rPr lang="en-US" sz="1400" b="1" dirty="0"/>
              <a:t>Expected answer: Not always. It depends on the quality of current assets, especially inventory and receivables.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49</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49: Solved MCQ 4</a:t>
            </a:r>
          </a:p>
          <a:p>
            <a:r>
              <a:rPr lang="en-US" sz="1400" b="1" dirty="0"/>
              <a:t>Question: Which ratio is the most conservative measure of liquidity?</a:t>
            </a:r>
          </a:p>
          <a:p>
            <a:r>
              <a:rPr lang="en-US" sz="1400" b="1" dirty="0"/>
              <a:t>Correct answer: C — Cash ratio.</a:t>
            </a:r>
          </a:p>
          <a:p>
            <a:r>
              <a:rPr lang="en-US" sz="1400" b="1" dirty="0"/>
              <a:t>Explain that the cash ratio includes only cash and marketable securities in the numerator. It excludes inventory and receivables, making it the strictest liquidity measure.</a:t>
            </a:r>
          </a:p>
          <a:p>
            <a:r>
              <a:rPr lang="en-US" sz="1400" b="1" dirty="0"/>
              <a:t>Why the other answers are incorrect:</a:t>
            </a:r>
          </a:p>
          <a:p>
            <a:r>
              <a:rPr lang="en-US" sz="1400" b="1" dirty="0"/>
              <a:t>Current ratio is broad because it includes all current assets. Quick ratio is more conservative than current ratio but still includes receivables. Total asset turnover is an efficiency ratio, not a liquidity ratio.</a:t>
            </a:r>
          </a:p>
          <a:p>
            <a:r>
              <a:rPr lang="en-US" sz="1400" b="1" dirty="0"/>
              <a:t>Teaching point:</a:t>
            </a:r>
          </a:p>
          <a:p>
            <a:r>
              <a:rPr lang="en-US" sz="1400" b="1" dirty="0"/>
              <a:t>Teaching phrase: "Current ratio is broad, quick ratio is stricter, and cash ratio is the strictest."</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50</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50: Solved MCQ 5</a:t>
            </a:r>
          </a:p>
          <a:p>
            <a:r>
              <a:rPr lang="en-US" sz="1400" b="1" dirty="0"/>
              <a:t>Question: Inventory turnover is primarily used to evaluate what?</a:t>
            </a:r>
          </a:p>
          <a:p>
            <a:r>
              <a:rPr lang="en-US" sz="1400" b="1" dirty="0"/>
              <a:t>Correct answer: A — How quickly inventory is sold and replaced.</a:t>
            </a:r>
          </a:p>
          <a:p>
            <a:r>
              <a:rPr lang="en-US" sz="1400" b="1" dirty="0"/>
              <a:t>Explain that inventory turnover measures the number of times inventory is sold and replaced during a period. It is an activity ratio and reflects inventory management efficiency.</a:t>
            </a:r>
          </a:p>
          <a:p>
            <a:r>
              <a:rPr lang="en-US" sz="1400" b="1" dirty="0"/>
              <a:t>Why the other options are incorrect:</a:t>
            </a:r>
          </a:p>
          <a:p>
            <a:r>
              <a:rPr lang="en-US" sz="1400" b="1" dirty="0"/>
              <a:t>Debt usage is measured by debt ratios. Investor pricing of earnings is measured by P/E. Profit after taxes relates to net profit margin or net income.</a:t>
            </a:r>
          </a:p>
          <a:p>
            <a:r>
              <a:rPr lang="en-US" sz="1400" b="1" dirty="0"/>
              <a:t>Teaching point:</a:t>
            </a:r>
          </a:p>
          <a:p>
            <a:r>
              <a:rPr lang="en-US" sz="1400" b="1" dirty="0"/>
              <a:t>Ask students:</a:t>
            </a:r>
          </a:p>
          <a:p>
            <a:r>
              <a:rPr lang="en-US" sz="1400" b="1" dirty="0"/>
              <a:t>Teaching phrase: "If inventory turnover declines, what might that mean?"</a:t>
            </a:r>
          </a:p>
          <a:p>
            <a:r>
              <a:rPr lang="en-US" sz="1400" b="1" dirty="0"/>
              <a:t>Expected answer: Inventory may be moving more slowly, demand may be weaker, or inventory may be excessive.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51</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51: Solved MCQ 6</a:t>
            </a:r>
          </a:p>
          <a:p>
            <a:r>
              <a:rPr lang="en-US" sz="1400" b="1" dirty="0"/>
              <a:t>Question: If EBIT is $300,000 and interest expense is $60,000, times interest earned equals what?</a:t>
            </a:r>
          </a:p>
          <a:p>
            <a:r>
              <a:rPr lang="en-US" sz="1400" b="1" dirty="0"/>
              <a:t>Correct answer: C — 5.00 times.</a:t>
            </a:r>
          </a:p>
          <a:p>
            <a:r>
              <a:rPr lang="en-US" sz="1400" b="1" dirty="0"/>
              <a:t>Calculation:</a:t>
            </a:r>
          </a:p>
          <a:p>
            <a:r>
              <a:rPr lang="en-US" sz="1400" b="1" dirty="0"/>
              <a:t>TIE = EBIT ÷ Interest expense</a:t>
            </a:r>
          </a:p>
          <a:p>
            <a:r>
              <a:rPr lang="en-US" sz="1400" b="1" dirty="0"/>
              <a:t>TIE = $300,000 ÷ $60,000 = 5.00 times.</a:t>
            </a:r>
          </a:p>
          <a:p>
            <a:r>
              <a:rPr lang="en-US" sz="1400" b="1" dirty="0"/>
              <a:t>Interpretation:</a:t>
            </a:r>
          </a:p>
          <a:p>
            <a:r>
              <a:rPr lang="en-US" sz="1400" b="1" dirty="0"/>
              <a:t>Operating income covers interest expense five times.</a:t>
            </a:r>
          </a:p>
          <a:p>
            <a:r>
              <a:rPr lang="en-US" sz="1400" b="1" dirty="0"/>
              <a:t>Why this matters:</a:t>
            </a:r>
          </a:p>
          <a:p>
            <a:r>
              <a:rPr lang="en-US" sz="1400" b="1" dirty="0"/>
              <a:t>This ratio measures the company's ability to service interest payments from operating income.</a:t>
            </a:r>
          </a:p>
          <a:p>
            <a:r>
              <a:rPr lang="en-US" sz="1400" b="1" dirty="0"/>
              <a:t>Teaching point:</a:t>
            </a:r>
          </a:p>
          <a:p>
            <a:r>
              <a:rPr lang="en-US" sz="1400" b="1" dirty="0"/>
              <a:t>Ask:</a:t>
            </a:r>
          </a:p>
          <a:p>
            <a:r>
              <a:rPr lang="en-US" sz="1400" b="1" dirty="0"/>
              <a:t>Teaching phrase: "Would a lender prefer a higher or lower TIE?"</a:t>
            </a:r>
          </a:p>
          <a:p>
            <a:r>
              <a:rPr lang="en-US" sz="1400" b="1" dirty="0"/>
              <a:t>Expected answer: Higher, because it indicates stronger interest coverage.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52</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52: Solved MCQ 7</a:t>
            </a:r>
          </a:p>
          <a:p>
            <a:r>
              <a:rPr lang="en-US" sz="1400" b="1" dirty="0"/>
              <a:t>Question: Which ratio measures the percentage of sales that becomes net income?</a:t>
            </a:r>
          </a:p>
          <a:p>
            <a:r>
              <a:rPr lang="en-US" sz="1400" b="1" dirty="0"/>
              <a:t>Correct answer: B — Net profit margin.</a:t>
            </a:r>
          </a:p>
          <a:p>
            <a:r>
              <a:rPr lang="en-US" sz="1400" b="1" dirty="0"/>
              <a:t>Explain the formula:</a:t>
            </a:r>
          </a:p>
          <a:p>
            <a:r>
              <a:rPr lang="en-US" sz="1400" b="1" dirty="0"/>
              <a:t>Net profit margin = Net income ÷ Sales.</a:t>
            </a:r>
          </a:p>
          <a:p>
            <a:r>
              <a:rPr lang="en-US" sz="1400" b="1" dirty="0"/>
              <a:t>It tells us how much of each sales dollar remains as final profit after all expenses, interest, and taxes.</a:t>
            </a:r>
          </a:p>
          <a:p>
            <a:r>
              <a:rPr lang="en-US" sz="1400" b="1" dirty="0"/>
              <a:t>Why the other answers are incorrect:</a:t>
            </a:r>
          </a:p>
          <a:p>
            <a:r>
              <a:rPr lang="en-US" sz="1400" b="1" dirty="0"/>
              <a:t>Gross profit margin measures profit after COGS only. Debt ratio measures leverage. Receivables turnover measures collection efficiency.</a:t>
            </a:r>
          </a:p>
          <a:p>
            <a:r>
              <a:rPr lang="en-US" sz="1400" b="1" dirty="0"/>
              <a:t>Teaching point:</a:t>
            </a:r>
          </a:p>
          <a:p>
            <a:r>
              <a:rPr lang="en-US" sz="1400" b="1" dirty="0"/>
              <a:t>Teaching phrase: "Whenever the question says percentage of sales that becomes final profit, think net profit margin."</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53</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53: Solved MCQ 8</a:t>
            </a:r>
          </a:p>
          <a:p>
            <a:r>
              <a:rPr lang="en-US" sz="1400" b="1" dirty="0"/>
              <a:t>Question: In the three-part DuPont model, ROE is decomposed into what?</a:t>
            </a:r>
          </a:p>
          <a:p>
            <a:r>
              <a:rPr lang="en-US" sz="1400" b="1" dirty="0"/>
              <a:t>Correct answer: C — Net profit margin, total asset turnover, and equity multiplier.</a:t>
            </a:r>
          </a:p>
          <a:p>
            <a:r>
              <a:rPr lang="en-US" sz="1400" b="1" dirty="0"/>
              <a:t>Explain:</a:t>
            </a:r>
          </a:p>
          <a:p>
            <a:r>
              <a:rPr lang="en-US" sz="1400" b="1" dirty="0"/>
              <a:t>DuPont analysis breaks ROE into profitability, efficiency, and leverage.</a:t>
            </a:r>
          </a:p>
          <a:p>
            <a:r>
              <a:rPr lang="en-US" sz="1400" b="1" dirty="0"/>
              <a:t>Net profit margin measures profitability. Total asset turnover measures asset efficiency. Equity multiplier measures financial leverage.</a:t>
            </a:r>
          </a:p>
          <a:p>
            <a:r>
              <a:rPr lang="en-US" sz="1400" b="1" dirty="0"/>
              <a:t>Why the other options are incorrect:</a:t>
            </a:r>
          </a:p>
          <a:p>
            <a:r>
              <a:rPr lang="en-US" sz="1400" b="1" dirty="0"/>
              <a:t>Current, quick, and cash ratios are liquidity ratios. Debt ratio, debt-to-equity, and TIE are solvency ratios. EPS, P/E, and market-to-book are market ratios.</a:t>
            </a:r>
          </a:p>
          <a:p>
            <a:r>
              <a:rPr lang="en-US" sz="1400" b="1" dirty="0"/>
              <a:t>Teaching point:</a:t>
            </a:r>
          </a:p>
          <a:p>
            <a:r>
              <a:rPr lang="en-US" sz="1400" b="1" dirty="0"/>
              <a:t>Teaching phrase: "DuPont analysis explains the source of ROE."</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54</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54: Solved MCQ 9</a:t>
            </a:r>
          </a:p>
          <a:p>
            <a:r>
              <a:rPr lang="en-US" sz="1400" b="1" dirty="0"/>
              <a:t>Question: If forecast sales are $2,000,000 and COGS is expected to be 60% of sales, forecast COGS equals what?</a:t>
            </a:r>
          </a:p>
          <a:p>
            <a:r>
              <a:rPr lang="en-US" sz="1400" b="1" dirty="0"/>
              <a:t>Correct answer: C — $1,200,000.</a:t>
            </a:r>
          </a:p>
          <a:p>
            <a:r>
              <a:rPr lang="en-US" sz="1400" b="1" dirty="0"/>
              <a:t>Calculation:</a:t>
            </a:r>
          </a:p>
          <a:p>
            <a:r>
              <a:rPr lang="en-US" sz="1400" b="1" dirty="0"/>
              <a:t>Forecast COGS = 60% × $2,000,000</a:t>
            </a:r>
          </a:p>
          <a:p>
            <a:r>
              <a:rPr lang="en-US" sz="1400" b="1" dirty="0"/>
              <a:t>Forecast COGS = $1,200,000.</a:t>
            </a:r>
          </a:p>
          <a:p>
            <a:r>
              <a:rPr lang="en-US" sz="1400" b="1" dirty="0"/>
              <a:t>Explain that this is an example of the percentage-of-sales forecasting method. When costs vary with sales, they can be estimated as a percentage of forecast sales.</a:t>
            </a:r>
          </a:p>
          <a:p>
            <a:r>
              <a:rPr lang="en-US" sz="1400" b="1" dirty="0"/>
              <a:t>Teaching point:</a:t>
            </a:r>
          </a:p>
          <a:p>
            <a:r>
              <a:rPr lang="en-US" sz="1400" b="1" dirty="0"/>
              <a:t>Ask:</a:t>
            </a:r>
          </a:p>
          <a:p>
            <a:r>
              <a:rPr lang="en-US" sz="1400" b="1" dirty="0"/>
              <a:t>Teaching phrase: "If sales increase, what happens to variable costs such as COGS?"</a:t>
            </a:r>
          </a:p>
          <a:p>
            <a:r>
              <a:rPr lang="en-US" sz="1400" b="1" dirty="0"/>
              <a:t>Expected answer: They usually increase with sales.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55</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55: Solved MCQ 10</a:t>
            </a:r>
          </a:p>
          <a:p>
            <a:r>
              <a:rPr lang="en-US" sz="1400" b="1" dirty="0"/>
              <a:t>Question: External financing needed exists when forecasted what?</a:t>
            </a:r>
          </a:p>
          <a:p>
            <a:r>
              <a:rPr lang="en-US" sz="1400" b="1" dirty="0"/>
              <a:t>Correct answer: A — Assets exceed available liabilities and equity.</a:t>
            </a:r>
          </a:p>
          <a:p>
            <a:r>
              <a:rPr lang="en-US" sz="1400" b="1" dirty="0"/>
              <a:t>Explain that external financing needed, or EFN, is the financing gap. It occurs when the assets required to support the forecasted level of sales are greater than the financing available from liabilities and equity.</a:t>
            </a:r>
          </a:p>
          <a:p>
            <a:r>
              <a:rPr lang="en-US" sz="1400" b="1" dirty="0"/>
              <a:t>Why the other options are incorrect:</a:t>
            </a:r>
          </a:p>
          <a:p>
            <a:r>
              <a:rPr lang="en-US" sz="1400" b="1" dirty="0"/>
              <a:t>Net income exceeding dividends creates retained earnings, not financing need. Sales exceeding COGS means gross profit exists. Market value exceeding book value relates to market-to-book ratio.</a:t>
            </a:r>
          </a:p>
          <a:p>
            <a:r>
              <a:rPr lang="en-US" sz="1400" b="1" dirty="0"/>
              <a:t>Teaching point:</a:t>
            </a:r>
          </a:p>
          <a:p>
            <a:r>
              <a:rPr lang="en-US" sz="1400" b="1" dirty="0"/>
              <a:t>Teaching phrase: "EFN asks: after forecasting assets, liabilities, and equity, is there a financing gap?"</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56</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56: Solved MCQ 11</a:t>
            </a:r>
          </a:p>
          <a:p>
            <a:r>
              <a:rPr lang="en-US" sz="1400" b="1" dirty="0"/>
              <a:t>Question: Sales increased from $800,000 to $1,000,000. What is the horizontal analysis percentage change?</a:t>
            </a:r>
          </a:p>
          <a:p>
            <a:r>
              <a:rPr lang="en-US" sz="1400" b="1" dirty="0"/>
              <a:t>Correct answer: B — 25%.</a:t>
            </a:r>
          </a:p>
          <a:p>
            <a:r>
              <a:rPr lang="en-US" sz="1400" b="1" dirty="0"/>
              <a:t>Calculation:</a:t>
            </a:r>
          </a:p>
          <a:p>
            <a:r>
              <a:rPr lang="en-US" sz="1400" b="1" dirty="0"/>
              <a:t>Change = $1,000,000 − $800,000 = $200,000.</a:t>
            </a:r>
          </a:p>
          <a:p>
            <a:r>
              <a:rPr lang="en-US" sz="1400" b="1" dirty="0"/>
              <a:t>Percentage change = $200,000 ÷ $800,000 = 25%.</a:t>
            </a:r>
          </a:p>
          <a:p>
            <a:r>
              <a:rPr lang="en-US" sz="1400" b="1" dirty="0"/>
              <a:t>Explain that the base year is the original amount, $800,000.</a:t>
            </a:r>
          </a:p>
          <a:p>
            <a:r>
              <a:rPr lang="en-US" sz="1400" b="1" dirty="0"/>
              <a:t>Common student mistake:</a:t>
            </a:r>
          </a:p>
          <a:p>
            <a:r>
              <a:rPr lang="en-US" sz="1400" b="1" dirty="0"/>
              <a:t>Some students divide by the current year amount. Correct horizontal analysis uses the base year amount as the denominator.</a:t>
            </a:r>
          </a:p>
          <a:p>
            <a:r>
              <a:rPr lang="en-US" sz="1400" b="1" dirty="0"/>
              <a:t>Teaching point:</a:t>
            </a:r>
          </a:p>
          <a:p>
            <a:r>
              <a:rPr lang="en-US" sz="1400" b="1" dirty="0"/>
              <a:t>Teaching phrase: "In percentage change, always divide by the old amount, not the new amount."</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57</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57: Solved MCQ 12</a:t>
            </a:r>
          </a:p>
          <a:p>
            <a:r>
              <a:rPr lang="en-US" sz="1400" b="1" dirty="0"/>
              <a:t>Question: If cash is $40,000, marketable securities are $30,000, receivables are $90,000, inventory is $120,000, and current liabilities are $140,000, what is the quick ratio?</a:t>
            </a:r>
          </a:p>
          <a:p>
            <a:r>
              <a:rPr lang="en-US" sz="1400" b="1" dirty="0"/>
              <a:t>Correct answer: B — 1.14 times.</a:t>
            </a:r>
          </a:p>
          <a:p>
            <a:r>
              <a:rPr lang="en-US" sz="1400" b="1" dirty="0"/>
              <a:t>Explain that quick assets include cash, marketable securities, and receivables. Inventory is excluded.</a:t>
            </a:r>
          </a:p>
          <a:p>
            <a:r>
              <a:rPr lang="en-US" sz="1400" b="1" dirty="0"/>
              <a:t>Quick assets = $40,000 + $30,000 + $90,000 = $160,000.</a:t>
            </a:r>
          </a:p>
          <a:p>
            <a:r>
              <a:rPr lang="en-US" sz="1400" b="1" dirty="0"/>
              <a:t>Quick ratio = $160,000 ÷ $140,000 = 1.14 times.</a:t>
            </a:r>
          </a:p>
          <a:p>
            <a:r>
              <a:rPr lang="en-US" sz="1400" b="1" dirty="0"/>
              <a:t>Why inventory is excluded:</a:t>
            </a:r>
          </a:p>
          <a:p>
            <a:r>
              <a:rPr lang="en-US" sz="1400" b="1" dirty="0"/>
              <a:t>Inventory is less liquid than cash and receivables. It may take time to sell and convert into cash.</a:t>
            </a:r>
          </a:p>
          <a:p>
            <a:r>
              <a:rPr lang="en-US" sz="1400" b="1" dirty="0"/>
              <a:t>Teaching point:</a:t>
            </a:r>
          </a:p>
          <a:p>
            <a:r>
              <a:rPr lang="en-US" sz="1400" b="1" dirty="0"/>
              <a:t>Teaching phrase: "Quick ratio focuses on assets that can be converted into cash relatively quickly."</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58</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58: Solved MCQ 13</a:t>
            </a:r>
          </a:p>
          <a:p>
            <a:r>
              <a:rPr lang="en-US" sz="1400" b="1" dirty="0"/>
              <a:t>Question: A decline in inventory turnover may indicate what?</a:t>
            </a:r>
          </a:p>
          <a:p>
            <a:r>
              <a:rPr lang="en-US" sz="1400" b="1" dirty="0"/>
              <a:t>Correct answer: B — Inventory is moving more slowly or becoming excessive.</a:t>
            </a:r>
          </a:p>
          <a:p>
            <a:r>
              <a:rPr lang="en-US" sz="1400" b="1" dirty="0"/>
              <a:t>Explain that inventory turnover falls when inventory is high relative to COGS. This may mean goods are not selling quickly, inventory levels are too high, or demand is weak.</a:t>
            </a:r>
          </a:p>
          <a:p>
            <a:r>
              <a:rPr lang="en-US" sz="1400" b="1" dirty="0"/>
              <a:t>Why the other answers are incorrect:</a:t>
            </a:r>
          </a:p>
          <a:p>
            <a:r>
              <a:rPr lang="en-US" sz="1400" b="1" dirty="0"/>
              <a:t>Faster inventory movement would increase turnover, not decrease it. Lower reliance on debt relates to solvency ratios. Higher market valuation relates to market ratios.</a:t>
            </a:r>
          </a:p>
          <a:p>
            <a:r>
              <a:rPr lang="en-US" sz="1400" b="1" dirty="0"/>
              <a:t>Teaching point:</a:t>
            </a:r>
          </a:p>
          <a:p>
            <a:r>
              <a:rPr lang="en-US" sz="1400" b="1" dirty="0"/>
              <a:t>Ask:</a:t>
            </a:r>
          </a:p>
          <a:p>
            <a:r>
              <a:rPr lang="en-US" sz="1400" b="1" dirty="0"/>
              <a:t>Teaching phrase: "Why can slow inventory turnover create liquidity problems?"</a:t>
            </a:r>
          </a:p>
          <a:p>
            <a:r>
              <a:rPr lang="en-US" sz="1400" b="1" dirty="0"/>
              <a:t>Expected answer: Because cash remains tied up in inventory instead of being available for payments.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59</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59: Solved MCQ 14</a:t>
            </a:r>
          </a:p>
          <a:p>
            <a:r>
              <a:rPr lang="en-US" sz="1400" b="1" dirty="0"/>
              <a:t>Question: Receivables turnover is calculated as what?</a:t>
            </a:r>
          </a:p>
          <a:p>
            <a:r>
              <a:rPr lang="en-US" sz="1400" b="1" dirty="0"/>
              <a:t>Correct answer: A — Credit sales divided by accounts receivable.</a:t>
            </a:r>
          </a:p>
          <a:p>
            <a:r>
              <a:rPr lang="en-US" sz="1400" b="1" dirty="0"/>
              <a:t>Explain the standard formula more precisely:</a:t>
            </a:r>
          </a:p>
          <a:p>
            <a:r>
              <a:rPr lang="en-US" sz="1400" b="1" dirty="0"/>
              <a:t>Receivables turnover = Net credit sales ÷ average accounts receivable.</a:t>
            </a:r>
          </a:p>
          <a:p>
            <a:r>
              <a:rPr lang="en-US" sz="1400" b="1" dirty="0"/>
              <a:t>The ratio measures how many times receivables are collected during the period.</a:t>
            </a:r>
          </a:p>
          <a:p>
            <a:r>
              <a:rPr lang="en-US" sz="1400" b="1" dirty="0"/>
              <a:t>Why the other answers are incorrect:</a:t>
            </a:r>
          </a:p>
          <a:p>
            <a:r>
              <a:rPr lang="en-US" sz="1400" b="1" dirty="0"/>
              <a:t>Accounts receivable divided by credit sales is the inverse relationship. COGS divided by inventory relates to inventory turnover. Net income divided by total assets relates to ROA.</a:t>
            </a:r>
          </a:p>
          <a:p>
            <a:r>
              <a:rPr lang="en-US" sz="1400" b="1" dirty="0"/>
              <a:t>Teaching point:</a:t>
            </a:r>
          </a:p>
          <a:p>
            <a:r>
              <a:rPr lang="en-US" sz="1400" b="1" dirty="0"/>
              <a:t>Teaching phrase: "Receivables turnover measures collection speed."</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60</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60: Solved MCQ 15</a:t>
            </a:r>
          </a:p>
          <a:p>
            <a:r>
              <a:rPr lang="en-US" sz="1400" b="1" dirty="0"/>
              <a:t>Question: A debt ratio of 60% means what?</a:t>
            </a:r>
          </a:p>
          <a:p>
            <a:r>
              <a:rPr lang="en-US" sz="1400" b="1" dirty="0"/>
              <a:t>Correct answer: A — 60% of assets are financed by liabilities.</a:t>
            </a:r>
          </a:p>
          <a:p>
            <a:r>
              <a:rPr lang="en-US" sz="1400" b="1" dirty="0"/>
              <a:t>Explain the formula:</a:t>
            </a:r>
          </a:p>
          <a:p>
            <a:r>
              <a:rPr lang="en-US" sz="1400" b="1" dirty="0"/>
              <a:t>Debt ratio = Total liabilities ÷ Total assets.</a:t>
            </a:r>
          </a:p>
          <a:p>
            <a:r>
              <a:rPr lang="en-US" sz="1400" b="1" dirty="0"/>
              <a:t>A debt ratio of 60% means creditors financed 60% of the company's assets, while the remaining 40% is financed by equity.</a:t>
            </a:r>
          </a:p>
          <a:p>
            <a:r>
              <a:rPr lang="en-US" sz="1400" b="1" dirty="0"/>
              <a:t>Why the other options are incorrect:</a:t>
            </a:r>
          </a:p>
          <a:p>
            <a:r>
              <a:rPr lang="en-US" sz="1400" b="1" dirty="0"/>
              <a:t>Profit from sales relates to margin. Current liabilities as a percentage of liabilities is a different structure ratio. Retained earnings as a percentage of equity is not the debt ratio.</a:t>
            </a:r>
          </a:p>
          <a:p>
            <a:r>
              <a:rPr lang="en-US" sz="1400" b="1" dirty="0"/>
              <a:t>Teaching point:</a:t>
            </a:r>
          </a:p>
          <a:p>
            <a:r>
              <a:rPr lang="en-US" sz="1400" b="1" dirty="0"/>
              <a:t>Teaching phrase: "Debt ratio tells us the proportion of assets financed by creditors."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61</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61: Solved MCQ 16</a:t>
            </a:r>
          </a:p>
          <a:p>
            <a:r>
              <a:rPr lang="en-US" sz="1400" b="1" dirty="0"/>
              <a:t>Question: If net income is $120,000, sales are $1,500,000, and total assets are $900,000, ROA equals what?</a:t>
            </a:r>
          </a:p>
          <a:p>
            <a:r>
              <a:rPr lang="en-US" sz="1400" b="1" dirty="0"/>
              <a:t>Correct answer: B — 13.3%.</a:t>
            </a:r>
          </a:p>
          <a:p>
            <a:r>
              <a:rPr lang="en-US" sz="1400" b="1" dirty="0"/>
              <a:t>Calculation:</a:t>
            </a:r>
          </a:p>
          <a:p>
            <a:r>
              <a:rPr lang="en-US" sz="1400" b="1" dirty="0"/>
              <a:t>ROA = Net income ÷ total assets</a:t>
            </a:r>
          </a:p>
          <a:p>
            <a:r>
              <a:rPr lang="en-US" sz="1400" b="1" dirty="0"/>
              <a:t>ROA = $120,000 ÷ $900,000 = 13.3%.</a:t>
            </a:r>
          </a:p>
          <a:p>
            <a:r>
              <a:rPr lang="en-US" sz="1400" b="1" dirty="0"/>
              <a:t>Explain that sales are not used in this calculation. Sales would be used for net profit margin or asset turnover.</a:t>
            </a:r>
          </a:p>
          <a:p>
            <a:r>
              <a:rPr lang="en-US" sz="1400" b="1" dirty="0"/>
              <a:t>Why this matters:</a:t>
            </a:r>
          </a:p>
          <a:p>
            <a:r>
              <a:rPr lang="en-US" sz="1400" b="1" dirty="0"/>
              <a:t>This question tests whether students distinguish between profitability ratios.</a:t>
            </a:r>
          </a:p>
          <a:p>
            <a:r>
              <a:rPr lang="en-US" sz="1400" b="1" dirty="0"/>
              <a:t>Teaching point:</a:t>
            </a:r>
          </a:p>
          <a:p>
            <a:r>
              <a:rPr lang="en-US" sz="1400" b="1" dirty="0"/>
              <a:t>Teaching phrase: "ROA connects net income to assets, not sales."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62</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62: Solved MCQ 17</a:t>
            </a:r>
          </a:p>
          <a:p>
            <a:r>
              <a:rPr lang="en-US" sz="1400" b="1" dirty="0"/>
              <a:t>Question: If a company has net income of $200,000 and 50,000 common shares outstanding, EPS is what?</a:t>
            </a:r>
          </a:p>
          <a:p>
            <a:r>
              <a:rPr lang="en-US" sz="1400" b="1" dirty="0"/>
              <a:t>Correct answer: C — $4.00.</a:t>
            </a:r>
          </a:p>
          <a:p>
            <a:r>
              <a:rPr lang="en-US" sz="1400" b="1" dirty="0"/>
              <a:t>Calculation:</a:t>
            </a:r>
          </a:p>
          <a:p>
            <a:r>
              <a:rPr lang="en-US" sz="1400" b="1" dirty="0"/>
              <a:t>EPS = Net income available to common shareholders ÷ common shares outstanding</a:t>
            </a:r>
          </a:p>
          <a:p>
            <a:r>
              <a:rPr lang="en-US" sz="1400" b="1" dirty="0"/>
              <a:t>EPS = $200,000 ÷ 50,000 = $4.00.</a:t>
            </a:r>
          </a:p>
          <a:p>
            <a:r>
              <a:rPr lang="en-US" sz="1400" b="1" dirty="0"/>
              <a:t>Interpretation:</a:t>
            </a:r>
          </a:p>
          <a:p>
            <a:r>
              <a:rPr lang="en-US" sz="1400" b="1" dirty="0"/>
              <a:t>Each common share earned $4 of accounting profit.</a:t>
            </a:r>
          </a:p>
          <a:p>
            <a:r>
              <a:rPr lang="en-US" sz="1400" b="1" dirty="0"/>
              <a:t>Teaching point:</a:t>
            </a:r>
          </a:p>
          <a:p>
            <a:r>
              <a:rPr lang="en-US" sz="1400" b="1" dirty="0"/>
              <a:t>Explain that EPS is important for investors, but it should not be used alone. A company with higher EPS is not automatically better if it has higher risk or weak future growth.</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63</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63: Solved MCQ 18</a:t>
            </a:r>
          </a:p>
          <a:p>
            <a:r>
              <a:rPr lang="en-US" sz="1400" b="1" dirty="0"/>
              <a:t>Question: A high P/E ratio usually suggests that investors expect what?</a:t>
            </a:r>
          </a:p>
          <a:p>
            <a:r>
              <a:rPr lang="en-US" sz="1400" b="1" dirty="0"/>
              <a:t>Correct answer: B — Higher future growth or lower perceived risk.</a:t>
            </a:r>
          </a:p>
          <a:p>
            <a:r>
              <a:rPr lang="en-US" sz="1400" b="1" dirty="0"/>
              <a:t>Explain that P/E ratio reflects how much investors are willing to pay for each dollar of earnings.</a:t>
            </a:r>
          </a:p>
          <a:p>
            <a:r>
              <a:rPr lang="en-US" sz="1400" b="1" dirty="0"/>
              <a:t>A high P/E may suggest that investors expect future growth, strong profitability, stable earnings, or lower risk. However, it may also indicate overvaluation.</a:t>
            </a:r>
          </a:p>
          <a:p>
            <a:r>
              <a:rPr lang="en-US" sz="1400" b="1" dirty="0"/>
              <a:t>Why the other answers are incorrect:</a:t>
            </a:r>
          </a:p>
          <a:p>
            <a:r>
              <a:rPr lang="en-US" sz="1400" b="1" dirty="0"/>
              <a:t>No future growth would usually reduce P/E. Immediate bankruptcy would sharply reduce valuation. Lower sales only would not justify a high P/E.</a:t>
            </a:r>
          </a:p>
          <a:p>
            <a:r>
              <a:rPr lang="en-US" sz="1400" b="1" dirty="0"/>
              <a:t>Teaching point:</a:t>
            </a:r>
          </a:p>
          <a:p>
            <a:r>
              <a:rPr lang="en-US" sz="1400" b="1" dirty="0"/>
              <a:t>Teaching phrase: "P/E is not only about current earnings. It reflects market expectations."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64</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64: Solved MCQ 19</a:t>
            </a:r>
          </a:p>
          <a:p>
            <a:r>
              <a:rPr lang="en-US" sz="1400" b="1" dirty="0"/>
              <a:t>Question: Under the percentage-of-sales method, which account is most likely to vary directly with sales?</a:t>
            </a:r>
          </a:p>
          <a:p>
            <a:r>
              <a:rPr lang="en-US" sz="1400" b="1" dirty="0"/>
              <a:t>Correct answer: A — Inventory.</a:t>
            </a:r>
          </a:p>
          <a:p>
            <a:r>
              <a:rPr lang="en-US" sz="1400" b="1" dirty="0"/>
              <a:t>Explain that inventory often changes with sales because more sales require more goods available for sale. If the company expects sales to increase, it usually needs more inventory.</a:t>
            </a:r>
          </a:p>
          <a:p>
            <a:r>
              <a:rPr lang="en-US" sz="1400" b="1" dirty="0"/>
              <a:t>Why the other answers are incorrect:</a:t>
            </a:r>
          </a:p>
          <a:p>
            <a:r>
              <a:rPr lang="en-US" sz="1400" b="1" dirty="0"/>
              <a:t>Long-term bonds payable do not automatically vary with sales. Common stock par value changes only if shares are issued. Patent amortization policy is an accounting policy and does not directly vary with sales.</a:t>
            </a:r>
          </a:p>
          <a:p>
            <a:r>
              <a:rPr lang="en-US" sz="1400" b="1" dirty="0"/>
              <a:t>Teaching point:</a:t>
            </a:r>
          </a:p>
          <a:p>
            <a:r>
              <a:rPr lang="en-US" sz="1400" b="1" dirty="0"/>
              <a:t>Teaching phrase: "In forecasting, accounts linked to operations often vary with sales. Financing accounts usually require separate decisions."</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65</a:t>
            </a:fld>
            <a:endParaRPr lang="en-US" sz="1400" b="1"/>
          </a:p>
        </p:txBody>
      </p:sp>
    </p:spTree>
    <p:extLst>
      <p:ext uri="{BB962C8B-B14F-4D97-AF65-F5344CB8AC3E}">
        <p14:creationId xmlns:p14="http://schemas.microsoft.com/office/powerpoint/2010/main" val="102408699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Expanded Lecturer Script — Slide 65: Solved MCQ 20</a:t>
            </a:r>
          </a:p>
          <a:p>
            <a:r>
              <a:rPr lang="en-US" sz="1400" b="1" dirty="0"/>
              <a:t>Question: Which statement best describes the strategic role of financial analysis?</a:t>
            </a:r>
          </a:p>
          <a:p>
            <a:r>
              <a:rPr lang="en-US" sz="1400" b="1" dirty="0"/>
              <a:t>Correct answer: B — It converts financial data into evidence for operating, investing, and financing decisions.</a:t>
            </a:r>
          </a:p>
          <a:p>
            <a:r>
              <a:rPr lang="en-US" sz="1400" b="1" dirty="0"/>
              <a:t>Explain that this question summarizes the entire lecture.</a:t>
            </a:r>
          </a:p>
          <a:p>
            <a:r>
              <a:rPr lang="en-US" sz="1400" b="1" dirty="0"/>
              <a:t>Financial analysis does not replace managerial judgment. It supports judgment. It does not guarantee future profits. It does not focus only on accounting compliance.</a:t>
            </a:r>
          </a:p>
          <a:p>
            <a:r>
              <a:rPr lang="en-US" sz="1400" b="1" dirty="0"/>
              <a:t>Instead, financial analysis helps managers understand performance, identify risks, estimate financing needs, and make better strategic decisions.</a:t>
            </a:r>
          </a:p>
          <a:p>
            <a:r>
              <a:rPr lang="en-US" sz="1400" b="1" dirty="0"/>
              <a:t>Use this as the final closing statement:</a:t>
            </a:r>
          </a:p>
          <a:p>
            <a:r>
              <a:rPr lang="en-US" sz="1400" b="1" dirty="0"/>
              <a:t>Teaching phrase: "The value of financial analysis is not in the formula itself. Its value is in using the formula to support a sound financial decision."</a:t>
            </a:r>
          </a:p>
          <a:p>
            <a:r>
              <a:rPr lang="en-US" sz="1400" b="1" dirty="0"/>
              <a:t>End the lecture by reminding students that every ratio should lead to a business question, and every business question should lead to a decision or recommendation.</a:t>
            </a:r>
          </a:p>
          <a:p>
            <a:r>
              <a:rPr lang="en-US" sz="1400" b="1" dirty="0"/>
              <a:t>Instructor use: Present the visible slide first, then use these notes to explain the logic, transition, example, and interpretation in class.</a:t>
            </a:r>
          </a:p>
        </p:txBody>
      </p:sp>
      <p:sp>
        <p:nvSpPr>
          <p:cNvPr id="4" name="Slide Number Placeholder 3"/>
          <p:cNvSpPr>
            <a:spLocks noGrp="1"/>
          </p:cNvSpPr>
          <p:nvPr>
            <p:ph type="sldNum" sz="quarter" idx="10"/>
          </p:nvPr>
        </p:nvSpPr>
        <p:spPr/>
        <p:txBody>
          <a:bodyPr/>
          <a:lstStyle/>
          <a:p>
            <a:fld id="{F7021451-1387-4CA6-816F-3879F97B5CBC}" type="slidenum">
              <a:rPr lang="en-US" sz="1400" b="1"/>
              <a:t>66</a:t>
            </a:fld>
            <a:endParaRPr lang="en-US" sz="1400" b="1"/>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E8C8B8-F0EC-5AF4-A62D-0034800013DB}"/>
              </a:ext>
            </a:extLst>
          </p:cNvPr>
          <p:cNvSpPr/>
          <p:nvPr userDrawn="1"/>
        </p:nvSpPr>
        <p:spPr>
          <a:xfrm>
            <a:off x="1002268" y="3058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218D969F-F3F1-ABB6-5F90-079192363FF8}"/>
              </a:ext>
            </a:extLst>
          </p:cNvPr>
          <p:cNvSpPr txBox="1"/>
          <p:nvPr userDrawn="1"/>
        </p:nvSpPr>
        <p:spPr>
          <a:xfrm>
            <a:off x="1171544" y="34639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0B244AA6-587F-209C-CB71-4A86C956AB49}"/>
              </a:ext>
            </a:extLst>
          </p:cNvPr>
          <p:cNvSpPr txBox="1"/>
          <p:nvPr userDrawn="1"/>
        </p:nvSpPr>
        <p:spPr>
          <a:xfrm>
            <a:off x="1274139" y="60220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6" name="Graphic 21">
            <a:extLst>
              <a:ext uri="{FF2B5EF4-FFF2-40B4-BE49-F238E27FC236}">
                <a16:creationId xmlns:a16="http://schemas.microsoft.com/office/drawing/2014/main" id="{CFEF9B79-0693-AB18-2558-C3F2590259E5}"/>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Rectangle: Rounded Corners 24">
            <a:extLst>
              <a:ext uri="{FF2B5EF4-FFF2-40B4-BE49-F238E27FC236}">
                <a16:creationId xmlns:a16="http://schemas.microsoft.com/office/drawing/2014/main" id="{FC858300-722F-EE6A-D1AB-DEA78A12AF60}"/>
              </a:ext>
            </a:extLst>
          </p:cNvPr>
          <p:cNvSpPr/>
          <p:nvPr userDrawn="1"/>
        </p:nvSpPr>
        <p:spPr>
          <a:xfrm>
            <a:off x="348916" y="1519758"/>
            <a:ext cx="11550315" cy="4608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6/18/26</a:t>
            </a:fld>
            <a:endParaRPr lang="en-US"/>
          </a:p>
        </p:txBody>
      </p:sp>
      <p:sp>
        <p:nvSpPr>
          <p:cNvPr id="4" name="Footer Placeholder 3"/>
          <p:cNvSpPr>
            <a:spLocks noGrp="1"/>
          </p:cNvSpPr>
          <p:nvPr>
            <p:ph type="ftr" sz="quarter" idx="11"/>
          </p:nvPr>
        </p:nvSpPr>
        <p:spPr/>
        <p:txBody>
          <a:bodyPr/>
          <a:lstStyle/>
          <a:p>
            <a:endParaRPr lang="en-EG"/>
          </a:p>
        </p:txBody>
      </p:sp>
      <p:sp>
        <p:nvSpPr>
          <p:cNvPr id="5" name="Slide Number Placeholder 4"/>
          <p:cNvSpPr>
            <a:spLocks noGrp="1"/>
          </p:cNvSpPr>
          <p:nvPr>
            <p:ph type="sldNum" sz="quarter" idx="12"/>
          </p:nvPr>
        </p:nvSpPr>
        <p:spPr/>
        <p:txBody>
          <a:bodyPr/>
          <a:lstStyle/>
          <a:p>
            <a:fld id="{B6F15528-21DE-4FAA-801E-634DDDAF4B2B}" type="slidenum">
              <a:rPr lang="en-EG" smtClean="0"/>
              <a:t>‹#›</a:t>
            </a:fld>
            <a:endParaRPr lang="en-EG"/>
          </a:p>
        </p:txBody>
      </p:sp>
    </p:spTree>
    <p:extLst>
      <p:ext uri="{BB962C8B-B14F-4D97-AF65-F5344CB8AC3E}">
        <p14:creationId xmlns:p14="http://schemas.microsoft.com/office/powerpoint/2010/main" val="753829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978397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3224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4" r:id="rId2"/>
    <p:sldLayoutId id="2147483655" r:id="rId3"/>
    <p:sldLayoutId id="2147483658"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jp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07123" y="3317233"/>
            <a:ext cx="5216525" cy="954107"/>
          </a:xfrm>
          <a:prstGeom prst="rect">
            <a:avLst/>
          </a:prstGeom>
          <a:noFill/>
        </p:spPr>
        <p:txBody>
          <a:bodyPr wrap="square" rtlCol="0">
            <a:spAutoFit/>
          </a:bodyPr>
          <a:lstStyle/>
          <a:p>
            <a:r>
              <a:rPr lang="en-US" sz="2000" b="1" dirty="0">
                <a:solidFill>
                  <a:srgbClr val="002060"/>
                </a:solidFill>
                <a:latin typeface="Arial"/>
              </a:rPr>
              <a:t>Prepared by </a:t>
            </a:r>
          </a:p>
          <a:p>
            <a:r>
              <a:rPr lang="en-US" sz="2000" b="1" dirty="0">
                <a:solidFill>
                  <a:srgbClr val="002060"/>
                </a:solidFill>
                <a:latin typeface="Arial"/>
              </a:rPr>
              <a:t>Dr. Mohamed Hussein</a:t>
            </a:r>
          </a:p>
          <a:p>
            <a:r>
              <a:rPr lang="en-US" altLang="en-US" sz="1600" b="1" dirty="0">
                <a:solidFill>
                  <a:srgbClr val="002060"/>
                </a:solidFill>
                <a:latin typeface="Alexandria" pitchFamily="2" charset="-78"/>
                <a:cs typeface="Alexandria" pitchFamily="2" charset="-78"/>
              </a:rPr>
              <a:t>Assistant Professor of Accounting </a:t>
            </a:r>
          </a:p>
        </p:txBody>
      </p:sp>
      <p:sp>
        <p:nvSpPr>
          <p:cNvPr id="31" name="TextBox 30"/>
          <p:cNvSpPr txBox="1"/>
          <p:nvPr/>
        </p:nvSpPr>
        <p:spPr>
          <a:xfrm>
            <a:off x="707123" y="1681509"/>
            <a:ext cx="4164923" cy="1446550"/>
          </a:xfrm>
          <a:prstGeom prst="rect">
            <a:avLst/>
          </a:prstGeom>
          <a:noFill/>
        </p:spPr>
        <p:txBody>
          <a:bodyPr wrap="none" rtlCol="0">
            <a:spAutoFit/>
          </a:bodyPr>
          <a:lstStyle/>
          <a:p>
            <a:r>
              <a:rPr lang="en-US" sz="4400" b="1" dirty="0">
                <a:solidFill>
                  <a:srgbClr val="00AEEF"/>
                </a:solidFill>
                <a:latin typeface="Arial"/>
              </a:rPr>
              <a:t>Introduction to</a:t>
            </a:r>
            <a:endParaRPr lang="ar-SA" sz="4400" b="1" dirty="0">
              <a:solidFill>
                <a:srgbClr val="00AEEF"/>
              </a:solidFill>
              <a:latin typeface="Arial"/>
            </a:endParaRPr>
          </a:p>
          <a:p>
            <a:r>
              <a:rPr lang="en-US" sz="4400" b="1" dirty="0">
                <a:solidFill>
                  <a:srgbClr val="00AEEF"/>
                </a:solidFill>
                <a:latin typeface="Arial"/>
              </a:rPr>
              <a:t>Finance</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707123" y="4601849"/>
            <a:ext cx="4192180" cy="400110"/>
          </a:xfrm>
          <a:prstGeom prst="rect">
            <a:avLst/>
          </a:prstGeom>
          <a:noFill/>
        </p:spPr>
        <p:txBody>
          <a:bodyPr wrap="square" rtlCol="0">
            <a:spAutoFit/>
          </a:bodyPr>
          <a:lstStyle/>
          <a:p>
            <a:r>
              <a:rPr lang="en-US" sz="2000" b="1" dirty="0">
                <a:solidFill>
                  <a:srgbClr val="002060"/>
                </a:solidFill>
                <a:latin typeface="Arial" panose="020B0604020202020204" pitchFamily="34" charset="0"/>
                <a:cs typeface="Arial" panose="020B0604020202020204" pitchFamily="34" charset="0"/>
              </a:rPr>
              <a:t>MGM 237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EAB2935D-5824-2899-8987-CD882D04D3EB}"/>
              </a:ext>
            </a:extLst>
          </p:cNvPr>
          <p:cNvSpPr txBox="1"/>
          <p:nvPr/>
        </p:nvSpPr>
        <p:spPr>
          <a:xfrm>
            <a:off x="707123" y="5026551"/>
            <a:ext cx="4739268" cy="707886"/>
          </a:xfrm>
          <a:prstGeom prst="rect">
            <a:avLst/>
          </a:prstGeom>
          <a:noFill/>
        </p:spPr>
        <p:txBody>
          <a:bodyPr wrap="square" rtlCol="0">
            <a:spAutoFit/>
          </a:bodyPr>
          <a:lstStyle/>
          <a:p>
            <a:r>
              <a:rPr lang="en-US" sz="2000" b="1" dirty="0">
                <a:solidFill>
                  <a:srgbClr val="002060"/>
                </a:solidFill>
                <a:latin typeface="Arial" panose="020B0604020202020204" pitchFamily="34" charset="0"/>
                <a:cs typeface="Arial" panose="020B0604020202020204" pitchFamily="34" charset="0"/>
              </a:rPr>
              <a:t>Financial Analysis, Long-Term Planning, and Strategic Decisions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14287" y="1423149"/>
            <a:ext cx="5753450" cy="830997"/>
          </a:xfrm>
          <a:prstGeom prst="rect">
            <a:avLst/>
          </a:prstGeom>
          <a:noFill/>
        </p:spPr>
        <p:txBody>
          <a:bodyPr wrap="square" rtlCol="0">
            <a:spAutoFit/>
          </a:bodyPr>
          <a:lstStyle/>
          <a:p>
            <a:pPr marL="719455" marR="99060">
              <a:defRPr/>
            </a:pPr>
            <a:r>
              <a:rPr lang="en-US" sz="2400" b="1" spc="-15" dirty="0">
                <a:solidFill>
                  <a:srgbClr val="00B0F0"/>
                </a:solidFill>
                <a:cs typeface="Calibri"/>
              </a:rPr>
              <a:t>Financial Analysis, Long-Term Planning, and Strategic Decisions</a:t>
            </a:r>
          </a:p>
        </p:txBody>
      </p:sp>
      <p:sp>
        <p:nvSpPr>
          <p:cNvPr id="31" name="TextBox 30"/>
          <p:cNvSpPr txBox="1"/>
          <p:nvPr/>
        </p:nvSpPr>
        <p:spPr>
          <a:xfrm>
            <a:off x="3473753" y="2323527"/>
            <a:ext cx="8136722" cy="4172168"/>
          </a:xfrm>
          <a:prstGeom prst="rect">
            <a:avLst/>
          </a:prstGeom>
          <a:noFill/>
        </p:spPr>
        <p:txBody>
          <a:bodyPr wrap="square" rtlCol="0">
            <a:spAutoFit/>
          </a:bodyPr>
          <a:lstStyle/>
          <a:p>
            <a:pPr>
              <a:lnSpc>
                <a:spcPct val="200000"/>
              </a:lnSpc>
            </a:pPr>
            <a:r>
              <a:rPr lang="en-US" sz="2400" b="1" spc="-15" dirty="0">
                <a:solidFill>
                  <a:srgbClr val="002060"/>
                </a:solidFill>
                <a:cs typeface="Calibri"/>
              </a:rPr>
              <a:t>Learning Outcomes</a:t>
            </a:r>
          </a:p>
          <a:p>
            <a:pPr>
              <a:lnSpc>
                <a:spcPct val="200000"/>
              </a:lnSpc>
            </a:pPr>
            <a:r>
              <a:rPr lang="en-US" sz="2000" b="1" dirty="0">
                <a:solidFill>
                  <a:srgbClr val="FFC000"/>
                </a:solidFill>
              </a:rPr>
              <a:t>Students will be able to:</a:t>
            </a:r>
          </a:p>
          <a:p>
            <a:pPr marL="342900" indent="-342900">
              <a:lnSpc>
                <a:spcPct val="150000"/>
              </a:lnSpc>
              <a:buFont typeface="Arial" panose="020B0604020202020204" pitchFamily="34" charset="0"/>
              <a:buChar char="•"/>
            </a:pPr>
            <a:r>
              <a:rPr lang="en-US" sz="2000" b="1" dirty="0"/>
              <a:t>Compute key financial ratios accurately. </a:t>
            </a:r>
          </a:p>
          <a:p>
            <a:pPr marL="342900" indent="-342900">
              <a:lnSpc>
                <a:spcPct val="150000"/>
              </a:lnSpc>
              <a:buFont typeface="Arial" panose="020B0604020202020204" pitchFamily="34" charset="0"/>
              <a:buChar char="•"/>
            </a:pPr>
            <a:r>
              <a:rPr lang="en-US" sz="2000" b="1" dirty="0"/>
              <a:t>Interpret financial ratios to assess business performance. </a:t>
            </a:r>
          </a:p>
          <a:p>
            <a:pPr marL="342900" indent="-342900">
              <a:lnSpc>
                <a:spcPct val="150000"/>
              </a:lnSpc>
              <a:buFont typeface="Arial" panose="020B0604020202020204" pitchFamily="34" charset="0"/>
              <a:buChar char="•"/>
            </a:pPr>
            <a:r>
              <a:rPr lang="en-US" sz="2000" b="1" dirty="0"/>
              <a:t>Diagnose strengths and weaknesses in financial performance. </a:t>
            </a:r>
          </a:p>
          <a:p>
            <a:pPr marL="342900" indent="-342900">
              <a:lnSpc>
                <a:spcPct val="150000"/>
              </a:lnSpc>
              <a:buFont typeface="Arial" panose="020B0604020202020204" pitchFamily="34" charset="0"/>
              <a:buChar char="•"/>
            </a:pPr>
            <a:r>
              <a:rPr lang="en-US" sz="2000" b="1" dirty="0"/>
              <a:t>Prepare basic financial forecasts. </a:t>
            </a:r>
          </a:p>
          <a:p>
            <a:pPr marL="342900" indent="-342900">
              <a:lnSpc>
                <a:spcPct val="150000"/>
              </a:lnSpc>
              <a:buFont typeface="Arial" panose="020B0604020202020204" pitchFamily="34" charset="0"/>
              <a:buChar char="•"/>
            </a:pPr>
            <a:r>
              <a:rPr lang="en-US" sz="2000" b="1" dirty="0"/>
              <a:t>Develop simple pro forma financial statements. </a:t>
            </a:r>
          </a:p>
          <a:p>
            <a:pPr marL="342900" indent="-342900">
              <a:lnSpc>
                <a:spcPct val="150000"/>
              </a:lnSpc>
              <a:buFont typeface="Arial" panose="020B0604020202020204" pitchFamily="34" charset="0"/>
              <a:buChar char="•"/>
            </a:pPr>
            <a:r>
              <a:rPr lang="en-US" sz="2000" b="1" dirty="0"/>
              <a:t>Connect financial analysis results to strategic financial decisions.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 4">
            <a:extLst>
              <a:ext uri="{FF2B5EF4-FFF2-40B4-BE49-F238E27FC236}">
                <a16:creationId xmlns:a16="http://schemas.microsoft.com/office/drawing/2014/main" id="{81E286E3-3D90-444D-6EA8-49E19E31B846}"/>
              </a:ext>
            </a:extLst>
          </p:cNvPr>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01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596579"/>
                </a:solidFill>
                <a:latin typeface="Aptos" pitchFamily="34" charset="0"/>
                <a:ea typeface="Aptos" pitchFamily="34" charset="-122"/>
                <a:cs typeface="Aptos" pitchFamily="34" charset="-120"/>
              </a:rPr>
              <a:t>Lecture roadmap</a:t>
            </a:r>
            <a:endParaRPr lang="en-US" sz="1400" b="1" dirty="0"/>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02</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ROADMAP</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Logical Flow of the Lecture</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marL="0" indent="0">
              <a:buNone/>
            </a:pPr>
            <a:r>
              <a:rPr lang="en-US" sz="1600" b="1" dirty="0">
                <a:solidFill>
                  <a:srgbClr val="FFC000"/>
                </a:solidFill>
                <a:latin typeface="Aptos" pitchFamily="34" charset="0"/>
                <a:ea typeface="Aptos" pitchFamily="34" charset="-122"/>
                <a:cs typeface="Aptos" pitchFamily="34" charset="-120"/>
              </a:rPr>
              <a:t>From financial statements to financial diagnosis, planning, and strategic decisions.</a:t>
            </a:r>
            <a:endParaRPr lang="en-US" sz="1600" b="1" dirty="0">
              <a:solidFill>
                <a:srgbClr val="FFC000"/>
              </a:solidFill>
            </a:endParaRPr>
          </a:p>
        </p:txBody>
      </p:sp>
      <p:sp>
        <p:nvSpPr>
          <p:cNvPr id="11" name="Shape 9"/>
          <p:cNvSpPr/>
          <p:nvPr/>
        </p:nvSpPr>
        <p:spPr>
          <a:xfrm>
            <a:off x="685800" y="1742439"/>
            <a:ext cx="1984248" cy="1508760"/>
          </a:xfrm>
          <a:prstGeom prst="roundRect">
            <a:avLst>
              <a:gd name="adj" fmla="val 4848"/>
            </a:avLst>
          </a:prstGeom>
          <a:solidFill>
            <a:srgbClr val="EAF3FA"/>
          </a:solidFill>
          <a:ln w="10160">
            <a:solidFill>
              <a:srgbClr val="D7DEE8"/>
            </a:solidFill>
            <a:prstDash val="solid"/>
          </a:ln>
        </p:spPr>
        <p:txBody>
          <a:bodyPr/>
          <a:lstStyle/>
          <a:p>
            <a:endParaRPr sz="1400" b="1"/>
          </a:p>
        </p:txBody>
      </p:sp>
      <p:sp>
        <p:nvSpPr>
          <p:cNvPr id="12" name="Text 10"/>
          <p:cNvSpPr/>
          <p:nvPr/>
        </p:nvSpPr>
        <p:spPr>
          <a:xfrm>
            <a:off x="795528" y="1879599"/>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1</a:t>
            </a:r>
            <a:endParaRPr lang="en-US" sz="1400" b="1" dirty="0"/>
          </a:p>
        </p:txBody>
      </p:sp>
      <p:sp>
        <p:nvSpPr>
          <p:cNvPr id="13" name="Text 11"/>
          <p:cNvSpPr/>
          <p:nvPr/>
        </p:nvSpPr>
        <p:spPr>
          <a:xfrm>
            <a:off x="1097280" y="1870455"/>
            <a:ext cx="1481328" cy="201168"/>
          </a:xfrm>
          <a:prstGeom prst="rect">
            <a:avLst/>
          </a:prstGeom>
          <a:noFill/>
          <a:ln/>
        </p:spPr>
        <p:txBody>
          <a:bodyPr wrap="square" lIns="0" tIns="0" rIns="0" bIns="0" rtlCol="0" anchor="ctr">
            <a:noAutofit/>
          </a:bodyPr>
          <a:lstStyle/>
          <a:p>
            <a:pPr marL="0" indent="0">
              <a:buNone/>
            </a:pPr>
            <a:r>
              <a:rPr lang="en-US" sz="1600" b="1" dirty="0">
                <a:solidFill>
                  <a:srgbClr val="17324D"/>
                </a:solidFill>
                <a:latin typeface="Aptos Display" pitchFamily="34" charset="0"/>
                <a:ea typeface="Aptos Display" pitchFamily="34" charset="-122"/>
                <a:cs typeface="Aptos Display" pitchFamily="34" charset="-120"/>
              </a:rPr>
              <a:t>Statements</a:t>
            </a:r>
            <a:endParaRPr lang="en-US" sz="1600" b="1" dirty="0"/>
          </a:p>
        </p:txBody>
      </p:sp>
      <p:sp>
        <p:nvSpPr>
          <p:cNvPr id="14" name="Text 12"/>
          <p:cNvSpPr/>
          <p:nvPr/>
        </p:nvSpPr>
        <p:spPr>
          <a:xfrm>
            <a:off x="832104" y="2245359"/>
            <a:ext cx="1837944" cy="914400"/>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Start with the income statement, balance sheet, and cash flow information.</a:t>
            </a:r>
            <a:endParaRPr lang="en-US" sz="1400" b="1" dirty="0"/>
          </a:p>
        </p:txBody>
      </p:sp>
      <p:sp>
        <p:nvSpPr>
          <p:cNvPr id="15" name="Shape 13"/>
          <p:cNvSpPr/>
          <p:nvPr/>
        </p:nvSpPr>
        <p:spPr>
          <a:xfrm>
            <a:off x="2898648" y="1742439"/>
            <a:ext cx="1984248" cy="1508760"/>
          </a:xfrm>
          <a:prstGeom prst="roundRect">
            <a:avLst>
              <a:gd name="adj" fmla="val 4848"/>
            </a:avLst>
          </a:prstGeom>
          <a:solidFill>
            <a:srgbClr val="FFFFFF"/>
          </a:solidFill>
          <a:ln w="10160">
            <a:solidFill>
              <a:srgbClr val="D7DEE8"/>
            </a:solidFill>
            <a:prstDash val="solid"/>
          </a:ln>
        </p:spPr>
        <p:txBody>
          <a:bodyPr/>
          <a:lstStyle/>
          <a:p>
            <a:endParaRPr sz="1400" b="1"/>
          </a:p>
        </p:txBody>
      </p:sp>
      <p:sp>
        <p:nvSpPr>
          <p:cNvPr id="16" name="Text 14"/>
          <p:cNvSpPr/>
          <p:nvPr/>
        </p:nvSpPr>
        <p:spPr>
          <a:xfrm>
            <a:off x="3008376" y="1879599"/>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2</a:t>
            </a:r>
            <a:endParaRPr lang="en-US" sz="1400" b="1" dirty="0"/>
          </a:p>
        </p:txBody>
      </p:sp>
      <p:sp>
        <p:nvSpPr>
          <p:cNvPr id="17" name="Text 15"/>
          <p:cNvSpPr/>
          <p:nvPr/>
        </p:nvSpPr>
        <p:spPr>
          <a:xfrm>
            <a:off x="3310128" y="1870455"/>
            <a:ext cx="1481328" cy="201168"/>
          </a:xfrm>
          <a:prstGeom prst="rect">
            <a:avLst/>
          </a:prstGeom>
          <a:noFill/>
          <a:ln/>
        </p:spPr>
        <p:txBody>
          <a:bodyPr wrap="square" lIns="0" tIns="0" rIns="0" bIns="0" rtlCol="0" anchor="ctr">
            <a:no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Analysis tools</a:t>
            </a:r>
            <a:endParaRPr lang="en-US" sz="1400" b="1" dirty="0"/>
          </a:p>
        </p:txBody>
      </p:sp>
      <p:sp>
        <p:nvSpPr>
          <p:cNvPr id="18" name="Text 16"/>
          <p:cNvSpPr/>
          <p:nvPr/>
        </p:nvSpPr>
        <p:spPr>
          <a:xfrm>
            <a:off x="3044952" y="2245359"/>
            <a:ext cx="1837944" cy="91440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Apply horizontal, vertical, common-size, and ratio analysis.</a:t>
            </a:r>
            <a:endParaRPr lang="en-US" sz="1400" b="1" dirty="0"/>
          </a:p>
        </p:txBody>
      </p:sp>
      <p:sp>
        <p:nvSpPr>
          <p:cNvPr id="19" name="Shape 17"/>
          <p:cNvSpPr/>
          <p:nvPr/>
        </p:nvSpPr>
        <p:spPr>
          <a:xfrm>
            <a:off x="5111496" y="1742439"/>
            <a:ext cx="1984248" cy="1508760"/>
          </a:xfrm>
          <a:prstGeom prst="roundRect">
            <a:avLst>
              <a:gd name="adj" fmla="val 4848"/>
            </a:avLst>
          </a:prstGeom>
          <a:solidFill>
            <a:srgbClr val="EAF3FA"/>
          </a:solidFill>
          <a:ln w="10160">
            <a:solidFill>
              <a:srgbClr val="D7DEE8"/>
            </a:solidFill>
            <a:prstDash val="solid"/>
          </a:ln>
        </p:spPr>
        <p:txBody>
          <a:bodyPr/>
          <a:lstStyle/>
          <a:p>
            <a:pPr marL="0" algn="r" defTabSz="914400" rtl="1" eaLnBrk="1" latinLnBrk="0" hangingPunct="1"/>
            <a:endParaRPr sz="1400" b="1"/>
          </a:p>
        </p:txBody>
      </p:sp>
      <p:sp>
        <p:nvSpPr>
          <p:cNvPr id="20" name="Text 18"/>
          <p:cNvSpPr/>
          <p:nvPr/>
        </p:nvSpPr>
        <p:spPr>
          <a:xfrm>
            <a:off x="5221224" y="1879599"/>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3</a:t>
            </a:r>
            <a:endParaRPr lang="en-US" sz="1400" b="1" dirty="0"/>
          </a:p>
        </p:txBody>
      </p:sp>
      <p:sp>
        <p:nvSpPr>
          <p:cNvPr id="21" name="Text 19"/>
          <p:cNvSpPr/>
          <p:nvPr/>
        </p:nvSpPr>
        <p:spPr>
          <a:xfrm>
            <a:off x="5522976" y="1870455"/>
            <a:ext cx="1481328" cy="201168"/>
          </a:xfrm>
          <a:prstGeom prst="rect">
            <a:avLst/>
          </a:prstGeom>
          <a:noFill/>
          <a:ln/>
        </p:spPr>
        <p:txBody>
          <a:bodyPr wrap="square" lIns="0" tIns="0" rIns="0" bIns="0" rtlCol="0" anchor="ctr">
            <a:no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22" name="Text 20"/>
          <p:cNvSpPr/>
          <p:nvPr/>
        </p:nvSpPr>
        <p:spPr>
          <a:xfrm>
            <a:off x="5257800" y="2245359"/>
            <a:ext cx="1691640" cy="91440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Compare results against trends, targets, and industry averages.</a:t>
            </a:r>
            <a:endParaRPr lang="en-US" sz="1400" b="1" dirty="0"/>
          </a:p>
        </p:txBody>
      </p:sp>
      <p:sp>
        <p:nvSpPr>
          <p:cNvPr id="23" name="Shape 21"/>
          <p:cNvSpPr/>
          <p:nvPr/>
        </p:nvSpPr>
        <p:spPr>
          <a:xfrm>
            <a:off x="7324344" y="1742439"/>
            <a:ext cx="1984248" cy="1508760"/>
          </a:xfrm>
          <a:prstGeom prst="roundRect">
            <a:avLst>
              <a:gd name="adj" fmla="val 4848"/>
            </a:avLst>
          </a:prstGeom>
          <a:solidFill>
            <a:srgbClr val="FFFFFF"/>
          </a:solidFill>
          <a:ln w="10160">
            <a:solidFill>
              <a:srgbClr val="D7DEE8"/>
            </a:solidFill>
            <a:prstDash val="solid"/>
          </a:ln>
        </p:spPr>
        <p:txBody>
          <a:bodyPr/>
          <a:lstStyle/>
          <a:p>
            <a:pPr marL="0" algn="l" defTabSz="914400" rtl="0" eaLnBrk="1" latinLnBrk="0" hangingPunct="1"/>
            <a:endParaRPr sz="1400" b="1"/>
          </a:p>
        </p:txBody>
      </p:sp>
      <p:sp>
        <p:nvSpPr>
          <p:cNvPr id="24" name="Text 22"/>
          <p:cNvSpPr/>
          <p:nvPr/>
        </p:nvSpPr>
        <p:spPr>
          <a:xfrm>
            <a:off x="7434072" y="1879599"/>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4</a:t>
            </a:r>
            <a:endParaRPr lang="en-US" sz="1400" b="1" dirty="0"/>
          </a:p>
        </p:txBody>
      </p:sp>
      <p:sp>
        <p:nvSpPr>
          <p:cNvPr id="25" name="Text 23"/>
          <p:cNvSpPr/>
          <p:nvPr/>
        </p:nvSpPr>
        <p:spPr>
          <a:xfrm>
            <a:off x="7735824" y="1870455"/>
            <a:ext cx="1481328" cy="201168"/>
          </a:xfrm>
          <a:prstGeom prst="rect">
            <a:avLst/>
          </a:prstGeom>
          <a:noFill/>
          <a:ln/>
        </p:spPr>
        <p:txBody>
          <a:bodyPr wrap="square" lIns="0" tIns="0" rIns="0" bIns="0" rtlCol="0" anchor="ctr">
            <a:no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Planning</a:t>
            </a:r>
            <a:endParaRPr lang="en-US" sz="1400" b="1" dirty="0"/>
          </a:p>
        </p:txBody>
      </p:sp>
      <p:sp>
        <p:nvSpPr>
          <p:cNvPr id="26" name="Text 24"/>
          <p:cNvSpPr/>
          <p:nvPr/>
        </p:nvSpPr>
        <p:spPr>
          <a:xfrm>
            <a:off x="7470648" y="2245359"/>
            <a:ext cx="1837944" cy="91440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Use forecasts and pro forma statements to test future needs.</a:t>
            </a:r>
            <a:endParaRPr lang="en-US" sz="1400" b="1" dirty="0"/>
          </a:p>
        </p:txBody>
      </p:sp>
      <p:sp>
        <p:nvSpPr>
          <p:cNvPr id="27" name="Shape 25"/>
          <p:cNvSpPr/>
          <p:nvPr/>
        </p:nvSpPr>
        <p:spPr>
          <a:xfrm>
            <a:off x="9537192" y="1742439"/>
            <a:ext cx="1984248" cy="1508760"/>
          </a:xfrm>
          <a:prstGeom prst="roundRect">
            <a:avLst>
              <a:gd name="adj" fmla="val 4848"/>
            </a:avLst>
          </a:prstGeom>
          <a:solidFill>
            <a:srgbClr val="EAF3FA"/>
          </a:solidFill>
          <a:ln w="10160">
            <a:solidFill>
              <a:srgbClr val="D7DEE8"/>
            </a:solidFill>
            <a:prstDash val="solid"/>
          </a:ln>
        </p:spPr>
        <p:txBody>
          <a:bodyPr/>
          <a:lstStyle/>
          <a:p>
            <a:endParaRPr sz="1400" b="1"/>
          </a:p>
        </p:txBody>
      </p:sp>
      <p:sp>
        <p:nvSpPr>
          <p:cNvPr id="28" name="Text 26"/>
          <p:cNvSpPr/>
          <p:nvPr/>
        </p:nvSpPr>
        <p:spPr>
          <a:xfrm>
            <a:off x="9646920" y="1879599"/>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5</a:t>
            </a:r>
            <a:endParaRPr lang="en-US" sz="1400" b="1" dirty="0"/>
          </a:p>
        </p:txBody>
      </p:sp>
      <p:sp>
        <p:nvSpPr>
          <p:cNvPr id="29" name="Text 27"/>
          <p:cNvSpPr/>
          <p:nvPr/>
        </p:nvSpPr>
        <p:spPr>
          <a:xfrm>
            <a:off x="9948672" y="1870455"/>
            <a:ext cx="1481328" cy="201168"/>
          </a:xfrm>
          <a:prstGeom prst="rect">
            <a:avLst/>
          </a:prstGeom>
          <a:noFill/>
          <a:ln/>
        </p:spPr>
        <p:txBody>
          <a:bodyPr wrap="square" lIns="0" tIns="0" rIns="0" bIns="0" rtlCol="0" anchor="ctr">
            <a:noAutofit/>
          </a:bodyPr>
          <a:lstStyle/>
          <a:p>
            <a:pPr marL="0" indent="0">
              <a:buNone/>
            </a:pPr>
            <a:r>
              <a:rPr lang="en-US" sz="1600" b="1" dirty="0">
                <a:solidFill>
                  <a:srgbClr val="17324D"/>
                </a:solidFill>
                <a:latin typeface="Aptos Display" pitchFamily="34" charset="0"/>
                <a:ea typeface="Aptos Display" pitchFamily="34" charset="-122"/>
                <a:cs typeface="Aptos Display" pitchFamily="34" charset="-120"/>
              </a:rPr>
              <a:t>Strategy</a:t>
            </a:r>
            <a:endParaRPr lang="en-US" sz="1600" b="1" dirty="0"/>
          </a:p>
        </p:txBody>
      </p:sp>
      <p:sp>
        <p:nvSpPr>
          <p:cNvPr id="30" name="Text 28"/>
          <p:cNvSpPr/>
          <p:nvPr/>
        </p:nvSpPr>
        <p:spPr>
          <a:xfrm>
            <a:off x="9683496" y="2245359"/>
            <a:ext cx="1746504" cy="91440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Translate numbers into financing, investment, and operating decisions.</a:t>
            </a:r>
            <a:endParaRPr lang="en-US" sz="1400" b="1" dirty="0"/>
          </a:p>
        </p:txBody>
      </p:sp>
      <p:pic>
        <p:nvPicPr>
          <p:cNvPr id="31" name="Image 0" descr="/mnt/data/a_clean_professional_financial_dashboard_infogr_batch_4.png"/>
          <p:cNvPicPr>
            <a:picLocks noChangeAspect="1"/>
          </p:cNvPicPr>
          <p:nvPr/>
        </p:nvPicPr>
        <p:blipFill>
          <a:blip r:embed="rId3"/>
          <a:srcRect t="9545" b="9545"/>
          <a:stretch/>
        </p:blipFill>
        <p:spPr>
          <a:xfrm>
            <a:off x="777240" y="3520440"/>
            <a:ext cx="5120640" cy="2331720"/>
          </a:xfrm>
          <a:prstGeom prst="rect">
            <a:avLst/>
          </a:prstGeom>
        </p:spPr>
      </p:pic>
      <p:sp>
        <p:nvSpPr>
          <p:cNvPr id="32" name="Shape 29"/>
          <p:cNvSpPr/>
          <p:nvPr/>
        </p:nvSpPr>
        <p:spPr>
          <a:xfrm>
            <a:off x="6309360" y="3657600"/>
            <a:ext cx="4754880" cy="1783080"/>
          </a:xfrm>
          <a:prstGeom prst="roundRect">
            <a:avLst>
              <a:gd name="adj" fmla="val 5128"/>
            </a:avLst>
          </a:prstGeom>
          <a:solidFill>
            <a:srgbClr val="EAF3FA"/>
          </a:solidFill>
          <a:ln w="10160">
            <a:solidFill>
              <a:srgbClr val="D7DEE8"/>
            </a:solidFill>
            <a:prstDash val="solid"/>
          </a:ln>
          <a:effectLst>
            <a:outerShdw blurRad="25400" dist="12700" dir="2700000" algn="bl" rotWithShape="0">
              <a:srgbClr val="000000">
                <a:alpha val="12000"/>
              </a:srgbClr>
            </a:outerShdw>
          </a:effectLst>
        </p:spPr>
        <p:txBody>
          <a:bodyPr/>
          <a:lstStyle/>
          <a:p>
            <a:endParaRPr sz="1400" b="1"/>
          </a:p>
        </p:txBody>
      </p:sp>
      <p:sp>
        <p:nvSpPr>
          <p:cNvPr id="33" name="Text 30"/>
          <p:cNvSpPr/>
          <p:nvPr/>
        </p:nvSpPr>
        <p:spPr>
          <a:xfrm>
            <a:off x="6464808" y="3785616"/>
            <a:ext cx="4443984" cy="219456"/>
          </a:xfrm>
          <a:prstGeom prst="rect">
            <a:avLst/>
          </a:prstGeom>
          <a:noFill/>
          <a:ln/>
        </p:spPr>
        <p:txBody>
          <a:bodyPr wrap="square" lIns="0" tIns="0" rIns="0" bIns="0" rtlCol="0" anchor="ctr">
            <a:noAutofit/>
          </a:bodyPr>
          <a:lstStyle/>
          <a:p>
            <a:pPr marL="0" indent="0">
              <a:buNone/>
            </a:pPr>
            <a:r>
              <a:rPr lang="en-US" sz="1600" b="1" dirty="0">
                <a:solidFill>
                  <a:srgbClr val="17324D"/>
                </a:solidFill>
                <a:latin typeface="Aptos Display" pitchFamily="34" charset="0"/>
                <a:ea typeface="Aptos Display" pitchFamily="34" charset="-122"/>
                <a:cs typeface="Aptos Display" pitchFamily="34" charset="-120"/>
              </a:rPr>
              <a:t>Instructor emphasis</a:t>
            </a:r>
            <a:endParaRPr lang="en-US" sz="1600" b="1" dirty="0"/>
          </a:p>
        </p:txBody>
      </p:sp>
      <p:sp>
        <p:nvSpPr>
          <p:cNvPr id="34" name="Text 31"/>
          <p:cNvSpPr/>
          <p:nvPr/>
        </p:nvSpPr>
        <p:spPr>
          <a:xfrm>
            <a:off x="6464808" y="4096512"/>
            <a:ext cx="4599432" cy="1252728"/>
          </a:xfrm>
          <a:prstGeom prst="rect">
            <a:avLst/>
          </a:prstGeom>
          <a:noFill/>
          <a:ln/>
        </p:spPr>
        <p:txBody>
          <a:bodyPr wrap="square" lIns="127" tIns="127" rIns="127" bIns="127" rtlCol="0" anchor="t">
            <a:normAutofit/>
          </a:bodyPr>
          <a:lstStyle/>
          <a:p>
            <a:pPr marL="0" indent="0">
              <a:buNone/>
            </a:pPr>
            <a:r>
              <a:rPr lang="en-US" sz="1600" b="1" dirty="0">
                <a:solidFill>
                  <a:srgbClr val="1B1F23"/>
                </a:solidFill>
                <a:latin typeface="Aptos" pitchFamily="34" charset="0"/>
                <a:ea typeface="Aptos" pitchFamily="34" charset="-122"/>
                <a:cs typeface="Aptos" pitchFamily="34" charset="-120"/>
              </a:rPr>
              <a:t>The lecture moves in one direction: data → analysis → interpretation → planning → decision. you should always ask: “What does this number mean for the firm?”</a:t>
            </a:r>
            <a:endParaRPr lang="en-US" sz="1600" b="1" dirty="0"/>
          </a:p>
        </p:txBody>
      </p:sp>
      <p:sp>
        <p:nvSpPr>
          <p:cNvPr id="3" name="Rectangle 2">
            <a:extLst>
              <a:ext uri="{FF2B5EF4-FFF2-40B4-BE49-F238E27FC236}">
                <a16:creationId xmlns:a16="http://schemas.microsoft.com/office/drawing/2014/main" id="{98EA6291-BFBB-EA8F-70C1-5CF223F895D5}"/>
              </a:ext>
            </a:extLst>
          </p:cNvPr>
          <p:cNvSpPr/>
          <p:nvPr/>
        </p:nvSpPr>
        <p:spPr>
          <a:xfrm>
            <a:off x="1002268" y="3058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14B8884D-1AA6-B927-6A82-A7C2CC101D00}"/>
              </a:ext>
            </a:extLst>
          </p:cNvPr>
          <p:cNvSpPr txBox="1"/>
          <p:nvPr/>
        </p:nvSpPr>
        <p:spPr>
          <a:xfrm>
            <a:off x="1171544" y="34639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35" name="TextBox 34">
            <a:extLst>
              <a:ext uri="{FF2B5EF4-FFF2-40B4-BE49-F238E27FC236}">
                <a16:creationId xmlns:a16="http://schemas.microsoft.com/office/drawing/2014/main" id="{A36C1097-63E3-699E-4485-E6DCEB9BC322}"/>
              </a:ext>
            </a:extLst>
          </p:cNvPr>
          <p:cNvSpPr txBox="1"/>
          <p:nvPr/>
        </p:nvSpPr>
        <p:spPr>
          <a:xfrm>
            <a:off x="1274139" y="60220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36" name="Graphic 21">
            <a:extLst>
              <a:ext uri="{FF2B5EF4-FFF2-40B4-BE49-F238E27FC236}">
                <a16:creationId xmlns:a16="http://schemas.microsoft.com/office/drawing/2014/main" id="{ABE4FAC3-717C-0F7A-2901-1D3A10F9C6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Financial statements and value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03</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CONTEXT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Link with Financial Statements and Valuation</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marL="0" indent="0">
              <a:buNone/>
            </a:pPr>
            <a:r>
              <a:rPr lang="en-US" sz="1600" b="1" dirty="0">
                <a:solidFill>
                  <a:srgbClr val="FFC000"/>
                </a:solidFill>
                <a:latin typeface="Aptos" pitchFamily="34" charset="0"/>
              </a:rPr>
              <a:t>Financial analysis converts accounting data into signals about cash flows, risk, and growth.</a:t>
            </a:r>
          </a:p>
        </p:txBody>
      </p:sp>
      <p:sp>
        <p:nvSpPr>
          <p:cNvPr id="11" name="Text 9"/>
          <p:cNvSpPr/>
          <p:nvPr/>
        </p:nvSpPr>
        <p:spPr>
          <a:xfrm>
            <a:off x="749808" y="2209774"/>
            <a:ext cx="6080760" cy="2971800"/>
          </a:xfrm>
          <a:prstGeom prst="rect">
            <a:avLst/>
          </a:prstGeom>
          <a:noFill/>
          <a:ln/>
        </p:spPr>
        <p:txBody>
          <a:bodyPr wrap="square" lIns="508" tIns="508" rIns="508" bIns="508" rtlCol="0" anchor="t">
            <a:normAutofit/>
          </a:bodyPr>
          <a:lstStyle/>
          <a:p>
            <a:pPr marL="0" indent="0">
              <a:buNone/>
            </a:pPr>
            <a:r>
              <a:rPr lang="en-US" sz="1520" b="1" dirty="0">
                <a:solidFill>
                  <a:srgbClr val="1B1F23"/>
                </a:solidFill>
                <a:latin typeface="Aptos" pitchFamily="34" charset="0"/>
                <a:ea typeface="Aptos" pitchFamily="34" charset="-122"/>
                <a:cs typeface="Aptos" pitchFamily="34" charset="-120"/>
              </a:rPr>
              <a:t>• The income statement shows profitability over a period and helps analysts understand margins and earnings power.</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The balance sheet shows resources and claims at a point in time and helps analysts assess liquidity, leverage, and asset structure.</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The cash flow statement shows how cash is generated and used; it confirms whether accounting profits are supported by cash.</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Valuation depends on expected future cash flows, required return, and growth prospects.</a:t>
            </a:r>
            <a:endParaRPr lang="en-US" sz="1520" b="1" dirty="0"/>
          </a:p>
        </p:txBody>
      </p:sp>
      <p:sp>
        <p:nvSpPr>
          <p:cNvPr id="12" name="Shape 10"/>
          <p:cNvSpPr/>
          <p:nvPr/>
        </p:nvSpPr>
        <p:spPr>
          <a:xfrm>
            <a:off x="7132320" y="2037076"/>
            <a:ext cx="1447800" cy="537210"/>
          </a:xfrm>
          <a:prstGeom prst="rect">
            <a:avLst/>
          </a:prstGeom>
          <a:solidFill>
            <a:srgbClr val="1F5A92"/>
          </a:solidFill>
          <a:ln w="6350">
            <a:solidFill>
              <a:srgbClr val="D7DEE8"/>
            </a:solidFill>
            <a:prstDash val="solid"/>
          </a:ln>
        </p:spPr>
        <p:txBody>
          <a:bodyPr/>
          <a:lstStyle/>
          <a:p>
            <a:endParaRPr sz="1400" b="1"/>
          </a:p>
        </p:txBody>
      </p:sp>
      <p:sp>
        <p:nvSpPr>
          <p:cNvPr id="13" name="Text 11"/>
          <p:cNvSpPr/>
          <p:nvPr/>
        </p:nvSpPr>
        <p:spPr>
          <a:xfrm>
            <a:off x="7168896" y="2069080"/>
            <a:ext cx="1374648" cy="47320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Statement</a:t>
            </a:r>
            <a:endParaRPr lang="en-US" sz="1400" b="1" dirty="0"/>
          </a:p>
        </p:txBody>
      </p:sp>
      <p:sp>
        <p:nvSpPr>
          <p:cNvPr id="14" name="Shape 12"/>
          <p:cNvSpPr/>
          <p:nvPr/>
        </p:nvSpPr>
        <p:spPr>
          <a:xfrm>
            <a:off x="8580120" y="2037076"/>
            <a:ext cx="2895600" cy="537210"/>
          </a:xfrm>
          <a:prstGeom prst="rect">
            <a:avLst/>
          </a:prstGeom>
          <a:solidFill>
            <a:srgbClr val="1F5A92"/>
          </a:solidFill>
          <a:ln w="6350">
            <a:solidFill>
              <a:srgbClr val="D7DEE8"/>
            </a:solidFill>
            <a:prstDash val="solid"/>
          </a:ln>
        </p:spPr>
        <p:txBody>
          <a:bodyPr/>
          <a:lstStyle/>
          <a:p>
            <a:endParaRPr sz="1400" b="1"/>
          </a:p>
        </p:txBody>
      </p:sp>
      <p:sp>
        <p:nvSpPr>
          <p:cNvPr id="15" name="Text 13"/>
          <p:cNvSpPr/>
          <p:nvPr/>
        </p:nvSpPr>
        <p:spPr>
          <a:xfrm>
            <a:off x="8616696" y="2069080"/>
            <a:ext cx="2822448" cy="47320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Key analytical question</a:t>
            </a:r>
            <a:endParaRPr lang="en-US" sz="1400" b="1" dirty="0"/>
          </a:p>
        </p:txBody>
      </p:sp>
      <p:sp>
        <p:nvSpPr>
          <p:cNvPr id="16" name="Shape 14"/>
          <p:cNvSpPr/>
          <p:nvPr/>
        </p:nvSpPr>
        <p:spPr>
          <a:xfrm>
            <a:off x="7132320" y="2574286"/>
            <a:ext cx="1447800" cy="537210"/>
          </a:xfrm>
          <a:prstGeom prst="rect">
            <a:avLst/>
          </a:prstGeom>
          <a:solidFill>
            <a:srgbClr val="F1F4F8"/>
          </a:solidFill>
          <a:ln w="6350">
            <a:solidFill>
              <a:srgbClr val="D7DEE8"/>
            </a:solidFill>
            <a:prstDash val="solid"/>
          </a:ln>
        </p:spPr>
        <p:txBody>
          <a:bodyPr/>
          <a:lstStyle/>
          <a:p>
            <a:endParaRPr sz="1400" b="1"/>
          </a:p>
        </p:txBody>
      </p:sp>
      <p:sp>
        <p:nvSpPr>
          <p:cNvPr id="17" name="Text 15"/>
          <p:cNvSpPr/>
          <p:nvPr/>
        </p:nvSpPr>
        <p:spPr>
          <a:xfrm>
            <a:off x="7168896" y="2606290"/>
            <a:ext cx="1374648" cy="47320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Income statement</a:t>
            </a:r>
            <a:endParaRPr lang="en-US" sz="1400" b="1" dirty="0"/>
          </a:p>
        </p:txBody>
      </p:sp>
      <p:sp>
        <p:nvSpPr>
          <p:cNvPr id="18" name="Shape 16"/>
          <p:cNvSpPr/>
          <p:nvPr/>
        </p:nvSpPr>
        <p:spPr>
          <a:xfrm>
            <a:off x="8580120" y="2574286"/>
            <a:ext cx="2895600" cy="53721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616696" y="2606290"/>
            <a:ext cx="2822448" cy="47320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Is the firm generating profits efficiently?</a:t>
            </a:r>
            <a:endParaRPr lang="en-US" sz="1400" b="1" dirty="0"/>
          </a:p>
        </p:txBody>
      </p:sp>
      <p:sp>
        <p:nvSpPr>
          <p:cNvPr id="20" name="Shape 18"/>
          <p:cNvSpPr/>
          <p:nvPr/>
        </p:nvSpPr>
        <p:spPr>
          <a:xfrm>
            <a:off x="7132320" y="3111496"/>
            <a:ext cx="1447800" cy="537210"/>
          </a:xfrm>
          <a:prstGeom prst="rect">
            <a:avLst/>
          </a:prstGeom>
          <a:solidFill>
            <a:srgbClr val="FFFFFF"/>
          </a:solidFill>
          <a:ln w="6350">
            <a:solidFill>
              <a:srgbClr val="D7DEE8"/>
            </a:solidFill>
            <a:prstDash val="solid"/>
          </a:ln>
        </p:spPr>
        <p:txBody>
          <a:bodyPr/>
          <a:lstStyle/>
          <a:p>
            <a:endParaRPr sz="1400" b="1"/>
          </a:p>
        </p:txBody>
      </p:sp>
      <p:sp>
        <p:nvSpPr>
          <p:cNvPr id="21" name="Text 19"/>
          <p:cNvSpPr/>
          <p:nvPr/>
        </p:nvSpPr>
        <p:spPr>
          <a:xfrm>
            <a:off x="7168896" y="3143500"/>
            <a:ext cx="1374648" cy="47320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Balance sheet</a:t>
            </a:r>
            <a:endParaRPr lang="en-US" sz="1400" b="1" dirty="0"/>
          </a:p>
        </p:txBody>
      </p:sp>
      <p:sp>
        <p:nvSpPr>
          <p:cNvPr id="22" name="Shape 20"/>
          <p:cNvSpPr/>
          <p:nvPr/>
        </p:nvSpPr>
        <p:spPr>
          <a:xfrm>
            <a:off x="8580120" y="3111496"/>
            <a:ext cx="2895600" cy="53721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616696" y="3143500"/>
            <a:ext cx="2822448" cy="47320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Can the firm finance assets safely?</a:t>
            </a:r>
            <a:endParaRPr lang="en-US" sz="1400" b="1" dirty="0"/>
          </a:p>
        </p:txBody>
      </p:sp>
      <p:sp>
        <p:nvSpPr>
          <p:cNvPr id="24" name="Shape 22"/>
          <p:cNvSpPr/>
          <p:nvPr/>
        </p:nvSpPr>
        <p:spPr>
          <a:xfrm>
            <a:off x="7132320" y="3648706"/>
            <a:ext cx="1447800" cy="537210"/>
          </a:xfrm>
          <a:prstGeom prst="rect">
            <a:avLst/>
          </a:prstGeom>
          <a:solidFill>
            <a:srgbClr val="F1F4F8"/>
          </a:solidFill>
          <a:ln w="6350">
            <a:solidFill>
              <a:srgbClr val="D7DEE8"/>
            </a:solidFill>
            <a:prstDash val="solid"/>
          </a:ln>
        </p:spPr>
        <p:txBody>
          <a:bodyPr/>
          <a:lstStyle/>
          <a:p>
            <a:endParaRPr sz="1400" b="1"/>
          </a:p>
        </p:txBody>
      </p:sp>
      <p:sp>
        <p:nvSpPr>
          <p:cNvPr id="25" name="Text 23"/>
          <p:cNvSpPr/>
          <p:nvPr/>
        </p:nvSpPr>
        <p:spPr>
          <a:xfrm>
            <a:off x="7168896" y="3680710"/>
            <a:ext cx="1374648" cy="47320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Cash flow statement</a:t>
            </a:r>
            <a:endParaRPr lang="en-US" sz="1400" b="1" dirty="0"/>
          </a:p>
        </p:txBody>
      </p:sp>
      <p:sp>
        <p:nvSpPr>
          <p:cNvPr id="26" name="Shape 24"/>
          <p:cNvSpPr/>
          <p:nvPr/>
        </p:nvSpPr>
        <p:spPr>
          <a:xfrm>
            <a:off x="8580120" y="3648706"/>
            <a:ext cx="2895600" cy="537210"/>
          </a:xfrm>
          <a:prstGeom prst="rect">
            <a:avLst/>
          </a:prstGeom>
          <a:solidFill>
            <a:srgbClr val="F1F4F8"/>
          </a:solidFill>
          <a:ln w="6350">
            <a:solidFill>
              <a:srgbClr val="D7DEE8"/>
            </a:solidFill>
            <a:prstDash val="solid"/>
          </a:ln>
        </p:spPr>
        <p:txBody>
          <a:bodyPr/>
          <a:lstStyle/>
          <a:p>
            <a:endParaRPr sz="1400" b="1"/>
          </a:p>
        </p:txBody>
      </p:sp>
      <p:sp>
        <p:nvSpPr>
          <p:cNvPr id="27" name="Text 25"/>
          <p:cNvSpPr/>
          <p:nvPr/>
        </p:nvSpPr>
        <p:spPr>
          <a:xfrm>
            <a:off x="8616696" y="3680710"/>
            <a:ext cx="2822448" cy="47320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Are profits turning into cash?</a:t>
            </a:r>
            <a:endParaRPr lang="en-US" sz="1400" b="1" dirty="0"/>
          </a:p>
        </p:txBody>
      </p:sp>
      <p:sp>
        <p:nvSpPr>
          <p:cNvPr id="28" name="Shape 26"/>
          <p:cNvSpPr/>
          <p:nvPr/>
        </p:nvSpPr>
        <p:spPr>
          <a:xfrm>
            <a:off x="7132320" y="4688836"/>
            <a:ext cx="4343400" cy="685800"/>
          </a:xfrm>
          <a:prstGeom prst="roundRect">
            <a:avLst>
              <a:gd name="adj" fmla="val 10667"/>
            </a:avLst>
          </a:prstGeom>
          <a:solidFill>
            <a:srgbClr val="FFFFFF"/>
          </a:solidFill>
          <a:ln w="15240">
            <a:solidFill>
              <a:srgbClr val="C99700"/>
            </a:solidFill>
            <a:prstDash val="solid"/>
          </a:ln>
        </p:spPr>
        <p:txBody>
          <a:bodyPr/>
          <a:lstStyle/>
          <a:p>
            <a:endParaRPr sz="1400" b="1"/>
          </a:p>
        </p:txBody>
      </p:sp>
      <p:sp>
        <p:nvSpPr>
          <p:cNvPr id="29" name="Text 27"/>
          <p:cNvSpPr/>
          <p:nvPr/>
        </p:nvSpPr>
        <p:spPr>
          <a:xfrm>
            <a:off x="7260336" y="4807708"/>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Valuation logic</a:t>
            </a:r>
            <a:endParaRPr lang="en-US" sz="1400" b="1" dirty="0"/>
          </a:p>
        </p:txBody>
      </p:sp>
      <p:sp>
        <p:nvSpPr>
          <p:cNvPr id="30" name="Text 28"/>
          <p:cNvSpPr/>
          <p:nvPr/>
        </p:nvSpPr>
        <p:spPr>
          <a:xfrm>
            <a:off x="9006840" y="4807708"/>
            <a:ext cx="2286000" cy="521208"/>
          </a:xfrm>
          <a:prstGeom prst="rect">
            <a:avLst/>
          </a:prstGeom>
          <a:noFill/>
          <a:ln/>
        </p:spPr>
        <p:txBody>
          <a:bodyPr wrap="square" lIns="127" tIns="127" rIns="127" bIns="127" rtlCol="0" anchor="ctr">
            <a:normAutofit fontScale="92500"/>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Firm value rises when expected cash flows ↑ or risk ↓</a:t>
            </a:r>
            <a:endParaRPr lang="en-US" sz="1430"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Purpose of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04</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PURPOSE</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Purpose of Financial Analysis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C000"/>
                </a:solidFill>
                <a:latin typeface="Aptos" pitchFamily="34" charset="0"/>
              </a:rPr>
              <a:t>Financial analysis answers three managerial questions: performance, risk, and direction.</a:t>
            </a:r>
          </a:p>
        </p:txBody>
      </p:sp>
      <p:sp>
        <p:nvSpPr>
          <p:cNvPr id="11" name="Shape 9"/>
          <p:cNvSpPr/>
          <p:nvPr/>
        </p:nvSpPr>
        <p:spPr>
          <a:xfrm>
            <a:off x="731520" y="1810171"/>
            <a:ext cx="2980073" cy="605790"/>
          </a:xfrm>
          <a:prstGeom prst="rect">
            <a:avLst/>
          </a:prstGeom>
          <a:solidFill>
            <a:srgbClr val="17324D"/>
          </a:solidFill>
          <a:ln w="6350">
            <a:solidFill>
              <a:srgbClr val="D7DEE8"/>
            </a:solidFill>
            <a:prstDash val="solid"/>
          </a:ln>
        </p:spPr>
        <p:txBody>
          <a:bodyPr/>
          <a:lstStyle/>
          <a:p>
            <a:endParaRPr sz="1400" b="1"/>
          </a:p>
        </p:txBody>
      </p:sp>
      <p:sp>
        <p:nvSpPr>
          <p:cNvPr id="12" name="Text 10"/>
          <p:cNvSpPr/>
          <p:nvPr/>
        </p:nvSpPr>
        <p:spPr>
          <a:xfrm>
            <a:off x="768096" y="1842175"/>
            <a:ext cx="2906921" cy="54178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Question</a:t>
            </a:r>
            <a:endParaRPr lang="en-US" sz="1400" b="1" dirty="0"/>
          </a:p>
        </p:txBody>
      </p:sp>
      <p:sp>
        <p:nvSpPr>
          <p:cNvPr id="13" name="Shape 11"/>
          <p:cNvSpPr/>
          <p:nvPr/>
        </p:nvSpPr>
        <p:spPr>
          <a:xfrm>
            <a:off x="3711593" y="1810171"/>
            <a:ext cx="4315968" cy="605790"/>
          </a:xfrm>
          <a:prstGeom prst="rect">
            <a:avLst/>
          </a:prstGeom>
          <a:solidFill>
            <a:srgbClr val="17324D"/>
          </a:solidFill>
          <a:ln w="6350">
            <a:solidFill>
              <a:srgbClr val="D7DEE8"/>
            </a:solidFill>
            <a:prstDash val="solid"/>
          </a:ln>
        </p:spPr>
        <p:txBody>
          <a:bodyPr/>
          <a:lstStyle/>
          <a:p>
            <a:endParaRPr sz="1400" b="1"/>
          </a:p>
        </p:txBody>
      </p:sp>
      <p:sp>
        <p:nvSpPr>
          <p:cNvPr id="14" name="Text 12"/>
          <p:cNvSpPr/>
          <p:nvPr/>
        </p:nvSpPr>
        <p:spPr>
          <a:xfrm>
            <a:off x="3748169" y="1842175"/>
            <a:ext cx="4242816" cy="54178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Meaning</a:t>
            </a:r>
            <a:endParaRPr lang="en-US" sz="1400" b="1" dirty="0"/>
          </a:p>
        </p:txBody>
      </p:sp>
      <p:sp>
        <p:nvSpPr>
          <p:cNvPr id="15" name="Shape 13"/>
          <p:cNvSpPr/>
          <p:nvPr/>
        </p:nvSpPr>
        <p:spPr>
          <a:xfrm>
            <a:off x="8027561" y="1810171"/>
            <a:ext cx="3493879" cy="605790"/>
          </a:xfrm>
          <a:prstGeom prst="rect">
            <a:avLst/>
          </a:prstGeom>
          <a:solidFill>
            <a:srgbClr val="17324D"/>
          </a:solidFill>
          <a:ln w="6350">
            <a:solidFill>
              <a:srgbClr val="D7DEE8"/>
            </a:solidFill>
            <a:prstDash val="solid"/>
          </a:ln>
        </p:spPr>
        <p:txBody>
          <a:bodyPr/>
          <a:lstStyle/>
          <a:p>
            <a:endParaRPr sz="1400" b="1"/>
          </a:p>
        </p:txBody>
      </p:sp>
      <p:sp>
        <p:nvSpPr>
          <p:cNvPr id="16" name="Text 14"/>
          <p:cNvSpPr/>
          <p:nvPr/>
        </p:nvSpPr>
        <p:spPr>
          <a:xfrm>
            <a:off x="8064137" y="1842175"/>
            <a:ext cx="3420727" cy="54178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Example indicator</a:t>
            </a:r>
            <a:endParaRPr lang="en-US" sz="1400" b="1" dirty="0"/>
          </a:p>
        </p:txBody>
      </p:sp>
      <p:sp>
        <p:nvSpPr>
          <p:cNvPr id="17" name="Shape 15"/>
          <p:cNvSpPr/>
          <p:nvPr/>
        </p:nvSpPr>
        <p:spPr>
          <a:xfrm>
            <a:off x="731520" y="2415961"/>
            <a:ext cx="2980073" cy="605790"/>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768096" y="2447965"/>
            <a:ext cx="2906921" cy="54178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How did we perform?</a:t>
            </a:r>
            <a:endParaRPr lang="en-US" sz="1400" b="1" dirty="0"/>
          </a:p>
        </p:txBody>
      </p:sp>
      <p:sp>
        <p:nvSpPr>
          <p:cNvPr id="19" name="Shape 17"/>
          <p:cNvSpPr/>
          <p:nvPr/>
        </p:nvSpPr>
        <p:spPr>
          <a:xfrm>
            <a:off x="3711593" y="2415961"/>
            <a:ext cx="4315968" cy="605790"/>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3748169" y="2447965"/>
            <a:ext cx="4242816" cy="54178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Evaluate profitability and efficiency</a:t>
            </a:r>
            <a:endParaRPr lang="en-US" sz="1400" b="1" dirty="0"/>
          </a:p>
        </p:txBody>
      </p:sp>
      <p:sp>
        <p:nvSpPr>
          <p:cNvPr id="21" name="Shape 19"/>
          <p:cNvSpPr/>
          <p:nvPr/>
        </p:nvSpPr>
        <p:spPr>
          <a:xfrm>
            <a:off x="8027561" y="2415961"/>
            <a:ext cx="3493879" cy="60579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8064137" y="2447965"/>
            <a:ext cx="3420727" cy="54178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Net margin, ROA, asset turnover</a:t>
            </a:r>
            <a:endParaRPr lang="en-US" sz="1400" b="1" dirty="0"/>
          </a:p>
        </p:txBody>
      </p:sp>
      <p:sp>
        <p:nvSpPr>
          <p:cNvPr id="23" name="Shape 21"/>
          <p:cNvSpPr/>
          <p:nvPr/>
        </p:nvSpPr>
        <p:spPr>
          <a:xfrm>
            <a:off x="731520" y="3021751"/>
            <a:ext cx="2980073" cy="605790"/>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768096" y="3053755"/>
            <a:ext cx="2906921" cy="54178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How risky are we?</a:t>
            </a:r>
            <a:endParaRPr lang="en-US" sz="1400" b="1" dirty="0"/>
          </a:p>
        </p:txBody>
      </p:sp>
      <p:sp>
        <p:nvSpPr>
          <p:cNvPr id="25" name="Shape 23"/>
          <p:cNvSpPr/>
          <p:nvPr/>
        </p:nvSpPr>
        <p:spPr>
          <a:xfrm>
            <a:off x="3711593" y="3021751"/>
            <a:ext cx="4315968" cy="60579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3748169" y="3053755"/>
            <a:ext cx="4242816" cy="54178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Evaluate liquidity and solvency</a:t>
            </a:r>
            <a:endParaRPr lang="en-US" sz="1400" b="1" dirty="0"/>
          </a:p>
        </p:txBody>
      </p:sp>
      <p:sp>
        <p:nvSpPr>
          <p:cNvPr id="27" name="Shape 25"/>
          <p:cNvSpPr/>
          <p:nvPr/>
        </p:nvSpPr>
        <p:spPr>
          <a:xfrm>
            <a:off x="8027561" y="3021751"/>
            <a:ext cx="3493879" cy="60579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8064137" y="3053755"/>
            <a:ext cx="3420727" cy="54178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Current ratio, debt ratio, TIE</a:t>
            </a:r>
            <a:endParaRPr lang="en-US" sz="1400" b="1" dirty="0"/>
          </a:p>
        </p:txBody>
      </p:sp>
      <p:sp>
        <p:nvSpPr>
          <p:cNvPr id="29" name="Shape 27"/>
          <p:cNvSpPr/>
          <p:nvPr/>
        </p:nvSpPr>
        <p:spPr>
          <a:xfrm>
            <a:off x="731520" y="3627541"/>
            <a:ext cx="2980073" cy="60579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768096" y="3659545"/>
            <a:ext cx="2906921" cy="54178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Where are we going?</a:t>
            </a:r>
            <a:endParaRPr lang="en-US" sz="1400" b="1" dirty="0"/>
          </a:p>
        </p:txBody>
      </p:sp>
      <p:sp>
        <p:nvSpPr>
          <p:cNvPr id="31" name="Shape 29"/>
          <p:cNvSpPr/>
          <p:nvPr/>
        </p:nvSpPr>
        <p:spPr>
          <a:xfrm>
            <a:off x="3711593" y="3627541"/>
            <a:ext cx="4315968" cy="605790"/>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3748169" y="3659545"/>
            <a:ext cx="4242816" cy="54178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Evaluate sustainability and financing needs</a:t>
            </a:r>
            <a:endParaRPr lang="en-US" sz="1400" b="1" dirty="0"/>
          </a:p>
        </p:txBody>
      </p:sp>
      <p:sp>
        <p:nvSpPr>
          <p:cNvPr id="33" name="Shape 31"/>
          <p:cNvSpPr/>
          <p:nvPr/>
        </p:nvSpPr>
        <p:spPr>
          <a:xfrm>
            <a:off x="8027561" y="3627541"/>
            <a:ext cx="3493879" cy="605790"/>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8064137" y="3659545"/>
            <a:ext cx="3420727" cy="54178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Trend analysis, forecasts, EFN</a:t>
            </a:r>
            <a:endParaRPr lang="en-US" sz="1400" b="1" dirty="0"/>
          </a:p>
        </p:txBody>
      </p:sp>
      <p:sp>
        <p:nvSpPr>
          <p:cNvPr id="35" name="Shape 33"/>
          <p:cNvSpPr/>
          <p:nvPr/>
        </p:nvSpPr>
        <p:spPr>
          <a:xfrm>
            <a:off x="868680" y="4617720"/>
            <a:ext cx="5257800" cy="1218438"/>
          </a:xfrm>
          <a:prstGeom prst="roundRect">
            <a:avLst>
              <a:gd name="adj" fmla="val 9524"/>
            </a:avLst>
          </a:prstGeom>
          <a:solidFill>
            <a:srgbClr val="EAF3FA"/>
          </a:solidFill>
          <a:ln w="10160">
            <a:solidFill>
              <a:srgbClr val="D7DEE8"/>
            </a:solidFill>
            <a:prstDash val="solid"/>
          </a:ln>
        </p:spPr>
        <p:txBody>
          <a:bodyPr/>
          <a:lstStyle/>
          <a:p>
            <a:endParaRPr sz="1400" b="1"/>
          </a:p>
        </p:txBody>
      </p:sp>
      <p:sp>
        <p:nvSpPr>
          <p:cNvPr id="36" name="Text 34"/>
          <p:cNvSpPr/>
          <p:nvPr/>
        </p:nvSpPr>
        <p:spPr>
          <a:xfrm>
            <a:off x="1024128" y="4745736"/>
            <a:ext cx="49469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Practical example</a:t>
            </a:r>
            <a:endParaRPr lang="en-US" sz="1400" b="1" dirty="0"/>
          </a:p>
        </p:txBody>
      </p:sp>
      <p:sp>
        <p:nvSpPr>
          <p:cNvPr id="37" name="Text 35"/>
          <p:cNvSpPr/>
          <p:nvPr/>
        </p:nvSpPr>
        <p:spPr>
          <a:xfrm>
            <a:off x="1024128" y="5056632"/>
            <a:ext cx="4946904" cy="42976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If sales grow by 20% but inventory grows by 60%, the firm may be expanding inefficiently. The issue is not growth itself; the issue is whether growth consumes too much working capital.</a:t>
            </a:r>
            <a:endParaRPr lang="en-US" sz="1400" b="1" dirty="0"/>
          </a:p>
        </p:txBody>
      </p:sp>
      <p:sp>
        <p:nvSpPr>
          <p:cNvPr id="38" name="Shape 36"/>
          <p:cNvSpPr/>
          <p:nvPr/>
        </p:nvSpPr>
        <p:spPr>
          <a:xfrm>
            <a:off x="6400800" y="4617720"/>
            <a:ext cx="4983480" cy="1218438"/>
          </a:xfrm>
          <a:prstGeom prst="roundRect">
            <a:avLst>
              <a:gd name="adj" fmla="val 9524"/>
            </a:avLst>
          </a:prstGeom>
          <a:solidFill>
            <a:srgbClr val="FFFFFF"/>
          </a:solidFill>
          <a:ln w="10160">
            <a:solidFill>
              <a:srgbClr val="D7DEE8"/>
            </a:solidFill>
            <a:prstDash val="solid"/>
          </a:ln>
        </p:spPr>
        <p:txBody>
          <a:bodyPr/>
          <a:lstStyle/>
          <a:p>
            <a:endParaRPr sz="1400" b="1" dirty="0"/>
          </a:p>
        </p:txBody>
      </p:sp>
      <p:sp>
        <p:nvSpPr>
          <p:cNvPr id="39" name="Text 37"/>
          <p:cNvSpPr/>
          <p:nvPr/>
        </p:nvSpPr>
        <p:spPr>
          <a:xfrm>
            <a:off x="6556248" y="4745736"/>
            <a:ext cx="467258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Decision connection</a:t>
            </a:r>
            <a:endParaRPr lang="en-US" sz="1400" b="1" dirty="0"/>
          </a:p>
        </p:txBody>
      </p:sp>
      <p:sp>
        <p:nvSpPr>
          <p:cNvPr id="40" name="Text 38"/>
          <p:cNvSpPr/>
          <p:nvPr/>
        </p:nvSpPr>
        <p:spPr>
          <a:xfrm>
            <a:off x="6556248" y="5056632"/>
            <a:ext cx="4672584" cy="42976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The results can influence credit terms, inventory policy, pricing, cost control, dividend policy, debt capacity, and capital budgeting.</a:t>
            </a:r>
            <a:endParaRPr lang="en-US" sz="14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Users of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05</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USERS</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Users of Financial Analysis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marL="0" indent="0">
              <a:buNone/>
            </a:pPr>
            <a:r>
              <a:rPr lang="en-US" sz="1600" b="1" dirty="0">
                <a:solidFill>
                  <a:srgbClr val="FFC000"/>
                </a:solidFill>
                <a:latin typeface="Aptos" pitchFamily="34" charset="0"/>
                <a:ea typeface="Aptos" pitchFamily="34" charset="-122"/>
                <a:cs typeface="Aptos" pitchFamily="34" charset="-120"/>
              </a:rPr>
              <a:t>Different users interpret the same ratios for different decisions.</a:t>
            </a:r>
            <a:endParaRPr lang="en-US" sz="1600" b="1" dirty="0">
              <a:solidFill>
                <a:srgbClr val="FFC000"/>
              </a:solidFill>
            </a:endParaRPr>
          </a:p>
        </p:txBody>
      </p:sp>
      <p:sp>
        <p:nvSpPr>
          <p:cNvPr id="11" name="Shape 9"/>
          <p:cNvSpPr/>
          <p:nvPr/>
        </p:nvSpPr>
        <p:spPr>
          <a:xfrm>
            <a:off x="658368" y="1748873"/>
            <a:ext cx="2185416" cy="541020"/>
          </a:xfrm>
          <a:prstGeom prst="rect">
            <a:avLst/>
          </a:prstGeom>
          <a:solidFill>
            <a:srgbClr val="17324D"/>
          </a:solidFill>
          <a:ln w="6350">
            <a:solidFill>
              <a:srgbClr val="D7DEE8"/>
            </a:solidFill>
            <a:prstDash val="solid"/>
          </a:ln>
        </p:spPr>
        <p:txBody>
          <a:bodyPr/>
          <a:lstStyle/>
          <a:p>
            <a:endParaRPr sz="1400" b="1"/>
          </a:p>
        </p:txBody>
      </p:sp>
      <p:sp>
        <p:nvSpPr>
          <p:cNvPr id="12" name="Text 10"/>
          <p:cNvSpPr/>
          <p:nvPr/>
        </p:nvSpPr>
        <p:spPr>
          <a:xfrm>
            <a:off x="694944" y="1780877"/>
            <a:ext cx="2112264" cy="47701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User</a:t>
            </a:r>
            <a:endParaRPr lang="en-US" sz="1400" b="1" dirty="0"/>
          </a:p>
        </p:txBody>
      </p:sp>
      <p:sp>
        <p:nvSpPr>
          <p:cNvPr id="13" name="Shape 11"/>
          <p:cNvSpPr/>
          <p:nvPr/>
        </p:nvSpPr>
        <p:spPr>
          <a:xfrm>
            <a:off x="2843784" y="1748873"/>
            <a:ext cx="4768180" cy="541020"/>
          </a:xfrm>
          <a:prstGeom prst="rect">
            <a:avLst/>
          </a:prstGeom>
          <a:solidFill>
            <a:srgbClr val="17324D"/>
          </a:solidFill>
          <a:ln w="6350">
            <a:solidFill>
              <a:srgbClr val="D7DEE8"/>
            </a:solidFill>
            <a:prstDash val="solid"/>
          </a:ln>
        </p:spPr>
        <p:txBody>
          <a:bodyPr/>
          <a:lstStyle/>
          <a:p>
            <a:endParaRPr sz="1400" b="1"/>
          </a:p>
        </p:txBody>
      </p:sp>
      <p:sp>
        <p:nvSpPr>
          <p:cNvPr id="14" name="Text 12"/>
          <p:cNvSpPr/>
          <p:nvPr/>
        </p:nvSpPr>
        <p:spPr>
          <a:xfrm>
            <a:off x="2880360" y="1780877"/>
            <a:ext cx="4695028" cy="47701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Decision need</a:t>
            </a:r>
            <a:endParaRPr lang="en-US" sz="1400" b="1" dirty="0"/>
          </a:p>
        </p:txBody>
      </p:sp>
      <p:sp>
        <p:nvSpPr>
          <p:cNvPr id="15" name="Shape 13"/>
          <p:cNvSpPr/>
          <p:nvPr/>
        </p:nvSpPr>
        <p:spPr>
          <a:xfrm>
            <a:off x="7611964" y="1748873"/>
            <a:ext cx="3973484" cy="541020"/>
          </a:xfrm>
          <a:prstGeom prst="rect">
            <a:avLst/>
          </a:prstGeom>
          <a:solidFill>
            <a:srgbClr val="17324D"/>
          </a:solidFill>
          <a:ln w="6350">
            <a:solidFill>
              <a:srgbClr val="D7DEE8"/>
            </a:solidFill>
            <a:prstDash val="solid"/>
          </a:ln>
        </p:spPr>
        <p:txBody>
          <a:bodyPr/>
          <a:lstStyle/>
          <a:p>
            <a:endParaRPr sz="1400" b="1"/>
          </a:p>
        </p:txBody>
      </p:sp>
      <p:sp>
        <p:nvSpPr>
          <p:cNvPr id="16" name="Text 14"/>
          <p:cNvSpPr/>
          <p:nvPr/>
        </p:nvSpPr>
        <p:spPr>
          <a:xfrm>
            <a:off x="7648540" y="1780877"/>
            <a:ext cx="3900332" cy="47701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Focus</a:t>
            </a:r>
            <a:endParaRPr lang="en-US" sz="1400" b="1" dirty="0"/>
          </a:p>
        </p:txBody>
      </p:sp>
      <p:sp>
        <p:nvSpPr>
          <p:cNvPr id="17" name="Shape 15"/>
          <p:cNvSpPr/>
          <p:nvPr/>
        </p:nvSpPr>
        <p:spPr>
          <a:xfrm>
            <a:off x="658368" y="2289893"/>
            <a:ext cx="2185416" cy="541020"/>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694944" y="2321897"/>
            <a:ext cx="2112264" cy="4770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Managers</a:t>
            </a:r>
            <a:endParaRPr lang="en-US" sz="1400" b="1" dirty="0"/>
          </a:p>
        </p:txBody>
      </p:sp>
      <p:sp>
        <p:nvSpPr>
          <p:cNvPr id="19" name="Shape 17"/>
          <p:cNvSpPr/>
          <p:nvPr/>
        </p:nvSpPr>
        <p:spPr>
          <a:xfrm>
            <a:off x="2843784" y="2289893"/>
            <a:ext cx="4768180" cy="541020"/>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2880360" y="2321897"/>
            <a:ext cx="4695028"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Improve operations and allocate resources</a:t>
            </a:r>
            <a:endParaRPr lang="en-US" sz="1400" b="1" dirty="0"/>
          </a:p>
        </p:txBody>
      </p:sp>
      <p:sp>
        <p:nvSpPr>
          <p:cNvPr id="21" name="Shape 19"/>
          <p:cNvSpPr/>
          <p:nvPr/>
        </p:nvSpPr>
        <p:spPr>
          <a:xfrm>
            <a:off x="7611964" y="2289893"/>
            <a:ext cx="3973484" cy="54102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7648540" y="2321897"/>
            <a:ext cx="3900332"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Margins, turnover, forecasts</a:t>
            </a:r>
            <a:endParaRPr lang="en-US" sz="1400" b="1" dirty="0"/>
          </a:p>
        </p:txBody>
      </p:sp>
      <p:sp>
        <p:nvSpPr>
          <p:cNvPr id="23" name="Shape 21"/>
          <p:cNvSpPr/>
          <p:nvPr/>
        </p:nvSpPr>
        <p:spPr>
          <a:xfrm>
            <a:off x="658368" y="2830913"/>
            <a:ext cx="2185416" cy="541020"/>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694944" y="2862917"/>
            <a:ext cx="2112264" cy="4770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Lenders</a:t>
            </a:r>
            <a:endParaRPr lang="en-US" sz="1400" b="1" dirty="0"/>
          </a:p>
        </p:txBody>
      </p:sp>
      <p:sp>
        <p:nvSpPr>
          <p:cNvPr id="25" name="Shape 23"/>
          <p:cNvSpPr/>
          <p:nvPr/>
        </p:nvSpPr>
        <p:spPr>
          <a:xfrm>
            <a:off x="2843784" y="2830913"/>
            <a:ext cx="4768180" cy="54102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2880360" y="2862917"/>
            <a:ext cx="4695028"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Assess repayment ability</a:t>
            </a:r>
            <a:endParaRPr lang="en-US" sz="1400" b="1" dirty="0"/>
          </a:p>
        </p:txBody>
      </p:sp>
      <p:sp>
        <p:nvSpPr>
          <p:cNvPr id="27" name="Shape 25"/>
          <p:cNvSpPr/>
          <p:nvPr/>
        </p:nvSpPr>
        <p:spPr>
          <a:xfrm>
            <a:off x="7611964" y="2830913"/>
            <a:ext cx="3973484" cy="54102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7648540" y="2862917"/>
            <a:ext cx="3900332"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Liquidity, leverage, interest coverage</a:t>
            </a:r>
            <a:endParaRPr lang="en-US" sz="1400" b="1" dirty="0"/>
          </a:p>
        </p:txBody>
      </p:sp>
      <p:sp>
        <p:nvSpPr>
          <p:cNvPr id="29" name="Shape 27"/>
          <p:cNvSpPr/>
          <p:nvPr/>
        </p:nvSpPr>
        <p:spPr>
          <a:xfrm>
            <a:off x="658368" y="3371933"/>
            <a:ext cx="2185416" cy="54102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694944" y="3403937"/>
            <a:ext cx="2112264" cy="4770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Shareholders</a:t>
            </a:r>
            <a:endParaRPr lang="en-US" sz="1400" b="1" dirty="0"/>
          </a:p>
        </p:txBody>
      </p:sp>
      <p:sp>
        <p:nvSpPr>
          <p:cNvPr id="31" name="Shape 29"/>
          <p:cNvSpPr/>
          <p:nvPr/>
        </p:nvSpPr>
        <p:spPr>
          <a:xfrm>
            <a:off x="2843784" y="3371933"/>
            <a:ext cx="4768180" cy="541020"/>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2880360" y="3403937"/>
            <a:ext cx="4695028"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Evaluate return and risk</a:t>
            </a:r>
            <a:endParaRPr lang="en-US" sz="1400" b="1" dirty="0"/>
          </a:p>
        </p:txBody>
      </p:sp>
      <p:sp>
        <p:nvSpPr>
          <p:cNvPr id="33" name="Shape 31"/>
          <p:cNvSpPr/>
          <p:nvPr/>
        </p:nvSpPr>
        <p:spPr>
          <a:xfrm>
            <a:off x="7611964" y="3371933"/>
            <a:ext cx="3973484" cy="541020"/>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7648540" y="3403937"/>
            <a:ext cx="3900332"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EPS, ROE, P/E, growth</a:t>
            </a:r>
            <a:endParaRPr lang="en-US" sz="1400" b="1" dirty="0"/>
          </a:p>
        </p:txBody>
      </p:sp>
      <p:sp>
        <p:nvSpPr>
          <p:cNvPr id="35" name="Shape 33"/>
          <p:cNvSpPr/>
          <p:nvPr/>
        </p:nvSpPr>
        <p:spPr>
          <a:xfrm>
            <a:off x="658368" y="3912953"/>
            <a:ext cx="2185416" cy="541020"/>
          </a:xfrm>
          <a:prstGeom prst="rect">
            <a:avLst/>
          </a:prstGeom>
          <a:solidFill>
            <a:srgbClr val="FFFFFF"/>
          </a:solidFill>
          <a:ln w="6350">
            <a:solidFill>
              <a:srgbClr val="D7DEE8"/>
            </a:solidFill>
            <a:prstDash val="solid"/>
          </a:ln>
        </p:spPr>
        <p:txBody>
          <a:bodyPr/>
          <a:lstStyle/>
          <a:p>
            <a:endParaRPr sz="1400" b="1"/>
          </a:p>
        </p:txBody>
      </p:sp>
      <p:sp>
        <p:nvSpPr>
          <p:cNvPr id="36" name="Text 34"/>
          <p:cNvSpPr/>
          <p:nvPr/>
        </p:nvSpPr>
        <p:spPr>
          <a:xfrm>
            <a:off x="694944" y="3944957"/>
            <a:ext cx="2112264" cy="4770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Suppliers</a:t>
            </a:r>
            <a:endParaRPr lang="en-US" sz="1400" b="1" dirty="0"/>
          </a:p>
        </p:txBody>
      </p:sp>
      <p:sp>
        <p:nvSpPr>
          <p:cNvPr id="37" name="Shape 35"/>
          <p:cNvSpPr/>
          <p:nvPr/>
        </p:nvSpPr>
        <p:spPr>
          <a:xfrm>
            <a:off x="2843784" y="3912953"/>
            <a:ext cx="4768180" cy="541020"/>
          </a:xfrm>
          <a:prstGeom prst="rect">
            <a:avLst/>
          </a:prstGeom>
          <a:solidFill>
            <a:srgbClr val="FFFFFF"/>
          </a:solidFill>
          <a:ln w="6350">
            <a:solidFill>
              <a:srgbClr val="D7DEE8"/>
            </a:solidFill>
            <a:prstDash val="solid"/>
          </a:ln>
        </p:spPr>
        <p:txBody>
          <a:bodyPr/>
          <a:lstStyle/>
          <a:p>
            <a:endParaRPr sz="1400" b="1"/>
          </a:p>
        </p:txBody>
      </p:sp>
      <p:sp>
        <p:nvSpPr>
          <p:cNvPr id="38" name="Text 36"/>
          <p:cNvSpPr/>
          <p:nvPr/>
        </p:nvSpPr>
        <p:spPr>
          <a:xfrm>
            <a:off x="2880360" y="3944957"/>
            <a:ext cx="4695028"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Evaluate credit reliability</a:t>
            </a:r>
            <a:endParaRPr lang="en-US" sz="1400" b="1" dirty="0"/>
          </a:p>
        </p:txBody>
      </p:sp>
      <p:sp>
        <p:nvSpPr>
          <p:cNvPr id="39" name="Shape 37"/>
          <p:cNvSpPr/>
          <p:nvPr/>
        </p:nvSpPr>
        <p:spPr>
          <a:xfrm>
            <a:off x="7611964" y="3912953"/>
            <a:ext cx="3973484" cy="541020"/>
          </a:xfrm>
          <a:prstGeom prst="rect">
            <a:avLst/>
          </a:prstGeom>
          <a:solidFill>
            <a:srgbClr val="FFFFFF"/>
          </a:solidFill>
          <a:ln w="6350">
            <a:solidFill>
              <a:srgbClr val="D7DEE8"/>
            </a:solidFill>
            <a:prstDash val="solid"/>
          </a:ln>
        </p:spPr>
        <p:txBody>
          <a:bodyPr/>
          <a:lstStyle/>
          <a:p>
            <a:endParaRPr sz="1400" b="1"/>
          </a:p>
        </p:txBody>
      </p:sp>
      <p:sp>
        <p:nvSpPr>
          <p:cNvPr id="40" name="Text 38"/>
          <p:cNvSpPr/>
          <p:nvPr/>
        </p:nvSpPr>
        <p:spPr>
          <a:xfrm>
            <a:off x="7648540" y="3944957"/>
            <a:ext cx="3900332"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Current ratio, cash ratio, payment history</a:t>
            </a:r>
            <a:endParaRPr lang="en-US" sz="1400" b="1" dirty="0"/>
          </a:p>
        </p:txBody>
      </p:sp>
      <p:sp>
        <p:nvSpPr>
          <p:cNvPr id="41" name="Shape 39"/>
          <p:cNvSpPr/>
          <p:nvPr/>
        </p:nvSpPr>
        <p:spPr>
          <a:xfrm>
            <a:off x="658368" y="4453973"/>
            <a:ext cx="2185416" cy="541020"/>
          </a:xfrm>
          <a:prstGeom prst="rect">
            <a:avLst/>
          </a:prstGeom>
          <a:solidFill>
            <a:srgbClr val="F1F4F8"/>
          </a:solidFill>
          <a:ln w="6350">
            <a:solidFill>
              <a:srgbClr val="D7DEE8"/>
            </a:solidFill>
            <a:prstDash val="solid"/>
          </a:ln>
        </p:spPr>
        <p:txBody>
          <a:bodyPr/>
          <a:lstStyle/>
          <a:p>
            <a:endParaRPr sz="1400" b="1"/>
          </a:p>
        </p:txBody>
      </p:sp>
      <p:sp>
        <p:nvSpPr>
          <p:cNvPr id="42" name="Text 40"/>
          <p:cNvSpPr/>
          <p:nvPr/>
        </p:nvSpPr>
        <p:spPr>
          <a:xfrm>
            <a:off x="694944" y="4485977"/>
            <a:ext cx="2112264" cy="4770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Analysts</a:t>
            </a:r>
            <a:endParaRPr lang="en-US" sz="1400" b="1" dirty="0"/>
          </a:p>
        </p:txBody>
      </p:sp>
      <p:sp>
        <p:nvSpPr>
          <p:cNvPr id="43" name="Shape 41"/>
          <p:cNvSpPr/>
          <p:nvPr/>
        </p:nvSpPr>
        <p:spPr>
          <a:xfrm>
            <a:off x="2843784" y="4453973"/>
            <a:ext cx="4768180" cy="541020"/>
          </a:xfrm>
          <a:prstGeom prst="rect">
            <a:avLst/>
          </a:prstGeom>
          <a:solidFill>
            <a:srgbClr val="F1F4F8"/>
          </a:solidFill>
          <a:ln w="6350">
            <a:solidFill>
              <a:srgbClr val="D7DEE8"/>
            </a:solidFill>
            <a:prstDash val="solid"/>
          </a:ln>
        </p:spPr>
        <p:txBody>
          <a:bodyPr/>
          <a:lstStyle/>
          <a:p>
            <a:endParaRPr sz="1400" b="1"/>
          </a:p>
        </p:txBody>
      </p:sp>
      <p:sp>
        <p:nvSpPr>
          <p:cNvPr id="44" name="Text 42"/>
          <p:cNvSpPr/>
          <p:nvPr/>
        </p:nvSpPr>
        <p:spPr>
          <a:xfrm>
            <a:off x="2880360" y="4485977"/>
            <a:ext cx="4695028"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Assess performance and value</a:t>
            </a:r>
            <a:endParaRPr lang="en-US" sz="1400" b="1" dirty="0"/>
          </a:p>
        </p:txBody>
      </p:sp>
      <p:sp>
        <p:nvSpPr>
          <p:cNvPr id="45" name="Shape 43"/>
          <p:cNvSpPr/>
          <p:nvPr/>
        </p:nvSpPr>
        <p:spPr>
          <a:xfrm>
            <a:off x="7611964" y="4453973"/>
            <a:ext cx="3973484" cy="541020"/>
          </a:xfrm>
          <a:prstGeom prst="rect">
            <a:avLst/>
          </a:prstGeom>
          <a:solidFill>
            <a:srgbClr val="F1F4F8"/>
          </a:solidFill>
          <a:ln w="6350">
            <a:solidFill>
              <a:srgbClr val="D7DEE8"/>
            </a:solidFill>
            <a:prstDash val="solid"/>
          </a:ln>
        </p:spPr>
        <p:txBody>
          <a:bodyPr/>
          <a:lstStyle/>
          <a:p>
            <a:endParaRPr sz="1400" b="1"/>
          </a:p>
        </p:txBody>
      </p:sp>
      <p:sp>
        <p:nvSpPr>
          <p:cNvPr id="46" name="Text 44"/>
          <p:cNvSpPr/>
          <p:nvPr/>
        </p:nvSpPr>
        <p:spPr>
          <a:xfrm>
            <a:off x="7648540" y="4485977"/>
            <a:ext cx="3900332" cy="4770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Trends, peers, market ratios</a:t>
            </a:r>
            <a:endParaRPr lang="en-US" sz="1400" b="1" dirty="0"/>
          </a:p>
        </p:txBody>
      </p:sp>
      <p:sp>
        <p:nvSpPr>
          <p:cNvPr id="47" name="Shape 45"/>
          <p:cNvSpPr/>
          <p:nvPr/>
        </p:nvSpPr>
        <p:spPr>
          <a:xfrm>
            <a:off x="868680" y="5330952"/>
            <a:ext cx="10332720" cy="1051560"/>
          </a:xfrm>
          <a:prstGeom prst="roundRect">
            <a:avLst>
              <a:gd name="adj" fmla="val 12821"/>
            </a:avLst>
          </a:prstGeom>
          <a:solidFill>
            <a:srgbClr val="EAF3FA"/>
          </a:solidFill>
          <a:ln w="10160">
            <a:solidFill>
              <a:srgbClr val="D7DEE8"/>
            </a:solidFill>
            <a:prstDash val="solid"/>
          </a:ln>
        </p:spPr>
        <p:txBody>
          <a:bodyPr/>
          <a:lstStyle/>
          <a:p>
            <a:endParaRPr sz="1400" b="1"/>
          </a:p>
        </p:txBody>
      </p:sp>
      <p:sp>
        <p:nvSpPr>
          <p:cNvPr id="48" name="Text 46"/>
          <p:cNvSpPr/>
          <p:nvPr/>
        </p:nvSpPr>
        <p:spPr>
          <a:xfrm>
            <a:off x="1024128" y="5458968"/>
            <a:ext cx="10021824" cy="219456"/>
          </a:xfrm>
          <a:prstGeom prst="rect">
            <a:avLst/>
          </a:prstGeom>
          <a:noFill/>
          <a:ln/>
        </p:spPr>
        <p:txBody>
          <a:bodyPr wrap="square" lIns="0" tIns="0" rIns="0" bIns="0" rtlCol="0" anchor="ctr">
            <a:noAutofit/>
          </a:bodyPr>
          <a:lstStyle/>
          <a:p>
            <a:pPr marL="0" indent="0">
              <a:buNone/>
            </a:pPr>
            <a:r>
              <a:rPr lang="en-US" sz="1600" b="1" dirty="0">
                <a:solidFill>
                  <a:srgbClr val="C00000"/>
                </a:solidFill>
                <a:latin typeface="Aptos Display" pitchFamily="34" charset="0"/>
                <a:ea typeface="Aptos Display" pitchFamily="34" charset="-122"/>
                <a:cs typeface="Aptos Display" pitchFamily="34" charset="-120"/>
              </a:rPr>
              <a:t>Key idea</a:t>
            </a:r>
            <a:endParaRPr lang="en-US" sz="1600" b="1" dirty="0">
              <a:solidFill>
                <a:srgbClr val="C00000"/>
              </a:solidFill>
            </a:endParaRPr>
          </a:p>
        </p:txBody>
      </p:sp>
      <p:sp>
        <p:nvSpPr>
          <p:cNvPr id="49" name="Text 47"/>
          <p:cNvSpPr/>
          <p:nvPr/>
        </p:nvSpPr>
        <p:spPr>
          <a:xfrm>
            <a:off x="1024128" y="5769864"/>
            <a:ext cx="10021824" cy="612648"/>
          </a:xfrm>
          <a:prstGeom prst="rect">
            <a:avLst/>
          </a:prstGeom>
          <a:noFill/>
          <a:ln/>
        </p:spPr>
        <p:txBody>
          <a:bodyPr wrap="square" lIns="127" tIns="127" rIns="127" bIns="127" rtlCol="0" anchor="t">
            <a:noAutofit/>
          </a:bodyPr>
          <a:lstStyle/>
          <a:p>
            <a:pPr marL="0" indent="0">
              <a:buNone/>
            </a:pPr>
            <a:r>
              <a:rPr lang="en-US" sz="1600" b="1" dirty="0">
                <a:solidFill>
                  <a:srgbClr val="002060"/>
                </a:solidFill>
                <a:latin typeface="Aptos" pitchFamily="34" charset="0"/>
                <a:ea typeface="Aptos" pitchFamily="34" charset="-122"/>
                <a:cs typeface="Aptos" pitchFamily="34" charset="-120"/>
              </a:rPr>
              <a:t>A ratio is not “good” or “bad” in isolation. A high leverage ratio may increase ROE in good years but also raises default risk during downturns</a:t>
            </a:r>
            <a:r>
              <a:rPr lang="en-US" sz="1400" b="1" dirty="0">
                <a:solidFill>
                  <a:srgbClr val="002060"/>
                </a:solidFill>
                <a:latin typeface="Aptos" pitchFamily="34" charset="0"/>
                <a:ea typeface="Aptos" pitchFamily="34" charset="-122"/>
                <a:cs typeface="Aptos" pitchFamily="34" charset="-120"/>
              </a:rPr>
              <a:t>.</a:t>
            </a:r>
            <a:endParaRPr lang="en-US" sz="1400" b="1" dirty="0">
              <a:solidFill>
                <a:srgbClr val="00206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Decision context</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06</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DECISION MAP</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Internal and External Users: Decision Map</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C000"/>
                </a:solidFill>
                <a:latin typeface="Aptos" pitchFamily="34" charset="0"/>
              </a:rPr>
              <a:t>Analysis supports both internal control and external evaluation.</a:t>
            </a:r>
          </a:p>
        </p:txBody>
      </p:sp>
      <p:pic>
        <p:nvPicPr>
          <p:cNvPr id="11" name="Image 0" descr="/mnt/data/a_realistic_modern_office_interior_scene_viewed_f_batch_2.png"/>
          <p:cNvPicPr>
            <a:picLocks noChangeAspect="1"/>
          </p:cNvPicPr>
          <p:nvPr/>
        </p:nvPicPr>
        <p:blipFill>
          <a:blip r:embed="rId3"/>
          <a:srcRect l="14645" r="14645"/>
          <a:stretch/>
        </p:blipFill>
        <p:spPr>
          <a:xfrm>
            <a:off x="685800" y="1627632"/>
            <a:ext cx="4480560" cy="3566160"/>
          </a:xfrm>
          <a:prstGeom prst="rect">
            <a:avLst/>
          </a:prstGeom>
        </p:spPr>
      </p:pic>
      <p:sp>
        <p:nvSpPr>
          <p:cNvPr id="12" name="Shape 9"/>
          <p:cNvSpPr/>
          <p:nvPr/>
        </p:nvSpPr>
        <p:spPr>
          <a:xfrm>
            <a:off x="5486400" y="2024682"/>
            <a:ext cx="2834640" cy="2743200"/>
          </a:xfrm>
          <a:prstGeom prst="roundRect">
            <a:avLst>
              <a:gd name="adj" fmla="val 3333"/>
            </a:avLst>
          </a:prstGeom>
          <a:solidFill>
            <a:srgbClr val="FFFFFF"/>
          </a:solidFill>
          <a:ln w="10160">
            <a:solidFill>
              <a:srgbClr val="D7DEE8"/>
            </a:solidFill>
            <a:prstDash val="solid"/>
          </a:ln>
          <a:effectLst>
            <a:outerShdw blurRad="25400" dist="12700" dir="2700000" algn="bl" rotWithShape="0">
              <a:srgbClr val="000000">
                <a:alpha val="12000"/>
              </a:srgbClr>
            </a:outerShdw>
          </a:effectLst>
        </p:spPr>
        <p:txBody>
          <a:bodyPr/>
          <a:lstStyle/>
          <a:p>
            <a:endParaRPr sz="1400" b="1"/>
          </a:p>
        </p:txBody>
      </p:sp>
      <p:sp>
        <p:nvSpPr>
          <p:cNvPr id="13" name="Text 10"/>
          <p:cNvSpPr/>
          <p:nvPr/>
        </p:nvSpPr>
        <p:spPr>
          <a:xfrm>
            <a:off x="5641848" y="2152698"/>
            <a:ext cx="252374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Internal users</a:t>
            </a:r>
            <a:endParaRPr lang="en-US" sz="1400" b="1" dirty="0"/>
          </a:p>
        </p:txBody>
      </p:sp>
      <p:sp>
        <p:nvSpPr>
          <p:cNvPr id="14" name="Text 11"/>
          <p:cNvSpPr/>
          <p:nvPr/>
        </p:nvSpPr>
        <p:spPr>
          <a:xfrm>
            <a:off x="5641848" y="2463594"/>
            <a:ext cx="2523744" cy="221284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 Board of directors: strategic oversight</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CFO and finance team: liquidity, financing, capital structure</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Operations managers: asset utilization and cost control</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Controllers: reporting quality and budget control</a:t>
            </a:r>
            <a:endParaRPr lang="en-US" sz="1400" b="1" dirty="0"/>
          </a:p>
        </p:txBody>
      </p:sp>
      <p:sp>
        <p:nvSpPr>
          <p:cNvPr id="15" name="Shape 12"/>
          <p:cNvSpPr/>
          <p:nvPr/>
        </p:nvSpPr>
        <p:spPr>
          <a:xfrm>
            <a:off x="8641080" y="2024682"/>
            <a:ext cx="2743200" cy="2743200"/>
          </a:xfrm>
          <a:prstGeom prst="roundRect">
            <a:avLst>
              <a:gd name="adj" fmla="val 3333"/>
            </a:avLst>
          </a:prstGeom>
          <a:solidFill>
            <a:srgbClr val="EAF3FA"/>
          </a:solidFill>
          <a:ln w="10160">
            <a:solidFill>
              <a:srgbClr val="D7DEE8"/>
            </a:solidFill>
            <a:prstDash val="solid"/>
          </a:ln>
          <a:effectLst>
            <a:outerShdw blurRad="25400" dist="12700" dir="2700000" algn="bl" rotWithShape="0">
              <a:srgbClr val="000000">
                <a:alpha val="12000"/>
              </a:srgbClr>
            </a:outerShdw>
          </a:effectLst>
        </p:spPr>
        <p:txBody>
          <a:bodyPr/>
          <a:lstStyle/>
          <a:p>
            <a:endParaRPr sz="1400" b="1"/>
          </a:p>
        </p:txBody>
      </p:sp>
      <p:sp>
        <p:nvSpPr>
          <p:cNvPr id="16" name="Text 13"/>
          <p:cNvSpPr/>
          <p:nvPr/>
        </p:nvSpPr>
        <p:spPr>
          <a:xfrm>
            <a:off x="8796528" y="2152698"/>
            <a:ext cx="24323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External users</a:t>
            </a:r>
            <a:endParaRPr lang="en-US" sz="1400" b="1" dirty="0"/>
          </a:p>
        </p:txBody>
      </p:sp>
      <p:sp>
        <p:nvSpPr>
          <p:cNvPr id="17" name="Text 14"/>
          <p:cNvSpPr/>
          <p:nvPr/>
        </p:nvSpPr>
        <p:spPr>
          <a:xfrm>
            <a:off x="8796528" y="2463594"/>
            <a:ext cx="2432304" cy="221284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 Banks: credit risk</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Bondholders: long-term solvency</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Investors: valuation and risk-return tradeoff</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Suppliers: payment reliability</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Competitors and analysts: benchmarking</a:t>
            </a:r>
            <a:endParaRPr lang="en-US" sz="1400" b="1" dirty="0"/>
          </a:p>
        </p:txBody>
      </p:sp>
      <p:sp>
        <p:nvSpPr>
          <p:cNvPr id="18" name="Shape 15"/>
          <p:cNvSpPr/>
          <p:nvPr/>
        </p:nvSpPr>
        <p:spPr>
          <a:xfrm>
            <a:off x="868680" y="5243352"/>
            <a:ext cx="10287000" cy="685800"/>
          </a:xfrm>
          <a:prstGeom prst="roundRect">
            <a:avLst>
              <a:gd name="adj" fmla="val 13333"/>
            </a:avLst>
          </a:prstGeom>
          <a:solidFill>
            <a:srgbClr val="DFF6F7"/>
          </a:solidFill>
          <a:ln w="10160">
            <a:solidFill>
              <a:srgbClr val="D7DEE8"/>
            </a:solidFill>
            <a:prstDash val="solid"/>
          </a:ln>
        </p:spPr>
        <p:txBody>
          <a:bodyPr/>
          <a:lstStyle/>
          <a:p>
            <a:endParaRPr sz="1400" b="1"/>
          </a:p>
        </p:txBody>
      </p:sp>
      <p:sp>
        <p:nvSpPr>
          <p:cNvPr id="19" name="Text 16"/>
          <p:cNvSpPr/>
          <p:nvPr/>
        </p:nvSpPr>
        <p:spPr>
          <a:xfrm>
            <a:off x="1024128" y="5347304"/>
            <a:ext cx="99761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Class discussion</a:t>
            </a:r>
            <a:endParaRPr lang="en-US" sz="1400" b="1" dirty="0"/>
          </a:p>
        </p:txBody>
      </p:sp>
      <p:sp>
        <p:nvSpPr>
          <p:cNvPr id="20" name="Text 17"/>
          <p:cNvSpPr/>
          <p:nvPr/>
        </p:nvSpPr>
        <p:spPr>
          <a:xfrm>
            <a:off x="1024128" y="5658200"/>
            <a:ext cx="9976104" cy="15544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A firm can look attractive to investors because ROE is high, but risky to lenders if the high ROE is mainly driven by debt.</a:t>
            </a:r>
            <a:endParaRPr lang="en-US" sz="14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Tools of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07</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METHODS</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Four Core Tools of Financial Analysis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C000"/>
                </a:solidFill>
                <a:latin typeface="Aptos" pitchFamily="34" charset="0"/>
              </a:rPr>
              <a:t>Each tool answers a different analytical question.</a:t>
            </a:r>
          </a:p>
        </p:txBody>
      </p:sp>
      <p:sp>
        <p:nvSpPr>
          <p:cNvPr id="11" name="Shape 9"/>
          <p:cNvSpPr/>
          <p:nvPr/>
        </p:nvSpPr>
        <p:spPr>
          <a:xfrm>
            <a:off x="713232" y="1827104"/>
            <a:ext cx="2489982" cy="612648"/>
          </a:xfrm>
          <a:prstGeom prst="rect">
            <a:avLst/>
          </a:prstGeom>
          <a:solidFill>
            <a:srgbClr val="1F5A92"/>
          </a:solidFill>
          <a:ln w="6350">
            <a:solidFill>
              <a:srgbClr val="D7DEE8"/>
            </a:solidFill>
            <a:prstDash val="solid"/>
          </a:ln>
        </p:spPr>
        <p:txBody>
          <a:bodyPr/>
          <a:lstStyle/>
          <a:p>
            <a:endParaRPr sz="1400" b="1"/>
          </a:p>
        </p:txBody>
      </p:sp>
      <p:sp>
        <p:nvSpPr>
          <p:cNvPr id="12" name="Text 10"/>
          <p:cNvSpPr/>
          <p:nvPr/>
        </p:nvSpPr>
        <p:spPr>
          <a:xfrm>
            <a:off x="749808" y="1859108"/>
            <a:ext cx="2416830" cy="548640"/>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Tool</a:t>
            </a:r>
            <a:endParaRPr lang="en-US" sz="1400" b="1" dirty="0"/>
          </a:p>
        </p:txBody>
      </p:sp>
      <p:sp>
        <p:nvSpPr>
          <p:cNvPr id="13" name="Shape 11"/>
          <p:cNvSpPr/>
          <p:nvPr/>
        </p:nvSpPr>
        <p:spPr>
          <a:xfrm>
            <a:off x="3203214" y="1827104"/>
            <a:ext cx="4611077" cy="612648"/>
          </a:xfrm>
          <a:prstGeom prst="rect">
            <a:avLst/>
          </a:prstGeom>
          <a:solidFill>
            <a:srgbClr val="1F5A92"/>
          </a:solidFill>
          <a:ln w="6350">
            <a:solidFill>
              <a:srgbClr val="D7DEE8"/>
            </a:solidFill>
            <a:prstDash val="solid"/>
          </a:ln>
        </p:spPr>
        <p:txBody>
          <a:bodyPr/>
          <a:lstStyle/>
          <a:p>
            <a:endParaRPr sz="1400" b="1"/>
          </a:p>
        </p:txBody>
      </p:sp>
      <p:sp>
        <p:nvSpPr>
          <p:cNvPr id="14" name="Text 12"/>
          <p:cNvSpPr/>
          <p:nvPr/>
        </p:nvSpPr>
        <p:spPr>
          <a:xfrm>
            <a:off x="3239790" y="1859108"/>
            <a:ext cx="4537925" cy="548640"/>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Core question</a:t>
            </a:r>
            <a:endParaRPr lang="en-US" sz="1400" b="1" dirty="0"/>
          </a:p>
        </p:txBody>
      </p:sp>
      <p:sp>
        <p:nvSpPr>
          <p:cNvPr id="15" name="Shape 13"/>
          <p:cNvSpPr/>
          <p:nvPr/>
        </p:nvSpPr>
        <p:spPr>
          <a:xfrm>
            <a:off x="7814290" y="1827104"/>
            <a:ext cx="3688862" cy="612648"/>
          </a:xfrm>
          <a:prstGeom prst="rect">
            <a:avLst/>
          </a:prstGeom>
          <a:solidFill>
            <a:srgbClr val="1F5A92"/>
          </a:solidFill>
          <a:ln w="6350">
            <a:solidFill>
              <a:srgbClr val="D7DEE8"/>
            </a:solidFill>
            <a:prstDash val="solid"/>
          </a:ln>
        </p:spPr>
        <p:txBody>
          <a:bodyPr/>
          <a:lstStyle/>
          <a:p>
            <a:endParaRPr sz="1400" b="1"/>
          </a:p>
        </p:txBody>
      </p:sp>
      <p:sp>
        <p:nvSpPr>
          <p:cNvPr id="16" name="Text 14"/>
          <p:cNvSpPr/>
          <p:nvPr/>
        </p:nvSpPr>
        <p:spPr>
          <a:xfrm>
            <a:off x="7850866" y="1859108"/>
            <a:ext cx="3615710" cy="548640"/>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Typical output</a:t>
            </a:r>
            <a:endParaRPr lang="en-US" sz="1400" b="1" dirty="0"/>
          </a:p>
        </p:txBody>
      </p:sp>
      <p:sp>
        <p:nvSpPr>
          <p:cNvPr id="17" name="Shape 15"/>
          <p:cNvSpPr/>
          <p:nvPr/>
        </p:nvSpPr>
        <p:spPr>
          <a:xfrm>
            <a:off x="713232" y="2439752"/>
            <a:ext cx="2489982" cy="612648"/>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749808" y="2471756"/>
            <a:ext cx="2416830" cy="548640"/>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Horizontal analysis</a:t>
            </a:r>
            <a:endParaRPr lang="en-US" sz="1400" b="1" dirty="0"/>
          </a:p>
        </p:txBody>
      </p:sp>
      <p:sp>
        <p:nvSpPr>
          <p:cNvPr id="19" name="Shape 17"/>
          <p:cNvSpPr/>
          <p:nvPr/>
        </p:nvSpPr>
        <p:spPr>
          <a:xfrm>
            <a:off x="3203214" y="2439752"/>
            <a:ext cx="4611077" cy="612648"/>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3239790" y="2471756"/>
            <a:ext cx="4537925" cy="54864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How did the account change over time?</a:t>
            </a:r>
            <a:endParaRPr lang="en-US" sz="1400" b="1" dirty="0"/>
          </a:p>
        </p:txBody>
      </p:sp>
      <p:sp>
        <p:nvSpPr>
          <p:cNvPr id="21" name="Shape 19"/>
          <p:cNvSpPr/>
          <p:nvPr/>
        </p:nvSpPr>
        <p:spPr>
          <a:xfrm>
            <a:off x="7814290" y="2439752"/>
            <a:ext cx="3688862" cy="612648"/>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7850866" y="2471756"/>
            <a:ext cx="3615710" cy="54864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Dollar and percentage changes</a:t>
            </a:r>
            <a:endParaRPr lang="en-US" sz="1400" b="1" dirty="0"/>
          </a:p>
        </p:txBody>
      </p:sp>
      <p:sp>
        <p:nvSpPr>
          <p:cNvPr id="23" name="Shape 21"/>
          <p:cNvSpPr/>
          <p:nvPr/>
        </p:nvSpPr>
        <p:spPr>
          <a:xfrm>
            <a:off x="713232" y="3052400"/>
            <a:ext cx="2489982" cy="612648"/>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749808" y="3084404"/>
            <a:ext cx="2416830" cy="548640"/>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Vertical analysis</a:t>
            </a:r>
            <a:endParaRPr lang="en-US" sz="1400" b="1" dirty="0"/>
          </a:p>
        </p:txBody>
      </p:sp>
      <p:sp>
        <p:nvSpPr>
          <p:cNvPr id="25" name="Shape 23"/>
          <p:cNvSpPr/>
          <p:nvPr/>
        </p:nvSpPr>
        <p:spPr>
          <a:xfrm>
            <a:off x="3203214" y="3052400"/>
            <a:ext cx="4611077" cy="612648"/>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3239790" y="3084404"/>
            <a:ext cx="4537925" cy="54864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What is the structure of the statement?</a:t>
            </a:r>
            <a:endParaRPr lang="en-US" sz="1400" b="1" dirty="0"/>
          </a:p>
        </p:txBody>
      </p:sp>
      <p:sp>
        <p:nvSpPr>
          <p:cNvPr id="27" name="Shape 25"/>
          <p:cNvSpPr/>
          <p:nvPr/>
        </p:nvSpPr>
        <p:spPr>
          <a:xfrm>
            <a:off x="7814290" y="3052400"/>
            <a:ext cx="3688862" cy="612648"/>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7850866" y="3084404"/>
            <a:ext cx="3615710" cy="54864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Common-size percentages</a:t>
            </a:r>
            <a:endParaRPr lang="en-US" sz="1400" b="1" dirty="0"/>
          </a:p>
        </p:txBody>
      </p:sp>
      <p:sp>
        <p:nvSpPr>
          <p:cNvPr id="29" name="Shape 27"/>
          <p:cNvSpPr/>
          <p:nvPr/>
        </p:nvSpPr>
        <p:spPr>
          <a:xfrm>
            <a:off x="713232" y="3665048"/>
            <a:ext cx="2489982" cy="612648"/>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749808" y="3697052"/>
            <a:ext cx="2416830" cy="548640"/>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Ratio analysis</a:t>
            </a:r>
            <a:endParaRPr lang="en-US" sz="1400" b="1" dirty="0"/>
          </a:p>
        </p:txBody>
      </p:sp>
      <p:sp>
        <p:nvSpPr>
          <p:cNvPr id="31" name="Shape 29"/>
          <p:cNvSpPr/>
          <p:nvPr/>
        </p:nvSpPr>
        <p:spPr>
          <a:xfrm>
            <a:off x="3203214" y="3665048"/>
            <a:ext cx="4611077" cy="612648"/>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3239790" y="3697052"/>
            <a:ext cx="4537925" cy="54864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What is the relationship between accounts?</a:t>
            </a:r>
            <a:endParaRPr lang="en-US" sz="1400" b="1" dirty="0"/>
          </a:p>
        </p:txBody>
      </p:sp>
      <p:sp>
        <p:nvSpPr>
          <p:cNvPr id="33" name="Shape 31"/>
          <p:cNvSpPr/>
          <p:nvPr/>
        </p:nvSpPr>
        <p:spPr>
          <a:xfrm>
            <a:off x="7814290" y="3665048"/>
            <a:ext cx="3688862" cy="612648"/>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7850866" y="3697052"/>
            <a:ext cx="3615710" cy="54864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Liquidity, activity, debt, profitability, market ratios</a:t>
            </a:r>
            <a:endParaRPr lang="en-US" sz="1400" b="1" dirty="0"/>
          </a:p>
        </p:txBody>
      </p:sp>
      <p:sp>
        <p:nvSpPr>
          <p:cNvPr id="35" name="Shape 33"/>
          <p:cNvSpPr/>
          <p:nvPr/>
        </p:nvSpPr>
        <p:spPr>
          <a:xfrm>
            <a:off x="713232" y="4277696"/>
            <a:ext cx="2489982" cy="612648"/>
          </a:xfrm>
          <a:prstGeom prst="rect">
            <a:avLst/>
          </a:prstGeom>
          <a:solidFill>
            <a:srgbClr val="FFFFFF"/>
          </a:solidFill>
          <a:ln w="6350">
            <a:solidFill>
              <a:srgbClr val="D7DEE8"/>
            </a:solidFill>
            <a:prstDash val="solid"/>
          </a:ln>
        </p:spPr>
        <p:txBody>
          <a:bodyPr/>
          <a:lstStyle/>
          <a:p>
            <a:endParaRPr sz="1400" b="1"/>
          </a:p>
        </p:txBody>
      </p:sp>
      <p:sp>
        <p:nvSpPr>
          <p:cNvPr id="36" name="Text 34"/>
          <p:cNvSpPr/>
          <p:nvPr/>
        </p:nvSpPr>
        <p:spPr>
          <a:xfrm>
            <a:off x="749808" y="4309700"/>
            <a:ext cx="2416830" cy="548640"/>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Trend analysis</a:t>
            </a:r>
            <a:endParaRPr lang="en-US" sz="1400" b="1" dirty="0"/>
          </a:p>
        </p:txBody>
      </p:sp>
      <p:sp>
        <p:nvSpPr>
          <p:cNvPr id="37" name="Shape 35"/>
          <p:cNvSpPr/>
          <p:nvPr/>
        </p:nvSpPr>
        <p:spPr>
          <a:xfrm>
            <a:off x="3203214" y="4277696"/>
            <a:ext cx="4611077" cy="612648"/>
          </a:xfrm>
          <a:prstGeom prst="rect">
            <a:avLst/>
          </a:prstGeom>
          <a:solidFill>
            <a:srgbClr val="FFFFFF"/>
          </a:solidFill>
          <a:ln w="6350">
            <a:solidFill>
              <a:srgbClr val="D7DEE8"/>
            </a:solidFill>
            <a:prstDash val="solid"/>
          </a:ln>
        </p:spPr>
        <p:txBody>
          <a:bodyPr/>
          <a:lstStyle/>
          <a:p>
            <a:endParaRPr sz="1400" b="1"/>
          </a:p>
        </p:txBody>
      </p:sp>
      <p:sp>
        <p:nvSpPr>
          <p:cNvPr id="38" name="Text 36"/>
          <p:cNvSpPr/>
          <p:nvPr/>
        </p:nvSpPr>
        <p:spPr>
          <a:xfrm>
            <a:off x="3239790" y="4309700"/>
            <a:ext cx="4537925" cy="54864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Is performance improving or deteriorating?</a:t>
            </a:r>
            <a:endParaRPr lang="en-US" sz="1400" b="1" dirty="0"/>
          </a:p>
        </p:txBody>
      </p:sp>
      <p:sp>
        <p:nvSpPr>
          <p:cNvPr id="39" name="Shape 37"/>
          <p:cNvSpPr/>
          <p:nvPr/>
        </p:nvSpPr>
        <p:spPr>
          <a:xfrm>
            <a:off x="7814290" y="4277696"/>
            <a:ext cx="3688862" cy="612648"/>
          </a:xfrm>
          <a:prstGeom prst="rect">
            <a:avLst/>
          </a:prstGeom>
          <a:solidFill>
            <a:srgbClr val="FFFFFF"/>
          </a:solidFill>
          <a:ln w="6350">
            <a:solidFill>
              <a:srgbClr val="D7DEE8"/>
            </a:solidFill>
            <a:prstDash val="solid"/>
          </a:ln>
        </p:spPr>
        <p:txBody>
          <a:bodyPr/>
          <a:lstStyle/>
          <a:p>
            <a:endParaRPr sz="1400" b="1"/>
          </a:p>
        </p:txBody>
      </p:sp>
      <p:sp>
        <p:nvSpPr>
          <p:cNvPr id="40" name="Text 38"/>
          <p:cNvSpPr/>
          <p:nvPr/>
        </p:nvSpPr>
        <p:spPr>
          <a:xfrm>
            <a:off x="7850866" y="4309700"/>
            <a:ext cx="3615710" cy="54864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Multi-year pattern and direction</a:t>
            </a:r>
            <a:endParaRPr lang="en-US" sz="1400" b="1" dirty="0"/>
          </a:p>
        </p:txBody>
      </p:sp>
      <p:sp>
        <p:nvSpPr>
          <p:cNvPr id="41" name="Shape 39"/>
          <p:cNvSpPr/>
          <p:nvPr/>
        </p:nvSpPr>
        <p:spPr>
          <a:xfrm>
            <a:off x="845820" y="5155535"/>
            <a:ext cx="10287000" cy="777558"/>
          </a:xfrm>
          <a:prstGeom prst="roundRect">
            <a:avLst>
              <a:gd name="adj" fmla="val 13333"/>
            </a:avLst>
          </a:prstGeom>
          <a:solidFill>
            <a:srgbClr val="FFFFFF"/>
          </a:solidFill>
          <a:ln w="10160">
            <a:solidFill>
              <a:srgbClr val="D7DEE8"/>
            </a:solidFill>
            <a:prstDash val="solid"/>
          </a:ln>
        </p:spPr>
        <p:txBody>
          <a:bodyPr/>
          <a:lstStyle/>
          <a:p>
            <a:endParaRPr sz="1400" b="1"/>
          </a:p>
        </p:txBody>
      </p:sp>
      <p:sp>
        <p:nvSpPr>
          <p:cNvPr id="42" name="Text 40"/>
          <p:cNvSpPr/>
          <p:nvPr/>
        </p:nvSpPr>
        <p:spPr>
          <a:xfrm>
            <a:off x="1024128" y="5233418"/>
            <a:ext cx="99761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Sequence</a:t>
            </a:r>
            <a:endParaRPr lang="en-US" sz="1400" b="1" dirty="0"/>
          </a:p>
        </p:txBody>
      </p:sp>
      <p:sp>
        <p:nvSpPr>
          <p:cNvPr id="43" name="Text 41"/>
          <p:cNvSpPr/>
          <p:nvPr/>
        </p:nvSpPr>
        <p:spPr>
          <a:xfrm>
            <a:off x="1024128" y="5544314"/>
            <a:ext cx="9976104" cy="15544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Start with what changed, then analyze the structure, then calculate ratios, then interpret the trend and benchmark.</a:t>
            </a:r>
            <a:endParaRPr lang="en-US" sz="14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Horizontal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08</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METHOD</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Horizontal Analysis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C000"/>
                </a:solidFill>
                <a:latin typeface="Aptos" pitchFamily="34" charset="0"/>
              </a:rPr>
              <a:t>Horizontal analysis compares the same account across periods.</a:t>
            </a:r>
          </a:p>
        </p:txBody>
      </p:sp>
      <p:sp>
        <p:nvSpPr>
          <p:cNvPr id="11" name="Shape 9"/>
          <p:cNvSpPr/>
          <p:nvPr/>
        </p:nvSpPr>
        <p:spPr>
          <a:xfrm>
            <a:off x="713232" y="1708232"/>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827104"/>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827104"/>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Percentage change = (Current year amount − Base year amount) ÷ Base year amount × 100</a:t>
            </a:r>
            <a:endParaRPr lang="en-US" sz="1430" b="1" dirty="0"/>
          </a:p>
        </p:txBody>
      </p:sp>
      <p:sp>
        <p:nvSpPr>
          <p:cNvPr id="14" name="Text 12"/>
          <p:cNvSpPr/>
          <p:nvPr/>
        </p:nvSpPr>
        <p:spPr>
          <a:xfrm>
            <a:off x="822960" y="2514600"/>
            <a:ext cx="5212080" cy="2286000"/>
          </a:xfrm>
          <a:prstGeom prst="rect">
            <a:avLst/>
          </a:prstGeom>
          <a:noFill/>
          <a:ln/>
        </p:spPr>
        <p:txBody>
          <a:bodyPr wrap="square" lIns="508" tIns="508" rIns="508" bIns="508" rtlCol="0" anchor="t">
            <a:normAutofit/>
          </a:bodyPr>
          <a:lstStyle/>
          <a:p>
            <a:pPr marL="0" indent="0">
              <a:buNone/>
            </a:pPr>
            <a:r>
              <a:rPr lang="en-US" sz="1520" b="1" dirty="0">
                <a:solidFill>
                  <a:srgbClr val="1B1F23"/>
                </a:solidFill>
                <a:latin typeface="Aptos" pitchFamily="34" charset="0"/>
                <a:ea typeface="Aptos" pitchFamily="34" charset="-122"/>
                <a:cs typeface="Aptos" pitchFamily="34" charset="-120"/>
              </a:rPr>
              <a:t>• It highlights growth, decline, or stability in major accounts.</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It helps identify unusual changes that need explanation.</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It is useful for income statement items, balance sheet accounts, and cash flow categories.</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The base year should be meaningful and comparable.</a:t>
            </a:r>
            <a:endParaRPr lang="en-US" sz="1520" b="1" dirty="0"/>
          </a:p>
        </p:txBody>
      </p:sp>
      <p:sp>
        <p:nvSpPr>
          <p:cNvPr id="15" name="Text 13"/>
          <p:cNvSpPr/>
          <p:nvPr/>
        </p:nvSpPr>
        <p:spPr>
          <a:xfrm>
            <a:off x="6537960" y="2549480"/>
            <a:ext cx="4206240" cy="164592"/>
          </a:xfrm>
          <a:prstGeom prst="rect">
            <a:avLst/>
          </a:prstGeom>
          <a:noFill/>
          <a:ln/>
        </p:spPr>
        <p:txBody>
          <a:bodyPr wrap="square" lIns="0" tIns="0" rIns="0" bIns="0" rtlCol="0" anchor="ctr"/>
          <a:lstStyle/>
          <a:p>
            <a:pPr marL="0" indent="0">
              <a:buNone/>
            </a:pPr>
            <a:r>
              <a:rPr lang="en-US" sz="1400" b="1" dirty="0">
                <a:solidFill>
                  <a:srgbClr val="596579"/>
                </a:solidFill>
                <a:latin typeface="Aptos" pitchFamily="34" charset="0"/>
                <a:ea typeface="Aptos" pitchFamily="34" charset="-122"/>
                <a:cs typeface="Aptos" pitchFamily="34" charset="-120"/>
              </a:rPr>
              <a:t>Sales trend example</a:t>
            </a:r>
            <a:endParaRPr lang="en-US" sz="1400" b="1" dirty="0"/>
          </a:p>
        </p:txBody>
      </p:sp>
      <p:sp>
        <p:nvSpPr>
          <p:cNvPr id="16" name="Shape 14"/>
          <p:cNvSpPr/>
          <p:nvPr/>
        </p:nvSpPr>
        <p:spPr>
          <a:xfrm>
            <a:off x="6629400" y="3498627"/>
            <a:ext cx="1219200" cy="724205"/>
          </a:xfrm>
          <a:prstGeom prst="rect">
            <a:avLst/>
          </a:prstGeom>
          <a:solidFill>
            <a:srgbClr val="1F5A92"/>
          </a:solidFill>
          <a:ln w="12700">
            <a:solidFill>
              <a:srgbClr val="FFFFFF">
                <a:alpha val="0"/>
              </a:srgbClr>
            </a:solidFill>
            <a:prstDash val="solid"/>
          </a:ln>
        </p:spPr>
        <p:txBody>
          <a:bodyPr/>
          <a:lstStyle/>
          <a:p>
            <a:endParaRPr sz="1400" b="1"/>
          </a:p>
        </p:txBody>
      </p:sp>
      <p:sp>
        <p:nvSpPr>
          <p:cNvPr id="17" name="Text 15"/>
          <p:cNvSpPr/>
          <p:nvPr/>
        </p:nvSpPr>
        <p:spPr>
          <a:xfrm>
            <a:off x="6574536" y="4277696"/>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2023</a:t>
            </a:r>
            <a:endParaRPr lang="en-US" sz="1400" b="1" dirty="0"/>
          </a:p>
        </p:txBody>
      </p:sp>
      <p:sp>
        <p:nvSpPr>
          <p:cNvPr id="18" name="Text 16"/>
          <p:cNvSpPr/>
          <p:nvPr/>
        </p:nvSpPr>
        <p:spPr>
          <a:xfrm>
            <a:off x="6574536" y="3315747"/>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900</a:t>
            </a:r>
            <a:endParaRPr lang="en-US" sz="1400" b="1" dirty="0"/>
          </a:p>
        </p:txBody>
      </p:sp>
      <p:sp>
        <p:nvSpPr>
          <p:cNvPr id="19" name="Shape 17"/>
          <p:cNvSpPr/>
          <p:nvPr/>
        </p:nvSpPr>
        <p:spPr>
          <a:xfrm>
            <a:off x="8031480" y="3418160"/>
            <a:ext cx="1219200" cy="804672"/>
          </a:xfrm>
          <a:prstGeom prst="rect">
            <a:avLst/>
          </a:prstGeom>
          <a:solidFill>
            <a:srgbClr val="C99700"/>
          </a:solidFill>
          <a:ln w="12700">
            <a:solidFill>
              <a:srgbClr val="FFFFFF">
                <a:alpha val="0"/>
              </a:srgbClr>
            </a:solidFill>
            <a:prstDash val="solid"/>
          </a:ln>
        </p:spPr>
        <p:txBody>
          <a:bodyPr/>
          <a:lstStyle/>
          <a:p>
            <a:endParaRPr sz="1400" b="1"/>
          </a:p>
        </p:txBody>
      </p:sp>
      <p:sp>
        <p:nvSpPr>
          <p:cNvPr id="20" name="Text 18"/>
          <p:cNvSpPr/>
          <p:nvPr/>
        </p:nvSpPr>
        <p:spPr>
          <a:xfrm>
            <a:off x="7976616" y="4277696"/>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2024</a:t>
            </a:r>
            <a:endParaRPr lang="en-US" sz="1400" b="1" dirty="0"/>
          </a:p>
        </p:txBody>
      </p:sp>
      <p:sp>
        <p:nvSpPr>
          <p:cNvPr id="21" name="Text 19"/>
          <p:cNvSpPr/>
          <p:nvPr/>
        </p:nvSpPr>
        <p:spPr>
          <a:xfrm>
            <a:off x="7976616" y="3235280"/>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1000</a:t>
            </a:r>
            <a:endParaRPr lang="en-US" sz="1400" b="1" dirty="0"/>
          </a:p>
        </p:txBody>
      </p:sp>
      <p:sp>
        <p:nvSpPr>
          <p:cNvPr id="22" name="Shape 20"/>
          <p:cNvSpPr/>
          <p:nvPr/>
        </p:nvSpPr>
        <p:spPr>
          <a:xfrm>
            <a:off x="9433560" y="3216992"/>
            <a:ext cx="1219200" cy="1005840"/>
          </a:xfrm>
          <a:prstGeom prst="rect">
            <a:avLst/>
          </a:prstGeom>
          <a:solidFill>
            <a:srgbClr val="1F5A92"/>
          </a:solidFill>
          <a:ln w="12700">
            <a:solidFill>
              <a:srgbClr val="FFFFFF">
                <a:alpha val="0"/>
              </a:srgbClr>
            </a:solidFill>
            <a:prstDash val="solid"/>
          </a:ln>
        </p:spPr>
        <p:txBody>
          <a:bodyPr/>
          <a:lstStyle/>
          <a:p>
            <a:endParaRPr sz="1400" b="1"/>
          </a:p>
        </p:txBody>
      </p:sp>
      <p:sp>
        <p:nvSpPr>
          <p:cNvPr id="23" name="Text 21"/>
          <p:cNvSpPr/>
          <p:nvPr/>
        </p:nvSpPr>
        <p:spPr>
          <a:xfrm>
            <a:off x="9378696" y="4277696"/>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2025</a:t>
            </a:r>
            <a:endParaRPr lang="en-US" sz="1400" b="1" dirty="0"/>
          </a:p>
        </p:txBody>
      </p:sp>
      <p:sp>
        <p:nvSpPr>
          <p:cNvPr id="24" name="Text 22"/>
          <p:cNvSpPr/>
          <p:nvPr/>
        </p:nvSpPr>
        <p:spPr>
          <a:xfrm>
            <a:off x="9378696" y="3034112"/>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1250</a:t>
            </a:r>
            <a:endParaRPr lang="en-US" sz="1400" b="1" dirty="0"/>
          </a:p>
        </p:txBody>
      </p:sp>
      <p:sp>
        <p:nvSpPr>
          <p:cNvPr id="25" name="Shape 23"/>
          <p:cNvSpPr/>
          <p:nvPr/>
        </p:nvSpPr>
        <p:spPr>
          <a:xfrm>
            <a:off x="914400" y="5113416"/>
            <a:ext cx="10149840" cy="894192"/>
          </a:xfrm>
          <a:prstGeom prst="roundRect">
            <a:avLst>
              <a:gd name="adj" fmla="val 14286"/>
            </a:avLst>
          </a:prstGeom>
          <a:solidFill>
            <a:srgbClr val="EAF3FA"/>
          </a:solidFill>
          <a:ln w="10160">
            <a:solidFill>
              <a:srgbClr val="D7DEE8"/>
            </a:solidFill>
            <a:prstDash val="solid"/>
          </a:ln>
        </p:spPr>
        <p:txBody>
          <a:bodyPr/>
          <a:lstStyle/>
          <a:p>
            <a:endParaRPr sz="1400" b="1"/>
          </a:p>
        </p:txBody>
      </p:sp>
      <p:sp>
        <p:nvSpPr>
          <p:cNvPr id="26" name="Text 24"/>
          <p:cNvSpPr/>
          <p:nvPr/>
        </p:nvSpPr>
        <p:spPr>
          <a:xfrm>
            <a:off x="1069848" y="5241432"/>
            <a:ext cx="983894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 warning</a:t>
            </a:r>
            <a:endParaRPr lang="en-US" sz="1400" b="1" dirty="0"/>
          </a:p>
        </p:txBody>
      </p:sp>
      <p:sp>
        <p:nvSpPr>
          <p:cNvPr id="27" name="Text 25"/>
          <p:cNvSpPr/>
          <p:nvPr/>
        </p:nvSpPr>
        <p:spPr>
          <a:xfrm>
            <a:off x="1069848" y="5552328"/>
            <a:ext cx="9838944" cy="10972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A large percentage change from a small base may look impressive but may not be economically important.</a:t>
            </a:r>
            <a:endParaRPr lang="en-US" sz="1400"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Horizontal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09</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EXAMPLE</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Worked Example: Horizontal Analysis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C000"/>
                </a:solidFill>
                <a:latin typeface="Aptos" pitchFamily="34" charset="0"/>
              </a:rPr>
              <a:t>The first practical step is calculating change and then explaining it.</a:t>
            </a:r>
          </a:p>
        </p:txBody>
      </p:sp>
      <p:sp>
        <p:nvSpPr>
          <p:cNvPr id="11" name="Shape 9"/>
          <p:cNvSpPr/>
          <p:nvPr/>
        </p:nvSpPr>
        <p:spPr>
          <a:xfrm>
            <a:off x="658368" y="1988645"/>
            <a:ext cx="1691640" cy="548640"/>
          </a:xfrm>
          <a:prstGeom prst="rect">
            <a:avLst/>
          </a:prstGeom>
          <a:solidFill>
            <a:srgbClr val="17324D"/>
          </a:solidFill>
          <a:ln w="6350">
            <a:solidFill>
              <a:srgbClr val="D7DEE8"/>
            </a:solidFill>
            <a:prstDash val="solid"/>
          </a:ln>
        </p:spPr>
        <p:txBody>
          <a:bodyPr/>
          <a:lstStyle/>
          <a:p>
            <a:endParaRPr sz="1400" b="1"/>
          </a:p>
        </p:txBody>
      </p:sp>
      <p:sp>
        <p:nvSpPr>
          <p:cNvPr id="12" name="Text 10"/>
          <p:cNvSpPr/>
          <p:nvPr/>
        </p:nvSpPr>
        <p:spPr>
          <a:xfrm>
            <a:off x="694944" y="2020649"/>
            <a:ext cx="1618488" cy="48463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Item</a:t>
            </a:r>
            <a:endParaRPr lang="en-US" sz="1400" b="1" dirty="0"/>
          </a:p>
        </p:txBody>
      </p:sp>
      <p:sp>
        <p:nvSpPr>
          <p:cNvPr id="13" name="Shape 11"/>
          <p:cNvSpPr/>
          <p:nvPr/>
        </p:nvSpPr>
        <p:spPr>
          <a:xfrm>
            <a:off x="2350008" y="1988645"/>
            <a:ext cx="1268730" cy="548640"/>
          </a:xfrm>
          <a:prstGeom prst="rect">
            <a:avLst/>
          </a:prstGeom>
          <a:solidFill>
            <a:srgbClr val="17324D"/>
          </a:solidFill>
          <a:ln w="6350">
            <a:solidFill>
              <a:srgbClr val="D7DEE8"/>
            </a:solidFill>
            <a:prstDash val="solid"/>
          </a:ln>
        </p:spPr>
        <p:txBody>
          <a:bodyPr/>
          <a:lstStyle/>
          <a:p>
            <a:endParaRPr sz="1400" b="1"/>
          </a:p>
        </p:txBody>
      </p:sp>
      <p:sp>
        <p:nvSpPr>
          <p:cNvPr id="14" name="Text 12"/>
          <p:cNvSpPr/>
          <p:nvPr/>
        </p:nvSpPr>
        <p:spPr>
          <a:xfrm>
            <a:off x="2386584" y="202064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2024</a:t>
            </a:r>
            <a:endParaRPr lang="en-US" sz="1400" b="1" dirty="0"/>
          </a:p>
        </p:txBody>
      </p:sp>
      <p:sp>
        <p:nvSpPr>
          <p:cNvPr id="15" name="Shape 13"/>
          <p:cNvSpPr/>
          <p:nvPr/>
        </p:nvSpPr>
        <p:spPr>
          <a:xfrm>
            <a:off x="3618738" y="1988645"/>
            <a:ext cx="1268730" cy="548640"/>
          </a:xfrm>
          <a:prstGeom prst="rect">
            <a:avLst/>
          </a:prstGeom>
          <a:solidFill>
            <a:srgbClr val="17324D"/>
          </a:solidFill>
          <a:ln w="6350">
            <a:solidFill>
              <a:srgbClr val="D7DEE8"/>
            </a:solidFill>
            <a:prstDash val="solid"/>
          </a:ln>
        </p:spPr>
        <p:txBody>
          <a:bodyPr/>
          <a:lstStyle/>
          <a:p>
            <a:endParaRPr sz="1400" b="1"/>
          </a:p>
        </p:txBody>
      </p:sp>
      <p:sp>
        <p:nvSpPr>
          <p:cNvPr id="16" name="Text 14"/>
          <p:cNvSpPr/>
          <p:nvPr/>
        </p:nvSpPr>
        <p:spPr>
          <a:xfrm>
            <a:off x="3655314" y="202064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2025</a:t>
            </a:r>
            <a:endParaRPr lang="en-US" sz="1400" b="1" dirty="0"/>
          </a:p>
        </p:txBody>
      </p:sp>
      <p:sp>
        <p:nvSpPr>
          <p:cNvPr id="17" name="Shape 15"/>
          <p:cNvSpPr/>
          <p:nvPr/>
        </p:nvSpPr>
        <p:spPr>
          <a:xfrm>
            <a:off x="4887468" y="1988645"/>
            <a:ext cx="1268730" cy="548640"/>
          </a:xfrm>
          <a:prstGeom prst="rect">
            <a:avLst/>
          </a:prstGeom>
          <a:solidFill>
            <a:srgbClr val="17324D"/>
          </a:solidFill>
          <a:ln w="6350">
            <a:solidFill>
              <a:srgbClr val="D7DEE8"/>
            </a:solidFill>
            <a:prstDash val="solid"/>
          </a:ln>
        </p:spPr>
        <p:txBody>
          <a:bodyPr/>
          <a:lstStyle/>
          <a:p>
            <a:endParaRPr sz="1400" b="1"/>
          </a:p>
        </p:txBody>
      </p:sp>
      <p:sp>
        <p:nvSpPr>
          <p:cNvPr id="18" name="Text 16"/>
          <p:cNvSpPr/>
          <p:nvPr/>
        </p:nvSpPr>
        <p:spPr>
          <a:xfrm>
            <a:off x="4924044" y="202064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Change</a:t>
            </a:r>
            <a:endParaRPr lang="en-US" sz="1400" b="1" dirty="0"/>
          </a:p>
        </p:txBody>
      </p:sp>
      <p:sp>
        <p:nvSpPr>
          <p:cNvPr id="19" name="Shape 17"/>
          <p:cNvSpPr/>
          <p:nvPr/>
        </p:nvSpPr>
        <p:spPr>
          <a:xfrm>
            <a:off x="6156198" y="1988645"/>
            <a:ext cx="1268730" cy="548640"/>
          </a:xfrm>
          <a:prstGeom prst="rect">
            <a:avLst/>
          </a:prstGeom>
          <a:solidFill>
            <a:srgbClr val="17324D"/>
          </a:solidFill>
          <a:ln w="6350">
            <a:solidFill>
              <a:srgbClr val="D7DEE8"/>
            </a:solidFill>
            <a:prstDash val="solid"/>
          </a:ln>
        </p:spPr>
        <p:txBody>
          <a:bodyPr/>
          <a:lstStyle/>
          <a:p>
            <a:endParaRPr sz="1400" b="1"/>
          </a:p>
        </p:txBody>
      </p:sp>
      <p:sp>
        <p:nvSpPr>
          <p:cNvPr id="20" name="Text 18"/>
          <p:cNvSpPr/>
          <p:nvPr/>
        </p:nvSpPr>
        <p:spPr>
          <a:xfrm>
            <a:off x="6192774" y="202064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 change</a:t>
            </a:r>
            <a:endParaRPr lang="en-US" sz="1400" b="1" dirty="0"/>
          </a:p>
        </p:txBody>
      </p:sp>
      <p:sp>
        <p:nvSpPr>
          <p:cNvPr id="21" name="Shape 19"/>
          <p:cNvSpPr/>
          <p:nvPr/>
        </p:nvSpPr>
        <p:spPr>
          <a:xfrm>
            <a:off x="658368" y="2537285"/>
            <a:ext cx="1691640" cy="54864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694944" y="2569289"/>
            <a:ext cx="1618488" cy="4846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Sales</a:t>
            </a:r>
            <a:endParaRPr lang="en-US" sz="1400" b="1" dirty="0"/>
          </a:p>
        </p:txBody>
      </p:sp>
      <p:sp>
        <p:nvSpPr>
          <p:cNvPr id="23" name="Shape 21"/>
          <p:cNvSpPr/>
          <p:nvPr/>
        </p:nvSpPr>
        <p:spPr>
          <a:xfrm>
            <a:off x="2350008" y="2537285"/>
            <a:ext cx="1268730" cy="548640"/>
          </a:xfrm>
          <a:prstGeom prst="rect">
            <a:avLst/>
          </a:prstGeom>
          <a:solidFill>
            <a:srgbClr val="F1F4F8"/>
          </a:solidFill>
          <a:ln w="6350">
            <a:solidFill>
              <a:srgbClr val="D7DEE8"/>
            </a:solidFill>
            <a:prstDash val="solid"/>
          </a:ln>
        </p:spPr>
        <p:txBody>
          <a:bodyPr/>
          <a:lstStyle/>
          <a:p>
            <a:endParaRPr sz="1400" b="1"/>
          </a:p>
        </p:txBody>
      </p:sp>
      <p:sp>
        <p:nvSpPr>
          <p:cNvPr id="24" name="Text 22"/>
          <p:cNvSpPr/>
          <p:nvPr/>
        </p:nvSpPr>
        <p:spPr>
          <a:xfrm>
            <a:off x="2386584" y="256928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$1,000,000</a:t>
            </a:r>
            <a:endParaRPr lang="en-US" sz="1400" b="1" dirty="0"/>
          </a:p>
        </p:txBody>
      </p:sp>
      <p:sp>
        <p:nvSpPr>
          <p:cNvPr id="25" name="Shape 23"/>
          <p:cNvSpPr/>
          <p:nvPr/>
        </p:nvSpPr>
        <p:spPr>
          <a:xfrm>
            <a:off x="3618738" y="2537285"/>
            <a:ext cx="1268730" cy="548640"/>
          </a:xfrm>
          <a:prstGeom prst="rect">
            <a:avLst/>
          </a:prstGeom>
          <a:solidFill>
            <a:srgbClr val="F1F4F8"/>
          </a:solidFill>
          <a:ln w="6350">
            <a:solidFill>
              <a:srgbClr val="D7DEE8"/>
            </a:solidFill>
            <a:prstDash val="solid"/>
          </a:ln>
        </p:spPr>
        <p:txBody>
          <a:bodyPr/>
          <a:lstStyle/>
          <a:p>
            <a:endParaRPr sz="1400" b="1"/>
          </a:p>
        </p:txBody>
      </p:sp>
      <p:sp>
        <p:nvSpPr>
          <p:cNvPr id="26" name="Text 24"/>
          <p:cNvSpPr/>
          <p:nvPr/>
        </p:nvSpPr>
        <p:spPr>
          <a:xfrm>
            <a:off x="3655314" y="256928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$1,250,000</a:t>
            </a:r>
            <a:endParaRPr lang="en-US" sz="1400" b="1" dirty="0"/>
          </a:p>
        </p:txBody>
      </p:sp>
      <p:sp>
        <p:nvSpPr>
          <p:cNvPr id="27" name="Shape 25"/>
          <p:cNvSpPr/>
          <p:nvPr/>
        </p:nvSpPr>
        <p:spPr>
          <a:xfrm>
            <a:off x="4887468" y="2537285"/>
            <a:ext cx="1268730" cy="548640"/>
          </a:xfrm>
          <a:prstGeom prst="rect">
            <a:avLst/>
          </a:prstGeom>
          <a:solidFill>
            <a:srgbClr val="F1F4F8"/>
          </a:solidFill>
          <a:ln w="6350">
            <a:solidFill>
              <a:srgbClr val="D7DEE8"/>
            </a:solidFill>
            <a:prstDash val="solid"/>
          </a:ln>
        </p:spPr>
        <p:txBody>
          <a:bodyPr/>
          <a:lstStyle/>
          <a:p>
            <a:endParaRPr sz="1400" b="1"/>
          </a:p>
        </p:txBody>
      </p:sp>
      <p:sp>
        <p:nvSpPr>
          <p:cNvPr id="28" name="Text 26"/>
          <p:cNvSpPr/>
          <p:nvPr/>
        </p:nvSpPr>
        <p:spPr>
          <a:xfrm>
            <a:off x="4924044" y="256928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$250,000</a:t>
            </a:r>
            <a:endParaRPr lang="en-US" sz="1400" b="1" dirty="0"/>
          </a:p>
        </p:txBody>
      </p:sp>
      <p:sp>
        <p:nvSpPr>
          <p:cNvPr id="29" name="Shape 27"/>
          <p:cNvSpPr/>
          <p:nvPr/>
        </p:nvSpPr>
        <p:spPr>
          <a:xfrm>
            <a:off x="6156198" y="2537285"/>
            <a:ext cx="1268730" cy="54864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6192774" y="256928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25.0%</a:t>
            </a:r>
            <a:endParaRPr lang="en-US" sz="1400" b="1" dirty="0"/>
          </a:p>
        </p:txBody>
      </p:sp>
      <p:sp>
        <p:nvSpPr>
          <p:cNvPr id="31" name="Shape 29"/>
          <p:cNvSpPr/>
          <p:nvPr/>
        </p:nvSpPr>
        <p:spPr>
          <a:xfrm>
            <a:off x="658368" y="3085925"/>
            <a:ext cx="1691640" cy="548640"/>
          </a:xfrm>
          <a:prstGeom prst="rect">
            <a:avLst/>
          </a:prstGeom>
          <a:solidFill>
            <a:srgbClr val="FFFFFF"/>
          </a:solidFill>
          <a:ln w="6350">
            <a:solidFill>
              <a:srgbClr val="D7DEE8"/>
            </a:solidFill>
            <a:prstDash val="solid"/>
          </a:ln>
        </p:spPr>
        <p:txBody>
          <a:bodyPr/>
          <a:lstStyle/>
          <a:p>
            <a:endParaRPr sz="1400" b="1"/>
          </a:p>
        </p:txBody>
      </p:sp>
      <p:sp>
        <p:nvSpPr>
          <p:cNvPr id="32" name="Text 30"/>
          <p:cNvSpPr/>
          <p:nvPr/>
        </p:nvSpPr>
        <p:spPr>
          <a:xfrm>
            <a:off x="694944" y="3117929"/>
            <a:ext cx="1618488" cy="4846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COGS</a:t>
            </a:r>
            <a:endParaRPr lang="en-US" sz="1400" b="1" dirty="0"/>
          </a:p>
        </p:txBody>
      </p:sp>
      <p:sp>
        <p:nvSpPr>
          <p:cNvPr id="33" name="Shape 31"/>
          <p:cNvSpPr/>
          <p:nvPr/>
        </p:nvSpPr>
        <p:spPr>
          <a:xfrm>
            <a:off x="2350008" y="3085925"/>
            <a:ext cx="1268730" cy="548640"/>
          </a:xfrm>
          <a:prstGeom prst="rect">
            <a:avLst/>
          </a:prstGeom>
          <a:solidFill>
            <a:srgbClr val="FFFFFF"/>
          </a:solidFill>
          <a:ln w="6350">
            <a:solidFill>
              <a:srgbClr val="D7DEE8"/>
            </a:solidFill>
            <a:prstDash val="solid"/>
          </a:ln>
        </p:spPr>
        <p:txBody>
          <a:bodyPr/>
          <a:lstStyle/>
          <a:p>
            <a:endParaRPr sz="1400" b="1"/>
          </a:p>
        </p:txBody>
      </p:sp>
      <p:sp>
        <p:nvSpPr>
          <p:cNvPr id="34" name="Text 32"/>
          <p:cNvSpPr/>
          <p:nvPr/>
        </p:nvSpPr>
        <p:spPr>
          <a:xfrm>
            <a:off x="2386584" y="311792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$650,000</a:t>
            </a:r>
            <a:endParaRPr lang="en-US" sz="1400" b="1" dirty="0"/>
          </a:p>
        </p:txBody>
      </p:sp>
      <p:sp>
        <p:nvSpPr>
          <p:cNvPr id="35" name="Shape 33"/>
          <p:cNvSpPr/>
          <p:nvPr/>
        </p:nvSpPr>
        <p:spPr>
          <a:xfrm>
            <a:off x="3618738" y="3085925"/>
            <a:ext cx="1268730" cy="548640"/>
          </a:xfrm>
          <a:prstGeom prst="rect">
            <a:avLst/>
          </a:prstGeom>
          <a:solidFill>
            <a:srgbClr val="FFFFFF"/>
          </a:solidFill>
          <a:ln w="6350">
            <a:solidFill>
              <a:srgbClr val="D7DEE8"/>
            </a:solidFill>
            <a:prstDash val="solid"/>
          </a:ln>
        </p:spPr>
        <p:txBody>
          <a:bodyPr/>
          <a:lstStyle/>
          <a:p>
            <a:endParaRPr sz="1400" b="1"/>
          </a:p>
        </p:txBody>
      </p:sp>
      <p:sp>
        <p:nvSpPr>
          <p:cNvPr id="36" name="Text 34"/>
          <p:cNvSpPr/>
          <p:nvPr/>
        </p:nvSpPr>
        <p:spPr>
          <a:xfrm>
            <a:off x="3655314" y="311792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$750,000</a:t>
            </a:r>
            <a:endParaRPr lang="en-US" sz="1400" b="1" dirty="0"/>
          </a:p>
        </p:txBody>
      </p:sp>
      <p:sp>
        <p:nvSpPr>
          <p:cNvPr id="37" name="Shape 35"/>
          <p:cNvSpPr/>
          <p:nvPr/>
        </p:nvSpPr>
        <p:spPr>
          <a:xfrm>
            <a:off x="4887468" y="3085925"/>
            <a:ext cx="1268730" cy="548640"/>
          </a:xfrm>
          <a:prstGeom prst="rect">
            <a:avLst/>
          </a:prstGeom>
          <a:solidFill>
            <a:srgbClr val="FFFFFF"/>
          </a:solidFill>
          <a:ln w="6350">
            <a:solidFill>
              <a:srgbClr val="D7DEE8"/>
            </a:solidFill>
            <a:prstDash val="solid"/>
          </a:ln>
        </p:spPr>
        <p:txBody>
          <a:bodyPr/>
          <a:lstStyle/>
          <a:p>
            <a:endParaRPr sz="1400" b="1"/>
          </a:p>
        </p:txBody>
      </p:sp>
      <p:sp>
        <p:nvSpPr>
          <p:cNvPr id="38" name="Text 36"/>
          <p:cNvSpPr/>
          <p:nvPr/>
        </p:nvSpPr>
        <p:spPr>
          <a:xfrm>
            <a:off x="4924044" y="311792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$100,000</a:t>
            </a:r>
            <a:endParaRPr lang="en-US" sz="1400" b="1" dirty="0"/>
          </a:p>
        </p:txBody>
      </p:sp>
      <p:sp>
        <p:nvSpPr>
          <p:cNvPr id="39" name="Shape 37"/>
          <p:cNvSpPr/>
          <p:nvPr/>
        </p:nvSpPr>
        <p:spPr>
          <a:xfrm>
            <a:off x="6156198" y="3085925"/>
            <a:ext cx="1268730" cy="548640"/>
          </a:xfrm>
          <a:prstGeom prst="rect">
            <a:avLst/>
          </a:prstGeom>
          <a:solidFill>
            <a:srgbClr val="FFFFFF"/>
          </a:solidFill>
          <a:ln w="6350">
            <a:solidFill>
              <a:srgbClr val="D7DEE8"/>
            </a:solidFill>
            <a:prstDash val="solid"/>
          </a:ln>
        </p:spPr>
        <p:txBody>
          <a:bodyPr/>
          <a:lstStyle/>
          <a:p>
            <a:endParaRPr sz="1400" b="1"/>
          </a:p>
        </p:txBody>
      </p:sp>
      <p:sp>
        <p:nvSpPr>
          <p:cNvPr id="40" name="Text 38"/>
          <p:cNvSpPr/>
          <p:nvPr/>
        </p:nvSpPr>
        <p:spPr>
          <a:xfrm>
            <a:off x="6192774" y="311792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15.4%</a:t>
            </a:r>
            <a:endParaRPr lang="en-US" sz="1400" b="1" dirty="0"/>
          </a:p>
        </p:txBody>
      </p:sp>
      <p:sp>
        <p:nvSpPr>
          <p:cNvPr id="41" name="Shape 39"/>
          <p:cNvSpPr/>
          <p:nvPr/>
        </p:nvSpPr>
        <p:spPr>
          <a:xfrm>
            <a:off x="658368" y="3634565"/>
            <a:ext cx="1691640" cy="548640"/>
          </a:xfrm>
          <a:prstGeom prst="rect">
            <a:avLst/>
          </a:prstGeom>
          <a:solidFill>
            <a:srgbClr val="F1F4F8"/>
          </a:solidFill>
          <a:ln w="6350">
            <a:solidFill>
              <a:srgbClr val="D7DEE8"/>
            </a:solidFill>
            <a:prstDash val="solid"/>
          </a:ln>
        </p:spPr>
        <p:txBody>
          <a:bodyPr/>
          <a:lstStyle/>
          <a:p>
            <a:endParaRPr sz="1400" b="1"/>
          </a:p>
        </p:txBody>
      </p:sp>
      <p:sp>
        <p:nvSpPr>
          <p:cNvPr id="42" name="Text 40"/>
          <p:cNvSpPr/>
          <p:nvPr/>
        </p:nvSpPr>
        <p:spPr>
          <a:xfrm>
            <a:off x="694944" y="3666569"/>
            <a:ext cx="1618488" cy="4846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Operating expenses</a:t>
            </a:r>
            <a:endParaRPr lang="en-US" sz="1400" b="1" dirty="0"/>
          </a:p>
        </p:txBody>
      </p:sp>
      <p:sp>
        <p:nvSpPr>
          <p:cNvPr id="43" name="Shape 41"/>
          <p:cNvSpPr/>
          <p:nvPr/>
        </p:nvSpPr>
        <p:spPr>
          <a:xfrm>
            <a:off x="2350008" y="3634565"/>
            <a:ext cx="1268730" cy="548640"/>
          </a:xfrm>
          <a:prstGeom prst="rect">
            <a:avLst/>
          </a:prstGeom>
          <a:solidFill>
            <a:srgbClr val="F1F4F8"/>
          </a:solidFill>
          <a:ln w="6350">
            <a:solidFill>
              <a:srgbClr val="D7DEE8"/>
            </a:solidFill>
            <a:prstDash val="solid"/>
          </a:ln>
        </p:spPr>
        <p:txBody>
          <a:bodyPr/>
          <a:lstStyle/>
          <a:p>
            <a:endParaRPr sz="1400" b="1"/>
          </a:p>
        </p:txBody>
      </p:sp>
      <p:sp>
        <p:nvSpPr>
          <p:cNvPr id="44" name="Text 42"/>
          <p:cNvSpPr/>
          <p:nvPr/>
        </p:nvSpPr>
        <p:spPr>
          <a:xfrm>
            <a:off x="2386584" y="366656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$220,000</a:t>
            </a:r>
            <a:endParaRPr lang="en-US" sz="1400" b="1" dirty="0"/>
          </a:p>
        </p:txBody>
      </p:sp>
      <p:sp>
        <p:nvSpPr>
          <p:cNvPr id="45" name="Shape 43"/>
          <p:cNvSpPr/>
          <p:nvPr/>
        </p:nvSpPr>
        <p:spPr>
          <a:xfrm>
            <a:off x="3618738" y="3634565"/>
            <a:ext cx="1268730" cy="548640"/>
          </a:xfrm>
          <a:prstGeom prst="rect">
            <a:avLst/>
          </a:prstGeom>
          <a:solidFill>
            <a:srgbClr val="F1F4F8"/>
          </a:solidFill>
          <a:ln w="6350">
            <a:solidFill>
              <a:srgbClr val="D7DEE8"/>
            </a:solidFill>
            <a:prstDash val="solid"/>
          </a:ln>
        </p:spPr>
        <p:txBody>
          <a:bodyPr/>
          <a:lstStyle/>
          <a:p>
            <a:endParaRPr sz="1400" b="1"/>
          </a:p>
        </p:txBody>
      </p:sp>
      <p:sp>
        <p:nvSpPr>
          <p:cNvPr id="46" name="Text 44"/>
          <p:cNvSpPr/>
          <p:nvPr/>
        </p:nvSpPr>
        <p:spPr>
          <a:xfrm>
            <a:off x="3655314" y="366656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$300,000</a:t>
            </a:r>
            <a:endParaRPr lang="en-US" sz="1400" b="1" dirty="0"/>
          </a:p>
        </p:txBody>
      </p:sp>
      <p:sp>
        <p:nvSpPr>
          <p:cNvPr id="47" name="Shape 45"/>
          <p:cNvSpPr/>
          <p:nvPr/>
        </p:nvSpPr>
        <p:spPr>
          <a:xfrm>
            <a:off x="4887468" y="3634565"/>
            <a:ext cx="1268730" cy="548640"/>
          </a:xfrm>
          <a:prstGeom prst="rect">
            <a:avLst/>
          </a:prstGeom>
          <a:solidFill>
            <a:srgbClr val="F1F4F8"/>
          </a:solidFill>
          <a:ln w="6350">
            <a:solidFill>
              <a:srgbClr val="D7DEE8"/>
            </a:solidFill>
            <a:prstDash val="solid"/>
          </a:ln>
        </p:spPr>
        <p:txBody>
          <a:bodyPr/>
          <a:lstStyle/>
          <a:p>
            <a:endParaRPr sz="1400" b="1"/>
          </a:p>
        </p:txBody>
      </p:sp>
      <p:sp>
        <p:nvSpPr>
          <p:cNvPr id="48" name="Text 46"/>
          <p:cNvSpPr/>
          <p:nvPr/>
        </p:nvSpPr>
        <p:spPr>
          <a:xfrm>
            <a:off x="4924044" y="366656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$80,000</a:t>
            </a:r>
            <a:endParaRPr lang="en-US" sz="1400" b="1" dirty="0"/>
          </a:p>
        </p:txBody>
      </p:sp>
      <p:sp>
        <p:nvSpPr>
          <p:cNvPr id="49" name="Shape 47"/>
          <p:cNvSpPr/>
          <p:nvPr/>
        </p:nvSpPr>
        <p:spPr>
          <a:xfrm>
            <a:off x="6156198" y="3634565"/>
            <a:ext cx="1268730" cy="548640"/>
          </a:xfrm>
          <a:prstGeom prst="rect">
            <a:avLst/>
          </a:prstGeom>
          <a:solidFill>
            <a:srgbClr val="F1F4F8"/>
          </a:solidFill>
          <a:ln w="6350">
            <a:solidFill>
              <a:srgbClr val="D7DEE8"/>
            </a:solidFill>
            <a:prstDash val="solid"/>
          </a:ln>
        </p:spPr>
        <p:txBody>
          <a:bodyPr/>
          <a:lstStyle/>
          <a:p>
            <a:endParaRPr sz="1400" b="1"/>
          </a:p>
        </p:txBody>
      </p:sp>
      <p:sp>
        <p:nvSpPr>
          <p:cNvPr id="50" name="Text 48"/>
          <p:cNvSpPr/>
          <p:nvPr/>
        </p:nvSpPr>
        <p:spPr>
          <a:xfrm>
            <a:off x="6192774" y="366656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36.4%</a:t>
            </a:r>
            <a:endParaRPr lang="en-US" sz="1400" b="1" dirty="0"/>
          </a:p>
        </p:txBody>
      </p:sp>
      <p:sp>
        <p:nvSpPr>
          <p:cNvPr id="51" name="Shape 49"/>
          <p:cNvSpPr/>
          <p:nvPr/>
        </p:nvSpPr>
        <p:spPr>
          <a:xfrm>
            <a:off x="658368" y="4183205"/>
            <a:ext cx="1691640" cy="548640"/>
          </a:xfrm>
          <a:prstGeom prst="rect">
            <a:avLst/>
          </a:prstGeom>
          <a:solidFill>
            <a:srgbClr val="FFFFFF"/>
          </a:solidFill>
          <a:ln w="6350">
            <a:solidFill>
              <a:srgbClr val="D7DEE8"/>
            </a:solidFill>
            <a:prstDash val="solid"/>
          </a:ln>
        </p:spPr>
        <p:txBody>
          <a:bodyPr/>
          <a:lstStyle/>
          <a:p>
            <a:endParaRPr sz="1400" b="1"/>
          </a:p>
        </p:txBody>
      </p:sp>
      <p:sp>
        <p:nvSpPr>
          <p:cNvPr id="52" name="Text 50"/>
          <p:cNvSpPr/>
          <p:nvPr/>
        </p:nvSpPr>
        <p:spPr>
          <a:xfrm>
            <a:off x="694944" y="4215209"/>
            <a:ext cx="1618488" cy="4846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income</a:t>
            </a:r>
            <a:endParaRPr lang="en-US" sz="1400" b="1" dirty="0"/>
          </a:p>
        </p:txBody>
      </p:sp>
      <p:sp>
        <p:nvSpPr>
          <p:cNvPr id="53" name="Shape 51"/>
          <p:cNvSpPr/>
          <p:nvPr/>
        </p:nvSpPr>
        <p:spPr>
          <a:xfrm>
            <a:off x="2350008" y="4183205"/>
            <a:ext cx="1268730" cy="548640"/>
          </a:xfrm>
          <a:prstGeom prst="rect">
            <a:avLst/>
          </a:prstGeom>
          <a:solidFill>
            <a:srgbClr val="FFFFFF"/>
          </a:solidFill>
          <a:ln w="6350">
            <a:solidFill>
              <a:srgbClr val="D7DEE8"/>
            </a:solidFill>
            <a:prstDash val="solid"/>
          </a:ln>
        </p:spPr>
        <p:txBody>
          <a:bodyPr/>
          <a:lstStyle/>
          <a:p>
            <a:endParaRPr sz="1400" b="1"/>
          </a:p>
        </p:txBody>
      </p:sp>
      <p:sp>
        <p:nvSpPr>
          <p:cNvPr id="54" name="Text 52"/>
          <p:cNvSpPr/>
          <p:nvPr/>
        </p:nvSpPr>
        <p:spPr>
          <a:xfrm>
            <a:off x="2386584" y="421520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$91,000</a:t>
            </a:r>
            <a:endParaRPr lang="en-US" sz="1400" b="1" dirty="0"/>
          </a:p>
        </p:txBody>
      </p:sp>
      <p:sp>
        <p:nvSpPr>
          <p:cNvPr id="55" name="Shape 53"/>
          <p:cNvSpPr/>
          <p:nvPr/>
        </p:nvSpPr>
        <p:spPr>
          <a:xfrm>
            <a:off x="3618738" y="4183205"/>
            <a:ext cx="1268730" cy="548640"/>
          </a:xfrm>
          <a:prstGeom prst="rect">
            <a:avLst/>
          </a:prstGeom>
          <a:solidFill>
            <a:srgbClr val="FFFFFF"/>
          </a:solidFill>
          <a:ln w="6350">
            <a:solidFill>
              <a:srgbClr val="D7DEE8"/>
            </a:solidFill>
            <a:prstDash val="solid"/>
          </a:ln>
        </p:spPr>
        <p:txBody>
          <a:bodyPr/>
          <a:lstStyle/>
          <a:p>
            <a:endParaRPr sz="1400" b="1"/>
          </a:p>
        </p:txBody>
      </p:sp>
      <p:sp>
        <p:nvSpPr>
          <p:cNvPr id="56" name="Text 54"/>
          <p:cNvSpPr/>
          <p:nvPr/>
        </p:nvSpPr>
        <p:spPr>
          <a:xfrm>
            <a:off x="3655314" y="421520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$140,000</a:t>
            </a:r>
            <a:endParaRPr lang="en-US" sz="1400" b="1" dirty="0"/>
          </a:p>
        </p:txBody>
      </p:sp>
      <p:sp>
        <p:nvSpPr>
          <p:cNvPr id="57" name="Shape 55"/>
          <p:cNvSpPr/>
          <p:nvPr/>
        </p:nvSpPr>
        <p:spPr>
          <a:xfrm>
            <a:off x="4887468" y="4183205"/>
            <a:ext cx="1268730" cy="548640"/>
          </a:xfrm>
          <a:prstGeom prst="rect">
            <a:avLst/>
          </a:prstGeom>
          <a:solidFill>
            <a:srgbClr val="FFFFFF"/>
          </a:solidFill>
          <a:ln w="6350">
            <a:solidFill>
              <a:srgbClr val="D7DEE8"/>
            </a:solidFill>
            <a:prstDash val="solid"/>
          </a:ln>
        </p:spPr>
        <p:txBody>
          <a:bodyPr/>
          <a:lstStyle/>
          <a:p>
            <a:endParaRPr sz="1400" b="1"/>
          </a:p>
        </p:txBody>
      </p:sp>
      <p:sp>
        <p:nvSpPr>
          <p:cNvPr id="58" name="Text 56"/>
          <p:cNvSpPr/>
          <p:nvPr/>
        </p:nvSpPr>
        <p:spPr>
          <a:xfrm>
            <a:off x="4924044" y="421520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$49,000</a:t>
            </a:r>
            <a:endParaRPr lang="en-US" sz="1400" b="1" dirty="0"/>
          </a:p>
        </p:txBody>
      </p:sp>
      <p:sp>
        <p:nvSpPr>
          <p:cNvPr id="59" name="Shape 57"/>
          <p:cNvSpPr/>
          <p:nvPr/>
        </p:nvSpPr>
        <p:spPr>
          <a:xfrm>
            <a:off x="6156198" y="4183205"/>
            <a:ext cx="1268730" cy="548640"/>
          </a:xfrm>
          <a:prstGeom prst="rect">
            <a:avLst/>
          </a:prstGeom>
          <a:solidFill>
            <a:srgbClr val="FFFFFF"/>
          </a:solidFill>
          <a:ln w="6350">
            <a:solidFill>
              <a:srgbClr val="D7DEE8"/>
            </a:solidFill>
            <a:prstDash val="solid"/>
          </a:ln>
        </p:spPr>
        <p:txBody>
          <a:bodyPr/>
          <a:lstStyle/>
          <a:p>
            <a:endParaRPr sz="1400" b="1"/>
          </a:p>
        </p:txBody>
      </p:sp>
      <p:sp>
        <p:nvSpPr>
          <p:cNvPr id="60" name="Text 58"/>
          <p:cNvSpPr/>
          <p:nvPr/>
        </p:nvSpPr>
        <p:spPr>
          <a:xfrm>
            <a:off x="6192774" y="4215209"/>
            <a:ext cx="119557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53.8%</a:t>
            </a:r>
            <a:endParaRPr lang="en-US" sz="1400" b="1" dirty="0"/>
          </a:p>
        </p:txBody>
      </p:sp>
      <p:sp>
        <p:nvSpPr>
          <p:cNvPr id="61" name="Shape 59"/>
          <p:cNvSpPr/>
          <p:nvPr/>
        </p:nvSpPr>
        <p:spPr>
          <a:xfrm>
            <a:off x="7726680" y="2025221"/>
            <a:ext cx="3474720" cy="2606040"/>
          </a:xfrm>
          <a:prstGeom prst="roundRect">
            <a:avLst>
              <a:gd name="adj" fmla="val 3509"/>
            </a:avLst>
          </a:prstGeom>
          <a:solidFill>
            <a:srgbClr val="EAF3FA"/>
          </a:solidFill>
          <a:ln w="10160">
            <a:solidFill>
              <a:srgbClr val="D7DEE8"/>
            </a:solidFill>
            <a:prstDash val="solid"/>
          </a:ln>
        </p:spPr>
        <p:txBody>
          <a:bodyPr/>
          <a:lstStyle/>
          <a:p>
            <a:endParaRPr sz="1400" b="1"/>
          </a:p>
        </p:txBody>
      </p:sp>
      <p:sp>
        <p:nvSpPr>
          <p:cNvPr id="62" name="Text 60"/>
          <p:cNvSpPr/>
          <p:nvPr/>
        </p:nvSpPr>
        <p:spPr>
          <a:xfrm>
            <a:off x="7882128" y="2153237"/>
            <a:ext cx="31638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63" name="Text 61"/>
          <p:cNvSpPr/>
          <p:nvPr/>
        </p:nvSpPr>
        <p:spPr>
          <a:xfrm>
            <a:off x="7882128" y="2464133"/>
            <a:ext cx="3163824" cy="20756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Sales increased strongly. COGS increased at a lower rate than sales, which improved gross profit. However, operating expenses grew faster than sales, so management should investigate whether this supports future growth or reflects weak cost control.</a:t>
            </a:r>
            <a:endParaRPr lang="en-US" sz="1400" b="1" dirty="0"/>
          </a:p>
        </p:txBody>
      </p:sp>
      <p:sp>
        <p:nvSpPr>
          <p:cNvPr id="64" name="Shape 62"/>
          <p:cNvSpPr/>
          <p:nvPr/>
        </p:nvSpPr>
        <p:spPr>
          <a:xfrm>
            <a:off x="868680" y="5166360"/>
            <a:ext cx="10241280" cy="804672"/>
          </a:xfrm>
          <a:prstGeom prst="roundRect">
            <a:avLst>
              <a:gd name="adj" fmla="val 13889"/>
            </a:avLst>
          </a:prstGeom>
          <a:solidFill>
            <a:srgbClr val="FFFFFF"/>
          </a:solidFill>
          <a:ln w="10160">
            <a:solidFill>
              <a:srgbClr val="D7DEE8"/>
            </a:solidFill>
            <a:prstDash val="solid"/>
          </a:ln>
        </p:spPr>
        <p:txBody>
          <a:bodyPr/>
          <a:lstStyle/>
          <a:p>
            <a:endParaRPr sz="1400" b="1"/>
          </a:p>
        </p:txBody>
      </p:sp>
      <p:sp>
        <p:nvSpPr>
          <p:cNvPr id="65" name="Text 63"/>
          <p:cNvSpPr/>
          <p:nvPr/>
        </p:nvSpPr>
        <p:spPr>
          <a:xfrm>
            <a:off x="1024128" y="5294376"/>
            <a:ext cx="993038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Class task</a:t>
            </a:r>
            <a:endParaRPr lang="en-US" sz="1400" b="1" dirty="0"/>
          </a:p>
        </p:txBody>
      </p:sp>
      <p:sp>
        <p:nvSpPr>
          <p:cNvPr id="66" name="Text 64"/>
          <p:cNvSpPr/>
          <p:nvPr/>
        </p:nvSpPr>
        <p:spPr>
          <a:xfrm>
            <a:off x="1024128" y="5605272"/>
            <a:ext cx="9930384" cy="128016"/>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calculate the % change in COGS and explain whether it is favorable or unfavorable.</a:t>
            </a:r>
            <a:endParaRPr lang="en-US" sz="14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Vertical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10</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METHOD</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Vertical Analysis and Common-Size Statements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marL="0" indent="0">
              <a:buNone/>
            </a:pPr>
            <a:r>
              <a:rPr lang="en-US" sz="1600" b="1" dirty="0">
                <a:solidFill>
                  <a:srgbClr val="FFC000"/>
                </a:solidFill>
                <a:latin typeface="Aptos" pitchFamily="34" charset="0"/>
              </a:rPr>
              <a:t>Vertical analysis converts dollar amounts into percentages of a base.</a:t>
            </a:r>
          </a:p>
        </p:txBody>
      </p:sp>
      <p:sp>
        <p:nvSpPr>
          <p:cNvPr id="11" name="Shape 9"/>
          <p:cNvSpPr/>
          <p:nvPr/>
        </p:nvSpPr>
        <p:spPr>
          <a:xfrm>
            <a:off x="713232" y="1857518"/>
            <a:ext cx="521208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76390"/>
            <a:ext cx="1563624" cy="45719"/>
          </a:xfrm>
          <a:prstGeom prst="rect">
            <a:avLst/>
          </a:prstGeom>
          <a:noFill/>
          <a:ln/>
        </p:spPr>
        <p:txBody>
          <a:bodyPr wrap="square" lIns="0" tIns="0" rIns="0" bIns="0" rtlCol="0" anchor="ctr">
            <a:noAutofit/>
          </a:bodyPr>
          <a:lstStyle/>
          <a:p>
            <a:pPr marL="0" indent="0">
              <a:buNone/>
            </a:pPr>
            <a:r>
              <a:rPr lang="en-US" sz="1400" b="1" dirty="0">
                <a:solidFill>
                  <a:srgbClr val="C99700"/>
                </a:solidFill>
                <a:latin typeface="Aptos" pitchFamily="34" charset="0"/>
                <a:ea typeface="Aptos" pitchFamily="34" charset="-122"/>
                <a:cs typeface="Aptos" pitchFamily="34" charset="-120"/>
              </a:rPr>
              <a:t>Income statement</a:t>
            </a:r>
            <a:endParaRPr lang="en-US" sz="1400" b="1" dirty="0"/>
          </a:p>
        </p:txBody>
      </p:sp>
      <p:sp>
        <p:nvSpPr>
          <p:cNvPr id="13" name="Text 11"/>
          <p:cNvSpPr/>
          <p:nvPr/>
        </p:nvSpPr>
        <p:spPr>
          <a:xfrm>
            <a:off x="2587752" y="1976390"/>
            <a:ext cx="315468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Each item ÷ Sales × 100</a:t>
            </a:r>
            <a:endParaRPr lang="en-US" sz="1430" b="1" dirty="0"/>
          </a:p>
        </p:txBody>
      </p:sp>
      <p:sp>
        <p:nvSpPr>
          <p:cNvPr id="14" name="Shape 12"/>
          <p:cNvSpPr/>
          <p:nvPr/>
        </p:nvSpPr>
        <p:spPr>
          <a:xfrm>
            <a:off x="6309360" y="1857518"/>
            <a:ext cx="5074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5" name="Text 13"/>
          <p:cNvSpPr/>
          <p:nvPr/>
        </p:nvSpPr>
        <p:spPr>
          <a:xfrm>
            <a:off x="6437376" y="1976390"/>
            <a:ext cx="1325880" cy="164592"/>
          </a:xfrm>
          <a:prstGeom prst="rect">
            <a:avLst/>
          </a:prstGeom>
          <a:noFill/>
          <a:ln/>
        </p:spPr>
        <p:txBody>
          <a:bodyPr wrap="square" lIns="0" tIns="0" rIns="0" bIns="0" rtlCol="0" anchor="ctr">
            <a:noAutofit/>
          </a:bodyPr>
          <a:lstStyle/>
          <a:p>
            <a:pPr marL="0" indent="0">
              <a:buNone/>
            </a:pPr>
            <a:r>
              <a:rPr lang="en-US" sz="1400" b="1" dirty="0">
                <a:solidFill>
                  <a:srgbClr val="C99700"/>
                </a:solidFill>
                <a:latin typeface="Aptos" pitchFamily="34" charset="0"/>
                <a:ea typeface="Aptos" pitchFamily="34" charset="-122"/>
                <a:cs typeface="Aptos" pitchFamily="34" charset="-120"/>
              </a:rPr>
              <a:t>Balance sheet</a:t>
            </a:r>
            <a:endParaRPr lang="en-US" sz="1400" b="1" dirty="0"/>
          </a:p>
        </p:txBody>
      </p:sp>
      <p:sp>
        <p:nvSpPr>
          <p:cNvPr id="16" name="Text 14"/>
          <p:cNvSpPr/>
          <p:nvPr/>
        </p:nvSpPr>
        <p:spPr>
          <a:xfrm>
            <a:off x="8183880" y="1976390"/>
            <a:ext cx="315468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Each item ÷ Total assets × 100</a:t>
            </a:r>
            <a:endParaRPr lang="en-US" sz="1430" b="1" dirty="0"/>
          </a:p>
        </p:txBody>
      </p:sp>
      <p:sp>
        <p:nvSpPr>
          <p:cNvPr id="17" name="Text 15"/>
          <p:cNvSpPr/>
          <p:nvPr/>
        </p:nvSpPr>
        <p:spPr>
          <a:xfrm>
            <a:off x="804672" y="2724571"/>
            <a:ext cx="5212080" cy="2286000"/>
          </a:xfrm>
          <a:prstGeom prst="rect">
            <a:avLst/>
          </a:prstGeom>
          <a:noFill/>
          <a:ln/>
        </p:spPr>
        <p:txBody>
          <a:bodyPr wrap="square" lIns="508" tIns="508" rIns="508" bIns="508" rtlCol="0" anchor="t">
            <a:normAutofit lnSpcReduction="10000"/>
          </a:bodyPr>
          <a:lstStyle/>
          <a:p>
            <a:pPr marL="0" indent="0">
              <a:buNone/>
            </a:pPr>
            <a:r>
              <a:rPr lang="en-US" sz="1500" b="1" dirty="0">
                <a:solidFill>
                  <a:srgbClr val="1B1F23"/>
                </a:solidFill>
                <a:latin typeface="Aptos" pitchFamily="34" charset="0"/>
                <a:ea typeface="Aptos" pitchFamily="34" charset="-122"/>
                <a:cs typeface="Aptos" pitchFamily="34" charset="-120"/>
              </a:rPr>
              <a:t>• Common-size statements allow comparison across firms of different sizes.</a:t>
            </a:r>
          </a:p>
          <a:p>
            <a:pPr marL="0" indent="0">
              <a:buNone/>
            </a:pPr>
            <a:endParaRPr lang="en-US" sz="1500" b="1" dirty="0"/>
          </a:p>
          <a:p>
            <a:pPr marL="0" indent="0">
              <a:buNone/>
            </a:pPr>
            <a:r>
              <a:rPr lang="en-US" sz="1500" b="1" dirty="0">
                <a:solidFill>
                  <a:srgbClr val="1B1F23"/>
                </a:solidFill>
                <a:latin typeface="Aptos" pitchFamily="34" charset="0"/>
                <a:ea typeface="Aptos" pitchFamily="34" charset="-122"/>
                <a:cs typeface="Aptos" pitchFamily="34" charset="-120"/>
              </a:rPr>
              <a:t>• They show cost structure, asset structure, and financing structure.</a:t>
            </a:r>
          </a:p>
          <a:p>
            <a:pPr marL="0" indent="0">
              <a:buNone/>
            </a:pPr>
            <a:endParaRPr lang="en-US" sz="1500" b="1" dirty="0"/>
          </a:p>
          <a:p>
            <a:pPr marL="0" indent="0">
              <a:buNone/>
            </a:pPr>
            <a:r>
              <a:rPr lang="en-US" sz="1500" b="1" dirty="0">
                <a:solidFill>
                  <a:srgbClr val="1B1F23"/>
                </a:solidFill>
                <a:latin typeface="Aptos" pitchFamily="34" charset="0"/>
                <a:ea typeface="Aptos" pitchFamily="34" charset="-122"/>
                <a:cs typeface="Aptos" pitchFamily="34" charset="-120"/>
              </a:rPr>
              <a:t>• They are useful when sales or total assets change substantially over time.</a:t>
            </a:r>
          </a:p>
          <a:p>
            <a:pPr marL="0" indent="0">
              <a:buNone/>
            </a:pPr>
            <a:endParaRPr lang="en-US" sz="1500" b="1" dirty="0"/>
          </a:p>
          <a:p>
            <a:pPr marL="0" indent="0">
              <a:buNone/>
            </a:pPr>
            <a:r>
              <a:rPr lang="en-US" sz="1500" b="1" dirty="0">
                <a:solidFill>
                  <a:srgbClr val="1B1F23"/>
                </a:solidFill>
                <a:latin typeface="Aptos" pitchFamily="34" charset="0"/>
                <a:ea typeface="Aptos" pitchFamily="34" charset="-122"/>
                <a:cs typeface="Aptos" pitchFamily="34" charset="-120"/>
              </a:rPr>
              <a:t>• They help identify whether the business model is becoming more efficient.</a:t>
            </a:r>
            <a:endParaRPr lang="en-US" sz="1500" b="1" dirty="0"/>
          </a:p>
        </p:txBody>
      </p:sp>
      <p:sp>
        <p:nvSpPr>
          <p:cNvPr id="18" name="Text 16"/>
          <p:cNvSpPr/>
          <p:nvPr/>
        </p:nvSpPr>
        <p:spPr>
          <a:xfrm>
            <a:off x="6629400" y="2703574"/>
            <a:ext cx="4206240" cy="164592"/>
          </a:xfrm>
          <a:prstGeom prst="rect">
            <a:avLst/>
          </a:prstGeom>
          <a:noFill/>
          <a:ln/>
        </p:spPr>
        <p:txBody>
          <a:bodyPr wrap="square" lIns="0" tIns="0" rIns="0" bIns="0" rtlCol="0" anchor="ctr"/>
          <a:lstStyle/>
          <a:p>
            <a:pPr marL="0" indent="0">
              <a:buNone/>
            </a:pPr>
            <a:r>
              <a:rPr lang="en-US" sz="1400" b="1" dirty="0">
                <a:solidFill>
                  <a:srgbClr val="596579"/>
                </a:solidFill>
                <a:latin typeface="Aptos" pitchFamily="34" charset="0"/>
                <a:ea typeface="Aptos" pitchFamily="34" charset="-122"/>
                <a:cs typeface="Aptos" pitchFamily="34" charset="-120"/>
              </a:rPr>
              <a:t>Common-size income statement (%)</a:t>
            </a:r>
            <a:endParaRPr lang="en-US" sz="1400" b="1" dirty="0"/>
          </a:p>
        </p:txBody>
      </p:sp>
      <p:sp>
        <p:nvSpPr>
          <p:cNvPr id="19" name="Shape 17"/>
          <p:cNvSpPr/>
          <p:nvPr/>
        </p:nvSpPr>
        <p:spPr>
          <a:xfrm>
            <a:off x="6720840" y="3371086"/>
            <a:ext cx="1219200" cy="1005840"/>
          </a:xfrm>
          <a:prstGeom prst="rect">
            <a:avLst/>
          </a:prstGeom>
          <a:solidFill>
            <a:srgbClr val="1F5A92"/>
          </a:solidFill>
          <a:ln w="12700">
            <a:solidFill>
              <a:srgbClr val="FFFFFF">
                <a:alpha val="0"/>
              </a:srgbClr>
            </a:solidFill>
            <a:prstDash val="solid"/>
          </a:ln>
        </p:spPr>
        <p:txBody>
          <a:bodyPr/>
          <a:lstStyle/>
          <a:p>
            <a:endParaRPr sz="1400" b="1"/>
          </a:p>
        </p:txBody>
      </p:sp>
      <p:sp>
        <p:nvSpPr>
          <p:cNvPr id="20" name="Text 18"/>
          <p:cNvSpPr/>
          <p:nvPr/>
        </p:nvSpPr>
        <p:spPr>
          <a:xfrm>
            <a:off x="6665976" y="4431790"/>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COGS</a:t>
            </a:r>
            <a:endParaRPr lang="en-US" sz="1400" b="1" dirty="0"/>
          </a:p>
        </p:txBody>
      </p:sp>
      <p:sp>
        <p:nvSpPr>
          <p:cNvPr id="21" name="Text 19"/>
          <p:cNvSpPr/>
          <p:nvPr/>
        </p:nvSpPr>
        <p:spPr>
          <a:xfrm>
            <a:off x="6665976" y="3188206"/>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60</a:t>
            </a:r>
            <a:endParaRPr lang="en-US" sz="1400" b="1" dirty="0"/>
          </a:p>
        </p:txBody>
      </p:sp>
      <p:sp>
        <p:nvSpPr>
          <p:cNvPr id="22" name="Shape 20"/>
          <p:cNvSpPr/>
          <p:nvPr/>
        </p:nvSpPr>
        <p:spPr>
          <a:xfrm>
            <a:off x="8122920" y="3957826"/>
            <a:ext cx="1219200" cy="419100"/>
          </a:xfrm>
          <a:prstGeom prst="rect">
            <a:avLst/>
          </a:prstGeom>
          <a:solidFill>
            <a:srgbClr val="C99700"/>
          </a:solidFill>
          <a:ln w="12700">
            <a:solidFill>
              <a:srgbClr val="FFFFFF">
                <a:alpha val="0"/>
              </a:srgbClr>
            </a:solidFill>
            <a:prstDash val="solid"/>
          </a:ln>
        </p:spPr>
        <p:txBody>
          <a:bodyPr/>
          <a:lstStyle/>
          <a:p>
            <a:endParaRPr sz="1400" b="1"/>
          </a:p>
        </p:txBody>
      </p:sp>
      <p:sp>
        <p:nvSpPr>
          <p:cNvPr id="23" name="Text 21"/>
          <p:cNvSpPr/>
          <p:nvPr/>
        </p:nvSpPr>
        <p:spPr>
          <a:xfrm>
            <a:off x="8068056" y="4431790"/>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OpEx</a:t>
            </a:r>
            <a:endParaRPr lang="en-US" sz="1400" b="1" dirty="0"/>
          </a:p>
        </p:txBody>
      </p:sp>
      <p:sp>
        <p:nvSpPr>
          <p:cNvPr id="24" name="Text 22"/>
          <p:cNvSpPr/>
          <p:nvPr/>
        </p:nvSpPr>
        <p:spPr>
          <a:xfrm>
            <a:off x="8068056" y="3774946"/>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25</a:t>
            </a:r>
            <a:endParaRPr lang="en-US" sz="1400" b="1" dirty="0"/>
          </a:p>
        </p:txBody>
      </p:sp>
      <p:sp>
        <p:nvSpPr>
          <p:cNvPr id="25" name="Shape 23"/>
          <p:cNvSpPr/>
          <p:nvPr/>
        </p:nvSpPr>
        <p:spPr>
          <a:xfrm>
            <a:off x="9525000" y="4209286"/>
            <a:ext cx="1219200" cy="167640"/>
          </a:xfrm>
          <a:prstGeom prst="rect">
            <a:avLst/>
          </a:prstGeom>
          <a:solidFill>
            <a:srgbClr val="1F5A92"/>
          </a:solidFill>
          <a:ln w="12700">
            <a:solidFill>
              <a:srgbClr val="FFFFFF">
                <a:alpha val="0"/>
              </a:srgbClr>
            </a:solidFill>
            <a:prstDash val="solid"/>
          </a:ln>
        </p:spPr>
        <p:txBody>
          <a:bodyPr/>
          <a:lstStyle/>
          <a:p>
            <a:endParaRPr sz="1400" b="1"/>
          </a:p>
        </p:txBody>
      </p:sp>
      <p:sp>
        <p:nvSpPr>
          <p:cNvPr id="26" name="Text 24"/>
          <p:cNvSpPr/>
          <p:nvPr/>
        </p:nvSpPr>
        <p:spPr>
          <a:xfrm>
            <a:off x="9470136" y="4431790"/>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NI</a:t>
            </a:r>
            <a:endParaRPr lang="en-US" sz="1400" b="1" dirty="0"/>
          </a:p>
        </p:txBody>
      </p:sp>
      <p:sp>
        <p:nvSpPr>
          <p:cNvPr id="27" name="Text 25"/>
          <p:cNvSpPr/>
          <p:nvPr/>
        </p:nvSpPr>
        <p:spPr>
          <a:xfrm>
            <a:off x="9470136" y="4026406"/>
            <a:ext cx="132892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10</a:t>
            </a:r>
            <a:endParaRPr lang="en-US" sz="1400" b="1" dirty="0"/>
          </a:p>
        </p:txBody>
      </p:sp>
      <p:sp>
        <p:nvSpPr>
          <p:cNvPr id="28" name="Shape 26"/>
          <p:cNvSpPr/>
          <p:nvPr/>
        </p:nvSpPr>
        <p:spPr>
          <a:xfrm>
            <a:off x="896112" y="5138927"/>
            <a:ext cx="10058400" cy="886968"/>
          </a:xfrm>
          <a:prstGeom prst="roundRect">
            <a:avLst>
              <a:gd name="adj" fmla="val 14286"/>
            </a:avLst>
          </a:prstGeom>
          <a:solidFill>
            <a:srgbClr val="EAF3FA"/>
          </a:solidFill>
          <a:ln w="10160">
            <a:solidFill>
              <a:srgbClr val="D7DEE8"/>
            </a:solidFill>
            <a:prstDash val="solid"/>
          </a:ln>
        </p:spPr>
        <p:txBody>
          <a:bodyPr/>
          <a:lstStyle/>
          <a:p>
            <a:endParaRPr sz="1400" b="1"/>
          </a:p>
        </p:txBody>
      </p:sp>
      <p:sp>
        <p:nvSpPr>
          <p:cNvPr id="29" name="Text 27"/>
          <p:cNvSpPr/>
          <p:nvPr/>
        </p:nvSpPr>
        <p:spPr>
          <a:xfrm>
            <a:off x="1088136" y="5303520"/>
            <a:ext cx="97475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Key idea</a:t>
            </a:r>
            <a:endParaRPr lang="en-US" sz="1400" b="1" dirty="0"/>
          </a:p>
        </p:txBody>
      </p:sp>
      <p:sp>
        <p:nvSpPr>
          <p:cNvPr id="30" name="Text 28"/>
          <p:cNvSpPr/>
          <p:nvPr/>
        </p:nvSpPr>
        <p:spPr>
          <a:xfrm>
            <a:off x="1089099" y="5593080"/>
            <a:ext cx="9747504" cy="10972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Common-size analysis answers: “For every $1 of sales or assets, where does the money go?”</a:t>
            </a:r>
            <a:endParaRPr lang="en-US" sz="14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Vertical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11</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EXAMPLE</a:t>
            </a:r>
            <a:endParaRPr lang="en-US" sz="1400" b="1" dirty="0"/>
          </a:p>
        </p:txBody>
      </p:sp>
      <p:sp>
        <p:nvSpPr>
          <p:cNvPr id="9" name="Text 7"/>
          <p:cNvSpPr/>
          <p:nvPr/>
        </p:nvSpPr>
        <p:spPr>
          <a:xfrm>
            <a:off x="3048000" y="713232"/>
            <a:ext cx="6467789" cy="475488"/>
          </a:xfrm>
          <a:prstGeom prst="rect">
            <a:avLst/>
          </a:prstGeom>
          <a:noFill/>
          <a:ln/>
        </p:spPr>
        <p:txBody>
          <a:bodyPr wrap="square" lIns="0" tIns="0" rIns="0" bIns="0" rtlCol="0" anchor="ctr">
            <a:normAutofit fontScale="85000" lnSpcReduction="10000"/>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Worked Example: Common-Size Income Statement</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C000"/>
                </a:solidFill>
                <a:latin typeface="Aptos" pitchFamily="34" charset="0"/>
              </a:rPr>
              <a:t>Common-size analysis turns the income statement into a profitability map.</a:t>
            </a:r>
          </a:p>
        </p:txBody>
      </p:sp>
      <p:sp>
        <p:nvSpPr>
          <p:cNvPr id="11" name="Shape 9"/>
          <p:cNvSpPr/>
          <p:nvPr/>
        </p:nvSpPr>
        <p:spPr>
          <a:xfrm>
            <a:off x="640080" y="1664208"/>
            <a:ext cx="2446638" cy="477520"/>
          </a:xfrm>
          <a:prstGeom prst="rect">
            <a:avLst/>
          </a:prstGeom>
          <a:solidFill>
            <a:srgbClr val="1F5A92"/>
          </a:solidFill>
          <a:ln w="6350">
            <a:solidFill>
              <a:srgbClr val="D7DEE8"/>
            </a:solidFill>
            <a:prstDash val="solid"/>
          </a:ln>
        </p:spPr>
        <p:txBody>
          <a:bodyPr/>
          <a:lstStyle/>
          <a:p>
            <a:endParaRPr sz="1400" b="1"/>
          </a:p>
        </p:txBody>
      </p:sp>
      <p:sp>
        <p:nvSpPr>
          <p:cNvPr id="12" name="Text 10"/>
          <p:cNvSpPr/>
          <p:nvPr/>
        </p:nvSpPr>
        <p:spPr>
          <a:xfrm>
            <a:off x="676656" y="1696212"/>
            <a:ext cx="2373486" cy="41351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Item</a:t>
            </a:r>
            <a:endParaRPr lang="en-US" sz="1400" b="1" dirty="0"/>
          </a:p>
        </p:txBody>
      </p:sp>
      <p:sp>
        <p:nvSpPr>
          <p:cNvPr id="13" name="Shape 11"/>
          <p:cNvSpPr/>
          <p:nvPr/>
        </p:nvSpPr>
        <p:spPr>
          <a:xfrm>
            <a:off x="3086718" y="1664208"/>
            <a:ext cx="1957310" cy="477520"/>
          </a:xfrm>
          <a:prstGeom prst="rect">
            <a:avLst/>
          </a:prstGeom>
          <a:solidFill>
            <a:srgbClr val="1F5A92"/>
          </a:solidFill>
          <a:ln w="6350">
            <a:solidFill>
              <a:srgbClr val="D7DEE8"/>
            </a:solidFill>
            <a:prstDash val="solid"/>
          </a:ln>
        </p:spPr>
        <p:txBody>
          <a:bodyPr/>
          <a:lstStyle/>
          <a:p>
            <a:endParaRPr sz="1400" b="1"/>
          </a:p>
        </p:txBody>
      </p:sp>
      <p:sp>
        <p:nvSpPr>
          <p:cNvPr id="14" name="Text 12"/>
          <p:cNvSpPr/>
          <p:nvPr/>
        </p:nvSpPr>
        <p:spPr>
          <a:xfrm>
            <a:off x="3123294" y="1696212"/>
            <a:ext cx="1884158" cy="41351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5" name="Shape 13"/>
          <p:cNvSpPr/>
          <p:nvPr/>
        </p:nvSpPr>
        <p:spPr>
          <a:xfrm>
            <a:off x="5044028" y="1664208"/>
            <a:ext cx="1631092" cy="477520"/>
          </a:xfrm>
          <a:prstGeom prst="rect">
            <a:avLst/>
          </a:prstGeom>
          <a:solidFill>
            <a:srgbClr val="1F5A92"/>
          </a:solidFill>
          <a:ln w="6350">
            <a:solidFill>
              <a:srgbClr val="D7DEE8"/>
            </a:solidFill>
            <a:prstDash val="solid"/>
          </a:ln>
        </p:spPr>
        <p:txBody>
          <a:bodyPr/>
          <a:lstStyle/>
          <a:p>
            <a:endParaRPr sz="1400" b="1"/>
          </a:p>
        </p:txBody>
      </p:sp>
      <p:sp>
        <p:nvSpPr>
          <p:cNvPr id="16" name="Text 14"/>
          <p:cNvSpPr/>
          <p:nvPr/>
        </p:nvSpPr>
        <p:spPr>
          <a:xfrm>
            <a:off x="5080604" y="1696212"/>
            <a:ext cx="1557940" cy="41351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 of sales</a:t>
            </a:r>
            <a:endParaRPr lang="en-US" sz="1400" b="1" dirty="0"/>
          </a:p>
        </p:txBody>
      </p:sp>
      <p:sp>
        <p:nvSpPr>
          <p:cNvPr id="17" name="Shape 15"/>
          <p:cNvSpPr/>
          <p:nvPr/>
        </p:nvSpPr>
        <p:spPr>
          <a:xfrm>
            <a:off x="640080" y="2141728"/>
            <a:ext cx="2446638" cy="477520"/>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676656" y="2173732"/>
            <a:ext cx="2373486" cy="4135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Sales</a:t>
            </a:r>
            <a:endParaRPr lang="en-US" sz="1400" b="1" dirty="0"/>
          </a:p>
        </p:txBody>
      </p:sp>
      <p:sp>
        <p:nvSpPr>
          <p:cNvPr id="19" name="Shape 17"/>
          <p:cNvSpPr/>
          <p:nvPr/>
        </p:nvSpPr>
        <p:spPr>
          <a:xfrm>
            <a:off x="3086718" y="2141728"/>
            <a:ext cx="1957310" cy="477520"/>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3123294" y="2173732"/>
            <a:ext cx="1884158"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$1,250,000</a:t>
            </a:r>
            <a:endParaRPr lang="en-US" sz="1400" b="1" dirty="0"/>
          </a:p>
        </p:txBody>
      </p:sp>
      <p:sp>
        <p:nvSpPr>
          <p:cNvPr id="21" name="Shape 19"/>
          <p:cNvSpPr/>
          <p:nvPr/>
        </p:nvSpPr>
        <p:spPr>
          <a:xfrm>
            <a:off x="5044028" y="2141728"/>
            <a:ext cx="1631092" cy="47752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5080604" y="2173732"/>
            <a:ext cx="1557940"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100.0%</a:t>
            </a:r>
            <a:endParaRPr lang="en-US" sz="1400" b="1" dirty="0"/>
          </a:p>
        </p:txBody>
      </p:sp>
      <p:sp>
        <p:nvSpPr>
          <p:cNvPr id="23" name="Shape 21"/>
          <p:cNvSpPr/>
          <p:nvPr/>
        </p:nvSpPr>
        <p:spPr>
          <a:xfrm>
            <a:off x="640080" y="2619248"/>
            <a:ext cx="2446638" cy="477520"/>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676656" y="2651252"/>
            <a:ext cx="2373486" cy="4135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COGS</a:t>
            </a:r>
            <a:endParaRPr lang="en-US" sz="1400" b="1" dirty="0"/>
          </a:p>
        </p:txBody>
      </p:sp>
      <p:sp>
        <p:nvSpPr>
          <p:cNvPr id="25" name="Shape 23"/>
          <p:cNvSpPr/>
          <p:nvPr/>
        </p:nvSpPr>
        <p:spPr>
          <a:xfrm>
            <a:off x="3086718" y="2619248"/>
            <a:ext cx="1957310" cy="47752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3123294" y="2651252"/>
            <a:ext cx="1884158"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$750,000</a:t>
            </a:r>
            <a:endParaRPr lang="en-US" sz="1400" b="1" dirty="0"/>
          </a:p>
        </p:txBody>
      </p:sp>
      <p:sp>
        <p:nvSpPr>
          <p:cNvPr id="27" name="Shape 25"/>
          <p:cNvSpPr/>
          <p:nvPr/>
        </p:nvSpPr>
        <p:spPr>
          <a:xfrm>
            <a:off x="5044028" y="2619248"/>
            <a:ext cx="1631092" cy="47752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5080604" y="2651252"/>
            <a:ext cx="1557940"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60.0%</a:t>
            </a:r>
            <a:endParaRPr lang="en-US" sz="1400" b="1" dirty="0"/>
          </a:p>
        </p:txBody>
      </p:sp>
      <p:sp>
        <p:nvSpPr>
          <p:cNvPr id="29" name="Shape 27"/>
          <p:cNvSpPr/>
          <p:nvPr/>
        </p:nvSpPr>
        <p:spPr>
          <a:xfrm>
            <a:off x="640080" y="3096768"/>
            <a:ext cx="2446638" cy="47752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676656" y="3128772"/>
            <a:ext cx="2373486" cy="4135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Gross profit</a:t>
            </a:r>
            <a:endParaRPr lang="en-US" sz="1400" b="1" dirty="0"/>
          </a:p>
        </p:txBody>
      </p:sp>
      <p:sp>
        <p:nvSpPr>
          <p:cNvPr id="31" name="Shape 29"/>
          <p:cNvSpPr/>
          <p:nvPr/>
        </p:nvSpPr>
        <p:spPr>
          <a:xfrm>
            <a:off x="3086718" y="3096768"/>
            <a:ext cx="1957310" cy="477520"/>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3123294" y="3128772"/>
            <a:ext cx="1884158"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$500,000</a:t>
            </a:r>
            <a:endParaRPr lang="en-US" sz="1400" b="1" dirty="0"/>
          </a:p>
        </p:txBody>
      </p:sp>
      <p:sp>
        <p:nvSpPr>
          <p:cNvPr id="33" name="Shape 31"/>
          <p:cNvSpPr/>
          <p:nvPr/>
        </p:nvSpPr>
        <p:spPr>
          <a:xfrm>
            <a:off x="5044028" y="3096768"/>
            <a:ext cx="1631092" cy="477520"/>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5080604" y="3128772"/>
            <a:ext cx="1557940"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40.0%</a:t>
            </a:r>
            <a:endParaRPr lang="en-US" sz="1400" b="1" dirty="0"/>
          </a:p>
        </p:txBody>
      </p:sp>
      <p:sp>
        <p:nvSpPr>
          <p:cNvPr id="35" name="Shape 33"/>
          <p:cNvSpPr/>
          <p:nvPr/>
        </p:nvSpPr>
        <p:spPr>
          <a:xfrm>
            <a:off x="640080" y="3574288"/>
            <a:ext cx="2446638" cy="477520"/>
          </a:xfrm>
          <a:prstGeom prst="rect">
            <a:avLst/>
          </a:prstGeom>
          <a:solidFill>
            <a:srgbClr val="FFFFFF"/>
          </a:solidFill>
          <a:ln w="6350">
            <a:solidFill>
              <a:srgbClr val="D7DEE8"/>
            </a:solidFill>
            <a:prstDash val="solid"/>
          </a:ln>
        </p:spPr>
        <p:txBody>
          <a:bodyPr/>
          <a:lstStyle/>
          <a:p>
            <a:endParaRPr sz="1400" b="1"/>
          </a:p>
        </p:txBody>
      </p:sp>
      <p:sp>
        <p:nvSpPr>
          <p:cNvPr id="36" name="Text 34"/>
          <p:cNvSpPr/>
          <p:nvPr/>
        </p:nvSpPr>
        <p:spPr>
          <a:xfrm>
            <a:off x="676656" y="3606292"/>
            <a:ext cx="2373486" cy="4135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Operating expenses</a:t>
            </a:r>
            <a:endParaRPr lang="en-US" sz="1400" b="1" dirty="0"/>
          </a:p>
        </p:txBody>
      </p:sp>
      <p:sp>
        <p:nvSpPr>
          <p:cNvPr id="37" name="Shape 35"/>
          <p:cNvSpPr/>
          <p:nvPr/>
        </p:nvSpPr>
        <p:spPr>
          <a:xfrm>
            <a:off x="3086718" y="3574288"/>
            <a:ext cx="1957310" cy="477520"/>
          </a:xfrm>
          <a:prstGeom prst="rect">
            <a:avLst/>
          </a:prstGeom>
          <a:solidFill>
            <a:srgbClr val="FFFFFF"/>
          </a:solidFill>
          <a:ln w="6350">
            <a:solidFill>
              <a:srgbClr val="D7DEE8"/>
            </a:solidFill>
            <a:prstDash val="solid"/>
          </a:ln>
        </p:spPr>
        <p:txBody>
          <a:bodyPr/>
          <a:lstStyle/>
          <a:p>
            <a:endParaRPr sz="1400" b="1"/>
          </a:p>
        </p:txBody>
      </p:sp>
      <p:sp>
        <p:nvSpPr>
          <p:cNvPr id="38" name="Text 36"/>
          <p:cNvSpPr/>
          <p:nvPr/>
        </p:nvSpPr>
        <p:spPr>
          <a:xfrm>
            <a:off x="3123294" y="3606292"/>
            <a:ext cx="1884158"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$300,000</a:t>
            </a:r>
            <a:endParaRPr lang="en-US" sz="1400" b="1" dirty="0"/>
          </a:p>
        </p:txBody>
      </p:sp>
      <p:sp>
        <p:nvSpPr>
          <p:cNvPr id="39" name="Shape 37"/>
          <p:cNvSpPr/>
          <p:nvPr/>
        </p:nvSpPr>
        <p:spPr>
          <a:xfrm>
            <a:off x="5044028" y="3574288"/>
            <a:ext cx="1631092" cy="477520"/>
          </a:xfrm>
          <a:prstGeom prst="rect">
            <a:avLst/>
          </a:prstGeom>
          <a:solidFill>
            <a:srgbClr val="FFFFFF"/>
          </a:solidFill>
          <a:ln w="6350">
            <a:solidFill>
              <a:srgbClr val="D7DEE8"/>
            </a:solidFill>
            <a:prstDash val="solid"/>
          </a:ln>
        </p:spPr>
        <p:txBody>
          <a:bodyPr/>
          <a:lstStyle/>
          <a:p>
            <a:endParaRPr sz="1400" b="1"/>
          </a:p>
        </p:txBody>
      </p:sp>
      <p:sp>
        <p:nvSpPr>
          <p:cNvPr id="40" name="Text 38"/>
          <p:cNvSpPr/>
          <p:nvPr/>
        </p:nvSpPr>
        <p:spPr>
          <a:xfrm>
            <a:off x="5080604" y="3606292"/>
            <a:ext cx="1557940"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24.0%</a:t>
            </a:r>
            <a:endParaRPr lang="en-US" sz="1400" b="1" dirty="0"/>
          </a:p>
        </p:txBody>
      </p:sp>
      <p:sp>
        <p:nvSpPr>
          <p:cNvPr id="41" name="Shape 39"/>
          <p:cNvSpPr/>
          <p:nvPr/>
        </p:nvSpPr>
        <p:spPr>
          <a:xfrm>
            <a:off x="640080" y="4051808"/>
            <a:ext cx="2446638" cy="477520"/>
          </a:xfrm>
          <a:prstGeom prst="rect">
            <a:avLst/>
          </a:prstGeom>
          <a:solidFill>
            <a:srgbClr val="F1F4F8"/>
          </a:solidFill>
          <a:ln w="6350">
            <a:solidFill>
              <a:srgbClr val="D7DEE8"/>
            </a:solidFill>
            <a:prstDash val="solid"/>
          </a:ln>
        </p:spPr>
        <p:txBody>
          <a:bodyPr/>
          <a:lstStyle/>
          <a:p>
            <a:endParaRPr sz="1400" b="1"/>
          </a:p>
        </p:txBody>
      </p:sp>
      <p:sp>
        <p:nvSpPr>
          <p:cNvPr id="42" name="Text 40"/>
          <p:cNvSpPr/>
          <p:nvPr/>
        </p:nvSpPr>
        <p:spPr>
          <a:xfrm>
            <a:off x="676656" y="4083812"/>
            <a:ext cx="2373486" cy="4135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EBIT</a:t>
            </a:r>
            <a:endParaRPr lang="en-US" sz="1400" b="1" dirty="0"/>
          </a:p>
        </p:txBody>
      </p:sp>
      <p:sp>
        <p:nvSpPr>
          <p:cNvPr id="43" name="Shape 41"/>
          <p:cNvSpPr/>
          <p:nvPr/>
        </p:nvSpPr>
        <p:spPr>
          <a:xfrm>
            <a:off x="3086718" y="4051808"/>
            <a:ext cx="1957310" cy="477520"/>
          </a:xfrm>
          <a:prstGeom prst="rect">
            <a:avLst/>
          </a:prstGeom>
          <a:solidFill>
            <a:srgbClr val="F1F4F8"/>
          </a:solidFill>
          <a:ln w="6350">
            <a:solidFill>
              <a:srgbClr val="D7DEE8"/>
            </a:solidFill>
            <a:prstDash val="solid"/>
          </a:ln>
        </p:spPr>
        <p:txBody>
          <a:bodyPr/>
          <a:lstStyle/>
          <a:p>
            <a:endParaRPr sz="1400" b="1"/>
          </a:p>
        </p:txBody>
      </p:sp>
      <p:sp>
        <p:nvSpPr>
          <p:cNvPr id="44" name="Text 42"/>
          <p:cNvSpPr/>
          <p:nvPr/>
        </p:nvSpPr>
        <p:spPr>
          <a:xfrm>
            <a:off x="3123294" y="4083812"/>
            <a:ext cx="1884158"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$200,000</a:t>
            </a:r>
            <a:endParaRPr lang="en-US" sz="1400" b="1" dirty="0"/>
          </a:p>
        </p:txBody>
      </p:sp>
      <p:sp>
        <p:nvSpPr>
          <p:cNvPr id="45" name="Shape 43"/>
          <p:cNvSpPr/>
          <p:nvPr/>
        </p:nvSpPr>
        <p:spPr>
          <a:xfrm>
            <a:off x="5044028" y="4051808"/>
            <a:ext cx="1631092" cy="477520"/>
          </a:xfrm>
          <a:prstGeom prst="rect">
            <a:avLst/>
          </a:prstGeom>
          <a:solidFill>
            <a:srgbClr val="F1F4F8"/>
          </a:solidFill>
          <a:ln w="6350">
            <a:solidFill>
              <a:srgbClr val="D7DEE8"/>
            </a:solidFill>
            <a:prstDash val="solid"/>
          </a:ln>
        </p:spPr>
        <p:txBody>
          <a:bodyPr/>
          <a:lstStyle/>
          <a:p>
            <a:endParaRPr sz="1400" b="1"/>
          </a:p>
        </p:txBody>
      </p:sp>
      <p:sp>
        <p:nvSpPr>
          <p:cNvPr id="46" name="Text 44"/>
          <p:cNvSpPr/>
          <p:nvPr/>
        </p:nvSpPr>
        <p:spPr>
          <a:xfrm>
            <a:off x="5080604" y="4083812"/>
            <a:ext cx="1557940"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16.0%</a:t>
            </a:r>
            <a:endParaRPr lang="en-US" sz="1400" b="1" dirty="0"/>
          </a:p>
        </p:txBody>
      </p:sp>
      <p:sp>
        <p:nvSpPr>
          <p:cNvPr id="47" name="Shape 45"/>
          <p:cNvSpPr/>
          <p:nvPr/>
        </p:nvSpPr>
        <p:spPr>
          <a:xfrm>
            <a:off x="640080" y="4529328"/>
            <a:ext cx="2446638" cy="477520"/>
          </a:xfrm>
          <a:prstGeom prst="rect">
            <a:avLst/>
          </a:prstGeom>
          <a:solidFill>
            <a:srgbClr val="FFFFFF"/>
          </a:solidFill>
          <a:ln w="6350">
            <a:solidFill>
              <a:srgbClr val="D7DEE8"/>
            </a:solidFill>
            <a:prstDash val="solid"/>
          </a:ln>
        </p:spPr>
        <p:txBody>
          <a:bodyPr/>
          <a:lstStyle/>
          <a:p>
            <a:endParaRPr sz="1400" b="1"/>
          </a:p>
        </p:txBody>
      </p:sp>
      <p:sp>
        <p:nvSpPr>
          <p:cNvPr id="48" name="Text 46"/>
          <p:cNvSpPr/>
          <p:nvPr/>
        </p:nvSpPr>
        <p:spPr>
          <a:xfrm>
            <a:off x="676656" y="4561332"/>
            <a:ext cx="2373486" cy="4135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Interest</a:t>
            </a:r>
            <a:endParaRPr lang="en-US" sz="1400" b="1" dirty="0"/>
          </a:p>
        </p:txBody>
      </p:sp>
      <p:sp>
        <p:nvSpPr>
          <p:cNvPr id="49" name="Shape 47"/>
          <p:cNvSpPr/>
          <p:nvPr/>
        </p:nvSpPr>
        <p:spPr>
          <a:xfrm>
            <a:off x="3086718" y="4529328"/>
            <a:ext cx="1957310" cy="477520"/>
          </a:xfrm>
          <a:prstGeom prst="rect">
            <a:avLst/>
          </a:prstGeom>
          <a:solidFill>
            <a:srgbClr val="FFFFFF"/>
          </a:solidFill>
          <a:ln w="6350">
            <a:solidFill>
              <a:srgbClr val="D7DEE8"/>
            </a:solidFill>
            <a:prstDash val="solid"/>
          </a:ln>
        </p:spPr>
        <p:txBody>
          <a:bodyPr/>
          <a:lstStyle/>
          <a:p>
            <a:endParaRPr sz="1400" b="1"/>
          </a:p>
        </p:txBody>
      </p:sp>
      <p:sp>
        <p:nvSpPr>
          <p:cNvPr id="50" name="Text 48"/>
          <p:cNvSpPr/>
          <p:nvPr/>
        </p:nvSpPr>
        <p:spPr>
          <a:xfrm>
            <a:off x="3123294" y="4561332"/>
            <a:ext cx="1884158"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$20,000</a:t>
            </a:r>
            <a:endParaRPr lang="en-US" sz="1400" b="1" dirty="0"/>
          </a:p>
        </p:txBody>
      </p:sp>
      <p:sp>
        <p:nvSpPr>
          <p:cNvPr id="51" name="Shape 49"/>
          <p:cNvSpPr/>
          <p:nvPr/>
        </p:nvSpPr>
        <p:spPr>
          <a:xfrm>
            <a:off x="5044028" y="4529328"/>
            <a:ext cx="1631092" cy="477520"/>
          </a:xfrm>
          <a:prstGeom prst="rect">
            <a:avLst/>
          </a:prstGeom>
          <a:solidFill>
            <a:srgbClr val="FFFFFF"/>
          </a:solidFill>
          <a:ln w="6350">
            <a:solidFill>
              <a:srgbClr val="D7DEE8"/>
            </a:solidFill>
            <a:prstDash val="solid"/>
          </a:ln>
        </p:spPr>
        <p:txBody>
          <a:bodyPr/>
          <a:lstStyle/>
          <a:p>
            <a:endParaRPr sz="1400" b="1"/>
          </a:p>
        </p:txBody>
      </p:sp>
      <p:sp>
        <p:nvSpPr>
          <p:cNvPr id="52" name="Text 50"/>
          <p:cNvSpPr/>
          <p:nvPr/>
        </p:nvSpPr>
        <p:spPr>
          <a:xfrm>
            <a:off x="5080604" y="4561332"/>
            <a:ext cx="1557940"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1.6%</a:t>
            </a:r>
            <a:endParaRPr lang="en-US" sz="1400" b="1" dirty="0"/>
          </a:p>
        </p:txBody>
      </p:sp>
      <p:sp>
        <p:nvSpPr>
          <p:cNvPr id="53" name="Shape 51"/>
          <p:cNvSpPr/>
          <p:nvPr/>
        </p:nvSpPr>
        <p:spPr>
          <a:xfrm>
            <a:off x="640080" y="5006848"/>
            <a:ext cx="2446638" cy="477520"/>
          </a:xfrm>
          <a:prstGeom prst="rect">
            <a:avLst/>
          </a:prstGeom>
          <a:solidFill>
            <a:srgbClr val="F1F4F8"/>
          </a:solidFill>
          <a:ln w="6350">
            <a:solidFill>
              <a:srgbClr val="D7DEE8"/>
            </a:solidFill>
            <a:prstDash val="solid"/>
          </a:ln>
        </p:spPr>
        <p:txBody>
          <a:bodyPr/>
          <a:lstStyle/>
          <a:p>
            <a:endParaRPr sz="1400" b="1"/>
          </a:p>
        </p:txBody>
      </p:sp>
      <p:sp>
        <p:nvSpPr>
          <p:cNvPr id="54" name="Text 52"/>
          <p:cNvSpPr/>
          <p:nvPr/>
        </p:nvSpPr>
        <p:spPr>
          <a:xfrm>
            <a:off x="676656" y="5038852"/>
            <a:ext cx="2373486" cy="4135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Taxes</a:t>
            </a:r>
            <a:endParaRPr lang="en-US" sz="1400" b="1" dirty="0"/>
          </a:p>
        </p:txBody>
      </p:sp>
      <p:sp>
        <p:nvSpPr>
          <p:cNvPr id="55" name="Shape 53"/>
          <p:cNvSpPr/>
          <p:nvPr/>
        </p:nvSpPr>
        <p:spPr>
          <a:xfrm>
            <a:off x="3086718" y="5006848"/>
            <a:ext cx="1957310" cy="477520"/>
          </a:xfrm>
          <a:prstGeom prst="rect">
            <a:avLst/>
          </a:prstGeom>
          <a:solidFill>
            <a:srgbClr val="F1F4F8"/>
          </a:solidFill>
          <a:ln w="6350">
            <a:solidFill>
              <a:srgbClr val="D7DEE8"/>
            </a:solidFill>
            <a:prstDash val="solid"/>
          </a:ln>
        </p:spPr>
        <p:txBody>
          <a:bodyPr/>
          <a:lstStyle/>
          <a:p>
            <a:endParaRPr sz="1400" b="1"/>
          </a:p>
        </p:txBody>
      </p:sp>
      <p:sp>
        <p:nvSpPr>
          <p:cNvPr id="56" name="Text 54"/>
          <p:cNvSpPr/>
          <p:nvPr/>
        </p:nvSpPr>
        <p:spPr>
          <a:xfrm>
            <a:off x="3123294" y="5038852"/>
            <a:ext cx="1884158"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$40,000</a:t>
            </a:r>
            <a:endParaRPr lang="en-US" sz="1400" b="1" dirty="0"/>
          </a:p>
        </p:txBody>
      </p:sp>
      <p:sp>
        <p:nvSpPr>
          <p:cNvPr id="57" name="Shape 55"/>
          <p:cNvSpPr/>
          <p:nvPr/>
        </p:nvSpPr>
        <p:spPr>
          <a:xfrm>
            <a:off x="5044028" y="5006848"/>
            <a:ext cx="1631092" cy="477520"/>
          </a:xfrm>
          <a:prstGeom prst="rect">
            <a:avLst/>
          </a:prstGeom>
          <a:solidFill>
            <a:srgbClr val="F1F4F8"/>
          </a:solidFill>
          <a:ln w="6350">
            <a:solidFill>
              <a:srgbClr val="D7DEE8"/>
            </a:solidFill>
            <a:prstDash val="solid"/>
          </a:ln>
        </p:spPr>
        <p:txBody>
          <a:bodyPr/>
          <a:lstStyle/>
          <a:p>
            <a:endParaRPr sz="1400" b="1"/>
          </a:p>
        </p:txBody>
      </p:sp>
      <p:sp>
        <p:nvSpPr>
          <p:cNvPr id="58" name="Text 56"/>
          <p:cNvSpPr/>
          <p:nvPr/>
        </p:nvSpPr>
        <p:spPr>
          <a:xfrm>
            <a:off x="5080604" y="5038852"/>
            <a:ext cx="1557940"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3.2%</a:t>
            </a:r>
            <a:endParaRPr lang="en-US" sz="1400" b="1" dirty="0"/>
          </a:p>
        </p:txBody>
      </p:sp>
      <p:sp>
        <p:nvSpPr>
          <p:cNvPr id="59" name="Shape 57"/>
          <p:cNvSpPr/>
          <p:nvPr/>
        </p:nvSpPr>
        <p:spPr>
          <a:xfrm>
            <a:off x="640080" y="5484368"/>
            <a:ext cx="2446638" cy="477520"/>
          </a:xfrm>
          <a:prstGeom prst="rect">
            <a:avLst/>
          </a:prstGeom>
          <a:solidFill>
            <a:srgbClr val="FFFFFF"/>
          </a:solidFill>
          <a:ln w="6350">
            <a:solidFill>
              <a:srgbClr val="D7DEE8"/>
            </a:solidFill>
            <a:prstDash val="solid"/>
          </a:ln>
        </p:spPr>
        <p:txBody>
          <a:bodyPr/>
          <a:lstStyle/>
          <a:p>
            <a:endParaRPr sz="1400" b="1"/>
          </a:p>
        </p:txBody>
      </p:sp>
      <p:sp>
        <p:nvSpPr>
          <p:cNvPr id="60" name="Text 58"/>
          <p:cNvSpPr/>
          <p:nvPr/>
        </p:nvSpPr>
        <p:spPr>
          <a:xfrm>
            <a:off x="676656" y="5516372"/>
            <a:ext cx="2373486" cy="41351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income</a:t>
            </a:r>
            <a:endParaRPr lang="en-US" sz="1400" b="1" dirty="0"/>
          </a:p>
        </p:txBody>
      </p:sp>
      <p:sp>
        <p:nvSpPr>
          <p:cNvPr id="61" name="Shape 59"/>
          <p:cNvSpPr/>
          <p:nvPr/>
        </p:nvSpPr>
        <p:spPr>
          <a:xfrm>
            <a:off x="3086718" y="5484368"/>
            <a:ext cx="1957310" cy="477520"/>
          </a:xfrm>
          <a:prstGeom prst="rect">
            <a:avLst/>
          </a:prstGeom>
          <a:solidFill>
            <a:srgbClr val="FFFFFF"/>
          </a:solidFill>
          <a:ln w="6350">
            <a:solidFill>
              <a:srgbClr val="D7DEE8"/>
            </a:solidFill>
            <a:prstDash val="solid"/>
          </a:ln>
        </p:spPr>
        <p:txBody>
          <a:bodyPr/>
          <a:lstStyle/>
          <a:p>
            <a:endParaRPr sz="1400" b="1"/>
          </a:p>
        </p:txBody>
      </p:sp>
      <p:sp>
        <p:nvSpPr>
          <p:cNvPr id="62" name="Text 60"/>
          <p:cNvSpPr/>
          <p:nvPr/>
        </p:nvSpPr>
        <p:spPr>
          <a:xfrm>
            <a:off x="3123294" y="5516372"/>
            <a:ext cx="1884158"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$140,000</a:t>
            </a:r>
            <a:endParaRPr lang="en-US" sz="1400" b="1" dirty="0"/>
          </a:p>
        </p:txBody>
      </p:sp>
      <p:sp>
        <p:nvSpPr>
          <p:cNvPr id="63" name="Shape 61"/>
          <p:cNvSpPr/>
          <p:nvPr/>
        </p:nvSpPr>
        <p:spPr>
          <a:xfrm>
            <a:off x="5044028" y="5484368"/>
            <a:ext cx="1631092" cy="477520"/>
          </a:xfrm>
          <a:prstGeom prst="rect">
            <a:avLst/>
          </a:prstGeom>
          <a:solidFill>
            <a:srgbClr val="FFFFFF"/>
          </a:solidFill>
          <a:ln w="6350">
            <a:solidFill>
              <a:srgbClr val="D7DEE8"/>
            </a:solidFill>
            <a:prstDash val="solid"/>
          </a:ln>
        </p:spPr>
        <p:txBody>
          <a:bodyPr/>
          <a:lstStyle/>
          <a:p>
            <a:endParaRPr sz="1400" b="1"/>
          </a:p>
        </p:txBody>
      </p:sp>
      <p:sp>
        <p:nvSpPr>
          <p:cNvPr id="64" name="Text 62"/>
          <p:cNvSpPr/>
          <p:nvPr/>
        </p:nvSpPr>
        <p:spPr>
          <a:xfrm>
            <a:off x="5080604" y="5516372"/>
            <a:ext cx="1557940" cy="41351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11.2%</a:t>
            </a:r>
            <a:endParaRPr lang="en-US" sz="1400" b="1" dirty="0"/>
          </a:p>
        </p:txBody>
      </p:sp>
      <p:sp>
        <p:nvSpPr>
          <p:cNvPr id="65" name="Shape 63"/>
          <p:cNvSpPr/>
          <p:nvPr/>
        </p:nvSpPr>
        <p:spPr>
          <a:xfrm>
            <a:off x="6995160" y="1783080"/>
            <a:ext cx="4251960" cy="1920240"/>
          </a:xfrm>
          <a:prstGeom prst="roundRect">
            <a:avLst>
              <a:gd name="adj" fmla="val 4762"/>
            </a:avLst>
          </a:prstGeom>
          <a:solidFill>
            <a:srgbClr val="EAF3FA"/>
          </a:solidFill>
          <a:ln w="10160">
            <a:solidFill>
              <a:srgbClr val="D7DEE8"/>
            </a:solidFill>
            <a:prstDash val="solid"/>
          </a:ln>
        </p:spPr>
        <p:txBody>
          <a:bodyPr/>
          <a:lstStyle/>
          <a:p>
            <a:endParaRPr sz="1400" b="1"/>
          </a:p>
        </p:txBody>
      </p:sp>
      <p:sp>
        <p:nvSpPr>
          <p:cNvPr id="66" name="Text 64"/>
          <p:cNvSpPr/>
          <p:nvPr/>
        </p:nvSpPr>
        <p:spPr>
          <a:xfrm>
            <a:off x="7150608" y="1911096"/>
            <a:ext cx="39410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67" name="Text 65"/>
          <p:cNvSpPr/>
          <p:nvPr/>
        </p:nvSpPr>
        <p:spPr>
          <a:xfrm>
            <a:off x="7150608" y="2221992"/>
            <a:ext cx="3941064" cy="13898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The gross margin is 40%, which means the firm keeps $0.40 from each sales dollar before operating expenses. Net margin is 11.2%, so only $0.112 of each sales dollar becomes profit after all expenses.</a:t>
            </a:r>
            <a:endParaRPr lang="en-US" sz="1400" b="1" dirty="0"/>
          </a:p>
        </p:txBody>
      </p:sp>
      <p:sp>
        <p:nvSpPr>
          <p:cNvPr id="68" name="Shape 66"/>
          <p:cNvSpPr/>
          <p:nvPr/>
        </p:nvSpPr>
        <p:spPr>
          <a:xfrm>
            <a:off x="6995160" y="4160520"/>
            <a:ext cx="4251960" cy="1143000"/>
          </a:xfrm>
          <a:prstGeom prst="roundRect">
            <a:avLst>
              <a:gd name="adj" fmla="val 8000"/>
            </a:avLst>
          </a:prstGeom>
          <a:solidFill>
            <a:srgbClr val="FFFFFF"/>
          </a:solidFill>
          <a:ln w="10160">
            <a:solidFill>
              <a:srgbClr val="D7DEE8"/>
            </a:solidFill>
            <a:prstDash val="solid"/>
          </a:ln>
        </p:spPr>
        <p:txBody>
          <a:bodyPr/>
          <a:lstStyle/>
          <a:p>
            <a:endParaRPr sz="1400" b="1"/>
          </a:p>
        </p:txBody>
      </p:sp>
      <p:sp>
        <p:nvSpPr>
          <p:cNvPr id="70" name="Text 68"/>
          <p:cNvSpPr/>
          <p:nvPr/>
        </p:nvSpPr>
        <p:spPr>
          <a:xfrm>
            <a:off x="7150608" y="4426204"/>
            <a:ext cx="3941064" cy="612648"/>
          </a:xfrm>
          <a:prstGeom prst="rect">
            <a:avLst/>
          </a:prstGeom>
          <a:noFill/>
          <a:ln/>
        </p:spPr>
        <p:txBody>
          <a:bodyPr wrap="square" lIns="127" tIns="127" rIns="127" bIns="127" rtlCol="0" anchor="t">
            <a:normAutofit lnSpcReduction="10000"/>
          </a:bodyPr>
          <a:lstStyle/>
          <a:p>
            <a:pPr marL="0" indent="0">
              <a:buNone/>
            </a:pPr>
            <a:r>
              <a:rPr lang="en-US" sz="1400" b="1" dirty="0">
                <a:solidFill>
                  <a:srgbClr val="1B1F23"/>
                </a:solidFill>
                <a:latin typeface="Aptos" pitchFamily="34" charset="0"/>
                <a:ea typeface="Aptos" pitchFamily="34" charset="-122"/>
                <a:cs typeface="Aptos" pitchFamily="34" charset="-120"/>
              </a:rPr>
              <a:t>Question: If COGS rises from 60% to 65% of sales, what happens to gross profit margin and net margin?</a:t>
            </a:r>
            <a:endParaRPr lang="en-US" sz="14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596579"/>
                </a:solidFill>
                <a:latin typeface="Aptos" pitchFamily="34" charset="0"/>
                <a:ea typeface="Aptos" pitchFamily="34" charset="-122"/>
                <a:cs typeface="Aptos" pitchFamily="34" charset="-120"/>
              </a:rPr>
              <a:t>Ratio analysis</a:t>
            </a:r>
            <a:endParaRPr lang="en-US" sz="1400" b="1" dirty="0"/>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12</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FRAMEWORK</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Ratio Analysis Overview</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C000"/>
                </a:solidFill>
                <a:latin typeface="Aptos" pitchFamily="34" charset="0"/>
              </a:rPr>
              <a:t>Ratios summarize relationships between financial statement accounts.</a:t>
            </a:r>
          </a:p>
        </p:txBody>
      </p:sp>
      <p:sp>
        <p:nvSpPr>
          <p:cNvPr id="11" name="Shape 9"/>
          <p:cNvSpPr/>
          <p:nvPr/>
        </p:nvSpPr>
        <p:spPr>
          <a:xfrm>
            <a:off x="713232" y="1645920"/>
            <a:ext cx="2471286" cy="525780"/>
          </a:xfrm>
          <a:prstGeom prst="rect">
            <a:avLst/>
          </a:prstGeom>
          <a:solidFill>
            <a:srgbClr val="17324D"/>
          </a:solidFill>
          <a:ln w="6350">
            <a:solidFill>
              <a:srgbClr val="D7DEE8"/>
            </a:solidFill>
            <a:prstDash val="solid"/>
          </a:ln>
        </p:spPr>
        <p:txBody>
          <a:bodyPr/>
          <a:lstStyle/>
          <a:p>
            <a:endParaRPr sz="1400" b="1"/>
          </a:p>
        </p:txBody>
      </p:sp>
      <p:sp>
        <p:nvSpPr>
          <p:cNvPr id="12" name="Text 10"/>
          <p:cNvSpPr/>
          <p:nvPr/>
        </p:nvSpPr>
        <p:spPr>
          <a:xfrm>
            <a:off x="749808" y="1677924"/>
            <a:ext cx="2398134" cy="46177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Ratio family</a:t>
            </a:r>
            <a:endParaRPr lang="en-US" sz="1400" b="1" dirty="0"/>
          </a:p>
        </p:txBody>
      </p:sp>
      <p:sp>
        <p:nvSpPr>
          <p:cNvPr id="13" name="Shape 11"/>
          <p:cNvSpPr/>
          <p:nvPr/>
        </p:nvSpPr>
        <p:spPr>
          <a:xfrm>
            <a:off x="3184518" y="1645920"/>
            <a:ext cx="4372276" cy="525780"/>
          </a:xfrm>
          <a:prstGeom prst="rect">
            <a:avLst/>
          </a:prstGeom>
          <a:solidFill>
            <a:srgbClr val="17324D"/>
          </a:solidFill>
          <a:ln w="6350">
            <a:solidFill>
              <a:srgbClr val="D7DEE8"/>
            </a:solidFill>
            <a:prstDash val="solid"/>
          </a:ln>
        </p:spPr>
        <p:txBody>
          <a:bodyPr/>
          <a:lstStyle/>
          <a:p>
            <a:endParaRPr sz="1400" b="1"/>
          </a:p>
        </p:txBody>
      </p:sp>
      <p:sp>
        <p:nvSpPr>
          <p:cNvPr id="14" name="Text 12"/>
          <p:cNvSpPr/>
          <p:nvPr/>
        </p:nvSpPr>
        <p:spPr>
          <a:xfrm>
            <a:off x="3221094" y="1677924"/>
            <a:ext cx="4299124" cy="46177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Main purpose</a:t>
            </a:r>
            <a:endParaRPr lang="en-US" sz="1400" b="1" dirty="0"/>
          </a:p>
        </p:txBody>
      </p:sp>
      <p:sp>
        <p:nvSpPr>
          <p:cNvPr id="15" name="Shape 13"/>
          <p:cNvSpPr/>
          <p:nvPr/>
        </p:nvSpPr>
        <p:spPr>
          <a:xfrm>
            <a:off x="7556794" y="1645920"/>
            <a:ext cx="3992078" cy="525780"/>
          </a:xfrm>
          <a:prstGeom prst="rect">
            <a:avLst/>
          </a:prstGeom>
          <a:solidFill>
            <a:srgbClr val="17324D"/>
          </a:solidFill>
          <a:ln w="6350">
            <a:solidFill>
              <a:srgbClr val="D7DEE8"/>
            </a:solidFill>
            <a:prstDash val="solid"/>
          </a:ln>
        </p:spPr>
        <p:txBody>
          <a:bodyPr/>
          <a:lstStyle/>
          <a:p>
            <a:endParaRPr sz="1400" b="1"/>
          </a:p>
        </p:txBody>
      </p:sp>
      <p:sp>
        <p:nvSpPr>
          <p:cNvPr id="16" name="Text 14"/>
          <p:cNvSpPr/>
          <p:nvPr/>
        </p:nvSpPr>
        <p:spPr>
          <a:xfrm>
            <a:off x="7593370" y="1677924"/>
            <a:ext cx="3918926" cy="46177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Examples</a:t>
            </a:r>
            <a:endParaRPr lang="en-US" sz="1400" b="1" dirty="0"/>
          </a:p>
        </p:txBody>
      </p:sp>
      <p:sp>
        <p:nvSpPr>
          <p:cNvPr id="17" name="Shape 15"/>
          <p:cNvSpPr/>
          <p:nvPr/>
        </p:nvSpPr>
        <p:spPr>
          <a:xfrm>
            <a:off x="713232" y="2171700"/>
            <a:ext cx="2471286" cy="525780"/>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749808" y="2203704"/>
            <a:ext cx="2398134" cy="4617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Liquidity</a:t>
            </a:r>
            <a:endParaRPr lang="en-US" sz="1400" b="1" dirty="0"/>
          </a:p>
        </p:txBody>
      </p:sp>
      <p:sp>
        <p:nvSpPr>
          <p:cNvPr id="19" name="Shape 17"/>
          <p:cNvSpPr/>
          <p:nvPr/>
        </p:nvSpPr>
        <p:spPr>
          <a:xfrm>
            <a:off x="3184518" y="2171700"/>
            <a:ext cx="4372276" cy="525780"/>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3221094" y="2203704"/>
            <a:ext cx="4299124"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Short-term payment capacity</a:t>
            </a:r>
            <a:endParaRPr lang="en-US" sz="1400" b="1" dirty="0"/>
          </a:p>
        </p:txBody>
      </p:sp>
      <p:sp>
        <p:nvSpPr>
          <p:cNvPr id="21" name="Shape 19"/>
          <p:cNvSpPr/>
          <p:nvPr/>
        </p:nvSpPr>
        <p:spPr>
          <a:xfrm>
            <a:off x="7556794" y="2171700"/>
            <a:ext cx="3992078" cy="52578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7593370" y="2203704"/>
            <a:ext cx="3918926"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Current, quick, cash ratios</a:t>
            </a:r>
            <a:endParaRPr lang="en-US" sz="1400" b="1" dirty="0"/>
          </a:p>
        </p:txBody>
      </p:sp>
      <p:sp>
        <p:nvSpPr>
          <p:cNvPr id="23" name="Shape 21"/>
          <p:cNvSpPr/>
          <p:nvPr/>
        </p:nvSpPr>
        <p:spPr>
          <a:xfrm>
            <a:off x="713232" y="2697480"/>
            <a:ext cx="2471286" cy="525780"/>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749808" y="2729484"/>
            <a:ext cx="2398134" cy="4617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Activity</a:t>
            </a:r>
            <a:endParaRPr lang="en-US" sz="1400" b="1" dirty="0"/>
          </a:p>
        </p:txBody>
      </p:sp>
      <p:sp>
        <p:nvSpPr>
          <p:cNvPr id="25" name="Shape 23"/>
          <p:cNvSpPr/>
          <p:nvPr/>
        </p:nvSpPr>
        <p:spPr>
          <a:xfrm>
            <a:off x="3184518" y="2697480"/>
            <a:ext cx="4372276" cy="52578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3221094" y="2729484"/>
            <a:ext cx="4299124"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Efficiency of asset use</a:t>
            </a:r>
            <a:endParaRPr lang="en-US" sz="1400" b="1" dirty="0"/>
          </a:p>
        </p:txBody>
      </p:sp>
      <p:sp>
        <p:nvSpPr>
          <p:cNvPr id="27" name="Shape 25"/>
          <p:cNvSpPr/>
          <p:nvPr/>
        </p:nvSpPr>
        <p:spPr>
          <a:xfrm>
            <a:off x="7556794" y="2697480"/>
            <a:ext cx="3992078" cy="52578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7593370" y="2729484"/>
            <a:ext cx="3918926"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Inventory, receivables, asset turnover</a:t>
            </a:r>
            <a:endParaRPr lang="en-US" sz="1400" b="1" dirty="0"/>
          </a:p>
        </p:txBody>
      </p:sp>
      <p:sp>
        <p:nvSpPr>
          <p:cNvPr id="29" name="Shape 27"/>
          <p:cNvSpPr/>
          <p:nvPr/>
        </p:nvSpPr>
        <p:spPr>
          <a:xfrm>
            <a:off x="713232" y="3223260"/>
            <a:ext cx="2471286" cy="52578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749808" y="3255264"/>
            <a:ext cx="2398134" cy="4617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Debt</a:t>
            </a:r>
            <a:endParaRPr lang="en-US" sz="1400" b="1" dirty="0"/>
          </a:p>
        </p:txBody>
      </p:sp>
      <p:sp>
        <p:nvSpPr>
          <p:cNvPr id="31" name="Shape 29"/>
          <p:cNvSpPr/>
          <p:nvPr/>
        </p:nvSpPr>
        <p:spPr>
          <a:xfrm>
            <a:off x="3184518" y="3223260"/>
            <a:ext cx="4372276" cy="525780"/>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3221094" y="3255264"/>
            <a:ext cx="4299124"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Long-term solvency and leverage</a:t>
            </a:r>
            <a:endParaRPr lang="en-US" sz="1400" b="1" dirty="0"/>
          </a:p>
        </p:txBody>
      </p:sp>
      <p:sp>
        <p:nvSpPr>
          <p:cNvPr id="33" name="Shape 31"/>
          <p:cNvSpPr/>
          <p:nvPr/>
        </p:nvSpPr>
        <p:spPr>
          <a:xfrm>
            <a:off x="7556794" y="3223260"/>
            <a:ext cx="3992078" cy="525780"/>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7593370" y="3255264"/>
            <a:ext cx="3918926"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Debt ratio, D/E, TIE</a:t>
            </a:r>
            <a:endParaRPr lang="en-US" sz="1400" b="1" dirty="0"/>
          </a:p>
        </p:txBody>
      </p:sp>
      <p:sp>
        <p:nvSpPr>
          <p:cNvPr id="35" name="Shape 33"/>
          <p:cNvSpPr/>
          <p:nvPr/>
        </p:nvSpPr>
        <p:spPr>
          <a:xfrm>
            <a:off x="713232" y="3749040"/>
            <a:ext cx="2471286" cy="525780"/>
          </a:xfrm>
          <a:prstGeom prst="rect">
            <a:avLst/>
          </a:prstGeom>
          <a:solidFill>
            <a:srgbClr val="FFFFFF"/>
          </a:solidFill>
          <a:ln w="6350">
            <a:solidFill>
              <a:srgbClr val="D7DEE8"/>
            </a:solidFill>
            <a:prstDash val="solid"/>
          </a:ln>
        </p:spPr>
        <p:txBody>
          <a:bodyPr/>
          <a:lstStyle/>
          <a:p>
            <a:endParaRPr sz="1400" b="1"/>
          </a:p>
        </p:txBody>
      </p:sp>
      <p:sp>
        <p:nvSpPr>
          <p:cNvPr id="36" name="Text 34"/>
          <p:cNvSpPr/>
          <p:nvPr/>
        </p:nvSpPr>
        <p:spPr>
          <a:xfrm>
            <a:off x="749808" y="3781044"/>
            <a:ext cx="2398134" cy="4617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Profitability</a:t>
            </a:r>
            <a:endParaRPr lang="en-US" sz="1400" b="1" dirty="0"/>
          </a:p>
        </p:txBody>
      </p:sp>
      <p:sp>
        <p:nvSpPr>
          <p:cNvPr id="37" name="Shape 35"/>
          <p:cNvSpPr/>
          <p:nvPr/>
        </p:nvSpPr>
        <p:spPr>
          <a:xfrm>
            <a:off x="3184518" y="3749040"/>
            <a:ext cx="4372276" cy="525780"/>
          </a:xfrm>
          <a:prstGeom prst="rect">
            <a:avLst/>
          </a:prstGeom>
          <a:solidFill>
            <a:srgbClr val="FFFFFF"/>
          </a:solidFill>
          <a:ln w="6350">
            <a:solidFill>
              <a:srgbClr val="D7DEE8"/>
            </a:solidFill>
            <a:prstDash val="solid"/>
          </a:ln>
        </p:spPr>
        <p:txBody>
          <a:bodyPr/>
          <a:lstStyle/>
          <a:p>
            <a:endParaRPr sz="1400" b="1"/>
          </a:p>
        </p:txBody>
      </p:sp>
      <p:sp>
        <p:nvSpPr>
          <p:cNvPr id="38" name="Text 36"/>
          <p:cNvSpPr/>
          <p:nvPr/>
        </p:nvSpPr>
        <p:spPr>
          <a:xfrm>
            <a:off x="3221094" y="3781044"/>
            <a:ext cx="4299124"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Ability to generate profits</a:t>
            </a:r>
            <a:endParaRPr lang="en-US" sz="1400" b="1" dirty="0"/>
          </a:p>
        </p:txBody>
      </p:sp>
      <p:sp>
        <p:nvSpPr>
          <p:cNvPr id="39" name="Shape 37"/>
          <p:cNvSpPr/>
          <p:nvPr/>
        </p:nvSpPr>
        <p:spPr>
          <a:xfrm>
            <a:off x="7556794" y="3749040"/>
            <a:ext cx="3992078" cy="525780"/>
          </a:xfrm>
          <a:prstGeom prst="rect">
            <a:avLst/>
          </a:prstGeom>
          <a:solidFill>
            <a:srgbClr val="FFFFFF"/>
          </a:solidFill>
          <a:ln w="6350">
            <a:solidFill>
              <a:srgbClr val="D7DEE8"/>
            </a:solidFill>
            <a:prstDash val="solid"/>
          </a:ln>
        </p:spPr>
        <p:txBody>
          <a:bodyPr/>
          <a:lstStyle/>
          <a:p>
            <a:endParaRPr sz="1400" b="1"/>
          </a:p>
        </p:txBody>
      </p:sp>
      <p:sp>
        <p:nvSpPr>
          <p:cNvPr id="40" name="Text 38"/>
          <p:cNvSpPr/>
          <p:nvPr/>
        </p:nvSpPr>
        <p:spPr>
          <a:xfrm>
            <a:off x="7593370" y="3781044"/>
            <a:ext cx="3918926"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Margins, ROA, ROE</a:t>
            </a:r>
            <a:endParaRPr lang="en-US" sz="1400" b="1" dirty="0"/>
          </a:p>
        </p:txBody>
      </p:sp>
      <p:sp>
        <p:nvSpPr>
          <p:cNvPr id="41" name="Shape 39"/>
          <p:cNvSpPr/>
          <p:nvPr/>
        </p:nvSpPr>
        <p:spPr>
          <a:xfrm>
            <a:off x="713232" y="4274820"/>
            <a:ext cx="2471286" cy="525780"/>
          </a:xfrm>
          <a:prstGeom prst="rect">
            <a:avLst/>
          </a:prstGeom>
          <a:solidFill>
            <a:srgbClr val="F1F4F8"/>
          </a:solidFill>
          <a:ln w="6350">
            <a:solidFill>
              <a:srgbClr val="D7DEE8"/>
            </a:solidFill>
            <a:prstDash val="solid"/>
          </a:ln>
        </p:spPr>
        <p:txBody>
          <a:bodyPr/>
          <a:lstStyle/>
          <a:p>
            <a:endParaRPr sz="1400" b="1"/>
          </a:p>
        </p:txBody>
      </p:sp>
      <p:sp>
        <p:nvSpPr>
          <p:cNvPr id="42" name="Text 40"/>
          <p:cNvSpPr/>
          <p:nvPr/>
        </p:nvSpPr>
        <p:spPr>
          <a:xfrm>
            <a:off x="749808" y="4306824"/>
            <a:ext cx="2398134" cy="4617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Market</a:t>
            </a:r>
            <a:endParaRPr lang="en-US" sz="1400" b="1" dirty="0"/>
          </a:p>
        </p:txBody>
      </p:sp>
      <p:sp>
        <p:nvSpPr>
          <p:cNvPr id="43" name="Shape 41"/>
          <p:cNvSpPr/>
          <p:nvPr/>
        </p:nvSpPr>
        <p:spPr>
          <a:xfrm>
            <a:off x="3184518" y="4274820"/>
            <a:ext cx="4372276" cy="525780"/>
          </a:xfrm>
          <a:prstGeom prst="rect">
            <a:avLst/>
          </a:prstGeom>
          <a:solidFill>
            <a:srgbClr val="F1F4F8"/>
          </a:solidFill>
          <a:ln w="6350">
            <a:solidFill>
              <a:srgbClr val="D7DEE8"/>
            </a:solidFill>
            <a:prstDash val="solid"/>
          </a:ln>
        </p:spPr>
        <p:txBody>
          <a:bodyPr/>
          <a:lstStyle/>
          <a:p>
            <a:endParaRPr sz="1400" b="1"/>
          </a:p>
        </p:txBody>
      </p:sp>
      <p:sp>
        <p:nvSpPr>
          <p:cNvPr id="44" name="Text 42"/>
          <p:cNvSpPr/>
          <p:nvPr/>
        </p:nvSpPr>
        <p:spPr>
          <a:xfrm>
            <a:off x="3221094" y="4306824"/>
            <a:ext cx="4299124"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Investor valuation signals</a:t>
            </a:r>
            <a:endParaRPr lang="en-US" sz="1400" b="1" dirty="0"/>
          </a:p>
        </p:txBody>
      </p:sp>
      <p:sp>
        <p:nvSpPr>
          <p:cNvPr id="45" name="Shape 43"/>
          <p:cNvSpPr/>
          <p:nvPr/>
        </p:nvSpPr>
        <p:spPr>
          <a:xfrm>
            <a:off x="7556794" y="4274820"/>
            <a:ext cx="3992078" cy="525780"/>
          </a:xfrm>
          <a:prstGeom prst="rect">
            <a:avLst/>
          </a:prstGeom>
          <a:solidFill>
            <a:srgbClr val="F1F4F8"/>
          </a:solidFill>
          <a:ln w="6350">
            <a:solidFill>
              <a:srgbClr val="D7DEE8"/>
            </a:solidFill>
            <a:prstDash val="solid"/>
          </a:ln>
        </p:spPr>
        <p:txBody>
          <a:bodyPr/>
          <a:lstStyle/>
          <a:p>
            <a:endParaRPr sz="1400" b="1"/>
          </a:p>
        </p:txBody>
      </p:sp>
      <p:sp>
        <p:nvSpPr>
          <p:cNvPr id="46" name="Text 44"/>
          <p:cNvSpPr/>
          <p:nvPr/>
        </p:nvSpPr>
        <p:spPr>
          <a:xfrm>
            <a:off x="7593370" y="4306824"/>
            <a:ext cx="3918926" cy="4617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EPS, P/E, market-to-book</a:t>
            </a:r>
            <a:endParaRPr lang="en-US" sz="1400" b="1" dirty="0"/>
          </a:p>
        </p:txBody>
      </p:sp>
      <p:sp>
        <p:nvSpPr>
          <p:cNvPr id="47" name="Shape 45"/>
          <p:cNvSpPr/>
          <p:nvPr/>
        </p:nvSpPr>
        <p:spPr>
          <a:xfrm>
            <a:off x="868680" y="5029192"/>
            <a:ext cx="10287000" cy="964700"/>
          </a:xfrm>
          <a:prstGeom prst="roundRect">
            <a:avLst>
              <a:gd name="adj" fmla="val 13333"/>
            </a:avLst>
          </a:prstGeom>
          <a:solidFill>
            <a:srgbClr val="EAF3FA"/>
          </a:solidFill>
          <a:ln w="10160">
            <a:solidFill>
              <a:srgbClr val="D7DEE8"/>
            </a:solidFill>
            <a:prstDash val="solid"/>
          </a:ln>
        </p:spPr>
        <p:txBody>
          <a:bodyPr/>
          <a:lstStyle/>
          <a:p>
            <a:endParaRPr sz="1400" b="1"/>
          </a:p>
        </p:txBody>
      </p:sp>
      <p:sp>
        <p:nvSpPr>
          <p:cNvPr id="48" name="Text 46"/>
          <p:cNvSpPr/>
          <p:nvPr/>
        </p:nvSpPr>
        <p:spPr>
          <a:xfrm>
            <a:off x="1024128" y="5157208"/>
            <a:ext cx="99761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 principle</a:t>
            </a:r>
            <a:endParaRPr lang="en-US" sz="1400" b="1" dirty="0"/>
          </a:p>
        </p:txBody>
      </p:sp>
      <p:sp>
        <p:nvSpPr>
          <p:cNvPr id="49" name="Text 47"/>
          <p:cNvSpPr/>
          <p:nvPr/>
        </p:nvSpPr>
        <p:spPr>
          <a:xfrm>
            <a:off x="1024128" y="5468104"/>
            <a:ext cx="9976104" cy="15544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Never interpret one ratio alone. Good analysis combines multiple ratios and asks whether the overall pattern is consistent with the firm’s strategy.</a:t>
            </a:r>
            <a:endParaRPr lang="en-US" sz="1400" b="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Ratio interpretation</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13</a:t>
            </a:r>
            <a:endParaRPr lang="en-US" sz="1400" b="1" dirty="0"/>
          </a:p>
        </p:txBody>
      </p:sp>
      <p:sp>
        <p:nvSpPr>
          <p:cNvPr id="7" name="Shape 5"/>
          <p:cNvSpPr/>
          <p:nvPr/>
        </p:nvSpPr>
        <p:spPr>
          <a:xfrm>
            <a:off x="3048000" y="323043"/>
            <a:ext cx="1725896" cy="326181"/>
          </a:xfrm>
          <a:prstGeom prst="roundRect">
            <a:avLst>
              <a:gd name="adj" fmla="val 28571"/>
            </a:avLst>
          </a:prstGeom>
          <a:solidFill>
            <a:srgbClr val="EAF3FA"/>
          </a:solidFill>
          <a:ln w="12700">
            <a:solidFill>
              <a:srgbClr val="EAF3FA">
                <a:alpha val="0"/>
              </a:srgbClr>
            </a:solidFill>
            <a:prstDash val="solid"/>
          </a:ln>
        </p:spPr>
        <p:txBody>
          <a:bodyPr/>
          <a:lstStyle/>
          <a:p>
            <a:pPr marL="0" algn="r" defTabSz="914400" rtl="1" eaLnBrk="1" latinLnBrk="0" hangingPunct="1"/>
            <a:endParaRPr sz="1400" b="1"/>
          </a:p>
        </p:txBody>
      </p:sp>
      <p:sp>
        <p:nvSpPr>
          <p:cNvPr id="8" name="Text 6"/>
          <p:cNvSpPr/>
          <p:nvPr/>
        </p:nvSpPr>
        <p:spPr>
          <a:xfrm>
            <a:off x="3157728" y="448056"/>
            <a:ext cx="1616168"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INTERPRETATION</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How to Interpret Any Ratio</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C000"/>
                </a:solidFill>
                <a:latin typeface="Aptos" pitchFamily="34" charset="0"/>
              </a:rPr>
              <a:t>Calculation is mechanical; interpretation requires comparison and judgment.</a:t>
            </a:r>
          </a:p>
        </p:txBody>
      </p:sp>
      <p:pic>
        <p:nvPicPr>
          <p:cNvPr id="11" name="Image 0" descr="/mnt/data/a_clean_professional_financial_dashboard_infogr_batch_4.png"/>
          <p:cNvPicPr>
            <a:picLocks noChangeAspect="1"/>
          </p:cNvPicPr>
          <p:nvPr/>
        </p:nvPicPr>
        <p:blipFill>
          <a:blip r:embed="rId3"/>
          <a:srcRect l="17358" r="17358"/>
          <a:stretch/>
        </p:blipFill>
        <p:spPr>
          <a:xfrm>
            <a:off x="685800" y="1627632"/>
            <a:ext cx="3977640" cy="3429000"/>
          </a:xfrm>
          <a:prstGeom prst="rect">
            <a:avLst/>
          </a:prstGeom>
        </p:spPr>
      </p:pic>
      <p:sp>
        <p:nvSpPr>
          <p:cNvPr id="12" name="Text 9"/>
          <p:cNvSpPr/>
          <p:nvPr/>
        </p:nvSpPr>
        <p:spPr>
          <a:xfrm>
            <a:off x="5074920" y="1719072"/>
            <a:ext cx="6035040" cy="2423160"/>
          </a:xfrm>
          <a:prstGeom prst="rect">
            <a:avLst/>
          </a:prstGeom>
          <a:noFill/>
          <a:ln/>
        </p:spPr>
        <p:txBody>
          <a:bodyPr wrap="square" lIns="508" tIns="508" rIns="508" bIns="508" rtlCol="0" anchor="t">
            <a:normAutofit/>
          </a:bodyPr>
          <a:lstStyle/>
          <a:p>
            <a:pPr marL="342900" indent="-342900">
              <a:buAutoNum type="arabicPeriod"/>
            </a:pPr>
            <a:r>
              <a:rPr lang="en-US" sz="1520" b="1" dirty="0">
                <a:solidFill>
                  <a:srgbClr val="1B1F23"/>
                </a:solidFill>
                <a:latin typeface="Aptos" pitchFamily="34" charset="0"/>
                <a:ea typeface="Aptos" pitchFamily="34" charset="-122"/>
                <a:cs typeface="Aptos" pitchFamily="34" charset="-120"/>
              </a:rPr>
              <a:t>Compute the ratio correctly using consistent definitions.</a:t>
            </a:r>
          </a:p>
          <a:p>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2. Compare with prior years to identify trend direction.</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3. Compare with industry averages or direct competitors.</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4. Explain the business reason behind the change.</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5. Connect the conclusion to a decision or recommendation.</a:t>
            </a:r>
            <a:endParaRPr lang="en-US" sz="1520" b="1" dirty="0"/>
          </a:p>
        </p:txBody>
      </p:sp>
      <p:sp>
        <p:nvSpPr>
          <p:cNvPr id="13" name="Shape 10"/>
          <p:cNvSpPr/>
          <p:nvPr/>
        </p:nvSpPr>
        <p:spPr>
          <a:xfrm>
            <a:off x="5074920" y="4800600"/>
            <a:ext cx="5852160" cy="1094874"/>
          </a:xfrm>
          <a:prstGeom prst="roundRect">
            <a:avLst>
              <a:gd name="adj" fmla="val 10526"/>
            </a:avLst>
          </a:prstGeom>
          <a:solidFill>
            <a:srgbClr val="EAF3FA"/>
          </a:solidFill>
          <a:ln w="10160">
            <a:solidFill>
              <a:srgbClr val="D7DEE8"/>
            </a:solidFill>
            <a:prstDash val="solid"/>
          </a:ln>
        </p:spPr>
        <p:txBody>
          <a:bodyPr/>
          <a:lstStyle/>
          <a:p>
            <a:endParaRPr sz="1400" b="1"/>
          </a:p>
        </p:txBody>
      </p:sp>
      <p:sp>
        <p:nvSpPr>
          <p:cNvPr id="14" name="Text 11"/>
          <p:cNvSpPr/>
          <p:nvPr/>
        </p:nvSpPr>
        <p:spPr>
          <a:xfrm>
            <a:off x="5230368" y="4928616"/>
            <a:ext cx="55412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Example</a:t>
            </a:r>
            <a:endParaRPr lang="en-US" sz="1400" b="1" dirty="0"/>
          </a:p>
        </p:txBody>
      </p:sp>
      <p:sp>
        <p:nvSpPr>
          <p:cNvPr id="15" name="Text 12"/>
          <p:cNvSpPr/>
          <p:nvPr/>
        </p:nvSpPr>
        <p:spPr>
          <a:xfrm>
            <a:off x="5230368" y="5239512"/>
            <a:ext cx="5541264" cy="33832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A current ratio of 2.0 may be strong in retail, weak in another industry, or inefficient if it results from obsolete inventory.</a:t>
            </a:r>
            <a:endParaRPr lang="en-US" sz="14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4">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Liquidity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14</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LIQUIDITY</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Liquidity Ratios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C000"/>
                </a:solidFill>
                <a:latin typeface="Aptos" pitchFamily="34" charset="0"/>
              </a:rPr>
              <a:t>Liquidity measures the firm’s ability to meet short-term obligations.</a:t>
            </a:r>
          </a:p>
        </p:txBody>
      </p:sp>
      <p:sp>
        <p:nvSpPr>
          <p:cNvPr id="11" name="Text 9"/>
          <p:cNvSpPr/>
          <p:nvPr/>
        </p:nvSpPr>
        <p:spPr>
          <a:xfrm>
            <a:off x="777240" y="2236444"/>
            <a:ext cx="5760720" cy="2743200"/>
          </a:xfrm>
          <a:prstGeom prst="rect">
            <a:avLst/>
          </a:prstGeom>
          <a:noFill/>
          <a:ln/>
        </p:spPr>
        <p:txBody>
          <a:bodyPr wrap="square" lIns="508" tIns="508" rIns="508" bIns="508" rtlCol="0" anchor="t">
            <a:normAutofit/>
          </a:bodyPr>
          <a:lstStyle/>
          <a:p>
            <a:pPr marL="0" indent="0">
              <a:buNone/>
            </a:pPr>
            <a:r>
              <a:rPr lang="en-US" sz="1540" b="1" dirty="0">
                <a:solidFill>
                  <a:srgbClr val="1B1F23"/>
                </a:solidFill>
                <a:latin typeface="Aptos" pitchFamily="34" charset="0"/>
                <a:ea typeface="Aptos" pitchFamily="34" charset="-122"/>
                <a:cs typeface="Aptos" pitchFamily="34" charset="-120"/>
              </a:rPr>
              <a:t>• Liquidity risk arises when obligations become due before cash is available.</a:t>
            </a:r>
          </a:p>
          <a:p>
            <a:pPr marL="0" indent="0">
              <a:buNone/>
            </a:pPr>
            <a:endParaRPr lang="en-US" sz="1540" b="1" dirty="0"/>
          </a:p>
          <a:p>
            <a:pPr marL="0" indent="0">
              <a:buNone/>
            </a:pPr>
            <a:r>
              <a:rPr lang="en-US" sz="1540" b="1" dirty="0">
                <a:solidFill>
                  <a:srgbClr val="1B1F23"/>
                </a:solidFill>
                <a:latin typeface="Aptos" pitchFamily="34" charset="0"/>
                <a:ea typeface="Aptos" pitchFamily="34" charset="-122"/>
                <a:cs typeface="Aptos" pitchFamily="34" charset="-120"/>
              </a:rPr>
              <a:t>• Liquidity depends on the quality and timing of current assets, not only their amount.</a:t>
            </a:r>
          </a:p>
          <a:p>
            <a:pPr marL="0" indent="0">
              <a:buNone/>
            </a:pPr>
            <a:endParaRPr lang="en-US" sz="1540" b="1" dirty="0"/>
          </a:p>
          <a:p>
            <a:pPr marL="0" indent="0">
              <a:buNone/>
            </a:pPr>
            <a:r>
              <a:rPr lang="en-US" sz="1540" b="1" dirty="0">
                <a:solidFill>
                  <a:srgbClr val="1B1F23"/>
                </a:solidFill>
                <a:latin typeface="Aptos" pitchFamily="34" charset="0"/>
                <a:ea typeface="Aptos" pitchFamily="34" charset="-122"/>
                <a:cs typeface="Aptos" pitchFamily="34" charset="-120"/>
              </a:rPr>
              <a:t>• A highly profitable firm can still face liquidity problems if receivables are collected slowly.</a:t>
            </a:r>
          </a:p>
          <a:p>
            <a:pPr marL="0" indent="0">
              <a:buNone/>
            </a:pPr>
            <a:endParaRPr lang="en-US" sz="1540" b="1" dirty="0"/>
          </a:p>
          <a:p>
            <a:pPr marL="0" indent="0">
              <a:buNone/>
            </a:pPr>
            <a:r>
              <a:rPr lang="en-US" sz="1540" b="1" dirty="0">
                <a:solidFill>
                  <a:srgbClr val="1B1F23"/>
                </a:solidFill>
                <a:latin typeface="Aptos" pitchFamily="34" charset="0"/>
                <a:ea typeface="Aptos" pitchFamily="34" charset="-122"/>
                <a:cs typeface="Aptos" pitchFamily="34" charset="-120"/>
              </a:rPr>
              <a:t>• Main ratios: current ratio, quick ratio, and cash ratio.</a:t>
            </a:r>
            <a:endParaRPr lang="en-US" sz="1540" b="1" dirty="0"/>
          </a:p>
        </p:txBody>
      </p:sp>
      <p:sp>
        <p:nvSpPr>
          <p:cNvPr id="12" name="Shape 10"/>
          <p:cNvSpPr/>
          <p:nvPr/>
        </p:nvSpPr>
        <p:spPr>
          <a:xfrm>
            <a:off x="6858000" y="2060785"/>
            <a:ext cx="4251960" cy="1508760"/>
          </a:xfrm>
          <a:prstGeom prst="roundRect">
            <a:avLst>
              <a:gd name="adj" fmla="val 6061"/>
            </a:avLst>
          </a:prstGeom>
          <a:solidFill>
            <a:srgbClr val="EAF3FA"/>
          </a:solidFill>
          <a:ln w="10160">
            <a:solidFill>
              <a:srgbClr val="D7DEE8"/>
            </a:solidFill>
            <a:prstDash val="solid"/>
          </a:ln>
        </p:spPr>
        <p:txBody>
          <a:bodyPr/>
          <a:lstStyle/>
          <a:p>
            <a:endParaRPr sz="1400" b="1"/>
          </a:p>
        </p:txBody>
      </p:sp>
      <p:sp>
        <p:nvSpPr>
          <p:cNvPr id="13" name="Text 11"/>
          <p:cNvSpPr/>
          <p:nvPr/>
        </p:nvSpPr>
        <p:spPr>
          <a:xfrm>
            <a:off x="7013448" y="2188801"/>
            <a:ext cx="39410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Liquidity tradeoff</a:t>
            </a:r>
            <a:endParaRPr lang="en-US" sz="1400" b="1" dirty="0"/>
          </a:p>
        </p:txBody>
      </p:sp>
      <p:sp>
        <p:nvSpPr>
          <p:cNvPr id="14" name="Text 12"/>
          <p:cNvSpPr/>
          <p:nvPr/>
        </p:nvSpPr>
        <p:spPr>
          <a:xfrm>
            <a:off x="7013448" y="2499697"/>
            <a:ext cx="3941064" cy="97840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Too little liquidity increases default risk. Too much liquidity can reduce returns because cash and idle assets may earn low returns.</a:t>
            </a:r>
            <a:endParaRPr lang="en-US" sz="1400" b="1" dirty="0"/>
          </a:p>
        </p:txBody>
      </p:sp>
      <p:sp>
        <p:nvSpPr>
          <p:cNvPr id="15" name="Shape 13"/>
          <p:cNvSpPr/>
          <p:nvPr/>
        </p:nvSpPr>
        <p:spPr>
          <a:xfrm>
            <a:off x="6658275" y="4163905"/>
            <a:ext cx="4572000" cy="713232"/>
          </a:xfrm>
          <a:prstGeom prst="roundRect">
            <a:avLst>
              <a:gd name="adj" fmla="val 10256"/>
            </a:avLst>
          </a:prstGeom>
          <a:solidFill>
            <a:srgbClr val="FFFFFF"/>
          </a:solidFill>
          <a:ln w="15240">
            <a:solidFill>
              <a:srgbClr val="C99700"/>
            </a:solidFill>
            <a:prstDash val="solid"/>
          </a:ln>
        </p:spPr>
        <p:txBody>
          <a:bodyPr/>
          <a:lstStyle/>
          <a:p>
            <a:endParaRPr sz="1400" b="1"/>
          </a:p>
        </p:txBody>
      </p:sp>
      <p:sp>
        <p:nvSpPr>
          <p:cNvPr id="16" name="Text 14"/>
          <p:cNvSpPr/>
          <p:nvPr/>
        </p:nvSpPr>
        <p:spPr>
          <a:xfrm>
            <a:off x="6986016" y="4282777"/>
            <a:ext cx="1325880" cy="164592"/>
          </a:xfrm>
          <a:prstGeom prst="rect">
            <a:avLst/>
          </a:prstGeom>
          <a:noFill/>
          <a:ln/>
        </p:spPr>
        <p:txBody>
          <a:bodyPr wrap="square" lIns="0" tIns="0" rIns="0" bIns="0" rtlCol="0" anchor="ctr">
            <a:noAutofit/>
          </a:bodyPr>
          <a:lstStyle/>
          <a:p>
            <a:pPr marL="0" indent="0">
              <a:buNone/>
            </a:pPr>
            <a:r>
              <a:rPr lang="en-US" sz="1400" b="1" dirty="0">
                <a:solidFill>
                  <a:srgbClr val="C99700"/>
                </a:solidFill>
                <a:latin typeface="Aptos" pitchFamily="34" charset="0"/>
                <a:ea typeface="Aptos" pitchFamily="34" charset="-122"/>
                <a:cs typeface="Aptos" pitchFamily="34" charset="-120"/>
              </a:rPr>
              <a:t>Core idea</a:t>
            </a:r>
            <a:endParaRPr lang="en-US" sz="1400" b="1" dirty="0"/>
          </a:p>
        </p:txBody>
      </p:sp>
      <p:sp>
        <p:nvSpPr>
          <p:cNvPr id="17" name="Text 15"/>
          <p:cNvSpPr/>
          <p:nvPr/>
        </p:nvSpPr>
        <p:spPr>
          <a:xfrm>
            <a:off x="7892716" y="4282777"/>
            <a:ext cx="3217244" cy="548640"/>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Liquid resources ÷ short-term obligations</a:t>
            </a:r>
            <a:endParaRPr lang="en-US" sz="143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5">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Liquidity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15</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CURRENT RATIO</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Current Ratio</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C000"/>
                </a:solidFill>
                <a:latin typeface="Aptos" pitchFamily="34" charset="0"/>
              </a:rPr>
              <a:t>The current ratio is the broadest measure of short-term liquidity.</a:t>
            </a:r>
          </a:p>
        </p:txBody>
      </p:sp>
      <p:sp>
        <p:nvSpPr>
          <p:cNvPr id="11" name="Shape 9"/>
          <p:cNvSpPr/>
          <p:nvPr/>
        </p:nvSpPr>
        <p:spPr>
          <a:xfrm>
            <a:off x="713232" y="1855289"/>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74161"/>
            <a:ext cx="1325880" cy="164592"/>
          </a:xfrm>
          <a:prstGeom prst="rect">
            <a:avLst/>
          </a:prstGeom>
          <a:noFill/>
          <a:ln/>
        </p:spPr>
        <p:txBody>
          <a:bodyPr wrap="square" lIns="0" tIns="0" rIns="0" bIns="0" rtlCol="0" anchor="ctr">
            <a:noAutofit/>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974161"/>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Current ratio = Current assets ÷ Current liabilities</a:t>
            </a:r>
            <a:endParaRPr lang="en-US" sz="1430" b="1" dirty="0"/>
          </a:p>
        </p:txBody>
      </p:sp>
      <p:sp>
        <p:nvSpPr>
          <p:cNvPr id="14" name="Shape 12"/>
          <p:cNvSpPr/>
          <p:nvPr/>
        </p:nvSpPr>
        <p:spPr>
          <a:xfrm>
            <a:off x="822960" y="2700865"/>
            <a:ext cx="2560320" cy="441960"/>
          </a:xfrm>
          <a:prstGeom prst="rect">
            <a:avLst/>
          </a:prstGeom>
          <a:solidFill>
            <a:srgbClr val="17324D"/>
          </a:solidFill>
          <a:ln w="6350">
            <a:solidFill>
              <a:srgbClr val="D7DEE8"/>
            </a:solidFill>
            <a:prstDash val="solid"/>
          </a:ln>
        </p:spPr>
        <p:txBody>
          <a:bodyPr/>
          <a:lstStyle/>
          <a:p>
            <a:endParaRPr sz="1400" b="1"/>
          </a:p>
        </p:txBody>
      </p:sp>
      <p:sp>
        <p:nvSpPr>
          <p:cNvPr id="15" name="Text 13"/>
          <p:cNvSpPr/>
          <p:nvPr/>
        </p:nvSpPr>
        <p:spPr>
          <a:xfrm>
            <a:off x="859536" y="2732869"/>
            <a:ext cx="2487168" cy="37795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Current assets</a:t>
            </a:r>
            <a:endParaRPr lang="en-US" sz="1400" b="1" dirty="0"/>
          </a:p>
        </p:txBody>
      </p:sp>
      <p:sp>
        <p:nvSpPr>
          <p:cNvPr id="16" name="Shape 14"/>
          <p:cNvSpPr/>
          <p:nvPr/>
        </p:nvSpPr>
        <p:spPr>
          <a:xfrm>
            <a:off x="3383280" y="2700865"/>
            <a:ext cx="1600200" cy="441960"/>
          </a:xfrm>
          <a:prstGeom prst="rect">
            <a:avLst/>
          </a:prstGeom>
          <a:solidFill>
            <a:srgbClr val="17324D"/>
          </a:solidFill>
          <a:ln w="6350">
            <a:solidFill>
              <a:srgbClr val="D7DEE8"/>
            </a:solidFill>
            <a:prstDash val="solid"/>
          </a:ln>
        </p:spPr>
        <p:txBody>
          <a:bodyPr/>
          <a:lstStyle/>
          <a:p>
            <a:endParaRPr sz="1400" b="1"/>
          </a:p>
        </p:txBody>
      </p:sp>
      <p:sp>
        <p:nvSpPr>
          <p:cNvPr id="17" name="Text 15"/>
          <p:cNvSpPr/>
          <p:nvPr/>
        </p:nvSpPr>
        <p:spPr>
          <a:xfrm>
            <a:off x="3419856" y="2732869"/>
            <a:ext cx="1527048" cy="37795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142825"/>
            <a:ext cx="2560320" cy="44196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174829"/>
            <a:ext cx="2487168" cy="3779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Cash</a:t>
            </a:r>
            <a:endParaRPr lang="en-US" sz="1400" b="1" dirty="0"/>
          </a:p>
        </p:txBody>
      </p:sp>
      <p:sp>
        <p:nvSpPr>
          <p:cNvPr id="20" name="Shape 18"/>
          <p:cNvSpPr/>
          <p:nvPr/>
        </p:nvSpPr>
        <p:spPr>
          <a:xfrm>
            <a:off x="3383280" y="3142825"/>
            <a:ext cx="1600200" cy="44196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419856" y="3174829"/>
            <a:ext cx="1527048" cy="3779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$80,000</a:t>
            </a:r>
            <a:endParaRPr lang="en-US" sz="1400" b="1" dirty="0"/>
          </a:p>
        </p:txBody>
      </p:sp>
      <p:sp>
        <p:nvSpPr>
          <p:cNvPr id="22" name="Shape 20"/>
          <p:cNvSpPr/>
          <p:nvPr/>
        </p:nvSpPr>
        <p:spPr>
          <a:xfrm>
            <a:off x="822960" y="3584785"/>
            <a:ext cx="2560320" cy="44196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616789"/>
            <a:ext cx="2487168" cy="3779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Accounts receivable</a:t>
            </a:r>
            <a:endParaRPr lang="en-US" sz="1400" b="1" dirty="0"/>
          </a:p>
        </p:txBody>
      </p:sp>
      <p:sp>
        <p:nvSpPr>
          <p:cNvPr id="24" name="Shape 22"/>
          <p:cNvSpPr/>
          <p:nvPr/>
        </p:nvSpPr>
        <p:spPr>
          <a:xfrm>
            <a:off x="3383280" y="3584785"/>
            <a:ext cx="1600200" cy="44196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419856" y="3616789"/>
            <a:ext cx="1527048" cy="3779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$140,000</a:t>
            </a:r>
            <a:endParaRPr lang="en-US" sz="1400" b="1" dirty="0"/>
          </a:p>
        </p:txBody>
      </p:sp>
      <p:sp>
        <p:nvSpPr>
          <p:cNvPr id="26" name="Shape 24"/>
          <p:cNvSpPr/>
          <p:nvPr/>
        </p:nvSpPr>
        <p:spPr>
          <a:xfrm>
            <a:off x="822960" y="4026745"/>
            <a:ext cx="2560320" cy="441960"/>
          </a:xfrm>
          <a:prstGeom prst="rect">
            <a:avLst/>
          </a:prstGeom>
          <a:solidFill>
            <a:srgbClr val="F1F4F8"/>
          </a:solidFill>
          <a:ln w="6350">
            <a:solidFill>
              <a:srgbClr val="D7DEE8"/>
            </a:solidFill>
            <a:prstDash val="solid"/>
          </a:ln>
        </p:spPr>
        <p:txBody>
          <a:bodyPr/>
          <a:lstStyle/>
          <a:p>
            <a:endParaRPr sz="1400" b="1"/>
          </a:p>
        </p:txBody>
      </p:sp>
      <p:sp>
        <p:nvSpPr>
          <p:cNvPr id="27" name="Text 25"/>
          <p:cNvSpPr/>
          <p:nvPr/>
        </p:nvSpPr>
        <p:spPr>
          <a:xfrm>
            <a:off x="859536" y="4058749"/>
            <a:ext cx="2487168" cy="3779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Inventory</a:t>
            </a:r>
            <a:endParaRPr lang="en-US" sz="1400" b="1" dirty="0"/>
          </a:p>
        </p:txBody>
      </p:sp>
      <p:sp>
        <p:nvSpPr>
          <p:cNvPr id="28" name="Shape 26"/>
          <p:cNvSpPr/>
          <p:nvPr/>
        </p:nvSpPr>
        <p:spPr>
          <a:xfrm>
            <a:off x="3383280" y="4026745"/>
            <a:ext cx="1600200" cy="441960"/>
          </a:xfrm>
          <a:prstGeom prst="rect">
            <a:avLst/>
          </a:prstGeom>
          <a:solidFill>
            <a:srgbClr val="F1F4F8"/>
          </a:solidFill>
          <a:ln w="6350">
            <a:solidFill>
              <a:srgbClr val="D7DEE8"/>
            </a:solidFill>
            <a:prstDash val="solid"/>
          </a:ln>
        </p:spPr>
        <p:txBody>
          <a:bodyPr/>
          <a:lstStyle/>
          <a:p>
            <a:endParaRPr sz="1400" b="1"/>
          </a:p>
        </p:txBody>
      </p:sp>
      <p:sp>
        <p:nvSpPr>
          <p:cNvPr id="29" name="Text 27"/>
          <p:cNvSpPr/>
          <p:nvPr/>
        </p:nvSpPr>
        <p:spPr>
          <a:xfrm>
            <a:off x="3419856" y="4058749"/>
            <a:ext cx="1527048" cy="3779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$180,000</a:t>
            </a:r>
            <a:endParaRPr lang="en-US" sz="1400" b="1" dirty="0"/>
          </a:p>
        </p:txBody>
      </p:sp>
      <p:sp>
        <p:nvSpPr>
          <p:cNvPr id="30" name="Shape 28"/>
          <p:cNvSpPr/>
          <p:nvPr/>
        </p:nvSpPr>
        <p:spPr>
          <a:xfrm>
            <a:off x="822960" y="4468705"/>
            <a:ext cx="2560320" cy="441960"/>
          </a:xfrm>
          <a:prstGeom prst="rect">
            <a:avLst/>
          </a:prstGeom>
          <a:solidFill>
            <a:srgbClr val="FFFFFF"/>
          </a:solidFill>
          <a:ln w="6350">
            <a:solidFill>
              <a:srgbClr val="D7DEE8"/>
            </a:solidFill>
            <a:prstDash val="solid"/>
          </a:ln>
        </p:spPr>
        <p:txBody>
          <a:bodyPr/>
          <a:lstStyle/>
          <a:p>
            <a:endParaRPr sz="1400" b="1"/>
          </a:p>
        </p:txBody>
      </p:sp>
      <p:sp>
        <p:nvSpPr>
          <p:cNvPr id="31" name="Text 29"/>
          <p:cNvSpPr/>
          <p:nvPr/>
        </p:nvSpPr>
        <p:spPr>
          <a:xfrm>
            <a:off x="859536" y="4500709"/>
            <a:ext cx="2487168" cy="3779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current assets</a:t>
            </a:r>
            <a:endParaRPr lang="en-US" sz="1400" b="1" dirty="0"/>
          </a:p>
        </p:txBody>
      </p:sp>
      <p:sp>
        <p:nvSpPr>
          <p:cNvPr id="32" name="Shape 30"/>
          <p:cNvSpPr/>
          <p:nvPr/>
        </p:nvSpPr>
        <p:spPr>
          <a:xfrm>
            <a:off x="3383280" y="4468705"/>
            <a:ext cx="1600200" cy="441960"/>
          </a:xfrm>
          <a:prstGeom prst="rect">
            <a:avLst/>
          </a:prstGeom>
          <a:solidFill>
            <a:srgbClr val="FFFFFF"/>
          </a:solidFill>
          <a:ln w="6350">
            <a:solidFill>
              <a:srgbClr val="D7DEE8"/>
            </a:solidFill>
            <a:prstDash val="solid"/>
          </a:ln>
        </p:spPr>
        <p:txBody>
          <a:bodyPr/>
          <a:lstStyle/>
          <a:p>
            <a:endParaRPr sz="1400" b="1"/>
          </a:p>
        </p:txBody>
      </p:sp>
      <p:sp>
        <p:nvSpPr>
          <p:cNvPr id="33" name="Text 31"/>
          <p:cNvSpPr/>
          <p:nvPr/>
        </p:nvSpPr>
        <p:spPr>
          <a:xfrm>
            <a:off x="3419856" y="4500709"/>
            <a:ext cx="1527048" cy="3779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$400,000</a:t>
            </a:r>
            <a:endParaRPr lang="en-US" sz="1400" b="1" dirty="0"/>
          </a:p>
        </p:txBody>
      </p:sp>
      <p:sp>
        <p:nvSpPr>
          <p:cNvPr id="34" name="Shape 32"/>
          <p:cNvSpPr/>
          <p:nvPr/>
        </p:nvSpPr>
        <p:spPr>
          <a:xfrm>
            <a:off x="822960" y="4910665"/>
            <a:ext cx="2560320" cy="441960"/>
          </a:xfrm>
          <a:prstGeom prst="rect">
            <a:avLst/>
          </a:prstGeom>
          <a:solidFill>
            <a:srgbClr val="F1F4F8"/>
          </a:solidFill>
          <a:ln w="6350">
            <a:solidFill>
              <a:srgbClr val="D7DEE8"/>
            </a:solidFill>
            <a:prstDash val="solid"/>
          </a:ln>
        </p:spPr>
        <p:txBody>
          <a:bodyPr/>
          <a:lstStyle/>
          <a:p>
            <a:endParaRPr sz="1400" b="1"/>
          </a:p>
        </p:txBody>
      </p:sp>
      <p:sp>
        <p:nvSpPr>
          <p:cNvPr id="35" name="Text 33"/>
          <p:cNvSpPr/>
          <p:nvPr/>
        </p:nvSpPr>
        <p:spPr>
          <a:xfrm>
            <a:off x="859536" y="4942669"/>
            <a:ext cx="2487168" cy="3779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Current liabilities</a:t>
            </a:r>
            <a:endParaRPr lang="en-US" sz="1400" b="1" dirty="0"/>
          </a:p>
        </p:txBody>
      </p:sp>
      <p:sp>
        <p:nvSpPr>
          <p:cNvPr id="36" name="Shape 34"/>
          <p:cNvSpPr/>
          <p:nvPr/>
        </p:nvSpPr>
        <p:spPr>
          <a:xfrm>
            <a:off x="3383280" y="4910665"/>
            <a:ext cx="1600200" cy="441960"/>
          </a:xfrm>
          <a:prstGeom prst="rect">
            <a:avLst/>
          </a:prstGeom>
          <a:solidFill>
            <a:srgbClr val="F1F4F8"/>
          </a:solidFill>
          <a:ln w="6350">
            <a:solidFill>
              <a:srgbClr val="D7DEE8"/>
            </a:solidFill>
            <a:prstDash val="solid"/>
          </a:ln>
        </p:spPr>
        <p:txBody>
          <a:bodyPr/>
          <a:lstStyle/>
          <a:p>
            <a:endParaRPr sz="1400" b="1"/>
          </a:p>
        </p:txBody>
      </p:sp>
      <p:sp>
        <p:nvSpPr>
          <p:cNvPr id="37" name="Text 35"/>
          <p:cNvSpPr/>
          <p:nvPr/>
        </p:nvSpPr>
        <p:spPr>
          <a:xfrm>
            <a:off x="3419856" y="4942669"/>
            <a:ext cx="1527048" cy="3779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$200,000</a:t>
            </a:r>
            <a:endParaRPr lang="en-US" sz="1400" b="1" dirty="0"/>
          </a:p>
        </p:txBody>
      </p:sp>
      <p:sp>
        <p:nvSpPr>
          <p:cNvPr id="38" name="Shape 36"/>
          <p:cNvSpPr/>
          <p:nvPr/>
        </p:nvSpPr>
        <p:spPr>
          <a:xfrm>
            <a:off x="5394960" y="2764873"/>
            <a:ext cx="5440680" cy="1234440"/>
          </a:xfrm>
          <a:prstGeom prst="roundRect">
            <a:avLst>
              <a:gd name="adj" fmla="val 7407"/>
            </a:avLst>
          </a:prstGeom>
          <a:solidFill>
            <a:srgbClr val="EAF3FA"/>
          </a:solidFill>
          <a:ln w="10160">
            <a:solidFill>
              <a:srgbClr val="D7DEE8"/>
            </a:solidFill>
            <a:prstDash val="solid"/>
          </a:ln>
        </p:spPr>
        <p:txBody>
          <a:bodyPr/>
          <a:lstStyle/>
          <a:p>
            <a:endParaRPr sz="1400" b="1"/>
          </a:p>
        </p:txBody>
      </p:sp>
      <p:sp>
        <p:nvSpPr>
          <p:cNvPr id="39" name="Text 37"/>
          <p:cNvSpPr/>
          <p:nvPr/>
        </p:nvSpPr>
        <p:spPr>
          <a:xfrm>
            <a:off x="5550408" y="2892889"/>
            <a:ext cx="512978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40" name="Text 38"/>
          <p:cNvSpPr/>
          <p:nvPr/>
        </p:nvSpPr>
        <p:spPr>
          <a:xfrm>
            <a:off x="5550408" y="3203785"/>
            <a:ext cx="5129784" cy="7040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Current ratio = $400,000 ÷ $200,000 = 2.0 times. Interpretation: the firm has $2 of current assets for every $1 of current liabilities.</a:t>
            </a:r>
            <a:endParaRPr lang="en-US" sz="1400" b="1" dirty="0"/>
          </a:p>
        </p:txBody>
      </p:sp>
      <p:sp>
        <p:nvSpPr>
          <p:cNvPr id="41" name="Shape 39"/>
          <p:cNvSpPr/>
          <p:nvPr/>
        </p:nvSpPr>
        <p:spPr>
          <a:xfrm>
            <a:off x="5394960" y="4438225"/>
            <a:ext cx="5440680" cy="868680"/>
          </a:xfrm>
          <a:prstGeom prst="roundRect">
            <a:avLst>
              <a:gd name="adj" fmla="val 10526"/>
            </a:avLst>
          </a:prstGeom>
          <a:solidFill>
            <a:srgbClr val="FFFFFF"/>
          </a:solidFill>
          <a:ln w="10160">
            <a:solidFill>
              <a:srgbClr val="D7DEE8"/>
            </a:solidFill>
            <a:prstDash val="solid"/>
          </a:ln>
        </p:spPr>
        <p:txBody>
          <a:bodyPr/>
          <a:lstStyle/>
          <a:p>
            <a:endParaRPr sz="1400" b="1"/>
          </a:p>
        </p:txBody>
      </p:sp>
      <p:sp>
        <p:nvSpPr>
          <p:cNvPr id="42" name="Text 40"/>
          <p:cNvSpPr/>
          <p:nvPr/>
        </p:nvSpPr>
        <p:spPr>
          <a:xfrm>
            <a:off x="5550408" y="4566241"/>
            <a:ext cx="512978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Important caution</a:t>
            </a:r>
            <a:endParaRPr lang="en-US" sz="1400" b="1" dirty="0"/>
          </a:p>
        </p:txBody>
      </p:sp>
      <p:sp>
        <p:nvSpPr>
          <p:cNvPr id="43" name="Text 41"/>
          <p:cNvSpPr/>
          <p:nvPr/>
        </p:nvSpPr>
        <p:spPr>
          <a:xfrm>
            <a:off x="5550408" y="4877137"/>
            <a:ext cx="5129784" cy="338328"/>
          </a:xfrm>
          <a:prstGeom prst="rect">
            <a:avLst/>
          </a:prstGeom>
          <a:noFill/>
          <a:ln/>
        </p:spPr>
        <p:txBody>
          <a:bodyPr wrap="square" lIns="127" tIns="127" rIns="127" bIns="127" rtlCol="0" anchor="t">
            <a:normAutofit fontScale="92500" lnSpcReduction="20000"/>
          </a:bodyPr>
          <a:lstStyle/>
          <a:p>
            <a:pPr marL="0" indent="0">
              <a:buNone/>
            </a:pPr>
            <a:r>
              <a:rPr lang="en-US" sz="1400" b="1" dirty="0">
                <a:solidFill>
                  <a:srgbClr val="1B1F23"/>
                </a:solidFill>
                <a:latin typeface="Aptos" pitchFamily="34" charset="0"/>
                <a:ea typeface="Aptos" pitchFamily="34" charset="-122"/>
                <a:cs typeface="Aptos" pitchFamily="34" charset="-120"/>
              </a:rPr>
              <a:t>A current ratio may look strong even when a large part of current assets is slow-moving inventory or doubtful receivables.</a:t>
            </a:r>
            <a:endParaRPr lang="en-US" sz="14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6">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Liquidity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16</a:t>
            </a:r>
            <a:endParaRPr lang="en-US" sz="1400" b="1" dirty="0"/>
          </a:p>
        </p:txBody>
      </p:sp>
      <p:sp>
        <p:nvSpPr>
          <p:cNvPr id="7" name="Shape 5"/>
          <p:cNvSpPr/>
          <p:nvPr/>
        </p:nvSpPr>
        <p:spPr>
          <a:xfrm>
            <a:off x="276319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287291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QUICK RATIO</a:t>
            </a:r>
            <a:endParaRPr lang="en-US" sz="1400" b="1" dirty="0"/>
          </a:p>
        </p:txBody>
      </p:sp>
      <p:sp>
        <p:nvSpPr>
          <p:cNvPr id="9" name="Text 7"/>
          <p:cNvSpPr/>
          <p:nvPr/>
        </p:nvSpPr>
        <p:spPr>
          <a:xfrm>
            <a:off x="280816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Quick Ratio</a:t>
            </a:r>
            <a:endParaRPr lang="en-US" sz="2600" b="1" dirty="0"/>
          </a:p>
        </p:txBody>
      </p:sp>
      <p:sp>
        <p:nvSpPr>
          <p:cNvPr id="10" name="Text 8"/>
          <p:cNvSpPr/>
          <p:nvPr/>
        </p:nvSpPr>
        <p:spPr>
          <a:xfrm>
            <a:off x="2763189" y="1243584"/>
            <a:ext cx="9303895" cy="265176"/>
          </a:xfrm>
          <a:prstGeom prst="rect">
            <a:avLst/>
          </a:prstGeom>
          <a:noFill/>
          <a:ln/>
        </p:spPr>
        <p:txBody>
          <a:bodyPr wrap="square" lIns="0" tIns="0" rIns="0" bIns="0" rtlCol="0" anchor="ctr">
            <a:noAutofit/>
          </a:bodyPr>
          <a:lstStyle/>
          <a:p>
            <a:pPr indent="0">
              <a:buNone/>
            </a:pPr>
            <a:r>
              <a:rPr lang="en-US" sz="1600" b="1" dirty="0">
                <a:solidFill>
                  <a:srgbClr val="FFC000"/>
                </a:solidFill>
                <a:latin typeface="Aptos" pitchFamily="34" charset="0"/>
              </a:rPr>
              <a:t>The quick ratio excludes inventory because inventory is usually less liquid than cash and receivables.</a:t>
            </a:r>
          </a:p>
        </p:txBody>
      </p:sp>
      <p:sp>
        <p:nvSpPr>
          <p:cNvPr id="11" name="Shape 9"/>
          <p:cNvSpPr/>
          <p:nvPr/>
        </p:nvSpPr>
        <p:spPr>
          <a:xfrm>
            <a:off x="713232" y="1632928"/>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751800"/>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751800"/>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Quick ratio = (Current assets − Inventory) ÷ Current liabilities</a:t>
            </a:r>
            <a:endParaRPr lang="en-US" sz="1430" b="1" dirty="0"/>
          </a:p>
        </p:txBody>
      </p:sp>
      <p:sp>
        <p:nvSpPr>
          <p:cNvPr id="14" name="Shape 12"/>
          <p:cNvSpPr/>
          <p:nvPr/>
        </p:nvSpPr>
        <p:spPr>
          <a:xfrm>
            <a:off x="822960" y="2514600"/>
            <a:ext cx="2103120" cy="457200"/>
          </a:xfrm>
          <a:prstGeom prst="rect">
            <a:avLst/>
          </a:prstGeom>
          <a:solidFill>
            <a:srgbClr val="1F5A92"/>
          </a:solidFill>
          <a:ln w="6350">
            <a:solidFill>
              <a:srgbClr val="D7DEE8"/>
            </a:solidFill>
            <a:prstDash val="solid"/>
          </a:ln>
        </p:spPr>
        <p:txBody>
          <a:bodyPr/>
          <a:lstStyle/>
          <a:p>
            <a:endParaRPr sz="1400" b="1"/>
          </a:p>
        </p:txBody>
      </p:sp>
      <p:sp>
        <p:nvSpPr>
          <p:cNvPr id="15" name="Text 13"/>
          <p:cNvSpPr/>
          <p:nvPr/>
        </p:nvSpPr>
        <p:spPr>
          <a:xfrm>
            <a:off x="859536" y="2546604"/>
            <a:ext cx="2029968" cy="39319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2926080" y="2514600"/>
            <a:ext cx="2103120" cy="457200"/>
          </a:xfrm>
          <a:prstGeom prst="rect">
            <a:avLst/>
          </a:prstGeom>
          <a:solidFill>
            <a:srgbClr val="1F5A92"/>
          </a:solidFill>
          <a:ln w="6350">
            <a:solidFill>
              <a:srgbClr val="D7DEE8"/>
            </a:solidFill>
            <a:prstDash val="solid"/>
          </a:ln>
        </p:spPr>
        <p:txBody>
          <a:bodyPr/>
          <a:lstStyle/>
          <a:p>
            <a:endParaRPr sz="1400" b="1"/>
          </a:p>
        </p:txBody>
      </p:sp>
      <p:sp>
        <p:nvSpPr>
          <p:cNvPr id="17" name="Text 15"/>
          <p:cNvSpPr/>
          <p:nvPr/>
        </p:nvSpPr>
        <p:spPr>
          <a:xfrm>
            <a:off x="2962656" y="2546604"/>
            <a:ext cx="2029968" cy="39319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2971800"/>
            <a:ext cx="2103120" cy="45720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003804"/>
            <a:ext cx="202996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Current assets</a:t>
            </a:r>
            <a:endParaRPr lang="en-US" sz="1400" b="1" dirty="0"/>
          </a:p>
        </p:txBody>
      </p:sp>
      <p:sp>
        <p:nvSpPr>
          <p:cNvPr id="20" name="Shape 18"/>
          <p:cNvSpPr/>
          <p:nvPr/>
        </p:nvSpPr>
        <p:spPr>
          <a:xfrm>
            <a:off x="2926080" y="2971800"/>
            <a:ext cx="2103120" cy="45720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2962656" y="3003804"/>
            <a:ext cx="202996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$400,000</a:t>
            </a:r>
            <a:endParaRPr lang="en-US" sz="1400" b="1" dirty="0"/>
          </a:p>
        </p:txBody>
      </p:sp>
      <p:sp>
        <p:nvSpPr>
          <p:cNvPr id="22" name="Shape 20"/>
          <p:cNvSpPr/>
          <p:nvPr/>
        </p:nvSpPr>
        <p:spPr>
          <a:xfrm>
            <a:off x="822960" y="3429000"/>
            <a:ext cx="2103120" cy="45720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461004"/>
            <a:ext cx="202996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Inventory</a:t>
            </a:r>
            <a:endParaRPr lang="en-US" sz="1400" b="1" dirty="0"/>
          </a:p>
        </p:txBody>
      </p:sp>
      <p:sp>
        <p:nvSpPr>
          <p:cNvPr id="24" name="Shape 22"/>
          <p:cNvSpPr/>
          <p:nvPr/>
        </p:nvSpPr>
        <p:spPr>
          <a:xfrm>
            <a:off x="2926080" y="3429000"/>
            <a:ext cx="2103120" cy="45720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2962656" y="3461004"/>
            <a:ext cx="202996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$180,000</a:t>
            </a:r>
            <a:endParaRPr lang="en-US" sz="1400" b="1" dirty="0"/>
          </a:p>
        </p:txBody>
      </p:sp>
      <p:sp>
        <p:nvSpPr>
          <p:cNvPr id="26" name="Shape 24"/>
          <p:cNvSpPr/>
          <p:nvPr/>
        </p:nvSpPr>
        <p:spPr>
          <a:xfrm>
            <a:off x="822960" y="3886200"/>
            <a:ext cx="2103120" cy="457200"/>
          </a:xfrm>
          <a:prstGeom prst="rect">
            <a:avLst/>
          </a:prstGeom>
          <a:solidFill>
            <a:srgbClr val="F1F4F8"/>
          </a:solidFill>
          <a:ln w="6350">
            <a:solidFill>
              <a:srgbClr val="D7DEE8"/>
            </a:solidFill>
            <a:prstDash val="solid"/>
          </a:ln>
        </p:spPr>
        <p:txBody>
          <a:bodyPr/>
          <a:lstStyle/>
          <a:p>
            <a:endParaRPr sz="1400" b="1"/>
          </a:p>
        </p:txBody>
      </p:sp>
      <p:sp>
        <p:nvSpPr>
          <p:cNvPr id="27" name="Text 25"/>
          <p:cNvSpPr/>
          <p:nvPr/>
        </p:nvSpPr>
        <p:spPr>
          <a:xfrm>
            <a:off x="859536" y="3918204"/>
            <a:ext cx="202996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Current liabilities</a:t>
            </a:r>
            <a:endParaRPr lang="en-US" sz="1400" b="1" dirty="0"/>
          </a:p>
        </p:txBody>
      </p:sp>
      <p:sp>
        <p:nvSpPr>
          <p:cNvPr id="28" name="Shape 26"/>
          <p:cNvSpPr/>
          <p:nvPr/>
        </p:nvSpPr>
        <p:spPr>
          <a:xfrm>
            <a:off x="2926080" y="3886200"/>
            <a:ext cx="2103120" cy="457200"/>
          </a:xfrm>
          <a:prstGeom prst="rect">
            <a:avLst/>
          </a:prstGeom>
          <a:solidFill>
            <a:srgbClr val="F1F4F8"/>
          </a:solidFill>
          <a:ln w="6350">
            <a:solidFill>
              <a:srgbClr val="D7DEE8"/>
            </a:solidFill>
            <a:prstDash val="solid"/>
          </a:ln>
        </p:spPr>
        <p:txBody>
          <a:bodyPr/>
          <a:lstStyle/>
          <a:p>
            <a:endParaRPr sz="1400" b="1"/>
          </a:p>
        </p:txBody>
      </p:sp>
      <p:sp>
        <p:nvSpPr>
          <p:cNvPr id="29" name="Text 27"/>
          <p:cNvSpPr/>
          <p:nvPr/>
        </p:nvSpPr>
        <p:spPr>
          <a:xfrm>
            <a:off x="2962656" y="3918204"/>
            <a:ext cx="202996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$200,000</a:t>
            </a:r>
            <a:endParaRPr lang="en-US" sz="1400" b="1" dirty="0"/>
          </a:p>
        </p:txBody>
      </p:sp>
      <p:sp>
        <p:nvSpPr>
          <p:cNvPr id="30" name="Shape 28"/>
          <p:cNvSpPr/>
          <p:nvPr/>
        </p:nvSpPr>
        <p:spPr>
          <a:xfrm>
            <a:off x="5394960" y="2514600"/>
            <a:ext cx="5440680" cy="1508760"/>
          </a:xfrm>
          <a:prstGeom prst="roundRect">
            <a:avLst>
              <a:gd name="adj" fmla="val 6061"/>
            </a:avLst>
          </a:prstGeom>
          <a:solidFill>
            <a:srgbClr val="EAF3FA"/>
          </a:solidFill>
          <a:ln w="10160">
            <a:solidFill>
              <a:srgbClr val="D7DEE8"/>
            </a:solidFill>
            <a:prstDash val="solid"/>
          </a:ln>
        </p:spPr>
        <p:txBody>
          <a:bodyPr/>
          <a:lstStyle/>
          <a:p>
            <a:endParaRPr sz="1400" b="1"/>
          </a:p>
        </p:txBody>
      </p:sp>
      <p:sp>
        <p:nvSpPr>
          <p:cNvPr id="31" name="Text 29"/>
          <p:cNvSpPr/>
          <p:nvPr/>
        </p:nvSpPr>
        <p:spPr>
          <a:xfrm>
            <a:off x="5550408" y="2642616"/>
            <a:ext cx="512978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32" name="Text 30"/>
          <p:cNvSpPr/>
          <p:nvPr/>
        </p:nvSpPr>
        <p:spPr>
          <a:xfrm>
            <a:off x="5550408" y="2953512"/>
            <a:ext cx="5129784" cy="97840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Quick ratio = ($400,000 − $180,000) ÷ $200,000 = 1.10 times. Interpretation: after excluding inventory, the firm has $1.10 of quick assets for each $1 of current liabilities.</a:t>
            </a:r>
            <a:endParaRPr lang="en-US" sz="1400" b="1" dirty="0"/>
          </a:p>
        </p:txBody>
      </p:sp>
      <p:sp>
        <p:nvSpPr>
          <p:cNvPr id="33" name="Shape 31"/>
          <p:cNvSpPr/>
          <p:nvPr/>
        </p:nvSpPr>
        <p:spPr>
          <a:xfrm>
            <a:off x="5394960" y="4480560"/>
            <a:ext cx="5440680" cy="960120"/>
          </a:xfrm>
          <a:prstGeom prst="roundRect">
            <a:avLst>
              <a:gd name="adj" fmla="val 9524"/>
            </a:avLst>
          </a:prstGeom>
          <a:solidFill>
            <a:srgbClr val="FFFFFF"/>
          </a:solidFill>
          <a:ln w="10160">
            <a:solidFill>
              <a:srgbClr val="D7DEE8"/>
            </a:solidFill>
            <a:prstDash val="solid"/>
          </a:ln>
        </p:spPr>
        <p:txBody>
          <a:bodyPr/>
          <a:lstStyle/>
          <a:p>
            <a:endParaRPr sz="1400" b="1"/>
          </a:p>
        </p:txBody>
      </p:sp>
      <p:sp>
        <p:nvSpPr>
          <p:cNvPr id="34" name="Text 32"/>
          <p:cNvSpPr/>
          <p:nvPr/>
        </p:nvSpPr>
        <p:spPr>
          <a:xfrm>
            <a:off x="5550408" y="4608576"/>
            <a:ext cx="512978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When it matters most</a:t>
            </a:r>
            <a:endParaRPr lang="en-US" sz="1400" b="1" dirty="0"/>
          </a:p>
        </p:txBody>
      </p:sp>
      <p:sp>
        <p:nvSpPr>
          <p:cNvPr id="35" name="Text 33"/>
          <p:cNvSpPr/>
          <p:nvPr/>
        </p:nvSpPr>
        <p:spPr>
          <a:xfrm>
            <a:off x="5550408" y="4919472"/>
            <a:ext cx="5129784" cy="429768"/>
          </a:xfrm>
          <a:prstGeom prst="rect">
            <a:avLst/>
          </a:prstGeom>
          <a:noFill/>
          <a:ln/>
        </p:spPr>
        <p:txBody>
          <a:bodyPr wrap="square" lIns="127" tIns="127" rIns="127" bIns="127" rtlCol="0" anchor="t">
            <a:normAutofit fontScale="85000" lnSpcReduction="10000"/>
          </a:bodyPr>
          <a:lstStyle/>
          <a:p>
            <a:pPr marL="0" indent="0">
              <a:buNone/>
            </a:pPr>
            <a:r>
              <a:rPr lang="en-US" sz="1400" b="1" dirty="0">
                <a:solidFill>
                  <a:srgbClr val="1B1F23"/>
                </a:solidFill>
                <a:latin typeface="Aptos" pitchFamily="34" charset="0"/>
                <a:ea typeface="Aptos" pitchFamily="34" charset="-122"/>
                <a:cs typeface="Aptos" pitchFamily="34" charset="-120"/>
              </a:rPr>
              <a:t>The quick ratio is especially useful when inventory is hard to sell quickly, perishable, seasonal, technologically outdated, or costly to liquidate.</a:t>
            </a:r>
            <a:endParaRPr lang="en-US" sz="14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7">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Liquidity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17</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CASH RATIO</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Cash Ratio</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a:lnSpc>
                <a:spcPct val="90000"/>
              </a:lnSpc>
            </a:pPr>
            <a:r>
              <a:rPr lang="en-US" sz="1600" b="1" dirty="0">
                <a:solidFill>
                  <a:srgbClr val="FFC000"/>
                </a:solidFill>
                <a:latin typeface="Aptos" pitchFamily="34" charset="0"/>
              </a:rPr>
              <a:t>The cash ratio is the most conservative liquidity measure.</a:t>
            </a:r>
          </a:p>
        </p:txBody>
      </p:sp>
      <p:sp>
        <p:nvSpPr>
          <p:cNvPr id="11" name="Shape 9"/>
          <p:cNvSpPr/>
          <p:nvPr/>
        </p:nvSpPr>
        <p:spPr>
          <a:xfrm>
            <a:off x="713232" y="1681056"/>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799928"/>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799928"/>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Cash ratio = Cash and marketable securities ÷ Current liabilities</a:t>
            </a:r>
            <a:endParaRPr lang="en-US" sz="1430" b="1" dirty="0"/>
          </a:p>
        </p:txBody>
      </p:sp>
      <p:sp>
        <p:nvSpPr>
          <p:cNvPr id="14" name="Text 12"/>
          <p:cNvSpPr/>
          <p:nvPr/>
        </p:nvSpPr>
        <p:spPr>
          <a:xfrm>
            <a:off x="822960" y="2514600"/>
            <a:ext cx="5303520" cy="2423160"/>
          </a:xfrm>
          <a:prstGeom prst="rect">
            <a:avLst/>
          </a:prstGeom>
          <a:noFill/>
          <a:ln/>
        </p:spPr>
        <p:txBody>
          <a:bodyPr wrap="square" lIns="508" tIns="508" rIns="508" bIns="508" rtlCol="0" anchor="t">
            <a:normAutofit/>
          </a:bodyPr>
          <a:lstStyle/>
          <a:p>
            <a:pPr marL="0" indent="0">
              <a:buNone/>
            </a:pPr>
            <a:r>
              <a:rPr lang="en-US" sz="1500" b="1" dirty="0">
                <a:solidFill>
                  <a:srgbClr val="1B1F23"/>
                </a:solidFill>
                <a:latin typeface="Aptos" pitchFamily="34" charset="0"/>
                <a:ea typeface="Aptos" pitchFamily="34" charset="-122"/>
                <a:cs typeface="Aptos" pitchFamily="34" charset="-120"/>
              </a:rPr>
              <a:t>• It considers only the most liquid assets.</a:t>
            </a:r>
          </a:p>
          <a:p>
            <a:pPr marL="0" indent="0">
              <a:buNone/>
            </a:pPr>
            <a:endParaRPr lang="en-US" sz="1500" b="1" dirty="0"/>
          </a:p>
          <a:p>
            <a:pPr marL="0" indent="0">
              <a:buNone/>
            </a:pPr>
            <a:r>
              <a:rPr lang="en-US" sz="1500" b="1" dirty="0">
                <a:solidFill>
                  <a:srgbClr val="1B1F23"/>
                </a:solidFill>
                <a:latin typeface="Aptos" pitchFamily="34" charset="0"/>
                <a:ea typeface="Aptos" pitchFamily="34" charset="-122"/>
                <a:cs typeface="Aptos" pitchFamily="34" charset="-120"/>
              </a:rPr>
              <a:t>• It is useful for lenders and analysts concerned with immediate payment capacity.</a:t>
            </a:r>
          </a:p>
          <a:p>
            <a:pPr marL="0" indent="0">
              <a:buNone/>
            </a:pPr>
            <a:endParaRPr lang="en-US" sz="1500" b="1" dirty="0"/>
          </a:p>
          <a:p>
            <a:pPr marL="0" indent="0">
              <a:buNone/>
            </a:pPr>
            <a:r>
              <a:rPr lang="en-US" sz="1500" b="1" dirty="0">
                <a:solidFill>
                  <a:srgbClr val="1B1F23"/>
                </a:solidFill>
                <a:latin typeface="Aptos" pitchFamily="34" charset="0"/>
                <a:ea typeface="Aptos" pitchFamily="34" charset="-122"/>
                <a:cs typeface="Aptos" pitchFamily="34" charset="-120"/>
              </a:rPr>
              <a:t>• A very high cash ratio may indicate underinvestment or inefficient use of assets.</a:t>
            </a:r>
          </a:p>
          <a:p>
            <a:pPr marL="0" indent="0">
              <a:buNone/>
            </a:pPr>
            <a:endParaRPr lang="en-US" sz="1500" b="1" dirty="0"/>
          </a:p>
          <a:p>
            <a:pPr marL="0" indent="0">
              <a:buNone/>
            </a:pPr>
            <a:r>
              <a:rPr lang="en-US" sz="1500" b="1" dirty="0">
                <a:solidFill>
                  <a:srgbClr val="1B1F23"/>
                </a:solidFill>
                <a:latin typeface="Aptos" pitchFamily="34" charset="0"/>
                <a:ea typeface="Aptos" pitchFamily="34" charset="-122"/>
                <a:cs typeface="Aptos" pitchFamily="34" charset="-120"/>
              </a:rPr>
              <a:t>• It should be interpreted with the firm’s cash cycle and industry norms.</a:t>
            </a:r>
            <a:endParaRPr lang="en-US" sz="1500" b="1" dirty="0"/>
          </a:p>
        </p:txBody>
      </p:sp>
      <p:sp>
        <p:nvSpPr>
          <p:cNvPr id="15" name="Shape 13"/>
          <p:cNvSpPr/>
          <p:nvPr/>
        </p:nvSpPr>
        <p:spPr>
          <a:xfrm>
            <a:off x="6537960" y="2514600"/>
            <a:ext cx="4434840" cy="1600200"/>
          </a:xfrm>
          <a:prstGeom prst="roundRect">
            <a:avLst>
              <a:gd name="adj" fmla="val 5714"/>
            </a:avLst>
          </a:prstGeom>
          <a:solidFill>
            <a:srgbClr val="EAF3FA"/>
          </a:solidFill>
          <a:ln w="10160">
            <a:solidFill>
              <a:srgbClr val="D7DEE8"/>
            </a:solidFill>
            <a:prstDash val="solid"/>
          </a:ln>
        </p:spPr>
        <p:txBody>
          <a:bodyPr/>
          <a:lstStyle/>
          <a:p>
            <a:endParaRPr sz="1400" b="1"/>
          </a:p>
        </p:txBody>
      </p:sp>
      <p:sp>
        <p:nvSpPr>
          <p:cNvPr id="16" name="Text 14"/>
          <p:cNvSpPr/>
          <p:nvPr/>
        </p:nvSpPr>
        <p:spPr>
          <a:xfrm>
            <a:off x="6693408" y="2642616"/>
            <a:ext cx="412394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17" name="Text 15"/>
          <p:cNvSpPr/>
          <p:nvPr/>
        </p:nvSpPr>
        <p:spPr>
          <a:xfrm>
            <a:off x="6693408" y="2953512"/>
            <a:ext cx="4123944" cy="106984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Cash ratio = $80,000 ÷ $200,000 = 0.40. The firm has $0.40 in cash for each $1 of current liabilities. This does not necessarily mean distress if receivables are collected quickly.</a:t>
            </a:r>
            <a:endParaRPr lang="en-US" sz="1400" b="1" dirty="0"/>
          </a:p>
        </p:txBody>
      </p:sp>
      <p:sp>
        <p:nvSpPr>
          <p:cNvPr id="18" name="Text 16"/>
          <p:cNvSpPr/>
          <p:nvPr/>
        </p:nvSpPr>
        <p:spPr>
          <a:xfrm>
            <a:off x="6766560" y="4562856"/>
            <a:ext cx="3886200" cy="164592"/>
          </a:xfrm>
          <a:prstGeom prst="rect">
            <a:avLst/>
          </a:prstGeom>
          <a:noFill/>
          <a:ln/>
        </p:spPr>
        <p:txBody>
          <a:bodyPr wrap="square" lIns="0" tIns="0" rIns="0" bIns="0" rtlCol="0" anchor="ctr"/>
          <a:lstStyle/>
          <a:p>
            <a:pPr marL="0" indent="0">
              <a:buNone/>
            </a:pPr>
            <a:r>
              <a:rPr lang="en-US" sz="1400" b="1" dirty="0">
                <a:solidFill>
                  <a:srgbClr val="596579"/>
                </a:solidFill>
                <a:latin typeface="Aptos" pitchFamily="34" charset="0"/>
                <a:ea typeface="Aptos" pitchFamily="34" charset="-122"/>
                <a:cs typeface="Aptos" pitchFamily="34" charset="-120"/>
              </a:rPr>
              <a:t>Liquidity comparison</a:t>
            </a:r>
            <a:endParaRPr lang="en-US" sz="1400" b="1" dirty="0"/>
          </a:p>
        </p:txBody>
      </p:sp>
      <p:sp>
        <p:nvSpPr>
          <p:cNvPr id="19" name="Shape 17"/>
          <p:cNvSpPr/>
          <p:nvPr/>
        </p:nvSpPr>
        <p:spPr>
          <a:xfrm>
            <a:off x="6858000" y="5230368"/>
            <a:ext cx="1112520" cy="320040"/>
          </a:xfrm>
          <a:prstGeom prst="rect">
            <a:avLst/>
          </a:prstGeom>
          <a:solidFill>
            <a:srgbClr val="1F5A92"/>
          </a:solidFill>
          <a:ln w="12700">
            <a:solidFill>
              <a:srgbClr val="FFFFFF">
                <a:alpha val="0"/>
              </a:srgbClr>
            </a:solidFill>
            <a:prstDash val="solid"/>
          </a:ln>
        </p:spPr>
        <p:txBody>
          <a:bodyPr/>
          <a:lstStyle/>
          <a:p>
            <a:endParaRPr sz="1400" b="1"/>
          </a:p>
        </p:txBody>
      </p:sp>
      <p:sp>
        <p:nvSpPr>
          <p:cNvPr id="20" name="Text 18"/>
          <p:cNvSpPr/>
          <p:nvPr/>
        </p:nvSpPr>
        <p:spPr>
          <a:xfrm>
            <a:off x="6803136" y="5605272"/>
            <a:ext cx="12222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Current</a:t>
            </a:r>
            <a:endParaRPr lang="en-US" sz="1400" b="1" dirty="0"/>
          </a:p>
        </p:txBody>
      </p:sp>
      <p:sp>
        <p:nvSpPr>
          <p:cNvPr id="21" name="Text 19"/>
          <p:cNvSpPr/>
          <p:nvPr/>
        </p:nvSpPr>
        <p:spPr>
          <a:xfrm>
            <a:off x="6803136" y="5047488"/>
            <a:ext cx="12222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2</a:t>
            </a:r>
            <a:endParaRPr lang="en-US" sz="1400" b="1" dirty="0"/>
          </a:p>
        </p:txBody>
      </p:sp>
      <p:sp>
        <p:nvSpPr>
          <p:cNvPr id="22" name="Shape 20"/>
          <p:cNvSpPr/>
          <p:nvPr/>
        </p:nvSpPr>
        <p:spPr>
          <a:xfrm>
            <a:off x="8153400" y="5374386"/>
            <a:ext cx="1112520" cy="176022"/>
          </a:xfrm>
          <a:prstGeom prst="rect">
            <a:avLst/>
          </a:prstGeom>
          <a:solidFill>
            <a:srgbClr val="C99700"/>
          </a:solidFill>
          <a:ln w="12700">
            <a:solidFill>
              <a:srgbClr val="FFFFFF">
                <a:alpha val="0"/>
              </a:srgbClr>
            </a:solidFill>
            <a:prstDash val="solid"/>
          </a:ln>
        </p:spPr>
        <p:txBody>
          <a:bodyPr/>
          <a:lstStyle/>
          <a:p>
            <a:endParaRPr sz="1400" b="1"/>
          </a:p>
        </p:txBody>
      </p:sp>
      <p:sp>
        <p:nvSpPr>
          <p:cNvPr id="23" name="Text 21"/>
          <p:cNvSpPr/>
          <p:nvPr/>
        </p:nvSpPr>
        <p:spPr>
          <a:xfrm>
            <a:off x="8098536" y="5605272"/>
            <a:ext cx="12222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Quick</a:t>
            </a:r>
            <a:endParaRPr lang="en-US" sz="1400" b="1" dirty="0"/>
          </a:p>
        </p:txBody>
      </p:sp>
      <p:sp>
        <p:nvSpPr>
          <p:cNvPr id="24" name="Text 22"/>
          <p:cNvSpPr/>
          <p:nvPr/>
        </p:nvSpPr>
        <p:spPr>
          <a:xfrm>
            <a:off x="8098536" y="5191506"/>
            <a:ext cx="12222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1.1</a:t>
            </a:r>
            <a:endParaRPr lang="en-US" sz="1400" b="1" dirty="0"/>
          </a:p>
        </p:txBody>
      </p:sp>
      <p:sp>
        <p:nvSpPr>
          <p:cNvPr id="25" name="Shape 23"/>
          <p:cNvSpPr/>
          <p:nvPr/>
        </p:nvSpPr>
        <p:spPr>
          <a:xfrm>
            <a:off x="9448800" y="5486400"/>
            <a:ext cx="1112520" cy="64008"/>
          </a:xfrm>
          <a:prstGeom prst="rect">
            <a:avLst/>
          </a:prstGeom>
          <a:solidFill>
            <a:srgbClr val="1F5A92"/>
          </a:solidFill>
          <a:ln w="12700">
            <a:solidFill>
              <a:srgbClr val="FFFFFF">
                <a:alpha val="0"/>
              </a:srgbClr>
            </a:solidFill>
            <a:prstDash val="solid"/>
          </a:ln>
        </p:spPr>
        <p:txBody>
          <a:bodyPr/>
          <a:lstStyle/>
          <a:p>
            <a:endParaRPr sz="1400" b="1"/>
          </a:p>
        </p:txBody>
      </p:sp>
      <p:sp>
        <p:nvSpPr>
          <p:cNvPr id="26" name="Text 24"/>
          <p:cNvSpPr/>
          <p:nvPr/>
        </p:nvSpPr>
        <p:spPr>
          <a:xfrm>
            <a:off x="9393936" y="5605272"/>
            <a:ext cx="12222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Cash</a:t>
            </a:r>
            <a:endParaRPr lang="en-US" sz="1400" b="1" dirty="0"/>
          </a:p>
        </p:txBody>
      </p:sp>
      <p:sp>
        <p:nvSpPr>
          <p:cNvPr id="27" name="Text 25"/>
          <p:cNvSpPr/>
          <p:nvPr/>
        </p:nvSpPr>
        <p:spPr>
          <a:xfrm>
            <a:off x="9393936" y="5303520"/>
            <a:ext cx="12222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0.4</a:t>
            </a:r>
            <a:endParaRPr lang="en-US" sz="1400"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8">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596579"/>
                </a:solidFill>
                <a:latin typeface="Aptos" pitchFamily="34" charset="0"/>
                <a:ea typeface="Aptos" pitchFamily="34" charset="-122"/>
                <a:cs typeface="Aptos" pitchFamily="34" charset="-120"/>
              </a:rPr>
              <a:t>Liquidity ratios</a:t>
            </a:r>
            <a:endParaRPr lang="en-US" sz="1400" b="1" dirty="0"/>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18</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EXAMPLE</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Liquidity Analysis: Combined Interpretation</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lnSpc>
                <a:spcPct val="90000"/>
              </a:lnSpc>
              <a:buNone/>
            </a:pPr>
            <a:r>
              <a:rPr lang="en-US" sz="1600" b="1" dirty="0">
                <a:solidFill>
                  <a:srgbClr val="FFC000"/>
                </a:solidFill>
                <a:latin typeface="Aptos" pitchFamily="34" charset="0"/>
              </a:rPr>
              <a:t>Use the three liquidity ratios together, not separately.</a:t>
            </a:r>
          </a:p>
        </p:txBody>
      </p:sp>
      <p:sp>
        <p:nvSpPr>
          <p:cNvPr id="11" name="Shape 9"/>
          <p:cNvSpPr/>
          <p:nvPr/>
        </p:nvSpPr>
        <p:spPr>
          <a:xfrm>
            <a:off x="713232" y="1867406"/>
            <a:ext cx="1840230" cy="537210"/>
          </a:xfrm>
          <a:prstGeom prst="rect">
            <a:avLst/>
          </a:prstGeom>
          <a:solidFill>
            <a:srgbClr val="17324D"/>
          </a:solidFill>
          <a:ln w="6350">
            <a:solidFill>
              <a:srgbClr val="D7DEE8"/>
            </a:solidFill>
            <a:prstDash val="solid"/>
          </a:ln>
        </p:spPr>
        <p:txBody>
          <a:bodyPr/>
          <a:lstStyle/>
          <a:p>
            <a:endParaRPr sz="1400" b="1"/>
          </a:p>
        </p:txBody>
      </p:sp>
      <p:sp>
        <p:nvSpPr>
          <p:cNvPr id="12" name="Text 10"/>
          <p:cNvSpPr/>
          <p:nvPr/>
        </p:nvSpPr>
        <p:spPr>
          <a:xfrm>
            <a:off x="749808" y="1899410"/>
            <a:ext cx="1767078" cy="47320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Ratio</a:t>
            </a:r>
            <a:endParaRPr lang="en-US" sz="1400" b="1" dirty="0"/>
          </a:p>
        </p:txBody>
      </p:sp>
      <p:sp>
        <p:nvSpPr>
          <p:cNvPr id="13" name="Shape 11"/>
          <p:cNvSpPr/>
          <p:nvPr/>
        </p:nvSpPr>
        <p:spPr>
          <a:xfrm>
            <a:off x="2553462" y="1867406"/>
            <a:ext cx="1051560" cy="537210"/>
          </a:xfrm>
          <a:prstGeom prst="rect">
            <a:avLst/>
          </a:prstGeom>
          <a:solidFill>
            <a:srgbClr val="17324D"/>
          </a:solidFill>
          <a:ln w="6350">
            <a:solidFill>
              <a:srgbClr val="D7DEE8"/>
            </a:solidFill>
            <a:prstDash val="solid"/>
          </a:ln>
        </p:spPr>
        <p:txBody>
          <a:bodyPr/>
          <a:lstStyle/>
          <a:p>
            <a:endParaRPr sz="1400" b="1"/>
          </a:p>
        </p:txBody>
      </p:sp>
      <p:sp>
        <p:nvSpPr>
          <p:cNvPr id="14" name="Text 12"/>
          <p:cNvSpPr/>
          <p:nvPr/>
        </p:nvSpPr>
        <p:spPr>
          <a:xfrm>
            <a:off x="2590038" y="1899410"/>
            <a:ext cx="978408" cy="47320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Value</a:t>
            </a:r>
            <a:endParaRPr lang="en-US" sz="1400" b="1" dirty="0"/>
          </a:p>
        </p:txBody>
      </p:sp>
      <p:sp>
        <p:nvSpPr>
          <p:cNvPr id="15" name="Shape 13"/>
          <p:cNvSpPr/>
          <p:nvPr/>
        </p:nvSpPr>
        <p:spPr>
          <a:xfrm>
            <a:off x="3605022" y="1867406"/>
            <a:ext cx="3417570" cy="537210"/>
          </a:xfrm>
          <a:prstGeom prst="rect">
            <a:avLst/>
          </a:prstGeom>
          <a:solidFill>
            <a:srgbClr val="17324D"/>
          </a:solidFill>
          <a:ln w="6350">
            <a:solidFill>
              <a:srgbClr val="D7DEE8"/>
            </a:solidFill>
            <a:prstDash val="solid"/>
          </a:ln>
        </p:spPr>
        <p:txBody>
          <a:bodyPr/>
          <a:lstStyle/>
          <a:p>
            <a:endParaRPr sz="1400" b="1"/>
          </a:p>
        </p:txBody>
      </p:sp>
      <p:sp>
        <p:nvSpPr>
          <p:cNvPr id="16" name="Text 14"/>
          <p:cNvSpPr/>
          <p:nvPr/>
        </p:nvSpPr>
        <p:spPr>
          <a:xfrm>
            <a:off x="3641598" y="1899410"/>
            <a:ext cx="3344418" cy="47320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Interpretation</a:t>
            </a:r>
            <a:endParaRPr lang="en-US" sz="1400" b="1" dirty="0"/>
          </a:p>
        </p:txBody>
      </p:sp>
      <p:sp>
        <p:nvSpPr>
          <p:cNvPr id="17" name="Shape 15"/>
          <p:cNvSpPr/>
          <p:nvPr/>
        </p:nvSpPr>
        <p:spPr>
          <a:xfrm>
            <a:off x="713232" y="2404616"/>
            <a:ext cx="1840230" cy="537210"/>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749808" y="2436620"/>
            <a:ext cx="1767078" cy="47320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Current ratio</a:t>
            </a:r>
            <a:endParaRPr lang="en-US" sz="1400" b="1" dirty="0"/>
          </a:p>
        </p:txBody>
      </p:sp>
      <p:sp>
        <p:nvSpPr>
          <p:cNvPr id="19" name="Shape 17"/>
          <p:cNvSpPr/>
          <p:nvPr/>
        </p:nvSpPr>
        <p:spPr>
          <a:xfrm>
            <a:off x="2553462" y="2404616"/>
            <a:ext cx="1051560" cy="537210"/>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2590038" y="2436620"/>
            <a:ext cx="978408" cy="47320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2.00</a:t>
            </a:r>
            <a:endParaRPr lang="en-US" sz="1400" b="1" dirty="0"/>
          </a:p>
        </p:txBody>
      </p:sp>
      <p:sp>
        <p:nvSpPr>
          <p:cNvPr id="21" name="Shape 19"/>
          <p:cNvSpPr/>
          <p:nvPr/>
        </p:nvSpPr>
        <p:spPr>
          <a:xfrm>
            <a:off x="3605022" y="2404616"/>
            <a:ext cx="3417570" cy="53721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3641598" y="2436620"/>
            <a:ext cx="3344418" cy="47320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Broad liquidity appears comfortable</a:t>
            </a:r>
            <a:endParaRPr lang="en-US" sz="1400" b="1" dirty="0"/>
          </a:p>
        </p:txBody>
      </p:sp>
      <p:sp>
        <p:nvSpPr>
          <p:cNvPr id="23" name="Shape 21"/>
          <p:cNvSpPr/>
          <p:nvPr/>
        </p:nvSpPr>
        <p:spPr>
          <a:xfrm>
            <a:off x="713232" y="2941826"/>
            <a:ext cx="1840230" cy="537210"/>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749808" y="2973830"/>
            <a:ext cx="1767078" cy="47320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Quick ratio</a:t>
            </a:r>
            <a:endParaRPr lang="en-US" sz="1400" b="1" dirty="0"/>
          </a:p>
        </p:txBody>
      </p:sp>
      <p:sp>
        <p:nvSpPr>
          <p:cNvPr id="25" name="Shape 23"/>
          <p:cNvSpPr/>
          <p:nvPr/>
        </p:nvSpPr>
        <p:spPr>
          <a:xfrm>
            <a:off x="2553462" y="2941826"/>
            <a:ext cx="1051560" cy="53721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2590038" y="2973830"/>
            <a:ext cx="978408" cy="47320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1.10</a:t>
            </a:r>
            <a:endParaRPr lang="en-US" sz="1400" b="1" dirty="0"/>
          </a:p>
        </p:txBody>
      </p:sp>
      <p:sp>
        <p:nvSpPr>
          <p:cNvPr id="27" name="Shape 25"/>
          <p:cNvSpPr/>
          <p:nvPr/>
        </p:nvSpPr>
        <p:spPr>
          <a:xfrm>
            <a:off x="3605022" y="2941826"/>
            <a:ext cx="3417570" cy="53721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3641598" y="2973830"/>
            <a:ext cx="3344418" cy="47320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Still acceptable after excluding inventory</a:t>
            </a:r>
            <a:endParaRPr lang="en-US" sz="1400" b="1" dirty="0"/>
          </a:p>
        </p:txBody>
      </p:sp>
      <p:sp>
        <p:nvSpPr>
          <p:cNvPr id="29" name="Shape 27"/>
          <p:cNvSpPr/>
          <p:nvPr/>
        </p:nvSpPr>
        <p:spPr>
          <a:xfrm>
            <a:off x="713232" y="3479036"/>
            <a:ext cx="1840230" cy="53721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749808" y="3511040"/>
            <a:ext cx="1767078" cy="47320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Cash ratio</a:t>
            </a:r>
            <a:endParaRPr lang="en-US" sz="1400" b="1" dirty="0"/>
          </a:p>
        </p:txBody>
      </p:sp>
      <p:sp>
        <p:nvSpPr>
          <p:cNvPr id="31" name="Shape 29"/>
          <p:cNvSpPr/>
          <p:nvPr/>
        </p:nvSpPr>
        <p:spPr>
          <a:xfrm>
            <a:off x="2553462" y="3479036"/>
            <a:ext cx="1051560" cy="537210"/>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2590038" y="3511040"/>
            <a:ext cx="978408" cy="47320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0.40</a:t>
            </a:r>
            <a:endParaRPr lang="en-US" sz="1400" b="1" dirty="0"/>
          </a:p>
        </p:txBody>
      </p:sp>
      <p:sp>
        <p:nvSpPr>
          <p:cNvPr id="33" name="Shape 31"/>
          <p:cNvSpPr/>
          <p:nvPr/>
        </p:nvSpPr>
        <p:spPr>
          <a:xfrm>
            <a:off x="3605022" y="3479036"/>
            <a:ext cx="3417570" cy="537210"/>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3641598" y="3511040"/>
            <a:ext cx="3344418" cy="47320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Immediate cash coverage is limited</a:t>
            </a:r>
            <a:endParaRPr lang="en-US" sz="1400" b="1" dirty="0"/>
          </a:p>
        </p:txBody>
      </p:sp>
      <p:sp>
        <p:nvSpPr>
          <p:cNvPr id="35" name="Shape 33"/>
          <p:cNvSpPr/>
          <p:nvPr/>
        </p:nvSpPr>
        <p:spPr>
          <a:xfrm>
            <a:off x="7315200" y="1940558"/>
            <a:ext cx="4023360" cy="1645920"/>
          </a:xfrm>
          <a:prstGeom prst="roundRect">
            <a:avLst>
              <a:gd name="adj" fmla="val 5556"/>
            </a:avLst>
          </a:prstGeom>
          <a:solidFill>
            <a:srgbClr val="EAF3FA"/>
          </a:solidFill>
          <a:ln w="10160">
            <a:solidFill>
              <a:srgbClr val="D7DEE8"/>
            </a:solidFill>
            <a:prstDash val="solid"/>
          </a:ln>
        </p:spPr>
        <p:txBody>
          <a:bodyPr/>
          <a:lstStyle/>
          <a:p>
            <a:endParaRPr sz="1400" b="1"/>
          </a:p>
        </p:txBody>
      </p:sp>
      <p:sp>
        <p:nvSpPr>
          <p:cNvPr id="36" name="Text 34"/>
          <p:cNvSpPr/>
          <p:nvPr/>
        </p:nvSpPr>
        <p:spPr>
          <a:xfrm>
            <a:off x="7470648" y="2068574"/>
            <a:ext cx="37124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Analytical conclusion</a:t>
            </a:r>
            <a:endParaRPr lang="en-US" sz="1400" b="1" dirty="0"/>
          </a:p>
        </p:txBody>
      </p:sp>
      <p:sp>
        <p:nvSpPr>
          <p:cNvPr id="37" name="Text 35"/>
          <p:cNvSpPr/>
          <p:nvPr/>
        </p:nvSpPr>
        <p:spPr>
          <a:xfrm>
            <a:off x="7470648" y="2379470"/>
            <a:ext cx="3712464" cy="111556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The firm looks liquid under current and quick ratios, but cash is not abundant. Management should monitor receivable collection and inventory turnover to avoid cash pressure.</a:t>
            </a:r>
            <a:endParaRPr lang="en-US" sz="1400" b="1" dirty="0"/>
          </a:p>
        </p:txBody>
      </p:sp>
      <p:sp>
        <p:nvSpPr>
          <p:cNvPr id="38" name="Shape 36"/>
          <p:cNvSpPr/>
          <p:nvPr/>
        </p:nvSpPr>
        <p:spPr>
          <a:xfrm>
            <a:off x="868680" y="4434840"/>
            <a:ext cx="4937760" cy="1234440"/>
          </a:xfrm>
          <a:prstGeom prst="roundRect">
            <a:avLst>
              <a:gd name="adj" fmla="val 7407"/>
            </a:avLst>
          </a:prstGeom>
          <a:solidFill>
            <a:srgbClr val="FFFFFF"/>
          </a:solidFill>
          <a:ln w="10160">
            <a:solidFill>
              <a:srgbClr val="D7DEE8"/>
            </a:solidFill>
            <a:prstDash val="solid"/>
          </a:ln>
        </p:spPr>
        <p:txBody>
          <a:bodyPr/>
          <a:lstStyle/>
          <a:p>
            <a:endParaRPr sz="1400" b="1"/>
          </a:p>
        </p:txBody>
      </p:sp>
      <p:sp>
        <p:nvSpPr>
          <p:cNvPr id="39" name="Text 37"/>
          <p:cNvSpPr/>
          <p:nvPr/>
        </p:nvSpPr>
        <p:spPr>
          <a:xfrm>
            <a:off x="1024128" y="4562856"/>
            <a:ext cx="46268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Strategic action examples</a:t>
            </a:r>
            <a:endParaRPr lang="en-US" sz="1400" b="1" dirty="0"/>
          </a:p>
        </p:txBody>
      </p:sp>
      <p:sp>
        <p:nvSpPr>
          <p:cNvPr id="40" name="Text 38"/>
          <p:cNvSpPr/>
          <p:nvPr/>
        </p:nvSpPr>
        <p:spPr>
          <a:xfrm>
            <a:off x="1024128" y="4873752"/>
            <a:ext cx="4626864" cy="704088"/>
          </a:xfrm>
          <a:prstGeom prst="rect">
            <a:avLst/>
          </a:prstGeom>
          <a:noFill/>
          <a:ln/>
        </p:spPr>
        <p:txBody>
          <a:bodyPr wrap="square" lIns="127" tIns="127" rIns="127" bIns="127" rtlCol="0" anchor="t">
            <a:normAutofit fontScale="92500" lnSpcReduction="20000"/>
          </a:bodyPr>
          <a:lstStyle/>
          <a:p>
            <a:pPr marL="0" indent="0">
              <a:buNone/>
            </a:pPr>
            <a:r>
              <a:rPr lang="en-US" sz="1400" b="1" dirty="0">
                <a:solidFill>
                  <a:srgbClr val="1B1F23"/>
                </a:solidFill>
                <a:latin typeface="Aptos" pitchFamily="34" charset="0"/>
                <a:ea typeface="Aptos" pitchFamily="34" charset="-122"/>
                <a:cs typeface="Aptos" pitchFamily="34" charset="-120"/>
              </a:rPr>
              <a:t>• Improve collection policy</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Reduce obsolete inventory</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Negotiate supplier payment terms</a:t>
            </a:r>
            <a:endParaRPr lang="en-US" sz="1400" b="1" dirty="0"/>
          </a:p>
          <a:p>
            <a:pPr marL="0" indent="0">
              <a:buNone/>
            </a:pPr>
            <a:r>
              <a:rPr lang="en-US" sz="1400" b="1" dirty="0">
                <a:solidFill>
                  <a:srgbClr val="1B1F23"/>
                </a:solidFill>
                <a:latin typeface="Aptos" pitchFamily="34" charset="0"/>
                <a:ea typeface="Aptos" pitchFamily="34" charset="-122"/>
                <a:cs typeface="Aptos" pitchFamily="34" charset="-120"/>
              </a:rPr>
              <a:t>• Maintain a credit line for seasonal needs</a:t>
            </a:r>
            <a:endParaRPr lang="en-US" sz="1400" b="1" dirty="0"/>
          </a:p>
        </p:txBody>
      </p:sp>
      <p:sp>
        <p:nvSpPr>
          <p:cNvPr id="41" name="Shape 39"/>
          <p:cNvSpPr/>
          <p:nvPr/>
        </p:nvSpPr>
        <p:spPr>
          <a:xfrm>
            <a:off x="6172200" y="4434840"/>
            <a:ext cx="4800600" cy="1234440"/>
          </a:xfrm>
          <a:prstGeom prst="roundRect">
            <a:avLst>
              <a:gd name="adj" fmla="val 7407"/>
            </a:avLst>
          </a:prstGeom>
          <a:solidFill>
            <a:srgbClr val="DFF6F7"/>
          </a:solidFill>
          <a:ln w="10160">
            <a:solidFill>
              <a:srgbClr val="D7DEE8"/>
            </a:solidFill>
            <a:prstDash val="solid"/>
          </a:ln>
        </p:spPr>
        <p:txBody>
          <a:bodyPr/>
          <a:lstStyle/>
          <a:p>
            <a:endParaRPr sz="1400" b="1"/>
          </a:p>
        </p:txBody>
      </p:sp>
      <p:sp>
        <p:nvSpPr>
          <p:cNvPr id="42" name="Text 40"/>
          <p:cNvSpPr/>
          <p:nvPr/>
        </p:nvSpPr>
        <p:spPr>
          <a:xfrm>
            <a:off x="6327648" y="4562856"/>
            <a:ext cx="44897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Question for students</a:t>
            </a:r>
            <a:endParaRPr lang="en-US" sz="1400" b="1" dirty="0"/>
          </a:p>
        </p:txBody>
      </p:sp>
      <p:sp>
        <p:nvSpPr>
          <p:cNvPr id="43" name="Text 41"/>
          <p:cNvSpPr/>
          <p:nvPr/>
        </p:nvSpPr>
        <p:spPr>
          <a:xfrm>
            <a:off x="6327648" y="4873752"/>
            <a:ext cx="4489704" cy="7040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Would you lend short-term money to this company? What additional information would you request?</a:t>
            </a:r>
            <a:endParaRPr lang="en-US" sz="1400" b="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9">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Activity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19</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EFFICIENCY</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Activity Ratios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a:lnSpc>
                <a:spcPct val="90000"/>
              </a:lnSpc>
            </a:pPr>
            <a:r>
              <a:rPr lang="en-US" sz="1600" b="1" dirty="0">
                <a:solidFill>
                  <a:srgbClr val="FFC000"/>
                </a:solidFill>
                <a:latin typeface="Aptos" pitchFamily="34" charset="0"/>
              </a:rPr>
              <a:t>Activity ratios measure how efficiently a firm uses assets to generate sales.</a:t>
            </a:r>
          </a:p>
        </p:txBody>
      </p:sp>
      <p:sp>
        <p:nvSpPr>
          <p:cNvPr id="11" name="Text 9"/>
          <p:cNvSpPr/>
          <p:nvPr/>
        </p:nvSpPr>
        <p:spPr>
          <a:xfrm>
            <a:off x="800100" y="2411476"/>
            <a:ext cx="5852160" cy="2743200"/>
          </a:xfrm>
          <a:prstGeom prst="rect">
            <a:avLst/>
          </a:prstGeom>
          <a:noFill/>
          <a:ln/>
        </p:spPr>
        <p:txBody>
          <a:bodyPr wrap="square" lIns="508" tIns="508" rIns="508" bIns="508" rtlCol="0" anchor="t">
            <a:normAutofit/>
          </a:bodyPr>
          <a:lstStyle/>
          <a:p>
            <a:pPr marL="0" indent="0">
              <a:buNone/>
            </a:pPr>
            <a:r>
              <a:rPr lang="en-US" sz="1520" b="1" dirty="0">
                <a:solidFill>
                  <a:srgbClr val="1B1F23"/>
                </a:solidFill>
                <a:latin typeface="Aptos" pitchFamily="34" charset="0"/>
                <a:ea typeface="Aptos" pitchFamily="34" charset="-122"/>
                <a:cs typeface="Aptos" pitchFamily="34" charset="-120"/>
              </a:rPr>
              <a:t>• Activity ratios focus on asset utilization and working capital management.</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They help diagnose whether assets are productive or tied up inefficiently.</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High turnover can signal efficient use of assets, but extremely high turnover may indicate shortages or lost sales.</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Key ratios: inventory turnover, receivables turnover, and total asset turnover.</a:t>
            </a:r>
            <a:endParaRPr lang="en-US" sz="1520" b="1" dirty="0"/>
          </a:p>
        </p:txBody>
      </p:sp>
      <p:sp>
        <p:nvSpPr>
          <p:cNvPr id="12" name="Shape 10"/>
          <p:cNvSpPr/>
          <p:nvPr/>
        </p:nvSpPr>
        <p:spPr>
          <a:xfrm>
            <a:off x="6766560" y="2057400"/>
            <a:ext cx="1264920" cy="1508760"/>
          </a:xfrm>
          <a:prstGeom prst="roundRect">
            <a:avLst>
              <a:gd name="adj" fmla="val 5783"/>
            </a:avLst>
          </a:prstGeom>
          <a:solidFill>
            <a:srgbClr val="EAF3FA"/>
          </a:solidFill>
          <a:ln w="10160">
            <a:solidFill>
              <a:srgbClr val="D7DEE8"/>
            </a:solidFill>
            <a:prstDash val="solid"/>
          </a:ln>
        </p:spPr>
        <p:txBody>
          <a:bodyPr/>
          <a:lstStyle/>
          <a:p>
            <a:endParaRPr sz="1400" b="1"/>
          </a:p>
        </p:txBody>
      </p:sp>
      <p:sp>
        <p:nvSpPr>
          <p:cNvPr id="13" name="Text 11"/>
          <p:cNvSpPr/>
          <p:nvPr/>
        </p:nvSpPr>
        <p:spPr>
          <a:xfrm>
            <a:off x="6876288" y="219456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1</a:t>
            </a:r>
            <a:endParaRPr lang="en-US" sz="1400" b="1" dirty="0"/>
          </a:p>
        </p:txBody>
      </p:sp>
      <p:sp>
        <p:nvSpPr>
          <p:cNvPr id="14" name="Text 12"/>
          <p:cNvSpPr/>
          <p:nvPr/>
        </p:nvSpPr>
        <p:spPr>
          <a:xfrm>
            <a:off x="7178040" y="2185416"/>
            <a:ext cx="76200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Inventory</a:t>
            </a:r>
            <a:endParaRPr lang="en-US" sz="1400" b="1" dirty="0"/>
          </a:p>
        </p:txBody>
      </p:sp>
      <p:sp>
        <p:nvSpPr>
          <p:cNvPr id="15" name="Text 13"/>
          <p:cNvSpPr/>
          <p:nvPr/>
        </p:nvSpPr>
        <p:spPr>
          <a:xfrm>
            <a:off x="6912864" y="2560320"/>
            <a:ext cx="972312" cy="91440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How fast are goods sold?</a:t>
            </a:r>
            <a:endParaRPr lang="en-US" sz="1400" b="1" dirty="0"/>
          </a:p>
        </p:txBody>
      </p:sp>
      <p:sp>
        <p:nvSpPr>
          <p:cNvPr id="16" name="Shape 14"/>
          <p:cNvSpPr/>
          <p:nvPr/>
        </p:nvSpPr>
        <p:spPr>
          <a:xfrm>
            <a:off x="8260080" y="2057400"/>
            <a:ext cx="1264920" cy="1508760"/>
          </a:xfrm>
          <a:prstGeom prst="roundRect">
            <a:avLst>
              <a:gd name="adj" fmla="val 5783"/>
            </a:avLst>
          </a:prstGeom>
          <a:solidFill>
            <a:srgbClr val="FFFFFF"/>
          </a:solidFill>
          <a:ln w="10160">
            <a:solidFill>
              <a:srgbClr val="D7DEE8"/>
            </a:solidFill>
            <a:prstDash val="solid"/>
          </a:ln>
        </p:spPr>
        <p:txBody>
          <a:bodyPr/>
          <a:lstStyle/>
          <a:p>
            <a:endParaRPr sz="1400" b="1"/>
          </a:p>
        </p:txBody>
      </p:sp>
      <p:sp>
        <p:nvSpPr>
          <p:cNvPr id="17" name="Text 15"/>
          <p:cNvSpPr/>
          <p:nvPr/>
        </p:nvSpPr>
        <p:spPr>
          <a:xfrm>
            <a:off x="8369808" y="219456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2</a:t>
            </a:r>
            <a:endParaRPr lang="en-US" sz="1400" b="1" dirty="0"/>
          </a:p>
        </p:txBody>
      </p:sp>
      <p:sp>
        <p:nvSpPr>
          <p:cNvPr id="18" name="Text 16"/>
          <p:cNvSpPr/>
          <p:nvPr/>
        </p:nvSpPr>
        <p:spPr>
          <a:xfrm>
            <a:off x="8671560" y="2185416"/>
            <a:ext cx="762000" cy="201168"/>
          </a:xfrm>
          <a:prstGeom prst="rect">
            <a:avLst/>
          </a:prstGeom>
          <a:noFill/>
          <a:ln/>
        </p:spPr>
        <p:txBody>
          <a:bodyPr wrap="square" lIns="0" tIns="0" rIns="0" bIns="0" rtlCol="0" anchor="ctr">
            <a:normAutofit fontScale="77500" lnSpcReduction="2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Receivables</a:t>
            </a:r>
            <a:endParaRPr lang="en-US" sz="1400" b="1" dirty="0"/>
          </a:p>
        </p:txBody>
      </p:sp>
      <p:sp>
        <p:nvSpPr>
          <p:cNvPr id="19" name="Text 17"/>
          <p:cNvSpPr/>
          <p:nvPr/>
        </p:nvSpPr>
        <p:spPr>
          <a:xfrm>
            <a:off x="8406384" y="2560320"/>
            <a:ext cx="972312" cy="91440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How fast are customers paying?</a:t>
            </a:r>
            <a:endParaRPr lang="en-US" sz="1400" b="1" dirty="0"/>
          </a:p>
        </p:txBody>
      </p:sp>
      <p:sp>
        <p:nvSpPr>
          <p:cNvPr id="20" name="Shape 18"/>
          <p:cNvSpPr/>
          <p:nvPr/>
        </p:nvSpPr>
        <p:spPr>
          <a:xfrm>
            <a:off x="9753600" y="2057400"/>
            <a:ext cx="1264920" cy="1508760"/>
          </a:xfrm>
          <a:prstGeom prst="roundRect">
            <a:avLst>
              <a:gd name="adj" fmla="val 5783"/>
            </a:avLst>
          </a:prstGeom>
          <a:solidFill>
            <a:srgbClr val="EAF3FA"/>
          </a:solidFill>
          <a:ln w="10160">
            <a:solidFill>
              <a:srgbClr val="D7DEE8"/>
            </a:solidFill>
            <a:prstDash val="solid"/>
          </a:ln>
        </p:spPr>
        <p:txBody>
          <a:bodyPr/>
          <a:lstStyle/>
          <a:p>
            <a:endParaRPr sz="1400" b="1"/>
          </a:p>
        </p:txBody>
      </p:sp>
      <p:sp>
        <p:nvSpPr>
          <p:cNvPr id="21" name="Text 19"/>
          <p:cNvSpPr/>
          <p:nvPr/>
        </p:nvSpPr>
        <p:spPr>
          <a:xfrm>
            <a:off x="9863328" y="219456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3</a:t>
            </a:r>
            <a:endParaRPr lang="en-US" sz="1400" b="1" dirty="0"/>
          </a:p>
        </p:txBody>
      </p:sp>
      <p:sp>
        <p:nvSpPr>
          <p:cNvPr id="22" name="Text 20"/>
          <p:cNvSpPr/>
          <p:nvPr/>
        </p:nvSpPr>
        <p:spPr>
          <a:xfrm>
            <a:off x="10165080" y="2185416"/>
            <a:ext cx="76200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Assets</a:t>
            </a:r>
            <a:endParaRPr lang="en-US" sz="1400" b="1" dirty="0"/>
          </a:p>
        </p:txBody>
      </p:sp>
      <p:sp>
        <p:nvSpPr>
          <p:cNvPr id="23" name="Text 21"/>
          <p:cNvSpPr/>
          <p:nvPr/>
        </p:nvSpPr>
        <p:spPr>
          <a:xfrm>
            <a:off x="9899904" y="2560320"/>
            <a:ext cx="972312" cy="914400"/>
          </a:xfrm>
          <a:prstGeom prst="rect">
            <a:avLst/>
          </a:prstGeom>
          <a:noFill/>
          <a:ln/>
        </p:spPr>
        <p:txBody>
          <a:bodyPr wrap="square" lIns="127" tIns="127" rIns="127" bIns="127" rtlCol="0" anchor="t">
            <a:normAutofit fontScale="85000" lnSpcReduction="10000"/>
          </a:bodyPr>
          <a:lstStyle/>
          <a:p>
            <a:pPr marL="0" indent="0">
              <a:buNone/>
            </a:pPr>
            <a:r>
              <a:rPr lang="en-US" sz="1400" b="1" dirty="0">
                <a:solidFill>
                  <a:srgbClr val="1B1F23"/>
                </a:solidFill>
                <a:latin typeface="Aptos" pitchFamily="34" charset="0"/>
                <a:ea typeface="Aptos" pitchFamily="34" charset="-122"/>
                <a:cs typeface="Aptos" pitchFamily="34" charset="-120"/>
              </a:rPr>
              <a:t>How many sales dollars are generated by each asset dollar?</a:t>
            </a:r>
            <a:endParaRPr lang="en-US" sz="1400" b="1" dirty="0"/>
          </a:p>
        </p:txBody>
      </p:sp>
      <p:sp>
        <p:nvSpPr>
          <p:cNvPr id="24" name="Shape 22"/>
          <p:cNvSpPr/>
          <p:nvPr/>
        </p:nvSpPr>
        <p:spPr>
          <a:xfrm>
            <a:off x="6720840" y="4572000"/>
            <a:ext cx="4343400" cy="868680"/>
          </a:xfrm>
          <a:prstGeom prst="roundRect">
            <a:avLst>
              <a:gd name="adj" fmla="val 10526"/>
            </a:avLst>
          </a:prstGeom>
          <a:solidFill>
            <a:srgbClr val="EAF3FA"/>
          </a:solidFill>
          <a:ln w="10160">
            <a:solidFill>
              <a:srgbClr val="D7DEE8"/>
            </a:solidFill>
            <a:prstDash val="solid"/>
          </a:ln>
        </p:spPr>
        <p:txBody>
          <a:bodyPr/>
          <a:lstStyle/>
          <a:p>
            <a:endParaRPr sz="1400" b="1"/>
          </a:p>
        </p:txBody>
      </p:sp>
      <p:sp>
        <p:nvSpPr>
          <p:cNvPr id="25" name="Text 23"/>
          <p:cNvSpPr/>
          <p:nvPr/>
        </p:nvSpPr>
        <p:spPr>
          <a:xfrm>
            <a:off x="6876288" y="4700016"/>
            <a:ext cx="40325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Strategic link</a:t>
            </a:r>
            <a:endParaRPr lang="en-US" sz="1400" b="1" dirty="0"/>
          </a:p>
        </p:txBody>
      </p:sp>
      <p:sp>
        <p:nvSpPr>
          <p:cNvPr id="26" name="Text 24"/>
          <p:cNvSpPr/>
          <p:nvPr/>
        </p:nvSpPr>
        <p:spPr>
          <a:xfrm>
            <a:off x="6876288" y="5010912"/>
            <a:ext cx="4032504" cy="338328"/>
          </a:xfrm>
          <a:prstGeom prst="rect">
            <a:avLst/>
          </a:prstGeom>
          <a:noFill/>
          <a:ln/>
        </p:spPr>
        <p:txBody>
          <a:bodyPr wrap="square" lIns="127" tIns="127" rIns="127" bIns="127" rtlCol="0" anchor="t">
            <a:normAutofit fontScale="92500" lnSpcReduction="20000"/>
          </a:bodyPr>
          <a:lstStyle/>
          <a:p>
            <a:pPr marL="0" indent="0">
              <a:buNone/>
            </a:pPr>
            <a:r>
              <a:rPr lang="en-US" sz="1400" b="1" dirty="0">
                <a:solidFill>
                  <a:srgbClr val="1B1F23"/>
                </a:solidFill>
                <a:latin typeface="Aptos" pitchFamily="34" charset="0"/>
                <a:ea typeface="Aptos" pitchFamily="34" charset="-122"/>
                <a:cs typeface="Aptos" pitchFamily="34" charset="-120"/>
              </a:rPr>
              <a:t>Activity ratios affect liquidity because slow turnover ties up cash in inventory and receivables.</a:t>
            </a:r>
            <a:endParaRPr lang="en-US" sz="1400"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0">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Activity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20</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INVENTORY</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Inventory Turnover</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lnSpc>
                <a:spcPct val="90000"/>
              </a:lnSpc>
              <a:buNone/>
            </a:pPr>
            <a:r>
              <a:rPr lang="en-US" sz="1600" b="1" dirty="0">
                <a:solidFill>
                  <a:srgbClr val="FFC000"/>
                </a:solidFill>
                <a:latin typeface="Aptos" pitchFamily="34" charset="0"/>
              </a:rPr>
              <a:t>Inventory turnover shows how many times inventory is sold and replaced during a period.</a:t>
            </a:r>
          </a:p>
        </p:txBody>
      </p:sp>
      <p:sp>
        <p:nvSpPr>
          <p:cNvPr id="11" name="Shape 9"/>
          <p:cNvSpPr/>
          <p:nvPr/>
        </p:nvSpPr>
        <p:spPr>
          <a:xfrm>
            <a:off x="713232" y="2099485"/>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2218357"/>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2218357"/>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Inventory turnover = Cost of goods sold ÷ Average inventory</a:t>
            </a:r>
            <a:endParaRPr lang="en-US" sz="1430" b="1" dirty="0"/>
          </a:p>
        </p:txBody>
      </p:sp>
      <p:sp>
        <p:nvSpPr>
          <p:cNvPr id="14" name="Shape 12"/>
          <p:cNvSpPr/>
          <p:nvPr/>
        </p:nvSpPr>
        <p:spPr>
          <a:xfrm>
            <a:off x="822960" y="2893565"/>
            <a:ext cx="2240280" cy="457200"/>
          </a:xfrm>
          <a:prstGeom prst="rect">
            <a:avLst/>
          </a:prstGeom>
          <a:solidFill>
            <a:srgbClr val="197278"/>
          </a:solidFill>
          <a:ln w="6350">
            <a:solidFill>
              <a:srgbClr val="D7DEE8"/>
            </a:solidFill>
            <a:prstDash val="solid"/>
          </a:ln>
        </p:spPr>
        <p:txBody>
          <a:bodyPr/>
          <a:lstStyle/>
          <a:p>
            <a:endParaRPr sz="1400" b="1"/>
          </a:p>
        </p:txBody>
      </p:sp>
      <p:sp>
        <p:nvSpPr>
          <p:cNvPr id="15" name="Text 13"/>
          <p:cNvSpPr/>
          <p:nvPr/>
        </p:nvSpPr>
        <p:spPr>
          <a:xfrm>
            <a:off x="859536" y="2925569"/>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3063240" y="2893565"/>
            <a:ext cx="2240280" cy="457200"/>
          </a:xfrm>
          <a:prstGeom prst="rect">
            <a:avLst/>
          </a:prstGeom>
          <a:solidFill>
            <a:srgbClr val="197278"/>
          </a:solidFill>
          <a:ln w="6350">
            <a:solidFill>
              <a:srgbClr val="D7DEE8"/>
            </a:solidFill>
            <a:prstDash val="solid"/>
          </a:ln>
        </p:spPr>
        <p:txBody>
          <a:bodyPr/>
          <a:lstStyle/>
          <a:p>
            <a:endParaRPr sz="1400" b="1"/>
          </a:p>
        </p:txBody>
      </p:sp>
      <p:sp>
        <p:nvSpPr>
          <p:cNvPr id="17" name="Text 15"/>
          <p:cNvSpPr/>
          <p:nvPr/>
        </p:nvSpPr>
        <p:spPr>
          <a:xfrm>
            <a:off x="3099816" y="2925569"/>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350765"/>
            <a:ext cx="2240280" cy="45720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382769"/>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Cost of goods sold</a:t>
            </a:r>
            <a:endParaRPr lang="en-US" sz="1400" b="1" dirty="0"/>
          </a:p>
        </p:txBody>
      </p:sp>
      <p:sp>
        <p:nvSpPr>
          <p:cNvPr id="20" name="Shape 18"/>
          <p:cNvSpPr/>
          <p:nvPr/>
        </p:nvSpPr>
        <p:spPr>
          <a:xfrm>
            <a:off x="3063240" y="3350765"/>
            <a:ext cx="2240280" cy="45720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99816" y="3382769"/>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$750,000</a:t>
            </a:r>
            <a:endParaRPr lang="en-US" sz="1400" b="1" dirty="0"/>
          </a:p>
        </p:txBody>
      </p:sp>
      <p:sp>
        <p:nvSpPr>
          <p:cNvPr id="22" name="Shape 20"/>
          <p:cNvSpPr/>
          <p:nvPr/>
        </p:nvSpPr>
        <p:spPr>
          <a:xfrm>
            <a:off x="822960" y="3807965"/>
            <a:ext cx="2240280" cy="45720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839969"/>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Beginning inventory</a:t>
            </a:r>
            <a:endParaRPr lang="en-US" sz="1400" b="1" dirty="0"/>
          </a:p>
        </p:txBody>
      </p:sp>
      <p:sp>
        <p:nvSpPr>
          <p:cNvPr id="24" name="Shape 22"/>
          <p:cNvSpPr/>
          <p:nvPr/>
        </p:nvSpPr>
        <p:spPr>
          <a:xfrm>
            <a:off x="3063240" y="3807965"/>
            <a:ext cx="2240280" cy="45720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99816" y="3839969"/>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$160,000</a:t>
            </a:r>
            <a:endParaRPr lang="en-US" sz="1400" b="1" dirty="0"/>
          </a:p>
        </p:txBody>
      </p:sp>
      <p:sp>
        <p:nvSpPr>
          <p:cNvPr id="26" name="Shape 24"/>
          <p:cNvSpPr/>
          <p:nvPr/>
        </p:nvSpPr>
        <p:spPr>
          <a:xfrm>
            <a:off x="822960" y="4265165"/>
            <a:ext cx="2240280" cy="457200"/>
          </a:xfrm>
          <a:prstGeom prst="rect">
            <a:avLst/>
          </a:prstGeom>
          <a:solidFill>
            <a:srgbClr val="F1F4F8"/>
          </a:solidFill>
          <a:ln w="6350">
            <a:solidFill>
              <a:srgbClr val="D7DEE8"/>
            </a:solidFill>
            <a:prstDash val="solid"/>
          </a:ln>
        </p:spPr>
        <p:txBody>
          <a:bodyPr/>
          <a:lstStyle/>
          <a:p>
            <a:endParaRPr sz="1400" b="1"/>
          </a:p>
        </p:txBody>
      </p:sp>
      <p:sp>
        <p:nvSpPr>
          <p:cNvPr id="27" name="Text 25"/>
          <p:cNvSpPr/>
          <p:nvPr/>
        </p:nvSpPr>
        <p:spPr>
          <a:xfrm>
            <a:off x="859536" y="4297169"/>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Ending inventory</a:t>
            </a:r>
            <a:endParaRPr lang="en-US" sz="1400" b="1" dirty="0"/>
          </a:p>
        </p:txBody>
      </p:sp>
      <p:sp>
        <p:nvSpPr>
          <p:cNvPr id="28" name="Shape 26"/>
          <p:cNvSpPr/>
          <p:nvPr/>
        </p:nvSpPr>
        <p:spPr>
          <a:xfrm>
            <a:off x="3063240" y="4265165"/>
            <a:ext cx="2240280" cy="457200"/>
          </a:xfrm>
          <a:prstGeom prst="rect">
            <a:avLst/>
          </a:prstGeom>
          <a:solidFill>
            <a:srgbClr val="F1F4F8"/>
          </a:solidFill>
          <a:ln w="6350">
            <a:solidFill>
              <a:srgbClr val="D7DEE8"/>
            </a:solidFill>
            <a:prstDash val="solid"/>
          </a:ln>
        </p:spPr>
        <p:txBody>
          <a:bodyPr/>
          <a:lstStyle/>
          <a:p>
            <a:endParaRPr sz="1400" b="1"/>
          </a:p>
        </p:txBody>
      </p:sp>
      <p:sp>
        <p:nvSpPr>
          <p:cNvPr id="29" name="Text 27"/>
          <p:cNvSpPr/>
          <p:nvPr/>
        </p:nvSpPr>
        <p:spPr>
          <a:xfrm>
            <a:off x="3099816" y="4297169"/>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$200,000</a:t>
            </a:r>
            <a:endParaRPr lang="en-US" sz="1400" b="1" dirty="0"/>
          </a:p>
        </p:txBody>
      </p:sp>
      <p:sp>
        <p:nvSpPr>
          <p:cNvPr id="30" name="Shape 28"/>
          <p:cNvSpPr/>
          <p:nvPr/>
        </p:nvSpPr>
        <p:spPr>
          <a:xfrm>
            <a:off x="822960" y="4722365"/>
            <a:ext cx="2240280" cy="457200"/>
          </a:xfrm>
          <a:prstGeom prst="rect">
            <a:avLst/>
          </a:prstGeom>
          <a:solidFill>
            <a:srgbClr val="FFFFFF"/>
          </a:solidFill>
          <a:ln w="6350">
            <a:solidFill>
              <a:srgbClr val="D7DEE8"/>
            </a:solidFill>
            <a:prstDash val="solid"/>
          </a:ln>
        </p:spPr>
        <p:txBody>
          <a:bodyPr/>
          <a:lstStyle/>
          <a:p>
            <a:endParaRPr sz="1400" b="1"/>
          </a:p>
        </p:txBody>
      </p:sp>
      <p:sp>
        <p:nvSpPr>
          <p:cNvPr id="31" name="Text 29"/>
          <p:cNvSpPr/>
          <p:nvPr/>
        </p:nvSpPr>
        <p:spPr>
          <a:xfrm>
            <a:off x="859536" y="4754369"/>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Average inventory</a:t>
            </a:r>
            <a:endParaRPr lang="en-US" sz="1400" b="1" dirty="0"/>
          </a:p>
        </p:txBody>
      </p:sp>
      <p:sp>
        <p:nvSpPr>
          <p:cNvPr id="32" name="Shape 30"/>
          <p:cNvSpPr/>
          <p:nvPr/>
        </p:nvSpPr>
        <p:spPr>
          <a:xfrm>
            <a:off x="3063240" y="4722365"/>
            <a:ext cx="2240280" cy="457200"/>
          </a:xfrm>
          <a:prstGeom prst="rect">
            <a:avLst/>
          </a:prstGeom>
          <a:solidFill>
            <a:srgbClr val="FFFFFF"/>
          </a:solidFill>
          <a:ln w="6350">
            <a:solidFill>
              <a:srgbClr val="D7DEE8"/>
            </a:solidFill>
            <a:prstDash val="solid"/>
          </a:ln>
        </p:spPr>
        <p:txBody>
          <a:bodyPr/>
          <a:lstStyle/>
          <a:p>
            <a:endParaRPr sz="1400" b="1"/>
          </a:p>
        </p:txBody>
      </p:sp>
      <p:sp>
        <p:nvSpPr>
          <p:cNvPr id="33" name="Text 31"/>
          <p:cNvSpPr/>
          <p:nvPr/>
        </p:nvSpPr>
        <p:spPr>
          <a:xfrm>
            <a:off x="3099816" y="4754369"/>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$180,000</a:t>
            </a:r>
            <a:endParaRPr lang="en-US" sz="1400" b="1" dirty="0"/>
          </a:p>
        </p:txBody>
      </p:sp>
      <p:sp>
        <p:nvSpPr>
          <p:cNvPr id="34" name="Shape 32"/>
          <p:cNvSpPr/>
          <p:nvPr/>
        </p:nvSpPr>
        <p:spPr>
          <a:xfrm>
            <a:off x="5715000" y="2966717"/>
            <a:ext cx="5166360" cy="1234440"/>
          </a:xfrm>
          <a:prstGeom prst="roundRect">
            <a:avLst>
              <a:gd name="adj" fmla="val 7407"/>
            </a:avLst>
          </a:prstGeom>
          <a:solidFill>
            <a:srgbClr val="EAF3FA"/>
          </a:solidFill>
          <a:ln w="10160">
            <a:solidFill>
              <a:srgbClr val="D7DEE8"/>
            </a:solidFill>
            <a:prstDash val="solid"/>
          </a:ln>
        </p:spPr>
        <p:txBody>
          <a:bodyPr/>
          <a:lstStyle/>
          <a:p>
            <a:endParaRPr sz="1400" b="1"/>
          </a:p>
        </p:txBody>
      </p:sp>
      <p:sp>
        <p:nvSpPr>
          <p:cNvPr id="35" name="Text 33"/>
          <p:cNvSpPr/>
          <p:nvPr/>
        </p:nvSpPr>
        <p:spPr>
          <a:xfrm>
            <a:off x="5870448" y="3094733"/>
            <a:ext cx="48554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36" name="Text 34"/>
          <p:cNvSpPr/>
          <p:nvPr/>
        </p:nvSpPr>
        <p:spPr>
          <a:xfrm>
            <a:off x="5870448" y="3405629"/>
            <a:ext cx="4855464" cy="7040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Inventory turnover = $750,000 ÷ $180,000 = 4.17 times. Days in inventory = 365 ÷ 4.17 ≈ 87.5 days.</a:t>
            </a:r>
            <a:endParaRPr lang="en-US" sz="1400" b="1" dirty="0"/>
          </a:p>
        </p:txBody>
      </p:sp>
      <p:sp>
        <p:nvSpPr>
          <p:cNvPr id="37" name="Shape 35"/>
          <p:cNvSpPr/>
          <p:nvPr/>
        </p:nvSpPr>
        <p:spPr>
          <a:xfrm>
            <a:off x="5715000" y="4658357"/>
            <a:ext cx="5166360" cy="868680"/>
          </a:xfrm>
          <a:prstGeom prst="roundRect">
            <a:avLst>
              <a:gd name="adj" fmla="val 10526"/>
            </a:avLst>
          </a:prstGeom>
          <a:solidFill>
            <a:srgbClr val="FFFFFF"/>
          </a:solidFill>
          <a:ln w="10160">
            <a:solidFill>
              <a:srgbClr val="D7DEE8"/>
            </a:solidFill>
            <a:prstDash val="solid"/>
          </a:ln>
        </p:spPr>
        <p:txBody>
          <a:bodyPr/>
          <a:lstStyle/>
          <a:p>
            <a:endParaRPr sz="1400" b="1"/>
          </a:p>
        </p:txBody>
      </p:sp>
      <p:sp>
        <p:nvSpPr>
          <p:cNvPr id="38" name="Text 36"/>
          <p:cNvSpPr/>
          <p:nvPr/>
        </p:nvSpPr>
        <p:spPr>
          <a:xfrm>
            <a:off x="5870448" y="4786373"/>
            <a:ext cx="48554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39" name="Text 37"/>
          <p:cNvSpPr/>
          <p:nvPr/>
        </p:nvSpPr>
        <p:spPr>
          <a:xfrm>
            <a:off x="5870448" y="5097269"/>
            <a:ext cx="4855464" cy="338328"/>
          </a:xfrm>
          <a:prstGeom prst="rect">
            <a:avLst/>
          </a:prstGeom>
          <a:noFill/>
          <a:ln/>
        </p:spPr>
        <p:txBody>
          <a:bodyPr wrap="square" lIns="127" tIns="127" rIns="127" bIns="127" rtlCol="0" anchor="t">
            <a:normAutofit fontScale="85000" lnSpcReduction="10000"/>
          </a:bodyPr>
          <a:lstStyle/>
          <a:p>
            <a:pPr marL="0" indent="0">
              <a:buNone/>
            </a:pPr>
            <a:r>
              <a:rPr lang="en-US" sz="1400" b="1" dirty="0">
                <a:solidFill>
                  <a:srgbClr val="1B1F23"/>
                </a:solidFill>
                <a:latin typeface="Aptos" pitchFamily="34" charset="0"/>
                <a:ea typeface="Aptos" pitchFamily="34" charset="-122"/>
                <a:cs typeface="Aptos" pitchFamily="34" charset="-120"/>
              </a:rPr>
              <a:t>Higher turnover usually means inventory is moving faster. But if turnover is too high, the firm may be understocked and lose sales.</a:t>
            </a:r>
            <a:endParaRPr lang="en-US" sz="1400" b="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1">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Activity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21</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RECEIVABLES</a:t>
            </a:r>
            <a:endParaRPr lang="en-US" sz="1400" b="1" dirty="0"/>
          </a:p>
        </p:txBody>
      </p:sp>
      <p:sp>
        <p:nvSpPr>
          <p:cNvPr id="9" name="Text 7"/>
          <p:cNvSpPr/>
          <p:nvPr/>
        </p:nvSpPr>
        <p:spPr>
          <a:xfrm>
            <a:off x="3048000" y="713232"/>
            <a:ext cx="6869723" cy="475488"/>
          </a:xfrm>
          <a:prstGeom prst="rect">
            <a:avLst/>
          </a:prstGeom>
          <a:noFill/>
          <a:ln/>
        </p:spPr>
        <p:txBody>
          <a:bodyPr wrap="square" lIns="0" tIns="0" rIns="0" bIns="0" rtlCol="0" anchor="ctr">
            <a:normAutofit fontScale="92500"/>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Receivables Turnover and Days Sales Outstanding</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a:lnSpc>
                <a:spcPct val="90000"/>
              </a:lnSpc>
            </a:pPr>
            <a:r>
              <a:rPr lang="en-US" sz="1600" b="1" dirty="0">
                <a:solidFill>
                  <a:srgbClr val="FFC000"/>
                </a:solidFill>
                <a:latin typeface="Aptos" pitchFamily="34" charset="0"/>
              </a:rPr>
              <a:t>Receivables turnover measures the speed of collecting credit sales.</a:t>
            </a:r>
          </a:p>
        </p:txBody>
      </p:sp>
      <p:sp>
        <p:nvSpPr>
          <p:cNvPr id="11" name="Shape 9"/>
          <p:cNvSpPr/>
          <p:nvPr/>
        </p:nvSpPr>
        <p:spPr>
          <a:xfrm>
            <a:off x="713232" y="1693088"/>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811960"/>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811960"/>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Receivables turnover = Net credit sales ÷ Average accounts receivable</a:t>
            </a:r>
            <a:endParaRPr lang="en-US" sz="1430" b="1" dirty="0"/>
          </a:p>
        </p:txBody>
      </p:sp>
      <p:sp>
        <p:nvSpPr>
          <p:cNvPr id="14" name="Shape 12"/>
          <p:cNvSpPr/>
          <p:nvPr/>
        </p:nvSpPr>
        <p:spPr>
          <a:xfrm>
            <a:off x="713232" y="2543480"/>
            <a:ext cx="10789920" cy="658368"/>
          </a:xfrm>
          <a:prstGeom prst="roundRect">
            <a:avLst>
              <a:gd name="adj" fmla="val 11111"/>
            </a:avLst>
          </a:prstGeom>
          <a:solidFill>
            <a:srgbClr val="FFFFFF"/>
          </a:solidFill>
          <a:ln w="15240">
            <a:solidFill>
              <a:srgbClr val="1F5A92"/>
            </a:solidFill>
            <a:prstDash val="solid"/>
          </a:ln>
        </p:spPr>
        <p:txBody>
          <a:bodyPr/>
          <a:lstStyle/>
          <a:p>
            <a:endParaRPr sz="1400" b="1"/>
          </a:p>
        </p:txBody>
      </p:sp>
      <p:sp>
        <p:nvSpPr>
          <p:cNvPr id="15" name="Text 13"/>
          <p:cNvSpPr/>
          <p:nvPr/>
        </p:nvSpPr>
        <p:spPr>
          <a:xfrm>
            <a:off x="841248" y="2662352"/>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DSO</a:t>
            </a:r>
            <a:endParaRPr lang="en-US" sz="1400" b="1" dirty="0"/>
          </a:p>
        </p:txBody>
      </p:sp>
      <p:sp>
        <p:nvSpPr>
          <p:cNvPr id="16" name="Text 14"/>
          <p:cNvSpPr/>
          <p:nvPr/>
        </p:nvSpPr>
        <p:spPr>
          <a:xfrm>
            <a:off x="2587752" y="2662352"/>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Days sales outstanding = 365 ÷ Receivables turnover</a:t>
            </a:r>
            <a:endParaRPr lang="en-US" sz="1430" b="1" dirty="0"/>
          </a:p>
        </p:txBody>
      </p:sp>
      <p:sp>
        <p:nvSpPr>
          <p:cNvPr id="17" name="Shape 15"/>
          <p:cNvSpPr/>
          <p:nvPr/>
        </p:nvSpPr>
        <p:spPr>
          <a:xfrm>
            <a:off x="822960" y="3429000"/>
            <a:ext cx="2057400" cy="441960"/>
          </a:xfrm>
          <a:prstGeom prst="rect">
            <a:avLst/>
          </a:prstGeom>
          <a:solidFill>
            <a:srgbClr val="17324D"/>
          </a:solidFill>
          <a:ln w="6350">
            <a:solidFill>
              <a:srgbClr val="D7DEE8"/>
            </a:solidFill>
            <a:prstDash val="solid"/>
          </a:ln>
        </p:spPr>
        <p:txBody>
          <a:bodyPr/>
          <a:lstStyle/>
          <a:p>
            <a:endParaRPr sz="1400" b="1"/>
          </a:p>
        </p:txBody>
      </p:sp>
      <p:sp>
        <p:nvSpPr>
          <p:cNvPr id="18" name="Text 16"/>
          <p:cNvSpPr/>
          <p:nvPr/>
        </p:nvSpPr>
        <p:spPr>
          <a:xfrm>
            <a:off x="859536" y="3461004"/>
            <a:ext cx="1984248" cy="37795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9" name="Shape 17"/>
          <p:cNvSpPr/>
          <p:nvPr/>
        </p:nvSpPr>
        <p:spPr>
          <a:xfrm>
            <a:off x="2880360" y="3429000"/>
            <a:ext cx="2057400" cy="441960"/>
          </a:xfrm>
          <a:prstGeom prst="rect">
            <a:avLst/>
          </a:prstGeom>
          <a:solidFill>
            <a:srgbClr val="17324D"/>
          </a:solidFill>
          <a:ln w="6350">
            <a:solidFill>
              <a:srgbClr val="D7DEE8"/>
            </a:solidFill>
            <a:prstDash val="solid"/>
          </a:ln>
        </p:spPr>
        <p:txBody>
          <a:bodyPr/>
          <a:lstStyle/>
          <a:p>
            <a:endParaRPr sz="1400" b="1"/>
          </a:p>
        </p:txBody>
      </p:sp>
      <p:sp>
        <p:nvSpPr>
          <p:cNvPr id="20" name="Text 18"/>
          <p:cNvSpPr/>
          <p:nvPr/>
        </p:nvSpPr>
        <p:spPr>
          <a:xfrm>
            <a:off x="2916936" y="3461004"/>
            <a:ext cx="1984248" cy="37795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21" name="Shape 19"/>
          <p:cNvSpPr/>
          <p:nvPr/>
        </p:nvSpPr>
        <p:spPr>
          <a:xfrm>
            <a:off x="822960" y="3870960"/>
            <a:ext cx="2057400" cy="44196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859536" y="3902964"/>
            <a:ext cx="1984248" cy="3779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credit sales</a:t>
            </a:r>
            <a:endParaRPr lang="en-US" sz="1400" b="1" dirty="0"/>
          </a:p>
        </p:txBody>
      </p:sp>
      <p:sp>
        <p:nvSpPr>
          <p:cNvPr id="23" name="Shape 21"/>
          <p:cNvSpPr/>
          <p:nvPr/>
        </p:nvSpPr>
        <p:spPr>
          <a:xfrm>
            <a:off x="2880360" y="3870960"/>
            <a:ext cx="2057400" cy="441960"/>
          </a:xfrm>
          <a:prstGeom prst="rect">
            <a:avLst/>
          </a:prstGeom>
          <a:solidFill>
            <a:srgbClr val="F1F4F8"/>
          </a:solidFill>
          <a:ln w="6350">
            <a:solidFill>
              <a:srgbClr val="D7DEE8"/>
            </a:solidFill>
            <a:prstDash val="solid"/>
          </a:ln>
        </p:spPr>
        <p:txBody>
          <a:bodyPr/>
          <a:lstStyle/>
          <a:p>
            <a:endParaRPr sz="1400" b="1"/>
          </a:p>
        </p:txBody>
      </p:sp>
      <p:sp>
        <p:nvSpPr>
          <p:cNvPr id="24" name="Text 22"/>
          <p:cNvSpPr/>
          <p:nvPr/>
        </p:nvSpPr>
        <p:spPr>
          <a:xfrm>
            <a:off x="2916936" y="3902964"/>
            <a:ext cx="1984248" cy="3779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$1,200,000</a:t>
            </a:r>
            <a:endParaRPr lang="en-US" sz="1400" b="1" dirty="0"/>
          </a:p>
        </p:txBody>
      </p:sp>
      <p:sp>
        <p:nvSpPr>
          <p:cNvPr id="25" name="Shape 23"/>
          <p:cNvSpPr/>
          <p:nvPr/>
        </p:nvSpPr>
        <p:spPr>
          <a:xfrm>
            <a:off x="822960" y="4312920"/>
            <a:ext cx="2057400" cy="44196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859536" y="4344924"/>
            <a:ext cx="1984248" cy="3779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Average A/R</a:t>
            </a:r>
            <a:endParaRPr lang="en-US" sz="1400" b="1" dirty="0"/>
          </a:p>
        </p:txBody>
      </p:sp>
      <p:sp>
        <p:nvSpPr>
          <p:cNvPr id="27" name="Shape 25"/>
          <p:cNvSpPr/>
          <p:nvPr/>
        </p:nvSpPr>
        <p:spPr>
          <a:xfrm>
            <a:off x="2880360" y="4312920"/>
            <a:ext cx="2057400" cy="44196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2916936" y="4344924"/>
            <a:ext cx="1984248" cy="3779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$150,000</a:t>
            </a:r>
            <a:endParaRPr lang="en-US" sz="1400" b="1" dirty="0"/>
          </a:p>
        </p:txBody>
      </p:sp>
      <p:sp>
        <p:nvSpPr>
          <p:cNvPr id="29" name="Shape 27"/>
          <p:cNvSpPr/>
          <p:nvPr/>
        </p:nvSpPr>
        <p:spPr>
          <a:xfrm>
            <a:off x="5303520" y="3429000"/>
            <a:ext cx="5486400" cy="1325880"/>
          </a:xfrm>
          <a:prstGeom prst="roundRect">
            <a:avLst>
              <a:gd name="adj" fmla="val 6897"/>
            </a:avLst>
          </a:prstGeom>
          <a:solidFill>
            <a:srgbClr val="EAF3FA"/>
          </a:solidFill>
          <a:ln w="10160">
            <a:solidFill>
              <a:srgbClr val="D7DEE8"/>
            </a:solidFill>
            <a:prstDash val="solid"/>
          </a:ln>
        </p:spPr>
        <p:txBody>
          <a:bodyPr/>
          <a:lstStyle/>
          <a:p>
            <a:endParaRPr sz="1400" b="1"/>
          </a:p>
        </p:txBody>
      </p:sp>
      <p:sp>
        <p:nvSpPr>
          <p:cNvPr id="30" name="Text 28"/>
          <p:cNvSpPr/>
          <p:nvPr/>
        </p:nvSpPr>
        <p:spPr>
          <a:xfrm>
            <a:off x="5458968" y="3557016"/>
            <a:ext cx="51755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31" name="Text 29"/>
          <p:cNvSpPr/>
          <p:nvPr/>
        </p:nvSpPr>
        <p:spPr>
          <a:xfrm>
            <a:off x="5458968" y="3867912"/>
            <a:ext cx="5175504" cy="79552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Receivables turnover = 1,200,000 ÷ 150,000 = 8.0 times. DSO = 365 ÷ 8.0 = 45.6 days. Interpretation: on average, the firm collects from customers in about 46 days.</a:t>
            </a:r>
            <a:endParaRPr lang="en-US" sz="1400" b="1" dirty="0"/>
          </a:p>
        </p:txBody>
      </p:sp>
      <p:sp>
        <p:nvSpPr>
          <p:cNvPr id="32" name="Shape 30"/>
          <p:cNvSpPr/>
          <p:nvPr/>
        </p:nvSpPr>
        <p:spPr>
          <a:xfrm>
            <a:off x="868680" y="5078308"/>
            <a:ext cx="10104120" cy="904916"/>
          </a:xfrm>
          <a:prstGeom prst="roundRect">
            <a:avLst>
              <a:gd name="adj" fmla="val 15385"/>
            </a:avLst>
          </a:prstGeom>
          <a:solidFill>
            <a:srgbClr val="FFFFFF"/>
          </a:solidFill>
          <a:ln w="10160">
            <a:solidFill>
              <a:srgbClr val="D7DEE8"/>
            </a:solidFill>
            <a:prstDash val="solid"/>
          </a:ln>
        </p:spPr>
        <p:txBody>
          <a:bodyPr/>
          <a:lstStyle/>
          <a:p>
            <a:endParaRPr sz="1400" b="1"/>
          </a:p>
        </p:txBody>
      </p:sp>
      <p:sp>
        <p:nvSpPr>
          <p:cNvPr id="33" name="Text 31"/>
          <p:cNvSpPr/>
          <p:nvPr/>
        </p:nvSpPr>
        <p:spPr>
          <a:xfrm>
            <a:off x="1024128" y="5206324"/>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Managerial issue</a:t>
            </a:r>
            <a:endParaRPr lang="en-US" sz="1400" b="1" dirty="0"/>
          </a:p>
        </p:txBody>
      </p:sp>
      <p:sp>
        <p:nvSpPr>
          <p:cNvPr id="34" name="Text 32"/>
          <p:cNvSpPr/>
          <p:nvPr/>
        </p:nvSpPr>
        <p:spPr>
          <a:xfrm>
            <a:off x="1024128" y="5517220"/>
            <a:ext cx="9793224" cy="6400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If the credit policy promises 30-day payment terms but DSO is 46 days, collection management requires attention.</a:t>
            </a:r>
            <a:endParaRPr lang="en-US" sz="1400" b="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2">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Activity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22</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rot="10800000" flipV="1">
            <a:off x="3157728" y="402337"/>
            <a:ext cx="1554480" cy="237743"/>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ASSET TURNOVER</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Total Asset Turnover</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lnSpc>
                <a:spcPct val="90000"/>
              </a:lnSpc>
              <a:buNone/>
            </a:pPr>
            <a:r>
              <a:rPr lang="en-US" sz="1600" b="1" dirty="0">
                <a:solidFill>
                  <a:srgbClr val="FFC000"/>
                </a:solidFill>
                <a:latin typeface="Aptos" pitchFamily="34" charset="0"/>
              </a:rPr>
              <a:t>Total asset turnover measures how efficiently total assets produce sales.</a:t>
            </a:r>
          </a:p>
        </p:txBody>
      </p:sp>
      <p:sp>
        <p:nvSpPr>
          <p:cNvPr id="11" name="Shape 9"/>
          <p:cNvSpPr/>
          <p:nvPr/>
        </p:nvSpPr>
        <p:spPr>
          <a:xfrm>
            <a:off x="713232" y="1860629"/>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79501"/>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979501"/>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Total asset turnover = Sales ÷ Average total assets</a:t>
            </a:r>
            <a:endParaRPr lang="en-US" sz="1430" b="1" dirty="0"/>
          </a:p>
        </p:txBody>
      </p:sp>
      <p:sp>
        <p:nvSpPr>
          <p:cNvPr id="14" name="Shape 12"/>
          <p:cNvSpPr/>
          <p:nvPr/>
        </p:nvSpPr>
        <p:spPr>
          <a:xfrm>
            <a:off x="822960" y="2802461"/>
            <a:ext cx="2286000" cy="448056"/>
          </a:xfrm>
          <a:prstGeom prst="rect">
            <a:avLst/>
          </a:prstGeom>
          <a:solidFill>
            <a:srgbClr val="1F5A92"/>
          </a:solidFill>
          <a:ln w="6350">
            <a:solidFill>
              <a:srgbClr val="D7DEE8"/>
            </a:solidFill>
            <a:prstDash val="solid"/>
          </a:ln>
        </p:spPr>
        <p:txBody>
          <a:bodyPr/>
          <a:lstStyle/>
          <a:p>
            <a:endParaRPr sz="1400" b="1"/>
          </a:p>
        </p:txBody>
      </p:sp>
      <p:sp>
        <p:nvSpPr>
          <p:cNvPr id="15" name="Text 13"/>
          <p:cNvSpPr/>
          <p:nvPr/>
        </p:nvSpPr>
        <p:spPr>
          <a:xfrm>
            <a:off x="859536" y="2834465"/>
            <a:ext cx="2212848" cy="384048"/>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3108960" y="2802461"/>
            <a:ext cx="2286000" cy="448056"/>
          </a:xfrm>
          <a:prstGeom prst="rect">
            <a:avLst/>
          </a:prstGeom>
          <a:solidFill>
            <a:srgbClr val="1F5A92"/>
          </a:solidFill>
          <a:ln w="6350">
            <a:solidFill>
              <a:srgbClr val="D7DEE8"/>
            </a:solidFill>
            <a:prstDash val="solid"/>
          </a:ln>
        </p:spPr>
        <p:txBody>
          <a:bodyPr/>
          <a:lstStyle/>
          <a:p>
            <a:endParaRPr sz="1400" b="1"/>
          </a:p>
        </p:txBody>
      </p:sp>
      <p:sp>
        <p:nvSpPr>
          <p:cNvPr id="17" name="Text 15"/>
          <p:cNvSpPr/>
          <p:nvPr/>
        </p:nvSpPr>
        <p:spPr>
          <a:xfrm>
            <a:off x="3145536" y="2834465"/>
            <a:ext cx="2212848" cy="384048"/>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250517"/>
            <a:ext cx="2286000" cy="448056"/>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282521"/>
            <a:ext cx="2212848" cy="384048"/>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Sales</a:t>
            </a:r>
            <a:endParaRPr lang="en-US" sz="1400" b="1" dirty="0"/>
          </a:p>
        </p:txBody>
      </p:sp>
      <p:sp>
        <p:nvSpPr>
          <p:cNvPr id="20" name="Shape 18"/>
          <p:cNvSpPr/>
          <p:nvPr/>
        </p:nvSpPr>
        <p:spPr>
          <a:xfrm>
            <a:off x="3108960" y="3250517"/>
            <a:ext cx="2286000" cy="448056"/>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145536" y="3282521"/>
            <a:ext cx="2212848" cy="384048"/>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$1,250,000</a:t>
            </a:r>
            <a:endParaRPr lang="en-US" sz="1400" b="1" dirty="0"/>
          </a:p>
        </p:txBody>
      </p:sp>
      <p:sp>
        <p:nvSpPr>
          <p:cNvPr id="22" name="Shape 20"/>
          <p:cNvSpPr/>
          <p:nvPr/>
        </p:nvSpPr>
        <p:spPr>
          <a:xfrm>
            <a:off x="822960" y="3698573"/>
            <a:ext cx="2286000" cy="448056"/>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730577"/>
            <a:ext cx="2212848" cy="384048"/>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Beginning assets</a:t>
            </a:r>
            <a:endParaRPr lang="en-US" sz="1400" b="1" dirty="0"/>
          </a:p>
        </p:txBody>
      </p:sp>
      <p:sp>
        <p:nvSpPr>
          <p:cNvPr id="24" name="Shape 22"/>
          <p:cNvSpPr/>
          <p:nvPr/>
        </p:nvSpPr>
        <p:spPr>
          <a:xfrm>
            <a:off x="3108960" y="3698573"/>
            <a:ext cx="2286000" cy="448056"/>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145536" y="3730577"/>
            <a:ext cx="2212848" cy="384048"/>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$1,350,000</a:t>
            </a:r>
            <a:endParaRPr lang="en-US" sz="1400" b="1" dirty="0"/>
          </a:p>
        </p:txBody>
      </p:sp>
      <p:sp>
        <p:nvSpPr>
          <p:cNvPr id="26" name="Shape 24"/>
          <p:cNvSpPr/>
          <p:nvPr/>
        </p:nvSpPr>
        <p:spPr>
          <a:xfrm>
            <a:off x="822960" y="4146629"/>
            <a:ext cx="2286000" cy="448056"/>
          </a:xfrm>
          <a:prstGeom prst="rect">
            <a:avLst/>
          </a:prstGeom>
          <a:solidFill>
            <a:srgbClr val="F1F4F8"/>
          </a:solidFill>
          <a:ln w="6350">
            <a:solidFill>
              <a:srgbClr val="D7DEE8"/>
            </a:solidFill>
            <a:prstDash val="solid"/>
          </a:ln>
        </p:spPr>
        <p:txBody>
          <a:bodyPr/>
          <a:lstStyle/>
          <a:p>
            <a:endParaRPr sz="1400" b="1"/>
          </a:p>
        </p:txBody>
      </p:sp>
      <p:sp>
        <p:nvSpPr>
          <p:cNvPr id="27" name="Text 25"/>
          <p:cNvSpPr/>
          <p:nvPr/>
        </p:nvSpPr>
        <p:spPr>
          <a:xfrm>
            <a:off x="859536" y="4178633"/>
            <a:ext cx="2212848" cy="384048"/>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Ending assets</a:t>
            </a:r>
            <a:endParaRPr lang="en-US" sz="1400" b="1" dirty="0"/>
          </a:p>
        </p:txBody>
      </p:sp>
      <p:sp>
        <p:nvSpPr>
          <p:cNvPr id="28" name="Shape 26"/>
          <p:cNvSpPr/>
          <p:nvPr/>
        </p:nvSpPr>
        <p:spPr>
          <a:xfrm>
            <a:off x="3108960" y="4146629"/>
            <a:ext cx="2286000" cy="448056"/>
          </a:xfrm>
          <a:prstGeom prst="rect">
            <a:avLst/>
          </a:prstGeom>
          <a:solidFill>
            <a:srgbClr val="F1F4F8"/>
          </a:solidFill>
          <a:ln w="6350">
            <a:solidFill>
              <a:srgbClr val="D7DEE8"/>
            </a:solidFill>
            <a:prstDash val="solid"/>
          </a:ln>
        </p:spPr>
        <p:txBody>
          <a:bodyPr/>
          <a:lstStyle/>
          <a:p>
            <a:endParaRPr sz="1400" b="1"/>
          </a:p>
        </p:txBody>
      </p:sp>
      <p:sp>
        <p:nvSpPr>
          <p:cNvPr id="29" name="Text 27"/>
          <p:cNvSpPr/>
          <p:nvPr/>
        </p:nvSpPr>
        <p:spPr>
          <a:xfrm>
            <a:off x="3145536" y="4178633"/>
            <a:ext cx="2212848" cy="384048"/>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$1,500,000</a:t>
            </a:r>
            <a:endParaRPr lang="en-US" sz="1400" b="1" dirty="0"/>
          </a:p>
        </p:txBody>
      </p:sp>
      <p:sp>
        <p:nvSpPr>
          <p:cNvPr id="30" name="Shape 28"/>
          <p:cNvSpPr/>
          <p:nvPr/>
        </p:nvSpPr>
        <p:spPr>
          <a:xfrm>
            <a:off x="822960" y="4594685"/>
            <a:ext cx="2286000" cy="448056"/>
          </a:xfrm>
          <a:prstGeom prst="rect">
            <a:avLst/>
          </a:prstGeom>
          <a:solidFill>
            <a:srgbClr val="FFFFFF"/>
          </a:solidFill>
          <a:ln w="6350">
            <a:solidFill>
              <a:srgbClr val="D7DEE8"/>
            </a:solidFill>
            <a:prstDash val="solid"/>
          </a:ln>
        </p:spPr>
        <p:txBody>
          <a:bodyPr/>
          <a:lstStyle/>
          <a:p>
            <a:endParaRPr sz="1400" b="1"/>
          </a:p>
        </p:txBody>
      </p:sp>
      <p:sp>
        <p:nvSpPr>
          <p:cNvPr id="31" name="Text 29"/>
          <p:cNvSpPr/>
          <p:nvPr/>
        </p:nvSpPr>
        <p:spPr>
          <a:xfrm>
            <a:off x="859536" y="4626689"/>
            <a:ext cx="2212848" cy="384048"/>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Average total assets</a:t>
            </a:r>
            <a:endParaRPr lang="en-US" sz="1400" b="1" dirty="0"/>
          </a:p>
        </p:txBody>
      </p:sp>
      <p:sp>
        <p:nvSpPr>
          <p:cNvPr id="32" name="Shape 30"/>
          <p:cNvSpPr/>
          <p:nvPr/>
        </p:nvSpPr>
        <p:spPr>
          <a:xfrm>
            <a:off x="3108960" y="4594685"/>
            <a:ext cx="2286000" cy="448056"/>
          </a:xfrm>
          <a:prstGeom prst="rect">
            <a:avLst/>
          </a:prstGeom>
          <a:solidFill>
            <a:srgbClr val="FFFFFF"/>
          </a:solidFill>
          <a:ln w="6350">
            <a:solidFill>
              <a:srgbClr val="D7DEE8"/>
            </a:solidFill>
            <a:prstDash val="solid"/>
          </a:ln>
        </p:spPr>
        <p:txBody>
          <a:bodyPr/>
          <a:lstStyle/>
          <a:p>
            <a:endParaRPr sz="1400" b="1"/>
          </a:p>
        </p:txBody>
      </p:sp>
      <p:sp>
        <p:nvSpPr>
          <p:cNvPr id="33" name="Text 31"/>
          <p:cNvSpPr/>
          <p:nvPr/>
        </p:nvSpPr>
        <p:spPr>
          <a:xfrm>
            <a:off x="3145536" y="4626689"/>
            <a:ext cx="2212848" cy="384048"/>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$1,425,000</a:t>
            </a:r>
            <a:endParaRPr lang="en-US" sz="1400" b="1" dirty="0"/>
          </a:p>
        </p:txBody>
      </p:sp>
      <p:sp>
        <p:nvSpPr>
          <p:cNvPr id="34" name="Shape 32"/>
          <p:cNvSpPr/>
          <p:nvPr/>
        </p:nvSpPr>
        <p:spPr>
          <a:xfrm>
            <a:off x="5760720" y="2866469"/>
            <a:ext cx="5029200" cy="1234440"/>
          </a:xfrm>
          <a:prstGeom prst="roundRect">
            <a:avLst>
              <a:gd name="adj" fmla="val 7407"/>
            </a:avLst>
          </a:prstGeom>
          <a:solidFill>
            <a:srgbClr val="EAF3FA"/>
          </a:solidFill>
          <a:ln w="10160">
            <a:solidFill>
              <a:srgbClr val="D7DEE8"/>
            </a:solidFill>
            <a:prstDash val="solid"/>
          </a:ln>
        </p:spPr>
        <p:txBody>
          <a:bodyPr/>
          <a:lstStyle/>
          <a:p>
            <a:endParaRPr sz="1400" b="1"/>
          </a:p>
        </p:txBody>
      </p:sp>
      <p:sp>
        <p:nvSpPr>
          <p:cNvPr id="35" name="Text 33"/>
          <p:cNvSpPr/>
          <p:nvPr/>
        </p:nvSpPr>
        <p:spPr>
          <a:xfrm>
            <a:off x="5916168" y="2994485"/>
            <a:ext cx="47183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36" name="Text 34"/>
          <p:cNvSpPr/>
          <p:nvPr/>
        </p:nvSpPr>
        <p:spPr>
          <a:xfrm>
            <a:off x="5916168" y="3305381"/>
            <a:ext cx="4718304" cy="7040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Total asset turnover = $1,250,000 ÷ $1,425,000 = 0.88 times. The firm generates $0.88 of sales for each $1 invested in assets.</a:t>
            </a:r>
            <a:endParaRPr lang="en-US" sz="1400" b="1" dirty="0"/>
          </a:p>
        </p:txBody>
      </p:sp>
      <p:sp>
        <p:nvSpPr>
          <p:cNvPr id="37" name="Shape 35"/>
          <p:cNvSpPr/>
          <p:nvPr/>
        </p:nvSpPr>
        <p:spPr>
          <a:xfrm>
            <a:off x="5760720" y="4539821"/>
            <a:ext cx="5029200" cy="1325880"/>
          </a:xfrm>
          <a:prstGeom prst="roundRect">
            <a:avLst>
              <a:gd name="adj" fmla="val 10526"/>
            </a:avLst>
          </a:prstGeom>
          <a:solidFill>
            <a:srgbClr val="FFFFFF"/>
          </a:solidFill>
          <a:ln w="10160">
            <a:solidFill>
              <a:srgbClr val="D7DEE8"/>
            </a:solidFill>
            <a:prstDash val="solid"/>
          </a:ln>
        </p:spPr>
        <p:txBody>
          <a:bodyPr/>
          <a:lstStyle/>
          <a:p>
            <a:endParaRPr sz="1400" b="1"/>
          </a:p>
        </p:txBody>
      </p:sp>
      <p:sp>
        <p:nvSpPr>
          <p:cNvPr id="38" name="Text 36"/>
          <p:cNvSpPr/>
          <p:nvPr/>
        </p:nvSpPr>
        <p:spPr>
          <a:xfrm>
            <a:off x="5916168" y="4667837"/>
            <a:ext cx="47183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39" name="Text 37"/>
          <p:cNvSpPr/>
          <p:nvPr/>
        </p:nvSpPr>
        <p:spPr>
          <a:xfrm>
            <a:off x="5916168" y="4978733"/>
            <a:ext cx="4718304" cy="33832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Low asset turnover may reflect excess capacity, inefficient assets, or a capital-intensive strategy. High turnover may reflect efficient operations or limited asset base.</a:t>
            </a:r>
            <a:endParaRPr lang="en-US" sz="1400" b="1"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3">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Activity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23</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EXAMPLE</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Activity Analysis: Operational Diagnosis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a:lnSpc>
                <a:spcPct val="90000"/>
              </a:lnSpc>
            </a:pPr>
            <a:r>
              <a:rPr lang="en-US" sz="1600" b="1" dirty="0">
                <a:solidFill>
                  <a:srgbClr val="FFC000"/>
                </a:solidFill>
                <a:latin typeface="Aptos" pitchFamily="34" charset="0"/>
              </a:rPr>
              <a:t>Activity ratios reveal where cash is tied up in the operating cycle.</a:t>
            </a:r>
          </a:p>
        </p:txBody>
      </p:sp>
      <p:sp>
        <p:nvSpPr>
          <p:cNvPr id="11" name="Shape 9"/>
          <p:cNvSpPr/>
          <p:nvPr/>
        </p:nvSpPr>
        <p:spPr>
          <a:xfrm>
            <a:off x="713232" y="1827106"/>
            <a:ext cx="1746691" cy="560070"/>
          </a:xfrm>
          <a:prstGeom prst="rect">
            <a:avLst/>
          </a:prstGeom>
          <a:solidFill>
            <a:srgbClr val="197278"/>
          </a:solidFill>
          <a:ln w="6350">
            <a:solidFill>
              <a:srgbClr val="D7DEE8"/>
            </a:solidFill>
            <a:prstDash val="solid"/>
          </a:ln>
        </p:spPr>
        <p:txBody>
          <a:bodyPr/>
          <a:lstStyle/>
          <a:p>
            <a:endParaRPr sz="1400" b="1"/>
          </a:p>
        </p:txBody>
      </p:sp>
      <p:sp>
        <p:nvSpPr>
          <p:cNvPr id="12" name="Text 10"/>
          <p:cNvSpPr/>
          <p:nvPr/>
        </p:nvSpPr>
        <p:spPr>
          <a:xfrm>
            <a:off x="749808" y="1859110"/>
            <a:ext cx="1673539" cy="49606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Ratio</a:t>
            </a:r>
            <a:endParaRPr lang="en-US" sz="1400" b="1" dirty="0"/>
          </a:p>
        </p:txBody>
      </p:sp>
      <p:sp>
        <p:nvSpPr>
          <p:cNvPr id="13" name="Shape 11"/>
          <p:cNvSpPr/>
          <p:nvPr/>
        </p:nvSpPr>
        <p:spPr>
          <a:xfrm>
            <a:off x="2459923" y="1827106"/>
            <a:ext cx="1343608" cy="560070"/>
          </a:xfrm>
          <a:prstGeom prst="rect">
            <a:avLst/>
          </a:prstGeom>
          <a:solidFill>
            <a:srgbClr val="197278"/>
          </a:solidFill>
          <a:ln w="6350">
            <a:solidFill>
              <a:srgbClr val="D7DEE8"/>
            </a:solidFill>
            <a:prstDash val="solid"/>
          </a:ln>
        </p:spPr>
        <p:txBody>
          <a:bodyPr/>
          <a:lstStyle/>
          <a:p>
            <a:endParaRPr sz="1400" b="1"/>
          </a:p>
        </p:txBody>
      </p:sp>
      <p:sp>
        <p:nvSpPr>
          <p:cNvPr id="14" name="Text 12"/>
          <p:cNvSpPr/>
          <p:nvPr/>
        </p:nvSpPr>
        <p:spPr>
          <a:xfrm>
            <a:off x="2496499" y="1859110"/>
            <a:ext cx="1270456" cy="49606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Result</a:t>
            </a:r>
            <a:endParaRPr lang="en-US" sz="1400" b="1" dirty="0"/>
          </a:p>
        </p:txBody>
      </p:sp>
      <p:sp>
        <p:nvSpPr>
          <p:cNvPr id="15" name="Shape 13"/>
          <p:cNvSpPr/>
          <p:nvPr/>
        </p:nvSpPr>
        <p:spPr>
          <a:xfrm>
            <a:off x="3803531" y="1827106"/>
            <a:ext cx="3493381" cy="560070"/>
          </a:xfrm>
          <a:prstGeom prst="rect">
            <a:avLst/>
          </a:prstGeom>
          <a:solidFill>
            <a:srgbClr val="197278"/>
          </a:solidFill>
          <a:ln w="6350">
            <a:solidFill>
              <a:srgbClr val="D7DEE8"/>
            </a:solidFill>
            <a:prstDash val="solid"/>
          </a:ln>
        </p:spPr>
        <p:txBody>
          <a:bodyPr/>
          <a:lstStyle/>
          <a:p>
            <a:endParaRPr sz="1400" b="1"/>
          </a:p>
        </p:txBody>
      </p:sp>
      <p:sp>
        <p:nvSpPr>
          <p:cNvPr id="16" name="Text 14"/>
          <p:cNvSpPr/>
          <p:nvPr/>
        </p:nvSpPr>
        <p:spPr>
          <a:xfrm>
            <a:off x="3840107" y="1859110"/>
            <a:ext cx="3420229" cy="49606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Likely implication</a:t>
            </a:r>
            <a:endParaRPr lang="en-US" sz="1400" b="1" dirty="0"/>
          </a:p>
        </p:txBody>
      </p:sp>
      <p:sp>
        <p:nvSpPr>
          <p:cNvPr id="17" name="Shape 15"/>
          <p:cNvSpPr/>
          <p:nvPr/>
        </p:nvSpPr>
        <p:spPr>
          <a:xfrm>
            <a:off x="713232" y="2387176"/>
            <a:ext cx="1746691" cy="560070"/>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749808" y="2419180"/>
            <a:ext cx="1673539" cy="49606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Inventory turnover</a:t>
            </a:r>
            <a:endParaRPr lang="en-US" sz="1400" b="1" dirty="0"/>
          </a:p>
        </p:txBody>
      </p:sp>
      <p:sp>
        <p:nvSpPr>
          <p:cNvPr id="19" name="Shape 17"/>
          <p:cNvSpPr/>
          <p:nvPr/>
        </p:nvSpPr>
        <p:spPr>
          <a:xfrm>
            <a:off x="2459923" y="2387176"/>
            <a:ext cx="1343608" cy="560070"/>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2496499" y="2419180"/>
            <a:ext cx="1270456" cy="49606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4.17 times</a:t>
            </a:r>
            <a:endParaRPr lang="en-US" sz="1400" b="1" dirty="0"/>
          </a:p>
        </p:txBody>
      </p:sp>
      <p:sp>
        <p:nvSpPr>
          <p:cNvPr id="21" name="Shape 19"/>
          <p:cNvSpPr/>
          <p:nvPr/>
        </p:nvSpPr>
        <p:spPr>
          <a:xfrm>
            <a:off x="3803531" y="2387176"/>
            <a:ext cx="3493381" cy="56007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3840107" y="2419180"/>
            <a:ext cx="3420229" cy="49606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Inventory sits about 88 days</a:t>
            </a:r>
            <a:endParaRPr lang="en-US" sz="1400" b="1" dirty="0"/>
          </a:p>
        </p:txBody>
      </p:sp>
      <p:sp>
        <p:nvSpPr>
          <p:cNvPr id="23" name="Shape 21"/>
          <p:cNvSpPr/>
          <p:nvPr/>
        </p:nvSpPr>
        <p:spPr>
          <a:xfrm>
            <a:off x="713232" y="2947246"/>
            <a:ext cx="1746691" cy="560070"/>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749808" y="2979250"/>
            <a:ext cx="1673539" cy="49606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Receivables turnover</a:t>
            </a:r>
            <a:endParaRPr lang="en-US" sz="1400" b="1" dirty="0"/>
          </a:p>
        </p:txBody>
      </p:sp>
      <p:sp>
        <p:nvSpPr>
          <p:cNvPr id="25" name="Shape 23"/>
          <p:cNvSpPr/>
          <p:nvPr/>
        </p:nvSpPr>
        <p:spPr>
          <a:xfrm>
            <a:off x="2459923" y="2947246"/>
            <a:ext cx="1343608" cy="56007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2496499" y="2979250"/>
            <a:ext cx="1270456" cy="49606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8.00 times</a:t>
            </a:r>
            <a:endParaRPr lang="en-US" sz="1400" b="1" dirty="0"/>
          </a:p>
        </p:txBody>
      </p:sp>
      <p:sp>
        <p:nvSpPr>
          <p:cNvPr id="27" name="Shape 25"/>
          <p:cNvSpPr/>
          <p:nvPr/>
        </p:nvSpPr>
        <p:spPr>
          <a:xfrm>
            <a:off x="3803531" y="2947246"/>
            <a:ext cx="3493381" cy="56007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3840107" y="2979250"/>
            <a:ext cx="3420229" cy="49606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Collection takes about 46 days</a:t>
            </a:r>
            <a:endParaRPr lang="en-US" sz="1400" b="1" dirty="0"/>
          </a:p>
        </p:txBody>
      </p:sp>
      <p:sp>
        <p:nvSpPr>
          <p:cNvPr id="29" name="Shape 27"/>
          <p:cNvSpPr/>
          <p:nvPr/>
        </p:nvSpPr>
        <p:spPr>
          <a:xfrm>
            <a:off x="713232" y="3507316"/>
            <a:ext cx="1746691" cy="56007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749808" y="3539320"/>
            <a:ext cx="1673539" cy="49606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asset turnover</a:t>
            </a:r>
            <a:endParaRPr lang="en-US" sz="1400" b="1" dirty="0"/>
          </a:p>
        </p:txBody>
      </p:sp>
      <p:sp>
        <p:nvSpPr>
          <p:cNvPr id="31" name="Shape 29"/>
          <p:cNvSpPr/>
          <p:nvPr/>
        </p:nvSpPr>
        <p:spPr>
          <a:xfrm>
            <a:off x="2459923" y="3507316"/>
            <a:ext cx="1343608" cy="560070"/>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2496499" y="3539320"/>
            <a:ext cx="1270456" cy="49606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0.88 times</a:t>
            </a:r>
            <a:endParaRPr lang="en-US" sz="1400" b="1" dirty="0"/>
          </a:p>
        </p:txBody>
      </p:sp>
      <p:sp>
        <p:nvSpPr>
          <p:cNvPr id="33" name="Shape 31"/>
          <p:cNvSpPr/>
          <p:nvPr/>
        </p:nvSpPr>
        <p:spPr>
          <a:xfrm>
            <a:off x="3803531" y="3507316"/>
            <a:ext cx="3493381" cy="560070"/>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3840107" y="3539320"/>
            <a:ext cx="3420229" cy="49606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Assets generate less than $1 sales per $1 assets</a:t>
            </a:r>
            <a:endParaRPr lang="en-US" sz="1400" b="1" dirty="0"/>
          </a:p>
        </p:txBody>
      </p:sp>
      <p:sp>
        <p:nvSpPr>
          <p:cNvPr id="35" name="Shape 33"/>
          <p:cNvSpPr/>
          <p:nvPr/>
        </p:nvSpPr>
        <p:spPr>
          <a:xfrm>
            <a:off x="7543800" y="1783080"/>
            <a:ext cx="3703320" cy="1645920"/>
          </a:xfrm>
          <a:prstGeom prst="roundRect">
            <a:avLst>
              <a:gd name="adj" fmla="val 5556"/>
            </a:avLst>
          </a:prstGeom>
          <a:solidFill>
            <a:srgbClr val="EAF3FA"/>
          </a:solidFill>
          <a:ln w="10160">
            <a:solidFill>
              <a:srgbClr val="D7DEE8"/>
            </a:solidFill>
            <a:prstDash val="solid"/>
          </a:ln>
        </p:spPr>
        <p:txBody>
          <a:bodyPr/>
          <a:lstStyle/>
          <a:p>
            <a:endParaRPr sz="1400" b="1"/>
          </a:p>
        </p:txBody>
      </p:sp>
      <p:sp>
        <p:nvSpPr>
          <p:cNvPr id="36" name="Text 34"/>
          <p:cNvSpPr/>
          <p:nvPr/>
        </p:nvSpPr>
        <p:spPr>
          <a:xfrm>
            <a:off x="7699248" y="2046562"/>
            <a:ext cx="33924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Strategic diagnosis</a:t>
            </a:r>
            <a:endParaRPr lang="en-US" sz="1400" b="1" dirty="0"/>
          </a:p>
        </p:txBody>
      </p:sp>
      <p:sp>
        <p:nvSpPr>
          <p:cNvPr id="37" name="Text 35"/>
          <p:cNvSpPr/>
          <p:nvPr/>
        </p:nvSpPr>
        <p:spPr>
          <a:xfrm>
            <a:off x="7699248" y="2357458"/>
            <a:ext cx="3392424" cy="111556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The firm should review inventory policy, product mix, credit terms, and capacity utilization. Better turnover can reduce external financing needs.</a:t>
            </a:r>
            <a:endParaRPr lang="en-US" sz="1400" b="1" dirty="0"/>
          </a:p>
        </p:txBody>
      </p:sp>
      <p:sp>
        <p:nvSpPr>
          <p:cNvPr id="38" name="Shape 36"/>
          <p:cNvSpPr/>
          <p:nvPr/>
        </p:nvSpPr>
        <p:spPr>
          <a:xfrm>
            <a:off x="868680" y="4572000"/>
            <a:ext cx="3200400" cy="1143000"/>
          </a:xfrm>
          <a:prstGeom prst="roundRect">
            <a:avLst>
              <a:gd name="adj" fmla="val 6400"/>
            </a:avLst>
          </a:prstGeom>
          <a:solidFill>
            <a:srgbClr val="EAF3FA"/>
          </a:solidFill>
          <a:ln w="10160">
            <a:solidFill>
              <a:srgbClr val="D7DEE8"/>
            </a:solidFill>
            <a:prstDash val="solid"/>
          </a:ln>
        </p:spPr>
        <p:txBody>
          <a:bodyPr/>
          <a:lstStyle/>
          <a:p>
            <a:endParaRPr sz="1400" b="1"/>
          </a:p>
        </p:txBody>
      </p:sp>
      <p:sp>
        <p:nvSpPr>
          <p:cNvPr id="39" name="Text 37"/>
          <p:cNvSpPr/>
          <p:nvPr/>
        </p:nvSpPr>
        <p:spPr>
          <a:xfrm>
            <a:off x="978408" y="470916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1</a:t>
            </a:r>
            <a:endParaRPr lang="en-US" sz="1400" b="1" dirty="0"/>
          </a:p>
        </p:txBody>
      </p:sp>
      <p:sp>
        <p:nvSpPr>
          <p:cNvPr id="40" name="Text 38"/>
          <p:cNvSpPr/>
          <p:nvPr/>
        </p:nvSpPr>
        <p:spPr>
          <a:xfrm>
            <a:off x="1280160" y="4700016"/>
            <a:ext cx="269748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Sell faster</a:t>
            </a:r>
            <a:endParaRPr lang="en-US" sz="1400" b="1" dirty="0"/>
          </a:p>
        </p:txBody>
      </p:sp>
      <p:sp>
        <p:nvSpPr>
          <p:cNvPr id="41" name="Text 39"/>
          <p:cNvSpPr/>
          <p:nvPr/>
        </p:nvSpPr>
        <p:spPr>
          <a:xfrm>
            <a:off x="1014984" y="5074920"/>
            <a:ext cx="2907792" cy="54864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Inventory turnover improves.</a:t>
            </a:r>
            <a:endParaRPr lang="en-US" sz="1400" b="1" dirty="0"/>
          </a:p>
        </p:txBody>
      </p:sp>
      <p:sp>
        <p:nvSpPr>
          <p:cNvPr id="42" name="Shape 40"/>
          <p:cNvSpPr/>
          <p:nvPr/>
        </p:nvSpPr>
        <p:spPr>
          <a:xfrm>
            <a:off x="4297680" y="4572000"/>
            <a:ext cx="3200400" cy="1143000"/>
          </a:xfrm>
          <a:prstGeom prst="roundRect">
            <a:avLst>
              <a:gd name="adj" fmla="val 6400"/>
            </a:avLst>
          </a:prstGeom>
          <a:solidFill>
            <a:srgbClr val="FFFFFF"/>
          </a:solidFill>
          <a:ln w="10160">
            <a:solidFill>
              <a:srgbClr val="D7DEE8"/>
            </a:solidFill>
            <a:prstDash val="solid"/>
          </a:ln>
        </p:spPr>
        <p:txBody>
          <a:bodyPr/>
          <a:lstStyle/>
          <a:p>
            <a:endParaRPr sz="1400" b="1"/>
          </a:p>
        </p:txBody>
      </p:sp>
      <p:sp>
        <p:nvSpPr>
          <p:cNvPr id="43" name="Text 41"/>
          <p:cNvSpPr/>
          <p:nvPr/>
        </p:nvSpPr>
        <p:spPr>
          <a:xfrm>
            <a:off x="4407408" y="470916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2</a:t>
            </a:r>
            <a:endParaRPr lang="en-US" sz="1400" b="1" dirty="0"/>
          </a:p>
        </p:txBody>
      </p:sp>
      <p:sp>
        <p:nvSpPr>
          <p:cNvPr id="44" name="Text 42"/>
          <p:cNvSpPr/>
          <p:nvPr/>
        </p:nvSpPr>
        <p:spPr>
          <a:xfrm>
            <a:off x="4709160" y="4700016"/>
            <a:ext cx="269748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Collect faster</a:t>
            </a:r>
            <a:endParaRPr lang="en-US" sz="1400" b="1" dirty="0"/>
          </a:p>
        </p:txBody>
      </p:sp>
      <p:sp>
        <p:nvSpPr>
          <p:cNvPr id="45" name="Text 43"/>
          <p:cNvSpPr/>
          <p:nvPr/>
        </p:nvSpPr>
        <p:spPr>
          <a:xfrm>
            <a:off x="4443984" y="5074920"/>
            <a:ext cx="2907792" cy="54864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Receivables turnover improves.</a:t>
            </a:r>
            <a:endParaRPr lang="en-US" sz="1400" b="1" dirty="0"/>
          </a:p>
        </p:txBody>
      </p:sp>
      <p:sp>
        <p:nvSpPr>
          <p:cNvPr id="46" name="Shape 44"/>
          <p:cNvSpPr/>
          <p:nvPr/>
        </p:nvSpPr>
        <p:spPr>
          <a:xfrm>
            <a:off x="7726680" y="4572000"/>
            <a:ext cx="3200400" cy="1143000"/>
          </a:xfrm>
          <a:prstGeom prst="roundRect">
            <a:avLst>
              <a:gd name="adj" fmla="val 6400"/>
            </a:avLst>
          </a:prstGeom>
          <a:solidFill>
            <a:srgbClr val="EAF3FA"/>
          </a:solidFill>
          <a:ln w="10160">
            <a:solidFill>
              <a:srgbClr val="D7DEE8"/>
            </a:solidFill>
            <a:prstDash val="solid"/>
          </a:ln>
        </p:spPr>
        <p:txBody>
          <a:bodyPr/>
          <a:lstStyle/>
          <a:p>
            <a:endParaRPr sz="1400" b="1"/>
          </a:p>
        </p:txBody>
      </p:sp>
      <p:sp>
        <p:nvSpPr>
          <p:cNvPr id="47" name="Text 45"/>
          <p:cNvSpPr/>
          <p:nvPr/>
        </p:nvSpPr>
        <p:spPr>
          <a:xfrm>
            <a:off x="7836408" y="470916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3</a:t>
            </a:r>
            <a:endParaRPr lang="en-US" sz="1400" b="1" dirty="0"/>
          </a:p>
        </p:txBody>
      </p:sp>
      <p:sp>
        <p:nvSpPr>
          <p:cNvPr id="48" name="Text 46"/>
          <p:cNvSpPr/>
          <p:nvPr/>
        </p:nvSpPr>
        <p:spPr>
          <a:xfrm>
            <a:off x="8138160" y="4700016"/>
            <a:ext cx="269748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Finance less</a:t>
            </a:r>
            <a:endParaRPr lang="en-US" sz="1400" b="1" dirty="0"/>
          </a:p>
        </p:txBody>
      </p:sp>
      <p:sp>
        <p:nvSpPr>
          <p:cNvPr id="49" name="Text 47"/>
          <p:cNvSpPr/>
          <p:nvPr/>
        </p:nvSpPr>
        <p:spPr>
          <a:xfrm>
            <a:off x="7872984" y="5074920"/>
            <a:ext cx="2907792" cy="54864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Working capital need falls.</a:t>
            </a:r>
            <a:endParaRPr lang="en-US" sz="1400" b="1"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4">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Debt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24</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SOLVENCY</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Debt Ratios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fontScale="92500"/>
          </a:bodyPr>
          <a:lstStyle/>
          <a:p>
            <a:pPr indent="0">
              <a:lnSpc>
                <a:spcPct val="90000"/>
              </a:lnSpc>
              <a:buNone/>
            </a:pPr>
            <a:r>
              <a:rPr lang="en-US" sz="1600" b="1" dirty="0">
                <a:solidFill>
                  <a:srgbClr val="FFC000"/>
                </a:solidFill>
                <a:latin typeface="Aptos" pitchFamily="34" charset="0"/>
              </a:rPr>
              <a:t>Debt ratios measure how much of the firm is financed by liabilities and whether it can service debt.</a:t>
            </a:r>
          </a:p>
        </p:txBody>
      </p:sp>
      <p:sp>
        <p:nvSpPr>
          <p:cNvPr id="11" name="Text 9"/>
          <p:cNvSpPr/>
          <p:nvPr/>
        </p:nvSpPr>
        <p:spPr>
          <a:xfrm>
            <a:off x="777240" y="2050179"/>
            <a:ext cx="5806440" cy="2788920"/>
          </a:xfrm>
          <a:prstGeom prst="rect">
            <a:avLst/>
          </a:prstGeom>
          <a:noFill/>
          <a:ln/>
        </p:spPr>
        <p:txBody>
          <a:bodyPr wrap="square" lIns="508" tIns="508" rIns="508" bIns="508" rtlCol="0" anchor="t">
            <a:normAutofit/>
          </a:bodyPr>
          <a:lstStyle/>
          <a:p>
            <a:pPr marL="0" indent="0">
              <a:buNone/>
            </a:pPr>
            <a:r>
              <a:rPr lang="en-US" sz="1520" b="1" dirty="0">
                <a:solidFill>
                  <a:srgbClr val="1B1F23"/>
                </a:solidFill>
                <a:latin typeface="Aptos" pitchFamily="34" charset="0"/>
                <a:ea typeface="Aptos" pitchFamily="34" charset="-122"/>
                <a:cs typeface="Aptos" pitchFamily="34" charset="-120"/>
              </a:rPr>
              <a:t>• Debt can increase shareholder returns when operations perform well, but it also increases financial risk.</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Creditors use debt ratios to assess default risk and debt capacity.</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Shareholders examine leverage because it affects ROE and volatility of earnings.</a:t>
            </a:r>
          </a:p>
          <a:p>
            <a:pPr marL="0" indent="0">
              <a:buNone/>
            </a:pPr>
            <a:endParaRPr lang="en-US" sz="1520" b="1" dirty="0"/>
          </a:p>
          <a:p>
            <a:pPr marL="0" indent="0">
              <a:buNone/>
            </a:pPr>
            <a:r>
              <a:rPr lang="en-US" sz="1520" b="1" dirty="0">
                <a:solidFill>
                  <a:srgbClr val="1B1F23"/>
                </a:solidFill>
                <a:latin typeface="Aptos" pitchFamily="34" charset="0"/>
                <a:ea typeface="Aptos" pitchFamily="34" charset="-122"/>
                <a:cs typeface="Aptos" pitchFamily="34" charset="-120"/>
              </a:rPr>
              <a:t>• Key ratios: debt ratio, debt-to-equity ratio, and times interest earned.</a:t>
            </a:r>
            <a:endParaRPr lang="en-US" sz="1520" b="1" dirty="0"/>
          </a:p>
        </p:txBody>
      </p:sp>
      <p:sp>
        <p:nvSpPr>
          <p:cNvPr id="12" name="Shape 10"/>
          <p:cNvSpPr/>
          <p:nvPr/>
        </p:nvSpPr>
        <p:spPr>
          <a:xfrm>
            <a:off x="6812280" y="1920240"/>
            <a:ext cx="4343400" cy="1325880"/>
          </a:xfrm>
          <a:prstGeom prst="roundRect">
            <a:avLst>
              <a:gd name="adj" fmla="val 6897"/>
            </a:avLst>
          </a:prstGeom>
          <a:solidFill>
            <a:srgbClr val="EAF3FA"/>
          </a:solidFill>
          <a:ln w="10160">
            <a:solidFill>
              <a:srgbClr val="D7DEE8"/>
            </a:solidFill>
            <a:prstDash val="solid"/>
          </a:ln>
        </p:spPr>
        <p:txBody>
          <a:bodyPr/>
          <a:lstStyle/>
          <a:p>
            <a:endParaRPr sz="1400" b="1"/>
          </a:p>
        </p:txBody>
      </p:sp>
      <p:sp>
        <p:nvSpPr>
          <p:cNvPr id="13" name="Text 11"/>
          <p:cNvSpPr/>
          <p:nvPr/>
        </p:nvSpPr>
        <p:spPr>
          <a:xfrm>
            <a:off x="6967728" y="2048256"/>
            <a:ext cx="40325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Leverage tradeoff</a:t>
            </a:r>
            <a:endParaRPr lang="en-US" sz="1400" b="1" dirty="0"/>
          </a:p>
        </p:txBody>
      </p:sp>
      <p:sp>
        <p:nvSpPr>
          <p:cNvPr id="14" name="Text 12"/>
          <p:cNvSpPr/>
          <p:nvPr/>
        </p:nvSpPr>
        <p:spPr>
          <a:xfrm>
            <a:off x="6967728" y="2359152"/>
            <a:ext cx="4032504" cy="79552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Using debt creates a fixed obligation. The firm must pay interest regardless of whether sales are strong or weak.</a:t>
            </a:r>
            <a:endParaRPr lang="en-US" sz="1400" b="1" dirty="0"/>
          </a:p>
        </p:txBody>
      </p:sp>
      <p:sp>
        <p:nvSpPr>
          <p:cNvPr id="15" name="Shape 13"/>
          <p:cNvSpPr/>
          <p:nvPr/>
        </p:nvSpPr>
        <p:spPr>
          <a:xfrm>
            <a:off x="6812280" y="4023360"/>
            <a:ext cx="4343400" cy="713232"/>
          </a:xfrm>
          <a:prstGeom prst="roundRect">
            <a:avLst>
              <a:gd name="adj" fmla="val 10256"/>
            </a:avLst>
          </a:prstGeom>
          <a:solidFill>
            <a:srgbClr val="FFFFFF"/>
          </a:solidFill>
          <a:ln w="15240">
            <a:solidFill>
              <a:srgbClr val="C99700"/>
            </a:solidFill>
            <a:prstDash val="solid"/>
          </a:ln>
        </p:spPr>
        <p:txBody>
          <a:bodyPr/>
          <a:lstStyle/>
          <a:p>
            <a:endParaRPr sz="1400" b="1"/>
          </a:p>
        </p:txBody>
      </p:sp>
      <p:sp>
        <p:nvSpPr>
          <p:cNvPr id="16" name="Text 14"/>
          <p:cNvSpPr/>
          <p:nvPr/>
        </p:nvSpPr>
        <p:spPr>
          <a:xfrm>
            <a:off x="6940296" y="4142232"/>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Strategic balance</a:t>
            </a:r>
            <a:endParaRPr lang="en-US" sz="1400" b="1" dirty="0"/>
          </a:p>
        </p:txBody>
      </p:sp>
      <p:sp>
        <p:nvSpPr>
          <p:cNvPr id="17" name="Text 15"/>
          <p:cNvSpPr/>
          <p:nvPr/>
        </p:nvSpPr>
        <p:spPr>
          <a:xfrm>
            <a:off x="8686800" y="4142232"/>
            <a:ext cx="2286000" cy="548640"/>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Debt benefits vs financial distress risk</a:t>
            </a:r>
            <a:endParaRPr lang="en-US" sz="1430" b="1"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5">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Debt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25</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DEBT RATIO</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Debt Ratio</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a:lnSpc>
                <a:spcPct val="90000"/>
              </a:lnSpc>
            </a:pPr>
            <a:r>
              <a:rPr lang="en-US" sz="1500" b="1" dirty="0">
                <a:solidFill>
                  <a:srgbClr val="FFC000"/>
                </a:solidFill>
                <a:latin typeface="Aptos" pitchFamily="34" charset="0"/>
              </a:rPr>
              <a:t>The debt ratio shows the proportion of assets financed by liabilities.</a:t>
            </a:r>
          </a:p>
        </p:txBody>
      </p:sp>
      <p:sp>
        <p:nvSpPr>
          <p:cNvPr id="11" name="Shape 9"/>
          <p:cNvSpPr/>
          <p:nvPr/>
        </p:nvSpPr>
        <p:spPr>
          <a:xfrm>
            <a:off x="713232" y="1867320"/>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86192"/>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986192"/>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Debt ratio = Total liabilities ÷ Total assets</a:t>
            </a:r>
            <a:endParaRPr lang="en-US" sz="1430" b="1" dirty="0"/>
          </a:p>
        </p:txBody>
      </p:sp>
      <p:sp>
        <p:nvSpPr>
          <p:cNvPr id="14" name="Shape 12"/>
          <p:cNvSpPr/>
          <p:nvPr/>
        </p:nvSpPr>
        <p:spPr>
          <a:xfrm>
            <a:off x="822960" y="2728296"/>
            <a:ext cx="2148840" cy="472440"/>
          </a:xfrm>
          <a:prstGeom prst="rect">
            <a:avLst/>
          </a:prstGeom>
          <a:solidFill>
            <a:srgbClr val="17324D"/>
          </a:solidFill>
          <a:ln w="6350">
            <a:solidFill>
              <a:srgbClr val="D7DEE8"/>
            </a:solidFill>
            <a:prstDash val="solid"/>
          </a:ln>
        </p:spPr>
        <p:txBody>
          <a:bodyPr/>
          <a:lstStyle/>
          <a:p>
            <a:endParaRPr sz="1400" b="1"/>
          </a:p>
        </p:txBody>
      </p:sp>
      <p:sp>
        <p:nvSpPr>
          <p:cNvPr id="15" name="Text 13"/>
          <p:cNvSpPr/>
          <p:nvPr/>
        </p:nvSpPr>
        <p:spPr>
          <a:xfrm>
            <a:off x="859536" y="2760300"/>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2971800" y="2728296"/>
            <a:ext cx="2148840" cy="472440"/>
          </a:xfrm>
          <a:prstGeom prst="rect">
            <a:avLst/>
          </a:prstGeom>
          <a:solidFill>
            <a:srgbClr val="17324D"/>
          </a:solidFill>
          <a:ln w="6350">
            <a:solidFill>
              <a:srgbClr val="D7DEE8"/>
            </a:solidFill>
            <a:prstDash val="solid"/>
          </a:ln>
        </p:spPr>
        <p:txBody>
          <a:bodyPr/>
          <a:lstStyle/>
          <a:p>
            <a:endParaRPr sz="1400" b="1"/>
          </a:p>
        </p:txBody>
      </p:sp>
      <p:sp>
        <p:nvSpPr>
          <p:cNvPr id="17" name="Text 15"/>
          <p:cNvSpPr/>
          <p:nvPr/>
        </p:nvSpPr>
        <p:spPr>
          <a:xfrm>
            <a:off x="3008376" y="2760300"/>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200736"/>
            <a:ext cx="2148840" cy="47244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232740"/>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liabilities</a:t>
            </a:r>
            <a:endParaRPr lang="en-US" sz="1400" b="1" dirty="0"/>
          </a:p>
        </p:txBody>
      </p:sp>
      <p:sp>
        <p:nvSpPr>
          <p:cNvPr id="20" name="Shape 18"/>
          <p:cNvSpPr/>
          <p:nvPr/>
        </p:nvSpPr>
        <p:spPr>
          <a:xfrm>
            <a:off x="2971800" y="3200736"/>
            <a:ext cx="2148840" cy="47244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08376" y="3232740"/>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$900,000</a:t>
            </a:r>
            <a:endParaRPr lang="en-US" sz="1400" b="1" dirty="0"/>
          </a:p>
        </p:txBody>
      </p:sp>
      <p:sp>
        <p:nvSpPr>
          <p:cNvPr id="22" name="Shape 20"/>
          <p:cNvSpPr/>
          <p:nvPr/>
        </p:nvSpPr>
        <p:spPr>
          <a:xfrm>
            <a:off x="822960" y="3673176"/>
            <a:ext cx="2148840" cy="47244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705180"/>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assets</a:t>
            </a:r>
            <a:endParaRPr lang="en-US" sz="1400" b="1" dirty="0"/>
          </a:p>
        </p:txBody>
      </p:sp>
      <p:sp>
        <p:nvSpPr>
          <p:cNvPr id="24" name="Shape 22"/>
          <p:cNvSpPr/>
          <p:nvPr/>
        </p:nvSpPr>
        <p:spPr>
          <a:xfrm>
            <a:off x="2971800" y="3673176"/>
            <a:ext cx="2148840" cy="47244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08376" y="3705180"/>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$1,700,000</a:t>
            </a:r>
            <a:endParaRPr lang="en-US" sz="1400" b="1" dirty="0"/>
          </a:p>
        </p:txBody>
      </p:sp>
      <p:sp>
        <p:nvSpPr>
          <p:cNvPr id="26" name="Shape 24"/>
          <p:cNvSpPr/>
          <p:nvPr/>
        </p:nvSpPr>
        <p:spPr>
          <a:xfrm>
            <a:off x="5532120" y="2700864"/>
            <a:ext cx="5257800" cy="1325880"/>
          </a:xfrm>
          <a:prstGeom prst="roundRect">
            <a:avLst>
              <a:gd name="adj" fmla="val 6897"/>
            </a:avLst>
          </a:prstGeom>
          <a:solidFill>
            <a:srgbClr val="EAF3FA"/>
          </a:solidFill>
          <a:ln w="10160">
            <a:solidFill>
              <a:srgbClr val="D7DEE8"/>
            </a:solidFill>
            <a:prstDash val="solid"/>
          </a:ln>
        </p:spPr>
        <p:txBody>
          <a:bodyPr/>
          <a:lstStyle/>
          <a:p>
            <a:endParaRPr sz="1400" b="1"/>
          </a:p>
        </p:txBody>
      </p:sp>
      <p:sp>
        <p:nvSpPr>
          <p:cNvPr id="27" name="Text 25"/>
          <p:cNvSpPr/>
          <p:nvPr/>
        </p:nvSpPr>
        <p:spPr>
          <a:xfrm>
            <a:off x="5687568" y="2828880"/>
            <a:ext cx="49469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28" name="Text 26"/>
          <p:cNvSpPr/>
          <p:nvPr/>
        </p:nvSpPr>
        <p:spPr>
          <a:xfrm>
            <a:off x="5687568" y="3139776"/>
            <a:ext cx="4946904" cy="79552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Debt ratio = $900,000 ÷ $1,700,000 = 52.9%. Interpretation: about 53% of the firm’s assets are financed by liabilities.</a:t>
            </a:r>
            <a:endParaRPr lang="en-US" sz="1400" b="1" dirty="0"/>
          </a:p>
        </p:txBody>
      </p:sp>
      <p:sp>
        <p:nvSpPr>
          <p:cNvPr id="29" name="Shape 27"/>
          <p:cNvSpPr/>
          <p:nvPr/>
        </p:nvSpPr>
        <p:spPr>
          <a:xfrm>
            <a:off x="868680" y="5078304"/>
            <a:ext cx="10104120" cy="777240"/>
          </a:xfrm>
          <a:prstGeom prst="roundRect">
            <a:avLst>
              <a:gd name="adj" fmla="val 11765"/>
            </a:avLst>
          </a:prstGeom>
          <a:solidFill>
            <a:srgbClr val="FFFFFF"/>
          </a:solidFill>
          <a:ln w="10160">
            <a:solidFill>
              <a:srgbClr val="D7DEE8"/>
            </a:solidFill>
            <a:prstDash val="solid"/>
          </a:ln>
        </p:spPr>
        <p:txBody>
          <a:bodyPr/>
          <a:lstStyle/>
          <a:p>
            <a:endParaRPr sz="1400" b="1"/>
          </a:p>
        </p:txBody>
      </p:sp>
      <p:sp>
        <p:nvSpPr>
          <p:cNvPr id="30" name="Text 28"/>
          <p:cNvSpPr/>
          <p:nvPr/>
        </p:nvSpPr>
        <p:spPr>
          <a:xfrm>
            <a:off x="1024128" y="5206320"/>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Decision implication</a:t>
            </a:r>
            <a:endParaRPr lang="en-US" sz="1400" b="1" dirty="0"/>
          </a:p>
        </p:txBody>
      </p:sp>
      <p:sp>
        <p:nvSpPr>
          <p:cNvPr id="31" name="Text 29"/>
          <p:cNvSpPr/>
          <p:nvPr/>
        </p:nvSpPr>
        <p:spPr>
          <a:xfrm>
            <a:off x="1024128" y="5517216"/>
            <a:ext cx="9793224" cy="2468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A rising debt ratio may indicate growth financed by borrowing, but it may also indicate increasing solvency risk.</a:t>
            </a:r>
            <a:endParaRPr lang="en-US" sz="1400"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6">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Debt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26</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DEBT TO EQUITY</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Debt-to-Equity Ratio</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lnSpc>
                <a:spcPct val="90000"/>
              </a:lnSpc>
              <a:buNone/>
            </a:pPr>
            <a:r>
              <a:rPr lang="en-US" sz="1500" b="1" dirty="0">
                <a:solidFill>
                  <a:srgbClr val="FFC000"/>
                </a:solidFill>
                <a:latin typeface="Aptos" pitchFamily="34" charset="0"/>
              </a:rPr>
              <a:t>Debt-to-equity compares creditor financing with owner financing.</a:t>
            </a:r>
          </a:p>
        </p:txBody>
      </p:sp>
      <p:sp>
        <p:nvSpPr>
          <p:cNvPr id="11" name="Shape 9"/>
          <p:cNvSpPr/>
          <p:nvPr/>
        </p:nvSpPr>
        <p:spPr>
          <a:xfrm>
            <a:off x="713232" y="1838353"/>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57225"/>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957225"/>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Debt-to-equity ratio = Total liabilities ÷ Total equity</a:t>
            </a:r>
            <a:endParaRPr lang="en-US" sz="1430" b="1" dirty="0"/>
          </a:p>
        </p:txBody>
      </p:sp>
      <p:sp>
        <p:nvSpPr>
          <p:cNvPr id="14" name="Shape 12"/>
          <p:cNvSpPr/>
          <p:nvPr/>
        </p:nvSpPr>
        <p:spPr>
          <a:xfrm>
            <a:off x="822960" y="2711362"/>
            <a:ext cx="2148840" cy="472440"/>
          </a:xfrm>
          <a:prstGeom prst="rect">
            <a:avLst/>
          </a:prstGeom>
          <a:solidFill>
            <a:srgbClr val="1F5A92"/>
          </a:solidFill>
          <a:ln w="6350">
            <a:solidFill>
              <a:srgbClr val="D7DEE8"/>
            </a:solidFill>
            <a:prstDash val="solid"/>
          </a:ln>
        </p:spPr>
        <p:txBody>
          <a:bodyPr/>
          <a:lstStyle/>
          <a:p>
            <a:endParaRPr sz="1400" b="1"/>
          </a:p>
        </p:txBody>
      </p:sp>
      <p:sp>
        <p:nvSpPr>
          <p:cNvPr id="15" name="Text 13"/>
          <p:cNvSpPr/>
          <p:nvPr/>
        </p:nvSpPr>
        <p:spPr>
          <a:xfrm>
            <a:off x="859536" y="2743366"/>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2971800" y="2711362"/>
            <a:ext cx="2148840" cy="472440"/>
          </a:xfrm>
          <a:prstGeom prst="rect">
            <a:avLst/>
          </a:prstGeom>
          <a:solidFill>
            <a:srgbClr val="1F5A92"/>
          </a:solidFill>
          <a:ln w="6350">
            <a:solidFill>
              <a:srgbClr val="D7DEE8"/>
            </a:solidFill>
            <a:prstDash val="solid"/>
          </a:ln>
        </p:spPr>
        <p:txBody>
          <a:bodyPr/>
          <a:lstStyle/>
          <a:p>
            <a:endParaRPr sz="1400" b="1"/>
          </a:p>
        </p:txBody>
      </p:sp>
      <p:sp>
        <p:nvSpPr>
          <p:cNvPr id="17" name="Text 15"/>
          <p:cNvSpPr/>
          <p:nvPr/>
        </p:nvSpPr>
        <p:spPr>
          <a:xfrm>
            <a:off x="3008376" y="2743366"/>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183802"/>
            <a:ext cx="2148840" cy="47244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215806"/>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liabilities</a:t>
            </a:r>
            <a:endParaRPr lang="en-US" sz="1400" b="1" dirty="0"/>
          </a:p>
        </p:txBody>
      </p:sp>
      <p:sp>
        <p:nvSpPr>
          <p:cNvPr id="20" name="Shape 18"/>
          <p:cNvSpPr/>
          <p:nvPr/>
        </p:nvSpPr>
        <p:spPr>
          <a:xfrm>
            <a:off x="2971800" y="3183802"/>
            <a:ext cx="2148840" cy="47244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08376" y="3215806"/>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$900,000</a:t>
            </a:r>
            <a:endParaRPr lang="en-US" sz="1400" b="1" dirty="0"/>
          </a:p>
        </p:txBody>
      </p:sp>
      <p:sp>
        <p:nvSpPr>
          <p:cNvPr id="22" name="Shape 20"/>
          <p:cNvSpPr/>
          <p:nvPr/>
        </p:nvSpPr>
        <p:spPr>
          <a:xfrm>
            <a:off x="822960" y="3656242"/>
            <a:ext cx="2148840" cy="47244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688246"/>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equity</a:t>
            </a:r>
            <a:endParaRPr lang="en-US" sz="1400" b="1" dirty="0"/>
          </a:p>
        </p:txBody>
      </p:sp>
      <p:sp>
        <p:nvSpPr>
          <p:cNvPr id="24" name="Shape 22"/>
          <p:cNvSpPr/>
          <p:nvPr/>
        </p:nvSpPr>
        <p:spPr>
          <a:xfrm>
            <a:off x="2971800" y="3656242"/>
            <a:ext cx="2148840" cy="47244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08376" y="3688246"/>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$800,000</a:t>
            </a:r>
            <a:endParaRPr lang="en-US" sz="1400" b="1" dirty="0"/>
          </a:p>
        </p:txBody>
      </p:sp>
      <p:sp>
        <p:nvSpPr>
          <p:cNvPr id="26" name="Shape 24"/>
          <p:cNvSpPr/>
          <p:nvPr/>
        </p:nvSpPr>
        <p:spPr>
          <a:xfrm>
            <a:off x="5532120" y="2683930"/>
            <a:ext cx="5257800" cy="1325880"/>
          </a:xfrm>
          <a:prstGeom prst="roundRect">
            <a:avLst>
              <a:gd name="adj" fmla="val 6897"/>
            </a:avLst>
          </a:prstGeom>
          <a:solidFill>
            <a:srgbClr val="EAF3FA"/>
          </a:solidFill>
          <a:ln w="10160">
            <a:solidFill>
              <a:srgbClr val="D7DEE8"/>
            </a:solidFill>
            <a:prstDash val="solid"/>
          </a:ln>
        </p:spPr>
        <p:txBody>
          <a:bodyPr/>
          <a:lstStyle/>
          <a:p>
            <a:endParaRPr sz="1400" b="1"/>
          </a:p>
        </p:txBody>
      </p:sp>
      <p:sp>
        <p:nvSpPr>
          <p:cNvPr id="27" name="Text 25"/>
          <p:cNvSpPr/>
          <p:nvPr/>
        </p:nvSpPr>
        <p:spPr>
          <a:xfrm>
            <a:off x="5687568" y="2811946"/>
            <a:ext cx="49469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28" name="Text 26"/>
          <p:cNvSpPr/>
          <p:nvPr/>
        </p:nvSpPr>
        <p:spPr>
          <a:xfrm>
            <a:off x="5687568" y="3122842"/>
            <a:ext cx="4946904" cy="79552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Debt-to-equity = $900,000 ÷ $800,000 = 1.125 times. The firm uses about $1.13 of liabilities for each $1 of equity.</a:t>
            </a:r>
            <a:endParaRPr lang="en-US" sz="1400" b="1" dirty="0"/>
          </a:p>
        </p:txBody>
      </p:sp>
      <p:sp>
        <p:nvSpPr>
          <p:cNvPr id="29" name="Shape 27"/>
          <p:cNvSpPr/>
          <p:nvPr/>
        </p:nvSpPr>
        <p:spPr>
          <a:xfrm>
            <a:off x="868680" y="5061370"/>
            <a:ext cx="10104120" cy="777240"/>
          </a:xfrm>
          <a:prstGeom prst="roundRect">
            <a:avLst>
              <a:gd name="adj" fmla="val 11765"/>
            </a:avLst>
          </a:prstGeom>
          <a:solidFill>
            <a:srgbClr val="FFFFFF"/>
          </a:solidFill>
          <a:ln w="10160">
            <a:solidFill>
              <a:srgbClr val="D7DEE8"/>
            </a:solidFill>
            <a:prstDash val="solid"/>
          </a:ln>
        </p:spPr>
        <p:txBody>
          <a:bodyPr/>
          <a:lstStyle/>
          <a:p>
            <a:endParaRPr sz="1400" b="1"/>
          </a:p>
        </p:txBody>
      </p:sp>
      <p:sp>
        <p:nvSpPr>
          <p:cNvPr id="30" name="Text 28"/>
          <p:cNvSpPr/>
          <p:nvPr/>
        </p:nvSpPr>
        <p:spPr>
          <a:xfrm>
            <a:off x="1024128" y="5189386"/>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31" name="Text 29"/>
          <p:cNvSpPr/>
          <p:nvPr/>
        </p:nvSpPr>
        <p:spPr>
          <a:xfrm>
            <a:off x="1024128" y="5500282"/>
            <a:ext cx="9793224" cy="246888"/>
          </a:xfrm>
          <a:prstGeom prst="rect">
            <a:avLst/>
          </a:prstGeom>
          <a:noFill/>
          <a:ln/>
        </p:spPr>
        <p:txBody>
          <a:bodyPr wrap="square" lIns="127" tIns="127" rIns="127" bIns="127" rtlCol="0" anchor="t">
            <a:normAutofit fontScale="92500"/>
          </a:bodyPr>
          <a:lstStyle/>
          <a:p>
            <a:pPr marL="0" indent="0">
              <a:buNone/>
            </a:pPr>
            <a:r>
              <a:rPr lang="en-US" sz="1400" b="1" dirty="0">
                <a:solidFill>
                  <a:srgbClr val="1B1F23"/>
                </a:solidFill>
                <a:latin typeface="Aptos" pitchFamily="34" charset="0"/>
                <a:ea typeface="Aptos" pitchFamily="34" charset="-122"/>
                <a:cs typeface="Aptos" pitchFamily="34" charset="-120"/>
              </a:rPr>
              <a:t>Higher D/E means creditors carry more financing relative to owners. It can magnify ROE but also magnifies losses and default risk.</a:t>
            </a:r>
            <a:endParaRPr lang="en-US" sz="1400" b="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7">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Debt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27</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COVERAGE</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Times Interest Earned (TIE)</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a:lnSpc>
                <a:spcPct val="90000"/>
              </a:lnSpc>
            </a:pPr>
            <a:r>
              <a:rPr lang="en-US" sz="1500" b="1" dirty="0">
                <a:solidFill>
                  <a:srgbClr val="FFC000"/>
                </a:solidFill>
                <a:latin typeface="Aptos" pitchFamily="34" charset="0"/>
              </a:rPr>
              <a:t>TIE measures how many times operating income covers interest expense.</a:t>
            </a:r>
          </a:p>
        </p:txBody>
      </p:sp>
      <p:sp>
        <p:nvSpPr>
          <p:cNvPr id="11" name="Shape 9"/>
          <p:cNvSpPr/>
          <p:nvPr/>
        </p:nvSpPr>
        <p:spPr>
          <a:xfrm>
            <a:off x="713232" y="1729180"/>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848052"/>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848052"/>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Times interest earned = EBIT ÷ Interest expense</a:t>
            </a:r>
            <a:endParaRPr lang="en-US" sz="1430" b="1" dirty="0"/>
          </a:p>
        </p:txBody>
      </p:sp>
      <p:sp>
        <p:nvSpPr>
          <p:cNvPr id="14" name="Shape 12"/>
          <p:cNvSpPr/>
          <p:nvPr/>
        </p:nvSpPr>
        <p:spPr>
          <a:xfrm>
            <a:off x="822960" y="2542032"/>
            <a:ext cx="2148840" cy="472440"/>
          </a:xfrm>
          <a:prstGeom prst="rect">
            <a:avLst/>
          </a:prstGeom>
          <a:solidFill>
            <a:srgbClr val="197278"/>
          </a:solidFill>
          <a:ln w="6350">
            <a:solidFill>
              <a:srgbClr val="D7DEE8"/>
            </a:solidFill>
            <a:prstDash val="solid"/>
          </a:ln>
        </p:spPr>
        <p:txBody>
          <a:bodyPr/>
          <a:lstStyle/>
          <a:p>
            <a:endParaRPr sz="1400" b="1"/>
          </a:p>
        </p:txBody>
      </p:sp>
      <p:sp>
        <p:nvSpPr>
          <p:cNvPr id="15" name="Text 13"/>
          <p:cNvSpPr/>
          <p:nvPr/>
        </p:nvSpPr>
        <p:spPr>
          <a:xfrm>
            <a:off x="859536" y="2574036"/>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2971800" y="2542032"/>
            <a:ext cx="2148840" cy="472440"/>
          </a:xfrm>
          <a:prstGeom prst="rect">
            <a:avLst/>
          </a:prstGeom>
          <a:solidFill>
            <a:srgbClr val="197278"/>
          </a:solidFill>
          <a:ln w="6350">
            <a:solidFill>
              <a:srgbClr val="D7DEE8"/>
            </a:solidFill>
            <a:prstDash val="solid"/>
          </a:ln>
        </p:spPr>
        <p:txBody>
          <a:bodyPr/>
          <a:lstStyle/>
          <a:p>
            <a:endParaRPr sz="1400" b="1"/>
          </a:p>
        </p:txBody>
      </p:sp>
      <p:sp>
        <p:nvSpPr>
          <p:cNvPr id="17" name="Text 15"/>
          <p:cNvSpPr/>
          <p:nvPr/>
        </p:nvSpPr>
        <p:spPr>
          <a:xfrm>
            <a:off x="3008376" y="2574036"/>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014472"/>
            <a:ext cx="2148840" cy="47244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046476"/>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EBIT</a:t>
            </a:r>
            <a:endParaRPr lang="en-US" sz="1400" b="1" dirty="0"/>
          </a:p>
        </p:txBody>
      </p:sp>
      <p:sp>
        <p:nvSpPr>
          <p:cNvPr id="20" name="Shape 18"/>
          <p:cNvSpPr/>
          <p:nvPr/>
        </p:nvSpPr>
        <p:spPr>
          <a:xfrm>
            <a:off x="2971800" y="3014472"/>
            <a:ext cx="2148840" cy="47244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08376" y="3046476"/>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$200,000</a:t>
            </a:r>
            <a:endParaRPr lang="en-US" sz="1400" b="1" dirty="0"/>
          </a:p>
        </p:txBody>
      </p:sp>
      <p:sp>
        <p:nvSpPr>
          <p:cNvPr id="22" name="Shape 20"/>
          <p:cNvSpPr/>
          <p:nvPr/>
        </p:nvSpPr>
        <p:spPr>
          <a:xfrm>
            <a:off x="822960" y="3486912"/>
            <a:ext cx="2148840" cy="47244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518916"/>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Interest expense</a:t>
            </a:r>
            <a:endParaRPr lang="en-US" sz="1400" b="1" dirty="0"/>
          </a:p>
        </p:txBody>
      </p:sp>
      <p:sp>
        <p:nvSpPr>
          <p:cNvPr id="24" name="Shape 22"/>
          <p:cNvSpPr/>
          <p:nvPr/>
        </p:nvSpPr>
        <p:spPr>
          <a:xfrm>
            <a:off x="2971800" y="3486912"/>
            <a:ext cx="2148840" cy="47244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08376" y="3518916"/>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$40,000</a:t>
            </a:r>
            <a:endParaRPr lang="en-US" sz="1400" b="1" dirty="0"/>
          </a:p>
        </p:txBody>
      </p:sp>
      <p:sp>
        <p:nvSpPr>
          <p:cNvPr id="26" name="Shape 24"/>
          <p:cNvSpPr/>
          <p:nvPr/>
        </p:nvSpPr>
        <p:spPr>
          <a:xfrm>
            <a:off x="5532120" y="2514600"/>
            <a:ext cx="5257800" cy="1325880"/>
          </a:xfrm>
          <a:prstGeom prst="roundRect">
            <a:avLst>
              <a:gd name="adj" fmla="val 6897"/>
            </a:avLst>
          </a:prstGeom>
          <a:solidFill>
            <a:srgbClr val="EAF3FA"/>
          </a:solidFill>
          <a:ln w="10160">
            <a:solidFill>
              <a:srgbClr val="D7DEE8"/>
            </a:solidFill>
            <a:prstDash val="solid"/>
          </a:ln>
        </p:spPr>
        <p:txBody>
          <a:bodyPr/>
          <a:lstStyle/>
          <a:p>
            <a:endParaRPr sz="1400" b="1"/>
          </a:p>
        </p:txBody>
      </p:sp>
      <p:sp>
        <p:nvSpPr>
          <p:cNvPr id="27" name="Text 25"/>
          <p:cNvSpPr/>
          <p:nvPr/>
        </p:nvSpPr>
        <p:spPr>
          <a:xfrm>
            <a:off x="5687568" y="2642616"/>
            <a:ext cx="49469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28" name="Text 26"/>
          <p:cNvSpPr/>
          <p:nvPr/>
        </p:nvSpPr>
        <p:spPr>
          <a:xfrm>
            <a:off x="5687568" y="2953512"/>
            <a:ext cx="4946904" cy="79552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TIE = $200,000 ÷ $40,000 = 5.0 times. Interpretation: operating income covers annual interest expense five times.</a:t>
            </a:r>
            <a:endParaRPr lang="en-US" sz="1400" b="1" dirty="0"/>
          </a:p>
        </p:txBody>
      </p:sp>
      <p:sp>
        <p:nvSpPr>
          <p:cNvPr id="29" name="Shape 27"/>
          <p:cNvSpPr/>
          <p:nvPr/>
        </p:nvSpPr>
        <p:spPr>
          <a:xfrm>
            <a:off x="868680" y="4892040"/>
            <a:ext cx="10104120" cy="777240"/>
          </a:xfrm>
          <a:prstGeom prst="roundRect">
            <a:avLst>
              <a:gd name="adj" fmla="val 11765"/>
            </a:avLst>
          </a:prstGeom>
          <a:solidFill>
            <a:srgbClr val="FFFFFF"/>
          </a:solidFill>
          <a:ln w="10160">
            <a:solidFill>
              <a:srgbClr val="D7DEE8"/>
            </a:solidFill>
            <a:prstDash val="solid"/>
          </a:ln>
        </p:spPr>
        <p:txBody>
          <a:bodyPr/>
          <a:lstStyle/>
          <a:p>
            <a:endParaRPr sz="1400" b="1"/>
          </a:p>
        </p:txBody>
      </p:sp>
      <p:sp>
        <p:nvSpPr>
          <p:cNvPr id="30" name="Text 28"/>
          <p:cNvSpPr/>
          <p:nvPr/>
        </p:nvSpPr>
        <p:spPr>
          <a:xfrm>
            <a:off x="1024128" y="5020056"/>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Caution</a:t>
            </a:r>
            <a:endParaRPr lang="en-US" sz="1400" b="1" dirty="0"/>
          </a:p>
        </p:txBody>
      </p:sp>
      <p:sp>
        <p:nvSpPr>
          <p:cNvPr id="31" name="Text 29"/>
          <p:cNvSpPr/>
          <p:nvPr/>
        </p:nvSpPr>
        <p:spPr>
          <a:xfrm>
            <a:off x="1024128" y="5330952"/>
            <a:ext cx="9793224" cy="246888"/>
          </a:xfrm>
          <a:prstGeom prst="rect">
            <a:avLst/>
          </a:prstGeom>
          <a:noFill/>
          <a:ln/>
        </p:spPr>
        <p:txBody>
          <a:bodyPr wrap="square" lIns="127" tIns="127" rIns="127" bIns="127" rtlCol="0" anchor="t">
            <a:normAutofit fontScale="92500"/>
          </a:bodyPr>
          <a:lstStyle/>
          <a:p>
            <a:pPr marL="0" indent="0">
              <a:buNone/>
            </a:pPr>
            <a:r>
              <a:rPr lang="en-US" sz="1400" b="1" dirty="0">
                <a:solidFill>
                  <a:srgbClr val="1B1F23"/>
                </a:solidFill>
                <a:latin typeface="Aptos" pitchFamily="34" charset="0"/>
                <a:ea typeface="Aptos" pitchFamily="34" charset="-122"/>
                <a:cs typeface="Aptos" pitchFamily="34" charset="-120"/>
              </a:rPr>
              <a:t>A strong TIE today does not guarantee future safety. Analysts should evaluate sales volatility, fixed costs, and refinancing risk.</a:t>
            </a:r>
            <a:endParaRPr lang="en-US" sz="1400" b="1"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8">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Debt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28</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EXAMPLE</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Debt Analysis: Combined Interpretation</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lnSpc>
                <a:spcPct val="90000"/>
              </a:lnSpc>
              <a:buNone/>
            </a:pPr>
            <a:r>
              <a:rPr lang="en-US" sz="1500" b="1" dirty="0">
                <a:solidFill>
                  <a:srgbClr val="FFC000"/>
                </a:solidFill>
                <a:latin typeface="Aptos" pitchFamily="34" charset="0"/>
              </a:rPr>
              <a:t>Debt analysis evaluates both leverage level and ability to pay interest.</a:t>
            </a:r>
          </a:p>
        </p:txBody>
      </p:sp>
      <p:pic>
        <p:nvPicPr>
          <p:cNvPr id="11" name="Image 0" descr="/mnt/data/a_modern_corporate_meeting_room_scene_with_a_wide_batch_3.png"/>
          <p:cNvPicPr>
            <a:picLocks noChangeAspect="1"/>
          </p:cNvPicPr>
          <p:nvPr/>
        </p:nvPicPr>
        <p:blipFill>
          <a:blip r:embed="rId3"/>
          <a:srcRect l="9680" r="9680"/>
          <a:stretch/>
        </p:blipFill>
        <p:spPr>
          <a:xfrm>
            <a:off x="685800" y="1627632"/>
            <a:ext cx="4389120" cy="3063240"/>
          </a:xfrm>
          <a:prstGeom prst="rect">
            <a:avLst/>
          </a:prstGeom>
        </p:spPr>
      </p:pic>
      <p:sp>
        <p:nvSpPr>
          <p:cNvPr id="12" name="Shape 9"/>
          <p:cNvSpPr/>
          <p:nvPr/>
        </p:nvSpPr>
        <p:spPr>
          <a:xfrm>
            <a:off x="5486400" y="1691640"/>
            <a:ext cx="1756317" cy="480060"/>
          </a:xfrm>
          <a:prstGeom prst="rect">
            <a:avLst/>
          </a:prstGeom>
          <a:solidFill>
            <a:srgbClr val="17324D"/>
          </a:solidFill>
          <a:ln w="6350">
            <a:solidFill>
              <a:srgbClr val="D7DEE8"/>
            </a:solidFill>
            <a:prstDash val="solid"/>
          </a:ln>
        </p:spPr>
        <p:txBody>
          <a:bodyPr/>
          <a:lstStyle/>
          <a:p>
            <a:endParaRPr sz="1400" b="1"/>
          </a:p>
        </p:txBody>
      </p:sp>
      <p:sp>
        <p:nvSpPr>
          <p:cNvPr id="13" name="Text 10"/>
          <p:cNvSpPr/>
          <p:nvPr/>
        </p:nvSpPr>
        <p:spPr>
          <a:xfrm>
            <a:off x="5522976" y="1723644"/>
            <a:ext cx="1683165" cy="41605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Ratio</a:t>
            </a:r>
            <a:endParaRPr lang="en-US" sz="1400" b="1" dirty="0"/>
          </a:p>
        </p:txBody>
      </p:sp>
      <p:sp>
        <p:nvSpPr>
          <p:cNvPr id="14" name="Shape 11"/>
          <p:cNvSpPr/>
          <p:nvPr/>
        </p:nvSpPr>
        <p:spPr>
          <a:xfrm>
            <a:off x="7242717" y="1691640"/>
            <a:ext cx="1194296" cy="480060"/>
          </a:xfrm>
          <a:prstGeom prst="rect">
            <a:avLst/>
          </a:prstGeom>
          <a:solidFill>
            <a:srgbClr val="17324D"/>
          </a:solidFill>
          <a:ln w="6350">
            <a:solidFill>
              <a:srgbClr val="D7DEE8"/>
            </a:solidFill>
            <a:prstDash val="solid"/>
          </a:ln>
        </p:spPr>
        <p:txBody>
          <a:bodyPr/>
          <a:lstStyle/>
          <a:p>
            <a:endParaRPr sz="1400" b="1"/>
          </a:p>
        </p:txBody>
      </p:sp>
      <p:sp>
        <p:nvSpPr>
          <p:cNvPr id="15" name="Text 12"/>
          <p:cNvSpPr/>
          <p:nvPr/>
        </p:nvSpPr>
        <p:spPr>
          <a:xfrm>
            <a:off x="7279293" y="1723644"/>
            <a:ext cx="1121144" cy="41605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Result</a:t>
            </a:r>
            <a:endParaRPr lang="en-US" sz="1400" b="1" dirty="0"/>
          </a:p>
        </p:txBody>
      </p:sp>
      <p:sp>
        <p:nvSpPr>
          <p:cNvPr id="16" name="Shape 13"/>
          <p:cNvSpPr/>
          <p:nvPr/>
        </p:nvSpPr>
        <p:spPr>
          <a:xfrm>
            <a:off x="8437013" y="1691640"/>
            <a:ext cx="2810107" cy="480060"/>
          </a:xfrm>
          <a:prstGeom prst="rect">
            <a:avLst/>
          </a:prstGeom>
          <a:solidFill>
            <a:srgbClr val="17324D"/>
          </a:solidFill>
          <a:ln w="6350">
            <a:solidFill>
              <a:srgbClr val="D7DEE8"/>
            </a:solidFill>
            <a:prstDash val="solid"/>
          </a:ln>
        </p:spPr>
        <p:txBody>
          <a:bodyPr/>
          <a:lstStyle/>
          <a:p>
            <a:endParaRPr sz="1400" b="1"/>
          </a:p>
        </p:txBody>
      </p:sp>
      <p:sp>
        <p:nvSpPr>
          <p:cNvPr id="17" name="Text 14"/>
          <p:cNvSpPr/>
          <p:nvPr/>
        </p:nvSpPr>
        <p:spPr>
          <a:xfrm>
            <a:off x="8473589" y="1723644"/>
            <a:ext cx="2736955" cy="41605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Signal</a:t>
            </a:r>
            <a:endParaRPr lang="en-US" sz="1400" b="1" dirty="0"/>
          </a:p>
        </p:txBody>
      </p:sp>
      <p:sp>
        <p:nvSpPr>
          <p:cNvPr id="18" name="Shape 15"/>
          <p:cNvSpPr/>
          <p:nvPr/>
        </p:nvSpPr>
        <p:spPr>
          <a:xfrm>
            <a:off x="5486400" y="2171700"/>
            <a:ext cx="1756317" cy="480060"/>
          </a:xfrm>
          <a:prstGeom prst="rect">
            <a:avLst/>
          </a:prstGeom>
          <a:solidFill>
            <a:srgbClr val="F1F4F8"/>
          </a:solidFill>
          <a:ln w="6350">
            <a:solidFill>
              <a:srgbClr val="D7DEE8"/>
            </a:solidFill>
            <a:prstDash val="solid"/>
          </a:ln>
        </p:spPr>
        <p:txBody>
          <a:bodyPr/>
          <a:lstStyle/>
          <a:p>
            <a:endParaRPr sz="1400" b="1"/>
          </a:p>
        </p:txBody>
      </p:sp>
      <p:sp>
        <p:nvSpPr>
          <p:cNvPr id="19" name="Text 16"/>
          <p:cNvSpPr/>
          <p:nvPr/>
        </p:nvSpPr>
        <p:spPr>
          <a:xfrm>
            <a:off x="5522976" y="2203704"/>
            <a:ext cx="1683165" cy="4160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Debt ratio</a:t>
            </a:r>
            <a:endParaRPr lang="en-US" sz="1400" b="1" dirty="0"/>
          </a:p>
        </p:txBody>
      </p:sp>
      <p:sp>
        <p:nvSpPr>
          <p:cNvPr id="20" name="Shape 17"/>
          <p:cNvSpPr/>
          <p:nvPr/>
        </p:nvSpPr>
        <p:spPr>
          <a:xfrm>
            <a:off x="7242717" y="2171700"/>
            <a:ext cx="1194296" cy="480060"/>
          </a:xfrm>
          <a:prstGeom prst="rect">
            <a:avLst/>
          </a:prstGeom>
          <a:solidFill>
            <a:srgbClr val="F1F4F8"/>
          </a:solidFill>
          <a:ln w="6350">
            <a:solidFill>
              <a:srgbClr val="D7DEE8"/>
            </a:solidFill>
            <a:prstDash val="solid"/>
          </a:ln>
        </p:spPr>
        <p:txBody>
          <a:bodyPr/>
          <a:lstStyle/>
          <a:p>
            <a:endParaRPr sz="1400" b="1"/>
          </a:p>
        </p:txBody>
      </p:sp>
      <p:sp>
        <p:nvSpPr>
          <p:cNvPr id="21" name="Text 18"/>
          <p:cNvSpPr/>
          <p:nvPr/>
        </p:nvSpPr>
        <p:spPr>
          <a:xfrm>
            <a:off x="7279293" y="2203704"/>
            <a:ext cx="1121144" cy="4160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52.9%</a:t>
            </a:r>
            <a:endParaRPr lang="en-US" sz="1400" b="1" dirty="0"/>
          </a:p>
        </p:txBody>
      </p:sp>
      <p:sp>
        <p:nvSpPr>
          <p:cNvPr id="22" name="Shape 19"/>
          <p:cNvSpPr/>
          <p:nvPr/>
        </p:nvSpPr>
        <p:spPr>
          <a:xfrm>
            <a:off x="8437013" y="2171700"/>
            <a:ext cx="2810107" cy="480060"/>
          </a:xfrm>
          <a:prstGeom prst="rect">
            <a:avLst/>
          </a:prstGeom>
          <a:solidFill>
            <a:srgbClr val="F1F4F8"/>
          </a:solidFill>
          <a:ln w="6350">
            <a:solidFill>
              <a:srgbClr val="D7DEE8"/>
            </a:solidFill>
            <a:prstDash val="solid"/>
          </a:ln>
        </p:spPr>
        <p:txBody>
          <a:bodyPr/>
          <a:lstStyle/>
          <a:p>
            <a:endParaRPr sz="1400" b="1"/>
          </a:p>
        </p:txBody>
      </p:sp>
      <p:sp>
        <p:nvSpPr>
          <p:cNvPr id="23" name="Text 20"/>
          <p:cNvSpPr/>
          <p:nvPr/>
        </p:nvSpPr>
        <p:spPr>
          <a:xfrm>
            <a:off x="8473589" y="2203704"/>
            <a:ext cx="2736955" cy="416052"/>
          </a:xfrm>
          <a:prstGeom prst="rect">
            <a:avLst/>
          </a:prstGeom>
          <a:noFill/>
          <a:ln/>
        </p:spPr>
        <p:txBody>
          <a:bodyPr wrap="square" lIns="127" tIns="127" rIns="127" bIns="127" rtlCol="0" anchor="ctr">
            <a:normAutofit lnSpcReduction="10000"/>
          </a:bodyPr>
          <a:lstStyle/>
          <a:p>
            <a:pPr marL="0" indent="0" algn="ctr">
              <a:buNone/>
            </a:pPr>
            <a:r>
              <a:rPr lang="en-US" sz="1400" b="1" dirty="0">
                <a:solidFill>
                  <a:srgbClr val="1B1F23"/>
                </a:solidFill>
                <a:latin typeface="Aptos" pitchFamily="34" charset="0"/>
                <a:ea typeface="Aptos" pitchFamily="34" charset="-122"/>
                <a:cs typeface="Aptos" pitchFamily="34" charset="-120"/>
              </a:rPr>
              <a:t>Moderate dependence on liabilities</a:t>
            </a:r>
            <a:endParaRPr lang="en-US" sz="1400" b="1" dirty="0"/>
          </a:p>
        </p:txBody>
      </p:sp>
      <p:sp>
        <p:nvSpPr>
          <p:cNvPr id="24" name="Shape 21"/>
          <p:cNvSpPr/>
          <p:nvPr/>
        </p:nvSpPr>
        <p:spPr>
          <a:xfrm>
            <a:off x="5486400" y="2651760"/>
            <a:ext cx="1756317" cy="480060"/>
          </a:xfrm>
          <a:prstGeom prst="rect">
            <a:avLst/>
          </a:prstGeom>
          <a:solidFill>
            <a:srgbClr val="FFFFFF"/>
          </a:solidFill>
          <a:ln w="6350">
            <a:solidFill>
              <a:srgbClr val="D7DEE8"/>
            </a:solidFill>
            <a:prstDash val="solid"/>
          </a:ln>
        </p:spPr>
        <p:txBody>
          <a:bodyPr/>
          <a:lstStyle/>
          <a:p>
            <a:endParaRPr sz="1400" b="1"/>
          </a:p>
        </p:txBody>
      </p:sp>
      <p:sp>
        <p:nvSpPr>
          <p:cNvPr id="25" name="Text 22"/>
          <p:cNvSpPr/>
          <p:nvPr/>
        </p:nvSpPr>
        <p:spPr>
          <a:xfrm>
            <a:off x="5522976" y="2683764"/>
            <a:ext cx="1683165" cy="4160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Debt-to-equity</a:t>
            </a:r>
            <a:endParaRPr lang="en-US" sz="1400" b="1" dirty="0"/>
          </a:p>
        </p:txBody>
      </p:sp>
      <p:sp>
        <p:nvSpPr>
          <p:cNvPr id="26" name="Shape 23"/>
          <p:cNvSpPr/>
          <p:nvPr/>
        </p:nvSpPr>
        <p:spPr>
          <a:xfrm>
            <a:off x="7242717" y="2651760"/>
            <a:ext cx="1194296" cy="480060"/>
          </a:xfrm>
          <a:prstGeom prst="rect">
            <a:avLst/>
          </a:prstGeom>
          <a:solidFill>
            <a:srgbClr val="FFFFFF"/>
          </a:solidFill>
          <a:ln w="6350">
            <a:solidFill>
              <a:srgbClr val="D7DEE8"/>
            </a:solidFill>
            <a:prstDash val="solid"/>
          </a:ln>
        </p:spPr>
        <p:txBody>
          <a:bodyPr/>
          <a:lstStyle/>
          <a:p>
            <a:endParaRPr sz="1400" b="1"/>
          </a:p>
        </p:txBody>
      </p:sp>
      <p:sp>
        <p:nvSpPr>
          <p:cNvPr id="27" name="Text 24"/>
          <p:cNvSpPr/>
          <p:nvPr/>
        </p:nvSpPr>
        <p:spPr>
          <a:xfrm>
            <a:off x="7279293" y="2683764"/>
            <a:ext cx="1121144" cy="4160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1.13x</a:t>
            </a:r>
            <a:endParaRPr lang="en-US" sz="1400" b="1" dirty="0"/>
          </a:p>
        </p:txBody>
      </p:sp>
      <p:sp>
        <p:nvSpPr>
          <p:cNvPr id="28" name="Shape 25"/>
          <p:cNvSpPr/>
          <p:nvPr/>
        </p:nvSpPr>
        <p:spPr>
          <a:xfrm>
            <a:off x="8437013" y="2651760"/>
            <a:ext cx="2810107" cy="480060"/>
          </a:xfrm>
          <a:prstGeom prst="rect">
            <a:avLst/>
          </a:prstGeom>
          <a:solidFill>
            <a:srgbClr val="FFFFFF"/>
          </a:solidFill>
          <a:ln w="6350">
            <a:solidFill>
              <a:srgbClr val="D7DEE8"/>
            </a:solidFill>
            <a:prstDash val="solid"/>
          </a:ln>
        </p:spPr>
        <p:txBody>
          <a:bodyPr/>
          <a:lstStyle/>
          <a:p>
            <a:endParaRPr sz="1400" b="1"/>
          </a:p>
        </p:txBody>
      </p:sp>
      <p:sp>
        <p:nvSpPr>
          <p:cNvPr id="29" name="Text 26"/>
          <p:cNvSpPr/>
          <p:nvPr/>
        </p:nvSpPr>
        <p:spPr>
          <a:xfrm>
            <a:off x="8473589" y="2683764"/>
            <a:ext cx="2736955" cy="4160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Debt slightly exceeds equity</a:t>
            </a:r>
            <a:endParaRPr lang="en-US" sz="1400" b="1" dirty="0"/>
          </a:p>
        </p:txBody>
      </p:sp>
      <p:sp>
        <p:nvSpPr>
          <p:cNvPr id="30" name="Shape 27"/>
          <p:cNvSpPr/>
          <p:nvPr/>
        </p:nvSpPr>
        <p:spPr>
          <a:xfrm>
            <a:off x="5486400" y="3131820"/>
            <a:ext cx="1756317" cy="480060"/>
          </a:xfrm>
          <a:prstGeom prst="rect">
            <a:avLst/>
          </a:prstGeom>
          <a:solidFill>
            <a:srgbClr val="F1F4F8"/>
          </a:solidFill>
          <a:ln w="6350">
            <a:solidFill>
              <a:srgbClr val="D7DEE8"/>
            </a:solidFill>
            <a:prstDash val="solid"/>
          </a:ln>
        </p:spPr>
        <p:txBody>
          <a:bodyPr/>
          <a:lstStyle/>
          <a:p>
            <a:endParaRPr sz="1400" b="1"/>
          </a:p>
        </p:txBody>
      </p:sp>
      <p:sp>
        <p:nvSpPr>
          <p:cNvPr id="31" name="Text 28"/>
          <p:cNvSpPr/>
          <p:nvPr/>
        </p:nvSpPr>
        <p:spPr>
          <a:xfrm>
            <a:off x="5522976" y="3163824"/>
            <a:ext cx="1683165" cy="41605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TIE</a:t>
            </a:r>
            <a:endParaRPr lang="en-US" sz="1400" b="1" dirty="0"/>
          </a:p>
        </p:txBody>
      </p:sp>
      <p:sp>
        <p:nvSpPr>
          <p:cNvPr id="32" name="Shape 29"/>
          <p:cNvSpPr/>
          <p:nvPr/>
        </p:nvSpPr>
        <p:spPr>
          <a:xfrm>
            <a:off x="7242717" y="3131820"/>
            <a:ext cx="1194296" cy="480060"/>
          </a:xfrm>
          <a:prstGeom prst="rect">
            <a:avLst/>
          </a:prstGeom>
          <a:solidFill>
            <a:srgbClr val="F1F4F8"/>
          </a:solidFill>
          <a:ln w="6350">
            <a:solidFill>
              <a:srgbClr val="D7DEE8"/>
            </a:solidFill>
            <a:prstDash val="solid"/>
          </a:ln>
        </p:spPr>
        <p:txBody>
          <a:bodyPr/>
          <a:lstStyle/>
          <a:p>
            <a:endParaRPr sz="1400" b="1"/>
          </a:p>
        </p:txBody>
      </p:sp>
      <p:sp>
        <p:nvSpPr>
          <p:cNvPr id="33" name="Text 30"/>
          <p:cNvSpPr/>
          <p:nvPr/>
        </p:nvSpPr>
        <p:spPr>
          <a:xfrm>
            <a:off x="7279293" y="3163824"/>
            <a:ext cx="1121144" cy="4160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5.0x</a:t>
            </a:r>
            <a:endParaRPr lang="en-US" sz="1400" b="1" dirty="0"/>
          </a:p>
        </p:txBody>
      </p:sp>
      <p:sp>
        <p:nvSpPr>
          <p:cNvPr id="34" name="Shape 31"/>
          <p:cNvSpPr/>
          <p:nvPr/>
        </p:nvSpPr>
        <p:spPr>
          <a:xfrm>
            <a:off x="8437013" y="3131820"/>
            <a:ext cx="2810107" cy="480060"/>
          </a:xfrm>
          <a:prstGeom prst="rect">
            <a:avLst/>
          </a:prstGeom>
          <a:solidFill>
            <a:srgbClr val="F1F4F8"/>
          </a:solidFill>
          <a:ln w="6350">
            <a:solidFill>
              <a:srgbClr val="D7DEE8"/>
            </a:solidFill>
            <a:prstDash val="solid"/>
          </a:ln>
        </p:spPr>
        <p:txBody>
          <a:bodyPr/>
          <a:lstStyle/>
          <a:p>
            <a:endParaRPr sz="1400" b="1"/>
          </a:p>
        </p:txBody>
      </p:sp>
      <p:sp>
        <p:nvSpPr>
          <p:cNvPr id="35" name="Text 32"/>
          <p:cNvSpPr/>
          <p:nvPr/>
        </p:nvSpPr>
        <p:spPr>
          <a:xfrm>
            <a:off x="8473589" y="3163824"/>
            <a:ext cx="2736955" cy="41605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Interest appears covered by EBIT</a:t>
            </a:r>
            <a:endParaRPr lang="en-US" sz="1400" b="1" dirty="0"/>
          </a:p>
        </p:txBody>
      </p:sp>
      <p:sp>
        <p:nvSpPr>
          <p:cNvPr id="36" name="Shape 33"/>
          <p:cNvSpPr/>
          <p:nvPr/>
        </p:nvSpPr>
        <p:spPr>
          <a:xfrm>
            <a:off x="5486400" y="3977640"/>
            <a:ext cx="5623560" cy="1005840"/>
          </a:xfrm>
          <a:prstGeom prst="roundRect">
            <a:avLst>
              <a:gd name="adj" fmla="val 9091"/>
            </a:avLst>
          </a:prstGeom>
          <a:solidFill>
            <a:srgbClr val="EAF3FA"/>
          </a:solidFill>
          <a:ln w="10160">
            <a:solidFill>
              <a:srgbClr val="D7DEE8"/>
            </a:solidFill>
            <a:prstDash val="solid"/>
          </a:ln>
        </p:spPr>
        <p:txBody>
          <a:bodyPr/>
          <a:lstStyle/>
          <a:p>
            <a:endParaRPr sz="1400" b="1"/>
          </a:p>
        </p:txBody>
      </p:sp>
      <p:sp>
        <p:nvSpPr>
          <p:cNvPr id="37" name="Text 34"/>
          <p:cNvSpPr/>
          <p:nvPr/>
        </p:nvSpPr>
        <p:spPr>
          <a:xfrm>
            <a:off x="5641848" y="4105656"/>
            <a:ext cx="53126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Strategic interpretation</a:t>
            </a:r>
            <a:endParaRPr lang="en-US" sz="1400" b="1" dirty="0"/>
          </a:p>
        </p:txBody>
      </p:sp>
      <p:sp>
        <p:nvSpPr>
          <p:cNvPr id="38" name="Text 35"/>
          <p:cNvSpPr/>
          <p:nvPr/>
        </p:nvSpPr>
        <p:spPr>
          <a:xfrm>
            <a:off x="5641848" y="4416552"/>
            <a:ext cx="5312664" cy="475488"/>
          </a:xfrm>
          <a:prstGeom prst="rect">
            <a:avLst/>
          </a:prstGeom>
          <a:noFill/>
          <a:ln/>
        </p:spPr>
        <p:txBody>
          <a:bodyPr wrap="square" lIns="127" tIns="127" rIns="127" bIns="127" rtlCol="0" anchor="t">
            <a:normAutofit fontScale="92500"/>
          </a:bodyPr>
          <a:lstStyle/>
          <a:p>
            <a:pPr marL="0" indent="0">
              <a:buNone/>
            </a:pPr>
            <a:r>
              <a:rPr lang="en-US" sz="1400" b="1" dirty="0">
                <a:solidFill>
                  <a:srgbClr val="1B1F23"/>
                </a:solidFill>
                <a:latin typeface="Aptos" pitchFamily="34" charset="0"/>
                <a:ea typeface="Aptos" pitchFamily="34" charset="-122"/>
                <a:cs typeface="Aptos" pitchFamily="34" charset="-120"/>
              </a:rPr>
              <a:t>The firm may have room for debt if cash flows are stable. However, if margins fall or interest rates rise, coverage may weaken quickly.</a:t>
            </a:r>
            <a:endParaRPr lang="en-US" sz="1400" b="1" dirty="0"/>
          </a:p>
        </p:txBody>
      </p:sp>
      <p:sp>
        <p:nvSpPr>
          <p:cNvPr id="39" name="Shape 36"/>
          <p:cNvSpPr/>
          <p:nvPr/>
        </p:nvSpPr>
        <p:spPr>
          <a:xfrm>
            <a:off x="868680" y="5139269"/>
            <a:ext cx="10195560" cy="877142"/>
          </a:xfrm>
          <a:prstGeom prst="roundRect">
            <a:avLst>
              <a:gd name="adj" fmla="val 14286"/>
            </a:avLst>
          </a:prstGeom>
          <a:solidFill>
            <a:srgbClr val="FFFFFF"/>
          </a:solidFill>
          <a:ln w="10160">
            <a:solidFill>
              <a:srgbClr val="D7DEE8"/>
            </a:solidFill>
            <a:prstDash val="solid"/>
          </a:ln>
        </p:spPr>
        <p:txBody>
          <a:bodyPr/>
          <a:lstStyle/>
          <a:p>
            <a:endParaRPr sz="1400" b="1"/>
          </a:p>
        </p:txBody>
      </p:sp>
      <p:sp>
        <p:nvSpPr>
          <p:cNvPr id="40" name="Text 37"/>
          <p:cNvSpPr/>
          <p:nvPr/>
        </p:nvSpPr>
        <p:spPr>
          <a:xfrm>
            <a:off x="1024128" y="5267285"/>
            <a:ext cx="98846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Decision options</a:t>
            </a:r>
            <a:endParaRPr lang="en-US" sz="1400" b="1" dirty="0"/>
          </a:p>
        </p:txBody>
      </p:sp>
      <p:sp>
        <p:nvSpPr>
          <p:cNvPr id="41" name="Text 38"/>
          <p:cNvSpPr/>
          <p:nvPr/>
        </p:nvSpPr>
        <p:spPr>
          <a:xfrm>
            <a:off x="1024128" y="5578181"/>
            <a:ext cx="9884664" cy="10972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Limit new borrowing, refinance expensive debt, improve EBIT, or retain more earnings to reduce dependence on debt.</a:t>
            </a:r>
            <a:endParaRPr lang="en-US" sz="1400" b="1"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9">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Profitability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29</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PROFITABILITY</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Profitability Ratios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a:lnSpc>
                <a:spcPct val="90000"/>
              </a:lnSpc>
            </a:pPr>
            <a:r>
              <a:rPr lang="en-US" sz="1500" b="1" dirty="0">
                <a:solidFill>
                  <a:srgbClr val="FFC000"/>
                </a:solidFill>
                <a:latin typeface="Aptos" pitchFamily="34" charset="0"/>
              </a:rPr>
              <a:t>Profitability ratios measure the firm’s ability to generate earnings from sales, assets, and equity.</a:t>
            </a:r>
          </a:p>
        </p:txBody>
      </p:sp>
      <p:sp>
        <p:nvSpPr>
          <p:cNvPr id="11" name="Text 9"/>
          <p:cNvSpPr/>
          <p:nvPr/>
        </p:nvSpPr>
        <p:spPr>
          <a:xfrm>
            <a:off x="832104" y="2372868"/>
            <a:ext cx="5394960" cy="2606040"/>
          </a:xfrm>
          <a:prstGeom prst="rect">
            <a:avLst/>
          </a:prstGeom>
          <a:noFill/>
          <a:ln/>
        </p:spPr>
        <p:txBody>
          <a:bodyPr wrap="square" lIns="508" tIns="508" rIns="508" bIns="508" rtlCol="0" anchor="t">
            <a:normAutofit/>
          </a:bodyPr>
          <a:lstStyle/>
          <a:p>
            <a:pPr marL="0" indent="0">
              <a:buNone/>
            </a:pPr>
            <a:r>
              <a:rPr lang="en-US" sz="1540" b="1" dirty="0">
                <a:solidFill>
                  <a:srgbClr val="1B1F23"/>
                </a:solidFill>
                <a:latin typeface="Aptos" pitchFamily="34" charset="0"/>
                <a:ea typeface="Aptos" pitchFamily="34" charset="-122"/>
                <a:cs typeface="Aptos" pitchFamily="34" charset="-120"/>
              </a:rPr>
              <a:t>• Margins show how much of each sales dollar becomes profit at different stages.</a:t>
            </a:r>
          </a:p>
          <a:p>
            <a:pPr marL="0" indent="0">
              <a:buNone/>
            </a:pPr>
            <a:endParaRPr lang="en-US" sz="1540" b="1" dirty="0"/>
          </a:p>
          <a:p>
            <a:pPr marL="0" indent="0">
              <a:buNone/>
            </a:pPr>
            <a:r>
              <a:rPr lang="en-US" sz="1540" b="1" dirty="0">
                <a:solidFill>
                  <a:srgbClr val="1B1F23"/>
                </a:solidFill>
                <a:latin typeface="Aptos" pitchFamily="34" charset="0"/>
                <a:ea typeface="Aptos" pitchFamily="34" charset="-122"/>
                <a:cs typeface="Aptos" pitchFamily="34" charset="-120"/>
              </a:rPr>
              <a:t>• ROA measures how efficiently assets generate profit.</a:t>
            </a:r>
          </a:p>
          <a:p>
            <a:pPr marL="0" indent="0">
              <a:buNone/>
            </a:pPr>
            <a:endParaRPr lang="en-US" sz="1540" b="1" dirty="0"/>
          </a:p>
          <a:p>
            <a:pPr marL="0" indent="0">
              <a:buNone/>
            </a:pPr>
            <a:r>
              <a:rPr lang="en-US" sz="1540" b="1" dirty="0">
                <a:solidFill>
                  <a:srgbClr val="1B1F23"/>
                </a:solidFill>
                <a:latin typeface="Aptos" pitchFamily="34" charset="0"/>
                <a:ea typeface="Aptos" pitchFamily="34" charset="-122"/>
                <a:cs typeface="Aptos" pitchFamily="34" charset="-120"/>
              </a:rPr>
              <a:t>• ROE measures the return earned for shareholders.</a:t>
            </a:r>
          </a:p>
          <a:p>
            <a:pPr marL="0" indent="0">
              <a:buNone/>
            </a:pPr>
            <a:endParaRPr lang="en-US" sz="1540" b="1" dirty="0"/>
          </a:p>
          <a:p>
            <a:pPr marL="0" indent="0">
              <a:buNone/>
            </a:pPr>
            <a:r>
              <a:rPr lang="en-US" sz="1540" b="1" dirty="0">
                <a:solidFill>
                  <a:srgbClr val="1B1F23"/>
                </a:solidFill>
                <a:latin typeface="Aptos" pitchFamily="34" charset="0"/>
                <a:ea typeface="Aptos" pitchFamily="34" charset="-122"/>
                <a:cs typeface="Aptos" pitchFamily="34" charset="-120"/>
              </a:rPr>
              <a:t>• Profitability should be examined together with risk and efficiency.</a:t>
            </a:r>
            <a:endParaRPr lang="en-US" sz="1540" b="1" dirty="0"/>
          </a:p>
        </p:txBody>
      </p:sp>
      <p:sp>
        <p:nvSpPr>
          <p:cNvPr id="12" name="Shape 10"/>
          <p:cNvSpPr/>
          <p:nvPr/>
        </p:nvSpPr>
        <p:spPr>
          <a:xfrm>
            <a:off x="6492240" y="1920240"/>
            <a:ext cx="971550" cy="1325880"/>
          </a:xfrm>
          <a:prstGeom prst="roundRect">
            <a:avLst>
              <a:gd name="adj" fmla="val 7529"/>
            </a:avLst>
          </a:prstGeom>
          <a:solidFill>
            <a:srgbClr val="EAF3FA"/>
          </a:solidFill>
          <a:ln w="10160">
            <a:solidFill>
              <a:srgbClr val="D7DEE8"/>
            </a:solidFill>
            <a:prstDash val="solid"/>
          </a:ln>
        </p:spPr>
        <p:txBody>
          <a:bodyPr/>
          <a:lstStyle/>
          <a:p>
            <a:endParaRPr sz="1400" b="1"/>
          </a:p>
        </p:txBody>
      </p:sp>
      <p:sp>
        <p:nvSpPr>
          <p:cNvPr id="13" name="Text 11"/>
          <p:cNvSpPr/>
          <p:nvPr/>
        </p:nvSpPr>
        <p:spPr>
          <a:xfrm>
            <a:off x="6601968" y="205740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1</a:t>
            </a:r>
            <a:endParaRPr lang="en-US" sz="1400" b="1" dirty="0"/>
          </a:p>
        </p:txBody>
      </p:sp>
      <p:sp>
        <p:nvSpPr>
          <p:cNvPr id="14" name="Text 12"/>
          <p:cNvSpPr/>
          <p:nvPr/>
        </p:nvSpPr>
        <p:spPr>
          <a:xfrm>
            <a:off x="6903720" y="2048256"/>
            <a:ext cx="46863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Sales</a:t>
            </a:r>
            <a:endParaRPr lang="en-US" sz="1400" b="1" dirty="0"/>
          </a:p>
        </p:txBody>
      </p:sp>
      <p:sp>
        <p:nvSpPr>
          <p:cNvPr id="15" name="Text 13"/>
          <p:cNvSpPr/>
          <p:nvPr/>
        </p:nvSpPr>
        <p:spPr>
          <a:xfrm>
            <a:off x="6638544" y="2423160"/>
            <a:ext cx="678942" cy="731520"/>
          </a:xfrm>
          <a:prstGeom prst="rect">
            <a:avLst/>
          </a:prstGeom>
          <a:noFill/>
          <a:ln/>
        </p:spPr>
        <p:txBody>
          <a:bodyPr wrap="square" lIns="127" tIns="127" rIns="127" bIns="127" rtlCol="0" anchor="t">
            <a:normAutofit fontScale="85000" lnSpcReduction="10000"/>
          </a:bodyPr>
          <a:lstStyle/>
          <a:p>
            <a:pPr marL="0" indent="0">
              <a:buNone/>
            </a:pPr>
            <a:r>
              <a:rPr lang="en-US" sz="1400" b="1" dirty="0">
                <a:solidFill>
                  <a:srgbClr val="1B1F23"/>
                </a:solidFill>
                <a:latin typeface="Aptos" pitchFamily="34" charset="0"/>
                <a:ea typeface="Aptos" pitchFamily="34" charset="-122"/>
                <a:cs typeface="Aptos" pitchFamily="34" charset="-120"/>
              </a:rPr>
              <a:t>Revenue generated by the business</a:t>
            </a:r>
            <a:endParaRPr lang="en-US" sz="1400" b="1" dirty="0"/>
          </a:p>
        </p:txBody>
      </p:sp>
      <p:sp>
        <p:nvSpPr>
          <p:cNvPr id="16" name="Shape 14"/>
          <p:cNvSpPr/>
          <p:nvPr/>
        </p:nvSpPr>
        <p:spPr>
          <a:xfrm>
            <a:off x="7692390" y="1920240"/>
            <a:ext cx="971550" cy="1325880"/>
          </a:xfrm>
          <a:prstGeom prst="roundRect">
            <a:avLst>
              <a:gd name="adj" fmla="val 7529"/>
            </a:avLst>
          </a:prstGeom>
          <a:solidFill>
            <a:srgbClr val="FFFFFF"/>
          </a:solidFill>
          <a:ln w="10160">
            <a:solidFill>
              <a:srgbClr val="D7DEE8"/>
            </a:solidFill>
            <a:prstDash val="solid"/>
          </a:ln>
        </p:spPr>
        <p:txBody>
          <a:bodyPr/>
          <a:lstStyle/>
          <a:p>
            <a:endParaRPr sz="1400" b="1"/>
          </a:p>
        </p:txBody>
      </p:sp>
      <p:sp>
        <p:nvSpPr>
          <p:cNvPr id="17" name="Text 15"/>
          <p:cNvSpPr/>
          <p:nvPr/>
        </p:nvSpPr>
        <p:spPr>
          <a:xfrm>
            <a:off x="7802118" y="205740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2</a:t>
            </a:r>
            <a:endParaRPr lang="en-US" sz="1400" b="1" dirty="0"/>
          </a:p>
        </p:txBody>
      </p:sp>
      <p:sp>
        <p:nvSpPr>
          <p:cNvPr id="18" name="Text 16"/>
          <p:cNvSpPr/>
          <p:nvPr/>
        </p:nvSpPr>
        <p:spPr>
          <a:xfrm>
            <a:off x="8103870" y="2048256"/>
            <a:ext cx="468630" cy="201168"/>
          </a:xfrm>
          <a:prstGeom prst="rect">
            <a:avLst/>
          </a:prstGeom>
          <a:noFill/>
          <a:ln/>
        </p:spPr>
        <p:txBody>
          <a:bodyPr wrap="square" lIns="0" tIns="0" rIns="0" bIns="0" rtlCol="0" anchor="ctr">
            <a:normAutofit fontScale="85000"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Margin</a:t>
            </a:r>
            <a:endParaRPr lang="en-US" sz="1400" b="1" dirty="0"/>
          </a:p>
        </p:txBody>
      </p:sp>
      <p:sp>
        <p:nvSpPr>
          <p:cNvPr id="19" name="Text 17"/>
          <p:cNvSpPr/>
          <p:nvPr/>
        </p:nvSpPr>
        <p:spPr>
          <a:xfrm>
            <a:off x="7838694" y="2423160"/>
            <a:ext cx="678942" cy="731520"/>
          </a:xfrm>
          <a:prstGeom prst="rect">
            <a:avLst/>
          </a:prstGeom>
          <a:noFill/>
          <a:ln/>
        </p:spPr>
        <p:txBody>
          <a:bodyPr wrap="square" lIns="127" tIns="127" rIns="127" bIns="127" rtlCol="0" anchor="t">
            <a:normAutofit fontScale="77500" lnSpcReduction="20000"/>
          </a:bodyPr>
          <a:lstStyle/>
          <a:p>
            <a:pPr marL="0" indent="0">
              <a:buNone/>
            </a:pPr>
            <a:r>
              <a:rPr lang="en-US" sz="1400" b="1" dirty="0">
                <a:solidFill>
                  <a:srgbClr val="1B1F23"/>
                </a:solidFill>
                <a:latin typeface="Aptos" pitchFamily="34" charset="0"/>
                <a:ea typeface="Aptos" pitchFamily="34" charset="-122"/>
                <a:cs typeface="Aptos" pitchFamily="34" charset="-120"/>
              </a:rPr>
              <a:t>Profit retained from each sales dollar</a:t>
            </a:r>
            <a:endParaRPr lang="en-US" sz="1400" b="1" dirty="0"/>
          </a:p>
        </p:txBody>
      </p:sp>
      <p:sp>
        <p:nvSpPr>
          <p:cNvPr id="20" name="Shape 18"/>
          <p:cNvSpPr/>
          <p:nvPr/>
        </p:nvSpPr>
        <p:spPr>
          <a:xfrm>
            <a:off x="8892540" y="1920240"/>
            <a:ext cx="971550" cy="1325880"/>
          </a:xfrm>
          <a:prstGeom prst="roundRect">
            <a:avLst>
              <a:gd name="adj" fmla="val 7529"/>
            </a:avLst>
          </a:prstGeom>
          <a:solidFill>
            <a:srgbClr val="EAF3FA"/>
          </a:solidFill>
          <a:ln w="10160">
            <a:solidFill>
              <a:srgbClr val="D7DEE8"/>
            </a:solidFill>
            <a:prstDash val="solid"/>
          </a:ln>
        </p:spPr>
        <p:txBody>
          <a:bodyPr/>
          <a:lstStyle/>
          <a:p>
            <a:endParaRPr sz="1400" b="1"/>
          </a:p>
        </p:txBody>
      </p:sp>
      <p:sp>
        <p:nvSpPr>
          <p:cNvPr id="21" name="Text 19"/>
          <p:cNvSpPr/>
          <p:nvPr/>
        </p:nvSpPr>
        <p:spPr>
          <a:xfrm>
            <a:off x="9002268" y="205740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3</a:t>
            </a:r>
            <a:endParaRPr lang="en-US" sz="1400" b="1" dirty="0"/>
          </a:p>
        </p:txBody>
      </p:sp>
      <p:sp>
        <p:nvSpPr>
          <p:cNvPr id="22" name="Text 20"/>
          <p:cNvSpPr/>
          <p:nvPr/>
        </p:nvSpPr>
        <p:spPr>
          <a:xfrm>
            <a:off x="9304020" y="2048256"/>
            <a:ext cx="468630" cy="201168"/>
          </a:xfrm>
          <a:prstGeom prst="rect">
            <a:avLst/>
          </a:prstGeom>
          <a:noFill/>
          <a:ln/>
        </p:spPr>
        <p:txBody>
          <a:bodyPr wrap="square" lIns="0" tIns="0" rIns="0" bIns="0" rtlCol="0" anchor="ctr">
            <a:normAutofit fontScale="85000"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Assets</a:t>
            </a:r>
            <a:endParaRPr lang="en-US" sz="1400" b="1" dirty="0"/>
          </a:p>
        </p:txBody>
      </p:sp>
      <p:sp>
        <p:nvSpPr>
          <p:cNvPr id="23" name="Text 21"/>
          <p:cNvSpPr/>
          <p:nvPr/>
        </p:nvSpPr>
        <p:spPr>
          <a:xfrm>
            <a:off x="9038844" y="2423160"/>
            <a:ext cx="678942" cy="731520"/>
          </a:xfrm>
          <a:prstGeom prst="rect">
            <a:avLst/>
          </a:prstGeom>
          <a:noFill/>
          <a:ln/>
        </p:spPr>
        <p:txBody>
          <a:bodyPr wrap="square" lIns="127" tIns="127" rIns="127" bIns="127" rtlCol="0" anchor="t">
            <a:normAutofit fontScale="85000" lnSpcReduction="10000"/>
          </a:bodyPr>
          <a:lstStyle/>
          <a:p>
            <a:pPr marL="0" indent="0">
              <a:buNone/>
            </a:pPr>
            <a:r>
              <a:rPr lang="en-US" sz="1400" b="1" dirty="0">
                <a:solidFill>
                  <a:srgbClr val="1B1F23"/>
                </a:solidFill>
                <a:latin typeface="Aptos" pitchFamily="34" charset="0"/>
                <a:ea typeface="Aptos" pitchFamily="34" charset="-122"/>
                <a:cs typeface="Aptos" pitchFamily="34" charset="-120"/>
              </a:rPr>
              <a:t>Resources used to generate sales</a:t>
            </a:r>
            <a:endParaRPr lang="en-US" sz="1400" b="1" dirty="0"/>
          </a:p>
        </p:txBody>
      </p:sp>
      <p:sp>
        <p:nvSpPr>
          <p:cNvPr id="24" name="Shape 22"/>
          <p:cNvSpPr/>
          <p:nvPr/>
        </p:nvSpPr>
        <p:spPr>
          <a:xfrm>
            <a:off x="10092690" y="1920240"/>
            <a:ext cx="971550" cy="1325880"/>
          </a:xfrm>
          <a:prstGeom prst="roundRect">
            <a:avLst>
              <a:gd name="adj" fmla="val 7529"/>
            </a:avLst>
          </a:prstGeom>
          <a:solidFill>
            <a:srgbClr val="FFFFFF"/>
          </a:solidFill>
          <a:ln w="10160">
            <a:solidFill>
              <a:srgbClr val="D7DEE8"/>
            </a:solidFill>
            <a:prstDash val="solid"/>
          </a:ln>
        </p:spPr>
        <p:txBody>
          <a:bodyPr/>
          <a:lstStyle/>
          <a:p>
            <a:endParaRPr sz="1400" b="1"/>
          </a:p>
        </p:txBody>
      </p:sp>
      <p:sp>
        <p:nvSpPr>
          <p:cNvPr id="25" name="Text 23"/>
          <p:cNvSpPr/>
          <p:nvPr/>
        </p:nvSpPr>
        <p:spPr>
          <a:xfrm>
            <a:off x="10202418" y="2057400"/>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4</a:t>
            </a:r>
            <a:endParaRPr lang="en-US" sz="1400" b="1" dirty="0"/>
          </a:p>
        </p:txBody>
      </p:sp>
      <p:sp>
        <p:nvSpPr>
          <p:cNvPr id="26" name="Text 24"/>
          <p:cNvSpPr/>
          <p:nvPr/>
        </p:nvSpPr>
        <p:spPr>
          <a:xfrm>
            <a:off x="10504170" y="2048256"/>
            <a:ext cx="468630" cy="201168"/>
          </a:xfrm>
          <a:prstGeom prst="rect">
            <a:avLst/>
          </a:prstGeom>
          <a:noFill/>
          <a:ln/>
        </p:spPr>
        <p:txBody>
          <a:bodyPr wrap="square" lIns="0" tIns="0" rIns="0" bIns="0" rtlCol="0" anchor="ctr">
            <a:normAutofit fontScale="925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Equity</a:t>
            </a:r>
            <a:endParaRPr lang="en-US" sz="1400" b="1" dirty="0"/>
          </a:p>
        </p:txBody>
      </p:sp>
      <p:sp>
        <p:nvSpPr>
          <p:cNvPr id="27" name="Text 25"/>
          <p:cNvSpPr/>
          <p:nvPr/>
        </p:nvSpPr>
        <p:spPr>
          <a:xfrm>
            <a:off x="10238994" y="2423160"/>
            <a:ext cx="678942" cy="731520"/>
          </a:xfrm>
          <a:prstGeom prst="rect">
            <a:avLst/>
          </a:prstGeom>
          <a:noFill/>
          <a:ln/>
        </p:spPr>
        <p:txBody>
          <a:bodyPr wrap="square" lIns="127" tIns="127" rIns="127" bIns="127" rtlCol="0" anchor="t">
            <a:normAutofit fontScale="92500" lnSpcReduction="10000"/>
          </a:bodyPr>
          <a:lstStyle/>
          <a:p>
            <a:pPr marL="0" indent="0">
              <a:buNone/>
            </a:pPr>
            <a:r>
              <a:rPr lang="en-US" sz="1400" b="1" dirty="0">
                <a:solidFill>
                  <a:srgbClr val="1B1F23"/>
                </a:solidFill>
                <a:latin typeface="Aptos" pitchFamily="34" charset="0"/>
                <a:ea typeface="Aptos" pitchFamily="34" charset="-122"/>
                <a:cs typeface="Aptos" pitchFamily="34" charset="-120"/>
              </a:rPr>
              <a:t>Owners’ capital earning returns</a:t>
            </a:r>
            <a:endParaRPr lang="en-US" sz="1400" b="1" dirty="0"/>
          </a:p>
        </p:txBody>
      </p:sp>
      <p:sp>
        <p:nvSpPr>
          <p:cNvPr id="28" name="Shape 26"/>
          <p:cNvSpPr/>
          <p:nvPr/>
        </p:nvSpPr>
        <p:spPr>
          <a:xfrm>
            <a:off x="6583680" y="4160519"/>
            <a:ext cx="4343400" cy="1325879"/>
          </a:xfrm>
          <a:prstGeom prst="roundRect">
            <a:avLst>
              <a:gd name="adj" fmla="val 9524"/>
            </a:avLst>
          </a:prstGeom>
          <a:solidFill>
            <a:srgbClr val="EAF3FA"/>
          </a:solidFill>
          <a:ln w="10160">
            <a:solidFill>
              <a:srgbClr val="D7DEE8"/>
            </a:solidFill>
            <a:prstDash val="solid"/>
          </a:ln>
        </p:spPr>
        <p:txBody>
          <a:bodyPr/>
          <a:lstStyle/>
          <a:p>
            <a:endParaRPr sz="1400" b="1"/>
          </a:p>
        </p:txBody>
      </p:sp>
      <p:sp>
        <p:nvSpPr>
          <p:cNvPr id="29" name="Text 27"/>
          <p:cNvSpPr/>
          <p:nvPr/>
        </p:nvSpPr>
        <p:spPr>
          <a:xfrm>
            <a:off x="6739128" y="4288536"/>
            <a:ext cx="40325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Key link</a:t>
            </a:r>
            <a:endParaRPr lang="en-US" sz="1400" b="1" dirty="0"/>
          </a:p>
        </p:txBody>
      </p:sp>
      <p:sp>
        <p:nvSpPr>
          <p:cNvPr id="30" name="Text 28"/>
          <p:cNvSpPr/>
          <p:nvPr/>
        </p:nvSpPr>
        <p:spPr>
          <a:xfrm>
            <a:off x="6739128" y="4599432"/>
            <a:ext cx="4032504" cy="42976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Profitability ratios are powerful only when interpreted with activity and leverage ratios. High ROE may come from strong operations or simply from high leverage.</a:t>
            </a:r>
            <a:endParaRPr lang="en-US" sz="1400" b="1"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0">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Profitability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30</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GROSS MARGIN</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Gross Profit Margin</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lnSpc>
                <a:spcPct val="90000"/>
              </a:lnSpc>
              <a:buNone/>
            </a:pPr>
            <a:r>
              <a:rPr lang="en-US" sz="1500" b="1" dirty="0">
                <a:solidFill>
                  <a:srgbClr val="FFC000"/>
                </a:solidFill>
                <a:latin typeface="Aptos" pitchFamily="34" charset="0"/>
              </a:rPr>
              <a:t>Gross margin measures profit after deducting the cost of goods sold.</a:t>
            </a:r>
          </a:p>
        </p:txBody>
      </p:sp>
      <p:sp>
        <p:nvSpPr>
          <p:cNvPr id="11" name="Shape 9"/>
          <p:cNvSpPr/>
          <p:nvPr/>
        </p:nvSpPr>
        <p:spPr>
          <a:xfrm>
            <a:off x="713232" y="1826766"/>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45638"/>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945638"/>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Gross profit margin = Gross profit ÷ Sales</a:t>
            </a:r>
            <a:endParaRPr lang="en-US" sz="1430" b="1" dirty="0"/>
          </a:p>
        </p:txBody>
      </p:sp>
      <p:sp>
        <p:nvSpPr>
          <p:cNvPr id="14" name="Shape 12"/>
          <p:cNvSpPr/>
          <p:nvPr/>
        </p:nvSpPr>
        <p:spPr>
          <a:xfrm>
            <a:off x="822960" y="2656501"/>
            <a:ext cx="2148840" cy="457200"/>
          </a:xfrm>
          <a:prstGeom prst="rect">
            <a:avLst/>
          </a:prstGeom>
          <a:solidFill>
            <a:srgbClr val="17324D"/>
          </a:solidFill>
          <a:ln w="6350">
            <a:solidFill>
              <a:srgbClr val="D7DEE8"/>
            </a:solidFill>
            <a:prstDash val="solid"/>
          </a:ln>
        </p:spPr>
        <p:txBody>
          <a:bodyPr/>
          <a:lstStyle/>
          <a:p>
            <a:endParaRPr sz="1400" b="1"/>
          </a:p>
        </p:txBody>
      </p:sp>
      <p:sp>
        <p:nvSpPr>
          <p:cNvPr id="15" name="Text 13"/>
          <p:cNvSpPr/>
          <p:nvPr/>
        </p:nvSpPr>
        <p:spPr>
          <a:xfrm>
            <a:off x="859536" y="2688505"/>
            <a:ext cx="2075688" cy="39319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2971800" y="2656501"/>
            <a:ext cx="2148840" cy="457200"/>
          </a:xfrm>
          <a:prstGeom prst="rect">
            <a:avLst/>
          </a:prstGeom>
          <a:solidFill>
            <a:srgbClr val="17324D"/>
          </a:solidFill>
          <a:ln w="6350">
            <a:solidFill>
              <a:srgbClr val="D7DEE8"/>
            </a:solidFill>
            <a:prstDash val="solid"/>
          </a:ln>
        </p:spPr>
        <p:txBody>
          <a:bodyPr/>
          <a:lstStyle/>
          <a:p>
            <a:endParaRPr sz="1400" b="1"/>
          </a:p>
        </p:txBody>
      </p:sp>
      <p:sp>
        <p:nvSpPr>
          <p:cNvPr id="17" name="Text 15"/>
          <p:cNvSpPr/>
          <p:nvPr/>
        </p:nvSpPr>
        <p:spPr>
          <a:xfrm>
            <a:off x="3008376" y="2688505"/>
            <a:ext cx="2075688" cy="39319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113701"/>
            <a:ext cx="2148840" cy="45720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145705"/>
            <a:ext cx="207568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Sales</a:t>
            </a:r>
            <a:endParaRPr lang="en-US" sz="1400" b="1" dirty="0"/>
          </a:p>
        </p:txBody>
      </p:sp>
      <p:sp>
        <p:nvSpPr>
          <p:cNvPr id="20" name="Shape 18"/>
          <p:cNvSpPr/>
          <p:nvPr/>
        </p:nvSpPr>
        <p:spPr>
          <a:xfrm>
            <a:off x="2971800" y="3113701"/>
            <a:ext cx="2148840" cy="45720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08376" y="3145705"/>
            <a:ext cx="207568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$1,250,000</a:t>
            </a:r>
            <a:endParaRPr lang="en-US" sz="1400" b="1" dirty="0"/>
          </a:p>
        </p:txBody>
      </p:sp>
      <p:sp>
        <p:nvSpPr>
          <p:cNvPr id="22" name="Shape 20"/>
          <p:cNvSpPr/>
          <p:nvPr/>
        </p:nvSpPr>
        <p:spPr>
          <a:xfrm>
            <a:off x="822960" y="3570901"/>
            <a:ext cx="2148840" cy="45720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602905"/>
            <a:ext cx="207568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COGS</a:t>
            </a:r>
            <a:endParaRPr lang="en-US" sz="1400" b="1" dirty="0"/>
          </a:p>
        </p:txBody>
      </p:sp>
      <p:sp>
        <p:nvSpPr>
          <p:cNvPr id="24" name="Shape 22"/>
          <p:cNvSpPr/>
          <p:nvPr/>
        </p:nvSpPr>
        <p:spPr>
          <a:xfrm>
            <a:off x="2971800" y="3570901"/>
            <a:ext cx="2148840" cy="45720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08376" y="3602905"/>
            <a:ext cx="207568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$750,000</a:t>
            </a:r>
            <a:endParaRPr lang="en-US" sz="1400" b="1" dirty="0"/>
          </a:p>
        </p:txBody>
      </p:sp>
      <p:sp>
        <p:nvSpPr>
          <p:cNvPr id="26" name="Shape 24"/>
          <p:cNvSpPr/>
          <p:nvPr/>
        </p:nvSpPr>
        <p:spPr>
          <a:xfrm>
            <a:off x="822960" y="4028101"/>
            <a:ext cx="2148840" cy="457200"/>
          </a:xfrm>
          <a:prstGeom prst="rect">
            <a:avLst/>
          </a:prstGeom>
          <a:solidFill>
            <a:srgbClr val="F1F4F8"/>
          </a:solidFill>
          <a:ln w="6350">
            <a:solidFill>
              <a:srgbClr val="D7DEE8"/>
            </a:solidFill>
            <a:prstDash val="solid"/>
          </a:ln>
        </p:spPr>
        <p:txBody>
          <a:bodyPr/>
          <a:lstStyle/>
          <a:p>
            <a:endParaRPr sz="1400" b="1"/>
          </a:p>
        </p:txBody>
      </p:sp>
      <p:sp>
        <p:nvSpPr>
          <p:cNvPr id="27" name="Text 25"/>
          <p:cNvSpPr/>
          <p:nvPr/>
        </p:nvSpPr>
        <p:spPr>
          <a:xfrm>
            <a:off x="859536" y="4060105"/>
            <a:ext cx="207568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Gross profit</a:t>
            </a:r>
            <a:endParaRPr lang="en-US" sz="1400" b="1" dirty="0"/>
          </a:p>
        </p:txBody>
      </p:sp>
      <p:sp>
        <p:nvSpPr>
          <p:cNvPr id="28" name="Shape 26"/>
          <p:cNvSpPr/>
          <p:nvPr/>
        </p:nvSpPr>
        <p:spPr>
          <a:xfrm>
            <a:off x="2971800" y="4028101"/>
            <a:ext cx="2148840" cy="457200"/>
          </a:xfrm>
          <a:prstGeom prst="rect">
            <a:avLst/>
          </a:prstGeom>
          <a:solidFill>
            <a:srgbClr val="F1F4F8"/>
          </a:solidFill>
          <a:ln w="6350">
            <a:solidFill>
              <a:srgbClr val="D7DEE8"/>
            </a:solidFill>
            <a:prstDash val="solid"/>
          </a:ln>
        </p:spPr>
        <p:txBody>
          <a:bodyPr/>
          <a:lstStyle/>
          <a:p>
            <a:endParaRPr sz="1400" b="1"/>
          </a:p>
        </p:txBody>
      </p:sp>
      <p:sp>
        <p:nvSpPr>
          <p:cNvPr id="29" name="Text 27"/>
          <p:cNvSpPr/>
          <p:nvPr/>
        </p:nvSpPr>
        <p:spPr>
          <a:xfrm>
            <a:off x="3008376" y="4060105"/>
            <a:ext cx="207568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$500,000</a:t>
            </a:r>
            <a:endParaRPr lang="en-US" sz="1400" b="1" dirty="0"/>
          </a:p>
        </p:txBody>
      </p:sp>
      <p:sp>
        <p:nvSpPr>
          <p:cNvPr id="30" name="Shape 28"/>
          <p:cNvSpPr/>
          <p:nvPr/>
        </p:nvSpPr>
        <p:spPr>
          <a:xfrm>
            <a:off x="5532120" y="2683933"/>
            <a:ext cx="5257800" cy="1234440"/>
          </a:xfrm>
          <a:prstGeom prst="roundRect">
            <a:avLst>
              <a:gd name="adj" fmla="val 7407"/>
            </a:avLst>
          </a:prstGeom>
          <a:solidFill>
            <a:srgbClr val="EAF3FA"/>
          </a:solidFill>
          <a:ln w="10160">
            <a:solidFill>
              <a:srgbClr val="D7DEE8"/>
            </a:solidFill>
            <a:prstDash val="solid"/>
          </a:ln>
        </p:spPr>
        <p:txBody>
          <a:bodyPr/>
          <a:lstStyle/>
          <a:p>
            <a:endParaRPr sz="1400" b="1"/>
          </a:p>
        </p:txBody>
      </p:sp>
      <p:sp>
        <p:nvSpPr>
          <p:cNvPr id="31" name="Text 29"/>
          <p:cNvSpPr/>
          <p:nvPr/>
        </p:nvSpPr>
        <p:spPr>
          <a:xfrm>
            <a:off x="5687568" y="2811949"/>
            <a:ext cx="49469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32" name="Text 30"/>
          <p:cNvSpPr/>
          <p:nvPr/>
        </p:nvSpPr>
        <p:spPr>
          <a:xfrm>
            <a:off x="5687568" y="3122845"/>
            <a:ext cx="4946904" cy="7040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Gross margin = $500,000 ÷ $1,250,000 = 40%. The firm retains $0.40 before operating expenses from each sales dollar.</a:t>
            </a:r>
            <a:endParaRPr lang="en-US" sz="1400" b="1" dirty="0"/>
          </a:p>
        </p:txBody>
      </p:sp>
      <p:sp>
        <p:nvSpPr>
          <p:cNvPr id="33" name="Shape 31"/>
          <p:cNvSpPr/>
          <p:nvPr/>
        </p:nvSpPr>
        <p:spPr>
          <a:xfrm>
            <a:off x="868680" y="5061373"/>
            <a:ext cx="10104120" cy="777240"/>
          </a:xfrm>
          <a:prstGeom prst="roundRect">
            <a:avLst>
              <a:gd name="adj" fmla="val 11765"/>
            </a:avLst>
          </a:prstGeom>
          <a:solidFill>
            <a:srgbClr val="FFFFFF"/>
          </a:solidFill>
          <a:ln w="10160">
            <a:solidFill>
              <a:srgbClr val="D7DEE8"/>
            </a:solidFill>
            <a:prstDash val="solid"/>
          </a:ln>
        </p:spPr>
        <p:txBody>
          <a:bodyPr/>
          <a:lstStyle/>
          <a:p>
            <a:endParaRPr sz="1400" b="1"/>
          </a:p>
        </p:txBody>
      </p:sp>
      <p:sp>
        <p:nvSpPr>
          <p:cNvPr id="34" name="Text 32"/>
          <p:cNvSpPr/>
          <p:nvPr/>
        </p:nvSpPr>
        <p:spPr>
          <a:xfrm>
            <a:off x="1024128" y="5189389"/>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Strategic interpretation</a:t>
            </a:r>
            <a:endParaRPr lang="en-US" sz="1400" b="1" dirty="0"/>
          </a:p>
        </p:txBody>
      </p:sp>
      <p:sp>
        <p:nvSpPr>
          <p:cNvPr id="35" name="Text 33"/>
          <p:cNvSpPr/>
          <p:nvPr/>
        </p:nvSpPr>
        <p:spPr>
          <a:xfrm>
            <a:off x="1024128" y="5500285"/>
            <a:ext cx="9793224" cy="246888"/>
          </a:xfrm>
          <a:prstGeom prst="rect">
            <a:avLst/>
          </a:prstGeom>
          <a:noFill/>
          <a:ln/>
        </p:spPr>
        <p:txBody>
          <a:bodyPr wrap="square" lIns="127" tIns="127" rIns="127" bIns="127" rtlCol="0" anchor="t">
            <a:normAutofit fontScale="92500"/>
          </a:bodyPr>
          <a:lstStyle/>
          <a:p>
            <a:pPr marL="0" indent="0">
              <a:buNone/>
            </a:pPr>
            <a:r>
              <a:rPr lang="en-US" sz="1400" b="1" dirty="0">
                <a:solidFill>
                  <a:srgbClr val="1B1F23"/>
                </a:solidFill>
                <a:latin typeface="Aptos" pitchFamily="34" charset="0"/>
                <a:ea typeface="Aptos" pitchFamily="34" charset="-122"/>
                <a:cs typeface="Aptos" pitchFamily="34" charset="-120"/>
              </a:rPr>
              <a:t>Gross margin is affected by pricing power, purchasing costs, production efficiency, product mix, and competitive pressure.</a:t>
            </a:r>
            <a:endParaRPr lang="en-US" sz="1400" b="1"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1">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Profitability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31</a:t>
            </a:r>
            <a:endParaRPr lang="en-US" sz="1400" b="1" dirty="0"/>
          </a:p>
        </p:txBody>
      </p:sp>
      <p:sp>
        <p:nvSpPr>
          <p:cNvPr id="7" name="Shape 5"/>
          <p:cNvSpPr/>
          <p:nvPr/>
        </p:nvSpPr>
        <p:spPr>
          <a:xfrm>
            <a:off x="3048000" y="240792"/>
            <a:ext cx="2072640" cy="417576"/>
          </a:xfrm>
          <a:prstGeom prst="roundRect">
            <a:avLst>
              <a:gd name="adj" fmla="val 28571"/>
            </a:avLst>
          </a:prstGeom>
          <a:solidFill>
            <a:srgbClr val="EAF3FA"/>
          </a:solidFill>
          <a:ln w="12700">
            <a:solidFill>
              <a:srgbClr val="EAF3FA">
                <a:alpha val="0"/>
              </a:srgbClr>
            </a:solidFill>
            <a:prstDash val="solid"/>
          </a:ln>
        </p:spPr>
        <p:txBody>
          <a:bodyPr/>
          <a:lstStyle/>
          <a:p>
            <a:pPr marL="0" algn="r" defTabSz="914400" rtl="1" eaLnBrk="1" latinLnBrk="0" hangingPunct="1"/>
            <a:endParaRPr sz="1400" b="1"/>
          </a:p>
        </p:txBody>
      </p:sp>
      <p:sp>
        <p:nvSpPr>
          <p:cNvPr id="8" name="Text 6"/>
          <p:cNvSpPr/>
          <p:nvPr/>
        </p:nvSpPr>
        <p:spPr>
          <a:xfrm>
            <a:off x="3157727" y="448056"/>
            <a:ext cx="1804565" cy="45719"/>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OPERATING MARGIN</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Operating Profit Margin</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a:lnSpc>
                <a:spcPct val="90000"/>
              </a:lnSpc>
            </a:pPr>
            <a:r>
              <a:rPr lang="en-US" sz="1500" b="1" dirty="0">
                <a:solidFill>
                  <a:srgbClr val="FFC000"/>
                </a:solidFill>
                <a:latin typeface="Aptos" pitchFamily="34" charset="0"/>
              </a:rPr>
              <a:t>Operating margin measures profit from core operations before financing and taxes.</a:t>
            </a:r>
          </a:p>
        </p:txBody>
      </p:sp>
      <p:sp>
        <p:nvSpPr>
          <p:cNvPr id="11" name="Shape 9"/>
          <p:cNvSpPr/>
          <p:nvPr/>
        </p:nvSpPr>
        <p:spPr>
          <a:xfrm>
            <a:off x="713232" y="1775969"/>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894841"/>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894841"/>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Operating profit margin = EBIT ÷ Sales</a:t>
            </a:r>
            <a:endParaRPr lang="en-US" sz="1430" b="1" dirty="0"/>
          </a:p>
        </p:txBody>
      </p:sp>
      <p:sp>
        <p:nvSpPr>
          <p:cNvPr id="14" name="Shape 12"/>
          <p:cNvSpPr/>
          <p:nvPr/>
        </p:nvSpPr>
        <p:spPr>
          <a:xfrm>
            <a:off x="822960" y="2808900"/>
            <a:ext cx="2148840" cy="472440"/>
          </a:xfrm>
          <a:prstGeom prst="rect">
            <a:avLst/>
          </a:prstGeom>
          <a:solidFill>
            <a:srgbClr val="1F5A92"/>
          </a:solidFill>
          <a:ln w="6350">
            <a:solidFill>
              <a:srgbClr val="D7DEE8"/>
            </a:solidFill>
            <a:prstDash val="solid"/>
          </a:ln>
        </p:spPr>
        <p:txBody>
          <a:bodyPr/>
          <a:lstStyle/>
          <a:p>
            <a:endParaRPr sz="1400" b="1"/>
          </a:p>
        </p:txBody>
      </p:sp>
      <p:sp>
        <p:nvSpPr>
          <p:cNvPr id="15" name="Text 13"/>
          <p:cNvSpPr/>
          <p:nvPr/>
        </p:nvSpPr>
        <p:spPr>
          <a:xfrm>
            <a:off x="859536" y="2840904"/>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2971800" y="2808900"/>
            <a:ext cx="2148840" cy="472440"/>
          </a:xfrm>
          <a:prstGeom prst="rect">
            <a:avLst/>
          </a:prstGeom>
          <a:solidFill>
            <a:srgbClr val="1F5A92"/>
          </a:solidFill>
          <a:ln w="6350">
            <a:solidFill>
              <a:srgbClr val="D7DEE8"/>
            </a:solidFill>
            <a:prstDash val="solid"/>
          </a:ln>
        </p:spPr>
        <p:txBody>
          <a:bodyPr/>
          <a:lstStyle/>
          <a:p>
            <a:endParaRPr sz="1400" b="1"/>
          </a:p>
        </p:txBody>
      </p:sp>
      <p:sp>
        <p:nvSpPr>
          <p:cNvPr id="17" name="Text 15"/>
          <p:cNvSpPr/>
          <p:nvPr/>
        </p:nvSpPr>
        <p:spPr>
          <a:xfrm>
            <a:off x="3008376" y="2840904"/>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281340"/>
            <a:ext cx="2148840" cy="47244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313344"/>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EBIT</a:t>
            </a:r>
            <a:endParaRPr lang="en-US" sz="1400" b="1" dirty="0"/>
          </a:p>
        </p:txBody>
      </p:sp>
      <p:sp>
        <p:nvSpPr>
          <p:cNvPr id="20" name="Shape 18"/>
          <p:cNvSpPr/>
          <p:nvPr/>
        </p:nvSpPr>
        <p:spPr>
          <a:xfrm>
            <a:off x="2971800" y="3281340"/>
            <a:ext cx="2148840" cy="47244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08376" y="3313344"/>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$200,000</a:t>
            </a:r>
            <a:endParaRPr lang="en-US" sz="1400" b="1" dirty="0"/>
          </a:p>
        </p:txBody>
      </p:sp>
      <p:sp>
        <p:nvSpPr>
          <p:cNvPr id="22" name="Shape 20"/>
          <p:cNvSpPr/>
          <p:nvPr/>
        </p:nvSpPr>
        <p:spPr>
          <a:xfrm>
            <a:off x="822960" y="3753780"/>
            <a:ext cx="2148840" cy="47244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785784"/>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Sales</a:t>
            </a:r>
            <a:endParaRPr lang="en-US" sz="1400" b="1" dirty="0"/>
          </a:p>
        </p:txBody>
      </p:sp>
      <p:sp>
        <p:nvSpPr>
          <p:cNvPr id="24" name="Shape 22"/>
          <p:cNvSpPr/>
          <p:nvPr/>
        </p:nvSpPr>
        <p:spPr>
          <a:xfrm>
            <a:off x="2971800" y="3753780"/>
            <a:ext cx="2148840" cy="47244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08376" y="3785784"/>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$1,250,000</a:t>
            </a:r>
            <a:endParaRPr lang="en-US" sz="1400" b="1" dirty="0"/>
          </a:p>
        </p:txBody>
      </p:sp>
      <p:sp>
        <p:nvSpPr>
          <p:cNvPr id="26" name="Shape 24"/>
          <p:cNvSpPr/>
          <p:nvPr/>
        </p:nvSpPr>
        <p:spPr>
          <a:xfrm>
            <a:off x="5532120" y="2808900"/>
            <a:ext cx="5257800" cy="1325880"/>
          </a:xfrm>
          <a:prstGeom prst="roundRect">
            <a:avLst>
              <a:gd name="adj" fmla="val 6897"/>
            </a:avLst>
          </a:prstGeom>
          <a:solidFill>
            <a:srgbClr val="EAF3FA"/>
          </a:solidFill>
          <a:ln w="10160">
            <a:solidFill>
              <a:srgbClr val="D7DEE8"/>
            </a:solidFill>
            <a:prstDash val="solid"/>
          </a:ln>
        </p:spPr>
        <p:txBody>
          <a:bodyPr/>
          <a:lstStyle/>
          <a:p>
            <a:endParaRPr sz="1400" b="1"/>
          </a:p>
        </p:txBody>
      </p:sp>
      <p:sp>
        <p:nvSpPr>
          <p:cNvPr id="27" name="Text 25"/>
          <p:cNvSpPr/>
          <p:nvPr/>
        </p:nvSpPr>
        <p:spPr>
          <a:xfrm>
            <a:off x="5687568" y="2936916"/>
            <a:ext cx="49469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28" name="Text 26"/>
          <p:cNvSpPr/>
          <p:nvPr/>
        </p:nvSpPr>
        <p:spPr>
          <a:xfrm>
            <a:off x="5687568" y="3247812"/>
            <a:ext cx="4946904" cy="79552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Operating margin = $200,000 ÷ $1,250,000 = 16%. For each sales dollar, $0.16 remains after operating costs but before interest and taxes.</a:t>
            </a:r>
            <a:endParaRPr lang="en-US" sz="1400" b="1" dirty="0"/>
          </a:p>
        </p:txBody>
      </p:sp>
      <p:sp>
        <p:nvSpPr>
          <p:cNvPr id="29" name="Shape 27"/>
          <p:cNvSpPr/>
          <p:nvPr/>
        </p:nvSpPr>
        <p:spPr>
          <a:xfrm>
            <a:off x="868680" y="4800600"/>
            <a:ext cx="10104120" cy="777240"/>
          </a:xfrm>
          <a:prstGeom prst="roundRect">
            <a:avLst>
              <a:gd name="adj" fmla="val 11765"/>
            </a:avLst>
          </a:prstGeom>
          <a:solidFill>
            <a:srgbClr val="FFFFFF"/>
          </a:solidFill>
          <a:ln w="10160">
            <a:solidFill>
              <a:srgbClr val="D7DEE8"/>
            </a:solidFill>
            <a:prstDash val="solid"/>
          </a:ln>
        </p:spPr>
        <p:txBody>
          <a:bodyPr/>
          <a:lstStyle/>
          <a:p>
            <a:endParaRPr sz="1400" b="1"/>
          </a:p>
        </p:txBody>
      </p:sp>
      <p:sp>
        <p:nvSpPr>
          <p:cNvPr id="30" name="Text 28"/>
          <p:cNvSpPr/>
          <p:nvPr/>
        </p:nvSpPr>
        <p:spPr>
          <a:xfrm>
            <a:off x="1024128" y="4928616"/>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Why it is useful</a:t>
            </a:r>
            <a:endParaRPr lang="en-US" sz="1400" b="1" dirty="0"/>
          </a:p>
        </p:txBody>
      </p:sp>
      <p:sp>
        <p:nvSpPr>
          <p:cNvPr id="31" name="Text 29"/>
          <p:cNvSpPr/>
          <p:nvPr/>
        </p:nvSpPr>
        <p:spPr>
          <a:xfrm>
            <a:off x="1024128" y="5239512"/>
            <a:ext cx="9793224" cy="246888"/>
          </a:xfrm>
          <a:prstGeom prst="rect">
            <a:avLst/>
          </a:prstGeom>
          <a:noFill/>
          <a:ln/>
        </p:spPr>
        <p:txBody>
          <a:bodyPr wrap="square" lIns="127" tIns="127" rIns="127" bIns="127" rtlCol="0" anchor="t">
            <a:normAutofit fontScale="77500" lnSpcReduction="20000"/>
          </a:bodyPr>
          <a:lstStyle/>
          <a:p>
            <a:pPr marL="0" indent="0">
              <a:buNone/>
            </a:pPr>
            <a:r>
              <a:rPr lang="en-US" sz="1400" b="1" dirty="0">
                <a:solidFill>
                  <a:srgbClr val="1B1F23"/>
                </a:solidFill>
                <a:latin typeface="Aptos" pitchFamily="34" charset="0"/>
                <a:ea typeface="Aptos" pitchFamily="34" charset="-122"/>
                <a:cs typeface="Aptos" pitchFamily="34" charset="-120"/>
              </a:rPr>
              <a:t>Operating margin focuses on operations, so it allows comparison before differences in capital structure and tax situations distort the analysis.</a:t>
            </a:r>
            <a:endParaRPr lang="en-US" sz="1400" b="1"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2">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Profitability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32</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NET MARGIN</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Net Profit Margin</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lnSpc>
                <a:spcPct val="90000"/>
              </a:lnSpc>
              <a:buNone/>
            </a:pPr>
            <a:r>
              <a:rPr lang="en-US" sz="1500" b="1" dirty="0">
                <a:solidFill>
                  <a:srgbClr val="FFC000"/>
                </a:solidFill>
                <a:latin typeface="Aptos" pitchFamily="34" charset="0"/>
              </a:rPr>
              <a:t>Net margin measures the final percentage of sales that becomes net income.</a:t>
            </a:r>
          </a:p>
        </p:txBody>
      </p:sp>
      <p:sp>
        <p:nvSpPr>
          <p:cNvPr id="11" name="Shape 9"/>
          <p:cNvSpPr/>
          <p:nvPr/>
        </p:nvSpPr>
        <p:spPr>
          <a:xfrm>
            <a:off x="713232" y="1860632"/>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79504"/>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979504"/>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Net profit margin = Net income ÷ Sales</a:t>
            </a:r>
            <a:endParaRPr lang="en-US" sz="1430" b="1" dirty="0"/>
          </a:p>
        </p:txBody>
      </p:sp>
      <p:sp>
        <p:nvSpPr>
          <p:cNvPr id="14" name="Shape 12"/>
          <p:cNvSpPr/>
          <p:nvPr/>
        </p:nvSpPr>
        <p:spPr>
          <a:xfrm>
            <a:off x="822960" y="2775032"/>
            <a:ext cx="2148840" cy="472440"/>
          </a:xfrm>
          <a:prstGeom prst="rect">
            <a:avLst/>
          </a:prstGeom>
          <a:solidFill>
            <a:srgbClr val="197278"/>
          </a:solidFill>
          <a:ln w="6350">
            <a:solidFill>
              <a:srgbClr val="D7DEE8"/>
            </a:solidFill>
            <a:prstDash val="solid"/>
          </a:ln>
        </p:spPr>
        <p:txBody>
          <a:bodyPr/>
          <a:lstStyle/>
          <a:p>
            <a:endParaRPr sz="1400" b="1"/>
          </a:p>
        </p:txBody>
      </p:sp>
      <p:sp>
        <p:nvSpPr>
          <p:cNvPr id="15" name="Text 13"/>
          <p:cNvSpPr/>
          <p:nvPr/>
        </p:nvSpPr>
        <p:spPr>
          <a:xfrm>
            <a:off x="859536" y="2807036"/>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2971800" y="2775032"/>
            <a:ext cx="2148840" cy="472440"/>
          </a:xfrm>
          <a:prstGeom prst="rect">
            <a:avLst/>
          </a:prstGeom>
          <a:solidFill>
            <a:srgbClr val="197278"/>
          </a:solidFill>
          <a:ln w="6350">
            <a:solidFill>
              <a:srgbClr val="D7DEE8"/>
            </a:solidFill>
            <a:prstDash val="solid"/>
          </a:ln>
        </p:spPr>
        <p:txBody>
          <a:bodyPr/>
          <a:lstStyle/>
          <a:p>
            <a:endParaRPr sz="1400" b="1"/>
          </a:p>
        </p:txBody>
      </p:sp>
      <p:sp>
        <p:nvSpPr>
          <p:cNvPr id="17" name="Text 15"/>
          <p:cNvSpPr/>
          <p:nvPr/>
        </p:nvSpPr>
        <p:spPr>
          <a:xfrm>
            <a:off x="3008376" y="2807036"/>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247472"/>
            <a:ext cx="2148840" cy="47244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279476"/>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income</a:t>
            </a:r>
            <a:endParaRPr lang="en-US" sz="1400" b="1" dirty="0"/>
          </a:p>
        </p:txBody>
      </p:sp>
      <p:sp>
        <p:nvSpPr>
          <p:cNvPr id="20" name="Shape 18"/>
          <p:cNvSpPr/>
          <p:nvPr/>
        </p:nvSpPr>
        <p:spPr>
          <a:xfrm>
            <a:off x="2971800" y="3247472"/>
            <a:ext cx="2148840" cy="47244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08376" y="3279476"/>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$140,000</a:t>
            </a:r>
            <a:endParaRPr lang="en-US" sz="1400" b="1" dirty="0"/>
          </a:p>
        </p:txBody>
      </p:sp>
      <p:sp>
        <p:nvSpPr>
          <p:cNvPr id="22" name="Shape 20"/>
          <p:cNvSpPr/>
          <p:nvPr/>
        </p:nvSpPr>
        <p:spPr>
          <a:xfrm>
            <a:off x="822960" y="3719912"/>
            <a:ext cx="2148840" cy="47244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751916"/>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Sales</a:t>
            </a:r>
            <a:endParaRPr lang="en-US" sz="1400" b="1" dirty="0"/>
          </a:p>
        </p:txBody>
      </p:sp>
      <p:sp>
        <p:nvSpPr>
          <p:cNvPr id="24" name="Shape 22"/>
          <p:cNvSpPr/>
          <p:nvPr/>
        </p:nvSpPr>
        <p:spPr>
          <a:xfrm>
            <a:off x="2971800" y="3719912"/>
            <a:ext cx="2148840" cy="47244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08376" y="3751916"/>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$1,250,000</a:t>
            </a:r>
            <a:endParaRPr lang="en-US" sz="1400" b="1" dirty="0"/>
          </a:p>
        </p:txBody>
      </p:sp>
      <p:sp>
        <p:nvSpPr>
          <p:cNvPr id="26" name="Shape 24"/>
          <p:cNvSpPr/>
          <p:nvPr/>
        </p:nvSpPr>
        <p:spPr>
          <a:xfrm>
            <a:off x="5532120" y="2775032"/>
            <a:ext cx="5257800" cy="1417320"/>
          </a:xfrm>
          <a:prstGeom prst="roundRect">
            <a:avLst>
              <a:gd name="adj" fmla="val 6452"/>
            </a:avLst>
          </a:prstGeom>
          <a:solidFill>
            <a:srgbClr val="EAF3FA"/>
          </a:solidFill>
          <a:ln w="10160">
            <a:solidFill>
              <a:srgbClr val="D7DEE8"/>
            </a:solidFill>
            <a:prstDash val="solid"/>
          </a:ln>
        </p:spPr>
        <p:txBody>
          <a:bodyPr/>
          <a:lstStyle/>
          <a:p>
            <a:endParaRPr sz="1400" b="1"/>
          </a:p>
        </p:txBody>
      </p:sp>
      <p:sp>
        <p:nvSpPr>
          <p:cNvPr id="27" name="Text 25"/>
          <p:cNvSpPr/>
          <p:nvPr/>
        </p:nvSpPr>
        <p:spPr>
          <a:xfrm>
            <a:off x="5687568" y="2903048"/>
            <a:ext cx="49469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28" name="Text 26"/>
          <p:cNvSpPr/>
          <p:nvPr/>
        </p:nvSpPr>
        <p:spPr>
          <a:xfrm>
            <a:off x="5687568" y="3213944"/>
            <a:ext cx="4946904" cy="88696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Net margin = $140,000 ÷ $1,250,000 = 11.2%. This is the percentage of sales left for shareholders after all expenses, interest, and taxes.</a:t>
            </a:r>
            <a:endParaRPr lang="en-US" sz="1400" b="1" dirty="0"/>
          </a:p>
        </p:txBody>
      </p:sp>
      <p:sp>
        <p:nvSpPr>
          <p:cNvPr id="29" name="Shape 27"/>
          <p:cNvSpPr/>
          <p:nvPr/>
        </p:nvSpPr>
        <p:spPr>
          <a:xfrm>
            <a:off x="868680" y="4800600"/>
            <a:ext cx="10104120" cy="777240"/>
          </a:xfrm>
          <a:prstGeom prst="roundRect">
            <a:avLst>
              <a:gd name="adj" fmla="val 11765"/>
            </a:avLst>
          </a:prstGeom>
          <a:solidFill>
            <a:srgbClr val="FFFFFF"/>
          </a:solidFill>
          <a:ln w="10160">
            <a:solidFill>
              <a:srgbClr val="D7DEE8"/>
            </a:solidFill>
            <a:prstDash val="solid"/>
          </a:ln>
        </p:spPr>
        <p:txBody>
          <a:bodyPr/>
          <a:lstStyle/>
          <a:p>
            <a:endParaRPr sz="1400" b="1"/>
          </a:p>
        </p:txBody>
      </p:sp>
      <p:sp>
        <p:nvSpPr>
          <p:cNvPr id="30" name="Text 28"/>
          <p:cNvSpPr/>
          <p:nvPr/>
        </p:nvSpPr>
        <p:spPr>
          <a:xfrm>
            <a:off x="1024128" y="4928616"/>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31" name="Text 29"/>
          <p:cNvSpPr/>
          <p:nvPr/>
        </p:nvSpPr>
        <p:spPr>
          <a:xfrm>
            <a:off x="1024128" y="5239512"/>
            <a:ext cx="9793224" cy="246888"/>
          </a:xfrm>
          <a:prstGeom prst="rect">
            <a:avLst/>
          </a:prstGeom>
          <a:noFill/>
          <a:ln/>
        </p:spPr>
        <p:txBody>
          <a:bodyPr wrap="square" lIns="127" tIns="127" rIns="127" bIns="127" rtlCol="0" anchor="t">
            <a:normAutofit fontScale="85000" lnSpcReduction="10000"/>
          </a:bodyPr>
          <a:lstStyle/>
          <a:p>
            <a:pPr marL="0" indent="0">
              <a:buNone/>
            </a:pPr>
            <a:r>
              <a:rPr lang="en-US" sz="1400" b="1" dirty="0">
                <a:solidFill>
                  <a:srgbClr val="1B1F23"/>
                </a:solidFill>
                <a:latin typeface="Aptos" pitchFamily="34" charset="0"/>
                <a:ea typeface="Aptos" pitchFamily="34" charset="-122"/>
                <a:cs typeface="Aptos" pitchFamily="34" charset="-120"/>
              </a:rPr>
              <a:t>A higher net margin can result from better pricing, lower costs, lower interest expense, lower taxes, or a combination of these factors.</a:t>
            </a:r>
            <a:endParaRPr lang="en-US" sz="1400" b="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3">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Profitability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33</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ROA</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Return on Assets (ROA)</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a:lnSpc>
                <a:spcPct val="90000"/>
              </a:lnSpc>
            </a:pPr>
            <a:r>
              <a:rPr lang="en-US" sz="1500" b="1" dirty="0">
                <a:solidFill>
                  <a:srgbClr val="FFC000"/>
                </a:solidFill>
                <a:latin typeface="Aptos" pitchFamily="34" charset="0"/>
              </a:rPr>
              <a:t>ROA measures how efficiently total assets generate net income.</a:t>
            </a:r>
          </a:p>
        </p:txBody>
      </p:sp>
      <p:sp>
        <p:nvSpPr>
          <p:cNvPr id="11" name="Shape 9"/>
          <p:cNvSpPr/>
          <p:nvPr/>
        </p:nvSpPr>
        <p:spPr>
          <a:xfrm>
            <a:off x="713232" y="1911430"/>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2030302"/>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2030302"/>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ROA = Net income ÷ Average total assets</a:t>
            </a:r>
            <a:endParaRPr lang="en-US" sz="1430" b="1" dirty="0"/>
          </a:p>
        </p:txBody>
      </p:sp>
      <p:sp>
        <p:nvSpPr>
          <p:cNvPr id="14" name="Shape 12"/>
          <p:cNvSpPr/>
          <p:nvPr/>
        </p:nvSpPr>
        <p:spPr>
          <a:xfrm>
            <a:off x="822960" y="2825830"/>
            <a:ext cx="2240280" cy="457200"/>
          </a:xfrm>
          <a:prstGeom prst="rect">
            <a:avLst/>
          </a:prstGeom>
          <a:solidFill>
            <a:srgbClr val="17324D"/>
          </a:solidFill>
          <a:ln w="6350">
            <a:solidFill>
              <a:srgbClr val="D7DEE8"/>
            </a:solidFill>
            <a:prstDash val="solid"/>
          </a:ln>
        </p:spPr>
        <p:txBody>
          <a:bodyPr/>
          <a:lstStyle/>
          <a:p>
            <a:endParaRPr sz="1400" b="1"/>
          </a:p>
        </p:txBody>
      </p:sp>
      <p:sp>
        <p:nvSpPr>
          <p:cNvPr id="15" name="Text 13"/>
          <p:cNvSpPr/>
          <p:nvPr/>
        </p:nvSpPr>
        <p:spPr>
          <a:xfrm>
            <a:off x="859536" y="2857834"/>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3063240" y="2825830"/>
            <a:ext cx="2240280" cy="457200"/>
          </a:xfrm>
          <a:prstGeom prst="rect">
            <a:avLst/>
          </a:prstGeom>
          <a:solidFill>
            <a:srgbClr val="17324D"/>
          </a:solidFill>
          <a:ln w="6350">
            <a:solidFill>
              <a:srgbClr val="D7DEE8"/>
            </a:solidFill>
            <a:prstDash val="solid"/>
          </a:ln>
        </p:spPr>
        <p:txBody>
          <a:bodyPr/>
          <a:lstStyle/>
          <a:p>
            <a:endParaRPr sz="1400" b="1"/>
          </a:p>
        </p:txBody>
      </p:sp>
      <p:sp>
        <p:nvSpPr>
          <p:cNvPr id="17" name="Text 15"/>
          <p:cNvSpPr/>
          <p:nvPr/>
        </p:nvSpPr>
        <p:spPr>
          <a:xfrm>
            <a:off x="3099816" y="2857834"/>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283030"/>
            <a:ext cx="2240280" cy="45720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315034"/>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income</a:t>
            </a:r>
            <a:endParaRPr lang="en-US" sz="1400" b="1" dirty="0"/>
          </a:p>
        </p:txBody>
      </p:sp>
      <p:sp>
        <p:nvSpPr>
          <p:cNvPr id="20" name="Shape 18"/>
          <p:cNvSpPr/>
          <p:nvPr/>
        </p:nvSpPr>
        <p:spPr>
          <a:xfrm>
            <a:off x="3063240" y="3283030"/>
            <a:ext cx="2240280" cy="45720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99816" y="3315034"/>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$140,000</a:t>
            </a:r>
            <a:endParaRPr lang="en-US" sz="1400" b="1" dirty="0"/>
          </a:p>
        </p:txBody>
      </p:sp>
      <p:sp>
        <p:nvSpPr>
          <p:cNvPr id="22" name="Shape 20"/>
          <p:cNvSpPr/>
          <p:nvPr/>
        </p:nvSpPr>
        <p:spPr>
          <a:xfrm>
            <a:off x="822960" y="3740230"/>
            <a:ext cx="2240280" cy="45720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772234"/>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Beginning assets</a:t>
            </a:r>
            <a:endParaRPr lang="en-US" sz="1400" b="1" dirty="0"/>
          </a:p>
        </p:txBody>
      </p:sp>
      <p:sp>
        <p:nvSpPr>
          <p:cNvPr id="24" name="Shape 22"/>
          <p:cNvSpPr/>
          <p:nvPr/>
        </p:nvSpPr>
        <p:spPr>
          <a:xfrm>
            <a:off x="3063240" y="3740230"/>
            <a:ext cx="2240280" cy="45720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99816" y="3772234"/>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$1,350,000</a:t>
            </a:r>
            <a:endParaRPr lang="en-US" sz="1400" b="1" dirty="0"/>
          </a:p>
        </p:txBody>
      </p:sp>
      <p:sp>
        <p:nvSpPr>
          <p:cNvPr id="26" name="Shape 24"/>
          <p:cNvSpPr/>
          <p:nvPr/>
        </p:nvSpPr>
        <p:spPr>
          <a:xfrm>
            <a:off x="822960" y="4197430"/>
            <a:ext cx="2240280" cy="457200"/>
          </a:xfrm>
          <a:prstGeom prst="rect">
            <a:avLst/>
          </a:prstGeom>
          <a:solidFill>
            <a:srgbClr val="F1F4F8"/>
          </a:solidFill>
          <a:ln w="6350">
            <a:solidFill>
              <a:srgbClr val="D7DEE8"/>
            </a:solidFill>
            <a:prstDash val="solid"/>
          </a:ln>
        </p:spPr>
        <p:txBody>
          <a:bodyPr/>
          <a:lstStyle/>
          <a:p>
            <a:endParaRPr sz="1400" b="1"/>
          </a:p>
        </p:txBody>
      </p:sp>
      <p:sp>
        <p:nvSpPr>
          <p:cNvPr id="27" name="Text 25"/>
          <p:cNvSpPr/>
          <p:nvPr/>
        </p:nvSpPr>
        <p:spPr>
          <a:xfrm>
            <a:off x="859536" y="4229434"/>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Ending assets</a:t>
            </a:r>
            <a:endParaRPr lang="en-US" sz="1400" b="1" dirty="0"/>
          </a:p>
        </p:txBody>
      </p:sp>
      <p:sp>
        <p:nvSpPr>
          <p:cNvPr id="28" name="Shape 26"/>
          <p:cNvSpPr/>
          <p:nvPr/>
        </p:nvSpPr>
        <p:spPr>
          <a:xfrm>
            <a:off x="3063240" y="4197430"/>
            <a:ext cx="2240280" cy="457200"/>
          </a:xfrm>
          <a:prstGeom prst="rect">
            <a:avLst/>
          </a:prstGeom>
          <a:solidFill>
            <a:srgbClr val="F1F4F8"/>
          </a:solidFill>
          <a:ln w="6350">
            <a:solidFill>
              <a:srgbClr val="D7DEE8"/>
            </a:solidFill>
            <a:prstDash val="solid"/>
          </a:ln>
        </p:spPr>
        <p:txBody>
          <a:bodyPr/>
          <a:lstStyle/>
          <a:p>
            <a:endParaRPr sz="1400" b="1"/>
          </a:p>
        </p:txBody>
      </p:sp>
      <p:sp>
        <p:nvSpPr>
          <p:cNvPr id="29" name="Text 27"/>
          <p:cNvSpPr/>
          <p:nvPr/>
        </p:nvSpPr>
        <p:spPr>
          <a:xfrm>
            <a:off x="3099816" y="4229434"/>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$1,500,000</a:t>
            </a:r>
            <a:endParaRPr lang="en-US" sz="1400" b="1" dirty="0"/>
          </a:p>
        </p:txBody>
      </p:sp>
      <p:sp>
        <p:nvSpPr>
          <p:cNvPr id="30" name="Shape 28"/>
          <p:cNvSpPr/>
          <p:nvPr/>
        </p:nvSpPr>
        <p:spPr>
          <a:xfrm>
            <a:off x="822960" y="4654630"/>
            <a:ext cx="2240280" cy="457200"/>
          </a:xfrm>
          <a:prstGeom prst="rect">
            <a:avLst/>
          </a:prstGeom>
          <a:solidFill>
            <a:srgbClr val="FFFFFF"/>
          </a:solidFill>
          <a:ln w="6350">
            <a:solidFill>
              <a:srgbClr val="D7DEE8"/>
            </a:solidFill>
            <a:prstDash val="solid"/>
          </a:ln>
        </p:spPr>
        <p:txBody>
          <a:bodyPr/>
          <a:lstStyle/>
          <a:p>
            <a:endParaRPr sz="1400" b="1"/>
          </a:p>
        </p:txBody>
      </p:sp>
      <p:sp>
        <p:nvSpPr>
          <p:cNvPr id="31" name="Text 29"/>
          <p:cNvSpPr/>
          <p:nvPr/>
        </p:nvSpPr>
        <p:spPr>
          <a:xfrm>
            <a:off x="859536" y="4686634"/>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Average assets</a:t>
            </a:r>
            <a:endParaRPr lang="en-US" sz="1400" b="1" dirty="0"/>
          </a:p>
        </p:txBody>
      </p:sp>
      <p:sp>
        <p:nvSpPr>
          <p:cNvPr id="32" name="Shape 30"/>
          <p:cNvSpPr/>
          <p:nvPr/>
        </p:nvSpPr>
        <p:spPr>
          <a:xfrm>
            <a:off x="3063240" y="4654630"/>
            <a:ext cx="2240280" cy="457200"/>
          </a:xfrm>
          <a:prstGeom prst="rect">
            <a:avLst/>
          </a:prstGeom>
          <a:solidFill>
            <a:srgbClr val="FFFFFF"/>
          </a:solidFill>
          <a:ln w="6350">
            <a:solidFill>
              <a:srgbClr val="D7DEE8"/>
            </a:solidFill>
            <a:prstDash val="solid"/>
          </a:ln>
        </p:spPr>
        <p:txBody>
          <a:bodyPr/>
          <a:lstStyle/>
          <a:p>
            <a:endParaRPr sz="1400" b="1"/>
          </a:p>
        </p:txBody>
      </p:sp>
      <p:sp>
        <p:nvSpPr>
          <p:cNvPr id="33" name="Text 31"/>
          <p:cNvSpPr/>
          <p:nvPr/>
        </p:nvSpPr>
        <p:spPr>
          <a:xfrm>
            <a:off x="3099816" y="4686634"/>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$1,425,000</a:t>
            </a:r>
            <a:endParaRPr lang="en-US" sz="1400" b="1" dirty="0"/>
          </a:p>
        </p:txBody>
      </p:sp>
      <p:sp>
        <p:nvSpPr>
          <p:cNvPr id="34" name="Shape 32"/>
          <p:cNvSpPr/>
          <p:nvPr/>
        </p:nvSpPr>
        <p:spPr>
          <a:xfrm>
            <a:off x="5669280" y="2917270"/>
            <a:ext cx="5166360" cy="1188720"/>
          </a:xfrm>
          <a:prstGeom prst="roundRect">
            <a:avLst>
              <a:gd name="adj" fmla="val 7692"/>
            </a:avLst>
          </a:prstGeom>
          <a:solidFill>
            <a:srgbClr val="EAF3FA"/>
          </a:solidFill>
          <a:ln w="10160">
            <a:solidFill>
              <a:srgbClr val="D7DEE8"/>
            </a:solidFill>
            <a:prstDash val="solid"/>
          </a:ln>
        </p:spPr>
        <p:txBody>
          <a:bodyPr/>
          <a:lstStyle/>
          <a:p>
            <a:endParaRPr sz="1400" b="1"/>
          </a:p>
        </p:txBody>
      </p:sp>
      <p:sp>
        <p:nvSpPr>
          <p:cNvPr id="35" name="Text 33"/>
          <p:cNvSpPr/>
          <p:nvPr/>
        </p:nvSpPr>
        <p:spPr>
          <a:xfrm>
            <a:off x="5824728" y="3045286"/>
            <a:ext cx="48554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36" name="Text 34"/>
          <p:cNvSpPr/>
          <p:nvPr/>
        </p:nvSpPr>
        <p:spPr>
          <a:xfrm>
            <a:off x="5824728" y="3356182"/>
            <a:ext cx="4855464" cy="65836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ROA = $140,000 ÷ $1,425,000 = 9.8%. The firm earns about $0.098 for each $1 invested in assets.</a:t>
            </a:r>
            <a:endParaRPr lang="en-US" sz="1400" b="1" dirty="0"/>
          </a:p>
        </p:txBody>
      </p:sp>
      <p:sp>
        <p:nvSpPr>
          <p:cNvPr id="37" name="Shape 35"/>
          <p:cNvSpPr/>
          <p:nvPr/>
        </p:nvSpPr>
        <p:spPr>
          <a:xfrm>
            <a:off x="5669280" y="4590622"/>
            <a:ext cx="5166360" cy="868680"/>
          </a:xfrm>
          <a:prstGeom prst="roundRect">
            <a:avLst>
              <a:gd name="adj" fmla="val 10526"/>
            </a:avLst>
          </a:prstGeom>
          <a:solidFill>
            <a:srgbClr val="FFFFFF"/>
          </a:solidFill>
          <a:ln w="10160">
            <a:solidFill>
              <a:srgbClr val="D7DEE8"/>
            </a:solidFill>
            <a:prstDash val="solid"/>
          </a:ln>
        </p:spPr>
        <p:txBody>
          <a:bodyPr/>
          <a:lstStyle/>
          <a:p>
            <a:endParaRPr sz="1400" b="1"/>
          </a:p>
        </p:txBody>
      </p:sp>
      <p:sp>
        <p:nvSpPr>
          <p:cNvPr id="38" name="Text 36"/>
          <p:cNvSpPr/>
          <p:nvPr/>
        </p:nvSpPr>
        <p:spPr>
          <a:xfrm>
            <a:off x="5824728" y="4718638"/>
            <a:ext cx="48554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Strategic interpretation</a:t>
            </a:r>
            <a:endParaRPr lang="en-US" sz="1400" b="1" dirty="0"/>
          </a:p>
        </p:txBody>
      </p:sp>
      <p:sp>
        <p:nvSpPr>
          <p:cNvPr id="39" name="Text 37"/>
          <p:cNvSpPr/>
          <p:nvPr/>
        </p:nvSpPr>
        <p:spPr>
          <a:xfrm>
            <a:off x="5824728" y="5029534"/>
            <a:ext cx="4855464" cy="338328"/>
          </a:xfrm>
          <a:prstGeom prst="rect">
            <a:avLst/>
          </a:prstGeom>
          <a:noFill/>
          <a:ln/>
        </p:spPr>
        <p:txBody>
          <a:bodyPr wrap="square" lIns="127" tIns="127" rIns="127" bIns="127" rtlCol="0" anchor="t">
            <a:normAutofit fontScale="92500" lnSpcReduction="20000"/>
          </a:bodyPr>
          <a:lstStyle/>
          <a:p>
            <a:pPr marL="0" indent="0">
              <a:buNone/>
            </a:pPr>
            <a:r>
              <a:rPr lang="en-US" sz="1400" b="1" dirty="0">
                <a:solidFill>
                  <a:srgbClr val="1B1F23"/>
                </a:solidFill>
                <a:latin typeface="Aptos" pitchFamily="34" charset="0"/>
                <a:ea typeface="Aptos" pitchFamily="34" charset="-122"/>
                <a:cs typeface="Aptos" pitchFamily="34" charset="-120"/>
              </a:rPr>
              <a:t>ROA improves when margins improve, when assets are used more efficiently, or when unproductive assets are reduced.</a:t>
            </a:r>
            <a:endParaRPr lang="en-US" sz="1400" b="1"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4">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Profitability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34</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ROE</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Return on Equity (ROE)</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lnSpc>
                <a:spcPct val="90000"/>
              </a:lnSpc>
              <a:buNone/>
            </a:pPr>
            <a:r>
              <a:rPr lang="en-US" sz="1600" b="1" dirty="0">
                <a:solidFill>
                  <a:srgbClr val="FFC000"/>
                </a:solidFill>
                <a:latin typeface="Aptos" pitchFamily="34" charset="0"/>
              </a:rPr>
              <a:t>ROE measures the rate of return earned on shareholders’ equity.</a:t>
            </a:r>
          </a:p>
        </p:txBody>
      </p:sp>
      <p:sp>
        <p:nvSpPr>
          <p:cNvPr id="11" name="Shape 9"/>
          <p:cNvSpPr/>
          <p:nvPr/>
        </p:nvSpPr>
        <p:spPr>
          <a:xfrm>
            <a:off x="713232" y="1860634"/>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79506"/>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979506"/>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ROE = Net income ÷ Average common equity</a:t>
            </a:r>
            <a:endParaRPr lang="en-US" sz="1430" b="1" dirty="0"/>
          </a:p>
        </p:txBody>
      </p:sp>
      <p:sp>
        <p:nvSpPr>
          <p:cNvPr id="14" name="Shape 12"/>
          <p:cNvSpPr/>
          <p:nvPr/>
        </p:nvSpPr>
        <p:spPr>
          <a:xfrm>
            <a:off x="822960" y="2775034"/>
            <a:ext cx="2240280" cy="457200"/>
          </a:xfrm>
          <a:prstGeom prst="rect">
            <a:avLst/>
          </a:prstGeom>
          <a:solidFill>
            <a:srgbClr val="1F5A92"/>
          </a:solidFill>
          <a:ln w="6350">
            <a:solidFill>
              <a:srgbClr val="D7DEE8"/>
            </a:solidFill>
            <a:prstDash val="solid"/>
          </a:ln>
        </p:spPr>
        <p:txBody>
          <a:bodyPr/>
          <a:lstStyle/>
          <a:p>
            <a:endParaRPr sz="1400" b="1"/>
          </a:p>
        </p:txBody>
      </p:sp>
      <p:sp>
        <p:nvSpPr>
          <p:cNvPr id="15" name="Text 13"/>
          <p:cNvSpPr/>
          <p:nvPr/>
        </p:nvSpPr>
        <p:spPr>
          <a:xfrm>
            <a:off x="859536" y="2807038"/>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3063240" y="2775034"/>
            <a:ext cx="2240280" cy="457200"/>
          </a:xfrm>
          <a:prstGeom prst="rect">
            <a:avLst/>
          </a:prstGeom>
          <a:solidFill>
            <a:srgbClr val="1F5A92"/>
          </a:solidFill>
          <a:ln w="6350">
            <a:solidFill>
              <a:srgbClr val="D7DEE8"/>
            </a:solidFill>
            <a:prstDash val="solid"/>
          </a:ln>
        </p:spPr>
        <p:txBody>
          <a:bodyPr/>
          <a:lstStyle/>
          <a:p>
            <a:endParaRPr sz="1400" b="1"/>
          </a:p>
        </p:txBody>
      </p:sp>
      <p:sp>
        <p:nvSpPr>
          <p:cNvPr id="17" name="Text 15"/>
          <p:cNvSpPr/>
          <p:nvPr/>
        </p:nvSpPr>
        <p:spPr>
          <a:xfrm>
            <a:off x="3099816" y="2807038"/>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232234"/>
            <a:ext cx="2240280" cy="45720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264238"/>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income</a:t>
            </a:r>
            <a:endParaRPr lang="en-US" sz="1400" b="1" dirty="0"/>
          </a:p>
        </p:txBody>
      </p:sp>
      <p:sp>
        <p:nvSpPr>
          <p:cNvPr id="20" name="Shape 18"/>
          <p:cNvSpPr/>
          <p:nvPr/>
        </p:nvSpPr>
        <p:spPr>
          <a:xfrm>
            <a:off x="3063240" y="3232234"/>
            <a:ext cx="2240280" cy="45720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99816" y="3264238"/>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$140,000</a:t>
            </a:r>
            <a:endParaRPr lang="en-US" sz="1400" b="1" dirty="0"/>
          </a:p>
        </p:txBody>
      </p:sp>
      <p:sp>
        <p:nvSpPr>
          <p:cNvPr id="22" name="Shape 20"/>
          <p:cNvSpPr/>
          <p:nvPr/>
        </p:nvSpPr>
        <p:spPr>
          <a:xfrm>
            <a:off x="822960" y="3689434"/>
            <a:ext cx="2240280" cy="45720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721438"/>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Beginning equity</a:t>
            </a:r>
            <a:endParaRPr lang="en-US" sz="1400" b="1" dirty="0"/>
          </a:p>
        </p:txBody>
      </p:sp>
      <p:sp>
        <p:nvSpPr>
          <p:cNvPr id="24" name="Shape 22"/>
          <p:cNvSpPr/>
          <p:nvPr/>
        </p:nvSpPr>
        <p:spPr>
          <a:xfrm>
            <a:off x="3063240" y="3689434"/>
            <a:ext cx="2240280" cy="45720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99816" y="3721438"/>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$720,000</a:t>
            </a:r>
            <a:endParaRPr lang="en-US" sz="1400" b="1" dirty="0"/>
          </a:p>
        </p:txBody>
      </p:sp>
      <p:sp>
        <p:nvSpPr>
          <p:cNvPr id="26" name="Shape 24"/>
          <p:cNvSpPr/>
          <p:nvPr/>
        </p:nvSpPr>
        <p:spPr>
          <a:xfrm>
            <a:off x="822960" y="4146634"/>
            <a:ext cx="2240280" cy="457200"/>
          </a:xfrm>
          <a:prstGeom prst="rect">
            <a:avLst/>
          </a:prstGeom>
          <a:solidFill>
            <a:srgbClr val="F1F4F8"/>
          </a:solidFill>
          <a:ln w="6350">
            <a:solidFill>
              <a:srgbClr val="D7DEE8"/>
            </a:solidFill>
            <a:prstDash val="solid"/>
          </a:ln>
        </p:spPr>
        <p:txBody>
          <a:bodyPr/>
          <a:lstStyle/>
          <a:p>
            <a:endParaRPr sz="1400" b="1"/>
          </a:p>
        </p:txBody>
      </p:sp>
      <p:sp>
        <p:nvSpPr>
          <p:cNvPr id="27" name="Text 25"/>
          <p:cNvSpPr/>
          <p:nvPr/>
        </p:nvSpPr>
        <p:spPr>
          <a:xfrm>
            <a:off x="859536" y="4178638"/>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Ending equity</a:t>
            </a:r>
            <a:endParaRPr lang="en-US" sz="1400" b="1" dirty="0"/>
          </a:p>
        </p:txBody>
      </p:sp>
      <p:sp>
        <p:nvSpPr>
          <p:cNvPr id="28" name="Shape 26"/>
          <p:cNvSpPr/>
          <p:nvPr/>
        </p:nvSpPr>
        <p:spPr>
          <a:xfrm>
            <a:off x="3063240" y="4146634"/>
            <a:ext cx="2240280" cy="457200"/>
          </a:xfrm>
          <a:prstGeom prst="rect">
            <a:avLst/>
          </a:prstGeom>
          <a:solidFill>
            <a:srgbClr val="F1F4F8"/>
          </a:solidFill>
          <a:ln w="6350">
            <a:solidFill>
              <a:srgbClr val="D7DEE8"/>
            </a:solidFill>
            <a:prstDash val="solid"/>
          </a:ln>
        </p:spPr>
        <p:txBody>
          <a:bodyPr/>
          <a:lstStyle/>
          <a:p>
            <a:endParaRPr sz="1400" b="1"/>
          </a:p>
        </p:txBody>
      </p:sp>
      <p:sp>
        <p:nvSpPr>
          <p:cNvPr id="29" name="Text 27"/>
          <p:cNvSpPr/>
          <p:nvPr/>
        </p:nvSpPr>
        <p:spPr>
          <a:xfrm>
            <a:off x="3099816" y="4178638"/>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$800,000</a:t>
            </a:r>
            <a:endParaRPr lang="en-US" sz="1400" b="1" dirty="0"/>
          </a:p>
        </p:txBody>
      </p:sp>
      <p:sp>
        <p:nvSpPr>
          <p:cNvPr id="30" name="Shape 28"/>
          <p:cNvSpPr/>
          <p:nvPr/>
        </p:nvSpPr>
        <p:spPr>
          <a:xfrm>
            <a:off x="822960" y="4603834"/>
            <a:ext cx="2240280" cy="457200"/>
          </a:xfrm>
          <a:prstGeom prst="rect">
            <a:avLst/>
          </a:prstGeom>
          <a:solidFill>
            <a:srgbClr val="FFFFFF"/>
          </a:solidFill>
          <a:ln w="6350">
            <a:solidFill>
              <a:srgbClr val="D7DEE8"/>
            </a:solidFill>
            <a:prstDash val="solid"/>
          </a:ln>
        </p:spPr>
        <p:txBody>
          <a:bodyPr/>
          <a:lstStyle/>
          <a:p>
            <a:endParaRPr sz="1400" b="1"/>
          </a:p>
        </p:txBody>
      </p:sp>
      <p:sp>
        <p:nvSpPr>
          <p:cNvPr id="31" name="Text 29"/>
          <p:cNvSpPr/>
          <p:nvPr/>
        </p:nvSpPr>
        <p:spPr>
          <a:xfrm>
            <a:off x="859536" y="4635838"/>
            <a:ext cx="2167128"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Average equity</a:t>
            </a:r>
            <a:endParaRPr lang="en-US" sz="1400" b="1" dirty="0"/>
          </a:p>
        </p:txBody>
      </p:sp>
      <p:sp>
        <p:nvSpPr>
          <p:cNvPr id="32" name="Shape 30"/>
          <p:cNvSpPr/>
          <p:nvPr/>
        </p:nvSpPr>
        <p:spPr>
          <a:xfrm>
            <a:off x="3063240" y="4603834"/>
            <a:ext cx="2240280" cy="457200"/>
          </a:xfrm>
          <a:prstGeom prst="rect">
            <a:avLst/>
          </a:prstGeom>
          <a:solidFill>
            <a:srgbClr val="FFFFFF"/>
          </a:solidFill>
          <a:ln w="6350">
            <a:solidFill>
              <a:srgbClr val="D7DEE8"/>
            </a:solidFill>
            <a:prstDash val="solid"/>
          </a:ln>
        </p:spPr>
        <p:txBody>
          <a:bodyPr/>
          <a:lstStyle/>
          <a:p>
            <a:endParaRPr sz="1400" b="1"/>
          </a:p>
        </p:txBody>
      </p:sp>
      <p:sp>
        <p:nvSpPr>
          <p:cNvPr id="33" name="Text 31"/>
          <p:cNvSpPr/>
          <p:nvPr/>
        </p:nvSpPr>
        <p:spPr>
          <a:xfrm>
            <a:off x="3099816" y="4635838"/>
            <a:ext cx="2167128"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$760,000</a:t>
            </a:r>
            <a:endParaRPr lang="en-US" sz="1400" b="1" dirty="0"/>
          </a:p>
        </p:txBody>
      </p:sp>
      <p:sp>
        <p:nvSpPr>
          <p:cNvPr id="34" name="Shape 32"/>
          <p:cNvSpPr/>
          <p:nvPr/>
        </p:nvSpPr>
        <p:spPr>
          <a:xfrm>
            <a:off x="5669280" y="2866474"/>
            <a:ext cx="5166360" cy="1188720"/>
          </a:xfrm>
          <a:prstGeom prst="roundRect">
            <a:avLst>
              <a:gd name="adj" fmla="val 7692"/>
            </a:avLst>
          </a:prstGeom>
          <a:solidFill>
            <a:srgbClr val="EAF3FA"/>
          </a:solidFill>
          <a:ln w="10160">
            <a:solidFill>
              <a:srgbClr val="D7DEE8"/>
            </a:solidFill>
            <a:prstDash val="solid"/>
          </a:ln>
        </p:spPr>
        <p:txBody>
          <a:bodyPr/>
          <a:lstStyle/>
          <a:p>
            <a:endParaRPr sz="1400" b="1"/>
          </a:p>
        </p:txBody>
      </p:sp>
      <p:sp>
        <p:nvSpPr>
          <p:cNvPr id="35" name="Text 33"/>
          <p:cNvSpPr/>
          <p:nvPr/>
        </p:nvSpPr>
        <p:spPr>
          <a:xfrm>
            <a:off x="5824728" y="2994490"/>
            <a:ext cx="48554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36" name="Text 34"/>
          <p:cNvSpPr/>
          <p:nvPr/>
        </p:nvSpPr>
        <p:spPr>
          <a:xfrm>
            <a:off x="5824728" y="3305386"/>
            <a:ext cx="4855464" cy="65836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ROE = $140,000 ÷ $760,000 = 18.4%. Shareholders earned about 18.4% on their average equity investment.</a:t>
            </a:r>
            <a:endParaRPr lang="en-US" sz="1400" b="1" dirty="0"/>
          </a:p>
        </p:txBody>
      </p:sp>
      <p:sp>
        <p:nvSpPr>
          <p:cNvPr id="37" name="Shape 35"/>
          <p:cNvSpPr/>
          <p:nvPr/>
        </p:nvSpPr>
        <p:spPr>
          <a:xfrm>
            <a:off x="5669280" y="4539826"/>
            <a:ext cx="5166360" cy="1220894"/>
          </a:xfrm>
          <a:prstGeom prst="roundRect">
            <a:avLst>
              <a:gd name="adj" fmla="val 10526"/>
            </a:avLst>
          </a:prstGeom>
          <a:solidFill>
            <a:srgbClr val="FFFFFF"/>
          </a:solidFill>
          <a:ln w="10160">
            <a:solidFill>
              <a:srgbClr val="D7DEE8"/>
            </a:solidFill>
            <a:prstDash val="solid"/>
          </a:ln>
        </p:spPr>
        <p:txBody>
          <a:bodyPr/>
          <a:lstStyle/>
          <a:p>
            <a:endParaRPr sz="1400" b="1"/>
          </a:p>
        </p:txBody>
      </p:sp>
      <p:sp>
        <p:nvSpPr>
          <p:cNvPr id="38" name="Text 36"/>
          <p:cNvSpPr/>
          <p:nvPr/>
        </p:nvSpPr>
        <p:spPr>
          <a:xfrm>
            <a:off x="5824728" y="4667842"/>
            <a:ext cx="48554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Caution</a:t>
            </a:r>
            <a:endParaRPr lang="en-US" sz="1400" b="1" dirty="0"/>
          </a:p>
        </p:txBody>
      </p:sp>
      <p:sp>
        <p:nvSpPr>
          <p:cNvPr id="39" name="Text 37"/>
          <p:cNvSpPr/>
          <p:nvPr/>
        </p:nvSpPr>
        <p:spPr>
          <a:xfrm>
            <a:off x="5824728" y="4978738"/>
            <a:ext cx="4855464" cy="33832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ROE can increase because operations improved, but it can also increase because the firm uses more debt. DuPont analysis helps separate these drivers.</a:t>
            </a:r>
            <a:endParaRPr lang="en-US" sz="1400" b="1"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5">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Market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35</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MARKET</a:t>
            </a:r>
            <a:endParaRPr lang="en-US" sz="1400" b="1" dirty="0"/>
          </a:p>
        </p:txBody>
      </p:sp>
      <p:sp>
        <p:nvSpPr>
          <p:cNvPr id="9" name="Text 7"/>
          <p:cNvSpPr/>
          <p:nvPr/>
        </p:nvSpPr>
        <p:spPr>
          <a:xfrm>
            <a:off x="3048000" y="713232"/>
            <a:ext cx="6799385" cy="475488"/>
          </a:xfrm>
          <a:prstGeom prst="rect">
            <a:avLst/>
          </a:prstGeom>
          <a:noFill/>
          <a:ln/>
        </p:spPr>
        <p:txBody>
          <a:bodyPr wrap="square" lIns="0" tIns="0" rIns="0" bIns="0" rtlCol="0" anchor="ctr">
            <a:normAutofit fontScale="77500" lnSpcReduction="20000"/>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Market Ratios: Connecting Accounting to Investor Valuation</a:t>
            </a:r>
            <a:endParaRPr lang="en-US" sz="2600" b="1" dirty="0"/>
          </a:p>
        </p:txBody>
      </p:sp>
      <p:sp>
        <p:nvSpPr>
          <p:cNvPr id="10" name="Text 8"/>
          <p:cNvSpPr/>
          <p:nvPr/>
        </p:nvSpPr>
        <p:spPr>
          <a:xfrm>
            <a:off x="3048000" y="1253632"/>
            <a:ext cx="8595360" cy="256032"/>
          </a:xfrm>
          <a:prstGeom prst="rect">
            <a:avLst/>
          </a:prstGeom>
          <a:noFill/>
          <a:ln/>
        </p:spPr>
        <p:txBody>
          <a:bodyPr wrap="square" lIns="0" tIns="0" rIns="0" bIns="0" rtlCol="0" anchor="ctr">
            <a:normAutofit/>
          </a:bodyPr>
          <a:lstStyle/>
          <a:p>
            <a:pPr>
              <a:lnSpc>
                <a:spcPct val="90000"/>
              </a:lnSpc>
            </a:pPr>
            <a:r>
              <a:rPr lang="en-US" sz="1600" b="1" dirty="0">
                <a:solidFill>
                  <a:srgbClr val="FFC000"/>
                </a:solidFill>
                <a:latin typeface="Aptos" pitchFamily="34" charset="0"/>
              </a:rPr>
              <a:t>Market ratios combine accounting performance with market prices.</a:t>
            </a:r>
          </a:p>
        </p:txBody>
      </p:sp>
      <p:sp>
        <p:nvSpPr>
          <p:cNvPr id="11" name="Text 9"/>
          <p:cNvSpPr/>
          <p:nvPr/>
        </p:nvSpPr>
        <p:spPr>
          <a:xfrm>
            <a:off x="777240" y="1737360"/>
            <a:ext cx="5577840" cy="2560320"/>
          </a:xfrm>
          <a:prstGeom prst="rect">
            <a:avLst/>
          </a:prstGeom>
          <a:noFill/>
          <a:ln/>
        </p:spPr>
        <p:txBody>
          <a:bodyPr wrap="square" lIns="508" tIns="508" rIns="508" bIns="508" rtlCol="0" anchor="t">
            <a:normAutofit/>
          </a:bodyPr>
          <a:lstStyle/>
          <a:p>
            <a:pPr marL="0" indent="0">
              <a:buNone/>
            </a:pPr>
            <a:r>
              <a:rPr lang="en-US" sz="1510" b="1" dirty="0">
                <a:solidFill>
                  <a:srgbClr val="1B1F23"/>
                </a:solidFill>
                <a:latin typeface="Aptos" pitchFamily="34" charset="0"/>
                <a:ea typeface="Aptos" pitchFamily="34" charset="-122"/>
                <a:cs typeface="Aptos" pitchFamily="34" charset="-120"/>
              </a:rPr>
              <a:t>• Market ratios are especially relevant for publicly traded companies.</a:t>
            </a:r>
          </a:p>
          <a:p>
            <a:pPr marL="0" indent="0">
              <a:buNone/>
            </a:pPr>
            <a:endParaRPr lang="en-US" sz="1510" b="1" dirty="0"/>
          </a:p>
          <a:p>
            <a:pPr marL="0" indent="0">
              <a:buNone/>
            </a:pPr>
            <a:r>
              <a:rPr lang="en-US" sz="1510" b="1" dirty="0">
                <a:solidFill>
                  <a:srgbClr val="1B1F23"/>
                </a:solidFill>
                <a:latin typeface="Aptos" pitchFamily="34" charset="0"/>
                <a:ea typeface="Aptos" pitchFamily="34" charset="-122"/>
                <a:cs typeface="Aptos" pitchFamily="34" charset="-120"/>
              </a:rPr>
              <a:t>• They show how investors value current earnings, book value, and growth expectations.</a:t>
            </a:r>
          </a:p>
          <a:p>
            <a:pPr marL="0" indent="0">
              <a:buNone/>
            </a:pPr>
            <a:endParaRPr lang="en-US" sz="1510" b="1" dirty="0"/>
          </a:p>
          <a:p>
            <a:pPr marL="0" indent="0">
              <a:buNone/>
            </a:pPr>
            <a:r>
              <a:rPr lang="en-US" sz="1510" b="1" dirty="0">
                <a:solidFill>
                  <a:srgbClr val="1B1F23"/>
                </a:solidFill>
                <a:latin typeface="Aptos" pitchFamily="34" charset="0"/>
                <a:ea typeface="Aptos" pitchFamily="34" charset="-122"/>
                <a:cs typeface="Aptos" pitchFamily="34" charset="-120"/>
              </a:rPr>
              <a:t>• Common measures include EPS, P/E ratio, and market-to-book ratio.</a:t>
            </a:r>
          </a:p>
          <a:p>
            <a:pPr marL="0" indent="0">
              <a:buNone/>
            </a:pPr>
            <a:endParaRPr lang="en-US" sz="1510" b="1" dirty="0"/>
          </a:p>
          <a:p>
            <a:pPr marL="0" indent="0">
              <a:buNone/>
            </a:pPr>
            <a:r>
              <a:rPr lang="en-US" sz="1510" b="1" dirty="0">
                <a:solidFill>
                  <a:srgbClr val="1B1F23"/>
                </a:solidFill>
                <a:latin typeface="Aptos" pitchFamily="34" charset="0"/>
                <a:ea typeface="Aptos" pitchFamily="34" charset="-122"/>
                <a:cs typeface="Aptos" pitchFamily="34" charset="-120"/>
              </a:rPr>
              <a:t>• Market ratios reflect expectations as well as current performance.</a:t>
            </a:r>
            <a:endParaRPr lang="en-US" sz="1510" b="1" dirty="0"/>
          </a:p>
        </p:txBody>
      </p:sp>
      <p:sp>
        <p:nvSpPr>
          <p:cNvPr id="12" name="Shape 10"/>
          <p:cNvSpPr/>
          <p:nvPr/>
        </p:nvSpPr>
        <p:spPr>
          <a:xfrm>
            <a:off x="777240" y="4617720"/>
            <a:ext cx="10515600" cy="685800"/>
          </a:xfrm>
          <a:prstGeom prst="roundRect">
            <a:avLst>
              <a:gd name="adj" fmla="val 10667"/>
            </a:avLst>
          </a:prstGeom>
          <a:solidFill>
            <a:srgbClr val="FFFFFF"/>
          </a:solidFill>
          <a:ln w="15240">
            <a:solidFill>
              <a:srgbClr val="C99700"/>
            </a:solidFill>
            <a:prstDash val="solid"/>
          </a:ln>
        </p:spPr>
        <p:txBody>
          <a:bodyPr/>
          <a:lstStyle/>
          <a:p>
            <a:endParaRPr sz="1400" b="1"/>
          </a:p>
        </p:txBody>
      </p:sp>
      <p:sp>
        <p:nvSpPr>
          <p:cNvPr id="13" name="Text 11"/>
          <p:cNvSpPr/>
          <p:nvPr/>
        </p:nvSpPr>
        <p:spPr>
          <a:xfrm>
            <a:off x="905256" y="4736592"/>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EPS</a:t>
            </a:r>
            <a:endParaRPr lang="en-US" sz="1400" b="1" dirty="0"/>
          </a:p>
        </p:txBody>
      </p:sp>
      <p:sp>
        <p:nvSpPr>
          <p:cNvPr id="14" name="Text 12"/>
          <p:cNvSpPr/>
          <p:nvPr/>
        </p:nvSpPr>
        <p:spPr>
          <a:xfrm>
            <a:off x="2651760" y="4736592"/>
            <a:ext cx="8458200" cy="521208"/>
          </a:xfrm>
          <a:prstGeom prst="rect">
            <a:avLst/>
          </a:prstGeom>
          <a:noFill/>
          <a:ln/>
        </p:spPr>
        <p:txBody>
          <a:bodyPr wrap="square" lIns="127" tIns="127" rIns="127" bIns="127"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Earnings per share = Net income available to common shareholders ÷ Average common shares outstanding</a:t>
            </a:r>
            <a:endParaRPr lang="en-US" sz="1400" b="1" dirty="0"/>
          </a:p>
        </p:txBody>
      </p:sp>
      <p:sp>
        <p:nvSpPr>
          <p:cNvPr id="15" name="Shape 13"/>
          <p:cNvSpPr/>
          <p:nvPr/>
        </p:nvSpPr>
        <p:spPr>
          <a:xfrm>
            <a:off x="6675120" y="1920240"/>
            <a:ext cx="4297680" cy="1234440"/>
          </a:xfrm>
          <a:prstGeom prst="roundRect">
            <a:avLst>
              <a:gd name="adj" fmla="val 7407"/>
            </a:avLst>
          </a:prstGeom>
          <a:solidFill>
            <a:srgbClr val="EAF3FA"/>
          </a:solidFill>
          <a:ln w="10160">
            <a:solidFill>
              <a:srgbClr val="D7DEE8"/>
            </a:solidFill>
            <a:prstDash val="solid"/>
          </a:ln>
        </p:spPr>
        <p:txBody>
          <a:bodyPr/>
          <a:lstStyle/>
          <a:p>
            <a:endParaRPr sz="1400" b="1"/>
          </a:p>
        </p:txBody>
      </p:sp>
      <p:sp>
        <p:nvSpPr>
          <p:cNvPr id="16" name="Text 14"/>
          <p:cNvSpPr/>
          <p:nvPr/>
        </p:nvSpPr>
        <p:spPr>
          <a:xfrm>
            <a:off x="6830568" y="2048256"/>
            <a:ext cx="398678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Example</a:t>
            </a:r>
            <a:endParaRPr lang="en-US" sz="1400" b="1" dirty="0"/>
          </a:p>
        </p:txBody>
      </p:sp>
      <p:sp>
        <p:nvSpPr>
          <p:cNvPr id="17" name="Text 15"/>
          <p:cNvSpPr/>
          <p:nvPr/>
        </p:nvSpPr>
        <p:spPr>
          <a:xfrm>
            <a:off x="6830568" y="2359152"/>
            <a:ext cx="3986784" cy="7040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If net income available to common shareholders is $140,000 and average shares are 70,000, EPS = $2.00 per share.</a:t>
            </a:r>
            <a:endParaRPr lang="en-US" sz="1400" b="1"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6">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Market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36</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P/E RATIO</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Price-Earnings Ratio (P/E)</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lnSpc>
                <a:spcPct val="90000"/>
              </a:lnSpc>
              <a:buNone/>
            </a:pPr>
            <a:r>
              <a:rPr lang="en-US" sz="1600" b="1" dirty="0">
                <a:solidFill>
                  <a:srgbClr val="FFC000"/>
                </a:solidFill>
                <a:latin typeface="Aptos" pitchFamily="34" charset="0"/>
              </a:rPr>
              <a:t>The P/E ratio shows how much investors are willing to pay for one dollar of earnings.</a:t>
            </a:r>
          </a:p>
        </p:txBody>
      </p:sp>
      <p:sp>
        <p:nvSpPr>
          <p:cNvPr id="11" name="Shape 9"/>
          <p:cNvSpPr/>
          <p:nvPr/>
        </p:nvSpPr>
        <p:spPr>
          <a:xfrm>
            <a:off x="713232" y="1877566"/>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96438"/>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996438"/>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P/E ratio = Market price per share ÷ Earnings per share</a:t>
            </a:r>
            <a:endParaRPr lang="en-US" sz="1430" b="1" dirty="0"/>
          </a:p>
        </p:txBody>
      </p:sp>
      <p:sp>
        <p:nvSpPr>
          <p:cNvPr id="14" name="Shape 12"/>
          <p:cNvSpPr/>
          <p:nvPr/>
        </p:nvSpPr>
        <p:spPr>
          <a:xfrm>
            <a:off x="822960" y="2819398"/>
            <a:ext cx="2148840" cy="472440"/>
          </a:xfrm>
          <a:prstGeom prst="rect">
            <a:avLst/>
          </a:prstGeom>
          <a:solidFill>
            <a:srgbClr val="17324D"/>
          </a:solidFill>
          <a:ln w="6350">
            <a:solidFill>
              <a:srgbClr val="D7DEE8"/>
            </a:solidFill>
            <a:prstDash val="solid"/>
          </a:ln>
        </p:spPr>
        <p:txBody>
          <a:bodyPr/>
          <a:lstStyle/>
          <a:p>
            <a:endParaRPr sz="1400" b="1"/>
          </a:p>
        </p:txBody>
      </p:sp>
      <p:sp>
        <p:nvSpPr>
          <p:cNvPr id="15" name="Text 13"/>
          <p:cNvSpPr/>
          <p:nvPr/>
        </p:nvSpPr>
        <p:spPr>
          <a:xfrm>
            <a:off x="859536" y="2851402"/>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2971800" y="2819398"/>
            <a:ext cx="2148840" cy="472440"/>
          </a:xfrm>
          <a:prstGeom prst="rect">
            <a:avLst/>
          </a:prstGeom>
          <a:solidFill>
            <a:srgbClr val="17324D"/>
          </a:solidFill>
          <a:ln w="6350">
            <a:solidFill>
              <a:srgbClr val="D7DEE8"/>
            </a:solidFill>
            <a:prstDash val="solid"/>
          </a:ln>
        </p:spPr>
        <p:txBody>
          <a:bodyPr/>
          <a:lstStyle/>
          <a:p>
            <a:endParaRPr sz="1400" b="1"/>
          </a:p>
        </p:txBody>
      </p:sp>
      <p:sp>
        <p:nvSpPr>
          <p:cNvPr id="17" name="Text 15"/>
          <p:cNvSpPr/>
          <p:nvPr/>
        </p:nvSpPr>
        <p:spPr>
          <a:xfrm>
            <a:off x="3008376" y="2851402"/>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291838"/>
            <a:ext cx="2148840" cy="47244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323842"/>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Market price per share</a:t>
            </a:r>
            <a:endParaRPr lang="en-US" sz="1400" b="1" dirty="0"/>
          </a:p>
        </p:txBody>
      </p:sp>
      <p:sp>
        <p:nvSpPr>
          <p:cNvPr id="20" name="Shape 18"/>
          <p:cNvSpPr/>
          <p:nvPr/>
        </p:nvSpPr>
        <p:spPr>
          <a:xfrm>
            <a:off x="2971800" y="3291838"/>
            <a:ext cx="2148840" cy="47244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08376" y="3323842"/>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$24</a:t>
            </a:r>
            <a:endParaRPr lang="en-US" sz="1400" b="1" dirty="0"/>
          </a:p>
        </p:txBody>
      </p:sp>
      <p:sp>
        <p:nvSpPr>
          <p:cNvPr id="22" name="Shape 20"/>
          <p:cNvSpPr/>
          <p:nvPr/>
        </p:nvSpPr>
        <p:spPr>
          <a:xfrm>
            <a:off x="822960" y="3764278"/>
            <a:ext cx="2148840" cy="47244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796282"/>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Earnings per share</a:t>
            </a:r>
            <a:endParaRPr lang="en-US" sz="1400" b="1" dirty="0"/>
          </a:p>
        </p:txBody>
      </p:sp>
      <p:sp>
        <p:nvSpPr>
          <p:cNvPr id="24" name="Shape 22"/>
          <p:cNvSpPr/>
          <p:nvPr/>
        </p:nvSpPr>
        <p:spPr>
          <a:xfrm>
            <a:off x="2971800" y="3764278"/>
            <a:ext cx="2148840" cy="47244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08376" y="3796282"/>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a:t>
            </a:r>
            <a:endParaRPr lang="en-US" sz="1400" b="1" dirty="0"/>
          </a:p>
        </p:txBody>
      </p:sp>
      <p:sp>
        <p:nvSpPr>
          <p:cNvPr id="26" name="Shape 24"/>
          <p:cNvSpPr/>
          <p:nvPr/>
        </p:nvSpPr>
        <p:spPr>
          <a:xfrm>
            <a:off x="5532120" y="2819398"/>
            <a:ext cx="5257800" cy="1143000"/>
          </a:xfrm>
          <a:prstGeom prst="roundRect">
            <a:avLst>
              <a:gd name="adj" fmla="val 8000"/>
            </a:avLst>
          </a:prstGeom>
          <a:solidFill>
            <a:srgbClr val="EAF3FA"/>
          </a:solidFill>
          <a:ln w="10160">
            <a:solidFill>
              <a:srgbClr val="D7DEE8"/>
            </a:solidFill>
            <a:prstDash val="solid"/>
          </a:ln>
        </p:spPr>
        <p:txBody>
          <a:bodyPr/>
          <a:lstStyle/>
          <a:p>
            <a:endParaRPr sz="1400" b="1"/>
          </a:p>
        </p:txBody>
      </p:sp>
      <p:sp>
        <p:nvSpPr>
          <p:cNvPr id="27" name="Text 25"/>
          <p:cNvSpPr/>
          <p:nvPr/>
        </p:nvSpPr>
        <p:spPr>
          <a:xfrm>
            <a:off x="5687568" y="2947414"/>
            <a:ext cx="49469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28" name="Text 26"/>
          <p:cNvSpPr/>
          <p:nvPr/>
        </p:nvSpPr>
        <p:spPr>
          <a:xfrm>
            <a:off x="5687568" y="3258310"/>
            <a:ext cx="4946904" cy="61264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P/E = $24 ÷ $2 = 12 times. Investors pay $12 for each $1 of current earnings.</a:t>
            </a:r>
            <a:endParaRPr lang="en-US" sz="1400" b="1" dirty="0"/>
          </a:p>
        </p:txBody>
      </p:sp>
      <p:sp>
        <p:nvSpPr>
          <p:cNvPr id="29" name="Shape 27"/>
          <p:cNvSpPr/>
          <p:nvPr/>
        </p:nvSpPr>
        <p:spPr>
          <a:xfrm>
            <a:off x="868680" y="4846320"/>
            <a:ext cx="10104120" cy="777240"/>
          </a:xfrm>
          <a:prstGeom prst="roundRect">
            <a:avLst>
              <a:gd name="adj" fmla="val 11765"/>
            </a:avLst>
          </a:prstGeom>
          <a:solidFill>
            <a:srgbClr val="FFFFFF"/>
          </a:solidFill>
          <a:ln w="10160">
            <a:solidFill>
              <a:srgbClr val="D7DEE8"/>
            </a:solidFill>
            <a:prstDash val="solid"/>
          </a:ln>
        </p:spPr>
        <p:txBody>
          <a:bodyPr/>
          <a:lstStyle/>
          <a:p>
            <a:endParaRPr sz="1400" b="1"/>
          </a:p>
        </p:txBody>
      </p:sp>
      <p:sp>
        <p:nvSpPr>
          <p:cNvPr id="30" name="Text 28"/>
          <p:cNvSpPr/>
          <p:nvPr/>
        </p:nvSpPr>
        <p:spPr>
          <a:xfrm>
            <a:off x="1024128" y="4974336"/>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31" name="Text 29"/>
          <p:cNvSpPr/>
          <p:nvPr/>
        </p:nvSpPr>
        <p:spPr>
          <a:xfrm>
            <a:off x="1024128" y="5285232"/>
            <a:ext cx="9793224" cy="246888"/>
          </a:xfrm>
          <a:prstGeom prst="rect">
            <a:avLst/>
          </a:prstGeom>
          <a:noFill/>
          <a:ln/>
        </p:spPr>
        <p:txBody>
          <a:bodyPr wrap="square" lIns="127" tIns="127" rIns="127" bIns="127" rtlCol="0" anchor="t">
            <a:normAutofit fontScale="70000" lnSpcReduction="20000"/>
          </a:bodyPr>
          <a:lstStyle/>
          <a:p>
            <a:pPr marL="0" indent="0">
              <a:buNone/>
            </a:pPr>
            <a:r>
              <a:rPr lang="en-US" sz="1400" b="1" dirty="0">
                <a:solidFill>
                  <a:srgbClr val="1B1F23"/>
                </a:solidFill>
                <a:latin typeface="Aptos" pitchFamily="34" charset="0"/>
                <a:ea typeface="Aptos" pitchFamily="34" charset="-122"/>
                <a:cs typeface="Aptos" pitchFamily="34" charset="-120"/>
              </a:rPr>
              <a:t>A higher P/E may indicate strong growth expectations, lower perceived risk, or overvaluation. A lower P/E may indicate weak expectations, high risk, or undervaluation.</a:t>
            </a:r>
            <a:endParaRPr lang="en-US" sz="1400" b="1"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7">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Market ratios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37</a:t>
            </a:r>
            <a:endParaRPr lang="en-US" sz="1400" b="1" dirty="0"/>
          </a:p>
        </p:txBody>
      </p:sp>
      <p:sp>
        <p:nvSpPr>
          <p:cNvPr id="7" name="Shape 5"/>
          <p:cNvSpPr/>
          <p:nvPr/>
        </p:nvSpPr>
        <p:spPr>
          <a:xfrm>
            <a:off x="3048000" y="403014"/>
            <a:ext cx="1758176" cy="237066"/>
          </a:xfrm>
          <a:prstGeom prst="roundRect">
            <a:avLst>
              <a:gd name="adj" fmla="val 28571"/>
            </a:avLst>
          </a:prstGeom>
          <a:solidFill>
            <a:srgbClr val="EAF3FA"/>
          </a:solidFill>
          <a:ln w="12700">
            <a:solidFill>
              <a:srgbClr val="EAF3FA">
                <a:alpha val="0"/>
              </a:srgbClr>
            </a:solidFill>
            <a:prstDash val="solid"/>
          </a:ln>
        </p:spPr>
        <p:txBody>
          <a:bodyPr/>
          <a:lstStyle/>
          <a:p>
            <a:pPr marL="0" algn="r" defTabSz="914400" rtl="1" eaLnBrk="1" latinLnBrk="0" hangingPunct="1"/>
            <a:endParaRPr sz="1400" b="1"/>
          </a:p>
        </p:txBody>
      </p:sp>
      <p:sp>
        <p:nvSpPr>
          <p:cNvPr id="8" name="Text 6"/>
          <p:cNvSpPr/>
          <p:nvPr/>
        </p:nvSpPr>
        <p:spPr>
          <a:xfrm>
            <a:off x="3157728" y="448056"/>
            <a:ext cx="1554480" cy="118194"/>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MARKET-TO-BOOK</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Market-to-Book Ratio</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marL="0" indent="0">
              <a:buNone/>
            </a:pPr>
            <a:r>
              <a:rPr lang="en-US" sz="1600" b="1" dirty="0">
                <a:solidFill>
                  <a:srgbClr val="FFC000"/>
                </a:solidFill>
                <a:latin typeface="Aptos" pitchFamily="34" charset="0"/>
              </a:rPr>
              <a:t>Market-to-book compares the market value of equity with its accounting book value.</a:t>
            </a:r>
          </a:p>
        </p:txBody>
      </p:sp>
      <p:sp>
        <p:nvSpPr>
          <p:cNvPr id="11" name="Shape 9"/>
          <p:cNvSpPr/>
          <p:nvPr/>
        </p:nvSpPr>
        <p:spPr>
          <a:xfrm>
            <a:off x="713232" y="1809834"/>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28706"/>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Formula</a:t>
            </a:r>
            <a:endParaRPr lang="en-US" sz="1400" b="1" dirty="0"/>
          </a:p>
        </p:txBody>
      </p:sp>
      <p:sp>
        <p:nvSpPr>
          <p:cNvPr id="13" name="Text 11"/>
          <p:cNvSpPr/>
          <p:nvPr/>
        </p:nvSpPr>
        <p:spPr>
          <a:xfrm>
            <a:off x="2587752" y="1928706"/>
            <a:ext cx="8732520" cy="493776"/>
          </a:xfrm>
          <a:prstGeom prst="rect">
            <a:avLst/>
          </a:prstGeom>
          <a:noFill/>
          <a:ln/>
        </p:spPr>
        <p:txBody>
          <a:bodyPr wrap="square" lIns="127" tIns="127" rIns="127" bIns="127" rtlCol="0" anchor="ctr">
            <a:normAutofit/>
          </a:bodyPr>
          <a:lstStyle/>
          <a:p>
            <a:pPr marL="0" indent="0">
              <a:buNone/>
            </a:pPr>
            <a:r>
              <a:rPr lang="en-US" sz="1430" b="1" dirty="0">
                <a:solidFill>
                  <a:srgbClr val="17324D"/>
                </a:solidFill>
                <a:latin typeface="Aptos Display" pitchFamily="34" charset="0"/>
                <a:ea typeface="Aptos Display" pitchFamily="34" charset="-122"/>
                <a:cs typeface="Aptos Display" pitchFamily="34" charset="-120"/>
              </a:rPr>
              <a:t>Market-to-book ratio = Market value per share ÷ Book value per share</a:t>
            </a:r>
            <a:endParaRPr lang="en-US" sz="1430" b="1" dirty="0"/>
          </a:p>
        </p:txBody>
      </p:sp>
      <p:sp>
        <p:nvSpPr>
          <p:cNvPr id="14" name="Shape 12"/>
          <p:cNvSpPr/>
          <p:nvPr/>
        </p:nvSpPr>
        <p:spPr>
          <a:xfrm>
            <a:off x="822960" y="2751666"/>
            <a:ext cx="2148840" cy="472440"/>
          </a:xfrm>
          <a:prstGeom prst="rect">
            <a:avLst/>
          </a:prstGeom>
          <a:solidFill>
            <a:srgbClr val="1F5A92"/>
          </a:solidFill>
          <a:ln w="6350">
            <a:solidFill>
              <a:srgbClr val="D7DEE8"/>
            </a:solidFill>
            <a:prstDash val="solid"/>
          </a:ln>
        </p:spPr>
        <p:txBody>
          <a:bodyPr/>
          <a:lstStyle/>
          <a:p>
            <a:endParaRPr sz="1400" b="1"/>
          </a:p>
        </p:txBody>
      </p:sp>
      <p:sp>
        <p:nvSpPr>
          <p:cNvPr id="15" name="Text 13"/>
          <p:cNvSpPr/>
          <p:nvPr/>
        </p:nvSpPr>
        <p:spPr>
          <a:xfrm>
            <a:off x="859536" y="2783670"/>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Input</a:t>
            </a:r>
            <a:endParaRPr lang="en-US" sz="1400" b="1" dirty="0"/>
          </a:p>
        </p:txBody>
      </p:sp>
      <p:sp>
        <p:nvSpPr>
          <p:cNvPr id="16" name="Shape 14"/>
          <p:cNvSpPr/>
          <p:nvPr/>
        </p:nvSpPr>
        <p:spPr>
          <a:xfrm>
            <a:off x="2971800" y="2751666"/>
            <a:ext cx="2148840" cy="472440"/>
          </a:xfrm>
          <a:prstGeom prst="rect">
            <a:avLst/>
          </a:prstGeom>
          <a:solidFill>
            <a:srgbClr val="1F5A92"/>
          </a:solidFill>
          <a:ln w="6350">
            <a:solidFill>
              <a:srgbClr val="D7DEE8"/>
            </a:solidFill>
            <a:prstDash val="solid"/>
          </a:ln>
        </p:spPr>
        <p:txBody>
          <a:bodyPr/>
          <a:lstStyle/>
          <a:p>
            <a:endParaRPr sz="1400" b="1"/>
          </a:p>
        </p:txBody>
      </p:sp>
      <p:sp>
        <p:nvSpPr>
          <p:cNvPr id="17" name="Text 15"/>
          <p:cNvSpPr/>
          <p:nvPr/>
        </p:nvSpPr>
        <p:spPr>
          <a:xfrm>
            <a:off x="3008376" y="2783670"/>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Amount</a:t>
            </a:r>
            <a:endParaRPr lang="en-US" sz="1400" b="1" dirty="0"/>
          </a:p>
        </p:txBody>
      </p:sp>
      <p:sp>
        <p:nvSpPr>
          <p:cNvPr id="18" name="Shape 16"/>
          <p:cNvSpPr/>
          <p:nvPr/>
        </p:nvSpPr>
        <p:spPr>
          <a:xfrm>
            <a:off x="822960" y="3224106"/>
            <a:ext cx="2148840" cy="472440"/>
          </a:xfrm>
          <a:prstGeom prst="rect">
            <a:avLst/>
          </a:prstGeom>
          <a:solidFill>
            <a:srgbClr val="F1F4F8"/>
          </a:solidFill>
          <a:ln w="6350">
            <a:solidFill>
              <a:srgbClr val="D7DEE8"/>
            </a:solidFill>
            <a:prstDash val="solid"/>
          </a:ln>
        </p:spPr>
        <p:txBody>
          <a:bodyPr/>
          <a:lstStyle/>
          <a:p>
            <a:endParaRPr sz="1400" b="1"/>
          </a:p>
        </p:txBody>
      </p:sp>
      <p:sp>
        <p:nvSpPr>
          <p:cNvPr id="19" name="Text 17"/>
          <p:cNvSpPr/>
          <p:nvPr/>
        </p:nvSpPr>
        <p:spPr>
          <a:xfrm>
            <a:off x="859536" y="3256110"/>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Market price per share</a:t>
            </a:r>
            <a:endParaRPr lang="en-US" sz="1400" b="1" dirty="0"/>
          </a:p>
        </p:txBody>
      </p:sp>
      <p:sp>
        <p:nvSpPr>
          <p:cNvPr id="20" name="Shape 18"/>
          <p:cNvSpPr/>
          <p:nvPr/>
        </p:nvSpPr>
        <p:spPr>
          <a:xfrm>
            <a:off x="2971800" y="3224106"/>
            <a:ext cx="2148840" cy="472440"/>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3008376" y="3256110"/>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$24</a:t>
            </a:r>
            <a:endParaRPr lang="en-US" sz="1400" b="1" dirty="0"/>
          </a:p>
        </p:txBody>
      </p:sp>
      <p:sp>
        <p:nvSpPr>
          <p:cNvPr id="22" name="Shape 20"/>
          <p:cNvSpPr/>
          <p:nvPr/>
        </p:nvSpPr>
        <p:spPr>
          <a:xfrm>
            <a:off x="822960" y="3696546"/>
            <a:ext cx="2148840" cy="472440"/>
          </a:xfrm>
          <a:prstGeom prst="rect">
            <a:avLst/>
          </a:prstGeom>
          <a:solidFill>
            <a:srgbClr val="FFFFFF"/>
          </a:solidFill>
          <a:ln w="6350">
            <a:solidFill>
              <a:srgbClr val="D7DEE8"/>
            </a:solidFill>
            <a:prstDash val="solid"/>
          </a:ln>
        </p:spPr>
        <p:txBody>
          <a:bodyPr/>
          <a:lstStyle/>
          <a:p>
            <a:endParaRPr sz="1400" b="1"/>
          </a:p>
        </p:txBody>
      </p:sp>
      <p:sp>
        <p:nvSpPr>
          <p:cNvPr id="23" name="Text 21"/>
          <p:cNvSpPr/>
          <p:nvPr/>
        </p:nvSpPr>
        <p:spPr>
          <a:xfrm>
            <a:off x="859536" y="3728550"/>
            <a:ext cx="2075688" cy="4084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Book value per share</a:t>
            </a:r>
            <a:endParaRPr lang="en-US" sz="1400" b="1" dirty="0"/>
          </a:p>
        </p:txBody>
      </p:sp>
      <p:sp>
        <p:nvSpPr>
          <p:cNvPr id="24" name="Shape 22"/>
          <p:cNvSpPr/>
          <p:nvPr/>
        </p:nvSpPr>
        <p:spPr>
          <a:xfrm>
            <a:off x="2971800" y="3696546"/>
            <a:ext cx="2148840" cy="472440"/>
          </a:xfrm>
          <a:prstGeom prst="rect">
            <a:avLst/>
          </a:prstGeom>
          <a:solidFill>
            <a:srgbClr val="FFFFFF"/>
          </a:solidFill>
          <a:ln w="6350">
            <a:solidFill>
              <a:srgbClr val="D7DEE8"/>
            </a:solidFill>
            <a:prstDash val="solid"/>
          </a:ln>
        </p:spPr>
        <p:txBody>
          <a:bodyPr/>
          <a:lstStyle/>
          <a:p>
            <a:endParaRPr sz="1400" b="1"/>
          </a:p>
        </p:txBody>
      </p:sp>
      <p:sp>
        <p:nvSpPr>
          <p:cNvPr id="25" name="Text 23"/>
          <p:cNvSpPr/>
          <p:nvPr/>
        </p:nvSpPr>
        <p:spPr>
          <a:xfrm>
            <a:off x="3008376" y="3728550"/>
            <a:ext cx="2075688" cy="4084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$16</a:t>
            </a:r>
            <a:endParaRPr lang="en-US" sz="1400" b="1" dirty="0"/>
          </a:p>
        </p:txBody>
      </p:sp>
      <p:sp>
        <p:nvSpPr>
          <p:cNvPr id="26" name="Shape 24"/>
          <p:cNvSpPr/>
          <p:nvPr/>
        </p:nvSpPr>
        <p:spPr>
          <a:xfrm>
            <a:off x="5532120" y="2751666"/>
            <a:ext cx="5257800" cy="1234440"/>
          </a:xfrm>
          <a:prstGeom prst="roundRect">
            <a:avLst>
              <a:gd name="adj" fmla="val 7407"/>
            </a:avLst>
          </a:prstGeom>
          <a:solidFill>
            <a:srgbClr val="EAF3FA"/>
          </a:solidFill>
          <a:ln w="10160">
            <a:solidFill>
              <a:srgbClr val="D7DEE8"/>
            </a:solidFill>
            <a:prstDash val="solid"/>
          </a:ln>
        </p:spPr>
        <p:txBody>
          <a:bodyPr/>
          <a:lstStyle/>
          <a:p>
            <a:endParaRPr sz="1400" b="1"/>
          </a:p>
        </p:txBody>
      </p:sp>
      <p:sp>
        <p:nvSpPr>
          <p:cNvPr id="27" name="Text 25"/>
          <p:cNvSpPr/>
          <p:nvPr/>
        </p:nvSpPr>
        <p:spPr>
          <a:xfrm>
            <a:off x="5687568" y="2879682"/>
            <a:ext cx="49469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Worked example</a:t>
            </a:r>
            <a:endParaRPr lang="en-US" sz="1400" b="1" dirty="0"/>
          </a:p>
        </p:txBody>
      </p:sp>
      <p:sp>
        <p:nvSpPr>
          <p:cNvPr id="28" name="Text 26"/>
          <p:cNvSpPr/>
          <p:nvPr/>
        </p:nvSpPr>
        <p:spPr>
          <a:xfrm>
            <a:off x="5687568" y="3190578"/>
            <a:ext cx="4946904" cy="7040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Market-to-book = $24 ÷ $16 = 1.50. The market values the company at 1.5 times its accounting book value per share.</a:t>
            </a:r>
            <a:endParaRPr lang="en-US" sz="1400" b="1" dirty="0"/>
          </a:p>
        </p:txBody>
      </p:sp>
      <p:sp>
        <p:nvSpPr>
          <p:cNvPr id="29" name="Shape 27"/>
          <p:cNvSpPr/>
          <p:nvPr/>
        </p:nvSpPr>
        <p:spPr>
          <a:xfrm>
            <a:off x="868680" y="4846320"/>
            <a:ext cx="10104120" cy="1075944"/>
          </a:xfrm>
          <a:prstGeom prst="roundRect">
            <a:avLst>
              <a:gd name="adj" fmla="val 11765"/>
            </a:avLst>
          </a:prstGeom>
          <a:solidFill>
            <a:srgbClr val="FFFFFF"/>
          </a:solidFill>
          <a:ln w="10160">
            <a:solidFill>
              <a:srgbClr val="D7DEE8"/>
            </a:solidFill>
            <a:prstDash val="solid"/>
          </a:ln>
        </p:spPr>
        <p:txBody>
          <a:bodyPr/>
          <a:lstStyle/>
          <a:p>
            <a:endParaRPr sz="1400" b="1"/>
          </a:p>
        </p:txBody>
      </p:sp>
      <p:sp>
        <p:nvSpPr>
          <p:cNvPr id="30" name="Text 28"/>
          <p:cNvSpPr/>
          <p:nvPr/>
        </p:nvSpPr>
        <p:spPr>
          <a:xfrm>
            <a:off x="1024128" y="4974336"/>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31" name="Text 29"/>
          <p:cNvSpPr/>
          <p:nvPr/>
        </p:nvSpPr>
        <p:spPr>
          <a:xfrm>
            <a:off x="1024128" y="5285232"/>
            <a:ext cx="9793224" cy="24688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A ratio above 1.0 often suggests that investors believe the firm has intangible value, growth opportunities, or profitability beyond book assets.</a:t>
            </a:r>
            <a:endParaRPr lang="en-US" sz="1400" b="1"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8">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DuPont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38</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DUPONT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DuPont Analysis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C000"/>
                </a:solidFill>
                <a:latin typeface="Aptos" pitchFamily="34" charset="0"/>
              </a:rPr>
              <a:t>DuPont analysis explains ROE by decomposing it into operating and financial drivers.</a:t>
            </a:r>
          </a:p>
        </p:txBody>
      </p:sp>
      <p:sp>
        <p:nvSpPr>
          <p:cNvPr id="11" name="Shape 9"/>
          <p:cNvSpPr/>
          <p:nvPr/>
        </p:nvSpPr>
        <p:spPr>
          <a:xfrm>
            <a:off x="713232" y="1809834"/>
            <a:ext cx="10789920" cy="658368"/>
          </a:xfrm>
          <a:prstGeom prst="roundRect">
            <a:avLst>
              <a:gd name="adj" fmla="val 11111"/>
            </a:avLst>
          </a:prstGeom>
          <a:solidFill>
            <a:srgbClr val="FFFFFF"/>
          </a:solidFill>
          <a:ln w="15240">
            <a:solidFill>
              <a:srgbClr val="C99700"/>
            </a:solidFill>
            <a:prstDash val="solid"/>
          </a:ln>
        </p:spPr>
        <p:txBody>
          <a:bodyPr/>
          <a:lstStyle/>
          <a:p>
            <a:endParaRPr sz="1400" b="1"/>
          </a:p>
        </p:txBody>
      </p:sp>
      <p:sp>
        <p:nvSpPr>
          <p:cNvPr id="12" name="Text 10"/>
          <p:cNvSpPr/>
          <p:nvPr/>
        </p:nvSpPr>
        <p:spPr>
          <a:xfrm>
            <a:off x="841248" y="1928706"/>
            <a:ext cx="1325880" cy="164592"/>
          </a:xfrm>
          <a:prstGeom prst="rect">
            <a:avLst/>
          </a:prstGeom>
          <a:noFill/>
          <a:ln/>
        </p:spPr>
        <p:txBody>
          <a:bodyPr wrap="square" lIns="0" tIns="0" rIns="0" bIns="0" rtlCol="0" anchor="ctr">
            <a:normAutofit fontScale="85000" lnSpcReduction="20000"/>
          </a:bodyPr>
          <a:lstStyle/>
          <a:p>
            <a:pPr marL="0" indent="0">
              <a:buNone/>
            </a:pPr>
            <a:r>
              <a:rPr lang="en-US" sz="1400" b="1" dirty="0">
                <a:solidFill>
                  <a:srgbClr val="C99700"/>
                </a:solidFill>
                <a:latin typeface="Aptos" pitchFamily="34" charset="0"/>
                <a:ea typeface="Aptos" pitchFamily="34" charset="-122"/>
                <a:cs typeface="Aptos" pitchFamily="34" charset="-120"/>
              </a:rPr>
              <a:t>Three-part DuPont</a:t>
            </a:r>
            <a:endParaRPr lang="en-US" sz="1400" b="1" dirty="0"/>
          </a:p>
        </p:txBody>
      </p:sp>
      <p:sp>
        <p:nvSpPr>
          <p:cNvPr id="13" name="Text 11"/>
          <p:cNvSpPr/>
          <p:nvPr/>
        </p:nvSpPr>
        <p:spPr>
          <a:xfrm>
            <a:off x="2587752" y="1928706"/>
            <a:ext cx="8732520" cy="493776"/>
          </a:xfrm>
          <a:prstGeom prst="rect">
            <a:avLst/>
          </a:prstGeom>
          <a:noFill/>
          <a:ln/>
        </p:spPr>
        <p:txBody>
          <a:bodyPr wrap="square" lIns="127" tIns="127" rIns="127" bIns="127"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ROE = Net profit margin × Total asset turnover × Equity multiplier</a:t>
            </a:r>
            <a:endParaRPr lang="en-US" sz="1400" b="1" dirty="0"/>
          </a:p>
        </p:txBody>
      </p:sp>
      <p:sp>
        <p:nvSpPr>
          <p:cNvPr id="14" name="Shape 12"/>
          <p:cNvSpPr/>
          <p:nvPr/>
        </p:nvSpPr>
        <p:spPr>
          <a:xfrm>
            <a:off x="777240" y="2843106"/>
            <a:ext cx="3383280" cy="1417320"/>
          </a:xfrm>
          <a:prstGeom prst="roundRect">
            <a:avLst>
              <a:gd name="adj" fmla="val 5161"/>
            </a:avLst>
          </a:prstGeom>
          <a:solidFill>
            <a:srgbClr val="EAF3FA"/>
          </a:solidFill>
          <a:ln w="10160">
            <a:solidFill>
              <a:srgbClr val="D7DEE8"/>
            </a:solidFill>
            <a:prstDash val="solid"/>
          </a:ln>
        </p:spPr>
        <p:txBody>
          <a:bodyPr/>
          <a:lstStyle/>
          <a:p>
            <a:endParaRPr sz="1400" b="1"/>
          </a:p>
        </p:txBody>
      </p:sp>
      <p:sp>
        <p:nvSpPr>
          <p:cNvPr id="15" name="Text 13"/>
          <p:cNvSpPr/>
          <p:nvPr/>
        </p:nvSpPr>
        <p:spPr>
          <a:xfrm>
            <a:off x="886968" y="2980266"/>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1</a:t>
            </a:r>
            <a:endParaRPr lang="en-US" sz="1400" b="1" dirty="0"/>
          </a:p>
        </p:txBody>
      </p:sp>
      <p:sp>
        <p:nvSpPr>
          <p:cNvPr id="16" name="Text 14"/>
          <p:cNvSpPr/>
          <p:nvPr/>
        </p:nvSpPr>
        <p:spPr>
          <a:xfrm>
            <a:off x="1188720" y="2971122"/>
            <a:ext cx="288036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Margin</a:t>
            </a:r>
            <a:endParaRPr lang="en-US" sz="1400" b="1" dirty="0"/>
          </a:p>
        </p:txBody>
      </p:sp>
      <p:sp>
        <p:nvSpPr>
          <p:cNvPr id="17" name="Text 15"/>
          <p:cNvSpPr/>
          <p:nvPr/>
        </p:nvSpPr>
        <p:spPr>
          <a:xfrm>
            <a:off x="923544" y="3346026"/>
            <a:ext cx="3090672" cy="82296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How much profit is earned from each sales dollar?</a:t>
            </a:r>
            <a:endParaRPr lang="en-US" sz="1400" b="1" dirty="0"/>
          </a:p>
        </p:txBody>
      </p:sp>
      <p:sp>
        <p:nvSpPr>
          <p:cNvPr id="18" name="Shape 16"/>
          <p:cNvSpPr/>
          <p:nvPr/>
        </p:nvSpPr>
        <p:spPr>
          <a:xfrm>
            <a:off x="4389120" y="2843106"/>
            <a:ext cx="3383280" cy="1417320"/>
          </a:xfrm>
          <a:prstGeom prst="roundRect">
            <a:avLst>
              <a:gd name="adj" fmla="val 5161"/>
            </a:avLst>
          </a:prstGeom>
          <a:solidFill>
            <a:srgbClr val="FFFFFF"/>
          </a:solidFill>
          <a:ln w="10160">
            <a:solidFill>
              <a:srgbClr val="D7DEE8"/>
            </a:solidFill>
            <a:prstDash val="solid"/>
          </a:ln>
        </p:spPr>
        <p:txBody>
          <a:bodyPr/>
          <a:lstStyle/>
          <a:p>
            <a:endParaRPr sz="1400" b="1"/>
          </a:p>
        </p:txBody>
      </p:sp>
      <p:sp>
        <p:nvSpPr>
          <p:cNvPr id="19" name="Text 17"/>
          <p:cNvSpPr/>
          <p:nvPr/>
        </p:nvSpPr>
        <p:spPr>
          <a:xfrm>
            <a:off x="4498848" y="2980266"/>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2</a:t>
            </a:r>
            <a:endParaRPr lang="en-US" sz="1400" b="1" dirty="0"/>
          </a:p>
        </p:txBody>
      </p:sp>
      <p:sp>
        <p:nvSpPr>
          <p:cNvPr id="20" name="Text 18"/>
          <p:cNvSpPr/>
          <p:nvPr/>
        </p:nvSpPr>
        <p:spPr>
          <a:xfrm>
            <a:off x="4800600" y="2971122"/>
            <a:ext cx="288036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Turnover</a:t>
            </a:r>
            <a:endParaRPr lang="en-US" sz="1400" b="1" dirty="0"/>
          </a:p>
        </p:txBody>
      </p:sp>
      <p:sp>
        <p:nvSpPr>
          <p:cNvPr id="21" name="Text 19"/>
          <p:cNvSpPr/>
          <p:nvPr/>
        </p:nvSpPr>
        <p:spPr>
          <a:xfrm>
            <a:off x="4535424" y="3346026"/>
            <a:ext cx="3090672" cy="82296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How efficiently are assets used to generate sales?</a:t>
            </a:r>
            <a:endParaRPr lang="en-US" sz="1400" b="1" dirty="0"/>
          </a:p>
        </p:txBody>
      </p:sp>
      <p:sp>
        <p:nvSpPr>
          <p:cNvPr id="22" name="Shape 20"/>
          <p:cNvSpPr/>
          <p:nvPr/>
        </p:nvSpPr>
        <p:spPr>
          <a:xfrm>
            <a:off x="8001000" y="2843106"/>
            <a:ext cx="3383280" cy="1417320"/>
          </a:xfrm>
          <a:prstGeom prst="roundRect">
            <a:avLst>
              <a:gd name="adj" fmla="val 5161"/>
            </a:avLst>
          </a:prstGeom>
          <a:solidFill>
            <a:srgbClr val="EAF3FA"/>
          </a:solidFill>
          <a:ln w="10160">
            <a:solidFill>
              <a:srgbClr val="D7DEE8"/>
            </a:solidFill>
            <a:prstDash val="solid"/>
          </a:ln>
        </p:spPr>
        <p:txBody>
          <a:bodyPr/>
          <a:lstStyle/>
          <a:p>
            <a:endParaRPr sz="1400" b="1"/>
          </a:p>
        </p:txBody>
      </p:sp>
      <p:sp>
        <p:nvSpPr>
          <p:cNvPr id="23" name="Text 21"/>
          <p:cNvSpPr/>
          <p:nvPr/>
        </p:nvSpPr>
        <p:spPr>
          <a:xfrm>
            <a:off x="8110728" y="2980266"/>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3</a:t>
            </a:r>
            <a:endParaRPr lang="en-US" sz="1400" b="1" dirty="0"/>
          </a:p>
        </p:txBody>
      </p:sp>
      <p:sp>
        <p:nvSpPr>
          <p:cNvPr id="24" name="Text 22"/>
          <p:cNvSpPr/>
          <p:nvPr/>
        </p:nvSpPr>
        <p:spPr>
          <a:xfrm>
            <a:off x="8412480" y="2971122"/>
            <a:ext cx="288036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Leverage</a:t>
            </a:r>
            <a:endParaRPr lang="en-US" sz="1400" b="1" dirty="0"/>
          </a:p>
        </p:txBody>
      </p:sp>
      <p:sp>
        <p:nvSpPr>
          <p:cNvPr id="25" name="Text 23"/>
          <p:cNvSpPr/>
          <p:nvPr/>
        </p:nvSpPr>
        <p:spPr>
          <a:xfrm>
            <a:off x="8147304" y="3346026"/>
            <a:ext cx="3090672" cy="82296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How much assets are financed relative to equity?</a:t>
            </a:r>
            <a:endParaRPr lang="en-US" sz="1400" b="1" dirty="0"/>
          </a:p>
        </p:txBody>
      </p:sp>
      <p:sp>
        <p:nvSpPr>
          <p:cNvPr id="26" name="Shape 24"/>
          <p:cNvSpPr/>
          <p:nvPr/>
        </p:nvSpPr>
        <p:spPr>
          <a:xfrm>
            <a:off x="914400" y="4572000"/>
            <a:ext cx="2388198" cy="342900"/>
          </a:xfrm>
          <a:prstGeom prst="rect">
            <a:avLst/>
          </a:prstGeom>
          <a:solidFill>
            <a:srgbClr val="17324D"/>
          </a:solidFill>
          <a:ln w="6350">
            <a:solidFill>
              <a:srgbClr val="D7DEE8"/>
            </a:solidFill>
            <a:prstDash val="solid"/>
          </a:ln>
        </p:spPr>
        <p:txBody>
          <a:bodyPr/>
          <a:lstStyle/>
          <a:p>
            <a:endParaRPr sz="1400" b="1"/>
          </a:p>
        </p:txBody>
      </p:sp>
      <p:sp>
        <p:nvSpPr>
          <p:cNvPr id="27" name="Text 25"/>
          <p:cNvSpPr/>
          <p:nvPr/>
        </p:nvSpPr>
        <p:spPr>
          <a:xfrm>
            <a:off x="950976" y="4604004"/>
            <a:ext cx="2315046" cy="27889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Driver</a:t>
            </a:r>
            <a:endParaRPr lang="en-US" sz="1400" b="1" dirty="0"/>
          </a:p>
        </p:txBody>
      </p:sp>
      <p:sp>
        <p:nvSpPr>
          <p:cNvPr id="28" name="Shape 26"/>
          <p:cNvSpPr/>
          <p:nvPr/>
        </p:nvSpPr>
        <p:spPr>
          <a:xfrm>
            <a:off x="3302598" y="4572000"/>
            <a:ext cx="2786231" cy="342900"/>
          </a:xfrm>
          <a:prstGeom prst="rect">
            <a:avLst/>
          </a:prstGeom>
          <a:solidFill>
            <a:srgbClr val="17324D"/>
          </a:solidFill>
          <a:ln w="6350">
            <a:solidFill>
              <a:srgbClr val="D7DEE8"/>
            </a:solidFill>
            <a:prstDash val="solid"/>
          </a:ln>
        </p:spPr>
        <p:txBody>
          <a:bodyPr/>
          <a:lstStyle/>
          <a:p>
            <a:endParaRPr sz="1400" b="1"/>
          </a:p>
        </p:txBody>
      </p:sp>
      <p:sp>
        <p:nvSpPr>
          <p:cNvPr id="29" name="Text 27"/>
          <p:cNvSpPr/>
          <p:nvPr/>
        </p:nvSpPr>
        <p:spPr>
          <a:xfrm>
            <a:off x="3339174" y="4604004"/>
            <a:ext cx="2713079" cy="27889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Ratio</a:t>
            </a:r>
            <a:endParaRPr lang="en-US" sz="1400" b="1" dirty="0"/>
          </a:p>
        </p:txBody>
      </p:sp>
      <p:sp>
        <p:nvSpPr>
          <p:cNvPr id="30" name="Shape 28"/>
          <p:cNvSpPr/>
          <p:nvPr/>
        </p:nvSpPr>
        <p:spPr>
          <a:xfrm>
            <a:off x="6088828" y="4572000"/>
            <a:ext cx="4975412" cy="342900"/>
          </a:xfrm>
          <a:prstGeom prst="rect">
            <a:avLst/>
          </a:prstGeom>
          <a:solidFill>
            <a:srgbClr val="17324D"/>
          </a:solidFill>
          <a:ln w="6350">
            <a:solidFill>
              <a:srgbClr val="D7DEE8"/>
            </a:solidFill>
            <a:prstDash val="solid"/>
          </a:ln>
        </p:spPr>
        <p:txBody>
          <a:bodyPr/>
          <a:lstStyle/>
          <a:p>
            <a:endParaRPr sz="1400" b="1"/>
          </a:p>
        </p:txBody>
      </p:sp>
      <p:sp>
        <p:nvSpPr>
          <p:cNvPr id="31" name="Text 29"/>
          <p:cNvSpPr/>
          <p:nvPr/>
        </p:nvSpPr>
        <p:spPr>
          <a:xfrm>
            <a:off x="6125404" y="4604004"/>
            <a:ext cx="4902260" cy="27889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Strategic meaning</a:t>
            </a:r>
            <a:endParaRPr lang="en-US" sz="1400" b="1" dirty="0"/>
          </a:p>
        </p:txBody>
      </p:sp>
      <p:sp>
        <p:nvSpPr>
          <p:cNvPr id="32" name="Shape 30"/>
          <p:cNvSpPr/>
          <p:nvPr/>
        </p:nvSpPr>
        <p:spPr>
          <a:xfrm>
            <a:off x="914400" y="4914900"/>
            <a:ext cx="2388198" cy="342900"/>
          </a:xfrm>
          <a:prstGeom prst="rect">
            <a:avLst/>
          </a:prstGeom>
          <a:solidFill>
            <a:srgbClr val="F1F4F8"/>
          </a:solidFill>
          <a:ln w="6350">
            <a:solidFill>
              <a:srgbClr val="D7DEE8"/>
            </a:solidFill>
            <a:prstDash val="solid"/>
          </a:ln>
        </p:spPr>
        <p:txBody>
          <a:bodyPr/>
          <a:lstStyle/>
          <a:p>
            <a:endParaRPr sz="1400" b="1"/>
          </a:p>
        </p:txBody>
      </p:sp>
      <p:sp>
        <p:nvSpPr>
          <p:cNvPr id="33" name="Text 31"/>
          <p:cNvSpPr/>
          <p:nvPr/>
        </p:nvSpPr>
        <p:spPr>
          <a:xfrm>
            <a:off x="950976" y="4946904"/>
            <a:ext cx="2315046" cy="2788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Profitability</a:t>
            </a:r>
            <a:endParaRPr lang="en-US" sz="1400" b="1" dirty="0"/>
          </a:p>
        </p:txBody>
      </p:sp>
      <p:sp>
        <p:nvSpPr>
          <p:cNvPr id="34" name="Shape 32"/>
          <p:cNvSpPr/>
          <p:nvPr/>
        </p:nvSpPr>
        <p:spPr>
          <a:xfrm>
            <a:off x="3302598" y="4914900"/>
            <a:ext cx="2786231" cy="342900"/>
          </a:xfrm>
          <a:prstGeom prst="rect">
            <a:avLst/>
          </a:prstGeom>
          <a:solidFill>
            <a:srgbClr val="F1F4F8"/>
          </a:solidFill>
          <a:ln w="6350">
            <a:solidFill>
              <a:srgbClr val="D7DEE8"/>
            </a:solidFill>
            <a:prstDash val="solid"/>
          </a:ln>
        </p:spPr>
        <p:txBody>
          <a:bodyPr/>
          <a:lstStyle/>
          <a:p>
            <a:endParaRPr sz="1400" b="1"/>
          </a:p>
        </p:txBody>
      </p:sp>
      <p:sp>
        <p:nvSpPr>
          <p:cNvPr id="35" name="Text 33"/>
          <p:cNvSpPr/>
          <p:nvPr/>
        </p:nvSpPr>
        <p:spPr>
          <a:xfrm>
            <a:off x="3339174" y="4946904"/>
            <a:ext cx="2713079" cy="2788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Net income ÷ Sales</a:t>
            </a:r>
            <a:endParaRPr lang="en-US" sz="1400" b="1" dirty="0"/>
          </a:p>
        </p:txBody>
      </p:sp>
      <p:sp>
        <p:nvSpPr>
          <p:cNvPr id="36" name="Shape 34"/>
          <p:cNvSpPr/>
          <p:nvPr/>
        </p:nvSpPr>
        <p:spPr>
          <a:xfrm>
            <a:off x="6088828" y="4914900"/>
            <a:ext cx="4975412" cy="342900"/>
          </a:xfrm>
          <a:prstGeom prst="rect">
            <a:avLst/>
          </a:prstGeom>
          <a:solidFill>
            <a:srgbClr val="F1F4F8"/>
          </a:solidFill>
          <a:ln w="6350">
            <a:solidFill>
              <a:srgbClr val="D7DEE8"/>
            </a:solidFill>
            <a:prstDash val="solid"/>
          </a:ln>
        </p:spPr>
        <p:txBody>
          <a:bodyPr/>
          <a:lstStyle/>
          <a:p>
            <a:endParaRPr sz="1400" b="1"/>
          </a:p>
        </p:txBody>
      </p:sp>
      <p:sp>
        <p:nvSpPr>
          <p:cNvPr id="37" name="Text 35"/>
          <p:cNvSpPr/>
          <p:nvPr/>
        </p:nvSpPr>
        <p:spPr>
          <a:xfrm>
            <a:off x="6125404" y="4946904"/>
            <a:ext cx="4902260" cy="2788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Pricing and cost control</a:t>
            </a:r>
            <a:endParaRPr lang="en-US" sz="1400" b="1" dirty="0"/>
          </a:p>
        </p:txBody>
      </p:sp>
      <p:sp>
        <p:nvSpPr>
          <p:cNvPr id="38" name="Shape 36"/>
          <p:cNvSpPr/>
          <p:nvPr/>
        </p:nvSpPr>
        <p:spPr>
          <a:xfrm>
            <a:off x="914400" y="5257800"/>
            <a:ext cx="2388198" cy="342900"/>
          </a:xfrm>
          <a:prstGeom prst="rect">
            <a:avLst/>
          </a:prstGeom>
          <a:solidFill>
            <a:srgbClr val="FFFFFF"/>
          </a:solidFill>
          <a:ln w="6350">
            <a:solidFill>
              <a:srgbClr val="D7DEE8"/>
            </a:solidFill>
            <a:prstDash val="solid"/>
          </a:ln>
        </p:spPr>
        <p:txBody>
          <a:bodyPr/>
          <a:lstStyle/>
          <a:p>
            <a:endParaRPr sz="1400" b="1"/>
          </a:p>
        </p:txBody>
      </p:sp>
      <p:sp>
        <p:nvSpPr>
          <p:cNvPr id="39" name="Text 37"/>
          <p:cNvSpPr/>
          <p:nvPr/>
        </p:nvSpPr>
        <p:spPr>
          <a:xfrm>
            <a:off x="950976" y="5289804"/>
            <a:ext cx="2315046" cy="2788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Efficiency</a:t>
            </a:r>
            <a:endParaRPr lang="en-US" sz="1400" b="1" dirty="0"/>
          </a:p>
        </p:txBody>
      </p:sp>
      <p:sp>
        <p:nvSpPr>
          <p:cNvPr id="40" name="Shape 38"/>
          <p:cNvSpPr/>
          <p:nvPr/>
        </p:nvSpPr>
        <p:spPr>
          <a:xfrm>
            <a:off x="3302598" y="5257800"/>
            <a:ext cx="2786231" cy="342900"/>
          </a:xfrm>
          <a:prstGeom prst="rect">
            <a:avLst/>
          </a:prstGeom>
          <a:solidFill>
            <a:srgbClr val="FFFFFF"/>
          </a:solidFill>
          <a:ln w="6350">
            <a:solidFill>
              <a:srgbClr val="D7DEE8"/>
            </a:solidFill>
            <a:prstDash val="solid"/>
          </a:ln>
        </p:spPr>
        <p:txBody>
          <a:bodyPr/>
          <a:lstStyle/>
          <a:p>
            <a:endParaRPr sz="1400" b="1"/>
          </a:p>
        </p:txBody>
      </p:sp>
      <p:sp>
        <p:nvSpPr>
          <p:cNvPr id="41" name="Text 39"/>
          <p:cNvSpPr/>
          <p:nvPr/>
        </p:nvSpPr>
        <p:spPr>
          <a:xfrm>
            <a:off x="3339174" y="5289804"/>
            <a:ext cx="2713079" cy="2788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Sales ÷ Assets</a:t>
            </a:r>
            <a:endParaRPr lang="en-US" sz="1400" b="1" dirty="0"/>
          </a:p>
        </p:txBody>
      </p:sp>
      <p:sp>
        <p:nvSpPr>
          <p:cNvPr id="42" name="Shape 40"/>
          <p:cNvSpPr/>
          <p:nvPr/>
        </p:nvSpPr>
        <p:spPr>
          <a:xfrm>
            <a:off x="6088828" y="5257800"/>
            <a:ext cx="4975412" cy="342900"/>
          </a:xfrm>
          <a:prstGeom prst="rect">
            <a:avLst/>
          </a:prstGeom>
          <a:solidFill>
            <a:srgbClr val="FFFFFF"/>
          </a:solidFill>
          <a:ln w="6350">
            <a:solidFill>
              <a:srgbClr val="D7DEE8"/>
            </a:solidFill>
            <a:prstDash val="solid"/>
          </a:ln>
        </p:spPr>
        <p:txBody>
          <a:bodyPr/>
          <a:lstStyle/>
          <a:p>
            <a:endParaRPr sz="1400" b="1"/>
          </a:p>
        </p:txBody>
      </p:sp>
      <p:sp>
        <p:nvSpPr>
          <p:cNvPr id="43" name="Text 41"/>
          <p:cNvSpPr/>
          <p:nvPr/>
        </p:nvSpPr>
        <p:spPr>
          <a:xfrm>
            <a:off x="6125404" y="5289804"/>
            <a:ext cx="4902260" cy="2788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Asset use and operating model</a:t>
            </a:r>
            <a:endParaRPr lang="en-US" sz="1400" b="1" dirty="0"/>
          </a:p>
        </p:txBody>
      </p:sp>
      <p:sp>
        <p:nvSpPr>
          <p:cNvPr id="44" name="Shape 42"/>
          <p:cNvSpPr/>
          <p:nvPr/>
        </p:nvSpPr>
        <p:spPr>
          <a:xfrm>
            <a:off x="914400" y="5600700"/>
            <a:ext cx="2388198" cy="342900"/>
          </a:xfrm>
          <a:prstGeom prst="rect">
            <a:avLst/>
          </a:prstGeom>
          <a:solidFill>
            <a:srgbClr val="F1F4F8"/>
          </a:solidFill>
          <a:ln w="6350">
            <a:solidFill>
              <a:srgbClr val="D7DEE8"/>
            </a:solidFill>
            <a:prstDash val="solid"/>
          </a:ln>
        </p:spPr>
        <p:txBody>
          <a:bodyPr/>
          <a:lstStyle/>
          <a:p>
            <a:endParaRPr sz="1400" b="1"/>
          </a:p>
        </p:txBody>
      </p:sp>
      <p:sp>
        <p:nvSpPr>
          <p:cNvPr id="45" name="Text 43"/>
          <p:cNvSpPr/>
          <p:nvPr/>
        </p:nvSpPr>
        <p:spPr>
          <a:xfrm>
            <a:off x="950976" y="5632704"/>
            <a:ext cx="2315046" cy="2788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Leverage</a:t>
            </a:r>
            <a:endParaRPr lang="en-US" sz="1400" b="1" dirty="0"/>
          </a:p>
        </p:txBody>
      </p:sp>
      <p:sp>
        <p:nvSpPr>
          <p:cNvPr id="46" name="Shape 44"/>
          <p:cNvSpPr/>
          <p:nvPr/>
        </p:nvSpPr>
        <p:spPr>
          <a:xfrm>
            <a:off x="3302598" y="5600700"/>
            <a:ext cx="2786231" cy="342900"/>
          </a:xfrm>
          <a:prstGeom prst="rect">
            <a:avLst/>
          </a:prstGeom>
          <a:solidFill>
            <a:srgbClr val="F1F4F8"/>
          </a:solidFill>
          <a:ln w="6350">
            <a:solidFill>
              <a:srgbClr val="D7DEE8"/>
            </a:solidFill>
            <a:prstDash val="solid"/>
          </a:ln>
        </p:spPr>
        <p:txBody>
          <a:bodyPr/>
          <a:lstStyle/>
          <a:p>
            <a:endParaRPr sz="1400" b="1"/>
          </a:p>
        </p:txBody>
      </p:sp>
      <p:sp>
        <p:nvSpPr>
          <p:cNvPr id="47" name="Text 45"/>
          <p:cNvSpPr/>
          <p:nvPr/>
        </p:nvSpPr>
        <p:spPr>
          <a:xfrm>
            <a:off x="3339174" y="5632704"/>
            <a:ext cx="2713079" cy="2788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Assets ÷ Equity</a:t>
            </a:r>
            <a:endParaRPr lang="en-US" sz="1400" b="1" dirty="0"/>
          </a:p>
        </p:txBody>
      </p:sp>
      <p:sp>
        <p:nvSpPr>
          <p:cNvPr id="48" name="Shape 46"/>
          <p:cNvSpPr/>
          <p:nvPr/>
        </p:nvSpPr>
        <p:spPr>
          <a:xfrm>
            <a:off x="6088828" y="5600700"/>
            <a:ext cx="4975412" cy="342900"/>
          </a:xfrm>
          <a:prstGeom prst="rect">
            <a:avLst/>
          </a:prstGeom>
          <a:solidFill>
            <a:srgbClr val="F1F4F8"/>
          </a:solidFill>
          <a:ln w="6350">
            <a:solidFill>
              <a:srgbClr val="D7DEE8"/>
            </a:solidFill>
            <a:prstDash val="solid"/>
          </a:ln>
        </p:spPr>
        <p:txBody>
          <a:bodyPr/>
          <a:lstStyle/>
          <a:p>
            <a:endParaRPr sz="1400" b="1"/>
          </a:p>
        </p:txBody>
      </p:sp>
      <p:sp>
        <p:nvSpPr>
          <p:cNvPr id="49" name="Text 47"/>
          <p:cNvSpPr/>
          <p:nvPr/>
        </p:nvSpPr>
        <p:spPr>
          <a:xfrm>
            <a:off x="6125404" y="5632704"/>
            <a:ext cx="4902260" cy="2788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Financing risk and return magnification</a:t>
            </a:r>
            <a:endParaRPr lang="en-US" sz="1400" b="1"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9">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DuPont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39</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EXAMPLE</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Worked Example: ROE Decomposition</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C000"/>
                </a:solidFill>
                <a:latin typeface="Aptos" pitchFamily="34" charset="0"/>
              </a:rPr>
              <a:t>DuPont identifies why ROE changed.</a:t>
            </a:r>
          </a:p>
        </p:txBody>
      </p:sp>
      <p:sp>
        <p:nvSpPr>
          <p:cNvPr id="11" name="Shape 9"/>
          <p:cNvSpPr/>
          <p:nvPr/>
        </p:nvSpPr>
        <p:spPr>
          <a:xfrm>
            <a:off x="685800" y="2047238"/>
            <a:ext cx="2225733" cy="548640"/>
          </a:xfrm>
          <a:prstGeom prst="rect">
            <a:avLst/>
          </a:prstGeom>
          <a:solidFill>
            <a:srgbClr val="1F5A92"/>
          </a:solidFill>
          <a:ln w="6350">
            <a:solidFill>
              <a:srgbClr val="D7DEE8"/>
            </a:solidFill>
            <a:prstDash val="solid"/>
          </a:ln>
        </p:spPr>
        <p:txBody>
          <a:bodyPr/>
          <a:lstStyle/>
          <a:p>
            <a:endParaRPr sz="1400" b="1"/>
          </a:p>
        </p:txBody>
      </p:sp>
      <p:sp>
        <p:nvSpPr>
          <p:cNvPr id="12" name="Text 10"/>
          <p:cNvSpPr/>
          <p:nvPr/>
        </p:nvSpPr>
        <p:spPr>
          <a:xfrm>
            <a:off x="722376" y="2079242"/>
            <a:ext cx="2152581" cy="48463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Component</a:t>
            </a:r>
            <a:endParaRPr lang="en-US" sz="1400" b="1" dirty="0"/>
          </a:p>
        </p:txBody>
      </p:sp>
      <p:sp>
        <p:nvSpPr>
          <p:cNvPr id="13" name="Shape 11"/>
          <p:cNvSpPr/>
          <p:nvPr/>
        </p:nvSpPr>
        <p:spPr>
          <a:xfrm>
            <a:off x="2911533" y="2047238"/>
            <a:ext cx="1271847" cy="548640"/>
          </a:xfrm>
          <a:prstGeom prst="rect">
            <a:avLst/>
          </a:prstGeom>
          <a:solidFill>
            <a:srgbClr val="1F5A92"/>
          </a:solidFill>
          <a:ln w="6350">
            <a:solidFill>
              <a:srgbClr val="D7DEE8"/>
            </a:solidFill>
            <a:prstDash val="solid"/>
          </a:ln>
        </p:spPr>
        <p:txBody>
          <a:bodyPr/>
          <a:lstStyle/>
          <a:p>
            <a:endParaRPr sz="1400" b="1"/>
          </a:p>
        </p:txBody>
      </p:sp>
      <p:sp>
        <p:nvSpPr>
          <p:cNvPr id="14" name="Text 12"/>
          <p:cNvSpPr/>
          <p:nvPr/>
        </p:nvSpPr>
        <p:spPr>
          <a:xfrm>
            <a:off x="2948109" y="2079242"/>
            <a:ext cx="1198695" cy="4846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Value</a:t>
            </a:r>
            <a:endParaRPr lang="en-US" sz="1400" b="1" dirty="0"/>
          </a:p>
        </p:txBody>
      </p:sp>
      <p:sp>
        <p:nvSpPr>
          <p:cNvPr id="15" name="Shape 13"/>
          <p:cNvSpPr/>
          <p:nvPr/>
        </p:nvSpPr>
        <p:spPr>
          <a:xfrm>
            <a:off x="4183380" y="2047238"/>
            <a:ext cx="3497580" cy="548640"/>
          </a:xfrm>
          <a:prstGeom prst="rect">
            <a:avLst/>
          </a:prstGeom>
          <a:solidFill>
            <a:srgbClr val="1F5A92"/>
          </a:solidFill>
          <a:ln w="6350">
            <a:solidFill>
              <a:srgbClr val="D7DEE8"/>
            </a:solidFill>
            <a:prstDash val="solid"/>
          </a:ln>
        </p:spPr>
        <p:txBody>
          <a:bodyPr/>
          <a:lstStyle/>
          <a:p>
            <a:endParaRPr sz="1400" b="1"/>
          </a:p>
        </p:txBody>
      </p:sp>
      <p:sp>
        <p:nvSpPr>
          <p:cNvPr id="16" name="Text 14"/>
          <p:cNvSpPr/>
          <p:nvPr/>
        </p:nvSpPr>
        <p:spPr>
          <a:xfrm>
            <a:off x="4219956" y="2079242"/>
            <a:ext cx="3424428" cy="48463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Calculation</a:t>
            </a:r>
            <a:endParaRPr lang="en-US" sz="1400" b="1" dirty="0"/>
          </a:p>
        </p:txBody>
      </p:sp>
      <p:sp>
        <p:nvSpPr>
          <p:cNvPr id="17" name="Shape 15"/>
          <p:cNvSpPr/>
          <p:nvPr/>
        </p:nvSpPr>
        <p:spPr>
          <a:xfrm>
            <a:off x="685800" y="2595878"/>
            <a:ext cx="2225733" cy="548640"/>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722376" y="2627882"/>
            <a:ext cx="2152581" cy="4846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profit margin</a:t>
            </a:r>
            <a:endParaRPr lang="en-US" sz="1400" b="1" dirty="0"/>
          </a:p>
        </p:txBody>
      </p:sp>
      <p:sp>
        <p:nvSpPr>
          <p:cNvPr id="19" name="Shape 17"/>
          <p:cNvSpPr/>
          <p:nvPr/>
        </p:nvSpPr>
        <p:spPr>
          <a:xfrm>
            <a:off x="2911533" y="2595878"/>
            <a:ext cx="1271847" cy="548640"/>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2948109" y="2627882"/>
            <a:ext cx="1198695"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11.2%</a:t>
            </a:r>
            <a:endParaRPr lang="en-US" sz="1400" b="1" dirty="0"/>
          </a:p>
        </p:txBody>
      </p:sp>
      <p:sp>
        <p:nvSpPr>
          <p:cNvPr id="21" name="Shape 19"/>
          <p:cNvSpPr/>
          <p:nvPr/>
        </p:nvSpPr>
        <p:spPr>
          <a:xfrm>
            <a:off x="4183380" y="2595878"/>
            <a:ext cx="3497580" cy="54864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4219956" y="2627882"/>
            <a:ext cx="342442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$140,000 ÷ $1,250,000</a:t>
            </a:r>
            <a:endParaRPr lang="en-US" sz="1400" b="1" dirty="0"/>
          </a:p>
        </p:txBody>
      </p:sp>
      <p:sp>
        <p:nvSpPr>
          <p:cNvPr id="23" name="Shape 21"/>
          <p:cNvSpPr/>
          <p:nvPr/>
        </p:nvSpPr>
        <p:spPr>
          <a:xfrm>
            <a:off x="685800" y="3144518"/>
            <a:ext cx="2225733" cy="548640"/>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722376" y="3176522"/>
            <a:ext cx="2152581" cy="4846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asset turnover</a:t>
            </a:r>
            <a:endParaRPr lang="en-US" sz="1400" b="1" dirty="0"/>
          </a:p>
        </p:txBody>
      </p:sp>
      <p:sp>
        <p:nvSpPr>
          <p:cNvPr id="25" name="Shape 23"/>
          <p:cNvSpPr/>
          <p:nvPr/>
        </p:nvSpPr>
        <p:spPr>
          <a:xfrm>
            <a:off x="2911533" y="3144518"/>
            <a:ext cx="1271847" cy="54864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2948109" y="3176522"/>
            <a:ext cx="1198695"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0.88x</a:t>
            </a:r>
            <a:endParaRPr lang="en-US" sz="1400" b="1" dirty="0"/>
          </a:p>
        </p:txBody>
      </p:sp>
      <p:sp>
        <p:nvSpPr>
          <p:cNvPr id="27" name="Shape 25"/>
          <p:cNvSpPr/>
          <p:nvPr/>
        </p:nvSpPr>
        <p:spPr>
          <a:xfrm>
            <a:off x="4183380" y="3144518"/>
            <a:ext cx="3497580" cy="54864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4219956" y="3176522"/>
            <a:ext cx="342442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$1,250,000 ÷ $1,425,000</a:t>
            </a:r>
            <a:endParaRPr lang="en-US" sz="1400" b="1" dirty="0"/>
          </a:p>
        </p:txBody>
      </p:sp>
      <p:sp>
        <p:nvSpPr>
          <p:cNvPr id="29" name="Shape 27"/>
          <p:cNvSpPr/>
          <p:nvPr/>
        </p:nvSpPr>
        <p:spPr>
          <a:xfrm>
            <a:off x="685800" y="3693158"/>
            <a:ext cx="2225733" cy="54864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722376" y="3725162"/>
            <a:ext cx="2152581" cy="4846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Equity multiplier</a:t>
            </a:r>
            <a:endParaRPr lang="en-US" sz="1400" b="1" dirty="0"/>
          </a:p>
        </p:txBody>
      </p:sp>
      <p:sp>
        <p:nvSpPr>
          <p:cNvPr id="31" name="Shape 29"/>
          <p:cNvSpPr/>
          <p:nvPr/>
        </p:nvSpPr>
        <p:spPr>
          <a:xfrm>
            <a:off x="2911533" y="3693158"/>
            <a:ext cx="1271847" cy="548640"/>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2948109" y="3725162"/>
            <a:ext cx="1198695"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1.875x</a:t>
            </a:r>
            <a:endParaRPr lang="en-US" sz="1400" b="1" dirty="0"/>
          </a:p>
        </p:txBody>
      </p:sp>
      <p:sp>
        <p:nvSpPr>
          <p:cNvPr id="33" name="Shape 31"/>
          <p:cNvSpPr/>
          <p:nvPr/>
        </p:nvSpPr>
        <p:spPr>
          <a:xfrm>
            <a:off x="4183380" y="3693158"/>
            <a:ext cx="3497580" cy="548640"/>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4219956" y="3725162"/>
            <a:ext cx="342442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$1,425,000 ÷ $760,000</a:t>
            </a:r>
            <a:endParaRPr lang="en-US" sz="1400" b="1" dirty="0"/>
          </a:p>
        </p:txBody>
      </p:sp>
      <p:sp>
        <p:nvSpPr>
          <p:cNvPr id="35" name="Shape 33"/>
          <p:cNvSpPr/>
          <p:nvPr/>
        </p:nvSpPr>
        <p:spPr>
          <a:xfrm>
            <a:off x="685800" y="4241798"/>
            <a:ext cx="2225733" cy="548640"/>
          </a:xfrm>
          <a:prstGeom prst="rect">
            <a:avLst/>
          </a:prstGeom>
          <a:solidFill>
            <a:srgbClr val="FFFFFF"/>
          </a:solidFill>
          <a:ln w="6350">
            <a:solidFill>
              <a:srgbClr val="D7DEE8"/>
            </a:solidFill>
            <a:prstDash val="solid"/>
          </a:ln>
        </p:spPr>
        <p:txBody>
          <a:bodyPr/>
          <a:lstStyle/>
          <a:p>
            <a:endParaRPr sz="1400" b="1"/>
          </a:p>
        </p:txBody>
      </p:sp>
      <p:sp>
        <p:nvSpPr>
          <p:cNvPr id="36" name="Text 34"/>
          <p:cNvSpPr/>
          <p:nvPr/>
        </p:nvSpPr>
        <p:spPr>
          <a:xfrm>
            <a:off x="722376" y="4273802"/>
            <a:ext cx="2152581" cy="48463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ROE</a:t>
            </a:r>
            <a:endParaRPr lang="en-US" sz="1400" b="1" dirty="0"/>
          </a:p>
        </p:txBody>
      </p:sp>
      <p:sp>
        <p:nvSpPr>
          <p:cNvPr id="37" name="Shape 35"/>
          <p:cNvSpPr/>
          <p:nvPr/>
        </p:nvSpPr>
        <p:spPr>
          <a:xfrm>
            <a:off x="2911533" y="4241798"/>
            <a:ext cx="1271847" cy="548640"/>
          </a:xfrm>
          <a:prstGeom prst="rect">
            <a:avLst/>
          </a:prstGeom>
          <a:solidFill>
            <a:srgbClr val="FFFFFF"/>
          </a:solidFill>
          <a:ln w="6350">
            <a:solidFill>
              <a:srgbClr val="D7DEE8"/>
            </a:solidFill>
            <a:prstDash val="solid"/>
          </a:ln>
        </p:spPr>
        <p:txBody>
          <a:bodyPr/>
          <a:lstStyle/>
          <a:p>
            <a:endParaRPr sz="1400" b="1"/>
          </a:p>
        </p:txBody>
      </p:sp>
      <p:sp>
        <p:nvSpPr>
          <p:cNvPr id="38" name="Text 36"/>
          <p:cNvSpPr/>
          <p:nvPr/>
        </p:nvSpPr>
        <p:spPr>
          <a:xfrm>
            <a:off x="2948109" y="4273802"/>
            <a:ext cx="1198695"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18.5%</a:t>
            </a:r>
            <a:endParaRPr lang="en-US" sz="1400" b="1" dirty="0"/>
          </a:p>
        </p:txBody>
      </p:sp>
      <p:sp>
        <p:nvSpPr>
          <p:cNvPr id="39" name="Shape 37"/>
          <p:cNvSpPr/>
          <p:nvPr/>
        </p:nvSpPr>
        <p:spPr>
          <a:xfrm>
            <a:off x="4183380" y="4241798"/>
            <a:ext cx="3497580" cy="548640"/>
          </a:xfrm>
          <a:prstGeom prst="rect">
            <a:avLst/>
          </a:prstGeom>
          <a:solidFill>
            <a:srgbClr val="FFFFFF"/>
          </a:solidFill>
          <a:ln w="6350">
            <a:solidFill>
              <a:srgbClr val="D7DEE8"/>
            </a:solidFill>
            <a:prstDash val="solid"/>
          </a:ln>
        </p:spPr>
        <p:txBody>
          <a:bodyPr/>
          <a:lstStyle/>
          <a:p>
            <a:endParaRPr sz="1400" b="1"/>
          </a:p>
        </p:txBody>
      </p:sp>
      <p:sp>
        <p:nvSpPr>
          <p:cNvPr id="40" name="Text 38"/>
          <p:cNvSpPr/>
          <p:nvPr/>
        </p:nvSpPr>
        <p:spPr>
          <a:xfrm>
            <a:off x="4219956" y="4273802"/>
            <a:ext cx="3424428" cy="48463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11.2% × 0.88 × 1.875</a:t>
            </a:r>
            <a:endParaRPr lang="en-US" sz="1400" b="1" dirty="0"/>
          </a:p>
        </p:txBody>
      </p:sp>
      <p:sp>
        <p:nvSpPr>
          <p:cNvPr id="41" name="Shape 39"/>
          <p:cNvSpPr/>
          <p:nvPr/>
        </p:nvSpPr>
        <p:spPr>
          <a:xfrm>
            <a:off x="7909560" y="2092958"/>
            <a:ext cx="3429000" cy="2148840"/>
          </a:xfrm>
          <a:prstGeom prst="roundRect">
            <a:avLst>
              <a:gd name="adj" fmla="val 4255"/>
            </a:avLst>
          </a:prstGeom>
          <a:solidFill>
            <a:srgbClr val="EAF3FA"/>
          </a:solidFill>
          <a:ln w="10160">
            <a:solidFill>
              <a:srgbClr val="D7DEE8"/>
            </a:solidFill>
            <a:prstDash val="solid"/>
          </a:ln>
        </p:spPr>
        <p:txBody>
          <a:bodyPr/>
          <a:lstStyle/>
          <a:p>
            <a:endParaRPr sz="1400" b="1"/>
          </a:p>
        </p:txBody>
      </p:sp>
      <p:sp>
        <p:nvSpPr>
          <p:cNvPr id="42" name="Text 40"/>
          <p:cNvSpPr/>
          <p:nvPr/>
        </p:nvSpPr>
        <p:spPr>
          <a:xfrm>
            <a:off x="8065008" y="2220974"/>
            <a:ext cx="31181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43" name="Text 41"/>
          <p:cNvSpPr/>
          <p:nvPr/>
        </p:nvSpPr>
        <p:spPr>
          <a:xfrm>
            <a:off x="8065008" y="2531870"/>
            <a:ext cx="3118104" cy="16184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ROE is supported by a healthy net margin and significant leverage. If management wants to raise ROE without increasing risk, it should improve margin or asset turnover rather than simply add debt.</a:t>
            </a:r>
            <a:endParaRPr lang="en-US" sz="1400" b="1" dirty="0"/>
          </a:p>
        </p:txBody>
      </p:sp>
      <p:sp>
        <p:nvSpPr>
          <p:cNvPr id="44" name="Shape 42"/>
          <p:cNvSpPr/>
          <p:nvPr/>
        </p:nvSpPr>
        <p:spPr>
          <a:xfrm>
            <a:off x="868680" y="5257800"/>
            <a:ext cx="10104120" cy="713232"/>
          </a:xfrm>
          <a:prstGeom prst="roundRect">
            <a:avLst>
              <a:gd name="adj" fmla="val 14286"/>
            </a:avLst>
          </a:prstGeom>
          <a:solidFill>
            <a:srgbClr val="FFFFFF"/>
          </a:solidFill>
          <a:ln w="10160">
            <a:solidFill>
              <a:srgbClr val="D7DEE8"/>
            </a:solidFill>
            <a:prstDash val="solid"/>
          </a:ln>
        </p:spPr>
        <p:txBody>
          <a:bodyPr/>
          <a:lstStyle/>
          <a:p>
            <a:endParaRPr sz="1400" b="1"/>
          </a:p>
        </p:txBody>
      </p:sp>
      <p:sp>
        <p:nvSpPr>
          <p:cNvPr id="45" name="Text 43"/>
          <p:cNvSpPr/>
          <p:nvPr/>
        </p:nvSpPr>
        <p:spPr>
          <a:xfrm>
            <a:off x="1024128" y="5385816"/>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Class task</a:t>
            </a:r>
            <a:endParaRPr lang="en-US" sz="1400" b="1" dirty="0"/>
          </a:p>
        </p:txBody>
      </p:sp>
      <p:sp>
        <p:nvSpPr>
          <p:cNvPr id="46" name="Text 44"/>
          <p:cNvSpPr/>
          <p:nvPr/>
        </p:nvSpPr>
        <p:spPr>
          <a:xfrm>
            <a:off x="1024128" y="5696712"/>
            <a:ext cx="9793224" cy="10972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Change total asset turnover from 0.88 to 1.00 and estimate the new ROE, holding other drivers constant.</a:t>
            </a:r>
            <a:endParaRPr lang="en-US" sz="1400" b="1"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0">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Limitations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40</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LIMITATIONS</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Limitations of Ratio Analysis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C000"/>
                </a:solidFill>
                <a:latin typeface="Aptos" pitchFamily="34" charset="0"/>
              </a:rPr>
              <a:t>Ratios are useful, but they are not automatic answers.</a:t>
            </a:r>
          </a:p>
        </p:txBody>
      </p:sp>
      <p:sp>
        <p:nvSpPr>
          <p:cNvPr id="11" name="Shape 9"/>
          <p:cNvSpPr/>
          <p:nvPr/>
        </p:nvSpPr>
        <p:spPr>
          <a:xfrm>
            <a:off x="640080" y="1645920"/>
            <a:ext cx="2695074" cy="563880"/>
          </a:xfrm>
          <a:prstGeom prst="rect">
            <a:avLst/>
          </a:prstGeom>
          <a:solidFill>
            <a:srgbClr val="B23A48"/>
          </a:solidFill>
          <a:ln w="6350">
            <a:solidFill>
              <a:srgbClr val="D7DEE8"/>
            </a:solidFill>
            <a:prstDash val="solid"/>
          </a:ln>
        </p:spPr>
        <p:txBody>
          <a:bodyPr/>
          <a:lstStyle/>
          <a:p>
            <a:endParaRPr sz="1400" b="1"/>
          </a:p>
        </p:txBody>
      </p:sp>
      <p:sp>
        <p:nvSpPr>
          <p:cNvPr id="12" name="Text 10"/>
          <p:cNvSpPr/>
          <p:nvPr/>
        </p:nvSpPr>
        <p:spPr>
          <a:xfrm>
            <a:off x="676656" y="1677924"/>
            <a:ext cx="2621922" cy="49987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Limitation</a:t>
            </a:r>
            <a:endParaRPr lang="en-US" sz="1400" b="1" dirty="0"/>
          </a:p>
        </p:txBody>
      </p:sp>
      <p:sp>
        <p:nvSpPr>
          <p:cNvPr id="13" name="Shape 11"/>
          <p:cNvSpPr/>
          <p:nvPr/>
        </p:nvSpPr>
        <p:spPr>
          <a:xfrm>
            <a:off x="3335154" y="1645920"/>
            <a:ext cx="4235116" cy="563880"/>
          </a:xfrm>
          <a:prstGeom prst="rect">
            <a:avLst/>
          </a:prstGeom>
          <a:solidFill>
            <a:srgbClr val="B23A48"/>
          </a:solidFill>
          <a:ln w="6350">
            <a:solidFill>
              <a:srgbClr val="D7DEE8"/>
            </a:solidFill>
            <a:prstDash val="solid"/>
          </a:ln>
        </p:spPr>
        <p:txBody>
          <a:bodyPr/>
          <a:lstStyle/>
          <a:p>
            <a:endParaRPr sz="1400" b="1"/>
          </a:p>
        </p:txBody>
      </p:sp>
      <p:sp>
        <p:nvSpPr>
          <p:cNvPr id="14" name="Text 12"/>
          <p:cNvSpPr/>
          <p:nvPr/>
        </p:nvSpPr>
        <p:spPr>
          <a:xfrm>
            <a:off x="3371730" y="1677924"/>
            <a:ext cx="4161964" cy="49987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Why it matters</a:t>
            </a:r>
            <a:endParaRPr lang="en-US" sz="1400" b="1" dirty="0"/>
          </a:p>
        </p:txBody>
      </p:sp>
      <p:sp>
        <p:nvSpPr>
          <p:cNvPr id="15" name="Shape 13"/>
          <p:cNvSpPr/>
          <p:nvPr/>
        </p:nvSpPr>
        <p:spPr>
          <a:xfrm>
            <a:off x="7570269" y="1645920"/>
            <a:ext cx="4042611" cy="563880"/>
          </a:xfrm>
          <a:prstGeom prst="rect">
            <a:avLst/>
          </a:prstGeom>
          <a:solidFill>
            <a:srgbClr val="B23A48"/>
          </a:solidFill>
          <a:ln w="6350">
            <a:solidFill>
              <a:srgbClr val="D7DEE8"/>
            </a:solidFill>
            <a:prstDash val="solid"/>
          </a:ln>
        </p:spPr>
        <p:txBody>
          <a:bodyPr/>
          <a:lstStyle/>
          <a:p>
            <a:endParaRPr sz="1400" b="1"/>
          </a:p>
        </p:txBody>
      </p:sp>
      <p:sp>
        <p:nvSpPr>
          <p:cNvPr id="16" name="Text 14"/>
          <p:cNvSpPr/>
          <p:nvPr/>
        </p:nvSpPr>
        <p:spPr>
          <a:xfrm>
            <a:off x="7606845" y="1677924"/>
            <a:ext cx="3969459" cy="49987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How to respond</a:t>
            </a:r>
            <a:endParaRPr lang="en-US" sz="1400" b="1" dirty="0"/>
          </a:p>
        </p:txBody>
      </p:sp>
      <p:sp>
        <p:nvSpPr>
          <p:cNvPr id="17" name="Shape 15"/>
          <p:cNvSpPr/>
          <p:nvPr/>
        </p:nvSpPr>
        <p:spPr>
          <a:xfrm>
            <a:off x="640080" y="2209800"/>
            <a:ext cx="2695074" cy="563880"/>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676656" y="2241804"/>
            <a:ext cx="2621922" cy="499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Accounting policies differ</a:t>
            </a:r>
            <a:endParaRPr lang="en-US" sz="1400" b="1" dirty="0"/>
          </a:p>
        </p:txBody>
      </p:sp>
      <p:sp>
        <p:nvSpPr>
          <p:cNvPr id="19" name="Shape 17"/>
          <p:cNvSpPr/>
          <p:nvPr/>
        </p:nvSpPr>
        <p:spPr>
          <a:xfrm>
            <a:off x="3335154" y="2209800"/>
            <a:ext cx="4235116" cy="563880"/>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3371730" y="2241804"/>
            <a:ext cx="4161964"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Ratios may not be comparable</a:t>
            </a:r>
            <a:endParaRPr lang="en-US" sz="1400" b="1" dirty="0"/>
          </a:p>
        </p:txBody>
      </p:sp>
      <p:sp>
        <p:nvSpPr>
          <p:cNvPr id="21" name="Shape 19"/>
          <p:cNvSpPr/>
          <p:nvPr/>
        </p:nvSpPr>
        <p:spPr>
          <a:xfrm>
            <a:off x="7570269" y="2209800"/>
            <a:ext cx="4042611" cy="56388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7606845" y="2241804"/>
            <a:ext cx="3969459"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Review notes and adjust when possible</a:t>
            </a:r>
            <a:endParaRPr lang="en-US" sz="1400" b="1" dirty="0"/>
          </a:p>
        </p:txBody>
      </p:sp>
      <p:sp>
        <p:nvSpPr>
          <p:cNvPr id="23" name="Shape 21"/>
          <p:cNvSpPr/>
          <p:nvPr/>
        </p:nvSpPr>
        <p:spPr>
          <a:xfrm>
            <a:off x="640080" y="2773680"/>
            <a:ext cx="2695074" cy="563880"/>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676656" y="2805684"/>
            <a:ext cx="2621922" cy="499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Industry differences</a:t>
            </a:r>
            <a:endParaRPr lang="en-US" sz="1400" b="1" dirty="0"/>
          </a:p>
        </p:txBody>
      </p:sp>
      <p:sp>
        <p:nvSpPr>
          <p:cNvPr id="25" name="Shape 23"/>
          <p:cNvSpPr/>
          <p:nvPr/>
        </p:nvSpPr>
        <p:spPr>
          <a:xfrm>
            <a:off x="3335154" y="2773680"/>
            <a:ext cx="4235116" cy="56388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3371730" y="2805684"/>
            <a:ext cx="4161964"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Normal ratios vary by business model</a:t>
            </a:r>
            <a:endParaRPr lang="en-US" sz="1400" b="1" dirty="0"/>
          </a:p>
        </p:txBody>
      </p:sp>
      <p:sp>
        <p:nvSpPr>
          <p:cNvPr id="27" name="Shape 25"/>
          <p:cNvSpPr/>
          <p:nvPr/>
        </p:nvSpPr>
        <p:spPr>
          <a:xfrm>
            <a:off x="7570269" y="2773680"/>
            <a:ext cx="4042611" cy="56388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7606845" y="2805684"/>
            <a:ext cx="3969459"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Use industry-specific benchmarks</a:t>
            </a:r>
            <a:endParaRPr lang="en-US" sz="1400" b="1" dirty="0"/>
          </a:p>
        </p:txBody>
      </p:sp>
      <p:sp>
        <p:nvSpPr>
          <p:cNvPr id="29" name="Shape 27"/>
          <p:cNvSpPr/>
          <p:nvPr/>
        </p:nvSpPr>
        <p:spPr>
          <a:xfrm>
            <a:off x="640080" y="3337560"/>
            <a:ext cx="2695074" cy="56388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676656" y="3369564"/>
            <a:ext cx="2621922" cy="499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Inflation and historical cost</a:t>
            </a:r>
            <a:endParaRPr lang="en-US" sz="1400" b="1" dirty="0"/>
          </a:p>
        </p:txBody>
      </p:sp>
      <p:sp>
        <p:nvSpPr>
          <p:cNvPr id="31" name="Shape 29"/>
          <p:cNvSpPr/>
          <p:nvPr/>
        </p:nvSpPr>
        <p:spPr>
          <a:xfrm>
            <a:off x="3335154" y="3337560"/>
            <a:ext cx="4235116" cy="563880"/>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3371730" y="3369564"/>
            <a:ext cx="4161964"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Asset values may be outdated</a:t>
            </a:r>
            <a:endParaRPr lang="en-US" sz="1400" b="1" dirty="0"/>
          </a:p>
        </p:txBody>
      </p:sp>
      <p:sp>
        <p:nvSpPr>
          <p:cNvPr id="33" name="Shape 31"/>
          <p:cNvSpPr/>
          <p:nvPr/>
        </p:nvSpPr>
        <p:spPr>
          <a:xfrm>
            <a:off x="7570269" y="3337560"/>
            <a:ext cx="4042611" cy="563880"/>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7606845" y="3369564"/>
            <a:ext cx="3969459"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Interpret asset ratios cautiously</a:t>
            </a:r>
            <a:endParaRPr lang="en-US" sz="1400" b="1" dirty="0"/>
          </a:p>
        </p:txBody>
      </p:sp>
      <p:sp>
        <p:nvSpPr>
          <p:cNvPr id="35" name="Shape 33"/>
          <p:cNvSpPr/>
          <p:nvPr/>
        </p:nvSpPr>
        <p:spPr>
          <a:xfrm>
            <a:off x="640080" y="3901440"/>
            <a:ext cx="2695074" cy="563880"/>
          </a:xfrm>
          <a:prstGeom prst="rect">
            <a:avLst/>
          </a:prstGeom>
          <a:solidFill>
            <a:srgbClr val="FFFFFF"/>
          </a:solidFill>
          <a:ln w="6350">
            <a:solidFill>
              <a:srgbClr val="D7DEE8"/>
            </a:solidFill>
            <a:prstDash val="solid"/>
          </a:ln>
        </p:spPr>
        <p:txBody>
          <a:bodyPr/>
          <a:lstStyle/>
          <a:p>
            <a:endParaRPr sz="1400" b="1"/>
          </a:p>
        </p:txBody>
      </p:sp>
      <p:sp>
        <p:nvSpPr>
          <p:cNvPr id="36" name="Text 34"/>
          <p:cNvSpPr/>
          <p:nvPr/>
        </p:nvSpPr>
        <p:spPr>
          <a:xfrm>
            <a:off x="676656" y="3933444"/>
            <a:ext cx="2621922" cy="499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Seasonality</a:t>
            </a:r>
            <a:endParaRPr lang="en-US" sz="1400" b="1" dirty="0"/>
          </a:p>
        </p:txBody>
      </p:sp>
      <p:sp>
        <p:nvSpPr>
          <p:cNvPr id="37" name="Shape 35"/>
          <p:cNvSpPr/>
          <p:nvPr/>
        </p:nvSpPr>
        <p:spPr>
          <a:xfrm>
            <a:off x="3335154" y="3901440"/>
            <a:ext cx="4235116" cy="563880"/>
          </a:xfrm>
          <a:prstGeom prst="rect">
            <a:avLst/>
          </a:prstGeom>
          <a:solidFill>
            <a:srgbClr val="FFFFFF"/>
          </a:solidFill>
          <a:ln w="6350">
            <a:solidFill>
              <a:srgbClr val="D7DEE8"/>
            </a:solidFill>
            <a:prstDash val="solid"/>
          </a:ln>
        </p:spPr>
        <p:txBody>
          <a:bodyPr/>
          <a:lstStyle/>
          <a:p>
            <a:endParaRPr sz="1400" b="1"/>
          </a:p>
        </p:txBody>
      </p:sp>
      <p:sp>
        <p:nvSpPr>
          <p:cNvPr id="38" name="Text 36"/>
          <p:cNvSpPr/>
          <p:nvPr/>
        </p:nvSpPr>
        <p:spPr>
          <a:xfrm>
            <a:off x="3371730" y="3933444"/>
            <a:ext cx="4161964"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Year-end balances may not represent the year</a:t>
            </a:r>
            <a:endParaRPr lang="en-US" sz="1400" b="1" dirty="0"/>
          </a:p>
        </p:txBody>
      </p:sp>
      <p:sp>
        <p:nvSpPr>
          <p:cNvPr id="39" name="Shape 37"/>
          <p:cNvSpPr/>
          <p:nvPr/>
        </p:nvSpPr>
        <p:spPr>
          <a:xfrm>
            <a:off x="7570269" y="3901440"/>
            <a:ext cx="4042611" cy="563880"/>
          </a:xfrm>
          <a:prstGeom prst="rect">
            <a:avLst/>
          </a:prstGeom>
          <a:solidFill>
            <a:srgbClr val="FFFFFF"/>
          </a:solidFill>
          <a:ln w="6350">
            <a:solidFill>
              <a:srgbClr val="D7DEE8"/>
            </a:solidFill>
            <a:prstDash val="solid"/>
          </a:ln>
        </p:spPr>
        <p:txBody>
          <a:bodyPr/>
          <a:lstStyle/>
          <a:p>
            <a:endParaRPr sz="1400" b="1"/>
          </a:p>
        </p:txBody>
      </p:sp>
      <p:sp>
        <p:nvSpPr>
          <p:cNvPr id="40" name="Text 38"/>
          <p:cNvSpPr/>
          <p:nvPr/>
        </p:nvSpPr>
        <p:spPr>
          <a:xfrm>
            <a:off x="7606845" y="3933444"/>
            <a:ext cx="3969459"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Use averages and interim data</a:t>
            </a:r>
            <a:endParaRPr lang="en-US" sz="1400" b="1" dirty="0"/>
          </a:p>
        </p:txBody>
      </p:sp>
      <p:sp>
        <p:nvSpPr>
          <p:cNvPr id="41" name="Shape 39"/>
          <p:cNvSpPr/>
          <p:nvPr/>
        </p:nvSpPr>
        <p:spPr>
          <a:xfrm>
            <a:off x="640080" y="4465320"/>
            <a:ext cx="2695074" cy="563880"/>
          </a:xfrm>
          <a:prstGeom prst="rect">
            <a:avLst/>
          </a:prstGeom>
          <a:solidFill>
            <a:srgbClr val="F1F4F8"/>
          </a:solidFill>
          <a:ln w="6350">
            <a:solidFill>
              <a:srgbClr val="D7DEE8"/>
            </a:solidFill>
            <a:prstDash val="solid"/>
          </a:ln>
        </p:spPr>
        <p:txBody>
          <a:bodyPr/>
          <a:lstStyle/>
          <a:p>
            <a:endParaRPr sz="1400" b="1"/>
          </a:p>
        </p:txBody>
      </p:sp>
      <p:sp>
        <p:nvSpPr>
          <p:cNvPr id="42" name="Text 40"/>
          <p:cNvSpPr/>
          <p:nvPr/>
        </p:nvSpPr>
        <p:spPr>
          <a:xfrm>
            <a:off x="676656" y="4497324"/>
            <a:ext cx="2621922" cy="499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One-time events</a:t>
            </a:r>
            <a:endParaRPr lang="en-US" sz="1400" b="1" dirty="0"/>
          </a:p>
        </p:txBody>
      </p:sp>
      <p:sp>
        <p:nvSpPr>
          <p:cNvPr id="43" name="Shape 41"/>
          <p:cNvSpPr/>
          <p:nvPr/>
        </p:nvSpPr>
        <p:spPr>
          <a:xfrm>
            <a:off x="3335154" y="4465320"/>
            <a:ext cx="4235116" cy="563880"/>
          </a:xfrm>
          <a:prstGeom prst="rect">
            <a:avLst/>
          </a:prstGeom>
          <a:solidFill>
            <a:srgbClr val="F1F4F8"/>
          </a:solidFill>
          <a:ln w="6350">
            <a:solidFill>
              <a:srgbClr val="D7DEE8"/>
            </a:solidFill>
            <a:prstDash val="solid"/>
          </a:ln>
        </p:spPr>
        <p:txBody>
          <a:bodyPr/>
          <a:lstStyle/>
          <a:p>
            <a:endParaRPr sz="1400" b="1"/>
          </a:p>
        </p:txBody>
      </p:sp>
      <p:sp>
        <p:nvSpPr>
          <p:cNvPr id="44" name="Text 42"/>
          <p:cNvSpPr/>
          <p:nvPr/>
        </p:nvSpPr>
        <p:spPr>
          <a:xfrm>
            <a:off x="3371730" y="4497324"/>
            <a:ext cx="4161964"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Nonrecurring gains/losses distort results</a:t>
            </a:r>
            <a:endParaRPr lang="en-US" sz="1400" b="1" dirty="0"/>
          </a:p>
        </p:txBody>
      </p:sp>
      <p:sp>
        <p:nvSpPr>
          <p:cNvPr id="45" name="Shape 43"/>
          <p:cNvSpPr/>
          <p:nvPr/>
        </p:nvSpPr>
        <p:spPr>
          <a:xfrm>
            <a:off x="7570269" y="4465320"/>
            <a:ext cx="4042611" cy="563880"/>
          </a:xfrm>
          <a:prstGeom prst="rect">
            <a:avLst/>
          </a:prstGeom>
          <a:solidFill>
            <a:srgbClr val="F1F4F8"/>
          </a:solidFill>
          <a:ln w="6350">
            <a:solidFill>
              <a:srgbClr val="D7DEE8"/>
            </a:solidFill>
            <a:prstDash val="solid"/>
          </a:ln>
        </p:spPr>
        <p:txBody>
          <a:bodyPr/>
          <a:lstStyle/>
          <a:p>
            <a:endParaRPr sz="1400" b="1"/>
          </a:p>
        </p:txBody>
      </p:sp>
      <p:sp>
        <p:nvSpPr>
          <p:cNvPr id="46" name="Text 44"/>
          <p:cNvSpPr/>
          <p:nvPr/>
        </p:nvSpPr>
        <p:spPr>
          <a:xfrm>
            <a:off x="7606845" y="4497324"/>
            <a:ext cx="3969459" cy="499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Normalize earnings where appropriate</a:t>
            </a:r>
            <a:endParaRPr lang="en-US" sz="1400" b="1" dirty="0"/>
          </a:p>
        </p:txBody>
      </p:sp>
      <p:sp>
        <p:nvSpPr>
          <p:cNvPr id="47" name="Shape 45"/>
          <p:cNvSpPr/>
          <p:nvPr/>
        </p:nvSpPr>
        <p:spPr>
          <a:xfrm>
            <a:off x="868680" y="5269651"/>
            <a:ext cx="10241280" cy="722720"/>
          </a:xfrm>
          <a:prstGeom prst="roundRect">
            <a:avLst>
              <a:gd name="adj" fmla="val 14286"/>
            </a:avLst>
          </a:prstGeom>
          <a:solidFill>
            <a:srgbClr val="EAF3FA"/>
          </a:solidFill>
          <a:ln w="10160">
            <a:solidFill>
              <a:srgbClr val="D7DEE8"/>
            </a:solidFill>
            <a:prstDash val="solid"/>
          </a:ln>
        </p:spPr>
        <p:txBody>
          <a:bodyPr/>
          <a:lstStyle/>
          <a:p>
            <a:endParaRPr sz="1400" b="1"/>
          </a:p>
        </p:txBody>
      </p:sp>
      <p:sp>
        <p:nvSpPr>
          <p:cNvPr id="48" name="Text 46"/>
          <p:cNvSpPr/>
          <p:nvPr/>
        </p:nvSpPr>
        <p:spPr>
          <a:xfrm>
            <a:off x="1024128" y="5394287"/>
            <a:ext cx="993038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Important rule</a:t>
            </a:r>
            <a:endParaRPr lang="en-US" sz="1400" b="1" dirty="0"/>
          </a:p>
        </p:txBody>
      </p:sp>
      <p:sp>
        <p:nvSpPr>
          <p:cNvPr id="49" name="Text 47"/>
          <p:cNvSpPr/>
          <p:nvPr/>
        </p:nvSpPr>
        <p:spPr>
          <a:xfrm>
            <a:off x="1024128" y="5705183"/>
            <a:ext cx="9930384" cy="10972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A ratio is a starting point for questions, not the final answer. Good analysis explains causes, consequences, and decisions.</a:t>
            </a:r>
            <a:endParaRPr lang="en-US" sz="1400" b="1"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1">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Benchmarking</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41</a:t>
            </a:r>
            <a:endParaRPr lang="en-US" sz="1400" b="1" dirty="0"/>
          </a:p>
        </p:txBody>
      </p:sp>
      <p:sp>
        <p:nvSpPr>
          <p:cNvPr id="7" name="Shape 5"/>
          <p:cNvSpPr/>
          <p:nvPr/>
        </p:nvSpPr>
        <p:spPr>
          <a:xfrm>
            <a:off x="3102864" y="282406"/>
            <a:ext cx="1554480" cy="353477"/>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384048"/>
            <a:ext cx="1444752" cy="173736"/>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BENCHMARKING</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Benchmarking and Industry Averages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C000"/>
                </a:solidFill>
                <a:latin typeface="Aptos" pitchFamily="34" charset="0"/>
              </a:rPr>
              <a:t>Benchmarking gives meaning to ratios by comparing them with relevant standards.</a:t>
            </a:r>
          </a:p>
        </p:txBody>
      </p:sp>
      <p:sp>
        <p:nvSpPr>
          <p:cNvPr id="11" name="Text 9"/>
          <p:cNvSpPr/>
          <p:nvPr/>
        </p:nvSpPr>
        <p:spPr>
          <a:xfrm>
            <a:off x="777240" y="1719072"/>
            <a:ext cx="5486400" cy="2606040"/>
          </a:xfrm>
          <a:prstGeom prst="rect">
            <a:avLst/>
          </a:prstGeom>
          <a:noFill/>
          <a:ln/>
        </p:spPr>
        <p:txBody>
          <a:bodyPr wrap="square" lIns="508" tIns="508" rIns="508" bIns="508" rtlCol="0" anchor="t">
            <a:normAutofit/>
          </a:bodyPr>
          <a:lstStyle/>
          <a:p>
            <a:pPr marL="0" indent="0">
              <a:buNone/>
            </a:pPr>
            <a:r>
              <a:rPr lang="en-US" sz="1510" b="1" dirty="0">
                <a:solidFill>
                  <a:srgbClr val="1B1F23"/>
                </a:solidFill>
                <a:latin typeface="Aptos" pitchFamily="34" charset="0"/>
                <a:ea typeface="Aptos" pitchFamily="34" charset="-122"/>
                <a:cs typeface="Aptos" pitchFamily="34" charset="-120"/>
              </a:rPr>
              <a:t>• Compare with the firm’s own historical performance to identify improvement or deterioration.</a:t>
            </a:r>
            <a:endParaRPr lang="en-US" sz="1510" b="1" dirty="0"/>
          </a:p>
          <a:p>
            <a:pPr marL="0" indent="0">
              <a:buNone/>
            </a:pPr>
            <a:r>
              <a:rPr lang="en-US" sz="1510" b="1" dirty="0">
                <a:solidFill>
                  <a:srgbClr val="1B1F23"/>
                </a:solidFill>
                <a:latin typeface="Aptos" pitchFamily="34" charset="0"/>
                <a:ea typeface="Aptos" pitchFamily="34" charset="-122"/>
                <a:cs typeface="Aptos" pitchFamily="34" charset="-120"/>
              </a:rPr>
              <a:t>• Compare with industry averages to evaluate whether performance is competitive.</a:t>
            </a:r>
            <a:endParaRPr lang="en-US" sz="1510" b="1" dirty="0"/>
          </a:p>
          <a:p>
            <a:pPr marL="0" indent="0">
              <a:buNone/>
            </a:pPr>
            <a:r>
              <a:rPr lang="en-US" sz="1510" b="1" dirty="0">
                <a:solidFill>
                  <a:srgbClr val="1B1F23"/>
                </a:solidFill>
                <a:latin typeface="Aptos" pitchFamily="34" charset="0"/>
                <a:ea typeface="Aptos" pitchFamily="34" charset="-122"/>
                <a:cs typeface="Aptos" pitchFamily="34" charset="-120"/>
              </a:rPr>
              <a:t>• Compare with direct competitors when the business model is similar.</a:t>
            </a:r>
            <a:endParaRPr lang="en-US" sz="1510" b="1" dirty="0"/>
          </a:p>
          <a:p>
            <a:pPr marL="0" indent="0">
              <a:buNone/>
            </a:pPr>
            <a:r>
              <a:rPr lang="en-US" sz="1510" b="1" dirty="0">
                <a:solidFill>
                  <a:srgbClr val="1B1F23"/>
                </a:solidFill>
                <a:latin typeface="Aptos" pitchFamily="34" charset="0"/>
                <a:ea typeface="Aptos" pitchFamily="34" charset="-122"/>
                <a:cs typeface="Aptos" pitchFamily="34" charset="-120"/>
              </a:rPr>
              <a:t>• Compare with management targets when evaluating strategic execution.</a:t>
            </a:r>
            <a:endParaRPr lang="en-US" sz="1510" b="1" dirty="0"/>
          </a:p>
        </p:txBody>
      </p:sp>
      <p:sp>
        <p:nvSpPr>
          <p:cNvPr id="12" name="Shape 10"/>
          <p:cNvSpPr/>
          <p:nvPr/>
        </p:nvSpPr>
        <p:spPr>
          <a:xfrm>
            <a:off x="6492240" y="1691640"/>
            <a:ext cx="1200150" cy="521208"/>
          </a:xfrm>
          <a:prstGeom prst="rect">
            <a:avLst/>
          </a:prstGeom>
          <a:solidFill>
            <a:srgbClr val="17324D"/>
          </a:solidFill>
          <a:ln w="6350">
            <a:solidFill>
              <a:srgbClr val="D7DEE8"/>
            </a:solidFill>
            <a:prstDash val="solid"/>
          </a:ln>
        </p:spPr>
        <p:txBody>
          <a:bodyPr/>
          <a:lstStyle/>
          <a:p>
            <a:endParaRPr sz="1400" b="1"/>
          </a:p>
        </p:txBody>
      </p:sp>
      <p:sp>
        <p:nvSpPr>
          <p:cNvPr id="13" name="Text 11"/>
          <p:cNvSpPr/>
          <p:nvPr/>
        </p:nvSpPr>
        <p:spPr>
          <a:xfrm>
            <a:off x="6528816" y="1723644"/>
            <a:ext cx="1126998" cy="457200"/>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Ratio</a:t>
            </a:r>
            <a:endParaRPr lang="en-US" sz="1400" b="1" dirty="0"/>
          </a:p>
        </p:txBody>
      </p:sp>
      <p:sp>
        <p:nvSpPr>
          <p:cNvPr id="14" name="Shape 12"/>
          <p:cNvSpPr/>
          <p:nvPr/>
        </p:nvSpPr>
        <p:spPr>
          <a:xfrm>
            <a:off x="7692390" y="1691640"/>
            <a:ext cx="1200150" cy="521208"/>
          </a:xfrm>
          <a:prstGeom prst="rect">
            <a:avLst/>
          </a:prstGeom>
          <a:solidFill>
            <a:srgbClr val="17324D"/>
          </a:solidFill>
          <a:ln w="6350">
            <a:solidFill>
              <a:srgbClr val="D7DEE8"/>
            </a:solidFill>
            <a:prstDash val="solid"/>
          </a:ln>
        </p:spPr>
        <p:txBody>
          <a:bodyPr/>
          <a:lstStyle/>
          <a:p>
            <a:endParaRPr sz="1400" b="1"/>
          </a:p>
        </p:txBody>
      </p:sp>
      <p:sp>
        <p:nvSpPr>
          <p:cNvPr id="15" name="Text 13"/>
          <p:cNvSpPr/>
          <p:nvPr/>
        </p:nvSpPr>
        <p:spPr>
          <a:xfrm>
            <a:off x="7728966" y="1723644"/>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Company</a:t>
            </a:r>
            <a:endParaRPr lang="en-US" sz="1400" b="1" dirty="0"/>
          </a:p>
        </p:txBody>
      </p:sp>
      <p:sp>
        <p:nvSpPr>
          <p:cNvPr id="16" name="Shape 14"/>
          <p:cNvSpPr/>
          <p:nvPr/>
        </p:nvSpPr>
        <p:spPr>
          <a:xfrm>
            <a:off x="8892540" y="1691640"/>
            <a:ext cx="1200150" cy="521208"/>
          </a:xfrm>
          <a:prstGeom prst="rect">
            <a:avLst/>
          </a:prstGeom>
          <a:solidFill>
            <a:srgbClr val="17324D"/>
          </a:solidFill>
          <a:ln w="6350">
            <a:solidFill>
              <a:srgbClr val="D7DEE8"/>
            </a:solidFill>
            <a:prstDash val="solid"/>
          </a:ln>
        </p:spPr>
        <p:txBody>
          <a:bodyPr/>
          <a:lstStyle/>
          <a:p>
            <a:endParaRPr sz="1400" b="1"/>
          </a:p>
        </p:txBody>
      </p:sp>
      <p:sp>
        <p:nvSpPr>
          <p:cNvPr id="17" name="Text 15"/>
          <p:cNvSpPr/>
          <p:nvPr/>
        </p:nvSpPr>
        <p:spPr>
          <a:xfrm>
            <a:off x="8929116" y="1723644"/>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Industry</a:t>
            </a:r>
            <a:endParaRPr lang="en-US" sz="1400" b="1" dirty="0"/>
          </a:p>
        </p:txBody>
      </p:sp>
      <p:sp>
        <p:nvSpPr>
          <p:cNvPr id="18" name="Shape 16"/>
          <p:cNvSpPr/>
          <p:nvPr/>
        </p:nvSpPr>
        <p:spPr>
          <a:xfrm>
            <a:off x="10092690" y="1691640"/>
            <a:ext cx="1200150" cy="521208"/>
          </a:xfrm>
          <a:prstGeom prst="rect">
            <a:avLst/>
          </a:prstGeom>
          <a:solidFill>
            <a:srgbClr val="17324D"/>
          </a:solidFill>
          <a:ln w="6350">
            <a:solidFill>
              <a:srgbClr val="D7DEE8"/>
            </a:solidFill>
            <a:prstDash val="solid"/>
          </a:ln>
        </p:spPr>
        <p:txBody>
          <a:bodyPr/>
          <a:lstStyle/>
          <a:p>
            <a:endParaRPr sz="1400" b="1"/>
          </a:p>
        </p:txBody>
      </p:sp>
      <p:sp>
        <p:nvSpPr>
          <p:cNvPr id="19" name="Text 17"/>
          <p:cNvSpPr/>
          <p:nvPr/>
        </p:nvSpPr>
        <p:spPr>
          <a:xfrm>
            <a:off x="10129266" y="1723644"/>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Initial signal</a:t>
            </a:r>
            <a:endParaRPr lang="en-US" sz="1400" b="1" dirty="0"/>
          </a:p>
        </p:txBody>
      </p:sp>
      <p:sp>
        <p:nvSpPr>
          <p:cNvPr id="20" name="Shape 18"/>
          <p:cNvSpPr/>
          <p:nvPr/>
        </p:nvSpPr>
        <p:spPr>
          <a:xfrm>
            <a:off x="6492240" y="2212848"/>
            <a:ext cx="1200150" cy="521208"/>
          </a:xfrm>
          <a:prstGeom prst="rect">
            <a:avLst/>
          </a:prstGeom>
          <a:solidFill>
            <a:srgbClr val="F1F4F8"/>
          </a:solidFill>
          <a:ln w="6350">
            <a:solidFill>
              <a:srgbClr val="D7DEE8"/>
            </a:solidFill>
            <a:prstDash val="solid"/>
          </a:ln>
        </p:spPr>
        <p:txBody>
          <a:bodyPr/>
          <a:lstStyle/>
          <a:p>
            <a:endParaRPr sz="1400" b="1"/>
          </a:p>
        </p:txBody>
      </p:sp>
      <p:sp>
        <p:nvSpPr>
          <p:cNvPr id="21" name="Text 19"/>
          <p:cNvSpPr/>
          <p:nvPr/>
        </p:nvSpPr>
        <p:spPr>
          <a:xfrm>
            <a:off x="6528816" y="2244852"/>
            <a:ext cx="1126998" cy="457200"/>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Current ratio</a:t>
            </a:r>
            <a:endParaRPr lang="en-US" sz="1400" b="1" dirty="0"/>
          </a:p>
        </p:txBody>
      </p:sp>
      <p:sp>
        <p:nvSpPr>
          <p:cNvPr id="22" name="Shape 20"/>
          <p:cNvSpPr/>
          <p:nvPr/>
        </p:nvSpPr>
        <p:spPr>
          <a:xfrm>
            <a:off x="7692390" y="2212848"/>
            <a:ext cx="1200150" cy="521208"/>
          </a:xfrm>
          <a:prstGeom prst="rect">
            <a:avLst/>
          </a:prstGeom>
          <a:solidFill>
            <a:srgbClr val="F1F4F8"/>
          </a:solidFill>
          <a:ln w="6350">
            <a:solidFill>
              <a:srgbClr val="D7DEE8"/>
            </a:solidFill>
            <a:prstDash val="solid"/>
          </a:ln>
        </p:spPr>
        <p:txBody>
          <a:bodyPr/>
          <a:lstStyle/>
          <a:p>
            <a:endParaRPr sz="1400" b="1"/>
          </a:p>
        </p:txBody>
      </p:sp>
      <p:sp>
        <p:nvSpPr>
          <p:cNvPr id="23" name="Text 21"/>
          <p:cNvSpPr/>
          <p:nvPr/>
        </p:nvSpPr>
        <p:spPr>
          <a:xfrm>
            <a:off x="7728966" y="2244852"/>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1.7</a:t>
            </a:r>
            <a:endParaRPr lang="en-US" sz="1400" b="1" dirty="0"/>
          </a:p>
        </p:txBody>
      </p:sp>
      <p:sp>
        <p:nvSpPr>
          <p:cNvPr id="24" name="Shape 22"/>
          <p:cNvSpPr/>
          <p:nvPr/>
        </p:nvSpPr>
        <p:spPr>
          <a:xfrm>
            <a:off x="8892540" y="2212848"/>
            <a:ext cx="1200150" cy="521208"/>
          </a:xfrm>
          <a:prstGeom prst="rect">
            <a:avLst/>
          </a:prstGeom>
          <a:solidFill>
            <a:srgbClr val="F1F4F8"/>
          </a:solidFill>
          <a:ln w="6350">
            <a:solidFill>
              <a:srgbClr val="D7DEE8"/>
            </a:solidFill>
            <a:prstDash val="solid"/>
          </a:ln>
        </p:spPr>
        <p:txBody>
          <a:bodyPr/>
          <a:lstStyle/>
          <a:p>
            <a:endParaRPr sz="1400" b="1"/>
          </a:p>
        </p:txBody>
      </p:sp>
      <p:sp>
        <p:nvSpPr>
          <p:cNvPr id="25" name="Text 23"/>
          <p:cNvSpPr/>
          <p:nvPr/>
        </p:nvSpPr>
        <p:spPr>
          <a:xfrm>
            <a:off x="8929116" y="2244852"/>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2.1</a:t>
            </a:r>
            <a:endParaRPr lang="en-US" sz="1400" b="1" dirty="0"/>
          </a:p>
        </p:txBody>
      </p:sp>
      <p:sp>
        <p:nvSpPr>
          <p:cNvPr id="26" name="Shape 24"/>
          <p:cNvSpPr/>
          <p:nvPr/>
        </p:nvSpPr>
        <p:spPr>
          <a:xfrm>
            <a:off x="10092690" y="2212848"/>
            <a:ext cx="1200150" cy="521208"/>
          </a:xfrm>
          <a:prstGeom prst="rect">
            <a:avLst/>
          </a:prstGeom>
          <a:solidFill>
            <a:srgbClr val="F1F4F8"/>
          </a:solidFill>
          <a:ln w="6350">
            <a:solidFill>
              <a:srgbClr val="D7DEE8"/>
            </a:solidFill>
            <a:prstDash val="solid"/>
          </a:ln>
        </p:spPr>
        <p:txBody>
          <a:bodyPr/>
          <a:lstStyle/>
          <a:p>
            <a:endParaRPr sz="1400" b="1"/>
          </a:p>
        </p:txBody>
      </p:sp>
      <p:sp>
        <p:nvSpPr>
          <p:cNvPr id="27" name="Text 25"/>
          <p:cNvSpPr/>
          <p:nvPr/>
        </p:nvSpPr>
        <p:spPr>
          <a:xfrm>
            <a:off x="10129266" y="2244852"/>
            <a:ext cx="1126998" cy="457200"/>
          </a:xfrm>
          <a:prstGeom prst="rect">
            <a:avLst/>
          </a:prstGeom>
          <a:noFill/>
          <a:ln/>
        </p:spPr>
        <p:txBody>
          <a:bodyPr wrap="square" lIns="127" tIns="127" rIns="127" bIns="127" rtlCol="0" anchor="ctr">
            <a:normAutofit fontScale="92500"/>
          </a:bodyPr>
          <a:lstStyle/>
          <a:p>
            <a:pPr marL="0" indent="0" algn="ctr">
              <a:buNone/>
            </a:pPr>
            <a:r>
              <a:rPr lang="en-US" sz="1400" b="1" dirty="0">
                <a:solidFill>
                  <a:srgbClr val="1B1F23"/>
                </a:solidFill>
                <a:latin typeface="Aptos" pitchFamily="34" charset="0"/>
                <a:ea typeface="Aptos" pitchFamily="34" charset="-122"/>
                <a:cs typeface="Aptos" pitchFamily="34" charset="-120"/>
              </a:rPr>
              <a:t>Below industry liquidity</a:t>
            </a:r>
            <a:endParaRPr lang="en-US" sz="1400" b="1" dirty="0"/>
          </a:p>
        </p:txBody>
      </p:sp>
      <p:sp>
        <p:nvSpPr>
          <p:cNvPr id="28" name="Shape 26"/>
          <p:cNvSpPr/>
          <p:nvPr/>
        </p:nvSpPr>
        <p:spPr>
          <a:xfrm>
            <a:off x="6492240" y="2734056"/>
            <a:ext cx="1200150" cy="521208"/>
          </a:xfrm>
          <a:prstGeom prst="rect">
            <a:avLst/>
          </a:prstGeom>
          <a:solidFill>
            <a:srgbClr val="FFFFFF"/>
          </a:solidFill>
          <a:ln w="6350">
            <a:solidFill>
              <a:srgbClr val="D7DEE8"/>
            </a:solidFill>
            <a:prstDash val="solid"/>
          </a:ln>
        </p:spPr>
        <p:txBody>
          <a:bodyPr/>
          <a:lstStyle/>
          <a:p>
            <a:endParaRPr sz="1400" b="1"/>
          </a:p>
        </p:txBody>
      </p:sp>
      <p:sp>
        <p:nvSpPr>
          <p:cNvPr id="29" name="Text 27"/>
          <p:cNvSpPr/>
          <p:nvPr/>
        </p:nvSpPr>
        <p:spPr>
          <a:xfrm>
            <a:off x="6528816" y="2766060"/>
            <a:ext cx="1126998" cy="457200"/>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Inventory turnover</a:t>
            </a:r>
            <a:endParaRPr lang="en-US" sz="1400" b="1" dirty="0"/>
          </a:p>
        </p:txBody>
      </p:sp>
      <p:sp>
        <p:nvSpPr>
          <p:cNvPr id="30" name="Shape 28"/>
          <p:cNvSpPr/>
          <p:nvPr/>
        </p:nvSpPr>
        <p:spPr>
          <a:xfrm>
            <a:off x="7692390" y="2734056"/>
            <a:ext cx="1200150" cy="521208"/>
          </a:xfrm>
          <a:prstGeom prst="rect">
            <a:avLst/>
          </a:prstGeom>
          <a:solidFill>
            <a:srgbClr val="FFFFFF"/>
          </a:solidFill>
          <a:ln w="6350">
            <a:solidFill>
              <a:srgbClr val="D7DEE8"/>
            </a:solidFill>
            <a:prstDash val="solid"/>
          </a:ln>
        </p:spPr>
        <p:txBody>
          <a:bodyPr/>
          <a:lstStyle/>
          <a:p>
            <a:endParaRPr sz="1400" b="1"/>
          </a:p>
        </p:txBody>
      </p:sp>
      <p:sp>
        <p:nvSpPr>
          <p:cNvPr id="31" name="Text 29"/>
          <p:cNvSpPr/>
          <p:nvPr/>
        </p:nvSpPr>
        <p:spPr>
          <a:xfrm>
            <a:off x="7728966" y="2766060"/>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4.2x</a:t>
            </a:r>
            <a:endParaRPr lang="en-US" sz="1400" b="1" dirty="0"/>
          </a:p>
        </p:txBody>
      </p:sp>
      <p:sp>
        <p:nvSpPr>
          <p:cNvPr id="32" name="Shape 30"/>
          <p:cNvSpPr/>
          <p:nvPr/>
        </p:nvSpPr>
        <p:spPr>
          <a:xfrm>
            <a:off x="8892540" y="2734056"/>
            <a:ext cx="1200150" cy="521208"/>
          </a:xfrm>
          <a:prstGeom prst="rect">
            <a:avLst/>
          </a:prstGeom>
          <a:solidFill>
            <a:srgbClr val="FFFFFF"/>
          </a:solidFill>
          <a:ln w="6350">
            <a:solidFill>
              <a:srgbClr val="D7DEE8"/>
            </a:solidFill>
            <a:prstDash val="solid"/>
          </a:ln>
        </p:spPr>
        <p:txBody>
          <a:bodyPr/>
          <a:lstStyle/>
          <a:p>
            <a:endParaRPr sz="1400" b="1"/>
          </a:p>
        </p:txBody>
      </p:sp>
      <p:sp>
        <p:nvSpPr>
          <p:cNvPr id="33" name="Text 31"/>
          <p:cNvSpPr/>
          <p:nvPr/>
        </p:nvSpPr>
        <p:spPr>
          <a:xfrm>
            <a:off x="8929116" y="2766060"/>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6.5x</a:t>
            </a:r>
            <a:endParaRPr lang="en-US" sz="1400" b="1" dirty="0"/>
          </a:p>
        </p:txBody>
      </p:sp>
      <p:sp>
        <p:nvSpPr>
          <p:cNvPr id="34" name="Shape 32"/>
          <p:cNvSpPr/>
          <p:nvPr/>
        </p:nvSpPr>
        <p:spPr>
          <a:xfrm>
            <a:off x="10092690" y="2734056"/>
            <a:ext cx="1200150" cy="521208"/>
          </a:xfrm>
          <a:prstGeom prst="rect">
            <a:avLst/>
          </a:prstGeom>
          <a:solidFill>
            <a:srgbClr val="FFFFFF"/>
          </a:solidFill>
          <a:ln w="6350">
            <a:solidFill>
              <a:srgbClr val="D7DEE8"/>
            </a:solidFill>
            <a:prstDash val="solid"/>
          </a:ln>
        </p:spPr>
        <p:txBody>
          <a:bodyPr/>
          <a:lstStyle/>
          <a:p>
            <a:endParaRPr sz="1400" b="1"/>
          </a:p>
        </p:txBody>
      </p:sp>
      <p:sp>
        <p:nvSpPr>
          <p:cNvPr id="35" name="Text 33"/>
          <p:cNvSpPr/>
          <p:nvPr/>
        </p:nvSpPr>
        <p:spPr>
          <a:xfrm>
            <a:off x="10129266" y="2766060"/>
            <a:ext cx="1126998" cy="457200"/>
          </a:xfrm>
          <a:prstGeom prst="rect">
            <a:avLst/>
          </a:prstGeom>
          <a:noFill/>
          <a:ln/>
        </p:spPr>
        <p:txBody>
          <a:bodyPr wrap="square" lIns="127" tIns="127" rIns="127" bIns="127" rtlCol="0" anchor="ctr">
            <a:normAutofit fontScale="85000" lnSpcReduction="20000"/>
          </a:bodyPr>
          <a:lstStyle/>
          <a:p>
            <a:pPr marL="0" indent="0" algn="ctr">
              <a:buNone/>
            </a:pPr>
            <a:r>
              <a:rPr lang="en-US" sz="1400" b="1" dirty="0">
                <a:solidFill>
                  <a:srgbClr val="1B1F23"/>
                </a:solidFill>
                <a:latin typeface="Aptos" pitchFamily="34" charset="0"/>
                <a:ea typeface="Aptos" pitchFamily="34" charset="-122"/>
                <a:cs typeface="Aptos" pitchFamily="34" charset="-120"/>
              </a:rPr>
              <a:t>Inventory slower than peers</a:t>
            </a:r>
            <a:endParaRPr lang="en-US" sz="1400" b="1" dirty="0"/>
          </a:p>
        </p:txBody>
      </p:sp>
      <p:sp>
        <p:nvSpPr>
          <p:cNvPr id="36" name="Shape 34"/>
          <p:cNvSpPr/>
          <p:nvPr/>
        </p:nvSpPr>
        <p:spPr>
          <a:xfrm>
            <a:off x="6492240" y="3255264"/>
            <a:ext cx="1200150" cy="521208"/>
          </a:xfrm>
          <a:prstGeom prst="rect">
            <a:avLst/>
          </a:prstGeom>
          <a:solidFill>
            <a:srgbClr val="F1F4F8"/>
          </a:solidFill>
          <a:ln w="6350">
            <a:solidFill>
              <a:srgbClr val="D7DEE8"/>
            </a:solidFill>
            <a:prstDash val="solid"/>
          </a:ln>
        </p:spPr>
        <p:txBody>
          <a:bodyPr/>
          <a:lstStyle/>
          <a:p>
            <a:endParaRPr sz="1400" b="1"/>
          </a:p>
        </p:txBody>
      </p:sp>
      <p:sp>
        <p:nvSpPr>
          <p:cNvPr id="37" name="Text 35"/>
          <p:cNvSpPr/>
          <p:nvPr/>
        </p:nvSpPr>
        <p:spPr>
          <a:xfrm>
            <a:off x="6528816" y="3287268"/>
            <a:ext cx="1126998" cy="457200"/>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margin</a:t>
            </a:r>
            <a:endParaRPr lang="en-US" sz="1400" b="1" dirty="0"/>
          </a:p>
        </p:txBody>
      </p:sp>
      <p:sp>
        <p:nvSpPr>
          <p:cNvPr id="38" name="Shape 36"/>
          <p:cNvSpPr/>
          <p:nvPr/>
        </p:nvSpPr>
        <p:spPr>
          <a:xfrm>
            <a:off x="7692390" y="3255264"/>
            <a:ext cx="1200150" cy="521208"/>
          </a:xfrm>
          <a:prstGeom prst="rect">
            <a:avLst/>
          </a:prstGeom>
          <a:solidFill>
            <a:srgbClr val="F1F4F8"/>
          </a:solidFill>
          <a:ln w="6350">
            <a:solidFill>
              <a:srgbClr val="D7DEE8"/>
            </a:solidFill>
            <a:prstDash val="solid"/>
          </a:ln>
        </p:spPr>
        <p:txBody>
          <a:bodyPr/>
          <a:lstStyle/>
          <a:p>
            <a:endParaRPr sz="1400" b="1"/>
          </a:p>
        </p:txBody>
      </p:sp>
      <p:sp>
        <p:nvSpPr>
          <p:cNvPr id="39" name="Text 37"/>
          <p:cNvSpPr/>
          <p:nvPr/>
        </p:nvSpPr>
        <p:spPr>
          <a:xfrm>
            <a:off x="7728966" y="3287268"/>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11.2%</a:t>
            </a:r>
            <a:endParaRPr lang="en-US" sz="1400" b="1" dirty="0"/>
          </a:p>
        </p:txBody>
      </p:sp>
      <p:sp>
        <p:nvSpPr>
          <p:cNvPr id="40" name="Shape 38"/>
          <p:cNvSpPr/>
          <p:nvPr/>
        </p:nvSpPr>
        <p:spPr>
          <a:xfrm>
            <a:off x="8892540" y="3255264"/>
            <a:ext cx="1200150" cy="521208"/>
          </a:xfrm>
          <a:prstGeom prst="rect">
            <a:avLst/>
          </a:prstGeom>
          <a:solidFill>
            <a:srgbClr val="F1F4F8"/>
          </a:solidFill>
          <a:ln w="6350">
            <a:solidFill>
              <a:srgbClr val="D7DEE8"/>
            </a:solidFill>
            <a:prstDash val="solid"/>
          </a:ln>
        </p:spPr>
        <p:txBody>
          <a:bodyPr/>
          <a:lstStyle/>
          <a:p>
            <a:endParaRPr sz="1400" b="1"/>
          </a:p>
        </p:txBody>
      </p:sp>
      <p:sp>
        <p:nvSpPr>
          <p:cNvPr id="41" name="Text 39"/>
          <p:cNvSpPr/>
          <p:nvPr/>
        </p:nvSpPr>
        <p:spPr>
          <a:xfrm>
            <a:off x="8929116" y="3287268"/>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8.0%</a:t>
            </a:r>
            <a:endParaRPr lang="en-US" sz="1400" b="1" dirty="0"/>
          </a:p>
        </p:txBody>
      </p:sp>
      <p:sp>
        <p:nvSpPr>
          <p:cNvPr id="42" name="Shape 40"/>
          <p:cNvSpPr/>
          <p:nvPr/>
        </p:nvSpPr>
        <p:spPr>
          <a:xfrm>
            <a:off x="10092690" y="3255264"/>
            <a:ext cx="1200150" cy="521208"/>
          </a:xfrm>
          <a:prstGeom prst="rect">
            <a:avLst/>
          </a:prstGeom>
          <a:solidFill>
            <a:srgbClr val="F1F4F8"/>
          </a:solidFill>
          <a:ln w="6350">
            <a:solidFill>
              <a:srgbClr val="D7DEE8"/>
            </a:solidFill>
            <a:prstDash val="solid"/>
          </a:ln>
        </p:spPr>
        <p:txBody>
          <a:bodyPr/>
          <a:lstStyle/>
          <a:p>
            <a:endParaRPr sz="1400" b="1"/>
          </a:p>
        </p:txBody>
      </p:sp>
      <p:sp>
        <p:nvSpPr>
          <p:cNvPr id="43" name="Text 41"/>
          <p:cNvSpPr/>
          <p:nvPr/>
        </p:nvSpPr>
        <p:spPr>
          <a:xfrm>
            <a:off x="10129266" y="3287268"/>
            <a:ext cx="1126998" cy="457200"/>
          </a:xfrm>
          <a:prstGeom prst="rect">
            <a:avLst/>
          </a:prstGeom>
          <a:noFill/>
          <a:ln/>
        </p:spPr>
        <p:txBody>
          <a:bodyPr wrap="square" lIns="127" tIns="127" rIns="127" bIns="127" rtlCol="0" anchor="ctr">
            <a:normAutofit fontScale="85000" lnSpcReduction="20000"/>
          </a:bodyPr>
          <a:lstStyle/>
          <a:p>
            <a:pPr marL="0" indent="0" algn="ctr">
              <a:buNone/>
            </a:pPr>
            <a:r>
              <a:rPr lang="en-US" sz="1400" b="1" dirty="0">
                <a:solidFill>
                  <a:srgbClr val="1B1F23"/>
                </a:solidFill>
                <a:latin typeface="Aptos" pitchFamily="34" charset="0"/>
                <a:ea typeface="Aptos" pitchFamily="34" charset="-122"/>
                <a:cs typeface="Aptos" pitchFamily="34" charset="-120"/>
              </a:rPr>
              <a:t>Profitability stronger than peers</a:t>
            </a:r>
            <a:endParaRPr lang="en-US" sz="1400" b="1" dirty="0"/>
          </a:p>
        </p:txBody>
      </p:sp>
      <p:sp>
        <p:nvSpPr>
          <p:cNvPr id="44" name="Shape 42"/>
          <p:cNvSpPr/>
          <p:nvPr/>
        </p:nvSpPr>
        <p:spPr>
          <a:xfrm>
            <a:off x="6492240" y="3776472"/>
            <a:ext cx="1200150" cy="521208"/>
          </a:xfrm>
          <a:prstGeom prst="rect">
            <a:avLst/>
          </a:prstGeom>
          <a:solidFill>
            <a:srgbClr val="FFFFFF"/>
          </a:solidFill>
          <a:ln w="6350">
            <a:solidFill>
              <a:srgbClr val="D7DEE8"/>
            </a:solidFill>
            <a:prstDash val="solid"/>
          </a:ln>
        </p:spPr>
        <p:txBody>
          <a:bodyPr/>
          <a:lstStyle/>
          <a:p>
            <a:endParaRPr sz="1400" b="1"/>
          </a:p>
        </p:txBody>
      </p:sp>
      <p:sp>
        <p:nvSpPr>
          <p:cNvPr id="45" name="Text 43"/>
          <p:cNvSpPr/>
          <p:nvPr/>
        </p:nvSpPr>
        <p:spPr>
          <a:xfrm>
            <a:off x="6528816" y="3808476"/>
            <a:ext cx="1126998" cy="457200"/>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Debt ratio</a:t>
            </a:r>
            <a:endParaRPr lang="en-US" sz="1400" b="1" dirty="0"/>
          </a:p>
        </p:txBody>
      </p:sp>
      <p:sp>
        <p:nvSpPr>
          <p:cNvPr id="46" name="Shape 44"/>
          <p:cNvSpPr/>
          <p:nvPr/>
        </p:nvSpPr>
        <p:spPr>
          <a:xfrm>
            <a:off x="7692390" y="3776472"/>
            <a:ext cx="1200150" cy="521208"/>
          </a:xfrm>
          <a:prstGeom prst="rect">
            <a:avLst/>
          </a:prstGeom>
          <a:solidFill>
            <a:srgbClr val="FFFFFF"/>
          </a:solidFill>
          <a:ln w="6350">
            <a:solidFill>
              <a:srgbClr val="D7DEE8"/>
            </a:solidFill>
            <a:prstDash val="solid"/>
          </a:ln>
        </p:spPr>
        <p:txBody>
          <a:bodyPr/>
          <a:lstStyle/>
          <a:p>
            <a:endParaRPr sz="1400" b="1"/>
          </a:p>
        </p:txBody>
      </p:sp>
      <p:sp>
        <p:nvSpPr>
          <p:cNvPr id="47" name="Text 45"/>
          <p:cNvSpPr/>
          <p:nvPr/>
        </p:nvSpPr>
        <p:spPr>
          <a:xfrm>
            <a:off x="7728966" y="3808476"/>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52.9%</a:t>
            </a:r>
            <a:endParaRPr lang="en-US" sz="1400" b="1" dirty="0"/>
          </a:p>
        </p:txBody>
      </p:sp>
      <p:sp>
        <p:nvSpPr>
          <p:cNvPr id="48" name="Shape 46"/>
          <p:cNvSpPr/>
          <p:nvPr/>
        </p:nvSpPr>
        <p:spPr>
          <a:xfrm>
            <a:off x="8892540" y="3776472"/>
            <a:ext cx="1200150" cy="521208"/>
          </a:xfrm>
          <a:prstGeom prst="rect">
            <a:avLst/>
          </a:prstGeom>
          <a:solidFill>
            <a:srgbClr val="FFFFFF"/>
          </a:solidFill>
          <a:ln w="6350">
            <a:solidFill>
              <a:srgbClr val="D7DEE8"/>
            </a:solidFill>
            <a:prstDash val="solid"/>
          </a:ln>
        </p:spPr>
        <p:txBody>
          <a:bodyPr/>
          <a:lstStyle/>
          <a:p>
            <a:endParaRPr sz="1400" b="1"/>
          </a:p>
        </p:txBody>
      </p:sp>
      <p:sp>
        <p:nvSpPr>
          <p:cNvPr id="49" name="Text 47"/>
          <p:cNvSpPr/>
          <p:nvPr/>
        </p:nvSpPr>
        <p:spPr>
          <a:xfrm>
            <a:off x="8929116" y="3808476"/>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45.0%</a:t>
            </a:r>
            <a:endParaRPr lang="en-US" sz="1400" b="1" dirty="0"/>
          </a:p>
        </p:txBody>
      </p:sp>
      <p:sp>
        <p:nvSpPr>
          <p:cNvPr id="50" name="Shape 48"/>
          <p:cNvSpPr/>
          <p:nvPr/>
        </p:nvSpPr>
        <p:spPr>
          <a:xfrm>
            <a:off x="10092690" y="3776472"/>
            <a:ext cx="1200150" cy="521208"/>
          </a:xfrm>
          <a:prstGeom prst="rect">
            <a:avLst/>
          </a:prstGeom>
          <a:solidFill>
            <a:srgbClr val="FFFFFF"/>
          </a:solidFill>
          <a:ln w="6350">
            <a:solidFill>
              <a:srgbClr val="D7DEE8"/>
            </a:solidFill>
            <a:prstDash val="solid"/>
          </a:ln>
        </p:spPr>
        <p:txBody>
          <a:bodyPr/>
          <a:lstStyle/>
          <a:p>
            <a:endParaRPr sz="1400" b="1"/>
          </a:p>
        </p:txBody>
      </p:sp>
      <p:sp>
        <p:nvSpPr>
          <p:cNvPr id="51" name="Text 49"/>
          <p:cNvSpPr/>
          <p:nvPr/>
        </p:nvSpPr>
        <p:spPr>
          <a:xfrm>
            <a:off x="10129266" y="3808476"/>
            <a:ext cx="1126998" cy="457200"/>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Leverage above peers</a:t>
            </a:r>
            <a:endParaRPr lang="en-US" sz="1400" b="1" dirty="0"/>
          </a:p>
        </p:txBody>
      </p:sp>
      <p:sp>
        <p:nvSpPr>
          <p:cNvPr id="52" name="Shape 50"/>
          <p:cNvSpPr/>
          <p:nvPr/>
        </p:nvSpPr>
        <p:spPr>
          <a:xfrm>
            <a:off x="868680" y="4895427"/>
            <a:ext cx="10149840" cy="1042416"/>
          </a:xfrm>
          <a:prstGeom prst="roundRect">
            <a:avLst>
              <a:gd name="adj" fmla="val 11765"/>
            </a:avLst>
          </a:prstGeom>
          <a:solidFill>
            <a:srgbClr val="EAF3FA"/>
          </a:solidFill>
          <a:ln w="10160">
            <a:solidFill>
              <a:srgbClr val="D7DEE8"/>
            </a:solidFill>
            <a:prstDash val="solid"/>
          </a:ln>
        </p:spPr>
        <p:txBody>
          <a:bodyPr/>
          <a:lstStyle/>
          <a:p>
            <a:endParaRPr sz="1400" b="1"/>
          </a:p>
        </p:txBody>
      </p:sp>
      <p:sp>
        <p:nvSpPr>
          <p:cNvPr id="53" name="Text 51"/>
          <p:cNvSpPr/>
          <p:nvPr/>
        </p:nvSpPr>
        <p:spPr>
          <a:xfrm>
            <a:off x="1024128" y="5023443"/>
            <a:ext cx="983894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54" name="Text 52"/>
          <p:cNvSpPr/>
          <p:nvPr/>
        </p:nvSpPr>
        <p:spPr>
          <a:xfrm>
            <a:off x="1024128" y="5334339"/>
            <a:ext cx="9838944" cy="24688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This company may have strong margins, but weak inventory efficiency and higher leverage. Strategy should protect margins while improving working capital and managing debt risk.</a:t>
            </a:r>
            <a:endParaRPr lang="en-US" sz="1400" b="1"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2">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Trend analysis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42</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TREND</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Trend Analysis</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marL="0" indent="0">
              <a:buNone/>
            </a:pPr>
            <a:r>
              <a:rPr lang="en-US" sz="1600" b="1" dirty="0">
                <a:solidFill>
                  <a:srgbClr val="FFC000"/>
                </a:solidFill>
                <a:latin typeface="Aptos" pitchFamily="34" charset="0"/>
              </a:rPr>
              <a:t>Trend analysis studies multi-year patterns rather than one-year snapshots.</a:t>
            </a:r>
          </a:p>
        </p:txBody>
      </p:sp>
      <p:sp>
        <p:nvSpPr>
          <p:cNvPr id="11" name="Shape 9"/>
          <p:cNvSpPr/>
          <p:nvPr/>
        </p:nvSpPr>
        <p:spPr>
          <a:xfrm>
            <a:off x="777240" y="1691640"/>
            <a:ext cx="1234440" cy="484632"/>
          </a:xfrm>
          <a:prstGeom prst="rect">
            <a:avLst/>
          </a:prstGeom>
          <a:solidFill>
            <a:srgbClr val="1F5A92"/>
          </a:solidFill>
          <a:ln w="6350">
            <a:solidFill>
              <a:srgbClr val="D7DEE8"/>
            </a:solidFill>
            <a:prstDash val="solid"/>
          </a:ln>
        </p:spPr>
        <p:txBody>
          <a:bodyPr/>
          <a:lstStyle/>
          <a:p>
            <a:endParaRPr sz="1400" b="1"/>
          </a:p>
        </p:txBody>
      </p:sp>
      <p:sp>
        <p:nvSpPr>
          <p:cNvPr id="12" name="Text 10"/>
          <p:cNvSpPr/>
          <p:nvPr/>
        </p:nvSpPr>
        <p:spPr>
          <a:xfrm>
            <a:off x="813816" y="1723644"/>
            <a:ext cx="1161288" cy="420624"/>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Year</a:t>
            </a:r>
            <a:endParaRPr lang="en-US" sz="1400" b="1" dirty="0"/>
          </a:p>
        </p:txBody>
      </p:sp>
      <p:sp>
        <p:nvSpPr>
          <p:cNvPr id="13" name="Shape 11"/>
          <p:cNvSpPr/>
          <p:nvPr/>
        </p:nvSpPr>
        <p:spPr>
          <a:xfrm>
            <a:off x="2011680" y="1691640"/>
            <a:ext cx="1234440" cy="484632"/>
          </a:xfrm>
          <a:prstGeom prst="rect">
            <a:avLst/>
          </a:prstGeom>
          <a:solidFill>
            <a:srgbClr val="1F5A92"/>
          </a:solidFill>
          <a:ln w="6350">
            <a:solidFill>
              <a:srgbClr val="D7DEE8"/>
            </a:solidFill>
            <a:prstDash val="solid"/>
          </a:ln>
        </p:spPr>
        <p:txBody>
          <a:bodyPr/>
          <a:lstStyle/>
          <a:p>
            <a:endParaRPr sz="1400" b="1"/>
          </a:p>
        </p:txBody>
      </p:sp>
      <p:sp>
        <p:nvSpPr>
          <p:cNvPr id="14" name="Text 12"/>
          <p:cNvSpPr/>
          <p:nvPr/>
        </p:nvSpPr>
        <p:spPr>
          <a:xfrm>
            <a:off x="2048256" y="1723644"/>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Sales growth</a:t>
            </a:r>
            <a:endParaRPr lang="en-US" sz="1400" b="1" dirty="0"/>
          </a:p>
        </p:txBody>
      </p:sp>
      <p:sp>
        <p:nvSpPr>
          <p:cNvPr id="15" name="Shape 13"/>
          <p:cNvSpPr/>
          <p:nvPr/>
        </p:nvSpPr>
        <p:spPr>
          <a:xfrm>
            <a:off x="3246120" y="1691640"/>
            <a:ext cx="1234440" cy="484632"/>
          </a:xfrm>
          <a:prstGeom prst="rect">
            <a:avLst/>
          </a:prstGeom>
          <a:solidFill>
            <a:srgbClr val="1F5A92"/>
          </a:solidFill>
          <a:ln w="6350">
            <a:solidFill>
              <a:srgbClr val="D7DEE8"/>
            </a:solidFill>
            <a:prstDash val="solid"/>
          </a:ln>
        </p:spPr>
        <p:txBody>
          <a:bodyPr/>
          <a:lstStyle/>
          <a:p>
            <a:endParaRPr sz="1400" b="1"/>
          </a:p>
        </p:txBody>
      </p:sp>
      <p:sp>
        <p:nvSpPr>
          <p:cNvPr id="16" name="Text 14"/>
          <p:cNvSpPr/>
          <p:nvPr/>
        </p:nvSpPr>
        <p:spPr>
          <a:xfrm>
            <a:off x="3282696" y="1723644"/>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Net margin</a:t>
            </a:r>
            <a:endParaRPr lang="en-US" sz="1400" b="1" dirty="0"/>
          </a:p>
        </p:txBody>
      </p:sp>
      <p:sp>
        <p:nvSpPr>
          <p:cNvPr id="17" name="Shape 15"/>
          <p:cNvSpPr/>
          <p:nvPr/>
        </p:nvSpPr>
        <p:spPr>
          <a:xfrm>
            <a:off x="4480560" y="1691640"/>
            <a:ext cx="1234440" cy="484632"/>
          </a:xfrm>
          <a:prstGeom prst="rect">
            <a:avLst/>
          </a:prstGeom>
          <a:solidFill>
            <a:srgbClr val="1F5A92"/>
          </a:solidFill>
          <a:ln w="6350">
            <a:solidFill>
              <a:srgbClr val="D7DEE8"/>
            </a:solidFill>
            <a:prstDash val="solid"/>
          </a:ln>
        </p:spPr>
        <p:txBody>
          <a:bodyPr/>
          <a:lstStyle/>
          <a:p>
            <a:endParaRPr sz="1400" b="1"/>
          </a:p>
        </p:txBody>
      </p:sp>
      <p:sp>
        <p:nvSpPr>
          <p:cNvPr id="18" name="Text 16"/>
          <p:cNvSpPr/>
          <p:nvPr/>
        </p:nvSpPr>
        <p:spPr>
          <a:xfrm>
            <a:off x="4517136" y="1723644"/>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Debt ratio</a:t>
            </a:r>
            <a:endParaRPr lang="en-US" sz="1400" b="1" dirty="0"/>
          </a:p>
        </p:txBody>
      </p:sp>
      <p:sp>
        <p:nvSpPr>
          <p:cNvPr id="19" name="Shape 17"/>
          <p:cNvSpPr/>
          <p:nvPr/>
        </p:nvSpPr>
        <p:spPr>
          <a:xfrm>
            <a:off x="777240" y="2176272"/>
            <a:ext cx="1234440" cy="484632"/>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813816" y="2208276"/>
            <a:ext cx="1161288" cy="420624"/>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2022</a:t>
            </a:r>
            <a:endParaRPr lang="en-US" sz="1400" b="1" dirty="0"/>
          </a:p>
        </p:txBody>
      </p:sp>
      <p:sp>
        <p:nvSpPr>
          <p:cNvPr id="21" name="Shape 19"/>
          <p:cNvSpPr/>
          <p:nvPr/>
        </p:nvSpPr>
        <p:spPr>
          <a:xfrm>
            <a:off x="2011680" y="2176272"/>
            <a:ext cx="1234440" cy="484632"/>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2048256" y="2208276"/>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a:t>
            </a:r>
            <a:endParaRPr lang="en-US" sz="1400" b="1" dirty="0"/>
          </a:p>
        </p:txBody>
      </p:sp>
      <p:sp>
        <p:nvSpPr>
          <p:cNvPr id="23" name="Shape 21"/>
          <p:cNvSpPr/>
          <p:nvPr/>
        </p:nvSpPr>
        <p:spPr>
          <a:xfrm>
            <a:off x="3246120" y="2176272"/>
            <a:ext cx="1234440" cy="484632"/>
          </a:xfrm>
          <a:prstGeom prst="rect">
            <a:avLst/>
          </a:prstGeom>
          <a:solidFill>
            <a:srgbClr val="F1F4F8"/>
          </a:solidFill>
          <a:ln w="6350">
            <a:solidFill>
              <a:srgbClr val="D7DEE8"/>
            </a:solidFill>
            <a:prstDash val="solid"/>
          </a:ln>
        </p:spPr>
        <p:txBody>
          <a:bodyPr/>
          <a:lstStyle/>
          <a:p>
            <a:endParaRPr sz="1400" b="1"/>
          </a:p>
        </p:txBody>
      </p:sp>
      <p:sp>
        <p:nvSpPr>
          <p:cNvPr id="24" name="Text 22"/>
          <p:cNvSpPr/>
          <p:nvPr/>
        </p:nvSpPr>
        <p:spPr>
          <a:xfrm>
            <a:off x="3282696" y="2208276"/>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8.0%</a:t>
            </a:r>
            <a:endParaRPr lang="en-US" sz="1400" b="1" dirty="0"/>
          </a:p>
        </p:txBody>
      </p:sp>
      <p:sp>
        <p:nvSpPr>
          <p:cNvPr id="25" name="Shape 23"/>
          <p:cNvSpPr/>
          <p:nvPr/>
        </p:nvSpPr>
        <p:spPr>
          <a:xfrm>
            <a:off x="4480560" y="2176272"/>
            <a:ext cx="1234440" cy="484632"/>
          </a:xfrm>
          <a:prstGeom prst="rect">
            <a:avLst/>
          </a:prstGeom>
          <a:solidFill>
            <a:srgbClr val="F1F4F8"/>
          </a:solidFill>
          <a:ln w="6350">
            <a:solidFill>
              <a:srgbClr val="D7DEE8"/>
            </a:solidFill>
            <a:prstDash val="solid"/>
          </a:ln>
        </p:spPr>
        <p:txBody>
          <a:bodyPr/>
          <a:lstStyle/>
          <a:p>
            <a:endParaRPr sz="1400" b="1"/>
          </a:p>
        </p:txBody>
      </p:sp>
      <p:sp>
        <p:nvSpPr>
          <p:cNvPr id="26" name="Text 24"/>
          <p:cNvSpPr/>
          <p:nvPr/>
        </p:nvSpPr>
        <p:spPr>
          <a:xfrm>
            <a:off x="4517136" y="2208276"/>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42%</a:t>
            </a:r>
            <a:endParaRPr lang="en-US" sz="1400" b="1" dirty="0"/>
          </a:p>
        </p:txBody>
      </p:sp>
      <p:sp>
        <p:nvSpPr>
          <p:cNvPr id="27" name="Shape 25"/>
          <p:cNvSpPr/>
          <p:nvPr/>
        </p:nvSpPr>
        <p:spPr>
          <a:xfrm>
            <a:off x="777240" y="2660904"/>
            <a:ext cx="1234440" cy="484632"/>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813816" y="2692908"/>
            <a:ext cx="1161288" cy="420624"/>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2023</a:t>
            </a:r>
            <a:endParaRPr lang="en-US" sz="1400" b="1" dirty="0"/>
          </a:p>
        </p:txBody>
      </p:sp>
      <p:sp>
        <p:nvSpPr>
          <p:cNvPr id="29" name="Shape 27"/>
          <p:cNvSpPr/>
          <p:nvPr/>
        </p:nvSpPr>
        <p:spPr>
          <a:xfrm>
            <a:off x="2011680" y="2660904"/>
            <a:ext cx="1234440" cy="484632"/>
          </a:xfrm>
          <a:prstGeom prst="rect">
            <a:avLst/>
          </a:prstGeom>
          <a:solidFill>
            <a:srgbClr val="FFFFFF"/>
          </a:solidFill>
          <a:ln w="6350">
            <a:solidFill>
              <a:srgbClr val="D7DEE8"/>
            </a:solidFill>
            <a:prstDash val="solid"/>
          </a:ln>
        </p:spPr>
        <p:txBody>
          <a:bodyPr/>
          <a:lstStyle/>
          <a:p>
            <a:endParaRPr sz="1400" b="1"/>
          </a:p>
        </p:txBody>
      </p:sp>
      <p:sp>
        <p:nvSpPr>
          <p:cNvPr id="30" name="Text 28"/>
          <p:cNvSpPr/>
          <p:nvPr/>
        </p:nvSpPr>
        <p:spPr>
          <a:xfrm>
            <a:off x="2048256" y="2692908"/>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10%</a:t>
            </a:r>
            <a:endParaRPr lang="en-US" sz="1400" b="1" dirty="0"/>
          </a:p>
        </p:txBody>
      </p:sp>
      <p:sp>
        <p:nvSpPr>
          <p:cNvPr id="31" name="Shape 29"/>
          <p:cNvSpPr/>
          <p:nvPr/>
        </p:nvSpPr>
        <p:spPr>
          <a:xfrm>
            <a:off x="3246120" y="2660904"/>
            <a:ext cx="1234440" cy="484632"/>
          </a:xfrm>
          <a:prstGeom prst="rect">
            <a:avLst/>
          </a:prstGeom>
          <a:solidFill>
            <a:srgbClr val="FFFFFF"/>
          </a:solidFill>
          <a:ln w="6350">
            <a:solidFill>
              <a:srgbClr val="D7DEE8"/>
            </a:solidFill>
            <a:prstDash val="solid"/>
          </a:ln>
        </p:spPr>
        <p:txBody>
          <a:bodyPr/>
          <a:lstStyle/>
          <a:p>
            <a:endParaRPr sz="1400" b="1"/>
          </a:p>
        </p:txBody>
      </p:sp>
      <p:sp>
        <p:nvSpPr>
          <p:cNvPr id="32" name="Text 30"/>
          <p:cNvSpPr/>
          <p:nvPr/>
        </p:nvSpPr>
        <p:spPr>
          <a:xfrm>
            <a:off x="3282696" y="2692908"/>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9.0%</a:t>
            </a:r>
            <a:endParaRPr lang="en-US" sz="1400" b="1" dirty="0"/>
          </a:p>
        </p:txBody>
      </p:sp>
      <p:sp>
        <p:nvSpPr>
          <p:cNvPr id="33" name="Shape 31"/>
          <p:cNvSpPr/>
          <p:nvPr/>
        </p:nvSpPr>
        <p:spPr>
          <a:xfrm>
            <a:off x="4480560" y="2660904"/>
            <a:ext cx="1234440" cy="484632"/>
          </a:xfrm>
          <a:prstGeom prst="rect">
            <a:avLst/>
          </a:prstGeom>
          <a:solidFill>
            <a:srgbClr val="FFFFFF"/>
          </a:solidFill>
          <a:ln w="6350">
            <a:solidFill>
              <a:srgbClr val="D7DEE8"/>
            </a:solidFill>
            <a:prstDash val="solid"/>
          </a:ln>
        </p:spPr>
        <p:txBody>
          <a:bodyPr/>
          <a:lstStyle/>
          <a:p>
            <a:endParaRPr sz="1400" b="1"/>
          </a:p>
        </p:txBody>
      </p:sp>
      <p:sp>
        <p:nvSpPr>
          <p:cNvPr id="34" name="Text 32"/>
          <p:cNvSpPr/>
          <p:nvPr/>
        </p:nvSpPr>
        <p:spPr>
          <a:xfrm>
            <a:off x="4517136" y="2692908"/>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45%</a:t>
            </a:r>
            <a:endParaRPr lang="en-US" sz="1400" b="1" dirty="0"/>
          </a:p>
        </p:txBody>
      </p:sp>
      <p:sp>
        <p:nvSpPr>
          <p:cNvPr id="35" name="Shape 33"/>
          <p:cNvSpPr/>
          <p:nvPr/>
        </p:nvSpPr>
        <p:spPr>
          <a:xfrm>
            <a:off x="777240" y="3145536"/>
            <a:ext cx="1234440" cy="484632"/>
          </a:xfrm>
          <a:prstGeom prst="rect">
            <a:avLst/>
          </a:prstGeom>
          <a:solidFill>
            <a:srgbClr val="F1F4F8"/>
          </a:solidFill>
          <a:ln w="6350">
            <a:solidFill>
              <a:srgbClr val="D7DEE8"/>
            </a:solidFill>
            <a:prstDash val="solid"/>
          </a:ln>
        </p:spPr>
        <p:txBody>
          <a:bodyPr/>
          <a:lstStyle/>
          <a:p>
            <a:endParaRPr sz="1400" b="1"/>
          </a:p>
        </p:txBody>
      </p:sp>
      <p:sp>
        <p:nvSpPr>
          <p:cNvPr id="36" name="Text 34"/>
          <p:cNvSpPr/>
          <p:nvPr/>
        </p:nvSpPr>
        <p:spPr>
          <a:xfrm>
            <a:off x="813816" y="3177540"/>
            <a:ext cx="1161288" cy="420624"/>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2024</a:t>
            </a:r>
            <a:endParaRPr lang="en-US" sz="1400" b="1" dirty="0"/>
          </a:p>
        </p:txBody>
      </p:sp>
      <p:sp>
        <p:nvSpPr>
          <p:cNvPr id="37" name="Shape 35"/>
          <p:cNvSpPr/>
          <p:nvPr/>
        </p:nvSpPr>
        <p:spPr>
          <a:xfrm>
            <a:off x="2011680" y="3145536"/>
            <a:ext cx="1234440" cy="484632"/>
          </a:xfrm>
          <a:prstGeom prst="rect">
            <a:avLst/>
          </a:prstGeom>
          <a:solidFill>
            <a:srgbClr val="F1F4F8"/>
          </a:solidFill>
          <a:ln w="6350">
            <a:solidFill>
              <a:srgbClr val="D7DEE8"/>
            </a:solidFill>
            <a:prstDash val="solid"/>
          </a:ln>
        </p:spPr>
        <p:txBody>
          <a:bodyPr/>
          <a:lstStyle/>
          <a:p>
            <a:endParaRPr sz="1400" b="1"/>
          </a:p>
        </p:txBody>
      </p:sp>
      <p:sp>
        <p:nvSpPr>
          <p:cNvPr id="38" name="Text 36"/>
          <p:cNvSpPr/>
          <p:nvPr/>
        </p:nvSpPr>
        <p:spPr>
          <a:xfrm>
            <a:off x="2048256" y="3177540"/>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15%</a:t>
            </a:r>
            <a:endParaRPr lang="en-US" sz="1400" b="1" dirty="0"/>
          </a:p>
        </p:txBody>
      </p:sp>
      <p:sp>
        <p:nvSpPr>
          <p:cNvPr id="39" name="Shape 37"/>
          <p:cNvSpPr/>
          <p:nvPr/>
        </p:nvSpPr>
        <p:spPr>
          <a:xfrm>
            <a:off x="3246120" y="3145536"/>
            <a:ext cx="1234440" cy="484632"/>
          </a:xfrm>
          <a:prstGeom prst="rect">
            <a:avLst/>
          </a:prstGeom>
          <a:solidFill>
            <a:srgbClr val="F1F4F8"/>
          </a:solidFill>
          <a:ln w="6350">
            <a:solidFill>
              <a:srgbClr val="D7DEE8"/>
            </a:solidFill>
            <a:prstDash val="solid"/>
          </a:ln>
        </p:spPr>
        <p:txBody>
          <a:bodyPr/>
          <a:lstStyle/>
          <a:p>
            <a:endParaRPr sz="1400" b="1"/>
          </a:p>
        </p:txBody>
      </p:sp>
      <p:sp>
        <p:nvSpPr>
          <p:cNvPr id="40" name="Text 38"/>
          <p:cNvSpPr/>
          <p:nvPr/>
        </p:nvSpPr>
        <p:spPr>
          <a:xfrm>
            <a:off x="3282696" y="3177540"/>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10.5%</a:t>
            </a:r>
            <a:endParaRPr lang="en-US" sz="1400" b="1" dirty="0"/>
          </a:p>
        </p:txBody>
      </p:sp>
      <p:sp>
        <p:nvSpPr>
          <p:cNvPr id="41" name="Shape 39"/>
          <p:cNvSpPr/>
          <p:nvPr/>
        </p:nvSpPr>
        <p:spPr>
          <a:xfrm>
            <a:off x="4480560" y="3145536"/>
            <a:ext cx="1234440" cy="484632"/>
          </a:xfrm>
          <a:prstGeom prst="rect">
            <a:avLst/>
          </a:prstGeom>
          <a:solidFill>
            <a:srgbClr val="F1F4F8"/>
          </a:solidFill>
          <a:ln w="6350">
            <a:solidFill>
              <a:srgbClr val="D7DEE8"/>
            </a:solidFill>
            <a:prstDash val="solid"/>
          </a:ln>
        </p:spPr>
        <p:txBody>
          <a:bodyPr/>
          <a:lstStyle/>
          <a:p>
            <a:endParaRPr sz="1400" b="1"/>
          </a:p>
        </p:txBody>
      </p:sp>
      <p:sp>
        <p:nvSpPr>
          <p:cNvPr id="42" name="Text 40"/>
          <p:cNvSpPr/>
          <p:nvPr/>
        </p:nvSpPr>
        <p:spPr>
          <a:xfrm>
            <a:off x="4517136" y="3177540"/>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49%</a:t>
            </a:r>
            <a:endParaRPr lang="en-US" sz="1400" b="1" dirty="0"/>
          </a:p>
        </p:txBody>
      </p:sp>
      <p:sp>
        <p:nvSpPr>
          <p:cNvPr id="43" name="Shape 41"/>
          <p:cNvSpPr/>
          <p:nvPr/>
        </p:nvSpPr>
        <p:spPr>
          <a:xfrm>
            <a:off x="777240" y="3630168"/>
            <a:ext cx="1234440" cy="484632"/>
          </a:xfrm>
          <a:prstGeom prst="rect">
            <a:avLst/>
          </a:prstGeom>
          <a:solidFill>
            <a:srgbClr val="FFFFFF"/>
          </a:solidFill>
          <a:ln w="6350">
            <a:solidFill>
              <a:srgbClr val="D7DEE8"/>
            </a:solidFill>
            <a:prstDash val="solid"/>
          </a:ln>
        </p:spPr>
        <p:txBody>
          <a:bodyPr/>
          <a:lstStyle/>
          <a:p>
            <a:endParaRPr sz="1400" b="1"/>
          </a:p>
        </p:txBody>
      </p:sp>
      <p:sp>
        <p:nvSpPr>
          <p:cNvPr id="44" name="Text 42"/>
          <p:cNvSpPr/>
          <p:nvPr/>
        </p:nvSpPr>
        <p:spPr>
          <a:xfrm>
            <a:off x="813816" y="3662172"/>
            <a:ext cx="1161288" cy="420624"/>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2025</a:t>
            </a:r>
            <a:endParaRPr lang="en-US" sz="1400" b="1" dirty="0"/>
          </a:p>
        </p:txBody>
      </p:sp>
      <p:sp>
        <p:nvSpPr>
          <p:cNvPr id="45" name="Shape 43"/>
          <p:cNvSpPr/>
          <p:nvPr/>
        </p:nvSpPr>
        <p:spPr>
          <a:xfrm>
            <a:off x="2011680" y="3630168"/>
            <a:ext cx="1234440" cy="484632"/>
          </a:xfrm>
          <a:prstGeom prst="rect">
            <a:avLst/>
          </a:prstGeom>
          <a:solidFill>
            <a:srgbClr val="FFFFFF"/>
          </a:solidFill>
          <a:ln w="6350">
            <a:solidFill>
              <a:srgbClr val="D7DEE8"/>
            </a:solidFill>
            <a:prstDash val="solid"/>
          </a:ln>
        </p:spPr>
        <p:txBody>
          <a:bodyPr/>
          <a:lstStyle/>
          <a:p>
            <a:endParaRPr sz="1400" b="1"/>
          </a:p>
        </p:txBody>
      </p:sp>
      <p:sp>
        <p:nvSpPr>
          <p:cNvPr id="46" name="Text 44"/>
          <p:cNvSpPr/>
          <p:nvPr/>
        </p:nvSpPr>
        <p:spPr>
          <a:xfrm>
            <a:off x="2048256" y="3662172"/>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25%</a:t>
            </a:r>
            <a:endParaRPr lang="en-US" sz="1400" b="1" dirty="0"/>
          </a:p>
        </p:txBody>
      </p:sp>
      <p:sp>
        <p:nvSpPr>
          <p:cNvPr id="47" name="Shape 45"/>
          <p:cNvSpPr/>
          <p:nvPr/>
        </p:nvSpPr>
        <p:spPr>
          <a:xfrm>
            <a:off x="3246120" y="3630168"/>
            <a:ext cx="1234440" cy="484632"/>
          </a:xfrm>
          <a:prstGeom prst="rect">
            <a:avLst/>
          </a:prstGeom>
          <a:solidFill>
            <a:srgbClr val="FFFFFF"/>
          </a:solidFill>
          <a:ln w="6350">
            <a:solidFill>
              <a:srgbClr val="D7DEE8"/>
            </a:solidFill>
            <a:prstDash val="solid"/>
          </a:ln>
        </p:spPr>
        <p:txBody>
          <a:bodyPr/>
          <a:lstStyle/>
          <a:p>
            <a:endParaRPr sz="1400" b="1"/>
          </a:p>
        </p:txBody>
      </p:sp>
      <p:sp>
        <p:nvSpPr>
          <p:cNvPr id="48" name="Text 46"/>
          <p:cNvSpPr/>
          <p:nvPr/>
        </p:nvSpPr>
        <p:spPr>
          <a:xfrm>
            <a:off x="3282696" y="3662172"/>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11.2%</a:t>
            </a:r>
            <a:endParaRPr lang="en-US" sz="1400" b="1" dirty="0"/>
          </a:p>
        </p:txBody>
      </p:sp>
      <p:sp>
        <p:nvSpPr>
          <p:cNvPr id="49" name="Shape 47"/>
          <p:cNvSpPr/>
          <p:nvPr/>
        </p:nvSpPr>
        <p:spPr>
          <a:xfrm>
            <a:off x="4480560" y="3630168"/>
            <a:ext cx="1234440" cy="484632"/>
          </a:xfrm>
          <a:prstGeom prst="rect">
            <a:avLst/>
          </a:prstGeom>
          <a:solidFill>
            <a:srgbClr val="FFFFFF"/>
          </a:solidFill>
          <a:ln w="6350">
            <a:solidFill>
              <a:srgbClr val="D7DEE8"/>
            </a:solidFill>
            <a:prstDash val="solid"/>
          </a:ln>
        </p:spPr>
        <p:txBody>
          <a:bodyPr/>
          <a:lstStyle/>
          <a:p>
            <a:endParaRPr sz="1400" b="1"/>
          </a:p>
        </p:txBody>
      </p:sp>
      <p:sp>
        <p:nvSpPr>
          <p:cNvPr id="50" name="Text 48"/>
          <p:cNvSpPr/>
          <p:nvPr/>
        </p:nvSpPr>
        <p:spPr>
          <a:xfrm>
            <a:off x="4517136" y="3662172"/>
            <a:ext cx="1161288" cy="420624"/>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53%</a:t>
            </a:r>
            <a:endParaRPr lang="en-US" sz="1400" b="1" dirty="0"/>
          </a:p>
        </p:txBody>
      </p:sp>
      <p:sp>
        <p:nvSpPr>
          <p:cNvPr id="51" name="Text 49"/>
          <p:cNvSpPr/>
          <p:nvPr/>
        </p:nvSpPr>
        <p:spPr>
          <a:xfrm>
            <a:off x="6400800" y="1819656"/>
            <a:ext cx="4114800" cy="164592"/>
          </a:xfrm>
          <a:prstGeom prst="rect">
            <a:avLst/>
          </a:prstGeom>
          <a:noFill/>
          <a:ln/>
        </p:spPr>
        <p:txBody>
          <a:bodyPr wrap="square" lIns="0" tIns="0" rIns="0" bIns="0" rtlCol="0" anchor="ctr"/>
          <a:lstStyle/>
          <a:p>
            <a:pPr marL="0" indent="0">
              <a:buNone/>
            </a:pPr>
            <a:r>
              <a:rPr lang="en-US" sz="1400" b="1" dirty="0">
                <a:solidFill>
                  <a:srgbClr val="596579"/>
                </a:solidFill>
                <a:latin typeface="Aptos" pitchFamily="34" charset="0"/>
                <a:ea typeface="Aptos" pitchFamily="34" charset="-122"/>
                <a:cs typeface="Aptos" pitchFamily="34" charset="-120"/>
              </a:rPr>
              <a:t>Net margin trend (%)</a:t>
            </a:r>
            <a:endParaRPr lang="en-US" sz="1400" b="1" dirty="0"/>
          </a:p>
        </p:txBody>
      </p:sp>
      <p:sp>
        <p:nvSpPr>
          <p:cNvPr id="52" name="Shape 50"/>
          <p:cNvSpPr/>
          <p:nvPr/>
        </p:nvSpPr>
        <p:spPr>
          <a:xfrm>
            <a:off x="6492240" y="2839865"/>
            <a:ext cx="845820" cy="881743"/>
          </a:xfrm>
          <a:prstGeom prst="rect">
            <a:avLst/>
          </a:prstGeom>
          <a:solidFill>
            <a:srgbClr val="1F5A92"/>
          </a:solidFill>
          <a:ln w="12700">
            <a:solidFill>
              <a:srgbClr val="FFFFFF">
                <a:alpha val="0"/>
              </a:srgbClr>
            </a:solidFill>
            <a:prstDash val="solid"/>
          </a:ln>
        </p:spPr>
        <p:txBody>
          <a:bodyPr/>
          <a:lstStyle/>
          <a:p>
            <a:endParaRPr sz="1400" b="1"/>
          </a:p>
        </p:txBody>
      </p:sp>
      <p:sp>
        <p:nvSpPr>
          <p:cNvPr id="53" name="Text 51"/>
          <p:cNvSpPr/>
          <p:nvPr/>
        </p:nvSpPr>
        <p:spPr>
          <a:xfrm>
            <a:off x="6437376" y="3776472"/>
            <a:ext cx="9555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2022</a:t>
            </a:r>
            <a:endParaRPr lang="en-US" sz="1400" b="1" dirty="0"/>
          </a:p>
        </p:txBody>
      </p:sp>
      <p:sp>
        <p:nvSpPr>
          <p:cNvPr id="54" name="Text 52"/>
          <p:cNvSpPr/>
          <p:nvPr/>
        </p:nvSpPr>
        <p:spPr>
          <a:xfrm>
            <a:off x="6437376" y="2656985"/>
            <a:ext cx="9555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8</a:t>
            </a:r>
            <a:endParaRPr lang="en-US" sz="1400" b="1" dirty="0"/>
          </a:p>
        </p:txBody>
      </p:sp>
      <p:sp>
        <p:nvSpPr>
          <p:cNvPr id="55" name="Shape 53"/>
          <p:cNvSpPr/>
          <p:nvPr/>
        </p:nvSpPr>
        <p:spPr>
          <a:xfrm>
            <a:off x="7520940" y="2729647"/>
            <a:ext cx="845820" cy="991961"/>
          </a:xfrm>
          <a:prstGeom prst="rect">
            <a:avLst/>
          </a:prstGeom>
          <a:solidFill>
            <a:srgbClr val="C99700"/>
          </a:solidFill>
          <a:ln w="12700">
            <a:solidFill>
              <a:srgbClr val="FFFFFF">
                <a:alpha val="0"/>
              </a:srgbClr>
            </a:solidFill>
            <a:prstDash val="solid"/>
          </a:ln>
        </p:spPr>
        <p:txBody>
          <a:bodyPr/>
          <a:lstStyle/>
          <a:p>
            <a:endParaRPr sz="1400" b="1"/>
          </a:p>
        </p:txBody>
      </p:sp>
      <p:sp>
        <p:nvSpPr>
          <p:cNvPr id="56" name="Text 54"/>
          <p:cNvSpPr/>
          <p:nvPr/>
        </p:nvSpPr>
        <p:spPr>
          <a:xfrm>
            <a:off x="7466076" y="3776472"/>
            <a:ext cx="9555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2023</a:t>
            </a:r>
            <a:endParaRPr lang="en-US" sz="1400" b="1" dirty="0"/>
          </a:p>
        </p:txBody>
      </p:sp>
      <p:sp>
        <p:nvSpPr>
          <p:cNvPr id="57" name="Text 55"/>
          <p:cNvSpPr/>
          <p:nvPr/>
        </p:nvSpPr>
        <p:spPr>
          <a:xfrm>
            <a:off x="7466076" y="2546767"/>
            <a:ext cx="9555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9</a:t>
            </a:r>
            <a:endParaRPr lang="en-US" sz="1400" b="1" dirty="0"/>
          </a:p>
        </p:txBody>
      </p:sp>
      <p:sp>
        <p:nvSpPr>
          <p:cNvPr id="58" name="Shape 56"/>
          <p:cNvSpPr/>
          <p:nvPr/>
        </p:nvSpPr>
        <p:spPr>
          <a:xfrm>
            <a:off x="8549640" y="2564320"/>
            <a:ext cx="845820" cy="1157288"/>
          </a:xfrm>
          <a:prstGeom prst="rect">
            <a:avLst/>
          </a:prstGeom>
          <a:solidFill>
            <a:srgbClr val="1F5A92"/>
          </a:solidFill>
          <a:ln w="12700">
            <a:solidFill>
              <a:srgbClr val="FFFFFF">
                <a:alpha val="0"/>
              </a:srgbClr>
            </a:solidFill>
            <a:prstDash val="solid"/>
          </a:ln>
        </p:spPr>
        <p:txBody>
          <a:bodyPr/>
          <a:lstStyle/>
          <a:p>
            <a:endParaRPr sz="1400" b="1"/>
          </a:p>
        </p:txBody>
      </p:sp>
      <p:sp>
        <p:nvSpPr>
          <p:cNvPr id="59" name="Text 57"/>
          <p:cNvSpPr/>
          <p:nvPr/>
        </p:nvSpPr>
        <p:spPr>
          <a:xfrm>
            <a:off x="8494776" y="3776472"/>
            <a:ext cx="9555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2024</a:t>
            </a:r>
            <a:endParaRPr lang="en-US" sz="1400" b="1" dirty="0"/>
          </a:p>
        </p:txBody>
      </p:sp>
      <p:sp>
        <p:nvSpPr>
          <p:cNvPr id="60" name="Text 58"/>
          <p:cNvSpPr/>
          <p:nvPr/>
        </p:nvSpPr>
        <p:spPr>
          <a:xfrm>
            <a:off x="8494776" y="2381440"/>
            <a:ext cx="9555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10.5</a:t>
            </a:r>
            <a:endParaRPr lang="en-US" sz="1400" b="1" dirty="0"/>
          </a:p>
        </p:txBody>
      </p:sp>
      <p:sp>
        <p:nvSpPr>
          <p:cNvPr id="61" name="Shape 59"/>
          <p:cNvSpPr/>
          <p:nvPr/>
        </p:nvSpPr>
        <p:spPr>
          <a:xfrm>
            <a:off x="9578340" y="2487168"/>
            <a:ext cx="845820" cy="1234440"/>
          </a:xfrm>
          <a:prstGeom prst="rect">
            <a:avLst/>
          </a:prstGeom>
          <a:solidFill>
            <a:srgbClr val="C99700"/>
          </a:solidFill>
          <a:ln w="12700">
            <a:solidFill>
              <a:srgbClr val="FFFFFF">
                <a:alpha val="0"/>
              </a:srgbClr>
            </a:solidFill>
            <a:prstDash val="solid"/>
          </a:ln>
        </p:spPr>
        <p:txBody>
          <a:bodyPr/>
          <a:lstStyle/>
          <a:p>
            <a:endParaRPr sz="1400" b="1"/>
          </a:p>
        </p:txBody>
      </p:sp>
      <p:sp>
        <p:nvSpPr>
          <p:cNvPr id="62" name="Text 60"/>
          <p:cNvSpPr/>
          <p:nvPr/>
        </p:nvSpPr>
        <p:spPr>
          <a:xfrm>
            <a:off x="9523476" y="3776472"/>
            <a:ext cx="9555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596579"/>
                </a:solidFill>
                <a:latin typeface="Aptos" pitchFamily="34" charset="0"/>
                <a:ea typeface="Aptos" pitchFamily="34" charset="-122"/>
                <a:cs typeface="Aptos" pitchFamily="34" charset="-120"/>
              </a:rPr>
              <a:t>2025</a:t>
            </a:r>
            <a:endParaRPr lang="en-US" sz="1400" b="1" dirty="0"/>
          </a:p>
        </p:txBody>
      </p:sp>
      <p:sp>
        <p:nvSpPr>
          <p:cNvPr id="63" name="Text 61"/>
          <p:cNvSpPr/>
          <p:nvPr/>
        </p:nvSpPr>
        <p:spPr>
          <a:xfrm>
            <a:off x="9523476" y="2304288"/>
            <a:ext cx="955548" cy="146304"/>
          </a:xfrm>
          <a:prstGeom prst="rect">
            <a:avLst/>
          </a:prstGeom>
          <a:noFill/>
          <a:ln/>
        </p:spPr>
        <p:txBody>
          <a:bodyPr wrap="square" lIns="0" tIns="0" rIns="0" bIns="0" rtlCol="0" anchor="ctr">
            <a:normAutofit fontScale="77500" lnSpcReduction="20000"/>
          </a:bodyPr>
          <a:lstStyle/>
          <a:p>
            <a:pPr marL="0" indent="0" algn="ctr">
              <a:buNone/>
            </a:pPr>
            <a:r>
              <a:rPr lang="en-US" sz="1400" b="1" dirty="0">
                <a:solidFill>
                  <a:srgbClr val="17324D"/>
                </a:solidFill>
                <a:latin typeface="Aptos" pitchFamily="34" charset="0"/>
                <a:ea typeface="Aptos" pitchFamily="34" charset="-122"/>
                <a:cs typeface="Aptos" pitchFamily="34" charset="-120"/>
              </a:rPr>
              <a:t>11.2</a:t>
            </a:r>
            <a:endParaRPr lang="en-US" sz="1400" b="1" dirty="0"/>
          </a:p>
        </p:txBody>
      </p:sp>
      <p:sp>
        <p:nvSpPr>
          <p:cNvPr id="64" name="Shape 62"/>
          <p:cNvSpPr/>
          <p:nvPr/>
        </p:nvSpPr>
        <p:spPr>
          <a:xfrm>
            <a:off x="868680" y="4922523"/>
            <a:ext cx="10104120" cy="1051560"/>
          </a:xfrm>
          <a:prstGeom prst="roundRect">
            <a:avLst>
              <a:gd name="adj" fmla="val 11765"/>
            </a:avLst>
          </a:prstGeom>
          <a:solidFill>
            <a:srgbClr val="EAF3FA"/>
          </a:solidFill>
          <a:ln w="10160">
            <a:solidFill>
              <a:srgbClr val="D7DEE8"/>
            </a:solidFill>
            <a:prstDash val="solid"/>
          </a:ln>
        </p:spPr>
        <p:txBody>
          <a:bodyPr/>
          <a:lstStyle/>
          <a:p>
            <a:endParaRPr sz="1400" b="1"/>
          </a:p>
        </p:txBody>
      </p:sp>
      <p:sp>
        <p:nvSpPr>
          <p:cNvPr id="65" name="Text 63"/>
          <p:cNvSpPr/>
          <p:nvPr/>
        </p:nvSpPr>
        <p:spPr>
          <a:xfrm>
            <a:off x="1024128" y="5050539"/>
            <a:ext cx="97932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66" name="Text 64"/>
          <p:cNvSpPr/>
          <p:nvPr/>
        </p:nvSpPr>
        <p:spPr>
          <a:xfrm>
            <a:off x="1024128" y="5361435"/>
            <a:ext cx="9793224" cy="24688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The firm is growing and margins are improving, but leverage is also rising. Management should ask whether growth is being financed sustainably.</a:t>
            </a:r>
            <a:endParaRPr lang="en-US" sz="1400" b="1"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3">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Financial forecasting</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43</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FORECASTING</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Financial Forecasting and Long-Term Planning</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C000"/>
                </a:solidFill>
                <a:latin typeface="Aptos" pitchFamily="34" charset="0"/>
              </a:rPr>
              <a:t>Forecasting translates strategy into expected financial statements and financing needs.</a:t>
            </a:r>
          </a:p>
        </p:txBody>
      </p:sp>
      <p:sp>
        <p:nvSpPr>
          <p:cNvPr id="11" name="Shape 9"/>
          <p:cNvSpPr/>
          <p:nvPr/>
        </p:nvSpPr>
        <p:spPr>
          <a:xfrm>
            <a:off x="731520" y="1962571"/>
            <a:ext cx="2526030" cy="1600200"/>
          </a:xfrm>
          <a:prstGeom prst="roundRect">
            <a:avLst>
              <a:gd name="adj" fmla="val 4571"/>
            </a:avLst>
          </a:prstGeom>
          <a:solidFill>
            <a:srgbClr val="EAF3FA"/>
          </a:solidFill>
          <a:ln w="10160">
            <a:solidFill>
              <a:srgbClr val="D7DEE8"/>
            </a:solidFill>
            <a:prstDash val="solid"/>
          </a:ln>
        </p:spPr>
        <p:txBody>
          <a:bodyPr/>
          <a:lstStyle/>
          <a:p>
            <a:endParaRPr sz="1400" b="1"/>
          </a:p>
        </p:txBody>
      </p:sp>
      <p:sp>
        <p:nvSpPr>
          <p:cNvPr id="12" name="Text 10"/>
          <p:cNvSpPr/>
          <p:nvPr/>
        </p:nvSpPr>
        <p:spPr>
          <a:xfrm>
            <a:off x="841248" y="2099731"/>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1</a:t>
            </a:r>
            <a:endParaRPr lang="en-US" sz="1400" b="1" dirty="0"/>
          </a:p>
        </p:txBody>
      </p:sp>
      <p:sp>
        <p:nvSpPr>
          <p:cNvPr id="13" name="Text 11"/>
          <p:cNvSpPr/>
          <p:nvPr/>
        </p:nvSpPr>
        <p:spPr>
          <a:xfrm>
            <a:off x="1143000" y="2090587"/>
            <a:ext cx="202311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Sales forecast</a:t>
            </a:r>
            <a:endParaRPr lang="en-US" sz="1400" b="1" dirty="0"/>
          </a:p>
        </p:txBody>
      </p:sp>
      <p:sp>
        <p:nvSpPr>
          <p:cNvPr id="14" name="Text 12"/>
          <p:cNvSpPr/>
          <p:nvPr/>
        </p:nvSpPr>
        <p:spPr>
          <a:xfrm>
            <a:off x="877824" y="2465491"/>
            <a:ext cx="2233422" cy="100584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Estimate future sales based on strategy, market demand, and capacity.</a:t>
            </a:r>
            <a:endParaRPr lang="en-US" sz="1400" b="1" dirty="0"/>
          </a:p>
        </p:txBody>
      </p:sp>
      <p:sp>
        <p:nvSpPr>
          <p:cNvPr id="15" name="Shape 13"/>
          <p:cNvSpPr/>
          <p:nvPr/>
        </p:nvSpPr>
        <p:spPr>
          <a:xfrm>
            <a:off x="3486150" y="1962571"/>
            <a:ext cx="2526030" cy="1600200"/>
          </a:xfrm>
          <a:prstGeom prst="roundRect">
            <a:avLst>
              <a:gd name="adj" fmla="val 4571"/>
            </a:avLst>
          </a:prstGeom>
          <a:solidFill>
            <a:srgbClr val="FFFFFF"/>
          </a:solidFill>
          <a:ln w="10160">
            <a:solidFill>
              <a:srgbClr val="D7DEE8"/>
            </a:solidFill>
            <a:prstDash val="solid"/>
          </a:ln>
        </p:spPr>
        <p:txBody>
          <a:bodyPr/>
          <a:lstStyle/>
          <a:p>
            <a:endParaRPr sz="1400" b="1"/>
          </a:p>
        </p:txBody>
      </p:sp>
      <p:sp>
        <p:nvSpPr>
          <p:cNvPr id="16" name="Text 14"/>
          <p:cNvSpPr/>
          <p:nvPr/>
        </p:nvSpPr>
        <p:spPr>
          <a:xfrm>
            <a:off x="3595878" y="2099731"/>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2</a:t>
            </a:r>
            <a:endParaRPr lang="en-US" sz="1400" b="1" dirty="0"/>
          </a:p>
        </p:txBody>
      </p:sp>
      <p:sp>
        <p:nvSpPr>
          <p:cNvPr id="17" name="Text 15"/>
          <p:cNvSpPr/>
          <p:nvPr/>
        </p:nvSpPr>
        <p:spPr>
          <a:xfrm>
            <a:off x="3897630" y="2090587"/>
            <a:ext cx="202311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Cost forecast</a:t>
            </a:r>
            <a:endParaRPr lang="en-US" sz="1400" b="1" dirty="0"/>
          </a:p>
        </p:txBody>
      </p:sp>
      <p:sp>
        <p:nvSpPr>
          <p:cNvPr id="18" name="Text 16"/>
          <p:cNvSpPr/>
          <p:nvPr/>
        </p:nvSpPr>
        <p:spPr>
          <a:xfrm>
            <a:off x="3632454" y="2465491"/>
            <a:ext cx="2233422" cy="100584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Apply expected cost behavior and margin assumptions.</a:t>
            </a:r>
            <a:endParaRPr lang="en-US" sz="1400" b="1" dirty="0"/>
          </a:p>
        </p:txBody>
      </p:sp>
      <p:sp>
        <p:nvSpPr>
          <p:cNvPr id="19" name="Shape 17"/>
          <p:cNvSpPr/>
          <p:nvPr/>
        </p:nvSpPr>
        <p:spPr>
          <a:xfrm>
            <a:off x="6240780" y="1962571"/>
            <a:ext cx="2526030" cy="1600200"/>
          </a:xfrm>
          <a:prstGeom prst="roundRect">
            <a:avLst>
              <a:gd name="adj" fmla="val 4571"/>
            </a:avLst>
          </a:prstGeom>
          <a:solidFill>
            <a:srgbClr val="EAF3FA"/>
          </a:solidFill>
          <a:ln w="10160">
            <a:solidFill>
              <a:srgbClr val="D7DEE8"/>
            </a:solidFill>
            <a:prstDash val="solid"/>
          </a:ln>
        </p:spPr>
        <p:txBody>
          <a:bodyPr/>
          <a:lstStyle/>
          <a:p>
            <a:endParaRPr sz="1400" b="1"/>
          </a:p>
        </p:txBody>
      </p:sp>
      <p:sp>
        <p:nvSpPr>
          <p:cNvPr id="20" name="Text 18"/>
          <p:cNvSpPr/>
          <p:nvPr/>
        </p:nvSpPr>
        <p:spPr>
          <a:xfrm>
            <a:off x="6350508" y="2099731"/>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3</a:t>
            </a:r>
            <a:endParaRPr lang="en-US" sz="1400" b="1" dirty="0"/>
          </a:p>
        </p:txBody>
      </p:sp>
      <p:sp>
        <p:nvSpPr>
          <p:cNvPr id="21" name="Text 19"/>
          <p:cNvSpPr/>
          <p:nvPr/>
        </p:nvSpPr>
        <p:spPr>
          <a:xfrm>
            <a:off x="6652260" y="2090587"/>
            <a:ext cx="202311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Asset forecast</a:t>
            </a:r>
            <a:endParaRPr lang="en-US" sz="1400" b="1" dirty="0"/>
          </a:p>
        </p:txBody>
      </p:sp>
      <p:sp>
        <p:nvSpPr>
          <p:cNvPr id="22" name="Text 20"/>
          <p:cNvSpPr/>
          <p:nvPr/>
        </p:nvSpPr>
        <p:spPr>
          <a:xfrm>
            <a:off x="6387084" y="2465491"/>
            <a:ext cx="2233422" cy="100584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Estimate assets required to support sales.</a:t>
            </a:r>
            <a:endParaRPr lang="en-US" sz="1400" b="1" dirty="0"/>
          </a:p>
        </p:txBody>
      </p:sp>
      <p:sp>
        <p:nvSpPr>
          <p:cNvPr id="23" name="Shape 21"/>
          <p:cNvSpPr/>
          <p:nvPr/>
        </p:nvSpPr>
        <p:spPr>
          <a:xfrm>
            <a:off x="8995410" y="1962571"/>
            <a:ext cx="2526030" cy="1600200"/>
          </a:xfrm>
          <a:prstGeom prst="roundRect">
            <a:avLst>
              <a:gd name="adj" fmla="val 4571"/>
            </a:avLst>
          </a:prstGeom>
          <a:solidFill>
            <a:srgbClr val="FFFFFF"/>
          </a:solidFill>
          <a:ln w="10160">
            <a:solidFill>
              <a:srgbClr val="D7DEE8"/>
            </a:solidFill>
            <a:prstDash val="solid"/>
          </a:ln>
        </p:spPr>
        <p:txBody>
          <a:bodyPr/>
          <a:lstStyle/>
          <a:p>
            <a:endParaRPr sz="1400" b="1"/>
          </a:p>
        </p:txBody>
      </p:sp>
      <p:sp>
        <p:nvSpPr>
          <p:cNvPr id="24" name="Text 22"/>
          <p:cNvSpPr/>
          <p:nvPr/>
        </p:nvSpPr>
        <p:spPr>
          <a:xfrm>
            <a:off x="9105138" y="2099731"/>
            <a:ext cx="256032" cy="164592"/>
          </a:xfrm>
          <a:prstGeom prst="rect">
            <a:avLst/>
          </a:prstGeom>
          <a:noFill/>
          <a:ln/>
        </p:spPr>
        <p:txBody>
          <a:bodyPr wrap="square" lIns="0" tIns="0" rIns="0" bIns="0" rtlCol="0" anchor="ctr"/>
          <a:lstStyle/>
          <a:p>
            <a:pPr marL="0" indent="0">
              <a:buNone/>
            </a:pPr>
            <a:r>
              <a:rPr lang="en-US" sz="1400" b="1" dirty="0">
                <a:solidFill>
                  <a:srgbClr val="C99700"/>
                </a:solidFill>
                <a:latin typeface="Aptos" pitchFamily="34" charset="0"/>
                <a:ea typeface="Aptos" pitchFamily="34" charset="-122"/>
                <a:cs typeface="Aptos" pitchFamily="34" charset="-120"/>
              </a:rPr>
              <a:t>4</a:t>
            </a:r>
            <a:endParaRPr lang="en-US" sz="1400" b="1" dirty="0"/>
          </a:p>
        </p:txBody>
      </p:sp>
      <p:sp>
        <p:nvSpPr>
          <p:cNvPr id="25" name="Text 23"/>
          <p:cNvSpPr/>
          <p:nvPr/>
        </p:nvSpPr>
        <p:spPr>
          <a:xfrm>
            <a:off x="9406890" y="2090587"/>
            <a:ext cx="2023110" cy="201168"/>
          </a:xfrm>
          <a:prstGeom prst="rect">
            <a:avLst/>
          </a:prstGeom>
          <a:noFill/>
          <a:ln/>
        </p:spPr>
        <p:txBody>
          <a:bodyPr wrap="square" lIns="0" tIns="0" rIns="0" bIns="0" rtlCol="0" anchor="ctr">
            <a:normAutofit lnSpcReduction="10000"/>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Financing forecast</a:t>
            </a:r>
            <a:endParaRPr lang="en-US" sz="1400" b="1" dirty="0"/>
          </a:p>
        </p:txBody>
      </p:sp>
      <p:sp>
        <p:nvSpPr>
          <p:cNvPr id="26" name="Text 24"/>
          <p:cNvSpPr/>
          <p:nvPr/>
        </p:nvSpPr>
        <p:spPr>
          <a:xfrm>
            <a:off x="9141714" y="2465491"/>
            <a:ext cx="2233422" cy="1005840"/>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Compare required assets with available liabilities and equity.</a:t>
            </a:r>
            <a:endParaRPr lang="en-US" sz="1400" b="1" dirty="0"/>
          </a:p>
        </p:txBody>
      </p:sp>
      <p:sp>
        <p:nvSpPr>
          <p:cNvPr id="27" name="Shape 25"/>
          <p:cNvSpPr/>
          <p:nvPr/>
        </p:nvSpPr>
        <p:spPr>
          <a:xfrm>
            <a:off x="868680" y="3974251"/>
            <a:ext cx="5029200" cy="1234440"/>
          </a:xfrm>
          <a:prstGeom prst="roundRect">
            <a:avLst>
              <a:gd name="adj" fmla="val 7407"/>
            </a:avLst>
          </a:prstGeom>
          <a:solidFill>
            <a:srgbClr val="EAF3FA"/>
          </a:solidFill>
          <a:ln w="10160">
            <a:solidFill>
              <a:srgbClr val="D7DEE8"/>
            </a:solidFill>
            <a:prstDash val="solid"/>
          </a:ln>
        </p:spPr>
        <p:txBody>
          <a:bodyPr/>
          <a:lstStyle/>
          <a:p>
            <a:endParaRPr sz="1400" b="1"/>
          </a:p>
        </p:txBody>
      </p:sp>
      <p:sp>
        <p:nvSpPr>
          <p:cNvPr id="28" name="Text 26"/>
          <p:cNvSpPr/>
          <p:nvPr/>
        </p:nvSpPr>
        <p:spPr>
          <a:xfrm>
            <a:off x="1024128" y="4102267"/>
            <a:ext cx="47183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Sales forecast method</a:t>
            </a:r>
            <a:endParaRPr lang="en-US" sz="1400" b="1" dirty="0"/>
          </a:p>
        </p:txBody>
      </p:sp>
      <p:sp>
        <p:nvSpPr>
          <p:cNvPr id="29" name="Text 27"/>
          <p:cNvSpPr/>
          <p:nvPr/>
        </p:nvSpPr>
        <p:spPr>
          <a:xfrm>
            <a:off x="1024128" y="4413163"/>
            <a:ext cx="4718304" cy="7040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Many accounts are forecast as a percentage of sales when they vary naturally with sales: COGS, receivables, inventory, payables, and some operating expenses.</a:t>
            </a:r>
            <a:endParaRPr lang="en-US" sz="1400" b="1" dirty="0"/>
          </a:p>
        </p:txBody>
      </p:sp>
      <p:sp>
        <p:nvSpPr>
          <p:cNvPr id="30" name="Shape 28"/>
          <p:cNvSpPr/>
          <p:nvPr/>
        </p:nvSpPr>
        <p:spPr>
          <a:xfrm>
            <a:off x="6263640" y="3974251"/>
            <a:ext cx="4846320" cy="1234440"/>
          </a:xfrm>
          <a:prstGeom prst="roundRect">
            <a:avLst>
              <a:gd name="adj" fmla="val 7407"/>
            </a:avLst>
          </a:prstGeom>
          <a:solidFill>
            <a:srgbClr val="FFFFFF"/>
          </a:solidFill>
          <a:ln w="10160">
            <a:solidFill>
              <a:srgbClr val="D7DEE8"/>
            </a:solidFill>
            <a:prstDash val="solid"/>
          </a:ln>
        </p:spPr>
        <p:txBody>
          <a:bodyPr/>
          <a:lstStyle/>
          <a:p>
            <a:endParaRPr sz="1400" b="1"/>
          </a:p>
        </p:txBody>
      </p:sp>
      <p:sp>
        <p:nvSpPr>
          <p:cNvPr id="31" name="Text 29"/>
          <p:cNvSpPr/>
          <p:nvPr/>
        </p:nvSpPr>
        <p:spPr>
          <a:xfrm>
            <a:off x="6419088" y="4102267"/>
            <a:ext cx="453542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Strategic purpose</a:t>
            </a:r>
            <a:endParaRPr lang="en-US" sz="1400" b="1" dirty="0"/>
          </a:p>
        </p:txBody>
      </p:sp>
      <p:sp>
        <p:nvSpPr>
          <p:cNvPr id="32" name="Text 30"/>
          <p:cNvSpPr/>
          <p:nvPr/>
        </p:nvSpPr>
        <p:spPr>
          <a:xfrm>
            <a:off x="6419088" y="4413163"/>
            <a:ext cx="4535424" cy="70408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Forecasting tests whether the growth plan is financially feasible before management commits to expansion, borrowing, or new investment.</a:t>
            </a:r>
            <a:endParaRPr lang="en-US" sz="1400" b="1"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4">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Pro forma statements</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44</a:t>
            </a:r>
            <a:endParaRPr lang="en-US" sz="1400" b="1" dirty="0"/>
          </a:p>
        </p:txBody>
      </p:sp>
      <p:sp>
        <p:nvSpPr>
          <p:cNvPr id="7" name="Shape 5"/>
          <p:cNvSpPr/>
          <p:nvPr/>
        </p:nvSpPr>
        <p:spPr>
          <a:xfrm>
            <a:off x="3092970" y="386334"/>
            <a:ext cx="1928734" cy="243460"/>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819006" cy="118872"/>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PLANNING EXAMPLE</a:t>
            </a:r>
            <a:endParaRPr lang="en-US" sz="1400" b="1" dirty="0"/>
          </a:p>
        </p:txBody>
      </p:sp>
      <p:sp>
        <p:nvSpPr>
          <p:cNvPr id="9" name="Text 7"/>
          <p:cNvSpPr/>
          <p:nvPr/>
        </p:nvSpPr>
        <p:spPr>
          <a:xfrm>
            <a:off x="3048000" y="713232"/>
            <a:ext cx="6749143" cy="475488"/>
          </a:xfrm>
          <a:prstGeom prst="rect">
            <a:avLst/>
          </a:prstGeom>
          <a:noFill/>
          <a:ln/>
        </p:spPr>
        <p:txBody>
          <a:bodyPr wrap="square" lIns="0" tIns="0" rIns="0" bIns="0" rtlCol="0" anchor="ctr">
            <a:normAutofit fontScale="85000" lnSpcReduction="10000"/>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Pro Forma Statements and External Financing Needed</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C000"/>
                </a:solidFill>
                <a:latin typeface="Aptos" pitchFamily="34" charset="0"/>
              </a:rPr>
              <a:t>Pro forma statements estimate future profitability and financing gaps.</a:t>
            </a:r>
          </a:p>
        </p:txBody>
      </p:sp>
      <p:sp>
        <p:nvSpPr>
          <p:cNvPr id="11" name="Shape 9"/>
          <p:cNvSpPr/>
          <p:nvPr/>
        </p:nvSpPr>
        <p:spPr>
          <a:xfrm>
            <a:off x="502920" y="2035379"/>
            <a:ext cx="2208068" cy="428625"/>
          </a:xfrm>
          <a:prstGeom prst="rect">
            <a:avLst/>
          </a:prstGeom>
          <a:solidFill>
            <a:srgbClr val="17324D"/>
          </a:solidFill>
          <a:ln w="6350">
            <a:solidFill>
              <a:srgbClr val="D7DEE8"/>
            </a:solidFill>
            <a:prstDash val="solid"/>
          </a:ln>
        </p:spPr>
        <p:txBody>
          <a:bodyPr/>
          <a:lstStyle/>
          <a:p>
            <a:endParaRPr sz="1400" b="1"/>
          </a:p>
        </p:txBody>
      </p:sp>
      <p:sp>
        <p:nvSpPr>
          <p:cNvPr id="12" name="Text 10"/>
          <p:cNvSpPr/>
          <p:nvPr/>
        </p:nvSpPr>
        <p:spPr>
          <a:xfrm>
            <a:off x="539496" y="2067383"/>
            <a:ext cx="2134916" cy="364617"/>
          </a:xfrm>
          <a:prstGeom prst="rect">
            <a:avLst/>
          </a:prstGeom>
          <a:noFill/>
          <a:ln/>
        </p:spPr>
        <p:txBody>
          <a:bodyPr wrap="square" lIns="127" tIns="127" rIns="127" bIns="127" rtlCol="0" anchor="ctr">
            <a:normAutofit fontScale="92500" lnSpcReduction="10000"/>
          </a:bodyPr>
          <a:lstStyle/>
          <a:p>
            <a:pPr marL="0" indent="0" algn="l">
              <a:buNone/>
            </a:pPr>
            <a:r>
              <a:rPr lang="en-US" sz="1400" b="1" dirty="0">
                <a:solidFill>
                  <a:srgbClr val="FFFFFF"/>
                </a:solidFill>
                <a:latin typeface="Aptos" pitchFamily="34" charset="0"/>
                <a:ea typeface="Aptos" pitchFamily="34" charset="-122"/>
                <a:cs typeface="Aptos" pitchFamily="34" charset="-120"/>
              </a:rPr>
              <a:t>Pro forma income statement</a:t>
            </a:r>
            <a:endParaRPr lang="en-US" sz="1400" b="1" dirty="0"/>
          </a:p>
        </p:txBody>
      </p:sp>
      <p:sp>
        <p:nvSpPr>
          <p:cNvPr id="13" name="Shape 11"/>
          <p:cNvSpPr/>
          <p:nvPr/>
        </p:nvSpPr>
        <p:spPr>
          <a:xfrm>
            <a:off x="2710988" y="2035379"/>
            <a:ext cx="1948295" cy="428625"/>
          </a:xfrm>
          <a:prstGeom prst="rect">
            <a:avLst/>
          </a:prstGeom>
          <a:solidFill>
            <a:srgbClr val="17324D"/>
          </a:solidFill>
          <a:ln w="6350">
            <a:solidFill>
              <a:srgbClr val="D7DEE8"/>
            </a:solidFill>
            <a:prstDash val="solid"/>
          </a:ln>
        </p:spPr>
        <p:txBody>
          <a:bodyPr/>
          <a:lstStyle/>
          <a:p>
            <a:endParaRPr sz="1400" b="1"/>
          </a:p>
        </p:txBody>
      </p:sp>
      <p:sp>
        <p:nvSpPr>
          <p:cNvPr id="14" name="Text 12"/>
          <p:cNvSpPr/>
          <p:nvPr/>
        </p:nvSpPr>
        <p:spPr>
          <a:xfrm>
            <a:off x="2747564" y="2067383"/>
            <a:ext cx="1875143" cy="364617"/>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Assumption</a:t>
            </a:r>
            <a:endParaRPr lang="en-US" sz="1400" b="1" dirty="0"/>
          </a:p>
        </p:txBody>
      </p:sp>
      <p:sp>
        <p:nvSpPr>
          <p:cNvPr id="15" name="Shape 13"/>
          <p:cNvSpPr/>
          <p:nvPr/>
        </p:nvSpPr>
        <p:spPr>
          <a:xfrm>
            <a:off x="4659284" y="2035379"/>
            <a:ext cx="1558636" cy="428625"/>
          </a:xfrm>
          <a:prstGeom prst="rect">
            <a:avLst/>
          </a:prstGeom>
          <a:solidFill>
            <a:srgbClr val="17324D"/>
          </a:solidFill>
          <a:ln w="6350">
            <a:solidFill>
              <a:srgbClr val="D7DEE8"/>
            </a:solidFill>
            <a:prstDash val="solid"/>
          </a:ln>
        </p:spPr>
        <p:txBody>
          <a:bodyPr/>
          <a:lstStyle/>
          <a:p>
            <a:endParaRPr sz="1400" b="1"/>
          </a:p>
        </p:txBody>
      </p:sp>
      <p:sp>
        <p:nvSpPr>
          <p:cNvPr id="16" name="Text 14"/>
          <p:cNvSpPr/>
          <p:nvPr/>
        </p:nvSpPr>
        <p:spPr>
          <a:xfrm>
            <a:off x="4695860" y="2067383"/>
            <a:ext cx="1485484" cy="364617"/>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Forecast</a:t>
            </a:r>
            <a:endParaRPr lang="en-US" sz="1400" b="1" dirty="0"/>
          </a:p>
        </p:txBody>
      </p:sp>
      <p:sp>
        <p:nvSpPr>
          <p:cNvPr id="17" name="Shape 15"/>
          <p:cNvSpPr/>
          <p:nvPr/>
        </p:nvSpPr>
        <p:spPr>
          <a:xfrm>
            <a:off x="502920" y="2464004"/>
            <a:ext cx="2208068" cy="428625"/>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539496" y="2496008"/>
            <a:ext cx="2134916" cy="364617"/>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Sales</a:t>
            </a:r>
            <a:endParaRPr lang="en-US" sz="1400" b="1" dirty="0"/>
          </a:p>
        </p:txBody>
      </p:sp>
      <p:sp>
        <p:nvSpPr>
          <p:cNvPr id="19" name="Shape 17"/>
          <p:cNvSpPr/>
          <p:nvPr/>
        </p:nvSpPr>
        <p:spPr>
          <a:xfrm>
            <a:off x="2710988" y="2464004"/>
            <a:ext cx="1948295" cy="428625"/>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2747564" y="2496008"/>
            <a:ext cx="1875143"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Given</a:t>
            </a:r>
            <a:endParaRPr lang="en-US" sz="1400" b="1" dirty="0"/>
          </a:p>
        </p:txBody>
      </p:sp>
      <p:sp>
        <p:nvSpPr>
          <p:cNvPr id="21" name="Shape 19"/>
          <p:cNvSpPr/>
          <p:nvPr/>
        </p:nvSpPr>
        <p:spPr>
          <a:xfrm>
            <a:off x="4659284" y="2464004"/>
            <a:ext cx="1558636" cy="428625"/>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4695860" y="2496008"/>
            <a:ext cx="1485484"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$2,300,000</a:t>
            </a:r>
            <a:endParaRPr lang="en-US" sz="1400" b="1" dirty="0"/>
          </a:p>
        </p:txBody>
      </p:sp>
      <p:sp>
        <p:nvSpPr>
          <p:cNvPr id="23" name="Shape 21"/>
          <p:cNvSpPr/>
          <p:nvPr/>
        </p:nvSpPr>
        <p:spPr>
          <a:xfrm>
            <a:off x="502920" y="2892629"/>
            <a:ext cx="2208068" cy="428625"/>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539496" y="2924633"/>
            <a:ext cx="2134916" cy="364617"/>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COGS</a:t>
            </a:r>
            <a:endParaRPr lang="en-US" sz="1400" b="1" dirty="0"/>
          </a:p>
        </p:txBody>
      </p:sp>
      <p:sp>
        <p:nvSpPr>
          <p:cNvPr id="25" name="Shape 23"/>
          <p:cNvSpPr/>
          <p:nvPr/>
        </p:nvSpPr>
        <p:spPr>
          <a:xfrm>
            <a:off x="2710988" y="2892629"/>
            <a:ext cx="1948295" cy="428625"/>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2747564" y="2924633"/>
            <a:ext cx="1875143"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60% of sales</a:t>
            </a:r>
            <a:endParaRPr lang="en-US" sz="1400" b="1" dirty="0"/>
          </a:p>
        </p:txBody>
      </p:sp>
      <p:sp>
        <p:nvSpPr>
          <p:cNvPr id="27" name="Shape 25"/>
          <p:cNvSpPr/>
          <p:nvPr/>
        </p:nvSpPr>
        <p:spPr>
          <a:xfrm>
            <a:off x="4659284" y="2892629"/>
            <a:ext cx="1558636" cy="428625"/>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4695860" y="2924633"/>
            <a:ext cx="1485484"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$1,380,000</a:t>
            </a:r>
            <a:endParaRPr lang="en-US" sz="1400" b="1" dirty="0"/>
          </a:p>
        </p:txBody>
      </p:sp>
      <p:sp>
        <p:nvSpPr>
          <p:cNvPr id="29" name="Shape 27"/>
          <p:cNvSpPr/>
          <p:nvPr/>
        </p:nvSpPr>
        <p:spPr>
          <a:xfrm>
            <a:off x="502920" y="3321254"/>
            <a:ext cx="2208068" cy="428625"/>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539496" y="3353258"/>
            <a:ext cx="2134916" cy="364617"/>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Operating expenses</a:t>
            </a:r>
            <a:endParaRPr lang="en-US" sz="1400" b="1" dirty="0"/>
          </a:p>
        </p:txBody>
      </p:sp>
      <p:sp>
        <p:nvSpPr>
          <p:cNvPr id="31" name="Shape 29"/>
          <p:cNvSpPr/>
          <p:nvPr/>
        </p:nvSpPr>
        <p:spPr>
          <a:xfrm>
            <a:off x="2710988" y="3321254"/>
            <a:ext cx="1948295" cy="428625"/>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2747564" y="3353258"/>
            <a:ext cx="1875143"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25% of sales</a:t>
            </a:r>
            <a:endParaRPr lang="en-US" sz="1400" b="1" dirty="0"/>
          </a:p>
        </p:txBody>
      </p:sp>
      <p:sp>
        <p:nvSpPr>
          <p:cNvPr id="33" name="Shape 31"/>
          <p:cNvSpPr/>
          <p:nvPr/>
        </p:nvSpPr>
        <p:spPr>
          <a:xfrm>
            <a:off x="4659284" y="3321254"/>
            <a:ext cx="1558636" cy="428625"/>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4695860" y="3353258"/>
            <a:ext cx="1485484"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$575,000</a:t>
            </a:r>
            <a:endParaRPr lang="en-US" sz="1400" b="1" dirty="0"/>
          </a:p>
        </p:txBody>
      </p:sp>
      <p:sp>
        <p:nvSpPr>
          <p:cNvPr id="35" name="Shape 33"/>
          <p:cNvSpPr/>
          <p:nvPr/>
        </p:nvSpPr>
        <p:spPr>
          <a:xfrm>
            <a:off x="502920" y="3749879"/>
            <a:ext cx="2208068" cy="428625"/>
          </a:xfrm>
          <a:prstGeom prst="rect">
            <a:avLst/>
          </a:prstGeom>
          <a:solidFill>
            <a:srgbClr val="FFFFFF"/>
          </a:solidFill>
          <a:ln w="6350">
            <a:solidFill>
              <a:srgbClr val="D7DEE8"/>
            </a:solidFill>
            <a:prstDash val="solid"/>
          </a:ln>
        </p:spPr>
        <p:txBody>
          <a:bodyPr/>
          <a:lstStyle/>
          <a:p>
            <a:endParaRPr sz="1400" b="1"/>
          </a:p>
        </p:txBody>
      </p:sp>
      <p:sp>
        <p:nvSpPr>
          <p:cNvPr id="36" name="Text 34"/>
          <p:cNvSpPr/>
          <p:nvPr/>
        </p:nvSpPr>
        <p:spPr>
          <a:xfrm>
            <a:off x="539496" y="3781883"/>
            <a:ext cx="2134916" cy="364617"/>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EBIT</a:t>
            </a:r>
            <a:endParaRPr lang="en-US" sz="1400" b="1" dirty="0"/>
          </a:p>
        </p:txBody>
      </p:sp>
      <p:sp>
        <p:nvSpPr>
          <p:cNvPr id="37" name="Shape 35"/>
          <p:cNvSpPr/>
          <p:nvPr/>
        </p:nvSpPr>
        <p:spPr>
          <a:xfrm>
            <a:off x="2710988" y="3749879"/>
            <a:ext cx="1948295" cy="428625"/>
          </a:xfrm>
          <a:prstGeom prst="rect">
            <a:avLst/>
          </a:prstGeom>
          <a:solidFill>
            <a:srgbClr val="FFFFFF"/>
          </a:solidFill>
          <a:ln w="6350">
            <a:solidFill>
              <a:srgbClr val="D7DEE8"/>
            </a:solidFill>
            <a:prstDash val="solid"/>
          </a:ln>
        </p:spPr>
        <p:txBody>
          <a:bodyPr/>
          <a:lstStyle/>
          <a:p>
            <a:endParaRPr sz="1400" b="1"/>
          </a:p>
        </p:txBody>
      </p:sp>
      <p:sp>
        <p:nvSpPr>
          <p:cNvPr id="38" name="Text 36"/>
          <p:cNvSpPr/>
          <p:nvPr/>
        </p:nvSpPr>
        <p:spPr>
          <a:xfrm>
            <a:off x="2747564" y="3781883"/>
            <a:ext cx="1875143"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Sales − COGS − OpEx</a:t>
            </a:r>
            <a:endParaRPr lang="en-US" sz="1400" b="1" dirty="0"/>
          </a:p>
        </p:txBody>
      </p:sp>
      <p:sp>
        <p:nvSpPr>
          <p:cNvPr id="39" name="Shape 37"/>
          <p:cNvSpPr/>
          <p:nvPr/>
        </p:nvSpPr>
        <p:spPr>
          <a:xfrm>
            <a:off x="4659284" y="3749879"/>
            <a:ext cx="1558636" cy="428625"/>
          </a:xfrm>
          <a:prstGeom prst="rect">
            <a:avLst/>
          </a:prstGeom>
          <a:solidFill>
            <a:srgbClr val="FFFFFF"/>
          </a:solidFill>
          <a:ln w="6350">
            <a:solidFill>
              <a:srgbClr val="D7DEE8"/>
            </a:solidFill>
            <a:prstDash val="solid"/>
          </a:ln>
        </p:spPr>
        <p:txBody>
          <a:bodyPr/>
          <a:lstStyle/>
          <a:p>
            <a:endParaRPr sz="1400" b="1"/>
          </a:p>
        </p:txBody>
      </p:sp>
      <p:sp>
        <p:nvSpPr>
          <p:cNvPr id="40" name="Text 38"/>
          <p:cNvSpPr/>
          <p:nvPr/>
        </p:nvSpPr>
        <p:spPr>
          <a:xfrm>
            <a:off x="4695860" y="3781883"/>
            <a:ext cx="1485484"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$345,000</a:t>
            </a:r>
            <a:endParaRPr lang="en-US" sz="1400" b="1" dirty="0"/>
          </a:p>
        </p:txBody>
      </p:sp>
      <p:sp>
        <p:nvSpPr>
          <p:cNvPr id="41" name="Shape 39"/>
          <p:cNvSpPr/>
          <p:nvPr/>
        </p:nvSpPr>
        <p:spPr>
          <a:xfrm>
            <a:off x="502920" y="4178504"/>
            <a:ext cx="2208068" cy="428625"/>
          </a:xfrm>
          <a:prstGeom prst="rect">
            <a:avLst/>
          </a:prstGeom>
          <a:solidFill>
            <a:srgbClr val="F1F4F8"/>
          </a:solidFill>
          <a:ln w="6350">
            <a:solidFill>
              <a:srgbClr val="D7DEE8"/>
            </a:solidFill>
            <a:prstDash val="solid"/>
          </a:ln>
        </p:spPr>
        <p:txBody>
          <a:bodyPr/>
          <a:lstStyle/>
          <a:p>
            <a:endParaRPr sz="1400" b="1"/>
          </a:p>
        </p:txBody>
      </p:sp>
      <p:sp>
        <p:nvSpPr>
          <p:cNvPr id="42" name="Text 40"/>
          <p:cNvSpPr/>
          <p:nvPr/>
        </p:nvSpPr>
        <p:spPr>
          <a:xfrm>
            <a:off x="539496" y="4210508"/>
            <a:ext cx="2134916" cy="364617"/>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Interest</a:t>
            </a:r>
            <a:endParaRPr lang="en-US" sz="1400" b="1" dirty="0"/>
          </a:p>
        </p:txBody>
      </p:sp>
      <p:sp>
        <p:nvSpPr>
          <p:cNvPr id="43" name="Shape 41"/>
          <p:cNvSpPr/>
          <p:nvPr/>
        </p:nvSpPr>
        <p:spPr>
          <a:xfrm>
            <a:off x="2710988" y="4178504"/>
            <a:ext cx="1948295" cy="428625"/>
          </a:xfrm>
          <a:prstGeom prst="rect">
            <a:avLst/>
          </a:prstGeom>
          <a:solidFill>
            <a:srgbClr val="F1F4F8"/>
          </a:solidFill>
          <a:ln w="6350">
            <a:solidFill>
              <a:srgbClr val="D7DEE8"/>
            </a:solidFill>
            <a:prstDash val="solid"/>
          </a:ln>
        </p:spPr>
        <p:txBody>
          <a:bodyPr/>
          <a:lstStyle/>
          <a:p>
            <a:endParaRPr sz="1400" b="1"/>
          </a:p>
        </p:txBody>
      </p:sp>
      <p:sp>
        <p:nvSpPr>
          <p:cNvPr id="44" name="Text 42"/>
          <p:cNvSpPr/>
          <p:nvPr/>
        </p:nvSpPr>
        <p:spPr>
          <a:xfrm>
            <a:off x="2747564" y="4210508"/>
            <a:ext cx="1875143"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Given</a:t>
            </a:r>
            <a:endParaRPr lang="en-US" sz="1400" b="1" dirty="0"/>
          </a:p>
        </p:txBody>
      </p:sp>
      <p:sp>
        <p:nvSpPr>
          <p:cNvPr id="45" name="Shape 43"/>
          <p:cNvSpPr/>
          <p:nvPr/>
        </p:nvSpPr>
        <p:spPr>
          <a:xfrm>
            <a:off x="4659284" y="4178504"/>
            <a:ext cx="1558636" cy="428625"/>
          </a:xfrm>
          <a:prstGeom prst="rect">
            <a:avLst/>
          </a:prstGeom>
          <a:solidFill>
            <a:srgbClr val="F1F4F8"/>
          </a:solidFill>
          <a:ln w="6350">
            <a:solidFill>
              <a:srgbClr val="D7DEE8"/>
            </a:solidFill>
            <a:prstDash val="solid"/>
          </a:ln>
        </p:spPr>
        <p:txBody>
          <a:bodyPr/>
          <a:lstStyle/>
          <a:p>
            <a:endParaRPr sz="1400" b="1"/>
          </a:p>
        </p:txBody>
      </p:sp>
      <p:sp>
        <p:nvSpPr>
          <p:cNvPr id="46" name="Text 44"/>
          <p:cNvSpPr/>
          <p:nvPr/>
        </p:nvSpPr>
        <p:spPr>
          <a:xfrm>
            <a:off x="4695860" y="4210508"/>
            <a:ext cx="1485484"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$45,000</a:t>
            </a:r>
            <a:endParaRPr lang="en-US" sz="1400" b="1" dirty="0"/>
          </a:p>
        </p:txBody>
      </p:sp>
      <p:sp>
        <p:nvSpPr>
          <p:cNvPr id="47" name="Shape 45"/>
          <p:cNvSpPr/>
          <p:nvPr/>
        </p:nvSpPr>
        <p:spPr>
          <a:xfrm>
            <a:off x="502920" y="4607129"/>
            <a:ext cx="2208068" cy="428625"/>
          </a:xfrm>
          <a:prstGeom prst="rect">
            <a:avLst/>
          </a:prstGeom>
          <a:solidFill>
            <a:srgbClr val="FFFFFF"/>
          </a:solidFill>
          <a:ln w="6350">
            <a:solidFill>
              <a:srgbClr val="D7DEE8"/>
            </a:solidFill>
            <a:prstDash val="solid"/>
          </a:ln>
        </p:spPr>
        <p:txBody>
          <a:bodyPr/>
          <a:lstStyle/>
          <a:p>
            <a:endParaRPr sz="1400" b="1"/>
          </a:p>
        </p:txBody>
      </p:sp>
      <p:sp>
        <p:nvSpPr>
          <p:cNvPr id="48" name="Text 46"/>
          <p:cNvSpPr/>
          <p:nvPr/>
        </p:nvSpPr>
        <p:spPr>
          <a:xfrm>
            <a:off x="539496" y="4639133"/>
            <a:ext cx="2134916" cy="364617"/>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Tax</a:t>
            </a:r>
            <a:endParaRPr lang="en-US" sz="1400" b="1" dirty="0"/>
          </a:p>
        </p:txBody>
      </p:sp>
      <p:sp>
        <p:nvSpPr>
          <p:cNvPr id="49" name="Shape 47"/>
          <p:cNvSpPr/>
          <p:nvPr/>
        </p:nvSpPr>
        <p:spPr>
          <a:xfrm>
            <a:off x="2710988" y="4607129"/>
            <a:ext cx="1948295" cy="428625"/>
          </a:xfrm>
          <a:prstGeom prst="rect">
            <a:avLst/>
          </a:prstGeom>
          <a:solidFill>
            <a:srgbClr val="FFFFFF"/>
          </a:solidFill>
          <a:ln w="6350">
            <a:solidFill>
              <a:srgbClr val="D7DEE8"/>
            </a:solidFill>
            <a:prstDash val="solid"/>
          </a:ln>
        </p:spPr>
        <p:txBody>
          <a:bodyPr/>
          <a:lstStyle/>
          <a:p>
            <a:endParaRPr sz="1400" b="1"/>
          </a:p>
        </p:txBody>
      </p:sp>
      <p:sp>
        <p:nvSpPr>
          <p:cNvPr id="50" name="Text 48"/>
          <p:cNvSpPr/>
          <p:nvPr/>
        </p:nvSpPr>
        <p:spPr>
          <a:xfrm>
            <a:off x="2747564" y="4639133"/>
            <a:ext cx="1875143"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30% of EBT</a:t>
            </a:r>
            <a:endParaRPr lang="en-US" sz="1400" b="1" dirty="0"/>
          </a:p>
        </p:txBody>
      </p:sp>
      <p:sp>
        <p:nvSpPr>
          <p:cNvPr id="51" name="Shape 49"/>
          <p:cNvSpPr/>
          <p:nvPr/>
        </p:nvSpPr>
        <p:spPr>
          <a:xfrm>
            <a:off x="4659284" y="4607129"/>
            <a:ext cx="1558636" cy="428625"/>
          </a:xfrm>
          <a:prstGeom prst="rect">
            <a:avLst/>
          </a:prstGeom>
          <a:solidFill>
            <a:srgbClr val="FFFFFF"/>
          </a:solidFill>
          <a:ln w="6350">
            <a:solidFill>
              <a:srgbClr val="D7DEE8"/>
            </a:solidFill>
            <a:prstDash val="solid"/>
          </a:ln>
        </p:spPr>
        <p:txBody>
          <a:bodyPr/>
          <a:lstStyle/>
          <a:p>
            <a:endParaRPr sz="1400" b="1"/>
          </a:p>
        </p:txBody>
      </p:sp>
      <p:sp>
        <p:nvSpPr>
          <p:cNvPr id="52" name="Text 50"/>
          <p:cNvSpPr/>
          <p:nvPr/>
        </p:nvSpPr>
        <p:spPr>
          <a:xfrm>
            <a:off x="4695860" y="4639133"/>
            <a:ext cx="1485484"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$90,000</a:t>
            </a:r>
            <a:endParaRPr lang="en-US" sz="1400" b="1" dirty="0"/>
          </a:p>
        </p:txBody>
      </p:sp>
      <p:sp>
        <p:nvSpPr>
          <p:cNvPr id="53" name="Shape 51"/>
          <p:cNvSpPr/>
          <p:nvPr/>
        </p:nvSpPr>
        <p:spPr>
          <a:xfrm>
            <a:off x="502920" y="5035754"/>
            <a:ext cx="2208068" cy="428625"/>
          </a:xfrm>
          <a:prstGeom prst="rect">
            <a:avLst/>
          </a:prstGeom>
          <a:solidFill>
            <a:srgbClr val="F1F4F8"/>
          </a:solidFill>
          <a:ln w="6350">
            <a:solidFill>
              <a:srgbClr val="D7DEE8"/>
            </a:solidFill>
            <a:prstDash val="solid"/>
          </a:ln>
        </p:spPr>
        <p:txBody>
          <a:bodyPr/>
          <a:lstStyle/>
          <a:p>
            <a:endParaRPr sz="1400" b="1"/>
          </a:p>
        </p:txBody>
      </p:sp>
      <p:sp>
        <p:nvSpPr>
          <p:cNvPr id="54" name="Text 52"/>
          <p:cNvSpPr/>
          <p:nvPr/>
        </p:nvSpPr>
        <p:spPr>
          <a:xfrm>
            <a:off x="539496" y="5067758"/>
            <a:ext cx="2134916" cy="364617"/>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income</a:t>
            </a:r>
            <a:endParaRPr lang="en-US" sz="1400" b="1" dirty="0"/>
          </a:p>
        </p:txBody>
      </p:sp>
      <p:sp>
        <p:nvSpPr>
          <p:cNvPr id="55" name="Shape 53"/>
          <p:cNvSpPr/>
          <p:nvPr/>
        </p:nvSpPr>
        <p:spPr>
          <a:xfrm>
            <a:off x="2710988" y="5035754"/>
            <a:ext cx="1948295" cy="428625"/>
          </a:xfrm>
          <a:prstGeom prst="rect">
            <a:avLst/>
          </a:prstGeom>
          <a:solidFill>
            <a:srgbClr val="F1F4F8"/>
          </a:solidFill>
          <a:ln w="6350">
            <a:solidFill>
              <a:srgbClr val="D7DEE8"/>
            </a:solidFill>
            <a:prstDash val="solid"/>
          </a:ln>
        </p:spPr>
        <p:txBody>
          <a:bodyPr/>
          <a:lstStyle/>
          <a:p>
            <a:endParaRPr sz="1400" b="1"/>
          </a:p>
        </p:txBody>
      </p:sp>
      <p:sp>
        <p:nvSpPr>
          <p:cNvPr id="56" name="Text 54"/>
          <p:cNvSpPr/>
          <p:nvPr/>
        </p:nvSpPr>
        <p:spPr>
          <a:xfrm>
            <a:off x="2747564" y="5067758"/>
            <a:ext cx="1875143"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EBT − tax</a:t>
            </a:r>
            <a:endParaRPr lang="en-US" sz="1400" b="1" dirty="0"/>
          </a:p>
        </p:txBody>
      </p:sp>
      <p:sp>
        <p:nvSpPr>
          <p:cNvPr id="57" name="Shape 55"/>
          <p:cNvSpPr/>
          <p:nvPr/>
        </p:nvSpPr>
        <p:spPr>
          <a:xfrm>
            <a:off x="4659284" y="5035754"/>
            <a:ext cx="1558636" cy="428625"/>
          </a:xfrm>
          <a:prstGeom prst="rect">
            <a:avLst/>
          </a:prstGeom>
          <a:solidFill>
            <a:srgbClr val="F1F4F8"/>
          </a:solidFill>
          <a:ln w="6350">
            <a:solidFill>
              <a:srgbClr val="D7DEE8"/>
            </a:solidFill>
            <a:prstDash val="solid"/>
          </a:ln>
        </p:spPr>
        <p:txBody>
          <a:bodyPr/>
          <a:lstStyle/>
          <a:p>
            <a:endParaRPr sz="1400" b="1"/>
          </a:p>
        </p:txBody>
      </p:sp>
      <p:sp>
        <p:nvSpPr>
          <p:cNvPr id="58" name="Text 56"/>
          <p:cNvSpPr/>
          <p:nvPr/>
        </p:nvSpPr>
        <p:spPr>
          <a:xfrm>
            <a:off x="4695860" y="5067758"/>
            <a:ext cx="1485484" cy="364617"/>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$210,000</a:t>
            </a:r>
            <a:endParaRPr lang="en-US" sz="1400" b="1" dirty="0"/>
          </a:p>
        </p:txBody>
      </p:sp>
      <p:sp>
        <p:nvSpPr>
          <p:cNvPr id="59" name="Shape 57"/>
          <p:cNvSpPr/>
          <p:nvPr/>
        </p:nvSpPr>
        <p:spPr>
          <a:xfrm>
            <a:off x="6537960" y="2081099"/>
            <a:ext cx="3092824" cy="457200"/>
          </a:xfrm>
          <a:prstGeom prst="rect">
            <a:avLst/>
          </a:prstGeom>
          <a:solidFill>
            <a:srgbClr val="197278"/>
          </a:solidFill>
          <a:ln w="6350">
            <a:solidFill>
              <a:srgbClr val="D7DEE8"/>
            </a:solidFill>
            <a:prstDash val="solid"/>
          </a:ln>
        </p:spPr>
        <p:txBody>
          <a:bodyPr/>
          <a:lstStyle/>
          <a:p>
            <a:endParaRPr sz="1400" b="1"/>
          </a:p>
        </p:txBody>
      </p:sp>
      <p:sp>
        <p:nvSpPr>
          <p:cNvPr id="60" name="Text 58"/>
          <p:cNvSpPr/>
          <p:nvPr/>
        </p:nvSpPr>
        <p:spPr>
          <a:xfrm>
            <a:off x="6574536" y="2113103"/>
            <a:ext cx="3019672" cy="39319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Pro forma balance sheet summary</a:t>
            </a:r>
            <a:endParaRPr lang="en-US" sz="1400" b="1" dirty="0"/>
          </a:p>
        </p:txBody>
      </p:sp>
      <p:sp>
        <p:nvSpPr>
          <p:cNvPr id="61" name="Shape 59"/>
          <p:cNvSpPr/>
          <p:nvPr/>
        </p:nvSpPr>
        <p:spPr>
          <a:xfrm>
            <a:off x="9630784" y="2081099"/>
            <a:ext cx="1479176" cy="457200"/>
          </a:xfrm>
          <a:prstGeom prst="rect">
            <a:avLst/>
          </a:prstGeom>
          <a:solidFill>
            <a:srgbClr val="197278"/>
          </a:solidFill>
          <a:ln w="6350">
            <a:solidFill>
              <a:srgbClr val="D7DEE8"/>
            </a:solidFill>
            <a:prstDash val="solid"/>
          </a:ln>
        </p:spPr>
        <p:txBody>
          <a:bodyPr/>
          <a:lstStyle/>
          <a:p>
            <a:endParaRPr sz="1400" b="1"/>
          </a:p>
        </p:txBody>
      </p:sp>
      <p:sp>
        <p:nvSpPr>
          <p:cNvPr id="62" name="Text 60"/>
          <p:cNvSpPr/>
          <p:nvPr/>
        </p:nvSpPr>
        <p:spPr>
          <a:xfrm>
            <a:off x="9667360" y="2113103"/>
            <a:ext cx="1406024" cy="39319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Forecast</a:t>
            </a:r>
            <a:endParaRPr lang="en-US" sz="1400" b="1" dirty="0"/>
          </a:p>
        </p:txBody>
      </p:sp>
      <p:sp>
        <p:nvSpPr>
          <p:cNvPr id="63" name="Shape 61"/>
          <p:cNvSpPr/>
          <p:nvPr/>
        </p:nvSpPr>
        <p:spPr>
          <a:xfrm>
            <a:off x="6537960" y="2538299"/>
            <a:ext cx="3092824" cy="457200"/>
          </a:xfrm>
          <a:prstGeom prst="rect">
            <a:avLst/>
          </a:prstGeom>
          <a:solidFill>
            <a:srgbClr val="F1F4F8"/>
          </a:solidFill>
          <a:ln w="6350">
            <a:solidFill>
              <a:srgbClr val="D7DEE8"/>
            </a:solidFill>
            <a:prstDash val="solid"/>
          </a:ln>
        </p:spPr>
        <p:txBody>
          <a:bodyPr/>
          <a:lstStyle/>
          <a:p>
            <a:endParaRPr sz="1400" b="1"/>
          </a:p>
        </p:txBody>
      </p:sp>
      <p:sp>
        <p:nvSpPr>
          <p:cNvPr id="64" name="Text 62"/>
          <p:cNvSpPr/>
          <p:nvPr/>
        </p:nvSpPr>
        <p:spPr>
          <a:xfrm>
            <a:off x="6574536" y="2570303"/>
            <a:ext cx="3019672"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assets required</a:t>
            </a:r>
            <a:endParaRPr lang="en-US" sz="1400" b="1" dirty="0"/>
          </a:p>
        </p:txBody>
      </p:sp>
      <p:sp>
        <p:nvSpPr>
          <p:cNvPr id="65" name="Shape 63"/>
          <p:cNvSpPr/>
          <p:nvPr/>
        </p:nvSpPr>
        <p:spPr>
          <a:xfrm>
            <a:off x="9630784" y="2538299"/>
            <a:ext cx="1479176" cy="457200"/>
          </a:xfrm>
          <a:prstGeom prst="rect">
            <a:avLst/>
          </a:prstGeom>
          <a:solidFill>
            <a:srgbClr val="F1F4F8"/>
          </a:solidFill>
          <a:ln w="6350">
            <a:solidFill>
              <a:srgbClr val="D7DEE8"/>
            </a:solidFill>
            <a:prstDash val="solid"/>
          </a:ln>
        </p:spPr>
        <p:txBody>
          <a:bodyPr/>
          <a:lstStyle/>
          <a:p>
            <a:endParaRPr sz="1400" b="1"/>
          </a:p>
        </p:txBody>
      </p:sp>
      <p:sp>
        <p:nvSpPr>
          <p:cNvPr id="66" name="Text 64"/>
          <p:cNvSpPr/>
          <p:nvPr/>
        </p:nvSpPr>
        <p:spPr>
          <a:xfrm>
            <a:off x="9667360" y="2570303"/>
            <a:ext cx="1406024"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$1,701,000</a:t>
            </a:r>
            <a:endParaRPr lang="en-US" sz="1400" b="1" dirty="0"/>
          </a:p>
        </p:txBody>
      </p:sp>
      <p:sp>
        <p:nvSpPr>
          <p:cNvPr id="67" name="Shape 65"/>
          <p:cNvSpPr/>
          <p:nvPr/>
        </p:nvSpPr>
        <p:spPr>
          <a:xfrm>
            <a:off x="6537960" y="2995499"/>
            <a:ext cx="3092824" cy="457200"/>
          </a:xfrm>
          <a:prstGeom prst="rect">
            <a:avLst/>
          </a:prstGeom>
          <a:solidFill>
            <a:srgbClr val="FFFFFF"/>
          </a:solidFill>
          <a:ln w="6350">
            <a:solidFill>
              <a:srgbClr val="D7DEE8"/>
            </a:solidFill>
            <a:prstDash val="solid"/>
          </a:ln>
        </p:spPr>
        <p:txBody>
          <a:bodyPr/>
          <a:lstStyle/>
          <a:p>
            <a:endParaRPr sz="1400" b="1"/>
          </a:p>
        </p:txBody>
      </p:sp>
      <p:sp>
        <p:nvSpPr>
          <p:cNvPr id="68" name="Text 66"/>
          <p:cNvSpPr/>
          <p:nvPr/>
        </p:nvSpPr>
        <p:spPr>
          <a:xfrm>
            <a:off x="6574536" y="3027503"/>
            <a:ext cx="3019672"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liabilities + equity available</a:t>
            </a:r>
            <a:endParaRPr lang="en-US" sz="1400" b="1" dirty="0"/>
          </a:p>
        </p:txBody>
      </p:sp>
      <p:sp>
        <p:nvSpPr>
          <p:cNvPr id="69" name="Shape 67"/>
          <p:cNvSpPr/>
          <p:nvPr/>
        </p:nvSpPr>
        <p:spPr>
          <a:xfrm>
            <a:off x="9630784" y="2995499"/>
            <a:ext cx="1479176" cy="457200"/>
          </a:xfrm>
          <a:prstGeom prst="rect">
            <a:avLst/>
          </a:prstGeom>
          <a:solidFill>
            <a:srgbClr val="FFFFFF"/>
          </a:solidFill>
          <a:ln w="6350">
            <a:solidFill>
              <a:srgbClr val="D7DEE8"/>
            </a:solidFill>
            <a:prstDash val="solid"/>
          </a:ln>
        </p:spPr>
        <p:txBody>
          <a:bodyPr/>
          <a:lstStyle/>
          <a:p>
            <a:endParaRPr sz="1400" b="1"/>
          </a:p>
        </p:txBody>
      </p:sp>
      <p:sp>
        <p:nvSpPr>
          <p:cNvPr id="70" name="Text 68"/>
          <p:cNvSpPr/>
          <p:nvPr/>
        </p:nvSpPr>
        <p:spPr>
          <a:xfrm>
            <a:off x="9667360" y="3027503"/>
            <a:ext cx="1406024"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$1,541,000</a:t>
            </a:r>
            <a:endParaRPr lang="en-US" sz="1400" b="1" dirty="0"/>
          </a:p>
        </p:txBody>
      </p:sp>
      <p:sp>
        <p:nvSpPr>
          <p:cNvPr id="71" name="Shape 69"/>
          <p:cNvSpPr/>
          <p:nvPr/>
        </p:nvSpPr>
        <p:spPr>
          <a:xfrm>
            <a:off x="6537960" y="3452699"/>
            <a:ext cx="3092824" cy="457200"/>
          </a:xfrm>
          <a:prstGeom prst="rect">
            <a:avLst/>
          </a:prstGeom>
          <a:solidFill>
            <a:srgbClr val="F1F4F8"/>
          </a:solidFill>
          <a:ln w="6350">
            <a:solidFill>
              <a:srgbClr val="D7DEE8"/>
            </a:solidFill>
            <a:prstDash val="solid"/>
          </a:ln>
        </p:spPr>
        <p:txBody>
          <a:bodyPr/>
          <a:lstStyle/>
          <a:p>
            <a:endParaRPr sz="1400" b="1"/>
          </a:p>
        </p:txBody>
      </p:sp>
      <p:sp>
        <p:nvSpPr>
          <p:cNvPr id="72" name="Text 70"/>
          <p:cNvSpPr/>
          <p:nvPr/>
        </p:nvSpPr>
        <p:spPr>
          <a:xfrm>
            <a:off x="6574536" y="3484703"/>
            <a:ext cx="3019672" cy="39319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External financing needed</a:t>
            </a:r>
            <a:endParaRPr lang="en-US" sz="1400" b="1" dirty="0"/>
          </a:p>
        </p:txBody>
      </p:sp>
      <p:sp>
        <p:nvSpPr>
          <p:cNvPr id="73" name="Shape 71"/>
          <p:cNvSpPr/>
          <p:nvPr/>
        </p:nvSpPr>
        <p:spPr>
          <a:xfrm>
            <a:off x="9630784" y="3452699"/>
            <a:ext cx="1479176" cy="457200"/>
          </a:xfrm>
          <a:prstGeom prst="rect">
            <a:avLst/>
          </a:prstGeom>
          <a:solidFill>
            <a:srgbClr val="F1F4F8"/>
          </a:solidFill>
          <a:ln w="6350">
            <a:solidFill>
              <a:srgbClr val="D7DEE8"/>
            </a:solidFill>
            <a:prstDash val="solid"/>
          </a:ln>
        </p:spPr>
        <p:txBody>
          <a:bodyPr/>
          <a:lstStyle/>
          <a:p>
            <a:endParaRPr sz="1400" b="1"/>
          </a:p>
        </p:txBody>
      </p:sp>
      <p:sp>
        <p:nvSpPr>
          <p:cNvPr id="74" name="Text 72"/>
          <p:cNvSpPr/>
          <p:nvPr/>
        </p:nvSpPr>
        <p:spPr>
          <a:xfrm>
            <a:off x="9667360" y="3484703"/>
            <a:ext cx="1406024" cy="39319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$160,000</a:t>
            </a:r>
            <a:endParaRPr lang="en-US" sz="1400" b="1" dirty="0"/>
          </a:p>
        </p:txBody>
      </p:sp>
      <p:sp>
        <p:nvSpPr>
          <p:cNvPr id="75" name="Shape 73"/>
          <p:cNvSpPr/>
          <p:nvPr/>
        </p:nvSpPr>
        <p:spPr>
          <a:xfrm>
            <a:off x="6537960" y="4321379"/>
            <a:ext cx="4572000" cy="1143000"/>
          </a:xfrm>
          <a:prstGeom prst="roundRect">
            <a:avLst>
              <a:gd name="adj" fmla="val 8000"/>
            </a:avLst>
          </a:prstGeom>
          <a:solidFill>
            <a:srgbClr val="EAF3FA"/>
          </a:solidFill>
          <a:ln w="10160">
            <a:solidFill>
              <a:srgbClr val="D7DEE8"/>
            </a:solidFill>
            <a:prstDash val="solid"/>
          </a:ln>
        </p:spPr>
        <p:txBody>
          <a:bodyPr/>
          <a:lstStyle/>
          <a:p>
            <a:endParaRPr sz="1400" b="1"/>
          </a:p>
        </p:txBody>
      </p:sp>
      <p:sp>
        <p:nvSpPr>
          <p:cNvPr id="76" name="Text 74"/>
          <p:cNvSpPr/>
          <p:nvPr/>
        </p:nvSpPr>
        <p:spPr>
          <a:xfrm>
            <a:off x="6693408" y="4449395"/>
            <a:ext cx="426110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Interpretation</a:t>
            </a:r>
            <a:endParaRPr lang="en-US" sz="1400" b="1" dirty="0"/>
          </a:p>
        </p:txBody>
      </p:sp>
      <p:sp>
        <p:nvSpPr>
          <p:cNvPr id="77" name="Text 75"/>
          <p:cNvSpPr/>
          <p:nvPr/>
        </p:nvSpPr>
        <p:spPr>
          <a:xfrm>
            <a:off x="6693408" y="4760291"/>
            <a:ext cx="4261104" cy="612648"/>
          </a:xfrm>
          <a:prstGeom prst="rect">
            <a:avLst/>
          </a:prstGeom>
          <a:noFill/>
          <a:ln/>
        </p:spPr>
        <p:txBody>
          <a:bodyPr wrap="square" lIns="127" tIns="127" rIns="127" bIns="127" rtlCol="0" anchor="t">
            <a:normAutofit fontScale="92500"/>
          </a:bodyPr>
          <a:lstStyle/>
          <a:p>
            <a:pPr marL="0" indent="0">
              <a:buNone/>
            </a:pPr>
            <a:r>
              <a:rPr lang="en-US" sz="1400" b="1" dirty="0">
                <a:solidFill>
                  <a:srgbClr val="1B1F23"/>
                </a:solidFill>
                <a:latin typeface="Aptos" pitchFamily="34" charset="0"/>
                <a:ea typeface="Aptos" pitchFamily="34" charset="-122"/>
                <a:cs typeface="Aptos" pitchFamily="34" charset="-120"/>
              </a:rPr>
              <a:t>The plan requires $160,000 of external financing unless management reduces asset needs, increases retained earnings, raises equity, borrows, or slows growth.</a:t>
            </a:r>
            <a:endParaRPr lang="en-US" sz="1400" b="1"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45">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Mini-case and summary</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45</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WRAP-UP</a:t>
            </a:r>
            <a:endParaRPr lang="en-US" sz="1400" b="1" dirty="0"/>
          </a:p>
        </p:txBody>
      </p:sp>
      <p:sp>
        <p:nvSpPr>
          <p:cNvPr id="9" name="Text 7"/>
          <p:cNvSpPr/>
          <p:nvPr/>
        </p:nvSpPr>
        <p:spPr>
          <a:xfrm>
            <a:off x="3048000" y="713232"/>
            <a:ext cx="6779288" cy="475488"/>
          </a:xfrm>
          <a:prstGeom prst="rect">
            <a:avLst/>
          </a:prstGeom>
          <a:noFill/>
          <a:ln/>
        </p:spPr>
        <p:txBody>
          <a:bodyPr wrap="square" lIns="0" tIns="0" rIns="0" bIns="0" rtlCol="0" anchor="ctr">
            <a:normAutofit fontScale="92500"/>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Mini-Case, Strategic Interpretation, and Assignment</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marL="0" indent="0">
              <a:buNone/>
            </a:pPr>
            <a:r>
              <a:rPr lang="en-US" sz="1600" b="1" dirty="0">
                <a:solidFill>
                  <a:srgbClr val="FFC000"/>
                </a:solidFill>
                <a:latin typeface="Aptos" pitchFamily="34" charset="0"/>
              </a:rPr>
              <a:t>The final product of financial analysis is a defensible recommendation.</a:t>
            </a:r>
          </a:p>
        </p:txBody>
      </p:sp>
      <p:sp>
        <p:nvSpPr>
          <p:cNvPr id="11" name="Shape 9"/>
          <p:cNvSpPr/>
          <p:nvPr/>
        </p:nvSpPr>
        <p:spPr>
          <a:xfrm>
            <a:off x="530352" y="1803399"/>
            <a:ext cx="2720340" cy="436880"/>
          </a:xfrm>
          <a:prstGeom prst="rect">
            <a:avLst/>
          </a:prstGeom>
          <a:solidFill>
            <a:srgbClr val="17324D"/>
          </a:solidFill>
          <a:ln w="6350">
            <a:solidFill>
              <a:srgbClr val="D7DEE8"/>
            </a:solidFill>
            <a:prstDash val="solid"/>
          </a:ln>
        </p:spPr>
        <p:txBody>
          <a:bodyPr/>
          <a:lstStyle/>
          <a:p>
            <a:endParaRPr sz="1400" b="1"/>
          </a:p>
        </p:txBody>
      </p:sp>
      <p:sp>
        <p:nvSpPr>
          <p:cNvPr id="12" name="Text 10"/>
          <p:cNvSpPr/>
          <p:nvPr/>
        </p:nvSpPr>
        <p:spPr>
          <a:xfrm>
            <a:off x="566928" y="1835403"/>
            <a:ext cx="2647188" cy="372872"/>
          </a:xfrm>
          <a:prstGeom prst="rect">
            <a:avLst/>
          </a:prstGeom>
          <a:noFill/>
          <a:ln/>
        </p:spPr>
        <p:txBody>
          <a:bodyPr wrap="square" lIns="127" tIns="127" rIns="127" bIns="127" rtlCol="0" anchor="ctr">
            <a:normAutofit/>
          </a:bodyPr>
          <a:lstStyle/>
          <a:p>
            <a:pPr marL="0" indent="0" algn="l">
              <a:buNone/>
            </a:pPr>
            <a:r>
              <a:rPr lang="en-US" sz="1400" b="1" dirty="0">
                <a:solidFill>
                  <a:srgbClr val="FFFFFF"/>
                </a:solidFill>
                <a:latin typeface="Aptos" pitchFamily="34" charset="0"/>
                <a:ea typeface="Aptos" pitchFamily="34" charset="-122"/>
                <a:cs typeface="Aptos" pitchFamily="34" charset="-120"/>
              </a:rPr>
              <a:t>Selected data: Delta Retail Co.</a:t>
            </a:r>
            <a:endParaRPr lang="en-US" sz="1400" b="1" dirty="0"/>
          </a:p>
        </p:txBody>
      </p:sp>
      <p:sp>
        <p:nvSpPr>
          <p:cNvPr id="13" name="Shape 11"/>
          <p:cNvSpPr/>
          <p:nvPr/>
        </p:nvSpPr>
        <p:spPr>
          <a:xfrm>
            <a:off x="3250692" y="1803399"/>
            <a:ext cx="1360170" cy="436880"/>
          </a:xfrm>
          <a:prstGeom prst="rect">
            <a:avLst/>
          </a:prstGeom>
          <a:solidFill>
            <a:srgbClr val="17324D"/>
          </a:solidFill>
          <a:ln w="6350">
            <a:solidFill>
              <a:srgbClr val="D7DEE8"/>
            </a:solidFill>
            <a:prstDash val="solid"/>
          </a:ln>
        </p:spPr>
        <p:txBody>
          <a:bodyPr/>
          <a:lstStyle/>
          <a:p>
            <a:endParaRPr sz="1400" b="1"/>
          </a:p>
        </p:txBody>
      </p:sp>
      <p:sp>
        <p:nvSpPr>
          <p:cNvPr id="14" name="Text 12"/>
          <p:cNvSpPr/>
          <p:nvPr/>
        </p:nvSpPr>
        <p:spPr>
          <a:xfrm>
            <a:off x="3287268" y="183540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2024</a:t>
            </a:r>
            <a:endParaRPr lang="en-US" sz="1400" b="1" dirty="0"/>
          </a:p>
        </p:txBody>
      </p:sp>
      <p:sp>
        <p:nvSpPr>
          <p:cNvPr id="15" name="Shape 13"/>
          <p:cNvSpPr/>
          <p:nvPr/>
        </p:nvSpPr>
        <p:spPr>
          <a:xfrm>
            <a:off x="4610862" y="1803399"/>
            <a:ext cx="1360170" cy="436880"/>
          </a:xfrm>
          <a:prstGeom prst="rect">
            <a:avLst/>
          </a:prstGeom>
          <a:solidFill>
            <a:srgbClr val="17324D"/>
          </a:solidFill>
          <a:ln w="6350">
            <a:solidFill>
              <a:srgbClr val="D7DEE8"/>
            </a:solidFill>
            <a:prstDash val="solid"/>
          </a:ln>
        </p:spPr>
        <p:txBody>
          <a:bodyPr/>
          <a:lstStyle/>
          <a:p>
            <a:endParaRPr sz="1400" b="1"/>
          </a:p>
        </p:txBody>
      </p:sp>
      <p:sp>
        <p:nvSpPr>
          <p:cNvPr id="16" name="Text 14"/>
          <p:cNvSpPr/>
          <p:nvPr/>
        </p:nvSpPr>
        <p:spPr>
          <a:xfrm>
            <a:off x="4647438" y="183540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FFFFFF"/>
                </a:solidFill>
                <a:latin typeface="Aptos" pitchFamily="34" charset="0"/>
                <a:ea typeface="Aptos" pitchFamily="34" charset="-122"/>
                <a:cs typeface="Aptos" pitchFamily="34" charset="-120"/>
              </a:rPr>
              <a:t>2025</a:t>
            </a:r>
            <a:endParaRPr lang="en-US" sz="1400" b="1" dirty="0"/>
          </a:p>
        </p:txBody>
      </p:sp>
      <p:sp>
        <p:nvSpPr>
          <p:cNvPr id="17" name="Shape 15"/>
          <p:cNvSpPr/>
          <p:nvPr/>
        </p:nvSpPr>
        <p:spPr>
          <a:xfrm>
            <a:off x="530352" y="2240279"/>
            <a:ext cx="2720340" cy="436880"/>
          </a:xfrm>
          <a:prstGeom prst="rect">
            <a:avLst/>
          </a:prstGeom>
          <a:solidFill>
            <a:srgbClr val="F1F4F8"/>
          </a:solidFill>
          <a:ln w="6350">
            <a:solidFill>
              <a:srgbClr val="D7DEE8"/>
            </a:solidFill>
            <a:prstDash val="solid"/>
          </a:ln>
        </p:spPr>
        <p:txBody>
          <a:bodyPr/>
          <a:lstStyle/>
          <a:p>
            <a:endParaRPr sz="1400" b="1"/>
          </a:p>
        </p:txBody>
      </p:sp>
      <p:sp>
        <p:nvSpPr>
          <p:cNvPr id="18" name="Text 16"/>
          <p:cNvSpPr/>
          <p:nvPr/>
        </p:nvSpPr>
        <p:spPr>
          <a:xfrm>
            <a:off x="566928" y="2272283"/>
            <a:ext cx="2647188" cy="372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Sales</a:t>
            </a:r>
            <a:endParaRPr lang="en-US" sz="1400" b="1" dirty="0"/>
          </a:p>
        </p:txBody>
      </p:sp>
      <p:sp>
        <p:nvSpPr>
          <p:cNvPr id="19" name="Shape 17"/>
          <p:cNvSpPr/>
          <p:nvPr/>
        </p:nvSpPr>
        <p:spPr>
          <a:xfrm>
            <a:off x="3250692" y="2240279"/>
            <a:ext cx="1360170" cy="436880"/>
          </a:xfrm>
          <a:prstGeom prst="rect">
            <a:avLst/>
          </a:prstGeom>
          <a:solidFill>
            <a:srgbClr val="F1F4F8"/>
          </a:solidFill>
          <a:ln w="6350">
            <a:solidFill>
              <a:srgbClr val="D7DEE8"/>
            </a:solidFill>
            <a:prstDash val="solid"/>
          </a:ln>
        </p:spPr>
        <p:txBody>
          <a:bodyPr/>
          <a:lstStyle/>
          <a:p>
            <a:endParaRPr sz="1400" b="1"/>
          </a:p>
        </p:txBody>
      </p:sp>
      <p:sp>
        <p:nvSpPr>
          <p:cNvPr id="20" name="Text 18"/>
          <p:cNvSpPr/>
          <p:nvPr/>
        </p:nvSpPr>
        <p:spPr>
          <a:xfrm>
            <a:off x="3287268" y="227228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$2,000,000</a:t>
            </a:r>
            <a:endParaRPr lang="en-US" sz="1400" b="1" dirty="0"/>
          </a:p>
        </p:txBody>
      </p:sp>
      <p:sp>
        <p:nvSpPr>
          <p:cNvPr id="21" name="Shape 19"/>
          <p:cNvSpPr/>
          <p:nvPr/>
        </p:nvSpPr>
        <p:spPr>
          <a:xfrm>
            <a:off x="4610862" y="2240279"/>
            <a:ext cx="1360170" cy="436880"/>
          </a:xfrm>
          <a:prstGeom prst="rect">
            <a:avLst/>
          </a:prstGeom>
          <a:solidFill>
            <a:srgbClr val="F1F4F8"/>
          </a:solidFill>
          <a:ln w="6350">
            <a:solidFill>
              <a:srgbClr val="D7DEE8"/>
            </a:solidFill>
            <a:prstDash val="solid"/>
          </a:ln>
        </p:spPr>
        <p:txBody>
          <a:bodyPr/>
          <a:lstStyle/>
          <a:p>
            <a:endParaRPr sz="1400" b="1"/>
          </a:p>
        </p:txBody>
      </p:sp>
      <p:sp>
        <p:nvSpPr>
          <p:cNvPr id="22" name="Text 20"/>
          <p:cNvSpPr/>
          <p:nvPr/>
        </p:nvSpPr>
        <p:spPr>
          <a:xfrm>
            <a:off x="4647438" y="227228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$2,300,000</a:t>
            </a:r>
            <a:endParaRPr lang="en-US" sz="1400" b="1" dirty="0"/>
          </a:p>
        </p:txBody>
      </p:sp>
      <p:sp>
        <p:nvSpPr>
          <p:cNvPr id="23" name="Shape 21"/>
          <p:cNvSpPr/>
          <p:nvPr/>
        </p:nvSpPr>
        <p:spPr>
          <a:xfrm>
            <a:off x="530352" y="2677159"/>
            <a:ext cx="2720340" cy="436880"/>
          </a:xfrm>
          <a:prstGeom prst="rect">
            <a:avLst/>
          </a:prstGeom>
          <a:solidFill>
            <a:srgbClr val="FFFFFF"/>
          </a:solidFill>
          <a:ln w="6350">
            <a:solidFill>
              <a:srgbClr val="D7DEE8"/>
            </a:solidFill>
            <a:prstDash val="solid"/>
          </a:ln>
        </p:spPr>
        <p:txBody>
          <a:bodyPr/>
          <a:lstStyle/>
          <a:p>
            <a:endParaRPr sz="1400" b="1"/>
          </a:p>
        </p:txBody>
      </p:sp>
      <p:sp>
        <p:nvSpPr>
          <p:cNvPr id="24" name="Text 22"/>
          <p:cNvSpPr/>
          <p:nvPr/>
        </p:nvSpPr>
        <p:spPr>
          <a:xfrm>
            <a:off x="566928" y="2709163"/>
            <a:ext cx="2647188" cy="372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Net income</a:t>
            </a:r>
            <a:endParaRPr lang="en-US" sz="1400" b="1" dirty="0"/>
          </a:p>
        </p:txBody>
      </p:sp>
      <p:sp>
        <p:nvSpPr>
          <p:cNvPr id="25" name="Shape 23"/>
          <p:cNvSpPr/>
          <p:nvPr/>
        </p:nvSpPr>
        <p:spPr>
          <a:xfrm>
            <a:off x="3250692" y="2677159"/>
            <a:ext cx="1360170" cy="436880"/>
          </a:xfrm>
          <a:prstGeom prst="rect">
            <a:avLst/>
          </a:prstGeom>
          <a:solidFill>
            <a:srgbClr val="FFFFFF"/>
          </a:solidFill>
          <a:ln w="6350">
            <a:solidFill>
              <a:srgbClr val="D7DEE8"/>
            </a:solidFill>
            <a:prstDash val="solid"/>
          </a:ln>
        </p:spPr>
        <p:txBody>
          <a:bodyPr/>
          <a:lstStyle/>
          <a:p>
            <a:endParaRPr sz="1400" b="1"/>
          </a:p>
        </p:txBody>
      </p:sp>
      <p:sp>
        <p:nvSpPr>
          <p:cNvPr id="26" name="Text 24"/>
          <p:cNvSpPr/>
          <p:nvPr/>
        </p:nvSpPr>
        <p:spPr>
          <a:xfrm>
            <a:off x="3287268" y="270916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$140,000</a:t>
            </a:r>
            <a:endParaRPr lang="en-US" sz="1400" b="1" dirty="0"/>
          </a:p>
        </p:txBody>
      </p:sp>
      <p:sp>
        <p:nvSpPr>
          <p:cNvPr id="27" name="Shape 25"/>
          <p:cNvSpPr/>
          <p:nvPr/>
        </p:nvSpPr>
        <p:spPr>
          <a:xfrm>
            <a:off x="4610862" y="2677159"/>
            <a:ext cx="1360170" cy="436880"/>
          </a:xfrm>
          <a:prstGeom prst="rect">
            <a:avLst/>
          </a:prstGeom>
          <a:solidFill>
            <a:srgbClr val="FFFFFF"/>
          </a:solidFill>
          <a:ln w="6350">
            <a:solidFill>
              <a:srgbClr val="D7DEE8"/>
            </a:solidFill>
            <a:prstDash val="solid"/>
          </a:ln>
        </p:spPr>
        <p:txBody>
          <a:bodyPr/>
          <a:lstStyle/>
          <a:p>
            <a:endParaRPr sz="1400" b="1"/>
          </a:p>
        </p:txBody>
      </p:sp>
      <p:sp>
        <p:nvSpPr>
          <p:cNvPr id="28" name="Text 26"/>
          <p:cNvSpPr/>
          <p:nvPr/>
        </p:nvSpPr>
        <p:spPr>
          <a:xfrm>
            <a:off x="4647438" y="270916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$160,000</a:t>
            </a:r>
            <a:endParaRPr lang="en-US" sz="1400" b="1" dirty="0"/>
          </a:p>
        </p:txBody>
      </p:sp>
      <p:sp>
        <p:nvSpPr>
          <p:cNvPr id="29" name="Shape 27"/>
          <p:cNvSpPr/>
          <p:nvPr/>
        </p:nvSpPr>
        <p:spPr>
          <a:xfrm>
            <a:off x="530352" y="3114039"/>
            <a:ext cx="2720340" cy="436880"/>
          </a:xfrm>
          <a:prstGeom prst="rect">
            <a:avLst/>
          </a:prstGeom>
          <a:solidFill>
            <a:srgbClr val="F1F4F8"/>
          </a:solidFill>
          <a:ln w="6350">
            <a:solidFill>
              <a:srgbClr val="D7DEE8"/>
            </a:solidFill>
            <a:prstDash val="solid"/>
          </a:ln>
        </p:spPr>
        <p:txBody>
          <a:bodyPr/>
          <a:lstStyle/>
          <a:p>
            <a:endParaRPr sz="1400" b="1"/>
          </a:p>
        </p:txBody>
      </p:sp>
      <p:sp>
        <p:nvSpPr>
          <p:cNvPr id="30" name="Text 28"/>
          <p:cNvSpPr/>
          <p:nvPr/>
        </p:nvSpPr>
        <p:spPr>
          <a:xfrm>
            <a:off x="566928" y="3146043"/>
            <a:ext cx="2647188" cy="372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Current assets</a:t>
            </a:r>
            <a:endParaRPr lang="en-US" sz="1400" b="1" dirty="0"/>
          </a:p>
        </p:txBody>
      </p:sp>
      <p:sp>
        <p:nvSpPr>
          <p:cNvPr id="31" name="Shape 29"/>
          <p:cNvSpPr/>
          <p:nvPr/>
        </p:nvSpPr>
        <p:spPr>
          <a:xfrm>
            <a:off x="3250692" y="3114039"/>
            <a:ext cx="1360170" cy="436880"/>
          </a:xfrm>
          <a:prstGeom prst="rect">
            <a:avLst/>
          </a:prstGeom>
          <a:solidFill>
            <a:srgbClr val="F1F4F8"/>
          </a:solidFill>
          <a:ln w="6350">
            <a:solidFill>
              <a:srgbClr val="D7DEE8"/>
            </a:solidFill>
            <a:prstDash val="solid"/>
          </a:ln>
        </p:spPr>
        <p:txBody>
          <a:bodyPr/>
          <a:lstStyle/>
          <a:p>
            <a:endParaRPr sz="1400" b="1"/>
          </a:p>
        </p:txBody>
      </p:sp>
      <p:sp>
        <p:nvSpPr>
          <p:cNvPr id="32" name="Text 30"/>
          <p:cNvSpPr/>
          <p:nvPr/>
        </p:nvSpPr>
        <p:spPr>
          <a:xfrm>
            <a:off x="3287268" y="314604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$520,000</a:t>
            </a:r>
            <a:endParaRPr lang="en-US" sz="1400" b="1" dirty="0"/>
          </a:p>
        </p:txBody>
      </p:sp>
      <p:sp>
        <p:nvSpPr>
          <p:cNvPr id="33" name="Shape 31"/>
          <p:cNvSpPr/>
          <p:nvPr/>
        </p:nvSpPr>
        <p:spPr>
          <a:xfrm>
            <a:off x="4610862" y="3114039"/>
            <a:ext cx="1360170" cy="436880"/>
          </a:xfrm>
          <a:prstGeom prst="rect">
            <a:avLst/>
          </a:prstGeom>
          <a:solidFill>
            <a:srgbClr val="F1F4F8"/>
          </a:solidFill>
          <a:ln w="6350">
            <a:solidFill>
              <a:srgbClr val="D7DEE8"/>
            </a:solidFill>
            <a:prstDash val="solid"/>
          </a:ln>
        </p:spPr>
        <p:txBody>
          <a:bodyPr/>
          <a:lstStyle/>
          <a:p>
            <a:endParaRPr sz="1400" b="1"/>
          </a:p>
        </p:txBody>
      </p:sp>
      <p:sp>
        <p:nvSpPr>
          <p:cNvPr id="34" name="Text 32"/>
          <p:cNvSpPr/>
          <p:nvPr/>
        </p:nvSpPr>
        <p:spPr>
          <a:xfrm>
            <a:off x="4647438" y="314604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$590,000</a:t>
            </a:r>
            <a:endParaRPr lang="en-US" sz="1400" b="1" dirty="0"/>
          </a:p>
        </p:txBody>
      </p:sp>
      <p:sp>
        <p:nvSpPr>
          <p:cNvPr id="35" name="Shape 33"/>
          <p:cNvSpPr/>
          <p:nvPr/>
        </p:nvSpPr>
        <p:spPr>
          <a:xfrm>
            <a:off x="530352" y="3550919"/>
            <a:ext cx="2720340" cy="436880"/>
          </a:xfrm>
          <a:prstGeom prst="rect">
            <a:avLst/>
          </a:prstGeom>
          <a:solidFill>
            <a:srgbClr val="FFFFFF"/>
          </a:solidFill>
          <a:ln w="6350">
            <a:solidFill>
              <a:srgbClr val="D7DEE8"/>
            </a:solidFill>
            <a:prstDash val="solid"/>
          </a:ln>
        </p:spPr>
        <p:txBody>
          <a:bodyPr/>
          <a:lstStyle/>
          <a:p>
            <a:endParaRPr sz="1400" b="1"/>
          </a:p>
        </p:txBody>
      </p:sp>
      <p:sp>
        <p:nvSpPr>
          <p:cNvPr id="36" name="Text 34"/>
          <p:cNvSpPr/>
          <p:nvPr/>
        </p:nvSpPr>
        <p:spPr>
          <a:xfrm>
            <a:off x="566928" y="3582923"/>
            <a:ext cx="2647188" cy="372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Current liabilities</a:t>
            </a:r>
            <a:endParaRPr lang="en-US" sz="1400" b="1" dirty="0"/>
          </a:p>
        </p:txBody>
      </p:sp>
      <p:sp>
        <p:nvSpPr>
          <p:cNvPr id="37" name="Shape 35"/>
          <p:cNvSpPr/>
          <p:nvPr/>
        </p:nvSpPr>
        <p:spPr>
          <a:xfrm>
            <a:off x="3250692" y="3550919"/>
            <a:ext cx="1360170" cy="436880"/>
          </a:xfrm>
          <a:prstGeom prst="rect">
            <a:avLst/>
          </a:prstGeom>
          <a:solidFill>
            <a:srgbClr val="FFFFFF"/>
          </a:solidFill>
          <a:ln w="6350">
            <a:solidFill>
              <a:srgbClr val="D7DEE8"/>
            </a:solidFill>
            <a:prstDash val="solid"/>
          </a:ln>
        </p:spPr>
        <p:txBody>
          <a:bodyPr/>
          <a:lstStyle/>
          <a:p>
            <a:endParaRPr sz="1400" b="1"/>
          </a:p>
        </p:txBody>
      </p:sp>
      <p:sp>
        <p:nvSpPr>
          <p:cNvPr id="38" name="Text 36"/>
          <p:cNvSpPr/>
          <p:nvPr/>
        </p:nvSpPr>
        <p:spPr>
          <a:xfrm>
            <a:off x="3287268" y="358292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$260,000</a:t>
            </a:r>
            <a:endParaRPr lang="en-US" sz="1400" b="1" dirty="0"/>
          </a:p>
        </p:txBody>
      </p:sp>
      <p:sp>
        <p:nvSpPr>
          <p:cNvPr id="39" name="Shape 37"/>
          <p:cNvSpPr/>
          <p:nvPr/>
        </p:nvSpPr>
        <p:spPr>
          <a:xfrm>
            <a:off x="4610862" y="3550919"/>
            <a:ext cx="1360170" cy="436880"/>
          </a:xfrm>
          <a:prstGeom prst="rect">
            <a:avLst/>
          </a:prstGeom>
          <a:solidFill>
            <a:srgbClr val="FFFFFF"/>
          </a:solidFill>
          <a:ln w="6350">
            <a:solidFill>
              <a:srgbClr val="D7DEE8"/>
            </a:solidFill>
            <a:prstDash val="solid"/>
          </a:ln>
        </p:spPr>
        <p:txBody>
          <a:bodyPr/>
          <a:lstStyle/>
          <a:p>
            <a:endParaRPr sz="1400" b="1"/>
          </a:p>
        </p:txBody>
      </p:sp>
      <p:sp>
        <p:nvSpPr>
          <p:cNvPr id="40" name="Text 38"/>
          <p:cNvSpPr/>
          <p:nvPr/>
        </p:nvSpPr>
        <p:spPr>
          <a:xfrm>
            <a:off x="4647438" y="358292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$340,000</a:t>
            </a:r>
            <a:endParaRPr lang="en-US" sz="1400" b="1" dirty="0"/>
          </a:p>
        </p:txBody>
      </p:sp>
      <p:sp>
        <p:nvSpPr>
          <p:cNvPr id="41" name="Shape 39"/>
          <p:cNvSpPr/>
          <p:nvPr/>
        </p:nvSpPr>
        <p:spPr>
          <a:xfrm>
            <a:off x="530352" y="3987799"/>
            <a:ext cx="2720340" cy="436880"/>
          </a:xfrm>
          <a:prstGeom prst="rect">
            <a:avLst/>
          </a:prstGeom>
          <a:solidFill>
            <a:srgbClr val="F1F4F8"/>
          </a:solidFill>
          <a:ln w="6350">
            <a:solidFill>
              <a:srgbClr val="D7DEE8"/>
            </a:solidFill>
            <a:prstDash val="solid"/>
          </a:ln>
        </p:spPr>
        <p:txBody>
          <a:bodyPr/>
          <a:lstStyle/>
          <a:p>
            <a:endParaRPr sz="1400" b="1"/>
          </a:p>
        </p:txBody>
      </p:sp>
      <p:sp>
        <p:nvSpPr>
          <p:cNvPr id="42" name="Text 40"/>
          <p:cNvSpPr/>
          <p:nvPr/>
        </p:nvSpPr>
        <p:spPr>
          <a:xfrm>
            <a:off x="566928" y="4019803"/>
            <a:ext cx="2647188" cy="372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Inventory</a:t>
            </a:r>
            <a:endParaRPr lang="en-US" sz="1400" b="1" dirty="0"/>
          </a:p>
        </p:txBody>
      </p:sp>
      <p:sp>
        <p:nvSpPr>
          <p:cNvPr id="43" name="Shape 41"/>
          <p:cNvSpPr/>
          <p:nvPr/>
        </p:nvSpPr>
        <p:spPr>
          <a:xfrm>
            <a:off x="3250692" y="3987799"/>
            <a:ext cx="1360170" cy="436880"/>
          </a:xfrm>
          <a:prstGeom prst="rect">
            <a:avLst/>
          </a:prstGeom>
          <a:solidFill>
            <a:srgbClr val="F1F4F8"/>
          </a:solidFill>
          <a:ln w="6350">
            <a:solidFill>
              <a:srgbClr val="D7DEE8"/>
            </a:solidFill>
            <a:prstDash val="solid"/>
          </a:ln>
        </p:spPr>
        <p:txBody>
          <a:bodyPr/>
          <a:lstStyle/>
          <a:p>
            <a:endParaRPr sz="1400" b="1"/>
          </a:p>
        </p:txBody>
      </p:sp>
      <p:sp>
        <p:nvSpPr>
          <p:cNvPr id="44" name="Text 42"/>
          <p:cNvSpPr/>
          <p:nvPr/>
        </p:nvSpPr>
        <p:spPr>
          <a:xfrm>
            <a:off x="3287268" y="401980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$220,000</a:t>
            </a:r>
            <a:endParaRPr lang="en-US" sz="1400" b="1" dirty="0"/>
          </a:p>
        </p:txBody>
      </p:sp>
      <p:sp>
        <p:nvSpPr>
          <p:cNvPr id="45" name="Shape 43"/>
          <p:cNvSpPr/>
          <p:nvPr/>
        </p:nvSpPr>
        <p:spPr>
          <a:xfrm>
            <a:off x="4610862" y="3987799"/>
            <a:ext cx="1360170" cy="436880"/>
          </a:xfrm>
          <a:prstGeom prst="rect">
            <a:avLst/>
          </a:prstGeom>
          <a:solidFill>
            <a:srgbClr val="F1F4F8"/>
          </a:solidFill>
          <a:ln w="6350">
            <a:solidFill>
              <a:srgbClr val="D7DEE8"/>
            </a:solidFill>
            <a:prstDash val="solid"/>
          </a:ln>
        </p:spPr>
        <p:txBody>
          <a:bodyPr/>
          <a:lstStyle/>
          <a:p>
            <a:endParaRPr sz="1400" b="1"/>
          </a:p>
        </p:txBody>
      </p:sp>
      <p:sp>
        <p:nvSpPr>
          <p:cNvPr id="46" name="Text 44"/>
          <p:cNvSpPr/>
          <p:nvPr/>
        </p:nvSpPr>
        <p:spPr>
          <a:xfrm>
            <a:off x="4647438" y="401980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$300,000</a:t>
            </a:r>
            <a:endParaRPr lang="en-US" sz="1400" b="1" dirty="0"/>
          </a:p>
        </p:txBody>
      </p:sp>
      <p:sp>
        <p:nvSpPr>
          <p:cNvPr id="47" name="Shape 45"/>
          <p:cNvSpPr/>
          <p:nvPr/>
        </p:nvSpPr>
        <p:spPr>
          <a:xfrm>
            <a:off x="530352" y="4424679"/>
            <a:ext cx="2720340" cy="436880"/>
          </a:xfrm>
          <a:prstGeom prst="rect">
            <a:avLst/>
          </a:prstGeom>
          <a:solidFill>
            <a:srgbClr val="FFFFFF"/>
          </a:solidFill>
          <a:ln w="6350">
            <a:solidFill>
              <a:srgbClr val="D7DEE8"/>
            </a:solidFill>
            <a:prstDash val="solid"/>
          </a:ln>
        </p:spPr>
        <p:txBody>
          <a:bodyPr/>
          <a:lstStyle/>
          <a:p>
            <a:endParaRPr sz="1400" b="1"/>
          </a:p>
        </p:txBody>
      </p:sp>
      <p:sp>
        <p:nvSpPr>
          <p:cNvPr id="48" name="Text 46"/>
          <p:cNvSpPr/>
          <p:nvPr/>
        </p:nvSpPr>
        <p:spPr>
          <a:xfrm>
            <a:off x="566928" y="4456683"/>
            <a:ext cx="2647188" cy="372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assets</a:t>
            </a:r>
            <a:endParaRPr lang="en-US" sz="1400" b="1" dirty="0"/>
          </a:p>
        </p:txBody>
      </p:sp>
      <p:sp>
        <p:nvSpPr>
          <p:cNvPr id="49" name="Shape 47"/>
          <p:cNvSpPr/>
          <p:nvPr/>
        </p:nvSpPr>
        <p:spPr>
          <a:xfrm>
            <a:off x="3250692" y="4424679"/>
            <a:ext cx="1360170" cy="436880"/>
          </a:xfrm>
          <a:prstGeom prst="rect">
            <a:avLst/>
          </a:prstGeom>
          <a:solidFill>
            <a:srgbClr val="FFFFFF"/>
          </a:solidFill>
          <a:ln w="6350">
            <a:solidFill>
              <a:srgbClr val="D7DEE8"/>
            </a:solidFill>
            <a:prstDash val="solid"/>
          </a:ln>
        </p:spPr>
        <p:txBody>
          <a:bodyPr/>
          <a:lstStyle/>
          <a:p>
            <a:endParaRPr sz="1400" b="1"/>
          </a:p>
        </p:txBody>
      </p:sp>
      <p:sp>
        <p:nvSpPr>
          <p:cNvPr id="50" name="Text 48"/>
          <p:cNvSpPr/>
          <p:nvPr/>
        </p:nvSpPr>
        <p:spPr>
          <a:xfrm>
            <a:off x="3287268" y="445668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$1,400,000</a:t>
            </a:r>
            <a:endParaRPr lang="en-US" sz="1400" b="1" dirty="0"/>
          </a:p>
        </p:txBody>
      </p:sp>
      <p:sp>
        <p:nvSpPr>
          <p:cNvPr id="51" name="Shape 49"/>
          <p:cNvSpPr/>
          <p:nvPr/>
        </p:nvSpPr>
        <p:spPr>
          <a:xfrm>
            <a:off x="4610862" y="4424679"/>
            <a:ext cx="1360170" cy="436880"/>
          </a:xfrm>
          <a:prstGeom prst="rect">
            <a:avLst/>
          </a:prstGeom>
          <a:solidFill>
            <a:srgbClr val="FFFFFF"/>
          </a:solidFill>
          <a:ln w="6350">
            <a:solidFill>
              <a:srgbClr val="D7DEE8"/>
            </a:solidFill>
            <a:prstDash val="solid"/>
          </a:ln>
        </p:spPr>
        <p:txBody>
          <a:bodyPr/>
          <a:lstStyle/>
          <a:p>
            <a:endParaRPr sz="1400" b="1"/>
          </a:p>
        </p:txBody>
      </p:sp>
      <p:sp>
        <p:nvSpPr>
          <p:cNvPr id="52" name="Text 50"/>
          <p:cNvSpPr/>
          <p:nvPr/>
        </p:nvSpPr>
        <p:spPr>
          <a:xfrm>
            <a:off x="4647438" y="445668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$1,700,000</a:t>
            </a:r>
            <a:endParaRPr lang="en-US" sz="1400" b="1" dirty="0"/>
          </a:p>
        </p:txBody>
      </p:sp>
      <p:sp>
        <p:nvSpPr>
          <p:cNvPr id="53" name="Shape 51"/>
          <p:cNvSpPr/>
          <p:nvPr/>
        </p:nvSpPr>
        <p:spPr>
          <a:xfrm>
            <a:off x="530352" y="4861559"/>
            <a:ext cx="2720340" cy="436880"/>
          </a:xfrm>
          <a:prstGeom prst="rect">
            <a:avLst/>
          </a:prstGeom>
          <a:solidFill>
            <a:srgbClr val="F1F4F8"/>
          </a:solidFill>
          <a:ln w="6350">
            <a:solidFill>
              <a:srgbClr val="D7DEE8"/>
            </a:solidFill>
            <a:prstDash val="solid"/>
          </a:ln>
        </p:spPr>
        <p:txBody>
          <a:bodyPr/>
          <a:lstStyle/>
          <a:p>
            <a:endParaRPr sz="1400" b="1"/>
          </a:p>
        </p:txBody>
      </p:sp>
      <p:sp>
        <p:nvSpPr>
          <p:cNvPr id="54" name="Text 52"/>
          <p:cNvSpPr/>
          <p:nvPr/>
        </p:nvSpPr>
        <p:spPr>
          <a:xfrm>
            <a:off x="566928" y="4893563"/>
            <a:ext cx="2647188" cy="372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Total liabilities</a:t>
            </a:r>
            <a:endParaRPr lang="en-US" sz="1400" b="1" dirty="0"/>
          </a:p>
        </p:txBody>
      </p:sp>
      <p:sp>
        <p:nvSpPr>
          <p:cNvPr id="55" name="Shape 53"/>
          <p:cNvSpPr/>
          <p:nvPr/>
        </p:nvSpPr>
        <p:spPr>
          <a:xfrm>
            <a:off x="3250692" y="4861559"/>
            <a:ext cx="1360170" cy="436880"/>
          </a:xfrm>
          <a:prstGeom prst="rect">
            <a:avLst/>
          </a:prstGeom>
          <a:solidFill>
            <a:srgbClr val="F1F4F8"/>
          </a:solidFill>
          <a:ln w="6350">
            <a:solidFill>
              <a:srgbClr val="D7DEE8"/>
            </a:solidFill>
            <a:prstDash val="solid"/>
          </a:ln>
        </p:spPr>
        <p:txBody>
          <a:bodyPr/>
          <a:lstStyle/>
          <a:p>
            <a:endParaRPr sz="1400" b="1"/>
          </a:p>
        </p:txBody>
      </p:sp>
      <p:sp>
        <p:nvSpPr>
          <p:cNvPr id="56" name="Text 54"/>
          <p:cNvSpPr/>
          <p:nvPr/>
        </p:nvSpPr>
        <p:spPr>
          <a:xfrm>
            <a:off x="3287268" y="489356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$630,000</a:t>
            </a:r>
            <a:endParaRPr lang="en-US" sz="1400" b="1" dirty="0"/>
          </a:p>
        </p:txBody>
      </p:sp>
      <p:sp>
        <p:nvSpPr>
          <p:cNvPr id="57" name="Shape 55"/>
          <p:cNvSpPr/>
          <p:nvPr/>
        </p:nvSpPr>
        <p:spPr>
          <a:xfrm>
            <a:off x="4610862" y="4861559"/>
            <a:ext cx="1360170" cy="436880"/>
          </a:xfrm>
          <a:prstGeom prst="rect">
            <a:avLst/>
          </a:prstGeom>
          <a:solidFill>
            <a:srgbClr val="F1F4F8"/>
          </a:solidFill>
          <a:ln w="6350">
            <a:solidFill>
              <a:srgbClr val="D7DEE8"/>
            </a:solidFill>
            <a:prstDash val="solid"/>
          </a:ln>
        </p:spPr>
        <p:txBody>
          <a:bodyPr/>
          <a:lstStyle/>
          <a:p>
            <a:endParaRPr sz="1400" b="1"/>
          </a:p>
        </p:txBody>
      </p:sp>
      <p:sp>
        <p:nvSpPr>
          <p:cNvPr id="58" name="Text 56"/>
          <p:cNvSpPr/>
          <p:nvPr/>
        </p:nvSpPr>
        <p:spPr>
          <a:xfrm>
            <a:off x="4647438" y="489356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$900,000</a:t>
            </a:r>
            <a:endParaRPr lang="en-US" sz="1400" b="1" dirty="0"/>
          </a:p>
        </p:txBody>
      </p:sp>
      <p:sp>
        <p:nvSpPr>
          <p:cNvPr id="59" name="Shape 57"/>
          <p:cNvSpPr/>
          <p:nvPr/>
        </p:nvSpPr>
        <p:spPr>
          <a:xfrm>
            <a:off x="530352" y="5298439"/>
            <a:ext cx="2720340" cy="436880"/>
          </a:xfrm>
          <a:prstGeom prst="rect">
            <a:avLst/>
          </a:prstGeom>
          <a:solidFill>
            <a:srgbClr val="FFFFFF"/>
          </a:solidFill>
          <a:ln w="6350">
            <a:solidFill>
              <a:srgbClr val="D7DEE8"/>
            </a:solidFill>
            <a:prstDash val="solid"/>
          </a:ln>
        </p:spPr>
        <p:txBody>
          <a:bodyPr/>
          <a:lstStyle/>
          <a:p>
            <a:endParaRPr sz="1400" b="1"/>
          </a:p>
        </p:txBody>
      </p:sp>
      <p:sp>
        <p:nvSpPr>
          <p:cNvPr id="60" name="Text 58"/>
          <p:cNvSpPr/>
          <p:nvPr/>
        </p:nvSpPr>
        <p:spPr>
          <a:xfrm>
            <a:off x="566928" y="5330443"/>
            <a:ext cx="2647188" cy="372872"/>
          </a:xfrm>
          <a:prstGeom prst="rect">
            <a:avLst/>
          </a:prstGeom>
          <a:noFill/>
          <a:ln/>
        </p:spPr>
        <p:txBody>
          <a:bodyPr wrap="square" lIns="127" tIns="127" rIns="127" bIns="127" rtlCol="0" anchor="ctr">
            <a:normAutofit/>
          </a:bodyPr>
          <a:lstStyle/>
          <a:p>
            <a:pPr marL="0" indent="0" algn="l">
              <a:buNone/>
            </a:pPr>
            <a:r>
              <a:rPr lang="en-US" sz="1400" b="1" dirty="0">
                <a:solidFill>
                  <a:srgbClr val="1B1F23"/>
                </a:solidFill>
                <a:latin typeface="Aptos" pitchFamily="34" charset="0"/>
                <a:ea typeface="Aptos" pitchFamily="34" charset="-122"/>
                <a:cs typeface="Aptos" pitchFamily="34" charset="-120"/>
              </a:rPr>
              <a:t>Equity</a:t>
            </a:r>
            <a:endParaRPr lang="en-US" sz="1400" b="1" dirty="0"/>
          </a:p>
        </p:txBody>
      </p:sp>
      <p:sp>
        <p:nvSpPr>
          <p:cNvPr id="61" name="Shape 59"/>
          <p:cNvSpPr/>
          <p:nvPr/>
        </p:nvSpPr>
        <p:spPr>
          <a:xfrm>
            <a:off x="3250692" y="5298439"/>
            <a:ext cx="1360170" cy="436880"/>
          </a:xfrm>
          <a:prstGeom prst="rect">
            <a:avLst/>
          </a:prstGeom>
          <a:solidFill>
            <a:srgbClr val="FFFFFF"/>
          </a:solidFill>
          <a:ln w="6350">
            <a:solidFill>
              <a:srgbClr val="D7DEE8"/>
            </a:solidFill>
            <a:prstDash val="solid"/>
          </a:ln>
        </p:spPr>
        <p:txBody>
          <a:bodyPr/>
          <a:lstStyle/>
          <a:p>
            <a:endParaRPr sz="1400" b="1"/>
          </a:p>
        </p:txBody>
      </p:sp>
      <p:sp>
        <p:nvSpPr>
          <p:cNvPr id="62" name="Text 60"/>
          <p:cNvSpPr/>
          <p:nvPr/>
        </p:nvSpPr>
        <p:spPr>
          <a:xfrm>
            <a:off x="3287268" y="533044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$770,000</a:t>
            </a:r>
            <a:endParaRPr lang="en-US" sz="1400" b="1" dirty="0"/>
          </a:p>
        </p:txBody>
      </p:sp>
      <p:sp>
        <p:nvSpPr>
          <p:cNvPr id="63" name="Shape 61"/>
          <p:cNvSpPr/>
          <p:nvPr/>
        </p:nvSpPr>
        <p:spPr>
          <a:xfrm>
            <a:off x="4610862" y="5298439"/>
            <a:ext cx="1360170" cy="436880"/>
          </a:xfrm>
          <a:prstGeom prst="rect">
            <a:avLst/>
          </a:prstGeom>
          <a:solidFill>
            <a:srgbClr val="FFFFFF"/>
          </a:solidFill>
          <a:ln w="6350">
            <a:solidFill>
              <a:srgbClr val="D7DEE8"/>
            </a:solidFill>
            <a:prstDash val="solid"/>
          </a:ln>
        </p:spPr>
        <p:txBody>
          <a:bodyPr/>
          <a:lstStyle/>
          <a:p>
            <a:endParaRPr sz="1400" b="1"/>
          </a:p>
        </p:txBody>
      </p:sp>
      <p:sp>
        <p:nvSpPr>
          <p:cNvPr id="64" name="Text 62"/>
          <p:cNvSpPr/>
          <p:nvPr/>
        </p:nvSpPr>
        <p:spPr>
          <a:xfrm>
            <a:off x="4647438" y="5330443"/>
            <a:ext cx="1287018" cy="372872"/>
          </a:xfrm>
          <a:prstGeom prst="rect">
            <a:avLst/>
          </a:prstGeom>
          <a:noFill/>
          <a:ln/>
        </p:spPr>
        <p:txBody>
          <a:bodyPr wrap="square" lIns="127" tIns="127" rIns="127" bIns="127" rtlCol="0" anchor="ctr">
            <a:normAutofit/>
          </a:bodyPr>
          <a:lstStyle/>
          <a:p>
            <a:pPr marL="0" indent="0" algn="ctr">
              <a:buNone/>
            </a:pPr>
            <a:r>
              <a:rPr lang="en-US" sz="1400" b="1" dirty="0">
                <a:solidFill>
                  <a:srgbClr val="1B1F23"/>
                </a:solidFill>
                <a:latin typeface="Aptos" pitchFamily="34" charset="0"/>
                <a:ea typeface="Aptos" pitchFamily="34" charset="-122"/>
                <a:cs typeface="Aptos" pitchFamily="34" charset="-120"/>
              </a:rPr>
              <a:t>$800,000</a:t>
            </a:r>
            <a:endParaRPr lang="en-US" sz="1400" b="1" dirty="0"/>
          </a:p>
        </p:txBody>
      </p:sp>
      <p:sp>
        <p:nvSpPr>
          <p:cNvPr id="65" name="Shape 63"/>
          <p:cNvSpPr/>
          <p:nvPr/>
        </p:nvSpPr>
        <p:spPr>
          <a:xfrm>
            <a:off x="6636168" y="1691640"/>
            <a:ext cx="4937760" cy="1325880"/>
          </a:xfrm>
          <a:prstGeom prst="roundRect">
            <a:avLst>
              <a:gd name="adj" fmla="val 6897"/>
            </a:avLst>
          </a:prstGeom>
          <a:solidFill>
            <a:srgbClr val="EAF3FA"/>
          </a:solidFill>
          <a:ln w="10160">
            <a:solidFill>
              <a:srgbClr val="D7DEE8"/>
            </a:solidFill>
            <a:prstDash val="solid"/>
          </a:ln>
        </p:spPr>
        <p:txBody>
          <a:bodyPr/>
          <a:lstStyle/>
          <a:p>
            <a:endParaRPr sz="1400" b="1"/>
          </a:p>
        </p:txBody>
      </p:sp>
      <p:sp>
        <p:nvSpPr>
          <p:cNvPr id="66" name="Text 64"/>
          <p:cNvSpPr/>
          <p:nvPr/>
        </p:nvSpPr>
        <p:spPr>
          <a:xfrm>
            <a:off x="6791616" y="1819656"/>
            <a:ext cx="46268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Required case assignment</a:t>
            </a:r>
            <a:endParaRPr lang="en-US" sz="1400" b="1" dirty="0"/>
          </a:p>
        </p:txBody>
      </p:sp>
      <p:sp>
        <p:nvSpPr>
          <p:cNvPr id="67" name="Text 65"/>
          <p:cNvSpPr/>
          <p:nvPr/>
        </p:nvSpPr>
        <p:spPr>
          <a:xfrm>
            <a:off x="6791616" y="2130552"/>
            <a:ext cx="4626864" cy="79552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Prepare a one-page diagnostic memo. Include: ratio table, trend interpretation, main financial risk, strategic recommendation, and one limitation of the analysis.</a:t>
            </a:r>
            <a:endParaRPr lang="en-US" sz="1400" b="1" dirty="0"/>
          </a:p>
        </p:txBody>
      </p:sp>
      <p:sp>
        <p:nvSpPr>
          <p:cNvPr id="68" name="Shape 66"/>
          <p:cNvSpPr/>
          <p:nvPr/>
        </p:nvSpPr>
        <p:spPr>
          <a:xfrm>
            <a:off x="6636168" y="3073404"/>
            <a:ext cx="4937760" cy="1508760"/>
          </a:xfrm>
          <a:prstGeom prst="roundRect">
            <a:avLst>
              <a:gd name="adj" fmla="val 6061"/>
            </a:avLst>
          </a:prstGeom>
          <a:solidFill>
            <a:srgbClr val="FFFFFF"/>
          </a:solidFill>
          <a:ln w="10160">
            <a:solidFill>
              <a:srgbClr val="D7DEE8"/>
            </a:solidFill>
            <a:prstDash val="solid"/>
          </a:ln>
        </p:spPr>
        <p:txBody>
          <a:bodyPr/>
          <a:lstStyle/>
          <a:p>
            <a:endParaRPr sz="1400" b="1"/>
          </a:p>
        </p:txBody>
      </p:sp>
      <p:sp>
        <p:nvSpPr>
          <p:cNvPr id="69" name="Text 67"/>
          <p:cNvSpPr/>
          <p:nvPr/>
        </p:nvSpPr>
        <p:spPr>
          <a:xfrm>
            <a:off x="6791616" y="3201420"/>
            <a:ext cx="46268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Lecture summary</a:t>
            </a:r>
            <a:endParaRPr lang="en-US" sz="1400" b="1" dirty="0"/>
          </a:p>
        </p:txBody>
      </p:sp>
      <p:sp>
        <p:nvSpPr>
          <p:cNvPr id="70" name="Text 68"/>
          <p:cNvSpPr/>
          <p:nvPr/>
        </p:nvSpPr>
        <p:spPr>
          <a:xfrm>
            <a:off x="6791616" y="3512316"/>
            <a:ext cx="4626864" cy="978408"/>
          </a:xfrm>
          <a:prstGeom prst="rect">
            <a:avLst/>
          </a:prstGeom>
          <a:noFill/>
          <a:ln/>
        </p:spPr>
        <p:txBody>
          <a:bodyPr wrap="square" lIns="127" tIns="127" rIns="127" bIns="127" rtlCol="0" anchor="t">
            <a:normAutofit/>
          </a:bodyPr>
          <a:lstStyle/>
          <a:p>
            <a:pPr marL="0" indent="0">
              <a:buNone/>
            </a:pPr>
            <a:r>
              <a:rPr lang="en-US" sz="1400" b="1" dirty="0">
                <a:solidFill>
                  <a:srgbClr val="1B1F23"/>
                </a:solidFill>
                <a:latin typeface="Aptos" pitchFamily="34" charset="0"/>
                <a:ea typeface="Aptos" pitchFamily="34" charset="-122"/>
                <a:cs typeface="Aptos" pitchFamily="34" charset="-120"/>
              </a:rPr>
              <a:t>Financial analysis links statements to valuation and planning. Ratios diagnose liquidity, efficiency, leverage, profitability, and market perception. Forecasting and pro forma statements test whether strategy can be financed.</a:t>
            </a:r>
            <a:endParaRPr lang="en-US" sz="1400" b="1" dirty="0"/>
          </a:p>
        </p:txBody>
      </p:sp>
      <p:sp>
        <p:nvSpPr>
          <p:cNvPr id="71" name="Shape 69"/>
          <p:cNvSpPr/>
          <p:nvPr/>
        </p:nvSpPr>
        <p:spPr>
          <a:xfrm>
            <a:off x="6636168" y="4722713"/>
            <a:ext cx="4937760" cy="1170432"/>
          </a:xfrm>
          <a:prstGeom prst="roundRect">
            <a:avLst>
              <a:gd name="adj" fmla="val 13333"/>
            </a:avLst>
          </a:prstGeom>
          <a:solidFill>
            <a:srgbClr val="DFF6F7"/>
          </a:solidFill>
          <a:ln w="10160">
            <a:solidFill>
              <a:srgbClr val="D7DEE8"/>
            </a:solidFill>
            <a:prstDash val="solid"/>
          </a:ln>
        </p:spPr>
        <p:txBody>
          <a:bodyPr/>
          <a:lstStyle/>
          <a:p>
            <a:endParaRPr sz="1400" b="1"/>
          </a:p>
        </p:txBody>
      </p:sp>
      <p:sp>
        <p:nvSpPr>
          <p:cNvPr id="72" name="Text 70"/>
          <p:cNvSpPr/>
          <p:nvPr/>
        </p:nvSpPr>
        <p:spPr>
          <a:xfrm>
            <a:off x="6791616" y="4850729"/>
            <a:ext cx="4626864" cy="219456"/>
          </a:xfrm>
          <a:prstGeom prst="rect">
            <a:avLst/>
          </a:prstGeom>
          <a:noFill/>
          <a:ln/>
        </p:spPr>
        <p:txBody>
          <a:bodyPr wrap="square" lIns="0" tIns="0" rIns="0" bIns="0" rtlCol="0" anchor="ctr">
            <a:normAutofit/>
          </a:bodyPr>
          <a:lstStyle/>
          <a:p>
            <a:pPr marL="0" indent="0">
              <a:buNone/>
            </a:pPr>
            <a:r>
              <a:rPr lang="en-US" sz="1400" b="1" dirty="0">
                <a:solidFill>
                  <a:srgbClr val="17324D"/>
                </a:solidFill>
                <a:latin typeface="Aptos Display" pitchFamily="34" charset="0"/>
                <a:ea typeface="Aptos Display" pitchFamily="34" charset="-122"/>
                <a:cs typeface="Aptos Display" pitchFamily="34" charset="-120"/>
              </a:rPr>
              <a:t>Strategic recommendation examples</a:t>
            </a:r>
            <a:endParaRPr lang="en-US" sz="1400" b="1" dirty="0"/>
          </a:p>
        </p:txBody>
      </p:sp>
      <p:sp>
        <p:nvSpPr>
          <p:cNvPr id="73" name="Text 71"/>
          <p:cNvSpPr/>
          <p:nvPr/>
        </p:nvSpPr>
        <p:spPr>
          <a:xfrm>
            <a:off x="6791616" y="5161625"/>
            <a:ext cx="4626864" cy="155448"/>
          </a:xfrm>
          <a:prstGeom prst="rect">
            <a:avLst/>
          </a:prstGeom>
          <a:noFill/>
          <a:ln/>
        </p:spPr>
        <p:txBody>
          <a:bodyPr wrap="square" lIns="127" tIns="127" rIns="127" bIns="127" rtlCol="0" anchor="t">
            <a:noAutofit/>
          </a:bodyPr>
          <a:lstStyle/>
          <a:p>
            <a:pPr marL="0" indent="0">
              <a:buNone/>
            </a:pPr>
            <a:r>
              <a:rPr lang="en-US" sz="1400" b="1" dirty="0">
                <a:solidFill>
                  <a:srgbClr val="1B1F23"/>
                </a:solidFill>
                <a:latin typeface="Aptos" pitchFamily="34" charset="0"/>
                <a:ea typeface="Aptos" pitchFamily="34" charset="-122"/>
                <a:cs typeface="Aptos" pitchFamily="34" charset="-120"/>
              </a:rPr>
              <a:t>Improve working capital, protect margins, manage leverage, align growth with financing capacity, and benchmark against comparable firms.</a:t>
            </a:r>
            <a:endParaRPr lang="en-US" sz="1400" b="1"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46">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46</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Which tool compares the same financial statement item across two or more periods?</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Vertical analysis</a:t>
            </a:r>
            <a:endParaRPr lang="en-US" sz="1400" b="1" dirty="0"/>
          </a:p>
        </p:txBody>
      </p:sp>
      <p:sp>
        <p:nvSpPr>
          <p:cNvPr id="16" name="Shape 14"/>
          <p:cNvSpPr/>
          <p:nvPr/>
        </p:nvSpPr>
        <p:spPr>
          <a:xfrm>
            <a:off x="987552" y="3172968"/>
            <a:ext cx="283464" cy="283464"/>
          </a:xfrm>
          <a:prstGeom prst="ellipse">
            <a:avLst/>
          </a:prstGeom>
          <a:solidFill>
            <a:srgbClr val="197278"/>
          </a:solidFill>
          <a:ln w="12700">
            <a:solidFill>
              <a:srgbClr val="197278"/>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Horizontal analysis</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Market-to-book analysis</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Cash ratio analysis</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B</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Horizontal analysis studies changes over time by comparing current and base-period amounts.</a:t>
            </a:r>
            <a:endParaRPr lang="en-US" sz="1400" b="1"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47">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47</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2</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In a common-size income statement, each item is usually expressed as a percentage of:</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Total assets</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Total liabilities</a:t>
            </a:r>
            <a:endParaRPr lang="en-US" sz="1400" b="1" dirty="0"/>
          </a:p>
        </p:txBody>
      </p:sp>
      <p:sp>
        <p:nvSpPr>
          <p:cNvPr id="19" name="Shape 17"/>
          <p:cNvSpPr/>
          <p:nvPr/>
        </p:nvSpPr>
        <p:spPr>
          <a:xfrm>
            <a:off x="987552" y="3694176"/>
            <a:ext cx="283464" cy="283464"/>
          </a:xfrm>
          <a:prstGeom prst="ellipse">
            <a:avLst/>
          </a:prstGeom>
          <a:solidFill>
            <a:srgbClr val="197278"/>
          </a:solidFill>
          <a:ln w="12700">
            <a:solidFill>
              <a:srgbClr val="197278"/>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Sales</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Common equity</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C</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Income statement common-size analysis uses sales as the base.</a:t>
            </a:r>
            <a:endParaRPr lang="en-US" sz="1400" b="1"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48">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596579"/>
                </a:solidFill>
                <a:latin typeface="Aptos" pitchFamily="34" charset="0"/>
                <a:ea typeface="Aptos" pitchFamily="34" charset="-122"/>
                <a:cs typeface="Aptos" pitchFamily="34" charset="-120"/>
              </a:rPr>
              <a:t>Solved MCQ practice</a:t>
            </a:r>
            <a:endParaRPr lang="en-US" sz="1400" b="1" dirty="0"/>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48</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3</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A company has current assets of $500,000 and current liabilities of $250,000. Its current ratio is:</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0.50 times</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1.25 times</a:t>
            </a:r>
            <a:endParaRPr lang="en-US" sz="1400" b="1" dirty="0"/>
          </a:p>
        </p:txBody>
      </p:sp>
      <p:sp>
        <p:nvSpPr>
          <p:cNvPr id="19" name="Shape 17"/>
          <p:cNvSpPr/>
          <p:nvPr/>
        </p:nvSpPr>
        <p:spPr>
          <a:xfrm>
            <a:off x="987552" y="3694176"/>
            <a:ext cx="283464" cy="283464"/>
          </a:xfrm>
          <a:prstGeom prst="ellipse">
            <a:avLst/>
          </a:prstGeom>
          <a:solidFill>
            <a:srgbClr val="197278"/>
          </a:solidFill>
          <a:ln w="12700">
            <a:solidFill>
              <a:srgbClr val="197278"/>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2.00 times</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4.00 times</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C</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Current ratio = 500,000 / 250,000 = 2.00 times.</a:t>
            </a:r>
            <a:endParaRPr lang="en-US" sz="1400" b="1"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49">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49</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4</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Which ratio is the most conservative measure of liquidity?</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Current ratio</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Quick ratio</a:t>
            </a:r>
            <a:endParaRPr lang="en-US" sz="1400" b="1" dirty="0"/>
          </a:p>
        </p:txBody>
      </p:sp>
      <p:sp>
        <p:nvSpPr>
          <p:cNvPr id="19" name="Shape 17"/>
          <p:cNvSpPr/>
          <p:nvPr/>
        </p:nvSpPr>
        <p:spPr>
          <a:xfrm>
            <a:off x="987552" y="3694176"/>
            <a:ext cx="283464" cy="283464"/>
          </a:xfrm>
          <a:prstGeom prst="ellipse">
            <a:avLst/>
          </a:prstGeom>
          <a:solidFill>
            <a:srgbClr val="197278"/>
          </a:solidFill>
          <a:ln w="12700">
            <a:solidFill>
              <a:srgbClr val="197278"/>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Cash ratio</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Total asset turnover</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C</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The cash ratio includes only cash and cash equivalents or marketable securities in the numerator.</a:t>
            </a:r>
            <a:endParaRPr lang="en-US" sz="1400" b="1"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 50">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50</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5</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Inventory turnover is primarily used to evaluate:</a:t>
            </a:r>
            <a:endParaRPr lang="en-US" sz="1750" b="1" dirty="0"/>
          </a:p>
        </p:txBody>
      </p:sp>
      <p:sp>
        <p:nvSpPr>
          <p:cNvPr id="13" name="Shape 11"/>
          <p:cNvSpPr/>
          <p:nvPr/>
        </p:nvSpPr>
        <p:spPr>
          <a:xfrm>
            <a:off x="987552" y="2651760"/>
            <a:ext cx="283464" cy="283464"/>
          </a:xfrm>
          <a:prstGeom prst="ellipse">
            <a:avLst/>
          </a:prstGeom>
          <a:solidFill>
            <a:srgbClr val="197278"/>
          </a:solidFill>
          <a:ln w="12700">
            <a:solidFill>
              <a:srgbClr val="197278"/>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How quickly inventory is sold and replaced</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How much debt the firm uses</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How investors price earnings</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How much profit remains after taxes</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A</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Inventory turnover measures how many times inventory is sold and replaced during the period.</a:t>
            </a:r>
            <a:endParaRPr lang="en-US" sz="1400" b="1"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51">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51</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6</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If EBIT is $300,000 and interest expense is $60,000, times interest earned equals:</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0.20 times</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2.00 times</a:t>
            </a:r>
            <a:endParaRPr lang="en-US" sz="1400" b="1" dirty="0"/>
          </a:p>
        </p:txBody>
      </p:sp>
      <p:sp>
        <p:nvSpPr>
          <p:cNvPr id="19" name="Shape 17"/>
          <p:cNvSpPr/>
          <p:nvPr/>
        </p:nvSpPr>
        <p:spPr>
          <a:xfrm>
            <a:off x="987552" y="3694176"/>
            <a:ext cx="283464" cy="283464"/>
          </a:xfrm>
          <a:prstGeom prst="ellipse">
            <a:avLst/>
          </a:prstGeom>
          <a:solidFill>
            <a:srgbClr val="197278"/>
          </a:solidFill>
          <a:ln w="12700">
            <a:solidFill>
              <a:srgbClr val="197278"/>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5.00 times</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20.00 times</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C</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TIE = EBIT / interest expense = 300,000 / 60,000 = 5.00 times.</a:t>
            </a:r>
            <a:endParaRPr lang="en-US" sz="1400" b="1"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 52">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52</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7</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Which ratio measures the percentage of sales that becomes net income?</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Gross profit margin</a:t>
            </a:r>
            <a:endParaRPr lang="en-US" sz="1400" b="1" dirty="0"/>
          </a:p>
        </p:txBody>
      </p:sp>
      <p:sp>
        <p:nvSpPr>
          <p:cNvPr id="16" name="Shape 14"/>
          <p:cNvSpPr/>
          <p:nvPr/>
        </p:nvSpPr>
        <p:spPr>
          <a:xfrm>
            <a:off x="987552" y="3172968"/>
            <a:ext cx="283464" cy="283464"/>
          </a:xfrm>
          <a:prstGeom prst="ellipse">
            <a:avLst/>
          </a:prstGeom>
          <a:solidFill>
            <a:srgbClr val="197278"/>
          </a:solidFill>
          <a:ln w="12700">
            <a:solidFill>
              <a:srgbClr val="197278"/>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Net profit margin</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Debt ratio</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Receivables turnover</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B</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Net profit margin = net income / sales.</a:t>
            </a:r>
            <a:endParaRPr lang="en-US" sz="1400" b="1"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 53">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53</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8</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In the three-part DuPont model, ROE is decomposed into:</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Current ratio, quick ratio, cash ratio</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Debt ratio, debt-to-equity, TIE</a:t>
            </a:r>
            <a:endParaRPr lang="en-US" sz="1400" b="1" dirty="0"/>
          </a:p>
        </p:txBody>
      </p:sp>
      <p:sp>
        <p:nvSpPr>
          <p:cNvPr id="19" name="Shape 17"/>
          <p:cNvSpPr/>
          <p:nvPr/>
        </p:nvSpPr>
        <p:spPr>
          <a:xfrm>
            <a:off x="987552" y="3694176"/>
            <a:ext cx="283464" cy="283464"/>
          </a:xfrm>
          <a:prstGeom prst="ellipse">
            <a:avLst/>
          </a:prstGeom>
          <a:solidFill>
            <a:srgbClr val="197278"/>
          </a:solidFill>
          <a:ln w="12700">
            <a:solidFill>
              <a:srgbClr val="197278"/>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Net profit margin, total asset turnover, equity multiplier</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EPS, P/E, market-to-book</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C</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Three-part DuPont is ROE = net profit margin × total asset turnover × equity multiplier.</a:t>
            </a:r>
            <a:endParaRPr lang="en-US" sz="1400" b="1"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 54">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54</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9</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If forecast sales are $2,000,000 and COGS is expected to be 60% of sales, forecast COGS equals:</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$800,000</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$1,000,000</a:t>
            </a:r>
            <a:endParaRPr lang="en-US" sz="1400" b="1" dirty="0"/>
          </a:p>
        </p:txBody>
      </p:sp>
      <p:sp>
        <p:nvSpPr>
          <p:cNvPr id="19" name="Shape 17"/>
          <p:cNvSpPr/>
          <p:nvPr/>
        </p:nvSpPr>
        <p:spPr>
          <a:xfrm>
            <a:off x="987552" y="3694176"/>
            <a:ext cx="283464" cy="283464"/>
          </a:xfrm>
          <a:prstGeom prst="ellipse">
            <a:avLst/>
          </a:prstGeom>
          <a:solidFill>
            <a:srgbClr val="197278"/>
          </a:solidFill>
          <a:ln w="12700">
            <a:solidFill>
              <a:srgbClr val="197278"/>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$1,200,000</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$2,600,000</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C</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Forecast COGS = 0.60 × 2,000,000 = 1,200,000.</a:t>
            </a:r>
            <a:endParaRPr lang="en-US" sz="1400" b="1"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 55">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55</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10</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External financing needed exists when forecasted:</a:t>
            </a:r>
            <a:endParaRPr lang="en-US" sz="1750" b="1" dirty="0"/>
          </a:p>
        </p:txBody>
      </p:sp>
      <p:sp>
        <p:nvSpPr>
          <p:cNvPr id="13" name="Shape 11"/>
          <p:cNvSpPr/>
          <p:nvPr/>
        </p:nvSpPr>
        <p:spPr>
          <a:xfrm>
            <a:off x="987552" y="2651760"/>
            <a:ext cx="283464" cy="283464"/>
          </a:xfrm>
          <a:prstGeom prst="ellipse">
            <a:avLst/>
          </a:prstGeom>
          <a:solidFill>
            <a:srgbClr val="197278"/>
          </a:solidFill>
          <a:ln w="12700">
            <a:solidFill>
              <a:srgbClr val="197278"/>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Assets exceed available liabilities and equity</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Net income exceeds dividends</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Sales exceed cost of goods sold</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Market value exceeds book value</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A</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EFN is the financing gap when required assets are greater than projected liabilities and equity available to finance them.</a:t>
            </a:r>
            <a:endParaRPr lang="en-US" sz="1400" b="1"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 56">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56</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11</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A firm’s sales increased from $800,000 to $1,000,000. The horizontal analysis percentage change is:</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20.0%</a:t>
            </a:r>
            <a:endParaRPr lang="en-US" sz="1400" b="1" dirty="0"/>
          </a:p>
        </p:txBody>
      </p:sp>
      <p:sp>
        <p:nvSpPr>
          <p:cNvPr id="16" name="Shape 14"/>
          <p:cNvSpPr/>
          <p:nvPr/>
        </p:nvSpPr>
        <p:spPr>
          <a:xfrm>
            <a:off x="987552" y="3172968"/>
            <a:ext cx="283464" cy="283464"/>
          </a:xfrm>
          <a:prstGeom prst="ellipse">
            <a:avLst/>
          </a:prstGeom>
          <a:solidFill>
            <a:srgbClr val="197278"/>
          </a:solidFill>
          <a:ln w="12700">
            <a:solidFill>
              <a:srgbClr val="197278"/>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25.0%</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80.0%</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125.0%</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B</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Percentage change = (1,000,000 − 800,000) / 800,000 = 25%.</a:t>
            </a:r>
            <a:endParaRPr lang="en-US" sz="1400" b="1"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 57">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57</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12</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If cash is $40,000, marketable securities are $30,000, receivables are $90,000, inventory is $120,000, and current liabilities are $140,000, the quick ratio is:</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0.50 times</a:t>
            </a:r>
            <a:endParaRPr lang="en-US" sz="1400" b="1" dirty="0"/>
          </a:p>
        </p:txBody>
      </p:sp>
      <p:sp>
        <p:nvSpPr>
          <p:cNvPr id="16" name="Shape 14"/>
          <p:cNvSpPr/>
          <p:nvPr/>
        </p:nvSpPr>
        <p:spPr>
          <a:xfrm>
            <a:off x="987552" y="3172968"/>
            <a:ext cx="283464" cy="283464"/>
          </a:xfrm>
          <a:prstGeom prst="ellipse">
            <a:avLst/>
          </a:prstGeom>
          <a:solidFill>
            <a:srgbClr val="197278"/>
          </a:solidFill>
          <a:ln w="12700">
            <a:solidFill>
              <a:srgbClr val="197278"/>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1.14 times</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2.00 times</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2.86 times</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B</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Quick ratio = (cash + marketable securities + receivables) / current liabilities = (40,000 + 30,000 + 90,000) / 140,000 = 1.14 times.</a:t>
            </a:r>
            <a:endParaRPr lang="en-US" sz="1400" b="1"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 58">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58</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13</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A decline in inventory turnover may indicate:</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Faster inventory movement</a:t>
            </a:r>
            <a:endParaRPr lang="en-US" sz="1400" b="1" dirty="0"/>
          </a:p>
        </p:txBody>
      </p:sp>
      <p:sp>
        <p:nvSpPr>
          <p:cNvPr id="16" name="Shape 14"/>
          <p:cNvSpPr/>
          <p:nvPr/>
        </p:nvSpPr>
        <p:spPr>
          <a:xfrm>
            <a:off x="987552" y="3172968"/>
            <a:ext cx="283464" cy="283464"/>
          </a:xfrm>
          <a:prstGeom prst="ellipse">
            <a:avLst/>
          </a:prstGeom>
          <a:solidFill>
            <a:srgbClr val="197278"/>
          </a:solidFill>
          <a:ln w="12700">
            <a:solidFill>
              <a:srgbClr val="197278"/>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Inventory is moving more slowly or becoming excessive</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Lower reliance on debt</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Higher market valuation</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B</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Inventory turnover falls when inventory is large relative to COGS; this can signal slow-moving inventory or weak demand.</a:t>
            </a:r>
            <a:endParaRPr lang="en-US" sz="1400" b="1"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 59">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59</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14</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Receivables turnover is calculated as:</a:t>
            </a:r>
            <a:endParaRPr lang="en-US" sz="1750" b="1" dirty="0"/>
          </a:p>
        </p:txBody>
      </p:sp>
      <p:sp>
        <p:nvSpPr>
          <p:cNvPr id="13" name="Shape 11"/>
          <p:cNvSpPr/>
          <p:nvPr/>
        </p:nvSpPr>
        <p:spPr>
          <a:xfrm>
            <a:off x="987552" y="2651760"/>
            <a:ext cx="283464" cy="283464"/>
          </a:xfrm>
          <a:prstGeom prst="ellipse">
            <a:avLst/>
          </a:prstGeom>
          <a:solidFill>
            <a:srgbClr val="197278"/>
          </a:solidFill>
          <a:ln w="12700">
            <a:solidFill>
              <a:srgbClr val="197278"/>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Credit sales / accounts receivable</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Accounts receivable / credit sales</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COGS / inventory</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Net income / total assets</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A</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Receivables turnover measures how many times receivables are collected during the period.</a:t>
            </a:r>
            <a:endParaRPr lang="en-US" sz="1400" b="1"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 60">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60</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15</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A debt ratio of 60% means that:</a:t>
            </a:r>
            <a:endParaRPr lang="en-US" sz="1750" b="1" dirty="0"/>
          </a:p>
        </p:txBody>
      </p:sp>
      <p:sp>
        <p:nvSpPr>
          <p:cNvPr id="13" name="Shape 11"/>
          <p:cNvSpPr/>
          <p:nvPr/>
        </p:nvSpPr>
        <p:spPr>
          <a:xfrm>
            <a:off x="987552" y="2651760"/>
            <a:ext cx="283464" cy="283464"/>
          </a:xfrm>
          <a:prstGeom prst="ellipse">
            <a:avLst/>
          </a:prstGeom>
          <a:solidFill>
            <a:srgbClr val="197278"/>
          </a:solidFill>
          <a:ln w="12700">
            <a:solidFill>
              <a:srgbClr val="197278"/>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60% of assets are financed by liabilities</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60% of sales become profit</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60% of liabilities are current liabilities</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60% of equity is retained earnings</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A</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Debt ratio = total liabilities / total assets; it shows the proportion of assets financed by creditors.</a:t>
            </a:r>
            <a:endParaRPr lang="en-US" sz="1400" b="1"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 61">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61</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16</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If net income is $120,000, sales are $1,500,000, and total assets are $900,000, ROA equals:</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8.0%</a:t>
            </a:r>
            <a:endParaRPr lang="en-US" sz="1400" b="1" dirty="0"/>
          </a:p>
        </p:txBody>
      </p:sp>
      <p:sp>
        <p:nvSpPr>
          <p:cNvPr id="16" name="Shape 14"/>
          <p:cNvSpPr/>
          <p:nvPr/>
        </p:nvSpPr>
        <p:spPr>
          <a:xfrm>
            <a:off x="987552" y="3172968"/>
            <a:ext cx="283464" cy="283464"/>
          </a:xfrm>
          <a:prstGeom prst="ellipse">
            <a:avLst/>
          </a:prstGeom>
          <a:solidFill>
            <a:srgbClr val="197278"/>
          </a:solidFill>
          <a:ln w="12700">
            <a:solidFill>
              <a:srgbClr val="197278"/>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13.3%</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15.0%</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75.0%</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B</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ROA = net income / total assets = 120,000 / 900,000 = 13.3%.</a:t>
            </a:r>
            <a:endParaRPr lang="en-US" sz="1400" b="1"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 62">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62</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17</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If a company has net income of $200,000 and 50,000 common shares outstanding, EPS is:</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$0.25</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$2.50</a:t>
            </a:r>
            <a:endParaRPr lang="en-US" sz="1400" b="1" dirty="0"/>
          </a:p>
        </p:txBody>
      </p:sp>
      <p:sp>
        <p:nvSpPr>
          <p:cNvPr id="19" name="Shape 17"/>
          <p:cNvSpPr/>
          <p:nvPr/>
        </p:nvSpPr>
        <p:spPr>
          <a:xfrm>
            <a:off x="987552" y="3694176"/>
            <a:ext cx="283464" cy="283464"/>
          </a:xfrm>
          <a:prstGeom prst="ellipse">
            <a:avLst/>
          </a:prstGeom>
          <a:solidFill>
            <a:srgbClr val="197278"/>
          </a:solidFill>
          <a:ln w="12700">
            <a:solidFill>
              <a:srgbClr val="197278"/>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$4.00</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$250.00</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C</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EPS = net income available to common shareholders / common shares outstanding = 200,000 / 50,000 = $4.00.</a:t>
            </a:r>
            <a:endParaRPr lang="en-US" sz="1400" b="1"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 63">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63</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18</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A high P/E ratio usually suggests that investors expect:</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No future growth</a:t>
            </a:r>
            <a:endParaRPr lang="en-US" sz="1400" b="1" dirty="0"/>
          </a:p>
        </p:txBody>
      </p:sp>
      <p:sp>
        <p:nvSpPr>
          <p:cNvPr id="16" name="Shape 14"/>
          <p:cNvSpPr/>
          <p:nvPr/>
        </p:nvSpPr>
        <p:spPr>
          <a:xfrm>
            <a:off x="987552" y="3172968"/>
            <a:ext cx="283464" cy="283464"/>
          </a:xfrm>
          <a:prstGeom prst="ellipse">
            <a:avLst/>
          </a:prstGeom>
          <a:solidFill>
            <a:srgbClr val="197278"/>
          </a:solidFill>
          <a:ln w="12700">
            <a:solidFill>
              <a:srgbClr val="197278"/>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Higher future growth or lower perceived risk</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Immediate bankruptcy</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Lower sales only</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B</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P/E reflects how much investors pay for each dollar of earnings; high values often reflect growth expectations or lower risk perceptions.</a:t>
            </a:r>
            <a:endParaRPr lang="en-US" sz="1400" b="1"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 64">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64</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19</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Under the percentage-of-sales method, which account is most likely to vary directly with sales?</a:t>
            </a:r>
            <a:endParaRPr lang="en-US" sz="1750" b="1" dirty="0"/>
          </a:p>
        </p:txBody>
      </p:sp>
      <p:sp>
        <p:nvSpPr>
          <p:cNvPr id="13" name="Shape 11"/>
          <p:cNvSpPr/>
          <p:nvPr/>
        </p:nvSpPr>
        <p:spPr>
          <a:xfrm>
            <a:off x="987552" y="2651760"/>
            <a:ext cx="283464" cy="283464"/>
          </a:xfrm>
          <a:prstGeom prst="ellipse">
            <a:avLst/>
          </a:prstGeom>
          <a:solidFill>
            <a:srgbClr val="197278"/>
          </a:solidFill>
          <a:ln w="12700">
            <a:solidFill>
              <a:srgbClr val="197278"/>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Inventory</a:t>
            </a:r>
            <a:endParaRPr lang="en-US" sz="1400" b="1" dirty="0"/>
          </a:p>
        </p:txBody>
      </p:sp>
      <p:sp>
        <p:nvSpPr>
          <p:cNvPr id="16" name="Shape 14"/>
          <p:cNvSpPr/>
          <p:nvPr/>
        </p:nvSpPr>
        <p:spPr>
          <a:xfrm>
            <a:off x="987552" y="3172968"/>
            <a:ext cx="283464" cy="283464"/>
          </a:xfrm>
          <a:prstGeom prst="ellipse">
            <a:avLst/>
          </a:prstGeom>
          <a:solidFill>
            <a:srgbClr val="EAF3FA"/>
          </a:solidFill>
          <a:ln w="12700">
            <a:solidFill>
              <a:srgbClr val="1F5A92"/>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Long-term bonds payable</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Common stock par value</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Patent amortization policy</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A</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Inventory often changes with sales because more sales require more goods available for sale.</a:t>
            </a:r>
            <a:endParaRPr lang="en-US" sz="1400" b="1" dirty="0"/>
          </a:p>
        </p:txBody>
      </p:sp>
    </p:spTree>
  </p:cSld>
  <p:clrMapOvr>
    <a:overrideClrMapping bg1="lt1" tx1="dk1" bg2="lt2" tx2="dk2" accent1="accent1" accent2="accent2" accent3="accent3" accent4="accent4" accent5="accent5" accent6="accent6" hlink="hlink" folHlink="folHlink"/>
  </p:clrMapOvr>
</p:sld>
</file>

<file path=ppt/slides/slide66.xml><?xml version="1.0" encoding="utf-8"?>
<p:sld xmlns:a="http://schemas.openxmlformats.org/drawingml/2006/main" xmlns:r="http://schemas.openxmlformats.org/officeDocument/2006/relationships" xmlns:p="http://schemas.openxmlformats.org/presentationml/2006/main">
  <p:cSld name="Slide 65">
    <p:bg>
      <p:bgPr>
        <a:solidFill>
          <a:srgbClr val="F7F9FC"/>
        </a:solidFill>
        <a:effectLst/>
      </p:bgPr>
    </p:bg>
    <p:spTree>
      <p:nvGrpSpPr>
        <p:cNvPr id="1" name=""/>
        <p:cNvGrpSpPr/>
        <p:nvPr/>
      </p:nvGrpSpPr>
      <p:grpSpPr>
        <a:xfrm>
          <a:off x="0" y="0"/>
          <a:ext cx="0" cy="0"/>
          <a:chOff x="0" y="0"/>
          <a:chExt cx="0" cy="0"/>
        </a:xfrm>
      </p:grpSpPr>
      <p:sp>
        <p:nvSpPr>
          <p:cNvPr id="5" name="Text 3"/>
          <p:cNvSpPr/>
          <p:nvPr/>
        </p:nvSpPr>
        <p:spPr>
          <a:xfrm>
            <a:off x="502920" y="6519672"/>
            <a:ext cx="5486400" cy="201168"/>
          </a:xfrm>
          <a:prstGeom prst="rect">
            <a:avLst/>
          </a:prstGeom>
          <a:noFill/>
          <a:ln/>
        </p:spPr>
        <p:txBody>
          <a:bodyPr wrap="square" lIns="0" tIns="0" rIns="0" bIns="0" rtlCol="0" anchor="ctr"/>
          <a:lstStyle/>
          <a:p>
            <a:pPr marL="0" indent="0">
              <a:buNone/>
            </a:pPr>
            <a:r>
              <a:rPr lang="en-US" sz="1400" b="1" dirty="0">
                <a:solidFill>
                  <a:srgbClr val="002060"/>
                </a:solidFill>
                <a:latin typeface="Aptos" pitchFamily="34" charset="0"/>
                <a:ea typeface="Aptos" pitchFamily="34" charset="-122"/>
                <a:cs typeface="Aptos" pitchFamily="34" charset="-120"/>
              </a:rPr>
              <a:t>Solved MCQ practice</a:t>
            </a:r>
            <a:endParaRPr lang="en-US" sz="1400" b="1" dirty="0">
              <a:solidFill>
                <a:srgbClr val="002060"/>
              </a:solidFill>
            </a:endParaRPr>
          </a:p>
        </p:txBody>
      </p:sp>
      <p:sp>
        <p:nvSpPr>
          <p:cNvPr id="6" name="Text 4"/>
          <p:cNvSpPr/>
          <p:nvPr/>
        </p:nvSpPr>
        <p:spPr>
          <a:xfrm>
            <a:off x="11384280" y="6473952"/>
            <a:ext cx="320040" cy="201168"/>
          </a:xfrm>
          <a:prstGeom prst="rect">
            <a:avLst/>
          </a:prstGeom>
          <a:noFill/>
          <a:ln/>
        </p:spPr>
        <p:txBody>
          <a:bodyPr wrap="square" lIns="0" tIns="0" rIns="0" bIns="0" rtlCol="0" anchor="ctr"/>
          <a:lstStyle/>
          <a:p>
            <a:pPr marL="0" indent="0" algn="r">
              <a:buNone/>
            </a:pPr>
            <a:r>
              <a:rPr lang="en-US" sz="1400" b="1" dirty="0">
                <a:solidFill>
                  <a:srgbClr val="17324D"/>
                </a:solidFill>
                <a:latin typeface="Aptos" pitchFamily="34" charset="0"/>
                <a:ea typeface="Aptos" pitchFamily="34" charset="-122"/>
                <a:cs typeface="Aptos" pitchFamily="34" charset="-120"/>
              </a:rPr>
              <a:t>65</a:t>
            </a:r>
            <a:endParaRPr lang="en-US" sz="1400" b="1" dirty="0"/>
          </a:p>
        </p:txBody>
      </p:sp>
      <p:sp>
        <p:nvSpPr>
          <p:cNvPr id="7" name="Shape 5"/>
          <p:cNvSpPr/>
          <p:nvPr/>
        </p:nvSpPr>
        <p:spPr>
          <a:xfrm>
            <a:off x="3048000" y="384048"/>
            <a:ext cx="1554480" cy="256032"/>
          </a:xfrm>
          <a:prstGeom prst="roundRect">
            <a:avLst>
              <a:gd name="adj" fmla="val 28571"/>
            </a:avLst>
          </a:prstGeom>
          <a:solidFill>
            <a:srgbClr val="EAF3FA"/>
          </a:solidFill>
          <a:ln w="12700">
            <a:solidFill>
              <a:srgbClr val="EAF3FA">
                <a:alpha val="0"/>
              </a:srgbClr>
            </a:solidFill>
            <a:prstDash val="solid"/>
          </a:ln>
        </p:spPr>
        <p:txBody>
          <a:bodyPr/>
          <a:lstStyle/>
          <a:p>
            <a:endParaRPr sz="1400" b="1"/>
          </a:p>
        </p:txBody>
      </p:sp>
      <p:sp>
        <p:nvSpPr>
          <p:cNvPr id="8" name="Text 6"/>
          <p:cNvSpPr/>
          <p:nvPr/>
        </p:nvSpPr>
        <p:spPr>
          <a:xfrm>
            <a:off x="3157728" y="448056"/>
            <a:ext cx="1325880" cy="109728"/>
          </a:xfrm>
          <a:prstGeom prst="rect">
            <a:avLst/>
          </a:prstGeom>
          <a:noFill/>
          <a:ln/>
        </p:spPr>
        <p:txBody>
          <a:bodyPr wrap="square" lIns="0" tIns="0" rIns="0" bIns="0" rtlCol="0" anchor="ctr"/>
          <a:lstStyle/>
          <a:p>
            <a:pPr marL="0" indent="0" algn="ctr">
              <a:buNone/>
            </a:pPr>
            <a:r>
              <a:rPr lang="en-US" sz="1400" b="1" dirty="0">
                <a:solidFill>
                  <a:srgbClr val="1F5A92"/>
                </a:solidFill>
                <a:latin typeface="Aptos" pitchFamily="34" charset="0"/>
                <a:ea typeface="Aptos" pitchFamily="34" charset="-122"/>
                <a:cs typeface="Aptos" pitchFamily="34" charset="-120"/>
              </a:rPr>
              <a:t>ASSESSMENT</a:t>
            </a:r>
            <a:endParaRPr lang="en-US" sz="1400" b="1" dirty="0"/>
          </a:p>
        </p:txBody>
      </p:sp>
      <p:sp>
        <p:nvSpPr>
          <p:cNvPr id="9" name="Text 7"/>
          <p:cNvSpPr/>
          <p:nvPr/>
        </p:nvSpPr>
        <p:spPr>
          <a:xfrm>
            <a:off x="3048000" y="713232"/>
            <a:ext cx="8595360" cy="475488"/>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ptos Display" pitchFamily="34" charset="0"/>
                <a:ea typeface="Aptos Display" pitchFamily="34" charset="-122"/>
                <a:cs typeface="Aptos Display" pitchFamily="34" charset="-120"/>
              </a:rPr>
              <a:t>Solved MCQ 20</a:t>
            </a:r>
            <a:endParaRPr lang="en-US" sz="2600" b="1" dirty="0"/>
          </a:p>
        </p:txBody>
      </p:sp>
      <p:sp>
        <p:nvSpPr>
          <p:cNvPr id="10" name="Text 8"/>
          <p:cNvSpPr/>
          <p:nvPr/>
        </p:nvSpPr>
        <p:spPr>
          <a:xfrm>
            <a:off x="3048000" y="1243584"/>
            <a:ext cx="8595360" cy="256032"/>
          </a:xfrm>
          <a:prstGeom prst="rect">
            <a:avLst/>
          </a:prstGeom>
          <a:noFill/>
          <a:ln/>
        </p:spPr>
        <p:txBody>
          <a:bodyPr wrap="square" lIns="0" tIns="0" rIns="0" bIns="0" rtlCol="0" anchor="ctr">
            <a:normAutofit/>
          </a:bodyPr>
          <a:lstStyle/>
          <a:p>
            <a:pPr marL="0" indent="0">
              <a:buNone/>
            </a:pPr>
            <a:r>
              <a:rPr lang="en-US" sz="1600" b="1" dirty="0">
                <a:solidFill>
                  <a:srgbClr val="FF0000"/>
                </a:solidFill>
                <a:latin typeface="Aptos" pitchFamily="34" charset="0"/>
              </a:rPr>
              <a:t>Read the question, select the best answer, then review the solution explanation.</a:t>
            </a:r>
          </a:p>
        </p:txBody>
      </p:sp>
      <p:sp>
        <p:nvSpPr>
          <p:cNvPr id="12" name="Text 10"/>
          <p:cNvSpPr/>
          <p:nvPr/>
        </p:nvSpPr>
        <p:spPr>
          <a:xfrm>
            <a:off x="914400" y="1792224"/>
            <a:ext cx="10332720" cy="658368"/>
          </a:xfrm>
          <a:prstGeom prst="rect">
            <a:avLst/>
          </a:prstGeom>
          <a:noFill/>
          <a:ln/>
        </p:spPr>
        <p:txBody>
          <a:bodyPr wrap="square" lIns="254" tIns="254" rIns="254" bIns="254" rtlCol="0" anchor="ctr">
            <a:normAutofit/>
          </a:bodyPr>
          <a:lstStyle/>
          <a:p>
            <a:pPr marL="0" indent="0">
              <a:buNone/>
            </a:pPr>
            <a:r>
              <a:rPr lang="en-US" sz="1750" b="1" dirty="0">
                <a:solidFill>
                  <a:srgbClr val="17324D"/>
                </a:solidFill>
                <a:latin typeface="Aptos Display" pitchFamily="34" charset="0"/>
                <a:ea typeface="Aptos Display" pitchFamily="34" charset="-122"/>
                <a:cs typeface="Aptos Display" pitchFamily="34" charset="-120"/>
              </a:rPr>
              <a:t>Which statement best describes the strategic role of financial analysis?</a:t>
            </a:r>
            <a:endParaRPr lang="en-US" sz="1750" b="1" dirty="0"/>
          </a:p>
        </p:txBody>
      </p:sp>
      <p:sp>
        <p:nvSpPr>
          <p:cNvPr id="13" name="Shape 11"/>
          <p:cNvSpPr/>
          <p:nvPr/>
        </p:nvSpPr>
        <p:spPr>
          <a:xfrm>
            <a:off x="987552" y="2651760"/>
            <a:ext cx="283464" cy="283464"/>
          </a:xfrm>
          <a:prstGeom prst="ellipse">
            <a:avLst/>
          </a:prstGeom>
          <a:solidFill>
            <a:srgbClr val="EAF3FA"/>
          </a:solidFill>
          <a:ln w="12700">
            <a:solidFill>
              <a:srgbClr val="1F5A92"/>
            </a:solidFill>
            <a:prstDash val="solid"/>
          </a:ln>
        </p:spPr>
        <p:txBody>
          <a:bodyPr/>
          <a:lstStyle/>
          <a:p>
            <a:endParaRPr sz="1400" b="1"/>
          </a:p>
        </p:txBody>
      </p:sp>
      <p:sp>
        <p:nvSpPr>
          <p:cNvPr id="14" name="Text 12"/>
          <p:cNvSpPr/>
          <p:nvPr/>
        </p:nvSpPr>
        <p:spPr>
          <a:xfrm>
            <a:off x="1056132" y="2709367"/>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A</a:t>
            </a:r>
            <a:endParaRPr lang="en-US" sz="1400" b="1" dirty="0"/>
          </a:p>
        </p:txBody>
      </p:sp>
      <p:sp>
        <p:nvSpPr>
          <p:cNvPr id="15" name="Text 13"/>
          <p:cNvSpPr/>
          <p:nvPr/>
        </p:nvSpPr>
        <p:spPr>
          <a:xfrm>
            <a:off x="1417320" y="2615184"/>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It replaces managerial judgment</a:t>
            </a:r>
            <a:endParaRPr lang="en-US" sz="1400" b="1" dirty="0"/>
          </a:p>
        </p:txBody>
      </p:sp>
      <p:sp>
        <p:nvSpPr>
          <p:cNvPr id="16" name="Shape 14"/>
          <p:cNvSpPr/>
          <p:nvPr/>
        </p:nvSpPr>
        <p:spPr>
          <a:xfrm>
            <a:off x="987552" y="3172968"/>
            <a:ext cx="283464" cy="283464"/>
          </a:xfrm>
          <a:prstGeom prst="ellipse">
            <a:avLst/>
          </a:prstGeom>
          <a:solidFill>
            <a:srgbClr val="197278"/>
          </a:solidFill>
          <a:ln w="12700">
            <a:solidFill>
              <a:srgbClr val="197278"/>
            </a:solidFill>
            <a:prstDash val="solid"/>
          </a:ln>
        </p:spPr>
        <p:txBody>
          <a:bodyPr/>
          <a:lstStyle/>
          <a:p>
            <a:endParaRPr sz="1400" b="1"/>
          </a:p>
        </p:txBody>
      </p:sp>
      <p:sp>
        <p:nvSpPr>
          <p:cNvPr id="17" name="Text 15"/>
          <p:cNvSpPr/>
          <p:nvPr/>
        </p:nvSpPr>
        <p:spPr>
          <a:xfrm>
            <a:off x="1056132" y="3230575"/>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B</a:t>
            </a:r>
            <a:endParaRPr lang="en-US" sz="1400" b="1" dirty="0"/>
          </a:p>
        </p:txBody>
      </p:sp>
      <p:sp>
        <p:nvSpPr>
          <p:cNvPr id="18" name="Text 16"/>
          <p:cNvSpPr/>
          <p:nvPr/>
        </p:nvSpPr>
        <p:spPr>
          <a:xfrm>
            <a:off x="1417320" y="3136392"/>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7324D"/>
                </a:solidFill>
                <a:latin typeface="Aptos" pitchFamily="34" charset="0"/>
                <a:ea typeface="Aptos" pitchFamily="34" charset="-122"/>
                <a:cs typeface="Aptos" pitchFamily="34" charset="-120"/>
              </a:rPr>
              <a:t>It converts financial data into evidence for operating, investing, and financing decisions</a:t>
            </a:r>
            <a:endParaRPr lang="en-US" sz="1400" b="1" dirty="0"/>
          </a:p>
        </p:txBody>
      </p:sp>
      <p:sp>
        <p:nvSpPr>
          <p:cNvPr id="19" name="Shape 17"/>
          <p:cNvSpPr/>
          <p:nvPr/>
        </p:nvSpPr>
        <p:spPr>
          <a:xfrm>
            <a:off x="987552" y="3694176"/>
            <a:ext cx="283464" cy="283464"/>
          </a:xfrm>
          <a:prstGeom prst="ellipse">
            <a:avLst/>
          </a:prstGeom>
          <a:solidFill>
            <a:srgbClr val="EAF3FA"/>
          </a:solidFill>
          <a:ln w="12700">
            <a:solidFill>
              <a:srgbClr val="1F5A92"/>
            </a:solidFill>
            <a:prstDash val="solid"/>
          </a:ln>
        </p:spPr>
        <p:txBody>
          <a:bodyPr/>
          <a:lstStyle/>
          <a:p>
            <a:endParaRPr sz="1400" b="1"/>
          </a:p>
        </p:txBody>
      </p:sp>
      <p:sp>
        <p:nvSpPr>
          <p:cNvPr id="20" name="Text 18"/>
          <p:cNvSpPr/>
          <p:nvPr/>
        </p:nvSpPr>
        <p:spPr>
          <a:xfrm>
            <a:off x="1056132" y="3751783"/>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C</a:t>
            </a:r>
            <a:endParaRPr lang="en-US" sz="1400" b="1" dirty="0"/>
          </a:p>
        </p:txBody>
      </p:sp>
      <p:sp>
        <p:nvSpPr>
          <p:cNvPr id="21" name="Text 19"/>
          <p:cNvSpPr/>
          <p:nvPr/>
        </p:nvSpPr>
        <p:spPr>
          <a:xfrm>
            <a:off x="1417320" y="3657600"/>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It guarantees future profits</a:t>
            </a:r>
            <a:endParaRPr lang="en-US" sz="1400" b="1" dirty="0"/>
          </a:p>
        </p:txBody>
      </p:sp>
      <p:sp>
        <p:nvSpPr>
          <p:cNvPr id="22" name="Shape 20"/>
          <p:cNvSpPr/>
          <p:nvPr/>
        </p:nvSpPr>
        <p:spPr>
          <a:xfrm>
            <a:off x="987552" y="4215384"/>
            <a:ext cx="283464" cy="283464"/>
          </a:xfrm>
          <a:prstGeom prst="ellipse">
            <a:avLst/>
          </a:prstGeom>
          <a:solidFill>
            <a:srgbClr val="EAF3FA"/>
          </a:solidFill>
          <a:ln w="12700">
            <a:solidFill>
              <a:srgbClr val="1F5A92"/>
            </a:solidFill>
            <a:prstDash val="solid"/>
          </a:ln>
        </p:spPr>
        <p:txBody>
          <a:bodyPr/>
          <a:lstStyle/>
          <a:p>
            <a:endParaRPr sz="1400" b="1"/>
          </a:p>
        </p:txBody>
      </p:sp>
      <p:sp>
        <p:nvSpPr>
          <p:cNvPr id="23" name="Text 21"/>
          <p:cNvSpPr/>
          <p:nvPr/>
        </p:nvSpPr>
        <p:spPr>
          <a:xfrm>
            <a:off x="1056132" y="4272991"/>
            <a:ext cx="146304" cy="91440"/>
          </a:xfrm>
          <a:prstGeom prst="rect">
            <a:avLst/>
          </a:prstGeom>
          <a:noFill/>
          <a:ln/>
        </p:spPr>
        <p:txBody>
          <a:bodyPr wrap="square" lIns="0" tIns="0" rIns="0" bIns="0" rtlCol="0" anchor="ctr"/>
          <a:lstStyle/>
          <a:p>
            <a:pPr marL="0" indent="0" algn="ctr">
              <a:buNone/>
            </a:pPr>
            <a:r>
              <a:rPr lang="en-US" sz="1400" b="1" dirty="0">
                <a:solidFill>
                  <a:srgbClr val="FFFFFF"/>
                </a:solidFill>
                <a:latin typeface="Aptos" pitchFamily="34" charset="0"/>
                <a:ea typeface="Aptos" pitchFamily="34" charset="-122"/>
                <a:cs typeface="Aptos" pitchFamily="34" charset="-120"/>
              </a:rPr>
              <a:t>D</a:t>
            </a:r>
            <a:endParaRPr lang="en-US" sz="1400" b="1" dirty="0"/>
          </a:p>
        </p:txBody>
      </p:sp>
      <p:sp>
        <p:nvSpPr>
          <p:cNvPr id="24" name="Text 22"/>
          <p:cNvSpPr/>
          <p:nvPr/>
        </p:nvSpPr>
        <p:spPr>
          <a:xfrm>
            <a:off x="1417320" y="4178808"/>
            <a:ext cx="9692640" cy="329184"/>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It focuses only on accounting compliance</a:t>
            </a:r>
            <a:endParaRPr lang="en-US" sz="1400" b="1" dirty="0"/>
          </a:p>
        </p:txBody>
      </p:sp>
      <p:sp>
        <p:nvSpPr>
          <p:cNvPr id="25" name="Shape 23"/>
          <p:cNvSpPr/>
          <p:nvPr/>
        </p:nvSpPr>
        <p:spPr>
          <a:xfrm>
            <a:off x="914400" y="4892040"/>
            <a:ext cx="10195560" cy="960120"/>
          </a:xfrm>
          <a:prstGeom prst="roundRect">
            <a:avLst>
              <a:gd name="adj" fmla="val 9524"/>
            </a:avLst>
          </a:prstGeom>
          <a:solidFill>
            <a:srgbClr val="EAF3FA"/>
          </a:solidFill>
          <a:ln w="11430">
            <a:solidFill>
              <a:srgbClr val="1F5A92"/>
            </a:solidFill>
            <a:prstDash val="solid"/>
          </a:ln>
        </p:spPr>
        <p:txBody>
          <a:bodyPr/>
          <a:lstStyle/>
          <a:p>
            <a:endParaRPr sz="1400" b="1"/>
          </a:p>
        </p:txBody>
      </p:sp>
      <p:sp>
        <p:nvSpPr>
          <p:cNvPr id="26" name="Text 24"/>
          <p:cNvSpPr/>
          <p:nvPr/>
        </p:nvSpPr>
        <p:spPr>
          <a:xfrm>
            <a:off x="1124712" y="5047488"/>
            <a:ext cx="2560320" cy="219456"/>
          </a:xfrm>
          <a:prstGeom prst="rect">
            <a:avLst/>
          </a:prstGeom>
          <a:noFill/>
          <a:ln/>
        </p:spPr>
        <p:txBody>
          <a:bodyPr wrap="square" lIns="0" tIns="0" rIns="0" bIns="0" rtlCol="0" anchor="ctr"/>
          <a:lstStyle/>
          <a:p>
            <a:pPr marL="0" indent="0">
              <a:buNone/>
            </a:pPr>
            <a:r>
              <a:rPr lang="en-US" sz="1450" b="1" dirty="0">
                <a:solidFill>
                  <a:srgbClr val="197278"/>
                </a:solidFill>
                <a:latin typeface="Aptos Display" pitchFamily="34" charset="0"/>
                <a:ea typeface="Aptos Display" pitchFamily="34" charset="-122"/>
                <a:cs typeface="Aptos Display" pitchFamily="34" charset="-120"/>
              </a:rPr>
              <a:t>Correct answer: B</a:t>
            </a:r>
            <a:endParaRPr lang="en-US" sz="1450" b="1" dirty="0"/>
          </a:p>
        </p:txBody>
      </p:sp>
      <p:sp>
        <p:nvSpPr>
          <p:cNvPr id="27" name="Text 25"/>
          <p:cNvSpPr/>
          <p:nvPr/>
        </p:nvSpPr>
        <p:spPr>
          <a:xfrm>
            <a:off x="3794760" y="4965192"/>
            <a:ext cx="7086600" cy="502920"/>
          </a:xfrm>
          <a:prstGeom prst="rect">
            <a:avLst/>
          </a:prstGeom>
          <a:noFill/>
          <a:ln/>
        </p:spPr>
        <p:txBody>
          <a:bodyPr wrap="square" lIns="254" tIns="254" rIns="254" bIns="254" rtlCol="0" anchor="ctr">
            <a:normAutofit/>
          </a:bodyPr>
          <a:lstStyle/>
          <a:p>
            <a:pPr marL="0" indent="0">
              <a:buNone/>
            </a:pPr>
            <a:r>
              <a:rPr lang="en-US" sz="1400" b="1" dirty="0">
                <a:solidFill>
                  <a:srgbClr val="1B1F23"/>
                </a:solidFill>
                <a:latin typeface="Aptos" pitchFamily="34" charset="0"/>
                <a:ea typeface="Aptos" pitchFamily="34" charset="-122"/>
                <a:cs typeface="Aptos" pitchFamily="34" charset="-120"/>
              </a:rPr>
              <a:t>Solution: Financial analysis supports judgment by turning data into evidence; it does not replace strategy or guarantee outcomes.</a:t>
            </a:r>
            <a:endParaRPr lang="en-US" sz="1400" b="1"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0" y="713232"/>
            <a:ext cx="7772400" cy="502920"/>
          </a:xfrm>
          <a:prstGeom prst="rect">
            <a:avLst/>
          </a:prstGeom>
          <a:noFill/>
        </p:spPr>
        <p:txBody>
          <a:bodyPr wrap="square">
            <a:spAutoFit/>
          </a:bodyPr>
          <a:lstStyle/>
          <a:p>
            <a:r>
              <a:rPr sz="2800" b="1" dirty="0">
                <a:solidFill>
                  <a:srgbClr val="203E5F"/>
                </a:solidFill>
                <a:latin typeface="Arial"/>
              </a:rPr>
              <a:t>References</a:t>
            </a:r>
          </a:p>
        </p:txBody>
      </p:sp>
      <p:sp>
        <p:nvSpPr>
          <p:cNvPr id="5" name="TextBox 4"/>
          <p:cNvSpPr txBox="1"/>
          <p:nvPr/>
        </p:nvSpPr>
        <p:spPr>
          <a:xfrm>
            <a:off x="1200986" y="2896874"/>
            <a:ext cx="10241280" cy="2585323"/>
          </a:xfrm>
          <a:prstGeom prst="rect">
            <a:avLst/>
          </a:prstGeom>
          <a:noFill/>
        </p:spPr>
        <p:txBody>
          <a:bodyPr wrap="square">
            <a:spAutoFit/>
          </a:bodyPr>
          <a:lstStyle/>
          <a:p>
            <a:r>
              <a:rPr sz="1800" b="1" dirty="0">
                <a:solidFill>
                  <a:srgbClr val="252525"/>
                </a:solidFill>
                <a:latin typeface="Arial"/>
              </a:rPr>
              <a:t>• Melicher, R. W., &amp; Norton, E. A. Introduction to Finance: Markets, Investments, and Financial Management.</a:t>
            </a:r>
            <a:endParaRPr lang="ar-SA" sz="1800" b="1" dirty="0">
              <a:solidFill>
                <a:srgbClr val="252525"/>
              </a:solidFill>
              <a:latin typeface="Arial"/>
            </a:endParaRPr>
          </a:p>
          <a:p>
            <a:r>
              <a:rPr sz="1800" b="1" dirty="0">
                <a:solidFill>
                  <a:srgbClr val="252525"/>
                </a:solidFill>
                <a:latin typeface="Arial"/>
              </a:rPr>
              <a:t>
• Lecture materials: Financial Analysis, Long-Term Planning, and Strategic Decisions — Merged Teaching Version.</a:t>
            </a:r>
            <a:endParaRPr lang="ar-SA" sz="1800" b="1" dirty="0">
              <a:solidFill>
                <a:srgbClr val="252525"/>
              </a:solidFill>
              <a:latin typeface="Arial"/>
            </a:endParaRPr>
          </a:p>
          <a:p>
            <a:r>
              <a:rPr sz="1800" b="1" dirty="0">
                <a:solidFill>
                  <a:srgbClr val="252525"/>
                </a:solidFill>
                <a:latin typeface="Arial"/>
              </a:rPr>
              <a:t>
• Analytical examples and solved MCQs are adapted from the provided lecture file for instructional use.</a:t>
            </a:r>
            <a:endParaRPr lang="ar-SA" sz="1800" b="1" dirty="0">
              <a:solidFill>
                <a:srgbClr val="252525"/>
              </a:solidFill>
              <a:latin typeface="Arial"/>
            </a:endParaRPr>
          </a:p>
          <a:p>
            <a:endParaRPr sz="1800" b="1" dirty="0">
              <a:solidFill>
                <a:srgbClr val="252525"/>
              </a:solidFill>
              <a:latin typeface="Arial"/>
            </a:endParaRPr>
          </a:p>
        </p:txBody>
      </p:sp>
      <p:sp>
        <p:nvSpPr>
          <p:cNvPr id="6" name="TextBox 5">
            <a:extLst>
              <a:ext uri="{FF2B5EF4-FFF2-40B4-BE49-F238E27FC236}">
                <a16:creationId xmlns:a16="http://schemas.microsoft.com/office/drawing/2014/main" id="{407DDE78-CFF5-396B-7152-FAE06279829C}"/>
              </a:ext>
            </a:extLst>
          </p:cNvPr>
          <p:cNvSpPr txBox="1"/>
          <p:nvPr/>
        </p:nvSpPr>
        <p:spPr>
          <a:xfrm>
            <a:off x="834484" y="2139477"/>
            <a:ext cx="6099716" cy="369332"/>
          </a:xfrm>
          <a:prstGeom prst="rect">
            <a:avLst/>
          </a:prstGeom>
          <a:noFill/>
        </p:spPr>
        <p:txBody>
          <a:bodyPr wrap="square">
            <a:spAutoFit/>
          </a:bodyPr>
          <a:lstStyle/>
          <a:p>
            <a:r>
              <a:rPr lang="en-US" sz="1800" b="1" dirty="0">
                <a:solidFill>
                  <a:srgbClr val="FFC000"/>
                </a:solidFill>
                <a:latin typeface="Arial"/>
              </a:rPr>
              <a:t>Core textbook and lecture source</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7617"/>
            <a:ext cx="12191999" cy="6842759"/>
          </a:xfrm>
          <a:prstGeom prst="rect">
            <a:avLst/>
          </a:prstGeom>
        </p:spPr>
      </p:pic>
      <p:grpSp>
        <p:nvGrpSpPr>
          <p:cNvPr id="3" name="object 3"/>
          <p:cNvGrpSpPr/>
          <p:nvPr/>
        </p:nvGrpSpPr>
        <p:grpSpPr>
          <a:xfrm>
            <a:off x="6512052" y="3153155"/>
            <a:ext cx="5680075" cy="3705225"/>
            <a:chOff x="6512052" y="3153155"/>
            <a:chExt cx="5680075" cy="3705225"/>
          </a:xfrm>
        </p:grpSpPr>
        <p:sp>
          <p:nvSpPr>
            <p:cNvPr id="4" name="object 4"/>
            <p:cNvSpPr/>
            <p:nvPr/>
          </p:nvSpPr>
          <p:spPr>
            <a:xfrm>
              <a:off x="6512052" y="3153155"/>
              <a:ext cx="5680075" cy="3705225"/>
            </a:xfrm>
            <a:custGeom>
              <a:avLst/>
              <a:gdLst/>
              <a:ahLst/>
              <a:cxnLst/>
              <a:rect l="l" t="t" r="r" b="b"/>
              <a:pathLst>
                <a:path w="5680075" h="3705225">
                  <a:moveTo>
                    <a:pt x="5679948" y="0"/>
                  </a:moveTo>
                  <a:lnTo>
                    <a:pt x="0" y="3704843"/>
                  </a:lnTo>
                  <a:lnTo>
                    <a:pt x="5679948" y="3704843"/>
                  </a:lnTo>
                  <a:lnTo>
                    <a:pt x="5679948" y="0"/>
                  </a:lnTo>
                  <a:close/>
                </a:path>
              </a:pathLst>
            </a:custGeom>
            <a:solidFill>
              <a:srgbClr val="669BBB">
                <a:alpha val="76861"/>
              </a:srgbClr>
            </a:solidFill>
          </p:spPr>
          <p:txBody>
            <a:bodyPr wrap="square" lIns="0" tIns="0" rIns="0" bIns="0" rtlCol="0"/>
            <a:lstStyle/>
            <a:p>
              <a:endParaRPr/>
            </a:p>
          </p:txBody>
        </p:sp>
        <p:pic>
          <p:nvPicPr>
            <p:cNvPr id="5" name="object 5"/>
            <p:cNvPicPr/>
            <p:nvPr/>
          </p:nvPicPr>
          <p:blipFill>
            <a:blip r:embed="rId3" cstate="print"/>
            <a:stretch>
              <a:fillRect/>
            </a:stretch>
          </p:blipFill>
          <p:spPr>
            <a:xfrm>
              <a:off x="10606283" y="6276512"/>
              <a:ext cx="232581" cy="175928"/>
            </a:xfrm>
            <a:prstGeom prst="rect">
              <a:avLst/>
            </a:prstGeom>
          </p:spPr>
        </p:pic>
        <p:sp>
          <p:nvSpPr>
            <p:cNvPr id="6" name="object 6"/>
            <p:cNvSpPr/>
            <p:nvPr/>
          </p:nvSpPr>
          <p:spPr>
            <a:xfrm>
              <a:off x="10530194" y="6179475"/>
              <a:ext cx="377825" cy="370205"/>
            </a:xfrm>
            <a:custGeom>
              <a:avLst/>
              <a:gdLst/>
              <a:ahLst/>
              <a:cxnLst/>
              <a:rect l="l" t="t" r="r" b="b"/>
              <a:pathLst>
                <a:path w="377825" h="370204">
                  <a:moveTo>
                    <a:pt x="300272" y="0"/>
                  </a:moveTo>
                  <a:lnTo>
                    <a:pt x="76937" y="0"/>
                  </a:lnTo>
                  <a:lnTo>
                    <a:pt x="47036" y="5941"/>
                  </a:lnTo>
                  <a:lnTo>
                    <a:pt x="22575" y="22132"/>
                  </a:lnTo>
                  <a:lnTo>
                    <a:pt x="6061" y="46124"/>
                  </a:lnTo>
                  <a:lnTo>
                    <a:pt x="0" y="75467"/>
                  </a:lnTo>
                  <a:lnTo>
                    <a:pt x="0" y="294540"/>
                  </a:lnTo>
                  <a:lnTo>
                    <a:pt x="6062" y="323882"/>
                  </a:lnTo>
                  <a:lnTo>
                    <a:pt x="22576" y="347874"/>
                  </a:lnTo>
                  <a:lnTo>
                    <a:pt x="47037" y="364065"/>
                  </a:lnTo>
                  <a:lnTo>
                    <a:pt x="76938" y="370007"/>
                  </a:lnTo>
                  <a:lnTo>
                    <a:pt x="300272" y="370007"/>
                  </a:lnTo>
                  <a:lnTo>
                    <a:pt x="330174" y="364065"/>
                  </a:lnTo>
                  <a:lnTo>
                    <a:pt x="352436" y="349329"/>
                  </a:lnTo>
                  <a:lnTo>
                    <a:pt x="76938" y="349329"/>
                  </a:lnTo>
                  <a:lnTo>
                    <a:pt x="55165" y="345015"/>
                  </a:lnTo>
                  <a:lnTo>
                    <a:pt x="37378" y="333261"/>
                  </a:lnTo>
                  <a:lnTo>
                    <a:pt x="25383" y="315843"/>
                  </a:lnTo>
                  <a:lnTo>
                    <a:pt x="20983" y="294540"/>
                  </a:lnTo>
                  <a:lnTo>
                    <a:pt x="20983" y="75467"/>
                  </a:lnTo>
                  <a:lnTo>
                    <a:pt x="25382" y="54164"/>
                  </a:lnTo>
                  <a:lnTo>
                    <a:pt x="37378" y="36747"/>
                  </a:lnTo>
                  <a:lnTo>
                    <a:pt x="55164" y="24992"/>
                  </a:lnTo>
                  <a:lnTo>
                    <a:pt x="76937" y="20679"/>
                  </a:lnTo>
                  <a:lnTo>
                    <a:pt x="352438" y="20679"/>
                  </a:lnTo>
                  <a:lnTo>
                    <a:pt x="330173" y="5941"/>
                  </a:lnTo>
                  <a:lnTo>
                    <a:pt x="300272" y="0"/>
                  </a:lnTo>
                  <a:close/>
                </a:path>
                <a:path w="377825" h="370204">
                  <a:moveTo>
                    <a:pt x="352438" y="20679"/>
                  </a:moveTo>
                  <a:lnTo>
                    <a:pt x="300272" y="20679"/>
                  </a:lnTo>
                  <a:lnTo>
                    <a:pt x="321965" y="24992"/>
                  </a:lnTo>
                  <a:lnTo>
                    <a:pt x="339710" y="36747"/>
                  </a:lnTo>
                  <a:lnTo>
                    <a:pt x="351691" y="54164"/>
                  </a:lnTo>
                  <a:lnTo>
                    <a:pt x="356088" y="75467"/>
                  </a:lnTo>
                  <a:lnTo>
                    <a:pt x="356089" y="294540"/>
                  </a:lnTo>
                  <a:lnTo>
                    <a:pt x="351691" y="315843"/>
                  </a:lnTo>
                  <a:lnTo>
                    <a:pt x="339711" y="333261"/>
                  </a:lnTo>
                  <a:lnTo>
                    <a:pt x="321965" y="345015"/>
                  </a:lnTo>
                  <a:lnTo>
                    <a:pt x="300272" y="349329"/>
                  </a:lnTo>
                  <a:lnTo>
                    <a:pt x="352436" y="349329"/>
                  </a:lnTo>
                  <a:lnTo>
                    <a:pt x="354634" y="347874"/>
                  </a:lnTo>
                  <a:lnTo>
                    <a:pt x="371149" y="323882"/>
                  </a:lnTo>
                  <a:lnTo>
                    <a:pt x="377210" y="294540"/>
                  </a:lnTo>
                  <a:lnTo>
                    <a:pt x="377210" y="75467"/>
                  </a:lnTo>
                  <a:lnTo>
                    <a:pt x="371148" y="46124"/>
                  </a:lnTo>
                  <a:lnTo>
                    <a:pt x="354634" y="22132"/>
                  </a:lnTo>
                  <a:lnTo>
                    <a:pt x="352438" y="20679"/>
                  </a:lnTo>
                  <a:close/>
                </a:path>
              </a:pathLst>
            </a:custGeom>
            <a:solidFill>
              <a:srgbClr val="FFFFFF"/>
            </a:solidFill>
          </p:spPr>
          <p:txBody>
            <a:bodyPr wrap="square" lIns="0" tIns="0" rIns="0" bIns="0" rtlCol="0"/>
            <a:lstStyle/>
            <a:p>
              <a:endParaRPr/>
            </a:p>
          </p:txBody>
        </p:sp>
        <p:pic>
          <p:nvPicPr>
            <p:cNvPr id="7" name="object 7"/>
            <p:cNvPicPr/>
            <p:nvPr/>
          </p:nvPicPr>
          <p:blipFill>
            <a:blip r:embed="rId4" cstate="print"/>
            <a:stretch>
              <a:fillRect/>
            </a:stretch>
          </p:blipFill>
          <p:spPr>
            <a:xfrm>
              <a:off x="10129286" y="6255369"/>
              <a:ext cx="224262" cy="218157"/>
            </a:xfrm>
            <a:prstGeom prst="rect">
              <a:avLst/>
            </a:prstGeom>
          </p:spPr>
        </p:pic>
        <p:sp>
          <p:nvSpPr>
            <p:cNvPr id="8" name="object 8"/>
            <p:cNvSpPr/>
            <p:nvPr/>
          </p:nvSpPr>
          <p:spPr>
            <a:xfrm>
              <a:off x="9582722" y="6179477"/>
              <a:ext cx="847725" cy="370205"/>
            </a:xfrm>
            <a:custGeom>
              <a:avLst/>
              <a:gdLst/>
              <a:ahLst/>
              <a:cxnLst/>
              <a:rect l="l" t="t" r="r" b="b"/>
              <a:pathLst>
                <a:path w="847725" h="370204">
                  <a:moveTo>
                    <a:pt x="377088" y="75476"/>
                  </a:moveTo>
                  <a:lnTo>
                    <a:pt x="371043" y="46126"/>
                  </a:lnTo>
                  <a:lnTo>
                    <a:pt x="356095" y="24409"/>
                  </a:lnTo>
                  <a:lnTo>
                    <a:pt x="356095" y="75476"/>
                  </a:lnTo>
                  <a:lnTo>
                    <a:pt x="356095" y="294551"/>
                  </a:lnTo>
                  <a:lnTo>
                    <a:pt x="351701" y="315849"/>
                  </a:lnTo>
                  <a:lnTo>
                    <a:pt x="339712" y="333260"/>
                  </a:lnTo>
                  <a:lnTo>
                    <a:pt x="321932" y="345020"/>
                  </a:lnTo>
                  <a:lnTo>
                    <a:pt x="300164" y="349338"/>
                  </a:lnTo>
                  <a:lnTo>
                    <a:pt x="76923" y="349338"/>
                  </a:lnTo>
                  <a:lnTo>
                    <a:pt x="55156" y="345020"/>
                  </a:lnTo>
                  <a:lnTo>
                    <a:pt x="37376" y="333260"/>
                  </a:lnTo>
                  <a:lnTo>
                    <a:pt x="25387" y="315849"/>
                  </a:lnTo>
                  <a:lnTo>
                    <a:pt x="20993" y="294551"/>
                  </a:lnTo>
                  <a:lnTo>
                    <a:pt x="20993" y="75476"/>
                  </a:lnTo>
                  <a:lnTo>
                    <a:pt x="25387" y="54165"/>
                  </a:lnTo>
                  <a:lnTo>
                    <a:pt x="37376" y="36753"/>
                  </a:lnTo>
                  <a:lnTo>
                    <a:pt x="55156" y="24993"/>
                  </a:lnTo>
                  <a:lnTo>
                    <a:pt x="76923" y="20688"/>
                  </a:lnTo>
                  <a:lnTo>
                    <a:pt x="300164" y="20688"/>
                  </a:lnTo>
                  <a:lnTo>
                    <a:pt x="321932" y="24993"/>
                  </a:lnTo>
                  <a:lnTo>
                    <a:pt x="339712" y="36753"/>
                  </a:lnTo>
                  <a:lnTo>
                    <a:pt x="351701" y="54165"/>
                  </a:lnTo>
                  <a:lnTo>
                    <a:pt x="356095" y="75476"/>
                  </a:lnTo>
                  <a:lnTo>
                    <a:pt x="356095" y="24409"/>
                  </a:lnTo>
                  <a:lnTo>
                    <a:pt x="354533" y="22136"/>
                  </a:lnTo>
                  <a:lnTo>
                    <a:pt x="352336" y="20688"/>
                  </a:lnTo>
                  <a:lnTo>
                    <a:pt x="330073" y="5943"/>
                  </a:lnTo>
                  <a:lnTo>
                    <a:pt x="300164" y="0"/>
                  </a:lnTo>
                  <a:lnTo>
                    <a:pt x="76923" y="0"/>
                  </a:lnTo>
                  <a:lnTo>
                    <a:pt x="46977" y="5943"/>
                  </a:lnTo>
                  <a:lnTo>
                    <a:pt x="22529" y="22136"/>
                  </a:lnTo>
                  <a:lnTo>
                    <a:pt x="6045" y="46126"/>
                  </a:lnTo>
                  <a:lnTo>
                    <a:pt x="0" y="75476"/>
                  </a:lnTo>
                  <a:lnTo>
                    <a:pt x="0" y="294551"/>
                  </a:lnTo>
                  <a:lnTo>
                    <a:pt x="6045" y="323888"/>
                  </a:lnTo>
                  <a:lnTo>
                    <a:pt x="22529" y="347878"/>
                  </a:lnTo>
                  <a:lnTo>
                    <a:pt x="46977" y="364070"/>
                  </a:lnTo>
                  <a:lnTo>
                    <a:pt x="76923" y="370014"/>
                  </a:lnTo>
                  <a:lnTo>
                    <a:pt x="300164" y="370014"/>
                  </a:lnTo>
                  <a:lnTo>
                    <a:pt x="352336" y="349338"/>
                  </a:lnTo>
                  <a:lnTo>
                    <a:pt x="377088" y="294551"/>
                  </a:lnTo>
                  <a:lnTo>
                    <a:pt x="377088" y="75476"/>
                  </a:lnTo>
                  <a:close/>
                </a:path>
                <a:path w="847725" h="370204">
                  <a:moveTo>
                    <a:pt x="847331" y="75476"/>
                  </a:moveTo>
                  <a:lnTo>
                    <a:pt x="841273" y="46126"/>
                  </a:lnTo>
                  <a:lnTo>
                    <a:pt x="826211" y="24257"/>
                  </a:lnTo>
                  <a:lnTo>
                    <a:pt x="826211" y="75476"/>
                  </a:lnTo>
                  <a:lnTo>
                    <a:pt x="826211" y="294551"/>
                  </a:lnTo>
                  <a:lnTo>
                    <a:pt x="821817" y="315849"/>
                  </a:lnTo>
                  <a:lnTo>
                    <a:pt x="809828" y="333260"/>
                  </a:lnTo>
                  <a:lnTo>
                    <a:pt x="792086" y="345020"/>
                  </a:lnTo>
                  <a:lnTo>
                    <a:pt x="770394" y="349338"/>
                  </a:lnTo>
                  <a:lnTo>
                    <a:pt x="547052" y="349338"/>
                  </a:lnTo>
                  <a:lnTo>
                    <a:pt x="525335" y="345020"/>
                  </a:lnTo>
                  <a:lnTo>
                    <a:pt x="507580" y="333260"/>
                  </a:lnTo>
                  <a:lnTo>
                    <a:pt x="495604" y="315849"/>
                  </a:lnTo>
                  <a:lnTo>
                    <a:pt x="491210" y="294551"/>
                  </a:lnTo>
                  <a:lnTo>
                    <a:pt x="491210" y="75476"/>
                  </a:lnTo>
                  <a:lnTo>
                    <a:pt x="495604" y="54165"/>
                  </a:lnTo>
                  <a:lnTo>
                    <a:pt x="507580" y="36753"/>
                  </a:lnTo>
                  <a:lnTo>
                    <a:pt x="525335" y="24993"/>
                  </a:lnTo>
                  <a:lnTo>
                    <a:pt x="547052" y="20688"/>
                  </a:lnTo>
                  <a:lnTo>
                    <a:pt x="770394" y="20688"/>
                  </a:lnTo>
                  <a:lnTo>
                    <a:pt x="792086" y="24993"/>
                  </a:lnTo>
                  <a:lnTo>
                    <a:pt x="809828" y="36753"/>
                  </a:lnTo>
                  <a:lnTo>
                    <a:pt x="821804" y="54165"/>
                  </a:lnTo>
                  <a:lnTo>
                    <a:pt x="826211" y="75476"/>
                  </a:lnTo>
                  <a:lnTo>
                    <a:pt x="826211" y="24257"/>
                  </a:lnTo>
                  <a:lnTo>
                    <a:pt x="824750" y="22136"/>
                  </a:lnTo>
                  <a:lnTo>
                    <a:pt x="822553" y="20688"/>
                  </a:lnTo>
                  <a:lnTo>
                    <a:pt x="800290" y="5943"/>
                  </a:lnTo>
                  <a:lnTo>
                    <a:pt x="770394" y="0"/>
                  </a:lnTo>
                  <a:lnTo>
                    <a:pt x="547052" y="0"/>
                  </a:lnTo>
                  <a:lnTo>
                    <a:pt x="517144" y="5943"/>
                  </a:lnTo>
                  <a:lnTo>
                    <a:pt x="492683" y="22136"/>
                  </a:lnTo>
                  <a:lnTo>
                    <a:pt x="476186" y="46126"/>
                  </a:lnTo>
                  <a:lnTo>
                    <a:pt x="470128" y="75476"/>
                  </a:lnTo>
                  <a:lnTo>
                    <a:pt x="470128" y="294551"/>
                  </a:lnTo>
                  <a:lnTo>
                    <a:pt x="476186" y="323888"/>
                  </a:lnTo>
                  <a:lnTo>
                    <a:pt x="492683" y="347878"/>
                  </a:lnTo>
                  <a:lnTo>
                    <a:pt x="517144" y="364070"/>
                  </a:lnTo>
                  <a:lnTo>
                    <a:pt x="547052" y="370014"/>
                  </a:lnTo>
                  <a:lnTo>
                    <a:pt x="770394" y="370014"/>
                  </a:lnTo>
                  <a:lnTo>
                    <a:pt x="822553" y="349338"/>
                  </a:lnTo>
                  <a:lnTo>
                    <a:pt x="847331" y="294551"/>
                  </a:lnTo>
                  <a:lnTo>
                    <a:pt x="847331" y="75476"/>
                  </a:lnTo>
                  <a:close/>
                </a:path>
              </a:pathLst>
            </a:custGeom>
            <a:solidFill>
              <a:srgbClr val="FFFFFF"/>
            </a:solidFill>
          </p:spPr>
          <p:txBody>
            <a:bodyPr wrap="square" lIns="0" tIns="0" rIns="0" bIns="0" rtlCol="0"/>
            <a:lstStyle/>
            <a:p>
              <a:endParaRPr/>
            </a:p>
          </p:txBody>
        </p:sp>
        <p:pic>
          <p:nvPicPr>
            <p:cNvPr id="9" name="object 9"/>
            <p:cNvPicPr/>
            <p:nvPr/>
          </p:nvPicPr>
          <p:blipFill>
            <a:blip r:embed="rId5" cstate="print"/>
            <a:stretch>
              <a:fillRect/>
            </a:stretch>
          </p:blipFill>
          <p:spPr>
            <a:xfrm>
              <a:off x="9705380" y="6246553"/>
              <a:ext cx="125392" cy="235764"/>
            </a:xfrm>
            <a:prstGeom prst="rect">
              <a:avLst/>
            </a:prstGeom>
          </p:spPr>
        </p:pic>
        <p:sp>
          <p:nvSpPr>
            <p:cNvPr id="10" name="object 10"/>
            <p:cNvSpPr/>
            <p:nvPr/>
          </p:nvSpPr>
          <p:spPr>
            <a:xfrm>
              <a:off x="10988700" y="6175412"/>
              <a:ext cx="377825" cy="370205"/>
            </a:xfrm>
            <a:custGeom>
              <a:avLst/>
              <a:gdLst/>
              <a:ahLst/>
              <a:cxnLst/>
              <a:rect l="l" t="t" r="r" b="b"/>
              <a:pathLst>
                <a:path w="377825" h="370204">
                  <a:moveTo>
                    <a:pt x="149783" y="144259"/>
                  </a:moveTo>
                  <a:lnTo>
                    <a:pt x="114122" y="144259"/>
                  </a:lnTo>
                  <a:lnTo>
                    <a:pt x="114122" y="256768"/>
                  </a:lnTo>
                  <a:lnTo>
                    <a:pt x="149783" y="256768"/>
                  </a:lnTo>
                  <a:lnTo>
                    <a:pt x="149783" y="144259"/>
                  </a:lnTo>
                  <a:close/>
                </a:path>
                <a:path w="377825" h="370204">
                  <a:moveTo>
                    <a:pt x="152628" y="108597"/>
                  </a:moveTo>
                  <a:lnTo>
                    <a:pt x="151003" y="100685"/>
                  </a:lnTo>
                  <a:lnTo>
                    <a:pt x="146570" y="94246"/>
                  </a:lnTo>
                  <a:lnTo>
                    <a:pt x="140004" y="89916"/>
                  </a:lnTo>
                  <a:lnTo>
                    <a:pt x="131991" y="88328"/>
                  </a:lnTo>
                  <a:lnTo>
                    <a:pt x="123901" y="89916"/>
                  </a:lnTo>
                  <a:lnTo>
                    <a:pt x="117297" y="94246"/>
                  </a:lnTo>
                  <a:lnTo>
                    <a:pt x="112839" y="100685"/>
                  </a:lnTo>
                  <a:lnTo>
                    <a:pt x="111213" y="108597"/>
                  </a:lnTo>
                  <a:lnTo>
                    <a:pt x="112839" y="116471"/>
                  </a:lnTo>
                  <a:lnTo>
                    <a:pt x="117297" y="122923"/>
                  </a:lnTo>
                  <a:lnTo>
                    <a:pt x="123901" y="127266"/>
                  </a:lnTo>
                  <a:lnTo>
                    <a:pt x="131991" y="128866"/>
                  </a:lnTo>
                  <a:lnTo>
                    <a:pt x="140004" y="127266"/>
                  </a:lnTo>
                  <a:lnTo>
                    <a:pt x="146570" y="122923"/>
                  </a:lnTo>
                  <a:lnTo>
                    <a:pt x="151003" y="116471"/>
                  </a:lnTo>
                  <a:lnTo>
                    <a:pt x="152628" y="108597"/>
                  </a:lnTo>
                  <a:close/>
                </a:path>
                <a:path w="377825" h="370204">
                  <a:moveTo>
                    <a:pt x="377215" y="294538"/>
                  </a:moveTo>
                  <a:lnTo>
                    <a:pt x="377202" y="75463"/>
                  </a:lnTo>
                  <a:lnTo>
                    <a:pt x="371144" y="46126"/>
                  </a:lnTo>
                  <a:lnTo>
                    <a:pt x="356082" y="24244"/>
                  </a:lnTo>
                  <a:lnTo>
                    <a:pt x="356082" y="75463"/>
                  </a:lnTo>
                  <a:lnTo>
                    <a:pt x="356082" y="294538"/>
                  </a:lnTo>
                  <a:lnTo>
                    <a:pt x="351688" y="315836"/>
                  </a:lnTo>
                  <a:lnTo>
                    <a:pt x="339712" y="333260"/>
                  </a:lnTo>
                  <a:lnTo>
                    <a:pt x="321970" y="345008"/>
                  </a:lnTo>
                  <a:lnTo>
                    <a:pt x="300266" y="349326"/>
                  </a:lnTo>
                  <a:lnTo>
                    <a:pt x="76936" y="349326"/>
                  </a:lnTo>
                  <a:lnTo>
                    <a:pt x="55168" y="345008"/>
                  </a:lnTo>
                  <a:lnTo>
                    <a:pt x="37376" y="333260"/>
                  </a:lnTo>
                  <a:lnTo>
                    <a:pt x="25387" y="315836"/>
                  </a:lnTo>
                  <a:lnTo>
                    <a:pt x="20980" y="294538"/>
                  </a:lnTo>
                  <a:lnTo>
                    <a:pt x="20980" y="75463"/>
                  </a:lnTo>
                  <a:lnTo>
                    <a:pt x="25387" y="54152"/>
                  </a:lnTo>
                  <a:lnTo>
                    <a:pt x="37376" y="36741"/>
                  </a:lnTo>
                  <a:lnTo>
                    <a:pt x="55168" y="24980"/>
                  </a:lnTo>
                  <a:lnTo>
                    <a:pt x="76936" y="20675"/>
                  </a:lnTo>
                  <a:lnTo>
                    <a:pt x="300266" y="20675"/>
                  </a:lnTo>
                  <a:lnTo>
                    <a:pt x="321957" y="24980"/>
                  </a:lnTo>
                  <a:lnTo>
                    <a:pt x="339712" y="36741"/>
                  </a:lnTo>
                  <a:lnTo>
                    <a:pt x="351688" y="54152"/>
                  </a:lnTo>
                  <a:lnTo>
                    <a:pt x="356082" y="75463"/>
                  </a:lnTo>
                  <a:lnTo>
                    <a:pt x="356082" y="24244"/>
                  </a:lnTo>
                  <a:lnTo>
                    <a:pt x="354634" y="22136"/>
                  </a:lnTo>
                  <a:lnTo>
                    <a:pt x="352425" y="20675"/>
                  </a:lnTo>
                  <a:lnTo>
                    <a:pt x="330174" y="5943"/>
                  </a:lnTo>
                  <a:lnTo>
                    <a:pt x="300266" y="0"/>
                  </a:lnTo>
                  <a:lnTo>
                    <a:pt x="76936" y="0"/>
                  </a:lnTo>
                  <a:lnTo>
                    <a:pt x="47040" y="5943"/>
                  </a:lnTo>
                  <a:lnTo>
                    <a:pt x="22580" y="22136"/>
                  </a:lnTo>
                  <a:lnTo>
                    <a:pt x="6057" y="46126"/>
                  </a:lnTo>
                  <a:lnTo>
                    <a:pt x="0" y="75463"/>
                  </a:lnTo>
                  <a:lnTo>
                    <a:pt x="0" y="294538"/>
                  </a:lnTo>
                  <a:lnTo>
                    <a:pt x="6057" y="323875"/>
                  </a:lnTo>
                  <a:lnTo>
                    <a:pt x="22580" y="347878"/>
                  </a:lnTo>
                  <a:lnTo>
                    <a:pt x="47040" y="364058"/>
                  </a:lnTo>
                  <a:lnTo>
                    <a:pt x="76936" y="370001"/>
                  </a:lnTo>
                  <a:lnTo>
                    <a:pt x="300266" y="370001"/>
                  </a:lnTo>
                  <a:lnTo>
                    <a:pt x="330174" y="364058"/>
                  </a:lnTo>
                  <a:lnTo>
                    <a:pt x="352437" y="349326"/>
                  </a:lnTo>
                  <a:lnTo>
                    <a:pt x="354634" y="347878"/>
                  </a:lnTo>
                  <a:lnTo>
                    <a:pt x="371144" y="323875"/>
                  </a:lnTo>
                  <a:lnTo>
                    <a:pt x="377215" y="294538"/>
                  </a:lnTo>
                  <a:close/>
                </a:path>
              </a:pathLst>
            </a:custGeom>
            <a:solidFill>
              <a:srgbClr val="FFFFFF"/>
            </a:solidFill>
          </p:spPr>
          <p:txBody>
            <a:bodyPr wrap="square" lIns="0" tIns="0" rIns="0" bIns="0" rtlCol="0"/>
            <a:lstStyle/>
            <a:p>
              <a:endParaRPr/>
            </a:p>
          </p:txBody>
        </p:sp>
        <p:pic>
          <p:nvPicPr>
            <p:cNvPr id="11" name="object 11"/>
            <p:cNvPicPr/>
            <p:nvPr/>
          </p:nvPicPr>
          <p:blipFill>
            <a:blip r:embed="rId6" cstate="print"/>
            <a:stretch>
              <a:fillRect/>
            </a:stretch>
          </p:blipFill>
          <p:spPr>
            <a:xfrm>
              <a:off x="11167026" y="6316892"/>
              <a:ext cx="111217" cy="115276"/>
            </a:xfrm>
            <a:prstGeom prst="rect">
              <a:avLst/>
            </a:prstGeom>
          </p:spPr>
        </p:pic>
        <p:sp>
          <p:nvSpPr>
            <p:cNvPr id="12" name="object 12"/>
            <p:cNvSpPr/>
            <p:nvPr/>
          </p:nvSpPr>
          <p:spPr>
            <a:xfrm>
              <a:off x="11474224" y="6175406"/>
              <a:ext cx="377190" cy="370205"/>
            </a:xfrm>
            <a:custGeom>
              <a:avLst/>
              <a:gdLst/>
              <a:ahLst/>
              <a:cxnLst/>
              <a:rect l="l" t="t" r="r" b="b"/>
              <a:pathLst>
                <a:path w="377190" h="370204">
                  <a:moveTo>
                    <a:pt x="300203" y="0"/>
                  </a:moveTo>
                  <a:lnTo>
                    <a:pt x="76937" y="0"/>
                  </a:lnTo>
                  <a:lnTo>
                    <a:pt x="47007" y="5941"/>
                  </a:lnTo>
                  <a:lnTo>
                    <a:pt x="22549" y="22131"/>
                  </a:lnTo>
                  <a:lnTo>
                    <a:pt x="6051" y="46121"/>
                  </a:lnTo>
                  <a:lnTo>
                    <a:pt x="0" y="75460"/>
                  </a:lnTo>
                  <a:lnTo>
                    <a:pt x="0" y="294540"/>
                  </a:lnTo>
                  <a:lnTo>
                    <a:pt x="6052" y="323881"/>
                  </a:lnTo>
                  <a:lnTo>
                    <a:pt x="22550" y="347872"/>
                  </a:lnTo>
                  <a:lnTo>
                    <a:pt x="47007" y="364064"/>
                  </a:lnTo>
                  <a:lnTo>
                    <a:pt x="76938" y="370006"/>
                  </a:lnTo>
                  <a:lnTo>
                    <a:pt x="300203" y="370006"/>
                  </a:lnTo>
                  <a:lnTo>
                    <a:pt x="330134" y="364064"/>
                  </a:lnTo>
                  <a:lnTo>
                    <a:pt x="352393" y="349327"/>
                  </a:lnTo>
                  <a:lnTo>
                    <a:pt x="76938" y="349327"/>
                  </a:lnTo>
                  <a:lnTo>
                    <a:pt x="55165" y="345014"/>
                  </a:lnTo>
                  <a:lnTo>
                    <a:pt x="37378" y="333259"/>
                  </a:lnTo>
                  <a:lnTo>
                    <a:pt x="25383" y="315842"/>
                  </a:lnTo>
                  <a:lnTo>
                    <a:pt x="20983" y="294540"/>
                  </a:lnTo>
                  <a:lnTo>
                    <a:pt x="20983" y="75460"/>
                  </a:lnTo>
                  <a:lnTo>
                    <a:pt x="25382" y="54158"/>
                  </a:lnTo>
                  <a:lnTo>
                    <a:pt x="37378" y="36740"/>
                  </a:lnTo>
                  <a:lnTo>
                    <a:pt x="55164" y="24985"/>
                  </a:lnTo>
                  <a:lnTo>
                    <a:pt x="76937" y="20672"/>
                  </a:lnTo>
                  <a:lnTo>
                    <a:pt x="352386" y="20672"/>
                  </a:lnTo>
                  <a:lnTo>
                    <a:pt x="330133" y="5941"/>
                  </a:lnTo>
                  <a:lnTo>
                    <a:pt x="300203" y="0"/>
                  </a:lnTo>
                  <a:close/>
                </a:path>
                <a:path w="377190" h="370204">
                  <a:moveTo>
                    <a:pt x="352386" y="20672"/>
                  </a:moveTo>
                  <a:lnTo>
                    <a:pt x="300203" y="20672"/>
                  </a:lnTo>
                  <a:lnTo>
                    <a:pt x="321936" y="24985"/>
                  </a:lnTo>
                  <a:lnTo>
                    <a:pt x="339702" y="36740"/>
                  </a:lnTo>
                  <a:lnTo>
                    <a:pt x="351690" y="54158"/>
                  </a:lnTo>
                  <a:lnTo>
                    <a:pt x="356088" y="75460"/>
                  </a:lnTo>
                  <a:lnTo>
                    <a:pt x="356089" y="294540"/>
                  </a:lnTo>
                  <a:lnTo>
                    <a:pt x="351690" y="315842"/>
                  </a:lnTo>
                  <a:lnTo>
                    <a:pt x="339702" y="333259"/>
                  </a:lnTo>
                  <a:lnTo>
                    <a:pt x="321936" y="345014"/>
                  </a:lnTo>
                  <a:lnTo>
                    <a:pt x="300203" y="349327"/>
                  </a:lnTo>
                  <a:lnTo>
                    <a:pt x="352393" y="349327"/>
                  </a:lnTo>
                  <a:lnTo>
                    <a:pt x="354591" y="347872"/>
                  </a:lnTo>
                  <a:lnTo>
                    <a:pt x="371089" y="323881"/>
                  </a:lnTo>
                  <a:lnTo>
                    <a:pt x="377141" y="294540"/>
                  </a:lnTo>
                  <a:lnTo>
                    <a:pt x="377141" y="75460"/>
                  </a:lnTo>
                  <a:lnTo>
                    <a:pt x="371089" y="46121"/>
                  </a:lnTo>
                  <a:lnTo>
                    <a:pt x="354591" y="22131"/>
                  </a:lnTo>
                  <a:lnTo>
                    <a:pt x="352386" y="20672"/>
                  </a:lnTo>
                  <a:close/>
                </a:path>
              </a:pathLst>
            </a:custGeom>
            <a:solidFill>
              <a:srgbClr val="FFFFFF"/>
            </a:solidFill>
          </p:spPr>
          <p:txBody>
            <a:bodyPr wrap="square" lIns="0" tIns="0" rIns="0" bIns="0" rtlCol="0"/>
            <a:lstStyle/>
            <a:p>
              <a:endParaRPr/>
            </a:p>
          </p:txBody>
        </p:sp>
        <p:pic>
          <p:nvPicPr>
            <p:cNvPr id="13" name="object 13"/>
            <p:cNvPicPr/>
            <p:nvPr/>
          </p:nvPicPr>
          <p:blipFill>
            <a:blip r:embed="rId7" cstate="print"/>
            <a:stretch>
              <a:fillRect/>
            </a:stretch>
          </p:blipFill>
          <p:spPr>
            <a:xfrm>
              <a:off x="11581425" y="6290601"/>
              <a:ext cx="174858" cy="141328"/>
            </a:xfrm>
            <a:prstGeom prst="rect">
              <a:avLst/>
            </a:prstGeom>
          </p:spPr>
        </p:pic>
      </p:grpSp>
      <p:sp>
        <p:nvSpPr>
          <p:cNvPr id="14" name="object 14"/>
          <p:cNvSpPr txBox="1">
            <a:spLocks noGrp="1"/>
          </p:cNvSpPr>
          <p:nvPr>
            <p:ph type="title"/>
          </p:nvPr>
        </p:nvSpPr>
        <p:spPr>
          <a:xfrm>
            <a:off x="784656" y="5701385"/>
            <a:ext cx="2635250" cy="757555"/>
          </a:xfrm>
          <a:prstGeom prst="rect">
            <a:avLst/>
          </a:prstGeom>
        </p:spPr>
        <p:txBody>
          <a:bodyPr vert="horz" wrap="square" lIns="0" tIns="12700" rIns="0" bIns="0" rtlCol="0">
            <a:spAutoFit/>
          </a:bodyPr>
          <a:lstStyle/>
          <a:p>
            <a:pPr marL="12700">
              <a:lnSpc>
                <a:spcPct val="100000"/>
              </a:lnSpc>
              <a:spcBef>
                <a:spcPts val="100"/>
              </a:spcBef>
            </a:pPr>
            <a:r>
              <a:rPr sz="4800" spc="-5" dirty="0">
                <a:solidFill>
                  <a:srgbClr val="FFFFFF"/>
                </a:solidFill>
                <a:latin typeface="Calibri"/>
                <a:cs typeface="Calibri"/>
              </a:rPr>
              <a:t>Thank</a:t>
            </a:r>
            <a:r>
              <a:rPr sz="4800" spc="-85" dirty="0">
                <a:solidFill>
                  <a:srgbClr val="FFFFFF"/>
                </a:solidFill>
                <a:latin typeface="Calibri"/>
                <a:cs typeface="Calibri"/>
              </a:rPr>
              <a:t> </a:t>
            </a:r>
            <a:r>
              <a:rPr sz="4800" spc="-135" dirty="0">
                <a:solidFill>
                  <a:srgbClr val="FFFFFF"/>
                </a:solidFill>
                <a:latin typeface="Calibri"/>
                <a:cs typeface="Calibri"/>
              </a:rPr>
              <a:t>You</a:t>
            </a:r>
            <a:endParaRPr sz="4800">
              <a:latin typeface="Calibri"/>
              <a:cs typeface="Calibri"/>
            </a:endParaRPr>
          </a:p>
        </p:txBody>
      </p:sp>
      <p:sp>
        <p:nvSpPr>
          <p:cNvPr id="15" name="object 15"/>
          <p:cNvSpPr/>
          <p:nvPr/>
        </p:nvSpPr>
        <p:spPr>
          <a:xfrm>
            <a:off x="0" y="3049523"/>
            <a:ext cx="390525" cy="3090545"/>
          </a:xfrm>
          <a:custGeom>
            <a:avLst/>
            <a:gdLst/>
            <a:ahLst/>
            <a:cxnLst/>
            <a:rect l="l" t="t" r="r" b="b"/>
            <a:pathLst>
              <a:path w="390525" h="3090545">
                <a:moveTo>
                  <a:pt x="377444" y="0"/>
                </a:moveTo>
                <a:lnTo>
                  <a:pt x="0" y="374792"/>
                </a:lnTo>
                <a:lnTo>
                  <a:pt x="0" y="3090421"/>
                </a:lnTo>
                <a:lnTo>
                  <a:pt x="390144" y="2698457"/>
                </a:lnTo>
                <a:lnTo>
                  <a:pt x="377444" y="0"/>
                </a:lnTo>
                <a:close/>
              </a:path>
            </a:pathLst>
          </a:custGeom>
          <a:solidFill>
            <a:srgbClr val="669BBB"/>
          </a:solidFill>
        </p:spPr>
        <p:txBody>
          <a:bodyPr wrap="square" lIns="0" tIns="0" rIns="0" bIns="0" rtlCol="0"/>
          <a:lstStyle/>
          <a:p>
            <a:endParaRPr/>
          </a:p>
        </p:txBody>
      </p:sp>
      <p:pic>
        <p:nvPicPr>
          <p:cNvPr id="16" name="object 16"/>
          <p:cNvPicPr/>
          <p:nvPr/>
        </p:nvPicPr>
        <p:blipFill>
          <a:blip r:embed="rId8" cstate="print"/>
          <a:stretch>
            <a:fillRect/>
          </a:stretch>
        </p:blipFill>
        <p:spPr>
          <a:xfrm>
            <a:off x="9425940" y="202692"/>
            <a:ext cx="2580131" cy="1205483"/>
          </a:xfrm>
          <a:prstGeom prst="rect">
            <a:avLst/>
          </a:prstGeom>
        </p:spPr>
      </p:pic>
      <p:sp>
        <p:nvSpPr>
          <p:cNvPr id="17" name="TextBox 16">
            <a:extLst>
              <a:ext uri="{FF2B5EF4-FFF2-40B4-BE49-F238E27FC236}">
                <a16:creationId xmlns:a16="http://schemas.microsoft.com/office/drawing/2014/main" id="{F70D8F48-944D-FC9B-C2E8-815744CDD6A1}"/>
              </a:ext>
            </a:extLst>
          </p:cNvPr>
          <p:cNvSpPr txBox="1"/>
          <p:nvPr/>
        </p:nvSpPr>
        <p:spPr>
          <a:xfrm>
            <a:off x="685936" y="5539492"/>
            <a:ext cx="5933228" cy="307777"/>
          </a:xfrm>
          <a:prstGeom prst="rect">
            <a:avLst/>
          </a:prstGeom>
          <a:noFill/>
        </p:spPr>
        <p:txBody>
          <a:bodyPr wrap="square">
            <a:spAutoFit/>
          </a:bodyPr>
          <a:lstStyle/>
          <a:p>
            <a:r>
              <a:rPr sz="1400" b="1" dirty="0">
                <a:solidFill>
                  <a:srgbClr val="FFFFFF"/>
                </a:solidFill>
                <a:latin typeface="Arial"/>
              </a:rPr>
              <a:t>Financial Analysis, Long-Term Planning, and Strategic Decisions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4B2D0F-D3BB-4A50-BCDF-A1635F5896AD}">
  <ds:schemaRefs>
    <ds:schemaRef ds:uri="http://schemas.microsoft.com/sharepoint/v3/contenttype/forms"/>
  </ds:schemaRefs>
</ds:datastoreItem>
</file>

<file path=customXml/itemProps2.xml><?xml version="1.0" encoding="utf-8"?>
<ds:datastoreItem xmlns:ds="http://schemas.openxmlformats.org/officeDocument/2006/customXml" ds:itemID="{89F0E381-AD20-4471-868D-DEDE5DE3A5F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E7E4738B-AD71-4C3F-AF90-E2BD750197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156</TotalTime>
  <Words>20953</Words>
  <Application>Microsoft Macintosh PowerPoint</Application>
  <PresentationFormat>Widescreen</PresentationFormat>
  <Paragraphs>2265</Paragraphs>
  <Slides>68</Slides>
  <Notes>66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68</vt:i4>
      </vt:variant>
    </vt:vector>
  </HeadingPairs>
  <TitlesOfParts>
    <vt:vector size="75" baseType="lpstr">
      <vt:lpstr>Alexandria</vt:lpstr>
      <vt:lpstr>Aptos</vt:lpstr>
      <vt:lpstr>Aptos Display</vt:lpstr>
      <vt:lpstr>Arial</vt:lpstr>
      <vt:lpstr>Calibri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OpenAI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Financial Analysis, Long-Term Planning, and Strategic Decisions — Merged Teaching Version</dc:title>
  <dc:subject>Introduction to Finance - Lecture 3 with expanded lecturer script</dc:subject>
  <dc:creator>OpenAI</dc:creator>
  <cp:lastModifiedBy>Mohamed Hussein</cp:lastModifiedBy>
  <cp:revision>11</cp:revision>
  <dcterms:created xsi:type="dcterms:W3CDTF">2026-06-15T20:43:47Z</dcterms:created>
  <dcterms:modified xsi:type="dcterms:W3CDTF">2026-06-18T11:18:34Z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2026-06-17T11:50:29Z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a3be292f-fd80-4928-8ad2-2d2beb17a284</vt:lpwstr>
  </property>
  <property fmtid="{D5CDD505-2E9C-101B-9397-08002B2CF9AE}" pid="8" name="MSIP_Label_ea4c0c79-1302-4598-89cc-fc5f9b666c02_ContentBits">
    <vt:lpwstr>0</vt:lpwstr>
  </property>
  <property fmtid="{D5CDD505-2E9C-101B-9397-08002B2CF9AE}" pid="9" name="MSIP_Label_ea4c0c79-1302-4598-89cc-fc5f9b666c02_Tag">
    <vt:lpwstr>50, 3, 0, 1</vt:lpwstr>
  </property>
  <property fmtid="{D5CDD505-2E9C-101B-9397-08002B2CF9AE}" pid="10" name="ContentTypeId">
    <vt:lpwstr>0x0101006A254F5D6A14094B8840E79896A2F150</vt:lpwstr>
  </property>
</Properties>
</file>