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13" r:id="rId6"/>
    <p:sldId id="276" r:id="rId7"/>
    <p:sldId id="256" r:id="rId8"/>
    <p:sldId id="496" r:id="rId9"/>
    <p:sldId id="497" r:id="rId10"/>
    <p:sldId id="306" r:id="rId11"/>
    <p:sldId id="498" r:id="rId12"/>
    <p:sldId id="499" r:id="rId13"/>
    <p:sldId id="503" r:id="rId14"/>
    <p:sldId id="512" r:id="rId15"/>
    <p:sldId id="504" r:id="rId16"/>
    <p:sldId id="513" r:id="rId17"/>
    <p:sldId id="505" r:id="rId18"/>
    <p:sldId id="506" r:id="rId19"/>
    <p:sldId id="507" r:id="rId20"/>
    <p:sldId id="508" r:id="rId21"/>
    <p:sldId id="509" r:id="rId22"/>
    <p:sldId id="510"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6"/>
            <p14:sldId id="256"/>
            <p14:sldId id="496"/>
            <p14:sldId id="497"/>
            <p14:sldId id="306"/>
            <p14:sldId id="498"/>
            <p14:sldId id="499"/>
            <p14:sldId id="503"/>
            <p14:sldId id="512"/>
            <p14:sldId id="504"/>
            <p14:sldId id="513"/>
            <p14:sldId id="505"/>
            <p14:sldId id="506"/>
            <p14:sldId id="507"/>
            <p14:sldId id="508"/>
            <p14:sldId id="509"/>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0C5190-CB5F-454A-8397-0502302BF6B9}" v="11" dt="2026-09-28T06:59:25.964"/>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37" autoAdjust="0"/>
  </p:normalViewPr>
  <p:slideViewPr>
    <p:cSldViewPr snapToGrid="0">
      <p:cViewPr varScale="1">
        <p:scale>
          <a:sx n="97" d="100"/>
          <a:sy n="97" d="100"/>
        </p:scale>
        <p:origin x="1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7022A-7639-0DEE-3637-40CA95C574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D7D73C-0C6D-5552-13D7-AA5FDE045F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1FB9E4-C80F-307E-B1B8-39CD07B8D7D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E3B817C-B0C3-AC20-EA8F-BA8EE494EEB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64811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CF35F-51B4-358D-2C47-8F11D12DBF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8658FD-6F2C-112F-D1B9-ED191DD346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09F355-D57A-69C1-6CD3-150C92571FF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63941E6-B2ED-625E-F438-00D3D3440BBF}"/>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90095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7DD79-59D6-588E-C8D8-92FFDB8624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7C3EDB-0377-80DA-AB6A-EDA0C4707F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C682F7-37FC-262E-3C50-C614AE17B5E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9D5C86-1F7B-C291-1CDE-EE2B8463D3E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356151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737150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2A913-3BC8-FE03-BA4F-57804717D167}"/>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FBDF7D11-6024-AE6E-884C-057463CF203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20C1C55E-AC1D-230B-B848-185F15C449A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3D087A71-5FA5-5877-90B7-686DAD4BB03A}"/>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69304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0C0A0C-939D-9014-9C52-9FEF8430410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70A772AD-DD7A-D817-2200-E308DC87C857}"/>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AB09DC2C-660A-9E3B-C017-40139C89CAB8}"/>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06B1DFC-448C-891C-1F5D-0C64751113A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00401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11489-5201-2EF7-2946-A28F65BB46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DEC8E5-8C37-CD0B-4837-9D95BC0B20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D32FC2-D9DC-5408-687B-EFEF598FD55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D3E715C-F53A-A073-A5E9-AC3426CCB6A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187379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6.xml"/><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109592"/>
            <a:ext cx="5216525" cy="646331"/>
          </a:xfrm>
          <a:prstGeom prst="rect">
            <a:avLst/>
          </a:prstGeom>
          <a:noFill/>
        </p:spPr>
        <p:txBody>
          <a:bodyPr wrap="square" rtlCol="0">
            <a:spAutoFit/>
          </a:bodyPr>
          <a:lstStyle/>
          <a:p>
            <a:pPr algn="ctr"/>
            <a:r>
              <a:rPr lang="ar-SA" dirty="0"/>
              <a:t>إعداد</a:t>
            </a:r>
            <a:endParaRPr lang="en-US" dirty="0"/>
          </a:p>
          <a:p>
            <a:pPr algn="ctr" rtl="1"/>
            <a:r>
              <a:rPr lang="ar-SA" b="1" dirty="0"/>
              <a:t>خالد بن عبد الله الشهـري</a:t>
            </a:r>
            <a:endParaRPr lang="en-US" dirty="0"/>
          </a:p>
        </p:txBody>
      </p:sp>
      <p:sp>
        <p:nvSpPr>
          <p:cNvPr id="31" name="TextBox 30"/>
          <p:cNvSpPr txBox="1"/>
          <p:nvPr/>
        </p:nvSpPr>
        <p:spPr>
          <a:xfrm>
            <a:off x="194618" y="1788845"/>
            <a:ext cx="5859812" cy="1015663"/>
          </a:xfrm>
          <a:prstGeom prst="rect">
            <a:avLst/>
          </a:prstGeom>
          <a:noFill/>
        </p:spPr>
        <p:txBody>
          <a:bodyPr wrap="square" rtlCol="0">
            <a:spAutoFit/>
          </a:bodyPr>
          <a:lstStyle/>
          <a:p>
            <a:pPr algn="ctr" rtl="1"/>
            <a:r>
              <a:rPr lang="ar-SA" sz="2000" b="1" dirty="0">
                <a:solidFill>
                  <a:srgbClr val="00AEEF"/>
                </a:solidFill>
              </a:rPr>
              <a:t>دور اليقظة الاستراتيجية في تحقيق الميزة التنافسية بجامعة الملك فهد للبترول والمعادن</a:t>
            </a:r>
            <a:endParaRPr lang="en-US" sz="2000" b="1" dirty="0">
              <a:solidFill>
                <a:srgbClr val="00AEEF"/>
              </a:solidFill>
            </a:endParaRPr>
          </a:p>
          <a:p>
            <a:pPr algn="ctr" rtl="1"/>
            <a:r>
              <a:rPr lang="ar-SA" sz="2000" b="1" dirty="0">
                <a:solidFill>
                  <a:srgbClr val="00AEEF"/>
                </a:solidFill>
              </a:rPr>
              <a:t> -دراسة ميدانية على قادة الجامعة-</a:t>
            </a:r>
            <a:endParaRPr lang="en-US" sz="2000" b="1" dirty="0">
              <a:solidFill>
                <a:srgbClr val="00AEEF"/>
              </a:solidFill>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2026</a:t>
            </a:r>
          </a:p>
        </p:txBody>
      </p:sp>
      <p:sp>
        <p:nvSpPr>
          <p:cNvPr id="46" name="TextBox 45"/>
          <p:cNvSpPr txBox="1"/>
          <p:nvPr/>
        </p:nvSpPr>
        <p:spPr>
          <a:xfrm>
            <a:off x="1165623" y="5062086"/>
            <a:ext cx="4330032" cy="646331"/>
          </a:xfrm>
          <a:prstGeom prst="rect">
            <a:avLst/>
          </a:prstGeom>
          <a:noFill/>
        </p:spPr>
        <p:txBody>
          <a:bodyPr wrap="none" rtlCol="0">
            <a:spAutoFit/>
          </a:bodyPr>
          <a:lstStyle/>
          <a:p>
            <a:pPr algn="ctr" rtl="1"/>
            <a:r>
              <a:rPr lang="ar-SA" dirty="0"/>
              <a:t>رسالة مقدمة إلى برنامج الدكتوراهـ</a:t>
            </a:r>
            <a:endParaRPr lang="en-US" dirty="0"/>
          </a:p>
          <a:p>
            <a:pPr algn="ctr" rtl="1"/>
            <a:r>
              <a:rPr lang="ar-SA" b="1" dirty="0"/>
              <a:t>كجزء من متطلبات نيل درجة دكتوراه الفلسفة في الادارة</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30">
            <a:extLst>
              <a:ext uri="{FF2B5EF4-FFF2-40B4-BE49-F238E27FC236}">
                <a16:creationId xmlns:a16="http://schemas.microsoft.com/office/drawing/2014/main" id="{9DCFB91C-5567-8490-F375-BDBC98701CDC}"/>
              </a:ext>
            </a:extLst>
          </p:cNvPr>
          <p:cNvSpPr txBox="1"/>
          <p:nvPr/>
        </p:nvSpPr>
        <p:spPr>
          <a:xfrm>
            <a:off x="127221" y="2878192"/>
            <a:ext cx="5927207" cy="954107"/>
          </a:xfrm>
          <a:prstGeom prst="rect">
            <a:avLst/>
          </a:prstGeom>
          <a:noFill/>
        </p:spPr>
        <p:txBody>
          <a:bodyPr wrap="square" rtlCol="0">
            <a:spAutoFit/>
          </a:bodyPr>
          <a:lstStyle/>
          <a:p>
            <a:pPr algn="ctr"/>
            <a:r>
              <a:rPr lang="en-US" sz="1400" dirty="0"/>
              <a:t> </a:t>
            </a:r>
          </a:p>
          <a:p>
            <a:pPr algn="ctr"/>
            <a:r>
              <a:rPr lang="en-US" sz="1400" b="1" dirty="0"/>
              <a:t>The role of strategic vigilance in achieving competitive advantage at King Fahd University of Petroleum and Minerals</a:t>
            </a:r>
            <a:endParaRPr lang="en-US" sz="1400" dirty="0"/>
          </a:p>
          <a:p>
            <a:pPr algn="ctr"/>
            <a:r>
              <a:rPr lang="ar-SA" sz="1400" b="1" dirty="0"/>
              <a:t>-</a:t>
            </a:r>
            <a:r>
              <a:rPr lang="en-US" sz="1400" b="1" dirty="0"/>
              <a:t>A field study on university leaders</a:t>
            </a:r>
            <a:r>
              <a:rPr lang="ar-SA" sz="1400" b="1" dirty="0"/>
              <a:t>-</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068837" y="718387"/>
            <a:ext cx="1888047" cy="53126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000" b="1" dirty="0">
                <a:latin typeface="Traditional Arabic" panose="02020603050405020304" pitchFamily="18" charset="-78"/>
                <a:ea typeface="Roboto Light" panose="02000000000000000000" pitchFamily="2" charset="0"/>
                <a:cs typeface="Traditional Arabic" panose="02020603050405020304" pitchFamily="18" charset="-78"/>
              </a:rPr>
              <a:t>المقدمة</a:t>
            </a:r>
            <a:endParaRPr lang="en-US" sz="4000" b="1" dirty="0">
              <a:latin typeface="Traditional Arabic" panose="02020603050405020304" pitchFamily="18" charset="-78"/>
              <a:ea typeface="Roboto Light" panose="02000000000000000000" pitchFamily="2" charset="0"/>
              <a:cs typeface="Traditional Arabic" panose="02020603050405020304" pitchFamily="18"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مربع نص 2">
            <a:extLst>
              <a:ext uri="{FF2B5EF4-FFF2-40B4-BE49-F238E27FC236}">
                <a16:creationId xmlns:a16="http://schemas.microsoft.com/office/drawing/2014/main" id="{FCA0DFEC-00B7-FB12-1F54-A0BD617FC334}"/>
              </a:ext>
            </a:extLst>
          </p:cNvPr>
          <p:cNvSpPr txBox="1"/>
          <p:nvPr/>
        </p:nvSpPr>
        <p:spPr>
          <a:xfrm>
            <a:off x="3385474" y="2001653"/>
            <a:ext cx="8702666" cy="4093428"/>
          </a:xfrm>
          <a:prstGeom prst="rect">
            <a:avLst/>
          </a:prstGeom>
          <a:noFill/>
        </p:spPr>
        <p:txBody>
          <a:bodyPr wrap="square" rtlCol="1">
            <a:spAutoFit/>
          </a:bodyPr>
          <a:lstStyle/>
          <a:p>
            <a:pPr algn="just" rtl="1"/>
            <a:r>
              <a:rPr lang="ar-SA" sz="2000" dirty="0"/>
              <a:t>إن ما تمر به بيئة الاعمال اليوم من التعقيد المتزايد يعود الى زيادة المنافسة وحتمية العولمة والتغير السريع في العديد من المستويات، زاد ذلك من حدة المخاطر وهذا يحتم على المنظمات بمختلف أنواعها التوسع في تواصلها مع المحيط الذي يحيط بها لرصد التطورات والتغيرات الحاصلة فيه والسعي الى اتخاذ القرارات الصحيحة من خلال الحصول على البيانات والمعلومات الاستراتيجية المهمة، وجمعها وتحليلها لتتمكن من التكيف والتوازن القائمين على التعاون والتنافس، وفي ظل إفرازات العولمة أصبحت المنظمات تسعى جاهدة في اكتساب الميزة التنافسية لتضمن البقاء والاستمرار على الصعيدين العالمي والمحلي، الامر الذي يحتم عليها اتخاذ قرارات متنوعة وقد تكون جريئة، حيث ان عملية صنع القرار عملية جوهرية في الادارة وتقع على عاتق القادة الإداريين للمنظمة بمختلف مستوياتها التنظيمية بناء على ما تم جمعه وتحليله من خلال اليقظة الاستراتيجية، سعت الدراسة الحالية الى تسليط الضوء على اليقظة الاستراتيجية ودورها في تحقيق الميزة التنافسية بجامعة الملك فهد للبترول والمعادن، وكذلك الكشف على مستوى ممارسة قادة جامعة الملك فهد للبترول والمعادن لليقظة الاستراتيجية، واخيراً التعرف على مستوى تحقيق الميزة التنافسية لدى قادة جامعة الملك فهد للبترول والمعادن.</a:t>
            </a:r>
            <a:endParaRPr lang="en-US" sz="2000" dirty="0"/>
          </a:p>
          <a:p>
            <a:pPr algn="just"/>
            <a:endParaRPr lang="ar-SA"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98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469703" y="1163525"/>
            <a:ext cx="2164024" cy="521970"/>
          </a:xfrm>
          <a:prstGeom prst="rect">
            <a:avLst/>
          </a:prstGeom>
          <a:noFill/>
        </p:spPr>
        <p:txBody>
          <a:bodyPr wrap="square" rtlCol="0">
            <a:spAutoFit/>
          </a:bodyPr>
          <a:lstStyle/>
          <a:p>
            <a:pPr algn="r"/>
            <a:r>
              <a:rPr lang="ar-SA" sz="2800" b="1" dirty="0">
                <a:latin typeface="Alexandria" charset="0"/>
                <a:cs typeface="Alexandria" charset="0"/>
              </a:rPr>
              <a:t>مشكلة الدراسة</a:t>
            </a:r>
            <a:endParaRPr lang="en-US" sz="2800" b="1" dirty="0">
              <a:latin typeface="Alexandria" charset="0"/>
              <a:cs typeface="Alexandria" charset="0"/>
            </a:endParaRPr>
          </a:p>
        </p:txBody>
      </p:sp>
      <p:sp>
        <p:nvSpPr>
          <p:cNvPr id="5" name="Rectangle 4"/>
          <p:cNvSpPr/>
          <p:nvPr/>
        </p:nvSpPr>
        <p:spPr>
          <a:xfrm>
            <a:off x="9829635" y="8726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46832" y="2376213"/>
            <a:ext cx="9185031" cy="2862322"/>
          </a:xfrm>
          <a:prstGeom prst="rect">
            <a:avLst/>
          </a:prstGeom>
          <a:noFill/>
        </p:spPr>
        <p:txBody>
          <a:bodyPr wrap="square" rtlCol="0">
            <a:spAutoFit/>
          </a:bodyPr>
          <a:lstStyle/>
          <a:p>
            <a:pPr algn="just" rtl="1"/>
            <a:r>
              <a:rPr lang="ar-SA" sz="2000" dirty="0"/>
              <a:t>تتمثل المشكلة البحثية في وجود قصور في الدراسات التي اهتمت بدور اليقظة الاستراتيجية في تحقيق الميزة التنافسية بجامعة الملك فهد للبترول والمعادن في المملكة العربية السعودية، فهناك بعض الدراسات التي جمعت المتغيرين ولكن اختلفت في مجال تطبيقها، ومن خلال الاطلاع على الدراسات السابقة لم يتوصل الباحث الى دراسة عن دور اليقظة الاستراتيجية في تحقيق الميزة التنافسية بجامعة الملك فهد للبترول والمعادن. وكذلك يتبين من خلال الدراسات السابقة انه يوجد أثر إيجابي لليقظة الاستراتيجية بأبعادها المختلفة على الميزة التنافسية، كما يتبين ضعف اليقظة الاستراتيجية في المؤسسات والذي لا يحظى بالدعم الكافي الى ضعف الاعمال المبتكرة والتميز وتطوير الأفكار والحلول المبتكرة ودعم الابداع.</a:t>
            </a:r>
          </a:p>
          <a:p>
            <a:pPr algn="just" rtl="1"/>
            <a:r>
              <a:rPr lang="ar-SA" sz="2000" dirty="0"/>
              <a:t>وعليه سعت هذه الدراسة في محاولة لإبراز العلاقة بين اليقظة الاستراتيجية والميزة التنافسية في جامعة الملك فهد للبترول والمعادن.</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790" y="203711"/>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154984"/>
          </a:xfrm>
          <a:prstGeom prst="rect">
            <a:avLst/>
          </a:prstGeom>
          <a:noFill/>
        </p:spPr>
        <p:txBody>
          <a:bodyPr wrap="square" rtlCol="0">
            <a:spAutoFit/>
          </a:bodyPr>
          <a:lstStyle/>
          <a:p>
            <a:pPr algn="ctr"/>
            <a:r>
              <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rPr>
              <a:t>تساؤلات الدراسة</a:t>
            </a:r>
          </a:p>
          <a:p>
            <a:pPr algn="r"/>
            <a:endParaRPr lang="en-US" sz="2000" b="1" dirty="0">
              <a:solidFill>
                <a:srgbClr val="2D3956"/>
              </a:solidFill>
              <a:latin typeface="Alexandria" charset="0"/>
              <a:cs typeface="Alexandria" charset="0"/>
            </a:endParaRPr>
          </a:p>
          <a:p>
            <a:pPr algn="r"/>
            <a:r>
              <a:rPr lang="ar-SA" sz="2000" dirty="0">
                <a:solidFill>
                  <a:srgbClr val="2D3956"/>
                </a:solidFill>
                <a:latin typeface="Alexandria" charset="0"/>
                <a:cs typeface="Alexandria" charset="0"/>
              </a:rPr>
              <a:t>ويمكن بلورة مشكلة الدراسة في الإجابة على التساؤل الرئيسي التالي:</a:t>
            </a:r>
          </a:p>
          <a:p>
            <a:pPr lvl="0" algn="r" rtl="1"/>
            <a:endParaRPr lang="ar-SA" sz="2000" dirty="0"/>
          </a:p>
          <a:p>
            <a:pPr lvl="0" algn="r" rtl="1"/>
            <a:r>
              <a:rPr lang="ar-SA" sz="2000" b="1" dirty="0">
                <a:solidFill>
                  <a:srgbClr val="2D3956"/>
                </a:solidFill>
                <a:latin typeface="Traditional Arabic" panose="02020603050405020304" pitchFamily="18" charset="-78"/>
                <a:cs typeface="Traditional Arabic" panose="02020603050405020304" pitchFamily="18" charset="-78"/>
              </a:rPr>
              <a:t>ما دور اليقظة الاستراتيجية في تحقيق الميزة التنافسية بجامعة الملك فهد للبترول والمعادن؟</a:t>
            </a:r>
          </a:p>
          <a:p>
            <a:pPr lvl="0" algn="r" rtl="1"/>
            <a:endParaRPr lang="en-US" sz="2000" b="1" dirty="0">
              <a:solidFill>
                <a:srgbClr val="2D3956"/>
              </a:solidFill>
              <a:latin typeface="Traditional Arabic" panose="02020603050405020304" pitchFamily="18" charset="-78"/>
              <a:cs typeface="Traditional Arabic" panose="02020603050405020304" pitchFamily="18" charset="-78"/>
            </a:endParaRPr>
          </a:p>
          <a:p>
            <a:pPr algn="r"/>
            <a:r>
              <a:rPr lang="ar-SA" sz="2000" b="1" dirty="0">
                <a:solidFill>
                  <a:srgbClr val="2D3956"/>
                </a:solidFill>
                <a:latin typeface="Traditional Arabic" panose="02020603050405020304" pitchFamily="18" charset="-78"/>
                <a:cs typeface="Traditional Arabic" panose="02020603050405020304" pitchFamily="18" charset="-78"/>
              </a:rPr>
              <a:t>وينبثق من هذا السؤال عدداً من التساؤلات الثانوية أهمها:</a:t>
            </a:r>
          </a:p>
          <a:p>
            <a:pPr algn="r"/>
            <a:endParaRPr lang="en-US" sz="2000" b="1" dirty="0">
              <a:solidFill>
                <a:srgbClr val="2D3956"/>
              </a:solidFill>
              <a:latin typeface="Traditional Arabic" panose="02020603050405020304" pitchFamily="18" charset="-78"/>
              <a:cs typeface="Traditional Arabic" panose="02020603050405020304" pitchFamily="18" charset="-78"/>
            </a:endParaRPr>
          </a:p>
          <a:p>
            <a:pPr lvl="0" algn="r" rtl="1"/>
            <a:r>
              <a:rPr lang="ar-SA" sz="2000" b="1" dirty="0">
                <a:solidFill>
                  <a:srgbClr val="2D3956"/>
                </a:solidFill>
                <a:latin typeface="Traditional Arabic" panose="02020603050405020304" pitchFamily="18" charset="-78"/>
                <a:cs typeface="Traditional Arabic" panose="02020603050405020304" pitchFamily="18" charset="-78"/>
              </a:rPr>
              <a:t>ما تأثير اليقظة الاستراتيجية بأبعادها على الجودة في جامعة الملك فهد للبترول والمعادن؟</a:t>
            </a:r>
            <a:endParaRPr lang="en-US" sz="2000" b="1" dirty="0">
              <a:solidFill>
                <a:srgbClr val="2D3956"/>
              </a:solidFill>
              <a:latin typeface="Traditional Arabic" panose="02020603050405020304" pitchFamily="18" charset="-78"/>
              <a:cs typeface="Traditional Arabic" panose="02020603050405020304" pitchFamily="18" charset="-78"/>
            </a:endParaRPr>
          </a:p>
          <a:p>
            <a:pPr lvl="0" algn="r" rtl="1"/>
            <a:r>
              <a:rPr lang="ar-SA" sz="2000" b="1" dirty="0">
                <a:solidFill>
                  <a:srgbClr val="2D3956"/>
                </a:solidFill>
                <a:latin typeface="Traditional Arabic" panose="02020603050405020304" pitchFamily="18" charset="-78"/>
                <a:cs typeface="Traditional Arabic" panose="02020603050405020304" pitchFamily="18" charset="-78"/>
              </a:rPr>
              <a:t>ما تأثير اليقظة الاستراتيجية بأبعادها على الابداع في جامعة الملك فهد للبترول والمعادن؟</a:t>
            </a:r>
            <a:endParaRPr lang="en-US" sz="2000" b="1" dirty="0">
              <a:solidFill>
                <a:srgbClr val="2D3956"/>
              </a:solidFill>
              <a:latin typeface="Traditional Arabic" panose="02020603050405020304" pitchFamily="18" charset="-78"/>
              <a:cs typeface="Traditional Arabic" panose="02020603050405020304" pitchFamily="18" charset="-78"/>
            </a:endParaRPr>
          </a:p>
          <a:p>
            <a:pPr lvl="0" algn="r" rtl="1"/>
            <a:r>
              <a:rPr lang="ar-SA" sz="2000" b="1" dirty="0">
                <a:solidFill>
                  <a:srgbClr val="2D3956"/>
                </a:solidFill>
                <a:latin typeface="Traditional Arabic" panose="02020603050405020304" pitchFamily="18" charset="-78"/>
                <a:cs typeface="Traditional Arabic" panose="02020603050405020304" pitchFamily="18" charset="-78"/>
              </a:rPr>
              <a:t>ما تأثير اليقظة الاستراتيجية بأبعادها على التكلفة في جامعة الملك فهد للبترول والمعادن؟</a:t>
            </a:r>
            <a:endParaRPr lang="en-US" sz="2000" b="1" dirty="0">
              <a:solidFill>
                <a:srgbClr val="2D3956"/>
              </a:solidFill>
              <a:latin typeface="Traditional Arabic" panose="02020603050405020304" pitchFamily="18" charset="-78"/>
              <a:cs typeface="Traditional Arabic" panose="02020603050405020304" pitchFamily="18" charset="-78"/>
            </a:endParaRPr>
          </a:p>
          <a:p>
            <a:pPr lvl="0" algn="r" rtl="1"/>
            <a:r>
              <a:rPr lang="ar-SA" sz="2000" b="1" dirty="0">
                <a:solidFill>
                  <a:srgbClr val="2D3956"/>
                </a:solidFill>
                <a:latin typeface="Traditional Arabic" panose="02020603050405020304" pitchFamily="18" charset="-78"/>
                <a:cs typeface="Traditional Arabic" panose="02020603050405020304" pitchFamily="18" charset="-78"/>
              </a:rPr>
              <a:t>ما تأثير اليقظة الاستراتيجية بأبعادها على سرعة الاستجابة في جامعة الملك فهد للبترول والمعادن؟</a:t>
            </a:r>
            <a:endParaRPr lang="en-US" sz="2000" b="1" dirty="0">
              <a:solidFill>
                <a:srgbClr val="2D3956"/>
              </a:solidFill>
              <a:latin typeface="Traditional Arabic" panose="02020603050405020304" pitchFamily="18" charset="-78"/>
              <a:cs typeface="Traditional Arabic" panose="02020603050405020304" pitchFamily="18" charset="-78"/>
            </a:endParaRPr>
          </a:p>
          <a:p>
            <a:pPr algn="r"/>
            <a:endParaRPr lang="en-US" sz="20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76E24-F9D7-BC79-2967-9A3AF572F7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C9599F-1852-8B7C-59E4-3E84B620F28B}"/>
              </a:ext>
            </a:extLst>
          </p:cNvPr>
          <p:cNvSpPr/>
          <p:nvPr/>
        </p:nvSpPr>
        <p:spPr>
          <a:xfrm>
            <a:off x="617280" y="15777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C1FBCA-6650-A1C7-4F11-CF600FFB7EDC}"/>
              </a:ext>
            </a:extLst>
          </p:cNvPr>
          <p:cNvSpPr txBox="1"/>
          <p:nvPr/>
        </p:nvSpPr>
        <p:spPr>
          <a:xfrm>
            <a:off x="4941628" y="1777685"/>
            <a:ext cx="1683761" cy="521970"/>
          </a:xfrm>
          <a:prstGeom prst="rect">
            <a:avLst/>
          </a:prstGeom>
          <a:noFill/>
        </p:spPr>
        <p:txBody>
          <a:bodyPr wrap="square" rtlCol="0">
            <a:spAutoFit/>
          </a:bodyPr>
          <a:lstStyle/>
          <a:p>
            <a:pPr algn="r"/>
            <a:r>
              <a:rPr lang="ar-SA" sz="2800" b="1" dirty="0">
                <a:latin typeface="Traditional Arabic" panose="02020603050405020304" pitchFamily="18" charset="-78"/>
                <a:cs typeface="Traditional Arabic" panose="02020603050405020304" pitchFamily="18" charset="-78"/>
              </a:rPr>
              <a:t>الأهمية النظرية</a:t>
            </a:r>
            <a:endParaRPr lang="en-US" sz="2800" b="1" dirty="0">
              <a:latin typeface="Traditional Arabic" panose="02020603050405020304" pitchFamily="18" charset="-78"/>
              <a:cs typeface="Traditional Arabic" panose="02020603050405020304" pitchFamily="18" charset="-78"/>
            </a:endParaRPr>
          </a:p>
        </p:txBody>
      </p:sp>
      <p:sp>
        <p:nvSpPr>
          <p:cNvPr id="5" name="Rectangle 4">
            <a:extLst>
              <a:ext uri="{FF2B5EF4-FFF2-40B4-BE49-F238E27FC236}">
                <a16:creationId xmlns:a16="http://schemas.microsoft.com/office/drawing/2014/main" id="{F12AA3A9-38FA-0FF5-EA4E-A2A4AA5E5D77}"/>
              </a:ext>
            </a:extLst>
          </p:cNvPr>
          <p:cNvSpPr/>
          <p:nvPr/>
        </p:nvSpPr>
        <p:spPr>
          <a:xfrm>
            <a:off x="9070069" y="872670"/>
            <a:ext cx="2164024"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4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rPr>
              <a:t>أهمية الدراسة</a:t>
            </a:r>
            <a:endParaRPr lang="en-US" sz="44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endParaRPr>
          </a:p>
        </p:txBody>
      </p:sp>
      <p:sp>
        <p:nvSpPr>
          <p:cNvPr id="48" name="TextBox 47">
            <a:extLst>
              <a:ext uri="{FF2B5EF4-FFF2-40B4-BE49-F238E27FC236}">
                <a16:creationId xmlns:a16="http://schemas.microsoft.com/office/drawing/2014/main" id="{9F112AB3-6035-FA74-2C8D-E2287E5A4AB0}"/>
              </a:ext>
            </a:extLst>
          </p:cNvPr>
          <p:cNvSpPr txBox="1"/>
          <p:nvPr/>
        </p:nvSpPr>
        <p:spPr>
          <a:xfrm>
            <a:off x="889000" y="2391844"/>
            <a:ext cx="10541000" cy="2862322"/>
          </a:xfrm>
          <a:prstGeom prst="rect">
            <a:avLst/>
          </a:prstGeom>
          <a:noFill/>
        </p:spPr>
        <p:txBody>
          <a:bodyPr wrap="square" rtlCol="0">
            <a:spAutoFit/>
          </a:bodyPr>
          <a:lstStyle/>
          <a:p>
            <a:pPr marL="285750" lvl="0" indent="-285750" algn="r" rtl="1">
              <a:buFont typeface="Wingdings" panose="05000000000000000000" pitchFamily="2" charset="2"/>
              <a:buChar char="v"/>
            </a:pPr>
            <a:r>
              <a:rPr lang="ar-SA" dirty="0"/>
              <a:t>الرغبة في إثراء المعرفة بالمكتبة العربية واضافة للأدبيات بمجال البحث العلمي في اليقظة الاستراتيجية وعلاقتها بأداء المؤسسات التعليمية.</a:t>
            </a:r>
          </a:p>
          <a:p>
            <a:pPr lvl="0" algn="r" rtl="1"/>
            <a:endParaRPr lang="en-US" dirty="0"/>
          </a:p>
          <a:p>
            <a:pPr marL="285750" lvl="0" indent="-285750" algn="r" rtl="1">
              <a:buFont typeface="Wingdings" panose="05000000000000000000" pitchFamily="2" charset="2"/>
              <a:buChar char="v"/>
            </a:pPr>
            <a:r>
              <a:rPr lang="ar-SA" dirty="0"/>
              <a:t>الكشف عن علاقة اليقظة الاستراتيجية بأبعادها المختلفة في خلق ميزة تنافسية في قطاع التعليم العالي.</a:t>
            </a:r>
          </a:p>
          <a:p>
            <a:pPr lvl="0" algn="r" rtl="1"/>
            <a:endParaRPr lang="en-US" dirty="0"/>
          </a:p>
          <a:p>
            <a:pPr marL="285750" lvl="0" indent="-285750" algn="r" rtl="1">
              <a:buFont typeface="Wingdings" panose="05000000000000000000" pitchFamily="2" charset="2"/>
              <a:buChar char="v"/>
            </a:pPr>
            <a:r>
              <a:rPr lang="ar-SA" dirty="0"/>
              <a:t>أهمية التنافسية على المستويين الدولي والمحلي والاهتمام المتزايد بها وذلك للبقاء في بيئة المنافسة والهيمنة عليها.</a:t>
            </a:r>
          </a:p>
          <a:p>
            <a:pPr lvl="0" algn="r" rtl="1"/>
            <a:endParaRPr lang="en-US" dirty="0"/>
          </a:p>
          <a:p>
            <a:pPr marL="285750" lvl="0" indent="-285750" algn="r" rtl="1">
              <a:buFont typeface="Wingdings" panose="05000000000000000000" pitchFamily="2" charset="2"/>
              <a:buChar char="v"/>
            </a:pPr>
            <a:r>
              <a:rPr lang="ar-SA" dirty="0"/>
              <a:t>تبيان تأثير اليقظة الاستراتيجية في تطوير المؤسسات التعليمية وتعزيز ميزتها التنافسية.</a:t>
            </a:r>
          </a:p>
          <a:p>
            <a:pPr lvl="0" algn="r" rtl="1"/>
            <a:endParaRPr lang="en-US" dirty="0"/>
          </a:p>
          <a:p>
            <a:pPr marL="285750" lvl="0" indent="-285750" algn="r" rtl="1">
              <a:buFont typeface="Wingdings" panose="05000000000000000000" pitchFamily="2" charset="2"/>
              <a:buChar char="v"/>
            </a:pPr>
            <a:r>
              <a:rPr lang="ar-SA" dirty="0"/>
              <a:t>تنويه متخذي القرار لتبني أنظمة اليقظة الاستراتيجية لأهمية دورها في تحقيق الميزة التنافسية للجامعات لتضمن البقاء والاستمرار ضمن عالم متسارع.</a:t>
            </a:r>
            <a:endParaRPr lang="en-US" dirty="0"/>
          </a:p>
        </p:txBody>
      </p:sp>
      <p:pic>
        <p:nvPicPr>
          <p:cNvPr id="7" name="Graphic 21">
            <a:extLst>
              <a:ext uri="{FF2B5EF4-FFF2-40B4-BE49-F238E27FC236}">
                <a16:creationId xmlns:a16="http://schemas.microsoft.com/office/drawing/2014/main" id="{118433E7-A2DE-4034-9DFE-80B6BE7234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790" y="203711"/>
            <a:ext cx="2305141" cy="1076343"/>
          </a:xfrm>
          <a:prstGeom prst="rect">
            <a:avLst/>
          </a:prstGeom>
        </p:spPr>
      </p:pic>
    </p:spTree>
    <p:extLst>
      <p:ext uri="{BB962C8B-B14F-4D97-AF65-F5344CB8AC3E}">
        <p14:creationId xmlns:p14="http://schemas.microsoft.com/office/powerpoint/2010/main" val="938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AC650-D749-4147-7671-C81779A255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A36D08-82C3-67BD-2C24-CBA575246F11}"/>
              </a:ext>
            </a:extLst>
          </p:cNvPr>
          <p:cNvSpPr/>
          <p:nvPr/>
        </p:nvSpPr>
        <p:spPr>
          <a:xfrm>
            <a:off x="617280" y="153700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C2D78E-168D-6A2B-B906-944C603182EF}"/>
              </a:ext>
            </a:extLst>
          </p:cNvPr>
          <p:cNvSpPr txBox="1"/>
          <p:nvPr/>
        </p:nvSpPr>
        <p:spPr>
          <a:xfrm>
            <a:off x="4941628" y="1777685"/>
            <a:ext cx="1683761" cy="521970"/>
          </a:xfrm>
          <a:prstGeom prst="rect">
            <a:avLst/>
          </a:prstGeom>
          <a:noFill/>
        </p:spPr>
        <p:txBody>
          <a:bodyPr wrap="square" rtlCol="0">
            <a:spAutoFit/>
          </a:bodyPr>
          <a:lstStyle/>
          <a:p>
            <a:pPr algn="r"/>
            <a:r>
              <a:rPr lang="ar-SA" sz="2800" b="1" dirty="0">
                <a:latin typeface="Traditional Arabic" panose="02020603050405020304" pitchFamily="18" charset="-78"/>
                <a:cs typeface="Traditional Arabic" panose="02020603050405020304" pitchFamily="18" charset="-78"/>
              </a:rPr>
              <a:t>الأهمية التطبيقية</a:t>
            </a:r>
            <a:endParaRPr lang="en-US" sz="2800" b="1" dirty="0">
              <a:latin typeface="Traditional Arabic" panose="02020603050405020304" pitchFamily="18" charset="-78"/>
              <a:cs typeface="Traditional Arabic" panose="02020603050405020304" pitchFamily="18" charset="-78"/>
            </a:endParaRPr>
          </a:p>
        </p:txBody>
      </p:sp>
      <p:sp>
        <p:nvSpPr>
          <p:cNvPr id="5" name="Rectangle 4">
            <a:extLst>
              <a:ext uri="{FF2B5EF4-FFF2-40B4-BE49-F238E27FC236}">
                <a16:creationId xmlns:a16="http://schemas.microsoft.com/office/drawing/2014/main" id="{A485ED46-F93A-4E49-FC9C-CCAEC179BBFA}"/>
              </a:ext>
            </a:extLst>
          </p:cNvPr>
          <p:cNvSpPr/>
          <p:nvPr/>
        </p:nvSpPr>
        <p:spPr>
          <a:xfrm>
            <a:off x="9070069" y="872670"/>
            <a:ext cx="2164024"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4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rPr>
              <a:t>أهمية الدراسة</a:t>
            </a:r>
            <a:endParaRPr lang="en-US" sz="44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endParaRPr>
          </a:p>
        </p:txBody>
      </p:sp>
      <p:sp>
        <p:nvSpPr>
          <p:cNvPr id="48" name="TextBox 47">
            <a:extLst>
              <a:ext uri="{FF2B5EF4-FFF2-40B4-BE49-F238E27FC236}">
                <a16:creationId xmlns:a16="http://schemas.microsoft.com/office/drawing/2014/main" id="{672320FF-F9AE-51EB-C5D0-D35427DCDA34}"/>
              </a:ext>
            </a:extLst>
          </p:cNvPr>
          <p:cNvSpPr txBox="1"/>
          <p:nvPr/>
        </p:nvSpPr>
        <p:spPr>
          <a:xfrm>
            <a:off x="889000" y="2391844"/>
            <a:ext cx="10541000" cy="2862322"/>
          </a:xfrm>
          <a:prstGeom prst="rect">
            <a:avLst/>
          </a:prstGeom>
          <a:noFill/>
        </p:spPr>
        <p:txBody>
          <a:bodyPr wrap="square" rtlCol="0">
            <a:spAutoFit/>
          </a:bodyPr>
          <a:lstStyle/>
          <a:p>
            <a:pPr marL="285750" lvl="0" indent="-285750" algn="r" rtl="1">
              <a:buFont typeface="Wingdings" panose="05000000000000000000" pitchFamily="2" charset="2"/>
              <a:buChar char="v"/>
            </a:pPr>
            <a:r>
              <a:rPr lang="ar-SA" sz="2000" dirty="0">
                <a:latin typeface="Traditional Arabic" panose="02020603050405020304" pitchFamily="18" charset="-78"/>
                <a:cs typeface="Traditional Arabic" panose="02020603050405020304" pitchFamily="18" charset="-78"/>
              </a:rPr>
              <a:t>ستساعد نتائج البحث الحالي في التعرف على العلاقة بين اليقظة الاستراتيجية والميزة التنافسية في جامعة الملك فهد للبترول والمعادن.</a:t>
            </a:r>
          </a:p>
          <a:p>
            <a:pPr lvl="0" algn="r" rtl="1"/>
            <a:endParaRPr lang="en-US" sz="2000" dirty="0">
              <a:latin typeface="Traditional Arabic" panose="02020603050405020304" pitchFamily="18" charset="-78"/>
              <a:cs typeface="Traditional Arabic" panose="02020603050405020304" pitchFamily="18" charset="-78"/>
            </a:endParaRPr>
          </a:p>
          <a:p>
            <a:pPr marL="285750" lvl="0" indent="-285750" algn="r" rtl="1">
              <a:buFont typeface="Wingdings" panose="05000000000000000000" pitchFamily="2" charset="2"/>
              <a:buChar char="v"/>
            </a:pPr>
            <a:r>
              <a:rPr lang="ar-SA" sz="2000" dirty="0">
                <a:latin typeface="Traditional Arabic" panose="02020603050405020304" pitchFamily="18" charset="-78"/>
                <a:cs typeface="Traditional Arabic" panose="02020603050405020304" pitchFamily="18" charset="-78"/>
              </a:rPr>
              <a:t>ستسهم نتائج البحث الحالي في معرفة العلاقة بين استخدام اليقظة الاستراتيجية ودورها في تحقيق الميزة التنافسية بجامعة الملك فهد للبترول والمعادن.</a:t>
            </a:r>
          </a:p>
          <a:p>
            <a:pPr lvl="0" algn="r" rtl="1"/>
            <a:endParaRPr lang="en-US" sz="2000" dirty="0">
              <a:latin typeface="Traditional Arabic" panose="02020603050405020304" pitchFamily="18" charset="-78"/>
              <a:cs typeface="Traditional Arabic" panose="02020603050405020304" pitchFamily="18" charset="-78"/>
            </a:endParaRPr>
          </a:p>
          <a:p>
            <a:pPr marL="285750" lvl="0" indent="-285750" algn="r" rtl="1">
              <a:buFont typeface="Wingdings" panose="05000000000000000000" pitchFamily="2" charset="2"/>
              <a:buChar char="v"/>
            </a:pPr>
            <a:r>
              <a:rPr lang="ar-SA" sz="2000" dirty="0">
                <a:latin typeface="Traditional Arabic" panose="02020603050405020304" pitchFamily="18" charset="-78"/>
                <a:cs typeface="Traditional Arabic" panose="02020603050405020304" pitchFamily="18" charset="-78"/>
              </a:rPr>
              <a:t>ستسهم نتائج البحث الحالي في التعرف على درجة تطبيق ابعاد اليقظة الاستراتيجية في تحقيق الميزة التنافسية بجامعة الملك فهد للبترول والمعادن.</a:t>
            </a:r>
          </a:p>
          <a:p>
            <a:pPr lvl="0" algn="r" rtl="1"/>
            <a:endParaRPr lang="en-US" sz="2000" dirty="0">
              <a:latin typeface="Traditional Arabic" panose="02020603050405020304" pitchFamily="18" charset="-78"/>
              <a:cs typeface="Traditional Arabic" panose="02020603050405020304" pitchFamily="18" charset="-78"/>
            </a:endParaRPr>
          </a:p>
          <a:p>
            <a:pPr marL="285750" lvl="0" indent="-285750" algn="r" rtl="1">
              <a:buFont typeface="Wingdings" panose="05000000000000000000" pitchFamily="2" charset="2"/>
              <a:buChar char="v"/>
            </a:pPr>
            <a:r>
              <a:rPr lang="ar-SA" sz="2000" dirty="0">
                <a:latin typeface="Traditional Arabic" panose="02020603050405020304" pitchFamily="18" charset="-78"/>
                <a:cs typeface="Traditional Arabic" panose="02020603050405020304" pitchFamily="18" charset="-78"/>
              </a:rPr>
              <a:t>ستساعد هذه الدراسة في التنويه لأهمية تعزيز اليقظة الاستراتيجية لمتخذي القرار في جامعة الملك فهد للبترول والمعادن.</a:t>
            </a:r>
          </a:p>
          <a:p>
            <a:pPr lvl="0" algn="r" rtl="1"/>
            <a:endParaRPr lang="en-US" sz="2000" dirty="0">
              <a:latin typeface="Traditional Arabic" panose="02020603050405020304" pitchFamily="18" charset="-78"/>
              <a:cs typeface="Traditional Arabic" panose="02020603050405020304" pitchFamily="18" charset="-78"/>
            </a:endParaRPr>
          </a:p>
          <a:p>
            <a:pPr marL="285750" lvl="0" indent="-285750" algn="r" rtl="1">
              <a:buFont typeface="Wingdings" panose="05000000000000000000" pitchFamily="2" charset="2"/>
              <a:buChar char="v"/>
            </a:pPr>
            <a:r>
              <a:rPr lang="ar-SA" sz="2000" dirty="0">
                <a:latin typeface="Traditional Arabic" panose="02020603050405020304" pitchFamily="18" charset="-78"/>
                <a:cs typeface="Traditional Arabic" panose="02020603050405020304" pitchFamily="18" charset="-78"/>
              </a:rPr>
              <a:t>ستكشف هذه الدراسة عن دور اليقظة الاستراتيجية في تحقيق الميزة التنافسية في جامعة الملك فهد للبترول والمعادن.</a:t>
            </a:r>
            <a:endParaRPr lang="en-US" sz="2000" dirty="0">
              <a:latin typeface="Traditional Arabic" panose="02020603050405020304" pitchFamily="18" charset="-78"/>
              <a:cs typeface="Traditional Arabic" panose="02020603050405020304" pitchFamily="18" charset="-78"/>
            </a:endParaRPr>
          </a:p>
        </p:txBody>
      </p:sp>
      <p:pic>
        <p:nvPicPr>
          <p:cNvPr id="7" name="Graphic 21">
            <a:extLst>
              <a:ext uri="{FF2B5EF4-FFF2-40B4-BE49-F238E27FC236}">
                <a16:creationId xmlns:a16="http://schemas.microsoft.com/office/drawing/2014/main" id="{7920F5C8-A5D2-1467-DF6E-E1A2AB099C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790" y="203711"/>
            <a:ext cx="2305141" cy="1076343"/>
          </a:xfrm>
          <a:prstGeom prst="rect">
            <a:avLst/>
          </a:prstGeom>
        </p:spPr>
      </p:pic>
    </p:spTree>
    <p:extLst>
      <p:ext uri="{BB962C8B-B14F-4D97-AF65-F5344CB8AC3E}">
        <p14:creationId xmlns:p14="http://schemas.microsoft.com/office/powerpoint/2010/main" val="3467572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7" y="3316691"/>
            <a:ext cx="4962146" cy="2495550"/>
          </a:xfrm>
        </p:spPr>
      </p:pic>
      <p:sp>
        <p:nvSpPr>
          <p:cNvPr id="6" name="Rectangle 5"/>
          <p:cNvSpPr/>
          <p:nvPr/>
        </p:nvSpPr>
        <p:spPr>
          <a:xfrm>
            <a:off x="1273859" y="1397680"/>
            <a:ext cx="4675580" cy="4524315"/>
          </a:xfrm>
          <a:prstGeom prst="rect">
            <a:avLst/>
          </a:prstGeom>
        </p:spPr>
        <p:txBody>
          <a:bodyPr wrap="square">
            <a:spAutoFit/>
          </a:bodyPr>
          <a:lstStyle/>
          <a:p>
            <a:pPr marL="285750" lvl="0" indent="-285750" algn="r" rtl="1">
              <a:buFontTx/>
              <a:buChar char="-"/>
            </a:pPr>
            <a:r>
              <a:rPr lang="ar-SA" dirty="0"/>
              <a:t>التعرف على اليقظة الاستراتيجية ودورها في تحقيق الميزة التنافسية بجامعة الملك فهد للبترول والمعادن.</a:t>
            </a:r>
          </a:p>
          <a:p>
            <a:pPr lvl="0" algn="r" rtl="1"/>
            <a:endParaRPr lang="en-US" dirty="0"/>
          </a:p>
          <a:p>
            <a:pPr marL="285750" lvl="0" indent="-285750" algn="r" rtl="1">
              <a:buFontTx/>
              <a:buChar char="-"/>
            </a:pPr>
            <a:r>
              <a:rPr lang="ar-SA" dirty="0"/>
              <a:t>تحديد العلاقة بين اليقظة التنافسية وتحقيق الميزة التنافسية في جامعة الملك فهد للبترول والمعادن.</a:t>
            </a:r>
          </a:p>
          <a:p>
            <a:pPr marL="285750" lvl="0" indent="-285750" algn="r" rtl="1">
              <a:buFontTx/>
              <a:buChar char="-"/>
            </a:pPr>
            <a:endParaRPr lang="en-US" dirty="0"/>
          </a:p>
          <a:p>
            <a:pPr marL="285750" lvl="0" indent="-285750" algn="r" rtl="1">
              <a:buFontTx/>
              <a:buChar char="-"/>
            </a:pPr>
            <a:r>
              <a:rPr lang="ar-SA" dirty="0"/>
              <a:t>التعرف على العلاقة بين اليقظة التكنولوجية وتحقيق الميزة التنافسية في جامعة الملك فهد للبترول والمعادن.</a:t>
            </a:r>
          </a:p>
          <a:p>
            <a:pPr lvl="0" algn="r" rtl="1"/>
            <a:endParaRPr lang="en-US" dirty="0"/>
          </a:p>
          <a:p>
            <a:pPr marL="285750" lvl="0" indent="-285750" algn="r" rtl="1">
              <a:buFontTx/>
              <a:buChar char="-"/>
            </a:pPr>
            <a:r>
              <a:rPr lang="ar-SA" dirty="0"/>
              <a:t>الكشف عن العلاقة بين اليقظة البيئية وتحقيق الميزة التنافسية في جامعة الملك فهد للبترول والمعادن.</a:t>
            </a:r>
          </a:p>
          <a:p>
            <a:pPr lvl="0" algn="r" rtl="1"/>
            <a:endParaRPr lang="en-US" dirty="0"/>
          </a:p>
          <a:p>
            <a:pPr lvl="0" algn="r" rtl="1"/>
            <a:r>
              <a:rPr lang="ar-SA" dirty="0"/>
              <a:t>- التوصل لمجموعة من المقترحات في ضوء ما سيتم التوصل اليه من نتائج ستفيد متخذي القرار في جامعة الملك فهد للبترول والمعادن بحيث يحسن من اليقظة الاستراتيجية ويحسن من التنافسية والوضع التنافسي للجامعة بين الجامعات.</a:t>
            </a:r>
            <a:endParaRPr lang="en-US" dirty="0"/>
          </a:p>
        </p:txBody>
      </p:sp>
      <p:sp>
        <p:nvSpPr>
          <p:cNvPr id="17" name="TextBox 16"/>
          <p:cNvSpPr txBox="1"/>
          <p:nvPr/>
        </p:nvSpPr>
        <p:spPr>
          <a:xfrm>
            <a:off x="6397029" y="2254663"/>
            <a:ext cx="4113898"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أهداف الدراســـــــة</a:t>
            </a:r>
            <a:endParaRPr lang="en-US" sz="32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رسم 3" descr="نقطة الهدف مع تعبئة خالصة">
            <a:extLst>
              <a:ext uri="{FF2B5EF4-FFF2-40B4-BE49-F238E27FC236}">
                <a16:creationId xmlns:a16="http://schemas.microsoft.com/office/drawing/2014/main" id="{3285F61F-C3B6-7AC4-86B5-7767E8F5B9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65477" y="2032560"/>
            <a:ext cx="914400" cy="914400"/>
          </a:xfrm>
          <a:prstGeom prst="rect">
            <a:avLst/>
          </a:prstGeom>
          <a:effectLst>
            <a:outerShdw blurRad="50800" dist="50800" dir="5400000" algn="ctr" rotWithShape="0">
              <a:srgbClr val="000000">
                <a:alpha val="62000"/>
              </a:srgbClr>
            </a:outerShdw>
          </a:effectLst>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17D16-BDFC-FE13-6F41-541FD34194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144C74-2D07-59CA-0BC6-C3A975B4B3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18D77F-7C9E-53F7-71F1-C16D12846D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C67BFA0-E974-F07A-A5DC-7E8F3CA0596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FBE2898-2400-8EE6-E17E-B9B13B1AB06C}"/>
              </a:ext>
            </a:extLst>
          </p:cNvPr>
          <p:cNvSpPr txBox="1"/>
          <p:nvPr/>
        </p:nvSpPr>
        <p:spPr>
          <a:xfrm>
            <a:off x="1333001" y="1155869"/>
            <a:ext cx="8417320" cy="4678204"/>
          </a:xfrm>
          <a:prstGeom prst="rect">
            <a:avLst/>
          </a:prstGeom>
          <a:noFill/>
        </p:spPr>
        <p:txBody>
          <a:bodyPr wrap="square" rtlCol="0">
            <a:spAutoFit/>
          </a:bodyPr>
          <a:lstStyle/>
          <a:p>
            <a:pPr algn="ctr"/>
            <a:r>
              <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rPr>
              <a:t>فرضيات الدراســة:</a:t>
            </a:r>
          </a:p>
          <a:p>
            <a:pPr algn="r"/>
            <a:endParaRPr lang="en-US" sz="2000" b="1" dirty="0">
              <a:solidFill>
                <a:srgbClr val="2D3956"/>
              </a:solidFill>
              <a:latin typeface="Alexandria" charset="0"/>
              <a:cs typeface="Alexandria" charset="0"/>
            </a:endParaRPr>
          </a:p>
          <a:p>
            <a:pPr algn="r"/>
            <a:r>
              <a:rPr lang="ar-SA" dirty="0"/>
              <a:t>بناء على ما اشارت اليه الدراسات السابقة ودور اليقظة الاستراتيجية في تحقيق الميزة التنافسية، يمكن صياغة الفرضية الرئيسية كالتالي:</a:t>
            </a:r>
          </a:p>
          <a:p>
            <a:pPr algn="r"/>
            <a:endParaRPr lang="en-US" dirty="0"/>
          </a:p>
          <a:p>
            <a:pPr lvl="0" algn="r" rtl="1"/>
            <a:r>
              <a:rPr lang="ar-SA" dirty="0"/>
              <a:t>- يوجد تأثير ذو دلالة معنوية لليقظة الاستراتيجية على تحقيق الميزة التنافسية في جامعة الملك فهد للبترول والمعادن.</a:t>
            </a:r>
            <a:endParaRPr lang="en-US" dirty="0"/>
          </a:p>
          <a:p>
            <a:pPr algn="r" rtl="1"/>
            <a:endParaRPr lang="ar-SA" dirty="0"/>
          </a:p>
          <a:p>
            <a:pPr algn="r" rtl="1"/>
            <a:r>
              <a:rPr lang="ar-SA" dirty="0"/>
              <a:t>ويندرج ضمن الفرضية الرئيسية مجموعة من الفرضيات الفرعية التالية:</a:t>
            </a:r>
          </a:p>
          <a:p>
            <a:pPr algn="r" rtl="1"/>
            <a:endParaRPr lang="en-US" dirty="0"/>
          </a:p>
          <a:p>
            <a:pPr lvl="0" algn="r" rtl="1"/>
            <a:r>
              <a:rPr lang="ar-SA" dirty="0"/>
              <a:t>- يوجد تأثير ذو دلالة معنوية لليقظة الاستراتيجية بأبعادها على الجودة في جامعة الملك فهد للبترول والمعادن.</a:t>
            </a:r>
            <a:endParaRPr lang="en-US" dirty="0"/>
          </a:p>
          <a:p>
            <a:pPr lvl="0" algn="r" rtl="1"/>
            <a:r>
              <a:rPr lang="ar-SA" dirty="0"/>
              <a:t>- يوجد تأثير ذو دلالة معنوية لليقظة الاستراتيجية بأبعادها على الابداع في جامعة الملك فهد للبترول والمعادن.</a:t>
            </a:r>
            <a:endParaRPr lang="en-US" dirty="0"/>
          </a:p>
          <a:p>
            <a:pPr lvl="0" algn="r" rtl="1"/>
            <a:r>
              <a:rPr lang="ar-SA" dirty="0"/>
              <a:t>- يوجد تأثير ذو دلالة معنوية لليقظة الاستراتيجية بأبعادها على التكلفة في جامعة الملك فهد للبترول والمعادن.</a:t>
            </a:r>
            <a:endParaRPr lang="en-US" dirty="0"/>
          </a:p>
          <a:p>
            <a:pPr lvl="0" algn="r" rtl="1"/>
            <a:r>
              <a:rPr lang="ar-SA" dirty="0"/>
              <a:t>- يوجد تأثير ذو دلالة معنوية لليقظة الاستراتيجية بأبعادها على سرعة الاستجابة في جامعة الملك فهد للبترول والمعادن.</a:t>
            </a:r>
            <a:endParaRPr lang="en-US" dirty="0"/>
          </a:p>
          <a:p>
            <a:pPr algn="r"/>
            <a:endParaRPr lang="en-US"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FE5A391-0AB0-3471-B551-B30F88510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2414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54401-8E91-7256-23CF-B88AA07E3AB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104D321-2DF3-C536-A38B-18483F22BF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67F76D3-0E64-092E-529D-96E5B37179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3BE74E4-3AF0-271C-5042-E674A91CE5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44EE6D8A-EBFA-E2FA-AD78-FC0C7221D3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E6EFA8B-3D8F-621D-299D-663A369833AA}"/>
              </a:ext>
            </a:extLst>
          </p:cNvPr>
          <p:cNvSpPr/>
          <p:nvPr/>
        </p:nvSpPr>
        <p:spPr>
          <a:xfrm>
            <a:off x="5550493" y="924023"/>
            <a:ext cx="3128210" cy="6662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000" b="1" dirty="0">
                <a:latin typeface="Traditional Arabic" panose="02020603050405020304" pitchFamily="18" charset="-78"/>
                <a:ea typeface="Roboto Light" panose="02000000000000000000" pitchFamily="2" charset="0"/>
                <a:cs typeface="Traditional Arabic" panose="02020603050405020304" pitchFamily="18" charset="-78"/>
              </a:rPr>
              <a:t>الدراسات المرجعية</a:t>
            </a:r>
            <a:endParaRPr lang="en-US" sz="4000" b="1" dirty="0">
              <a:latin typeface="Traditional Arabic" panose="02020603050405020304" pitchFamily="18" charset="-78"/>
              <a:ea typeface="Roboto Light" panose="02000000000000000000" pitchFamily="2" charset="0"/>
              <a:cs typeface="Traditional Arabic" panose="02020603050405020304" pitchFamily="18" charset="-78"/>
            </a:endParaRPr>
          </a:p>
        </p:txBody>
      </p:sp>
      <p:pic>
        <p:nvPicPr>
          <p:cNvPr id="6" name="Graphic 21">
            <a:extLst>
              <a:ext uri="{FF2B5EF4-FFF2-40B4-BE49-F238E27FC236}">
                <a16:creationId xmlns:a16="http://schemas.microsoft.com/office/drawing/2014/main" id="{DB0A1B7C-4566-A2AD-7AF3-49745EB61B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مربع نص 2">
            <a:extLst>
              <a:ext uri="{FF2B5EF4-FFF2-40B4-BE49-F238E27FC236}">
                <a16:creationId xmlns:a16="http://schemas.microsoft.com/office/drawing/2014/main" id="{D4724BF9-6455-8005-2937-55A611935A9D}"/>
              </a:ext>
            </a:extLst>
          </p:cNvPr>
          <p:cNvSpPr txBox="1"/>
          <p:nvPr/>
        </p:nvSpPr>
        <p:spPr>
          <a:xfrm>
            <a:off x="4095261" y="2181476"/>
            <a:ext cx="7922540" cy="2800767"/>
          </a:xfrm>
          <a:prstGeom prst="rect">
            <a:avLst/>
          </a:prstGeom>
          <a:noFill/>
        </p:spPr>
        <p:txBody>
          <a:bodyPr wrap="square" rtlCol="1">
            <a:spAutoFit/>
          </a:bodyPr>
          <a:lstStyle/>
          <a:p>
            <a:pPr algn="just" rtl="1"/>
            <a:r>
              <a:rPr lang="ar-SA" b="1" dirty="0"/>
              <a:t>اختلفت منهجية وطبيعة الدراسات السابقة فيما بينها، فمنها من تناول اليقظة الإستراتيجية على حدة، ومنها من تناول الميزة التنافسية على حدة، وهناك من تناول الجانبين معاً.</a:t>
            </a:r>
            <a:endParaRPr lang="ar-SA" sz="2000" b="1" dirty="0"/>
          </a:p>
          <a:p>
            <a:pPr algn="just" rtl="1"/>
            <a:endParaRPr lang="ar-SA" sz="2000" dirty="0"/>
          </a:p>
          <a:p>
            <a:pPr marL="342900" indent="-342900" algn="just" rtl="1">
              <a:buFontTx/>
              <a:buChar char="-"/>
            </a:pPr>
            <a:r>
              <a:rPr lang="ar-SA" sz="2000" dirty="0"/>
              <a:t>الدراسات المتعلقة بالمتغير المستقل ( اليقظة الاستراتيجية).</a:t>
            </a:r>
          </a:p>
          <a:p>
            <a:pPr algn="just" rtl="1"/>
            <a:endParaRPr lang="ar-SA" sz="2000" dirty="0"/>
          </a:p>
          <a:p>
            <a:pPr marL="342900" indent="-342900" algn="just" rtl="1">
              <a:buFontTx/>
              <a:buChar char="-"/>
            </a:pPr>
            <a:r>
              <a:rPr lang="ar-SA" sz="2000" dirty="0"/>
              <a:t>الدراسات المتعلقة بالمتغير التابع ( الميزة التنافسية).</a:t>
            </a:r>
          </a:p>
          <a:p>
            <a:pPr algn="just" rtl="1"/>
            <a:endParaRPr lang="ar-SA" sz="2000" dirty="0"/>
          </a:p>
          <a:p>
            <a:pPr marL="342900" indent="-342900" algn="just" rtl="1">
              <a:buFontTx/>
              <a:buChar char="-"/>
            </a:pPr>
            <a:r>
              <a:rPr lang="ar-SA" sz="2000" dirty="0"/>
              <a:t>الدراسات التي ربطت اليقظة الاستراتيجية بالميزة التنافسية. </a:t>
            </a:r>
            <a:endParaRPr lang="en-US" sz="2000" dirty="0"/>
          </a:p>
          <a:p>
            <a:pPr algn="just"/>
            <a:endParaRPr lang="ar-SA" sz="2000" dirty="0"/>
          </a:p>
        </p:txBody>
      </p:sp>
    </p:spTree>
    <p:extLst>
      <p:ext uri="{BB962C8B-B14F-4D97-AF65-F5344CB8AC3E}">
        <p14:creationId xmlns:p14="http://schemas.microsoft.com/office/powerpoint/2010/main" val="2552767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2C2B0-7BBA-48C7-1068-7E23F4C7B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DA6F89-11E7-0617-DA28-7554ED7EE836}"/>
              </a:ext>
            </a:extLst>
          </p:cNvPr>
          <p:cNvSpPr/>
          <p:nvPr/>
        </p:nvSpPr>
        <p:spPr>
          <a:xfrm>
            <a:off x="689640" y="16014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F758303-73BF-8DAB-0DDE-D00D2A84F074}"/>
              </a:ext>
            </a:extLst>
          </p:cNvPr>
          <p:cNvSpPr txBox="1"/>
          <p:nvPr/>
        </p:nvSpPr>
        <p:spPr>
          <a:xfrm>
            <a:off x="3825426" y="1962103"/>
            <a:ext cx="3737810" cy="523220"/>
          </a:xfrm>
          <a:prstGeom prst="rect">
            <a:avLst/>
          </a:prstGeom>
          <a:noFill/>
        </p:spPr>
        <p:txBody>
          <a:bodyPr wrap="square" rtlCol="0">
            <a:spAutoFit/>
          </a:bodyPr>
          <a:lstStyle/>
          <a:p>
            <a:pPr algn="r"/>
            <a:r>
              <a:rPr lang="ar-SA" sz="2800" b="1" dirty="0">
                <a:latin typeface="Traditional Arabic" panose="02020603050405020304" pitchFamily="18" charset="-78"/>
                <a:cs typeface="Traditional Arabic" panose="02020603050405020304" pitchFamily="18" charset="-78"/>
              </a:rPr>
              <a:t>مستوى ممارسة اليقظة الاستراتيجية</a:t>
            </a:r>
            <a:endParaRPr lang="en-US" sz="2800" b="1" dirty="0">
              <a:latin typeface="Traditional Arabic" panose="02020603050405020304" pitchFamily="18" charset="-78"/>
              <a:cs typeface="Traditional Arabic" panose="02020603050405020304" pitchFamily="18" charset="-78"/>
            </a:endParaRPr>
          </a:p>
        </p:txBody>
      </p:sp>
      <p:sp>
        <p:nvSpPr>
          <p:cNvPr id="5" name="Rectangle 4">
            <a:extLst>
              <a:ext uri="{FF2B5EF4-FFF2-40B4-BE49-F238E27FC236}">
                <a16:creationId xmlns:a16="http://schemas.microsoft.com/office/drawing/2014/main" id="{2D986520-ABA5-A6B1-DC3B-0884E45A5CDD}"/>
              </a:ext>
            </a:extLst>
          </p:cNvPr>
          <p:cNvSpPr/>
          <p:nvPr/>
        </p:nvSpPr>
        <p:spPr>
          <a:xfrm>
            <a:off x="6868280" y="872670"/>
            <a:ext cx="4365814"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4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rPr>
              <a:t>مناقشة النتائج</a:t>
            </a:r>
            <a:endParaRPr lang="en-US" sz="44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endParaRPr>
          </a:p>
        </p:txBody>
      </p:sp>
      <p:sp>
        <p:nvSpPr>
          <p:cNvPr id="48" name="TextBox 47">
            <a:extLst>
              <a:ext uri="{FF2B5EF4-FFF2-40B4-BE49-F238E27FC236}">
                <a16:creationId xmlns:a16="http://schemas.microsoft.com/office/drawing/2014/main" id="{8955DC0B-C039-F433-A398-0DCB7FFE2F88}"/>
              </a:ext>
            </a:extLst>
          </p:cNvPr>
          <p:cNvSpPr txBox="1"/>
          <p:nvPr/>
        </p:nvSpPr>
        <p:spPr>
          <a:xfrm>
            <a:off x="889000" y="2677760"/>
            <a:ext cx="10541000" cy="3139321"/>
          </a:xfrm>
          <a:prstGeom prst="rect">
            <a:avLst/>
          </a:prstGeom>
          <a:noFill/>
        </p:spPr>
        <p:txBody>
          <a:bodyPr wrap="square" rtlCol="0">
            <a:spAutoFit/>
          </a:bodyPr>
          <a:lstStyle/>
          <a:p>
            <a:pPr lvl="0" algn="r" rtl="1"/>
            <a:r>
              <a:rPr lang="ar-SA" dirty="0"/>
              <a:t>يتضح من القراءة التحليلية لنتائج الدراسة الميدانية أن مستوى اليقظة الاستراتيجية في جامعة الملك فهد للبترول والمعادن قد تحقق بدرجة تقدير "موافق بشدة" وبنسبة مرتفعة، وهي نتيجة تعكس بوضوح نضج الوعي القيادي في الجامعة واعتمادها على رادارات استشرافية دقيقة في رصد وتحليل المتغيرات المحيطة. </a:t>
            </a:r>
          </a:p>
          <a:p>
            <a:pPr lvl="0" algn="r" rtl="1"/>
            <a:endParaRPr lang="ar-SA" dirty="0"/>
          </a:p>
          <a:p>
            <a:pPr lvl="0" algn="r" rtl="1"/>
            <a:r>
              <a:rPr lang="ar-SA" dirty="0"/>
              <a:t>حيث أثبتت نتائجنا أن الجامعة لا تتعامل مع اليقظة كعملية رصد عابرة، بل كمنهجية عمل مؤسسية لرفع كفاءة اتخاذ القرار، يستخلص الباحث من هذه النتائج أن جامعة الملك فهد للبترول والمعادن تعيش حالة من "اليقظة الاستراتيجية المتكاملة"؛ حيث تتقارب متوسطات الأبعاد بشكل كبير مما يدل على توازن المنظومة الرصدية. </a:t>
            </a:r>
          </a:p>
          <a:p>
            <a:pPr lvl="0" algn="r" rtl="1"/>
            <a:endParaRPr lang="ar-SA" dirty="0"/>
          </a:p>
          <a:p>
            <a:pPr lvl="0" algn="r" rtl="1"/>
            <a:r>
              <a:rPr lang="ar-SA" dirty="0"/>
              <a:t>ويؤكد الباحث أن سر نجاح الجامعة يكمن في قدرتها على الربط بين "الاستشراف البيئي" و "التمكين التكنولوجي". ومع ذلك، فإن التحدي القادم يكمن في تحويل اليقظة من عملية رصد  إلى "ثقافة مؤسسية" تشمل التوقع المسبق والدقيق للمنافسين، لضمان سد أي فجوة قد تظهر مستقبلاً، وبذلك تستطيع الجامعة تحويل المستوى الحالي إلى مستويات أعلى من التميز والريادة التنافسية المستدامة.</a:t>
            </a:r>
            <a:endParaRPr lang="en-US" sz="2000" dirty="0">
              <a:latin typeface="Traditional Arabic" panose="02020603050405020304" pitchFamily="18" charset="-78"/>
              <a:cs typeface="Traditional Arabic" panose="02020603050405020304" pitchFamily="18" charset="-78"/>
            </a:endParaRPr>
          </a:p>
        </p:txBody>
      </p:sp>
      <p:pic>
        <p:nvPicPr>
          <p:cNvPr id="7" name="Graphic 21">
            <a:extLst>
              <a:ext uri="{FF2B5EF4-FFF2-40B4-BE49-F238E27FC236}">
                <a16:creationId xmlns:a16="http://schemas.microsoft.com/office/drawing/2014/main" id="{3185630E-EA10-7A64-9419-938897251A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790" y="203711"/>
            <a:ext cx="2305141" cy="1076343"/>
          </a:xfrm>
          <a:prstGeom prst="rect">
            <a:avLst/>
          </a:prstGeom>
        </p:spPr>
      </p:pic>
    </p:spTree>
    <p:extLst>
      <p:ext uri="{BB962C8B-B14F-4D97-AF65-F5344CB8AC3E}">
        <p14:creationId xmlns:p14="http://schemas.microsoft.com/office/powerpoint/2010/main" val="4265527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13019-3A9F-B0FD-A50D-0EC92788F59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99E3F87-94F9-BBA8-F924-17AF3605139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97D0559-CBB9-68B8-7139-57EB3D3FE85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7BBAAB8-3B92-49FB-FF89-5ADA1363ED4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F61DBA4F-64DC-AC3B-1526-FAC9A0E3211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11CCC80-187F-A87A-9F0D-737E19D72BFD}"/>
              </a:ext>
            </a:extLst>
          </p:cNvPr>
          <p:cNvSpPr/>
          <p:nvPr/>
        </p:nvSpPr>
        <p:spPr>
          <a:xfrm>
            <a:off x="5399834" y="924023"/>
            <a:ext cx="4325534" cy="666209"/>
          </a:xfrm>
          <a:prstGeom prst="rect">
            <a:avLst/>
          </a:prstGeom>
          <a:solidFill>
            <a:schemeClr val="accent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rPr>
              <a:t>ملخص تفصيلي لأبعاد اليقظة الاستراتيجية</a:t>
            </a:r>
            <a:endParaRPr lang="en-US" sz="28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endParaRPr>
          </a:p>
        </p:txBody>
      </p:sp>
      <p:pic>
        <p:nvPicPr>
          <p:cNvPr id="6" name="Graphic 21">
            <a:extLst>
              <a:ext uri="{FF2B5EF4-FFF2-40B4-BE49-F238E27FC236}">
                <a16:creationId xmlns:a16="http://schemas.microsoft.com/office/drawing/2014/main" id="{666E0CBD-1FB1-353B-23FE-0A00686DEF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7" name="جدول 6">
            <a:extLst>
              <a:ext uri="{FF2B5EF4-FFF2-40B4-BE49-F238E27FC236}">
                <a16:creationId xmlns:a16="http://schemas.microsoft.com/office/drawing/2014/main" id="{0337C29E-593B-9602-3FF4-79B09E197855}"/>
              </a:ext>
            </a:extLst>
          </p:cNvPr>
          <p:cNvGraphicFramePr>
            <a:graphicFrameLocks noGrp="1"/>
          </p:cNvGraphicFramePr>
          <p:nvPr>
            <p:extLst>
              <p:ext uri="{D42A27DB-BD31-4B8C-83A1-F6EECF244321}">
                <p14:modId xmlns:p14="http://schemas.microsoft.com/office/powerpoint/2010/main" val="971111962"/>
              </p:ext>
            </p:extLst>
          </p:nvPr>
        </p:nvGraphicFramePr>
        <p:xfrm>
          <a:off x="3818653" y="1832329"/>
          <a:ext cx="8128000" cy="4206240"/>
        </p:xfrm>
        <a:graphic>
          <a:graphicData uri="http://schemas.openxmlformats.org/drawingml/2006/table">
            <a:tbl>
              <a:tblPr rtl="1" firstRow="1" bandRow="1">
                <a:tableStyleId>{5C22544A-7EE6-4342-B048-85BDC9FD1C3A}</a:tableStyleId>
              </a:tblPr>
              <a:tblGrid>
                <a:gridCol w="1239577">
                  <a:extLst>
                    <a:ext uri="{9D8B030D-6E8A-4147-A177-3AD203B41FA5}">
                      <a16:colId xmlns:a16="http://schemas.microsoft.com/office/drawing/2014/main" val="398248416"/>
                    </a:ext>
                  </a:extLst>
                </a:gridCol>
                <a:gridCol w="1563076">
                  <a:extLst>
                    <a:ext uri="{9D8B030D-6E8A-4147-A177-3AD203B41FA5}">
                      <a16:colId xmlns:a16="http://schemas.microsoft.com/office/drawing/2014/main" val="1409043976"/>
                    </a:ext>
                  </a:extLst>
                </a:gridCol>
                <a:gridCol w="2074147">
                  <a:extLst>
                    <a:ext uri="{9D8B030D-6E8A-4147-A177-3AD203B41FA5}">
                      <a16:colId xmlns:a16="http://schemas.microsoft.com/office/drawing/2014/main" val="1929286370"/>
                    </a:ext>
                  </a:extLst>
                </a:gridCol>
                <a:gridCol w="1458407">
                  <a:extLst>
                    <a:ext uri="{9D8B030D-6E8A-4147-A177-3AD203B41FA5}">
                      <a16:colId xmlns:a16="http://schemas.microsoft.com/office/drawing/2014/main" val="1756578192"/>
                    </a:ext>
                  </a:extLst>
                </a:gridCol>
                <a:gridCol w="1792793">
                  <a:extLst>
                    <a:ext uri="{9D8B030D-6E8A-4147-A177-3AD203B41FA5}">
                      <a16:colId xmlns:a16="http://schemas.microsoft.com/office/drawing/2014/main" val="1576593733"/>
                    </a:ext>
                  </a:extLst>
                </a:gridCol>
              </a:tblGrid>
              <a:tr h="370840">
                <a:tc>
                  <a:txBody>
                    <a:bodyPr/>
                    <a:lstStyle/>
                    <a:p>
                      <a:pPr algn="r" rtl="1"/>
                      <a:r>
                        <a:rPr lang="ar-SA" sz="1400" dirty="0">
                          <a:solidFill>
                            <a:schemeClr val="tx1"/>
                          </a:solidFill>
                        </a:rPr>
                        <a:t>أبعاد اليقظة الاستراتيجية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r" rtl="1"/>
                      <a:r>
                        <a:rPr lang="ar-SA" sz="1400" dirty="0">
                          <a:solidFill>
                            <a:schemeClr val="tx1"/>
                          </a:solidFill>
                        </a:rPr>
                        <a:t>الترتيب والواقع التطبيقي في الجامعة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r" rtl="1"/>
                      <a:r>
                        <a:rPr lang="ar-SA" sz="1400" dirty="0">
                          <a:solidFill>
                            <a:schemeClr val="tx1"/>
                          </a:solidFill>
                        </a:rPr>
                        <a:t>أبرز مجالات التفوق والمرتكزات</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r" rtl="1"/>
                      <a:r>
                        <a:rPr lang="ar-SA" sz="1400" dirty="0">
                          <a:solidFill>
                            <a:schemeClr val="tx1"/>
                          </a:solidFill>
                        </a:rPr>
                        <a:t>الدراسات السابقة الداعمة للنتيجة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r" rtl="1"/>
                      <a:r>
                        <a:rPr lang="ar-SA" sz="1400" dirty="0">
                          <a:solidFill>
                            <a:schemeClr val="tx1"/>
                          </a:solidFill>
                        </a:rPr>
                        <a:t>رؤية الباحث وتوصياته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extLst>
                  <a:ext uri="{0D108BD9-81ED-4DB2-BD59-A6C34878D82A}">
                    <a16:rowId xmlns:a16="http://schemas.microsoft.com/office/drawing/2014/main" val="3406109547"/>
                  </a:ext>
                </a:extLst>
              </a:tr>
              <a:tr h="370840">
                <a:tc>
                  <a:txBody>
                    <a:bodyPr/>
                    <a:lstStyle/>
                    <a:p>
                      <a:pPr algn="r" rtl="1"/>
                      <a:r>
                        <a:rPr lang="ar-SA" sz="1400" dirty="0"/>
                        <a:t>اليقظة البيئية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b="1" dirty="0"/>
                        <a:t>المرتبة الأولى</a:t>
                      </a:r>
                      <a:r>
                        <a:rPr lang="ar-SA" sz="1400" dirty="0"/>
                        <a:t> (بمستوى موافقة مرتفع جداً)</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متابعة القوانين والتشريعات الدولية، وتعزيز المسؤولية الاجتماعية.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a:r>
                        <a:rPr lang="ar-SA" sz="1400" dirty="0"/>
                        <a:t>- </a:t>
                      </a:r>
                      <a:r>
                        <a:rPr lang="ar-SA" sz="1400" b="1" dirty="0"/>
                        <a:t>(</a:t>
                      </a:r>
                      <a:r>
                        <a:rPr lang="ar-SA" sz="1400" b="1" dirty="0" err="1"/>
                        <a:t>العيداني</a:t>
                      </a:r>
                      <a:r>
                        <a:rPr lang="ar-SA" sz="1400" b="1" dirty="0"/>
                        <a:t>، 2018)</a:t>
                      </a:r>
                      <a:endParaRPr lang="ar-SA" sz="1400" dirty="0"/>
                    </a:p>
                    <a:p>
                      <a:pPr algn="l"/>
                      <a:endParaRPr lang="ar-SA" sz="1400" dirty="0"/>
                    </a:p>
                    <a:p>
                      <a:pPr algn="l"/>
                      <a:r>
                        <a:rPr lang="ar-SA" sz="1400" dirty="0"/>
                        <a:t>-</a:t>
                      </a:r>
                      <a:r>
                        <a:rPr lang="ar-SA" sz="1400" b="1" dirty="0" err="1"/>
                        <a:t>Parakhina</a:t>
                      </a:r>
                      <a:r>
                        <a:rPr lang="ar-SA" sz="1400" b="1" dirty="0"/>
                        <a:t> </a:t>
                      </a:r>
                      <a:r>
                        <a:rPr lang="ar-SA" sz="1400" b="1" dirty="0" err="1"/>
                        <a:t>et</a:t>
                      </a:r>
                      <a:r>
                        <a:rPr lang="ar-SA" sz="1400" b="1" dirty="0"/>
                        <a:t> </a:t>
                      </a:r>
                      <a:r>
                        <a:rPr lang="ar-SA" sz="1400" b="1" dirty="0" err="1"/>
                        <a:t>al</a:t>
                      </a:r>
                      <a:r>
                        <a:rPr lang="ar-SA" sz="1400" b="1" dirty="0"/>
                        <a:t>.</a:t>
                      </a:r>
                      <a:r>
                        <a:rPr lang="en-US" sz="1400" b="1" dirty="0"/>
                        <a:t>(2017)</a:t>
                      </a:r>
                      <a:endParaRPr lang="ar-SA"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تعكس قدرة عالية على "التكيف الاستراتيجي" وتقليل مخاطر المفاجآت البيئية لضمان الاستجابة المرنة عالمياً.</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267717674"/>
                  </a:ext>
                </a:extLst>
              </a:tr>
              <a:tr h="370840">
                <a:tc>
                  <a:txBody>
                    <a:bodyPr/>
                    <a:lstStyle/>
                    <a:p>
                      <a:pPr algn="r" rtl="1"/>
                      <a:r>
                        <a:rPr lang="ar-SA" sz="1400" dirty="0"/>
                        <a:t>اليقظة التكنولوجية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المرتبة الثانية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امتلاك بنية تحتية تكنولوجية حديثة وقوية، تفعيل الأنظمة المعلوماتية </a:t>
                      </a:r>
                      <a:r>
                        <a:rPr lang="ar-SA" sz="1400" dirty="0" err="1"/>
                        <a:t>ورقمنة</a:t>
                      </a:r>
                      <a:r>
                        <a:rPr lang="ar-SA" sz="1400" dirty="0"/>
                        <a:t> القرارات.</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a:r>
                        <a:rPr lang="ar-SA" sz="1400" dirty="0"/>
                        <a:t>- </a:t>
                      </a:r>
                      <a:r>
                        <a:rPr lang="ar-SA" sz="1400" b="1" dirty="0"/>
                        <a:t>(العماري، 2017)</a:t>
                      </a:r>
                      <a:endParaRPr lang="ar-SA" sz="1400" dirty="0"/>
                    </a:p>
                    <a:p>
                      <a:pPr algn="r"/>
                      <a:br>
                        <a:rPr lang="ar-SA" sz="1400" dirty="0"/>
                      </a:br>
                      <a:endParaRPr lang="ar-SA" sz="1400" dirty="0"/>
                    </a:p>
                    <a:p>
                      <a:pPr algn="r"/>
                      <a:r>
                        <a:rPr lang="ar-SA" sz="1400" dirty="0"/>
                        <a:t>- </a:t>
                      </a:r>
                      <a:r>
                        <a:rPr lang="ar-SA" sz="1400" b="1" dirty="0"/>
                        <a:t>(عبد الله، 2023)</a:t>
                      </a:r>
                      <a:endParaRPr lang="ar-SA" sz="1400" dirty="0"/>
                    </a:p>
                    <a:p>
                      <a:pPr algn="r" rtl="1"/>
                      <a:endParaRPr lang="ar-SA"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تمثل ركيزة الهوية العلمية والبحثية للجامعة، وتضمن تقليص فجوة الابتكار مع الجامعات العالمية.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330325545"/>
                  </a:ext>
                </a:extLst>
              </a:tr>
              <a:tr h="370840">
                <a:tc>
                  <a:txBody>
                    <a:bodyPr/>
                    <a:lstStyle/>
                    <a:p>
                      <a:pPr algn="r" rtl="1"/>
                      <a:r>
                        <a:rPr lang="ar-SA" sz="1400" dirty="0"/>
                        <a:t>اليقظة التنافسية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b="1" dirty="0"/>
                        <a:t>المرتبة الثالثة</a:t>
                      </a:r>
                      <a:r>
                        <a:rPr lang="ar-SA" sz="1400" dirty="0"/>
                        <a:t> (رغم بقائها ضمن مستوى الموافقة المرتفع)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التخطيط لتقديم برامج تعليمية متميزة، واعتماد استراتيجية "التمايز" الأكاديمي.</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a:r>
                        <a:rPr lang="ar-SA" sz="1400" dirty="0"/>
                        <a:t>- </a:t>
                      </a:r>
                      <a:r>
                        <a:rPr lang="ar-SA" sz="1400" b="1" dirty="0"/>
                        <a:t>(الضويان وآخرون، 2022)</a:t>
                      </a:r>
                      <a:endParaRPr lang="ar-SA" sz="1400" dirty="0"/>
                    </a:p>
                    <a:p>
                      <a:pPr algn="r"/>
                      <a:r>
                        <a:rPr lang="ar-SA" sz="1400" dirty="0"/>
                        <a:t>- </a:t>
                      </a:r>
                      <a:r>
                        <a:rPr lang="ar-SA" sz="1400" b="1" dirty="0"/>
                        <a:t>(زكي، 2019)</a:t>
                      </a:r>
                      <a:endParaRPr lang="ar-SA" sz="1400" dirty="0"/>
                    </a:p>
                    <a:p>
                      <a:pPr algn="r"/>
                      <a:endParaRPr lang="ar-SA" sz="1400" dirty="0"/>
                    </a:p>
                    <a:p>
                      <a:pPr algn="r"/>
                      <a:r>
                        <a:rPr lang="ar-SA" sz="1400" dirty="0"/>
                        <a:t>- </a:t>
                      </a:r>
                      <a:r>
                        <a:rPr lang="ar-SA" sz="1400" b="1" dirty="0"/>
                        <a:t>(</a:t>
                      </a:r>
                      <a:r>
                        <a:rPr lang="ar-SA" sz="1400" b="1" dirty="0" err="1"/>
                        <a:t>العيداني</a:t>
                      </a:r>
                      <a:r>
                        <a:rPr lang="ar-SA" sz="1400" b="1" dirty="0"/>
                        <a:t>، 2018)</a:t>
                      </a:r>
                      <a:endParaRPr lang="ar-SA" sz="1400" dirty="0"/>
                    </a:p>
                    <a:p>
                      <a:pPr algn="r" rtl="1"/>
                      <a:endParaRPr lang="ar-SA"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تمنح الجامعة "قدرات ديناميكية"، مع وجود حاجة ماسة لتكثيف التوقع المسبق لتحركات المنافسين الإقليميين والدوليين.</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302098873"/>
                  </a:ext>
                </a:extLst>
              </a:tr>
            </a:tbl>
          </a:graphicData>
        </a:graphic>
      </p:graphicFrame>
    </p:spTree>
    <p:extLst>
      <p:ext uri="{BB962C8B-B14F-4D97-AF65-F5344CB8AC3E}">
        <p14:creationId xmlns:p14="http://schemas.microsoft.com/office/powerpoint/2010/main" val="2301582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AEDC8-B335-52C9-1267-81B427058A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47F677-D2A2-5ECD-2BC1-98F5B2D46F9F}"/>
              </a:ext>
            </a:extLst>
          </p:cNvPr>
          <p:cNvSpPr/>
          <p:nvPr/>
        </p:nvSpPr>
        <p:spPr>
          <a:xfrm>
            <a:off x="689640" y="16014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A3DE90-C785-EA17-8FDA-CDB3A0076322}"/>
              </a:ext>
            </a:extLst>
          </p:cNvPr>
          <p:cNvSpPr txBox="1"/>
          <p:nvPr/>
        </p:nvSpPr>
        <p:spPr>
          <a:xfrm>
            <a:off x="3825426" y="1962103"/>
            <a:ext cx="3737810" cy="523220"/>
          </a:xfrm>
          <a:prstGeom prst="rect">
            <a:avLst/>
          </a:prstGeom>
          <a:noFill/>
        </p:spPr>
        <p:txBody>
          <a:bodyPr wrap="square" rtlCol="0">
            <a:spAutoFit/>
          </a:bodyPr>
          <a:lstStyle/>
          <a:p>
            <a:pPr algn="r"/>
            <a:r>
              <a:rPr lang="ar-SA" sz="2800" b="1" dirty="0">
                <a:latin typeface="Traditional Arabic" panose="02020603050405020304" pitchFamily="18" charset="-78"/>
                <a:cs typeface="Traditional Arabic" panose="02020603050405020304" pitchFamily="18" charset="-78"/>
              </a:rPr>
              <a:t>مستوى ممارسة الميزة التنافسية</a:t>
            </a:r>
            <a:endParaRPr lang="en-US" sz="2800" b="1" dirty="0">
              <a:latin typeface="Traditional Arabic" panose="02020603050405020304" pitchFamily="18" charset="-78"/>
              <a:cs typeface="Traditional Arabic" panose="02020603050405020304" pitchFamily="18" charset="-78"/>
            </a:endParaRPr>
          </a:p>
        </p:txBody>
      </p:sp>
      <p:sp>
        <p:nvSpPr>
          <p:cNvPr id="5" name="Rectangle 4">
            <a:extLst>
              <a:ext uri="{FF2B5EF4-FFF2-40B4-BE49-F238E27FC236}">
                <a16:creationId xmlns:a16="http://schemas.microsoft.com/office/drawing/2014/main" id="{09CED95D-AE24-F7BC-20DA-985B1C38BE54}"/>
              </a:ext>
            </a:extLst>
          </p:cNvPr>
          <p:cNvSpPr/>
          <p:nvPr/>
        </p:nvSpPr>
        <p:spPr>
          <a:xfrm>
            <a:off x="6868280" y="872670"/>
            <a:ext cx="4365814"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4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rPr>
              <a:t>مناقشة النتائج</a:t>
            </a:r>
            <a:endParaRPr lang="en-US" sz="44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endParaRPr>
          </a:p>
        </p:txBody>
      </p:sp>
      <p:sp>
        <p:nvSpPr>
          <p:cNvPr id="48" name="TextBox 47">
            <a:extLst>
              <a:ext uri="{FF2B5EF4-FFF2-40B4-BE49-F238E27FC236}">
                <a16:creationId xmlns:a16="http://schemas.microsoft.com/office/drawing/2014/main" id="{94BB3475-4404-D171-1C96-D252F7F27950}"/>
              </a:ext>
            </a:extLst>
          </p:cNvPr>
          <p:cNvSpPr txBox="1"/>
          <p:nvPr/>
        </p:nvSpPr>
        <p:spPr>
          <a:xfrm>
            <a:off x="889000" y="2677760"/>
            <a:ext cx="10541000" cy="2585323"/>
          </a:xfrm>
          <a:prstGeom prst="rect">
            <a:avLst/>
          </a:prstGeom>
          <a:noFill/>
        </p:spPr>
        <p:txBody>
          <a:bodyPr wrap="square" rtlCol="0">
            <a:spAutoFit/>
          </a:bodyPr>
          <a:lstStyle/>
          <a:p>
            <a:pPr lvl="0" algn="r" rtl="1"/>
            <a:r>
              <a:rPr lang="ar-SA" dirty="0"/>
              <a:t>أظهرت النتائج أن واقع الميزة التنافسية في جامعة الملك فهد للبترول والمعادن قد تحقق بدرجة تقدير "موافق بشدة" بنسبة عالية وهي نتيجة تبرهن بوضوح على نجاح الجامعة في تحويل قدراتها التنظيمية إلى تفوق ميداني ملموس يضعها في مصاف المؤسسات الأكاديمية الرائدة. </a:t>
            </a:r>
          </a:p>
          <a:p>
            <a:pPr lvl="0" algn="r" rtl="1"/>
            <a:endParaRPr lang="ar-SA" dirty="0"/>
          </a:p>
          <a:p>
            <a:pPr lvl="0" algn="r" rtl="1"/>
            <a:r>
              <a:rPr lang="ar-SA" dirty="0"/>
              <a:t>يستخلص الباحث من هذه النتائج أن جامعة الملك فهد للبترول والمعادن تعيش حالة من "السيادة التنافسية المستدامة"؛ حيث تتقارب متوسطات الأبعاد الأربعة بشكل كبير، مما يدل على انسجام المنظومة التنافسية وتكاملها.</a:t>
            </a:r>
          </a:p>
          <a:p>
            <a:pPr lvl="0" algn="r" rtl="1"/>
            <a:endParaRPr lang="ar-SA" dirty="0"/>
          </a:p>
          <a:p>
            <a:pPr lvl="0" algn="r" rtl="1"/>
            <a:r>
              <a:rPr lang="ar-SA" dirty="0"/>
              <a:t>ويؤكد الباحث أن سر نجاح الجامعة يكمن في قدرتها على الربط بين "البنية التحتية الصلبة" (الجودة والتكنولوجيا) و "القدرات الناعمة" (الإبداع وسرعة الاستجابة). ومع ذلك، فإن التحدي القادم يكمن في الحفاظ على هذا الزخم التنافسي في ظل ظهور منافسين جدد، وهو ما يستدعي الاستمرار في تطوير استراتيجيات تخفيض التكلفة المبتكرة، لضمان تحويل المتوسط الحالي إلى قمة الهرم التنافسي العالمي.</a:t>
            </a:r>
            <a:endParaRPr lang="en-US" sz="2000" dirty="0">
              <a:latin typeface="Traditional Arabic" panose="02020603050405020304" pitchFamily="18" charset="-78"/>
              <a:cs typeface="Traditional Arabic" panose="02020603050405020304" pitchFamily="18" charset="-78"/>
            </a:endParaRPr>
          </a:p>
        </p:txBody>
      </p:sp>
      <p:pic>
        <p:nvPicPr>
          <p:cNvPr id="7" name="Graphic 21">
            <a:extLst>
              <a:ext uri="{FF2B5EF4-FFF2-40B4-BE49-F238E27FC236}">
                <a16:creationId xmlns:a16="http://schemas.microsoft.com/office/drawing/2014/main" id="{30291AD1-CDA9-AA70-FB57-04D8F6EF70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790" y="203711"/>
            <a:ext cx="2305141" cy="1076343"/>
          </a:xfrm>
          <a:prstGeom prst="rect">
            <a:avLst/>
          </a:prstGeom>
        </p:spPr>
      </p:pic>
    </p:spTree>
    <p:extLst>
      <p:ext uri="{BB962C8B-B14F-4D97-AF65-F5344CB8AC3E}">
        <p14:creationId xmlns:p14="http://schemas.microsoft.com/office/powerpoint/2010/main" val="2264827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D5D46-0359-8500-C6EF-C6C0734C683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F68C280-2C57-F04B-E67F-1D8AF0E27F1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3E5BFD6-AB3B-173C-20A1-72A857C2B5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4E6D2A9-EDDE-6BA6-C5CC-4F32A4D062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CC76D80-7B69-976B-9FEB-485207C6E17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EC422E6-8B3F-CFFC-BACF-DF21086E3EB0}"/>
              </a:ext>
            </a:extLst>
          </p:cNvPr>
          <p:cNvSpPr/>
          <p:nvPr/>
        </p:nvSpPr>
        <p:spPr>
          <a:xfrm>
            <a:off x="5399834" y="924023"/>
            <a:ext cx="4325534" cy="666209"/>
          </a:xfrm>
          <a:prstGeom prst="rect">
            <a:avLst/>
          </a:prstGeom>
          <a:solidFill>
            <a:schemeClr val="accent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rPr>
              <a:t>ملخص تفصيلي </a:t>
            </a:r>
            <a:r>
              <a:rPr lang="ar-SA" sz="2800" b="1">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rPr>
              <a:t>لأبعاد الميزة التنافسية</a:t>
            </a:r>
            <a:endParaRPr lang="en-US" sz="2800" b="1" dirty="0">
              <a:solidFill>
                <a:schemeClr val="tx1"/>
              </a:solidFill>
              <a:latin typeface="Traditional Arabic" panose="02020603050405020304" pitchFamily="18" charset="-78"/>
              <a:ea typeface="Roboto Light" panose="02000000000000000000" pitchFamily="2" charset="0"/>
              <a:cs typeface="Traditional Arabic" panose="02020603050405020304" pitchFamily="18" charset="-78"/>
            </a:endParaRPr>
          </a:p>
        </p:txBody>
      </p:sp>
      <p:pic>
        <p:nvPicPr>
          <p:cNvPr id="6" name="Graphic 21">
            <a:extLst>
              <a:ext uri="{FF2B5EF4-FFF2-40B4-BE49-F238E27FC236}">
                <a16:creationId xmlns:a16="http://schemas.microsoft.com/office/drawing/2014/main" id="{3AD9C8D9-47A1-D90B-FCE8-15D892D90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7" name="جدول 6">
            <a:extLst>
              <a:ext uri="{FF2B5EF4-FFF2-40B4-BE49-F238E27FC236}">
                <a16:creationId xmlns:a16="http://schemas.microsoft.com/office/drawing/2014/main" id="{4F68D2D7-C289-CFF4-3D09-C4F288E40A5E}"/>
              </a:ext>
            </a:extLst>
          </p:cNvPr>
          <p:cNvGraphicFramePr>
            <a:graphicFrameLocks noGrp="1"/>
          </p:cNvGraphicFramePr>
          <p:nvPr>
            <p:extLst>
              <p:ext uri="{D42A27DB-BD31-4B8C-83A1-F6EECF244321}">
                <p14:modId xmlns:p14="http://schemas.microsoft.com/office/powerpoint/2010/main" val="2955940216"/>
              </p:ext>
            </p:extLst>
          </p:nvPr>
        </p:nvGraphicFramePr>
        <p:xfrm>
          <a:off x="3818653" y="1832329"/>
          <a:ext cx="8128000" cy="3566160"/>
        </p:xfrm>
        <a:graphic>
          <a:graphicData uri="http://schemas.openxmlformats.org/drawingml/2006/table">
            <a:tbl>
              <a:tblPr rtl="1" firstRow="1" bandRow="1">
                <a:tableStyleId>{5C22544A-7EE6-4342-B048-85BDC9FD1C3A}</a:tableStyleId>
              </a:tblPr>
              <a:tblGrid>
                <a:gridCol w="1239577">
                  <a:extLst>
                    <a:ext uri="{9D8B030D-6E8A-4147-A177-3AD203B41FA5}">
                      <a16:colId xmlns:a16="http://schemas.microsoft.com/office/drawing/2014/main" val="398248416"/>
                    </a:ext>
                  </a:extLst>
                </a:gridCol>
                <a:gridCol w="1563076">
                  <a:extLst>
                    <a:ext uri="{9D8B030D-6E8A-4147-A177-3AD203B41FA5}">
                      <a16:colId xmlns:a16="http://schemas.microsoft.com/office/drawing/2014/main" val="1409043976"/>
                    </a:ext>
                  </a:extLst>
                </a:gridCol>
                <a:gridCol w="2074147">
                  <a:extLst>
                    <a:ext uri="{9D8B030D-6E8A-4147-A177-3AD203B41FA5}">
                      <a16:colId xmlns:a16="http://schemas.microsoft.com/office/drawing/2014/main" val="1929286370"/>
                    </a:ext>
                  </a:extLst>
                </a:gridCol>
                <a:gridCol w="1458407">
                  <a:extLst>
                    <a:ext uri="{9D8B030D-6E8A-4147-A177-3AD203B41FA5}">
                      <a16:colId xmlns:a16="http://schemas.microsoft.com/office/drawing/2014/main" val="1756578192"/>
                    </a:ext>
                  </a:extLst>
                </a:gridCol>
                <a:gridCol w="1792793">
                  <a:extLst>
                    <a:ext uri="{9D8B030D-6E8A-4147-A177-3AD203B41FA5}">
                      <a16:colId xmlns:a16="http://schemas.microsoft.com/office/drawing/2014/main" val="1576593733"/>
                    </a:ext>
                  </a:extLst>
                </a:gridCol>
              </a:tblGrid>
              <a:tr h="370840">
                <a:tc>
                  <a:txBody>
                    <a:bodyPr/>
                    <a:lstStyle/>
                    <a:p>
                      <a:pPr algn="r" rtl="1"/>
                      <a:r>
                        <a:rPr lang="ar-SA" sz="1400" dirty="0">
                          <a:solidFill>
                            <a:schemeClr val="tx1"/>
                          </a:solidFill>
                        </a:rPr>
                        <a:t>أبعاد اليقظة الاستراتيجية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r" rtl="1"/>
                      <a:r>
                        <a:rPr lang="ar-SA" sz="1400" dirty="0">
                          <a:solidFill>
                            <a:schemeClr val="tx1"/>
                          </a:solidFill>
                        </a:rPr>
                        <a:t>الترتيب والواقع التطبيقي في الجامعة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r" rtl="1"/>
                      <a:r>
                        <a:rPr lang="ar-SA" sz="1400" dirty="0">
                          <a:solidFill>
                            <a:schemeClr val="tx1"/>
                          </a:solidFill>
                        </a:rPr>
                        <a:t>أبرز مجالات التفوق والمرتكزات</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r" rtl="1"/>
                      <a:r>
                        <a:rPr lang="ar-SA" sz="1400" dirty="0">
                          <a:solidFill>
                            <a:schemeClr val="tx1"/>
                          </a:solidFill>
                        </a:rPr>
                        <a:t>الدراسات السابقة الداعمة للنتيجة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algn="r" rtl="1"/>
                      <a:r>
                        <a:rPr lang="ar-SA" sz="1400" dirty="0">
                          <a:solidFill>
                            <a:schemeClr val="tx1"/>
                          </a:solidFill>
                        </a:rPr>
                        <a:t>رؤية الباحث وتوصياته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extLst>
                  <a:ext uri="{0D108BD9-81ED-4DB2-BD59-A6C34878D82A}">
                    <a16:rowId xmlns:a16="http://schemas.microsoft.com/office/drawing/2014/main" val="3406109547"/>
                  </a:ext>
                </a:extLst>
              </a:tr>
              <a:tr h="370840">
                <a:tc>
                  <a:txBody>
                    <a:bodyPr/>
                    <a:lstStyle/>
                    <a:p>
                      <a:pPr algn="r" rtl="1"/>
                      <a:r>
                        <a:rPr lang="ar-SA" sz="1400" dirty="0"/>
                        <a:t>سرعة الاستجابة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b="1" dirty="0"/>
                        <a:t>المرتبة الأولى</a:t>
                      </a:r>
                      <a:r>
                        <a:rPr lang="ar-SA" sz="1400" dirty="0"/>
                        <a:t> (بمستوى موافقة مرتفع جداً)</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التعامل مع الطلبات المفاجئة، تقليل الفجوة مع المستفيدين عبر الأنظمة الإلكترونية والالتزام بالمواعيد.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a:r>
                        <a:rPr lang="ar-SA" sz="1400" dirty="0"/>
                        <a:t>- </a:t>
                      </a:r>
                      <a:r>
                        <a:rPr lang="ar-SA" sz="1400" b="1" dirty="0"/>
                        <a:t>(</a:t>
                      </a:r>
                      <a:r>
                        <a:rPr lang="ar-SA" sz="1400" b="1" dirty="0" err="1"/>
                        <a:t>العيداني</a:t>
                      </a:r>
                      <a:r>
                        <a:rPr lang="ar-SA" sz="1400" b="1" dirty="0"/>
                        <a:t>، 2018)</a:t>
                      </a:r>
                      <a:endParaRPr lang="ar-SA" sz="1400" dirty="0"/>
                    </a:p>
                    <a:p>
                      <a:pPr algn="l"/>
                      <a:endParaRPr lang="ar-SA" sz="1400" dirty="0"/>
                    </a:p>
                    <a:p>
                      <a:pPr algn="l"/>
                      <a:r>
                        <a:rPr lang="ar-SA" sz="1400" dirty="0"/>
                        <a:t>-</a:t>
                      </a:r>
                      <a:r>
                        <a:rPr lang="ar-SA" sz="1400" b="1" dirty="0" err="1"/>
                        <a:t>Parakhina</a:t>
                      </a:r>
                      <a:r>
                        <a:rPr lang="ar-SA" sz="1400" b="1" dirty="0"/>
                        <a:t> </a:t>
                      </a:r>
                      <a:r>
                        <a:rPr lang="ar-SA" sz="1400" b="1" dirty="0" err="1"/>
                        <a:t>et</a:t>
                      </a:r>
                      <a:r>
                        <a:rPr lang="ar-SA" sz="1400" b="1" dirty="0"/>
                        <a:t> </a:t>
                      </a:r>
                      <a:r>
                        <a:rPr lang="ar-SA" sz="1400" b="1" dirty="0" err="1"/>
                        <a:t>al</a:t>
                      </a:r>
                      <a:r>
                        <a:rPr lang="ar-SA" sz="1400" b="1" dirty="0"/>
                        <a:t>.</a:t>
                      </a:r>
                      <a:r>
                        <a:rPr lang="en-US" sz="1400" b="1" dirty="0"/>
                        <a:t>(2017)</a:t>
                      </a:r>
                      <a:endParaRPr lang="ar-SA"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تعكس "رشاقة تنظيمية" واستراتيجية متكاملة لضمان رضا المستفيدين في بيئة تتسم بالتنافسية الزمنية.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267717674"/>
                  </a:ext>
                </a:extLst>
              </a:tr>
              <a:tr h="370840">
                <a:tc>
                  <a:txBody>
                    <a:bodyPr/>
                    <a:lstStyle/>
                    <a:p>
                      <a:pPr algn="r" rtl="1"/>
                      <a:r>
                        <a:rPr lang="ar-SA" sz="1400" dirty="0"/>
                        <a:t>الجودة والإبداع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b="1" dirty="0"/>
                        <a:t>المرتبة الثانية مكرر</a:t>
                      </a:r>
                      <a:r>
                        <a:rPr lang="ar-SA" sz="1400" dirty="0"/>
                        <a:t> (بمتوسطات متساوية)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تقديم خدمات بخصائص متميزة، استقطاب الكفاءات العلمية، وتطبيق معايير الجودة الشاملة كمنصة للإبداع.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a:r>
                        <a:rPr lang="ar-SA" sz="1400" dirty="0"/>
                        <a:t>- </a:t>
                      </a:r>
                      <a:r>
                        <a:rPr lang="ar-SA" sz="1400" b="1" dirty="0"/>
                        <a:t>(العماري، 2017)</a:t>
                      </a:r>
                      <a:endParaRPr lang="ar-SA" sz="1400" dirty="0"/>
                    </a:p>
                    <a:p>
                      <a:pPr algn="r"/>
                      <a:br>
                        <a:rPr lang="ar-SA" sz="1400" dirty="0"/>
                      </a:br>
                      <a:endParaRPr lang="ar-SA" sz="1400" dirty="0"/>
                    </a:p>
                    <a:p>
                      <a:pPr algn="r" rtl="1"/>
                      <a:endParaRPr lang="ar-SA"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يعكس توازناً استراتيجياً بين الإحكام والابتكار لتحقيق "التميز المتكامل" ورفض التقليد.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330325545"/>
                  </a:ext>
                </a:extLst>
              </a:tr>
              <a:tr h="370840">
                <a:tc>
                  <a:txBody>
                    <a:bodyPr/>
                    <a:lstStyle/>
                    <a:p>
                      <a:pPr algn="r" rtl="1"/>
                      <a:r>
                        <a:rPr lang="ar-SA" sz="1400" dirty="0"/>
                        <a:t>التكلفة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b="1" dirty="0"/>
                        <a:t>المرتبة </a:t>
                      </a:r>
                      <a:r>
                        <a:rPr lang="ar-SA" sz="1400" b="1" dirty="0" err="1"/>
                        <a:t>الثالة</a:t>
                      </a:r>
                      <a:r>
                        <a:rPr lang="ar-SA" sz="1400" b="1" dirty="0"/>
                        <a:t> والأخيرة</a:t>
                      </a:r>
                      <a:r>
                        <a:rPr lang="ar-SA" sz="1400" dirty="0"/>
                        <a:t> (رغم بقائها ضمن مستوى الموافقة المرتفع جداً)</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دعم أنشطة البحث والتطوير لتخفيض التكاليف، والكفاءة في الاستخدام الأمثل للموارد.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a:endParaRPr lang="ar-SA" sz="1400" dirty="0"/>
                    </a:p>
                    <a:p>
                      <a:pPr algn="r"/>
                      <a:r>
                        <a:rPr lang="ar-SA" sz="1400" dirty="0"/>
                        <a:t>- </a:t>
                      </a:r>
                      <a:r>
                        <a:rPr lang="ar-SA" sz="1400" b="1" dirty="0"/>
                        <a:t>(</a:t>
                      </a:r>
                      <a:r>
                        <a:rPr lang="ar-SA" sz="1400" b="1" dirty="0" err="1"/>
                        <a:t>العيداني</a:t>
                      </a:r>
                      <a:r>
                        <a:rPr lang="ar-SA" sz="1400" b="1" dirty="0"/>
                        <a:t>، 2018)</a:t>
                      </a:r>
                      <a:endParaRPr lang="ar-SA" sz="1400" dirty="0"/>
                    </a:p>
                    <a:p>
                      <a:pPr algn="r" rtl="1"/>
                      <a:endParaRPr lang="ar-SA"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r" rtl="1"/>
                      <a:r>
                        <a:rPr lang="ar-SA" sz="1400" dirty="0"/>
                        <a:t>تمثل "قيادة في التكلفة الرشيدة"، مع وجود حاجة لتطوير منظومة الحوافز المرتبطة بالأداء لتعزيز الدافعية التنافسية.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302098873"/>
                  </a:ext>
                </a:extLst>
              </a:tr>
            </a:tbl>
          </a:graphicData>
        </a:graphic>
      </p:graphicFrame>
    </p:spTree>
    <p:extLst>
      <p:ext uri="{BB962C8B-B14F-4D97-AF65-F5344CB8AC3E}">
        <p14:creationId xmlns:p14="http://schemas.microsoft.com/office/powerpoint/2010/main" val="3490729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7C482-45D9-B12D-4BDC-6906F7EC2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80D9CB-3602-C56D-FB51-C9DE980886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D93DDA-3D32-8E60-6576-EF78E9F407BB}"/>
              </a:ext>
            </a:extLst>
          </p:cNvPr>
          <p:cNvSpPr/>
          <p:nvPr/>
        </p:nvSpPr>
        <p:spPr>
          <a:xfrm>
            <a:off x="8738482" y="952845"/>
            <a:ext cx="399785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r"/>
            <a:r>
              <a:rPr lang="ar-SA" sz="2000" b="1" dirty="0">
                <a:solidFill>
                  <a:schemeClr val="tx1"/>
                </a:solidFill>
              </a:rPr>
              <a:t>       الفرضية الرئيسية</a:t>
            </a:r>
            <a:endParaRPr lang="en-US" sz="2000" b="1" dirty="0">
              <a:solidFill>
                <a:schemeClr val="tx1"/>
              </a:solidFill>
            </a:endParaRPr>
          </a:p>
        </p:txBody>
      </p:sp>
      <p:sp>
        <p:nvSpPr>
          <p:cNvPr id="25" name="Rectangle: Rounded Corners 24">
            <a:extLst>
              <a:ext uri="{FF2B5EF4-FFF2-40B4-BE49-F238E27FC236}">
                <a16:creationId xmlns:a16="http://schemas.microsoft.com/office/drawing/2014/main" id="{9BCEE606-A1A5-0B05-4B02-A228C175E03B}"/>
              </a:ext>
            </a:extLst>
          </p:cNvPr>
          <p:cNvSpPr/>
          <p:nvPr/>
        </p:nvSpPr>
        <p:spPr>
          <a:xfrm>
            <a:off x="939152" y="952843"/>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F4B8978-8AFC-73E8-AF21-C3642D87ECDE}"/>
              </a:ext>
            </a:extLst>
          </p:cNvPr>
          <p:cNvSpPr txBox="1"/>
          <p:nvPr/>
        </p:nvSpPr>
        <p:spPr>
          <a:xfrm>
            <a:off x="1489841" y="743366"/>
            <a:ext cx="8330846" cy="4832092"/>
          </a:xfrm>
          <a:prstGeom prst="rect">
            <a:avLst/>
          </a:prstGeom>
          <a:noFill/>
        </p:spPr>
        <p:txBody>
          <a:bodyPr wrap="square" rtlCol="0">
            <a:spAutoFit/>
          </a:bodyPr>
          <a:lstStyle/>
          <a:p>
            <a:pPr algn="ctr"/>
            <a:r>
              <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rPr>
              <a:t>مناقشة النتائج</a:t>
            </a:r>
          </a:p>
          <a:p>
            <a:pPr algn="r"/>
            <a:endParaRPr lang="en-US" sz="2000" b="1" dirty="0">
              <a:solidFill>
                <a:srgbClr val="2D3956"/>
              </a:solidFill>
              <a:latin typeface="Alexandria" charset="0"/>
              <a:cs typeface="Alexandria" charset="0"/>
            </a:endParaRPr>
          </a:p>
          <a:p>
            <a:pPr algn="r" rtl="1"/>
            <a:r>
              <a:rPr lang="ar-SA" b="1" dirty="0"/>
              <a:t>الفرضية الرئيسية: يوجد تأثير ذو دلالة إحصائية لأبعاد اليقظة الاستراتيجية في تحقيق الميزة التنافسية.</a:t>
            </a:r>
          </a:p>
          <a:p>
            <a:pPr algn="r" rtl="1"/>
            <a:endParaRPr lang="ar-SA" b="1" dirty="0"/>
          </a:p>
          <a:p>
            <a:pPr algn="just" rtl="1"/>
            <a:r>
              <a:rPr lang="ar-SA" sz="1600" dirty="0"/>
              <a:t>يتضح من النتائج أن الفرضية الرئيسة للدراسة قد تم قبولها بجدارة؛ حيث أثبتت نتائجنا أن الجامعة نجحت في بناء "نظام رصد ذكي" يغذي عملياتها بالمعلومات اللحظية، ويرى الباحث أن قبول هذه الفرضية بمثل هذه القوة التفسيرية يفسر التحول النوعي في أداء الجامعة نحو "الإدارة المعتمدة على المعرفة"؛ حيث يتم استثمار نتائج اليقظة في تطوير أبعاد الميزة التنافسية الأربعة (الجودة، الإبداع، التكلفة، سرعة الاستجابة). </a:t>
            </a:r>
          </a:p>
          <a:p>
            <a:pPr algn="just" rtl="1"/>
            <a:endParaRPr lang="ar-SA" sz="1600" dirty="0"/>
          </a:p>
          <a:p>
            <a:pPr algn="just" rtl="1"/>
            <a:r>
              <a:rPr lang="ar-SA" sz="1600" dirty="0"/>
              <a:t>ويؤكد الباحث في هذا السياق أن نجاح اليقظة في تفسير أكثر من ثلثي التباين في الميزة التنافسية يبرهن على أن الجامعة قد وصلت إلى مرحلة "النضج المعلوماتي" الذي يضمن لها الاستقرار في قمة الهرم الأكاديمي.</a:t>
            </a:r>
          </a:p>
          <a:p>
            <a:pPr algn="just" rtl="1"/>
            <a:endParaRPr lang="ar-SA" sz="1600" dirty="0"/>
          </a:p>
          <a:p>
            <a:pPr algn="just" rtl="1"/>
            <a:r>
              <a:rPr lang="ar-SA" sz="1600" dirty="0"/>
              <a:t>يستخلص الباحث من هذه النتائج أن جامعة الملك فهد للبترول والمعادن تعيش حالة من "الهيمنة التنافسية المبنية على الوعي"؛ حيث يعمل نظام اليقظة كـ "جهاز عصبي مركزي" يربط بين رؤية الجامعة والواقع التنافسي المتغير. </a:t>
            </a:r>
          </a:p>
          <a:p>
            <a:pPr algn="just" rtl="1"/>
            <a:r>
              <a:rPr lang="ar-SA" sz="1600" dirty="0"/>
              <a:t>ومع ذلك، فإن التحدي القادم يكمن في الحفاظ على هذا التلاحم الاستراتيجي في ظل تزايد تعقيدات البيئة الخارجية، لضمان تحويل النسبة الحالية إلى ميزة تنافسية مطلقة لا تقبل المنافسة، وبذلك تظل الجامعة صرحاً وطنياً يواكب أرقى النماذج العالمية في التعليم والابتكار.</a:t>
            </a:r>
            <a:endParaRPr lang="en-US" sz="1600" dirty="0"/>
          </a:p>
          <a:p>
            <a:pPr algn="just" rtl="1"/>
            <a:endParaRPr lang="en-US"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57A5DFF3-BA8E-F82E-BE84-751A53E72E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8439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C9A8E-D359-C781-E8C9-D53C43FC61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EBF094-1A36-AEC9-76FE-88A6AC5B17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A04880-6CF3-762B-679E-401322B9AFF4}"/>
              </a:ext>
            </a:extLst>
          </p:cNvPr>
          <p:cNvSpPr/>
          <p:nvPr/>
        </p:nvSpPr>
        <p:spPr>
          <a:xfrm>
            <a:off x="8738482" y="952845"/>
            <a:ext cx="399785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r"/>
            <a:r>
              <a:rPr lang="ar-SA" b="1" dirty="0">
                <a:solidFill>
                  <a:schemeClr val="tx1"/>
                </a:solidFill>
              </a:rPr>
              <a:t>     الفرضية الفرعية الاولى</a:t>
            </a:r>
            <a:endParaRPr lang="en-US" b="1" dirty="0">
              <a:solidFill>
                <a:schemeClr val="tx1"/>
              </a:solidFill>
            </a:endParaRPr>
          </a:p>
        </p:txBody>
      </p:sp>
      <p:sp>
        <p:nvSpPr>
          <p:cNvPr id="25" name="Rectangle: Rounded Corners 24">
            <a:extLst>
              <a:ext uri="{FF2B5EF4-FFF2-40B4-BE49-F238E27FC236}">
                <a16:creationId xmlns:a16="http://schemas.microsoft.com/office/drawing/2014/main" id="{50601C68-B196-8D61-3CBD-A1507CD8F20A}"/>
              </a:ext>
            </a:extLst>
          </p:cNvPr>
          <p:cNvSpPr/>
          <p:nvPr/>
        </p:nvSpPr>
        <p:spPr>
          <a:xfrm>
            <a:off x="939152" y="952843"/>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30A83B0-48B5-1366-452D-EAC49124AC73}"/>
              </a:ext>
            </a:extLst>
          </p:cNvPr>
          <p:cNvSpPr txBox="1"/>
          <p:nvPr/>
        </p:nvSpPr>
        <p:spPr>
          <a:xfrm>
            <a:off x="1623848" y="743366"/>
            <a:ext cx="8196839" cy="4616648"/>
          </a:xfrm>
          <a:prstGeom prst="rect">
            <a:avLst/>
          </a:prstGeom>
          <a:noFill/>
        </p:spPr>
        <p:txBody>
          <a:bodyPr wrap="square" rtlCol="0">
            <a:spAutoFit/>
          </a:bodyPr>
          <a:lstStyle/>
          <a:p>
            <a:pPr algn="ctr"/>
            <a:r>
              <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rPr>
              <a:t>مناقشة النتائج</a:t>
            </a:r>
          </a:p>
          <a:p>
            <a:pPr algn="r"/>
            <a:endParaRPr lang="en-US" sz="2000" b="1" dirty="0">
              <a:solidFill>
                <a:srgbClr val="2D3956"/>
              </a:solidFill>
              <a:latin typeface="Alexandria" charset="0"/>
              <a:cs typeface="Alexandria" charset="0"/>
            </a:endParaRPr>
          </a:p>
          <a:p>
            <a:pPr algn="r" rtl="1"/>
            <a:r>
              <a:rPr lang="ar-SA" b="1" dirty="0"/>
              <a:t>الفرضية الفرعية الأولى: يوجد تأثير ذو دلالة إحصائية لأبعاد اليقظة الاستراتيجية على بعد "الجودة".</a:t>
            </a:r>
            <a:endParaRPr lang="en-US" dirty="0"/>
          </a:p>
          <a:p>
            <a:pPr algn="r" rtl="1"/>
            <a:endParaRPr lang="ar-SA" b="1" dirty="0"/>
          </a:p>
          <a:p>
            <a:pPr algn="just" rtl="1"/>
            <a:r>
              <a:rPr lang="ar-SA" dirty="0"/>
              <a:t>يتضح من النتائج حول الفرضية الفرعية الأولى، إنه قد تم قبولها جزئياً؛ حيث أثبتت نتائجنا أن الجامعة نجحت في توظيف "المعلومات الخارجية" كمدخلات أساسية لتطوير "المخرجات التعليمية"، ويرى الباحث أن قبول هذه الفرضية بمثل هذه النسبة التفسيرية العالية يفسر نجاح الجامعة في تحويل الجودة من "عبء إداري" إلى "ثقافة مستنيرة" تعتمد على الوعي اللحظي بالمتغيرات المحيطة. </a:t>
            </a:r>
          </a:p>
          <a:p>
            <a:pPr algn="just" rtl="1"/>
            <a:endParaRPr lang="ar-SA" sz="1600" dirty="0"/>
          </a:p>
          <a:p>
            <a:pPr algn="just" rtl="1"/>
            <a:r>
              <a:rPr lang="ar-SA" dirty="0"/>
              <a:t>يستخلص الباحث من هذه النتائج أن جامعة الملك فهد للبترول والمعادن تعيش حالة من "الجودة القائمة على الاستشراف"؛ حيث تتقارب متوسطات أبعاد اليقظة والجودة بشكل كبير مما يدل على توازن المنظومة المعلوماتية والتنفيذية. </a:t>
            </a:r>
          </a:p>
          <a:p>
            <a:pPr algn="just" rtl="1"/>
            <a:endParaRPr lang="ar-SA" dirty="0"/>
          </a:p>
          <a:p>
            <a:pPr algn="just" rtl="1"/>
            <a:r>
              <a:rPr lang="ar-SA" dirty="0"/>
              <a:t>ويؤكد الباحث أن سر نجاح الجامعة يكمن في قدرتها على الربط بين "الرؤية العالمية" و "المحاسبية الصارمة" للجودة. ومع ذلك، فإن التحدي القادم يكمن في الحفاظ على هذا الزخم المعلوماتي لضمان تحويل النسبة الحالية إلى معايير تفوق مطلقة تجعل من الجامعة وجهة أولى للباحثين عن الجودة والابتكار في التعليم الهندسي والتقني.</a:t>
            </a:r>
            <a:endParaRPr lang="en-US" sz="20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0D673E69-31D1-0E64-BFF7-564AA3A194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0023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179-0A8E-04A1-D7E2-4C8B73E6BC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ED2436-81A3-81CA-DDBB-2B76185159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66CC3-335C-6EBD-00F6-039381085617}"/>
              </a:ext>
            </a:extLst>
          </p:cNvPr>
          <p:cNvSpPr/>
          <p:nvPr/>
        </p:nvSpPr>
        <p:spPr>
          <a:xfrm>
            <a:off x="8738482" y="952845"/>
            <a:ext cx="399785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r"/>
            <a:r>
              <a:rPr lang="ar-SA" b="1" dirty="0">
                <a:solidFill>
                  <a:schemeClr val="tx1"/>
                </a:solidFill>
              </a:rPr>
              <a:t>     الفرضية الفرعية الثانية</a:t>
            </a:r>
            <a:endParaRPr lang="en-US" b="1" dirty="0">
              <a:solidFill>
                <a:schemeClr val="tx1"/>
              </a:solidFill>
            </a:endParaRPr>
          </a:p>
        </p:txBody>
      </p:sp>
      <p:sp>
        <p:nvSpPr>
          <p:cNvPr id="25" name="Rectangle: Rounded Corners 24">
            <a:extLst>
              <a:ext uri="{FF2B5EF4-FFF2-40B4-BE49-F238E27FC236}">
                <a16:creationId xmlns:a16="http://schemas.microsoft.com/office/drawing/2014/main" id="{83621E86-5660-F7B9-91F3-A1101AE6DD3C}"/>
              </a:ext>
            </a:extLst>
          </p:cNvPr>
          <p:cNvSpPr/>
          <p:nvPr/>
        </p:nvSpPr>
        <p:spPr>
          <a:xfrm>
            <a:off x="939152" y="952843"/>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CBF33EA-F3CB-104F-082E-B00A7722F3D8}"/>
              </a:ext>
            </a:extLst>
          </p:cNvPr>
          <p:cNvSpPr txBox="1"/>
          <p:nvPr/>
        </p:nvSpPr>
        <p:spPr>
          <a:xfrm>
            <a:off x="1505607" y="689785"/>
            <a:ext cx="8315080" cy="5201424"/>
          </a:xfrm>
          <a:prstGeom prst="rect">
            <a:avLst/>
          </a:prstGeom>
          <a:noFill/>
        </p:spPr>
        <p:txBody>
          <a:bodyPr wrap="square" rtlCol="0">
            <a:spAutoFit/>
          </a:bodyPr>
          <a:lstStyle/>
          <a:p>
            <a:pPr algn="ctr"/>
            <a:r>
              <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rPr>
              <a:t>مناقشة النتائج</a:t>
            </a:r>
          </a:p>
          <a:p>
            <a:pPr algn="r"/>
            <a:endParaRPr lang="en-US" sz="2000" b="1" dirty="0">
              <a:solidFill>
                <a:srgbClr val="2D3956"/>
              </a:solidFill>
              <a:latin typeface="Alexandria" charset="0"/>
              <a:cs typeface="Alexandria" charset="0"/>
            </a:endParaRPr>
          </a:p>
          <a:p>
            <a:pPr algn="r" rtl="1"/>
            <a:r>
              <a:rPr lang="ar-SA" b="1" dirty="0"/>
              <a:t>الفرضية الفرعية الثانية: يوجد تأثير ذو دلالة إحصائية لأبعاد اليقظة الاستراتيجية على بعد "الإبداع".</a:t>
            </a:r>
            <a:endParaRPr lang="en-US" dirty="0"/>
          </a:p>
          <a:p>
            <a:pPr algn="r" rtl="1"/>
            <a:endParaRPr lang="ar-SA" b="1" dirty="0"/>
          </a:p>
          <a:p>
            <a:pPr algn="just" rtl="1"/>
            <a:r>
              <a:rPr lang="ar-SA" dirty="0"/>
              <a:t>يتضح من النتائج حول الفرضية الفرعية الثانية، إنه قد تم قبولها جزئياً بنسبة تفسير جوهرية، حيث أثبتت نتائجنا أن الجامعة نجحت في بناء بيئة أكاديمية محفزة تحول "المعلومات المرصودة" إلى "حلول إبداعية"، ويرى الباحث أن قبول هذه الفرضية بمثل هذه القوة التفسيرية يفسر نجاح الجامعة في تجاوز نمط "الإبداع العفوي" نحو "الإبداع الممنهج" المبني على المعرفة. </a:t>
            </a:r>
          </a:p>
          <a:p>
            <a:pPr algn="just" rtl="1"/>
            <a:endParaRPr lang="ar-SA" dirty="0"/>
          </a:p>
          <a:p>
            <a:pPr algn="just" rtl="1"/>
            <a:r>
              <a:rPr lang="ar-SA" dirty="0"/>
              <a:t>يستخلص الباحث من هذه النتائج أن جامعة الملك فهد للبترول والمعادن تعيش حالة من "النضج الابتكاري"؛ حيث تتقارب متوسطات أبعاد اليقظة التكنولوجية والإبداع بشكل كبير، مما يدل على توازن المنظومة المعلوماتية والإنتاجية.</a:t>
            </a:r>
          </a:p>
          <a:p>
            <a:pPr algn="just" rtl="1"/>
            <a:endParaRPr lang="ar-SA" dirty="0"/>
          </a:p>
          <a:p>
            <a:pPr algn="just" rtl="1"/>
            <a:r>
              <a:rPr lang="ar-SA" dirty="0"/>
              <a:t>ويؤكد الباحث أن سر نجاح الجامعة يكمن في قدرتها على الربط بين "الرؤية التكنولوجية" (اليقظة) و"التنفيذ المبتكر" (الإبداع). ومع ذلك، فإن التحدي القادم يكمن في الحفاظ على هذا التدفق الإبداعي في ظل المنافسة العالمية الشرسة، لضمان تحويل النسبة الحالية إلى قدرات ابتكارية مطلقة تضمن للجامعة الريادة الدائمة في مجالات الهندسة والتقنية والعلوم.</a:t>
            </a:r>
            <a:endParaRPr lang="en-US" dirty="0"/>
          </a:p>
          <a:p>
            <a:pPr algn="just" rtl="1"/>
            <a:endParaRPr lang="ar-SA" dirty="0"/>
          </a:p>
        </p:txBody>
      </p:sp>
      <p:pic>
        <p:nvPicPr>
          <p:cNvPr id="5" name="Graphic 21">
            <a:extLst>
              <a:ext uri="{FF2B5EF4-FFF2-40B4-BE49-F238E27FC236}">
                <a16:creationId xmlns:a16="http://schemas.microsoft.com/office/drawing/2014/main" id="{F20E879D-0CDC-A757-62AF-6F969C3C47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95415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D9082-9549-5ED9-77BA-04103089EB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74687B-00B1-2C17-7570-32A51014BE2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624D3A3-96FA-34CB-5C9C-3E23A76CE4EE}"/>
              </a:ext>
            </a:extLst>
          </p:cNvPr>
          <p:cNvSpPr/>
          <p:nvPr/>
        </p:nvSpPr>
        <p:spPr>
          <a:xfrm>
            <a:off x="8738482" y="952845"/>
            <a:ext cx="399785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r"/>
            <a:r>
              <a:rPr lang="ar-SA" b="1" dirty="0">
                <a:solidFill>
                  <a:schemeClr val="tx1"/>
                </a:solidFill>
              </a:rPr>
              <a:t>     الفرضية الفرعية الثالثة</a:t>
            </a:r>
            <a:endParaRPr lang="en-US" b="1" dirty="0">
              <a:solidFill>
                <a:schemeClr val="tx1"/>
              </a:solidFill>
            </a:endParaRPr>
          </a:p>
        </p:txBody>
      </p:sp>
      <p:sp>
        <p:nvSpPr>
          <p:cNvPr id="25" name="Rectangle: Rounded Corners 24">
            <a:extLst>
              <a:ext uri="{FF2B5EF4-FFF2-40B4-BE49-F238E27FC236}">
                <a16:creationId xmlns:a16="http://schemas.microsoft.com/office/drawing/2014/main" id="{E49DAEDE-6051-4B47-2270-28E092660148}"/>
              </a:ext>
            </a:extLst>
          </p:cNvPr>
          <p:cNvSpPr/>
          <p:nvPr/>
        </p:nvSpPr>
        <p:spPr>
          <a:xfrm>
            <a:off x="939152" y="952843"/>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7B93B88-60AA-35D1-33A9-3EC5EA5AD976}"/>
              </a:ext>
            </a:extLst>
          </p:cNvPr>
          <p:cNvSpPr txBox="1"/>
          <p:nvPr/>
        </p:nvSpPr>
        <p:spPr>
          <a:xfrm>
            <a:off x="1489841" y="334395"/>
            <a:ext cx="8330846" cy="5293757"/>
          </a:xfrm>
          <a:prstGeom prst="rect">
            <a:avLst/>
          </a:prstGeom>
          <a:noFill/>
        </p:spPr>
        <p:txBody>
          <a:bodyPr wrap="square" rtlCol="0">
            <a:spAutoFit/>
          </a:bodyPr>
          <a:lstStyle/>
          <a:p>
            <a:pPr algn="ctr"/>
            <a:endPar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endParaRPr>
          </a:p>
          <a:p>
            <a:pPr algn="ctr"/>
            <a:r>
              <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rPr>
              <a:t>مناقشة النتائج</a:t>
            </a:r>
          </a:p>
          <a:p>
            <a:pPr algn="ctr"/>
            <a:endParaRPr lang="en-US" sz="2000" b="1" dirty="0">
              <a:solidFill>
                <a:srgbClr val="2D3956"/>
              </a:solidFill>
              <a:latin typeface="Alexandria" charset="0"/>
              <a:cs typeface="Alexandria" charset="0"/>
            </a:endParaRPr>
          </a:p>
          <a:p>
            <a:pPr algn="r" rtl="1"/>
            <a:r>
              <a:rPr lang="ar-SA" b="1" dirty="0"/>
              <a:t>الفرضية الفرعية الثالثة: يوجد تأثير ذو دلالة إحصائية لأبعاد اليقظة الاستراتيجية على بعد "التكلفة".</a:t>
            </a:r>
            <a:endParaRPr lang="en-US" dirty="0"/>
          </a:p>
          <a:p>
            <a:pPr algn="r" rtl="1"/>
            <a:endParaRPr lang="ar-SA" b="1" dirty="0"/>
          </a:p>
          <a:p>
            <a:pPr algn="just" rtl="1"/>
            <a:r>
              <a:rPr lang="ar-SA" dirty="0"/>
              <a:t>يتضح من النتائج حول الفرضية الفرعية الثالثة، قد تم قبولها جزئياً، حيث أثبتت نتائجنا أن الجامعة نجحت في توظيف "المعلومات الاقتصادية والبيئية" لضبط الإنفاق وتوجيهه نحو المسارات الأكثر عائداً أكاديمياً وبحثياً</a:t>
            </a:r>
            <a:r>
              <a:rPr lang="en-GB" dirty="0"/>
              <a:t>.</a:t>
            </a:r>
            <a:r>
              <a:rPr lang="ar-SA" dirty="0"/>
              <a:t> ويرى الباحث أن قبول هذه الفرضية، رغم أن نسبة تفسيرها أقل نسبياً من بعد الجودة والإبداع، يفسر نجاح الجامعة في تحقيق "التوازن الحرج" بين فخامة الخدمات التعليمية المقدمة وبين الفعالية الاقتصادية التي تضمن ديمومة التمويل. </a:t>
            </a:r>
          </a:p>
          <a:p>
            <a:pPr algn="just" rtl="1"/>
            <a:endParaRPr lang="ar-SA" dirty="0"/>
          </a:p>
          <a:p>
            <a:pPr algn="just" rtl="1"/>
            <a:r>
              <a:rPr lang="ar-SA" dirty="0"/>
              <a:t>يستخلص الباحث من هذه النتائج أن جامعة الملك فهد للبترول والمعادن تعيش حالة من "النضج المالي والرقابي"؛ حيث تتقارب متوسطات أبعاد اليقظة البيئية وكفاءة التكلفة بشكل ملموس، مما يدل على توازن المنظومة المعلوماتية والمالية. </a:t>
            </a:r>
          </a:p>
          <a:p>
            <a:pPr algn="just" rtl="1"/>
            <a:endParaRPr lang="ar-SA" dirty="0"/>
          </a:p>
          <a:p>
            <a:pPr algn="just" rtl="1"/>
            <a:r>
              <a:rPr lang="ar-SA" dirty="0"/>
              <a:t>ومع ذلك، فإن التحدي القادم يكمن في الحفاظ على هذا الانضباط المالي في ظل تزايد تكاليف التكنولوجيا المتقدمة، لضمان تحويل النسبة الحالية إلى ميزة تنافسية اقتصادية تجعل من الجامعة نموذجاً يُحتذى به في كفاءة الإنفاق التعليمي والبحثي.</a:t>
            </a:r>
          </a:p>
        </p:txBody>
      </p:sp>
      <p:pic>
        <p:nvPicPr>
          <p:cNvPr id="5" name="Graphic 21">
            <a:extLst>
              <a:ext uri="{FF2B5EF4-FFF2-40B4-BE49-F238E27FC236}">
                <a16:creationId xmlns:a16="http://schemas.microsoft.com/office/drawing/2014/main" id="{D162750D-99AE-430B-06F5-BF2D98456A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79517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DD34A-98DF-459F-DB89-FE02621C38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D7BDA7-09C8-6EB9-A957-0FAD1197AA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473B80D-E47C-F428-7DE7-5B750074782C}"/>
              </a:ext>
            </a:extLst>
          </p:cNvPr>
          <p:cNvSpPr/>
          <p:nvPr/>
        </p:nvSpPr>
        <p:spPr>
          <a:xfrm>
            <a:off x="8738482" y="952845"/>
            <a:ext cx="399785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r"/>
            <a:r>
              <a:rPr lang="ar-SA" b="1" dirty="0">
                <a:solidFill>
                  <a:schemeClr val="tx1"/>
                </a:solidFill>
              </a:rPr>
              <a:t>     الفرضية الفرعية الرابعة</a:t>
            </a:r>
            <a:endParaRPr lang="en-US" b="1" dirty="0">
              <a:solidFill>
                <a:schemeClr val="tx1"/>
              </a:solidFill>
            </a:endParaRPr>
          </a:p>
        </p:txBody>
      </p:sp>
      <p:sp>
        <p:nvSpPr>
          <p:cNvPr id="25" name="Rectangle: Rounded Corners 24">
            <a:extLst>
              <a:ext uri="{FF2B5EF4-FFF2-40B4-BE49-F238E27FC236}">
                <a16:creationId xmlns:a16="http://schemas.microsoft.com/office/drawing/2014/main" id="{BD141EF4-01C2-70F8-02E0-D84565E2722F}"/>
              </a:ext>
            </a:extLst>
          </p:cNvPr>
          <p:cNvSpPr/>
          <p:nvPr/>
        </p:nvSpPr>
        <p:spPr>
          <a:xfrm>
            <a:off x="939152" y="952843"/>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437810E-9DAD-11D5-04B5-75D57460DEE7}"/>
              </a:ext>
            </a:extLst>
          </p:cNvPr>
          <p:cNvSpPr txBox="1"/>
          <p:nvPr/>
        </p:nvSpPr>
        <p:spPr>
          <a:xfrm>
            <a:off x="1521372" y="334395"/>
            <a:ext cx="8299315" cy="5293757"/>
          </a:xfrm>
          <a:prstGeom prst="rect">
            <a:avLst/>
          </a:prstGeom>
          <a:noFill/>
        </p:spPr>
        <p:txBody>
          <a:bodyPr wrap="square" rtlCol="0">
            <a:spAutoFit/>
          </a:bodyPr>
          <a:lstStyle/>
          <a:p>
            <a:pPr algn="ctr"/>
            <a:endPar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endParaRPr>
          </a:p>
          <a:p>
            <a:pPr algn="ctr"/>
            <a:r>
              <a:rPr lang="ar-SA" sz="2400" b="1" dirty="0">
                <a:solidFill>
                  <a:srgbClr val="2D3956"/>
                </a:solidFill>
                <a:highlight>
                  <a:srgbClr val="00AEEF"/>
                </a:highlight>
                <a:latin typeface="Traditional Arabic" panose="02020603050405020304" pitchFamily="18" charset="-78"/>
                <a:cs typeface="Traditional Arabic" panose="02020603050405020304" pitchFamily="18" charset="-78"/>
              </a:rPr>
              <a:t>مناقشة النتائج</a:t>
            </a:r>
          </a:p>
          <a:p>
            <a:pPr algn="ctr"/>
            <a:endParaRPr lang="en-US" sz="2000" b="1" dirty="0">
              <a:solidFill>
                <a:srgbClr val="2D3956"/>
              </a:solidFill>
              <a:latin typeface="Alexandria" charset="0"/>
              <a:cs typeface="Alexandria" charset="0"/>
            </a:endParaRPr>
          </a:p>
          <a:p>
            <a:pPr algn="r" rtl="1"/>
            <a:r>
              <a:rPr lang="ar-SA" b="1" dirty="0"/>
              <a:t>الفرضية الفرعية الرابعة: يوجد تأثير ذو دلالة إحصائية لأبعاد اليقظة الاستراتيجية على بعد "سرعة الاستجابة".</a:t>
            </a:r>
            <a:endParaRPr lang="en-US" dirty="0"/>
          </a:p>
          <a:p>
            <a:pPr algn="r" rtl="1"/>
            <a:endParaRPr lang="ar-SA" dirty="0"/>
          </a:p>
          <a:p>
            <a:pPr algn="just" rtl="1"/>
            <a:r>
              <a:rPr lang="ar-SA" dirty="0"/>
              <a:t>يتضح من النتائج حول الفرضية   الفرعية الرابعة، قد تم قبولها جزئياً، حيث أثبتت نتائجنا أن الجامعة نجحت في تحويل "المعلومة التقنية" إلى استجابة فورية تتناسب مع إيقاع العصر الرقمي المتسارع ويرى الباحث أن قبول هذه الفرضية، مع بروز اليقظة التكنولوجية كمحرك وحيد وأساسي لهذه السرعة، يفسر نجاح الجامعة في بناء صورة ذهنية كمؤسسة "ذكية وتفاعلية".</a:t>
            </a:r>
          </a:p>
          <a:p>
            <a:pPr algn="just" rtl="1"/>
            <a:endParaRPr lang="ar-SA" dirty="0"/>
          </a:p>
          <a:p>
            <a:pPr algn="just" rtl="1"/>
            <a:r>
              <a:rPr lang="ar-SA" dirty="0"/>
              <a:t>يستخلص الباحث من هذه النتائج أن جامعة الملك فهد للبترول والمعادن تعيش حالة من "النضج التكنولوجي التفاعلي"؛ حيث تتقارب متوسطات أبعاد اليقظة التكنولوجية وسرعة الاستجابة بشكل ملموس، مما يدل على توازن المنظومة المعلوماتية والخدمية.</a:t>
            </a:r>
          </a:p>
          <a:p>
            <a:pPr algn="just" rtl="1"/>
            <a:endParaRPr lang="ar-SA" dirty="0"/>
          </a:p>
          <a:p>
            <a:pPr algn="just" rtl="1"/>
            <a:r>
              <a:rPr lang="ar-SA" dirty="0"/>
              <a:t> ومع ذلك، فإن التحدي القادم يكمن في الحفاظ على هذا الإيقاع المتسارع في ظل تزايد توقعات المستفيدين وتطور أدوات التواصل الذكي، لضمان تحويل النسبة الحالية إلى ميزة تنافسية زمنية مطلقة تجعل من الجامعة النموذج الأسرع والأكثر كفاءة في منظومة التعليم العالي.</a:t>
            </a:r>
            <a:endParaRPr lang="ar-SA" b="1" dirty="0"/>
          </a:p>
        </p:txBody>
      </p:sp>
      <p:pic>
        <p:nvPicPr>
          <p:cNvPr id="5" name="Graphic 21">
            <a:extLst>
              <a:ext uri="{FF2B5EF4-FFF2-40B4-BE49-F238E27FC236}">
                <a16:creationId xmlns:a16="http://schemas.microsoft.com/office/drawing/2014/main" id="{06ABD56B-6F08-5000-D379-B2844383B5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2766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B603E-B3D3-02C1-3EF9-437622DCECB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0F6859D-0DA4-6843-07F9-20629ADD75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8BBCC9-ED12-301B-CB8F-572B2AB0812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8E073A7-DDCA-3A27-D516-9189F6FC4FF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7EE2BF1-1382-C4B6-63B3-409A1B4FC5C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63303EB-BBC1-8E1F-DF6C-BC1F366FABB3}"/>
              </a:ext>
            </a:extLst>
          </p:cNvPr>
          <p:cNvSpPr/>
          <p:nvPr/>
        </p:nvSpPr>
        <p:spPr>
          <a:xfrm>
            <a:off x="5550493" y="924023"/>
            <a:ext cx="3128210" cy="6662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000" b="1" dirty="0">
                <a:latin typeface="Traditional Arabic" panose="02020603050405020304" pitchFamily="18" charset="-78"/>
                <a:ea typeface="Roboto Light" panose="02000000000000000000" pitchFamily="2" charset="0"/>
                <a:cs typeface="Traditional Arabic" panose="02020603050405020304" pitchFamily="18" charset="-78"/>
              </a:rPr>
              <a:t>التوصيــات</a:t>
            </a:r>
            <a:endParaRPr lang="en-US" sz="4000" b="1" dirty="0">
              <a:latin typeface="Traditional Arabic" panose="02020603050405020304" pitchFamily="18" charset="-78"/>
              <a:ea typeface="Roboto Light" panose="02000000000000000000" pitchFamily="2" charset="0"/>
              <a:cs typeface="Traditional Arabic" panose="02020603050405020304" pitchFamily="18" charset="-78"/>
            </a:endParaRPr>
          </a:p>
        </p:txBody>
      </p:sp>
      <p:pic>
        <p:nvPicPr>
          <p:cNvPr id="6" name="Graphic 21">
            <a:extLst>
              <a:ext uri="{FF2B5EF4-FFF2-40B4-BE49-F238E27FC236}">
                <a16:creationId xmlns:a16="http://schemas.microsoft.com/office/drawing/2014/main" id="{762C5BD7-C2C4-B84B-5205-8A81522882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مربع نص 2">
            <a:extLst>
              <a:ext uri="{FF2B5EF4-FFF2-40B4-BE49-F238E27FC236}">
                <a16:creationId xmlns:a16="http://schemas.microsoft.com/office/drawing/2014/main" id="{D9DA1C55-15EC-A76A-D142-254300D69B8B}"/>
              </a:ext>
            </a:extLst>
          </p:cNvPr>
          <p:cNvSpPr txBox="1"/>
          <p:nvPr/>
        </p:nvSpPr>
        <p:spPr>
          <a:xfrm>
            <a:off x="3080674" y="2402302"/>
            <a:ext cx="8702666" cy="4001095"/>
          </a:xfrm>
          <a:prstGeom prst="rect">
            <a:avLst/>
          </a:prstGeom>
          <a:noFill/>
        </p:spPr>
        <p:txBody>
          <a:bodyPr wrap="square" rtlCol="1">
            <a:spAutoFit/>
          </a:bodyPr>
          <a:lstStyle/>
          <a:p>
            <a:pPr algn="r" rtl="1"/>
            <a:r>
              <a:rPr lang="ar-SA" b="1" dirty="0"/>
              <a:t>في ضوء النتائج التي أسفرت عنها الدراسة، واستناداً إلى الدور الجوهري الذي تلعبه اليقظة الاستراتيجية في تعزيز الميزة التنافسية، تم وضع عدة توصيات مقسمة الى:</a:t>
            </a:r>
          </a:p>
          <a:p>
            <a:pPr algn="r" rtl="1"/>
            <a:endParaRPr lang="ar-SA" dirty="0"/>
          </a:p>
          <a:p>
            <a:pPr marL="285750" indent="-285750" algn="r" rtl="1">
              <a:buFontTx/>
              <a:buChar char="-"/>
            </a:pPr>
            <a:r>
              <a:rPr lang="ar-SA" dirty="0"/>
              <a:t>التوصيات المتعلقة بالسياسات الإدارية والهيكلية والمرتبطة بالإدارة العليا.</a:t>
            </a:r>
          </a:p>
          <a:p>
            <a:pPr algn="r" rtl="1"/>
            <a:endParaRPr lang="en-US" dirty="0"/>
          </a:p>
          <a:p>
            <a:pPr marL="285750" indent="-285750" algn="r" rtl="1">
              <a:buFontTx/>
              <a:buChar char="-"/>
            </a:pPr>
            <a:r>
              <a:rPr lang="ar-SA" dirty="0"/>
              <a:t>التوصيات المتعلقة بالقدرات التكنولوجية والابتكار والمرتبطة بإدارة التطوير والجودة.</a:t>
            </a:r>
          </a:p>
          <a:p>
            <a:pPr algn="r" rtl="1"/>
            <a:endParaRPr lang="en-US" dirty="0"/>
          </a:p>
          <a:p>
            <a:pPr marL="285750" indent="-285750" algn="r" rtl="1">
              <a:buFontTx/>
              <a:buChar char="-"/>
            </a:pPr>
            <a:r>
              <a:rPr lang="ar-SA" dirty="0"/>
              <a:t>التوصيات المتعلقة بالميزة التنافسية وكفاءة العمليات والمرتبطة بإدارة التطوير والجودة وبالإدارة المالية.</a:t>
            </a:r>
          </a:p>
          <a:p>
            <a:pPr marL="285750" indent="-285750" algn="r" rtl="1">
              <a:buFontTx/>
              <a:buChar char="-"/>
            </a:pPr>
            <a:endParaRPr lang="ar-SA" dirty="0"/>
          </a:p>
          <a:p>
            <a:pPr marL="285750" indent="-285750" algn="r" rtl="1">
              <a:buFontTx/>
              <a:buChar char="-"/>
            </a:pPr>
            <a:r>
              <a:rPr lang="ar-SA" dirty="0"/>
              <a:t>التوصيات المتعلقة برأس المال البشري والمعرفي والمرتبطة بإدارة الموارد البشرية.</a:t>
            </a:r>
            <a:endParaRPr lang="en-US" dirty="0"/>
          </a:p>
          <a:p>
            <a:pPr algn="r" rtl="1"/>
            <a:endParaRPr lang="ar-SA" dirty="0"/>
          </a:p>
          <a:p>
            <a:pPr algn="r" rtl="1"/>
            <a:endParaRPr lang="ar-SA" dirty="0"/>
          </a:p>
          <a:p>
            <a:pPr algn="r" rtl="1"/>
            <a:endParaRPr lang="en-US" dirty="0"/>
          </a:p>
          <a:p>
            <a:pPr algn="r"/>
            <a:endParaRPr lang="ar-SA" sz="2000" dirty="0"/>
          </a:p>
        </p:txBody>
      </p:sp>
    </p:spTree>
    <p:extLst>
      <p:ext uri="{BB962C8B-B14F-4D97-AF65-F5344CB8AC3E}">
        <p14:creationId xmlns:p14="http://schemas.microsoft.com/office/powerpoint/2010/main" val="19149285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1630</TotalTime>
  <Words>2656</Words>
  <Application>Microsoft Office PowerPoint</Application>
  <PresentationFormat>شاشة عريضة</PresentationFormat>
  <Paragraphs>221</Paragraphs>
  <Slides>20</Slides>
  <Notes>9</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20</vt:i4>
      </vt:variant>
    </vt:vector>
  </HeadingPairs>
  <TitlesOfParts>
    <vt:vector size="28" baseType="lpstr">
      <vt:lpstr>Alexandria</vt:lpstr>
      <vt:lpstr>Arial</vt:lpstr>
      <vt:lpstr>Calibri</vt:lpstr>
      <vt:lpstr>Calibri Light</vt:lpstr>
      <vt:lpstr>Roboto Light</vt:lpstr>
      <vt:lpstr>Traditional Arabic</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خالد الشهري</cp:lastModifiedBy>
  <cp:revision>5</cp:revision>
  <dcterms:created xsi:type="dcterms:W3CDTF">2023-04-29T09:08:00Z</dcterms:created>
  <dcterms:modified xsi:type="dcterms:W3CDTF">2026-09-30T07:47:50Z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