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276" r:id="rId8"/>
    <p:sldId id="676" r:id="rId9"/>
    <p:sldId id="675" r:id="rId10"/>
    <p:sldId id="679" r:id="rId11"/>
    <p:sldId id="674" r:id="rId12"/>
    <p:sldId id="680" r:id="rId13"/>
    <p:sldId id="681" r:id="rId14"/>
    <p:sldId id="682" r:id="rId15"/>
    <p:sldId id="683" r:id="rId16"/>
    <p:sldId id="684" r:id="rId17"/>
    <p:sldId id="689" r:id="rId18"/>
    <p:sldId id="685" r:id="rId19"/>
    <p:sldId id="677" r:id="rId20"/>
    <p:sldId id="678" r:id="rId21"/>
    <p:sldId id="698" r:id="rId22"/>
    <p:sldId id="700" r:id="rId23"/>
    <p:sldId id="701" r:id="rId24"/>
    <p:sldId id="702" r:id="rId25"/>
    <p:sldId id="704" r:id="rId26"/>
    <p:sldId id="705" r:id="rId27"/>
    <p:sldId id="706" r:id="rId28"/>
    <p:sldId id="707" r:id="rId29"/>
    <p:sldId id="708" r:id="rId30"/>
    <p:sldId id="709" r:id="rId31"/>
    <p:sldId id="710" r:id="rId32"/>
    <p:sldId id="579" r:id="rId33"/>
    <p:sldId id="703" r:id="rId34"/>
    <p:sldId id="691" r:id="rId35"/>
    <p:sldId id="690" r:id="rId36"/>
    <p:sldId id="692" r:id="rId37"/>
    <p:sldId id="693" r:id="rId38"/>
    <p:sldId id="694" r:id="rId39"/>
    <p:sldId id="695" r:id="rId40"/>
    <p:sldId id="696" r:id="rId41"/>
    <p:sldId id="697" r:id="rId42"/>
    <p:sldId id="57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676"/>
            <p14:sldId id="675"/>
            <p14:sldId id="679"/>
            <p14:sldId id="674"/>
            <p14:sldId id="680"/>
            <p14:sldId id="681"/>
            <p14:sldId id="682"/>
            <p14:sldId id="683"/>
            <p14:sldId id="684"/>
            <p14:sldId id="689"/>
            <p14:sldId id="685"/>
            <p14:sldId id="677"/>
            <p14:sldId id="678"/>
            <p14:sldId id="698"/>
            <p14:sldId id="700"/>
            <p14:sldId id="701"/>
            <p14:sldId id="702"/>
            <p14:sldId id="704"/>
            <p14:sldId id="705"/>
            <p14:sldId id="706"/>
            <p14:sldId id="707"/>
            <p14:sldId id="708"/>
            <p14:sldId id="709"/>
            <p14:sldId id="710"/>
            <p14:sldId id="579"/>
            <p14:sldId id="703"/>
            <p14:sldId id="691"/>
            <p14:sldId id="690"/>
            <p14:sldId id="692"/>
            <p14:sldId id="693"/>
            <p14:sldId id="694"/>
            <p14:sldId id="695"/>
            <p14:sldId id="696"/>
            <p14:sldId id="697"/>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F0522-0B7A-74FD-FD38-735CFC5F17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359C9-4E5E-9D38-6A34-78B5CFB50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D4830F-3E66-6801-7ABF-F765BFD50A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47DA4D-77B0-9B43-E68C-42445CD7601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54379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2211B-EC4D-3F3D-E856-F4E4D93E51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03BCD-3314-D2E4-922B-C35AD9E1EF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46DDC1-81B8-55E7-7D72-06E56CCD9E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CFED11-C6C7-743A-0B4E-2E339F2BB1D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21270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38DF4-9C5A-015A-2B12-5E421F822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C0A2B-DFFE-668D-30E8-8DF0FA3D4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6DE33-2384-8E3C-5F9D-C525818289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CE0336-3CA5-1BDC-5B59-95E98571A7F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70189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14CC1-6261-768D-19DD-F021898160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54CBA2-F2C3-A4C7-AC70-E7F03C1F17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DB673A-6096-9A4A-A450-EB2C3D531D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B3246A-3067-221B-0A97-F8E96DE3E66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01404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62923-BDD8-9723-9F7C-9193440EBB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E631D-85EA-2CC3-9402-7DBE397FE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35559-76D8-CD85-7E31-84551A88F0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E85F34-4EF0-56AA-D9BE-DDA1941325F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257103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D6EB0-D487-6159-3F44-CB3CE9C00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5A12D-0E7E-0716-5C6D-481450FC90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D66AE0-A5B9-C904-9426-19F42E5087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DC97D4-04CB-D84D-B31C-9ECA31BD39B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877264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5EAFB-2342-8C0E-0786-1B855F8182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762567-0B22-5371-0BA2-015AF259F3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06E82-353B-1E09-BCF8-A30948C662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EF3297-AD23-4268-C902-08387A567B4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57675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8D56E-6622-519E-C63B-DB2896FAF2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BD63DF-1C47-FA7F-C2F2-E82DE00CA3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FC67C-555F-6318-5E30-ED8F58264F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AB60D9-239E-B060-CD36-973712CB7B70}"/>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63246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F92A6-BE23-5AF7-9015-02F684BD97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A3A106-7486-1177-7EAB-EF0D7A011B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C066F5-C0DA-7BC1-E16D-8D45D01DF3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734E30-12E1-500C-140D-E3D8E2403C8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831170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E190D-A508-CDDE-566E-09726B253B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9A83A9-0185-0D36-6B51-4DCD42BCD8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0029AF-16BF-1F63-2560-A27C448B64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4BA50E-F5A1-9B77-B0AA-6CB426F4455A}"/>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782767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7939E-D5F1-E41A-A4AB-729FBEA972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C2B73B-5D5B-EF35-55DD-B9D56C877D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A94E0C-3F90-7231-4214-580066559E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21D6B4-95E7-81A6-CFE6-05CE7241289D}"/>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31430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3B5D4-D11F-6D13-38B7-1AF27AA4D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3D2DD6-065E-0790-3AD9-1E63DFB6C0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6AF242-6DA1-3361-512C-C91FE8C53B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5637B7-017B-837D-15FB-8EED209FEA8B}"/>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970185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3AB54-C40A-A300-3069-0ECB270B49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F7E440-3C69-2D33-3A76-16A3BC3AA5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7EE722-C135-C5A7-59FC-F609257FF3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538D44-35CE-32E0-2798-DF0A5042984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120983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78C2E-43C9-682C-DF47-C56307F966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FDB5A-21BB-3703-1DBF-71C62D8D85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2BC681-C5D7-0F50-1319-7868887B80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65112A-ACE4-5610-0339-32395B6AF1C6}"/>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299874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FDFF4-80D7-1CD0-3270-C55D253BF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95FEAE-25FE-538B-666D-5C7BCCA192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B45610-6564-8456-D48F-FF7A735FFE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51D6BE-2F8A-D1F8-83A0-0FC8E59D1A0F}"/>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548361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C6642-449E-1E68-A412-DE51FDBDC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EC9F90-D05E-AA78-1BD8-780483A2A3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1908B6-95EA-BBEF-DC38-28CAECFB0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F2FF51-9C9D-F07B-A35D-FAAD9D6EC902}"/>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868313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DBCC3-9D7F-5520-F6D6-A2C887886D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922040-EC07-307E-9D07-8844CE6167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342C2B-413B-1E36-6107-FF7B2F5776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9D0E47-36B7-3F1A-12D2-A63F57B18A0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55514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EA15A-6D5B-C87E-EBE5-1DF34A1EF1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D9349-A155-F995-7B77-7102D15B98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A0D83E-8C8D-D536-41F8-553623CD87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E6A0AE-FA1C-11A8-3EF3-81FA901DEB8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625321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AE625-8D16-24C4-DE83-97DEAAD763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7AA099-8B04-31BB-5508-86CB36B0D8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319180-45AC-85D2-D2CC-BC057B911E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E898A9-DC4D-68AA-C524-CD5783219738}"/>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647823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E571D-ACAF-87B3-9B46-25427E0161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1A03E8-59FD-4DBE-B607-49FEC5E2BD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E3E0DF-2BB3-8DD6-3C9E-4103708A2E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A37D2F-CD76-60E0-357D-AE7EED7358ED}"/>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9422069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8A6A3-6A98-E509-345B-40493F363D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8C9BA5-23EC-B333-F241-8DEDF7F2A6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56136A-3EAC-44D6-89C7-1BAFBB3CDE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756CAC-536F-53DF-1EF0-334FC05FF40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02461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F4AF9-B841-4D1E-4E91-6EB47C8C36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DFF5A5-F89B-9F19-008A-4EB95441DC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012732-67FE-74AC-EA17-32679FA87E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C8A7B2-D32D-C2C9-AA4F-D8416126729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37693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33FE7-01D5-16FF-91ED-888FFC115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9043E3-2F3F-A916-0228-B512CDD7B5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3F941B-6804-E9B0-BF96-9A5B69FF53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BBC2D9-F878-8D52-3CF2-CA4476CB882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529837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4D500-495D-6EFC-0D60-3EDD99EC3D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EACB1C-8009-2B6E-4872-01578D7C7D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C2A9ED-28F6-F73E-F027-29C96FBC3C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A52252-182C-7EB0-2DE8-621B296A87D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412320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24D7A-09FD-ADDA-3BBD-F53463DB10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4F3D1A-D0C3-9D02-CC97-E870C70F21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DFE6DE-AD30-4748-8409-42D285D65C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250E5F-A1E6-4496-8041-D78EC379E49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159463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1FCF7-321A-3358-AA39-6E608C426C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39EC7-8293-A111-8814-1E289966BF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C1FAC7-C4F8-8FCC-2787-41F77DACB3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93E510-FF1E-6B7D-69B7-F42B3B7EC6BB}"/>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3674425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D281A-649A-4751-21DC-E150AEDADB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823057-0687-3CE7-EEC7-D27DBC8BE5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AE0753-B3E7-7869-E676-8C2221B4DA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E84658-AE68-BCF7-F851-7D1170D0337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3037567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E4140-4449-AFD1-5B2D-A7C6DDB4B6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94B658-AC93-D4A5-7D1C-019BC19B57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60AC0D-09C9-6AA1-99ED-52F234A03F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66E02E-7C7C-7BE6-7F3D-AC1C7347184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79338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D6DF2-D00C-1D71-23F6-D0F1912CCF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9379B3-7B07-79EA-4658-B0AC0B544C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B818CE-959D-AD58-6DCC-99653501C7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93F139-7B14-5DF4-B537-56249A5CE62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000955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7BB5A-C60B-3C3F-C072-534AF229DB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6E70F4-1E12-CF3A-4B13-02C2DDB5B7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6639F2-071E-7F14-DEDE-EBDA9EDF34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D96333-7679-85AA-FEC5-2B1173E1AA69}"/>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219951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E2922-6C4A-0BD1-BF87-A58A39C008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5A3F0F-0976-6A62-B08A-C18D3F44ED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B4A2AD-0789-9A4C-2126-4BB2B8BAA0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6FAB87-0206-5B9D-6F40-77B4AADAFEBB}"/>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98664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5083B-2B20-FF77-8AD5-28283A086E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746120-0313-0930-BE22-41B468BBA3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7AC73E-564E-4419-70AB-84CE9F4DD6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B1B4B8-134B-5527-AB37-2C9EB2A8624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034137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D7A2C-E8AC-7309-2267-7EC67C92A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817761-0311-6B52-9FC8-2147B8FECF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9FEDCD-3896-1B7D-4239-1312CF5065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961123-A1B6-7F33-5597-76C7A960E0B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87090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8476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hyperlink" Target="https://www.kaggle.com/"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95747" y="3290370"/>
            <a:ext cx="6492393" cy="954107"/>
          </a:xfrm>
          <a:prstGeom prst="rect">
            <a:avLst/>
          </a:prstGeom>
          <a:noFill/>
        </p:spPr>
        <p:txBody>
          <a:bodyPr wrap="square" rtlCol="0">
            <a:spAutoFit/>
          </a:bodyPr>
          <a:lstStyle/>
          <a:p>
            <a:pPr algn="ctr"/>
            <a:r>
              <a:rPr lang="en-US" sz="2800" b="1" dirty="0">
                <a:solidFill>
                  <a:srgbClr val="00B0F0"/>
                </a:solidFill>
                <a:latin typeface="Alexandria" charset="0"/>
              </a:rPr>
              <a:t>Predictive Analytics : Data Mining Process, </a:t>
            </a:r>
          </a:p>
          <a:p>
            <a:pPr algn="ctr"/>
            <a:r>
              <a:rPr lang="en-US" sz="2800" b="1" dirty="0">
                <a:solidFill>
                  <a:srgbClr val="00B0F0"/>
                </a:solidFill>
                <a:latin typeface="Alexandria" charset="0"/>
              </a:rPr>
              <a:t>Methods, and Algorithms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385475" y="2304433"/>
            <a:ext cx="8806525" cy="4316566"/>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a:lnSpc>
                <a:spcPct val="25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Data Mining Process </a:t>
            </a:r>
          </a:p>
          <a:p>
            <a:pPr algn="just">
              <a:lnSpc>
                <a:spcPct val="25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Learn different methods and algorithms of data mining</a:t>
            </a:r>
          </a:p>
          <a:p>
            <a:pPr marL="622300" indent="-622300" algn="just">
              <a:lnSpc>
                <a:spcPct val="250000"/>
              </a:lnSpc>
            </a:pPr>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Data Mining Software Tools</a:t>
            </a:r>
          </a:p>
          <a:p>
            <a:pPr marL="622300" indent="-622300" algn="just">
              <a:lnSpc>
                <a:spcPct val="250000"/>
              </a:lnSpc>
            </a:pPr>
            <a:r>
              <a:rPr lang="en-US" sz="2400" b="1" dirty="0">
                <a:solidFill>
                  <a:srgbClr val="00B0F0"/>
                </a:solidFill>
                <a:latin typeface="Alexandria" charset="0"/>
              </a:rPr>
              <a:t>1.4</a:t>
            </a:r>
            <a:r>
              <a:rPr lang="en-US" sz="2400" dirty="0">
                <a:latin typeface="Times New Roman" panose="02020603050405020304" pitchFamily="18" charset="0"/>
                <a:cs typeface="Times New Roman" panose="02020603050405020304" pitchFamily="18" charset="0"/>
              </a:rPr>
              <a:t> Python libraries</a:t>
            </a:r>
          </a:p>
          <a:p>
            <a:pPr marR="17990"/>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2152C2-7702-BF43-FB84-694E19369E97}"/>
              </a:ext>
            </a:extLst>
          </p:cNvPr>
          <p:cNvSpPr txBox="1"/>
          <p:nvPr/>
        </p:nvSpPr>
        <p:spPr>
          <a:xfrm>
            <a:off x="705014" y="1918178"/>
            <a:ext cx="10201315" cy="3885936"/>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Data mining tasks can be classified into three main categories: </a:t>
            </a:r>
            <a:r>
              <a:rPr lang="en-US" dirty="0">
                <a:solidFill>
                  <a:srgbClr val="FF0000"/>
                </a:solidFill>
                <a:latin typeface="Times New Roman" panose="02020603050405020304" pitchFamily="18" charset="0"/>
                <a:cs typeface="Times New Roman" panose="02020603050405020304" pitchFamily="18" charset="0"/>
              </a:rPr>
              <a:t>prediction, association, and clustering</a:t>
            </a:r>
          </a:p>
          <a:p>
            <a:pPr algn="just">
              <a:lnSpc>
                <a:spcPct val="200000"/>
              </a:lnSpc>
            </a:pPr>
            <a:r>
              <a:rPr lang="en-US" dirty="0">
                <a:latin typeface="Times New Roman" panose="02020603050405020304" pitchFamily="18" charset="0"/>
                <a:cs typeface="Times New Roman" panose="02020603050405020304" pitchFamily="18" charset="0"/>
              </a:rPr>
              <a:t>Prediction is commonly referred to as </a:t>
            </a:r>
            <a:r>
              <a:rPr lang="en-US" dirty="0">
                <a:solidFill>
                  <a:srgbClr val="FF0000"/>
                </a:solidFill>
                <a:latin typeface="Times New Roman" panose="02020603050405020304" pitchFamily="18" charset="0"/>
                <a:cs typeface="Times New Roman" panose="02020603050405020304" pitchFamily="18" charset="0"/>
              </a:rPr>
              <a:t>the act of telling about the future</a:t>
            </a:r>
            <a:r>
              <a:rPr lang="en-US" dirty="0">
                <a:latin typeface="Times New Roman" panose="02020603050405020304" pitchFamily="18" charset="0"/>
                <a:cs typeface="Times New Roman" panose="02020603050405020304" pitchFamily="18" charset="0"/>
              </a:rPr>
              <a:t>. It differs from simple guessing by taking into account the experiences, opinions, and other relevant information in conducting the task of foretelling.  A term that is commonly associated with prediction is </a:t>
            </a:r>
            <a:r>
              <a:rPr lang="en-US" i="1" dirty="0">
                <a:latin typeface="Times New Roman" panose="02020603050405020304" pitchFamily="18" charset="0"/>
                <a:cs typeface="Times New Roman" panose="02020603050405020304" pitchFamily="18" charset="0"/>
              </a:rPr>
              <a:t>forecasting</a:t>
            </a:r>
            <a:r>
              <a:rPr lang="en-US" dirty="0">
                <a:latin typeface="Times New Roman" panose="02020603050405020304" pitchFamily="18" charset="0"/>
                <a:cs typeface="Times New Roman" panose="02020603050405020304" pitchFamily="18" charset="0"/>
              </a:rPr>
              <a:t>. </a:t>
            </a:r>
          </a:p>
          <a:p>
            <a:pPr algn="just">
              <a:lnSpc>
                <a:spcPct val="200000"/>
              </a:lnSpc>
            </a:pPr>
            <a:r>
              <a:rPr lang="en-US" dirty="0">
                <a:latin typeface="Times New Roman" panose="02020603050405020304" pitchFamily="18" charset="0"/>
                <a:cs typeface="Times New Roman" panose="02020603050405020304" pitchFamily="18" charset="0"/>
              </a:rPr>
              <a:t>In data mining terminology, </a:t>
            </a:r>
            <a:r>
              <a:rPr lang="en-US" i="1" dirty="0">
                <a:solidFill>
                  <a:srgbClr val="FF0000"/>
                </a:solidFill>
                <a:latin typeface="Times New Roman" panose="02020603050405020304" pitchFamily="18" charset="0"/>
                <a:cs typeface="Times New Roman" panose="02020603050405020304" pitchFamily="18" charset="0"/>
              </a:rPr>
              <a:t>prediction </a:t>
            </a:r>
            <a:r>
              <a:rPr lang="en-US" dirty="0">
                <a:solidFill>
                  <a:srgbClr val="FF0000"/>
                </a:solidFill>
                <a:latin typeface="Times New Roman" panose="02020603050405020304" pitchFamily="18" charset="0"/>
                <a:cs typeface="Times New Roman" panose="02020603050405020304" pitchFamily="18" charset="0"/>
              </a:rPr>
              <a:t>and </a:t>
            </a:r>
            <a:r>
              <a:rPr lang="en-US" i="1" dirty="0">
                <a:solidFill>
                  <a:srgbClr val="FF0000"/>
                </a:solidFill>
                <a:latin typeface="Times New Roman" panose="02020603050405020304" pitchFamily="18" charset="0"/>
                <a:cs typeface="Times New Roman" panose="02020603050405020304" pitchFamily="18" charset="0"/>
              </a:rPr>
              <a:t>forecasting </a:t>
            </a:r>
            <a:r>
              <a:rPr lang="en-US" dirty="0">
                <a:solidFill>
                  <a:srgbClr val="FF0000"/>
                </a:solidFill>
                <a:latin typeface="Times New Roman" panose="02020603050405020304" pitchFamily="18" charset="0"/>
                <a:cs typeface="Times New Roman" panose="02020603050405020304" pitchFamily="18" charset="0"/>
              </a:rPr>
              <a:t>are used synonymously</a:t>
            </a:r>
            <a:r>
              <a:rPr lang="en-US" dirty="0">
                <a:latin typeface="Times New Roman" panose="02020603050405020304" pitchFamily="18" charset="0"/>
                <a:cs typeface="Times New Roman" panose="02020603050405020304" pitchFamily="18" charset="0"/>
              </a:rPr>
              <a:t>, and the term </a:t>
            </a:r>
            <a:r>
              <a:rPr lang="en-US" i="1" dirty="0">
                <a:latin typeface="Times New Roman" panose="02020603050405020304" pitchFamily="18" charset="0"/>
                <a:cs typeface="Times New Roman" panose="02020603050405020304" pitchFamily="18" charset="0"/>
              </a:rPr>
              <a:t>prediction </a:t>
            </a:r>
            <a:r>
              <a:rPr lang="en-US" dirty="0">
                <a:latin typeface="Times New Roman" panose="02020603050405020304" pitchFamily="18" charset="0"/>
                <a:cs typeface="Times New Roman" panose="02020603050405020304" pitchFamily="18" charset="0"/>
              </a:rPr>
              <a:t>is used as the common representation of the act.  </a:t>
            </a:r>
            <a:r>
              <a:rPr lang="en-US" dirty="0">
                <a:solidFill>
                  <a:srgbClr val="FF0000"/>
                </a:solidFill>
                <a:latin typeface="Times New Roman" panose="02020603050405020304" pitchFamily="18" charset="0"/>
                <a:cs typeface="Times New Roman" panose="02020603050405020304" pitchFamily="18" charset="0"/>
              </a:rPr>
              <a:t>Regression (where the predicted thing, such as tomorrow’s temperature, is a real number, such as “65°F”).</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DBD81-4572-C364-DC52-8C0B6BF28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0AEA36-9F60-FE55-9378-D61F48D5B0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D2B14A39-638B-B7EA-7D14-588BB615C6C1}"/>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99700041-10E8-727C-BE9F-699D6079373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A5E9D41-E792-82F4-56FC-2FB7588E36C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4F4CAFEE-EFD1-4E6B-075B-F1A3389103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4E3DC7-0420-AF18-081B-AFF6AE019D48}"/>
              </a:ext>
            </a:extLst>
          </p:cNvPr>
          <p:cNvSpPr txBox="1"/>
          <p:nvPr/>
        </p:nvSpPr>
        <p:spPr>
          <a:xfrm>
            <a:off x="705014" y="1918178"/>
            <a:ext cx="10201315" cy="4197559"/>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Classification is perhaps </a:t>
            </a:r>
            <a:r>
              <a:rPr lang="en-US" dirty="0">
                <a:solidFill>
                  <a:srgbClr val="FF0000"/>
                </a:solidFill>
                <a:latin typeface="Times New Roman" panose="02020603050405020304" pitchFamily="18" charset="0"/>
                <a:cs typeface="Times New Roman" panose="02020603050405020304" pitchFamily="18" charset="0"/>
              </a:rPr>
              <a:t>the most common of all data mining tasks</a:t>
            </a:r>
            <a:r>
              <a:rPr lang="en-US" dirty="0">
                <a:latin typeface="Times New Roman" panose="02020603050405020304" pitchFamily="18" charset="0"/>
                <a:cs typeface="Times New Roman" panose="02020603050405020304" pitchFamily="18" charset="0"/>
              </a:rPr>
              <a:t>. The </a:t>
            </a:r>
            <a:r>
              <a:rPr lang="en-US" dirty="0">
                <a:solidFill>
                  <a:srgbClr val="FF0000"/>
                </a:solidFill>
                <a:latin typeface="Times New Roman" panose="02020603050405020304" pitchFamily="18" charset="0"/>
                <a:cs typeface="Times New Roman" panose="02020603050405020304" pitchFamily="18" charset="0"/>
              </a:rPr>
              <a:t>objective of classification </a:t>
            </a:r>
            <a:r>
              <a:rPr lang="en-US" dirty="0">
                <a:latin typeface="Times New Roman" panose="02020603050405020304" pitchFamily="18" charset="0"/>
                <a:cs typeface="Times New Roman" panose="02020603050405020304" pitchFamily="18" charset="0"/>
              </a:rPr>
              <a:t>is to </a:t>
            </a:r>
            <a:r>
              <a:rPr lang="en-US" dirty="0">
                <a:solidFill>
                  <a:srgbClr val="FF0000"/>
                </a:solidFill>
                <a:latin typeface="Times New Roman" panose="02020603050405020304" pitchFamily="18" charset="0"/>
                <a:cs typeface="Times New Roman" panose="02020603050405020304" pitchFamily="18" charset="0"/>
              </a:rPr>
              <a:t>analyze the historical data stored in a database and automatically generate a model that can predict future behavior.</a:t>
            </a:r>
          </a:p>
        </p:txBody>
      </p:sp>
      <p:pic>
        <p:nvPicPr>
          <p:cNvPr id="6" name="Picture 5">
            <a:extLst>
              <a:ext uri="{FF2B5EF4-FFF2-40B4-BE49-F238E27FC236}">
                <a16:creationId xmlns:a16="http://schemas.microsoft.com/office/drawing/2014/main" id="{C47BE8C5-F16E-FE88-7DFB-D5313143FEE2}"/>
              </a:ext>
            </a:extLst>
          </p:cNvPr>
          <p:cNvPicPr>
            <a:picLocks noChangeAspect="1"/>
          </p:cNvPicPr>
          <p:nvPr/>
        </p:nvPicPr>
        <p:blipFill>
          <a:blip r:embed="rId4"/>
          <a:stretch>
            <a:fillRect/>
          </a:stretch>
        </p:blipFill>
        <p:spPr>
          <a:xfrm>
            <a:off x="1014884" y="1779182"/>
            <a:ext cx="7611626" cy="3064123"/>
          </a:xfrm>
          <a:prstGeom prst="rect">
            <a:avLst/>
          </a:prstGeom>
        </p:spPr>
      </p:pic>
      <p:sp>
        <p:nvSpPr>
          <p:cNvPr id="8" name="TextBox 7">
            <a:extLst>
              <a:ext uri="{FF2B5EF4-FFF2-40B4-BE49-F238E27FC236}">
                <a16:creationId xmlns:a16="http://schemas.microsoft.com/office/drawing/2014/main" id="{AB687BEB-FBAC-6AB2-091C-3D5F16F05F50}"/>
              </a:ext>
            </a:extLst>
          </p:cNvPr>
          <p:cNvSpPr txBox="1"/>
          <p:nvPr/>
        </p:nvSpPr>
        <p:spPr>
          <a:xfrm>
            <a:off x="8752114" y="2552281"/>
            <a:ext cx="2552282"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linear regression example </a:t>
            </a:r>
          </a:p>
        </p:txBody>
      </p:sp>
    </p:spTree>
    <p:extLst>
      <p:ext uri="{BB962C8B-B14F-4D97-AF65-F5344CB8AC3E}">
        <p14:creationId xmlns:p14="http://schemas.microsoft.com/office/powerpoint/2010/main" val="272448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188DE-5785-0BB9-830A-0F343051F1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B7DF0D-C214-52CA-04E1-8DAEEF8663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C58A73C-7550-E312-A4C3-8E0D8258E825}"/>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C28B355B-7CB4-3856-7DA6-7A4829A13D7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FD6679-77BF-C3CB-27E3-65A62C308AA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15CE2D5-C5A3-A528-E6C5-4B851ED28A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33FD249-44A1-A0A1-0275-1D8E1E58197B}"/>
              </a:ext>
            </a:extLst>
          </p:cNvPr>
          <p:cNvSpPr txBox="1"/>
          <p:nvPr/>
        </p:nvSpPr>
        <p:spPr>
          <a:xfrm>
            <a:off x="617280" y="1978007"/>
            <a:ext cx="10201315" cy="4197559"/>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Classification: This induced model consists of generalizations over the records of a training data set, which help distinguish predefined classes. </a:t>
            </a:r>
          </a:p>
          <a:p>
            <a:pPr algn="just">
              <a:lnSpc>
                <a:spcPct val="150000"/>
              </a:lnSpc>
            </a:pPr>
            <a:r>
              <a:rPr lang="en-US" dirty="0">
                <a:latin typeface="Times New Roman" panose="02020603050405020304" pitchFamily="18" charset="0"/>
                <a:cs typeface="Times New Roman" panose="02020603050405020304" pitchFamily="18" charset="0"/>
              </a:rPr>
              <a:t>The hope is that the model </a:t>
            </a:r>
            <a:r>
              <a:rPr lang="en-US" dirty="0">
                <a:solidFill>
                  <a:srgbClr val="FF0000"/>
                </a:solidFill>
                <a:latin typeface="Times New Roman" panose="02020603050405020304" pitchFamily="18" charset="0"/>
                <a:cs typeface="Times New Roman" panose="02020603050405020304" pitchFamily="18" charset="0"/>
              </a:rPr>
              <a:t>can then be used to predict the classes of other unclassified records and, more important, to accurately predict actual future events.</a:t>
            </a:r>
          </a:p>
          <a:p>
            <a:pPr algn="just">
              <a:lnSpc>
                <a:spcPct val="150000"/>
              </a:lnSpc>
            </a:pPr>
            <a:r>
              <a:rPr lang="en-US" dirty="0">
                <a:latin typeface="Times New Roman" panose="02020603050405020304" pitchFamily="18" charset="0"/>
                <a:cs typeface="Times New Roman" panose="02020603050405020304" pitchFamily="18" charset="0"/>
              </a:rPr>
              <a:t>Common classification tools include </a:t>
            </a:r>
            <a:r>
              <a:rPr lang="en-US" dirty="0">
                <a:solidFill>
                  <a:srgbClr val="FF0000"/>
                </a:solidFill>
                <a:latin typeface="Times New Roman" panose="02020603050405020304" pitchFamily="18" charset="0"/>
                <a:cs typeface="Times New Roman" panose="02020603050405020304" pitchFamily="18" charset="0"/>
              </a:rPr>
              <a:t>neural networks and decision trees </a:t>
            </a:r>
            <a:r>
              <a:rPr lang="en-US" dirty="0">
                <a:latin typeface="Times New Roman" panose="02020603050405020304" pitchFamily="18" charset="0"/>
                <a:cs typeface="Times New Roman" panose="02020603050405020304" pitchFamily="18" charset="0"/>
              </a:rPr>
              <a:t>(from machine learning</a:t>
            </a:r>
            <a:r>
              <a:rPr lang="en-US" dirty="0">
                <a:solidFill>
                  <a:srgbClr val="FF0000"/>
                </a:solidFill>
                <a:latin typeface="Times New Roman" panose="02020603050405020304" pitchFamily="18" charset="0"/>
                <a:cs typeface="Times New Roman" panose="02020603050405020304" pitchFamily="18" charset="0"/>
              </a:rPr>
              <a:t>), logistic regression and discriminant analysis (from traditional statistics), and emerging tools such as support vector machines (SVMs), and genetic algorithms. </a:t>
            </a:r>
          </a:p>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Neural networks </a:t>
            </a:r>
            <a:r>
              <a:rPr lang="en-US" dirty="0">
                <a:latin typeface="Times New Roman" panose="02020603050405020304" pitchFamily="18" charset="0"/>
                <a:cs typeface="Times New Roman" panose="02020603050405020304" pitchFamily="18" charset="0"/>
              </a:rPr>
              <a:t>involve the development of mathematical structures (somewhat resembling the biological neural networks in the human brain) that have the capability to learn from past experiences presented in the form of well-structured data sets. </a:t>
            </a:r>
          </a:p>
        </p:txBody>
      </p:sp>
    </p:spTree>
    <p:extLst>
      <p:ext uri="{BB962C8B-B14F-4D97-AF65-F5344CB8AC3E}">
        <p14:creationId xmlns:p14="http://schemas.microsoft.com/office/powerpoint/2010/main" val="839887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ABB86-15C2-CAF5-7C49-AE78D7CD2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818EF7-1229-690A-65FE-543ABC7203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C1D1178-ADC3-9FF3-A253-21BBAC1D49B6}"/>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C7C2B393-CBCB-6438-410D-F4E586EC1BFD}"/>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B9EB70-507A-004D-42C8-9134E3A89AA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AB0B362-11FC-3476-2885-750310F9CB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A8F4B6-F84F-113E-9924-3FD70D0D95CB}"/>
              </a:ext>
            </a:extLst>
          </p:cNvPr>
          <p:cNvSpPr txBox="1"/>
          <p:nvPr/>
        </p:nvSpPr>
        <p:spPr>
          <a:xfrm>
            <a:off x="762000" y="1685495"/>
            <a:ext cx="10201315" cy="4890057"/>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For example, one could use classification to predict whether </a:t>
            </a:r>
            <a:r>
              <a:rPr lang="en-US" dirty="0">
                <a:solidFill>
                  <a:srgbClr val="FF0000"/>
                </a:solidFill>
                <a:latin typeface="Times New Roman" panose="02020603050405020304" pitchFamily="18" charset="0"/>
                <a:cs typeface="Times New Roman" panose="02020603050405020304" pitchFamily="18" charset="0"/>
              </a:rPr>
              <a:t>the weather on a particular day will be “sunny,” “rainy,” or “cloudy.”</a:t>
            </a:r>
          </a:p>
          <a:p>
            <a:pPr algn="just">
              <a:lnSpc>
                <a:spcPct val="200000"/>
              </a:lnSpc>
            </a:pPr>
            <a:r>
              <a:rPr lang="en-US" dirty="0">
                <a:latin typeface="Times New Roman" panose="02020603050405020304" pitchFamily="18" charset="0"/>
                <a:cs typeface="Times New Roman" panose="02020603050405020304" pitchFamily="18" charset="0"/>
              </a:rPr>
              <a:t>Popular classification tasks include </a:t>
            </a:r>
            <a:r>
              <a:rPr lang="en-US" dirty="0">
                <a:solidFill>
                  <a:srgbClr val="FF0000"/>
                </a:solidFill>
                <a:latin typeface="Times New Roman" panose="02020603050405020304" pitchFamily="18" charset="0"/>
                <a:cs typeface="Times New Roman" panose="02020603050405020304" pitchFamily="18" charset="0"/>
              </a:rPr>
              <a:t>credit approval (i.e., good or bad credit risk), </a:t>
            </a:r>
            <a:r>
              <a:rPr lang="en-US" dirty="0">
                <a:latin typeface="Times New Roman" panose="02020603050405020304" pitchFamily="18" charset="0"/>
                <a:cs typeface="Times New Roman" panose="02020603050405020304" pitchFamily="18" charset="0"/>
              </a:rPr>
              <a:t>store location </a:t>
            </a:r>
            <a:r>
              <a:rPr lang="en-US" dirty="0">
                <a:solidFill>
                  <a:srgbClr val="FF0000"/>
                </a:solidFill>
                <a:latin typeface="Times New Roman" panose="02020603050405020304" pitchFamily="18" charset="0"/>
                <a:cs typeface="Times New Roman" panose="02020603050405020304" pitchFamily="18" charset="0"/>
              </a:rPr>
              <a:t>(e.g., good, moderate, bad), </a:t>
            </a:r>
            <a:r>
              <a:rPr lang="en-US" dirty="0">
                <a:latin typeface="Times New Roman" panose="02020603050405020304" pitchFamily="18" charset="0"/>
                <a:cs typeface="Times New Roman" panose="02020603050405020304" pitchFamily="18" charset="0"/>
              </a:rPr>
              <a:t>target marketing (e.g., likely customer, no hope), fraud detection (i.e., yes/no), and telecommunication (e.g., likely to turn to another phone company, yes/no). </a:t>
            </a:r>
          </a:p>
          <a:p>
            <a:pPr algn="just">
              <a:lnSpc>
                <a:spcPct val="200000"/>
              </a:lnSpc>
            </a:pPr>
            <a:r>
              <a:rPr lang="en-US" dirty="0">
                <a:latin typeface="Times New Roman" panose="02020603050405020304" pitchFamily="18" charset="0"/>
                <a:cs typeface="Times New Roman" panose="02020603050405020304" pitchFamily="18" charset="0"/>
              </a:rPr>
              <a:t>If what is being predicted </a:t>
            </a:r>
            <a:r>
              <a:rPr lang="en-US" dirty="0">
                <a:solidFill>
                  <a:srgbClr val="FF0000"/>
                </a:solidFill>
                <a:latin typeface="Times New Roman" panose="02020603050405020304" pitchFamily="18" charset="0"/>
                <a:cs typeface="Times New Roman" panose="02020603050405020304" pitchFamily="18" charset="0"/>
              </a:rPr>
              <a:t>is a class label (e.g., “sunny,” “</a:t>
            </a:r>
            <a:r>
              <a:rPr lang="en-US" dirty="0" err="1">
                <a:solidFill>
                  <a:srgbClr val="FF0000"/>
                </a:solidFill>
                <a:latin typeface="Times New Roman" panose="02020603050405020304" pitchFamily="18" charset="0"/>
                <a:cs typeface="Times New Roman" panose="02020603050405020304" pitchFamily="18" charset="0"/>
              </a:rPr>
              <a:t>rainy,”or</a:t>
            </a:r>
            <a:r>
              <a:rPr lang="en-US" dirty="0">
                <a:solidFill>
                  <a:srgbClr val="FF0000"/>
                </a:solidFill>
                <a:latin typeface="Times New Roman" panose="02020603050405020304" pitchFamily="18" charset="0"/>
                <a:cs typeface="Times New Roman" panose="02020603050405020304" pitchFamily="18" charset="0"/>
              </a:rPr>
              <a:t> “cloudy”), </a:t>
            </a:r>
            <a:r>
              <a:rPr lang="en-US" dirty="0">
                <a:latin typeface="Times New Roman" panose="02020603050405020304" pitchFamily="18" charset="0"/>
                <a:cs typeface="Times New Roman" panose="02020603050405020304" pitchFamily="18" charset="0"/>
              </a:rPr>
              <a:t>the prediction problem is called a </a:t>
            </a:r>
            <a:r>
              <a:rPr lang="en-US" dirty="0">
                <a:solidFill>
                  <a:srgbClr val="FF0000"/>
                </a:solidFill>
                <a:latin typeface="Times New Roman" panose="02020603050405020304" pitchFamily="18" charset="0"/>
                <a:cs typeface="Times New Roman" panose="02020603050405020304" pitchFamily="18" charset="0"/>
              </a:rPr>
              <a:t>classification</a:t>
            </a:r>
            <a:r>
              <a:rPr lang="en-US" dirty="0">
                <a:latin typeface="Times New Roman" panose="02020603050405020304" pitchFamily="18" charset="0"/>
                <a:cs typeface="Times New Roman" panose="02020603050405020304" pitchFamily="18" charset="0"/>
              </a:rPr>
              <a:t>, whereas if </a:t>
            </a:r>
            <a:r>
              <a:rPr lang="en-US" dirty="0">
                <a:solidFill>
                  <a:srgbClr val="FF0000"/>
                </a:solidFill>
                <a:latin typeface="Times New Roman" panose="02020603050405020304" pitchFamily="18" charset="0"/>
                <a:cs typeface="Times New Roman" panose="02020603050405020304" pitchFamily="18" charset="0"/>
              </a:rPr>
              <a:t>it is a numeric value (e.g., temperature, such as 68°F), the prediction problem is called a regression.</a:t>
            </a:r>
          </a:p>
          <a:p>
            <a:pPr>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57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88CD5-46A9-E1B5-A9B1-5703E9D6EE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902E12-B6E4-3B3B-064E-01A4FD676D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780ED83-B480-CFAF-76F7-BDA239F72F83}"/>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9F60BD35-8455-3268-B46B-AD7755D3ABD8}"/>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828BB8-68F0-20E5-8975-F2E9E64B3FE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68DFF64-72B1-EEE2-E3EC-A649F9A1B6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80680D4-63D0-E43A-F1BD-D695D5FFA372}"/>
              </a:ext>
            </a:extLst>
          </p:cNvPr>
          <p:cNvPicPr>
            <a:picLocks noChangeAspect="1"/>
          </p:cNvPicPr>
          <p:nvPr/>
        </p:nvPicPr>
        <p:blipFill>
          <a:blip r:embed="rId4"/>
          <a:stretch>
            <a:fillRect/>
          </a:stretch>
        </p:blipFill>
        <p:spPr>
          <a:xfrm>
            <a:off x="892105" y="2071694"/>
            <a:ext cx="8372475" cy="3552825"/>
          </a:xfrm>
          <a:prstGeom prst="rect">
            <a:avLst/>
          </a:prstGeom>
        </p:spPr>
      </p:pic>
      <p:sp>
        <p:nvSpPr>
          <p:cNvPr id="8" name="TextBox 7">
            <a:extLst>
              <a:ext uri="{FF2B5EF4-FFF2-40B4-BE49-F238E27FC236}">
                <a16:creationId xmlns:a16="http://schemas.microsoft.com/office/drawing/2014/main" id="{FA3CE300-2B20-6BF1-451B-FEF6418B7702}"/>
              </a:ext>
            </a:extLst>
          </p:cNvPr>
          <p:cNvSpPr txBox="1"/>
          <p:nvPr/>
        </p:nvSpPr>
        <p:spPr>
          <a:xfrm>
            <a:off x="9769285" y="3751435"/>
            <a:ext cx="1424579" cy="646331"/>
          </a:xfrm>
          <a:prstGeom prst="rect">
            <a:avLst/>
          </a:prstGeom>
          <a:noFill/>
        </p:spPr>
        <p:txBody>
          <a:bodyPr wrap="square" rtlCol="0">
            <a:spAutoFit/>
          </a:bodyPr>
          <a:lstStyle/>
          <a:p>
            <a:r>
              <a:rPr lang="en-US" dirty="0"/>
              <a:t>Example of Classification</a:t>
            </a:r>
          </a:p>
        </p:txBody>
      </p:sp>
    </p:spTree>
    <p:extLst>
      <p:ext uri="{BB962C8B-B14F-4D97-AF65-F5344CB8AC3E}">
        <p14:creationId xmlns:p14="http://schemas.microsoft.com/office/powerpoint/2010/main" val="1517310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D6D6C-9644-3310-8FCD-6C7CA6A5A0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7F56DC-7B0E-89E9-4FB8-125E549F78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92E4A99-FB65-E4BC-F8A5-84743F4E4708}"/>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F64C3D38-C4C7-77C4-F1FF-682E90CA8C3D}"/>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8D6F1A5-57AB-0C95-A381-C6AF109CED4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E848EA7A-BA7C-D95C-68A6-EAFB61EB16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6A89EC-56FA-C388-FC48-7B6AF06F297A}"/>
              </a:ext>
            </a:extLst>
          </p:cNvPr>
          <p:cNvSpPr txBox="1"/>
          <p:nvPr/>
        </p:nvSpPr>
        <p:spPr>
          <a:xfrm>
            <a:off x="617280" y="1978007"/>
            <a:ext cx="10812720" cy="4202882"/>
          </a:xfrm>
          <a:prstGeom prst="rect">
            <a:avLst/>
          </a:prstGeom>
          <a:noFill/>
        </p:spPr>
        <p:txBody>
          <a:bodyPr wrap="square" rtlCol="0">
            <a:spAutoFit/>
          </a:bodyPr>
          <a:lstStyle/>
          <a:p>
            <a:pPr>
              <a:lnSpc>
                <a:spcPct val="150000"/>
              </a:lnSpc>
            </a:pPr>
            <a:r>
              <a:rPr lang="en-US" dirty="0">
                <a:latin typeface="Times New Roman" panose="02020603050405020304" pitchFamily="18" charset="0"/>
                <a:cs typeface="Times New Roman" panose="02020603050405020304" pitchFamily="18" charset="0"/>
              </a:rPr>
              <a:t>The most common two-step methodology of classification-type prediction involves </a:t>
            </a:r>
            <a:r>
              <a:rPr lang="en-US" dirty="0">
                <a:solidFill>
                  <a:srgbClr val="FF0000"/>
                </a:solidFill>
                <a:latin typeface="Times New Roman" panose="02020603050405020304" pitchFamily="18" charset="0"/>
                <a:cs typeface="Times New Roman" panose="02020603050405020304" pitchFamily="18" charset="0"/>
              </a:rPr>
              <a:t>model development/training and model testing/deployment.</a:t>
            </a:r>
            <a:r>
              <a:rPr lang="en-US" dirty="0">
                <a:latin typeface="Times New Roman" panose="02020603050405020304" pitchFamily="18" charset="0"/>
                <a:cs typeface="Times New Roman" panose="02020603050405020304" pitchFamily="18" charset="0"/>
              </a:rPr>
              <a:t> In the model </a:t>
            </a:r>
            <a:r>
              <a:rPr lang="en-US" dirty="0">
                <a:solidFill>
                  <a:srgbClr val="FF0000"/>
                </a:solidFill>
                <a:latin typeface="Times New Roman" panose="02020603050405020304" pitchFamily="18" charset="0"/>
                <a:cs typeface="Times New Roman" panose="02020603050405020304" pitchFamily="18" charset="0"/>
              </a:rPr>
              <a:t>development</a:t>
            </a:r>
            <a:r>
              <a:rPr lang="en-US" dirty="0">
                <a:latin typeface="Times New Roman" panose="02020603050405020304" pitchFamily="18" charset="0"/>
                <a:cs typeface="Times New Roman" panose="02020603050405020304" pitchFamily="18" charset="0"/>
              </a:rPr>
              <a:t> phase, </a:t>
            </a:r>
            <a:r>
              <a:rPr lang="en-US" dirty="0">
                <a:solidFill>
                  <a:srgbClr val="FF0000"/>
                </a:solidFill>
                <a:latin typeface="Times New Roman" panose="02020603050405020304" pitchFamily="18" charset="0"/>
                <a:cs typeface="Times New Roman" panose="02020603050405020304" pitchFamily="18" charset="0"/>
              </a:rPr>
              <a:t>a collection of input data, including the actual class labels, is used. </a:t>
            </a:r>
          </a:p>
          <a:p>
            <a:pPr>
              <a:lnSpc>
                <a:spcPct val="150000"/>
              </a:lnSpc>
            </a:pPr>
            <a:r>
              <a:rPr lang="en-US" dirty="0">
                <a:latin typeface="Times New Roman" panose="02020603050405020304" pitchFamily="18" charset="0"/>
                <a:cs typeface="Times New Roman" panose="02020603050405020304" pitchFamily="18" charset="0"/>
              </a:rPr>
              <a:t>After a model has been trained, the model is tested </a:t>
            </a:r>
            <a:r>
              <a:rPr lang="en-US" dirty="0">
                <a:solidFill>
                  <a:srgbClr val="FF0000"/>
                </a:solidFill>
                <a:latin typeface="Times New Roman" panose="02020603050405020304" pitchFamily="18" charset="0"/>
                <a:cs typeface="Times New Roman" panose="02020603050405020304" pitchFamily="18" charset="0"/>
              </a:rPr>
              <a:t>against the holdout sample for accuracy assessment </a:t>
            </a:r>
            <a:r>
              <a:rPr lang="en-US" dirty="0">
                <a:latin typeface="Times New Roman" panose="02020603050405020304" pitchFamily="18" charset="0"/>
                <a:cs typeface="Times New Roman" panose="02020603050405020304" pitchFamily="18" charset="0"/>
              </a:rPr>
              <a:t>and eventually deployed for actual use where it is to predict classes of new data instances (where the class label is unknown). </a:t>
            </a:r>
          </a:p>
          <a:p>
            <a:pPr>
              <a:lnSpc>
                <a:spcPct val="150000"/>
              </a:lnSpc>
            </a:pPr>
            <a:r>
              <a:rPr lang="en-US" dirty="0">
                <a:latin typeface="Times New Roman" panose="02020603050405020304" pitchFamily="18" charset="0"/>
                <a:cs typeface="Times New Roman" panose="02020603050405020304" pitchFamily="18" charset="0"/>
              </a:rPr>
              <a:t>Several factors are considered in assessing the model, including the following:</a:t>
            </a:r>
          </a:p>
          <a:p>
            <a:pPr algn="just">
              <a:lnSpc>
                <a:spcPct val="150000"/>
              </a:lnSpc>
            </a:pPr>
            <a:r>
              <a:rPr lang="en-US" b="1" dirty="0">
                <a:solidFill>
                  <a:srgbClr val="FF0000"/>
                </a:solidFill>
              </a:rPr>
              <a:t>Predictive accuracy.:</a:t>
            </a:r>
            <a:r>
              <a:rPr lang="en-US"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model’s ability to correctly predict the class label of new or previously unseen data. Prediction accuracy is the most commonly used assessment factor for classification models. </a:t>
            </a:r>
          </a:p>
          <a:p>
            <a:pPr algn="just">
              <a:lnSpc>
                <a:spcPct val="150000"/>
              </a:lnSpc>
            </a:pPr>
            <a:r>
              <a:rPr lang="en-US" b="1" dirty="0"/>
              <a: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4223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02A9A-564D-7F3C-4F49-B4FA4FE62E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8CCAD2-C4EC-63FD-33E4-F18FEFA828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CA24218-853F-39B8-FAD9-B06BB95411CC}"/>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D739CAC0-7162-B63E-F48E-8E6E1847C35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4DA3993-7396-B4CA-6774-12DA9CF9DEF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20BE1E3-42AD-9428-3611-59715960E5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F7BF723-A65D-3215-E2F8-D5E5E813BC1F}"/>
              </a:ext>
            </a:extLst>
          </p:cNvPr>
          <p:cNvSpPr txBox="1"/>
          <p:nvPr/>
        </p:nvSpPr>
        <p:spPr>
          <a:xfrm>
            <a:off x="617280" y="1978007"/>
            <a:ext cx="10812720" cy="4191981"/>
          </a:xfrm>
          <a:prstGeom prst="rect">
            <a:avLst/>
          </a:prstGeom>
          <a:noFill/>
        </p:spPr>
        <p:txBody>
          <a:bodyPr wrap="square" rtlCol="0">
            <a:spAutoFit/>
          </a:bodyPr>
          <a:lstStyle/>
          <a:p>
            <a:pPr algn="just">
              <a:lnSpc>
                <a:spcPct val="150000"/>
              </a:lnSpc>
            </a:pPr>
            <a:r>
              <a:rPr lang="en-US" sz="2000" dirty="0">
                <a:latin typeface="Times New Roman" panose="02020603050405020304" pitchFamily="18" charset="0"/>
                <a:cs typeface="Times New Roman" panose="02020603050405020304" pitchFamily="18" charset="0"/>
              </a:rPr>
              <a:t>To compute this measure, </a:t>
            </a:r>
            <a:r>
              <a:rPr lang="en-US" sz="2000" dirty="0">
                <a:solidFill>
                  <a:srgbClr val="FF0000"/>
                </a:solidFill>
                <a:latin typeface="Times New Roman" panose="02020603050405020304" pitchFamily="18" charset="0"/>
                <a:cs typeface="Times New Roman" panose="02020603050405020304" pitchFamily="18" charset="0"/>
              </a:rPr>
              <a:t>actual class labels of a test data </a:t>
            </a:r>
            <a:r>
              <a:rPr lang="en-US" sz="2000" dirty="0">
                <a:latin typeface="Times New Roman" panose="02020603050405020304" pitchFamily="18" charset="0"/>
                <a:cs typeface="Times New Roman" panose="02020603050405020304" pitchFamily="18" charset="0"/>
              </a:rPr>
              <a:t>set are matched against the class labels predicted by the model. The accuracy can then be computed </a:t>
            </a:r>
            <a:r>
              <a:rPr lang="en-US" sz="2000" dirty="0">
                <a:solidFill>
                  <a:srgbClr val="FF0000"/>
                </a:solidFill>
                <a:latin typeface="Times New Roman" panose="02020603050405020304" pitchFamily="18" charset="0"/>
                <a:cs typeface="Times New Roman" panose="02020603050405020304" pitchFamily="18" charset="0"/>
              </a:rPr>
              <a:t>as the </a:t>
            </a:r>
            <a:r>
              <a:rPr lang="en-US" sz="2000" i="1" dirty="0">
                <a:solidFill>
                  <a:srgbClr val="FF0000"/>
                </a:solidFill>
                <a:latin typeface="Times New Roman" panose="02020603050405020304" pitchFamily="18" charset="0"/>
                <a:cs typeface="Times New Roman" panose="02020603050405020304" pitchFamily="18" charset="0"/>
              </a:rPr>
              <a:t>accuracy rate</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which is the </a:t>
            </a:r>
            <a:r>
              <a:rPr lang="en-US" sz="2000" dirty="0">
                <a:solidFill>
                  <a:srgbClr val="FF0000"/>
                </a:solidFill>
                <a:latin typeface="Times New Roman" panose="02020603050405020304" pitchFamily="18" charset="0"/>
                <a:cs typeface="Times New Roman" panose="02020603050405020304" pitchFamily="18" charset="0"/>
              </a:rPr>
              <a:t>percentage of test data set samples correctly classified by the model .</a:t>
            </a:r>
          </a:p>
          <a:p>
            <a:pPr algn="just">
              <a:lnSpc>
                <a:spcPct val="150000"/>
              </a:lnSpc>
            </a:pPr>
            <a:r>
              <a:rPr lang="en-US" sz="2000" dirty="0">
                <a:latin typeface="Times New Roman" panose="02020603050405020304" pitchFamily="18" charset="0"/>
                <a:cs typeface="Times New Roman" panose="02020603050405020304" pitchFamily="18" charset="0"/>
              </a:rPr>
              <a:t>In classification problems, the primary source for accuracy estimation is the </a:t>
            </a:r>
            <a:r>
              <a:rPr lang="en-US" sz="2000" dirty="0">
                <a:solidFill>
                  <a:srgbClr val="FF0000"/>
                </a:solidFill>
                <a:latin typeface="Times New Roman" panose="02020603050405020304" pitchFamily="18" charset="0"/>
                <a:cs typeface="Times New Roman" panose="02020603050405020304" pitchFamily="18" charset="0"/>
              </a:rPr>
              <a:t>confusion matrix </a:t>
            </a:r>
            <a:r>
              <a:rPr lang="en-US" sz="2000" dirty="0">
                <a:latin typeface="Times New Roman" panose="02020603050405020304" pitchFamily="18" charset="0"/>
                <a:cs typeface="Times New Roman" panose="02020603050405020304" pitchFamily="18" charset="0"/>
              </a:rPr>
              <a:t>(also called </a:t>
            </a:r>
            <a:r>
              <a:rPr lang="en-US" sz="2000" dirty="0">
                <a:solidFill>
                  <a:srgbClr val="FF0000"/>
                </a:solidFill>
                <a:latin typeface="Times New Roman" panose="02020603050405020304" pitchFamily="18" charset="0"/>
                <a:cs typeface="Times New Roman" panose="02020603050405020304" pitchFamily="18" charset="0"/>
              </a:rPr>
              <a:t>a classification matrix or a contingency table). </a:t>
            </a:r>
          </a:p>
          <a:p>
            <a:pPr algn="just">
              <a:lnSpc>
                <a:spcPct val="150000"/>
              </a:lnSpc>
            </a:pPr>
            <a:r>
              <a:rPr lang="en-US" sz="2000" dirty="0">
                <a:latin typeface="Times New Roman" panose="02020603050405020304" pitchFamily="18" charset="0"/>
                <a:cs typeface="Times New Roman" panose="02020603050405020304" pitchFamily="18" charset="0"/>
              </a:rPr>
              <a:t>Figure 7.1 shows </a:t>
            </a:r>
            <a:r>
              <a:rPr lang="en-US" sz="2000" dirty="0" err="1">
                <a:latin typeface="Times New Roman" panose="02020603050405020304" pitchFamily="18" charset="0"/>
                <a:cs typeface="Times New Roman" panose="02020603050405020304" pitchFamily="18" charset="0"/>
              </a:rPr>
              <a:t>aconfusion</a:t>
            </a:r>
            <a:r>
              <a:rPr lang="en-US" sz="2000" dirty="0">
                <a:latin typeface="Times New Roman" panose="02020603050405020304" pitchFamily="18" charset="0"/>
                <a:cs typeface="Times New Roman" panose="02020603050405020304" pitchFamily="18" charset="0"/>
              </a:rPr>
              <a:t> matrix for a two-class classification problem. </a:t>
            </a:r>
            <a:r>
              <a:rPr lang="en-US" sz="2000" dirty="0">
                <a:solidFill>
                  <a:srgbClr val="FF0000"/>
                </a:solidFill>
                <a:latin typeface="Times New Roman" panose="02020603050405020304" pitchFamily="18" charset="0"/>
                <a:cs typeface="Times New Roman" panose="02020603050405020304" pitchFamily="18" charset="0"/>
              </a:rPr>
              <a:t>The numbers along the diagonal from the upper left to the lower right represent correct decisions</a:t>
            </a:r>
            <a:r>
              <a:rPr lang="en-US" sz="2000" dirty="0">
                <a:latin typeface="Times New Roman" panose="02020603050405020304" pitchFamily="18" charset="0"/>
                <a:cs typeface="Times New Roman" panose="02020603050405020304" pitchFamily="18" charset="0"/>
              </a:rPr>
              <a:t>, and </a:t>
            </a:r>
            <a:r>
              <a:rPr lang="en-US" sz="2000" dirty="0">
                <a:solidFill>
                  <a:srgbClr val="FF0000"/>
                </a:solidFill>
                <a:latin typeface="Times New Roman" panose="02020603050405020304" pitchFamily="18" charset="0"/>
                <a:cs typeface="Times New Roman" panose="02020603050405020304" pitchFamily="18" charset="0"/>
              </a:rPr>
              <a:t>the numbers outside this diagonal represent the errors.</a:t>
            </a:r>
          </a:p>
          <a:p>
            <a:pPr algn="just">
              <a:lnSpc>
                <a:spcPct val="150000"/>
              </a:lnSpc>
            </a:pPr>
            <a:r>
              <a:rPr lang="en-US" sz="2000" b="1"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411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19643-A5AE-98A1-B025-6F3A5B74D6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EDFD35-9B58-34BD-6421-D2064B2D63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530A769-6932-56A7-E2BB-AEF1B40A4E86}"/>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55F6657A-3530-24FB-64DC-7170B803445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85672BD-A9DB-1A3F-7C9D-D299E3F14C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F7D9C65-2415-068E-D3A7-5A78A99BCF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6202F4A-B5A6-39EB-8C97-8BB7BB8F1FAA}"/>
              </a:ext>
            </a:extLst>
          </p:cNvPr>
          <p:cNvSpPr txBox="1"/>
          <p:nvPr/>
        </p:nvSpPr>
        <p:spPr>
          <a:xfrm>
            <a:off x="617280" y="1978007"/>
            <a:ext cx="10812720" cy="463397"/>
          </a:xfrm>
          <a:prstGeom prst="rect">
            <a:avLst/>
          </a:prstGeom>
          <a:noFill/>
        </p:spPr>
        <p:txBody>
          <a:bodyPr wrap="square" rtlCol="0">
            <a:spAutoFit/>
          </a:bodyPr>
          <a:lstStyle/>
          <a:p>
            <a:pPr algn="just">
              <a:lnSpc>
                <a:spcPct val="150000"/>
              </a:lnSpc>
            </a:pPr>
            <a:r>
              <a:rPr lang="en-US" b="1" dirty="0"/>
              <a:t> </a:t>
            </a:r>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47A9883-0E98-6071-74F3-967D04E42C34}"/>
              </a:ext>
            </a:extLst>
          </p:cNvPr>
          <p:cNvPicPr>
            <a:picLocks noChangeAspect="1"/>
          </p:cNvPicPr>
          <p:nvPr/>
        </p:nvPicPr>
        <p:blipFill>
          <a:blip r:embed="rId4"/>
          <a:stretch>
            <a:fillRect/>
          </a:stretch>
        </p:blipFill>
        <p:spPr>
          <a:xfrm>
            <a:off x="843015" y="1978007"/>
            <a:ext cx="5878630" cy="3638550"/>
          </a:xfrm>
          <a:prstGeom prst="rect">
            <a:avLst/>
          </a:prstGeom>
        </p:spPr>
      </p:pic>
      <p:sp>
        <p:nvSpPr>
          <p:cNvPr id="8" name="TextBox 7">
            <a:extLst>
              <a:ext uri="{FF2B5EF4-FFF2-40B4-BE49-F238E27FC236}">
                <a16:creationId xmlns:a16="http://schemas.microsoft.com/office/drawing/2014/main" id="{CD9ED725-CD45-FEF0-F235-7F2823F2F94B}"/>
              </a:ext>
            </a:extLst>
          </p:cNvPr>
          <p:cNvSpPr txBox="1"/>
          <p:nvPr/>
        </p:nvSpPr>
        <p:spPr>
          <a:xfrm>
            <a:off x="6721645" y="3474982"/>
            <a:ext cx="4109775" cy="369332"/>
          </a:xfrm>
          <a:prstGeom prst="rect">
            <a:avLst/>
          </a:prstGeom>
          <a:noFill/>
        </p:spPr>
        <p:txBody>
          <a:bodyPr wrap="square" rtlCol="0">
            <a:spAutoFit/>
          </a:bodyPr>
          <a:lstStyle/>
          <a:p>
            <a:r>
              <a:rPr lang="fr-FR" dirty="0">
                <a:latin typeface="Times New Roman" panose="02020603050405020304" pitchFamily="18" charset="0"/>
                <a:cs typeface="Times New Roman" panose="02020603050405020304" pitchFamily="18" charset="0"/>
              </a:rPr>
              <a:t>Figure 7.1 A Simple Confusion Matrix</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697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9F4C5-C251-3545-DFEF-9317D7E3DF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4D2877-C01D-5DE1-2A76-9FDAB0019C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6E4D2EC-74E8-D9E3-8554-AEA36BC112E0}"/>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1EE6FD54-0E54-E542-9C7A-8CF50B35D54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A9B6E13-5893-56BF-A572-A9E8E03B2A6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1A25541-D80A-D613-723C-C5F1C2E23E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4AD0580-E17B-0EB7-13E1-76134A7B2BEF}"/>
              </a:ext>
            </a:extLst>
          </p:cNvPr>
          <p:cNvSpPr txBox="1"/>
          <p:nvPr/>
        </p:nvSpPr>
        <p:spPr>
          <a:xfrm>
            <a:off x="617280" y="1978007"/>
            <a:ext cx="10812720" cy="677108"/>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Table 7.1 provides equations for common accuracy metrics for classification models. </a:t>
            </a:r>
          </a:p>
          <a:p>
            <a:endParaRPr lang="en-US" sz="20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EB66C52D-824C-6D4D-3F6B-A7697B0EBF4B}"/>
              </a:ext>
            </a:extLst>
          </p:cNvPr>
          <p:cNvPicPr>
            <a:picLocks noChangeAspect="1"/>
          </p:cNvPicPr>
          <p:nvPr/>
        </p:nvPicPr>
        <p:blipFill>
          <a:blip r:embed="rId4"/>
          <a:stretch>
            <a:fillRect/>
          </a:stretch>
        </p:blipFill>
        <p:spPr>
          <a:xfrm>
            <a:off x="1868992" y="2360158"/>
            <a:ext cx="8139165" cy="3685835"/>
          </a:xfrm>
          <a:prstGeom prst="rect">
            <a:avLst/>
          </a:prstGeom>
        </p:spPr>
      </p:pic>
    </p:spTree>
    <p:extLst>
      <p:ext uri="{BB962C8B-B14F-4D97-AF65-F5344CB8AC3E}">
        <p14:creationId xmlns:p14="http://schemas.microsoft.com/office/powerpoint/2010/main" val="384398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6B68A-C5D6-DA3B-6842-84F89ADED1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7F0832-2D68-C967-8178-04FA05C848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2C973DD0-11EF-9200-7990-511AB95FFF02}"/>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70F5582A-3FD7-D162-1C11-C6718C3E5BC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B2AC5DF-5C26-C072-6D42-4380130EC62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pic>
        <p:nvPicPr>
          <p:cNvPr id="7" name="Graphic 21">
            <a:extLst>
              <a:ext uri="{FF2B5EF4-FFF2-40B4-BE49-F238E27FC236}">
                <a16:creationId xmlns:a16="http://schemas.microsoft.com/office/drawing/2014/main" id="{BC130967-52EE-1EB7-1B6D-9B0DDFAAC1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A11E47-0057-F6FB-E27B-3AA6F454E74A}"/>
              </a:ext>
            </a:extLst>
          </p:cNvPr>
          <p:cNvSpPr txBox="1"/>
          <p:nvPr/>
        </p:nvSpPr>
        <p:spPr>
          <a:xfrm>
            <a:off x="617280" y="1853025"/>
            <a:ext cx="10812720" cy="1477328"/>
          </a:xfrm>
          <a:prstGeom prst="rect">
            <a:avLst/>
          </a:prstGeom>
          <a:noFill/>
        </p:spPr>
        <p:txBody>
          <a:bodyPr wrap="square" rtlCol="0">
            <a:spAutoFit/>
          </a:bodyPr>
          <a:lstStyle/>
          <a:p>
            <a:pPr algn="just"/>
            <a:r>
              <a:rPr lang="en-US" b="1" dirty="0">
                <a:solidFill>
                  <a:srgbClr val="C00000"/>
                </a:solidFill>
                <a:latin typeface="Times New Roman" panose="02020603050405020304" pitchFamily="18" charset="0"/>
                <a:cs typeface="Times New Roman" panose="02020603050405020304" pitchFamily="18" charset="0"/>
              </a:rPr>
              <a:t>Area under the ROC curve: </a:t>
            </a:r>
            <a:r>
              <a:rPr lang="en-US" dirty="0">
                <a:latin typeface="Times New Roman" panose="02020603050405020304" pitchFamily="18" charset="0"/>
                <a:cs typeface="Times New Roman" panose="02020603050405020304" pitchFamily="18" charset="0"/>
              </a:rPr>
              <a:t>The area under the ROC curve is a graphical assessment technique where the true positive rate is plotted on the y-axis and the false positive rate is plotted on the x-axis. </a:t>
            </a:r>
          </a:p>
          <a:p>
            <a:pPr algn="just"/>
            <a:r>
              <a:rPr lang="en-US" dirty="0">
                <a:latin typeface="Times New Roman" panose="02020603050405020304" pitchFamily="18" charset="0"/>
                <a:cs typeface="Times New Roman" panose="02020603050405020304" pitchFamily="18" charset="0"/>
              </a:rPr>
              <a:t>The </a:t>
            </a:r>
            <a:r>
              <a:rPr lang="en-US" dirty="0">
                <a:solidFill>
                  <a:srgbClr val="C00000"/>
                </a:solidFill>
                <a:latin typeface="Times New Roman" panose="02020603050405020304" pitchFamily="18" charset="0"/>
                <a:cs typeface="Times New Roman" panose="02020603050405020304" pitchFamily="18" charset="0"/>
              </a:rPr>
              <a:t>area under the ROC curve determines the accuracy measure of a classifier:</a:t>
            </a:r>
            <a:r>
              <a:rPr lang="en-US" dirty="0">
                <a:latin typeface="Times New Roman" panose="02020603050405020304" pitchFamily="18" charset="0"/>
                <a:cs typeface="Times New Roman" panose="02020603050405020304" pitchFamily="18" charset="0"/>
              </a:rPr>
              <a:t> A </a:t>
            </a:r>
            <a:r>
              <a:rPr lang="en-US" dirty="0">
                <a:solidFill>
                  <a:srgbClr val="C00000"/>
                </a:solidFill>
                <a:latin typeface="Times New Roman" panose="02020603050405020304" pitchFamily="18" charset="0"/>
                <a:cs typeface="Times New Roman" panose="02020603050405020304" pitchFamily="18" charset="0"/>
              </a:rPr>
              <a:t>value of 1 indicates a perfect classifier</a:t>
            </a:r>
            <a:r>
              <a:rPr lang="en-US" dirty="0">
                <a:latin typeface="Times New Roman" panose="02020603050405020304" pitchFamily="18" charset="0"/>
                <a:cs typeface="Times New Roman" panose="02020603050405020304" pitchFamily="18" charset="0"/>
              </a:rPr>
              <a:t>, whereas </a:t>
            </a:r>
            <a:r>
              <a:rPr lang="en-US" dirty="0">
                <a:solidFill>
                  <a:srgbClr val="C00000"/>
                </a:solidFill>
                <a:latin typeface="Times New Roman" panose="02020603050405020304" pitchFamily="18" charset="0"/>
                <a:cs typeface="Times New Roman" panose="02020603050405020304" pitchFamily="18" charset="0"/>
              </a:rPr>
              <a:t>0.5 indicates no better than random chance</a:t>
            </a:r>
            <a:r>
              <a:rPr lang="en-US" dirty="0">
                <a:latin typeface="Times New Roman" panose="02020603050405020304" pitchFamily="18" charset="0"/>
                <a:cs typeface="Times New Roman" panose="02020603050405020304" pitchFamily="18" charset="0"/>
              </a:rPr>
              <a:t>. Figure 7.2, A has a better classification performance than B, whereas C is not any better than the random chance of flipping a coin.</a:t>
            </a:r>
            <a:endParaRPr lang="en-US" sz="2000" dirty="0">
              <a:solidFill>
                <a:srgbClr val="C00000"/>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978C9919-CA72-1DA8-F7B2-C5FD361262CB}"/>
              </a:ext>
            </a:extLst>
          </p:cNvPr>
          <p:cNvPicPr>
            <a:picLocks noChangeAspect="1"/>
          </p:cNvPicPr>
          <p:nvPr/>
        </p:nvPicPr>
        <p:blipFill>
          <a:blip r:embed="rId4"/>
          <a:stretch>
            <a:fillRect/>
          </a:stretch>
        </p:blipFill>
        <p:spPr>
          <a:xfrm>
            <a:off x="4742823" y="3330353"/>
            <a:ext cx="4330840" cy="2613455"/>
          </a:xfrm>
          <a:prstGeom prst="rect">
            <a:avLst/>
          </a:prstGeom>
        </p:spPr>
      </p:pic>
    </p:spTree>
    <p:extLst>
      <p:ext uri="{BB962C8B-B14F-4D97-AF65-F5344CB8AC3E}">
        <p14:creationId xmlns:p14="http://schemas.microsoft.com/office/powerpoint/2010/main" val="4196253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119C1-FD70-101F-B9AA-E74C952E59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EFBB0A-02D4-F617-08E7-639453AF50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5D7AED3-F9C8-6CC8-30D5-B440F6548BF4}"/>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C1970C98-E72C-095C-379F-35384994F39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2E89E65-047C-7A5C-7DDD-C3906AB3D45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pic>
        <p:nvPicPr>
          <p:cNvPr id="7" name="Graphic 21">
            <a:extLst>
              <a:ext uri="{FF2B5EF4-FFF2-40B4-BE49-F238E27FC236}">
                <a16:creationId xmlns:a16="http://schemas.microsoft.com/office/drawing/2014/main" id="{B1418048-0998-434F-CB05-0B0AC38DE2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944C3B-DAEC-522B-287C-1B7C41B5DBEC}"/>
              </a:ext>
            </a:extLst>
          </p:cNvPr>
          <p:cNvSpPr txBox="1"/>
          <p:nvPr/>
        </p:nvSpPr>
        <p:spPr>
          <a:xfrm>
            <a:off x="617280" y="1853025"/>
            <a:ext cx="10812720" cy="4202882"/>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Estimating </a:t>
            </a:r>
            <a:r>
              <a:rPr lang="en-US" dirty="0">
                <a:solidFill>
                  <a:srgbClr val="FF0000"/>
                </a:solidFill>
                <a:latin typeface="Times New Roman" panose="02020603050405020304" pitchFamily="18" charset="0"/>
                <a:cs typeface="Times New Roman" panose="02020603050405020304" pitchFamily="18" charset="0"/>
              </a:rPr>
              <a:t>the accuracy of a classification model (or classifier)</a:t>
            </a:r>
            <a:r>
              <a:rPr lang="en-US" dirty="0">
                <a:latin typeface="Times New Roman" panose="02020603050405020304" pitchFamily="18" charset="0"/>
                <a:cs typeface="Times New Roman" panose="02020603050405020304" pitchFamily="18" charset="0"/>
              </a:rPr>
              <a:t> induced by a supervised learning algorithm is important for the following two reasons: First, </a:t>
            </a:r>
            <a:r>
              <a:rPr lang="en-US" dirty="0">
                <a:solidFill>
                  <a:srgbClr val="FF0000"/>
                </a:solidFill>
                <a:latin typeface="Times New Roman" panose="02020603050405020304" pitchFamily="18" charset="0"/>
                <a:cs typeface="Times New Roman" panose="02020603050405020304" pitchFamily="18" charset="0"/>
              </a:rPr>
              <a:t>it can be used to estimate its future prediction accuracy, which could imply the level of confidence one should have in the classifier’s output in the prediction system.</a:t>
            </a:r>
            <a:r>
              <a:rPr lang="en-US" dirty="0">
                <a:latin typeface="Times New Roman" panose="02020603050405020304" pitchFamily="18" charset="0"/>
                <a:cs typeface="Times New Roman" panose="02020603050405020304" pitchFamily="18" charset="0"/>
              </a:rPr>
              <a:t> Second, it can be used for </a:t>
            </a:r>
            <a:r>
              <a:rPr lang="en-US" dirty="0">
                <a:solidFill>
                  <a:srgbClr val="FF0000"/>
                </a:solidFill>
                <a:latin typeface="Times New Roman" panose="02020603050405020304" pitchFamily="18" charset="0"/>
                <a:cs typeface="Times New Roman" panose="02020603050405020304" pitchFamily="18" charset="0"/>
              </a:rPr>
              <a:t>choosing a classifier from a given set </a:t>
            </a:r>
            <a:r>
              <a:rPr lang="en-US" dirty="0">
                <a:latin typeface="Times New Roman" panose="02020603050405020304" pitchFamily="18" charset="0"/>
                <a:cs typeface="Times New Roman" panose="02020603050405020304" pitchFamily="18" charset="0"/>
              </a:rPr>
              <a:t>(identifying the “best” classification model among the many trained).</a:t>
            </a:r>
          </a:p>
          <a:p>
            <a:pPr algn="just">
              <a:lnSpc>
                <a:spcPct val="150000"/>
              </a:lnSpc>
            </a:pPr>
            <a:r>
              <a:rPr lang="en-US" dirty="0">
                <a:latin typeface="Times New Roman" panose="02020603050405020304" pitchFamily="18" charset="0"/>
                <a:cs typeface="Times New Roman" panose="02020603050405020304" pitchFamily="18" charset="0"/>
              </a:rPr>
              <a:t>The following are </a:t>
            </a:r>
            <a:r>
              <a:rPr lang="en-US" dirty="0">
                <a:solidFill>
                  <a:srgbClr val="C00000"/>
                </a:solidFill>
                <a:latin typeface="Times New Roman" panose="02020603050405020304" pitchFamily="18" charset="0"/>
                <a:cs typeface="Times New Roman" panose="02020603050405020304" pitchFamily="18" charset="0"/>
              </a:rPr>
              <a:t>among the most popular estimation methodologies used for classification-type </a:t>
            </a:r>
            <a:r>
              <a:rPr lang="en-US" dirty="0">
                <a:latin typeface="Times New Roman" panose="02020603050405020304" pitchFamily="18" charset="0"/>
                <a:cs typeface="Times New Roman" panose="02020603050405020304" pitchFamily="18" charset="0"/>
              </a:rPr>
              <a:t>data mining models.</a:t>
            </a:r>
          </a:p>
          <a:p>
            <a:pPr algn="just">
              <a:lnSpc>
                <a:spcPct val="150000"/>
              </a:lnSpc>
            </a:pPr>
            <a:r>
              <a:rPr lang="en-US" dirty="0">
                <a:latin typeface="Times New Roman" panose="02020603050405020304" pitchFamily="18" charset="0"/>
                <a:cs typeface="Times New Roman" panose="02020603050405020304" pitchFamily="18" charset="0"/>
              </a:rPr>
              <a:t>The simple </a:t>
            </a:r>
            <a:r>
              <a:rPr lang="en-US" dirty="0">
                <a:solidFill>
                  <a:srgbClr val="C00000"/>
                </a:solidFill>
                <a:latin typeface="Times New Roman" panose="02020603050405020304" pitchFamily="18" charset="0"/>
                <a:cs typeface="Times New Roman" panose="02020603050405020304" pitchFamily="18" charset="0"/>
              </a:rPr>
              <a:t>split (or holdout or test sample estimation) partitions </a:t>
            </a:r>
            <a:r>
              <a:rPr lang="en-US" dirty="0">
                <a:latin typeface="Times New Roman" panose="02020603050405020304" pitchFamily="18" charset="0"/>
                <a:cs typeface="Times New Roman" panose="02020603050405020304" pitchFamily="18" charset="0"/>
              </a:rPr>
              <a:t>the data into two mutually exclusive subsets called </a:t>
            </a:r>
            <a:r>
              <a:rPr lang="en-US" dirty="0">
                <a:solidFill>
                  <a:srgbClr val="C00000"/>
                </a:solidFill>
                <a:latin typeface="Times New Roman" panose="02020603050405020304" pitchFamily="18" charset="0"/>
                <a:cs typeface="Times New Roman" panose="02020603050405020304" pitchFamily="18" charset="0"/>
              </a:rPr>
              <a:t>a </a:t>
            </a:r>
            <a:r>
              <a:rPr lang="en-US" i="1" dirty="0">
                <a:solidFill>
                  <a:srgbClr val="C00000"/>
                </a:solidFill>
                <a:latin typeface="Times New Roman" panose="02020603050405020304" pitchFamily="18" charset="0"/>
                <a:cs typeface="Times New Roman" panose="02020603050405020304" pitchFamily="18" charset="0"/>
              </a:rPr>
              <a:t>training set </a:t>
            </a:r>
            <a:r>
              <a:rPr lang="en-US" dirty="0">
                <a:solidFill>
                  <a:srgbClr val="C00000"/>
                </a:solidFill>
                <a:latin typeface="Times New Roman" panose="02020603050405020304" pitchFamily="18" charset="0"/>
                <a:cs typeface="Times New Roman" panose="02020603050405020304" pitchFamily="18" charset="0"/>
              </a:rPr>
              <a:t>and a </a:t>
            </a:r>
            <a:r>
              <a:rPr lang="en-US" i="1" dirty="0">
                <a:solidFill>
                  <a:srgbClr val="C00000"/>
                </a:solidFill>
                <a:latin typeface="Times New Roman" panose="02020603050405020304" pitchFamily="18" charset="0"/>
                <a:cs typeface="Times New Roman" panose="02020603050405020304" pitchFamily="18" charset="0"/>
              </a:rPr>
              <a:t>test set </a:t>
            </a:r>
            <a:r>
              <a:rPr lang="en-US" dirty="0">
                <a:solidFill>
                  <a:srgbClr val="C00000"/>
                </a:solidFill>
                <a:latin typeface="Times New Roman" panose="02020603050405020304" pitchFamily="18" charset="0"/>
                <a:cs typeface="Times New Roman" panose="02020603050405020304" pitchFamily="18" charset="0"/>
              </a:rPr>
              <a:t>(or </a:t>
            </a:r>
            <a:r>
              <a:rPr lang="en-US" i="1" dirty="0" err="1">
                <a:solidFill>
                  <a:srgbClr val="C00000"/>
                </a:solidFill>
                <a:latin typeface="Times New Roman" panose="02020603050405020304" pitchFamily="18" charset="0"/>
                <a:cs typeface="Times New Roman" panose="02020603050405020304" pitchFamily="18" charset="0"/>
              </a:rPr>
              <a:t>holdoutset</a:t>
            </a:r>
            <a:r>
              <a:rPr lang="en-US" dirty="0">
                <a:solidFill>
                  <a:srgbClr val="C00000"/>
                </a:solidFill>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It is common to designate </a:t>
            </a:r>
            <a:r>
              <a:rPr lang="en-US" dirty="0">
                <a:solidFill>
                  <a:srgbClr val="C00000"/>
                </a:solidFill>
                <a:latin typeface="Times New Roman" panose="02020603050405020304" pitchFamily="18" charset="0"/>
                <a:cs typeface="Times New Roman" panose="02020603050405020304" pitchFamily="18" charset="0"/>
              </a:rPr>
              <a:t>two-thirds of the data as the training set and the remaining one-third as the test set. The training set is used by the inducer (model builder), and the built classifier is then tested on the test set. </a:t>
            </a:r>
            <a:endParaRPr lang="en-US" sz="2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2876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AAFED-705F-A12E-9550-179471C6EA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BEF87-18E9-BC94-5B69-208E8C3249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5262BB51-F2DF-173D-C300-D91600FCD197}"/>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E51B04D0-C2B9-5648-C22A-629E78433FF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642F1F-DB5E-E155-C618-BA50E137B7B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pic>
        <p:nvPicPr>
          <p:cNvPr id="7" name="Graphic 21">
            <a:extLst>
              <a:ext uri="{FF2B5EF4-FFF2-40B4-BE49-F238E27FC236}">
                <a16:creationId xmlns:a16="http://schemas.microsoft.com/office/drawing/2014/main" id="{ADE34832-ED38-069A-4D53-2BBB6DFE10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F8E2C5EB-64D0-4543-ADE9-5068CE812812}"/>
              </a:ext>
            </a:extLst>
          </p:cNvPr>
          <p:cNvPicPr>
            <a:picLocks noChangeAspect="1"/>
          </p:cNvPicPr>
          <p:nvPr/>
        </p:nvPicPr>
        <p:blipFill>
          <a:blip r:embed="rId4"/>
          <a:stretch>
            <a:fillRect/>
          </a:stretch>
        </p:blipFill>
        <p:spPr>
          <a:xfrm>
            <a:off x="1264299" y="2496308"/>
            <a:ext cx="7407430" cy="3038475"/>
          </a:xfrm>
          <a:prstGeom prst="rect">
            <a:avLst/>
          </a:prstGeom>
        </p:spPr>
      </p:pic>
      <p:sp>
        <p:nvSpPr>
          <p:cNvPr id="8" name="TextBox 7">
            <a:extLst>
              <a:ext uri="{FF2B5EF4-FFF2-40B4-BE49-F238E27FC236}">
                <a16:creationId xmlns:a16="http://schemas.microsoft.com/office/drawing/2014/main" id="{A7196A2A-949A-B475-965B-3CE753620B6F}"/>
              </a:ext>
            </a:extLst>
          </p:cNvPr>
          <p:cNvSpPr txBox="1"/>
          <p:nvPr/>
        </p:nvSpPr>
        <p:spPr>
          <a:xfrm>
            <a:off x="8953081" y="3429000"/>
            <a:ext cx="2371411"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Data Splitting</a:t>
            </a:r>
          </a:p>
        </p:txBody>
      </p:sp>
    </p:spTree>
    <p:extLst>
      <p:ext uri="{BB962C8B-B14F-4D97-AF65-F5344CB8AC3E}">
        <p14:creationId xmlns:p14="http://schemas.microsoft.com/office/powerpoint/2010/main" val="4210284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B053B-E85D-CC51-3C10-6FE86ED700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87EAEB-F9D9-3804-E831-72B69451E5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F94A48C-4A1E-A817-4271-FF7AD1F05A53}"/>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E54F14D0-2989-2D7C-CBC6-9BDC578B9F74}"/>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F3B3638-0FDD-5A9D-E7E2-6A1D3BDC350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pic>
        <p:nvPicPr>
          <p:cNvPr id="7" name="Graphic 21">
            <a:extLst>
              <a:ext uri="{FF2B5EF4-FFF2-40B4-BE49-F238E27FC236}">
                <a16:creationId xmlns:a16="http://schemas.microsoft.com/office/drawing/2014/main" id="{36FCC9E7-0917-2AA0-AB59-966CFDEBA6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9E00B87-B83D-BE2C-0F2A-E421FBF709AF}"/>
              </a:ext>
            </a:extLst>
          </p:cNvPr>
          <p:cNvSpPr txBox="1"/>
          <p:nvPr/>
        </p:nvSpPr>
        <p:spPr>
          <a:xfrm>
            <a:off x="762000" y="1918125"/>
            <a:ext cx="10319657" cy="4573688"/>
          </a:xfrm>
          <a:prstGeom prst="rect">
            <a:avLst/>
          </a:prstGeom>
          <a:noFill/>
        </p:spPr>
        <p:txBody>
          <a:bodyPr wrap="square" rtlCol="0">
            <a:spAutoFit/>
          </a:bodyPr>
          <a:lstStyle/>
          <a:p>
            <a:pPr algn="just">
              <a:lnSpc>
                <a:spcPct val="150000"/>
              </a:lnSpc>
            </a:pPr>
            <a:r>
              <a:rPr lang="en-US" dirty="0">
                <a:solidFill>
                  <a:srgbClr val="C00000"/>
                </a:solidFill>
              </a:rPr>
              <a:t>Clustering partitions </a:t>
            </a:r>
            <a:r>
              <a:rPr lang="en-US" dirty="0"/>
              <a:t>a collection of things (e.g., objects, events, presented in a structured data set) into segments (or natural groupings) whose members share similar characteristics. </a:t>
            </a:r>
            <a:r>
              <a:rPr lang="en-US" dirty="0">
                <a:solidFill>
                  <a:srgbClr val="FF0000"/>
                </a:solidFill>
              </a:rPr>
              <a:t>Unlike in classification, in clustering the class labels are unknown. </a:t>
            </a:r>
          </a:p>
          <a:p>
            <a:pPr algn="just">
              <a:lnSpc>
                <a:spcPct val="150000"/>
              </a:lnSpc>
            </a:pPr>
            <a:r>
              <a:rPr lang="en-US" dirty="0"/>
              <a:t>The objective is to sort cases (e.g., people, things, events) into groups, or clusters, so that the degree of association is strong among members of the same cluster and weak among members of different clusters. </a:t>
            </a:r>
            <a:r>
              <a:rPr lang="en-US" dirty="0">
                <a:solidFill>
                  <a:srgbClr val="FF0000"/>
                </a:solidFill>
              </a:rPr>
              <a:t>Each cluster describes the class to which its members belong.</a:t>
            </a:r>
          </a:p>
          <a:p>
            <a:pPr algn="just">
              <a:lnSpc>
                <a:spcPct val="150000"/>
              </a:lnSpc>
            </a:pPr>
            <a:endParaRPr lang="en-US" sz="800" dirty="0">
              <a:solidFill>
                <a:srgbClr val="FF0000"/>
              </a:solidFill>
            </a:endParaRPr>
          </a:p>
          <a:p>
            <a:r>
              <a:rPr lang="en-US" dirty="0">
                <a:solidFill>
                  <a:srgbClr val="FF0000"/>
                </a:solidFill>
              </a:rPr>
              <a:t>Analysis Methods Cluster analysi</a:t>
            </a:r>
            <a:r>
              <a:rPr lang="en-US" dirty="0"/>
              <a:t>s may be based on one or more of the following general methods:</a:t>
            </a:r>
          </a:p>
          <a:p>
            <a:r>
              <a:rPr lang="en-US" dirty="0"/>
              <a:t>• Statistical methods such as k-means or k-modes</a:t>
            </a:r>
          </a:p>
          <a:p>
            <a:r>
              <a:rPr lang="en-US" dirty="0"/>
              <a:t>• Neural networks (with the architecture called self-organizing map)</a:t>
            </a:r>
          </a:p>
          <a:p>
            <a:r>
              <a:rPr lang="en-US" dirty="0"/>
              <a:t>• Fuzzy logic (e.g., fuzzy c-means algorithm)</a:t>
            </a:r>
          </a:p>
          <a:p>
            <a:r>
              <a:rPr lang="en-US" dirty="0"/>
              <a:t>• Genetic algorithms</a:t>
            </a:r>
          </a:p>
          <a:p>
            <a:pPr algn="just">
              <a:lnSpc>
                <a:spcPct val="150000"/>
              </a:lnSpc>
            </a:pPr>
            <a:endParaRPr lang="en-US" dirty="0"/>
          </a:p>
        </p:txBody>
      </p:sp>
    </p:spTree>
    <p:extLst>
      <p:ext uri="{BB962C8B-B14F-4D97-AF65-F5344CB8AC3E}">
        <p14:creationId xmlns:p14="http://schemas.microsoft.com/office/powerpoint/2010/main" val="2183783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26D17-D197-6210-C632-9F8FBBB0F7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6BC039-9F83-73AF-1061-17DD18EC1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C0EDF54-EBCD-AB96-DD82-02F8EF5EB9CE}"/>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a:t>
            </a:r>
          </a:p>
        </p:txBody>
      </p:sp>
      <p:sp>
        <p:nvSpPr>
          <p:cNvPr id="5" name="Rectangle 4">
            <a:extLst>
              <a:ext uri="{FF2B5EF4-FFF2-40B4-BE49-F238E27FC236}">
                <a16:creationId xmlns:a16="http://schemas.microsoft.com/office/drawing/2014/main" id="{803DF727-11E9-8A6A-1EC9-0E429E0C4A0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EA40671-0B68-35C6-5952-79C5448DEA8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15</a:t>
            </a:r>
          </a:p>
        </p:txBody>
      </p:sp>
      <p:pic>
        <p:nvPicPr>
          <p:cNvPr id="7" name="Graphic 21">
            <a:extLst>
              <a:ext uri="{FF2B5EF4-FFF2-40B4-BE49-F238E27FC236}">
                <a16:creationId xmlns:a16="http://schemas.microsoft.com/office/drawing/2014/main" id="{58B9701C-9988-925C-BBDB-D51046300A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4CB845F-33E6-3C05-DBD8-4AE819871A7E}"/>
              </a:ext>
            </a:extLst>
          </p:cNvPr>
          <p:cNvPicPr>
            <a:picLocks noChangeAspect="1"/>
          </p:cNvPicPr>
          <p:nvPr/>
        </p:nvPicPr>
        <p:blipFill>
          <a:blip r:embed="rId4"/>
          <a:stretch>
            <a:fillRect/>
          </a:stretch>
        </p:blipFill>
        <p:spPr>
          <a:xfrm>
            <a:off x="1161422" y="2318196"/>
            <a:ext cx="6399964" cy="3339026"/>
          </a:xfrm>
          <a:prstGeom prst="rect">
            <a:avLst/>
          </a:prstGeom>
        </p:spPr>
      </p:pic>
      <p:sp>
        <p:nvSpPr>
          <p:cNvPr id="4" name="TextBox 3">
            <a:extLst>
              <a:ext uri="{FF2B5EF4-FFF2-40B4-BE49-F238E27FC236}">
                <a16:creationId xmlns:a16="http://schemas.microsoft.com/office/drawing/2014/main" id="{4C48AA67-0D95-ABB2-D922-A4A7CF0E6D53}"/>
              </a:ext>
            </a:extLst>
          </p:cNvPr>
          <p:cNvSpPr txBox="1"/>
          <p:nvPr/>
        </p:nvSpPr>
        <p:spPr>
          <a:xfrm>
            <a:off x="8038682" y="3493650"/>
            <a:ext cx="2914022" cy="369332"/>
          </a:xfrm>
          <a:prstGeom prst="rect">
            <a:avLst/>
          </a:prstGeom>
          <a:noFill/>
        </p:spPr>
        <p:txBody>
          <a:bodyPr wrap="square" rtlCol="0">
            <a:spAutoFit/>
          </a:bodyPr>
          <a:lstStyle/>
          <a:p>
            <a:r>
              <a:rPr lang="en-US" dirty="0"/>
              <a:t>Clustering Example</a:t>
            </a:r>
          </a:p>
        </p:txBody>
      </p:sp>
    </p:spTree>
    <p:extLst>
      <p:ext uri="{BB962C8B-B14F-4D97-AF65-F5344CB8AC3E}">
        <p14:creationId xmlns:p14="http://schemas.microsoft.com/office/powerpoint/2010/main" val="3279166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D24E2-F4E9-7AD7-A12C-48C435517A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F34534-C0F0-9BFC-5F3A-4F9CC611A5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6889DF2-2F74-A2B9-0104-FF6FE26852B7}"/>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EF06A804-D2F7-F5BB-639D-3FB9915FCF8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56FA18-C311-D9C8-7B95-7727BF9DA04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16</a:t>
            </a:r>
          </a:p>
        </p:txBody>
      </p:sp>
      <p:pic>
        <p:nvPicPr>
          <p:cNvPr id="7" name="Graphic 21">
            <a:extLst>
              <a:ext uri="{FF2B5EF4-FFF2-40B4-BE49-F238E27FC236}">
                <a16:creationId xmlns:a16="http://schemas.microsoft.com/office/drawing/2014/main" id="{F0B9B289-A090-5EAC-5AB5-7183A6D3D0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8C958A6-85A6-6D4A-BDAF-FE938B28FF76}"/>
              </a:ext>
            </a:extLst>
          </p:cNvPr>
          <p:cNvSpPr txBox="1"/>
          <p:nvPr/>
        </p:nvSpPr>
        <p:spPr>
          <a:xfrm>
            <a:off x="762000" y="1918125"/>
            <a:ext cx="10562492" cy="3885936"/>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Data mining researchers and practitioners have proposed several processes (workflows or simple step-by-step approaches) to maximize the chances of success in conducting data mining projects. </a:t>
            </a:r>
          </a:p>
          <a:p>
            <a:pPr algn="just">
              <a:lnSpc>
                <a:spcPct val="200000"/>
              </a:lnSpc>
            </a:pPr>
            <a:r>
              <a:rPr lang="en-US" dirty="0">
                <a:latin typeface="Times New Roman" panose="02020603050405020304" pitchFamily="18" charset="0"/>
                <a:cs typeface="Times New Roman" panose="02020603050405020304" pitchFamily="18" charset="0"/>
              </a:rPr>
              <a:t>One such standardized process, arguably the most popular one, Cross-Industry Standard Process for Data Mining—CRISP-DM.</a:t>
            </a:r>
          </a:p>
          <a:p>
            <a:pPr algn="just">
              <a:lnSpc>
                <a:spcPct val="200000"/>
              </a:lnSpc>
            </a:pPr>
            <a:r>
              <a:rPr lang="en-US" dirty="0">
                <a:latin typeface="Times New Roman" panose="02020603050405020304" pitchFamily="18" charset="0"/>
                <a:cs typeface="Times New Roman" panose="02020603050405020304" pitchFamily="18" charset="0"/>
              </a:rPr>
              <a:t>Figure 7.3 illustrates this proposed process, which is a sequence of six steps that starts with a good understanding of the business and the need for the data mining project (i.e., the application domain) and ends with the deployment of the solution that satisfies the specific business need. </a:t>
            </a:r>
          </a:p>
        </p:txBody>
      </p:sp>
    </p:spTree>
    <p:extLst>
      <p:ext uri="{BB962C8B-B14F-4D97-AF65-F5344CB8AC3E}">
        <p14:creationId xmlns:p14="http://schemas.microsoft.com/office/powerpoint/2010/main" val="3740825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6F093-0645-03E3-3407-38ACF023ED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2A15B2-FA7B-3774-A266-F9DC0DFD17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CE437580-608A-282E-ED41-4A9D99350595}"/>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C745283F-F9C7-2C92-2DB8-BD375DBDD2B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330E4B-8869-E79D-E310-B9C9B32D5F2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17</a:t>
            </a:r>
          </a:p>
        </p:txBody>
      </p:sp>
      <p:pic>
        <p:nvPicPr>
          <p:cNvPr id="7" name="Graphic 21">
            <a:extLst>
              <a:ext uri="{FF2B5EF4-FFF2-40B4-BE49-F238E27FC236}">
                <a16:creationId xmlns:a16="http://schemas.microsoft.com/office/drawing/2014/main" id="{60240BE3-8EC4-CD4A-553F-D07D5ADCF0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0EE51629-E185-87E2-DD78-38F1B8BADFFD}"/>
              </a:ext>
            </a:extLst>
          </p:cNvPr>
          <p:cNvPicPr>
            <a:picLocks noChangeAspect="1"/>
          </p:cNvPicPr>
          <p:nvPr/>
        </p:nvPicPr>
        <p:blipFill>
          <a:blip r:embed="rId4"/>
          <a:stretch>
            <a:fillRect/>
          </a:stretch>
        </p:blipFill>
        <p:spPr>
          <a:xfrm>
            <a:off x="2374181" y="1741267"/>
            <a:ext cx="5986048" cy="4314640"/>
          </a:xfrm>
          <a:prstGeom prst="rect">
            <a:avLst/>
          </a:prstGeom>
        </p:spPr>
      </p:pic>
      <p:sp>
        <p:nvSpPr>
          <p:cNvPr id="8" name="TextBox 7">
            <a:extLst>
              <a:ext uri="{FF2B5EF4-FFF2-40B4-BE49-F238E27FC236}">
                <a16:creationId xmlns:a16="http://schemas.microsoft.com/office/drawing/2014/main" id="{6AB94DBB-A0A6-B8CC-51DB-D492FFFB9E76}"/>
              </a:ext>
            </a:extLst>
          </p:cNvPr>
          <p:cNvSpPr txBox="1"/>
          <p:nvPr/>
        </p:nvSpPr>
        <p:spPr>
          <a:xfrm>
            <a:off x="8661679" y="2793442"/>
            <a:ext cx="2521789" cy="923330"/>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7.3 The Six-Step CRISP-DM Data Mining Process</a:t>
            </a:r>
          </a:p>
        </p:txBody>
      </p:sp>
    </p:spTree>
    <p:extLst>
      <p:ext uri="{BB962C8B-B14F-4D97-AF65-F5344CB8AC3E}">
        <p14:creationId xmlns:p14="http://schemas.microsoft.com/office/powerpoint/2010/main" val="26745352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6F962-DD39-D979-34F6-7962C6DBB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7EB14F-6261-5D11-44CB-DDD9CC3021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AC9FEC6-2255-C8D9-5BC8-36353AC94681}"/>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6236233A-C0C4-6DDE-4344-FF5D77179AD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E7D0B59-65DF-6FC8-316A-BC3E9895B57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18</a:t>
            </a:r>
          </a:p>
        </p:txBody>
      </p:sp>
      <p:pic>
        <p:nvPicPr>
          <p:cNvPr id="7" name="Graphic 21">
            <a:extLst>
              <a:ext uri="{FF2B5EF4-FFF2-40B4-BE49-F238E27FC236}">
                <a16:creationId xmlns:a16="http://schemas.microsoft.com/office/drawing/2014/main" id="{425EC965-30F8-ACD6-9570-120E3CECF0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B23DC4F-3695-310E-BFFB-2824C5D6BFA4}"/>
              </a:ext>
            </a:extLst>
          </p:cNvPr>
          <p:cNvSpPr txBox="1"/>
          <p:nvPr/>
        </p:nvSpPr>
        <p:spPr>
          <a:xfrm>
            <a:off x="762000" y="1837954"/>
            <a:ext cx="10668000" cy="4197559"/>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Even though these steps are  sequential in nature, there is usually a great deal of backtracking. </a:t>
            </a:r>
          </a:p>
          <a:p>
            <a:pPr algn="just">
              <a:lnSpc>
                <a:spcPct val="150000"/>
              </a:lnSpc>
            </a:pPr>
            <a:r>
              <a:rPr lang="en-US" dirty="0">
                <a:latin typeface="Times New Roman" panose="02020603050405020304" pitchFamily="18" charset="0"/>
                <a:cs typeface="Times New Roman" panose="02020603050405020304" pitchFamily="18" charset="0"/>
              </a:rPr>
              <a:t>Because the data mining is driven by experience and experimentation, depending on the problem situation and the knowledge/ experience of the analyst, </a:t>
            </a:r>
            <a:r>
              <a:rPr lang="en-US" dirty="0">
                <a:solidFill>
                  <a:srgbClr val="FF0000"/>
                </a:solidFill>
                <a:latin typeface="Times New Roman" panose="02020603050405020304" pitchFamily="18" charset="0"/>
                <a:cs typeface="Times New Roman" panose="02020603050405020304" pitchFamily="18" charset="0"/>
              </a:rPr>
              <a:t>the whole process can be very iterative (i.e., one should expect to go back and forth through the steps quite a few times) and time-consuming</a:t>
            </a:r>
            <a:r>
              <a:rPr lang="en-US" dirty="0">
                <a:latin typeface="Times New Roman" panose="02020603050405020304" pitchFamily="18" charset="0"/>
                <a:cs typeface="Times New Roman" panose="02020603050405020304" pitchFamily="18" charset="0"/>
              </a:rPr>
              <a:t>. Because later steps are built on the outcomes of the former ones, one should pay extra attention to the earlier steps in order not to put the whole study on an incorrect path from the onset.</a:t>
            </a:r>
          </a:p>
          <a:p>
            <a:pPr>
              <a:lnSpc>
                <a:spcPct val="150000"/>
              </a:lnSpc>
            </a:pPr>
            <a:r>
              <a:rPr lang="en-US" dirty="0">
                <a:solidFill>
                  <a:srgbClr val="FF0000"/>
                </a:solidFill>
                <a:latin typeface="Times New Roman" panose="02020603050405020304" pitchFamily="18" charset="0"/>
                <a:cs typeface="Times New Roman" panose="02020603050405020304" pitchFamily="18" charset="0"/>
              </a:rPr>
              <a:t>Step 1: Business Understanding :</a:t>
            </a:r>
          </a:p>
          <a:p>
            <a:pPr>
              <a:lnSpc>
                <a:spcPct val="150000"/>
              </a:lnSpc>
            </a:pPr>
            <a:r>
              <a:rPr lang="en-US" dirty="0">
                <a:latin typeface="Times New Roman" panose="02020603050405020304" pitchFamily="18" charset="0"/>
                <a:cs typeface="Times New Roman" panose="02020603050405020304" pitchFamily="18" charset="0"/>
              </a:rPr>
              <a:t>The </a:t>
            </a:r>
            <a:r>
              <a:rPr lang="en-US" dirty="0">
                <a:solidFill>
                  <a:srgbClr val="FF0000"/>
                </a:solidFill>
                <a:latin typeface="Times New Roman" panose="02020603050405020304" pitchFamily="18" charset="0"/>
                <a:cs typeface="Times New Roman" panose="02020603050405020304" pitchFamily="18" charset="0"/>
              </a:rPr>
              <a:t>key element of any data mining study is to know what the study is for. Answering such a question begins with a thorough understanding of the managerial need for new knowledge and an explicit specification of the business objective regarding the study to be conducted. </a:t>
            </a:r>
          </a:p>
        </p:txBody>
      </p:sp>
    </p:spTree>
    <p:extLst>
      <p:ext uri="{BB962C8B-B14F-4D97-AF65-F5344CB8AC3E}">
        <p14:creationId xmlns:p14="http://schemas.microsoft.com/office/powerpoint/2010/main" val="1768800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CC70B-4062-B1FF-5801-85D9761378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618F34-5169-7BC0-6DF5-40E75BD9D6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2767C46-E06F-0751-9CB2-534E9A0C9A37}"/>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24AC18A8-7D3C-2918-42DA-3AF89901ABA6}"/>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ADDA38-C98D-A105-3547-82086B9C58F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19</a:t>
            </a:r>
          </a:p>
        </p:txBody>
      </p:sp>
      <p:pic>
        <p:nvPicPr>
          <p:cNvPr id="7" name="Graphic 21">
            <a:extLst>
              <a:ext uri="{FF2B5EF4-FFF2-40B4-BE49-F238E27FC236}">
                <a16:creationId xmlns:a16="http://schemas.microsoft.com/office/drawing/2014/main" id="{DD525B4F-279A-9F0A-1F5C-092AE9941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1043A3-1102-BA5E-3E49-FD6D415581B5}"/>
              </a:ext>
            </a:extLst>
          </p:cNvPr>
          <p:cNvSpPr txBox="1"/>
          <p:nvPr/>
        </p:nvSpPr>
        <p:spPr>
          <a:xfrm>
            <a:off x="762000" y="1978007"/>
            <a:ext cx="10319657" cy="4059060"/>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Specific goals such as </a:t>
            </a:r>
            <a:r>
              <a:rPr lang="en-US" dirty="0">
                <a:latin typeface="Times New Roman" panose="02020603050405020304" pitchFamily="18" charset="0"/>
                <a:cs typeface="Times New Roman" panose="02020603050405020304" pitchFamily="18" charset="0"/>
              </a:rPr>
              <a:t>“What are the common characteristics of the customers we have lost to our competitors recently?” or “What are typical profiles of our customers, and how much value does each of them provide to us?” are needed. </a:t>
            </a:r>
            <a:r>
              <a:rPr lang="en-US" dirty="0">
                <a:solidFill>
                  <a:srgbClr val="FF0000"/>
                </a:solidFill>
                <a:latin typeface="Times New Roman" panose="02020603050405020304" pitchFamily="18" charset="0"/>
                <a:cs typeface="Times New Roman" panose="02020603050405020304" pitchFamily="18" charset="0"/>
              </a:rPr>
              <a:t>Then a project plan for finding such knowledge is developed that specifies the people responsible for collecting the data, analyzing the data, and reporting the findings.</a:t>
            </a:r>
          </a:p>
          <a:p>
            <a:pPr algn="just"/>
            <a:r>
              <a:rPr lang="en-US" b="1" dirty="0">
                <a:solidFill>
                  <a:srgbClr val="FF0000"/>
                </a:solidFill>
                <a:latin typeface="Times New Roman" panose="02020603050405020304" pitchFamily="18" charset="0"/>
                <a:cs typeface="Times New Roman" panose="02020603050405020304" pitchFamily="18" charset="0"/>
              </a:rPr>
              <a:t>Step 2: Data Understanding:</a:t>
            </a:r>
          </a:p>
          <a:p>
            <a:pPr algn="just">
              <a:lnSpc>
                <a:spcPct val="150000"/>
              </a:lnSpc>
            </a:pPr>
            <a:r>
              <a:rPr lang="en-US" dirty="0">
                <a:latin typeface="Times New Roman" panose="02020603050405020304" pitchFamily="18" charset="0"/>
                <a:cs typeface="Times New Roman" panose="02020603050405020304" pitchFamily="18" charset="0"/>
              </a:rPr>
              <a:t>A data mining study is specific to addressing a well-defined business task, and different business tasks require different sets of data. </a:t>
            </a:r>
            <a:r>
              <a:rPr lang="en-US" dirty="0">
                <a:solidFill>
                  <a:srgbClr val="FF0000"/>
                </a:solidFill>
                <a:latin typeface="Times New Roman" panose="02020603050405020304" pitchFamily="18" charset="0"/>
                <a:cs typeface="Times New Roman" panose="02020603050405020304" pitchFamily="18" charset="0"/>
              </a:rPr>
              <a:t>Following the business understanding, the main activity of the data mining process is to identify the relevant data from many available databases.</a:t>
            </a:r>
            <a:r>
              <a:rPr lang="en-US" dirty="0">
                <a:latin typeface="Times New Roman" panose="02020603050405020304" pitchFamily="18" charset="0"/>
                <a:cs typeface="Times New Roman" panose="02020603050405020304" pitchFamily="18" charset="0"/>
              </a:rPr>
              <a:t> Some key points must be considered in the data identification and selection phase. First and foremost, </a:t>
            </a:r>
            <a:r>
              <a:rPr lang="en-US" dirty="0">
                <a:solidFill>
                  <a:srgbClr val="FF0000"/>
                </a:solidFill>
                <a:latin typeface="Times New Roman" panose="02020603050405020304" pitchFamily="18" charset="0"/>
                <a:cs typeface="Times New Roman" panose="02020603050405020304" pitchFamily="18" charset="0"/>
              </a:rPr>
              <a:t>the analyst should be clear and concise about the description of the data mining task so that the most relevant data can be identified. </a:t>
            </a:r>
          </a:p>
        </p:txBody>
      </p:sp>
    </p:spTree>
    <p:extLst>
      <p:ext uri="{BB962C8B-B14F-4D97-AF65-F5344CB8AC3E}">
        <p14:creationId xmlns:p14="http://schemas.microsoft.com/office/powerpoint/2010/main" val="2883379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A348E-81E5-6786-413E-D41FCA4F7F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310BB3-D00B-9620-9C05-1C2E0180BC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FB03434-7EB8-C7F5-520B-D8508F212AF1}"/>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51C1D5DF-FD2E-EF9B-6720-79CB2FE300E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1B8BEC6-024D-1009-F90D-2B18652C22E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20</a:t>
            </a:r>
          </a:p>
        </p:txBody>
      </p:sp>
      <p:pic>
        <p:nvPicPr>
          <p:cNvPr id="7" name="Graphic 21">
            <a:extLst>
              <a:ext uri="{FF2B5EF4-FFF2-40B4-BE49-F238E27FC236}">
                <a16:creationId xmlns:a16="http://schemas.microsoft.com/office/drawing/2014/main" id="{77B8B1C3-E848-012E-7B42-FDE2B4A0F8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8EF4AAF-77B7-835C-CCFD-3963236EF6B7}"/>
              </a:ext>
            </a:extLst>
          </p:cNvPr>
          <p:cNvSpPr txBox="1"/>
          <p:nvPr/>
        </p:nvSpPr>
        <p:spPr>
          <a:xfrm>
            <a:off x="727321" y="1685495"/>
            <a:ext cx="10592637" cy="4439933"/>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For example, a retail data mining project may seek to </a:t>
            </a:r>
            <a:r>
              <a:rPr lang="en-US" dirty="0">
                <a:solidFill>
                  <a:srgbClr val="FF0000"/>
                </a:solidFill>
                <a:latin typeface="Times New Roman" panose="02020603050405020304" pitchFamily="18" charset="0"/>
                <a:cs typeface="Times New Roman" panose="02020603050405020304" pitchFamily="18" charset="0"/>
              </a:rPr>
              <a:t>identify spending behaviors of female shoppers</a:t>
            </a:r>
          </a:p>
          <a:p>
            <a:pPr algn="just">
              <a:lnSpc>
                <a:spcPct val="200000"/>
              </a:lnSpc>
            </a:pPr>
            <a:r>
              <a:rPr lang="en-US" dirty="0">
                <a:solidFill>
                  <a:srgbClr val="FF0000"/>
                </a:solidFill>
                <a:latin typeface="Times New Roman" panose="02020603050405020304" pitchFamily="18" charset="0"/>
                <a:cs typeface="Times New Roman" panose="02020603050405020304" pitchFamily="18" charset="0"/>
              </a:rPr>
              <a:t>who purchase seasonal clothes based on their demographics, credit card transactions attributes.</a:t>
            </a:r>
            <a:r>
              <a:rPr lang="en-US" dirty="0">
                <a:latin typeface="Times New Roman" panose="02020603050405020304" pitchFamily="18" charset="0"/>
                <a:cs typeface="Times New Roman" panose="02020603050405020304" pitchFamily="18" charset="0"/>
              </a:rPr>
              <a:t> Furthermore, the analyst should build an intimate understanding of the data sources (e.g., where the relevant data are stored and in what form; what the process of collecting the data is—automated versus manual; who the collectors of the data are and how often the data are updated) and the variables (e.g., What are the most relevant variables? </a:t>
            </a:r>
          </a:p>
          <a:p>
            <a:pPr algn="just">
              <a:lnSpc>
                <a:spcPct val="200000"/>
              </a:lnSpc>
            </a:pPr>
            <a:r>
              <a:rPr lang="en-US" dirty="0">
                <a:latin typeface="Times New Roman" panose="02020603050405020304" pitchFamily="18" charset="0"/>
                <a:cs typeface="Times New Roman" panose="02020603050405020304" pitchFamily="18" charset="0"/>
              </a:rPr>
              <a:t>To better understand the data, </a:t>
            </a:r>
            <a:r>
              <a:rPr lang="en-US" dirty="0">
                <a:solidFill>
                  <a:srgbClr val="FF0000"/>
                </a:solidFill>
                <a:latin typeface="Times New Roman" panose="02020603050405020304" pitchFamily="18" charset="0"/>
                <a:cs typeface="Times New Roman" panose="02020603050405020304" pitchFamily="18" charset="0"/>
              </a:rPr>
              <a:t>the analyst often uses a variety of statistical and graphical techniques</a:t>
            </a:r>
            <a:r>
              <a:rPr lang="en-US" dirty="0">
                <a:latin typeface="Times New Roman" panose="02020603050405020304" pitchFamily="18" charset="0"/>
                <a:cs typeface="Times New Roman" panose="02020603050405020304" pitchFamily="18" charset="0"/>
              </a:rPr>
              <a:t>.</a:t>
            </a:r>
          </a:p>
          <a:p>
            <a:pPr algn="just">
              <a:lnSpc>
                <a:spcPct val="200000"/>
              </a:lnSpc>
            </a:pPr>
            <a:r>
              <a:rPr lang="en-US" dirty="0">
                <a:latin typeface="Times New Roman" panose="02020603050405020304" pitchFamily="18" charset="0"/>
                <a:cs typeface="Times New Roman" panose="02020603050405020304" pitchFamily="18" charset="0"/>
              </a:rPr>
              <a:t> A careful </a:t>
            </a:r>
            <a:r>
              <a:rPr lang="en-US" dirty="0">
                <a:solidFill>
                  <a:srgbClr val="FF0000"/>
                </a:solidFill>
                <a:latin typeface="Times New Roman" panose="02020603050405020304" pitchFamily="18" charset="0"/>
                <a:cs typeface="Times New Roman" panose="02020603050405020304" pitchFamily="18" charset="0"/>
              </a:rPr>
              <a:t>identification and selection of data sources and the most relevant variables can make it easier </a:t>
            </a:r>
            <a:r>
              <a:rPr lang="en-US" dirty="0">
                <a:latin typeface="Times New Roman" panose="02020603050405020304" pitchFamily="18" charset="0"/>
                <a:cs typeface="Times New Roman" panose="02020603050405020304" pitchFamily="18" charset="0"/>
              </a:rPr>
              <a:t>for data mining algorithms to quickly discover useful knowledge patterns. </a:t>
            </a:r>
            <a:r>
              <a:rPr lang="en-US" dirty="0">
                <a:solidFill>
                  <a:srgbClr val="FF0000"/>
                </a:solidFill>
                <a:latin typeface="Times New Roman" panose="02020603050405020304" pitchFamily="18" charset="0"/>
                <a:cs typeface="Times New Roman" panose="02020603050405020304" pitchFamily="18" charset="0"/>
              </a:rPr>
              <a:t>Data sources for data selection can vary</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044125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4BB85-7FFC-2C34-BD59-C7978DE14A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8F5BB-5CF5-0B36-58EE-3E1E5FD993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3B98F11-2C5F-7419-4DF0-0222BCF14156}"/>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98B18744-EE91-F2DF-329B-142E39552E4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746B2DA-2471-B2E1-5338-8EBDB6E7992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21</a:t>
            </a:r>
          </a:p>
        </p:txBody>
      </p:sp>
      <p:pic>
        <p:nvPicPr>
          <p:cNvPr id="7" name="Graphic 21">
            <a:extLst>
              <a:ext uri="{FF2B5EF4-FFF2-40B4-BE49-F238E27FC236}">
                <a16:creationId xmlns:a16="http://schemas.microsoft.com/office/drawing/2014/main" id="{0512ED1C-0FE9-5F65-0932-80278A1746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D910AC-AD10-2758-70AD-92EB9CEFD5D3}"/>
              </a:ext>
            </a:extLst>
          </p:cNvPr>
          <p:cNvSpPr txBox="1"/>
          <p:nvPr/>
        </p:nvSpPr>
        <p:spPr>
          <a:xfrm>
            <a:off x="689640" y="2117853"/>
            <a:ext cx="10668000" cy="3643562"/>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Traditionally, data sources for business applications include </a:t>
            </a:r>
            <a:r>
              <a:rPr lang="en-US" dirty="0">
                <a:solidFill>
                  <a:srgbClr val="FF0000"/>
                </a:solidFill>
                <a:latin typeface="Times New Roman" panose="02020603050405020304" pitchFamily="18" charset="0"/>
                <a:cs typeface="Times New Roman" panose="02020603050405020304" pitchFamily="18" charset="0"/>
              </a:rPr>
              <a:t>demographic data </a:t>
            </a:r>
            <a:r>
              <a:rPr lang="en-US" dirty="0">
                <a:latin typeface="Times New Roman" panose="02020603050405020304" pitchFamily="18" charset="0"/>
                <a:cs typeface="Times New Roman" panose="02020603050405020304" pitchFamily="18" charset="0"/>
              </a:rPr>
              <a:t>(such as income, education, number of households ,and age), </a:t>
            </a:r>
            <a:r>
              <a:rPr lang="en-US" dirty="0">
                <a:solidFill>
                  <a:srgbClr val="FF0000"/>
                </a:solidFill>
                <a:latin typeface="Times New Roman" panose="02020603050405020304" pitchFamily="18" charset="0"/>
                <a:cs typeface="Times New Roman" panose="02020603050405020304" pitchFamily="18" charset="0"/>
              </a:rPr>
              <a:t>sociographic</a:t>
            </a:r>
            <a:r>
              <a:rPr lang="en-US" dirty="0">
                <a:latin typeface="Times New Roman" panose="02020603050405020304" pitchFamily="18" charset="0"/>
                <a:cs typeface="Times New Roman" panose="02020603050405020304" pitchFamily="18" charset="0"/>
              </a:rPr>
              <a:t> data (such as hobby, club membership, and entertainment),</a:t>
            </a:r>
            <a:r>
              <a:rPr lang="en-US" dirty="0">
                <a:solidFill>
                  <a:srgbClr val="FF0000"/>
                </a:solidFill>
                <a:latin typeface="Times New Roman" panose="02020603050405020304" pitchFamily="18" charset="0"/>
                <a:cs typeface="Times New Roman" panose="02020603050405020304" pitchFamily="18" charset="0"/>
              </a:rPr>
              <a:t>transactional data </a:t>
            </a:r>
            <a:r>
              <a:rPr lang="en-US" dirty="0">
                <a:latin typeface="Times New Roman" panose="02020603050405020304" pitchFamily="18" charset="0"/>
                <a:cs typeface="Times New Roman" panose="02020603050405020304" pitchFamily="18" charset="0"/>
              </a:rPr>
              <a:t>(sales record, credit card spending, issued checks), and so on. Nowadays, data sources also use </a:t>
            </a:r>
            <a:r>
              <a:rPr lang="en-US" dirty="0">
                <a:solidFill>
                  <a:srgbClr val="FF0000"/>
                </a:solidFill>
                <a:latin typeface="Times New Roman" panose="02020603050405020304" pitchFamily="18" charset="0"/>
                <a:cs typeface="Times New Roman" panose="02020603050405020304" pitchFamily="18" charset="0"/>
              </a:rPr>
              <a:t>external (open or commercial) data repositories</a:t>
            </a:r>
            <a:r>
              <a:rPr lang="en-US" dirty="0">
                <a:latin typeface="Times New Roman" panose="02020603050405020304" pitchFamily="18" charset="0"/>
                <a:cs typeface="Times New Roman" panose="02020603050405020304" pitchFamily="18" charset="0"/>
              </a:rPr>
              <a:t>, social media, and machine-generated data.</a:t>
            </a:r>
          </a:p>
          <a:p>
            <a:pPr algn="just"/>
            <a:r>
              <a:rPr lang="en-US" b="1" dirty="0">
                <a:solidFill>
                  <a:srgbClr val="FF0000"/>
                </a:solidFill>
                <a:latin typeface="Times New Roman" panose="02020603050405020304" pitchFamily="18" charset="0"/>
                <a:cs typeface="Times New Roman" panose="02020603050405020304" pitchFamily="18" charset="0"/>
              </a:rPr>
              <a:t>Step 3: Data Preparation:</a:t>
            </a:r>
          </a:p>
          <a:p>
            <a:pPr algn="just">
              <a:lnSpc>
                <a:spcPct val="150000"/>
              </a:lnSpc>
            </a:pPr>
            <a:r>
              <a:rPr lang="en-US" dirty="0">
                <a:latin typeface="Times New Roman" panose="02020603050405020304" pitchFamily="18" charset="0"/>
                <a:cs typeface="Times New Roman" panose="02020603050405020304" pitchFamily="18" charset="0"/>
              </a:rPr>
              <a:t>The purpose of data preparation (more commonly called data preprocessing) is to take the data identified in the previous step and prepare it for analysis by data mining methods.</a:t>
            </a:r>
          </a:p>
          <a:p>
            <a:pPr algn="just">
              <a:lnSpc>
                <a:spcPct val="150000"/>
              </a:lnSpc>
            </a:pPr>
            <a:r>
              <a:rPr lang="en-US" dirty="0">
                <a:latin typeface="Times New Roman" panose="02020603050405020304" pitchFamily="18" charset="0"/>
                <a:cs typeface="Times New Roman" panose="02020603050405020304" pitchFamily="18" charset="0"/>
              </a:rPr>
              <a:t>Compared to the other steps in CRISP-DM, </a:t>
            </a:r>
            <a:r>
              <a:rPr lang="en-US" dirty="0">
                <a:solidFill>
                  <a:srgbClr val="FF0000"/>
                </a:solidFill>
                <a:latin typeface="Times New Roman" panose="02020603050405020304" pitchFamily="18" charset="0"/>
                <a:cs typeface="Times New Roman" panose="02020603050405020304" pitchFamily="18" charset="0"/>
              </a:rPr>
              <a:t>data preprocessing consumes the most time and effort</a:t>
            </a:r>
            <a:r>
              <a:rPr lang="en-US" dirty="0">
                <a:latin typeface="Times New Roman" panose="02020603050405020304" pitchFamily="18" charset="0"/>
                <a:cs typeface="Times New Roman" panose="02020603050405020304" pitchFamily="18" charset="0"/>
              </a:rPr>
              <a:t>; most believe that this step </a:t>
            </a:r>
            <a:r>
              <a:rPr lang="en-US" dirty="0">
                <a:solidFill>
                  <a:srgbClr val="FF0000"/>
                </a:solidFill>
                <a:latin typeface="Times New Roman" panose="02020603050405020304" pitchFamily="18" charset="0"/>
                <a:cs typeface="Times New Roman" panose="02020603050405020304" pitchFamily="18" charset="0"/>
              </a:rPr>
              <a:t>accounts for roughly 80% of the total time spent on a data mining project. </a:t>
            </a:r>
          </a:p>
        </p:txBody>
      </p:sp>
    </p:spTree>
    <p:extLst>
      <p:ext uri="{BB962C8B-B14F-4D97-AF65-F5344CB8AC3E}">
        <p14:creationId xmlns:p14="http://schemas.microsoft.com/office/powerpoint/2010/main" val="3618163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E2E00-FF4A-8CB5-9A4A-ADC85A6FA4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0FFFC3-12FE-1E6C-558B-42202FCFA8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C433FF0C-48D2-2865-AC07-42E773CAC4E6}"/>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D614DC5B-D691-BA21-E7FE-83253AA2C28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85C6627-76F0-D7E2-ADF7-1589E6A38F9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22</a:t>
            </a:r>
          </a:p>
        </p:txBody>
      </p:sp>
      <p:pic>
        <p:nvPicPr>
          <p:cNvPr id="7" name="Graphic 21">
            <a:extLst>
              <a:ext uri="{FF2B5EF4-FFF2-40B4-BE49-F238E27FC236}">
                <a16:creationId xmlns:a16="http://schemas.microsoft.com/office/drawing/2014/main" id="{5187099D-97B5-A660-DC40-9924564D88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E8DD5BC-B798-6DB6-FF43-952453A1FC66}"/>
              </a:ext>
            </a:extLst>
          </p:cNvPr>
          <p:cNvSpPr txBox="1"/>
          <p:nvPr/>
        </p:nvSpPr>
        <p:spPr>
          <a:xfrm>
            <a:off x="689640" y="2117853"/>
            <a:ext cx="10668000" cy="3366563"/>
          </a:xfrm>
          <a:prstGeom prst="rect">
            <a:avLst/>
          </a:prstGeom>
          <a:noFill/>
        </p:spPr>
        <p:txBody>
          <a:bodyPr wrap="square" rtlCol="0">
            <a:spAutoFit/>
          </a:bodyPr>
          <a:lstStyle/>
          <a:p>
            <a:pPr>
              <a:lnSpc>
                <a:spcPct val="150000"/>
              </a:lnSpc>
            </a:pPr>
            <a:r>
              <a:rPr lang="en-US" b="1" dirty="0">
                <a:solidFill>
                  <a:srgbClr val="FF0000"/>
                </a:solidFill>
                <a:latin typeface="Times New Roman" panose="02020603050405020304" pitchFamily="18" charset="0"/>
                <a:cs typeface="Times New Roman" panose="02020603050405020304" pitchFamily="18" charset="0"/>
              </a:rPr>
              <a:t>Step 4: Model Building:</a:t>
            </a:r>
          </a:p>
          <a:p>
            <a:pPr algn="just">
              <a:lnSpc>
                <a:spcPct val="150000"/>
              </a:lnSpc>
            </a:pPr>
            <a:r>
              <a:rPr lang="en-US" dirty="0">
                <a:latin typeface="Times New Roman" panose="02020603050405020304" pitchFamily="18" charset="0"/>
                <a:cs typeface="Times New Roman" panose="02020603050405020304" pitchFamily="18" charset="0"/>
              </a:rPr>
              <a:t>In this step, </a:t>
            </a:r>
            <a:r>
              <a:rPr lang="en-US" dirty="0">
                <a:solidFill>
                  <a:srgbClr val="FF0000"/>
                </a:solidFill>
                <a:latin typeface="Times New Roman" panose="02020603050405020304" pitchFamily="18" charset="0"/>
                <a:cs typeface="Times New Roman" panose="02020603050405020304" pitchFamily="18" charset="0"/>
              </a:rPr>
              <a:t>various modeling techniques</a:t>
            </a:r>
            <a:r>
              <a:rPr lang="en-US" dirty="0">
                <a:latin typeface="Times New Roman" panose="02020603050405020304" pitchFamily="18" charset="0"/>
                <a:cs typeface="Times New Roman" panose="02020603050405020304" pitchFamily="18" charset="0"/>
              </a:rPr>
              <a:t> are selected and applied to an already prepared data set to address the specific business need. </a:t>
            </a:r>
          </a:p>
          <a:p>
            <a:pPr algn="just">
              <a:lnSpc>
                <a:spcPct val="150000"/>
              </a:lnSpc>
            </a:pPr>
            <a:r>
              <a:rPr lang="en-US" dirty="0">
                <a:latin typeface="Times New Roman" panose="02020603050405020304" pitchFamily="18" charset="0"/>
                <a:cs typeface="Times New Roman" panose="02020603050405020304" pitchFamily="18" charset="0"/>
              </a:rPr>
              <a:t>The model-building step also encompasses the assessment and comparative analysis of the various models built. Because there is not a </a:t>
            </a:r>
            <a:r>
              <a:rPr lang="en-US" dirty="0">
                <a:solidFill>
                  <a:srgbClr val="FF0000"/>
                </a:solidFill>
                <a:latin typeface="Times New Roman" panose="02020603050405020304" pitchFamily="18" charset="0"/>
                <a:cs typeface="Times New Roman" panose="02020603050405020304" pitchFamily="18" charset="0"/>
              </a:rPr>
              <a:t>universally known </a:t>
            </a:r>
            <a:r>
              <a:rPr lang="en-US" i="1" dirty="0">
                <a:solidFill>
                  <a:srgbClr val="FF0000"/>
                </a:solidFill>
                <a:latin typeface="Times New Roman" panose="02020603050405020304" pitchFamily="18" charset="0"/>
                <a:cs typeface="Times New Roman" panose="02020603050405020304" pitchFamily="18" charset="0"/>
              </a:rPr>
              <a:t>best </a:t>
            </a:r>
            <a:r>
              <a:rPr lang="en-US" dirty="0">
                <a:solidFill>
                  <a:srgbClr val="FF0000"/>
                </a:solidFill>
                <a:latin typeface="Times New Roman" panose="02020603050405020304" pitchFamily="18" charset="0"/>
                <a:cs typeface="Times New Roman" panose="02020603050405020304" pitchFamily="18" charset="0"/>
              </a:rPr>
              <a:t>method or algorithm for a data mining task</a:t>
            </a:r>
            <a:r>
              <a:rPr lang="en-US" dirty="0">
                <a:latin typeface="Times New Roman" panose="02020603050405020304" pitchFamily="18" charset="0"/>
                <a:cs typeface="Times New Roman" panose="02020603050405020304" pitchFamily="18" charset="0"/>
              </a:rPr>
              <a:t>, one should use a</a:t>
            </a:r>
          </a:p>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variety of viable model types along with a well-defined experimentation and assessment strategy </a:t>
            </a:r>
            <a:r>
              <a:rPr lang="en-US" dirty="0">
                <a:latin typeface="Times New Roman" panose="02020603050405020304" pitchFamily="18" charset="0"/>
                <a:cs typeface="Times New Roman" panose="02020603050405020304" pitchFamily="18" charset="0"/>
              </a:rPr>
              <a:t>to identify the “best” method for a given purpose. </a:t>
            </a:r>
          </a:p>
          <a:p>
            <a:pPr algn="just">
              <a:lnSpc>
                <a:spcPct val="150000"/>
              </a:lnSpc>
            </a:pPr>
            <a:r>
              <a:rPr lang="en-US" dirty="0">
                <a:latin typeface="Times New Roman" panose="02020603050405020304" pitchFamily="18" charset="0"/>
                <a:cs typeface="Times New Roman" panose="02020603050405020304" pitchFamily="18" charset="0"/>
              </a:rPr>
              <a:t>Even for </a:t>
            </a:r>
            <a:r>
              <a:rPr lang="en-US" dirty="0">
                <a:solidFill>
                  <a:srgbClr val="FF0000"/>
                </a:solidFill>
                <a:latin typeface="Times New Roman" panose="02020603050405020304" pitchFamily="18" charset="0"/>
                <a:cs typeface="Times New Roman" panose="02020603050405020304" pitchFamily="18" charset="0"/>
              </a:rPr>
              <a:t>a single method or algorithm, a number of parameters need to be calibrated to obtain optimal results</a:t>
            </a:r>
            <a:r>
              <a:rPr lang="en-US" dirty="0">
                <a:latin typeface="Times New Roman" panose="02020603050405020304" pitchFamily="18" charset="0"/>
                <a:cs typeface="Times New Roman" panose="02020603050405020304" pitchFamily="18" charset="0"/>
              </a:rPr>
              <a:t>. </a:t>
            </a: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68087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824A6-9BB2-3ED5-36AE-6EE4A73B40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DEBAC8-642C-4ACE-F753-E28305666C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EFC3526-DA02-E361-BE9D-1761E38DF348}"/>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1DCB634F-8D3F-E80A-AB50-6D0BB9D0D69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96A145E-CA4D-270A-036E-A408A5DD9EC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23</a:t>
            </a:r>
          </a:p>
        </p:txBody>
      </p:sp>
      <p:pic>
        <p:nvPicPr>
          <p:cNvPr id="7" name="Graphic 21">
            <a:extLst>
              <a:ext uri="{FF2B5EF4-FFF2-40B4-BE49-F238E27FC236}">
                <a16:creationId xmlns:a16="http://schemas.microsoft.com/office/drawing/2014/main" id="{F50131B9-AF3C-6086-15E1-E2A6BF7EE2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93EA5AD-B369-EB1C-CAD3-99BD65D67475}"/>
              </a:ext>
            </a:extLst>
          </p:cNvPr>
          <p:cNvSpPr txBox="1"/>
          <p:nvPr/>
        </p:nvSpPr>
        <p:spPr>
          <a:xfrm>
            <a:off x="617280" y="2019969"/>
            <a:ext cx="10812720" cy="4108817"/>
          </a:xfrm>
          <a:prstGeom prst="rect">
            <a:avLst/>
          </a:prstGeom>
          <a:noFill/>
        </p:spPr>
        <p:txBody>
          <a:bodyPr wrap="square" rtlCol="0">
            <a:spAutoFit/>
          </a:bodyPr>
          <a:lstStyle/>
          <a:p>
            <a:pPr>
              <a:lnSpc>
                <a:spcPct val="150000"/>
              </a:lnSpc>
            </a:pPr>
            <a:r>
              <a:rPr lang="en-US" b="1" dirty="0">
                <a:solidFill>
                  <a:srgbClr val="FF0000"/>
                </a:solidFill>
                <a:latin typeface="Times New Roman" panose="02020603050405020304" pitchFamily="18" charset="0"/>
                <a:cs typeface="Times New Roman" panose="02020603050405020304" pitchFamily="18" charset="0"/>
              </a:rPr>
              <a:t>Step 5: Testing and Evaluation</a:t>
            </a:r>
          </a:p>
          <a:p>
            <a:pPr>
              <a:lnSpc>
                <a:spcPct val="150000"/>
              </a:lnSpc>
            </a:pPr>
            <a:r>
              <a:rPr lang="en-US" dirty="0">
                <a:latin typeface="Times New Roman" panose="02020603050405020304" pitchFamily="18" charset="0"/>
                <a:cs typeface="Times New Roman" panose="02020603050405020304" pitchFamily="18" charset="0"/>
              </a:rPr>
              <a:t>In step 5, </a:t>
            </a:r>
            <a:r>
              <a:rPr lang="en-US" dirty="0">
                <a:solidFill>
                  <a:srgbClr val="FF0000"/>
                </a:solidFill>
                <a:latin typeface="Times New Roman" panose="02020603050405020304" pitchFamily="18" charset="0"/>
                <a:cs typeface="Times New Roman" panose="02020603050405020304" pitchFamily="18" charset="0"/>
              </a:rPr>
              <a:t>the developed models are assessed and evaluated for their accuracy and generality.</a:t>
            </a:r>
          </a:p>
          <a:p>
            <a:pPr>
              <a:lnSpc>
                <a:spcPct val="150000"/>
              </a:lnSpc>
            </a:pPr>
            <a:r>
              <a:rPr lang="en-US" dirty="0">
                <a:latin typeface="Times New Roman" panose="02020603050405020304" pitchFamily="18" charset="0"/>
                <a:cs typeface="Times New Roman" panose="02020603050405020304" pitchFamily="18" charset="0"/>
              </a:rPr>
              <a:t>This step assesses the degree to which the selected model (or models) meets the business objectives and, if so, to what extent (i.e., Do more models need to be developed and assessed?). </a:t>
            </a:r>
          </a:p>
          <a:p>
            <a:pPr>
              <a:lnSpc>
                <a:spcPct val="150000"/>
              </a:lnSpc>
            </a:pPr>
            <a:r>
              <a:rPr lang="en-US" dirty="0">
                <a:solidFill>
                  <a:srgbClr val="FF0000"/>
                </a:solidFill>
                <a:latin typeface="Times New Roman" panose="02020603050405020304" pitchFamily="18" charset="0"/>
                <a:cs typeface="Times New Roman" panose="02020603050405020304" pitchFamily="18" charset="0"/>
              </a:rPr>
              <a:t>Another option is to test the developed model(s) in a real-world scenario if time and budget constraints permit</a:t>
            </a:r>
            <a:r>
              <a:rPr lang="en-US" dirty="0">
                <a:latin typeface="Times New Roman" panose="02020603050405020304" pitchFamily="18" charset="0"/>
                <a:cs typeface="Times New Roman" panose="02020603050405020304" pitchFamily="18" charset="0"/>
              </a:rPr>
              <a:t>. The testing and evaluation step </a:t>
            </a:r>
            <a:r>
              <a:rPr lang="en-US" dirty="0">
                <a:solidFill>
                  <a:srgbClr val="FF0000"/>
                </a:solidFill>
                <a:latin typeface="Times New Roman" panose="02020603050405020304" pitchFamily="18" charset="0"/>
                <a:cs typeface="Times New Roman" panose="02020603050405020304" pitchFamily="18" charset="0"/>
              </a:rPr>
              <a:t>is a critical and challenging task</a:t>
            </a:r>
            <a:r>
              <a:rPr lang="en-US" dirty="0">
                <a:latin typeface="Times New Roman" panose="02020603050405020304" pitchFamily="18" charset="0"/>
                <a:cs typeface="Times New Roman" panose="02020603050405020304" pitchFamily="18" charset="0"/>
              </a:rPr>
              <a:t>. No value is added by the data mining task until the business value obtained from discovered knowledge patterns is identified and recognized. </a:t>
            </a:r>
          </a:p>
          <a:p>
            <a:pPr algn="just"/>
            <a:r>
              <a:rPr lang="en-US" dirty="0">
                <a:solidFill>
                  <a:srgbClr val="FF0000"/>
                </a:solidFill>
                <a:latin typeface="Times New Roman" panose="02020603050405020304" pitchFamily="18" charset="0"/>
                <a:cs typeface="Times New Roman" panose="02020603050405020304" pitchFamily="18" charset="0"/>
              </a:rPr>
              <a:t>Step 6: Deployment</a:t>
            </a:r>
          </a:p>
          <a:p>
            <a:pPr algn="just"/>
            <a:r>
              <a:rPr lang="en-US" dirty="0">
                <a:latin typeface="Times New Roman" panose="02020603050405020304" pitchFamily="18" charset="0"/>
                <a:cs typeface="Times New Roman" panose="02020603050405020304" pitchFamily="18" charset="0"/>
              </a:rPr>
              <a:t>Development and assessment of the models is not the end of the data mining project. Even if the purpose of the model is to have a simple exploration of the data, the knowledge gained from such exploration </a:t>
            </a:r>
            <a:r>
              <a:rPr lang="en-US" dirty="0">
                <a:solidFill>
                  <a:srgbClr val="FF0000"/>
                </a:solidFill>
                <a:latin typeface="Times New Roman" panose="02020603050405020304" pitchFamily="18" charset="0"/>
                <a:cs typeface="Times New Roman" panose="02020603050405020304" pitchFamily="18" charset="0"/>
              </a:rPr>
              <a:t>will need to be organized and presented in a way that the end user can understand and benefit from. </a:t>
            </a:r>
          </a:p>
        </p:txBody>
      </p:sp>
    </p:spTree>
    <p:extLst>
      <p:ext uri="{BB962C8B-B14F-4D97-AF65-F5344CB8AC3E}">
        <p14:creationId xmlns:p14="http://schemas.microsoft.com/office/powerpoint/2010/main" val="671498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24B90-17C3-818B-6D8D-51321E4153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958463-9EC8-54BD-5447-431D3B5EDD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558D5707-F7EA-19A0-7D2F-596AC4F06E6C}"/>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8E3CB01E-2393-588E-05DB-838227B9EA5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66CE428-8F7E-C23F-6DFB-9514C572692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24</a:t>
            </a:r>
          </a:p>
        </p:txBody>
      </p:sp>
      <p:pic>
        <p:nvPicPr>
          <p:cNvPr id="7" name="Graphic 21">
            <a:extLst>
              <a:ext uri="{FF2B5EF4-FFF2-40B4-BE49-F238E27FC236}">
                <a16:creationId xmlns:a16="http://schemas.microsoft.com/office/drawing/2014/main" id="{867FBD21-110C-0025-EED5-459A4A4293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BD5E5A4-E01C-334B-E823-4085597AF4CE}"/>
              </a:ext>
            </a:extLst>
          </p:cNvPr>
          <p:cNvSpPr txBox="1"/>
          <p:nvPr/>
        </p:nvSpPr>
        <p:spPr>
          <a:xfrm>
            <a:off x="689640" y="1978007"/>
            <a:ext cx="10668000" cy="4751557"/>
          </a:xfrm>
          <a:prstGeom prst="rect">
            <a:avLst/>
          </a:prstGeom>
          <a:noFill/>
        </p:spPr>
        <p:txBody>
          <a:bodyPr wrap="square" rtlCol="0">
            <a:spAutoFit/>
          </a:bodyPr>
          <a:lstStyle/>
          <a:p>
            <a:pPr algn="just">
              <a:lnSpc>
                <a:spcPct val="150000"/>
              </a:lnSpc>
            </a:pPr>
            <a:r>
              <a:rPr lang="en-US" dirty="0"/>
              <a:t>This step involves deploying the model into the production environment. This includes integrating the model into existing systems and processes to make predictions in real-time. This step is important because it allows the model to be used in a practical setting and to generate value for the organization.</a:t>
            </a:r>
          </a:p>
          <a:p>
            <a:pPr algn="just">
              <a:lnSpc>
                <a:spcPct val="150000"/>
              </a:lnSpc>
            </a:pPr>
            <a:r>
              <a:rPr lang="en-US" b="1" dirty="0">
                <a:solidFill>
                  <a:srgbClr val="FF0000"/>
                </a:solidFill>
              </a:rPr>
              <a:t>Other Data Mining Standardized Processes and Methodologies:</a:t>
            </a:r>
          </a:p>
          <a:p>
            <a:pPr algn="just">
              <a:lnSpc>
                <a:spcPct val="200000"/>
              </a:lnSpc>
            </a:pPr>
            <a:r>
              <a:rPr lang="en-US" dirty="0">
                <a:latin typeface="Times New Roman" panose="02020603050405020304" pitchFamily="18" charset="0"/>
                <a:cs typeface="Times New Roman" panose="02020603050405020304" pitchFamily="18" charset="0"/>
              </a:rPr>
              <a:t>There is another well-known methodology developed by the SAS Institute, called SEMMA (2009). The acronym SEMMA stands for “</a:t>
            </a:r>
            <a:r>
              <a:rPr lang="en-US" dirty="0" err="1">
                <a:latin typeface="Times New Roman" panose="02020603050405020304" pitchFamily="18" charset="0"/>
                <a:cs typeface="Times New Roman" panose="02020603050405020304" pitchFamily="18" charset="0"/>
              </a:rPr>
              <a:t>sample,explore</a:t>
            </a:r>
            <a:r>
              <a:rPr lang="en-US" dirty="0">
                <a:latin typeface="Times New Roman" panose="02020603050405020304" pitchFamily="18" charset="0"/>
                <a:cs typeface="Times New Roman" panose="02020603050405020304" pitchFamily="18" charset="0"/>
              </a:rPr>
              <a:t>, modify, model, and assess.”</a:t>
            </a:r>
          </a:p>
          <a:p>
            <a:pPr algn="just">
              <a:lnSpc>
                <a:spcPct val="200000"/>
              </a:lnSpc>
            </a:pPr>
            <a:r>
              <a:rPr lang="en-US" dirty="0">
                <a:latin typeface="Times New Roman" panose="02020603050405020304" pitchFamily="18" charset="0"/>
                <a:cs typeface="Times New Roman" panose="02020603050405020304" pitchFamily="18" charset="0"/>
              </a:rPr>
              <a:t>Some practitioners commonly use the term knowledge discovery in databases (KDD) as a synonym for data mining.</a:t>
            </a:r>
          </a:p>
          <a:p>
            <a:pPr algn="just">
              <a:lnSpc>
                <a:spcPct val="150000"/>
              </a:lnSpc>
            </a:pPr>
            <a:endParaRPr lang="en-US" dirty="0"/>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845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05353-9E47-6469-816A-97D2EBC73A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C820A3-B146-E0B6-F595-8D85F590D8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339A17B3-5EDC-9E95-0E97-8B61A060F387}"/>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0EA977E6-A261-32C8-AE3E-4A842005174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8B34FC3-3A97-E284-79C2-471596EC03F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25</a:t>
            </a:r>
          </a:p>
        </p:txBody>
      </p:sp>
      <p:pic>
        <p:nvPicPr>
          <p:cNvPr id="7" name="Graphic 21">
            <a:extLst>
              <a:ext uri="{FF2B5EF4-FFF2-40B4-BE49-F238E27FC236}">
                <a16:creationId xmlns:a16="http://schemas.microsoft.com/office/drawing/2014/main" id="{2525F83A-5D78-60CA-B9C7-4B99B726D7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6C89DE4-7E75-CA23-9C74-2DDCB330F6AC}"/>
              </a:ext>
            </a:extLst>
          </p:cNvPr>
          <p:cNvSpPr txBox="1"/>
          <p:nvPr/>
        </p:nvSpPr>
        <p:spPr>
          <a:xfrm>
            <a:off x="689640" y="1978007"/>
            <a:ext cx="10668000" cy="873572"/>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AC54B77-1BB1-BC3F-8302-11F5E4DE2F28}"/>
              </a:ext>
            </a:extLst>
          </p:cNvPr>
          <p:cNvPicPr>
            <a:picLocks noChangeAspect="1"/>
          </p:cNvPicPr>
          <p:nvPr/>
        </p:nvPicPr>
        <p:blipFill>
          <a:blip r:embed="rId4"/>
          <a:stretch>
            <a:fillRect/>
          </a:stretch>
        </p:blipFill>
        <p:spPr>
          <a:xfrm>
            <a:off x="1481958" y="2071693"/>
            <a:ext cx="9083363" cy="3367713"/>
          </a:xfrm>
          <a:prstGeom prst="rect">
            <a:avLst/>
          </a:prstGeom>
        </p:spPr>
      </p:pic>
      <p:sp>
        <p:nvSpPr>
          <p:cNvPr id="11" name="TextBox 10">
            <a:extLst>
              <a:ext uri="{FF2B5EF4-FFF2-40B4-BE49-F238E27FC236}">
                <a16:creationId xmlns:a16="http://schemas.microsoft.com/office/drawing/2014/main" id="{07F42096-D703-F9B1-7AC8-305E6E63E230}"/>
              </a:ext>
            </a:extLst>
          </p:cNvPr>
          <p:cNvSpPr txBox="1"/>
          <p:nvPr/>
        </p:nvSpPr>
        <p:spPr>
          <a:xfrm>
            <a:off x="4672482" y="5572615"/>
            <a:ext cx="3326005"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SEMMA Data Mining Process</a:t>
            </a:r>
          </a:p>
        </p:txBody>
      </p:sp>
    </p:spTree>
    <p:extLst>
      <p:ext uri="{BB962C8B-B14F-4D97-AF65-F5344CB8AC3E}">
        <p14:creationId xmlns:p14="http://schemas.microsoft.com/office/powerpoint/2010/main" val="28891795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0687B-C7B1-3703-2D2E-69DEA8649E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25EDAC-BA23-C62A-66DB-3FA2648D65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AB3AE74D-A24D-8594-2B7C-69C2243940A3}"/>
              </a:ext>
            </a:extLst>
          </p:cNvPr>
          <p:cNvSpPr txBox="1"/>
          <p:nvPr/>
        </p:nvSpPr>
        <p:spPr>
          <a:xfrm>
            <a:off x="2346764" y="1285385"/>
            <a:ext cx="6917816" cy="400110"/>
          </a:xfrm>
          <a:prstGeom prst="rect">
            <a:avLst/>
          </a:prstGeom>
          <a:noFill/>
        </p:spPr>
        <p:txBody>
          <a:bodyPr wrap="square" rtlCol="0">
            <a:spAutoFit/>
          </a:bodyPr>
          <a:lstStyle/>
          <a:p>
            <a:r>
              <a:rPr lang="en-US" sz="2000" b="1" dirty="0"/>
              <a:t>Data mining process and methods</a:t>
            </a:r>
          </a:p>
        </p:txBody>
      </p:sp>
      <p:sp>
        <p:nvSpPr>
          <p:cNvPr id="5" name="Rectangle 4">
            <a:extLst>
              <a:ext uri="{FF2B5EF4-FFF2-40B4-BE49-F238E27FC236}">
                <a16:creationId xmlns:a16="http://schemas.microsoft.com/office/drawing/2014/main" id="{5D4D143D-9249-21F8-4C43-BDA8B5619E15}"/>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B711144-74A0-D83B-B6FA-F884B735F0A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26</a:t>
            </a:r>
          </a:p>
        </p:txBody>
      </p:sp>
      <p:pic>
        <p:nvPicPr>
          <p:cNvPr id="7" name="Graphic 21">
            <a:extLst>
              <a:ext uri="{FF2B5EF4-FFF2-40B4-BE49-F238E27FC236}">
                <a16:creationId xmlns:a16="http://schemas.microsoft.com/office/drawing/2014/main" id="{754E0033-ED7F-EEDA-FFD1-7ECB719FC4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6108ED-1E9B-56EC-7395-F22B77456ABE}"/>
              </a:ext>
            </a:extLst>
          </p:cNvPr>
          <p:cNvSpPr txBox="1"/>
          <p:nvPr/>
        </p:nvSpPr>
        <p:spPr>
          <a:xfrm>
            <a:off x="689640" y="1978007"/>
            <a:ext cx="10668000" cy="873572"/>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936315DB-8E2C-AC52-3366-62C8A82EC88A}"/>
              </a:ext>
            </a:extLst>
          </p:cNvPr>
          <p:cNvPicPr>
            <a:picLocks noChangeAspect="1"/>
          </p:cNvPicPr>
          <p:nvPr/>
        </p:nvPicPr>
        <p:blipFill>
          <a:blip r:embed="rId4"/>
          <a:stretch>
            <a:fillRect/>
          </a:stretch>
        </p:blipFill>
        <p:spPr>
          <a:xfrm>
            <a:off x="2127650" y="1966903"/>
            <a:ext cx="9122043" cy="3563265"/>
          </a:xfrm>
          <a:prstGeom prst="rect">
            <a:avLst/>
          </a:prstGeom>
        </p:spPr>
      </p:pic>
      <p:sp>
        <p:nvSpPr>
          <p:cNvPr id="12" name="TextBox 11">
            <a:extLst>
              <a:ext uri="{FF2B5EF4-FFF2-40B4-BE49-F238E27FC236}">
                <a16:creationId xmlns:a16="http://schemas.microsoft.com/office/drawing/2014/main" id="{582FA162-75A4-F4C4-1CD8-BE3469EDE622}"/>
              </a:ext>
            </a:extLst>
          </p:cNvPr>
          <p:cNvSpPr txBox="1"/>
          <p:nvPr/>
        </p:nvSpPr>
        <p:spPr>
          <a:xfrm>
            <a:off x="3739617" y="5488410"/>
            <a:ext cx="4132110" cy="646331"/>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Knowledge Discovery in Databases Process</a:t>
            </a:r>
          </a:p>
        </p:txBody>
      </p:sp>
    </p:spTree>
    <p:extLst>
      <p:ext uri="{BB962C8B-B14F-4D97-AF65-F5344CB8AC3E}">
        <p14:creationId xmlns:p14="http://schemas.microsoft.com/office/powerpoint/2010/main" val="3036242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50F75-021C-DB02-F193-C774A6FF5B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0B3CB4-AC4B-53FA-FBC2-C5DE53AFBD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312BA0-A245-3DCA-8831-ECE295524684}"/>
              </a:ext>
            </a:extLst>
          </p:cNvPr>
          <p:cNvSpPr txBox="1"/>
          <p:nvPr/>
        </p:nvSpPr>
        <p:spPr>
          <a:xfrm>
            <a:off x="2346764" y="971892"/>
            <a:ext cx="6913968" cy="677108"/>
          </a:xfrm>
          <a:prstGeom prst="rect">
            <a:avLst/>
          </a:prstGeom>
          <a:noFill/>
        </p:spPr>
        <p:txBody>
          <a:bodyPr wrap="square" rtlCol="0">
            <a:spAutoFit/>
          </a:bodyPr>
          <a:lstStyle/>
          <a:p>
            <a:endParaRPr lang="en-US" dirty="0"/>
          </a:p>
          <a:p>
            <a:r>
              <a:rPr lang="en-US" sz="2000" b="1" dirty="0"/>
              <a:t>Data Mining Software Tools</a:t>
            </a:r>
          </a:p>
        </p:txBody>
      </p:sp>
      <p:sp>
        <p:nvSpPr>
          <p:cNvPr id="5" name="Rectangle 4">
            <a:extLst>
              <a:ext uri="{FF2B5EF4-FFF2-40B4-BE49-F238E27FC236}">
                <a16:creationId xmlns:a16="http://schemas.microsoft.com/office/drawing/2014/main" id="{F7BACB64-551A-574B-048A-4CE8736ACF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BACE8E-C17D-F7EB-BF4A-175E295C87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pic>
        <p:nvPicPr>
          <p:cNvPr id="7" name="Graphic 21">
            <a:extLst>
              <a:ext uri="{FF2B5EF4-FFF2-40B4-BE49-F238E27FC236}">
                <a16:creationId xmlns:a16="http://schemas.microsoft.com/office/drawing/2014/main" id="{D80C63F3-E5BA-E58D-C220-E0158E5504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D8B88F66-E8DB-706E-4ECE-EB272E50C8BB}"/>
              </a:ext>
            </a:extLst>
          </p:cNvPr>
          <p:cNvPicPr>
            <a:picLocks noChangeAspect="1"/>
          </p:cNvPicPr>
          <p:nvPr/>
        </p:nvPicPr>
        <p:blipFill>
          <a:blip r:embed="rId3"/>
          <a:stretch>
            <a:fillRect/>
          </a:stretch>
        </p:blipFill>
        <p:spPr>
          <a:xfrm>
            <a:off x="2461847" y="1779181"/>
            <a:ext cx="8350179" cy="4106927"/>
          </a:xfrm>
          <a:prstGeom prst="rect">
            <a:avLst/>
          </a:prstGeom>
        </p:spPr>
      </p:pic>
    </p:spTree>
    <p:extLst>
      <p:ext uri="{BB962C8B-B14F-4D97-AF65-F5344CB8AC3E}">
        <p14:creationId xmlns:p14="http://schemas.microsoft.com/office/powerpoint/2010/main" val="15590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83E89-D30C-7B54-0027-6752B40F8C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E63D0B-6E42-5361-982B-75A4B3D5E9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300C1EC2-987C-34B1-6953-F44B52398B44}"/>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3AD72CA7-4862-FC2E-A6EC-E35BAE13A1B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9005F92-0C46-3D0F-F4B8-DB82EFF4289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28</a:t>
            </a:r>
          </a:p>
        </p:txBody>
      </p:sp>
      <p:pic>
        <p:nvPicPr>
          <p:cNvPr id="7" name="Graphic 21">
            <a:extLst>
              <a:ext uri="{FF2B5EF4-FFF2-40B4-BE49-F238E27FC236}">
                <a16:creationId xmlns:a16="http://schemas.microsoft.com/office/drawing/2014/main" id="{E7EE3969-FCAB-A448-B7B8-6F6FFD6763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443EA8-B392-BA3A-36CA-6034D61F1167}"/>
              </a:ext>
            </a:extLst>
          </p:cNvPr>
          <p:cNvSpPr txBox="1"/>
          <p:nvPr/>
        </p:nvSpPr>
        <p:spPr>
          <a:xfrm>
            <a:off x="617280" y="1978007"/>
            <a:ext cx="10812720" cy="4191981"/>
          </a:xfrm>
          <a:prstGeom prst="rect">
            <a:avLst/>
          </a:prstGeom>
          <a:noFill/>
        </p:spPr>
        <p:txBody>
          <a:bodyPr wrap="square" rtlCol="0">
            <a:spAutoFit/>
          </a:bodyPr>
          <a:lstStyle/>
          <a:p>
            <a:pPr algn="just">
              <a:lnSpc>
                <a:spcPct val="150000"/>
              </a:lnSpc>
            </a:pPr>
            <a:r>
              <a:rPr lang="en-US" sz="2000" dirty="0">
                <a:solidFill>
                  <a:srgbClr val="FF0000"/>
                </a:solidFill>
                <a:latin typeface="Times New Roman" panose="02020603050405020304" pitchFamily="18" charset="0"/>
                <a:cs typeface="Times New Roman" panose="02020603050405020304" pitchFamily="18" charset="0"/>
              </a:rPr>
              <a:t>Kaggle</a:t>
            </a:r>
            <a:r>
              <a:rPr lang="en-US" sz="2000" dirty="0">
                <a:latin typeface="Times New Roman" panose="02020603050405020304" pitchFamily="18" charset="0"/>
                <a:cs typeface="Times New Roman" panose="02020603050405020304" pitchFamily="18" charset="0"/>
              </a:rPr>
              <a:t> is an online platform for data science , data mining and machine learning.</a:t>
            </a:r>
          </a:p>
          <a:p>
            <a:pPr algn="just">
              <a:lnSpc>
                <a:spcPct val="150000"/>
              </a:lnSpc>
            </a:pPr>
            <a:r>
              <a:rPr lang="en-US" sz="2000" dirty="0">
                <a:solidFill>
                  <a:srgbClr val="FF0000"/>
                </a:solidFill>
                <a:latin typeface="Times New Roman" panose="02020603050405020304" pitchFamily="18" charset="0"/>
                <a:cs typeface="Times New Roman" panose="02020603050405020304" pitchFamily="18" charset="0"/>
              </a:rPr>
              <a:t>Here’s what it offers:</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Datasets – Thousands of public datasets you can download and analyze.</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Competitions – Companies and researchers host challenges where participants build the best predictive models to win prizes.</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Notebooks – Free cloud-based </a:t>
            </a:r>
            <a:r>
              <a:rPr lang="en-US" sz="2000" dirty="0" err="1">
                <a:latin typeface="Times New Roman" panose="02020603050405020304" pitchFamily="18" charset="0"/>
                <a:cs typeface="Times New Roman" panose="02020603050405020304" pitchFamily="18" charset="0"/>
              </a:rPr>
              <a:t>Jupyter</a:t>
            </a:r>
            <a:r>
              <a:rPr lang="en-US" sz="2000" dirty="0">
                <a:latin typeface="Times New Roman" panose="02020603050405020304" pitchFamily="18" charset="0"/>
                <a:cs typeface="Times New Roman" panose="02020603050405020304" pitchFamily="18" charset="0"/>
              </a:rPr>
              <a:t> notebooks for running Python or R code without setup.</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Courses – Short, beginner-friendly lessons on data science, machine learning, and AI.</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Community – A large forum where data scientists share code, solutions, and ideas.</a:t>
            </a:r>
          </a:p>
          <a:p>
            <a:pPr algn="just">
              <a:lnSpc>
                <a:spcPct val="150000"/>
              </a:lnSpc>
            </a:pPr>
            <a:endParaRPr lang="en-US" sz="2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4932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C2C67-8D40-711E-8210-B5DD26C377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660B82-C537-A29F-CB15-8E3910FB21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A7B94DB-491D-D0FD-3CE6-45119C7F5002}"/>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CF4665FF-CCCD-ABD3-5BA2-E0CB6E97646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21D54B0-B5D7-EDC4-C465-47217706BB7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29</a:t>
            </a:r>
          </a:p>
        </p:txBody>
      </p:sp>
      <p:pic>
        <p:nvPicPr>
          <p:cNvPr id="7" name="Graphic 21">
            <a:extLst>
              <a:ext uri="{FF2B5EF4-FFF2-40B4-BE49-F238E27FC236}">
                <a16:creationId xmlns:a16="http://schemas.microsoft.com/office/drawing/2014/main" id="{BED0D4EE-F94A-E46B-4A8A-3712E0A173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FABFA56-F9EB-21E2-5CF0-B174857DDC1B}"/>
              </a:ext>
            </a:extLst>
          </p:cNvPr>
          <p:cNvSpPr txBox="1"/>
          <p:nvPr/>
        </p:nvSpPr>
        <p:spPr>
          <a:xfrm>
            <a:off x="617280" y="1853025"/>
            <a:ext cx="10812720" cy="914161"/>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Kaggle: </a:t>
            </a:r>
            <a:r>
              <a:rPr lang="en-US" dirty="0">
                <a:latin typeface="Times New Roman" panose="02020603050405020304" pitchFamily="18" charset="0"/>
                <a:cs typeface="Times New Roman" panose="02020603050405020304" pitchFamily="18" charset="0"/>
                <a:hlinkClick r:id="rId4"/>
              </a:rPr>
              <a:t>https://www.kaggle.com/</a:t>
            </a:r>
            <a:endParaRPr lang="en-US" dirty="0">
              <a:latin typeface="Times New Roman" panose="02020603050405020304" pitchFamily="18" charset="0"/>
              <a:cs typeface="Times New Roman" panose="02020603050405020304" pitchFamily="18" charset="0"/>
            </a:endParaRPr>
          </a:p>
          <a:p>
            <a:pPr algn="just">
              <a:lnSpc>
                <a:spcPct val="150000"/>
              </a:lnSpc>
            </a:pPr>
            <a:endParaRPr lang="en-US" sz="2000" dirty="0">
              <a:solidFill>
                <a:srgbClr val="C00000"/>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EDD3B1B-23D6-3EF5-8D18-4E7150A9D7A7}"/>
              </a:ext>
            </a:extLst>
          </p:cNvPr>
          <p:cNvPicPr>
            <a:picLocks noChangeAspect="1"/>
          </p:cNvPicPr>
          <p:nvPr/>
        </p:nvPicPr>
        <p:blipFill>
          <a:blip r:embed="rId5"/>
          <a:stretch>
            <a:fillRect/>
          </a:stretch>
        </p:blipFill>
        <p:spPr>
          <a:xfrm>
            <a:off x="3114989" y="2360158"/>
            <a:ext cx="8142514" cy="3608225"/>
          </a:xfrm>
          <a:prstGeom prst="rect">
            <a:avLst/>
          </a:prstGeom>
        </p:spPr>
      </p:pic>
    </p:spTree>
    <p:extLst>
      <p:ext uri="{BB962C8B-B14F-4D97-AF65-F5344CB8AC3E}">
        <p14:creationId xmlns:p14="http://schemas.microsoft.com/office/powerpoint/2010/main" val="375198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5A516-3251-BFB6-3B08-AAF749F89A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68038D-F052-20ED-EDEE-8EA6722085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EF4C4293-5AA6-7853-9E1F-01A058B2BAA6}"/>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3FAA5E9B-919C-4D58-10B9-F6AE932C89C8}"/>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9DA3CA1-6022-59BC-BA8B-F046383B1D5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30</a:t>
            </a:r>
          </a:p>
        </p:txBody>
      </p:sp>
      <p:pic>
        <p:nvPicPr>
          <p:cNvPr id="7" name="Graphic 21">
            <a:extLst>
              <a:ext uri="{FF2B5EF4-FFF2-40B4-BE49-F238E27FC236}">
                <a16:creationId xmlns:a16="http://schemas.microsoft.com/office/drawing/2014/main" id="{B2E2094A-C795-33DB-7947-B3DE3A3CA8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5C20C7F-44A9-8A59-0397-EA63EE2FA44E}"/>
              </a:ext>
            </a:extLst>
          </p:cNvPr>
          <p:cNvSpPr txBox="1"/>
          <p:nvPr/>
        </p:nvSpPr>
        <p:spPr>
          <a:xfrm>
            <a:off x="593155" y="2085605"/>
            <a:ext cx="10586632" cy="1785104"/>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Python libraries commonly used in data mining:</a:t>
            </a:r>
          </a:p>
          <a:p>
            <a:endParaRPr lang="en-US" dirty="0"/>
          </a:p>
          <a:p>
            <a:endParaRPr lang="en-US" dirty="0"/>
          </a:p>
          <a:p>
            <a:endParaRPr lang="en-US" dirty="0"/>
          </a:p>
          <a:p>
            <a:endParaRPr lang="en-US" dirty="0"/>
          </a:p>
          <a:p>
            <a:endParaRPr lang="en-US" dirty="0"/>
          </a:p>
        </p:txBody>
      </p:sp>
      <p:sp>
        <p:nvSpPr>
          <p:cNvPr id="19" name="Rectangle 10">
            <a:extLst>
              <a:ext uri="{FF2B5EF4-FFF2-40B4-BE49-F238E27FC236}">
                <a16:creationId xmlns:a16="http://schemas.microsoft.com/office/drawing/2014/main" id="{5E3D7318-3148-5B90-099E-32C6807A2241}"/>
              </a:ext>
            </a:extLst>
          </p:cNvPr>
          <p:cNvSpPr>
            <a:spLocks noChangeArrowheads="1"/>
          </p:cNvSpPr>
          <p:nvPr/>
        </p:nvSpPr>
        <p:spPr bwMode="auto">
          <a:xfrm>
            <a:off x="617280" y="2457097"/>
            <a:ext cx="10850086"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en-US" altLang="en-US" sz="20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Pandas</a:t>
            </a:r>
          </a:p>
          <a:p>
            <a:pPr marL="0" marR="0" lvl="0" indent="0" algn="l" defTabSz="914400" rtl="0" eaLnBrk="0" fontAlgn="base" latinLnBrk="0" hangingPunct="0">
              <a:lnSpc>
                <a:spcPct val="150000"/>
              </a:lnSpc>
              <a:spcBef>
                <a:spcPct val="0"/>
              </a:spcBef>
              <a:spcAft>
                <a:spcPct val="0"/>
              </a:spcAft>
              <a:buClrTx/>
              <a:buSzTx/>
              <a:tabLst/>
            </a:pPr>
            <a:r>
              <a:rPr kumimoji="0" lang="en-US" altLang="en-US" b="1" i="0" u="none" strike="noStrike" cap="none" normalizeH="0" baseline="0" dirty="0">
                <a:ln>
                  <a:noFill/>
                </a:ln>
                <a:effectLst/>
                <a:latin typeface="Times New Roman" panose="02020603050405020304" pitchFamily="18" charset="0"/>
                <a:cs typeface="Times New Roman" panose="02020603050405020304" pitchFamily="18" charset="0"/>
              </a:rPr>
              <a:t>Purpose: </a:t>
            </a:r>
            <a:r>
              <a:rPr kumimoji="0" lang="en-US" altLang="en-US" i="0" u="none" strike="noStrike" cap="none" normalizeH="0" baseline="0" dirty="0">
                <a:ln>
                  <a:noFill/>
                </a:ln>
                <a:effectLst/>
                <a:latin typeface="Times New Roman" panose="02020603050405020304" pitchFamily="18" charset="0"/>
                <a:cs typeface="Times New Roman" panose="02020603050405020304" pitchFamily="18" charset="0"/>
              </a:rPr>
              <a:t>Data manipulation and analysis.</a:t>
            </a:r>
          </a:p>
          <a:p>
            <a:pPr marL="0" marR="0" lvl="0" indent="0" algn="l" defTabSz="914400" rtl="0" eaLnBrk="0" fontAlgn="base" latinLnBrk="0" hangingPunct="0">
              <a:lnSpc>
                <a:spcPct val="150000"/>
              </a:lnSpc>
              <a:spcBef>
                <a:spcPct val="0"/>
              </a:spcBef>
              <a:spcAft>
                <a:spcPct val="0"/>
              </a:spcAft>
              <a:buClrTx/>
              <a:buSzTx/>
              <a:tabLst/>
            </a:pPr>
            <a:r>
              <a:rPr kumimoji="0" lang="en-US" altLang="en-US" i="0" u="none" strike="noStrike" cap="none" normalizeH="0" baseline="0" dirty="0">
                <a:ln>
                  <a:noFill/>
                </a:ln>
                <a:effectLst/>
                <a:latin typeface="Times New Roman" panose="02020603050405020304" pitchFamily="18" charset="0"/>
                <a:cs typeface="Times New Roman" panose="02020603050405020304" pitchFamily="18" charset="0"/>
              </a:rPr>
              <a:t>Key Features:</a:t>
            </a:r>
          </a:p>
          <a:p>
            <a:pPr marL="271463" marR="0" lvl="1" indent="185738"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i="0" u="none" strike="noStrike" cap="none" normalizeH="0" baseline="0" dirty="0">
                <a:ln>
                  <a:noFill/>
                </a:ln>
                <a:effectLst/>
                <a:latin typeface="Times New Roman" panose="02020603050405020304" pitchFamily="18" charset="0"/>
                <a:cs typeface="Times New Roman" panose="02020603050405020304" pitchFamily="18" charset="0"/>
              </a:rPr>
              <a:t>Provides </a:t>
            </a:r>
            <a:r>
              <a:rPr kumimoji="0" lang="en-US" altLang="en-US" i="0" u="none" strike="noStrike" cap="none" normalizeH="0" baseline="0" dirty="0" err="1">
                <a:ln>
                  <a:noFill/>
                </a:ln>
                <a:effectLst/>
                <a:latin typeface="Times New Roman" panose="02020603050405020304" pitchFamily="18" charset="0"/>
                <a:cs typeface="Times New Roman" panose="02020603050405020304" pitchFamily="18" charset="0"/>
              </a:rPr>
              <a:t>DataFrame</a:t>
            </a:r>
            <a:r>
              <a:rPr kumimoji="0" lang="en-US" altLang="en-US" i="0" u="none" strike="noStrike" cap="none" normalizeH="0" baseline="0" dirty="0">
                <a:ln>
                  <a:noFill/>
                </a:ln>
                <a:effectLst/>
                <a:latin typeface="Times New Roman" panose="02020603050405020304" pitchFamily="18" charset="0"/>
                <a:cs typeface="Times New Roman" panose="02020603050405020304" pitchFamily="18" charset="0"/>
              </a:rPr>
              <a:t> and Series objects for handling tabular data.</a:t>
            </a:r>
          </a:p>
          <a:p>
            <a:pPr marL="271463" marR="0" lvl="1" indent="185738"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i="0" u="none" strike="noStrike" cap="none" normalizeH="0" baseline="0" dirty="0">
                <a:ln>
                  <a:noFill/>
                </a:ln>
                <a:effectLst/>
                <a:latin typeface="Times New Roman" panose="02020603050405020304" pitchFamily="18" charset="0"/>
                <a:cs typeface="Times New Roman" panose="02020603050405020304" pitchFamily="18" charset="0"/>
              </a:rPr>
              <a:t>Easy data cleaning, filtering, grouping, merging, and reshaping.</a:t>
            </a:r>
          </a:p>
          <a:p>
            <a:pPr marL="271463" marR="0" lvl="1" indent="185738"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i="0" u="none" strike="noStrike" cap="none" normalizeH="0" baseline="0" dirty="0">
                <a:ln>
                  <a:noFill/>
                </a:ln>
                <a:effectLst/>
                <a:latin typeface="Times New Roman" panose="02020603050405020304" pitchFamily="18" charset="0"/>
                <a:cs typeface="Times New Roman" panose="02020603050405020304" pitchFamily="18" charset="0"/>
              </a:rPr>
              <a:t>Handles missing data gracefully.</a:t>
            </a:r>
          </a:p>
          <a:p>
            <a:pPr marL="0" marR="0" lvl="0" indent="0" algn="l" defTabSz="914400" rtl="0" eaLnBrk="0" fontAlgn="base" latinLnBrk="0" hangingPunct="0">
              <a:lnSpc>
                <a:spcPct val="150000"/>
              </a:lnSpc>
              <a:spcBef>
                <a:spcPct val="0"/>
              </a:spcBef>
              <a:spcAft>
                <a:spcPct val="0"/>
              </a:spcAft>
              <a:buClrTx/>
              <a:buSzTx/>
              <a:tabLst/>
            </a:pPr>
            <a:r>
              <a:rPr kumimoji="0" lang="en-US" altLang="en-US"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Why it's important for data mining: </a:t>
            </a:r>
            <a:r>
              <a:rPr kumimoji="0" lang="en-US" altLang="en-US" i="0" u="none" strike="noStrike" cap="none" normalizeH="0" baseline="0" dirty="0">
                <a:ln>
                  <a:noFill/>
                </a:ln>
                <a:effectLst/>
                <a:latin typeface="Times New Roman" panose="02020603050405020304" pitchFamily="18" charset="0"/>
                <a:cs typeface="Times New Roman" panose="02020603050405020304" pitchFamily="18" charset="0"/>
              </a:rPr>
              <a:t>Most raw datasets need heavy cleaning and transformation before modeling.</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74446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0360E-1BFE-EDCB-9E36-C5C5E91E59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F0F9D4-C354-AD59-5ECD-97EAF29432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228A58EF-7414-A1B6-D388-A0CA72635FB7}"/>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D880AC97-4F20-4025-F900-E3BA1E5BD7D8}"/>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7FCA521-94A4-4172-CCE9-33A5B29893C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31</a:t>
            </a:r>
          </a:p>
        </p:txBody>
      </p:sp>
      <p:pic>
        <p:nvPicPr>
          <p:cNvPr id="7" name="Graphic 21">
            <a:extLst>
              <a:ext uri="{FF2B5EF4-FFF2-40B4-BE49-F238E27FC236}">
                <a16:creationId xmlns:a16="http://schemas.microsoft.com/office/drawing/2014/main" id="{0A30524F-A94B-1A0C-D3F2-C85B0ED923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DB5AA05-203B-9635-1DB1-8408857F354A}"/>
              </a:ext>
            </a:extLst>
          </p:cNvPr>
          <p:cNvSpPr txBox="1"/>
          <p:nvPr/>
        </p:nvSpPr>
        <p:spPr>
          <a:xfrm>
            <a:off x="593155" y="2085605"/>
            <a:ext cx="10586632" cy="1785104"/>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Python libraries commonly used in data mining:</a:t>
            </a:r>
          </a:p>
          <a:p>
            <a:endParaRPr lang="en-US" dirty="0"/>
          </a:p>
          <a:p>
            <a:endParaRPr lang="en-US" dirty="0"/>
          </a:p>
          <a:p>
            <a:endParaRPr lang="en-US" dirty="0"/>
          </a:p>
          <a:p>
            <a:endParaRPr lang="en-US" dirty="0"/>
          </a:p>
          <a:p>
            <a:endParaRPr lang="en-US" dirty="0"/>
          </a:p>
        </p:txBody>
      </p:sp>
      <p:sp>
        <p:nvSpPr>
          <p:cNvPr id="19" name="Rectangle 10">
            <a:extLst>
              <a:ext uri="{FF2B5EF4-FFF2-40B4-BE49-F238E27FC236}">
                <a16:creationId xmlns:a16="http://schemas.microsoft.com/office/drawing/2014/main" id="{9D7D8752-6475-6962-0077-11084198059D}"/>
              </a:ext>
            </a:extLst>
          </p:cNvPr>
          <p:cNvSpPr>
            <a:spLocks noChangeArrowheads="1"/>
          </p:cNvSpPr>
          <p:nvPr/>
        </p:nvSpPr>
        <p:spPr bwMode="auto">
          <a:xfrm>
            <a:off x="641405" y="2451385"/>
            <a:ext cx="10812720" cy="3277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gn="just">
              <a:lnSpc>
                <a:spcPct val="150000"/>
              </a:lnSpc>
              <a:buFont typeface="Wingdings" panose="05000000000000000000" pitchFamily="2" charset="2"/>
              <a:buChar char="q"/>
            </a:pPr>
            <a:r>
              <a:rPr lang="en-US" b="1" dirty="0">
                <a:solidFill>
                  <a:srgbClr val="C00000"/>
                </a:solidFill>
                <a:latin typeface="Times New Roman" panose="02020603050405020304" pitchFamily="18" charset="0"/>
                <a:cs typeface="Times New Roman" panose="02020603050405020304" pitchFamily="18" charset="0"/>
              </a:rPr>
              <a:t>NumPy</a:t>
            </a:r>
          </a:p>
          <a:p>
            <a:pPr algn="just">
              <a:lnSpc>
                <a:spcPct val="150000"/>
              </a:lnSpc>
            </a:pPr>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Numerical computations and array processing</a:t>
            </a:r>
            <a:r>
              <a:rPr lang="en-US" dirty="0">
                <a:latin typeface="Times New Roman" panose="02020603050405020304" pitchFamily="18" charset="0"/>
                <a:cs typeface="Times New Roman" panose="02020603050405020304" pitchFamily="18" charset="0"/>
              </a:rPr>
              <a:t>.</a:t>
            </a:r>
          </a:p>
          <a:p>
            <a:pPr algn="just">
              <a:lnSpc>
                <a:spcPct val="150000"/>
              </a:lnSpc>
            </a:pPr>
            <a:r>
              <a:rPr lang="en-US" b="1" dirty="0">
                <a:latin typeface="Times New Roman" panose="02020603050405020304" pitchFamily="18" charset="0"/>
                <a:cs typeface="Times New Roman" panose="02020603050405020304" pitchFamily="18" charset="0"/>
              </a:rPr>
              <a:t>Key Features:</a:t>
            </a:r>
            <a:endParaRPr lang="en-US" dirty="0">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Powerful n-dimensional arrays.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Fast mathematical operations (linear algebra, Fourier transforms, random number generation).</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Basis for many other libraries like Pandas and Scikit-learn.</a:t>
            </a:r>
          </a:p>
          <a:p>
            <a:pPr algn="just">
              <a:lnSpc>
                <a:spcPct val="150000"/>
              </a:lnSpc>
            </a:pPr>
            <a:r>
              <a:rPr lang="en-US" b="1" dirty="0">
                <a:latin typeface="Times New Roman" panose="02020603050405020304" pitchFamily="18" charset="0"/>
                <a:cs typeface="Times New Roman" panose="02020603050405020304" pitchFamily="18" charset="0"/>
              </a:rPr>
              <a:t>Why it's important:</a:t>
            </a:r>
            <a:r>
              <a:rPr lang="en-US" dirty="0">
                <a:latin typeface="Times New Roman" panose="02020603050405020304" pitchFamily="18" charset="0"/>
                <a:cs typeface="Times New Roman" panose="02020603050405020304" pitchFamily="18" charset="0"/>
              </a:rPr>
              <a:t> Efficient data storage and manipulation for large datasets.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94924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53198-7639-1209-B3F3-ECC93AE176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FEF58-D417-3B68-B422-91D21CEB48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DFF77624-0286-0409-D9ED-297D5CA92627}"/>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A07FBF50-4216-1FAE-D939-1AE709BDFDE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8F1075D-5028-3A41-290B-3043B17065D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pic>
        <p:nvPicPr>
          <p:cNvPr id="7" name="Graphic 21">
            <a:extLst>
              <a:ext uri="{FF2B5EF4-FFF2-40B4-BE49-F238E27FC236}">
                <a16:creationId xmlns:a16="http://schemas.microsoft.com/office/drawing/2014/main" id="{C45B8DF1-BE72-7E29-32B3-FE630A4A46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46B73BC-1482-EF20-372A-4385C7FD1892}"/>
              </a:ext>
            </a:extLst>
          </p:cNvPr>
          <p:cNvSpPr txBox="1"/>
          <p:nvPr/>
        </p:nvSpPr>
        <p:spPr>
          <a:xfrm>
            <a:off x="593155" y="2085605"/>
            <a:ext cx="10586632" cy="1785104"/>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Python libraries commonly used in data mining:</a:t>
            </a:r>
          </a:p>
          <a:p>
            <a:endParaRPr lang="en-US" dirty="0"/>
          </a:p>
          <a:p>
            <a:endParaRPr lang="en-US" dirty="0"/>
          </a:p>
          <a:p>
            <a:endParaRPr lang="en-US" dirty="0"/>
          </a:p>
          <a:p>
            <a:endParaRPr lang="en-US" dirty="0"/>
          </a:p>
          <a:p>
            <a:endParaRPr lang="en-US" dirty="0"/>
          </a:p>
        </p:txBody>
      </p:sp>
      <p:sp>
        <p:nvSpPr>
          <p:cNvPr id="19" name="Rectangle 10">
            <a:extLst>
              <a:ext uri="{FF2B5EF4-FFF2-40B4-BE49-F238E27FC236}">
                <a16:creationId xmlns:a16="http://schemas.microsoft.com/office/drawing/2014/main" id="{2918D66E-2C6B-22E9-5BB3-E6FD6F481CBA}"/>
              </a:ext>
            </a:extLst>
          </p:cNvPr>
          <p:cNvSpPr>
            <a:spLocks noChangeArrowheads="1"/>
          </p:cNvSpPr>
          <p:nvPr/>
        </p:nvSpPr>
        <p:spPr bwMode="auto">
          <a:xfrm>
            <a:off x="617280" y="2558983"/>
            <a:ext cx="10812720" cy="3277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nSpc>
                <a:spcPct val="150000"/>
              </a:lnSpc>
              <a:buFont typeface="Wingdings" panose="05000000000000000000" pitchFamily="2" charset="2"/>
              <a:buChar char="q"/>
            </a:pPr>
            <a:r>
              <a:rPr lang="en-US" b="1" dirty="0">
                <a:solidFill>
                  <a:srgbClr val="C00000"/>
                </a:solidFill>
                <a:latin typeface="Times New Roman" panose="02020603050405020304" pitchFamily="18" charset="0"/>
                <a:cs typeface="Times New Roman" panose="02020603050405020304" pitchFamily="18" charset="0"/>
              </a:rPr>
              <a:t>Matplotlib &amp; Seaborn</a:t>
            </a:r>
          </a:p>
          <a:p>
            <a:pPr>
              <a:lnSpc>
                <a:spcPct val="150000"/>
              </a:lnSpc>
            </a:pPr>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Data visualization.</a:t>
            </a:r>
          </a:p>
          <a:p>
            <a:pPr>
              <a:lnSpc>
                <a:spcPct val="150000"/>
              </a:lnSpc>
            </a:pPr>
            <a:r>
              <a:rPr lang="en-US" b="1" dirty="0">
                <a:latin typeface="Times New Roman" panose="02020603050405020304" pitchFamily="18" charset="0"/>
                <a:cs typeface="Times New Roman" panose="02020603050405020304" pitchFamily="18" charset="0"/>
              </a:rPr>
              <a:t>Key Features:</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Matplotlib:</a:t>
            </a:r>
            <a:r>
              <a:rPr lang="en-US" dirty="0">
                <a:latin typeface="Times New Roman" panose="02020603050405020304" pitchFamily="18" charset="0"/>
                <a:cs typeface="Times New Roman" panose="02020603050405020304" pitchFamily="18" charset="0"/>
              </a:rPr>
              <a:t> Highly customizable plots (line, bar, scatter, histogram, etc.).</a:t>
            </a:r>
          </a:p>
          <a:p>
            <a:pPr marL="742950" lvl="1"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Seaborn:</a:t>
            </a:r>
            <a:r>
              <a:rPr lang="en-US" dirty="0">
                <a:latin typeface="Times New Roman" panose="02020603050405020304" pitchFamily="18" charset="0"/>
                <a:cs typeface="Times New Roman" panose="02020603050405020304" pitchFamily="18" charset="0"/>
              </a:rPr>
              <a:t> Simplified statistical graphics built on Matplotlib, with beautiful default styles.</a:t>
            </a:r>
          </a:p>
          <a:p>
            <a:pPr>
              <a:lnSpc>
                <a:spcPct val="150000"/>
              </a:lnSpc>
            </a:pPr>
            <a:r>
              <a:rPr lang="en-US" b="1" dirty="0">
                <a:latin typeface="Times New Roman" panose="02020603050405020304" pitchFamily="18" charset="0"/>
                <a:cs typeface="Times New Roman" panose="02020603050405020304" pitchFamily="18" charset="0"/>
              </a:rPr>
              <a:t>Why it's important:</a:t>
            </a:r>
            <a:r>
              <a:rPr lang="en-US" dirty="0">
                <a:latin typeface="Times New Roman" panose="02020603050405020304" pitchFamily="18" charset="0"/>
                <a:cs typeface="Times New Roman" panose="02020603050405020304" pitchFamily="18" charset="0"/>
              </a:rPr>
              <a:t> Helps in </a:t>
            </a:r>
            <a:r>
              <a:rPr lang="en-US" b="1" dirty="0">
                <a:latin typeface="Times New Roman" panose="02020603050405020304" pitchFamily="18" charset="0"/>
                <a:cs typeface="Times New Roman" panose="02020603050405020304" pitchFamily="18" charset="0"/>
              </a:rPr>
              <a:t>exploratory data analysis (EDA)</a:t>
            </a:r>
            <a:r>
              <a:rPr lang="en-US" dirty="0">
                <a:latin typeface="Times New Roman" panose="02020603050405020304" pitchFamily="18" charset="0"/>
                <a:cs typeface="Times New Roman" panose="02020603050405020304" pitchFamily="18" charset="0"/>
              </a:rPr>
              <a:t> by visualizing patterns, correlations, and distributions.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22605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690C3-B5EE-F200-D893-E83EAFB62F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7B3997-C3CC-C999-8C3D-408FBF886C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F0DFFF16-8C04-E948-25DE-4377894BE0D5}"/>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2C852C5F-F3BE-AD8F-170C-9EE336D68E8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CEFCD9-8F6B-6FD2-F231-1C405C56B31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pic>
        <p:nvPicPr>
          <p:cNvPr id="7" name="Graphic 21">
            <a:extLst>
              <a:ext uri="{FF2B5EF4-FFF2-40B4-BE49-F238E27FC236}">
                <a16:creationId xmlns:a16="http://schemas.microsoft.com/office/drawing/2014/main" id="{9A2352A0-8A6C-610B-98B1-9F4148D5C4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DA34550-C361-9414-4C51-D81220D68CF4}"/>
              </a:ext>
            </a:extLst>
          </p:cNvPr>
          <p:cNvSpPr txBox="1"/>
          <p:nvPr/>
        </p:nvSpPr>
        <p:spPr>
          <a:xfrm>
            <a:off x="593155" y="2085605"/>
            <a:ext cx="10586632" cy="1785104"/>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Python libraries commonly used in data mining:</a:t>
            </a:r>
          </a:p>
          <a:p>
            <a:endParaRPr lang="en-US" dirty="0"/>
          </a:p>
          <a:p>
            <a:endParaRPr lang="en-US" dirty="0"/>
          </a:p>
          <a:p>
            <a:endParaRPr lang="en-US" dirty="0"/>
          </a:p>
          <a:p>
            <a:endParaRPr lang="en-US" dirty="0"/>
          </a:p>
          <a:p>
            <a:endParaRPr lang="en-US" dirty="0"/>
          </a:p>
        </p:txBody>
      </p:sp>
      <p:sp>
        <p:nvSpPr>
          <p:cNvPr id="19" name="Rectangle 10">
            <a:extLst>
              <a:ext uri="{FF2B5EF4-FFF2-40B4-BE49-F238E27FC236}">
                <a16:creationId xmlns:a16="http://schemas.microsoft.com/office/drawing/2014/main" id="{AAC4F588-CBC1-9806-7231-C2423EFA6B7A}"/>
              </a:ext>
            </a:extLst>
          </p:cNvPr>
          <p:cNvSpPr>
            <a:spLocks noChangeArrowheads="1"/>
          </p:cNvSpPr>
          <p:nvPr/>
        </p:nvSpPr>
        <p:spPr bwMode="auto">
          <a:xfrm>
            <a:off x="617280" y="2558983"/>
            <a:ext cx="10836845"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buFont typeface="Wingdings" panose="05000000000000000000" pitchFamily="2" charset="2"/>
              <a:buChar char="q"/>
            </a:pPr>
            <a:r>
              <a:rPr lang="en-US" b="1" dirty="0">
                <a:solidFill>
                  <a:srgbClr val="C00000"/>
                </a:solidFill>
                <a:latin typeface="Times New Roman" panose="02020603050405020304" pitchFamily="18" charset="0"/>
                <a:cs typeface="Times New Roman" panose="02020603050405020304" pitchFamily="18" charset="0"/>
              </a:rPr>
              <a:t>Scikit-learn</a:t>
            </a:r>
          </a:p>
          <a:p>
            <a:pPr>
              <a:lnSpc>
                <a:spcPct val="150000"/>
              </a:lnSpc>
            </a:pPr>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Machine learning for data mining.</a:t>
            </a:r>
          </a:p>
          <a:p>
            <a:pPr>
              <a:lnSpc>
                <a:spcPct val="150000"/>
              </a:lnSpc>
            </a:pPr>
            <a:r>
              <a:rPr lang="en-US" b="1" dirty="0">
                <a:latin typeface="Times New Roman" panose="02020603050405020304" pitchFamily="18" charset="0"/>
                <a:cs typeface="Times New Roman" panose="02020603050405020304" pitchFamily="18" charset="0"/>
              </a:rPr>
              <a:t>Key Features:</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Implements most classic algorithms: clustering (K-means, DBSCAN), classification (SVM, Random Forest), regression</a:t>
            </a: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Tools for model evaluation, cross-validation, and feature selection.</a:t>
            </a:r>
          </a:p>
          <a:p>
            <a:pPr>
              <a:lnSpc>
                <a:spcPct val="150000"/>
              </a:lnSpc>
            </a:pPr>
            <a:r>
              <a:rPr lang="en-US" b="1" dirty="0">
                <a:latin typeface="Times New Roman" panose="02020603050405020304" pitchFamily="18" charset="0"/>
                <a:cs typeface="Times New Roman" panose="02020603050405020304" pitchFamily="18" charset="0"/>
              </a:rPr>
              <a:t>Why it's important:</a:t>
            </a:r>
            <a:r>
              <a:rPr lang="en-US" dirty="0">
                <a:latin typeface="Times New Roman" panose="02020603050405020304" pitchFamily="18" charset="0"/>
                <a:cs typeface="Times New Roman" panose="02020603050405020304" pitchFamily="18" charset="0"/>
              </a:rPr>
              <a:t> Provides a standardized framework for building and testing predictive models.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39272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6CF42-7636-B1C7-246C-95F2F4D24C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9729FF-5B04-44B3-6D9A-04D7FE3BF0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3BDA82C3-16AD-4CA7-B0F8-89037121F53D}"/>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32385D9A-8748-5C25-A7B1-10B76E2F5486}"/>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95EE585-B93A-457D-EBA1-D25DDEF09E9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34</a:t>
            </a:r>
          </a:p>
        </p:txBody>
      </p:sp>
      <p:pic>
        <p:nvPicPr>
          <p:cNvPr id="7" name="Graphic 21">
            <a:extLst>
              <a:ext uri="{FF2B5EF4-FFF2-40B4-BE49-F238E27FC236}">
                <a16:creationId xmlns:a16="http://schemas.microsoft.com/office/drawing/2014/main" id="{D4CCAF41-0B3B-ED3E-6699-E7743A891C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1E21942-1104-2480-FD64-981063F4AF53}"/>
              </a:ext>
            </a:extLst>
          </p:cNvPr>
          <p:cNvPicPr>
            <a:picLocks noChangeAspect="1"/>
          </p:cNvPicPr>
          <p:nvPr/>
        </p:nvPicPr>
        <p:blipFill>
          <a:blip r:embed="rId4"/>
          <a:stretch>
            <a:fillRect/>
          </a:stretch>
        </p:blipFill>
        <p:spPr>
          <a:xfrm>
            <a:off x="3001730" y="1779183"/>
            <a:ext cx="7669619" cy="3917090"/>
          </a:xfrm>
          <a:prstGeom prst="rect">
            <a:avLst/>
          </a:prstGeom>
        </p:spPr>
      </p:pic>
    </p:spTree>
    <p:extLst>
      <p:ext uri="{BB962C8B-B14F-4D97-AF65-F5344CB8AC3E}">
        <p14:creationId xmlns:p14="http://schemas.microsoft.com/office/powerpoint/2010/main" val="2651612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0AD7C-C6A3-2325-AE1A-C84749031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EE3184-6174-55F0-525E-94AAA7427D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8976E3A4-38C4-0BFF-FA5D-28C8EADBD40F}"/>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BA437739-B492-24AC-D1BB-8364CAAEAD3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8A129CF-D4C5-6EE1-DBDF-F45F21D5798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35</a:t>
            </a:r>
          </a:p>
        </p:txBody>
      </p:sp>
      <p:pic>
        <p:nvPicPr>
          <p:cNvPr id="7" name="Graphic 21">
            <a:extLst>
              <a:ext uri="{FF2B5EF4-FFF2-40B4-BE49-F238E27FC236}">
                <a16:creationId xmlns:a16="http://schemas.microsoft.com/office/drawing/2014/main" id="{45851D61-1CAB-2EA8-45D0-CE0ADD5847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C5E2C8A-249F-C03F-9FCD-28682E843918}"/>
              </a:ext>
            </a:extLst>
          </p:cNvPr>
          <p:cNvPicPr>
            <a:picLocks noChangeAspect="1"/>
          </p:cNvPicPr>
          <p:nvPr/>
        </p:nvPicPr>
        <p:blipFill>
          <a:blip r:embed="rId4"/>
          <a:stretch>
            <a:fillRect/>
          </a:stretch>
        </p:blipFill>
        <p:spPr>
          <a:xfrm>
            <a:off x="3748035" y="1841984"/>
            <a:ext cx="5747657" cy="4213923"/>
          </a:xfrm>
          <a:prstGeom prst="rect">
            <a:avLst/>
          </a:prstGeom>
        </p:spPr>
      </p:pic>
    </p:spTree>
    <p:extLst>
      <p:ext uri="{BB962C8B-B14F-4D97-AF65-F5344CB8AC3E}">
        <p14:creationId xmlns:p14="http://schemas.microsoft.com/office/powerpoint/2010/main" val="3827966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E8B0F-88BE-3AC8-7463-9544740724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B970F7-20C7-9475-2FAB-78A71D18E2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Python libraries commonly used in data mining</a:t>
            </a:r>
            <a:endParaRPr lang="en-US" dirty="0"/>
          </a:p>
        </p:txBody>
      </p:sp>
      <p:sp>
        <p:nvSpPr>
          <p:cNvPr id="3" name="TextBox 2">
            <a:extLst>
              <a:ext uri="{FF2B5EF4-FFF2-40B4-BE49-F238E27FC236}">
                <a16:creationId xmlns:a16="http://schemas.microsoft.com/office/drawing/2014/main" id="{47324406-BFC4-6E5C-DA4C-08D61D8E05E5}"/>
              </a:ext>
            </a:extLst>
          </p:cNvPr>
          <p:cNvSpPr txBox="1"/>
          <p:nvPr/>
        </p:nvSpPr>
        <p:spPr>
          <a:xfrm>
            <a:off x="2346764" y="1285385"/>
            <a:ext cx="6917816" cy="400110"/>
          </a:xfrm>
          <a:prstGeom prst="rect">
            <a:avLst/>
          </a:prstGeom>
          <a:noFill/>
        </p:spPr>
        <p:txBody>
          <a:bodyPr wrap="square" rtlCol="0">
            <a:spAutoFit/>
          </a:bodyPr>
          <a:lstStyle/>
          <a:p>
            <a:r>
              <a:rPr lang="en-US" sz="2000" b="1" dirty="0"/>
              <a:t>Python for data mining</a:t>
            </a:r>
          </a:p>
        </p:txBody>
      </p:sp>
      <p:sp>
        <p:nvSpPr>
          <p:cNvPr id="5" name="Rectangle 4">
            <a:extLst>
              <a:ext uri="{FF2B5EF4-FFF2-40B4-BE49-F238E27FC236}">
                <a16:creationId xmlns:a16="http://schemas.microsoft.com/office/drawing/2014/main" id="{7A3CB1D1-9875-66C0-71D7-1B526BDACA05}"/>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037CE80-A97E-E01A-C2A3-D7DC83F8186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36</a:t>
            </a:r>
          </a:p>
        </p:txBody>
      </p:sp>
      <p:pic>
        <p:nvPicPr>
          <p:cNvPr id="7" name="Graphic 21">
            <a:extLst>
              <a:ext uri="{FF2B5EF4-FFF2-40B4-BE49-F238E27FC236}">
                <a16:creationId xmlns:a16="http://schemas.microsoft.com/office/drawing/2014/main" id="{02F84965-3C49-B1DF-35AE-571BF85442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7C51F32-1BAE-082F-A1E9-1A52EE7BBCD2}"/>
              </a:ext>
            </a:extLst>
          </p:cNvPr>
          <p:cNvPicPr>
            <a:picLocks noChangeAspect="1"/>
          </p:cNvPicPr>
          <p:nvPr/>
        </p:nvPicPr>
        <p:blipFill>
          <a:blip r:embed="rId4"/>
          <a:stretch>
            <a:fillRect/>
          </a:stretch>
        </p:blipFill>
        <p:spPr>
          <a:xfrm>
            <a:off x="2532184" y="1941345"/>
            <a:ext cx="5648429" cy="4005264"/>
          </a:xfrm>
          <a:prstGeom prst="rect">
            <a:avLst/>
          </a:prstGeom>
        </p:spPr>
      </p:pic>
    </p:spTree>
    <p:extLst>
      <p:ext uri="{BB962C8B-B14F-4D97-AF65-F5344CB8AC3E}">
        <p14:creationId xmlns:p14="http://schemas.microsoft.com/office/powerpoint/2010/main" val="3869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24920-C096-DD6F-47F3-4E7499061A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19F754-E78F-BF3F-8EAD-822B506BFC10}"/>
              </a:ext>
            </a:extLst>
          </p:cNvPr>
          <p:cNvSpPr/>
          <p:nvPr/>
        </p:nvSpPr>
        <p:spPr>
          <a:xfrm>
            <a:off x="286247" y="1997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200000"/>
              </a:lnSpc>
              <a:buFont typeface="+mj-lt"/>
              <a:buAutoNum type="arabicPeriod"/>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AFFAE09-E692-8056-1289-A4611E4C700E}"/>
              </a:ext>
            </a:extLst>
          </p:cNvPr>
          <p:cNvSpPr txBox="1"/>
          <p:nvPr/>
        </p:nvSpPr>
        <p:spPr>
          <a:xfrm>
            <a:off x="2346764" y="1496721"/>
            <a:ext cx="7683588" cy="523220"/>
          </a:xfrm>
          <a:prstGeom prst="rect">
            <a:avLst/>
          </a:prstGeom>
          <a:noFill/>
        </p:spPr>
        <p:txBody>
          <a:bodyPr wrap="square" rtlCol="0">
            <a:spAutoFit/>
          </a:bodyPr>
          <a:lstStyle/>
          <a:p>
            <a:r>
              <a:rPr lang="en-US" sz="2800" b="1" dirty="0"/>
              <a:t>Summary</a:t>
            </a:r>
            <a:endParaRPr lang="en-US" sz="2400" b="1" dirty="0">
              <a:latin typeface="Alexandria"/>
            </a:endParaRPr>
          </a:p>
        </p:txBody>
      </p:sp>
      <p:sp>
        <p:nvSpPr>
          <p:cNvPr id="5" name="Rectangle 4">
            <a:extLst>
              <a:ext uri="{FF2B5EF4-FFF2-40B4-BE49-F238E27FC236}">
                <a16:creationId xmlns:a16="http://schemas.microsoft.com/office/drawing/2014/main" id="{282783C4-428B-5A46-CDDA-C72CD0248E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27A8877-C7B3-D7F9-7C3B-89F35C3A7F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37</a:t>
            </a:r>
          </a:p>
        </p:txBody>
      </p:sp>
      <p:pic>
        <p:nvPicPr>
          <p:cNvPr id="7" name="Graphic 21">
            <a:extLst>
              <a:ext uri="{FF2B5EF4-FFF2-40B4-BE49-F238E27FC236}">
                <a16:creationId xmlns:a16="http://schemas.microsoft.com/office/drawing/2014/main" id="{B87B291A-AEFB-E9B1-60D6-5786144FE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345FDB-AC56-EED4-4FC6-80CD49E026FD}"/>
              </a:ext>
            </a:extLst>
          </p:cNvPr>
          <p:cNvSpPr txBox="1"/>
          <p:nvPr/>
        </p:nvSpPr>
        <p:spPr>
          <a:xfrm>
            <a:off x="522515" y="2398077"/>
            <a:ext cx="9867481" cy="2703625"/>
          </a:xfrm>
          <a:prstGeom prst="rect">
            <a:avLst/>
          </a:prstGeom>
          <a:noFill/>
        </p:spPr>
        <p:txBody>
          <a:bodyPr wrap="square" rtlCol="0">
            <a:spAutoFit/>
          </a:bodyPr>
          <a:lstStyle/>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Data mining techniques.</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Data mining process.</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Python libraries.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62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688354b5-287c-4cda-825e-1d7935aea40e"/>
    <ds:schemaRef ds:uri="http://schemas.microsoft.com/office/2006/documentManagement/types"/>
    <ds:schemaRef ds:uri="http://purl.org/dc/term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2397</TotalTime>
  <Words>3243</Words>
  <Application>Microsoft Office PowerPoint</Application>
  <PresentationFormat>Widescreen</PresentationFormat>
  <Paragraphs>300</Paragraphs>
  <Slides>40</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374</cp:revision>
  <dcterms:created xsi:type="dcterms:W3CDTF">2023-04-29T09:08:00Z</dcterms:created>
  <dcterms:modified xsi:type="dcterms:W3CDTF">2025-07-21T12:57:20Z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