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sldIdLst>
    <p:sldId id="326" r:id="rId2"/>
    <p:sldId id="341" r:id="rId3"/>
    <p:sldId id="344" r:id="rId4"/>
    <p:sldId id="345" r:id="rId5"/>
    <p:sldId id="346" r:id="rId6"/>
    <p:sldId id="347" r:id="rId7"/>
    <p:sldId id="348" r:id="rId8"/>
    <p:sldId id="349" r:id="rId9"/>
    <p:sldId id="350" r:id="rId10"/>
    <p:sldId id="351" r:id="rId11"/>
    <p:sldId id="352" r:id="rId12"/>
    <p:sldId id="353" r:id="rId13"/>
    <p:sldId id="354" r:id="rId14"/>
    <p:sldId id="355" r:id="rId15"/>
    <p:sldId id="356" r:id="rId16"/>
    <p:sldId id="357" r:id="rId17"/>
    <p:sldId id="358" r:id="rId18"/>
    <p:sldId id="359" r:id="rId19"/>
    <p:sldId id="360" r:id="rId20"/>
    <p:sldId id="361" r:id="rId21"/>
    <p:sldId id="362" r:id="rId22"/>
    <p:sldId id="364" r:id="rId23"/>
    <p:sldId id="363" r:id="rId24"/>
    <p:sldId id="365" r:id="rId25"/>
    <p:sldId id="366" r:id="rId26"/>
    <p:sldId id="367" r:id="rId27"/>
    <p:sldId id="368" r:id="rId28"/>
    <p:sldId id="369" r:id="rId29"/>
    <p:sldId id="370" r:id="rId30"/>
    <p:sldId id="371" r:id="rId31"/>
    <p:sldId id="372" r:id="rId32"/>
    <p:sldId id="373" r:id="rId33"/>
    <p:sldId id="374" r:id="rId34"/>
    <p:sldId id="375" r:id="rId35"/>
    <p:sldId id="376" r:id="rId36"/>
    <p:sldId id="377" r:id="rId37"/>
    <p:sldId id="378" r:id="rId38"/>
    <p:sldId id="379" r:id="rId39"/>
    <p:sldId id="380" r:id="rId40"/>
    <p:sldId id="381" r:id="rId41"/>
    <p:sldId id="343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84658"/>
    <a:srgbClr val="669B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C05462-EE3E-43A4-BE38-C093E293B290}" type="datetimeFigureOut">
              <a:rPr lang="en-US" smtClean="0"/>
              <a:t>8/7/2023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10719F-2C8D-455B-B6A3-AA2646540A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692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4442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6C0AD9-F3EC-49D5-B219-D36EA4F2CDD0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594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F7138-254B-03A2-AC84-0D34233F3C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55188D-2AA0-D079-78FA-6848836B9E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1DF37-B6E3-2663-C86C-D80EE0087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8/7/2023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F4065-6F93-97F5-DF0B-EBB103797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298699-AD28-2842-540B-CF143AB05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809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65CCB-28FB-EC80-5DAF-297C3C430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1C23A-29A1-28D4-766D-4E5B8901B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D0A7FF-38AB-ED1C-3281-C422729AC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8/7/2023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63074-9929-AFE8-404D-4E879ECE0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81E6B4-E97D-0043-CE12-C2BABC133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8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92DFE-7A5D-6DE2-3186-8A2E98956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9539AD-EA57-FDBF-C916-FF3FB4BB5E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DAEDA-850F-588D-93BF-C5C28C3B7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8/7/2023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AD32A-E6CD-E882-EC6B-6DD2087D1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8AFBC-4E54-15EC-6B6E-DD942AE41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656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BC706-7A20-6F50-E052-72A72D5A6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9287D-EAAB-35CE-E116-F0EC42E1C0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19B11F-173E-2134-C537-85DB116B75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C2029A-0961-9369-0827-612066534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8/7/2023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E848C-7418-472B-B905-3B7F64C08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39C1F-3386-D126-EE70-EB24D4254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08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020DC-31D2-488E-FD77-91E490BC4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A5C1FE-917C-C78F-D4B8-F921EC426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8A4991-9EFF-C0C6-C9C2-123B21B2CF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D5E783-E000-971F-2F50-54FE45484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00A0FA-21AC-2E2F-5B52-80ACD8C3F9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6AE67B-BB3D-A781-BF77-D44333E80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8/7/2023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1C8AB9-3E01-4A4C-94EC-EA41E93AD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D13C62-D84C-3AF4-2D51-D4DD04B7B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529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58C63-3B56-16B3-B06F-1A2A635DB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467AF3-735F-4812-E964-C9ED43627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8/7/2023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48FB88-B77F-15D4-2A13-D61F740B0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CF97B5-D41B-BBF2-47D1-76C639894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468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4AA5A7-2026-3286-5987-87029BB56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8/7/2023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831B36-9A8B-1B0E-0934-433D80179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8DA9D-5B2C-F090-BA06-EFBA3F123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954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D7E44-7E1C-8288-3002-0D60327E4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A88A8-1CF6-5E2F-6D43-1C938C913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386C-687E-B6B3-30EE-76274F2F9B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98F930-7EFF-71BE-EEF8-3C1195EB3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8/7/2023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8DEF70-DC42-B539-3FBE-5C0B5653E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81C20-CB22-047F-E3D6-3FE228887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651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01322-F317-7CF1-4D8B-7345F6D42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68B439-185F-5131-CA5C-C18568C798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F8AB33-189C-BF1E-1C8D-3F38DD0F7C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17E170-2D38-B8F3-7135-754C7A3A4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8/7/2023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77722-3C43-7F59-E8C3-96E829FD3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363303-92E3-D018-DA40-D885AD34C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83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AECEE-381E-DDA3-5207-DB84C8A23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214E84-FA20-6475-E1C5-51DDEBAF5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489B02-DF96-DD1C-422D-6118EBDAC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8/7/2023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97C8B-C91E-1F22-39B8-AF0593304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BEB17-C82F-07D8-B66D-19D4B01BB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52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8AC318-5AED-80AC-B163-A1361C86D2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43780B-AB1E-94A9-4D17-D64AC0AC91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5CFAA-59E4-A075-092E-4AED3DD01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C1DE1-F788-4A47-A078-3F22CCFC4808}" type="datetimeFigureOut">
              <a:rPr lang="en-US" smtClean="0"/>
              <a:t>8/7/2023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7A9B4-30AB-4ED2-5AF3-B1607E11B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35522-F550-2B73-6DEF-04AD23DA5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4761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31468C-B3FE-244F-D0B1-A2E6763AF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A040E6-62F0-5E81-0E0E-A3C209A10F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AF44D-85B1-9E18-F661-5AA6669DB2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C1DE1-F788-4A47-A078-3F22CCFC4808}" type="datetimeFigureOut">
              <a:rPr lang="en-US" smtClean="0"/>
              <a:t>8/7/2023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22B4B-93A8-F58A-C306-7292BBBF45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005A2-D15A-F3ED-633F-95FE9D06D3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405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3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7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6.svg"/><Relationship Id="rId7" Type="http://schemas.openxmlformats.org/officeDocument/2006/relationships/image" Target="../media/image2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7.png"/><Relationship Id="rId9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7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7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7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gradFill flip="none" rotWithShape="1">
            <a:gsLst>
              <a:gs pos="0">
                <a:srgbClr val="8E5A6D">
                  <a:shade val="30000"/>
                  <a:satMod val="115000"/>
                </a:srgbClr>
              </a:gs>
              <a:gs pos="50000">
                <a:srgbClr val="8E5A6D">
                  <a:shade val="67500"/>
                  <a:satMod val="115000"/>
                </a:srgbClr>
              </a:gs>
              <a:gs pos="100000">
                <a:srgbClr val="8E5A6D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-125056" y="-121107"/>
            <a:ext cx="6117514" cy="3744684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2701395" y="3132902"/>
            <a:ext cx="8795188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1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-1" y="4689763"/>
            <a:ext cx="7332956" cy="523220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2701395" y="3629551"/>
            <a:ext cx="58674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41A87E-63B3-89C4-C91E-4999ECEFC6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2629" y="-551785"/>
            <a:ext cx="2704571" cy="27045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E2D01B-0E78-027F-160A-F532D98C46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5056" y="4910013"/>
            <a:ext cx="3798791" cy="270874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97DA2A-1886-F527-AEBC-CAB7231349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6150" y="6194454"/>
            <a:ext cx="2351050" cy="381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5644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63438" y="631061"/>
            <a:ext cx="3313962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622397" y="318557"/>
            <a:ext cx="35349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7994" y="1046859"/>
            <a:ext cx="6937959" cy="43271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9: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</a:rPr>
              <a:t>Protecting data in your application</a:t>
            </a:r>
          </a:p>
          <a:p>
            <a:pPr marL="0" indent="0">
              <a:lnSpc>
                <a:spcPct val="100000"/>
              </a:lnSpc>
              <a:spcAft>
                <a:spcPts val="750"/>
              </a:spcAft>
              <a:buNone/>
            </a:pPr>
            <a:endParaRPr lang="en-US" dirty="0">
              <a:latin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2B9D0B-D349-04ED-6CA2-92FEEF261646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108488" y="6260451"/>
            <a:ext cx="2483061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551524" y="1676782"/>
            <a:ext cx="11623827" cy="35547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at rest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S3 protection features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Protection through encryption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in transit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Best practices to protect data in Amazon S3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Additional data protection services</a:t>
            </a:r>
          </a:p>
          <a:p>
            <a:pPr marL="0" indent="0">
              <a:spcBef>
                <a:spcPts val="0"/>
              </a:spcBef>
              <a:spcAft>
                <a:spcPts val="1200"/>
              </a:spcAft>
              <a:buNone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4B4705BF-5D75-B65F-DA80-3B7EDE0F5431}"/>
              </a:ext>
            </a:extLst>
          </p:cNvPr>
          <p:cNvSpPr txBox="1">
            <a:spLocks/>
          </p:cNvSpPr>
          <p:nvPr/>
        </p:nvSpPr>
        <p:spPr>
          <a:xfrm>
            <a:off x="6257601" y="1676782"/>
            <a:ext cx="5504688" cy="38636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Lab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Encrypting Data at Rest by Using AWS KMS</a:t>
            </a: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41491A-DEFF-C37A-54A7-CAEAF1C92BBF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29440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252010" y="631059"/>
            <a:ext cx="3425389" cy="4598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770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Protecting data in your application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427695" y="2737950"/>
            <a:ext cx="905751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at rest</a:t>
            </a:r>
          </a:p>
          <a:p>
            <a:pPr marL="0" indent="0" algn="ctr">
              <a:buNone/>
            </a:pPr>
            <a:endParaRPr lang="en-US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</p:spTree>
    <p:extLst>
      <p:ext uri="{BB962C8B-B14F-4D97-AF65-F5344CB8AC3E}">
        <p14:creationId xmlns:p14="http://schemas.microsoft.com/office/powerpoint/2010/main" val="3784867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4140643" y="631060"/>
            <a:ext cx="5536757" cy="4598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68354" y="382456"/>
            <a:ext cx="26934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at rest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145917" y="6270021"/>
            <a:ext cx="2307839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897836" y="940245"/>
            <a:ext cx="5348617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Shared responsibility model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163CD7-8EA6-351B-58D2-42075A8DDADA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pic>
        <p:nvPicPr>
          <p:cNvPr id="10" name="Picture 9" descr="Shared responsibility model diagram. See description in slide notes.">
            <a:extLst>
              <a:ext uri="{FF2B5EF4-FFF2-40B4-BE49-F238E27FC236}">
                <a16:creationId xmlns:a16="http://schemas.microsoft.com/office/drawing/2014/main" id="{18D4B009-CF8B-1221-80AB-F674CCB8EA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04534" y="1439590"/>
            <a:ext cx="9200895" cy="4308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70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4140643" y="631060"/>
            <a:ext cx="5536757" cy="4598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68354" y="382456"/>
            <a:ext cx="26934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at rest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145917" y="6270021"/>
            <a:ext cx="2307839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897836" y="940245"/>
            <a:ext cx="5348617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protect data at rest?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163CD7-8EA6-351B-58D2-42075A8DDADA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D3D8B827-55A3-DD56-B459-1B98B8A5F6D4}"/>
              </a:ext>
            </a:extLst>
          </p:cNvPr>
          <p:cNvSpPr txBox="1">
            <a:spLocks/>
          </p:cNvSpPr>
          <p:nvPr/>
        </p:nvSpPr>
        <p:spPr>
          <a:xfrm>
            <a:off x="623392" y="1606560"/>
            <a:ext cx="8045918" cy="37712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Common scenarios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disclosure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integrity compromise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Accidental or malicious deletion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System, hardware, and software availability</a:t>
            </a:r>
          </a:p>
          <a:p>
            <a:pPr>
              <a:spcBef>
                <a:spcPts val="2400"/>
              </a:spcBef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 layer of protection if your system is compromised</a:t>
            </a:r>
          </a:p>
        </p:txBody>
      </p:sp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2B7DE3F4-8336-5525-4C67-2B3DAFAB5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13387" y="1988106"/>
            <a:ext cx="2879595" cy="2711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184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4140643" y="631060"/>
            <a:ext cx="5536757" cy="4598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68354" y="382456"/>
            <a:ext cx="26934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at rest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145917" y="6270021"/>
            <a:ext cx="2307839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897836" y="940245"/>
            <a:ext cx="5348617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at rest in Amazon S3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163CD7-8EA6-351B-58D2-42075A8DDADA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10" name="Text Placeholder 1">
            <a:extLst>
              <a:ext uri="{FF2B5EF4-FFF2-40B4-BE49-F238E27FC236}">
                <a16:creationId xmlns:a16="http://schemas.microsoft.com/office/drawing/2014/main" id="{748F1790-E0C9-B38F-CB75-AFD4FDC74F47}"/>
              </a:ext>
            </a:extLst>
          </p:cNvPr>
          <p:cNvSpPr txBox="1">
            <a:spLocks/>
          </p:cNvSpPr>
          <p:nvPr/>
        </p:nvSpPr>
        <p:spPr>
          <a:xfrm>
            <a:off x="623392" y="1764849"/>
            <a:ext cx="7671160" cy="2440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1800"/>
              </a:spcAft>
              <a:buFont typeface="Arial" panose="020B0604020202020204" pitchFamily="34" charset="0"/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stored in Amazon S3 is private by default and requires AWS credentials for access.</a:t>
            </a:r>
          </a:p>
          <a:p>
            <a:pPr lvl="1">
              <a:spcAft>
                <a:spcPts val="18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bucket policies for granular access to objects.</a:t>
            </a:r>
          </a:p>
          <a:p>
            <a:pPr lvl="1">
              <a:spcAft>
                <a:spcPts val="18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 encrypting data at rest.</a:t>
            </a:r>
          </a:p>
        </p:txBody>
      </p:sp>
      <p:pic>
        <p:nvPicPr>
          <p:cNvPr id="11" name="Picture 10" descr="Amazon S3 bucket using AWS KMS keys to encrypt its objects.">
            <a:extLst>
              <a:ext uri="{FF2B5EF4-FFF2-40B4-BE49-F238E27FC236}">
                <a16:creationId xmlns:a16="http://schemas.microsoft.com/office/drawing/2014/main" id="{D2927996-EBD0-316F-437D-39AD5FAF019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0380" y="1706892"/>
            <a:ext cx="2969009" cy="3782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7463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4140643" y="631060"/>
            <a:ext cx="5536757" cy="4598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68354" y="382456"/>
            <a:ext cx="26934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at rest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145917" y="6270021"/>
            <a:ext cx="2307839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897836" y="940245"/>
            <a:ext cx="5348617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Granting permissions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163CD7-8EA6-351B-58D2-42075A8DDADA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3" name="Identity-based label">
            <a:extLst>
              <a:ext uri="{FF2B5EF4-FFF2-40B4-BE49-F238E27FC236}">
                <a16:creationId xmlns:a16="http://schemas.microsoft.com/office/drawing/2014/main" id="{6B95C127-60DE-7510-385C-4327FA6F3305}"/>
              </a:ext>
            </a:extLst>
          </p:cNvPr>
          <p:cNvSpPr txBox="1"/>
          <p:nvPr/>
        </p:nvSpPr>
        <p:spPr>
          <a:xfrm>
            <a:off x="1047052" y="1579718"/>
            <a:ext cx="3749040" cy="707886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tx2"/>
                </a:solidFill>
                <a:ea typeface="Amazon Ember Light" panose="020B0403020204020204" pitchFamily="34" charset="0"/>
                <a:cs typeface="Amazon Ember Light" panose="020B0403020204020204" pitchFamily="34" charset="0"/>
              </a:rPr>
              <a:t>Identity based</a:t>
            </a:r>
            <a:r>
              <a:rPr lang="en-US" sz="2000" dirty="0">
                <a:solidFill>
                  <a:schemeClr val="tx2"/>
                </a:solidFill>
                <a:ea typeface="Amazon Ember Light" panose="020B0403020204020204" pitchFamily="34" charset="0"/>
                <a:cs typeface="Amazon Ember Light" panose="020B0403020204020204" pitchFamily="34" charset="0"/>
              </a:rPr>
              <a:t> </a:t>
            </a:r>
          </a:p>
          <a:p>
            <a:pPr algn="ctr"/>
            <a:r>
              <a:rPr lang="en-US" sz="2000" dirty="0">
                <a:solidFill>
                  <a:schemeClr val="tx2"/>
                </a:solidFill>
                <a:ea typeface="Amazon Ember Light" panose="020B0403020204020204" pitchFamily="34" charset="0"/>
                <a:cs typeface="Amazon Ember Light" panose="020B0403020204020204" pitchFamily="34" charset="0"/>
              </a:rPr>
              <a:t>(Attached to an </a:t>
            </a:r>
            <a:r>
              <a:rPr lang="en-US" sz="2000" i="1" dirty="0">
                <a:solidFill>
                  <a:schemeClr val="tx2"/>
                </a:solidFill>
                <a:ea typeface="Amazon Ember Light" panose="020B0403020204020204" pitchFamily="34" charset="0"/>
                <a:cs typeface="Amazon Ember Light" panose="020B0403020204020204" pitchFamily="34" charset="0"/>
              </a:rPr>
              <a:t>IAM principal</a:t>
            </a:r>
            <a:r>
              <a:rPr lang="en-US" sz="2000" dirty="0">
                <a:solidFill>
                  <a:schemeClr val="tx2"/>
                </a:solidFill>
                <a:ea typeface="Amazon Ember Light" panose="020B0403020204020204" pitchFamily="34" charset="0"/>
                <a:cs typeface="Amazon Ember Light" panose="020B0403020204020204" pitchFamily="34" charset="0"/>
              </a:rPr>
              <a:t>)</a:t>
            </a:r>
          </a:p>
        </p:txBody>
      </p:sp>
      <p:graphicFrame>
        <p:nvGraphicFramePr>
          <p:cNvPr id="8" name="Identity table">
            <a:extLst>
              <a:ext uri="{FF2B5EF4-FFF2-40B4-BE49-F238E27FC236}">
                <a16:creationId xmlns:a16="http://schemas.microsoft.com/office/drawing/2014/main" id="{36979A84-CA01-CCF5-F5C1-196F4811B5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7399163"/>
              </p:ext>
            </p:extLst>
          </p:nvPr>
        </p:nvGraphicFramePr>
        <p:xfrm>
          <a:off x="965406" y="2604158"/>
          <a:ext cx="4357465" cy="109728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2030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514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514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514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2512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Resource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Get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Put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List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120"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Bucket</a:t>
                      </a:r>
                      <a:r>
                        <a:rPr lang="en-US" sz="1600" baseline="0" dirty="0"/>
                        <a:t> X</a:t>
                      </a:r>
                      <a:endParaRPr lang="en-US" sz="1600" dirty="0">
                        <a:solidFill>
                          <a:schemeClr val="tx2"/>
                        </a:solidFill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ym typeface="Wingdings" panose="05000000000000000000" pitchFamily="2" charset="2"/>
                        </a:rPr>
                        <a:t>ALLOW</a:t>
                      </a:r>
                      <a:endParaRPr lang="en-US" sz="1600" dirty="0">
                        <a:solidFill>
                          <a:schemeClr val="tx2"/>
                        </a:solidFill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ym typeface="Wingdings" panose="05000000000000000000" pitchFamily="2" charset="2"/>
                        </a:rPr>
                        <a:t>ALLOW</a:t>
                      </a:r>
                      <a:endParaRPr lang="en-US" sz="1600" dirty="0">
                        <a:solidFill>
                          <a:schemeClr val="tx2"/>
                        </a:solidFill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ym typeface="Wingdings" panose="05000000000000000000" pitchFamily="2" charset="2"/>
                        </a:rPr>
                        <a:t>ALLOW</a:t>
                      </a:r>
                      <a:endParaRPr lang="en-US" sz="1600" dirty="0">
                        <a:solidFill>
                          <a:schemeClr val="tx2"/>
                        </a:solidFill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5120"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Bucket Y</a:t>
                      </a:r>
                      <a:endParaRPr lang="en-US" sz="1600" dirty="0">
                        <a:solidFill>
                          <a:schemeClr val="tx2"/>
                        </a:solidFill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chemeClr val="tx2"/>
                          </a:solidFill>
                        </a:rPr>
                        <a:t>N/A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chemeClr val="tx2"/>
                          </a:solidFill>
                        </a:rPr>
                        <a:t>N/A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ym typeface="Wingdings" panose="05000000000000000000" pitchFamily="2" charset="2"/>
                        </a:rPr>
                        <a:t>ALLOW</a:t>
                      </a:r>
                      <a:endParaRPr lang="en-US" sz="1600" dirty="0">
                        <a:solidFill>
                          <a:schemeClr val="tx2"/>
                        </a:solidFill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5" name="Resource-based label">
            <a:extLst>
              <a:ext uri="{FF2B5EF4-FFF2-40B4-BE49-F238E27FC236}">
                <a16:creationId xmlns:a16="http://schemas.microsoft.com/office/drawing/2014/main" id="{427619ED-4F36-8C32-C46D-8450AB23DBF2}"/>
              </a:ext>
            </a:extLst>
          </p:cNvPr>
          <p:cNvSpPr txBox="1"/>
          <p:nvPr/>
        </p:nvSpPr>
        <p:spPr>
          <a:xfrm>
            <a:off x="6803456" y="1305538"/>
            <a:ext cx="3749040" cy="707886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tx2"/>
                </a:solidFill>
                <a:ea typeface="Amazon Ember Light" panose="020B0403020204020204" pitchFamily="34" charset="0"/>
                <a:cs typeface="Amazon Ember Light" panose="020B0403020204020204" pitchFamily="34" charset="0"/>
              </a:rPr>
              <a:t>Resource based</a:t>
            </a:r>
            <a:r>
              <a:rPr lang="en-US" sz="2000" dirty="0">
                <a:solidFill>
                  <a:schemeClr val="tx2"/>
                </a:solidFill>
                <a:ea typeface="Amazon Ember Light" panose="020B0403020204020204" pitchFamily="34" charset="0"/>
                <a:cs typeface="Amazon Ember Light" panose="020B0403020204020204" pitchFamily="34" charset="0"/>
              </a:rPr>
              <a:t> </a:t>
            </a:r>
          </a:p>
          <a:p>
            <a:pPr algn="ctr"/>
            <a:r>
              <a:rPr lang="en-US" sz="2000" dirty="0">
                <a:solidFill>
                  <a:schemeClr val="tx2"/>
                </a:solidFill>
                <a:ea typeface="Amazon Ember Light" panose="020B0403020204020204" pitchFamily="34" charset="0"/>
                <a:cs typeface="Amazon Ember Light" panose="020B0403020204020204" pitchFamily="34" charset="0"/>
              </a:rPr>
              <a:t>(Attached to an </a:t>
            </a:r>
            <a:r>
              <a:rPr lang="en-US" sz="2000" i="1" dirty="0">
                <a:solidFill>
                  <a:schemeClr val="tx2"/>
                </a:solidFill>
                <a:ea typeface="Amazon Ember Light" panose="020B0403020204020204" pitchFamily="34" charset="0"/>
                <a:cs typeface="Amazon Ember Light" panose="020B0403020204020204" pitchFamily="34" charset="0"/>
              </a:rPr>
              <a:t>AWS resource</a:t>
            </a:r>
            <a:r>
              <a:rPr lang="en-US" sz="2000" dirty="0">
                <a:solidFill>
                  <a:schemeClr val="tx2"/>
                </a:solidFill>
                <a:ea typeface="Amazon Ember Light" panose="020B0403020204020204" pitchFamily="34" charset="0"/>
                <a:cs typeface="Amazon Ember Light" panose="020B0403020204020204" pitchFamily="34" charset="0"/>
              </a:rPr>
              <a:t>)</a:t>
            </a:r>
          </a:p>
        </p:txBody>
      </p:sp>
      <p:sp>
        <p:nvSpPr>
          <p:cNvPr id="18" name="Question 1">
            <a:extLst>
              <a:ext uri="{FF2B5EF4-FFF2-40B4-BE49-F238E27FC236}">
                <a16:creationId xmlns:a16="http://schemas.microsoft.com/office/drawing/2014/main" id="{B4784ED0-A37A-F9DB-6D54-B34809A10DBA}"/>
              </a:ext>
            </a:extLst>
          </p:cNvPr>
          <p:cNvSpPr txBox="1"/>
          <p:nvPr/>
        </p:nvSpPr>
        <p:spPr>
          <a:xfrm>
            <a:off x="771534" y="4856558"/>
            <a:ext cx="6126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tx2"/>
                </a:solidFill>
                <a:ea typeface="Amazon Ember Light" charset="0"/>
                <a:cs typeface="Amazon Ember Light" charset="0"/>
              </a:rPr>
              <a:t>Can Bob GET, PUT, or LIST for bucket X?</a:t>
            </a:r>
          </a:p>
        </p:txBody>
      </p:sp>
      <p:sp>
        <p:nvSpPr>
          <p:cNvPr id="21" name="Question 2">
            <a:extLst>
              <a:ext uri="{FF2B5EF4-FFF2-40B4-BE49-F238E27FC236}">
                <a16:creationId xmlns:a16="http://schemas.microsoft.com/office/drawing/2014/main" id="{8CCCED6E-C0FE-5BC8-82F8-2D52026C0DD9}"/>
              </a:ext>
            </a:extLst>
          </p:cNvPr>
          <p:cNvSpPr txBox="1"/>
          <p:nvPr/>
        </p:nvSpPr>
        <p:spPr>
          <a:xfrm>
            <a:off x="508904" y="5292100"/>
            <a:ext cx="6126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tx2"/>
                </a:solidFill>
                <a:ea typeface="Amazon Ember Light" charset="0"/>
                <a:cs typeface="Amazon Ember Light" charset="0"/>
              </a:rPr>
              <a:t>Can Bob GET or LIST for bucket Y?</a:t>
            </a:r>
          </a:p>
        </p:txBody>
      </p:sp>
      <p:sp>
        <p:nvSpPr>
          <p:cNvPr id="23" name="Rounded Rectangle 33">
            <a:extLst>
              <a:ext uri="{FF2B5EF4-FFF2-40B4-BE49-F238E27FC236}">
                <a16:creationId xmlns:a16="http://schemas.microsoft.com/office/drawing/2014/main" id="{0DE0A778-04EC-F86A-7294-5F6BDA379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992641" y="2147176"/>
            <a:ext cx="5370670" cy="2864700"/>
          </a:xfrm>
          <a:prstGeom prst="roundRect">
            <a:avLst>
              <a:gd name="adj" fmla="val 8998"/>
            </a:avLst>
          </a:prstGeom>
          <a:solidFill>
            <a:srgbClr val="F1F3F3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24" name="Bucket X">
            <a:extLst>
              <a:ext uri="{FF2B5EF4-FFF2-40B4-BE49-F238E27FC236}">
                <a16:creationId xmlns:a16="http://schemas.microsoft.com/office/drawing/2014/main" id="{38304BC1-7C0E-3450-9DF0-B538EAEA9FD0}"/>
              </a:ext>
            </a:extLst>
          </p:cNvPr>
          <p:cNvSpPr txBox="1"/>
          <p:nvPr/>
        </p:nvSpPr>
        <p:spPr>
          <a:xfrm>
            <a:off x="6151209" y="2604158"/>
            <a:ext cx="844783" cy="246221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600" b="1" dirty="0">
                <a:solidFill>
                  <a:schemeClr val="tx2"/>
                </a:solidFill>
                <a:ea typeface="Amazon Ember" panose="020B0603020204020204" pitchFamily="34" charset="0"/>
                <a:cs typeface="Amazon Ember" panose="020B0603020204020204" pitchFamily="34" charset="0"/>
              </a:rPr>
              <a:t>Bucket X</a:t>
            </a:r>
          </a:p>
        </p:txBody>
      </p:sp>
      <p:graphicFrame>
        <p:nvGraphicFramePr>
          <p:cNvPr id="27" name="Resource table 1">
            <a:extLst>
              <a:ext uri="{FF2B5EF4-FFF2-40B4-BE49-F238E27FC236}">
                <a16:creationId xmlns:a16="http://schemas.microsoft.com/office/drawing/2014/main" id="{60585F6D-8A44-20FA-57F2-3704E18879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1969561"/>
              </p:ext>
            </p:extLst>
          </p:nvPr>
        </p:nvGraphicFramePr>
        <p:xfrm>
          <a:off x="7077019" y="2604158"/>
          <a:ext cx="4078224" cy="73152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10607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2512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User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Get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Put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List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120"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Bob</a:t>
                      </a:r>
                      <a:endParaRPr lang="en-US" sz="1600" dirty="0">
                        <a:solidFill>
                          <a:schemeClr val="tx2"/>
                        </a:solidFill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ym typeface="Wingdings" panose="05000000000000000000" pitchFamily="2" charset="2"/>
                        </a:rPr>
                        <a:t>ALLOW</a:t>
                      </a:r>
                      <a:endParaRPr lang="en-US" sz="1600" dirty="0">
                        <a:solidFill>
                          <a:schemeClr val="tx2"/>
                        </a:solidFill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ym typeface="Wingdings" panose="05000000000000000000" pitchFamily="2" charset="2"/>
                        </a:rPr>
                        <a:t>DENY</a:t>
                      </a:r>
                      <a:endParaRPr lang="en-US" sz="1600" dirty="0">
                        <a:solidFill>
                          <a:schemeClr val="tx2"/>
                        </a:solidFill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ym typeface="Wingdings" panose="05000000000000000000" pitchFamily="2" charset="2"/>
                        </a:rPr>
                        <a:t>ALLOW</a:t>
                      </a:r>
                      <a:endParaRPr lang="en-US" sz="1600" dirty="0">
                        <a:solidFill>
                          <a:schemeClr val="tx2"/>
                        </a:solidFill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8" name="Bucket Y">
            <a:extLst>
              <a:ext uri="{FF2B5EF4-FFF2-40B4-BE49-F238E27FC236}">
                <a16:creationId xmlns:a16="http://schemas.microsoft.com/office/drawing/2014/main" id="{217CC02B-D706-73A0-6958-29D661544F22}"/>
              </a:ext>
            </a:extLst>
          </p:cNvPr>
          <p:cNvSpPr txBox="1"/>
          <p:nvPr/>
        </p:nvSpPr>
        <p:spPr>
          <a:xfrm>
            <a:off x="6144253" y="3823373"/>
            <a:ext cx="844783" cy="246221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lang="en-US" sz="1600" b="1" dirty="0">
                <a:solidFill>
                  <a:schemeClr val="tx2"/>
                </a:solidFill>
                <a:ea typeface="Amazon Ember" panose="020B0603020204020204" pitchFamily="34" charset="0"/>
                <a:cs typeface="Amazon Ember" panose="020B0603020204020204" pitchFamily="34" charset="0"/>
              </a:rPr>
              <a:t>Bucket Y</a:t>
            </a:r>
          </a:p>
        </p:txBody>
      </p:sp>
      <p:graphicFrame>
        <p:nvGraphicFramePr>
          <p:cNvPr id="29" name="Resource table 2">
            <a:extLst>
              <a:ext uri="{FF2B5EF4-FFF2-40B4-BE49-F238E27FC236}">
                <a16:creationId xmlns:a16="http://schemas.microsoft.com/office/drawing/2014/main" id="{18424AB6-49DC-5994-4268-669DE85925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1823827"/>
              </p:ext>
            </p:extLst>
          </p:nvPr>
        </p:nvGraphicFramePr>
        <p:xfrm>
          <a:off x="7077019" y="3823373"/>
          <a:ext cx="4078224" cy="73152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10607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2512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User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Get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Put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List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120"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Bob</a:t>
                      </a:r>
                      <a:endParaRPr lang="en-US" sz="1600" dirty="0">
                        <a:solidFill>
                          <a:schemeClr val="tx2"/>
                        </a:solidFill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ym typeface="Wingdings" panose="05000000000000000000" pitchFamily="2" charset="2"/>
                        </a:rPr>
                        <a:t>ALLOW</a:t>
                      </a:r>
                      <a:endParaRPr lang="en-US" sz="1600" dirty="0">
                        <a:solidFill>
                          <a:schemeClr val="tx2"/>
                        </a:solidFill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chemeClr val="tx2"/>
                          </a:solidFill>
                        </a:rPr>
                        <a:t>N/A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ym typeface="Wingdings" panose="05000000000000000000" pitchFamily="2" charset="2"/>
                        </a:rPr>
                        <a:t>ALLOW</a:t>
                      </a:r>
                      <a:endParaRPr lang="en-US" sz="1600" dirty="0">
                        <a:solidFill>
                          <a:schemeClr val="tx2"/>
                        </a:solidFill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607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252010" y="631059"/>
            <a:ext cx="3425389" cy="4598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770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Protecting data in your application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427695" y="2737950"/>
            <a:ext cx="905751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S3 protection features</a:t>
            </a:r>
          </a:p>
          <a:p>
            <a:pPr marL="0" indent="0" algn="ctr">
              <a:buNone/>
            </a:pPr>
            <a:endParaRPr lang="en-US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</p:spTree>
    <p:extLst>
      <p:ext uri="{BB962C8B-B14F-4D97-AF65-F5344CB8AC3E}">
        <p14:creationId xmlns:p14="http://schemas.microsoft.com/office/powerpoint/2010/main" val="4473393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5768400" y="631060"/>
            <a:ext cx="390900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233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Amazon S3 protection features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468354" y="1032406"/>
            <a:ext cx="5117831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S3 Block Public Access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E97440B-EFF9-8BFF-BAF4-B61CD7A7B462}"/>
              </a:ext>
            </a:extLst>
          </p:cNvPr>
          <p:cNvSpPr txBox="1">
            <a:spLocks/>
          </p:cNvSpPr>
          <p:nvPr/>
        </p:nvSpPr>
        <p:spPr>
          <a:xfrm>
            <a:off x="365760" y="1696970"/>
            <a:ext cx="9262378" cy="334936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you manage public access to Amazon S3 resources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four settings:</a:t>
            </a:r>
          </a:p>
          <a:p>
            <a:pPr lvl="1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Block Public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Acls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Block public access granted by new ACLs.</a:t>
            </a:r>
          </a:p>
          <a:p>
            <a:pPr lvl="1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Ignore Public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Acls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Block public access granted by any ACLs.</a:t>
            </a:r>
          </a:p>
          <a:p>
            <a:pPr lvl="1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Block Public Policy: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Block public access granted by new public bucket policies.</a:t>
            </a:r>
          </a:p>
          <a:p>
            <a:pPr lvl="1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Restrict Public Buckets: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Block public and cross-account access by any public bucket policies.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55A63E47-85D6-43E6-5C6C-E4B8EF1B5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628138" y="2119281"/>
            <a:ext cx="1965881" cy="2284453"/>
            <a:chOff x="9628138" y="2857216"/>
            <a:chExt cx="1965881" cy="2284453"/>
          </a:xfrm>
        </p:grpSpPr>
        <p:pic>
          <p:nvPicPr>
            <p:cNvPr id="10" name="Graphic 31">
              <a:extLst>
                <a:ext uri="{FF2B5EF4-FFF2-40B4-BE49-F238E27FC236}">
                  <a16:creationId xmlns:a16="http://schemas.microsoft.com/office/drawing/2014/main" id="{B9CA4219-5986-B427-E533-A4E5D5F2800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10798" y="2976452"/>
              <a:ext cx="1200560" cy="12005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C8189A6-DE97-F4E3-4EE1-9D9123417021}"/>
                </a:ext>
              </a:extLst>
            </p:cNvPr>
            <p:cNvSpPr txBox="1"/>
            <p:nvPr/>
          </p:nvSpPr>
          <p:spPr>
            <a:xfrm>
              <a:off x="9628138" y="4310672"/>
              <a:ext cx="196588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600" dirty="0">
                  <a:solidFill>
                    <a:schemeClr val="tx2"/>
                  </a:solidFill>
                </a:rPr>
                <a:t>Bucket with block public access settings</a:t>
              </a: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FD4A55A-AFAC-2BFF-3DC0-363540368992}"/>
                </a:ext>
              </a:extLst>
            </p:cNvPr>
            <p:cNvSpPr/>
            <p:nvPr/>
          </p:nvSpPr>
          <p:spPr>
            <a:xfrm>
              <a:off x="9868962" y="3029617"/>
              <a:ext cx="384923" cy="3332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1200"/>
                </a:spcAft>
              </a:pPr>
              <a:endParaRPr lang="en-US" dirty="0">
                <a:solidFill>
                  <a:schemeClr val="tx2"/>
                </a:solidFill>
              </a:endParaRPr>
            </a:p>
          </p:txBody>
        </p:sp>
        <p:pic>
          <p:nvPicPr>
            <p:cNvPr id="16" name="Graphic 15" descr="Lock">
              <a:extLst>
                <a:ext uri="{FF2B5EF4-FFF2-40B4-BE49-F238E27FC236}">
                  <a16:creationId xmlns:a16="http://schemas.microsoft.com/office/drawing/2014/main" id="{595F3D14-F0BC-A103-4A1F-DED7AF83C32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hqprint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9803550" y="2857216"/>
              <a:ext cx="664608" cy="66460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20181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5768400" y="631060"/>
            <a:ext cx="390900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233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Amazon S3 protection features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468355" y="1032406"/>
            <a:ext cx="3530366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S3 Versioning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D61E8EC7-2900-3D28-2351-EE37DE4BD9AA}"/>
              </a:ext>
            </a:extLst>
          </p:cNvPr>
          <p:cNvSpPr txBox="1">
            <a:spLocks/>
          </p:cNvSpPr>
          <p:nvPr/>
        </p:nvSpPr>
        <p:spPr>
          <a:xfrm>
            <a:off x="418318" y="1598205"/>
            <a:ext cx="8542801" cy="325192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Creates a new version with every upload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Protects from unintended deletion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retrieval of deleted objects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be used with lifecycle policies for cost savings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Can’t be turned off once enabled (only suspended)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Offers multi-factor authentication (MFA) delete for extra security</a:t>
            </a:r>
          </a:p>
        </p:txBody>
      </p:sp>
      <p:pic>
        <p:nvPicPr>
          <p:cNvPr id="21" name="Picture 20" descr="Diagram of an S3 bucket with multiple versions of an object.">
            <a:extLst>
              <a:ext uri="{FF2B5EF4-FFF2-40B4-BE49-F238E27FC236}">
                <a16:creationId xmlns:a16="http://schemas.microsoft.com/office/drawing/2014/main" id="{B1B6A319-C647-F803-80D7-7E41530159E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2476" y="3621285"/>
            <a:ext cx="9400847" cy="229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3826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5768400" y="631060"/>
            <a:ext cx="390900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233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Amazon S3 protection features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663372" y="817632"/>
            <a:ext cx="3911365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S3 Object Lock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4D5CBE0-CF5B-3D79-C414-F45650C5B676}"/>
              </a:ext>
            </a:extLst>
          </p:cNvPr>
          <p:cNvSpPr txBox="1">
            <a:spLocks/>
          </p:cNvSpPr>
          <p:nvPr/>
        </p:nvSpPr>
        <p:spPr>
          <a:xfrm>
            <a:off x="365760" y="1967696"/>
            <a:ext cx="11587890" cy="446705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Stores objects by using the write-once-read-many (WORM) model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Works only in versioned buckets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the ability to manage object retention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400" b="1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retention period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specifies a fixed period during which an object remains locked. During this period, your object is WORM-protected and can't be overwritten or deleted. </a:t>
            </a:r>
            <a:r>
              <a:rPr lang="en-US" sz="1400" b="1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legal hold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the same protection as a retention period but has no expiration date. Instead, remains in place until you explicitly remove it)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two retention modes: </a:t>
            </a:r>
          </a:p>
          <a:p>
            <a:pPr lvl="1"/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Governance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users can't overwrite or delete an object version or alter</a:t>
            </a:r>
          </a:p>
          <a:p>
            <a:pPr marL="227012" lvl="1" indent="0">
              <a:buFont typeface="Arial" panose="020B0604020202020204" pitchFamily="34" charset="0"/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its lock settings unless they have special permissions</a:t>
            </a:r>
          </a:p>
          <a:p>
            <a:pPr lvl="1"/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Compliance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protected object version can't</a:t>
            </a:r>
          </a:p>
          <a:p>
            <a:pPr marL="227012" lvl="1" indent="0">
              <a:buFont typeface="Arial" panose="020B0604020202020204" pitchFamily="34" charset="0"/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 overwritten or deleted by any user, </a:t>
            </a:r>
          </a:p>
          <a:p>
            <a:pPr marL="227012" lvl="1" indent="0">
              <a:buFont typeface="Arial" panose="020B0604020202020204" pitchFamily="34" charset="0"/>
              <a:buNone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including the root user in your AWS account.</a:t>
            </a:r>
          </a:p>
        </p:txBody>
      </p:sp>
      <p:pic>
        <p:nvPicPr>
          <p:cNvPr id="8" name="Picture 7" descr="Diagram of an S3 bucket with S3 Object Lock enabled and multiple versions of an object.">
            <a:extLst>
              <a:ext uri="{FF2B5EF4-FFF2-40B4-BE49-F238E27FC236}">
                <a16:creationId xmlns:a16="http://schemas.microsoft.com/office/drawing/2014/main" id="{3BE4DBA6-8818-DF15-C61A-C0A2E253594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4982" y="3859401"/>
            <a:ext cx="6014428" cy="180099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1996369-6464-E093-5F54-DDAC6271244B}"/>
              </a:ext>
            </a:extLst>
          </p:cNvPr>
          <p:cNvSpPr/>
          <p:nvPr/>
        </p:nvSpPr>
        <p:spPr>
          <a:xfrm>
            <a:off x="2932253" y="1419944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Object Lock prevents an object version from being deleted or overwritten for a fixed amount of time or indefinitely</a:t>
            </a:r>
          </a:p>
        </p:txBody>
      </p:sp>
    </p:spTree>
    <p:extLst>
      <p:ext uri="{BB962C8B-B14F-4D97-AF65-F5344CB8AC3E}">
        <p14:creationId xmlns:p14="http://schemas.microsoft.com/office/powerpoint/2010/main" val="952946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252010" y="631059"/>
            <a:ext cx="3425389" cy="4598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770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Protecting data in your application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427695" y="2737950"/>
            <a:ext cx="905751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Protection through encryption</a:t>
            </a:r>
          </a:p>
          <a:p>
            <a:pPr marL="0" indent="0" algn="ctr">
              <a:buNone/>
            </a:pPr>
            <a:endParaRPr lang="en-US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</p:spTree>
    <p:extLst>
      <p:ext uri="{BB962C8B-B14F-4D97-AF65-F5344CB8AC3E}">
        <p14:creationId xmlns:p14="http://schemas.microsoft.com/office/powerpoint/2010/main" val="34561480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5768400" y="631060"/>
            <a:ext cx="390900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233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Protection through encryption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468354" y="1032406"/>
            <a:ext cx="5117831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Encryption: What, how, and why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pic>
        <p:nvPicPr>
          <p:cNvPr id="18" name="Picture 17" descr="Diagram of the encryption function with the plaintext and a cryptographic key inputs and the ciphertext output.">
            <a:extLst>
              <a:ext uri="{FF2B5EF4-FFF2-40B4-BE49-F238E27FC236}">
                <a16:creationId xmlns:a16="http://schemas.microsoft.com/office/drawing/2014/main" id="{1CB25330-E34F-B7D6-E4CF-DCAC76D798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1409" y="1687680"/>
            <a:ext cx="8120576" cy="3944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219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5768400" y="631060"/>
            <a:ext cx="390900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233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Protection through encryption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468354" y="1032406"/>
            <a:ext cx="7502425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Comparing client-side and server-side encryption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5" name="Subtitle 17">
            <a:extLst>
              <a:ext uri="{FF2B5EF4-FFF2-40B4-BE49-F238E27FC236}">
                <a16:creationId xmlns:a16="http://schemas.microsoft.com/office/drawing/2014/main" id="{D0F71FF9-5284-A7C5-366E-A267A96B9556}"/>
              </a:ext>
            </a:extLst>
          </p:cNvPr>
          <p:cNvSpPr txBox="1">
            <a:spLocks/>
          </p:cNvSpPr>
          <p:nvPr/>
        </p:nvSpPr>
        <p:spPr>
          <a:xfrm>
            <a:off x="514656" y="2166380"/>
            <a:ext cx="5669280" cy="22731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Client-side encryption (CSE)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22DAF5EB-92BD-8946-A9EA-0C0F2E90955E}"/>
              </a:ext>
            </a:extLst>
          </p:cNvPr>
          <p:cNvSpPr txBox="1">
            <a:spLocks/>
          </p:cNvSpPr>
          <p:nvPr/>
        </p:nvSpPr>
        <p:spPr>
          <a:xfrm>
            <a:off x="514656" y="2705876"/>
            <a:ext cx="5669280" cy="2500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application encrypts data before sending it to AWS.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is stored in its encrypted state.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keys and algorithms are known only to you.</a:t>
            </a:r>
          </a:p>
        </p:txBody>
      </p:sp>
      <p:sp>
        <p:nvSpPr>
          <p:cNvPr id="10" name="Subtitle 18">
            <a:extLst>
              <a:ext uri="{FF2B5EF4-FFF2-40B4-BE49-F238E27FC236}">
                <a16:creationId xmlns:a16="http://schemas.microsoft.com/office/drawing/2014/main" id="{64DADF78-CBCC-7ECE-236B-18F1E4B48416}"/>
              </a:ext>
            </a:extLst>
          </p:cNvPr>
          <p:cNvSpPr txBox="1">
            <a:spLocks/>
          </p:cNvSpPr>
          <p:nvPr/>
        </p:nvSpPr>
        <p:spPr>
          <a:xfrm>
            <a:off x="6346217" y="2166380"/>
            <a:ext cx="5669280" cy="22731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Server-side encryption (SSE)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435ABCF8-0F1F-5EDB-FEFB-0F17B8AFAED7}"/>
              </a:ext>
            </a:extLst>
          </p:cNvPr>
          <p:cNvSpPr txBox="1">
            <a:spLocks/>
          </p:cNvSpPr>
          <p:nvPr/>
        </p:nvSpPr>
        <p:spPr>
          <a:xfrm>
            <a:off x="6346217" y="2705876"/>
            <a:ext cx="5669280" cy="250050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encrypts data on your behalf after receiving it.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process is transparent to the user.</a:t>
            </a:r>
          </a:p>
        </p:txBody>
      </p:sp>
    </p:spTree>
    <p:extLst>
      <p:ext uri="{BB962C8B-B14F-4D97-AF65-F5344CB8AC3E}">
        <p14:creationId xmlns:p14="http://schemas.microsoft.com/office/powerpoint/2010/main" val="868511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5768400" y="631060"/>
            <a:ext cx="390900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233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Protection through encryption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468355" y="1032406"/>
            <a:ext cx="3530366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Client-side encryption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pic>
        <p:nvPicPr>
          <p:cNvPr id="15" name="Picture 14" descr="Diagram of the client-side encryption process.">
            <a:extLst>
              <a:ext uri="{FF2B5EF4-FFF2-40B4-BE49-F238E27FC236}">
                <a16:creationId xmlns:a16="http://schemas.microsoft.com/office/drawing/2014/main" id="{D265C286-1DA8-4A6E-3401-1F933A06F57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5913" y="1810616"/>
            <a:ext cx="7998645" cy="390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6275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5768400" y="631060"/>
            <a:ext cx="390900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233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Protection through encryption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468354" y="1032406"/>
            <a:ext cx="4429525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server-side encryption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pic>
        <p:nvPicPr>
          <p:cNvPr id="5" name="Picture 4" descr="Diagram of the AWS server-side encryption process.">
            <a:extLst>
              <a:ext uri="{FF2B5EF4-FFF2-40B4-BE49-F238E27FC236}">
                <a16:creationId xmlns:a16="http://schemas.microsoft.com/office/drawing/2014/main" id="{93BB0256-07AC-33B9-91D0-A76F51BDD6F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080" y="1590620"/>
            <a:ext cx="10546080" cy="4126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5714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5768400" y="631060"/>
            <a:ext cx="390900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233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Protection through encryption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468354" y="1032406"/>
            <a:ext cx="6578366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Types of Amazon S3 server-side encryption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11" name="Subtitle 43">
            <a:extLst>
              <a:ext uri="{FF2B5EF4-FFF2-40B4-BE49-F238E27FC236}">
                <a16:creationId xmlns:a16="http://schemas.microsoft.com/office/drawing/2014/main" id="{32DE907C-7D08-4271-7F78-9C3B7A009AF8}"/>
              </a:ext>
            </a:extLst>
          </p:cNvPr>
          <p:cNvSpPr txBox="1">
            <a:spLocks/>
          </p:cNvSpPr>
          <p:nvPr/>
        </p:nvSpPr>
        <p:spPr>
          <a:xfrm>
            <a:off x="533400" y="1866900"/>
            <a:ext cx="3749040" cy="44032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>
                <a:highlight>
                  <a:srgbClr val="FFFF00"/>
                </a:highlight>
              </a:rPr>
              <a:t>SSE-C</a:t>
            </a:r>
          </a:p>
        </p:txBody>
      </p:sp>
      <p:sp>
        <p:nvSpPr>
          <p:cNvPr id="15" name="Text Placeholder 40">
            <a:extLst>
              <a:ext uri="{FF2B5EF4-FFF2-40B4-BE49-F238E27FC236}">
                <a16:creationId xmlns:a16="http://schemas.microsoft.com/office/drawing/2014/main" id="{957EDB4F-FBD3-A449-34F2-26580FD5FDA0}"/>
              </a:ext>
            </a:extLst>
          </p:cNvPr>
          <p:cNvSpPr txBox="1">
            <a:spLocks/>
          </p:cNvSpPr>
          <p:nvPr/>
        </p:nvSpPr>
        <p:spPr>
          <a:xfrm>
            <a:off x="533400" y="2337816"/>
            <a:ext cx="3749040" cy="48436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retain control of the keys.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S3 doesn't store the encryption keys that you provide.</a:t>
            </a:r>
          </a:p>
        </p:txBody>
      </p:sp>
      <p:sp>
        <p:nvSpPr>
          <p:cNvPr id="16" name="Subtitle 44">
            <a:extLst>
              <a:ext uri="{FF2B5EF4-FFF2-40B4-BE49-F238E27FC236}">
                <a16:creationId xmlns:a16="http://schemas.microsoft.com/office/drawing/2014/main" id="{E8EF91D1-631A-9C16-9E2C-85F585D3DC63}"/>
              </a:ext>
            </a:extLst>
          </p:cNvPr>
          <p:cNvSpPr txBox="1">
            <a:spLocks/>
          </p:cNvSpPr>
          <p:nvPr/>
        </p:nvSpPr>
        <p:spPr>
          <a:xfrm>
            <a:off x="4421095" y="1866900"/>
            <a:ext cx="3749040" cy="44032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>
                <a:highlight>
                  <a:srgbClr val="FFFF00"/>
                </a:highlight>
              </a:rPr>
              <a:t>SSE-S3</a:t>
            </a:r>
          </a:p>
        </p:txBody>
      </p:sp>
      <p:sp>
        <p:nvSpPr>
          <p:cNvPr id="18" name="Text Placeholder 41">
            <a:extLst>
              <a:ext uri="{FF2B5EF4-FFF2-40B4-BE49-F238E27FC236}">
                <a16:creationId xmlns:a16="http://schemas.microsoft.com/office/drawing/2014/main" id="{91AEED7B-BE62-3886-636E-5D8048ADD7D3}"/>
              </a:ext>
            </a:extLst>
          </p:cNvPr>
          <p:cNvSpPr txBox="1">
            <a:spLocks/>
          </p:cNvSpPr>
          <p:nvPr/>
        </p:nvSpPr>
        <p:spPr>
          <a:xfrm>
            <a:off x="4421095" y="2337816"/>
            <a:ext cx="3749040" cy="48436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manages the keys.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encrypted data and keys are stored in separate hosts.</a:t>
            </a:r>
          </a:p>
        </p:txBody>
      </p:sp>
      <p:sp>
        <p:nvSpPr>
          <p:cNvPr id="21" name="Subtitle 45">
            <a:extLst>
              <a:ext uri="{FF2B5EF4-FFF2-40B4-BE49-F238E27FC236}">
                <a16:creationId xmlns:a16="http://schemas.microsoft.com/office/drawing/2014/main" id="{233BAA85-8BDC-D811-E114-B35725DE0A08}"/>
              </a:ext>
            </a:extLst>
          </p:cNvPr>
          <p:cNvSpPr txBox="1">
            <a:spLocks/>
          </p:cNvSpPr>
          <p:nvPr/>
        </p:nvSpPr>
        <p:spPr>
          <a:xfrm>
            <a:off x="8308790" y="1866900"/>
            <a:ext cx="3749040" cy="44032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>
                <a:highlight>
                  <a:srgbClr val="FFFF00"/>
                </a:highlight>
              </a:rPr>
              <a:t>SSE-KMS</a:t>
            </a:r>
          </a:p>
        </p:txBody>
      </p:sp>
      <p:sp>
        <p:nvSpPr>
          <p:cNvPr id="22" name="Text Placeholder 42">
            <a:extLst>
              <a:ext uri="{FF2B5EF4-FFF2-40B4-BE49-F238E27FC236}">
                <a16:creationId xmlns:a16="http://schemas.microsoft.com/office/drawing/2014/main" id="{C859C680-210F-533C-117B-68076F1F289A}"/>
              </a:ext>
            </a:extLst>
          </p:cNvPr>
          <p:cNvSpPr txBox="1">
            <a:spLocks/>
          </p:cNvSpPr>
          <p:nvPr/>
        </p:nvSpPr>
        <p:spPr>
          <a:xfrm>
            <a:off x="8308790" y="2337816"/>
            <a:ext cx="3749040" cy="48436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manages the keys.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envelope key is used for added protection.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2962F16D-0975-6740-2647-35BF4EE3F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4920" y="4425487"/>
            <a:ext cx="1767392" cy="1325544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8333BE2-236E-92F3-5E02-08A1D8E77A7C}"/>
              </a:ext>
            </a:extLst>
          </p:cNvPr>
          <p:cNvSpPr/>
          <p:nvPr/>
        </p:nvSpPr>
        <p:spPr>
          <a:xfrm>
            <a:off x="583992" y="1435846"/>
            <a:ext cx="36984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SSE with customer-provided keys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F5F7298-3950-05BE-D926-DA31696E566E}"/>
              </a:ext>
            </a:extLst>
          </p:cNvPr>
          <p:cNvSpPr/>
          <p:nvPr/>
        </p:nvSpPr>
        <p:spPr>
          <a:xfrm>
            <a:off x="4421095" y="1516576"/>
            <a:ext cx="3993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SSE with Amazon S3 managed keys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F090250-ED0C-AFA5-445E-03CFA9FA042E}"/>
              </a:ext>
            </a:extLst>
          </p:cNvPr>
          <p:cNvSpPr/>
          <p:nvPr/>
        </p:nvSpPr>
        <p:spPr>
          <a:xfrm>
            <a:off x="8414561" y="1557864"/>
            <a:ext cx="28563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SSE with AWS KMS keys </a:t>
            </a:r>
          </a:p>
        </p:txBody>
      </p:sp>
    </p:spTree>
    <p:extLst>
      <p:ext uri="{BB962C8B-B14F-4D97-AF65-F5344CB8AC3E}">
        <p14:creationId xmlns:p14="http://schemas.microsoft.com/office/powerpoint/2010/main" val="3099715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5768400" y="631060"/>
            <a:ext cx="390900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233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Protection through encryption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26150" y="860117"/>
            <a:ext cx="6578366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Encryption overview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pic>
        <p:nvPicPr>
          <p:cNvPr id="5" name="Picture 4" descr="Diagram of the encryption overview using AMS KMS to encrypt data at rest, or SSE-KMS.&#10;">
            <a:extLst>
              <a:ext uri="{FF2B5EF4-FFF2-40B4-BE49-F238E27FC236}">
                <a16:creationId xmlns:a16="http://schemas.microsoft.com/office/drawing/2014/main" id="{E4F72E6E-725E-96E1-6392-0DC753514F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087" y="4043077"/>
            <a:ext cx="5313754" cy="178251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0B9753E-23C0-346C-D1AE-E8915290E302}"/>
              </a:ext>
            </a:extLst>
          </p:cNvPr>
          <p:cNvSpPr/>
          <p:nvPr/>
        </p:nvSpPr>
        <p:spPr>
          <a:xfrm>
            <a:off x="648839" y="1481177"/>
            <a:ext cx="11346559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diagram explains how encryption happens when uploading a file to Amazon S3: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request to upload a file and store it as an encrypted object in an S3 bucket.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S3 requests a data key from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KMS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use to encrypt the file.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KMS generates a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plaintext data key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encrypts the data key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using the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 managed key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KMS sends both copies of the data key to Amazon S3.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S3 encrypts the object by using the plaintext data key, stores the object, and then deletes the plaintext data key. The encrypted key is kept in the object metadata.</a:t>
            </a:r>
          </a:p>
        </p:txBody>
      </p:sp>
    </p:spTree>
    <p:extLst>
      <p:ext uri="{BB962C8B-B14F-4D97-AF65-F5344CB8AC3E}">
        <p14:creationId xmlns:p14="http://schemas.microsoft.com/office/powerpoint/2010/main" val="37030590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5768400" y="631060"/>
            <a:ext cx="390900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233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Protection through encryption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26150" y="860117"/>
            <a:ext cx="6578366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Decryption overview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0B9753E-23C0-346C-D1AE-E8915290E302}"/>
              </a:ext>
            </a:extLst>
          </p:cNvPr>
          <p:cNvSpPr/>
          <p:nvPr/>
        </p:nvSpPr>
        <p:spPr>
          <a:xfrm>
            <a:off x="648839" y="1481177"/>
            <a:ext cx="11346559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Now, this diagram explains what happens in the same scenario (SSE-KMS) when the user requests to open an encrypted object that is stored in Amazon S3: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request to open the object.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S3 notices that the requested object is encrypted.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S3 sends the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encrypted copy of the data key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that the object is encrypted with to AWS KMS.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KMS then 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decrypts the data key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by using the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 managed key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(which never leaves the AWS KMS service).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KMS then sends the plaintext data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key back to Amazon S3.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Finally, Amazon S3 decrypts the ciphertext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data object, allows you to open the object,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deletes the plaintext copy of the data key</a:t>
            </a:r>
          </a:p>
        </p:txBody>
      </p:sp>
      <p:pic>
        <p:nvPicPr>
          <p:cNvPr id="10" name="Picture 9" descr="Diagram of the decryption overview using AMS KMS to encrypt data at rest, or SSE-KMS.">
            <a:extLst>
              <a:ext uri="{FF2B5EF4-FFF2-40B4-BE49-F238E27FC236}">
                <a16:creationId xmlns:a16="http://schemas.microsoft.com/office/drawing/2014/main" id="{F69D73DE-3257-71E4-D631-A0798143AE5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7431" y="3148133"/>
            <a:ext cx="6778447" cy="2756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7796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5768400" y="631060"/>
            <a:ext cx="390900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233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Protection through encryption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26150" y="860117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Key Management Service (AWS KMS)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6FA4F9A5-5C13-9127-FFE1-34C154004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498506" y="1821193"/>
            <a:ext cx="2304288" cy="2152044"/>
            <a:chOff x="9165101" y="1276956"/>
            <a:chExt cx="2304288" cy="2152044"/>
          </a:xfrm>
        </p:grpSpPr>
        <p:pic>
          <p:nvPicPr>
            <p:cNvPr id="11" name="Picture Placeholder 18">
              <a:extLst>
                <a:ext uri="{FF2B5EF4-FFF2-40B4-BE49-F238E27FC236}">
                  <a16:creationId xmlns:a16="http://schemas.microsoft.com/office/drawing/2014/main" id="{B15D8CBE-81C3-BBDD-3F1F-295CF861F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68605" y="1276956"/>
              <a:ext cx="1097280" cy="1097280"/>
            </a:xfrm>
            <a:prstGeom prst="rect">
              <a:avLst/>
            </a:prstGeom>
          </p:spPr>
        </p:pic>
        <p:sp>
          <p:nvSpPr>
            <p:cNvPr id="15" name="Text Placeholder 15">
              <a:extLst>
                <a:ext uri="{FF2B5EF4-FFF2-40B4-BE49-F238E27FC236}">
                  <a16:creationId xmlns:a16="http://schemas.microsoft.com/office/drawing/2014/main" id="{BFBCD88C-3F89-728A-FE2C-A5E3CDAE32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 txBox="1">
              <a:spLocks/>
            </p:cNvSpPr>
            <p:nvPr/>
          </p:nvSpPr>
          <p:spPr>
            <a:xfrm>
              <a:off x="9165101" y="2515906"/>
              <a:ext cx="2304288" cy="913094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230188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2800" kern="1200">
                  <a:solidFill>
                    <a:schemeClr val="tx2"/>
                  </a:solidFill>
                  <a:latin typeface="Amazon Ember"/>
                </a:defRPr>
              </a:lvl1pPr>
              <a:lvl2pPr marL="457200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2400" kern="1200">
                  <a:solidFill>
                    <a:schemeClr val="tx2"/>
                  </a:solidFill>
                  <a:latin typeface="Amazon Ember"/>
                </a:defRPr>
              </a:lvl2pPr>
              <a:lvl3pPr marL="685800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2000" kern="1200">
                  <a:solidFill>
                    <a:schemeClr val="tx2"/>
                  </a:solidFill>
                  <a:latin typeface="Amazon Ember"/>
                </a:defRPr>
              </a:lvl3pPr>
              <a:lvl4pPr marL="914400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1800" kern="1200">
                  <a:solidFill>
                    <a:schemeClr val="tx2"/>
                  </a:solidFill>
                  <a:latin typeface="Amazon Ember"/>
                </a:defRPr>
              </a:lvl4pPr>
              <a:lvl5pPr marL="1143000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1800" kern="1200">
                  <a:solidFill>
                    <a:schemeClr val="tx2"/>
                  </a:solidFill>
                  <a:latin typeface="Amazon Ember"/>
                </a:defRPr>
              </a:lvl5pPr>
              <a:lvl6pPr marL="1371600" indent="-230188" algn="l" defTabSz="2286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Font typeface="Amazon Ember"/>
                <a:buChar char="•"/>
                <a:defRPr sz="1600" kern="1200">
                  <a:solidFill>
                    <a:schemeClr val="tx2"/>
                  </a:solidFill>
                  <a:latin typeface="Amazon Ember"/>
                </a:defRPr>
              </a:lvl6pPr>
              <a:lvl7pPr marL="1600200" indent="-230188" algn="l" defTabSz="2286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Font typeface="Amazon Ember"/>
                <a:buChar char="•"/>
                <a:defRPr sz="1600" kern="1200">
                  <a:solidFill>
                    <a:schemeClr val="tx2"/>
                  </a:solidFill>
                  <a:latin typeface="Amazon Ember"/>
                </a:defRPr>
              </a:lvl7pPr>
              <a:lvl8pPr marL="1828800" indent="-230188" algn="l" defTabSz="2286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Font typeface="Amazon Ember"/>
                <a:buChar char="•"/>
                <a:defRPr sz="1600" kern="1200">
                  <a:solidFill>
                    <a:schemeClr val="tx2"/>
                  </a:solidFill>
                  <a:latin typeface="Amazon Ember"/>
                </a:defRPr>
              </a:lvl8pPr>
              <a:lvl9pPr marL="2057400" indent="-230188" algn="l" defTabSz="2286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Font typeface="Amazon Ember"/>
                <a:buChar char="•"/>
                <a:defRPr sz="1600" kern="1200">
                  <a:solidFill>
                    <a:schemeClr val="tx2"/>
                  </a:solidFill>
                  <a:latin typeface="Amazon Ember"/>
                </a:defRPr>
              </a:lvl9pPr>
            </a:lstStyle>
            <a:p>
              <a:pPr marL="0" indent="0" algn="ctr">
                <a:buNone/>
              </a:pPr>
              <a:r>
                <a:rPr lang="en-US" sz="1800" dirty="0"/>
                <a:t>AWS Key Management Service (AWS KMS)</a:t>
              </a:r>
            </a:p>
          </p:txBody>
        </p:sp>
      </p:grpSp>
      <p:sp>
        <p:nvSpPr>
          <p:cNvPr id="16" name="Text Placeholder 6">
            <a:extLst>
              <a:ext uri="{FF2B5EF4-FFF2-40B4-BE49-F238E27FC236}">
                <a16:creationId xmlns:a16="http://schemas.microsoft.com/office/drawing/2014/main" id="{A96CA389-6739-A42D-1F34-0342CA60D5B6}"/>
              </a:ext>
            </a:extLst>
          </p:cNvPr>
          <p:cNvSpPr txBox="1">
            <a:spLocks/>
          </p:cNvSpPr>
          <p:nvPr/>
        </p:nvSpPr>
        <p:spPr>
          <a:xfrm>
            <a:off x="895307" y="1579420"/>
            <a:ext cx="8353183" cy="38837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the ability to create and manage cryptographic keys</a:t>
            </a:r>
          </a:p>
          <a:p>
            <a:pPr>
              <a:spcAft>
                <a:spcPts val="12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Uses hardware security modules (HSMs) to protect your keys</a:t>
            </a:r>
          </a:p>
          <a:p>
            <a:pPr>
              <a:spcAft>
                <a:spcPts val="12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integrated with other AWS services</a:t>
            </a:r>
          </a:p>
          <a:p>
            <a:pPr>
              <a:spcAft>
                <a:spcPts val="12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the ability to set usage policies to determine which users can use keys</a:t>
            </a:r>
          </a:p>
        </p:txBody>
      </p:sp>
    </p:spTree>
    <p:extLst>
      <p:ext uri="{BB962C8B-B14F-4D97-AF65-F5344CB8AC3E}">
        <p14:creationId xmlns:p14="http://schemas.microsoft.com/office/powerpoint/2010/main" val="19499430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5768400" y="631060"/>
            <a:ext cx="390900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2339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Protection through encryption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26150" y="860117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KMS example with Amazon EBS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pic>
        <p:nvPicPr>
          <p:cNvPr id="8" name="Picture 7" descr="Diagram of AWS KMS with Amazon EBS example.">
            <a:extLst>
              <a:ext uri="{FF2B5EF4-FFF2-40B4-BE49-F238E27FC236}">
                <a16:creationId xmlns:a16="http://schemas.microsoft.com/office/drawing/2014/main" id="{461E4F57-6628-15B6-96E2-C947464AA8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2560" y="1377302"/>
            <a:ext cx="10284843" cy="434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9458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252010" y="631059"/>
            <a:ext cx="3425389" cy="4598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770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Protecting data in your application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427695" y="2737950"/>
            <a:ext cx="905751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in transit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</p:spTree>
    <p:extLst>
      <p:ext uri="{BB962C8B-B14F-4D97-AF65-F5344CB8AC3E}">
        <p14:creationId xmlns:p14="http://schemas.microsoft.com/office/powerpoint/2010/main" val="31699117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 flipV="1">
            <a:off x="4610197" y="677048"/>
            <a:ext cx="5067203" cy="49102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3075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in transit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33321" y="1247975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protect data in transit?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D64E3202-CE91-17A2-1E69-9499C6E3633B}"/>
              </a:ext>
            </a:extLst>
          </p:cNvPr>
          <p:cNvSpPr txBox="1">
            <a:spLocks/>
          </p:cNvSpPr>
          <p:nvPr/>
        </p:nvSpPr>
        <p:spPr>
          <a:xfrm>
            <a:off x="671057" y="2086884"/>
            <a:ext cx="11267850" cy="303004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communications might go through the public internet.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risks that data in transit is exposed to?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Accidental information disclosures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integrity compromises</a:t>
            </a:r>
          </a:p>
          <a:p>
            <a:pPr lvl="1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compromises</a:t>
            </a:r>
          </a:p>
          <a:p>
            <a:pPr lvl="2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Man-in-the-middle (MITM) attacks</a:t>
            </a:r>
          </a:p>
          <a:p>
            <a:pPr lvl="2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spoofing</a:t>
            </a:r>
          </a:p>
        </p:txBody>
      </p:sp>
    </p:spTree>
    <p:extLst>
      <p:ext uri="{BB962C8B-B14F-4D97-AF65-F5344CB8AC3E}">
        <p14:creationId xmlns:p14="http://schemas.microsoft.com/office/powerpoint/2010/main" val="37377202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 flipV="1">
            <a:off x="4610197" y="677048"/>
            <a:ext cx="5067203" cy="49102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3075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in transit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33321" y="1247975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Protecting data in transit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8" name="Text Placeholder 12">
            <a:extLst>
              <a:ext uri="{FF2B5EF4-FFF2-40B4-BE49-F238E27FC236}">
                <a16:creationId xmlns:a16="http://schemas.microsoft.com/office/drawing/2014/main" id="{829BE647-4DE5-C9D4-7AE0-7830C584EBD8}"/>
              </a:ext>
            </a:extLst>
          </p:cNvPr>
          <p:cNvSpPr txBox="1">
            <a:spLocks/>
          </p:cNvSpPr>
          <p:nvPr/>
        </p:nvSpPr>
        <p:spPr>
          <a:xfrm>
            <a:off x="623392" y="1945256"/>
            <a:ext cx="7444966" cy="28632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Secure Sockets Layer (SSL) endpoints over Transport Layer Security (TLS) (HTTPS).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encryption.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Amazon Virtual Private Cloud (Amazon VPC) endpoints to limit access to your bucket.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3D647C2-229A-540F-AEEF-893B7B66B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6235" y="1481585"/>
            <a:ext cx="3133616" cy="390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0882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 flipV="1">
            <a:off x="4610197" y="677048"/>
            <a:ext cx="5067203" cy="49102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3075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in transit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14593" y="1037426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Protecting remote connections to servers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7730E109-4E1F-6F9E-60DB-27C373DEC409}"/>
              </a:ext>
            </a:extLst>
          </p:cNvPr>
          <p:cNvSpPr txBox="1">
            <a:spLocks/>
          </p:cNvSpPr>
          <p:nvPr/>
        </p:nvSpPr>
        <p:spPr>
          <a:xfrm>
            <a:off x="685800" y="1563684"/>
            <a:ext cx="11267850" cy="487106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Remote Desktop Protocol (RDP) is typically used for Windows servers.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RDP establishes an underlying SSL/TLS connection.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For better security, issue a trusted X.509 certificate.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Don't use the default self-signed certificates.</a:t>
            </a:r>
          </a:p>
          <a:p>
            <a:pPr>
              <a:spcBef>
                <a:spcPts val="2400"/>
              </a:spcBef>
            </a:pP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Secure Shell (SSH) is typically used for Linux servers.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SSH establishes a secure communication channel.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Use tunneling to protect the application session in transit.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Don't allow the root user to use an SSH terminal.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Be sure that all users log in with an SSH key pair, and then deactivate password authentication.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8766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 flipV="1">
            <a:off x="4610197" y="677048"/>
            <a:ext cx="5067203" cy="49102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3075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in transit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14593" y="1037426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Certificate Manager (ACM)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8" name="Text Placeholder 20">
            <a:extLst>
              <a:ext uri="{FF2B5EF4-FFF2-40B4-BE49-F238E27FC236}">
                <a16:creationId xmlns:a16="http://schemas.microsoft.com/office/drawing/2014/main" id="{8A329D30-DBD4-7192-BF9B-5C75FC1E1F5B}"/>
              </a:ext>
            </a:extLst>
          </p:cNvPr>
          <p:cNvSpPr txBox="1">
            <a:spLocks/>
          </p:cNvSpPr>
          <p:nvPr/>
        </p:nvSpPr>
        <p:spPr>
          <a:xfrm>
            <a:off x="722611" y="2124318"/>
            <a:ext cx="8303550" cy="31167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a single interface to manage both public and private certificates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Makes it easy to deploy certificates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Protects and stores private certificates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Minimizes downtime and outages with automatic renewals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724B13D-720E-FD04-7DF7-5E5A67BA6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317027" y="2211958"/>
            <a:ext cx="2304288" cy="2152044"/>
            <a:chOff x="9165101" y="1276956"/>
            <a:chExt cx="2304288" cy="2152044"/>
          </a:xfrm>
        </p:grpSpPr>
        <p:pic>
          <p:nvPicPr>
            <p:cNvPr id="11" name="Picture Placeholder 18">
              <a:extLst>
                <a:ext uri="{FF2B5EF4-FFF2-40B4-BE49-F238E27FC236}">
                  <a16:creationId xmlns:a16="http://schemas.microsoft.com/office/drawing/2014/main" id="{F321127F-D03D-63F2-7B62-011087FCB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68605" y="1276956"/>
              <a:ext cx="1097280" cy="1097280"/>
            </a:xfrm>
            <a:prstGeom prst="rect">
              <a:avLst/>
            </a:prstGeom>
          </p:spPr>
        </p:pic>
        <p:sp>
          <p:nvSpPr>
            <p:cNvPr id="15" name="Text Placeholder 15">
              <a:extLst>
                <a:ext uri="{FF2B5EF4-FFF2-40B4-BE49-F238E27FC236}">
                  <a16:creationId xmlns:a16="http://schemas.microsoft.com/office/drawing/2014/main" id="{7830BA11-686B-3159-6C83-6344457E2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 txBox="1">
              <a:spLocks/>
            </p:cNvSpPr>
            <p:nvPr/>
          </p:nvSpPr>
          <p:spPr>
            <a:xfrm>
              <a:off x="9165101" y="2515906"/>
              <a:ext cx="2304288" cy="913094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230188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2800" kern="1200">
                  <a:solidFill>
                    <a:schemeClr val="tx2"/>
                  </a:solidFill>
                  <a:latin typeface="Amazon Ember"/>
                </a:defRPr>
              </a:lvl1pPr>
              <a:lvl2pPr marL="457200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2400" kern="1200">
                  <a:solidFill>
                    <a:schemeClr val="tx2"/>
                  </a:solidFill>
                  <a:latin typeface="Amazon Ember"/>
                </a:defRPr>
              </a:lvl2pPr>
              <a:lvl3pPr marL="685800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2000" kern="1200">
                  <a:solidFill>
                    <a:schemeClr val="tx2"/>
                  </a:solidFill>
                  <a:latin typeface="Amazon Ember"/>
                </a:defRPr>
              </a:lvl3pPr>
              <a:lvl4pPr marL="914400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1800" kern="1200">
                  <a:solidFill>
                    <a:schemeClr val="tx2"/>
                  </a:solidFill>
                  <a:latin typeface="Amazon Ember"/>
                </a:defRPr>
              </a:lvl4pPr>
              <a:lvl5pPr marL="1143000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1800" kern="1200">
                  <a:solidFill>
                    <a:schemeClr val="tx2"/>
                  </a:solidFill>
                  <a:latin typeface="Amazon Ember"/>
                </a:defRPr>
              </a:lvl5pPr>
              <a:lvl6pPr marL="1371600" indent="-230188" algn="l" defTabSz="2286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Font typeface="Amazon Ember"/>
                <a:buChar char="•"/>
                <a:defRPr sz="1600" kern="1200">
                  <a:solidFill>
                    <a:schemeClr val="tx2"/>
                  </a:solidFill>
                  <a:latin typeface="Amazon Ember"/>
                </a:defRPr>
              </a:lvl6pPr>
              <a:lvl7pPr marL="1600200" indent="-230188" algn="l" defTabSz="2286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Font typeface="Amazon Ember"/>
                <a:buChar char="•"/>
                <a:defRPr sz="1600" kern="1200">
                  <a:solidFill>
                    <a:schemeClr val="tx2"/>
                  </a:solidFill>
                  <a:latin typeface="Amazon Ember"/>
                </a:defRPr>
              </a:lvl7pPr>
              <a:lvl8pPr marL="1828800" indent="-230188" algn="l" defTabSz="2286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Font typeface="Amazon Ember"/>
                <a:buChar char="•"/>
                <a:defRPr sz="1600" kern="1200">
                  <a:solidFill>
                    <a:schemeClr val="tx2"/>
                  </a:solidFill>
                  <a:latin typeface="Amazon Ember"/>
                </a:defRPr>
              </a:lvl8pPr>
              <a:lvl9pPr marL="2057400" indent="-230188" algn="l" defTabSz="2286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Font typeface="Amazon Ember"/>
                <a:buChar char="•"/>
                <a:defRPr sz="1600" kern="1200">
                  <a:solidFill>
                    <a:schemeClr val="tx2"/>
                  </a:solidFill>
                  <a:latin typeface="Amazon Ember"/>
                </a:defRPr>
              </a:lvl9pPr>
            </a:lstStyle>
            <a:p>
              <a:pPr marL="0" indent="0" algn="ctr">
                <a:buNone/>
              </a:pPr>
              <a:r>
                <a:rPr lang="en-US" sz="1800" dirty="0"/>
                <a:t>AWS Certificate Manager (ACM)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395704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 flipV="1">
            <a:off x="4610197" y="677048"/>
            <a:ext cx="5067203" cy="49102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3075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in transit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14592" y="1037426"/>
            <a:ext cx="8499127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Certificate Manager Private Certificate Authority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pic>
        <p:nvPicPr>
          <p:cNvPr id="5" name="Picture 4" descr="Diagram of the AWS Certificate Manager Private Certificate Authority creating a private certificate authority.">
            <a:extLst>
              <a:ext uri="{FF2B5EF4-FFF2-40B4-BE49-F238E27FC236}">
                <a16:creationId xmlns:a16="http://schemas.microsoft.com/office/drawing/2014/main" id="{26661231-6AC9-1BEF-573A-A06C6DC7334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4773" y="3543161"/>
            <a:ext cx="6589387" cy="250075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AA67ECC-1DE8-8801-370B-3804EBC91CFE}"/>
              </a:ext>
            </a:extLst>
          </p:cNvPr>
          <p:cNvSpPr/>
          <p:nvPr/>
        </p:nvSpPr>
        <p:spPr>
          <a:xfrm>
            <a:off x="1075509" y="2503378"/>
            <a:ext cx="842554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diagram shows ACM Private CA in action: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 administrator creates a subordinate CA to issue certificates.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subordinate CA sends the certificate to be signed.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on-premises CA or AWS CA signs the certificate.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ACM Private CA issues the signed certificate to resources.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88491D1-86F8-4D92-A0CD-5BABB6F63701}"/>
              </a:ext>
            </a:extLst>
          </p:cNvPr>
          <p:cNvSpPr/>
          <p:nvPr/>
        </p:nvSpPr>
        <p:spPr>
          <a:xfrm>
            <a:off x="631370" y="1533040"/>
            <a:ext cx="1156920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using </a:t>
            </a:r>
            <a:r>
              <a:rPr lang="en-US" b="1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Certificate Manager Private Certificate Authority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you can create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private certificate authority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(CA) hierarchies, including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root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subordinate CAs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without the investment and maintenance costs of operating an on-premises CA</a:t>
            </a:r>
          </a:p>
        </p:txBody>
      </p:sp>
    </p:spTree>
    <p:extLst>
      <p:ext uri="{BB962C8B-B14F-4D97-AF65-F5344CB8AC3E}">
        <p14:creationId xmlns:p14="http://schemas.microsoft.com/office/powerpoint/2010/main" val="2785195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 flipV="1">
            <a:off x="4610197" y="677048"/>
            <a:ext cx="5067203" cy="49102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3075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 data in transit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14592" y="1037426"/>
            <a:ext cx="8499127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ACM Private CA considerations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pic>
        <p:nvPicPr>
          <p:cNvPr id="8" name="Lock">
            <a:extLst>
              <a:ext uri="{FF2B5EF4-FFF2-40B4-BE49-F238E27FC236}">
                <a16:creationId xmlns:a16="http://schemas.microsoft.com/office/drawing/2014/main" id="{F651E782-1552-3B9A-9A2A-2858A9A29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217" t="31019" r="34783" b="32782"/>
          <a:stretch/>
        </p:blipFill>
        <p:spPr>
          <a:xfrm>
            <a:off x="1241984" y="2228444"/>
            <a:ext cx="1168400" cy="1371600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D7B4A9C-07BA-C45B-8148-72209BDA56AE}"/>
              </a:ext>
            </a:extLst>
          </p:cNvPr>
          <p:cNvSpPr txBox="1">
            <a:spLocks/>
          </p:cNvSpPr>
          <p:nvPr/>
        </p:nvSpPr>
        <p:spPr>
          <a:xfrm>
            <a:off x="801718" y="3736465"/>
            <a:ext cx="2048933" cy="121755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mazon Ember" panose="020B0603020204020204" pitchFamily="34" charset="0"/>
              <a:buChar char="•"/>
              <a:defRPr sz="28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mazon Ember" panose="020B0603020204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mazon Ember" panose="020B0603020204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buFont typeface="Wingdings" panose="05000000000000000000" pitchFamily="2" charset="2"/>
              <a:buChar char="s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mazon Ember" panose="020B0603020204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mazon Ember" panose="020B0603020204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mazon Ember" panose="020B0603020204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mazon Ember" panose="020B0603020204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mazon Ember" panose="020B0603020204020204" pitchFamily="34" charset="0"/>
              <a:buNone/>
            </a:pPr>
            <a:r>
              <a:rPr lang="en-US" sz="2200" dirty="0">
                <a:solidFill>
                  <a:schemeClr val="tx2"/>
                </a:solidFill>
              </a:rPr>
              <a:t>Hardware security modules (HSMs)</a:t>
            </a:r>
          </a:p>
        </p:txBody>
      </p:sp>
      <p:pic>
        <p:nvPicPr>
          <p:cNvPr id="11" name="Cloud">
            <a:extLst>
              <a:ext uri="{FF2B5EF4-FFF2-40B4-BE49-F238E27FC236}">
                <a16:creationId xmlns:a16="http://schemas.microsoft.com/office/drawing/2014/main" id="{01479F61-A2F5-B48C-0F75-0137C1DA0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219" t="21124" r="13069" b="12758"/>
          <a:stretch/>
        </p:blipFill>
        <p:spPr>
          <a:xfrm>
            <a:off x="3757218" y="2231885"/>
            <a:ext cx="2030733" cy="1368159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5716E2A-B217-C1C2-7314-D74C0D68BEB8}"/>
              </a:ext>
            </a:extLst>
          </p:cNvPr>
          <p:cNvSpPr txBox="1">
            <a:spLocks/>
          </p:cNvSpPr>
          <p:nvPr/>
        </p:nvSpPr>
        <p:spPr>
          <a:xfrm>
            <a:off x="3748118" y="3736465"/>
            <a:ext cx="2048933" cy="12175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66344" indent="-4572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Tx/>
              <a:buBlip>
                <a:blip r:embed="rId7"/>
              </a:buBlip>
              <a:defRPr sz="28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1pPr>
            <a:lvl2pPr marL="1143000" indent="-466344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Tx/>
              <a:buBlip>
                <a:blip r:embed="rId7"/>
              </a:buBlip>
              <a:defRPr sz="24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Blip>
                <a:blip r:embed="rId7"/>
              </a:buBlip>
              <a:defRPr sz="20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Blip>
                <a:blip r:embed="rId7"/>
              </a:buBlip>
              <a:defRPr sz="18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Blip>
                <a:blip r:embed="rId7"/>
              </a:buBlip>
              <a:defRPr sz="18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Tx/>
              <a:buNone/>
            </a:pPr>
            <a:r>
              <a:rPr lang="en-US" sz="2200" dirty="0">
                <a:solidFill>
                  <a:schemeClr val="tx2"/>
                </a:solidFill>
                <a:latin typeface="+mn-lt"/>
              </a:rPr>
              <a:t>IAM policies for access control</a:t>
            </a:r>
          </a:p>
        </p:txBody>
      </p:sp>
      <p:pic>
        <p:nvPicPr>
          <p:cNvPr id="21" name="Certificate list">
            <a:extLst>
              <a:ext uri="{FF2B5EF4-FFF2-40B4-BE49-F238E27FC236}">
                <a16:creationId xmlns:a16="http://schemas.microsoft.com/office/drawing/2014/main" id="{106324A8-4B17-4BC2-A3C4-CBA519D15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75800" y="1868630"/>
            <a:ext cx="1286367" cy="1731414"/>
          </a:xfrm>
          <a:prstGeom prst="rect">
            <a:avLst/>
          </a:prstGeom>
        </p:spPr>
      </p:pic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EAA746D0-21B5-8470-CA0A-79ADD5757928}"/>
              </a:ext>
            </a:extLst>
          </p:cNvPr>
          <p:cNvSpPr txBox="1">
            <a:spLocks/>
          </p:cNvSpPr>
          <p:nvPr/>
        </p:nvSpPr>
        <p:spPr>
          <a:xfrm>
            <a:off x="6694518" y="3736465"/>
            <a:ext cx="2048933" cy="12175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66344" indent="-4572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Tx/>
              <a:buBlip>
                <a:blip r:embed="rId7"/>
              </a:buBlip>
              <a:defRPr sz="28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1pPr>
            <a:lvl2pPr marL="1143000" indent="-466344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Tx/>
              <a:buBlip>
                <a:blip r:embed="rId7"/>
              </a:buBlip>
              <a:defRPr sz="24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Blip>
                <a:blip r:embed="rId7"/>
              </a:buBlip>
              <a:defRPr sz="20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Blip>
                <a:blip r:embed="rId7"/>
              </a:buBlip>
              <a:defRPr sz="18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Blip>
                <a:blip r:embed="rId7"/>
              </a:buBlip>
              <a:defRPr sz="18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spcAft>
                <a:spcPts val="0"/>
              </a:spcAft>
              <a:buFontTx/>
              <a:buNone/>
            </a:pPr>
            <a:r>
              <a:rPr lang="en-US" sz="2200" dirty="0">
                <a:solidFill>
                  <a:schemeClr val="tx2"/>
                </a:solidFill>
                <a:latin typeface="+mn-lt"/>
              </a:rPr>
              <a:t>Certificate revocation </a:t>
            </a:r>
          </a:p>
          <a:p>
            <a:pPr marL="0" indent="0" algn="ctr">
              <a:lnSpc>
                <a:spcPct val="110000"/>
              </a:lnSpc>
              <a:spcAft>
                <a:spcPts val="0"/>
              </a:spcAft>
              <a:buFontTx/>
              <a:buNone/>
            </a:pPr>
            <a:r>
              <a:rPr lang="en-US" sz="2200" dirty="0">
                <a:solidFill>
                  <a:schemeClr val="tx2"/>
                </a:solidFill>
                <a:latin typeface="+mn-lt"/>
              </a:rPr>
              <a:t>list</a:t>
            </a:r>
          </a:p>
        </p:txBody>
      </p:sp>
      <p:pic>
        <p:nvPicPr>
          <p:cNvPr id="23" name="Audit report">
            <a:extLst>
              <a:ext uri="{FF2B5EF4-FFF2-40B4-BE49-F238E27FC236}">
                <a16:creationId xmlns:a16="http://schemas.microsoft.com/office/drawing/2014/main" id="{BF3D0E95-3783-592D-23B8-A313F36FB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818467" y="1741324"/>
            <a:ext cx="1693834" cy="1858720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ECAE01D5-A9C7-62EC-EB3D-5C7B664DA5C8}"/>
              </a:ext>
            </a:extLst>
          </p:cNvPr>
          <p:cNvSpPr txBox="1">
            <a:spLocks/>
          </p:cNvSpPr>
          <p:nvPr/>
        </p:nvSpPr>
        <p:spPr>
          <a:xfrm>
            <a:off x="9640918" y="3736465"/>
            <a:ext cx="2048933" cy="12175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66344" indent="-4572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Tx/>
              <a:buBlip>
                <a:blip r:embed="rId7"/>
              </a:buBlip>
              <a:defRPr sz="28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1pPr>
            <a:lvl2pPr marL="1143000" indent="-466344" algn="l" defTabSz="914400" rtl="0" eaLnBrk="1" latinLnBrk="0" hangingPunct="1">
              <a:lnSpc>
                <a:spcPct val="100000"/>
              </a:lnSpc>
              <a:spcBef>
                <a:spcPts val="600"/>
              </a:spcBef>
              <a:buFontTx/>
              <a:buBlip>
                <a:blip r:embed="rId7"/>
              </a:buBlip>
              <a:defRPr sz="24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Blip>
                <a:blip r:embed="rId7"/>
              </a:buBlip>
              <a:defRPr sz="20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Blip>
                <a:blip r:embed="rId7"/>
              </a:buBlip>
              <a:defRPr sz="18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Tx/>
              <a:buBlip>
                <a:blip r:embed="rId7"/>
              </a:buBlip>
              <a:defRPr sz="1800" b="0" i="0" kern="1200">
                <a:solidFill>
                  <a:schemeClr val="tx1"/>
                </a:solidFill>
                <a:latin typeface="Amazon Ember Light" charset="0"/>
                <a:ea typeface="Amazon Ember Light" charset="0"/>
                <a:cs typeface="Amazon Ember Light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spcAft>
                <a:spcPts val="0"/>
              </a:spcAft>
              <a:buFontTx/>
              <a:buNone/>
            </a:pPr>
            <a:r>
              <a:rPr lang="en-US" sz="2200" dirty="0">
                <a:solidFill>
                  <a:schemeClr val="tx2"/>
                </a:solidFill>
                <a:latin typeface="+mn-lt"/>
              </a:rPr>
              <a:t>Generated audit</a:t>
            </a:r>
          </a:p>
          <a:p>
            <a:pPr marL="0" indent="0" algn="ctr">
              <a:lnSpc>
                <a:spcPct val="110000"/>
              </a:lnSpc>
              <a:spcAft>
                <a:spcPts val="0"/>
              </a:spcAft>
              <a:buFontTx/>
              <a:buNone/>
            </a:pPr>
            <a:r>
              <a:rPr lang="en-US" sz="2200" dirty="0">
                <a:solidFill>
                  <a:schemeClr val="tx2"/>
                </a:solidFill>
                <a:latin typeface="+mn-lt"/>
              </a:rPr>
              <a:t>reports</a:t>
            </a:r>
          </a:p>
        </p:txBody>
      </p:sp>
    </p:spTree>
    <p:extLst>
      <p:ext uri="{BB962C8B-B14F-4D97-AF65-F5344CB8AC3E}">
        <p14:creationId xmlns:p14="http://schemas.microsoft.com/office/powerpoint/2010/main" val="24910059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252010" y="631059"/>
            <a:ext cx="3425389" cy="4598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770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Protecting data in your application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427695" y="2737950"/>
            <a:ext cx="905751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Best practices to protect data</a:t>
            </a:r>
            <a:b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Amazon S3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</p:spTree>
    <p:extLst>
      <p:ext uri="{BB962C8B-B14F-4D97-AF65-F5344CB8AC3E}">
        <p14:creationId xmlns:p14="http://schemas.microsoft.com/office/powerpoint/2010/main" val="33837548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7299960" y="631060"/>
            <a:ext cx="237744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608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Best practices to protect data in Amazon S3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33321" y="1034023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Presigned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URLs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24309614-0020-13F2-38B2-6A07DA5A10E1}"/>
              </a:ext>
            </a:extLst>
          </p:cNvPr>
          <p:cNvSpPr txBox="1">
            <a:spLocks/>
          </p:cNvSpPr>
          <p:nvPr/>
        </p:nvSpPr>
        <p:spPr>
          <a:xfrm>
            <a:off x="853440" y="2963395"/>
            <a:ext cx="11587890" cy="25262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Generate an S3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Presigned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URL, and use it to upload files (objects).</a:t>
            </a:r>
          </a:p>
          <a:p>
            <a:pPr>
              <a:spcBef>
                <a:spcPts val="2400"/>
              </a:spcBef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presigned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URL uses three parameters to limit user access:</a:t>
            </a:r>
          </a:p>
          <a:p>
            <a:pPr lvl="1"/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Bucket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Bucket that the object is in (or will be in)</a:t>
            </a:r>
          </a:p>
          <a:p>
            <a:pPr lvl="1"/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of the object</a:t>
            </a:r>
          </a:p>
          <a:p>
            <a:pPr lvl="1"/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Expires: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Amount of time that the URL is valid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31ABE8-E979-5D95-DB2B-6DD458324A57}"/>
              </a:ext>
            </a:extLst>
          </p:cNvPr>
          <p:cNvSpPr/>
          <p:nvPr/>
        </p:nvSpPr>
        <p:spPr>
          <a:xfrm>
            <a:off x="853440" y="1757935"/>
            <a:ext cx="10972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objects in an S3 bucket are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private by default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Only the object owner has permissions to access these objects. However, the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object owner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optionally share objects with others by creating a </a:t>
            </a:r>
            <a:r>
              <a:rPr lang="en-US" dirty="0" err="1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presigned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URL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using their own security credentials, to grant time-limited permissions to upload or download the objects</a:t>
            </a:r>
          </a:p>
        </p:txBody>
      </p:sp>
    </p:spTree>
    <p:extLst>
      <p:ext uri="{BB962C8B-B14F-4D97-AF65-F5344CB8AC3E}">
        <p14:creationId xmlns:p14="http://schemas.microsoft.com/office/powerpoint/2010/main" val="42656267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7299960" y="631060"/>
            <a:ext cx="237744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608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Best practices to protect data in Amazon S3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33321" y="1034023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considerations and best practices (1 of 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5" name="Content Placeholder 10">
            <a:extLst>
              <a:ext uri="{FF2B5EF4-FFF2-40B4-BE49-F238E27FC236}">
                <a16:creationId xmlns:a16="http://schemas.microsoft.com/office/drawing/2014/main" id="{E9FEEEBA-E23F-71FE-873F-09E5E90AD7D6}"/>
              </a:ext>
            </a:extLst>
          </p:cNvPr>
          <p:cNvSpPr txBox="1">
            <a:spLocks/>
          </p:cNvSpPr>
          <p:nvPr/>
        </p:nvSpPr>
        <p:spPr>
          <a:xfrm>
            <a:off x="577020" y="1702846"/>
            <a:ext cx="11587890" cy="363615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 encryption of data at rest, and enforce encryption of data in transit.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that your S3 buckets use the correct policies and are not publicly accessible.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the principle of least privilege.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 MFA delete for buckets.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Enforce encryption for each PUT request.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presigned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URLs for applications that refer to Amazon S3 objects.</a:t>
            </a:r>
          </a:p>
        </p:txBody>
      </p:sp>
    </p:spTree>
    <p:extLst>
      <p:ext uri="{BB962C8B-B14F-4D97-AF65-F5344CB8AC3E}">
        <p14:creationId xmlns:p14="http://schemas.microsoft.com/office/powerpoint/2010/main" val="29060366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7299960" y="631060"/>
            <a:ext cx="237744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608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Best practices to protect data in Amazon S3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33321" y="1034023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Security considerations and best practices (2 of 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43E0870E-2F4D-8636-D19C-AEDBED2D6F8D}"/>
              </a:ext>
            </a:extLst>
          </p:cNvPr>
          <p:cNvSpPr txBox="1">
            <a:spLocks/>
          </p:cNvSpPr>
          <p:nvPr/>
        </p:nvSpPr>
        <p:spPr>
          <a:xfrm>
            <a:off x="670474" y="1739044"/>
            <a:ext cx="11155680" cy="31692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encrypt all objects, set default encryption on a bucket.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using S3 Object Lock, use the appropriate retention mode.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S3 Block Public Access.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Upload data to Amazon S3 over SSH File Transfer Protocol (SFTP) through AWS Transfer for SFTP.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 S3 Versioning.</a:t>
            </a:r>
          </a:p>
        </p:txBody>
      </p:sp>
    </p:spTree>
    <p:extLst>
      <p:ext uri="{BB962C8B-B14F-4D97-AF65-F5344CB8AC3E}">
        <p14:creationId xmlns:p14="http://schemas.microsoft.com/office/powerpoint/2010/main" val="28829537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252010" y="631059"/>
            <a:ext cx="3425389" cy="4598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4770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Protecting data in your application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1427694" y="2737950"/>
            <a:ext cx="9743225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Additional data protection services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</p:spTree>
    <p:extLst>
      <p:ext uri="{BB962C8B-B14F-4D97-AF65-F5344CB8AC3E}">
        <p14:creationId xmlns:p14="http://schemas.microsoft.com/office/powerpoint/2010/main" val="18647321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04982" y="623205"/>
            <a:ext cx="3372418" cy="53843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485275-C19F-8D08-4D13-9F41BB458441}"/>
              </a:ext>
            </a:extLst>
          </p:cNvPr>
          <p:cNvSpPr txBox="1"/>
          <p:nvPr/>
        </p:nvSpPr>
        <p:spPr>
          <a:xfrm>
            <a:off x="1481089" y="351782"/>
            <a:ext cx="608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Additional data protection services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233321" y="1034023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AWS Secrets Manager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5" name="Text Placeholder 6">
            <a:extLst>
              <a:ext uri="{FF2B5EF4-FFF2-40B4-BE49-F238E27FC236}">
                <a16:creationId xmlns:a16="http://schemas.microsoft.com/office/drawing/2014/main" id="{EBEE58BF-C796-4500-685B-0A0CB50F647D}"/>
              </a:ext>
            </a:extLst>
          </p:cNvPr>
          <p:cNvSpPr txBox="1">
            <a:spLocks/>
          </p:cNvSpPr>
          <p:nvPr/>
        </p:nvSpPr>
        <p:spPr>
          <a:xfrm>
            <a:off x="477144" y="2881828"/>
            <a:ext cx="10500125" cy="27025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secure and scalable method for managing access to secrets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way to meet regulatory and compliance requirements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Rotates secrets safely without breaking applications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Audits and monitors the lifecycle of secrets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you to avoid putting secrets in code or config files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54923C0-9835-1B12-3B1C-12D2D19C9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677400" y="2513905"/>
            <a:ext cx="2304288" cy="1933944"/>
            <a:chOff x="9165101" y="1276956"/>
            <a:chExt cx="2304288" cy="2152044"/>
          </a:xfrm>
        </p:grpSpPr>
        <p:pic>
          <p:nvPicPr>
            <p:cNvPr id="15" name="Picture Placeholder 18">
              <a:extLst>
                <a:ext uri="{FF2B5EF4-FFF2-40B4-BE49-F238E27FC236}">
                  <a16:creationId xmlns:a16="http://schemas.microsoft.com/office/drawing/2014/main" id="{CE81F345-EE01-7655-86FD-2C83D51D4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68605" y="1276956"/>
              <a:ext cx="1097280" cy="1097280"/>
            </a:xfrm>
            <a:prstGeom prst="rect">
              <a:avLst/>
            </a:prstGeom>
          </p:spPr>
        </p:pic>
        <p:sp>
          <p:nvSpPr>
            <p:cNvPr id="16" name="Text Placeholder 15">
              <a:extLst>
                <a:ext uri="{FF2B5EF4-FFF2-40B4-BE49-F238E27FC236}">
                  <a16:creationId xmlns:a16="http://schemas.microsoft.com/office/drawing/2014/main" id="{C3358568-C737-B72F-A356-D3E949CB4A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 txBox="1">
              <a:spLocks/>
            </p:cNvSpPr>
            <p:nvPr/>
          </p:nvSpPr>
          <p:spPr>
            <a:xfrm>
              <a:off x="9165101" y="2515906"/>
              <a:ext cx="2304288" cy="913094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230188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2800" kern="1200">
                  <a:solidFill>
                    <a:schemeClr val="tx2"/>
                  </a:solidFill>
                  <a:latin typeface="Amazon Ember"/>
                </a:defRPr>
              </a:lvl1pPr>
              <a:lvl2pPr marL="457200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2400" kern="1200">
                  <a:solidFill>
                    <a:schemeClr val="tx2"/>
                  </a:solidFill>
                  <a:latin typeface="Amazon Ember"/>
                </a:defRPr>
              </a:lvl2pPr>
              <a:lvl3pPr marL="685800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2000" kern="1200">
                  <a:solidFill>
                    <a:schemeClr val="tx2"/>
                  </a:solidFill>
                  <a:latin typeface="Amazon Ember"/>
                </a:defRPr>
              </a:lvl3pPr>
              <a:lvl4pPr marL="914400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1800" kern="1200">
                  <a:solidFill>
                    <a:schemeClr val="tx2"/>
                  </a:solidFill>
                  <a:latin typeface="Amazon Ember"/>
                </a:defRPr>
              </a:lvl4pPr>
              <a:lvl5pPr marL="1143000" indent="-230188" algn="l" defTabSz="228600" rtl="0" eaLnBrk="1" latinLnBrk="0" hangingPunct="1">
                <a:lnSpc>
                  <a:spcPct val="100000"/>
                </a:lnSpc>
                <a:spcBef>
                  <a:spcPts val="500"/>
                </a:spcBef>
                <a:spcAft>
                  <a:spcPts val="600"/>
                </a:spcAft>
                <a:buFont typeface="Amazon Ember"/>
                <a:buChar char="•"/>
                <a:defRPr sz="1800" kern="1200">
                  <a:solidFill>
                    <a:schemeClr val="tx2"/>
                  </a:solidFill>
                  <a:latin typeface="Amazon Ember"/>
                </a:defRPr>
              </a:lvl5pPr>
              <a:lvl6pPr marL="1371600" indent="-230188" algn="l" defTabSz="2286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Font typeface="Amazon Ember"/>
                <a:buChar char="•"/>
                <a:defRPr sz="1600" kern="1200">
                  <a:solidFill>
                    <a:schemeClr val="tx2"/>
                  </a:solidFill>
                  <a:latin typeface="Amazon Ember"/>
                </a:defRPr>
              </a:lvl6pPr>
              <a:lvl7pPr marL="1600200" indent="-230188" algn="l" defTabSz="2286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Font typeface="Amazon Ember"/>
                <a:buChar char="•"/>
                <a:defRPr sz="1600" kern="1200">
                  <a:solidFill>
                    <a:schemeClr val="tx2"/>
                  </a:solidFill>
                  <a:latin typeface="Amazon Ember"/>
                </a:defRPr>
              </a:lvl7pPr>
              <a:lvl8pPr marL="1828800" indent="-230188" algn="l" defTabSz="2286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Font typeface="Amazon Ember"/>
                <a:buChar char="•"/>
                <a:defRPr sz="1600" kern="1200">
                  <a:solidFill>
                    <a:schemeClr val="tx2"/>
                  </a:solidFill>
                  <a:latin typeface="Amazon Ember"/>
                </a:defRPr>
              </a:lvl8pPr>
              <a:lvl9pPr marL="2057400" indent="-230188" algn="l" defTabSz="228600" rtl="0" eaLnBrk="1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Font typeface="Amazon Ember"/>
                <a:buChar char="•"/>
                <a:defRPr sz="1600" kern="1200">
                  <a:solidFill>
                    <a:schemeClr val="tx2"/>
                  </a:solidFill>
                  <a:latin typeface="Amazon Ember"/>
                </a:defRPr>
              </a:lvl9pPr>
            </a:lstStyle>
            <a:p>
              <a:pPr marL="0" indent="0" algn="ctr">
                <a:buNone/>
              </a:pPr>
              <a:r>
                <a:rPr lang="en-US" sz="18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AWS Secrets Manager</a:t>
              </a:r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9A2F0287-0F1A-D0B5-0CC0-289336804E63}"/>
              </a:ext>
            </a:extLst>
          </p:cNvPr>
          <p:cNvSpPr/>
          <p:nvPr/>
        </p:nvSpPr>
        <p:spPr>
          <a:xfrm>
            <a:off x="691399" y="1759685"/>
            <a:ext cx="938292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Secrets Manager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service that makes it easier for you to manage secrets. Secrets can be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database credentials, passwords, third-party API keys, and even arbitrary text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You can store and control access to these secrets centrally by using the console, AWS CLI, or API and SDKs.</a:t>
            </a:r>
          </a:p>
        </p:txBody>
      </p:sp>
    </p:spTree>
    <p:extLst>
      <p:ext uri="{BB962C8B-B14F-4D97-AF65-F5344CB8AC3E}">
        <p14:creationId xmlns:p14="http://schemas.microsoft.com/office/powerpoint/2010/main" val="168230579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6304982" y="631060"/>
            <a:ext cx="3372418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447778" y="806549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Secrets Manager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1DF386-A843-97D7-40B7-0740AF034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4068" y="3297161"/>
            <a:ext cx="7076105" cy="258743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79ECFD4-BF89-36CC-F69B-B13ED3010707}"/>
              </a:ext>
            </a:extLst>
          </p:cNvPr>
          <p:cNvSpPr/>
          <p:nvPr/>
        </p:nvSpPr>
        <p:spPr>
          <a:xfrm>
            <a:off x="548640" y="1214303"/>
            <a:ext cx="1137047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steps in this workflow are as follows:</a:t>
            </a:r>
          </a:p>
          <a:p>
            <a:endParaRPr lang="en-US" dirty="0">
              <a:solidFill>
                <a:srgbClr val="504BA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Clients call the RESTful API hosted on Amazon API Gateway.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API Gateway runs the Lambda function.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Lambda function retrieves the database secrets using the Secrets Manager API. Secrets Manager retrieves the secret, decrypts the protected secret text, and returns it to the function over a secured channel.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Lambda function connects to the Amazon RDS database by using database secrets from Secrets Manager and returns the query results.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DD42C5E-9EEB-61EC-21C0-0A9C705E2FFC}"/>
              </a:ext>
            </a:extLst>
          </p:cNvPr>
          <p:cNvSpPr txBox="1"/>
          <p:nvPr/>
        </p:nvSpPr>
        <p:spPr>
          <a:xfrm>
            <a:off x="1481089" y="351782"/>
            <a:ext cx="608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Additional data protection services</a:t>
            </a:r>
          </a:p>
        </p:txBody>
      </p:sp>
    </p:spTree>
    <p:extLst>
      <p:ext uri="{BB962C8B-B14F-4D97-AF65-F5344CB8AC3E}">
        <p14:creationId xmlns:p14="http://schemas.microsoft.com/office/powerpoint/2010/main" val="134667607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7299960" y="631060"/>
            <a:ext cx="237744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447778" y="806549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Rotating secrets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4332A91-FCAC-0680-9BFA-0EBBE2279009}"/>
              </a:ext>
            </a:extLst>
          </p:cNvPr>
          <p:cNvSpPr/>
          <p:nvPr/>
        </p:nvSpPr>
        <p:spPr>
          <a:xfrm>
            <a:off x="563879" y="1361445"/>
            <a:ext cx="11371089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rotation function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does the work of rotating the secret. The process to rotate a secret has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four steps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which correspond to four steps in </a:t>
            </a:r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Lambda rotation function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Secrets Manager uses staging labels to label secret versions during rotation: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function contacts the DB for new credentials.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Secrets Manager stores the new credentials with the AWSPENDING label.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new credentials are tested.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new credentials are made the default with the AWSCURRENT label.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7590514-501B-6C18-A401-6AC50E9E2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2760" y="3286090"/>
            <a:ext cx="5887018" cy="252223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9BEBEE2-D5D7-4972-B2C2-A4DDA47DA207}"/>
              </a:ext>
            </a:extLst>
          </p:cNvPr>
          <p:cNvSpPr txBox="1"/>
          <p:nvPr/>
        </p:nvSpPr>
        <p:spPr>
          <a:xfrm>
            <a:off x="1481089" y="351782"/>
            <a:ext cx="608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Additional data protection services</a:t>
            </a:r>
          </a:p>
        </p:txBody>
      </p:sp>
    </p:spTree>
    <p:extLst>
      <p:ext uri="{BB962C8B-B14F-4D97-AF65-F5344CB8AC3E}">
        <p14:creationId xmlns:p14="http://schemas.microsoft.com/office/powerpoint/2010/main" val="398246177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7299960" y="631060"/>
            <a:ext cx="237744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447778" y="806549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Macie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272D99B4-8A18-4BE9-79FD-8EBC683D28A8}"/>
              </a:ext>
            </a:extLst>
          </p:cNvPr>
          <p:cNvSpPr txBox="1">
            <a:spLocks/>
          </p:cNvSpPr>
          <p:nvPr/>
        </p:nvSpPr>
        <p:spPr>
          <a:xfrm>
            <a:off x="426719" y="2231136"/>
            <a:ext cx="10168129" cy="42036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Recognizes sensitive data such as personally identifiable information (PII), financial information, encryption keys, and credentials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Allows for custom-defined data types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Protects data stored in Amazon S3 by monitoring resource policies and ACLs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full API coverage for management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Integrates with AWS Organizations</a:t>
            </a:r>
          </a:p>
        </p:txBody>
      </p:sp>
      <p:pic>
        <p:nvPicPr>
          <p:cNvPr id="10" name="Picture Placeholder 18">
            <a:extLst>
              <a:ext uri="{FF2B5EF4-FFF2-40B4-BE49-F238E27FC236}">
                <a16:creationId xmlns:a16="http://schemas.microsoft.com/office/drawing/2014/main" id="{733A9081-C883-CEB5-0773-0F5CDA685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2927" y="1808198"/>
            <a:ext cx="1097280" cy="1097280"/>
          </a:xfrm>
          <a:prstGeom prst="rect">
            <a:avLst/>
          </a:prstGeom>
        </p:spPr>
      </p:pic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0AC7C913-576B-4AE4-D3E5-E9599E311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9869423" y="3011902"/>
            <a:ext cx="2304288" cy="913094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230188" indent="-230188" algn="l" defTabSz="228600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Font typeface="Amazon Ember"/>
              <a:buChar char="•"/>
              <a:defRPr sz="2800" kern="1200">
                <a:solidFill>
                  <a:schemeClr val="tx2"/>
                </a:solidFill>
                <a:latin typeface="Amazon Ember"/>
              </a:defRPr>
            </a:lvl1pPr>
            <a:lvl2pPr marL="457200" indent="-230188" algn="l" defTabSz="228600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Font typeface="Amazon Ember"/>
              <a:buChar char="•"/>
              <a:defRPr sz="2400" kern="1200">
                <a:solidFill>
                  <a:schemeClr val="tx2"/>
                </a:solidFill>
                <a:latin typeface="Amazon Ember"/>
              </a:defRPr>
            </a:lvl2pPr>
            <a:lvl3pPr marL="685800" indent="-230188" algn="l" defTabSz="228600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Font typeface="Amazon Ember"/>
              <a:buChar char="•"/>
              <a:defRPr sz="2000" kern="1200">
                <a:solidFill>
                  <a:schemeClr val="tx2"/>
                </a:solidFill>
                <a:latin typeface="Amazon Ember"/>
              </a:defRPr>
            </a:lvl3pPr>
            <a:lvl4pPr marL="914400" indent="-230188" algn="l" defTabSz="228600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Font typeface="Amazon Ember"/>
              <a:buChar char="•"/>
              <a:defRPr sz="1800" kern="1200">
                <a:solidFill>
                  <a:schemeClr val="tx2"/>
                </a:solidFill>
                <a:latin typeface="Amazon Ember"/>
              </a:defRPr>
            </a:lvl4pPr>
            <a:lvl5pPr marL="1143000" indent="-230188" algn="l" defTabSz="228600" rtl="0" eaLnBrk="1" latinLnBrk="0" hangingPunct="1">
              <a:lnSpc>
                <a:spcPct val="100000"/>
              </a:lnSpc>
              <a:spcBef>
                <a:spcPts val="500"/>
              </a:spcBef>
              <a:spcAft>
                <a:spcPts val="600"/>
              </a:spcAft>
              <a:buFont typeface="Amazon Ember"/>
              <a:buChar char="•"/>
              <a:defRPr sz="1800" kern="1200">
                <a:solidFill>
                  <a:schemeClr val="tx2"/>
                </a:solidFill>
                <a:latin typeface="Amazon Ember"/>
              </a:defRPr>
            </a:lvl5pPr>
            <a:lvl6pPr marL="1371600" indent="-230188" algn="l" defTabSz="2286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mazon Ember"/>
              <a:buChar char="•"/>
              <a:defRPr sz="1600" kern="1200">
                <a:solidFill>
                  <a:schemeClr val="tx2"/>
                </a:solidFill>
                <a:latin typeface="Amazon Ember"/>
              </a:defRPr>
            </a:lvl6pPr>
            <a:lvl7pPr marL="1600200" indent="-230188" algn="l" defTabSz="2286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mazon Ember"/>
              <a:buChar char="•"/>
              <a:defRPr sz="1600" kern="1200">
                <a:solidFill>
                  <a:schemeClr val="tx2"/>
                </a:solidFill>
                <a:latin typeface="Amazon Ember"/>
              </a:defRPr>
            </a:lvl7pPr>
            <a:lvl8pPr marL="1828800" indent="-230188" algn="l" defTabSz="2286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mazon Ember"/>
              <a:buChar char="•"/>
              <a:defRPr sz="1600" kern="1200">
                <a:solidFill>
                  <a:schemeClr val="tx2"/>
                </a:solidFill>
                <a:latin typeface="Amazon Ember"/>
              </a:defRPr>
            </a:lvl8pPr>
            <a:lvl9pPr marL="2057400" indent="-230188" algn="l" defTabSz="2286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mazon Ember"/>
              <a:buChar char="•"/>
              <a:defRPr sz="1600" kern="1200">
                <a:solidFill>
                  <a:schemeClr val="tx2"/>
                </a:solidFill>
                <a:latin typeface="Amazon Ember"/>
              </a:defRPr>
            </a:lvl9pPr>
          </a:lstStyle>
          <a:p>
            <a:pPr marL="0" indent="0" algn="ctr">
              <a:buNone/>
            </a:pPr>
            <a:r>
              <a:rPr lang="en-US" sz="1800" dirty="0"/>
              <a:t>Amazon Macie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17EEFF-81E4-AD6E-3370-50E0FC6F3922}"/>
              </a:ext>
            </a:extLst>
          </p:cNvPr>
          <p:cNvSpPr/>
          <p:nvPr/>
        </p:nvSpPr>
        <p:spPr>
          <a:xfrm>
            <a:off x="426718" y="1380487"/>
            <a:ext cx="92506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504BA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Amazon Macie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 security service that uses machine learning to automatically discover, classify, and protect sensitive data in AWS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BF1232E-BDDB-1D4B-AA06-1D9EBBC5768D}"/>
              </a:ext>
            </a:extLst>
          </p:cNvPr>
          <p:cNvSpPr txBox="1"/>
          <p:nvPr/>
        </p:nvSpPr>
        <p:spPr>
          <a:xfrm>
            <a:off x="1481089" y="351782"/>
            <a:ext cx="608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Additional data protection services</a:t>
            </a:r>
          </a:p>
        </p:txBody>
      </p:sp>
    </p:spTree>
    <p:extLst>
      <p:ext uri="{BB962C8B-B14F-4D97-AF65-F5344CB8AC3E}">
        <p14:creationId xmlns:p14="http://schemas.microsoft.com/office/powerpoint/2010/main" val="265250733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7299960" y="631060"/>
            <a:ext cx="237744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447778" y="974189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Classify data and monitor its access permissions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FE48D994-FD57-FD4D-C286-98089ECF691F}"/>
              </a:ext>
            </a:extLst>
          </p:cNvPr>
          <p:cNvSpPr txBox="1">
            <a:spLocks/>
          </p:cNvSpPr>
          <p:nvPr/>
        </p:nvSpPr>
        <p:spPr>
          <a:xfrm>
            <a:off x="609600" y="1594914"/>
            <a:ext cx="11344050" cy="354088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Macie scans and evaluates bucket objects for policy violations and sensitive data.</a:t>
            </a:r>
          </a:p>
          <a:p>
            <a:pPr>
              <a:spcBef>
                <a:spcPts val="2400"/>
              </a:spcBef>
            </a:pP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Macie generates findings in real-time for the following: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Buckets that are public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Buckets that are not encrypted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Buckets that are shared or replicated with AWS accounts outside of a customer’s organization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3D036C-C22B-0F29-57E4-6E2D2C2E933F}"/>
              </a:ext>
            </a:extLst>
          </p:cNvPr>
          <p:cNvSpPr txBox="1"/>
          <p:nvPr/>
        </p:nvSpPr>
        <p:spPr>
          <a:xfrm>
            <a:off x="1481089" y="351782"/>
            <a:ext cx="608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Additional data protection services</a:t>
            </a:r>
          </a:p>
        </p:txBody>
      </p:sp>
    </p:spTree>
    <p:extLst>
      <p:ext uri="{BB962C8B-B14F-4D97-AF65-F5344CB8AC3E}">
        <p14:creationId xmlns:p14="http://schemas.microsoft.com/office/powerpoint/2010/main" val="50064362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7299960" y="631060"/>
            <a:ext cx="237744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316903" y="894404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Macie summary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13E211D-8572-2DB8-3615-0E6E81777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61482" y="1464271"/>
            <a:ext cx="10287000" cy="4325940"/>
            <a:chOff x="398837" y="1177047"/>
            <a:chExt cx="10923968" cy="4990289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BF42D39-DED1-7DE5-F2E1-268950B6CE9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98256" y="1235413"/>
              <a:ext cx="10727460" cy="4882157"/>
            </a:xfrm>
            <a:prstGeom prst="rect">
              <a:avLst/>
            </a:prstGeom>
            <a:ln w="9525" cap="sq">
              <a:noFill/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D3A5CF1-82BE-AD6B-E9C0-9ABDC54A0B2D}"/>
                </a:ext>
              </a:extLst>
            </p:cNvPr>
            <p:cNvSpPr/>
            <p:nvPr/>
          </p:nvSpPr>
          <p:spPr>
            <a:xfrm>
              <a:off x="398837" y="1177047"/>
              <a:ext cx="10923968" cy="4990289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1200"/>
                </a:spcAft>
              </a:pPr>
              <a:endParaRPr lang="en-US" dirty="0">
                <a:solidFill>
                  <a:schemeClr val="bg1"/>
                </a:solidFill>
              </a:endParaRP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63A4E54E-A0C9-EA85-0DF0-73AB013AAEFA}"/>
              </a:ext>
            </a:extLst>
          </p:cNvPr>
          <p:cNvSpPr txBox="1"/>
          <p:nvPr/>
        </p:nvSpPr>
        <p:spPr>
          <a:xfrm>
            <a:off x="1481089" y="351782"/>
            <a:ext cx="608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Additional data protection services</a:t>
            </a:r>
          </a:p>
        </p:txBody>
      </p:sp>
    </p:spTree>
    <p:extLst>
      <p:ext uri="{BB962C8B-B14F-4D97-AF65-F5344CB8AC3E}">
        <p14:creationId xmlns:p14="http://schemas.microsoft.com/office/powerpoint/2010/main" val="24574517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4CFC7F2A-3E8C-BD9D-30F7-CF1F86836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FE66840-D412-3936-77D4-0E995F097F93}"/>
              </a:ext>
            </a:extLst>
          </p:cNvPr>
          <p:cNvSpPr/>
          <p:nvPr/>
        </p:nvSpPr>
        <p:spPr>
          <a:xfrm>
            <a:off x="7299960" y="631060"/>
            <a:ext cx="2377440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F2FDA4-30E5-44B6-8DB0-6513DA5EE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91E0D1C-E338-5E04-0454-9AA0CC139881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F37ED2-7101-D86E-2372-21E0D8CE5F63}"/>
              </a:ext>
            </a:extLst>
          </p:cNvPr>
          <p:cNvSpPr/>
          <p:nvPr/>
        </p:nvSpPr>
        <p:spPr>
          <a:xfrm>
            <a:off x="0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2ACAD5-409A-E210-B6F7-EDA57F49AD4A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009324-75EA-6286-5D07-6D0C5F50FF8C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95F83B-21FF-F856-B914-3E0B6B636E95}"/>
              </a:ext>
            </a:extLst>
          </p:cNvPr>
          <p:cNvSpPr txBox="1"/>
          <p:nvPr/>
        </p:nvSpPr>
        <p:spPr>
          <a:xfrm>
            <a:off x="9248491" y="6239487"/>
            <a:ext cx="2441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A937418-8533-7223-6C99-D524F1E70EA0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56C4D6A-5030-D568-44CE-BA4717DB3A4D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7E9B0EC-BAD3-7EFF-BB6E-C333B6276240}"/>
              </a:ext>
            </a:extLst>
          </p:cNvPr>
          <p:cNvSpPr txBox="1">
            <a:spLocks/>
          </p:cNvSpPr>
          <p:nvPr/>
        </p:nvSpPr>
        <p:spPr>
          <a:xfrm>
            <a:off x="2316903" y="894404"/>
            <a:ext cx="7908450" cy="7786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Macie findings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C7CB82-A0B5-9C7F-F0EF-76B3B9AD42C3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4F6F21-459F-A151-5633-E4F9D14CAEAE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60B9B017-0C06-2A31-0EEC-1EA9C41C2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29640" y="1420150"/>
            <a:ext cx="10454640" cy="4252218"/>
            <a:chOff x="398837" y="1177047"/>
            <a:chExt cx="10923968" cy="4990289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BA7681A-094A-4751-CEA9-B0725961D74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57199" y="1292771"/>
              <a:ext cx="10755736" cy="4730301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D5FD65D2-BFA1-C6AE-3942-86A8023789C5}"/>
                </a:ext>
              </a:extLst>
            </p:cNvPr>
            <p:cNvSpPr/>
            <p:nvPr/>
          </p:nvSpPr>
          <p:spPr>
            <a:xfrm>
              <a:off x="398837" y="1177047"/>
              <a:ext cx="10923968" cy="4990289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1200"/>
                </a:spcAft>
              </a:pPr>
              <a:endParaRPr lang="en-US" dirty="0">
                <a:solidFill>
                  <a:schemeClr val="bg1"/>
                </a:solidFill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65F13917-66C7-E95B-088C-9F2ED4CB449D}"/>
              </a:ext>
            </a:extLst>
          </p:cNvPr>
          <p:cNvSpPr txBox="1"/>
          <p:nvPr/>
        </p:nvSpPr>
        <p:spPr>
          <a:xfrm>
            <a:off x="1481089" y="351782"/>
            <a:ext cx="608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Additional data protection services</a:t>
            </a:r>
          </a:p>
        </p:txBody>
      </p:sp>
    </p:spTree>
    <p:extLst>
      <p:ext uri="{BB962C8B-B14F-4D97-AF65-F5344CB8AC3E}">
        <p14:creationId xmlns:p14="http://schemas.microsoft.com/office/powerpoint/2010/main" val="333490546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944E65-1BF2-B075-4ABF-A33EC7E22EF5}"/>
              </a:ext>
            </a:extLst>
          </p:cNvPr>
          <p:cNvSpPr/>
          <p:nvPr/>
        </p:nvSpPr>
        <p:spPr>
          <a:xfrm>
            <a:off x="6489040" y="631060"/>
            <a:ext cx="3410310" cy="4598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5326B8-C239-A883-A009-BB42D9F56C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-284028"/>
            <a:ext cx="2036258" cy="1800993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902BBFB4-4066-A635-9290-40C309C023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0F667D2-A4C3-567F-4B0E-27E030CC6D7B}"/>
              </a:ext>
            </a:extLst>
          </p:cNvPr>
          <p:cNvSpPr/>
          <p:nvPr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A5E1D9-C23F-82CB-BF78-F00BDDADC714}"/>
              </a:ext>
            </a:extLst>
          </p:cNvPr>
          <p:cNvSpPr txBox="1"/>
          <p:nvPr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81642C-E4DD-4091-7AE1-D505A8E19C4F}"/>
              </a:ext>
            </a:extLst>
          </p:cNvPr>
          <p:cNvSpPr/>
          <p:nvPr/>
        </p:nvSpPr>
        <p:spPr>
          <a:xfrm>
            <a:off x="3834774" y="6252521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52FDB4-783F-7C16-7C6B-266FC9AD4FFA}"/>
              </a:ext>
            </a:extLst>
          </p:cNvPr>
          <p:cNvSpPr txBox="1"/>
          <p:nvPr/>
        </p:nvSpPr>
        <p:spPr>
          <a:xfrm>
            <a:off x="9292138" y="6252521"/>
            <a:ext cx="2148041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Ibrahim Gomaa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6ED870-C6F5-0F77-963B-6B716DDEBB44}"/>
              </a:ext>
            </a:extLst>
          </p:cNvPr>
          <p:cNvSpPr/>
          <p:nvPr/>
        </p:nvSpPr>
        <p:spPr>
          <a:xfrm>
            <a:off x="6304982" y="5858094"/>
            <a:ext cx="5887018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A2E19B-7369-DE98-F670-DA0099530C67}"/>
              </a:ext>
            </a:extLst>
          </p:cNvPr>
          <p:cNvSpPr txBox="1"/>
          <p:nvPr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AWS Cloud Security Foundations– AWS-CSF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4E714E0-C495-C33D-DE6C-E17C4C8E43BE}"/>
              </a:ext>
            </a:extLst>
          </p:cNvPr>
          <p:cNvSpPr/>
          <p:nvPr/>
        </p:nvSpPr>
        <p:spPr>
          <a:xfrm>
            <a:off x="310902" y="1499618"/>
            <a:ext cx="11684496" cy="414236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8E5A6D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8F74A3-BA8E-2D8E-D550-0785D936BA1B}"/>
              </a:ext>
            </a:extLst>
          </p:cNvPr>
          <p:cNvSpPr txBox="1"/>
          <p:nvPr/>
        </p:nvSpPr>
        <p:spPr>
          <a:xfrm>
            <a:off x="418319" y="461391"/>
            <a:ext cx="942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2315FF-6311-2CAC-C96D-50B275D23F2F}"/>
              </a:ext>
            </a:extLst>
          </p:cNvPr>
          <p:cNvSpPr txBox="1"/>
          <p:nvPr/>
        </p:nvSpPr>
        <p:spPr>
          <a:xfrm>
            <a:off x="1622397" y="318557"/>
            <a:ext cx="4770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Protecting data in your application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5FD888-8F87-D731-BC1A-F362FB3E9514}"/>
              </a:ext>
            </a:extLst>
          </p:cNvPr>
          <p:cNvSpPr txBox="1"/>
          <p:nvPr/>
        </p:nvSpPr>
        <p:spPr>
          <a:xfrm>
            <a:off x="3834774" y="6262270"/>
            <a:ext cx="4705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9: Protecting data in your application</a:t>
            </a:r>
          </a:p>
        </p:txBody>
      </p:sp>
    </p:spTree>
    <p:extLst>
      <p:ext uri="{BB962C8B-B14F-4D97-AF65-F5344CB8AC3E}">
        <p14:creationId xmlns:p14="http://schemas.microsoft.com/office/powerpoint/2010/main" val="2416373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04"/>
    </mc:Choice>
    <mc:Fallback xmlns="">
      <p:transition spd="slow" advTm="19804"/>
    </mc:Fallback>
  </mc:AlternateContent>
  <p:extLst>
    <p:ext uri="{E180D4A7-C9FB-4DFB-919C-405C955672EB}">
      <p14:showEvtLst xmlns:p14="http://schemas.microsoft.com/office/powerpoint/2010/main">
        <p14:playEvt time="70" objId="4"/>
        <p14:pauseEvt time="11100" objId="4"/>
        <p14:seekEvt time="11100" objId="4" seek="10935"/>
        <p14:resumeEvt time="11300" objId="4"/>
      </p14:showEvtLst>
    </p:ext>
  </p:extLs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1264</TotalTime>
  <Words>2951</Words>
  <Application>Microsoft Office PowerPoint</Application>
  <PresentationFormat>Widescreen</PresentationFormat>
  <Paragraphs>490</Paragraphs>
  <Slides>41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Amazon Ember</vt:lpstr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 Ibrahim Gomaa</cp:lastModifiedBy>
  <cp:revision>37</cp:revision>
  <dcterms:created xsi:type="dcterms:W3CDTF">2023-05-27T09:20:30Z</dcterms:created>
  <dcterms:modified xsi:type="dcterms:W3CDTF">2023-08-07T21:58:00Z</dcterms:modified>
</cp:coreProperties>
</file>