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642" r:id="rId3"/>
    <p:sldId id="488" r:id="rId4"/>
    <p:sldId id="587" r:id="rId5"/>
    <p:sldId id="644" r:id="rId6"/>
    <p:sldId id="645" r:id="rId7"/>
    <p:sldId id="646" r:id="rId8"/>
    <p:sldId id="647" r:id="rId9"/>
    <p:sldId id="588" r:id="rId10"/>
    <p:sldId id="589" r:id="rId11"/>
    <p:sldId id="659" r:id="rId12"/>
    <p:sldId id="658" r:id="rId13"/>
    <p:sldId id="590" r:id="rId14"/>
    <p:sldId id="591" r:id="rId15"/>
    <p:sldId id="643" r:id="rId16"/>
    <p:sldId id="648" r:id="rId17"/>
    <p:sldId id="652" r:id="rId18"/>
    <p:sldId id="649" r:id="rId19"/>
    <p:sldId id="595" r:id="rId20"/>
    <p:sldId id="586" r:id="rId21"/>
    <p:sldId id="596" r:id="rId22"/>
    <p:sldId id="597" r:id="rId23"/>
    <p:sldId id="598" r:id="rId24"/>
    <p:sldId id="599" r:id="rId25"/>
    <p:sldId id="600" r:id="rId26"/>
    <p:sldId id="650" r:id="rId27"/>
    <p:sldId id="601" r:id="rId28"/>
    <p:sldId id="653" r:id="rId29"/>
    <p:sldId id="651" r:id="rId30"/>
    <p:sldId id="603" r:id="rId31"/>
    <p:sldId id="608" r:id="rId32"/>
    <p:sldId id="609" r:id="rId33"/>
    <p:sldId id="604" r:id="rId34"/>
    <p:sldId id="605" r:id="rId35"/>
    <p:sldId id="606" r:id="rId36"/>
    <p:sldId id="610" r:id="rId37"/>
    <p:sldId id="611" r:id="rId38"/>
    <p:sldId id="656" r:id="rId39"/>
    <p:sldId id="657" r:id="rId40"/>
    <p:sldId id="65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42"/>
            <p14:sldId id="488"/>
            <p14:sldId id="587"/>
            <p14:sldId id="644"/>
            <p14:sldId id="645"/>
            <p14:sldId id="646"/>
            <p14:sldId id="647"/>
            <p14:sldId id="588"/>
            <p14:sldId id="589"/>
            <p14:sldId id="659"/>
            <p14:sldId id="658"/>
            <p14:sldId id="590"/>
            <p14:sldId id="591"/>
            <p14:sldId id="643"/>
            <p14:sldId id="648"/>
            <p14:sldId id="652"/>
            <p14:sldId id="649"/>
            <p14:sldId id="595"/>
            <p14:sldId id="586"/>
            <p14:sldId id="596"/>
            <p14:sldId id="597"/>
            <p14:sldId id="598"/>
            <p14:sldId id="599"/>
            <p14:sldId id="600"/>
            <p14:sldId id="650"/>
            <p14:sldId id="601"/>
            <p14:sldId id="653"/>
            <p14:sldId id="651"/>
            <p14:sldId id="603"/>
            <p14:sldId id="608"/>
            <p14:sldId id="609"/>
            <p14:sldId id="604"/>
            <p14:sldId id="605"/>
            <p14:sldId id="606"/>
            <p14:sldId id="610"/>
            <p14:sldId id="611"/>
            <p14:sldId id="656"/>
            <p14:sldId id="657"/>
            <p14:sldId id="65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000000"/>
    <a:srgbClr val="669BBC"/>
    <a:srgbClr val="2D3956"/>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4738" autoAdjust="0"/>
  </p:normalViewPr>
  <p:slideViewPr>
    <p:cSldViewPr snapToGrid="0">
      <p:cViewPr varScale="1">
        <p:scale>
          <a:sx n="48" d="100"/>
          <a:sy n="48" d="100"/>
        </p:scale>
        <p:origin x="6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578388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788615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4</a:t>
            </a:fld>
            <a:endParaRPr lang="en-US"/>
          </a:p>
        </p:txBody>
      </p:sp>
    </p:spTree>
    <p:extLst>
      <p:ext uri="{BB962C8B-B14F-4D97-AF65-F5344CB8AC3E}">
        <p14:creationId xmlns:p14="http://schemas.microsoft.com/office/powerpoint/2010/main" val="38743005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AED0B83-FA1E-482D-AD89-4E224F76AB55}" type="slidenum">
              <a:rPr lang="en-US" smtClean="0"/>
              <a:pPr/>
              <a:t>5</a:t>
            </a:fld>
            <a:endParaRPr lang="en-US"/>
          </a:p>
        </p:txBody>
      </p:sp>
    </p:spTree>
    <p:extLst>
      <p:ext uri="{BB962C8B-B14F-4D97-AF65-F5344CB8AC3E}">
        <p14:creationId xmlns:p14="http://schemas.microsoft.com/office/powerpoint/2010/main" val="2553395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AED0B83-FA1E-482D-AD89-4E224F76AB55}" type="slidenum">
              <a:rPr lang="en-US" smtClean="0"/>
              <a:pPr/>
              <a:t>6</a:t>
            </a:fld>
            <a:endParaRPr lang="en-US"/>
          </a:p>
        </p:txBody>
      </p:sp>
    </p:spTree>
    <p:extLst>
      <p:ext uri="{BB962C8B-B14F-4D97-AF65-F5344CB8AC3E}">
        <p14:creationId xmlns:p14="http://schemas.microsoft.com/office/powerpoint/2010/main" val="40981892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7</a:t>
            </a:fld>
            <a:endParaRPr lang="en-US"/>
          </a:p>
        </p:txBody>
      </p:sp>
    </p:spTree>
    <p:extLst>
      <p:ext uri="{BB962C8B-B14F-4D97-AF65-F5344CB8AC3E}">
        <p14:creationId xmlns:p14="http://schemas.microsoft.com/office/powerpoint/2010/main" val="12907163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AED0B83-FA1E-482D-AD89-4E224F76AB55}" type="slidenum">
              <a:rPr lang="en-US" smtClean="0"/>
              <a:pPr/>
              <a:t>8</a:t>
            </a:fld>
            <a:endParaRPr lang="en-US"/>
          </a:p>
        </p:txBody>
      </p:sp>
    </p:spTree>
    <p:extLst>
      <p:ext uri="{BB962C8B-B14F-4D97-AF65-F5344CB8AC3E}">
        <p14:creationId xmlns:p14="http://schemas.microsoft.com/office/powerpoint/2010/main" val="36659516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3509606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2811573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24860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2467075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6328360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i="1"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811521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2858713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0599098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kern="1200" dirty="0" smtClean="0">
                <a:solidFill>
                  <a:schemeClr val="tx1"/>
                </a:solidFill>
                <a:effectLst/>
                <a:latin typeface="+mn-lt"/>
                <a:ea typeface="+mn-ea"/>
                <a:cs typeface="+mn-cs"/>
              </a:rPr>
              <a:t>Exhaustive search just tests every possible state until it finds the answer. Heuristic search does the same, but uses heuristics (guesses based on knowledge) to try and search more promising states sooner. Imagine if you’re looking for your child who has gone out to play. You could make a list of every home in your town, and walk down the list until you find him. Or, you could start with nearby houses, or the houses of his friends, or other places you’ve found him in the past. Those heuristics would likely find him sooner.</a:t>
            </a:r>
          </a:p>
          <a:p>
            <a:r>
              <a:rPr lang="en-US" sz="1200" b="0" i="0" kern="1200" dirty="0" smtClean="0">
                <a:solidFill>
                  <a:schemeClr val="tx1"/>
                </a:solidFill>
                <a:effectLst/>
                <a:latin typeface="+mn-lt"/>
                <a:ea typeface="+mn-ea"/>
                <a:cs typeface="+mn-cs"/>
              </a:rPr>
              <a:t>Upvote3</a:t>
            </a:r>
          </a:p>
          <a:p>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799326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20</a:t>
            </a:fld>
            <a:endParaRPr lang="en-US"/>
          </a:p>
        </p:txBody>
      </p:sp>
    </p:spTree>
    <p:extLst>
      <p:ext uri="{BB962C8B-B14F-4D97-AF65-F5344CB8AC3E}">
        <p14:creationId xmlns:p14="http://schemas.microsoft.com/office/powerpoint/2010/main" val="22118239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754576A-F041-465B-B05C-90CC0BF4FA50}" type="slidenum">
              <a:rPr lang="en-US" smtClean="0"/>
              <a:pPr/>
              <a:t>21</a:t>
            </a:fld>
            <a:endParaRPr lang="en-US"/>
          </a:p>
        </p:txBody>
      </p:sp>
    </p:spTree>
    <p:extLst>
      <p:ext uri="{BB962C8B-B14F-4D97-AF65-F5344CB8AC3E}">
        <p14:creationId xmlns:p14="http://schemas.microsoft.com/office/powerpoint/2010/main" val="11772305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754576A-F041-465B-B05C-90CC0BF4FA50}" type="slidenum">
              <a:rPr lang="en-US" smtClean="0"/>
              <a:pPr/>
              <a:t>22</a:t>
            </a:fld>
            <a:endParaRPr lang="en-US"/>
          </a:p>
        </p:txBody>
      </p:sp>
    </p:spTree>
    <p:extLst>
      <p:ext uri="{BB962C8B-B14F-4D97-AF65-F5344CB8AC3E}">
        <p14:creationId xmlns:p14="http://schemas.microsoft.com/office/powerpoint/2010/main" val="31199876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23</a:t>
            </a:fld>
            <a:endParaRPr lang="en-US"/>
          </a:p>
        </p:txBody>
      </p:sp>
    </p:spTree>
    <p:extLst>
      <p:ext uri="{BB962C8B-B14F-4D97-AF65-F5344CB8AC3E}">
        <p14:creationId xmlns:p14="http://schemas.microsoft.com/office/powerpoint/2010/main" val="24534221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24</a:t>
            </a:fld>
            <a:endParaRPr lang="en-US"/>
          </a:p>
        </p:txBody>
      </p:sp>
    </p:spTree>
    <p:extLst>
      <p:ext uri="{BB962C8B-B14F-4D97-AF65-F5344CB8AC3E}">
        <p14:creationId xmlns:p14="http://schemas.microsoft.com/office/powerpoint/2010/main" val="7124177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25</a:t>
            </a:fld>
            <a:endParaRPr lang="en-US"/>
          </a:p>
        </p:txBody>
      </p:sp>
    </p:spTree>
    <p:extLst>
      <p:ext uri="{BB962C8B-B14F-4D97-AF65-F5344CB8AC3E}">
        <p14:creationId xmlns:p14="http://schemas.microsoft.com/office/powerpoint/2010/main" val="16614975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26</a:t>
            </a:fld>
            <a:endParaRPr lang="en-US"/>
          </a:p>
        </p:txBody>
      </p:sp>
    </p:spTree>
    <p:extLst>
      <p:ext uri="{BB962C8B-B14F-4D97-AF65-F5344CB8AC3E}">
        <p14:creationId xmlns:p14="http://schemas.microsoft.com/office/powerpoint/2010/main" val="18031207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27</a:t>
            </a:fld>
            <a:endParaRPr lang="en-US"/>
          </a:p>
        </p:txBody>
      </p:sp>
    </p:spTree>
    <p:extLst>
      <p:ext uri="{BB962C8B-B14F-4D97-AF65-F5344CB8AC3E}">
        <p14:creationId xmlns:p14="http://schemas.microsoft.com/office/powerpoint/2010/main" val="32201966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28</a:t>
            </a:fld>
            <a:endParaRPr lang="en-US"/>
          </a:p>
        </p:txBody>
      </p:sp>
    </p:spTree>
    <p:extLst>
      <p:ext uri="{BB962C8B-B14F-4D97-AF65-F5344CB8AC3E}">
        <p14:creationId xmlns:p14="http://schemas.microsoft.com/office/powerpoint/2010/main" val="16453939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i="0" kern="1200" dirty="0" smtClean="0">
                <a:solidFill>
                  <a:schemeClr val="tx1"/>
                </a:solidFill>
                <a:effectLst/>
                <a:latin typeface="+mn-lt"/>
                <a:ea typeface="+mn-ea"/>
                <a:cs typeface="+mn-cs"/>
              </a:rPr>
              <a:t>It's </a:t>
            </a:r>
            <a:r>
              <a:rPr lang="en-US" sz="1200" b="0" i="0" kern="1200" dirty="0" err="1" smtClean="0">
                <a:solidFill>
                  <a:schemeClr val="tx1"/>
                </a:solidFill>
                <a:effectLst/>
                <a:latin typeface="+mn-lt"/>
                <a:ea typeface="+mn-ea"/>
                <a:cs typeface="+mn-cs"/>
              </a:rPr>
              <a:t>KaliNINgrad</a:t>
            </a:r>
            <a:r>
              <a:rPr lang="en-US" sz="1200" b="0" i="0" kern="1200" dirty="0" smtClean="0">
                <a:solidFill>
                  <a:schemeClr val="tx1"/>
                </a:solidFill>
                <a:effectLst/>
                <a:latin typeface="+mn-lt"/>
                <a:ea typeface="+mn-ea"/>
                <a:cs typeface="+mn-cs"/>
              </a:rPr>
              <a:t> now</a:t>
            </a:r>
          </a:p>
          <a:p>
            <a:r>
              <a:rPr lang="en-US" sz="1200" b="0" i="0" kern="1200" dirty="0" smtClean="0">
                <a:solidFill>
                  <a:schemeClr val="tx1"/>
                </a:solidFill>
                <a:effectLst/>
                <a:latin typeface="+mn-lt"/>
                <a:ea typeface="+mn-ea"/>
                <a:cs typeface="+mn-cs"/>
              </a:rPr>
              <a:t>Find the path to take</a:t>
            </a:r>
            <a:r>
              <a:rPr lang="en-US" sz="1200" b="0" i="0" kern="1200" baseline="0" dirty="0" smtClean="0">
                <a:solidFill>
                  <a:schemeClr val="tx1"/>
                </a:solidFill>
                <a:effectLst/>
                <a:latin typeface="+mn-lt"/>
                <a:ea typeface="+mn-ea"/>
                <a:cs typeface="+mn-cs"/>
              </a:rPr>
              <a:t> the 7 bridges only once </a:t>
            </a:r>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29</a:t>
            </a:fld>
            <a:endParaRPr lang="en-US"/>
          </a:p>
        </p:txBody>
      </p:sp>
    </p:spTree>
    <p:extLst>
      <p:ext uri="{BB962C8B-B14F-4D97-AF65-F5344CB8AC3E}">
        <p14:creationId xmlns:p14="http://schemas.microsoft.com/office/powerpoint/2010/main" val="32408605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30</a:t>
            </a:fld>
            <a:endParaRPr lang="en-US"/>
          </a:p>
        </p:txBody>
      </p:sp>
    </p:spTree>
    <p:extLst>
      <p:ext uri="{BB962C8B-B14F-4D97-AF65-F5344CB8AC3E}">
        <p14:creationId xmlns:p14="http://schemas.microsoft.com/office/powerpoint/2010/main" val="38071068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33</a:t>
            </a:fld>
            <a:endParaRPr lang="en-US"/>
          </a:p>
        </p:txBody>
      </p:sp>
    </p:spTree>
    <p:extLst>
      <p:ext uri="{BB962C8B-B14F-4D97-AF65-F5344CB8AC3E}">
        <p14:creationId xmlns:p14="http://schemas.microsoft.com/office/powerpoint/2010/main" val="11187586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34</a:t>
            </a:fld>
            <a:endParaRPr lang="en-US"/>
          </a:p>
        </p:txBody>
      </p:sp>
    </p:spTree>
    <p:extLst>
      <p:ext uri="{BB962C8B-B14F-4D97-AF65-F5344CB8AC3E}">
        <p14:creationId xmlns:p14="http://schemas.microsoft.com/office/powerpoint/2010/main" val="28106291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35</a:t>
            </a:fld>
            <a:endParaRPr lang="en-US"/>
          </a:p>
        </p:txBody>
      </p:sp>
    </p:spTree>
    <p:extLst>
      <p:ext uri="{BB962C8B-B14F-4D97-AF65-F5344CB8AC3E}">
        <p14:creationId xmlns:p14="http://schemas.microsoft.com/office/powerpoint/2010/main" val="36483612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4554314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smtClean="0"/>
              <a:t>Search Space Exercise</a:t>
            </a:r>
            <a:r>
              <a:rPr lang="en-US" sz="1200" b="1" baseline="0" dirty="0" smtClean="0"/>
              <a:t> </a:t>
            </a:r>
            <a:r>
              <a:rPr lang="en-US" sz="1200" b="1" dirty="0" smtClean="0"/>
              <a:t>Solution: The search space consists of all possible configurations of the 3x3 grid, where each cell can be either empty or occupied by a puzzle piece. This results in a total of 2^9 = 512 possible states in the search space.</a:t>
            </a:r>
          </a:p>
          <a:p>
            <a:endParaRPr lang="en-US" sz="1200" b="1" dirty="0" smtClean="0"/>
          </a:p>
          <a:p>
            <a:endParaRPr lang="en-US" sz="1200" b="1" dirty="0" smtClean="0"/>
          </a:p>
          <a:p>
            <a:r>
              <a:rPr lang="en-US" dirty="0" smtClean="0"/>
              <a:t>Given set of numbers: {2, 4, 6, 8, 10}</a:t>
            </a:r>
          </a:p>
          <a:p>
            <a:r>
              <a:rPr lang="en-US" dirty="0" smtClean="0"/>
              <a:t>Target sum: 12</a:t>
            </a:r>
          </a:p>
          <a:p>
            <a:endParaRPr lang="en-US" dirty="0" smtClean="0"/>
          </a:p>
          <a:p>
            <a:r>
              <a:rPr lang="en-US" dirty="0" smtClean="0"/>
              <a:t>Generate all possible subsets of the given set.</a:t>
            </a:r>
          </a:p>
          <a:p>
            <a:endParaRPr lang="en-US" dirty="0" smtClean="0"/>
          </a:p>
          <a:p>
            <a:r>
              <a:rPr lang="en-US" dirty="0" smtClean="0"/>
              <a:t>Since there are 5 numbers in the set, there will be 2^5 = 32 possible subsets.</a:t>
            </a:r>
          </a:p>
          <a:p>
            <a:r>
              <a:rPr lang="en-US" dirty="0" smtClean="0"/>
              <a:t>Iterate through all possible combinations using binary representation of numbers from 0 to 31:</a:t>
            </a:r>
          </a:p>
          <a:p>
            <a:r>
              <a:rPr lang="en-US" dirty="0" smtClean="0"/>
              <a:t>0 corresponds to an empty subset.</a:t>
            </a:r>
          </a:p>
          <a:p>
            <a:r>
              <a:rPr lang="en-US" dirty="0" smtClean="0"/>
              <a:t>1 corresponds to including the first number (2) in the subset.</a:t>
            </a:r>
          </a:p>
          <a:p>
            <a:r>
              <a:rPr lang="en-US" dirty="0" smtClean="0"/>
              <a:t>2 corresponds to including the second number (4) in the subset.</a:t>
            </a:r>
          </a:p>
          <a:p>
            <a:r>
              <a:rPr lang="en-US" dirty="0" smtClean="0"/>
              <a:t>3 corresponds to including both the first and second numbers in the subset.</a:t>
            </a:r>
          </a:p>
          <a:p>
            <a:r>
              <a:rPr lang="en-US" dirty="0" smtClean="0"/>
              <a:t>And so on...</a:t>
            </a:r>
          </a:p>
          <a:p>
            <a:r>
              <a:rPr lang="en-US" dirty="0" smtClean="0"/>
              <a:t>For each subset, calculate the sum of its elements.</a:t>
            </a:r>
          </a:p>
          <a:p>
            <a:endParaRPr lang="en-US" dirty="0" smtClean="0"/>
          </a:p>
          <a:p>
            <a:r>
              <a:rPr lang="en-US" dirty="0" smtClean="0"/>
              <a:t>If the sum equals the target value of 12, add the subset to the list of subsets that satisfy the condition.</a:t>
            </a:r>
          </a:p>
          <a:p>
            <a:r>
              <a:rPr lang="en-US" dirty="0" smtClean="0"/>
              <a:t>Let's calculate:</a:t>
            </a:r>
          </a:p>
          <a:p>
            <a:endParaRPr lang="en-US" dirty="0" smtClean="0"/>
          </a:p>
          <a:p>
            <a:r>
              <a:rPr lang="en-US" dirty="0" smtClean="0"/>
              <a:t>Subset 1: { } (Empty subset) -&gt; Sum = 0</a:t>
            </a:r>
          </a:p>
          <a:p>
            <a:r>
              <a:rPr lang="en-US" dirty="0" smtClean="0"/>
              <a:t>Subset 2: {2} -&gt; Sum = 2</a:t>
            </a:r>
          </a:p>
          <a:p>
            <a:r>
              <a:rPr lang="en-US" dirty="0" smtClean="0"/>
              <a:t>Subset 3: {4} -&gt; Sum = 4</a:t>
            </a:r>
          </a:p>
          <a:p>
            <a:r>
              <a:rPr lang="en-US" dirty="0" smtClean="0"/>
              <a:t>Subset 4: {2, 4} -&gt; Sum = 6</a:t>
            </a:r>
          </a:p>
          <a:p>
            <a:r>
              <a:rPr lang="en-US" dirty="0" smtClean="0"/>
              <a:t>Subset 5: {6} -&gt; Sum = 6</a:t>
            </a:r>
          </a:p>
          <a:p>
            <a:r>
              <a:rPr lang="en-US" dirty="0" smtClean="0"/>
              <a:t>Subset 6: {2, 6} -&gt; Sum = 8</a:t>
            </a:r>
          </a:p>
          <a:p>
            <a:r>
              <a:rPr lang="en-US" dirty="0" smtClean="0"/>
              <a:t>Subset 7: {4, 6} -&gt; Sum = 10</a:t>
            </a:r>
          </a:p>
          <a:p>
            <a:r>
              <a:rPr lang="en-US" dirty="0" smtClean="0"/>
              <a:t>Subset 8: {2, 4, 6} -&gt; Sum = 12 (Matches the target)</a:t>
            </a:r>
          </a:p>
          <a:p>
            <a:r>
              <a:rPr lang="en-US" dirty="0" smtClean="0"/>
              <a:t>Subset 9: {8} -&gt; Sum = 8</a:t>
            </a:r>
          </a:p>
          <a:p>
            <a:r>
              <a:rPr lang="en-US" dirty="0" smtClean="0"/>
              <a:t>Subset 10: {2, 8} -&gt; Sum = 10</a:t>
            </a:r>
          </a:p>
          <a:p>
            <a:r>
              <a:rPr lang="en-US" dirty="0" smtClean="0"/>
              <a:t>Subset 11: {4, 8} -&gt; Sum = 12 (Matches the target)</a:t>
            </a:r>
          </a:p>
          <a:p>
            <a:r>
              <a:rPr lang="en-US" dirty="0" smtClean="0"/>
              <a:t>Subset 12: {2, 4, 8} -&gt; Sum = 14</a:t>
            </a:r>
          </a:p>
          <a:p>
            <a:r>
              <a:rPr lang="en-US" dirty="0" smtClean="0"/>
              <a:t>Subset 13: {6, 8} -&gt; Sum = 14</a:t>
            </a:r>
          </a:p>
          <a:p>
            <a:r>
              <a:rPr lang="en-US" dirty="0" smtClean="0"/>
              <a:t>Subset 14: {2, 6, 8} -&gt; Sum = 16</a:t>
            </a:r>
          </a:p>
          <a:p>
            <a:r>
              <a:rPr lang="en-US" dirty="0" smtClean="0"/>
              <a:t>Subset 15: {4, 6, 8} -&gt; Sum = 18</a:t>
            </a:r>
          </a:p>
          <a:p>
            <a:r>
              <a:rPr lang="en-US" dirty="0" smtClean="0"/>
              <a:t>Subset 16: {2, 4, 6, 8} -&gt; Sum = 20</a:t>
            </a:r>
          </a:p>
          <a:p>
            <a:r>
              <a:rPr lang="en-US" dirty="0" smtClean="0"/>
              <a:t>Subset 17: {10} -&gt; Sum = 10</a:t>
            </a:r>
          </a:p>
          <a:p>
            <a:r>
              <a:rPr lang="en-US" dirty="0" smtClean="0"/>
              <a:t>Subset 18: {2, 10} -&gt; Sum = 12 (Matches the target)</a:t>
            </a:r>
          </a:p>
          <a:p>
            <a:r>
              <a:rPr lang="en-US" dirty="0" smtClean="0"/>
              <a:t>Subset 19: {4, 10} -&gt; Sum = 14</a:t>
            </a:r>
          </a:p>
          <a:p>
            <a:r>
              <a:rPr lang="en-US" dirty="0" smtClean="0"/>
              <a:t>Subset 20: {2, 4, 10} -&gt; Sum = 16</a:t>
            </a:r>
          </a:p>
          <a:p>
            <a:r>
              <a:rPr lang="en-US" dirty="0" smtClean="0"/>
              <a:t>Subset 21: {6, 10} -&gt; Sum = 16</a:t>
            </a:r>
          </a:p>
          <a:p>
            <a:r>
              <a:rPr lang="en-US" dirty="0" smtClean="0"/>
              <a:t>Subset 22: {2, 6, 10} -&gt; Sum = 18</a:t>
            </a:r>
          </a:p>
          <a:p>
            <a:r>
              <a:rPr lang="en-US" dirty="0" smtClean="0"/>
              <a:t>Subset 23: {4, 6, 10} -&gt; Sum = 20</a:t>
            </a:r>
          </a:p>
          <a:p>
            <a:r>
              <a:rPr lang="en-US" dirty="0" smtClean="0"/>
              <a:t>Subset 24: {2, 4, 6, 10} -&gt; Sum = 22</a:t>
            </a:r>
          </a:p>
          <a:p>
            <a:r>
              <a:rPr lang="en-US" dirty="0" smtClean="0"/>
              <a:t>Subset 25: {8, 10} -&gt; Sum = 18</a:t>
            </a:r>
          </a:p>
          <a:p>
            <a:r>
              <a:rPr lang="en-US" dirty="0" smtClean="0"/>
              <a:t>Subset 26: {2, 8, 10} -&gt; Sum = 20</a:t>
            </a:r>
          </a:p>
          <a:p>
            <a:r>
              <a:rPr lang="en-US" dirty="0" smtClean="0"/>
              <a:t>Subset 27: {4, 8, 10} -&gt; Sum = 22</a:t>
            </a:r>
          </a:p>
          <a:p>
            <a:r>
              <a:rPr lang="en-US" dirty="0" smtClean="0"/>
              <a:t>Subset 28: {2, 4, 8, 10} -&gt; Sum = 24</a:t>
            </a:r>
          </a:p>
          <a:p>
            <a:r>
              <a:rPr lang="en-US" dirty="0" smtClean="0"/>
              <a:t>Subset 29: {6, 8, 10} -&gt; Sum = 24</a:t>
            </a:r>
          </a:p>
          <a:p>
            <a:r>
              <a:rPr lang="en-US" dirty="0" smtClean="0"/>
              <a:t>Subset 30: {2, 6, 8, 10} -&gt; Sum = 26</a:t>
            </a:r>
          </a:p>
          <a:p>
            <a:r>
              <a:rPr lang="en-US" dirty="0" smtClean="0"/>
              <a:t>Subset 31: {4, 6, 8, 10} -&gt; Sum = 28</a:t>
            </a:r>
          </a:p>
          <a:p>
            <a:r>
              <a:rPr lang="en-US" dirty="0" smtClean="0"/>
              <a:t>Subset 32: {2, 4, 6, 8, 10} -&gt; Sum = 30</a:t>
            </a:r>
          </a:p>
          <a:p>
            <a:endParaRPr lang="en-US" dirty="0" smtClean="0"/>
          </a:p>
          <a:p>
            <a:r>
              <a:rPr lang="en-US" dirty="0" smtClean="0"/>
              <a:t>Subsets that satisfy the condition (sum equals 12):</a:t>
            </a:r>
          </a:p>
          <a:p>
            <a:endParaRPr lang="en-US" dirty="0" smtClean="0"/>
          </a:p>
          <a:p>
            <a:r>
              <a:rPr lang="en-US" dirty="0" smtClean="0"/>
              <a:t>{2, 4, 6}</a:t>
            </a:r>
          </a:p>
          <a:p>
            <a:r>
              <a:rPr lang="en-US" dirty="0" smtClean="0"/>
              <a:t>{4, 8}</a:t>
            </a:r>
          </a:p>
          <a:p>
            <a:r>
              <a:rPr lang="en-US" dirty="0" smtClean="0"/>
              <a:t>{2, 10}</a:t>
            </a:r>
          </a:p>
          <a:p>
            <a:endParaRPr lang="en-US" dirty="0" smtClean="0"/>
          </a:p>
          <a:p>
            <a:pPr algn="l"/>
            <a:r>
              <a:rPr lang="en-US" b="0" i="0" dirty="0" smtClean="0">
                <a:solidFill>
                  <a:srgbClr val="000000"/>
                </a:solidFill>
                <a:effectLst/>
                <a:latin typeface="Söhne"/>
              </a:rPr>
              <a:t>he calculation of </a:t>
            </a:r>
            <a:r>
              <a:rPr lang="en-US" b="0" i="0" dirty="0" smtClean="0">
                <a:solidFill>
                  <a:srgbClr val="000000"/>
                </a:solidFill>
                <a:effectLst/>
                <a:latin typeface="KaTeX_Main"/>
              </a:rPr>
              <a:t>2^5</a:t>
            </a:r>
            <a:r>
              <a:rPr lang="en-US" b="0" i="0" dirty="0" smtClean="0">
                <a:solidFill>
                  <a:srgbClr val="000000"/>
                </a:solidFill>
                <a:effectLst/>
                <a:latin typeface="Söhne"/>
              </a:rPr>
              <a:t> is based on the number of elements in the given set, which is 5. In the context of generating all possible subsets using binary representation, each element in the set can either be included (1) or excluded (0) from a subset.</a:t>
            </a:r>
          </a:p>
          <a:p>
            <a:pPr algn="l"/>
            <a:endParaRPr lang="en-US" b="0" i="0" dirty="0" smtClean="0">
              <a:solidFill>
                <a:srgbClr val="000000"/>
              </a:solidFill>
              <a:effectLst/>
              <a:latin typeface="Söhne"/>
            </a:endParaRPr>
          </a:p>
          <a:p>
            <a:pPr algn="l"/>
            <a:r>
              <a:rPr lang="en-US" b="0" i="0" dirty="0" smtClean="0">
                <a:solidFill>
                  <a:srgbClr val="000000"/>
                </a:solidFill>
                <a:effectLst/>
                <a:latin typeface="Söhne"/>
              </a:rPr>
              <a:t>For each element, there are two choices: include it in the subset or exclude it. Since there are 5 elements in the set, there are </a:t>
            </a:r>
            <a:r>
              <a:rPr lang="en-US" b="0" i="0" dirty="0" smtClean="0">
                <a:solidFill>
                  <a:srgbClr val="000000"/>
                </a:solidFill>
                <a:effectLst/>
                <a:latin typeface="KaTeX_Main"/>
              </a:rPr>
              <a:t>2×2×2×2×2=2^5 </a:t>
            </a:r>
            <a:r>
              <a:rPr lang="en-US" b="0" i="0" dirty="0" smtClean="0">
                <a:solidFill>
                  <a:srgbClr val="000000"/>
                </a:solidFill>
                <a:effectLst/>
                <a:latin typeface="Söhne"/>
              </a:rPr>
              <a:t>possible combinations of including or excluding each element.</a:t>
            </a:r>
          </a:p>
          <a:p>
            <a:pPr algn="l"/>
            <a:r>
              <a:rPr lang="en-US" b="0" i="0" dirty="0" smtClean="0">
                <a:solidFill>
                  <a:srgbClr val="000000"/>
                </a:solidFill>
                <a:effectLst/>
                <a:latin typeface="Söhne"/>
              </a:rPr>
              <a:t>This is why </a:t>
            </a:r>
            <a:r>
              <a:rPr lang="en-US" b="0" i="0" dirty="0" smtClean="0">
                <a:solidFill>
                  <a:srgbClr val="000000"/>
                </a:solidFill>
                <a:effectLst/>
                <a:latin typeface="KaTeX_Main"/>
              </a:rPr>
              <a:t>2^5</a:t>
            </a:r>
            <a:r>
              <a:rPr lang="en-US" b="0" i="0" dirty="0" smtClean="0">
                <a:solidFill>
                  <a:srgbClr val="000000"/>
                </a:solidFill>
                <a:effectLst/>
                <a:latin typeface="Söhne"/>
              </a:rPr>
              <a:t> represents the total number of subsets that can be generated from a set of 5 elements. Each combination corresponds to a unique subset.</a:t>
            </a:r>
          </a:p>
          <a:p>
            <a:r>
              <a:rPr lang="en-US" b="0" i="0" dirty="0" smtClean="0">
                <a:solidFill>
                  <a:srgbClr val="000000"/>
                </a:solidFill>
                <a:effectLst/>
                <a:latin typeface="Söhne"/>
              </a:rPr>
              <a:t/>
            </a:r>
            <a:br>
              <a:rPr lang="en-US" b="0" i="0" dirty="0" smtClean="0">
                <a:solidFill>
                  <a:srgbClr val="000000"/>
                </a:solidFill>
                <a:effectLst/>
                <a:latin typeface="Söhne"/>
              </a:rPr>
            </a:br>
            <a:endParaRPr lang="en-US" dirty="0" smtClean="0"/>
          </a:p>
          <a:p>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1473257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smtClean="0">
                <a:solidFill>
                  <a:schemeClr val="tx1"/>
                </a:solidFill>
                <a:effectLst/>
                <a:latin typeface="+mn-lt"/>
                <a:ea typeface="+mn-ea"/>
                <a:cs typeface="+mn-cs"/>
              </a:rPr>
              <a:t>Known Environment:</a:t>
            </a:r>
            <a:endParaRPr lang="en-US" sz="1200" b="0" i="0" kern="1200" dirty="0" smtClean="0">
              <a:solidFill>
                <a:schemeClr val="tx1"/>
              </a:solidFill>
              <a:effectLst/>
              <a:latin typeface="+mn-lt"/>
              <a:ea typeface="+mn-ea"/>
              <a:cs typeface="+mn-cs"/>
            </a:endParaRPr>
          </a:p>
          <a:p>
            <a:pPr lvl="1"/>
            <a:r>
              <a:rPr lang="en-US" sz="1200" b="0" i="0" kern="1200" dirty="0" smtClean="0">
                <a:solidFill>
                  <a:schemeClr val="tx1"/>
                </a:solidFill>
                <a:effectLst/>
                <a:latin typeface="+mn-lt"/>
                <a:ea typeface="+mn-ea"/>
                <a:cs typeface="+mn-cs"/>
              </a:rPr>
              <a:t>In a known environment, the agent has complete and accurate information about the states and dynamics of the environment.</a:t>
            </a:r>
          </a:p>
          <a:p>
            <a:pPr lvl="1"/>
            <a:r>
              <a:rPr lang="en-US" sz="1200" b="0" i="0" kern="1200" dirty="0" smtClean="0">
                <a:solidFill>
                  <a:schemeClr val="tx1"/>
                </a:solidFill>
                <a:effectLst/>
                <a:latin typeface="+mn-lt"/>
                <a:ea typeface="+mn-ea"/>
                <a:cs typeface="+mn-cs"/>
              </a:rPr>
              <a:t>The agent can make decisions with certainty based on its knowledge of the environment.</a:t>
            </a:r>
          </a:p>
          <a:p>
            <a:pPr lvl="1"/>
            <a:r>
              <a:rPr lang="en-US" sz="1200" b="0" i="0" kern="1200" dirty="0" smtClean="0">
                <a:solidFill>
                  <a:schemeClr val="tx1"/>
                </a:solidFill>
                <a:effectLst/>
                <a:latin typeface="+mn-lt"/>
                <a:ea typeface="+mn-ea"/>
                <a:cs typeface="+mn-cs"/>
              </a:rPr>
              <a:t>Example: A chess-playing AI in a closed system where the rules and possible moves are well-defined.</a:t>
            </a:r>
          </a:p>
          <a:p>
            <a:r>
              <a:rPr lang="en-US" sz="1200" b="1" i="0" kern="1200" dirty="0" smtClean="0">
                <a:solidFill>
                  <a:schemeClr val="tx1"/>
                </a:solidFill>
                <a:effectLst/>
                <a:latin typeface="+mn-lt"/>
                <a:ea typeface="+mn-ea"/>
                <a:cs typeface="+mn-cs"/>
              </a:rPr>
              <a:t>Unknown Environment:</a:t>
            </a:r>
            <a:endParaRPr lang="en-US" sz="1200" b="0" i="0" kern="1200" dirty="0" smtClean="0">
              <a:solidFill>
                <a:schemeClr val="tx1"/>
              </a:solidFill>
              <a:effectLst/>
              <a:latin typeface="+mn-lt"/>
              <a:ea typeface="+mn-ea"/>
              <a:cs typeface="+mn-cs"/>
            </a:endParaRPr>
          </a:p>
          <a:p>
            <a:pPr lvl="1"/>
            <a:r>
              <a:rPr lang="en-US" sz="1200" b="0" i="0" kern="1200" dirty="0" smtClean="0">
                <a:solidFill>
                  <a:schemeClr val="tx1"/>
                </a:solidFill>
                <a:effectLst/>
                <a:latin typeface="+mn-lt"/>
                <a:ea typeface="+mn-ea"/>
                <a:cs typeface="+mn-cs"/>
              </a:rPr>
              <a:t>In an unknown environment, the agent lacks complete information about the states or dynamics of the environment.</a:t>
            </a:r>
          </a:p>
          <a:p>
            <a:pPr lvl="1"/>
            <a:r>
              <a:rPr lang="en-US" sz="1200" b="0" i="0" kern="1200" dirty="0" smtClean="0">
                <a:solidFill>
                  <a:schemeClr val="tx1"/>
                </a:solidFill>
                <a:effectLst/>
                <a:latin typeface="+mn-lt"/>
                <a:ea typeface="+mn-ea"/>
                <a:cs typeface="+mn-cs"/>
              </a:rPr>
              <a:t>The agent must explore and learn from its interactions to adapt to the uncertain nature of the environment.</a:t>
            </a:r>
          </a:p>
          <a:p>
            <a:pPr lvl="1"/>
            <a:r>
              <a:rPr lang="en-US" sz="1200" b="0" i="0" kern="1200" dirty="0" smtClean="0">
                <a:solidFill>
                  <a:schemeClr val="tx1"/>
                </a:solidFill>
                <a:effectLst/>
                <a:latin typeface="+mn-lt"/>
                <a:ea typeface="+mn-ea"/>
                <a:cs typeface="+mn-cs"/>
              </a:rPr>
              <a:t>Example: An exploratory robot navigating an unfamiliar terrain with unpredictable obstacles.</a:t>
            </a:r>
          </a:p>
          <a:p>
            <a:r>
              <a:rPr lang="en-US" sz="1200" b="1" i="0" kern="1200" dirty="0" smtClean="0">
                <a:solidFill>
                  <a:schemeClr val="tx1"/>
                </a:solidFill>
                <a:effectLst/>
                <a:latin typeface="+mn-lt"/>
                <a:ea typeface="+mn-ea"/>
                <a:cs typeface="+mn-cs"/>
              </a:rPr>
              <a:t>Static Environment:</a:t>
            </a:r>
            <a:endParaRPr lang="en-US" sz="1200" b="0" i="0" kern="1200" dirty="0" smtClean="0">
              <a:solidFill>
                <a:schemeClr val="tx1"/>
              </a:solidFill>
              <a:effectLst/>
              <a:latin typeface="+mn-lt"/>
              <a:ea typeface="+mn-ea"/>
              <a:cs typeface="+mn-cs"/>
            </a:endParaRPr>
          </a:p>
          <a:p>
            <a:pPr lvl="1"/>
            <a:r>
              <a:rPr lang="en-US" sz="1200" b="0" i="0" kern="1200" dirty="0" smtClean="0">
                <a:solidFill>
                  <a:schemeClr val="tx1"/>
                </a:solidFill>
                <a:effectLst/>
                <a:latin typeface="+mn-lt"/>
                <a:ea typeface="+mn-ea"/>
                <a:cs typeface="+mn-cs"/>
              </a:rPr>
              <a:t>In a static environment, elements and features of the environment remain constant over time, and there is no change unless explicitly modified.</a:t>
            </a:r>
          </a:p>
          <a:p>
            <a:pPr lvl="1"/>
            <a:r>
              <a:rPr lang="en-US" sz="1200" b="0" i="0" kern="1200" dirty="0" smtClean="0">
                <a:solidFill>
                  <a:schemeClr val="tx1"/>
                </a:solidFill>
                <a:effectLst/>
                <a:latin typeface="+mn-lt"/>
                <a:ea typeface="+mn-ea"/>
                <a:cs typeface="+mn-cs"/>
              </a:rPr>
              <a:t>Example: A library catalog where book locations remain fixed unless reshuffled by the library staff.</a:t>
            </a:r>
          </a:p>
          <a:p>
            <a:r>
              <a:rPr lang="en-US" sz="1200" b="1" i="0" kern="1200" dirty="0" smtClean="0">
                <a:solidFill>
                  <a:schemeClr val="tx1"/>
                </a:solidFill>
                <a:effectLst/>
                <a:latin typeface="+mn-lt"/>
                <a:ea typeface="+mn-ea"/>
                <a:cs typeface="+mn-cs"/>
              </a:rPr>
              <a:t>Dynamic Environment:</a:t>
            </a:r>
            <a:endParaRPr lang="en-US" sz="1200" b="0" i="0" kern="1200" dirty="0" smtClean="0">
              <a:solidFill>
                <a:schemeClr val="tx1"/>
              </a:solidFill>
              <a:effectLst/>
              <a:latin typeface="+mn-lt"/>
              <a:ea typeface="+mn-ea"/>
              <a:cs typeface="+mn-cs"/>
            </a:endParaRPr>
          </a:p>
          <a:p>
            <a:pPr lvl="1"/>
            <a:r>
              <a:rPr lang="en-US" sz="1200" b="0" i="0" kern="1200" dirty="0" smtClean="0">
                <a:solidFill>
                  <a:schemeClr val="tx1"/>
                </a:solidFill>
                <a:effectLst/>
                <a:latin typeface="+mn-lt"/>
                <a:ea typeface="+mn-ea"/>
                <a:cs typeface="+mn-cs"/>
              </a:rPr>
              <a:t>In a dynamic environment, elements and features can change autonomously without the agent's direct influence.</a:t>
            </a:r>
          </a:p>
          <a:p>
            <a:pPr lvl="1"/>
            <a:r>
              <a:rPr lang="en-US" sz="1200" b="0" i="0" kern="1200" dirty="0" smtClean="0">
                <a:solidFill>
                  <a:schemeClr val="tx1"/>
                </a:solidFill>
                <a:effectLst/>
                <a:latin typeface="+mn-lt"/>
                <a:ea typeface="+mn-ea"/>
                <a:cs typeface="+mn-cs"/>
              </a:rPr>
              <a:t>Changes occur over time, and the agent must adapt to these alterations.</a:t>
            </a:r>
          </a:p>
          <a:p>
            <a:pPr lvl="1"/>
            <a:r>
              <a:rPr lang="en-US" sz="1200" b="0" i="0" kern="1200" dirty="0" smtClean="0">
                <a:solidFill>
                  <a:schemeClr val="tx1"/>
                </a:solidFill>
                <a:effectLst/>
                <a:latin typeface="+mn-lt"/>
                <a:ea typeface="+mn-ea"/>
                <a:cs typeface="+mn-cs"/>
              </a:rPr>
              <a:t>Example: A real-time financial market where stock prices fluctuate continuously based on buying and selling activities.</a:t>
            </a:r>
          </a:p>
          <a:p>
            <a:r>
              <a:rPr lang="en-US" sz="1200" b="1" i="0" kern="1200" dirty="0" smtClean="0">
                <a:solidFill>
                  <a:schemeClr val="tx1"/>
                </a:solidFill>
                <a:effectLst/>
                <a:latin typeface="+mn-lt"/>
                <a:ea typeface="+mn-ea"/>
                <a:cs typeface="+mn-cs"/>
              </a:rPr>
              <a:t>Semi-Dynamic Environment:</a:t>
            </a:r>
            <a:endParaRPr lang="en-US" sz="1200" b="0" i="0" kern="1200" dirty="0" smtClean="0">
              <a:solidFill>
                <a:schemeClr val="tx1"/>
              </a:solidFill>
              <a:effectLst/>
              <a:latin typeface="+mn-lt"/>
              <a:ea typeface="+mn-ea"/>
              <a:cs typeface="+mn-cs"/>
            </a:endParaRPr>
          </a:p>
          <a:p>
            <a:pPr lvl="1"/>
            <a:r>
              <a:rPr lang="en-US" sz="1200" b="0" i="0" kern="1200" dirty="0" smtClean="0">
                <a:solidFill>
                  <a:schemeClr val="tx1"/>
                </a:solidFill>
                <a:effectLst/>
                <a:latin typeface="+mn-lt"/>
                <a:ea typeface="+mn-ea"/>
                <a:cs typeface="+mn-cs"/>
              </a:rPr>
              <a:t>A semi-dynamic environment combines elements of both static and dynamic environments.</a:t>
            </a:r>
          </a:p>
          <a:p>
            <a:pPr lvl="1"/>
            <a:r>
              <a:rPr lang="en-US" sz="1200" b="0" i="0" kern="1200" dirty="0" smtClean="0">
                <a:solidFill>
                  <a:schemeClr val="tx1"/>
                </a:solidFill>
                <a:effectLst/>
                <a:latin typeface="+mn-lt"/>
                <a:ea typeface="+mn-ea"/>
                <a:cs typeface="+mn-cs"/>
              </a:rPr>
              <a:t>Certain aspects remain constant, while others may change autonomously.</a:t>
            </a:r>
          </a:p>
          <a:p>
            <a:pPr lvl="1"/>
            <a:r>
              <a:rPr lang="en-US" sz="1200" b="0" i="0" kern="1200" dirty="0" smtClean="0">
                <a:solidFill>
                  <a:schemeClr val="tx1"/>
                </a:solidFill>
                <a:effectLst/>
                <a:latin typeface="+mn-lt"/>
                <a:ea typeface="+mn-ea"/>
                <a:cs typeface="+mn-cs"/>
              </a:rPr>
              <a:t>Example: An online marketplace where product listings remain stable, but user interactions, reviews, and demand for products change dynamically.</a:t>
            </a:r>
          </a:p>
          <a:p>
            <a:r>
              <a:rPr lang="en-US" dirty="0" smtClean="0"/>
              <a:t/>
            </a:r>
            <a:br>
              <a:rPr lang="en-US" dirty="0" smtClean="0"/>
            </a:br>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980629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userDrawn="1"/>
        </p:nvPicPr>
        <p:blipFill rotWithShape="1">
          <a:blip r:embed="rId1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738" y="19731"/>
            <a:ext cx="1932566" cy="836918"/>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youtube.com/watch?v=lBGiOsF7WWY" TargetMode="External"/><Relationship Id="rId2" Type="http://schemas.openxmlformats.org/officeDocument/2006/relationships/hyperlink" Target="https://www.youtube.com/watch?v=dSK5jTEe-AM&amp;t=307s" TargetMode="Externa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3.jpeg"/><Relationship Id="rId7" Type="http://schemas.openxmlformats.org/officeDocument/2006/relationships/image" Target="../media/image25.png"/><Relationship Id="rId2" Type="http://schemas.openxmlformats.org/officeDocument/2006/relationships/notesSlide" Target="../notesSlides/notesSlide34.xml"/><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3.svg"/><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779453" y="3539416"/>
            <a:ext cx="4886463"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Dr</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Mohamed Mostafa</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54839" y="2325661"/>
            <a:ext cx="5473597"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Problem Solving as Search &amp; State Space </a:t>
            </a:r>
            <a:r>
              <a:rPr lang="en-US" sz="3200" b="1" dirty="0" smtClean="0">
                <a:solidFill>
                  <a:srgbClr val="00B0F0"/>
                </a:solidFill>
                <a:latin typeface="Times New Roman" panose="02020603050405020304" pitchFamily="18" charset="0"/>
                <a:cs typeface="Times New Roman" panose="02020603050405020304" pitchFamily="18" charset="0"/>
              </a:rPr>
              <a:t>Search</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434373" y="5443547"/>
            <a:ext cx="89492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511</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1392288" y="5443547"/>
            <a:ext cx="3865225" cy="369332"/>
          </a:xfrm>
          <a:prstGeom prst="rect">
            <a:avLst/>
          </a:prstGeom>
        </p:spPr>
        <p:txBody>
          <a:bodyPr wrap="none">
            <a:spAutoFit/>
          </a:bodyPr>
          <a:lstStyle/>
          <a:p>
            <a:pPr algn="ctr"/>
            <a:r>
              <a:rPr lang="en-US" b="1" dirty="0" smtClean="0">
                <a:solidFill>
                  <a:srgbClr val="00B0F0"/>
                </a:solidFill>
                <a:latin typeface="Times New Roman" panose="02020603050405020304" pitchFamily="18" charset="0"/>
                <a:cs typeface="Times New Roman" panose="02020603050405020304" pitchFamily="18" charset="0"/>
              </a:rPr>
              <a:t>Foundations of Artificial Intelligence </a:t>
            </a:r>
            <a:endParaRPr lang="en-AU"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95DC0292-D1C4-4627-A57D-9F3D180EB1FC}"/>
              </a:ext>
            </a:extLst>
          </p:cNvPr>
          <p:cNvSpPr txBox="1"/>
          <p:nvPr/>
        </p:nvSpPr>
        <p:spPr>
          <a:xfrm>
            <a:off x="3541485" y="645972"/>
            <a:ext cx="4267198" cy="6278642"/>
          </a:xfrm>
          <a:prstGeom prst="rect">
            <a:avLst/>
          </a:prstGeom>
          <a:noFill/>
        </p:spPr>
        <p:txBody>
          <a:bodyPr wrap="square" numCol="1" rtlCol="0">
            <a:spAutoFit/>
          </a:bodyPr>
          <a:lstStyle/>
          <a:p>
            <a:r>
              <a:rPr lang="en-US" sz="2000" b="1" dirty="0">
                <a:latin typeface="Arial Nova Cond Light" panose="020B0604020202020204" pitchFamily="34" charset="0"/>
                <a:cs typeface="Arial"/>
              </a:rPr>
              <a:t>3.1 </a:t>
            </a:r>
            <a:r>
              <a:rPr lang="en-US" sz="2000" b="1" dirty="0">
                <a:solidFill>
                  <a:srgbClr val="E46C0A"/>
                </a:solidFill>
                <a:latin typeface="Arial Nova Cond Light" panose="020B0604020202020204" pitchFamily="34" charset="0"/>
                <a:cs typeface="Arial"/>
              </a:rPr>
              <a:t>Solving problems by Searching</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Solving Problems by Searching</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Types of Agents (Reflex vs. Planning)</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State Space Search</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Example: Tic-Tac-Toe Game</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Example: </a:t>
            </a:r>
            <a:r>
              <a:rPr lang="en-US" sz="2000" b="1" dirty="0" smtClean="0">
                <a:latin typeface="Arial Nova Cond Light" panose="020B0604020202020204" pitchFamily="34" charset="0"/>
                <a:cs typeface="Arial"/>
              </a:rPr>
              <a:t>8-Queens Problem</a:t>
            </a:r>
            <a:endParaRPr lang="en-US" sz="2000" b="1" dirty="0">
              <a:latin typeface="Arial Nova Cond Light" panose="020B0604020202020204" pitchFamily="34" charset="0"/>
              <a:cs typeface="Arial"/>
            </a:endParaRP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How human beings think?</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Heuristic Search</a:t>
            </a:r>
          </a:p>
          <a:p>
            <a:pPr>
              <a:spcAft>
                <a:spcPts val="600"/>
              </a:spcAft>
              <a:buClr>
                <a:srgbClr val="E46C0A"/>
              </a:buClr>
            </a:pPr>
            <a:endParaRPr lang="en-US" sz="700" b="1" dirty="0">
              <a:solidFill>
                <a:schemeClr val="bg1">
                  <a:lumMod val="50000"/>
                </a:schemeClr>
              </a:solidFill>
              <a:latin typeface="Arial Nova Cond Light" panose="020B0604020202020204" pitchFamily="34" charset="0"/>
              <a:cs typeface="Arial"/>
            </a:endParaRPr>
          </a:p>
          <a:p>
            <a:pPr>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3.2 State Space Search Graph &amp; Strategies</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Search Problem Components</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Romania</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State Space &amp; State Space Graph</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Vacuum World</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The 8-Puzzle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Robot Motion Planning</a:t>
            </a:r>
          </a:p>
          <a:p>
            <a:pPr marL="182880" indent="-182880">
              <a:spcAft>
                <a:spcPts val="600"/>
              </a:spcAft>
              <a:buClr>
                <a:srgbClr val="E46C0A"/>
              </a:buClr>
              <a:buFont typeface="Wingdings" panose="05000000000000000000" pitchFamily="2" charset="2"/>
              <a:buChar char="§"/>
            </a:pPr>
            <a:endParaRPr lang="en-US" sz="2000" b="1" dirty="0">
              <a:solidFill>
                <a:schemeClr val="bg1">
                  <a:lumMod val="50000"/>
                </a:schemeClr>
              </a:solidFill>
              <a:latin typeface="Arial Nova Cond Light" panose="020B0604020202020204" pitchFamily="34" charset="0"/>
              <a:cs typeface="Arial"/>
            </a:endParaRPr>
          </a:p>
        </p:txBody>
      </p:sp>
      <p:sp>
        <p:nvSpPr>
          <p:cNvPr id="11" name="TextBox 10">
            <a:extLst>
              <a:ext uri="{FF2B5EF4-FFF2-40B4-BE49-F238E27FC236}">
                <a16:creationId xmlns:a16="http://schemas.microsoft.com/office/drawing/2014/main" id="{3A7853DB-9637-47F1-8D95-4443220D2771}"/>
              </a:ext>
            </a:extLst>
          </p:cNvPr>
          <p:cNvSpPr txBox="1"/>
          <p:nvPr/>
        </p:nvSpPr>
        <p:spPr>
          <a:xfrm>
            <a:off x="7808683" y="645972"/>
            <a:ext cx="4572002" cy="5940088"/>
          </a:xfrm>
          <a:prstGeom prst="rect">
            <a:avLst/>
          </a:prstGeom>
          <a:noFill/>
        </p:spPr>
        <p:txBody>
          <a:bodyPr wrap="square" numCol="1" rtlCol="0">
            <a:spAutoFit/>
          </a:bodyPr>
          <a:lstStyle/>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Tic-Tac-Toe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Traveling Salesperson</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State Space Search Strategies</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Selecting Search Strategy</a:t>
            </a:r>
          </a:p>
          <a:p>
            <a:pPr>
              <a:spcAft>
                <a:spcPts val="600"/>
              </a:spcAft>
              <a:buClr>
                <a:srgbClr val="E46C0A"/>
              </a:buClr>
            </a:pPr>
            <a:endParaRPr lang="en-US" sz="100" b="1" dirty="0">
              <a:solidFill>
                <a:schemeClr val="bg1">
                  <a:lumMod val="50000"/>
                </a:schemeClr>
              </a:solidFill>
              <a:latin typeface="Arial Nova Cond Light" panose="020B0604020202020204" pitchFamily="34" charset="0"/>
              <a:cs typeface="Arial"/>
            </a:endParaRPr>
          </a:p>
          <a:p>
            <a:pPr>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3.3 Basic Idea of Search &amp; the Backtracking Search Algorithm</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Search: Basic idea</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Search Tree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Tree Search Algorithm Outline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Tree Search Example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Handling Repeated States</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Backtracking Search</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Backtracking Algorithm Data Structures</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Backtracking Algorithm</a:t>
            </a:r>
          </a:p>
          <a:p>
            <a:pPr>
              <a:spcAft>
                <a:spcPts val="600"/>
              </a:spcAft>
              <a:buClr>
                <a:srgbClr val="E46C0A"/>
              </a:buClr>
            </a:pPr>
            <a:endParaRPr lang="en-US" sz="100" b="1" dirty="0">
              <a:solidFill>
                <a:schemeClr val="bg1">
                  <a:lumMod val="50000"/>
                </a:schemeClr>
              </a:solidFill>
              <a:latin typeface="Arial Nova Cond Light" panose="020B0604020202020204" pitchFamily="34" charset="0"/>
              <a:cs typeface="Arial"/>
            </a:endParaRPr>
          </a:p>
          <a:p>
            <a:pPr>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3.4 Practice Exercises (Solved Problems)</a:t>
            </a:r>
          </a:p>
        </p:txBody>
      </p:sp>
    </p:spTree>
    <p:extLst>
      <p:ext uri="{BB962C8B-B14F-4D97-AF65-F5344CB8AC3E}">
        <p14:creationId xmlns:p14="http://schemas.microsoft.com/office/powerpoint/2010/main" val="10607190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060886" y="802638"/>
            <a:ext cx="5292914" cy="5252722"/>
          </a:xfrm>
          <a:prstGeom prst="rect">
            <a:avLst/>
          </a:prstGeom>
        </p:spPr>
        <p:txBody>
          <a:bodyPr vert="horz" lIns="91440" tIns="45720" rIns="91440" bIns="45720" rtlCol="0" anchor="ctr">
            <a:normAutofit fontScale="92500" lnSpcReduction="20000"/>
          </a:bodyPr>
          <a:lstStyle/>
          <a:p>
            <a:pPr marL="298450" indent="-228600">
              <a:lnSpc>
                <a:spcPct val="90000"/>
              </a:lnSpc>
              <a:spcAft>
                <a:spcPts val="600"/>
              </a:spcAft>
              <a:buFont typeface="Arial" panose="020B0604020202020204" pitchFamily="34" charset="0"/>
              <a:buChar char="•"/>
            </a:pPr>
            <a:r>
              <a:rPr lang="en-US" sz="2400" b="1" spc="-35" dirty="0"/>
              <a:t>This lecture covers the following chapters:</a:t>
            </a:r>
          </a:p>
          <a:p>
            <a:pPr marL="755650" lvl="1" indent="-228600" algn="just">
              <a:lnSpc>
                <a:spcPct val="90000"/>
              </a:lnSpc>
              <a:spcAft>
                <a:spcPts val="600"/>
              </a:spcAft>
              <a:buFont typeface="Arial" panose="020B0604020202020204" pitchFamily="34" charset="0"/>
              <a:buChar char="•"/>
            </a:pPr>
            <a:r>
              <a:rPr lang="en-US" sz="2400" b="1" spc="-45" dirty="0">
                <a:solidFill>
                  <a:srgbClr val="FFC000"/>
                </a:solidFill>
              </a:rPr>
              <a:t>Chapter 3 (Solving Problems by Searching; only sections 3.1, 3.2, &amp; 3.3)</a:t>
            </a:r>
            <a:r>
              <a:rPr lang="en-US" sz="2400" b="1" spc="-45" dirty="0"/>
              <a:t> </a:t>
            </a:r>
            <a:r>
              <a:rPr lang="en-US" sz="2400" b="1" i="1" spc="-45" dirty="0"/>
              <a:t>from</a:t>
            </a:r>
            <a:r>
              <a:rPr lang="en-US" sz="2400" b="1" spc="-45" dirty="0"/>
              <a:t> Stuart J. Russell and Peter </a:t>
            </a:r>
            <a:r>
              <a:rPr lang="en-US" sz="2400" b="1" spc="-45" dirty="0" err="1"/>
              <a:t>Norvig</a:t>
            </a:r>
            <a:r>
              <a:rPr lang="en-US" sz="2400" b="1" spc="-45" dirty="0"/>
              <a:t>, "</a:t>
            </a:r>
            <a:r>
              <a:rPr lang="en-US" sz="2400" b="1" u="sng" spc="-45" dirty="0">
                <a:solidFill>
                  <a:srgbClr val="FFC000"/>
                </a:solidFill>
              </a:rPr>
              <a:t>Artificial Intelligence: A Modern Approach</a:t>
            </a:r>
            <a:r>
              <a:rPr lang="en-US" sz="2400" b="1" spc="-45" dirty="0"/>
              <a:t>," Third Edition (2010), by Pearson Education Inc. </a:t>
            </a:r>
          </a:p>
          <a:p>
            <a:pPr marL="241300" lvl="1">
              <a:lnSpc>
                <a:spcPct val="90000"/>
              </a:lnSpc>
              <a:spcAft>
                <a:spcPts val="600"/>
              </a:spcAft>
            </a:pPr>
            <a:r>
              <a:rPr lang="en-US" sz="2400" b="1" spc="-45" dirty="0"/>
              <a:t>.. AND ..</a:t>
            </a:r>
          </a:p>
          <a:p>
            <a:pPr marL="755650" lvl="1" indent="-228600" algn="just">
              <a:lnSpc>
                <a:spcPct val="90000"/>
              </a:lnSpc>
              <a:spcAft>
                <a:spcPts val="600"/>
              </a:spcAft>
              <a:buFont typeface="Arial" panose="020B0604020202020204" pitchFamily="34" charset="0"/>
              <a:buChar char="•"/>
            </a:pPr>
            <a:r>
              <a:rPr lang="en-US" sz="2400" b="1" spc="-45" dirty="0">
                <a:solidFill>
                  <a:srgbClr val="FFC000"/>
                </a:solidFill>
              </a:rPr>
              <a:t>Part II (pages 41 to 45)</a:t>
            </a:r>
            <a:r>
              <a:rPr lang="en-US" sz="2400" b="1" spc="-45" dirty="0"/>
              <a:t> and </a:t>
            </a:r>
            <a:r>
              <a:rPr lang="en-US" sz="2400" b="1" spc="-45" dirty="0">
                <a:solidFill>
                  <a:srgbClr val="FFC000"/>
                </a:solidFill>
              </a:rPr>
              <a:t>Chapter 3 (Structures and Strategies for State Space Search; only sections 3.0, 3.1, and 3.2)</a:t>
            </a:r>
            <a:r>
              <a:rPr lang="en-US" sz="2400" b="1" spc="-45" dirty="0"/>
              <a:t> </a:t>
            </a:r>
            <a:r>
              <a:rPr lang="en-US" sz="2400" b="1" i="1" spc="-45" dirty="0"/>
              <a:t>from</a:t>
            </a:r>
            <a:r>
              <a:rPr lang="en-US" sz="2400" b="1" spc="-45" dirty="0"/>
              <a:t> George F. Luger, "</a:t>
            </a:r>
            <a:r>
              <a:rPr lang="en-US" sz="2400" b="1" u="sng" spc="-45" dirty="0">
                <a:solidFill>
                  <a:srgbClr val="FFC000"/>
                </a:solidFill>
              </a:rPr>
              <a:t>Artificial Intelligence: Structures and strategies for complex problem solving</a:t>
            </a:r>
            <a:r>
              <a:rPr lang="en-US" sz="2400" b="1" spc="-45" dirty="0"/>
              <a:t>, " Fifth Edition (2005), Pearson Education Limited.</a:t>
            </a:r>
          </a:p>
          <a:p>
            <a:pPr marL="241300" lvl="1">
              <a:lnSpc>
                <a:spcPct val="90000"/>
              </a:lnSpc>
              <a:spcAft>
                <a:spcPts val="600"/>
              </a:spcAft>
            </a:pPr>
            <a:r>
              <a:rPr lang="en-US" sz="2100" b="1" spc="-45" dirty="0" smtClean="0"/>
              <a:t>.. </a:t>
            </a:r>
            <a:r>
              <a:rPr lang="en-US" sz="2100" b="1" spc="-45" dirty="0"/>
              <a:t>AND ..</a:t>
            </a:r>
          </a:p>
          <a:p>
            <a:pPr marL="755650" lvl="1" indent="-228600">
              <a:lnSpc>
                <a:spcPct val="90000"/>
              </a:lnSpc>
              <a:spcAft>
                <a:spcPts val="600"/>
              </a:spcAft>
              <a:buFont typeface="Arial" panose="020B0604020202020204" pitchFamily="34" charset="0"/>
              <a:buChar char="•"/>
            </a:pPr>
            <a:r>
              <a:rPr lang="en-AU" sz="2100" b="1" u="sng" spc="-45" dirty="0" smtClean="0">
                <a:solidFill>
                  <a:srgbClr val="FFC000"/>
                </a:solidFill>
              </a:rPr>
              <a:t>Introduction </a:t>
            </a:r>
            <a:r>
              <a:rPr lang="en-AU" sz="2100" b="1" u="sng" spc="-45" dirty="0">
                <a:solidFill>
                  <a:srgbClr val="FFC000"/>
                </a:solidFill>
              </a:rPr>
              <a:t>to Artificial Intelligence Course,. </a:t>
            </a:r>
            <a:r>
              <a:rPr lang="en-AU" sz="2100" b="1" spc="-45" dirty="0" err="1"/>
              <a:t>Dr.</a:t>
            </a:r>
            <a:r>
              <a:rPr lang="en-AU" sz="2100" b="1" spc="-45" dirty="0"/>
              <a:t> </a:t>
            </a:r>
            <a:r>
              <a:rPr lang="en-US" sz="2100" b="1" spc="-45" dirty="0"/>
              <a:t>Amr S. </a:t>
            </a:r>
            <a:r>
              <a:rPr lang="en-US" sz="2100" b="1" spc="-45" dirty="0" err="1"/>
              <a:t>Ghoneim</a:t>
            </a:r>
            <a:endParaRPr lang="en-US" sz="2100" b="1" spc="-45" dirty="0"/>
          </a:p>
        </p:txBody>
      </p:sp>
      <p:sp>
        <p:nvSpPr>
          <p:cNvPr id="4" name="Slide Number Placeholder 3">
            <a:extLst>
              <a:ext uri="{FF2B5EF4-FFF2-40B4-BE49-F238E27FC236}">
                <a16:creationId xmlns:a16="http://schemas.microsoft.com/office/drawing/2014/main" id="{0803D8B7-5EDD-4061-889A-5354044BEC1A}"/>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3</a:t>
            </a:fld>
            <a:endParaRPr lang="en-US" spc="-5" dirty="0"/>
          </a:p>
        </p:txBody>
      </p:sp>
      <p:sp>
        <p:nvSpPr>
          <p:cNvPr id="6" name="Rectangle: Rounded Corners 24">
            <a:extLst>
              <a:ext uri="{FF2B5EF4-FFF2-40B4-BE49-F238E27FC236}">
                <a16:creationId xmlns:a16="http://schemas.microsoft.com/office/drawing/2014/main" id="{2BC869EB-5623-4AA1-9123-4AF9DF916049}"/>
              </a:ext>
            </a:extLst>
          </p:cNvPr>
          <p:cNvSpPr/>
          <p:nvPr/>
        </p:nvSpPr>
        <p:spPr>
          <a:xfrm>
            <a:off x="617280" y="1156105"/>
            <a:ext cx="5443606" cy="4704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1952031" y="2745735"/>
            <a:ext cx="2774103" cy="1366528"/>
          </a:xfrm>
          <a:prstGeom prst="rect">
            <a:avLst/>
          </a:prstGeom>
          <a:solidFill>
            <a:schemeClr val="accent5">
              <a:lumMod val="60000"/>
              <a:lumOff val="40000"/>
            </a:schemeClr>
          </a:solidFill>
          <a:ln w="28575" cap="sq">
            <a:solidFill>
              <a:srgbClr val="404040"/>
            </a:solidFill>
            <a:miter lim="800000"/>
          </a:ln>
          <a:effectLst>
            <a:outerShdw blurRad="50800" dist="38100" dir="2700000" algn="tl" rotWithShape="0">
              <a:prstClr val="black">
                <a:alpha val="40000"/>
              </a:prstClr>
            </a:outerShdw>
          </a:effectLst>
        </p:spPr>
        <p:txBody>
          <a:bodyPr vert="horz" lIns="91440" tIns="45720" rIns="91440" bIns="45720" rtlCol="0" anchor="ctr">
            <a:normAutofit/>
          </a:bodyPr>
          <a:lstStyle/>
          <a:p>
            <a:pPr algn="ctr" rtl="0">
              <a:lnSpc>
                <a:spcPct val="90000"/>
              </a:lnSpc>
              <a:spcBef>
                <a:spcPct val="0"/>
              </a:spcBef>
            </a:pPr>
            <a:r>
              <a:rPr lang="en-US" sz="3600" spc="-305" dirty="0">
                <a:solidFill>
                  <a:srgbClr val="262626"/>
                </a:solidFill>
              </a:rPr>
              <a:t>Resources for this lecture</a:t>
            </a:r>
          </a:p>
        </p:txBody>
      </p:sp>
    </p:spTree>
    <p:extLst>
      <p:ext uri="{BB962C8B-B14F-4D97-AF65-F5344CB8AC3E}">
        <p14:creationId xmlns:p14="http://schemas.microsoft.com/office/powerpoint/2010/main" val="9164080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
          </p:nvPr>
        </p:nvSpPr>
        <p:spPr>
          <a:xfrm>
            <a:off x="1799999" y="1607078"/>
            <a:ext cx="3702050" cy="369332"/>
          </a:xfrm>
        </p:spPr>
        <p:txBody>
          <a:bodyPr>
            <a:normAutofit fontScale="92500" lnSpcReduction="10000"/>
          </a:bodyPr>
          <a:lstStyle/>
          <a:p>
            <a:r>
              <a:rPr lang="en-US" b="0" i="1" dirty="0"/>
              <a:t>a </a:t>
            </a:r>
            <a:r>
              <a:rPr lang="en-US" dirty="0"/>
              <a:t>Simple Reflex </a:t>
            </a:r>
            <a:r>
              <a:rPr lang="en-US" dirty="0" smtClean="0"/>
              <a:t>Agent</a:t>
            </a:r>
            <a:r>
              <a:rPr lang="en-US" dirty="0" smtClean="0"/>
              <a:t> </a:t>
            </a:r>
            <a:r>
              <a:rPr lang="en-US" b="0" dirty="0"/>
              <a:t>:</a:t>
            </a:r>
          </a:p>
        </p:txBody>
      </p:sp>
      <p:sp>
        <p:nvSpPr>
          <p:cNvPr id="5" name="Content Placeholder 4"/>
          <p:cNvSpPr>
            <a:spLocks noGrp="1"/>
          </p:cNvSpPr>
          <p:nvPr>
            <p:ph sz="half" idx="2"/>
          </p:nvPr>
        </p:nvSpPr>
        <p:spPr>
          <a:xfrm>
            <a:off x="1517424" y="2251149"/>
            <a:ext cx="4267200" cy="2514600"/>
          </a:xfrm>
        </p:spPr>
        <p:txBody>
          <a:bodyPr>
            <a:normAutofit lnSpcReduction="10000"/>
          </a:bodyPr>
          <a:lstStyle/>
          <a:p>
            <a:r>
              <a:rPr lang="en-US" sz="2300" b="1" dirty="0">
                <a:solidFill>
                  <a:srgbClr val="C00000"/>
                </a:solidFill>
              </a:rPr>
              <a:t>Considers how the world </a:t>
            </a:r>
            <a:r>
              <a:rPr lang="en-US" sz="2300" b="1" u="sng" dirty="0">
                <a:solidFill>
                  <a:srgbClr val="C00000"/>
                </a:solidFill>
              </a:rPr>
              <a:t>IS</a:t>
            </a:r>
          </a:p>
          <a:p>
            <a:pPr marL="342900" indent="-342900"/>
            <a:r>
              <a:rPr lang="en-US" sz="2200" dirty="0"/>
              <a:t>Not adaptive to changes within the environment</a:t>
            </a:r>
          </a:p>
          <a:p>
            <a:pPr marL="342900" indent="-342900"/>
            <a:r>
              <a:rPr lang="en-US" sz="2200" dirty="0" smtClean="0"/>
              <a:t>Choose </a:t>
            </a:r>
            <a:r>
              <a:rPr lang="en-US" sz="2200" dirty="0"/>
              <a:t>action based on current percept.</a:t>
            </a:r>
          </a:p>
          <a:p>
            <a:pPr marL="342900" indent="-342900"/>
            <a:r>
              <a:rPr lang="en-US" sz="2200" dirty="0"/>
              <a:t>Do not consider the future consequences of actions</a:t>
            </a:r>
            <a:r>
              <a:rPr lang="en-US" sz="2200" dirty="0" smtClean="0"/>
              <a:t>.</a:t>
            </a:r>
          </a:p>
          <a:p>
            <a:pPr marL="342900" indent="-342900"/>
            <a:endParaRPr lang="en-US" sz="2200" dirty="0"/>
          </a:p>
        </p:txBody>
      </p:sp>
      <p:sp>
        <p:nvSpPr>
          <p:cNvPr id="8" name="TextBox 7"/>
          <p:cNvSpPr txBox="1"/>
          <p:nvPr/>
        </p:nvSpPr>
        <p:spPr>
          <a:xfrm>
            <a:off x="8679699" y="6553201"/>
            <a:ext cx="1807098" cy="276999"/>
          </a:xfrm>
          <a:prstGeom prst="rect">
            <a:avLst/>
          </a:prstGeom>
          <a:noFill/>
        </p:spPr>
        <p:txBody>
          <a:bodyPr wrap="none" rtlCol="0">
            <a:spAutoFit/>
          </a:bodyPr>
          <a:lstStyle/>
          <a:p>
            <a:r>
              <a:rPr lang="en-US" sz="1200" dirty="0"/>
              <a:t>Source: D. Klein, P. </a:t>
            </a:r>
            <a:r>
              <a:rPr lang="en-US" sz="1200" dirty="0" err="1"/>
              <a:t>Abbeel</a:t>
            </a:r>
            <a:endParaRPr lang="en-US" sz="1200" dirty="0"/>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a:t>Types of </a:t>
            </a:r>
            <a:r>
              <a:rPr lang="en-US" spc="-305" dirty="0" smtClean="0"/>
              <a:t>Agents</a:t>
            </a:r>
            <a:endParaRPr lang="en-AU" kern="0" dirty="0"/>
          </a:p>
        </p:txBody>
      </p:sp>
      <p:pic>
        <p:nvPicPr>
          <p:cNvPr id="2" name="Picture 1"/>
          <p:cNvPicPr>
            <a:picLocks noChangeAspect="1"/>
          </p:cNvPicPr>
          <p:nvPr/>
        </p:nvPicPr>
        <p:blipFill>
          <a:blip r:embed="rId3"/>
          <a:stretch>
            <a:fillRect/>
          </a:stretch>
        </p:blipFill>
        <p:spPr>
          <a:xfrm>
            <a:off x="6095999" y="1607078"/>
            <a:ext cx="5986462" cy="3802742"/>
          </a:xfrm>
          <a:prstGeom prst="rect">
            <a:avLst/>
          </a:prstGeom>
        </p:spPr>
      </p:pic>
    </p:spTree>
    <p:extLst>
      <p:ext uri="{BB962C8B-B14F-4D97-AF65-F5344CB8AC3E}">
        <p14:creationId xmlns:p14="http://schemas.microsoft.com/office/powerpoint/2010/main" val="3682719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0"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500"/>
                                        <p:tgtEl>
                                          <p:spTgt spid="2"/>
                                        </p:tgtEl>
                                      </p:cBhvr>
                                    </p:animEffect>
                                  </p:childTnLst>
                                </p:cTn>
                              </p:par>
                              <p:par>
                                <p:cTn id="10" presetID="1" presetClass="entr" presetSubtype="0" fill="hold" grpId="0"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childTnLst>
                                </p:cTn>
                              </p:par>
                            </p:childTnLst>
                          </p:cTn>
                        </p:par>
                        <p:par>
                          <p:cTn id="12" fill="hold">
                            <p:stCondLst>
                              <p:cond delay="500"/>
                            </p:stCondLst>
                            <p:childTnLst>
                              <p:par>
                                <p:cTn id="13" presetID="1" presetClass="entr" presetSubtype="0" fill="hold" grpId="0" nodeType="after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3"/>
          </p:nvPr>
        </p:nvSpPr>
        <p:spPr>
          <a:xfrm>
            <a:off x="1108301" y="1736077"/>
            <a:ext cx="3621088" cy="369332"/>
          </a:xfrm>
        </p:spPr>
        <p:txBody>
          <a:bodyPr>
            <a:normAutofit fontScale="92500" lnSpcReduction="10000"/>
          </a:bodyPr>
          <a:lstStyle/>
          <a:p>
            <a:r>
              <a:rPr lang="en-US" b="0" i="1" dirty="0"/>
              <a:t>a </a:t>
            </a:r>
            <a:r>
              <a:rPr lang="en-US" dirty="0"/>
              <a:t>Model based reflex </a:t>
            </a:r>
            <a:r>
              <a:rPr lang="en-US" dirty="0" smtClean="0"/>
              <a:t>agent: </a:t>
            </a:r>
            <a:endParaRPr lang="en-US" b="0" dirty="0"/>
          </a:p>
        </p:txBody>
      </p:sp>
      <p:sp>
        <p:nvSpPr>
          <p:cNvPr id="7" name="Content Placeholder 6"/>
          <p:cNvSpPr>
            <a:spLocks noGrp="1"/>
          </p:cNvSpPr>
          <p:nvPr>
            <p:ph sz="quarter" idx="4"/>
          </p:nvPr>
        </p:nvSpPr>
        <p:spPr>
          <a:xfrm>
            <a:off x="522515" y="2323124"/>
            <a:ext cx="4585855" cy="2286000"/>
          </a:xfrm>
        </p:spPr>
        <p:txBody>
          <a:bodyPr>
            <a:normAutofit fontScale="92500"/>
          </a:bodyPr>
          <a:lstStyle/>
          <a:p>
            <a:r>
              <a:rPr lang="en-US" sz="2300" b="1" dirty="0">
                <a:solidFill>
                  <a:srgbClr val="C00000"/>
                </a:solidFill>
              </a:rPr>
              <a:t>Considers how the world </a:t>
            </a:r>
            <a:r>
              <a:rPr lang="en-US" sz="2300" b="1" u="sng" dirty="0">
                <a:solidFill>
                  <a:srgbClr val="C00000"/>
                </a:solidFill>
              </a:rPr>
              <a:t>WOULD BE</a:t>
            </a:r>
          </a:p>
          <a:p>
            <a:pPr marL="342900" indent="-342900"/>
            <a:r>
              <a:rPr lang="en-US" sz="2200" dirty="0"/>
              <a:t>Decisions based on (hypothesized) consequences of actions.</a:t>
            </a:r>
          </a:p>
          <a:p>
            <a:pPr marL="342900" indent="-342900"/>
            <a:r>
              <a:rPr lang="en-US" sz="2200" dirty="0"/>
              <a:t>Must have a model of how the world evolves in response to actions.</a:t>
            </a:r>
          </a:p>
          <a:p>
            <a:pPr marL="342900" indent="-342900"/>
            <a:r>
              <a:rPr lang="en-US" sz="2200" dirty="0"/>
              <a:t>Must formulate a goal.</a:t>
            </a:r>
          </a:p>
        </p:txBody>
      </p:sp>
      <p:sp>
        <p:nvSpPr>
          <p:cNvPr id="8" name="TextBox 7"/>
          <p:cNvSpPr txBox="1"/>
          <p:nvPr/>
        </p:nvSpPr>
        <p:spPr>
          <a:xfrm>
            <a:off x="8679699" y="6553201"/>
            <a:ext cx="1807098" cy="276999"/>
          </a:xfrm>
          <a:prstGeom prst="rect">
            <a:avLst/>
          </a:prstGeom>
          <a:noFill/>
        </p:spPr>
        <p:txBody>
          <a:bodyPr wrap="none" rtlCol="0">
            <a:spAutoFit/>
          </a:bodyPr>
          <a:lstStyle/>
          <a:p>
            <a:r>
              <a:rPr lang="en-US" sz="1200" dirty="0"/>
              <a:t>Source: D. Klein, P. </a:t>
            </a:r>
            <a:r>
              <a:rPr lang="en-US" sz="1200" dirty="0" err="1"/>
              <a:t>Abbeel</a:t>
            </a:r>
            <a:endParaRPr lang="en-US" sz="1200" dirty="0"/>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a:t>Types of </a:t>
            </a:r>
            <a:r>
              <a:rPr lang="en-US" spc="-305" dirty="0" smtClean="0"/>
              <a:t>Agents</a:t>
            </a:r>
            <a:endParaRPr lang="en-AU" kern="0" dirty="0"/>
          </a:p>
        </p:txBody>
      </p:sp>
      <p:pic>
        <p:nvPicPr>
          <p:cNvPr id="11" name="Picture 10"/>
          <p:cNvPicPr>
            <a:picLocks noChangeAspect="1"/>
          </p:cNvPicPr>
          <p:nvPr/>
        </p:nvPicPr>
        <p:blipFill>
          <a:blip r:embed="rId3"/>
          <a:stretch>
            <a:fillRect/>
          </a:stretch>
        </p:blipFill>
        <p:spPr>
          <a:xfrm>
            <a:off x="5238296" y="2105409"/>
            <a:ext cx="6385378" cy="3569677"/>
          </a:xfrm>
          <a:prstGeom prst="rect">
            <a:avLst/>
          </a:prstGeom>
        </p:spPr>
      </p:pic>
    </p:spTree>
    <p:extLst>
      <p:ext uri="{BB962C8B-B14F-4D97-AF65-F5344CB8AC3E}">
        <p14:creationId xmlns:p14="http://schemas.microsoft.com/office/powerpoint/2010/main" val="3479850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par>
                                <p:cTn id="12" presetID="1" presetClass="entr" presetSubtype="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7">
                                            <p:txEl>
                                              <p:pRg st="1" end="1"/>
                                            </p:txEl>
                                          </p:spTgt>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7">
                                            <p:txEl>
                                              <p:pRg st="2" end="2"/>
                                            </p:txEl>
                                          </p:spTgt>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3"/>
          </p:nvPr>
        </p:nvSpPr>
        <p:spPr>
          <a:xfrm>
            <a:off x="1108301" y="1736077"/>
            <a:ext cx="3621088" cy="369332"/>
          </a:xfrm>
        </p:spPr>
        <p:txBody>
          <a:bodyPr>
            <a:normAutofit fontScale="92500" lnSpcReduction="10000"/>
          </a:bodyPr>
          <a:lstStyle/>
          <a:p>
            <a:r>
              <a:rPr lang="en-US" b="0" i="1" dirty="0"/>
              <a:t>a </a:t>
            </a:r>
            <a:r>
              <a:rPr lang="en-US" dirty="0" smtClean="0"/>
              <a:t>Goal </a:t>
            </a:r>
            <a:r>
              <a:rPr lang="en-US" dirty="0"/>
              <a:t>based </a:t>
            </a:r>
            <a:r>
              <a:rPr lang="en-US" dirty="0" smtClean="0"/>
              <a:t>agent: </a:t>
            </a:r>
            <a:endParaRPr lang="en-US" b="0" dirty="0"/>
          </a:p>
        </p:txBody>
      </p:sp>
      <p:sp>
        <p:nvSpPr>
          <p:cNvPr id="7" name="Content Placeholder 6"/>
          <p:cNvSpPr>
            <a:spLocks noGrp="1"/>
          </p:cNvSpPr>
          <p:nvPr>
            <p:ph sz="quarter" idx="4"/>
          </p:nvPr>
        </p:nvSpPr>
        <p:spPr>
          <a:xfrm>
            <a:off x="522515" y="2323124"/>
            <a:ext cx="4585855" cy="2286000"/>
          </a:xfrm>
        </p:spPr>
        <p:txBody>
          <a:bodyPr>
            <a:normAutofit fontScale="70000" lnSpcReduction="20000"/>
          </a:bodyPr>
          <a:lstStyle/>
          <a:p>
            <a:r>
              <a:rPr lang="en-US" dirty="0" smtClean="0"/>
              <a:t>The </a:t>
            </a:r>
            <a:r>
              <a:rPr lang="en-US" dirty="0"/>
              <a:t>agent takes decisions based on the fact how far they are from the required </a:t>
            </a:r>
            <a:r>
              <a:rPr lang="en-US" dirty="0" smtClean="0"/>
              <a:t>goal.</a:t>
            </a:r>
          </a:p>
          <a:p>
            <a:r>
              <a:rPr lang="en-US" dirty="0" smtClean="0"/>
              <a:t>The agent chooses </a:t>
            </a:r>
            <a:r>
              <a:rPr lang="en-US" dirty="0"/>
              <a:t>from multiple possibilities and selecting the one that finally lands it into the goal</a:t>
            </a:r>
            <a:r>
              <a:rPr lang="en-US" dirty="0" smtClean="0"/>
              <a:t>.</a:t>
            </a:r>
          </a:p>
          <a:p>
            <a:r>
              <a:rPr lang="en-US" dirty="0"/>
              <a:t>they require searching and </a:t>
            </a:r>
            <a:r>
              <a:rPr lang="en-US" dirty="0" smtClean="0"/>
              <a:t>planning, so it can be explicitly </a:t>
            </a:r>
            <a:r>
              <a:rPr lang="en-US" dirty="0"/>
              <a:t>be modified to make such </a:t>
            </a:r>
            <a:r>
              <a:rPr lang="en-US" dirty="0" smtClean="0"/>
              <a:t>agents </a:t>
            </a:r>
            <a:r>
              <a:rPr lang="en-US" dirty="0"/>
              <a:t>more and more flexible.</a:t>
            </a:r>
            <a:endParaRPr lang="en-US" dirty="0" smtClean="0"/>
          </a:p>
          <a:p>
            <a:endParaRPr lang="en-US" sz="2200" dirty="0"/>
          </a:p>
        </p:txBody>
      </p:sp>
      <p:sp>
        <p:nvSpPr>
          <p:cNvPr id="8" name="TextBox 7"/>
          <p:cNvSpPr txBox="1"/>
          <p:nvPr/>
        </p:nvSpPr>
        <p:spPr>
          <a:xfrm>
            <a:off x="8679699" y="6553201"/>
            <a:ext cx="1807098" cy="276999"/>
          </a:xfrm>
          <a:prstGeom prst="rect">
            <a:avLst/>
          </a:prstGeom>
          <a:noFill/>
        </p:spPr>
        <p:txBody>
          <a:bodyPr wrap="none" rtlCol="0">
            <a:spAutoFit/>
          </a:bodyPr>
          <a:lstStyle/>
          <a:p>
            <a:r>
              <a:rPr lang="en-US" sz="1200" dirty="0"/>
              <a:t>Source: D. Klein, P. </a:t>
            </a:r>
            <a:r>
              <a:rPr lang="en-US" sz="1200" dirty="0" err="1"/>
              <a:t>Abbeel</a:t>
            </a:r>
            <a:endParaRPr lang="en-US" sz="1200" dirty="0"/>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a:t>Types of </a:t>
            </a:r>
            <a:r>
              <a:rPr lang="en-US" spc="-305" dirty="0" smtClean="0"/>
              <a:t>Agents</a:t>
            </a:r>
            <a:endParaRPr lang="en-AU" kern="0" dirty="0"/>
          </a:p>
        </p:txBody>
      </p:sp>
      <p:pic>
        <p:nvPicPr>
          <p:cNvPr id="2" name="Picture 1"/>
          <p:cNvPicPr>
            <a:picLocks noChangeAspect="1"/>
          </p:cNvPicPr>
          <p:nvPr/>
        </p:nvPicPr>
        <p:blipFill>
          <a:blip r:embed="rId3"/>
          <a:stretch>
            <a:fillRect/>
          </a:stretch>
        </p:blipFill>
        <p:spPr>
          <a:xfrm>
            <a:off x="5399315" y="1484924"/>
            <a:ext cx="6534944" cy="3962400"/>
          </a:xfrm>
          <a:prstGeom prst="rect">
            <a:avLst/>
          </a:prstGeom>
        </p:spPr>
      </p:pic>
    </p:spTree>
    <p:extLst>
      <p:ext uri="{BB962C8B-B14F-4D97-AF65-F5344CB8AC3E}">
        <p14:creationId xmlns:p14="http://schemas.microsoft.com/office/powerpoint/2010/main" val="1172025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3"/>
          </p:nvPr>
        </p:nvSpPr>
        <p:spPr>
          <a:xfrm>
            <a:off x="1108301" y="1736077"/>
            <a:ext cx="3621088" cy="369332"/>
          </a:xfrm>
        </p:spPr>
        <p:txBody>
          <a:bodyPr>
            <a:normAutofit fontScale="92500" lnSpcReduction="10000"/>
          </a:bodyPr>
          <a:lstStyle/>
          <a:p>
            <a:r>
              <a:rPr lang="en-US" b="0" i="1" dirty="0"/>
              <a:t>a </a:t>
            </a:r>
            <a:r>
              <a:rPr lang="en-US" dirty="0" smtClean="0"/>
              <a:t>Utility </a:t>
            </a:r>
            <a:r>
              <a:rPr lang="en-US" dirty="0"/>
              <a:t>based </a:t>
            </a:r>
            <a:r>
              <a:rPr lang="en-US" dirty="0" smtClean="0"/>
              <a:t>agent: </a:t>
            </a:r>
            <a:endParaRPr lang="en-US" b="0" dirty="0"/>
          </a:p>
        </p:txBody>
      </p:sp>
      <p:sp>
        <p:nvSpPr>
          <p:cNvPr id="7" name="Content Placeholder 6"/>
          <p:cNvSpPr>
            <a:spLocks noGrp="1"/>
          </p:cNvSpPr>
          <p:nvPr>
            <p:ph sz="quarter" idx="4"/>
          </p:nvPr>
        </p:nvSpPr>
        <p:spPr>
          <a:xfrm>
            <a:off x="522515" y="2323124"/>
            <a:ext cx="4585855" cy="2286000"/>
          </a:xfrm>
        </p:spPr>
        <p:txBody>
          <a:bodyPr>
            <a:normAutofit fontScale="92500"/>
          </a:bodyPr>
          <a:lstStyle/>
          <a:p>
            <a:r>
              <a:rPr lang="en-US" dirty="0"/>
              <a:t>When there are more than one possibilities, then to decided the best among them, utility agents are useful. The action they choose are based on the utility of each state</a:t>
            </a:r>
            <a:r>
              <a:rPr lang="en-US" dirty="0" smtClean="0"/>
              <a:t>.</a:t>
            </a:r>
          </a:p>
          <a:p>
            <a:endParaRPr lang="en-US" sz="2200" dirty="0"/>
          </a:p>
        </p:txBody>
      </p:sp>
      <p:sp>
        <p:nvSpPr>
          <p:cNvPr id="8" name="TextBox 7"/>
          <p:cNvSpPr txBox="1"/>
          <p:nvPr/>
        </p:nvSpPr>
        <p:spPr>
          <a:xfrm>
            <a:off x="8679699" y="6553201"/>
            <a:ext cx="1807098" cy="276999"/>
          </a:xfrm>
          <a:prstGeom prst="rect">
            <a:avLst/>
          </a:prstGeom>
          <a:noFill/>
        </p:spPr>
        <p:txBody>
          <a:bodyPr wrap="none" rtlCol="0">
            <a:spAutoFit/>
          </a:bodyPr>
          <a:lstStyle/>
          <a:p>
            <a:r>
              <a:rPr lang="en-US" sz="1200" dirty="0"/>
              <a:t>Source: D. Klein, P. </a:t>
            </a:r>
            <a:r>
              <a:rPr lang="en-US" sz="1200" dirty="0" err="1"/>
              <a:t>Abbeel</a:t>
            </a:r>
            <a:endParaRPr lang="en-US" sz="1200" dirty="0"/>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a:t>Types of </a:t>
            </a:r>
            <a:r>
              <a:rPr lang="en-US" spc="-305" dirty="0" smtClean="0"/>
              <a:t>Agents</a:t>
            </a:r>
            <a:endParaRPr lang="en-AU" kern="0" dirty="0"/>
          </a:p>
        </p:txBody>
      </p:sp>
      <p:pic>
        <p:nvPicPr>
          <p:cNvPr id="3" name="Picture 2"/>
          <p:cNvPicPr>
            <a:picLocks noChangeAspect="1"/>
          </p:cNvPicPr>
          <p:nvPr/>
        </p:nvPicPr>
        <p:blipFill>
          <a:blip r:embed="rId3"/>
          <a:stretch>
            <a:fillRect/>
          </a:stretch>
        </p:blipFill>
        <p:spPr>
          <a:xfrm>
            <a:off x="5224485" y="589598"/>
            <a:ext cx="6749801" cy="5608002"/>
          </a:xfrm>
          <a:prstGeom prst="rect">
            <a:avLst/>
          </a:prstGeom>
        </p:spPr>
      </p:pic>
    </p:spTree>
    <p:extLst>
      <p:ext uri="{BB962C8B-B14F-4D97-AF65-F5344CB8AC3E}">
        <p14:creationId xmlns:p14="http://schemas.microsoft.com/office/powerpoint/2010/main" val="2972982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3"/>
          </p:nvPr>
        </p:nvSpPr>
        <p:spPr>
          <a:xfrm>
            <a:off x="1108301" y="1736077"/>
            <a:ext cx="3621088" cy="369332"/>
          </a:xfrm>
        </p:spPr>
        <p:txBody>
          <a:bodyPr>
            <a:normAutofit fontScale="92500" lnSpcReduction="10000"/>
          </a:bodyPr>
          <a:lstStyle/>
          <a:p>
            <a:r>
              <a:rPr lang="en-US" b="0" i="1" dirty="0" smtClean="0"/>
              <a:t>a </a:t>
            </a:r>
            <a:r>
              <a:rPr lang="en-US" dirty="0" smtClean="0"/>
              <a:t>Learning </a:t>
            </a:r>
            <a:r>
              <a:rPr lang="en-US" dirty="0" smtClean="0"/>
              <a:t>agent: </a:t>
            </a:r>
            <a:endParaRPr lang="en-US" b="0" dirty="0"/>
          </a:p>
        </p:txBody>
      </p:sp>
      <p:sp>
        <p:nvSpPr>
          <p:cNvPr id="7" name="Content Placeholder 6"/>
          <p:cNvSpPr>
            <a:spLocks noGrp="1"/>
          </p:cNvSpPr>
          <p:nvPr>
            <p:ph sz="quarter" idx="4"/>
          </p:nvPr>
        </p:nvSpPr>
        <p:spPr>
          <a:xfrm>
            <a:off x="129167" y="2105409"/>
            <a:ext cx="5095318" cy="2286000"/>
          </a:xfrm>
        </p:spPr>
        <p:txBody>
          <a:bodyPr>
            <a:noAutofit/>
          </a:bodyPr>
          <a:lstStyle/>
          <a:p>
            <a:pPr algn="just"/>
            <a:r>
              <a:rPr lang="en-US" sz="2400" dirty="0" smtClean="0"/>
              <a:t>Different from all the agents mentioned above, a learning agent is the one that takes consideration of the past experiences and taking them into account, learns from them.</a:t>
            </a:r>
          </a:p>
          <a:p>
            <a:pPr algn="just"/>
            <a:r>
              <a:rPr lang="en-US" sz="2400" dirty="0" smtClean="0"/>
              <a:t>Due to its capabilities of learning from the past experiences, it can be ported to adapt to newer goals by generating newer and newer experiences. It start to act from the basic knowledge and builds upon the same through automated learning.</a:t>
            </a:r>
            <a:endParaRPr lang="en-US" sz="1800" dirty="0"/>
          </a:p>
        </p:txBody>
      </p:sp>
      <p:sp>
        <p:nvSpPr>
          <p:cNvPr id="8" name="TextBox 7"/>
          <p:cNvSpPr txBox="1"/>
          <p:nvPr/>
        </p:nvSpPr>
        <p:spPr>
          <a:xfrm>
            <a:off x="8679699" y="6553201"/>
            <a:ext cx="1807098" cy="276999"/>
          </a:xfrm>
          <a:prstGeom prst="rect">
            <a:avLst/>
          </a:prstGeom>
          <a:noFill/>
        </p:spPr>
        <p:txBody>
          <a:bodyPr wrap="none" rtlCol="0">
            <a:spAutoFit/>
          </a:bodyPr>
          <a:lstStyle/>
          <a:p>
            <a:r>
              <a:rPr lang="en-US" sz="1200" dirty="0"/>
              <a:t>Source: D. Klein, P. </a:t>
            </a:r>
            <a:r>
              <a:rPr lang="en-US" sz="1200" dirty="0" err="1"/>
              <a:t>Abbeel</a:t>
            </a:r>
            <a:endParaRPr lang="en-US" sz="1200" dirty="0"/>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a:t>Types of </a:t>
            </a:r>
            <a:r>
              <a:rPr lang="en-US" spc="-305" dirty="0" smtClean="0"/>
              <a:t>Agents</a:t>
            </a:r>
            <a:endParaRPr lang="en-AU" kern="0" dirty="0"/>
          </a:p>
        </p:txBody>
      </p:sp>
      <p:pic>
        <p:nvPicPr>
          <p:cNvPr id="2" name="Picture 1"/>
          <p:cNvPicPr>
            <a:picLocks noChangeAspect="1"/>
          </p:cNvPicPr>
          <p:nvPr/>
        </p:nvPicPr>
        <p:blipFill>
          <a:blip r:embed="rId3"/>
          <a:stretch>
            <a:fillRect/>
          </a:stretch>
        </p:blipFill>
        <p:spPr>
          <a:xfrm>
            <a:off x="5346953" y="1451428"/>
            <a:ext cx="6845048" cy="4318454"/>
          </a:xfrm>
          <a:prstGeom prst="rect">
            <a:avLst/>
          </a:prstGeom>
        </p:spPr>
      </p:pic>
    </p:spTree>
    <p:extLst>
      <p:ext uri="{BB962C8B-B14F-4D97-AF65-F5344CB8AC3E}">
        <p14:creationId xmlns:p14="http://schemas.microsoft.com/office/powerpoint/2010/main" val="18085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0582D-47BA-48A1-85B0-BB2FD958EFAE}"/>
              </a:ext>
            </a:extLst>
          </p:cNvPr>
          <p:cNvSpPr>
            <a:spLocks noGrp="1"/>
          </p:cNvSpPr>
          <p:nvPr>
            <p:ph type="title"/>
          </p:nvPr>
        </p:nvSpPr>
        <p:spPr>
          <a:xfrm>
            <a:off x="2378868" y="589598"/>
            <a:ext cx="7434262" cy="984885"/>
          </a:xfrm>
        </p:spPr>
        <p:txBody>
          <a:bodyPr>
            <a:normAutofit fontScale="90000"/>
          </a:bodyPr>
          <a:lstStyle/>
          <a:p>
            <a:r>
              <a:rPr lang="en-US" spc="-305" dirty="0"/>
              <a:t>State Space Search</a:t>
            </a:r>
            <a:r>
              <a:rPr lang="ar-EG" dirty="0"/>
              <a:t/>
            </a:r>
            <a:br>
              <a:rPr lang="ar-EG" dirty="0"/>
            </a:br>
            <a:endParaRPr lang="en-AU" dirty="0"/>
          </a:p>
        </p:txBody>
      </p:sp>
      <p:sp>
        <p:nvSpPr>
          <p:cNvPr id="3" name="Text Placeholder 2">
            <a:extLst>
              <a:ext uri="{FF2B5EF4-FFF2-40B4-BE49-F238E27FC236}">
                <a16:creationId xmlns:a16="http://schemas.microsoft.com/office/drawing/2014/main" id="{85150D31-A59C-455A-9F39-4E1B564D826E}"/>
              </a:ext>
            </a:extLst>
          </p:cNvPr>
          <p:cNvSpPr>
            <a:spLocks noGrp="1"/>
          </p:cNvSpPr>
          <p:nvPr>
            <p:ph type="body" idx="1"/>
          </p:nvPr>
        </p:nvSpPr>
        <p:spPr>
          <a:xfrm>
            <a:off x="2378868" y="1424464"/>
            <a:ext cx="7758780" cy="369332"/>
          </a:xfrm>
        </p:spPr>
        <p:txBody>
          <a:bodyPr>
            <a:normAutofit fontScale="92500" lnSpcReduction="10000"/>
          </a:bodyPr>
          <a:lstStyle/>
          <a:p>
            <a:pPr algn="l" rtl="0"/>
            <a:r>
              <a:rPr lang="en-US" dirty="0">
                <a:solidFill>
                  <a:srgbClr val="C00000"/>
                </a:solidFill>
              </a:rPr>
              <a:t>Problems are solved by searching among alternative choices.</a:t>
            </a:r>
          </a:p>
        </p:txBody>
      </p:sp>
      <p:sp>
        <p:nvSpPr>
          <p:cNvPr id="4" name="Content Placeholder 3">
            <a:extLst>
              <a:ext uri="{FF2B5EF4-FFF2-40B4-BE49-F238E27FC236}">
                <a16:creationId xmlns:a16="http://schemas.microsoft.com/office/drawing/2014/main" id="{A8E1CAAD-E295-49A5-AEA9-BF78E5C421F6}"/>
              </a:ext>
            </a:extLst>
          </p:cNvPr>
          <p:cNvSpPr>
            <a:spLocks noGrp="1"/>
          </p:cNvSpPr>
          <p:nvPr>
            <p:ph sz="half" idx="2"/>
          </p:nvPr>
        </p:nvSpPr>
        <p:spPr>
          <a:xfrm>
            <a:off x="-1" y="1790780"/>
            <a:ext cx="12337143" cy="5067221"/>
          </a:xfrm>
        </p:spPr>
        <p:txBody>
          <a:bodyPr>
            <a:noAutofit/>
          </a:bodyPr>
          <a:lstStyle/>
          <a:p>
            <a:pPr marL="342900" indent="-342900">
              <a:lnSpc>
                <a:spcPct val="200000"/>
              </a:lnSpc>
              <a:buSzPct val="126000"/>
              <a:buFont typeface="Courier New" panose="02070309020205020404" pitchFamily="49" charset="0"/>
              <a:buChar char="o"/>
            </a:pPr>
            <a:r>
              <a:rPr lang="en-US" dirty="0"/>
              <a:t>Humans consider several alternative strategies on their way to solving a problem.</a:t>
            </a:r>
          </a:p>
          <a:p>
            <a:pPr marL="800100" lvl="1" indent="-342900">
              <a:lnSpc>
                <a:spcPct val="200000"/>
              </a:lnSpc>
              <a:buSzPct val="126000"/>
              <a:buFont typeface="Courier New" panose="02070309020205020404" pitchFamily="49" charset="0"/>
              <a:buChar char="o"/>
            </a:pPr>
            <a:r>
              <a:rPr lang="en-US" dirty="0"/>
              <a:t>A </a:t>
            </a:r>
            <a:r>
              <a:rPr lang="en-US" i="1" dirty="0">
                <a:effectLst>
                  <a:outerShdw blurRad="38100" dist="38100" dir="2700000" algn="tl">
                    <a:srgbClr val="000000">
                      <a:alpha val="43137"/>
                    </a:srgbClr>
                  </a:outerShdw>
                </a:effectLst>
              </a:rPr>
              <a:t>Chess player </a:t>
            </a:r>
            <a:r>
              <a:rPr lang="en-US" dirty="0"/>
              <a:t>considers a few alternative moves.</a:t>
            </a:r>
          </a:p>
          <a:p>
            <a:pPr marL="800100" lvl="1" indent="-342900">
              <a:lnSpc>
                <a:spcPct val="150000"/>
              </a:lnSpc>
              <a:buSzPct val="126000"/>
              <a:buFont typeface="Courier New" panose="02070309020205020404" pitchFamily="49" charset="0"/>
              <a:buChar char="o"/>
            </a:pPr>
            <a:r>
              <a:rPr lang="en-US" i="1" dirty="0">
                <a:effectLst>
                  <a:outerShdw blurRad="38100" dist="38100" dir="2700000" algn="tl">
                    <a:srgbClr val="000000">
                      <a:alpha val="43137"/>
                    </a:srgbClr>
                  </a:outerShdw>
                </a:effectLst>
              </a:rPr>
              <a:t>Supply chain managers </a:t>
            </a:r>
            <a:r>
              <a:rPr lang="en-US" dirty="0"/>
              <a:t>analyze multiple suppliers, transportation routes, and inventory management strategies to optimize the efficiency, cost-effectiveness, and reliability of the supply chain </a:t>
            </a:r>
            <a:r>
              <a:rPr lang="en-US" dirty="0" smtClean="0"/>
              <a:t>operations.</a:t>
            </a:r>
            <a:endParaRPr lang="en-US" dirty="0"/>
          </a:p>
          <a:p>
            <a:pPr marL="800100" lvl="1" indent="-342900">
              <a:lnSpc>
                <a:spcPct val="150000"/>
              </a:lnSpc>
              <a:buSzPct val="126000"/>
              <a:buFont typeface="Courier New" panose="02070309020205020404" pitchFamily="49" charset="0"/>
              <a:buChar char="o"/>
            </a:pPr>
            <a:r>
              <a:rPr lang="en-US" i="1" dirty="0">
                <a:effectLst>
                  <a:outerShdw blurRad="38100" dist="38100" dir="2700000" algn="tl">
                    <a:srgbClr val="000000">
                      <a:alpha val="43137"/>
                    </a:srgbClr>
                  </a:outerShdw>
                </a:effectLst>
              </a:rPr>
              <a:t>Software engineers </a:t>
            </a:r>
            <a:r>
              <a:rPr lang="en-US" dirty="0"/>
              <a:t>explore alternative algorithms, programming languages, or architectural designs to develop robust and efficient software solutions that meet user requirements and performance criteria</a:t>
            </a:r>
            <a:r>
              <a:rPr lang="en-US" dirty="0"/>
              <a:t>.</a:t>
            </a:r>
            <a:endParaRPr lang="ar-EG" dirty="0"/>
          </a:p>
        </p:txBody>
      </p:sp>
    </p:spTree>
    <p:extLst>
      <p:ext uri="{BB962C8B-B14F-4D97-AF65-F5344CB8AC3E}">
        <p14:creationId xmlns:p14="http://schemas.microsoft.com/office/powerpoint/2010/main" val="8098499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8DE0EDD-75E4-4B0D-A1BC-4BB5107C0B79}"/>
              </a:ext>
            </a:extLst>
          </p:cNvPr>
          <p:cNvSpPr>
            <a:spLocks noGrp="1"/>
          </p:cNvSpPr>
          <p:nvPr>
            <p:ph type="title"/>
          </p:nvPr>
        </p:nvSpPr>
        <p:spPr>
          <a:xfrm>
            <a:off x="2378868" y="589598"/>
            <a:ext cx="7434262" cy="492443"/>
          </a:xfrm>
        </p:spPr>
        <p:txBody>
          <a:bodyPr>
            <a:normAutofit fontScale="90000"/>
          </a:bodyPr>
          <a:lstStyle/>
          <a:p>
            <a:r>
              <a:rPr lang="en-US" spc="-305" dirty="0"/>
              <a:t>Example: </a:t>
            </a:r>
            <a:r>
              <a:rPr lang="en-US" spc="-305" dirty="0">
                <a:solidFill>
                  <a:srgbClr val="C00000"/>
                </a:solidFill>
              </a:rPr>
              <a:t>Tic-Tac-Toe Game</a:t>
            </a:r>
            <a:endParaRPr lang="en-AU" spc="-305" dirty="0">
              <a:solidFill>
                <a:srgbClr val="C00000"/>
              </a:solidFill>
            </a:endParaRPr>
          </a:p>
        </p:txBody>
      </p:sp>
      <p:graphicFrame>
        <p:nvGraphicFramePr>
          <p:cNvPr id="10" name="Content Placeholder 3">
            <a:extLst>
              <a:ext uri="{FF2B5EF4-FFF2-40B4-BE49-F238E27FC236}">
                <a16:creationId xmlns:a16="http://schemas.microsoft.com/office/drawing/2014/main" id="{D82F4C2F-EEE2-4790-8499-C05D5C00FAC7}"/>
              </a:ext>
            </a:extLst>
          </p:cNvPr>
          <p:cNvGraphicFramePr>
            <a:graphicFrameLocks/>
          </p:cNvGraphicFramePr>
          <p:nvPr>
            <p:extLst/>
          </p:nvPr>
        </p:nvGraphicFramePr>
        <p:xfrm>
          <a:off x="6024564" y="1260150"/>
          <a:ext cx="785817" cy="1097280"/>
        </p:xfrm>
        <a:graphic>
          <a:graphicData uri="http://schemas.openxmlformats.org/drawingml/2006/table">
            <a:tbl>
              <a:tblPr rtl="1" firstRow="1" bandRow="1">
                <a:tableStyleId>{5C22544A-7EE6-4342-B048-85BDC9FD1C3A}</a:tableStyleId>
              </a:tblPr>
              <a:tblGrid>
                <a:gridCol w="261939">
                  <a:extLst>
                    <a:ext uri="{9D8B030D-6E8A-4147-A177-3AD203B41FA5}">
                      <a16:colId xmlns:a16="http://schemas.microsoft.com/office/drawing/2014/main" val="20000"/>
                    </a:ext>
                  </a:extLst>
                </a:gridCol>
                <a:gridCol w="261939">
                  <a:extLst>
                    <a:ext uri="{9D8B030D-6E8A-4147-A177-3AD203B41FA5}">
                      <a16:colId xmlns:a16="http://schemas.microsoft.com/office/drawing/2014/main" val="20001"/>
                    </a:ext>
                  </a:extLst>
                </a:gridCol>
                <a:gridCol w="261939">
                  <a:extLst>
                    <a:ext uri="{9D8B030D-6E8A-4147-A177-3AD203B41FA5}">
                      <a16:colId xmlns:a16="http://schemas.microsoft.com/office/drawing/2014/main" val="20002"/>
                    </a:ext>
                  </a:extLst>
                </a:gridCol>
              </a:tblGrid>
              <a:tr h="214314">
                <a:tc>
                  <a:txBody>
                    <a:bodyPr/>
                    <a:lstStyle/>
                    <a:p>
                      <a:pPr algn="ctr" rtl="1"/>
                      <a:endParaRPr lang="ar-EG" dirty="0"/>
                    </a:p>
                  </a:txBody>
                  <a:tcPr/>
                </a:tc>
                <a:tc>
                  <a:txBody>
                    <a:bodyPr/>
                    <a:lstStyle/>
                    <a:p>
                      <a:pPr algn="ctr" rtl="1"/>
                      <a:endParaRPr lang="ar-EG" dirty="0"/>
                    </a:p>
                  </a:txBody>
                  <a:tcPr/>
                </a:tc>
                <a:tc>
                  <a:txBody>
                    <a:bodyPr/>
                    <a:lstStyle/>
                    <a:p>
                      <a:pPr algn="ctr" rtl="1"/>
                      <a:endParaRPr lang="ar-EG"/>
                    </a:p>
                  </a:txBody>
                  <a:tcPr/>
                </a:tc>
                <a:extLst>
                  <a:ext uri="{0D108BD9-81ED-4DB2-BD59-A6C34878D82A}">
                    <a16:rowId xmlns:a16="http://schemas.microsoft.com/office/drawing/2014/main" val="10000"/>
                  </a:ext>
                </a:extLst>
              </a:tr>
              <a:tr h="214314">
                <a:tc>
                  <a:txBody>
                    <a:bodyPr/>
                    <a:lstStyle/>
                    <a:p>
                      <a:pPr algn="ctr" rtl="1"/>
                      <a:endParaRPr lang="ar-EG" dirty="0"/>
                    </a:p>
                  </a:txBody>
                  <a:tcPr/>
                </a:tc>
                <a:tc>
                  <a:txBody>
                    <a:bodyPr/>
                    <a:lstStyle/>
                    <a:p>
                      <a:pPr algn="ctr" rtl="1"/>
                      <a:endParaRPr lang="ar-EG" b="1" dirty="0"/>
                    </a:p>
                  </a:txBody>
                  <a:tcPr/>
                </a:tc>
                <a:tc>
                  <a:txBody>
                    <a:bodyPr/>
                    <a:lstStyle/>
                    <a:p>
                      <a:pPr algn="ctr" rtl="1"/>
                      <a:endParaRPr lang="ar-EG"/>
                    </a:p>
                  </a:txBody>
                  <a:tcPr/>
                </a:tc>
                <a:extLst>
                  <a:ext uri="{0D108BD9-81ED-4DB2-BD59-A6C34878D82A}">
                    <a16:rowId xmlns:a16="http://schemas.microsoft.com/office/drawing/2014/main" val="10001"/>
                  </a:ext>
                </a:extLst>
              </a:tr>
              <a:tr h="214314">
                <a:tc>
                  <a:txBody>
                    <a:bodyPr/>
                    <a:lstStyle/>
                    <a:p>
                      <a:pPr algn="ctr" rtl="1"/>
                      <a:endParaRPr lang="ar-EG"/>
                    </a:p>
                  </a:txBody>
                  <a:tcPr/>
                </a:tc>
                <a:tc>
                  <a:txBody>
                    <a:bodyPr/>
                    <a:lstStyle/>
                    <a:p>
                      <a:pPr algn="ctr" rtl="1"/>
                      <a:endParaRPr lang="ar-EG" dirty="0"/>
                    </a:p>
                  </a:txBody>
                  <a:tcPr/>
                </a:tc>
                <a:tc>
                  <a:txBody>
                    <a:bodyPr/>
                    <a:lstStyle/>
                    <a:p>
                      <a:pPr algn="ctr" rtl="1"/>
                      <a:endParaRPr lang="ar-EG" dirty="0"/>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6398871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8DE0EDD-75E4-4B0D-A1BC-4BB5107C0B79}"/>
              </a:ext>
            </a:extLst>
          </p:cNvPr>
          <p:cNvSpPr>
            <a:spLocks noGrp="1"/>
          </p:cNvSpPr>
          <p:nvPr>
            <p:ph type="title"/>
          </p:nvPr>
        </p:nvSpPr>
        <p:spPr>
          <a:xfrm>
            <a:off x="2378868" y="589598"/>
            <a:ext cx="7434262" cy="492443"/>
          </a:xfrm>
        </p:spPr>
        <p:txBody>
          <a:bodyPr>
            <a:normAutofit fontScale="90000"/>
          </a:bodyPr>
          <a:lstStyle/>
          <a:p>
            <a:r>
              <a:rPr lang="en-US" spc="-305" dirty="0"/>
              <a:t>Example: </a:t>
            </a:r>
            <a:r>
              <a:rPr lang="en-US" spc="-305" dirty="0">
                <a:solidFill>
                  <a:srgbClr val="C00000"/>
                </a:solidFill>
              </a:rPr>
              <a:t>Tic-Tac-Toe Game</a:t>
            </a:r>
            <a:endParaRPr lang="en-AU" spc="-305" dirty="0">
              <a:solidFill>
                <a:srgbClr val="C00000"/>
              </a:solidFill>
            </a:endParaRPr>
          </a:p>
        </p:txBody>
      </p:sp>
      <p:graphicFrame>
        <p:nvGraphicFramePr>
          <p:cNvPr id="10" name="Content Placeholder 3">
            <a:extLst>
              <a:ext uri="{FF2B5EF4-FFF2-40B4-BE49-F238E27FC236}">
                <a16:creationId xmlns:a16="http://schemas.microsoft.com/office/drawing/2014/main" id="{D82F4C2F-EEE2-4790-8499-C05D5C00FAC7}"/>
              </a:ext>
            </a:extLst>
          </p:cNvPr>
          <p:cNvGraphicFramePr>
            <a:graphicFrameLocks/>
          </p:cNvGraphicFramePr>
          <p:nvPr>
            <p:extLst/>
          </p:nvPr>
        </p:nvGraphicFramePr>
        <p:xfrm>
          <a:off x="6024564" y="1260150"/>
          <a:ext cx="785817" cy="1097280"/>
        </p:xfrm>
        <a:graphic>
          <a:graphicData uri="http://schemas.openxmlformats.org/drawingml/2006/table">
            <a:tbl>
              <a:tblPr rtl="1" firstRow="1" bandRow="1">
                <a:tableStyleId>{5C22544A-7EE6-4342-B048-85BDC9FD1C3A}</a:tableStyleId>
              </a:tblPr>
              <a:tblGrid>
                <a:gridCol w="261939">
                  <a:extLst>
                    <a:ext uri="{9D8B030D-6E8A-4147-A177-3AD203B41FA5}">
                      <a16:colId xmlns:a16="http://schemas.microsoft.com/office/drawing/2014/main" val="20000"/>
                    </a:ext>
                  </a:extLst>
                </a:gridCol>
                <a:gridCol w="261939">
                  <a:extLst>
                    <a:ext uri="{9D8B030D-6E8A-4147-A177-3AD203B41FA5}">
                      <a16:colId xmlns:a16="http://schemas.microsoft.com/office/drawing/2014/main" val="20001"/>
                    </a:ext>
                  </a:extLst>
                </a:gridCol>
                <a:gridCol w="261939">
                  <a:extLst>
                    <a:ext uri="{9D8B030D-6E8A-4147-A177-3AD203B41FA5}">
                      <a16:colId xmlns:a16="http://schemas.microsoft.com/office/drawing/2014/main" val="20002"/>
                    </a:ext>
                  </a:extLst>
                </a:gridCol>
              </a:tblGrid>
              <a:tr h="214314">
                <a:tc>
                  <a:txBody>
                    <a:bodyPr/>
                    <a:lstStyle/>
                    <a:p>
                      <a:pPr algn="ctr" rtl="1"/>
                      <a:endParaRPr lang="ar-EG" dirty="0"/>
                    </a:p>
                  </a:txBody>
                  <a:tcPr/>
                </a:tc>
                <a:tc>
                  <a:txBody>
                    <a:bodyPr/>
                    <a:lstStyle/>
                    <a:p>
                      <a:pPr algn="ctr" rtl="1"/>
                      <a:endParaRPr lang="ar-EG" dirty="0"/>
                    </a:p>
                  </a:txBody>
                  <a:tcPr/>
                </a:tc>
                <a:tc>
                  <a:txBody>
                    <a:bodyPr/>
                    <a:lstStyle/>
                    <a:p>
                      <a:pPr algn="ctr" rtl="1"/>
                      <a:endParaRPr lang="ar-EG"/>
                    </a:p>
                  </a:txBody>
                  <a:tcPr/>
                </a:tc>
                <a:extLst>
                  <a:ext uri="{0D108BD9-81ED-4DB2-BD59-A6C34878D82A}">
                    <a16:rowId xmlns:a16="http://schemas.microsoft.com/office/drawing/2014/main" val="10000"/>
                  </a:ext>
                </a:extLst>
              </a:tr>
              <a:tr h="214314">
                <a:tc>
                  <a:txBody>
                    <a:bodyPr/>
                    <a:lstStyle/>
                    <a:p>
                      <a:pPr algn="ctr" rtl="1"/>
                      <a:endParaRPr lang="ar-EG" dirty="0"/>
                    </a:p>
                  </a:txBody>
                  <a:tcPr/>
                </a:tc>
                <a:tc>
                  <a:txBody>
                    <a:bodyPr/>
                    <a:lstStyle/>
                    <a:p>
                      <a:pPr algn="ctr" rtl="1"/>
                      <a:endParaRPr lang="ar-EG" b="1" dirty="0"/>
                    </a:p>
                  </a:txBody>
                  <a:tcPr/>
                </a:tc>
                <a:tc>
                  <a:txBody>
                    <a:bodyPr/>
                    <a:lstStyle/>
                    <a:p>
                      <a:pPr algn="ctr" rtl="1"/>
                      <a:endParaRPr lang="ar-EG"/>
                    </a:p>
                  </a:txBody>
                  <a:tcPr/>
                </a:tc>
                <a:extLst>
                  <a:ext uri="{0D108BD9-81ED-4DB2-BD59-A6C34878D82A}">
                    <a16:rowId xmlns:a16="http://schemas.microsoft.com/office/drawing/2014/main" val="10001"/>
                  </a:ext>
                </a:extLst>
              </a:tr>
              <a:tr h="214314">
                <a:tc>
                  <a:txBody>
                    <a:bodyPr/>
                    <a:lstStyle/>
                    <a:p>
                      <a:pPr algn="ctr" rtl="1"/>
                      <a:endParaRPr lang="ar-EG"/>
                    </a:p>
                  </a:txBody>
                  <a:tcPr/>
                </a:tc>
                <a:tc>
                  <a:txBody>
                    <a:bodyPr/>
                    <a:lstStyle/>
                    <a:p>
                      <a:pPr algn="ctr" rtl="1"/>
                      <a:endParaRPr lang="ar-EG" dirty="0"/>
                    </a:p>
                  </a:txBody>
                  <a:tcPr/>
                </a:tc>
                <a:tc>
                  <a:txBody>
                    <a:bodyPr/>
                    <a:lstStyle/>
                    <a:p>
                      <a:pPr algn="ctr" rtl="1"/>
                      <a:endParaRPr lang="ar-EG" dirty="0"/>
                    </a:p>
                  </a:txBody>
                  <a:tcPr/>
                </a:tc>
                <a:extLst>
                  <a:ext uri="{0D108BD9-81ED-4DB2-BD59-A6C34878D82A}">
                    <a16:rowId xmlns:a16="http://schemas.microsoft.com/office/drawing/2014/main" val="10002"/>
                  </a:ext>
                </a:extLst>
              </a:tr>
            </a:tbl>
          </a:graphicData>
        </a:graphic>
      </p:graphicFrame>
      <p:graphicFrame>
        <p:nvGraphicFramePr>
          <p:cNvPr id="11" name="Content Placeholder 3">
            <a:extLst>
              <a:ext uri="{FF2B5EF4-FFF2-40B4-BE49-F238E27FC236}">
                <a16:creationId xmlns:a16="http://schemas.microsoft.com/office/drawing/2014/main" id="{F0DF1667-25B4-4633-A8B7-A8AF896B9382}"/>
              </a:ext>
            </a:extLst>
          </p:cNvPr>
          <p:cNvGraphicFramePr>
            <a:graphicFrameLocks/>
          </p:cNvGraphicFramePr>
          <p:nvPr/>
        </p:nvGraphicFramePr>
        <p:xfrm>
          <a:off x="6381752" y="2928934"/>
          <a:ext cx="714380" cy="1097280"/>
        </p:xfrm>
        <a:graphic>
          <a:graphicData uri="http://schemas.openxmlformats.org/drawingml/2006/table">
            <a:tbl>
              <a:tblPr rtl="1" firstRow="1" bandRow="1">
                <a:tableStyleId>{5C22544A-7EE6-4342-B048-85BDC9FD1C3A}</a:tableStyleId>
              </a:tblPr>
              <a:tblGrid>
                <a:gridCol w="233293">
                  <a:extLst>
                    <a:ext uri="{9D8B030D-6E8A-4147-A177-3AD203B41FA5}">
                      <a16:colId xmlns:a16="http://schemas.microsoft.com/office/drawing/2014/main" val="20000"/>
                    </a:ext>
                  </a:extLst>
                </a:gridCol>
                <a:gridCol w="247794">
                  <a:extLst>
                    <a:ext uri="{9D8B030D-6E8A-4147-A177-3AD203B41FA5}">
                      <a16:colId xmlns:a16="http://schemas.microsoft.com/office/drawing/2014/main" val="20001"/>
                    </a:ext>
                  </a:extLst>
                </a:gridCol>
                <a:gridCol w="233293">
                  <a:extLst>
                    <a:ext uri="{9D8B030D-6E8A-4147-A177-3AD203B41FA5}">
                      <a16:colId xmlns:a16="http://schemas.microsoft.com/office/drawing/2014/main" val="20002"/>
                    </a:ext>
                  </a:extLst>
                </a:gridCol>
              </a:tblGrid>
              <a:tr h="119063">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119063">
                <a:tc>
                  <a:txBody>
                    <a:bodyPr/>
                    <a:lstStyle/>
                    <a:p>
                      <a:pPr rtl="1"/>
                      <a:endParaRPr lang="ar-EG"/>
                    </a:p>
                  </a:txBody>
                  <a:tcPr/>
                </a:tc>
                <a:tc>
                  <a:txBody>
                    <a:bodyPr/>
                    <a:lstStyle/>
                    <a:p>
                      <a:pPr algn="ctr" rtl="1"/>
                      <a:r>
                        <a:rPr lang="en-US" b="1" dirty="0"/>
                        <a:t>X</a:t>
                      </a:r>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119063">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2" name="Content Placeholder 3">
            <a:extLst>
              <a:ext uri="{FF2B5EF4-FFF2-40B4-BE49-F238E27FC236}">
                <a16:creationId xmlns:a16="http://schemas.microsoft.com/office/drawing/2014/main" id="{56F22B7B-F9A4-4445-8FEE-9AA3100546B7}"/>
              </a:ext>
            </a:extLst>
          </p:cNvPr>
          <p:cNvGraphicFramePr>
            <a:graphicFrameLocks/>
          </p:cNvGraphicFramePr>
          <p:nvPr/>
        </p:nvGraphicFramePr>
        <p:xfrm>
          <a:off x="5453058" y="2928934"/>
          <a:ext cx="785820" cy="1097280"/>
        </p:xfrm>
        <a:graphic>
          <a:graphicData uri="http://schemas.openxmlformats.org/drawingml/2006/table">
            <a:tbl>
              <a:tblPr rtl="1" firstRow="1" bandRow="1">
                <a:tableStyleId>{5C22544A-7EE6-4342-B048-85BDC9FD1C3A}</a:tableStyleId>
              </a:tblPr>
              <a:tblGrid>
                <a:gridCol w="261940">
                  <a:extLst>
                    <a:ext uri="{9D8B030D-6E8A-4147-A177-3AD203B41FA5}">
                      <a16:colId xmlns:a16="http://schemas.microsoft.com/office/drawing/2014/main" val="20000"/>
                    </a:ext>
                  </a:extLst>
                </a:gridCol>
                <a:gridCol w="261940">
                  <a:extLst>
                    <a:ext uri="{9D8B030D-6E8A-4147-A177-3AD203B41FA5}">
                      <a16:colId xmlns:a16="http://schemas.microsoft.com/office/drawing/2014/main" val="20001"/>
                    </a:ext>
                  </a:extLst>
                </a:gridCol>
                <a:gridCol w="261940">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rtl="1"/>
                      <a:endParaRPr lang="ar-EG"/>
                    </a:p>
                  </a:txBody>
                  <a:tcPr/>
                </a:tc>
                <a:tc>
                  <a:txBody>
                    <a:bodyPr/>
                    <a:lstStyle/>
                    <a:p>
                      <a:pPr rtl="1"/>
                      <a:endParaRPr lang="ar-EG" b="1" dirty="0"/>
                    </a:p>
                  </a:txBody>
                  <a:tcPr/>
                </a:tc>
                <a:tc>
                  <a:txBody>
                    <a:bodyPr/>
                    <a:lstStyle/>
                    <a:p>
                      <a:pPr algn="ctr" rtl="1"/>
                      <a:r>
                        <a:rPr lang="en-US" dirty="0"/>
                        <a:t>X</a:t>
                      </a:r>
                      <a:endParaRPr lang="ar-EG" dirty="0"/>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3" name="Content Placeholder 3">
            <a:extLst>
              <a:ext uri="{FF2B5EF4-FFF2-40B4-BE49-F238E27FC236}">
                <a16:creationId xmlns:a16="http://schemas.microsoft.com/office/drawing/2014/main" id="{FAC45138-C508-4426-8585-5DC19523B618}"/>
              </a:ext>
            </a:extLst>
          </p:cNvPr>
          <p:cNvGraphicFramePr>
            <a:graphicFrameLocks/>
          </p:cNvGraphicFramePr>
          <p:nvPr/>
        </p:nvGraphicFramePr>
        <p:xfrm>
          <a:off x="7239009" y="2928934"/>
          <a:ext cx="767715" cy="1097280"/>
        </p:xfrm>
        <a:graphic>
          <a:graphicData uri="http://schemas.openxmlformats.org/drawingml/2006/table">
            <a:tbl>
              <a:tblPr rtl="1" firstRow="1" bandRow="1">
                <a:tableStyleId>{5C22544A-7EE6-4342-B048-85BDC9FD1C3A}</a:tableStyleId>
              </a:tblPr>
              <a:tblGrid>
                <a:gridCol w="255905">
                  <a:extLst>
                    <a:ext uri="{9D8B030D-6E8A-4147-A177-3AD203B41FA5}">
                      <a16:colId xmlns:a16="http://schemas.microsoft.com/office/drawing/2014/main" val="20000"/>
                    </a:ext>
                  </a:extLst>
                </a:gridCol>
                <a:gridCol w="255905">
                  <a:extLst>
                    <a:ext uri="{9D8B030D-6E8A-4147-A177-3AD203B41FA5}">
                      <a16:colId xmlns:a16="http://schemas.microsoft.com/office/drawing/2014/main" val="20001"/>
                    </a:ext>
                  </a:extLst>
                </a:gridCol>
                <a:gridCol w="255905">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algn="ctr" rtl="1"/>
                      <a:r>
                        <a:rPr lang="en-US" dirty="0"/>
                        <a:t>X</a:t>
                      </a:r>
                      <a:endParaRPr lang="ar-EG" dirty="0"/>
                    </a:p>
                  </a:txBody>
                  <a:tcPr/>
                </a:tc>
                <a:tc>
                  <a:txBody>
                    <a:bodyPr/>
                    <a:lstStyle/>
                    <a:p>
                      <a:pPr rtl="1"/>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rtl="1"/>
                      <a:endParaRPr lang="ar-EG"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4" name="Content Placeholder 3">
            <a:extLst>
              <a:ext uri="{FF2B5EF4-FFF2-40B4-BE49-F238E27FC236}">
                <a16:creationId xmlns:a16="http://schemas.microsoft.com/office/drawing/2014/main" id="{208CCB6E-C064-4480-A35D-FDBBCB619B2F}"/>
              </a:ext>
            </a:extLst>
          </p:cNvPr>
          <p:cNvGraphicFramePr>
            <a:graphicFrameLocks/>
          </p:cNvGraphicFramePr>
          <p:nvPr/>
        </p:nvGraphicFramePr>
        <p:xfrm>
          <a:off x="8167702" y="2954644"/>
          <a:ext cx="714378" cy="1097280"/>
        </p:xfrm>
        <a:graphic>
          <a:graphicData uri="http://schemas.openxmlformats.org/drawingml/2006/table">
            <a:tbl>
              <a:tblPr rtl="1" firstRow="1" bandRow="1">
                <a:tableStyleId>{5C22544A-7EE6-4342-B048-85BDC9FD1C3A}</a:tableStyleId>
              </a:tblPr>
              <a:tblGrid>
                <a:gridCol w="238126">
                  <a:extLst>
                    <a:ext uri="{9D8B030D-6E8A-4147-A177-3AD203B41FA5}">
                      <a16:colId xmlns:a16="http://schemas.microsoft.com/office/drawing/2014/main" val="20000"/>
                    </a:ext>
                  </a:extLst>
                </a:gridCol>
                <a:gridCol w="238126">
                  <a:extLst>
                    <a:ext uri="{9D8B030D-6E8A-4147-A177-3AD203B41FA5}">
                      <a16:colId xmlns:a16="http://schemas.microsoft.com/office/drawing/2014/main" val="20001"/>
                    </a:ext>
                  </a:extLst>
                </a:gridCol>
                <a:gridCol w="238126">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rtl="1"/>
                      <a:endParaRPr lang="ar-EG" dirty="0"/>
                    </a:p>
                  </a:txBody>
                  <a:tcPr/>
                </a:tc>
                <a:tc>
                  <a:txBody>
                    <a:bodyPr/>
                    <a:lstStyle/>
                    <a:p>
                      <a:pPr rtl="1"/>
                      <a:endParaRPr lang="ar-EG" dirty="0"/>
                    </a:p>
                  </a:txBody>
                  <a:tcPr/>
                </a:tc>
                <a:tc>
                  <a:txBody>
                    <a:bodyPr/>
                    <a:lstStyle/>
                    <a:p>
                      <a:pPr algn="ctr" rtl="1"/>
                      <a:r>
                        <a:rPr lang="en-US" dirty="0"/>
                        <a:t>X</a:t>
                      </a:r>
                      <a:endParaRPr lang="ar-EG" dirty="0"/>
                    </a:p>
                  </a:txBody>
                  <a:tcPr/>
                </a:tc>
                <a:extLst>
                  <a:ext uri="{0D108BD9-81ED-4DB2-BD59-A6C34878D82A}">
                    <a16:rowId xmlns:a16="http://schemas.microsoft.com/office/drawing/2014/main" val="10002"/>
                  </a:ext>
                </a:extLst>
              </a:tr>
            </a:tbl>
          </a:graphicData>
        </a:graphic>
      </p:graphicFrame>
      <p:graphicFrame>
        <p:nvGraphicFramePr>
          <p:cNvPr id="15" name="Content Placeholder 3">
            <a:extLst>
              <a:ext uri="{FF2B5EF4-FFF2-40B4-BE49-F238E27FC236}">
                <a16:creationId xmlns:a16="http://schemas.microsoft.com/office/drawing/2014/main" id="{2892EBFE-E41D-4CAE-A796-59D9CFF26521}"/>
              </a:ext>
            </a:extLst>
          </p:cNvPr>
          <p:cNvGraphicFramePr>
            <a:graphicFrameLocks/>
          </p:cNvGraphicFramePr>
          <p:nvPr/>
        </p:nvGraphicFramePr>
        <p:xfrm>
          <a:off x="4452926" y="2928934"/>
          <a:ext cx="857256" cy="1097280"/>
        </p:xfrm>
        <a:graphic>
          <a:graphicData uri="http://schemas.openxmlformats.org/drawingml/2006/table">
            <a:tbl>
              <a:tblPr rtl="1" firstRow="1" bandRow="1">
                <a:tableStyleId>{5C22544A-7EE6-4342-B048-85BDC9FD1C3A}</a:tableStyleId>
              </a:tblPr>
              <a:tblGrid>
                <a:gridCol w="285752">
                  <a:extLst>
                    <a:ext uri="{9D8B030D-6E8A-4147-A177-3AD203B41FA5}">
                      <a16:colId xmlns:a16="http://schemas.microsoft.com/office/drawing/2014/main" val="20000"/>
                    </a:ext>
                  </a:extLst>
                </a:gridCol>
                <a:gridCol w="285752">
                  <a:extLst>
                    <a:ext uri="{9D8B030D-6E8A-4147-A177-3AD203B41FA5}">
                      <a16:colId xmlns:a16="http://schemas.microsoft.com/office/drawing/2014/main" val="20001"/>
                    </a:ext>
                  </a:extLst>
                </a:gridCol>
                <a:gridCol w="285752">
                  <a:extLst>
                    <a:ext uri="{9D8B030D-6E8A-4147-A177-3AD203B41FA5}">
                      <a16:colId xmlns:a16="http://schemas.microsoft.com/office/drawing/2014/main" val="20002"/>
                    </a:ext>
                  </a:extLst>
                </a:gridCol>
              </a:tblGrid>
              <a:tr h="261939">
                <a:tc>
                  <a:txBody>
                    <a:bodyPr/>
                    <a:lstStyle/>
                    <a:p>
                      <a:pPr algn="ctr" rtl="1"/>
                      <a:r>
                        <a:rPr lang="en-US" dirty="0"/>
                        <a:t>X</a:t>
                      </a:r>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dirty="0"/>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6" name="Content Placeholder 3">
            <a:extLst>
              <a:ext uri="{FF2B5EF4-FFF2-40B4-BE49-F238E27FC236}">
                <a16:creationId xmlns:a16="http://schemas.microsoft.com/office/drawing/2014/main" id="{99774A79-7E4D-4AD9-925F-56C8AADECC2F}"/>
              </a:ext>
            </a:extLst>
          </p:cNvPr>
          <p:cNvGraphicFramePr>
            <a:graphicFrameLocks/>
          </p:cNvGraphicFramePr>
          <p:nvPr/>
        </p:nvGraphicFramePr>
        <p:xfrm>
          <a:off x="3524233" y="2928934"/>
          <a:ext cx="785817" cy="1097280"/>
        </p:xfrm>
        <a:graphic>
          <a:graphicData uri="http://schemas.openxmlformats.org/drawingml/2006/table">
            <a:tbl>
              <a:tblPr rtl="1" firstRow="1" bandRow="1">
                <a:tableStyleId>{5C22544A-7EE6-4342-B048-85BDC9FD1C3A}</a:tableStyleId>
              </a:tblPr>
              <a:tblGrid>
                <a:gridCol w="261939">
                  <a:extLst>
                    <a:ext uri="{9D8B030D-6E8A-4147-A177-3AD203B41FA5}">
                      <a16:colId xmlns:a16="http://schemas.microsoft.com/office/drawing/2014/main" val="20000"/>
                    </a:ext>
                  </a:extLst>
                </a:gridCol>
                <a:gridCol w="261939">
                  <a:extLst>
                    <a:ext uri="{9D8B030D-6E8A-4147-A177-3AD203B41FA5}">
                      <a16:colId xmlns:a16="http://schemas.microsoft.com/office/drawing/2014/main" val="20001"/>
                    </a:ext>
                  </a:extLst>
                </a:gridCol>
                <a:gridCol w="261939">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algn="ctr" rtl="1"/>
                      <a:r>
                        <a:rPr lang="en-US" dirty="0"/>
                        <a:t>X</a:t>
                      </a:r>
                      <a:endParaRPr lang="ar-EG" dirty="0"/>
                    </a:p>
                  </a:txBody>
                  <a:tcPr/>
                </a:tc>
                <a:tc>
                  <a:txBody>
                    <a:bodyPr/>
                    <a:lstStyle/>
                    <a:p>
                      <a:pPr rtl="1"/>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7" name="Content Placeholder 3">
            <a:extLst>
              <a:ext uri="{FF2B5EF4-FFF2-40B4-BE49-F238E27FC236}">
                <a16:creationId xmlns:a16="http://schemas.microsoft.com/office/drawing/2014/main" id="{AC028FA8-B23A-4BFC-8D73-BF28BC2A0D7E}"/>
              </a:ext>
            </a:extLst>
          </p:cNvPr>
          <p:cNvGraphicFramePr>
            <a:graphicFrameLocks/>
          </p:cNvGraphicFramePr>
          <p:nvPr/>
        </p:nvGraphicFramePr>
        <p:xfrm>
          <a:off x="2666977" y="2928934"/>
          <a:ext cx="696279" cy="1097280"/>
        </p:xfrm>
        <a:graphic>
          <a:graphicData uri="http://schemas.openxmlformats.org/drawingml/2006/table">
            <a:tbl>
              <a:tblPr rtl="1" firstRow="1" bandRow="1">
                <a:tableStyleId>{5C22544A-7EE6-4342-B048-85BDC9FD1C3A}</a:tableStyleId>
              </a:tblPr>
              <a:tblGrid>
                <a:gridCol w="232093">
                  <a:extLst>
                    <a:ext uri="{9D8B030D-6E8A-4147-A177-3AD203B41FA5}">
                      <a16:colId xmlns:a16="http://schemas.microsoft.com/office/drawing/2014/main" val="20000"/>
                    </a:ext>
                  </a:extLst>
                </a:gridCol>
                <a:gridCol w="232093">
                  <a:extLst>
                    <a:ext uri="{9D8B030D-6E8A-4147-A177-3AD203B41FA5}">
                      <a16:colId xmlns:a16="http://schemas.microsoft.com/office/drawing/2014/main" val="20001"/>
                    </a:ext>
                  </a:extLst>
                </a:gridCol>
                <a:gridCol w="232093">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algn="ctr" rtl="1"/>
                      <a:r>
                        <a:rPr lang="en-US" dirty="0"/>
                        <a:t>X</a:t>
                      </a:r>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dirty="0"/>
                    </a:p>
                  </a:txBody>
                  <a:tcPr/>
                </a:tc>
                <a:extLst>
                  <a:ext uri="{0D108BD9-81ED-4DB2-BD59-A6C34878D82A}">
                    <a16:rowId xmlns:a16="http://schemas.microsoft.com/office/drawing/2014/main" val="10001"/>
                  </a:ext>
                </a:extLst>
              </a:tr>
              <a:tr h="261939">
                <a:tc>
                  <a:txBody>
                    <a:bodyPr/>
                    <a:lstStyle/>
                    <a:p>
                      <a:pPr rtl="1"/>
                      <a:endParaRPr lang="ar-EG"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8" name="Content Placeholder 3">
            <a:extLst>
              <a:ext uri="{FF2B5EF4-FFF2-40B4-BE49-F238E27FC236}">
                <a16:creationId xmlns:a16="http://schemas.microsoft.com/office/drawing/2014/main" id="{8FB838C8-7313-4459-AF58-64483E523CC1}"/>
              </a:ext>
            </a:extLst>
          </p:cNvPr>
          <p:cNvGraphicFramePr>
            <a:graphicFrameLocks/>
          </p:cNvGraphicFramePr>
          <p:nvPr/>
        </p:nvGraphicFramePr>
        <p:xfrm>
          <a:off x="9024959" y="2959398"/>
          <a:ext cx="642939" cy="1097280"/>
        </p:xfrm>
        <a:graphic>
          <a:graphicData uri="http://schemas.openxmlformats.org/drawingml/2006/table">
            <a:tbl>
              <a:tblPr rtl="1" firstRow="1" bandRow="1">
                <a:tableStyleId>{5C22544A-7EE6-4342-B048-85BDC9FD1C3A}</a:tableStyleId>
              </a:tblPr>
              <a:tblGrid>
                <a:gridCol w="214313">
                  <a:extLst>
                    <a:ext uri="{9D8B030D-6E8A-4147-A177-3AD203B41FA5}">
                      <a16:colId xmlns:a16="http://schemas.microsoft.com/office/drawing/2014/main" val="20000"/>
                    </a:ext>
                  </a:extLst>
                </a:gridCol>
                <a:gridCol w="214313">
                  <a:extLst>
                    <a:ext uri="{9D8B030D-6E8A-4147-A177-3AD203B41FA5}">
                      <a16:colId xmlns:a16="http://schemas.microsoft.com/office/drawing/2014/main" val="20001"/>
                    </a:ext>
                  </a:extLst>
                </a:gridCol>
                <a:gridCol w="214313">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algn="ctr" rtl="1"/>
                      <a:r>
                        <a:rPr lang="en-US" dirty="0"/>
                        <a:t>X</a:t>
                      </a:r>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9" name="Content Placeholder 3">
            <a:extLst>
              <a:ext uri="{FF2B5EF4-FFF2-40B4-BE49-F238E27FC236}">
                <a16:creationId xmlns:a16="http://schemas.microsoft.com/office/drawing/2014/main" id="{19981FDA-E61E-4C21-BC9C-AC76786F0489}"/>
              </a:ext>
            </a:extLst>
          </p:cNvPr>
          <p:cNvGraphicFramePr>
            <a:graphicFrameLocks/>
          </p:cNvGraphicFramePr>
          <p:nvPr/>
        </p:nvGraphicFramePr>
        <p:xfrm>
          <a:off x="9810776" y="2954644"/>
          <a:ext cx="714381" cy="1097280"/>
        </p:xfrm>
        <a:graphic>
          <a:graphicData uri="http://schemas.openxmlformats.org/drawingml/2006/table">
            <a:tbl>
              <a:tblPr rtl="1" firstRow="1" bandRow="1">
                <a:tableStyleId>{5C22544A-7EE6-4342-B048-85BDC9FD1C3A}</a:tableStyleId>
              </a:tblPr>
              <a:tblGrid>
                <a:gridCol w="238127">
                  <a:extLst>
                    <a:ext uri="{9D8B030D-6E8A-4147-A177-3AD203B41FA5}">
                      <a16:colId xmlns:a16="http://schemas.microsoft.com/office/drawing/2014/main" val="20000"/>
                    </a:ext>
                  </a:extLst>
                </a:gridCol>
                <a:gridCol w="238127">
                  <a:extLst>
                    <a:ext uri="{9D8B030D-6E8A-4147-A177-3AD203B41FA5}">
                      <a16:colId xmlns:a16="http://schemas.microsoft.com/office/drawing/2014/main" val="20001"/>
                    </a:ext>
                  </a:extLst>
                </a:gridCol>
                <a:gridCol w="238127">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algn="ctr" rtl="1"/>
                      <a:r>
                        <a:rPr lang="en-US" sz="1600" dirty="0"/>
                        <a:t>X</a:t>
                      </a:r>
                      <a:endParaRPr lang="ar-EG" sz="1600"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cxnSp>
        <p:nvCxnSpPr>
          <p:cNvPr id="20" name="Straight Arrow Connector 19">
            <a:extLst>
              <a:ext uri="{FF2B5EF4-FFF2-40B4-BE49-F238E27FC236}">
                <a16:creationId xmlns:a16="http://schemas.microsoft.com/office/drawing/2014/main" id="{A43CA5B9-FE0E-4D83-8763-5DD8A45FAC4A}"/>
              </a:ext>
            </a:extLst>
          </p:cNvPr>
          <p:cNvCxnSpPr/>
          <p:nvPr/>
        </p:nvCxnSpPr>
        <p:spPr>
          <a:xfrm rot="10800000" flipV="1">
            <a:off x="2952728" y="2357430"/>
            <a:ext cx="3429024"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382A845E-A074-4A0A-9EAD-913E825572C3}"/>
              </a:ext>
            </a:extLst>
          </p:cNvPr>
          <p:cNvCxnSpPr/>
          <p:nvPr/>
        </p:nvCxnSpPr>
        <p:spPr>
          <a:xfrm rot="10800000" flipV="1">
            <a:off x="4024298" y="2357430"/>
            <a:ext cx="2428892"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31B4175E-8421-4A56-92C0-5F6EA9E2EF30}"/>
              </a:ext>
            </a:extLst>
          </p:cNvPr>
          <p:cNvCxnSpPr/>
          <p:nvPr/>
        </p:nvCxnSpPr>
        <p:spPr>
          <a:xfrm rot="10800000" flipV="1">
            <a:off x="4952992" y="2357430"/>
            <a:ext cx="1500198"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EF79464A-730F-4E41-B968-5234A709B1CE}"/>
              </a:ext>
            </a:extLst>
          </p:cNvPr>
          <p:cNvCxnSpPr/>
          <p:nvPr/>
        </p:nvCxnSpPr>
        <p:spPr>
          <a:xfrm rot="10800000" flipV="1">
            <a:off x="5810248" y="2357430"/>
            <a:ext cx="642942"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668E4864-9F1C-437F-87C8-A1288D7483DE}"/>
              </a:ext>
            </a:extLst>
          </p:cNvPr>
          <p:cNvCxnSpPr/>
          <p:nvPr/>
        </p:nvCxnSpPr>
        <p:spPr>
          <a:xfrm rot="16200000" flipH="1">
            <a:off x="6310314" y="2500306"/>
            <a:ext cx="571504" cy="2857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6BA06C46-E22E-44FB-AA73-28B76476D389}"/>
              </a:ext>
            </a:extLst>
          </p:cNvPr>
          <p:cNvCxnSpPr/>
          <p:nvPr/>
        </p:nvCxnSpPr>
        <p:spPr>
          <a:xfrm>
            <a:off x="6453190" y="2357430"/>
            <a:ext cx="1143008"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4B013CC6-8E7C-4D7D-99CA-59ED9B73C0BF}"/>
              </a:ext>
            </a:extLst>
          </p:cNvPr>
          <p:cNvCxnSpPr/>
          <p:nvPr/>
        </p:nvCxnSpPr>
        <p:spPr>
          <a:xfrm>
            <a:off x="6453190" y="2357430"/>
            <a:ext cx="2071702"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F39F0DCA-B575-47EC-9A05-7838677D007E}"/>
              </a:ext>
            </a:extLst>
          </p:cNvPr>
          <p:cNvCxnSpPr/>
          <p:nvPr/>
        </p:nvCxnSpPr>
        <p:spPr>
          <a:xfrm>
            <a:off x="6453190" y="2357430"/>
            <a:ext cx="2928958"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CB003CE8-A3B0-4EA4-85E2-E3D9FE3ABBBC}"/>
              </a:ext>
            </a:extLst>
          </p:cNvPr>
          <p:cNvCxnSpPr/>
          <p:nvPr/>
        </p:nvCxnSpPr>
        <p:spPr>
          <a:xfrm>
            <a:off x="6453190" y="2357430"/>
            <a:ext cx="3714776"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724676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8DE0EDD-75E4-4B0D-A1BC-4BB5107C0B79}"/>
              </a:ext>
            </a:extLst>
          </p:cNvPr>
          <p:cNvSpPr>
            <a:spLocks noGrp="1"/>
          </p:cNvSpPr>
          <p:nvPr>
            <p:ph type="title"/>
          </p:nvPr>
        </p:nvSpPr>
        <p:spPr>
          <a:xfrm>
            <a:off x="2378868" y="589598"/>
            <a:ext cx="7434262" cy="492443"/>
          </a:xfrm>
        </p:spPr>
        <p:txBody>
          <a:bodyPr>
            <a:normAutofit fontScale="90000"/>
          </a:bodyPr>
          <a:lstStyle/>
          <a:p>
            <a:r>
              <a:rPr lang="en-US" spc="-305" dirty="0"/>
              <a:t>Example: </a:t>
            </a:r>
            <a:r>
              <a:rPr lang="en-US" spc="-305" dirty="0">
                <a:solidFill>
                  <a:srgbClr val="C00000"/>
                </a:solidFill>
              </a:rPr>
              <a:t>Tic-Tac-Toe Game</a:t>
            </a:r>
            <a:endParaRPr lang="en-AU" spc="-305" dirty="0">
              <a:solidFill>
                <a:srgbClr val="C00000"/>
              </a:solidFill>
            </a:endParaRPr>
          </a:p>
        </p:txBody>
      </p:sp>
      <p:graphicFrame>
        <p:nvGraphicFramePr>
          <p:cNvPr id="10" name="Content Placeholder 3">
            <a:extLst>
              <a:ext uri="{FF2B5EF4-FFF2-40B4-BE49-F238E27FC236}">
                <a16:creationId xmlns:a16="http://schemas.microsoft.com/office/drawing/2014/main" id="{D82F4C2F-EEE2-4790-8499-C05D5C00FAC7}"/>
              </a:ext>
            </a:extLst>
          </p:cNvPr>
          <p:cNvGraphicFramePr>
            <a:graphicFrameLocks/>
          </p:cNvGraphicFramePr>
          <p:nvPr>
            <p:extLst/>
          </p:nvPr>
        </p:nvGraphicFramePr>
        <p:xfrm>
          <a:off x="6024564" y="1260150"/>
          <a:ext cx="785817" cy="1097280"/>
        </p:xfrm>
        <a:graphic>
          <a:graphicData uri="http://schemas.openxmlformats.org/drawingml/2006/table">
            <a:tbl>
              <a:tblPr rtl="1" firstRow="1" bandRow="1">
                <a:tableStyleId>{5C22544A-7EE6-4342-B048-85BDC9FD1C3A}</a:tableStyleId>
              </a:tblPr>
              <a:tblGrid>
                <a:gridCol w="261939">
                  <a:extLst>
                    <a:ext uri="{9D8B030D-6E8A-4147-A177-3AD203B41FA5}">
                      <a16:colId xmlns:a16="http://schemas.microsoft.com/office/drawing/2014/main" val="20000"/>
                    </a:ext>
                  </a:extLst>
                </a:gridCol>
                <a:gridCol w="261939">
                  <a:extLst>
                    <a:ext uri="{9D8B030D-6E8A-4147-A177-3AD203B41FA5}">
                      <a16:colId xmlns:a16="http://schemas.microsoft.com/office/drawing/2014/main" val="20001"/>
                    </a:ext>
                  </a:extLst>
                </a:gridCol>
                <a:gridCol w="261939">
                  <a:extLst>
                    <a:ext uri="{9D8B030D-6E8A-4147-A177-3AD203B41FA5}">
                      <a16:colId xmlns:a16="http://schemas.microsoft.com/office/drawing/2014/main" val="20002"/>
                    </a:ext>
                  </a:extLst>
                </a:gridCol>
              </a:tblGrid>
              <a:tr h="214314">
                <a:tc>
                  <a:txBody>
                    <a:bodyPr/>
                    <a:lstStyle/>
                    <a:p>
                      <a:pPr algn="ctr" rtl="1"/>
                      <a:endParaRPr lang="ar-EG" dirty="0"/>
                    </a:p>
                  </a:txBody>
                  <a:tcPr/>
                </a:tc>
                <a:tc>
                  <a:txBody>
                    <a:bodyPr/>
                    <a:lstStyle/>
                    <a:p>
                      <a:pPr algn="ctr" rtl="1"/>
                      <a:endParaRPr lang="ar-EG" dirty="0"/>
                    </a:p>
                  </a:txBody>
                  <a:tcPr/>
                </a:tc>
                <a:tc>
                  <a:txBody>
                    <a:bodyPr/>
                    <a:lstStyle/>
                    <a:p>
                      <a:pPr algn="ctr" rtl="1"/>
                      <a:endParaRPr lang="ar-EG"/>
                    </a:p>
                  </a:txBody>
                  <a:tcPr/>
                </a:tc>
                <a:extLst>
                  <a:ext uri="{0D108BD9-81ED-4DB2-BD59-A6C34878D82A}">
                    <a16:rowId xmlns:a16="http://schemas.microsoft.com/office/drawing/2014/main" val="10000"/>
                  </a:ext>
                </a:extLst>
              </a:tr>
              <a:tr h="214314">
                <a:tc>
                  <a:txBody>
                    <a:bodyPr/>
                    <a:lstStyle/>
                    <a:p>
                      <a:pPr algn="ctr" rtl="1"/>
                      <a:endParaRPr lang="ar-EG" dirty="0"/>
                    </a:p>
                  </a:txBody>
                  <a:tcPr/>
                </a:tc>
                <a:tc>
                  <a:txBody>
                    <a:bodyPr/>
                    <a:lstStyle/>
                    <a:p>
                      <a:pPr algn="ctr" rtl="1"/>
                      <a:endParaRPr lang="ar-EG" b="1" dirty="0"/>
                    </a:p>
                  </a:txBody>
                  <a:tcPr/>
                </a:tc>
                <a:tc>
                  <a:txBody>
                    <a:bodyPr/>
                    <a:lstStyle/>
                    <a:p>
                      <a:pPr algn="ctr" rtl="1"/>
                      <a:endParaRPr lang="ar-EG"/>
                    </a:p>
                  </a:txBody>
                  <a:tcPr/>
                </a:tc>
                <a:extLst>
                  <a:ext uri="{0D108BD9-81ED-4DB2-BD59-A6C34878D82A}">
                    <a16:rowId xmlns:a16="http://schemas.microsoft.com/office/drawing/2014/main" val="10001"/>
                  </a:ext>
                </a:extLst>
              </a:tr>
              <a:tr h="214314">
                <a:tc>
                  <a:txBody>
                    <a:bodyPr/>
                    <a:lstStyle/>
                    <a:p>
                      <a:pPr algn="ctr" rtl="1"/>
                      <a:endParaRPr lang="ar-EG"/>
                    </a:p>
                  </a:txBody>
                  <a:tcPr/>
                </a:tc>
                <a:tc>
                  <a:txBody>
                    <a:bodyPr/>
                    <a:lstStyle/>
                    <a:p>
                      <a:pPr algn="ctr" rtl="1"/>
                      <a:endParaRPr lang="ar-EG" dirty="0"/>
                    </a:p>
                  </a:txBody>
                  <a:tcPr/>
                </a:tc>
                <a:tc>
                  <a:txBody>
                    <a:bodyPr/>
                    <a:lstStyle/>
                    <a:p>
                      <a:pPr algn="ctr" rtl="1"/>
                      <a:endParaRPr lang="ar-EG" dirty="0"/>
                    </a:p>
                  </a:txBody>
                  <a:tcPr/>
                </a:tc>
                <a:extLst>
                  <a:ext uri="{0D108BD9-81ED-4DB2-BD59-A6C34878D82A}">
                    <a16:rowId xmlns:a16="http://schemas.microsoft.com/office/drawing/2014/main" val="10002"/>
                  </a:ext>
                </a:extLst>
              </a:tr>
            </a:tbl>
          </a:graphicData>
        </a:graphic>
      </p:graphicFrame>
      <p:graphicFrame>
        <p:nvGraphicFramePr>
          <p:cNvPr id="11" name="Content Placeholder 3">
            <a:extLst>
              <a:ext uri="{FF2B5EF4-FFF2-40B4-BE49-F238E27FC236}">
                <a16:creationId xmlns:a16="http://schemas.microsoft.com/office/drawing/2014/main" id="{F0DF1667-25B4-4633-A8B7-A8AF896B9382}"/>
              </a:ext>
            </a:extLst>
          </p:cNvPr>
          <p:cNvGraphicFramePr>
            <a:graphicFrameLocks/>
          </p:cNvGraphicFramePr>
          <p:nvPr/>
        </p:nvGraphicFramePr>
        <p:xfrm>
          <a:off x="6381752" y="2928934"/>
          <a:ext cx="714380" cy="1097280"/>
        </p:xfrm>
        <a:graphic>
          <a:graphicData uri="http://schemas.openxmlformats.org/drawingml/2006/table">
            <a:tbl>
              <a:tblPr rtl="1" firstRow="1" bandRow="1">
                <a:tableStyleId>{5C22544A-7EE6-4342-B048-85BDC9FD1C3A}</a:tableStyleId>
              </a:tblPr>
              <a:tblGrid>
                <a:gridCol w="233293">
                  <a:extLst>
                    <a:ext uri="{9D8B030D-6E8A-4147-A177-3AD203B41FA5}">
                      <a16:colId xmlns:a16="http://schemas.microsoft.com/office/drawing/2014/main" val="20000"/>
                    </a:ext>
                  </a:extLst>
                </a:gridCol>
                <a:gridCol w="247794">
                  <a:extLst>
                    <a:ext uri="{9D8B030D-6E8A-4147-A177-3AD203B41FA5}">
                      <a16:colId xmlns:a16="http://schemas.microsoft.com/office/drawing/2014/main" val="20001"/>
                    </a:ext>
                  </a:extLst>
                </a:gridCol>
                <a:gridCol w="233293">
                  <a:extLst>
                    <a:ext uri="{9D8B030D-6E8A-4147-A177-3AD203B41FA5}">
                      <a16:colId xmlns:a16="http://schemas.microsoft.com/office/drawing/2014/main" val="20002"/>
                    </a:ext>
                  </a:extLst>
                </a:gridCol>
              </a:tblGrid>
              <a:tr h="119063">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119063">
                <a:tc>
                  <a:txBody>
                    <a:bodyPr/>
                    <a:lstStyle/>
                    <a:p>
                      <a:pPr rtl="1"/>
                      <a:endParaRPr lang="ar-EG"/>
                    </a:p>
                  </a:txBody>
                  <a:tcPr/>
                </a:tc>
                <a:tc>
                  <a:txBody>
                    <a:bodyPr/>
                    <a:lstStyle/>
                    <a:p>
                      <a:pPr algn="ctr" rtl="1"/>
                      <a:r>
                        <a:rPr lang="en-US" b="1" dirty="0"/>
                        <a:t>X</a:t>
                      </a:r>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119063">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2" name="Content Placeholder 3">
            <a:extLst>
              <a:ext uri="{FF2B5EF4-FFF2-40B4-BE49-F238E27FC236}">
                <a16:creationId xmlns:a16="http://schemas.microsoft.com/office/drawing/2014/main" id="{56F22B7B-F9A4-4445-8FEE-9AA3100546B7}"/>
              </a:ext>
            </a:extLst>
          </p:cNvPr>
          <p:cNvGraphicFramePr>
            <a:graphicFrameLocks/>
          </p:cNvGraphicFramePr>
          <p:nvPr/>
        </p:nvGraphicFramePr>
        <p:xfrm>
          <a:off x="5453058" y="2928934"/>
          <a:ext cx="785820" cy="1097280"/>
        </p:xfrm>
        <a:graphic>
          <a:graphicData uri="http://schemas.openxmlformats.org/drawingml/2006/table">
            <a:tbl>
              <a:tblPr rtl="1" firstRow="1" bandRow="1">
                <a:tableStyleId>{5C22544A-7EE6-4342-B048-85BDC9FD1C3A}</a:tableStyleId>
              </a:tblPr>
              <a:tblGrid>
                <a:gridCol w="261940">
                  <a:extLst>
                    <a:ext uri="{9D8B030D-6E8A-4147-A177-3AD203B41FA5}">
                      <a16:colId xmlns:a16="http://schemas.microsoft.com/office/drawing/2014/main" val="20000"/>
                    </a:ext>
                  </a:extLst>
                </a:gridCol>
                <a:gridCol w="261940">
                  <a:extLst>
                    <a:ext uri="{9D8B030D-6E8A-4147-A177-3AD203B41FA5}">
                      <a16:colId xmlns:a16="http://schemas.microsoft.com/office/drawing/2014/main" val="20001"/>
                    </a:ext>
                  </a:extLst>
                </a:gridCol>
                <a:gridCol w="261940">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rtl="1"/>
                      <a:endParaRPr lang="ar-EG"/>
                    </a:p>
                  </a:txBody>
                  <a:tcPr/>
                </a:tc>
                <a:tc>
                  <a:txBody>
                    <a:bodyPr/>
                    <a:lstStyle/>
                    <a:p>
                      <a:pPr rtl="1"/>
                      <a:endParaRPr lang="ar-EG" b="1" dirty="0"/>
                    </a:p>
                  </a:txBody>
                  <a:tcPr/>
                </a:tc>
                <a:tc>
                  <a:txBody>
                    <a:bodyPr/>
                    <a:lstStyle/>
                    <a:p>
                      <a:pPr algn="ctr" rtl="1"/>
                      <a:r>
                        <a:rPr lang="en-US" dirty="0"/>
                        <a:t>X</a:t>
                      </a:r>
                      <a:endParaRPr lang="ar-EG" dirty="0"/>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3" name="Content Placeholder 3">
            <a:extLst>
              <a:ext uri="{FF2B5EF4-FFF2-40B4-BE49-F238E27FC236}">
                <a16:creationId xmlns:a16="http://schemas.microsoft.com/office/drawing/2014/main" id="{FAC45138-C508-4426-8585-5DC19523B618}"/>
              </a:ext>
            </a:extLst>
          </p:cNvPr>
          <p:cNvGraphicFramePr>
            <a:graphicFrameLocks/>
          </p:cNvGraphicFramePr>
          <p:nvPr/>
        </p:nvGraphicFramePr>
        <p:xfrm>
          <a:off x="7239009" y="2928934"/>
          <a:ext cx="767715" cy="1097280"/>
        </p:xfrm>
        <a:graphic>
          <a:graphicData uri="http://schemas.openxmlformats.org/drawingml/2006/table">
            <a:tbl>
              <a:tblPr rtl="1" firstRow="1" bandRow="1">
                <a:tableStyleId>{5C22544A-7EE6-4342-B048-85BDC9FD1C3A}</a:tableStyleId>
              </a:tblPr>
              <a:tblGrid>
                <a:gridCol w="255905">
                  <a:extLst>
                    <a:ext uri="{9D8B030D-6E8A-4147-A177-3AD203B41FA5}">
                      <a16:colId xmlns:a16="http://schemas.microsoft.com/office/drawing/2014/main" val="20000"/>
                    </a:ext>
                  </a:extLst>
                </a:gridCol>
                <a:gridCol w="255905">
                  <a:extLst>
                    <a:ext uri="{9D8B030D-6E8A-4147-A177-3AD203B41FA5}">
                      <a16:colId xmlns:a16="http://schemas.microsoft.com/office/drawing/2014/main" val="20001"/>
                    </a:ext>
                  </a:extLst>
                </a:gridCol>
                <a:gridCol w="255905">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algn="ctr" rtl="1"/>
                      <a:r>
                        <a:rPr lang="en-US" dirty="0"/>
                        <a:t>X</a:t>
                      </a:r>
                      <a:endParaRPr lang="ar-EG" dirty="0"/>
                    </a:p>
                  </a:txBody>
                  <a:tcPr/>
                </a:tc>
                <a:tc>
                  <a:txBody>
                    <a:bodyPr/>
                    <a:lstStyle/>
                    <a:p>
                      <a:pPr rtl="1"/>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rtl="1"/>
                      <a:endParaRPr lang="ar-EG"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4" name="Content Placeholder 3">
            <a:extLst>
              <a:ext uri="{FF2B5EF4-FFF2-40B4-BE49-F238E27FC236}">
                <a16:creationId xmlns:a16="http://schemas.microsoft.com/office/drawing/2014/main" id="{208CCB6E-C064-4480-A35D-FDBBCB619B2F}"/>
              </a:ext>
            </a:extLst>
          </p:cNvPr>
          <p:cNvGraphicFramePr>
            <a:graphicFrameLocks/>
          </p:cNvGraphicFramePr>
          <p:nvPr/>
        </p:nvGraphicFramePr>
        <p:xfrm>
          <a:off x="8167702" y="2954644"/>
          <a:ext cx="714378" cy="1097280"/>
        </p:xfrm>
        <a:graphic>
          <a:graphicData uri="http://schemas.openxmlformats.org/drawingml/2006/table">
            <a:tbl>
              <a:tblPr rtl="1" firstRow="1" bandRow="1">
                <a:tableStyleId>{5C22544A-7EE6-4342-B048-85BDC9FD1C3A}</a:tableStyleId>
              </a:tblPr>
              <a:tblGrid>
                <a:gridCol w="238126">
                  <a:extLst>
                    <a:ext uri="{9D8B030D-6E8A-4147-A177-3AD203B41FA5}">
                      <a16:colId xmlns:a16="http://schemas.microsoft.com/office/drawing/2014/main" val="20000"/>
                    </a:ext>
                  </a:extLst>
                </a:gridCol>
                <a:gridCol w="238126">
                  <a:extLst>
                    <a:ext uri="{9D8B030D-6E8A-4147-A177-3AD203B41FA5}">
                      <a16:colId xmlns:a16="http://schemas.microsoft.com/office/drawing/2014/main" val="20001"/>
                    </a:ext>
                  </a:extLst>
                </a:gridCol>
                <a:gridCol w="238126">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rtl="1"/>
                      <a:endParaRPr lang="ar-EG" dirty="0"/>
                    </a:p>
                  </a:txBody>
                  <a:tcPr/>
                </a:tc>
                <a:tc>
                  <a:txBody>
                    <a:bodyPr/>
                    <a:lstStyle/>
                    <a:p>
                      <a:pPr rtl="1"/>
                      <a:endParaRPr lang="ar-EG" dirty="0"/>
                    </a:p>
                  </a:txBody>
                  <a:tcPr/>
                </a:tc>
                <a:tc>
                  <a:txBody>
                    <a:bodyPr/>
                    <a:lstStyle/>
                    <a:p>
                      <a:pPr algn="ctr" rtl="1"/>
                      <a:r>
                        <a:rPr lang="en-US" dirty="0"/>
                        <a:t>X</a:t>
                      </a:r>
                      <a:endParaRPr lang="ar-EG" dirty="0"/>
                    </a:p>
                  </a:txBody>
                  <a:tcPr/>
                </a:tc>
                <a:extLst>
                  <a:ext uri="{0D108BD9-81ED-4DB2-BD59-A6C34878D82A}">
                    <a16:rowId xmlns:a16="http://schemas.microsoft.com/office/drawing/2014/main" val="10002"/>
                  </a:ext>
                </a:extLst>
              </a:tr>
            </a:tbl>
          </a:graphicData>
        </a:graphic>
      </p:graphicFrame>
      <p:graphicFrame>
        <p:nvGraphicFramePr>
          <p:cNvPr id="15" name="Content Placeholder 3">
            <a:extLst>
              <a:ext uri="{FF2B5EF4-FFF2-40B4-BE49-F238E27FC236}">
                <a16:creationId xmlns:a16="http://schemas.microsoft.com/office/drawing/2014/main" id="{2892EBFE-E41D-4CAE-A796-59D9CFF26521}"/>
              </a:ext>
            </a:extLst>
          </p:cNvPr>
          <p:cNvGraphicFramePr>
            <a:graphicFrameLocks/>
          </p:cNvGraphicFramePr>
          <p:nvPr/>
        </p:nvGraphicFramePr>
        <p:xfrm>
          <a:off x="4452926" y="2928934"/>
          <a:ext cx="857256" cy="1097280"/>
        </p:xfrm>
        <a:graphic>
          <a:graphicData uri="http://schemas.openxmlformats.org/drawingml/2006/table">
            <a:tbl>
              <a:tblPr rtl="1" firstRow="1" bandRow="1">
                <a:tableStyleId>{5C22544A-7EE6-4342-B048-85BDC9FD1C3A}</a:tableStyleId>
              </a:tblPr>
              <a:tblGrid>
                <a:gridCol w="285752">
                  <a:extLst>
                    <a:ext uri="{9D8B030D-6E8A-4147-A177-3AD203B41FA5}">
                      <a16:colId xmlns:a16="http://schemas.microsoft.com/office/drawing/2014/main" val="20000"/>
                    </a:ext>
                  </a:extLst>
                </a:gridCol>
                <a:gridCol w="285752">
                  <a:extLst>
                    <a:ext uri="{9D8B030D-6E8A-4147-A177-3AD203B41FA5}">
                      <a16:colId xmlns:a16="http://schemas.microsoft.com/office/drawing/2014/main" val="20001"/>
                    </a:ext>
                  </a:extLst>
                </a:gridCol>
                <a:gridCol w="285752">
                  <a:extLst>
                    <a:ext uri="{9D8B030D-6E8A-4147-A177-3AD203B41FA5}">
                      <a16:colId xmlns:a16="http://schemas.microsoft.com/office/drawing/2014/main" val="20002"/>
                    </a:ext>
                  </a:extLst>
                </a:gridCol>
              </a:tblGrid>
              <a:tr h="261939">
                <a:tc>
                  <a:txBody>
                    <a:bodyPr/>
                    <a:lstStyle/>
                    <a:p>
                      <a:pPr algn="ctr" rtl="1"/>
                      <a:r>
                        <a:rPr lang="en-US" dirty="0"/>
                        <a:t>X</a:t>
                      </a:r>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dirty="0"/>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6" name="Content Placeholder 3">
            <a:extLst>
              <a:ext uri="{FF2B5EF4-FFF2-40B4-BE49-F238E27FC236}">
                <a16:creationId xmlns:a16="http://schemas.microsoft.com/office/drawing/2014/main" id="{99774A79-7E4D-4AD9-925F-56C8AADECC2F}"/>
              </a:ext>
            </a:extLst>
          </p:cNvPr>
          <p:cNvGraphicFramePr>
            <a:graphicFrameLocks/>
          </p:cNvGraphicFramePr>
          <p:nvPr/>
        </p:nvGraphicFramePr>
        <p:xfrm>
          <a:off x="3524233" y="2928934"/>
          <a:ext cx="785817" cy="1097280"/>
        </p:xfrm>
        <a:graphic>
          <a:graphicData uri="http://schemas.openxmlformats.org/drawingml/2006/table">
            <a:tbl>
              <a:tblPr rtl="1" firstRow="1" bandRow="1">
                <a:tableStyleId>{5C22544A-7EE6-4342-B048-85BDC9FD1C3A}</a:tableStyleId>
              </a:tblPr>
              <a:tblGrid>
                <a:gridCol w="261939">
                  <a:extLst>
                    <a:ext uri="{9D8B030D-6E8A-4147-A177-3AD203B41FA5}">
                      <a16:colId xmlns:a16="http://schemas.microsoft.com/office/drawing/2014/main" val="20000"/>
                    </a:ext>
                  </a:extLst>
                </a:gridCol>
                <a:gridCol w="261939">
                  <a:extLst>
                    <a:ext uri="{9D8B030D-6E8A-4147-A177-3AD203B41FA5}">
                      <a16:colId xmlns:a16="http://schemas.microsoft.com/office/drawing/2014/main" val="20001"/>
                    </a:ext>
                  </a:extLst>
                </a:gridCol>
                <a:gridCol w="261939">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algn="ctr" rtl="1"/>
                      <a:r>
                        <a:rPr lang="en-US" dirty="0"/>
                        <a:t>X</a:t>
                      </a:r>
                      <a:endParaRPr lang="ar-EG" dirty="0"/>
                    </a:p>
                  </a:txBody>
                  <a:tcPr/>
                </a:tc>
                <a:tc>
                  <a:txBody>
                    <a:bodyPr/>
                    <a:lstStyle/>
                    <a:p>
                      <a:pPr rtl="1"/>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7" name="Content Placeholder 3">
            <a:extLst>
              <a:ext uri="{FF2B5EF4-FFF2-40B4-BE49-F238E27FC236}">
                <a16:creationId xmlns:a16="http://schemas.microsoft.com/office/drawing/2014/main" id="{AC028FA8-B23A-4BFC-8D73-BF28BC2A0D7E}"/>
              </a:ext>
            </a:extLst>
          </p:cNvPr>
          <p:cNvGraphicFramePr>
            <a:graphicFrameLocks/>
          </p:cNvGraphicFramePr>
          <p:nvPr/>
        </p:nvGraphicFramePr>
        <p:xfrm>
          <a:off x="2666977" y="2928934"/>
          <a:ext cx="696279" cy="1097280"/>
        </p:xfrm>
        <a:graphic>
          <a:graphicData uri="http://schemas.openxmlformats.org/drawingml/2006/table">
            <a:tbl>
              <a:tblPr rtl="1" firstRow="1" bandRow="1">
                <a:tableStyleId>{5C22544A-7EE6-4342-B048-85BDC9FD1C3A}</a:tableStyleId>
              </a:tblPr>
              <a:tblGrid>
                <a:gridCol w="232093">
                  <a:extLst>
                    <a:ext uri="{9D8B030D-6E8A-4147-A177-3AD203B41FA5}">
                      <a16:colId xmlns:a16="http://schemas.microsoft.com/office/drawing/2014/main" val="20000"/>
                    </a:ext>
                  </a:extLst>
                </a:gridCol>
                <a:gridCol w="232093">
                  <a:extLst>
                    <a:ext uri="{9D8B030D-6E8A-4147-A177-3AD203B41FA5}">
                      <a16:colId xmlns:a16="http://schemas.microsoft.com/office/drawing/2014/main" val="20001"/>
                    </a:ext>
                  </a:extLst>
                </a:gridCol>
                <a:gridCol w="232093">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algn="ctr" rtl="1"/>
                      <a:r>
                        <a:rPr lang="en-US" dirty="0"/>
                        <a:t>X</a:t>
                      </a:r>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dirty="0"/>
                    </a:p>
                  </a:txBody>
                  <a:tcPr/>
                </a:tc>
                <a:extLst>
                  <a:ext uri="{0D108BD9-81ED-4DB2-BD59-A6C34878D82A}">
                    <a16:rowId xmlns:a16="http://schemas.microsoft.com/office/drawing/2014/main" val="10001"/>
                  </a:ext>
                </a:extLst>
              </a:tr>
              <a:tr h="261939">
                <a:tc>
                  <a:txBody>
                    <a:bodyPr/>
                    <a:lstStyle/>
                    <a:p>
                      <a:pPr rtl="1"/>
                      <a:endParaRPr lang="ar-EG"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8" name="Content Placeholder 3">
            <a:extLst>
              <a:ext uri="{FF2B5EF4-FFF2-40B4-BE49-F238E27FC236}">
                <a16:creationId xmlns:a16="http://schemas.microsoft.com/office/drawing/2014/main" id="{8FB838C8-7313-4459-AF58-64483E523CC1}"/>
              </a:ext>
            </a:extLst>
          </p:cNvPr>
          <p:cNvGraphicFramePr>
            <a:graphicFrameLocks/>
          </p:cNvGraphicFramePr>
          <p:nvPr/>
        </p:nvGraphicFramePr>
        <p:xfrm>
          <a:off x="9024959" y="2959398"/>
          <a:ext cx="642939" cy="1097280"/>
        </p:xfrm>
        <a:graphic>
          <a:graphicData uri="http://schemas.openxmlformats.org/drawingml/2006/table">
            <a:tbl>
              <a:tblPr rtl="1" firstRow="1" bandRow="1">
                <a:tableStyleId>{5C22544A-7EE6-4342-B048-85BDC9FD1C3A}</a:tableStyleId>
              </a:tblPr>
              <a:tblGrid>
                <a:gridCol w="214313">
                  <a:extLst>
                    <a:ext uri="{9D8B030D-6E8A-4147-A177-3AD203B41FA5}">
                      <a16:colId xmlns:a16="http://schemas.microsoft.com/office/drawing/2014/main" val="20000"/>
                    </a:ext>
                  </a:extLst>
                </a:gridCol>
                <a:gridCol w="214313">
                  <a:extLst>
                    <a:ext uri="{9D8B030D-6E8A-4147-A177-3AD203B41FA5}">
                      <a16:colId xmlns:a16="http://schemas.microsoft.com/office/drawing/2014/main" val="20001"/>
                    </a:ext>
                  </a:extLst>
                </a:gridCol>
                <a:gridCol w="214313">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algn="ctr" rtl="1"/>
                      <a:r>
                        <a:rPr lang="en-US" dirty="0"/>
                        <a:t>X</a:t>
                      </a:r>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9" name="Content Placeholder 3">
            <a:extLst>
              <a:ext uri="{FF2B5EF4-FFF2-40B4-BE49-F238E27FC236}">
                <a16:creationId xmlns:a16="http://schemas.microsoft.com/office/drawing/2014/main" id="{19981FDA-E61E-4C21-BC9C-AC76786F0489}"/>
              </a:ext>
            </a:extLst>
          </p:cNvPr>
          <p:cNvGraphicFramePr>
            <a:graphicFrameLocks/>
          </p:cNvGraphicFramePr>
          <p:nvPr/>
        </p:nvGraphicFramePr>
        <p:xfrm>
          <a:off x="9810776" y="2954644"/>
          <a:ext cx="714381" cy="1097280"/>
        </p:xfrm>
        <a:graphic>
          <a:graphicData uri="http://schemas.openxmlformats.org/drawingml/2006/table">
            <a:tbl>
              <a:tblPr rtl="1" firstRow="1" bandRow="1">
                <a:tableStyleId>{5C22544A-7EE6-4342-B048-85BDC9FD1C3A}</a:tableStyleId>
              </a:tblPr>
              <a:tblGrid>
                <a:gridCol w="238127">
                  <a:extLst>
                    <a:ext uri="{9D8B030D-6E8A-4147-A177-3AD203B41FA5}">
                      <a16:colId xmlns:a16="http://schemas.microsoft.com/office/drawing/2014/main" val="20000"/>
                    </a:ext>
                  </a:extLst>
                </a:gridCol>
                <a:gridCol w="238127">
                  <a:extLst>
                    <a:ext uri="{9D8B030D-6E8A-4147-A177-3AD203B41FA5}">
                      <a16:colId xmlns:a16="http://schemas.microsoft.com/office/drawing/2014/main" val="20001"/>
                    </a:ext>
                  </a:extLst>
                </a:gridCol>
                <a:gridCol w="238127">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algn="ctr" rtl="1"/>
                      <a:r>
                        <a:rPr lang="en-US" sz="1600" dirty="0"/>
                        <a:t>X</a:t>
                      </a:r>
                      <a:endParaRPr lang="ar-EG" sz="1600"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cxnSp>
        <p:nvCxnSpPr>
          <p:cNvPr id="20" name="Straight Arrow Connector 19">
            <a:extLst>
              <a:ext uri="{FF2B5EF4-FFF2-40B4-BE49-F238E27FC236}">
                <a16:creationId xmlns:a16="http://schemas.microsoft.com/office/drawing/2014/main" id="{A43CA5B9-FE0E-4D83-8763-5DD8A45FAC4A}"/>
              </a:ext>
            </a:extLst>
          </p:cNvPr>
          <p:cNvCxnSpPr/>
          <p:nvPr/>
        </p:nvCxnSpPr>
        <p:spPr>
          <a:xfrm rot="10800000" flipV="1">
            <a:off x="2952728" y="2357430"/>
            <a:ext cx="3429024"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382A845E-A074-4A0A-9EAD-913E825572C3}"/>
              </a:ext>
            </a:extLst>
          </p:cNvPr>
          <p:cNvCxnSpPr/>
          <p:nvPr/>
        </p:nvCxnSpPr>
        <p:spPr>
          <a:xfrm rot="10800000" flipV="1">
            <a:off x="4024298" y="2357430"/>
            <a:ext cx="2428892"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31B4175E-8421-4A56-92C0-5F6EA9E2EF30}"/>
              </a:ext>
            </a:extLst>
          </p:cNvPr>
          <p:cNvCxnSpPr/>
          <p:nvPr/>
        </p:nvCxnSpPr>
        <p:spPr>
          <a:xfrm rot="10800000" flipV="1">
            <a:off x="4952992" y="2357430"/>
            <a:ext cx="1500198"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EF79464A-730F-4E41-B968-5234A709B1CE}"/>
              </a:ext>
            </a:extLst>
          </p:cNvPr>
          <p:cNvCxnSpPr/>
          <p:nvPr/>
        </p:nvCxnSpPr>
        <p:spPr>
          <a:xfrm rot="10800000" flipV="1">
            <a:off x="5810248" y="2357430"/>
            <a:ext cx="642942"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668E4864-9F1C-437F-87C8-A1288D7483DE}"/>
              </a:ext>
            </a:extLst>
          </p:cNvPr>
          <p:cNvCxnSpPr/>
          <p:nvPr/>
        </p:nvCxnSpPr>
        <p:spPr>
          <a:xfrm rot="16200000" flipH="1">
            <a:off x="6310314" y="2500306"/>
            <a:ext cx="571504" cy="2857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6BA06C46-E22E-44FB-AA73-28B76476D389}"/>
              </a:ext>
            </a:extLst>
          </p:cNvPr>
          <p:cNvCxnSpPr/>
          <p:nvPr/>
        </p:nvCxnSpPr>
        <p:spPr>
          <a:xfrm>
            <a:off x="6453190" y="2357430"/>
            <a:ext cx="1143008"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4B013CC6-8E7C-4D7D-99CA-59ED9B73C0BF}"/>
              </a:ext>
            </a:extLst>
          </p:cNvPr>
          <p:cNvCxnSpPr/>
          <p:nvPr/>
        </p:nvCxnSpPr>
        <p:spPr>
          <a:xfrm>
            <a:off x="6453190" y="2357430"/>
            <a:ext cx="2071702"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F39F0DCA-B575-47EC-9A05-7838677D007E}"/>
              </a:ext>
            </a:extLst>
          </p:cNvPr>
          <p:cNvCxnSpPr/>
          <p:nvPr/>
        </p:nvCxnSpPr>
        <p:spPr>
          <a:xfrm>
            <a:off x="6453190" y="2357430"/>
            <a:ext cx="2928958"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CB003CE8-A3B0-4EA4-85E2-E3D9FE3ABBBC}"/>
              </a:ext>
            </a:extLst>
          </p:cNvPr>
          <p:cNvCxnSpPr/>
          <p:nvPr/>
        </p:nvCxnSpPr>
        <p:spPr>
          <a:xfrm>
            <a:off x="6453190" y="2357430"/>
            <a:ext cx="3714776"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aphicFrame>
        <p:nvGraphicFramePr>
          <p:cNvPr id="29" name="Content Placeholder 3">
            <a:extLst>
              <a:ext uri="{FF2B5EF4-FFF2-40B4-BE49-F238E27FC236}">
                <a16:creationId xmlns:a16="http://schemas.microsoft.com/office/drawing/2014/main" id="{73D51FB4-6BD3-4FC6-BC12-2B2C9306E01B}"/>
              </a:ext>
            </a:extLst>
          </p:cNvPr>
          <p:cNvGraphicFramePr>
            <a:graphicFrameLocks/>
          </p:cNvGraphicFramePr>
          <p:nvPr/>
        </p:nvGraphicFramePr>
        <p:xfrm>
          <a:off x="6667505" y="4587272"/>
          <a:ext cx="857257" cy="1097280"/>
        </p:xfrm>
        <a:graphic>
          <a:graphicData uri="http://schemas.openxmlformats.org/drawingml/2006/table">
            <a:tbl>
              <a:tblPr rtl="1" firstRow="1" bandRow="1">
                <a:tableStyleId>{5C22544A-7EE6-4342-B048-85BDC9FD1C3A}</a:tableStyleId>
              </a:tblPr>
              <a:tblGrid>
                <a:gridCol w="279952">
                  <a:extLst>
                    <a:ext uri="{9D8B030D-6E8A-4147-A177-3AD203B41FA5}">
                      <a16:colId xmlns:a16="http://schemas.microsoft.com/office/drawing/2014/main" val="20000"/>
                    </a:ext>
                  </a:extLst>
                </a:gridCol>
                <a:gridCol w="297353">
                  <a:extLst>
                    <a:ext uri="{9D8B030D-6E8A-4147-A177-3AD203B41FA5}">
                      <a16:colId xmlns:a16="http://schemas.microsoft.com/office/drawing/2014/main" val="20001"/>
                    </a:ext>
                  </a:extLst>
                </a:gridCol>
                <a:gridCol w="279952">
                  <a:extLst>
                    <a:ext uri="{9D8B030D-6E8A-4147-A177-3AD203B41FA5}">
                      <a16:colId xmlns:a16="http://schemas.microsoft.com/office/drawing/2014/main" val="20002"/>
                    </a:ext>
                  </a:extLst>
                </a:gridCol>
              </a:tblGrid>
              <a:tr h="119063">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119063">
                <a:tc>
                  <a:txBody>
                    <a:bodyPr/>
                    <a:lstStyle/>
                    <a:p>
                      <a:pPr rtl="1"/>
                      <a:r>
                        <a:rPr lang="en-US" dirty="0"/>
                        <a:t>O</a:t>
                      </a:r>
                      <a:endParaRPr lang="ar-EG" dirty="0"/>
                    </a:p>
                  </a:txBody>
                  <a:tcPr/>
                </a:tc>
                <a:tc>
                  <a:txBody>
                    <a:bodyPr/>
                    <a:lstStyle/>
                    <a:p>
                      <a:pPr algn="ctr" rtl="1"/>
                      <a:r>
                        <a:rPr lang="en-US" b="1" dirty="0"/>
                        <a:t>X</a:t>
                      </a:r>
                      <a:endParaRPr lang="ar-EG" b="1" dirty="0"/>
                    </a:p>
                  </a:txBody>
                  <a:tcPr/>
                </a:tc>
                <a:tc>
                  <a:txBody>
                    <a:bodyPr/>
                    <a:lstStyle/>
                    <a:p>
                      <a:pPr rtl="1"/>
                      <a:endParaRPr lang="ar-EG" dirty="0"/>
                    </a:p>
                  </a:txBody>
                  <a:tcPr/>
                </a:tc>
                <a:extLst>
                  <a:ext uri="{0D108BD9-81ED-4DB2-BD59-A6C34878D82A}">
                    <a16:rowId xmlns:a16="http://schemas.microsoft.com/office/drawing/2014/main" val="10001"/>
                  </a:ext>
                </a:extLst>
              </a:tr>
              <a:tr h="119063">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30" name="Content Placeholder 3">
            <a:extLst>
              <a:ext uri="{FF2B5EF4-FFF2-40B4-BE49-F238E27FC236}">
                <a16:creationId xmlns:a16="http://schemas.microsoft.com/office/drawing/2014/main" id="{68102705-5828-47EC-AC38-613D0D4901B7}"/>
              </a:ext>
            </a:extLst>
          </p:cNvPr>
          <p:cNvGraphicFramePr>
            <a:graphicFrameLocks/>
          </p:cNvGraphicFramePr>
          <p:nvPr/>
        </p:nvGraphicFramePr>
        <p:xfrm>
          <a:off x="5738810" y="4587272"/>
          <a:ext cx="857259" cy="1097280"/>
        </p:xfrm>
        <a:graphic>
          <a:graphicData uri="http://schemas.openxmlformats.org/drawingml/2006/table">
            <a:tbl>
              <a:tblPr rtl="1" firstRow="1" bandRow="1">
                <a:tableStyleId>{5C22544A-7EE6-4342-B048-85BDC9FD1C3A}</a:tableStyleId>
              </a:tblPr>
              <a:tblGrid>
                <a:gridCol w="285753">
                  <a:extLst>
                    <a:ext uri="{9D8B030D-6E8A-4147-A177-3AD203B41FA5}">
                      <a16:colId xmlns:a16="http://schemas.microsoft.com/office/drawing/2014/main" val="20000"/>
                    </a:ext>
                  </a:extLst>
                </a:gridCol>
                <a:gridCol w="285753">
                  <a:extLst>
                    <a:ext uri="{9D8B030D-6E8A-4147-A177-3AD203B41FA5}">
                      <a16:colId xmlns:a16="http://schemas.microsoft.com/office/drawing/2014/main" val="20001"/>
                    </a:ext>
                  </a:extLst>
                </a:gridCol>
                <a:gridCol w="285753">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rtl="1"/>
                      <a:endParaRPr lang="ar-EG"/>
                    </a:p>
                  </a:txBody>
                  <a:tcPr/>
                </a:tc>
                <a:tc>
                  <a:txBody>
                    <a:bodyPr/>
                    <a:lstStyle/>
                    <a:p>
                      <a:pPr rtl="1"/>
                      <a:r>
                        <a:rPr lang="en-US" b="1" dirty="0"/>
                        <a:t>X</a:t>
                      </a:r>
                      <a:endParaRPr lang="ar-EG" b="1" dirty="0"/>
                    </a:p>
                  </a:txBody>
                  <a:tcPr/>
                </a:tc>
                <a:tc>
                  <a:txBody>
                    <a:bodyPr/>
                    <a:lstStyle/>
                    <a:p>
                      <a:pPr algn="ctr" rtl="1"/>
                      <a:r>
                        <a:rPr lang="en-US" dirty="0"/>
                        <a:t>O</a:t>
                      </a:r>
                      <a:endParaRPr lang="ar-EG" dirty="0"/>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31" name="Content Placeholder 3">
            <a:extLst>
              <a:ext uri="{FF2B5EF4-FFF2-40B4-BE49-F238E27FC236}">
                <a16:creationId xmlns:a16="http://schemas.microsoft.com/office/drawing/2014/main" id="{4887C130-1F8E-437D-97B9-2D8C31C2F8F6}"/>
              </a:ext>
            </a:extLst>
          </p:cNvPr>
          <p:cNvGraphicFramePr>
            <a:graphicFrameLocks/>
          </p:cNvGraphicFramePr>
          <p:nvPr/>
        </p:nvGraphicFramePr>
        <p:xfrm>
          <a:off x="7614302" y="4587272"/>
          <a:ext cx="767715" cy="1097280"/>
        </p:xfrm>
        <a:graphic>
          <a:graphicData uri="http://schemas.openxmlformats.org/drawingml/2006/table">
            <a:tbl>
              <a:tblPr rtl="1" firstRow="1" bandRow="1">
                <a:tableStyleId>{5C22544A-7EE6-4342-B048-85BDC9FD1C3A}</a:tableStyleId>
              </a:tblPr>
              <a:tblGrid>
                <a:gridCol w="255905">
                  <a:extLst>
                    <a:ext uri="{9D8B030D-6E8A-4147-A177-3AD203B41FA5}">
                      <a16:colId xmlns:a16="http://schemas.microsoft.com/office/drawing/2014/main" val="20000"/>
                    </a:ext>
                  </a:extLst>
                </a:gridCol>
                <a:gridCol w="255905">
                  <a:extLst>
                    <a:ext uri="{9D8B030D-6E8A-4147-A177-3AD203B41FA5}">
                      <a16:colId xmlns:a16="http://schemas.microsoft.com/office/drawing/2014/main" val="20001"/>
                    </a:ext>
                  </a:extLst>
                </a:gridCol>
                <a:gridCol w="255905">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algn="ctr" rtl="1"/>
                      <a:endParaRPr lang="ar-EG" dirty="0"/>
                    </a:p>
                  </a:txBody>
                  <a:tcPr/>
                </a:tc>
                <a:tc>
                  <a:txBody>
                    <a:bodyPr/>
                    <a:lstStyle/>
                    <a:p>
                      <a:pPr rtl="1"/>
                      <a:r>
                        <a:rPr lang="en-US" b="1" dirty="0"/>
                        <a:t>X</a:t>
                      </a:r>
                      <a:endParaRPr lang="ar-EG" b="1" dirty="0"/>
                    </a:p>
                  </a:txBody>
                  <a:tcPr/>
                </a:tc>
                <a:tc>
                  <a:txBody>
                    <a:bodyPr/>
                    <a:lstStyle/>
                    <a:p>
                      <a:pPr rtl="1"/>
                      <a:endParaRPr lang="ar-EG" dirty="0"/>
                    </a:p>
                  </a:txBody>
                  <a:tcPr/>
                </a:tc>
                <a:extLst>
                  <a:ext uri="{0D108BD9-81ED-4DB2-BD59-A6C34878D82A}">
                    <a16:rowId xmlns:a16="http://schemas.microsoft.com/office/drawing/2014/main" val="10001"/>
                  </a:ext>
                </a:extLst>
              </a:tr>
              <a:tr h="261939">
                <a:tc>
                  <a:txBody>
                    <a:bodyPr/>
                    <a:lstStyle/>
                    <a:p>
                      <a:pPr rtl="1"/>
                      <a:endParaRPr lang="ar-EG" dirty="0"/>
                    </a:p>
                  </a:txBody>
                  <a:tcPr/>
                </a:tc>
                <a:tc>
                  <a:txBody>
                    <a:bodyPr/>
                    <a:lstStyle/>
                    <a:p>
                      <a:pPr rtl="1"/>
                      <a:endParaRPr lang="ar-EG" dirty="0"/>
                    </a:p>
                  </a:txBody>
                  <a:tcPr/>
                </a:tc>
                <a:tc>
                  <a:txBody>
                    <a:bodyPr/>
                    <a:lstStyle/>
                    <a:p>
                      <a:pPr rtl="1"/>
                      <a:r>
                        <a:rPr lang="en-US" dirty="0"/>
                        <a:t>O</a:t>
                      </a:r>
                      <a:endParaRPr lang="ar-EG" dirty="0"/>
                    </a:p>
                  </a:txBody>
                  <a:tcPr/>
                </a:tc>
                <a:extLst>
                  <a:ext uri="{0D108BD9-81ED-4DB2-BD59-A6C34878D82A}">
                    <a16:rowId xmlns:a16="http://schemas.microsoft.com/office/drawing/2014/main" val="10002"/>
                  </a:ext>
                </a:extLst>
              </a:tr>
            </a:tbl>
          </a:graphicData>
        </a:graphic>
      </p:graphicFrame>
      <p:graphicFrame>
        <p:nvGraphicFramePr>
          <p:cNvPr id="32" name="Content Placeholder 3">
            <a:extLst>
              <a:ext uri="{FF2B5EF4-FFF2-40B4-BE49-F238E27FC236}">
                <a16:creationId xmlns:a16="http://schemas.microsoft.com/office/drawing/2014/main" id="{14A72BC0-E171-4D91-85FB-7939A64F5F48}"/>
              </a:ext>
            </a:extLst>
          </p:cNvPr>
          <p:cNvGraphicFramePr>
            <a:graphicFrameLocks/>
          </p:cNvGraphicFramePr>
          <p:nvPr/>
        </p:nvGraphicFramePr>
        <p:xfrm>
          <a:off x="8524894" y="4612982"/>
          <a:ext cx="785817" cy="1097280"/>
        </p:xfrm>
        <a:graphic>
          <a:graphicData uri="http://schemas.openxmlformats.org/drawingml/2006/table">
            <a:tbl>
              <a:tblPr rtl="1" firstRow="1" bandRow="1">
                <a:tableStyleId>{5C22544A-7EE6-4342-B048-85BDC9FD1C3A}</a:tableStyleId>
              </a:tblPr>
              <a:tblGrid>
                <a:gridCol w="261939">
                  <a:extLst>
                    <a:ext uri="{9D8B030D-6E8A-4147-A177-3AD203B41FA5}">
                      <a16:colId xmlns:a16="http://schemas.microsoft.com/office/drawing/2014/main" val="20000"/>
                    </a:ext>
                  </a:extLst>
                </a:gridCol>
                <a:gridCol w="261939">
                  <a:extLst>
                    <a:ext uri="{9D8B030D-6E8A-4147-A177-3AD203B41FA5}">
                      <a16:colId xmlns:a16="http://schemas.microsoft.com/office/drawing/2014/main" val="20001"/>
                    </a:ext>
                  </a:extLst>
                </a:gridCol>
                <a:gridCol w="261939">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r>
                        <a:rPr lang="en-US" b="1" dirty="0"/>
                        <a:t>X</a:t>
                      </a:r>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rtl="1"/>
                      <a:endParaRPr lang="ar-EG" dirty="0"/>
                    </a:p>
                  </a:txBody>
                  <a:tcPr/>
                </a:tc>
                <a:tc>
                  <a:txBody>
                    <a:bodyPr/>
                    <a:lstStyle/>
                    <a:p>
                      <a:pPr rtl="1"/>
                      <a:r>
                        <a:rPr lang="en-US" dirty="0"/>
                        <a:t>O</a:t>
                      </a:r>
                      <a:endParaRPr lang="ar-EG" dirty="0"/>
                    </a:p>
                  </a:txBody>
                  <a:tcPr/>
                </a:tc>
                <a:tc>
                  <a:txBody>
                    <a:bodyPr/>
                    <a:lstStyle/>
                    <a:p>
                      <a:pPr algn="ctr" rtl="1"/>
                      <a:endParaRPr lang="ar-EG" dirty="0"/>
                    </a:p>
                  </a:txBody>
                  <a:tcPr/>
                </a:tc>
                <a:extLst>
                  <a:ext uri="{0D108BD9-81ED-4DB2-BD59-A6C34878D82A}">
                    <a16:rowId xmlns:a16="http://schemas.microsoft.com/office/drawing/2014/main" val="10002"/>
                  </a:ext>
                </a:extLst>
              </a:tr>
            </a:tbl>
          </a:graphicData>
        </a:graphic>
      </p:graphicFrame>
      <p:graphicFrame>
        <p:nvGraphicFramePr>
          <p:cNvPr id="33" name="Content Placeholder 3">
            <a:extLst>
              <a:ext uri="{FF2B5EF4-FFF2-40B4-BE49-F238E27FC236}">
                <a16:creationId xmlns:a16="http://schemas.microsoft.com/office/drawing/2014/main" id="{2865BB4D-DDF8-4307-9E95-6DEA93432948}"/>
              </a:ext>
            </a:extLst>
          </p:cNvPr>
          <p:cNvGraphicFramePr>
            <a:graphicFrameLocks/>
          </p:cNvGraphicFramePr>
          <p:nvPr/>
        </p:nvGraphicFramePr>
        <p:xfrm>
          <a:off x="4810116" y="4587272"/>
          <a:ext cx="857256" cy="1097280"/>
        </p:xfrm>
        <a:graphic>
          <a:graphicData uri="http://schemas.openxmlformats.org/drawingml/2006/table">
            <a:tbl>
              <a:tblPr rtl="1" firstRow="1" bandRow="1">
                <a:tableStyleId>{5C22544A-7EE6-4342-B048-85BDC9FD1C3A}</a:tableStyleId>
              </a:tblPr>
              <a:tblGrid>
                <a:gridCol w="285752">
                  <a:extLst>
                    <a:ext uri="{9D8B030D-6E8A-4147-A177-3AD203B41FA5}">
                      <a16:colId xmlns:a16="http://schemas.microsoft.com/office/drawing/2014/main" val="20000"/>
                    </a:ext>
                  </a:extLst>
                </a:gridCol>
                <a:gridCol w="285752">
                  <a:extLst>
                    <a:ext uri="{9D8B030D-6E8A-4147-A177-3AD203B41FA5}">
                      <a16:colId xmlns:a16="http://schemas.microsoft.com/office/drawing/2014/main" val="20001"/>
                    </a:ext>
                  </a:extLst>
                </a:gridCol>
                <a:gridCol w="285752">
                  <a:extLst>
                    <a:ext uri="{9D8B030D-6E8A-4147-A177-3AD203B41FA5}">
                      <a16:colId xmlns:a16="http://schemas.microsoft.com/office/drawing/2014/main" val="20002"/>
                    </a:ext>
                  </a:extLst>
                </a:gridCol>
              </a:tblGrid>
              <a:tr h="261939">
                <a:tc>
                  <a:txBody>
                    <a:bodyPr/>
                    <a:lstStyle/>
                    <a:p>
                      <a:pPr algn="ctr" rtl="1"/>
                      <a:r>
                        <a:rPr lang="en-US" dirty="0"/>
                        <a:t>O</a:t>
                      </a:r>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r>
                        <a:rPr lang="en-US" b="1" dirty="0"/>
                        <a:t>X</a:t>
                      </a:r>
                      <a:endParaRPr lang="ar-EG" b="1" dirty="0"/>
                    </a:p>
                  </a:txBody>
                  <a:tcPr/>
                </a:tc>
                <a:tc>
                  <a:txBody>
                    <a:bodyPr/>
                    <a:lstStyle/>
                    <a:p>
                      <a:pPr rtl="1"/>
                      <a:endParaRPr lang="ar-EG" dirty="0"/>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34" name="Content Placeholder 3">
            <a:extLst>
              <a:ext uri="{FF2B5EF4-FFF2-40B4-BE49-F238E27FC236}">
                <a16:creationId xmlns:a16="http://schemas.microsoft.com/office/drawing/2014/main" id="{0517C971-2C8A-4357-BBDA-25E9F77102AC}"/>
              </a:ext>
            </a:extLst>
          </p:cNvPr>
          <p:cNvGraphicFramePr>
            <a:graphicFrameLocks/>
          </p:cNvGraphicFramePr>
          <p:nvPr/>
        </p:nvGraphicFramePr>
        <p:xfrm>
          <a:off x="3881423" y="4587272"/>
          <a:ext cx="785817" cy="1097280"/>
        </p:xfrm>
        <a:graphic>
          <a:graphicData uri="http://schemas.openxmlformats.org/drawingml/2006/table">
            <a:tbl>
              <a:tblPr rtl="1" firstRow="1" bandRow="1">
                <a:tableStyleId>{5C22544A-7EE6-4342-B048-85BDC9FD1C3A}</a:tableStyleId>
              </a:tblPr>
              <a:tblGrid>
                <a:gridCol w="261939">
                  <a:extLst>
                    <a:ext uri="{9D8B030D-6E8A-4147-A177-3AD203B41FA5}">
                      <a16:colId xmlns:a16="http://schemas.microsoft.com/office/drawing/2014/main" val="20000"/>
                    </a:ext>
                  </a:extLst>
                </a:gridCol>
                <a:gridCol w="261939">
                  <a:extLst>
                    <a:ext uri="{9D8B030D-6E8A-4147-A177-3AD203B41FA5}">
                      <a16:colId xmlns:a16="http://schemas.microsoft.com/office/drawing/2014/main" val="20001"/>
                    </a:ext>
                  </a:extLst>
                </a:gridCol>
                <a:gridCol w="261939">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algn="ctr" rtl="1"/>
                      <a:r>
                        <a:rPr lang="en-US" dirty="0"/>
                        <a:t>O</a:t>
                      </a:r>
                      <a:endParaRPr lang="ar-EG" dirty="0"/>
                    </a:p>
                  </a:txBody>
                  <a:tcPr/>
                </a:tc>
                <a:tc>
                  <a:txBody>
                    <a:bodyPr/>
                    <a:lstStyle/>
                    <a:p>
                      <a:pPr rtl="1"/>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r>
                        <a:rPr lang="en-US" b="1" dirty="0"/>
                        <a:t>X</a:t>
                      </a:r>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35" name="Content Placeholder 3">
            <a:extLst>
              <a:ext uri="{FF2B5EF4-FFF2-40B4-BE49-F238E27FC236}">
                <a16:creationId xmlns:a16="http://schemas.microsoft.com/office/drawing/2014/main" id="{B662D8DA-5022-405F-B42B-DBF99E6D0F57}"/>
              </a:ext>
            </a:extLst>
          </p:cNvPr>
          <p:cNvGraphicFramePr>
            <a:graphicFrameLocks/>
          </p:cNvGraphicFramePr>
          <p:nvPr/>
        </p:nvGraphicFramePr>
        <p:xfrm>
          <a:off x="2809853" y="4587272"/>
          <a:ext cx="910593" cy="1097280"/>
        </p:xfrm>
        <a:graphic>
          <a:graphicData uri="http://schemas.openxmlformats.org/drawingml/2006/table">
            <a:tbl>
              <a:tblPr rtl="1" firstRow="1" bandRow="1">
                <a:tableStyleId>{5C22544A-7EE6-4342-B048-85BDC9FD1C3A}</a:tableStyleId>
              </a:tblPr>
              <a:tblGrid>
                <a:gridCol w="303531">
                  <a:extLst>
                    <a:ext uri="{9D8B030D-6E8A-4147-A177-3AD203B41FA5}">
                      <a16:colId xmlns:a16="http://schemas.microsoft.com/office/drawing/2014/main" val="20000"/>
                    </a:ext>
                  </a:extLst>
                </a:gridCol>
                <a:gridCol w="303531">
                  <a:extLst>
                    <a:ext uri="{9D8B030D-6E8A-4147-A177-3AD203B41FA5}">
                      <a16:colId xmlns:a16="http://schemas.microsoft.com/office/drawing/2014/main" val="20001"/>
                    </a:ext>
                  </a:extLst>
                </a:gridCol>
                <a:gridCol w="303531">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algn="ctr" rtl="1"/>
                      <a:r>
                        <a:rPr lang="en-US" dirty="0"/>
                        <a:t>O</a:t>
                      </a:r>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r>
                        <a:rPr lang="en-US" b="1" dirty="0"/>
                        <a:t>X</a:t>
                      </a:r>
                      <a:endParaRPr lang="ar-EG" b="1" dirty="0"/>
                    </a:p>
                  </a:txBody>
                  <a:tcPr/>
                </a:tc>
                <a:tc>
                  <a:txBody>
                    <a:bodyPr/>
                    <a:lstStyle/>
                    <a:p>
                      <a:pPr rtl="1"/>
                      <a:endParaRPr lang="ar-EG" dirty="0"/>
                    </a:p>
                  </a:txBody>
                  <a:tcPr/>
                </a:tc>
                <a:extLst>
                  <a:ext uri="{0D108BD9-81ED-4DB2-BD59-A6C34878D82A}">
                    <a16:rowId xmlns:a16="http://schemas.microsoft.com/office/drawing/2014/main" val="10001"/>
                  </a:ext>
                </a:extLst>
              </a:tr>
              <a:tr h="261939">
                <a:tc>
                  <a:txBody>
                    <a:bodyPr/>
                    <a:lstStyle/>
                    <a:p>
                      <a:pPr rtl="1"/>
                      <a:endParaRPr lang="ar-EG"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36" name="Content Placeholder 3">
            <a:extLst>
              <a:ext uri="{FF2B5EF4-FFF2-40B4-BE49-F238E27FC236}">
                <a16:creationId xmlns:a16="http://schemas.microsoft.com/office/drawing/2014/main" id="{9C01B61A-1A71-479C-9EE5-7EA69862B472}"/>
              </a:ext>
            </a:extLst>
          </p:cNvPr>
          <p:cNvGraphicFramePr>
            <a:graphicFrameLocks/>
          </p:cNvGraphicFramePr>
          <p:nvPr/>
        </p:nvGraphicFramePr>
        <p:xfrm>
          <a:off x="9382148" y="4617736"/>
          <a:ext cx="857256" cy="1097280"/>
        </p:xfrm>
        <a:graphic>
          <a:graphicData uri="http://schemas.openxmlformats.org/drawingml/2006/table">
            <a:tbl>
              <a:tblPr rtl="1" firstRow="1" bandRow="1">
                <a:tableStyleId>{5C22544A-7EE6-4342-B048-85BDC9FD1C3A}</a:tableStyleId>
              </a:tblPr>
              <a:tblGrid>
                <a:gridCol w="285752">
                  <a:extLst>
                    <a:ext uri="{9D8B030D-6E8A-4147-A177-3AD203B41FA5}">
                      <a16:colId xmlns:a16="http://schemas.microsoft.com/office/drawing/2014/main" val="20000"/>
                    </a:ext>
                  </a:extLst>
                </a:gridCol>
                <a:gridCol w="285752">
                  <a:extLst>
                    <a:ext uri="{9D8B030D-6E8A-4147-A177-3AD203B41FA5}">
                      <a16:colId xmlns:a16="http://schemas.microsoft.com/office/drawing/2014/main" val="20001"/>
                    </a:ext>
                  </a:extLst>
                </a:gridCol>
                <a:gridCol w="285752">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r>
                        <a:rPr lang="en-US" b="1" dirty="0"/>
                        <a:t>X</a:t>
                      </a:r>
                      <a:endParaRPr lang="ar-EG" b="1" dirty="0"/>
                    </a:p>
                  </a:txBody>
                  <a:tcPr/>
                </a:tc>
                <a:tc>
                  <a:txBody>
                    <a:bodyPr/>
                    <a:lstStyle/>
                    <a:p>
                      <a:pPr rtl="1"/>
                      <a:endParaRPr lang="ar-EG" dirty="0"/>
                    </a:p>
                  </a:txBody>
                  <a:tcPr/>
                </a:tc>
                <a:extLst>
                  <a:ext uri="{0D108BD9-81ED-4DB2-BD59-A6C34878D82A}">
                    <a16:rowId xmlns:a16="http://schemas.microsoft.com/office/drawing/2014/main" val="10001"/>
                  </a:ext>
                </a:extLst>
              </a:tr>
              <a:tr h="261939">
                <a:tc>
                  <a:txBody>
                    <a:bodyPr/>
                    <a:lstStyle/>
                    <a:p>
                      <a:pPr rtl="1"/>
                      <a:r>
                        <a:rPr lang="en-US" dirty="0"/>
                        <a:t>O</a:t>
                      </a:r>
                      <a:endParaRPr lang="ar-EG" dirty="0"/>
                    </a:p>
                  </a:txBody>
                  <a:tcPr/>
                </a:tc>
                <a:tc>
                  <a:txBody>
                    <a:bodyPr/>
                    <a:lstStyle/>
                    <a:p>
                      <a:pPr algn="ct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cxnSp>
        <p:nvCxnSpPr>
          <p:cNvPr id="37" name="Straight Arrow Connector 36">
            <a:extLst>
              <a:ext uri="{FF2B5EF4-FFF2-40B4-BE49-F238E27FC236}">
                <a16:creationId xmlns:a16="http://schemas.microsoft.com/office/drawing/2014/main" id="{51504CD9-9A1C-4DA0-B16B-6FB3B0777146}"/>
              </a:ext>
            </a:extLst>
          </p:cNvPr>
          <p:cNvCxnSpPr/>
          <p:nvPr/>
        </p:nvCxnSpPr>
        <p:spPr>
          <a:xfrm rot="10800000" flipV="1">
            <a:off x="3238481" y="4000505"/>
            <a:ext cx="3429024"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F198E3FF-C57A-437A-BDCA-0AC33D9DB4D6}"/>
              </a:ext>
            </a:extLst>
          </p:cNvPr>
          <p:cNvCxnSpPr/>
          <p:nvPr/>
        </p:nvCxnSpPr>
        <p:spPr>
          <a:xfrm rot="10800000" flipV="1">
            <a:off x="4310051" y="4000505"/>
            <a:ext cx="2428892"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0EB31178-012E-4873-B408-FAA2646961A2}"/>
              </a:ext>
            </a:extLst>
          </p:cNvPr>
          <p:cNvCxnSpPr/>
          <p:nvPr/>
        </p:nvCxnSpPr>
        <p:spPr>
          <a:xfrm rot="10800000" flipV="1">
            <a:off x="5238745" y="4000505"/>
            <a:ext cx="1500198"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F2C67BFD-4704-484E-9211-380C29D88F09}"/>
              </a:ext>
            </a:extLst>
          </p:cNvPr>
          <p:cNvCxnSpPr/>
          <p:nvPr/>
        </p:nvCxnSpPr>
        <p:spPr>
          <a:xfrm rot="10800000" flipV="1">
            <a:off x="6096001" y="4000505"/>
            <a:ext cx="642942"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35A39997-84DC-43BA-AB8D-24AFA8C6829F}"/>
              </a:ext>
            </a:extLst>
          </p:cNvPr>
          <p:cNvCxnSpPr/>
          <p:nvPr/>
        </p:nvCxnSpPr>
        <p:spPr>
          <a:xfrm rot="16200000" flipH="1">
            <a:off x="6596067" y="4143381"/>
            <a:ext cx="571504" cy="2857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3B414B6A-C706-4943-9E76-161C5F873F9B}"/>
              </a:ext>
            </a:extLst>
          </p:cNvPr>
          <p:cNvCxnSpPr/>
          <p:nvPr/>
        </p:nvCxnSpPr>
        <p:spPr>
          <a:xfrm>
            <a:off x="6738943" y="4000505"/>
            <a:ext cx="1143008"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5384AF91-CACD-4914-A8D7-2CD100C74479}"/>
              </a:ext>
            </a:extLst>
          </p:cNvPr>
          <p:cNvCxnSpPr/>
          <p:nvPr/>
        </p:nvCxnSpPr>
        <p:spPr>
          <a:xfrm>
            <a:off x="6738943" y="4000505"/>
            <a:ext cx="2071702"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545CB797-E209-44AF-8B2C-0B091BC35B51}"/>
              </a:ext>
            </a:extLst>
          </p:cNvPr>
          <p:cNvCxnSpPr/>
          <p:nvPr/>
        </p:nvCxnSpPr>
        <p:spPr>
          <a:xfrm>
            <a:off x="6738943" y="4000505"/>
            <a:ext cx="2928958"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7749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ED515-A57D-42FB-AD0E-7D73B17B2BE4}"/>
              </a:ext>
            </a:extLst>
          </p:cNvPr>
          <p:cNvSpPr>
            <a:spLocks noGrp="1"/>
          </p:cNvSpPr>
          <p:nvPr>
            <p:ph type="title"/>
          </p:nvPr>
        </p:nvSpPr>
        <p:spPr>
          <a:xfrm>
            <a:off x="2378868" y="589598"/>
            <a:ext cx="7434262" cy="492443"/>
          </a:xfrm>
        </p:spPr>
        <p:txBody>
          <a:bodyPr>
            <a:normAutofit fontScale="90000"/>
          </a:bodyPr>
          <a:lstStyle/>
          <a:p>
            <a:r>
              <a:rPr lang="en-US" spc="-305" dirty="0"/>
              <a:t>Example: </a:t>
            </a:r>
            <a:r>
              <a:rPr lang="en-US" spc="-305" dirty="0" smtClean="0">
                <a:solidFill>
                  <a:srgbClr val="C00000"/>
                </a:solidFill>
              </a:rPr>
              <a:t>8-Queens Problem</a:t>
            </a:r>
            <a:endParaRPr lang="en-AU" spc="-305" dirty="0">
              <a:solidFill>
                <a:srgbClr val="C00000"/>
              </a:solidFill>
            </a:endParaRPr>
          </a:p>
        </p:txBody>
      </p:sp>
      <p:pic>
        <p:nvPicPr>
          <p:cNvPr id="3074" name="Picture 2" descr="Figure 2: The complete recursion tree of Gauss and Laquière’s algorithm for the 4 queens proble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8868" y="1229109"/>
            <a:ext cx="7555267" cy="5505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315572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0675A6-61DA-464B-8960-D0A269C916E6}"/>
              </a:ext>
            </a:extLst>
          </p:cNvPr>
          <p:cNvSpPr>
            <a:spLocks noGrp="1"/>
          </p:cNvSpPr>
          <p:nvPr>
            <p:ph type="title"/>
          </p:nvPr>
        </p:nvSpPr>
        <p:spPr>
          <a:xfrm>
            <a:off x="2378868" y="589598"/>
            <a:ext cx="7434262" cy="492443"/>
          </a:xfrm>
        </p:spPr>
        <p:txBody>
          <a:bodyPr>
            <a:normAutofit fontScale="90000"/>
          </a:bodyPr>
          <a:lstStyle/>
          <a:p>
            <a:r>
              <a:rPr lang="en-US" spc="-305" dirty="0"/>
              <a:t>How Human Beings Think ..?</a:t>
            </a:r>
            <a:endParaRPr lang="en-AU" spc="-305" dirty="0"/>
          </a:p>
        </p:txBody>
      </p:sp>
      <p:sp>
        <p:nvSpPr>
          <p:cNvPr id="3" name="Text Placeholder 2">
            <a:extLst>
              <a:ext uri="{FF2B5EF4-FFF2-40B4-BE49-F238E27FC236}">
                <a16:creationId xmlns:a16="http://schemas.microsoft.com/office/drawing/2014/main" id="{0FF269D1-4C20-4DD8-B716-E25FFDCFC44C}"/>
              </a:ext>
            </a:extLst>
          </p:cNvPr>
          <p:cNvSpPr>
            <a:spLocks noGrp="1"/>
          </p:cNvSpPr>
          <p:nvPr>
            <p:ph type="body" idx="1"/>
          </p:nvPr>
        </p:nvSpPr>
        <p:spPr>
          <a:xfrm>
            <a:off x="1" y="1371601"/>
            <a:ext cx="8215085" cy="4431983"/>
          </a:xfrm>
        </p:spPr>
        <p:txBody>
          <a:bodyPr>
            <a:normAutofit fontScale="92500"/>
          </a:bodyPr>
          <a:lstStyle/>
          <a:p>
            <a:pPr marL="342900" indent="-342900" algn="just">
              <a:lnSpc>
                <a:spcPct val="150000"/>
              </a:lnSpc>
            </a:pPr>
            <a:r>
              <a:rPr lang="en-US" dirty="0"/>
              <a:t>Human beings do not engage </a:t>
            </a:r>
            <a:r>
              <a:rPr lang="en-US" dirty="0" smtClean="0"/>
              <a:t>in </a:t>
            </a:r>
            <a:r>
              <a:rPr lang="en-US" dirty="0"/>
              <a:t>search of the entire state space. Instead, they focus on exploring alternatives that have proven to be effective through experience. Human problem-solving relies on judgmental rules that restrict the exploration of the search space to areas of the state space that appear promising. These guiding rules are commonly referred to as "heuristics."</a:t>
            </a:r>
            <a:endParaRPr lang="en-US" sz="2400" i="1" dirty="0"/>
          </a:p>
        </p:txBody>
      </p:sp>
      <p:pic>
        <p:nvPicPr>
          <p:cNvPr id="2050" name="Picture 2" descr="Human Thinking PNGs for Free Downlo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45829" y="0"/>
            <a:ext cx="5646058" cy="609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15285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8DFDE-3A00-462F-8AF0-7ED2AF11882D}"/>
              </a:ext>
            </a:extLst>
          </p:cNvPr>
          <p:cNvSpPr>
            <a:spLocks noGrp="1"/>
          </p:cNvSpPr>
          <p:nvPr>
            <p:ph type="title"/>
          </p:nvPr>
        </p:nvSpPr>
        <p:spPr>
          <a:xfrm>
            <a:off x="2378868" y="589598"/>
            <a:ext cx="7434262" cy="492443"/>
          </a:xfrm>
        </p:spPr>
        <p:txBody>
          <a:bodyPr>
            <a:normAutofit fontScale="90000"/>
          </a:bodyPr>
          <a:lstStyle/>
          <a:p>
            <a:r>
              <a:rPr lang="en-US" spc="-305" dirty="0"/>
              <a:t>Heuristic Search</a:t>
            </a:r>
            <a:endParaRPr lang="en-AU" spc="-305" dirty="0"/>
          </a:p>
        </p:txBody>
      </p:sp>
      <p:sp>
        <p:nvSpPr>
          <p:cNvPr id="3" name="Text Placeholder 2">
            <a:extLst>
              <a:ext uri="{FF2B5EF4-FFF2-40B4-BE49-F238E27FC236}">
                <a16:creationId xmlns:a16="http://schemas.microsoft.com/office/drawing/2014/main" id="{4CCD664C-E2B4-47AE-B4E7-BE1A4FAF9780}"/>
              </a:ext>
            </a:extLst>
          </p:cNvPr>
          <p:cNvSpPr>
            <a:spLocks noGrp="1"/>
          </p:cNvSpPr>
          <p:nvPr>
            <p:ph type="body" idx="1"/>
          </p:nvPr>
        </p:nvSpPr>
        <p:spPr>
          <a:xfrm>
            <a:off x="566057" y="1371600"/>
            <a:ext cx="11393714" cy="5023174"/>
          </a:xfrm>
        </p:spPr>
        <p:txBody>
          <a:bodyPr>
            <a:noAutofit/>
          </a:bodyPr>
          <a:lstStyle/>
          <a:p>
            <a:r>
              <a:rPr lang="en-US" sz="3200" dirty="0"/>
              <a:t>A heuristic is a method employed to expedite problem-solving compared to traditional approaches. </a:t>
            </a:r>
            <a:endParaRPr lang="en-US" sz="3200" dirty="0" smtClean="0"/>
          </a:p>
          <a:p>
            <a:r>
              <a:rPr lang="en-US" sz="3200" dirty="0" smtClean="0"/>
              <a:t>These </a:t>
            </a:r>
            <a:r>
              <a:rPr lang="en-US" sz="3200" dirty="0"/>
              <a:t>methods are utilized to approximate solutions when conventional methods are </a:t>
            </a:r>
            <a:r>
              <a:rPr lang="en-US" sz="3200" dirty="0" smtClean="0"/>
              <a:t>not effective</a:t>
            </a:r>
            <a:r>
              <a:rPr lang="en-US" sz="3200" dirty="0"/>
              <a:t>. </a:t>
            </a:r>
            <a:endParaRPr lang="en-US" sz="3200" dirty="0" smtClean="0"/>
          </a:p>
          <a:p>
            <a:r>
              <a:rPr lang="en-US" sz="3200" dirty="0" smtClean="0"/>
              <a:t>Heuristics </a:t>
            </a:r>
            <a:r>
              <a:rPr lang="en-US" sz="3200" dirty="0"/>
              <a:t>are strategies that are derived from past experience with similar problems. </a:t>
            </a:r>
          </a:p>
          <a:p>
            <a:r>
              <a:rPr lang="en-US" sz="3200" dirty="0"/>
              <a:t>They employ practical techniques and shortcuts to generate solutions, which may not always be optimal but are adequate within a specified timeframe</a:t>
            </a:r>
            <a:r>
              <a:rPr lang="en-US" sz="3200" dirty="0"/>
              <a:t>.</a:t>
            </a:r>
          </a:p>
        </p:txBody>
      </p:sp>
    </p:spTree>
    <p:extLst>
      <p:ext uri="{BB962C8B-B14F-4D97-AF65-F5344CB8AC3E}">
        <p14:creationId xmlns:p14="http://schemas.microsoft.com/office/powerpoint/2010/main" val="18921209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 Heuristic </a:t>
            </a:r>
            <a:r>
              <a:rPr lang="en-US" b="1" dirty="0"/>
              <a:t>search </a:t>
            </a:r>
            <a:r>
              <a:rPr lang="en-US" b="1" dirty="0" smtClean="0"/>
              <a:t>vs </a:t>
            </a:r>
            <a:r>
              <a:rPr lang="en-US" b="1" dirty="0"/>
              <a:t>an </a:t>
            </a:r>
            <a:r>
              <a:rPr lang="en-US" b="1" dirty="0" smtClean="0"/>
              <a:t>Exhaustive </a:t>
            </a:r>
            <a:r>
              <a:rPr lang="en-US" b="1" dirty="0"/>
              <a:t>search?</a:t>
            </a:r>
            <a:endParaRPr lang="en-US" dirty="0"/>
          </a:p>
        </p:txBody>
      </p:sp>
      <p:sp>
        <p:nvSpPr>
          <p:cNvPr id="4" name="Text Placeholder 3"/>
          <p:cNvSpPr>
            <a:spLocks noGrp="1"/>
          </p:cNvSpPr>
          <p:nvPr>
            <p:ph type="body" idx="1"/>
          </p:nvPr>
        </p:nvSpPr>
        <p:spPr>
          <a:xfrm>
            <a:off x="6042707" y="1530804"/>
            <a:ext cx="5157787" cy="823912"/>
          </a:xfrm>
        </p:spPr>
        <p:txBody>
          <a:bodyPr/>
          <a:lstStyle/>
          <a:p>
            <a:r>
              <a:rPr lang="en-US" dirty="0" smtClean="0"/>
              <a:t>A Heuristic Search</a:t>
            </a:r>
            <a:endParaRPr lang="en-US" dirty="0"/>
          </a:p>
        </p:txBody>
      </p:sp>
      <p:sp>
        <p:nvSpPr>
          <p:cNvPr id="5" name="Content Placeholder 4"/>
          <p:cNvSpPr>
            <a:spLocks noGrp="1"/>
          </p:cNvSpPr>
          <p:nvPr>
            <p:ph sz="half" idx="2"/>
          </p:nvPr>
        </p:nvSpPr>
        <p:spPr>
          <a:xfrm>
            <a:off x="6042707" y="2354716"/>
            <a:ext cx="5692775" cy="3684588"/>
          </a:xfrm>
        </p:spPr>
        <p:txBody>
          <a:bodyPr>
            <a:noAutofit/>
          </a:bodyPr>
          <a:lstStyle/>
          <a:p>
            <a:r>
              <a:rPr lang="en-US" sz="2000" dirty="0"/>
              <a:t>Generate a subset of solutions (random</a:t>
            </a:r>
            <a:r>
              <a:rPr lang="en-US" sz="2000" dirty="0" smtClean="0"/>
              <a:t>)</a:t>
            </a:r>
          </a:p>
          <a:p>
            <a:r>
              <a:rPr lang="en-US" sz="2000" dirty="0" smtClean="0"/>
              <a:t>Evaluates </a:t>
            </a:r>
            <a:r>
              <a:rPr lang="en-US" sz="2000" dirty="0"/>
              <a:t>the generated </a:t>
            </a:r>
            <a:r>
              <a:rPr lang="en-US" sz="2000" dirty="0" smtClean="0"/>
              <a:t>solutions</a:t>
            </a:r>
          </a:p>
          <a:p>
            <a:r>
              <a:rPr lang="en-US" sz="2000" dirty="0" smtClean="0"/>
              <a:t>Select </a:t>
            </a:r>
            <a:r>
              <a:rPr lang="en-US" sz="2000" dirty="0"/>
              <a:t>the best </a:t>
            </a:r>
            <a:r>
              <a:rPr lang="en-US" sz="2000" dirty="0" smtClean="0"/>
              <a:t>solutions</a:t>
            </a:r>
          </a:p>
          <a:p>
            <a:r>
              <a:rPr lang="en-US" sz="2000" dirty="0" smtClean="0"/>
              <a:t>Generate </a:t>
            </a:r>
            <a:r>
              <a:rPr lang="en-US" sz="2000" dirty="0"/>
              <a:t>new subset of solution from the </a:t>
            </a:r>
            <a:r>
              <a:rPr lang="en-US" sz="2000" dirty="0" smtClean="0"/>
              <a:t>selected</a:t>
            </a:r>
          </a:p>
          <a:p>
            <a:r>
              <a:rPr lang="en-US" sz="2000" dirty="0" smtClean="0"/>
              <a:t>No </a:t>
            </a:r>
            <a:r>
              <a:rPr lang="en-US" sz="2000" dirty="0"/>
              <a:t>guarantee that the solution is found</a:t>
            </a:r>
            <a:endParaRPr lang="en-US" sz="2000" dirty="0" smtClean="0"/>
          </a:p>
        </p:txBody>
      </p:sp>
      <p:sp>
        <p:nvSpPr>
          <p:cNvPr id="6" name="Text Placeholder 5"/>
          <p:cNvSpPr>
            <a:spLocks noGrp="1"/>
          </p:cNvSpPr>
          <p:nvPr>
            <p:ph type="body" sz="quarter" idx="3"/>
          </p:nvPr>
        </p:nvSpPr>
        <p:spPr>
          <a:xfrm>
            <a:off x="324531" y="1679802"/>
            <a:ext cx="5183188" cy="823912"/>
          </a:xfrm>
        </p:spPr>
        <p:txBody>
          <a:bodyPr/>
          <a:lstStyle/>
          <a:p>
            <a:r>
              <a:rPr lang="en-US" dirty="0" smtClean="0"/>
              <a:t>An </a:t>
            </a:r>
            <a:r>
              <a:rPr lang="en-US" dirty="0"/>
              <a:t>Exhaustive </a:t>
            </a:r>
            <a:r>
              <a:rPr lang="en-US" dirty="0" smtClean="0"/>
              <a:t>Search</a:t>
            </a:r>
            <a:endParaRPr lang="en-US" dirty="0"/>
          </a:p>
        </p:txBody>
      </p:sp>
      <p:sp>
        <p:nvSpPr>
          <p:cNvPr id="7" name="Content Placeholder 6"/>
          <p:cNvSpPr>
            <a:spLocks noGrp="1"/>
          </p:cNvSpPr>
          <p:nvPr>
            <p:ph sz="quarter" idx="4"/>
          </p:nvPr>
        </p:nvSpPr>
        <p:spPr>
          <a:xfrm>
            <a:off x="250371" y="2503714"/>
            <a:ext cx="5584371" cy="3684588"/>
          </a:xfrm>
        </p:spPr>
        <p:txBody>
          <a:bodyPr>
            <a:normAutofit/>
          </a:bodyPr>
          <a:lstStyle/>
          <a:p>
            <a:r>
              <a:rPr lang="en-US" sz="2400" dirty="0"/>
              <a:t>Generate all possible </a:t>
            </a:r>
            <a:r>
              <a:rPr lang="en-US" sz="2400" dirty="0" smtClean="0"/>
              <a:t>solutions</a:t>
            </a:r>
          </a:p>
          <a:p>
            <a:r>
              <a:rPr lang="en-US" sz="2400" dirty="0" smtClean="0"/>
              <a:t>Evaluates </a:t>
            </a:r>
            <a:r>
              <a:rPr lang="en-US" sz="2400" dirty="0"/>
              <a:t>all generated </a:t>
            </a:r>
            <a:r>
              <a:rPr lang="en-US" sz="2400" dirty="0" smtClean="0"/>
              <a:t>solutions</a:t>
            </a:r>
          </a:p>
          <a:p>
            <a:r>
              <a:rPr lang="en-US" sz="2400" dirty="0" smtClean="0"/>
              <a:t>Select </a:t>
            </a:r>
            <a:r>
              <a:rPr lang="en-US" sz="2400" dirty="0"/>
              <a:t>the best solution</a:t>
            </a:r>
            <a:endParaRPr lang="en-US" sz="2400" dirty="0"/>
          </a:p>
          <a:p>
            <a:r>
              <a:rPr lang="en-US" sz="2400" dirty="0" smtClean="0"/>
              <a:t>Guarantee </a:t>
            </a:r>
            <a:r>
              <a:rPr lang="en-US" sz="2400" dirty="0"/>
              <a:t>a </a:t>
            </a:r>
            <a:r>
              <a:rPr lang="en-US" sz="2400" dirty="0" smtClean="0"/>
              <a:t>solution</a:t>
            </a:r>
          </a:p>
          <a:p>
            <a:r>
              <a:rPr lang="en-US" sz="2400" dirty="0" smtClean="0"/>
              <a:t>Examples </a:t>
            </a:r>
            <a:r>
              <a:rPr lang="en-US" sz="2400" dirty="0"/>
              <a:t>of exhaustive search algorithms include depth-first search (DFS), breadth-first search (BFS), and backtracking.</a:t>
            </a:r>
          </a:p>
          <a:p>
            <a:endParaRPr lang="en-US" sz="2400" dirty="0"/>
          </a:p>
          <a:p>
            <a:endParaRPr lang="en-US" sz="2400" dirty="0"/>
          </a:p>
          <a:p>
            <a:endParaRPr lang="en-US" sz="2400" dirty="0"/>
          </a:p>
        </p:txBody>
      </p:sp>
    </p:spTree>
    <p:extLst>
      <p:ext uri="{BB962C8B-B14F-4D97-AF65-F5344CB8AC3E}">
        <p14:creationId xmlns:p14="http://schemas.microsoft.com/office/powerpoint/2010/main" val="17207675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 Heuristic </a:t>
            </a:r>
            <a:r>
              <a:rPr lang="en-US" b="1" dirty="0"/>
              <a:t>search </a:t>
            </a:r>
            <a:r>
              <a:rPr lang="en-US" b="1" dirty="0" smtClean="0"/>
              <a:t>vs </a:t>
            </a:r>
            <a:r>
              <a:rPr lang="en-US" b="1" dirty="0"/>
              <a:t>an </a:t>
            </a:r>
            <a:r>
              <a:rPr lang="en-US" b="1" dirty="0" smtClean="0"/>
              <a:t>Exhaustive </a:t>
            </a:r>
            <a:r>
              <a:rPr lang="en-US" b="1" dirty="0"/>
              <a:t>search?</a:t>
            </a:r>
            <a:endParaRPr lang="en-US" dirty="0"/>
          </a:p>
        </p:txBody>
      </p:sp>
      <p:sp>
        <p:nvSpPr>
          <p:cNvPr id="4" name="Text Placeholder 3"/>
          <p:cNvSpPr>
            <a:spLocks noGrp="1"/>
          </p:cNvSpPr>
          <p:nvPr>
            <p:ph type="body" idx="1"/>
          </p:nvPr>
        </p:nvSpPr>
        <p:spPr>
          <a:xfrm>
            <a:off x="6144307" y="1690688"/>
            <a:ext cx="5157787" cy="823912"/>
          </a:xfrm>
        </p:spPr>
        <p:txBody>
          <a:bodyPr/>
          <a:lstStyle/>
          <a:p>
            <a:r>
              <a:rPr lang="en-US" dirty="0" smtClean="0"/>
              <a:t>A Heuristic Search</a:t>
            </a:r>
            <a:endParaRPr lang="en-US" dirty="0"/>
          </a:p>
        </p:txBody>
      </p:sp>
      <p:sp>
        <p:nvSpPr>
          <p:cNvPr id="5" name="Content Placeholder 4"/>
          <p:cNvSpPr>
            <a:spLocks noGrp="1"/>
          </p:cNvSpPr>
          <p:nvPr>
            <p:ph sz="half" idx="2"/>
          </p:nvPr>
        </p:nvSpPr>
        <p:spPr>
          <a:xfrm>
            <a:off x="6144307" y="2514600"/>
            <a:ext cx="5692775" cy="3684588"/>
          </a:xfrm>
        </p:spPr>
        <p:txBody>
          <a:bodyPr>
            <a:noAutofit/>
          </a:bodyPr>
          <a:lstStyle/>
          <a:p>
            <a:r>
              <a:rPr lang="en-US" sz="2400" dirty="0"/>
              <a:t>Huge search </a:t>
            </a:r>
            <a:r>
              <a:rPr lang="en-US" sz="2400" dirty="0"/>
              <a:t>space</a:t>
            </a:r>
          </a:p>
          <a:p>
            <a:r>
              <a:rPr lang="en-US" sz="2400" dirty="0"/>
              <a:t>Unknown </a:t>
            </a:r>
            <a:r>
              <a:rPr lang="en-US" sz="2400" dirty="0"/>
              <a:t>search </a:t>
            </a:r>
            <a:r>
              <a:rPr lang="en-US" sz="2400" dirty="0"/>
              <a:t>space</a:t>
            </a:r>
          </a:p>
          <a:p>
            <a:r>
              <a:rPr lang="en-US" sz="2400" dirty="0"/>
              <a:t>A </a:t>
            </a:r>
            <a:r>
              <a:rPr lang="en-US" sz="2400" dirty="0"/>
              <a:t>suboptimal solution is </a:t>
            </a:r>
            <a:r>
              <a:rPr lang="en-US" sz="2400" dirty="0"/>
              <a:t>valid</a:t>
            </a:r>
          </a:p>
          <a:p>
            <a:r>
              <a:rPr lang="en-US" sz="2400" dirty="0"/>
              <a:t>Not </a:t>
            </a:r>
            <a:r>
              <a:rPr lang="en-US" sz="2400" dirty="0" smtClean="0"/>
              <a:t>deterministic</a:t>
            </a:r>
          </a:p>
          <a:p>
            <a:r>
              <a:rPr lang="en-US" sz="2400" dirty="0" smtClean="0"/>
              <a:t>Heuristic search algorithms are often more efficient than exhaustive search methods, particularly for large or complex problem spaces.</a:t>
            </a:r>
          </a:p>
          <a:p>
            <a:r>
              <a:rPr lang="en-US" sz="2400" dirty="0" smtClean="0"/>
              <a:t>Examples </a:t>
            </a:r>
            <a:r>
              <a:rPr lang="en-US" sz="2400" dirty="0"/>
              <a:t>of heuristic search algorithms include A* search, greedy best-first search, and hill climbing.</a:t>
            </a:r>
          </a:p>
          <a:p>
            <a:endParaRPr lang="en-US" sz="2400" dirty="0"/>
          </a:p>
        </p:txBody>
      </p:sp>
      <p:sp>
        <p:nvSpPr>
          <p:cNvPr id="6" name="Text Placeholder 5"/>
          <p:cNvSpPr>
            <a:spLocks noGrp="1"/>
          </p:cNvSpPr>
          <p:nvPr>
            <p:ph type="body" sz="quarter" idx="3"/>
          </p:nvPr>
        </p:nvSpPr>
        <p:spPr>
          <a:xfrm>
            <a:off x="426131" y="1745117"/>
            <a:ext cx="5183188" cy="823912"/>
          </a:xfrm>
        </p:spPr>
        <p:txBody>
          <a:bodyPr/>
          <a:lstStyle/>
          <a:p>
            <a:r>
              <a:rPr lang="en-US" dirty="0" smtClean="0"/>
              <a:t>An </a:t>
            </a:r>
            <a:r>
              <a:rPr lang="en-US" dirty="0"/>
              <a:t>Exhaustive </a:t>
            </a:r>
            <a:r>
              <a:rPr lang="en-US" dirty="0" smtClean="0"/>
              <a:t>Search</a:t>
            </a:r>
            <a:endParaRPr lang="en-US" dirty="0"/>
          </a:p>
        </p:txBody>
      </p:sp>
      <p:sp>
        <p:nvSpPr>
          <p:cNvPr id="7" name="Content Placeholder 6"/>
          <p:cNvSpPr>
            <a:spLocks noGrp="1"/>
          </p:cNvSpPr>
          <p:nvPr>
            <p:ph sz="quarter" idx="4"/>
          </p:nvPr>
        </p:nvSpPr>
        <p:spPr>
          <a:xfrm>
            <a:off x="426131" y="2514600"/>
            <a:ext cx="5584371" cy="3684588"/>
          </a:xfrm>
        </p:spPr>
        <p:txBody>
          <a:bodyPr>
            <a:normAutofit/>
          </a:bodyPr>
          <a:lstStyle/>
          <a:p>
            <a:r>
              <a:rPr lang="en-US" sz="2400" dirty="0" smtClean="0"/>
              <a:t>Small </a:t>
            </a:r>
            <a:r>
              <a:rPr lang="en-US" sz="2400" dirty="0"/>
              <a:t>search space </a:t>
            </a:r>
            <a:endParaRPr lang="en-US" sz="2400" dirty="0" smtClean="0"/>
          </a:p>
          <a:p>
            <a:r>
              <a:rPr lang="en-US" sz="2400" dirty="0" smtClean="0"/>
              <a:t>Known </a:t>
            </a:r>
            <a:r>
              <a:rPr lang="en-US" sz="2400" dirty="0"/>
              <a:t>search </a:t>
            </a:r>
            <a:r>
              <a:rPr lang="en-US" sz="2400" dirty="0" smtClean="0"/>
              <a:t>space</a:t>
            </a:r>
          </a:p>
          <a:p>
            <a:r>
              <a:rPr lang="en-US" sz="2400" dirty="0" smtClean="0"/>
              <a:t>Need </a:t>
            </a:r>
            <a:r>
              <a:rPr lang="en-US" sz="2400" dirty="0"/>
              <a:t>the </a:t>
            </a:r>
            <a:r>
              <a:rPr lang="en-US" sz="2400" dirty="0" smtClean="0"/>
              <a:t>best solution</a:t>
            </a:r>
          </a:p>
          <a:p>
            <a:r>
              <a:rPr lang="en-US" sz="2400" dirty="0"/>
              <a:t>Deterministic</a:t>
            </a:r>
            <a:endParaRPr lang="en-US" sz="2400" dirty="0"/>
          </a:p>
          <a:p>
            <a:endParaRPr lang="en-US" sz="2400" dirty="0"/>
          </a:p>
        </p:txBody>
      </p:sp>
    </p:spTree>
    <p:extLst>
      <p:ext uri="{BB962C8B-B14F-4D97-AF65-F5344CB8AC3E}">
        <p14:creationId xmlns:p14="http://schemas.microsoft.com/office/powerpoint/2010/main" val="2082668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3428" y="365125"/>
            <a:ext cx="10410371" cy="1325563"/>
          </a:xfrm>
        </p:spPr>
        <p:txBody>
          <a:bodyPr>
            <a:normAutofit/>
          </a:bodyPr>
          <a:lstStyle/>
          <a:p>
            <a:r>
              <a:rPr lang="en-US" sz="4000" b="1" dirty="0" smtClean="0"/>
              <a:t>Advantages and Disadvantages of Heuristic search algorithms</a:t>
            </a:r>
            <a:endParaRPr lang="en-US" sz="4000" dirty="0"/>
          </a:p>
        </p:txBody>
      </p:sp>
      <p:sp>
        <p:nvSpPr>
          <p:cNvPr id="3" name="Content Placeholder 2"/>
          <p:cNvSpPr>
            <a:spLocks noGrp="1"/>
          </p:cNvSpPr>
          <p:nvPr>
            <p:ph idx="1"/>
          </p:nvPr>
        </p:nvSpPr>
        <p:spPr>
          <a:xfrm>
            <a:off x="261256" y="1690688"/>
            <a:ext cx="11774714" cy="4351338"/>
          </a:xfrm>
        </p:spPr>
        <p:txBody>
          <a:bodyPr>
            <a:noAutofit/>
          </a:bodyPr>
          <a:lstStyle/>
          <a:p>
            <a:r>
              <a:rPr lang="en-US" sz="2000" b="1" dirty="0" smtClean="0">
                <a:solidFill>
                  <a:srgbClr val="FF0000"/>
                </a:solidFill>
              </a:rPr>
              <a:t>Advantages of </a:t>
            </a:r>
            <a:r>
              <a:rPr lang="en-US" sz="2000" b="1" dirty="0">
                <a:solidFill>
                  <a:srgbClr val="FF0000"/>
                </a:solidFill>
              </a:rPr>
              <a:t>heuristic search algorithms:</a:t>
            </a:r>
          </a:p>
          <a:p>
            <a:r>
              <a:rPr lang="en-US" sz="2000" dirty="0" smtClean="0"/>
              <a:t>1</a:t>
            </a:r>
            <a:r>
              <a:rPr lang="en-US" sz="2000" dirty="0"/>
              <a:t>. </a:t>
            </a:r>
            <a:r>
              <a:rPr lang="en-US" sz="2000" b="1" dirty="0" smtClean="0"/>
              <a:t>Efficiency</a:t>
            </a:r>
            <a:r>
              <a:rPr lang="en-US" sz="2000" dirty="0" smtClean="0"/>
              <a:t>: </a:t>
            </a:r>
            <a:r>
              <a:rPr lang="en-US" sz="2000" dirty="0"/>
              <a:t>Heuristic search algorithms can be much faster than exhaustive search methods, especially in cases where there are a large number of possible states or options to consider.</a:t>
            </a:r>
          </a:p>
          <a:p>
            <a:r>
              <a:rPr lang="en-US" sz="2000" dirty="0"/>
              <a:t>2. </a:t>
            </a:r>
            <a:r>
              <a:rPr lang="en-US" sz="2000" b="1" dirty="0" smtClean="0"/>
              <a:t>Memory Efficiency</a:t>
            </a:r>
            <a:r>
              <a:rPr lang="en-US" sz="2000" dirty="0" smtClean="0"/>
              <a:t>: </a:t>
            </a:r>
            <a:r>
              <a:rPr lang="en-US" sz="2000" dirty="0"/>
              <a:t>They typically require less memory because they do not need to store the entire search space.</a:t>
            </a:r>
          </a:p>
          <a:p>
            <a:r>
              <a:rPr lang="en-US" sz="2000" dirty="0"/>
              <a:t>3. </a:t>
            </a:r>
            <a:r>
              <a:rPr lang="en-US" sz="2000" b="1" dirty="0" smtClean="0"/>
              <a:t>Suitability </a:t>
            </a:r>
            <a:r>
              <a:rPr lang="en-US" sz="2000" b="1" dirty="0"/>
              <a:t>for Complex </a:t>
            </a:r>
            <a:r>
              <a:rPr lang="en-US" sz="2000" b="1" dirty="0" smtClean="0"/>
              <a:t>Problems</a:t>
            </a:r>
            <a:r>
              <a:rPr lang="en-US" sz="2000" dirty="0" smtClean="0"/>
              <a:t>: </a:t>
            </a:r>
            <a:r>
              <a:rPr lang="en-US" sz="2000" dirty="0"/>
              <a:t>Heuristic algorithms are well-suited for solving complex problems where an exhaustive search would be impractical due to the sheer number of possible solutions.</a:t>
            </a:r>
          </a:p>
          <a:p>
            <a:r>
              <a:rPr lang="en-US" sz="2000" b="1" dirty="0">
                <a:solidFill>
                  <a:srgbClr val="FF0000"/>
                </a:solidFill>
              </a:rPr>
              <a:t>Disadvantages of heuristic search algorithms:</a:t>
            </a:r>
          </a:p>
          <a:p>
            <a:r>
              <a:rPr lang="en-US" sz="2000" dirty="0"/>
              <a:t>1. </a:t>
            </a:r>
            <a:r>
              <a:rPr lang="en-US" sz="2000" b="1" dirty="0" smtClean="0"/>
              <a:t>Approximate Solutions</a:t>
            </a:r>
            <a:r>
              <a:rPr lang="en-US" sz="2000" dirty="0" smtClean="0"/>
              <a:t>: </a:t>
            </a:r>
            <a:r>
              <a:rPr lang="en-US" sz="2000" dirty="0"/>
              <a:t>They may not always find the optimal solution. The solution they find may be close, but not guaranteed to be the best.</a:t>
            </a:r>
          </a:p>
          <a:p>
            <a:r>
              <a:rPr lang="en-US" sz="2000" dirty="0"/>
              <a:t>2. </a:t>
            </a:r>
            <a:r>
              <a:rPr lang="en-US" sz="2000" b="1" dirty="0" smtClean="0"/>
              <a:t>Dependence </a:t>
            </a:r>
            <a:r>
              <a:rPr lang="en-US" sz="2000" b="1" dirty="0"/>
              <a:t>on Heuristic </a:t>
            </a:r>
            <a:r>
              <a:rPr lang="en-US" sz="2000" b="1" dirty="0" smtClean="0"/>
              <a:t>Quality</a:t>
            </a:r>
            <a:r>
              <a:rPr lang="en-US" sz="2000" dirty="0" smtClean="0"/>
              <a:t>: </a:t>
            </a:r>
            <a:r>
              <a:rPr lang="en-US" sz="2000" dirty="0"/>
              <a:t>The effectiveness of a heuristic search algorithm heavily relies on the quality of the heuristic function. A poorly chosen heuristic may lead to suboptimal results.</a:t>
            </a:r>
          </a:p>
          <a:p>
            <a:r>
              <a:rPr lang="en-US" sz="2000" dirty="0"/>
              <a:t>3. </a:t>
            </a:r>
            <a:r>
              <a:rPr lang="en-US" sz="2000" b="1" dirty="0" smtClean="0"/>
              <a:t>Difficulty </a:t>
            </a:r>
            <a:r>
              <a:rPr lang="en-US" sz="2000" b="1" dirty="0"/>
              <a:t>in Designing </a:t>
            </a:r>
            <a:r>
              <a:rPr lang="en-US" sz="2000" b="1" dirty="0" smtClean="0"/>
              <a:t>Heuristics</a:t>
            </a:r>
            <a:r>
              <a:rPr lang="en-US" sz="2000" dirty="0" smtClean="0"/>
              <a:t>: </a:t>
            </a:r>
            <a:r>
              <a:rPr lang="en-US" sz="2000" dirty="0"/>
              <a:t>Crafting an effective heuristic can be challenging, especially for complex problems where finding a good heuristic is non-trivial.</a:t>
            </a:r>
          </a:p>
          <a:p>
            <a:pPr marL="0" indent="0">
              <a:buNone/>
            </a:pPr>
            <a:endParaRPr lang="en-US" sz="2000" dirty="0"/>
          </a:p>
        </p:txBody>
      </p:sp>
    </p:spTree>
    <p:extLst>
      <p:ext uri="{BB962C8B-B14F-4D97-AF65-F5344CB8AC3E}">
        <p14:creationId xmlns:p14="http://schemas.microsoft.com/office/powerpoint/2010/main" val="66862210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A7853DB-9637-47F1-8D95-4443220D2771}"/>
              </a:ext>
            </a:extLst>
          </p:cNvPr>
          <p:cNvSpPr txBox="1"/>
          <p:nvPr/>
        </p:nvSpPr>
        <p:spPr>
          <a:xfrm>
            <a:off x="6095998" y="1052372"/>
            <a:ext cx="4572002" cy="5940088"/>
          </a:xfrm>
          <a:prstGeom prst="rect">
            <a:avLst/>
          </a:prstGeom>
          <a:noFill/>
        </p:spPr>
        <p:txBody>
          <a:bodyPr wrap="square" numCol="1" rtlCol="0">
            <a:spAutoFit/>
          </a:bodyPr>
          <a:lstStyle/>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Example: Tic-Tac-Toe</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Example: Traveling Salesperson</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State Space Search Strategies</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Selecting Search Strategy</a:t>
            </a:r>
          </a:p>
          <a:p>
            <a:pPr>
              <a:spcAft>
                <a:spcPts val="600"/>
              </a:spcAft>
              <a:buClr>
                <a:srgbClr val="E46C0A"/>
              </a:buClr>
            </a:pPr>
            <a:endParaRPr lang="en-US" sz="100" b="1" dirty="0">
              <a:solidFill>
                <a:schemeClr val="bg1">
                  <a:lumMod val="50000"/>
                </a:schemeClr>
              </a:solidFill>
              <a:latin typeface="Arial Nova Cond Light" panose="020B0604020202020204" pitchFamily="34" charset="0"/>
              <a:cs typeface="Arial"/>
            </a:endParaRPr>
          </a:p>
          <a:p>
            <a:pPr>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3.3 Basic Idea of Search &amp; the Backtracking Search Algorithm</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Search: Basic idea</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Search Tree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Tree Search Algorithm Outline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Tree Search Example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Handling Repeated States</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Backtracking Search</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Backtracking Algorithm Data Structures</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Backtracking Algorithm</a:t>
            </a:r>
          </a:p>
          <a:p>
            <a:pPr>
              <a:spcAft>
                <a:spcPts val="600"/>
              </a:spcAft>
              <a:buClr>
                <a:srgbClr val="E46C0A"/>
              </a:buClr>
            </a:pPr>
            <a:endParaRPr lang="en-US" sz="100" b="1" dirty="0">
              <a:solidFill>
                <a:schemeClr val="bg1">
                  <a:lumMod val="50000"/>
                </a:schemeClr>
              </a:solidFill>
              <a:latin typeface="Arial Nova Cond Light" panose="020B0604020202020204" pitchFamily="34" charset="0"/>
              <a:cs typeface="Arial"/>
            </a:endParaRPr>
          </a:p>
          <a:p>
            <a:pPr>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3.4 Practice Exercises (Solved Problems)</a:t>
            </a:r>
          </a:p>
        </p:txBody>
      </p:sp>
      <p:sp>
        <p:nvSpPr>
          <p:cNvPr id="8" name="TextBox 7">
            <a:extLst>
              <a:ext uri="{FF2B5EF4-FFF2-40B4-BE49-F238E27FC236}">
                <a16:creationId xmlns:a16="http://schemas.microsoft.com/office/drawing/2014/main" id="{95DC0292-D1C4-4627-A57D-9F3D180EB1FC}"/>
              </a:ext>
            </a:extLst>
          </p:cNvPr>
          <p:cNvSpPr txBox="1"/>
          <p:nvPr/>
        </p:nvSpPr>
        <p:spPr>
          <a:xfrm>
            <a:off x="1828800" y="1052372"/>
            <a:ext cx="4267198" cy="6278642"/>
          </a:xfrm>
          <a:prstGeom prst="rect">
            <a:avLst/>
          </a:prstGeom>
          <a:noFill/>
        </p:spPr>
        <p:txBody>
          <a:bodyPr wrap="square" numCol="1" rtlCol="0">
            <a:spAutoFit/>
          </a:bodyPr>
          <a:lstStyle/>
          <a:p>
            <a:r>
              <a:rPr lang="en-US" sz="2000" b="1" dirty="0">
                <a:solidFill>
                  <a:schemeClr val="bg1">
                    <a:lumMod val="50000"/>
                  </a:schemeClr>
                </a:solidFill>
                <a:latin typeface="Arial Nova Cond Light" panose="020B0604020202020204" pitchFamily="34" charset="0"/>
                <a:cs typeface="Arial"/>
              </a:rPr>
              <a:t>3.1 Solving problems by Searching</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Solving Problems by Searching</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Types of Agents (Reflex vs. Planning)</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State Space Search</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Tic-Tac-Toe Game</a:t>
            </a:r>
          </a:p>
          <a:p>
            <a:pPr marL="182880" indent="-182880">
              <a:spcAft>
                <a:spcPts val="600"/>
              </a:spcAft>
              <a:buClr>
                <a:srgbClr val="E46C0A"/>
              </a:buClr>
              <a:buFont typeface="Wingdings" panose="05000000000000000000" pitchFamily="2" charset="2"/>
              <a:buChar char="§"/>
            </a:pPr>
            <a:r>
              <a:rPr lang="en-US" sz="2000" b="1" dirty="0" smtClean="0">
                <a:solidFill>
                  <a:schemeClr val="bg1">
                    <a:lumMod val="50000"/>
                  </a:schemeClr>
                </a:solidFill>
                <a:latin typeface="Arial Nova Cond Light" panose="020B0604020202020204" pitchFamily="34" charset="0"/>
                <a:cs typeface="Arial"/>
              </a:rPr>
              <a:t>Example</a:t>
            </a:r>
            <a:r>
              <a:rPr lang="en-US" sz="2000" b="1" dirty="0">
                <a:solidFill>
                  <a:schemeClr val="bg1">
                    <a:lumMod val="50000"/>
                  </a:schemeClr>
                </a:solidFill>
                <a:latin typeface="Arial Nova Cond Light" panose="020B0604020202020204" pitchFamily="34" charset="0"/>
                <a:cs typeface="Arial"/>
              </a:rPr>
              <a:t>: 8-Queens </a:t>
            </a:r>
            <a:r>
              <a:rPr lang="en-US" sz="2000" b="1" dirty="0">
                <a:solidFill>
                  <a:schemeClr val="bg1">
                    <a:lumMod val="50000"/>
                  </a:schemeClr>
                </a:solidFill>
                <a:latin typeface="Arial Nova Cond Light" panose="020B0604020202020204" pitchFamily="34" charset="0"/>
                <a:cs typeface="Arial"/>
              </a:rPr>
              <a:t>Problem</a:t>
            </a:r>
            <a:endParaRPr lang="en-US" sz="2000" b="1" dirty="0">
              <a:solidFill>
                <a:schemeClr val="bg1">
                  <a:lumMod val="50000"/>
                </a:schemeClr>
              </a:solidFill>
              <a:latin typeface="Arial Nova Cond Light" panose="020B0604020202020204" pitchFamily="34" charset="0"/>
              <a:cs typeface="Arial"/>
            </a:endParaRP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How Human Beings Think?</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Heuristic Search</a:t>
            </a:r>
          </a:p>
          <a:p>
            <a:pPr>
              <a:spcAft>
                <a:spcPts val="600"/>
              </a:spcAft>
              <a:buClr>
                <a:srgbClr val="E46C0A"/>
              </a:buClr>
            </a:pPr>
            <a:endParaRPr lang="en-US" sz="700" b="1" dirty="0">
              <a:solidFill>
                <a:schemeClr val="bg1">
                  <a:lumMod val="50000"/>
                </a:schemeClr>
              </a:solidFill>
              <a:latin typeface="Arial Nova Cond Light" panose="020B0604020202020204" pitchFamily="34" charset="0"/>
              <a:cs typeface="Arial"/>
            </a:endParaRPr>
          </a:p>
          <a:p>
            <a:pPr>
              <a:spcAft>
                <a:spcPts val="600"/>
              </a:spcAft>
              <a:buClr>
                <a:srgbClr val="E46C0A"/>
              </a:buClr>
            </a:pPr>
            <a:r>
              <a:rPr lang="en-US" sz="2000" b="1" dirty="0">
                <a:latin typeface="Arial Nova Cond Light" panose="020B0604020202020204" pitchFamily="34" charset="0"/>
                <a:cs typeface="Arial"/>
              </a:rPr>
              <a:t>3.2</a:t>
            </a:r>
            <a:r>
              <a:rPr lang="en-US" sz="2000" b="1" dirty="0">
                <a:solidFill>
                  <a:schemeClr val="bg1">
                    <a:lumMod val="50000"/>
                  </a:schemeClr>
                </a:solidFill>
                <a:latin typeface="Arial Nova Cond Light" panose="020B0604020202020204" pitchFamily="34" charset="0"/>
                <a:cs typeface="Arial"/>
              </a:rPr>
              <a:t> </a:t>
            </a:r>
            <a:r>
              <a:rPr lang="en-US" sz="2000" b="1" dirty="0">
                <a:solidFill>
                  <a:srgbClr val="E46C0A"/>
                </a:solidFill>
                <a:latin typeface="Arial Nova Cond Light" panose="020B0604020202020204" pitchFamily="34" charset="0"/>
                <a:cs typeface="Arial"/>
              </a:rPr>
              <a:t>State Space Search Graph &amp; Strategies</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Search Problem Components</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Example: Romania</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State Space &amp; State Space Graph</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Example: Vacuum World</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Example: The 8-Puzzle</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Example: Robot Motion Planning</a:t>
            </a:r>
          </a:p>
          <a:p>
            <a:pPr marL="182880" indent="-182880">
              <a:spcAft>
                <a:spcPts val="600"/>
              </a:spcAft>
              <a:buClr>
                <a:srgbClr val="E46C0A"/>
              </a:buClr>
              <a:buFont typeface="Wingdings" panose="05000000000000000000" pitchFamily="2" charset="2"/>
              <a:buChar char="§"/>
            </a:pPr>
            <a:endParaRPr lang="en-US" sz="2000" b="1" dirty="0">
              <a:solidFill>
                <a:schemeClr val="bg1">
                  <a:lumMod val="50000"/>
                </a:schemeClr>
              </a:solidFill>
              <a:latin typeface="Arial Nova Cond Light" panose="020B0604020202020204" pitchFamily="34" charset="0"/>
              <a:cs typeface="Arial"/>
            </a:endParaRPr>
          </a:p>
        </p:txBody>
      </p:sp>
      <p:sp>
        <p:nvSpPr>
          <p:cNvPr id="3" name="Rectangle 2">
            <a:extLst>
              <a:ext uri="{FF2B5EF4-FFF2-40B4-BE49-F238E27FC236}">
                <a16:creationId xmlns:a16="http://schemas.microsoft.com/office/drawing/2014/main" id="{21B8854C-BC70-46D9-B3F8-267FED12AB03}"/>
              </a:ext>
            </a:extLst>
          </p:cNvPr>
          <p:cNvSpPr/>
          <p:nvPr/>
        </p:nvSpPr>
        <p:spPr>
          <a:xfrm>
            <a:off x="1690314" y="-2471"/>
            <a:ext cx="9026510" cy="1077218"/>
          </a:xfrm>
          <a:prstGeom prst="rect">
            <a:avLst/>
          </a:prstGeom>
        </p:spPr>
        <p:txBody>
          <a:bodyPr wrap="none">
            <a:spAutoFit/>
          </a:bodyPr>
          <a:lstStyle/>
          <a:p>
            <a:r>
              <a:rPr lang="en-US" sz="3200" b="1" spc="-220" dirty="0">
                <a:solidFill>
                  <a:srgbClr val="374D81"/>
                </a:solidFill>
                <a:latin typeface="Arial"/>
                <a:ea typeface="+mj-ea"/>
                <a:cs typeface="Arial"/>
              </a:rPr>
              <a:t>Lecture 3: </a:t>
            </a:r>
            <a:r>
              <a:rPr lang="en-AU" sz="3200" b="1" spc="-170" dirty="0">
                <a:solidFill>
                  <a:srgbClr val="374D81"/>
                </a:solidFill>
                <a:latin typeface="Arial"/>
                <a:cs typeface="Arial"/>
              </a:rPr>
              <a:t>Solving Problem by Searching,</a:t>
            </a:r>
          </a:p>
          <a:p>
            <a:r>
              <a:rPr lang="en-AU" sz="3200" spc="-170" dirty="0">
                <a:solidFill>
                  <a:srgbClr val="374D81"/>
                </a:solidFill>
                <a:latin typeface="Arial"/>
                <a:cs typeface="Arial"/>
              </a:rPr>
              <a:t>.. &amp; .. </a:t>
            </a:r>
            <a:r>
              <a:rPr lang="en-AU" sz="3200" b="1" spc="-170" dirty="0">
                <a:solidFill>
                  <a:srgbClr val="374D81"/>
                </a:solidFill>
                <a:latin typeface="Arial"/>
                <a:cs typeface="Arial"/>
              </a:rPr>
              <a:t>State Space Search Strategies and Structures</a:t>
            </a:r>
            <a:endParaRPr lang="en-US" sz="3200" b="1" spc="-220" dirty="0">
              <a:solidFill>
                <a:srgbClr val="374D81"/>
              </a:solidFill>
              <a:latin typeface="Arial"/>
              <a:ea typeface="+mj-ea"/>
              <a:cs typeface="Arial"/>
            </a:endParaRPr>
          </a:p>
        </p:txBody>
      </p:sp>
      <p:cxnSp>
        <p:nvCxnSpPr>
          <p:cNvPr id="14" name="Straight Connector 13">
            <a:extLst>
              <a:ext uri="{FF2B5EF4-FFF2-40B4-BE49-F238E27FC236}">
                <a16:creationId xmlns:a16="http://schemas.microsoft.com/office/drawing/2014/main" id="{89C573A8-3F63-4CAE-8322-3982B28DB2E0}"/>
              </a:ext>
            </a:extLst>
          </p:cNvPr>
          <p:cNvCxnSpPr/>
          <p:nvPr/>
        </p:nvCxnSpPr>
        <p:spPr>
          <a:xfrm>
            <a:off x="6095998" y="1143000"/>
            <a:ext cx="0" cy="1371600"/>
          </a:xfrm>
          <a:prstGeom prst="line">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1FECC876-A8FC-454A-89B5-D2C9EC39D881}"/>
              </a:ext>
            </a:extLst>
          </p:cNvPr>
          <p:cNvCxnSpPr/>
          <p:nvPr/>
        </p:nvCxnSpPr>
        <p:spPr>
          <a:xfrm>
            <a:off x="1752600" y="4251960"/>
            <a:ext cx="0" cy="2560320"/>
          </a:xfrm>
          <a:prstGeom prst="line">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34945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4E58CD9A-43B9-44C4-B7FE-C7B6E462BAEF}"/>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smtClean="0"/>
              <a:t>Problem </a:t>
            </a:r>
            <a:r>
              <a:rPr lang="en-US" spc="-305" dirty="0"/>
              <a:t>as a State Space Search</a:t>
            </a:r>
          </a:p>
        </p:txBody>
      </p:sp>
      <p:sp>
        <p:nvSpPr>
          <p:cNvPr id="2" name="Rectangle 1"/>
          <p:cNvSpPr/>
          <p:nvPr/>
        </p:nvSpPr>
        <p:spPr>
          <a:xfrm>
            <a:off x="1030513" y="1505580"/>
            <a:ext cx="10406744" cy="4524315"/>
          </a:xfrm>
          <a:prstGeom prst="rect">
            <a:avLst/>
          </a:prstGeom>
        </p:spPr>
        <p:txBody>
          <a:bodyPr wrap="square">
            <a:spAutoFit/>
          </a:bodyPr>
          <a:lstStyle/>
          <a:p>
            <a:pPr algn="just"/>
            <a:r>
              <a:rPr lang="en-US" sz="3200" dirty="0" smtClean="0"/>
              <a:t>To </a:t>
            </a:r>
            <a:r>
              <a:rPr lang="en-US" sz="3200" dirty="0"/>
              <a:t>build as system to solve a particular problem, we need</a:t>
            </a:r>
            <a:r>
              <a:rPr lang="en-US" sz="3200" dirty="0" smtClean="0"/>
              <a:t>:</a:t>
            </a:r>
          </a:p>
          <a:p>
            <a:pPr marL="457200" indent="-457200" algn="just">
              <a:buFont typeface="Arial" panose="020B0604020202020204" pitchFamily="34" charset="0"/>
              <a:buChar char="•"/>
            </a:pPr>
            <a:r>
              <a:rPr lang="en-US" sz="3200" b="1" dirty="0" smtClean="0"/>
              <a:t>Define </a:t>
            </a:r>
            <a:r>
              <a:rPr lang="en-US" sz="3200" b="1" dirty="0"/>
              <a:t>the problem</a:t>
            </a:r>
            <a:r>
              <a:rPr lang="en-US" sz="3200" dirty="0"/>
              <a:t>: must include precise specifications </a:t>
            </a:r>
            <a:r>
              <a:rPr lang="en-AE" sz="3200" dirty="0" smtClean="0">
                <a:sym typeface="Wingdings" panose="05000000000000000000" pitchFamily="2" charset="2"/>
              </a:rPr>
              <a:t></a:t>
            </a:r>
            <a:r>
              <a:rPr lang="en-US" sz="3200" dirty="0" smtClean="0"/>
              <a:t>initial solution </a:t>
            </a:r>
            <a:r>
              <a:rPr lang="en-US" sz="3200" dirty="0"/>
              <a:t>&amp; final solution. </a:t>
            </a:r>
            <a:endParaRPr lang="en-US" sz="3200" dirty="0" smtClean="0"/>
          </a:p>
          <a:p>
            <a:pPr marL="457200" indent="-457200" algn="just">
              <a:buFont typeface="Arial" panose="020B0604020202020204" pitchFamily="34" charset="0"/>
              <a:buChar char="•"/>
            </a:pPr>
            <a:r>
              <a:rPr lang="en-US" sz="3200" b="1" dirty="0" smtClean="0"/>
              <a:t>Analyze the problem</a:t>
            </a:r>
            <a:r>
              <a:rPr lang="en-US" sz="3200" dirty="0" smtClean="0"/>
              <a:t>: select the most important features that can have an immense impact.</a:t>
            </a:r>
          </a:p>
          <a:p>
            <a:pPr marL="457200" indent="-457200" algn="just">
              <a:buFont typeface="Arial" panose="020B0604020202020204" pitchFamily="34" charset="0"/>
              <a:buChar char="•"/>
            </a:pPr>
            <a:r>
              <a:rPr lang="en-US" sz="3200" b="1" dirty="0" smtClean="0"/>
              <a:t>Isolate </a:t>
            </a:r>
            <a:r>
              <a:rPr lang="en-US" sz="3200" b="1" dirty="0"/>
              <a:t>and represent</a:t>
            </a:r>
            <a:r>
              <a:rPr lang="en-US" sz="3200" dirty="0"/>
              <a:t>: convert these important features into knowledge representation</a:t>
            </a:r>
            <a:r>
              <a:rPr lang="en-US" sz="3200" dirty="0" smtClean="0"/>
              <a:t>.</a:t>
            </a:r>
          </a:p>
          <a:p>
            <a:pPr marL="457200" indent="-457200" algn="just">
              <a:buFont typeface="Arial" panose="020B0604020202020204" pitchFamily="34" charset="0"/>
              <a:buChar char="•"/>
            </a:pPr>
            <a:r>
              <a:rPr lang="en-US" sz="3200" b="1" dirty="0" smtClean="0"/>
              <a:t>Problem solving technique(s): </a:t>
            </a:r>
            <a:r>
              <a:rPr lang="en-US" sz="3200" dirty="0" smtClean="0"/>
              <a:t>choose </a:t>
            </a:r>
            <a:r>
              <a:rPr lang="en-US" sz="3200" dirty="0"/>
              <a:t>the best technique and apply it to </a:t>
            </a:r>
            <a:r>
              <a:rPr lang="en-US" sz="3200" dirty="0" smtClean="0"/>
              <a:t>particular </a:t>
            </a:r>
            <a:r>
              <a:rPr lang="en-US" sz="3200" dirty="0"/>
              <a:t>problem.</a:t>
            </a:r>
          </a:p>
        </p:txBody>
      </p:sp>
    </p:spTree>
    <p:extLst>
      <p:ext uri="{BB962C8B-B14F-4D97-AF65-F5344CB8AC3E}">
        <p14:creationId xmlns:p14="http://schemas.microsoft.com/office/powerpoint/2010/main" val="42899970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78868" y="1376449"/>
            <a:ext cx="7434262" cy="1107996"/>
          </a:xfrm>
        </p:spPr>
        <p:txBody>
          <a:bodyPr/>
          <a:lstStyle/>
          <a:p>
            <a:pPr algn="just"/>
            <a:r>
              <a:rPr lang="en-US" sz="2400" dirty="0">
                <a:latin typeface="Arial" panose="020B0604020202020204" pitchFamily="34" charset="0"/>
                <a:cs typeface="Arial" panose="020B0604020202020204" pitchFamily="34" charset="0"/>
              </a:rPr>
              <a:t>We will consider the problem of designing </a:t>
            </a:r>
            <a:r>
              <a:rPr lang="en-US" sz="2400" b="1" dirty="0">
                <a:solidFill>
                  <a:srgbClr val="C00000"/>
                </a:solidFill>
                <a:latin typeface="Arial" panose="020B0604020202020204" pitchFamily="34" charset="0"/>
                <a:cs typeface="Arial" panose="020B0604020202020204" pitchFamily="34" charset="0"/>
              </a:rPr>
              <a:t>goal-based agents</a:t>
            </a:r>
            <a:r>
              <a:rPr lang="en-US" sz="2400" dirty="0">
                <a:latin typeface="Arial" panose="020B0604020202020204" pitchFamily="34" charset="0"/>
                <a:cs typeface="Arial" panose="020B0604020202020204" pitchFamily="34" charset="0"/>
              </a:rPr>
              <a:t> in </a:t>
            </a:r>
            <a:r>
              <a:rPr lang="en-US" sz="2400" b="1" dirty="0">
                <a:solidFill>
                  <a:srgbClr val="C00000"/>
                </a:solidFill>
                <a:latin typeface="Arial" panose="020B0604020202020204" pitchFamily="34" charset="0"/>
                <a:cs typeface="Arial" panose="020B0604020202020204" pitchFamily="34" charset="0"/>
              </a:rPr>
              <a:t>fully observable</a:t>
            </a:r>
            <a:r>
              <a:rPr lang="en-US" sz="2400" dirty="0">
                <a:solidFill>
                  <a:srgbClr val="C00000"/>
                </a:solidFill>
                <a:latin typeface="Arial" panose="020B0604020202020204" pitchFamily="34" charset="0"/>
                <a:cs typeface="Arial" panose="020B0604020202020204" pitchFamily="34" charset="0"/>
              </a:rPr>
              <a:t>, </a:t>
            </a:r>
            <a:r>
              <a:rPr lang="en-US" sz="2400" b="1" dirty="0">
                <a:solidFill>
                  <a:srgbClr val="C00000"/>
                </a:solidFill>
                <a:latin typeface="Arial" panose="020B0604020202020204" pitchFamily="34" charset="0"/>
                <a:cs typeface="Arial" panose="020B0604020202020204" pitchFamily="34" charset="0"/>
              </a:rPr>
              <a:t>deterministic</a:t>
            </a:r>
            <a:r>
              <a:rPr lang="en-US" sz="2400" dirty="0">
                <a:solidFill>
                  <a:srgbClr val="C00000"/>
                </a:solidFill>
                <a:latin typeface="Arial" panose="020B0604020202020204" pitchFamily="34" charset="0"/>
                <a:cs typeface="Arial" panose="020B0604020202020204" pitchFamily="34" charset="0"/>
              </a:rPr>
              <a:t>, </a:t>
            </a:r>
            <a:r>
              <a:rPr lang="en-US" sz="2400" b="1" dirty="0">
                <a:solidFill>
                  <a:srgbClr val="C00000"/>
                </a:solidFill>
                <a:latin typeface="Arial" panose="020B0604020202020204" pitchFamily="34" charset="0"/>
                <a:cs typeface="Arial" panose="020B0604020202020204" pitchFamily="34" charset="0"/>
              </a:rPr>
              <a:t>discrete</a:t>
            </a:r>
            <a:r>
              <a:rPr lang="en-US" sz="2400" dirty="0">
                <a:solidFill>
                  <a:srgbClr val="C00000"/>
                </a:solidFill>
                <a:latin typeface="Arial" panose="020B0604020202020204" pitchFamily="34" charset="0"/>
                <a:cs typeface="Arial" panose="020B0604020202020204" pitchFamily="34" charset="0"/>
              </a:rPr>
              <a:t>, </a:t>
            </a:r>
            <a:r>
              <a:rPr lang="en-US" sz="2400" b="1" dirty="0">
                <a:solidFill>
                  <a:srgbClr val="C00000"/>
                </a:solidFill>
                <a:latin typeface="Arial" panose="020B0604020202020204" pitchFamily="34" charset="0"/>
                <a:cs typeface="Arial" panose="020B0604020202020204" pitchFamily="34" charset="0"/>
              </a:rPr>
              <a:t>known</a:t>
            </a:r>
            <a:r>
              <a:rPr lang="en-US" sz="2400" dirty="0">
                <a:solidFill>
                  <a:srgbClr val="FF0000"/>
                </a:solidFill>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environments.</a:t>
            </a:r>
          </a:p>
        </p:txBody>
      </p:sp>
      <p:pic>
        <p:nvPicPr>
          <p:cNvPr id="10" name="Picture 2"/>
          <p:cNvPicPr>
            <a:picLocks noChangeAspect="1" noChangeArrowheads="1"/>
          </p:cNvPicPr>
          <p:nvPr/>
        </p:nvPicPr>
        <p:blipFill>
          <a:blip r:embed="rId3" cstate="print"/>
          <a:srcRect/>
          <a:stretch>
            <a:fillRect/>
          </a:stretch>
        </p:blipFill>
        <p:spPr bwMode="auto">
          <a:xfrm>
            <a:off x="4596331" y="3243944"/>
            <a:ext cx="2960528" cy="3004457"/>
          </a:xfrm>
          <a:prstGeom prst="rect">
            <a:avLst/>
          </a:prstGeom>
          <a:noFill/>
          <a:ln w="9525">
            <a:noFill/>
            <a:miter lim="800000"/>
            <a:headEnd/>
            <a:tailEnd/>
          </a:ln>
        </p:spPr>
      </p:pic>
      <p:sp>
        <p:nvSpPr>
          <p:cNvPr id="11" name="Down Arrow 10"/>
          <p:cNvSpPr/>
          <p:nvPr/>
        </p:nvSpPr>
        <p:spPr>
          <a:xfrm>
            <a:off x="4760805" y="3012871"/>
            <a:ext cx="164474" cy="22255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4213640" y="2604241"/>
            <a:ext cx="1279325" cy="400110"/>
          </a:xfrm>
          <a:prstGeom prst="rect">
            <a:avLst/>
          </a:prstGeom>
          <a:noFill/>
        </p:spPr>
        <p:txBody>
          <a:bodyPr wrap="none" rtlCol="0">
            <a:spAutoFit/>
          </a:bodyPr>
          <a:lstStyle/>
          <a:p>
            <a:r>
              <a:rPr lang="en-US" sz="2000" dirty="0"/>
              <a:t>Start State</a:t>
            </a:r>
          </a:p>
        </p:txBody>
      </p:sp>
      <p:sp>
        <p:nvSpPr>
          <p:cNvPr id="13" name="Down Arrow 12"/>
          <p:cNvSpPr/>
          <p:nvPr/>
        </p:nvSpPr>
        <p:spPr>
          <a:xfrm rot="5400000">
            <a:off x="7665288" y="5917408"/>
            <a:ext cx="166914" cy="21929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7858395" y="5827002"/>
            <a:ext cx="1256819" cy="400110"/>
          </a:xfrm>
          <a:prstGeom prst="rect">
            <a:avLst/>
          </a:prstGeom>
          <a:noFill/>
        </p:spPr>
        <p:txBody>
          <a:bodyPr wrap="none" rtlCol="0">
            <a:spAutoFit/>
          </a:bodyPr>
          <a:lstStyle/>
          <a:p>
            <a:r>
              <a:rPr lang="en-US" sz="2000" dirty="0"/>
              <a:t>Goal State</a:t>
            </a:r>
          </a:p>
        </p:txBody>
      </p:sp>
      <p:sp>
        <p:nvSpPr>
          <p:cNvPr id="15" name="Title 1">
            <a:extLst>
              <a:ext uri="{FF2B5EF4-FFF2-40B4-BE49-F238E27FC236}">
                <a16:creationId xmlns:a16="http://schemas.microsoft.com/office/drawing/2014/main" id="{7CAB54C2-5037-49AF-805B-7920AA395CFB}"/>
              </a:ext>
            </a:extLst>
          </p:cNvPr>
          <p:cNvSpPr>
            <a:spLocks noGrp="1"/>
          </p:cNvSpPr>
          <p:nvPr>
            <p:ph type="title"/>
          </p:nvPr>
        </p:nvSpPr>
        <p:spPr>
          <a:xfrm>
            <a:off x="2378868" y="589597"/>
            <a:ext cx="7434262" cy="495300"/>
          </a:xfrm>
        </p:spPr>
        <p:txBody>
          <a:bodyPr>
            <a:normAutofit fontScale="90000"/>
          </a:bodyPr>
          <a:lstStyle/>
          <a:p>
            <a:r>
              <a:rPr lang="en-US" spc="-305" dirty="0"/>
              <a:t>Search</a:t>
            </a:r>
          </a:p>
        </p:txBody>
      </p:sp>
    </p:spTree>
    <p:extLst>
      <p:ext uri="{BB962C8B-B14F-4D97-AF65-F5344CB8AC3E}">
        <p14:creationId xmlns:p14="http://schemas.microsoft.com/office/powerpoint/2010/main" val="6364275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78868" y="1447800"/>
            <a:ext cx="7434262" cy="4374724"/>
          </a:xfrm>
        </p:spPr>
        <p:txBody>
          <a:bodyPr>
            <a:normAutofit fontScale="92500" lnSpcReduction="10000"/>
          </a:bodyPr>
          <a:lstStyle/>
          <a:p>
            <a:pPr algn="just">
              <a:lnSpc>
                <a:spcPct val="150000"/>
              </a:lnSpc>
            </a:pPr>
            <a:r>
              <a:rPr lang="en-US" sz="2400" dirty="0">
                <a:cs typeface="Arial" panose="020B0604020202020204" pitchFamily="34" charset="0"/>
              </a:rPr>
              <a:t>We will consider the problem of designing </a:t>
            </a:r>
            <a:r>
              <a:rPr lang="en-US" sz="2400" b="1" dirty="0">
                <a:solidFill>
                  <a:srgbClr val="C00000"/>
                </a:solidFill>
                <a:cs typeface="Arial" panose="020B0604020202020204" pitchFamily="34" charset="0"/>
              </a:rPr>
              <a:t>goal-based agents</a:t>
            </a:r>
            <a:r>
              <a:rPr lang="en-US" sz="2400" dirty="0">
                <a:cs typeface="Arial" panose="020B0604020202020204" pitchFamily="34" charset="0"/>
              </a:rPr>
              <a:t> in </a:t>
            </a:r>
            <a:r>
              <a:rPr lang="en-US" sz="2400" b="1" dirty="0">
                <a:solidFill>
                  <a:srgbClr val="C00000"/>
                </a:solidFill>
                <a:cs typeface="Arial" panose="020B0604020202020204" pitchFamily="34" charset="0"/>
              </a:rPr>
              <a:t>fully observable</a:t>
            </a:r>
            <a:r>
              <a:rPr lang="en-US" sz="2400" dirty="0">
                <a:cs typeface="Arial" panose="020B0604020202020204" pitchFamily="34" charset="0"/>
              </a:rPr>
              <a:t>,</a:t>
            </a:r>
            <a:r>
              <a:rPr lang="en-US" sz="2400" dirty="0">
                <a:solidFill>
                  <a:srgbClr val="FF0000"/>
                </a:solidFill>
                <a:cs typeface="Arial" panose="020B0604020202020204" pitchFamily="34" charset="0"/>
              </a:rPr>
              <a:t> </a:t>
            </a:r>
            <a:r>
              <a:rPr lang="en-US" sz="2400" b="1" dirty="0">
                <a:solidFill>
                  <a:srgbClr val="C00000"/>
                </a:solidFill>
                <a:cs typeface="Arial" panose="020B0604020202020204" pitchFamily="34" charset="0"/>
              </a:rPr>
              <a:t>deterministic</a:t>
            </a:r>
            <a:r>
              <a:rPr lang="en-US" sz="2400" dirty="0">
                <a:cs typeface="Arial" panose="020B0604020202020204" pitchFamily="34" charset="0"/>
              </a:rPr>
              <a:t>,</a:t>
            </a:r>
            <a:r>
              <a:rPr lang="en-US" sz="2400" dirty="0">
                <a:solidFill>
                  <a:srgbClr val="FF0000"/>
                </a:solidFill>
                <a:cs typeface="Arial" panose="020B0604020202020204" pitchFamily="34" charset="0"/>
              </a:rPr>
              <a:t> </a:t>
            </a:r>
            <a:r>
              <a:rPr lang="en-US" sz="2400" b="1" dirty="0">
                <a:solidFill>
                  <a:srgbClr val="C00000"/>
                </a:solidFill>
                <a:cs typeface="Arial" panose="020B0604020202020204" pitchFamily="34" charset="0"/>
              </a:rPr>
              <a:t>discrete</a:t>
            </a:r>
            <a:r>
              <a:rPr lang="en-US" sz="2400" dirty="0">
                <a:cs typeface="Arial" panose="020B0604020202020204" pitchFamily="34" charset="0"/>
              </a:rPr>
              <a:t>,</a:t>
            </a:r>
            <a:r>
              <a:rPr lang="en-US" sz="2400" dirty="0">
                <a:solidFill>
                  <a:srgbClr val="FF0000"/>
                </a:solidFill>
                <a:cs typeface="Arial" panose="020B0604020202020204" pitchFamily="34" charset="0"/>
              </a:rPr>
              <a:t> </a:t>
            </a:r>
            <a:r>
              <a:rPr lang="en-US" sz="2400" b="1" dirty="0">
                <a:solidFill>
                  <a:srgbClr val="C00000"/>
                </a:solidFill>
                <a:cs typeface="Arial" panose="020B0604020202020204" pitchFamily="34" charset="0"/>
              </a:rPr>
              <a:t>known</a:t>
            </a:r>
            <a:r>
              <a:rPr lang="en-US" sz="2400" dirty="0">
                <a:solidFill>
                  <a:srgbClr val="FF0000"/>
                </a:solidFill>
                <a:cs typeface="Arial" panose="020B0604020202020204" pitchFamily="34" charset="0"/>
              </a:rPr>
              <a:t> </a:t>
            </a:r>
            <a:r>
              <a:rPr lang="en-US" sz="2400" dirty="0">
                <a:cs typeface="Arial" panose="020B0604020202020204" pitchFamily="34" charset="0"/>
              </a:rPr>
              <a:t>environments.</a:t>
            </a:r>
          </a:p>
          <a:p>
            <a:pPr algn="just">
              <a:lnSpc>
                <a:spcPct val="150000"/>
              </a:lnSpc>
            </a:pPr>
            <a:endParaRPr lang="en-US" sz="2400" dirty="0">
              <a:cs typeface="Arial" panose="020B0604020202020204" pitchFamily="34" charset="0"/>
            </a:endParaRPr>
          </a:p>
          <a:p>
            <a:pPr algn="just">
              <a:lnSpc>
                <a:spcPct val="150000"/>
              </a:lnSpc>
            </a:pPr>
            <a:r>
              <a:rPr lang="en-US" sz="2400" dirty="0"/>
              <a:t>The agent must find a </a:t>
            </a:r>
            <a:r>
              <a:rPr lang="en-US" sz="2400" i="1" dirty="0"/>
              <a:t>sequence of actions </a:t>
            </a:r>
            <a:r>
              <a:rPr lang="en-US" sz="2400" dirty="0"/>
              <a:t>that reaches the goal. The </a:t>
            </a:r>
            <a:r>
              <a:rPr lang="en-US" sz="2400" b="1" dirty="0">
                <a:solidFill>
                  <a:srgbClr val="C00000"/>
                </a:solidFill>
              </a:rPr>
              <a:t>performance measure</a:t>
            </a:r>
            <a:r>
              <a:rPr lang="en-US" sz="2400" b="1" dirty="0"/>
              <a:t> </a:t>
            </a:r>
            <a:r>
              <a:rPr lang="en-US" sz="2400" dirty="0"/>
              <a:t>is defined by:</a:t>
            </a:r>
          </a:p>
          <a:p>
            <a:pPr marL="914400" lvl="1" indent="-457200" algn="just">
              <a:lnSpc>
                <a:spcPct val="150000"/>
              </a:lnSpc>
              <a:buAutoNum type="alphaLcParenBoth"/>
            </a:pPr>
            <a:r>
              <a:rPr lang="en-US" dirty="0"/>
              <a:t>reaching the goal, </a:t>
            </a:r>
            <a:r>
              <a:rPr lang="en-US" i="1" dirty="0"/>
              <a:t>and ..</a:t>
            </a:r>
          </a:p>
          <a:p>
            <a:pPr marL="914400" lvl="1" indent="-457200" algn="just">
              <a:lnSpc>
                <a:spcPct val="150000"/>
              </a:lnSpc>
              <a:buAutoNum type="alphaLcParenBoth"/>
            </a:pPr>
            <a:r>
              <a:rPr lang="en-US" dirty="0"/>
              <a:t>how “expensive” the path to the goal is.</a:t>
            </a:r>
          </a:p>
        </p:txBody>
      </p:sp>
      <p:sp>
        <p:nvSpPr>
          <p:cNvPr id="6" name="Title 1">
            <a:extLst>
              <a:ext uri="{FF2B5EF4-FFF2-40B4-BE49-F238E27FC236}">
                <a16:creationId xmlns:a16="http://schemas.microsoft.com/office/drawing/2014/main" id="{D01E78D6-B58A-46A6-A54F-231B078AC258}"/>
              </a:ext>
            </a:extLst>
          </p:cNvPr>
          <p:cNvSpPr>
            <a:spLocks noGrp="1"/>
          </p:cNvSpPr>
          <p:nvPr>
            <p:ph type="title"/>
          </p:nvPr>
        </p:nvSpPr>
        <p:spPr>
          <a:xfrm>
            <a:off x="2378868" y="589597"/>
            <a:ext cx="7434262" cy="495300"/>
          </a:xfrm>
        </p:spPr>
        <p:txBody>
          <a:bodyPr>
            <a:normAutofit fontScale="90000"/>
          </a:bodyPr>
          <a:lstStyle/>
          <a:p>
            <a:r>
              <a:rPr lang="en-US" spc="-305" dirty="0"/>
              <a:t>Search</a:t>
            </a:r>
          </a:p>
        </p:txBody>
      </p:sp>
    </p:spTree>
    <p:extLst>
      <p:ext uri="{BB962C8B-B14F-4D97-AF65-F5344CB8AC3E}">
        <p14:creationId xmlns:p14="http://schemas.microsoft.com/office/powerpoint/2010/main" val="246852946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Search Problem Components</a:t>
            </a:r>
          </a:p>
        </p:txBody>
      </p:sp>
      <p:sp>
        <p:nvSpPr>
          <p:cNvPr id="3" name="Content Placeholder 2"/>
          <p:cNvSpPr>
            <a:spLocks noGrp="1"/>
          </p:cNvSpPr>
          <p:nvPr>
            <p:ph idx="1"/>
          </p:nvPr>
        </p:nvSpPr>
        <p:spPr>
          <a:xfrm>
            <a:off x="2378868" y="1371600"/>
            <a:ext cx="7908132" cy="5105400"/>
          </a:xfrm>
        </p:spPr>
        <p:txBody>
          <a:bodyPr>
            <a:normAutofit lnSpcReduction="10000"/>
          </a:bodyPr>
          <a:lstStyle/>
          <a:p>
            <a:r>
              <a:rPr lang="en-US" sz="2400" b="1" dirty="0">
                <a:solidFill>
                  <a:srgbClr val="C00000"/>
                </a:solidFill>
              </a:rPr>
              <a:t>Initial state</a:t>
            </a:r>
          </a:p>
          <a:p>
            <a:r>
              <a:rPr lang="en-US" sz="2400" b="1" dirty="0">
                <a:solidFill>
                  <a:srgbClr val="C00000"/>
                </a:solidFill>
              </a:rPr>
              <a:t>Actions</a:t>
            </a:r>
          </a:p>
          <a:p>
            <a:r>
              <a:rPr lang="en-US" sz="2400" b="1" dirty="0">
                <a:solidFill>
                  <a:srgbClr val="C00000"/>
                </a:solidFill>
              </a:rPr>
              <a:t>Transition model</a:t>
            </a:r>
          </a:p>
          <a:p>
            <a:pPr lvl="1"/>
            <a:r>
              <a:rPr lang="en-US" sz="2000" dirty="0"/>
              <a:t>What state results from</a:t>
            </a:r>
            <a:br>
              <a:rPr lang="en-US" sz="2000" dirty="0"/>
            </a:br>
            <a:r>
              <a:rPr lang="en-US" sz="2000" dirty="0"/>
              <a:t>performing a given action </a:t>
            </a:r>
            <a:br>
              <a:rPr lang="en-US" sz="2000" dirty="0"/>
            </a:br>
            <a:r>
              <a:rPr lang="en-US" sz="2000" dirty="0"/>
              <a:t>in each state?</a:t>
            </a:r>
          </a:p>
          <a:p>
            <a:r>
              <a:rPr lang="en-US" sz="2400" b="1" dirty="0">
                <a:solidFill>
                  <a:srgbClr val="C00000"/>
                </a:solidFill>
              </a:rPr>
              <a:t>Goal </a:t>
            </a:r>
            <a:r>
              <a:rPr lang="en-US" sz="2400" b="1" dirty="0" smtClean="0">
                <a:solidFill>
                  <a:srgbClr val="C00000"/>
                </a:solidFill>
              </a:rPr>
              <a:t>state</a:t>
            </a:r>
            <a:endParaRPr lang="en-US" sz="2400" b="1" dirty="0">
              <a:solidFill>
                <a:srgbClr val="C00000"/>
              </a:solidFill>
            </a:endParaRPr>
          </a:p>
          <a:p>
            <a:r>
              <a:rPr lang="en-US" sz="2400" b="1" dirty="0">
                <a:solidFill>
                  <a:srgbClr val="C00000"/>
                </a:solidFill>
              </a:rPr>
              <a:t>Solution Path</a:t>
            </a:r>
          </a:p>
          <a:p>
            <a:r>
              <a:rPr lang="en-US" sz="2400" b="1" dirty="0">
                <a:solidFill>
                  <a:srgbClr val="C00000"/>
                </a:solidFill>
              </a:rPr>
              <a:t>Path cost</a:t>
            </a:r>
          </a:p>
          <a:p>
            <a:pPr lvl="1"/>
            <a:r>
              <a:rPr lang="en-US" sz="2000" dirty="0"/>
              <a:t>Assume that it is a sum of </a:t>
            </a:r>
            <a:br>
              <a:rPr lang="en-US" sz="2000" dirty="0"/>
            </a:br>
            <a:r>
              <a:rPr lang="en-US" sz="2000" dirty="0"/>
              <a:t>nonnegative </a:t>
            </a:r>
            <a:r>
              <a:rPr lang="en-US" sz="2000" i="1" dirty="0"/>
              <a:t>step costs</a:t>
            </a:r>
            <a:r>
              <a:rPr lang="en-US" sz="2000" dirty="0"/>
              <a:t> </a:t>
            </a:r>
            <a:br>
              <a:rPr lang="en-US" sz="2000" dirty="0"/>
            </a:br>
            <a:endParaRPr lang="en-US" sz="2000" dirty="0"/>
          </a:p>
          <a:p>
            <a:pPr algn="just"/>
            <a:r>
              <a:rPr lang="en-US" sz="2400" dirty="0"/>
              <a:t>The </a:t>
            </a:r>
            <a:r>
              <a:rPr lang="en-US" sz="2400" b="1" dirty="0">
                <a:solidFill>
                  <a:srgbClr val="C00000"/>
                </a:solidFill>
              </a:rPr>
              <a:t>optimal solution</a:t>
            </a:r>
            <a:r>
              <a:rPr lang="en-US" sz="2400" b="1" dirty="0">
                <a:solidFill>
                  <a:srgbClr val="CC0099"/>
                </a:solidFill>
              </a:rPr>
              <a:t> </a:t>
            </a:r>
            <a:r>
              <a:rPr lang="en-US" sz="2400" dirty="0"/>
              <a:t>is the sequence of actions that gives the </a:t>
            </a:r>
            <a:r>
              <a:rPr lang="en-US" sz="2400" i="1" u="sng" dirty="0"/>
              <a:t>lowest</a:t>
            </a:r>
            <a:r>
              <a:rPr lang="en-US" sz="2400" i="1" dirty="0"/>
              <a:t> </a:t>
            </a:r>
            <a:r>
              <a:rPr lang="en-US" sz="2400" dirty="0"/>
              <a:t>path cost for reaching the goal.</a:t>
            </a:r>
          </a:p>
        </p:txBody>
      </p:sp>
      <p:sp>
        <p:nvSpPr>
          <p:cNvPr id="5" name="Down Arrow 4"/>
          <p:cNvSpPr/>
          <p:nvPr/>
        </p:nvSpPr>
        <p:spPr>
          <a:xfrm>
            <a:off x="6980341" y="1828800"/>
            <a:ext cx="228600" cy="304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6697738" y="1157323"/>
            <a:ext cx="793807" cy="707886"/>
          </a:xfrm>
          <a:prstGeom prst="rect">
            <a:avLst/>
          </a:prstGeom>
          <a:noFill/>
        </p:spPr>
        <p:txBody>
          <a:bodyPr wrap="none" rtlCol="0">
            <a:spAutoFit/>
          </a:bodyPr>
          <a:lstStyle/>
          <a:p>
            <a:r>
              <a:rPr lang="en-US" sz="2000" b="1" dirty="0">
                <a:solidFill>
                  <a:srgbClr val="0070C0"/>
                </a:solidFill>
              </a:rPr>
              <a:t>Initial</a:t>
            </a:r>
          </a:p>
          <a:p>
            <a:pPr algn="ctr"/>
            <a:r>
              <a:rPr lang="en-US" sz="2000" b="1" dirty="0">
                <a:solidFill>
                  <a:srgbClr val="0070C0"/>
                </a:solidFill>
              </a:rPr>
              <a:t>State</a:t>
            </a:r>
          </a:p>
        </p:txBody>
      </p:sp>
      <p:sp>
        <p:nvSpPr>
          <p:cNvPr id="7" name="Down Arrow 6"/>
          <p:cNvSpPr/>
          <p:nvPr/>
        </p:nvSpPr>
        <p:spPr>
          <a:xfrm rot="5400000">
            <a:off x="9668405" y="4533900"/>
            <a:ext cx="228600" cy="304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9935106" y="4332357"/>
            <a:ext cx="732894" cy="707886"/>
          </a:xfrm>
          <a:prstGeom prst="rect">
            <a:avLst/>
          </a:prstGeom>
          <a:noFill/>
        </p:spPr>
        <p:txBody>
          <a:bodyPr wrap="none" rtlCol="0">
            <a:spAutoFit/>
          </a:bodyPr>
          <a:lstStyle/>
          <a:p>
            <a:pPr algn="ctr"/>
            <a:r>
              <a:rPr lang="en-US" sz="2000" b="1" dirty="0">
                <a:solidFill>
                  <a:srgbClr val="0070C0"/>
                </a:solidFill>
              </a:rPr>
              <a:t>Goal </a:t>
            </a:r>
            <a:br>
              <a:rPr lang="en-US" sz="2000" b="1" dirty="0">
                <a:solidFill>
                  <a:srgbClr val="0070C0"/>
                </a:solidFill>
              </a:rPr>
            </a:br>
            <a:r>
              <a:rPr lang="en-US" sz="2000" b="1" dirty="0">
                <a:solidFill>
                  <a:srgbClr val="0070C0"/>
                </a:solidFill>
              </a:rPr>
              <a:t>State</a:t>
            </a:r>
          </a:p>
        </p:txBody>
      </p:sp>
      <p:pic>
        <p:nvPicPr>
          <p:cNvPr id="9" name="Picture 2"/>
          <p:cNvPicPr>
            <a:picLocks noChangeAspect="1" noChangeArrowheads="1"/>
          </p:cNvPicPr>
          <p:nvPr/>
        </p:nvPicPr>
        <p:blipFill>
          <a:blip r:embed="rId3" cstate="print"/>
          <a:srcRect/>
          <a:stretch>
            <a:fillRect/>
          </a:stretch>
        </p:blipFill>
        <p:spPr bwMode="auto">
          <a:xfrm>
            <a:off x="6887105" y="2209801"/>
            <a:ext cx="2667000" cy="2706574"/>
          </a:xfrm>
          <a:prstGeom prst="rect">
            <a:avLst/>
          </a:prstGeom>
          <a:noFill/>
          <a:ln w="9525">
            <a:noFill/>
            <a:miter lim="800000"/>
            <a:headEnd/>
            <a:tailEnd/>
          </a:ln>
        </p:spPr>
      </p:pic>
    </p:spTree>
    <p:extLst>
      <p:ext uri="{BB962C8B-B14F-4D97-AF65-F5344CB8AC3E}">
        <p14:creationId xmlns:p14="http://schemas.microsoft.com/office/powerpoint/2010/main" val="1479349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P spid="6" grpId="0"/>
      <p:bldP spid="7" grpId="0" animBg="1"/>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txBox="1">
            <a:spLocks noChangeArrowheads="1"/>
          </p:cNvSpPr>
          <p:nvPr/>
        </p:nvSpPr>
        <p:spPr>
          <a:xfrm>
            <a:off x="1617812" y="1405826"/>
            <a:ext cx="8211988" cy="5078283"/>
          </a:xfrm>
          <a:prstGeom prst="rect">
            <a:avLst/>
          </a:prstGeom>
        </p:spPr>
        <p:txBody>
          <a:bodyPr vert="horz" lIns="91440" tIns="45720" rIns="91440" bIns="45720" rtlCol="0">
            <a:noAutofit/>
          </a:bodyPr>
          <a:lstStyle/>
          <a:p>
            <a:pPr>
              <a:lnSpc>
                <a:spcPct val="90000"/>
              </a:lnSpc>
              <a:spcBef>
                <a:spcPct val="20000"/>
              </a:spcBef>
              <a:defRPr/>
            </a:pPr>
            <a:r>
              <a:rPr lang="en-US" sz="2200" dirty="0">
                <a:latin typeface="Arial" panose="020B0604020202020204" pitchFamily="34" charset="0"/>
                <a:cs typeface="Arial" panose="020B0604020202020204" pitchFamily="34" charset="0"/>
              </a:rPr>
              <a:t>- On vacation in Romania; currently in Arad.</a:t>
            </a:r>
          </a:p>
          <a:p>
            <a:pPr>
              <a:lnSpc>
                <a:spcPct val="90000"/>
              </a:lnSpc>
              <a:spcBef>
                <a:spcPct val="20000"/>
              </a:spcBef>
              <a:defRPr/>
            </a:pPr>
            <a:r>
              <a:rPr lang="en-US" sz="2200" dirty="0">
                <a:latin typeface="Arial" panose="020B0604020202020204" pitchFamily="34" charset="0"/>
                <a:cs typeface="Arial" panose="020B0604020202020204" pitchFamily="34" charset="0"/>
              </a:rPr>
              <a:t>- Flight leaves tomorrow from Bucharest.</a:t>
            </a:r>
          </a:p>
          <a:p>
            <a:pPr>
              <a:lnSpc>
                <a:spcPct val="90000"/>
              </a:lnSpc>
              <a:spcBef>
                <a:spcPct val="20000"/>
              </a:spcBef>
              <a:defRPr/>
            </a:pPr>
            <a:endParaRPr lang="en-US" sz="2200" dirty="0">
              <a:latin typeface="Arial" panose="020B0604020202020204" pitchFamily="34" charset="0"/>
              <a:cs typeface="Arial" panose="020B0604020202020204" pitchFamily="34" charset="0"/>
            </a:endParaRPr>
          </a:p>
          <a:p>
            <a:pPr>
              <a:lnSpc>
                <a:spcPct val="90000"/>
              </a:lnSpc>
              <a:spcBef>
                <a:spcPct val="20000"/>
              </a:spcBef>
              <a:defRPr/>
            </a:pPr>
            <a:endParaRPr lang="en-US" sz="2200" dirty="0">
              <a:latin typeface="Arial" panose="020B0604020202020204" pitchFamily="34" charset="0"/>
              <a:cs typeface="Arial" panose="020B0604020202020204" pitchFamily="34" charset="0"/>
            </a:endParaRPr>
          </a:p>
          <a:p>
            <a:pPr>
              <a:lnSpc>
                <a:spcPct val="90000"/>
              </a:lnSpc>
              <a:spcBef>
                <a:spcPct val="20000"/>
              </a:spcBef>
              <a:defRPr/>
            </a:pPr>
            <a:endParaRPr lang="en-US" sz="1400" dirty="0">
              <a:latin typeface="Arial" panose="020B0604020202020204" pitchFamily="34" charset="0"/>
              <a:cs typeface="Arial" panose="020B0604020202020204" pitchFamily="34" charset="0"/>
            </a:endParaRPr>
          </a:p>
          <a:p>
            <a:r>
              <a:rPr lang="en-US" sz="2200" b="1" dirty="0">
                <a:solidFill>
                  <a:srgbClr val="C00000"/>
                </a:solidFill>
                <a:latin typeface="Arial" panose="020B0604020202020204" pitchFamily="34" charset="0"/>
                <a:cs typeface="Arial" panose="020B0604020202020204" pitchFamily="34" charset="0"/>
              </a:rPr>
              <a:t>Initial state</a:t>
            </a:r>
          </a:p>
          <a:p>
            <a:pPr marL="800100" lvl="1" indent="-342900">
              <a:buFont typeface="Courier New" panose="02070309020205020404" pitchFamily="49" charset="0"/>
              <a:buChar char="o"/>
            </a:pPr>
            <a:r>
              <a:rPr lang="en-US" sz="2200" dirty="0">
                <a:latin typeface="Arial" panose="020B0604020202020204" pitchFamily="34" charset="0"/>
                <a:cs typeface="Arial" panose="020B0604020202020204" pitchFamily="34" charset="0"/>
              </a:rPr>
              <a:t>Arad</a:t>
            </a:r>
          </a:p>
          <a:p>
            <a:r>
              <a:rPr lang="en-US" sz="2200" b="1" dirty="0">
                <a:solidFill>
                  <a:srgbClr val="C00000"/>
                </a:solidFill>
                <a:latin typeface="Arial" panose="020B0604020202020204" pitchFamily="34" charset="0"/>
                <a:cs typeface="Arial" panose="020B0604020202020204" pitchFamily="34" charset="0"/>
              </a:rPr>
              <a:t>Actions</a:t>
            </a:r>
          </a:p>
          <a:p>
            <a:pPr marL="800100" lvl="1" indent="-342900">
              <a:buFont typeface="Courier New" panose="02070309020205020404" pitchFamily="49" charset="0"/>
              <a:buChar char="o"/>
            </a:pPr>
            <a:r>
              <a:rPr lang="en-US" sz="2200" dirty="0">
                <a:latin typeface="Arial" panose="020B0604020202020204" pitchFamily="34" charset="0"/>
                <a:cs typeface="Arial" panose="020B0604020202020204" pitchFamily="34" charset="0"/>
              </a:rPr>
              <a:t>Go from one city to another</a:t>
            </a:r>
          </a:p>
          <a:p>
            <a:r>
              <a:rPr lang="en-US" sz="2200" b="1" dirty="0">
                <a:solidFill>
                  <a:srgbClr val="C00000"/>
                </a:solidFill>
                <a:latin typeface="Arial" panose="020B0604020202020204" pitchFamily="34" charset="0"/>
                <a:cs typeface="Arial" panose="020B0604020202020204" pitchFamily="34" charset="0"/>
              </a:rPr>
              <a:t>Transition Model</a:t>
            </a:r>
          </a:p>
          <a:p>
            <a:pPr marL="800100" lvl="1" indent="-342900">
              <a:buFont typeface="Courier New" panose="02070309020205020404" pitchFamily="49" charset="0"/>
              <a:buChar char="o"/>
            </a:pPr>
            <a:r>
              <a:rPr lang="en-US" sz="2200" dirty="0">
                <a:latin typeface="Arial" panose="020B0604020202020204" pitchFamily="34" charset="0"/>
                <a:cs typeface="Arial" panose="020B0604020202020204" pitchFamily="34" charset="0"/>
              </a:rPr>
              <a:t>If you go from city A to </a:t>
            </a:r>
            <a:br>
              <a:rPr lang="en-US" sz="2200" dirty="0">
                <a:latin typeface="Arial" panose="020B0604020202020204" pitchFamily="34" charset="0"/>
                <a:cs typeface="Arial" panose="020B0604020202020204" pitchFamily="34" charset="0"/>
              </a:rPr>
            </a:br>
            <a:r>
              <a:rPr lang="en-US" sz="2200" dirty="0">
                <a:latin typeface="Arial" panose="020B0604020202020204" pitchFamily="34" charset="0"/>
                <a:cs typeface="Arial" panose="020B0604020202020204" pitchFamily="34" charset="0"/>
              </a:rPr>
              <a:t>city B, you end up in city B</a:t>
            </a:r>
          </a:p>
          <a:p>
            <a:r>
              <a:rPr lang="en-US" sz="2200" b="1" dirty="0">
                <a:solidFill>
                  <a:srgbClr val="C00000"/>
                </a:solidFill>
                <a:latin typeface="Arial" panose="020B0604020202020204" pitchFamily="34" charset="0"/>
                <a:cs typeface="Arial" panose="020B0604020202020204" pitchFamily="34" charset="0"/>
              </a:rPr>
              <a:t>Goal State</a:t>
            </a:r>
          </a:p>
          <a:p>
            <a:pPr marL="800100" lvl="1" indent="-342900">
              <a:buFont typeface="Courier New" panose="02070309020205020404" pitchFamily="49" charset="0"/>
              <a:buChar char="o"/>
            </a:pPr>
            <a:r>
              <a:rPr lang="en-US" sz="2200" dirty="0">
                <a:latin typeface="Arial" panose="020B0604020202020204" pitchFamily="34" charset="0"/>
                <a:cs typeface="Arial" panose="020B0604020202020204" pitchFamily="34" charset="0"/>
              </a:rPr>
              <a:t>Bucharest</a:t>
            </a:r>
          </a:p>
          <a:p>
            <a:r>
              <a:rPr lang="en-US" sz="2200" b="1" dirty="0">
                <a:solidFill>
                  <a:srgbClr val="C00000"/>
                </a:solidFill>
                <a:latin typeface="Arial" panose="020B0604020202020204" pitchFamily="34" charset="0"/>
                <a:cs typeface="Arial" panose="020B0604020202020204" pitchFamily="34" charset="0"/>
              </a:rPr>
              <a:t>Path Cost</a:t>
            </a:r>
          </a:p>
          <a:p>
            <a:pPr marL="800100" lvl="1" indent="-342900">
              <a:buFont typeface="Courier New" panose="02070309020205020404" pitchFamily="49" charset="0"/>
              <a:buChar char="o"/>
            </a:pPr>
            <a:r>
              <a:rPr lang="en-US" sz="2200" dirty="0">
                <a:latin typeface="Arial" panose="020B0604020202020204" pitchFamily="34" charset="0"/>
                <a:cs typeface="Arial" panose="020B0604020202020204" pitchFamily="34" charset="0"/>
              </a:rPr>
              <a:t>Sum of edge costs </a:t>
            </a:r>
            <a:r>
              <a:rPr lang="en-US" sz="2200" i="1" dirty="0">
                <a:latin typeface="Arial" panose="020B0604020202020204" pitchFamily="34" charset="0"/>
                <a:cs typeface="Arial" panose="020B0604020202020204" pitchFamily="34" charset="0"/>
              </a:rPr>
              <a:t>(total distance traveled)</a:t>
            </a:r>
          </a:p>
        </p:txBody>
      </p:sp>
      <p:pic>
        <p:nvPicPr>
          <p:cNvPr id="6148" name="Picture 4"/>
          <p:cNvPicPr>
            <a:picLocks noChangeAspect="1" noChangeArrowheads="1"/>
          </p:cNvPicPr>
          <p:nvPr/>
        </p:nvPicPr>
        <p:blipFill>
          <a:blip r:embed="rId3" cstate="print"/>
          <a:srcRect/>
          <a:stretch>
            <a:fillRect/>
          </a:stretch>
        </p:blipFill>
        <p:spPr bwMode="auto">
          <a:xfrm>
            <a:off x="7761542" y="0"/>
            <a:ext cx="2906459" cy="2280666"/>
          </a:xfrm>
          <a:prstGeom prst="rect">
            <a:avLst/>
          </a:prstGeom>
          <a:noFill/>
          <a:ln w="9525">
            <a:noFill/>
            <a:miter lim="800000"/>
            <a:headEnd/>
            <a:tailEnd/>
          </a:ln>
        </p:spPr>
      </p:pic>
      <p:sp>
        <p:nvSpPr>
          <p:cNvPr id="10" name="Title 1">
            <a:extLst>
              <a:ext uri="{FF2B5EF4-FFF2-40B4-BE49-F238E27FC236}">
                <a16:creationId xmlns:a16="http://schemas.microsoft.com/office/drawing/2014/main" id="{A8925C9B-A9BC-445D-9BB6-ECA3AC159870}"/>
              </a:ext>
            </a:extLst>
          </p:cNvPr>
          <p:cNvSpPr>
            <a:spLocks noGrp="1"/>
          </p:cNvSpPr>
          <p:nvPr>
            <p:ph type="title"/>
          </p:nvPr>
        </p:nvSpPr>
        <p:spPr>
          <a:xfrm>
            <a:off x="2378868" y="589597"/>
            <a:ext cx="7434262" cy="495300"/>
          </a:xfrm>
        </p:spPr>
        <p:txBody>
          <a:bodyPr>
            <a:normAutofit fontScale="90000"/>
          </a:bodyPr>
          <a:lstStyle/>
          <a:p>
            <a:r>
              <a:rPr lang="en-US" spc="-305" dirty="0"/>
              <a:t>Example: </a:t>
            </a:r>
            <a:r>
              <a:rPr lang="en-US" spc="-305" dirty="0">
                <a:solidFill>
                  <a:srgbClr val="C00000"/>
                </a:solidFill>
              </a:rPr>
              <a:t>Romania</a:t>
            </a:r>
          </a:p>
        </p:txBody>
      </p:sp>
      <p:pic>
        <p:nvPicPr>
          <p:cNvPr id="4098" name="Picture 2" descr="https://wikidocs.net/images/page/189097/Fig_03_0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5371" y="2601596"/>
            <a:ext cx="6226629" cy="3792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37401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State Space</a:t>
            </a:r>
          </a:p>
        </p:txBody>
      </p:sp>
      <p:sp>
        <p:nvSpPr>
          <p:cNvPr id="3" name="Content Placeholder 2"/>
          <p:cNvSpPr>
            <a:spLocks noGrp="1"/>
          </p:cNvSpPr>
          <p:nvPr>
            <p:ph idx="1"/>
          </p:nvPr>
        </p:nvSpPr>
        <p:spPr>
          <a:xfrm>
            <a:off x="2378868" y="1295400"/>
            <a:ext cx="7679532" cy="4648200"/>
          </a:xfrm>
        </p:spPr>
        <p:txBody>
          <a:bodyPr>
            <a:normAutofit/>
          </a:bodyPr>
          <a:lstStyle/>
          <a:p>
            <a:pPr algn="just"/>
            <a:r>
              <a:rPr lang="en-US" sz="2200" dirty="0">
                <a:latin typeface="Arial" panose="020B0604020202020204" pitchFamily="34" charset="0"/>
                <a:cs typeface="Arial" panose="020B0604020202020204" pitchFamily="34" charset="0"/>
              </a:rPr>
              <a:t>The initial state, actions, and transition model define the </a:t>
            </a:r>
            <a:r>
              <a:rPr lang="en-US" sz="2200" b="1" dirty="0">
                <a:solidFill>
                  <a:srgbClr val="C00000"/>
                </a:solidFill>
                <a:latin typeface="Arial" panose="020B0604020202020204" pitchFamily="34" charset="0"/>
                <a:cs typeface="Arial" panose="020B0604020202020204" pitchFamily="34" charset="0"/>
              </a:rPr>
              <a:t>state space</a:t>
            </a:r>
            <a:r>
              <a:rPr lang="en-US" sz="2200" b="1" dirty="0">
                <a:solidFill>
                  <a:srgbClr val="CC0099"/>
                </a:solidFill>
                <a:latin typeface="Arial" panose="020B0604020202020204" pitchFamily="34" charset="0"/>
                <a:cs typeface="Arial" panose="020B0604020202020204" pitchFamily="34" charset="0"/>
              </a:rPr>
              <a:t> </a:t>
            </a:r>
            <a:r>
              <a:rPr lang="en-US" sz="2200" dirty="0">
                <a:latin typeface="Arial" panose="020B0604020202020204" pitchFamily="34" charset="0"/>
                <a:cs typeface="Arial" panose="020B0604020202020204" pitchFamily="34" charset="0"/>
              </a:rPr>
              <a:t>of the problem;</a:t>
            </a:r>
          </a:p>
          <a:p>
            <a:pPr marL="800100" lvl="1" indent="-342900" algn="just"/>
            <a:r>
              <a:rPr lang="en-US" sz="2200" dirty="0">
                <a:latin typeface="Arial" panose="020B0604020202020204" pitchFamily="34" charset="0"/>
                <a:cs typeface="Arial" panose="020B0604020202020204" pitchFamily="34" charset="0"/>
              </a:rPr>
              <a:t>The set of all states reachable from initial state by any sequence of actions.</a:t>
            </a:r>
          </a:p>
          <a:p>
            <a:pPr marL="800100" lvl="1" indent="-342900" algn="just"/>
            <a:r>
              <a:rPr lang="en-US" sz="2200" dirty="0">
                <a:latin typeface="Arial" panose="020B0604020202020204" pitchFamily="34" charset="0"/>
                <a:cs typeface="Arial" panose="020B0604020202020204" pitchFamily="34" charset="0"/>
              </a:rPr>
              <a:t>Can be represented as a </a:t>
            </a:r>
            <a:r>
              <a:rPr lang="en-US" sz="2200" b="1" dirty="0">
                <a:solidFill>
                  <a:srgbClr val="C00000"/>
                </a:solidFill>
                <a:latin typeface="Arial" panose="020B0604020202020204" pitchFamily="34" charset="0"/>
                <a:cs typeface="Arial" panose="020B0604020202020204" pitchFamily="34" charset="0"/>
              </a:rPr>
              <a:t>directed graph</a:t>
            </a:r>
            <a:r>
              <a:rPr lang="en-US" sz="2200" b="1" dirty="0">
                <a:solidFill>
                  <a:srgbClr val="CC0099"/>
                </a:solidFill>
                <a:latin typeface="Arial" panose="020B0604020202020204" pitchFamily="34" charset="0"/>
                <a:cs typeface="Arial" panose="020B0604020202020204" pitchFamily="34" charset="0"/>
              </a:rPr>
              <a:t> </a:t>
            </a:r>
            <a:r>
              <a:rPr lang="en-US" sz="2200" dirty="0">
                <a:latin typeface="Arial" panose="020B0604020202020204" pitchFamily="34" charset="0"/>
                <a:cs typeface="Arial" panose="020B0604020202020204" pitchFamily="34" charset="0"/>
              </a:rPr>
              <a:t>where the nodes are states and links between nodes are actions.</a:t>
            </a:r>
          </a:p>
          <a:p>
            <a:pPr algn="just"/>
            <a:r>
              <a:rPr lang="en-US" sz="2200" dirty="0" smtClean="0">
                <a:latin typeface="Arial" panose="020B0604020202020204" pitchFamily="34" charset="0"/>
                <a:cs typeface="Arial" panose="020B0604020202020204" pitchFamily="34" charset="0"/>
              </a:rPr>
              <a:t>What </a:t>
            </a:r>
            <a:r>
              <a:rPr lang="en-US" sz="2200" dirty="0">
                <a:latin typeface="Arial" panose="020B0604020202020204" pitchFamily="34" charset="0"/>
                <a:cs typeface="Arial" panose="020B0604020202020204" pitchFamily="34" charset="0"/>
              </a:rPr>
              <a:t>is the state space for the Romania problem?</a:t>
            </a:r>
          </a:p>
        </p:txBody>
      </p:sp>
      <p:pic>
        <p:nvPicPr>
          <p:cNvPr id="4" name="Picture 4" descr="romania-distances"/>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a:xfrm>
            <a:off x="7403401" y="4136572"/>
            <a:ext cx="4788599" cy="2877502"/>
          </a:xfrm>
          <a:prstGeom prst="rect">
            <a:avLst/>
          </a:prstGeom>
          <a:noFill/>
          <a:ln/>
        </p:spPr>
      </p:pic>
    </p:spTree>
    <p:extLst>
      <p:ext uri="{BB962C8B-B14F-4D97-AF65-F5344CB8AC3E}">
        <p14:creationId xmlns:p14="http://schemas.microsoft.com/office/powerpoint/2010/main" val="272721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A8925C9B-A9BC-445D-9BB6-ECA3AC159870}"/>
              </a:ext>
            </a:extLst>
          </p:cNvPr>
          <p:cNvSpPr>
            <a:spLocks noGrp="1"/>
          </p:cNvSpPr>
          <p:nvPr>
            <p:ph type="title"/>
          </p:nvPr>
        </p:nvSpPr>
        <p:spPr>
          <a:xfrm>
            <a:off x="2378868" y="589597"/>
            <a:ext cx="7434262" cy="495300"/>
          </a:xfrm>
        </p:spPr>
        <p:txBody>
          <a:bodyPr>
            <a:normAutofit fontScale="90000"/>
          </a:bodyPr>
          <a:lstStyle/>
          <a:p>
            <a:r>
              <a:rPr lang="en-US" spc="-305" dirty="0"/>
              <a:t>Example: </a:t>
            </a:r>
            <a:r>
              <a:rPr lang="en-US" spc="-305" dirty="0">
                <a:solidFill>
                  <a:srgbClr val="C00000"/>
                </a:solidFill>
              </a:rPr>
              <a:t>Romania</a:t>
            </a:r>
          </a:p>
        </p:txBody>
      </p:sp>
      <p:pic>
        <p:nvPicPr>
          <p:cNvPr id="6146" name="Picture 2" descr="https://wikidocs.net/images/page/189097/Fig_03_0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4286" y="1084897"/>
            <a:ext cx="7925733" cy="56282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562721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State Space</a:t>
            </a:r>
          </a:p>
        </p:txBody>
      </p:sp>
      <p:sp>
        <p:nvSpPr>
          <p:cNvPr id="7" name="Content Placeholder 2">
            <a:extLst>
              <a:ext uri="{FF2B5EF4-FFF2-40B4-BE49-F238E27FC236}">
                <a16:creationId xmlns:a16="http://schemas.microsoft.com/office/drawing/2014/main" id="{2F5C23AE-6FB0-4C4A-B10A-24BE97EAAEE6}"/>
              </a:ext>
            </a:extLst>
          </p:cNvPr>
          <p:cNvSpPr txBox="1">
            <a:spLocks/>
          </p:cNvSpPr>
          <p:nvPr/>
        </p:nvSpPr>
        <p:spPr>
          <a:xfrm>
            <a:off x="838200" y="1505857"/>
            <a:ext cx="7831932" cy="4800600"/>
          </a:xfrm>
          <a:prstGeom prst="rect">
            <a:avLst/>
          </a:prstGeom>
        </p:spPr>
        <p:txBody>
          <a:bodyPr wrap="square" lIns="0" tIns="0" rIns="0" bIns="0">
            <a:norm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just" rtl="0">
              <a:lnSpc>
                <a:spcPct val="150000"/>
              </a:lnSpc>
            </a:pPr>
            <a:r>
              <a:rPr lang="en-US" sz="2400" b="1" kern="0" dirty="0"/>
              <a:t>An AI problem can be represented as a </a:t>
            </a:r>
            <a:r>
              <a:rPr lang="en-US" sz="2400" b="1" i="1" kern="0" dirty="0"/>
              <a:t>state space graph.</a:t>
            </a:r>
          </a:p>
          <a:p>
            <a:pPr algn="just" rtl="0">
              <a:lnSpc>
                <a:spcPct val="150000"/>
              </a:lnSpc>
            </a:pPr>
            <a:r>
              <a:rPr lang="en-US" sz="2400" kern="0" dirty="0"/>
              <a:t>A </a:t>
            </a:r>
            <a:r>
              <a:rPr lang="en-US" sz="2400" b="1" kern="0" dirty="0"/>
              <a:t>graph</a:t>
            </a:r>
            <a:r>
              <a:rPr lang="en-US" sz="2400" kern="0" dirty="0"/>
              <a:t> is a set of </a:t>
            </a:r>
            <a:r>
              <a:rPr lang="en-US" sz="2400" i="1" kern="0" dirty="0"/>
              <a:t>nodes</a:t>
            </a:r>
            <a:r>
              <a:rPr lang="en-US" sz="2400" kern="0" dirty="0"/>
              <a:t> and </a:t>
            </a:r>
            <a:r>
              <a:rPr lang="en-US" sz="2400" i="1" kern="0" dirty="0"/>
              <a:t>links</a:t>
            </a:r>
            <a:r>
              <a:rPr lang="en-US" sz="2400" kern="0" dirty="0"/>
              <a:t> that connect them.</a:t>
            </a:r>
          </a:p>
          <a:p>
            <a:pPr algn="just" rtl="0">
              <a:lnSpc>
                <a:spcPct val="150000"/>
              </a:lnSpc>
            </a:pPr>
            <a:r>
              <a:rPr lang="en-US" sz="2400" kern="0" dirty="0"/>
              <a:t>Graph theory:</a:t>
            </a:r>
          </a:p>
          <a:p>
            <a:pPr lvl="1" algn="just" rtl="0">
              <a:lnSpc>
                <a:spcPct val="150000"/>
              </a:lnSpc>
              <a:buFont typeface="Courier New" pitchFamily="49" charset="0"/>
              <a:buChar char="o"/>
            </a:pPr>
            <a:r>
              <a:rPr lang="en-US" sz="2400" kern="0" dirty="0">
                <a:solidFill>
                  <a:sysClr val="windowText" lastClr="000000"/>
                </a:solidFill>
              </a:rPr>
              <a:t> Labeled graph.		</a:t>
            </a:r>
            <a:r>
              <a:rPr lang="en-US" sz="2400" kern="0" dirty="0">
                <a:solidFill>
                  <a:schemeClr val="accent1"/>
                </a:solidFill>
                <a:latin typeface="Times New Roman"/>
                <a:cs typeface="Times New Roman"/>
              </a:rPr>
              <a:t>○</a:t>
            </a:r>
            <a:r>
              <a:rPr lang="en-US" sz="2400" kern="0" dirty="0">
                <a:solidFill>
                  <a:sysClr val="windowText" lastClr="000000"/>
                </a:solidFill>
                <a:latin typeface="Times New Roman"/>
                <a:cs typeface="Times New Roman"/>
              </a:rPr>
              <a:t> </a:t>
            </a:r>
            <a:r>
              <a:rPr lang="en-US" sz="2400" kern="0" dirty="0">
                <a:solidFill>
                  <a:sysClr val="windowText" lastClr="000000"/>
                </a:solidFill>
              </a:rPr>
              <a:t>Parent.</a:t>
            </a:r>
          </a:p>
          <a:p>
            <a:pPr lvl="1" algn="just" rtl="0">
              <a:lnSpc>
                <a:spcPct val="150000"/>
              </a:lnSpc>
              <a:buFont typeface="Courier New" pitchFamily="49" charset="0"/>
              <a:buChar char="o"/>
            </a:pPr>
            <a:r>
              <a:rPr lang="en-US" sz="2400" kern="0" dirty="0">
                <a:solidFill>
                  <a:sysClr val="windowText" lastClr="000000"/>
                </a:solidFill>
              </a:rPr>
              <a:t> Directed graph.		</a:t>
            </a:r>
            <a:r>
              <a:rPr lang="en-US" sz="2400" kern="0" dirty="0">
                <a:solidFill>
                  <a:schemeClr val="accent1"/>
                </a:solidFill>
                <a:latin typeface="Times New Roman"/>
                <a:cs typeface="Times New Roman"/>
              </a:rPr>
              <a:t>○</a:t>
            </a:r>
            <a:r>
              <a:rPr lang="en-US" sz="2400" kern="0" dirty="0">
                <a:solidFill>
                  <a:sysClr val="windowText" lastClr="000000"/>
                </a:solidFill>
                <a:latin typeface="Times New Roman"/>
                <a:cs typeface="Times New Roman"/>
              </a:rPr>
              <a:t> </a:t>
            </a:r>
            <a:r>
              <a:rPr lang="en-US" sz="2400" kern="0" dirty="0">
                <a:solidFill>
                  <a:sysClr val="windowText" lastClr="000000"/>
                </a:solidFill>
              </a:rPr>
              <a:t>Child.</a:t>
            </a:r>
          </a:p>
          <a:p>
            <a:pPr lvl="1" algn="just" rtl="0">
              <a:lnSpc>
                <a:spcPct val="150000"/>
              </a:lnSpc>
              <a:buFont typeface="Courier New" pitchFamily="49" charset="0"/>
              <a:buChar char="o"/>
            </a:pPr>
            <a:r>
              <a:rPr lang="en-US" sz="2400" kern="0" dirty="0">
                <a:solidFill>
                  <a:sysClr val="windowText" lastClr="000000"/>
                </a:solidFill>
              </a:rPr>
              <a:t> Path.			</a:t>
            </a:r>
            <a:r>
              <a:rPr lang="en-US" sz="2400" kern="0" dirty="0">
                <a:solidFill>
                  <a:schemeClr val="accent1"/>
                </a:solidFill>
                <a:latin typeface="Times New Roman"/>
                <a:cs typeface="Times New Roman"/>
              </a:rPr>
              <a:t>○</a:t>
            </a:r>
            <a:r>
              <a:rPr lang="en-US" sz="2400" kern="0" dirty="0">
                <a:solidFill>
                  <a:sysClr val="windowText" lastClr="000000"/>
                </a:solidFill>
                <a:latin typeface="Times New Roman"/>
                <a:cs typeface="Times New Roman"/>
              </a:rPr>
              <a:t> </a:t>
            </a:r>
            <a:r>
              <a:rPr lang="en-US" sz="2400" kern="0" dirty="0">
                <a:solidFill>
                  <a:sysClr val="windowText" lastClr="000000"/>
                </a:solidFill>
              </a:rPr>
              <a:t>Sibling.</a:t>
            </a:r>
          </a:p>
          <a:p>
            <a:pPr lvl="1" algn="just" rtl="0">
              <a:lnSpc>
                <a:spcPct val="150000"/>
              </a:lnSpc>
              <a:buFont typeface="Courier New" pitchFamily="49" charset="0"/>
              <a:buChar char="o"/>
            </a:pPr>
            <a:r>
              <a:rPr lang="en-US" sz="2400" kern="0" dirty="0">
                <a:solidFill>
                  <a:sysClr val="windowText" lastClr="000000"/>
                </a:solidFill>
              </a:rPr>
              <a:t> Rooted graph.		</a:t>
            </a:r>
            <a:r>
              <a:rPr lang="en-US" sz="2400" kern="0" dirty="0">
                <a:solidFill>
                  <a:schemeClr val="accent1"/>
                </a:solidFill>
                <a:latin typeface="Times New Roman"/>
                <a:cs typeface="Times New Roman"/>
              </a:rPr>
              <a:t>○</a:t>
            </a:r>
            <a:r>
              <a:rPr lang="en-US" sz="2400" kern="0" dirty="0">
                <a:solidFill>
                  <a:sysClr val="windowText" lastClr="000000"/>
                </a:solidFill>
                <a:latin typeface="Times New Roman"/>
                <a:cs typeface="Times New Roman"/>
              </a:rPr>
              <a:t> </a:t>
            </a:r>
            <a:r>
              <a:rPr lang="en-US" sz="2400" kern="0" dirty="0">
                <a:solidFill>
                  <a:sysClr val="windowText" lastClr="000000"/>
                </a:solidFill>
              </a:rPr>
              <a:t>Ancestor.</a:t>
            </a:r>
          </a:p>
          <a:p>
            <a:pPr lvl="1" algn="just" rtl="0">
              <a:lnSpc>
                <a:spcPct val="150000"/>
              </a:lnSpc>
              <a:buFont typeface="Courier New" pitchFamily="49" charset="0"/>
              <a:buChar char="o"/>
            </a:pPr>
            <a:r>
              <a:rPr lang="en-US" sz="2400" kern="0" dirty="0">
                <a:solidFill>
                  <a:sysClr val="windowText" lastClr="000000"/>
                </a:solidFill>
              </a:rPr>
              <a:t> Tree.			</a:t>
            </a:r>
            <a:r>
              <a:rPr lang="en-US" sz="2400" kern="0" dirty="0">
                <a:solidFill>
                  <a:schemeClr val="accent1"/>
                </a:solidFill>
                <a:latin typeface="Times New Roman"/>
                <a:cs typeface="Times New Roman"/>
              </a:rPr>
              <a:t>○</a:t>
            </a:r>
            <a:r>
              <a:rPr lang="en-US" sz="2400" kern="0" dirty="0">
                <a:solidFill>
                  <a:sysClr val="windowText" lastClr="000000"/>
                </a:solidFill>
                <a:latin typeface="Times New Roman"/>
                <a:cs typeface="Times New Roman"/>
              </a:rPr>
              <a:t> </a:t>
            </a:r>
            <a:r>
              <a:rPr lang="en-US" sz="2400" kern="0" dirty="0">
                <a:solidFill>
                  <a:sysClr val="windowText" lastClr="000000"/>
                </a:solidFill>
              </a:rPr>
              <a:t>Descendant.</a:t>
            </a:r>
          </a:p>
        </p:txBody>
      </p:sp>
      <p:pic>
        <p:nvPicPr>
          <p:cNvPr id="3" name="Picture 2"/>
          <p:cNvPicPr>
            <a:picLocks noChangeAspect="1"/>
          </p:cNvPicPr>
          <p:nvPr/>
        </p:nvPicPr>
        <p:blipFill>
          <a:blip r:embed="rId3"/>
          <a:stretch>
            <a:fillRect/>
          </a:stretch>
        </p:blipFill>
        <p:spPr>
          <a:xfrm>
            <a:off x="6852330" y="2667907"/>
            <a:ext cx="5076825" cy="3638550"/>
          </a:xfrm>
          <a:prstGeom prst="rect">
            <a:avLst/>
          </a:prstGeom>
        </p:spPr>
      </p:pic>
    </p:spTree>
    <p:extLst>
      <p:ext uri="{BB962C8B-B14F-4D97-AF65-F5344CB8AC3E}">
        <p14:creationId xmlns:p14="http://schemas.microsoft.com/office/powerpoint/2010/main" val="36831047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State Space</a:t>
            </a:r>
          </a:p>
        </p:txBody>
      </p:sp>
      <p:pic>
        <p:nvPicPr>
          <p:cNvPr id="3" name="Picture 2"/>
          <p:cNvPicPr>
            <a:picLocks noChangeAspect="1"/>
          </p:cNvPicPr>
          <p:nvPr/>
        </p:nvPicPr>
        <p:blipFill>
          <a:blip r:embed="rId3"/>
          <a:stretch>
            <a:fillRect/>
          </a:stretch>
        </p:blipFill>
        <p:spPr>
          <a:xfrm>
            <a:off x="2132239" y="2087610"/>
            <a:ext cx="8192407" cy="4589641"/>
          </a:xfrm>
          <a:prstGeom prst="rect">
            <a:avLst/>
          </a:prstGeom>
        </p:spPr>
      </p:pic>
      <p:sp>
        <p:nvSpPr>
          <p:cNvPr id="7" name="Rectangle 6"/>
          <p:cNvSpPr/>
          <p:nvPr/>
        </p:nvSpPr>
        <p:spPr>
          <a:xfrm>
            <a:off x="4484915" y="4142944"/>
            <a:ext cx="783771" cy="47897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b="1" dirty="0" smtClean="0"/>
              <a:t>A</a:t>
            </a:r>
            <a:endParaRPr lang="en-US" sz="3600" b="1" dirty="0"/>
          </a:p>
        </p:txBody>
      </p:sp>
      <p:sp>
        <p:nvSpPr>
          <p:cNvPr id="21" name="Rectangle 20"/>
          <p:cNvSpPr/>
          <p:nvPr/>
        </p:nvSpPr>
        <p:spPr>
          <a:xfrm>
            <a:off x="4267201" y="2560105"/>
            <a:ext cx="783771" cy="47897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b="1" dirty="0" smtClean="0"/>
              <a:t>C</a:t>
            </a:r>
            <a:endParaRPr lang="en-US" sz="3600" b="1" dirty="0"/>
          </a:p>
        </p:txBody>
      </p:sp>
      <p:sp>
        <p:nvSpPr>
          <p:cNvPr id="22" name="Rectangle 21"/>
          <p:cNvSpPr/>
          <p:nvPr/>
        </p:nvSpPr>
        <p:spPr>
          <a:xfrm>
            <a:off x="4504872" y="5587013"/>
            <a:ext cx="783771" cy="47897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b="1" dirty="0" smtClean="0"/>
              <a:t>B</a:t>
            </a:r>
            <a:endParaRPr lang="en-US" sz="3600" b="1" dirty="0"/>
          </a:p>
        </p:txBody>
      </p:sp>
      <p:sp>
        <p:nvSpPr>
          <p:cNvPr id="23" name="Rectangle 22"/>
          <p:cNvSpPr/>
          <p:nvPr/>
        </p:nvSpPr>
        <p:spPr>
          <a:xfrm>
            <a:off x="8281762" y="4208258"/>
            <a:ext cx="783771" cy="47897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b="1" dirty="0" smtClean="0"/>
              <a:t>D</a:t>
            </a:r>
            <a:endParaRPr lang="en-US" sz="3600" b="1" dirty="0"/>
          </a:p>
        </p:txBody>
      </p:sp>
      <p:cxnSp>
        <p:nvCxnSpPr>
          <p:cNvPr id="6" name="Straight Arrow Connector 5"/>
          <p:cNvCxnSpPr/>
          <p:nvPr/>
        </p:nvCxnSpPr>
        <p:spPr>
          <a:xfrm>
            <a:off x="3236686" y="3396343"/>
            <a:ext cx="624114" cy="811915"/>
          </a:xfrm>
          <a:prstGeom prst="straightConnector1">
            <a:avLst/>
          </a:prstGeom>
          <a:ln w="57150">
            <a:solidFill>
              <a:srgbClr val="FF0000"/>
            </a:solidFill>
            <a:tailEnd type="triangle"/>
          </a:ln>
        </p:spPr>
        <p:style>
          <a:lnRef idx="3">
            <a:schemeClr val="accent2"/>
          </a:lnRef>
          <a:fillRef idx="0">
            <a:schemeClr val="accent2"/>
          </a:fillRef>
          <a:effectRef idx="2">
            <a:schemeClr val="accent2"/>
          </a:effectRef>
          <a:fontRef idx="minor">
            <a:schemeClr val="tx1"/>
          </a:fontRef>
        </p:style>
      </p:cxnSp>
      <p:cxnSp>
        <p:nvCxnSpPr>
          <p:cNvPr id="11" name="Straight Arrow Connector 10"/>
          <p:cNvCxnSpPr/>
          <p:nvPr/>
        </p:nvCxnSpPr>
        <p:spPr>
          <a:xfrm flipV="1">
            <a:off x="5634037" y="3373516"/>
            <a:ext cx="2917371" cy="22827"/>
          </a:xfrm>
          <a:prstGeom prst="straightConnector1">
            <a:avLst/>
          </a:prstGeom>
          <a:ln w="57150">
            <a:solidFill>
              <a:srgbClr val="FF0000"/>
            </a:solidFill>
            <a:tailEnd type="triangle"/>
          </a:ln>
        </p:spPr>
        <p:style>
          <a:lnRef idx="3">
            <a:schemeClr val="accent2"/>
          </a:lnRef>
          <a:fillRef idx="0">
            <a:schemeClr val="accent2"/>
          </a:fillRef>
          <a:effectRef idx="2">
            <a:schemeClr val="accent2"/>
          </a:effectRef>
          <a:fontRef idx="minor">
            <a:schemeClr val="tx1"/>
          </a:fontRef>
        </p:style>
      </p:cxnSp>
      <p:cxnSp>
        <p:nvCxnSpPr>
          <p:cNvPr id="12" name="Straight Arrow Connector 11"/>
          <p:cNvCxnSpPr/>
          <p:nvPr/>
        </p:nvCxnSpPr>
        <p:spPr>
          <a:xfrm flipV="1">
            <a:off x="5471886" y="3548743"/>
            <a:ext cx="34019" cy="1465841"/>
          </a:xfrm>
          <a:prstGeom prst="straightConnector1">
            <a:avLst/>
          </a:prstGeom>
          <a:ln w="57150">
            <a:solidFill>
              <a:srgbClr val="FF0000"/>
            </a:solidFill>
            <a:tailEnd type="triangle"/>
          </a:ln>
        </p:spPr>
        <p:style>
          <a:lnRef idx="3">
            <a:schemeClr val="accent2"/>
          </a:lnRef>
          <a:fillRef idx="0">
            <a:schemeClr val="accent2"/>
          </a:fillRef>
          <a:effectRef idx="2">
            <a:schemeClr val="accent2"/>
          </a:effectRef>
          <a:fontRef idx="minor">
            <a:schemeClr val="tx1"/>
          </a:fontRef>
        </p:style>
      </p:cxnSp>
      <p:cxnSp>
        <p:nvCxnSpPr>
          <p:cNvPr id="13" name="Straight Arrow Connector 12"/>
          <p:cNvCxnSpPr/>
          <p:nvPr/>
        </p:nvCxnSpPr>
        <p:spPr>
          <a:xfrm>
            <a:off x="3784601" y="5274564"/>
            <a:ext cx="1504042" cy="8142"/>
          </a:xfrm>
          <a:prstGeom prst="straightConnector1">
            <a:avLst/>
          </a:prstGeom>
          <a:ln w="57150">
            <a:solidFill>
              <a:srgbClr val="FF0000"/>
            </a:solidFill>
            <a:tailEnd type="triangle"/>
          </a:ln>
        </p:spPr>
        <p:style>
          <a:lnRef idx="3">
            <a:schemeClr val="accent2"/>
          </a:lnRef>
          <a:fillRef idx="0">
            <a:schemeClr val="accent2"/>
          </a:fillRef>
          <a:effectRef idx="2">
            <a:schemeClr val="accent2"/>
          </a:effectRef>
          <a:fontRef idx="minor">
            <a:schemeClr val="tx1"/>
          </a:fontRef>
        </p:style>
      </p:cxnSp>
      <p:cxnSp>
        <p:nvCxnSpPr>
          <p:cNvPr id="14" name="Straight Arrow Connector 13"/>
          <p:cNvCxnSpPr/>
          <p:nvPr/>
        </p:nvCxnSpPr>
        <p:spPr>
          <a:xfrm flipH="1">
            <a:off x="3701143" y="4513058"/>
            <a:ext cx="235858" cy="769648"/>
          </a:xfrm>
          <a:prstGeom prst="straightConnector1">
            <a:avLst/>
          </a:prstGeom>
          <a:ln w="57150">
            <a:solidFill>
              <a:srgbClr val="FF0000"/>
            </a:solidFill>
            <a:tailEnd type="triangle"/>
          </a:ln>
        </p:spPr>
        <p:style>
          <a:lnRef idx="3">
            <a:schemeClr val="accent2"/>
          </a:lnRef>
          <a:fillRef idx="0">
            <a:schemeClr val="accent2"/>
          </a:fillRef>
          <a:effectRef idx="2">
            <a:schemeClr val="accent2"/>
          </a:effectRef>
          <a:fontRef idx="minor">
            <a:schemeClr val="tx1"/>
          </a:fontRef>
        </p:style>
      </p:cxnSp>
      <p:cxnSp>
        <p:nvCxnSpPr>
          <p:cNvPr id="24" name="Straight Arrow Connector 23"/>
          <p:cNvCxnSpPr/>
          <p:nvPr/>
        </p:nvCxnSpPr>
        <p:spPr>
          <a:xfrm flipH="1">
            <a:off x="6096000" y="3620821"/>
            <a:ext cx="2455408" cy="892237"/>
          </a:xfrm>
          <a:prstGeom prst="straightConnector1">
            <a:avLst/>
          </a:prstGeom>
          <a:ln w="57150">
            <a:solidFill>
              <a:srgbClr val="FF0000"/>
            </a:solidFill>
            <a:tailEnd type="triangle"/>
          </a:ln>
        </p:spPr>
        <p:style>
          <a:lnRef idx="3">
            <a:schemeClr val="accent2"/>
          </a:lnRef>
          <a:fillRef idx="0">
            <a:schemeClr val="accent2"/>
          </a:fillRef>
          <a:effectRef idx="2">
            <a:schemeClr val="accent2"/>
          </a:effectRef>
          <a:fontRef idx="minor">
            <a:schemeClr val="tx1"/>
          </a:fontRef>
        </p:style>
      </p:cxnSp>
      <p:sp>
        <p:nvSpPr>
          <p:cNvPr id="25" name="Rectangle 24"/>
          <p:cNvSpPr/>
          <p:nvPr/>
        </p:nvSpPr>
        <p:spPr>
          <a:xfrm>
            <a:off x="6778172" y="5614426"/>
            <a:ext cx="1274990" cy="597688"/>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b="1" dirty="0" smtClean="0">
                <a:ln w="22225">
                  <a:solidFill>
                    <a:schemeClr val="accent2"/>
                  </a:solidFill>
                  <a:prstDash val="solid"/>
                </a:ln>
                <a:solidFill>
                  <a:srgbClr val="FF0000"/>
                </a:solidFill>
              </a:rPr>
              <a:t>???</a:t>
            </a:r>
            <a:endParaRPr lang="en-US" sz="3600" b="1" dirty="0">
              <a:ln w="22225">
                <a:solidFill>
                  <a:schemeClr val="accent2"/>
                </a:solidFill>
                <a:prstDash val="solid"/>
              </a:ln>
              <a:solidFill>
                <a:srgbClr val="FF0000"/>
              </a:solidFill>
            </a:endParaRPr>
          </a:p>
        </p:txBody>
      </p:sp>
      <p:sp>
        <p:nvSpPr>
          <p:cNvPr id="26" name="Title 1">
            <a:extLst>
              <a:ext uri="{FF2B5EF4-FFF2-40B4-BE49-F238E27FC236}">
                <a16:creationId xmlns:a16="http://schemas.microsoft.com/office/drawing/2014/main" id="{A81F69DB-6FA1-4234-A362-26D73B4E5084}"/>
              </a:ext>
            </a:extLst>
          </p:cNvPr>
          <p:cNvSpPr txBox="1">
            <a:spLocks/>
          </p:cNvSpPr>
          <p:nvPr/>
        </p:nvSpPr>
        <p:spPr>
          <a:xfrm>
            <a:off x="838200" y="1338892"/>
            <a:ext cx="11292114"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dirty="0"/>
              <a:t>Euler Paths &amp; the 7 Bridges of </a:t>
            </a:r>
            <a:r>
              <a:rPr lang="en-US" dirty="0" smtClean="0"/>
              <a:t>Konigsberg, </a:t>
            </a:r>
            <a:r>
              <a:rPr lang="en-US" sz="2800" i="1" kern="0" dirty="0" smtClean="0"/>
              <a:t>Graph Theory</a:t>
            </a:r>
            <a:endParaRPr lang="en-US" sz="2800" i="1" kern="0" dirty="0"/>
          </a:p>
        </p:txBody>
      </p:sp>
    </p:spTree>
    <p:extLst>
      <p:ext uri="{BB962C8B-B14F-4D97-AF65-F5344CB8AC3E}">
        <p14:creationId xmlns:p14="http://schemas.microsoft.com/office/powerpoint/2010/main" val="1969163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par>
                                <p:cTn id="20" presetID="10" presetClass="entr" presetSubtype="0" fill="hold"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State Space</a:t>
            </a:r>
          </a:p>
        </p:txBody>
      </p:sp>
      <p:sp>
        <p:nvSpPr>
          <p:cNvPr id="4" name="Title 1">
            <a:extLst>
              <a:ext uri="{FF2B5EF4-FFF2-40B4-BE49-F238E27FC236}">
                <a16:creationId xmlns:a16="http://schemas.microsoft.com/office/drawing/2014/main" id="{A81F69DB-6FA1-4234-A362-26D73B4E5084}"/>
              </a:ext>
            </a:extLst>
          </p:cNvPr>
          <p:cNvSpPr txBox="1">
            <a:spLocks/>
          </p:cNvSpPr>
          <p:nvPr/>
        </p:nvSpPr>
        <p:spPr>
          <a:xfrm>
            <a:off x="838200" y="1338892"/>
            <a:ext cx="11292114"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dirty="0"/>
              <a:t>Euler Paths &amp; the 7 Bridges of </a:t>
            </a:r>
            <a:r>
              <a:rPr lang="en-US" dirty="0" smtClean="0"/>
              <a:t>Konigsberg, </a:t>
            </a:r>
            <a:r>
              <a:rPr lang="en-US" sz="2800" i="1" kern="0" dirty="0" smtClean="0"/>
              <a:t>Graph Theory</a:t>
            </a:r>
            <a:endParaRPr lang="en-US" sz="2800" i="1" kern="0" dirty="0"/>
          </a:p>
        </p:txBody>
      </p:sp>
      <p:pic>
        <p:nvPicPr>
          <p:cNvPr id="3" name="Picture 2"/>
          <p:cNvPicPr>
            <a:picLocks noChangeAspect="1"/>
          </p:cNvPicPr>
          <p:nvPr/>
        </p:nvPicPr>
        <p:blipFill>
          <a:blip r:embed="rId3"/>
          <a:stretch>
            <a:fillRect/>
          </a:stretch>
        </p:blipFill>
        <p:spPr>
          <a:xfrm>
            <a:off x="2132239" y="2087610"/>
            <a:ext cx="8192407" cy="4589641"/>
          </a:xfrm>
          <a:prstGeom prst="rect">
            <a:avLst/>
          </a:prstGeom>
        </p:spPr>
      </p:pic>
      <p:sp>
        <p:nvSpPr>
          <p:cNvPr id="7" name="Rectangle 6"/>
          <p:cNvSpPr/>
          <p:nvPr/>
        </p:nvSpPr>
        <p:spPr>
          <a:xfrm>
            <a:off x="4484915" y="4142944"/>
            <a:ext cx="783771" cy="47897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b="1" dirty="0" smtClean="0"/>
              <a:t>A</a:t>
            </a:r>
            <a:endParaRPr lang="en-US" sz="3600" b="1" dirty="0"/>
          </a:p>
        </p:txBody>
      </p:sp>
      <p:sp>
        <p:nvSpPr>
          <p:cNvPr id="21" name="Rectangle 20"/>
          <p:cNvSpPr/>
          <p:nvPr/>
        </p:nvSpPr>
        <p:spPr>
          <a:xfrm>
            <a:off x="4267201" y="2560105"/>
            <a:ext cx="783771" cy="47897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b="1" dirty="0" smtClean="0"/>
              <a:t>C</a:t>
            </a:r>
            <a:endParaRPr lang="en-US" sz="3600" b="1" dirty="0"/>
          </a:p>
        </p:txBody>
      </p:sp>
      <p:sp>
        <p:nvSpPr>
          <p:cNvPr id="22" name="Rectangle 21"/>
          <p:cNvSpPr/>
          <p:nvPr/>
        </p:nvSpPr>
        <p:spPr>
          <a:xfrm>
            <a:off x="4504872" y="5587013"/>
            <a:ext cx="783771" cy="47897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b="1" dirty="0" smtClean="0"/>
              <a:t>B</a:t>
            </a:r>
            <a:endParaRPr lang="en-US" sz="3600" b="1" dirty="0"/>
          </a:p>
        </p:txBody>
      </p:sp>
      <p:sp>
        <p:nvSpPr>
          <p:cNvPr id="23" name="Rectangle 22"/>
          <p:cNvSpPr/>
          <p:nvPr/>
        </p:nvSpPr>
        <p:spPr>
          <a:xfrm>
            <a:off x="8281762" y="4208258"/>
            <a:ext cx="783771" cy="47897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b="1" dirty="0" smtClean="0"/>
              <a:t>D</a:t>
            </a:r>
            <a:endParaRPr lang="en-US" sz="3600" b="1" dirty="0"/>
          </a:p>
        </p:txBody>
      </p:sp>
    </p:spTree>
    <p:extLst>
      <p:ext uri="{BB962C8B-B14F-4D97-AF65-F5344CB8AC3E}">
        <p14:creationId xmlns:p14="http://schemas.microsoft.com/office/powerpoint/2010/main" val="241080415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State Space</a:t>
            </a:r>
          </a:p>
        </p:txBody>
      </p:sp>
      <p:sp>
        <p:nvSpPr>
          <p:cNvPr id="4" name="Content Placeholder 2">
            <a:extLst>
              <a:ext uri="{FF2B5EF4-FFF2-40B4-BE49-F238E27FC236}">
                <a16:creationId xmlns:a16="http://schemas.microsoft.com/office/drawing/2014/main" id="{77680609-1E3A-4D6F-8643-703FFC032028}"/>
              </a:ext>
            </a:extLst>
          </p:cNvPr>
          <p:cNvSpPr txBox="1">
            <a:spLocks/>
          </p:cNvSpPr>
          <p:nvPr/>
        </p:nvSpPr>
        <p:spPr>
          <a:xfrm>
            <a:off x="2378868" y="1447800"/>
            <a:ext cx="7831932" cy="5181600"/>
          </a:xfrm>
          <a:prstGeom prst="rect">
            <a:avLst/>
          </a:prstGeom>
        </p:spPr>
        <p:txBody>
          <a:bodyPr wrap="square" lIns="0" tIns="0" rIns="0" bIns="0">
            <a:normAutofit fontScale="55000" lnSpcReduction="20000"/>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just" rtl="0">
              <a:lnSpc>
                <a:spcPct val="120000"/>
              </a:lnSpc>
            </a:pPr>
            <a:r>
              <a:rPr lang="en-US" sz="4400" kern="0" dirty="0"/>
              <a:t>A state space is represented by four-tuple [N, A, S, GD].</a:t>
            </a:r>
          </a:p>
          <a:p>
            <a:pPr marL="571500" indent="-571500" algn="just">
              <a:lnSpc>
                <a:spcPct val="120000"/>
              </a:lnSpc>
              <a:buSzPct val="120000"/>
              <a:buFont typeface="Courier New" panose="02070309020205020404" pitchFamily="49" charset="0"/>
              <a:buChar char="o"/>
            </a:pPr>
            <a:r>
              <a:rPr lang="en-US" sz="4400" b="1" kern="0" dirty="0">
                <a:solidFill>
                  <a:srgbClr val="C00000"/>
                </a:solidFill>
              </a:rPr>
              <a:t>N</a:t>
            </a:r>
            <a:r>
              <a:rPr lang="en-US" sz="4400" b="1" kern="0" dirty="0"/>
              <a:t>,</a:t>
            </a:r>
            <a:r>
              <a:rPr lang="en-US" sz="4400" kern="0" dirty="0"/>
              <a:t> is the set of </a:t>
            </a:r>
            <a:r>
              <a:rPr lang="en-US" sz="4400" b="1" u="sng" kern="0" dirty="0">
                <a:solidFill>
                  <a:srgbClr val="C00000"/>
                </a:solidFill>
              </a:rPr>
              <a:t>nodes</a:t>
            </a:r>
            <a:r>
              <a:rPr lang="en-US" sz="4400" kern="0" dirty="0"/>
              <a:t> or states of the graph. These correspond to the states in the problem-solving  process.</a:t>
            </a:r>
          </a:p>
          <a:p>
            <a:pPr marL="571500" indent="-571500" algn="just">
              <a:lnSpc>
                <a:spcPct val="120000"/>
              </a:lnSpc>
              <a:buSzPct val="120000"/>
              <a:buFont typeface="Courier New" panose="02070309020205020404" pitchFamily="49" charset="0"/>
              <a:buChar char="o"/>
            </a:pPr>
            <a:r>
              <a:rPr lang="en-US" sz="4400" b="1" kern="0" dirty="0">
                <a:solidFill>
                  <a:srgbClr val="C00000"/>
                </a:solidFill>
              </a:rPr>
              <a:t>A</a:t>
            </a:r>
            <a:r>
              <a:rPr lang="en-US" sz="4400" b="1" kern="0" dirty="0"/>
              <a:t>,</a:t>
            </a:r>
            <a:r>
              <a:rPr lang="en-US" sz="4400" kern="0" dirty="0"/>
              <a:t> is the set of </a:t>
            </a:r>
            <a:r>
              <a:rPr lang="en-US" sz="4400" b="1" u="sng" kern="0" dirty="0">
                <a:solidFill>
                  <a:srgbClr val="C00000"/>
                </a:solidFill>
              </a:rPr>
              <a:t>arcs</a:t>
            </a:r>
            <a:r>
              <a:rPr lang="en-US" sz="4400" b="1" kern="0" dirty="0"/>
              <a:t> </a:t>
            </a:r>
            <a:r>
              <a:rPr lang="en-US" sz="4400" kern="0" dirty="0"/>
              <a:t>between nodes. These correspond to the steps in a problem-solving  process.</a:t>
            </a:r>
          </a:p>
          <a:p>
            <a:pPr marL="571500" indent="-571500" algn="just">
              <a:lnSpc>
                <a:spcPct val="120000"/>
              </a:lnSpc>
              <a:buSzPct val="120000"/>
              <a:buFont typeface="Courier New" panose="02070309020205020404" pitchFamily="49" charset="0"/>
              <a:buChar char="o"/>
            </a:pPr>
            <a:r>
              <a:rPr lang="en-US" sz="4400" b="1" kern="0" dirty="0">
                <a:solidFill>
                  <a:srgbClr val="C00000"/>
                </a:solidFill>
              </a:rPr>
              <a:t>S</a:t>
            </a:r>
            <a:r>
              <a:rPr lang="en-US" sz="4400" b="1" kern="0" dirty="0"/>
              <a:t>,</a:t>
            </a:r>
            <a:r>
              <a:rPr lang="en-US" sz="4400" kern="0" dirty="0"/>
              <a:t> a nonempty subset of N, contains the </a:t>
            </a:r>
            <a:r>
              <a:rPr lang="en-US" sz="4400" b="1" u="sng" kern="0" dirty="0">
                <a:solidFill>
                  <a:srgbClr val="C00000"/>
                </a:solidFill>
              </a:rPr>
              <a:t>start-state (s)</a:t>
            </a:r>
            <a:r>
              <a:rPr lang="en-US" sz="4400" kern="0" dirty="0"/>
              <a:t> of the problem.</a:t>
            </a:r>
          </a:p>
          <a:p>
            <a:pPr marL="571500" indent="-571500" algn="just">
              <a:lnSpc>
                <a:spcPct val="120000"/>
              </a:lnSpc>
              <a:buSzPct val="120000"/>
              <a:buFont typeface="Courier New" panose="02070309020205020404" pitchFamily="49" charset="0"/>
              <a:buChar char="o"/>
            </a:pPr>
            <a:r>
              <a:rPr lang="en-US" sz="4400" b="1" kern="0" dirty="0">
                <a:solidFill>
                  <a:srgbClr val="C00000"/>
                </a:solidFill>
              </a:rPr>
              <a:t>GD</a:t>
            </a:r>
            <a:r>
              <a:rPr lang="en-US" sz="4400" b="1" kern="0" dirty="0"/>
              <a:t>,</a:t>
            </a:r>
            <a:r>
              <a:rPr lang="en-US" sz="4400" kern="0" dirty="0"/>
              <a:t> a nonempty subset of N, contains the </a:t>
            </a:r>
            <a:r>
              <a:rPr lang="en-US" sz="4400" b="1" u="sng" kern="0" dirty="0">
                <a:solidFill>
                  <a:srgbClr val="C00000"/>
                </a:solidFill>
              </a:rPr>
              <a:t>goal-state(s)</a:t>
            </a:r>
            <a:r>
              <a:rPr lang="en-US" sz="4400" kern="0" dirty="0"/>
              <a:t> of the problem. The states in GD are described using either:</a:t>
            </a:r>
          </a:p>
          <a:p>
            <a:pPr marL="1028700" lvl="1" indent="-571500" algn="just">
              <a:lnSpc>
                <a:spcPct val="120000"/>
              </a:lnSpc>
              <a:buSzPct val="120000"/>
              <a:buFont typeface="Courier New" panose="02070309020205020404" pitchFamily="49" charset="0"/>
              <a:buChar char="o"/>
            </a:pPr>
            <a:r>
              <a:rPr lang="en-US" sz="4400" kern="0" dirty="0">
                <a:solidFill>
                  <a:sysClr val="windowText" lastClr="000000"/>
                </a:solidFill>
              </a:rPr>
              <a:t>A measurable </a:t>
            </a:r>
            <a:r>
              <a:rPr lang="en-US" sz="4400" u="sng" kern="0" dirty="0">
                <a:solidFill>
                  <a:srgbClr val="C00000"/>
                </a:solidFill>
              </a:rPr>
              <a:t>property of the states</a:t>
            </a:r>
            <a:r>
              <a:rPr lang="en-US" sz="4400" kern="0" dirty="0">
                <a:solidFill>
                  <a:sysClr val="windowText" lastClr="000000"/>
                </a:solidFill>
              </a:rPr>
              <a:t> encountered in the search.</a:t>
            </a:r>
          </a:p>
          <a:p>
            <a:pPr marL="1028700" lvl="1" indent="-571500" algn="just">
              <a:lnSpc>
                <a:spcPct val="120000"/>
              </a:lnSpc>
              <a:buSzPct val="120000"/>
              <a:buFont typeface="Courier New" panose="02070309020205020404" pitchFamily="49" charset="0"/>
              <a:buChar char="o"/>
            </a:pPr>
            <a:r>
              <a:rPr lang="en-US" sz="4400" kern="0" dirty="0">
                <a:solidFill>
                  <a:sysClr val="windowText" lastClr="000000"/>
                </a:solidFill>
              </a:rPr>
              <a:t>A </a:t>
            </a:r>
            <a:r>
              <a:rPr lang="en-US" sz="4400" u="sng" kern="0" dirty="0">
                <a:solidFill>
                  <a:srgbClr val="C00000"/>
                </a:solidFill>
              </a:rPr>
              <a:t>property of the solution path</a:t>
            </a:r>
            <a:r>
              <a:rPr lang="en-US" sz="4400" kern="0" dirty="0">
                <a:solidFill>
                  <a:sysClr val="windowText" lastClr="000000"/>
                </a:solidFill>
              </a:rPr>
              <a:t> developed in the search </a:t>
            </a:r>
            <a:r>
              <a:rPr lang="en-US" sz="4400" i="1" kern="0" dirty="0">
                <a:solidFill>
                  <a:sysClr val="windowText" lastClr="000000"/>
                </a:solidFill>
              </a:rPr>
              <a:t>(a </a:t>
            </a:r>
            <a:r>
              <a:rPr lang="en-US" sz="4400" b="1" i="1" kern="0" dirty="0">
                <a:solidFill>
                  <a:sysClr val="windowText" lastClr="000000"/>
                </a:solidFill>
              </a:rPr>
              <a:t>solution path </a:t>
            </a:r>
            <a:r>
              <a:rPr lang="en-US" sz="4400" i="1" kern="0" dirty="0">
                <a:solidFill>
                  <a:sysClr val="windowText" lastClr="000000"/>
                </a:solidFill>
              </a:rPr>
              <a:t>is a path through this graph from a node in S to a node  in GD)</a:t>
            </a:r>
            <a:r>
              <a:rPr lang="en-US" sz="4400" kern="0" dirty="0">
                <a:solidFill>
                  <a:sysClr val="windowText" lastClr="000000"/>
                </a:solidFill>
              </a:rPr>
              <a:t>.</a:t>
            </a:r>
          </a:p>
        </p:txBody>
      </p:sp>
    </p:spTree>
    <p:extLst>
      <p:ext uri="{BB962C8B-B14F-4D97-AF65-F5344CB8AC3E}">
        <p14:creationId xmlns:p14="http://schemas.microsoft.com/office/powerpoint/2010/main" val="1721901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anim calcmode="lin" valueType="num">
                                      <p:cBhvr additive="base">
                                        <p:cTn id="35"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
                                            <p:txEl>
                                              <p:pRg st="5" end="5"/>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
                                            <p:txEl>
                                              <p:pRg st="6" end="6"/>
                                            </p:txEl>
                                          </p:spTgt>
                                        </p:tgtEl>
                                        <p:attrNameLst>
                                          <p:attrName>style.visibility</p:attrName>
                                        </p:attrNameLst>
                                      </p:cBhvr>
                                      <p:to>
                                        <p:strVal val="visible"/>
                                      </p:to>
                                    </p:set>
                                    <p:anim calcmode="lin" valueType="num">
                                      <p:cBhvr additive="base">
                                        <p:cTn id="39"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BCA67-4BF0-40CE-B8AE-620CDADF5A86}"/>
              </a:ext>
            </a:extLst>
          </p:cNvPr>
          <p:cNvSpPr>
            <a:spLocks noGrp="1"/>
          </p:cNvSpPr>
          <p:nvPr>
            <p:ph type="title"/>
          </p:nvPr>
        </p:nvSpPr>
        <p:spPr>
          <a:xfrm>
            <a:off x="2378868" y="589598"/>
            <a:ext cx="7434262" cy="492443"/>
          </a:xfrm>
        </p:spPr>
        <p:txBody>
          <a:bodyPr>
            <a:normAutofit fontScale="90000"/>
          </a:bodyPr>
          <a:lstStyle/>
          <a:p>
            <a:r>
              <a:rPr lang="en-US" spc="-305" dirty="0"/>
              <a:t>Example: </a:t>
            </a:r>
            <a:r>
              <a:rPr lang="en-US" spc="-305" dirty="0">
                <a:solidFill>
                  <a:srgbClr val="C00000"/>
                </a:solidFill>
              </a:rPr>
              <a:t>Tic-Tac-Toe</a:t>
            </a:r>
            <a:endParaRPr lang="en-AU" spc="-305" dirty="0">
              <a:solidFill>
                <a:srgbClr val="C00000"/>
              </a:solidFill>
            </a:endParaRPr>
          </a:p>
        </p:txBody>
      </p:sp>
      <p:sp>
        <p:nvSpPr>
          <p:cNvPr id="3" name="Text Placeholder 2">
            <a:extLst>
              <a:ext uri="{FF2B5EF4-FFF2-40B4-BE49-F238E27FC236}">
                <a16:creationId xmlns:a16="http://schemas.microsoft.com/office/drawing/2014/main" id="{4BBD898F-D7C5-4555-A6DD-ACD3B81D7C82}"/>
              </a:ext>
            </a:extLst>
          </p:cNvPr>
          <p:cNvSpPr>
            <a:spLocks noGrp="1"/>
          </p:cNvSpPr>
          <p:nvPr>
            <p:ph type="body" idx="1"/>
          </p:nvPr>
        </p:nvSpPr>
        <p:spPr>
          <a:xfrm>
            <a:off x="2378868" y="1219200"/>
            <a:ext cx="7753190" cy="5480346"/>
          </a:xfrm>
        </p:spPr>
        <p:txBody>
          <a:bodyPr>
            <a:normAutofit fontScale="92500" lnSpcReduction="10000"/>
          </a:bodyPr>
          <a:lstStyle/>
          <a:p>
            <a:pPr marL="342900" indent="-342900" algn="just">
              <a:lnSpc>
                <a:spcPct val="150000"/>
              </a:lnSpc>
            </a:pPr>
            <a:r>
              <a:rPr lang="en-US" sz="2400" dirty="0"/>
              <a:t> </a:t>
            </a:r>
            <a:r>
              <a:rPr lang="en-US" sz="2400" b="1" u="sng" dirty="0">
                <a:solidFill>
                  <a:srgbClr val="C00000"/>
                </a:solidFill>
              </a:rPr>
              <a:t>Nodes(N)</a:t>
            </a:r>
            <a:r>
              <a:rPr lang="en-US" sz="2400" dirty="0"/>
              <a:t>: all the different configuration of </a:t>
            </a:r>
            <a:r>
              <a:rPr lang="en-US" sz="2400" dirty="0" err="1"/>
              <a:t>Xs</a:t>
            </a:r>
            <a:r>
              <a:rPr lang="en-US" sz="2400" dirty="0"/>
              <a:t> and </a:t>
            </a:r>
            <a:r>
              <a:rPr lang="en-US" sz="2400" dirty="0" err="1"/>
              <a:t>Os</a:t>
            </a:r>
            <a:r>
              <a:rPr lang="en-US" sz="2400" dirty="0"/>
              <a:t> that the game can have.</a:t>
            </a:r>
          </a:p>
          <a:p>
            <a:pPr marL="342900" indent="-342900" algn="just">
              <a:lnSpc>
                <a:spcPct val="150000"/>
              </a:lnSpc>
            </a:pPr>
            <a:r>
              <a:rPr lang="en-US" sz="2400" dirty="0"/>
              <a:t> </a:t>
            </a:r>
            <a:r>
              <a:rPr lang="en-US" sz="2400" b="1" u="sng" dirty="0">
                <a:solidFill>
                  <a:srgbClr val="C00000"/>
                </a:solidFill>
              </a:rPr>
              <a:t>Arcs (A)</a:t>
            </a:r>
            <a:r>
              <a:rPr lang="en-US" sz="2400" dirty="0"/>
              <a:t>: generated by legal moves by placing an X or an O in unused location.</a:t>
            </a:r>
          </a:p>
          <a:p>
            <a:pPr marL="342900" indent="-342900" algn="just">
              <a:lnSpc>
                <a:spcPct val="150000"/>
              </a:lnSpc>
            </a:pPr>
            <a:r>
              <a:rPr lang="en-US" sz="2400" dirty="0"/>
              <a:t> </a:t>
            </a:r>
            <a:r>
              <a:rPr lang="en-US" sz="2400" b="1" u="sng" dirty="0">
                <a:solidFill>
                  <a:srgbClr val="C00000"/>
                </a:solidFill>
              </a:rPr>
              <a:t>Start state (S)</a:t>
            </a:r>
            <a:r>
              <a:rPr lang="en-US" sz="2400" dirty="0"/>
              <a:t>: an empty board.</a:t>
            </a:r>
          </a:p>
          <a:p>
            <a:pPr marL="342900" indent="-342900" algn="just">
              <a:lnSpc>
                <a:spcPct val="150000"/>
              </a:lnSpc>
            </a:pPr>
            <a:r>
              <a:rPr lang="en-US" sz="2400" dirty="0"/>
              <a:t> </a:t>
            </a:r>
            <a:r>
              <a:rPr lang="en-US" sz="2400" b="1" u="sng" dirty="0">
                <a:solidFill>
                  <a:srgbClr val="C00000"/>
                </a:solidFill>
              </a:rPr>
              <a:t>Goal states (GD)</a:t>
            </a:r>
            <a:r>
              <a:rPr lang="en-US" sz="2400" u="sng" dirty="0"/>
              <a:t>:</a:t>
            </a:r>
            <a:r>
              <a:rPr lang="en-US" sz="2400" dirty="0"/>
              <a:t> a board state having three </a:t>
            </a:r>
            <a:r>
              <a:rPr lang="en-US" sz="2400" dirty="0" err="1"/>
              <a:t>Xs</a:t>
            </a:r>
            <a:r>
              <a:rPr lang="en-US" sz="2400" dirty="0"/>
              <a:t> in a row, column, or diagonal.</a:t>
            </a:r>
          </a:p>
          <a:p>
            <a:pPr marL="342900" indent="-342900" algn="just">
              <a:lnSpc>
                <a:spcPct val="150000"/>
              </a:lnSpc>
            </a:pPr>
            <a:r>
              <a:rPr lang="en-US" sz="2400" dirty="0"/>
              <a:t>The arcs are directed, then no cycles in the state space, </a:t>
            </a:r>
            <a:r>
              <a:rPr lang="en-US" sz="2400" i="1" u="sng" dirty="0"/>
              <a:t>directed acyclic graph</a:t>
            </a:r>
            <a:r>
              <a:rPr lang="en-US" sz="2400" i="1" dirty="0"/>
              <a:t> </a:t>
            </a:r>
            <a:r>
              <a:rPr lang="en-US" sz="2400" dirty="0"/>
              <a:t>(DAG).</a:t>
            </a:r>
          </a:p>
          <a:p>
            <a:pPr marL="342900" indent="-342900" algn="just">
              <a:lnSpc>
                <a:spcPct val="150000"/>
              </a:lnSpc>
            </a:pPr>
            <a:r>
              <a:rPr lang="en-US" sz="2400" dirty="0"/>
              <a:t> </a:t>
            </a:r>
            <a:r>
              <a:rPr lang="en-US" sz="2400" b="1" u="sng" dirty="0">
                <a:solidFill>
                  <a:srgbClr val="C00000"/>
                </a:solidFill>
              </a:rPr>
              <a:t>Complexity</a:t>
            </a:r>
            <a:r>
              <a:rPr lang="en-US" sz="2400" u="sng" dirty="0"/>
              <a:t>:</a:t>
            </a:r>
            <a:r>
              <a:rPr lang="en-US" sz="2400" dirty="0"/>
              <a:t> 9! Different paths can be generated. </a:t>
            </a:r>
            <a:endParaRPr lang="ar-EG" sz="2400" dirty="0"/>
          </a:p>
        </p:txBody>
      </p:sp>
    </p:spTree>
    <p:extLst>
      <p:ext uri="{BB962C8B-B14F-4D97-AF65-F5344CB8AC3E}">
        <p14:creationId xmlns:p14="http://schemas.microsoft.com/office/powerpoint/2010/main" val="316625038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BCA67-4BF0-40CE-B8AE-620CDADF5A86}"/>
              </a:ext>
            </a:extLst>
          </p:cNvPr>
          <p:cNvSpPr>
            <a:spLocks noGrp="1"/>
          </p:cNvSpPr>
          <p:nvPr>
            <p:ph type="title"/>
          </p:nvPr>
        </p:nvSpPr>
        <p:spPr>
          <a:xfrm>
            <a:off x="2378868" y="589598"/>
            <a:ext cx="7434262" cy="492443"/>
          </a:xfrm>
        </p:spPr>
        <p:txBody>
          <a:bodyPr>
            <a:normAutofit fontScale="90000"/>
          </a:bodyPr>
          <a:lstStyle/>
          <a:p>
            <a:r>
              <a:rPr lang="en-US" spc="-305" dirty="0"/>
              <a:t>Example: </a:t>
            </a:r>
            <a:r>
              <a:rPr lang="en-US" spc="-305" dirty="0">
                <a:solidFill>
                  <a:srgbClr val="C00000"/>
                </a:solidFill>
              </a:rPr>
              <a:t>Traveling Salesperson</a:t>
            </a:r>
            <a:endParaRPr lang="en-AU" spc="-305" dirty="0">
              <a:solidFill>
                <a:srgbClr val="C00000"/>
              </a:solidFill>
            </a:endParaRPr>
          </a:p>
        </p:txBody>
      </p:sp>
      <p:sp>
        <p:nvSpPr>
          <p:cNvPr id="3" name="Text Placeholder 2">
            <a:extLst>
              <a:ext uri="{FF2B5EF4-FFF2-40B4-BE49-F238E27FC236}">
                <a16:creationId xmlns:a16="http://schemas.microsoft.com/office/drawing/2014/main" id="{4BBD898F-D7C5-4555-A6DD-ACD3B81D7C82}"/>
              </a:ext>
            </a:extLst>
          </p:cNvPr>
          <p:cNvSpPr>
            <a:spLocks noGrp="1"/>
          </p:cNvSpPr>
          <p:nvPr>
            <p:ph type="body" idx="1"/>
          </p:nvPr>
        </p:nvSpPr>
        <p:spPr>
          <a:xfrm>
            <a:off x="2378868" y="1645920"/>
            <a:ext cx="7908132" cy="4985980"/>
          </a:xfrm>
        </p:spPr>
        <p:txBody>
          <a:bodyPr>
            <a:normAutofit fontScale="92500" lnSpcReduction="10000"/>
          </a:bodyPr>
          <a:lstStyle/>
          <a:p>
            <a:pPr algn="l" rtl="0">
              <a:lnSpc>
                <a:spcPct val="150000"/>
              </a:lnSpc>
            </a:pPr>
            <a:r>
              <a:rPr lang="en-US" sz="2400" dirty="0"/>
              <a:t>A salesperson has five cites to visit and ten must return home.</a:t>
            </a:r>
          </a:p>
          <a:p>
            <a:pPr algn="l" rtl="0">
              <a:lnSpc>
                <a:spcPct val="150000"/>
              </a:lnSpc>
              <a:buSzPct val="120000"/>
              <a:buFont typeface="Arial" pitchFamily="34" charset="0"/>
              <a:buChar char="•"/>
            </a:pPr>
            <a:r>
              <a:rPr lang="en-US" sz="2400" dirty="0"/>
              <a:t> </a:t>
            </a:r>
            <a:r>
              <a:rPr lang="en-US" sz="2400" b="1" u="sng" dirty="0">
                <a:solidFill>
                  <a:srgbClr val="C00000"/>
                </a:solidFill>
              </a:rPr>
              <a:t>Nodes(N)</a:t>
            </a:r>
            <a:r>
              <a:rPr lang="en-US" sz="2400" dirty="0"/>
              <a:t>: represent 5 cites.</a:t>
            </a:r>
          </a:p>
          <a:p>
            <a:pPr algn="l" rtl="0">
              <a:lnSpc>
                <a:spcPct val="150000"/>
              </a:lnSpc>
              <a:buSzPct val="120000"/>
              <a:buFont typeface="Arial" pitchFamily="34" charset="0"/>
              <a:buChar char="•"/>
            </a:pPr>
            <a:r>
              <a:rPr lang="en-US" sz="2400" dirty="0"/>
              <a:t> </a:t>
            </a:r>
            <a:r>
              <a:rPr lang="en-US" sz="2400" b="1" u="sng" dirty="0">
                <a:solidFill>
                  <a:srgbClr val="C00000"/>
                </a:solidFill>
              </a:rPr>
              <a:t>Arcs(A)</a:t>
            </a:r>
            <a:r>
              <a:rPr lang="en-US" sz="2400" dirty="0"/>
              <a:t>: labeled with weight indicating the cost of traveling between connected cites.</a:t>
            </a:r>
          </a:p>
          <a:p>
            <a:pPr algn="l" rtl="0">
              <a:lnSpc>
                <a:spcPct val="150000"/>
              </a:lnSpc>
              <a:buSzPct val="120000"/>
              <a:buFont typeface="Arial" pitchFamily="34" charset="0"/>
              <a:buChar char="•"/>
            </a:pPr>
            <a:r>
              <a:rPr lang="en-US" sz="2400" dirty="0"/>
              <a:t> </a:t>
            </a:r>
            <a:r>
              <a:rPr lang="en-US" sz="2400" b="1" u="sng" dirty="0">
                <a:solidFill>
                  <a:srgbClr val="C00000"/>
                </a:solidFill>
              </a:rPr>
              <a:t>Start state(S)</a:t>
            </a:r>
            <a:r>
              <a:rPr lang="en-US" sz="2400" u="sng" dirty="0"/>
              <a:t>:</a:t>
            </a:r>
            <a:r>
              <a:rPr lang="en-US" sz="2400" dirty="0"/>
              <a:t> a home city.</a:t>
            </a:r>
          </a:p>
          <a:p>
            <a:pPr algn="l" rtl="0">
              <a:lnSpc>
                <a:spcPct val="150000"/>
              </a:lnSpc>
              <a:buSzPct val="120000"/>
              <a:buFont typeface="Arial" pitchFamily="34" charset="0"/>
              <a:buChar char="•"/>
            </a:pPr>
            <a:r>
              <a:rPr lang="en-US" sz="2400" dirty="0"/>
              <a:t> </a:t>
            </a:r>
            <a:r>
              <a:rPr lang="en-US" sz="2400" b="1" u="sng" dirty="0">
                <a:solidFill>
                  <a:srgbClr val="C00000"/>
                </a:solidFill>
              </a:rPr>
              <a:t>Goal states(GD)</a:t>
            </a:r>
            <a:r>
              <a:rPr lang="en-US" sz="2400" dirty="0"/>
              <a:t>: an entire path contains a complete circuit with minimum cost.</a:t>
            </a:r>
          </a:p>
          <a:p>
            <a:pPr algn="l" rtl="0">
              <a:lnSpc>
                <a:spcPct val="150000"/>
              </a:lnSpc>
              <a:buSzPct val="120000"/>
              <a:buFont typeface="Arial" pitchFamily="34" charset="0"/>
              <a:buChar char="•"/>
            </a:pPr>
            <a:r>
              <a:rPr lang="en-US" sz="2400" dirty="0"/>
              <a:t> </a:t>
            </a:r>
            <a:r>
              <a:rPr lang="en-US" sz="2400" b="1" u="sng" dirty="0">
                <a:solidFill>
                  <a:srgbClr val="C00000"/>
                </a:solidFill>
              </a:rPr>
              <a:t>Complexity</a:t>
            </a:r>
            <a:r>
              <a:rPr lang="en-US" sz="2400" dirty="0"/>
              <a:t>:  (n-1)! Different cost-weighted paths can be generated.</a:t>
            </a:r>
            <a:endParaRPr lang="ar-EG" sz="2400" dirty="0"/>
          </a:p>
        </p:txBody>
      </p:sp>
    </p:spTree>
    <p:extLst>
      <p:ext uri="{BB962C8B-B14F-4D97-AF65-F5344CB8AC3E}">
        <p14:creationId xmlns:p14="http://schemas.microsoft.com/office/powerpoint/2010/main" val="164751146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idx="1"/>
          </p:nvPr>
        </p:nvSpPr>
        <p:spPr>
          <a:xfrm>
            <a:off x="2133599" y="2839403"/>
            <a:ext cx="7924800" cy="3429000"/>
          </a:xfrm>
        </p:spPr>
        <p:txBody>
          <a:bodyPr>
            <a:normAutofit lnSpcReduction="10000"/>
          </a:bodyPr>
          <a:lstStyle/>
          <a:p>
            <a:pPr marL="342900" indent="-342900">
              <a:buFont typeface="Courier New" panose="02070309020205020404" pitchFamily="49" charset="0"/>
              <a:buChar char="o"/>
            </a:pPr>
            <a:r>
              <a:rPr lang="en-US" sz="2400" b="1" dirty="0">
                <a:solidFill>
                  <a:srgbClr val="C00000"/>
                </a:solidFill>
                <a:latin typeface="Arial" panose="020B0604020202020204" pitchFamily="34" charset="0"/>
                <a:cs typeface="Arial" panose="020B0604020202020204" pitchFamily="34" charset="0"/>
              </a:rPr>
              <a:t>States:</a:t>
            </a:r>
          </a:p>
          <a:p>
            <a:pPr marL="800100" lvl="1" indent="-342900">
              <a:buFont typeface="Courier New" panose="02070309020205020404" pitchFamily="49" charset="0"/>
              <a:buChar char="o"/>
            </a:pPr>
            <a:r>
              <a:rPr lang="en-US" dirty="0">
                <a:latin typeface="Arial" panose="020B0604020202020204" pitchFamily="34" charset="0"/>
                <a:cs typeface="Arial" panose="020B0604020202020204" pitchFamily="34" charset="0"/>
              </a:rPr>
              <a:t>Agent location and dirt location</a:t>
            </a:r>
          </a:p>
          <a:p>
            <a:pPr marL="800100" lvl="1" indent="-342900">
              <a:buFont typeface="Courier New" panose="02070309020205020404" pitchFamily="49" charset="0"/>
              <a:buChar char="o"/>
            </a:pPr>
            <a:r>
              <a:rPr lang="en-US" dirty="0">
                <a:latin typeface="Arial" panose="020B0604020202020204" pitchFamily="34" charset="0"/>
                <a:cs typeface="Arial" panose="020B0604020202020204" pitchFamily="34" charset="0"/>
              </a:rPr>
              <a:t>How many possible states?</a:t>
            </a:r>
          </a:p>
          <a:p>
            <a:pPr marL="800100" lvl="1" indent="-342900">
              <a:buFont typeface="Courier New" panose="02070309020205020404" pitchFamily="49" charset="0"/>
              <a:buChar char="o"/>
            </a:pPr>
            <a:r>
              <a:rPr lang="en-US" dirty="0">
                <a:latin typeface="Arial" panose="020B0604020202020204" pitchFamily="34" charset="0"/>
                <a:cs typeface="Arial" panose="020B0604020202020204" pitchFamily="34" charset="0"/>
              </a:rPr>
              <a:t>What if there are </a:t>
            </a:r>
            <a:r>
              <a:rPr lang="en-US" i="1" dirty="0">
                <a:latin typeface="Arial" panose="020B0604020202020204" pitchFamily="34" charset="0"/>
                <a:cs typeface="Arial" panose="020B0604020202020204" pitchFamily="34" charset="0"/>
              </a:rPr>
              <a:t>n</a:t>
            </a:r>
            <a:r>
              <a:rPr lang="en-US" dirty="0">
                <a:latin typeface="Arial" panose="020B0604020202020204" pitchFamily="34" charset="0"/>
                <a:cs typeface="Arial" panose="020B0604020202020204" pitchFamily="34" charset="0"/>
              </a:rPr>
              <a:t> possible locations?</a:t>
            </a:r>
          </a:p>
          <a:p>
            <a:pPr marL="1257300" lvl="2" indent="-342900">
              <a:buFont typeface="Courier New" panose="02070309020205020404" pitchFamily="49" charset="0"/>
              <a:buChar char="o"/>
            </a:pPr>
            <a:r>
              <a:rPr lang="en-US" sz="2400" dirty="0">
                <a:latin typeface="Arial" panose="020B0604020202020204" pitchFamily="34" charset="0"/>
                <a:cs typeface="Arial" panose="020B0604020202020204" pitchFamily="34" charset="0"/>
              </a:rPr>
              <a:t>The size of the state space grows exponentially with the “size” of the world!</a:t>
            </a:r>
          </a:p>
          <a:p>
            <a:pPr marL="342900" indent="-342900">
              <a:buFont typeface="Courier New" panose="02070309020205020404" pitchFamily="49" charset="0"/>
              <a:buChar char="o"/>
            </a:pPr>
            <a:r>
              <a:rPr lang="en-US" sz="2400" b="1" dirty="0">
                <a:solidFill>
                  <a:srgbClr val="C00000"/>
                </a:solidFill>
                <a:latin typeface="Arial" panose="020B0604020202020204" pitchFamily="34" charset="0"/>
                <a:cs typeface="Arial" panose="020B0604020202020204" pitchFamily="34" charset="0"/>
              </a:rPr>
              <a:t>Actions:</a:t>
            </a:r>
          </a:p>
          <a:p>
            <a:pPr marL="800100" lvl="1" indent="-342900">
              <a:buFont typeface="Courier New" panose="02070309020205020404" pitchFamily="49" charset="0"/>
              <a:buChar char="o"/>
            </a:pPr>
            <a:r>
              <a:rPr lang="en-US" dirty="0">
                <a:latin typeface="Arial" panose="020B0604020202020204" pitchFamily="34" charset="0"/>
                <a:cs typeface="Arial" panose="020B0604020202020204" pitchFamily="34" charset="0"/>
              </a:rPr>
              <a:t>Left, right, suck.</a:t>
            </a:r>
          </a:p>
          <a:p>
            <a:pPr marL="342900" indent="-342900">
              <a:buFont typeface="Courier New" panose="02070309020205020404" pitchFamily="49" charset="0"/>
              <a:buChar char="o"/>
            </a:pPr>
            <a:r>
              <a:rPr lang="en-US" sz="2400" b="1" dirty="0">
                <a:solidFill>
                  <a:srgbClr val="C00000"/>
                </a:solidFill>
                <a:latin typeface="Arial" panose="020B0604020202020204" pitchFamily="34" charset="0"/>
                <a:cs typeface="Arial" panose="020B0604020202020204" pitchFamily="34" charset="0"/>
              </a:rPr>
              <a:t>Transition Model .. ?</a:t>
            </a:r>
          </a:p>
        </p:txBody>
      </p:sp>
      <p:pic>
        <p:nvPicPr>
          <p:cNvPr id="6" name="Picture 4" descr="vacuum2-environment"/>
          <p:cNvPicPr>
            <a:picLocks noChangeAspect="1" noChangeArrowheads="1"/>
          </p:cNvPicPr>
          <p:nvPr/>
        </p:nvPicPr>
        <p:blipFill>
          <a:blip r:embed="rId3" cstate="print"/>
          <a:srcRect/>
          <a:stretch>
            <a:fillRect/>
          </a:stretch>
        </p:blipFill>
        <p:spPr bwMode="auto">
          <a:xfrm>
            <a:off x="4457699" y="1447800"/>
            <a:ext cx="3276600" cy="1676400"/>
          </a:xfrm>
          <a:prstGeom prst="rect">
            <a:avLst/>
          </a:prstGeom>
          <a:noFill/>
        </p:spPr>
      </p:pic>
      <p:sp>
        <p:nvSpPr>
          <p:cNvPr id="7" name="Rectangle 2">
            <a:extLst>
              <a:ext uri="{FF2B5EF4-FFF2-40B4-BE49-F238E27FC236}">
                <a16:creationId xmlns:a16="http://schemas.microsoft.com/office/drawing/2014/main" id="{49501733-33C7-4C0E-9673-1ADCF54638C7}"/>
              </a:ext>
            </a:extLst>
          </p:cNvPr>
          <p:cNvSpPr txBox="1">
            <a:spLocks noChangeArrowheads="1"/>
          </p:cNvSpPr>
          <p:nvPr/>
        </p:nvSpPr>
        <p:spPr>
          <a:xfrm>
            <a:off x="2378868" y="589597"/>
            <a:ext cx="7434262" cy="495300"/>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b="0" spc="-305" dirty="0"/>
              <a:t>Example: </a:t>
            </a:r>
            <a:r>
              <a:rPr lang="en-US" spc="-305" dirty="0">
                <a:solidFill>
                  <a:srgbClr val="C00000"/>
                </a:solidFill>
              </a:rPr>
              <a:t>Vacuum World</a:t>
            </a:r>
            <a:endParaRPr lang="en-US" kern="0" spc="-305" dirty="0">
              <a:solidFill>
                <a:srgbClr val="C00000"/>
              </a:solidFill>
            </a:endParaRPr>
          </a:p>
        </p:txBody>
      </p:sp>
    </p:spTree>
    <p:extLst>
      <p:ext uri="{BB962C8B-B14F-4D97-AF65-F5344CB8AC3E}">
        <p14:creationId xmlns:p14="http://schemas.microsoft.com/office/powerpoint/2010/main" val="1816310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14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14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147">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14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7">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147">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14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E46090B5-12F6-4FDC-BE35-B667291FD153}"/>
              </a:ext>
            </a:extLst>
          </p:cNvPr>
          <p:cNvSpPr txBox="1">
            <a:spLocks noChangeArrowheads="1"/>
          </p:cNvSpPr>
          <p:nvPr/>
        </p:nvSpPr>
        <p:spPr>
          <a:xfrm>
            <a:off x="2378868" y="589597"/>
            <a:ext cx="7434262" cy="495300"/>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b="0" spc="-305" dirty="0"/>
              <a:t>Example:</a:t>
            </a:r>
            <a:r>
              <a:rPr lang="en-US" spc="-305" dirty="0"/>
              <a:t> </a:t>
            </a:r>
            <a:r>
              <a:rPr lang="en-US" spc="-305" dirty="0">
                <a:solidFill>
                  <a:srgbClr val="C00000"/>
                </a:solidFill>
              </a:rPr>
              <a:t>Vacuum World </a:t>
            </a:r>
            <a:r>
              <a:rPr lang="en-US" u="sng" spc="-305" dirty="0">
                <a:solidFill>
                  <a:srgbClr val="FFC000"/>
                </a:solidFill>
              </a:rPr>
              <a:t>State Space Graph</a:t>
            </a:r>
            <a:endParaRPr lang="en-US" u="sng" kern="0" spc="-305" dirty="0">
              <a:solidFill>
                <a:srgbClr val="FFC000"/>
              </a:solidFill>
            </a:endParaRPr>
          </a:p>
        </p:txBody>
      </p:sp>
      <p:sp>
        <p:nvSpPr>
          <p:cNvPr id="4" name="Rectangle 3">
            <a:extLst>
              <a:ext uri="{FF2B5EF4-FFF2-40B4-BE49-F238E27FC236}">
                <a16:creationId xmlns:a16="http://schemas.microsoft.com/office/drawing/2014/main" id="{5E5F6031-83B9-48E6-A425-3C84138DD450}"/>
              </a:ext>
            </a:extLst>
          </p:cNvPr>
          <p:cNvSpPr txBox="1">
            <a:spLocks noChangeArrowheads="1"/>
          </p:cNvSpPr>
          <p:nvPr/>
        </p:nvSpPr>
        <p:spPr>
          <a:xfrm>
            <a:off x="2133599" y="1600200"/>
            <a:ext cx="7924800" cy="3429000"/>
          </a:xfrm>
          <a:prstGeom prst="rect">
            <a:avLst/>
          </a:prstGeom>
        </p:spPr>
        <p:txBody>
          <a:bodyPr wrap="square" lIns="0" tIns="0" rIns="0" bIns="0">
            <a:norm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342900" indent="-342900">
              <a:buFont typeface="Courier New" panose="02070309020205020404" pitchFamily="49" charset="0"/>
              <a:buChar char="o"/>
            </a:pPr>
            <a:r>
              <a:rPr lang="en-US" sz="2400" b="1" kern="0" dirty="0">
                <a:solidFill>
                  <a:srgbClr val="C00000"/>
                </a:solidFill>
                <a:latin typeface="Arial" panose="020B0604020202020204" pitchFamily="34" charset="0"/>
                <a:cs typeface="Arial" panose="020B0604020202020204" pitchFamily="34" charset="0"/>
              </a:rPr>
              <a:t>Transition Model:</a:t>
            </a:r>
          </a:p>
        </p:txBody>
      </p:sp>
      <p:pic>
        <p:nvPicPr>
          <p:cNvPr id="5122" name="Picture 2" descr="https://wikidocs.net/images/page/189097/Fig_03_0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2576" y="2012889"/>
            <a:ext cx="8506845" cy="4707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9254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spc="-305" dirty="0"/>
              <a:t>Example: </a:t>
            </a:r>
            <a:r>
              <a:rPr lang="en-US" spc="-305" dirty="0">
                <a:solidFill>
                  <a:srgbClr val="C00000"/>
                </a:solidFill>
              </a:rPr>
              <a:t>the 8-Puzzle</a:t>
            </a:r>
          </a:p>
        </p:txBody>
      </p:sp>
      <p:sp>
        <p:nvSpPr>
          <p:cNvPr id="17413" name="Rectangle 5"/>
          <p:cNvSpPr>
            <a:spLocks noGrp="1" noChangeArrowheads="1"/>
          </p:cNvSpPr>
          <p:nvPr>
            <p:ph idx="1"/>
          </p:nvPr>
        </p:nvSpPr>
        <p:spPr>
          <a:xfrm>
            <a:off x="2378868" y="1447800"/>
            <a:ext cx="7984332" cy="4724400"/>
          </a:xfrm>
          <a:noFill/>
          <a:ln/>
        </p:spPr>
        <p:txBody>
          <a:bodyPr>
            <a:normAutofit/>
          </a:bodyPr>
          <a:lstStyle/>
          <a:p>
            <a:pPr marL="342900" indent="-342900">
              <a:lnSpc>
                <a:spcPct val="120000"/>
              </a:lnSpc>
              <a:buFont typeface="Courier New" panose="02070309020205020404" pitchFamily="49" charset="0"/>
              <a:buChar char="o"/>
            </a:pPr>
            <a:r>
              <a:rPr lang="en-US" sz="2400" b="1" dirty="0">
                <a:solidFill>
                  <a:srgbClr val="C00000"/>
                </a:solidFill>
                <a:latin typeface="Arial" panose="020B0604020202020204" pitchFamily="34" charset="0"/>
                <a:cs typeface="Arial" panose="020B0604020202020204" pitchFamily="34" charset="0"/>
              </a:rPr>
              <a:t>States</a:t>
            </a:r>
          </a:p>
          <a:p>
            <a:pPr marL="800100" lvl="1" indent="-342900">
              <a:lnSpc>
                <a:spcPct val="120000"/>
              </a:lnSpc>
              <a:buFont typeface="Courier New" panose="02070309020205020404" pitchFamily="49" charset="0"/>
              <a:buChar char="o"/>
            </a:pPr>
            <a:r>
              <a:rPr lang="en-US" dirty="0">
                <a:latin typeface="Arial" panose="020B0604020202020204" pitchFamily="34" charset="0"/>
                <a:cs typeface="Arial" panose="020B0604020202020204" pitchFamily="34" charset="0"/>
              </a:rPr>
              <a:t>Locations of tiles </a:t>
            </a:r>
          </a:p>
          <a:p>
            <a:pPr marL="1257300" lvl="2" indent="-342900">
              <a:lnSpc>
                <a:spcPct val="120000"/>
              </a:lnSpc>
              <a:buFont typeface="Courier New" panose="02070309020205020404" pitchFamily="49" charset="0"/>
              <a:buChar char="o"/>
            </a:pPr>
            <a:r>
              <a:rPr lang="en-US" sz="2400" dirty="0">
                <a:latin typeface="Arial" panose="020B0604020202020204" pitchFamily="34" charset="0"/>
                <a:cs typeface="Arial" panose="020B0604020202020204" pitchFamily="34" charset="0"/>
              </a:rPr>
              <a:t>8-puzzle: 181,440 states (9!/2)</a:t>
            </a:r>
          </a:p>
          <a:p>
            <a:pPr marL="1257300" lvl="2" indent="-342900">
              <a:lnSpc>
                <a:spcPct val="120000"/>
              </a:lnSpc>
              <a:buFont typeface="Courier New" panose="02070309020205020404" pitchFamily="49" charset="0"/>
              <a:buChar char="o"/>
            </a:pPr>
            <a:r>
              <a:rPr lang="en-US" sz="2400" dirty="0">
                <a:latin typeface="Arial" panose="020B0604020202020204" pitchFamily="34" charset="0"/>
                <a:cs typeface="Arial" panose="020B0604020202020204" pitchFamily="34" charset="0"/>
              </a:rPr>
              <a:t>15-puzzle: ~10 trillion states</a:t>
            </a:r>
          </a:p>
          <a:p>
            <a:pPr marL="1257300" lvl="2" indent="-342900">
              <a:lnSpc>
                <a:spcPct val="120000"/>
              </a:lnSpc>
              <a:buFont typeface="Courier New" panose="02070309020205020404" pitchFamily="49" charset="0"/>
              <a:buChar char="o"/>
            </a:pPr>
            <a:r>
              <a:rPr lang="en-US" sz="2400" dirty="0">
                <a:latin typeface="Arial" panose="020B0604020202020204" pitchFamily="34" charset="0"/>
                <a:cs typeface="Arial" panose="020B0604020202020204" pitchFamily="34" charset="0"/>
              </a:rPr>
              <a:t>24-puzzle: ~10</a:t>
            </a:r>
            <a:r>
              <a:rPr lang="en-US" sz="2400" baseline="30000" dirty="0">
                <a:latin typeface="Arial" panose="020B0604020202020204" pitchFamily="34" charset="0"/>
                <a:cs typeface="Arial" panose="020B0604020202020204" pitchFamily="34" charset="0"/>
              </a:rPr>
              <a:t>25</a:t>
            </a:r>
            <a:r>
              <a:rPr lang="en-US" sz="2400" dirty="0">
                <a:latin typeface="Arial" panose="020B0604020202020204" pitchFamily="34" charset="0"/>
                <a:cs typeface="Arial" panose="020B0604020202020204" pitchFamily="34" charset="0"/>
              </a:rPr>
              <a:t> states</a:t>
            </a:r>
            <a:endParaRPr lang="en-US" sz="2400" dirty="0">
              <a:solidFill>
                <a:srgbClr val="CC0099"/>
              </a:solidFill>
              <a:latin typeface="Arial" panose="020B0604020202020204" pitchFamily="34" charset="0"/>
              <a:cs typeface="Arial" panose="020B0604020202020204" pitchFamily="34" charset="0"/>
            </a:endParaRPr>
          </a:p>
          <a:p>
            <a:pPr marL="342900" indent="-342900">
              <a:lnSpc>
                <a:spcPct val="120000"/>
              </a:lnSpc>
              <a:buFont typeface="Courier New" panose="02070309020205020404" pitchFamily="49" charset="0"/>
              <a:buChar char="o"/>
            </a:pPr>
            <a:r>
              <a:rPr lang="en-US" sz="2400" b="1" dirty="0">
                <a:solidFill>
                  <a:srgbClr val="C00000"/>
                </a:solidFill>
                <a:latin typeface="Arial" panose="020B0604020202020204" pitchFamily="34" charset="0"/>
                <a:cs typeface="Arial" panose="020B0604020202020204" pitchFamily="34" charset="0"/>
              </a:rPr>
              <a:t>Actions</a:t>
            </a:r>
          </a:p>
          <a:p>
            <a:pPr marL="800100" lvl="1" indent="-342900">
              <a:lnSpc>
                <a:spcPct val="120000"/>
              </a:lnSpc>
              <a:buFont typeface="Courier New" panose="02070309020205020404" pitchFamily="49" charset="0"/>
              <a:buChar char="o"/>
            </a:pPr>
            <a:r>
              <a:rPr lang="en-US" dirty="0">
                <a:latin typeface="Arial" panose="020B0604020202020204" pitchFamily="34" charset="0"/>
                <a:cs typeface="Arial" panose="020B0604020202020204" pitchFamily="34" charset="0"/>
              </a:rPr>
              <a:t>Move blank left, right, up, down </a:t>
            </a:r>
            <a:endParaRPr lang="en-US" dirty="0">
              <a:solidFill>
                <a:srgbClr val="CC0099"/>
              </a:solidFill>
              <a:latin typeface="Arial" panose="020B0604020202020204" pitchFamily="34" charset="0"/>
              <a:cs typeface="Arial" panose="020B0604020202020204" pitchFamily="34" charset="0"/>
            </a:endParaRPr>
          </a:p>
          <a:p>
            <a:pPr marL="342900" indent="-342900">
              <a:lnSpc>
                <a:spcPct val="120000"/>
              </a:lnSpc>
              <a:buFont typeface="Courier New" panose="02070309020205020404" pitchFamily="49" charset="0"/>
              <a:buChar char="o"/>
            </a:pPr>
            <a:r>
              <a:rPr lang="en-US" sz="2400" b="1" dirty="0">
                <a:solidFill>
                  <a:srgbClr val="C00000"/>
                </a:solidFill>
                <a:latin typeface="Arial" panose="020B0604020202020204" pitchFamily="34" charset="0"/>
                <a:cs typeface="Arial" panose="020B0604020202020204" pitchFamily="34" charset="0"/>
              </a:rPr>
              <a:t>Path Cost </a:t>
            </a:r>
          </a:p>
          <a:p>
            <a:pPr marL="800100" lvl="1" indent="-342900">
              <a:lnSpc>
                <a:spcPct val="120000"/>
              </a:lnSpc>
              <a:buFont typeface="Courier New" panose="02070309020205020404" pitchFamily="49" charset="0"/>
              <a:buChar char="o"/>
            </a:pPr>
            <a:r>
              <a:rPr lang="en-US" dirty="0">
                <a:latin typeface="Arial" panose="020B0604020202020204" pitchFamily="34" charset="0"/>
                <a:cs typeface="Arial" panose="020B0604020202020204" pitchFamily="34" charset="0"/>
              </a:rPr>
              <a:t>1 per move</a:t>
            </a:r>
          </a:p>
        </p:txBody>
      </p:sp>
      <p:pic>
        <p:nvPicPr>
          <p:cNvPr id="17414" name="Picture 6" descr="8puzzle"/>
          <p:cNvPicPr>
            <a:picLocks noChangeAspect="1" noChangeArrowheads="1"/>
          </p:cNvPicPr>
          <p:nvPr/>
        </p:nvPicPr>
        <p:blipFill>
          <a:blip r:embed="rId3" cstate="print"/>
          <a:srcRect r="49396"/>
          <a:stretch>
            <a:fillRect/>
          </a:stretch>
        </p:blipFill>
        <p:spPr bwMode="auto">
          <a:xfrm>
            <a:off x="8132446" y="1447801"/>
            <a:ext cx="2154555" cy="2162175"/>
          </a:xfrm>
          <a:prstGeom prst="rect">
            <a:avLst/>
          </a:prstGeom>
          <a:noFill/>
        </p:spPr>
      </p:pic>
      <p:pic>
        <p:nvPicPr>
          <p:cNvPr id="8" name="Picture 6" descr="8puzzle"/>
          <p:cNvPicPr>
            <a:picLocks noChangeAspect="1" noChangeArrowheads="1"/>
          </p:cNvPicPr>
          <p:nvPr/>
        </p:nvPicPr>
        <p:blipFill>
          <a:blip r:embed="rId3" cstate="print"/>
          <a:srcRect l="49396"/>
          <a:stretch>
            <a:fillRect/>
          </a:stretch>
        </p:blipFill>
        <p:spPr bwMode="auto">
          <a:xfrm>
            <a:off x="7848601" y="3810001"/>
            <a:ext cx="2154555" cy="2162175"/>
          </a:xfrm>
          <a:prstGeom prst="rect">
            <a:avLst/>
          </a:prstGeom>
          <a:noFill/>
        </p:spPr>
      </p:pic>
    </p:spTree>
    <p:extLst>
      <p:ext uri="{BB962C8B-B14F-4D97-AF65-F5344CB8AC3E}">
        <p14:creationId xmlns:p14="http://schemas.microsoft.com/office/powerpoint/2010/main" val="33215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3">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413">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41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41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741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41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413">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7413">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741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uiExpand="1"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BCA67-4BF0-40CE-B8AE-620CDADF5A86}"/>
              </a:ext>
            </a:extLst>
          </p:cNvPr>
          <p:cNvSpPr>
            <a:spLocks noGrp="1"/>
          </p:cNvSpPr>
          <p:nvPr>
            <p:ph type="title"/>
          </p:nvPr>
        </p:nvSpPr>
        <p:spPr>
          <a:xfrm>
            <a:off x="2378868" y="589598"/>
            <a:ext cx="7434262" cy="492443"/>
          </a:xfrm>
        </p:spPr>
        <p:txBody>
          <a:bodyPr>
            <a:normAutofit fontScale="90000"/>
          </a:bodyPr>
          <a:lstStyle/>
          <a:p>
            <a:r>
              <a:rPr lang="en-US" spc="-305" dirty="0"/>
              <a:t>State Space Search </a:t>
            </a:r>
            <a:r>
              <a:rPr lang="en-US" spc="-305" dirty="0">
                <a:solidFill>
                  <a:srgbClr val="C00000"/>
                </a:solidFill>
              </a:rPr>
              <a:t>Strategies</a:t>
            </a:r>
            <a:endParaRPr lang="en-AU" spc="-305" dirty="0">
              <a:solidFill>
                <a:srgbClr val="C00000"/>
              </a:solidFill>
            </a:endParaRPr>
          </a:p>
        </p:txBody>
      </p:sp>
      <p:sp>
        <p:nvSpPr>
          <p:cNvPr id="3" name="Text Placeholder 2">
            <a:extLst>
              <a:ext uri="{FF2B5EF4-FFF2-40B4-BE49-F238E27FC236}">
                <a16:creationId xmlns:a16="http://schemas.microsoft.com/office/drawing/2014/main" id="{4BBD898F-D7C5-4555-A6DD-ACD3B81D7C82}"/>
              </a:ext>
            </a:extLst>
          </p:cNvPr>
          <p:cNvSpPr>
            <a:spLocks noGrp="1"/>
          </p:cNvSpPr>
          <p:nvPr>
            <p:ph type="body" idx="1"/>
          </p:nvPr>
        </p:nvSpPr>
        <p:spPr>
          <a:xfrm>
            <a:off x="2378868" y="1645921"/>
            <a:ext cx="7755732" cy="4370427"/>
          </a:xfrm>
        </p:spPr>
        <p:txBody>
          <a:bodyPr/>
          <a:lstStyle/>
          <a:p>
            <a:pPr algn="just" rtl="0"/>
            <a:r>
              <a:rPr lang="en-US" sz="2400" dirty="0"/>
              <a:t>There are two distinct ways for searching a state space graph:</a:t>
            </a:r>
          </a:p>
          <a:p>
            <a:pPr algn="just" rtl="0"/>
            <a:endParaRPr lang="en-US" sz="2400" dirty="0"/>
          </a:p>
          <a:p>
            <a:pPr marL="457200" indent="-457200" algn="just">
              <a:buFont typeface="Wingdings" panose="05000000000000000000" pitchFamily="2" charset="2"/>
              <a:buChar char="§"/>
            </a:pPr>
            <a:r>
              <a:rPr lang="en-US" sz="3200" b="1" dirty="0">
                <a:solidFill>
                  <a:srgbClr val="C00000"/>
                </a:solidFill>
              </a:rPr>
              <a:t>Data-Driven Search: </a:t>
            </a:r>
            <a:r>
              <a:rPr lang="en-US" sz="3200" dirty="0">
                <a:solidFill>
                  <a:srgbClr val="C00000"/>
                </a:solidFill>
              </a:rPr>
              <a:t>(Forward chaining)</a:t>
            </a:r>
            <a:endParaRPr lang="en-US" sz="3600" dirty="0">
              <a:solidFill>
                <a:srgbClr val="C00000"/>
              </a:solidFill>
            </a:endParaRPr>
          </a:p>
          <a:p>
            <a:pPr algn="just" rtl="0"/>
            <a:r>
              <a:rPr lang="en-US" sz="2400" dirty="0"/>
              <a:t>Start searching from the given data of a problem instance toward a goal.</a:t>
            </a:r>
          </a:p>
          <a:p>
            <a:pPr algn="just" rtl="0"/>
            <a:endParaRPr lang="en-US" sz="2400" dirty="0"/>
          </a:p>
          <a:p>
            <a:pPr marL="457200" indent="-457200" algn="just">
              <a:buFont typeface="Wingdings" panose="05000000000000000000" pitchFamily="2" charset="2"/>
              <a:buChar char="§"/>
            </a:pPr>
            <a:r>
              <a:rPr lang="en-US" sz="3200" b="1" dirty="0">
                <a:solidFill>
                  <a:srgbClr val="C00000"/>
                </a:solidFill>
              </a:rPr>
              <a:t>Goal-Driven Search: </a:t>
            </a:r>
            <a:r>
              <a:rPr lang="en-US" sz="3200" dirty="0">
                <a:solidFill>
                  <a:srgbClr val="C00000"/>
                </a:solidFill>
              </a:rPr>
              <a:t>(Backward chaining)</a:t>
            </a:r>
          </a:p>
          <a:p>
            <a:pPr algn="just" rtl="0"/>
            <a:r>
              <a:rPr lang="en-US" sz="2400" dirty="0"/>
              <a:t>Start searching from a goal state to facts or data of the given problem. </a:t>
            </a:r>
            <a:r>
              <a:rPr lang="en-US" sz="2400" b="1" dirty="0"/>
              <a:t> </a:t>
            </a:r>
            <a:endParaRPr lang="ar-EG" sz="2400" b="1" dirty="0"/>
          </a:p>
          <a:p>
            <a:pPr marL="342900" indent="-342900" algn="just"/>
            <a:endParaRPr lang="ar-EG" sz="2400" dirty="0"/>
          </a:p>
          <a:p>
            <a:pPr marL="342900" indent="-342900" algn="just"/>
            <a:endParaRPr lang="en-AU" sz="2400" dirty="0"/>
          </a:p>
        </p:txBody>
      </p:sp>
    </p:spTree>
    <p:extLst>
      <p:ext uri="{BB962C8B-B14F-4D97-AF65-F5344CB8AC3E}">
        <p14:creationId xmlns:p14="http://schemas.microsoft.com/office/powerpoint/2010/main" val="248576852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BCA67-4BF0-40CE-B8AE-620CDADF5A86}"/>
              </a:ext>
            </a:extLst>
          </p:cNvPr>
          <p:cNvSpPr>
            <a:spLocks noGrp="1"/>
          </p:cNvSpPr>
          <p:nvPr>
            <p:ph type="title"/>
          </p:nvPr>
        </p:nvSpPr>
        <p:spPr>
          <a:xfrm>
            <a:off x="2378868" y="589597"/>
            <a:ext cx="7434262" cy="1477328"/>
          </a:xfrm>
        </p:spPr>
        <p:txBody>
          <a:bodyPr>
            <a:normAutofit fontScale="90000"/>
          </a:bodyPr>
          <a:lstStyle/>
          <a:p>
            <a:r>
              <a:rPr lang="en-US" spc="-305" dirty="0"/>
              <a:t>State Space Search </a:t>
            </a:r>
            <a:r>
              <a:rPr lang="en-US" spc="-305" dirty="0">
                <a:solidFill>
                  <a:srgbClr val="C00000"/>
                </a:solidFill>
              </a:rPr>
              <a:t>Strategies</a:t>
            </a:r>
            <a:r>
              <a:rPr lang="en-US" spc="-305" dirty="0"/>
              <a:t> ..</a:t>
            </a:r>
            <a:br>
              <a:rPr lang="en-US" spc="-305" dirty="0"/>
            </a:br>
            <a:r>
              <a:rPr lang="en-US" i="1" spc="-305" dirty="0">
                <a:solidFill>
                  <a:srgbClr val="FFC000"/>
                </a:solidFill>
              </a:rPr>
              <a:t>Selecting Search Strategy</a:t>
            </a:r>
            <a:r>
              <a:rPr lang="ar-EG" i="1" dirty="0">
                <a:solidFill>
                  <a:srgbClr val="FFC000"/>
                </a:solidFill>
              </a:rPr>
              <a:t/>
            </a:r>
            <a:br>
              <a:rPr lang="ar-EG" i="1" dirty="0">
                <a:solidFill>
                  <a:srgbClr val="FFC000"/>
                </a:solidFill>
              </a:rPr>
            </a:br>
            <a:endParaRPr lang="en-AU" i="1" spc="-305" dirty="0">
              <a:solidFill>
                <a:srgbClr val="FFC000"/>
              </a:solidFill>
            </a:endParaRPr>
          </a:p>
        </p:txBody>
      </p:sp>
      <p:sp>
        <p:nvSpPr>
          <p:cNvPr id="3" name="Text Placeholder 2">
            <a:extLst>
              <a:ext uri="{FF2B5EF4-FFF2-40B4-BE49-F238E27FC236}">
                <a16:creationId xmlns:a16="http://schemas.microsoft.com/office/drawing/2014/main" id="{4BBD898F-D7C5-4555-A6DD-ACD3B81D7C82}"/>
              </a:ext>
            </a:extLst>
          </p:cNvPr>
          <p:cNvSpPr>
            <a:spLocks noGrp="1"/>
          </p:cNvSpPr>
          <p:nvPr>
            <p:ph type="body" idx="1"/>
          </p:nvPr>
        </p:nvSpPr>
        <p:spPr>
          <a:xfrm>
            <a:off x="2378868" y="1836421"/>
            <a:ext cx="7434262" cy="4431983"/>
          </a:xfrm>
        </p:spPr>
        <p:txBody>
          <a:bodyPr>
            <a:normAutofit fontScale="92500" lnSpcReduction="20000"/>
          </a:bodyPr>
          <a:lstStyle/>
          <a:p>
            <a:pPr algn="l" rtl="0"/>
            <a:r>
              <a:rPr lang="en-US" sz="2400" b="1" dirty="0"/>
              <a:t>Data-Driven Search </a:t>
            </a:r>
            <a:r>
              <a:rPr lang="en-US" sz="2400" dirty="0"/>
              <a:t>is suggested if:</a:t>
            </a:r>
          </a:p>
          <a:p>
            <a:pPr marL="342900" indent="-342900">
              <a:buFont typeface="Courier New" panose="02070309020205020404" pitchFamily="49" charset="0"/>
              <a:buChar char="o"/>
            </a:pPr>
            <a:r>
              <a:rPr lang="en-US" sz="2400" dirty="0"/>
              <a:t>The data are given in the initial problem statement.</a:t>
            </a:r>
          </a:p>
          <a:p>
            <a:pPr marL="342900" indent="-342900">
              <a:buFont typeface="Courier New" panose="02070309020205020404" pitchFamily="49" charset="0"/>
              <a:buChar char="o"/>
            </a:pPr>
            <a:r>
              <a:rPr lang="en-US" sz="2400" dirty="0"/>
              <a:t>There are few ways to use the given facts.</a:t>
            </a:r>
          </a:p>
          <a:p>
            <a:pPr marL="342900" indent="-342900">
              <a:buFont typeface="Courier New" panose="02070309020205020404" pitchFamily="49" charset="0"/>
              <a:buChar char="o"/>
            </a:pPr>
            <a:r>
              <a:rPr lang="en-US" sz="2400" dirty="0"/>
              <a:t>There are large number of potential goals.</a:t>
            </a:r>
          </a:p>
          <a:p>
            <a:pPr marL="342900" indent="-342900">
              <a:buFont typeface="Courier New" panose="02070309020205020404" pitchFamily="49" charset="0"/>
              <a:buChar char="o"/>
            </a:pPr>
            <a:r>
              <a:rPr lang="en-US" sz="2400" dirty="0"/>
              <a:t>It is difficult to form a goal or hypothesis.</a:t>
            </a:r>
          </a:p>
          <a:p>
            <a:pPr algn="l" rtl="0">
              <a:buSzPct val="120000"/>
            </a:pPr>
            <a:endParaRPr lang="en-US" sz="2400" b="1" dirty="0"/>
          </a:p>
          <a:p>
            <a:pPr algn="l" rtl="0">
              <a:buSzPct val="120000"/>
            </a:pPr>
            <a:r>
              <a:rPr lang="en-US" sz="2400" b="1" dirty="0"/>
              <a:t>Goal- Driven Search</a:t>
            </a:r>
            <a:r>
              <a:rPr lang="en-US" sz="2400" dirty="0"/>
              <a:t> is appropriate if:</a:t>
            </a:r>
          </a:p>
          <a:p>
            <a:pPr marL="342900" indent="-342900">
              <a:buSzPct val="120000"/>
              <a:buFont typeface="Courier New" panose="02070309020205020404" pitchFamily="49" charset="0"/>
              <a:buChar char="o"/>
            </a:pPr>
            <a:r>
              <a:rPr lang="en-US" sz="2400" dirty="0"/>
              <a:t>A goal is given in the problem statement or can easily formulated.</a:t>
            </a:r>
          </a:p>
          <a:p>
            <a:pPr marL="342900" indent="-342900">
              <a:buSzPct val="120000"/>
              <a:buFont typeface="Courier New" panose="02070309020205020404" pitchFamily="49" charset="0"/>
              <a:buChar char="o"/>
            </a:pPr>
            <a:r>
              <a:rPr lang="en-US" sz="2400" dirty="0"/>
              <a:t>There are large number of rules to produce a new facts.</a:t>
            </a:r>
          </a:p>
          <a:p>
            <a:pPr marL="342900" indent="-342900">
              <a:buSzPct val="120000"/>
              <a:buFont typeface="Courier New" panose="02070309020205020404" pitchFamily="49" charset="0"/>
              <a:buChar char="o"/>
            </a:pPr>
            <a:r>
              <a:rPr lang="en-US" sz="2400" dirty="0"/>
              <a:t>Problem data are not given but acquired by the problem solver.</a:t>
            </a:r>
            <a:endParaRPr lang="ar-EG" sz="2400" dirty="0"/>
          </a:p>
        </p:txBody>
      </p:sp>
    </p:spTree>
    <p:extLst>
      <p:ext uri="{BB962C8B-B14F-4D97-AF65-F5344CB8AC3E}">
        <p14:creationId xmlns:p14="http://schemas.microsoft.com/office/powerpoint/2010/main" val="141076092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8EB910D-BCCE-48C3-A777-2BBA3B5EF7F6}"/>
              </a:ext>
            </a:extLst>
          </p:cNvPr>
          <p:cNvSpPr txBox="1"/>
          <p:nvPr/>
        </p:nvSpPr>
        <p:spPr>
          <a:xfrm>
            <a:off x="2336075" y="591732"/>
            <a:ext cx="3505199" cy="1446550"/>
          </a:xfrm>
          <a:prstGeom prst="rect">
            <a:avLst/>
          </a:prstGeom>
          <a:noFill/>
        </p:spPr>
        <p:txBody>
          <a:bodyPr wrap="square" rtlCol="0">
            <a:spAutoFit/>
          </a:bodyPr>
          <a:lstStyle/>
          <a:p>
            <a:r>
              <a:rPr lang="en-US" sz="4400" b="1" spc="220" dirty="0">
                <a:solidFill>
                  <a:srgbClr val="FF0000"/>
                </a:solidFill>
                <a:effectLst>
                  <a:outerShdw blurRad="38100" dist="38100" dir="2700000" algn="tl">
                    <a:srgbClr val="000000">
                      <a:alpha val="43137"/>
                    </a:srgbClr>
                  </a:outerShdw>
                </a:effectLst>
                <a:latin typeface="Arial"/>
                <a:ea typeface="+mj-ea"/>
                <a:cs typeface="Arial"/>
              </a:rPr>
              <a:t>Additional Resources</a:t>
            </a:r>
          </a:p>
        </p:txBody>
      </p:sp>
      <p:sp>
        <p:nvSpPr>
          <p:cNvPr id="14" name="Rectangle 13">
            <a:extLst>
              <a:ext uri="{FF2B5EF4-FFF2-40B4-BE49-F238E27FC236}">
                <a16:creationId xmlns:a16="http://schemas.microsoft.com/office/drawing/2014/main" id="{55B5933E-96DE-4005-A503-6847FCEAF4C8}"/>
              </a:ext>
            </a:extLst>
          </p:cNvPr>
          <p:cNvSpPr/>
          <p:nvPr/>
        </p:nvSpPr>
        <p:spPr>
          <a:xfrm>
            <a:off x="1524001" y="2055427"/>
            <a:ext cx="8157028" cy="3954929"/>
          </a:xfrm>
          <a:prstGeom prst="rect">
            <a:avLst/>
          </a:prstGeom>
        </p:spPr>
        <p:txBody>
          <a:bodyPr wrap="square">
            <a:spAutoFit/>
          </a:bodyPr>
          <a:lstStyle/>
          <a:p>
            <a:pPr marL="984250" lvl="1" indent="-457200">
              <a:spcAft>
                <a:spcPts val="600"/>
              </a:spcAft>
              <a:buClr>
                <a:srgbClr val="374D81"/>
              </a:buClr>
              <a:buFont typeface="Wingdings" panose="05000000000000000000" pitchFamily="2" charset="2"/>
              <a:buChar char="§"/>
            </a:pPr>
            <a:endParaRPr lang="en-US" sz="2400" b="1" spc="-45" dirty="0">
              <a:solidFill>
                <a:schemeClr val="tx1">
                  <a:lumMod val="95000"/>
                  <a:lumOff val="5000"/>
                </a:schemeClr>
              </a:solidFill>
            </a:endParaRPr>
          </a:p>
          <a:p>
            <a:pPr marL="984250" lvl="1" indent="-457200">
              <a:spcAft>
                <a:spcPts val="600"/>
              </a:spcAft>
              <a:buClr>
                <a:srgbClr val="374D81"/>
              </a:buClr>
              <a:buFont typeface="Wingdings" panose="05000000000000000000" pitchFamily="2" charset="2"/>
              <a:buChar char="§"/>
            </a:pPr>
            <a:r>
              <a:rPr lang="en-US" sz="2400" b="1" spc="-45" dirty="0">
                <a:solidFill>
                  <a:schemeClr val="tx1">
                    <a:lumMod val="95000"/>
                    <a:lumOff val="5000"/>
                  </a:schemeClr>
                </a:solidFill>
              </a:rPr>
              <a:t>Euler Paths &amp; the 7 Bridges of Konigsberg | Graph </a:t>
            </a:r>
            <a:r>
              <a:rPr lang="en-US" sz="2400" b="1" spc="-45" dirty="0">
                <a:solidFill>
                  <a:schemeClr val="tx1">
                    <a:lumMod val="95000"/>
                    <a:lumOff val="5000"/>
                  </a:schemeClr>
                </a:solidFill>
              </a:rPr>
              <a:t>Theory</a:t>
            </a:r>
          </a:p>
          <a:p>
            <a:pPr marL="527050" lvl="1">
              <a:spcAft>
                <a:spcPts val="600"/>
              </a:spcAft>
              <a:buClr>
                <a:srgbClr val="374D81"/>
              </a:buClr>
            </a:pPr>
            <a:r>
              <a:rPr lang="en-US" sz="2400" b="1" spc="-45" dirty="0" smtClean="0">
                <a:solidFill>
                  <a:srgbClr val="002060"/>
                </a:solidFill>
                <a:hlinkClick r:id="rId2"/>
              </a:rPr>
              <a:t>https</a:t>
            </a:r>
            <a:r>
              <a:rPr lang="en-US" sz="2400" b="1" spc="-45" dirty="0">
                <a:solidFill>
                  <a:srgbClr val="002060"/>
                </a:solidFill>
                <a:hlinkClick r:id="rId2"/>
              </a:rPr>
              <a:t>://</a:t>
            </a:r>
            <a:r>
              <a:rPr lang="en-US" sz="2400" b="1" spc="-45" dirty="0" smtClean="0">
                <a:solidFill>
                  <a:srgbClr val="002060"/>
                </a:solidFill>
                <a:hlinkClick r:id="rId2"/>
              </a:rPr>
              <a:t>www.youtube.com/watch?v=dSK5jTEe-AM&amp;t=307s</a:t>
            </a:r>
            <a:endParaRPr lang="en-US" sz="2400" b="1" spc="-45" dirty="0" smtClean="0">
              <a:solidFill>
                <a:srgbClr val="002060"/>
              </a:solidFill>
            </a:endParaRPr>
          </a:p>
          <a:p>
            <a:pPr marL="527050" lvl="1">
              <a:spcAft>
                <a:spcPts val="600"/>
              </a:spcAft>
              <a:buClr>
                <a:srgbClr val="374D81"/>
              </a:buClr>
            </a:pPr>
            <a:endParaRPr lang="en-US" sz="2400" b="1" spc="-45" dirty="0">
              <a:solidFill>
                <a:srgbClr val="002060"/>
              </a:solidFill>
            </a:endParaRPr>
          </a:p>
          <a:p>
            <a:pPr marL="984250" lvl="1" indent="-457200">
              <a:spcAft>
                <a:spcPts val="600"/>
              </a:spcAft>
              <a:buClr>
                <a:srgbClr val="374D81"/>
              </a:buClr>
              <a:buFont typeface="Wingdings" panose="05000000000000000000" pitchFamily="2" charset="2"/>
              <a:buChar char="§"/>
            </a:pPr>
            <a:r>
              <a:rPr lang="en-US" sz="2400" b="1" spc="-45" dirty="0">
                <a:solidFill>
                  <a:schemeClr val="tx1">
                    <a:lumMod val="95000"/>
                    <a:lumOff val="5000"/>
                  </a:schemeClr>
                </a:solidFill>
              </a:rPr>
              <a:t>Introduction to Traveling Sales Man Problem (TSP) n why it is NP Hard</a:t>
            </a:r>
          </a:p>
          <a:p>
            <a:pPr marL="527050" lvl="1">
              <a:spcAft>
                <a:spcPts val="600"/>
              </a:spcAft>
              <a:buClr>
                <a:srgbClr val="374D81"/>
              </a:buClr>
            </a:pPr>
            <a:r>
              <a:rPr lang="en-US" sz="2400" b="1" spc="-45" dirty="0">
                <a:solidFill>
                  <a:schemeClr val="tx1">
                    <a:lumMod val="95000"/>
                    <a:lumOff val="5000"/>
                  </a:schemeClr>
                </a:solidFill>
              </a:rPr>
              <a:t>	</a:t>
            </a:r>
            <a:r>
              <a:rPr lang="en-US" sz="2400" b="1" spc="-45" dirty="0">
                <a:solidFill>
                  <a:schemeClr val="tx1">
                    <a:lumMod val="95000"/>
                    <a:lumOff val="5000"/>
                  </a:schemeClr>
                </a:solidFill>
              </a:rPr>
              <a:t> </a:t>
            </a:r>
            <a:r>
              <a:rPr lang="en-US" sz="2400" b="1" spc="-45" dirty="0">
                <a:solidFill>
                  <a:schemeClr val="tx1">
                    <a:lumMod val="95000"/>
                    <a:lumOff val="5000"/>
                  </a:schemeClr>
                </a:solidFill>
                <a:hlinkClick r:id="rId3"/>
              </a:rPr>
              <a:t>https://</a:t>
            </a:r>
            <a:r>
              <a:rPr lang="en-US" sz="2400" b="1" spc="-45" dirty="0" smtClean="0">
                <a:solidFill>
                  <a:schemeClr val="tx1">
                    <a:lumMod val="95000"/>
                    <a:lumOff val="5000"/>
                  </a:schemeClr>
                </a:solidFill>
                <a:hlinkClick r:id="rId3"/>
              </a:rPr>
              <a:t>www.youtube.com/watch?v=lBGiOsF7WWY</a:t>
            </a:r>
            <a:endParaRPr lang="en-US" sz="2400" b="1" spc="-45" dirty="0" smtClean="0">
              <a:solidFill>
                <a:schemeClr val="tx1">
                  <a:lumMod val="95000"/>
                  <a:lumOff val="5000"/>
                </a:schemeClr>
              </a:solidFill>
            </a:endParaRPr>
          </a:p>
          <a:p>
            <a:pPr marL="527050" lvl="1">
              <a:spcAft>
                <a:spcPts val="600"/>
              </a:spcAft>
              <a:buClr>
                <a:srgbClr val="374D81"/>
              </a:buClr>
            </a:pPr>
            <a:endParaRPr lang="en-US" sz="2400" b="1" spc="-45" dirty="0" smtClean="0">
              <a:solidFill>
                <a:schemeClr val="tx1">
                  <a:lumMod val="95000"/>
                  <a:lumOff val="5000"/>
                </a:schemeClr>
              </a:solidFill>
            </a:endParaRPr>
          </a:p>
          <a:p>
            <a:pPr marL="984250" lvl="1" indent="-457200">
              <a:spcAft>
                <a:spcPts val="600"/>
              </a:spcAft>
              <a:buClr>
                <a:srgbClr val="374D81"/>
              </a:buClr>
              <a:buFont typeface="Wingdings" panose="05000000000000000000" pitchFamily="2" charset="2"/>
              <a:buChar char="§"/>
            </a:pPr>
            <a:endParaRPr lang="en-US" sz="2400" b="1" spc="-45" dirty="0">
              <a:solidFill>
                <a:schemeClr val="tx1">
                  <a:lumMod val="95000"/>
                  <a:lumOff val="5000"/>
                </a:schemeClr>
              </a:solidFill>
            </a:endParaRPr>
          </a:p>
        </p:txBody>
      </p:sp>
      <p:cxnSp>
        <p:nvCxnSpPr>
          <p:cNvPr id="27" name="Straight Connector 26">
            <a:extLst>
              <a:ext uri="{FF2B5EF4-FFF2-40B4-BE49-F238E27FC236}">
                <a16:creationId xmlns:a16="http://schemas.microsoft.com/office/drawing/2014/main" id="{34835520-B914-48A1-95A2-CCC40323F097}"/>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CCB284F4-0F17-4F7B-91D8-9800B7ABADC0}"/>
              </a:ext>
            </a:extLst>
          </p:cNvPr>
          <p:cNvCxnSpPr>
            <a:cxnSpLocks/>
          </p:cNvCxnSpPr>
          <p:nvPr/>
        </p:nvCxnSpPr>
        <p:spPr>
          <a:xfrm>
            <a:off x="1524000" y="2020389"/>
            <a:ext cx="4343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2CDFF9D-6974-4D02-9390-007386087AA1}"/>
              </a:ext>
            </a:extLst>
          </p:cNvPr>
          <p:cNvCxnSpPr>
            <a:cxnSpLocks/>
          </p:cNvCxnSpPr>
          <p:nvPr/>
        </p:nvCxnSpPr>
        <p:spPr>
          <a:xfrm>
            <a:off x="5854337" y="533400"/>
            <a:ext cx="0" cy="150876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068267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797D40B9-E5A8-4F1F-8049-3817BCBF588D}"/>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7562B53-8776-4D42-B19E-E15B2470F961}"/>
              </a:ext>
            </a:extLst>
          </p:cNvPr>
          <p:cNvCxnSpPr>
            <a:cxnSpLocks/>
          </p:cNvCxnSpPr>
          <p:nvPr/>
        </p:nvCxnSpPr>
        <p:spPr>
          <a:xfrm>
            <a:off x="1524000" y="2020389"/>
            <a:ext cx="4343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2C62731-39F6-4147-AB34-FE574D7F2177}"/>
              </a:ext>
            </a:extLst>
          </p:cNvPr>
          <p:cNvCxnSpPr>
            <a:cxnSpLocks/>
          </p:cNvCxnSpPr>
          <p:nvPr/>
        </p:nvCxnSpPr>
        <p:spPr>
          <a:xfrm>
            <a:off x="5854337" y="533400"/>
            <a:ext cx="0" cy="150876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78EB910D-BCCE-48C3-A777-2BBA3B5EF7F6}"/>
              </a:ext>
            </a:extLst>
          </p:cNvPr>
          <p:cNvSpPr txBox="1"/>
          <p:nvPr/>
        </p:nvSpPr>
        <p:spPr>
          <a:xfrm>
            <a:off x="1283426" y="1215912"/>
            <a:ext cx="4317273" cy="769441"/>
          </a:xfrm>
          <a:prstGeom prst="rect">
            <a:avLst/>
          </a:prstGeom>
          <a:noFill/>
        </p:spPr>
        <p:txBody>
          <a:bodyPr wrap="square" rtlCol="0">
            <a:spAutoFit/>
          </a:bodyPr>
          <a:lstStyle/>
          <a:p>
            <a:pPr algn="r"/>
            <a:r>
              <a:rPr lang="en-US" sz="4400" b="1" spc="220" dirty="0" smtClean="0">
                <a:solidFill>
                  <a:srgbClr val="FF0000"/>
                </a:solidFill>
                <a:effectLst>
                  <a:outerShdw blurRad="38100" dist="38100" dir="2700000" algn="tl">
                    <a:srgbClr val="000000">
                      <a:alpha val="43137"/>
                    </a:srgbClr>
                  </a:outerShdw>
                </a:effectLst>
                <a:latin typeface="Arial"/>
                <a:ea typeface="+mj-ea"/>
                <a:cs typeface="Arial"/>
              </a:rPr>
              <a:t>Exercises</a:t>
            </a:r>
            <a:endParaRPr lang="en-US" sz="4400" b="1" spc="220" dirty="0">
              <a:solidFill>
                <a:srgbClr val="FF0000"/>
              </a:solidFill>
              <a:effectLst>
                <a:outerShdw blurRad="38100" dist="38100" dir="2700000" algn="tl">
                  <a:srgbClr val="000000">
                    <a:alpha val="43137"/>
                  </a:srgbClr>
                </a:outerShdw>
              </a:effectLst>
              <a:latin typeface="Arial"/>
              <a:ea typeface="+mj-ea"/>
              <a:cs typeface="Arial"/>
            </a:endParaRPr>
          </a:p>
        </p:txBody>
      </p:sp>
      <p:sp>
        <p:nvSpPr>
          <p:cNvPr id="14" name="Rectangle 13">
            <a:extLst>
              <a:ext uri="{FF2B5EF4-FFF2-40B4-BE49-F238E27FC236}">
                <a16:creationId xmlns:a16="http://schemas.microsoft.com/office/drawing/2014/main" id="{55B5933E-96DE-4005-A503-6847FCEAF4C8}"/>
              </a:ext>
            </a:extLst>
          </p:cNvPr>
          <p:cNvSpPr/>
          <p:nvPr/>
        </p:nvSpPr>
        <p:spPr>
          <a:xfrm>
            <a:off x="261258" y="2055426"/>
            <a:ext cx="11930742" cy="3200876"/>
          </a:xfrm>
          <a:prstGeom prst="rect">
            <a:avLst/>
          </a:prstGeom>
          <a:solidFill>
            <a:schemeClr val="bg1">
              <a:alpha val="34000"/>
            </a:schemeClr>
          </a:solidFill>
        </p:spPr>
        <p:txBody>
          <a:bodyPr wrap="square">
            <a:spAutoFit/>
          </a:bodyPr>
          <a:lstStyle/>
          <a:p>
            <a:pPr marL="527050" indent="-457200">
              <a:spcAft>
                <a:spcPts val="600"/>
              </a:spcAft>
              <a:buClr>
                <a:srgbClr val="002060"/>
              </a:buClr>
              <a:buFont typeface="Wingdings" panose="05000000000000000000" pitchFamily="2" charset="2"/>
              <a:buChar char="§"/>
            </a:pPr>
            <a:r>
              <a:rPr lang="en-US" sz="2400" b="1" dirty="0" smtClean="0"/>
              <a:t>Search Space Exercise</a:t>
            </a:r>
            <a:r>
              <a:rPr lang="en-US" sz="2400" b="1" dirty="0"/>
              <a:t>: Consider a 3x3 grid representing a puzzle where each cell can be either empty or occupied. Define the search space for finding a valid configuration of the puzzle. </a:t>
            </a:r>
            <a:endParaRPr lang="en-US" sz="2400" b="1" dirty="0" smtClean="0"/>
          </a:p>
          <a:p>
            <a:pPr marL="527050" indent="-457200">
              <a:spcAft>
                <a:spcPts val="600"/>
              </a:spcAft>
              <a:buClr>
                <a:srgbClr val="002060"/>
              </a:buClr>
              <a:buFont typeface="Wingdings" panose="05000000000000000000" pitchFamily="2" charset="2"/>
              <a:buChar char="§"/>
            </a:pPr>
            <a:endParaRPr lang="en-US" sz="2400" b="1" dirty="0"/>
          </a:p>
          <a:p>
            <a:pPr marL="527050" indent="-457200">
              <a:spcAft>
                <a:spcPts val="600"/>
              </a:spcAft>
              <a:buClr>
                <a:srgbClr val="002060"/>
              </a:buClr>
              <a:buFont typeface="Wingdings" panose="05000000000000000000" pitchFamily="2" charset="2"/>
              <a:buChar char="§"/>
            </a:pPr>
            <a:r>
              <a:rPr lang="en-US" sz="2400" b="1" dirty="0"/>
              <a:t>Exhaustive Search Exercise</a:t>
            </a:r>
            <a:r>
              <a:rPr lang="en-US" sz="2400" b="1" dirty="0"/>
              <a:t>: Consider a set of numbers {2, 4, 6, 8, 10}. Using exhaustive search, find all possible subsets of numbers that sum up to a target value of 12. Iterate through all possible combinations of numbers and check if their sum equals the target value. List all subsets that satisfy this condition</a:t>
            </a:r>
            <a:r>
              <a:rPr lang="en-US" dirty="0"/>
              <a:t>.</a:t>
            </a:r>
            <a:endParaRPr lang="en-US" sz="2400" b="1" dirty="0"/>
          </a:p>
        </p:txBody>
      </p:sp>
    </p:spTree>
    <p:extLst>
      <p:ext uri="{BB962C8B-B14F-4D97-AF65-F5344CB8AC3E}">
        <p14:creationId xmlns:p14="http://schemas.microsoft.com/office/powerpoint/2010/main" val="167679422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4783178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8112</TotalTime>
  <Words>3615</Words>
  <Application>Microsoft Office PowerPoint</Application>
  <PresentationFormat>Widescreen</PresentationFormat>
  <Paragraphs>467</Paragraphs>
  <Slides>40</Slides>
  <Notes>34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Arial Nova Cond Light</vt:lpstr>
      <vt:lpstr>Calibri</vt:lpstr>
      <vt:lpstr>Calibri Light</vt:lpstr>
      <vt:lpstr>Courier New</vt:lpstr>
      <vt:lpstr>KaTeX_Main</vt:lpstr>
      <vt:lpstr>Söhne</vt:lpstr>
      <vt:lpstr>Times New Roman</vt:lpstr>
      <vt:lpstr>Wingdings</vt:lpstr>
      <vt:lpstr>Office Theme</vt:lpstr>
      <vt:lpstr>PowerPoint Presentation</vt:lpstr>
      <vt:lpstr>PowerPoint Presentation</vt:lpstr>
      <vt:lpstr>Resources for this lecture</vt:lpstr>
      <vt:lpstr>PowerPoint Presentation</vt:lpstr>
      <vt:lpstr>PowerPoint Presentation</vt:lpstr>
      <vt:lpstr>PowerPoint Presentation</vt:lpstr>
      <vt:lpstr>PowerPoint Presentation</vt:lpstr>
      <vt:lpstr>PowerPoint Presentation</vt:lpstr>
      <vt:lpstr>State Space Search </vt:lpstr>
      <vt:lpstr>Example: Tic-Tac-Toe Game</vt:lpstr>
      <vt:lpstr>Example: Tic-Tac-Toe Game</vt:lpstr>
      <vt:lpstr>Example: Tic-Tac-Toe Game</vt:lpstr>
      <vt:lpstr>Example: 8-Queens Problem</vt:lpstr>
      <vt:lpstr>How Human Beings Think ..?</vt:lpstr>
      <vt:lpstr>Heuristic Search</vt:lpstr>
      <vt:lpstr>A Heuristic search vs an Exhaustive search?</vt:lpstr>
      <vt:lpstr>A Heuristic search vs an Exhaustive search?</vt:lpstr>
      <vt:lpstr>Advantages and Disadvantages of Heuristic search algorithms</vt:lpstr>
      <vt:lpstr>PowerPoint Presentation</vt:lpstr>
      <vt:lpstr>PowerPoint Presentation</vt:lpstr>
      <vt:lpstr>Search</vt:lpstr>
      <vt:lpstr>Search</vt:lpstr>
      <vt:lpstr>Search Problem Components</vt:lpstr>
      <vt:lpstr>Example: Romania</vt:lpstr>
      <vt:lpstr>State Space</vt:lpstr>
      <vt:lpstr>Example: Romania</vt:lpstr>
      <vt:lpstr>State Space</vt:lpstr>
      <vt:lpstr>State Space</vt:lpstr>
      <vt:lpstr>State Space</vt:lpstr>
      <vt:lpstr>State Space</vt:lpstr>
      <vt:lpstr>Example: Tic-Tac-Toe</vt:lpstr>
      <vt:lpstr>Example: Traveling Salesperson</vt:lpstr>
      <vt:lpstr>PowerPoint Presentation</vt:lpstr>
      <vt:lpstr>PowerPoint Presentation</vt:lpstr>
      <vt:lpstr>Example: the 8-Puzzle</vt:lpstr>
      <vt:lpstr>State Space Search Strategies</vt:lpstr>
      <vt:lpstr>State Space Search Strategies .. Selecting Search Strategy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GoogleEltaweel</cp:lastModifiedBy>
  <cp:revision>217</cp:revision>
  <dcterms:created xsi:type="dcterms:W3CDTF">2023-04-29T09:08:23Z</dcterms:created>
  <dcterms:modified xsi:type="dcterms:W3CDTF">2024-02-17T09:19:32Z</dcterms:modified>
</cp:coreProperties>
</file>