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4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Lst>
  <p:sldSz cx="12192000" cy="6858000"/>
  <p:notesSz cx="6858000" cy="9144000"/>
  <p:embeddedFontLst>
    <p:embeddedFont>
      <p:font typeface="Adobe Caslon Pro" panose="0205050205050A020403" pitchFamily="18" charset="0"/>
      <p:regular r:id="rId43"/>
      <p:bold r:id="rId44"/>
      <p:italic r:id="rId45"/>
      <p:boldItalic r:id="rId46"/>
    </p:embeddedFont>
    <p:embeddedFont>
      <p:font typeface="Calibri" panose="020F0502020204030204" pitchFamily="34" charset="0"/>
      <p:regular r:id="rId47"/>
      <p:bold r:id="rId48"/>
      <p:italic r:id="rId49"/>
      <p:boldItalic r:id="rId50"/>
    </p:embeddedFont>
    <p:embeddedFont>
      <p:font typeface="Simplified Arabic" panose="02020603050405020304" pitchFamily="18" charset="-78"/>
      <p:regular r:id="rId51"/>
      <p:bold r:id="rId52"/>
    </p:embeddedFont>
    <p:embeddedFont>
      <p:font typeface="Tajawal ExtraBold" panose="020B0604020202020204" charset="-78"/>
      <p:bold r:id="rId53"/>
    </p:embeddedFont>
    <p:embeddedFont>
      <p:font typeface="Tajawal Medium" panose="00000600000000000000" charset="-78"/>
      <p:regular r:id="rId54"/>
      <p:bold r:id="rId5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56" roundtripDataSignature="AMtx7mgX8FVPMAoQJut+rVV6DzS4eSHXT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5" d="100"/>
          <a:sy n="65" d="100"/>
        </p:scale>
        <p:origin x="834"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font" Target="fonts/font5.fntdata"/><Relationship Id="rId50" Type="http://schemas.openxmlformats.org/officeDocument/2006/relationships/font" Target="fonts/font8.fntdata"/><Relationship Id="rId55" Type="http://schemas.openxmlformats.org/officeDocument/2006/relationships/font" Target="fonts/font13.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3.fntdata"/><Relationship Id="rId53" Type="http://schemas.openxmlformats.org/officeDocument/2006/relationships/font" Target="fonts/font11.fntdata"/><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1.fntdata"/><Relationship Id="rId48" Type="http://schemas.openxmlformats.org/officeDocument/2006/relationships/font" Target="fonts/font6.fntdata"/><Relationship Id="rId56" Type="http://customschemas.google.com/relationships/presentationmetadata" Target="metadata"/><Relationship Id="rId8" Type="http://schemas.openxmlformats.org/officeDocument/2006/relationships/slide" Target="slides/slide7.xml"/><Relationship Id="rId51" Type="http://schemas.openxmlformats.org/officeDocument/2006/relationships/font" Target="fonts/font9.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4.fntdata"/><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7.fntdata"/><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font" Target="fonts/font2.fntdata"/><Relationship Id="rId52" Type="http://schemas.openxmlformats.org/officeDocument/2006/relationships/font" Target="fonts/font10.fntdata"/><Relationship Id="rId6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ar-EG"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0" name="Google Shape;100;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1" name="Google Shape;101;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EG"/>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9" name="Google Shape;119;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2" name="Google Shape;132;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3" name="Google Shape;133;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EG"/>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7" name="Google Shape;147;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8" name="Google Shape;158;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9" name="Google Shape;169;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1" name="Google Shape;181;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3" name="Google Shape;193;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6" name="Google Shape;216;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9" name="Google Shape;229;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9" name="Google Shape;239;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0" name="Google Shape;240;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EG">
                <a:solidFill>
                  <a:srgbClr val="000000"/>
                </a:solidFill>
              </a:rPr>
              <a:t>12</a:t>
            </a:fld>
            <a:endParaRPr>
              <a:solidFill>
                <a:srgbClr val="000000"/>
              </a:solidFil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2" name="Google Shape;252;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3" name="Google Shape;263;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4" name="Google Shape;264;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EG">
                <a:solidFill>
                  <a:srgbClr val="000000"/>
                </a:solidFill>
              </a:rPr>
              <a:t>14</a:t>
            </a:fld>
            <a:endParaRPr>
              <a:solidFill>
                <a:srgbClr val="000000"/>
              </a:solidFil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7" name="Google Shape;277;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8" name="Google Shape;278;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EG">
                <a:solidFill>
                  <a:srgbClr val="000000"/>
                </a:solidFill>
              </a:rPr>
              <a:t>15</a:t>
            </a:fld>
            <a:endParaRPr>
              <a:solidFill>
                <a:srgbClr val="000000"/>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p1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9" name="Google Shape;289;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0" name="Google Shape;300;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1" name="Google Shape;301;p1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EG">
                <a:solidFill>
                  <a:srgbClr val="000000"/>
                </a:solidFill>
              </a:rPr>
              <a:t>17</a:t>
            </a:fld>
            <a:endParaRPr>
              <a:solidFill>
                <a:srgbClr val="000000"/>
              </a:solidFil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
        <p:cNvGrpSpPr/>
        <p:nvPr/>
      </p:nvGrpSpPr>
      <p:grpSpPr>
        <a:xfrm>
          <a:off x="0" y="0"/>
          <a:ext cx="0" cy="0"/>
          <a:chOff x="0" y="0"/>
          <a:chExt cx="0" cy="0"/>
        </a:xfrm>
      </p:grpSpPr>
      <p:sp>
        <p:nvSpPr>
          <p:cNvPr id="311" name="Google Shape;311;p1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2" name="Google Shape;312;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1"/>
        <p:cNvGrpSpPr/>
        <p:nvPr/>
      </p:nvGrpSpPr>
      <p:grpSpPr>
        <a:xfrm>
          <a:off x="0" y="0"/>
          <a:ext cx="0" cy="0"/>
          <a:chOff x="0" y="0"/>
          <a:chExt cx="0" cy="0"/>
        </a:xfrm>
      </p:grpSpPr>
      <p:sp>
        <p:nvSpPr>
          <p:cNvPr id="322" name="Google Shape;322;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3" name="Google Shape;323;p1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4" name="Google Shape;324;p1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EG">
                <a:solidFill>
                  <a:srgbClr val="000000"/>
                </a:solidFill>
              </a:rPr>
              <a:t>19</a:t>
            </a:fld>
            <a:endParaRPr>
              <a:solidFill>
                <a:srgbClr val="000000"/>
              </a:solidFil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2"/>
        <p:cNvGrpSpPr/>
        <p:nvPr/>
      </p:nvGrpSpPr>
      <p:grpSpPr>
        <a:xfrm>
          <a:off x="0" y="0"/>
          <a:ext cx="0" cy="0"/>
          <a:chOff x="0" y="0"/>
          <a:chExt cx="0" cy="0"/>
        </a:xfrm>
      </p:grpSpPr>
      <p:sp>
        <p:nvSpPr>
          <p:cNvPr id="333" name="Google Shape;333;p2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4" name="Google Shape;334;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
        <p:cNvGrpSpPr/>
        <p:nvPr/>
      </p:nvGrpSpPr>
      <p:grpSpPr>
        <a:xfrm>
          <a:off x="0" y="0"/>
          <a:ext cx="0" cy="0"/>
          <a:chOff x="0" y="0"/>
          <a:chExt cx="0" cy="0"/>
        </a:xfrm>
      </p:grpSpPr>
      <p:sp>
        <p:nvSpPr>
          <p:cNvPr id="344" name="Google Shape;344;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5" name="Google Shape;345;p2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6" name="Google Shape;346;p2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EG">
                <a:solidFill>
                  <a:srgbClr val="000000"/>
                </a:solidFill>
              </a:rPr>
              <a:t>21</a:t>
            </a:fld>
            <a:endParaRPr>
              <a:solidFill>
                <a:srgbClr val="000000"/>
              </a:solidFil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7" name="Google Shape;357;p2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8" name="Google Shape;358;p2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EG">
                <a:solidFill>
                  <a:srgbClr val="000000"/>
                </a:solidFill>
              </a:rPr>
              <a:t>22</a:t>
            </a:fld>
            <a:endParaRPr>
              <a:solidFill>
                <a:srgbClr val="000000"/>
              </a:solidFill>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9"/>
        <p:cNvGrpSpPr/>
        <p:nvPr/>
      </p:nvGrpSpPr>
      <p:grpSpPr>
        <a:xfrm>
          <a:off x="0" y="0"/>
          <a:ext cx="0" cy="0"/>
          <a:chOff x="0" y="0"/>
          <a:chExt cx="0" cy="0"/>
        </a:xfrm>
      </p:grpSpPr>
      <p:sp>
        <p:nvSpPr>
          <p:cNvPr id="370" name="Google Shape;370;p2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1" name="Google Shape;371;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Google Shape;381;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82" name="Google Shape;382;p2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83" name="Google Shape;383;p2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EG">
                <a:solidFill>
                  <a:srgbClr val="000000"/>
                </a:solidFill>
              </a:rPr>
              <a:t>24</a:t>
            </a:fld>
            <a:endParaRPr>
              <a:solidFill>
                <a:srgbClr val="000000"/>
              </a:solidFill>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1"/>
        <p:cNvGrpSpPr/>
        <p:nvPr/>
      </p:nvGrpSpPr>
      <p:grpSpPr>
        <a:xfrm>
          <a:off x="0" y="0"/>
          <a:ext cx="0" cy="0"/>
          <a:chOff x="0" y="0"/>
          <a:chExt cx="0" cy="0"/>
        </a:xfrm>
      </p:grpSpPr>
      <p:sp>
        <p:nvSpPr>
          <p:cNvPr id="392" name="Google Shape;392;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93" name="Google Shape;393;p2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94" name="Google Shape;394;p2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EG">
                <a:solidFill>
                  <a:srgbClr val="000000"/>
                </a:solidFill>
              </a:rPr>
              <a:t>25</a:t>
            </a:fld>
            <a:endParaRPr>
              <a:solidFill>
                <a:srgbClr val="000000"/>
              </a:solidFill>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6"/>
        <p:cNvGrpSpPr/>
        <p:nvPr/>
      </p:nvGrpSpPr>
      <p:grpSpPr>
        <a:xfrm>
          <a:off x="0" y="0"/>
          <a:ext cx="0" cy="0"/>
          <a:chOff x="0" y="0"/>
          <a:chExt cx="0" cy="0"/>
        </a:xfrm>
      </p:grpSpPr>
      <p:sp>
        <p:nvSpPr>
          <p:cNvPr id="407" name="Google Shape;407;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08" name="Google Shape;408;p2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09" name="Google Shape;409;p2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EG">
                <a:solidFill>
                  <a:srgbClr val="000000"/>
                </a:solidFill>
              </a:rPr>
              <a:t>26</a:t>
            </a:fld>
            <a:endParaRPr>
              <a:solidFill>
                <a:srgbClr val="000000"/>
              </a:solidFill>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7"/>
        <p:cNvGrpSpPr/>
        <p:nvPr/>
      </p:nvGrpSpPr>
      <p:grpSpPr>
        <a:xfrm>
          <a:off x="0" y="0"/>
          <a:ext cx="0" cy="0"/>
          <a:chOff x="0" y="0"/>
          <a:chExt cx="0" cy="0"/>
        </a:xfrm>
      </p:grpSpPr>
      <p:sp>
        <p:nvSpPr>
          <p:cNvPr id="418" name="Google Shape;418;p2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19" name="Google Shape;419;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8"/>
        <p:cNvGrpSpPr/>
        <p:nvPr/>
      </p:nvGrpSpPr>
      <p:grpSpPr>
        <a:xfrm>
          <a:off x="0" y="0"/>
          <a:ext cx="0" cy="0"/>
          <a:chOff x="0" y="0"/>
          <a:chExt cx="0" cy="0"/>
        </a:xfrm>
      </p:grpSpPr>
      <p:sp>
        <p:nvSpPr>
          <p:cNvPr id="429" name="Google Shape;429;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30" name="Google Shape;430;p2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31" name="Google Shape;431;p2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EG">
                <a:solidFill>
                  <a:srgbClr val="000000"/>
                </a:solidFill>
              </a:rPr>
              <a:t>28</a:t>
            </a:fld>
            <a:endParaRPr>
              <a:solidFill>
                <a:srgbClr val="000000"/>
              </a:solidFill>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2"/>
        <p:cNvGrpSpPr/>
        <p:nvPr/>
      </p:nvGrpSpPr>
      <p:grpSpPr>
        <a:xfrm>
          <a:off x="0" y="0"/>
          <a:ext cx="0" cy="0"/>
          <a:chOff x="0" y="0"/>
          <a:chExt cx="0" cy="0"/>
        </a:xfrm>
      </p:grpSpPr>
      <p:sp>
        <p:nvSpPr>
          <p:cNvPr id="443" name="Google Shape;443;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44" name="Google Shape;444;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2"/>
        <p:cNvGrpSpPr/>
        <p:nvPr/>
      </p:nvGrpSpPr>
      <p:grpSpPr>
        <a:xfrm>
          <a:off x="0" y="0"/>
          <a:ext cx="0" cy="0"/>
          <a:chOff x="0" y="0"/>
          <a:chExt cx="0" cy="0"/>
        </a:xfrm>
      </p:grpSpPr>
      <p:sp>
        <p:nvSpPr>
          <p:cNvPr id="453" name="Google Shape;453;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54" name="Google Shape;454;p3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5" name="Google Shape;455;p3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EG">
                <a:solidFill>
                  <a:srgbClr val="000000"/>
                </a:solidFill>
              </a:rPr>
              <a:t>30</a:t>
            </a:fld>
            <a:endParaRPr>
              <a:solidFill>
                <a:srgbClr val="000000"/>
              </a:solidFill>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7"/>
        <p:cNvGrpSpPr/>
        <p:nvPr/>
      </p:nvGrpSpPr>
      <p:grpSpPr>
        <a:xfrm>
          <a:off x="0" y="0"/>
          <a:ext cx="0" cy="0"/>
          <a:chOff x="0" y="0"/>
          <a:chExt cx="0" cy="0"/>
        </a:xfrm>
      </p:grpSpPr>
      <p:sp>
        <p:nvSpPr>
          <p:cNvPr id="468" name="Google Shape;468;p3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69" name="Google Shape;469;p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8"/>
        <p:cNvGrpSpPr/>
        <p:nvPr/>
      </p:nvGrpSpPr>
      <p:grpSpPr>
        <a:xfrm>
          <a:off x="0" y="0"/>
          <a:ext cx="0" cy="0"/>
          <a:chOff x="0" y="0"/>
          <a:chExt cx="0" cy="0"/>
        </a:xfrm>
      </p:grpSpPr>
      <p:sp>
        <p:nvSpPr>
          <p:cNvPr id="479" name="Google Shape;479;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80" name="Google Shape;480;p3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81" name="Google Shape;481;p3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EG">
                <a:solidFill>
                  <a:srgbClr val="000000"/>
                </a:solidFill>
              </a:rPr>
              <a:t>32</a:t>
            </a:fld>
            <a:endParaRPr>
              <a:solidFill>
                <a:srgbClr val="000000"/>
              </a:solidFill>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0"/>
        <p:cNvGrpSpPr/>
        <p:nvPr/>
      </p:nvGrpSpPr>
      <p:grpSpPr>
        <a:xfrm>
          <a:off x="0" y="0"/>
          <a:ext cx="0" cy="0"/>
          <a:chOff x="0" y="0"/>
          <a:chExt cx="0" cy="0"/>
        </a:xfrm>
      </p:grpSpPr>
      <p:sp>
        <p:nvSpPr>
          <p:cNvPr id="491" name="Google Shape;491;p3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92" name="Google Shape;492;p3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9"/>
        <p:cNvGrpSpPr/>
        <p:nvPr/>
      </p:nvGrpSpPr>
      <p:grpSpPr>
        <a:xfrm>
          <a:off x="0" y="0"/>
          <a:ext cx="0" cy="0"/>
          <a:chOff x="0" y="0"/>
          <a:chExt cx="0" cy="0"/>
        </a:xfrm>
      </p:grpSpPr>
      <p:sp>
        <p:nvSpPr>
          <p:cNvPr id="500" name="Google Shape;500;p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01" name="Google Shape;501;p3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02" name="Google Shape;502;p3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EG">
                <a:solidFill>
                  <a:srgbClr val="000000"/>
                </a:solidFill>
              </a:rPr>
              <a:t>34</a:t>
            </a:fld>
            <a:endParaRPr>
              <a:solidFill>
                <a:srgbClr val="000000"/>
              </a:solidFill>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3"/>
        <p:cNvGrpSpPr/>
        <p:nvPr/>
      </p:nvGrpSpPr>
      <p:grpSpPr>
        <a:xfrm>
          <a:off x="0" y="0"/>
          <a:ext cx="0" cy="0"/>
          <a:chOff x="0" y="0"/>
          <a:chExt cx="0" cy="0"/>
        </a:xfrm>
      </p:grpSpPr>
      <p:sp>
        <p:nvSpPr>
          <p:cNvPr id="514" name="Google Shape;514;p3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15" name="Google Shape;515;p3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3"/>
        <p:cNvGrpSpPr/>
        <p:nvPr/>
      </p:nvGrpSpPr>
      <p:grpSpPr>
        <a:xfrm>
          <a:off x="0" y="0"/>
          <a:ext cx="0" cy="0"/>
          <a:chOff x="0" y="0"/>
          <a:chExt cx="0" cy="0"/>
        </a:xfrm>
      </p:grpSpPr>
      <p:sp>
        <p:nvSpPr>
          <p:cNvPr id="524" name="Google Shape;524;p3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25" name="Google Shape;525;p3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6" name="Google Shape;526;p3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EG">
                <a:solidFill>
                  <a:srgbClr val="000000"/>
                </a:solidFill>
              </a:rPr>
              <a:t>36</a:t>
            </a:fld>
            <a:endParaRPr>
              <a:solidFill>
                <a:srgbClr val="000000"/>
              </a:solidFill>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7"/>
        <p:cNvGrpSpPr/>
        <p:nvPr/>
      </p:nvGrpSpPr>
      <p:grpSpPr>
        <a:xfrm>
          <a:off x="0" y="0"/>
          <a:ext cx="0" cy="0"/>
          <a:chOff x="0" y="0"/>
          <a:chExt cx="0" cy="0"/>
        </a:xfrm>
      </p:grpSpPr>
      <p:sp>
        <p:nvSpPr>
          <p:cNvPr id="538" name="Google Shape;538;p3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39" name="Google Shape;539;p3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40" name="Google Shape;540;p3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EG">
                <a:solidFill>
                  <a:srgbClr val="000000"/>
                </a:solidFill>
              </a:rPr>
              <a:t>37</a:t>
            </a:fld>
            <a:endParaRPr>
              <a:solidFill>
                <a:srgbClr val="000000"/>
              </a:solidFill>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0"/>
        <p:cNvGrpSpPr/>
        <p:nvPr/>
      </p:nvGrpSpPr>
      <p:grpSpPr>
        <a:xfrm>
          <a:off x="0" y="0"/>
          <a:ext cx="0" cy="0"/>
          <a:chOff x="0" y="0"/>
          <a:chExt cx="0" cy="0"/>
        </a:xfrm>
      </p:grpSpPr>
      <p:sp>
        <p:nvSpPr>
          <p:cNvPr id="551" name="Google Shape;551;p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52" name="Google Shape;552;p3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53" name="Google Shape;553;p3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EG">
                <a:solidFill>
                  <a:srgbClr val="000000"/>
                </a:solidFill>
              </a:rPr>
              <a:t>38</a:t>
            </a:fld>
            <a:endParaRPr>
              <a:solidFill>
                <a:srgbClr val="000000"/>
              </a:solidFill>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4"/>
        <p:cNvGrpSpPr/>
        <p:nvPr/>
      </p:nvGrpSpPr>
      <p:grpSpPr>
        <a:xfrm>
          <a:off x="0" y="0"/>
          <a:ext cx="0" cy="0"/>
          <a:chOff x="0" y="0"/>
          <a:chExt cx="0" cy="0"/>
        </a:xfrm>
      </p:grpSpPr>
      <p:sp>
        <p:nvSpPr>
          <p:cNvPr id="565" name="Google Shape;565;p3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66" name="Google Shape;566;p3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5"/>
        <p:cNvGrpSpPr/>
        <p:nvPr/>
      </p:nvGrpSpPr>
      <p:grpSpPr>
        <a:xfrm>
          <a:off x="0" y="0"/>
          <a:ext cx="0" cy="0"/>
          <a:chOff x="0" y="0"/>
          <a:chExt cx="0" cy="0"/>
        </a:xfrm>
      </p:grpSpPr>
      <p:sp>
        <p:nvSpPr>
          <p:cNvPr id="576" name="Google Shape;576;p4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7" name="Google Shape;577;p4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15"/>
        <p:cNvGrpSpPr/>
        <p:nvPr/>
      </p:nvGrpSpPr>
      <p:grpSpPr>
        <a:xfrm>
          <a:off x="0" y="0"/>
          <a:ext cx="0" cy="0"/>
          <a:chOff x="0" y="0"/>
          <a:chExt cx="0" cy="0"/>
        </a:xfrm>
      </p:grpSpPr>
      <p:sp>
        <p:nvSpPr>
          <p:cNvPr id="16" name="Google Shape;16;p42"/>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29_Title Slide">
  <p:cSld name="29_Title Slide">
    <p:spTree>
      <p:nvGrpSpPr>
        <p:cNvPr id="1" name="Shape 17"/>
        <p:cNvGrpSpPr/>
        <p:nvPr/>
      </p:nvGrpSpPr>
      <p:grpSpPr>
        <a:xfrm>
          <a:off x="0" y="0"/>
          <a:ext cx="0" cy="0"/>
          <a:chOff x="0" y="0"/>
          <a:chExt cx="0" cy="0"/>
        </a:xfrm>
      </p:grpSpPr>
      <p:sp>
        <p:nvSpPr>
          <p:cNvPr id="18" name="Google Shape;18;p43"/>
          <p:cNvSpPr>
            <a:spLocks noGrp="1"/>
          </p:cNvSpPr>
          <p:nvPr>
            <p:ph type="pic" idx="2"/>
          </p:nvPr>
        </p:nvSpPr>
        <p:spPr>
          <a:xfrm>
            <a:off x="1127760" y="1123950"/>
            <a:ext cx="9936480" cy="46101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33_Title Slide">
  <p:cSld name="33_Title Slide">
    <p:spTree>
      <p:nvGrpSpPr>
        <p:cNvPr id="1" name="Shape 19"/>
        <p:cNvGrpSpPr/>
        <p:nvPr/>
      </p:nvGrpSpPr>
      <p:grpSpPr>
        <a:xfrm>
          <a:off x="0" y="0"/>
          <a:ext cx="0" cy="0"/>
          <a:chOff x="0" y="0"/>
          <a:chExt cx="0" cy="0"/>
        </a:xfrm>
      </p:grpSpPr>
      <p:sp>
        <p:nvSpPr>
          <p:cNvPr id="20" name="Google Shape;20;p44"/>
          <p:cNvSpPr>
            <a:spLocks noGrp="1"/>
          </p:cNvSpPr>
          <p:nvPr>
            <p:ph type="pic" idx="2"/>
          </p:nvPr>
        </p:nvSpPr>
        <p:spPr>
          <a:xfrm>
            <a:off x="0" y="1"/>
            <a:ext cx="6826172" cy="6857998"/>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3_Title Slide">
  <p:cSld name="3_Title Slide">
    <p:bg>
      <p:bgPr>
        <a:gradFill>
          <a:gsLst>
            <a:gs pos="0">
              <a:schemeClr val="lt1"/>
            </a:gs>
            <a:gs pos="1000">
              <a:schemeClr val="lt1"/>
            </a:gs>
            <a:gs pos="100000">
              <a:srgbClr val="F5F5F5"/>
            </a:gs>
          </a:gsLst>
          <a:lin ang="5400000" scaled="0"/>
        </a:gradFill>
        <a:effectLst/>
      </p:bgPr>
    </p:bg>
    <p:spTree>
      <p:nvGrpSpPr>
        <p:cNvPr id="1" name="Shape 21"/>
        <p:cNvGrpSpPr/>
        <p:nvPr/>
      </p:nvGrpSpPr>
      <p:grpSpPr>
        <a:xfrm>
          <a:off x="0" y="0"/>
          <a:ext cx="0" cy="0"/>
          <a:chOff x="0" y="0"/>
          <a:chExt cx="0" cy="0"/>
        </a:xfrm>
      </p:grpSpPr>
      <p:sp>
        <p:nvSpPr>
          <p:cNvPr id="22" name="Google Shape;22;p45"/>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3"/>
        <p:cNvGrpSpPr/>
        <p:nvPr/>
      </p:nvGrpSpPr>
      <p:grpSpPr>
        <a:xfrm>
          <a:off x="0" y="0"/>
          <a:ext cx="0" cy="0"/>
          <a:chOff x="0" y="0"/>
          <a:chExt cx="0" cy="0"/>
        </a:xfrm>
      </p:grpSpPr>
      <p:sp>
        <p:nvSpPr>
          <p:cNvPr id="24" name="Google Shape;24;p46"/>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46"/>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6" name="Google Shape;26;p4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4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4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25_Title Slide">
  <p:cSld name="25_Title Slide">
    <p:spTree>
      <p:nvGrpSpPr>
        <p:cNvPr id="1" name="Shape 29"/>
        <p:cNvGrpSpPr/>
        <p:nvPr/>
      </p:nvGrpSpPr>
      <p:grpSpPr>
        <a:xfrm>
          <a:off x="0" y="0"/>
          <a:ext cx="0" cy="0"/>
          <a:chOff x="0" y="0"/>
          <a:chExt cx="0" cy="0"/>
        </a:xfrm>
      </p:grpSpPr>
      <p:sp>
        <p:nvSpPr>
          <p:cNvPr id="30" name="Google Shape;30;p47"/>
          <p:cNvSpPr>
            <a:spLocks noGrp="1"/>
          </p:cNvSpPr>
          <p:nvPr>
            <p:ph type="pic" idx="2"/>
          </p:nvPr>
        </p:nvSpPr>
        <p:spPr>
          <a:xfrm>
            <a:off x="6096000" y="933450"/>
            <a:ext cx="4962146" cy="24955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250"/>
                                  </p:stCondLst>
                                  <p:childTnLst>
                                    <p:set>
                                      <p:cBhvr>
                                        <p:cTn id="6" dur="1" fill="hold">
                                          <p:stCondLst>
                                            <p:cond delay="0"/>
                                          </p:stCondLst>
                                        </p:cTn>
                                        <p:tgtEl>
                                          <p:spTgt spid="30"/>
                                        </p:tgtEl>
                                        <p:attrNameLst>
                                          <p:attrName>style.visibility</p:attrName>
                                        </p:attrNameLst>
                                      </p:cBhvr>
                                      <p:to>
                                        <p:strVal val="visible"/>
                                      </p:to>
                                    </p:set>
                                    <p:anim calcmode="lin" valueType="num">
                                      <p:cBhvr additive="base">
                                        <p:cTn id="7" dur="500"/>
                                        <p:tgtEl>
                                          <p:spTgt spid="30"/>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23_Title Slide">
  <p:cSld name="23_Title Slide">
    <p:spTree>
      <p:nvGrpSpPr>
        <p:cNvPr id="1" name="Shape 31"/>
        <p:cNvGrpSpPr/>
        <p:nvPr/>
      </p:nvGrpSpPr>
      <p:grpSpPr>
        <a:xfrm>
          <a:off x="0" y="0"/>
          <a:ext cx="0" cy="0"/>
          <a:chOff x="0" y="0"/>
          <a:chExt cx="0" cy="0"/>
        </a:xfrm>
      </p:grpSpPr>
      <p:sp>
        <p:nvSpPr>
          <p:cNvPr id="32" name="Google Shape;32;p48"/>
          <p:cNvSpPr>
            <a:spLocks noGrp="1"/>
          </p:cNvSpPr>
          <p:nvPr>
            <p:ph type="pic" idx="2"/>
          </p:nvPr>
        </p:nvSpPr>
        <p:spPr>
          <a:xfrm>
            <a:off x="1" y="0"/>
            <a:ext cx="9740898" cy="59626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32"/>
                                        </p:tgtEl>
                                        <p:attrNameLst>
                                          <p:attrName>style.visibility</p:attrName>
                                        </p:attrNameLst>
                                      </p:cBhvr>
                                      <p:to>
                                        <p:strVal val="visible"/>
                                      </p:to>
                                    </p:set>
                                    <p:anim calcmode="lin" valueType="num">
                                      <p:cBhvr additive="base">
                                        <p:cTn id="7" dur="500"/>
                                        <p:tgtEl>
                                          <p:spTgt spid="3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48_Title Slide">
  <p:cSld name="48_Title Slide">
    <p:spTree>
      <p:nvGrpSpPr>
        <p:cNvPr id="1" name="Shape 33"/>
        <p:cNvGrpSpPr/>
        <p:nvPr/>
      </p:nvGrpSpPr>
      <p:grpSpPr>
        <a:xfrm>
          <a:off x="0" y="0"/>
          <a:ext cx="0" cy="0"/>
          <a:chOff x="0" y="0"/>
          <a:chExt cx="0" cy="0"/>
        </a:xfrm>
      </p:grpSpPr>
      <p:sp>
        <p:nvSpPr>
          <p:cNvPr id="34" name="Google Shape;34;p49"/>
          <p:cNvSpPr>
            <a:spLocks noGrp="1"/>
          </p:cNvSpPr>
          <p:nvPr>
            <p:ph type="pic" idx="2"/>
          </p:nvPr>
        </p:nvSpPr>
        <p:spPr>
          <a:xfrm>
            <a:off x="3452649" y="-3"/>
            <a:ext cx="8739351" cy="68580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p:tgtEl>
                                          <p:spTgt spid="3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5"/>
        <p:cNvGrpSpPr/>
        <p:nvPr/>
      </p:nvGrpSpPr>
      <p:grpSpPr>
        <a:xfrm>
          <a:off x="0" y="0"/>
          <a:ext cx="0" cy="0"/>
          <a:chOff x="0" y="0"/>
          <a:chExt cx="0" cy="0"/>
        </a:xfrm>
      </p:grpSpPr>
      <p:sp>
        <p:nvSpPr>
          <p:cNvPr id="36" name="Google Shape;36;p5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5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8" name="Google Shape;38;p5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5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5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1"/>
        <p:cNvGrpSpPr/>
        <p:nvPr/>
      </p:nvGrpSpPr>
      <p:grpSpPr>
        <a:xfrm>
          <a:off x="0" y="0"/>
          <a:ext cx="0" cy="0"/>
          <a:chOff x="0" y="0"/>
          <a:chExt cx="0" cy="0"/>
        </a:xfrm>
      </p:grpSpPr>
      <p:sp>
        <p:nvSpPr>
          <p:cNvPr id="42" name="Google Shape;42;p51"/>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51"/>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4" name="Google Shape;44;p5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5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5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5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52"/>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52"/>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53"/>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53"/>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7" name="Google Shape;57;p53"/>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 name="Google Shape;58;p53"/>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9" name="Google Shape;59;p53"/>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 name="Google Shape;60;p5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5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5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3"/>
        <p:cNvGrpSpPr/>
        <p:nvPr/>
      </p:nvGrpSpPr>
      <p:grpSpPr>
        <a:xfrm>
          <a:off x="0" y="0"/>
          <a:ext cx="0" cy="0"/>
          <a:chOff x="0" y="0"/>
          <a:chExt cx="0" cy="0"/>
        </a:xfrm>
      </p:grpSpPr>
      <p:sp>
        <p:nvSpPr>
          <p:cNvPr id="64" name="Google Shape;64;p5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 name="Google Shape;65;p5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5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5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8"/>
        <p:cNvGrpSpPr/>
        <p:nvPr/>
      </p:nvGrpSpPr>
      <p:grpSpPr>
        <a:xfrm>
          <a:off x="0" y="0"/>
          <a:ext cx="0" cy="0"/>
          <a:chOff x="0" y="0"/>
          <a:chExt cx="0" cy="0"/>
        </a:xfrm>
      </p:grpSpPr>
      <p:sp>
        <p:nvSpPr>
          <p:cNvPr id="69" name="Google Shape;69;p5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5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5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sp>
        <p:nvSpPr>
          <p:cNvPr id="73" name="Google Shape;73;p56"/>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56"/>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75" name="Google Shape;75;p56"/>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6" name="Google Shape;76;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9"/>
        <p:cNvGrpSpPr/>
        <p:nvPr/>
      </p:nvGrpSpPr>
      <p:grpSpPr>
        <a:xfrm>
          <a:off x="0" y="0"/>
          <a:ext cx="0" cy="0"/>
          <a:chOff x="0" y="0"/>
          <a:chExt cx="0" cy="0"/>
        </a:xfrm>
      </p:grpSpPr>
      <p:sp>
        <p:nvSpPr>
          <p:cNvPr id="80" name="Google Shape;80;p5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57"/>
          <p:cNvSpPr>
            <a:spLocks noGrp="1"/>
          </p:cNvSpPr>
          <p:nvPr>
            <p:ph type="pic" idx="2"/>
          </p:nvPr>
        </p:nvSpPr>
        <p:spPr>
          <a:xfrm>
            <a:off x="5183188" y="987425"/>
            <a:ext cx="6172200" cy="4873625"/>
          </a:xfrm>
          <a:prstGeom prst="rect">
            <a:avLst/>
          </a:prstGeom>
          <a:noFill/>
          <a:ln>
            <a:noFill/>
          </a:ln>
        </p:spPr>
      </p:sp>
      <p:sp>
        <p:nvSpPr>
          <p:cNvPr id="82" name="Google Shape;82;p57"/>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3" name="Google Shape;83;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6"/>
        <p:cNvGrpSpPr/>
        <p:nvPr/>
      </p:nvGrpSpPr>
      <p:grpSpPr>
        <a:xfrm>
          <a:off x="0" y="0"/>
          <a:ext cx="0" cy="0"/>
          <a:chOff x="0" y="0"/>
          <a:chExt cx="0" cy="0"/>
        </a:xfrm>
      </p:grpSpPr>
      <p:sp>
        <p:nvSpPr>
          <p:cNvPr id="87" name="Google Shape;87;p5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58"/>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2"/>
        <p:cNvGrpSpPr/>
        <p:nvPr/>
      </p:nvGrpSpPr>
      <p:grpSpPr>
        <a:xfrm>
          <a:off x="0" y="0"/>
          <a:ext cx="0" cy="0"/>
          <a:chOff x="0" y="0"/>
          <a:chExt cx="0" cy="0"/>
        </a:xfrm>
      </p:grpSpPr>
      <p:sp>
        <p:nvSpPr>
          <p:cNvPr id="93" name="Google Shape;93;p59"/>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4" name="Google Shape;94;p59"/>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 name="Google Shape;95;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ar-EG"/>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20">
            <a:alphaModFix amt="76000"/>
          </a:blip>
          <a:stretch>
            <a:fillRect/>
          </a:stretch>
        </a:blipFill>
        <a:effectLst/>
      </p:bgPr>
    </p:bg>
    <p:spTree>
      <p:nvGrpSpPr>
        <p:cNvPr id="1" name="Shape 9"/>
        <p:cNvGrpSpPr/>
        <p:nvPr/>
      </p:nvGrpSpPr>
      <p:grpSpPr>
        <a:xfrm>
          <a:off x="0" y="0"/>
          <a:ext cx="0" cy="0"/>
          <a:chOff x="0" y="0"/>
          <a:chExt cx="0" cy="0"/>
        </a:xfrm>
      </p:grpSpPr>
      <p:sp>
        <p:nvSpPr>
          <p:cNvPr id="10" name="Google Shape;10;p4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ar-EG"/>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3.jpg"/><Relationship Id="rId7"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5.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5.xml"/><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5.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5.xml"/><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5.xml"/><Relationship Id="rId5" Type="http://schemas.openxmlformats.org/officeDocument/2006/relationships/image" Target="../media/image12.png"/><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4.png"/><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4.png"/><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4.png"/><Relationship Id="rId4" Type="http://schemas.openxmlformats.org/officeDocument/2006/relationships/image" Target="../media/image12.png"/></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4.png"/><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2.xml"/><Relationship Id="rId1" Type="http://schemas.openxmlformats.org/officeDocument/2006/relationships/slideLayout" Target="../slideLayouts/slideLayout3.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2.png"/></Relationships>
</file>

<file path=ppt/slides/_rels/slide2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4.png"/><Relationship Id="rId4" Type="http://schemas.openxmlformats.org/officeDocument/2006/relationships/image" Target="../media/image12.png"/></Relationships>
</file>

<file path=ppt/slides/_rels/slide2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5.xml"/><Relationship Id="rId1" Type="http://schemas.openxmlformats.org/officeDocument/2006/relationships/slideLayout" Target="../slideLayouts/slideLayout3.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4.png"/><Relationship Id="rId4" Type="http://schemas.openxmlformats.org/officeDocument/2006/relationships/image" Target="../media/image12.png"/></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7.xml"/><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2.png"/></Relationships>
</file>

<file path=ppt/slides/_rels/slide2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8.xml"/><Relationship Id="rId1" Type="http://schemas.openxmlformats.org/officeDocument/2006/relationships/slideLayout" Target="../slideLayouts/slideLayout3.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9.xml"/><Relationship Id="rId1" Type="http://schemas.openxmlformats.org/officeDocument/2006/relationships/slideLayout" Target="../slideLayouts/slideLayout5.xml"/><Relationship Id="rId5" Type="http://schemas.openxmlformats.org/officeDocument/2006/relationships/image" Target="../media/image12.png"/><Relationship Id="rId4" Type="http://schemas.openxmlformats.org/officeDocument/2006/relationships/image" Target="../media/image11.png"/></Relationships>
</file>

<file path=ppt/slides/_rels/slide3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30.xml"/><Relationship Id="rId1" Type="http://schemas.openxmlformats.org/officeDocument/2006/relationships/slideLayout" Target="../slideLayouts/slideLayout3.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1.xml"/><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2.png"/></Relationships>
</file>

<file path=ppt/slides/_rels/slide3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4.png"/><Relationship Id="rId4" Type="http://schemas.openxmlformats.org/officeDocument/2006/relationships/image" Target="../media/image12.png"/></Relationships>
</file>

<file path=ppt/slides/_rels/slide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3.xml"/><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2.png"/></Relationships>
</file>

<file path=ppt/slides/_rels/slide3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34.xml"/><Relationship Id="rId1" Type="http://schemas.openxmlformats.org/officeDocument/2006/relationships/slideLayout" Target="../slideLayouts/slideLayout3.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5.xml"/><Relationship Id="rId1" Type="http://schemas.openxmlformats.org/officeDocument/2006/relationships/slideLayout" Target="../slideLayouts/slideLayout5.xml"/><Relationship Id="rId5" Type="http://schemas.openxmlformats.org/officeDocument/2006/relationships/image" Target="../media/image12.png"/><Relationship Id="rId4" Type="http://schemas.openxmlformats.org/officeDocument/2006/relationships/image" Target="../media/image11.png"/></Relationships>
</file>

<file path=ppt/slides/_rels/slide3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36.xml"/><Relationship Id="rId1" Type="http://schemas.openxmlformats.org/officeDocument/2006/relationships/slideLayout" Target="../slideLayouts/slideLayout3.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4.png"/><Relationship Id="rId4" Type="http://schemas.openxmlformats.org/officeDocument/2006/relationships/image" Target="../media/image12.png"/></Relationships>
</file>

<file path=ppt/slides/_rels/slide3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38.xml"/><Relationship Id="rId1" Type="http://schemas.openxmlformats.org/officeDocument/2006/relationships/slideLayout" Target="../slideLayouts/slideLayout3.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9.xml"/><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2.png"/></Relationships>
</file>

<file path=ppt/slides/_rels/slide4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0.xml"/><Relationship Id="rId1" Type="http://schemas.openxmlformats.org/officeDocument/2006/relationships/slideLayout" Target="../slideLayouts/slideLayout8.xml"/><Relationship Id="rId6" Type="http://schemas.openxmlformats.org/officeDocument/2006/relationships/image" Target="../media/image4.png"/><Relationship Id="rId5" Type="http://schemas.openxmlformats.org/officeDocument/2006/relationships/image" Target="../media/image15.png"/><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grpSp>
        <p:nvGrpSpPr>
          <p:cNvPr id="103" name="Google Shape;103;p1"/>
          <p:cNvGrpSpPr/>
          <p:nvPr/>
        </p:nvGrpSpPr>
        <p:grpSpPr>
          <a:xfrm>
            <a:off x="321733" y="0"/>
            <a:ext cx="2024825" cy="1879600"/>
            <a:chOff x="321733" y="0"/>
            <a:chExt cx="2024825" cy="1879600"/>
          </a:xfrm>
        </p:grpSpPr>
        <p:sp>
          <p:nvSpPr>
            <p:cNvPr id="104" name="Google Shape;104;p1"/>
            <p:cNvSpPr/>
            <p:nvPr/>
          </p:nvSpPr>
          <p:spPr>
            <a:xfrm>
              <a:off x="321733" y="0"/>
              <a:ext cx="1821625" cy="1100667"/>
            </a:xfrm>
            <a:prstGeom prst="parallelogram">
              <a:avLst>
                <a:gd name="adj" fmla="val 97502"/>
              </a:avLst>
            </a:prstGeom>
            <a:solidFill>
              <a:schemeClr val="lt1">
                <a:alpha val="6666"/>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5" name="Google Shape;105;p1"/>
            <p:cNvSpPr/>
            <p:nvPr/>
          </p:nvSpPr>
          <p:spPr>
            <a:xfrm>
              <a:off x="524933" y="778933"/>
              <a:ext cx="1821625" cy="1100667"/>
            </a:xfrm>
            <a:prstGeom prst="parallelogram">
              <a:avLst>
                <a:gd name="adj" fmla="val 97502"/>
              </a:avLst>
            </a:prstGeom>
            <a:solidFill>
              <a:schemeClr val="lt1">
                <a:alpha val="6666"/>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sp>
        <p:nvSpPr>
          <p:cNvPr id="106" name="Google Shape;106;p1"/>
          <p:cNvSpPr/>
          <p:nvPr/>
        </p:nvSpPr>
        <p:spPr>
          <a:xfrm rot="10800000" flipH="1">
            <a:off x="4889591" y="-44450"/>
            <a:ext cx="1549309" cy="2063750"/>
          </a:xfrm>
          <a:custGeom>
            <a:avLst/>
            <a:gdLst/>
            <a:ahLst/>
            <a:cxnLst/>
            <a:rect l="l" t="t" r="r" b="b"/>
            <a:pathLst>
              <a:path w="1549309" h="2063750" extrusionOk="0">
                <a:moveTo>
                  <a:pt x="0" y="2063750"/>
                </a:moveTo>
                <a:lnTo>
                  <a:pt x="812755" y="0"/>
                </a:lnTo>
                <a:lnTo>
                  <a:pt x="1549309" y="2057400"/>
                </a:lnTo>
                <a:lnTo>
                  <a:pt x="0" y="2063750"/>
                </a:lnTo>
                <a:close/>
              </a:path>
            </a:pathLst>
          </a:cu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7" name="Google Shape;107;p1"/>
          <p:cNvSpPr/>
          <p:nvPr/>
        </p:nvSpPr>
        <p:spPr>
          <a:xfrm>
            <a:off x="-57150" y="-54000"/>
            <a:ext cx="6988892" cy="6912000"/>
          </a:xfrm>
          <a:custGeom>
            <a:avLst/>
            <a:gdLst/>
            <a:ahLst/>
            <a:cxnLst/>
            <a:rect l="l" t="t" r="r" b="b"/>
            <a:pathLst>
              <a:path w="7372350" h="6934200" extrusionOk="0">
                <a:moveTo>
                  <a:pt x="38100" y="19050"/>
                </a:moveTo>
                <a:lnTo>
                  <a:pt x="4743450" y="0"/>
                </a:lnTo>
                <a:lnTo>
                  <a:pt x="7372350" y="6915150"/>
                </a:lnTo>
                <a:lnTo>
                  <a:pt x="0" y="6934200"/>
                </a:lnTo>
                <a:lnTo>
                  <a:pt x="38100" y="19050"/>
                </a:lnTo>
                <a:close/>
              </a:path>
            </a:pathLst>
          </a:custGeom>
          <a:blipFill rotWithShape="1">
            <a:blip r:embed="rId3">
              <a:alphaModFix amt="76000"/>
            </a:blip>
            <a:stretch>
              <a:fillRect t="-999"/>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08" name="Google Shape;108;p1"/>
          <p:cNvPicPr preferRelativeResize="0"/>
          <p:nvPr/>
        </p:nvPicPr>
        <p:blipFill rotWithShape="1">
          <a:blip r:embed="rId4">
            <a:alphaModFix/>
          </a:blip>
          <a:srcRect/>
          <a:stretch/>
        </p:blipFill>
        <p:spPr>
          <a:xfrm>
            <a:off x="9315306" y="-216371"/>
            <a:ext cx="2876694" cy="1317038"/>
          </a:xfrm>
          <a:prstGeom prst="rect">
            <a:avLst/>
          </a:prstGeom>
          <a:noFill/>
          <a:ln>
            <a:noFill/>
          </a:ln>
        </p:spPr>
      </p:pic>
      <p:sp>
        <p:nvSpPr>
          <p:cNvPr id="109" name="Google Shape;109;p1"/>
          <p:cNvSpPr/>
          <p:nvPr/>
        </p:nvSpPr>
        <p:spPr>
          <a:xfrm rot="4043456">
            <a:off x="-459862" y="6293391"/>
            <a:ext cx="5381392" cy="134671"/>
          </a:xfrm>
          <a:prstGeom prst="parallelogram">
            <a:avLst>
              <a:gd name="adj" fmla="val 25000"/>
            </a:avLst>
          </a:prstGeom>
          <a:solidFill>
            <a:srgbClr val="FAC74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10" name="Google Shape;110;p1"/>
          <p:cNvSpPr/>
          <p:nvPr/>
        </p:nvSpPr>
        <p:spPr>
          <a:xfrm>
            <a:off x="-57150" y="1756704"/>
            <a:ext cx="2084784" cy="5143500"/>
          </a:xfrm>
          <a:prstGeom prst="rtTriangle">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11" name="Google Shape;111;p1"/>
          <p:cNvPicPr preferRelativeResize="0"/>
          <p:nvPr/>
        </p:nvPicPr>
        <p:blipFill rotWithShape="1">
          <a:blip r:embed="rId5">
            <a:alphaModFix/>
          </a:blip>
          <a:srcRect/>
          <a:stretch/>
        </p:blipFill>
        <p:spPr>
          <a:xfrm>
            <a:off x="71410" y="27030"/>
            <a:ext cx="2457656" cy="670874"/>
          </a:xfrm>
          <a:prstGeom prst="rect">
            <a:avLst/>
          </a:prstGeom>
          <a:noFill/>
          <a:ln>
            <a:noFill/>
          </a:ln>
        </p:spPr>
      </p:pic>
      <p:pic>
        <p:nvPicPr>
          <p:cNvPr id="112" name="Google Shape;112;p1" descr="C:\Users\NoteBook\Desktop\formal pic.png"/>
          <p:cNvPicPr preferRelativeResize="0"/>
          <p:nvPr/>
        </p:nvPicPr>
        <p:blipFill rotWithShape="1">
          <a:blip r:embed="rId6">
            <a:alphaModFix/>
          </a:blip>
          <a:srcRect/>
          <a:stretch/>
        </p:blipFill>
        <p:spPr>
          <a:xfrm>
            <a:off x="0" y="1814172"/>
            <a:ext cx="2365418" cy="2905312"/>
          </a:xfrm>
          <a:prstGeom prst="roundRect">
            <a:avLst>
              <a:gd name="adj" fmla="val 8594"/>
            </a:avLst>
          </a:prstGeom>
          <a:solidFill>
            <a:srgbClr val="ECECEC"/>
          </a:solidFill>
          <a:ln>
            <a:noFill/>
          </a:ln>
          <a:effectLst>
            <a:reflection stA="38000" endPos="28000" dist="5000" dir="5400000" sy="-100000" algn="bl" rotWithShape="0"/>
          </a:effectLst>
        </p:spPr>
      </p:pic>
      <p:pic>
        <p:nvPicPr>
          <p:cNvPr id="113" name="Google Shape;113;p1"/>
          <p:cNvPicPr preferRelativeResize="0"/>
          <p:nvPr/>
        </p:nvPicPr>
        <p:blipFill rotWithShape="1">
          <a:blip r:embed="rId7">
            <a:alphaModFix/>
          </a:blip>
          <a:srcRect/>
          <a:stretch/>
        </p:blipFill>
        <p:spPr>
          <a:xfrm>
            <a:off x="6595315" y="1885023"/>
            <a:ext cx="3779848" cy="749873"/>
          </a:xfrm>
          <a:prstGeom prst="rect">
            <a:avLst/>
          </a:prstGeom>
          <a:noFill/>
          <a:ln>
            <a:noFill/>
          </a:ln>
        </p:spPr>
      </p:pic>
      <p:pic>
        <p:nvPicPr>
          <p:cNvPr id="114" name="Google Shape;114;p1"/>
          <p:cNvPicPr preferRelativeResize="0"/>
          <p:nvPr/>
        </p:nvPicPr>
        <p:blipFill rotWithShape="1">
          <a:blip r:embed="rId8">
            <a:alphaModFix/>
          </a:blip>
          <a:srcRect/>
          <a:stretch/>
        </p:blipFill>
        <p:spPr>
          <a:xfrm>
            <a:off x="4748982" y="2925668"/>
            <a:ext cx="7156410" cy="1122129"/>
          </a:xfrm>
          <a:prstGeom prst="rect">
            <a:avLst/>
          </a:prstGeom>
          <a:noFill/>
          <a:ln>
            <a:noFill/>
          </a:ln>
        </p:spPr>
      </p:pic>
      <p:pic>
        <p:nvPicPr>
          <p:cNvPr id="115" name="Google Shape;115;p1"/>
          <p:cNvPicPr preferRelativeResize="0"/>
          <p:nvPr/>
        </p:nvPicPr>
        <p:blipFill rotWithShape="1">
          <a:blip r:embed="rId9">
            <a:alphaModFix/>
          </a:blip>
          <a:srcRect/>
          <a:stretch/>
        </p:blipFill>
        <p:spPr>
          <a:xfrm>
            <a:off x="6187305" y="4459897"/>
            <a:ext cx="4279763" cy="1316850"/>
          </a:xfrm>
          <a:prstGeom prst="rect">
            <a:avLst/>
          </a:prstGeom>
          <a:noFill/>
          <a:ln>
            <a:noFill/>
          </a:ln>
        </p:spPr>
      </p:pic>
      <p:pic>
        <p:nvPicPr>
          <p:cNvPr id="116" name="Google Shape;116;p1"/>
          <p:cNvPicPr preferRelativeResize="0"/>
          <p:nvPr/>
        </p:nvPicPr>
        <p:blipFill rotWithShape="1">
          <a:blip r:embed="rId10">
            <a:alphaModFix/>
          </a:blip>
          <a:srcRect/>
          <a:stretch/>
        </p:blipFill>
        <p:spPr>
          <a:xfrm>
            <a:off x="8453433" y="6188847"/>
            <a:ext cx="3738567" cy="688908"/>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
          <p:cNvSpPr/>
          <p:nvPr/>
        </p:nvSpPr>
        <p:spPr>
          <a:xfrm>
            <a:off x="6122194" y="2014538"/>
            <a:ext cx="4937346"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22" name="Google Shape;122;p2"/>
          <p:cNvSpPr/>
          <p:nvPr/>
        </p:nvSpPr>
        <p:spPr>
          <a:xfrm>
            <a:off x="1127760" y="1123950"/>
            <a:ext cx="4942047"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23" name="Google Shape;123;p2"/>
          <p:cNvPicPr preferRelativeResize="0">
            <a:picLocks noGrp="1"/>
          </p:cNvPicPr>
          <p:nvPr>
            <p:ph type="pic" idx="2"/>
          </p:nvPr>
        </p:nvPicPr>
        <p:blipFill rotWithShape="1">
          <a:blip r:embed="rId3">
            <a:alphaModFix/>
          </a:blip>
          <a:srcRect t="8679" b="8678"/>
          <a:stretch/>
        </p:blipFill>
        <p:spPr>
          <a:xfrm>
            <a:off x="1127760" y="1123950"/>
            <a:ext cx="9936480" cy="4610100"/>
          </a:xfrm>
          <a:prstGeom prst="rect">
            <a:avLst/>
          </a:prstGeom>
          <a:solidFill>
            <a:srgbClr val="D8D8D8">
              <a:alpha val="49803"/>
            </a:srgbClr>
          </a:solidFill>
          <a:ln>
            <a:noFill/>
          </a:ln>
        </p:spPr>
      </p:pic>
      <p:sp>
        <p:nvSpPr>
          <p:cNvPr id="124" name="Google Shape;124;p2"/>
          <p:cNvSpPr/>
          <p:nvPr/>
        </p:nvSpPr>
        <p:spPr>
          <a:xfrm rot="10800000" flipH="1">
            <a:off x="2626179" y="455180"/>
            <a:ext cx="9290518"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25" name="Google Shape;125;p2"/>
          <p:cNvPicPr preferRelativeResize="0"/>
          <p:nvPr/>
        </p:nvPicPr>
        <p:blipFill rotWithShape="1">
          <a:blip r:embed="rId4">
            <a:alphaModFix/>
          </a:blip>
          <a:srcRect/>
          <a:stretch/>
        </p:blipFill>
        <p:spPr>
          <a:xfrm>
            <a:off x="245860" y="-372928"/>
            <a:ext cx="2036258" cy="1800993"/>
          </a:xfrm>
          <a:prstGeom prst="rect">
            <a:avLst/>
          </a:prstGeom>
          <a:noFill/>
          <a:ln>
            <a:noFill/>
          </a:ln>
        </p:spPr>
      </p:pic>
      <p:pic>
        <p:nvPicPr>
          <p:cNvPr id="126" name="Google Shape;126;p2"/>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127" name="Google Shape;127;p2"/>
          <p:cNvPicPr preferRelativeResize="0"/>
          <p:nvPr/>
        </p:nvPicPr>
        <p:blipFill rotWithShape="1">
          <a:blip r:embed="rId6">
            <a:alphaModFix/>
          </a:blip>
          <a:srcRect/>
          <a:stretch/>
        </p:blipFill>
        <p:spPr>
          <a:xfrm>
            <a:off x="10312351" y="6357101"/>
            <a:ext cx="1879649" cy="483620"/>
          </a:xfrm>
          <a:prstGeom prst="rect">
            <a:avLst/>
          </a:prstGeom>
          <a:noFill/>
          <a:ln>
            <a:noFill/>
          </a:ln>
        </p:spPr>
      </p:pic>
      <p:sp>
        <p:nvSpPr>
          <p:cNvPr id="128" name="Google Shape;128;p2"/>
          <p:cNvSpPr/>
          <p:nvPr/>
        </p:nvSpPr>
        <p:spPr>
          <a:xfrm>
            <a:off x="1858297" y="1428063"/>
            <a:ext cx="9201244" cy="3881355"/>
          </a:xfrm>
          <a:prstGeom prst="roundRect">
            <a:avLst>
              <a:gd name="adj" fmla="val 16667"/>
            </a:avLst>
          </a:prstGeom>
          <a:solidFill>
            <a:srgbClr val="852F4A">
              <a:alpha val="54117"/>
            </a:srgbClr>
          </a:solidFill>
          <a:ln>
            <a:noFill/>
          </a:ln>
        </p:spPr>
        <p:txBody>
          <a:bodyPr spcFirstLastPara="1" wrap="square" lIns="91425" tIns="45700" rIns="91425" bIns="45700" anchor="ctr" anchorCtr="0">
            <a:noAutofit/>
          </a:bodyPr>
          <a:lstStyle/>
          <a:p>
            <a:pPr marL="0" marR="0" lvl="0" indent="0" algn="r" rtl="1">
              <a:lnSpc>
                <a:spcPct val="115000"/>
              </a:lnSpc>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29" name="Google Shape;129;p2"/>
          <p:cNvSpPr/>
          <p:nvPr/>
        </p:nvSpPr>
        <p:spPr>
          <a:xfrm>
            <a:off x="1297858" y="1831008"/>
            <a:ext cx="9409471" cy="1597992"/>
          </a:xfrm>
          <a:prstGeom prst="roundRect">
            <a:avLst>
              <a:gd name="adj" fmla="val 16667"/>
            </a:avLst>
          </a:prstGeom>
          <a:solidFill>
            <a:srgbClr val="6C263C">
              <a:alpha val="74117"/>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ar-EG" sz="2800" b="1" i="0" u="none" strike="noStrike" cap="none">
                <a:solidFill>
                  <a:srgbClr val="FFFFFF"/>
                </a:solidFill>
                <a:latin typeface="Simplified Arabic"/>
                <a:ea typeface="Simplified Arabic"/>
                <a:cs typeface="Simplified Arabic"/>
                <a:sym typeface="Simplified Arabic"/>
              </a:rPr>
              <a:t>المحاضرة الثالثة</a:t>
            </a:r>
            <a:endParaRPr/>
          </a:p>
          <a:p>
            <a:pPr marL="0" marR="0" lvl="0" indent="0" algn="ctr" rtl="0">
              <a:spcBef>
                <a:spcPts val="0"/>
              </a:spcBef>
              <a:spcAft>
                <a:spcPts val="0"/>
              </a:spcAft>
              <a:buNone/>
            </a:pPr>
            <a:r>
              <a:rPr lang="ar-EG" sz="2400" b="1" i="0" u="none" strike="noStrike" cap="none">
                <a:solidFill>
                  <a:srgbClr val="FFFFFF"/>
                </a:solidFill>
                <a:latin typeface="Simplified Arabic"/>
                <a:ea typeface="Simplified Arabic"/>
                <a:cs typeface="Simplified Arabic"/>
                <a:sym typeface="Simplified Arabic"/>
              </a:rPr>
              <a:t>نظريات الاتصال الإعلامي ...المفهوم والخصائص وعناصر البناء</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22"/>
                                        </p:tgtEl>
                                        <p:attrNameLst>
                                          <p:attrName>style.visibility</p:attrName>
                                        </p:attrNameLst>
                                      </p:cBhvr>
                                      <p:to>
                                        <p:strVal val="visible"/>
                                      </p:to>
                                    </p:set>
                                    <p:animEffect transition="in" filter="fade">
                                      <p:cBhvr>
                                        <p:cTn id="7" dur="500"/>
                                        <p:tgtEl>
                                          <p:spTgt spid="122"/>
                                        </p:tgtEl>
                                      </p:cBhvr>
                                    </p:animEffect>
                                  </p:childTnLst>
                                </p:cTn>
                              </p:par>
                              <p:par>
                                <p:cTn id="8" presetID="10" presetClass="entr" presetSubtype="0" fill="hold" nodeType="withEffect">
                                  <p:stCondLst>
                                    <p:cond delay="250"/>
                                  </p:stCondLst>
                                  <p:childTnLst>
                                    <p:set>
                                      <p:cBhvr>
                                        <p:cTn id="9" dur="1" fill="hold">
                                          <p:stCondLst>
                                            <p:cond delay="0"/>
                                          </p:stCondLst>
                                        </p:cTn>
                                        <p:tgtEl>
                                          <p:spTgt spid="121"/>
                                        </p:tgtEl>
                                        <p:attrNameLst>
                                          <p:attrName>style.visibility</p:attrName>
                                        </p:attrNameLst>
                                      </p:cBhvr>
                                      <p:to>
                                        <p:strVal val="visible"/>
                                      </p:to>
                                    </p:set>
                                    <p:animEffect transition="in" filter="fade">
                                      <p:cBhvr>
                                        <p:cTn id="10" dur="500"/>
                                        <p:tgtEl>
                                          <p:spTgt spid="1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pic>
        <p:nvPicPr>
          <p:cNvPr id="135" name="Google Shape;135;p3"/>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136" name="Google Shape;136;p3"/>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7" name="Google Shape;137;p3"/>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669BBC"/>
              </a:solidFill>
              <a:latin typeface="Calibri"/>
              <a:ea typeface="Calibri"/>
              <a:cs typeface="Calibri"/>
              <a:sym typeface="Calibri"/>
            </a:endParaRPr>
          </a:p>
        </p:txBody>
      </p:sp>
      <p:sp>
        <p:nvSpPr>
          <p:cNvPr id="138" name="Google Shape;138;p3"/>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39" name="Google Shape;139;p3"/>
          <p:cNvPicPr preferRelativeResize="0"/>
          <p:nvPr/>
        </p:nvPicPr>
        <p:blipFill rotWithShape="1">
          <a:blip r:embed="rId4">
            <a:alphaModFix/>
          </a:blip>
          <a:srcRect/>
          <a:stretch/>
        </p:blipFill>
        <p:spPr>
          <a:xfrm>
            <a:off x="9932264" y="-372928"/>
            <a:ext cx="2036258" cy="1800993"/>
          </a:xfrm>
          <a:prstGeom prst="rect">
            <a:avLst/>
          </a:prstGeom>
          <a:noFill/>
          <a:ln>
            <a:noFill/>
          </a:ln>
        </p:spPr>
      </p:pic>
      <p:sp>
        <p:nvSpPr>
          <p:cNvPr id="140" name="Google Shape;140;p3"/>
          <p:cNvSpPr/>
          <p:nvPr/>
        </p:nvSpPr>
        <p:spPr>
          <a:xfrm>
            <a:off x="113111" y="80963"/>
            <a:ext cx="1190600" cy="893210"/>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ar-EG" sz="2000" b="1" i="0" u="none" strike="noStrike" cap="none">
                <a:solidFill>
                  <a:schemeClr val="lt1"/>
                </a:solidFill>
                <a:latin typeface="Calibri"/>
                <a:ea typeface="Calibri"/>
                <a:cs typeface="Calibri"/>
                <a:sym typeface="Calibri"/>
              </a:rPr>
              <a:t>المحاضرة الثالثة </a:t>
            </a:r>
            <a:endParaRPr sz="2000" b="1" i="0" u="none" strike="noStrike" cap="none">
              <a:solidFill>
                <a:schemeClr val="lt1"/>
              </a:solidFill>
              <a:latin typeface="Calibri"/>
              <a:ea typeface="Calibri"/>
              <a:cs typeface="Calibri"/>
              <a:sym typeface="Calibri"/>
            </a:endParaRPr>
          </a:p>
        </p:txBody>
      </p:sp>
      <p:pic>
        <p:nvPicPr>
          <p:cNvPr id="141" name="Google Shape;141;p3"/>
          <p:cNvPicPr preferRelativeResize="0"/>
          <p:nvPr/>
        </p:nvPicPr>
        <p:blipFill rotWithShape="1">
          <a:blip r:embed="rId5">
            <a:alphaModFix/>
          </a:blip>
          <a:srcRect/>
          <a:stretch/>
        </p:blipFill>
        <p:spPr>
          <a:xfrm>
            <a:off x="78688" y="6159373"/>
            <a:ext cx="2167470" cy="591661"/>
          </a:xfrm>
          <a:prstGeom prst="rect">
            <a:avLst/>
          </a:prstGeom>
          <a:noFill/>
          <a:ln>
            <a:noFill/>
          </a:ln>
        </p:spPr>
      </p:pic>
      <p:pic>
        <p:nvPicPr>
          <p:cNvPr id="142" name="Google Shape;142;p3"/>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143" name="Google Shape;143;p3"/>
          <p:cNvSpPr/>
          <p:nvPr/>
        </p:nvSpPr>
        <p:spPr>
          <a:xfrm flipH="1">
            <a:off x="1303711" y="921531"/>
            <a:ext cx="8972558" cy="5544465"/>
          </a:xfrm>
          <a:prstGeom prst="roundRect">
            <a:avLst>
              <a:gd name="adj" fmla="val 16667"/>
            </a:avLst>
          </a:prstGeom>
          <a:solidFill>
            <a:srgbClr val="852F4A">
              <a:alpha val="67450"/>
            </a:srgbClr>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457200" marR="0" lvl="0" indent="-457200" algn="r" rtl="1">
              <a:lnSpc>
                <a:spcPct val="107000"/>
              </a:lnSpc>
              <a:spcBef>
                <a:spcPts val="0"/>
              </a:spcBef>
              <a:spcAft>
                <a:spcPts val="0"/>
              </a:spcAft>
              <a:buClr>
                <a:srgbClr val="FFFFFF"/>
              </a:buClr>
              <a:buSzPts val="2400"/>
              <a:buFont typeface="Noto Sans Symbols"/>
              <a:buChar char="▪"/>
            </a:pPr>
            <a:r>
              <a:rPr lang="ar-EG" sz="2400" b="1" i="0" u="none" strike="noStrike" cap="none" dirty="0">
                <a:solidFill>
                  <a:srgbClr val="FFFFFF"/>
                </a:solidFill>
                <a:latin typeface="Calibri"/>
                <a:ea typeface="Calibri"/>
                <a:cs typeface="Calibri"/>
                <a:sym typeface="Calibri"/>
              </a:rPr>
              <a:t>المحاضرة السابقة تحدثنا فيها بشكل سريع وموجز حول النقاط التالية</a:t>
            </a:r>
            <a:r>
              <a:rPr lang="ar-EG" sz="2800" b="1" i="0" u="none" strike="noStrike" cap="none" dirty="0">
                <a:solidFill>
                  <a:srgbClr val="FFFFFF"/>
                </a:solidFill>
                <a:latin typeface="Calibri"/>
                <a:ea typeface="Calibri"/>
                <a:cs typeface="Calibri"/>
                <a:sym typeface="Calibri"/>
              </a:rPr>
              <a:t>:</a:t>
            </a:r>
            <a:endParaRPr sz="2400" b="1" i="0" u="none" strike="noStrike" cap="none" dirty="0">
              <a:solidFill>
                <a:srgbClr val="FFFFFF"/>
              </a:solidFill>
              <a:latin typeface="Simplified Arabic"/>
              <a:ea typeface="Simplified Arabic"/>
              <a:cs typeface="Simplified Arabic"/>
              <a:sym typeface="Simplified Arabic"/>
            </a:endParaRPr>
          </a:p>
          <a:p>
            <a:pPr marR="0" lvl="0" algn="r" rtl="1">
              <a:lnSpc>
                <a:spcPct val="107000"/>
              </a:lnSpc>
              <a:spcBef>
                <a:spcPts val="0"/>
              </a:spcBef>
              <a:spcAft>
                <a:spcPts val="0"/>
              </a:spcAft>
              <a:buClr>
                <a:srgbClr val="FFFFFF"/>
              </a:buClr>
              <a:buSzPts val="2400"/>
            </a:pPr>
            <a:r>
              <a:rPr lang="ar-EG" sz="2400" b="1" i="0" u="none" strike="noStrike" cap="none" dirty="0">
                <a:solidFill>
                  <a:srgbClr val="FFFFFF"/>
                </a:solidFill>
                <a:latin typeface="Simplified Arabic"/>
                <a:ea typeface="Simplified Arabic"/>
                <a:cs typeface="Simplified Arabic"/>
                <a:sym typeface="Simplified Arabic"/>
              </a:rPr>
              <a:t>- مفهوم النموذج. </a:t>
            </a:r>
            <a:r>
              <a:rPr lang="ar-EG" sz="2400" b="1" i="0" u="none" strike="noStrike" cap="none" dirty="0" err="1">
                <a:solidFill>
                  <a:srgbClr val="FFFFFF"/>
                </a:solidFill>
                <a:latin typeface="Times New Roman"/>
                <a:ea typeface="Times New Roman"/>
                <a:cs typeface="Times New Roman"/>
                <a:sym typeface="Times New Roman"/>
              </a:rPr>
              <a:t>Model</a:t>
            </a:r>
            <a:r>
              <a:rPr lang="ar-EG" sz="2400" b="1" i="0" u="none" strike="noStrike" cap="none" dirty="0">
                <a:solidFill>
                  <a:srgbClr val="FFFFFF"/>
                </a:solidFill>
                <a:latin typeface="Times New Roman"/>
                <a:ea typeface="Times New Roman"/>
                <a:cs typeface="Times New Roman"/>
                <a:sym typeface="Times New Roman"/>
              </a:rPr>
              <a:t> </a:t>
            </a:r>
            <a:r>
              <a:rPr lang="ar-EG" sz="2400" b="1" i="0" u="none" strike="noStrike" cap="none" dirty="0" err="1">
                <a:solidFill>
                  <a:srgbClr val="FFFFFF"/>
                </a:solidFill>
                <a:latin typeface="Times New Roman"/>
                <a:ea typeface="Times New Roman"/>
                <a:cs typeface="Times New Roman"/>
                <a:sym typeface="Times New Roman"/>
              </a:rPr>
              <a:t>Concept</a:t>
            </a:r>
            <a:r>
              <a:rPr lang="ar-EG" sz="2400" b="1" i="0" u="none" strike="noStrike" cap="none" dirty="0">
                <a:solidFill>
                  <a:srgbClr val="FFFFFF"/>
                </a:solidFill>
                <a:latin typeface="Times New Roman"/>
                <a:ea typeface="Times New Roman"/>
                <a:cs typeface="Times New Roman"/>
                <a:sym typeface="Times New Roman"/>
              </a:rPr>
              <a:t>    </a:t>
            </a:r>
            <a:endParaRPr dirty="0"/>
          </a:p>
          <a:p>
            <a:pPr marR="0" lvl="0" algn="r" rtl="1">
              <a:lnSpc>
                <a:spcPct val="107000"/>
              </a:lnSpc>
              <a:spcBef>
                <a:spcPts val="0"/>
              </a:spcBef>
              <a:spcAft>
                <a:spcPts val="0"/>
              </a:spcAft>
              <a:buClr>
                <a:srgbClr val="FFFFFF"/>
              </a:buClr>
              <a:buSzPts val="2400"/>
            </a:pPr>
            <a:r>
              <a:rPr lang="ar-EG" sz="2400" b="1" i="0" u="none" strike="noStrike" cap="none" dirty="0">
                <a:solidFill>
                  <a:srgbClr val="FFFFFF"/>
                </a:solidFill>
                <a:latin typeface="Simplified Arabic"/>
                <a:ea typeface="Simplified Arabic"/>
                <a:cs typeface="Simplified Arabic"/>
                <a:sym typeface="Simplified Arabic"/>
              </a:rPr>
              <a:t>- وظائف النموذج.    </a:t>
            </a:r>
            <a:r>
              <a:rPr lang="ar-EG" sz="2400" b="1" i="0" u="none" strike="noStrike" cap="none" dirty="0" err="1">
                <a:solidFill>
                  <a:srgbClr val="FFFFFF"/>
                </a:solidFill>
                <a:latin typeface="Times New Roman"/>
                <a:ea typeface="Times New Roman"/>
                <a:cs typeface="Times New Roman"/>
                <a:sym typeface="Times New Roman"/>
              </a:rPr>
              <a:t>Model</a:t>
            </a:r>
            <a:r>
              <a:rPr lang="ar-EG" sz="2400" b="1" i="0" u="none" strike="noStrike" cap="none" dirty="0">
                <a:solidFill>
                  <a:srgbClr val="FFFFFF"/>
                </a:solidFill>
                <a:latin typeface="Times New Roman"/>
                <a:ea typeface="Times New Roman"/>
                <a:cs typeface="Times New Roman"/>
                <a:sym typeface="Times New Roman"/>
              </a:rPr>
              <a:t> </a:t>
            </a:r>
            <a:r>
              <a:rPr lang="ar-EG" sz="2400" b="1" i="0" u="none" strike="noStrike" cap="none" dirty="0" err="1">
                <a:solidFill>
                  <a:srgbClr val="FFFFFF"/>
                </a:solidFill>
                <a:latin typeface="Times New Roman"/>
                <a:ea typeface="Times New Roman"/>
                <a:cs typeface="Times New Roman"/>
                <a:sym typeface="Times New Roman"/>
              </a:rPr>
              <a:t>Functions</a:t>
            </a:r>
            <a:endParaRPr dirty="0"/>
          </a:p>
          <a:p>
            <a:pPr marR="0" lvl="0" algn="r" rtl="1">
              <a:lnSpc>
                <a:spcPct val="107000"/>
              </a:lnSpc>
              <a:spcBef>
                <a:spcPts val="0"/>
              </a:spcBef>
              <a:spcAft>
                <a:spcPts val="0"/>
              </a:spcAft>
              <a:buClr>
                <a:srgbClr val="FFFFFF"/>
              </a:buClr>
              <a:buSzPts val="2400"/>
            </a:pPr>
            <a:r>
              <a:rPr lang="ar-EG" sz="2400" b="1" i="0" u="none" strike="noStrike" cap="none" dirty="0">
                <a:solidFill>
                  <a:srgbClr val="FFFFFF"/>
                </a:solidFill>
                <a:latin typeface="Simplified Arabic"/>
                <a:ea typeface="Simplified Arabic"/>
                <a:cs typeface="Simplified Arabic"/>
                <a:sym typeface="Simplified Arabic"/>
              </a:rPr>
              <a:t>- أبرز أنواع نماذج الاتصال.   </a:t>
            </a:r>
            <a:r>
              <a:rPr lang="ar-EG" sz="2400" b="1" i="0" u="none" strike="noStrike" cap="none" dirty="0" err="1">
                <a:solidFill>
                  <a:srgbClr val="FFFFFF"/>
                </a:solidFill>
                <a:latin typeface="Times New Roman"/>
                <a:ea typeface="Times New Roman"/>
                <a:cs typeface="Times New Roman"/>
                <a:sym typeface="Times New Roman"/>
              </a:rPr>
              <a:t>Types</a:t>
            </a:r>
            <a:r>
              <a:rPr lang="ar-EG" sz="2400" b="1" i="0" u="none" strike="noStrike" cap="none" dirty="0">
                <a:solidFill>
                  <a:srgbClr val="FFFFFF"/>
                </a:solidFill>
                <a:latin typeface="Times New Roman"/>
                <a:ea typeface="Times New Roman"/>
                <a:cs typeface="Times New Roman"/>
                <a:sym typeface="Times New Roman"/>
              </a:rPr>
              <a:t> of </a:t>
            </a:r>
            <a:r>
              <a:rPr lang="ar-EG" sz="2400" b="1" i="0" u="none" strike="noStrike" cap="none" dirty="0" err="1">
                <a:solidFill>
                  <a:srgbClr val="FFFFFF"/>
                </a:solidFill>
                <a:latin typeface="Times New Roman"/>
                <a:ea typeface="Times New Roman"/>
                <a:cs typeface="Times New Roman"/>
                <a:sym typeface="Times New Roman"/>
              </a:rPr>
              <a:t>Models</a:t>
            </a:r>
            <a:r>
              <a:rPr lang="ar-EG" sz="2400" b="1" i="0" u="none" strike="noStrike" cap="none" dirty="0">
                <a:solidFill>
                  <a:srgbClr val="FFFFFF"/>
                </a:solidFill>
                <a:latin typeface="Times New Roman"/>
                <a:ea typeface="Times New Roman"/>
                <a:cs typeface="Times New Roman"/>
                <a:sym typeface="Times New Roman"/>
              </a:rPr>
              <a:t> </a:t>
            </a:r>
            <a:endParaRPr sz="2400" b="1" i="0" u="none" strike="noStrike" cap="none" dirty="0">
              <a:solidFill>
                <a:srgbClr val="FFFFFF"/>
              </a:solidFill>
              <a:latin typeface="Times New Roman"/>
              <a:ea typeface="Times New Roman"/>
              <a:cs typeface="Times New Roman"/>
              <a:sym typeface="Times New Roman"/>
            </a:endParaRPr>
          </a:p>
          <a:p>
            <a:pPr marL="0" marR="0" lvl="0" indent="0" algn="r" rtl="1">
              <a:lnSpc>
                <a:spcPct val="107000"/>
              </a:lnSpc>
              <a:spcBef>
                <a:spcPts val="0"/>
              </a:spcBef>
              <a:spcAft>
                <a:spcPts val="0"/>
              </a:spcAft>
              <a:buNone/>
            </a:pPr>
            <a:r>
              <a:rPr lang="ar-EG" sz="2000" b="1" i="0" u="none" strike="noStrike" cap="none" dirty="0">
                <a:solidFill>
                  <a:srgbClr val="FFFFFF"/>
                </a:solidFill>
                <a:latin typeface="Calibri"/>
                <a:ea typeface="Calibri"/>
                <a:cs typeface="Calibri"/>
                <a:sym typeface="Calibri"/>
              </a:rPr>
              <a:t>أ. النموذج الخطي أو أحادي الاتجاه    (</a:t>
            </a:r>
            <a:r>
              <a:rPr lang="ar-EG" sz="2000" b="1" i="0" u="none" strike="noStrike" cap="none" dirty="0" err="1">
                <a:solidFill>
                  <a:srgbClr val="FFFFFF"/>
                </a:solidFill>
                <a:latin typeface="Times New Roman"/>
                <a:ea typeface="Times New Roman"/>
                <a:cs typeface="Times New Roman"/>
                <a:sym typeface="Times New Roman"/>
              </a:rPr>
              <a:t>linear</a:t>
            </a:r>
            <a:r>
              <a:rPr lang="ar-EG" sz="2000" b="1" i="0" u="none" strike="noStrike" cap="none" dirty="0">
                <a:solidFill>
                  <a:srgbClr val="FFFFFF"/>
                </a:solidFill>
                <a:latin typeface="Times New Roman"/>
                <a:ea typeface="Times New Roman"/>
                <a:cs typeface="Times New Roman"/>
                <a:sym typeface="Times New Roman"/>
              </a:rPr>
              <a:t> </a:t>
            </a:r>
            <a:r>
              <a:rPr lang="ar-EG" sz="2000" b="1" i="0" u="none" strike="noStrike" cap="none" dirty="0" err="1">
                <a:solidFill>
                  <a:srgbClr val="FFFFFF"/>
                </a:solidFill>
                <a:latin typeface="Times New Roman"/>
                <a:ea typeface="Times New Roman"/>
                <a:cs typeface="Times New Roman"/>
                <a:sym typeface="Times New Roman"/>
              </a:rPr>
              <a:t>Model</a:t>
            </a:r>
            <a:r>
              <a:rPr lang="ar-EG" sz="2000" b="1" i="0" u="none" strike="noStrike" cap="none" dirty="0">
                <a:solidFill>
                  <a:srgbClr val="FFFFFF"/>
                </a:solidFill>
                <a:latin typeface="Calibri"/>
                <a:ea typeface="Calibri"/>
                <a:cs typeface="Calibri"/>
                <a:sym typeface="Calibri"/>
              </a:rPr>
              <a:t>)</a:t>
            </a:r>
            <a:endParaRPr sz="2000" b="0" i="0" u="none" strike="noStrike" cap="none" dirty="0">
              <a:solidFill>
                <a:srgbClr val="FFFFFF"/>
              </a:solidFill>
              <a:latin typeface="Calibri"/>
              <a:ea typeface="Calibri"/>
              <a:cs typeface="Calibri"/>
              <a:sym typeface="Calibri"/>
            </a:endParaRPr>
          </a:p>
          <a:p>
            <a:pPr marL="0" marR="0" lvl="0" indent="0" algn="just" rtl="1">
              <a:lnSpc>
                <a:spcPct val="107000"/>
              </a:lnSpc>
              <a:spcBef>
                <a:spcPts val="800"/>
              </a:spcBef>
              <a:spcAft>
                <a:spcPts val="0"/>
              </a:spcAft>
              <a:buNone/>
            </a:pPr>
            <a:r>
              <a:rPr lang="ar-EG" sz="2000" b="1" i="0" u="none" strike="noStrike" cap="none" dirty="0">
                <a:solidFill>
                  <a:srgbClr val="FFFFFF"/>
                </a:solidFill>
                <a:latin typeface="Simplified Arabic"/>
                <a:ea typeface="Simplified Arabic"/>
                <a:cs typeface="Simplified Arabic"/>
                <a:sym typeface="Simplified Arabic"/>
              </a:rPr>
              <a:t>ب.</a:t>
            </a:r>
            <a:r>
              <a:rPr lang="ar-EG" sz="2000" b="0" i="0" u="none" strike="noStrike" cap="none" dirty="0">
                <a:solidFill>
                  <a:srgbClr val="FFFFFF"/>
                </a:solidFill>
                <a:latin typeface="Calibri"/>
                <a:ea typeface="Calibri"/>
                <a:cs typeface="Calibri"/>
                <a:sym typeface="Calibri"/>
              </a:rPr>
              <a:t> </a:t>
            </a:r>
            <a:r>
              <a:rPr lang="ar-EG" sz="2000" b="1" i="0" u="none" strike="noStrike" cap="none" dirty="0">
                <a:solidFill>
                  <a:srgbClr val="FFFFFF"/>
                </a:solidFill>
                <a:latin typeface="Calibri"/>
                <a:ea typeface="Calibri"/>
                <a:cs typeface="Calibri"/>
                <a:sym typeface="Calibri"/>
              </a:rPr>
              <a:t>النموذج التبادلي ( أو ثنائي الاتجاه) </a:t>
            </a:r>
            <a:r>
              <a:rPr lang="ar-EG" sz="2000" b="1" i="0" u="none" strike="noStrike" cap="none" dirty="0" err="1">
                <a:solidFill>
                  <a:srgbClr val="FFFFFF"/>
                </a:solidFill>
                <a:latin typeface="Times New Roman"/>
                <a:ea typeface="Times New Roman"/>
                <a:cs typeface="Times New Roman"/>
                <a:sym typeface="Times New Roman"/>
              </a:rPr>
              <a:t>Interactive</a:t>
            </a:r>
            <a:r>
              <a:rPr lang="ar-EG" sz="2000" b="1" i="0" u="none" strike="noStrike" cap="none" dirty="0">
                <a:solidFill>
                  <a:srgbClr val="FFFFFF"/>
                </a:solidFill>
                <a:latin typeface="Times New Roman"/>
                <a:ea typeface="Times New Roman"/>
                <a:cs typeface="Times New Roman"/>
                <a:sym typeface="Times New Roman"/>
              </a:rPr>
              <a:t> </a:t>
            </a:r>
            <a:r>
              <a:rPr lang="ar-EG" sz="2000" b="1" i="0" u="none" strike="noStrike" cap="none" dirty="0" err="1">
                <a:solidFill>
                  <a:srgbClr val="FFFFFF"/>
                </a:solidFill>
                <a:latin typeface="Times New Roman"/>
                <a:ea typeface="Times New Roman"/>
                <a:cs typeface="Times New Roman"/>
                <a:sym typeface="Times New Roman"/>
              </a:rPr>
              <a:t>Dual</a:t>
            </a:r>
            <a:r>
              <a:rPr lang="ar-EG" sz="2000" b="1" i="0" u="none" strike="noStrike" cap="none" dirty="0">
                <a:solidFill>
                  <a:srgbClr val="FFFFFF"/>
                </a:solidFill>
                <a:latin typeface="Times New Roman"/>
                <a:ea typeface="Times New Roman"/>
                <a:cs typeface="Times New Roman"/>
                <a:sym typeface="Times New Roman"/>
              </a:rPr>
              <a:t> </a:t>
            </a:r>
            <a:r>
              <a:rPr lang="ar-EG" sz="2000" b="1" i="0" u="none" strike="noStrike" cap="none" dirty="0" err="1">
                <a:solidFill>
                  <a:srgbClr val="FFFFFF"/>
                </a:solidFill>
                <a:latin typeface="Times New Roman"/>
                <a:ea typeface="Times New Roman"/>
                <a:cs typeface="Times New Roman"/>
                <a:sym typeface="Times New Roman"/>
              </a:rPr>
              <a:t>Model</a:t>
            </a:r>
            <a:endParaRPr dirty="0"/>
          </a:p>
          <a:p>
            <a:pPr marL="0" marR="0" lvl="0" indent="0" algn="just" rtl="1">
              <a:lnSpc>
                <a:spcPct val="107000"/>
              </a:lnSpc>
              <a:spcBef>
                <a:spcPts val="800"/>
              </a:spcBef>
              <a:spcAft>
                <a:spcPts val="0"/>
              </a:spcAft>
              <a:buNone/>
            </a:pPr>
            <a:r>
              <a:rPr lang="ar-EG" sz="2000" b="1" i="0" u="none" strike="noStrike" cap="none" dirty="0">
                <a:solidFill>
                  <a:srgbClr val="FFFFFF"/>
                </a:solidFill>
                <a:latin typeface="Simplified Arabic"/>
                <a:ea typeface="Simplified Arabic"/>
                <a:cs typeface="Simplified Arabic"/>
                <a:sym typeface="Simplified Arabic"/>
              </a:rPr>
              <a:t>ج.</a:t>
            </a:r>
            <a:r>
              <a:rPr lang="ar-EG" sz="2000" b="1" i="0" u="none" strike="noStrike" cap="none" dirty="0">
                <a:solidFill>
                  <a:srgbClr val="FFFFFF"/>
                </a:solidFill>
                <a:latin typeface="Calibri"/>
                <a:ea typeface="Calibri"/>
                <a:cs typeface="Calibri"/>
                <a:sym typeface="Calibri"/>
              </a:rPr>
              <a:t> نموذج الاتصال التفاعلي (</a:t>
            </a:r>
            <a:r>
              <a:rPr lang="ar-EG" sz="2000" b="1" i="0" u="none" strike="noStrike" cap="none" dirty="0" err="1">
                <a:solidFill>
                  <a:srgbClr val="FFFFFF"/>
                </a:solidFill>
                <a:latin typeface="Times New Roman"/>
                <a:ea typeface="Times New Roman"/>
                <a:cs typeface="Times New Roman"/>
                <a:sym typeface="Times New Roman"/>
              </a:rPr>
              <a:t>Interactive</a:t>
            </a:r>
            <a:r>
              <a:rPr lang="ar-EG" sz="2000" b="1" i="0" u="none" strike="noStrike" cap="none" dirty="0">
                <a:solidFill>
                  <a:srgbClr val="FFFFFF"/>
                </a:solidFill>
                <a:latin typeface="Times New Roman"/>
                <a:ea typeface="Times New Roman"/>
                <a:cs typeface="Times New Roman"/>
                <a:sym typeface="Times New Roman"/>
              </a:rPr>
              <a:t>  </a:t>
            </a:r>
            <a:r>
              <a:rPr lang="ar-EG" sz="2000" b="1" i="0" u="none" strike="noStrike" cap="none" dirty="0" err="1">
                <a:solidFill>
                  <a:srgbClr val="FFFFFF"/>
                </a:solidFill>
                <a:latin typeface="Times New Roman"/>
                <a:ea typeface="Times New Roman"/>
                <a:cs typeface="Times New Roman"/>
                <a:sym typeface="Times New Roman"/>
              </a:rPr>
              <a:t>Model</a:t>
            </a:r>
            <a:r>
              <a:rPr lang="ar-EG" sz="2000" b="1" i="0" u="none" strike="noStrike" cap="none" dirty="0">
                <a:solidFill>
                  <a:srgbClr val="FFFFFF"/>
                </a:solidFill>
                <a:latin typeface="Calibri"/>
                <a:ea typeface="Calibri"/>
                <a:cs typeface="Calibri"/>
                <a:sym typeface="Calibri"/>
              </a:rPr>
              <a:t>) </a:t>
            </a:r>
            <a:endParaRPr dirty="0"/>
          </a:p>
          <a:p>
            <a:pPr marR="0" lvl="0" algn="just" rtl="1">
              <a:lnSpc>
                <a:spcPct val="107000"/>
              </a:lnSpc>
              <a:spcBef>
                <a:spcPts val="800"/>
              </a:spcBef>
              <a:spcAft>
                <a:spcPts val="0"/>
              </a:spcAft>
              <a:buClr>
                <a:srgbClr val="FFFFFF"/>
              </a:buClr>
              <a:buSzPts val="2400"/>
            </a:pPr>
            <a:r>
              <a:rPr lang="ar-EG" sz="2400" b="1" i="0" u="none" strike="noStrike" cap="none" dirty="0">
                <a:solidFill>
                  <a:srgbClr val="FFFFFF"/>
                </a:solidFill>
                <a:latin typeface="Calibri"/>
                <a:ea typeface="Calibri"/>
                <a:cs typeface="Calibri"/>
                <a:sym typeface="Calibri"/>
              </a:rPr>
              <a:t>- أهم النماذج الاتصالية. </a:t>
            </a:r>
            <a:endParaRPr dirty="0"/>
          </a:p>
          <a:p>
            <a:pPr marL="342900" marR="0" lvl="0" indent="-342900" algn="just" rtl="1">
              <a:lnSpc>
                <a:spcPct val="107000"/>
              </a:lnSpc>
              <a:spcBef>
                <a:spcPts val="800"/>
              </a:spcBef>
              <a:spcAft>
                <a:spcPts val="0"/>
              </a:spcAft>
              <a:buClr>
                <a:srgbClr val="FFFFFF"/>
              </a:buClr>
              <a:buSzPts val="2000"/>
              <a:buFont typeface="Calibri"/>
              <a:buChar char="-"/>
            </a:pPr>
            <a:r>
              <a:rPr lang="ar-EG" sz="2000" b="1" i="0" u="none" strike="noStrike" cap="none" dirty="0">
                <a:solidFill>
                  <a:srgbClr val="FFFFFF"/>
                </a:solidFill>
                <a:latin typeface="Calibri"/>
                <a:ea typeface="Calibri"/>
                <a:cs typeface="Calibri"/>
                <a:sym typeface="Calibri"/>
              </a:rPr>
              <a:t>نموذج شانون ويفر  M </a:t>
            </a:r>
            <a:r>
              <a:rPr lang="ar-EG" sz="2000" b="1" i="0" u="none" strike="noStrike" cap="none" dirty="0" err="1">
                <a:solidFill>
                  <a:srgbClr val="FFFFFF"/>
                </a:solidFill>
                <a:latin typeface="Times New Roman"/>
                <a:ea typeface="Times New Roman"/>
                <a:cs typeface="Times New Roman"/>
                <a:sym typeface="Times New Roman"/>
              </a:rPr>
              <a:t>Shannon</a:t>
            </a:r>
            <a:r>
              <a:rPr lang="ar-EG" sz="2000" b="1" i="0" u="none" strike="noStrike" cap="none" dirty="0">
                <a:solidFill>
                  <a:srgbClr val="FFFFFF"/>
                </a:solidFill>
                <a:latin typeface="Times New Roman"/>
                <a:ea typeface="Times New Roman"/>
                <a:cs typeface="Times New Roman"/>
                <a:sym typeface="Times New Roman"/>
              </a:rPr>
              <a:t> </a:t>
            </a:r>
            <a:r>
              <a:rPr lang="ar-EG" sz="2000" b="1" i="0" u="none" strike="noStrike" cap="none" dirty="0" err="1">
                <a:solidFill>
                  <a:srgbClr val="FFFFFF"/>
                </a:solidFill>
                <a:latin typeface="Times New Roman"/>
                <a:ea typeface="Times New Roman"/>
                <a:cs typeface="Times New Roman"/>
                <a:sym typeface="Times New Roman"/>
              </a:rPr>
              <a:t>Weaver</a:t>
            </a:r>
            <a:r>
              <a:rPr lang="ar-EG" sz="2000" b="1" i="0" u="none" strike="noStrike" cap="none" dirty="0">
                <a:solidFill>
                  <a:srgbClr val="FFFFFF"/>
                </a:solidFill>
                <a:latin typeface="Times New Roman"/>
                <a:ea typeface="Times New Roman"/>
                <a:cs typeface="Times New Roman"/>
                <a:sym typeface="Times New Roman"/>
              </a:rPr>
              <a:t>          </a:t>
            </a:r>
            <a:r>
              <a:rPr lang="ar-EG" sz="2000" b="1" i="0" u="none" strike="noStrike" cap="none" dirty="0">
                <a:solidFill>
                  <a:srgbClr val="FFFFFF"/>
                </a:solidFill>
                <a:latin typeface="Calibri"/>
                <a:ea typeface="Calibri"/>
                <a:cs typeface="Calibri"/>
                <a:sym typeface="Calibri"/>
              </a:rPr>
              <a:t>- نموذج لا زويل </a:t>
            </a:r>
            <a:r>
              <a:rPr lang="ar-EG" sz="2000" b="1" i="0" u="none" strike="noStrike" cap="none" dirty="0">
                <a:solidFill>
                  <a:srgbClr val="FFFFFF"/>
                </a:solidFill>
                <a:latin typeface="Times New Roman"/>
                <a:ea typeface="Times New Roman"/>
                <a:cs typeface="Times New Roman"/>
                <a:sym typeface="Times New Roman"/>
              </a:rPr>
              <a:t>M</a:t>
            </a:r>
            <a:r>
              <a:rPr lang="ar-EG" sz="2000" b="1" i="0" u="none" strike="noStrike" cap="none" dirty="0">
                <a:solidFill>
                  <a:srgbClr val="FFFFFF"/>
                </a:solidFill>
                <a:latin typeface="Calibri"/>
                <a:ea typeface="Calibri"/>
                <a:cs typeface="Calibri"/>
                <a:sym typeface="Calibri"/>
              </a:rPr>
              <a:t> </a:t>
            </a:r>
            <a:r>
              <a:rPr lang="ar-EG" sz="2000" b="1" i="0" u="none" strike="noStrike" cap="none" dirty="0">
                <a:solidFill>
                  <a:srgbClr val="FFFFFF"/>
                </a:solidFill>
                <a:latin typeface="Times New Roman"/>
                <a:ea typeface="Times New Roman"/>
                <a:cs typeface="Times New Roman"/>
                <a:sym typeface="Times New Roman"/>
              </a:rPr>
              <a:t>Lazwell</a:t>
            </a:r>
            <a:r>
              <a:rPr lang="ar-EG" sz="2000" b="1" i="0" u="none" strike="noStrike" cap="none" dirty="0">
                <a:solidFill>
                  <a:srgbClr val="FFFFFF"/>
                </a:solidFill>
                <a:latin typeface="Calibri"/>
                <a:ea typeface="Calibri"/>
                <a:cs typeface="Calibri"/>
                <a:sym typeface="Calibri"/>
              </a:rPr>
              <a:t> </a:t>
            </a:r>
            <a:endParaRPr dirty="0"/>
          </a:p>
          <a:p>
            <a:pPr marL="342900" marR="0" lvl="0" indent="-342900" algn="just" rtl="1">
              <a:lnSpc>
                <a:spcPct val="107000"/>
              </a:lnSpc>
              <a:spcBef>
                <a:spcPts val="800"/>
              </a:spcBef>
              <a:spcAft>
                <a:spcPts val="0"/>
              </a:spcAft>
              <a:buClr>
                <a:srgbClr val="FFFFFF"/>
              </a:buClr>
              <a:buSzPts val="2000"/>
              <a:buFont typeface="Calibri"/>
              <a:buChar char="-"/>
            </a:pPr>
            <a:r>
              <a:rPr lang="ar-EG" sz="2000" b="1" i="0" u="none" strike="noStrike" cap="none" dirty="0">
                <a:solidFill>
                  <a:srgbClr val="FFFFFF"/>
                </a:solidFill>
                <a:latin typeface="Calibri"/>
                <a:ea typeface="Calibri"/>
                <a:cs typeface="Calibri"/>
                <a:sym typeface="Calibri"/>
              </a:rPr>
              <a:t>نموذج شرام     </a:t>
            </a:r>
            <a:r>
              <a:rPr lang="ar-EG" sz="2000" b="1" i="0" u="none" strike="noStrike" cap="none" dirty="0">
                <a:solidFill>
                  <a:srgbClr val="FFFFFF"/>
                </a:solidFill>
                <a:latin typeface="Times New Roman"/>
                <a:ea typeface="Times New Roman"/>
                <a:cs typeface="Times New Roman"/>
                <a:sym typeface="Times New Roman"/>
              </a:rPr>
              <a:t>M</a:t>
            </a:r>
            <a:r>
              <a:rPr lang="ar-EG" sz="2000" b="1" i="0" u="none" strike="noStrike" cap="none" dirty="0">
                <a:solidFill>
                  <a:srgbClr val="FFFFFF"/>
                </a:solidFill>
                <a:latin typeface="Calibri"/>
                <a:ea typeface="Calibri"/>
                <a:cs typeface="Calibri"/>
                <a:sym typeface="Calibri"/>
              </a:rPr>
              <a:t> </a:t>
            </a:r>
            <a:r>
              <a:rPr lang="ar-EG" sz="2000" b="1" i="0" u="none" strike="noStrike" cap="none" dirty="0" err="1">
                <a:solidFill>
                  <a:srgbClr val="FFFFFF"/>
                </a:solidFill>
                <a:latin typeface="Times New Roman"/>
                <a:ea typeface="Times New Roman"/>
                <a:cs typeface="Times New Roman"/>
                <a:sym typeface="Times New Roman"/>
              </a:rPr>
              <a:t>Schramm</a:t>
            </a:r>
            <a:r>
              <a:rPr lang="ar-EG" sz="2000" b="1" i="0" u="none" strike="noStrike" cap="none" dirty="0">
                <a:solidFill>
                  <a:srgbClr val="FFFFFF"/>
                </a:solidFill>
                <a:latin typeface="Calibri"/>
                <a:ea typeface="Calibri"/>
                <a:cs typeface="Calibri"/>
                <a:sym typeface="Calibri"/>
              </a:rPr>
              <a:t>                   - نموذج دوفلير </a:t>
            </a:r>
            <a:r>
              <a:rPr lang="ar-EG" sz="2000" b="1" i="0" u="none" strike="noStrike" cap="none" dirty="0">
                <a:solidFill>
                  <a:srgbClr val="FFFFFF"/>
                </a:solidFill>
                <a:latin typeface="Times New Roman"/>
                <a:ea typeface="Times New Roman"/>
                <a:cs typeface="Times New Roman"/>
                <a:sym typeface="Times New Roman"/>
              </a:rPr>
              <a:t>Defleur</a:t>
            </a:r>
            <a:r>
              <a:rPr lang="ar-EG" sz="2000" b="1" i="0" u="none" strike="noStrike" cap="none" dirty="0">
                <a:solidFill>
                  <a:srgbClr val="FFFFFF"/>
                </a:solidFill>
                <a:latin typeface="Calibri"/>
                <a:ea typeface="Calibri"/>
                <a:cs typeface="Calibri"/>
                <a:sym typeface="Calibri"/>
              </a:rPr>
              <a:t>  </a:t>
            </a:r>
            <a:r>
              <a:rPr lang="ar-EG" sz="2000" b="1" i="0" u="none" strike="noStrike" cap="none" dirty="0">
                <a:solidFill>
                  <a:srgbClr val="FFFFFF"/>
                </a:solidFill>
                <a:latin typeface="Times New Roman"/>
                <a:ea typeface="Times New Roman"/>
                <a:cs typeface="Times New Roman"/>
                <a:sym typeface="Times New Roman"/>
              </a:rPr>
              <a:t>M</a:t>
            </a:r>
            <a:endParaRPr dirty="0"/>
          </a:p>
          <a:p>
            <a:pPr marL="0" marR="0" lvl="0" indent="0" algn="just" rtl="1">
              <a:lnSpc>
                <a:spcPct val="107000"/>
              </a:lnSpc>
              <a:spcBef>
                <a:spcPts val="800"/>
              </a:spcBef>
              <a:spcAft>
                <a:spcPts val="0"/>
              </a:spcAft>
              <a:buNone/>
            </a:pPr>
            <a:r>
              <a:rPr lang="ar-EG" sz="2000" b="1" i="0" u="none" strike="noStrike" cap="none" dirty="0">
                <a:solidFill>
                  <a:srgbClr val="FFFFFF"/>
                </a:solidFill>
                <a:latin typeface="Calibri"/>
                <a:ea typeface="Calibri"/>
                <a:cs typeface="Calibri"/>
                <a:sym typeface="Calibri"/>
              </a:rPr>
              <a:t>- نموذج وستلي وماكلين </a:t>
            </a:r>
            <a:r>
              <a:rPr lang="ar-EG" sz="2000" b="1" i="0" u="none" strike="noStrike" cap="none" dirty="0" err="1">
                <a:solidFill>
                  <a:srgbClr val="FFFFFF"/>
                </a:solidFill>
                <a:latin typeface="Times New Roman"/>
                <a:ea typeface="Times New Roman"/>
                <a:cs typeface="Times New Roman"/>
                <a:sym typeface="Times New Roman"/>
              </a:rPr>
              <a:t>Westley</a:t>
            </a:r>
            <a:r>
              <a:rPr lang="ar-EG" sz="2000" b="1" i="0" u="none" strike="noStrike" cap="none" dirty="0">
                <a:solidFill>
                  <a:srgbClr val="FFFFFF"/>
                </a:solidFill>
                <a:latin typeface="Times New Roman"/>
                <a:ea typeface="Times New Roman"/>
                <a:cs typeface="Times New Roman"/>
                <a:sym typeface="Times New Roman"/>
              </a:rPr>
              <a:t> &amp; </a:t>
            </a:r>
            <a:r>
              <a:rPr lang="ar-EG" sz="2000" b="1" i="0" u="none" strike="noStrike" cap="none" dirty="0" err="1">
                <a:solidFill>
                  <a:srgbClr val="FFFFFF"/>
                </a:solidFill>
                <a:latin typeface="Times New Roman"/>
                <a:ea typeface="Times New Roman"/>
                <a:cs typeface="Times New Roman"/>
                <a:sym typeface="Times New Roman"/>
              </a:rPr>
              <a:t>Mclean</a:t>
            </a:r>
            <a:r>
              <a:rPr lang="ar-EG" sz="2000" b="1" i="0" u="none" strike="noStrike" cap="none" dirty="0">
                <a:solidFill>
                  <a:srgbClr val="FFFFFF"/>
                </a:solidFill>
                <a:latin typeface="Times New Roman"/>
                <a:ea typeface="Times New Roman"/>
                <a:cs typeface="Times New Roman"/>
                <a:sym typeface="Times New Roman"/>
              </a:rPr>
              <a:t> M      - نموذج رايت </a:t>
            </a:r>
            <a:r>
              <a:rPr lang="ar-EG" sz="2000" b="1" i="0" u="none" strike="noStrike" cap="none" dirty="0" err="1">
                <a:solidFill>
                  <a:srgbClr val="FFFFFF"/>
                </a:solidFill>
                <a:latin typeface="Times New Roman"/>
                <a:ea typeface="Times New Roman"/>
                <a:cs typeface="Times New Roman"/>
                <a:sym typeface="Times New Roman"/>
              </a:rPr>
              <a:t>Right</a:t>
            </a:r>
            <a:endParaRPr sz="2000" b="1" i="0" u="none" strike="noStrike" cap="none" dirty="0">
              <a:solidFill>
                <a:srgbClr val="FFFFFF"/>
              </a:solidFill>
              <a:latin typeface="Calibri"/>
              <a:ea typeface="Calibri"/>
              <a:cs typeface="Calibri"/>
              <a:sym typeface="Calibri"/>
            </a:endParaRPr>
          </a:p>
        </p:txBody>
      </p:sp>
      <p:pic>
        <p:nvPicPr>
          <p:cNvPr id="144" name="Google Shape;144;p3"/>
          <p:cNvPicPr preferRelativeResize="0"/>
          <p:nvPr/>
        </p:nvPicPr>
        <p:blipFill rotWithShape="1">
          <a:blip r:embed="rId7">
            <a:alphaModFix/>
          </a:blip>
          <a:srcRect/>
          <a:stretch/>
        </p:blipFill>
        <p:spPr>
          <a:xfrm>
            <a:off x="10378576" y="1954470"/>
            <a:ext cx="1780186" cy="3383573"/>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4"/>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8E5A6D"/>
              </a:solidFill>
              <a:latin typeface="Calibri"/>
              <a:ea typeface="Calibri"/>
              <a:cs typeface="Calibri"/>
              <a:sym typeface="Calibri"/>
            </a:endParaRPr>
          </a:p>
        </p:txBody>
      </p:sp>
      <p:sp>
        <p:nvSpPr>
          <p:cNvPr id="150" name="Google Shape;150;p4"/>
          <p:cNvSpPr/>
          <p:nvPr/>
        </p:nvSpPr>
        <p:spPr>
          <a:xfrm>
            <a:off x="1238865" y="749901"/>
            <a:ext cx="10316071" cy="5558147"/>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457200" marR="0" lvl="0" indent="-457200" algn="just" rtl="1">
              <a:spcBef>
                <a:spcPts val="0"/>
              </a:spcBef>
              <a:spcAft>
                <a:spcPts val="0"/>
              </a:spcAft>
              <a:buClr>
                <a:srgbClr val="852F4A"/>
              </a:buClr>
              <a:buSzPts val="2800"/>
              <a:buFont typeface="Wingdings" panose="05000000000000000000" pitchFamily="2" charset="2"/>
              <a:buChar char="§"/>
            </a:pPr>
            <a:r>
              <a:rPr lang="ar-EG" sz="2800" b="1" i="0" u="none" strike="noStrike" cap="none" dirty="0">
                <a:solidFill>
                  <a:srgbClr val="852F4A"/>
                </a:solidFill>
                <a:latin typeface="Simplified Arabic"/>
                <a:ea typeface="Simplified Arabic"/>
                <a:cs typeface="Simplified Arabic"/>
                <a:sym typeface="Simplified Arabic"/>
              </a:rPr>
              <a:t>المحاور الرئيسية:-</a:t>
            </a:r>
            <a:endParaRPr dirty="0"/>
          </a:p>
          <a:p>
            <a:pPr marL="342900" marR="0" lvl="0" indent="-342900" algn="just" rtl="1">
              <a:lnSpc>
                <a:spcPct val="107000"/>
              </a:lnSpc>
              <a:spcBef>
                <a:spcPts val="800"/>
              </a:spcBef>
              <a:spcAft>
                <a:spcPts val="0"/>
              </a:spcAft>
              <a:buClr>
                <a:srgbClr val="852F4A"/>
              </a:buClr>
              <a:buSzPts val="2000"/>
              <a:buFont typeface="Times New Roman"/>
              <a:buChar char="-"/>
            </a:pPr>
            <a:r>
              <a:rPr lang="ar-EG" sz="2000" b="1" i="0" u="none" strike="noStrike" cap="none" dirty="0">
                <a:solidFill>
                  <a:srgbClr val="852F4A"/>
                </a:solidFill>
                <a:latin typeface="Times New Roman"/>
                <a:ea typeface="Times New Roman"/>
                <a:cs typeface="Times New Roman"/>
                <a:sym typeface="Times New Roman"/>
              </a:rPr>
              <a:t>تمهيد.                                                       </a:t>
            </a:r>
            <a:endParaRPr sz="2000" b="1" i="0" u="none" strike="noStrike" cap="none" dirty="0">
              <a:solidFill>
                <a:srgbClr val="852F4A"/>
              </a:solidFill>
              <a:latin typeface="Times New Roman"/>
              <a:ea typeface="Times New Roman"/>
              <a:cs typeface="Times New Roman"/>
              <a:sym typeface="Times New Roman"/>
            </a:endParaRPr>
          </a:p>
          <a:p>
            <a:pPr marL="342900" marR="0" lvl="0" indent="-342900" algn="just" rtl="1">
              <a:lnSpc>
                <a:spcPct val="107000"/>
              </a:lnSpc>
              <a:spcBef>
                <a:spcPts val="800"/>
              </a:spcBef>
              <a:spcAft>
                <a:spcPts val="0"/>
              </a:spcAft>
              <a:buClr>
                <a:srgbClr val="852F4A"/>
              </a:buClr>
              <a:buSzPts val="2000"/>
              <a:buFont typeface="Times New Roman"/>
              <a:buChar char="-"/>
            </a:pPr>
            <a:r>
              <a:rPr lang="ar-EG" sz="2000" b="1" i="0" u="none" strike="noStrike" cap="none" dirty="0">
                <a:solidFill>
                  <a:srgbClr val="852F4A"/>
                </a:solidFill>
                <a:latin typeface="Times New Roman"/>
                <a:ea typeface="Times New Roman"/>
                <a:cs typeface="Times New Roman"/>
                <a:sym typeface="Times New Roman"/>
              </a:rPr>
              <a:t>المفهوم العلمي للنظرية.                                - عملية بناء النظرية.</a:t>
            </a:r>
            <a:endParaRPr sz="2000" b="1" i="0" u="none" strike="noStrike" cap="none" dirty="0">
              <a:solidFill>
                <a:srgbClr val="852F4A"/>
              </a:solidFill>
              <a:latin typeface="Times New Roman"/>
              <a:ea typeface="Times New Roman"/>
              <a:cs typeface="Times New Roman"/>
              <a:sym typeface="Times New Roman"/>
            </a:endParaRPr>
          </a:p>
          <a:p>
            <a:pPr marL="342900" marR="0" lvl="0" indent="-342900" algn="just" rtl="1">
              <a:lnSpc>
                <a:spcPct val="107000"/>
              </a:lnSpc>
              <a:spcBef>
                <a:spcPts val="800"/>
              </a:spcBef>
              <a:spcAft>
                <a:spcPts val="0"/>
              </a:spcAft>
              <a:buClr>
                <a:srgbClr val="852F4A"/>
              </a:buClr>
              <a:buSzPts val="2000"/>
              <a:buFont typeface="Times New Roman"/>
              <a:buChar char="-"/>
            </a:pPr>
            <a:r>
              <a:rPr lang="ar-EG" sz="2000" b="1" i="0" u="none" strike="noStrike" cap="none" dirty="0">
                <a:solidFill>
                  <a:srgbClr val="852F4A"/>
                </a:solidFill>
                <a:latin typeface="Times New Roman"/>
                <a:ea typeface="Times New Roman"/>
                <a:cs typeface="Times New Roman"/>
                <a:sym typeface="Times New Roman"/>
              </a:rPr>
              <a:t>وظائف النظرية العلمية .                               - اختبار النظرية.</a:t>
            </a:r>
            <a:endParaRPr dirty="0"/>
          </a:p>
          <a:p>
            <a:pPr marL="342900" marR="0" lvl="0" indent="-342900" algn="just" rtl="1">
              <a:lnSpc>
                <a:spcPct val="107000"/>
              </a:lnSpc>
              <a:spcBef>
                <a:spcPts val="800"/>
              </a:spcBef>
              <a:spcAft>
                <a:spcPts val="0"/>
              </a:spcAft>
              <a:buClr>
                <a:srgbClr val="852F4A"/>
              </a:buClr>
              <a:buSzPts val="2000"/>
              <a:buFont typeface="Times New Roman"/>
              <a:buChar char="-"/>
            </a:pPr>
            <a:r>
              <a:rPr lang="ar-EG" sz="2000" b="1" i="0" u="none" strike="noStrike" cap="none" dirty="0">
                <a:solidFill>
                  <a:srgbClr val="852F4A"/>
                </a:solidFill>
                <a:latin typeface="Times New Roman"/>
                <a:ea typeface="Times New Roman"/>
                <a:cs typeface="Times New Roman"/>
                <a:sym typeface="Times New Roman"/>
              </a:rPr>
              <a:t>معايير صلاحية النظرية.                                - مراحل بناء ( تكوين النظرية)</a:t>
            </a:r>
            <a:endParaRPr dirty="0"/>
          </a:p>
          <a:p>
            <a:pPr marL="342900" marR="0" lvl="0" indent="-342900" algn="just" rtl="1">
              <a:lnSpc>
                <a:spcPct val="107000"/>
              </a:lnSpc>
              <a:spcBef>
                <a:spcPts val="800"/>
              </a:spcBef>
              <a:spcAft>
                <a:spcPts val="0"/>
              </a:spcAft>
              <a:buClr>
                <a:srgbClr val="852F4A"/>
              </a:buClr>
              <a:buSzPts val="2000"/>
              <a:buFont typeface="Times New Roman"/>
              <a:buChar char="-"/>
            </a:pPr>
            <a:r>
              <a:rPr lang="ar-EG" sz="2000" b="1" i="0" u="none" strike="noStrike" cap="none" dirty="0">
                <a:solidFill>
                  <a:srgbClr val="852F4A"/>
                </a:solidFill>
                <a:latin typeface="Times New Roman"/>
                <a:ea typeface="Times New Roman"/>
                <a:cs typeface="Times New Roman"/>
                <a:sym typeface="Times New Roman"/>
              </a:rPr>
              <a:t>الفرق بين النظرية والنموذج.                          - العوامل المساعدة في بناء النظرية.</a:t>
            </a:r>
            <a:endParaRPr sz="2000" b="1" i="0" u="none" strike="noStrike" cap="none" dirty="0">
              <a:solidFill>
                <a:srgbClr val="852F4A"/>
              </a:solidFill>
              <a:latin typeface="Times New Roman"/>
              <a:ea typeface="Times New Roman"/>
              <a:cs typeface="Times New Roman"/>
              <a:sym typeface="Times New Roman"/>
            </a:endParaRPr>
          </a:p>
          <a:p>
            <a:pPr marL="342900" marR="0" lvl="0" indent="-342900" algn="just" rtl="1">
              <a:lnSpc>
                <a:spcPct val="107000"/>
              </a:lnSpc>
              <a:spcBef>
                <a:spcPts val="800"/>
              </a:spcBef>
              <a:spcAft>
                <a:spcPts val="0"/>
              </a:spcAft>
              <a:buClr>
                <a:srgbClr val="852F4A"/>
              </a:buClr>
              <a:buSzPts val="2000"/>
              <a:buFont typeface="Times New Roman"/>
              <a:buChar char="-"/>
            </a:pPr>
            <a:r>
              <a:rPr lang="ar-EG" sz="2000" b="1" i="0" u="none" strike="noStrike" cap="none" dirty="0">
                <a:solidFill>
                  <a:srgbClr val="852F4A"/>
                </a:solidFill>
                <a:latin typeface="Times New Roman"/>
                <a:ea typeface="Times New Roman"/>
                <a:cs typeface="Times New Roman"/>
                <a:sym typeface="Times New Roman"/>
              </a:rPr>
              <a:t>معايير وسمات النظرية العلمية.                       - تقسيم النظريات الإعلامية.</a:t>
            </a:r>
            <a:endParaRPr dirty="0"/>
          </a:p>
          <a:p>
            <a:pPr marL="342900" marR="0" lvl="0" indent="-342900" algn="r" rtl="1">
              <a:lnSpc>
                <a:spcPct val="107000"/>
              </a:lnSpc>
              <a:spcBef>
                <a:spcPts val="800"/>
              </a:spcBef>
              <a:spcAft>
                <a:spcPts val="0"/>
              </a:spcAft>
              <a:buClr>
                <a:srgbClr val="852F4A"/>
              </a:buClr>
              <a:buSzPts val="2000"/>
              <a:buFont typeface="Times New Roman"/>
              <a:buChar char="-"/>
            </a:pPr>
            <a:r>
              <a:rPr lang="ar-EG" sz="2000" b="1" i="0" u="none" strike="noStrike" cap="none" dirty="0">
                <a:solidFill>
                  <a:srgbClr val="852F4A"/>
                </a:solidFill>
                <a:latin typeface="Times New Roman"/>
                <a:ea typeface="Times New Roman"/>
                <a:cs typeface="Times New Roman"/>
                <a:sym typeface="Times New Roman"/>
              </a:rPr>
              <a:t>خصائص النظرية الجيدة.                                -اختبار النظرية.</a:t>
            </a:r>
            <a:endParaRPr dirty="0"/>
          </a:p>
          <a:p>
            <a:pPr marL="342900" marR="0" lvl="0" indent="-342900" algn="r" rtl="1">
              <a:lnSpc>
                <a:spcPct val="107000"/>
              </a:lnSpc>
              <a:spcBef>
                <a:spcPts val="800"/>
              </a:spcBef>
              <a:spcAft>
                <a:spcPts val="0"/>
              </a:spcAft>
              <a:buClr>
                <a:srgbClr val="852F4A"/>
              </a:buClr>
              <a:buSzPts val="2000"/>
              <a:buFont typeface="Times New Roman"/>
              <a:buChar char="-"/>
            </a:pPr>
            <a:r>
              <a:rPr lang="ar-EG" sz="2000" b="1" i="0" u="none" strike="noStrike" cap="none" dirty="0">
                <a:solidFill>
                  <a:srgbClr val="852F4A"/>
                </a:solidFill>
                <a:latin typeface="Times New Roman"/>
                <a:ea typeface="Times New Roman"/>
                <a:cs typeface="Times New Roman"/>
                <a:sym typeface="Times New Roman"/>
              </a:rPr>
              <a:t>بنية مفهوم النظرية                                       - فاعلية النظرية</a:t>
            </a:r>
            <a:endParaRPr dirty="0"/>
          </a:p>
          <a:p>
            <a:pPr marL="342900" marR="0" lvl="0" indent="-342900" algn="r" rtl="1">
              <a:lnSpc>
                <a:spcPct val="107000"/>
              </a:lnSpc>
              <a:spcBef>
                <a:spcPts val="800"/>
              </a:spcBef>
              <a:spcAft>
                <a:spcPts val="0"/>
              </a:spcAft>
              <a:buClr>
                <a:srgbClr val="852F4A"/>
              </a:buClr>
              <a:buSzPts val="2000"/>
              <a:buFont typeface="Times New Roman"/>
              <a:buChar char="-"/>
            </a:pPr>
            <a:r>
              <a:rPr lang="ar-EG" sz="2000" b="1" i="0" u="none" strike="noStrike" cap="none" dirty="0">
                <a:solidFill>
                  <a:srgbClr val="852F4A"/>
                </a:solidFill>
                <a:latin typeface="Times New Roman"/>
                <a:ea typeface="Times New Roman"/>
                <a:cs typeface="Times New Roman"/>
                <a:sym typeface="Times New Roman"/>
              </a:rPr>
              <a:t>تقسيم النظريات.    </a:t>
            </a:r>
            <a:endParaRPr sz="2000" b="1" i="0" u="none" strike="noStrike" cap="none" dirty="0">
              <a:solidFill>
                <a:srgbClr val="852F4A"/>
              </a:solidFill>
              <a:latin typeface="Times New Roman"/>
              <a:ea typeface="Times New Roman"/>
              <a:cs typeface="Times New Roman"/>
              <a:sym typeface="Times New Roman"/>
            </a:endParaRPr>
          </a:p>
          <a:p>
            <a:pPr marL="342900" marR="0" lvl="0" indent="-342900" algn="r" rtl="1">
              <a:lnSpc>
                <a:spcPct val="107000"/>
              </a:lnSpc>
              <a:spcBef>
                <a:spcPts val="800"/>
              </a:spcBef>
              <a:spcAft>
                <a:spcPts val="0"/>
              </a:spcAft>
              <a:buClr>
                <a:srgbClr val="852F4A"/>
              </a:buClr>
              <a:buSzPts val="2000"/>
              <a:buFont typeface="Times New Roman"/>
              <a:buChar char="-"/>
            </a:pPr>
            <a:r>
              <a:rPr lang="ar-EG" sz="2000" b="1" i="0" u="none" strike="noStrike" cap="none" dirty="0">
                <a:solidFill>
                  <a:srgbClr val="852F4A"/>
                </a:solidFill>
                <a:latin typeface="Times New Roman"/>
                <a:ea typeface="Times New Roman"/>
                <a:cs typeface="Times New Roman"/>
                <a:sym typeface="Times New Roman"/>
              </a:rPr>
              <a:t>نظريات التأثير المباشر لوسائل  الإعلام على الجمهور ( نظرية القذيفة السحرية .. المعطيات&amp; الانتقادات )</a:t>
            </a:r>
            <a:endParaRPr dirty="0"/>
          </a:p>
          <a:p>
            <a:pPr marL="0" marR="0" lvl="0" indent="0" algn="just" rtl="1">
              <a:lnSpc>
                <a:spcPct val="107000"/>
              </a:lnSpc>
              <a:spcBef>
                <a:spcPts val="800"/>
              </a:spcBef>
              <a:spcAft>
                <a:spcPts val="0"/>
              </a:spcAft>
              <a:buNone/>
            </a:pPr>
            <a:r>
              <a:rPr lang="ar-EG" sz="2000" b="1" i="0" u="none" strike="noStrike" cap="none" dirty="0">
                <a:solidFill>
                  <a:srgbClr val="852F4A"/>
                </a:solidFill>
                <a:latin typeface="Times New Roman"/>
                <a:ea typeface="Times New Roman"/>
                <a:cs typeface="Times New Roman"/>
                <a:sym typeface="Times New Roman"/>
              </a:rPr>
              <a:t>- الخاتمة .                                                         - - قائمة المصادر والمراجع    </a:t>
            </a:r>
            <a:endParaRPr sz="2000" b="1" i="0" u="none" strike="noStrike" cap="none" dirty="0">
              <a:solidFill>
                <a:srgbClr val="852F4A"/>
              </a:solidFill>
              <a:latin typeface="Times New Roman"/>
              <a:ea typeface="Times New Roman"/>
              <a:cs typeface="Times New Roman"/>
              <a:sym typeface="Times New Roman"/>
            </a:endParaRPr>
          </a:p>
          <a:p>
            <a:pPr marL="0" marR="0" lvl="0" indent="0" algn="just" rtl="1">
              <a:lnSpc>
                <a:spcPct val="107000"/>
              </a:lnSpc>
              <a:spcBef>
                <a:spcPts val="800"/>
              </a:spcBef>
              <a:spcAft>
                <a:spcPts val="0"/>
              </a:spcAft>
              <a:buNone/>
            </a:pPr>
            <a:r>
              <a:rPr lang="ar-EG" sz="2000" b="1" i="0" u="none" strike="noStrike" cap="none" dirty="0">
                <a:solidFill>
                  <a:srgbClr val="852F4A"/>
                </a:solidFill>
                <a:latin typeface="Times New Roman"/>
                <a:ea typeface="Times New Roman"/>
                <a:cs typeface="Times New Roman"/>
                <a:sym typeface="Times New Roman"/>
              </a:rPr>
              <a:t> </a:t>
            </a:r>
            <a:endParaRPr sz="2000" b="1" i="0" u="none" strike="noStrike" cap="none" dirty="0">
              <a:solidFill>
                <a:srgbClr val="852F4A"/>
              </a:solidFill>
              <a:latin typeface="Times New Roman"/>
              <a:ea typeface="Times New Roman"/>
              <a:cs typeface="Times New Roman"/>
              <a:sym typeface="Times New Roman"/>
            </a:endParaRPr>
          </a:p>
        </p:txBody>
      </p:sp>
      <p:sp>
        <p:nvSpPr>
          <p:cNvPr id="151" name="Google Shape;151;p4"/>
          <p:cNvSpPr/>
          <p:nvPr/>
        </p:nvSpPr>
        <p:spPr>
          <a:xfrm>
            <a:off x="86347" y="166901"/>
            <a:ext cx="1624466" cy="11660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52" name="Google Shape;152;p4"/>
          <p:cNvSpPr txBox="1"/>
          <p:nvPr/>
        </p:nvSpPr>
        <p:spPr>
          <a:xfrm>
            <a:off x="164261" y="291654"/>
            <a:ext cx="1468637"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b="1" i="0" u="none" strike="noStrike" cap="none" dirty="0">
                <a:solidFill>
                  <a:schemeClr val="lt1"/>
                </a:solidFill>
                <a:latin typeface="Tajawal Medium"/>
                <a:ea typeface="Tajawal Medium"/>
                <a:cs typeface="+mj-cs"/>
                <a:sym typeface="Tajawal Medium"/>
              </a:rPr>
              <a:t>المحاضرة الثالثة </a:t>
            </a:r>
            <a:endParaRPr sz="2000" b="1" i="0" u="none" strike="noStrike" cap="none" dirty="0">
              <a:solidFill>
                <a:schemeClr val="lt1"/>
              </a:solidFill>
              <a:latin typeface="Tajawal Medium"/>
              <a:ea typeface="Tajawal Medium"/>
              <a:cs typeface="+mj-cs"/>
              <a:sym typeface="Tajawal Medium"/>
            </a:endParaRPr>
          </a:p>
        </p:txBody>
      </p:sp>
      <p:pic>
        <p:nvPicPr>
          <p:cNvPr id="153" name="Google Shape;153;p4"/>
          <p:cNvPicPr preferRelativeResize="0"/>
          <p:nvPr/>
        </p:nvPicPr>
        <p:blipFill rotWithShape="1">
          <a:blip r:embed="rId3">
            <a:alphaModFix/>
          </a:blip>
          <a:srcRect/>
          <a:stretch/>
        </p:blipFill>
        <p:spPr>
          <a:xfrm>
            <a:off x="280308" y="6043914"/>
            <a:ext cx="2167470" cy="591661"/>
          </a:xfrm>
          <a:prstGeom prst="rect">
            <a:avLst/>
          </a:prstGeom>
          <a:noFill/>
          <a:ln>
            <a:noFill/>
          </a:ln>
        </p:spPr>
      </p:pic>
      <p:pic>
        <p:nvPicPr>
          <p:cNvPr id="154" name="Google Shape;154;p4"/>
          <p:cNvPicPr preferRelativeResize="0"/>
          <p:nvPr/>
        </p:nvPicPr>
        <p:blipFill rotWithShape="1">
          <a:blip r:embed="rId4">
            <a:alphaModFix/>
          </a:blip>
          <a:srcRect/>
          <a:stretch/>
        </p:blipFill>
        <p:spPr>
          <a:xfrm>
            <a:off x="9923145" y="6311380"/>
            <a:ext cx="1879649" cy="309233"/>
          </a:xfrm>
          <a:prstGeom prst="rect">
            <a:avLst/>
          </a:prstGeom>
          <a:noFill/>
          <a:ln>
            <a:noFill/>
          </a:ln>
        </p:spPr>
      </p:pic>
      <p:pic>
        <p:nvPicPr>
          <p:cNvPr id="155" name="Google Shape;155;p4"/>
          <p:cNvPicPr preferRelativeResize="0"/>
          <p:nvPr/>
        </p:nvPicPr>
        <p:blipFill rotWithShape="1">
          <a:blip r:embed="rId5">
            <a:alphaModFix/>
          </a:blip>
          <a:srcRect/>
          <a:stretch/>
        </p:blipFill>
        <p:spPr>
          <a:xfrm>
            <a:off x="9538230" y="-166592"/>
            <a:ext cx="2649477" cy="916493"/>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5"/>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8E5A6D"/>
              </a:solidFill>
              <a:latin typeface="Calibri"/>
              <a:ea typeface="Calibri"/>
              <a:cs typeface="Calibri"/>
              <a:sym typeface="Calibri"/>
            </a:endParaRPr>
          </a:p>
        </p:txBody>
      </p:sp>
      <p:sp>
        <p:nvSpPr>
          <p:cNvPr id="161" name="Google Shape;161;p5"/>
          <p:cNvSpPr/>
          <p:nvPr/>
        </p:nvSpPr>
        <p:spPr>
          <a:xfrm>
            <a:off x="1423124" y="1080331"/>
            <a:ext cx="10379669" cy="4963583"/>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457200" marR="0" lvl="0" indent="-457200" algn="just" rtl="1">
              <a:lnSpc>
                <a:spcPct val="107000"/>
              </a:lnSpc>
              <a:spcBef>
                <a:spcPts val="0"/>
              </a:spcBef>
              <a:spcAft>
                <a:spcPts val="0"/>
              </a:spcAft>
              <a:buClr>
                <a:srgbClr val="000000"/>
              </a:buClr>
              <a:buSzPts val="2800"/>
              <a:buFont typeface="Noto Sans Symbols"/>
              <a:buChar char="▪"/>
            </a:pPr>
            <a:r>
              <a:rPr lang="ar-EG" sz="2800" b="1" i="0" u="none" strike="noStrike" cap="none">
                <a:solidFill>
                  <a:srgbClr val="000000"/>
                </a:solidFill>
                <a:latin typeface="Calibri"/>
                <a:ea typeface="Calibri"/>
                <a:cs typeface="Calibri"/>
                <a:sym typeface="Calibri"/>
              </a:rPr>
              <a:t>تمهيد..</a:t>
            </a:r>
            <a:endParaRPr sz="2800" b="1" i="0" u="none" strike="noStrike" cap="none">
              <a:solidFill>
                <a:srgbClr val="000000"/>
              </a:solidFill>
              <a:latin typeface="Calibri"/>
              <a:ea typeface="Calibri"/>
              <a:cs typeface="Calibri"/>
              <a:sym typeface="Calibri"/>
            </a:endParaRPr>
          </a:p>
          <a:p>
            <a:pPr marL="0" marR="0" lvl="0" indent="0" algn="just" rtl="1">
              <a:lnSpc>
                <a:spcPct val="107000"/>
              </a:lnSpc>
              <a:spcBef>
                <a:spcPts val="800"/>
              </a:spcBef>
              <a:spcAft>
                <a:spcPts val="0"/>
              </a:spcAft>
              <a:buNone/>
            </a:pPr>
            <a:r>
              <a:rPr lang="ar-EG" sz="2800" b="0" i="0" u="none" strike="noStrike" cap="none">
                <a:solidFill>
                  <a:srgbClr val="000000"/>
                </a:solidFill>
                <a:latin typeface="Calibri"/>
                <a:ea typeface="Calibri"/>
                <a:cs typeface="Calibri"/>
                <a:sym typeface="Calibri"/>
              </a:rPr>
              <a:t>     شغلت محاولات فهم كيف تعمل وسائل الاتصال الجماهيري عقول العلماء والساسة وأساتذة علم النفس والاجتماع، بل والأفراد العاديين الذين يتعرضون لمضامين الإعلام بشكل مكثف، وبالقدر الذي ازداد فيه انتشار وضخامة المؤسسات الإعلامية زادت البحوث المنهجية التي تحاول فهم هذا الإعلام بعناصره المتعددة، وفيما يبدو فإنه رغم ضخامة النتائج العلمية التي ترتبت عن هذه البحوث، فإن الإعلام مازال في حاجة إلى الكثير من الجهود العلمية المنظمة حتى نفهمه.</a:t>
            </a:r>
            <a:endParaRPr sz="2800" b="0" i="0" u="none" strike="noStrike" cap="none">
              <a:solidFill>
                <a:srgbClr val="000000"/>
              </a:solidFill>
              <a:latin typeface="Calibri"/>
              <a:ea typeface="Calibri"/>
              <a:cs typeface="Calibri"/>
              <a:sym typeface="Calibri"/>
            </a:endParaRPr>
          </a:p>
          <a:p>
            <a:pPr marL="0" marR="0" lvl="0" indent="0" algn="just" rtl="1">
              <a:lnSpc>
                <a:spcPct val="107000"/>
              </a:lnSpc>
              <a:spcBef>
                <a:spcPts val="800"/>
              </a:spcBef>
              <a:spcAft>
                <a:spcPts val="0"/>
              </a:spcAft>
              <a:buNone/>
            </a:pPr>
            <a:r>
              <a:rPr lang="ar-EG" sz="2800" b="0" i="0" u="none" strike="noStrike" cap="none">
                <a:solidFill>
                  <a:srgbClr val="000000"/>
                </a:solidFill>
                <a:latin typeface="Calibri"/>
                <a:ea typeface="Calibri"/>
                <a:cs typeface="Calibri"/>
                <a:sym typeface="Calibri"/>
              </a:rPr>
              <a:t>     التجسيد الأكبر لمحاولات الفهم العلمي هذه جاءت في صورة نظريات الإعلام التي وضعت رأساً لفهم طبيعة عمل المؤسسات الإعلامية والوظائف المجتمعية التي تقوم بها وحدود التأثير </a:t>
            </a:r>
            <a:r>
              <a:rPr lang="ar-EG" sz="2800">
                <a:latin typeface="Calibri"/>
                <a:ea typeface="Calibri"/>
                <a:cs typeface="Calibri"/>
                <a:sym typeface="Calibri"/>
              </a:rPr>
              <a:t>الذي</a:t>
            </a:r>
            <a:r>
              <a:rPr lang="ar-EG" sz="2800" b="0" i="0" u="none" strike="noStrike" cap="none">
                <a:solidFill>
                  <a:srgbClr val="000000"/>
                </a:solidFill>
                <a:latin typeface="Calibri"/>
                <a:ea typeface="Calibri"/>
                <a:cs typeface="Calibri"/>
                <a:sym typeface="Calibri"/>
              </a:rPr>
              <a:t> تحدثه في الجماهير</a:t>
            </a:r>
            <a:r>
              <a:rPr lang="ar-EG" sz="2800" b="0" i="0" u="none" strike="noStrike" cap="none">
                <a:solidFill>
                  <a:srgbClr val="000000"/>
                </a:solidFill>
                <a:latin typeface="Simplified Arabic"/>
                <a:ea typeface="Simplified Arabic"/>
                <a:cs typeface="Simplified Arabic"/>
                <a:sym typeface="Simplified Arabic"/>
              </a:rPr>
              <a:t> .. </a:t>
            </a:r>
            <a:r>
              <a:rPr lang="ar-EG" sz="2800" b="1" i="0" u="none" strike="noStrike" cap="none">
                <a:solidFill>
                  <a:srgbClr val="000000"/>
                </a:solidFill>
                <a:latin typeface="Calibri"/>
                <a:ea typeface="Calibri"/>
                <a:cs typeface="Calibri"/>
                <a:sym typeface="Calibri"/>
              </a:rPr>
              <a:t>ولكن ما المفهوم العلمي للنظرية؟</a:t>
            </a:r>
            <a:endParaRPr sz="2800" b="0" i="0" u="none" strike="noStrike" cap="none">
              <a:solidFill>
                <a:srgbClr val="000000"/>
              </a:solidFill>
              <a:latin typeface="Calibri"/>
              <a:ea typeface="Calibri"/>
              <a:cs typeface="Calibri"/>
              <a:sym typeface="Calibri"/>
            </a:endParaRPr>
          </a:p>
        </p:txBody>
      </p:sp>
      <p:sp>
        <p:nvSpPr>
          <p:cNvPr id="162" name="Google Shape;162;p5"/>
          <p:cNvSpPr/>
          <p:nvPr/>
        </p:nvSpPr>
        <p:spPr>
          <a:xfrm>
            <a:off x="271165" y="146971"/>
            <a:ext cx="1675622" cy="93336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63" name="Google Shape;163;p5"/>
          <p:cNvSpPr txBox="1"/>
          <p:nvPr/>
        </p:nvSpPr>
        <p:spPr>
          <a:xfrm>
            <a:off x="455983" y="235721"/>
            <a:ext cx="1328572"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b="1" i="0" u="none" strike="noStrike" cap="none" dirty="0">
                <a:solidFill>
                  <a:schemeClr val="lt1"/>
                </a:solidFill>
                <a:latin typeface="Tajawal Medium"/>
                <a:ea typeface="Tajawal Medium"/>
                <a:cs typeface="+mj-cs"/>
                <a:sym typeface="Tajawal Medium"/>
              </a:rPr>
              <a:t>المحاضرة</a:t>
            </a:r>
            <a:endParaRPr dirty="0">
              <a:cs typeface="+mj-cs"/>
            </a:endParaRPr>
          </a:p>
          <a:p>
            <a:pPr marL="0" marR="0" lvl="0" indent="0" algn="ctr" rtl="0">
              <a:spcBef>
                <a:spcPts val="0"/>
              </a:spcBef>
              <a:spcAft>
                <a:spcPts val="0"/>
              </a:spcAft>
              <a:buNone/>
            </a:pPr>
            <a:r>
              <a:rPr lang="ar-EG" sz="2000" b="1" i="0" u="none" strike="noStrike" cap="none" dirty="0">
                <a:solidFill>
                  <a:schemeClr val="lt1"/>
                </a:solidFill>
                <a:latin typeface="Tajawal Medium"/>
                <a:ea typeface="Tajawal Medium"/>
                <a:cs typeface="+mj-cs"/>
                <a:sym typeface="Tajawal Medium"/>
              </a:rPr>
              <a:t>الثالثة</a:t>
            </a:r>
            <a:endParaRPr sz="2000" b="1" i="0" u="none" strike="noStrike" cap="none" dirty="0">
              <a:solidFill>
                <a:schemeClr val="lt1"/>
              </a:solidFill>
              <a:latin typeface="Tajawal Medium"/>
              <a:ea typeface="Tajawal Medium"/>
              <a:cs typeface="+mj-cs"/>
              <a:sym typeface="Tajawal Medium"/>
            </a:endParaRPr>
          </a:p>
        </p:txBody>
      </p:sp>
      <p:pic>
        <p:nvPicPr>
          <p:cNvPr id="164" name="Google Shape;164;p5"/>
          <p:cNvPicPr preferRelativeResize="0"/>
          <p:nvPr/>
        </p:nvPicPr>
        <p:blipFill rotWithShape="1">
          <a:blip r:embed="rId3">
            <a:alphaModFix/>
          </a:blip>
          <a:srcRect/>
          <a:stretch/>
        </p:blipFill>
        <p:spPr>
          <a:xfrm>
            <a:off x="280308" y="6043914"/>
            <a:ext cx="2167470" cy="591661"/>
          </a:xfrm>
          <a:prstGeom prst="rect">
            <a:avLst/>
          </a:prstGeom>
          <a:noFill/>
          <a:ln>
            <a:noFill/>
          </a:ln>
        </p:spPr>
      </p:pic>
      <p:pic>
        <p:nvPicPr>
          <p:cNvPr id="165" name="Google Shape;165;p5"/>
          <p:cNvPicPr preferRelativeResize="0"/>
          <p:nvPr/>
        </p:nvPicPr>
        <p:blipFill rotWithShape="1">
          <a:blip r:embed="rId4">
            <a:alphaModFix/>
          </a:blip>
          <a:srcRect/>
          <a:stretch/>
        </p:blipFill>
        <p:spPr>
          <a:xfrm>
            <a:off x="9923145" y="6311380"/>
            <a:ext cx="1879649" cy="309233"/>
          </a:xfrm>
          <a:prstGeom prst="rect">
            <a:avLst/>
          </a:prstGeom>
          <a:noFill/>
          <a:ln>
            <a:noFill/>
          </a:ln>
        </p:spPr>
      </p:pic>
      <p:pic>
        <p:nvPicPr>
          <p:cNvPr id="166" name="Google Shape;166;p5"/>
          <p:cNvPicPr preferRelativeResize="0"/>
          <p:nvPr/>
        </p:nvPicPr>
        <p:blipFill rotWithShape="1">
          <a:blip r:embed="rId5">
            <a:alphaModFix/>
          </a:blip>
          <a:srcRect/>
          <a:stretch/>
        </p:blipFill>
        <p:spPr>
          <a:xfrm>
            <a:off x="9444136" y="-85670"/>
            <a:ext cx="2649477" cy="116600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6"/>
          <p:cNvSpPr/>
          <p:nvPr/>
        </p:nvSpPr>
        <p:spPr>
          <a:xfrm>
            <a:off x="2626179" y="500900"/>
            <a:ext cx="9565822"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72" name="Google Shape;172;p6"/>
          <p:cNvPicPr preferRelativeResize="0"/>
          <p:nvPr/>
        </p:nvPicPr>
        <p:blipFill rotWithShape="1">
          <a:blip r:embed="rId3">
            <a:alphaModFix/>
          </a:blip>
          <a:srcRect/>
          <a:stretch/>
        </p:blipFill>
        <p:spPr>
          <a:xfrm>
            <a:off x="245860" y="-490512"/>
            <a:ext cx="2036258" cy="1800993"/>
          </a:xfrm>
          <a:prstGeom prst="rect">
            <a:avLst/>
          </a:prstGeom>
          <a:noFill/>
          <a:ln>
            <a:noFill/>
          </a:ln>
        </p:spPr>
      </p:pic>
      <p:sp>
        <p:nvSpPr>
          <p:cNvPr id="173" name="Google Shape;173;p6"/>
          <p:cNvSpPr/>
          <p:nvPr/>
        </p:nvSpPr>
        <p:spPr>
          <a:xfrm>
            <a:off x="7858934" y="786671"/>
            <a:ext cx="4128422" cy="4952309"/>
          </a:xfrm>
          <a:prstGeom prst="roundRect">
            <a:avLst>
              <a:gd name="adj" fmla="val 6140"/>
            </a:avLst>
          </a:prstGeom>
          <a:solidFill>
            <a:srgbClr val="8E5A6D">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74" name="Google Shape;174;p6"/>
          <p:cNvSpPr/>
          <p:nvPr/>
        </p:nvSpPr>
        <p:spPr>
          <a:xfrm>
            <a:off x="1263989" y="786671"/>
            <a:ext cx="9897004" cy="5083187"/>
          </a:xfrm>
          <a:prstGeom prst="roundRect">
            <a:avLst>
              <a:gd name="adj" fmla="val 6140"/>
            </a:avLst>
          </a:prstGeom>
          <a:solidFill>
            <a:schemeClr val="lt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457200" marR="0" lvl="0" indent="-457200" algn="just" rtl="1">
              <a:lnSpc>
                <a:spcPct val="107000"/>
              </a:lnSpc>
              <a:spcBef>
                <a:spcPts val="0"/>
              </a:spcBef>
              <a:spcAft>
                <a:spcPts val="0"/>
              </a:spcAft>
              <a:buClr>
                <a:srgbClr val="00B0F0"/>
              </a:buClr>
              <a:buSzPts val="2800"/>
              <a:buFont typeface="Wingdings" panose="05000000000000000000" pitchFamily="2" charset="2"/>
              <a:buChar char="§"/>
            </a:pPr>
            <a:r>
              <a:rPr lang="ar-EG" sz="2800" b="1" i="0" u="none" strike="noStrike" cap="none" dirty="0">
                <a:solidFill>
                  <a:srgbClr val="00B0F0"/>
                </a:solidFill>
                <a:latin typeface="Calibri"/>
                <a:ea typeface="Calibri"/>
                <a:cs typeface="Calibri"/>
                <a:sym typeface="Calibri"/>
              </a:rPr>
              <a:t>المفهوم العلمي للنظرية:</a:t>
            </a:r>
            <a:endParaRPr dirty="0"/>
          </a:p>
          <a:p>
            <a:pPr marL="0" marR="0" lvl="0" indent="0" algn="just" rtl="1">
              <a:lnSpc>
                <a:spcPct val="107000"/>
              </a:lnSpc>
              <a:spcBef>
                <a:spcPts val="800"/>
              </a:spcBef>
              <a:spcAft>
                <a:spcPts val="0"/>
              </a:spcAft>
              <a:buNone/>
            </a:pPr>
            <a:endParaRPr sz="1100" b="0" i="0" u="none" strike="noStrike" cap="none" dirty="0">
              <a:solidFill>
                <a:srgbClr val="000000"/>
              </a:solidFill>
              <a:latin typeface="Calibri"/>
              <a:ea typeface="Calibri"/>
              <a:cs typeface="Calibri"/>
              <a:sym typeface="Calibri"/>
            </a:endParaRPr>
          </a:p>
          <a:p>
            <a:pPr marL="0" marR="0" lvl="0" indent="0" algn="justLow" rtl="1">
              <a:lnSpc>
                <a:spcPct val="107000"/>
              </a:lnSpc>
              <a:spcBef>
                <a:spcPts val="800"/>
              </a:spcBef>
              <a:spcAft>
                <a:spcPts val="0"/>
              </a:spcAft>
              <a:buNone/>
            </a:pPr>
            <a:r>
              <a:rPr lang="ar-EG" sz="2800" b="0" i="0" u="none" strike="noStrike" cap="none" dirty="0">
                <a:solidFill>
                  <a:srgbClr val="000000"/>
                </a:solidFill>
                <a:latin typeface="Calibri"/>
                <a:ea typeface="Calibri"/>
                <a:cs typeface="Calibri"/>
                <a:sym typeface="Calibri"/>
              </a:rPr>
              <a:t>- </a:t>
            </a:r>
            <a:r>
              <a:rPr lang="ar-EG" sz="2800" b="0" i="0" u="none" strike="noStrike" cap="none" dirty="0">
                <a:solidFill>
                  <a:srgbClr val="000000"/>
                </a:solidFill>
                <a:latin typeface="Calibri"/>
                <a:ea typeface="Calibri"/>
                <a:cs typeface="+mj-cs"/>
                <a:sym typeface="Calibri"/>
              </a:rPr>
              <a:t>النظرية في </a:t>
            </a:r>
            <a:r>
              <a:rPr lang="ar-EG" sz="2800" b="1" i="0" u="none" strike="noStrike" cap="none" dirty="0">
                <a:solidFill>
                  <a:srgbClr val="000000"/>
                </a:solidFill>
                <a:latin typeface="Calibri"/>
                <a:ea typeface="Calibri"/>
                <a:cs typeface="+mj-cs"/>
                <a:sym typeface="Calibri"/>
              </a:rPr>
              <a:t>المعاجم اللغوية</a:t>
            </a:r>
            <a:r>
              <a:rPr lang="ar-EG" sz="2800" b="0" i="0" u="none" strike="noStrike" cap="none" dirty="0">
                <a:solidFill>
                  <a:srgbClr val="000000"/>
                </a:solidFill>
                <a:latin typeface="Calibri"/>
                <a:ea typeface="Calibri"/>
                <a:cs typeface="+mj-cs"/>
                <a:sym typeface="Calibri"/>
              </a:rPr>
              <a:t> تعنى </a:t>
            </a:r>
            <a:r>
              <a:rPr lang="ar-EG" sz="2800" b="0" i="0" u="none" strike="noStrike" cap="none" dirty="0">
                <a:solidFill>
                  <a:srgbClr val="000000"/>
                </a:solidFill>
                <a:latin typeface="Simplified Arabic"/>
                <a:ea typeface="Simplified Arabic"/>
                <a:cs typeface="+mj-cs"/>
                <a:sym typeface="Simplified Arabic"/>
              </a:rPr>
              <a:t>:</a:t>
            </a:r>
            <a:r>
              <a:rPr lang="ar-EG" sz="2800" b="0" i="0" u="none" strike="noStrike" cap="none" dirty="0">
                <a:solidFill>
                  <a:srgbClr val="000000"/>
                </a:solidFill>
                <a:latin typeface="Calibri"/>
                <a:ea typeface="Calibri"/>
                <a:cs typeface="+mj-cs"/>
                <a:sym typeface="Calibri"/>
              </a:rPr>
              <a:t>قضية تُثبت بالبرهان، أو طائفة من الآراء التي تفسر الوقائع، أو البحث في المشكلات القائمة على العلاقة بين الشخص والموضوع، أو العارف والمعروف، أو السبب والمسبب</a:t>
            </a:r>
            <a:r>
              <a:rPr lang="ar-EG" sz="2800" b="0" i="0" u="none" strike="noStrike" cap="none" dirty="0">
                <a:solidFill>
                  <a:srgbClr val="000000"/>
                </a:solidFill>
                <a:latin typeface="Simplified Arabic"/>
                <a:ea typeface="Simplified Arabic"/>
                <a:cs typeface="+mj-cs"/>
                <a:sym typeface="Simplified Arabic"/>
              </a:rPr>
              <a:t>.</a:t>
            </a:r>
            <a:endParaRPr sz="2800" b="0" i="0" u="none" strike="noStrike" cap="none" dirty="0">
              <a:solidFill>
                <a:srgbClr val="000000"/>
              </a:solidFill>
              <a:latin typeface="Calibri"/>
              <a:ea typeface="Calibri"/>
              <a:cs typeface="+mj-cs"/>
              <a:sym typeface="Calibri"/>
            </a:endParaRPr>
          </a:p>
          <a:p>
            <a:pPr marL="0" marR="0" lvl="0" indent="0" algn="justLow" rtl="1">
              <a:lnSpc>
                <a:spcPct val="107000"/>
              </a:lnSpc>
              <a:spcBef>
                <a:spcPts val="800"/>
              </a:spcBef>
              <a:spcAft>
                <a:spcPts val="0"/>
              </a:spcAft>
              <a:buNone/>
            </a:pPr>
            <a:r>
              <a:rPr lang="ar-EG" sz="2800" b="0" i="0" u="none" strike="noStrike" cap="none" dirty="0">
                <a:solidFill>
                  <a:srgbClr val="000000"/>
                </a:solidFill>
                <a:latin typeface="Calibri"/>
                <a:ea typeface="Calibri"/>
                <a:cs typeface="+mj-cs"/>
                <a:sym typeface="Calibri"/>
              </a:rPr>
              <a:t>- وفى </a:t>
            </a:r>
            <a:r>
              <a:rPr lang="ar-EG" sz="2800" b="1" i="0" u="none" strike="noStrike" cap="none" dirty="0">
                <a:solidFill>
                  <a:srgbClr val="000000"/>
                </a:solidFill>
                <a:latin typeface="Calibri"/>
                <a:ea typeface="Calibri"/>
                <a:cs typeface="+mj-cs"/>
                <a:sym typeface="Calibri"/>
              </a:rPr>
              <a:t>الدراسات الإنسانية</a:t>
            </a:r>
            <a:r>
              <a:rPr lang="ar-EG" sz="2800" b="0" i="0" u="none" strike="noStrike" cap="none" dirty="0">
                <a:solidFill>
                  <a:srgbClr val="000000"/>
                </a:solidFill>
                <a:latin typeface="Calibri"/>
                <a:ea typeface="Calibri"/>
                <a:cs typeface="+mj-cs"/>
                <a:sym typeface="Calibri"/>
              </a:rPr>
              <a:t> تُعنى: التصورات أو الفروض التي توضح الظواهر الاجتماعية والإعلامية وتأثرت بالتجارب والأحداث والمذاهب الفكرية والبحوث العلمية التطبيقية</a:t>
            </a:r>
            <a:r>
              <a:rPr lang="ar-EG" sz="2800" b="0" i="0" u="none" strike="noStrike" cap="none" dirty="0">
                <a:solidFill>
                  <a:srgbClr val="000000"/>
                </a:solidFill>
                <a:latin typeface="Simplified Arabic"/>
                <a:ea typeface="Simplified Arabic"/>
                <a:cs typeface="+mj-cs"/>
                <a:sym typeface="Simplified Arabic"/>
              </a:rPr>
              <a:t>.</a:t>
            </a:r>
            <a:endParaRPr sz="2800" b="0" i="0" u="none" strike="noStrike" cap="none" dirty="0">
              <a:solidFill>
                <a:srgbClr val="000000"/>
              </a:solidFill>
              <a:latin typeface="Calibri"/>
              <a:ea typeface="Calibri"/>
              <a:cs typeface="+mj-cs"/>
              <a:sym typeface="Calibri"/>
            </a:endParaRPr>
          </a:p>
        </p:txBody>
      </p:sp>
      <p:pic>
        <p:nvPicPr>
          <p:cNvPr id="175" name="Google Shape;175;p6"/>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176" name="Google Shape;176;p6"/>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177" name="Google Shape;177;p6"/>
          <p:cNvSpPr/>
          <p:nvPr/>
        </p:nvSpPr>
        <p:spPr>
          <a:xfrm>
            <a:off x="132735" y="899652"/>
            <a:ext cx="1131254" cy="934639"/>
          </a:xfrm>
          <a:prstGeom prst="roundRect">
            <a:avLst>
              <a:gd name="adj" fmla="val 16667"/>
            </a:avLst>
          </a:prstGeom>
          <a:solidFill>
            <a:srgbClr val="852F4A"/>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ar-EG" sz="1800" b="1" i="0" u="none" strike="noStrike" cap="none">
                <a:solidFill>
                  <a:schemeClr val="lt1"/>
                </a:solidFill>
                <a:latin typeface="Calibri"/>
                <a:ea typeface="Calibri"/>
                <a:cs typeface="Calibri"/>
                <a:sym typeface="Calibri"/>
              </a:rPr>
              <a:t>المحاضرة</a:t>
            </a:r>
            <a:endParaRPr/>
          </a:p>
          <a:p>
            <a:pPr marL="0" marR="0" lvl="0" indent="0" algn="ctr" rtl="0">
              <a:spcBef>
                <a:spcPts val="0"/>
              </a:spcBef>
              <a:spcAft>
                <a:spcPts val="0"/>
              </a:spcAft>
              <a:buNone/>
            </a:pPr>
            <a:r>
              <a:rPr lang="ar-EG" sz="1800" b="1" i="0" u="none" strike="noStrike" cap="none">
                <a:solidFill>
                  <a:schemeClr val="lt1"/>
                </a:solidFill>
                <a:latin typeface="Calibri"/>
                <a:ea typeface="Calibri"/>
                <a:cs typeface="Calibri"/>
                <a:sym typeface="Calibri"/>
              </a:rPr>
              <a:t>الثالثة</a:t>
            </a:r>
            <a:endParaRPr sz="1800" b="1" i="0" u="none" strike="noStrike" cap="none">
              <a:solidFill>
                <a:schemeClr val="lt1"/>
              </a:solidFill>
              <a:latin typeface="Calibri"/>
              <a:ea typeface="Calibri"/>
              <a:cs typeface="Calibri"/>
              <a:sym typeface="Calibri"/>
            </a:endParaRPr>
          </a:p>
        </p:txBody>
      </p:sp>
      <p:sp>
        <p:nvSpPr>
          <p:cNvPr id="178" name="Google Shape;178;p6"/>
          <p:cNvSpPr/>
          <p:nvPr/>
        </p:nvSpPr>
        <p:spPr>
          <a:xfrm>
            <a:off x="0" y="786671"/>
            <a:ext cx="1364043" cy="1047620"/>
          </a:xfrm>
          <a:prstGeom prst="rect">
            <a:avLst/>
          </a:prstGeom>
          <a:no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7"/>
          <p:cNvSpPr/>
          <p:nvPr/>
        </p:nvSpPr>
        <p:spPr>
          <a:xfrm>
            <a:off x="276745" y="1163674"/>
            <a:ext cx="1596300" cy="961492"/>
          </a:xfrm>
          <a:prstGeom prst="roundRect">
            <a:avLst>
              <a:gd name="adj" fmla="val 16667"/>
            </a:avLst>
          </a:prstGeom>
          <a:solidFill>
            <a:srgbClr val="2D395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b="0" i="0" u="none" strike="noStrike" cap="none">
              <a:solidFill>
                <a:schemeClr val="lt1"/>
              </a:solidFill>
              <a:latin typeface="Calibri"/>
              <a:ea typeface="Calibri"/>
              <a:cs typeface="Calibri"/>
              <a:sym typeface="Calibri"/>
            </a:endParaRPr>
          </a:p>
        </p:txBody>
      </p:sp>
      <p:sp>
        <p:nvSpPr>
          <p:cNvPr id="184" name="Google Shape;184;p7"/>
          <p:cNvSpPr txBox="1"/>
          <p:nvPr/>
        </p:nvSpPr>
        <p:spPr>
          <a:xfrm>
            <a:off x="371485" y="1244310"/>
            <a:ext cx="133448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b="1" i="0" u="none" strike="noStrike" cap="none" dirty="0">
                <a:solidFill>
                  <a:schemeClr val="lt1"/>
                </a:solidFill>
                <a:latin typeface="Tajawal Medium"/>
                <a:ea typeface="Tajawal Medium"/>
                <a:cs typeface="+mj-cs"/>
                <a:sym typeface="Tajawal Medium"/>
              </a:rPr>
              <a:t>المحاضرة الثالثة </a:t>
            </a:r>
            <a:endParaRPr sz="2000" b="1" i="0" u="none" strike="noStrike" cap="none" dirty="0">
              <a:solidFill>
                <a:schemeClr val="lt1"/>
              </a:solidFill>
              <a:latin typeface="Tajawal Medium"/>
              <a:ea typeface="Tajawal Medium"/>
              <a:cs typeface="+mj-cs"/>
              <a:sym typeface="Tajawal Medium"/>
            </a:endParaRPr>
          </a:p>
        </p:txBody>
      </p:sp>
      <p:sp>
        <p:nvSpPr>
          <p:cNvPr id="185" name="Google Shape;185;p7"/>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86" name="Google Shape;186;p7"/>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187" name="Google Shape;187;p7"/>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188" name="Google Shape;188;p7"/>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189" name="Google Shape;189;p7"/>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190" name="Google Shape;190;p7"/>
          <p:cNvSpPr/>
          <p:nvPr/>
        </p:nvSpPr>
        <p:spPr>
          <a:xfrm>
            <a:off x="2050026" y="796414"/>
            <a:ext cx="9394721" cy="5043948"/>
          </a:xfrm>
          <a:prstGeom prst="roundRect">
            <a:avLst>
              <a:gd name="adj" fmla="val 16667"/>
            </a:avLst>
          </a:prstGeom>
          <a:solidFill>
            <a:srgbClr val="852F4A">
              <a:alpha val="80000"/>
            </a:srgbClr>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justLow" rtl="1">
              <a:lnSpc>
                <a:spcPct val="107000"/>
              </a:lnSpc>
              <a:spcBef>
                <a:spcPts val="0"/>
              </a:spcBef>
              <a:spcAft>
                <a:spcPts val="0"/>
              </a:spcAft>
              <a:buNone/>
            </a:pPr>
            <a:r>
              <a:rPr lang="ar-EG" sz="2800" b="0" i="0" u="none" strike="noStrike" cap="none" dirty="0">
                <a:solidFill>
                  <a:schemeClr val="lt1"/>
                </a:solidFill>
                <a:latin typeface="Simplified Arabic"/>
                <a:ea typeface="Simplified Arabic"/>
                <a:cs typeface="Simplified Arabic"/>
                <a:sym typeface="Simplified Arabic"/>
              </a:rPr>
              <a:t>- </a:t>
            </a:r>
            <a:r>
              <a:rPr lang="ar-EG" sz="2800" b="1" i="0" u="none" strike="noStrike" cap="none" dirty="0">
                <a:solidFill>
                  <a:schemeClr val="lt1"/>
                </a:solidFill>
                <a:latin typeface="Simplified Arabic"/>
                <a:ea typeface="Simplified Arabic"/>
                <a:cs typeface="+mj-cs"/>
                <a:sym typeface="Simplified Arabic"/>
              </a:rPr>
              <a:t>النظرية أيضا تُعني</a:t>
            </a:r>
            <a:r>
              <a:rPr lang="ar-EG" sz="2800" b="0" i="0" u="none" strike="noStrike" cap="none" dirty="0">
                <a:solidFill>
                  <a:schemeClr val="lt1"/>
                </a:solidFill>
                <a:latin typeface="Simplified Arabic"/>
                <a:ea typeface="Simplified Arabic"/>
                <a:cs typeface="+mj-cs"/>
                <a:sym typeface="Simplified Arabic"/>
              </a:rPr>
              <a:t>: </a:t>
            </a:r>
            <a:r>
              <a:rPr lang="ar-EG" sz="2800" b="0" i="0" u="none" strike="noStrike" cap="none" dirty="0">
                <a:solidFill>
                  <a:schemeClr val="lt1"/>
                </a:solidFill>
                <a:latin typeface="Calibri"/>
                <a:ea typeface="Calibri"/>
                <a:cs typeface="+mj-cs"/>
                <a:sym typeface="Calibri"/>
              </a:rPr>
              <a:t>المبادئ العامة والقوانين الحاكمة لعلاقات الأشياء الظاهرة أو الكامنة، الداخلية أو الخارجية، وتعكس الوقائع روحياً أو عقلياً أو تجريبياً وإمبريقياً.</a:t>
            </a:r>
            <a:endParaRPr sz="2800" b="0" i="0" u="none" strike="noStrike" cap="none" dirty="0">
              <a:solidFill>
                <a:schemeClr val="lt1"/>
              </a:solidFill>
              <a:latin typeface="Calibri"/>
              <a:ea typeface="Calibri"/>
              <a:cs typeface="+mj-cs"/>
              <a:sym typeface="Calibri"/>
            </a:endParaRPr>
          </a:p>
          <a:p>
            <a:pPr marL="0" marR="0" lvl="0" indent="0" algn="justLow" rtl="1">
              <a:lnSpc>
                <a:spcPct val="107000"/>
              </a:lnSpc>
              <a:spcBef>
                <a:spcPts val="800"/>
              </a:spcBef>
              <a:spcAft>
                <a:spcPts val="0"/>
              </a:spcAft>
              <a:buNone/>
            </a:pPr>
            <a:r>
              <a:rPr lang="ar-EG" sz="2800" b="0" i="0" u="none" strike="noStrike" cap="none" dirty="0">
                <a:solidFill>
                  <a:schemeClr val="lt1"/>
                </a:solidFill>
                <a:latin typeface="Calibri"/>
                <a:ea typeface="Calibri"/>
                <a:cs typeface="+mj-cs"/>
                <a:sym typeface="Calibri"/>
              </a:rPr>
              <a:t>- </a:t>
            </a:r>
            <a:r>
              <a:rPr lang="ar-EG" sz="2800" b="1" i="0" u="none" strike="noStrike" cap="none" dirty="0">
                <a:solidFill>
                  <a:schemeClr val="lt1"/>
                </a:solidFill>
                <a:latin typeface="Calibri"/>
                <a:ea typeface="Calibri"/>
                <a:cs typeface="+mj-cs"/>
                <a:sym typeface="Calibri"/>
              </a:rPr>
              <a:t>كما تُعني </a:t>
            </a:r>
            <a:r>
              <a:rPr lang="ar-EG" sz="2800" b="0" i="0" u="none" strike="noStrike" cap="none" dirty="0">
                <a:solidFill>
                  <a:schemeClr val="lt1"/>
                </a:solidFill>
                <a:latin typeface="Calibri"/>
                <a:ea typeface="Calibri"/>
                <a:cs typeface="+mj-cs"/>
                <a:sym typeface="Calibri"/>
              </a:rPr>
              <a:t>: نوع من التعميم للنشاط المعرفي ونتائج الممارسة من خلال التحقق من الواقع والعمل على تفسير هذه النتائج والتنبؤ بالقوانين المنظمة</a:t>
            </a:r>
            <a:r>
              <a:rPr lang="ar-EG" sz="2800" b="0" i="0" u="none" strike="noStrike" cap="none" dirty="0">
                <a:solidFill>
                  <a:schemeClr val="lt1"/>
                </a:solidFill>
                <a:latin typeface="Simplified Arabic"/>
                <a:ea typeface="Simplified Arabic"/>
                <a:cs typeface="+mj-cs"/>
                <a:sym typeface="Simplified Arabic"/>
              </a:rPr>
              <a:t>.</a:t>
            </a:r>
            <a:r>
              <a:rPr lang="ar-EG" sz="2800" b="0" i="0" u="none" strike="noStrike" cap="none" dirty="0">
                <a:solidFill>
                  <a:schemeClr val="lt1"/>
                </a:solidFill>
                <a:latin typeface="Calibri"/>
                <a:ea typeface="Calibri"/>
                <a:cs typeface="+mj-cs"/>
                <a:sym typeface="Calibri"/>
              </a:rPr>
              <a:t> إذن تحتاج النظرية</a:t>
            </a:r>
            <a:r>
              <a:rPr lang="ar-EG" sz="2800" b="0" i="0" u="none" strike="noStrike" cap="none" dirty="0">
                <a:solidFill>
                  <a:schemeClr val="lt1"/>
                </a:solidFill>
                <a:latin typeface="Simplified Arabic"/>
                <a:ea typeface="Simplified Arabic"/>
                <a:cs typeface="+mj-cs"/>
                <a:sym typeface="Simplified Arabic"/>
              </a:rPr>
              <a:t> </a:t>
            </a:r>
            <a:r>
              <a:rPr lang="ar-EG" sz="2800" b="1" i="0" u="none" strike="noStrike" cap="none" dirty="0">
                <a:solidFill>
                  <a:schemeClr val="lt1"/>
                </a:solidFill>
                <a:latin typeface="Adobe Caslon Pro" panose="0205050205050A020403" pitchFamily="18" charset="0"/>
                <a:ea typeface="Simplified Arabic"/>
                <a:cs typeface="+mj-cs"/>
                <a:sym typeface="Simplified Arabic"/>
              </a:rPr>
              <a:t>Theory</a:t>
            </a:r>
            <a:r>
              <a:rPr lang="ar-EG" sz="2800" b="0" i="0" u="none" strike="noStrike" cap="none" dirty="0">
                <a:solidFill>
                  <a:schemeClr val="lt1"/>
                </a:solidFill>
                <a:latin typeface="Simplified Arabic"/>
                <a:ea typeface="Simplified Arabic"/>
                <a:cs typeface="+mj-cs"/>
                <a:sym typeface="Simplified Arabic"/>
              </a:rPr>
              <a:t> </a:t>
            </a:r>
            <a:r>
              <a:rPr lang="ar-EG" sz="2800" b="0" i="0" u="none" strike="noStrike" cap="none" dirty="0">
                <a:solidFill>
                  <a:schemeClr val="lt1"/>
                </a:solidFill>
                <a:latin typeface="Calibri"/>
                <a:ea typeface="Calibri"/>
                <a:cs typeface="+mj-cs"/>
                <a:sym typeface="Calibri"/>
              </a:rPr>
              <a:t>إلى عملية تحقق، ثم وضع القوانين الراصدة والمفسرة لطبيعة العلاقة بين الأجزاء</a:t>
            </a:r>
            <a:r>
              <a:rPr lang="ar-EG" sz="2800" b="0" i="0" u="none" strike="noStrike" cap="none" dirty="0">
                <a:solidFill>
                  <a:schemeClr val="lt1"/>
                </a:solidFill>
                <a:latin typeface="Simplified Arabic"/>
                <a:ea typeface="Simplified Arabic"/>
                <a:cs typeface="+mj-cs"/>
                <a:sym typeface="Simplified Arabic"/>
              </a:rPr>
              <a:t>.</a:t>
            </a:r>
            <a:endParaRPr sz="2800" b="0" i="0" u="none" strike="noStrike" cap="none" dirty="0">
              <a:solidFill>
                <a:schemeClr val="lt1"/>
              </a:solidFill>
              <a:latin typeface="Calibri"/>
              <a:ea typeface="Calibri"/>
              <a:cs typeface="+mj-cs"/>
              <a:sym typeface="Calibri"/>
            </a:endParaRPr>
          </a:p>
        </p:txBody>
      </p:sp>
    </p:spTree>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8"/>
          <p:cNvSpPr/>
          <p:nvPr/>
        </p:nvSpPr>
        <p:spPr>
          <a:xfrm>
            <a:off x="195037" y="913675"/>
            <a:ext cx="1442033" cy="910527"/>
          </a:xfrm>
          <a:prstGeom prst="roundRect">
            <a:avLst>
              <a:gd name="adj" fmla="val 16667"/>
            </a:avLst>
          </a:prstGeom>
          <a:solidFill>
            <a:srgbClr val="852F4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b="0" i="0" u="none" strike="noStrike" cap="none">
              <a:solidFill>
                <a:schemeClr val="lt1"/>
              </a:solidFill>
              <a:latin typeface="Calibri"/>
              <a:ea typeface="Calibri"/>
              <a:cs typeface="Calibri"/>
              <a:sym typeface="Calibri"/>
            </a:endParaRPr>
          </a:p>
        </p:txBody>
      </p:sp>
      <p:sp>
        <p:nvSpPr>
          <p:cNvPr id="196" name="Google Shape;196;p8"/>
          <p:cNvSpPr txBox="1"/>
          <p:nvPr/>
        </p:nvSpPr>
        <p:spPr>
          <a:xfrm>
            <a:off x="195038" y="983636"/>
            <a:ext cx="1294549"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b="1" i="0" u="none" strike="noStrike" cap="none" dirty="0">
                <a:solidFill>
                  <a:schemeClr val="lt1"/>
                </a:solidFill>
                <a:latin typeface="Tajawal Medium"/>
                <a:ea typeface="Tajawal Medium"/>
                <a:cs typeface="Tajawal Medium"/>
                <a:sym typeface="Tajawal Medium"/>
              </a:rPr>
              <a:t>المحاضرة الثالثة</a:t>
            </a:r>
            <a:endParaRPr sz="2000" b="1" i="0" u="none" strike="noStrike" cap="none" dirty="0">
              <a:solidFill>
                <a:schemeClr val="lt1"/>
              </a:solidFill>
              <a:latin typeface="Tajawal Medium"/>
              <a:ea typeface="Tajawal Medium"/>
              <a:cs typeface="Tajawal Medium"/>
              <a:sym typeface="Tajawal Medium"/>
            </a:endParaRPr>
          </a:p>
        </p:txBody>
      </p:sp>
      <p:sp>
        <p:nvSpPr>
          <p:cNvPr id="197" name="Google Shape;197;p8"/>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98" name="Google Shape;198;p8"/>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199" name="Google Shape;199;p8"/>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200" name="Google Shape;200;p8"/>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201" name="Google Shape;201;p8"/>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202" name="Google Shape;202;p8"/>
          <p:cNvSpPr/>
          <p:nvPr/>
        </p:nvSpPr>
        <p:spPr>
          <a:xfrm>
            <a:off x="1263989" y="913675"/>
            <a:ext cx="10707329" cy="4926687"/>
          </a:xfrm>
          <a:prstGeom prst="roundRect">
            <a:avLst>
              <a:gd name="adj" fmla="val 16667"/>
            </a:avLst>
          </a:prstGeom>
          <a:solidFill>
            <a:srgbClr val="852F4A">
              <a:alpha val="80000"/>
            </a:srgbClr>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just" rtl="1">
              <a:lnSpc>
                <a:spcPct val="107000"/>
              </a:lnSpc>
              <a:spcBef>
                <a:spcPts val="0"/>
              </a:spcBef>
              <a:spcAft>
                <a:spcPts val="0"/>
              </a:spcAft>
              <a:buNone/>
            </a:pPr>
            <a:r>
              <a:rPr lang="ar-EG" sz="2800" b="0" i="0" u="none" strike="noStrike" cap="none" dirty="0">
                <a:solidFill>
                  <a:srgbClr val="FFFFFF"/>
                </a:solidFill>
                <a:latin typeface="Calibri"/>
                <a:ea typeface="Calibri"/>
                <a:cs typeface="Calibri"/>
                <a:sym typeface="Calibri"/>
              </a:rPr>
              <a:t>- والنظرية هي المرحلة التالية لوضع الفرض العلمي </a:t>
            </a:r>
            <a:r>
              <a:rPr lang="ar-EG" sz="2800" dirty="0">
                <a:solidFill>
                  <a:srgbClr val="FFFFFF"/>
                </a:solidFill>
                <a:latin typeface="Calibri"/>
                <a:ea typeface="Calibri"/>
                <a:cs typeface="Calibri"/>
                <a:sym typeface="Calibri"/>
              </a:rPr>
              <a:t>الذي</a:t>
            </a:r>
            <a:r>
              <a:rPr lang="ar-EG" sz="2800" b="0" i="0" u="none" strike="noStrike" cap="none" dirty="0">
                <a:solidFill>
                  <a:srgbClr val="FFFFFF"/>
                </a:solidFill>
                <a:latin typeface="Calibri"/>
                <a:ea typeface="Calibri"/>
                <a:cs typeface="Calibri"/>
                <a:sym typeface="Calibri"/>
              </a:rPr>
              <a:t> يكشف العلاقات ويفسر الظواهر</a:t>
            </a:r>
            <a:r>
              <a:rPr lang="ar-EG" sz="2800" b="0" i="0" u="none" strike="noStrike" cap="none" dirty="0">
                <a:solidFill>
                  <a:srgbClr val="FFFFFF"/>
                </a:solidFill>
                <a:latin typeface="Simplified Arabic"/>
                <a:ea typeface="Simplified Arabic"/>
                <a:cs typeface="Simplified Arabic"/>
                <a:sym typeface="Simplified Arabic"/>
              </a:rPr>
              <a:t>.</a:t>
            </a:r>
            <a:endParaRPr dirty="0"/>
          </a:p>
          <a:p>
            <a:pPr marL="0" marR="0" lvl="0" indent="0" algn="just" rtl="1">
              <a:lnSpc>
                <a:spcPct val="107000"/>
              </a:lnSpc>
              <a:spcBef>
                <a:spcPts val="800"/>
              </a:spcBef>
              <a:spcAft>
                <a:spcPts val="0"/>
              </a:spcAft>
              <a:buNone/>
            </a:pPr>
            <a:r>
              <a:rPr lang="ar-EG" sz="2800" b="0" i="0" u="none" strike="noStrike" cap="none" dirty="0">
                <a:solidFill>
                  <a:srgbClr val="FFFFFF"/>
                </a:solidFill>
                <a:latin typeface="Simplified Arabic"/>
                <a:ea typeface="Simplified Arabic"/>
                <a:cs typeface="Simplified Arabic"/>
                <a:sym typeface="Simplified Arabic"/>
              </a:rPr>
              <a:t>    </a:t>
            </a:r>
            <a:r>
              <a:rPr lang="ar-EG" sz="2800" b="0" i="0" u="none" strike="noStrike" cap="none" dirty="0">
                <a:solidFill>
                  <a:srgbClr val="FFFFFF"/>
                </a:solidFill>
                <a:latin typeface="Calibri"/>
                <a:ea typeface="Calibri"/>
                <a:cs typeface="Calibri"/>
                <a:sym typeface="Calibri"/>
              </a:rPr>
              <a:t>ولكن إذا كان </a:t>
            </a:r>
            <a:r>
              <a:rPr lang="ar-EG" sz="2800" b="1" i="0" u="none" strike="noStrike" cap="none" dirty="0">
                <a:solidFill>
                  <a:srgbClr val="FFFFFF"/>
                </a:solidFill>
                <a:latin typeface="Calibri"/>
                <a:ea typeface="Calibri"/>
                <a:cs typeface="Calibri"/>
                <a:sym typeface="Calibri"/>
              </a:rPr>
              <a:t>الفرض </a:t>
            </a:r>
            <a:r>
              <a:rPr lang="ar-EG" sz="2800" b="0" i="0" u="none" strike="noStrike" cap="none" dirty="0">
                <a:solidFill>
                  <a:srgbClr val="FFFFFF"/>
                </a:solidFill>
                <a:latin typeface="Calibri"/>
                <a:ea typeface="Calibri"/>
                <a:cs typeface="Calibri"/>
                <a:sym typeface="Calibri"/>
              </a:rPr>
              <a:t>عبارة عن عرض العلاقة المتوقعة بين المتغيرات المستقلة من ناحية والتابعة من ناحية، فإن النظريات هي فرض علمي ثبت تحققه وأمكن تعميمه واقتدر على الفهم والتنبؤ </a:t>
            </a:r>
            <a:endParaRPr dirty="0"/>
          </a:p>
          <a:p>
            <a:pPr marL="0" marR="0" lvl="0" indent="0" algn="just" rtl="1">
              <a:lnSpc>
                <a:spcPct val="107000"/>
              </a:lnSpc>
              <a:spcBef>
                <a:spcPts val="800"/>
              </a:spcBef>
              <a:spcAft>
                <a:spcPts val="0"/>
              </a:spcAft>
              <a:buNone/>
            </a:pPr>
            <a:r>
              <a:rPr lang="ar-EG" sz="2800" b="0" i="0" u="none" strike="noStrike" cap="none" dirty="0">
                <a:solidFill>
                  <a:srgbClr val="FFFFFF"/>
                </a:solidFill>
                <a:latin typeface="Simplified Arabic"/>
                <a:ea typeface="Simplified Arabic"/>
                <a:cs typeface="Simplified Arabic"/>
                <a:sym typeface="Simplified Arabic"/>
              </a:rPr>
              <a:t>    - وقد</a:t>
            </a:r>
            <a:r>
              <a:rPr lang="ar-EG" sz="2800" b="0" i="0" u="none" strike="noStrike" cap="none" dirty="0">
                <a:solidFill>
                  <a:srgbClr val="FFFFFF"/>
                </a:solidFill>
                <a:latin typeface="Calibri"/>
                <a:ea typeface="Calibri"/>
                <a:cs typeface="Calibri"/>
                <a:sym typeface="Calibri"/>
              </a:rPr>
              <a:t> عرفها </a:t>
            </a:r>
            <a:r>
              <a:rPr lang="ar-EG" sz="2800" b="0" i="0" u="none" strike="noStrike" cap="none" dirty="0" err="1">
                <a:solidFill>
                  <a:srgbClr val="FFFFFF"/>
                </a:solidFill>
                <a:latin typeface="Calibri"/>
                <a:ea typeface="Calibri"/>
                <a:cs typeface="Calibri"/>
                <a:sym typeface="Calibri"/>
              </a:rPr>
              <a:t>بارسونز</a:t>
            </a:r>
            <a:r>
              <a:rPr lang="ar-EG" sz="2800" b="0" i="0" u="none" strike="noStrike" cap="none" dirty="0">
                <a:solidFill>
                  <a:srgbClr val="FFFFFF"/>
                </a:solidFill>
                <a:latin typeface="Simplified Arabic"/>
                <a:ea typeface="Simplified Arabic"/>
                <a:cs typeface="Simplified Arabic"/>
                <a:sym typeface="Simplified Arabic"/>
              </a:rPr>
              <a:t> </a:t>
            </a:r>
            <a:r>
              <a:rPr lang="ar-EG" sz="2800" b="1" i="0" u="none" strike="noStrike" cap="none" dirty="0" err="1">
                <a:solidFill>
                  <a:srgbClr val="FFFFFF"/>
                </a:solidFill>
                <a:latin typeface="Adobe Caslon Pro" panose="0205050205050A020403" pitchFamily="18" charset="0"/>
                <a:ea typeface="Simplified Arabic"/>
                <a:cs typeface="Simplified Arabic"/>
                <a:sym typeface="Simplified Arabic"/>
              </a:rPr>
              <a:t>Parsons</a:t>
            </a:r>
            <a:r>
              <a:rPr lang="ar-EG" sz="2800" b="0" i="0" u="none" strike="noStrike" cap="none" dirty="0">
                <a:solidFill>
                  <a:srgbClr val="FFFFFF"/>
                </a:solidFill>
                <a:latin typeface="Simplified Arabic"/>
                <a:ea typeface="Simplified Arabic"/>
                <a:cs typeface="Simplified Arabic"/>
                <a:sym typeface="Simplified Arabic"/>
              </a:rPr>
              <a:t> </a:t>
            </a:r>
            <a:r>
              <a:rPr lang="ar-EG" sz="2800" b="0" i="0" u="none" strike="noStrike" cap="none" dirty="0">
                <a:solidFill>
                  <a:srgbClr val="FFFFFF"/>
                </a:solidFill>
                <a:latin typeface="Calibri"/>
                <a:ea typeface="Calibri"/>
                <a:cs typeface="Calibri"/>
                <a:sym typeface="Calibri"/>
              </a:rPr>
              <a:t>أبو النظريات الاجتماعية الحديثة بأنها عبارة عن تصور بنيوي للعلاقات السببية أو نظام للملفات الوظيفية والبنائية للظواهر الاجتماعية</a:t>
            </a:r>
            <a:r>
              <a:rPr lang="ar-EG" sz="2800" b="0" i="0" u="none" strike="noStrike" cap="none" dirty="0">
                <a:solidFill>
                  <a:srgbClr val="FFFFFF"/>
                </a:solidFill>
                <a:latin typeface="Simplified Arabic"/>
                <a:ea typeface="Simplified Arabic"/>
                <a:cs typeface="Simplified Arabic"/>
                <a:sym typeface="Simplified Arabic"/>
              </a:rPr>
              <a:t>.</a:t>
            </a:r>
            <a:endParaRPr sz="2800" b="0" i="0" u="none" strike="noStrike" cap="none" dirty="0">
              <a:solidFill>
                <a:srgbClr val="FFFFFF"/>
              </a:solidFill>
              <a:latin typeface="Calibri"/>
              <a:ea typeface="Calibri"/>
              <a:cs typeface="Calibri"/>
              <a:sym typeface="Calibri"/>
            </a:endParaRPr>
          </a:p>
        </p:txBody>
      </p:sp>
    </p:spTree>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9"/>
          <p:cNvSpPr/>
          <p:nvPr/>
        </p:nvSpPr>
        <p:spPr>
          <a:xfrm>
            <a:off x="2626179" y="500900"/>
            <a:ext cx="9361177"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pic>
        <p:nvPicPr>
          <p:cNvPr id="208" name="Google Shape;208;p9"/>
          <p:cNvPicPr preferRelativeResize="0"/>
          <p:nvPr/>
        </p:nvPicPr>
        <p:blipFill rotWithShape="1">
          <a:blip r:embed="rId3">
            <a:alphaModFix/>
          </a:blip>
          <a:srcRect/>
          <a:stretch/>
        </p:blipFill>
        <p:spPr>
          <a:xfrm>
            <a:off x="245860" y="-372928"/>
            <a:ext cx="2036258" cy="1800993"/>
          </a:xfrm>
          <a:prstGeom prst="rect">
            <a:avLst/>
          </a:prstGeom>
          <a:noFill/>
          <a:ln>
            <a:noFill/>
          </a:ln>
        </p:spPr>
      </p:pic>
      <p:sp>
        <p:nvSpPr>
          <p:cNvPr id="209" name="Google Shape;209;p9"/>
          <p:cNvSpPr/>
          <p:nvPr/>
        </p:nvSpPr>
        <p:spPr>
          <a:xfrm>
            <a:off x="7858934" y="786671"/>
            <a:ext cx="4128422" cy="4952309"/>
          </a:xfrm>
          <a:prstGeom prst="roundRect">
            <a:avLst>
              <a:gd name="adj" fmla="val 6140"/>
            </a:avLst>
          </a:prstGeom>
          <a:solidFill>
            <a:srgbClr val="8E5A6D">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10" name="Google Shape;210;p9"/>
          <p:cNvSpPr/>
          <p:nvPr/>
        </p:nvSpPr>
        <p:spPr>
          <a:xfrm>
            <a:off x="1593581" y="1086867"/>
            <a:ext cx="9897004" cy="5083187"/>
          </a:xfrm>
          <a:prstGeom prst="roundRect">
            <a:avLst>
              <a:gd name="adj" fmla="val 6140"/>
            </a:avLst>
          </a:prstGeom>
          <a:solidFill>
            <a:schemeClr val="lt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just" rtl="1">
              <a:lnSpc>
                <a:spcPct val="107000"/>
              </a:lnSpc>
              <a:spcBef>
                <a:spcPts val="0"/>
              </a:spcBef>
              <a:spcAft>
                <a:spcPts val="0"/>
              </a:spcAft>
              <a:buNone/>
            </a:pPr>
            <a:r>
              <a:rPr lang="ar-EG" sz="2800" b="0" i="0" u="none" strike="noStrike" cap="none" dirty="0">
                <a:solidFill>
                  <a:srgbClr val="852F4A"/>
                </a:solidFill>
                <a:latin typeface="Calibri"/>
                <a:ea typeface="Calibri"/>
                <a:cs typeface="Calibri"/>
                <a:sym typeface="Calibri"/>
              </a:rPr>
              <a:t>إذن فالنظرية الإعلامية عبارة عن</a:t>
            </a:r>
            <a:r>
              <a:rPr lang="ar-EG" sz="2800" b="0" i="0" u="none" strike="noStrike" cap="none" dirty="0">
                <a:solidFill>
                  <a:srgbClr val="852F4A"/>
                </a:solidFill>
                <a:latin typeface="Simplified Arabic"/>
                <a:ea typeface="Simplified Arabic"/>
                <a:cs typeface="Simplified Arabic"/>
                <a:sym typeface="Simplified Arabic"/>
              </a:rPr>
              <a:t>: </a:t>
            </a:r>
            <a:r>
              <a:rPr lang="ar-EG" sz="2800" b="0" i="0" u="none" strike="noStrike" cap="none" dirty="0">
                <a:solidFill>
                  <a:srgbClr val="852F4A"/>
                </a:solidFill>
                <a:latin typeface="Calibri"/>
                <a:ea typeface="Calibri"/>
                <a:cs typeface="Calibri"/>
                <a:sym typeface="Calibri"/>
              </a:rPr>
              <a:t>القوانين الافتراضية الحاكمة للعلاقة بين أجزاء السلسلة الاتصالية، المجربة علمياً وعملياً، والمفسرة لطبيعة عمل الإعلام وأدوارها الاجتماعية، حيث تفسر عمل الأفراد والجماعات في الظرف الاتصال</a:t>
            </a:r>
            <a:r>
              <a:rPr lang="ar-EG" sz="2800" dirty="0">
                <a:solidFill>
                  <a:srgbClr val="852F4A"/>
                </a:solidFill>
                <a:latin typeface="Calibri"/>
                <a:ea typeface="Calibri"/>
                <a:cs typeface="Calibri"/>
                <a:sym typeface="Calibri"/>
              </a:rPr>
              <a:t>ي</a:t>
            </a:r>
            <a:r>
              <a:rPr lang="ar-EG" sz="2800" b="0" i="0" u="none" strike="noStrike" cap="none" dirty="0">
                <a:solidFill>
                  <a:srgbClr val="852F4A"/>
                </a:solidFill>
                <a:latin typeface="Calibri"/>
                <a:ea typeface="Calibri"/>
                <a:cs typeface="Calibri"/>
                <a:sym typeface="Calibri"/>
              </a:rPr>
              <a:t>، وتصف العناصر الفاعلة وأهدافها ووظائفها المادية والمعنوية</a:t>
            </a:r>
            <a:r>
              <a:rPr lang="ar-EG" sz="2800" b="0" i="0" u="none" strike="noStrike" cap="none" dirty="0">
                <a:solidFill>
                  <a:srgbClr val="852F4A"/>
                </a:solidFill>
                <a:latin typeface="Simplified Arabic"/>
                <a:ea typeface="Simplified Arabic"/>
                <a:cs typeface="Simplified Arabic"/>
                <a:sym typeface="Simplified Arabic"/>
              </a:rPr>
              <a:t>.</a:t>
            </a:r>
            <a:endParaRPr sz="2800" b="0" i="0" u="none" strike="noStrike" cap="none" dirty="0">
              <a:solidFill>
                <a:srgbClr val="852F4A"/>
              </a:solidFill>
              <a:latin typeface="Calibri"/>
              <a:ea typeface="Calibri"/>
              <a:cs typeface="Calibri"/>
              <a:sym typeface="Calibri"/>
            </a:endParaRPr>
          </a:p>
          <a:p>
            <a:pPr marL="0" marR="0" lvl="0" indent="0" algn="just" rtl="1">
              <a:lnSpc>
                <a:spcPct val="107000"/>
              </a:lnSpc>
              <a:spcBef>
                <a:spcPts val="800"/>
              </a:spcBef>
              <a:spcAft>
                <a:spcPts val="0"/>
              </a:spcAft>
              <a:buNone/>
            </a:pPr>
            <a:r>
              <a:rPr lang="ar-EG" sz="2800" b="0" i="0" u="none" strike="noStrike" cap="none" dirty="0">
                <a:solidFill>
                  <a:srgbClr val="852F4A"/>
                </a:solidFill>
                <a:latin typeface="Calibri"/>
                <a:ea typeface="Calibri"/>
                <a:cs typeface="Calibri"/>
                <a:sym typeface="Calibri"/>
              </a:rPr>
              <a:t>     وقد قدّم علم الإعلام عشرات النظريات التي وصفت وفسّرت عمل وسائل الاتصال الجماهيري، ورغم الحاجة القصوى لهذه النظريات إلاّ أننا ينبغي أن نؤكد على أهمية الفهم الكلى للنظريات بمعنى أنَّ كل نظرية تقدم معطياتها العلمية في ضوء ظروف تجريبها، والفهم الكامل يحتاج تقريباً لكل النظريات، أي أنَّ النظرية ستظل تقدم اجتهادات علمية جزئية قابلة للتغيير بشكل كلى أو جزئي لأن النظرية الشاملة</a:t>
            </a:r>
            <a:r>
              <a:rPr lang="ar-EG" sz="2800" b="0" i="0" u="none" strike="noStrike" cap="none" dirty="0">
                <a:solidFill>
                  <a:srgbClr val="852F4A"/>
                </a:solidFill>
                <a:latin typeface="Simplified Arabic"/>
                <a:ea typeface="Simplified Arabic"/>
                <a:cs typeface="Simplified Arabic"/>
                <a:sym typeface="Simplified Arabic"/>
              </a:rPr>
              <a:t> </a:t>
            </a:r>
            <a:r>
              <a:rPr lang="ar-EG" sz="2800" b="1" i="0" u="none" strike="noStrike" cap="none" dirty="0" err="1">
                <a:solidFill>
                  <a:srgbClr val="852F4A"/>
                </a:solidFill>
                <a:latin typeface="Adobe Caslon Pro" panose="0205050205050A020403" pitchFamily="18" charset="0"/>
                <a:ea typeface="Simplified Arabic"/>
                <a:cs typeface="Simplified Arabic"/>
                <a:sym typeface="Simplified Arabic"/>
              </a:rPr>
              <a:t>Total</a:t>
            </a:r>
            <a:r>
              <a:rPr lang="ar-EG" sz="2800" b="1" i="0" u="none" strike="noStrike" cap="none" dirty="0">
                <a:solidFill>
                  <a:srgbClr val="852F4A"/>
                </a:solidFill>
                <a:latin typeface="Adobe Caslon Pro" panose="0205050205050A020403" pitchFamily="18" charset="0"/>
                <a:ea typeface="Simplified Arabic"/>
                <a:cs typeface="Simplified Arabic"/>
                <a:sym typeface="Simplified Arabic"/>
              </a:rPr>
              <a:t> </a:t>
            </a:r>
            <a:r>
              <a:rPr lang="ar-EG" sz="2800" b="1" i="0" u="none" strike="noStrike" cap="none" dirty="0" err="1">
                <a:solidFill>
                  <a:srgbClr val="852F4A"/>
                </a:solidFill>
                <a:latin typeface="Adobe Caslon Pro" panose="0205050205050A020403" pitchFamily="18" charset="0"/>
                <a:ea typeface="Simplified Arabic"/>
                <a:cs typeface="Simplified Arabic"/>
                <a:sym typeface="Simplified Arabic"/>
              </a:rPr>
              <a:t>itairian</a:t>
            </a:r>
            <a:r>
              <a:rPr lang="ar-EG" sz="2800" b="1" i="0" u="none" strike="noStrike" cap="none" dirty="0">
                <a:solidFill>
                  <a:srgbClr val="852F4A"/>
                </a:solidFill>
                <a:latin typeface="Adobe Caslon Pro" panose="0205050205050A020403" pitchFamily="18" charset="0"/>
                <a:ea typeface="Simplified Arabic"/>
                <a:cs typeface="Simplified Arabic"/>
                <a:sym typeface="Simplified Arabic"/>
              </a:rPr>
              <a:t> </a:t>
            </a:r>
            <a:r>
              <a:rPr lang="ar-EG" sz="2800" b="1" i="0" u="none" strike="noStrike" cap="none" dirty="0" err="1">
                <a:solidFill>
                  <a:srgbClr val="852F4A"/>
                </a:solidFill>
                <a:latin typeface="Adobe Caslon Pro" panose="0205050205050A020403" pitchFamily="18" charset="0"/>
                <a:ea typeface="Simplified Arabic"/>
                <a:cs typeface="Simplified Arabic"/>
                <a:sym typeface="Simplified Arabic"/>
              </a:rPr>
              <a:t>theory</a:t>
            </a:r>
            <a:r>
              <a:rPr lang="ar-EG" sz="2800" b="1" i="0" u="none" strike="noStrike" cap="none" dirty="0">
                <a:solidFill>
                  <a:srgbClr val="852F4A"/>
                </a:solidFill>
                <a:latin typeface="Adobe Caslon Pro" panose="0205050205050A020403" pitchFamily="18" charset="0"/>
                <a:ea typeface="Simplified Arabic"/>
                <a:cs typeface="Simplified Arabic"/>
                <a:sym typeface="Simplified Arabic"/>
              </a:rPr>
              <a:t>  </a:t>
            </a:r>
            <a:r>
              <a:rPr lang="ar-EG" sz="2800" b="0" i="0" u="none" strike="noStrike" cap="none" dirty="0">
                <a:solidFill>
                  <a:srgbClr val="852F4A"/>
                </a:solidFill>
                <a:latin typeface="Simplified Arabic"/>
                <a:ea typeface="Simplified Arabic"/>
                <a:cs typeface="Simplified Arabic"/>
                <a:sym typeface="Simplified Arabic"/>
              </a:rPr>
              <a:t>أو</a:t>
            </a:r>
            <a:r>
              <a:rPr lang="ar-EG" sz="2800" b="0" i="0" u="none" strike="noStrike" cap="none" dirty="0">
                <a:solidFill>
                  <a:srgbClr val="852F4A"/>
                </a:solidFill>
                <a:latin typeface="Calibri"/>
                <a:ea typeface="Calibri"/>
                <a:cs typeface="Calibri"/>
                <a:sym typeface="Calibri"/>
              </a:rPr>
              <a:t> الجامعة لم توجد بعد</a:t>
            </a:r>
            <a:r>
              <a:rPr lang="ar-EG" sz="2800" b="0" i="0" u="none" strike="noStrike" cap="none" dirty="0">
                <a:solidFill>
                  <a:srgbClr val="852F4A"/>
                </a:solidFill>
                <a:latin typeface="Simplified Arabic"/>
                <a:ea typeface="Simplified Arabic"/>
                <a:cs typeface="Simplified Arabic"/>
                <a:sym typeface="Simplified Arabic"/>
              </a:rPr>
              <a:t>.</a:t>
            </a:r>
            <a:endParaRPr sz="2800" b="0" i="0" u="none" strike="noStrike" cap="none" dirty="0">
              <a:solidFill>
                <a:srgbClr val="852F4A"/>
              </a:solidFill>
              <a:latin typeface="Calibri"/>
              <a:ea typeface="Calibri"/>
              <a:cs typeface="Calibri"/>
              <a:sym typeface="Calibri"/>
            </a:endParaRPr>
          </a:p>
        </p:txBody>
      </p:sp>
      <p:pic>
        <p:nvPicPr>
          <p:cNvPr id="211" name="Google Shape;211;p9"/>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212" name="Google Shape;212;p9"/>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213" name="Google Shape;213;p9"/>
          <p:cNvSpPr/>
          <p:nvPr/>
        </p:nvSpPr>
        <p:spPr>
          <a:xfrm>
            <a:off x="2282118" y="181987"/>
            <a:ext cx="2300748" cy="603244"/>
          </a:xfrm>
          <a:prstGeom prst="roundRect">
            <a:avLst>
              <a:gd name="adj" fmla="val 16667"/>
            </a:avLst>
          </a:prstGeom>
          <a:solidFill>
            <a:srgbClr val="852F4A"/>
          </a:solidFill>
          <a:ln w="12700" cap="flat" cmpd="sng">
            <a:solidFill>
              <a:schemeClr val="lt2"/>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ar-EG" sz="2400" b="1" i="0" u="none" strike="noStrike" cap="none">
                <a:solidFill>
                  <a:schemeClr val="lt1"/>
                </a:solidFill>
                <a:latin typeface="Calibri"/>
                <a:ea typeface="Calibri"/>
                <a:cs typeface="Calibri"/>
                <a:sym typeface="Calibri"/>
              </a:rPr>
              <a:t>المحاضرة الثالثة</a:t>
            </a:r>
            <a:endParaRPr sz="2400" b="1" i="0" u="none" strike="noStrike" cap="none">
              <a:solidFill>
                <a:schemeClr val="lt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10"/>
          <p:cNvSpPr/>
          <p:nvPr/>
        </p:nvSpPr>
        <p:spPr>
          <a:xfrm>
            <a:off x="2626179" y="500900"/>
            <a:ext cx="9565822"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pic>
        <p:nvPicPr>
          <p:cNvPr id="219" name="Google Shape;219;p10"/>
          <p:cNvPicPr preferRelativeResize="0"/>
          <p:nvPr/>
        </p:nvPicPr>
        <p:blipFill rotWithShape="1">
          <a:blip r:embed="rId3">
            <a:alphaModFix/>
          </a:blip>
          <a:srcRect/>
          <a:stretch/>
        </p:blipFill>
        <p:spPr>
          <a:xfrm>
            <a:off x="245860" y="-372928"/>
            <a:ext cx="2036258" cy="1800993"/>
          </a:xfrm>
          <a:prstGeom prst="rect">
            <a:avLst/>
          </a:prstGeom>
          <a:noFill/>
          <a:ln>
            <a:noFill/>
          </a:ln>
        </p:spPr>
      </p:pic>
      <p:sp>
        <p:nvSpPr>
          <p:cNvPr id="220" name="Google Shape;220;p10"/>
          <p:cNvSpPr/>
          <p:nvPr/>
        </p:nvSpPr>
        <p:spPr>
          <a:xfrm>
            <a:off x="7858934" y="786671"/>
            <a:ext cx="4128422" cy="4952309"/>
          </a:xfrm>
          <a:prstGeom prst="roundRect">
            <a:avLst>
              <a:gd name="adj" fmla="val 6140"/>
            </a:avLst>
          </a:prstGeom>
          <a:solidFill>
            <a:srgbClr val="8E5A6D">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21" name="Google Shape;221;p10"/>
          <p:cNvSpPr/>
          <p:nvPr/>
        </p:nvSpPr>
        <p:spPr>
          <a:xfrm>
            <a:off x="914400" y="943898"/>
            <a:ext cx="10659548" cy="4860520"/>
          </a:xfrm>
          <a:prstGeom prst="roundRect">
            <a:avLst>
              <a:gd name="adj" fmla="val 6140"/>
            </a:avLst>
          </a:prstGeom>
          <a:solidFill>
            <a:schemeClr val="lt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457200" marR="0" lvl="0" indent="-457200" algn="just" rtl="1">
              <a:lnSpc>
                <a:spcPct val="107000"/>
              </a:lnSpc>
              <a:spcBef>
                <a:spcPts val="0"/>
              </a:spcBef>
              <a:spcAft>
                <a:spcPts val="0"/>
              </a:spcAft>
              <a:buClr>
                <a:srgbClr val="4472C4"/>
              </a:buClr>
              <a:buSzPts val="2800"/>
              <a:buFont typeface="Wingdings" panose="05000000000000000000" pitchFamily="2" charset="2"/>
              <a:buChar char="§"/>
            </a:pPr>
            <a:r>
              <a:rPr lang="ar-EG" sz="2800" b="1" i="0" u="none" strike="noStrike" cap="none" dirty="0">
                <a:solidFill>
                  <a:srgbClr val="4472C4"/>
                </a:solidFill>
                <a:latin typeface="Calibri"/>
                <a:ea typeface="Calibri"/>
                <a:cs typeface="Calibri"/>
                <a:sym typeface="Calibri"/>
              </a:rPr>
              <a:t>وظائف النظرية </a:t>
            </a:r>
            <a:r>
              <a:rPr lang="ar-EG" sz="2800" b="1" i="0" u="none" strike="noStrike" cap="none" dirty="0">
                <a:solidFill>
                  <a:srgbClr val="000000"/>
                </a:solidFill>
                <a:latin typeface="Calibri"/>
                <a:ea typeface="Calibri"/>
                <a:cs typeface="Calibri"/>
                <a:sym typeface="Calibri"/>
              </a:rPr>
              <a:t>:</a:t>
            </a:r>
            <a:endParaRPr dirty="0"/>
          </a:p>
          <a:p>
            <a:pPr marL="0" marR="0" lvl="0" indent="0" algn="just" rtl="1">
              <a:lnSpc>
                <a:spcPct val="107000"/>
              </a:lnSpc>
              <a:spcBef>
                <a:spcPts val="0"/>
              </a:spcBef>
              <a:spcAft>
                <a:spcPts val="0"/>
              </a:spcAft>
              <a:buNone/>
            </a:pPr>
            <a:r>
              <a:rPr lang="ar-EG" sz="2800" b="1" i="0" u="none" strike="noStrike" cap="none" dirty="0">
                <a:solidFill>
                  <a:srgbClr val="000000"/>
                </a:solidFill>
                <a:latin typeface="Calibri"/>
                <a:ea typeface="Calibri"/>
                <a:cs typeface="Calibri"/>
                <a:sym typeface="Calibri"/>
              </a:rPr>
              <a:t>تتعدد وظائف النظريات العلمية لتشمل ما يلي:-</a:t>
            </a:r>
            <a:endParaRPr sz="2800" b="0" i="0" u="none" strike="noStrike" cap="none" dirty="0">
              <a:solidFill>
                <a:srgbClr val="000000"/>
              </a:solidFill>
              <a:latin typeface="Calibri"/>
              <a:ea typeface="Calibri"/>
              <a:cs typeface="Calibri"/>
              <a:sym typeface="Calibri"/>
            </a:endParaRPr>
          </a:p>
          <a:p>
            <a:pPr marL="342900" marR="0" lvl="0" indent="-342900" algn="just" rtl="1">
              <a:lnSpc>
                <a:spcPct val="107000"/>
              </a:lnSpc>
              <a:spcBef>
                <a:spcPts val="0"/>
              </a:spcBef>
              <a:spcAft>
                <a:spcPts val="0"/>
              </a:spcAft>
              <a:buClr>
                <a:srgbClr val="000000"/>
              </a:buClr>
              <a:buSzPts val="2800"/>
              <a:buFont typeface="Simplified Arabic"/>
              <a:buChar char="-"/>
            </a:pPr>
            <a:r>
              <a:rPr lang="ar-EG" sz="2800" b="1" i="0" u="none" strike="noStrike" cap="none" dirty="0">
                <a:solidFill>
                  <a:srgbClr val="000000"/>
                </a:solidFill>
                <a:latin typeface="Calibri"/>
                <a:ea typeface="Calibri"/>
                <a:cs typeface="Calibri"/>
                <a:sym typeface="Calibri"/>
              </a:rPr>
              <a:t>الوصف</a:t>
            </a:r>
            <a:r>
              <a:rPr lang="ar-EG" sz="2800" b="0" i="0" u="none" strike="noStrike" cap="none" dirty="0">
                <a:solidFill>
                  <a:srgbClr val="000000"/>
                </a:solidFill>
                <a:latin typeface="Simplified Arabic"/>
                <a:ea typeface="Simplified Arabic"/>
                <a:cs typeface="Simplified Arabic"/>
                <a:sym typeface="Simplified Arabic"/>
              </a:rPr>
              <a:t>: </a:t>
            </a:r>
            <a:r>
              <a:rPr lang="ar-EG" sz="2800" b="0" i="0" u="none" strike="noStrike" cap="none" dirty="0">
                <a:solidFill>
                  <a:srgbClr val="000000"/>
                </a:solidFill>
                <a:latin typeface="Calibri"/>
                <a:ea typeface="Calibri"/>
                <a:cs typeface="Calibri"/>
                <a:sym typeface="Calibri"/>
              </a:rPr>
              <a:t>وهو أقل نقطة حيث يجب أن تحمل وصف لمعانيها ومصطلحاتها  العلميةّ</a:t>
            </a:r>
            <a:r>
              <a:rPr lang="ar-EG" sz="2800" b="0" i="0" u="none" strike="noStrike" cap="none" dirty="0">
                <a:solidFill>
                  <a:srgbClr val="000000"/>
                </a:solidFill>
                <a:latin typeface="Simplified Arabic"/>
                <a:ea typeface="Simplified Arabic"/>
                <a:cs typeface="Simplified Arabic"/>
                <a:sym typeface="Simplified Arabic"/>
              </a:rPr>
              <a:t> .</a:t>
            </a:r>
            <a:endParaRPr sz="2800" b="0" i="0" u="none" strike="noStrike" cap="none" dirty="0">
              <a:solidFill>
                <a:srgbClr val="000000"/>
              </a:solidFill>
              <a:latin typeface="Calibri"/>
              <a:ea typeface="Calibri"/>
              <a:cs typeface="Calibri"/>
              <a:sym typeface="Calibri"/>
            </a:endParaRPr>
          </a:p>
          <a:p>
            <a:pPr marL="342900" marR="0" lvl="0" indent="-342900" algn="just" rtl="1">
              <a:lnSpc>
                <a:spcPct val="107000"/>
              </a:lnSpc>
              <a:spcBef>
                <a:spcPts val="0"/>
              </a:spcBef>
              <a:spcAft>
                <a:spcPts val="0"/>
              </a:spcAft>
              <a:buClr>
                <a:srgbClr val="000000"/>
              </a:buClr>
              <a:buSzPts val="2800"/>
              <a:buFont typeface="Simplified Arabic"/>
              <a:buChar char="-"/>
            </a:pPr>
            <a:r>
              <a:rPr lang="ar-EG" sz="2800" b="1" i="0" u="none" strike="noStrike" cap="none" dirty="0">
                <a:solidFill>
                  <a:srgbClr val="000000"/>
                </a:solidFill>
                <a:latin typeface="Calibri"/>
                <a:ea typeface="Calibri"/>
                <a:cs typeface="Calibri"/>
                <a:sym typeface="Calibri"/>
              </a:rPr>
              <a:t>الشرح</a:t>
            </a:r>
            <a:r>
              <a:rPr lang="ar-EG" sz="2800" b="0" i="0" u="none" strike="noStrike" cap="none" dirty="0">
                <a:solidFill>
                  <a:srgbClr val="000000"/>
                </a:solidFill>
                <a:latin typeface="Simplified Arabic"/>
                <a:ea typeface="Simplified Arabic"/>
                <a:cs typeface="Simplified Arabic"/>
                <a:sym typeface="Simplified Arabic"/>
              </a:rPr>
              <a:t> :</a:t>
            </a:r>
            <a:r>
              <a:rPr lang="ar-EG" sz="2800" b="0" i="0" u="none" strike="noStrike" cap="none" dirty="0">
                <a:solidFill>
                  <a:srgbClr val="000000"/>
                </a:solidFill>
                <a:latin typeface="Calibri"/>
                <a:ea typeface="Calibri"/>
                <a:cs typeface="Calibri"/>
                <a:sym typeface="Calibri"/>
              </a:rPr>
              <a:t>وهي وظيفة أخرى للنظريةّ، بمعنى جعل النظريّة أكثر وضوحاً وفهماً ويكون هذا التواصل بالعلاقات بينه وُبين المعرفة الحاليةّ كإثبات نظريات في الرياضيات تستند إلى أمور حقيقيةّ لوصول إلى نظريةّ يمكن الاستناد عُليها</a:t>
            </a:r>
            <a:r>
              <a:rPr lang="ar-EG" sz="2800" b="0" i="0" u="none" strike="noStrike" cap="none" dirty="0">
                <a:solidFill>
                  <a:srgbClr val="000000"/>
                </a:solidFill>
                <a:latin typeface="Simplified Arabic"/>
                <a:ea typeface="Simplified Arabic"/>
                <a:cs typeface="Simplified Arabic"/>
                <a:sym typeface="Simplified Arabic"/>
              </a:rPr>
              <a:t> .</a:t>
            </a:r>
            <a:endParaRPr sz="2800" b="0" i="0" u="none" strike="noStrike" cap="none" dirty="0">
              <a:solidFill>
                <a:srgbClr val="000000"/>
              </a:solidFill>
              <a:latin typeface="Calibri"/>
              <a:ea typeface="Calibri"/>
              <a:cs typeface="Calibri"/>
              <a:sym typeface="Calibri"/>
            </a:endParaRPr>
          </a:p>
          <a:p>
            <a:pPr marL="342900" marR="0" lvl="0" indent="-342900" algn="just" rtl="1">
              <a:lnSpc>
                <a:spcPct val="107000"/>
              </a:lnSpc>
              <a:spcBef>
                <a:spcPts val="0"/>
              </a:spcBef>
              <a:spcAft>
                <a:spcPts val="0"/>
              </a:spcAft>
              <a:buClr>
                <a:srgbClr val="000000"/>
              </a:buClr>
              <a:buSzPts val="2800"/>
              <a:buFont typeface="Simplified Arabic"/>
              <a:buChar char="-"/>
            </a:pPr>
            <a:r>
              <a:rPr lang="ar-EG" sz="2800" b="1" i="0" u="none" strike="noStrike" cap="none" dirty="0">
                <a:solidFill>
                  <a:srgbClr val="000000"/>
                </a:solidFill>
                <a:latin typeface="Calibri"/>
                <a:ea typeface="Calibri"/>
                <a:cs typeface="Calibri"/>
                <a:sym typeface="Calibri"/>
              </a:rPr>
              <a:t>التنبؤ</a:t>
            </a:r>
            <a:r>
              <a:rPr lang="ar-EG" sz="2800" b="0" i="0" u="none" strike="noStrike" cap="none" dirty="0">
                <a:solidFill>
                  <a:srgbClr val="000000"/>
                </a:solidFill>
                <a:latin typeface="Simplified Arabic"/>
                <a:ea typeface="Simplified Arabic"/>
                <a:cs typeface="Simplified Arabic"/>
                <a:sym typeface="Simplified Arabic"/>
              </a:rPr>
              <a:t> : </a:t>
            </a:r>
            <a:r>
              <a:rPr lang="ar-EG" sz="2800" b="0" i="0" u="none" strike="noStrike" cap="none" dirty="0">
                <a:solidFill>
                  <a:srgbClr val="000000"/>
                </a:solidFill>
                <a:latin typeface="Calibri"/>
                <a:ea typeface="Calibri"/>
                <a:cs typeface="Calibri"/>
                <a:sym typeface="Calibri"/>
              </a:rPr>
              <a:t>فالنظرية لا تكتفي بالشرح والتفسير فقط، بل تكون النظريةّ لها القدرة على إجراء تنبؤات مستقبلية، بمعنى آخر أن يتم اختبار النظريةّ للتأكد من صحتها وكفاءتها التنبؤيةّ</a:t>
            </a:r>
            <a:r>
              <a:rPr lang="ar-EG" sz="2800" b="0" i="0" u="none" strike="noStrike" cap="none" dirty="0">
                <a:solidFill>
                  <a:srgbClr val="000000"/>
                </a:solidFill>
                <a:latin typeface="Simplified Arabic"/>
                <a:ea typeface="Simplified Arabic"/>
                <a:cs typeface="Simplified Arabic"/>
                <a:sym typeface="Simplified Arabic"/>
              </a:rPr>
              <a:t> </a:t>
            </a:r>
            <a:r>
              <a:rPr lang="ar-EG" sz="1600" b="0" i="0" u="none" strike="noStrike" cap="none" dirty="0">
                <a:solidFill>
                  <a:srgbClr val="000000"/>
                </a:solidFill>
                <a:latin typeface="Simplified Arabic"/>
                <a:ea typeface="Simplified Arabic"/>
                <a:cs typeface="Simplified Arabic"/>
                <a:sym typeface="Simplified Arabic"/>
              </a:rPr>
              <a:t>.</a:t>
            </a:r>
            <a:endParaRPr sz="1100" b="0" i="0" u="none" strike="noStrike" cap="none" dirty="0">
              <a:solidFill>
                <a:srgbClr val="000000"/>
              </a:solidFill>
              <a:latin typeface="Calibri"/>
              <a:ea typeface="Calibri"/>
              <a:cs typeface="Calibri"/>
              <a:sym typeface="Calibri"/>
            </a:endParaRPr>
          </a:p>
        </p:txBody>
      </p:sp>
      <p:pic>
        <p:nvPicPr>
          <p:cNvPr id="222" name="Google Shape;222;p10"/>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223" name="Google Shape;223;p10"/>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224" name="Google Shape;224;p10"/>
          <p:cNvSpPr/>
          <p:nvPr/>
        </p:nvSpPr>
        <p:spPr>
          <a:xfrm>
            <a:off x="117986" y="948717"/>
            <a:ext cx="1814051" cy="835652"/>
          </a:xfrm>
          <a:prstGeom prst="roundRect">
            <a:avLst>
              <a:gd name="adj" fmla="val 16667"/>
            </a:avLst>
          </a:prstGeom>
          <a:solidFill>
            <a:srgbClr val="852F4A"/>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25" name="Google Shape;225;p10"/>
          <p:cNvSpPr/>
          <p:nvPr/>
        </p:nvSpPr>
        <p:spPr>
          <a:xfrm>
            <a:off x="3510116" y="943898"/>
            <a:ext cx="1489587" cy="484167"/>
          </a:xfrm>
          <a:prstGeom prst="roundRect">
            <a:avLst>
              <a:gd name="adj" fmla="val 16667"/>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ar-EG" sz="2000" b="1" i="0" u="none" strike="noStrike" cap="none">
                <a:solidFill>
                  <a:schemeClr val="lt1"/>
                </a:solidFill>
                <a:latin typeface="Calibri"/>
                <a:ea typeface="Calibri"/>
                <a:cs typeface="Calibri"/>
                <a:sym typeface="Calibri"/>
              </a:rPr>
              <a:t>المحاضرة الثالثة</a:t>
            </a:r>
            <a:endParaRPr sz="2000" b="1" i="0" u="none" strike="noStrike" cap="none">
              <a:solidFill>
                <a:schemeClr val="lt1"/>
              </a:solidFill>
              <a:latin typeface="Calibri"/>
              <a:ea typeface="Calibri"/>
              <a:cs typeface="Calibri"/>
              <a:sym typeface="Calibri"/>
            </a:endParaRPr>
          </a:p>
        </p:txBody>
      </p:sp>
      <p:sp>
        <p:nvSpPr>
          <p:cNvPr id="226" name="Google Shape;226;p10"/>
          <p:cNvSpPr/>
          <p:nvPr/>
        </p:nvSpPr>
        <p:spPr>
          <a:xfrm>
            <a:off x="280308" y="1061884"/>
            <a:ext cx="1489498" cy="722485"/>
          </a:xfrm>
          <a:prstGeom prst="roundRect">
            <a:avLst>
              <a:gd name="adj" fmla="val 16667"/>
            </a:avLst>
          </a:prstGeom>
          <a:solidFill>
            <a:schemeClr val="lt1"/>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ar-EG" sz="1800" b="0" i="0" u="none" strike="noStrike" cap="none">
                <a:solidFill>
                  <a:srgbClr val="852F4A"/>
                </a:solidFill>
                <a:latin typeface="Calibri"/>
                <a:ea typeface="Calibri"/>
                <a:cs typeface="Calibri"/>
                <a:sym typeface="Calibri"/>
              </a:rPr>
              <a:t>ا</a:t>
            </a:r>
            <a:r>
              <a:rPr lang="ar-EG" sz="1800" b="1" i="0" u="none" strike="noStrike" cap="none">
                <a:solidFill>
                  <a:srgbClr val="852F4A"/>
                </a:solidFill>
                <a:latin typeface="Calibri"/>
                <a:ea typeface="Calibri"/>
                <a:cs typeface="Calibri"/>
                <a:sym typeface="Calibri"/>
              </a:rPr>
              <a:t>لمحاضرة الثالثة</a:t>
            </a:r>
            <a:endParaRPr sz="1800" b="0" i="0" u="none" strike="noStrike" cap="none">
              <a:solidFill>
                <a:schemeClr val="lt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11"/>
          <p:cNvSpPr/>
          <p:nvPr/>
        </p:nvSpPr>
        <p:spPr>
          <a:xfrm>
            <a:off x="2626179" y="500900"/>
            <a:ext cx="9565822"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pic>
        <p:nvPicPr>
          <p:cNvPr id="232" name="Google Shape;232;p11"/>
          <p:cNvPicPr preferRelativeResize="0"/>
          <p:nvPr/>
        </p:nvPicPr>
        <p:blipFill rotWithShape="1">
          <a:blip r:embed="rId3">
            <a:alphaModFix/>
          </a:blip>
          <a:srcRect/>
          <a:stretch/>
        </p:blipFill>
        <p:spPr>
          <a:xfrm>
            <a:off x="176513" y="-620788"/>
            <a:ext cx="2036258" cy="1800993"/>
          </a:xfrm>
          <a:prstGeom prst="rect">
            <a:avLst/>
          </a:prstGeom>
          <a:noFill/>
          <a:ln>
            <a:noFill/>
          </a:ln>
        </p:spPr>
      </p:pic>
      <p:sp>
        <p:nvSpPr>
          <p:cNvPr id="233" name="Google Shape;233;p11"/>
          <p:cNvSpPr/>
          <p:nvPr/>
        </p:nvSpPr>
        <p:spPr>
          <a:xfrm>
            <a:off x="7858934" y="786671"/>
            <a:ext cx="4128422" cy="4952309"/>
          </a:xfrm>
          <a:prstGeom prst="roundRect">
            <a:avLst>
              <a:gd name="adj" fmla="val 6140"/>
            </a:avLst>
          </a:prstGeom>
          <a:solidFill>
            <a:srgbClr val="8E5A6D">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234" name="Google Shape;234;p11"/>
          <p:cNvSpPr/>
          <p:nvPr/>
        </p:nvSpPr>
        <p:spPr>
          <a:xfrm>
            <a:off x="1017639" y="786671"/>
            <a:ext cx="10556309" cy="5017747"/>
          </a:xfrm>
          <a:prstGeom prst="roundRect">
            <a:avLst>
              <a:gd name="adj" fmla="val 6140"/>
            </a:avLst>
          </a:prstGeom>
          <a:solidFill>
            <a:schemeClr val="lt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R="0" lvl="0" algn="just" rtl="1">
              <a:lnSpc>
                <a:spcPct val="115000"/>
              </a:lnSpc>
              <a:spcBef>
                <a:spcPts val="0"/>
              </a:spcBef>
              <a:spcAft>
                <a:spcPts val="0"/>
              </a:spcAft>
              <a:buClr>
                <a:srgbClr val="0070C0"/>
              </a:buClr>
              <a:buSzPts val="2800"/>
            </a:pPr>
            <a:r>
              <a:rPr lang="ar-EG" sz="2800" b="1" i="0" u="none" strike="noStrike" cap="none" dirty="0">
                <a:solidFill>
                  <a:srgbClr val="0070C0"/>
                </a:solidFill>
                <a:latin typeface="Calibri"/>
                <a:ea typeface="Calibri"/>
                <a:cs typeface="Calibri"/>
                <a:sym typeface="Calibri"/>
              </a:rPr>
              <a:t>تابع : وظائف النظرية</a:t>
            </a:r>
            <a:r>
              <a:rPr lang="ar-EG" sz="2800" b="0" i="0" u="none" strike="noStrike" cap="none" dirty="0">
                <a:solidFill>
                  <a:srgbClr val="000000"/>
                </a:solidFill>
                <a:latin typeface="Calibri"/>
                <a:ea typeface="Calibri"/>
                <a:cs typeface="Calibri"/>
                <a:sym typeface="Calibri"/>
              </a:rPr>
              <a:t>:</a:t>
            </a:r>
            <a:endParaRPr dirty="0"/>
          </a:p>
          <a:p>
            <a:pPr marL="0" marR="0" lvl="0" indent="0" algn="justLow" rtl="1">
              <a:lnSpc>
                <a:spcPct val="150000"/>
              </a:lnSpc>
              <a:spcBef>
                <a:spcPts val="800"/>
              </a:spcBef>
              <a:spcAft>
                <a:spcPts val="0"/>
              </a:spcAft>
              <a:buNone/>
            </a:pPr>
            <a:r>
              <a:rPr lang="ar-EG" sz="2800" b="0" i="0" u="none" strike="noStrike" cap="none" dirty="0">
                <a:solidFill>
                  <a:srgbClr val="000000"/>
                </a:solidFill>
                <a:latin typeface="Calibri"/>
                <a:ea typeface="Calibri"/>
                <a:cs typeface="Calibri"/>
                <a:sym typeface="Calibri"/>
              </a:rPr>
              <a:t>إذن، النظريةّ ليست في أمور العلم والفيزياء والرياضيات فقط، ولكن ممكن أن تدخل النظريةّ العلمية إلى أمور أوسع وأشمل كالنظرية في تربية الأطفال أو النظرية في تعليم الطلاب وهي أمور تستند إلى أحكام وأهداف وعلم لتحقيق شيء معين من بعد دراستها ونتيجة تطبيقها على أرض الواقع، مما يجعل الأمور أفضل وأوسع كلما تقدم الإنسان في العلم.</a:t>
            </a:r>
            <a:endParaRPr sz="2800" b="0" i="0" u="none" strike="noStrike" cap="none" dirty="0">
              <a:solidFill>
                <a:srgbClr val="000000"/>
              </a:solidFill>
              <a:latin typeface="Calibri"/>
              <a:ea typeface="Calibri"/>
              <a:cs typeface="Calibri"/>
              <a:sym typeface="Calibri"/>
            </a:endParaRPr>
          </a:p>
        </p:txBody>
      </p:sp>
      <p:pic>
        <p:nvPicPr>
          <p:cNvPr id="235" name="Google Shape;235;p11"/>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236" name="Google Shape;236;p11"/>
          <p:cNvPicPr preferRelativeResize="0"/>
          <p:nvPr/>
        </p:nvPicPr>
        <p:blipFill rotWithShape="1">
          <a:blip r:embed="rId5">
            <a:alphaModFix/>
          </a:blip>
          <a:srcRect/>
          <a:stretch/>
        </p:blipFill>
        <p:spPr>
          <a:xfrm>
            <a:off x="9923145" y="6311380"/>
            <a:ext cx="1879649" cy="309233"/>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pic>
        <p:nvPicPr>
          <p:cNvPr id="242" name="Google Shape;242;p12"/>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243" name="Google Shape;243;p12"/>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669BBC"/>
              </a:solidFill>
              <a:latin typeface="Calibri"/>
              <a:ea typeface="Calibri"/>
              <a:cs typeface="Calibri"/>
              <a:sym typeface="Calibri"/>
            </a:endParaRPr>
          </a:p>
        </p:txBody>
      </p:sp>
      <p:sp>
        <p:nvSpPr>
          <p:cNvPr id="244" name="Google Shape;244;p12"/>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pic>
        <p:nvPicPr>
          <p:cNvPr id="245" name="Google Shape;245;p12"/>
          <p:cNvPicPr preferRelativeResize="0"/>
          <p:nvPr/>
        </p:nvPicPr>
        <p:blipFill rotWithShape="1">
          <a:blip r:embed="rId4">
            <a:alphaModFix/>
          </a:blip>
          <a:srcRect/>
          <a:stretch/>
        </p:blipFill>
        <p:spPr>
          <a:xfrm>
            <a:off x="9932264" y="-372928"/>
            <a:ext cx="2036258" cy="1800993"/>
          </a:xfrm>
          <a:prstGeom prst="rect">
            <a:avLst/>
          </a:prstGeom>
          <a:noFill/>
          <a:ln>
            <a:noFill/>
          </a:ln>
        </p:spPr>
      </p:pic>
      <p:sp>
        <p:nvSpPr>
          <p:cNvPr id="246" name="Google Shape;246;p12"/>
          <p:cNvSpPr txBox="1"/>
          <p:nvPr/>
        </p:nvSpPr>
        <p:spPr>
          <a:xfrm>
            <a:off x="3598250" y="2495028"/>
            <a:ext cx="8417320"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p:txBody>
      </p:sp>
      <p:pic>
        <p:nvPicPr>
          <p:cNvPr id="247" name="Google Shape;247;p12"/>
          <p:cNvPicPr preferRelativeResize="0"/>
          <p:nvPr/>
        </p:nvPicPr>
        <p:blipFill rotWithShape="1">
          <a:blip r:embed="rId5">
            <a:alphaModFix/>
          </a:blip>
          <a:srcRect/>
          <a:stretch/>
        </p:blipFill>
        <p:spPr>
          <a:xfrm>
            <a:off x="221314" y="6028952"/>
            <a:ext cx="2167470" cy="591661"/>
          </a:xfrm>
          <a:prstGeom prst="rect">
            <a:avLst/>
          </a:prstGeom>
          <a:noFill/>
          <a:ln>
            <a:noFill/>
          </a:ln>
        </p:spPr>
      </p:pic>
      <p:pic>
        <p:nvPicPr>
          <p:cNvPr id="248" name="Google Shape;248;p12"/>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249" name="Google Shape;249;p12"/>
          <p:cNvSpPr/>
          <p:nvPr/>
        </p:nvSpPr>
        <p:spPr>
          <a:xfrm flipH="1">
            <a:off x="1504334" y="914400"/>
            <a:ext cx="10298459" cy="5396981"/>
          </a:xfrm>
          <a:prstGeom prst="roundRect">
            <a:avLst>
              <a:gd name="adj" fmla="val 16667"/>
            </a:avLst>
          </a:prstGeom>
          <a:solidFill>
            <a:srgbClr val="852F4A">
              <a:alpha val="67450"/>
            </a:srgbClr>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457200" marR="0" lvl="0" indent="-457200" algn="just" rtl="1">
              <a:lnSpc>
                <a:spcPct val="115000"/>
              </a:lnSpc>
              <a:spcBef>
                <a:spcPts val="0"/>
              </a:spcBef>
              <a:spcAft>
                <a:spcPts val="0"/>
              </a:spcAft>
              <a:buClr>
                <a:schemeClr val="lt1"/>
              </a:buClr>
              <a:buSzPts val="2800"/>
              <a:buFont typeface="Wingdings" panose="05000000000000000000" pitchFamily="2" charset="2"/>
              <a:buChar char="§"/>
            </a:pPr>
            <a:r>
              <a:rPr lang="ar-EG" sz="2800" b="1" dirty="0">
                <a:solidFill>
                  <a:schemeClr val="lt1"/>
                </a:solidFill>
                <a:latin typeface="Calibri"/>
                <a:ea typeface="Calibri"/>
                <a:cs typeface="Calibri"/>
                <a:sym typeface="Calibri"/>
              </a:rPr>
              <a:t>معايير صلاحية النظرية: </a:t>
            </a:r>
            <a:endParaRPr sz="2800" b="1" dirty="0">
              <a:solidFill>
                <a:schemeClr val="lt1"/>
              </a:solidFill>
              <a:latin typeface="Calibri"/>
              <a:ea typeface="Calibri"/>
              <a:cs typeface="Calibri"/>
              <a:sym typeface="Calibri"/>
            </a:endParaRPr>
          </a:p>
          <a:p>
            <a:pPr marL="342900" marR="0" lvl="0" indent="-342900" algn="just" rtl="1">
              <a:lnSpc>
                <a:spcPct val="115000"/>
              </a:lnSpc>
              <a:spcBef>
                <a:spcPts val="0"/>
              </a:spcBef>
              <a:spcAft>
                <a:spcPts val="0"/>
              </a:spcAft>
              <a:buClr>
                <a:schemeClr val="lt1"/>
              </a:buClr>
              <a:buSzPts val="2800"/>
              <a:buFont typeface="Simplified Arabic"/>
              <a:buChar char="-"/>
            </a:pPr>
            <a:r>
              <a:rPr lang="ar-EG" sz="2800" dirty="0">
                <a:solidFill>
                  <a:schemeClr val="lt1"/>
                </a:solidFill>
                <a:latin typeface="Calibri"/>
                <a:ea typeface="Calibri"/>
                <a:cs typeface="Calibri"/>
                <a:sym typeface="Calibri"/>
              </a:rPr>
              <a:t>أن تكون النظرية قادرة على وصف نموذج من الوقائع</a:t>
            </a:r>
            <a:r>
              <a:rPr lang="ar-EG" sz="2800" dirty="0">
                <a:solidFill>
                  <a:schemeClr val="lt1"/>
                </a:solidFill>
                <a:latin typeface="Simplified Arabic"/>
                <a:ea typeface="Simplified Arabic"/>
                <a:cs typeface="Simplified Arabic"/>
                <a:sym typeface="Simplified Arabic"/>
              </a:rPr>
              <a:t> .</a:t>
            </a:r>
            <a:endParaRPr sz="2800" dirty="0">
              <a:solidFill>
                <a:schemeClr val="lt1"/>
              </a:solidFill>
              <a:latin typeface="Calibri"/>
              <a:ea typeface="Calibri"/>
              <a:cs typeface="Calibri"/>
              <a:sym typeface="Calibri"/>
            </a:endParaRPr>
          </a:p>
          <a:p>
            <a:pPr marL="342900" marR="0" lvl="0" indent="-342900" algn="just" rtl="1">
              <a:lnSpc>
                <a:spcPct val="115000"/>
              </a:lnSpc>
              <a:spcBef>
                <a:spcPts val="0"/>
              </a:spcBef>
              <a:spcAft>
                <a:spcPts val="0"/>
              </a:spcAft>
              <a:buClr>
                <a:schemeClr val="lt1"/>
              </a:buClr>
              <a:buSzPts val="2800"/>
              <a:buFont typeface="Simplified Arabic"/>
              <a:buChar char="-"/>
            </a:pPr>
            <a:r>
              <a:rPr lang="ar-EG" sz="2800" dirty="0">
                <a:solidFill>
                  <a:schemeClr val="lt1"/>
                </a:solidFill>
                <a:latin typeface="Simplified Arabic"/>
                <a:ea typeface="Simplified Arabic"/>
                <a:cs typeface="Simplified Arabic"/>
                <a:sym typeface="Simplified Arabic"/>
              </a:rPr>
              <a:t> </a:t>
            </a:r>
            <a:r>
              <a:rPr lang="ar-EG" sz="2800" dirty="0">
                <a:solidFill>
                  <a:schemeClr val="lt1"/>
                </a:solidFill>
                <a:latin typeface="Calibri"/>
                <a:ea typeface="Calibri"/>
                <a:cs typeface="Calibri"/>
                <a:sym typeface="Calibri"/>
              </a:rPr>
              <a:t>قدرة النظريةّ على التكهن بالمستقبل</a:t>
            </a:r>
            <a:r>
              <a:rPr lang="ar-EG" sz="2800" dirty="0">
                <a:solidFill>
                  <a:schemeClr val="lt1"/>
                </a:solidFill>
                <a:latin typeface="Simplified Arabic"/>
                <a:ea typeface="Simplified Arabic"/>
                <a:cs typeface="Simplified Arabic"/>
                <a:sym typeface="Simplified Arabic"/>
              </a:rPr>
              <a:t> .</a:t>
            </a:r>
            <a:endParaRPr sz="2800" dirty="0">
              <a:solidFill>
                <a:schemeClr val="lt1"/>
              </a:solidFill>
              <a:latin typeface="Calibri"/>
              <a:ea typeface="Calibri"/>
              <a:cs typeface="Calibri"/>
              <a:sym typeface="Calibri"/>
            </a:endParaRPr>
          </a:p>
          <a:p>
            <a:pPr marL="342900" marR="0" lvl="0" indent="-342900" algn="just" rtl="1">
              <a:lnSpc>
                <a:spcPct val="115000"/>
              </a:lnSpc>
              <a:spcBef>
                <a:spcPts val="0"/>
              </a:spcBef>
              <a:spcAft>
                <a:spcPts val="0"/>
              </a:spcAft>
              <a:buClr>
                <a:schemeClr val="lt1"/>
              </a:buClr>
              <a:buSzPts val="2800"/>
              <a:buFont typeface="Simplified Arabic"/>
              <a:buChar char="-"/>
            </a:pPr>
            <a:r>
              <a:rPr lang="ar-EG" sz="2800" dirty="0">
                <a:solidFill>
                  <a:schemeClr val="lt1"/>
                </a:solidFill>
                <a:latin typeface="Simplified Arabic"/>
                <a:ea typeface="Simplified Arabic"/>
                <a:cs typeface="Simplified Arabic"/>
                <a:sym typeface="Simplified Arabic"/>
              </a:rPr>
              <a:t> </a:t>
            </a:r>
            <a:r>
              <a:rPr lang="ar-EG" sz="2800" dirty="0">
                <a:solidFill>
                  <a:schemeClr val="lt1"/>
                </a:solidFill>
                <a:latin typeface="Calibri"/>
                <a:ea typeface="Calibri"/>
                <a:cs typeface="Calibri"/>
                <a:sym typeface="Calibri"/>
              </a:rPr>
              <a:t>لا تكذبها أي حقيقة علمية أو شيء معروف</a:t>
            </a:r>
            <a:r>
              <a:rPr lang="ar-EG" sz="2800" dirty="0">
                <a:solidFill>
                  <a:schemeClr val="lt1"/>
                </a:solidFill>
                <a:latin typeface="Simplified Arabic"/>
                <a:ea typeface="Simplified Arabic"/>
                <a:cs typeface="Simplified Arabic"/>
                <a:sym typeface="Simplified Arabic"/>
              </a:rPr>
              <a:t> .</a:t>
            </a:r>
            <a:endParaRPr sz="2800" dirty="0">
              <a:solidFill>
                <a:schemeClr val="lt1"/>
              </a:solidFill>
              <a:latin typeface="Calibri"/>
              <a:ea typeface="Calibri"/>
              <a:cs typeface="Calibri"/>
              <a:sym typeface="Calibri"/>
            </a:endParaRPr>
          </a:p>
          <a:p>
            <a:pPr marL="342900" marR="0" lvl="0" indent="-342900" algn="just" rtl="1">
              <a:lnSpc>
                <a:spcPct val="115000"/>
              </a:lnSpc>
              <a:spcBef>
                <a:spcPts val="0"/>
              </a:spcBef>
              <a:spcAft>
                <a:spcPts val="0"/>
              </a:spcAft>
              <a:buClr>
                <a:schemeClr val="lt1"/>
              </a:buClr>
              <a:buSzPts val="2800"/>
              <a:buFont typeface="Simplified Arabic"/>
              <a:buChar char="-"/>
            </a:pPr>
            <a:r>
              <a:rPr lang="ar-EG" sz="2800" dirty="0">
                <a:solidFill>
                  <a:schemeClr val="lt1"/>
                </a:solidFill>
                <a:latin typeface="Simplified Arabic"/>
                <a:ea typeface="Simplified Arabic"/>
                <a:cs typeface="Simplified Arabic"/>
                <a:sym typeface="Simplified Arabic"/>
              </a:rPr>
              <a:t> </a:t>
            </a:r>
            <a:r>
              <a:rPr lang="ar-EG" sz="2800" dirty="0">
                <a:solidFill>
                  <a:schemeClr val="lt1"/>
                </a:solidFill>
                <a:latin typeface="Calibri"/>
                <a:ea typeface="Calibri"/>
                <a:cs typeface="Calibri"/>
                <a:sym typeface="Calibri"/>
              </a:rPr>
              <a:t>الاختبار الحقيقي للنظرية هو اختبارها والتأكد من صحتها</a:t>
            </a:r>
            <a:r>
              <a:rPr lang="ar-EG" sz="2800" dirty="0">
                <a:solidFill>
                  <a:schemeClr val="lt1"/>
                </a:solidFill>
                <a:latin typeface="Simplified Arabic"/>
                <a:ea typeface="Simplified Arabic"/>
                <a:cs typeface="Simplified Arabic"/>
                <a:sym typeface="Simplified Arabic"/>
              </a:rPr>
              <a:t> .</a:t>
            </a:r>
            <a:endParaRPr sz="2800" dirty="0">
              <a:solidFill>
                <a:schemeClr val="lt1"/>
              </a:solidFill>
              <a:latin typeface="Calibri"/>
              <a:ea typeface="Calibri"/>
              <a:cs typeface="Calibri"/>
              <a:sym typeface="Calibri"/>
            </a:endParaRPr>
          </a:p>
          <a:p>
            <a:pPr marL="457200" marR="0" lvl="0" indent="-457200" algn="just" rtl="1">
              <a:lnSpc>
                <a:spcPct val="115000"/>
              </a:lnSpc>
              <a:spcBef>
                <a:spcPts val="0"/>
              </a:spcBef>
              <a:spcAft>
                <a:spcPts val="0"/>
              </a:spcAft>
              <a:buClr>
                <a:schemeClr val="lt1"/>
              </a:buClr>
              <a:buSzPts val="2800"/>
              <a:buFont typeface="Wingdings" panose="05000000000000000000" pitchFamily="2" charset="2"/>
              <a:buChar char="§"/>
            </a:pPr>
            <a:r>
              <a:rPr lang="ar-EG" sz="2800" b="1" dirty="0">
                <a:solidFill>
                  <a:schemeClr val="lt1"/>
                </a:solidFill>
                <a:latin typeface="Calibri"/>
                <a:ea typeface="Calibri"/>
                <a:cs typeface="Calibri"/>
                <a:sym typeface="Calibri"/>
              </a:rPr>
              <a:t>صدق النظريةّ</a:t>
            </a:r>
            <a:r>
              <a:rPr lang="ar-EG" sz="2800" b="1" dirty="0">
                <a:solidFill>
                  <a:schemeClr val="lt1"/>
                </a:solidFill>
                <a:latin typeface="Simplified Arabic"/>
                <a:ea typeface="Simplified Arabic"/>
                <a:cs typeface="Simplified Arabic"/>
                <a:sym typeface="Simplified Arabic"/>
              </a:rPr>
              <a:t> :</a:t>
            </a:r>
            <a:r>
              <a:rPr lang="ar-EG" sz="2800" dirty="0">
                <a:solidFill>
                  <a:schemeClr val="lt1"/>
                </a:solidFill>
                <a:latin typeface="Calibri"/>
                <a:ea typeface="Calibri"/>
                <a:cs typeface="Calibri"/>
                <a:sym typeface="Calibri"/>
              </a:rPr>
              <a:t>بمعنى قابليتها للتنفيذ أو الاختبار الذي يسعى إلى تكذيبها، فمثلاً  عندما يقول شخص أن جميع الحيوانات تحرك فكها السفلي لتأكل، سوف يجد الكثير من الحيوانات التي تدعم نظريتهّ وُيطمئن، ولكن عندما نجد التمساح يحرك فكه العلوي ليأكل فهذا دليل على بطلان النظرية وتضعف المعنى العلمي لها.</a:t>
            </a:r>
            <a:endParaRPr sz="2800" dirty="0">
              <a:solidFill>
                <a:schemeClr val="lt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4" name="Google Shape;254;p13"/>
          <p:cNvSpPr/>
          <p:nvPr/>
        </p:nvSpPr>
        <p:spPr>
          <a:xfrm>
            <a:off x="2626179" y="500900"/>
            <a:ext cx="9565822"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pic>
        <p:nvPicPr>
          <p:cNvPr id="255" name="Google Shape;255;p13"/>
          <p:cNvPicPr preferRelativeResize="0"/>
          <p:nvPr/>
        </p:nvPicPr>
        <p:blipFill rotWithShape="1">
          <a:blip r:embed="rId3">
            <a:alphaModFix/>
          </a:blip>
          <a:srcRect/>
          <a:stretch/>
        </p:blipFill>
        <p:spPr>
          <a:xfrm>
            <a:off x="245860" y="-372928"/>
            <a:ext cx="2036258" cy="1800993"/>
          </a:xfrm>
          <a:prstGeom prst="rect">
            <a:avLst/>
          </a:prstGeom>
          <a:noFill/>
          <a:ln>
            <a:noFill/>
          </a:ln>
        </p:spPr>
      </p:pic>
      <p:sp>
        <p:nvSpPr>
          <p:cNvPr id="256" name="Google Shape;256;p13"/>
          <p:cNvSpPr/>
          <p:nvPr/>
        </p:nvSpPr>
        <p:spPr>
          <a:xfrm>
            <a:off x="7858934" y="786671"/>
            <a:ext cx="4128422" cy="4952309"/>
          </a:xfrm>
          <a:prstGeom prst="roundRect">
            <a:avLst>
              <a:gd name="adj" fmla="val 6140"/>
            </a:avLst>
          </a:prstGeom>
          <a:solidFill>
            <a:srgbClr val="8E5A6D">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257" name="Google Shape;257;p13"/>
          <p:cNvSpPr/>
          <p:nvPr/>
        </p:nvSpPr>
        <p:spPr>
          <a:xfrm>
            <a:off x="1066799" y="924277"/>
            <a:ext cx="10541561" cy="4677096"/>
          </a:xfrm>
          <a:prstGeom prst="roundRect">
            <a:avLst>
              <a:gd name="adj" fmla="val 6140"/>
            </a:avLst>
          </a:prstGeom>
          <a:solidFill>
            <a:schemeClr val="lt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457200" marR="0" lvl="0" indent="-457200" algn="just" rtl="1">
              <a:lnSpc>
                <a:spcPct val="115000"/>
              </a:lnSpc>
              <a:spcBef>
                <a:spcPts val="0"/>
              </a:spcBef>
              <a:spcAft>
                <a:spcPts val="0"/>
              </a:spcAft>
              <a:buClr>
                <a:srgbClr val="852F4A"/>
              </a:buClr>
              <a:buSzPts val="2800"/>
              <a:buFont typeface="Wingdings" panose="05000000000000000000" pitchFamily="2" charset="2"/>
              <a:buChar char="§"/>
            </a:pPr>
            <a:r>
              <a:rPr lang="ar-EG" sz="2800" b="1" dirty="0">
                <a:solidFill>
                  <a:srgbClr val="852F4A"/>
                </a:solidFill>
                <a:latin typeface="Calibri"/>
                <a:ea typeface="Calibri"/>
                <a:cs typeface="Calibri"/>
                <a:sym typeface="Calibri"/>
              </a:rPr>
              <a:t>الفرق بين النظرية والنموذج :</a:t>
            </a:r>
            <a:endParaRPr dirty="0"/>
          </a:p>
          <a:p>
            <a:pPr marL="0" marR="0" lvl="0" indent="0" algn="just" rtl="1">
              <a:lnSpc>
                <a:spcPct val="115000"/>
              </a:lnSpc>
              <a:spcBef>
                <a:spcPts val="0"/>
              </a:spcBef>
              <a:spcAft>
                <a:spcPts val="0"/>
              </a:spcAft>
              <a:buNone/>
            </a:pPr>
            <a:endParaRPr sz="1800" dirty="0">
              <a:solidFill>
                <a:srgbClr val="852F4A"/>
              </a:solidFill>
              <a:latin typeface="Calibri"/>
              <a:ea typeface="Calibri"/>
              <a:cs typeface="Calibri"/>
              <a:sym typeface="Calibri"/>
            </a:endParaRPr>
          </a:p>
          <a:p>
            <a:pPr marL="342900" marR="0" lvl="0" indent="-342900" algn="just" rtl="1">
              <a:lnSpc>
                <a:spcPct val="115000"/>
              </a:lnSpc>
              <a:spcBef>
                <a:spcPts val="0"/>
              </a:spcBef>
              <a:spcAft>
                <a:spcPts val="0"/>
              </a:spcAft>
              <a:buClr>
                <a:srgbClr val="852F4A"/>
              </a:buClr>
              <a:buSzPts val="2800"/>
              <a:buFont typeface="Simplified Arabic"/>
              <a:buChar char="-"/>
            </a:pPr>
            <a:r>
              <a:rPr lang="ar-EG" sz="2800" dirty="0">
                <a:solidFill>
                  <a:srgbClr val="852F4A"/>
                </a:solidFill>
                <a:latin typeface="Calibri"/>
                <a:ea typeface="Calibri"/>
                <a:cs typeface="Calibri"/>
                <a:sym typeface="Calibri"/>
              </a:rPr>
              <a:t>النظرية أكثر تعميماً من النموذج الذى يبدو تفسيراً جزئياً للظاهرة الإعلامية</a:t>
            </a:r>
            <a:r>
              <a:rPr lang="ar-EG" sz="2800" dirty="0">
                <a:solidFill>
                  <a:srgbClr val="852F4A"/>
                </a:solidFill>
                <a:latin typeface="Simplified Arabic"/>
                <a:ea typeface="Simplified Arabic"/>
                <a:cs typeface="Simplified Arabic"/>
                <a:sym typeface="Simplified Arabic"/>
              </a:rPr>
              <a:t>.</a:t>
            </a:r>
            <a:endParaRPr sz="2800" dirty="0">
              <a:solidFill>
                <a:srgbClr val="852F4A"/>
              </a:solidFill>
              <a:latin typeface="Calibri"/>
              <a:ea typeface="Calibri"/>
              <a:cs typeface="Calibri"/>
              <a:sym typeface="Calibri"/>
            </a:endParaRPr>
          </a:p>
          <a:p>
            <a:pPr marL="342900" marR="0" lvl="0" indent="-342900" algn="just" rtl="1">
              <a:lnSpc>
                <a:spcPct val="107000"/>
              </a:lnSpc>
              <a:spcBef>
                <a:spcPts val="0"/>
              </a:spcBef>
              <a:spcAft>
                <a:spcPts val="0"/>
              </a:spcAft>
              <a:buClr>
                <a:srgbClr val="852F4A"/>
              </a:buClr>
              <a:buSzPts val="2800"/>
              <a:buFont typeface="Simplified Arabic"/>
              <a:buChar char="-"/>
            </a:pPr>
            <a:r>
              <a:rPr lang="ar-EG" sz="2800" dirty="0">
                <a:solidFill>
                  <a:srgbClr val="852F4A"/>
                </a:solidFill>
                <a:latin typeface="Calibri"/>
                <a:ea typeface="Calibri"/>
                <a:cs typeface="Calibri"/>
                <a:sym typeface="Calibri"/>
              </a:rPr>
              <a:t>النظرية ترتبط بالظروف الاجتماعية أكثر، وتعطى تفسيراً أكثر شمولاً وثباتاً، ولذا يشارك فيها أكثر من عالم ومؤسسة بحثية بعكس النموذج.</a:t>
            </a:r>
            <a:endParaRPr sz="2800" dirty="0">
              <a:solidFill>
                <a:srgbClr val="852F4A"/>
              </a:solidFill>
              <a:latin typeface="Calibri"/>
              <a:ea typeface="Calibri"/>
              <a:cs typeface="Calibri"/>
              <a:sym typeface="Calibri"/>
            </a:endParaRPr>
          </a:p>
          <a:p>
            <a:pPr marL="342900" marR="0" lvl="0" indent="-342900" algn="just" rtl="1">
              <a:lnSpc>
                <a:spcPct val="107000"/>
              </a:lnSpc>
              <a:spcBef>
                <a:spcPts val="0"/>
              </a:spcBef>
              <a:spcAft>
                <a:spcPts val="0"/>
              </a:spcAft>
              <a:buClr>
                <a:srgbClr val="852F4A"/>
              </a:buClr>
              <a:buSzPts val="2800"/>
              <a:buFont typeface="Simplified Arabic"/>
              <a:buChar char="-"/>
            </a:pPr>
            <a:r>
              <a:rPr lang="ar-EG" sz="2800" dirty="0">
                <a:solidFill>
                  <a:srgbClr val="852F4A"/>
                </a:solidFill>
                <a:latin typeface="Calibri"/>
                <a:ea typeface="Calibri"/>
                <a:cs typeface="Calibri"/>
                <a:sym typeface="Calibri"/>
              </a:rPr>
              <a:t>النظرية قد تُبنى على النموذج، وتحتاجه في عملية الفهم، ولكنها تستفيد من المعطيات العلمية لأكثر من نموذج ولا تترادف معه تماماً</a:t>
            </a:r>
            <a:endParaRPr sz="1800" dirty="0">
              <a:solidFill>
                <a:srgbClr val="852F4A"/>
              </a:solidFill>
              <a:latin typeface="Calibri"/>
              <a:ea typeface="Calibri"/>
              <a:cs typeface="Calibri"/>
              <a:sym typeface="Calibri"/>
            </a:endParaRPr>
          </a:p>
        </p:txBody>
      </p:sp>
      <p:pic>
        <p:nvPicPr>
          <p:cNvPr id="258" name="Google Shape;258;p13"/>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259" name="Google Shape;259;p13"/>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260" name="Google Shape;260;p13"/>
          <p:cNvSpPr/>
          <p:nvPr/>
        </p:nvSpPr>
        <p:spPr>
          <a:xfrm>
            <a:off x="9734861" y="403347"/>
            <a:ext cx="1873499" cy="820903"/>
          </a:xfrm>
          <a:prstGeom prst="roundRect">
            <a:avLst>
              <a:gd name="adj" fmla="val 16667"/>
            </a:avLst>
          </a:prstGeom>
          <a:solidFill>
            <a:srgbClr val="852F4A"/>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ar-EG" sz="2000" b="1">
                <a:solidFill>
                  <a:schemeClr val="lt1"/>
                </a:solidFill>
                <a:latin typeface="Calibri"/>
                <a:ea typeface="Calibri"/>
                <a:cs typeface="Calibri"/>
                <a:sym typeface="Calibri"/>
              </a:rPr>
              <a:t>المحاضرة الثالثة</a:t>
            </a:r>
            <a:endParaRPr sz="2000" b="1">
              <a:solidFill>
                <a:schemeClr val="lt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pic>
        <p:nvPicPr>
          <p:cNvPr id="266" name="Google Shape;266;p14"/>
          <p:cNvPicPr preferRelativeResize="0">
            <a:picLocks noGrp="1"/>
          </p:cNvPicPr>
          <p:nvPr>
            <p:ph type="pic" idx="2"/>
          </p:nvPr>
        </p:nvPicPr>
        <p:blipFill rotWithShape="1">
          <a:blip r:embed="rId3">
            <a:alphaModFix/>
          </a:blip>
          <a:srcRect l="13924" r="13924"/>
          <a:stretch/>
        </p:blipFill>
        <p:spPr>
          <a:xfrm>
            <a:off x="112454" y="31449"/>
            <a:ext cx="4562786" cy="4584008"/>
          </a:xfrm>
          <a:prstGeom prst="rect">
            <a:avLst/>
          </a:prstGeom>
          <a:solidFill>
            <a:srgbClr val="D8D8D8">
              <a:alpha val="49803"/>
            </a:srgbClr>
          </a:solidFill>
          <a:ln>
            <a:noFill/>
          </a:ln>
        </p:spPr>
      </p:pic>
      <p:sp>
        <p:nvSpPr>
          <p:cNvPr id="267" name="Google Shape;267;p1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268" name="Google Shape;268;p14"/>
          <p:cNvSpPr/>
          <p:nvPr/>
        </p:nvSpPr>
        <p:spPr>
          <a:xfrm rot="5400000" flipH="1">
            <a:off x="-1040207" y="3408352"/>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69" name="Google Shape;269;p1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pic>
        <p:nvPicPr>
          <p:cNvPr id="270" name="Google Shape;270;p14"/>
          <p:cNvPicPr preferRelativeResize="0"/>
          <p:nvPr/>
        </p:nvPicPr>
        <p:blipFill rotWithShape="1">
          <a:blip r:embed="rId4">
            <a:alphaModFix/>
          </a:blip>
          <a:srcRect/>
          <a:stretch/>
        </p:blipFill>
        <p:spPr>
          <a:xfrm>
            <a:off x="9932264" y="-372928"/>
            <a:ext cx="2036258" cy="1800993"/>
          </a:xfrm>
          <a:prstGeom prst="rect">
            <a:avLst/>
          </a:prstGeom>
          <a:noFill/>
          <a:ln>
            <a:noFill/>
          </a:ln>
        </p:spPr>
      </p:pic>
      <p:sp>
        <p:nvSpPr>
          <p:cNvPr id="271" name="Google Shape;271;p14"/>
          <p:cNvSpPr txBox="1"/>
          <p:nvPr/>
        </p:nvSpPr>
        <p:spPr>
          <a:xfrm>
            <a:off x="3598250" y="2495028"/>
            <a:ext cx="8417320"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p:txBody>
      </p:sp>
      <p:pic>
        <p:nvPicPr>
          <p:cNvPr id="272" name="Google Shape;272;p14"/>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273" name="Google Shape;273;p14"/>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274" name="Google Shape;274;p14"/>
          <p:cNvSpPr/>
          <p:nvPr/>
        </p:nvSpPr>
        <p:spPr>
          <a:xfrm flipH="1">
            <a:off x="1504338" y="899652"/>
            <a:ext cx="10298456" cy="5116763"/>
          </a:xfrm>
          <a:prstGeom prst="roundRect">
            <a:avLst>
              <a:gd name="adj" fmla="val 16667"/>
            </a:avLst>
          </a:prstGeom>
          <a:solidFill>
            <a:srgbClr val="852F4A">
              <a:alpha val="67450"/>
            </a:srgbClr>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342900" marR="0" lvl="0" indent="-342900" algn="just" rtl="1">
              <a:lnSpc>
                <a:spcPct val="107000"/>
              </a:lnSpc>
              <a:spcBef>
                <a:spcPts val="0"/>
              </a:spcBef>
              <a:spcAft>
                <a:spcPts val="0"/>
              </a:spcAft>
              <a:buClr>
                <a:schemeClr val="lt1"/>
              </a:buClr>
              <a:buSzPts val="2800"/>
              <a:buFont typeface="Simplified Arabic"/>
              <a:buChar char="-"/>
            </a:pPr>
            <a:r>
              <a:rPr lang="ar-EG" sz="2800" dirty="0">
                <a:solidFill>
                  <a:schemeClr val="lt1"/>
                </a:solidFill>
                <a:latin typeface="Calibri"/>
                <a:ea typeface="Calibri"/>
                <a:cs typeface="+mj-cs"/>
                <a:sym typeface="Calibri"/>
              </a:rPr>
              <a:t>النماذج مرادفة للنظرية، فالنموذج إطار تصوري، وخطة نظرية، حيث يبدأ النموذج ببناء المفاهيم المرتبطة ذات الأهمية في الموقف المراد بحثه، وينتهي عندما ينتج نظام أو نموذج ذو أفكار متصلة يُحسن فهم الموقف، وباختصار فأنه يمكن استبدال كلمة نظرية بكلمة نموذج، وعلى هذا فإن النموذج يمكن أن يعرف على أنه</a:t>
            </a:r>
            <a:endParaRPr sz="2800" dirty="0">
              <a:solidFill>
                <a:schemeClr val="lt1"/>
              </a:solidFill>
              <a:latin typeface="Calibri"/>
              <a:ea typeface="Calibri"/>
              <a:cs typeface="+mj-cs"/>
              <a:sym typeface="Calibri"/>
            </a:endParaRPr>
          </a:p>
          <a:p>
            <a:pPr marL="0" marR="0" lvl="0" indent="0" algn="just" rtl="1">
              <a:lnSpc>
                <a:spcPct val="107000"/>
              </a:lnSpc>
              <a:spcBef>
                <a:spcPts val="0"/>
              </a:spcBef>
              <a:spcAft>
                <a:spcPts val="0"/>
              </a:spcAft>
              <a:buNone/>
            </a:pPr>
            <a:r>
              <a:rPr lang="ar-EG" sz="2800" dirty="0">
                <a:solidFill>
                  <a:schemeClr val="lt1"/>
                </a:solidFill>
                <a:latin typeface="Calibri"/>
                <a:ea typeface="Calibri"/>
                <a:cs typeface="+mj-cs"/>
                <a:sym typeface="Calibri"/>
              </a:rPr>
              <a:t>" </a:t>
            </a:r>
            <a:r>
              <a:rPr lang="ar-EG" sz="2800" u="sng" dirty="0">
                <a:solidFill>
                  <a:schemeClr val="lt1"/>
                </a:solidFill>
                <a:latin typeface="Calibri"/>
                <a:ea typeface="Calibri"/>
                <a:cs typeface="+mj-cs"/>
                <a:sym typeface="Calibri"/>
              </a:rPr>
              <a:t>إطار ذهني مجرد، يتكون من مجموعة مفاهيم متشابكة ومتفاعلة، و له القدرة على تفسير اتجاهات يمكن تعميمها، وعلاقات متبادلة تسود في العالم الواقعي</a:t>
            </a:r>
            <a:r>
              <a:rPr lang="ar-EG" sz="2800" dirty="0">
                <a:solidFill>
                  <a:schemeClr val="lt1"/>
                </a:solidFill>
                <a:latin typeface="Calibri"/>
                <a:ea typeface="Calibri"/>
                <a:cs typeface="+mj-cs"/>
                <a:sym typeface="Calibri"/>
              </a:rPr>
              <a:t>".</a:t>
            </a:r>
            <a:endParaRPr sz="2800" dirty="0">
              <a:solidFill>
                <a:schemeClr val="lt1"/>
              </a:solidFill>
              <a:latin typeface="Calibri"/>
              <a:ea typeface="Calibri"/>
              <a:cs typeface="+mj-cs"/>
              <a:sym typeface="Calibri"/>
            </a:endParaRPr>
          </a:p>
          <a:p>
            <a:pPr marL="342900" marR="0" lvl="0" indent="-342900" algn="just" rtl="1">
              <a:lnSpc>
                <a:spcPct val="115000"/>
              </a:lnSpc>
              <a:spcBef>
                <a:spcPts val="0"/>
              </a:spcBef>
              <a:spcAft>
                <a:spcPts val="0"/>
              </a:spcAft>
              <a:buClr>
                <a:schemeClr val="lt1"/>
              </a:buClr>
              <a:buSzPts val="2800"/>
              <a:buFont typeface="Simplified Arabic"/>
              <a:buChar char="-"/>
            </a:pPr>
            <a:r>
              <a:rPr lang="ar-EG" sz="2800" dirty="0">
                <a:solidFill>
                  <a:schemeClr val="lt1"/>
                </a:solidFill>
                <a:latin typeface="Calibri"/>
                <a:ea typeface="Calibri"/>
                <a:cs typeface="+mj-cs"/>
                <a:sym typeface="Calibri"/>
              </a:rPr>
              <a:t>أن الفارق الأكثر أهمية بين النظريات والنماذج يُكمن في أن الأولى تشرح وتصف، فيما الثانية يقتصر دورها فقط على التفسير بيد أنها تظل قادرة على التنبؤ وإن يكن بشكل محدود.</a:t>
            </a:r>
            <a:endParaRPr sz="2800" dirty="0">
              <a:solidFill>
                <a:schemeClr val="lt1"/>
              </a:solidFill>
              <a:latin typeface="Calibri"/>
              <a:ea typeface="Calibri"/>
              <a:cs typeface="+mj-cs"/>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79"/>
        <p:cNvGrpSpPr/>
        <p:nvPr/>
      </p:nvGrpSpPr>
      <p:grpSpPr>
        <a:xfrm>
          <a:off x="0" y="0"/>
          <a:ext cx="0" cy="0"/>
          <a:chOff x="0" y="0"/>
          <a:chExt cx="0" cy="0"/>
        </a:xfrm>
      </p:grpSpPr>
      <p:pic>
        <p:nvPicPr>
          <p:cNvPr id="280" name="Google Shape;280;p15"/>
          <p:cNvPicPr preferRelativeResize="0">
            <a:picLocks noGrp="1"/>
          </p:cNvPicPr>
          <p:nvPr>
            <p:ph type="pic" idx="2"/>
          </p:nvPr>
        </p:nvPicPr>
        <p:blipFill rotWithShape="1">
          <a:blip r:embed="rId3">
            <a:alphaModFix/>
          </a:blip>
          <a:srcRect l="4175" r="4175"/>
          <a:stretch/>
        </p:blipFill>
        <p:spPr>
          <a:xfrm>
            <a:off x="0" y="-43542"/>
            <a:ext cx="4542503" cy="5300798"/>
          </a:xfrm>
          <a:prstGeom prst="rect">
            <a:avLst/>
          </a:prstGeom>
          <a:solidFill>
            <a:srgbClr val="D8D8D8">
              <a:alpha val="49803"/>
            </a:srgbClr>
          </a:solidFill>
          <a:ln>
            <a:noFill/>
          </a:ln>
        </p:spPr>
      </p:pic>
      <p:pic>
        <p:nvPicPr>
          <p:cNvPr id="281" name="Google Shape;281;p15"/>
          <p:cNvPicPr preferRelativeResize="0"/>
          <p:nvPr/>
        </p:nvPicPr>
        <p:blipFill rotWithShape="1">
          <a:blip r:embed="rId4">
            <a:alphaModFix/>
          </a:blip>
          <a:srcRect/>
          <a:stretch/>
        </p:blipFill>
        <p:spPr>
          <a:xfrm>
            <a:off x="9923145" y="6311380"/>
            <a:ext cx="1879649" cy="309233"/>
          </a:xfrm>
          <a:prstGeom prst="rect">
            <a:avLst/>
          </a:prstGeom>
          <a:noFill/>
          <a:ln>
            <a:noFill/>
          </a:ln>
        </p:spPr>
      </p:pic>
      <p:pic>
        <p:nvPicPr>
          <p:cNvPr id="282" name="Google Shape;282;p15"/>
          <p:cNvPicPr preferRelativeResize="0"/>
          <p:nvPr/>
        </p:nvPicPr>
        <p:blipFill rotWithShape="1">
          <a:blip r:embed="rId5">
            <a:alphaModFix/>
          </a:blip>
          <a:srcRect/>
          <a:stretch/>
        </p:blipFill>
        <p:spPr>
          <a:xfrm>
            <a:off x="254685" y="6044433"/>
            <a:ext cx="2457656" cy="670874"/>
          </a:xfrm>
          <a:prstGeom prst="rect">
            <a:avLst/>
          </a:prstGeom>
          <a:noFill/>
          <a:ln>
            <a:noFill/>
          </a:ln>
        </p:spPr>
      </p:pic>
      <p:pic>
        <p:nvPicPr>
          <p:cNvPr id="283" name="Google Shape;283;p15"/>
          <p:cNvPicPr preferRelativeResize="0"/>
          <p:nvPr/>
        </p:nvPicPr>
        <p:blipFill rotWithShape="1">
          <a:blip r:embed="rId6">
            <a:alphaModFix/>
          </a:blip>
          <a:srcRect/>
          <a:stretch/>
        </p:blipFill>
        <p:spPr>
          <a:xfrm>
            <a:off x="9293044" y="35798"/>
            <a:ext cx="2649477" cy="1166001"/>
          </a:xfrm>
          <a:prstGeom prst="rect">
            <a:avLst/>
          </a:prstGeom>
          <a:noFill/>
          <a:ln>
            <a:noFill/>
          </a:ln>
        </p:spPr>
      </p:pic>
      <p:sp>
        <p:nvSpPr>
          <p:cNvPr id="284" name="Google Shape;284;p15"/>
          <p:cNvSpPr/>
          <p:nvPr/>
        </p:nvSpPr>
        <p:spPr>
          <a:xfrm>
            <a:off x="2374490" y="1414509"/>
            <a:ext cx="9674942" cy="4896871"/>
          </a:xfrm>
          <a:prstGeom prst="roundRect">
            <a:avLst>
              <a:gd name="adj" fmla="val 16667"/>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285" name="Google Shape;285;p15"/>
          <p:cNvSpPr/>
          <p:nvPr/>
        </p:nvSpPr>
        <p:spPr>
          <a:xfrm>
            <a:off x="2374490" y="1414509"/>
            <a:ext cx="9674942" cy="4896871"/>
          </a:xfrm>
          <a:prstGeom prst="roundRect">
            <a:avLst>
              <a:gd name="adj" fmla="val 16667"/>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86" name="Google Shape;286;p15"/>
          <p:cNvSpPr/>
          <p:nvPr/>
        </p:nvSpPr>
        <p:spPr>
          <a:xfrm>
            <a:off x="3333135" y="1105277"/>
            <a:ext cx="8469659" cy="4777720"/>
          </a:xfrm>
          <a:prstGeom prst="roundRect">
            <a:avLst>
              <a:gd name="adj" fmla="val 16667"/>
            </a:avLst>
          </a:prstGeom>
          <a:solidFill>
            <a:schemeClr val="lt2"/>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457200" marR="0" lvl="0" indent="-457200" algn="just" rtl="1">
              <a:lnSpc>
                <a:spcPct val="115000"/>
              </a:lnSpc>
              <a:spcBef>
                <a:spcPts val="0"/>
              </a:spcBef>
              <a:spcAft>
                <a:spcPts val="0"/>
              </a:spcAft>
              <a:buClr>
                <a:srgbClr val="6C263C"/>
              </a:buClr>
              <a:buSzPts val="2800"/>
              <a:buFont typeface="Wingdings" panose="05000000000000000000" pitchFamily="2" charset="2"/>
              <a:buChar char="§"/>
            </a:pPr>
            <a:r>
              <a:rPr lang="ar-EG" sz="2800" b="1" dirty="0">
                <a:solidFill>
                  <a:srgbClr val="6C263C"/>
                </a:solidFill>
                <a:latin typeface="Calibri"/>
                <a:ea typeface="Calibri"/>
                <a:cs typeface="Calibri"/>
                <a:sym typeface="Calibri"/>
              </a:rPr>
              <a:t>معايير وسمات النظرية العلمية:</a:t>
            </a:r>
            <a:endParaRPr sz="2800" dirty="0">
              <a:solidFill>
                <a:srgbClr val="6C263C"/>
              </a:solidFill>
              <a:latin typeface="Calibri"/>
              <a:ea typeface="Calibri"/>
              <a:cs typeface="Calibri"/>
              <a:sym typeface="Calibri"/>
            </a:endParaRPr>
          </a:p>
          <a:p>
            <a:pPr marL="342900" marR="0" lvl="0" indent="-342900" algn="just" rtl="1">
              <a:lnSpc>
                <a:spcPct val="115000"/>
              </a:lnSpc>
              <a:spcBef>
                <a:spcPts val="0"/>
              </a:spcBef>
              <a:spcAft>
                <a:spcPts val="0"/>
              </a:spcAft>
              <a:buClr>
                <a:srgbClr val="6C263C"/>
              </a:buClr>
              <a:buSzPts val="2800"/>
              <a:buFont typeface="Calibri"/>
              <a:buAutoNum type="arabicPeriod"/>
            </a:pPr>
            <a:r>
              <a:rPr lang="ar-EG" sz="2800" dirty="0">
                <a:solidFill>
                  <a:srgbClr val="6C263C"/>
                </a:solidFill>
                <a:latin typeface="Calibri"/>
                <a:ea typeface="Calibri"/>
                <a:cs typeface="Calibri"/>
                <a:sym typeface="Calibri"/>
              </a:rPr>
              <a:t>من السهل الحصول على تأكيدات أو براهين لكل النظريات تقريبا وذلك إذا كنا نتطلع لهذه التأكيدات.</a:t>
            </a:r>
            <a:endParaRPr sz="2800" dirty="0">
              <a:solidFill>
                <a:srgbClr val="6C263C"/>
              </a:solidFill>
              <a:latin typeface="Calibri"/>
              <a:ea typeface="Calibri"/>
              <a:cs typeface="Calibri"/>
              <a:sym typeface="Calibri"/>
            </a:endParaRPr>
          </a:p>
          <a:p>
            <a:pPr marL="342900" marR="0" lvl="0" indent="-342900" algn="just" rtl="1">
              <a:lnSpc>
                <a:spcPct val="115000"/>
              </a:lnSpc>
              <a:spcBef>
                <a:spcPts val="0"/>
              </a:spcBef>
              <a:spcAft>
                <a:spcPts val="0"/>
              </a:spcAft>
              <a:buClr>
                <a:srgbClr val="6C263C"/>
              </a:buClr>
              <a:buSzPts val="2800"/>
              <a:buFont typeface="Calibri"/>
              <a:buAutoNum type="arabicPeriod"/>
            </a:pPr>
            <a:r>
              <a:rPr lang="ar-EG" sz="2800" dirty="0">
                <a:solidFill>
                  <a:srgbClr val="6C263C"/>
                </a:solidFill>
                <a:latin typeface="Calibri"/>
                <a:ea typeface="Calibri"/>
                <a:cs typeface="Calibri"/>
                <a:sym typeface="Calibri"/>
              </a:rPr>
              <a:t>لا يكون للتأكيدات أهمية إلا إذا جاءت نتيجة لتنبؤات تتسم بالمجازفة؛ بمعنى أنه إذا لم تنر النظرية بصيرتنا بخصوص التوصل لنتائج معينة، كان علينا أن نتوقع حدثاً غير متوافق مع النظرية أي حدث له أثره في تفنيد النظرية.</a:t>
            </a:r>
            <a:endParaRPr sz="2800" dirty="0">
              <a:solidFill>
                <a:srgbClr val="6C263C"/>
              </a:solidFill>
              <a:latin typeface="Calibri"/>
              <a:ea typeface="Calibri"/>
              <a:cs typeface="Calibri"/>
              <a:sym typeface="Calibri"/>
            </a:endParaRPr>
          </a:p>
          <a:p>
            <a:pPr marL="342900" marR="0" lvl="0" indent="-342900" algn="just" rtl="1">
              <a:lnSpc>
                <a:spcPct val="115000"/>
              </a:lnSpc>
              <a:spcBef>
                <a:spcPts val="0"/>
              </a:spcBef>
              <a:spcAft>
                <a:spcPts val="0"/>
              </a:spcAft>
              <a:buClr>
                <a:srgbClr val="6C263C"/>
              </a:buClr>
              <a:buSzPts val="2800"/>
              <a:buFont typeface="Calibri"/>
              <a:buAutoNum type="arabicPeriod"/>
            </a:pPr>
            <a:r>
              <a:rPr lang="ar-EG" sz="2800" dirty="0">
                <a:solidFill>
                  <a:srgbClr val="6C263C"/>
                </a:solidFill>
                <a:latin typeface="Calibri"/>
                <a:ea typeface="Calibri"/>
                <a:cs typeface="Calibri"/>
                <a:sym typeface="Calibri"/>
              </a:rPr>
              <a:t>إن كل نظرية علمية جيدة، تحظر حدوث أشياء معينة، وكلما ازداد عدد الأشياء التي تحظرها النظرية كلما كانت أفضل.</a:t>
            </a:r>
            <a:endParaRPr sz="2800" dirty="0">
              <a:solidFill>
                <a:srgbClr val="6C263C"/>
              </a:solidFill>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16"/>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292" name="Google Shape;292;p16"/>
          <p:cNvSpPr/>
          <p:nvPr/>
        </p:nvSpPr>
        <p:spPr>
          <a:xfrm>
            <a:off x="1364043" y="1032357"/>
            <a:ext cx="10190893" cy="5275691"/>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457200" marR="0" lvl="0" indent="-457200" algn="just" rtl="1">
              <a:lnSpc>
                <a:spcPct val="115000"/>
              </a:lnSpc>
              <a:spcBef>
                <a:spcPts val="0"/>
              </a:spcBef>
              <a:spcAft>
                <a:spcPts val="0"/>
              </a:spcAft>
              <a:buClr>
                <a:srgbClr val="6C263C"/>
              </a:buClr>
              <a:buSzPts val="2800"/>
              <a:buFont typeface="Wingdings" panose="05000000000000000000" pitchFamily="2" charset="2"/>
              <a:buChar char="§"/>
            </a:pPr>
            <a:r>
              <a:rPr lang="ar-EG" sz="2800" b="1" dirty="0">
                <a:solidFill>
                  <a:srgbClr val="6C263C"/>
                </a:solidFill>
                <a:latin typeface="Calibri"/>
                <a:ea typeface="Calibri"/>
                <a:cs typeface="Calibri"/>
                <a:sym typeface="Calibri"/>
              </a:rPr>
              <a:t>معايير وسمات النظرية العلمية:</a:t>
            </a:r>
            <a:endParaRPr dirty="0"/>
          </a:p>
          <a:p>
            <a:pPr marL="0" marR="0" lvl="0" indent="0" algn="just" rtl="1">
              <a:lnSpc>
                <a:spcPct val="115000"/>
              </a:lnSpc>
              <a:spcBef>
                <a:spcPts val="0"/>
              </a:spcBef>
              <a:spcAft>
                <a:spcPts val="0"/>
              </a:spcAft>
              <a:buNone/>
            </a:pPr>
            <a:r>
              <a:rPr lang="ar-EG" sz="2800" dirty="0">
                <a:solidFill>
                  <a:srgbClr val="6C263C"/>
                </a:solidFill>
                <a:latin typeface="Calibri"/>
                <a:ea typeface="Calibri"/>
                <a:cs typeface="+mj-cs"/>
                <a:sym typeface="Calibri"/>
              </a:rPr>
              <a:t>4. النظريات الغير قابلة للتفنيد بواسطة حدث معين قابل للإدراك، فإنها تكون نظريات غير علمية والتفنيد هنا ليس فضيلة للنظرية، كما يعتقد الناس بل هل نقيصة.</a:t>
            </a:r>
            <a:endParaRPr sz="2800" dirty="0">
              <a:solidFill>
                <a:srgbClr val="6C263C"/>
              </a:solidFill>
              <a:latin typeface="Calibri"/>
              <a:ea typeface="Calibri"/>
              <a:cs typeface="+mj-cs"/>
              <a:sym typeface="Calibri"/>
            </a:endParaRPr>
          </a:p>
          <a:p>
            <a:pPr marL="0" marR="0" lvl="0" indent="0" algn="just" rtl="1">
              <a:lnSpc>
                <a:spcPct val="115000"/>
              </a:lnSpc>
              <a:spcBef>
                <a:spcPts val="0"/>
              </a:spcBef>
              <a:spcAft>
                <a:spcPts val="0"/>
              </a:spcAft>
              <a:buNone/>
            </a:pPr>
            <a:r>
              <a:rPr lang="ar-EG" sz="2800" dirty="0">
                <a:solidFill>
                  <a:srgbClr val="6C263C"/>
                </a:solidFill>
                <a:latin typeface="Calibri"/>
                <a:ea typeface="Calibri"/>
                <a:cs typeface="+mj-cs"/>
                <a:sym typeface="Calibri"/>
              </a:rPr>
              <a:t>5. كل محاولة اختبار أصيلة للنظرية هو محاولة لتكذيبها أو لتفنيدها. وهذه القابلية للاختبار </a:t>
            </a:r>
            <a:r>
              <a:rPr lang="en-US" sz="2800" dirty="0">
                <a:solidFill>
                  <a:srgbClr val="6C263C"/>
                </a:solidFill>
                <a:latin typeface="Adobe Caslon Pro" panose="0205050205050A020403" pitchFamily="18" charset="0"/>
                <a:ea typeface="Simplified Arabic"/>
                <a:cs typeface="+mj-cs"/>
                <a:sym typeface="Simplified Arabic"/>
              </a:rPr>
              <a:t>T</a:t>
            </a:r>
            <a:r>
              <a:rPr lang="ar-EG" sz="2800" dirty="0" err="1">
                <a:solidFill>
                  <a:srgbClr val="6C263C"/>
                </a:solidFill>
                <a:latin typeface="Adobe Caslon Pro" panose="0205050205050A020403" pitchFamily="18" charset="0"/>
                <a:ea typeface="Simplified Arabic"/>
                <a:cs typeface="+mj-cs"/>
                <a:sym typeface="Simplified Arabic"/>
              </a:rPr>
              <a:t>estability</a:t>
            </a:r>
            <a:r>
              <a:rPr lang="ar-EG" sz="2800" dirty="0">
                <a:solidFill>
                  <a:srgbClr val="6C263C"/>
                </a:solidFill>
                <a:latin typeface="Adobe Caslon Pro" panose="0205050205050A020403" pitchFamily="18" charset="0"/>
                <a:ea typeface="Calibri"/>
                <a:cs typeface="+mj-cs"/>
                <a:sym typeface="Calibri"/>
              </a:rPr>
              <a:t> </a:t>
            </a:r>
            <a:r>
              <a:rPr lang="ar-EG" sz="2800" dirty="0">
                <a:solidFill>
                  <a:srgbClr val="6C263C"/>
                </a:solidFill>
                <a:latin typeface="Calibri"/>
                <a:ea typeface="Calibri"/>
                <a:cs typeface="+mj-cs"/>
                <a:sym typeface="Calibri"/>
              </a:rPr>
              <a:t>هي نفسها القابلية للتكذيب </a:t>
            </a:r>
            <a:r>
              <a:rPr lang="ar-EG" sz="2800" dirty="0" err="1">
                <a:solidFill>
                  <a:srgbClr val="6C263C"/>
                </a:solidFill>
                <a:latin typeface="Adobe Caslon Pro" panose="0205050205050A020403" pitchFamily="18" charset="0"/>
                <a:ea typeface="Simplified Arabic"/>
                <a:cs typeface="+mj-cs"/>
                <a:sym typeface="Simplified Arabic"/>
              </a:rPr>
              <a:t>Falsifiability</a:t>
            </a:r>
            <a:r>
              <a:rPr lang="ar-EG" sz="2800" dirty="0">
                <a:solidFill>
                  <a:srgbClr val="6C263C"/>
                </a:solidFill>
                <a:latin typeface="Calibri"/>
                <a:ea typeface="Calibri"/>
                <a:cs typeface="+mj-cs"/>
                <a:sym typeface="Calibri"/>
              </a:rPr>
              <a:t>؛ بيد أن هناك درجات من القابلية للاختبار، فبعض النظريات تكون أكثر قابلية للاختبار وأكثر عرضة للتفنيد عن نظريات أخرى، وبالتالي فإنها تتحمل مجازفات أكبر</a:t>
            </a:r>
            <a:endParaRPr sz="2800" dirty="0">
              <a:solidFill>
                <a:srgbClr val="6C263C"/>
              </a:solidFill>
              <a:latin typeface="Calibri"/>
              <a:ea typeface="Calibri"/>
              <a:cs typeface="+mj-cs"/>
              <a:sym typeface="Calibri"/>
            </a:endParaRPr>
          </a:p>
          <a:p>
            <a:pPr marL="0" marR="0" lvl="0" indent="0" algn="just" rtl="1">
              <a:lnSpc>
                <a:spcPct val="115000"/>
              </a:lnSpc>
              <a:spcBef>
                <a:spcPts val="0"/>
              </a:spcBef>
              <a:spcAft>
                <a:spcPts val="0"/>
              </a:spcAft>
              <a:buNone/>
            </a:pPr>
            <a:r>
              <a:rPr lang="ar-EG" sz="2800" dirty="0">
                <a:solidFill>
                  <a:srgbClr val="6C263C"/>
                </a:solidFill>
                <a:latin typeface="Calibri"/>
                <a:ea typeface="Calibri"/>
                <a:cs typeface="+mj-cs"/>
                <a:sym typeface="Calibri"/>
              </a:rPr>
              <a:t>6. لا تكون البراهين المؤكِّدة مهمة إلا إذا ترتبت على عملية اختبار أصيلة للنظرية؛ وهذا يعني أنه من الممكن طرحها كمحاولة جادة ولكن غير ناجحة لتكذيب النظرية.</a:t>
            </a:r>
            <a:endParaRPr sz="2800" dirty="0">
              <a:solidFill>
                <a:srgbClr val="6C263C"/>
              </a:solidFill>
              <a:latin typeface="Calibri"/>
              <a:ea typeface="Calibri"/>
              <a:cs typeface="+mj-cs"/>
              <a:sym typeface="Calibri"/>
            </a:endParaRPr>
          </a:p>
        </p:txBody>
      </p:sp>
      <p:sp>
        <p:nvSpPr>
          <p:cNvPr id="293" name="Google Shape;293;p16"/>
          <p:cNvSpPr/>
          <p:nvPr/>
        </p:nvSpPr>
        <p:spPr>
          <a:xfrm>
            <a:off x="271165" y="146971"/>
            <a:ext cx="1793609" cy="1032900"/>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294" name="Google Shape;294;p16"/>
          <p:cNvSpPr txBox="1"/>
          <p:nvPr/>
        </p:nvSpPr>
        <p:spPr>
          <a:xfrm>
            <a:off x="455982" y="235721"/>
            <a:ext cx="1387565"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b="1" dirty="0">
                <a:solidFill>
                  <a:srgbClr val="FFFFFF"/>
                </a:solidFill>
                <a:latin typeface="Tajawal Medium"/>
                <a:ea typeface="Tajawal Medium"/>
                <a:cs typeface="Tajawal Medium"/>
                <a:sym typeface="Tajawal Medium"/>
              </a:rPr>
              <a:t>المحاضرة الثالثة</a:t>
            </a:r>
            <a:endParaRPr sz="2000" b="1" dirty="0">
              <a:solidFill>
                <a:srgbClr val="FFFFFF"/>
              </a:solidFill>
              <a:latin typeface="Tajawal Medium"/>
              <a:ea typeface="Tajawal Medium"/>
              <a:cs typeface="Tajawal Medium"/>
              <a:sym typeface="Tajawal Medium"/>
            </a:endParaRPr>
          </a:p>
        </p:txBody>
      </p:sp>
      <p:pic>
        <p:nvPicPr>
          <p:cNvPr id="295" name="Google Shape;295;p16"/>
          <p:cNvPicPr preferRelativeResize="0"/>
          <p:nvPr/>
        </p:nvPicPr>
        <p:blipFill rotWithShape="1">
          <a:blip r:embed="rId3">
            <a:alphaModFix/>
          </a:blip>
          <a:srcRect/>
          <a:stretch/>
        </p:blipFill>
        <p:spPr>
          <a:xfrm>
            <a:off x="280308" y="6043914"/>
            <a:ext cx="2167470" cy="591661"/>
          </a:xfrm>
          <a:prstGeom prst="rect">
            <a:avLst/>
          </a:prstGeom>
          <a:noFill/>
          <a:ln>
            <a:noFill/>
          </a:ln>
        </p:spPr>
      </p:pic>
      <p:pic>
        <p:nvPicPr>
          <p:cNvPr id="296" name="Google Shape;296;p16"/>
          <p:cNvPicPr preferRelativeResize="0"/>
          <p:nvPr/>
        </p:nvPicPr>
        <p:blipFill rotWithShape="1">
          <a:blip r:embed="rId4">
            <a:alphaModFix/>
          </a:blip>
          <a:srcRect/>
          <a:stretch/>
        </p:blipFill>
        <p:spPr>
          <a:xfrm>
            <a:off x="9923145" y="6311380"/>
            <a:ext cx="1879649" cy="309233"/>
          </a:xfrm>
          <a:prstGeom prst="rect">
            <a:avLst/>
          </a:prstGeom>
          <a:noFill/>
          <a:ln>
            <a:noFill/>
          </a:ln>
        </p:spPr>
      </p:pic>
      <p:pic>
        <p:nvPicPr>
          <p:cNvPr id="297" name="Google Shape;297;p16"/>
          <p:cNvPicPr preferRelativeResize="0"/>
          <p:nvPr/>
        </p:nvPicPr>
        <p:blipFill rotWithShape="1">
          <a:blip r:embed="rId5">
            <a:alphaModFix/>
          </a:blip>
          <a:srcRect/>
          <a:stretch/>
        </p:blipFill>
        <p:spPr>
          <a:xfrm>
            <a:off x="9411031" y="-39566"/>
            <a:ext cx="2649477" cy="983173"/>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02"/>
        <p:cNvGrpSpPr/>
        <p:nvPr/>
      </p:nvGrpSpPr>
      <p:grpSpPr>
        <a:xfrm>
          <a:off x="0" y="0"/>
          <a:ext cx="0" cy="0"/>
          <a:chOff x="0" y="0"/>
          <a:chExt cx="0" cy="0"/>
        </a:xfrm>
      </p:grpSpPr>
      <p:pic>
        <p:nvPicPr>
          <p:cNvPr id="303" name="Google Shape;303;p17"/>
          <p:cNvPicPr preferRelativeResize="0">
            <a:picLocks noGrp="1"/>
          </p:cNvPicPr>
          <p:nvPr>
            <p:ph type="pic" idx="2"/>
          </p:nvPr>
        </p:nvPicPr>
        <p:blipFill rotWithShape="1">
          <a:blip r:embed="rId3">
            <a:alphaModFix/>
          </a:blip>
          <a:srcRect l="4175" r="4175"/>
          <a:stretch/>
        </p:blipFill>
        <p:spPr>
          <a:xfrm>
            <a:off x="0" y="-43542"/>
            <a:ext cx="4542503" cy="5300798"/>
          </a:xfrm>
          <a:prstGeom prst="rect">
            <a:avLst/>
          </a:prstGeom>
          <a:solidFill>
            <a:srgbClr val="D8D8D8">
              <a:alpha val="49803"/>
            </a:srgbClr>
          </a:solidFill>
          <a:ln>
            <a:noFill/>
          </a:ln>
        </p:spPr>
      </p:pic>
      <p:pic>
        <p:nvPicPr>
          <p:cNvPr id="304" name="Google Shape;304;p17"/>
          <p:cNvPicPr preferRelativeResize="0"/>
          <p:nvPr/>
        </p:nvPicPr>
        <p:blipFill rotWithShape="1">
          <a:blip r:embed="rId4">
            <a:alphaModFix/>
          </a:blip>
          <a:srcRect/>
          <a:stretch/>
        </p:blipFill>
        <p:spPr>
          <a:xfrm>
            <a:off x="9923145" y="6311380"/>
            <a:ext cx="1879649" cy="309233"/>
          </a:xfrm>
          <a:prstGeom prst="rect">
            <a:avLst/>
          </a:prstGeom>
          <a:noFill/>
          <a:ln>
            <a:noFill/>
          </a:ln>
        </p:spPr>
      </p:pic>
      <p:pic>
        <p:nvPicPr>
          <p:cNvPr id="305" name="Google Shape;305;p17"/>
          <p:cNvPicPr preferRelativeResize="0"/>
          <p:nvPr/>
        </p:nvPicPr>
        <p:blipFill rotWithShape="1">
          <a:blip r:embed="rId5">
            <a:alphaModFix/>
          </a:blip>
          <a:srcRect/>
          <a:stretch/>
        </p:blipFill>
        <p:spPr>
          <a:xfrm>
            <a:off x="118277" y="5949739"/>
            <a:ext cx="2457656" cy="670874"/>
          </a:xfrm>
          <a:prstGeom prst="rect">
            <a:avLst/>
          </a:prstGeom>
          <a:noFill/>
          <a:ln>
            <a:noFill/>
          </a:ln>
        </p:spPr>
      </p:pic>
      <p:pic>
        <p:nvPicPr>
          <p:cNvPr id="306" name="Google Shape;306;p17"/>
          <p:cNvPicPr preferRelativeResize="0"/>
          <p:nvPr/>
        </p:nvPicPr>
        <p:blipFill rotWithShape="1">
          <a:blip r:embed="rId6">
            <a:alphaModFix/>
          </a:blip>
          <a:srcRect/>
          <a:stretch/>
        </p:blipFill>
        <p:spPr>
          <a:xfrm>
            <a:off x="9175057" y="62853"/>
            <a:ext cx="2649477" cy="1166001"/>
          </a:xfrm>
          <a:prstGeom prst="rect">
            <a:avLst/>
          </a:prstGeom>
          <a:noFill/>
          <a:ln>
            <a:noFill/>
          </a:ln>
        </p:spPr>
      </p:pic>
      <p:sp>
        <p:nvSpPr>
          <p:cNvPr id="307" name="Google Shape;307;p17"/>
          <p:cNvSpPr/>
          <p:nvPr/>
        </p:nvSpPr>
        <p:spPr>
          <a:xfrm>
            <a:off x="2374490" y="1414509"/>
            <a:ext cx="9674942" cy="4896871"/>
          </a:xfrm>
          <a:prstGeom prst="roundRect">
            <a:avLst>
              <a:gd name="adj" fmla="val 16667"/>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308" name="Google Shape;308;p17"/>
          <p:cNvSpPr/>
          <p:nvPr/>
        </p:nvSpPr>
        <p:spPr>
          <a:xfrm>
            <a:off x="3048000" y="1414509"/>
            <a:ext cx="8776534" cy="2205540"/>
          </a:xfrm>
          <a:prstGeom prst="rect">
            <a:avLst/>
          </a:prstGeom>
          <a:noFill/>
          <a:ln>
            <a:noFill/>
          </a:ln>
        </p:spPr>
        <p:txBody>
          <a:bodyPr spcFirstLastPara="1" wrap="square" lIns="91425" tIns="45700" rIns="91425" bIns="45700" anchor="t" anchorCtr="0">
            <a:spAutoFit/>
          </a:bodyPr>
          <a:lstStyle/>
          <a:p>
            <a:pPr marL="342900" marR="0" lvl="0" indent="-254000" algn="just" rtl="1">
              <a:lnSpc>
                <a:spcPct val="115000"/>
              </a:lnSpc>
              <a:spcBef>
                <a:spcPts val="0"/>
              </a:spcBef>
              <a:spcAft>
                <a:spcPts val="0"/>
              </a:spcAft>
              <a:buClr>
                <a:schemeClr val="dk1"/>
              </a:buClr>
              <a:buSzPts val="1400"/>
              <a:buFont typeface="Arial"/>
              <a:buNone/>
            </a:pPr>
            <a:endParaRPr sz="1400">
              <a:solidFill>
                <a:schemeClr val="dk1"/>
              </a:solidFill>
              <a:latin typeface="Calibri"/>
              <a:ea typeface="Calibri"/>
              <a:cs typeface="Calibri"/>
              <a:sym typeface="Calibri"/>
            </a:endParaRPr>
          </a:p>
          <a:p>
            <a:pPr marL="342900" marR="0" lvl="0" indent="-254000" algn="just" rtl="1">
              <a:lnSpc>
                <a:spcPct val="115000"/>
              </a:lnSpc>
              <a:spcBef>
                <a:spcPts val="1000"/>
              </a:spcBef>
              <a:spcAft>
                <a:spcPts val="0"/>
              </a:spcAft>
              <a:buClr>
                <a:schemeClr val="dk1"/>
              </a:buClr>
              <a:buSzPts val="1400"/>
              <a:buFont typeface="Arial"/>
              <a:buNone/>
            </a:pPr>
            <a:endParaRPr sz="1400">
              <a:solidFill>
                <a:schemeClr val="dk1"/>
              </a:solidFill>
              <a:latin typeface="Calibri"/>
              <a:ea typeface="Calibri"/>
              <a:cs typeface="Calibri"/>
              <a:sym typeface="Calibri"/>
            </a:endParaRPr>
          </a:p>
          <a:p>
            <a:pPr marL="342900" marR="0" lvl="0" indent="-254000" algn="just" rtl="1">
              <a:lnSpc>
                <a:spcPct val="115000"/>
              </a:lnSpc>
              <a:spcBef>
                <a:spcPts val="1000"/>
              </a:spcBef>
              <a:spcAft>
                <a:spcPts val="0"/>
              </a:spcAft>
              <a:buClr>
                <a:schemeClr val="dk1"/>
              </a:buClr>
              <a:buSzPts val="1400"/>
              <a:buFont typeface="Arial"/>
              <a:buNone/>
            </a:pPr>
            <a:endParaRPr sz="1400">
              <a:solidFill>
                <a:schemeClr val="dk1"/>
              </a:solidFill>
              <a:latin typeface="Calibri"/>
              <a:ea typeface="Calibri"/>
              <a:cs typeface="Calibri"/>
              <a:sym typeface="Calibri"/>
            </a:endParaRPr>
          </a:p>
          <a:p>
            <a:pPr marL="342900" marR="0" lvl="0" indent="-254000" algn="just" rtl="1">
              <a:lnSpc>
                <a:spcPct val="115000"/>
              </a:lnSpc>
              <a:spcBef>
                <a:spcPts val="1000"/>
              </a:spcBef>
              <a:spcAft>
                <a:spcPts val="0"/>
              </a:spcAft>
              <a:buClr>
                <a:schemeClr val="dk1"/>
              </a:buClr>
              <a:buSzPts val="1400"/>
              <a:buFont typeface="Arial"/>
              <a:buNone/>
            </a:pPr>
            <a:endParaRPr sz="1400">
              <a:solidFill>
                <a:schemeClr val="dk1"/>
              </a:solidFill>
              <a:latin typeface="Calibri"/>
              <a:ea typeface="Calibri"/>
              <a:cs typeface="Calibri"/>
              <a:sym typeface="Calibri"/>
            </a:endParaRPr>
          </a:p>
          <a:p>
            <a:pPr marL="342900" marR="0" lvl="0" indent="-254000" algn="just" rtl="1">
              <a:lnSpc>
                <a:spcPct val="115000"/>
              </a:lnSpc>
              <a:spcBef>
                <a:spcPts val="1000"/>
              </a:spcBef>
              <a:spcAft>
                <a:spcPts val="0"/>
              </a:spcAft>
              <a:buClr>
                <a:schemeClr val="dk1"/>
              </a:buClr>
              <a:buSzPts val="1400"/>
              <a:buFont typeface="Arial"/>
              <a:buNone/>
            </a:pPr>
            <a:endParaRPr sz="1400">
              <a:solidFill>
                <a:schemeClr val="dk1"/>
              </a:solidFill>
              <a:latin typeface="Calibri"/>
              <a:ea typeface="Calibri"/>
              <a:cs typeface="Calibri"/>
              <a:sym typeface="Calibri"/>
            </a:endParaRPr>
          </a:p>
          <a:p>
            <a:pPr marL="0" marR="0" lvl="0" indent="0" algn="just" rtl="1">
              <a:lnSpc>
                <a:spcPct val="115000"/>
              </a:lnSpc>
              <a:spcBef>
                <a:spcPts val="1000"/>
              </a:spcBef>
              <a:spcAft>
                <a:spcPts val="0"/>
              </a:spcAft>
              <a:buNone/>
            </a:pPr>
            <a:endParaRPr sz="1400">
              <a:solidFill>
                <a:schemeClr val="dk1"/>
              </a:solidFill>
              <a:latin typeface="Calibri"/>
              <a:ea typeface="Calibri"/>
              <a:cs typeface="Calibri"/>
              <a:sym typeface="Calibri"/>
            </a:endParaRPr>
          </a:p>
        </p:txBody>
      </p:sp>
      <p:sp>
        <p:nvSpPr>
          <p:cNvPr id="309" name="Google Shape;309;p17"/>
          <p:cNvSpPr/>
          <p:nvPr/>
        </p:nvSpPr>
        <p:spPr>
          <a:xfrm>
            <a:off x="1533833" y="1228854"/>
            <a:ext cx="10290702" cy="4921223"/>
          </a:xfrm>
          <a:prstGeom prst="roundRect">
            <a:avLst>
              <a:gd name="adj" fmla="val 16667"/>
            </a:avLst>
          </a:prstGeom>
          <a:solidFill>
            <a:srgbClr val="8E5A6D"/>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342900" marR="0" lvl="0" indent="-342900" algn="just" rtl="1">
              <a:lnSpc>
                <a:spcPct val="107000"/>
              </a:lnSpc>
              <a:spcBef>
                <a:spcPts val="0"/>
              </a:spcBef>
              <a:spcAft>
                <a:spcPts val="0"/>
              </a:spcAft>
              <a:buClr>
                <a:schemeClr val="lt1"/>
              </a:buClr>
              <a:buSzPts val="2400"/>
              <a:buFont typeface="Wingdings" panose="05000000000000000000" pitchFamily="2" charset="2"/>
              <a:buChar char="§"/>
            </a:pPr>
            <a:r>
              <a:rPr lang="ar-EG" sz="2400" b="1" dirty="0">
                <a:solidFill>
                  <a:schemeClr val="lt1"/>
                </a:solidFill>
                <a:latin typeface="Calibri"/>
                <a:ea typeface="Calibri"/>
                <a:cs typeface="Calibri"/>
                <a:sym typeface="Calibri"/>
              </a:rPr>
              <a:t>خصائص النظرية العلمية الجيدة:</a:t>
            </a:r>
            <a:endParaRPr sz="2400" b="1" dirty="0">
              <a:solidFill>
                <a:schemeClr val="lt1"/>
              </a:solidFill>
              <a:latin typeface="Calibri"/>
              <a:ea typeface="Calibri"/>
              <a:cs typeface="Calibri"/>
              <a:sym typeface="Calibri"/>
            </a:endParaRPr>
          </a:p>
          <a:p>
            <a:pPr marR="0" lvl="0" algn="just" rtl="1">
              <a:lnSpc>
                <a:spcPct val="107000"/>
              </a:lnSpc>
              <a:spcBef>
                <a:spcPts val="800"/>
              </a:spcBef>
              <a:spcAft>
                <a:spcPts val="0"/>
              </a:spcAft>
              <a:buClr>
                <a:schemeClr val="lt1"/>
              </a:buClr>
              <a:buSzPts val="2400"/>
            </a:pPr>
            <a:r>
              <a:rPr lang="ar-EG" sz="2400" dirty="0">
                <a:solidFill>
                  <a:schemeClr val="lt1"/>
                </a:solidFill>
                <a:latin typeface="Calibri"/>
                <a:ea typeface="Calibri"/>
                <a:cs typeface="Calibri"/>
                <a:sym typeface="Calibri"/>
              </a:rPr>
              <a:t>أ. تتمتع بقوة تفسيرية كبيرة </a:t>
            </a:r>
            <a:r>
              <a:rPr lang="ar-EG" sz="2400" dirty="0" err="1">
                <a:solidFill>
                  <a:schemeClr val="lt1"/>
                </a:solidFill>
                <a:latin typeface="Adobe Caslon Pro" panose="0205050205050A020403" pitchFamily="18" charset="0"/>
                <a:ea typeface="Simplified Arabic"/>
                <a:cs typeface="Simplified Arabic"/>
                <a:sym typeface="Simplified Arabic"/>
              </a:rPr>
              <a:t>Large</a:t>
            </a:r>
            <a:r>
              <a:rPr lang="ar-EG" sz="2400" dirty="0">
                <a:solidFill>
                  <a:schemeClr val="lt1"/>
                </a:solidFill>
                <a:latin typeface="Adobe Caslon Pro" panose="0205050205050A020403" pitchFamily="18" charset="0"/>
                <a:ea typeface="Simplified Arabic"/>
                <a:cs typeface="Simplified Arabic"/>
                <a:sym typeface="Simplified Arabic"/>
              </a:rPr>
              <a:t> </a:t>
            </a:r>
            <a:r>
              <a:rPr lang="ar-EG" sz="2400" dirty="0" err="1">
                <a:solidFill>
                  <a:schemeClr val="lt1"/>
                </a:solidFill>
                <a:latin typeface="Adobe Caslon Pro" panose="0205050205050A020403" pitchFamily="18" charset="0"/>
                <a:ea typeface="Simplified Arabic"/>
                <a:cs typeface="Simplified Arabic"/>
                <a:sym typeface="Simplified Arabic"/>
              </a:rPr>
              <a:t>Explanatory</a:t>
            </a:r>
            <a:r>
              <a:rPr lang="ar-EG" sz="2400" dirty="0">
                <a:solidFill>
                  <a:schemeClr val="lt1"/>
                </a:solidFill>
                <a:latin typeface="Adobe Caslon Pro" panose="0205050205050A020403" pitchFamily="18" charset="0"/>
                <a:ea typeface="Simplified Arabic"/>
                <a:cs typeface="Simplified Arabic"/>
                <a:sym typeface="Simplified Arabic"/>
              </a:rPr>
              <a:t> </a:t>
            </a:r>
            <a:r>
              <a:rPr lang="ar-EG" sz="2400" dirty="0" err="1">
                <a:solidFill>
                  <a:schemeClr val="lt1"/>
                </a:solidFill>
                <a:latin typeface="Adobe Caslon Pro" panose="0205050205050A020403" pitchFamily="18" charset="0"/>
                <a:ea typeface="Simplified Arabic"/>
                <a:cs typeface="Simplified Arabic"/>
                <a:sym typeface="Simplified Arabic"/>
              </a:rPr>
              <a:t>power</a:t>
            </a:r>
            <a:r>
              <a:rPr lang="ar-EG" sz="2400" dirty="0">
                <a:solidFill>
                  <a:schemeClr val="lt1"/>
                </a:solidFill>
                <a:latin typeface="Adobe Caslon Pro" panose="0205050205050A020403" pitchFamily="18" charset="0"/>
                <a:ea typeface="Simplified Arabic"/>
                <a:cs typeface="Simplified Arabic"/>
                <a:sym typeface="Simplified Arabic"/>
              </a:rPr>
              <a:t> </a:t>
            </a:r>
            <a:endParaRPr sz="2400" dirty="0">
              <a:solidFill>
                <a:schemeClr val="lt1"/>
              </a:solidFill>
              <a:latin typeface="Adobe Caslon Pro" panose="0205050205050A020403" pitchFamily="18" charset="0"/>
              <a:ea typeface="Calibri"/>
              <a:cs typeface="Calibri"/>
              <a:sym typeface="Calibri"/>
            </a:endParaRPr>
          </a:p>
          <a:p>
            <a:pPr marL="457200" marR="0" lvl="0" indent="0" algn="just" rtl="1">
              <a:lnSpc>
                <a:spcPct val="107000"/>
              </a:lnSpc>
              <a:spcBef>
                <a:spcPts val="0"/>
              </a:spcBef>
              <a:spcAft>
                <a:spcPts val="0"/>
              </a:spcAft>
              <a:buNone/>
            </a:pPr>
            <a:r>
              <a:rPr lang="ar-EG" sz="2400" dirty="0">
                <a:solidFill>
                  <a:schemeClr val="lt1"/>
                </a:solidFill>
                <a:latin typeface="Calibri"/>
                <a:ea typeface="Calibri"/>
                <a:cs typeface="Calibri"/>
                <a:sym typeface="Calibri"/>
              </a:rPr>
              <a:t>يكون المتغير المستقل للنظرية له تأثير كبير على عدد كبير من جوانب الظاهرة، تحت ظروف متعددة، ويحكم قوة التفسير للنظرية ثلاثة عوامل هي:</a:t>
            </a:r>
            <a:endParaRPr sz="2400" dirty="0">
              <a:solidFill>
                <a:schemeClr val="lt1"/>
              </a:solidFill>
              <a:latin typeface="Calibri"/>
              <a:ea typeface="Calibri"/>
              <a:cs typeface="Calibri"/>
              <a:sym typeface="Calibri"/>
            </a:endParaRPr>
          </a:p>
          <a:p>
            <a:pPr marL="342900" marR="0" lvl="0" indent="-342900" algn="just" rtl="1">
              <a:lnSpc>
                <a:spcPct val="107000"/>
              </a:lnSpc>
              <a:spcBef>
                <a:spcPts val="0"/>
              </a:spcBef>
              <a:spcAft>
                <a:spcPts val="0"/>
              </a:spcAft>
              <a:buClr>
                <a:schemeClr val="lt1"/>
              </a:buClr>
              <a:buSzPts val="2400"/>
              <a:buFont typeface="Arial"/>
              <a:buAutoNum type="arabicPeriod"/>
            </a:pPr>
            <a:r>
              <a:rPr lang="ar-EG" sz="2400" dirty="0">
                <a:solidFill>
                  <a:schemeClr val="lt1"/>
                </a:solidFill>
                <a:latin typeface="Calibri"/>
                <a:ea typeface="Calibri"/>
                <a:cs typeface="Calibri"/>
                <a:sym typeface="Calibri"/>
              </a:rPr>
              <a:t>الأهمية: إلى أي حد يؤثر الاختلاف بين قيم المتغير المستقل اختلافا ( كبير – قليل) في قيم المتغير التابع؟</a:t>
            </a:r>
            <a:endParaRPr dirty="0"/>
          </a:p>
          <a:p>
            <a:pPr marL="342900" marR="0" lvl="0" indent="-342900" algn="just" rtl="1">
              <a:lnSpc>
                <a:spcPct val="107000"/>
              </a:lnSpc>
              <a:spcBef>
                <a:spcPts val="800"/>
              </a:spcBef>
              <a:spcAft>
                <a:spcPts val="0"/>
              </a:spcAft>
              <a:buClr>
                <a:schemeClr val="lt1"/>
              </a:buClr>
              <a:buSzPts val="2400"/>
              <a:buFont typeface="Arial"/>
              <a:buAutoNum type="arabicPeriod"/>
            </a:pPr>
            <a:r>
              <a:rPr lang="ar-EG" sz="2400" dirty="0">
                <a:solidFill>
                  <a:schemeClr val="lt1"/>
                </a:solidFill>
                <a:latin typeface="Calibri"/>
                <a:ea typeface="Calibri"/>
                <a:cs typeface="Calibri"/>
                <a:sym typeface="Calibri"/>
              </a:rPr>
              <a:t>نطاق التفسير: كم عدد جوانب الظاهرة التي يمكن أن تحدث اختلافا في تأثير المتغير المستقل للنظرية، ومن ثم التفسير؟ كلما اتسع نطاق الظاهرة المتأثرة كلما كانت القوة التفسيرية أكبر.. فمعظم نظريات العلوم الاجتماعية نطاقها التفسيري ضيق، القليل منها له قوة كبيرة في التفسير.</a:t>
            </a:r>
            <a:endParaRPr sz="2400" dirty="0">
              <a:solidFill>
                <a:schemeClr val="lt1"/>
              </a:solidFill>
              <a:latin typeface="Calibri"/>
              <a:ea typeface="Calibri"/>
              <a:cs typeface="Calibri"/>
              <a:sym typeface="Calibri"/>
            </a:endParaRPr>
          </a:p>
          <a:p>
            <a:pPr marL="342900" marR="0" lvl="0" indent="-342900" algn="just" rtl="1">
              <a:lnSpc>
                <a:spcPct val="107000"/>
              </a:lnSpc>
              <a:spcBef>
                <a:spcPts val="0"/>
              </a:spcBef>
              <a:spcAft>
                <a:spcPts val="0"/>
              </a:spcAft>
              <a:buClr>
                <a:schemeClr val="lt1"/>
              </a:buClr>
              <a:buSzPts val="2400"/>
              <a:buFont typeface="Arial"/>
              <a:buAutoNum type="arabicPeriod"/>
            </a:pPr>
            <a:r>
              <a:rPr lang="ar-EG" sz="2400" dirty="0">
                <a:solidFill>
                  <a:schemeClr val="lt1"/>
                </a:solidFill>
                <a:latin typeface="Calibri"/>
                <a:ea typeface="Calibri"/>
                <a:cs typeface="Calibri"/>
                <a:sym typeface="Calibri"/>
              </a:rPr>
              <a:t>إمكانية التطبيق </a:t>
            </a:r>
            <a:r>
              <a:rPr lang="ar-EG" sz="2400" dirty="0" err="1">
                <a:solidFill>
                  <a:schemeClr val="lt1"/>
                </a:solidFill>
                <a:latin typeface="Simplified Arabic"/>
                <a:ea typeface="Simplified Arabic"/>
                <a:cs typeface="Simplified Arabic"/>
                <a:sym typeface="Simplified Arabic"/>
              </a:rPr>
              <a:t>A</a:t>
            </a:r>
            <a:r>
              <a:rPr lang="ar-EG" sz="2400" dirty="0" err="1">
                <a:solidFill>
                  <a:schemeClr val="lt1"/>
                </a:solidFill>
                <a:latin typeface="Adobe Caslon Pro" panose="0205050205050A020403" pitchFamily="18" charset="0"/>
                <a:ea typeface="Simplified Arabic"/>
                <a:cs typeface="Simplified Arabic"/>
                <a:sym typeface="Simplified Arabic"/>
              </a:rPr>
              <a:t>pplicability</a:t>
            </a:r>
            <a:r>
              <a:rPr lang="ar-EG" sz="2400" dirty="0">
                <a:solidFill>
                  <a:schemeClr val="lt1"/>
                </a:solidFill>
                <a:latin typeface="Adobe Caslon Pro" panose="0205050205050A020403" pitchFamily="18" charset="0"/>
                <a:ea typeface="Simplified Arabic"/>
                <a:cs typeface="Simplified Arabic"/>
                <a:sym typeface="Simplified Arabic"/>
              </a:rPr>
              <a:t> </a:t>
            </a:r>
            <a:endParaRPr sz="2400" dirty="0">
              <a:solidFill>
                <a:schemeClr val="lt1"/>
              </a:solidFill>
              <a:latin typeface="Adobe Caslon Pro" panose="0205050205050A020403" pitchFamily="18" charset="0"/>
              <a:ea typeface="Calibri"/>
              <a:cs typeface="Calibri"/>
              <a:sym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13"/>
        <p:cNvGrpSpPr/>
        <p:nvPr/>
      </p:nvGrpSpPr>
      <p:grpSpPr>
        <a:xfrm>
          <a:off x="0" y="0"/>
          <a:ext cx="0" cy="0"/>
          <a:chOff x="0" y="0"/>
          <a:chExt cx="0" cy="0"/>
        </a:xfrm>
      </p:grpSpPr>
      <p:sp>
        <p:nvSpPr>
          <p:cNvPr id="314" name="Google Shape;314;p18"/>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315" name="Google Shape;315;p18"/>
          <p:cNvSpPr/>
          <p:nvPr/>
        </p:nvSpPr>
        <p:spPr>
          <a:xfrm>
            <a:off x="973394" y="1221452"/>
            <a:ext cx="10906008" cy="4567738"/>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457200" marR="0" lvl="0" indent="-457200" algn="just" rtl="1">
              <a:lnSpc>
                <a:spcPct val="107000"/>
              </a:lnSpc>
              <a:spcBef>
                <a:spcPts val="0"/>
              </a:spcBef>
              <a:spcAft>
                <a:spcPts val="0"/>
              </a:spcAft>
              <a:buClr>
                <a:srgbClr val="852F4A"/>
              </a:buClr>
              <a:buSzPts val="3200"/>
              <a:buFont typeface="Wingdings" panose="05000000000000000000" pitchFamily="2" charset="2"/>
              <a:buChar char="§"/>
            </a:pPr>
            <a:r>
              <a:rPr lang="ar-EG" sz="3200" b="1" dirty="0">
                <a:solidFill>
                  <a:srgbClr val="852F4A"/>
                </a:solidFill>
                <a:latin typeface="Calibri"/>
                <a:ea typeface="Calibri"/>
                <a:cs typeface="+mj-cs"/>
                <a:sym typeface="Calibri"/>
              </a:rPr>
              <a:t>خصائص النظرية العلمية الجيدة:</a:t>
            </a:r>
            <a:endParaRPr sz="3200" b="1" dirty="0">
              <a:solidFill>
                <a:srgbClr val="852F4A"/>
              </a:solidFill>
              <a:latin typeface="Calibri"/>
              <a:ea typeface="Calibri"/>
              <a:cs typeface="+mj-cs"/>
              <a:sym typeface="Calibri"/>
            </a:endParaRPr>
          </a:p>
          <a:p>
            <a:pPr marL="0" marR="0" lvl="0" indent="0" algn="just" rtl="1">
              <a:lnSpc>
                <a:spcPct val="107000"/>
              </a:lnSpc>
              <a:spcBef>
                <a:spcPts val="800"/>
              </a:spcBef>
              <a:spcAft>
                <a:spcPts val="0"/>
              </a:spcAft>
              <a:buNone/>
            </a:pPr>
            <a:endParaRPr sz="1400" dirty="0">
              <a:solidFill>
                <a:srgbClr val="852F4A"/>
              </a:solidFill>
              <a:latin typeface="Calibri"/>
              <a:ea typeface="Calibri"/>
              <a:cs typeface="+mj-cs"/>
              <a:sym typeface="Calibri"/>
            </a:endParaRPr>
          </a:p>
          <a:p>
            <a:pPr marL="0" marR="0" lvl="0" indent="0" algn="just" rtl="1">
              <a:lnSpc>
                <a:spcPct val="107000"/>
              </a:lnSpc>
              <a:spcBef>
                <a:spcPts val="0"/>
              </a:spcBef>
              <a:spcAft>
                <a:spcPts val="0"/>
              </a:spcAft>
              <a:buNone/>
            </a:pPr>
            <a:r>
              <a:rPr lang="ar-EG" sz="2800" dirty="0">
                <a:solidFill>
                  <a:srgbClr val="852F4A"/>
                </a:solidFill>
                <a:latin typeface="Calibri"/>
                <a:ea typeface="Calibri"/>
                <a:cs typeface="+mj-cs"/>
                <a:sym typeface="Calibri"/>
              </a:rPr>
              <a:t>2. </a:t>
            </a:r>
            <a:r>
              <a:rPr lang="ar-EG" sz="2800" b="1" dirty="0">
                <a:solidFill>
                  <a:srgbClr val="852F4A"/>
                </a:solidFill>
                <a:latin typeface="Calibri"/>
                <a:ea typeface="Calibri"/>
                <a:cs typeface="+mj-cs"/>
                <a:sym typeface="Calibri"/>
              </a:rPr>
              <a:t>وضوح النظرية: </a:t>
            </a:r>
            <a:r>
              <a:rPr lang="ar-EG" sz="2800" dirty="0">
                <a:solidFill>
                  <a:srgbClr val="852F4A"/>
                </a:solidFill>
                <a:latin typeface="Calibri"/>
                <a:ea typeface="Calibri"/>
                <a:cs typeface="+mj-cs"/>
                <a:sym typeface="Calibri"/>
              </a:rPr>
              <a:t>فتكون قليلة المتغيرات التي تشرح تأثيراتها، فالوضوح يحتاج التضحية ببعض القوة التفسيرية، وقد تضحي بشيء بسيط في حال الحاجة لشرح الواقع بدقة.</a:t>
            </a:r>
            <a:endParaRPr sz="2800" dirty="0">
              <a:solidFill>
                <a:srgbClr val="852F4A"/>
              </a:solidFill>
              <a:latin typeface="Calibri"/>
              <a:ea typeface="Calibri"/>
              <a:cs typeface="+mj-cs"/>
              <a:sym typeface="Calibri"/>
            </a:endParaRPr>
          </a:p>
          <a:p>
            <a:pPr marL="0" marR="0" lvl="0" indent="0" algn="just" rtl="1">
              <a:lnSpc>
                <a:spcPct val="107000"/>
              </a:lnSpc>
              <a:spcBef>
                <a:spcPts val="0"/>
              </a:spcBef>
              <a:spcAft>
                <a:spcPts val="0"/>
              </a:spcAft>
              <a:buNone/>
            </a:pPr>
            <a:r>
              <a:rPr lang="ar-EG" sz="2800" dirty="0">
                <a:solidFill>
                  <a:srgbClr val="852F4A"/>
                </a:solidFill>
                <a:latin typeface="Calibri"/>
                <a:ea typeface="Calibri"/>
                <a:cs typeface="+mj-cs"/>
                <a:sym typeface="Calibri"/>
              </a:rPr>
              <a:t>3. </a:t>
            </a:r>
            <a:r>
              <a:rPr lang="ar-EG" sz="2800" b="1" dirty="0">
                <a:solidFill>
                  <a:srgbClr val="852F4A"/>
                </a:solidFill>
                <a:latin typeface="Calibri"/>
                <a:ea typeface="Calibri"/>
                <a:cs typeface="+mj-cs"/>
                <a:sym typeface="Calibri"/>
              </a:rPr>
              <a:t>تحظي بالإرضاء </a:t>
            </a:r>
            <a:r>
              <a:rPr lang="ar-EG" sz="2800" dirty="0">
                <a:solidFill>
                  <a:srgbClr val="852F4A"/>
                </a:solidFill>
                <a:latin typeface="Adobe Caslon Pro" panose="0205050205050A020403" pitchFamily="18" charset="0"/>
                <a:ea typeface="Simplified Arabic"/>
                <a:cs typeface="+mj-cs"/>
                <a:sym typeface="Simplified Arabic"/>
              </a:rPr>
              <a:t>Satisfying</a:t>
            </a:r>
            <a:r>
              <a:rPr lang="ar-EG" sz="2800" dirty="0">
                <a:solidFill>
                  <a:srgbClr val="852F4A"/>
                </a:solidFill>
                <a:latin typeface="Simplified Arabic"/>
                <a:ea typeface="Simplified Arabic"/>
                <a:cs typeface="+mj-cs"/>
                <a:sym typeface="Simplified Arabic"/>
              </a:rPr>
              <a:t> </a:t>
            </a:r>
            <a:r>
              <a:rPr lang="ar-EG" sz="2800" dirty="0">
                <a:solidFill>
                  <a:srgbClr val="852F4A"/>
                </a:solidFill>
                <a:latin typeface="Calibri"/>
                <a:ea typeface="Calibri"/>
                <a:cs typeface="+mj-cs"/>
                <a:sym typeface="Calibri"/>
              </a:rPr>
              <a:t> أي أنها ترضي فضول الأفراد، بعيداً عن إثارة العديد من التساؤلات التي لا تلقي إجابات عليها، وهو ما يرتبط بشكل كبير بوجود افتراضات عامة أو غامضة.</a:t>
            </a:r>
            <a:endParaRPr sz="2800" dirty="0">
              <a:solidFill>
                <a:srgbClr val="852F4A"/>
              </a:solidFill>
              <a:latin typeface="Calibri"/>
              <a:ea typeface="Calibri"/>
              <a:cs typeface="+mj-cs"/>
              <a:sym typeface="Calibri"/>
            </a:endParaRPr>
          </a:p>
        </p:txBody>
      </p:sp>
      <p:sp>
        <p:nvSpPr>
          <p:cNvPr id="316" name="Google Shape;316;p18"/>
          <p:cNvSpPr/>
          <p:nvPr/>
        </p:nvSpPr>
        <p:spPr>
          <a:xfrm>
            <a:off x="271165" y="146971"/>
            <a:ext cx="1778861" cy="861478"/>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317" name="Google Shape;317;p18"/>
          <p:cNvSpPr txBox="1"/>
          <p:nvPr/>
        </p:nvSpPr>
        <p:spPr>
          <a:xfrm>
            <a:off x="455982" y="235721"/>
            <a:ext cx="1594043"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b="1" dirty="0">
                <a:solidFill>
                  <a:srgbClr val="FFFFFF"/>
                </a:solidFill>
                <a:latin typeface="Tajawal Medium"/>
                <a:ea typeface="Tajawal Medium"/>
                <a:cs typeface="Tajawal Medium"/>
                <a:sym typeface="Tajawal Medium"/>
              </a:rPr>
              <a:t>المحاضرة الثالثة</a:t>
            </a:r>
            <a:endParaRPr sz="2000" b="1" dirty="0">
              <a:solidFill>
                <a:srgbClr val="FFFFFF"/>
              </a:solidFill>
              <a:latin typeface="Tajawal Medium"/>
              <a:ea typeface="Tajawal Medium"/>
              <a:cs typeface="Tajawal Medium"/>
              <a:sym typeface="Tajawal Medium"/>
            </a:endParaRPr>
          </a:p>
        </p:txBody>
      </p:sp>
      <p:pic>
        <p:nvPicPr>
          <p:cNvPr id="318" name="Google Shape;318;p18"/>
          <p:cNvPicPr preferRelativeResize="0"/>
          <p:nvPr/>
        </p:nvPicPr>
        <p:blipFill rotWithShape="1">
          <a:blip r:embed="rId3">
            <a:alphaModFix/>
          </a:blip>
          <a:srcRect/>
          <a:stretch/>
        </p:blipFill>
        <p:spPr>
          <a:xfrm>
            <a:off x="280308" y="6043914"/>
            <a:ext cx="2167470" cy="591661"/>
          </a:xfrm>
          <a:prstGeom prst="rect">
            <a:avLst/>
          </a:prstGeom>
          <a:noFill/>
          <a:ln>
            <a:noFill/>
          </a:ln>
        </p:spPr>
      </p:pic>
      <p:pic>
        <p:nvPicPr>
          <p:cNvPr id="319" name="Google Shape;319;p18"/>
          <p:cNvPicPr preferRelativeResize="0"/>
          <p:nvPr/>
        </p:nvPicPr>
        <p:blipFill rotWithShape="1">
          <a:blip r:embed="rId4">
            <a:alphaModFix/>
          </a:blip>
          <a:srcRect/>
          <a:stretch/>
        </p:blipFill>
        <p:spPr>
          <a:xfrm>
            <a:off x="9923145" y="6311380"/>
            <a:ext cx="1879649" cy="309233"/>
          </a:xfrm>
          <a:prstGeom prst="rect">
            <a:avLst/>
          </a:prstGeom>
          <a:noFill/>
          <a:ln>
            <a:noFill/>
          </a:ln>
        </p:spPr>
      </p:pic>
      <p:pic>
        <p:nvPicPr>
          <p:cNvPr id="320" name="Google Shape;320;p18"/>
          <p:cNvPicPr preferRelativeResize="0"/>
          <p:nvPr/>
        </p:nvPicPr>
        <p:blipFill rotWithShape="1">
          <a:blip r:embed="rId5">
            <a:alphaModFix/>
          </a:blip>
          <a:srcRect/>
          <a:stretch/>
        </p:blipFill>
        <p:spPr>
          <a:xfrm>
            <a:off x="9337289" y="-33299"/>
            <a:ext cx="2649477" cy="1166001"/>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25"/>
        <p:cNvGrpSpPr/>
        <p:nvPr/>
      </p:nvGrpSpPr>
      <p:grpSpPr>
        <a:xfrm>
          <a:off x="0" y="0"/>
          <a:ext cx="0" cy="0"/>
          <a:chOff x="0" y="0"/>
          <a:chExt cx="0" cy="0"/>
        </a:xfrm>
      </p:grpSpPr>
      <p:pic>
        <p:nvPicPr>
          <p:cNvPr id="326" name="Google Shape;326;p19"/>
          <p:cNvPicPr preferRelativeResize="0">
            <a:picLocks noGrp="1"/>
          </p:cNvPicPr>
          <p:nvPr>
            <p:ph type="pic" idx="2"/>
          </p:nvPr>
        </p:nvPicPr>
        <p:blipFill rotWithShape="1">
          <a:blip r:embed="rId3">
            <a:alphaModFix/>
          </a:blip>
          <a:srcRect l="4175" r="4175"/>
          <a:stretch/>
        </p:blipFill>
        <p:spPr>
          <a:xfrm>
            <a:off x="1" y="-43542"/>
            <a:ext cx="3200400" cy="5300798"/>
          </a:xfrm>
          <a:prstGeom prst="rect">
            <a:avLst/>
          </a:prstGeom>
          <a:solidFill>
            <a:srgbClr val="D8D8D8">
              <a:alpha val="49803"/>
            </a:srgbClr>
          </a:solidFill>
          <a:ln>
            <a:noFill/>
          </a:ln>
        </p:spPr>
      </p:pic>
      <p:pic>
        <p:nvPicPr>
          <p:cNvPr id="327" name="Google Shape;327;p19"/>
          <p:cNvPicPr preferRelativeResize="0"/>
          <p:nvPr/>
        </p:nvPicPr>
        <p:blipFill rotWithShape="1">
          <a:blip r:embed="rId4">
            <a:alphaModFix/>
          </a:blip>
          <a:srcRect/>
          <a:stretch/>
        </p:blipFill>
        <p:spPr>
          <a:xfrm>
            <a:off x="9923145" y="6311380"/>
            <a:ext cx="1879649" cy="309233"/>
          </a:xfrm>
          <a:prstGeom prst="rect">
            <a:avLst/>
          </a:prstGeom>
          <a:noFill/>
          <a:ln>
            <a:noFill/>
          </a:ln>
        </p:spPr>
      </p:pic>
      <p:pic>
        <p:nvPicPr>
          <p:cNvPr id="328" name="Google Shape;328;p19"/>
          <p:cNvPicPr preferRelativeResize="0"/>
          <p:nvPr/>
        </p:nvPicPr>
        <p:blipFill rotWithShape="1">
          <a:blip r:embed="rId5">
            <a:alphaModFix/>
          </a:blip>
          <a:srcRect/>
          <a:stretch/>
        </p:blipFill>
        <p:spPr>
          <a:xfrm>
            <a:off x="135398" y="6044433"/>
            <a:ext cx="2457656" cy="670874"/>
          </a:xfrm>
          <a:prstGeom prst="rect">
            <a:avLst/>
          </a:prstGeom>
          <a:noFill/>
          <a:ln>
            <a:noFill/>
          </a:ln>
        </p:spPr>
      </p:pic>
      <p:pic>
        <p:nvPicPr>
          <p:cNvPr id="329" name="Google Shape;329;p19"/>
          <p:cNvPicPr preferRelativeResize="0"/>
          <p:nvPr/>
        </p:nvPicPr>
        <p:blipFill rotWithShape="1">
          <a:blip r:embed="rId6">
            <a:alphaModFix/>
          </a:blip>
          <a:srcRect/>
          <a:stretch/>
        </p:blipFill>
        <p:spPr>
          <a:xfrm>
            <a:off x="9674942" y="-30990"/>
            <a:ext cx="2374490" cy="844557"/>
          </a:xfrm>
          <a:prstGeom prst="rect">
            <a:avLst/>
          </a:prstGeom>
          <a:noFill/>
          <a:ln>
            <a:noFill/>
          </a:ln>
        </p:spPr>
      </p:pic>
      <p:sp>
        <p:nvSpPr>
          <p:cNvPr id="330" name="Google Shape;330;p19"/>
          <p:cNvSpPr/>
          <p:nvPr/>
        </p:nvSpPr>
        <p:spPr>
          <a:xfrm>
            <a:off x="2374490" y="1414509"/>
            <a:ext cx="9674942" cy="4896871"/>
          </a:xfrm>
          <a:prstGeom prst="roundRect">
            <a:avLst>
              <a:gd name="adj" fmla="val 16667"/>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331" name="Google Shape;331;p19"/>
          <p:cNvSpPr/>
          <p:nvPr/>
        </p:nvSpPr>
        <p:spPr>
          <a:xfrm>
            <a:off x="2194220" y="813567"/>
            <a:ext cx="8667967" cy="4896871"/>
          </a:xfrm>
          <a:prstGeom prst="roundRect">
            <a:avLst>
              <a:gd name="adj" fmla="val 16667"/>
            </a:avLst>
          </a:prstGeom>
          <a:solidFill>
            <a:srgbClr val="757070"/>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457200" marR="0" lvl="0" indent="-457200" algn="justLow" rtl="1">
              <a:lnSpc>
                <a:spcPct val="107000"/>
              </a:lnSpc>
              <a:spcBef>
                <a:spcPts val="0"/>
              </a:spcBef>
              <a:spcAft>
                <a:spcPts val="0"/>
              </a:spcAft>
              <a:buClr>
                <a:schemeClr val="lt1"/>
              </a:buClr>
              <a:buSzPts val="3200"/>
              <a:buFont typeface="Wingdings" panose="05000000000000000000" pitchFamily="2" charset="2"/>
              <a:buChar char="§"/>
            </a:pPr>
            <a:r>
              <a:rPr lang="ar-EG" sz="3200" b="1" dirty="0">
                <a:solidFill>
                  <a:schemeClr val="lt1"/>
                </a:solidFill>
                <a:latin typeface="Calibri"/>
                <a:ea typeface="Calibri"/>
                <a:cs typeface="+mj-cs"/>
                <a:sym typeface="Calibri"/>
              </a:rPr>
              <a:t>بنية مفهوم النظرية</a:t>
            </a:r>
            <a:r>
              <a:rPr lang="ar-EG" sz="3200" dirty="0">
                <a:solidFill>
                  <a:schemeClr val="lt1"/>
                </a:solidFill>
                <a:latin typeface="Calibri"/>
                <a:ea typeface="Calibri"/>
                <a:cs typeface="+mj-cs"/>
                <a:sym typeface="Calibri"/>
              </a:rPr>
              <a:t>:</a:t>
            </a:r>
            <a:endParaRPr dirty="0">
              <a:cs typeface="+mj-cs"/>
            </a:endParaRPr>
          </a:p>
          <a:p>
            <a:pPr marL="0" marR="0" lvl="0" indent="0" algn="justLow" rtl="1">
              <a:lnSpc>
                <a:spcPct val="150000"/>
              </a:lnSpc>
              <a:spcBef>
                <a:spcPts val="0"/>
              </a:spcBef>
              <a:spcAft>
                <a:spcPts val="0"/>
              </a:spcAft>
              <a:buNone/>
            </a:pPr>
            <a:r>
              <a:rPr lang="ar-EG" sz="3200" dirty="0">
                <a:solidFill>
                  <a:schemeClr val="lt1"/>
                </a:solidFill>
                <a:latin typeface="Calibri"/>
                <a:ea typeface="Calibri"/>
                <a:cs typeface="+mj-cs"/>
                <a:sym typeface="Calibri"/>
              </a:rPr>
              <a:t>ليس لدي معظم العلماء " وصفة " لبناء نظرية فبعضهم يستنبطها، والبعض الآخر يستقرائها، والبعض يبني النظرية بالتحري حيث يلاحظ علاقات بين ظواهر فيقوم باختيار هذه العلاقات لمعرفة العلاقات السببية بينها وصولاً لفهم أكثر عمومية لعملية محددة السبب والنتيجة مثلا.</a:t>
            </a:r>
            <a:endParaRPr sz="3200" dirty="0">
              <a:solidFill>
                <a:schemeClr val="lt1"/>
              </a:solidFill>
              <a:latin typeface="Calibri"/>
              <a:ea typeface="Calibri"/>
              <a:cs typeface="+mj-cs"/>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35"/>
        <p:cNvGrpSpPr/>
        <p:nvPr/>
      </p:nvGrpSpPr>
      <p:grpSpPr>
        <a:xfrm>
          <a:off x="0" y="0"/>
          <a:ext cx="0" cy="0"/>
          <a:chOff x="0" y="0"/>
          <a:chExt cx="0" cy="0"/>
        </a:xfrm>
      </p:grpSpPr>
      <p:sp>
        <p:nvSpPr>
          <p:cNvPr id="336" name="Google Shape;336;p20"/>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337" name="Google Shape;337;p20"/>
          <p:cNvSpPr/>
          <p:nvPr/>
        </p:nvSpPr>
        <p:spPr>
          <a:xfrm>
            <a:off x="1719628" y="943605"/>
            <a:ext cx="9726137" cy="4854086"/>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457200" marR="0" lvl="0" indent="-457200" algn="just" rtl="1">
              <a:lnSpc>
                <a:spcPct val="150000"/>
              </a:lnSpc>
              <a:spcBef>
                <a:spcPts val="0"/>
              </a:spcBef>
              <a:spcAft>
                <a:spcPts val="0"/>
              </a:spcAft>
              <a:buClr>
                <a:srgbClr val="4472C4"/>
              </a:buClr>
              <a:buSzPts val="3200"/>
              <a:buFont typeface="Wingdings" panose="05000000000000000000" pitchFamily="2" charset="2"/>
              <a:buChar char="§"/>
            </a:pPr>
            <a:r>
              <a:rPr lang="ar-EG" sz="3200" b="1" dirty="0">
                <a:solidFill>
                  <a:srgbClr val="4472C4"/>
                </a:solidFill>
                <a:latin typeface="Calibri"/>
                <a:ea typeface="Calibri"/>
                <a:cs typeface="Calibri"/>
                <a:sym typeface="Calibri"/>
              </a:rPr>
              <a:t>عملية بناء النظرية </a:t>
            </a:r>
            <a:r>
              <a:rPr lang="ar-EG" sz="3200" b="1" dirty="0">
                <a:solidFill>
                  <a:srgbClr val="4472C4"/>
                </a:solidFill>
                <a:latin typeface="Simplified Arabic"/>
                <a:ea typeface="Simplified Arabic"/>
                <a:cs typeface="Simplified Arabic"/>
                <a:sym typeface="Simplified Arabic"/>
              </a:rPr>
              <a:t>Theory Building :</a:t>
            </a:r>
            <a:endParaRPr sz="3200" b="1" dirty="0">
              <a:solidFill>
                <a:srgbClr val="4472C4"/>
              </a:solidFill>
              <a:latin typeface="Calibri"/>
              <a:ea typeface="Calibri"/>
              <a:cs typeface="Calibri"/>
              <a:sym typeface="Calibri"/>
            </a:endParaRPr>
          </a:p>
          <a:p>
            <a:pPr marL="0" marR="0" lvl="0" indent="0" algn="justLow" rtl="1">
              <a:lnSpc>
                <a:spcPct val="150000"/>
              </a:lnSpc>
              <a:spcBef>
                <a:spcPts val="0"/>
              </a:spcBef>
              <a:spcAft>
                <a:spcPts val="0"/>
              </a:spcAft>
              <a:buNone/>
            </a:pPr>
            <a:r>
              <a:rPr lang="ar-EG" sz="3200" dirty="0">
                <a:solidFill>
                  <a:srgbClr val="6C263C"/>
                </a:solidFill>
                <a:latin typeface="Calibri"/>
                <a:ea typeface="Calibri"/>
                <a:cs typeface="+mj-cs"/>
                <a:sym typeface="Calibri"/>
              </a:rPr>
              <a:t>يوجد خلاف على بناء النظرية على نحو ما أوضح د/ عادل فهمي، وأنها يجب أن تُبني على أسُس إمبريقية من ملاحظة وتجربة، وآخرون يرون أن النظرية بها مكونات لا يمكن أن تُبني على الملاحظة والتجربة، وأن الفروض والأفكار والمفاهيم يمكن أن تكون نابعة من الواقع لأن الواقع نسبي متحول يفقد الملاحظة موضوعيتها ومصداقيتها.</a:t>
            </a:r>
            <a:endParaRPr sz="3200" dirty="0">
              <a:solidFill>
                <a:srgbClr val="6C263C"/>
              </a:solidFill>
              <a:latin typeface="Calibri"/>
              <a:ea typeface="Calibri"/>
              <a:cs typeface="+mj-cs"/>
              <a:sym typeface="Calibri"/>
            </a:endParaRPr>
          </a:p>
        </p:txBody>
      </p:sp>
      <p:sp>
        <p:nvSpPr>
          <p:cNvPr id="338" name="Google Shape;338;p20"/>
          <p:cNvSpPr/>
          <p:nvPr/>
        </p:nvSpPr>
        <p:spPr>
          <a:xfrm>
            <a:off x="271165" y="146971"/>
            <a:ext cx="1660874" cy="796636"/>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339" name="Google Shape;339;p20"/>
          <p:cNvSpPr txBox="1"/>
          <p:nvPr/>
        </p:nvSpPr>
        <p:spPr>
          <a:xfrm>
            <a:off x="455982" y="235721"/>
            <a:ext cx="1372817"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b="1" dirty="0">
                <a:solidFill>
                  <a:srgbClr val="FFFFFF"/>
                </a:solidFill>
                <a:latin typeface="Tajawal Medium"/>
                <a:ea typeface="Tajawal Medium"/>
                <a:cs typeface="Tajawal Medium"/>
                <a:sym typeface="Tajawal Medium"/>
              </a:rPr>
              <a:t>المحاضرة الثالثة</a:t>
            </a:r>
            <a:endParaRPr sz="2000" b="1" dirty="0">
              <a:solidFill>
                <a:srgbClr val="FFFFFF"/>
              </a:solidFill>
              <a:latin typeface="Tajawal Medium"/>
              <a:ea typeface="Tajawal Medium"/>
              <a:cs typeface="Tajawal Medium"/>
              <a:sym typeface="Tajawal Medium"/>
            </a:endParaRPr>
          </a:p>
        </p:txBody>
      </p:sp>
      <p:pic>
        <p:nvPicPr>
          <p:cNvPr id="340" name="Google Shape;340;p20"/>
          <p:cNvPicPr preferRelativeResize="0"/>
          <p:nvPr/>
        </p:nvPicPr>
        <p:blipFill rotWithShape="1">
          <a:blip r:embed="rId3">
            <a:alphaModFix/>
          </a:blip>
          <a:srcRect/>
          <a:stretch/>
        </p:blipFill>
        <p:spPr>
          <a:xfrm>
            <a:off x="280308" y="6043914"/>
            <a:ext cx="2167470" cy="591661"/>
          </a:xfrm>
          <a:prstGeom prst="rect">
            <a:avLst/>
          </a:prstGeom>
          <a:noFill/>
          <a:ln>
            <a:noFill/>
          </a:ln>
        </p:spPr>
      </p:pic>
      <p:pic>
        <p:nvPicPr>
          <p:cNvPr id="341" name="Google Shape;341;p20"/>
          <p:cNvPicPr preferRelativeResize="0"/>
          <p:nvPr/>
        </p:nvPicPr>
        <p:blipFill rotWithShape="1">
          <a:blip r:embed="rId4">
            <a:alphaModFix/>
          </a:blip>
          <a:srcRect/>
          <a:stretch/>
        </p:blipFill>
        <p:spPr>
          <a:xfrm>
            <a:off x="9923145" y="6311380"/>
            <a:ext cx="1879649" cy="309233"/>
          </a:xfrm>
          <a:prstGeom prst="rect">
            <a:avLst/>
          </a:prstGeom>
          <a:noFill/>
          <a:ln>
            <a:noFill/>
          </a:ln>
        </p:spPr>
      </p:pic>
      <p:pic>
        <p:nvPicPr>
          <p:cNvPr id="342" name="Google Shape;342;p20"/>
          <p:cNvPicPr preferRelativeResize="0"/>
          <p:nvPr/>
        </p:nvPicPr>
        <p:blipFill rotWithShape="1">
          <a:blip r:embed="rId5">
            <a:alphaModFix/>
          </a:blip>
          <a:srcRect/>
          <a:stretch/>
        </p:blipFill>
        <p:spPr>
          <a:xfrm>
            <a:off x="10043651" y="0"/>
            <a:ext cx="1995117" cy="796636"/>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47"/>
        <p:cNvGrpSpPr/>
        <p:nvPr/>
      </p:nvGrpSpPr>
      <p:grpSpPr>
        <a:xfrm>
          <a:off x="0" y="0"/>
          <a:ext cx="0" cy="0"/>
          <a:chOff x="0" y="0"/>
          <a:chExt cx="0" cy="0"/>
        </a:xfrm>
      </p:grpSpPr>
      <p:pic>
        <p:nvPicPr>
          <p:cNvPr id="348" name="Google Shape;348;p21"/>
          <p:cNvPicPr preferRelativeResize="0">
            <a:picLocks noGrp="1"/>
          </p:cNvPicPr>
          <p:nvPr>
            <p:ph type="pic" idx="2"/>
          </p:nvPr>
        </p:nvPicPr>
        <p:blipFill rotWithShape="1">
          <a:blip r:embed="rId3">
            <a:alphaModFix/>
          </a:blip>
          <a:srcRect l="4175" r="4175"/>
          <a:stretch/>
        </p:blipFill>
        <p:spPr>
          <a:xfrm>
            <a:off x="0" y="-43542"/>
            <a:ext cx="3602691" cy="6901542"/>
          </a:xfrm>
          <a:prstGeom prst="rect">
            <a:avLst/>
          </a:prstGeom>
          <a:solidFill>
            <a:srgbClr val="D8D8D8">
              <a:alpha val="49803"/>
            </a:srgbClr>
          </a:solidFill>
          <a:ln>
            <a:noFill/>
          </a:ln>
        </p:spPr>
      </p:pic>
      <p:pic>
        <p:nvPicPr>
          <p:cNvPr id="349" name="Google Shape;349;p21"/>
          <p:cNvPicPr preferRelativeResize="0"/>
          <p:nvPr/>
        </p:nvPicPr>
        <p:blipFill rotWithShape="1">
          <a:blip r:embed="rId4">
            <a:alphaModFix/>
          </a:blip>
          <a:srcRect/>
          <a:stretch/>
        </p:blipFill>
        <p:spPr>
          <a:xfrm>
            <a:off x="9923145" y="6311380"/>
            <a:ext cx="1879649" cy="309233"/>
          </a:xfrm>
          <a:prstGeom prst="rect">
            <a:avLst/>
          </a:prstGeom>
          <a:noFill/>
          <a:ln>
            <a:noFill/>
          </a:ln>
        </p:spPr>
      </p:pic>
      <p:pic>
        <p:nvPicPr>
          <p:cNvPr id="350" name="Google Shape;350;p21"/>
          <p:cNvPicPr preferRelativeResize="0"/>
          <p:nvPr/>
        </p:nvPicPr>
        <p:blipFill rotWithShape="1">
          <a:blip r:embed="rId5">
            <a:alphaModFix/>
          </a:blip>
          <a:srcRect/>
          <a:stretch/>
        </p:blipFill>
        <p:spPr>
          <a:xfrm>
            <a:off x="0" y="83549"/>
            <a:ext cx="2457656" cy="670874"/>
          </a:xfrm>
          <a:prstGeom prst="rect">
            <a:avLst/>
          </a:prstGeom>
          <a:noFill/>
          <a:ln>
            <a:noFill/>
          </a:ln>
        </p:spPr>
      </p:pic>
      <p:pic>
        <p:nvPicPr>
          <p:cNvPr id="351" name="Google Shape;351;p21"/>
          <p:cNvPicPr preferRelativeResize="0"/>
          <p:nvPr/>
        </p:nvPicPr>
        <p:blipFill rotWithShape="1">
          <a:blip r:embed="rId6">
            <a:alphaModFix/>
          </a:blip>
          <a:srcRect/>
          <a:stretch/>
        </p:blipFill>
        <p:spPr>
          <a:xfrm>
            <a:off x="9645445" y="-21752"/>
            <a:ext cx="2179089" cy="729675"/>
          </a:xfrm>
          <a:prstGeom prst="rect">
            <a:avLst/>
          </a:prstGeom>
          <a:noFill/>
          <a:ln>
            <a:noFill/>
          </a:ln>
        </p:spPr>
      </p:pic>
      <p:sp>
        <p:nvSpPr>
          <p:cNvPr id="352" name="Google Shape;352;p21"/>
          <p:cNvSpPr/>
          <p:nvPr/>
        </p:nvSpPr>
        <p:spPr>
          <a:xfrm>
            <a:off x="2374490" y="1414509"/>
            <a:ext cx="9674942" cy="4896871"/>
          </a:xfrm>
          <a:prstGeom prst="roundRect">
            <a:avLst>
              <a:gd name="adj" fmla="val 16667"/>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353" name="Google Shape;353;p21"/>
          <p:cNvSpPr/>
          <p:nvPr/>
        </p:nvSpPr>
        <p:spPr>
          <a:xfrm>
            <a:off x="1902542" y="1383677"/>
            <a:ext cx="10146890" cy="1048472"/>
          </a:xfrm>
          <a:prstGeom prst="roundRect">
            <a:avLst>
              <a:gd name="adj" fmla="val 16667"/>
            </a:avLst>
          </a:prstGeom>
          <a:noFill/>
          <a:ln>
            <a:noFill/>
          </a:ln>
        </p:spPr>
        <p:txBody>
          <a:bodyPr spcFirstLastPara="1" wrap="square" lIns="91425" tIns="45700" rIns="91425" bIns="45700" anchor="ctr" anchorCtr="0">
            <a:noAutofit/>
          </a:bodyPr>
          <a:lstStyle/>
          <a:p>
            <a:pPr marL="228600" marR="0" lvl="0" indent="0" algn="just" rtl="1">
              <a:lnSpc>
                <a:spcPct val="115000"/>
              </a:lnSpc>
              <a:spcBef>
                <a:spcPts val="0"/>
              </a:spcBef>
              <a:spcAft>
                <a:spcPts val="0"/>
              </a:spcAft>
              <a:buNone/>
            </a:pPr>
            <a:endParaRPr sz="1600" b="1">
              <a:solidFill>
                <a:srgbClr val="0070C0"/>
              </a:solidFill>
              <a:latin typeface="Calibri"/>
              <a:ea typeface="Calibri"/>
              <a:cs typeface="Calibri"/>
              <a:sym typeface="Calibri"/>
            </a:endParaRPr>
          </a:p>
        </p:txBody>
      </p:sp>
      <p:sp>
        <p:nvSpPr>
          <p:cNvPr id="354" name="Google Shape;354;p21"/>
          <p:cNvSpPr/>
          <p:nvPr/>
        </p:nvSpPr>
        <p:spPr>
          <a:xfrm>
            <a:off x="3849329" y="942192"/>
            <a:ext cx="7975205" cy="4676944"/>
          </a:xfrm>
          <a:prstGeom prst="roundRect">
            <a:avLst>
              <a:gd name="adj" fmla="val 16667"/>
            </a:avLst>
          </a:prstGeom>
          <a:solidFill>
            <a:srgbClr val="D0CECE"/>
          </a:solidFill>
          <a:ln>
            <a:noFill/>
          </a:ln>
        </p:spPr>
        <p:txBody>
          <a:bodyPr spcFirstLastPara="1" wrap="square" lIns="91425" tIns="45700" rIns="91425" bIns="45700" anchor="ctr" anchorCtr="0">
            <a:noAutofit/>
          </a:bodyPr>
          <a:lstStyle/>
          <a:p>
            <a:pPr marL="457200" marR="0" lvl="0" indent="-457200" algn="just" rtl="1">
              <a:lnSpc>
                <a:spcPct val="107000"/>
              </a:lnSpc>
              <a:spcBef>
                <a:spcPts val="0"/>
              </a:spcBef>
              <a:spcAft>
                <a:spcPts val="0"/>
              </a:spcAft>
              <a:buClr>
                <a:srgbClr val="0070C0"/>
              </a:buClr>
              <a:buSzPts val="3200"/>
              <a:buFont typeface="Wingdings" panose="05000000000000000000" pitchFamily="2" charset="2"/>
              <a:buChar char="§"/>
            </a:pPr>
            <a:r>
              <a:rPr lang="ar-EG" sz="2800" dirty="0">
                <a:solidFill>
                  <a:srgbClr val="0070C0"/>
                </a:solidFill>
                <a:latin typeface="Calibri"/>
                <a:ea typeface="Calibri"/>
                <a:cs typeface="Calibri"/>
                <a:sym typeface="Calibri"/>
              </a:rPr>
              <a:t>اختبار النظرية </a:t>
            </a:r>
            <a:r>
              <a:rPr lang="ar-EG" sz="2800" b="1" dirty="0">
                <a:solidFill>
                  <a:srgbClr val="0070C0"/>
                </a:solidFill>
                <a:latin typeface="Adobe Caslon Pro" panose="0205050205050A020403" pitchFamily="18" charset="0"/>
                <a:ea typeface="Simplified Arabic"/>
                <a:cs typeface="+mj-cs"/>
                <a:sym typeface="Simplified Arabic"/>
              </a:rPr>
              <a:t>Theory Testing </a:t>
            </a:r>
            <a:r>
              <a:rPr lang="ar-EG" sz="2800" dirty="0">
                <a:solidFill>
                  <a:srgbClr val="0070C0"/>
                </a:solidFill>
                <a:latin typeface="Simplified Arabic"/>
                <a:ea typeface="Simplified Arabic"/>
                <a:cs typeface="Simplified Arabic"/>
                <a:sym typeface="Simplified Arabic"/>
              </a:rPr>
              <a:t>:</a:t>
            </a:r>
            <a:endParaRPr sz="2800" dirty="0">
              <a:solidFill>
                <a:srgbClr val="0070C0"/>
              </a:solidFill>
              <a:latin typeface="Calibri"/>
              <a:ea typeface="Calibri"/>
              <a:cs typeface="Calibri"/>
              <a:sym typeface="Calibri"/>
            </a:endParaRPr>
          </a:p>
          <a:p>
            <a:pPr marL="342900" marR="0" lvl="0" indent="-342900" algn="justLow" rtl="1">
              <a:lnSpc>
                <a:spcPct val="107000"/>
              </a:lnSpc>
              <a:spcBef>
                <a:spcPts val="0"/>
              </a:spcBef>
              <a:spcAft>
                <a:spcPts val="0"/>
              </a:spcAft>
              <a:buClr>
                <a:srgbClr val="B64065"/>
              </a:buClr>
              <a:buSzPts val="3200"/>
              <a:buFont typeface="Simplified Arabic"/>
              <a:buChar char="-"/>
            </a:pPr>
            <a:r>
              <a:rPr lang="ar-EG" sz="2800" dirty="0">
                <a:solidFill>
                  <a:srgbClr val="B64065"/>
                </a:solidFill>
                <a:latin typeface="Calibri"/>
                <a:ea typeface="Calibri"/>
                <a:cs typeface="Calibri"/>
                <a:sym typeface="Calibri"/>
              </a:rPr>
              <a:t>يتم اختبار النظرية عبر الواقع الإمبيريقي من الملاحظة والتجربة، لأن النظريات لا يحكم عليها بالصواب والخطأ وإنما بالصلاحية والقدرة على التعامل مع الواقع بصورة ناجحة أو العكس.</a:t>
            </a:r>
            <a:endParaRPr sz="2800" dirty="0">
              <a:solidFill>
                <a:srgbClr val="B64065"/>
              </a:solidFill>
              <a:latin typeface="Calibri"/>
              <a:ea typeface="Calibri"/>
              <a:cs typeface="Calibri"/>
              <a:sym typeface="Calibri"/>
            </a:endParaRPr>
          </a:p>
          <a:p>
            <a:pPr marL="342900" marR="0" lvl="0" indent="-342900" algn="justLow" rtl="1">
              <a:lnSpc>
                <a:spcPct val="107000"/>
              </a:lnSpc>
              <a:spcBef>
                <a:spcPts val="0"/>
              </a:spcBef>
              <a:spcAft>
                <a:spcPts val="0"/>
              </a:spcAft>
              <a:buClr>
                <a:srgbClr val="B64065"/>
              </a:buClr>
              <a:buSzPts val="3200"/>
              <a:buFont typeface="Simplified Arabic"/>
              <a:buChar char="-"/>
            </a:pPr>
            <a:r>
              <a:rPr lang="ar-EG" sz="2800" dirty="0">
                <a:solidFill>
                  <a:srgbClr val="B64065"/>
                </a:solidFill>
                <a:latin typeface="Calibri"/>
                <a:ea typeface="Calibri"/>
                <a:cs typeface="Calibri"/>
                <a:sym typeface="Calibri"/>
              </a:rPr>
              <a:t>قدم  </a:t>
            </a:r>
            <a:r>
              <a:rPr lang="ar-EG" sz="2800" dirty="0">
                <a:solidFill>
                  <a:srgbClr val="B64065"/>
                </a:solidFill>
                <a:latin typeface="Adobe Caslon Pro" panose="0205050205050A020403" pitchFamily="18" charset="0"/>
                <a:ea typeface="Simplified Arabic"/>
                <a:cs typeface="Simplified Arabic"/>
                <a:sym typeface="Simplified Arabic"/>
              </a:rPr>
              <a:t>Grahan C.kinnloch </a:t>
            </a:r>
            <a:r>
              <a:rPr lang="ar-EG" sz="2800" dirty="0">
                <a:solidFill>
                  <a:srgbClr val="B64065"/>
                </a:solidFill>
                <a:latin typeface="Simplified Arabic"/>
                <a:ea typeface="Simplified Arabic"/>
                <a:cs typeface="+mj-cs"/>
                <a:sym typeface="Simplified Arabic"/>
              </a:rPr>
              <a:t>تصوراً لبناء واختبار النظرية في نسق واحد.</a:t>
            </a:r>
            <a:endParaRPr sz="2800" dirty="0">
              <a:solidFill>
                <a:srgbClr val="B64065"/>
              </a:solidFill>
              <a:latin typeface="Calibri"/>
              <a:ea typeface="Calibri"/>
              <a:cs typeface="+mj-cs"/>
              <a:sym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59"/>
        <p:cNvGrpSpPr/>
        <p:nvPr/>
      </p:nvGrpSpPr>
      <p:grpSpPr>
        <a:xfrm>
          <a:off x="0" y="0"/>
          <a:ext cx="0" cy="0"/>
          <a:chOff x="0" y="0"/>
          <a:chExt cx="0" cy="0"/>
        </a:xfrm>
      </p:grpSpPr>
      <p:pic>
        <p:nvPicPr>
          <p:cNvPr id="360" name="Google Shape;360;p22"/>
          <p:cNvPicPr preferRelativeResize="0">
            <a:picLocks noGrp="1"/>
          </p:cNvPicPr>
          <p:nvPr>
            <p:ph type="pic" idx="2"/>
          </p:nvPr>
        </p:nvPicPr>
        <p:blipFill rotWithShape="1">
          <a:blip r:embed="rId3">
            <a:alphaModFix/>
          </a:blip>
          <a:srcRect l="13924" r="13924"/>
          <a:stretch/>
        </p:blipFill>
        <p:spPr>
          <a:xfrm>
            <a:off x="2808" y="0"/>
            <a:ext cx="5020597" cy="5043948"/>
          </a:xfrm>
          <a:prstGeom prst="rect">
            <a:avLst/>
          </a:prstGeom>
          <a:solidFill>
            <a:srgbClr val="D8D8D8">
              <a:alpha val="49803"/>
            </a:srgbClr>
          </a:solidFill>
          <a:ln>
            <a:noFill/>
          </a:ln>
        </p:spPr>
      </p:pic>
      <p:sp>
        <p:nvSpPr>
          <p:cNvPr id="361" name="Google Shape;361;p22"/>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362" name="Google Shape;362;p22"/>
          <p:cNvSpPr/>
          <p:nvPr/>
        </p:nvSpPr>
        <p:spPr>
          <a:xfrm rot="5400000" flipH="1">
            <a:off x="-874475" y="3644716"/>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363" name="Google Shape;363;p22"/>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pic>
        <p:nvPicPr>
          <p:cNvPr id="364" name="Google Shape;364;p22"/>
          <p:cNvPicPr preferRelativeResize="0"/>
          <p:nvPr/>
        </p:nvPicPr>
        <p:blipFill rotWithShape="1">
          <a:blip r:embed="rId4">
            <a:alphaModFix/>
          </a:blip>
          <a:srcRect/>
          <a:stretch/>
        </p:blipFill>
        <p:spPr>
          <a:xfrm>
            <a:off x="9932264" y="-372928"/>
            <a:ext cx="2036258" cy="1800993"/>
          </a:xfrm>
          <a:prstGeom prst="rect">
            <a:avLst/>
          </a:prstGeom>
          <a:noFill/>
          <a:ln>
            <a:noFill/>
          </a:ln>
        </p:spPr>
      </p:pic>
      <p:sp>
        <p:nvSpPr>
          <p:cNvPr id="365" name="Google Shape;365;p22"/>
          <p:cNvSpPr txBox="1"/>
          <p:nvPr/>
        </p:nvSpPr>
        <p:spPr>
          <a:xfrm>
            <a:off x="3598250" y="2495028"/>
            <a:ext cx="8417320"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p:txBody>
      </p:sp>
      <p:pic>
        <p:nvPicPr>
          <p:cNvPr id="366" name="Google Shape;366;p22"/>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367" name="Google Shape;367;p22"/>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368" name="Google Shape;368;p22"/>
          <p:cNvSpPr/>
          <p:nvPr/>
        </p:nvSpPr>
        <p:spPr>
          <a:xfrm flipH="1">
            <a:off x="2566219" y="899653"/>
            <a:ext cx="9236574" cy="5411728"/>
          </a:xfrm>
          <a:prstGeom prst="roundRect">
            <a:avLst>
              <a:gd name="adj" fmla="val 16667"/>
            </a:avLst>
          </a:prstGeom>
          <a:solidFill>
            <a:srgbClr val="852F4A">
              <a:alpha val="67450"/>
            </a:srgbClr>
          </a:solidFill>
          <a:ln>
            <a:noFill/>
          </a:ln>
        </p:spPr>
        <p:txBody>
          <a:bodyPr spcFirstLastPara="1" wrap="square" lIns="91425" tIns="45700" rIns="91425" bIns="45700" anchor="ctr" anchorCtr="0">
            <a:noAutofit/>
          </a:bodyPr>
          <a:lstStyle/>
          <a:p>
            <a:pPr marL="457200" marR="0" lvl="0" indent="-457200" algn="just" rtl="1">
              <a:lnSpc>
                <a:spcPct val="107000"/>
              </a:lnSpc>
              <a:spcBef>
                <a:spcPts val="0"/>
              </a:spcBef>
              <a:spcAft>
                <a:spcPts val="0"/>
              </a:spcAft>
              <a:buClr>
                <a:srgbClr val="FFFFFF"/>
              </a:buClr>
              <a:buSzPts val="2800"/>
              <a:buFont typeface="Wingdings" panose="05000000000000000000" pitchFamily="2" charset="2"/>
              <a:buChar char="§"/>
            </a:pPr>
            <a:r>
              <a:rPr lang="ar-EG" sz="2800" b="1" dirty="0">
                <a:solidFill>
                  <a:srgbClr val="FFFFFF"/>
                </a:solidFill>
                <a:latin typeface="Calibri"/>
                <a:ea typeface="Calibri"/>
                <a:cs typeface="Calibri"/>
                <a:sym typeface="Calibri"/>
              </a:rPr>
              <a:t>مراحل بناء (تكوين) النظرية</a:t>
            </a:r>
            <a:r>
              <a:rPr lang="ar-EG" sz="2800" dirty="0">
                <a:solidFill>
                  <a:srgbClr val="FFFFFF"/>
                </a:solidFill>
                <a:latin typeface="Calibri"/>
                <a:ea typeface="Calibri"/>
                <a:cs typeface="Calibri"/>
                <a:sym typeface="Calibri"/>
              </a:rPr>
              <a:t>:</a:t>
            </a:r>
            <a:endParaRPr dirty="0"/>
          </a:p>
          <a:p>
            <a:pPr marL="0" marR="0" lvl="0" indent="0" algn="just" rtl="1">
              <a:lnSpc>
                <a:spcPct val="107000"/>
              </a:lnSpc>
              <a:spcBef>
                <a:spcPts val="0"/>
              </a:spcBef>
              <a:spcAft>
                <a:spcPts val="0"/>
              </a:spcAft>
              <a:buNone/>
            </a:pPr>
            <a:endParaRPr sz="1000" dirty="0">
              <a:solidFill>
                <a:srgbClr val="FFFFFF"/>
              </a:solidFill>
              <a:latin typeface="Calibri"/>
              <a:ea typeface="Calibri"/>
              <a:cs typeface="Calibri"/>
              <a:sym typeface="Calibri"/>
            </a:endParaRPr>
          </a:p>
          <a:p>
            <a:pPr marL="342900" marR="0" lvl="0" indent="-342900" algn="justLow" rtl="1">
              <a:lnSpc>
                <a:spcPct val="107000"/>
              </a:lnSpc>
              <a:spcBef>
                <a:spcPts val="0"/>
              </a:spcBef>
              <a:spcAft>
                <a:spcPts val="0"/>
              </a:spcAft>
              <a:buClr>
                <a:srgbClr val="FFFFFF"/>
              </a:buClr>
              <a:buSzPts val="2800"/>
              <a:buFont typeface="Calibri"/>
              <a:buAutoNum type="arabicPeriod"/>
            </a:pPr>
            <a:r>
              <a:rPr lang="ar-EG" sz="2800" dirty="0">
                <a:solidFill>
                  <a:srgbClr val="FFFFFF"/>
                </a:solidFill>
                <a:latin typeface="Calibri"/>
                <a:ea typeface="Calibri"/>
                <a:cs typeface="+mj-cs"/>
                <a:sym typeface="Calibri"/>
              </a:rPr>
              <a:t>حالة عدم يقين في ظاهرة معينة.</a:t>
            </a:r>
            <a:endParaRPr sz="2800" dirty="0">
              <a:solidFill>
                <a:srgbClr val="FFFFFF"/>
              </a:solidFill>
              <a:latin typeface="Calibri"/>
              <a:ea typeface="Calibri"/>
              <a:cs typeface="+mj-cs"/>
              <a:sym typeface="Calibri"/>
            </a:endParaRPr>
          </a:p>
          <a:p>
            <a:pPr marL="342900" marR="0" lvl="0" indent="-342900" algn="justLow" rtl="1">
              <a:lnSpc>
                <a:spcPct val="107000"/>
              </a:lnSpc>
              <a:spcBef>
                <a:spcPts val="0"/>
              </a:spcBef>
              <a:spcAft>
                <a:spcPts val="0"/>
              </a:spcAft>
              <a:buClr>
                <a:srgbClr val="FFFFFF"/>
              </a:buClr>
              <a:buSzPts val="2800"/>
              <a:buFont typeface="Calibri"/>
              <a:buAutoNum type="arabicPeriod"/>
            </a:pPr>
            <a:r>
              <a:rPr lang="ar-EG" sz="2800" dirty="0">
                <a:solidFill>
                  <a:srgbClr val="FFFFFF"/>
                </a:solidFill>
                <a:latin typeface="Calibri"/>
                <a:ea typeface="Calibri"/>
                <a:cs typeface="+mj-cs"/>
                <a:sym typeface="Calibri"/>
              </a:rPr>
              <a:t> إجراء بحوث ودراسات وتجارب لوصف وفهم الظاهرة.</a:t>
            </a:r>
            <a:endParaRPr sz="2800" dirty="0">
              <a:solidFill>
                <a:srgbClr val="FFFFFF"/>
              </a:solidFill>
              <a:latin typeface="Calibri"/>
              <a:ea typeface="Calibri"/>
              <a:cs typeface="+mj-cs"/>
              <a:sym typeface="Calibri"/>
            </a:endParaRPr>
          </a:p>
          <a:p>
            <a:pPr marL="342900" marR="0" lvl="0" indent="-342900" algn="justLow" rtl="1">
              <a:lnSpc>
                <a:spcPct val="107000"/>
              </a:lnSpc>
              <a:spcBef>
                <a:spcPts val="0"/>
              </a:spcBef>
              <a:spcAft>
                <a:spcPts val="0"/>
              </a:spcAft>
              <a:buClr>
                <a:srgbClr val="FFFFFF"/>
              </a:buClr>
              <a:buSzPts val="2800"/>
              <a:buFont typeface="Calibri"/>
              <a:buAutoNum type="arabicPeriod"/>
            </a:pPr>
            <a:r>
              <a:rPr lang="ar-EG" sz="2800" dirty="0">
                <a:solidFill>
                  <a:srgbClr val="FFFFFF"/>
                </a:solidFill>
                <a:latin typeface="Calibri"/>
                <a:ea typeface="Calibri"/>
                <a:cs typeface="+mj-cs"/>
                <a:sym typeface="Calibri"/>
              </a:rPr>
              <a:t>التوصل لنتائج تفسر علاقات الظاهرة وأسبابها وتأثيراتها.</a:t>
            </a:r>
            <a:endParaRPr sz="2800" dirty="0">
              <a:solidFill>
                <a:srgbClr val="FFFFFF"/>
              </a:solidFill>
              <a:latin typeface="Calibri"/>
              <a:ea typeface="Calibri"/>
              <a:cs typeface="+mj-cs"/>
              <a:sym typeface="Calibri"/>
            </a:endParaRPr>
          </a:p>
          <a:p>
            <a:pPr marL="342900" marR="0" lvl="0" indent="-342900" algn="justLow" rtl="1">
              <a:lnSpc>
                <a:spcPct val="107000"/>
              </a:lnSpc>
              <a:spcBef>
                <a:spcPts val="0"/>
              </a:spcBef>
              <a:spcAft>
                <a:spcPts val="0"/>
              </a:spcAft>
              <a:buClr>
                <a:srgbClr val="FFFFFF"/>
              </a:buClr>
              <a:buSzPts val="2800"/>
              <a:buFont typeface="Calibri"/>
              <a:buAutoNum type="arabicPeriod"/>
            </a:pPr>
            <a:r>
              <a:rPr lang="ar-EG" sz="2800" dirty="0">
                <a:solidFill>
                  <a:srgbClr val="FFFFFF"/>
                </a:solidFill>
                <a:latin typeface="Calibri"/>
                <a:ea typeface="Calibri"/>
                <a:cs typeface="+mj-cs"/>
                <a:sym typeface="Calibri"/>
              </a:rPr>
              <a:t>الوصول لتعميمات ومقولات عامة تصلح لوصف مجتمع الدراسة.</a:t>
            </a:r>
            <a:endParaRPr dirty="0">
              <a:cs typeface="+mj-cs"/>
            </a:endParaRPr>
          </a:p>
          <a:p>
            <a:pPr marL="342900" marR="0" lvl="0" indent="-342900" algn="justLow" rtl="1">
              <a:lnSpc>
                <a:spcPct val="107000"/>
              </a:lnSpc>
              <a:spcBef>
                <a:spcPts val="800"/>
              </a:spcBef>
              <a:spcAft>
                <a:spcPts val="0"/>
              </a:spcAft>
              <a:buClr>
                <a:srgbClr val="FFFFFF"/>
              </a:buClr>
              <a:buSzPts val="2800"/>
              <a:buFont typeface="Calibri"/>
              <a:buAutoNum type="arabicPeriod"/>
            </a:pPr>
            <a:r>
              <a:rPr lang="ar-EG" sz="2800" dirty="0">
                <a:solidFill>
                  <a:srgbClr val="FFFFFF"/>
                </a:solidFill>
                <a:latin typeface="Calibri"/>
                <a:ea typeface="Calibri"/>
                <a:cs typeface="+mj-cs"/>
                <a:sym typeface="Calibri"/>
              </a:rPr>
              <a:t>التوصل إلى نظرية عامة تفسر ظاهرة ما وتقربنا من واقع هذه الظاهرة.</a:t>
            </a:r>
            <a:endParaRPr sz="2800" dirty="0">
              <a:solidFill>
                <a:srgbClr val="FFFFFF"/>
              </a:solidFill>
              <a:latin typeface="Calibri"/>
              <a:ea typeface="Calibri"/>
              <a:cs typeface="+mj-cs"/>
              <a:sym typeface="Calibri"/>
            </a:endParaRPr>
          </a:p>
          <a:p>
            <a:pPr marL="342900" marR="0" lvl="0" indent="-342900" algn="justLow" rtl="1">
              <a:lnSpc>
                <a:spcPct val="107000"/>
              </a:lnSpc>
              <a:spcBef>
                <a:spcPts val="0"/>
              </a:spcBef>
              <a:spcAft>
                <a:spcPts val="0"/>
              </a:spcAft>
              <a:buClr>
                <a:srgbClr val="FFFFFF"/>
              </a:buClr>
              <a:buSzPts val="2800"/>
              <a:buFont typeface="Calibri"/>
              <a:buAutoNum type="arabicPeriod"/>
            </a:pPr>
            <a:r>
              <a:rPr lang="ar-EG" sz="2800" dirty="0">
                <a:solidFill>
                  <a:srgbClr val="FFFFFF"/>
                </a:solidFill>
                <a:latin typeface="Calibri"/>
                <a:ea typeface="Calibri"/>
                <a:cs typeface="+mj-cs"/>
                <a:sym typeface="Calibri"/>
              </a:rPr>
              <a:t>إعادة إجراء البحوث لاكتشاف صحة أو خطأ فروض النظرية فتنشأ حالة الغموض مرة ثانية وهكذا تهمش أو تختفي نظرية وتولد نظرية جديدة وهكذا..</a:t>
            </a:r>
            <a:endParaRPr sz="2800" dirty="0">
              <a:solidFill>
                <a:srgbClr val="FFFFFF"/>
              </a:solidFill>
              <a:latin typeface="Calibri"/>
              <a:ea typeface="Calibri"/>
              <a:cs typeface="+mj-cs"/>
              <a:sym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72"/>
        <p:cNvGrpSpPr/>
        <p:nvPr/>
      </p:nvGrpSpPr>
      <p:grpSpPr>
        <a:xfrm>
          <a:off x="0" y="0"/>
          <a:ext cx="0" cy="0"/>
          <a:chOff x="0" y="0"/>
          <a:chExt cx="0" cy="0"/>
        </a:xfrm>
      </p:grpSpPr>
      <p:sp>
        <p:nvSpPr>
          <p:cNvPr id="373" name="Google Shape;373;p23"/>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374" name="Google Shape;374;p23"/>
          <p:cNvSpPr/>
          <p:nvPr/>
        </p:nvSpPr>
        <p:spPr>
          <a:xfrm>
            <a:off x="1611901" y="1134255"/>
            <a:ext cx="10190893" cy="4730943"/>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457200" marR="0" lvl="0" indent="-457200" algn="just" rtl="1">
              <a:lnSpc>
                <a:spcPct val="107000"/>
              </a:lnSpc>
              <a:spcBef>
                <a:spcPts val="0"/>
              </a:spcBef>
              <a:spcAft>
                <a:spcPts val="0"/>
              </a:spcAft>
              <a:buClr>
                <a:srgbClr val="B64065"/>
              </a:buClr>
              <a:buSzPts val="2800"/>
              <a:buFont typeface="Wingdings" panose="05000000000000000000" pitchFamily="2" charset="2"/>
              <a:buChar char="§"/>
            </a:pPr>
            <a:r>
              <a:rPr lang="ar-EG" sz="2800" b="1" dirty="0">
                <a:solidFill>
                  <a:srgbClr val="B64065"/>
                </a:solidFill>
                <a:latin typeface="Calibri"/>
                <a:ea typeface="Calibri"/>
                <a:cs typeface="+mj-cs"/>
                <a:sym typeface="Calibri"/>
              </a:rPr>
              <a:t>العوامل المساعدة في بناء النظرية:</a:t>
            </a:r>
            <a:endParaRPr sz="2800" b="1" dirty="0">
              <a:solidFill>
                <a:srgbClr val="B64065"/>
              </a:solidFill>
              <a:latin typeface="Calibri"/>
              <a:ea typeface="Calibri"/>
              <a:cs typeface="+mj-cs"/>
              <a:sym typeface="Calibri"/>
            </a:endParaRPr>
          </a:p>
          <a:p>
            <a:pPr marL="0" marR="0" lvl="0" indent="0" algn="just" rtl="1">
              <a:lnSpc>
                <a:spcPct val="107000"/>
              </a:lnSpc>
              <a:spcBef>
                <a:spcPts val="800"/>
              </a:spcBef>
              <a:spcAft>
                <a:spcPts val="0"/>
              </a:spcAft>
              <a:buNone/>
            </a:pPr>
            <a:r>
              <a:rPr lang="ar-EG" sz="2800" dirty="0">
                <a:solidFill>
                  <a:srgbClr val="B64065"/>
                </a:solidFill>
                <a:latin typeface="Calibri"/>
                <a:ea typeface="Calibri"/>
                <a:cs typeface="+mj-cs"/>
                <a:sym typeface="Calibri"/>
              </a:rPr>
              <a:t>- توجد 9 عوامل مساعدة على بناء نظرية 8 منها استنتاجي والتاسع استقرائي:</a:t>
            </a:r>
            <a:endParaRPr sz="2800" dirty="0">
              <a:solidFill>
                <a:srgbClr val="B64065"/>
              </a:solidFill>
              <a:latin typeface="Calibri"/>
              <a:ea typeface="Calibri"/>
              <a:cs typeface="+mj-cs"/>
              <a:sym typeface="Calibri"/>
            </a:endParaRPr>
          </a:p>
          <a:p>
            <a:pPr marL="342900" marR="0" lvl="0" indent="-342900" algn="just" rtl="1">
              <a:lnSpc>
                <a:spcPct val="107000"/>
              </a:lnSpc>
              <a:spcBef>
                <a:spcPts val="800"/>
              </a:spcBef>
              <a:spcAft>
                <a:spcPts val="0"/>
              </a:spcAft>
              <a:buClr>
                <a:srgbClr val="B64065"/>
              </a:buClr>
              <a:buSzPts val="2800"/>
              <a:buFont typeface="Simplified Arabic"/>
              <a:buChar char="-"/>
            </a:pPr>
            <a:r>
              <a:rPr lang="ar-EG" sz="2800" dirty="0">
                <a:solidFill>
                  <a:srgbClr val="B64065"/>
                </a:solidFill>
                <a:latin typeface="Calibri"/>
                <a:ea typeface="Calibri"/>
                <a:cs typeface="+mj-cs"/>
                <a:sym typeface="Calibri"/>
              </a:rPr>
              <a:t>لكي تصنع نظرية جديدة لابد من اختيار حالات للظاهرة التي نسعى لتفسيرها تكون واسعة ووفيرة ولكن أسبابها غير معروفة أو غائبة.</a:t>
            </a:r>
            <a:endParaRPr sz="2800" dirty="0">
              <a:solidFill>
                <a:srgbClr val="B64065"/>
              </a:solidFill>
              <a:latin typeface="Calibri"/>
              <a:ea typeface="Calibri"/>
              <a:cs typeface="+mj-cs"/>
              <a:sym typeface="Calibri"/>
            </a:endParaRPr>
          </a:p>
          <a:p>
            <a:pPr marL="342900" marR="0" lvl="0" indent="-342900" algn="just" rtl="1">
              <a:lnSpc>
                <a:spcPct val="107000"/>
              </a:lnSpc>
              <a:spcBef>
                <a:spcPts val="0"/>
              </a:spcBef>
              <a:spcAft>
                <a:spcPts val="0"/>
              </a:spcAft>
              <a:buClr>
                <a:srgbClr val="B64065"/>
              </a:buClr>
              <a:buSzPts val="2800"/>
              <a:buFont typeface="Simplified Arabic"/>
              <a:buChar char="-"/>
            </a:pPr>
            <a:r>
              <a:rPr lang="ar-EG" sz="2800" dirty="0">
                <a:solidFill>
                  <a:srgbClr val="B64065"/>
                </a:solidFill>
                <a:latin typeface="Calibri"/>
                <a:ea typeface="Calibri"/>
                <a:cs typeface="+mj-cs"/>
                <a:sym typeface="Calibri"/>
              </a:rPr>
              <a:t>لكي تستخلص الظروف المسبقة للنظرية فنحن نختار حالات يكون فيها تأثر المتغير التابع " واسع" ويكون المتغير التابع إما نادر أو غائب.. وهذا يفترض أن الظروف المسبقة غير معروفة في الحالة، وأن دراسة هذه الحالة تحدد هذه الظروف المسبقة.</a:t>
            </a:r>
            <a:endParaRPr sz="2800" dirty="0">
              <a:solidFill>
                <a:srgbClr val="B64065"/>
              </a:solidFill>
              <a:latin typeface="Calibri"/>
              <a:ea typeface="Calibri"/>
              <a:cs typeface="+mj-cs"/>
              <a:sym typeface="Calibri"/>
            </a:endParaRPr>
          </a:p>
          <a:p>
            <a:pPr marL="342900" marR="0" lvl="0" indent="-342900" algn="just" rtl="1">
              <a:lnSpc>
                <a:spcPct val="107000"/>
              </a:lnSpc>
              <a:spcBef>
                <a:spcPts val="0"/>
              </a:spcBef>
              <a:spcAft>
                <a:spcPts val="0"/>
              </a:spcAft>
              <a:buClr>
                <a:srgbClr val="B64065"/>
              </a:buClr>
              <a:buSzPts val="2800"/>
              <a:buFont typeface="Simplified Arabic"/>
              <a:buChar char="-"/>
            </a:pPr>
            <a:r>
              <a:rPr lang="ar-EG" sz="2800" dirty="0">
                <a:solidFill>
                  <a:srgbClr val="B64065"/>
                </a:solidFill>
                <a:latin typeface="Calibri"/>
                <a:ea typeface="Calibri"/>
                <a:cs typeface="+mj-cs"/>
                <a:sym typeface="Calibri"/>
              </a:rPr>
              <a:t>حين نختبر حالات منفردة فإن ذلك يعني أن شرح النظرية يكون فقيرا.</a:t>
            </a:r>
            <a:endParaRPr sz="2800" dirty="0">
              <a:solidFill>
                <a:srgbClr val="B64065"/>
              </a:solidFill>
              <a:latin typeface="Calibri"/>
              <a:ea typeface="Calibri"/>
              <a:cs typeface="+mj-cs"/>
              <a:sym typeface="Calibri"/>
            </a:endParaRPr>
          </a:p>
        </p:txBody>
      </p:sp>
      <p:sp>
        <p:nvSpPr>
          <p:cNvPr id="375" name="Google Shape;375;p23"/>
          <p:cNvSpPr/>
          <p:nvPr/>
        </p:nvSpPr>
        <p:spPr>
          <a:xfrm>
            <a:off x="271165" y="146971"/>
            <a:ext cx="1734616" cy="898534"/>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376" name="Google Shape;376;p23"/>
          <p:cNvSpPr txBox="1"/>
          <p:nvPr/>
        </p:nvSpPr>
        <p:spPr>
          <a:xfrm>
            <a:off x="455982" y="235721"/>
            <a:ext cx="1446559"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b="1" dirty="0">
                <a:solidFill>
                  <a:srgbClr val="FFFFFF"/>
                </a:solidFill>
                <a:latin typeface="Tajawal Medium"/>
                <a:ea typeface="Tajawal Medium"/>
                <a:cs typeface="Tajawal Medium"/>
                <a:sym typeface="Tajawal Medium"/>
              </a:rPr>
              <a:t>المحاضرة الثالثة</a:t>
            </a:r>
            <a:endParaRPr sz="2000" b="1" dirty="0">
              <a:solidFill>
                <a:srgbClr val="FFFFFF"/>
              </a:solidFill>
              <a:latin typeface="Tajawal Medium"/>
              <a:ea typeface="Tajawal Medium"/>
              <a:cs typeface="Tajawal Medium"/>
              <a:sym typeface="Tajawal Medium"/>
            </a:endParaRPr>
          </a:p>
        </p:txBody>
      </p:sp>
      <p:pic>
        <p:nvPicPr>
          <p:cNvPr id="377" name="Google Shape;377;p23"/>
          <p:cNvPicPr preferRelativeResize="0"/>
          <p:nvPr/>
        </p:nvPicPr>
        <p:blipFill rotWithShape="1">
          <a:blip r:embed="rId3">
            <a:alphaModFix/>
          </a:blip>
          <a:srcRect/>
          <a:stretch/>
        </p:blipFill>
        <p:spPr>
          <a:xfrm>
            <a:off x="280308" y="6043914"/>
            <a:ext cx="2167470" cy="591661"/>
          </a:xfrm>
          <a:prstGeom prst="rect">
            <a:avLst/>
          </a:prstGeom>
          <a:noFill/>
          <a:ln>
            <a:noFill/>
          </a:ln>
        </p:spPr>
      </p:pic>
      <p:pic>
        <p:nvPicPr>
          <p:cNvPr id="378" name="Google Shape;378;p23"/>
          <p:cNvPicPr preferRelativeResize="0"/>
          <p:nvPr/>
        </p:nvPicPr>
        <p:blipFill rotWithShape="1">
          <a:blip r:embed="rId4">
            <a:alphaModFix/>
          </a:blip>
          <a:srcRect/>
          <a:stretch/>
        </p:blipFill>
        <p:spPr>
          <a:xfrm>
            <a:off x="9923145" y="6311380"/>
            <a:ext cx="1879649" cy="309233"/>
          </a:xfrm>
          <a:prstGeom prst="rect">
            <a:avLst/>
          </a:prstGeom>
          <a:noFill/>
          <a:ln>
            <a:noFill/>
          </a:ln>
        </p:spPr>
      </p:pic>
      <p:pic>
        <p:nvPicPr>
          <p:cNvPr id="379" name="Google Shape;379;p23"/>
          <p:cNvPicPr preferRelativeResize="0"/>
          <p:nvPr/>
        </p:nvPicPr>
        <p:blipFill rotWithShape="1">
          <a:blip r:embed="rId5">
            <a:alphaModFix/>
          </a:blip>
          <a:srcRect/>
          <a:stretch/>
        </p:blipFill>
        <p:spPr>
          <a:xfrm>
            <a:off x="9623759" y="206116"/>
            <a:ext cx="2297076" cy="695099"/>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pic>
        <p:nvPicPr>
          <p:cNvPr id="385" name="Google Shape;385;p24"/>
          <p:cNvPicPr preferRelativeResize="0">
            <a:picLocks noGrp="1"/>
          </p:cNvPicPr>
          <p:nvPr>
            <p:ph type="pic" idx="2"/>
          </p:nvPr>
        </p:nvPicPr>
        <p:blipFill rotWithShape="1">
          <a:blip r:embed="rId3">
            <a:alphaModFix/>
          </a:blip>
          <a:srcRect l="4175" r="4175"/>
          <a:stretch/>
        </p:blipFill>
        <p:spPr>
          <a:xfrm>
            <a:off x="0" y="-43542"/>
            <a:ext cx="4542503" cy="6901542"/>
          </a:xfrm>
          <a:prstGeom prst="rect">
            <a:avLst/>
          </a:prstGeom>
          <a:solidFill>
            <a:srgbClr val="D8D8D8">
              <a:alpha val="49803"/>
            </a:srgbClr>
          </a:solidFill>
          <a:ln>
            <a:noFill/>
          </a:ln>
        </p:spPr>
      </p:pic>
      <p:pic>
        <p:nvPicPr>
          <p:cNvPr id="386" name="Google Shape;386;p24"/>
          <p:cNvPicPr preferRelativeResize="0"/>
          <p:nvPr/>
        </p:nvPicPr>
        <p:blipFill rotWithShape="1">
          <a:blip r:embed="rId4">
            <a:alphaModFix/>
          </a:blip>
          <a:srcRect/>
          <a:stretch/>
        </p:blipFill>
        <p:spPr>
          <a:xfrm>
            <a:off x="9923145" y="6311380"/>
            <a:ext cx="1879649" cy="309233"/>
          </a:xfrm>
          <a:prstGeom prst="rect">
            <a:avLst/>
          </a:prstGeom>
          <a:noFill/>
          <a:ln>
            <a:noFill/>
          </a:ln>
        </p:spPr>
      </p:pic>
      <p:pic>
        <p:nvPicPr>
          <p:cNvPr id="387" name="Google Shape;387;p24"/>
          <p:cNvPicPr preferRelativeResize="0"/>
          <p:nvPr/>
        </p:nvPicPr>
        <p:blipFill rotWithShape="1">
          <a:blip r:embed="rId5">
            <a:alphaModFix/>
          </a:blip>
          <a:srcRect/>
          <a:stretch/>
        </p:blipFill>
        <p:spPr>
          <a:xfrm>
            <a:off x="152809" y="138140"/>
            <a:ext cx="2457656" cy="670874"/>
          </a:xfrm>
          <a:prstGeom prst="rect">
            <a:avLst/>
          </a:prstGeom>
          <a:noFill/>
          <a:ln>
            <a:noFill/>
          </a:ln>
        </p:spPr>
      </p:pic>
      <p:pic>
        <p:nvPicPr>
          <p:cNvPr id="388" name="Google Shape;388;p24"/>
          <p:cNvPicPr preferRelativeResize="0"/>
          <p:nvPr/>
        </p:nvPicPr>
        <p:blipFill rotWithShape="1">
          <a:blip r:embed="rId6">
            <a:alphaModFix/>
          </a:blip>
          <a:srcRect/>
          <a:stretch/>
        </p:blipFill>
        <p:spPr>
          <a:xfrm>
            <a:off x="9748684" y="-43541"/>
            <a:ext cx="2439023" cy="852556"/>
          </a:xfrm>
          <a:prstGeom prst="rect">
            <a:avLst/>
          </a:prstGeom>
          <a:noFill/>
          <a:ln>
            <a:noFill/>
          </a:ln>
        </p:spPr>
      </p:pic>
      <p:sp>
        <p:nvSpPr>
          <p:cNvPr id="389" name="Google Shape;389;p24"/>
          <p:cNvSpPr/>
          <p:nvPr/>
        </p:nvSpPr>
        <p:spPr>
          <a:xfrm>
            <a:off x="2374490" y="1414509"/>
            <a:ext cx="9674942" cy="4896871"/>
          </a:xfrm>
          <a:prstGeom prst="roundRect">
            <a:avLst>
              <a:gd name="adj" fmla="val 16667"/>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390" name="Google Shape;390;p24"/>
          <p:cNvSpPr/>
          <p:nvPr/>
        </p:nvSpPr>
        <p:spPr>
          <a:xfrm>
            <a:off x="1607574" y="969792"/>
            <a:ext cx="10441858" cy="4642301"/>
          </a:xfrm>
          <a:prstGeom prst="roundRect">
            <a:avLst>
              <a:gd name="adj" fmla="val 16667"/>
            </a:avLst>
          </a:prstGeom>
          <a:solidFill>
            <a:srgbClr val="852F4A">
              <a:alpha val="97647"/>
            </a:srgbClr>
          </a:solidFill>
          <a:ln>
            <a:noFill/>
          </a:ln>
        </p:spPr>
        <p:txBody>
          <a:bodyPr spcFirstLastPara="1" wrap="square" lIns="91425" tIns="45700" rIns="91425" bIns="45700" anchor="ctr" anchorCtr="0">
            <a:noAutofit/>
          </a:bodyPr>
          <a:lstStyle/>
          <a:p>
            <a:pPr marL="457200" marR="0" lvl="0" indent="-457200" algn="just" rtl="1">
              <a:lnSpc>
                <a:spcPct val="107000"/>
              </a:lnSpc>
              <a:spcBef>
                <a:spcPts val="0"/>
              </a:spcBef>
              <a:spcAft>
                <a:spcPts val="0"/>
              </a:spcAft>
              <a:buClr>
                <a:schemeClr val="lt1"/>
              </a:buClr>
              <a:buSzPts val="2800"/>
              <a:buFont typeface="Wingdings" panose="05000000000000000000" pitchFamily="2" charset="2"/>
              <a:buChar char="§"/>
            </a:pPr>
            <a:r>
              <a:rPr lang="ar-EG" sz="2800" b="1" dirty="0">
                <a:solidFill>
                  <a:schemeClr val="lt1"/>
                </a:solidFill>
                <a:latin typeface="Calibri"/>
                <a:ea typeface="Calibri"/>
                <a:cs typeface="Calibri"/>
                <a:sym typeface="Calibri"/>
              </a:rPr>
              <a:t>اختبار النظرية:</a:t>
            </a:r>
            <a:endParaRPr sz="2800" dirty="0">
              <a:solidFill>
                <a:schemeClr val="lt1"/>
              </a:solidFill>
              <a:latin typeface="Calibri"/>
              <a:ea typeface="Calibri"/>
              <a:cs typeface="Calibri"/>
              <a:sym typeface="Calibri"/>
            </a:endParaRPr>
          </a:p>
          <a:p>
            <a:pPr marL="0" marR="0" lvl="0" indent="0" algn="just" rtl="1">
              <a:lnSpc>
                <a:spcPct val="107000"/>
              </a:lnSpc>
              <a:spcBef>
                <a:spcPts val="800"/>
              </a:spcBef>
              <a:spcAft>
                <a:spcPts val="0"/>
              </a:spcAft>
              <a:buNone/>
            </a:pPr>
            <a:r>
              <a:rPr lang="ar-EG" sz="2400" dirty="0">
                <a:solidFill>
                  <a:schemeClr val="lt1"/>
                </a:solidFill>
                <a:latin typeface="Calibri"/>
                <a:ea typeface="Calibri"/>
                <a:cs typeface="+mj-cs"/>
                <a:sym typeface="Calibri"/>
              </a:rPr>
              <a:t>يذكر د/ عادل فهمي أن هناك طريقتان لاختبار أي نظرية، وهما التجربة والملاحظة، فالاختبار عبر الملاحظة يأتي من نوعين: المعلومات الكبيرة ودراسة الحالة، ولدينا ثلاثة طرق علمية وهي:</a:t>
            </a:r>
            <a:endParaRPr sz="2400" dirty="0">
              <a:solidFill>
                <a:schemeClr val="lt1"/>
              </a:solidFill>
              <a:latin typeface="Calibri"/>
              <a:ea typeface="Calibri"/>
              <a:cs typeface="+mj-cs"/>
              <a:sym typeface="Calibri"/>
            </a:endParaRPr>
          </a:p>
          <a:p>
            <a:pPr marL="342900" marR="0" lvl="0" indent="-342900" algn="just" rtl="1">
              <a:lnSpc>
                <a:spcPct val="107000"/>
              </a:lnSpc>
              <a:spcBef>
                <a:spcPts val="800"/>
              </a:spcBef>
              <a:spcAft>
                <a:spcPts val="0"/>
              </a:spcAft>
              <a:buClr>
                <a:schemeClr val="lt1"/>
              </a:buClr>
              <a:buSzPts val="2400"/>
              <a:buFont typeface="Calibri"/>
              <a:buAutoNum type="arabicPeriod"/>
            </a:pPr>
            <a:r>
              <a:rPr lang="ar-EG" sz="2400" b="1" dirty="0">
                <a:solidFill>
                  <a:schemeClr val="lt1"/>
                </a:solidFill>
                <a:latin typeface="Calibri"/>
                <a:ea typeface="Calibri"/>
                <a:cs typeface="+mj-cs"/>
                <a:sym typeface="Calibri"/>
              </a:rPr>
              <a:t>التجربة</a:t>
            </a:r>
            <a:r>
              <a:rPr lang="ar-EG" sz="2400" dirty="0">
                <a:solidFill>
                  <a:schemeClr val="lt1"/>
                </a:solidFill>
                <a:latin typeface="Calibri"/>
                <a:ea typeface="Calibri"/>
                <a:cs typeface="+mj-cs"/>
                <a:sym typeface="Calibri"/>
              </a:rPr>
              <a:t> باستخدام تحليل البيانات الكبيرة، والملاحظة باستخدام تحليل دراسة الحالة.</a:t>
            </a:r>
            <a:endParaRPr sz="2400" dirty="0">
              <a:solidFill>
                <a:schemeClr val="lt1"/>
              </a:solidFill>
              <a:latin typeface="Calibri"/>
              <a:ea typeface="Calibri"/>
              <a:cs typeface="+mj-cs"/>
              <a:sym typeface="Calibri"/>
            </a:endParaRPr>
          </a:p>
          <a:p>
            <a:pPr marL="342900" marR="0" lvl="0" indent="-342900" algn="just" rtl="1">
              <a:lnSpc>
                <a:spcPct val="107000"/>
              </a:lnSpc>
              <a:spcBef>
                <a:spcPts val="0"/>
              </a:spcBef>
              <a:spcAft>
                <a:spcPts val="0"/>
              </a:spcAft>
              <a:buClr>
                <a:schemeClr val="lt1"/>
              </a:buClr>
              <a:buSzPts val="2400"/>
              <a:buFont typeface="Calibri"/>
              <a:buAutoNum type="arabicPeriod"/>
            </a:pPr>
            <a:r>
              <a:rPr lang="ar-EG" sz="2400" b="1" dirty="0">
                <a:solidFill>
                  <a:schemeClr val="lt1"/>
                </a:solidFill>
                <a:latin typeface="Calibri"/>
                <a:ea typeface="Calibri"/>
                <a:cs typeface="+mj-cs"/>
                <a:sym typeface="Calibri"/>
              </a:rPr>
              <a:t>التجريب</a:t>
            </a:r>
            <a:r>
              <a:rPr lang="ar-EG" sz="2400" dirty="0">
                <a:solidFill>
                  <a:schemeClr val="lt1"/>
                </a:solidFill>
                <a:latin typeface="Calibri"/>
                <a:ea typeface="Calibri"/>
                <a:cs typeface="+mj-cs"/>
                <a:sym typeface="Calibri"/>
              </a:rPr>
              <a:t> : الباحث يستنبط التنبؤات من النظرية، ويعرض الباحث مجموعة للمتغيرات، ليثبت هل النتائج تتطابق مع تنبؤات النظرية أم لا تتطابق؟ فتطابق التنبؤ يجعله مرتبط بالنظرية، وعدم التطابق يجعل النظرية ضعيفة ومتناقضة.</a:t>
            </a:r>
            <a:endParaRPr sz="2400" dirty="0">
              <a:solidFill>
                <a:schemeClr val="lt1"/>
              </a:solidFill>
              <a:latin typeface="Calibri"/>
              <a:ea typeface="Calibri"/>
              <a:cs typeface="+mj-cs"/>
              <a:sym typeface="Calibri"/>
            </a:endParaRPr>
          </a:p>
          <a:p>
            <a:pPr marL="342900" marR="0" lvl="0" indent="-342900" algn="just" rtl="1">
              <a:lnSpc>
                <a:spcPct val="107000"/>
              </a:lnSpc>
              <a:spcBef>
                <a:spcPts val="0"/>
              </a:spcBef>
              <a:spcAft>
                <a:spcPts val="0"/>
              </a:spcAft>
              <a:buClr>
                <a:schemeClr val="lt1"/>
              </a:buClr>
              <a:buSzPts val="2400"/>
              <a:buFont typeface="Calibri"/>
              <a:buAutoNum type="arabicPeriod"/>
            </a:pPr>
            <a:r>
              <a:rPr lang="ar-EG" sz="2400" b="1" dirty="0">
                <a:solidFill>
                  <a:schemeClr val="lt1"/>
                </a:solidFill>
                <a:latin typeface="Calibri"/>
                <a:ea typeface="Calibri"/>
                <a:cs typeface="+mj-cs"/>
                <a:sym typeface="Calibri"/>
              </a:rPr>
              <a:t>الملاحظة</a:t>
            </a:r>
            <a:r>
              <a:rPr lang="ar-EG" sz="2400" dirty="0">
                <a:solidFill>
                  <a:schemeClr val="lt1"/>
                </a:solidFill>
                <a:latin typeface="Calibri"/>
                <a:ea typeface="Calibri"/>
                <a:cs typeface="+mj-cs"/>
                <a:sym typeface="Calibri"/>
              </a:rPr>
              <a:t>: الباحث يستنبط التنبؤ من النظرية، ثم يلاحظ بشكل إيجابي البيانات بدون فرض مُثير خارجي على الموقف، ويسأل: ما إذا تطابقت الملاحظات مع التنبؤ السابق للنظرية؟</a:t>
            </a:r>
            <a:endParaRPr sz="2400" dirty="0">
              <a:solidFill>
                <a:schemeClr val="lt1"/>
              </a:solidFill>
              <a:latin typeface="Calibri"/>
              <a:ea typeface="Calibri"/>
              <a:cs typeface="+mj-cs"/>
              <a:sym typeface="Calibri"/>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95"/>
        <p:cNvGrpSpPr/>
        <p:nvPr/>
      </p:nvGrpSpPr>
      <p:grpSpPr>
        <a:xfrm>
          <a:off x="0" y="0"/>
          <a:ext cx="0" cy="0"/>
          <a:chOff x="0" y="0"/>
          <a:chExt cx="0" cy="0"/>
        </a:xfrm>
      </p:grpSpPr>
      <p:pic>
        <p:nvPicPr>
          <p:cNvPr id="396" name="Google Shape;396;p25"/>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397" name="Google Shape;397;p25"/>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398" name="Google Shape;398;p2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399" name="Google Shape;399;p25"/>
          <p:cNvSpPr txBox="1"/>
          <p:nvPr/>
        </p:nvSpPr>
        <p:spPr>
          <a:xfrm>
            <a:off x="6238569" y="1042685"/>
            <a:ext cx="5161936" cy="58477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3200" b="1">
                <a:solidFill>
                  <a:srgbClr val="852F4A"/>
                </a:solidFill>
                <a:latin typeface="Tajawal Medium"/>
                <a:ea typeface="Tajawal Medium"/>
                <a:cs typeface="Tajawal Medium"/>
                <a:sym typeface="Tajawal Medium"/>
              </a:rPr>
              <a:t> </a:t>
            </a:r>
            <a:endParaRPr sz="3200" b="1">
              <a:solidFill>
                <a:srgbClr val="852F4A"/>
              </a:solidFill>
              <a:latin typeface="Tajawal Medium"/>
              <a:ea typeface="Tajawal Medium"/>
              <a:cs typeface="Tajawal Medium"/>
              <a:sym typeface="Tajawal Medium"/>
            </a:endParaRPr>
          </a:p>
        </p:txBody>
      </p:sp>
      <p:sp>
        <p:nvSpPr>
          <p:cNvPr id="400" name="Google Shape;400;p25"/>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pic>
        <p:nvPicPr>
          <p:cNvPr id="401" name="Google Shape;401;p25"/>
          <p:cNvPicPr preferRelativeResize="0"/>
          <p:nvPr/>
        </p:nvPicPr>
        <p:blipFill rotWithShape="1">
          <a:blip r:embed="rId4">
            <a:alphaModFix/>
          </a:blip>
          <a:srcRect/>
          <a:stretch/>
        </p:blipFill>
        <p:spPr>
          <a:xfrm>
            <a:off x="9932264" y="-372928"/>
            <a:ext cx="2036258" cy="1800993"/>
          </a:xfrm>
          <a:prstGeom prst="rect">
            <a:avLst/>
          </a:prstGeom>
          <a:noFill/>
          <a:ln>
            <a:noFill/>
          </a:ln>
        </p:spPr>
      </p:pic>
      <p:sp>
        <p:nvSpPr>
          <p:cNvPr id="402" name="Google Shape;402;p25"/>
          <p:cNvSpPr txBox="1"/>
          <p:nvPr/>
        </p:nvSpPr>
        <p:spPr>
          <a:xfrm>
            <a:off x="3598250" y="2495028"/>
            <a:ext cx="8417320"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p:txBody>
      </p:sp>
      <p:pic>
        <p:nvPicPr>
          <p:cNvPr id="403" name="Google Shape;403;p25"/>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404" name="Google Shape;404;p25"/>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405" name="Google Shape;405;p25"/>
          <p:cNvSpPr/>
          <p:nvPr/>
        </p:nvSpPr>
        <p:spPr>
          <a:xfrm flipH="1">
            <a:off x="2212258" y="1138272"/>
            <a:ext cx="9590536" cy="4435216"/>
          </a:xfrm>
          <a:prstGeom prst="roundRect">
            <a:avLst>
              <a:gd name="adj" fmla="val 16667"/>
            </a:avLst>
          </a:prstGeom>
          <a:solidFill>
            <a:srgbClr val="6C263C"/>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457200" marR="0" lvl="0" indent="-457200" algn="just" rtl="1">
              <a:lnSpc>
                <a:spcPct val="107000"/>
              </a:lnSpc>
              <a:spcBef>
                <a:spcPts val="0"/>
              </a:spcBef>
              <a:spcAft>
                <a:spcPts val="0"/>
              </a:spcAft>
              <a:buClr>
                <a:srgbClr val="FFFFFF"/>
              </a:buClr>
              <a:buSzPts val="2800"/>
              <a:buFont typeface="Wingdings" panose="05000000000000000000" pitchFamily="2" charset="2"/>
              <a:buChar char="§"/>
            </a:pPr>
            <a:r>
              <a:rPr lang="ar-EG" sz="2800" b="1" dirty="0">
                <a:solidFill>
                  <a:srgbClr val="FFFFFF"/>
                </a:solidFill>
                <a:latin typeface="Calibri"/>
                <a:ea typeface="Calibri"/>
                <a:cs typeface="+mj-cs"/>
                <a:sym typeface="Calibri"/>
              </a:rPr>
              <a:t>هناك نوعان من الملاحظة لاختبار النظرية:</a:t>
            </a:r>
            <a:endParaRPr dirty="0">
              <a:cs typeface="+mj-cs"/>
            </a:endParaRPr>
          </a:p>
          <a:p>
            <a:pPr marL="0" marR="0" lvl="0" indent="0" algn="just" rtl="1">
              <a:lnSpc>
                <a:spcPct val="107000"/>
              </a:lnSpc>
              <a:spcBef>
                <a:spcPts val="0"/>
              </a:spcBef>
              <a:spcAft>
                <a:spcPts val="0"/>
              </a:spcAft>
              <a:buNone/>
            </a:pPr>
            <a:endParaRPr sz="1400" dirty="0">
              <a:solidFill>
                <a:srgbClr val="FFFFFF"/>
              </a:solidFill>
              <a:latin typeface="Calibri"/>
              <a:ea typeface="Calibri"/>
              <a:cs typeface="+mj-cs"/>
              <a:sym typeface="Calibri"/>
            </a:endParaRPr>
          </a:p>
          <a:p>
            <a:pPr marL="342900" marR="0" lvl="0" indent="-342900" algn="just" rtl="1">
              <a:lnSpc>
                <a:spcPct val="107000"/>
              </a:lnSpc>
              <a:spcBef>
                <a:spcPts val="0"/>
              </a:spcBef>
              <a:spcAft>
                <a:spcPts val="0"/>
              </a:spcAft>
              <a:buClr>
                <a:srgbClr val="FFFFFF"/>
              </a:buClr>
              <a:buSzPts val="2800"/>
              <a:buFont typeface="Arial"/>
              <a:buAutoNum type="arabicPeriod"/>
            </a:pPr>
            <a:r>
              <a:rPr lang="ar-EG" sz="2800" b="1" dirty="0">
                <a:solidFill>
                  <a:srgbClr val="FFFFFF"/>
                </a:solidFill>
                <a:latin typeface="Calibri"/>
                <a:ea typeface="Calibri"/>
                <a:cs typeface="+mj-cs"/>
                <a:sym typeface="Calibri"/>
              </a:rPr>
              <a:t>البيانات الكبيرة أو التحليل الإحصائي، </a:t>
            </a:r>
            <a:r>
              <a:rPr lang="ar-EG" sz="2800" dirty="0">
                <a:solidFill>
                  <a:srgbClr val="FFFFFF"/>
                </a:solidFill>
                <a:latin typeface="Calibri"/>
                <a:ea typeface="Calibri"/>
                <a:cs typeface="+mj-cs"/>
                <a:sym typeface="Calibri"/>
              </a:rPr>
              <a:t>بحيث يتم تجميع عدد كبير من الحالات ويتم تحليلها لمعرفة ما إذا كان أثر المتغيرات مثل تنبؤ النظرية أم لا؟</a:t>
            </a:r>
            <a:endParaRPr sz="2800" dirty="0">
              <a:solidFill>
                <a:srgbClr val="FFFFFF"/>
              </a:solidFill>
              <a:latin typeface="Calibri"/>
              <a:ea typeface="Calibri"/>
              <a:cs typeface="+mj-cs"/>
              <a:sym typeface="Calibri"/>
            </a:endParaRPr>
          </a:p>
          <a:p>
            <a:pPr marL="342900" marR="0" lvl="0" indent="-342900" algn="just" rtl="1">
              <a:lnSpc>
                <a:spcPct val="107000"/>
              </a:lnSpc>
              <a:spcBef>
                <a:spcPts val="0"/>
              </a:spcBef>
              <a:spcAft>
                <a:spcPts val="0"/>
              </a:spcAft>
              <a:buClr>
                <a:srgbClr val="FFFFFF"/>
              </a:buClr>
              <a:buSzPts val="2800"/>
              <a:buFont typeface="Arial"/>
              <a:buAutoNum type="arabicPeriod"/>
            </a:pPr>
            <a:r>
              <a:rPr lang="ar-EG" sz="2800" b="1" dirty="0">
                <a:solidFill>
                  <a:srgbClr val="FFFFFF"/>
                </a:solidFill>
                <a:latin typeface="Calibri"/>
                <a:ea typeface="Calibri"/>
                <a:cs typeface="+mj-cs"/>
                <a:sym typeface="Calibri"/>
              </a:rPr>
              <a:t>تحليل دراسة الحالة</a:t>
            </a:r>
            <a:r>
              <a:rPr lang="ar-EG" sz="2800" dirty="0">
                <a:solidFill>
                  <a:srgbClr val="FFFFFF"/>
                </a:solidFill>
                <a:latin typeface="Calibri"/>
                <a:ea typeface="Calibri"/>
                <a:cs typeface="+mj-cs"/>
                <a:sym typeface="Calibri"/>
              </a:rPr>
              <a:t>: الباحث يكتشف عدد قليل من الحالات ويدرسها بالتفصيل ليرى ما إذا كانت الأحداث تسير بالطريقة ذاتها كما في النظرية.</a:t>
            </a:r>
            <a:endParaRPr sz="2800" dirty="0">
              <a:solidFill>
                <a:srgbClr val="FFFFFF"/>
              </a:solidFill>
              <a:latin typeface="Calibri"/>
              <a:ea typeface="Calibri"/>
              <a:cs typeface="+mj-cs"/>
              <a:sym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410"/>
        <p:cNvGrpSpPr/>
        <p:nvPr/>
      </p:nvGrpSpPr>
      <p:grpSpPr>
        <a:xfrm>
          <a:off x="0" y="0"/>
          <a:ext cx="0" cy="0"/>
          <a:chOff x="0" y="0"/>
          <a:chExt cx="0" cy="0"/>
        </a:xfrm>
      </p:grpSpPr>
      <p:pic>
        <p:nvPicPr>
          <p:cNvPr id="411" name="Google Shape;411;p26"/>
          <p:cNvPicPr preferRelativeResize="0">
            <a:picLocks noGrp="1"/>
          </p:cNvPicPr>
          <p:nvPr>
            <p:ph type="pic" idx="2"/>
          </p:nvPr>
        </p:nvPicPr>
        <p:blipFill rotWithShape="1">
          <a:blip r:embed="rId3">
            <a:alphaModFix/>
          </a:blip>
          <a:srcRect l="4175" r="4175"/>
          <a:stretch/>
        </p:blipFill>
        <p:spPr>
          <a:xfrm>
            <a:off x="0" y="0"/>
            <a:ext cx="2374490" cy="5300798"/>
          </a:xfrm>
          <a:prstGeom prst="rect">
            <a:avLst/>
          </a:prstGeom>
          <a:solidFill>
            <a:srgbClr val="D8D8D8">
              <a:alpha val="49803"/>
            </a:srgbClr>
          </a:solidFill>
          <a:ln>
            <a:noFill/>
          </a:ln>
        </p:spPr>
      </p:pic>
      <p:pic>
        <p:nvPicPr>
          <p:cNvPr id="412" name="Google Shape;412;p26"/>
          <p:cNvPicPr preferRelativeResize="0"/>
          <p:nvPr/>
        </p:nvPicPr>
        <p:blipFill rotWithShape="1">
          <a:blip r:embed="rId4">
            <a:alphaModFix/>
          </a:blip>
          <a:srcRect/>
          <a:stretch/>
        </p:blipFill>
        <p:spPr>
          <a:xfrm>
            <a:off x="9923145" y="6311380"/>
            <a:ext cx="1879649" cy="309233"/>
          </a:xfrm>
          <a:prstGeom prst="rect">
            <a:avLst/>
          </a:prstGeom>
          <a:noFill/>
          <a:ln>
            <a:noFill/>
          </a:ln>
        </p:spPr>
      </p:pic>
      <p:pic>
        <p:nvPicPr>
          <p:cNvPr id="413" name="Google Shape;413;p26"/>
          <p:cNvPicPr preferRelativeResize="0"/>
          <p:nvPr/>
        </p:nvPicPr>
        <p:blipFill rotWithShape="1">
          <a:blip r:embed="rId5">
            <a:alphaModFix/>
          </a:blip>
          <a:srcRect/>
          <a:stretch/>
        </p:blipFill>
        <p:spPr>
          <a:xfrm>
            <a:off x="0" y="6130559"/>
            <a:ext cx="2457656" cy="670874"/>
          </a:xfrm>
          <a:prstGeom prst="rect">
            <a:avLst/>
          </a:prstGeom>
          <a:noFill/>
          <a:ln>
            <a:noFill/>
          </a:ln>
        </p:spPr>
      </p:pic>
      <p:pic>
        <p:nvPicPr>
          <p:cNvPr id="414" name="Google Shape;414;p26"/>
          <p:cNvPicPr preferRelativeResize="0"/>
          <p:nvPr/>
        </p:nvPicPr>
        <p:blipFill rotWithShape="1">
          <a:blip r:embed="rId6">
            <a:alphaModFix/>
          </a:blip>
          <a:srcRect/>
          <a:stretch/>
        </p:blipFill>
        <p:spPr>
          <a:xfrm>
            <a:off x="9399955" y="237404"/>
            <a:ext cx="2649477" cy="896159"/>
          </a:xfrm>
          <a:prstGeom prst="rect">
            <a:avLst/>
          </a:prstGeom>
          <a:noFill/>
          <a:ln>
            <a:noFill/>
          </a:ln>
        </p:spPr>
      </p:pic>
      <p:sp>
        <p:nvSpPr>
          <p:cNvPr id="415" name="Google Shape;415;p26"/>
          <p:cNvSpPr/>
          <p:nvPr/>
        </p:nvSpPr>
        <p:spPr>
          <a:xfrm>
            <a:off x="2374490" y="1414509"/>
            <a:ext cx="9674942" cy="4896871"/>
          </a:xfrm>
          <a:prstGeom prst="roundRect">
            <a:avLst>
              <a:gd name="adj" fmla="val 16667"/>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416" name="Google Shape;416;p26"/>
          <p:cNvSpPr/>
          <p:nvPr/>
        </p:nvSpPr>
        <p:spPr>
          <a:xfrm>
            <a:off x="1681316" y="1105276"/>
            <a:ext cx="10368116" cy="4998291"/>
          </a:xfrm>
          <a:prstGeom prst="roundRect">
            <a:avLst>
              <a:gd name="adj" fmla="val 16667"/>
            </a:avLst>
          </a:prstGeom>
          <a:solidFill>
            <a:srgbClr val="6C263C">
              <a:alpha val="74901"/>
            </a:srgbClr>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457200" marR="0" lvl="0" indent="-457200" algn="justLow" rtl="1">
              <a:lnSpc>
                <a:spcPct val="107000"/>
              </a:lnSpc>
              <a:spcBef>
                <a:spcPts val="0"/>
              </a:spcBef>
              <a:spcAft>
                <a:spcPts val="0"/>
              </a:spcAft>
              <a:buClr>
                <a:schemeClr val="lt1"/>
              </a:buClr>
              <a:buSzPts val="2800"/>
              <a:buFont typeface="Wingdings" panose="05000000000000000000" pitchFamily="2" charset="2"/>
              <a:buChar char="§"/>
            </a:pPr>
            <a:r>
              <a:rPr lang="ar-EG" sz="2800" b="1" dirty="0">
                <a:solidFill>
                  <a:schemeClr val="lt1"/>
                </a:solidFill>
                <a:latin typeface="Calibri"/>
                <a:ea typeface="Calibri"/>
                <a:cs typeface="+mj-cs"/>
                <a:sym typeface="Calibri"/>
              </a:rPr>
              <a:t>فاعلية النظرية</a:t>
            </a:r>
            <a:r>
              <a:rPr lang="ar-EG" sz="2800" dirty="0">
                <a:solidFill>
                  <a:schemeClr val="lt1"/>
                </a:solidFill>
                <a:latin typeface="Calibri"/>
                <a:ea typeface="Calibri"/>
                <a:cs typeface="+mj-cs"/>
                <a:sym typeface="Calibri"/>
              </a:rPr>
              <a:t>: </a:t>
            </a:r>
            <a:endParaRPr sz="2800" dirty="0">
              <a:solidFill>
                <a:schemeClr val="lt1"/>
              </a:solidFill>
              <a:latin typeface="Calibri"/>
              <a:ea typeface="Calibri"/>
              <a:cs typeface="+mj-cs"/>
              <a:sym typeface="Calibri"/>
            </a:endParaRPr>
          </a:p>
          <a:p>
            <a:pPr marL="0" marR="0" lvl="0" indent="0" algn="justLow" rtl="1">
              <a:lnSpc>
                <a:spcPct val="107000"/>
              </a:lnSpc>
              <a:spcBef>
                <a:spcPts val="800"/>
              </a:spcBef>
              <a:spcAft>
                <a:spcPts val="0"/>
              </a:spcAft>
              <a:buNone/>
            </a:pPr>
            <a:r>
              <a:rPr lang="ar-EG" sz="2800" dirty="0">
                <a:solidFill>
                  <a:schemeClr val="lt1"/>
                </a:solidFill>
                <a:latin typeface="Calibri"/>
                <a:ea typeface="Calibri"/>
                <a:cs typeface="+mj-cs"/>
                <a:sym typeface="Calibri"/>
              </a:rPr>
              <a:t>يؤكد </a:t>
            </a:r>
            <a:r>
              <a:rPr lang="ar-EG" sz="2800" b="1" dirty="0">
                <a:solidFill>
                  <a:schemeClr val="lt1"/>
                </a:solidFill>
                <a:latin typeface="Calibri"/>
                <a:ea typeface="Calibri"/>
                <a:cs typeface="+mj-cs"/>
                <a:sym typeface="Calibri"/>
              </a:rPr>
              <a:t>د/ عادل فهمي </a:t>
            </a:r>
            <a:r>
              <a:rPr lang="ar-EG" sz="2800" dirty="0">
                <a:solidFill>
                  <a:schemeClr val="lt1"/>
                </a:solidFill>
                <a:latin typeface="Calibri"/>
                <a:ea typeface="Calibri"/>
                <a:cs typeface="+mj-cs"/>
                <a:sym typeface="Calibri"/>
              </a:rPr>
              <a:t>أن  النظرية تصبح ذو فاعلية ومفيدة في الشرح والتفسير عندما تكون قادرة على تحقيق ما يلي:</a:t>
            </a:r>
            <a:endParaRPr sz="2800" dirty="0">
              <a:solidFill>
                <a:schemeClr val="lt1"/>
              </a:solidFill>
              <a:latin typeface="Calibri"/>
              <a:ea typeface="Calibri"/>
              <a:cs typeface="+mj-cs"/>
              <a:sym typeface="Calibri"/>
            </a:endParaRPr>
          </a:p>
          <a:p>
            <a:pPr marL="342900" marR="0" lvl="0" indent="-342900" algn="justLow" rtl="1">
              <a:lnSpc>
                <a:spcPct val="107000"/>
              </a:lnSpc>
              <a:spcBef>
                <a:spcPts val="800"/>
              </a:spcBef>
              <a:spcAft>
                <a:spcPts val="0"/>
              </a:spcAft>
              <a:buClr>
                <a:schemeClr val="lt1"/>
              </a:buClr>
              <a:buSzPts val="2800"/>
              <a:buFont typeface="Calibri"/>
              <a:buAutoNum type="arabicPeriod"/>
            </a:pPr>
            <a:r>
              <a:rPr lang="ar-EG" sz="2800" b="1" dirty="0">
                <a:solidFill>
                  <a:schemeClr val="lt1"/>
                </a:solidFill>
                <a:latin typeface="Calibri"/>
                <a:ea typeface="Calibri"/>
                <a:cs typeface="+mj-cs"/>
                <a:sym typeface="Calibri"/>
              </a:rPr>
              <a:t>الوضوح</a:t>
            </a:r>
            <a:r>
              <a:rPr lang="ar-EG" sz="2800" dirty="0">
                <a:solidFill>
                  <a:schemeClr val="lt1"/>
                </a:solidFill>
                <a:latin typeface="Calibri"/>
                <a:ea typeface="Calibri"/>
                <a:cs typeface="+mj-cs"/>
                <a:sym typeface="Calibri"/>
              </a:rPr>
              <a:t>: للمفاهيم والمصطلحات المستخدمة.</a:t>
            </a:r>
            <a:endParaRPr sz="2800" dirty="0">
              <a:solidFill>
                <a:schemeClr val="lt1"/>
              </a:solidFill>
              <a:latin typeface="Calibri"/>
              <a:ea typeface="Calibri"/>
              <a:cs typeface="+mj-cs"/>
              <a:sym typeface="Calibri"/>
            </a:endParaRPr>
          </a:p>
          <a:p>
            <a:pPr marL="342900" marR="0" lvl="0" indent="-342900" algn="justLow" rtl="1">
              <a:lnSpc>
                <a:spcPct val="107000"/>
              </a:lnSpc>
              <a:spcBef>
                <a:spcPts val="0"/>
              </a:spcBef>
              <a:spcAft>
                <a:spcPts val="0"/>
              </a:spcAft>
              <a:buClr>
                <a:schemeClr val="lt1"/>
              </a:buClr>
              <a:buSzPts val="2800"/>
              <a:buFont typeface="Calibri"/>
              <a:buAutoNum type="arabicPeriod"/>
            </a:pPr>
            <a:r>
              <a:rPr lang="ar-EG" sz="2800" b="1" dirty="0">
                <a:solidFill>
                  <a:schemeClr val="lt1"/>
                </a:solidFill>
                <a:latin typeface="Calibri"/>
                <a:ea typeface="Calibri"/>
                <a:cs typeface="+mj-cs"/>
                <a:sym typeface="Calibri"/>
              </a:rPr>
              <a:t>الاتساق الداخلي</a:t>
            </a:r>
            <a:r>
              <a:rPr lang="ar-EG" sz="2800" dirty="0">
                <a:solidFill>
                  <a:schemeClr val="lt1"/>
                </a:solidFill>
                <a:latin typeface="Calibri"/>
                <a:ea typeface="Calibri"/>
                <a:cs typeface="+mj-cs"/>
                <a:sym typeface="Calibri"/>
              </a:rPr>
              <a:t>: أي عدم التناقض بين مكوناتها</a:t>
            </a:r>
            <a:endParaRPr sz="2800" dirty="0">
              <a:solidFill>
                <a:schemeClr val="lt1"/>
              </a:solidFill>
              <a:latin typeface="Calibri"/>
              <a:ea typeface="Calibri"/>
              <a:cs typeface="+mj-cs"/>
              <a:sym typeface="Calibri"/>
            </a:endParaRPr>
          </a:p>
          <a:p>
            <a:pPr marL="342900" marR="0" lvl="0" indent="-342900" algn="justLow" rtl="1">
              <a:lnSpc>
                <a:spcPct val="107000"/>
              </a:lnSpc>
              <a:spcBef>
                <a:spcPts val="0"/>
              </a:spcBef>
              <a:spcAft>
                <a:spcPts val="0"/>
              </a:spcAft>
              <a:buClr>
                <a:schemeClr val="lt1"/>
              </a:buClr>
              <a:buSzPts val="2800"/>
              <a:buFont typeface="Calibri"/>
              <a:buAutoNum type="arabicPeriod"/>
            </a:pPr>
            <a:r>
              <a:rPr lang="ar-EG" sz="2800" b="1" dirty="0">
                <a:solidFill>
                  <a:schemeClr val="lt1"/>
                </a:solidFill>
                <a:latin typeface="Calibri"/>
                <a:ea typeface="Calibri"/>
                <a:cs typeface="+mj-cs"/>
                <a:sym typeface="Calibri"/>
              </a:rPr>
              <a:t>الملائمة الإمبريقية</a:t>
            </a:r>
            <a:r>
              <a:rPr lang="ar-EG" sz="2800" dirty="0">
                <a:solidFill>
                  <a:schemeClr val="lt1"/>
                </a:solidFill>
                <a:latin typeface="Calibri"/>
                <a:ea typeface="Calibri"/>
                <a:cs typeface="+mj-cs"/>
                <a:sym typeface="Calibri"/>
              </a:rPr>
              <a:t>: إمكانية اتباع مناهج معينة (مسح ، تجربة، ملاحظة)</a:t>
            </a:r>
            <a:endParaRPr sz="2800" dirty="0">
              <a:solidFill>
                <a:schemeClr val="lt1"/>
              </a:solidFill>
              <a:latin typeface="Calibri"/>
              <a:ea typeface="Calibri"/>
              <a:cs typeface="+mj-cs"/>
              <a:sym typeface="Calibri"/>
            </a:endParaRPr>
          </a:p>
          <a:p>
            <a:pPr marL="342900" marR="0" lvl="0" indent="-342900" algn="justLow" rtl="1">
              <a:lnSpc>
                <a:spcPct val="107000"/>
              </a:lnSpc>
              <a:spcBef>
                <a:spcPts val="0"/>
              </a:spcBef>
              <a:spcAft>
                <a:spcPts val="0"/>
              </a:spcAft>
              <a:buClr>
                <a:schemeClr val="lt1"/>
              </a:buClr>
              <a:buSzPts val="2800"/>
              <a:buFont typeface="Calibri"/>
              <a:buAutoNum type="arabicPeriod"/>
            </a:pPr>
            <a:r>
              <a:rPr lang="ar-EG" sz="2800" b="1" dirty="0">
                <a:solidFill>
                  <a:schemeClr val="lt1"/>
                </a:solidFill>
                <a:latin typeface="Calibri"/>
                <a:ea typeface="Calibri"/>
                <a:cs typeface="+mj-cs"/>
                <a:sym typeface="Calibri"/>
              </a:rPr>
              <a:t>الملائمة التفسيرية: </a:t>
            </a:r>
            <a:r>
              <a:rPr lang="ar-EG" sz="2800" dirty="0">
                <a:solidFill>
                  <a:schemeClr val="lt1"/>
                </a:solidFill>
                <a:latin typeface="Calibri"/>
                <a:ea typeface="Calibri"/>
                <a:cs typeface="+mj-cs"/>
                <a:sym typeface="Calibri"/>
              </a:rPr>
              <a:t>لا نكتفي بملائمة واقع الظاهرة بل تكون قادرة على تفسيره جيدا، والتفسير الجيد يتوقف على القيم والمعايير التي تحد من الانحياز للأدلة المؤيدة لرأي الباحث، ومع ذلك لا توجد كل المعايير داخل النظرية بل توجد أيضا لدى الباحث ونظامه الأخلاقي أو فريق العمل</a:t>
            </a:r>
            <a:r>
              <a:rPr lang="ar-EG" sz="1800" dirty="0">
                <a:solidFill>
                  <a:schemeClr val="lt1"/>
                </a:solidFill>
                <a:latin typeface="Calibri"/>
                <a:ea typeface="Calibri"/>
                <a:cs typeface="+mj-cs"/>
                <a:sym typeface="Calibri"/>
              </a:rPr>
              <a:t>. </a:t>
            </a:r>
            <a:endParaRPr sz="1050" dirty="0">
              <a:solidFill>
                <a:schemeClr val="lt1"/>
              </a:solidFill>
              <a:latin typeface="Calibri"/>
              <a:ea typeface="Calibri"/>
              <a:cs typeface="+mj-cs"/>
              <a:sym typeface="Calibri"/>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420"/>
        <p:cNvGrpSpPr/>
        <p:nvPr/>
      </p:nvGrpSpPr>
      <p:grpSpPr>
        <a:xfrm>
          <a:off x="0" y="0"/>
          <a:ext cx="0" cy="0"/>
          <a:chOff x="0" y="0"/>
          <a:chExt cx="0" cy="0"/>
        </a:xfrm>
      </p:grpSpPr>
      <p:sp>
        <p:nvSpPr>
          <p:cNvPr id="421" name="Google Shape;421;p27"/>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422" name="Google Shape;422;p27"/>
          <p:cNvSpPr/>
          <p:nvPr/>
        </p:nvSpPr>
        <p:spPr>
          <a:xfrm>
            <a:off x="1364043" y="1203845"/>
            <a:ext cx="10190893" cy="5104204"/>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685800" marR="0" lvl="0" indent="-457200" algn="justLow" rtl="1">
              <a:lnSpc>
                <a:spcPct val="107000"/>
              </a:lnSpc>
              <a:spcBef>
                <a:spcPts val="0"/>
              </a:spcBef>
              <a:spcAft>
                <a:spcPts val="0"/>
              </a:spcAft>
              <a:buClr>
                <a:srgbClr val="852F4A"/>
              </a:buClr>
              <a:buSzPts val="2800"/>
              <a:buFont typeface="Wingdings" panose="05000000000000000000" pitchFamily="2" charset="2"/>
              <a:buChar char="§"/>
            </a:pPr>
            <a:r>
              <a:rPr lang="ar-EG" sz="2800" b="1" dirty="0">
                <a:solidFill>
                  <a:srgbClr val="852F4A"/>
                </a:solidFill>
                <a:latin typeface="Calibri"/>
                <a:ea typeface="Calibri"/>
                <a:cs typeface="+mj-cs"/>
                <a:sym typeface="Calibri"/>
              </a:rPr>
              <a:t>تقسيم النظريات</a:t>
            </a:r>
            <a:r>
              <a:rPr lang="ar-EG" sz="2800" dirty="0">
                <a:solidFill>
                  <a:srgbClr val="852F4A"/>
                </a:solidFill>
                <a:latin typeface="Calibri"/>
                <a:ea typeface="Calibri"/>
                <a:cs typeface="+mj-cs"/>
                <a:sym typeface="Calibri"/>
              </a:rPr>
              <a:t>: </a:t>
            </a:r>
            <a:endParaRPr sz="2800" dirty="0">
              <a:solidFill>
                <a:srgbClr val="852F4A"/>
              </a:solidFill>
              <a:latin typeface="Calibri"/>
              <a:ea typeface="Calibri"/>
              <a:cs typeface="+mj-cs"/>
              <a:sym typeface="Calibri"/>
            </a:endParaRPr>
          </a:p>
          <a:p>
            <a:pPr marL="342900" marR="0" lvl="0" indent="-342900" algn="justLow" rtl="1">
              <a:lnSpc>
                <a:spcPct val="107000"/>
              </a:lnSpc>
              <a:spcBef>
                <a:spcPts val="800"/>
              </a:spcBef>
              <a:spcAft>
                <a:spcPts val="0"/>
              </a:spcAft>
              <a:buClr>
                <a:srgbClr val="852F4A"/>
              </a:buClr>
              <a:buSzPts val="2800"/>
              <a:buFont typeface="Simplified Arabic"/>
              <a:buChar char="-"/>
            </a:pPr>
            <a:r>
              <a:rPr lang="ar-EG" sz="2800" dirty="0">
                <a:solidFill>
                  <a:srgbClr val="852F4A"/>
                </a:solidFill>
                <a:latin typeface="Calibri"/>
                <a:ea typeface="Calibri"/>
                <a:cs typeface="+mj-cs"/>
                <a:sym typeface="Calibri"/>
              </a:rPr>
              <a:t>يقسم العالم </a:t>
            </a:r>
            <a:r>
              <a:rPr lang="ar-EG" sz="2800" dirty="0">
                <a:solidFill>
                  <a:srgbClr val="852F4A"/>
                </a:solidFill>
                <a:latin typeface="Adobe Caslon Pro" panose="0205050205050A020403" pitchFamily="18" charset="0"/>
                <a:ea typeface="Times New Roman"/>
                <a:cs typeface="+mj-cs"/>
                <a:sym typeface="Times New Roman"/>
              </a:rPr>
              <a:t>Kinloch</a:t>
            </a:r>
            <a:r>
              <a:rPr lang="ar-EG" sz="2800" dirty="0">
                <a:solidFill>
                  <a:srgbClr val="852F4A"/>
                </a:solidFill>
                <a:latin typeface="Calibri"/>
                <a:ea typeface="Calibri"/>
                <a:cs typeface="+mj-cs"/>
                <a:sym typeface="Calibri"/>
              </a:rPr>
              <a:t> النظريات بناء على عدة معايير تشمل: </a:t>
            </a:r>
            <a:endParaRPr sz="2800" dirty="0">
              <a:solidFill>
                <a:srgbClr val="852F4A"/>
              </a:solidFill>
              <a:latin typeface="Calibri"/>
              <a:ea typeface="Calibri"/>
              <a:cs typeface="+mj-cs"/>
              <a:sym typeface="Calibri"/>
            </a:endParaRPr>
          </a:p>
          <a:p>
            <a:pPr marL="342900" marR="0" lvl="0" indent="-342900" algn="justLow" rtl="1">
              <a:lnSpc>
                <a:spcPct val="107000"/>
              </a:lnSpc>
              <a:spcBef>
                <a:spcPts val="0"/>
              </a:spcBef>
              <a:spcAft>
                <a:spcPts val="0"/>
              </a:spcAft>
              <a:buClr>
                <a:srgbClr val="852F4A"/>
              </a:buClr>
              <a:buSzPts val="2800"/>
              <a:buFont typeface="Calibri"/>
              <a:buAutoNum type="arabicPeriod"/>
            </a:pPr>
            <a:r>
              <a:rPr lang="ar-EG" sz="2800" b="1" dirty="0">
                <a:solidFill>
                  <a:srgbClr val="852F4A"/>
                </a:solidFill>
                <a:latin typeface="Calibri"/>
                <a:ea typeface="Calibri"/>
                <a:cs typeface="+mj-cs"/>
                <a:sym typeface="Calibri"/>
              </a:rPr>
              <a:t>النظرية الشكلية وغير الشكلية</a:t>
            </a:r>
            <a:r>
              <a:rPr lang="ar-EG" sz="2800" dirty="0">
                <a:solidFill>
                  <a:srgbClr val="852F4A"/>
                </a:solidFill>
                <a:latin typeface="Calibri"/>
                <a:ea typeface="Calibri"/>
                <a:cs typeface="+mj-cs"/>
                <a:sym typeface="Calibri"/>
              </a:rPr>
              <a:t> </a:t>
            </a:r>
            <a:r>
              <a:rPr lang="ar-EG" sz="2800" dirty="0">
                <a:solidFill>
                  <a:srgbClr val="852F4A"/>
                </a:solidFill>
                <a:latin typeface="Adobe Caslon Pro" panose="0205050205050A020403" pitchFamily="18" charset="0"/>
                <a:ea typeface="Simplified Arabic"/>
                <a:cs typeface="+mj-cs"/>
                <a:sym typeface="Simplified Arabic"/>
              </a:rPr>
              <a:t>formal-informal</a:t>
            </a:r>
            <a:r>
              <a:rPr lang="ar-EG" sz="2800" dirty="0">
                <a:solidFill>
                  <a:srgbClr val="852F4A"/>
                </a:solidFill>
                <a:latin typeface="Simplified Arabic"/>
                <a:ea typeface="Simplified Arabic"/>
                <a:cs typeface="+mj-cs"/>
                <a:sym typeface="Simplified Arabic"/>
              </a:rPr>
              <a:t> النظرية الشكلية هو نمط متعارف عليه تتحقق فيه جميع خصائص النظرية، والنظرية غير الشكلية هي مجموعة افتراضات تعود للحياة اليومية مثل نظريات الافتراض الوحيد أو الإيدلوجيا.</a:t>
            </a:r>
            <a:endParaRPr sz="2800" dirty="0">
              <a:solidFill>
                <a:srgbClr val="852F4A"/>
              </a:solidFill>
              <a:latin typeface="Calibri"/>
              <a:ea typeface="Calibri"/>
              <a:cs typeface="+mj-cs"/>
              <a:sym typeface="Calibri"/>
            </a:endParaRPr>
          </a:p>
          <a:p>
            <a:pPr marL="342900" marR="0" lvl="0" indent="-342900" algn="justLow" rtl="1">
              <a:lnSpc>
                <a:spcPct val="107000"/>
              </a:lnSpc>
              <a:spcBef>
                <a:spcPts val="0"/>
              </a:spcBef>
              <a:spcAft>
                <a:spcPts val="0"/>
              </a:spcAft>
              <a:buClr>
                <a:srgbClr val="852F4A"/>
              </a:buClr>
              <a:buSzPts val="2800"/>
              <a:buFont typeface="Calibri"/>
              <a:buAutoNum type="arabicPeriod"/>
            </a:pPr>
            <a:r>
              <a:rPr lang="ar-EG" sz="2800" b="1" dirty="0">
                <a:solidFill>
                  <a:srgbClr val="852F4A"/>
                </a:solidFill>
                <a:latin typeface="Calibri"/>
                <a:ea typeface="Calibri"/>
                <a:cs typeface="+mj-cs"/>
                <a:sym typeface="Calibri"/>
              </a:rPr>
              <a:t>النظرية الوصفية والنظرية التفسيرية</a:t>
            </a:r>
            <a:r>
              <a:rPr lang="ar-EG" sz="2800" dirty="0">
                <a:solidFill>
                  <a:srgbClr val="852F4A"/>
                </a:solidFill>
                <a:latin typeface="Calibri"/>
                <a:ea typeface="Calibri"/>
                <a:cs typeface="+mj-cs"/>
                <a:sym typeface="Calibri"/>
              </a:rPr>
              <a:t>: وهنا قد يغلب على النظرية طابع الوصف أكثر من التفسير أو التفسير أكثر من الوصف.</a:t>
            </a:r>
            <a:endParaRPr sz="2800" dirty="0">
              <a:solidFill>
                <a:srgbClr val="852F4A"/>
              </a:solidFill>
              <a:latin typeface="Calibri"/>
              <a:ea typeface="Calibri"/>
              <a:cs typeface="+mj-cs"/>
              <a:sym typeface="Calibri"/>
            </a:endParaRPr>
          </a:p>
          <a:p>
            <a:pPr marL="342900" marR="0" lvl="0" indent="-342900" algn="justLow" rtl="1">
              <a:lnSpc>
                <a:spcPct val="107000"/>
              </a:lnSpc>
              <a:spcBef>
                <a:spcPts val="0"/>
              </a:spcBef>
              <a:spcAft>
                <a:spcPts val="0"/>
              </a:spcAft>
              <a:buClr>
                <a:srgbClr val="852F4A"/>
              </a:buClr>
              <a:buSzPts val="2800"/>
              <a:buFont typeface="Calibri"/>
              <a:buAutoNum type="arabicPeriod"/>
            </a:pPr>
            <a:r>
              <a:rPr lang="ar-EG" sz="2800" dirty="0">
                <a:solidFill>
                  <a:srgbClr val="852F4A"/>
                </a:solidFill>
                <a:latin typeface="Calibri"/>
                <a:ea typeface="Calibri"/>
                <a:cs typeface="+mj-cs"/>
                <a:sym typeface="Calibri"/>
              </a:rPr>
              <a:t>النظرية العلمية والنظرية الإيدلوجية.</a:t>
            </a:r>
            <a:endParaRPr sz="2800" dirty="0">
              <a:solidFill>
                <a:srgbClr val="852F4A"/>
              </a:solidFill>
              <a:latin typeface="Calibri"/>
              <a:ea typeface="Calibri"/>
              <a:cs typeface="+mj-cs"/>
              <a:sym typeface="Calibri"/>
            </a:endParaRPr>
          </a:p>
        </p:txBody>
      </p:sp>
      <p:sp>
        <p:nvSpPr>
          <p:cNvPr id="423" name="Google Shape;423;p27"/>
          <p:cNvSpPr/>
          <p:nvPr/>
        </p:nvSpPr>
        <p:spPr>
          <a:xfrm>
            <a:off x="280308" y="248509"/>
            <a:ext cx="1622234" cy="930817"/>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424" name="Google Shape;424;p27"/>
          <p:cNvSpPr txBox="1"/>
          <p:nvPr/>
        </p:nvSpPr>
        <p:spPr>
          <a:xfrm>
            <a:off x="455983" y="235721"/>
            <a:ext cx="1328572"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b="1" dirty="0">
                <a:solidFill>
                  <a:srgbClr val="FFFFFF"/>
                </a:solidFill>
                <a:latin typeface="Tajawal Medium"/>
                <a:ea typeface="Tajawal Medium"/>
                <a:cs typeface="Tajawal Medium"/>
                <a:sym typeface="Tajawal Medium"/>
              </a:rPr>
              <a:t>المحاضرة الثالثة</a:t>
            </a:r>
            <a:endParaRPr sz="2000" b="1" dirty="0">
              <a:solidFill>
                <a:srgbClr val="FFFFFF"/>
              </a:solidFill>
              <a:latin typeface="Tajawal Medium"/>
              <a:ea typeface="Tajawal Medium"/>
              <a:cs typeface="Tajawal Medium"/>
              <a:sym typeface="Tajawal Medium"/>
            </a:endParaRPr>
          </a:p>
        </p:txBody>
      </p:sp>
      <p:pic>
        <p:nvPicPr>
          <p:cNvPr id="425" name="Google Shape;425;p27"/>
          <p:cNvPicPr preferRelativeResize="0"/>
          <p:nvPr/>
        </p:nvPicPr>
        <p:blipFill rotWithShape="1">
          <a:blip r:embed="rId3">
            <a:alphaModFix/>
          </a:blip>
          <a:srcRect/>
          <a:stretch/>
        </p:blipFill>
        <p:spPr>
          <a:xfrm>
            <a:off x="280308" y="6043914"/>
            <a:ext cx="2167470" cy="591661"/>
          </a:xfrm>
          <a:prstGeom prst="rect">
            <a:avLst/>
          </a:prstGeom>
          <a:noFill/>
          <a:ln>
            <a:noFill/>
          </a:ln>
        </p:spPr>
      </p:pic>
      <p:pic>
        <p:nvPicPr>
          <p:cNvPr id="426" name="Google Shape;426;p27"/>
          <p:cNvPicPr preferRelativeResize="0"/>
          <p:nvPr/>
        </p:nvPicPr>
        <p:blipFill rotWithShape="1">
          <a:blip r:embed="rId4">
            <a:alphaModFix/>
          </a:blip>
          <a:srcRect/>
          <a:stretch/>
        </p:blipFill>
        <p:spPr>
          <a:xfrm>
            <a:off x="9923145" y="6311380"/>
            <a:ext cx="1879649" cy="309233"/>
          </a:xfrm>
          <a:prstGeom prst="rect">
            <a:avLst/>
          </a:prstGeom>
          <a:noFill/>
          <a:ln>
            <a:noFill/>
          </a:ln>
        </p:spPr>
      </p:pic>
      <p:pic>
        <p:nvPicPr>
          <p:cNvPr id="427" name="Google Shape;427;p27"/>
          <p:cNvPicPr preferRelativeResize="0"/>
          <p:nvPr/>
        </p:nvPicPr>
        <p:blipFill rotWithShape="1">
          <a:blip r:embed="rId5">
            <a:alphaModFix/>
          </a:blip>
          <a:srcRect/>
          <a:stretch/>
        </p:blipFill>
        <p:spPr>
          <a:xfrm>
            <a:off x="9153317" y="18923"/>
            <a:ext cx="2649477" cy="1166001"/>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pic>
        <p:nvPicPr>
          <p:cNvPr id="433" name="Google Shape;433;p28"/>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434" name="Google Shape;434;p28"/>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435" name="Google Shape;435;p2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436" name="Google Shape;436;p28"/>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pic>
        <p:nvPicPr>
          <p:cNvPr id="437" name="Google Shape;437;p28"/>
          <p:cNvPicPr preferRelativeResize="0"/>
          <p:nvPr/>
        </p:nvPicPr>
        <p:blipFill rotWithShape="1">
          <a:blip r:embed="rId4">
            <a:alphaModFix/>
          </a:blip>
          <a:srcRect/>
          <a:stretch/>
        </p:blipFill>
        <p:spPr>
          <a:xfrm>
            <a:off x="9932264" y="-372928"/>
            <a:ext cx="2036258" cy="1800993"/>
          </a:xfrm>
          <a:prstGeom prst="rect">
            <a:avLst/>
          </a:prstGeom>
          <a:noFill/>
          <a:ln>
            <a:noFill/>
          </a:ln>
        </p:spPr>
      </p:pic>
      <p:sp>
        <p:nvSpPr>
          <p:cNvPr id="438" name="Google Shape;438;p28"/>
          <p:cNvSpPr txBox="1"/>
          <p:nvPr/>
        </p:nvSpPr>
        <p:spPr>
          <a:xfrm>
            <a:off x="3598250" y="2495028"/>
            <a:ext cx="8417320"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p:txBody>
      </p:sp>
      <p:pic>
        <p:nvPicPr>
          <p:cNvPr id="439" name="Google Shape;439;p28"/>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440" name="Google Shape;440;p28"/>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441" name="Google Shape;441;p28"/>
          <p:cNvSpPr/>
          <p:nvPr/>
        </p:nvSpPr>
        <p:spPr>
          <a:xfrm flipH="1">
            <a:off x="2419010" y="1099592"/>
            <a:ext cx="9596559" cy="5012393"/>
          </a:xfrm>
          <a:prstGeom prst="roundRect">
            <a:avLst>
              <a:gd name="adj" fmla="val 16667"/>
            </a:avLst>
          </a:prstGeom>
          <a:solidFill>
            <a:srgbClr val="852F4A">
              <a:alpha val="67450"/>
            </a:srgbClr>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just" rtl="1">
              <a:lnSpc>
                <a:spcPct val="107000"/>
              </a:lnSpc>
              <a:spcBef>
                <a:spcPts val="0"/>
              </a:spcBef>
              <a:spcAft>
                <a:spcPts val="0"/>
              </a:spcAft>
              <a:buNone/>
            </a:pPr>
            <a:r>
              <a:rPr lang="ar-EG" sz="3200" dirty="0">
                <a:solidFill>
                  <a:schemeClr val="lt1"/>
                </a:solidFill>
                <a:latin typeface="Calibri"/>
                <a:ea typeface="Calibri"/>
                <a:cs typeface="+mj-cs"/>
                <a:sym typeface="Calibri"/>
              </a:rPr>
              <a:t>4.النظرية الحدسية، والنظرية الموضوعية: وهذا النوع يعكس خلافاً بين علماء الظواهر، والذين يؤمنون بالتفسير الغيبي.</a:t>
            </a:r>
            <a:endParaRPr sz="3200" dirty="0">
              <a:solidFill>
                <a:schemeClr val="lt1"/>
              </a:solidFill>
              <a:latin typeface="Calibri"/>
              <a:ea typeface="Calibri"/>
              <a:cs typeface="+mj-cs"/>
              <a:sym typeface="Calibri"/>
            </a:endParaRPr>
          </a:p>
          <a:p>
            <a:pPr marL="0" marR="0" lvl="0" indent="0" algn="just" rtl="1">
              <a:lnSpc>
                <a:spcPct val="107000"/>
              </a:lnSpc>
              <a:spcBef>
                <a:spcPts val="0"/>
              </a:spcBef>
              <a:spcAft>
                <a:spcPts val="0"/>
              </a:spcAft>
              <a:buNone/>
            </a:pPr>
            <a:r>
              <a:rPr lang="ar-EG" sz="3200" dirty="0">
                <a:solidFill>
                  <a:schemeClr val="lt1"/>
                </a:solidFill>
                <a:latin typeface="Calibri"/>
                <a:ea typeface="Calibri"/>
                <a:cs typeface="+mj-cs"/>
                <a:sym typeface="Calibri"/>
              </a:rPr>
              <a:t>5. النظرية الاستقرائية والنظرية الاستنباطية.</a:t>
            </a:r>
            <a:endParaRPr sz="3200" dirty="0">
              <a:solidFill>
                <a:schemeClr val="lt1"/>
              </a:solidFill>
              <a:latin typeface="Calibri"/>
              <a:ea typeface="Calibri"/>
              <a:cs typeface="+mj-cs"/>
              <a:sym typeface="Calibri"/>
            </a:endParaRPr>
          </a:p>
          <a:p>
            <a:pPr marL="0" marR="0" lvl="0" indent="0" algn="just" rtl="1">
              <a:lnSpc>
                <a:spcPct val="107000"/>
              </a:lnSpc>
              <a:spcBef>
                <a:spcPts val="0"/>
              </a:spcBef>
              <a:spcAft>
                <a:spcPts val="0"/>
              </a:spcAft>
              <a:buNone/>
            </a:pPr>
            <a:r>
              <a:rPr lang="ar-EG" sz="3200" dirty="0">
                <a:solidFill>
                  <a:schemeClr val="lt1"/>
                </a:solidFill>
                <a:latin typeface="Calibri"/>
                <a:ea typeface="Calibri"/>
                <a:cs typeface="+mj-cs"/>
                <a:sym typeface="Calibri"/>
              </a:rPr>
              <a:t>6. النظرية الجزئية والنظرية الكلية: فبعض النظريات يركز على التحليل الجزئي للظاهرة والآخر يركز على التحليل الشامل الكلي.</a:t>
            </a:r>
            <a:endParaRPr sz="3200" dirty="0">
              <a:solidFill>
                <a:schemeClr val="lt1"/>
              </a:solidFill>
              <a:latin typeface="Calibri"/>
              <a:ea typeface="Calibri"/>
              <a:cs typeface="+mj-cs"/>
              <a:sym typeface="Calibri"/>
            </a:endParaRPr>
          </a:p>
          <a:p>
            <a:pPr marL="0" marR="0" lvl="0" indent="0" algn="just" rtl="1">
              <a:lnSpc>
                <a:spcPct val="107000"/>
              </a:lnSpc>
              <a:spcBef>
                <a:spcPts val="0"/>
              </a:spcBef>
              <a:spcAft>
                <a:spcPts val="0"/>
              </a:spcAft>
              <a:buNone/>
            </a:pPr>
            <a:r>
              <a:rPr lang="ar-EG" sz="3200" dirty="0">
                <a:solidFill>
                  <a:schemeClr val="lt1"/>
                </a:solidFill>
                <a:latin typeface="Calibri"/>
                <a:ea typeface="Calibri"/>
                <a:cs typeface="+mj-cs"/>
                <a:sym typeface="Calibri"/>
              </a:rPr>
              <a:t>7. النظريات البنائية والنظريات الوظيفية.</a:t>
            </a:r>
            <a:endParaRPr sz="3200" dirty="0">
              <a:solidFill>
                <a:schemeClr val="lt1"/>
              </a:solidFill>
              <a:latin typeface="Calibri"/>
              <a:ea typeface="Calibri"/>
              <a:cs typeface="+mj-cs"/>
              <a:sym typeface="Calibri"/>
            </a:endParaRPr>
          </a:p>
          <a:p>
            <a:pPr marL="0" marR="0" lvl="0" indent="0" algn="just" rtl="1">
              <a:lnSpc>
                <a:spcPct val="107000"/>
              </a:lnSpc>
              <a:spcBef>
                <a:spcPts val="0"/>
              </a:spcBef>
              <a:spcAft>
                <a:spcPts val="0"/>
              </a:spcAft>
              <a:buNone/>
            </a:pPr>
            <a:r>
              <a:rPr lang="ar-EG" sz="3200" dirty="0">
                <a:solidFill>
                  <a:schemeClr val="lt1"/>
                </a:solidFill>
                <a:latin typeface="Calibri"/>
                <a:ea typeface="Calibri"/>
                <a:cs typeface="+mj-cs"/>
                <a:sym typeface="Calibri"/>
              </a:rPr>
              <a:t>8. النظريات الطبيعية والنظريات الاجتماعية.</a:t>
            </a:r>
            <a:endParaRPr sz="3200" dirty="0">
              <a:solidFill>
                <a:schemeClr val="lt1"/>
              </a:solidFill>
              <a:latin typeface="Calibri"/>
              <a:ea typeface="Calibri"/>
              <a:cs typeface="+mj-cs"/>
              <a:sym typeface="Calibri"/>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445"/>
        <p:cNvGrpSpPr/>
        <p:nvPr/>
      </p:nvGrpSpPr>
      <p:grpSpPr>
        <a:xfrm>
          <a:off x="0" y="0"/>
          <a:ext cx="0" cy="0"/>
          <a:chOff x="0" y="0"/>
          <a:chExt cx="0" cy="0"/>
        </a:xfrm>
      </p:grpSpPr>
      <p:sp>
        <p:nvSpPr>
          <p:cNvPr id="446" name="Google Shape;446;p29"/>
          <p:cNvSpPr/>
          <p:nvPr/>
        </p:nvSpPr>
        <p:spPr>
          <a:xfrm>
            <a:off x="2626179" y="500900"/>
            <a:ext cx="9565822"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pic>
        <p:nvPicPr>
          <p:cNvPr id="447" name="Google Shape;447;p29"/>
          <p:cNvPicPr preferRelativeResize="0"/>
          <p:nvPr/>
        </p:nvPicPr>
        <p:blipFill rotWithShape="1">
          <a:blip r:embed="rId3">
            <a:alphaModFix/>
          </a:blip>
          <a:srcRect/>
          <a:stretch/>
        </p:blipFill>
        <p:spPr>
          <a:xfrm>
            <a:off x="245860" y="-372928"/>
            <a:ext cx="2036258" cy="1800993"/>
          </a:xfrm>
          <a:prstGeom prst="rect">
            <a:avLst/>
          </a:prstGeom>
          <a:noFill/>
          <a:ln>
            <a:noFill/>
          </a:ln>
        </p:spPr>
      </p:pic>
      <p:sp>
        <p:nvSpPr>
          <p:cNvPr id="448" name="Google Shape;448;p29"/>
          <p:cNvSpPr/>
          <p:nvPr/>
        </p:nvSpPr>
        <p:spPr>
          <a:xfrm>
            <a:off x="7858934" y="786671"/>
            <a:ext cx="4128422" cy="4952309"/>
          </a:xfrm>
          <a:prstGeom prst="roundRect">
            <a:avLst>
              <a:gd name="adj" fmla="val 6140"/>
            </a:avLst>
          </a:prstGeom>
          <a:solidFill>
            <a:srgbClr val="8E5A6D">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449" name="Google Shape;449;p29"/>
          <p:cNvSpPr/>
          <p:nvPr/>
        </p:nvSpPr>
        <p:spPr>
          <a:xfrm>
            <a:off x="1091381" y="993148"/>
            <a:ext cx="10556309" cy="5083187"/>
          </a:xfrm>
          <a:prstGeom prst="roundRect">
            <a:avLst>
              <a:gd name="adj" fmla="val 6140"/>
            </a:avLst>
          </a:prstGeom>
          <a:solidFill>
            <a:schemeClr val="lt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ar-EG" sz="1800" dirty="0">
                <a:solidFill>
                  <a:srgbClr val="FFFFFF"/>
                </a:solidFill>
                <a:latin typeface="Calibri"/>
                <a:ea typeface="Calibri"/>
                <a:cs typeface="Calibri"/>
                <a:sym typeface="Calibri"/>
              </a:rPr>
              <a:t>أ</a:t>
            </a:r>
            <a:r>
              <a:rPr lang="ar-EG" sz="2800" dirty="0">
                <a:solidFill>
                  <a:srgbClr val="FFFFFF"/>
                </a:solidFill>
                <a:latin typeface="Calibri"/>
                <a:ea typeface="Calibri"/>
                <a:cs typeface="Calibri"/>
                <a:sym typeface="Calibri"/>
              </a:rPr>
              <a:t>ولاً</a:t>
            </a:r>
            <a:r>
              <a:rPr lang="ar-EG" sz="2800" b="1" dirty="0">
                <a:solidFill>
                  <a:srgbClr val="FFFFFF"/>
                </a:solidFill>
                <a:latin typeface="Calibri"/>
                <a:ea typeface="Calibri"/>
                <a:cs typeface="Calibri"/>
                <a:sym typeface="Calibri"/>
              </a:rPr>
              <a:t>:  </a:t>
            </a:r>
            <a:r>
              <a:rPr lang="ar-EG" sz="2800" b="1" dirty="0">
                <a:solidFill>
                  <a:srgbClr val="3F3F3F"/>
                </a:solidFill>
                <a:latin typeface="Calibri"/>
                <a:ea typeface="Calibri"/>
                <a:cs typeface="+mj-cs"/>
                <a:sym typeface="Calibri"/>
              </a:rPr>
              <a:t>نظريات تأثيرات وسائل الإعلام على الجمهور</a:t>
            </a:r>
            <a:endParaRPr dirty="0">
              <a:cs typeface="+mj-cs"/>
            </a:endParaRPr>
          </a:p>
          <a:p>
            <a:pPr marL="0" marR="0" lvl="0" indent="0" algn="ctr" rtl="0">
              <a:spcBef>
                <a:spcPts val="0"/>
              </a:spcBef>
              <a:spcAft>
                <a:spcPts val="0"/>
              </a:spcAft>
              <a:buNone/>
            </a:pPr>
            <a:endParaRPr sz="2800" dirty="0">
              <a:solidFill>
                <a:srgbClr val="3F3F3F"/>
              </a:solidFill>
              <a:latin typeface="Calibri"/>
              <a:ea typeface="Calibri"/>
              <a:cs typeface="+mj-cs"/>
              <a:sym typeface="Calibri"/>
            </a:endParaRPr>
          </a:p>
          <a:p>
            <a:pPr marL="0" marR="0" lvl="0" indent="0" algn="r" rtl="0">
              <a:spcBef>
                <a:spcPts val="0"/>
              </a:spcBef>
              <a:spcAft>
                <a:spcPts val="0"/>
              </a:spcAft>
              <a:buNone/>
            </a:pPr>
            <a:r>
              <a:rPr lang="ar-EG" sz="2800" dirty="0">
                <a:solidFill>
                  <a:srgbClr val="3F3F3F"/>
                </a:solidFill>
                <a:latin typeface="Calibri"/>
                <a:ea typeface="Calibri"/>
                <a:cs typeface="+mj-cs"/>
                <a:sym typeface="Calibri"/>
              </a:rPr>
              <a:t>(أ) نظريات التأثير المباشر لوسائل الإعلام.</a:t>
            </a:r>
            <a:endParaRPr sz="2800" dirty="0">
              <a:solidFill>
                <a:srgbClr val="3F3F3F"/>
              </a:solidFill>
              <a:latin typeface="Calibri"/>
              <a:ea typeface="Calibri"/>
              <a:cs typeface="+mj-cs"/>
              <a:sym typeface="Calibri"/>
            </a:endParaRPr>
          </a:p>
          <a:p>
            <a:pPr marL="0" marR="0" lvl="0" indent="0" algn="r" rtl="0">
              <a:spcBef>
                <a:spcPts val="0"/>
              </a:spcBef>
              <a:spcAft>
                <a:spcPts val="0"/>
              </a:spcAft>
              <a:buNone/>
            </a:pPr>
            <a:r>
              <a:rPr lang="ar-EG" sz="2800" dirty="0">
                <a:solidFill>
                  <a:srgbClr val="3F3F3F"/>
                </a:solidFill>
                <a:latin typeface="Calibri"/>
                <a:ea typeface="Calibri"/>
                <a:cs typeface="+mj-cs"/>
                <a:sym typeface="Calibri"/>
              </a:rPr>
              <a:t>1. </a:t>
            </a:r>
            <a:r>
              <a:rPr lang="ar-EG" sz="2800" b="1" dirty="0">
                <a:solidFill>
                  <a:srgbClr val="3F3F3F"/>
                </a:solidFill>
                <a:latin typeface="Calibri"/>
                <a:ea typeface="Calibri"/>
                <a:cs typeface="+mj-cs"/>
                <a:sym typeface="Calibri"/>
              </a:rPr>
              <a:t>نظرية القذيفة السحرية </a:t>
            </a:r>
            <a:r>
              <a:rPr lang="ar-EG" sz="2800" dirty="0">
                <a:solidFill>
                  <a:srgbClr val="3F3F3F"/>
                </a:solidFill>
                <a:latin typeface="Calibri"/>
                <a:ea typeface="Calibri"/>
                <a:cs typeface="+mj-cs"/>
                <a:sym typeface="Calibri"/>
              </a:rPr>
              <a:t>.</a:t>
            </a:r>
            <a:endParaRPr sz="2400" dirty="0">
              <a:solidFill>
                <a:srgbClr val="3F3F3F"/>
              </a:solidFill>
              <a:latin typeface="Calibri"/>
              <a:ea typeface="Calibri"/>
              <a:cs typeface="+mj-cs"/>
              <a:sym typeface="Calibri"/>
            </a:endParaRPr>
          </a:p>
          <a:p>
            <a:pPr marL="0" marR="0" lvl="0" indent="0" algn="just" rtl="1">
              <a:lnSpc>
                <a:spcPct val="107000"/>
              </a:lnSpc>
              <a:spcBef>
                <a:spcPts val="0"/>
              </a:spcBef>
              <a:spcAft>
                <a:spcPts val="0"/>
              </a:spcAft>
              <a:buNone/>
            </a:pPr>
            <a:r>
              <a:rPr lang="ar-EG" sz="2400" dirty="0">
                <a:solidFill>
                  <a:srgbClr val="3F3F3F"/>
                </a:solidFill>
                <a:latin typeface="Calibri"/>
                <a:ea typeface="Calibri"/>
                <a:cs typeface="+mj-cs"/>
                <a:sym typeface="Calibri"/>
              </a:rPr>
              <a:t>هذه النظرية قد لا تُعد في الحقيقة نظرية علمية تم دراستها وتجريبها في الواقع الاجتماعي، ولكنها تولَّدت من الإحساس الطاغي بتأثيرات وسائل الإعلام على الناس، وأيضاً لاعتمادها على بعض الرؤى الخاصة بسلوكيات الأفراد وحاجتهم المالية أو الغرائزية</a:t>
            </a:r>
            <a:r>
              <a:rPr lang="ar-EG" sz="2400" dirty="0">
                <a:solidFill>
                  <a:srgbClr val="3F3F3F"/>
                </a:solidFill>
                <a:latin typeface="Simplified Arabic"/>
                <a:ea typeface="Simplified Arabic"/>
                <a:cs typeface="+mj-cs"/>
                <a:sym typeface="Simplified Arabic"/>
              </a:rPr>
              <a:t>.  </a:t>
            </a:r>
            <a:r>
              <a:rPr lang="ar-EG" sz="2400" dirty="0">
                <a:solidFill>
                  <a:srgbClr val="3F3F3F"/>
                </a:solidFill>
                <a:latin typeface="Calibri"/>
                <a:ea typeface="Calibri"/>
                <a:cs typeface="+mj-cs"/>
                <a:sym typeface="Calibri"/>
              </a:rPr>
              <a:t>وتقوم هذه النظرية على الاعتراف المطلق بتأثيرات وسائل الإعلام الشديدة ولهذا سميت نظرية الطلقة أو القذيفة أو الرصاصة السحرية</a:t>
            </a:r>
            <a:r>
              <a:rPr lang="ar-EG" sz="2400" dirty="0">
                <a:solidFill>
                  <a:srgbClr val="3F3F3F"/>
                </a:solidFill>
                <a:latin typeface="Simplified Arabic"/>
                <a:ea typeface="Simplified Arabic"/>
                <a:cs typeface="+mj-cs"/>
                <a:sym typeface="Simplified Arabic"/>
              </a:rPr>
              <a:t>. </a:t>
            </a:r>
            <a:r>
              <a:rPr lang="ar-EG" sz="2400" dirty="0" err="1">
                <a:solidFill>
                  <a:srgbClr val="3F3F3F"/>
                </a:solidFill>
                <a:latin typeface="Adobe Caslon Pro" panose="0205050205050A020403" pitchFamily="18" charset="0"/>
                <a:ea typeface="Simplified Arabic"/>
                <a:cs typeface="+mj-cs"/>
                <a:sym typeface="Simplified Arabic"/>
              </a:rPr>
              <a:t>The</a:t>
            </a:r>
            <a:r>
              <a:rPr lang="ar-EG" sz="2400" dirty="0">
                <a:solidFill>
                  <a:srgbClr val="3F3F3F"/>
                </a:solidFill>
                <a:latin typeface="Adobe Caslon Pro" panose="0205050205050A020403" pitchFamily="18" charset="0"/>
                <a:ea typeface="Simplified Arabic"/>
                <a:cs typeface="+mj-cs"/>
                <a:sym typeface="Simplified Arabic"/>
              </a:rPr>
              <a:t> </a:t>
            </a:r>
            <a:r>
              <a:rPr lang="ar-EG" sz="2400" dirty="0" err="1">
                <a:solidFill>
                  <a:srgbClr val="3F3F3F"/>
                </a:solidFill>
                <a:latin typeface="Adobe Caslon Pro" panose="0205050205050A020403" pitchFamily="18" charset="0"/>
                <a:ea typeface="Simplified Arabic"/>
                <a:cs typeface="+mj-cs"/>
                <a:sym typeface="Simplified Arabic"/>
              </a:rPr>
              <a:t>Magic</a:t>
            </a:r>
            <a:r>
              <a:rPr lang="ar-EG" sz="2400" dirty="0">
                <a:solidFill>
                  <a:srgbClr val="3F3F3F"/>
                </a:solidFill>
                <a:latin typeface="Adobe Caslon Pro" panose="0205050205050A020403" pitchFamily="18" charset="0"/>
                <a:ea typeface="Simplified Arabic"/>
                <a:cs typeface="+mj-cs"/>
                <a:sym typeface="Simplified Arabic"/>
              </a:rPr>
              <a:t> </a:t>
            </a:r>
            <a:r>
              <a:rPr lang="ar-EG" sz="2400" dirty="0" err="1">
                <a:solidFill>
                  <a:srgbClr val="3F3F3F"/>
                </a:solidFill>
                <a:latin typeface="Adobe Caslon Pro" panose="0205050205050A020403" pitchFamily="18" charset="0"/>
                <a:ea typeface="Simplified Arabic"/>
                <a:cs typeface="+mj-cs"/>
                <a:sym typeface="Simplified Arabic"/>
              </a:rPr>
              <a:t>Bullet</a:t>
            </a:r>
            <a:r>
              <a:rPr lang="ar-EG" sz="2400" dirty="0">
                <a:solidFill>
                  <a:srgbClr val="3F3F3F"/>
                </a:solidFill>
                <a:latin typeface="Adobe Caslon Pro" panose="0205050205050A020403" pitchFamily="18" charset="0"/>
                <a:ea typeface="Simplified Arabic"/>
                <a:cs typeface="+mj-cs"/>
                <a:sym typeface="Simplified Arabic"/>
              </a:rPr>
              <a:t> Theory </a:t>
            </a:r>
            <a:r>
              <a:rPr lang="ar-EG" sz="2400" dirty="0">
                <a:solidFill>
                  <a:srgbClr val="3F3F3F"/>
                </a:solidFill>
                <a:latin typeface="Adobe Caslon Pro" panose="0205050205050A020403" pitchFamily="18" charset="0"/>
                <a:ea typeface="Calibri"/>
                <a:cs typeface="+mj-cs"/>
                <a:sym typeface="Calibri"/>
              </a:rPr>
              <a:t>  </a:t>
            </a:r>
            <a:r>
              <a:rPr lang="ar-EG" sz="2400" dirty="0">
                <a:solidFill>
                  <a:srgbClr val="3F3F3F"/>
                </a:solidFill>
                <a:latin typeface="Calibri"/>
                <a:ea typeface="Calibri"/>
                <a:cs typeface="+mj-cs"/>
                <a:sym typeface="Calibri"/>
              </a:rPr>
              <a:t>أي أن الرسالة الإعلامية تدخل في عقول الناس مثل القذيفة السحرية، وسميت أيضاً باسم نظرية الحقنة تحت الجلد</a:t>
            </a:r>
            <a:r>
              <a:rPr lang="ar-EG" sz="2400" dirty="0">
                <a:solidFill>
                  <a:srgbClr val="3F3F3F"/>
                </a:solidFill>
                <a:latin typeface="Simplified Arabic"/>
                <a:ea typeface="Simplified Arabic"/>
                <a:cs typeface="+mj-cs"/>
                <a:sym typeface="Simplified Arabic"/>
              </a:rPr>
              <a:t> </a:t>
            </a:r>
            <a:r>
              <a:rPr lang="ar-EG" sz="2400" dirty="0" err="1">
                <a:solidFill>
                  <a:srgbClr val="3F3F3F"/>
                </a:solidFill>
                <a:latin typeface="Adobe Caslon Pro" panose="0205050205050A020403" pitchFamily="18" charset="0"/>
                <a:ea typeface="Simplified Arabic"/>
                <a:cs typeface="+mj-cs"/>
                <a:sym typeface="Simplified Arabic"/>
              </a:rPr>
              <a:t>Hypodermic</a:t>
            </a:r>
            <a:r>
              <a:rPr lang="ar-EG" sz="2400" dirty="0">
                <a:solidFill>
                  <a:srgbClr val="3F3F3F"/>
                </a:solidFill>
                <a:latin typeface="Adobe Caslon Pro" panose="0205050205050A020403" pitchFamily="18" charset="0"/>
                <a:ea typeface="Simplified Arabic"/>
                <a:cs typeface="+mj-cs"/>
                <a:sym typeface="Simplified Arabic"/>
              </a:rPr>
              <a:t> </a:t>
            </a:r>
            <a:r>
              <a:rPr lang="ar-EG" sz="2400" dirty="0" err="1">
                <a:solidFill>
                  <a:srgbClr val="3F3F3F"/>
                </a:solidFill>
                <a:latin typeface="Adobe Caslon Pro" panose="0205050205050A020403" pitchFamily="18" charset="0"/>
                <a:ea typeface="Simplified Arabic"/>
                <a:cs typeface="+mj-cs"/>
                <a:sym typeface="Simplified Arabic"/>
              </a:rPr>
              <a:t>needle</a:t>
            </a:r>
            <a:r>
              <a:rPr lang="ar-EG" sz="2400" dirty="0">
                <a:solidFill>
                  <a:srgbClr val="3F3F3F"/>
                </a:solidFill>
                <a:latin typeface="Adobe Caslon Pro" panose="0205050205050A020403" pitchFamily="18" charset="0"/>
                <a:ea typeface="Simplified Arabic"/>
                <a:cs typeface="+mj-cs"/>
                <a:sym typeface="Simplified Arabic"/>
              </a:rPr>
              <a:t> </a:t>
            </a:r>
            <a:r>
              <a:rPr lang="ar-EG" sz="2400" dirty="0" err="1">
                <a:solidFill>
                  <a:srgbClr val="3F3F3F"/>
                </a:solidFill>
                <a:latin typeface="Adobe Caslon Pro" panose="0205050205050A020403" pitchFamily="18" charset="0"/>
                <a:ea typeface="Simplified Arabic"/>
                <a:cs typeface="+mj-cs"/>
                <a:sym typeface="Simplified Arabic"/>
              </a:rPr>
              <a:t>Model</a:t>
            </a:r>
            <a:r>
              <a:rPr lang="ar-EG" sz="2400" dirty="0">
                <a:solidFill>
                  <a:srgbClr val="3F3F3F"/>
                </a:solidFill>
                <a:latin typeface="Adobe Caslon Pro" panose="0205050205050A020403" pitchFamily="18" charset="0"/>
                <a:ea typeface="Simplified Arabic"/>
                <a:cs typeface="+mj-cs"/>
                <a:sym typeface="Simplified Arabic"/>
              </a:rPr>
              <a:t> </a:t>
            </a:r>
            <a:r>
              <a:rPr lang="ar-EG" sz="2400" dirty="0">
                <a:solidFill>
                  <a:srgbClr val="3F3F3F"/>
                </a:solidFill>
                <a:latin typeface="Calibri"/>
                <a:ea typeface="Calibri"/>
                <a:cs typeface="+mj-cs"/>
                <a:sym typeface="Calibri"/>
              </a:rPr>
              <a:t>تعبيراً عن سريان التأثير كما يسرى الدواء في الدم</a:t>
            </a:r>
            <a:r>
              <a:rPr lang="ar-EG" sz="2400" dirty="0">
                <a:solidFill>
                  <a:srgbClr val="3F3F3F"/>
                </a:solidFill>
                <a:latin typeface="Simplified Arabic"/>
                <a:ea typeface="Simplified Arabic"/>
                <a:cs typeface="+mj-cs"/>
                <a:sym typeface="Simplified Arabic"/>
              </a:rPr>
              <a:t>. </a:t>
            </a:r>
            <a:endParaRPr sz="2400" dirty="0">
              <a:solidFill>
                <a:srgbClr val="3F3F3F"/>
              </a:solidFill>
              <a:latin typeface="Calibri"/>
              <a:ea typeface="Calibri"/>
              <a:cs typeface="+mj-cs"/>
              <a:sym typeface="Calibri"/>
            </a:endParaRPr>
          </a:p>
        </p:txBody>
      </p:sp>
      <p:pic>
        <p:nvPicPr>
          <p:cNvPr id="450" name="Google Shape;450;p29"/>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451" name="Google Shape;451;p29"/>
          <p:cNvPicPr preferRelativeResize="0"/>
          <p:nvPr/>
        </p:nvPicPr>
        <p:blipFill rotWithShape="1">
          <a:blip r:embed="rId5">
            <a:alphaModFix/>
          </a:blip>
          <a:srcRect/>
          <a:stretch/>
        </p:blipFill>
        <p:spPr>
          <a:xfrm>
            <a:off x="9923145" y="6311380"/>
            <a:ext cx="1879649" cy="309233"/>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456"/>
        <p:cNvGrpSpPr/>
        <p:nvPr/>
      </p:nvGrpSpPr>
      <p:grpSpPr>
        <a:xfrm>
          <a:off x="0" y="0"/>
          <a:ext cx="0" cy="0"/>
          <a:chOff x="0" y="0"/>
          <a:chExt cx="0" cy="0"/>
        </a:xfrm>
      </p:grpSpPr>
      <p:pic>
        <p:nvPicPr>
          <p:cNvPr id="457" name="Google Shape;457;p30"/>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458" name="Google Shape;458;p30"/>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459" name="Google Shape;459;p30"/>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460" name="Google Shape;460;p30"/>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pic>
        <p:nvPicPr>
          <p:cNvPr id="461" name="Google Shape;461;p30"/>
          <p:cNvPicPr preferRelativeResize="0"/>
          <p:nvPr/>
        </p:nvPicPr>
        <p:blipFill rotWithShape="1">
          <a:blip r:embed="rId4">
            <a:alphaModFix/>
          </a:blip>
          <a:srcRect/>
          <a:stretch/>
        </p:blipFill>
        <p:spPr>
          <a:xfrm>
            <a:off x="9932264" y="-372928"/>
            <a:ext cx="2036258" cy="1800993"/>
          </a:xfrm>
          <a:prstGeom prst="rect">
            <a:avLst/>
          </a:prstGeom>
          <a:noFill/>
          <a:ln>
            <a:noFill/>
          </a:ln>
        </p:spPr>
      </p:pic>
      <p:sp>
        <p:nvSpPr>
          <p:cNvPr id="462" name="Google Shape;462;p30"/>
          <p:cNvSpPr txBox="1"/>
          <p:nvPr/>
        </p:nvSpPr>
        <p:spPr>
          <a:xfrm>
            <a:off x="3598250" y="2495028"/>
            <a:ext cx="8417320"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p:txBody>
      </p:sp>
      <p:pic>
        <p:nvPicPr>
          <p:cNvPr id="463" name="Google Shape;463;p30"/>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464" name="Google Shape;464;p30"/>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465" name="Google Shape;465;p30"/>
          <p:cNvSpPr/>
          <p:nvPr/>
        </p:nvSpPr>
        <p:spPr>
          <a:xfrm>
            <a:off x="3923071" y="1047135"/>
            <a:ext cx="7879723" cy="4996779"/>
          </a:xfrm>
          <a:prstGeom prst="roundRect">
            <a:avLst>
              <a:gd name="adj" fmla="val 16667"/>
            </a:avLst>
          </a:prstGeom>
          <a:noFill/>
          <a:ln>
            <a:noFill/>
          </a:ln>
        </p:spPr>
        <p:txBody>
          <a:bodyPr spcFirstLastPara="1" wrap="square" lIns="91425" tIns="45700" rIns="91425" bIns="45700" anchor="ctr" anchorCtr="0">
            <a:noAutofit/>
          </a:bodyPr>
          <a:lstStyle/>
          <a:p>
            <a:pPr marL="0" marR="0" lvl="0" indent="0" algn="just" rtl="1">
              <a:lnSpc>
                <a:spcPct val="115000"/>
              </a:lnSpc>
              <a:spcBef>
                <a:spcPts val="0"/>
              </a:spcBef>
              <a:spcAft>
                <a:spcPts val="0"/>
              </a:spcAft>
              <a:buNone/>
            </a:pPr>
            <a:endParaRPr sz="1800">
              <a:solidFill>
                <a:srgbClr val="6C263C"/>
              </a:solidFill>
              <a:latin typeface="Calibri"/>
              <a:ea typeface="Calibri"/>
              <a:cs typeface="Calibri"/>
              <a:sym typeface="Calibri"/>
            </a:endParaRPr>
          </a:p>
        </p:txBody>
      </p:sp>
      <p:sp>
        <p:nvSpPr>
          <p:cNvPr id="466" name="Google Shape;466;p30"/>
          <p:cNvSpPr/>
          <p:nvPr/>
        </p:nvSpPr>
        <p:spPr>
          <a:xfrm>
            <a:off x="2003727" y="899652"/>
            <a:ext cx="9964795" cy="5144262"/>
          </a:xfrm>
          <a:prstGeom prst="roundRect">
            <a:avLst>
              <a:gd name="adj" fmla="val 16667"/>
            </a:avLst>
          </a:prstGeom>
          <a:solidFill>
            <a:srgbClr val="8296B0"/>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just" rtl="1">
              <a:lnSpc>
                <a:spcPct val="107000"/>
              </a:lnSpc>
              <a:spcBef>
                <a:spcPts val="0"/>
              </a:spcBef>
              <a:spcAft>
                <a:spcPts val="0"/>
              </a:spcAft>
              <a:buNone/>
            </a:pPr>
            <a:r>
              <a:rPr lang="ar-EG" sz="2800" dirty="0">
                <a:solidFill>
                  <a:schemeClr val="lt1"/>
                </a:solidFill>
                <a:latin typeface="Calibri"/>
                <a:ea typeface="Calibri"/>
                <a:cs typeface="+mj-cs"/>
                <a:sym typeface="Calibri"/>
              </a:rPr>
              <a:t>وسميت كذلك نظرية التأثير المباشر أو الخطى </a:t>
            </a:r>
            <a:r>
              <a:rPr lang="ar-EG" sz="2800" dirty="0" err="1">
                <a:solidFill>
                  <a:schemeClr val="lt1"/>
                </a:solidFill>
                <a:latin typeface="Adobe Caslon Pro" panose="0205050205050A020403" pitchFamily="18" charset="0"/>
                <a:ea typeface="Simplified Arabic"/>
                <a:cs typeface="+mj-cs"/>
                <a:sym typeface="Simplified Arabic"/>
              </a:rPr>
              <a:t>The</a:t>
            </a:r>
            <a:r>
              <a:rPr lang="ar-EG" sz="2800" dirty="0">
                <a:solidFill>
                  <a:schemeClr val="lt1"/>
                </a:solidFill>
                <a:latin typeface="Adobe Caslon Pro" panose="0205050205050A020403" pitchFamily="18" charset="0"/>
                <a:ea typeface="Simplified Arabic"/>
                <a:cs typeface="+mj-cs"/>
                <a:sym typeface="Simplified Arabic"/>
              </a:rPr>
              <a:t> </a:t>
            </a:r>
            <a:r>
              <a:rPr lang="ar-EG" sz="2800" dirty="0" err="1">
                <a:solidFill>
                  <a:schemeClr val="lt1"/>
                </a:solidFill>
                <a:latin typeface="Adobe Caslon Pro" panose="0205050205050A020403" pitchFamily="18" charset="0"/>
                <a:ea typeface="Simplified Arabic"/>
                <a:cs typeface="+mj-cs"/>
                <a:sym typeface="Simplified Arabic"/>
              </a:rPr>
              <a:t>theory</a:t>
            </a:r>
            <a:r>
              <a:rPr lang="ar-EG" sz="2800" dirty="0">
                <a:solidFill>
                  <a:schemeClr val="lt1"/>
                </a:solidFill>
                <a:latin typeface="Adobe Caslon Pro" panose="0205050205050A020403" pitchFamily="18" charset="0"/>
                <a:ea typeface="Simplified Arabic"/>
                <a:cs typeface="+mj-cs"/>
                <a:sym typeface="Simplified Arabic"/>
              </a:rPr>
              <a:t> of </a:t>
            </a:r>
            <a:r>
              <a:rPr lang="ar-EG" sz="2800" dirty="0" err="1">
                <a:solidFill>
                  <a:schemeClr val="lt1"/>
                </a:solidFill>
                <a:latin typeface="Adobe Caslon Pro" panose="0205050205050A020403" pitchFamily="18" charset="0"/>
                <a:ea typeface="Simplified Arabic"/>
                <a:cs typeface="+mj-cs"/>
                <a:sym typeface="Simplified Arabic"/>
              </a:rPr>
              <a:t>uniform</a:t>
            </a:r>
            <a:r>
              <a:rPr lang="ar-EG" sz="2800" dirty="0">
                <a:solidFill>
                  <a:schemeClr val="lt1"/>
                </a:solidFill>
                <a:latin typeface="Adobe Caslon Pro" panose="0205050205050A020403" pitchFamily="18" charset="0"/>
                <a:ea typeface="Simplified Arabic"/>
                <a:cs typeface="+mj-cs"/>
                <a:sym typeface="Simplified Arabic"/>
              </a:rPr>
              <a:t> </a:t>
            </a:r>
            <a:r>
              <a:rPr lang="ar-EG" sz="2800" dirty="0" err="1">
                <a:solidFill>
                  <a:schemeClr val="lt1"/>
                </a:solidFill>
                <a:latin typeface="Adobe Caslon Pro" panose="0205050205050A020403" pitchFamily="18" charset="0"/>
                <a:ea typeface="Simplified Arabic"/>
                <a:cs typeface="+mj-cs"/>
                <a:sym typeface="Simplified Arabic"/>
              </a:rPr>
              <a:t>influences</a:t>
            </a:r>
            <a:r>
              <a:rPr lang="ar-EG" sz="2800" dirty="0">
                <a:solidFill>
                  <a:schemeClr val="lt1"/>
                </a:solidFill>
                <a:latin typeface="Adobe Caslon Pro" panose="0205050205050A020403" pitchFamily="18" charset="0"/>
                <a:ea typeface="Simplified Arabic"/>
                <a:cs typeface="+mj-cs"/>
                <a:sym typeface="Simplified Arabic"/>
              </a:rPr>
              <a:t> </a:t>
            </a:r>
            <a:r>
              <a:rPr lang="ar-EG" sz="2800" dirty="0">
                <a:solidFill>
                  <a:schemeClr val="lt1"/>
                </a:solidFill>
                <a:latin typeface="Calibri"/>
                <a:ea typeface="Calibri"/>
                <a:cs typeface="+mj-cs"/>
                <a:sym typeface="Calibri"/>
              </a:rPr>
              <a:t>أي أنَّ المضمون يمضى نحو المستقبل في خط مستقيم دون عوائق</a:t>
            </a:r>
            <a:r>
              <a:rPr lang="ar-EG" sz="2800" dirty="0">
                <a:solidFill>
                  <a:schemeClr val="lt1"/>
                </a:solidFill>
                <a:latin typeface="Simplified Arabic"/>
                <a:ea typeface="Simplified Arabic"/>
                <a:cs typeface="+mj-cs"/>
                <a:sym typeface="Simplified Arabic"/>
              </a:rPr>
              <a:t>.</a:t>
            </a:r>
            <a:endParaRPr sz="2800" dirty="0">
              <a:solidFill>
                <a:schemeClr val="lt1"/>
              </a:solidFill>
              <a:latin typeface="Calibri"/>
              <a:ea typeface="Calibri"/>
              <a:cs typeface="+mj-cs"/>
              <a:sym typeface="Calibri"/>
            </a:endParaRPr>
          </a:p>
          <a:p>
            <a:pPr marL="457200" marR="0" lvl="0" indent="-457200" algn="just" rtl="1">
              <a:lnSpc>
                <a:spcPct val="107000"/>
              </a:lnSpc>
              <a:spcBef>
                <a:spcPts val="800"/>
              </a:spcBef>
              <a:spcAft>
                <a:spcPts val="0"/>
              </a:spcAft>
              <a:buClr>
                <a:schemeClr val="lt1"/>
              </a:buClr>
              <a:buSzPts val="2800"/>
              <a:buFont typeface="Wingdings" panose="05000000000000000000" pitchFamily="2" charset="2"/>
              <a:buChar char="§"/>
            </a:pPr>
            <a:r>
              <a:rPr lang="ar-EG" sz="2800" b="1" u="sng" dirty="0">
                <a:solidFill>
                  <a:schemeClr val="lt1"/>
                </a:solidFill>
                <a:latin typeface="Calibri"/>
                <a:ea typeface="Calibri"/>
                <a:cs typeface="+mj-cs"/>
                <a:sym typeface="Calibri"/>
              </a:rPr>
              <a:t>وقد ساعد على ترسيخ هذه النظرية أمران</a:t>
            </a:r>
            <a:r>
              <a:rPr lang="ar-EG" sz="2800" dirty="0">
                <a:solidFill>
                  <a:schemeClr val="lt1"/>
                </a:solidFill>
                <a:latin typeface="Calibri"/>
                <a:ea typeface="Calibri"/>
                <a:cs typeface="+mj-cs"/>
                <a:sym typeface="Calibri"/>
              </a:rPr>
              <a:t>:-</a:t>
            </a:r>
            <a:endParaRPr sz="2800" dirty="0">
              <a:solidFill>
                <a:schemeClr val="lt1"/>
              </a:solidFill>
              <a:latin typeface="Calibri"/>
              <a:ea typeface="Calibri"/>
              <a:cs typeface="+mj-cs"/>
              <a:sym typeface="Calibri"/>
            </a:endParaRPr>
          </a:p>
          <a:p>
            <a:pPr marL="0" marR="0" lvl="0" indent="0" algn="just" rtl="1">
              <a:lnSpc>
                <a:spcPct val="107000"/>
              </a:lnSpc>
              <a:spcBef>
                <a:spcPts val="800"/>
              </a:spcBef>
              <a:spcAft>
                <a:spcPts val="0"/>
              </a:spcAft>
              <a:buNone/>
            </a:pPr>
            <a:r>
              <a:rPr lang="ar-EG" sz="2800" dirty="0">
                <a:solidFill>
                  <a:schemeClr val="lt1"/>
                </a:solidFill>
                <a:latin typeface="Calibri"/>
                <a:ea typeface="Calibri"/>
                <a:cs typeface="+mj-cs"/>
                <a:sym typeface="Calibri"/>
              </a:rPr>
              <a:t> - الأمر الأول: خاص بالنجاح الكبير الذى حققه الإعلام والدعاية في الحرب العالمية الأولى)</a:t>
            </a:r>
            <a:r>
              <a:rPr lang="ar-EG" sz="2800" dirty="0">
                <a:solidFill>
                  <a:schemeClr val="lt1"/>
                </a:solidFill>
                <a:latin typeface="Simplified Arabic"/>
                <a:ea typeface="Simplified Arabic"/>
                <a:cs typeface="+mj-cs"/>
                <a:sym typeface="Simplified Arabic"/>
              </a:rPr>
              <a:t> </a:t>
            </a:r>
            <a:r>
              <a:rPr lang="ar-EG" sz="2800" dirty="0">
                <a:solidFill>
                  <a:schemeClr val="lt1"/>
                </a:solidFill>
                <a:latin typeface="Calibri"/>
                <a:ea typeface="Calibri"/>
                <a:cs typeface="+mj-cs"/>
                <a:sym typeface="Calibri"/>
              </a:rPr>
              <a:t>١٩١٤</a:t>
            </a:r>
            <a:r>
              <a:rPr lang="ar-EG" sz="2800" dirty="0">
                <a:solidFill>
                  <a:schemeClr val="lt1"/>
                </a:solidFill>
                <a:latin typeface="Simplified Arabic"/>
                <a:ea typeface="Simplified Arabic"/>
                <a:cs typeface="+mj-cs"/>
                <a:sym typeface="Simplified Arabic"/>
              </a:rPr>
              <a:t>- </a:t>
            </a:r>
            <a:r>
              <a:rPr lang="ar-EG" sz="2800" dirty="0">
                <a:solidFill>
                  <a:schemeClr val="lt1"/>
                </a:solidFill>
                <a:latin typeface="Calibri"/>
                <a:ea typeface="Calibri"/>
                <a:cs typeface="+mj-cs"/>
                <a:sym typeface="Calibri"/>
              </a:rPr>
              <a:t>١٩١٨</a:t>
            </a:r>
            <a:r>
              <a:rPr lang="ar-EG" sz="2800" dirty="0">
                <a:solidFill>
                  <a:schemeClr val="lt1"/>
                </a:solidFill>
                <a:latin typeface="Simplified Arabic"/>
                <a:ea typeface="Simplified Arabic"/>
                <a:cs typeface="+mj-cs"/>
                <a:sym typeface="Simplified Arabic"/>
              </a:rPr>
              <a:t> (</a:t>
            </a:r>
            <a:r>
              <a:rPr lang="ar-EG" sz="2800" dirty="0">
                <a:solidFill>
                  <a:schemeClr val="lt1"/>
                </a:solidFill>
                <a:latin typeface="Calibri"/>
                <a:ea typeface="Calibri"/>
                <a:cs typeface="+mj-cs"/>
                <a:sym typeface="Calibri"/>
              </a:rPr>
              <a:t>، حيث نمت وسائل الاتصال الكبرى، وأحدثت تأثيرات واسعة في الدعاية وتوجيه الناس نحو الحرب وقضاياها، كما ظهر في هذا الوقت المبكر فكرة المجتمع الجماهيري الواسع الذي يمكن للإعلام التحرك بداخله.</a:t>
            </a:r>
            <a:endParaRPr sz="2800" dirty="0">
              <a:solidFill>
                <a:schemeClr val="lt1"/>
              </a:solidFill>
              <a:latin typeface="Calibri"/>
              <a:ea typeface="Calibri"/>
              <a:cs typeface="+mj-cs"/>
              <a:sym typeface="Calibri"/>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470"/>
        <p:cNvGrpSpPr/>
        <p:nvPr/>
      </p:nvGrpSpPr>
      <p:grpSpPr>
        <a:xfrm>
          <a:off x="0" y="0"/>
          <a:ext cx="0" cy="0"/>
          <a:chOff x="0" y="0"/>
          <a:chExt cx="0" cy="0"/>
        </a:xfrm>
      </p:grpSpPr>
      <p:sp>
        <p:nvSpPr>
          <p:cNvPr id="471" name="Google Shape;471;p31"/>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472" name="Google Shape;472;p31"/>
          <p:cNvSpPr/>
          <p:nvPr/>
        </p:nvSpPr>
        <p:spPr>
          <a:xfrm>
            <a:off x="1364043" y="1312971"/>
            <a:ext cx="10190893" cy="4854086"/>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1">
              <a:lnSpc>
                <a:spcPct val="107000"/>
              </a:lnSpc>
              <a:spcBef>
                <a:spcPts val="0"/>
              </a:spcBef>
              <a:spcAft>
                <a:spcPts val="0"/>
              </a:spcAft>
              <a:buNone/>
            </a:pPr>
            <a:r>
              <a:rPr lang="ar-EG" sz="2800" dirty="0">
                <a:solidFill>
                  <a:srgbClr val="6C263C"/>
                </a:solidFill>
                <a:latin typeface="Calibri"/>
                <a:ea typeface="Calibri"/>
                <a:cs typeface="+mj-cs"/>
                <a:sym typeface="Calibri"/>
              </a:rPr>
              <a:t>الأمر الثاني:  هو بروز مجموعة من المبادئ والنظريات التي طرحها بعض العلماء في معرض فهم الإنسان وكيفية التأثير فيه</a:t>
            </a:r>
            <a:r>
              <a:rPr lang="ar-EG" sz="2800" dirty="0">
                <a:solidFill>
                  <a:srgbClr val="6C263C"/>
                </a:solidFill>
                <a:latin typeface="Simplified Arabic"/>
                <a:ea typeface="Simplified Arabic"/>
                <a:cs typeface="+mj-cs"/>
                <a:sym typeface="Simplified Arabic"/>
              </a:rPr>
              <a:t>.. </a:t>
            </a:r>
            <a:r>
              <a:rPr lang="ar-EG" sz="2800" dirty="0">
                <a:solidFill>
                  <a:srgbClr val="6C263C"/>
                </a:solidFill>
                <a:latin typeface="Calibri"/>
                <a:ea typeface="Calibri"/>
                <a:cs typeface="+mj-cs"/>
                <a:sym typeface="Calibri"/>
              </a:rPr>
              <a:t>من ذلك</a:t>
            </a:r>
            <a:r>
              <a:rPr lang="ar-EG" sz="2800" dirty="0">
                <a:solidFill>
                  <a:srgbClr val="6C263C"/>
                </a:solidFill>
                <a:latin typeface="Simplified Arabic"/>
                <a:ea typeface="Simplified Arabic"/>
                <a:cs typeface="+mj-cs"/>
                <a:sym typeface="Simplified Arabic"/>
              </a:rPr>
              <a:t>: أوجست</a:t>
            </a:r>
            <a:r>
              <a:rPr lang="ar-EG" sz="2800" dirty="0">
                <a:solidFill>
                  <a:srgbClr val="6C263C"/>
                </a:solidFill>
                <a:latin typeface="Calibri"/>
                <a:ea typeface="Calibri"/>
                <a:cs typeface="+mj-cs"/>
                <a:sym typeface="Calibri"/>
              </a:rPr>
              <a:t> كونت</a:t>
            </a:r>
            <a:r>
              <a:rPr lang="ar-EG" sz="2800" dirty="0">
                <a:solidFill>
                  <a:srgbClr val="6C263C"/>
                </a:solidFill>
                <a:latin typeface="Simplified Arabic"/>
                <a:ea typeface="Simplified Arabic"/>
                <a:cs typeface="+mj-cs"/>
                <a:sym typeface="Simplified Arabic"/>
              </a:rPr>
              <a:t> </a:t>
            </a:r>
            <a:r>
              <a:rPr lang="ar-EG" sz="2800" dirty="0">
                <a:solidFill>
                  <a:srgbClr val="6C263C"/>
                </a:solidFill>
                <a:latin typeface="Calibri"/>
                <a:ea typeface="Calibri"/>
                <a:cs typeface="+mj-cs"/>
                <a:sym typeface="Calibri"/>
              </a:rPr>
              <a:t>الذى قدَّم مفهوم المجتمع  بكونه عبارة عن كائن حي</a:t>
            </a:r>
            <a:r>
              <a:rPr lang="ar-EG" sz="2800" dirty="0">
                <a:solidFill>
                  <a:srgbClr val="6C263C"/>
                </a:solidFill>
                <a:latin typeface="Simplified Arabic"/>
                <a:ea typeface="Simplified Arabic"/>
                <a:cs typeface="+mj-cs"/>
                <a:sym typeface="Simplified Arabic"/>
              </a:rPr>
              <a:t>. </a:t>
            </a:r>
            <a:r>
              <a:rPr lang="ar-EG" sz="2800" dirty="0">
                <a:solidFill>
                  <a:srgbClr val="6C263C"/>
                </a:solidFill>
                <a:latin typeface="Calibri"/>
                <a:ea typeface="Calibri"/>
                <a:cs typeface="+mj-cs"/>
                <a:sym typeface="Calibri"/>
              </a:rPr>
              <a:t>وقد توسع في هذا المفهوم غير الصحيح في المطلق منذ الثلاثينيات في القرن التاسع عشر وترك أثاره في فهم حاجات الإنسان وآلية التعامل معه . كذلك طرح هربت سبنسر عام</a:t>
            </a:r>
            <a:r>
              <a:rPr lang="ar-EG" sz="2800" dirty="0">
                <a:solidFill>
                  <a:srgbClr val="6C263C"/>
                </a:solidFill>
                <a:latin typeface="Simplified Arabic"/>
                <a:ea typeface="Simplified Arabic"/>
                <a:cs typeface="+mj-cs"/>
                <a:sym typeface="Simplified Arabic"/>
              </a:rPr>
              <a:t> 1863 </a:t>
            </a:r>
            <a:r>
              <a:rPr lang="ar-EG" sz="2800" dirty="0">
                <a:solidFill>
                  <a:srgbClr val="6C263C"/>
                </a:solidFill>
                <a:latin typeface="Calibri"/>
                <a:ea typeface="Calibri"/>
                <a:cs typeface="+mj-cs"/>
                <a:sym typeface="Calibri"/>
              </a:rPr>
              <a:t>فكرته التي تشابهت مع أفكار أوجست كونت، ثم طرح اميل دور كايم وفرويد أفكاراً في هذا السياق</a:t>
            </a:r>
            <a:r>
              <a:rPr lang="ar-EG" sz="2800" dirty="0">
                <a:solidFill>
                  <a:srgbClr val="6C263C"/>
                </a:solidFill>
                <a:latin typeface="Simplified Arabic"/>
                <a:ea typeface="Simplified Arabic"/>
                <a:cs typeface="+mj-cs"/>
                <a:sym typeface="Simplified Arabic"/>
              </a:rPr>
              <a:t>.. وما</a:t>
            </a:r>
            <a:r>
              <a:rPr lang="ar-EG" sz="2800" dirty="0">
                <a:solidFill>
                  <a:srgbClr val="6C263C"/>
                </a:solidFill>
                <a:latin typeface="Calibri"/>
                <a:ea typeface="Calibri"/>
                <a:cs typeface="+mj-cs"/>
                <a:sym typeface="Calibri"/>
              </a:rPr>
              <a:t> يهمنا هنا أنَّ الحديث عن الحاجات العضوية للإنسان أو أنَّ الإنسان تحركه قوى غير واعية أو نشوء المجتمع الجماهيري</a:t>
            </a:r>
            <a:r>
              <a:rPr lang="ar-EG" sz="2800" dirty="0">
                <a:solidFill>
                  <a:srgbClr val="6C263C"/>
                </a:solidFill>
                <a:latin typeface="Simplified Arabic"/>
                <a:ea typeface="Simplified Arabic"/>
                <a:cs typeface="+mj-cs"/>
                <a:sym typeface="Simplified Arabic"/>
              </a:rPr>
              <a:t>..  هذا</a:t>
            </a:r>
            <a:r>
              <a:rPr lang="ar-EG" sz="2800" dirty="0">
                <a:solidFill>
                  <a:srgbClr val="6C263C"/>
                </a:solidFill>
                <a:latin typeface="Calibri"/>
                <a:ea typeface="Calibri"/>
                <a:cs typeface="+mj-cs"/>
                <a:sym typeface="Calibri"/>
              </a:rPr>
              <a:t> وغيره تم تفسيره في علم الإعلام إلى فهم عمليات التأثير في اتجاه نظرية القذيفة السحرية</a:t>
            </a:r>
            <a:r>
              <a:rPr lang="ar-EG" sz="2800" dirty="0">
                <a:solidFill>
                  <a:srgbClr val="6C263C"/>
                </a:solidFill>
                <a:latin typeface="Simplified Arabic"/>
                <a:ea typeface="Simplified Arabic"/>
                <a:cs typeface="+mj-cs"/>
                <a:sym typeface="Simplified Arabic"/>
              </a:rPr>
              <a:t>..!! </a:t>
            </a:r>
            <a:r>
              <a:rPr lang="ar-EG" sz="2800" dirty="0">
                <a:solidFill>
                  <a:srgbClr val="6C263C"/>
                </a:solidFill>
                <a:latin typeface="Calibri"/>
                <a:ea typeface="Calibri"/>
                <a:cs typeface="+mj-cs"/>
                <a:sym typeface="Calibri"/>
              </a:rPr>
              <a:t>كأنَّ علماء الإعلام قالوا أنَّه طالما أنَّ الإنسان يشبه الكائن المدفوع بغرائزه فإنَّ التأثير فيه يتم بحقنه أو رصاصة سحرية.</a:t>
            </a:r>
            <a:endParaRPr sz="2800" dirty="0">
              <a:solidFill>
                <a:srgbClr val="6C263C"/>
              </a:solidFill>
              <a:latin typeface="Calibri"/>
              <a:ea typeface="Calibri"/>
              <a:cs typeface="+mj-cs"/>
              <a:sym typeface="Calibri"/>
            </a:endParaRPr>
          </a:p>
        </p:txBody>
      </p:sp>
      <p:sp>
        <p:nvSpPr>
          <p:cNvPr id="473" name="Google Shape;473;p31"/>
          <p:cNvSpPr/>
          <p:nvPr/>
        </p:nvSpPr>
        <p:spPr>
          <a:xfrm>
            <a:off x="271165" y="146971"/>
            <a:ext cx="1823106" cy="1021677"/>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474" name="Google Shape;474;p31"/>
          <p:cNvSpPr txBox="1"/>
          <p:nvPr/>
        </p:nvSpPr>
        <p:spPr>
          <a:xfrm>
            <a:off x="455982" y="235721"/>
            <a:ext cx="1520301"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b="1" dirty="0">
                <a:solidFill>
                  <a:srgbClr val="FFFFFF"/>
                </a:solidFill>
                <a:latin typeface="Tajawal Medium"/>
                <a:ea typeface="Tajawal Medium"/>
                <a:cs typeface="Tajawal Medium"/>
                <a:sym typeface="Tajawal Medium"/>
              </a:rPr>
              <a:t>المحاضرة الثالثة</a:t>
            </a:r>
            <a:endParaRPr sz="2000" b="1" dirty="0">
              <a:solidFill>
                <a:srgbClr val="FFFFFF"/>
              </a:solidFill>
              <a:latin typeface="Tajawal Medium"/>
              <a:ea typeface="Tajawal Medium"/>
              <a:cs typeface="Tajawal Medium"/>
              <a:sym typeface="Tajawal Medium"/>
            </a:endParaRPr>
          </a:p>
        </p:txBody>
      </p:sp>
      <p:pic>
        <p:nvPicPr>
          <p:cNvPr id="475" name="Google Shape;475;p31"/>
          <p:cNvPicPr preferRelativeResize="0"/>
          <p:nvPr/>
        </p:nvPicPr>
        <p:blipFill rotWithShape="1">
          <a:blip r:embed="rId3">
            <a:alphaModFix/>
          </a:blip>
          <a:srcRect/>
          <a:stretch/>
        </p:blipFill>
        <p:spPr>
          <a:xfrm>
            <a:off x="280308" y="6043914"/>
            <a:ext cx="2167470" cy="591661"/>
          </a:xfrm>
          <a:prstGeom prst="rect">
            <a:avLst/>
          </a:prstGeom>
          <a:noFill/>
          <a:ln>
            <a:noFill/>
          </a:ln>
        </p:spPr>
      </p:pic>
      <p:pic>
        <p:nvPicPr>
          <p:cNvPr id="476" name="Google Shape;476;p31"/>
          <p:cNvPicPr preferRelativeResize="0"/>
          <p:nvPr/>
        </p:nvPicPr>
        <p:blipFill rotWithShape="1">
          <a:blip r:embed="rId4">
            <a:alphaModFix/>
          </a:blip>
          <a:srcRect/>
          <a:stretch/>
        </p:blipFill>
        <p:spPr>
          <a:xfrm>
            <a:off x="9923145" y="6311380"/>
            <a:ext cx="1879649" cy="309233"/>
          </a:xfrm>
          <a:prstGeom prst="rect">
            <a:avLst/>
          </a:prstGeom>
          <a:noFill/>
          <a:ln>
            <a:noFill/>
          </a:ln>
        </p:spPr>
      </p:pic>
      <p:pic>
        <p:nvPicPr>
          <p:cNvPr id="477" name="Google Shape;477;p31"/>
          <p:cNvPicPr preferRelativeResize="0"/>
          <p:nvPr/>
        </p:nvPicPr>
        <p:blipFill rotWithShape="1">
          <a:blip r:embed="rId5">
            <a:alphaModFix/>
          </a:blip>
          <a:srcRect/>
          <a:stretch/>
        </p:blipFill>
        <p:spPr>
          <a:xfrm>
            <a:off x="9175057" y="248508"/>
            <a:ext cx="2649477" cy="1166001"/>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482"/>
        <p:cNvGrpSpPr/>
        <p:nvPr/>
      </p:nvGrpSpPr>
      <p:grpSpPr>
        <a:xfrm>
          <a:off x="0" y="0"/>
          <a:ext cx="0" cy="0"/>
          <a:chOff x="0" y="0"/>
          <a:chExt cx="0" cy="0"/>
        </a:xfrm>
      </p:grpSpPr>
      <p:pic>
        <p:nvPicPr>
          <p:cNvPr id="483" name="Google Shape;483;p32"/>
          <p:cNvPicPr preferRelativeResize="0">
            <a:picLocks noGrp="1"/>
          </p:cNvPicPr>
          <p:nvPr>
            <p:ph type="pic" idx="2"/>
          </p:nvPr>
        </p:nvPicPr>
        <p:blipFill rotWithShape="1">
          <a:blip r:embed="rId3">
            <a:alphaModFix/>
          </a:blip>
          <a:srcRect l="4175" r="4175"/>
          <a:stretch/>
        </p:blipFill>
        <p:spPr>
          <a:xfrm>
            <a:off x="0" y="-43542"/>
            <a:ext cx="4542503" cy="5300798"/>
          </a:xfrm>
          <a:prstGeom prst="rect">
            <a:avLst/>
          </a:prstGeom>
          <a:solidFill>
            <a:srgbClr val="D8D8D8">
              <a:alpha val="49803"/>
            </a:srgbClr>
          </a:solidFill>
          <a:ln>
            <a:noFill/>
          </a:ln>
        </p:spPr>
      </p:pic>
      <p:pic>
        <p:nvPicPr>
          <p:cNvPr id="484" name="Google Shape;484;p32"/>
          <p:cNvPicPr preferRelativeResize="0"/>
          <p:nvPr/>
        </p:nvPicPr>
        <p:blipFill rotWithShape="1">
          <a:blip r:embed="rId4">
            <a:alphaModFix/>
          </a:blip>
          <a:srcRect/>
          <a:stretch/>
        </p:blipFill>
        <p:spPr>
          <a:xfrm>
            <a:off x="9923145" y="6311380"/>
            <a:ext cx="1879649" cy="309233"/>
          </a:xfrm>
          <a:prstGeom prst="rect">
            <a:avLst/>
          </a:prstGeom>
          <a:noFill/>
          <a:ln>
            <a:noFill/>
          </a:ln>
        </p:spPr>
      </p:pic>
      <p:pic>
        <p:nvPicPr>
          <p:cNvPr id="485" name="Google Shape;485;p32"/>
          <p:cNvPicPr preferRelativeResize="0"/>
          <p:nvPr/>
        </p:nvPicPr>
        <p:blipFill rotWithShape="1">
          <a:blip r:embed="rId5">
            <a:alphaModFix/>
          </a:blip>
          <a:srcRect/>
          <a:stretch/>
        </p:blipFill>
        <p:spPr>
          <a:xfrm>
            <a:off x="180944" y="6044432"/>
            <a:ext cx="2457656" cy="670874"/>
          </a:xfrm>
          <a:prstGeom prst="rect">
            <a:avLst/>
          </a:prstGeom>
          <a:noFill/>
          <a:ln>
            <a:noFill/>
          </a:ln>
        </p:spPr>
      </p:pic>
      <p:pic>
        <p:nvPicPr>
          <p:cNvPr id="486" name="Google Shape;486;p32"/>
          <p:cNvPicPr preferRelativeResize="0"/>
          <p:nvPr/>
        </p:nvPicPr>
        <p:blipFill rotWithShape="1">
          <a:blip r:embed="rId6">
            <a:alphaModFix/>
          </a:blip>
          <a:srcRect/>
          <a:stretch/>
        </p:blipFill>
        <p:spPr>
          <a:xfrm>
            <a:off x="9226002" y="34339"/>
            <a:ext cx="2649477" cy="1166001"/>
          </a:xfrm>
          <a:prstGeom prst="rect">
            <a:avLst/>
          </a:prstGeom>
          <a:noFill/>
          <a:ln>
            <a:noFill/>
          </a:ln>
        </p:spPr>
      </p:pic>
      <p:sp>
        <p:nvSpPr>
          <p:cNvPr id="487" name="Google Shape;487;p32"/>
          <p:cNvSpPr/>
          <p:nvPr/>
        </p:nvSpPr>
        <p:spPr>
          <a:xfrm>
            <a:off x="2256503" y="1414508"/>
            <a:ext cx="9674942" cy="4896871"/>
          </a:xfrm>
          <a:prstGeom prst="roundRect">
            <a:avLst>
              <a:gd name="adj" fmla="val 16667"/>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488" name="Google Shape;488;p32"/>
          <p:cNvSpPr/>
          <p:nvPr/>
        </p:nvSpPr>
        <p:spPr>
          <a:xfrm>
            <a:off x="5810866" y="1414509"/>
            <a:ext cx="6120579" cy="4705606"/>
          </a:xfrm>
          <a:prstGeom prst="roundRect">
            <a:avLst>
              <a:gd name="adj" fmla="val 16667"/>
            </a:avLst>
          </a:prstGeom>
          <a:noFill/>
          <a:ln>
            <a:noFill/>
          </a:ln>
        </p:spPr>
        <p:txBody>
          <a:bodyPr spcFirstLastPara="1" wrap="square" lIns="91425" tIns="45700" rIns="91425" bIns="45700" anchor="ctr" anchorCtr="0">
            <a:noAutofit/>
          </a:bodyPr>
          <a:lstStyle/>
          <a:p>
            <a:pPr marL="0" marR="0" lvl="0" indent="0" algn="just" rtl="1">
              <a:lnSpc>
                <a:spcPct val="115000"/>
              </a:lnSpc>
              <a:spcBef>
                <a:spcPts val="0"/>
              </a:spcBef>
              <a:spcAft>
                <a:spcPts val="0"/>
              </a:spcAft>
              <a:buNone/>
            </a:pPr>
            <a:endParaRPr sz="1800">
              <a:solidFill>
                <a:srgbClr val="6C263C"/>
              </a:solidFill>
              <a:latin typeface="Calibri"/>
              <a:ea typeface="Calibri"/>
              <a:cs typeface="Calibri"/>
              <a:sym typeface="Calibri"/>
            </a:endParaRPr>
          </a:p>
        </p:txBody>
      </p:sp>
      <p:sp>
        <p:nvSpPr>
          <p:cNvPr id="489" name="Google Shape;489;p32"/>
          <p:cNvSpPr/>
          <p:nvPr/>
        </p:nvSpPr>
        <p:spPr>
          <a:xfrm>
            <a:off x="1533832" y="1010581"/>
            <a:ext cx="10268963" cy="5033851"/>
          </a:xfrm>
          <a:prstGeom prst="roundRect">
            <a:avLst>
              <a:gd name="adj" fmla="val 16667"/>
            </a:avLst>
          </a:prstGeom>
          <a:solidFill>
            <a:schemeClr val="lt2"/>
          </a:solidFill>
          <a:ln>
            <a:noFill/>
          </a:ln>
        </p:spPr>
        <p:txBody>
          <a:bodyPr spcFirstLastPara="1" wrap="square" lIns="91425" tIns="45700" rIns="91425" bIns="45700" anchor="ctr" anchorCtr="0">
            <a:noAutofit/>
          </a:bodyPr>
          <a:lstStyle/>
          <a:p>
            <a:pPr marL="457200" marR="0" lvl="0" indent="-457200" algn="just" rtl="1">
              <a:lnSpc>
                <a:spcPct val="107000"/>
              </a:lnSpc>
              <a:spcBef>
                <a:spcPts val="0"/>
              </a:spcBef>
              <a:spcAft>
                <a:spcPts val="0"/>
              </a:spcAft>
              <a:buClr>
                <a:srgbClr val="6C263C"/>
              </a:buClr>
              <a:buSzPts val="2800"/>
              <a:buFont typeface="Wingdings" panose="05000000000000000000" pitchFamily="2" charset="2"/>
              <a:buChar char="§"/>
            </a:pPr>
            <a:r>
              <a:rPr lang="ar-EG" sz="2800" b="1" dirty="0">
                <a:solidFill>
                  <a:srgbClr val="6C263C"/>
                </a:solidFill>
                <a:latin typeface="Calibri"/>
                <a:ea typeface="Calibri"/>
                <a:cs typeface="Calibri"/>
                <a:sym typeface="Calibri"/>
              </a:rPr>
              <a:t>مطور النظرية :</a:t>
            </a:r>
            <a:endParaRPr dirty="0"/>
          </a:p>
          <a:p>
            <a:pPr marL="0" marR="0" lvl="0" indent="0" algn="just" rtl="1">
              <a:lnSpc>
                <a:spcPct val="107000"/>
              </a:lnSpc>
              <a:spcBef>
                <a:spcPts val="800"/>
              </a:spcBef>
              <a:spcAft>
                <a:spcPts val="0"/>
              </a:spcAft>
              <a:buNone/>
            </a:pPr>
            <a:r>
              <a:rPr lang="ar-EG" sz="2800" dirty="0">
                <a:solidFill>
                  <a:srgbClr val="6C263C"/>
                </a:solidFill>
                <a:latin typeface="Calibri"/>
                <a:ea typeface="Calibri"/>
                <a:cs typeface="+mj-cs"/>
                <a:sym typeface="Calibri"/>
              </a:rPr>
              <a:t>طوَّر الإعلامي والسياسي هارولد لا زويل</a:t>
            </a:r>
            <a:r>
              <a:rPr lang="ar-EG" sz="2800" dirty="0">
                <a:solidFill>
                  <a:srgbClr val="6C263C"/>
                </a:solidFill>
                <a:latin typeface="Simplified Arabic"/>
                <a:ea typeface="Simplified Arabic"/>
                <a:cs typeface="+mj-cs"/>
                <a:sym typeface="Simplified Arabic"/>
              </a:rPr>
              <a:t> </a:t>
            </a:r>
            <a:r>
              <a:rPr lang="ar-EG" sz="2800" dirty="0">
                <a:solidFill>
                  <a:srgbClr val="6C263C"/>
                </a:solidFill>
                <a:latin typeface="Adobe Caslon Pro" panose="0205050205050A020403" pitchFamily="18" charset="0"/>
                <a:ea typeface="Simplified Arabic"/>
                <a:cs typeface="+mj-cs"/>
                <a:sym typeface="Simplified Arabic"/>
              </a:rPr>
              <a:t>Harold Lass </a:t>
            </a:r>
            <a:r>
              <a:rPr lang="ar-EG" sz="2800" dirty="0" err="1">
                <a:solidFill>
                  <a:srgbClr val="6C263C"/>
                </a:solidFill>
                <a:latin typeface="Adobe Caslon Pro" panose="0205050205050A020403" pitchFamily="18" charset="0"/>
                <a:ea typeface="Simplified Arabic"/>
                <a:cs typeface="+mj-cs"/>
                <a:sym typeface="Simplified Arabic"/>
              </a:rPr>
              <a:t>well</a:t>
            </a:r>
            <a:r>
              <a:rPr lang="ar-EG" sz="2800" dirty="0">
                <a:solidFill>
                  <a:srgbClr val="6C263C"/>
                </a:solidFill>
                <a:latin typeface="Adobe Caslon Pro" panose="0205050205050A020403" pitchFamily="18" charset="0"/>
                <a:ea typeface="Simplified Arabic"/>
                <a:cs typeface="+mj-cs"/>
                <a:sym typeface="Simplified Arabic"/>
              </a:rPr>
              <a:t> </a:t>
            </a:r>
            <a:r>
              <a:rPr lang="ar-EG" sz="2800" dirty="0">
                <a:solidFill>
                  <a:srgbClr val="6C263C"/>
                </a:solidFill>
                <a:latin typeface="Calibri"/>
                <a:ea typeface="Calibri"/>
                <a:cs typeface="+mj-cs"/>
                <a:sym typeface="Calibri"/>
              </a:rPr>
              <a:t>هذه النظرية، ودعَّم اتجاهاته أهمية الدعاية في الحرب العالمية، والحاجة إلى المجتمعات القائمة على فكرة المجتمع الجماهيري، ووجود اعتقاد بقدرة وسائل الإعلام على صناعة وتشكيل الرأي العام.</a:t>
            </a:r>
            <a:endParaRPr dirty="0">
              <a:cs typeface="+mj-cs"/>
            </a:endParaRPr>
          </a:p>
          <a:p>
            <a:pPr marL="457200" marR="0" lvl="0" indent="-457200" algn="just" rtl="1">
              <a:lnSpc>
                <a:spcPct val="107000"/>
              </a:lnSpc>
              <a:spcBef>
                <a:spcPts val="800"/>
              </a:spcBef>
              <a:spcAft>
                <a:spcPts val="0"/>
              </a:spcAft>
              <a:buClr>
                <a:srgbClr val="6C263C"/>
              </a:buClr>
              <a:buSzPts val="2800"/>
              <a:buFont typeface="Wingdings" panose="05000000000000000000" pitchFamily="2" charset="2"/>
              <a:buChar char="§"/>
            </a:pPr>
            <a:r>
              <a:rPr lang="ar-EG" sz="2800" b="1" dirty="0">
                <a:solidFill>
                  <a:srgbClr val="6C263C"/>
                </a:solidFill>
                <a:latin typeface="Calibri"/>
                <a:ea typeface="Calibri"/>
                <a:cs typeface="+mj-cs"/>
                <a:sym typeface="Calibri"/>
              </a:rPr>
              <a:t>معطيات هذه النظرية</a:t>
            </a:r>
            <a:r>
              <a:rPr lang="ar-EG" sz="2800" b="1" dirty="0">
                <a:solidFill>
                  <a:srgbClr val="6C263C"/>
                </a:solidFill>
                <a:latin typeface="Simplified Arabic"/>
                <a:ea typeface="Simplified Arabic"/>
                <a:cs typeface="+mj-cs"/>
                <a:sym typeface="Simplified Arabic"/>
              </a:rPr>
              <a:t>:</a:t>
            </a:r>
            <a:endParaRPr sz="2800" dirty="0">
              <a:solidFill>
                <a:srgbClr val="6C263C"/>
              </a:solidFill>
              <a:latin typeface="Calibri"/>
              <a:ea typeface="Calibri"/>
              <a:cs typeface="+mj-cs"/>
              <a:sym typeface="Calibri"/>
            </a:endParaRPr>
          </a:p>
          <a:p>
            <a:pPr marL="0" marR="0" lvl="0" indent="0" algn="just" rtl="1">
              <a:lnSpc>
                <a:spcPct val="107000"/>
              </a:lnSpc>
              <a:spcBef>
                <a:spcPts val="800"/>
              </a:spcBef>
              <a:spcAft>
                <a:spcPts val="0"/>
              </a:spcAft>
              <a:buNone/>
            </a:pPr>
            <a:r>
              <a:rPr lang="ar-EG" sz="2800" b="1" dirty="0">
                <a:solidFill>
                  <a:srgbClr val="6C263C"/>
                </a:solidFill>
                <a:latin typeface="Calibri"/>
                <a:ea typeface="Calibri"/>
                <a:cs typeface="+mj-cs"/>
                <a:sym typeface="Calibri"/>
              </a:rPr>
              <a:t>١</a:t>
            </a:r>
            <a:r>
              <a:rPr lang="ar-EG" sz="2800" b="1" dirty="0">
                <a:solidFill>
                  <a:srgbClr val="6C263C"/>
                </a:solidFill>
                <a:latin typeface="Simplified Arabic"/>
                <a:ea typeface="Simplified Arabic"/>
                <a:cs typeface="+mj-cs"/>
                <a:sym typeface="Simplified Arabic"/>
              </a:rPr>
              <a:t> - </a:t>
            </a:r>
            <a:r>
              <a:rPr lang="ar-EG" sz="2800" b="1" dirty="0">
                <a:solidFill>
                  <a:srgbClr val="6C263C"/>
                </a:solidFill>
                <a:latin typeface="Calibri"/>
                <a:ea typeface="Calibri"/>
                <a:cs typeface="+mj-cs"/>
                <a:sym typeface="Calibri"/>
              </a:rPr>
              <a:t>وسائل الإعلام تعمل بأسلوب</a:t>
            </a:r>
            <a:r>
              <a:rPr lang="ar-EG" sz="2800" b="1" dirty="0">
                <a:solidFill>
                  <a:srgbClr val="6C263C"/>
                </a:solidFill>
                <a:latin typeface="Simplified Arabic"/>
                <a:ea typeface="Simplified Arabic"/>
                <a:cs typeface="+mj-cs"/>
                <a:sym typeface="Simplified Arabic"/>
              </a:rPr>
              <a:t>: </a:t>
            </a:r>
            <a:r>
              <a:rPr lang="ar-EG" sz="2800" dirty="0">
                <a:solidFill>
                  <a:srgbClr val="6C263C"/>
                </a:solidFill>
                <a:latin typeface="Calibri"/>
                <a:ea typeface="Calibri"/>
                <a:cs typeface="+mj-cs"/>
                <a:sym typeface="Calibri"/>
              </a:rPr>
              <a:t>المنبه والاستجابة</a:t>
            </a:r>
            <a:r>
              <a:rPr lang="ar-EG" sz="2800" dirty="0">
                <a:solidFill>
                  <a:srgbClr val="6C263C"/>
                </a:solidFill>
                <a:latin typeface="Simplified Arabic"/>
                <a:ea typeface="Simplified Arabic"/>
                <a:cs typeface="+mj-cs"/>
                <a:sym typeface="Simplified Arabic"/>
              </a:rPr>
              <a:t> ( </a:t>
            </a:r>
            <a:r>
              <a:rPr lang="ar-EG" sz="2800" dirty="0">
                <a:solidFill>
                  <a:srgbClr val="6C263C"/>
                </a:solidFill>
                <a:latin typeface="Adobe Caslon Pro" panose="0205050205050A020403" pitchFamily="18" charset="0"/>
                <a:ea typeface="Simplified Arabic"/>
                <a:cs typeface="+mj-cs"/>
                <a:sym typeface="Simplified Arabic"/>
              </a:rPr>
              <a:t>S-R </a:t>
            </a:r>
            <a:r>
              <a:rPr lang="ar-EG" sz="2800" dirty="0">
                <a:solidFill>
                  <a:srgbClr val="6C263C"/>
                </a:solidFill>
                <a:latin typeface="Simplified Arabic"/>
                <a:ea typeface="Simplified Arabic"/>
                <a:cs typeface="+mj-cs"/>
                <a:sym typeface="Simplified Arabic"/>
              </a:rPr>
              <a:t>) </a:t>
            </a:r>
            <a:r>
              <a:rPr lang="ar-EG" sz="2800" dirty="0">
                <a:solidFill>
                  <a:srgbClr val="6C263C"/>
                </a:solidFill>
                <a:latin typeface="Calibri"/>
                <a:ea typeface="Calibri"/>
                <a:cs typeface="+mj-cs"/>
                <a:sym typeface="Calibri"/>
              </a:rPr>
              <a:t>تماماً مثل فكرة الغرائز أو الإثارة</a:t>
            </a:r>
            <a:r>
              <a:rPr lang="ar-EG" sz="2800" dirty="0">
                <a:solidFill>
                  <a:srgbClr val="6C263C"/>
                </a:solidFill>
                <a:latin typeface="Simplified Arabic"/>
                <a:ea typeface="Simplified Arabic"/>
                <a:cs typeface="+mj-cs"/>
                <a:sym typeface="Simplified Arabic"/>
              </a:rPr>
              <a:t>.. </a:t>
            </a:r>
            <a:r>
              <a:rPr lang="ar-EG" sz="2800" dirty="0">
                <a:solidFill>
                  <a:srgbClr val="6C263C"/>
                </a:solidFill>
                <a:latin typeface="Calibri"/>
                <a:ea typeface="Calibri"/>
                <a:cs typeface="+mj-cs"/>
                <a:sym typeface="Calibri"/>
              </a:rPr>
              <a:t>مثل الجائع عندما يرى الأكل</a:t>
            </a:r>
            <a:r>
              <a:rPr lang="ar-EG" sz="2800" dirty="0">
                <a:solidFill>
                  <a:srgbClr val="6C263C"/>
                </a:solidFill>
                <a:latin typeface="Simplified Arabic"/>
                <a:ea typeface="Simplified Arabic"/>
                <a:cs typeface="+mj-cs"/>
                <a:sym typeface="Simplified Arabic"/>
              </a:rPr>
              <a:t>.. فو</a:t>
            </a:r>
            <a:r>
              <a:rPr lang="ar-EG" sz="2800" dirty="0">
                <a:solidFill>
                  <a:srgbClr val="6C263C"/>
                </a:solidFill>
                <a:latin typeface="Calibri"/>
                <a:ea typeface="Calibri"/>
                <a:cs typeface="+mj-cs"/>
                <a:sym typeface="Calibri"/>
              </a:rPr>
              <a:t>سائل الإعلام تمس الدوافع والغرائز فتحدث لها الاستجابات بناءً على المنبهات اللفظية أو الصورية أو الرمزية المتعددة</a:t>
            </a:r>
            <a:r>
              <a:rPr lang="ar-EG" sz="2800" dirty="0">
                <a:solidFill>
                  <a:srgbClr val="6C263C"/>
                </a:solidFill>
                <a:latin typeface="Simplified Arabic"/>
                <a:ea typeface="Simplified Arabic"/>
                <a:cs typeface="+mj-cs"/>
                <a:sym typeface="Simplified Arabic"/>
              </a:rPr>
              <a:t>.</a:t>
            </a:r>
            <a:endParaRPr sz="2800" dirty="0">
              <a:solidFill>
                <a:srgbClr val="6C263C"/>
              </a:solidFill>
              <a:latin typeface="Calibri"/>
              <a:ea typeface="Calibri"/>
              <a:cs typeface="+mj-cs"/>
              <a:sym typeface="Calibri"/>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493"/>
        <p:cNvGrpSpPr/>
        <p:nvPr/>
      </p:nvGrpSpPr>
      <p:grpSpPr>
        <a:xfrm>
          <a:off x="0" y="0"/>
          <a:ext cx="0" cy="0"/>
          <a:chOff x="0" y="0"/>
          <a:chExt cx="0" cy="0"/>
        </a:xfrm>
      </p:grpSpPr>
      <p:sp>
        <p:nvSpPr>
          <p:cNvPr id="494" name="Google Shape;494;p33"/>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495" name="Google Shape;495;p33"/>
          <p:cNvSpPr/>
          <p:nvPr/>
        </p:nvSpPr>
        <p:spPr>
          <a:xfrm>
            <a:off x="2447778" y="1056914"/>
            <a:ext cx="8705926" cy="4744172"/>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just" rtl="1">
              <a:lnSpc>
                <a:spcPct val="107000"/>
              </a:lnSpc>
              <a:spcBef>
                <a:spcPts val="0"/>
              </a:spcBef>
              <a:spcAft>
                <a:spcPts val="0"/>
              </a:spcAft>
              <a:buNone/>
            </a:pPr>
            <a:r>
              <a:rPr lang="ar-EG" sz="2800" b="1" dirty="0">
                <a:solidFill>
                  <a:srgbClr val="FFFFFF"/>
                </a:solidFill>
                <a:latin typeface="Simplified Arabic"/>
                <a:ea typeface="Simplified Arabic"/>
                <a:cs typeface="Simplified Arabic"/>
                <a:sym typeface="Simplified Arabic"/>
              </a:rPr>
              <a:t>.</a:t>
            </a:r>
            <a:r>
              <a:rPr lang="ar-EG" sz="2800" b="1" dirty="0">
                <a:solidFill>
                  <a:srgbClr val="6C263C"/>
                </a:solidFill>
                <a:latin typeface="Simplified Arabic"/>
                <a:ea typeface="Simplified Arabic"/>
                <a:cs typeface="Simplified Arabic"/>
                <a:sym typeface="Simplified Arabic"/>
              </a:rPr>
              <a:t>2. </a:t>
            </a:r>
            <a:r>
              <a:rPr lang="ar-EG" sz="2800" dirty="0">
                <a:solidFill>
                  <a:srgbClr val="6C263C"/>
                </a:solidFill>
                <a:latin typeface="Calibri"/>
                <a:ea typeface="Calibri"/>
                <a:cs typeface="Calibri"/>
                <a:sym typeface="Calibri"/>
              </a:rPr>
              <a:t>الأفراد في غالبيتهم لهم تصرفات غير عقلانية</a:t>
            </a:r>
            <a:r>
              <a:rPr lang="ar-EG" sz="2800" b="1" dirty="0">
                <a:solidFill>
                  <a:srgbClr val="6C263C"/>
                </a:solidFill>
                <a:latin typeface="Calibri"/>
                <a:ea typeface="Calibri"/>
                <a:cs typeface="Calibri"/>
                <a:sym typeface="Calibri"/>
              </a:rPr>
              <a:t>، </a:t>
            </a:r>
            <a:r>
              <a:rPr lang="ar-EG" sz="2800" dirty="0">
                <a:solidFill>
                  <a:srgbClr val="6C263C"/>
                </a:solidFill>
                <a:latin typeface="Calibri"/>
                <a:ea typeface="Calibri"/>
                <a:cs typeface="Calibri"/>
                <a:sym typeface="Calibri"/>
              </a:rPr>
              <a:t>فالأطفال والشباب والعامة لا تحكمهم تصرفات رشيدة، بل وحتى الخاصة وقادة الحركات الاجتماعية قد يتصرفون بطريقة تدل على عدم العقلانية والرشد، ووارد جداً أن يؤثر الإعلام في الآخرين بشكل يدعّم عدم الرشد في المجتمع. ومعنى هذا أنَّ الناس سوف تنتابهم حالة من القلق، نتيجة القلق الغرائزي الموجود ونتيجة القلق الذى نقله إليهم القادة ورغباتهم القلقة، وعندئذٍ يؤثر الإعلام بشكل سحري</a:t>
            </a:r>
            <a:r>
              <a:rPr lang="ar-EG" sz="2800" dirty="0">
                <a:solidFill>
                  <a:srgbClr val="6C263C"/>
                </a:solidFill>
                <a:latin typeface="Simplified Arabic"/>
                <a:ea typeface="Simplified Arabic"/>
                <a:cs typeface="Simplified Arabic"/>
                <a:sym typeface="Simplified Arabic"/>
              </a:rPr>
              <a:t>.</a:t>
            </a:r>
            <a:endParaRPr sz="2800" dirty="0">
              <a:solidFill>
                <a:srgbClr val="6C263C"/>
              </a:solidFill>
              <a:latin typeface="Calibri"/>
              <a:ea typeface="Calibri"/>
              <a:cs typeface="Calibri"/>
              <a:sym typeface="Calibri"/>
            </a:endParaRPr>
          </a:p>
        </p:txBody>
      </p:sp>
      <p:pic>
        <p:nvPicPr>
          <p:cNvPr id="496" name="Google Shape;496;p33"/>
          <p:cNvPicPr preferRelativeResize="0"/>
          <p:nvPr/>
        </p:nvPicPr>
        <p:blipFill rotWithShape="1">
          <a:blip r:embed="rId3">
            <a:alphaModFix/>
          </a:blip>
          <a:srcRect/>
          <a:stretch/>
        </p:blipFill>
        <p:spPr>
          <a:xfrm>
            <a:off x="280308" y="6043914"/>
            <a:ext cx="2167470" cy="591661"/>
          </a:xfrm>
          <a:prstGeom prst="rect">
            <a:avLst/>
          </a:prstGeom>
          <a:noFill/>
          <a:ln>
            <a:noFill/>
          </a:ln>
        </p:spPr>
      </p:pic>
      <p:pic>
        <p:nvPicPr>
          <p:cNvPr id="497" name="Google Shape;497;p33"/>
          <p:cNvPicPr preferRelativeResize="0"/>
          <p:nvPr/>
        </p:nvPicPr>
        <p:blipFill rotWithShape="1">
          <a:blip r:embed="rId4">
            <a:alphaModFix/>
          </a:blip>
          <a:srcRect/>
          <a:stretch/>
        </p:blipFill>
        <p:spPr>
          <a:xfrm>
            <a:off x="9923145" y="6311380"/>
            <a:ext cx="1879649" cy="309233"/>
          </a:xfrm>
          <a:prstGeom prst="rect">
            <a:avLst/>
          </a:prstGeom>
          <a:noFill/>
          <a:ln>
            <a:noFill/>
          </a:ln>
        </p:spPr>
      </p:pic>
      <p:pic>
        <p:nvPicPr>
          <p:cNvPr id="498" name="Google Shape;498;p33"/>
          <p:cNvPicPr preferRelativeResize="0"/>
          <p:nvPr/>
        </p:nvPicPr>
        <p:blipFill rotWithShape="1">
          <a:blip r:embed="rId5">
            <a:alphaModFix/>
          </a:blip>
          <a:srcRect/>
          <a:stretch/>
        </p:blipFill>
        <p:spPr>
          <a:xfrm>
            <a:off x="9826803" y="38169"/>
            <a:ext cx="2072331" cy="901866"/>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503"/>
        <p:cNvGrpSpPr/>
        <p:nvPr/>
      </p:nvGrpSpPr>
      <p:grpSpPr>
        <a:xfrm>
          <a:off x="0" y="0"/>
          <a:ext cx="0" cy="0"/>
          <a:chOff x="0" y="0"/>
          <a:chExt cx="0" cy="0"/>
        </a:xfrm>
      </p:grpSpPr>
      <p:pic>
        <p:nvPicPr>
          <p:cNvPr id="504" name="Google Shape;504;p34"/>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505" name="Google Shape;505;p3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506" name="Google Shape;506;p34"/>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507" name="Google Shape;507;p34"/>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pic>
        <p:nvPicPr>
          <p:cNvPr id="508" name="Google Shape;508;p34"/>
          <p:cNvPicPr preferRelativeResize="0"/>
          <p:nvPr/>
        </p:nvPicPr>
        <p:blipFill rotWithShape="1">
          <a:blip r:embed="rId4">
            <a:alphaModFix/>
          </a:blip>
          <a:srcRect/>
          <a:stretch/>
        </p:blipFill>
        <p:spPr>
          <a:xfrm>
            <a:off x="10139232" y="-294191"/>
            <a:ext cx="2036258" cy="1800993"/>
          </a:xfrm>
          <a:prstGeom prst="rect">
            <a:avLst/>
          </a:prstGeom>
          <a:noFill/>
          <a:ln>
            <a:noFill/>
          </a:ln>
        </p:spPr>
      </p:pic>
      <p:sp>
        <p:nvSpPr>
          <p:cNvPr id="509" name="Google Shape;509;p34"/>
          <p:cNvSpPr txBox="1"/>
          <p:nvPr/>
        </p:nvSpPr>
        <p:spPr>
          <a:xfrm>
            <a:off x="3598250" y="2495028"/>
            <a:ext cx="8417320"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p:txBody>
      </p:sp>
      <p:pic>
        <p:nvPicPr>
          <p:cNvPr id="510" name="Google Shape;510;p34"/>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511" name="Google Shape;511;p34"/>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512" name="Google Shape;512;p34"/>
          <p:cNvSpPr/>
          <p:nvPr/>
        </p:nvSpPr>
        <p:spPr>
          <a:xfrm flipH="1">
            <a:off x="2003726" y="1047136"/>
            <a:ext cx="9799067" cy="5264246"/>
          </a:xfrm>
          <a:prstGeom prst="roundRect">
            <a:avLst>
              <a:gd name="adj" fmla="val 16667"/>
            </a:avLst>
          </a:prstGeom>
          <a:solidFill>
            <a:srgbClr val="852F4A">
              <a:alpha val="67450"/>
            </a:srgbClr>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just" rtl="1">
              <a:lnSpc>
                <a:spcPct val="107000"/>
              </a:lnSpc>
              <a:spcBef>
                <a:spcPts val="0"/>
              </a:spcBef>
              <a:spcAft>
                <a:spcPts val="0"/>
              </a:spcAft>
              <a:buNone/>
            </a:pPr>
            <a:r>
              <a:rPr lang="ar-EG" sz="2800" b="1" dirty="0">
                <a:solidFill>
                  <a:srgbClr val="FFFFFF"/>
                </a:solidFill>
                <a:latin typeface="Calibri"/>
                <a:ea typeface="Calibri"/>
                <a:cs typeface="+mj-cs"/>
                <a:sym typeface="Calibri"/>
              </a:rPr>
              <a:t>3. الأفراد لهم قدرات متقاربة في الإدراك </a:t>
            </a:r>
            <a:r>
              <a:rPr lang="ar-EG" sz="2800" dirty="0">
                <a:solidFill>
                  <a:srgbClr val="FFFFFF"/>
                </a:solidFill>
                <a:latin typeface="Calibri"/>
                <a:ea typeface="Calibri"/>
                <a:cs typeface="+mj-cs"/>
                <a:sym typeface="Calibri"/>
              </a:rPr>
              <a:t>لأنهم في مجتمع جماهيري واحد، وبالتالي سوف يدركون وسائل الإعلام ويتأثرون بشكل متماثل إلى حد ما، فالغرائز الواحدة، ووسائل الإعلام الواحدة، سوف تحدث تغيرات في التفكير والاستجابة بطريقة متشابهة إلى حد بعيد</a:t>
            </a:r>
            <a:r>
              <a:rPr lang="ar-EG" sz="2800" dirty="0">
                <a:solidFill>
                  <a:srgbClr val="FFFFFF"/>
                </a:solidFill>
                <a:latin typeface="Simplified Arabic"/>
                <a:ea typeface="Simplified Arabic"/>
                <a:cs typeface="+mj-cs"/>
                <a:sym typeface="Simplified Arabic"/>
              </a:rPr>
              <a:t>.</a:t>
            </a:r>
            <a:endParaRPr sz="2800" dirty="0">
              <a:solidFill>
                <a:srgbClr val="FFFFFF"/>
              </a:solidFill>
              <a:latin typeface="Calibri"/>
              <a:ea typeface="Calibri"/>
              <a:cs typeface="+mj-cs"/>
              <a:sym typeface="Calibri"/>
            </a:endParaRPr>
          </a:p>
          <a:p>
            <a:pPr marL="0" marR="0" lvl="0" indent="0" algn="just" rtl="1">
              <a:lnSpc>
                <a:spcPct val="107000"/>
              </a:lnSpc>
              <a:spcBef>
                <a:spcPts val="800"/>
              </a:spcBef>
              <a:spcAft>
                <a:spcPts val="0"/>
              </a:spcAft>
              <a:buNone/>
            </a:pPr>
            <a:r>
              <a:rPr lang="ar-EG" sz="2800" b="1" dirty="0">
                <a:solidFill>
                  <a:srgbClr val="FFFFFF"/>
                </a:solidFill>
                <a:latin typeface="Calibri"/>
                <a:ea typeface="Calibri"/>
                <a:cs typeface="+mj-cs"/>
                <a:sym typeface="Calibri"/>
              </a:rPr>
              <a:t>4. </a:t>
            </a:r>
            <a:r>
              <a:rPr lang="ar-EG" sz="2800" dirty="0">
                <a:solidFill>
                  <a:srgbClr val="FFFFFF"/>
                </a:solidFill>
                <a:latin typeface="Calibri"/>
                <a:ea typeface="Calibri"/>
                <a:cs typeface="+mj-cs"/>
                <a:sym typeface="Calibri"/>
              </a:rPr>
              <a:t>يؤكد هذا أنَّ الفرد في تعرضه لوسائل الإعلام الضاغطة يتلقى معلوماته بشكل فردى، وأفعاله أو ردود أفعاله تكون فردية ولا ينظر إلى تأثيرات الآخرين</a:t>
            </a:r>
            <a:r>
              <a:rPr lang="ar-EG" sz="2800" dirty="0">
                <a:solidFill>
                  <a:srgbClr val="FFFFFF"/>
                </a:solidFill>
                <a:latin typeface="Simplified Arabic"/>
                <a:ea typeface="Simplified Arabic"/>
                <a:cs typeface="+mj-cs"/>
                <a:sym typeface="Simplified Arabic"/>
              </a:rPr>
              <a:t>.. </a:t>
            </a:r>
            <a:r>
              <a:rPr lang="ar-EG" sz="2800" dirty="0">
                <a:solidFill>
                  <a:srgbClr val="FFFFFF"/>
                </a:solidFill>
                <a:latin typeface="Calibri"/>
                <a:ea typeface="Calibri"/>
                <a:cs typeface="+mj-cs"/>
                <a:sym typeface="Calibri"/>
              </a:rPr>
              <a:t>بل إنَّ وسائل التأثير الاجتماعي مثل الأسر والعادات والجمعيات ضعيفة مقارنة بقوة وسائل الإعلام وتعاملها المباشر مع الأفراد وتماثلها غالباً في المضمون</a:t>
            </a:r>
            <a:r>
              <a:rPr lang="ar-EG" sz="2800" dirty="0">
                <a:solidFill>
                  <a:srgbClr val="FFFFFF"/>
                </a:solidFill>
                <a:latin typeface="Simplified Arabic"/>
                <a:ea typeface="Simplified Arabic"/>
                <a:cs typeface="+mj-cs"/>
                <a:sym typeface="Simplified Arabic"/>
              </a:rPr>
              <a:t>.</a:t>
            </a:r>
            <a:endParaRPr sz="2800" dirty="0">
              <a:solidFill>
                <a:srgbClr val="FFFFFF"/>
              </a:solidFill>
              <a:latin typeface="Calibri"/>
              <a:ea typeface="Calibri"/>
              <a:cs typeface="+mj-cs"/>
              <a:sym typeface="Calibri"/>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516"/>
        <p:cNvGrpSpPr/>
        <p:nvPr/>
      </p:nvGrpSpPr>
      <p:grpSpPr>
        <a:xfrm>
          <a:off x="0" y="0"/>
          <a:ext cx="0" cy="0"/>
          <a:chOff x="0" y="0"/>
          <a:chExt cx="0" cy="0"/>
        </a:xfrm>
      </p:grpSpPr>
      <p:sp>
        <p:nvSpPr>
          <p:cNvPr id="517" name="Google Shape;517;p35"/>
          <p:cNvSpPr/>
          <p:nvPr/>
        </p:nvSpPr>
        <p:spPr>
          <a:xfrm>
            <a:off x="2626179" y="500900"/>
            <a:ext cx="9565822"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pic>
        <p:nvPicPr>
          <p:cNvPr id="518" name="Google Shape;518;p35"/>
          <p:cNvPicPr preferRelativeResize="0"/>
          <p:nvPr/>
        </p:nvPicPr>
        <p:blipFill rotWithShape="1">
          <a:blip r:embed="rId3">
            <a:alphaModFix/>
          </a:blip>
          <a:srcRect/>
          <a:stretch/>
        </p:blipFill>
        <p:spPr>
          <a:xfrm>
            <a:off x="245860" y="-372928"/>
            <a:ext cx="2036258" cy="1800993"/>
          </a:xfrm>
          <a:prstGeom prst="rect">
            <a:avLst/>
          </a:prstGeom>
          <a:noFill/>
          <a:ln>
            <a:noFill/>
          </a:ln>
        </p:spPr>
      </p:pic>
      <p:sp>
        <p:nvSpPr>
          <p:cNvPr id="519" name="Google Shape;519;p35"/>
          <p:cNvSpPr/>
          <p:nvPr/>
        </p:nvSpPr>
        <p:spPr>
          <a:xfrm>
            <a:off x="7858934" y="786671"/>
            <a:ext cx="4128422" cy="4952309"/>
          </a:xfrm>
          <a:prstGeom prst="roundRect">
            <a:avLst>
              <a:gd name="adj" fmla="val 6140"/>
            </a:avLst>
          </a:prstGeom>
          <a:solidFill>
            <a:srgbClr val="8E5A6D">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520" name="Google Shape;520;p35"/>
          <p:cNvSpPr/>
          <p:nvPr/>
        </p:nvSpPr>
        <p:spPr>
          <a:xfrm>
            <a:off x="855407" y="721231"/>
            <a:ext cx="10718542" cy="5083187"/>
          </a:xfrm>
          <a:prstGeom prst="roundRect">
            <a:avLst>
              <a:gd name="adj" fmla="val 6140"/>
            </a:avLst>
          </a:prstGeom>
          <a:solidFill>
            <a:schemeClr val="lt1"/>
          </a:solidFill>
          <a:ln w="127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just" rtl="1">
              <a:lnSpc>
                <a:spcPct val="115000"/>
              </a:lnSpc>
              <a:spcBef>
                <a:spcPts val="0"/>
              </a:spcBef>
              <a:spcAft>
                <a:spcPts val="0"/>
              </a:spcAft>
              <a:buNone/>
            </a:pPr>
            <a:r>
              <a:rPr lang="ar-EG" sz="2800" b="1" dirty="0">
                <a:solidFill>
                  <a:srgbClr val="852F4A"/>
                </a:solidFill>
                <a:latin typeface="Calibri"/>
                <a:ea typeface="Calibri"/>
                <a:cs typeface="Calibri"/>
                <a:sym typeface="Calibri"/>
              </a:rPr>
              <a:t>5. أُ</a:t>
            </a:r>
            <a:r>
              <a:rPr lang="ar-EG" sz="3200" b="1" dirty="0">
                <a:solidFill>
                  <a:srgbClr val="852F4A"/>
                </a:solidFill>
                <a:latin typeface="Calibri"/>
                <a:ea typeface="Calibri"/>
                <a:cs typeface="Calibri"/>
                <a:sym typeface="Calibri"/>
              </a:rPr>
              <a:t>حادية التأثير ومباشرته: </a:t>
            </a:r>
            <a:r>
              <a:rPr lang="ar-EG" sz="3200" dirty="0">
                <a:solidFill>
                  <a:srgbClr val="852F4A"/>
                </a:solidFill>
                <a:latin typeface="Calibri"/>
                <a:ea typeface="Calibri"/>
                <a:cs typeface="Calibri"/>
                <a:sym typeface="Calibri"/>
              </a:rPr>
              <a:t>فالنظرية تفترض أن الإعلام كأنه هو الذى يؤثر وحده، والمضمون يمر بطريقة المنبه والاستجابة بدون حائل</a:t>
            </a:r>
            <a:r>
              <a:rPr lang="ar-EG" sz="3200" dirty="0">
                <a:solidFill>
                  <a:srgbClr val="852F4A"/>
                </a:solidFill>
                <a:latin typeface="Simplified Arabic"/>
                <a:ea typeface="Simplified Arabic"/>
                <a:cs typeface="Simplified Arabic"/>
                <a:sym typeface="Simplified Arabic"/>
              </a:rPr>
              <a:t>.</a:t>
            </a:r>
            <a:endParaRPr dirty="0"/>
          </a:p>
          <a:p>
            <a:pPr marL="0" marR="0" lvl="0" indent="0" algn="just" rtl="1">
              <a:lnSpc>
                <a:spcPct val="115000"/>
              </a:lnSpc>
              <a:spcBef>
                <a:spcPts val="1000"/>
              </a:spcBef>
              <a:spcAft>
                <a:spcPts val="0"/>
              </a:spcAft>
              <a:buNone/>
            </a:pPr>
            <a:r>
              <a:rPr lang="ar-EG" sz="3200" dirty="0">
                <a:solidFill>
                  <a:srgbClr val="852F4A"/>
                </a:solidFill>
                <a:latin typeface="Simplified Arabic"/>
                <a:ea typeface="Simplified Arabic"/>
                <a:cs typeface="Simplified Arabic"/>
                <a:sym typeface="Simplified Arabic"/>
              </a:rPr>
              <a:t> يقول العالم </a:t>
            </a:r>
            <a:r>
              <a:rPr lang="ar-EG" sz="3200" dirty="0">
                <a:solidFill>
                  <a:srgbClr val="852F4A"/>
                </a:solidFill>
                <a:latin typeface="Adobe Caslon Pro" panose="0205050205050A020403" pitchFamily="18" charset="0"/>
                <a:ea typeface="Simplified Arabic"/>
                <a:cs typeface="Simplified Arabic"/>
                <a:sym typeface="Simplified Arabic"/>
              </a:rPr>
              <a:t>Lazarsfeld </a:t>
            </a:r>
            <a:r>
              <a:rPr lang="ar-EG" sz="3200" dirty="0">
                <a:solidFill>
                  <a:srgbClr val="852F4A"/>
                </a:solidFill>
                <a:latin typeface="Simplified Arabic"/>
                <a:ea typeface="Simplified Arabic"/>
                <a:cs typeface="Simplified Arabic"/>
                <a:sym typeface="Simplified Arabic"/>
              </a:rPr>
              <a:t>في شرحه لهذا المعنى: تقوم وسائل الإعلام ذات القوة المطلقة بإطلاق رسائلها من ناحية، فتتلقاها الجماهير المنتشرة المنتظرة على الجانب الآخر، دون أن يكون هناك حائل بينهما.</a:t>
            </a:r>
            <a:endParaRPr sz="3200" dirty="0">
              <a:solidFill>
                <a:srgbClr val="852F4A"/>
              </a:solidFill>
              <a:latin typeface="Calibri"/>
              <a:ea typeface="Calibri"/>
              <a:cs typeface="Calibri"/>
              <a:sym typeface="Calibri"/>
            </a:endParaRPr>
          </a:p>
        </p:txBody>
      </p:sp>
      <p:pic>
        <p:nvPicPr>
          <p:cNvPr id="521" name="Google Shape;521;p35"/>
          <p:cNvPicPr preferRelativeResize="0"/>
          <p:nvPr/>
        </p:nvPicPr>
        <p:blipFill rotWithShape="1">
          <a:blip r:embed="rId4">
            <a:alphaModFix/>
          </a:blip>
          <a:srcRect/>
          <a:stretch/>
        </p:blipFill>
        <p:spPr>
          <a:xfrm>
            <a:off x="280308" y="6043914"/>
            <a:ext cx="2167470" cy="591661"/>
          </a:xfrm>
          <a:prstGeom prst="rect">
            <a:avLst/>
          </a:prstGeom>
          <a:noFill/>
          <a:ln>
            <a:noFill/>
          </a:ln>
        </p:spPr>
      </p:pic>
      <p:pic>
        <p:nvPicPr>
          <p:cNvPr id="522" name="Google Shape;522;p35"/>
          <p:cNvPicPr preferRelativeResize="0"/>
          <p:nvPr/>
        </p:nvPicPr>
        <p:blipFill rotWithShape="1">
          <a:blip r:embed="rId5">
            <a:alphaModFix/>
          </a:blip>
          <a:srcRect/>
          <a:stretch/>
        </p:blipFill>
        <p:spPr>
          <a:xfrm>
            <a:off x="9923145" y="6311380"/>
            <a:ext cx="1879649" cy="309233"/>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527"/>
        <p:cNvGrpSpPr/>
        <p:nvPr/>
      </p:nvGrpSpPr>
      <p:grpSpPr>
        <a:xfrm>
          <a:off x="0" y="0"/>
          <a:ext cx="0" cy="0"/>
          <a:chOff x="0" y="0"/>
          <a:chExt cx="0" cy="0"/>
        </a:xfrm>
      </p:grpSpPr>
      <p:pic>
        <p:nvPicPr>
          <p:cNvPr id="528" name="Google Shape;528;p36"/>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529" name="Google Shape;529;p36"/>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530" name="Google Shape;530;p36"/>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531" name="Google Shape;531;p36"/>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pic>
        <p:nvPicPr>
          <p:cNvPr id="532" name="Google Shape;532;p36"/>
          <p:cNvPicPr preferRelativeResize="0"/>
          <p:nvPr/>
        </p:nvPicPr>
        <p:blipFill rotWithShape="1">
          <a:blip r:embed="rId4">
            <a:alphaModFix/>
          </a:blip>
          <a:srcRect/>
          <a:stretch/>
        </p:blipFill>
        <p:spPr>
          <a:xfrm>
            <a:off x="9932264" y="-372928"/>
            <a:ext cx="2036258" cy="1800993"/>
          </a:xfrm>
          <a:prstGeom prst="rect">
            <a:avLst/>
          </a:prstGeom>
          <a:noFill/>
          <a:ln>
            <a:noFill/>
          </a:ln>
        </p:spPr>
      </p:pic>
      <p:sp>
        <p:nvSpPr>
          <p:cNvPr id="533" name="Google Shape;533;p36"/>
          <p:cNvSpPr txBox="1"/>
          <p:nvPr/>
        </p:nvSpPr>
        <p:spPr>
          <a:xfrm>
            <a:off x="3598250" y="2495028"/>
            <a:ext cx="8417320"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p:txBody>
      </p:sp>
      <p:pic>
        <p:nvPicPr>
          <p:cNvPr id="534" name="Google Shape;534;p36"/>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535" name="Google Shape;535;p36"/>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536" name="Google Shape;536;p36"/>
          <p:cNvSpPr/>
          <p:nvPr/>
        </p:nvSpPr>
        <p:spPr>
          <a:xfrm flipH="1">
            <a:off x="1790951" y="1106220"/>
            <a:ext cx="10011841" cy="5205162"/>
          </a:xfrm>
          <a:prstGeom prst="roundRect">
            <a:avLst>
              <a:gd name="adj" fmla="val 16667"/>
            </a:avLst>
          </a:prstGeom>
          <a:solidFill>
            <a:srgbClr val="852F4A">
              <a:alpha val="67450"/>
            </a:srgbClr>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457200" marR="0" lvl="0" indent="-457200" algn="just" rtl="1">
              <a:lnSpc>
                <a:spcPct val="107000"/>
              </a:lnSpc>
              <a:spcBef>
                <a:spcPts val="0"/>
              </a:spcBef>
              <a:spcAft>
                <a:spcPts val="0"/>
              </a:spcAft>
              <a:buClr>
                <a:schemeClr val="lt1"/>
              </a:buClr>
              <a:buSzPts val="2800"/>
              <a:buFont typeface="Wingdings" panose="05000000000000000000" pitchFamily="2" charset="2"/>
              <a:buChar char="§"/>
            </a:pPr>
            <a:r>
              <a:rPr lang="ar-EG" sz="2800" b="1" dirty="0">
                <a:solidFill>
                  <a:schemeClr val="lt1"/>
                </a:solidFill>
                <a:latin typeface="Calibri"/>
                <a:ea typeface="Calibri"/>
                <a:cs typeface="Calibri"/>
                <a:sym typeface="Calibri"/>
              </a:rPr>
              <a:t>الانتقادات الموجهة للنظرية :</a:t>
            </a:r>
            <a:endParaRPr sz="2800" b="1" dirty="0">
              <a:solidFill>
                <a:schemeClr val="lt1"/>
              </a:solidFill>
              <a:latin typeface="Calibri"/>
              <a:ea typeface="Calibri"/>
              <a:cs typeface="Calibri"/>
              <a:sym typeface="Calibri"/>
            </a:endParaRPr>
          </a:p>
          <a:p>
            <a:pPr marL="0" marR="0" lvl="0" indent="0" algn="just" rtl="1">
              <a:lnSpc>
                <a:spcPct val="107000"/>
              </a:lnSpc>
              <a:spcBef>
                <a:spcPts val="800"/>
              </a:spcBef>
              <a:spcAft>
                <a:spcPts val="0"/>
              </a:spcAft>
              <a:buNone/>
            </a:pPr>
            <a:r>
              <a:rPr lang="ar-EG" sz="2800" dirty="0">
                <a:solidFill>
                  <a:schemeClr val="lt1"/>
                </a:solidFill>
                <a:latin typeface="Simplified Arabic"/>
                <a:ea typeface="Simplified Arabic"/>
                <a:cs typeface="Simplified Arabic"/>
                <a:sym typeface="Simplified Arabic"/>
              </a:rPr>
              <a:t>1. </a:t>
            </a:r>
            <a:r>
              <a:rPr lang="ar-EG" sz="2800" dirty="0">
                <a:solidFill>
                  <a:schemeClr val="lt1"/>
                </a:solidFill>
                <a:latin typeface="Calibri"/>
                <a:ea typeface="Calibri"/>
                <a:cs typeface="Calibri"/>
                <a:sym typeface="Calibri"/>
              </a:rPr>
              <a:t>اعتمادها على غرائز الإنسان وماديته، مع أنَّ ثمة محركات روحانية وعقلانية وأخلاقية يحتاجها الإنسان ويفضلها</a:t>
            </a:r>
            <a:r>
              <a:rPr lang="ar-EG" sz="2800" dirty="0">
                <a:solidFill>
                  <a:schemeClr val="lt1"/>
                </a:solidFill>
                <a:latin typeface="Simplified Arabic"/>
                <a:ea typeface="Simplified Arabic"/>
                <a:cs typeface="Simplified Arabic"/>
                <a:sym typeface="Simplified Arabic"/>
              </a:rPr>
              <a:t>.</a:t>
            </a:r>
            <a:endParaRPr sz="2800" dirty="0">
              <a:solidFill>
                <a:schemeClr val="lt1"/>
              </a:solidFill>
              <a:latin typeface="Calibri"/>
              <a:ea typeface="Calibri"/>
              <a:cs typeface="Calibri"/>
              <a:sym typeface="Calibri"/>
            </a:endParaRPr>
          </a:p>
          <a:p>
            <a:pPr marL="0" marR="0" lvl="0" indent="0" algn="just" rtl="1">
              <a:lnSpc>
                <a:spcPct val="107000"/>
              </a:lnSpc>
              <a:spcBef>
                <a:spcPts val="800"/>
              </a:spcBef>
              <a:spcAft>
                <a:spcPts val="0"/>
              </a:spcAft>
              <a:buNone/>
            </a:pPr>
            <a:r>
              <a:rPr lang="ar-EG" sz="2800" dirty="0">
                <a:solidFill>
                  <a:schemeClr val="lt1"/>
                </a:solidFill>
                <a:latin typeface="Simplified Arabic"/>
                <a:ea typeface="Simplified Arabic"/>
                <a:cs typeface="Simplified Arabic"/>
                <a:sym typeface="Simplified Arabic"/>
              </a:rPr>
              <a:t>2. </a:t>
            </a:r>
            <a:r>
              <a:rPr lang="ar-EG" sz="2800" dirty="0">
                <a:solidFill>
                  <a:schemeClr val="lt1"/>
                </a:solidFill>
                <a:latin typeface="Calibri"/>
                <a:ea typeface="Calibri"/>
                <a:cs typeface="Calibri"/>
                <a:sym typeface="Calibri"/>
              </a:rPr>
              <a:t>وصف الإنسان بعدم الرشد أو عدم الحرية أو القدرة على الاختيار، وقد ثبت أن الفرد له ملكات عظيمة في الاختيار والانتقاء الحر</a:t>
            </a:r>
            <a:r>
              <a:rPr lang="ar-EG" sz="2800" dirty="0">
                <a:solidFill>
                  <a:schemeClr val="lt1"/>
                </a:solidFill>
                <a:latin typeface="Simplified Arabic"/>
                <a:ea typeface="Simplified Arabic"/>
                <a:cs typeface="Simplified Arabic"/>
                <a:sym typeface="Simplified Arabic"/>
              </a:rPr>
              <a:t>.</a:t>
            </a:r>
            <a:endParaRPr sz="2800" dirty="0">
              <a:solidFill>
                <a:schemeClr val="lt1"/>
              </a:solidFill>
              <a:latin typeface="Calibri"/>
              <a:ea typeface="Calibri"/>
              <a:cs typeface="Calibri"/>
              <a:sym typeface="Calibri"/>
            </a:endParaRPr>
          </a:p>
          <a:p>
            <a:pPr marL="0" marR="0" lvl="0" indent="0" algn="just" rtl="1">
              <a:lnSpc>
                <a:spcPct val="107000"/>
              </a:lnSpc>
              <a:spcBef>
                <a:spcPts val="800"/>
              </a:spcBef>
              <a:spcAft>
                <a:spcPts val="0"/>
              </a:spcAft>
              <a:buNone/>
            </a:pPr>
            <a:r>
              <a:rPr lang="ar-EG" sz="2800" dirty="0">
                <a:solidFill>
                  <a:schemeClr val="lt1"/>
                </a:solidFill>
                <a:latin typeface="Calibri"/>
                <a:ea typeface="Calibri"/>
                <a:cs typeface="Calibri"/>
                <a:sym typeface="Calibri"/>
              </a:rPr>
              <a:t>3. التركيز على الوسيلة وإهمال المضمون والجماعات المرجعية شديدة الأهمية</a:t>
            </a:r>
            <a:r>
              <a:rPr lang="ar-EG" sz="2800" dirty="0">
                <a:solidFill>
                  <a:schemeClr val="lt1"/>
                </a:solidFill>
                <a:latin typeface="Simplified Arabic"/>
                <a:ea typeface="Simplified Arabic"/>
                <a:cs typeface="Simplified Arabic"/>
                <a:sym typeface="Simplified Arabic"/>
              </a:rPr>
              <a:t>.. </a:t>
            </a:r>
            <a:r>
              <a:rPr lang="ar-EG" sz="2800" dirty="0">
                <a:solidFill>
                  <a:schemeClr val="lt1"/>
                </a:solidFill>
                <a:latin typeface="Calibri"/>
                <a:ea typeface="Calibri"/>
                <a:cs typeface="Calibri"/>
                <a:sym typeface="Calibri"/>
              </a:rPr>
              <a:t>إذ إنَّ المضمون ومؤسسات المجتمع قد تكون في أحيان كثيرة أشد أهمية من الوسيلة نفسها</a:t>
            </a:r>
            <a:r>
              <a:rPr lang="ar-EG" sz="2800" dirty="0">
                <a:solidFill>
                  <a:schemeClr val="lt1"/>
                </a:solidFill>
                <a:latin typeface="Simplified Arabic"/>
                <a:ea typeface="Simplified Arabic"/>
                <a:cs typeface="Simplified Arabic"/>
                <a:sym typeface="Simplified Arabic"/>
              </a:rPr>
              <a:t>.</a:t>
            </a:r>
            <a:endParaRPr sz="2800" dirty="0">
              <a:solidFill>
                <a:schemeClr val="lt1"/>
              </a:solidFill>
              <a:latin typeface="Calibri"/>
              <a:ea typeface="Calibri"/>
              <a:cs typeface="Calibri"/>
              <a:sym typeface="Calibri"/>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541"/>
        <p:cNvGrpSpPr/>
        <p:nvPr/>
      </p:nvGrpSpPr>
      <p:grpSpPr>
        <a:xfrm>
          <a:off x="0" y="0"/>
          <a:ext cx="0" cy="0"/>
          <a:chOff x="0" y="0"/>
          <a:chExt cx="0" cy="0"/>
        </a:xfrm>
      </p:grpSpPr>
      <p:pic>
        <p:nvPicPr>
          <p:cNvPr id="542" name="Google Shape;542;p37"/>
          <p:cNvPicPr preferRelativeResize="0">
            <a:picLocks noGrp="1"/>
          </p:cNvPicPr>
          <p:nvPr>
            <p:ph type="pic" idx="2"/>
          </p:nvPr>
        </p:nvPicPr>
        <p:blipFill rotWithShape="1">
          <a:blip r:embed="rId3">
            <a:alphaModFix/>
          </a:blip>
          <a:srcRect l="4175" r="4175"/>
          <a:stretch/>
        </p:blipFill>
        <p:spPr>
          <a:xfrm>
            <a:off x="0" y="-43542"/>
            <a:ext cx="2716581" cy="5300798"/>
          </a:xfrm>
          <a:prstGeom prst="rect">
            <a:avLst/>
          </a:prstGeom>
          <a:solidFill>
            <a:srgbClr val="D8D8D8">
              <a:alpha val="49803"/>
            </a:srgbClr>
          </a:solidFill>
          <a:ln>
            <a:noFill/>
          </a:ln>
        </p:spPr>
      </p:pic>
      <p:pic>
        <p:nvPicPr>
          <p:cNvPr id="543" name="Google Shape;543;p37"/>
          <p:cNvPicPr preferRelativeResize="0"/>
          <p:nvPr/>
        </p:nvPicPr>
        <p:blipFill rotWithShape="1">
          <a:blip r:embed="rId4">
            <a:alphaModFix/>
          </a:blip>
          <a:srcRect/>
          <a:stretch/>
        </p:blipFill>
        <p:spPr>
          <a:xfrm>
            <a:off x="9923145" y="6311380"/>
            <a:ext cx="1879649" cy="309233"/>
          </a:xfrm>
          <a:prstGeom prst="rect">
            <a:avLst/>
          </a:prstGeom>
          <a:noFill/>
          <a:ln>
            <a:noFill/>
          </a:ln>
        </p:spPr>
      </p:pic>
      <p:pic>
        <p:nvPicPr>
          <p:cNvPr id="544" name="Google Shape;544;p37"/>
          <p:cNvPicPr preferRelativeResize="0"/>
          <p:nvPr/>
        </p:nvPicPr>
        <p:blipFill rotWithShape="1">
          <a:blip r:embed="rId5">
            <a:alphaModFix/>
          </a:blip>
          <a:srcRect/>
          <a:stretch/>
        </p:blipFill>
        <p:spPr>
          <a:xfrm>
            <a:off x="258925" y="5795123"/>
            <a:ext cx="2457656" cy="670874"/>
          </a:xfrm>
          <a:prstGeom prst="rect">
            <a:avLst/>
          </a:prstGeom>
          <a:noFill/>
          <a:ln>
            <a:noFill/>
          </a:ln>
        </p:spPr>
      </p:pic>
      <p:pic>
        <p:nvPicPr>
          <p:cNvPr id="545" name="Google Shape;545;p37"/>
          <p:cNvPicPr preferRelativeResize="0"/>
          <p:nvPr/>
        </p:nvPicPr>
        <p:blipFill rotWithShape="1">
          <a:blip r:embed="rId6">
            <a:alphaModFix/>
          </a:blip>
          <a:srcRect/>
          <a:stretch/>
        </p:blipFill>
        <p:spPr>
          <a:xfrm>
            <a:off x="9153317" y="102483"/>
            <a:ext cx="2649477" cy="1166001"/>
          </a:xfrm>
          <a:prstGeom prst="rect">
            <a:avLst/>
          </a:prstGeom>
          <a:noFill/>
          <a:ln>
            <a:noFill/>
          </a:ln>
        </p:spPr>
      </p:pic>
      <p:sp>
        <p:nvSpPr>
          <p:cNvPr id="546" name="Google Shape;546;p37"/>
          <p:cNvSpPr/>
          <p:nvPr/>
        </p:nvSpPr>
        <p:spPr>
          <a:xfrm>
            <a:off x="2374490" y="1414509"/>
            <a:ext cx="9674942" cy="4896871"/>
          </a:xfrm>
          <a:prstGeom prst="roundRect">
            <a:avLst>
              <a:gd name="adj" fmla="val 16667"/>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547" name="Google Shape;547;p37"/>
          <p:cNvSpPr/>
          <p:nvPr/>
        </p:nvSpPr>
        <p:spPr>
          <a:xfrm>
            <a:off x="5516327" y="1414509"/>
            <a:ext cx="6533106" cy="4896871"/>
          </a:xfrm>
          <a:prstGeom prst="roundRect">
            <a:avLst>
              <a:gd name="adj" fmla="val 16667"/>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48" name="Google Shape;548;p37"/>
          <p:cNvSpPr/>
          <p:nvPr/>
        </p:nvSpPr>
        <p:spPr>
          <a:xfrm>
            <a:off x="5706794" y="1414509"/>
            <a:ext cx="6096000" cy="503215"/>
          </a:xfrm>
          <a:prstGeom prst="rect">
            <a:avLst/>
          </a:prstGeom>
          <a:noFill/>
          <a:ln>
            <a:noFill/>
          </a:ln>
        </p:spPr>
        <p:txBody>
          <a:bodyPr spcFirstLastPara="1" wrap="square" lIns="91425" tIns="45700" rIns="91425" bIns="45700" anchor="t" anchorCtr="0">
            <a:spAutoFit/>
          </a:bodyPr>
          <a:lstStyle/>
          <a:p>
            <a:pPr marL="457200" marR="0" lvl="0" indent="0" algn="r" rtl="1">
              <a:lnSpc>
                <a:spcPct val="115000"/>
              </a:lnSpc>
              <a:spcBef>
                <a:spcPts val="0"/>
              </a:spcBef>
              <a:spcAft>
                <a:spcPts val="0"/>
              </a:spcAft>
              <a:buNone/>
            </a:pPr>
            <a:r>
              <a:rPr lang="ar-EG" sz="2400" b="1">
                <a:solidFill>
                  <a:srgbClr val="0070C0"/>
                </a:solidFill>
                <a:latin typeface="Calibri"/>
                <a:ea typeface="Calibri"/>
                <a:cs typeface="Calibri"/>
                <a:sym typeface="Calibri"/>
              </a:rPr>
              <a:t> </a:t>
            </a:r>
            <a:endParaRPr sz="1800">
              <a:solidFill>
                <a:srgbClr val="852F4A"/>
              </a:solidFill>
              <a:latin typeface="Calibri"/>
              <a:ea typeface="Calibri"/>
              <a:cs typeface="Calibri"/>
              <a:sym typeface="Calibri"/>
            </a:endParaRPr>
          </a:p>
        </p:txBody>
      </p:sp>
      <p:sp>
        <p:nvSpPr>
          <p:cNvPr id="549" name="Google Shape;549;p37"/>
          <p:cNvSpPr/>
          <p:nvPr/>
        </p:nvSpPr>
        <p:spPr>
          <a:xfrm>
            <a:off x="722672" y="1105276"/>
            <a:ext cx="11326762" cy="5051487"/>
          </a:xfrm>
          <a:prstGeom prst="roundRect">
            <a:avLst>
              <a:gd name="adj" fmla="val 16667"/>
            </a:avLst>
          </a:prstGeom>
          <a:solidFill>
            <a:srgbClr val="6C263C"/>
          </a:solidFill>
          <a:ln w="12700" cap="flat" cmpd="sng">
            <a:solidFill>
              <a:srgbClr val="787878"/>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justLow" rtl="1">
              <a:lnSpc>
                <a:spcPct val="107000"/>
              </a:lnSpc>
              <a:spcBef>
                <a:spcPts val="0"/>
              </a:spcBef>
              <a:spcAft>
                <a:spcPts val="0"/>
              </a:spcAft>
              <a:buNone/>
            </a:pPr>
            <a:r>
              <a:rPr lang="ar-EG" sz="2800" dirty="0">
                <a:solidFill>
                  <a:srgbClr val="852F4A"/>
                </a:solidFill>
                <a:latin typeface="Calibri"/>
                <a:ea typeface="Calibri"/>
                <a:cs typeface="Calibri"/>
                <a:sym typeface="Calibri"/>
              </a:rPr>
              <a:t>..</a:t>
            </a:r>
            <a:r>
              <a:rPr lang="ar-EG" sz="2800" dirty="0">
                <a:solidFill>
                  <a:schemeClr val="lt1"/>
                </a:solidFill>
                <a:latin typeface="Calibri"/>
                <a:ea typeface="Calibri"/>
                <a:cs typeface="+mj-cs"/>
                <a:sym typeface="Calibri"/>
              </a:rPr>
              <a:t>4. المبالغة في مسألة المنبه والاستجابة وفى درجة التأثير ووصفه بالعنف والمفاجأة</a:t>
            </a:r>
            <a:r>
              <a:rPr lang="ar-EG" sz="2800" dirty="0">
                <a:solidFill>
                  <a:schemeClr val="lt1"/>
                </a:solidFill>
                <a:latin typeface="Simplified Arabic"/>
                <a:ea typeface="Simplified Arabic"/>
                <a:cs typeface="+mj-cs"/>
                <a:sym typeface="Simplified Arabic"/>
              </a:rPr>
              <a:t>.</a:t>
            </a:r>
            <a:endParaRPr sz="2800" dirty="0">
              <a:solidFill>
                <a:schemeClr val="lt1"/>
              </a:solidFill>
              <a:latin typeface="Calibri"/>
              <a:ea typeface="Calibri"/>
              <a:cs typeface="+mj-cs"/>
              <a:sym typeface="Calibri"/>
            </a:endParaRPr>
          </a:p>
          <a:p>
            <a:pPr marL="0" marR="0" lvl="0" indent="0" algn="justLow" rtl="1">
              <a:lnSpc>
                <a:spcPct val="107000"/>
              </a:lnSpc>
              <a:spcBef>
                <a:spcPts val="800"/>
              </a:spcBef>
              <a:spcAft>
                <a:spcPts val="0"/>
              </a:spcAft>
              <a:buNone/>
            </a:pPr>
            <a:r>
              <a:rPr lang="ar-EG" sz="2800" dirty="0">
                <a:solidFill>
                  <a:schemeClr val="lt1"/>
                </a:solidFill>
                <a:latin typeface="Simplified Arabic"/>
                <a:ea typeface="Simplified Arabic"/>
                <a:cs typeface="+mj-cs"/>
                <a:sym typeface="Simplified Arabic"/>
              </a:rPr>
              <a:t>5. </a:t>
            </a:r>
            <a:r>
              <a:rPr lang="ar-EG" sz="2800" dirty="0">
                <a:solidFill>
                  <a:schemeClr val="lt1"/>
                </a:solidFill>
                <a:latin typeface="Calibri"/>
                <a:ea typeface="Calibri"/>
                <a:cs typeface="+mj-cs"/>
                <a:sym typeface="Calibri"/>
              </a:rPr>
              <a:t>القول بعدم وجود حائل بين الوسيلة والفرد، حيث ثبت وجود مئات الحوائل المعنوية والمادية، بل إنَّ وسائل الإعلام نفسها تكون حوائل دون بعضها، بل إنَّ الوسيلة الواحدة</a:t>
            </a:r>
            <a:r>
              <a:rPr lang="ar-EG" sz="2800" dirty="0">
                <a:solidFill>
                  <a:schemeClr val="lt1"/>
                </a:solidFill>
                <a:latin typeface="Simplified Arabic"/>
                <a:ea typeface="Simplified Arabic"/>
                <a:cs typeface="+mj-cs"/>
                <a:sym typeface="Simplified Arabic"/>
              </a:rPr>
              <a:t>) </a:t>
            </a:r>
            <a:r>
              <a:rPr lang="ar-EG" sz="2800" dirty="0">
                <a:solidFill>
                  <a:schemeClr val="lt1"/>
                </a:solidFill>
                <a:latin typeface="Calibri"/>
                <a:ea typeface="Calibri"/>
                <a:cs typeface="+mj-cs"/>
                <a:sym typeface="Calibri"/>
              </a:rPr>
              <a:t>التليفزيون</a:t>
            </a:r>
            <a:r>
              <a:rPr lang="ar-EG" sz="2800" dirty="0">
                <a:solidFill>
                  <a:schemeClr val="lt1"/>
                </a:solidFill>
                <a:latin typeface="Simplified Arabic"/>
                <a:ea typeface="Simplified Arabic"/>
                <a:cs typeface="+mj-cs"/>
                <a:sym typeface="Simplified Arabic"/>
              </a:rPr>
              <a:t>(</a:t>
            </a:r>
            <a:r>
              <a:rPr lang="ar-EG" sz="2800" dirty="0">
                <a:solidFill>
                  <a:schemeClr val="lt1"/>
                </a:solidFill>
                <a:latin typeface="Calibri"/>
                <a:ea typeface="Calibri"/>
                <a:cs typeface="+mj-cs"/>
                <a:sym typeface="Calibri"/>
              </a:rPr>
              <a:t>تحول مضامينه دون بعضها، وما يبثه في الساعة التاسعة قد يناقضه ويحول دون تأثيره في التاسعة وخمس دقائق</a:t>
            </a:r>
            <a:r>
              <a:rPr lang="ar-EG" sz="2800" dirty="0">
                <a:solidFill>
                  <a:schemeClr val="lt1"/>
                </a:solidFill>
                <a:latin typeface="Simplified Arabic"/>
                <a:ea typeface="Simplified Arabic"/>
                <a:cs typeface="+mj-cs"/>
                <a:sym typeface="Simplified Arabic"/>
              </a:rPr>
              <a:t>..!</a:t>
            </a:r>
            <a:endParaRPr sz="2800" dirty="0">
              <a:solidFill>
                <a:schemeClr val="lt1"/>
              </a:solidFill>
              <a:latin typeface="Calibri"/>
              <a:ea typeface="Calibri"/>
              <a:cs typeface="+mj-cs"/>
              <a:sym typeface="Calibri"/>
            </a:endParaRPr>
          </a:p>
          <a:p>
            <a:pPr marL="0" marR="0" lvl="0" indent="0" algn="justLow" rtl="1">
              <a:lnSpc>
                <a:spcPct val="107000"/>
              </a:lnSpc>
              <a:spcBef>
                <a:spcPts val="800"/>
              </a:spcBef>
              <a:spcAft>
                <a:spcPts val="0"/>
              </a:spcAft>
              <a:buNone/>
            </a:pPr>
            <a:r>
              <a:rPr lang="ar-EG" sz="2800" dirty="0">
                <a:solidFill>
                  <a:schemeClr val="lt1"/>
                </a:solidFill>
                <a:latin typeface="Calibri"/>
                <a:ea typeface="Calibri"/>
                <a:cs typeface="+mj-cs"/>
                <a:sym typeface="Calibri"/>
              </a:rPr>
              <a:t>ورغم هذا تبقى نظرية القذيفة السحرية واحدة من أهم وأقدم النظريات التي لفتت الأنظار لدراسة تأثيرات الإعلام وتطورت على أثرها نظريات الاتصال بشكل رائع ومضطرد، كما شكلت مع غيرها بدايات ما عرف في الفكر الاتصالى بنظريات التأثير المباشر،</a:t>
            </a:r>
            <a:r>
              <a:rPr lang="ar-EG" sz="2800" dirty="0">
                <a:solidFill>
                  <a:schemeClr val="lt1"/>
                </a:solidFill>
                <a:latin typeface="Simplified Arabic"/>
                <a:ea typeface="Simplified Arabic"/>
                <a:cs typeface="+mj-cs"/>
                <a:sym typeface="Simplified Arabic"/>
              </a:rPr>
              <a:t> </a:t>
            </a:r>
            <a:r>
              <a:rPr lang="ar-EG" sz="2800" dirty="0">
                <a:solidFill>
                  <a:schemeClr val="lt1"/>
                </a:solidFill>
                <a:latin typeface="Calibri"/>
                <a:ea typeface="Calibri"/>
                <a:cs typeface="+mj-cs"/>
                <a:sym typeface="Calibri"/>
              </a:rPr>
              <a:t>وهو التأثير الذى رغم عدم دقته من الناحية العلمية، فإنَّ البعض لا يزال يفتقده</a:t>
            </a:r>
            <a:r>
              <a:rPr lang="ar-EG" sz="2800" dirty="0">
                <a:solidFill>
                  <a:schemeClr val="lt1"/>
                </a:solidFill>
                <a:latin typeface="Simplified Arabic"/>
                <a:ea typeface="Simplified Arabic"/>
                <a:cs typeface="+mj-cs"/>
                <a:sym typeface="Simplified Arabic"/>
              </a:rPr>
              <a:t>.</a:t>
            </a:r>
            <a:endParaRPr sz="2800" dirty="0">
              <a:solidFill>
                <a:schemeClr val="lt1"/>
              </a:solidFill>
              <a:latin typeface="Calibri"/>
              <a:ea typeface="Calibri"/>
              <a:cs typeface="+mj-cs"/>
              <a:sym typeface="Calibri"/>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554"/>
        <p:cNvGrpSpPr/>
        <p:nvPr/>
      </p:nvGrpSpPr>
      <p:grpSpPr>
        <a:xfrm>
          <a:off x="0" y="0"/>
          <a:ext cx="0" cy="0"/>
          <a:chOff x="0" y="0"/>
          <a:chExt cx="0" cy="0"/>
        </a:xfrm>
      </p:grpSpPr>
      <p:pic>
        <p:nvPicPr>
          <p:cNvPr id="555" name="Google Shape;555;p38"/>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556" name="Google Shape;556;p38"/>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557" name="Google Shape;557;p3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558" name="Google Shape;558;p38"/>
          <p:cNvSpPr/>
          <p:nvPr/>
        </p:nvSpPr>
        <p:spPr>
          <a:xfrm>
            <a:off x="3150823" y="583447"/>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pic>
        <p:nvPicPr>
          <p:cNvPr id="559" name="Google Shape;559;p38"/>
          <p:cNvPicPr preferRelativeResize="0"/>
          <p:nvPr/>
        </p:nvPicPr>
        <p:blipFill rotWithShape="1">
          <a:blip r:embed="rId4">
            <a:alphaModFix/>
          </a:blip>
          <a:srcRect/>
          <a:stretch/>
        </p:blipFill>
        <p:spPr>
          <a:xfrm>
            <a:off x="9932264" y="-372928"/>
            <a:ext cx="2036258" cy="1800993"/>
          </a:xfrm>
          <a:prstGeom prst="rect">
            <a:avLst/>
          </a:prstGeom>
          <a:noFill/>
          <a:ln>
            <a:noFill/>
          </a:ln>
        </p:spPr>
      </p:pic>
      <p:sp>
        <p:nvSpPr>
          <p:cNvPr id="560" name="Google Shape;560;p38"/>
          <p:cNvSpPr txBox="1"/>
          <p:nvPr/>
        </p:nvSpPr>
        <p:spPr>
          <a:xfrm>
            <a:off x="3598250" y="2495028"/>
            <a:ext cx="8417320"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a:p>
            <a:pPr marL="0" marR="0" lvl="0" indent="0" algn="l" rtl="0">
              <a:spcBef>
                <a:spcPts val="0"/>
              </a:spcBef>
              <a:spcAft>
                <a:spcPts val="0"/>
              </a:spcAft>
              <a:buNone/>
            </a:pPr>
            <a:endParaRPr sz="1800">
              <a:solidFill>
                <a:srgbClr val="0A1F61"/>
              </a:solidFill>
              <a:latin typeface="Tajawal ExtraBold"/>
              <a:ea typeface="Tajawal ExtraBold"/>
              <a:cs typeface="Tajawal ExtraBold"/>
              <a:sym typeface="Tajawal ExtraBold"/>
            </a:endParaRPr>
          </a:p>
        </p:txBody>
      </p:sp>
      <p:pic>
        <p:nvPicPr>
          <p:cNvPr id="561" name="Google Shape;561;p38"/>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562" name="Google Shape;562;p38"/>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563" name="Google Shape;563;p38"/>
          <p:cNvSpPr/>
          <p:nvPr/>
        </p:nvSpPr>
        <p:spPr>
          <a:xfrm flipH="1">
            <a:off x="1120877" y="899652"/>
            <a:ext cx="10681917" cy="5411730"/>
          </a:xfrm>
          <a:prstGeom prst="roundRect">
            <a:avLst>
              <a:gd name="adj" fmla="val 16667"/>
            </a:avLst>
          </a:prstGeom>
          <a:solidFill>
            <a:srgbClr val="852F4A">
              <a:alpha val="67450"/>
            </a:srgbClr>
          </a:solidFill>
          <a:ln w="12700" cap="flat" cmpd="sng">
            <a:solidFill>
              <a:srgbClr val="31538F"/>
            </a:solidFill>
            <a:prstDash val="solid"/>
            <a:miter lim="800000"/>
            <a:headEnd type="none" w="sm" len="sm"/>
            <a:tailEnd type="none" w="sm" len="sm"/>
          </a:ln>
        </p:spPr>
        <p:txBody>
          <a:bodyPr spcFirstLastPara="1" wrap="square" lIns="91425" tIns="45700" rIns="91425" bIns="45700" anchor="ctr" anchorCtr="0">
            <a:noAutofit/>
          </a:bodyPr>
          <a:lstStyle/>
          <a:p>
            <a:pPr marL="457200" marR="0" lvl="0" indent="-457200" algn="just" rtl="1">
              <a:lnSpc>
                <a:spcPct val="107000"/>
              </a:lnSpc>
              <a:spcBef>
                <a:spcPts val="0"/>
              </a:spcBef>
              <a:spcAft>
                <a:spcPts val="0"/>
              </a:spcAft>
              <a:buClr>
                <a:schemeClr val="lt1"/>
              </a:buClr>
              <a:buSzPts val="2800"/>
              <a:buFont typeface="Wingdings" panose="05000000000000000000" pitchFamily="2" charset="2"/>
              <a:buChar char="§"/>
            </a:pPr>
            <a:r>
              <a:rPr lang="ar-EG" sz="2800" b="1" dirty="0">
                <a:solidFill>
                  <a:schemeClr val="lt1"/>
                </a:solidFill>
                <a:latin typeface="Calibri"/>
                <a:ea typeface="Calibri"/>
                <a:cs typeface="Calibri"/>
                <a:sym typeface="Calibri"/>
              </a:rPr>
              <a:t>خاتمة.</a:t>
            </a:r>
            <a:endParaRPr dirty="0"/>
          </a:p>
          <a:p>
            <a:pPr marL="0" marR="0" lvl="0" indent="0" algn="just" rtl="1">
              <a:lnSpc>
                <a:spcPct val="107000"/>
              </a:lnSpc>
              <a:spcBef>
                <a:spcPts val="800"/>
              </a:spcBef>
              <a:spcAft>
                <a:spcPts val="0"/>
              </a:spcAft>
              <a:buNone/>
            </a:pPr>
            <a:r>
              <a:rPr lang="ar-EG" sz="2800" dirty="0">
                <a:solidFill>
                  <a:schemeClr val="lt1"/>
                </a:solidFill>
                <a:latin typeface="Calibri"/>
                <a:ea typeface="Calibri"/>
                <a:cs typeface="Calibri"/>
                <a:sym typeface="Calibri"/>
              </a:rPr>
              <a:t>     تناولنا بهذه المحاضرة عدد من النقاط الرئيسية والتي شملت المفهوم العلمي للنظرية، ووظائف النظرية العلمية، ثم الحديث عن معايير صلاحية النظرية ، وتوضيح الفرق بينها وبين النموذج، ومعايير وسمات النظرية الجيدة، ثم تناول بنية مفهوم النظرية، وعملية بناء النظرية، واختبارها، وكذلك مراحل بناء ( تكوين النظرية)، والعوامل المساعدة في بناءها، وفاعلية النظرية، ثم تقسيم النظريات الإعلامية، وأخيراً تناول نموذج هام لنظريات التأثير المباشر لوسائل الإعلام على الجمهور وقد تمثلت في نظرية القذيفة السحرية أو فيما تعرف بنظرية الحقنة تحت الجلد، مع استعراض أهم فروضها وأبرز انتقاداتها العلمية والمآخذ التي أخذت عليها.</a:t>
            </a:r>
            <a:endParaRPr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567"/>
        <p:cNvGrpSpPr/>
        <p:nvPr/>
      </p:nvGrpSpPr>
      <p:grpSpPr>
        <a:xfrm>
          <a:off x="0" y="0"/>
          <a:ext cx="0" cy="0"/>
          <a:chOff x="0" y="0"/>
          <a:chExt cx="0" cy="0"/>
        </a:xfrm>
      </p:grpSpPr>
      <p:sp>
        <p:nvSpPr>
          <p:cNvPr id="568" name="Google Shape;568;p39"/>
          <p:cNvSpPr/>
          <p:nvPr/>
        </p:nvSpPr>
        <p:spPr>
          <a:xfrm>
            <a:off x="973394" y="2"/>
            <a:ext cx="11218607" cy="3170902"/>
          </a:xfrm>
          <a:prstGeom prst="rect">
            <a:avLst/>
          </a:prstGeom>
          <a:gradFill>
            <a:gsLst>
              <a:gs pos="0">
                <a:srgbClr val="54313E"/>
              </a:gs>
              <a:gs pos="50000">
                <a:srgbClr val="79475A"/>
              </a:gs>
              <a:gs pos="100000">
                <a:srgbClr val="91566B"/>
              </a:gs>
            </a:gsLst>
            <a:path path="circle">
              <a:fillToRect l="100000" t="100000"/>
            </a:path>
            <a:tileRect r="-100000" b="-10000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8E5A6D"/>
              </a:solidFill>
              <a:latin typeface="Calibri"/>
              <a:ea typeface="Calibri"/>
              <a:cs typeface="Calibri"/>
              <a:sym typeface="Calibri"/>
            </a:endParaRPr>
          </a:p>
        </p:txBody>
      </p:sp>
      <p:sp>
        <p:nvSpPr>
          <p:cNvPr id="569" name="Google Shape;569;p39"/>
          <p:cNvSpPr/>
          <p:nvPr/>
        </p:nvSpPr>
        <p:spPr>
          <a:xfrm>
            <a:off x="1364043" y="1032357"/>
            <a:ext cx="10190893" cy="5275691"/>
          </a:xfrm>
          <a:prstGeom prst="roundRect">
            <a:avLst>
              <a:gd name="adj" fmla="val 6140"/>
            </a:avLst>
          </a:prstGeom>
          <a:solidFill>
            <a:schemeClr val="lt1"/>
          </a:solidFill>
          <a:ln w="38100" cap="flat" cmpd="sng">
            <a:solidFill>
              <a:srgbClr val="8E5A6D"/>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457200" marR="0" lvl="0" indent="-457200" algn="just" rtl="1">
              <a:lnSpc>
                <a:spcPct val="107000"/>
              </a:lnSpc>
              <a:spcBef>
                <a:spcPts val="0"/>
              </a:spcBef>
              <a:spcAft>
                <a:spcPts val="0"/>
              </a:spcAft>
              <a:buClr>
                <a:srgbClr val="852F4A"/>
              </a:buClr>
              <a:buSzPts val="2800"/>
              <a:buFont typeface="Wingdings" panose="05000000000000000000" pitchFamily="2" charset="2"/>
              <a:buChar char="§"/>
            </a:pPr>
            <a:r>
              <a:rPr lang="ar-EG" sz="2800" b="1" dirty="0">
                <a:solidFill>
                  <a:srgbClr val="852F4A"/>
                </a:solidFill>
                <a:latin typeface="Calibri"/>
                <a:ea typeface="Calibri"/>
                <a:cs typeface="+mj-cs"/>
                <a:sym typeface="Calibri"/>
              </a:rPr>
              <a:t>قائمة المصادر والمراجع :</a:t>
            </a:r>
            <a:endParaRPr lang="ar-EG" dirty="0">
              <a:cs typeface="+mj-cs"/>
            </a:endParaRPr>
          </a:p>
          <a:p>
            <a:pPr marL="0" marR="0" lvl="0" indent="0" algn="just" rtl="1">
              <a:lnSpc>
                <a:spcPct val="115000"/>
              </a:lnSpc>
              <a:spcBef>
                <a:spcPts val="800"/>
              </a:spcBef>
              <a:spcAft>
                <a:spcPts val="0"/>
              </a:spcAft>
              <a:buNone/>
            </a:pPr>
            <a:r>
              <a:rPr lang="ar-EG" sz="2800" dirty="0">
                <a:solidFill>
                  <a:srgbClr val="B64065"/>
                </a:solidFill>
                <a:latin typeface="Calibri"/>
                <a:ea typeface="Calibri"/>
                <a:cs typeface="+mj-cs"/>
                <a:sym typeface="Calibri"/>
              </a:rPr>
              <a:t>- كمال الحاج، نظريات الإعلام والاتصال، </a:t>
            </a:r>
            <a:r>
              <a:rPr lang="ar-EG" sz="2800" b="1" dirty="0">
                <a:solidFill>
                  <a:srgbClr val="B64065"/>
                </a:solidFill>
                <a:latin typeface="Calibri"/>
                <a:ea typeface="Calibri"/>
                <a:cs typeface="+mj-cs"/>
                <a:sym typeface="Calibri"/>
              </a:rPr>
              <a:t>الجامعة الافتراضية السورية</a:t>
            </a:r>
            <a:r>
              <a:rPr lang="ar-EG" sz="2800" dirty="0">
                <a:solidFill>
                  <a:srgbClr val="B64065"/>
                </a:solidFill>
                <a:latin typeface="Calibri"/>
                <a:ea typeface="Calibri"/>
                <a:cs typeface="+mj-cs"/>
                <a:sym typeface="Calibri"/>
              </a:rPr>
              <a:t>، 2020.</a:t>
            </a:r>
            <a:endParaRPr sz="2000" dirty="0">
              <a:solidFill>
                <a:srgbClr val="B64065"/>
              </a:solidFill>
              <a:latin typeface="Calibri"/>
              <a:ea typeface="Calibri"/>
              <a:cs typeface="+mj-cs"/>
              <a:sym typeface="Calibri"/>
            </a:endParaRPr>
          </a:p>
          <a:p>
            <a:pPr marL="0" marR="0" lvl="0" indent="0" algn="just" rtl="1">
              <a:lnSpc>
                <a:spcPct val="115000"/>
              </a:lnSpc>
              <a:spcBef>
                <a:spcPts val="0"/>
              </a:spcBef>
              <a:spcAft>
                <a:spcPts val="0"/>
              </a:spcAft>
              <a:buNone/>
            </a:pPr>
            <a:r>
              <a:rPr lang="ar-EG" sz="2800" dirty="0">
                <a:solidFill>
                  <a:srgbClr val="B64065"/>
                </a:solidFill>
                <a:latin typeface="Calibri"/>
                <a:ea typeface="Calibri"/>
                <a:cs typeface="+mj-cs"/>
                <a:sym typeface="Calibri"/>
              </a:rPr>
              <a:t>- رضا عكاشه، تأثيرات الإعلام " نظريات ونماذج الاتصال في مجال المنصات الرقمية"، ط4، يناير 2020.</a:t>
            </a:r>
            <a:endParaRPr sz="2000" dirty="0">
              <a:solidFill>
                <a:srgbClr val="B64065"/>
              </a:solidFill>
              <a:latin typeface="Calibri"/>
              <a:ea typeface="Calibri"/>
              <a:cs typeface="+mj-cs"/>
              <a:sym typeface="Calibri"/>
            </a:endParaRPr>
          </a:p>
          <a:p>
            <a:pPr marL="457200" marR="0" lvl="0" indent="-457200" algn="just" rtl="1">
              <a:lnSpc>
                <a:spcPct val="115000"/>
              </a:lnSpc>
              <a:spcBef>
                <a:spcPts val="0"/>
              </a:spcBef>
              <a:spcAft>
                <a:spcPts val="0"/>
              </a:spcAft>
              <a:buClr>
                <a:srgbClr val="B64065"/>
              </a:buClr>
              <a:buSzPts val="2800"/>
              <a:buFont typeface="Calibri"/>
              <a:buChar char="-"/>
            </a:pPr>
            <a:r>
              <a:rPr lang="ar-EG" sz="2800" dirty="0">
                <a:solidFill>
                  <a:srgbClr val="B64065"/>
                </a:solidFill>
                <a:latin typeface="Calibri"/>
                <a:ea typeface="Calibri"/>
                <a:cs typeface="+mj-cs"/>
                <a:sym typeface="Calibri"/>
              </a:rPr>
              <a:t>هشام رشدي خير الله، محاضرات في نظريات الإعلام، </a:t>
            </a:r>
            <a:r>
              <a:rPr lang="ar-EG" sz="2800" b="1" dirty="0">
                <a:solidFill>
                  <a:srgbClr val="B64065"/>
                </a:solidFill>
                <a:latin typeface="Calibri"/>
                <a:ea typeface="Calibri"/>
                <a:cs typeface="+mj-cs"/>
                <a:sym typeface="Calibri"/>
              </a:rPr>
              <a:t>جامعة المنوفية، كلية التربية النوعية</a:t>
            </a:r>
            <a:r>
              <a:rPr lang="ar-EG" sz="2800" dirty="0">
                <a:solidFill>
                  <a:srgbClr val="B64065"/>
                </a:solidFill>
                <a:latin typeface="Calibri"/>
                <a:ea typeface="Calibri"/>
                <a:cs typeface="+mj-cs"/>
                <a:sym typeface="Calibri"/>
              </a:rPr>
              <a:t>، قسم العلوم الاجتماعية والإعلام، 2020.</a:t>
            </a:r>
            <a:endParaRPr sz="2800" dirty="0">
              <a:solidFill>
                <a:srgbClr val="B64065"/>
              </a:solidFill>
              <a:latin typeface="Calibri"/>
              <a:ea typeface="Calibri"/>
              <a:cs typeface="+mj-cs"/>
              <a:sym typeface="Calibri"/>
            </a:endParaRPr>
          </a:p>
          <a:p>
            <a:pPr marL="457200" marR="0" lvl="0" indent="-457200" algn="just" rtl="1">
              <a:lnSpc>
                <a:spcPct val="115000"/>
              </a:lnSpc>
              <a:spcBef>
                <a:spcPts val="0"/>
              </a:spcBef>
              <a:spcAft>
                <a:spcPts val="0"/>
              </a:spcAft>
              <a:buClr>
                <a:srgbClr val="B64065"/>
              </a:buClr>
              <a:buSzPts val="2800"/>
              <a:buFont typeface="Calibri"/>
              <a:buChar char="-"/>
            </a:pPr>
            <a:r>
              <a:rPr lang="ar-EG" sz="2800" dirty="0">
                <a:solidFill>
                  <a:srgbClr val="B64065"/>
                </a:solidFill>
                <a:latin typeface="Calibri"/>
                <a:ea typeface="Calibri"/>
                <a:cs typeface="+mj-cs"/>
                <a:sym typeface="Calibri"/>
              </a:rPr>
              <a:t>عادل فهمي ، </a:t>
            </a:r>
            <a:r>
              <a:rPr lang="ar-EG" sz="2800" b="1" dirty="0">
                <a:solidFill>
                  <a:srgbClr val="B64065"/>
                </a:solidFill>
                <a:latin typeface="Calibri"/>
                <a:ea typeface="Calibri"/>
                <a:cs typeface="+mj-cs"/>
                <a:sym typeface="Calibri"/>
              </a:rPr>
              <a:t>النظرية في بحوث الإعلام</a:t>
            </a:r>
            <a:r>
              <a:rPr lang="ar-EG" sz="2800" dirty="0">
                <a:solidFill>
                  <a:srgbClr val="B64065"/>
                </a:solidFill>
                <a:latin typeface="Calibri"/>
                <a:ea typeface="Calibri"/>
                <a:cs typeface="+mj-cs"/>
                <a:sym typeface="Calibri"/>
              </a:rPr>
              <a:t>، جامعة القاهرة، كلية الإعلام، قسم الإذاعة والتليفزيون، 2020.</a:t>
            </a:r>
            <a:endParaRPr sz="2800" dirty="0">
              <a:solidFill>
                <a:srgbClr val="852F4A"/>
              </a:solidFill>
              <a:latin typeface="Calibri"/>
              <a:ea typeface="Calibri"/>
              <a:cs typeface="+mj-cs"/>
              <a:sym typeface="Calibri"/>
            </a:endParaRPr>
          </a:p>
        </p:txBody>
      </p:sp>
      <p:sp>
        <p:nvSpPr>
          <p:cNvPr id="570" name="Google Shape;570;p39"/>
          <p:cNvSpPr/>
          <p:nvPr/>
        </p:nvSpPr>
        <p:spPr>
          <a:xfrm>
            <a:off x="271165" y="146971"/>
            <a:ext cx="1793609" cy="861478"/>
          </a:xfrm>
          <a:prstGeom prst="rect">
            <a:avLst/>
          </a:prstGeom>
          <a:solidFill>
            <a:srgbClr val="8E5A6D"/>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571" name="Google Shape;571;p39"/>
          <p:cNvSpPr txBox="1"/>
          <p:nvPr/>
        </p:nvSpPr>
        <p:spPr>
          <a:xfrm>
            <a:off x="455983" y="235721"/>
            <a:ext cx="1417062"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EG" sz="2000" b="1" dirty="0">
                <a:solidFill>
                  <a:srgbClr val="FFFFFF"/>
                </a:solidFill>
                <a:latin typeface="Tajawal Medium"/>
                <a:ea typeface="Tajawal Medium"/>
                <a:cs typeface="+mj-cs"/>
                <a:sym typeface="Tajawal Medium"/>
              </a:rPr>
              <a:t>المحاضرة الثالثة</a:t>
            </a:r>
            <a:endParaRPr sz="2000" b="1" dirty="0">
              <a:solidFill>
                <a:srgbClr val="FFFFFF"/>
              </a:solidFill>
              <a:latin typeface="Tajawal Medium"/>
              <a:ea typeface="Tajawal Medium"/>
              <a:cs typeface="+mj-cs"/>
              <a:sym typeface="Tajawal Medium"/>
            </a:endParaRPr>
          </a:p>
        </p:txBody>
      </p:sp>
      <p:pic>
        <p:nvPicPr>
          <p:cNvPr id="572" name="Google Shape;572;p39"/>
          <p:cNvPicPr preferRelativeResize="0"/>
          <p:nvPr/>
        </p:nvPicPr>
        <p:blipFill rotWithShape="1">
          <a:blip r:embed="rId3">
            <a:alphaModFix/>
          </a:blip>
          <a:srcRect/>
          <a:stretch/>
        </p:blipFill>
        <p:spPr>
          <a:xfrm>
            <a:off x="280308" y="6043914"/>
            <a:ext cx="2167470" cy="591661"/>
          </a:xfrm>
          <a:prstGeom prst="rect">
            <a:avLst/>
          </a:prstGeom>
          <a:noFill/>
          <a:ln>
            <a:noFill/>
          </a:ln>
        </p:spPr>
      </p:pic>
      <p:pic>
        <p:nvPicPr>
          <p:cNvPr id="573" name="Google Shape;573;p39"/>
          <p:cNvPicPr preferRelativeResize="0"/>
          <p:nvPr/>
        </p:nvPicPr>
        <p:blipFill rotWithShape="1">
          <a:blip r:embed="rId4">
            <a:alphaModFix/>
          </a:blip>
          <a:srcRect/>
          <a:stretch/>
        </p:blipFill>
        <p:spPr>
          <a:xfrm>
            <a:off x="9923145" y="6311380"/>
            <a:ext cx="1879649" cy="309233"/>
          </a:xfrm>
          <a:prstGeom prst="rect">
            <a:avLst/>
          </a:prstGeom>
          <a:noFill/>
          <a:ln>
            <a:noFill/>
          </a:ln>
        </p:spPr>
      </p:pic>
      <p:pic>
        <p:nvPicPr>
          <p:cNvPr id="574" name="Google Shape;574;p39"/>
          <p:cNvPicPr preferRelativeResize="0"/>
          <p:nvPr/>
        </p:nvPicPr>
        <p:blipFill rotWithShape="1">
          <a:blip r:embed="rId5">
            <a:alphaModFix/>
          </a:blip>
          <a:srcRect/>
          <a:stretch/>
        </p:blipFill>
        <p:spPr>
          <a:xfrm>
            <a:off x="9337289" y="6663"/>
            <a:ext cx="2649477" cy="1166001"/>
          </a:xfrm>
          <a:prstGeom prst="rect">
            <a:avLst/>
          </a:prstGeom>
          <a:noFill/>
          <a:ln>
            <a:noFill/>
          </a:ln>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578"/>
        <p:cNvGrpSpPr/>
        <p:nvPr/>
      </p:nvGrpSpPr>
      <p:grpSpPr>
        <a:xfrm>
          <a:off x="0" y="0"/>
          <a:ext cx="0" cy="0"/>
          <a:chOff x="0" y="0"/>
          <a:chExt cx="0" cy="0"/>
        </a:xfrm>
      </p:grpSpPr>
      <p:pic>
        <p:nvPicPr>
          <p:cNvPr id="579" name="Google Shape;579;p40"/>
          <p:cNvPicPr preferRelativeResize="0"/>
          <p:nvPr/>
        </p:nvPicPr>
        <p:blipFill rotWithShape="1">
          <a:blip r:embed="rId3">
            <a:alphaModFix/>
          </a:blip>
          <a:srcRect/>
          <a:stretch/>
        </p:blipFill>
        <p:spPr>
          <a:xfrm>
            <a:off x="0" y="7112"/>
            <a:ext cx="12192000" cy="6843776"/>
          </a:xfrm>
          <a:prstGeom prst="rect">
            <a:avLst/>
          </a:prstGeom>
          <a:noFill/>
          <a:ln>
            <a:noFill/>
          </a:ln>
        </p:spPr>
      </p:pic>
      <p:sp>
        <p:nvSpPr>
          <p:cNvPr id="580" name="Google Shape;580;p40"/>
          <p:cNvSpPr/>
          <p:nvPr/>
        </p:nvSpPr>
        <p:spPr>
          <a:xfrm flipH="1">
            <a:off x="6512645" y="3153102"/>
            <a:ext cx="5679355" cy="3704899"/>
          </a:xfrm>
          <a:prstGeom prst="rtTriangle">
            <a:avLst/>
          </a:prstGeom>
          <a:solidFill>
            <a:srgbClr val="669BBC">
              <a:alpha val="76862"/>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81" name="Google Shape;581;p40"/>
          <p:cNvSpPr txBox="1"/>
          <p:nvPr/>
        </p:nvSpPr>
        <p:spPr>
          <a:xfrm>
            <a:off x="1746887" y="5469450"/>
            <a:ext cx="4524565"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EG" sz="5400" b="1" dirty="0">
                <a:solidFill>
                  <a:schemeClr val="lt1"/>
                </a:solidFill>
                <a:latin typeface="Adobe Caslon Pro" panose="0205050205050A020403" pitchFamily="18" charset="0"/>
                <a:sym typeface="Arial"/>
              </a:rPr>
              <a:t>Thank You</a:t>
            </a:r>
            <a:endParaRPr dirty="0">
              <a:latin typeface="Adobe Caslon Pro" panose="0205050205050A020403" pitchFamily="18" charset="0"/>
            </a:endParaRPr>
          </a:p>
        </p:txBody>
      </p:sp>
      <p:pic>
        <p:nvPicPr>
          <p:cNvPr id="582" name="Google Shape;582;p40"/>
          <p:cNvPicPr preferRelativeResize="0"/>
          <p:nvPr/>
        </p:nvPicPr>
        <p:blipFill rotWithShape="1">
          <a:blip r:embed="rId4">
            <a:alphaModFix/>
          </a:blip>
          <a:srcRect/>
          <a:stretch/>
        </p:blipFill>
        <p:spPr>
          <a:xfrm>
            <a:off x="9576180" y="6168740"/>
            <a:ext cx="2279266" cy="384052"/>
          </a:xfrm>
          <a:prstGeom prst="rect">
            <a:avLst/>
          </a:prstGeom>
          <a:noFill/>
          <a:ln>
            <a:noFill/>
          </a:ln>
        </p:spPr>
      </p:pic>
      <p:sp>
        <p:nvSpPr>
          <p:cNvPr id="583" name="Google Shape;583;p40"/>
          <p:cNvSpPr/>
          <p:nvPr/>
        </p:nvSpPr>
        <p:spPr>
          <a:xfrm rot="5400000" flipH="1">
            <a:off x="-536149" y="3037118"/>
            <a:ext cx="3801492" cy="1097456"/>
          </a:xfrm>
          <a:custGeom>
            <a:avLst/>
            <a:gdLst/>
            <a:ahLst/>
            <a:cxnLst/>
            <a:rect l="l" t="t" r="r" b="b"/>
            <a:pathLst>
              <a:path w="3801492" h="1097456" extrusionOk="0">
                <a:moveTo>
                  <a:pt x="0" y="1097456"/>
                </a:moveTo>
                <a:lnTo>
                  <a:pt x="1102581" y="0"/>
                </a:lnTo>
                <a:lnTo>
                  <a:pt x="3801492" y="12700"/>
                </a:lnTo>
                <a:lnTo>
                  <a:pt x="2724311" y="1097456"/>
                </a:lnTo>
                <a:lnTo>
                  <a:pt x="0" y="1097456"/>
                </a:lnTo>
                <a:close/>
              </a:path>
            </a:pathLst>
          </a:custGeom>
          <a:solidFill>
            <a:srgbClr val="669BB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pic>
        <p:nvPicPr>
          <p:cNvPr id="584" name="Google Shape;584;p40"/>
          <p:cNvPicPr preferRelativeResize="0"/>
          <p:nvPr/>
        </p:nvPicPr>
        <p:blipFill rotWithShape="1">
          <a:blip r:embed="rId5">
            <a:alphaModFix/>
          </a:blip>
          <a:srcRect/>
          <a:stretch/>
        </p:blipFill>
        <p:spPr>
          <a:xfrm>
            <a:off x="9175057" y="248508"/>
            <a:ext cx="2649477" cy="1166001"/>
          </a:xfrm>
          <a:prstGeom prst="rect">
            <a:avLst/>
          </a:prstGeom>
          <a:noFill/>
          <a:ln>
            <a:noFill/>
          </a:ln>
        </p:spPr>
      </p:pic>
      <p:pic>
        <p:nvPicPr>
          <p:cNvPr id="585" name="Google Shape;585;p40"/>
          <p:cNvPicPr preferRelativeResize="0"/>
          <p:nvPr/>
        </p:nvPicPr>
        <p:blipFill rotWithShape="1">
          <a:blip r:embed="rId6">
            <a:alphaModFix/>
          </a:blip>
          <a:srcRect/>
          <a:stretch/>
        </p:blipFill>
        <p:spPr>
          <a:xfrm>
            <a:off x="367466" y="542565"/>
            <a:ext cx="2758843" cy="753090"/>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TotalTime>
  <Words>3324</Words>
  <Application>Microsoft Office PowerPoint</Application>
  <PresentationFormat>Widescreen</PresentationFormat>
  <Paragraphs>201</Paragraphs>
  <Slides>40</Slides>
  <Notes>40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40</vt:i4>
      </vt:variant>
    </vt:vector>
  </HeadingPairs>
  <TitlesOfParts>
    <vt:vector size="50" baseType="lpstr">
      <vt:lpstr>Tajawal Medium</vt:lpstr>
      <vt:lpstr>Arial</vt:lpstr>
      <vt:lpstr>Noto Sans Symbols</vt:lpstr>
      <vt:lpstr>Simplified Arabic</vt:lpstr>
      <vt:lpstr>Tajawal ExtraBold</vt:lpstr>
      <vt:lpstr>Adobe Caslon Pro</vt:lpstr>
      <vt:lpstr>Times New Roman</vt:lpstr>
      <vt:lpstr>Wingdings</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NoteBook</cp:lastModifiedBy>
  <cp:revision>4</cp:revision>
  <dcterms:created xsi:type="dcterms:W3CDTF">2023-04-29T09:08:23Z</dcterms:created>
  <dcterms:modified xsi:type="dcterms:W3CDTF">2023-08-25T06:03:33Z</dcterms:modified>
</cp:coreProperties>
</file>