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0"/>
  </p:notesMasterIdLst>
  <p:sldIdLst>
    <p:sldId id="256" r:id="rId2"/>
    <p:sldId id="257" r:id="rId3"/>
    <p:sldId id="265" r:id="rId4"/>
    <p:sldId id="258" r:id="rId5"/>
    <p:sldId id="275" r:id="rId6"/>
    <p:sldId id="286" r:id="rId7"/>
    <p:sldId id="259" r:id="rId8"/>
    <p:sldId id="288" r:id="rId9"/>
    <p:sldId id="266" r:id="rId10"/>
    <p:sldId id="269" r:id="rId11"/>
    <p:sldId id="270" r:id="rId12"/>
    <p:sldId id="264" r:id="rId13"/>
    <p:sldId id="273" r:id="rId14"/>
    <p:sldId id="278" r:id="rId15"/>
    <p:sldId id="277" r:id="rId16"/>
    <p:sldId id="284" r:id="rId17"/>
    <p:sldId id="287" r:id="rId18"/>
    <p:sldId id="285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1282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216" y="5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62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SA"/>
        </a:p>
      </c:txPr>
    </c:title>
    <c:autoTitleDeleted val="0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Grades</c:v>
                </c:pt>
              </c:strCache>
            </c:strRef>
          </c:tx>
          <c:dPt>
            <c:idx val="0"/>
            <c:bubble3D val="0"/>
            <c:spPr>
              <a:solidFill>
                <a:schemeClr val="accent1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47B3-49C7-9BDE-9D85CEE9D9CD}"/>
              </c:ext>
            </c:extLst>
          </c:dPt>
          <c:dPt>
            <c:idx val="1"/>
            <c:bubble3D val="0"/>
            <c:spPr>
              <a:solidFill>
                <a:schemeClr val="accent2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47B3-49C7-9BDE-9D85CEE9D9CD}"/>
              </c:ext>
            </c:extLst>
          </c:dPt>
          <c:cat>
            <c:strRef>
              <c:f>Sheet1!$A$2:$A$3</c:f>
              <c:strCache>
                <c:ptCount val="2"/>
                <c:pt idx="0">
                  <c:v>Quizzes</c:v>
                </c:pt>
                <c:pt idx="1">
                  <c:v>Final</c:v>
                </c:pt>
              </c:strCache>
            </c:strRef>
          </c:cat>
          <c:val>
            <c:numRef>
              <c:f>Sheet1!$B$2:$B$3</c:f>
              <c:numCache>
                <c:formatCode>0%</c:formatCode>
                <c:ptCount val="2"/>
                <c:pt idx="0">
                  <c:v>0.8</c:v>
                </c:pt>
                <c:pt idx="1">
                  <c:v>0.2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4D-4629-8BE2-F221BA3FB20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ayout>
        <c:manualLayout>
          <c:xMode val="edge"/>
          <c:yMode val="edge"/>
          <c:x val="0.7275691851156838"/>
          <c:y val="0.39255601476218777"/>
          <c:w val="0.27243081488431614"/>
          <c:h val="0.20972967089167488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SA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SA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138A696-8A0B-854E-8330-22C69E942052}" type="datetimeFigureOut">
              <a:rPr lang="en-SA" smtClean="0"/>
              <a:t>02/06/2023 R</a:t>
            </a:fld>
            <a:endParaRPr lang="en-S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S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S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S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CCAE731-8109-EC4A-8912-20ABA425F82B}" type="slidenum">
              <a:rPr lang="en-SA" smtClean="0"/>
              <a:t>‹#›</a:t>
            </a:fld>
            <a:endParaRPr lang="en-SA"/>
          </a:p>
        </p:txBody>
      </p:sp>
    </p:spTree>
    <p:extLst>
      <p:ext uri="{BB962C8B-B14F-4D97-AF65-F5344CB8AC3E}">
        <p14:creationId xmlns:p14="http://schemas.microsoft.com/office/powerpoint/2010/main" val="412804722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0" name="Google Shape;130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31" name="Google Shape;131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C5516F-8639-4563-B275-16F60AADF85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0053D79-E7EB-445F-AAE2-8AABCA5EA1B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3E6BE1F-CE3B-44C1-BD25-E6CA5C9C222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6/2/23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1B983EE-89C5-47FD-A055-C17F367D54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E40A166-F858-4038-9849-4DCDA0E054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563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85A7E5-916E-49B4-B96D-2093DD1DE3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D040F8-8FA4-48ED-AC18-1A7C2725FE9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0419C9-0558-40E5-9D7D-BD94C05D9C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6/2/23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251233B-B630-4E58-B7A4-B7C61C5A98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3C9134-A475-400E-BC60-71C62DC71A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0775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7B7001-C1B6-4D10-8F66-D2DB3015AE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C64643F-5628-4531-A0F1-7439EC80E7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88A64CA-B26C-4345-92CD-10E3047FC7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6/2/23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52C1B1-B564-4E28-8803-05E552D4CB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FE2CDA4-1785-4E9B-A105-2EEAAC5563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752913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13BF8F-F2AE-47C3-8C4A-749AB579A0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6DBBEE1-7C2F-4FF4-82F0-A291BBCCEB2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FE712DB-EAC2-4F9A-B482-BD038E04053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B23091C-5D09-4B1B-84CB-3ABA03E7C79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6/2/23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3721C49-227A-4209-8BE8-4E439998DE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48F079-6064-44BA-94B5-82779F8FAB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832346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2030F0-CEF1-48BC-89AB-BDEEA4C76E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24B976-F1DD-4F31-88C4-A57F706CB46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04324C7-4EBE-4671-86D2-911ABFC012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C10AEC3-D936-4D19-83A8-EC7E40A75F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78A8699-B8A6-432E-865B-41A89F3A349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F6DB634-F9B5-4E2D-9E96-1A4CE8E32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6/2/23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C38D0BA-BD85-4880-B8A4-013E08152E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40F5668-8FE3-42C7-87A6-E2D46011D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6299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B64D08-A6E2-4E55-B185-C9F5A334E3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66E7E6F-872A-4F52-8BFF-01A8E6EF21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6/2/23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C496018-1079-47B6-86D9-159B022C81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C6326C2-9E67-47D2-9B69-87FCF2E66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81716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DC089E5-8838-4658-93CB-D494E0349F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6/2/23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193F971-3F91-4A51-A86D-A8EA7F44A7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8BA69E23-2E9F-4972-A039-D062D5F676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3850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7F535E-295B-461D-8B17-8B084FCBF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223F08-840E-4828-9CEA-22F2407AEDE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4E5977-DA70-46A9-99D6-099391C6B43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DA8118-EDCD-43F3-BB9E-6CF6F35D40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6/2/23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A297B7C-0D2C-440C-B1F8-9146BB2F65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DEA0E8-9B12-412F-9707-C5BD85B1AF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00945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9164C-83CF-4F18-A5BD-C1F27227B4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8EC9EB1-F4AA-4352-A318-76DD4916328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9D5B974-D4B3-48BA-AFDA-F58CC2305E8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EDE6289-2BD8-4A20-8217-14F5173842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6/2/23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628F7E-007A-4D2D-BF93-726CAD95D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10E8A7E-4AF4-4DD9-B584-299F7A5C77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76573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180EE5-0030-4EA4-9338-698FD952FB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BA04A6-F3B2-4A0A-B76F-E71B5550CF7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A16984C-D17D-49BD-B0AA-E916EA2A02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6/2/23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8BDAEFB-9D02-4028-96EB-76A2687A74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CCF75A-7908-47F1-A5EF-3270A73A4F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5601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794C43B-F585-4746-938E-43D547893AE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396FEB0-86CB-4831-9BAF-48C817F280B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33A14AF-752C-429C-8C27-E20AF8D81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A884AB-5B14-4520-9CAA-46FBDEA6FF67}" type="datetimeFigureOut">
              <a:rPr lang="en-US" smtClean="0"/>
              <a:t>6/2/23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5E52F8-3443-4D9D-8413-F754CDAB60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F764621-F83F-4A7C-8993-F5EB43ECA2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75595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840A5E3-500C-4604-A45E-B644434F20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B3CD4C4-FBB8-48CF-8E9F-C7A97D0310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F6FCE1-34F5-456E-B4CA-B112E6CFE04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A884AB-5B14-4520-9CAA-46FBDEA6FF67}" type="datetimeFigureOut">
              <a:rPr lang="en-US" smtClean="0"/>
              <a:t>6/2/23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F199DC-AE18-45BE-AD7B-1B827803F4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F139599-FDB3-47DB-8214-56A047FFBF1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88D6D0-9000-49C3-AAAE-68E02DE510C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578815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thana@esu.ac.ae" TargetMode="External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emf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icpedia.org/post-it-note/e/entrepreneur.html" TargetMode="External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3215A6-1F67-4EAD-917E-89426AD43A9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94333" y="662550"/>
            <a:ext cx="4087306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/>
            <a:r>
              <a:rPr lang="en-US" sz="3600" b="1" dirty="0">
                <a:solidFill>
                  <a:srgbClr val="FFC000"/>
                </a:solidFill>
              </a:rPr>
              <a:t>ENTREPRENEURSHIP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62DF36F-0A62-412D-8889-28C8F78A334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8452753" y="4942622"/>
            <a:ext cx="4087305" cy="1147863"/>
          </a:xfrm>
        </p:spPr>
        <p:txBody>
          <a:bodyPr vert="horz" lIns="91440" tIns="45720" rIns="91440" bIns="45720" rtlCol="0" anchor="t">
            <a:normAutofit/>
          </a:bodyPr>
          <a:lstStyle/>
          <a:p>
            <a:pPr algn="l"/>
            <a:r>
              <a:rPr lang="en-US" sz="2000"/>
              <a:t>THANA AHMED</a:t>
            </a:r>
          </a:p>
        </p:txBody>
      </p:sp>
      <p:sp>
        <p:nvSpPr>
          <p:cNvPr id="1031" name="Freeform: Shape 1030">
            <a:extLst>
              <a:ext uri="{FF2B5EF4-FFF2-40B4-BE49-F238E27FC236}">
                <a16:creationId xmlns:a16="http://schemas.microsoft.com/office/drawing/2014/main" id="{E49CC64F-7275-4E33-961B-0C5CDC43987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 flipV="1">
            <a:off x="1" y="0"/>
            <a:ext cx="7188051" cy="6858000"/>
          </a:xfrm>
          <a:custGeom>
            <a:avLst/>
            <a:gdLst>
              <a:gd name="connsiteX0" fmla="*/ 7188051 w 7188051"/>
              <a:gd name="connsiteY0" fmla="*/ 6858000 h 6858000"/>
              <a:gd name="connsiteX1" fmla="*/ 108694 w 7188051"/>
              <a:gd name="connsiteY1" fmla="*/ 6858000 h 6858000"/>
              <a:gd name="connsiteX2" fmla="*/ 79127 w 7188051"/>
              <a:gd name="connsiteY2" fmla="*/ 6681235 h 6858000"/>
              <a:gd name="connsiteX3" fmla="*/ 0 w 7188051"/>
              <a:gd name="connsiteY3" fmla="*/ 5565888 h 6858000"/>
              <a:gd name="connsiteX4" fmla="*/ 2190696 w 7188051"/>
              <a:gd name="connsiteY4" fmla="*/ 145339 h 6858000"/>
              <a:gd name="connsiteX5" fmla="*/ 2339431 w 7188051"/>
              <a:gd name="connsiteY5" fmla="*/ 0 h 6858000"/>
              <a:gd name="connsiteX6" fmla="*/ 7188051 w 7188051"/>
              <a:gd name="connsiteY6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188051" h="6858000">
                <a:moveTo>
                  <a:pt x="7188051" y="6858000"/>
                </a:moveTo>
                <a:lnTo>
                  <a:pt x="108694" y="6858000"/>
                </a:lnTo>
                <a:lnTo>
                  <a:pt x="79127" y="6681235"/>
                </a:lnTo>
                <a:cubicBezTo>
                  <a:pt x="26981" y="6316967"/>
                  <a:pt x="0" y="5944579"/>
                  <a:pt x="0" y="5565888"/>
                </a:cubicBezTo>
                <a:cubicBezTo>
                  <a:pt x="0" y="3459953"/>
                  <a:pt x="834428" y="1548908"/>
                  <a:pt x="2190696" y="145339"/>
                </a:cubicBezTo>
                <a:lnTo>
                  <a:pt x="2339431" y="0"/>
                </a:lnTo>
                <a:lnTo>
                  <a:pt x="7188051" y="0"/>
                </a:lnTo>
                <a:close/>
              </a:path>
            </a:pathLst>
          </a:custGeom>
          <a:solidFill>
            <a:schemeClr val="tx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18182EB6-E26C-C175-590A-02BB6271DDB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" r="32823" b="2"/>
          <a:stretch/>
        </p:blipFill>
        <p:spPr bwMode="auto"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3F110035-ECDD-8FD1-0EC4-DF63917029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15353" y="165661"/>
            <a:ext cx="1176950" cy="107736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05A28F0-1B8F-99CE-18DB-554F5ED8345D}"/>
              </a:ext>
            </a:extLst>
          </p:cNvPr>
          <p:cNvSpPr txBox="1"/>
          <p:nvPr/>
        </p:nvSpPr>
        <p:spPr>
          <a:xfrm>
            <a:off x="7793928" y="4062477"/>
            <a:ext cx="32161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</a:pPr>
            <a:r>
              <a:rPr lang="en-SA" dirty="0"/>
              <a:t>SUMMER 2022-2023</a:t>
            </a:r>
          </a:p>
        </p:txBody>
      </p:sp>
    </p:spTree>
    <p:extLst>
      <p:ext uri="{BB962C8B-B14F-4D97-AF65-F5344CB8AC3E}">
        <p14:creationId xmlns:p14="http://schemas.microsoft.com/office/powerpoint/2010/main" val="40033922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slow" p14:dur="2000" advTm="23232"/>
    </mc:Choice>
    <mc:Fallback xmlns="">
      <p:transition spd="slow" advTm="232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48B322C-0D58-3417-FE0F-BAEACAB08AA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1"/>
            <a:ext cx="4876800" cy="6858000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4965430" y="629268"/>
            <a:ext cx="6586491" cy="128616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latin typeface="+mj-lt"/>
                <a:ea typeface="+mj-ea"/>
                <a:cs typeface="+mj-cs"/>
              </a:rPr>
              <a:t>GENERAL INFORMATION</a:t>
            </a:r>
            <a:endParaRPr lang="en-US" sz="4400" dirty="0"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05BD1-826C-405E-9681-63DDC36A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65431" y="2438400"/>
            <a:ext cx="6586489" cy="3785419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2000" b="1" dirty="0"/>
              <a:t>Course name: </a:t>
            </a:r>
            <a:r>
              <a:rPr lang="en-US" sz="2000" dirty="0"/>
              <a:t>Entrepreneurship</a:t>
            </a:r>
          </a:p>
          <a:p>
            <a:endParaRPr lang="en-US" sz="2000" dirty="0"/>
          </a:p>
          <a:p>
            <a:r>
              <a:rPr lang="en-US" sz="2000" b="1" dirty="0"/>
              <a:t>Course instructor: </a:t>
            </a:r>
            <a:r>
              <a:rPr lang="en-US" sz="2000" dirty="0"/>
              <a:t>Thana Ahmed</a:t>
            </a:r>
          </a:p>
          <a:p>
            <a:endParaRPr lang="en-US" sz="2000" dirty="0"/>
          </a:p>
          <a:p>
            <a:r>
              <a:rPr lang="en-US" sz="2000" b="1" dirty="0"/>
              <a:t>Email:</a:t>
            </a:r>
            <a:r>
              <a:rPr lang="en-US" sz="2000" dirty="0"/>
              <a:t> </a:t>
            </a:r>
            <a:r>
              <a:rPr lang="en-US" sz="2000" dirty="0"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thana@esu.ac.ae</a:t>
            </a:r>
            <a:endParaRPr lang="en-US" sz="2000" dirty="0"/>
          </a:p>
          <a:p>
            <a:endParaRPr lang="en-US" sz="2000" dirty="0"/>
          </a:p>
          <a:p>
            <a:r>
              <a:rPr lang="en-US" sz="2000" b="1" dirty="0"/>
              <a:t>Contact hour</a:t>
            </a:r>
            <a:r>
              <a:rPr lang="en-US" sz="2000" dirty="0"/>
              <a:t>: Tuesday 5-6 pm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A7F400EE-A8A5-48AF-B4D6-291B52C6F0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080934" y="2115117"/>
            <a:ext cx="6309360" cy="0"/>
          </a:xfrm>
          <a:prstGeom prst="line">
            <a:avLst/>
          </a:prstGeom>
          <a:ln w="19050">
            <a:solidFill>
              <a:srgbClr val="DE6C4A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1" name="Picture 10">
            <a:extLst>
              <a:ext uri="{FF2B5EF4-FFF2-40B4-BE49-F238E27FC236}">
                <a16:creationId xmlns:a16="http://schemas.microsoft.com/office/drawing/2014/main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2448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625"/>
    </mc:Choice>
    <mc:Fallback xmlns="">
      <p:transition spd="slow" advTm="10625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7924800" y="2474893"/>
            <a:ext cx="3790950" cy="144655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</a:rPr>
              <a:t>GENERAL INFORMATION</a:t>
            </a:r>
            <a:endParaRPr lang="en-US" sz="4400" dirty="0">
              <a:solidFill>
                <a:schemeClr val="bg1"/>
              </a:solidFill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A96A0B53-6032-4872-95C4-A8AB52C64838}"/>
              </a:ext>
            </a:extLst>
          </p:cNvPr>
          <p:cNvSpPr txBox="1"/>
          <p:nvPr/>
        </p:nvSpPr>
        <p:spPr>
          <a:xfrm>
            <a:off x="238538" y="2003209"/>
            <a:ext cx="11477211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/>
              <a:t>ترفع</a:t>
            </a:r>
            <a:r>
              <a:rPr lang="ar-SA" sz="3200" dirty="0">
                <a:solidFill>
                  <a:schemeClr val="accent2"/>
                </a:solidFill>
              </a:rPr>
              <a:t> المحاضرات الأسبوعية </a:t>
            </a:r>
            <a:r>
              <a:rPr lang="ar-SA" sz="3200" dirty="0"/>
              <a:t>على المنصة التعليمية </a:t>
            </a:r>
            <a:r>
              <a:rPr lang="en-US" sz="3200" dirty="0"/>
              <a:t>Moodle </a:t>
            </a:r>
            <a:r>
              <a:rPr lang="ar-SA" sz="3200" dirty="0"/>
              <a:t> يوم </a:t>
            </a:r>
            <a:r>
              <a:rPr lang="ar-SA" sz="3200" dirty="0">
                <a:solidFill>
                  <a:schemeClr val="accent1"/>
                </a:solidFill>
              </a:rPr>
              <a:t>السبت</a:t>
            </a:r>
            <a:r>
              <a:rPr lang="ar-SA" sz="3200" dirty="0"/>
              <a:t> من كل أسبوع في تمام الساعة 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12:00 ظهرا </a:t>
            </a:r>
            <a:r>
              <a:rPr lang="ar-SA" sz="3200" dirty="0"/>
              <a:t>بتوقيت الرياض.</a:t>
            </a: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en-US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3200" dirty="0">
                <a:solidFill>
                  <a:schemeClr val="accent2"/>
                </a:solidFill>
              </a:rPr>
              <a:t>حلقات النقاش </a:t>
            </a:r>
            <a:r>
              <a:rPr lang="ar-SA" sz="3200" dirty="0"/>
              <a:t>وهي حلقات أسبوعية اختيارية للطالب وغرضها مناقشة ما تم طرحه خلال المحاضرة المسجلة لكل أسبوع ستكون بإذن الله كل يوم </a:t>
            </a:r>
            <a:r>
              <a:rPr lang="ar-SA" sz="3200" dirty="0">
                <a:solidFill>
                  <a:schemeClr val="accent1">
                    <a:lumMod val="75000"/>
                  </a:schemeClr>
                </a:solidFill>
              </a:rPr>
              <a:t>ثلاثاء من الساعة 5-6 مساء </a:t>
            </a:r>
            <a:r>
              <a:rPr lang="ar-SA" sz="3200" dirty="0"/>
              <a:t>على رابط زوم والذي سوف يتم الإعلان عنه على المنصة التعليمية </a:t>
            </a:r>
            <a:r>
              <a:rPr lang="en-US" sz="3200" dirty="0"/>
              <a:t>Moodle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995B40F-C9CA-1C20-0690-55B1B2234299}"/>
              </a:ext>
            </a:extLst>
          </p:cNvPr>
          <p:cNvSpPr txBox="1"/>
          <p:nvPr/>
        </p:nvSpPr>
        <p:spPr>
          <a:xfrm>
            <a:off x="3405809" y="260425"/>
            <a:ext cx="534062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ar-SA" sz="6000" b="1" dirty="0">
                <a:solidFill>
                  <a:schemeClr val="accent2"/>
                </a:solidFill>
              </a:rPr>
              <a:t>معلومات عامة</a:t>
            </a:r>
            <a:endParaRPr lang="en-US" sz="6000" b="1" dirty="0">
              <a:solidFill>
                <a:schemeClr val="accent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500130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own Arrow 7">
            <a:extLst>
              <a:ext uri="{FF2B5EF4-FFF2-40B4-BE49-F238E27FC236}">
                <a16:creationId xmlns:a16="http://schemas.microsoft.com/office/drawing/2014/main" id="{D4771268-CB57-404A-9271-370EB28F60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>
            <a:off x="800100" y="1491343"/>
            <a:ext cx="3333749" cy="3499103"/>
          </a:xfrm>
          <a:prstGeom prst="downArrow">
            <a:avLst>
              <a:gd name="adj1" fmla="val 100000"/>
              <a:gd name="adj2" fmla="val 15788"/>
            </a:avLst>
          </a:prstGeom>
          <a:solidFill>
            <a:srgbClr val="404040"/>
          </a:solidFill>
          <a:ln w="5397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28700" y="1967266"/>
            <a:ext cx="2628900" cy="2547257"/>
          </a:xfrm>
          <a:noFill/>
        </p:spPr>
        <p:txBody>
          <a:bodyPr vert="horz" lIns="91440" tIns="45720" rIns="91440" bIns="45720" rtlCol="0" anchor="ctr">
            <a:normAutofit/>
          </a:bodyPr>
          <a:lstStyle/>
          <a:p>
            <a:pPr algn="ctr"/>
            <a:r>
              <a:rPr lang="en-US" sz="3600" b="1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Reference book</a:t>
            </a:r>
          </a:p>
        </p:txBody>
      </p:sp>
      <p:pic>
        <p:nvPicPr>
          <p:cNvPr id="4" name="Picture 3" descr="Graphical user interface, text&#10;&#10;Description automatically generated">
            <a:extLst>
              <a:ext uri="{FF2B5EF4-FFF2-40B4-BE49-F238E27FC236}">
                <a16:creationId xmlns:a16="http://schemas.microsoft.com/office/drawing/2014/main" id="{D1A8589D-A62D-18AA-6A5B-FECA301A63D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846" y="762966"/>
            <a:ext cx="4399303" cy="55687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33882007-B780-446B-B51A-40FC7315F68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8624" y="224285"/>
            <a:ext cx="1176950" cy="107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84166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, screenshot, software, font&#10;&#10;Description automatically generated">
            <a:extLst>
              <a:ext uri="{FF2B5EF4-FFF2-40B4-BE49-F238E27FC236}">
                <a16:creationId xmlns:a16="http://schemas.microsoft.com/office/drawing/2014/main" id="{CF0BA11F-76E0-0DC7-33D0-49B11FD938D7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176" b="22280"/>
          <a:stretch/>
        </p:blipFill>
        <p:spPr>
          <a:xfrm>
            <a:off x="2803808" y="274770"/>
            <a:ext cx="6253106" cy="6308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924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72675" y="2204822"/>
            <a:ext cx="238650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0"/>
            <a:ext cx="9533101" cy="1610200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FCEF8B57-3008-D94A-92D2-AC32224C12E8}"/>
              </a:ext>
            </a:extLst>
          </p:cNvPr>
          <p:cNvSpPr txBox="1"/>
          <p:nvPr/>
        </p:nvSpPr>
        <p:spPr>
          <a:xfrm>
            <a:off x="2752322" y="429788"/>
            <a:ext cx="321594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Bahnschrift Condensed" panose="020B0502040204020203" pitchFamily="34" charset="0"/>
                <a:cs typeface="Sakkal Majalla" panose="02000000000000000000" pitchFamily="2" charset="-78"/>
              </a:rPr>
              <a:t>SUMMER 2022-2023</a:t>
            </a:r>
          </a:p>
        </p:txBody>
      </p:sp>
      <p:sp>
        <p:nvSpPr>
          <p:cNvPr id="13" name="Google Shape;1103;p33">
            <a:extLst>
              <a:ext uri="{FF2B5EF4-FFF2-40B4-BE49-F238E27FC236}">
                <a16:creationId xmlns:a16="http://schemas.microsoft.com/office/drawing/2014/main" id="{8BCBFB35-849A-A846-920B-05F167933D55}"/>
              </a:ext>
            </a:extLst>
          </p:cNvPr>
          <p:cNvSpPr txBox="1">
            <a:spLocks/>
          </p:cNvSpPr>
          <p:nvPr/>
        </p:nvSpPr>
        <p:spPr>
          <a:xfrm>
            <a:off x="7560256" y="2022029"/>
            <a:ext cx="4216138" cy="2541970"/>
          </a:xfrm>
          <a:prstGeom prst="rect">
            <a:avLst/>
          </a:prstGeom>
          <a:gradFill flip="none" rotWithShape="1">
            <a:gsLst>
              <a:gs pos="0">
                <a:schemeClr val="accent5">
                  <a:lumMod val="0"/>
                  <a:lumOff val="100000"/>
                </a:schemeClr>
              </a:gs>
              <a:gs pos="35000">
                <a:schemeClr val="accent5">
                  <a:lumMod val="0"/>
                  <a:lumOff val="100000"/>
                </a:schemeClr>
              </a:gs>
              <a:gs pos="100000">
                <a:schemeClr val="accent5">
                  <a:lumMod val="100000"/>
                </a:schemeClr>
              </a:gs>
            </a:gsLst>
            <a:path path="circle">
              <a:fillToRect l="50000" t="-80000" r="50000" b="180000"/>
            </a:path>
            <a:tileRect/>
          </a:gradFill>
        </p:spPr>
        <p:txBody>
          <a:bodyPr spcFirstLastPara="1" wrap="square" lIns="91425" tIns="91425" rIns="91425" bIns="91425" anchor="ctr" anchorCtr="0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 rtl="1">
              <a:lnSpc>
                <a:spcPct val="100000"/>
              </a:lnSpc>
              <a:spcBef>
                <a:spcPts val="0"/>
              </a:spcBef>
              <a:buClr>
                <a:srgbClr val="212950"/>
              </a:buClr>
              <a:buSzPts val="2600"/>
              <a:buFont typeface="Catamaran"/>
              <a:buNone/>
            </a:pPr>
            <a:r>
              <a:rPr lang="ar-EG" b="1" dirty="0">
                <a:solidFill>
                  <a:schemeClr val="tx1">
                    <a:lumMod val="85000"/>
                    <a:lumOff val="15000"/>
                  </a:schemeClr>
                </a:solidFill>
                <a:latin typeface="Sakkal Majalla" panose="02000000000000000000" pitchFamily="2" charset="-78"/>
                <a:ea typeface="Tahoma" panose="020B0604030504040204" pitchFamily="34" charset="0"/>
                <a:cs typeface="Sakkal Majalla" panose="02000000000000000000" pitchFamily="2" charset="-78"/>
              </a:rPr>
              <a:t>مخطط الأسابيع الدراسية </a:t>
            </a:r>
            <a:endParaRPr lang="ar-SA" b="1" dirty="0">
              <a:solidFill>
                <a:schemeClr val="tx1">
                  <a:lumMod val="85000"/>
                  <a:lumOff val="15000"/>
                </a:schemeClr>
              </a:solidFill>
              <a:latin typeface="Sakkal Majalla" panose="02000000000000000000" pitchFamily="2" charset="-78"/>
              <a:ea typeface="Tahoma" panose="020B0604030504040204" pitchFamily="34" charset="0"/>
              <a:cs typeface="Sakkal Majalla" panose="02000000000000000000" pitchFamily="2" charset="-78"/>
            </a:endParaRPr>
          </a:p>
        </p:txBody>
      </p:sp>
      <p:grpSp>
        <p:nvGrpSpPr>
          <p:cNvPr id="14" name="Google Shape;531;p45">
            <a:extLst>
              <a:ext uri="{FF2B5EF4-FFF2-40B4-BE49-F238E27FC236}">
                <a16:creationId xmlns:a16="http://schemas.microsoft.com/office/drawing/2014/main" id="{5594617E-7544-D04F-B38A-E344AC5615A3}"/>
              </a:ext>
            </a:extLst>
          </p:cNvPr>
          <p:cNvGrpSpPr/>
          <p:nvPr/>
        </p:nvGrpSpPr>
        <p:grpSpPr>
          <a:xfrm>
            <a:off x="5790863" y="4566498"/>
            <a:ext cx="4446494" cy="1884961"/>
            <a:chOff x="4189650" y="2440275"/>
            <a:chExt cx="4195525" cy="2055425"/>
          </a:xfrm>
        </p:grpSpPr>
        <p:sp>
          <p:nvSpPr>
            <p:cNvPr id="15" name="Google Shape;532;p45">
              <a:extLst>
                <a:ext uri="{FF2B5EF4-FFF2-40B4-BE49-F238E27FC236}">
                  <a16:creationId xmlns:a16="http://schemas.microsoft.com/office/drawing/2014/main" id="{EBDAF2EA-DC8E-234E-99B5-2DBAE818378B}"/>
                </a:ext>
              </a:extLst>
            </p:cNvPr>
            <p:cNvSpPr/>
            <p:nvPr/>
          </p:nvSpPr>
          <p:spPr>
            <a:xfrm>
              <a:off x="4189650" y="4130425"/>
              <a:ext cx="4195525" cy="365275"/>
            </a:xfrm>
            <a:custGeom>
              <a:avLst/>
              <a:gdLst/>
              <a:ahLst/>
              <a:cxnLst/>
              <a:rect l="l" t="t" r="r" b="b"/>
              <a:pathLst>
                <a:path w="167821" h="14611" extrusionOk="0">
                  <a:moveTo>
                    <a:pt x="83894" y="0"/>
                  </a:moveTo>
                  <a:cubicBezTo>
                    <a:pt x="37561" y="0"/>
                    <a:pt x="1" y="3269"/>
                    <a:pt x="1" y="7305"/>
                  </a:cubicBezTo>
                  <a:cubicBezTo>
                    <a:pt x="1" y="11342"/>
                    <a:pt x="37561" y="14611"/>
                    <a:pt x="83894" y="14611"/>
                  </a:cubicBezTo>
                  <a:cubicBezTo>
                    <a:pt x="130227" y="14611"/>
                    <a:pt x="167820" y="11342"/>
                    <a:pt x="167820" y="7305"/>
                  </a:cubicBezTo>
                  <a:cubicBezTo>
                    <a:pt x="167820" y="3269"/>
                    <a:pt x="130227" y="0"/>
                    <a:pt x="83894" y="0"/>
                  </a:cubicBezTo>
                  <a:close/>
                </a:path>
              </a:pathLst>
            </a:custGeom>
            <a:solidFill>
              <a:schemeClr val="tx1">
                <a:lumMod val="60000"/>
                <a:lumOff val="4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16" name="Google Shape;533;p45">
              <a:extLst>
                <a:ext uri="{FF2B5EF4-FFF2-40B4-BE49-F238E27FC236}">
                  <a16:creationId xmlns:a16="http://schemas.microsoft.com/office/drawing/2014/main" id="{3FE47E4C-3FD6-2A4B-B6D5-A953CAD2B8E0}"/>
                </a:ext>
              </a:extLst>
            </p:cNvPr>
            <p:cNvSpPr/>
            <p:nvPr/>
          </p:nvSpPr>
          <p:spPr>
            <a:xfrm>
              <a:off x="5619000" y="3139700"/>
              <a:ext cx="117625" cy="144300"/>
            </a:xfrm>
            <a:custGeom>
              <a:avLst/>
              <a:gdLst/>
              <a:ahLst/>
              <a:cxnLst/>
              <a:rect l="l" t="t" r="r" b="b"/>
              <a:pathLst>
                <a:path w="4705" h="5772" extrusionOk="0">
                  <a:moveTo>
                    <a:pt x="2202" y="1"/>
                  </a:moveTo>
                  <a:cubicBezTo>
                    <a:pt x="1969" y="1202"/>
                    <a:pt x="1635" y="2202"/>
                    <a:pt x="468" y="2603"/>
                  </a:cubicBezTo>
                  <a:cubicBezTo>
                    <a:pt x="460" y="2604"/>
                    <a:pt x="451" y="2605"/>
                    <a:pt x="442" y="2605"/>
                  </a:cubicBezTo>
                  <a:cubicBezTo>
                    <a:pt x="344" y="2605"/>
                    <a:pt x="212" y="2511"/>
                    <a:pt x="118" y="2511"/>
                  </a:cubicBezTo>
                  <a:cubicBezTo>
                    <a:pt x="49" y="2511"/>
                    <a:pt x="1" y="2562"/>
                    <a:pt x="1" y="2736"/>
                  </a:cubicBezTo>
                  <a:cubicBezTo>
                    <a:pt x="1" y="2970"/>
                    <a:pt x="134" y="3170"/>
                    <a:pt x="368" y="3270"/>
                  </a:cubicBezTo>
                  <a:cubicBezTo>
                    <a:pt x="901" y="3470"/>
                    <a:pt x="1468" y="3670"/>
                    <a:pt x="1735" y="4271"/>
                  </a:cubicBezTo>
                  <a:cubicBezTo>
                    <a:pt x="2002" y="4671"/>
                    <a:pt x="2102" y="5171"/>
                    <a:pt x="2202" y="5772"/>
                  </a:cubicBezTo>
                  <a:cubicBezTo>
                    <a:pt x="2603" y="4371"/>
                    <a:pt x="3203" y="3303"/>
                    <a:pt x="4704" y="2836"/>
                  </a:cubicBezTo>
                  <a:cubicBezTo>
                    <a:pt x="3503" y="2403"/>
                    <a:pt x="2769" y="1835"/>
                    <a:pt x="2536" y="735"/>
                  </a:cubicBezTo>
                  <a:cubicBezTo>
                    <a:pt x="2436" y="535"/>
                    <a:pt x="2336" y="334"/>
                    <a:pt x="2202" y="1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534;p45">
              <a:extLst>
                <a:ext uri="{FF2B5EF4-FFF2-40B4-BE49-F238E27FC236}">
                  <a16:creationId xmlns:a16="http://schemas.microsoft.com/office/drawing/2014/main" id="{0420A081-A755-0B4B-80BE-A3C45CE44253}"/>
                </a:ext>
              </a:extLst>
            </p:cNvPr>
            <p:cNvSpPr/>
            <p:nvPr/>
          </p:nvSpPr>
          <p:spPr>
            <a:xfrm>
              <a:off x="5515600" y="2769450"/>
              <a:ext cx="120100" cy="133000"/>
            </a:xfrm>
            <a:custGeom>
              <a:avLst/>
              <a:gdLst/>
              <a:ahLst/>
              <a:cxnLst/>
              <a:rect l="l" t="t" r="r" b="b"/>
              <a:pathLst>
                <a:path w="4804" h="5320" extrusionOk="0">
                  <a:moveTo>
                    <a:pt x="2235" y="0"/>
                  </a:moveTo>
                  <a:cubicBezTo>
                    <a:pt x="1835" y="1368"/>
                    <a:pt x="1401" y="2402"/>
                    <a:pt x="0" y="2569"/>
                  </a:cubicBezTo>
                  <a:cubicBezTo>
                    <a:pt x="0" y="2802"/>
                    <a:pt x="134" y="2902"/>
                    <a:pt x="334" y="2969"/>
                  </a:cubicBezTo>
                  <a:cubicBezTo>
                    <a:pt x="1268" y="3269"/>
                    <a:pt x="1802" y="3903"/>
                    <a:pt x="1969" y="4870"/>
                  </a:cubicBezTo>
                  <a:cubicBezTo>
                    <a:pt x="2069" y="5192"/>
                    <a:pt x="2109" y="5319"/>
                    <a:pt x="2190" y="5319"/>
                  </a:cubicBezTo>
                  <a:cubicBezTo>
                    <a:pt x="2244" y="5319"/>
                    <a:pt x="2316" y="5264"/>
                    <a:pt x="2436" y="5171"/>
                  </a:cubicBezTo>
                  <a:cubicBezTo>
                    <a:pt x="2602" y="3936"/>
                    <a:pt x="3370" y="3169"/>
                    <a:pt x="4804" y="2702"/>
                  </a:cubicBezTo>
                  <a:cubicBezTo>
                    <a:pt x="3236" y="2369"/>
                    <a:pt x="2636" y="1368"/>
                    <a:pt x="22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535;p45">
              <a:extLst>
                <a:ext uri="{FF2B5EF4-FFF2-40B4-BE49-F238E27FC236}">
                  <a16:creationId xmlns:a16="http://schemas.microsoft.com/office/drawing/2014/main" id="{DF3EA63E-AE9C-BB49-949F-C3A6D10F1710}"/>
                </a:ext>
              </a:extLst>
            </p:cNvPr>
            <p:cNvSpPr/>
            <p:nvPr/>
          </p:nvSpPr>
          <p:spPr>
            <a:xfrm>
              <a:off x="6028475" y="3170575"/>
              <a:ext cx="75075" cy="90900"/>
            </a:xfrm>
            <a:custGeom>
              <a:avLst/>
              <a:gdLst/>
              <a:ahLst/>
              <a:cxnLst/>
              <a:rect l="l" t="t" r="r" b="b"/>
              <a:pathLst>
                <a:path w="3003" h="3636" extrusionOk="0">
                  <a:moveTo>
                    <a:pt x="1535" y="0"/>
                  </a:moveTo>
                  <a:cubicBezTo>
                    <a:pt x="1301" y="767"/>
                    <a:pt x="801" y="1268"/>
                    <a:pt x="0" y="1668"/>
                  </a:cubicBezTo>
                  <a:cubicBezTo>
                    <a:pt x="967" y="1935"/>
                    <a:pt x="1301" y="2569"/>
                    <a:pt x="1535" y="3636"/>
                  </a:cubicBezTo>
                  <a:cubicBezTo>
                    <a:pt x="1835" y="2535"/>
                    <a:pt x="2202" y="1901"/>
                    <a:pt x="3002" y="1701"/>
                  </a:cubicBezTo>
                  <a:cubicBezTo>
                    <a:pt x="2435" y="1234"/>
                    <a:pt x="1801" y="834"/>
                    <a:pt x="1535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536;p45">
              <a:extLst>
                <a:ext uri="{FF2B5EF4-FFF2-40B4-BE49-F238E27FC236}">
                  <a16:creationId xmlns:a16="http://schemas.microsoft.com/office/drawing/2014/main" id="{469DAD53-B34B-D24F-AFFA-D876928C5D41}"/>
                </a:ext>
              </a:extLst>
            </p:cNvPr>
            <p:cNvSpPr/>
            <p:nvPr/>
          </p:nvSpPr>
          <p:spPr>
            <a:xfrm>
              <a:off x="6304500" y="3626725"/>
              <a:ext cx="88425" cy="103425"/>
            </a:xfrm>
            <a:custGeom>
              <a:avLst/>
              <a:gdLst/>
              <a:ahLst/>
              <a:cxnLst/>
              <a:rect l="l" t="t" r="r" b="b"/>
              <a:pathLst>
                <a:path w="3537" h="4137" extrusionOk="0">
                  <a:moveTo>
                    <a:pt x="1568" y="0"/>
                  </a:moveTo>
                  <a:cubicBezTo>
                    <a:pt x="1401" y="1068"/>
                    <a:pt x="1034" y="1802"/>
                    <a:pt x="0" y="2002"/>
                  </a:cubicBezTo>
                  <a:cubicBezTo>
                    <a:pt x="267" y="2669"/>
                    <a:pt x="1134" y="2702"/>
                    <a:pt x="1335" y="3436"/>
                  </a:cubicBezTo>
                  <a:cubicBezTo>
                    <a:pt x="1435" y="3603"/>
                    <a:pt x="1535" y="3803"/>
                    <a:pt x="1668" y="4137"/>
                  </a:cubicBezTo>
                  <a:cubicBezTo>
                    <a:pt x="2002" y="3203"/>
                    <a:pt x="2435" y="2502"/>
                    <a:pt x="3536" y="2102"/>
                  </a:cubicBezTo>
                  <a:cubicBezTo>
                    <a:pt x="2302" y="1768"/>
                    <a:pt x="1968" y="901"/>
                    <a:pt x="1568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537;p45">
              <a:extLst>
                <a:ext uri="{FF2B5EF4-FFF2-40B4-BE49-F238E27FC236}">
                  <a16:creationId xmlns:a16="http://schemas.microsoft.com/office/drawing/2014/main" id="{017F3A6F-F0D8-C34A-92E3-062FDA07549F}"/>
                </a:ext>
              </a:extLst>
            </p:cNvPr>
            <p:cNvSpPr/>
            <p:nvPr/>
          </p:nvSpPr>
          <p:spPr>
            <a:xfrm>
              <a:off x="6840700" y="3392400"/>
              <a:ext cx="90925" cy="111750"/>
            </a:xfrm>
            <a:custGeom>
              <a:avLst/>
              <a:gdLst/>
              <a:ahLst/>
              <a:cxnLst/>
              <a:rect l="l" t="t" r="r" b="b"/>
              <a:pathLst>
                <a:path w="3637" h="4470" extrusionOk="0">
                  <a:moveTo>
                    <a:pt x="1769" y="0"/>
                  </a:moveTo>
                  <a:cubicBezTo>
                    <a:pt x="1602" y="1168"/>
                    <a:pt x="1135" y="1835"/>
                    <a:pt x="1" y="2168"/>
                  </a:cubicBezTo>
                  <a:cubicBezTo>
                    <a:pt x="1135" y="2535"/>
                    <a:pt x="1569" y="3236"/>
                    <a:pt x="1802" y="4470"/>
                  </a:cubicBezTo>
                  <a:cubicBezTo>
                    <a:pt x="2102" y="3302"/>
                    <a:pt x="2569" y="2569"/>
                    <a:pt x="3637" y="2168"/>
                  </a:cubicBezTo>
                  <a:cubicBezTo>
                    <a:pt x="2569" y="1801"/>
                    <a:pt x="2102" y="1067"/>
                    <a:pt x="1769" y="0"/>
                  </a:cubicBezTo>
                  <a:close/>
                </a:path>
              </a:pathLst>
            </a:custGeom>
            <a:solidFill>
              <a:srgbClr val="ECECF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538;p45">
              <a:extLst>
                <a:ext uri="{FF2B5EF4-FFF2-40B4-BE49-F238E27FC236}">
                  <a16:creationId xmlns:a16="http://schemas.microsoft.com/office/drawing/2014/main" id="{DDB16A04-BB8B-4147-8048-A0B3134BB80B}"/>
                </a:ext>
              </a:extLst>
            </p:cNvPr>
            <p:cNvSpPr/>
            <p:nvPr/>
          </p:nvSpPr>
          <p:spPr>
            <a:xfrm>
              <a:off x="6178575" y="2993775"/>
              <a:ext cx="25" cy="25"/>
            </a:xfrm>
            <a:custGeom>
              <a:avLst/>
              <a:gdLst/>
              <a:ahLst/>
              <a:cxnLst/>
              <a:rect l="l" t="t" r="r" b="b"/>
              <a:pathLst>
                <a:path w="1" h="1" extrusionOk="0">
                  <a:moveTo>
                    <a:pt x="0" y="0"/>
                  </a:move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539;p45">
              <a:extLst>
                <a:ext uri="{FF2B5EF4-FFF2-40B4-BE49-F238E27FC236}">
                  <a16:creationId xmlns:a16="http://schemas.microsoft.com/office/drawing/2014/main" id="{2D4EE373-5AAB-F943-BDD3-E0BBB41DC9F1}"/>
                </a:ext>
              </a:extLst>
            </p:cNvPr>
            <p:cNvSpPr/>
            <p:nvPr/>
          </p:nvSpPr>
          <p:spPr>
            <a:xfrm>
              <a:off x="6226950" y="3639225"/>
              <a:ext cx="110925" cy="147625"/>
            </a:xfrm>
            <a:custGeom>
              <a:avLst/>
              <a:gdLst/>
              <a:ahLst/>
              <a:cxnLst/>
              <a:rect l="l" t="t" r="r" b="b"/>
              <a:pathLst>
                <a:path w="4437" h="5905" extrusionOk="0">
                  <a:moveTo>
                    <a:pt x="2402" y="1"/>
                  </a:moveTo>
                  <a:cubicBezTo>
                    <a:pt x="2202" y="1302"/>
                    <a:pt x="1601" y="2336"/>
                    <a:pt x="0" y="2836"/>
                  </a:cubicBezTo>
                  <a:cubicBezTo>
                    <a:pt x="1668" y="3236"/>
                    <a:pt x="2168" y="4304"/>
                    <a:pt x="2435" y="5905"/>
                  </a:cubicBezTo>
                  <a:cubicBezTo>
                    <a:pt x="2735" y="4404"/>
                    <a:pt x="3336" y="3470"/>
                    <a:pt x="4437" y="2936"/>
                  </a:cubicBezTo>
                  <a:cubicBezTo>
                    <a:pt x="4236" y="2202"/>
                    <a:pt x="3369" y="2169"/>
                    <a:pt x="3102" y="1502"/>
                  </a:cubicBezTo>
                  <a:cubicBezTo>
                    <a:pt x="2869" y="1002"/>
                    <a:pt x="2635" y="501"/>
                    <a:pt x="2402" y="1"/>
                  </a:cubicBezTo>
                  <a:close/>
                </a:path>
              </a:pathLst>
            </a:custGeom>
            <a:solidFill>
              <a:srgbClr val="CCD7F3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540;p45">
              <a:extLst>
                <a:ext uri="{FF2B5EF4-FFF2-40B4-BE49-F238E27FC236}">
                  <a16:creationId xmlns:a16="http://schemas.microsoft.com/office/drawing/2014/main" id="{A9AE08A0-197D-EA42-A697-8739D4DF3F24}"/>
                </a:ext>
              </a:extLst>
            </p:cNvPr>
            <p:cNvSpPr/>
            <p:nvPr/>
          </p:nvSpPr>
          <p:spPr>
            <a:xfrm>
              <a:off x="6407075" y="3825950"/>
              <a:ext cx="1752925" cy="415425"/>
            </a:xfrm>
            <a:custGeom>
              <a:avLst/>
              <a:gdLst/>
              <a:ahLst/>
              <a:cxnLst/>
              <a:rect l="l" t="t" r="r" b="b"/>
              <a:pathLst>
                <a:path w="70117" h="16617" extrusionOk="0">
                  <a:moveTo>
                    <a:pt x="22824" y="1"/>
                  </a:moveTo>
                  <a:cubicBezTo>
                    <a:pt x="21576" y="1"/>
                    <a:pt x="20330" y="217"/>
                    <a:pt x="19114" y="404"/>
                  </a:cubicBezTo>
                  <a:cubicBezTo>
                    <a:pt x="13210" y="1238"/>
                    <a:pt x="7706" y="3106"/>
                    <a:pt x="3102" y="7042"/>
                  </a:cubicBezTo>
                  <a:cubicBezTo>
                    <a:pt x="1935" y="8010"/>
                    <a:pt x="667" y="8977"/>
                    <a:pt x="0" y="10445"/>
                  </a:cubicBezTo>
                  <a:cubicBezTo>
                    <a:pt x="34" y="10778"/>
                    <a:pt x="267" y="10945"/>
                    <a:pt x="534" y="11045"/>
                  </a:cubicBezTo>
                  <a:cubicBezTo>
                    <a:pt x="2569" y="12079"/>
                    <a:pt x="3970" y="13714"/>
                    <a:pt x="5071" y="15682"/>
                  </a:cubicBezTo>
                  <a:cubicBezTo>
                    <a:pt x="5237" y="16049"/>
                    <a:pt x="5437" y="16416"/>
                    <a:pt x="5871" y="16516"/>
                  </a:cubicBezTo>
                  <a:cubicBezTo>
                    <a:pt x="6046" y="16543"/>
                    <a:pt x="6220" y="16556"/>
                    <a:pt x="6394" y="16556"/>
                  </a:cubicBezTo>
                  <a:cubicBezTo>
                    <a:pt x="6854" y="16556"/>
                    <a:pt x="7313" y="16470"/>
                    <a:pt x="7772" y="16349"/>
                  </a:cubicBezTo>
                  <a:cubicBezTo>
                    <a:pt x="12609" y="15081"/>
                    <a:pt x="17613" y="14681"/>
                    <a:pt x="22583" y="14548"/>
                  </a:cubicBezTo>
                  <a:cubicBezTo>
                    <a:pt x="22891" y="14542"/>
                    <a:pt x="23199" y="14539"/>
                    <a:pt x="23507" y="14539"/>
                  </a:cubicBezTo>
                  <a:cubicBezTo>
                    <a:pt x="26735" y="14539"/>
                    <a:pt x="29963" y="14843"/>
                    <a:pt x="33191" y="15148"/>
                  </a:cubicBezTo>
                  <a:cubicBezTo>
                    <a:pt x="37694" y="15615"/>
                    <a:pt x="42197" y="16015"/>
                    <a:pt x="46700" y="16416"/>
                  </a:cubicBezTo>
                  <a:cubicBezTo>
                    <a:pt x="47467" y="16416"/>
                    <a:pt x="48235" y="16616"/>
                    <a:pt x="49002" y="16616"/>
                  </a:cubicBezTo>
                  <a:lnTo>
                    <a:pt x="68883" y="16616"/>
                  </a:lnTo>
                  <a:cubicBezTo>
                    <a:pt x="68949" y="16616"/>
                    <a:pt x="69016" y="16616"/>
                    <a:pt x="69083" y="16616"/>
                  </a:cubicBezTo>
                  <a:cubicBezTo>
                    <a:pt x="69448" y="16616"/>
                    <a:pt x="69807" y="16593"/>
                    <a:pt x="70117" y="16282"/>
                  </a:cubicBezTo>
                  <a:cubicBezTo>
                    <a:pt x="70050" y="16015"/>
                    <a:pt x="69984" y="15682"/>
                    <a:pt x="69917" y="15381"/>
                  </a:cubicBezTo>
                  <a:cubicBezTo>
                    <a:pt x="69817" y="14981"/>
                    <a:pt x="69717" y="14614"/>
                    <a:pt x="69583" y="14214"/>
                  </a:cubicBezTo>
                  <a:cubicBezTo>
                    <a:pt x="69362" y="14317"/>
                    <a:pt x="69133" y="14349"/>
                    <a:pt x="68904" y="14349"/>
                  </a:cubicBezTo>
                  <a:cubicBezTo>
                    <a:pt x="68616" y="14349"/>
                    <a:pt x="68327" y="14299"/>
                    <a:pt x="68049" y="14281"/>
                  </a:cubicBezTo>
                  <a:lnTo>
                    <a:pt x="68583" y="14281"/>
                  </a:lnTo>
                  <a:cubicBezTo>
                    <a:pt x="68694" y="14292"/>
                    <a:pt x="68805" y="14303"/>
                    <a:pt x="68915" y="14303"/>
                  </a:cubicBezTo>
                  <a:cubicBezTo>
                    <a:pt x="69135" y="14303"/>
                    <a:pt x="69350" y="14258"/>
                    <a:pt x="69550" y="14081"/>
                  </a:cubicBezTo>
                  <a:cubicBezTo>
                    <a:pt x="69150" y="13280"/>
                    <a:pt x="68716" y="12479"/>
                    <a:pt x="68449" y="11612"/>
                  </a:cubicBezTo>
                  <a:cubicBezTo>
                    <a:pt x="68015" y="10211"/>
                    <a:pt x="66681" y="9411"/>
                    <a:pt x="66147" y="8076"/>
                  </a:cubicBezTo>
                  <a:cubicBezTo>
                    <a:pt x="65814" y="7242"/>
                    <a:pt x="65447" y="6408"/>
                    <a:pt x="64713" y="5841"/>
                  </a:cubicBezTo>
                  <a:cubicBezTo>
                    <a:pt x="64380" y="5574"/>
                    <a:pt x="64013" y="5474"/>
                    <a:pt x="63579" y="5408"/>
                  </a:cubicBezTo>
                  <a:cubicBezTo>
                    <a:pt x="58942" y="4907"/>
                    <a:pt x="54339" y="4007"/>
                    <a:pt x="49736" y="3206"/>
                  </a:cubicBezTo>
                  <a:cubicBezTo>
                    <a:pt x="47201" y="2772"/>
                    <a:pt x="44699" y="2205"/>
                    <a:pt x="42164" y="1705"/>
                  </a:cubicBezTo>
                  <a:cubicBezTo>
                    <a:pt x="37060" y="738"/>
                    <a:pt x="31956" y="4"/>
                    <a:pt x="26753" y="4"/>
                  </a:cubicBezTo>
                  <a:lnTo>
                    <a:pt x="23083" y="4"/>
                  </a:lnTo>
                  <a:cubicBezTo>
                    <a:pt x="22997" y="2"/>
                    <a:pt x="22910" y="1"/>
                    <a:pt x="22824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541;p45">
              <a:extLst>
                <a:ext uri="{FF2B5EF4-FFF2-40B4-BE49-F238E27FC236}">
                  <a16:creationId xmlns:a16="http://schemas.microsoft.com/office/drawing/2014/main" id="{7ECE0620-8D74-8D40-B0D6-5116DE8795B8}"/>
                </a:ext>
              </a:extLst>
            </p:cNvPr>
            <p:cNvSpPr/>
            <p:nvPr/>
          </p:nvSpPr>
          <p:spPr>
            <a:xfrm>
              <a:off x="4501550" y="3782850"/>
              <a:ext cx="1831325" cy="458825"/>
            </a:xfrm>
            <a:custGeom>
              <a:avLst/>
              <a:gdLst/>
              <a:ahLst/>
              <a:cxnLst/>
              <a:rect l="l" t="t" r="r" b="b"/>
              <a:pathLst>
                <a:path w="73253" h="18353" extrusionOk="0">
                  <a:moveTo>
                    <a:pt x="49783" y="1"/>
                  </a:moveTo>
                  <a:cubicBezTo>
                    <a:pt x="46677" y="1"/>
                    <a:pt x="43592" y="294"/>
                    <a:pt x="40529" y="694"/>
                  </a:cubicBezTo>
                  <a:cubicBezTo>
                    <a:pt x="33658" y="1628"/>
                    <a:pt x="26953" y="3296"/>
                    <a:pt x="20215" y="4697"/>
                  </a:cubicBezTo>
                  <a:cubicBezTo>
                    <a:pt x="15845" y="5597"/>
                    <a:pt x="11475" y="6364"/>
                    <a:pt x="7105" y="7098"/>
                  </a:cubicBezTo>
                  <a:cubicBezTo>
                    <a:pt x="6505" y="7165"/>
                    <a:pt x="5938" y="7232"/>
                    <a:pt x="5404" y="7565"/>
                  </a:cubicBezTo>
                  <a:cubicBezTo>
                    <a:pt x="4904" y="7966"/>
                    <a:pt x="4770" y="8599"/>
                    <a:pt x="4437" y="9133"/>
                  </a:cubicBezTo>
                  <a:cubicBezTo>
                    <a:pt x="3970" y="9934"/>
                    <a:pt x="3669" y="11034"/>
                    <a:pt x="2969" y="11535"/>
                  </a:cubicBezTo>
                  <a:cubicBezTo>
                    <a:pt x="2168" y="12135"/>
                    <a:pt x="1902" y="12836"/>
                    <a:pt x="1635" y="13636"/>
                  </a:cubicBezTo>
                  <a:cubicBezTo>
                    <a:pt x="1234" y="14737"/>
                    <a:pt x="801" y="15838"/>
                    <a:pt x="400" y="16939"/>
                  </a:cubicBezTo>
                  <a:cubicBezTo>
                    <a:pt x="512" y="17050"/>
                    <a:pt x="646" y="17093"/>
                    <a:pt x="788" y="17108"/>
                  </a:cubicBezTo>
                  <a:lnTo>
                    <a:pt x="788" y="17108"/>
                  </a:lnTo>
                  <a:cubicBezTo>
                    <a:pt x="583" y="17116"/>
                    <a:pt x="381" y="17150"/>
                    <a:pt x="200" y="17306"/>
                  </a:cubicBezTo>
                  <a:cubicBezTo>
                    <a:pt x="134" y="17539"/>
                    <a:pt x="67" y="17806"/>
                    <a:pt x="0" y="18039"/>
                  </a:cubicBezTo>
                  <a:cubicBezTo>
                    <a:pt x="289" y="18306"/>
                    <a:pt x="638" y="18351"/>
                    <a:pt x="986" y="18351"/>
                  </a:cubicBezTo>
                  <a:cubicBezTo>
                    <a:pt x="1160" y="18351"/>
                    <a:pt x="1334" y="18340"/>
                    <a:pt x="1501" y="18340"/>
                  </a:cubicBezTo>
                  <a:cubicBezTo>
                    <a:pt x="2225" y="18330"/>
                    <a:pt x="2949" y="18327"/>
                    <a:pt x="3672" y="18327"/>
                  </a:cubicBezTo>
                  <a:cubicBezTo>
                    <a:pt x="5650" y="18327"/>
                    <a:pt x="7627" y="18353"/>
                    <a:pt x="9604" y="18353"/>
                  </a:cubicBezTo>
                  <a:cubicBezTo>
                    <a:pt x="12040" y="18353"/>
                    <a:pt x="14476" y="18314"/>
                    <a:pt x="16912" y="18140"/>
                  </a:cubicBezTo>
                  <a:cubicBezTo>
                    <a:pt x="19748" y="17906"/>
                    <a:pt x="22616" y="17773"/>
                    <a:pt x="25452" y="17606"/>
                  </a:cubicBezTo>
                  <a:cubicBezTo>
                    <a:pt x="28454" y="17406"/>
                    <a:pt x="31456" y="17172"/>
                    <a:pt x="34458" y="16972"/>
                  </a:cubicBezTo>
                  <a:cubicBezTo>
                    <a:pt x="38594" y="16672"/>
                    <a:pt x="42731" y="16405"/>
                    <a:pt x="46900" y="16272"/>
                  </a:cubicBezTo>
                  <a:cubicBezTo>
                    <a:pt x="47176" y="16264"/>
                    <a:pt x="47453" y="16261"/>
                    <a:pt x="47729" y="16261"/>
                  </a:cubicBezTo>
                  <a:cubicBezTo>
                    <a:pt x="50021" y="16261"/>
                    <a:pt x="52313" y="16490"/>
                    <a:pt x="54606" y="16638"/>
                  </a:cubicBezTo>
                  <a:cubicBezTo>
                    <a:pt x="57408" y="16839"/>
                    <a:pt x="60176" y="17206"/>
                    <a:pt x="62845" y="18073"/>
                  </a:cubicBezTo>
                  <a:cubicBezTo>
                    <a:pt x="63054" y="18119"/>
                    <a:pt x="63279" y="18182"/>
                    <a:pt x="63498" y="18182"/>
                  </a:cubicBezTo>
                  <a:cubicBezTo>
                    <a:pt x="63594" y="18182"/>
                    <a:pt x="63688" y="18170"/>
                    <a:pt x="63779" y="18140"/>
                  </a:cubicBezTo>
                  <a:cubicBezTo>
                    <a:pt x="64213" y="17973"/>
                    <a:pt x="64346" y="17572"/>
                    <a:pt x="64513" y="17206"/>
                  </a:cubicBezTo>
                  <a:cubicBezTo>
                    <a:pt x="66081" y="14203"/>
                    <a:pt x="68516" y="12469"/>
                    <a:pt x="71918" y="12102"/>
                  </a:cubicBezTo>
                  <a:cubicBezTo>
                    <a:pt x="72385" y="12069"/>
                    <a:pt x="72919" y="12102"/>
                    <a:pt x="73252" y="11568"/>
                  </a:cubicBezTo>
                  <a:cubicBezTo>
                    <a:pt x="73252" y="11135"/>
                    <a:pt x="73019" y="10734"/>
                    <a:pt x="72819" y="10367"/>
                  </a:cubicBezTo>
                  <a:cubicBezTo>
                    <a:pt x="70884" y="6831"/>
                    <a:pt x="67982" y="4330"/>
                    <a:pt x="64379" y="2595"/>
                  </a:cubicBezTo>
                  <a:cubicBezTo>
                    <a:pt x="60510" y="760"/>
                    <a:pt x="56340" y="327"/>
                    <a:pt x="52137" y="60"/>
                  </a:cubicBezTo>
                  <a:cubicBezTo>
                    <a:pt x="51351" y="20"/>
                    <a:pt x="50566" y="1"/>
                    <a:pt x="49783" y="1"/>
                  </a:cubicBezTo>
                  <a:close/>
                </a:path>
              </a:pathLst>
            </a:custGeom>
            <a:solidFill>
              <a:srgbClr val="CDB299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542;p45">
              <a:extLst>
                <a:ext uri="{FF2B5EF4-FFF2-40B4-BE49-F238E27FC236}">
                  <a16:creationId xmlns:a16="http://schemas.microsoft.com/office/drawing/2014/main" id="{84575C18-06DF-A34B-9754-0F4EBAA80CB0}"/>
                </a:ext>
              </a:extLst>
            </p:cNvPr>
            <p:cNvSpPr/>
            <p:nvPr/>
          </p:nvSpPr>
          <p:spPr>
            <a:xfrm>
              <a:off x="7130925" y="3020450"/>
              <a:ext cx="502050" cy="271450"/>
            </a:xfrm>
            <a:custGeom>
              <a:avLst/>
              <a:gdLst/>
              <a:ahLst/>
              <a:cxnLst/>
              <a:rect l="l" t="t" r="r" b="b"/>
              <a:pathLst>
                <a:path w="20082" h="10858" extrusionOk="0">
                  <a:moveTo>
                    <a:pt x="20081" y="1"/>
                  </a:moveTo>
                  <a:lnTo>
                    <a:pt x="20081" y="1"/>
                  </a:lnTo>
                  <a:cubicBezTo>
                    <a:pt x="18980" y="401"/>
                    <a:pt x="18013" y="768"/>
                    <a:pt x="17079" y="1135"/>
                  </a:cubicBezTo>
                  <a:cubicBezTo>
                    <a:pt x="14511" y="2369"/>
                    <a:pt x="11942" y="3570"/>
                    <a:pt x="9407" y="4871"/>
                  </a:cubicBezTo>
                  <a:cubicBezTo>
                    <a:pt x="6438" y="6372"/>
                    <a:pt x="3569" y="7973"/>
                    <a:pt x="834" y="9908"/>
                  </a:cubicBezTo>
                  <a:cubicBezTo>
                    <a:pt x="701" y="10308"/>
                    <a:pt x="0" y="10241"/>
                    <a:pt x="100" y="10842"/>
                  </a:cubicBezTo>
                  <a:cubicBezTo>
                    <a:pt x="148" y="10852"/>
                    <a:pt x="194" y="10857"/>
                    <a:pt x="239" y="10857"/>
                  </a:cubicBezTo>
                  <a:cubicBezTo>
                    <a:pt x="476" y="10857"/>
                    <a:pt x="677" y="10726"/>
                    <a:pt x="901" y="10642"/>
                  </a:cubicBezTo>
                  <a:cubicBezTo>
                    <a:pt x="3336" y="9808"/>
                    <a:pt x="5804" y="9107"/>
                    <a:pt x="8306" y="8507"/>
                  </a:cubicBezTo>
                  <a:cubicBezTo>
                    <a:pt x="11242" y="7806"/>
                    <a:pt x="14177" y="7206"/>
                    <a:pt x="17112" y="6706"/>
                  </a:cubicBezTo>
                  <a:cubicBezTo>
                    <a:pt x="17546" y="6605"/>
                    <a:pt x="18180" y="6772"/>
                    <a:pt x="18380" y="6105"/>
                  </a:cubicBezTo>
                  <a:cubicBezTo>
                    <a:pt x="18914" y="4104"/>
                    <a:pt x="19481" y="2136"/>
                    <a:pt x="20081" y="1"/>
                  </a:cubicBezTo>
                  <a:close/>
                </a:path>
              </a:pathLst>
            </a:custGeom>
            <a:solidFill>
              <a:srgbClr val="BEA38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543;p45">
              <a:extLst>
                <a:ext uri="{FF2B5EF4-FFF2-40B4-BE49-F238E27FC236}">
                  <a16:creationId xmlns:a16="http://schemas.microsoft.com/office/drawing/2014/main" id="{C05D8760-2E50-3449-ADF7-4EE805701230}"/>
                </a:ext>
              </a:extLst>
            </p:cNvPr>
            <p:cNvSpPr/>
            <p:nvPr/>
          </p:nvSpPr>
          <p:spPr>
            <a:xfrm>
              <a:off x="7100900" y="3268125"/>
              <a:ext cx="52550" cy="37550"/>
            </a:xfrm>
            <a:custGeom>
              <a:avLst/>
              <a:gdLst/>
              <a:ahLst/>
              <a:cxnLst/>
              <a:rect l="l" t="t" r="r" b="b"/>
              <a:pathLst>
                <a:path w="2102" h="1502" extrusionOk="0">
                  <a:moveTo>
                    <a:pt x="2035" y="1"/>
                  </a:moveTo>
                  <a:lnTo>
                    <a:pt x="2035" y="1"/>
                  </a:lnTo>
                  <a:cubicBezTo>
                    <a:pt x="1335" y="434"/>
                    <a:pt x="534" y="801"/>
                    <a:pt x="0" y="1502"/>
                  </a:cubicBezTo>
                  <a:cubicBezTo>
                    <a:pt x="467" y="1402"/>
                    <a:pt x="868" y="1168"/>
                    <a:pt x="1301" y="935"/>
                  </a:cubicBezTo>
                  <a:cubicBezTo>
                    <a:pt x="1335" y="434"/>
                    <a:pt x="2102" y="535"/>
                    <a:pt x="2035" y="1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544;p45">
              <a:extLst>
                <a:ext uri="{FF2B5EF4-FFF2-40B4-BE49-F238E27FC236}">
                  <a16:creationId xmlns:a16="http://schemas.microsoft.com/office/drawing/2014/main" id="{7634C7E3-4F6A-E242-9FFA-2DFF3BC0B701}"/>
                </a:ext>
              </a:extLst>
            </p:cNvPr>
            <p:cNvSpPr/>
            <p:nvPr/>
          </p:nvSpPr>
          <p:spPr>
            <a:xfrm>
              <a:off x="6521325" y="4225350"/>
              <a:ext cx="1676225" cy="76500"/>
            </a:xfrm>
            <a:custGeom>
              <a:avLst/>
              <a:gdLst/>
              <a:ahLst/>
              <a:cxnLst/>
              <a:rect l="l" t="t" r="r" b="b"/>
              <a:pathLst>
                <a:path w="67049" h="3060" extrusionOk="0">
                  <a:moveTo>
                    <a:pt x="16332" y="1"/>
                  </a:moveTo>
                  <a:cubicBezTo>
                    <a:pt x="11897" y="1"/>
                    <a:pt x="7464" y="37"/>
                    <a:pt x="3036" y="173"/>
                  </a:cubicBezTo>
                  <a:cubicBezTo>
                    <a:pt x="2402" y="373"/>
                    <a:pt x="1768" y="339"/>
                    <a:pt x="1134" y="373"/>
                  </a:cubicBezTo>
                  <a:cubicBezTo>
                    <a:pt x="934" y="606"/>
                    <a:pt x="1034" y="840"/>
                    <a:pt x="1101" y="1073"/>
                  </a:cubicBezTo>
                  <a:cubicBezTo>
                    <a:pt x="1199" y="1489"/>
                    <a:pt x="1207" y="1815"/>
                    <a:pt x="902" y="1815"/>
                  </a:cubicBezTo>
                  <a:cubicBezTo>
                    <a:pt x="791" y="1815"/>
                    <a:pt x="639" y="1772"/>
                    <a:pt x="434" y="1674"/>
                  </a:cubicBezTo>
                  <a:cubicBezTo>
                    <a:pt x="369" y="1637"/>
                    <a:pt x="314" y="1620"/>
                    <a:pt x="268" y="1620"/>
                  </a:cubicBezTo>
                  <a:cubicBezTo>
                    <a:pt x="150" y="1620"/>
                    <a:pt x="91" y="1730"/>
                    <a:pt x="67" y="1874"/>
                  </a:cubicBezTo>
                  <a:cubicBezTo>
                    <a:pt x="0" y="2641"/>
                    <a:pt x="534" y="2841"/>
                    <a:pt x="1101" y="2941"/>
                  </a:cubicBezTo>
                  <a:cubicBezTo>
                    <a:pt x="1494" y="3016"/>
                    <a:pt x="1888" y="3060"/>
                    <a:pt x="2287" y="3060"/>
                  </a:cubicBezTo>
                  <a:cubicBezTo>
                    <a:pt x="2599" y="3060"/>
                    <a:pt x="2914" y="3033"/>
                    <a:pt x="3236" y="2975"/>
                  </a:cubicBezTo>
                  <a:cubicBezTo>
                    <a:pt x="3412" y="2816"/>
                    <a:pt x="3617" y="2778"/>
                    <a:pt x="3825" y="2778"/>
                  </a:cubicBezTo>
                  <a:cubicBezTo>
                    <a:pt x="4010" y="2778"/>
                    <a:pt x="4197" y="2808"/>
                    <a:pt x="4370" y="2808"/>
                  </a:cubicBezTo>
                  <a:lnTo>
                    <a:pt x="65380" y="2808"/>
                  </a:lnTo>
                  <a:cubicBezTo>
                    <a:pt x="66414" y="2808"/>
                    <a:pt x="66948" y="2408"/>
                    <a:pt x="67015" y="1674"/>
                  </a:cubicBezTo>
                  <a:cubicBezTo>
                    <a:pt x="67048" y="940"/>
                    <a:pt x="66548" y="473"/>
                    <a:pt x="65547" y="339"/>
                  </a:cubicBezTo>
                  <a:cubicBezTo>
                    <a:pt x="65013" y="339"/>
                    <a:pt x="64480" y="373"/>
                    <a:pt x="63979" y="373"/>
                  </a:cubicBezTo>
                  <a:cubicBezTo>
                    <a:pt x="62650" y="355"/>
                    <a:pt x="61323" y="349"/>
                    <a:pt x="59996" y="349"/>
                  </a:cubicBezTo>
                  <a:cubicBezTo>
                    <a:pt x="57275" y="349"/>
                    <a:pt x="54558" y="374"/>
                    <a:pt x="51840" y="374"/>
                  </a:cubicBezTo>
                  <a:cubicBezTo>
                    <a:pt x="48562" y="374"/>
                    <a:pt x="45283" y="337"/>
                    <a:pt x="41997" y="173"/>
                  </a:cubicBezTo>
                  <a:cubicBezTo>
                    <a:pt x="41776" y="246"/>
                    <a:pt x="41534" y="269"/>
                    <a:pt x="41294" y="269"/>
                  </a:cubicBezTo>
                  <a:cubicBezTo>
                    <a:pt x="41101" y="269"/>
                    <a:pt x="40908" y="254"/>
                    <a:pt x="40729" y="239"/>
                  </a:cubicBezTo>
                  <a:cubicBezTo>
                    <a:pt x="39095" y="106"/>
                    <a:pt x="37427" y="39"/>
                    <a:pt x="35792" y="39"/>
                  </a:cubicBezTo>
                  <a:cubicBezTo>
                    <a:pt x="34481" y="47"/>
                    <a:pt x="33169" y="50"/>
                    <a:pt x="31856" y="50"/>
                  </a:cubicBezTo>
                  <a:cubicBezTo>
                    <a:pt x="26685" y="50"/>
                    <a:pt x="21508" y="1"/>
                    <a:pt x="16332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28" name="Google Shape;545;p45">
              <a:extLst>
                <a:ext uri="{FF2B5EF4-FFF2-40B4-BE49-F238E27FC236}">
                  <a16:creationId xmlns:a16="http://schemas.microsoft.com/office/drawing/2014/main" id="{48BB46CE-3FE2-1540-8572-35134A37E85A}"/>
                </a:ext>
              </a:extLst>
            </p:cNvPr>
            <p:cNvSpPr/>
            <p:nvPr/>
          </p:nvSpPr>
          <p:spPr>
            <a:xfrm>
              <a:off x="4464025" y="4225475"/>
              <a:ext cx="1682875" cy="79250"/>
            </a:xfrm>
            <a:custGeom>
              <a:avLst/>
              <a:gdLst/>
              <a:ahLst/>
              <a:cxnLst/>
              <a:rect l="l" t="t" r="r" b="b"/>
              <a:pathLst>
                <a:path w="67315" h="3170" extrusionOk="0">
                  <a:moveTo>
                    <a:pt x="62178" y="1"/>
                  </a:moveTo>
                  <a:cubicBezTo>
                    <a:pt x="50403" y="34"/>
                    <a:pt x="38628" y="34"/>
                    <a:pt x="26853" y="34"/>
                  </a:cubicBezTo>
                  <a:cubicBezTo>
                    <a:pt x="25518" y="34"/>
                    <a:pt x="24184" y="101"/>
                    <a:pt x="22850" y="101"/>
                  </a:cubicBezTo>
                  <a:cubicBezTo>
                    <a:pt x="21837" y="125"/>
                    <a:pt x="20807" y="248"/>
                    <a:pt x="19785" y="248"/>
                  </a:cubicBezTo>
                  <a:cubicBezTo>
                    <a:pt x="19359" y="248"/>
                    <a:pt x="18935" y="227"/>
                    <a:pt x="18513" y="168"/>
                  </a:cubicBezTo>
                  <a:cubicBezTo>
                    <a:pt x="18157" y="168"/>
                    <a:pt x="17802" y="153"/>
                    <a:pt x="17446" y="153"/>
                  </a:cubicBezTo>
                  <a:cubicBezTo>
                    <a:pt x="17268" y="153"/>
                    <a:pt x="17090" y="157"/>
                    <a:pt x="16912" y="168"/>
                  </a:cubicBezTo>
                  <a:cubicBezTo>
                    <a:pt x="14574" y="335"/>
                    <a:pt x="12235" y="377"/>
                    <a:pt x="9897" y="377"/>
                  </a:cubicBezTo>
                  <a:cubicBezTo>
                    <a:pt x="7461" y="377"/>
                    <a:pt x="5025" y="331"/>
                    <a:pt x="2589" y="331"/>
                  </a:cubicBezTo>
                  <a:cubicBezTo>
                    <a:pt x="2226" y="331"/>
                    <a:pt x="1864" y="332"/>
                    <a:pt x="1501" y="334"/>
                  </a:cubicBezTo>
                  <a:cubicBezTo>
                    <a:pt x="901" y="368"/>
                    <a:pt x="400" y="535"/>
                    <a:pt x="167" y="1168"/>
                  </a:cubicBezTo>
                  <a:cubicBezTo>
                    <a:pt x="0" y="1635"/>
                    <a:pt x="100" y="2036"/>
                    <a:pt x="400" y="2403"/>
                  </a:cubicBezTo>
                  <a:cubicBezTo>
                    <a:pt x="718" y="2778"/>
                    <a:pt x="1137" y="2804"/>
                    <a:pt x="1568" y="2804"/>
                  </a:cubicBezTo>
                  <a:cubicBezTo>
                    <a:pt x="1635" y="2804"/>
                    <a:pt x="1701" y="2803"/>
                    <a:pt x="1768" y="2803"/>
                  </a:cubicBezTo>
                  <a:lnTo>
                    <a:pt x="61944" y="2803"/>
                  </a:lnTo>
                  <a:cubicBezTo>
                    <a:pt x="62111" y="2803"/>
                    <a:pt x="62283" y="2778"/>
                    <a:pt x="62444" y="2778"/>
                  </a:cubicBezTo>
                  <a:cubicBezTo>
                    <a:pt x="62703" y="2778"/>
                    <a:pt x="62935" y="2841"/>
                    <a:pt x="63078" y="3170"/>
                  </a:cubicBezTo>
                  <a:cubicBezTo>
                    <a:pt x="63586" y="3038"/>
                    <a:pt x="64105" y="3023"/>
                    <a:pt x="64622" y="3023"/>
                  </a:cubicBezTo>
                  <a:cubicBezTo>
                    <a:pt x="64774" y="3023"/>
                    <a:pt x="64927" y="3024"/>
                    <a:pt x="65079" y="3024"/>
                  </a:cubicBezTo>
                  <a:cubicBezTo>
                    <a:pt x="65325" y="3024"/>
                    <a:pt x="65571" y="3021"/>
                    <a:pt x="65814" y="3003"/>
                  </a:cubicBezTo>
                  <a:cubicBezTo>
                    <a:pt x="66481" y="2936"/>
                    <a:pt x="66915" y="2603"/>
                    <a:pt x="67148" y="1969"/>
                  </a:cubicBezTo>
                  <a:cubicBezTo>
                    <a:pt x="67315" y="1469"/>
                    <a:pt x="67181" y="1002"/>
                    <a:pt x="66681" y="701"/>
                  </a:cubicBezTo>
                  <a:cubicBezTo>
                    <a:pt x="66617" y="683"/>
                    <a:pt x="66561" y="675"/>
                    <a:pt x="66512" y="675"/>
                  </a:cubicBezTo>
                  <a:cubicBezTo>
                    <a:pt x="66202" y="675"/>
                    <a:pt x="66158" y="1005"/>
                    <a:pt x="66014" y="1235"/>
                  </a:cubicBezTo>
                  <a:cubicBezTo>
                    <a:pt x="65900" y="1434"/>
                    <a:pt x="65835" y="1731"/>
                    <a:pt x="65590" y="1731"/>
                  </a:cubicBezTo>
                  <a:cubicBezTo>
                    <a:pt x="65548" y="1731"/>
                    <a:pt x="65501" y="1722"/>
                    <a:pt x="65447" y="1702"/>
                  </a:cubicBezTo>
                  <a:cubicBezTo>
                    <a:pt x="65113" y="1569"/>
                    <a:pt x="65280" y="1235"/>
                    <a:pt x="65313" y="968"/>
                  </a:cubicBezTo>
                  <a:cubicBezTo>
                    <a:pt x="65347" y="768"/>
                    <a:pt x="65447" y="568"/>
                    <a:pt x="65280" y="368"/>
                  </a:cubicBezTo>
                  <a:cubicBezTo>
                    <a:pt x="65047" y="301"/>
                    <a:pt x="64813" y="234"/>
                    <a:pt x="64580" y="168"/>
                  </a:cubicBezTo>
                  <a:cubicBezTo>
                    <a:pt x="64453" y="183"/>
                    <a:pt x="64328" y="190"/>
                    <a:pt x="64202" y="190"/>
                  </a:cubicBezTo>
                  <a:cubicBezTo>
                    <a:pt x="63535" y="190"/>
                    <a:pt x="62880" y="1"/>
                    <a:pt x="62178" y="1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>
                <a:solidFill>
                  <a:schemeClr val="tx1">
                    <a:lumMod val="60000"/>
                    <a:lumOff val="40000"/>
                  </a:schemeClr>
                </a:solidFill>
              </a:endParaRPr>
            </a:p>
          </p:txBody>
        </p:sp>
        <p:sp>
          <p:nvSpPr>
            <p:cNvPr id="29" name="Google Shape;546;p45">
              <a:extLst>
                <a:ext uri="{FF2B5EF4-FFF2-40B4-BE49-F238E27FC236}">
                  <a16:creationId xmlns:a16="http://schemas.microsoft.com/office/drawing/2014/main" id="{B3C367F4-F3D6-E14E-89CB-EB4D2BC8FF3D}"/>
                </a:ext>
              </a:extLst>
            </p:cNvPr>
            <p:cNvSpPr/>
            <p:nvPr/>
          </p:nvSpPr>
          <p:spPr>
            <a:xfrm>
              <a:off x="6086850" y="4076200"/>
              <a:ext cx="473675" cy="203425"/>
            </a:xfrm>
            <a:custGeom>
              <a:avLst/>
              <a:gdLst/>
              <a:ahLst/>
              <a:cxnLst/>
              <a:rect l="l" t="t" r="r" b="b"/>
              <a:pathLst>
                <a:path w="18947" h="8137" extrusionOk="0">
                  <a:moveTo>
                    <a:pt x="9707" y="1"/>
                  </a:moveTo>
                  <a:cubicBezTo>
                    <a:pt x="8173" y="101"/>
                    <a:pt x="6638" y="335"/>
                    <a:pt x="5204" y="1002"/>
                  </a:cubicBezTo>
                  <a:cubicBezTo>
                    <a:pt x="2902" y="2136"/>
                    <a:pt x="1434" y="4037"/>
                    <a:pt x="367" y="6339"/>
                  </a:cubicBezTo>
                  <a:cubicBezTo>
                    <a:pt x="267" y="6639"/>
                    <a:pt x="167" y="6906"/>
                    <a:pt x="100" y="7206"/>
                  </a:cubicBezTo>
                  <a:cubicBezTo>
                    <a:pt x="0" y="7573"/>
                    <a:pt x="67" y="7907"/>
                    <a:pt x="434" y="8073"/>
                  </a:cubicBezTo>
                  <a:cubicBezTo>
                    <a:pt x="508" y="8104"/>
                    <a:pt x="575" y="8118"/>
                    <a:pt x="636" y="8118"/>
                  </a:cubicBezTo>
                  <a:cubicBezTo>
                    <a:pt x="906" y="8118"/>
                    <a:pt x="1059" y="7851"/>
                    <a:pt x="1168" y="7606"/>
                  </a:cubicBezTo>
                  <a:cubicBezTo>
                    <a:pt x="1301" y="7306"/>
                    <a:pt x="1434" y="6973"/>
                    <a:pt x="1568" y="6672"/>
                  </a:cubicBezTo>
                  <a:cubicBezTo>
                    <a:pt x="2949" y="3126"/>
                    <a:pt x="6043" y="1184"/>
                    <a:pt x="9442" y="1184"/>
                  </a:cubicBezTo>
                  <a:cubicBezTo>
                    <a:pt x="10231" y="1184"/>
                    <a:pt x="11037" y="1288"/>
                    <a:pt x="11842" y="1502"/>
                  </a:cubicBezTo>
                  <a:cubicBezTo>
                    <a:pt x="14911" y="2303"/>
                    <a:pt x="16612" y="4671"/>
                    <a:pt x="17613" y="7573"/>
                  </a:cubicBezTo>
                  <a:cubicBezTo>
                    <a:pt x="17793" y="7805"/>
                    <a:pt x="17934" y="8137"/>
                    <a:pt x="18219" y="8137"/>
                  </a:cubicBezTo>
                  <a:cubicBezTo>
                    <a:pt x="18303" y="8137"/>
                    <a:pt x="18400" y="8108"/>
                    <a:pt x="18513" y="8040"/>
                  </a:cubicBezTo>
                  <a:cubicBezTo>
                    <a:pt x="18947" y="7773"/>
                    <a:pt x="18847" y="7340"/>
                    <a:pt x="18680" y="6973"/>
                  </a:cubicBezTo>
                  <a:cubicBezTo>
                    <a:pt x="18613" y="6772"/>
                    <a:pt x="18580" y="6572"/>
                    <a:pt x="18513" y="6372"/>
                  </a:cubicBezTo>
                  <a:cubicBezTo>
                    <a:pt x="17246" y="3870"/>
                    <a:pt x="15578" y="1736"/>
                    <a:pt x="12943" y="568"/>
                  </a:cubicBezTo>
                  <a:cubicBezTo>
                    <a:pt x="12809" y="535"/>
                    <a:pt x="12676" y="501"/>
                    <a:pt x="12542" y="501"/>
                  </a:cubicBezTo>
                  <a:cubicBezTo>
                    <a:pt x="12242" y="401"/>
                    <a:pt x="11942" y="301"/>
                    <a:pt x="11642" y="201"/>
                  </a:cubicBezTo>
                  <a:cubicBezTo>
                    <a:pt x="11275" y="201"/>
                    <a:pt x="10875" y="168"/>
                    <a:pt x="10508" y="134"/>
                  </a:cubicBezTo>
                  <a:cubicBezTo>
                    <a:pt x="10369" y="134"/>
                    <a:pt x="10238" y="156"/>
                    <a:pt x="10113" y="156"/>
                  </a:cubicBezTo>
                  <a:cubicBezTo>
                    <a:pt x="9968" y="156"/>
                    <a:pt x="9833" y="127"/>
                    <a:pt x="9707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547;p45">
              <a:extLst>
                <a:ext uri="{FF2B5EF4-FFF2-40B4-BE49-F238E27FC236}">
                  <a16:creationId xmlns:a16="http://schemas.microsoft.com/office/drawing/2014/main" id="{1D57413D-7201-054D-8EAC-4717C9EF2D3A}"/>
                </a:ext>
              </a:extLst>
            </p:cNvPr>
            <p:cNvSpPr/>
            <p:nvPr/>
          </p:nvSpPr>
          <p:spPr>
            <a:xfrm>
              <a:off x="6979150" y="3826875"/>
              <a:ext cx="98425" cy="5025"/>
            </a:xfrm>
            <a:custGeom>
              <a:avLst/>
              <a:gdLst/>
              <a:ahLst/>
              <a:cxnLst/>
              <a:rect l="l" t="t" r="r" b="b"/>
              <a:pathLst>
                <a:path w="3937" h="201" extrusionOk="0">
                  <a:moveTo>
                    <a:pt x="1981" y="0"/>
                  </a:moveTo>
                  <a:cubicBezTo>
                    <a:pt x="1326" y="0"/>
                    <a:pt x="667" y="67"/>
                    <a:pt x="0" y="200"/>
                  </a:cubicBezTo>
                  <a:lnTo>
                    <a:pt x="3936" y="200"/>
                  </a:lnTo>
                  <a:cubicBezTo>
                    <a:pt x="3286" y="67"/>
                    <a:pt x="2635" y="0"/>
                    <a:pt x="1981" y="0"/>
                  </a:cubicBezTo>
                  <a:close/>
                </a:path>
              </a:pathLst>
            </a:custGeom>
            <a:solidFill>
              <a:srgbClr val="CAC8B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548;p45">
              <a:extLst>
                <a:ext uri="{FF2B5EF4-FFF2-40B4-BE49-F238E27FC236}">
                  <a16:creationId xmlns:a16="http://schemas.microsoft.com/office/drawing/2014/main" id="{596348DB-776A-C64E-8C0E-9EC4F946CB12}"/>
                </a:ext>
              </a:extLst>
            </p:cNvPr>
            <p:cNvSpPr/>
            <p:nvPr/>
          </p:nvSpPr>
          <p:spPr>
            <a:xfrm>
              <a:off x="5780800" y="3867675"/>
              <a:ext cx="252700" cy="322800"/>
            </a:xfrm>
            <a:custGeom>
              <a:avLst/>
              <a:gdLst/>
              <a:ahLst/>
              <a:cxnLst/>
              <a:rect l="l" t="t" r="r" b="b"/>
              <a:pathLst>
                <a:path w="10108" h="12912" extrusionOk="0">
                  <a:moveTo>
                    <a:pt x="796" y="1"/>
                  </a:moveTo>
                  <a:cubicBezTo>
                    <a:pt x="675" y="1"/>
                    <a:pt x="555" y="1"/>
                    <a:pt x="434" y="3"/>
                  </a:cubicBezTo>
                  <a:cubicBezTo>
                    <a:pt x="334" y="3"/>
                    <a:pt x="234" y="36"/>
                    <a:pt x="167" y="136"/>
                  </a:cubicBezTo>
                  <a:cubicBezTo>
                    <a:pt x="167" y="1270"/>
                    <a:pt x="167" y="2438"/>
                    <a:pt x="167" y="3605"/>
                  </a:cubicBezTo>
                  <a:cubicBezTo>
                    <a:pt x="0" y="3805"/>
                    <a:pt x="0" y="3972"/>
                    <a:pt x="167" y="4172"/>
                  </a:cubicBezTo>
                  <a:cubicBezTo>
                    <a:pt x="200" y="4306"/>
                    <a:pt x="200" y="4439"/>
                    <a:pt x="200" y="4606"/>
                  </a:cubicBezTo>
                  <a:cubicBezTo>
                    <a:pt x="400" y="5507"/>
                    <a:pt x="133" y="6474"/>
                    <a:pt x="300" y="7375"/>
                  </a:cubicBezTo>
                  <a:cubicBezTo>
                    <a:pt x="300" y="8309"/>
                    <a:pt x="334" y="9243"/>
                    <a:pt x="334" y="10177"/>
                  </a:cubicBezTo>
                  <a:cubicBezTo>
                    <a:pt x="200" y="10377"/>
                    <a:pt x="200" y="10544"/>
                    <a:pt x="334" y="10744"/>
                  </a:cubicBezTo>
                  <a:cubicBezTo>
                    <a:pt x="434" y="11144"/>
                    <a:pt x="234" y="11578"/>
                    <a:pt x="467" y="11978"/>
                  </a:cubicBezTo>
                  <a:cubicBezTo>
                    <a:pt x="1234" y="11678"/>
                    <a:pt x="1801" y="11077"/>
                    <a:pt x="2535" y="10910"/>
                  </a:cubicBezTo>
                  <a:cubicBezTo>
                    <a:pt x="2802" y="10810"/>
                    <a:pt x="3036" y="10777"/>
                    <a:pt x="3269" y="10610"/>
                  </a:cubicBezTo>
                  <a:cubicBezTo>
                    <a:pt x="4361" y="9975"/>
                    <a:pt x="4728" y="9626"/>
                    <a:pt x="5064" y="9626"/>
                  </a:cubicBezTo>
                  <a:cubicBezTo>
                    <a:pt x="5414" y="9626"/>
                    <a:pt x="5730" y="10008"/>
                    <a:pt x="6805" y="10844"/>
                  </a:cubicBezTo>
                  <a:cubicBezTo>
                    <a:pt x="6905" y="10910"/>
                    <a:pt x="6972" y="11011"/>
                    <a:pt x="7072" y="11077"/>
                  </a:cubicBezTo>
                  <a:cubicBezTo>
                    <a:pt x="7405" y="11311"/>
                    <a:pt x="7772" y="11544"/>
                    <a:pt x="8173" y="11644"/>
                  </a:cubicBezTo>
                  <a:cubicBezTo>
                    <a:pt x="8673" y="12045"/>
                    <a:pt x="9207" y="12412"/>
                    <a:pt x="9874" y="12912"/>
                  </a:cubicBezTo>
                  <a:cubicBezTo>
                    <a:pt x="9940" y="9042"/>
                    <a:pt x="10007" y="5407"/>
                    <a:pt x="10074" y="1771"/>
                  </a:cubicBezTo>
                  <a:cubicBezTo>
                    <a:pt x="10107" y="1671"/>
                    <a:pt x="10107" y="1570"/>
                    <a:pt x="10007" y="1470"/>
                  </a:cubicBezTo>
                  <a:cubicBezTo>
                    <a:pt x="9707" y="1237"/>
                    <a:pt x="9340" y="1170"/>
                    <a:pt x="8973" y="1103"/>
                  </a:cubicBezTo>
                  <a:cubicBezTo>
                    <a:pt x="6320" y="368"/>
                    <a:pt x="3575" y="1"/>
                    <a:pt x="796" y="1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549;p45">
              <a:extLst>
                <a:ext uri="{FF2B5EF4-FFF2-40B4-BE49-F238E27FC236}">
                  <a16:creationId xmlns:a16="http://schemas.microsoft.com/office/drawing/2014/main" id="{599E1F71-35C8-2345-8674-984DC8F33AC7}"/>
                </a:ext>
              </a:extLst>
            </p:cNvPr>
            <p:cNvSpPr/>
            <p:nvPr/>
          </p:nvSpPr>
          <p:spPr>
            <a:xfrm>
              <a:off x="6040975" y="4100925"/>
              <a:ext cx="561250" cy="235500"/>
            </a:xfrm>
            <a:custGeom>
              <a:avLst/>
              <a:gdLst/>
              <a:ahLst/>
              <a:cxnLst/>
              <a:rect l="l" t="t" r="r" b="b"/>
              <a:pathLst>
                <a:path w="22450" h="9420" extrusionOk="0">
                  <a:moveTo>
                    <a:pt x="11467" y="0"/>
                  </a:moveTo>
                  <a:cubicBezTo>
                    <a:pt x="11294" y="0"/>
                    <a:pt x="11119" y="5"/>
                    <a:pt x="10942" y="13"/>
                  </a:cubicBezTo>
                  <a:cubicBezTo>
                    <a:pt x="7639" y="179"/>
                    <a:pt x="5271" y="1747"/>
                    <a:pt x="3636" y="4549"/>
                  </a:cubicBezTo>
                  <a:cubicBezTo>
                    <a:pt x="3470" y="4883"/>
                    <a:pt x="3236" y="5250"/>
                    <a:pt x="3403" y="5683"/>
                  </a:cubicBezTo>
                  <a:cubicBezTo>
                    <a:pt x="3837" y="6017"/>
                    <a:pt x="4103" y="6417"/>
                    <a:pt x="3837" y="6951"/>
                  </a:cubicBezTo>
                  <a:cubicBezTo>
                    <a:pt x="3615" y="7458"/>
                    <a:pt x="3213" y="7754"/>
                    <a:pt x="2630" y="7754"/>
                  </a:cubicBezTo>
                  <a:cubicBezTo>
                    <a:pt x="2599" y="7754"/>
                    <a:pt x="2568" y="7753"/>
                    <a:pt x="2536" y="7752"/>
                  </a:cubicBezTo>
                  <a:cubicBezTo>
                    <a:pt x="2324" y="7740"/>
                    <a:pt x="2117" y="7737"/>
                    <a:pt x="1910" y="7737"/>
                  </a:cubicBezTo>
                  <a:cubicBezTo>
                    <a:pt x="1498" y="7737"/>
                    <a:pt x="1090" y="7752"/>
                    <a:pt x="668" y="7752"/>
                  </a:cubicBezTo>
                  <a:cubicBezTo>
                    <a:pt x="367" y="7752"/>
                    <a:pt x="67" y="7752"/>
                    <a:pt x="0" y="8152"/>
                  </a:cubicBezTo>
                  <a:cubicBezTo>
                    <a:pt x="201" y="9086"/>
                    <a:pt x="868" y="9419"/>
                    <a:pt x="1702" y="9419"/>
                  </a:cubicBezTo>
                  <a:lnTo>
                    <a:pt x="20715" y="9419"/>
                  </a:lnTo>
                  <a:cubicBezTo>
                    <a:pt x="21649" y="9419"/>
                    <a:pt x="22283" y="8952"/>
                    <a:pt x="22450" y="7952"/>
                  </a:cubicBezTo>
                  <a:cubicBezTo>
                    <a:pt x="22207" y="7769"/>
                    <a:pt x="21942" y="7725"/>
                    <a:pt x="21673" y="7725"/>
                  </a:cubicBezTo>
                  <a:cubicBezTo>
                    <a:pt x="21424" y="7725"/>
                    <a:pt x="21171" y="7763"/>
                    <a:pt x="20926" y="7763"/>
                  </a:cubicBezTo>
                  <a:cubicBezTo>
                    <a:pt x="20855" y="7763"/>
                    <a:pt x="20785" y="7760"/>
                    <a:pt x="20715" y="7752"/>
                  </a:cubicBezTo>
                  <a:cubicBezTo>
                    <a:pt x="20048" y="7651"/>
                    <a:pt x="19281" y="7618"/>
                    <a:pt x="19448" y="6584"/>
                  </a:cubicBezTo>
                  <a:cubicBezTo>
                    <a:pt x="19648" y="6317"/>
                    <a:pt x="19548" y="6050"/>
                    <a:pt x="19448" y="5783"/>
                  </a:cubicBezTo>
                  <a:cubicBezTo>
                    <a:pt x="18747" y="4282"/>
                    <a:pt x="17947" y="2881"/>
                    <a:pt x="16646" y="1814"/>
                  </a:cubicBezTo>
                  <a:cubicBezTo>
                    <a:pt x="15114" y="527"/>
                    <a:pt x="13414" y="0"/>
                    <a:pt x="11467" y="0"/>
                  </a:cubicBezTo>
                  <a:close/>
                </a:path>
              </a:pathLst>
            </a:custGeom>
            <a:solidFill>
              <a:schemeClr val="tx1">
                <a:lumMod val="40000"/>
                <a:lumOff val="60000"/>
              </a:schemeClr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3" name="Google Shape;550;p45">
              <a:extLst>
                <a:ext uri="{FF2B5EF4-FFF2-40B4-BE49-F238E27FC236}">
                  <a16:creationId xmlns:a16="http://schemas.microsoft.com/office/drawing/2014/main" id="{6753759A-D578-A34A-B62F-9F6774DB3827}"/>
                </a:ext>
              </a:extLst>
            </p:cNvPr>
            <p:cNvSpPr/>
            <p:nvPr/>
          </p:nvSpPr>
          <p:spPr>
            <a:xfrm>
              <a:off x="6597200" y="4183575"/>
              <a:ext cx="974050" cy="50725"/>
            </a:xfrm>
            <a:custGeom>
              <a:avLst/>
              <a:gdLst/>
              <a:ahLst/>
              <a:cxnLst/>
              <a:rect l="l" t="t" r="r" b="b"/>
              <a:pathLst>
                <a:path w="38962" h="2029" extrusionOk="0">
                  <a:moveTo>
                    <a:pt x="15286" y="1"/>
                  </a:moveTo>
                  <a:cubicBezTo>
                    <a:pt x="13709" y="1"/>
                    <a:pt x="12128" y="53"/>
                    <a:pt x="10542" y="176"/>
                  </a:cubicBezTo>
                  <a:cubicBezTo>
                    <a:pt x="7006" y="443"/>
                    <a:pt x="3436" y="876"/>
                    <a:pt x="1" y="1844"/>
                  </a:cubicBezTo>
                  <a:cubicBezTo>
                    <a:pt x="153" y="1996"/>
                    <a:pt x="327" y="2029"/>
                    <a:pt x="499" y="2029"/>
                  </a:cubicBezTo>
                  <a:cubicBezTo>
                    <a:pt x="627" y="2029"/>
                    <a:pt x="754" y="2010"/>
                    <a:pt x="868" y="2010"/>
                  </a:cubicBezTo>
                  <a:lnTo>
                    <a:pt x="37894" y="2010"/>
                  </a:lnTo>
                  <a:cubicBezTo>
                    <a:pt x="38052" y="2010"/>
                    <a:pt x="38215" y="2029"/>
                    <a:pt x="38374" y="2029"/>
                  </a:cubicBezTo>
                  <a:cubicBezTo>
                    <a:pt x="38586" y="2029"/>
                    <a:pt x="38790" y="1996"/>
                    <a:pt x="38962" y="1844"/>
                  </a:cubicBezTo>
                  <a:cubicBezTo>
                    <a:pt x="35926" y="1577"/>
                    <a:pt x="32857" y="1310"/>
                    <a:pt x="29789" y="976"/>
                  </a:cubicBezTo>
                  <a:cubicBezTo>
                    <a:pt x="24955" y="498"/>
                    <a:pt x="20139" y="1"/>
                    <a:pt x="15286" y="1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r" rtl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  <p:sp>
          <p:nvSpPr>
            <p:cNvPr id="34" name="Google Shape;551;p45">
              <a:extLst>
                <a:ext uri="{FF2B5EF4-FFF2-40B4-BE49-F238E27FC236}">
                  <a16:creationId xmlns:a16="http://schemas.microsoft.com/office/drawing/2014/main" id="{1B5C665F-D7AB-4E4D-ACF7-CE28A63DDDFA}"/>
                </a:ext>
              </a:extLst>
            </p:cNvPr>
            <p:cNvSpPr/>
            <p:nvPr/>
          </p:nvSpPr>
          <p:spPr>
            <a:xfrm>
              <a:off x="4926850" y="4182950"/>
              <a:ext cx="1151675" cy="51350"/>
            </a:xfrm>
            <a:custGeom>
              <a:avLst/>
              <a:gdLst/>
              <a:ahLst/>
              <a:cxnLst/>
              <a:rect l="l" t="t" r="r" b="b"/>
              <a:pathLst>
                <a:path w="46067" h="2054" extrusionOk="0">
                  <a:moveTo>
                    <a:pt x="31628" y="0"/>
                  </a:moveTo>
                  <a:cubicBezTo>
                    <a:pt x="30815" y="0"/>
                    <a:pt x="30001" y="12"/>
                    <a:pt x="29188" y="34"/>
                  </a:cubicBezTo>
                  <a:cubicBezTo>
                    <a:pt x="19448" y="268"/>
                    <a:pt x="9741" y="1335"/>
                    <a:pt x="0" y="1869"/>
                  </a:cubicBezTo>
                  <a:cubicBezTo>
                    <a:pt x="153" y="2021"/>
                    <a:pt x="338" y="2054"/>
                    <a:pt x="531" y="2054"/>
                  </a:cubicBezTo>
                  <a:cubicBezTo>
                    <a:pt x="676" y="2054"/>
                    <a:pt x="825" y="2035"/>
                    <a:pt x="968" y="2035"/>
                  </a:cubicBezTo>
                  <a:lnTo>
                    <a:pt x="45199" y="2035"/>
                  </a:lnTo>
                  <a:cubicBezTo>
                    <a:pt x="45328" y="2035"/>
                    <a:pt x="45463" y="2054"/>
                    <a:pt x="45593" y="2054"/>
                  </a:cubicBezTo>
                  <a:cubicBezTo>
                    <a:pt x="45767" y="2054"/>
                    <a:pt x="45933" y="2021"/>
                    <a:pt x="46067" y="1869"/>
                  </a:cubicBezTo>
                  <a:cubicBezTo>
                    <a:pt x="45433" y="1669"/>
                    <a:pt x="44766" y="1435"/>
                    <a:pt x="44098" y="1268"/>
                  </a:cubicBezTo>
                  <a:cubicBezTo>
                    <a:pt x="39992" y="319"/>
                    <a:pt x="35816" y="0"/>
                    <a:pt x="31628" y="0"/>
                  </a:cubicBezTo>
                  <a:close/>
                </a:path>
              </a:pathLst>
            </a:custGeom>
            <a:solidFill>
              <a:srgbClr val="66575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552;p45">
              <a:extLst>
                <a:ext uri="{FF2B5EF4-FFF2-40B4-BE49-F238E27FC236}">
                  <a16:creationId xmlns:a16="http://schemas.microsoft.com/office/drawing/2014/main" id="{17ACEAC0-8973-214D-9580-2761EAFD3490}"/>
                </a:ext>
              </a:extLst>
            </p:cNvPr>
            <p:cNvSpPr/>
            <p:nvPr/>
          </p:nvSpPr>
          <p:spPr>
            <a:xfrm>
              <a:off x="5789125" y="3848550"/>
              <a:ext cx="254375" cy="58400"/>
            </a:xfrm>
            <a:custGeom>
              <a:avLst/>
              <a:gdLst/>
              <a:ahLst/>
              <a:cxnLst/>
              <a:rect l="l" t="t" r="r" b="b"/>
              <a:pathLst>
                <a:path w="10175" h="2336" extrusionOk="0">
                  <a:moveTo>
                    <a:pt x="1902" y="67"/>
                  </a:moveTo>
                  <a:cubicBezTo>
                    <a:pt x="1168" y="101"/>
                    <a:pt x="368" y="0"/>
                    <a:pt x="1" y="868"/>
                  </a:cubicBezTo>
                  <a:cubicBezTo>
                    <a:pt x="81" y="1048"/>
                    <a:pt x="197" y="1084"/>
                    <a:pt x="334" y="1084"/>
                  </a:cubicBezTo>
                  <a:cubicBezTo>
                    <a:pt x="426" y="1084"/>
                    <a:pt x="528" y="1068"/>
                    <a:pt x="634" y="1068"/>
                  </a:cubicBezTo>
                  <a:cubicBezTo>
                    <a:pt x="927" y="1056"/>
                    <a:pt x="1220" y="1048"/>
                    <a:pt x="1513" y="1048"/>
                  </a:cubicBezTo>
                  <a:cubicBezTo>
                    <a:pt x="2021" y="1048"/>
                    <a:pt x="2529" y="1071"/>
                    <a:pt x="3036" y="1135"/>
                  </a:cubicBezTo>
                  <a:cubicBezTo>
                    <a:pt x="5271" y="1368"/>
                    <a:pt x="7506" y="1802"/>
                    <a:pt x="9708" y="2335"/>
                  </a:cubicBezTo>
                  <a:cubicBezTo>
                    <a:pt x="10175" y="2102"/>
                    <a:pt x="10141" y="1802"/>
                    <a:pt x="9908" y="1435"/>
                  </a:cubicBezTo>
                  <a:cubicBezTo>
                    <a:pt x="7306" y="568"/>
                    <a:pt x="4604" y="201"/>
                    <a:pt x="1902" y="67"/>
                  </a:cubicBezTo>
                  <a:close/>
                </a:path>
              </a:pathLst>
            </a:custGeom>
            <a:solidFill>
              <a:srgbClr val="986E2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553;p45">
              <a:extLst>
                <a:ext uri="{FF2B5EF4-FFF2-40B4-BE49-F238E27FC236}">
                  <a16:creationId xmlns:a16="http://schemas.microsoft.com/office/drawing/2014/main" id="{4EFF4928-CCCA-3740-AB58-FA4D41638352}"/>
                </a:ext>
              </a:extLst>
            </p:cNvPr>
            <p:cNvSpPr/>
            <p:nvPr/>
          </p:nvSpPr>
          <p:spPr>
            <a:xfrm>
              <a:off x="6568850" y="3883300"/>
              <a:ext cx="1288450" cy="137775"/>
            </a:xfrm>
            <a:custGeom>
              <a:avLst/>
              <a:gdLst/>
              <a:ahLst/>
              <a:cxnLst/>
              <a:rect l="l" t="t" r="r" b="b"/>
              <a:pathLst>
                <a:path w="51538" h="5511" extrusionOk="0">
                  <a:moveTo>
                    <a:pt x="18760" y="0"/>
                  </a:moveTo>
                  <a:cubicBezTo>
                    <a:pt x="13883" y="0"/>
                    <a:pt x="9161" y="929"/>
                    <a:pt x="4570" y="2647"/>
                  </a:cubicBezTo>
                  <a:cubicBezTo>
                    <a:pt x="3003" y="3214"/>
                    <a:pt x="1435" y="3881"/>
                    <a:pt x="1" y="4815"/>
                  </a:cubicBezTo>
                  <a:cubicBezTo>
                    <a:pt x="1535" y="4281"/>
                    <a:pt x="3003" y="3681"/>
                    <a:pt x="4537" y="3180"/>
                  </a:cubicBezTo>
                  <a:cubicBezTo>
                    <a:pt x="8573" y="1813"/>
                    <a:pt x="12676" y="912"/>
                    <a:pt x="16979" y="745"/>
                  </a:cubicBezTo>
                  <a:cubicBezTo>
                    <a:pt x="17444" y="731"/>
                    <a:pt x="17909" y="725"/>
                    <a:pt x="18373" y="725"/>
                  </a:cubicBezTo>
                  <a:cubicBezTo>
                    <a:pt x="22366" y="725"/>
                    <a:pt x="26314" y="1218"/>
                    <a:pt x="30289" y="1846"/>
                  </a:cubicBezTo>
                  <a:cubicBezTo>
                    <a:pt x="36226" y="2780"/>
                    <a:pt x="42164" y="3948"/>
                    <a:pt x="48102" y="5015"/>
                  </a:cubicBezTo>
                  <a:cubicBezTo>
                    <a:pt x="49069" y="5214"/>
                    <a:pt x="50012" y="5510"/>
                    <a:pt x="51014" y="5510"/>
                  </a:cubicBezTo>
                  <a:cubicBezTo>
                    <a:pt x="51186" y="5510"/>
                    <a:pt x="51361" y="5502"/>
                    <a:pt x="51537" y="5482"/>
                  </a:cubicBezTo>
                  <a:cubicBezTo>
                    <a:pt x="48502" y="4782"/>
                    <a:pt x="45466" y="4048"/>
                    <a:pt x="42397" y="3414"/>
                  </a:cubicBezTo>
                  <a:cubicBezTo>
                    <a:pt x="39062" y="2713"/>
                    <a:pt x="35693" y="2080"/>
                    <a:pt x="32324" y="1446"/>
                  </a:cubicBezTo>
                  <a:cubicBezTo>
                    <a:pt x="28454" y="712"/>
                    <a:pt x="24551" y="245"/>
                    <a:pt x="20615" y="45"/>
                  </a:cubicBezTo>
                  <a:cubicBezTo>
                    <a:pt x="19994" y="15"/>
                    <a:pt x="19376" y="0"/>
                    <a:pt x="1876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554;p45">
              <a:extLst>
                <a:ext uri="{FF2B5EF4-FFF2-40B4-BE49-F238E27FC236}">
                  <a16:creationId xmlns:a16="http://schemas.microsoft.com/office/drawing/2014/main" id="{06F32C9C-2141-8E4F-ACDD-B84EFB09CD9F}"/>
                </a:ext>
              </a:extLst>
            </p:cNvPr>
            <p:cNvSpPr/>
            <p:nvPr/>
          </p:nvSpPr>
          <p:spPr>
            <a:xfrm>
              <a:off x="6568025" y="3982950"/>
              <a:ext cx="803925" cy="105800"/>
            </a:xfrm>
            <a:custGeom>
              <a:avLst/>
              <a:gdLst/>
              <a:ahLst/>
              <a:cxnLst/>
              <a:rect l="l" t="t" r="r" b="b"/>
              <a:pathLst>
                <a:path w="32157" h="4232" extrusionOk="0">
                  <a:moveTo>
                    <a:pt x="18432" y="0"/>
                  </a:moveTo>
                  <a:cubicBezTo>
                    <a:pt x="12165" y="0"/>
                    <a:pt x="6004" y="1171"/>
                    <a:pt x="0" y="4231"/>
                  </a:cubicBezTo>
                  <a:cubicBezTo>
                    <a:pt x="6421" y="1536"/>
                    <a:pt x="12993" y="477"/>
                    <a:pt x="19656" y="477"/>
                  </a:cubicBezTo>
                  <a:cubicBezTo>
                    <a:pt x="23793" y="477"/>
                    <a:pt x="27965" y="885"/>
                    <a:pt x="32156" y="1563"/>
                  </a:cubicBezTo>
                  <a:cubicBezTo>
                    <a:pt x="27540" y="611"/>
                    <a:pt x="22958" y="0"/>
                    <a:pt x="18432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555;p45">
              <a:extLst>
                <a:ext uri="{FF2B5EF4-FFF2-40B4-BE49-F238E27FC236}">
                  <a16:creationId xmlns:a16="http://schemas.microsoft.com/office/drawing/2014/main" id="{4F9FF601-0603-D648-BD47-A91BA626CB73}"/>
                </a:ext>
              </a:extLst>
            </p:cNvPr>
            <p:cNvSpPr/>
            <p:nvPr/>
          </p:nvSpPr>
          <p:spPr>
            <a:xfrm>
              <a:off x="6658075" y="4079275"/>
              <a:ext cx="633825" cy="61175"/>
            </a:xfrm>
            <a:custGeom>
              <a:avLst/>
              <a:gdLst/>
              <a:ahLst/>
              <a:cxnLst/>
              <a:rect l="l" t="t" r="r" b="b"/>
              <a:pathLst>
                <a:path w="25353" h="2447" extrusionOk="0">
                  <a:moveTo>
                    <a:pt x="13349" y="1"/>
                  </a:moveTo>
                  <a:cubicBezTo>
                    <a:pt x="8869" y="1"/>
                    <a:pt x="4416" y="663"/>
                    <a:pt x="1" y="2446"/>
                  </a:cubicBezTo>
                  <a:cubicBezTo>
                    <a:pt x="4691" y="970"/>
                    <a:pt x="9412" y="426"/>
                    <a:pt x="14154" y="426"/>
                  </a:cubicBezTo>
                  <a:cubicBezTo>
                    <a:pt x="17876" y="426"/>
                    <a:pt x="21611" y="761"/>
                    <a:pt x="25352" y="1246"/>
                  </a:cubicBezTo>
                  <a:cubicBezTo>
                    <a:pt x="21334" y="524"/>
                    <a:pt x="17331" y="1"/>
                    <a:pt x="13349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556;p45">
              <a:extLst>
                <a:ext uri="{FF2B5EF4-FFF2-40B4-BE49-F238E27FC236}">
                  <a16:creationId xmlns:a16="http://schemas.microsoft.com/office/drawing/2014/main" id="{D22CF4D1-74FE-DB45-9DC9-D843E6F30F8C}"/>
                </a:ext>
              </a:extLst>
            </p:cNvPr>
            <p:cNvSpPr/>
            <p:nvPr/>
          </p:nvSpPr>
          <p:spPr>
            <a:xfrm>
              <a:off x="4968550" y="3846625"/>
              <a:ext cx="867300" cy="134550"/>
            </a:xfrm>
            <a:custGeom>
              <a:avLst/>
              <a:gdLst/>
              <a:ahLst/>
              <a:cxnLst/>
              <a:rect l="l" t="t" r="r" b="b"/>
              <a:pathLst>
                <a:path w="34692" h="5382" extrusionOk="0">
                  <a:moveTo>
                    <a:pt x="34175" y="0"/>
                  </a:moveTo>
                  <a:cubicBezTo>
                    <a:pt x="34052" y="0"/>
                    <a:pt x="33924" y="11"/>
                    <a:pt x="33791" y="11"/>
                  </a:cubicBezTo>
                  <a:cubicBezTo>
                    <a:pt x="30689" y="11"/>
                    <a:pt x="27620" y="11"/>
                    <a:pt x="24518" y="344"/>
                  </a:cubicBezTo>
                  <a:cubicBezTo>
                    <a:pt x="21516" y="645"/>
                    <a:pt x="18547" y="1078"/>
                    <a:pt x="15611" y="1612"/>
                  </a:cubicBezTo>
                  <a:cubicBezTo>
                    <a:pt x="12042" y="2246"/>
                    <a:pt x="8540" y="3180"/>
                    <a:pt x="5004" y="3980"/>
                  </a:cubicBezTo>
                  <a:cubicBezTo>
                    <a:pt x="3336" y="4347"/>
                    <a:pt x="1668" y="4814"/>
                    <a:pt x="0" y="5248"/>
                  </a:cubicBezTo>
                  <a:cubicBezTo>
                    <a:pt x="134" y="5337"/>
                    <a:pt x="267" y="5381"/>
                    <a:pt x="391" y="5381"/>
                  </a:cubicBezTo>
                  <a:cubicBezTo>
                    <a:pt x="452" y="5381"/>
                    <a:pt x="512" y="5370"/>
                    <a:pt x="567" y="5348"/>
                  </a:cubicBezTo>
                  <a:cubicBezTo>
                    <a:pt x="6471" y="3947"/>
                    <a:pt x="12376" y="2679"/>
                    <a:pt x="18380" y="1812"/>
                  </a:cubicBezTo>
                  <a:cubicBezTo>
                    <a:pt x="22333" y="1227"/>
                    <a:pt x="26309" y="945"/>
                    <a:pt x="30288" y="945"/>
                  </a:cubicBezTo>
                  <a:cubicBezTo>
                    <a:pt x="31078" y="945"/>
                    <a:pt x="31867" y="956"/>
                    <a:pt x="32657" y="978"/>
                  </a:cubicBezTo>
                  <a:cubicBezTo>
                    <a:pt x="32724" y="945"/>
                    <a:pt x="32790" y="945"/>
                    <a:pt x="32824" y="945"/>
                  </a:cubicBezTo>
                  <a:cubicBezTo>
                    <a:pt x="33391" y="544"/>
                    <a:pt x="34125" y="544"/>
                    <a:pt x="34692" y="144"/>
                  </a:cubicBezTo>
                  <a:cubicBezTo>
                    <a:pt x="34531" y="24"/>
                    <a:pt x="34359" y="0"/>
                    <a:pt x="34175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557;p45">
              <a:extLst>
                <a:ext uri="{FF2B5EF4-FFF2-40B4-BE49-F238E27FC236}">
                  <a16:creationId xmlns:a16="http://schemas.microsoft.com/office/drawing/2014/main" id="{556DDD43-C1C0-2848-9075-5C510B2CDDE6}"/>
                </a:ext>
              </a:extLst>
            </p:cNvPr>
            <p:cNvSpPr/>
            <p:nvPr/>
          </p:nvSpPr>
          <p:spPr>
            <a:xfrm>
              <a:off x="5132000" y="4031975"/>
              <a:ext cx="656850" cy="60100"/>
            </a:xfrm>
            <a:custGeom>
              <a:avLst/>
              <a:gdLst/>
              <a:ahLst/>
              <a:cxnLst/>
              <a:rect l="l" t="t" r="r" b="b"/>
              <a:pathLst>
                <a:path w="26274" h="2404" extrusionOk="0">
                  <a:moveTo>
                    <a:pt x="21650" y="0"/>
                  </a:moveTo>
                  <a:cubicBezTo>
                    <a:pt x="19355" y="0"/>
                    <a:pt x="17052" y="131"/>
                    <a:pt x="14777" y="302"/>
                  </a:cubicBezTo>
                  <a:cubicBezTo>
                    <a:pt x="11775" y="502"/>
                    <a:pt x="8806" y="869"/>
                    <a:pt x="5838" y="1336"/>
                  </a:cubicBezTo>
                  <a:cubicBezTo>
                    <a:pt x="3903" y="1670"/>
                    <a:pt x="1935" y="1870"/>
                    <a:pt x="0" y="2404"/>
                  </a:cubicBezTo>
                  <a:cubicBezTo>
                    <a:pt x="6878" y="1534"/>
                    <a:pt x="13756" y="581"/>
                    <a:pt x="20700" y="581"/>
                  </a:cubicBezTo>
                  <a:cubicBezTo>
                    <a:pt x="22546" y="581"/>
                    <a:pt x="24396" y="649"/>
                    <a:pt x="26252" y="803"/>
                  </a:cubicBezTo>
                  <a:cubicBezTo>
                    <a:pt x="26273" y="212"/>
                    <a:pt x="26161" y="115"/>
                    <a:pt x="25941" y="115"/>
                  </a:cubicBezTo>
                  <a:cubicBezTo>
                    <a:pt x="25833" y="115"/>
                    <a:pt x="25699" y="138"/>
                    <a:pt x="25542" y="138"/>
                  </a:cubicBezTo>
                  <a:cubicBezTo>
                    <a:pt x="25513" y="138"/>
                    <a:pt x="25483" y="137"/>
                    <a:pt x="25452" y="135"/>
                  </a:cubicBezTo>
                  <a:cubicBezTo>
                    <a:pt x="24191" y="40"/>
                    <a:pt x="22921" y="0"/>
                    <a:pt x="21650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558;p45">
              <a:extLst>
                <a:ext uri="{FF2B5EF4-FFF2-40B4-BE49-F238E27FC236}">
                  <a16:creationId xmlns:a16="http://schemas.microsoft.com/office/drawing/2014/main" id="{3EE55D08-1C8C-6146-BA81-6AC5B3F5AA1D}"/>
                </a:ext>
              </a:extLst>
            </p:cNvPr>
            <p:cNvSpPr/>
            <p:nvPr/>
          </p:nvSpPr>
          <p:spPr>
            <a:xfrm>
              <a:off x="5222050" y="4120775"/>
              <a:ext cx="567100" cy="37175"/>
            </a:xfrm>
            <a:custGeom>
              <a:avLst/>
              <a:gdLst/>
              <a:ahLst/>
              <a:cxnLst/>
              <a:rect l="l" t="t" r="r" b="b"/>
              <a:pathLst>
                <a:path w="22684" h="1487" extrusionOk="0">
                  <a:moveTo>
                    <a:pt x="18213" y="0"/>
                  </a:moveTo>
                  <a:cubicBezTo>
                    <a:pt x="12110" y="0"/>
                    <a:pt x="6034" y="334"/>
                    <a:pt x="1" y="1487"/>
                  </a:cubicBezTo>
                  <a:cubicBezTo>
                    <a:pt x="5667" y="860"/>
                    <a:pt x="11333" y="497"/>
                    <a:pt x="17028" y="497"/>
                  </a:cubicBezTo>
                  <a:cubicBezTo>
                    <a:pt x="18910" y="497"/>
                    <a:pt x="20795" y="537"/>
                    <a:pt x="22684" y="620"/>
                  </a:cubicBezTo>
                  <a:cubicBezTo>
                    <a:pt x="22684" y="420"/>
                    <a:pt x="22684" y="253"/>
                    <a:pt x="22684" y="53"/>
                  </a:cubicBezTo>
                  <a:cubicBezTo>
                    <a:pt x="21192" y="20"/>
                    <a:pt x="19701" y="0"/>
                    <a:pt x="182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559;p45">
              <a:extLst>
                <a:ext uri="{FF2B5EF4-FFF2-40B4-BE49-F238E27FC236}">
                  <a16:creationId xmlns:a16="http://schemas.microsoft.com/office/drawing/2014/main" id="{6F35C646-9A2A-C54A-A184-9FF1A8B2AB3A}"/>
                </a:ext>
              </a:extLst>
            </p:cNvPr>
            <p:cNvSpPr/>
            <p:nvPr/>
          </p:nvSpPr>
          <p:spPr>
            <a:xfrm>
              <a:off x="5318800" y="3954400"/>
              <a:ext cx="466175" cy="41775"/>
            </a:xfrm>
            <a:custGeom>
              <a:avLst/>
              <a:gdLst/>
              <a:ahLst/>
              <a:cxnLst/>
              <a:rect l="l" t="t" r="r" b="b"/>
              <a:pathLst>
                <a:path w="18647" h="1671" extrusionOk="0">
                  <a:moveTo>
                    <a:pt x="17861" y="0"/>
                  </a:moveTo>
                  <a:cubicBezTo>
                    <a:pt x="17756" y="0"/>
                    <a:pt x="17651" y="3"/>
                    <a:pt x="17546" y="3"/>
                  </a:cubicBezTo>
                  <a:cubicBezTo>
                    <a:pt x="17373" y="1"/>
                    <a:pt x="17201" y="1"/>
                    <a:pt x="17028" y="1"/>
                  </a:cubicBezTo>
                  <a:cubicBezTo>
                    <a:pt x="13468" y="1"/>
                    <a:pt x="9938" y="323"/>
                    <a:pt x="6438" y="737"/>
                  </a:cubicBezTo>
                  <a:cubicBezTo>
                    <a:pt x="4270" y="1004"/>
                    <a:pt x="2135" y="1370"/>
                    <a:pt x="0" y="1671"/>
                  </a:cubicBezTo>
                  <a:cubicBezTo>
                    <a:pt x="4939" y="1193"/>
                    <a:pt x="9856" y="567"/>
                    <a:pt x="14820" y="567"/>
                  </a:cubicBezTo>
                  <a:cubicBezTo>
                    <a:pt x="16092" y="567"/>
                    <a:pt x="17367" y="608"/>
                    <a:pt x="18647" y="703"/>
                  </a:cubicBezTo>
                  <a:cubicBezTo>
                    <a:pt x="18647" y="503"/>
                    <a:pt x="18647" y="303"/>
                    <a:pt x="18647" y="136"/>
                  </a:cubicBezTo>
                  <a:cubicBezTo>
                    <a:pt x="18385" y="17"/>
                    <a:pt x="18123" y="0"/>
                    <a:pt x="17861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560;p45">
              <a:extLst>
                <a:ext uri="{FF2B5EF4-FFF2-40B4-BE49-F238E27FC236}">
                  <a16:creationId xmlns:a16="http://schemas.microsoft.com/office/drawing/2014/main" id="{21553EC9-B42C-AD43-B2A2-1D0CDA89846A}"/>
                </a:ext>
              </a:extLst>
            </p:cNvPr>
            <p:cNvSpPr/>
            <p:nvPr/>
          </p:nvSpPr>
          <p:spPr>
            <a:xfrm>
              <a:off x="6031800" y="3884400"/>
              <a:ext cx="217675" cy="149300"/>
            </a:xfrm>
            <a:custGeom>
              <a:avLst/>
              <a:gdLst/>
              <a:ahLst/>
              <a:cxnLst/>
              <a:rect l="l" t="t" r="r" b="b"/>
              <a:pathLst>
                <a:path w="8707" h="5972" extrusionOk="0">
                  <a:moveTo>
                    <a:pt x="201" y="1"/>
                  </a:moveTo>
                  <a:lnTo>
                    <a:pt x="201" y="1"/>
                  </a:lnTo>
                  <a:cubicBezTo>
                    <a:pt x="234" y="301"/>
                    <a:pt x="201" y="635"/>
                    <a:pt x="1" y="901"/>
                  </a:cubicBezTo>
                  <a:cubicBezTo>
                    <a:pt x="34" y="968"/>
                    <a:pt x="34" y="1035"/>
                    <a:pt x="34" y="1102"/>
                  </a:cubicBezTo>
                  <a:cubicBezTo>
                    <a:pt x="3403" y="1902"/>
                    <a:pt x="6172" y="3737"/>
                    <a:pt x="8707" y="5972"/>
                  </a:cubicBezTo>
                  <a:cubicBezTo>
                    <a:pt x="6605" y="2936"/>
                    <a:pt x="3636" y="1168"/>
                    <a:pt x="201" y="1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561;p45">
              <a:extLst>
                <a:ext uri="{FF2B5EF4-FFF2-40B4-BE49-F238E27FC236}">
                  <a16:creationId xmlns:a16="http://schemas.microsoft.com/office/drawing/2014/main" id="{A663A7AF-F276-384C-A14D-AFAB19D4ADC4}"/>
                </a:ext>
              </a:extLst>
            </p:cNvPr>
            <p:cNvSpPr/>
            <p:nvPr/>
          </p:nvSpPr>
          <p:spPr>
            <a:xfrm>
              <a:off x="5845000" y="4127100"/>
              <a:ext cx="140125" cy="31700"/>
            </a:xfrm>
            <a:custGeom>
              <a:avLst/>
              <a:gdLst/>
              <a:ahLst/>
              <a:cxnLst/>
              <a:rect l="l" t="t" r="r" b="b"/>
              <a:pathLst>
                <a:path w="5605" h="1268" extrusionOk="0">
                  <a:moveTo>
                    <a:pt x="1613" y="0"/>
                  </a:moveTo>
                  <a:cubicBezTo>
                    <a:pt x="1267" y="0"/>
                    <a:pt x="918" y="38"/>
                    <a:pt x="568" y="133"/>
                  </a:cubicBezTo>
                  <a:cubicBezTo>
                    <a:pt x="301" y="167"/>
                    <a:pt x="101" y="300"/>
                    <a:pt x="1" y="533"/>
                  </a:cubicBezTo>
                  <a:cubicBezTo>
                    <a:pt x="1869" y="767"/>
                    <a:pt x="3737" y="1034"/>
                    <a:pt x="5605" y="1267"/>
                  </a:cubicBezTo>
                  <a:cubicBezTo>
                    <a:pt x="5304" y="1034"/>
                    <a:pt x="5004" y="800"/>
                    <a:pt x="4704" y="533"/>
                  </a:cubicBezTo>
                  <a:cubicBezTo>
                    <a:pt x="4659" y="556"/>
                    <a:pt x="4617" y="565"/>
                    <a:pt x="4577" y="565"/>
                  </a:cubicBezTo>
                  <a:cubicBezTo>
                    <a:pt x="4442" y="565"/>
                    <a:pt x="4333" y="459"/>
                    <a:pt x="4204" y="433"/>
                  </a:cubicBezTo>
                  <a:cubicBezTo>
                    <a:pt x="3344" y="242"/>
                    <a:pt x="2485" y="0"/>
                    <a:pt x="1613" y="0"/>
                  </a:cubicBezTo>
                  <a:close/>
                </a:path>
              </a:pathLst>
            </a:custGeom>
            <a:solidFill>
              <a:srgbClr val="95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562;p45">
              <a:extLst>
                <a:ext uri="{FF2B5EF4-FFF2-40B4-BE49-F238E27FC236}">
                  <a16:creationId xmlns:a16="http://schemas.microsoft.com/office/drawing/2014/main" id="{F5AFB821-FAAD-144E-8DD9-927C0397C875}"/>
                </a:ext>
              </a:extLst>
            </p:cNvPr>
            <p:cNvSpPr/>
            <p:nvPr/>
          </p:nvSpPr>
          <p:spPr>
            <a:xfrm>
              <a:off x="5542275" y="2440275"/>
              <a:ext cx="2090700" cy="1606775"/>
            </a:xfrm>
            <a:custGeom>
              <a:avLst/>
              <a:gdLst/>
              <a:ahLst/>
              <a:cxnLst/>
              <a:rect l="l" t="t" r="r" b="b"/>
              <a:pathLst>
                <a:path w="83628" h="64271" extrusionOk="0">
                  <a:moveTo>
                    <a:pt x="17063" y="0"/>
                  </a:moveTo>
                  <a:cubicBezTo>
                    <a:pt x="16874" y="0"/>
                    <a:pt x="16663" y="70"/>
                    <a:pt x="16413" y="225"/>
                  </a:cubicBezTo>
                  <a:cubicBezTo>
                    <a:pt x="13344" y="2193"/>
                    <a:pt x="10242" y="4127"/>
                    <a:pt x="7139" y="6062"/>
                  </a:cubicBezTo>
                  <a:cubicBezTo>
                    <a:pt x="4771" y="7530"/>
                    <a:pt x="2369" y="9031"/>
                    <a:pt x="1" y="10499"/>
                  </a:cubicBezTo>
                  <a:cubicBezTo>
                    <a:pt x="1602" y="12000"/>
                    <a:pt x="3237" y="13501"/>
                    <a:pt x="4804" y="15035"/>
                  </a:cubicBezTo>
                  <a:cubicBezTo>
                    <a:pt x="7073" y="17237"/>
                    <a:pt x="9341" y="19472"/>
                    <a:pt x="11476" y="21807"/>
                  </a:cubicBezTo>
                  <a:cubicBezTo>
                    <a:pt x="13110" y="23608"/>
                    <a:pt x="14778" y="25376"/>
                    <a:pt x="16379" y="27177"/>
                  </a:cubicBezTo>
                  <a:cubicBezTo>
                    <a:pt x="19815" y="31113"/>
                    <a:pt x="23084" y="35183"/>
                    <a:pt x="26086" y="39486"/>
                  </a:cubicBezTo>
                  <a:cubicBezTo>
                    <a:pt x="28254" y="42588"/>
                    <a:pt x="30389" y="45724"/>
                    <a:pt x="31957" y="49193"/>
                  </a:cubicBezTo>
                  <a:cubicBezTo>
                    <a:pt x="33191" y="51895"/>
                    <a:pt x="33992" y="54664"/>
                    <a:pt x="34325" y="57599"/>
                  </a:cubicBezTo>
                  <a:cubicBezTo>
                    <a:pt x="34325" y="57833"/>
                    <a:pt x="34225" y="58199"/>
                    <a:pt x="34559" y="58266"/>
                  </a:cubicBezTo>
                  <a:lnTo>
                    <a:pt x="34559" y="64270"/>
                  </a:lnTo>
                  <a:cubicBezTo>
                    <a:pt x="36293" y="61869"/>
                    <a:pt x="37928" y="59634"/>
                    <a:pt x="39562" y="57366"/>
                  </a:cubicBezTo>
                  <a:cubicBezTo>
                    <a:pt x="39578" y="57367"/>
                    <a:pt x="39594" y="57367"/>
                    <a:pt x="39609" y="57367"/>
                  </a:cubicBezTo>
                  <a:cubicBezTo>
                    <a:pt x="39976" y="57367"/>
                    <a:pt x="40137" y="56988"/>
                    <a:pt x="40330" y="56732"/>
                  </a:cubicBezTo>
                  <a:cubicBezTo>
                    <a:pt x="43232" y="52896"/>
                    <a:pt x="46334" y="49226"/>
                    <a:pt x="49603" y="45690"/>
                  </a:cubicBezTo>
                  <a:cubicBezTo>
                    <a:pt x="53439" y="41521"/>
                    <a:pt x="57642" y="37751"/>
                    <a:pt x="62345" y="34583"/>
                  </a:cubicBezTo>
                  <a:lnTo>
                    <a:pt x="62345" y="34616"/>
                  </a:lnTo>
                  <a:cubicBezTo>
                    <a:pt x="63046" y="34082"/>
                    <a:pt x="63846" y="33715"/>
                    <a:pt x="64547" y="33215"/>
                  </a:cubicBezTo>
                  <a:cubicBezTo>
                    <a:pt x="69417" y="30046"/>
                    <a:pt x="74554" y="27377"/>
                    <a:pt x="79858" y="24976"/>
                  </a:cubicBezTo>
                  <a:cubicBezTo>
                    <a:pt x="79958" y="24942"/>
                    <a:pt x="80225" y="24809"/>
                    <a:pt x="80558" y="24642"/>
                  </a:cubicBezTo>
                  <a:cubicBezTo>
                    <a:pt x="81793" y="24008"/>
                    <a:pt x="82827" y="23541"/>
                    <a:pt x="83627" y="23208"/>
                  </a:cubicBezTo>
                  <a:lnTo>
                    <a:pt x="83627" y="23208"/>
                  </a:lnTo>
                  <a:cubicBezTo>
                    <a:pt x="82460" y="23541"/>
                    <a:pt x="80592" y="24142"/>
                    <a:pt x="78323" y="24842"/>
                  </a:cubicBezTo>
                  <a:cubicBezTo>
                    <a:pt x="76422" y="25409"/>
                    <a:pt x="73487" y="26310"/>
                    <a:pt x="69984" y="27544"/>
                  </a:cubicBezTo>
                  <a:cubicBezTo>
                    <a:pt x="58209" y="31781"/>
                    <a:pt x="49770" y="34883"/>
                    <a:pt x="42698" y="42121"/>
                  </a:cubicBezTo>
                  <a:cubicBezTo>
                    <a:pt x="40997" y="43889"/>
                    <a:pt x="38562" y="46725"/>
                    <a:pt x="36293" y="50794"/>
                  </a:cubicBezTo>
                  <a:cubicBezTo>
                    <a:pt x="36027" y="43255"/>
                    <a:pt x="35059" y="37118"/>
                    <a:pt x="34159" y="32781"/>
                  </a:cubicBezTo>
                  <a:cubicBezTo>
                    <a:pt x="33391" y="29012"/>
                    <a:pt x="32791" y="26177"/>
                    <a:pt x="31390" y="22407"/>
                  </a:cubicBezTo>
                  <a:cubicBezTo>
                    <a:pt x="29422" y="17137"/>
                    <a:pt x="26653" y="12300"/>
                    <a:pt x="23351" y="7730"/>
                  </a:cubicBezTo>
                  <a:cubicBezTo>
                    <a:pt x="21616" y="5328"/>
                    <a:pt x="19782" y="2927"/>
                    <a:pt x="17947" y="592"/>
                  </a:cubicBezTo>
                  <a:cubicBezTo>
                    <a:pt x="17668" y="227"/>
                    <a:pt x="17403" y="0"/>
                    <a:pt x="17063" y="0"/>
                  </a:cubicBezTo>
                  <a:close/>
                </a:path>
              </a:pathLst>
            </a:custGeom>
            <a:solidFill>
              <a:schemeClr val="l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563;p45">
              <a:extLst>
                <a:ext uri="{FF2B5EF4-FFF2-40B4-BE49-F238E27FC236}">
                  <a16:creationId xmlns:a16="http://schemas.microsoft.com/office/drawing/2014/main" id="{AF4DDFCB-39CB-DA49-A99F-4F630EB81394}"/>
                </a:ext>
              </a:extLst>
            </p:cNvPr>
            <p:cNvSpPr/>
            <p:nvPr/>
          </p:nvSpPr>
          <p:spPr>
            <a:xfrm>
              <a:off x="4916850" y="3048800"/>
              <a:ext cx="1384325" cy="812575"/>
            </a:xfrm>
            <a:custGeom>
              <a:avLst/>
              <a:gdLst/>
              <a:ahLst/>
              <a:cxnLst/>
              <a:rect l="l" t="t" r="r" b="b"/>
              <a:pathLst>
                <a:path w="55373" h="32503" extrusionOk="0">
                  <a:moveTo>
                    <a:pt x="21649" y="1"/>
                  </a:moveTo>
                  <a:cubicBezTo>
                    <a:pt x="21549" y="134"/>
                    <a:pt x="21482" y="268"/>
                    <a:pt x="21349" y="368"/>
                  </a:cubicBezTo>
                  <a:cubicBezTo>
                    <a:pt x="19914" y="1335"/>
                    <a:pt x="18547" y="2369"/>
                    <a:pt x="17179" y="3370"/>
                  </a:cubicBezTo>
                  <a:cubicBezTo>
                    <a:pt x="14077" y="5672"/>
                    <a:pt x="11275" y="8273"/>
                    <a:pt x="8439" y="10909"/>
                  </a:cubicBezTo>
                  <a:cubicBezTo>
                    <a:pt x="5637" y="13511"/>
                    <a:pt x="3002" y="16346"/>
                    <a:pt x="367" y="19148"/>
                  </a:cubicBezTo>
                  <a:cubicBezTo>
                    <a:pt x="200" y="19315"/>
                    <a:pt x="0" y="19481"/>
                    <a:pt x="0" y="19782"/>
                  </a:cubicBezTo>
                  <a:cubicBezTo>
                    <a:pt x="176" y="20016"/>
                    <a:pt x="428" y="20121"/>
                    <a:pt x="712" y="20121"/>
                  </a:cubicBezTo>
                  <a:cubicBezTo>
                    <a:pt x="752" y="20121"/>
                    <a:pt x="793" y="20119"/>
                    <a:pt x="834" y="20115"/>
                  </a:cubicBezTo>
                  <a:cubicBezTo>
                    <a:pt x="893" y="20113"/>
                    <a:pt x="953" y="20112"/>
                    <a:pt x="1012" y="20112"/>
                  </a:cubicBezTo>
                  <a:cubicBezTo>
                    <a:pt x="1849" y="20112"/>
                    <a:pt x="2661" y="20320"/>
                    <a:pt x="3503" y="20382"/>
                  </a:cubicBezTo>
                  <a:cubicBezTo>
                    <a:pt x="7105" y="20649"/>
                    <a:pt x="10674" y="20983"/>
                    <a:pt x="14244" y="21316"/>
                  </a:cubicBezTo>
                  <a:cubicBezTo>
                    <a:pt x="18280" y="21683"/>
                    <a:pt x="22283" y="22083"/>
                    <a:pt x="26285" y="22617"/>
                  </a:cubicBezTo>
                  <a:cubicBezTo>
                    <a:pt x="31623" y="23284"/>
                    <a:pt x="36960" y="24185"/>
                    <a:pt x="42163" y="25619"/>
                  </a:cubicBezTo>
                  <a:cubicBezTo>
                    <a:pt x="45766" y="26620"/>
                    <a:pt x="49269" y="27888"/>
                    <a:pt x="52271" y="30223"/>
                  </a:cubicBezTo>
                  <a:cubicBezTo>
                    <a:pt x="52971" y="30790"/>
                    <a:pt x="53572" y="31457"/>
                    <a:pt x="54239" y="32091"/>
                  </a:cubicBezTo>
                  <a:cubicBezTo>
                    <a:pt x="54401" y="32253"/>
                    <a:pt x="54629" y="32503"/>
                    <a:pt x="54852" y="32503"/>
                  </a:cubicBezTo>
                  <a:cubicBezTo>
                    <a:pt x="54904" y="32503"/>
                    <a:pt x="54955" y="32489"/>
                    <a:pt x="55006" y="32457"/>
                  </a:cubicBezTo>
                  <a:cubicBezTo>
                    <a:pt x="55373" y="32191"/>
                    <a:pt x="55106" y="31824"/>
                    <a:pt x="54973" y="31523"/>
                  </a:cubicBezTo>
                  <a:cubicBezTo>
                    <a:pt x="54706" y="30990"/>
                    <a:pt x="54406" y="30456"/>
                    <a:pt x="54039" y="30022"/>
                  </a:cubicBezTo>
                  <a:cubicBezTo>
                    <a:pt x="53905" y="29889"/>
                    <a:pt x="53772" y="29756"/>
                    <a:pt x="53638" y="29655"/>
                  </a:cubicBezTo>
                  <a:cubicBezTo>
                    <a:pt x="53605" y="29522"/>
                    <a:pt x="53538" y="29422"/>
                    <a:pt x="53505" y="29355"/>
                  </a:cubicBezTo>
                  <a:cubicBezTo>
                    <a:pt x="51036" y="25319"/>
                    <a:pt x="48134" y="21616"/>
                    <a:pt x="44899" y="18181"/>
                  </a:cubicBezTo>
                  <a:cubicBezTo>
                    <a:pt x="42731" y="15846"/>
                    <a:pt x="40462" y="13611"/>
                    <a:pt x="38027" y="11576"/>
                  </a:cubicBezTo>
                  <a:cubicBezTo>
                    <a:pt x="34558" y="8674"/>
                    <a:pt x="30955" y="6005"/>
                    <a:pt x="27253" y="3437"/>
                  </a:cubicBezTo>
                  <a:cubicBezTo>
                    <a:pt x="26252" y="2770"/>
                    <a:pt x="25251" y="2069"/>
                    <a:pt x="24251" y="1402"/>
                  </a:cubicBezTo>
                  <a:cubicBezTo>
                    <a:pt x="24251" y="1469"/>
                    <a:pt x="24251" y="1535"/>
                    <a:pt x="24217" y="1602"/>
                  </a:cubicBezTo>
                  <a:cubicBezTo>
                    <a:pt x="23517" y="835"/>
                    <a:pt x="22716" y="201"/>
                    <a:pt x="2164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564;p45">
              <a:extLst>
                <a:ext uri="{FF2B5EF4-FFF2-40B4-BE49-F238E27FC236}">
                  <a16:creationId xmlns:a16="http://schemas.microsoft.com/office/drawing/2014/main" id="{4CFEE944-7D59-F641-97D7-4054DEBC6B84}"/>
                </a:ext>
              </a:extLst>
            </p:cNvPr>
            <p:cNvSpPr/>
            <p:nvPr/>
          </p:nvSpPr>
          <p:spPr>
            <a:xfrm>
              <a:off x="4636650" y="3556550"/>
              <a:ext cx="1722075" cy="527425"/>
            </a:xfrm>
            <a:custGeom>
              <a:avLst/>
              <a:gdLst/>
              <a:ahLst/>
              <a:cxnLst/>
              <a:rect l="l" t="t" r="r" b="b"/>
              <a:pathLst>
                <a:path w="68883" h="21097" extrusionOk="0">
                  <a:moveTo>
                    <a:pt x="14942" y="1"/>
                  </a:moveTo>
                  <a:cubicBezTo>
                    <a:pt x="14743" y="1"/>
                    <a:pt x="14552" y="46"/>
                    <a:pt x="14377" y="206"/>
                  </a:cubicBezTo>
                  <a:cubicBezTo>
                    <a:pt x="14377" y="406"/>
                    <a:pt x="14277" y="572"/>
                    <a:pt x="14143" y="706"/>
                  </a:cubicBezTo>
                  <a:cubicBezTo>
                    <a:pt x="11542" y="3341"/>
                    <a:pt x="9140" y="6143"/>
                    <a:pt x="6671" y="8912"/>
                  </a:cubicBezTo>
                  <a:cubicBezTo>
                    <a:pt x="4437" y="11447"/>
                    <a:pt x="2135" y="13949"/>
                    <a:pt x="0" y="16617"/>
                  </a:cubicBezTo>
                  <a:cubicBezTo>
                    <a:pt x="3536" y="16217"/>
                    <a:pt x="7038" y="15550"/>
                    <a:pt x="10541" y="14883"/>
                  </a:cubicBezTo>
                  <a:cubicBezTo>
                    <a:pt x="16612" y="13682"/>
                    <a:pt x="22650" y="12314"/>
                    <a:pt x="28687" y="11080"/>
                  </a:cubicBezTo>
                  <a:cubicBezTo>
                    <a:pt x="32857" y="10246"/>
                    <a:pt x="37060" y="9646"/>
                    <a:pt x="41296" y="9379"/>
                  </a:cubicBezTo>
                  <a:cubicBezTo>
                    <a:pt x="42267" y="9325"/>
                    <a:pt x="43240" y="9298"/>
                    <a:pt x="44214" y="9298"/>
                  </a:cubicBezTo>
                  <a:cubicBezTo>
                    <a:pt x="46856" y="9298"/>
                    <a:pt x="49505" y="9498"/>
                    <a:pt x="52137" y="9913"/>
                  </a:cubicBezTo>
                  <a:cubicBezTo>
                    <a:pt x="55740" y="10480"/>
                    <a:pt x="59142" y="11580"/>
                    <a:pt x="62078" y="13782"/>
                  </a:cubicBezTo>
                  <a:cubicBezTo>
                    <a:pt x="64579" y="15650"/>
                    <a:pt x="66581" y="17852"/>
                    <a:pt x="67715" y="20787"/>
                  </a:cubicBezTo>
                  <a:cubicBezTo>
                    <a:pt x="67814" y="21023"/>
                    <a:pt x="67970" y="21097"/>
                    <a:pt x="68144" y="21097"/>
                  </a:cubicBezTo>
                  <a:cubicBezTo>
                    <a:pt x="68264" y="21097"/>
                    <a:pt x="68393" y="21061"/>
                    <a:pt x="68516" y="21020"/>
                  </a:cubicBezTo>
                  <a:cubicBezTo>
                    <a:pt x="68849" y="20820"/>
                    <a:pt x="68883" y="20487"/>
                    <a:pt x="68849" y="20120"/>
                  </a:cubicBezTo>
                  <a:cubicBezTo>
                    <a:pt x="68749" y="19453"/>
                    <a:pt x="68682" y="18752"/>
                    <a:pt x="68349" y="18118"/>
                  </a:cubicBezTo>
                  <a:cubicBezTo>
                    <a:pt x="68215" y="17918"/>
                    <a:pt x="68115" y="17718"/>
                    <a:pt x="68015" y="17518"/>
                  </a:cubicBezTo>
                  <a:cubicBezTo>
                    <a:pt x="67348" y="14382"/>
                    <a:pt x="65513" y="11947"/>
                    <a:pt x="63078" y="9913"/>
                  </a:cubicBezTo>
                  <a:cubicBezTo>
                    <a:pt x="60977" y="8178"/>
                    <a:pt x="58408" y="7144"/>
                    <a:pt x="55840" y="6243"/>
                  </a:cubicBezTo>
                  <a:cubicBezTo>
                    <a:pt x="50503" y="4409"/>
                    <a:pt x="44999" y="3408"/>
                    <a:pt x="39462" y="2641"/>
                  </a:cubicBezTo>
                  <a:cubicBezTo>
                    <a:pt x="36559" y="2240"/>
                    <a:pt x="33624" y="1873"/>
                    <a:pt x="30689" y="1640"/>
                  </a:cubicBezTo>
                  <a:cubicBezTo>
                    <a:pt x="27686" y="1406"/>
                    <a:pt x="24684" y="1073"/>
                    <a:pt x="21649" y="773"/>
                  </a:cubicBezTo>
                  <a:cubicBezTo>
                    <a:pt x="20664" y="744"/>
                    <a:pt x="19679" y="550"/>
                    <a:pt x="18674" y="550"/>
                  </a:cubicBezTo>
                  <a:cubicBezTo>
                    <a:pt x="18488" y="550"/>
                    <a:pt x="18301" y="557"/>
                    <a:pt x="18113" y="572"/>
                  </a:cubicBezTo>
                  <a:cubicBezTo>
                    <a:pt x="18113" y="572"/>
                    <a:pt x="18113" y="572"/>
                    <a:pt x="18113" y="606"/>
                  </a:cubicBezTo>
                  <a:cubicBezTo>
                    <a:pt x="18080" y="572"/>
                    <a:pt x="18080" y="506"/>
                    <a:pt x="18046" y="472"/>
                  </a:cubicBezTo>
                  <a:cubicBezTo>
                    <a:pt x="17246" y="172"/>
                    <a:pt x="16412" y="206"/>
                    <a:pt x="15611" y="72"/>
                  </a:cubicBezTo>
                  <a:cubicBezTo>
                    <a:pt x="15385" y="55"/>
                    <a:pt x="15159" y="1"/>
                    <a:pt x="14942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565;p45">
              <a:extLst>
                <a:ext uri="{FF2B5EF4-FFF2-40B4-BE49-F238E27FC236}">
                  <a16:creationId xmlns:a16="http://schemas.microsoft.com/office/drawing/2014/main" id="{44BB2F59-5FB5-E14E-A08D-797F9D58B6F1}"/>
                </a:ext>
              </a:extLst>
            </p:cNvPr>
            <p:cNvSpPr/>
            <p:nvPr/>
          </p:nvSpPr>
          <p:spPr>
            <a:xfrm>
              <a:off x="5317950" y="2758600"/>
              <a:ext cx="1082475" cy="1322650"/>
            </a:xfrm>
            <a:custGeom>
              <a:avLst/>
              <a:gdLst/>
              <a:ahLst/>
              <a:cxnLst/>
              <a:rect l="l" t="t" r="r" b="b"/>
              <a:pathLst>
                <a:path w="43299" h="52906" extrusionOk="0">
                  <a:moveTo>
                    <a:pt x="11109" y="1"/>
                  </a:moveTo>
                  <a:cubicBezTo>
                    <a:pt x="11109" y="1"/>
                    <a:pt x="11042" y="34"/>
                    <a:pt x="11009" y="34"/>
                  </a:cubicBezTo>
                  <a:cubicBezTo>
                    <a:pt x="10909" y="267"/>
                    <a:pt x="10742" y="434"/>
                    <a:pt x="10508" y="534"/>
                  </a:cubicBezTo>
                  <a:cubicBezTo>
                    <a:pt x="6806" y="2536"/>
                    <a:pt x="3403" y="5004"/>
                    <a:pt x="1" y="7473"/>
                  </a:cubicBezTo>
                  <a:cubicBezTo>
                    <a:pt x="268" y="7873"/>
                    <a:pt x="701" y="8106"/>
                    <a:pt x="1102" y="8340"/>
                  </a:cubicBezTo>
                  <a:cubicBezTo>
                    <a:pt x="7506" y="12409"/>
                    <a:pt x="13877" y="16579"/>
                    <a:pt x="19948" y="21216"/>
                  </a:cubicBezTo>
                  <a:cubicBezTo>
                    <a:pt x="23885" y="24251"/>
                    <a:pt x="27487" y="27654"/>
                    <a:pt x="30756" y="31423"/>
                  </a:cubicBezTo>
                  <a:cubicBezTo>
                    <a:pt x="34025" y="35192"/>
                    <a:pt x="36961" y="39162"/>
                    <a:pt x="39329" y="43565"/>
                  </a:cubicBezTo>
                  <a:cubicBezTo>
                    <a:pt x="40763" y="46267"/>
                    <a:pt x="42031" y="49036"/>
                    <a:pt x="42164" y="52171"/>
                  </a:cubicBezTo>
                  <a:cubicBezTo>
                    <a:pt x="42164" y="52471"/>
                    <a:pt x="42131" y="52905"/>
                    <a:pt x="42665" y="52905"/>
                  </a:cubicBezTo>
                  <a:cubicBezTo>
                    <a:pt x="42998" y="52705"/>
                    <a:pt x="42998" y="52338"/>
                    <a:pt x="43065" y="52038"/>
                  </a:cubicBezTo>
                  <a:cubicBezTo>
                    <a:pt x="43298" y="50737"/>
                    <a:pt x="43232" y="49469"/>
                    <a:pt x="43165" y="48168"/>
                  </a:cubicBezTo>
                  <a:cubicBezTo>
                    <a:pt x="43098" y="47902"/>
                    <a:pt x="42998" y="47635"/>
                    <a:pt x="42931" y="47368"/>
                  </a:cubicBezTo>
                  <a:cubicBezTo>
                    <a:pt x="42998" y="43832"/>
                    <a:pt x="42264" y="40396"/>
                    <a:pt x="40863" y="37127"/>
                  </a:cubicBezTo>
                  <a:cubicBezTo>
                    <a:pt x="38795" y="32257"/>
                    <a:pt x="35626" y="28087"/>
                    <a:pt x="32491" y="23851"/>
                  </a:cubicBezTo>
                  <a:cubicBezTo>
                    <a:pt x="29956" y="20415"/>
                    <a:pt x="27287" y="17079"/>
                    <a:pt x="24485" y="13877"/>
                  </a:cubicBezTo>
                  <a:cubicBezTo>
                    <a:pt x="22017" y="11042"/>
                    <a:pt x="19515" y="8240"/>
                    <a:pt x="16813" y="5638"/>
                  </a:cubicBezTo>
                  <a:cubicBezTo>
                    <a:pt x="15879" y="4637"/>
                    <a:pt x="14945" y="3603"/>
                    <a:pt x="13877" y="2736"/>
                  </a:cubicBezTo>
                  <a:cubicBezTo>
                    <a:pt x="13911" y="2703"/>
                    <a:pt x="13911" y="2669"/>
                    <a:pt x="13911" y="2636"/>
                  </a:cubicBezTo>
                  <a:cubicBezTo>
                    <a:pt x="13244" y="1502"/>
                    <a:pt x="12176" y="734"/>
                    <a:pt x="11109" y="1"/>
                  </a:cubicBezTo>
                  <a:close/>
                </a:path>
              </a:pathLst>
            </a:custGeom>
            <a:solidFill>
              <a:srgbClr val="F7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566;p45">
              <a:extLst>
                <a:ext uri="{FF2B5EF4-FFF2-40B4-BE49-F238E27FC236}">
                  <a16:creationId xmlns:a16="http://schemas.microsoft.com/office/drawing/2014/main" id="{1B1E948D-09B2-444A-8626-96719BD72A1D}"/>
                </a:ext>
              </a:extLst>
            </p:cNvPr>
            <p:cNvSpPr/>
            <p:nvPr/>
          </p:nvSpPr>
          <p:spPr>
            <a:xfrm>
              <a:off x="6401225" y="3495475"/>
              <a:ext cx="1623700" cy="595800"/>
            </a:xfrm>
            <a:custGeom>
              <a:avLst/>
              <a:gdLst/>
              <a:ahLst/>
              <a:cxnLst/>
              <a:rect l="l" t="t" r="r" b="b"/>
              <a:pathLst>
                <a:path w="64948" h="23832" extrusionOk="0">
                  <a:moveTo>
                    <a:pt x="31296" y="1"/>
                  </a:moveTo>
                  <a:cubicBezTo>
                    <a:pt x="29430" y="1"/>
                    <a:pt x="27569" y="92"/>
                    <a:pt x="25719" y="414"/>
                  </a:cubicBezTo>
                  <a:cubicBezTo>
                    <a:pt x="22417" y="947"/>
                    <a:pt x="19281" y="1848"/>
                    <a:pt x="16312" y="3416"/>
                  </a:cubicBezTo>
                  <a:cubicBezTo>
                    <a:pt x="16079" y="3549"/>
                    <a:pt x="14711" y="4517"/>
                    <a:pt x="14678" y="4517"/>
                  </a:cubicBezTo>
                  <a:cubicBezTo>
                    <a:pt x="14444" y="4750"/>
                    <a:pt x="14211" y="4917"/>
                    <a:pt x="14011" y="5150"/>
                  </a:cubicBezTo>
                  <a:cubicBezTo>
                    <a:pt x="12310" y="7185"/>
                    <a:pt x="10575" y="9153"/>
                    <a:pt x="8907" y="11221"/>
                  </a:cubicBezTo>
                  <a:cubicBezTo>
                    <a:pt x="6906" y="13757"/>
                    <a:pt x="4904" y="16325"/>
                    <a:pt x="3103" y="19060"/>
                  </a:cubicBezTo>
                  <a:cubicBezTo>
                    <a:pt x="1935" y="20495"/>
                    <a:pt x="901" y="22062"/>
                    <a:pt x="1" y="23730"/>
                  </a:cubicBezTo>
                  <a:cubicBezTo>
                    <a:pt x="65" y="23795"/>
                    <a:pt x="144" y="23832"/>
                    <a:pt x="227" y="23832"/>
                  </a:cubicBezTo>
                  <a:cubicBezTo>
                    <a:pt x="273" y="23832"/>
                    <a:pt x="320" y="23821"/>
                    <a:pt x="368" y="23797"/>
                  </a:cubicBezTo>
                  <a:cubicBezTo>
                    <a:pt x="635" y="23430"/>
                    <a:pt x="868" y="22996"/>
                    <a:pt x="1168" y="22663"/>
                  </a:cubicBezTo>
                  <a:cubicBezTo>
                    <a:pt x="3503" y="20161"/>
                    <a:pt x="6172" y="18193"/>
                    <a:pt x="9274" y="16759"/>
                  </a:cubicBezTo>
                  <a:cubicBezTo>
                    <a:pt x="13677" y="14724"/>
                    <a:pt x="18347" y="13790"/>
                    <a:pt x="23151" y="13456"/>
                  </a:cubicBezTo>
                  <a:cubicBezTo>
                    <a:pt x="23801" y="13390"/>
                    <a:pt x="24452" y="13356"/>
                    <a:pt x="25102" y="13356"/>
                  </a:cubicBezTo>
                  <a:cubicBezTo>
                    <a:pt x="25752" y="13356"/>
                    <a:pt x="26403" y="13390"/>
                    <a:pt x="27053" y="13456"/>
                  </a:cubicBezTo>
                  <a:cubicBezTo>
                    <a:pt x="29021" y="13456"/>
                    <a:pt x="30956" y="13690"/>
                    <a:pt x="32891" y="13823"/>
                  </a:cubicBezTo>
                  <a:cubicBezTo>
                    <a:pt x="36827" y="14057"/>
                    <a:pt x="40630" y="14957"/>
                    <a:pt x="44499" y="15591"/>
                  </a:cubicBezTo>
                  <a:cubicBezTo>
                    <a:pt x="46334" y="15891"/>
                    <a:pt x="48135" y="16492"/>
                    <a:pt x="50036" y="16659"/>
                  </a:cubicBezTo>
                  <a:cubicBezTo>
                    <a:pt x="50804" y="16959"/>
                    <a:pt x="51638" y="16992"/>
                    <a:pt x="52472" y="17126"/>
                  </a:cubicBezTo>
                  <a:cubicBezTo>
                    <a:pt x="56608" y="17926"/>
                    <a:pt x="60777" y="18593"/>
                    <a:pt x="64947" y="19060"/>
                  </a:cubicBezTo>
                  <a:cubicBezTo>
                    <a:pt x="64880" y="18693"/>
                    <a:pt x="64680" y="18427"/>
                    <a:pt x="64480" y="18160"/>
                  </a:cubicBezTo>
                  <a:cubicBezTo>
                    <a:pt x="61645" y="13923"/>
                    <a:pt x="58743" y="9754"/>
                    <a:pt x="55974" y="5484"/>
                  </a:cubicBezTo>
                  <a:cubicBezTo>
                    <a:pt x="55140" y="4150"/>
                    <a:pt x="54073" y="3516"/>
                    <a:pt x="52638" y="3182"/>
                  </a:cubicBezTo>
                  <a:cubicBezTo>
                    <a:pt x="48936" y="2248"/>
                    <a:pt x="45233" y="1514"/>
                    <a:pt x="41497" y="914"/>
                  </a:cubicBezTo>
                  <a:cubicBezTo>
                    <a:pt x="39329" y="580"/>
                    <a:pt x="37161" y="180"/>
                    <a:pt x="34992" y="80"/>
                  </a:cubicBezTo>
                  <a:cubicBezTo>
                    <a:pt x="33760" y="40"/>
                    <a:pt x="32527" y="1"/>
                    <a:pt x="31296" y="1"/>
                  </a:cubicBezTo>
                  <a:close/>
                </a:path>
              </a:pathLst>
            </a:custGeom>
            <a:solidFill>
              <a:srgbClr val="F6F7E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67;p45">
              <a:extLst>
                <a:ext uri="{FF2B5EF4-FFF2-40B4-BE49-F238E27FC236}">
                  <a16:creationId xmlns:a16="http://schemas.microsoft.com/office/drawing/2014/main" id="{D7ECC46F-1EE1-2445-9A2A-60B8C5233186}"/>
                </a:ext>
              </a:extLst>
            </p:cNvPr>
            <p:cNvSpPr/>
            <p:nvPr/>
          </p:nvSpPr>
          <p:spPr>
            <a:xfrm>
              <a:off x="5859175" y="4099775"/>
              <a:ext cx="103425" cy="42225"/>
            </a:xfrm>
            <a:custGeom>
              <a:avLst/>
              <a:gdLst/>
              <a:ahLst/>
              <a:cxnLst/>
              <a:rect l="l" t="t" r="r" b="b"/>
              <a:pathLst>
                <a:path w="4137" h="1689" extrusionOk="0">
                  <a:moveTo>
                    <a:pt x="1928" y="0"/>
                  </a:moveTo>
                  <a:cubicBezTo>
                    <a:pt x="1848" y="0"/>
                    <a:pt x="1762" y="27"/>
                    <a:pt x="1668" y="92"/>
                  </a:cubicBezTo>
                  <a:cubicBezTo>
                    <a:pt x="1135" y="526"/>
                    <a:pt x="468" y="726"/>
                    <a:pt x="1" y="1226"/>
                  </a:cubicBezTo>
                  <a:cubicBezTo>
                    <a:pt x="334" y="1293"/>
                    <a:pt x="668" y="1360"/>
                    <a:pt x="1001" y="1360"/>
                  </a:cubicBezTo>
                  <a:cubicBezTo>
                    <a:pt x="1867" y="1360"/>
                    <a:pt x="2688" y="1689"/>
                    <a:pt x="3537" y="1689"/>
                  </a:cubicBezTo>
                  <a:cubicBezTo>
                    <a:pt x="3735" y="1689"/>
                    <a:pt x="3935" y="1671"/>
                    <a:pt x="4137" y="1626"/>
                  </a:cubicBezTo>
                  <a:cubicBezTo>
                    <a:pt x="3603" y="1193"/>
                    <a:pt x="3036" y="759"/>
                    <a:pt x="2469" y="292"/>
                  </a:cubicBezTo>
                  <a:cubicBezTo>
                    <a:pt x="2301" y="172"/>
                    <a:pt x="2133" y="0"/>
                    <a:pt x="1928" y="0"/>
                  </a:cubicBezTo>
                  <a:close/>
                </a:path>
              </a:pathLst>
            </a:custGeom>
            <a:solidFill>
              <a:srgbClr val="CDB09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68;p45">
              <a:extLst>
                <a:ext uri="{FF2B5EF4-FFF2-40B4-BE49-F238E27FC236}">
                  <a16:creationId xmlns:a16="http://schemas.microsoft.com/office/drawing/2014/main" id="{AABAD9FB-82E9-FB42-AEA4-2C32293FCC10}"/>
                </a:ext>
              </a:extLst>
            </p:cNvPr>
            <p:cNvSpPr/>
            <p:nvPr/>
          </p:nvSpPr>
          <p:spPr>
            <a:xfrm>
              <a:off x="4913500" y="2945400"/>
              <a:ext cx="1508600" cy="1140000"/>
            </a:xfrm>
            <a:custGeom>
              <a:avLst/>
              <a:gdLst/>
              <a:ahLst/>
              <a:cxnLst/>
              <a:rect l="l" t="t" r="r" b="b"/>
              <a:pathLst>
                <a:path w="60344" h="45600" extrusionOk="0">
                  <a:moveTo>
                    <a:pt x="16179" y="1"/>
                  </a:moveTo>
                  <a:lnTo>
                    <a:pt x="16179" y="1"/>
                  </a:lnTo>
                  <a:cubicBezTo>
                    <a:pt x="28855" y="10208"/>
                    <a:pt x="45033" y="17747"/>
                    <a:pt x="55107" y="36527"/>
                  </a:cubicBezTo>
                  <a:cubicBezTo>
                    <a:pt x="48135" y="27454"/>
                    <a:pt x="18581" y="24885"/>
                    <a:pt x="1" y="24285"/>
                  </a:cubicBezTo>
                  <a:lnTo>
                    <a:pt x="1" y="24285"/>
                  </a:lnTo>
                  <a:cubicBezTo>
                    <a:pt x="9574" y="26786"/>
                    <a:pt x="47034" y="24518"/>
                    <a:pt x="55507" y="38928"/>
                  </a:cubicBezTo>
                  <a:cubicBezTo>
                    <a:pt x="57141" y="40897"/>
                    <a:pt x="56908" y="44366"/>
                    <a:pt x="57909" y="45600"/>
                  </a:cubicBezTo>
                  <a:cubicBezTo>
                    <a:pt x="60344" y="30589"/>
                    <a:pt x="31223" y="8307"/>
                    <a:pt x="16179" y="1"/>
                  </a:cubicBezTo>
                  <a:close/>
                </a:path>
              </a:pathLst>
            </a:custGeom>
            <a:solidFill>
              <a:srgbClr val="AD968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69;p45">
              <a:extLst>
                <a:ext uri="{FF2B5EF4-FFF2-40B4-BE49-F238E27FC236}">
                  <a16:creationId xmlns:a16="http://schemas.microsoft.com/office/drawing/2014/main" id="{90EC7E3D-EF90-8242-86C1-5BAD9FDEA8C2}"/>
                </a:ext>
              </a:extLst>
            </p:cNvPr>
            <p:cNvSpPr/>
            <p:nvPr/>
          </p:nvSpPr>
          <p:spPr>
            <a:xfrm>
              <a:off x="5538200" y="2705250"/>
              <a:ext cx="1562725" cy="1385775"/>
            </a:xfrm>
            <a:custGeom>
              <a:avLst/>
              <a:gdLst/>
              <a:ahLst/>
              <a:cxnLst/>
              <a:rect l="l" t="t" r="r" b="b"/>
              <a:pathLst>
                <a:path w="62509" h="55431" extrusionOk="0">
                  <a:moveTo>
                    <a:pt x="318" y="0"/>
                  </a:moveTo>
                  <a:cubicBezTo>
                    <a:pt x="0" y="0"/>
                    <a:pt x="1205" y="1412"/>
                    <a:pt x="1665" y="1668"/>
                  </a:cubicBezTo>
                  <a:cubicBezTo>
                    <a:pt x="10872" y="11675"/>
                    <a:pt x="35956" y="32990"/>
                    <a:pt x="34055" y="53605"/>
                  </a:cubicBezTo>
                  <a:cubicBezTo>
                    <a:pt x="33758" y="54868"/>
                    <a:pt x="33754" y="55430"/>
                    <a:pt x="34017" y="55430"/>
                  </a:cubicBezTo>
                  <a:cubicBezTo>
                    <a:pt x="35614" y="55430"/>
                    <a:pt x="47069" y="34640"/>
                    <a:pt x="62508" y="23984"/>
                  </a:cubicBezTo>
                  <a:lnTo>
                    <a:pt x="62508" y="23984"/>
                  </a:lnTo>
                  <a:cubicBezTo>
                    <a:pt x="53335" y="29688"/>
                    <a:pt x="46230" y="38461"/>
                    <a:pt x="39725" y="46767"/>
                  </a:cubicBezTo>
                  <a:cubicBezTo>
                    <a:pt x="38303" y="47352"/>
                    <a:pt x="35434" y="53000"/>
                    <a:pt x="34923" y="53000"/>
                  </a:cubicBezTo>
                  <a:cubicBezTo>
                    <a:pt x="34823" y="53000"/>
                    <a:pt x="34813" y="52784"/>
                    <a:pt x="34922" y="52270"/>
                  </a:cubicBezTo>
                  <a:cubicBezTo>
                    <a:pt x="36523" y="36159"/>
                    <a:pt x="17810" y="16612"/>
                    <a:pt x="1098" y="467"/>
                  </a:cubicBezTo>
                  <a:cubicBezTo>
                    <a:pt x="654" y="132"/>
                    <a:pt x="415" y="0"/>
                    <a:pt x="318" y="0"/>
                  </a:cubicBezTo>
                  <a:close/>
                </a:path>
              </a:pathLst>
            </a:custGeom>
            <a:solidFill>
              <a:srgbClr val="92806D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Font typeface="Arial"/>
                <a:buNone/>
              </a:pPr>
              <a:endParaRPr/>
            </a:p>
          </p:txBody>
        </p:sp>
      </p:grpSp>
      <p:pic>
        <p:nvPicPr>
          <p:cNvPr id="8" name="Picture 7" descr="A picture containing text, electronics, screenshot, number&#10;&#10;Description automatically generated">
            <a:extLst>
              <a:ext uri="{FF2B5EF4-FFF2-40B4-BE49-F238E27FC236}">
                <a16:creationId xmlns:a16="http://schemas.microsoft.com/office/drawing/2014/main" id="{81B95D23-DB7A-A043-E309-2BDE77FD968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714" y="-135986"/>
            <a:ext cx="6858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399691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r>
              <a:rPr lang="en-US" sz="6000" b="1" dirty="0">
                <a:solidFill>
                  <a:schemeClr val="accent2"/>
                </a:solidFill>
              </a:rPr>
              <a:t>Assessment Grades: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A35B1A3-78DB-4996-A825-84726FD43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510225" y="411713"/>
            <a:ext cx="1176950" cy="1077362"/>
          </a:xfrm>
          <a:prstGeom prst="rect">
            <a:avLst/>
          </a:prstGeom>
        </p:spPr>
      </p:pic>
      <p:graphicFrame>
        <p:nvGraphicFramePr>
          <p:cNvPr id="9" name="Chart 8">
            <a:extLst>
              <a:ext uri="{FF2B5EF4-FFF2-40B4-BE49-F238E27FC236}">
                <a16:creationId xmlns:a16="http://schemas.microsoft.com/office/drawing/2014/main" id="{93C75099-790F-214E-CCE9-BF8A26511E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8771890"/>
              </p:ext>
            </p:extLst>
          </p:nvPr>
        </p:nvGraphicFramePr>
        <p:xfrm>
          <a:off x="2032000" y="1508125"/>
          <a:ext cx="7204765" cy="46302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9028292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FCE689-2013-84C0-4709-B84FC7C937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5" name="Content Placeholder 4" descr="A screenshot of a website&#10;&#10;Description automatically generated with low confidence">
            <a:extLst>
              <a:ext uri="{FF2B5EF4-FFF2-40B4-BE49-F238E27FC236}">
                <a16:creationId xmlns:a16="http://schemas.microsoft.com/office/drawing/2014/main" id="{A375519C-D2FB-E4E6-389A-C4A1EEF857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2088" b="21874"/>
          <a:stretch/>
        </p:blipFill>
        <p:spPr>
          <a:xfrm>
            <a:off x="2960916" y="0"/>
            <a:ext cx="6589484" cy="6567925"/>
          </a:xfrm>
        </p:spPr>
      </p:pic>
    </p:spTree>
    <p:extLst>
      <p:ext uri="{BB962C8B-B14F-4D97-AF65-F5344CB8AC3E}">
        <p14:creationId xmlns:p14="http://schemas.microsoft.com/office/powerpoint/2010/main" val="15814602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1184CEB-6BB3-43F2-8C49-F8A4B25A52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66750" y="182562"/>
            <a:ext cx="10515600" cy="1325563"/>
          </a:xfrm>
        </p:spPr>
        <p:txBody>
          <a:bodyPr>
            <a:normAutofit/>
          </a:bodyPr>
          <a:lstStyle/>
          <a:p>
            <a:pPr algn="r" rtl="1"/>
            <a:r>
              <a:rPr lang="ar-SA" sz="6000" b="1" dirty="0">
                <a:solidFill>
                  <a:schemeClr val="bg1"/>
                </a:solidFill>
              </a:rPr>
              <a:t>الاختبارات القصيرة</a:t>
            </a:r>
            <a:endParaRPr lang="en-US" sz="6000" b="1" dirty="0">
              <a:solidFill>
                <a:schemeClr val="bg1"/>
              </a:solidFill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A35B1A3-78DB-4996-A825-84726FD43B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1175" y="291601"/>
            <a:ext cx="1176950" cy="1077362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3FC2F68-D570-4C23-8F38-C132DB62FB00}"/>
              </a:ext>
            </a:extLst>
          </p:cNvPr>
          <p:cNvSpPr txBox="1"/>
          <p:nvPr/>
        </p:nvSpPr>
        <p:spPr>
          <a:xfrm>
            <a:off x="4910267" y="2057400"/>
            <a:ext cx="680085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sz="32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16515A-A342-443A-BF40-F2517F8D8C44}"/>
              </a:ext>
            </a:extLst>
          </p:cNvPr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228857" y="1909548"/>
            <a:ext cx="4548060" cy="411817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61D786D7-B6F9-F0DA-0779-891FAB1E07EC}"/>
              </a:ext>
            </a:extLst>
          </p:cNvPr>
          <p:cNvSpPr txBox="1"/>
          <p:nvPr/>
        </p:nvSpPr>
        <p:spPr>
          <a:xfrm>
            <a:off x="5262692" y="2260473"/>
            <a:ext cx="6096000" cy="36933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/>
              <a:t>يفتح الاختبار القصير الأسبوعي يوم السبت في تمام الساعة العاشرة مساء وهو متاح لمدة أسبوع ثم يقفل يوم السبت الذي يليه في تمام الساعة التاسعة مساء</a:t>
            </a:r>
          </a:p>
          <a:p>
            <a:pPr algn="r" rtl="1"/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/>
              <a:t>الاختبار يشمل أسئلة كتابية وصوتية</a:t>
            </a:r>
          </a:p>
          <a:p>
            <a:pPr algn="r" rtl="1"/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/>
              <a:t>تعد الإجابة على الاختبار القصير بمثابة الحضور للطلاب والطالبات</a:t>
            </a:r>
          </a:p>
          <a:p>
            <a:pPr algn="r" rtl="1"/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/>
              <a:t>الاختبار القصير من ٨ درجات ( بمجموع ٨٠ درجة)</a:t>
            </a:r>
            <a:endParaRPr lang="en-US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b="1" dirty="0"/>
              <a:t>فترة السماحية للاختبار القصير٢٤ دقيقة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buFont typeface="Arial" panose="020B0604020202020204" pitchFamily="34" charset="0"/>
              <a:buChar char="•"/>
            </a:pPr>
            <a:endParaRPr lang="ar-SA" b="1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81D5607-619C-D33C-5139-B53CA87023D6}"/>
              </a:ext>
            </a:extLst>
          </p:cNvPr>
          <p:cNvSpPr txBox="1"/>
          <p:nvPr/>
        </p:nvSpPr>
        <p:spPr>
          <a:xfrm>
            <a:off x="3803374" y="516835"/>
            <a:ext cx="4890052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chemeClr val="accent2"/>
                </a:solidFill>
              </a:rPr>
              <a:t>QUIZZES</a:t>
            </a:r>
          </a:p>
        </p:txBody>
      </p:sp>
    </p:spTree>
    <p:extLst>
      <p:ext uri="{BB962C8B-B14F-4D97-AF65-F5344CB8AC3E}">
        <p14:creationId xmlns:p14="http://schemas.microsoft.com/office/powerpoint/2010/main" val="280465347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2" name="Rectangle 11">
            <a:extLst>
              <a:ext uri="{FF2B5EF4-FFF2-40B4-BE49-F238E27FC236}">
                <a16:creationId xmlns:a16="http://schemas.microsoft.com/office/drawing/2014/main" id="{201CC55D-ED54-4C5C-95E6-10947BD110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1999" cy="6857365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DEA8E029-D70D-45D8-84ED-E9856DD12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9560" y="856180"/>
            <a:ext cx="4560584" cy="1128068"/>
          </a:xfrm>
        </p:spPr>
        <p:txBody>
          <a:bodyPr anchor="ctr">
            <a:normAutofit/>
          </a:bodyPr>
          <a:lstStyle/>
          <a:p>
            <a:pPr algn="ctr"/>
            <a:r>
              <a:rPr lang="ar-SA" sz="4000" b="1" dirty="0"/>
              <a:t>الاختبار النهائي</a:t>
            </a:r>
            <a:endParaRPr lang="en-US" sz="4000" b="1" dirty="0"/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DE889C7-FAD6-4397-98E2-05D5034844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0" y="1083484"/>
            <a:ext cx="355196" cy="673460"/>
            <a:chOff x="0" y="823811"/>
            <a:chExt cx="355196" cy="673460"/>
          </a:xfrm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F399A70F-F8CD-4992-9EF5-6CF15472E73F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0" y="823811"/>
              <a:ext cx="87363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48F4FEDC-6D80-458C-A665-075D9B9500F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159341" y="823811"/>
              <a:ext cx="195855" cy="67346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8" name="Rectangle 17">
            <a:extLst>
              <a:ext uri="{FF2B5EF4-FFF2-40B4-BE49-F238E27FC236}">
                <a16:creationId xmlns:a16="http://schemas.microsoft.com/office/drawing/2014/main" id="{3873B707-463F-40B0-8227-E8CC6C67EB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665085" y="2090569"/>
            <a:ext cx="4297680" cy="27432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2973B4A-8B3F-4A3E-C906-1DAE472EEEB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0719" y="2330505"/>
            <a:ext cx="4559425" cy="3979585"/>
          </a:xfrm>
        </p:spPr>
        <p:txBody>
          <a:bodyPr anchor="ctr">
            <a:normAutofit lnSpcReduction="10000"/>
          </a:bodyPr>
          <a:lstStyle/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/>
              <a:t>الاختبار النهائي سيكون من خلال </a:t>
            </a:r>
            <a:r>
              <a:rPr lang="ar-SA" b="1" dirty="0" err="1"/>
              <a:t>المودل</a:t>
            </a:r>
            <a:r>
              <a:rPr lang="ar-SA" b="1" dirty="0"/>
              <a:t> ويتضمن الاختبار اسئلة كتابية وصوتية</a:t>
            </a:r>
            <a:endParaRPr lang="en-US" b="1" dirty="0"/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/>
              <a:t>الاختبار من ٢٠ درجة</a:t>
            </a:r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endParaRPr lang="ar-SA" b="1" dirty="0"/>
          </a:p>
          <a:p>
            <a:pPr marL="285750" indent="-285750" algn="r" rtl="1">
              <a:lnSpc>
                <a:spcPct val="100000"/>
              </a:lnSpc>
              <a:buFont typeface="Arial" panose="020B0604020202020204" pitchFamily="34" charset="0"/>
              <a:buChar char="•"/>
            </a:pPr>
            <a:r>
              <a:rPr lang="ar-SA" b="1" dirty="0"/>
              <a:t>فترة الاختبارات النهائية تكون في الاسابيع ١٢ و١٣ بمشيئة الله</a:t>
            </a:r>
            <a:endParaRPr lang="en-US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C13237C8-E62C-4F0D-A318-BD6FB6C2D1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10697670" y="0"/>
            <a:ext cx="1494330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9C9EAEA-39D0-4B0E-A0EB-51E7B26740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685810" y="513853"/>
            <a:ext cx="6009366" cy="583457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39700" dist="127000" dir="5400000" algn="t" rotWithShape="0">
              <a:prstClr val="black">
                <a:alpha val="1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1AA0928-EB68-1128-0DBB-3E3EEDFCA43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-1" b="3061"/>
          <a:stretch/>
        </p:blipFill>
        <p:spPr>
          <a:xfrm>
            <a:off x="5977788" y="799352"/>
            <a:ext cx="5425410" cy="52592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38372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3" name="Rectangle 22">
            <a:extLst>
              <a:ext uri="{FF2B5EF4-FFF2-40B4-BE49-F238E27FC236}">
                <a16:creationId xmlns:a16="http://schemas.microsoft.com/office/drawing/2014/main" id="{E91DC736-0EF8-4F87-9146-EBF1D2EE4D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097CD68E-23E3-4007-8847-CD0944C4F7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9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F2F604E-43BE-4DC3-B983-E071523364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759921" y="346791"/>
            <a:ext cx="146304" cy="7040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8C9B587-E65E-4B52-B37C-ABEBB6E8792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1029" y="4546920"/>
            <a:ext cx="3977640" cy="18288"/>
          </a:xfrm>
          <a:prstGeom prst="rect">
            <a:avLst/>
          </a:prstGeom>
          <a:solidFill>
            <a:srgbClr val="D5D5D5"/>
          </a:solidFill>
          <a:ln w="317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3355FF0B-A425-4191-9938-4CA1F2186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5798" y="233307"/>
            <a:ext cx="1176950" cy="1077362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31B166AA-6DF4-2871-483D-AE67746EA8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SA"/>
          </a:p>
        </p:txBody>
      </p:sp>
      <p:pic>
        <p:nvPicPr>
          <p:cNvPr id="2050" name="Picture 2" descr="What is Entrepreneurship? definition, characteristics and entrepreneurial  process - YouTube">
            <a:extLst>
              <a:ext uri="{FF2B5EF4-FFF2-40B4-BE49-F238E27FC236}">
                <a16:creationId xmlns:a16="http://schemas.microsoft.com/office/drawing/2014/main" id="{E4FFF19E-53E3-3907-14BD-153B826C40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344400" cy="7010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5A0F67E9-9515-94A7-C860-A4E4ADBBEC84}"/>
              </a:ext>
            </a:extLst>
          </p:cNvPr>
          <p:cNvSpPr txBox="1"/>
          <p:nvPr/>
        </p:nvSpPr>
        <p:spPr>
          <a:xfrm>
            <a:off x="294968" y="6250703"/>
            <a:ext cx="2654709" cy="447730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SA" dirty="0"/>
          </a:p>
        </p:txBody>
      </p:sp>
    </p:spTree>
    <p:extLst>
      <p:ext uri="{BB962C8B-B14F-4D97-AF65-F5344CB8AC3E}">
        <p14:creationId xmlns:p14="http://schemas.microsoft.com/office/powerpoint/2010/main" val="174677429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>
            <a:extLst>
              <a:ext uri="{FF2B5EF4-FFF2-40B4-BE49-F238E27FC236}">
                <a16:creationId xmlns:a16="http://schemas.microsoft.com/office/drawing/2014/main" id="{2327C365-8B4B-74BC-D834-ED6872C1F3B8}"/>
              </a:ext>
            </a:extLst>
          </p:cNvPr>
          <p:cNvSpPr/>
          <p:nvPr/>
        </p:nvSpPr>
        <p:spPr>
          <a:xfrm>
            <a:off x="130614" y="191774"/>
            <a:ext cx="2444420" cy="15875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SA"/>
          </a:p>
        </p:txBody>
      </p:sp>
      <p:pic>
        <p:nvPicPr>
          <p:cNvPr id="138" name="Google Shape;138;p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421533" y="6001392"/>
            <a:ext cx="9902229" cy="20483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9" name="Google Shape;139;p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08036" y="2204822"/>
            <a:ext cx="238650" cy="2709534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Google Shape;139;p5">
            <a:extLst>
              <a:ext uri="{FF2B5EF4-FFF2-40B4-BE49-F238E27FC236}">
                <a16:creationId xmlns:a16="http://schemas.microsoft.com/office/drawing/2014/main" id="{842FD18B-77B0-4847-B181-C8EC0193B6EE}"/>
              </a:ext>
            </a:extLst>
          </p:cNvPr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988381" y="1923212"/>
            <a:ext cx="269366" cy="2709534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DE4DC59C-1508-8F76-E38C-F21FD255072E}"/>
              </a:ext>
            </a:extLst>
          </p:cNvPr>
          <p:cNvSpPr txBox="1">
            <a:spLocks/>
          </p:cNvSpPr>
          <p:nvPr/>
        </p:nvSpPr>
        <p:spPr>
          <a:xfrm>
            <a:off x="1577601" y="860173"/>
            <a:ext cx="8785599" cy="1059007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ar-SA" b="1" dirty="0">
                <a:solidFill>
                  <a:srgbClr val="C00000"/>
                </a:solidFill>
              </a:rPr>
              <a:t>ريادة الأعمال ما هي؟</a:t>
            </a:r>
            <a:endParaRPr lang="en-US" b="1" dirty="0">
              <a:solidFill>
                <a:srgbClr val="C00000"/>
              </a:solidFill>
            </a:endParaRP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7A0F28B8-594B-62CB-B9FA-E49C0D631BD4}"/>
              </a:ext>
            </a:extLst>
          </p:cNvPr>
          <p:cNvSpPr txBox="1">
            <a:spLocks/>
          </p:cNvSpPr>
          <p:nvPr/>
        </p:nvSpPr>
        <p:spPr>
          <a:xfrm>
            <a:off x="484001" y="2060620"/>
            <a:ext cx="10972800" cy="4010942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 rtl="1"/>
            <a:endParaRPr lang="en-US" b="1" dirty="0"/>
          </a:p>
        </p:txBody>
      </p:sp>
      <p:pic>
        <p:nvPicPr>
          <p:cNvPr id="3074" name="Picture 2" descr="The 7 Harsh Truths Of Entrepreneurship | by Antonio Martina | Medium">
            <a:extLst>
              <a:ext uri="{FF2B5EF4-FFF2-40B4-BE49-F238E27FC236}">
                <a16:creationId xmlns:a16="http://schemas.microsoft.com/office/drawing/2014/main" id="{A6239199-C50D-08CB-43A3-F00705D301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4" y="191774"/>
            <a:ext cx="2444419" cy="1587585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9E7254D6-5812-DCC3-53D5-4BA4DA2DD4D6}"/>
              </a:ext>
            </a:extLst>
          </p:cNvPr>
          <p:cNvSpPr txBox="1"/>
          <p:nvPr/>
        </p:nvSpPr>
        <p:spPr>
          <a:xfrm>
            <a:off x="662195" y="1997839"/>
            <a:ext cx="10794606" cy="31085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effectLst/>
                <a:latin typeface="onaizahothimeen"/>
              </a:rPr>
              <a:t>عرف مصطلح</a:t>
            </a:r>
            <a:r>
              <a:rPr lang="en-US" sz="2800" dirty="0">
                <a:effectLst/>
                <a:latin typeface="onaizahothimeen"/>
              </a:rPr>
              <a:t>Burch 1986 </a:t>
            </a:r>
            <a:r>
              <a:rPr lang="ar-SA" sz="2800" dirty="0">
                <a:effectLst/>
                <a:latin typeface="onaizahothimeen"/>
              </a:rPr>
              <a:t> ريادة الأعمال</a:t>
            </a:r>
            <a:r>
              <a:rPr lang="en-US" sz="2800" dirty="0">
                <a:effectLst/>
                <a:latin typeface="onaizahothimeen"/>
              </a:rPr>
              <a:t>Entrepreneurship </a:t>
            </a:r>
            <a:r>
              <a:rPr lang="ar-SA" sz="2800" dirty="0">
                <a:effectLst/>
                <a:latin typeface="onaizahothimeen"/>
              </a:rPr>
              <a:t> على أنها: "</a:t>
            </a:r>
            <a:r>
              <a:rPr lang="en-US" sz="2800" dirty="0">
                <a:effectLst/>
                <a:latin typeface="onaizahothimeen"/>
              </a:rPr>
              <a:t> </a:t>
            </a:r>
            <a:r>
              <a:rPr lang="ar-SA" sz="2800" dirty="0">
                <a:effectLst/>
                <a:latin typeface="onaizahothimeen"/>
              </a:rPr>
              <a:t>مجموعة أنشطة تقدم على الاهتمام، وتوفير الفرص، وتلبية الحاجات، والرغبات من خلال الإبداع وإنشاء المنشآت"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onaizahothimeen"/>
              </a:rPr>
              <a:t>Dolling 1995 </a:t>
            </a:r>
            <a:r>
              <a:rPr lang="ar-SA" sz="2800" dirty="0">
                <a:effectLst/>
                <a:latin typeface="onaizahothimeen"/>
              </a:rPr>
              <a:t> فقد عرفها بأنها:" عملية خلق منظمة اقتصادية مبدعة من اجل تحقيق الربح </a:t>
            </a:r>
            <a:r>
              <a:rPr lang="ar-SA" sz="2800" dirty="0" err="1">
                <a:effectLst/>
                <a:latin typeface="onaizahothimeen"/>
              </a:rPr>
              <a:t>أو</a:t>
            </a:r>
            <a:r>
              <a:rPr lang="ar-SA" sz="2800" dirty="0">
                <a:effectLst/>
                <a:latin typeface="onaizahothimeen"/>
              </a:rPr>
              <a:t> النمو تحت ظروف المخاطرة وعدم التأكد. "</a:t>
            </a:r>
          </a:p>
          <a:p>
            <a:pPr marL="285750" indent="-285750" algn="r" rtl="1">
              <a:buFont typeface="Arial" panose="020B0604020202020204" pitchFamily="34" charset="0"/>
              <a:buChar char="•"/>
            </a:pPr>
            <a:r>
              <a:rPr lang="ar-SA" sz="2800" dirty="0">
                <a:effectLst/>
                <a:latin typeface="onaizahothimeen"/>
              </a:rPr>
              <a:t>وقد عرف </a:t>
            </a:r>
            <a:r>
              <a:rPr lang="en-US" sz="2800" dirty="0" err="1">
                <a:effectLst/>
                <a:latin typeface="onaizahothimeen"/>
              </a:rPr>
              <a:t>Carbonar</a:t>
            </a:r>
            <a:r>
              <a:rPr lang="en-US" sz="2800" dirty="0">
                <a:effectLst/>
                <a:latin typeface="onaizahothimeen"/>
              </a:rPr>
              <a:t> 1998 </a:t>
            </a:r>
            <a:r>
              <a:rPr lang="ar-SA" sz="2800" dirty="0">
                <a:latin typeface="onaizahothimeen"/>
              </a:rPr>
              <a:t> أن</a:t>
            </a:r>
            <a:r>
              <a:rPr lang="ar-SA" sz="2800" dirty="0">
                <a:effectLst/>
                <a:latin typeface="onaizahothimeen"/>
              </a:rPr>
              <a:t>ها مرتبطة بالتخطيط المحدد لمواجهة مخاطر محسوبة بناء على معرفة السوق والموارد المتاحة وذلك لتحقيق النجاح </a:t>
            </a:r>
            <a:r>
              <a:rPr lang="ar-SA" sz="2800" dirty="0" err="1">
                <a:effectLst/>
                <a:latin typeface="onaizahothimeen"/>
              </a:rPr>
              <a:t>المأمول</a:t>
            </a:r>
            <a:r>
              <a:rPr lang="ar-SA" sz="2800" dirty="0">
                <a:effectLst/>
                <a:latin typeface="onaizahothimeen"/>
              </a:rPr>
              <a:t>. </a:t>
            </a:r>
            <a:endParaRPr lang="ar-SA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Description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87FA350-D353-4DFE-9E78-DC2FD5F811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07955" y="304753"/>
            <a:ext cx="1176630" cy="1079086"/>
          </a:xfrm>
          <a:prstGeom prst="rect">
            <a:avLst/>
          </a:prstGeom>
        </p:spPr>
      </p:pic>
      <p:pic>
        <p:nvPicPr>
          <p:cNvPr id="1028" name="Picture 4" descr="Course Descriptions | Studio | Saint Mary's University">
            <a:extLst>
              <a:ext uri="{FF2B5EF4-FFF2-40B4-BE49-F238E27FC236}">
                <a16:creationId xmlns:a16="http://schemas.microsoft.com/office/drawing/2014/main" id="{CA4B66AB-012A-1E0E-F3A5-34B2C73C9A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34400" y="2143790"/>
            <a:ext cx="3657600" cy="4192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0FCEB5E9-8C13-8774-0EE0-3515E29543D0}"/>
              </a:ext>
            </a:extLst>
          </p:cNvPr>
          <p:cNvSpPr txBox="1"/>
          <p:nvPr/>
        </p:nvSpPr>
        <p:spPr>
          <a:xfrm>
            <a:off x="500231" y="2416944"/>
            <a:ext cx="6099586" cy="32362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457200">
              <a:lnSpc>
                <a:spcPct val="107000"/>
              </a:lnSpc>
              <a:spcAft>
                <a:spcPts val="800"/>
              </a:spcAft>
            </a:pPr>
            <a:r>
              <a:rPr lang="en-US" sz="2400" dirty="0">
                <a:effectLst/>
                <a:latin typeface="Calibri" panose="020F0502020204030204" pitchFamily="34" charset="0"/>
                <a:ea typeface="Calibri" panose="020F0502020204030204" pitchFamily="34" charset="0"/>
              </a:rPr>
              <a:t>This course provides students with an introduction to the potential and pitfalls of Entrepreneurship. Students will learn about the various methods for starting up, managing and financing a new venture. Students will get a chance to evaluate real world business plans and videos of entrepreneurs.</a:t>
            </a:r>
            <a:endParaRPr lang="en-SA" dirty="0">
              <a:effectLst/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744903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4D9D564-828F-4D17-A82D-9CDE8380F5E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16885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E114D4BA-4A2C-46D3-B8DB-2F340E549C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5400" b="1" dirty="0">
                <a:solidFill>
                  <a:schemeClr val="bg1"/>
                </a:solidFill>
              </a:rPr>
              <a:t>Course Outlines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76F0D39-24C9-4E06-AE3A-098C7AB0E11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36645" y="2473779"/>
            <a:ext cx="2974898" cy="306912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87FA350-D353-4DFE-9E78-DC2FD5F811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07955" y="304753"/>
            <a:ext cx="1176630" cy="1079086"/>
          </a:xfrm>
          <a:prstGeom prst="rect">
            <a:avLst/>
          </a:prstGeom>
        </p:spPr>
      </p:pic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F3C16A60-2BC4-5979-2308-81026AC90D70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18432721"/>
              </p:ext>
            </p:extLst>
          </p:nvPr>
        </p:nvGraphicFramePr>
        <p:xfrm>
          <a:off x="838200" y="1924050"/>
          <a:ext cx="7232238" cy="453728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991254">
                  <a:extLst>
                    <a:ext uri="{9D8B030D-6E8A-4147-A177-3AD203B41FA5}">
                      <a16:colId xmlns:a16="http://schemas.microsoft.com/office/drawing/2014/main" val="1097341341"/>
                    </a:ext>
                  </a:extLst>
                </a:gridCol>
                <a:gridCol w="6240984">
                  <a:extLst>
                    <a:ext uri="{9D8B030D-6E8A-4147-A177-3AD203B41FA5}">
                      <a16:colId xmlns:a16="http://schemas.microsoft.com/office/drawing/2014/main" val="4095136869"/>
                    </a:ext>
                  </a:extLst>
                </a:gridCol>
              </a:tblGrid>
              <a:tr h="398864"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Chapter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Topics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1578724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The Foundations of Entrepreneurship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660999497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2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Inside the Entrepreneurial Mind:  From Ideas to Reality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4033211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3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Conducting a Feasibility Analysis and Designing a Business Model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202170020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4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Crafting a Business Plan and Building a Solid Strategic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3911629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5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Forms of Business Ownership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18200524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6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Powerful Bootstrap Marketing Plan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009631519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7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E-commerce and the Entrepreneur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49409015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8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Pricing and Credit Strategies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9211803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9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>
                          <a:effectLst/>
                        </a:rPr>
                        <a:t>Building a new venture team </a:t>
                      </a:r>
                      <a:endParaRPr lang="en-SA" sz="1800" b="1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179303008"/>
                  </a:ext>
                </a:extLst>
              </a:tr>
              <a:tr h="398864">
                <a:tc>
                  <a:txBody>
                    <a:bodyPr/>
                    <a:lstStyle/>
                    <a:p>
                      <a:pPr algn="ctr"/>
                      <a:r>
                        <a:rPr lang="en-US" sz="1800" b="1" dirty="0">
                          <a:effectLst/>
                        </a:rPr>
                        <a:t>10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en-US" sz="1800" b="1" dirty="0">
                          <a:effectLst/>
                        </a:rPr>
                        <a:t>Global aspects of Entrepreneurship</a:t>
                      </a:r>
                      <a:endParaRPr lang="en-SA" sz="18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4205167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3765841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>
            <a:extLst>
              <a:ext uri="{FF2B5EF4-FFF2-40B4-BE49-F238E27FC236}">
                <a16:creationId xmlns:a16="http://schemas.microsoft.com/office/drawing/2014/main" id="{BE03FB71-C08E-4C6A-81FE-D97FF503CACD}"/>
              </a:ext>
            </a:extLst>
          </p:cNvPr>
          <p:cNvSpPr txBox="1"/>
          <p:nvPr/>
        </p:nvSpPr>
        <p:spPr>
          <a:xfrm>
            <a:off x="2093479" y="95499"/>
            <a:ext cx="7657494" cy="1077362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400" b="1" dirty="0">
                <a:solidFill>
                  <a:srgbClr val="0070C0"/>
                </a:solidFill>
                <a:latin typeface="+mj-lt"/>
                <a:ea typeface="+mj-ea"/>
                <a:cs typeface="+mj-cs"/>
              </a:rPr>
              <a:t>COURSE LEARNING OUTCOMES</a:t>
            </a:r>
            <a:endParaRPr lang="en-US" sz="4400" dirty="0">
              <a:solidFill>
                <a:srgbClr val="0070C0"/>
              </a:solidFill>
              <a:latin typeface="+mj-lt"/>
              <a:ea typeface="+mj-ea"/>
              <a:cs typeface="+mj-cs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705BD1-826C-405E-9681-63DDC36AF4F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46085" y="1702676"/>
            <a:ext cx="6611006" cy="4521144"/>
          </a:xfrm>
          <a:solidFill>
            <a:schemeClr val="accent2">
              <a:lumMod val="20000"/>
              <a:lumOff val="80000"/>
            </a:schemeClr>
          </a:solidFill>
        </p:spPr>
        <p:txBody>
          <a:bodyPr vert="horz" lIns="91440" tIns="45720" rIns="91440" bIns="45720" rtlCol="0">
            <a:normAutofit/>
          </a:bodyPr>
          <a:lstStyle/>
          <a:p>
            <a:pPr marL="0" indent="0">
              <a:lnSpc>
                <a:spcPct val="160000"/>
              </a:lnSpc>
              <a:buNone/>
            </a:pPr>
            <a:r>
              <a:rPr lang="en-US" sz="1800" dirty="0">
                <a:effectLst/>
                <a:latin typeface="Helvetica Neue" panose="02000503000000020004" pitchFamily="2" charset="0"/>
              </a:rPr>
              <a:t>By the end of this course students will be able to:</a:t>
            </a: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latin typeface="Helvetica Neue" panose="02000503000000020004" pitchFamily="2" charset="0"/>
            </a:endParaRPr>
          </a:p>
          <a:p>
            <a:pPr marL="342900" lvl="0" indent="-342900" algn="just" rtl="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Examine the steps required, the support available, and the tactics commonly employed by entrepreneurs starting a business.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Critically evaluate business plans in terms of feasibility, investment potential, risk, and completeness.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342900" lvl="0" indent="-3429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●"/>
            </a:pPr>
            <a:r>
              <a:rPr lang="en-US" sz="1800" dirty="0">
                <a:solidFill>
                  <a:srgbClr val="000000"/>
                </a:solidFill>
                <a:effectLst/>
                <a:latin typeface="Noto Sans Symbols"/>
                <a:ea typeface="Noto Sans Symbols"/>
                <a:cs typeface="Noto Sans Symbols"/>
              </a:rPr>
              <a:t>Turn market opportunities into a business plan. </a:t>
            </a:r>
            <a:endParaRPr lang="en-SA" sz="1800" dirty="0">
              <a:effectLst/>
              <a:latin typeface="Noto Sans Symbols"/>
              <a:ea typeface="Noto Sans Symbols"/>
              <a:cs typeface="Noto Sans Symbols"/>
            </a:endParaRPr>
          </a:p>
          <a:p>
            <a:pPr marL="0" indent="0">
              <a:lnSpc>
                <a:spcPct val="160000"/>
              </a:lnSpc>
              <a:buNone/>
            </a:pPr>
            <a:endParaRPr lang="en-US" sz="1800" dirty="0">
              <a:effectLst/>
              <a:latin typeface="Helvetica Neue" panose="02000503000000020004" pitchFamily="2" charset="0"/>
            </a:endParaRPr>
          </a:p>
          <a:p>
            <a:endParaRPr lang="en-US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AA3D7720-07F7-41E7-BC91-8A835E67B58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4025" y="260425"/>
            <a:ext cx="1176950" cy="1077362"/>
          </a:xfrm>
          <a:prstGeom prst="rect">
            <a:avLst/>
          </a:prstGeom>
        </p:spPr>
      </p:pic>
      <p:pic>
        <p:nvPicPr>
          <p:cNvPr id="2050" name="Picture 2" descr="982 Learning outcomes Images, Stock Photos &amp; Vectors | Shutterstock">
            <a:extLst>
              <a:ext uri="{FF2B5EF4-FFF2-40B4-BE49-F238E27FC236}">
                <a16:creationId xmlns:a16="http://schemas.microsoft.com/office/drawing/2014/main" id="{87BC2150-F9F1-BC33-D59A-81C15695E96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459"/>
          <a:stretch/>
        </p:blipFill>
        <p:spPr bwMode="auto">
          <a:xfrm>
            <a:off x="7593725" y="1702676"/>
            <a:ext cx="4461641" cy="4521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3D5B775A-F58E-9E3A-D4EB-F780785A2565}"/>
              </a:ext>
            </a:extLst>
          </p:cNvPr>
          <p:cNvCxnSpPr/>
          <p:nvPr/>
        </p:nvCxnSpPr>
        <p:spPr>
          <a:xfrm>
            <a:off x="2217683" y="1166648"/>
            <a:ext cx="8944303" cy="0"/>
          </a:xfrm>
          <a:prstGeom prst="line">
            <a:avLst/>
          </a:prstGeom>
          <a:ln w="5715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207793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1D1E39B6-FD21-FAC6-403B-59E2E6B33BE6}"/>
              </a:ext>
            </a:extLst>
          </p:cNvPr>
          <p:cNvSpPr txBox="1"/>
          <p:nvPr/>
        </p:nvSpPr>
        <p:spPr>
          <a:xfrm>
            <a:off x="3049793" y="3247023"/>
            <a:ext cx="6099586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SA" dirty="0"/>
              <a:t>https://study.com/learn/lesson/what-is-an-entrepreneur.html</a:t>
            </a:r>
          </a:p>
        </p:txBody>
      </p:sp>
      <p:pic>
        <p:nvPicPr>
          <p:cNvPr id="8" name="Picture 7" descr="A picture containing text, table, indoor, computer&#10;&#10;Description automatically generated">
            <a:extLst>
              <a:ext uri="{FF2B5EF4-FFF2-40B4-BE49-F238E27FC236}">
                <a16:creationId xmlns:a16="http://schemas.microsoft.com/office/drawing/2014/main" id="{D19D968B-5282-B6FD-528F-1DBDFFA5A1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-1" y="0"/>
            <a:ext cx="12192001" cy="68848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53154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̀Ù ÙÙØ±Ø© Ø¥ÙÙ Ø´Ø±ÙØ©_ ÙÙØ¯ÙØ© ÙÙ Ø±ÙØ§Ø¯Ø© Ø§ÙØ£Ø¹ÙØ§Ù - ÙÙ ÙÙ Ø±Ø§Ø¦Ø¯ Ø§ÙØ£Ø¹ÙØ§ÙØ">
            <a:hlinkClick r:id="" action="ppaction://media"/>
            <a:extLst>
              <a:ext uri="{FF2B5EF4-FFF2-40B4-BE49-F238E27FC236}">
                <a16:creationId xmlns:a16="http://schemas.microsoft.com/office/drawing/2014/main" id="{69947C25-73C5-AACF-D62C-9CFA6780A7D6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3175" y="4763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6576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828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Week 9 Summer of Sound – Free “Thank You for Listening ...">
            <a:extLst>
              <a:ext uri="{FF2B5EF4-FFF2-40B4-BE49-F238E27FC236}">
                <a16:creationId xmlns:a16="http://schemas.microsoft.com/office/drawing/2014/main" id="{9FAA40B4-0FFD-A1B5-707D-1660AD0B50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83780"/>
            <a:ext cx="12192000" cy="7141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622074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570</TotalTime>
  <Words>468</Words>
  <Application>Microsoft Macintosh PowerPoint</Application>
  <PresentationFormat>Widescreen</PresentationFormat>
  <Paragraphs>74</Paragraphs>
  <Slides>18</Slides>
  <Notes>1</Notes>
  <HiddenSlides>0</HiddenSlides>
  <MMClips>1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8" baseType="lpstr">
      <vt:lpstr>Arial</vt:lpstr>
      <vt:lpstr>Bahnschrift Condensed</vt:lpstr>
      <vt:lpstr>Calibri</vt:lpstr>
      <vt:lpstr>Calibri Light</vt:lpstr>
      <vt:lpstr>Catamaran</vt:lpstr>
      <vt:lpstr>Helvetica Neue</vt:lpstr>
      <vt:lpstr>Noto Sans Symbols</vt:lpstr>
      <vt:lpstr>onaizahothimeen</vt:lpstr>
      <vt:lpstr>Sakkal Majalla</vt:lpstr>
      <vt:lpstr>Office Theme</vt:lpstr>
      <vt:lpstr>ENTREPRENEURSHIP</vt:lpstr>
      <vt:lpstr>PowerPoint Presentation</vt:lpstr>
      <vt:lpstr>PowerPoint Presentation</vt:lpstr>
      <vt:lpstr>Reference book</vt:lpstr>
      <vt:lpstr>PowerPoint Presentation</vt:lpstr>
      <vt:lpstr>PowerPoint Presentation</vt:lpstr>
      <vt:lpstr>Assessment Grades: </vt:lpstr>
      <vt:lpstr>PowerPoint Presentation</vt:lpstr>
      <vt:lpstr>الاختبارات القصيرة</vt:lpstr>
      <vt:lpstr>الاختبار النهائي</vt:lpstr>
      <vt:lpstr>PowerPoint Presentation</vt:lpstr>
      <vt:lpstr>PowerPoint Presentation</vt:lpstr>
      <vt:lpstr>Course Description</vt:lpstr>
      <vt:lpstr>Course Outlines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Thana Azizi</dc:creator>
  <cp:lastModifiedBy>B1418</cp:lastModifiedBy>
  <cp:revision>22</cp:revision>
  <dcterms:created xsi:type="dcterms:W3CDTF">2022-01-28T11:56:26Z</dcterms:created>
  <dcterms:modified xsi:type="dcterms:W3CDTF">2023-06-02T07:47:48Z</dcterms:modified>
</cp:coreProperties>
</file>