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ink/ink3.xml" ContentType="application/inkml+xml"/>
  <Override PartName="/ppt/notesSlides/notesSlide6.xml" ContentType="application/vnd.openxmlformats-officedocument.presentationml.notesSlide+xml"/>
  <Override PartName="/ppt/ink/ink4.xml" ContentType="application/inkml+xml"/>
  <Override PartName="/ppt/notesSlides/notesSlide7.xml" ContentType="application/vnd.openxmlformats-officedocument.presentationml.notesSlide+xml"/>
  <Override PartName="/ppt/notesSlides/notesSlide8.xml" ContentType="application/vnd.openxmlformats-officedocument.presentationml.notesSlide+xml"/>
  <Override PartName="/ppt/ink/ink5.xml" ContentType="application/inkml+xml"/>
  <Override PartName="/ppt/notesSlides/notesSlide9.xml" ContentType="application/vnd.openxmlformats-officedocument.presentationml.notesSlide+xml"/>
  <Override PartName="/ppt/ink/ink6.xml" ContentType="application/inkml+xml"/>
  <Override PartName="/ppt/notesSlides/notesSlide10.xml" ContentType="application/vnd.openxmlformats-officedocument.presentationml.notesSlide+xml"/>
  <Override PartName="/ppt/ink/ink7.xml" ContentType="application/inkml+xml"/>
  <Override PartName="/ppt/notesSlides/notesSlide11.xml" ContentType="application/vnd.openxmlformats-officedocument.presentationml.notesSlide+xml"/>
  <Override PartName="/ppt/ink/ink8.xml" ContentType="application/inkml+xml"/>
  <Override PartName="/ppt/ink/ink9.xml" ContentType="application/inkml+xml"/>
  <Override PartName="/ppt/ink/ink10.xml" ContentType="application/inkml+xml"/>
  <Override PartName="/ppt/ink/ink1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303" r:id="rId3"/>
    <p:sldId id="481" r:id="rId4"/>
    <p:sldId id="574" r:id="rId5"/>
    <p:sldId id="578" r:id="rId6"/>
    <p:sldId id="575" r:id="rId7"/>
    <p:sldId id="577" r:id="rId8"/>
    <p:sldId id="482" r:id="rId9"/>
    <p:sldId id="579" r:id="rId10"/>
    <p:sldId id="271" r:id="rId11"/>
    <p:sldId id="552" r:id="rId12"/>
    <p:sldId id="530" r:id="rId13"/>
    <p:sldId id="533" r:id="rId14"/>
    <p:sldId id="570" r:id="rId15"/>
    <p:sldId id="580" r:id="rId16"/>
    <p:sldId id="581" r:id="rId17"/>
    <p:sldId id="532" r:id="rId18"/>
    <p:sldId id="582" r:id="rId19"/>
    <p:sldId id="583" r:id="rId20"/>
    <p:sldId id="584" r:id="rId21"/>
    <p:sldId id="585" r:id="rId22"/>
    <p:sldId id="586" r:id="rId23"/>
    <p:sldId id="587" r:id="rId24"/>
    <p:sldId id="601" r:id="rId25"/>
    <p:sldId id="276" r:id="rId26"/>
    <p:sldId id="588" r:id="rId27"/>
    <p:sldId id="589" r:id="rId28"/>
    <p:sldId id="590" r:id="rId29"/>
    <p:sldId id="591" r:id="rId30"/>
    <p:sldId id="592" r:id="rId31"/>
    <p:sldId id="593" r:id="rId32"/>
    <p:sldId id="594" r:id="rId33"/>
    <p:sldId id="595" r:id="rId34"/>
    <p:sldId id="486" r:id="rId35"/>
    <p:sldId id="597" r:id="rId36"/>
    <p:sldId id="596" r:id="rId37"/>
    <p:sldId id="598" r:id="rId38"/>
    <p:sldId id="599" r:id="rId39"/>
    <p:sldId id="600" r:id="rId40"/>
    <p:sldId id="502" r:id="rId41"/>
    <p:sldId id="485" r:id="rId42"/>
    <p:sldId id="501"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578"/>
            <p14:sldId id="575"/>
            <p14:sldId id="577"/>
            <p14:sldId id="482"/>
            <p14:sldId id="579"/>
            <p14:sldId id="271"/>
            <p14:sldId id="552"/>
            <p14:sldId id="530"/>
            <p14:sldId id="533"/>
            <p14:sldId id="570"/>
            <p14:sldId id="580"/>
            <p14:sldId id="581"/>
            <p14:sldId id="532"/>
            <p14:sldId id="582"/>
            <p14:sldId id="583"/>
            <p14:sldId id="584"/>
            <p14:sldId id="585"/>
            <p14:sldId id="586"/>
            <p14:sldId id="587"/>
            <p14:sldId id="601"/>
            <p14:sldId id="276"/>
            <p14:sldId id="588"/>
            <p14:sldId id="589"/>
            <p14:sldId id="590"/>
            <p14:sldId id="591"/>
            <p14:sldId id="592"/>
            <p14:sldId id="593"/>
            <p14:sldId id="594"/>
            <p14:sldId id="595"/>
            <p14:sldId id="486"/>
            <p14:sldId id="597"/>
            <p14:sldId id="596"/>
            <p14:sldId id="598"/>
            <p14:sldId id="599"/>
            <p14:sldId id="600"/>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8351E"/>
    <a:srgbClr val="00B0F0"/>
    <a:srgbClr val="171717"/>
    <a:srgbClr val="BDEEDD"/>
    <a:srgbClr val="EE7EA4"/>
    <a:srgbClr val="E3C1DC"/>
    <a:srgbClr val="FAC748"/>
    <a:srgbClr val="C1EFFF"/>
    <a:srgbClr val="81DE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38" autoAdjust="0"/>
  </p:normalViewPr>
  <p:slideViewPr>
    <p:cSldViewPr snapToGrid="0">
      <p:cViewPr varScale="1">
        <p:scale>
          <a:sx n="70" d="100"/>
          <a:sy n="70" d="100"/>
        </p:scale>
        <p:origin x="660" y="5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0T11:00:22.750"/>
    </inkml:context>
    <inkml:brush xml:id="br0">
      <inkml:brushProperty name="width" value="0.05292" units="cm"/>
      <inkml:brushProperty name="height" value="0.05292" units="cm"/>
      <inkml:brushProperty name="color" value="#FF0000"/>
    </inkml:brush>
  </inkml:definitions>
  <inkml:trace contextRef="#ctx0" brushRef="#br0">33626 40 0</inkml:trace>
  <inkml:trace contextRef="#ctx0" brushRef="#br0" timeOffset="202.3063">33626 40 0</inkml:trace>
</inkml:ink>
</file>

<file path=ppt/ink/ink2.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0T11:09:19.988"/>
    </inkml:context>
    <inkml:brush xml:id="br0">
      <inkml:brushProperty name="width" value="0.05292" units="cm"/>
      <inkml:brushProperty name="height" value="0.05292" units="cm"/>
      <inkml:brushProperty name="color" value="#FF0000"/>
    </inkml:brush>
  </inkml:definitions>
  <inkml:trace contextRef="#ctx0" brushRef="#br0">5618 13274 0,'-40'0'140,"40"40"-46,0 0-63,0 1 1,0-1-32,0 0 15,0 40 1,0-40-16,0 0 0,0 0 16,0 0-16,0 41 15,0-41 1,0 0-1,0 0-15,0 0 16,0 0 0,40-40-1,-40 40 1,0 0 31,40-40 31,0-40-31,40 40-47,-40-80 15,0 40-15,41 0 0,-41 0 16,40-40-16,-40 80 16,-40-41-16,80 1 15,-80 0-15,41 40 16,-1-80-16,40 40 0,-40 0 16,40-40-16,-40 39 15,81-79-15,-41 40 16,0 0-16,1 0 15,-1-1-15,-40 1 0,0 40 16,40-40-16,-40 80 16,-40-40-16,41 0 15,-41-1-15,40 1 16,0 0 0,0 0-16,0 40 15,0-40-15,41-40 16,-1 0-16,161-41 15,39-39-15,-79 40 0,-40 79 16,-1-39-16,-80 40 16,1 0-16,-41 0 15,0 0-15,0 40 16,0 0 0,0 0 15,-40-40 16,40 40-32</inkml:trace>
</inkml:ink>
</file>

<file path=ppt/ink/ink3.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0T11:17:36.575"/>
    </inkml:context>
    <inkml:brush xml:id="br0">
      <inkml:brushProperty name="width" value="0.05292" units="cm"/>
      <inkml:brushProperty name="height" value="0.05292" units="cm"/>
      <inkml:brushProperty name="color" value="#FF0000"/>
    </inkml:brush>
  </inkml:definitions>
  <inkml:trace contextRef="#ctx0" brushRef="#br0">26965 10066 0,'0'40'359,"0"0"-359,0 0 16,0 40-16,0 1 15,0-1-15,0 40 0,0-80 16,0 0-16,0 0 15,0 1-15,0-1 16,0 0 0,0 0-16,0 0 15,0 0 17,0 0-17,0 0 16,40-40 79,0 0-79,0-40-15,-40 0-1,0 0-15,40 0 16,1 40-16,-1-40 16,0-40-16,40-41 15,0 41-15,41-80 0,39-41 16,-39-40-16,-41 121 15,-40 80-15,80-80 16,-80 80-16,41-41 16,-41 41-16,0 0 0,0-40 15,0 40-15,0 40 16,-40-40-16,40 0 16,1 40-16,-1-40 15,40-41-15,-40 41 0,40 0 16,121-160-16,120 39 15,-40-39-15,-121 39 16,-39 81-16,-41 0 16,-40 40-16,0 40 15,0-40-15,1-1 16,-1 41 0,0 0-1,-40-40 1,40 40 46,-40-40-15</inkml:trace>
  <inkml:trace contextRef="#ctx0" brushRef="#br0" timeOffset="7941.9239">15208 10988 0,'80'201'281,"-40"-1"-281,0-160 0,1-40 47,-1 0-16,0 0-31,0 0 16,0 0 0,0 0-1,0-40 1,0 40 15,1 0-31,-1-40 16,0 40-1,0-40-15,0 40 16,0 0 0,-40-40-16,40 40 15,0 0-15,-40-40 0,41 40 16,-1 0 15,0-40-15,0 40-16,0 0 15,0-40 17,0 40-32,0 0 15,1-40-15,-1 40 16,0 0 0,-40-41-16,40 41 15,0 0 1,0-40-1,0 40 17,0 0-17,1 0 1,-1 0 0,0 0-1,0 40 1,0-40-1,0 0 1,0 0 15,0 0 1,1 0 14,-1 0-30,0 0 15,0 0-31,-40-40 0,40 40 16,-40-40 0,40 40-1,-40-40-15,40 40 16,0-40-1,1 40 1,-41-40 0,40 40-1,0 0 17,0 0 30,0 0-31,0 0 16,-40-40-31,40 40-1,0-40 1,-40 0 15,41 40-15,-41-40-16,40-1 16,0 41-16,-40-40 0,40 0 15,-40 0 1,40 40-1,-40-40 1,40 40-16,-40-40 16,0 0-1,0 0-15,0 0 32,0-1-32,0 1 31,0 0-16,0 0 1,0 0 0,0 0-1,-40 0 1,40 0 0,-40 40-1,40-40-15,-40 0 16,40-1-1,-40 1 1,0 0 0,40 0-1,-41 40-15,1 0 16,0 0 0,40-40-16,-40 40 15,0 0-15,40-40 0,-40 40 16,0 0-1,0-40-15,-1 40 16,1-40 0,0 40-16,0 0 0,40-40 15,-40 40-15,0 0 16,0 0-16,40-41 16,-40 41-16,-1 0 15,1 0-15,0 0 0,0 0 16,0 0-1,0 0 17,0 0-32,-41 0 15,41 0-15,-40 0 16,-40 0-16,39 0 16,1 41-16,0-41 15,40 0-15,0 0 0,0 0 16,-1 40-16,1-40 31,0 0-15,0 0-1,0 0 32,40 40-47,-40-40 63,0 0-32,0 0 16,40 40-32,0 0 32,-41-40-31,1 0 15,40 40-31,-40-40 31,40 40-31,-40-40 32,0 0-17,40 40 1,-40-40-16,0 0 31,40 40-31,-40 1 16,-1-1-1,1 0 1,0 0 0,40 0-1,-40-40-15,40 40 16,-40 0 0,40 0 15,0 0-16,0 0 1,0 1 15,0-1 1,0 0-1,0 0-16,40-40 17,-40 40-1,40-40-31,0 40 16,0-40 15,1 0 0,-41 40-15,40-40-1,0 0 1,-40 40 0,40-40 15,-40 40-16,40-40 32,-40 41-15,40-41-1,0 0 0,0 0 0,-40 40-15,41-40 0,-1 0-1,0 0 32,0 0-47,0 0 16,0 0-1,0 0 1,0 0 0,1 0-1,-1 0 16,0 0-15,0 0 0,0 0-1,0 0 1,0 0 0,0 0 15,1 0-16,-1 0 1,0 0 0,0 0-1,0 0 1,0 0 0,0 0-1,0 0 1,1 0-1,-1 0 1,0 0 15,0 0-15,0 0 31,0 0 0</inkml:trace>
  <inkml:trace contextRef="#ctx0" brushRef="#br0" timeOffset="19873.413">22551 13395 0,'0'160'313,"0"-40"-313,0-39 0,0-41 31,0 0 0,0 0-31,0 0 16,0 0 0,0 0-16,0 0 15,0 0-15,0 0 32,0 1-32,0-1 15,0 0 1,0 0 15,0 0 0,0 0 32,0-80 46,0 0-109,40 0 16,40-40-16,-39 39 15,-1 1-15,0 0 16,0 0-16,0-40 0,0 80 16,0-40-16,0 0 15,1 0-15,-1 0 16,0-1-16,40 41 16,-80-40-16,40 40 0,0-40 15,0 40-15,1-40 16,-1 40-16,40-40 15,-40 0-15,0 40 16,0-40-16,0 0 0,1 0 16,39 40-16,-40 0 15,0-41-15,0 41 16,0 0 0,0-40-16,41 0 0,-41 40 15,40 0-15,0-80 16,1 80-16,-41-40 15,40 0-15,0 0 16,0 0-16,-39 40 0,39-40 16,-40 40-16,0 0 15,0 0-15,0-41 16,0 41-16,1-80 16,39 80-16,-40-40 15,40 0-15,-40 40 0,0 0 16,1-40-16,-1 0 31,0 40-31,0 0 16,-40-40-16,40 40 15,0-40 1,0 40 0,1 0-1,-1-41 16,0 41 1,0 0-17,0 0 32</inkml:trace>
</inkml:ink>
</file>

<file path=ppt/ink/ink4.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0T11:19:30.507"/>
    </inkml:context>
    <inkml:brush xml:id="br0">
      <inkml:brushProperty name="width" value="0.05292" units="cm"/>
      <inkml:brushProperty name="height" value="0.05292" units="cm"/>
      <inkml:brushProperty name="color" value="#FF0000"/>
    </inkml:brush>
  </inkml:definitions>
  <inkml:trace contextRef="#ctx0" brushRef="#br0">28329 13034 0,'0'40'343,"0"0"-327,0 0 0,0 0-1,0 0 32,0 0-31,0 0-1,0 0 17,0 1-17,0-1 16,0 0 1,0 0-32,0 0 31,0 0-15,0 0 15,0 0 0,40-40 47,0 0-78,1 0 16,-1-40-16,40 40 15,40-80-15,1 0 16,79-41-16,1 41 16,-81 0-16,-39 40 0,79-40 15,-80 40-15,-39-41 16,39 81-16,0-40 16,-40 0-16,0-40 15,41 80-15,-41-40 0,0 0 16,0 0-16,40 0 15,-40-1-15,41-39 16,-41 40-16,40 40 16,-40-80-16,40 40 15,1-40-15,-41 40 0,40-1 16,-40 1 0,0 40-16,0-40 15,0 40-15,-40-40 16,41 40-16,-1 0 15,0-40-15,0 0 16,0 40-16,40-40 16,-40 40-16,1-40 15,-1 40-15,0 0 16,0 0 0,0-40-16,0 40 15,0-41 1,41 41-1,-41-40-15,0 40 16,0 0 0,-40-40-16,40 40 0,0 0 15,0 0 1,-40-40 0,40 40-16,1 0 31,-1 0 0,0 0 0,0 0 1</inkml:trace>
  <inkml:trace contextRef="#ctx0" brushRef="#br0" timeOffset="18282.752">6500 7860 0,'0'40'250,"0"0"-234,0 0-16,0 0 15,0 1 1,0-1 15,0 0-15,0 0 15,0 0 0,0 0 1,0 0-1,0 0 0,0 0 0,41-40 63,-1 0-47,-40-40-16,40 40-15,0 0 0,-40-40-16,40 40 15,-40-40 1,40 40-16,-40-40 15,40 40-15,-40-40 16,40 0-16,1 40 0,-1-40 16,0-41-16,40 81 15,-40-40-15,-40 0 16,40 40-16,0-40 16,-40 0-16,41 40 0,-41-40 15,40 40-15,0 0 16,0-40-16,80 0 15,-39 0-15,39-41 16,0 41-16,81-40 0,-40-40 16,-1 120-16,-120-40 15,40 0-15,1-1 16,-41 1-16,0 40 16,0-40-16,40 0 0,-40 40 15,1-40-15,-1 40 16,0-40-16,40 40 15,0-40-15,1 40 16,39-80-16,-40 40 16,41-1-16,-41 41 0,0-40 15,-40 40-15,0 0 16,0 0-16,1-40 16,-1 40-16,0-40 31,0 40-16,0 0 17,0 0 30,0 0-15</inkml:trace>
</inkml:ink>
</file>

<file path=ppt/ink/ink5.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0T11:23:11.488"/>
    </inkml:context>
    <inkml:brush xml:id="br0">
      <inkml:brushProperty name="width" value="0.05292" units="cm"/>
      <inkml:brushProperty name="height" value="0.05292" units="cm"/>
      <inkml:brushProperty name="color" value="#FF0000"/>
    </inkml:brush>
  </inkml:definitions>
  <inkml:trace contextRef="#ctx0" brushRef="#br0">18338 13876 0,'-40'0'16,"0"0"-1,40-40 1,-41 40 15,1 0-15,0 0 31,0 0-1,0 0-14,0 0 15,0 0-16,-1 0-16,1 0 1,0 0 0,0 0-1,0 0-15,0 0 16,0 0 0,0 0-1,-1 0-15,1 0 16,0 0-1,0 0 1,0 0 0,0 0-16,0 0 0,-41 0 15,41 0 1,0 0-16,0 0 16,0 0-16,0 0 15,0 0-15,0 0 16,-1 0-1,1 0 1,0 0-16,0 0 16,0 0-1,0 0 1,0 0-16,0 0 16,-1 0-1,1 0-15,0 0 16,0 0-1,0 0 1,0 0 0,0 0-16,0 0 15,-1 0 1,1 0 0,40 40-16,-40-40 15,0 0 1,0 0-16,0 0 15,0 0 1,0 0-16,-1 0 16,1 0-1,0 0-15,-40 40 0,40-40 16,0 0-16,-41 0 16,41 0-16,-40 0 15,40 0 1,0 0-16,40 40 0,-40-40 15,0 0-15,-1 0 16,1 0-16,0 0 16,0 0-1,0 0-15,0 0 0,0 0 16,0 0 0,-1 0-16,1 0 15,0 0-15,0 0 16,0 0-16,0 0 15,0 0-15,0 0 16,-1 0-16,1 0 16,0 0-16,0 0 15,0 0-15,0 0 0,0 0 16,-1 0-16,1 0 16,-40 0-1,40 0 1,0 0-16,0 0 0,0 0 15,-1 0-15,1 0 16,-40 0-16,40 0 16,0 0-16,0 0 15,-41 0 1,41 0-16,0 0 0,-40 0 16,40 0-1,0 0 1,0 0-16,-41 0 15,41 0 1,0 0 0,0 0-1,0 0-15,0 0 16,0 0-16,-1 0 16,1 0-16,0 0 15,0 0 1,0 0-16,0 0 15,0 0-15,0 0 0,-1 0 16,1 0 0,0 0-1,0 0 1,0 0 0,0 0-1,0 0 1,0 0 15,-1 0 16,1 0-16</inkml:trace>
  <inkml:trace contextRef="#ctx0" brushRef="#br0" timeOffset="399857.9122">9470 15440 0,'0'40'235,"0"0"-204,0 0-15,0 0 15,0 0 0,0 1-15,0-1 15,0 0-15,0 0-16,0 0 31,40-40-16,-40 40 1,0 0 15,40-80 110,-40 0-110,40 40-31,0 0 47,-40-40-31,40 0-1,1 0 1,-1 0-16,0-41 16,0 41-16,0 40 15,-40-40-15,40 40 0,-40-40 16,40 40-16,-40-40 15,40 40 1,-40-40-16,41 40 31,-41-40-31,40 0 32,0 40-17,0 0-15,-40-40 16,40-1-16,0 41 15,0 0 1,0 0 0,1 0-1,-1 0-15,-40-40 32,40 40-32,0 0 15,-40-40 1,40 40-16,0 0 31,0 0 16</inkml:trace>
  <inkml:trace contextRef="#ctx0" brushRef="#br0" timeOffset="445120.139">8386 10908 0,'0'40'203,"0"0"-172,0 0-15,0 0 0,0 1 15,0-1-16,0 0 1,0 0 0,0 0 15,0 0-15,0 0 30,41 0-30,-41 0 0,40 1 15,0-41 31,0 0-46,0-41 0,0 1-1,40-40-15,1 40 16,-1-40-16,-40 80 16,-40-40-16,40 0 0,0 40 15,0-41 1,-40 1-16,41 40 15,-41-40-15,40 40 16,0-40-16,0 0 0,40 0 16,-40 0-16,121-40 15,-41-1-15,41-79 16,79 40-16,-39-41 16,-40 81-16,-81 0 15,40 0-15,-40 40 0,1-1 16,-1 1-16,-40 0 15,0 0-15,0 40 16,-40-40-16,41 40 0,-1 0 16,40-80-16,-40 80 15,0 0 1,0-40-16,0 40 16,1 0-16,-41-40 0,40 40 15,0 0-15,0 0 16,0 0-16,0-41 15,0 41 17,0 0-32,1 0 0,39-40 15,-40 40 1,0-40-16,40 40 16,-40 0-1,1 0-15,-1 0 16,0-40-16,0 40 15,0 0 1,0 0 15,0 0-15</inkml:trace>
  <inkml:trace contextRef="#ctx0" brushRef="#br0" timeOffset="450689.6105">10232 11710 0,'0'40'156,"0"0"-125,0 0 79,0 1-79,0-1 16,0 0-31,0 0 30,0 0 17,0-80 62,0 0-109,0 0 15,40 0 0,-40-1-15,0 1 15,0 0 31,40 40-46,1-40-16,39 40 16,0-40-16,81 0 15,-41-80-15,41 120 16,-81-40-16,-40 40 16,0-41-16,-40 1 0,40 40 15,0 0-15,0 0 31,-40-40-15,41 40-16,-1 0 16,0 0 46,0 0 1,0 0-16,-40-40 46</inkml:trace>
  <inkml:trace contextRef="#ctx0" brushRef="#br0" timeOffset="453255.3486">10152 12392 0,'0'40'203,"0"0"-187,0 0 15,0 0 0,0 0-15,0 1 31,0-1 15,0-80 126,40 40-188,-40-41 31,40 41-15,-40-40-1,40 40-15,0 0 32,1-40-1,-1 0-16,0 40 1,80-40-16,-80 0 16,121 0-16,-41 40 15,1-40-15,-41 0 16,0 0-16,-40 40 0,0-41 16,1 41-16,-1 0 15,-40-40 1,40 40-16,0 0 15,0 0 32</inkml:trace>
  <inkml:trace contextRef="#ctx0" brushRef="#br0" timeOffset="455463.633">9871 12873 0,'0'40'234,"0"0"-218,0 1 15,0-1 0,0 0-15,0 0 15,0 0-15,0 0-1,0 0 32,0-80 110,0 0-142,40 40 1,-40-40-16,40 40 15,-40-40 1,40 40 15,-40-40-15,41 40 0,-1-40 15,80-1-16,41-39-15,39 0 0,41 40 16,-40-40-16,-81-1 16,-40 81-16,1-40 15,-41 0-15,0 40 16,0 0-16,0 0 16,-40-40-16,40 40 15,0 0 16,0 0 1,1 0 15</inkml:trace>
</inkml:ink>
</file>

<file path=ppt/ink/ink6.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0T11:32:03.847"/>
    </inkml:context>
    <inkml:brush xml:id="br0">
      <inkml:brushProperty name="width" value="0.05292" units="cm"/>
      <inkml:brushProperty name="height" value="0.05292" units="cm"/>
      <inkml:brushProperty name="color" value="#FF0000"/>
    </inkml:brush>
  </inkml:definitions>
  <inkml:trace contextRef="#ctx0" brushRef="#br0">7223 9986 0,'0'40'172,"0"0"-156,0 0-1,0 0 1,40 40-16,-40-40 16,0 0-16,0 1 0,0-1 15,0 0-15,0 0 16,0 0 0,0 0-1,0 0 1,40 0 15,-40 0-15,40-40 15,0 0 16,0 0-32,1 0 1,39-80-16,-40 80 16,40-40-16,0-40 15,41 40-15,-41 40 0,40-121 16,-39 121-16,-41-40 16,40 40-16,-40-40 15,0 40-15,41-80 16,-1 80-16,0-40 0,0-40 15,121-41-15,80 41 16,120-120-16,201-81 16,-80 0-16,-161 81 15,-120 39-15,-161 121 0,0 0 16,-40 0 0,0 40 15,0 0-16,1 0 1,-1 0 0,0 0-1,0 0 17,0 0-17,0 0 32</inkml:trace>
  <inkml:trace contextRef="#ctx0" brushRef="#br0" timeOffset="5653.3913">6019 12713 0,'0'-40'93,"0"0"-46,40 40-16,-40-41 16,40 41-31,0 0 15,0 0-15,1 0-1,-1 0-15,0 0 16,0 0 0,0 0-16,0 0 15,0 0-15,0 0 32,1-40-17,-1 40-15,0 0 16,0 0-1,0 0-15,0 0 16,0 0-16,41-40 16,-41 40-1,0 0-15,40-40 0,-40 40 16,0 0-16,0 0 16,1-40-16,-1 40 15,0 0-15,0 0 16,40-40-16,-40 40 15,1 0 1,-1-40 0,0 40-1,0 0 1,-40-40 0,40 40-16,-40-40 46,40 40-14,-40-40 15,0-1-1,0 1-30,0 0 47,40 0-17,0 0-14,-40 0-17,0 0 1,0 0 0,41 40-16,-41-40 15,0-1 1,40 1 15,-40 0-15,0 0-1,0 0 1,0 0 0,0 0-16,0 0 15,0 0 1,0 0-1,0-1 1,-40 41 0,40-40-16,-41 0 15,1 0 1,40 0-16,-40 0 16,0 40-16,0-40 0,-40-40 15,40 39-15,-1 1 16,-39 0-1,40 40-15,0-80 16,0 80-16,0 0 0,-1-40 16,1 40-1,0 0-15,0 0 16,0-40 0,0 40-1,0 0 1,0 0-16,-1 0 15,1 0-15,40-40 16,-80 40-16,40 0 0,0 0 16,0-40-16,-41 40 15,41 0-15,-40 0 16,40 0-16,0 0 16,0 0-16,0 0 15,-1 0-15,1 0 0,0 0 16,0 0-16,0 0 15,0 0 1,0 0-16,0 0 16,-1 0-16,-39 0 15,40 0 1,-40 0-16,0 0 16,-1 0-1,41 0-15,0 0 16,0 0-16,0 0 15,0 0-15,0 0 16,-1 0-16,1 0 16,0 0-16,0 0 15,0 0-15,-80 0 16,79 0-16,1 0 16,-40 0-16,40 0 15,0 0-15,0 0 0,0 0 16,-1 0-16,1 0 15,0 0-15,0 0 16,0 0-16,0 0 16,0 0-16,0 0 0,-1 0 15,1 0 1,0 0-16,0 0 16,0 0-1,0 0-15,0 0 0,0 0 16,-1 0-1,1 0-15,0 0 16,0 0-16,0 0 16,-40 0-16,40 0 0,-41 0 15,41 0-15,-40 0 16,40 0-16,0 0 16,-41 0-16,41-40 15,-40-1-15,40 41 16,0 0-16,-41 0 0,1 0 15,40 0-15,-40 0 16,0 0-16,-1 0 16,41 0-16,0 0 0,0 0 15,0 0-15,-40 0 16,39 0-16,-39 0 16,40 0-16,-40 0 15,40 0-15,-41 0 16,41 41-16,0-41 0,0 0 15,0 0 1,0 0-16,0 0 16,0 0-16,40 40 15,-41-40-15,1 0 0,0 0 16,0 0-16,0 0 16,0 0-16,0 40 15,0-40-15,-1 40 16,1-40-16,0 0 15,-40 40-15,40-40 16,0 0-16,0 40 16,-1-40-1,1 0-15,0 40 0,0-40 16,0 0 0,0 40-16,0-40 15,0 0-15,40 40 16,-41-40-16,1 40 15,0 1-15,0-1 16,0 40 0,0-40-16,0 0 15,40 40-15,-40-40 16,-1-40-16,41 81 0,-40-81 16,40 40-16,0 0 15,-40-40-15,40 40 16,0 0-16,-40-40 15,40 40-15,0 0 16,0 0 0,0 0-1,0 1 1,0-1-16,0 0 16,40-40-1,-40 40-15,0 0 31,40 0-31,-40 0 16,40-40 0,-40 40-1,0 0 1,41-40-16,-41 41 16,40-41-16,0 0 0,-40 40 15,40 0-15,0 0 16,0-40-1,-40 40 1,40-40-16,-40 40 0,40-40 16,-40 40-1,0 0 1,41-40-16,-1 0 16,-40 40-1,80-40-15,-40 40 16,40-40-16,1 41 15,-41-41-15,40 40 16,-40-40-16,40 40 0,1-40 16,-41 40-16,0-40 15,0 0 1,0 40 0,0-40-16,0 0 0,-40 40 15,40-40-15,1 0 16,39 40-16,-40-40 15,0 40-15,40-40 16,1 40-16,-1 1 0,-40-41 16,40 0-16,-40 0 15,0 40-15,41-40 16,-41 0-16,40 0 16,0 40-16,-40-40 0,1 0 15,-1 0-15,0 0 16,0 0-16,0 40 15,0-40-15,0 0 16,0 0 0,-40 40-16,41-40 15,-1 0-15,0 0 16,40 0 0,-40 0-16,0 0 15,0 0-15,81 0 0,-81-40 16,40 40-16,1 0 15,-1-40-15,0 0 16,-40 40-16,0 0 0,41-40 16,-1 40-16,-40 0 15,0-41-15,0 41 16,40 0-16,-39 0 16,-1-40-16,0 40 15,40-40-15,-40 40 0,0 0 16,41 0-16,-41 0 15,0 0-15,0 0 16,0 0-16,0 0 16,0 0-16,0 0 15,1 0-15,-1 0 16,0 0-16,0-40 16,40 40-16,-40 0 15,0 0-15,1 0 0,-1 0 16,0-40-16,0 40 15,0 0-15,0-40 16,0 40 0,0 0-16,1 0 0,-1 0 15,0 0-15,0 0 16,-40-40 0,40 40-16,0 0 15,0 0 1,0 0-1,1 0-15,-1 0 16,0-40 0,0 40-16,0 0 15,0 0 1,0 0 0,0 0-1,1 0-15,-1 0 16,-40-40-16,40 40 15,0 0 17,0 0-17,0 0 1,0 0 15,0 0 0</inkml:trace>
  <inkml:trace contextRef="#ctx0" brushRef="#br0" timeOffset="27686.0739">4574 17485 0,'81'0'203,"-41"0"-187,0 0-16,0 0 0,0 0 15,40 40-15,1-40 16,-41 0-16,0 0 16,40 41-16,0-41 15,-39 0-15,39 40 16,0-40-16,-40 0 0,121 40 16,-81-40-16,40 0 15,41 0-15,-81 0 16,0 0-16,-40 40 15,41-40-15,-41 0 0,0 0 16,0 0-16,0 0 16,40 0-16,-39 0 15,39 0-15,0 0 0,-40 0 16,81 0-16,-41-40 16,120 0-16,-79 0 15,-41-1-15,0 41 16,-39 0-16,-1 0 15,40-40-15,0 40 16,-40 0 0,0 0-1,-40-40-15,41 40 16,-1 0-16,0-40 0,0 40 16,0 0-16,0 0 15,0-40-15,0 40 16,1 0-16,-1-40 15,0 40-15,0 0 32,0-40-17,0 40 1,0 0-16,0 0 0,1-40 16,39 40-16,-40-40 15,0 40 1,0-41-16,0 41 15,0 0 1,1-40-16,-1 40 16,0-40-1,0 0 1,0 40-16,0 0 16,0-40-16,41-40 0,-1 0 15,0 40-15,121-81 16,-41 1-16,1 40 15,-81-1-15,0 41 16,-40 0-16,0 0 0,1 40 16,-1-40-1,0 40 1,-40-40 0,40 40-16,0-40 46,-40 0-30,0 0 0,0 0-1,-40-1 1,40 1 0,-40 0-1,40 0-15,-40 0 0,0 0 16,40 0-16,0 0 15,-41 0-15,1-1 16,40 1-16,-40 0 0,40 0 16,-40 0-1,0 0 1,0 40-16,40-40 16,0 0-16,-40 0 15,0 0 1,40-1-16,-41 41 15,1-40 1,0 0 0,0 0-16,40 0 15,-40 40 1,0-40-16,0 40 16,0-40-16,-1 0 15,1 40-15,0-40 16,0 40-16,0-41 0,0 1 15,-40 0-15,39 40 16,1 0-16,40-40 16,-40 40-16,0-40 0,0 40 15,-40-40-15,40 40 16,-41-40-16,41 40 16,0-40-16,-40 0 15,40 40-15,-41-40 0,41 40 16,-40 0-16,40-41 15,-80 41-15,120-40 16,-81 40-16,41-40 16,-40 0-16,40 40 0,0 0 15,0-40-15,-1 40 16,1 0-16,-40-40 16,40 40-16,-40 0 15,40-40-15,-41 40 16,41 0-16,0 0 0,0 0 15,0 0-15,0-40 16,-1 40-16,1 0 16,0 0-16,0 0 0,0 0 15,0 0 1,0 0-16,-41 0 16,1-40-1,40 40-15,-40 0 16,40 0-1,0 0-15,-41-41 16,41 41-16,0 0 16,0 0-16,0 0 15,-40 0-15,-1 0 16,41 0 0,0 0-16,0 0 15,0 0-15,0-40 16,-41 40-16,41 0 0,-40 0 15,40 0 1,0 0 0,0 0-16,0 0 15,-1 0-15,1 0 16,0 0-16,0 0 0,0 0 16,0 0-1,0 0 1,0 0-1,-1 0-15,1 0 16,0 0-16,0 0 16,0 0-16,0 40 15,0-40-15,0 0 16,-1 0-16,1 0 16,0 0-1,40 41-15,-40-41 16,0 0-16,0 0 15,0 40 1,0-40 0,40 40-1,-41-40 1,1 40-16,0-40 16,0 0-1,40 40 1,0 0-1,-40-40 1,40 40-16,-40-40 16,0 40-1,40 0 1,-40 1-16,-1-1 16,1 0-1,40 0 1,-40 0-1,40 0-15,-40 0 0,40 0 16,-40 0-16,40 0 16,-40 1-1,40 39 1,0-40-16,0 0 16,0 0-16,0 0 0,0 0 15,0 41-15,0-41 16,0 0-16,0 0 15,0 0-15,0 40 16,0-40-16,0 0 0,0 0 16,0 1-16,40-1 15,0 40-15,-40-40 16,40 0-16,-40 0 16,40 81-16,-40-81 0,40 40 15,1-40-15,-41 40 16,40-80-16,-40 40 15,40 0-15,-40 0 0,0 1 16,40-1-16,-40 0 16,0 0-16,40 0 15,-40 0 1,0 0-16,40-40 16,-40 40-16,40 0 0,-40 1 15,40-41-15,-40 40 16,41 0-16,-41 0 15,40 0-15,-40 0 16,40-40-16,-40 80 0,40-80 16,0 40-1,0 0 1,0 1-16,0-1 16,1-40-1,-41 40 1,40-40-16,0 0 15,0 40 1,0-40-16,0 40 16,0-40-16,41 40 0,-41-40 15,0 40-15,40 0 16,0-40-16,-40 40 16,1-40-16,-1 41 15,40-41-15,-40 0 16,0 40-1,0-40 1,0 0-16,1 0 16,-1 0-16,0 0 15,80 0 1,-80 0-16,0 0 16,41 0-16,-1 0 15,-40 0-15,80 0 0,-39 0 16,-41 0-16,0 0 15,0 0-15,0 0 16,0 0-16,0 0 16,1 0-1,-1 0-15,0 0 32,0 0-17,0 0-15,0 0 16,0 0-1,0 0 1,1-40-16,-1 40 16,0 0-1,0 0 1,0 0 0,0 0 15,0 0-31,1 0 31,-1 0-15,0 0-16,-40-41 15,40 41-15,0 0 16,0 0 0,0-40 15,0 40 0,1 0 0,-1 0 16</inkml:trace>
  <inkml:trace contextRef="#ctx0" brushRef="#br0" timeOffset="58551.763">28450 13074 0,'-41'40'94,"41"0"-63,0 0 16,0 0-16,0 0-15,0 0 15,-40-40-15,40 40-16,0 1 15,0-1 32,0 0 0,-40-40-31,0 0-1,0 0 17,0 0-32,0 0 15,-41 0-15,1 0 16,-40 0-16,80 0 16,-41 0-16,-39 0 0,80 0 15,-80 40-15,79-40 16,-39 0-16,40 0 15,0 0-15,0 0 16,-81 0-16,81 0 0,-40 0 16,40 0-16,-40 40 15,-1-40-15,41 0 16,0 0-16,-40 0 16,0 0-16,40 0 0,-1 0 15,1 0 1,0 0-1,0 0 1,0 0 15,40-40 79,40 40-110,40-40 15,-40 0-15,-40 0 16,41 40-16,-1 0 16,-40-41-1,40 41-15</inkml:trace>
  <inkml:trace contextRef="#ctx0" brushRef="#br0" timeOffset="60398.8051">26804 13154 0,'-40'0'47,"0"0"0,0 0 0,0 0 0,40 40 0,-40 0-16,0-40-16,40 40 17,-40-40-32,-1 0 15,-39 40-15,40-40 16,-40 40-16,0-40 16,39 41-16,-39-1 15,40-40-15,-40 40 16,40-40-16,0 0 0,-1 0 15,1 0-15,40 40 16,-40-40 0,0 0-1,0 0 1,0 0 15,0 0 16,40 40 16,40-40-17,-40 40-46,40-40 16,0 0 0,0 40-1,0-40-15,0 40 16,1-40-16,39 40 16,-40-40-16,-40 41 15,40-41-15,0 0 16,0 40-16,0-40 15,1 0-15,-1 0 0,40 40 16,-40-40-16,0 40 16,0-40-16,0 40 15,41-40-15,-1 40 16,-40 0-16,0-40 16,0 0-16,0 40 31,1 0-16,-1-40 1,0 0 0,0 40 15,0-40 31,-40-40 17,0 0-64,0-40 1,0 40-1,0-40-15,-40 40 16,40 0-16,0-1 0,0 1 16,0 0-16,0 0 15,0 0-15,-40 0 16,40 0-16,0 0 16,0 0-16,0-41 0,0 41 15,0 0-15,0 0 16,0 0-1,0 0-15,0 0 16,0 0 0,0 0-1,0-1 1,0 1 0,0 0-1,0 0 48</inkml:trace>
  <inkml:trace contextRef="#ctx0" brushRef="#br0" timeOffset="64372.6098">31098 14878 0,'0'41'94,"0"-1"-47,0 0-16,0 0 0,0 0 1,0 0-32,0 0 15,0 0 1,0 0 0,0 1-16,0-1 15,0 0 16,0 0-15,0 0 0,0 0 15,0 0-15,0 0 15,0 0 31,-40-40 1,0 0-32,0 0-15,-1 0-1,1 0 1,0 0 15,0 0-31,0 0 16,0 0 15,0 0-15,0 0-16,-41 0 15,41 0 1,0 0-16,0 0 16,0-40-16,-40 40 0,39-40 15,1 40-15,0 0 16,0 0-1,40-40 1,-40 40-16,0 0 16,0-40 15,40 0 16,0 0 0</inkml:trace>
</inkml:ink>
</file>

<file path=ppt/ink/ink7.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0T11:39:32.436"/>
    </inkml:context>
    <inkml:brush xml:id="br0">
      <inkml:brushProperty name="width" value="0.05292" units="cm"/>
      <inkml:brushProperty name="height" value="0.05292" units="cm"/>
      <inkml:brushProperty name="color" value="#FF0000"/>
    </inkml:brush>
  </inkml:definitions>
  <inkml:trace contextRef="#ctx0" brushRef="#br0">33706 80 0</inkml:trace>
  <inkml:trace contextRef="#ctx0" brushRef="#br0" timeOffset="251.0567">33706 80 0</inkml:trace>
  <inkml:trace contextRef="#ctx0" brushRef="#br0" timeOffset="68126.8383">6581 7780 0,'0'40'250,"0"0"-203,0 0-16,0 0-16,0 0 17,0 0-1,0 1-15,0-1-1,0 0-15,0 0 0,40 0 16,-40 0-16,0 0 15,0 0 1,0 0 0,40-40-16,-40 41 15,0-1 1,0 0 0,0 0-1,0 0 32,40-40 47,0 0 31,0 0-110,0 0-15,1-40 16,-1 40-16,0-40 16,40 40-16,-40-40 15,0 40-15,0-40 16,1 40-16,-1-41 0,0 41 16,0-40-16,0 40 15,0 0-15,0-40 16,1 0-16,39 40 0,0-40 15,40 40-15,41-80 16,200-41-16,40-39 16,-80 40-16,-160 40 15,80 39-15,-121 1 0,-40 40 16,0 0-16,-39 0 16,39-40-16,-40 40 15,0 0-15,0 0 16,0 0-16,0 0 15,1 0-15,-1 0 47,0 0 0</inkml:trace>
  <inkml:trace contextRef="#ctx0" brushRef="#br0" timeOffset="71862.6677">7142 9344 0,'-40'0'47,"0"0"-1,0 0 95,0 0-94,0 0 0,40-40-16,-40 40-31,0 0 16,-1 0-1,1 0 1,0 0 15,0 0-15,0 0 31,0 0-16,0 0-15,0 0-1,-1 0 1,1 0-1,0 0 1,0 0 0,0 0 15,0 0 0,0 0 16,0 0-16,-1 0-15,1 0 0,0 0 15,0 0-16,0 0 17,0 0-17,0 0-15,0 0 16,-1 0 0,1 0 15,0 0 0,0 0 16,0 0 0,0 0 0,0 0-16,0 0 0,-1 0-15,1 0-16,0 0 15,0 40 1,0-40 0,0 0-1,0 0 1,0 0 0,-1 0 15,1 0 0,0 0 47</inkml:trace>
  <inkml:trace contextRef="#ctx0" brushRef="#br0" timeOffset="89364.2237">3611 9384 0,'-40'0'110,"0"0"-64,0 0 1,0 0 0,0 0-31,0 0-1,-1 0 1,1 0 0,0 0-16,0 0 15,0 0-15,0 0 0,0 0 16,0 0-16,-1 0 16,1 0-1,0 0-15,0 0 16,0 0-16,0 0 15,40 40-15,-40-40 16,0 0-16,-1 0 16,1 0-16,0 0 15,0 40-15,0-40 16,0 0-16,0 0 16,0 0-1,-1 0 1,1 0-1,0 0-15,0 0 16,0 0 0,0 0-1,0 0 1,0 0-16,-1 0 16,1 0 15,0 0-31,0 0 15,0 0 1,0 0 15,0 0-15,0 0 15,-1 0-15,1 0 15,0 0 47</inkml:trace>
  <inkml:trace contextRef="#ctx0" brushRef="#br0" timeOffset="92730.9222">6059 10066 0,'-40'0'32,"40"-40"-32,-40 40 15,0 0 16,0 0 1,40-40-1,-41 40-31,1 0 62,0 0-30,0 0-1,0 0-31,0 0 16,0 0-1,0 0 1,-1 0-16,-39 0 15,40 0-15,0 0 0,0 0 16,0 0 0,0 0-16,-1 0 0,1 0 15,0 0 1,0 0-16,-40 40 16,40-40-16,0 0 15,-1 0-15,1 0 16,0 0-16,0 0 15,0 0-15,0 0 16,0 0-16,0 0 0,-1 0 16,1 0-16,0 0 15,0 0-15,0 0 16,0 0-16,-40 0 16,39 0-16,41 40 15,-40-40-15,0 0 16,0 0-16,0 0 15,0 0-15,0 0 16,-41 40-16,1-40 0,40 0 16,0 0-16,0 0 15,0 0 1,-41 0-16,41 0 16,40 40-16,-40-40 0,0 0 15,0 0 1,0 0-1,0 0 1,-1 0 0,1 0-1,0 0 17,0 0-17,0 0 32,0 0-31,0 0 15,0 0 0,-1 0-31,1 0 16,0 0-1,0 0 17,0 0-32,0 0 31,0 0-15,0 0-1,-1 0 16,1 0 32,0 0 46,0 0-15,0 0-16,0 0-47,0 0 32</inkml:trace>
</inkml:ink>
</file>

<file path=ppt/ink/ink8.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0T11:52:55.674"/>
    </inkml:context>
    <inkml:brush xml:id="br0">
      <inkml:brushProperty name="width" value="0.05292" units="cm"/>
      <inkml:brushProperty name="height" value="0.05292" units="cm"/>
      <inkml:brushProperty name="color" value="#FF0000"/>
    </inkml:brush>
  </inkml:definitions>
  <inkml:trace contextRef="#ctx0" brushRef="#br0">5618 14678 0,'0'40'203,"0"0"-187,0 0-1,0 0-15,0 0 0,0 1 16,40 39-16,-40-40 15,0 0-15,0 0 16,0 0 0,0 0-16,0 0 15,0 1 1,0-1 0,0 0 15,0 0 0,40-40-15,-40 40-1,40-40 63,0 0-31,0 0-15,-40-40-32,40 40 15,1-40 1,-1 40-16,0 0 0,0-80 15,0 39 1,0 41-16,0-40 16,41 0-16,-41 0 15,-40 0-15,80 0 0,-40 0 16,0 0-16,0 0 16,41-1-16,-41 1 15,80-40-15,-40 0 16,161-80-16,0 39 0,0-39 15,-81 80-15,-39-1 16,-81 81-16,40-40 16,-40 0-16,40 0 15,-40 40-15,1-40 16,-1 40-16,-40-40 0,40 40 16,0 0-16,0 0 15,0-40 1,0 40-1,0 0 1,-40-40-16,41 40 16,-1 0-1,0 0 1,0-40 0,0 40-1,0 0 16,0 0-15,0 0 0,-40-41-1,41 41 1,-1 0 0</inkml:trace>
  <inkml:trace contextRef="#ctx0" brushRef="#br0" timeOffset="4279.9471">3330 18809 0,'-40'0'47,"40"-40"-32,0 0 17,0-1-1,0 1 16,0 0 0,40 40-47,-40-40 47,41 40-32,-41-40 1,0 0-1,40 40-15,-40-40 16,0 0 0,40 40-1,-40-40 1,40 0-16,0-1 16,0-39-1,0 80-15,1-80 16,39 80-16,-40-80 15,0 80-15,0-40 0,0 0 16,0 40-16,1-41 16,-41 1-16,40 40 15,40-40-15,-40 0 16,0 40-16,0-40 16,0 40-16,41-40 0,-41 40 15,0 0-15,0 0 16,0-40-1,0 40-15,0 0 16,-40-40-16,41 40 16,39 0-1,-40 0-15,0-40 16,0 40-16,0 0 16,41 0-16,-41-81 0,40 81 15,-40-40-15,0 40 16,0 0-16,41-40 15,-41 40-15,0-40 16,0 40 0,40 0-1,-40 0-15,41 0 16,-1 0-16,-40 0 16,0 0-16,40-40 0,1 40 15,-1 0-15,-40 0 16,0 0-16,0 0 15,0 0-15,0 0 16,1 0-16,-1 0 16,0 0-16,0 0 15,0 0 1,0 0-16,0 0 16,0 0-1,1 0-15,-41 40 16,40-40-16,0 0 15,0 40 1,0-40-16,-40 40 0,80-40 16,-40 0-1,1 40-15,-1-40 16,0 41-16,0-1 16,0-40-1,0 40-15,0-40 16,0 40-1,1-40 1,-1 40-16,0 0 31,0-40-31,-40 40 16,40-40 0,0 0-1,-40 40 1,40-40-1,-40 40-15,41-40 16,-41 40 0,40-40-16,-40 41 15,40-41 1,0 0 0,-40 40-16,40 0 15,-40 0 1,40-40-1,-40 40-15,40-40 16,-40 40 0,0 0-16,40-40 15,-40 40-15,41-40 16,-41 40 0,0 1-1,0-1 1,40-40-1,-40 40 1,0 0-16,0 0 16,0 0-1,0 0 1,0 0 0,0 0-1,0 0 16,0 1-15,0-1 0,-40 0-1,40 0-15,-41-40 16,41 40 0,-40-40-1,40 40 1,-40-40-16,40 40 15,-40-40 1,0 40 0,0-40-1,40 40-15,-40-40 0,40 41 16,-40-41 0,-1 0-1,-39 40-15,0-40 16,40 40-16,-41 0 0,1-40 15,40 40-15,-40-40 16,0 0-16,39 40 16,-39-40-16,40 0 15,-40 0-15,40 0 0,0 40 16,-1-40-16,1 0 16,-80 0-16,80 40 15,-40-40-15,39 0 16,-39 0-16,40 0 0,0 0 15,0 0-15,-40 0 16,39 0-16,1 0 16,-40 0-16,40 0 15,0 0-15,-40 0 0,39 0 16,-39 0-16,40 0 16,0 0-16,-40-40 15,-1 40-15,41 0 16,-40-40-16,40 40 15,0 0-15,-40-40 0,-41 0 16,41 40-16,-40-40 16,79 40-16,1-40 15,0 40-15,-40-40 16,40 40-16,0 0 0,0-41 16,-41 41-16,41 0 15,-40-40-15,0 40 16,-1-40-16,-79 0 15,80 0-15,-81 0 0,81-40 16,-41 80-16,41-81 16,0 81-16,0-40 15,-1 0-15,41 40 16,-40-80-16,40 80 0,0 0 16,0-40-16,0 40 15,40-40-15,-41 40 16,1-40-1,0 40 1,40-40 0,-40 40-1,40-40 17,0-1 46</inkml:trace>
  <inkml:trace contextRef="#ctx0" brushRef="#br0" timeOffset="13226.9748">1525 19009 0,'40'0'203,"0"0"-172,0 0-31,0 0 16,0 0 15,1 0-31,-1 0 32,0 0-32,0 0 31,0 0-16,0 0 17,0 0-32,0 0 15,1 0 1,-41-40-16,40 40 16,0 0-1,-40-40-15,40 40 0,0 0 31,-40-40-15,40 40 0,0 0 15,-40-40 0,0 0 16,40 40-47,-40-40 31,0 0 47,41 40-31,-41-41-47,0 1 47,0 0-16,0 0 1,0 0-17,0 0 1,0 0 15,0 0-15,0 0-16,0 0 15,-41-1 1,41 1 0,-40 0-1,0 40 17,40-40-17,-40 40-15,40-40 16,-40 0-16,0 0 15,0 0 1,0 0 0,-1 40-16,1-41 15,0 1 1,0 40-16,0-40 16,0 40-1,40-40-15,-40 0 16,0 40-16,40-40 15,-41 40-15,1 0 16,40-40 0,-40 40-16,0 0 0,40-40 15,-40 40-15,40-40 16,-40 40-16,0 0 16,0-40 15,-1 40-31,1-41 15,0 41 1,0 0 0,0-40-16,0 40 15,0 0 1,0 0 0,-1 0-16,1 0 15,0 0-15,0-40 16,0 40-16,0 0 15,0 0-15,0 0 16,-41 0-16,41 0 16,0 0-16,0 0 15,0 0-15,0 0 0,0 0 16,-1 0-16,1 40 16,0-40-1,0 0 1,0 0-1,0 40 17,0-40-17,0 0-15,-1 41 16,1-1 0,0-40-16,0 0 15,40 40-15,-40-40 16,0 0-1,0 40-15,-1 0 32,1 0-17,40 0 1,-40 0-16,40 0 16,0 0-1,-40-40-15,40 41 16,0-1-16,0 0 15,0 0-15,0 0 16,0 0 0,0 0-1,0 0 1,0 0-16,0 1 16,0-1 15,0 0-31,0 0 15,0 0 1,0 0-16,0 0 31,0 0-15,0 0 0,40 0-16,0-40 15,-40 41-15,40-1 16,41 0-1,-41 0 1,0-40-16,0 40 0,0-40 16,0 0-16,-40 40 15,41-40-15,-1 0 16,-40 40 0,40-40-16,0 0 0,-40 40 31,40-40-31,0 0 15,0 0 1,41 0-16,-41 0 0,80 0 16,-40 0-16,1 0 15,79 0-15,-80 0 16,41 0-16,-81 0 0,40 0 16,-40 0-16,0 0 15,0 0 1,1 0-1,-1 0 1,0 0 0,0 0 15,0 0-15,0 0 15,0 0-16,0 0 1,1-40-16,-1 40 0,0 0 16,40-40-1,-40 40-15,0 0 16,41 0-16,-41 0 16,-40-40-16,40 40 15,0 0 1,0-40-1,0 40 1,-40-40 0,40 40-1,0 0 17,1 0 14</inkml:trace>
  <inkml:trace contextRef="#ctx0" brushRef="#br0" timeOffset="18049.6001">5578 8582 0,'0'40'156,"0"0"-125,0 0 0,0 0-31,0 0 16,0 41 0,40-41-1,-40 0-15,0 0 16,40 0-16,-40 0 15,0 0 1,0 0 0,40-40-1,-40 41-15,0-1 32,40-40-1,-40 40 0,0 0 16,40-40-16,0 0 32,0 0-48,1 0 1,-1 0-16,0-40 16,0 40-16,0-40 15,0 0-15,0-1 16,0 1-16,81 0 0,-81 0 15,0 0-15,40 0 16,1-40-16,79-1 16,-80-39-16,81 80 15,39-80-15,122-81 0,-1 121 16,-81-80-16,-79 119 16,-41 1-16,1-40 15,-1 40-15,-120 0 16,40 40-16,0-40 15,0 40 32,0 0 0,1 0 0,-1 0-16</inkml:trace>
</inkml:ink>
</file>

<file path=ppt/ink/ink9.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0T11:54:49.695"/>
    </inkml:context>
    <inkml:brush xml:id="br0">
      <inkml:brushProperty name="width" value="0.05292" units="cm"/>
      <inkml:brushProperty name="height" value="0.05292" units="cm"/>
      <inkml:brushProperty name="color" value="#FF0000"/>
    </inkml:brush>
  </inkml:definitions>
  <inkml:trace contextRef="#ctx0" brushRef="#br0">31499 14718 0,'0'40'250,"40"0"-234,-40 0-16,0 0 15,40 1 1,-40-1-16,0 0 16,0 0-16,41 0 15,-41 0-15,40-40 0,-40 40 16,0 0-16,0 0 16,0 1 15,0-1-16,40-40-15,-40 40 32,40-40-17,0 0 48,0 0-48,0-40 1,0 0-16,1-1 16,39 1-16,-40 0 15,80 0-15,-80 0 0,41 0 16,-41 0-16,0 0 16,0 40-16,40-40 15,-40-1 1,-40 1-1,41 40-15,-1 0 0,0-40 16,-40 0-16,40 40 16,0-40-16,-40 0 15,40 40-15,41-40 16,-41 0-16,0 0 31,0 40-15,-40-40-16,40 40 15,-40-41 1,40 41 0</inkml:trace>
</inkml:ink>
</file>

<file path=ppt/ink/ink10.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10-20T12:05:17.386"/>
    </inkml:context>
    <inkml:brush xml:id="br0">
      <inkml:brushProperty name="width" value="0.05292" units="cm"/>
      <inkml:brushProperty name="height" value="0.05292" units="cm"/>
      <inkml:brushProperty name="color" value="#FF0000"/>
    </inkml:brush>
  </inkml:definitions>
  <inkml:trace contextRef="#ctx0" brushRef="#br0">19622 14878 0,'0'41'250,"40"-41"-156,0 0 78,0 0-79,0 0-61,0 0-1,1 0-15,-1 0 46,0 0-15,0 0-31,0 0-1,0 0 1,0 0-1,0 0 1,1 0 31,-1 0-31,0 0-1,0 0 1,0 0 15,0 0-31,0 0 16,0 0-1,1 0 1,-1 0-16,0 0 16,0 0-16,0 0 0,0 0 15,0 0 1,0 0-16,1 0 15,-1 0 1,0 0 0,0 0-16,0 0 15,0 0 32,0 0-16,0 0 16</inkml:trace>
  <inkml:trace contextRef="#ctx0" brushRef="#br0" timeOffset="2899.2597">16532 14999 0,'40'0'219,"0"0"-157,0 0-30,1 0-1,-1 0 16,0 0-16,0 0 47,0 0-47,0 0 1,0 0-1,0 0-15,1 0 30,-1 0-46,0 0 16,0 0 15,0 0-31,0 0 16,0 0 15,0 0 0,1 0 1,-1 0-1,0 0-15,0 0-1,0 0 16,0 0-15,0 0 0,0 0 15,1 0 16,-1 0 15</inkml:trace>
  <inkml:trace contextRef="#ctx0" brushRef="#br0" timeOffset="24216.4151">9109 14237 0,'40'0'187,"0"0"-171,0 0 15,0 0-15,0 0 15,0 0-31,1 0 15,-1 0-15,0 0 16,0 0-16,0 0 0,0 0 16,0 0-1,0 0-15,1 0 16,-1 0-16,0 0 16,-40 40-16,40-40 0,0 0 31,0 0-16,-40 40-15,40-40 16,-40 40 0,40-40-16,1 40 15,-1-40 17,-40 40-32,40 0 15,-40 1-15,40-41 16,0 40 15,-40 0-15,0 0-1,40 0 1,-40 0 15,0 0-15,0 0-1,0 0 1,0 0-16,0 1 16,0-1-16,0 0 15,40-40 1,-40 40-16,0 0 31,0 0-31,0 0 0,0 0 16,0 0-1,40 1-15,-40-1 16,0 0-16,0 0 16,0 0-16,0 0 15,0 0 1,0 0 0,0 0-1,0 0-15,0 1 0,0-1 16,0 40-16,0-40 15,-120 120-15,-81 41 16,81-1-16,-121 1 16,81 0-16,39-121 15,1 40-15,40-80 0,0 40 16,39-40-16,1-40 16,0 41-16,0-1 15,0-40 1,0 40-1,0-40 17,0 0-17,-1 0-15,1 0 16,0 0 0,0 0-1,0 0-15,0 0 16,0 0-1,0 0 1,-1 0 0,1 0 15,0 0 0,0 0 32,0 0-32</inkml:trace>
</inkml:ink>
</file>

<file path=ppt/ink/ink1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76405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80634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8360795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574608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7771204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48931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67308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1051271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4288725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2024-10-20</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2024-10-20</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0.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Layout" Target="../slideLayouts/slideLayout15.xml"/><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jpg"/><Relationship Id="rId1" Type="http://schemas.openxmlformats.org/officeDocument/2006/relationships/slideLayout" Target="../slideLayouts/slideLayout15.xml"/><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g"/><Relationship Id="rId1" Type="http://schemas.openxmlformats.org/officeDocument/2006/relationships/slideLayout" Target="../slideLayouts/slideLayout15.xml"/><Relationship Id="rId4" Type="http://schemas.openxmlformats.org/officeDocument/2006/relationships/image" Target="../media/image16.jpg"/></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8.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1.jpe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24.emf"/><Relationship Id="rId5" Type="http://schemas.openxmlformats.org/officeDocument/2006/relationships/customXml" Target="../ink/ink1.xml"/><Relationship Id="rId4" Type="http://schemas.openxmlformats.org/officeDocument/2006/relationships/image" Target="../media/image22.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3.jp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5.jpg"/><Relationship Id="rId4" Type="http://schemas.openxmlformats.org/officeDocument/2006/relationships/image" Target="../media/image24.jpe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5.jpg"/><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9.emf"/><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customXml" Target="../ink/ink2.xml"/><Relationship Id="rId5" Type="http://schemas.openxmlformats.org/officeDocument/2006/relationships/image" Target="../media/image26.jpg"/><Relationship Id="rId4" Type="http://schemas.openxmlformats.org/officeDocument/2006/relationships/image" Target="../media/image25.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7.jpeg"/><Relationship Id="rId4" Type="http://schemas.openxmlformats.org/officeDocument/2006/relationships/image" Target="../media/image25.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8.jpg"/><Relationship Id="rId4" Type="http://schemas.openxmlformats.org/officeDocument/2006/relationships/image" Target="../media/image25.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9.jpeg"/><Relationship Id="rId4" Type="http://schemas.openxmlformats.org/officeDocument/2006/relationships/image" Target="../media/image25.jp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0.jp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5.xml"/><Relationship Id="rId5" Type="http://schemas.openxmlformats.org/officeDocument/2006/relationships/image" Target="../media/image31.jp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5.xml"/><Relationship Id="rId6" Type="http://schemas.openxmlformats.org/officeDocument/2006/relationships/image" Target="../media/image35.emf"/><Relationship Id="rId5" Type="http://schemas.openxmlformats.org/officeDocument/2006/relationships/customXml" Target="../ink/ink3.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6.emf"/><Relationship Id="rId2" Type="http://schemas.openxmlformats.org/officeDocument/2006/relationships/notesSlide" Target="../notesSlides/notesSlide6.xml"/><Relationship Id="rId1" Type="http://schemas.openxmlformats.org/officeDocument/2006/relationships/slideLayout" Target="../slideLayouts/slideLayout15.xml"/><Relationship Id="rId6" Type="http://schemas.openxmlformats.org/officeDocument/2006/relationships/customXml" Target="../ink/ink4.xml"/><Relationship Id="rId5" Type="http://schemas.openxmlformats.org/officeDocument/2006/relationships/image" Target="../media/image28.jp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5.xml"/><Relationship Id="rId5" Type="http://schemas.openxmlformats.org/officeDocument/2006/relationships/image" Target="../media/image28.jp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38.emf"/><Relationship Id="rId2" Type="http://schemas.openxmlformats.org/officeDocument/2006/relationships/notesSlide" Target="../notesSlides/notesSlide8.xml"/><Relationship Id="rId1" Type="http://schemas.openxmlformats.org/officeDocument/2006/relationships/slideLayout" Target="../slideLayouts/slideLayout15.xml"/><Relationship Id="rId6" Type="http://schemas.openxmlformats.org/officeDocument/2006/relationships/customXml" Target="../ink/ink5.xml"/><Relationship Id="rId5" Type="http://schemas.openxmlformats.org/officeDocument/2006/relationships/image" Target="../media/image32.jp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41.emf"/><Relationship Id="rId3" Type="http://schemas.openxmlformats.org/officeDocument/2006/relationships/image" Target="../media/image1.png"/><Relationship Id="rId7" Type="http://schemas.openxmlformats.org/officeDocument/2006/relationships/customXml" Target="../ink/ink6.xml"/><Relationship Id="rId2" Type="http://schemas.openxmlformats.org/officeDocument/2006/relationships/notesSlide" Target="../notesSlides/notesSlide9.xml"/><Relationship Id="rId1" Type="http://schemas.openxmlformats.org/officeDocument/2006/relationships/slideLayout" Target="../slideLayouts/slideLayout15.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43.emf"/><Relationship Id="rId2" Type="http://schemas.openxmlformats.org/officeDocument/2006/relationships/notesSlide" Target="../notesSlides/notesSlide10.xml"/><Relationship Id="rId1" Type="http://schemas.openxmlformats.org/officeDocument/2006/relationships/slideLayout" Target="../slideLayouts/slideLayout15.xml"/><Relationship Id="rId6" Type="http://schemas.openxmlformats.org/officeDocument/2006/relationships/customXml" Target="../ink/ink7.xml"/><Relationship Id="rId5" Type="http://schemas.openxmlformats.org/officeDocument/2006/relationships/image" Target="../media/image35.jpe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5.xml"/><Relationship Id="rId5" Type="http://schemas.openxmlformats.org/officeDocument/2006/relationships/image" Target="../media/image30.jp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6.emf"/><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customXml" Target="../ink/ink8.xml"/><Relationship Id="rId5" Type="http://schemas.openxmlformats.org/officeDocument/2006/relationships/image" Target="../media/image37.jpeg"/><Relationship Id="rId4" Type="http://schemas.openxmlformats.org/officeDocument/2006/relationships/image" Target="../media/image36.jpeg"/></Relationships>
</file>

<file path=ppt/slides/_rels/slide34.xml.rels><?xml version="1.0" encoding="UTF-8" standalone="yes"?>
<Relationships xmlns="http://schemas.openxmlformats.org/package/2006/relationships"><Relationship Id="rId8" Type="http://schemas.openxmlformats.org/officeDocument/2006/relationships/image" Target="../media/image48.emf"/><Relationship Id="rId3" Type="http://schemas.openxmlformats.org/officeDocument/2006/relationships/slideLayout" Target="../slideLayouts/slideLayout15.xml"/><Relationship Id="rId7" Type="http://schemas.openxmlformats.org/officeDocument/2006/relationships/customXml" Target="../ink/ink9.xml"/><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8.png"/><Relationship Id="rId5" Type="http://schemas.openxmlformats.org/officeDocument/2006/relationships/image" Target="../media/image3.png"/><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50.emf"/><Relationship Id="rId5" Type="http://schemas.openxmlformats.org/officeDocument/2006/relationships/customXml" Target="../ink/ink10.xml"/><Relationship Id="rId4" Type="http://schemas.openxmlformats.org/officeDocument/2006/relationships/image" Target="../media/image39.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0.jpe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1.jpe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2.jpg"/></Relationships>
</file>

<file path=ppt/slides/_rels/slide40.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2.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7" Type="http://schemas.openxmlformats.org/officeDocument/2006/relationships/image" Target="../media/image7.svg"/><Relationship Id="rId2" Type="http://schemas.openxmlformats.org/officeDocument/2006/relationships/image" Target="../media/image44.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4</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08420" y="2807194"/>
            <a:ext cx="4727320" cy="1261884"/>
          </a:xfrm>
          <a:prstGeom prst="rect">
            <a:avLst/>
          </a:prstGeom>
          <a:noFill/>
        </p:spPr>
        <p:txBody>
          <a:bodyPr wrap="none" rtlCol="0">
            <a:spAutoFit/>
          </a:bodyPr>
          <a:lstStyle/>
          <a:p>
            <a:pPr algn="ctr" rtl="1"/>
            <a:r>
              <a:rPr lang="ar-SA" sz="4400" b="1" dirty="0" smtClean="0">
                <a:solidFill>
                  <a:srgbClr val="00B0F0"/>
                </a:solidFill>
                <a:latin typeface="Times New Roman" panose="02020603050405020304" pitchFamily="18" charset="0"/>
                <a:cs typeface="Times New Roman" panose="02020603050405020304" pitchFamily="18" charset="0"/>
              </a:rPr>
              <a:t>عناصر الرسالة الإعلانية</a:t>
            </a:r>
          </a:p>
          <a:p>
            <a:pPr marL="742950" indent="-461963" algn="ctr" rtl="1">
              <a:buFont typeface="+mj-lt"/>
              <a:buAutoNum type="arabicPeriod" startAt="2"/>
            </a:pPr>
            <a:r>
              <a:rPr lang="ar-SA" sz="3200" b="1" dirty="0" smtClean="0">
                <a:solidFill>
                  <a:srgbClr val="00B0F0"/>
                </a:solidFill>
                <a:latin typeface="Times New Roman" panose="02020603050405020304" pitchFamily="18" charset="0"/>
                <a:cs typeface="Times New Roman" panose="02020603050405020304" pitchFamily="18" charset="0"/>
              </a:rPr>
              <a:t>النص الإعلاني </a:t>
            </a:r>
            <a:r>
              <a:rPr lang="en-US" sz="3200" b="1" dirty="0">
                <a:solidFill>
                  <a:srgbClr val="00B0F0"/>
                </a:solidFill>
                <a:latin typeface="Times New Roman" panose="02020603050405020304" pitchFamily="18" charset="0"/>
                <a:cs typeface="Times New Roman" panose="02020603050405020304" pitchFamily="18" charset="0"/>
              </a:rPr>
              <a:t>Body Text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985327" y="2713703"/>
            <a:ext cx="3040984" cy="252197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2315497"/>
            <a:ext cx="3259332" cy="262640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6297886" cy="5122924"/>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4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5773003" y="1931322"/>
            <a:ext cx="5517528" cy="4213829"/>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342900" indent="-342900" algn="r" rtl="1">
              <a:lnSpc>
                <a:spcPct val="150000"/>
              </a:lnSpc>
              <a:buFont typeface="Wingdings" panose="05000000000000000000" pitchFamily="2" charset="2"/>
              <a:buChar char="ü"/>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عناصر الرسالة الإعلانية </a:t>
            </a:r>
          </a:p>
          <a:p>
            <a:pPr algn="r" rtl="1">
              <a:lnSpc>
                <a:spcPct val="150000"/>
              </a:lnSpc>
            </a:pPr>
            <a:r>
              <a:rPr lang="ar-SA" sz="2000" b="1" dirty="0">
                <a:solidFill>
                  <a:srgbClr val="002060"/>
                </a:solidFill>
                <a:latin typeface="Alexandria ExtraBold" pitchFamily="2" charset="-78"/>
                <a:ea typeface="Calibri" panose="020F0502020204030204" pitchFamily="34" charset="0"/>
                <a:cs typeface="Alexandria ExtraBold" pitchFamily="2" charset="-78"/>
              </a:rPr>
              <a:t> </a:t>
            </a:r>
            <a:r>
              <a:rPr lang="ar-SA" sz="2000" b="1" dirty="0" smtClean="0">
                <a:solidFill>
                  <a:srgbClr val="002060"/>
                </a:solidFill>
                <a:latin typeface="Alexandria ExtraBold" pitchFamily="2" charset="-78"/>
                <a:ea typeface="Calibri" panose="020F0502020204030204" pitchFamily="34" charset="0"/>
                <a:cs typeface="Alexandria ExtraBold" pitchFamily="2" charset="-78"/>
              </a:rPr>
              <a:t>    </a:t>
            </a:r>
            <a:r>
              <a:rPr lang="ar-SA" sz="2000" b="1" dirty="0">
                <a:solidFill>
                  <a:srgbClr val="002060"/>
                </a:solidFill>
                <a:latin typeface="Alexandria ExtraBold" pitchFamily="2" charset="-78"/>
                <a:ea typeface="Calibri" panose="020F0502020204030204" pitchFamily="34" charset="0"/>
                <a:cs typeface="Alexandria ExtraBold" pitchFamily="2" charset="-78"/>
              </a:rPr>
              <a:t>2</a:t>
            </a:r>
            <a:r>
              <a:rPr lang="ar-SA" sz="2000" b="1" dirty="0" smtClean="0">
                <a:solidFill>
                  <a:srgbClr val="002060"/>
                </a:solidFill>
                <a:latin typeface="Alexandria ExtraBold" pitchFamily="2" charset="-78"/>
                <a:ea typeface="Calibri" panose="020F0502020204030204" pitchFamily="34" charset="0"/>
                <a:cs typeface="Alexandria ExtraBold" pitchFamily="2" charset="-78"/>
              </a:rPr>
              <a:t>- النص الإعلاني</a:t>
            </a:r>
          </a:p>
          <a:p>
            <a:pPr marL="914400" indent="-231775" algn="r" rtl="1">
              <a:lnSpc>
                <a:spcPct val="150000"/>
              </a:lnSpc>
              <a:buFont typeface="Wingdings" panose="05000000000000000000" pitchFamily="2" charset="2"/>
              <a:buChar char="§"/>
              <a:tabLst>
                <a:tab pos="968375" algn="l"/>
              </a:tabLst>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الوظائف </a:t>
            </a:r>
            <a:r>
              <a:rPr lang="ar-SA" sz="1600" b="1" dirty="0">
                <a:solidFill>
                  <a:srgbClr val="002060"/>
                </a:solidFill>
                <a:latin typeface="Alexandria ExtraBold" pitchFamily="2" charset="-78"/>
                <a:ea typeface="Calibri" panose="020F0502020204030204" pitchFamily="34" charset="0"/>
                <a:cs typeface="Alexandria ExtraBold" pitchFamily="2" charset="-78"/>
              </a:rPr>
              <a:t>الأساسية للنص الإعلاني</a:t>
            </a:r>
          </a:p>
          <a:p>
            <a:pPr marL="914400" indent="-231775" algn="r" rtl="1">
              <a:lnSpc>
                <a:spcPct val="150000"/>
              </a:lnSpc>
              <a:buFont typeface="Wingdings" panose="05000000000000000000" pitchFamily="2" charset="2"/>
              <a:buChar char="§"/>
              <a:tabLst>
                <a:tab pos="968375" algn="l"/>
              </a:tabLst>
            </a:pPr>
            <a:r>
              <a:rPr lang="ar-SA" sz="1600" b="1" dirty="0">
                <a:solidFill>
                  <a:srgbClr val="002060"/>
                </a:solidFill>
                <a:latin typeface="Alexandria ExtraBold" pitchFamily="2" charset="-78"/>
                <a:ea typeface="Calibri" panose="020F0502020204030204" pitchFamily="34" charset="0"/>
                <a:cs typeface="Alexandria ExtraBold" pitchFamily="2" charset="-78"/>
              </a:rPr>
              <a:t>الخطوات اللازمة لكتابة النص </a:t>
            </a: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الإعلاني</a:t>
            </a:r>
            <a:endParaRPr lang="ar-SA" sz="1600" b="1" dirty="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pPr>
            <a:r>
              <a:rPr lang="ar-SA" sz="1600" b="1" dirty="0" smtClean="0">
                <a:solidFill>
                  <a:srgbClr val="002060"/>
                </a:solidFill>
                <a:latin typeface="Alexandria ExtraBold" pitchFamily="2" charset="-78"/>
                <a:ea typeface="Calibri" panose="020F0502020204030204" pitchFamily="34" charset="0"/>
                <a:cs typeface="Alexandria ExtraBold" pitchFamily="2" charset="-78"/>
              </a:rPr>
              <a:t>أساليب كتابة النص الإعلاني</a:t>
            </a:r>
            <a:endParaRPr lang="ar-SA" sz="1600" b="1" dirty="0">
              <a:latin typeface="Alexandria Black" pitchFamily="2" charset="-78"/>
              <a:cs typeface="Alexandria Black" pitchFamily="2" charset="-78"/>
            </a:endParaRPr>
          </a:p>
          <a:p>
            <a:pPr marL="914400" indent="-231775" algn="r" rtl="1">
              <a:lnSpc>
                <a:spcPct val="150000"/>
              </a:lnSpc>
              <a:buFont typeface="Wingdings" panose="05000000000000000000" pitchFamily="2" charset="2"/>
              <a:buChar char="§"/>
            </a:pPr>
            <a:r>
              <a:rPr lang="ar-SA" sz="1600" b="1" dirty="0">
                <a:solidFill>
                  <a:srgbClr val="002060"/>
                </a:solidFill>
                <a:latin typeface="Alexandria ExtraBold" pitchFamily="2" charset="-78"/>
                <a:ea typeface="Calibri" panose="020F0502020204030204" pitchFamily="34" charset="0"/>
                <a:cs typeface="Alexandria ExtraBold" pitchFamily="2" charset="-78"/>
              </a:rPr>
              <a:t>مستوى لغة الإعلان الصحفي</a:t>
            </a: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342900" indent="-342900"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403822"/>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4976" y="1601121"/>
            <a:ext cx="9135316" cy="4591463"/>
          </a:xfrm>
          <a:prstGeom prst="roundRect">
            <a:avLst>
              <a:gd name="adj" fmla="val 6140"/>
            </a:avLst>
          </a:prstGeom>
          <a:solidFill>
            <a:srgbClr val="171717"/>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Picture 11"/>
          <p:cNvPicPr>
            <a:picLocks noChangeAspect="1"/>
          </p:cNvPicPr>
          <p:nvPr/>
        </p:nvPicPr>
        <p:blipFill rotWithShape="1">
          <a:blip r:embed="rId3">
            <a:extLst>
              <a:ext uri="{28A0092B-C50C-407E-A947-70E740481C1C}">
                <a14:useLocalDpi xmlns:a14="http://schemas.microsoft.com/office/drawing/2010/main" val="0"/>
              </a:ext>
            </a:extLst>
          </a:blip>
          <a:srcRect l="2055" t="4593" r="1919" b="3655"/>
          <a:stretch/>
        </p:blipFill>
        <p:spPr>
          <a:xfrm>
            <a:off x="1477742" y="1734960"/>
            <a:ext cx="8782050" cy="4361884"/>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7194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77298" t="56559"/>
          <a:stretch/>
        </p:blipFill>
        <p:spPr>
          <a:xfrm>
            <a:off x="9870098" y="1733654"/>
            <a:ext cx="1405253" cy="1451633"/>
          </a:xfrm>
          <a:prstGeom prst="rect">
            <a:avLst/>
          </a:prstGeom>
        </p:spPr>
      </p:pic>
      <p:pic>
        <p:nvPicPr>
          <p:cNvPr id="15" name="Picture 14"/>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46936" t="61720" r="27419" b="3225"/>
          <a:stretch/>
        </p:blipFill>
        <p:spPr>
          <a:xfrm>
            <a:off x="0" y="5177011"/>
            <a:ext cx="1592826" cy="1578077"/>
          </a:xfrm>
          <a:prstGeom prst="rect">
            <a:avLst/>
          </a:prstGeom>
        </p:spPr>
      </p:pic>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0530" y="1507257"/>
            <a:ext cx="8927254" cy="4591463"/>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3353" y="1612266"/>
            <a:ext cx="8611963" cy="437558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70247" y="109006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4" name="Picture 13"/>
          <p:cNvPicPr>
            <a:picLocks noChangeAspect="1"/>
          </p:cNvPicPr>
          <p:nvPr/>
        </p:nvPicPr>
        <p:blipFill rotWithShape="1">
          <a:blip r:embed="rId4">
            <a:extLst>
              <a:ext uri="{28A0092B-C50C-407E-A947-70E740481C1C}">
                <a14:useLocalDpi xmlns:a14="http://schemas.microsoft.com/office/drawing/2010/main" val="0"/>
              </a:ext>
            </a:extLst>
          </a:blip>
          <a:srcRect l="76210" b="71183"/>
          <a:stretch/>
        </p:blipFill>
        <p:spPr>
          <a:xfrm>
            <a:off x="-1" y="2811914"/>
            <a:ext cx="2020531" cy="1976284"/>
          </a:xfrm>
          <a:prstGeom prst="rect">
            <a:avLst/>
          </a:prstGeom>
        </p:spPr>
      </p:pic>
    </p:spTree>
    <p:extLst>
      <p:ext uri="{BB962C8B-B14F-4D97-AF65-F5344CB8AC3E}">
        <p14:creationId xmlns:p14="http://schemas.microsoft.com/office/powerpoint/2010/main" val="5852487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34954" y="1629187"/>
            <a:ext cx="9037771" cy="4591463"/>
          </a:xfrm>
          <a:prstGeom prst="roundRect">
            <a:avLst>
              <a:gd name="adj" fmla="val 6140"/>
            </a:avLst>
          </a:prstGeom>
          <a:solidFill>
            <a:schemeClr val="bg1">
              <a:lumMod val="95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81316" y="1761721"/>
            <a:ext cx="8793720" cy="4386950"/>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85596"/>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6" name="Picture 15"/>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226" t="34410" r="62258" b="20214"/>
          <a:stretch/>
        </p:blipFill>
        <p:spPr>
          <a:xfrm>
            <a:off x="0" y="2563931"/>
            <a:ext cx="1760227" cy="2244043"/>
          </a:xfrm>
          <a:prstGeom prst="rect">
            <a:avLst/>
          </a:prstGeom>
        </p:spPr>
      </p:pic>
    </p:spTree>
    <p:extLst>
      <p:ext uri="{BB962C8B-B14F-4D97-AF65-F5344CB8AC3E}">
        <p14:creationId xmlns:p14="http://schemas.microsoft.com/office/powerpoint/2010/main" val="413465967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4492" y="1539802"/>
            <a:ext cx="9457740" cy="4702132"/>
          </a:xfrm>
          <a:prstGeom prst="roundRect">
            <a:avLst>
              <a:gd name="adj" fmla="val 6140"/>
            </a:avLst>
          </a:prstGeom>
          <a:solidFill>
            <a:schemeClr val="tx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0" y="1723161"/>
            <a:ext cx="9137292" cy="4380271"/>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47451" y="856907"/>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600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0370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7" name="Picture 16"/>
          <p:cNvPicPr>
            <a:picLocks noChangeAspect="1"/>
          </p:cNvPicPr>
          <p:nvPr/>
        </p:nvPicPr>
        <p:blipFill rotWithShape="1">
          <a:blip r:embed="rId4">
            <a:extLst>
              <a:ext uri="{28A0092B-C50C-407E-A947-70E740481C1C}">
                <a14:useLocalDpi xmlns:a14="http://schemas.microsoft.com/office/drawing/2010/main" val="0"/>
              </a:ext>
            </a:extLst>
          </a:blip>
          <a:srcRect t="69032" r="73992"/>
          <a:stretch/>
        </p:blipFill>
        <p:spPr>
          <a:xfrm>
            <a:off x="14748" y="2505420"/>
            <a:ext cx="2058738" cy="2921985"/>
          </a:xfrm>
          <a:prstGeom prst="rect">
            <a:avLst/>
          </a:prstGeom>
        </p:spPr>
      </p:pic>
    </p:spTree>
    <p:extLst>
      <p:ext uri="{BB962C8B-B14F-4D97-AF65-F5344CB8AC3E}">
        <p14:creationId xmlns:p14="http://schemas.microsoft.com/office/powerpoint/2010/main" val="2968670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4796122" y="1995607"/>
            <a:ext cx="6285698" cy="3983931"/>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009398" y="130876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796122" y="2132134"/>
            <a:ext cx="6132433" cy="3831818"/>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بعد أن نحج العنوان في جذب انتباه المستخدم وإثارة اهتمامه بالإعلان، تبدأ مرحلة أخرى يؤديها النص الإعلاني الصحفي لإثارة اهتمام المستخدم بمحتوى الرسالة الإعلانية واستثارة رغبته في اقتناء السلعة أو الخدمة المُعلن عنها، واقتناعه بمزاياها وفوائدها وأهميتها إلى جانب دفعه للاستجابة المرغوبة ، مع ضرورة مراعاة أن يتكامل دور النص مع بقية أدوار العناصر الأخرى كالعناوين والصور والفيديو والحركة لإحداث التأثير المطلوب.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036691" y="1303106"/>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100666" y="1477027"/>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8" name="Picture 7"/>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30156" y="2287128"/>
            <a:ext cx="3974118" cy="3554114"/>
          </a:xfrm>
          <a:prstGeom prst="rect">
            <a:avLst/>
          </a:prstGeom>
        </p:spPr>
      </p:pic>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4232787" y="1995607"/>
            <a:ext cx="6849033" cy="438384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3668205" y="13360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260397" y="2321640"/>
            <a:ext cx="6672482" cy="3785011"/>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a:t>
            </a:r>
            <a:r>
              <a:rPr lang="ar-SA" dirty="0">
                <a:solidFill>
                  <a:srgbClr val="000000"/>
                </a:solidFill>
                <a:latin typeface="Alexandria SemiBold" pitchFamily="2" charset="-78"/>
                <a:cs typeface="Alexandria SemiBold" pitchFamily="2" charset="-78"/>
              </a:rPr>
              <a:t>يتكون نص الرسالة </a:t>
            </a:r>
            <a:r>
              <a:rPr lang="ar-SA" dirty="0" smtClean="0">
                <a:latin typeface="Alexandria SemiBold" pitchFamily="2" charset="-78"/>
                <a:cs typeface="Alexandria SemiBold" pitchFamily="2" charset="-78"/>
              </a:rPr>
              <a:t>الإعلانية</a:t>
            </a:r>
            <a:r>
              <a:rPr lang="en-US" dirty="0" smtClean="0">
                <a:latin typeface="Alexandria SemiBold" pitchFamily="2" charset="-78"/>
                <a:cs typeface="Alexandria SemiBold" pitchFamily="2" charset="-78"/>
              </a:rPr>
              <a:t> Body </a:t>
            </a:r>
            <a:r>
              <a:rPr lang="en-US" dirty="0">
                <a:latin typeface="Alexandria SemiBold" pitchFamily="2" charset="-78"/>
                <a:cs typeface="Alexandria SemiBold" pitchFamily="2" charset="-78"/>
              </a:rPr>
              <a:t>Text </a:t>
            </a:r>
            <a:r>
              <a:rPr lang="ar-SA" dirty="0" smtClean="0">
                <a:solidFill>
                  <a:srgbClr val="000000"/>
                </a:solidFill>
                <a:latin typeface="Alexandria SemiBold" pitchFamily="2" charset="-78"/>
                <a:cs typeface="Alexandria SemiBold" pitchFamily="2" charset="-78"/>
              </a:rPr>
              <a:t>من </a:t>
            </a:r>
            <a:r>
              <a:rPr lang="ar-SA" dirty="0" smtClean="0">
                <a:latin typeface="Alexandria SemiBold" pitchFamily="2" charset="-78"/>
                <a:cs typeface="Alexandria SemiBold" pitchFamily="2" charset="-78"/>
              </a:rPr>
              <a:t>فقرة </a:t>
            </a:r>
            <a:r>
              <a:rPr lang="ar-SA" dirty="0">
                <a:latin typeface="Alexandria SemiBold" pitchFamily="2" charset="-78"/>
                <a:cs typeface="Alexandria SemiBold" pitchFamily="2" charset="-78"/>
              </a:rPr>
              <a:t>أو عدة فقرات </a:t>
            </a:r>
            <a:r>
              <a:rPr lang="ar-SA" dirty="0" smtClean="0">
                <a:solidFill>
                  <a:srgbClr val="000000"/>
                </a:solidFill>
                <a:latin typeface="Alexandria SemiBold" pitchFamily="2" charset="-78"/>
                <a:cs typeface="Alexandria SemiBold" pitchFamily="2" charset="-78"/>
              </a:rPr>
              <a:t>التي </a:t>
            </a:r>
            <a:r>
              <a:rPr lang="ar-SA" dirty="0">
                <a:solidFill>
                  <a:srgbClr val="000000"/>
                </a:solidFill>
                <a:latin typeface="Alexandria SemiBold" pitchFamily="2" charset="-78"/>
                <a:cs typeface="Alexandria SemiBold" pitchFamily="2" charset="-78"/>
              </a:rPr>
              <a:t>يستخدمها الإعلان بهدف إقناع الجمهور للإقبال على السلعة أو الخدمة المُعلن عنها . </a:t>
            </a:r>
            <a:r>
              <a:rPr lang="ar-SA" u="sng" dirty="0">
                <a:solidFill>
                  <a:srgbClr val="0070C0"/>
                </a:solidFill>
                <a:latin typeface="Alexandria SemiBold" pitchFamily="2" charset="-78"/>
                <a:cs typeface="Alexandria SemiBold" pitchFamily="2" charset="-78"/>
              </a:rPr>
              <a:t>ولكي يكون نص </a:t>
            </a:r>
            <a:r>
              <a:rPr lang="ar-SA" u="sng" dirty="0" smtClean="0">
                <a:solidFill>
                  <a:srgbClr val="0070C0"/>
                </a:solidFill>
                <a:latin typeface="Alexandria SemiBold" pitchFamily="2" charset="-78"/>
                <a:cs typeface="Alexandria SemiBold" pitchFamily="2" charset="-78"/>
              </a:rPr>
              <a:t>الرسالة </a:t>
            </a:r>
            <a:r>
              <a:rPr lang="ar-SA" u="sng" dirty="0">
                <a:solidFill>
                  <a:srgbClr val="0070C0"/>
                </a:solidFill>
                <a:latin typeface="Alexandria SemiBold" pitchFamily="2" charset="-78"/>
                <a:cs typeface="Alexandria SemiBold" pitchFamily="2" charset="-78"/>
              </a:rPr>
              <a:t>الإعلانية ناجح، لابد </a:t>
            </a:r>
            <a:r>
              <a:rPr lang="ar-SA" u="sng" dirty="0" smtClean="0">
                <a:solidFill>
                  <a:srgbClr val="0070C0"/>
                </a:solidFill>
                <a:latin typeface="Alexandria SemiBold" pitchFamily="2" charset="-78"/>
                <a:cs typeface="Alexandria SemiBold" pitchFamily="2" charset="-78"/>
              </a:rPr>
              <a:t>أن يتسم بما يلي:</a:t>
            </a:r>
            <a:endParaRPr lang="ar-SA" u="sng" dirty="0">
              <a:solidFill>
                <a:srgbClr val="0070C0"/>
              </a:solidFill>
              <a:latin typeface="Alexandria SemiBold" pitchFamily="2" charset="-78"/>
              <a:cs typeface="Alexandria SemiBold" pitchFamily="2" charset="-78"/>
            </a:endParaRPr>
          </a:p>
          <a:p>
            <a:pPr marL="342900" indent="-342900" algn="r" rtl="1">
              <a:lnSpc>
                <a:spcPct val="150000"/>
              </a:lnSpc>
              <a:buClr>
                <a:srgbClr val="C00000"/>
              </a:buClr>
              <a:buFont typeface="+mj-lt"/>
              <a:buAutoNum type="arabicPeriod"/>
            </a:pPr>
            <a:r>
              <a:rPr lang="ar-SA" dirty="0">
                <a:solidFill>
                  <a:srgbClr val="000000"/>
                </a:solidFill>
                <a:latin typeface="Alexandria SemiBold" pitchFamily="2" charset="-78"/>
                <a:cs typeface="Alexandria SemiBold" pitchFamily="2" charset="-78"/>
              </a:rPr>
              <a:t>أن تكون الجمل قصيرة جداً، ومضبوطة التركيب ، وبعيدة عن أي غموض أو تعقيد لغوى أو فكري، حتى يسهل قراءته وفهمه وسماعه </a:t>
            </a:r>
            <a:r>
              <a:rPr lang="ar-SA" dirty="0" smtClean="0">
                <a:solidFill>
                  <a:srgbClr val="000000"/>
                </a:solidFill>
                <a:latin typeface="Alexandria SemiBold" pitchFamily="2" charset="-78"/>
                <a:cs typeface="Alexandria SemiBold" pitchFamily="2" charset="-78"/>
              </a:rPr>
              <a:t>بالنسبة </a:t>
            </a:r>
            <a:r>
              <a:rPr lang="ar-SA" dirty="0">
                <a:solidFill>
                  <a:srgbClr val="000000"/>
                </a:solidFill>
                <a:latin typeface="Alexandria SemiBold" pitchFamily="2" charset="-78"/>
                <a:cs typeface="Alexandria SemiBold" pitchFamily="2" charset="-78"/>
              </a:rPr>
              <a:t>لعموم الجمهور المستقبل .</a:t>
            </a:r>
          </a:p>
          <a:p>
            <a:pPr marL="342900" indent="-342900" algn="r" rtl="1">
              <a:lnSpc>
                <a:spcPct val="150000"/>
              </a:lnSpc>
              <a:buClr>
                <a:srgbClr val="C00000"/>
              </a:buClr>
              <a:buFont typeface="+mj-lt"/>
              <a:buAutoNum type="arabicPeriod"/>
            </a:pPr>
            <a:r>
              <a:rPr lang="ar-SA" dirty="0">
                <a:solidFill>
                  <a:srgbClr val="000000"/>
                </a:solidFill>
                <a:latin typeface="Alexandria SemiBold" pitchFamily="2" charset="-78"/>
                <a:cs typeface="Alexandria SemiBold" pitchFamily="2" charset="-78"/>
              </a:rPr>
              <a:t>في حالة نص الرسالة الإعلانية الطويل، يجب </a:t>
            </a:r>
            <a:r>
              <a:rPr lang="ar-SA" dirty="0" smtClean="0">
                <a:solidFill>
                  <a:srgbClr val="000000"/>
                </a:solidFill>
                <a:latin typeface="Alexandria SemiBold" pitchFamily="2" charset="-78"/>
                <a:cs typeface="Alexandria SemiBold" pitchFamily="2" charset="-78"/>
              </a:rPr>
              <a:t>تجزئته إلى فقرات </a:t>
            </a:r>
            <a:r>
              <a:rPr lang="ar-SA" dirty="0">
                <a:solidFill>
                  <a:srgbClr val="000000"/>
                </a:solidFill>
                <a:latin typeface="Alexandria SemiBold" pitchFamily="2" charset="-78"/>
                <a:cs typeface="Alexandria SemiBold" pitchFamily="2" charset="-78"/>
              </a:rPr>
              <a:t>واستخدام العناوين الفرعية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572725" y="1216274"/>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3668205" y="1357698"/>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745835" y="1572563"/>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290" y="2372480"/>
            <a:ext cx="3746477" cy="3809956"/>
          </a:xfrm>
          <a:prstGeom prst="rect">
            <a:avLst/>
          </a:prstGeom>
        </p:spPr>
      </p:pic>
    </p:spTree>
    <p:extLst>
      <p:ext uri="{BB962C8B-B14F-4D97-AF65-F5344CB8AC3E}">
        <p14:creationId xmlns:p14="http://schemas.microsoft.com/office/powerpoint/2010/main" val="28016847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3220872" y="1668218"/>
            <a:ext cx="8161361" cy="4581673"/>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862983" y="12268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3220872" y="2045314"/>
            <a:ext cx="7942997" cy="3970318"/>
          </a:xfrm>
          <a:prstGeom prst="rect">
            <a:avLst/>
          </a:prstGeom>
          <a:noFill/>
        </p:spPr>
        <p:txBody>
          <a:bodyPr wrap="square">
            <a:spAutoFit/>
          </a:bodyPr>
          <a:lstStyle/>
          <a:p>
            <a:pPr marL="342900" indent="-342900" algn="r" rtl="1">
              <a:lnSpc>
                <a:spcPct val="150000"/>
              </a:lnSpc>
              <a:buClr>
                <a:srgbClr val="C00000"/>
              </a:buClr>
              <a:buFont typeface="+mj-lt"/>
              <a:buAutoNum type="arabicPeriod" startAt="3"/>
            </a:pPr>
            <a:r>
              <a:rPr lang="ar-SA" dirty="0" smtClean="0">
                <a:solidFill>
                  <a:srgbClr val="000000"/>
                </a:solidFill>
                <a:latin typeface="Alexandria SemiBold" pitchFamily="2" charset="-78"/>
                <a:cs typeface="Alexandria SemiBold" pitchFamily="2" charset="-78"/>
              </a:rPr>
              <a:t>أن يتناول النص ذكر الخصائص والمميزات التي يريدها الجمهور المتلقي؛ لأنه يقبل عليها من أجل الخصائص والمميزات التي سينتفع بها، وللفوائد الإيجابية التي ستعود عليه من جراء الإقبال عليها.</a:t>
            </a:r>
          </a:p>
          <a:p>
            <a:pPr algn="r" rtl="1">
              <a:lnSpc>
                <a:spcPct val="150000"/>
              </a:lnSpc>
            </a:pPr>
            <a:endParaRPr lang="ar-SA" sz="600" dirty="0">
              <a:solidFill>
                <a:srgbClr val="000000"/>
              </a:solidFill>
              <a:latin typeface="Alexandria SemiBold" pitchFamily="2" charset="-78"/>
              <a:cs typeface="Alexandria SemiBold" pitchFamily="2" charset="-78"/>
            </a:endParaRPr>
          </a:p>
          <a:p>
            <a:pPr algn="r" rtl="1">
              <a:lnSpc>
                <a:spcPct val="150000"/>
              </a:lnSpc>
            </a:pPr>
            <a:r>
              <a:rPr lang="ar-SA" dirty="0" smtClean="0">
                <a:solidFill>
                  <a:srgbClr val="000000"/>
                </a:solidFill>
                <a:latin typeface="Alexandria SemiBold" pitchFamily="2" charset="-78"/>
                <a:cs typeface="Alexandria SemiBold" pitchFamily="2" charset="-78"/>
              </a:rPr>
              <a:t>    ويقوم صياغة النص الإعلاني بدور البائع في وصف السلعة وتعدد فوائدها وخصائها ومميزاتها، كما يقوم بدور المتعامل المُبين لكل مزايا الخدمات والمنافع التي تجلبها.</a:t>
            </a:r>
          </a:p>
          <a:p>
            <a:pPr algn="r" rtl="1">
              <a:lnSpc>
                <a:spcPct val="150000"/>
              </a:lnSpc>
            </a:pPr>
            <a:r>
              <a:rPr lang="ar-SA" dirty="0" smtClean="0">
                <a:solidFill>
                  <a:srgbClr val="000000"/>
                </a:solidFill>
                <a:latin typeface="Alexandria SemiBold" pitchFamily="2" charset="-78"/>
                <a:cs typeface="Alexandria SemiBold" pitchFamily="2" charset="-78"/>
              </a:rPr>
              <a:t>  وقد تتخذ صياغة النص الإعلاني خطوات إيجابية وفعالة، حين يُقدم النص دعوة جدية للمستهلك للحصول على عينة، أو الدخول في مسابقة قسيمة نموذجية أو منح جائزة رمزية أو نموذج من السلعة التي يروج لها.</a:t>
            </a:r>
            <a:endParaRPr lang="en-US"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846942"/>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862983" y="1248514"/>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967909" y="1463379"/>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44" y="2302039"/>
            <a:ext cx="3138984" cy="3314029"/>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Rounded Corners 22">
            <a:extLst>
              <a:ext uri="{FF2B5EF4-FFF2-40B4-BE49-F238E27FC236}">
                <a16:creationId xmlns:a16="http://schemas.microsoft.com/office/drawing/2014/main" id="{52297C4B-84D7-EDC8-F6F6-53F29890AA2A}"/>
              </a:ext>
            </a:extLst>
          </p:cNvPr>
          <p:cNvSpPr/>
          <p:nvPr/>
        </p:nvSpPr>
        <p:spPr>
          <a:xfrm>
            <a:off x="4658622" y="2069188"/>
            <a:ext cx="6191348" cy="3618377"/>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4063987" y="15817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4869207" y="2408841"/>
            <a:ext cx="5686381" cy="3000821"/>
          </a:xfrm>
          <a:prstGeom prst="rect">
            <a:avLst/>
          </a:prstGeom>
          <a:noFill/>
        </p:spPr>
        <p:txBody>
          <a:bodyPr wrap="square">
            <a:spAutoFit/>
          </a:bodyPr>
          <a:lstStyle/>
          <a:p>
            <a:pPr algn="r" rtl="1">
              <a:lnSpc>
                <a:spcPct val="150000"/>
              </a:lnSpc>
            </a:pPr>
            <a:r>
              <a:rPr lang="ar-SA" dirty="0" smtClean="0">
                <a:latin typeface="Alexandria SemiBold" pitchFamily="2" charset="-78"/>
                <a:cs typeface="Alexandria SemiBold" pitchFamily="2" charset="-78"/>
              </a:rPr>
              <a:t> وإذا نجح النص بالاستحواذ على عقل وعواطف الجمهور المتلقي، فإنه سيدفعه مباشرة وبرغبة أكيدة للإطلاع على بقية عناصر الإعلان كالصور والرسوم الايضاحية والأصوات والحركات والسلوكيات والعلاقات التي يمارسها ويتوخاها كاتب الإعلان، وبهذه الطريقة يؤدي النص الإعلاني دوره الفعال والمؤثر على أكمل وجه.</a:t>
            </a:r>
            <a:endParaRPr lang="en-US" dirty="0">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606531" y="1323996"/>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104931" y="1589714"/>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158669" y="1783269"/>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720" y="2574808"/>
            <a:ext cx="4062105" cy="3481246"/>
          </a:xfrm>
          <a:prstGeom prst="rect">
            <a:avLst/>
          </a:prstGeom>
        </p:spPr>
      </p:pic>
    </p:spTree>
    <p:extLst>
      <p:ext uri="{BB962C8B-B14F-4D97-AF65-F5344CB8AC3E}">
        <p14:creationId xmlns:p14="http://schemas.microsoft.com/office/powerpoint/2010/main" val="28598546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53731" y="1781353"/>
            <a:ext cx="10666646" cy="4443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8398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135" y="921382"/>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5939" y="114990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2418" y="1879600"/>
            <a:ext cx="10373242" cy="4247317"/>
          </a:xfrm>
          <a:prstGeom prst="rect">
            <a:avLst/>
          </a:prstGeom>
          <a:noFill/>
        </p:spPr>
        <p:txBody>
          <a:bodyPr wrap="square" rtlCol="0">
            <a:spAutoFit/>
          </a:bodyPr>
          <a:lstStyle/>
          <a:p>
            <a:pPr marL="342900"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إثارة الاهتمام: </a:t>
            </a:r>
            <a:r>
              <a:rPr lang="ar-SA" dirty="0" smtClean="0">
                <a:latin typeface="Alexandria SemiBold" pitchFamily="2" charset="-78"/>
                <a:cs typeface="Alexandria SemiBold" pitchFamily="2" charset="-78"/>
              </a:rPr>
              <a:t>يقوم النص بإثارة اهتمام القاريء من خلال مُخاطبة مشكلاته واهتماماته ورغباته. فالفرد يعطي اهتماماً كبيراً بكل ما يتماشى مع اهتمامه وميوله إلى جانب استخدام "أسلوب أنت " لكي يشعر بأن الحديث موجه له شخصياً .</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استثارة الرغبة في اقتناء السلعة أو طلب الخدمة </a:t>
            </a:r>
            <a:r>
              <a:rPr lang="ar-SA" dirty="0" smtClean="0">
                <a:latin typeface="Alexandria SemiBold" pitchFamily="2" charset="-78"/>
                <a:cs typeface="Alexandria SemiBold" pitchFamily="2" charset="-78"/>
              </a:rPr>
              <a:t>عن طريق تصوير سهولة استخدام السلعة وتوضيح مزاياها الرئيسية أو الإضافية، وتوضيح السلبيات التي يُمكن تجنبها من خلال استخدام السلعة.</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اقناع القاريء بموضوع الإعلان </a:t>
            </a:r>
            <a:r>
              <a:rPr lang="ar-SA" dirty="0" smtClean="0">
                <a:latin typeface="Alexandria SemiBold" pitchFamily="2" charset="-78"/>
                <a:cs typeface="Alexandria SemiBold" pitchFamily="2" charset="-78"/>
              </a:rPr>
              <a:t>عن طريق توفر عنصر الصدق وعدم المبالغة في عرض مزايا السلعة أو الخدمة وتقديم الأدلة والبراهين على جودتها.</a:t>
            </a:r>
          </a:p>
          <a:p>
            <a:pPr marL="342900" indent="-342900" algn="r" rtl="1">
              <a:lnSpc>
                <a:spcPct val="150000"/>
              </a:lnSpc>
              <a:buFont typeface="+mj-lt"/>
              <a:buAutoNum type="arabicPeriod"/>
            </a:pPr>
            <a:r>
              <a:rPr lang="ar-SA" dirty="0">
                <a:solidFill>
                  <a:srgbClr val="0070C0"/>
                </a:solidFill>
                <a:latin typeface="Alexandria SemiBold" pitchFamily="2" charset="-78"/>
                <a:cs typeface="Alexandria SemiBold" pitchFamily="2" charset="-78"/>
              </a:rPr>
              <a:t>يُساهم النص في اقتراح الاستجابة المرغوبة من قراءة الإعلان</a:t>
            </a:r>
            <a:r>
              <a:rPr lang="ar-SA" dirty="0" smtClean="0">
                <a:latin typeface="Alexandria SemiBold" pitchFamily="2" charset="-78"/>
                <a:cs typeface="Alexandria SemiBold" pitchFamily="2" charset="-78"/>
              </a:rPr>
              <a:t>، والتي تتمثل في شراء السلعة أو تجربتها أو إرسال عدد من أغلفتها أو زيارة لأقرب بيع لمشاهدة السلعة والتعرف على مزاياها.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451592" y="1227977"/>
            <a:ext cx="41851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الوظائف الأساسية للنص الإعلاني</a:t>
            </a:r>
          </a:p>
        </p:txBody>
      </p:sp>
    </p:spTree>
    <p:extLst>
      <p:ext uri="{BB962C8B-B14F-4D97-AF65-F5344CB8AC3E}">
        <p14:creationId xmlns:p14="http://schemas.microsoft.com/office/powerpoint/2010/main" val="313047872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30044" y="1688478"/>
            <a:ext cx="9822975" cy="46041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55872" y="8137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85070" y="89452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85800" y="112613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56304" y="1664094"/>
            <a:ext cx="9896518" cy="4662815"/>
          </a:xfrm>
          <a:prstGeom prst="rect">
            <a:avLst/>
          </a:prstGeom>
          <a:noFill/>
        </p:spPr>
        <p:txBody>
          <a:bodyPr wrap="square" rtlCol="0">
            <a:spAutoFit/>
          </a:bodyPr>
          <a:lstStyle/>
          <a:p>
            <a:pPr algn="r" rtl="1">
              <a:lnSpc>
                <a:spcPct val="150000"/>
              </a:lnSpc>
              <a:buClr>
                <a:srgbClr val="C00000"/>
              </a:buClr>
            </a:pPr>
            <a:r>
              <a:rPr lang="ar-SA" dirty="0" smtClean="0">
                <a:solidFill>
                  <a:srgbClr val="C00000"/>
                </a:solidFill>
                <a:latin typeface="Alexandria SemiBold" pitchFamily="2" charset="-78"/>
                <a:cs typeface="Alexandria SemiBold" pitchFamily="2" charset="-78"/>
              </a:rPr>
              <a:t>  (1) </a:t>
            </a:r>
            <a:r>
              <a:rPr lang="ar-SA" dirty="0">
                <a:solidFill>
                  <a:srgbClr val="C00000"/>
                </a:solidFill>
                <a:latin typeface="Alexandria SemiBold" pitchFamily="2" charset="-78"/>
                <a:cs typeface="Alexandria SemiBold" pitchFamily="2" charset="-78"/>
              </a:rPr>
              <a:t>ج</a:t>
            </a:r>
            <a:r>
              <a:rPr lang="ar-SA" dirty="0" smtClean="0">
                <a:solidFill>
                  <a:srgbClr val="C00000"/>
                </a:solidFill>
                <a:latin typeface="Alexandria SemiBold" pitchFamily="2" charset="-78"/>
                <a:cs typeface="Alexandria SemiBold" pitchFamily="2" charset="-78"/>
              </a:rPr>
              <a:t>مع المعلومات وتحليلها:</a:t>
            </a:r>
          </a:p>
          <a:p>
            <a:pPr indent="236538" algn="r" rtl="1">
              <a:lnSpc>
                <a:spcPct val="150000"/>
              </a:lnSpc>
              <a:buClr>
                <a:srgbClr val="C00000"/>
              </a:buClr>
            </a:pPr>
            <a:r>
              <a:rPr lang="ar-SA" dirty="0" smtClean="0">
                <a:latin typeface="Alexandria SemiBold" pitchFamily="2" charset="-78"/>
                <a:cs typeface="Alexandria SemiBold" pitchFamily="2" charset="-78"/>
              </a:rPr>
              <a:t>هناك العديد من المعلومات والحقائق الأساسية التي يجب على كاتب الإعلان الإلمام بها، والتي تتمثل في:</a:t>
            </a:r>
          </a:p>
          <a:p>
            <a:pPr marL="574675" indent="-342900" algn="r" rtl="1">
              <a:lnSpc>
                <a:spcPct val="150000"/>
              </a:lnSpc>
              <a:buClr>
                <a:srgbClr val="0070C0"/>
              </a:buClr>
              <a:buFont typeface="+mj-lt"/>
              <a:buAutoNum type="arabicPeriod"/>
            </a:pPr>
            <a:r>
              <a:rPr lang="ar-SA" dirty="0" smtClean="0">
                <a:solidFill>
                  <a:srgbClr val="0070C0"/>
                </a:solidFill>
                <a:latin typeface="Alexandria SemiBold" pitchFamily="2" charset="-78"/>
                <a:cs typeface="Alexandria SemiBold" pitchFamily="2" charset="-78"/>
              </a:rPr>
              <a:t>معلومات عن الشركة المُنتجة: </a:t>
            </a:r>
            <a:r>
              <a:rPr lang="ar-SA" dirty="0" smtClean="0">
                <a:latin typeface="Alexandria SemiBold" pitchFamily="2" charset="-78"/>
                <a:cs typeface="Alexandria SemiBold" pitchFamily="2" charset="-78"/>
              </a:rPr>
              <a:t>من حيث أهدافها وسياساتها الإنتاجية والتسويقية والبيعية ومركزها الاقتصادي في السوق ووضعها المالي وإنجازاتها على المستوى المحلى والدولي، وتاريخ تأسيسها.</a:t>
            </a:r>
          </a:p>
          <a:p>
            <a:pPr marL="574675" indent="-342900" algn="r" rtl="1">
              <a:lnSpc>
                <a:spcPct val="150000"/>
              </a:lnSpc>
              <a:buFont typeface="+mj-lt"/>
              <a:buAutoNum type="arabicPeriod"/>
            </a:pPr>
            <a:r>
              <a:rPr lang="ar-SA" dirty="0" smtClean="0">
                <a:solidFill>
                  <a:srgbClr val="0070C0"/>
                </a:solidFill>
                <a:latin typeface="Alexandria SemiBold" pitchFamily="2" charset="-78"/>
                <a:cs typeface="Alexandria SemiBold" pitchFamily="2" charset="-78"/>
              </a:rPr>
              <a:t>معلومات عن الجمهور المستهلك الحالي </a:t>
            </a:r>
            <a:r>
              <a:rPr lang="ar-SA" dirty="0">
                <a:solidFill>
                  <a:srgbClr val="0070C0"/>
                </a:solidFill>
                <a:latin typeface="Alexandria SemiBold" pitchFamily="2" charset="-78"/>
                <a:cs typeface="Alexandria SemiBold" pitchFamily="2" charset="-78"/>
              </a:rPr>
              <a:t>والمرتقب: </a:t>
            </a:r>
            <a:r>
              <a:rPr lang="ar-SA" dirty="0" smtClean="0">
                <a:latin typeface="Alexandria SemiBold" pitchFamily="2" charset="-78"/>
                <a:cs typeface="Alexandria SemiBold" pitchFamily="2" charset="-78"/>
              </a:rPr>
              <a:t>بهدف معرفة الدوافع التي تؤثر على استهلاك الجمهور للسلع؛ مما يتيح للكاتب تكوين صورة متكاملة عن الجمهور</a:t>
            </a:r>
          </a:p>
          <a:p>
            <a:pPr marL="855663" indent="-222250" algn="r" rtl="1">
              <a:lnSpc>
                <a:spcPct val="150000"/>
              </a:lnSpc>
              <a:buFont typeface="Wingdings" panose="05000000000000000000" pitchFamily="2" charset="2"/>
              <a:buChar char="§"/>
              <a:tabLst>
                <a:tab pos="693738" algn="l"/>
              </a:tabLst>
            </a:pPr>
            <a:r>
              <a:rPr lang="ar-SA" dirty="0" smtClean="0">
                <a:solidFill>
                  <a:srgbClr val="88351E"/>
                </a:solidFill>
                <a:latin typeface="Alexandria SemiBold" pitchFamily="2" charset="-78"/>
                <a:cs typeface="Alexandria SemiBold" pitchFamily="2" charset="-78"/>
              </a:rPr>
              <a:t>الخصائص </a:t>
            </a:r>
            <a:r>
              <a:rPr lang="ar-SA" dirty="0">
                <a:solidFill>
                  <a:srgbClr val="88351E"/>
                </a:solidFill>
                <a:latin typeface="Alexandria SemiBold" pitchFamily="2" charset="-78"/>
                <a:cs typeface="Alexandria SemiBold" pitchFamily="2" charset="-78"/>
              </a:rPr>
              <a:t>الديموغرافية</a:t>
            </a:r>
            <a:r>
              <a:rPr lang="ar-SA" dirty="0">
                <a:latin typeface="Alexandria SemiBold" pitchFamily="2" charset="-78"/>
                <a:cs typeface="Alexandria SemiBold" pitchFamily="2" charset="-78"/>
              </a:rPr>
              <a:t>: العمر، الجنس، المستوى التعليمي، الموقع </a:t>
            </a:r>
            <a:r>
              <a:rPr lang="ar-SA" dirty="0" smtClean="0">
                <a:latin typeface="Alexandria SemiBold" pitchFamily="2" charset="-78"/>
                <a:cs typeface="Alexandria SemiBold" pitchFamily="2" charset="-78"/>
              </a:rPr>
              <a:t>الجغرافي، المستوى الاجتماعي .</a:t>
            </a:r>
            <a:endParaRPr lang="ar-SA" dirty="0">
              <a:latin typeface="Alexandria SemiBold" pitchFamily="2" charset="-78"/>
              <a:cs typeface="Alexandria SemiBold" pitchFamily="2" charset="-78"/>
            </a:endParaRPr>
          </a:p>
          <a:p>
            <a:pPr marL="855663" indent="-222250" algn="r" rtl="1">
              <a:lnSpc>
                <a:spcPct val="150000"/>
              </a:lnSpc>
              <a:buFont typeface="Wingdings" panose="05000000000000000000" pitchFamily="2" charset="2"/>
              <a:buChar char="§"/>
              <a:tabLst>
                <a:tab pos="693738" algn="l"/>
              </a:tabLst>
            </a:pPr>
            <a:r>
              <a:rPr lang="ar-SA" dirty="0">
                <a:solidFill>
                  <a:srgbClr val="88351E"/>
                </a:solidFill>
                <a:latin typeface="Alexandria SemiBold" pitchFamily="2" charset="-78"/>
                <a:cs typeface="Alexandria SemiBold" pitchFamily="2" charset="-78"/>
              </a:rPr>
              <a:t>الاهتمامات والسلوكيات: </a:t>
            </a:r>
            <a:r>
              <a:rPr lang="ar-SA" dirty="0">
                <a:latin typeface="Alexandria SemiBold" pitchFamily="2" charset="-78"/>
                <a:cs typeface="Alexandria SemiBold" pitchFamily="2" charset="-78"/>
              </a:rPr>
              <a:t>ما </a:t>
            </a:r>
            <a:r>
              <a:rPr lang="ar-SA" dirty="0" smtClean="0">
                <a:latin typeface="Alexandria SemiBold" pitchFamily="2" charset="-78"/>
                <a:cs typeface="Alexandria SemiBold" pitchFamily="2" charset="-78"/>
              </a:rPr>
              <a:t>اهتماماتهم؟ </a:t>
            </a:r>
            <a:r>
              <a:rPr lang="ar-SA" dirty="0">
                <a:latin typeface="Alexandria SemiBold" pitchFamily="2" charset="-78"/>
                <a:cs typeface="Alexandria SemiBold" pitchFamily="2" charset="-78"/>
              </a:rPr>
              <a:t>ما </a:t>
            </a:r>
            <a:r>
              <a:rPr lang="ar-SA" dirty="0" smtClean="0">
                <a:latin typeface="Alexandria SemiBold" pitchFamily="2" charset="-78"/>
                <a:cs typeface="Alexandria SemiBold" pitchFamily="2" charset="-78"/>
              </a:rPr>
              <a:t>المشكلاتهم </a:t>
            </a:r>
            <a:r>
              <a:rPr lang="ar-SA" dirty="0">
                <a:latin typeface="Alexandria SemiBold" pitchFamily="2" charset="-78"/>
                <a:cs typeface="Alexandria SemiBold" pitchFamily="2" charset="-78"/>
              </a:rPr>
              <a:t>التي يمكن أن تحلها</a:t>
            </a:r>
            <a:r>
              <a:rPr lang="ar-SA" dirty="0" smtClean="0">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27359" y="2589148"/>
            <a:ext cx="1798631" cy="2747127"/>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626200" y="1124080"/>
            <a:ext cx="489547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spTree>
    <p:extLst>
      <p:ext uri="{BB962C8B-B14F-4D97-AF65-F5344CB8AC3E}">
        <p14:creationId xmlns:p14="http://schemas.microsoft.com/office/powerpoint/2010/main" val="103039409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83642" y="1814156"/>
            <a:ext cx="8905277" cy="41589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24586" y="1964284"/>
            <a:ext cx="8815940" cy="3785652"/>
          </a:xfrm>
          <a:prstGeom prst="rect">
            <a:avLst/>
          </a:prstGeom>
          <a:noFill/>
        </p:spPr>
        <p:txBody>
          <a:bodyPr wrap="square" rtlCol="0">
            <a:spAutoFit/>
          </a:bodyPr>
          <a:lstStyle/>
          <a:p>
            <a:pPr algn="r" rtl="1">
              <a:lnSpc>
                <a:spcPct val="150000"/>
              </a:lnSpc>
            </a:pPr>
            <a:r>
              <a:rPr lang="ar-SA" dirty="0">
                <a:solidFill>
                  <a:srgbClr val="C00000"/>
                </a:solidFill>
                <a:latin typeface="Alexandria SemiBold" pitchFamily="2" charset="-78"/>
                <a:cs typeface="Alexandria SemiBold" pitchFamily="2" charset="-78"/>
              </a:rPr>
              <a:t> </a:t>
            </a:r>
            <a:r>
              <a:rPr lang="ar-SA" u="sng" dirty="0">
                <a:solidFill>
                  <a:srgbClr val="C00000"/>
                </a:solidFill>
                <a:latin typeface="Alexandria SemiBold" pitchFamily="2" charset="-78"/>
                <a:cs typeface="Alexandria SemiBold" pitchFamily="2" charset="-78"/>
              </a:rPr>
              <a:t>(1) جمع المعلومات وتحليلها:</a:t>
            </a:r>
            <a:endParaRPr lang="ar-SA" u="sng" dirty="0" smtClean="0">
              <a:solidFill>
                <a:schemeClr val="accent1"/>
              </a:solidFill>
              <a:latin typeface="Alexandria SemiBold" pitchFamily="2" charset="-78"/>
              <a:cs typeface="Alexandria SemiBold" pitchFamily="2" charset="-78"/>
            </a:endParaRPr>
          </a:p>
          <a:p>
            <a:pPr marL="395288" indent="-285750" algn="r" rtl="1">
              <a:lnSpc>
                <a:spcPct val="150000"/>
              </a:lnSpc>
              <a:buFont typeface="+mj-lt"/>
              <a:buAutoNum type="arabicPeriod" startAt="3"/>
            </a:pPr>
            <a:r>
              <a:rPr lang="ar-SA" dirty="0" smtClean="0">
                <a:solidFill>
                  <a:schemeClr val="accent1"/>
                </a:solidFill>
                <a:latin typeface="Alexandria SemiBold" pitchFamily="2" charset="-78"/>
                <a:cs typeface="Alexandria SemiBold" pitchFamily="2" charset="-78"/>
              </a:rPr>
              <a:t>معلومات خاصة بالسلعة أو الخدمة المُعلن عنها</a:t>
            </a:r>
            <a:r>
              <a:rPr lang="en-US" dirty="0" smtClean="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ويقصد بها </a:t>
            </a:r>
            <a:r>
              <a:rPr lang="ar-SA" dirty="0">
                <a:latin typeface="Alexandria SemiBold" pitchFamily="2" charset="-78"/>
                <a:cs typeface="Alexandria SemiBold" pitchFamily="2" charset="-78"/>
              </a:rPr>
              <a:t>معرفة </a:t>
            </a:r>
            <a:r>
              <a:rPr lang="ar-SA" dirty="0" smtClean="0">
                <a:latin typeface="Alexandria SemiBold" pitchFamily="2" charset="-78"/>
                <a:cs typeface="Alexandria SemiBold" pitchFamily="2" charset="-78"/>
              </a:rPr>
              <a:t>خصائص السلعة والمزايا التنافسية ومقارنتها بالسلع الأخرى المتاحة في السوق؛ لتحديد الوتر الإعلاني الذي يعتمد عليه بالإعلان. لذا يجب على الكاتب تحديد:</a:t>
            </a:r>
          </a:p>
          <a:p>
            <a:pPr marL="463550" indent="-231775" algn="r" rtl="1">
              <a:lnSpc>
                <a:spcPct val="150000"/>
              </a:lnSpc>
              <a:buFont typeface="Wingdings" panose="05000000000000000000" pitchFamily="2" charset="2"/>
              <a:buChar char="§"/>
              <a:tabLst>
                <a:tab pos="463550" algn="l"/>
              </a:tabLst>
            </a:pPr>
            <a:r>
              <a:rPr lang="ar-SA" dirty="0">
                <a:solidFill>
                  <a:srgbClr val="88351E"/>
                </a:solidFill>
                <a:latin typeface="Alexandria SemiBold" pitchFamily="2" charset="-78"/>
                <a:cs typeface="Alexandria SemiBold" pitchFamily="2" charset="-78"/>
              </a:rPr>
              <a:t>المميزات: </a:t>
            </a:r>
            <a:r>
              <a:rPr lang="ar-SA" dirty="0">
                <a:latin typeface="Alexandria SemiBold" pitchFamily="2" charset="-78"/>
                <a:cs typeface="Alexandria SemiBold" pitchFamily="2" charset="-78"/>
              </a:rPr>
              <a:t>تحديد الميزات الرئيسية للمنتج أو </a:t>
            </a:r>
            <a:r>
              <a:rPr lang="ar-SA" dirty="0" smtClean="0">
                <a:latin typeface="Alexandria SemiBold" pitchFamily="2" charset="-78"/>
                <a:cs typeface="Alexandria SemiBold" pitchFamily="2" charset="-78"/>
              </a:rPr>
              <a:t>الخدمة من خلال جودة السلعة وكفاءة أدائها؛ مثل : </a:t>
            </a:r>
            <a:r>
              <a:rPr lang="ar-SA" dirty="0" smtClean="0">
                <a:solidFill>
                  <a:srgbClr val="0070C0"/>
                </a:solidFill>
                <a:latin typeface="Alexandria SemiBold" pitchFamily="2" charset="-78"/>
                <a:cs typeface="Alexandria SemiBold" pitchFamily="2" charset="-78"/>
              </a:rPr>
              <a:t>سوني</a:t>
            </a:r>
            <a:r>
              <a:rPr lang="ar-SA" dirty="0" smtClean="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نقاء الصوت</a:t>
            </a:r>
            <a:r>
              <a:rPr lang="ar-SA" dirty="0" smtClean="0">
                <a:latin typeface="Alexandria SemiBold" pitchFamily="2" charset="-78"/>
                <a:cs typeface="Alexandria SemiBold" pitchFamily="2" charset="-78"/>
              </a:rPr>
              <a:t>"، </a:t>
            </a:r>
            <a:r>
              <a:rPr lang="ar-SA" dirty="0" smtClean="0">
                <a:solidFill>
                  <a:srgbClr val="0070C0"/>
                </a:solidFill>
                <a:latin typeface="Alexandria SemiBold" pitchFamily="2" charset="-78"/>
                <a:cs typeface="Alexandria SemiBold" pitchFamily="2" charset="-78"/>
              </a:rPr>
              <a:t>براون</a:t>
            </a:r>
            <a:r>
              <a:rPr lang="ar-SA" dirty="0" smtClean="0">
                <a:latin typeface="Alexandria SemiBold" pitchFamily="2" charset="-78"/>
                <a:cs typeface="Alexandria SemiBold" pitchFamily="2" charset="-78"/>
              </a:rPr>
              <a:t> " </a:t>
            </a:r>
            <a:r>
              <a:rPr lang="ar-SA" sz="1600" dirty="0" smtClean="0">
                <a:latin typeface="Alexandria SemiBold" pitchFamily="2" charset="-78"/>
                <a:cs typeface="Alexandria SemiBold" pitchFamily="2" charset="-78"/>
              </a:rPr>
              <a:t>الأداء المتميز للحياة العصرية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a:p>
            <a:pPr marL="463550" indent="-231775" algn="r" rtl="1">
              <a:lnSpc>
                <a:spcPct val="150000"/>
              </a:lnSpc>
              <a:buFont typeface="Wingdings" panose="05000000000000000000" pitchFamily="2" charset="2"/>
              <a:buChar char="§"/>
              <a:tabLst>
                <a:tab pos="463550" algn="l"/>
              </a:tabLst>
            </a:pPr>
            <a:r>
              <a:rPr lang="ar-SA" dirty="0">
                <a:solidFill>
                  <a:srgbClr val="88351E"/>
                </a:solidFill>
                <a:latin typeface="Alexandria SemiBold" pitchFamily="2" charset="-78"/>
                <a:cs typeface="Alexandria SemiBold" pitchFamily="2" charset="-78"/>
              </a:rPr>
              <a:t>الفوائد</a:t>
            </a:r>
            <a:r>
              <a:rPr lang="ar-SA" dirty="0" smtClean="0">
                <a:solidFill>
                  <a:srgbClr val="88351E"/>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تحديد المنافع التي تقوم بها السلعة؛ أي </a:t>
            </a:r>
            <a:r>
              <a:rPr lang="ar-SA" dirty="0">
                <a:latin typeface="Alexandria SemiBold" pitchFamily="2" charset="-78"/>
                <a:cs typeface="Alexandria SemiBold" pitchFamily="2" charset="-78"/>
              </a:rPr>
              <a:t>فهم كيف يمكن أن تفيد هذه الميزات </a:t>
            </a:r>
            <a:r>
              <a:rPr lang="ar-SA" dirty="0" smtClean="0">
                <a:latin typeface="Alexandria SemiBold" pitchFamily="2" charset="-78"/>
                <a:cs typeface="Alexandria SemiBold" pitchFamily="2" charset="-78"/>
              </a:rPr>
              <a:t>العملاء؟.مثل: معجون الأسنان قد يحقق منافع للمستهلك مثل: </a:t>
            </a:r>
            <a:r>
              <a:rPr lang="ar-SA" sz="1600" dirty="0" smtClean="0">
                <a:solidFill>
                  <a:schemeClr val="accent2">
                    <a:lumMod val="75000"/>
                  </a:schemeClr>
                </a:solidFill>
                <a:latin typeface="Alexandria SemiBold" pitchFamily="2" charset="-78"/>
                <a:cs typeface="Alexandria SemiBold" pitchFamily="2" charset="-78"/>
              </a:rPr>
              <a:t>أسنان نظيفة – أسنان بيضاء – رائحة ذكية للفم – معالجة التسوس – إزالة </a:t>
            </a:r>
            <a:r>
              <a:rPr lang="ar-SA" sz="1600" dirty="0">
                <a:solidFill>
                  <a:schemeClr val="accent2">
                    <a:lumMod val="75000"/>
                  </a:schemeClr>
                </a:solidFill>
                <a:latin typeface="Alexandria SemiBold" pitchFamily="2" charset="-78"/>
                <a:cs typeface="Alexandria SemiBold" pitchFamily="2" charset="-78"/>
              </a:rPr>
              <a:t>الجير </a:t>
            </a:r>
            <a:r>
              <a:rPr lang="ar-SA" sz="1600" dirty="0">
                <a:latin typeface="Alexandria SemiBold" pitchFamily="2" charset="-78"/>
                <a:cs typeface="Alexandria SemiBold" pitchFamily="2" charset="-78"/>
              </a:rPr>
              <a:t>... وهكذا.</a:t>
            </a:r>
            <a:endParaRPr lang="ar-EG"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48491" y="1251978"/>
            <a:ext cx="463449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0944" y="2845876"/>
            <a:ext cx="2094305" cy="2095500"/>
          </a:xfrm>
          <a:prstGeom prst="rect">
            <a:avLst/>
          </a:prstGeom>
        </p:spPr>
      </p:pic>
    </p:spTree>
    <p:extLst>
      <p:ext uri="{BB962C8B-B14F-4D97-AF65-F5344CB8AC3E}">
        <p14:creationId xmlns:p14="http://schemas.microsoft.com/office/powerpoint/2010/main" val="16886341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29377" y="1798340"/>
            <a:ext cx="7815878" cy="3974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07940" y="2333391"/>
            <a:ext cx="7258752" cy="3000821"/>
          </a:xfrm>
          <a:prstGeom prst="rect">
            <a:avLst/>
          </a:prstGeom>
          <a:noFill/>
        </p:spPr>
        <p:txBody>
          <a:bodyPr wrap="square" rtlCol="0">
            <a:spAutoFit/>
          </a:bodyPr>
          <a:lstStyle/>
          <a:p>
            <a:pPr marL="285750" indent="-285750" algn="r" rtl="1">
              <a:lnSpc>
                <a:spcPct val="150000"/>
              </a:lnSpc>
              <a:buClr>
                <a:srgbClr val="88351E"/>
              </a:buClr>
              <a:buFont typeface="Wingdings" panose="05000000000000000000" pitchFamily="2" charset="2"/>
              <a:buChar char="§"/>
            </a:pPr>
            <a:r>
              <a:rPr lang="ar-SA" dirty="0" smtClean="0">
                <a:solidFill>
                  <a:srgbClr val="88351E"/>
                </a:solidFill>
                <a:latin typeface="Alexandria SemiBold" pitchFamily="2" charset="-78"/>
                <a:cs typeface="Alexandria SemiBold" pitchFamily="2" charset="-78"/>
              </a:rPr>
              <a:t>معرفة صناعة السلعة: </a:t>
            </a:r>
            <a:r>
              <a:rPr lang="ar-SA" dirty="0" smtClean="0">
                <a:latin typeface="Alexandria SemiBold" pitchFamily="2" charset="-78"/>
                <a:cs typeface="Alexandria SemiBold" pitchFamily="2" charset="-78"/>
              </a:rPr>
              <a:t>أين صُنعت السلعة؟، ومما صُنعت السلعة؟، وما المزايا الإنتاجية التي تتمتع بها؟ . فالأجزاء التي تتكون منها السلعة أو المواد الأولية المستخدمة في تصنيعها يمكن أن تكون مصدراً لأفكار بيعية فعالة، </a:t>
            </a:r>
            <a:r>
              <a:rPr lang="ar-SA" dirty="0" smtClean="0">
                <a:solidFill>
                  <a:schemeClr val="accent1"/>
                </a:solidFill>
                <a:latin typeface="Alexandria SemiBold" pitchFamily="2" charset="-78"/>
                <a:cs typeface="Alexandria SemiBold" pitchFamily="2" charset="-78"/>
              </a:rPr>
              <a:t>مثل: </a:t>
            </a:r>
            <a:r>
              <a:rPr lang="ar-SA" dirty="0" smtClean="0">
                <a:latin typeface="Alexandria SemiBold" pitchFamily="2" charset="-78"/>
                <a:cs typeface="Alexandria SemiBold" pitchFamily="2" charset="-78"/>
              </a:rPr>
              <a:t>إعلان عن عصائر فيركز على مُصنع من الفاكهة الطبيعية، كما تركز مطاعم ماكدونالدز </a:t>
            </a:r>
            <a:r>
              <a:rPr lang="en-US" dirty="0" smtClean="0">
                <a:solidFill>
                  <a:schemeClr val="accent4"/>
                </a:solidFill>
                <a:latin typeface="Alexandria SemiBold" pitchFamily="2" charset="-78"/>
                <a:cs typeface="Alexandria SemiBold" pitchFamily="2" charset="-78"/>
              </a:rPr>
              <a:t>McDonald’s</a:t>
            </a:r>
            <a:r>
              <a:rPr lang="ar-SA" dirty="0" smtClean="0">
                <a:latin typeface="Alexandria SemiBold" pitchFamily="2" charset="-78"/>
                <a:cs typeface="Alexandria SemiBold" pitchFamily="2" charset="-78"/>
              </a:rPr>
              <a:t> وبيتزا هت </a:t>
            </a:r>
            <a:r>
              <a:rPr lang="en-US" dirty="0" smtClean="0">
                <a:solidFill>
                  <a:srgbClr val="C00000"/>
                </a:solidFill>
                <a:latin typeface="Alexandria SemiBold" pitchFamily="2" charset="-78"/>
                <a:cs typeface="Alexandria SemiBold" pitchFamily="2" charset="-78"/>
              </a:rPr>
              <a:t>Pizza Hut</a:t>
            </a: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على المكونات التي تتكون منها الوجبات التي تُقدمها.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48491" y="1232585"/>
            <a:ext cx="46923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sp>
        <p:nvSpPr>
          <p:cNvPr id="3" name="Rectangle 2"/>
          <p:cNvSpPr/>
          <p:nvPr/>
        </p:nvSpPr>
        <p:spPr>
          <a:xfrm>
            <a:off x="7284822" y="1825748"/>
            <a:ext cx="3272050" cy="461024"/>
          </a:xfrm>
          <a:prstGeom prst="rect">
            <a:avLst/>
          </a:prstGeom>
        </p:spPr>
        <p:txBody>
          <a:bodyPr wrap="none">
            <a:spAutoFit/>
          </a:bodyPr>
          <a:lstStyle/>
          <a:p>
            <a:pPr algn="r" rtl="1">
              <a:lnSpc>
                <a:spcPct val="150000"/>
              </a:lnSpc>
            </a:pPr>
            <a:r>
              <a:rPr lang="ar-SA" u="sng" dirty="0">
                <a:solidFill>
                  <a:srgbClr val="C00000"/>
                </a:solidFill>
                <a:latin typeface="Alexandria SemiBold" pitchFamily="2" charset="-78"/>
                <a:cs typeface="Alexandria SemiBold" pitchFamily="2" charset="-78"/>
              </a:rPr>
              <a:t>(1) جمع المعلومات وتحليلها:</a:t>
            </a:r>
            <a:endParaRPr lang="ar-SA" u="sng" dirty="0">
              <a:solidFill>
                <a:schemeClr val="accent1"/>
              </a:solidFill>
              <a:latin typeface="Alexandria SemiBold" pitchFamily="2" charset="-78"/>
              <a:cs typeface="Alexandria SemiBold" pitchFamily="2" charset="-78"/>
            </a:endParaRPr>
          </a:p>
        </p:txBody>
      </p:sp>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26583"/>
            <a:ext cx="2771570" cy="3567452"/>
          </a:xfrm>
          <a:prstGeom prst="rect">
            <a:avLst/>
          </a:prstGeom>
        </p:spPr>
      </p:pic>
      <mc:AlternateContent xmlns:mc="http://schemas.openxmlformats.org/markup-compatibility/2006" xmlns:p14="http://schemas.microsoft.com/office/powerpoint/2010/main">
        <mc:Choice Requires="p14">
          <p:contentPart p14:bwMode="auto" r:id="rId5">
            <p14:nvContentPartPr>
              <p14:cNvPr id="2" name="Ink 1"/>
              <p14:cNvContentPartPr/>
              <p14:nvPr/>
            </p14:nvContentPartPr>
            <p14:xfrm>
              <a:off x="12105360" y="14400"/>
              <a:ext cx="360" cy="360"/>
            </p14:xfrm>
          </p:contentPart>
        </mc:Choice>
        <mc:Fallback xmlns="">
          <p:pic>
            <p:nvPicPr>
              <p:cNvPr id="2" name="Ink 1"/>
              <p:cNvPicPr/>
              <p:nvPr/>
            </p:nvPicPr>
            <p:blipFill>
              <a:blip r:embed="rId6"/>
              <a:stretch>
                <a:fillRect/>
              </a:stretch>
            </p:blipFill>
            <p:spPr>
              <a:xfrm>
                <a:off x="12096000" y="5040"/>
                <a:ext cx="19080" cy="19080"/>
              </a:xfrm>
              <a:prstGeom prst="rect">
                <a:avLst/>
              </a:prstGeom>
            </p:spPr>
          </p:pic>
        </mc:Fallback>
      </mc:AlternateContent>
    </p:spTree>
    <p:extLst>
      <p:ext uri="{BB962C8B-B14F-4D97-AF65-F5344CB8AC3E}">
        <p14:creationId xmlns:p14="http://schemas.microsoft.com/office/powerpoint/2010/main" val="21411705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71570" y="1798341"/>
            <a:ext cx="8105696" cy="39337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86228" y="9759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747535" y="1078696"/>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805342" y="12787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89988" y="2387667"/>
            <a:ext cx="7868860" cy="3139321"/>
          </a:xfrm>
          <a:prstGeom prst="rect">
            <a:avLst/>
          </a:prstGeom>
          <a:noFill/>
        </p:spPr>
        <p:txBody>
          <a:bodyPr wrap="square" rtlCol="0">
            <a:spAutoFit/>
          </a:bodyPr>
          <a:lstStyle/>
          <a:p>
            <a:pPr marL="463550" indent="-341313" algn="r" rtl="1">
              <a:lnSpc>
                <a:spcPct val="150000"/>
              </a:lnSpc>
              <a:buFont typeface="Wingdings" panose="05000000000000000000" pitchFamily="2" charset="2"/>
              <a:buChar char="§"/>
              <a:tabLst>
                <a:tab pos="463550" algn="l"/>
              </a:tabLst>
            </a:pPr>
            <a:r>
              <a:rPr lang="ar-SA" dirty="0" smtClean="0">
                <a:solidFill>
                  <a:srgbClr val="88351E"/>
                </a:solidFill>
                <a:latin typeface="Alexandria SemiBold" pitchFamily="2" charset="-78"/>
                <a:cs typeface="Alexandria SemiBold" pitchFamily="2" charset="-78"/>
              </a:rPr>
              <a:t>معرفة السعر : </a:t>
            </a:r>
            <a:r>
              <a:rPr lang="ar-SA" dirty="0" smtClean="0">
                <a:latin typeface="Alexandria SemiBold" pitchFamily="2" charset="-78"/>
                <a:cs typeface="Alexandria SemiBold" pitchFamily="2" charset="-78"/>
              </a:rPr>
              <a:t>ما الأسعار التي تُباع بها السلعة؟ وما أسعار السلع المنافسة؟</a:t>
            </a:r>
          </a:p>
          <a:p>
            <a:pPr marL="463550" indent="-341313" algn="r" rtl="1">
              <a:lnSpc>
                <a:spcPct val="150000"/>
              </a:lnSpc>
              <a:buClr>
                <a:srgbClr val="88351E"/>
              </a:buClr>
              <a:buFont typeface="Wingdings" panose="05000000000000000000" pitchFamily="2" charset="2"/>
              <a:buChar char="§"/>
              <a:tabLst>
                <a:tab pos="463550" algn="l"/>
              </a:tabLst>
            </a:pPr>
            <a:r>
              <a:rPr lang="ar-SA" dirty="0" smtClean="0">
                <a:latin typeface="Alexandria SemiBold" pitchFamily="2" charset="-78"/>
                <a:cs typeface="Alexandria SemiBold" pitchFamily="2" charset="-78"/>
              </a:rPr>
              <a:t>أين يتم توزيع السلعة؟</a:t>
            </a:r>
          </a:p>
          <a:p>
            <a:pPr marL="463550" indent="-341313" algn="r" rtl="1">
              <a:lnSpc>
                <a:spcPct val="150000"/>
              </a:lnSpc>
              <a:buClr>
                <a:srgbClr val="88351E"/>
              </a:buClr>
              <a:buFont typeface="Wingdings" panose="05000000000000000000" pitchFamily="2" charset="2"/>
              <a:buChar char="§"/>
              <a:tabLst>
                <a:tab pos="463550" algn="l"/>
              </a:tabLst>
            </a:pPr>
            <a:r>
              <a:rPr lang="ar-SA" dirty="0" smtClean="0">
                <a:latin typeface="Alexandria SemiBold" pitchFamily="2" charset="-78"/>
                <a:cs typeface="Alexandria SemiBold" pitchFamily="2" charset="-78"/>
              </a:rPr>
              <a:t>ما أوجة المُفاضلة بينها وبين السلع المنافسة؟، هل ستجعل المستهلك أكثر سعادة وصحة وارتياحاً؟ </a:t>
            </a:r>
          </a:p>
          <a:p>
            <a:pPr marL="122237" algn="r" rtl="1">
              <a:lnSpc>
                <a:spcPct val="150000"/>
              </a:lnSpc>
              <a:tabLst>
                <a:tab pos="463550" algn="l"/>
              </a:tabLst>
            </a:pPr>
            <a:endParaRPr lang="ar-SA" sz="600" dirty="0" smtClean="0">
              <a:latin typeface="Alexandria SemiBold" pitchFamily="2" charset="-78"/>
              <a:cs typeface="Alexandria SemiBold" pitchFamily="2" charset="-78"/>
            </a:endParaRPr>
          </a:p>
          <a:p>
            <a:pPr marL="122237" algn="r" rtl="1">
              <a:lnSpc>
                <a:spcPct val="150000"/>
              </a:lnSpc>
              <a:tabLst>
                <a:tab pos="463550" algn="l"/>
              </a:tabLst>
            </a:pPr>
            <a:r>
              <a:rPr lang="ar-SA" dirty="0" smtClean="0">
                <a:latin typeface="Alexandria SemiBold" pitchFamily="2" charset="-78"/>
                <a:cs typeface="Alexandria SemiBold" pitchFamily="2" charset="-78"/>
              </a:rPr>
              <a:t>تُساعد الإجابة على هذه الأسئلة على اختيار الوتر الإعلاني بدقة الذي يتم التركيز عليه في الإعلان؛ حتي يُمكن خلق نقاط تميز للسلعة المُعلن عنها.</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048491" y="1232585"/>
            <a:ext cx="46923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sp>
        <p:nvSpPr>
          <p:cNvPr id="12" name="Rectangle 11"/>
          <p:cNvSpPr/>
          <p:nvPr/>
        </p:nvSpPr>
        <p:spPr>
          <a:xfrm>
            <a:off x="7284822" y="1825748"/>
            <a:ext cx="3272050" cy="461024"/>
          </a:xfrm>
          <a:prstGeom prst="rect">
            <a:avLst/>
          </a:prstGeom>
        </p:spPr>
        <p:txBody>
          <a:bodyPr wrap="none">
            <a:spAutoFit/>
          </a:bodyPr>
          <a:lstStyle/>
          <a:p>
            <a:pPr algn="r" rtl="1">
              <a:lnSpc>
                <a:spcPct val="150000"/>
              </a:lnSpc>
            </a:pPr>
            <a:r>
              <a:rPr lang="ar-SA" u="sng" dirty="0">
                <a:solidFill>
                  <a:srgbClr val="C00000"/>
                </a:solidFill>
                <a:latin typeface="Alexandria SemiBold" pitchFamily="2" charset="-78"/>
                <a:cs typeface="Alexandria SemiBold" pitchFamily="2" charset="-78"/>
              </a:rPr>
              <a:t>(1) جمع المعلومات وتحليلها:</a:t>
            </a:r>
            <a:endParaRPr lang="ar-SA" u="sng" dirty="0">
              <a:solidFill>
                <a:schemeClr val="accent1"/>
              </a:solidFill>
              <a:latin typeface="Alexandria SemiBold" pitchFamily="2" charset="-78"/>
              <a:cs typeface="Alexandria SemiBold" pitchFamily="2" charset="-78"/>
            </a:endParaRPr>
          </a:p>
        </p:txBody>
      </p:sp>
      <p:pic>
        <p:nvPicPr>
          <p:cNvPr id="8" name="Picture 7"/>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0" y="2558101"/>
            <a:ext cx="2712361" cy="2968887"/>
          </a:xfrm>
          <a:prstGeom prst="rect">
            <a:avLst/>
          </a:prstGeom>
        </p:spPr>
      </p:pic>
    </p:spTree>
    <p:extLst>
      <p:ext uri="{BB962C8B-B14F-4D97-AF65-F5344CB8AC3E}">
        <p14:creationId xmlns:p14="http://schemas.microsoft.com/office/powerpoint/2010/main" val="36447589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53149" y="1732121"/>
            <a:ext cx="10317828" cy="45912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81022" y="1802638"/>
            <a:ext cx="10317246" cy="4524315"/>
          </a:xfrm>
          <a:prstGeom prst="rect">
            <a:avLst/>
          </a:prstGeom>
          <a:noFill/>
        </p:spPr>
        <p:txBody>
          <a:bodyPr wrap="square" rtlCol="0">
            <a:spAutoFit/>
          </a:bodyPr>
          <a:lstStyle/>
          <a:p>
            <a:pPr algn="r" rtl="1">
              <a:lnSpc>
                <a:spcPct val="150000"/>
              </a:lnSpc>
            </a:pPr>
            <a:endParaRPr lang="ar-SA" dirty="0" smtClean="0">
              <a:solidFill>
                <a:schemeClr val="accent1"/>
              </a:solidFill>
              <a:latin typeface="Alexandria SemiBold" pitchFamily="2" charset="-78"/>
              <a:cs typeface="Alexandria SemiBold" pitchFamily="2" charset="-78"/>
            </a:endParaRPr>
          </a:p>
          <a:p>
            <a:pPr marL="342900" indent="-342900" algn="r" rtl="1">
              <a:lnSpc>
                <a:spcPct val="150000"/>
              </a:lnSpc>
              <a:buFont typeface="+mj-lt"/>
              <a:buAutoNum type="arabicPeriod" startAt="4"/>
            </a:pPr>
            <a:r>
              <a:rPr lang="ar-SA" dirty="0" smtClean="0">
                <a:solidFill>
                  <a:schemeClr val="accent1"/>
                </a:solidFill>
                <a:latin typeface="Alexandria SemiBold" pitchFamily="2" charset="-78"/>
                <a:cs typeface="Alexandria SemiBold" pitchFamily="2" charset="-78"/>
              </a:rPr>
              <a:t>معلومات عن الوسيلة الإعلانية المُستخدمة: </a:t>
            </a:r>
            <a:r>
              <a:rPr lang="ar-SA" dirty="0" smtClean="0">
                <a:latin typeface="Alexandria SemiBold" pitchFamily="2" charset="-78"/>
                <a:cs typeface="Alexandria SemiBold" pitchFamily="2" charset="-78"/>
              </a:rPr>
              <a:t>إن معرفة خصائص الصحيفة التي سينشر بها الإعلان تفيد الكاتب في كتابة النص الإعلاني بحيث يتناسب مع طبيعة الوسيلة وخصائصها، حتى يكون الإعلان مُتجانساً من حيث التحرير مع سياسة تحرير الصحيفة وأسلوبها في التحرير ونوع الجمهور الذي يقرأها. لذا يجب على كاتب الإعلان التعرف على:</a:t>
            </a:r>
          </a:p>
          <a:p>
            <a:pPr marL="566737" indent="-285750" algn="r" rtl="1">
              <a:lnSpc>
                <a:spcPct val="150000"/>
              </a:lnSpc>
              <a:buFont typeface="Wingdings" panose="05000000000000000000" pitchFamily="2" charset="2"/>
              <a:buChar char="§"/>
            </a:pPr>
            <a:r>
              <a:rPr lang="ar-SA" sz="1600" dirty="0" smtClean="0">
                <a:solidFill>
                  <a:srgbClr val="88351E"/>
                </a:solidFill>
                <a:latin typeface="Alexandria SemiBold" pitchFamily="2" charset="-78"/>
                <a:cs typeface="Alexandria SemiBold" pitchFamily="2" charset="-78"/>
              </a:rPr>
              <a:t>ما الصحيفة التي سينشر فيها الإعلان؟، وما نوع المادة التحريرية المُجاورة؟ </a:t>
            </a:r>
          </a:p>
          <a:p>
            <a:pPr marL="566737" indent="-285750" algn="r" rtl="1">
              <a:lnSpc>
                <a:spcPct val="150000"/>
              </a:lnSpc>
              <a:buFont typeface="Wingdings" panose="05000000000000000000" pitchFamily="2" charset="2"/>
              <a:buChar char="§"/>
            </a:pPr>
            <a:r>
              <a:rPr lang="ar-SA" sz="1600" dirty="0" smtClean="0">
                <a:solidFill>
                  <a:srgbClr val="88351E"/>
                </a:solidFill>
                <a:latin typeface="Alexandria SemiBold" pitchFamily="2" charset="-78"/>
                <a:cs typeface="Alexandria SemiBold" pitchFamily="2" charset="-78"/>
              </a:rPr>
              <a:t>ما سياسة الصحيفة التحريرية؟</a:t>
            </a:r>
          </a:p>
          <a:p>
            <a:pPr marL="566737" indent="-285750" algn="r" rtl="1">
              <a:lnSpc>
                <a:spcPct val="150000"/>
              </a:lnSpc>
              <a:buFont typeface="Wingdings" panose="05000000000000000000" pitchFamily="2" charset="2"/>
              <a:buChar char="§"/>
            </a:pPr>
            <a:r>
              <a:rPr lang="ar-SA" sz="1600" dirty="0" smtClean="0">
                <a:solidFill>
                  <a:srgbClr val="88351E"/>
                </a:solidFill>
                <a:latin typeface="Alexandria SemiBold" pitchFamily="2" charset="-78"/>
                <a:cs typeface="Alexandria SemiBold" pitchFamily="2" charset="-78"/>
              </a:rPr>
              <a:t>ما عدد زوار موقع الصحيفة؟ وما عدد متابعي صفحات الصحيفة في منصات التواصل الاجتماعي؟</a:t>
            </a:r>
          </a:p>
          <a:p>
            <a:pPr marL="280987" algn="r" rtl="1">
              <a:lnSpc>
                <a:spcPct val="150000"/>
              </a:lnSpc>
            </a:pPr>
            <a:r>
              <a:rPr lang="ar-SA" dirty="0" smtClean="0">
                <a:latin typeface="Alexandria SemiBold" pitchFamily="2" charset="-78"/>
                <a:cs typeface="Alexandria SemiBold" pitchFamily="2" charset="-78"/>
              </a:rPr>
              <a:t>   فاهتمام الجمهور يكون أعلى إذا كان هناك علاقة بين موضوع الإعلان والمادة التحريرية في الصحيفة، فإعلانات مستحضرات التجميل تحظى باهتمام أكثر في الصحف النسائية أو صفحات المرأة عن الصحف العامة .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p:cNvSpPr/>
          <p:nvPr/>
        </p:nvSpPr>
        <p:spPr>
          <a:xfrm>
            <a:off x="7628600" y="1755935"/>
            <a:ext cx="3272050" cy="461024"/>
          </a:xfrm>
          <a:prstGeom prst="rect">
            <a:avLst/>
          </a:prstGeom>
        </p:spPr>
        <p:txBody>
          <a:bodyPr wrap="none">
            <a:spAutoFit/>
          </a:bodyPr>
          <a:lstStyle/>
          <a:p>
            <a:pPr algn="r" rtl="1">
              <a:lnSpc>
                <a:spcPct val="150000"/>
              </a:lnSpc>
            </a:pPr>
            <a:r>
              <a:rPr lang="ar-SA" u="sng" dirty="0">
                <a:solidFill>
                  <a:srgbClr val="C00000"/>
                </a:solidFill>
                <a:latin typeface="Alexandria SemiBold" pitchFamily="2" charset="-78"/>
                <a:cs typeface="Alexandria SemiBold" pitchFamily="2" charset="-78"/>
              </a:rPr>
              <a:t>(1) جمع المعلومات وتحليلها:</a:t>
            </a:r>
            <a:endParaRPr lang="ar-SA" u="sng" dirty="0">
              <a:solidFill>
                <a:schemeClr val="accent1"/>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389368" y="1126150"/>
            <a:ext cx="46923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spTree>
    <p:extLst>
      <p:ext uri="{BB962C8B-B14F-4D97-AF65-F5344CB8AC3E}">
        <p14:creationId xmlns:p14="http://schemas.microsoft.com/office/powerpoint/2010/main" val="37869587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57399" y="1701343"/>
            <a:ext cx="9258301" cy="43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2804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888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9991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65357" y="1693454"/>
            <a:ext cx="8850306" cy="4478149"/>
          </a:xfrm>
          <a:prstGeom prst="rect">
            <a:avLst/>
          </a:prstGeom>
          <a:noFill/>
        </p:spPr>
        <p:txBody>
          <a:bodyPr wrap="square" rtlCol="0">
            <a:spAutoFit/>
          </a:bodyPr>
          <a:lstStyle/>
          <a:p>
            <a:pPr algn="r" rtl="1">
              <a:lnSpc>
                <a:spcPct val="150000"/>
              </a:lnSpc>
            </a:pPr>
            <a:endParaRPr lang="ar-SA" dirty="0" smtClean="0">
              <a:solidFill>
                <a:schemeClr val="accent1"/>
              </a:solidFill>
              <a:latin typeface="Alexandria SemiBold" pitchFamily="2" charset="-78"/>
              <a:cs typeface="Alexandria SemiBold" pitchFamily="2" charset="-78"/>
            </a:endParaRPr>
          </a:p>
          <a:p>
            <a:pPr algn="r" rtl="1">
              <a:lnSpc>
                <a:spcPct val="150000"/>
              </a:lnSpc>
            </a:pPr>
            <a:endParaRPr lang="ar-SA" sz="300" dirty="0" smtClean="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بعد خطوة جمع المعلومات عن المُعلن والسلعة والجمهور والوسيلة يجب أن يبدأ الكاتب بتحديد الأهداف المطلوبة من الإعلان. فيؤدي تحديد الأهداف بدقة إلى تحديد طبيعة العناصر اللفظية التي يتضمنها الإعلان ودرجة أهمية كل عنصر في تحقيق الأهداف المُحددة.</a:t>
            </a:r>
          </a:p>
          <a:p>
            <a:pPr algn="r" rtl="1">
              <a:lnSpc>
                <a:spcPct val="150000"/>
              </a:lnSpc>
            </a:pPr>
            <a:r>
              <a:rPr lang="ar-SA" dirty="0" smtClean="0">
                <a:latin typeface="Alexandria SemiBold" pitchFamily="2" charset="-78"/>
                <a:cs typeface="Alexandria SemiBold" pitchFamily="2" charset="-78"/>
              </a:rPr>
              <a:t>  وتمر أية سلعة أو خدمة بثلاث مراحل تتميز كل منها بخصائص محددة وتتطلب أهداف محدد ، وفيما يلي عرض مراحل تمثل دورة حياة السلعة:</a:t>
            </a:r>
          </a:p>
          <a:p>
            <a:pPr marL="285750" indent="-285750" algn="r" rtl="1">
              <a:lnSpc>
                <a:spcPct val="150000"/>
              </a:lnSpc>
              <a:buFont typeface="Wingdings" panose="05000000000000000000" pitchFamily="2" charset="2"/>
              <a:buChar char="§"/>
            </a:pPr>
            <a:r>
              <a:rPr lang="ar-SA" dirty="0" smtClean="0">
                <a:solidFill>
                  <a:srgbClr val="88351E"/>
                </a:solidFill>
                <a:latin typeface="Alexandria SemiBold" pitchFamily="2" charset="-78"/>
                <a:cs typeface="Alexandria SemiBold" pitchFamily="2" charset="-78"/>
              </a:rPr>
              <a:t>المرحلة الأولى: </a:t>
            </a:r>
            <a:r>
              <a:rPr lang="ar-SA" dirty="0">
                <a:solidFill>
                  <a:schemeClr val="accent1"/>
                </a:solidFill>
                <a:latin typeface="Alexandria SemiBold" pitchFamily="2" charset="-78"/>
                <a:cs typeface="Alexandria SemiBold" pitchFamily="2" charset="-78"/>
              </a:rPr>
              <a:t>مرحلة الارتياد </a:t>
            </a:r>
            <a:r>
              <a:rPr lang="en-US" dirty="0">
                <a:solidFill>
                  <a:schemeClr val="accent1"/>
                </a:solidFill>
                <a:latin typeface="Alexandria SemiBold" pitchFamily="2" charset="-78"/>
                <a:cs typeface="Alexandria SemiBold" pitchFamily="2" charset="-78"/>
              </a:rPr>
              <a:t>Pioneering Stage</a:t>
            </a:r>
            <a:endParaRPr lang="ar-SA" dirty="0">
              <a:solidFill>
                <a:schemeClr val="accent1"/>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dirty="0">
                <a:solidFill>
                  <a:srgbClr val="88351E"/>
                </a:solidFill>
                <a:latin typeface="Alexandria SemiBold" pitchFamily="2" charset="-78"/>
                <a:cs typeface="Alexandria SemiBold" pitchFamily="2" charset="-78"/>
              </a:rPr>
              <a:t>المرحلة الثانية: </a:t>
            </a:r>
            <a:r>
              <a:rPr lang="ar-SA" dirty="0">
                <a:solidFill>
                  <a:schemeClr val="accent1"/>
                </a:solidFill>
                <a:latin typeface="Alexandria SemiBold" pitchFamily="2" charset="-78"/>
                <a:cs typeface="Alexandria SemiBold" pitchFamily="2" charset="-78"/>
              </a:rPr>
              <a:t>مرحلة المنافسة </a:t>
            </a:r>
            <a:r>
              <a:rPr lang="en-US" dirty="0">
                <a:solidFill>
                  <a:schemeClr val="accent1"/>
                </a:solidFill>
                <a:latin typeface="Alexandria SemiBold" pitchFamily="2" charset="-78"/>
                <a:cs typeface="Alexandria SemiBold" pitchFamily="2" charset="-78"/>
              </a:rPr>
              <a:t>Competitive Stage</a:t>
            </a:r>
            <a:r>
              <a:rPr lang="ar-SA" dirty="0">
                <a:solidFill>
                  <a:schemeClr val="accent1"/>
                </a:solidFill>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
            </a:pPr>
            <a:r>
              <a:rPr lang="ar-SA" dirty="0">
                <a:solidFill>
                  <a:srgbClr val="88351E"/>
                </a:solidFill>
                <a:latin typeface="Alexandria SemiBold" pitchFamily="2" charset="-78"/>
                <a:cs typeface="Alexandria SemiBold" pitchFamily="2" charset="-78"/>
              </a:rPr>
              <a:t>المرحلة الثالثة: </a:t>
            </a:r>
            <a:r>
              <a:rPr lang="ar-SA" dirty="0">
                <a:solidFill>
                  <a:schemeClr val="accent1"/>
                </a:solidFill>
                <a:latin typeface="Alexandria SemiBold" pitchFamily="2" charset="-78"/>
                <a:cs typeface="Alexandria SemiBold" pitchFamily="2" charset="-78"/>
              </a:rPr>
              <a:t>مرحلة التذكير </a:t>
            </a:r>
            <a:r>
              <a:rPr lang="en-US" dirty="0">
                <a:solidFill>
                  <a:schemeClr val="accent1"/>
                </a:solidFill>
                <a:latin typeface="Alexandria SemiBold" pitchFamily="2" charset="-78"/>
                <a:cs typeface="Alexandria SemiBold" pitchFamily="2" charset="-78"/>
              </a:rPr>
              <a:t>Retentive Stage</a:t>
            </a:r>
            <a:r>
              <a:rPr lang="ar-SA" dirty="0">
                <a:solidFill>
                  <a:schemeClr val="accent1"/>
                </a:solidFill>
                <a:latin typeface="Alexandria SemiBold" pitchFamily="2" charset="-78"/>
                <a:cs typeface="Alexandria SemiBold" pitchFamily="2" charset="-78"/>
              </a:rPr>
              <a: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2627" y="4223740"/>
            <a:ext cx="2501349" cy="2190197"/>
          </a:xfrm>
          <a:prstGeom prst="rect">
            <a:avLst/>
          </a:prstGeom>
        </p:spPr>
      </p:pic>
      <p:pic>
        <p:nvPicPr>
          <p:cNvPr id="12" name="Picture 11"/>
          <p:cNvPicPr>
            <a:picLocks noChangeAspect="1"/>
          </p:cNvPicPr>
          <p:nvPr/>
        </p:nvPicPr>
        <p:blipFill rotWithShape="1">
          <a:blip r:embed="rId5">
            <a:clrChange>
              <a:clrFrom>
                <a:srgbClr val="F3F3F5"/>
              </a:clrFrom>
              <a:clrTo>
                <a:srgbClr val="F3F3F5">
                  <a:alpha val="0"/>
                </a:srgbClr>
              </a:clrTo>
            </a:clrChange>
            <a:extLst>
              <a:ext uri="{28A0092B-C50C-407E-A947-70E740481C1C}">
                <a14:useLocalDpi xmlns:a14="http://schemas.microsoft.com/office/drawing/2010/main" val="0"/>
              </a:ext>
            </a:extLst>
          </a:blip>
          <a:srcRect l="7761" t="73549" r="80525" b="4946"/>
          <a:stretch/>
        </p:blipFill>
        <p:spPr>
          <a:xfrm>
            <a:off x="-141114" y="2357211"/>
            <a:ext cx="2203406" cy="1493638"/>
          </a:xfrm>
          <a:prstGeom prst="rect">
            <a:avLst/>
          </a:prstGeom>
        </p:spPr>
      </p:pic>
      <p:sp>
        <p:nvSpPr>
          <p:cNvPr id="14" name="Rectangle 13"/>
          <p:cNvSpPr/>
          <p:nvPr/>
        </p:nvSpPr>
        <p:spPr>
          <a:xfrm>
            <a:off x="9020542" y="1724746"/>
            <a:ext cx="2145139" cy="461024"/>
          </a:xfrm>
          <a:prstGeom prst="rect">
            <a:avLst/>
          </a:prstGeom>
        </p:spPr>
        <p:txBody>
          <a:bodyPr wrap="none">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(2) تحديد الأهداف:</a:t>
            </a:r>
            <a:endParaRPr lang="ar-SA" dirty="0">
              <a:solidFill>
                <a:schemeClr val="accent1"/>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557606" y="1149299"/>
            <a:ext cx="46923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spTree>
    <p:extLst>
      <p:ext uri="{BB962C8B-B14F-4D97-AF65-F5344CB8AC3E}">
        <p14:creationId xmlns:p14="http://schemas.microsoft.com/office/powerpoint/2010/main" val="32021086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57399" y="1701343"/>
            <a:ext cx="9556846" cy="4560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2804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888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9991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05970" y="1575428"/>
            <a:ext cx="9799093" cy="4732065"/>
          </a:xfrm>
          <a:prstGeom prst="rect">
            <a:avLst/>
          </a:prstGeom>
          <a:noFill/>
        </p:spPr>
        <p:txBody>
          <a:bodyPr wrap="square" rtlCol="0">
            <a:spAutoFit/>
          </a:bodyPr>
          <a:lstStyle/>
          <a:p>
            <a:pPr algn="r" rtl="1">
              <a:lnSpc>
                <a:spcPct val="150000"/>
              </a:lnSpc>
            </a:pPr>
            <a:endParaRPr lang="ar-SA" dirty="0" smtClean="0">
              <a:solidFill>
                <a:schemeClr val="accent1"/>
              </a:solidFill>
              <a:latin typeface="Alexandria SemiBold" pitchFamily="2" charset="-78"/>
              <a:cs typeface="Alexandria SemiBold" pitchFamily="2" charset="-78"/>
            </a:endParaRPr>
          </a:p>
          <a:p>
            <a:pPr algn="r" rtl="1">
              <a:lnSpc>
                <a:spcPct val="150000"/>
              </a:lnSpc>
            </a:pPr>
            <a:endParaRPr lang="ar-SA" sz="300" dirty="0" smtClean="0">
              <a:latin typeface="Alexandria SemiBold" pitchFamily="2" charset="-78"/>
              <a:cs typeface="Alexandria SemiBold" pitchFamily="2" charset="-78"/>
            </a:endParaRPr>
          </a:p>
          <a:p>
            <a:pPr algn="r" rtl="1">
              <a:lnSpc>
                <a:spcPct val="150000"/>
              </a:lnSpc>
            </a:pPr>
            <a:r>
              <a:rPr lang="ar-SA" u="sng" dirty="0" smtClean="0">
                <a:solidFill>
                  <a:srgbClr val="88351E"/>
                </a:solidFill>
                <a:latin typeface="Alexandria SemiBold" pitchFamily="2" charset="-78"/>
                <a:cs typeface="Alexandria SemiBold" pitchFamily="2" charset="-78"/>
              </a:rPr>
              <a:t>المرحلة الأولى: </a:t>
            </a:r>
            <a:r>
              <a:rPr lang="ar-SA" dirty="0" smtClean="0">
                <a:solidFill>
                  <a:schemeClr val="accent1"/>
                </a:solidFill>
                <a:latin typeface="Alexandria SemiBold" pitchFamily="2" charset="-78"/>
                <a:cs typeface="Alexandria SemiBold" pitchFamily="2" charset="-78"/>
              </a:rPr>
              <a:t>مرحلة الارتياد </a:t>
            </a:r>
            <a:r>
              <a:rPr lang="en-US" dirty="0" smtClean="0">
                <a:solidFill>
                  <a:schemeClr val="accent1"/>
                </a:solidFill>
                <a:latin typeface="Alexandria SemiBold" pitchFamily="2" charset="-78"/>
                <a:cs typeface="Alexandria SemiBold" pitchFamily="2" charset="-78"/>
              </a:rPr>
              <a:t>Pioneering Stage</a:t>
            </a:r>
            <a:r>
              <a:rPr lang="ar-SA" dirty="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أي مرحلة دخول </a:t>
            </a:r>
            <a:r>
              <a:rPr lang="ar-SA" dirty="0">
                <a:latin typeface="Alexandria SemiBold" pitchFamily="2" charset="-78"/>
                <a:cs typeface="Alexandria SemiBold" pitchFamily="2" charset="-78"/>
              </a:rPr>
              <a:t>السلعة أو الخدمة إلى السوق لأول مرة، في هذه المرحلة، يكون المنتج غير معروف للمستهلكين، </a:t>
            </a:r>
            <a:r>
              <a:rPr lang="ar-SA" dirty="0" smtClean="0">
                <a:latin typeface="Alexandria SemiBold" pitchFamily="2" charset="-78"/>
                <a:cs typeface="Alexandria SemiBold" pitchFamily="2" charset="-78"/>
              </a:rPr>
              <a:t>ويتطلب ذلك جهوداً </a:t>
            </a:r>
            <a:r>
              <a:rPr lang="ar-SA" dirty="0">
                <a:latin typeface="Alexandria SemiBold" pitchFamily="2" charset="-78"/>
                <a:cs typeface="Alexandria SemiBold" pitchFamily="2" charset="-78"/>
              </a:rPr>
              <a:t>تسويقية كبيرة لتعريف الجمهور بالمنتج وفوائده. </a:t>
            </a:r>
          </a:p>
          <a:p>
            <a:pPr algn="r" rtl="1">
              <a:lnSpc>
                <a:spcPct val="150000"/>
              </a:lnSpc>
            </a:pPr>
            <a:r>
              <a:rPr lang="ar-SA" dirty="0" smtClean="0">
                <a:solidFill>
                  <a:schemeClr val="accent1">
                    <a:lumMod val="75000"/>
                  </a:schemeClr>
                </a:solidFill>
                <a:latin typeface="Alexandria SemiBold" pitchFamily="2" charset="-78"/>
                <a:cs typeface="Alexandria SemiBold" pitchFamily="2" charset="-78"/>
              </a:rPr>
              <a:t>هدف </a:t>
            </a:r>
            <a:r>
              <a:rPr lang="ar-SA" dirty="0">
                <a:solidFill>
                  <a:schemeClr val="accent1">
                    <a:lumMod val="75000"/>
                  </a:schemeClr>
                </a:solidFill>
                <a:latin typeface="Alexandria SemiBold" pitchFamily="2" charset="-78"/>
                <a:cs typeface="Alexandria SemiBold" pitchFamily="2" charset="-78"/>
              </a:rPr>
              <a:t>الإعلان </a:t>
            </a:r>
            <a:r>
              <a:rPr lang="ar-SA" dirty="0" smtClean="0">
                <a:solidFill>
                  <a:schemeClr val="accent1">
                    <a:lumMod val="75000"/>
                  </a:schemeClr>
                </a:solidFill>
                <a:latin typeface="Alexandria SemiBold" pitchFamily="2" charset="-78"/>
                <a:cs typeface="Alexandria SemiBold" pitchFamily="2" charset="-78"/>
              </a:rPr>
              <a:t>في مرحلة الارتياد هو:</a:t>
            </a:r>
          </a:p>
          <a:p>
            <a:pPr marL="342900" indent="-342900" algn="r" rtl="1">
              <a:lnSpc>
                <a:spcPct val="150000"/>
              </a:lnSpc>
              <a:buFont typeface="+mj-lt"/>
              <a:buAutoNum type="arabicPeriod"/>
            </a:pPr>
            <a:r>
              <a:rPr lang="ar-SA" dirty="0" smtClean="0">
                <a:solidFill>
                  <a:srgbClr val="88351E"/>
                </a:solidFill>
                <a:latin typeface="Alexandria SemiBold" pitchFamily="2" charset="-78"/>
                <a:cs typeface="Alexandria SemiBold" pitchFamily="2" charset="-78"/>
              </a:rPr>
              <a:t>زيادة </a:t>
            </a:r>
            <a:r>
              <a:rPr lang="ar-SA" dirty="0">
                <a:solidFill>
                  <a:srgbClr val="88351E"/>
                </a:solidFill>
                <a:latin typeface="Alexandria SemiBold" pitchFamily="2" charset="-78"/>
                <a:cs typeface="Alexandria SemiBold" pitchFamily="2" charset="-78"/>
              </a:rPr>
              <a:t>الوعي بالمنتج </a:t>
            </a:r>
            <a:r>
              <a:rPr lang="ar-SA" dirty="0" smtClean="0">
                <a:solidFill>
                  <a:srgbClr val="88351E"/>
                </a:solidFill>
                <a:latin typeface="Alexandria SemiBold" pitchFamily="2" charset="-78"/>
                <a:cs typeface="Alexandria SemiBold" pitchFamily="2" charset="-78"/>
              </a:rPr>
              <a:t>الجديد: </a:t>
            </a:r>
            <a:r>
              <a:rPr lang="ar-SA" dirty="0" smtClean="0">
                <a:latin typeface="Alexandria SemiBold" pitchFamily="2" charset="-78"/>
                <a:cs typeface="Alexandria SemiBold" pitchFamily="2" charset="-78"/>
              </a:rPr>
              <a:t>أن</a:t>
            </a:r>
            <a:r>
              <a:rPr lang="ar-SA" dirty="0" smtClean="0"/>
              <a:t> </a:t>
            </a:r>
            <a:r>
              <a:rPr lang="ar-SA" dirty="0">
                <a:latin typeface="Alexandria SemiBold" pitchFamily="2" charset="-78"/>
                <a:cs typeface="Alexandria SemiBold" pitchFamily="2" charset="-78"/>
              </a:rPr>
              <a:t>يعرف المستهلكون أن هذا المنتج موجود .</a:t>
            </a:r>
          </a:p>
          <a:p>
            <a:pPr marL="342900" indent="-342900" algn="r" rtl="1">
              <a:lnSpc>
                <a:spcPct val="150000"/>
              </a:lnSpc>
              <a:buFont typeface="+mj-lt"/>
              <a:buAutoNum type="arabicPeriod"/>
            </a:pPr>
            <a:r>
              <a:rPr lang="ar-SA" dirty="0">
                <a:solidFill>
                  <a:srgbClr val="88351E"/>
                </a:solidFill>
                <a:latin typeface="Alexandria SemiBold" pitchFamily="2" charset="-78"/>
                <a:cs typeface="Alexandria SemiBold" pitchFamily="2" charset="-78"/>
              </a:rPr>
              <a:t>التثقيف:</a:t>
            </a:r>
            <a:r>
              <a:rPr lang="ar-SA" dirty="0" smtClean="0">
                <a:latin typeface="Alexandria SemiBold" pitchFamily="2" charset="-78"/>
                <a:cs typeface="Alexandria SemiBold" pitchFamily="2" charset="-78"/>
              </a:rPr>
              <a:t> أي تثقيف المستهلك حول فوائد المنتج وكيفية استخدامه</a:t>
            </a:r>
          </a:p>
          <a:p>
            <a:pPr marL="342900" indent="-342900" algn="r" rtl="1">
              <a:lnSpc>
                <a:spcPct val="150000"/>
              </a:lnSpc>
              <a:buFont typeface="+mj-lt"/>
              <a:buAutoNum type="arabicPeriod"/>
            </a:pPr>
            <a:r>
              <a:rPr lang="ar-SA" dirty="0">
                <a:solidFill>
                  <a:srgbClr val="88351E"/>
                </a:solidFill>
                <a:latin typeface="Alexandria SemiBold" pitchFamily="2" charset="-78"/>
                <a:cs typeface="Alexandria SemiBold" pitchFamily="2" charset="-78"/>
              </a:rPr>
              <a:t>تحفيز التجربة</a:t>
            </a:r>
            <a:r>
              <a:rPr lang="ar-SA" dirty="0">
                <a:latin typeface="Alexandria SemiBold" pitchFamily="2" charset="-78"/>
                <a:cs typeface="Alexandria SemiBold" pitchFamily="2" charset="-78"/>
              </a:rPr>
              <a:t>: تشجيع المستهلكين على تجربة المنتج من خلال تقديم عينات مجانية أو تخفيضات لجذب العملاء</a:t>
            </a:r>
          </a:p>
          <a:p>
            <a:pPr marL="342900" indent="-342900" algn="r" rtl="1">
              <a:lnSpc>
                <a:spcPct val="150000"/>
              </a:lnSpc>
              <a:buFont typeface="+mj-lt"/>
              <a:buAutoNum type="arabicPeriod"/>
            </a:pPr>
            <a:r>
              <a:rPr lang="ar-SA" dirty="0">
                <a:solidFill>
                  <a:srgbClr val="88351E"/>
                </a:solidFill>
                <a:latin typeface="Alexandria SemiBold" pitchFamily="2" charset="-78"/>
                <a:cs typeface="Alexandria SemiBold" pitchFamily="2" charset="-78"/>
              </a:rPr>
              <a:t>بناء الثقة مع العملاء المحتملين</a:t>
            </a:r>
            <a:r>
              <a:rPr lang="ar-SA" dirty="0" smtClean="0">
                <a:latin typeface="Alexandria SemiBold" pitchFamily="2" charset="-78"/>
                <a:cs typeface="Alexandria SemiBold" pitchFamily="2" charset="-78"/>
              </a:rPr>
              <a:t>: من </a:t>
            </a:r>
            <a:r>
              <a:rPr lang="ar-SA" dirty="0">
                <a:latin typeface="Alexandria SemiBold" pitchFamily="2" charset="-78"/>
                <a:cs typeface="Alexandria SemiBold" pitchFamily="2" charset="-78"/>
              </a:rPr>
              <a:t>خلال </a:t>
            </a:r>
            <a:r>
              <a:rPr lang="ar-SA" dirty="0" smtClean="0">
                <a:latin typeface="Alexandria SemiBold" pitchFamily="2" charset="-78"/>
                <a:cs typeface="Alexandria SemiBold" pitchFamily="2" charset="-78"/>
              </a:rPr>
              <a:t>نتائج الدراسات </a:t>
            </a:r>
            <a:r>
              <a:rPr lang="ar-SA" dirty="0">
                <a:latin typeface="Alexandria SemiBold" pitchFamily="2" charset="-78"/>
                <a:cs typeface="Alexandria SemiBold" pitchFamily="2" charset="-78"/>
              </a:rPr>
              <a:t>التي تدعم فعالية المنتج</a:t>
            </a:r>
          </a:p>
          <a:p>
            <a:pPr marL="342900" indent="-342900" algn="r" rtl="1">
              <a:lnSpc>
                <a:spcPct val="150000"/>
              </a:lnSpc>
              <a:buFont typeface="+mj-lt"/>
              <a:buAutoNum type="arabicPeriod"/>
            </a:pPr>
            <a:r>
              <a:rPr lang="ar-SA" dirty="0">
                <a:solidFill>
                  <a:srgbClr val="88351E"/>
                </a:solidFill>
                <a:latin typeface="Alexandria SemiBold" pitchFamily="2" charset="-78"/>
                <a:cs typeface="Alexandria SemiBold" pitchFamily="2" charset="-78"/>
              </a:rPr>
              <a:t>خلق صورة قوية للعلامة </a:t>
            </a:r>
            <a:r>
              <a:rPr lang="ar-SA" dirty="0" smtClean="0">
                <a:solidFill>
                  <a:srgbClr val="88351E"/>
                </a:solidFill>
                <a:latin typeface="Alexandria SemiBold" pitchFamily="2" charset="-78"/>
                <a:cs typeface="Alexandria SemiBold" pitchFamily="2" charset="-78"/>
              </a:rPr>
              <a:t>التجارية</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774672"/>
            <a:ext cx="2015339" cy="2190197"/>
          </a:xfrm>
          <a:prstGeom prst="rect">
            <a:avLst/>
          </a:prstGeom>
        </p:spPr>
      </p:pic>
      <p:pic>
        <p:nvPicPr>
          <p:cNvPr id="12" name="Picture 11"/>
          <p:cNvPicPr>
            <a:picLocks noChangeAspect="1"/>
          </p:cNvPicPr>
          <p:nvPr/>
        </p:nvPicPr>
        <p:blipFill rotWithShape="1">
          <a:blip r:embed="rId5">
            <a:clrChange>
              <a:clrFrom>
                <a:srgbClr val="F3F3F5"/>
              </a:clrFrom>
              <a:clrTo>
                <a:srgbClr val="F3F3F5">
                  <a:alpha val="0"/>
                </a:srgbClr>
              </a:clrTo>
            </a:clrChange>
            <a:extLst>
              <a:ext uri="{28A0092B-C50C-407E-A947-70E740481C1C}">
                <a14:useLocalDpi xmlns:a14="http://schemas.microsoft.com/office/drawing/2010/main" val="0"/>
              </a:ext>
            </a:extLst>
          </a:blip>
          <a:srcRect l="7761" t="73549" r="80525" b="4946"/>
          <a:stretch/>
        </p:blipFill>
        <p:spPr>
          <a:xfrm>
            <a:off x="26345" y="2281034"/>
            <a:ext cx="2203406" cy="1493638"/>
          </a:xfrm>
          <a:prstGeom prst="rect">
            <a:avLst/>
          </a:prstGeom>
        </p:spPr>
      </p:pic>
      <p:sp>
        <p:nvSpPr>
          <p:cNvPr id="14" name="Rectangle 13"/>
          <p:cNvSpPr/>
          <p:nvPr/>
        </p:nvSpPr>
        <p:spPr>
          <a:xfrm>
            <a:off x="9020542" y="1724746"/>
            <a:ext cx="2145139" cy="461024"/>
          </a:xfrm>
          <a:prstGeom prst="rect">
            <a:avLst/>
          </a:prstGeom>
        </p:spPr>
        <p:txBody>
          <a:bodyPr wrap="none">
            <a:spAutoFit/>
          </a:bodyPr>
          <a:lstStyle/>
          <a:p>
            <a:pPr algn="r" rtl="1">
              <a:lnSpc>
                <a:spcPct val="150000"/>
              </a:lnSpc>
            </a:pPr>
            <a:r>
              <a:rPr lang="ar-SA" u="sng" dirty="0" smtClean="0">
                <a:solidFill>
                  <a:srgbClr val="C00000"/>
                </a:solidFill>
                <a:latin typeface="Alexandria SemiBold" pitchFamily="2" charset="-78"/>
                <a:cs typeface="Alexandria SemiBold" pitchFamily="2" charset="-78"/>
              </a:rPr>
              <a:t>(2) تحديد الأهداف:</a:t>
            </a:r>
            <a:endParaRPr lang="ar-SA" u="sng" dirty="0">
              <a:solidFill>
                <a:schemeClr val="accent1"/>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557606" y="1149299"/>
            <a:ext cx="46923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spTree>
    <p:extLst>
      <p:ext uri="{BB962C8B-B14F-4D97-AF65-F5344CB8AC3E}">
        <p14:creationId xmlns:p14="http://schemas.microsoft.com/office/powerpoint/2010/main" val="41750586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57399" y="1701343"/>
            <a:ext cx="8710685" cy="43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2804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888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9991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61239" y="1884532"/>
            <a:ext cx="8352430" cy="3901068"/>
          </a:xfrm>
          <a:prstGeom prst="rect">
            <a:avLst/>
          </a:prstGeom>
          <a:noFill/>
        </p:spPr>
        <p:txBody>
          <a:bodyPr wrap="square" rtlCol="0">
            <a:spAutoFit/>
          </a:bodyPr>
          <a:lstStyle/>
          <a:p>
            <a:pPr algn="r" rtl="1">
              <a:lnSpc>
                <a:spcPct val="150000"/>
              </a:lnSpc>
            </a:pPr>
            <a:endParaRPr lang="ar-SA" dirty="0" smtClean="0">
              <a:solidFill>
                <a:schemeClr val="accent1"/>
              </a:solidFill>
              <a:latin typeface="Alexandria SemiBold" pitchFamily="2" charset="-78"/>
              <a:cs typeface="Alexandria SemiBold" pitchFamily="2" charset="-78"/>
            </a:endParaRPr>
          </a:p>
          <a:p>
            <a:pPr algn="r" rtl="1">
              <a:lnSpc>
                <a:spcPct val="150000"/>
              </a:lnSpc>
            </a:pPr>
            <a:endParaRPr lang="ar-SA" sz="300" dirty="0" smtClean="0">
              <a:latin typeface="Alexandria SemiBold" pitchFamily="2" charset="-78"/>
              <a:cs typeface="Alexandria SemiBold" pitchFamily="2" charset="-78"/>
            </a:endParaRPr>
          </a:p>
          <a:p>
            <a:pPr algn="r" rtl="1">
              <a:lnSpc>
                <a:spcPct val="150000"/>
              </a:lnSpc>
            </a:pPr>
            <a:r>
              <a:rPr lang="ar-SA" u="sng" dirty="0" smtClean="0">
                <a:solidFill>
                  <a:srgbClr val="88351E"/>
                </a:solidFill>
                <a:latin typeface="Alexandria SemiBold" pitchFamily="2" charset="-78"/>
                <a:cs typeface="Alexandria SemiBold" pitchFamily="2" charset="-78"/>
              </a:rPr>
              <a:t>المرحلة </a:t>
            </a:r>
            <a:r>
              <a:rPr lang="ar-SA" u="sng" dirty="0">
                <a:solidFill>
                  <a:srgbClr val="88351E"/>
                </a:solidFill>
                <a:latin typeface="Alexandria SemiBold" pitchFamily="2" charset="-78"/>
                <a:cs typeface="Alexandria SemiBold" pitchFamily="2" charset="-78"/>
              </a:rPr>
              <a:t>الثانية: </a:t>
            </a:r>
            <a:r>
              <a:rPr lang="ar-SA" dirty="0">
                <a:solidFill>
                  <a:schemeClr val="accent1"/>
                </a:solidFill>
                <a:latin typeface="Alexandria SemiBold" pitchFamily="2" charset="-78"/>
                <a:cs typeface="Alexandria SemiBold" pitchFamily="2" charset="-78"/>
              </a:rPr>
              <a:t>مرحلة المنافسة </a:t>
            </a:r>
            <a:r>
              <a:rPr lang="en-US" dirty="0">
                <a:solidFill>
                  <a:schemeClr val="accent1"/>
                </a:solidFill>
                <a:latin typeface="Alexandria SemiBold" pitchFamily="2" charset="-78"/>
                <a:cs typeface="Alexandria SemiBold" pitchFamily="2" charset="-78"/>
              </a:rPr>
              <a:t>Competitive Stage</a:t>
            </a:r>
            <a:r>
              <a:rPr lang="ar-SA" dirty="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وهي المرحلة التي تدخل فيها السلعة أو الخدمة مجال المنافسة التسويقية مع السلع الموجودة بالسوق، بعد أن حققت درجة عالية من تعريف المستهلكين بها وزيادة قبولهم لها، وشعورهم بمدى حاجتهم إليها لاشباع رغباتهم الاستهلاكية، وتصبح مشكلة المستهلك هي: كيفية الاختيار بين مجموعة السلع المتنافسة .</a:t>
            </a:r>
          </a:p>
          <a:p>
            <a:pPr algn="r" rtl="1">
              <a:lnSpc>
                <a:spcPct val="150000"/>
              </a:lnSpc>
            </a:pPr>
            <a:r>
              <a:rPr lang="ar-SA" dirty="0">
                <a:solidFill>
                  <a:schemeClr val="accent1">
                    <a:lumMod val="75000"/>
                  </a:schemeClr>
                </a:solidFill>
                <a:latin typeface="Alexandria SemiBold" pitchFamily="2" charset="-78"/>
                <a:cs typeface="Alexandria SemiBold" pitchFamily="2" charset="-78"/>
              </a:rPr>
              <a:t>هدف الإعلان في </a:t>
            </a:r>
            <a:r>
              <a:rPr lang="ar-SA" dirty="0" smtClean="0">
                <a:solidFill>
                  <a:schemeClr val="accent1">
                    <a:lumMod val="75000"/>
                  </a:schemeClr>
                </a:solidFill>
                <a:latin typeface="Alexandria SemiBold" pitchFamily="2" charset="-78"/>
                <a:cs typeface="Alexandria SemiBold" pitchFamily="2" charset="-78"/>
              </a:rPr>
              <a:t>مرحلة المنافسة </a:t>
            </a:r>
            <a:r>
              <a:rPr lang="ar-SA" dirty="0">
                <a:solidFill>
                  <a:schemeClr val="accent1">
                    <a:lumMod val="75000"/>
                  </a:schemeClr>
                </a:solidFill>
                <a:latin typeface="Alexandria SemiBold" pitchFamily="2" charset="-78"/>
                <a:cs typeface="Alexandria SemiBold" pitchFamily="2" charset="-78"/>
              </a:rPr>
              <a:t>هو</a:t>
            </a:r>
            <a:r>
              <a:rPr lang="ar-SA" dirty="0" smtClean="0">
                <a:latin typeface="Alexandria SemiBold" pitchFamily="2" charset="-78"/>
                <a:cs typeface="Alexandria SemiBold" pitchFamily="2" charset="-78"/>
              </a:rPr>
              <a:t>: التأكيد على المزايا والخصائص التي تنفرد بها السلعة أو الخدمة، مما يجعلها تفوق مثيلاتها في اشباع الحاجات الاستهلاكية التي قُدمت من أجلها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p:cNvPicPr>
            <a:picLocks noChangeAspect="1"/>
          </p:cNvPicPr>
          <p:nvPr/>
        </p:nvPicPr>
        <p:blipFill rotWithShape="1">
          <a:blip r:embed="rId4">
            <a:clrChange>
              <a:clrFrom>
                <a:srgbClr val="F3F3F5"/>
              </a:clrFrom>
              <a:clrTo>
                <a:srgbClr val="F3F3F5">
                  <a:alpha val="0"/>
                </a:srgbClr>
              </a:clrTo>
            </a:clrChange>
            <a:extLst>
              <a:ext uri="{28A0092B-C50C-407E-A947-70E740481C1C}">
                <a14:useLocalDpi xmlns:a14="http://schemas.microsoft.com/office/drawing/2010/main" val="0"/>
              </a:ext>
            </a:extLst>
          </a:blip>
          <a:srcRect l="7761" t="73549" r="80525" b="4946"/>
          <a:stretch/>
        </p:blipFill>
        <p:spPr>
          <a:xfrm>
            <a:off x="191069" y="2283318"/>
            <a:ext cx="1866329" cy="1041082"/>
          </a:xfrm>
          <a:prstGeom prst="rect">
            <a:avLst/>
          </a:prstGeom>
        </p:spPr>
      </p:pic>
      <p:sp>
        <p:nvSpPr>
          <p:cNvPr id="14" name="Rectangle 13"/>
          <p:cNvSpPr/>
          <p:nvPr/>
        </p:nvSpPr>
        <p:spPr>
          <a:xfrm>
            <a:off x="8427586" y="1843588"/>
            <a:ext cx="2145139" cy="461024"/>
          </a:xfrm>
          <a:prstGeom prst="rect">
            <a:avLst/>
          </a:prstGeom>
        </p:spPr>
        <p:txBody>
          <a:bodyPr wrap="none">
            <a:spAutoFit/>
          </a:bodyPr>
          <a:lstStyle/>
          <a:p>
            <a:pPr algn="r" rtl="1">
              <a:lnSpc>
                <a:spcPct val="150000"/>
              </a:lnSpc>
            </a:pPr>
            <a:r>
              <a:rPr lang="ar-SA" u="sng" dirty="0" smtClean="0">
                <a:solidFill>
                  <a:srgbClr val="C00000"/>
                </a:solidFill>
                <a:latin typeface="Alexandria SemiBold" pitchFamily="2" charset="-78"/>
                <a:cs typeface="Alexandria SemiBold" pitchFamily="2" charset="-78"/>
              </a:rPr>
              <a:t>(2) تحديد الأهداف:</a:t>
            </a:r>
            <a:endParaRPr lang="ar-SA" u="sng" dirty="0">
              <a:solidFill>
                <a:schemeClr val="accent1"/>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557606" y="1149299"/>
            <a:ext cx="46923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3714233"/>
            <a:ext cx="2716661" cy="2716661"/>
          </a:xfrm>
          <a:prstGeom prst="rect">
            <a:avLst/>
          </a:prstGeom>
        </p:spPr>
      </p:pic>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2008080" y="4158000"/>
              <a:ext cx="1227960" cy="909720"/>
            </p14:xfrm>
          </p:contentPart>
        </mc:Choice>
        <mc:Fallback xmlns="">
          <p:pic>
            <p:nvPicPr>
              <p:cNvPr id="3" name="Ink 2"/>
              <p:cNvPicPr/>
              <p:nvPr/>
            </p:nvPicPr>
            <p:blipFill>
              <a:blip r:embed="rId7"/>
              <a:stretch>
                <a:fillRect/>
              </a:stretch>
            </p:blipFill>
            <p:spPr>
              <a:xfrm>
                <a:off x="1998720" y="4148640"/>
                <a:ext cx="1246680" cy="928440"/>
              </a:xfrm>
              <a:prstGeom prst="rect">
                <a:avLst/>
              </a:prstGeom>
            </p:spPr>
          </p:pic>
        </mc:Fallback>
      </mc:AlternateContent>
    </p:spTree>
    <p:extLst>
      <p:ext uri="{BB962C8B-B14F-4D97-AF65-F5344CB8AC3E}">
        <p14:creationId xmlns:p14="http://schemas.microsoft.com/office/powerpoint/2010/main" val="13730438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57399" y="1701343"/>
            <a:ext cx="9258301" cy="4356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2804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888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9991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65357" y="1693454"/>
            <a:ext cx="8850306" cy="4431983"/>
          </a:xfrm>
          <a:prstGeom prst="rect">
            <a:avLst/>
          </a:prstGeom>
          <a:noFill/>
        </p:spPr>
        <p:txBody>
          <a:bodyPr wrap="square" rtlCol="0">
            <a:spAutoFit/>
          </a:bodyPr>
          <a:lstStyle/>
          <a:p>
            <a:pPr algn="r" rtl="1">
              <a:lnSpc>
                <a:spcPct val="150000"/>
              </a:lnSpc>
            </a:pPr>
            <a:endParaRPr lang="ar-SA" dirty="0" smtClean="0">
              <a:solidFill>
                <a:schemeClr val="accent1"/>
              </a:solidFill>
              <a:latin typeface="Alexandria SemiBold" pitchFamily="2" charset="-78"/>
              <a:cs typeface="Alexandria SemiBold" pitchFamily="2" charset="-78"/>
            </a:endParaRPr>
          </a:p>
          <a:p>
            <a:pPr algn="r" rtl="1">
              <a:lnSpc>
                <a:spcPct val="150000"/>
              </a:lnSpc>
            </a:pPr>
            <a:endParaRPr lang="ar-SA" sz="300" dirty="0" smtClean="0">
              <a:latin typeface="Alexandria SemiBold" pitchFamily="2" charset="-78"/>
              <a:cs typeface="Alexandria SemiBold" pitchFamily="2" charset="-78"/>
            </a:endParaRPr>
          </a:p>
          <a:p>
            <a:pPr algn="r" rtl="1">
              <a:lnSpc>
                <a:spcPct val="150000"/>
              </a:lnSpc>
            </a:pPr>
            <a:endParaRPr lang="ar-SA" sz="500" dirty="0" smtClean="0">
              <a:latin typeface="Alexandria SemiBold" pitchFamily="2" charset="-78"/>
              <a:cs typeface="Alexandria SemiBold" pitchFamily="2" charset="-78"/>
            </a:endParaRPr>
          </a:p>
          <a:p>
            <a:pPr algn="r" rtl="1">
              <a:lnSpc>
                <a:spcPct val="150000"/>
              </a:lnSpc>
            </a:pPr>
            <a:r>
              <a:rPr lang="ar-SA" dirty="0">
                <a:solidFill>
                  <a:srgbClr val="88351E"/>
                </a:solidFill>
                <a:latin typeface="Alexandria SemiBold" pitchFamily="2" charset="-78"/>
                <a:cs typeface="Alexandria SemiBold" pitchFamily="2" charset="-78"/>
              </a:rPr>
              <a:t>المرحلة الثالثة: </a:t>
            </a:r>
            <a:r>
              <a:rPr lang="ar-SA" dirty="0">
                <a:solidFill>
                  <a:schemeClr val="accent1"/>
                </a:solidFill>
                <a:latin typeface="Alexandria SemiBold" pitchFamily="2" charset="-78"/>
                <a:cs typeface="Alexandria SemiBold" pitchFamily="2" charset="-78"/>
              </a:rPr>
              <a:t>مرحلة التذكير </a:t>
            </a:r>
            <a:r>
              <a:rPr lang="en-US" dirty="0">
                <a:solidFill>
                  <a:schemeClr val="accent1"/>
                </a:solidFill>
                <a:latin typeface="Alexandria SemiBold" pitchFamily="2" charset="-78"/>
                <a:cs typeface="Alexandria SemiBold" pitchFamily="2" charset="-78"/>
              </a:rPr>
              <a:t>Retentive Stage</a:t>
            </a:r>
            <a:r>
              <a:rPr lang="ar-SA" dirty="0">
                <a:solidFill>
                  <a:schemeClr val="accent1"/>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ويطلق عليها مرحلة الاحتفاظ بالشهرة والمكانة التسويقية التي وصلت إليها السلعة ، وهي المرحلة التي تصل إليها السلعة أو الخدمة بعد أن حققت نجاحاً كبيراً من حيث معرفة المستهلكين لها وانتشار استخدامها أو طلبها .</a:t>
            </a:r>
          </a:p>
          <a:p>
            <a:pPr algn="r" rtl="1">
              <a:lnSpc>
                <a:spcPct val="150000"/>
              </a:lnSpc>
            </a:pPr>
            <a:r>
              <a:rPr lang="ar-SA" dirty="0">
                <a:solidFill>
                  <a:schemeClr val="accent1">
                    <a:lumMod val="75000"/>
                  </a:schemeClr>
                </a:solidFill>
                <a:latin typeface="Alexandria SemiBold" pitchFamily="2" charset="-78"/>
                <a:cs typeface="Alexandria SemiBold" pitchFamily="2" charset="-78"/>
              </a:rPr>
              <a:t>هدف الإعلان في مرحلة </a:t>
            </a:r>
            <a:r>
              <a:rPr lang="ar-SA" dirty="0" smtClean="0">
                <a:solidFill>
                  <a:schemeClr val="accent1">
                    <a:lumMod val="75000"/>
                  </a:schemeClr>
                </a:solidFill>
                <a:latin typeface="Alexandria SemiBold" pitchFamily="2" charset="-78"/>
                <a:cs typeface="Alexandria SemiBold" pitchFamily="2" charset="-78"/>
              </a:rPr>
              <a:t>التذكير</a:t>
            </a:r>
            <a:r>
              <a:rPr lang="ar-SA" dirty="0" smtClean="0">
                <a:latin typeface="Alexandria SemiBold" pitchFamily="2" charset="-78"/>
                <a:cs typeface="Alexandria SemiBold" pitchFamily="2" charset="-78"/>
              </a:rPr>
              <a:t> : </a:t>
            </a:r>
          </a:p>
          <a:p>
            <a:pPr marL="342900" indent="-342900" algn="r" rtl="1">
              <a:lnSpc>
                <a:spcPct val="150000"/>
              </a:lnSpc>
              <a:buClr>
                <a:srgbClr val="88351E"/>
              </a:buClr>
              <a:buFont typeface="+mj-lt"/>
              <a:buAutoNum type="arabicPeriod"/>
            </a:pPr>
            <a:r>
              <a:rPr lang="ar-SA" dirty="0" smtClean="0">
                <a:latin typeface="Alexandria SemiBold" pitchFamily="2" charset="-78"/>
                <a:cs typeface="Alexandria SemiBold" pitchFamily="2" charset="-78"/>
              </a:rPr>
              <a:t>الاحتفاظ بالمكانة الاقتصادية والتنافسية التي وصلت إليها السلعة أو الخدمة ودرجة الشهرة أو السمعة التي حققتها . </a:t>
            </a:r>
          </a:p>
          <a:p>
            <a:pPr marL="342900" indent="-342900" algn="r" rtl="1">
              <a:lnSpc>
                <a:spcPct val="150000"/>
              </a:lnSpc>
              <a:buClr>
                <a:srgbClr val="88351E"/>
              </a:buClr>
              <a:buFont typeface="+mj-lt"/>
              <a:buAutoNum type="arabicPeriod"/>
            </a:pPr>
            <a:r>
              <a:rPr lang="ar-SA" dirty="0" smtClean="0">
                <a:latin typeface="Alexandria SemiBold" pitchFamily="2" charset="-78"/>
                <a:cs typeface="Alexandria SemiBold" pitchFamily="2" charset="-78"/>
              </a:rPr>
              <a:t>الاحتفاظ بالمستهلكيين الحاليين .</a:t>
            </a:r>
          </a:p>
          <a:p>
            <a:pPr marL="342900" indent="-342900" algn="r" rtl="1">
              <a:lnSpc>
                <a:spcPct val="150000"/>
              </a:lnSpc>
              <a:buClr>
                <a:srgbClr val="88351E"/>
              </a:buClr>
              <a:buFont typeface="+mj-lt"/>
              <a:buAutoNum type="arabicPeriod"/>
            </a:pPr>
            <a:r>
              <a:rPr lang="ar-SA" dirty="0" smtClean="0">
                <a:latin typeface="Alexandria SemiBold" pitchFamily="2" charset="-78"/>
                <a:cs typeface="Alexandria SemiBold" pitchFamily="2" charset="-78"/>
              </a:rPr>
              <a:t>زيادة المبيعات </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من خلال التذكير </a:t>
            </a:r>
            <a:r>
              <a:rPr lang="ar-SA" dirty="0">
                <a:latin typeface="Alexandria SemiBold" pitchFamily="2" charset="-78"/>
                <a:cs typeface="Alexandria SemiBold" pitchFamily="2" charset="-78"/>
              </a:rPr>
              <a:t>المستمر للمستهلكين بعملية الشراء </a:t>
            </a: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p:cNvPicPr>
            <a:picLocks noChangeAspect="1"/>
          </p:cNvPicPr>
          <p:nvPr/>
        </p:nvPicPr>
        <p:blipFill rotWithShape="1">
          <a:blip r:embed="rId4">
            <a:clrChange>
              <a:clrFrom>
                <a:srgbClr val="F3F3F5"/>
              </a:clrFrom>
              <a:clrTo>
                <a:srgbClr val="F3F3F5">
                  <a:alpha val="0"/>
                </a:srgbClr>
              </a:clrTo>
            </a:clrChange>
            <a:extLst>
              <a:ext uri="{28A0092B-C50C-407E-A947-70E740481C1C}">
                <a14:useLocalDpi xmlns:a14="http://schemas.microsoft.com/office/drawing/2010/main" val="0"/>
              </a:ext>
            </a:extLst>
          </a:blip>
          <a:srcRect l="7761" t="73549" r="80525" b="4946"/>
          <a:stretch/>
        </p:blipFill>
        <p:spPr>
          <a:xfrm>
            <a:off x="204716" y="2141974"/>
            <a:ext cx="1831605" cy="1241603"/>
          </a:xfrm>
          <a:prstGeom prst="rect">
            <a:avLst/>
          </a:prstGeom>
        </p:spPr>
      </p:pic>
      <p:sp>
        <p:nvSpPr>
          <p:cNvPr id="14" name="Rectangle 13"/>
          <p:cNvSpPr/>
          <p:nvPr/>
        </p:nvSpPr>
        <p:spPr>
          <a:xfrm>
            <a:off x="9020542" y="1724746"/>
            <a:ext cx="2145139" cy="461024"/>
          </a:xfrm>
          <a:prstGeom prst="rect">
            <a:avLst/>
          </a:prstGeom>
        </p:spPr>
        <p:txBody>
          <a:bodyPr wrap="none">
            <a:spAutoFit/>
          </a:bodyPr>
          <a:lstStyle/>
          <a:p>
            <a:pPr algn="r" rtl="1">
              <a:lnSpc>
                <a:spcPct val="150000"/>
              </a:lnSpc>
            </a:pPr>
            <a:r>
              <a:rPr lang="ar-SA" u="sng" dirty="0" smtClean="0">
                <a:solidFill>
                  <a:srgbClr val="C00000"/>
                </a:solidFill>
                <a:latin typeface="Alexandria SemiBold" pitchFamily="2" charset="-78"/>
                <a:cs typeface="Alexandria SemiBold" pitchFamily="2" charset="-78"/>
              </a:rPr>
              <a:t>(2) تحديد الأهداف:</a:t>
            </a:r>
            <a:endParaRPr lang="ar-SA" u="sng" dirty="0">
              <a:solidFill>
                <a:schemeClr val="accent1"/>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557606" y="1149299"/>
            <a:ext cx="46923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pic>
        <p:nvPicPr>
          <p:cNvPr id="1026" name="Picture 2" descr="https://tse3.mm.bing.net/th?id=OIP.f-ldGq83-1ddPw64SoSPEAAAAA&amp;pid=Api&amp;P=0&amp;h=2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569" y="3739614"/>
            <a:ext cx="2317142" cy="22108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7475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04376" y="1810528"/>
            <a:ext cx="8010217" cy="3785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2804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8889" y="975974"/>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9991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17109" y="2232257"/>
            <a:ext cx="7504350" cy="3000821"/>
          </a:xfrm>
          <a:prstGeom prst="rect">
            <a:avLst/>
          </a:prstGeom>
          <a:noFill/>
        </p:spPr>
        <p:txBody>
          <a:bodyPr wrap="square" rtlCol="0">
            <a:spAutoFit/>
          </a:bodyPr>
          <a:lstStyle/>
          <a:p>
            <a:pPr algn="r" rtl="1">
              <a:lnSpc>
                <a:spcPct val="150000"/>
              </a:lnSpc>
            </a:pPr>
            <a:r>
              <a:rPr lang="ar-SA" dirty="0">
                <a:solidFill>
                  <a:srgbClr val="C00000"/>
                </a:solidFill>
                <a:latin typeface="Alexandria SemiBold" pitchFamily="2" charset="-78"/>
                <a:cs typeface="Alexandria SemiBold" pitchFamily="2" charset="-78"/>
              </a:rPr>
              <a:t>(3) تحليل الظروف التسويقية</a:t>
            </a:r>
            <a:r>
              <a:rPr lang="ar-SA" dirty="0" smtClean="0">
                <a:solidFill>
                  <a:srgbClr val="C0000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يجب على كاتب الإعلان أن يُحلل </a:t>
            </a:r>
            <a:r>
              <a:rPr lang="ar-SA" dirty="0">
                <a:latin typeface="Alexandria SemiBold" pitchFamily="2" charset="-78"/>
                <a:cs typeface="Alexandria SemiBold" pitchFamily="2" charset="-78"/>
              </a:rPr>
              <a:t>الظروف التسويقية </a:t>
            </a:r>
            <a:r>
              <a:rPr lang="ar-SA" dirty="0" smtClean="0">
                <a:latin typeface="Alexandria SemiBold" pitchFamily="2" charset="-78"/>
                <a:cs typeface="Alexandria SemiBold" pitchFamily="2" charset="-78"/>
              </a:rPr>
              <a:t>بعناية، ومنها ظروف العرض والطلب في السوق، وطبيعة المنافسة التي تواجهها السلعة أو الخدمة المعلن عنها من حيث الجودة والسعر والتوزيع. فإذا كان السعر أو تكلفة السلعة تساعد في حركة البيع، فيجب التركيز عليه في النص الإعلاني. كما أن معرفة مزايا المنافسين تجعل من السهل اقتراح نقط تميز واختلاف للسلعة المُعلن عنها.</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p:cNvPicPr>
            <a:picLocks noChangeAspect="1"/>
          </p:cNvPicPr>
          <p:nvPr/>
        </p:nvPicPr>
        <p:blipFill rotWithShape="1">
          <a:blip r:embed="rId4">
            <a:clrChange>
              <a:clrFrom>
                <a:srgbClr val="F3F3F5"/>
              </a:clrFrom>
              <a:clrTo>
                <a:srgbClr val="F3F3F5">
                  <a:alpha val="0"/>
                </a:srgbClr>
              </a:clrTo>
            </a:clrChange>
            <a:extLst>
              <a:ext uri="{28A0092B-C50C-407E-A947-70E740481C1C}">
                <a14:useLocalDpi xmlns:a14="http://schemas.microsoft.com/office/drawing/2010/main" val="0"/>
              </a:ext>
            </a:extLst>
          </a:blip>
          <a:srcRect l="7761" t="73549" r="80525" b="4946"/>
          <a:stretch/>
        </p:blipFill>
        <p:spPr>
          <a:xfrm>
            <a:off x="434612" y="1982489"/>
            <a:ext cx="2203406" cy="1493638"/>
          </a:xfrm>
          <a:prstGeom prst="rect">
            <a:avLst/>
          </a:prstGeom>
        </p:spPr>
      </p:pic>
      <p:sp>
        <p:nvSpPr>
          <p:cNvPr id="14" name="Rectangle 13"/>
          <p:cNvSpPr/>
          <p:nvPr/>
        </p:nvSpPr>
        <p:spPr>
          <a:xfrm>
            <a:off x="10980951" y="1724746"/>
            <a:ext cx="184730" cy="461024"/>
          </a:xfrm>
          <a:prstGeom prst="rect">
            <a:avLst/>
          </a:prstGeom>
        </p:spPr>
        <p:txBody>
          <a:bodyPr wrap="none">
            <a:spAutoFit/>
          </a:bodyPr>
          <a:lstStyle/>
          <a:p>
            <a:pPr algn="r" rtl="1">
              <a:lnSpc>
                <a:spcPct val="150000"/>
              </a:lnSpc>
            </a:pPr>
            <a:endParaRPr lang="ar-SA" dirty="0">
              <a:solidFill>
                <a:schemeClr val="accent1"/>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557606" y="1149299"/>
            <a:ext cx="46923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0014" y="3437036"/>
            <a:ext cx="2536122" cy="3068337"/>
          </a:xfrm>
          <a:prstGeom prst="rect">
            <a:avLst/>
          </a:prstGeom>
        </p:spPr>
      </p:pic>
    </p:spTree>
    <p:extLst>
      <p:ext uri="{BB962C8B-B14F-4D97-AF65-F5344CB8AC3E}">
        <p14:creationId xmlns:p14="http://schemas.microsoft.com/office/powerpoint/2010/main" val="6152002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03009" y="1769584"/>
            <a:ext cx="7562672" cy="3716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28048" y="8125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11593" y="89408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4383" y="109530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39440" y="1991102"/>
            <a:ext cx="7041511" cy="3416320"/>
          </a:xfrm>
          <a:prstGeom prst="rect">
            <a:avLst/>
          </a:prstGeom>
          <a:noFill/>
        </p:spPr>
        <p:txBody>
          <a:bodyPr wrap="square" rtlCol="0">
            <a:spAutoFit/>
          </a:bodyPr>
          <a:lstStyle/>
          <a:p>
            <a:pPr marL="341313" indent="-287338" algn="r" rtl="1">
              <a:lnSpc>
                <a:spcPct val="150000"/>
              </a:lnSpc>
            </a:pPr>
            <a:r>
              <a:rPr lang="ar-SA" dirty="0" smtClean="0">
                <a:solidFill>
                  <a:srgbClr val="C00000"/>
                </a:solidFill>
                <a:latin typeface="Alexandria SemiBold" pitchFamily="2" charset="-78"/>
                <a:cs typeface="Alexandria SemiBold" pitchFamily="2" charset="-78"/>
              </a:rPr>
              <a:t>(4) تحديد الفكرة والوتر الإعلاني:</a:t>
            </a:r>
            <a:r>
              <a:rPr lang="ar-SA" dirty="0" smtClean="0">
                <a:latin typeface="Alexandria SemiBold" pitchFamily="2" charset="-78"/>
                <a:cs typeface="Alexandria SemiBold" pitchFamily="2" charset="-78"/>
              </a:rPr>
              <a:t> يجب تحديد الفكرة التي يقدمها المعلن لاقناع المستهلك بشراء السلعة أو الاشتراك بالخدمة المُعلن عنها، بالإضافة إلى تحديد الوتر الإعلاني المناسب للإعلان. </a:t>
            </a:r>
          </a:p>
          <a:p>
            <a:pPr marL="341313" indent="-287338" algn="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dirty="0" smtClean="0">
                <a:solidFill>
                  <a:schemeClr val="accent1"/>
                </a:solidFill>
                <a:latin typeface="Alexandria SemiBold" pitchFamily="2" charset="-78"/>
                <a:cs typeface="Alexandria SemiBold" pitchFamily="2" charset="-78"/>
              </a:rPr>
              <a:t>الوتر </a:t>
            </a:r>
            <a:r>
              <a:rPr lang="ar-SA" dirty="0">
                <a:solidFill>
                  <a:schemeClr val="accent1"/>
                </a:solidFill>
                <a:latin typeface="Alexandria SemiBold" pitchFamily="2" charset="-78"/>
                <a:cs typeface="Alexandria SemiBold" pitchFamily="2" charset="-78"/>
              </a:rPr>
              <a:t>الإعلاني </a:t>
            </a:r>
            <a:r>
              <a:rPr lang="ar-SA" dirty="0">
                <a:latin typeface="Alexandria SemiBold" pitchFamily="2" charset="-78"/>
                <a:cs typeface="Alexandria SemiBold" pitchFamily="2" charset="-78"/>
              </a:rPr>
              <a:t>هو العنصر العاطفي أو النفسي الذي يلامس مشاعر الجمهور ويحفزهم على اتخاذ إجراء معين، مثل الشراء أو التسجيل. يمكن أن يكون هذا الوتر مرتبطًا بالاحتياجات الأساسية مثل الأمان، الحب، النجاح، أو حتى التسلية.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p:cNvPicPr>
            <a:picLocks noChangeAspect="1"/>
          </p:cNvPicPr>
          <p:nvPr/>
        </p:nvPicPr>
        <p:blipFill rotWithShape="1">
          <a:blip r:embed="rId4">
            <a:clrChange>
              <a:clrFrom>
                <a:srgbClr val="F3F3F5"/>
              </a:clrFrom>
              <a:clrTo>
                <a:srgbClr val="F3F3F5">
                  <a:alpha val="0"/>
                </a:srgbClr>
              </a:clrTo>
            </a:clrChange>
            <a:extLst>
              <a:ext uri="{28A0092B-C50C-407E-A947-70E740481C1C}">
                <a14:useLocalDpi xmlns:a14="http://schemas.microsoft.com/office/drawing/2010/main" val="0"/>
              </a:ext>
            </a:extLst>
          </a:blip>
          <a:srcRect l="7761" t="73549" r="80525" b="4946"/>
          <a:stretch/>
        </p:blipFill>
        <p:spPr>
          <a:xfrm>
            <a:off x="1489523" y="1922989"/>
            <a:ext cx="1899576" cy="1287679"/>
          </a:xfrm>
          <a:prstGeom prst="rect">
            <a:avLst/>
          </a:prstGeom>
        </p:spPr>
      </p:pic>
      <p:sp>
        <p:nvSpPr>
          <p:cNvPr id="14" name="Rectangle 13"/>
          <p:cNvSpPr/>
          <p:nvPr/>
        </p:nvSpPr>
        <p:spPr>
          <a:xfrm>
            <a:off x="10980951" y="1724746"/>
            <a:ext cx="184730" cy="461024"/>
          </a:xfrm>
          <a:prstGeom prst="rect">
            <a:avLst/>
          </a:prstGeom>
        </p:spPr>
        <p:txBody>
          <a:bodyPr wrap="none">
            <a:spAutoFit/>
          </a:bodyPr>
          <a:lstStyle/>
          <a:p>
            <a:pPr algn="r" rtl="1">
              <a:lnSpc>
                <a:spcPct val="150000"/>
              </a:lnSpc>
            </a:pPr>
            <a:endParaRPr lang="ar-SA" dirty="0">
              <a:solidFill>
                <a:schemeClr val="accent1"/>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557606" y="1149299"/>
            <a:ext cx="46923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15830" y="3207512"/>
            <a:ext cx="3280224" cy="2405497"/>
          </a:xfrm>
          <a:prstGeom prst="rect">
            <a:avLst/>
          </a:prstGeom>
        </p:spPr>
      </p:pic>
    </p:spTree>
    <p:extLst>
      <p:ext uri="{BB962C8B-B14F-4D97-AF65-F5344CB8AC3E}">
        <p14:creationId xmlns:p14="http://schemas.microsoft.com/office/powerpoint/2010/main" val="12139585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61815" y="1701344"/>
            <a:ext cx="8366078" cy="42097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28048" y="8125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11593" y="894086"/>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32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04383" y="109530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90999" y="1912079"/>
            <a:ext cx="8086768" cy="3831818"/>
          </a:xfrm>
          <a:prstGeom prst="rect">
            <a:avLst/>
          </a:prstGeom>
          <a:noFill/>
        </p:spPr>
        <p:txBody>
          <a:bodyPr wrap="square" rtlCol="0">
            <a:spAutoFit/>
          </a:bodyPr>
          <a:lstStyle/>
          <a:p>
            <a:pPr marL="341313" indent="-287338" algn="r" rtl="1">
              <a:lnSpc>
                <a:spcPct val="150000"/>
              </a:lnSpc>
            </a:pPr>
            <a:r>
              <a:rPr lang="ar-SA" dirty="0" smtClean="0">
                <a:solidFill>
                  <a:srgbClr val="C00000"/>
                </a:solidFill>
                <a:latin typeface="Alexandria SemiBold" pitchFamily="2" charset="-78"/>
                <a:cs typeface="Alexandria SemiBold" pitchFamily="2" charset="-78"/>
              </a:rPr>
              <a:t>(4) </a:t>
            </a:r>
            <a:r>
              <a:rPr lang="ar-SA" u="sng" dirty="0" smtClean="0">
                <a:solidFill>
                  <a:srgbClr val="C00000"/>
                </a:solidFill>
                <a:latin typeface="Alexandria SemiBold" pitchFamily="2" charset="-78"/>
                <a:cs typeface="Alexandria SemiBold" pitchFamily="2" charset="-78"/>
              </a:rPr>
              <a:t>تحديد الفكرة والوتر الإعلاني</a:t>
            </a:r>
            <a:r>
              <a:rPr lang="ar-SA" dirty="0" smtClean="0">
                <a:solidFill>
                  <a:srgbClr val="C00000"/>
                </a:solidFill>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a:t>
            </a:r>
          </a:p>
          <a:p>
            <a:pPr marL="341313" indent="177800" algn="r" rtl="1">
              <a:lnSpc>
                <a:spcPct val="150000"/>
              </a:lnSpc>
            </a:pPr>
            <a:r>
              <a:rPr lang="ar-SA" dirty="0" smtClean="0">
                <a:latin typeface="Alexandria SemiBold" pitchFamily="2" charset="-78"/>
                <a:cs typeface="Alexandria SemiBold" pitchFamily="2" charset="-78"/>
              </a:rPr>
              <a:t>فالفكرة الإعلانية </a:t>
            </a:r>
            <a:r>
              <a:rPr lang="ar-SA" dirty="0">
                <a:latin typeface="Alexandria SemiBold" pitchFamily="2" charset="-78"/>
                <a:cs typeface="Alexandria SemiBold" pitchFamily="2" charset="-78"/>
              </a:rPr>
              <a:t>ت</a:t>
            </a:r>
            <a:r>
              <a:rPr lang="ar-SA" dirty="0" smtClean="0">
                <a:latin typeface="Alexandria SemiBold" pitchFamily="2" charset="-78"/>
                <a:cs typeface="Alexandria SemiBold" pitchFamily="2" charset="-78"/>
              </a:rPr>
              <a:t>ركز </a:t>
            </a:r>
            <a:r>
              <a:rPr lang="ar-SA" dirty="0">
                <a:latin typeface="Alexandria SemiBold" pitchFamily="2" charset="-78"/>
                <a:cs typeface="Alexandria SemiBold" pitchFamily="2" charset="-78"/>
              </a:rPr>
              <a:t>على المحتوى والمعلومات العملية حول المنتج، بينما الوتر الإعلاني يركز على المشاعر والتأثير النفسي الذي يُحدثه الإعلان لدى المستهلك</a:t>
            </a:r>
            <a:r>
              <a:rPr lang="en-US" dirty="0">
                <a:latin typeface="Alexandria SemiBold" pitchFamily="2" charset="-78"/>
                <a:cs typeface="Alexandria SemiBold" pitchFamily="2" charset="-78"/>
              </a:rPr>
              <a:t>.</a:t>
            </a:r>
            <a:endParaRPr lang="ar-SA" sz="2400" dirty="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أمثلة على الأفكار والأوتار </a:t>
            </a:r>
            <a:r>
              <a:rPr lang="ar-SA" dirty="0" smtClean="0">
                <a:solidFill>
                  <a:schemeClr val="accent1"/>
                </a:solidFill>
                <a:latin typeface="Alexandria SemiBold" pitchFamily="2" charset="-78"/>
                <a:cs typeface="Alexandria SemiBold" pitchFamily="2" charset="-78"/>
              </a:rPr>
              <a:t>الإعلانية:</a:t>
            </a:r>
            <a:endParaRPr lang="ar-SA" dirty="0">
              <a:solidFill>
                <a:schemeClr val="accent1"/>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dirty="0" smtClean="0">
                <a:solidFill>
                  <a:srgbClr val="88351E"/>
                </a:solidFill>
                <a:latin typeface="Alexandria SemiBold" pitchFamily="2" charset="-78"/>
                <a:cs typeface="Alexandria SemiBold" pitchFamily="2" charset="-78"/>
              </a:rPr>
              <a:t>إعلانات السيارات:</a:t>
            </a:r>
            <a:r>
              <a:rPr lang="ar-SA" dirty="0" smtClean="0">
                <a:latin typeface="Alexandria SemiBold" pitchFamily="2" charset="-78"/>
                <a:cs typeface="Alexandria SemiBold" pitchFamily="2" charset="-78"/>
              </a:rPr>
              <a:t> فكرتها </a:t>
            </a:r>
            <a:r>
              <a:rPr lang="ar-SA" dirty="0">
                <a:latin typeface="Alexandria SemiBold" pitchFamily="2" charset="-78"/>
                <a:cs typeface="Alexandria SemiBold" pitchFamily="2" charset="-78"/>
              </a:rPr>
              <a:t>قد تركز على الأمان والراحة </a:t>
            </a:r>
            <a:r>
              <a:rPr lang="ar-SA" dirty="0" smtClean="0">
                <a:latin typeface="Alexandria SemiBold" pitchFamily="2" charset="-78"/>
                <a:cs typeface="Alexandria SemiBold" pitchFamily="2" charset="-78"/>
              </a:rPr>
              <a:t>(فائدة)، </a:t>
            </a:r>
            <a:r>
              <a:rPr lang="ar-SA" dirty="0">
                <a:latin typeface="Alexandria SemiBold" pitchFamily="2" charset="-78"/>
                <a:cs typeface="Alexandria SemiBold" pitchFamily="2" charset="-78"/>
              </a:rPr>
              <a:t>بينما تستخدم وتر الحرية والمغامرة (وتر).</a:t>
            </a:r>
          </a:p>
          <a:p>
            <a:pPr marL="285750" indent="-285750" algn="r" rtl="1">
              <a:lnSpc>
                <a:spcPct val="150000"/>
              </a:lnSpc>
              <a:buFont typeface="Wingdings" panose="05000000000000000000" pitchFamily="2" charset="2"/>
              <a:buChar char="§"/>
            </a:pPr>
            <a:r>
              <a:rPr lang="ar-SA" dirty="0" smtClean="0">
                <a:solidFill>
                  <a:srgbClr val="88351E"/>
                </a:solidFill>
                <a:latin typeface="Alexandria SemiBold" pitchFamily="2" charset="-78"/>
                <a:cs typeface="Alexandria SemiBold" pitchFamily="2" charset="-78"/>
              </a:rPr>
              <a:t>إعلانات المنتجات الصحية: </a:t>
            </a:r>
            <a:r>
              <a:rPr lang="ar-SA" dirty="0" smtClean="0">
                <a:latin typeface="Alexandria SemiBold" pitchFamily="2" charset="-78"/>
                <a:cs typeface="Alexandria SemiBold" pitchFamily="2" charset="-78"/>
              </a:rPr>
              <a:t>فكرتها قد </a:t>
            </a:r>
            <a:r>
              <a:rPr lang="ar-SA" dirty="0">
                <a:latin typeface="Alexandria SemiBold" pitchFamily="2" charset="-78"/>
                <a:cs typeface="Alexandria SemiBold" pitchFamily="2" charset="-78"/>
              </a:rPr>
              <a:t>تبرز فوائد الصحة الجيدة (فائدة) مع التركيز على الشعور بالثقة والجاذبية (وتر</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p:cNvSpPr/>
          <p:nvPr/>
        </p:nvSpPr>
        <p:spPr>
          <a:xfrm>
            <a:off x="10980951" y="1724746"/>
            <a:ext cx="184730" cy="461024"/>
          </a:xfrm>
          <a:prstGeom prst="rect">
            <a:avLst/>
          </a:prstGeom>
        </p:spPr>
        <p:txBody>
          <a:bodyPr wrap="none">
            <a:spAutoFit/>
          </a:bodyPr>
          <a:lstStyle/>
          <a:p>
            <a:pPr algn="r" rtl="1">
              <a:lnSpc>
                <a:spcPct val="150000"/>
              </a:lnSpc>
            </a:pPr>
            <a:endParaRPr lang="ar-SA" dirty="0">
              <a:solidFill>
                <a:schemeClr val="accent1"/>
              </a:solidFill>
              <a:latin typeface="Alexandria SemiBold" pitchFamily="2" charset="-78"/>
              <a:cs typeface="Alexandria SemiBold" pitchFamily="2" charset="-78"/>
            </a:endParaRPr>
          </a:p>
        </p:txBody>
      </p:sp>
      <p:sp>
        <p:nvSpPr>
          <p:cNvPr id="15" name="TextBox 14">
            <a:extLst>
              <a:ext uri="{FF2B5EF4-FFF2-40B4-BE49-F238E27FC236}">
                <a16:creationId xmlns:a16="http://schemas.microsoft.com/office/drawing/2014/main" id="{F9A80F9F-74DB-1D57-04E8-E20E92A09B0A}"/>
              </a:ext>
            </a:extLst>
          </p:cNvPr>
          <p:cNvSpPr txBox="1"/>
          <p:nvPr/>
        </p:nvSpPr>
        <p:spPr>
          <a:xfrm>
            <a:off x="2557606" y="1149299"/>
            <a:ext cx="469230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الخطوات اللازمة لكتابة النص الإعلاني</a:t>
            </a: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16318" b="15224"/>
          <a:stretch/>
        </p:blipFill>
        <p:spPr>
          <a:xfrm>
            <a:off x="0" y="2345884"/>
            <a:ext cx="3224520" cy="2920621"/>
          </a:xfrm>
          <a:prstGeom prst="rect">
            <a:avLst/>
          </a:prstGeom>
        </p:spPr>
      </p:pic>
    </p:spTree>
    <p:extLst>
      <p:ext uri="{BB962C8B-B14F-4D97-AF65-F5344CB8AC3E}">
        <p14:creationId xmlns:p14="http://schemas.microsoft.com/office/powerpoint/2010/main" val="7366288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10652" y="1667049"/>
            <a:ext cx="8780515" cy="45257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7249" y="927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2066" y="9951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4536" y="11951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669960" y="1815203"/>
            <a:ext cx="8488185" cy="4339650"/>
          </a:xfrm>
          <a:prstGeom prst="rect">
            <a:avLst/>
          </a:prstGeom>
          <a:no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هناك عدة قواعد يجب على كاتب الإعلان إتباعها حتى يضمن تقديم نص إعلاني فعال يتسم بالحيوية والقوة، وتتمثل في:</a:t>
            </a:r>
          </a:p>
          <a:p>
            <a:pPr marL="341313" indent="-341313" algn="r" rtl="1">
              <a:lnSpc>
                <a:spcPct val="150000"/>
              </a:lnSpc>
              <a:buFont typeface="+mj-lt"/>
              <a:buAutoNum type="arabicPeriod"/>
            </a:pPr>
            <a:r>
              <a:rPr lang="ar-SA" sz="2000" dirty="0">
                <a:solidFill>
                  <a:schemeClr val="accent2">
                    <a:lumMod val="75000"/>
                  </a:schemeClr>
                </a:solidFill>
                <a:latin typeface="Alexandria SemiBold" pitchFamily="2" charset="-78"/>
                <a:cs typeface="Alexandria SemiBold" pitchFamily="2" charset="-78"/>
              </a:rPr>
              <a:t>تقديم وجهة نظر المستهلك في النص الإعلاني : </a:t>
            </a:r>
            <a:r>
              <a:rPr lang="ar-SA" dirty="0" smtClean="0">
                <a:latin typeface="Alexandria SemiBold" pitchFamily="2" charset="-78"/>
                <a:cs typeface="Alexandria SemiBold" pitchFamily="2" charset="-78"/>
              </a:rPr>
              <a:t>ينبغي تقديم </a:t>
            </a:r>
            <a:r>
              <a:rPr lang="ar-SA" dirty="0">
                <a:latin typeface="Alexandria SemiBold" pitchFamily="2" charset="-78"/>
                <a:cs typeface="Alexandria SemiBold" pitchFamily="2" charset="-78"/>
              </a:rPr>
              <a:t>وجهة نظر المستهلك في النص </a:t>
            </a:r>
            <a:r>
              <a:rPr lang="ar-SA" dirty="0" smtClean="0">
                <a:latin typeface="Alexandria SemiBold" pitchFamily="2" charset="-78"/>
                <a:cs typeface="Alexandria SemiBold" pitchFamily="2" charset="-78"/>
              </a:rPr>
              <a:t>الإعلاني </a:t>
            </a:r>
            <a:r>
              <a:rPr lang="ar-SA" dirty="0">
                <a:latin typeface="Alexandria SemiBold" pitchFamily="2" charset="-78"/>
                <a:cs typeface="Alexandria SemiBold" pitchFamily="2" charset="-78"/>
              </a:rPr>
              <a:t>لضمان فعالية الرسالة الإعلانية وجذب انتباه الجمهور المستهدف. </a:t>
            </a:r>
            <a:r>
              <a:rPr lang="ar-SA" dirty="0" smtClean="0">
                <a:latin typeface="Alexandria SemiBold" pitchFamily="2" charset="-78"/>
                <a:cs typeface="Alexandria SemiBold" pitchFamily="2" charset="-78"/>
              </a:rPr>
              <a:t>ويستخدم الكاتب أسلوب أنت في </a:t>
            </a:r>
            <a:r>
              <a:rPr lang="ar-SA" dirty="0">
                <a:latin typeface="Alexandria SemiBold" pitchFamily="2" charset="-78"/>
                <a:cs typeface="Alexandria SemiBold" pitchFamily="2" charset="-78"/>
              </a:rPr>
              <a:t>كتابة النص </a:t>
            </a:r>
            <a:r>
              <a:rPr lang="ar-SA" dirty="0" smtClean="0">
                <a:latin typeface="Alexandria SemiBold" pitchFamily="2" charset="-78"/>
                <a:cs typeface="Alexandria SemiBold" pitchFamily="2" charset="-78"/>
              </a:rPr>
              <a:t>بتوجيه </a:t>
            </a:r>
            <a:r>
              <a:rPr lang="ar-SA" dirty="0">
                <a:latin typeface="Alexandria SemiBold" pitchFamily="2" charset="-78"/>
                <a:cs typeface="Alexandria SemiBold" pitchFamily="2" charset="-78"/>
              </a:rPr>
              <a:t>الحديث مباشرة إلى القارئ أو المستهلك باستخدام ضمير المخاطب. هذا الأسلوب يجعل النص أكثر شخصية ويعزز من شعور القارئ </a:t>
            </a:r>
            <a:r>
              <a:rPr lang="ar-SA" dirty="0" smtClean="0">
                <a:latin typeface="Alexandria SemiBold" pitchFamily="2" charset="-78"/>
                <a:cs typeface="Alexandria SemiBold" pitchFamily="2" charset="-78"/>
              </a:rPr>
              <a:t>بأن </a:t>
            </a:r>
            <a:r>
              <a:rPr lang="ar-SA" dirty="0">
                <a:latin typeface="Alexandria SemiBold" pitchFamily="2" charset="-78"/>
                <a:cs typeface="Alexandria SemiBold" pitchFamily="2" charset="-78"/>
              </a:rPr>
              <a:t>الإعلان موجه له </a:t>
            </a:r>
            <a:r>
              <a:rPr lang="ar-SA" dirty="0" smtClean="0">
                <a:latin typeface="Alexandria SemiBold" pitchFamily="2" charset="-78"/>
                <a:cs typeface="Alexandria SemiBold" pitchFamily="2" charset="-78"/>
              </a:rPr>
              <a:t>شخصياً، كما يساعد </a:t>
            </a:r>
            <a:r>
              <a:rPr lang="ar-SA" dirty="0">
                <a:latin typeface="Alexandria SemiBold" pitchFamily="2" charset="-78"/>
                <a:cs typeface="Alexandria SemiBold" pitchFamily="2" charset="-78"/>
              </a:rPr>
              <a:t>في بناء علاقة عاطفية بين العلامة التجارية والمستهلك، حيث يشعر القارئ بأنه </a:t>
            </a:r>
            <a:r>
              <a:rPr lang="ar-SA" dirty="0" smtClean="0">
                <a:latin typeface="Alexandria SemiBold" pitchFamily="2" charset="-78"/>
                <a:cs typeface="Alexandria SemiBold" pitchFamily="2" charset="-78"/>
              </a:rPr>
              <a:t>مُهم </a:t>
            </a:r>
            <a:r>
              <a:rPr lang="ar-SA" dirty="0">
                <a:latin typeface="Alexandria SemiBold" pitchFamily="2" charset="-78"/>
                <a:cs typeface="Alexandria SemiBold" pitchFamily="2" charset="-78"/>
              </a:rPr>
              <a:t>وأن احتياجاته ورغباته تؤخذ بعين </a:t>
            </a:r>
            <a:r>
              <a:rPr lang="ar-SA" dirty="0" smtClean="0">
                <a:latin typeface="Alexandria SemiBold" pitchFamily="2" charset="-78"/>
                <a:cs typeface="Alexandria SemiBold" pitchFamily="2" charset="-78"/>
              </a:rPr>
              <a:t>الاعتبار </a:t>
            </a:r>
            <a:r>
              <a:rPr lang="ar-SA" dirty="0">
                <a:latin typeface="Alexandria SemiBold" pitchFamily="2" charset="-78"/>
                <a:cs typeface="Alexandria SemiBold" pitchFamily="2" charset="-78"/>
              </a:rPr>
              <a:t>مما </a:t>
            </a:r>
            <a:r>
              <a:rPr lang="ar-SA" dirty="0" smtClean="0">
                <a:latin typeface="Alexandria SemiBold" pitchFamily="2" charset="-78"/>
                <a:cs typeface="Alexandria SemiBold" pitchFamily="2" charset="-78"/>
              </a:rPr>
              <a:t>يُحدث </a:t>
            </a:r>
            <a:r>
              <a:rPr lang="ar-SA" dirty="0">
                <a:latin typeface="Alexandria SemiBold" pitchFamily="2" charset="-78"/>
                <a:cs typeface="Alexandria SemiBold" pitchFamily="2" charset="-78"/>
              </a:rPr>
              <a:t>التأثير</a:t>
            </a:r>
            <a:r>
              <a:rPr lang="ar-SA" dirty="0" smtClean="0">
                <a:latin typeface="Alexandria SemiBold" pitchFamily="2" charset="-78"/>
                <a:cs typeface="Alexandria SemiBold" pitchFamily="2" charset="-78"/>
              </a:rPr>
              <a:t> المطلوب.</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pic>
        <p:nvPicPr>
          <p:cNvPr id="3" name="Picture 2"/>
          <p:cNvPicPr>
            <a:picLocks noChangeAspect="1"/>
          </p:cNvPicPr>
          <p:nvPr/>
        </p:nvPicPr>
        <p:blipFill rotWithShape="1">
          <a:blip r:embed="rId5">
            <a:extLst>
              <a:ext uri="{28A0092B-C50C-407E-A947-70E740481C1C}">
                <a14:useLocalDpi xmlns:a14="http://schemas.microsoft.com/office/drawing/2010/main" val="0"/>
              </a:ext>
            </a:extLst>
          </a:blip>
          <a:srcRect r="3562"/>
          <a:stretch/>
        </p:blipFill>
        <p:spPr>
          <a:xfrm>
            <a:off x="-191874" y="2134410"/>
            <a:ext cx="2950931" cy="3780485"/>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571254" y="1081059"/>
            <a:ext cx="453923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قواعد الإبداع في كتابة النص الإعلاني</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91122" y="1680697"/>
            <a:ext cx="8704257" cy="4306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7249" y="927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2066" y="9951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4536" y="11951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92285" y="1801555"/>
            <a:ext cx="8488185" cy="4185761"/>
          </a:xfrm>
          <a:prstGeom prst="rect">
            <a:avLst/>
          </a:prstGeom>
          <a:noFill/>
        </p:spPr>
        <p:txBody>
          <a:bodyPr wrap="square" rtlCol="0">
            <a:spAutoFit/>
          </a:bodyPr>
          <a:lstStyle/>
          <a:p>
            <a:pPr algn="r" rtl="1">
              <a:lnSpc>
                <a:spcPct val="150000"/>
              </a:lnSpc>
            </a:pPr>
            <a:r>
              <a:rPr lang="ar-SA" sz="2000" dirty="0" smtClean="0">
                <a:solidFill>
                  <a:schemeClr val="accent2">
                    <a:lumMod val="75000"/>
                  </a:schemeClr>
                </a:solidFill>
                <a:latin typeface="Alexandria SemiBold" pitchFamily="2" charset="-78"/>
                <a:cs typeface="Alexandria SemiBold" pitchFamily="2" charset="-78"/>
              </a:rPr>
              <a:t>     أمثلة لاستخدم </a:t>
            </a:r>
            <a:r>
              <a:rPr lang="ar-SA" sz="2000" dirty="0">
                <a:solidFill>
                  <a:schemeClr val="accent2">
                    <a:lumMod val="75000"/>
                  </a:schemeClr>
                </a:solidFill>
                <a:latin typeface="Alexandria SemiBold" pitchFamily="2" charset="-78"/>
                <a:cs typeface="Alexandria SemiBold" pitchFamily="2" charset="-78"/>
              </a:rPr>
              <a:t>أسلوب </a:t>
            </a:r>
            <a:r>
              <a:rPr lang="ar-SA" sz="2000" dirty="0">
                <a:solidFill>
                  <a:srgbClr val="C00000"/>
                </a:solidFill>
                <a:latin typeface="Alexandria SemiBold" pitchFamily="2" charset="-78"/>
                <a:cs typeface="Alexandria SemiBold" pitchFamily="2" charset="-78"/>
              </a:rPr>
              <a:t>” أنت“ </a:t>
            </a:r>
            <a:r>
              <a:rPr lang="ar-SA" sz="2000" dirty="0">
                <a:solidFill>
                  <a:schemeClr val="accent2">
                    <a:lumMod val="75000"/>
                  </a:schemeClr>
                </a:solidFill>
                <a:latin typeface="Alexandria SemiBold" pitchFamily="2" charset="-78"/>
                <a:cs typeface="Alexandria SemiBold" pitchFamily="2" charset="-78"/>
              </a:rPr>
              <a:t>في كتابة النص </a:t>
            </a:r>
            <a:r>
              <a:rPr lang="ar-SA" sz="2000" dirty="0" smtClean="0">
                <a:solidFill>
                  <a:schemeClr val="accent2">
                    <a:lumMod val="75000"/>
                  </a:schemeClr>
                </a:solidFill>
                <a:latin typeface="Alexandria SemiBold" pitchFamily="2" charset="-78"/>
                <a:cs typeface="Alexandria SemiBold" pitchFamily="2" charset="-78"/>
              </a:rPr>
              <a:t>الإعلاني:</a:t>
            </a:r>
            <a:r>
              <a:rPr lang="ar-SA" sz="2000" dirty="0">
                <a:solidFill>
                  <a:schemeClr val="accent2">
                    <a:lumMod val="75000"/>
                  </a:schemeClr>
                </a:solidFill>
                <a:latin typeface="Alexandria SemiBold" pitchFamily="2" charset="-78"/>
                <a:cs typeface="Alexandria SemiBold" pitchFamily="2" charset="-78"/>
              </a:rPr>
              <a:t> </a:t>
            </a:r>
            <a:endParaRPr lang="ar-SA" sz="2000" dirty="0" smtClean="0">
              <a:solidFill>
                <a:schemeClr val="accent2">
                  <a:lumMod val="75000"/>
                </a:schemeClr>
              </a:solidFill>
              <a:latin typeface="Alexandria SemiBold" pitchFamily="2" charset="-78"/>
              <a:cs typeface="Alexandria SemiBold" pitchFamily="2" charset="-78"/>
            </a:endParaRPr>
          </a:p>
          <a:p>
            <a:pPr algn="ctr" rtl="1"/>
            <a:r>
              <a:rPr lang="ar-SA" dirty="0" smtClean="0">
                <a:latin typeface="Alexandria SemiBold" pitchFamily="2" charset="-78"/>
                <a:cs typeface="Alexandria SemiBold" pitchFamily="2" charset="-78"/>
              </a:rPr>
              <a:t>المُنتج </a:t>
            </a:r>
            <a:r>
              <a:rPr lang="ar-SA" dirty="0">
                <a:latin typeface="Alexandria SemiBold" pitchFamily="2" charset="-78"/>
                <a:cs typeface="Alexandria SemiBold" pitchFamily="2" charset="-78"/>
              </a:rPr>
              <a:t>لدينا </a:t>
            </a:r>
            <a:r>
              <a:rPr lang="ar-SA" dirty="0" smtClean="0">
                <a:latin typeface="Alexandria SemiBold" pitchFamily="2" charset="-78"/>
                <a:cs typeface="Alexandria SemiBold" pitchFamily="2" charset="-78"/>
              </a:rPr>
              <a:t>ممتاز   </a:t>
            </a:r>
            <a:r>
              <a:rPr lang="ar-SA" sz="6000" b="1" dirty="0" smtClean="0">
                <a:solidFill>
                  <a:srgbClr val="FF0000"/>
                </a:solidFill>
                <a:latin typeface="Alexandria SemiBold" pitchFamily="2" charset="-78"/>
                <a:cs typeface="Alexandria SemiBold" pitchFamily="2" charset="-78"/>
              </a:rPr>
              <a:t>×</a:t>
            </a:r>
            <a:endParaRPr lang="ar-SA" sz="4000" dirty="0">
              <a:latin typeface="Alexandria SemiBold" pitchFamily="2" charset="-78"/>
              <a:cs typeface="Alexandria SemiBold" pitchFamily="2" charset="-78"/>
            </a:endParaRPr>
          </a:p>
          <a:p>
            <a:pPr algn="ctr" rtl="1"/>
            <a:r>
              <a:rPr lang="ar-SA" dirty="0" smtClean="0">
                <a:latin typeface="Alexandria SemiBold" pitchFamily="2" charset="-78"/>
                <a:cs typeface="Alexandria SemiBold" pitchFamily="2" charset="-78"/>
              </a:rPr>
              <a:t>ستُحب </a:t>
            </a:r>
            <a:r>
              <a:rPr lang="ar-SA" dirty="0">
                <a:latin typeface="Alexandria SemiBold" pitchFamily="2" charset="-78"/>
                <a:cs typeface="Alexandria SemiBold" pitchFamily="2" charset="-78"/>
              </a:rPr>
              <a:t>هذا المنتج لأنه مصمم </a:t>
            </a:r>
            <a:r>
              <a:rPr lang="ar-SA" dirty="0" smtClean="0">
                <a:latin typeface="Alexandria SemiBold" pitchFamily="2" charset="-78"/>
                <a:cs typeface="Alexandria SemiBold" pitchFamily="2" charset="-78"/>
              </a:rPr>
              <a:t>خصيصاً </a:t>
            </a:r>
            <a:r>
              <a:rPr lang="ar-SA" dirty="0">
                <a:latin typeface="Alexandria SemiBold" pitchFamily="2" charset="-78"/>
                <a:cs typeface="Alexandria SemiBold" pitchFamily="2" charset="-78"/>
              </a:rPr>
              <a:t>لتلبية </a:t>
            </a:r>
            <a:r>
              <a:rPr lang="ar-SA" dirty="0" smtClean="0">
                <a:latin typeface="Alexandria SemiBold" pitchFamily="2" charset="-78"/>
                <a:cs typeface="Alexandria SemiBold" pitchFamily="2" charset="-78"/>
              </a:rPr>
              <a:t>احتياجاتك</a:t>
            </a:r>
            <a:r>
              <a:rPr lang="ar-SA" dirty="0">
                <a:latin typeface="Alexandria SemiBold" pitchFamily="2" charset="-78"/>
                <a:cs typeface="Alexandria SemiBold" pitchFamily="2" charset="-78"/>
              </a:rPr>
              <a:t> </a:t>
            </a:r>
            <a:r>
              <a:rPr lang="en-US" sz="4400" b="1" dirty="0">
                <a:solidFill>
                  <a:srgbClr val="00B050"/>
                </a:solidFill>
                <a:latin typeface="Alexandria Black" pitchFamily="2" charset="-78"/>
                <a:cs typeface="Alexandria Black" pitchFamily="2" charset="-78"/>
              </a:rPr>
              <a:t>✓</a:t>
            </a:r>
            <a:endParaRPr lang="ar-SA" dirty="0">
              <a:latin typeface="Alexandria SemiBold" pitchFamily="2" charset="-78"/>
              <a:cs typeface="Alexandria SemiBold" pitchFamily="2" charset="-78"/>
            </a:endParaRPr>
          </a:p>
          <a:p>
            <a:pPr algn="ctr" rtl="1"/>
            <a:endParaRPr lang="ar-SA" sz="700" dirty="0">
              <a:latin typeface="Alexandria SemiBold" pitchFamily="2" charset="-78"/>
              <a:cs typeface="Alexandria SemiBold" pitchFamily="2" charset="-78"/>
            </a:endParaRPr>
          </a:p>
          <a:p>
            <a:pPr algn="ctr" rtl="1"/>
            <a:r>
              <a:rPr lang="ar-SA" sz="1600" dirty="0" smtClean="0">
                <a:latin typeface="Alexandria SemiBold" pitchFamily="2" charset="-78"/>
                <a:cs typeface="Alexandria SemiBold" pitchFamily="2" charset="-78"/>
              </a:rPr>
              <a:t>-----------------------------------------</a:t>
            </a:r>
          </a:p>
          <a:p>
            <a:pPr algn="ctr" rtl="1"/>
            <a:r>
              <a:rPr lang="ar-SA" dirty="0" smtClean="0">
                <a:latin typeface="Alexandria SemiBold" pitchFamily="2" charset="-78"/>
                <a:cs typeface="Alexandria SemiBold" pitchFamily="2" charset="-78"/>
              </a:rPr>
              <a:t>نحن </a:t>
            </a:r>
            <a:r>
              <a:rPr lang="ar-SA" dirty="0">
                <a:latin typeface="Alexandria SemiBold" pitchFamily="2" charset="-78"/>
                <a:cs typeface="Alexandria SemiBold" pitchFamily="2" charset="-78"/>
              </a:rPr>
              <a:t>نقدم خدمات </a:t>
            </a:r>
            <a:r>
              <a:rPr lang="ar-SA" dirty="0" smtClean="0">
                <a:latin typeface="Alexandria SemiBold" pitchFamily="2" charset="-78"/>
                <a:cs typeface="Alexandria SemiBold" pitchFamily="2" charset="-78"/>
              </a:rPr>
              <a:t>رائعة </a:t>
            </a:r>
            <a:r>
              <a:rPr lang="ar-SA" sz="6000" b="1" dirty="0" smtClean="0">
                <a:solidFill>
                  <a:srgbClr val="FF0000"/>
                </a:solidFill>
                <a:latin typeface="Alexandria SemiBold" pitchFamily="2" charset="-78"/>
                <a:cs typeface="Alexandria SemiBold" pitchFamily="2" charset="-78"/>
              </a:rPr>
              <a:t>×</a:t>
            </a:r>
            <a:endParaRPr lang="ar-SA" sz="3200" dirty="0">
              <a:latin typeface="Alexandria SemiBold" pitchFamily="2" charset="-78"/>
              <a:cs typeface="Alexandria SemiBold" pitchFamily="2" charset="-78"/>
            </a:endParaRPr>
          </a:p>
          <a:p>
            <a:pPr algn="ctr" rtl="1"/>
            <a:r>
              <a:rPr lang="ar-SA" dirty="0" smtClean="0">
                <a:latin typeface="Alexandria SemiBold" pitchFamily="2" charset="-78"/>
                <a:cs typeface="Alexandria SemiBold" pitchFamily="2" charset="-78"/>
              </a:rPr>
              <a:t> استمتع </a:t>
            </a:r>
            <a:r>
              <a:rPr lang="ar-SA" dirty="0">
                <a:latin typeface="Alexandria SemiBold" pitchFamily="2" charset="-78"/>
                <a:cs typeface="Alexandria SemiBold" pitchFamily="2" charset="-78"/>
              </a:rPr>
              <a:t>بخدماتنا الرائعة التي ستجعل حياتك </a:t>
            </a:r>
            <a:r>
              <a:rPr lang="ar-SA" dirty="0" smtClean="0">
                <a:latin typeface="Alexandria SemiBold" pitchFamily="2" charset="-78"/>
                <a:cs typeface="Alexandria SemiBold" pitchFamily="2" charset="-78"/>
              </a:rPr>
              <a:t>أسهل </a:t>
            </a:r>
            <a:r>
              <a:rPr lang="en-US" sz="4400" b="1" dirty="0" smtClean="0">
                <a:solidFill>
                  <a:srgbClr val="00B050"/>
                </a:solidFill>
                <a:latin typeface="Alexandria Black" pitchFamily="2" charset="-78"/>
                <a:cs typeface="Alexandria Black" pitchFamily="2" charset="-78"/>
              </a:rPr>
              <a:t>✓</a:t>
            </a:r>
            <a:endParaRPr lang="ar-SA" sz="44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 name="TextBox 11">
            <a:extLst>
              <a:ext uri="{FF2B5EF4-FFF2-40B4-BE49-F238E27FC236}">
                <a16:creationId xmlns:a16="http://schemas.microsoft.com/office/drawing/2014/main" id="{F9A80F9F-74DB-1D57-04E8-E20E92A09B0A}"/>
              </a:ext>
            </a:extLst>
          </p:cNvPr>
          <p:cNvSpPr txBox="1"/>
          <p:nvPr/>
        </p:nvSpPr>
        <p:spPr>
          <a:xfrm>
            <a:off x="2571254" y="1081059"/>
            <a:ext cx="453923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قواعد الإبداع في كتابة النص الإعلاني</a:t>
            </a:r>
          </a:p>
        </p:txBody>
      </p:sp>
      <p:sp>
        <p:nvSpPr>
          <p:cNvPr id="13" name="TextBox 12">
            <a:extLst>
              <a:ext uri="{FF2B5EF4-FFF2-40B4-BE49-F238E27FC236}">
                <a16:creationId xmlns:a16="http://schemas.microsoft.com/office/drawing/2014/main" id="{F9A80F9F-74DB-1D57-04E8-E20E92A09B0A}"/>
              </a:ext>
            </a:extLst>
          </p:cNvPr>
          <p:cNvSpPr txBox="1"/>
          <p:nvPr/>
        </p:nvSpPr>
        <p:spPr>
          <a:xfrm>
            <a:off x="35749" y="2803093"/>
            <a:ext cx="2940603" cy="2354491"/>
          </a:xfrm>
          <a:prstGeom prst="rect">
            <a:avLst/>
          </a:prstGeom>
          <a:solidFill>
            <a:schemeClr val="accent4">
              <a:lumMod val="40000"/>
              <a:lumOff val="6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sz="1400" dirty="0" smtClean="0">
                <a:solidFill>
                  <a:srgbClr val="C00000"/>
                </a:solidFill>
                <a:latin typeface="Alexandria Black" pitchFamily="2" charset="-78"/>
                <a:cs typeface="Alexandria Black" pitchFamily="2" charset="-78"/>
              </a:rPr>
              <a:t>مثال: </a:t>
            </a:r>
          </a:p>
          <a:p>
            <a:pPr algn="ctr" rtl="1">
              <a:lnSpc>
                <a:spcPct val="150000"/>
              </a:lnSpc>
            </a:pPr>
            <a:r>
              <a:rPr lang="ar-SA" sz="1200" dirty="0" smtClean="0">
                <a:latin typeface="Alexandria Black" pitchFamily="2" charset="-78"/>
                <a:cs typeface="Alexandria Black" pitchFamily="2" charset="-78"/>
              </a:rPr>
              <a:t>كثيرون من الناس يندرجون تحت لقب العامة</a:t>
            </a:r>
          </a:p>
          <a:p>
            <a:pPr algn="ctr" rtl="1">
              <a:lnSpc>
                <a:spcPct val="150000"/>
              </a:lnSpc>
            </a:pPr>
            <a:r>
              <a:rPr lang="ar-SA" sz="1200" dirty="0" smtClean="0">
                <a:latin typeface="Alexandria Black" pitchFamily="2" charset="-78"/>
                <a:cs typeface="Alexandria Black" pitchFamily="2" charset="-78"/>
              </a:rPr>
              <a:t>لكن البعض – وأنت أحدهم – يفضل الخيار المميز، خصوصاُ في السيارة التي يقودها.</a:t>
            </a:r>
          </a:p>
          <a:p>
            <a:pPr algn="ctr">
              <a:lnSpc>
                <a:spcPct val="150000"/>
              </a:lnSpc>
            </a:pPr>
            <a:r>
              <a:rPr lang="ar-SA" sz="1200" dirty="0" smtClean="0">
                <a:latin typeface="Alexandria Black" pitchFamily="2" charset="-78"/>
                <a:cs typeface="Alexandria Black" pitchFamily="2" charset="-78"/>
              </a:rPr>
              <a:t>لمثل هؤلاء تقدم نيسان مجموعة متميزة من السيارات</a:t>
            </a:r>
          </a:p>
        </p:txBody>
      </p:sp>
      <mc:AlternateContent xmlns:mc="http://schemas.openxmlformats.org/markup-compatibility/2006" xmlns:p14="http://schemas.microsoft.com/office/powerpoint/2010/main">
        <mc:Choice Requires="p14">
          <p:contentPart p14:bwMode="auto" r:id="rId5">
            <p14:nvContentPartPr>
              <p14:cNvPr id="2" name="Ink 1"/>
              <p14:cNvContentPartPr/>
              <p14:nvPr/>
            </p14:nvContentPartPr>
            <p14:xfrm>
              <a:off x="5474880" y="2858400"/>
              <a:ext cx="5374080" cy="2310480"/>
            </p14:xfrm>
          </p:contentPart>
        </mc:Choice>
        <mc:Fallback xmlns="">
          <p:pic>
            <p:nvPicPr>
              <p:cNvPr id="2" name="Ink 1"/>
              <p:cNvPicPr/>
              <p:nvPr/>
            </p:nvPicPr>
            <p:blipFill>
              <a:blip r:embed="rId6"/>
              <a:stretch>
                <a:fillRect/>
              </a:stretch>
            </p:blipFill>
            <p:spPr>
              <a:xfrm>
                <a:off x="5465520" y="2849040"/>
                <a:ext cx="5392800" cy="2329200"/>
              </a:xfrm>
              <a:prstGeom prst="rect">
                <a:avLst/>
              </a:prstGeom>
            </p:spPr>
          </p:pic>
        </mc:Fallback>
      </mc:AlternateContent>
    </p:spTree>
    <p:extLst>
      <p:ext uri="{BB962C8B-B14F-4D97-AF65-F5344CB8AC3E}">
        <p14:creationId xmlns:p14="http://schemas.microsoft.com/office/powerpoint/2010/main" val="2985106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80388" y="1612457"/>
            <a:ext cx="7392411" cy="46801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7249" y="927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2066" y="9951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4536" y="11951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580388" y="1574942"/>
            <a:ext cx="7299464" cy="4662815"/>
          </a:xfrm>
          <a:prstGeom prst="rect">
            <a:avLst/>
          </a:prstGeom>
          <a:noFill/>
        </p:spPr>
        <p:txBody>
          <a:bodyPr wrap="square" rtlCol="0">
            <a:spAutoFit/>
          </a:bodyPr>
          <a:lstStyle/>
          <a:p>
            <a:pPr marL="341313" indent="-341313" algn="r" rtl="1">
              <a:lnSpc>
                <a:spcPct val="150000"/>
              </a:lnSpc>
              <a:buFont typeface="+mj-lt"/>
              <a:buAutoNum type="arabicPeriod" startAt="2"/>
            </a:pPr>
            <a:r>
              <a:rPr lang="ar-SA" sz="2000" dirty="0" smtClean="0">
                <a:solidFill>
                  <a:schemeClr val="accent2">
                    <a:lumMod val="75000"/>
                  </a:schemeClr>
                </a:solidFill>
                <a:latin typeface="Alexandria SemiBold" pitchFamily="2" charset="-78"/>
                <a:cs typeface="Alexandria SemiBold" pitchFamily="2" charset="-78"/>
              </a:rPr>
              <a:t>البحث عن أفكار جديدة مبتكرة: </a:t>
            </a:r>
          </a:p>
          <a:p>
            <a:pPr algn="r" rtl="1">
              <a:lnSpc>
                <a:spcPct val="150000"/>
              </a:lnSpc>
            </a:pPr>
            <a:r>
              <a:rPr lang="ar-SA" dirty="0" smtClean="0">
                <a:latin typeface="Alexandria SemiBold" pitchFamily="2" charset="-78"/>
                <a:cs typeface="Alexandria SemiBold" pitchFamily="2" charset="-78"/>
              </a:rPr>
              <a:t>إن التحدي الذي يواجه كاتب الإعلان هو إيجاد فكرة مُبتكرة والابتعاد عن الأفكار التقليدية والمألوفة لأن التجديد والابتكار يساهمان في جذب الانتباه للإعلان. ولا تكفي الفكرة الجديدة فقط وإنما يجب أن يشمل التجديد استخدام كلمات غير مألوفة وجذابة، بالإضافة إلى أساليب تصميم جذابة لعرض الفكرة . </a:t>
            </a:r>
            <a:r>
              <a:rPr lang="ar-SA" dirty="0" smtClean="0">
                <a:solidFill>
                  <a:srgbClr val="00B0F0"/>
                </a:solidFill>
                <a:latin typeface="Alexandria SemiBold" pitchFamily="2" charset="-78"/>
                <a:cs typeface="Alexandria SemiBold" pitchFamily="2" charset="-78"/>
              </a:rPr>
              <a:t>أمثلة لأفكار جديدة:</a:t>
            </a:r>
          </a:p>
          <a:p>
            <a:pPr algn="r" rtl="1">
              <a:lnSpc>
                <a:spcPct val="150000"/>
              </a:lnSpc>
            </a:pPr>
            <a:endParaRPr lang="ar-SA" sz="300" dirty="0">
              <a:solidFill>
                <a:srgbClr val="00B0F0"/>
              </a:solidFill>
              <a:latin typeface="Alexandria SemiBold" pitchFamily="2" charset="-78"/>
              <a:cs typeface="Alexandria SemiBold" pitchFamily="2" charset="-78"/>
            </a:endParaRPr>
          </a:p>
          <a:p>
            <a:pPr algn="ctr" rtl="1">
              <a:lnSpc>
                <a:spcPct val="150000"/>
              </a:lnSpc>
            </a:pPr>
            <a:r>
              <a:rPr lang="ar-SA" sz="1700" dirty="0">
                <a:solidFill>
                  <a:srgbClr val="88351E"/>
                </a:solidFill>
                <a:latin typeface="Alexandria SemiBold" pitchFamily="2" charset="-78"/>
                <a:cs typeface="Alexandria SemiBold" pitchFamily="2" charset="-78"/>
              </a:rPr>
              <a:t>مع </a:t>
            </a:r>
            <a:r>
              <a:rPr lang="ar-SA" sz="1700" dirty="0" smtClean="0">
                <a:solidFill>
                  <a:srgbClr val="88351E"/>
                </a:solidFill>
                <a:latin typeface="Alexandria SemiBold" pitchFamily="2" charset="-78"/>
                <a:cs typeface="Alexandria SemiBold" pitchFamily="2" charset="-78"/>
              </a:rPr>
              <a:t>كريم نيفيا المضاد </a:t>
            </a:r>
            <a:r>
              <a:rPr lang="ar-SA" sz="1700" dirty="0">
                <a:solidFill>
                  <a:srgbClr val="88351E"/>
                </a:solidFill>
                <a:latin typeface="Alexandria SemiBold" pitchFamily="2" charset="-78"/>
                <a:cs typeface="Alexandria SemiBold" pitchFamily="2" charset="-78"/>
              </a:rPr>
              <a:t>للتجاعيد، لن تستعيد شباب بشرتك </a:t>
            </a:r>
            <a:r>
              <a:rPr lang="ar-SA" sz="1700" dirty="0" smtClean="0">
                <a:solidFill>
                  <a:srgbClr val="88351E"/>
                </a:solidFill>
                <a:latin typeface="Alexandria SemiBold" pitchFamily="2" charset="-78"/>
                <a:cs typeface="Alexandria SemiBold" pitchFamily="2" charset="-78"/>
              </a:rPr>
              <a:t>بس، لكن </a:t>
            </a:r>
            <a:r>
              <a:rPr lang="ar-SA" sz="1700" dirty="0">
                <a:solidFill>
                  <a:srgbClr val="88351E"/>
                </a:solidFill>
                <a:latin typeface="Alexandria SemiBold" pitchFamily="2" charset="-78"/>
                <a:cs typeface="Alexandria SemiBold" pitchFamily="2" charset="-78"/>
              </a:rPr>
              <a:t>ستستعيد ثقتك بنفسك </a:t>
            </a:r>
            <a:r>
              <a:rPr lang="ar-SA" sz="1700" dirty="0" smtClean="0">
                <a:solidFill>
                  <a:srgbClr val="88351E"/>
                </a:solidFill>
                <a:latin typeface="Alexandria SemiBold" pitchFamily="2" charset="-78"/>
                <a:cs typeface="Alexandria SemiBold" pitchFamily="2" charset="-78"/>
              </a:rPr>
              <a:t>أيضاً</a:t>
            </a:r>
          </a:p>
          <a:p>
            <a:pPr algn="ctr" rtl="1">
              <a:lnSpc>
                <a:spcPct val="150000"/>
              </a:lnSpc>
            </a:pPr>
            <a:r>
              <a:rPr lang="ar-SA" sz="1700" dirty="0" smtClean="0">
                <a:solidFill>
                  <a:schemeClr val="accent6"/>
                </a:solidFill>
                <a:latin typeface="Alexandria SemiBold" pitchFamily="2" charset="-78"/>
                <a:cs typeface="Alexandria SemiBold" pitchFamily="2" charset="-78"/>
              </a:rPr>
              <a:t>قبل </a:t>
            </a:r>
            <a:r>
              <a:rPr lang="ar-SA" sz="1700" dirty="0">
                <a:solidFill>
                  <a:schemeClr val="accent6"/>
                </a:solidFill>
                <a:latin typeface="Alexandria SemiBold" pitchFamily="2" charset="-78"/>
                <a:cs typeface="Alexandria SemiBold" pitchFamily="2" charset="-78"/>
              </a:rPr>
              <a:t>عامين، كنت أواجه صعوبة في النوم. </a:t>
            </a:r>
            <a:endParaRPr lang="ar-SA" sz="1700" dirty="0" smtClean="0">
              <a:solidFill>
                <a:schemeClr val="accent6"/>
              </a:solidFill>
              <a:latin typeface="Alexandria SemiBold" pitchFamily="2" charset="-78"/>
              <a:cs typeface="Alexandria SemiBold" pitchFamily="2" charset="-78"/>
            </a:endParaRPr>
          </a:p>
          <a:p>
            <a:pPr algn="ctr" rtl="1">
              <a:lnSpc>
                <a:spcPct val="150000"/>
              </a:lnSpc>
            </a:pPr>
            <a:r>
              <a:rPr lang="ar-SA" sz="1700" dirty="0" smtClean="0">
                <a:solidFill>
                  <a:schemeClr val="accent6"/>
                </a:solidFill>
                <a:latin typeface="Alexandria SemiBold" pitchFamily="2" charset="-78"/>
                <a:cs typeface="Alexandria SemiBold" pitchFamily="2" charset="-78"/>
              </a:rPr>
              <a:t>لكن </a:t>
            </a:r>
            <a:r>
              <a:rPr lang="ar-SA" sz="1700" dirty="0">
                <a:solidFill>
                  <a:schemeClr val="accent6"/>
                </a:solidFill>
                <a:latin typeface="Alexandria SemiBold" pitchFamily="2" charset="-78"/>
                <a:cs typeface="Alexandria SemiBold" pitchFamily="2" charset="-78"/>
              </a:rPr>
              <a:t>بعد استخدام </a:t>
            </a:r>
            <a:r>
              <a:rPr lang="ar-SA" sz="1700" dirty="0" smtClean="0">
                <a:solidFill>
                  <a:schemeClr val="accent6"/>
                </a:solidFill>
                <a:latin typeface="Alexandria SemiBold" pitchFamily="2" charset="-78"/>
                <a:cs typeface="Alexandria SemiBold" pitchFamily="2" charset="-78"/>
              </a:rPr>
              <a:t>وسادة ...... </a:t>
            </a:r>
            <a:r>
              <a:rPr lang="ar-SA" sz="1700" dirty="0">
                <a:solidFill>
                  <a:schemeClr val="accent6"/>
                </a:solidFill>
                <a:latin typeface="Alexandria SemiBold" pitchFamily="2" charset="-78"/>
                <a:cs typeface="Alexandria SemiBold" pitchFamily="2" charset="-78"/>
              </a:rPr>
              <a:t>المريحة، أصبحت أنام كالأطفال كل ليلة</a:t>
            </a:r>
            <a:r>
              <a:rPr lang="ar-SA" sz="1700" dirty="0" smtClean="0">
                <a:solidFill>
                  <a:schemeClr val="accent6"/>
                </a:solidFill>
                <a:latin typeface="Alexandria SemiBold" pitchFamily="2" charset="-78"/>
                <a:cs typeface="Alexandria SemiBold" pitchFamily="2" charset="-78"/>
              </a:rPr>
              <a:t>!</a:t>
            </a:r>
          </a:p>
          <a:p>
            <a:pPr algn="ctr" rtl="1">
              <a:lnSpc>
                <a:spcPct val="150000"/>
              </a:lnSpc>
            </a:pPr>
            <a:r>
              <a:rPr lang="ar-SA" sz="1700" dirty="0" smtClean="0">
                <a:solidFill>
                  <a:schemeClr val="accent6"/>
                </a:solidFill>
                <a:latin typeface="Alexandria SemiBold" pitchFamily="2" charset="-78"/>
                <a:cs typeface="Alexandria SemiBold" pitchFamily="2" charset="-78"/>
              </a:rPr>
              <a:t> </a:t>
            </a:r>
            <a:r>
              <a:rPr lang="ar-SA" sz="1700" dirty="0">
                <a:solidFill>
                  <a:schemeClr val="accent6"/>
                </a:solidFill>
                <a:latin typeface="Alexandria SemiBold" pitchFamily="2" charset="-78"/>
                <a:cs typeface="Alexandria SemiBold" pitchFamily="2" charset="-78"/>
              </a:rPr>
              <a:t>جربها الآن واستمتع بنوم هانئ</a:t>
            </a:r>
            <a:r>
              <a:rPr lang="ar-SA" sz="1700" dirty="0" smtClean="0">
                <a:solidFill>
                  <a:schemeClr val="accent6"/>
                </a:solidFill>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 name="TextBox 11">
            <a:extLst>
              <a:ext uri="{FF2B5EF4-FFF2-40B4-BE49-F238E27FC236}">
                <a16:creationId xmlns:a16="http://schemas.microsoft.com/office/drawing/2014/main" id="{F9A80F9F-74DB-1D57-04E8-E20E92A09B0A}"/>
              </a:ext>
            </a:extLst>
          </p:cNvPr>
          <p:cNvSpPr txBox="1"/>
          <p:nvPr/>
        </p:nvSpPr>
        <p:spPr>
          <a:xfrm>
            <a:off x="2571254" y="1081059"/>
            <a:ext cx="453923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قواعد الإبداع في كتابة النص الإعلاني</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0464" y="2093859"/>
            <a:ext cx="3657905" cy="3215120"/>
          </a:xfrm>
          <a:prstGeom prst="rect">
            <a:avLst/>
          </a:prstGeom>
        </p:spPr>
      </p:pic>
      <mc:AlternateContent xmlns:mc="http://schemas.openxmlformats.org/markup-compatibility/2006" xmlns:p14="http://schemas.microsoft.com/office/powerpoint/2010/main">
        <mc:Choice Requires="p14">
          <p:contentPart p14:bwMode="auto" r:id="rId6">
            <p14:nvContentPartPr>
              <p14:cNvPr id="3" name="Ink 2"/>
              <p14:cNvContentPartPr/>
              <p14:nvPr/>
            </p14:nvContentPartPr>
            <p14:xfrm>
              <a:off x="2340000" y="2425320"/>
              <a:ext cx="9202320" cy="2498040"/>
            </p14:xfrm>
          </p:contentPart>
        </mc:Choice>
        <mc:Fallback xmlns="">
          <p:pic>
            <p:nvPicPr>
              <p:cNvPr id="3" name="Ink 2"/>
              <p:cNvPicPr/>
              <p:nvPr/>
            </p:nvPicPr>
            <p:blipFill>
              <a:blip r:embed="rId7"/>
              <a:stretch>
                <a:fillRect/>
              </a:stretch>
            </p:blipFill>
            <p:spPr>
              <a:xfrm>
                <a:off x="2330640" y="2415960"/>
                <a:ext cx="9221040" cy="2516760"/>
              </a:xfrm>
              <a:prstGeom prst="rect">
                <a:avLst/>
              </a:prstGeom>
            </p:spPr>
          </p:pic>
        </mc:Fallback>
      </mc:AlternateContent>
    </p:spTree>
    <p:extLst>
      <p:ext uri="{BB962C8B-B14F-4D97-AF65-F5344CB8AC3E}">
        <p14:creationId xmlns:p14="http://schemas.microsoft.com/office/powerpoint/2010/main" val="37842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580388" y="1612457"/>
            <a:ext cx="7392411" cy="4485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7249" y="927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2066" y="9951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4536" y="11951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580388" y="1574942"/>
            <a:ext cx="7299464" cy="4293483"/>
          </a:xfrm>
          <a:prstGeom prst="rect">
            <a:avLst/>
          </a:prstGeom>
          <a:noFill/>
        </p:spPr>
        <p:txBody>
          <a:bodyPr wrap="square" rtlCol="0">
            <a:spAutoFit/>
          </a:bodyPr>
          <a:lstStyle/>
          <a:p>
            <a:pPr marL="457200" indent="-457200" algn="r" rtl="1">
              <a:lnSpc>
                <a:spcPct val="150000"/>
              </a:lnSpc>
              <a:buFont typeface="+mj-lt"/>
              <a:buAutoNum type="arabicPeriod" startAt="3"/>
            </a:pPr>
            <a:r>
              <a:rPr lang="ar-SA" sz="2000" dirty="0" smtClean="0">
                <a:solidFill>
                  <a:schemeClr val="accent2">
                    <a:lumMod val="75000"/>
                  </a:schemeClr>
                </a:solidFill>
                <a:latin typeface="Alexandria SemiBold" pitchFamily="2" charset="-78"/>
                <a:cs typeface="Alexandria SemiBold" pitchFamily="2" charset="-78"/>
              </a:rPr>
              <a:t>انتقاء الكلمات المُعبرة: </a:t>
            </a:r>
          </a:p>
          <a:p>
            <a:pPr algn="r" rtl="1">
              <a:lnSpc>
                <a:spcPct val="150000"/>
              </a:lnSpc>
            </a:pPr>
            <a:r>
              <a:rPr lang="ar-SA" dirty="0" smtClean="0">
                <a:latin typeface="Alexandria SemiBold" pitchFamily="2" charset="-78"/>
                <a:cs typeface="Alexandria SemiBold" pitchFamily="2" charset="-78"/>
              </a:rPr>
              <a:t>تعتمد كتابة النص الإعلاني على القدرة التعبيرية للكاتب الذي لابد أن يختار كلماته بعناية، لأن هناك كلمات توضح الفكرة الإعلانية أكثر من غيرها، وأن تستخدم الكلمات التي تقدم السلعة أو الخدمة بشكل أفضل ، لذا يجب أن يكون الكاتب مُلماً باللغة العربية ومُتمكناً من قواعدها اللغوية . </a:t>
            </a:r>
          </a:p>
          <a:p>
            <a:pPr algn="r" rtl="1">
              <a:lnSpc>
                <a:spcPct val="150000"/>
              </a:lnSpc>
            </a:pPr>
            <a:r>
              <a:rPr lang="ar-SA" dirty="0" smtClean="0">
                <a:solidFill>
                  <a:srgbClr val="00B0F0"/>
                </a:solidFill>
                <a:latin typeface="Alexandria SemiBold" pitchFamily="2" charset="-78"/>
                <a:cs typeface="Alexandria SemiBold" pitchFamily="2" charset="-78"/>
              </a:rPr>
              <a:t>مثال النص الإعلاني التالي :</a:t>
            </a:r>
          </a:p>
          <a:p>
            <a:pPr algn="r" rtl="1">
              <a:lnSpc>
                <a:spcPct val="150000"/>
              </a:lnSpc>
            </a:pPr>
            <a:endParaRPr lang="ar-SA" sz="300" dirty="0">
              <a:solidFill>
                <a:srgbClr val="00B0F0"/>
              </a:solidFill>
              <a:latin typeface="Alexandria SemiBold" pitchFamily="2" charset="-78"/>
              <a:cs typeface="Alexandria SemiBold" pitchFamily="2" charset="-78"/>
            </a:endParaRPr>
          </a:p>
          <a:p>
            <a:pPr algn="ctr" rtl="1">
              <a:lnSpc>
                <a:spcPct val="150000"/>
              </a:lnSpc>
            </a:pPr>
            <a:r>
              <a:rPr lang="ar-SA" sz="1700" dirty="0" smtClean="0">
                <a:solidFill>
                  <a:srgbClr val="88351E"/>
                </a:solidFill>
                <a:latin typeface="Alexandria SemiBold" pitchFamily="2" charset="-78"/>
                <a:cs typeface="Alexandria SemiBold" pitchFamily="2" charset="-78"/>
              </a:rPr>
              <a:t>غسالة كريازي الذكية لا تُعطيها الأوامر</a:t>
            </a:r>
          </a:p>
          <a:p>
            <a:pPr algn="ctr" rtl="1">
              <a:lnSpc>
                <a:spcPct val="150000"/>
              </a:lnSpc>
            </a:pPr>
            <a:r>
              <a:rPr lang="ar-SA" sz="1700" dirty="0" smtClean="0">
                <a:solidFill>
                  <a:srgbClr val="88351E"/>
                </a:solidFill>
                <a:latin typeface="Alexandria SemiBold" pitchFamily="2" charset="-78"/>
                <a:cs typeface="Alexandria SemiBold" pitchFamily="2" charset="-78"/>
              </a:rPr>
              <a:t>بل اتركيها تعمل، ولأنها ذكية فهي ستختار تلقائياً الكمية المُناسبة من المياة والمسحوق والبرنامج لتعمل</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 name="TextBox 11">
            <a:extLst>
              <a:ext uri="{FF2B5EF4-FFF2-40B4-BE49-F238E27FC236}">
                <a16:creationId xmlns:a16="http://schemas.microsoft.com/office/drawing/2014/main" id="{F9A80F9F-74DB-1D57-04E8-E20E92A09B0A}"/>
              </a:ext>
            </a:extLst>
          </p:cNvPr>
          <p:cNvSpPr txBox="1"/>
          <p:nvPr/>
        </p:nvSpPr>
        <p:spPr>
          <a:xfrm>
            <a:off x="2571254" y="1081059"/>
            <a:ext cx="453923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قواعد الإبداع في كتابة النص الإعلاني</a:t>
            </a:r>
          </a:p>
        </p:txBody>
      </p:sp>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093859"/>
            <a:ext cx="3487441" cy="3215120"/>
          </a:xfrm>
          <a:prstGeom prst="rect">
            <a:avLst/>
          </a:prstGeom>
        </p:spPr>
      </p:pic>
    </p:spTree>
    <p:extLst>
      <p:ext uri="{BB962C8B-B14F-4D97-AF65-F5344CB8AC3E}">
        <p14:creationId xmlns:p14="http://schemas.microsoft.com/office/powerpoint/2010/main" val="2419860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84943" y="1667049"/>
            <a:ext cx="7187856" cy="44607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7249" y="927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2066" y="9951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4536" y="11951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92898" y="1662879"/>
            <a:ext cx="7038522" cy="4201150"/>
          </a:xfrm>
          <a:prstGeom prst="rect">
            <a:avLst/>
          </a:prstGeom>
          <a:noFill/>
        </p:spPr>
        <p:txBody>
          <a:bodyPr wrap="square" rtlCol="0">
            <a:spAutoFit/>
          </a:bodyPr>
          <a:lstStyle/>
          <a:p>
            <a:pPr marL="457200" indent="-347663" algn="r" rtl="1">
              <a:lnSpc>
                <a:spcPct val="150000"/>
              </a:lnSpc>
              <a:buFont typeface="+mj-lt"/>
              <a:buAutoNum type="arabicPeriod" startAt="4"/>
            </a:pPr>
            <a:r>
              <a:rPr lang="ar-SA" sz="2000" dirty="0" smtClean="0">
                <a:solidFill>
                  <a:schemeClr val="accent2">
                    <a:lumMod val="75000"/>
                  </a:schemeClr>
                </a:solidFill>
                <a:latin typeface="Alexandria SemiBold" pitchFamily="2" charset="-78"/>
                <a:cs typeface="Alexandria SemiBold" pitchFamily="2" charset="-78"/>
              </a:rPr>
              <a:t>لا تتردد في كتابة كل المعلومات المتعلقة بالسلعة: </a:t>
            </a:r>
          </a:p>
          <a:p>
            <a:pPr algn="r" rtl="1">
              <a:lnSpc>
                <a:spcPct val="150000"/>
              </a:lnSpc>
            </a:pPr>
            <a:r>
              <a:rPr lang="ar-SA" dirty="0" smtClean="0">
                <a:latin typeface="Alexandria SemiBold" pitchFamily="2" charset="-78"/>
                <a:cs typeface="Alexandria SemiBold" pitchFamily="2" charset="-78"/>
              </a:rPr>
              <a:t>إن المستهلك يود أن يعرف المعلومات المتعلقة بالسلعة سواء خصائص مادية أو فوائد تعود على مستخدمها، حتى يظل المستهلك يطلع على الإعلان طالما يجد فيه المعلومات التي يبحث عنها. </a:t>
            </a:r>
          </a:p>
          <a:p>
            <a:pPr algn="r" rtl="1">
              <a:lnSpc>
                <a:spcPct val="150000"/>
              </a:lnSpc>
            </a:pPr>
            <a:r>
              <a:rPr lang="ar-SA" dirty="0" smtClean="0">
                <a:solidFill>
                  <a:srgbClr val="00B0F0"/>
                </a:solidFill>
                <a:latin typeface="Alexandria SemiBold" pitchFamily="2" charset="-78"/>
                <a:cs typeface="Alexandria SemiBold" pitchFamily="2" charset="-78"/>
              </a:rPr>
              <a:t>مثال النص الإعلاني التالي :</a:t>
            </a:r>
          </a:p>
          <a:p>
            <a:pPr lvl="1" algn="ctr" rtl="1">
              <a:lnSpc>
                <a:spcPct val="150000"/>
              </a:lnSpc>
            </a:pPr>
            <a:r>
              <a:rPr lang="ar-SA" sz="1700" dirty="0" smtClean="0">
                <a:solidFill>
                  <a:srgbClr val="88351E"/>
                </a:solidFill>
                <a:latin typeface="Alexandria SemiBold" pitchFamily="2" charset="-78"/>
                <a:cs typeface="Alexandria SemiBold" pitchFamily="2" charset="-78"/>
              </a:rPr>
              <a:t>اكتشفوا </a:t>
            </a:r>
            <a:r>
              <a:rPr lang="ar-SA" sz="1700" dirty="0">
                <a:solidFill>
                  <a:srgbClr val="88351E"/>
                </a:solidFill>
                <a:latin typeface="Alexandria SemiBold" pitchFamily="2" charset="-78"/>
                <a:cs typeface="Alexandria SemiBold" pitchFamily="2" charset="-78"/>
              </a:rPr>
              <a:t>سر نضارة البشرة مع كريم ايفا المرطب الفريد! </a:t>
            </a:r>
          </a:p>
          <a:p>
            <a:pPr lvl="1" algn="ctr" rtl="1">
              <a:lnSpc>
                <a:spcPct val="150000"/>
              </a:lnSpc>
            </a:pPr>
            <a:r>
              <a:rPr lang="ar-SA" sz="1700" dirty="0">
                <a:solidFill>
                  <a:srgbClr val="88351E"/>
                </a:solidFill>
                <a:latin typeface="Alexandria SemiBold" pitchFamily="2" charset="-78"/>
                <a:cs typeface="Alexandria SemiBold" pitchFamily="2" charset="-78"/>
              </a:rPr>
              <a:t>يحتوي على مكونات طبيعية مثل زيت جوز الهند وزبدة الشيا</a:t>
            </a:r>
            <a:r>
              <a:rPr lang="ar-SA" sz="1700" dirty="0" smtClean="0">
                <a:solidFill>
                  <a:srgbClr val="88351E"/>
                </a:solidFill>
                <a:latin typeface="Alexandria SemiBold" pitchFamily="2" charset="-78"/>
                <a:cs typeface="Alexandria SemiBold" pitchFamily="2" charset="-78"/>
              </a:rPr>
              <a:t>،  </a:t>
            </a:r>
            <a:r>
              <a:rPr lang="ar-SA" sz="1700" dirty="0">
                <a:solidFill>
                  <a:srgbClr val="88351E"/>
                </a:solidFill>
                <a:latin typeface="Alexandria SemiBold" pitchFamily="2" charset="-78"/>
                <a:cs typeface="Alexandria SemiBold" pitchFamily="2" charset="-78"/>
              </a:rPr>
              <a:t>مما يساعد في ترطيب البشرة بعمق ويمنحها إشراقة صحية. استخدموه يومياً للحصول على بشرة ناعمة وخالية من الجفاف</a:t>
            </a:r>
            <a:r>
              <a:rPr lang="ar-SA" sz="1600" dirty="0">
                <a:solidFill>
                  <a:srgbClr val="88351E"/>
                </a:solidFill>
                <a:latin typeface="Alexandria SemiBold" pitchFamily="2" charset="-78"/>
                <a:cs typeface="Alexandria SemiBold" pitchFamily="2" charset="-78"/>
              </a:rPr>
              <a:t>.</a:t>
            </a:r>
            <a:endParaRPr lang="ar-SA" sz="1700" dirty="0">
              <a:solidFill>
                <a:srgbClr val="88351E"/>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 name="TextBox 11">
            <a:extLst>
              <a:ext uri="{FF2B5EF4-FFF2-40B4-BE49-F238E27FC236}">
                <a16:creationId xmlns:a16="http://schemas.microsoft.com/office/drawing/2014/main" id="{F9A80F9F-74DB-1D57-04E8-E20E92A09B0A}"/>
              </a:ext>
            </a:extLst>
          </p:cNvPr>
          <p:cNvSpPr txBox="1"/>
          <p:nvPr/>
        </p:nvSpPr>
        <p:spPr>
          <a:xfrm>
            <a:off x="2571254" y="1081059"/>
            <a:ext cx="453923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قواعد الإبداع في كتابة النص الإعلاني</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37230" y="2158143"/>
            <a:ext cx="4795014" cy="2881247"/>
          </a:xfrm>
          <a:prstGeom prst="rect">
            <a:avLst/>
          </a:prstGeom>
        </p:spPr>
      </p:pic>
      <p:sp>
        <p:nvSpPr>
          <p:cNvPr id="11" name="Rectangle 10"/>
          <p:cNvSpPr/>
          <p:nvPr/>
        </p:nvSpPr>
        <p:spPr>
          <a:xfrm>
            <a:off x="162594" y="5103674"/>
            <a:ext cx="3480180" cy="1754326"/>
          </a:xfrm>
          <a:prstGeom prst="rect">
            <a:avLst/>
          </a:prstGeom>
          <a:solidFill>
            <a:schemeClr val="accent4">
              <a:lumMod val="20000"/>
              <a:lumOff val="80000"/>
            </a:schemeClr>
          </a:solidFill>
        </p:spPr>
        <p:txBody>
          <a:bodyPr wrap="square">
            <a:spAutoFit/>
          </a:bodyPr>
          <a:lstStyle/>
          <a:p>
            <a:pPr marL="0" lvl="1" algn="ctr" rtl="1">
              <a:lnSpc>
                <a:spcPct val="150000"/>
              </a:lnSpc>
            </a:pPr>
            <a:r>
              <a:rPr lang="ar-SA" sz="1200" dirty="0">
                <a:solidFill>
                  <a:srgbClr val="88351E"/>
                </a:solidFill>
                <a:latin typeface="Alexandria SemiBold" pitchFamily="2" charset="-78"/>
                <a:cs typeface="Alexandria SemiBold" pitchFamily="2" charset="-78"/>
              </a:rPr>
              <a:t>الفواكه مصدر أساسي للفيتامينات الطبيعية، والأطفال يحبون طعمها. هذا ما يجعل سيريلاك بالقمح مع 4 فواكه طعام الأطفال المفضل منذ الشهر </a:t>
            </a:r>
            <a:r>
              <a:rPr lang="ar-SA" sz="1200" dirty="0" smtClean="0">
                <a:solidFill>
                  <a:srgbClr val="88351E"/>
                </a:solidFill>
                <a:latin typeface="Alexandria SemiBold" pitchFamily="2" charset="-78"/>
                <a:cs typeface="Alexandria SemiBold" pitchFamily="2" charset="-78"/>
              </a:rPr>
              <a:t>السادس</a:t>
            </a:r>
          </a:p>
          <a:p>
            <a:pPr marL="0" lvl="1" algn="ctr" rtl="1">
              <a:lnSpc>
                <a:spcPct val="150000"/>
              </a:lnSpc>
            </a:pPr>
            <a:r>
              <a:rPr lang="ar-SA" sz="1200" dirty="0" smtClean="0">
                <a:solidFill>
                  <a:srgbClr val="88351E"/>
                </a:solidFill>
                <a:latin typeface="Alexandria SemiBold" pitchFamily="2" charset="-78"/>
                <a:cs typeface="Alexandria SemiBold" pitchFamily="2" charset="-78"/>
              </a:rPr>
              <a:t>سيريلاك </a:t>
            </a:r>
            <a:r>
              <a:rPr lang="ar-SA" sz="1200" dirty="0">
                <a:solidFill>
                  <a:srgbClr val="88351E"/>
                </a:solidFill>
                <a:latin typeface="Alexandria SemiBold" pitchFamily="2" charset="-78"/>
                <a:cs typeface="Alexandria SemiBold" pitchFamily="2" charset="-78"/>
              </a:rPr>
              <a:t>مكون من القمح والحليب والفواكه الطبيعية ويفي بجميع احتياجاتهم الغذائية</a:t>
            </a:r>
          </a:p>
        </p:txBody>
      </p:sp>
      <mc:AlternateContent xmlns:mc="http://schemas.openxmlformats.org/markup-compatibility/2006" xmlns:p14="http://schemas.microsoft.com/office/powerpoint/2010/main">
        <mc:Choice Requires="p14">
          <p:contentPart p14:bwMode="auto" r:id="rId6">
            <p14:nvContentPartPr>
              <p14:cNvPr id="2" name="Ink 1"/>
              <p14:cNvContentPartPr/>
              <p14:nvPr/>
            </p14:nvContentPartPr>
            <p14:xfrm>
              <a:off x="3018960" y="3392640"/>
              <a:ext cx="3583080" cy="2339280"/>
            </p14:xfrm>
          </p:contentPart>
        </mc:Choice>
        <mc:Fallback xmlns="">
          <p:pic>
            <p:nvPicPr>
              <p:cNvPr id="2" name="Ink 1"/>
              <p:cNvPicPr/>
              <p:nvPr/>
            </p:nvPicPr>
            <p:blipFill>
              <a:blip r:embed="rId7"/>
              <a:stretch>
                <a:fillRect/>
              </a:stretch>
            </p:blipFill>
            <p:spPr>
              <a:xfrm>
                <a:off x="3009600" y="3383280"/>
                <a:ext cx="3601800" cy="2358000"/>
              </a:xfrm>
              <a:prstGeom prst="rect">
                <a:avLst/>
              </a:prstGeom>
            </p:spPr>
          </p:pic>
        </mc:Fallback>
      </mc:AlternateContent>
    </p:spTree>
    <p:extLst>
      <p:ext uri="{BB962C8B-B14F-4D97-AF65-F5344CB8AC3E}">
        <p14:creationId xmlns:p14="http://schemas.microsoft.com/office/powerpoint/2010/main" val="41140536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784943" y="1667049"/>
            <a:ext cx="7187856" cy="44607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7249" y="927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2066" y="9951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4536" y="11951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92898" y="1662879"/>
            <a:ext cx="7038522" cy="4293483"/>
          </a:xfrm>
          <a:prstGeom prst="rect">
            <a:avLst/>
          </a:prstGeom>
          <a:noFill/>
        </p:spPr>
        <p:txBody>
          <a:bodyPr wrap="square" rtlCol="0">
            <a:spAutoFit/>
          </a:bodyPr>
          <a:lstStyle/>
          <a:p>
            <a:pPr marL="463550" indent="-355600" algn="r" rtl="1">
              <a:lnSpc>
                <a:spcPct val="150000"/>
              </a:lnSpc>
              <a:buFont typeface="+mj-lt"/>
              <a:buAutoNum type="arabicPeriod" startAt="5"/>
            </a:pPr>
            <a:r>
              <a:rPr lang="ar-SA" sz="2000" dirty="0" smtClean="0">
                <a:solidFill>
                  <a:schemeClr val="accent2">
                    <a:lumMod val="75000"/>
                  </a:schemeClr>
                </a:solidFill>
                <a:latin typeface="Alexandria SemiBold" pitchFamily="2" charset="-78"/>
                <a:cs typeface="Alexandria SemiBold" pitchFamily="2" charset="-78"/>
              </a:rPr>
              <a:t>أهمية التفرقة بين نقاط البيع وفوائد السلعة: </a:t>
            </a:r>
          </a:p>
          <a:p>
            <a:pPr algn="r" rtl="1">
              <a:lnSpc>
                <a:spcPct val="150000"/>
              </a:lnSpc>
            </a:pPr>
            <a:r>
              <a:rPr lang="ar-SA" dirty="0" smtClean="0">
                <a:solidFill>
                  <a:srgbClr val="00B050"/>
                </a:solidFill>
                <a:latin typeface="Alexandria SemiBold" pitchFamily="2" charset="-78"/>
                <a:cs typeface="Alexandria SemiBold" pitchFamily="2" charset="-78"/>
              </a:rPr>
              <a:t>نقاط البيع </a:t>
            </a:r>
            <a:r>
              <a:rPr lang="en-US" dirty="0" smtClean="0">
                <a:solidFill>
                  <a:srgbClr val="00B050"/>
                </a:solidFill>
                <a:latin typeface="Alexandria SemiBold" pitchFamily="2" charset="-78"/>
                <a:cs typeface="Alexandria SemiBold" pitchFamily="2" charset="-78"/>
              </a:rPr>
              <a:t>Selling Points</a:t>
            </a:r>
            <a:r>
              <a:rPr lang="ar-SA" dirty="0" smtClean="0">
                <a:solidFill>
                  <a:srgbClr val="00B05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تُعبر عن الخصائص الموجودة في السلعة والتي تدفع المستهلك للاستجابة مثل مواصفاتها أو سعرها أو جودتها، وتعبر عن وجهة نظر المُعلن. </a:t>
            </a:r>
          </a:p>
          <a:p>
            <a:pPr algn="r" rtl="1">
              <a:lnSpc>
                <a:spcPct val="150000"/>
              </a:lnSpc>
            </a:pPr>
            <a:r>
              <a:rPr lang="ar-SA" dirty="0">
                <a:solidFill>
                  <a:srgbClr val="00B050"/>
                </a:solidFill>
                <a:latin typeface="Alexandria SemiBold" pitchFamily="2" charset="-78"/>
                <a:cs typeface="Alexandria SemiBold" pitchFamily="2" charset="-78"/>
              </a:rPr>
              <a:t>فوائد السلع</a:t>
            </a:r>
            <a:r>
              <a:rPr lang="en-US" dirty="0">
                <a:solidFill>
                  <a:srgbClr val="00B050"/>
                </a:solidFill>
                <a:latin typeface="Alexandria SemiBold" pitchFamily="2" charset="-78"/>
                <a:cs typeface="Alexandria SemiBold" pitchFamily="2" charset="-78"/>
              </a:rPr>
              <a:t> Benefits </a:t>
            </a:r>
            <a:r>
              <a:rPr lang="ar-SA" dirty="0" smtClean="0">
                <a:latin typeface="Alexandria SemiBold" pitchFamily="2" charset="-78"/>
                <a:cs typeface="Alexandria SemiBold" pitchFamily="2" charset="-78"/>
              </a:rPr>
              <a:t>: تعبر عن مزايا السلعة أو الخدمة وفوائدها من وجهة نظر المستهلك. مثل توفير الوقت والجهد</a:t>
            </a:r>
          </a:p>
          <a:p>
            <a:pPr algn="r" rtl="1">
              <a:lnSpc>
                <a:spcPct val="150000"/>
              </a:lnSpc>
            </a:pPr>
            <a:r>
              <a:rPr lang="ar-SA" dirty="0" smtClean="0">
                <a:solidFill>
                  <a:srgbClr val="00B0F0"/>
                </a:solidFill>
                <a:latin typeface="Alexandria SemiBold" pitchFamily="2" charset="-78"/>
                <a:cs typeface="Alexandria SemiBold" pitchFamily="2" charset="-78"/>
              </a:rPr>
              <a:t>مثال نقاط البيع : </a:t>
            </a:r>
          </a:p>
          <a:p>
            <a:pPr algn="ctr" rtl="1">
              <a:lnSpc>
                <a:spcPct val="150000"/>
              </a:lnSpc>
            </a:pPr>
            <a:r>
              <a:rPr lang="ar-SA" sz="1600" dirty="0" smtClean="0">
                <a:solidFill>
                  <a:srgbClr val="88351E"/>
                </a:solidFill>
                <a:latin typeface="Alexandria SemiBold" pitchFamily="2" charset="-78"/>
                <a:cs typeface="Alexandria SemiBold" pitchFamily="2" charset="-78"/>
              </a:rPr>
              <a:t>استخدام </a:t>
            </a:r>
            <a:r>
              <a:rPr lang="ar-SA" sz="1600" dirty="0">
                <a:solidFill>
                  <a:srgbClr val="88351E"/>
                </a:solidFill>
                <a:latin typeface="Alexandria SemiBold" pitchFamily="2" charset="-78"/>
                <a:cs typeface="Alexandria SemiBold" pitchFamily="2" charset="-78"/>
              </a:rPr>
              <a:t>تكنولوجيا متطورة في هاتف </a:t>
            </a:r>
            <a:r>
              <a:rPr lang="ar-SA" sz="1600" dirty="0" smtClean="0">
                <a:solidFill>
                  <a:srgbClr val="88351E"/>
                </a:solidFill>
                <a:latin typeface="Alexandria SemiBold" pitchFamily="2" charset="-78"/>
                <a:cs typeface="Alexandria SemiBold" pitchFamily="2" charset="-78"/>
              </a:rPr>
              <a:t>سامسونج </a:t>
            </a:r>
          </a:p>
          <a:p>
            <a:pPr algn="ctr" rtl="1">
              <a:lnSpc>
                <a:spcPct val="150000"/>
              </a:lnSpc>
            </a:pPr>
            <a:r>
              <a:rPr lang="ar-SA" sz="1600" dirty="0" smtClean="0">
                <a:solidFill>
                  <a:srgbClr val="88351E"/>
                </a:solidFill>
                <a:latin typeface="Alexandria SemiBold" pitchFamily="2" charset="-78"/>
                <a:cs typeface="Alexandria SemiBold" pitchFamily="2" charset="-78"/>
              </a:rPr>
              <a:t>مزود </a:t>
            </a:r>
            <a:r>
              <a:rPr lang="ar-SA" sz="1600" dirty="0">
                <a:solidFill>
                  <a:srgbClr val="88351E"/>
                </a:solidFill>
                <a:latin typeface="Alexandria SemiBold" pitchFamily="2" charset="-78"/>
                <a:cs typeface="Alexandria SemiBold" pitchFamily="2" charset="-78"/>
              </a:rPr>
              <a:t>بكاميرا عالية الدقة.</a:t>
            </a:r>
          </a:p>
          <a:p>
            <a:pPr algn="r" rtl="1">
              <a:lnSpc>
                <a:spcPct val="150000"/>
              </a:lnSpc>
            </a:pPr>
            <a:r>
              <a:rPr lang="ar-SA" dirty="0">
                <a:solidFill>
                  <a:srgbClr val="00B0F0"/>
                </a:solidFill>
                <a:latin typeface="Alexandria SemiBold" pitchFamily="2" charset="-78"/>
                <a:cs typeface="Alexandria SemiBold" pitchFamily="2" charset="-78"/>
              </a:rPr>
              <a:t>مثال </a:t>
            </a:r>
            <a:r>
              <a:rPr lang="ar-SA" dirty="0" smtClean="0">
                <a:solidFill>
                  <a:srgbClr val="00B0F0"/>
                </a:solidFill>
                <a:latin typeface="Alexandria SemiBold" pitchFamily="2" charset="-78"/>
                <a:cs typeface="Alexandria SemiBold" pitchFamily="2" charset="-78"/>
              </a:rPr>
              <a:t>فوائد السلعة:</a:t>
            </a:r>
            <a:r>
              <a:rPr lang="ar-SA" dirty="0" smtClean="0"/>
              <a:t> </a:t>
            </a:r>
            <a:r>
              <a:rPr lang="ar-SA" dirty="0"/>
              <a:t> </a:t>
            </a:r>
            <a:r>
              <a:rPr lang="ar-SA" sz="1600" dirty="0">
                <a:solidFill>
                  <a:schemeClr val="accent2">
                    <a:lumMod val="75000"/>
                  </a:schemeClr>
                </a:solidFill>
                <a:latin typeface="Alexandria SemiBold" pitchFamily="2" charset="-78"/>
                <a:cs typeface="Alexandria SemiBold" pitchFamily="2" charset="-78"/>
              </a:rPr>
              <a:t>الأثاث المريح توفر راحة </a:t>
            </a:r>
            <a:r>
              <a:rPr lang="ar-SA" sz="1600" dirty="0" smtClean="0">
                <a:solidFill>
                  <a:schemeClr val="accent2">
                    <a:lumMod val="75000"/>
                  </a:schemeClr>
                </a:solidFill>
                <a:latin typeface="Alexandria SemiBold" pitchFamily="2" charset="-78"/>
                <a:cs typeface="Alexandria SemiBold" pitchFamily="2" charset="-78"/>
              </a:rPr>
              <a:t>أكبر ( تحسين الراحة)</a:t>
            </a:r>
            <a:endParaRPr lang="ar-SA" sz="1600" dirty="0">
              <a:solidFill>
                <a:schemeClr val="accent2">
                  <a:lumMod val="75000"/>
                </a:schemeClr>
              </a:solidFill>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 name="TextBox 11">
            <a:extLst>
              <a:ext uri="{FF2B5EF4-FFF2-40B4-BE49-F238E27FC236}">
                <a16:creationId xmlns:a16="http://schemas.microsoft.com/office/drawing/2014/main" id="{F9A80F9F-74DB-1D57-04E8-E20E92A09B0A}"/>
              </a:ext>
            </a:extLst>
          </p:cNvPr>
          <p:cNvSpPr txBox="1"/>
          <p:nvPr/>
        </p:nvSpPr>
        <p:spPr>
          <a:xfrm>
            <a:off x="2571254" y="1081059"/>
            <a:ext cx="453923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قواعد الإبداع في كتابة النص الإعلاني</a:t>
            </a:r>
          </a:p>
        </p:txBody>
      </p:sp>
      <p:pic>
        <p:nvPicPr>
          <p:cNvPr id="2" name="Picture 1"/>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163773" y="2161110"/>
            <a:ext cx="3008529" cy="2423615"/>
          </a:xfrm>
          <a:prstGeom prst="rect">
            <a:avLst/>
          </a:prstGeom>
        </p:spPr>
      </p:pic>
      <p:sp>
        <p:nvSpPr>
          <p:cNvPr id="8" name="Rectangle 7"/>
          <p:cNvSpPr/>
          <p:nvPr/>
        </p:nvSpPr>
        <p:spPr>
          <a:xfrm>
            <a:off x="2626379" y="2754500"/>
            <a:ext cx="1075936" cy="307777"/>
          </a:xfrm>
          <a:prstGeom prst="rect">
            <a:avLst/>
          </a:prstGeom>
          <a:solidFill>
            <a:schemeClr val="accent4">
              <a:lumMod val="20000"/>
              <a:lumOff val="80000"/>
            </a:schemeClr>
          </a:solidFill>
        </p:spPr>
        <p:txBody>
          <a:bodyPr wrap="none">
            <a:spAutoFit/>
          </a:bodyPr>
          <a:lstStyle/>
          <a:p>
            <a:r>
              <a:rPr lang="ar-SA" sz="1400" dirty="0">
                <a:solidFill>
                  <a:srgbClr val="00B0F0"/>
                </a:solidFill>
                <a:latin typeface="Alexandria SemiBold" pitchFamily="2" charset="-78"/>
                <a:cs typeface="Alexandria SemiBold" pitchFamily="2" charset="-78"/>
              </a:rPr>
              <a:t>نقاط </a:t>
            </a:r>
            <a:r>
              <a:rPr lang="ar-SA" sz="1400" dirty="0" smtClean="0">
                <a:solidFill>
                  <a:srgbClr val="00B0F0"/>
                </a:solidFill>
                <a:latin typeface="Alexandria SemiBold" pitchFamily="2" charset="-78"/>
                <a:cs typeface="Alexandria SemiBold" pitchFamily="2" charset="-78"/>
              </a:rPr>
              <a:t>البيع </a:t>
            </a:r>
            <a:endParaRPr lang="ar-SA" sz="1400" dirty="0"/>
          </a:p>
        </p:txBody>
      </p:sp>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3773" y="4629012"/>
            <a:ext cx="3008529" cy="2171935"/>
          </a:xfrm>
          <a:prstGeom prst="rect">
            <a:avLst/>
          </a:prstGeom>
        </p:spPr>
      </p:pic>
      <p:sp>
        <p:nvSpPr>
          <p:cNvPr id="14" name="Rectangle 13"/>
          <p:cNvSpPr/>
          <p:nvPr/>
        </p:nvSpPr>
        <p:spPr>
          <a:xfrm>
            <a:off x="2389417" y="4843441"/>
            <a:ext cx="1308371" cy="307777"/>
          </a:xfrm>
          <a:prstGeom prst="rect">
            <a:avLst/>
          </a:prstGeom>
          <a:solidFill>
            <a:schemeClr val="accent4">
              <a:lumMod val="20000"/>
              <a:lumOff val="80000"/>
            </a:schemeClr>
          </a:solidFill>
        </p:spPr>
        <p:txBody>
          <a:bodyPr wrap="none">
            <a:spAutoFit/>
          </a:bodyPr>
          <a:lstStyle/>
          <a:p>
            <a:r>
              <a:rPr lang="ar-SA" sz="1400" dirty="0">
                <a:solidFill>
                  <a:srgbClr val="00B0F0"/>
                </a:solidFill>
                <a:latin typeface="Alexandria SemiBold" pitchFamily="2" charset="-78"/>
                <a:cs typeface="Alexandria SemiBold" pitchFamily="2" charset="-78"/>
              </a:rPr>
              <a:t>فوائد السلعة</a:t>
            </a:r>
            <a:endParaRPr lang="ar-SA" sz="1400" dirty="0"/>
          </a:p>
        </p:txBody>
      </p:sp>
      <mc:AlternateContent xmlns:mc="http://schemas.openxmlformats.org/markup-compatibility/2006" xmlns:p14="http://schemas.microsoft.com/office/powerpoint/2010/main">
        <mc:Choice Requires="p14">
          <p:contentPart p14:bwMode="auto" r:id="rId7">
            <p14:nvContentPartPr>
              <p14:cNvPr id="3" name="Ink 2"/>
              <p14:cNvContentPartPr/>
              <p14:nvPr/>
            </p14:nvContentPartPr>
            <p14:xfrm>
              <a:off x="115560" y="3089520"/>
              <a:ext cx="11080080" cy="3277800"/>
            </p14:xfrm>
          </p:contentPart>
        </mc:Choice>
        <mc:Fallback xmlns="">
          <p:pic>
            <p:nvPicPr>
              <p:cNvPr id="3" name="Ink 2"/>
              <p:cNvPicPr/>
              <p:nvPr/>
            </p:nvPicPr>
            <p:blipFill>
              <a:blip r:embed="rId8"/>
              <a:stretch>
                <a:fillRect/>
              </a:stretch>
            </p:blipFill>
            <p:spPr>
              <a:xfrm>
                <a:off x="106200" y="3080160"/>
                <a:ext cx="11098800" cy="3296520"/>
              </a:xfrm>
              <a:prstGeom prst="rect">
                <a:avLst/>
              </a:prstGeom>
            </p:spPr>
          </p:pic>
        </mc:Fallback>
      </mc:AlternateContent>
    </p:spTree>
    <p:extLst>
      <p:ext uri="{BB962C8B-B14F-4D97-AF65-F5344CB8AC3E}">
        <p14:creationId xmlns:p14="http://schemas.microsoft.com/office/powerpoint/2010/main" val="302122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34519" y="1656830"/>
            <a:ext cx="7929350" cy="4557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7249" y="927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2066" y="9951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4536" y="11951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234520" y="1667049"/>
            <a:ext cx="7820168" cy="4293483"/>
          </a:xfrm>
          <a:prstGeom prst="rect">
            <a:avLst/>
          </a:prstGeom>
          <a:noFill/>
        </p:spPr>
        <p:txBody>
          <a:bodyPr wrap="square" rtlCol="0">
            <a:spAutoFit/>
          </a:bodyPr>
          <a:lstStyle/>
          <a:p>
            <a:pPr marL="463550" indent="-355600" algn="r" rtl="1">
              <a:lnSpc>
                <a:spcPct val="150000"/>
              </a:lnSpc>
              <a:buFont typeface="+mj-lt"/>
              <a:buAutoNum type="arabicPeriod" startAt="6"/>
            </a:pPr>
            <a:r>
              <a:rPr lang="ar-SA" sz="2000" dirty="0" smtClean="0">
                <a:solidFill>
                  <a:schemeClr val="accent2">
                    <a:lumMod val="75000"/>
                  </a:schemeClr>
                </a:solidFill>
                <a:latin typeface="Alexandria SemiBold" pitchFamily="2" charset="-78"/>
                <a:cs typeface="Alexandria SemiBold" pitchFamily="2" charset="-78"/>
              </a:rPr>
              <a:t>كتابة معلومات محددة: </a:t>
            </a:r>
          </a:p>
          <a:p>
            <a:pPr algn="r" rtl="1">
              <a:lnSpc>
                <a:spcPct val="150000"/>
              </a:lnSpc>
            </a:pPr>
            <a:r>
              <a:rPr lang="ar-SA" dirty="0" smtClean="0">
                <a:latin typeface="Alexandria SemiBold" pitchFamily="2" charset="-78"/>
                <a:cs typeface="Alexandria SemiBold" pitchFamily="2" charset="-78"/>
              </a:rPr>
              <a:t>يجب أن يحتوى النص الإعلاني على معلومات محددة عن السلعة وليست معلومات عامة ؛ مما يعزز من جذب الجمهور المحتمل؛ لأن التعميم قد يخدم السلع المنافسة . لذا يجب على الكاتب أن يضع في إعلانه جميع المواصفات المتعلقة بالسلعة المعلن عنها من حيث الشكل والقوة والملامح مع عرض صورة لها، حتى لا يختلط الأمر للمستهلك ويشتري سلعة منافسة. </a:t>
            </a:r>
            <a:r>
              <a:rPr lang="ar-SA" dirty="0" smtClean="0">
                <a:solidFill>
                  <a:srgbClr val="00B0F0"/>
                </a:solidFill>
                <a:latin typeface="Alexandria SemiBold" pitchFamily="2" charset="-78"/>
                <a:cs typeface="Alexandria SemiBold" pitchFamily="2" charset="-78"/>
              </a:rPr>
              <a:t>مثال:</a:t>
            </a:r>
          </a:p>
          <a:p>
            <a:pPr algn="ctr" rtl="1">
              <a:lnSpc>
                <a:spcPct val="150000"/>
              </a:lnSpc>
            </a:pPr>
            <a:r>
              <a:rPr lang="ar-SA" dirty="0">
                <a:solidFill>
                  <a:srgbClr val="00B0F0"/>
                </a:solidFill>
                <a:latin typeface="Alexandria SemiBold" pitchFamily="2" charset="-78"/>
                <a:cs typeface="Alexandria SemiBold" pitchFamily="2" charset="-78"/>
              </a:rPr>
              <a:t> </a:t>
            </a:r>
            <a:r>
              <a:rPr lang="ar-SA" dirty="0" smtClean="0">
                <a:solidFill>
                  <a:srgbClr val="00B0F0"/>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إذا </a:t>
            </a:r>
            <a:r>
              <a:rPr lang="ar-SA" dirty="0">
                <a:latin typeface="Alexandria SemiBold" pitchFamily="2" charset="-78"/>
                <a:cs typeface="Alexandria SemiBold" pitchFamily="2" charset="-78"/>
              </a:rPr>
              <a:t>كان هناك إعلان عن هاتف ذكي، يجب أن يتضمن معلومات مثل حجم الشاشة، سعة البطارية، دقة الكاميرا، ونوع المعالج. بالإضافة إلى ذلك، يجب عرض صورة واضحة للهاتف تظهر تصميمه ولونه</a:t>
            </a:r>
            <a:r>
              <a:rPr lang="ar-SA"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 name="TextBox 11">
            <a:extLst>
              <a:ext uri="{FF2B5EF4-FFF2-40B4-BE49-F238E27FC236}">
                <a16:creationId xmlns:a16="http://schemas.microsoft.com/office/drawing/2014/main" id="{F9A80F9F-74DB-1D57-04E8-E20E92A09B0A}"/>
              </a:ext>
            </a:extLst>
          </p:cNvPr>
          <p:cNvSpPr txBox="1"/>
          <p:nvPr/>
        </p:nvSpPr>
        <p:spPr>
          <a:xfrm>
            <a:off x="2571254" y="1081059"/>
            <a:ext cx="453923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قواعد الإبداع في كتابة النص الإعلاني</a:t>
            </a:r>
          </a:p>
        </p:txBody>
      </p:sp>
      <p:pic>
        <p:nvPicPr>
          <p:cNvPr id="11" name="Picture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2203" y="2504080"/>
            <a:ext cx="3105150" cy="3105150"/>
          </a:xfrm>
          <a:prstGeom prst="rect">
            <a:avLst/>
          </a:prstGeom>
        </p:spPr>
      </p:pic>
      <mc:AlternateContent xmlns:mc="http://schemas.openxmlformats.org/markup-compatibility/2006" xmlns:p14="http://schemas.microsoft.com/office/powerpoint/2010/main">
        <mc:Choice Requires="p14">
          <p:contentPart p14:bwMode="auto" r:id="rId6">
            <p14:nvContentPartPr>
              <p14:cNvPr id="2" name="Ink 1"/>
              <p14:cNvContentPartPr/>
              <p14:nvPr/>
            </p14:nvContentPartPr>
            <p14:xfrm>
              <a:off x="592200" y="28800"/>
              <a:ext cx="11542320" cy="3624120"/>
            </p14:xfrm>
          </p:contentPart>
        </mc:Choice>
        <mc:Fallback xmlns="">
          <p:pic>
            <p:nvPicPr>
              <p:cNvPr id="2" name="Ink 1"/>
              <p:cNvPicPr/>
              <p:nvPr/>
            </p:nvPicPr>
            <p:blipFill>
              <a:blip r:embed="rId7"/>
              <a:stretch>
                <a:fillRect/>
              </a:stretch>
            </p:blipFill>
            <p:spPr>
              <a:xfrm>
                <a:off x="582840" y="19440"/>
                <a:ext cx="11561040" cy="3642840"/>
              </a:xfrm>
              <a:prstGeom prst="rect">
                <a:avLst/>
              </a:prstGeom>
            </p:spPr>
          </p:pic>
        </mc:Fallback>
      </mc:AlternateContent>
    </p:spTree>
    <p:extLst>
      <p:ext uri="{BB962C8B-B14F-4D97-AF65-F5344CB8AC3E}">
        <p14:creationId xmlns:p14="http://schemas.microsoft.com/office/powerpoint/2010/main" val="4265539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234519" y="1656830"/>
            <a:ext cx="7929350" cy="4557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147249" y="9278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332066" y="995110"/>
            <a:ext cx="103482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324536" y="119516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36878" y="1794004"/>
            <a:ext cx="7724632" cy="4339650"/>
          </a:xfrm>
          <a:prstGeom prst="rect">
            <a:avLst/>
          </a:prstGeom>
          <a:noFill/>
        </p:spPr>
        <p:txBody>
          <a:bodyPr wrap="square" rtlCol="0">
            <a:spAutoFit/>
          </a:bodyPr>
          <a:lstStyle/>
          <a:p>
            <a:pPr marL="463550" indent="-355600" algn="r" rtl="1">
              <a:lnSpc>
                <a:spcPct val="150000"/>
              </a:lnSpc>
              <a:buFont typeface="+mj-lt"/>
              <a:buAutoNum type="arabicPeriod" startAt="7"/>
            </a:pPr>
            <a:r>
              <a:rPr lang="ar-SA" sz="2000" dirty="0" smtClean="0">
                <a:solidFill>
                  <a:schemeClr val="accent2">
                    <a:lumMod val="75000"/>
                  </a:schemeClr>
                </a:solidFill>
                <a:latin typeface="Alexandria SemiBold" pitchFamily="2" charset="-78"/>
                <a:cs typeface="Alexandria SemiBold" pitchFamily="2" charset="-78"/>
              </a:rPr>
              <a:t>أن يتصف النص بالأمانة والقابلة للتصديق: </a:t>
            </a:r>
            <a:r>
              <a:rPr lang="ar-SA" dirty="0" smtClean="0">
                <a:latin typeface="Alexandria SemiBold" pitchFamily="2" charset="-78"/>
                <a:cs typeface="Alexandria SemiBold" pitchFamily="2" charset="-78"/>
              </a:rPr>
              <a:t>على </a:t>
            </a:r>
            <a:r>
              <a:rPr lang="ar-SA" dirty="0">
                <a:latin typeface="Alexandria SemiBold" pitchFamily="2" charset="-78"/>
                <a:cs typeface="Alexandria SemiBold" pitchFamily="2" charset="-78"/>
              </a:rPr>
              <a:t>الكاتب أن يكون </a:t>
            </a:r>
            <a:r>
              <a:rPr lang="ar-SA" dirty="0" smtClean="0">
                <a:latin typeface="Alexandria SemiBold" pitchFamily="2" charset="-78"/>
                <a:cs typeface="Alexandria SemiBold" pitchFamily="2" charset="-78"/>
              </a:rPr>
              <a:t>صادقاً </a:t>
            </a:r>
            <a:r>
              <a:rPr lang="ar-SA" dirty="0">
                <a:latin typeface="Alexandria SemiBold" pitchFamily="2" charset="-78"/>
                <a:cs typeface="Alexandria SemiBold" pitchFamily="2" charset="-78"/>
              </a:rPr>
              <a:t>في تقديم المعلومات حول مزايا السلعة، مع الالتزام بالأمانة والبساطة، وأن يعكس الحقائق بدقة دون تحريف. ينبغي تجنب المبالغة في النصوص التي قد تؤدي إلى عدم اقتناع المستهلك، والابتعاد عن عبارات مثل</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أفخم سيارة</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 أحسن ما في السوق</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و”أرخص </a:t>
            </a:r>
            <a:r>
              <a:rPr lang="ar-SA" dirty="0" smtClean="0">
                <a:latin typeface="Alexandria SemiBold" pitchFamily="2" charset="-78"/>
                <a:cs typeface="Alexandria SemiBold" pitchFamily="2" charset="-78"/>
              </a:rPr>
              <a:t>الأسعار“.</a:t>
            </a:r>
          </a:p>
          <a:p>
            <a:pPr marL="463550" indent="-355600" algn="r" rtl="1">
              <a:lnSpc>
                <a:spcPct val="150000"/>
              </a:lnSpc>
              <a:buFont typeface="+mj-lt"/>
              <a:buAutoNum type="arabicPeriod" startAt="7"/>
            </a:pPr>
            <a:r>
              <a:rPr lang="ar-SA" sz="2000" dirty="0">
                <a:solidFill>
                  <a:schemeClr val="accent2">
                    <a:lumMod val="75000"/>
                  </a:schemeClr>
                </a:solidFill>
                <a:latin typeface="Alexandria SemiBold" pitchFamily="2" charset="-78"/>
                <a:cs typeface="Alexandria SemiBold" pitchFamily="2" charset="-78"/>
              </a:rPr>
              <a:t>الاختصار: </a:t>
            </a:r>
            <a:r>
              <a:rPr lang="ar-SA" dirty="0">
                <a:latin typeface="Alexandria SemiBold" pitchFamily="2" charset="-78"/>
                <a:cs typeface="Alexandria SemiBold" pitchFamily="2" charset="-78"/>
              </a:rPr>
              <a:t>لا يعني عدم عرض المعلومات، بل يتطلب تقديمها ببساطة. </a:t>
            </a:r>
            <a:r>
              <a:rPr lang="ar-SA" dirty="0" smtClean="0">
                <a:latin typeface="Alexandria SemiBold" pitchFamily="2" charset="-78"/>
                <a:cs typeface="Alexandria SemiBold" pitchFamily="2" charset="-78"/>
              </a:rPr>
              <a:t>فالرسالة </a:t>
            </a:r>
            <a:r>
              <a:rPr lang="ar-SA" dirty="0">
                <a:latin typeface="Alexandria SemiBold" pitchFamily="2" charset="-78"/>
                <a:cs typeface="Alexandria SemiBold" pitchFamily="2" charset="-78"/>
              </a:rPr>
              <a:t>التي تصل مباشرة إلى جوهر الموضوع هي الأكثر فعالية</a:t>
            </a:r>
            <a:r>
              <a:rPr lang="ar-SA" dirty="0" smtClean="0">
                <a:latin typeface="Alexandria SemiBold" pitchFamily="2" charset="-78"/>
                <a:cs typeface="Alexandria SemiBold" pitchFamily="2" charset="-78"/>
              </a:rPr>
              <a:t>، ويُفضلها الجمهور </a:t>
            </a:r>
            <a:r>
              <a:rPr lang="ar-SA" dirty="0">
                <a:latin typeface="Alexandria SemiBold" pitchFamily="2" charset="-78"/>
                <a:cs typeface="Alexandria SemiBold" pitchFamily="2" charset="-78"/>
              </a:rPr>
              <a:t>لأنها توفر الوقت وتروي القصة الإعلانية بأقل عدد من الكلمات</a:t>
            </a:r>
            <a:r>
              <a:rPr lang="ar-SA" b="1" dirty="0" smtClean="0"/>
              <a:t>.</a:t>
            </a:r>
            <a:endParaRPr lang="ar-SA" dirty="0" smtClean="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Rectangle 7"/>
          <p:cNvSpPr>
            <a:spLocks noChangeArrowheads="1"/>
          </p:cNvSpPr>
          <p:nvPr/>
        </p:nvSpPr>
        <p:spPr bwMode="auto">
          <a:xfrm>
            <a:off x="34912" y="723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ar-SA"/>
          </a:p>
        </p:txBody>
      </p:sp>
      <p:sp>
        <p:nvSpPr>
          <p:cNvPr id="12" name="TextBox 11">
            <a:extLst>
              <a:ext uri="{FF2B5EF4-FFF2-40B4-BE49-F238E27FC236}">
                <a16:creationId xmlns:a16="http://schemas.microsoft.com/office/drawing/2014/main" id="{F9A80F9F-74DB-1D57-04E8-E20E92A09B0A}"/>
              </a:ext>
            </a:extLst>
          </p:cNvPr>
          <p:cNvSpPr txBox="1"/>
          <p:nvPr/>
        </p:nvSpPr>
        <p:spPr>
          <a:xfrm>
            <a:off x="2571254" y="1081059"/>
            <a:ext cx="453923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قواعد الإبداع في كتابة النص الإعلاني</a:t>
            </a:r>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504" y="2293914"/>
            <a:ext cx="3090426" cy="3465441"/>
          </a:xfrm>
          <a:prstGeom prst="rect">
            <a:avLst/>
          </a:prstGeom>
        </p:spPr>
      </p:pic>
    </p:spTree>
    <p:extLst>
      <p:ext uri="{BB962C8B-B14F-4D97-AF65-F5344CB8AC3E}">
        <p14:creationId xmlns:p14="http://schemas.microsoft.com/office/powerpoint/2010/main" val="555586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07563" y="1815151"/>
            <a:ext cx="8583852" cy="4380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2901125" y="1829871"/>
            <a:ext cx="8453813" cy="4247317"/>
          </a:xfrm>
          <a:prstGeom prst="rect">
            <a:avLst/>
          </a:prstGeom>
        </p:spPr>
        <p:txBody>
          <a:bodyPr wrap="square">
            <a:spAutoFit/>
          </a:bodyPr>
          <a:lstStyle/>
          <a:p>
            <a:pPr marL="231775" indent="-231775"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النص البسيط المباشر:</a:t>
            </a:r>
          </a:p>
          <a:p>
            <a:pPr algn="r" rtl="1">
              <a:lnSpc>
                <a:spcPct val="150000"/>
              </a:lnSpc>
            </a:pPr>
            <a:r>
              <a:rPr lang="ar-SA" dirty="0" smtClean="0">
                <a:latin typeface="Alexandria SemiBold" pitchFamily="2" charset="-78"/>
                <a:cs typeface="Alexandria SemiBold" pitchFamily="2" charset="-78"/>
              </a:rPr>
              <a:t>يقدم الكاتب المعلومات والحقائق المتعلقة بالسلع والخدمات المُعلن عنها بطريقة مُباشرة ومنطقية ببساطة ووضوح حتى يسهل فهم الرسالة من قِبل الجمهور المستهدف، </a:t>
            </a:r>
            <a:r>
              <a:rPr lang="ar-SA" dirty="0">
                <a:latin typeface="Alexandria SemiBold" pitchFamily="2" charset="-78"/>
                <a:cs typeface="Alexandria SemiBold" pitchFamily="2" charset="-78"/>
              </a:rPr>
              <a:t>؛ لذا يحقق هذا الأسلوب أكبر نسبة </a:t>
            </a:r>
            <a:r>
              <a:rPr lang="ar-SA" dirty="0" smtClean="0">
                <a:latin typeface="Alexandria SemiBold" pitchFamily="2" charset="-78"/>
                <a:cs typeface="Alexandria SemiBold" pitchFamily="2" charset="-78"/>
              </a:rPr>
              <a:t>مبيعات . ويهدف النص البسيط المباشر إلى إيصال الرسالة بشكل واضح وسريع دون تعقيد أو تزيين.</a:t>
            </a:r>
          </a:p>
          <a:p>
            <a:pPr marL="287338" indent="-287338" algn="r" rtl="1">
              <a:lnSpc>
                <a:spcPct val="150000"/>
              </a:lnSpc>
              <a:buFont typeface="+mj-lt"/>
              <a:buAutoNum type="arabicPeriod" startAt="2"/>
            </a:pPr>
            <a:r>
              <a:rPr lang="ar-SA" dirty="0" smtClean="0">
                <a:solidFill>
                  <a:srgbClr val="C00000"/>
                </a:solidFill>
                <a:latin typeface="Alexandria SemiBold" pitchFamily="2" charset="-78"/>
                <a:cs typeface="Alexandria SemiBold" pitchFamily="2" charset="-78"/>
              </a:rPr>
              <a:t>النص في صورة تعلقات للصور:</a:t>
            </a:r>
            <a:endParaRPr lang="ar-SA" dirty="0">
              <a:solidFill>
                <a:srgbClr val="C00000"/>
              </a:solidFill>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الإعلان عبارة عن مجموعة من الصور، ويتمثل النص الإعلاني في التعليقات التي توضح النقاط البيعية للرسالة الإعلانية. ويمكن تحقيق التركيز أو التأكيد في هذا الأسلوب عن طريق اختيار الصورة الرئيسية وتكبيرها بالنسبة لباقي الصور مع إبراز التعليق الخاص بها باستخدام بنط أكبر من المستخدم في الصور الأخرى. </a:t>
            </a:r>
            <a:endParaRPr lang="ar-SA"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2407795" y="1124367"/>
            <a:ext cx="36111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أساليب كتابة النص الإعلاني</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125196"/>
            <a:ext cx="2846533" cy="2501392"/>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4650388"/>
            <a:ext cx="2846533" cy="2222519"/>
          </a:xfrm>
          <a:prstGeom prst="rect">
            <a:avLst/>
          </a:prstGeom>
        </p:spPr>
      </p:pic>
      <mc:AlternateContent xmlns:mc="http://schemas.openxmlformats.org/markup-compatibility/2006" xmlns:p14="http://schemas.microsoft.com/office/powerpoint/2010/main">
        <mc:Choice Requires="p14">
          <p:contentPart p14:bwMode="auto" r:id="rId6">
            <p14:nvContentPartPr>
              <p14:cNvPr id="2" name="Ink 1"/>
              <p14:cNvContentPartPr/>
              <p14:nvPr/>
            </p14:nvContentPartPr>
            <p14:xfrm>
              <a:off x="-101160" y="2800800"/>
              <a:ext cx="3265200" cy="4172760"/>
            </p14:xfrm>
          </p:contentPart>
        </mc:Choice>
        <mc:Fallback xmlns="">
          <p:pic>
            <p:nvPicPr>
              <p:cNvPr id="2" name="Ink 1"/>
              <p:cNvPicPr/>
              <p:nvPr/>
            </p:nvPicPr>
            <p:blipFill>
              <a:blip r:embed="rId7"/>
              <a:stretch>
                <a:fillRect/>
              </a:stretch>
            </p:blipFill>
            <p:spPr>
              <a:xfrm>
                <a:off x="-110520" y="2791440"/>
                <a:ext cx="3283920" cy="4191480"/>
              </a:xfrm>
              <a:prstGeom prst="rect">
                <a:avLst/>
              </a:prstGeom>
            </p:spPr>
          </p:pic>
        </mc:Fallback>
      </mc:AlternateContent>
    </p:spTree>
    <p:extLst>
      <p:ext uri="{BB962C8B-B14F-4D97-AF65-F5344CB8AC3E}">
        <p14:creationId xmlns:p14="http://schemas.microsoft.com/office/powerpoint/2010/main" val="7934501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74403" y="1801502"/>
            <a:ext cx="8550951" cy="4380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407795" y="1124367"/>
            <a:ext cx="36111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أساليب كتابة النص الإعلاني</a:t>
            </a:r>
          </a:p>
        </p:txBody>
      </p:sp>
      <p:sp>
        <p:nvSpPr>
          <p:cNvPr id="8" name="Rectangle 7"/>
          <p:cNvSpPr/>
          <p:nvPr/>
        </p:nvSpPr>
        <p:spPr>
          <a:xfrm>
            <a:off x="3174404" y="1815151"/>
            <a:ext cx="8441333" cy="4247317"/>
          </a:xfrm>
          <a:prstGeom prst="rect">
            <a:avLst/>
          </a:prstGeom>
        </p:spPr>
        <p:txBody>
          <a:bodyPr wrap="square">
            <a:spAutoFit/>
          </a:bodyPr>
          <a:lstStyle/>
          <a:p>
            <a:pPr marL="342900" indent="-342900" algn="r" rtl="1">
              <a:lnSpc>
                <a:spcPct val="150000"/>
              </a:lnSpc>
              <a:buFont typeface="+mj-lt"/>
              <a:buAutoNum type="arabicPeriod" startAt="3"/>
            </a:pPr>
            <a:r>
              <a:rPr lang="ar-SA" dirty="0">
                <a:solidFill>
                  <a:srgbClr val="C00000"/>
                </a:solidFill>
                <a:latin typeface="Alexandria SemiBold" pitchFamily="2" charset="-78"/>
                <a:cs typeface="Alexandria SemiBold" pitchFamily="2" charset="-78"/>
              </a:rPr>
              <a:t>النص القصصي: </a:t>
            </a:r>
            <a:r>
              <a:rPr lang="en-US" dirty="0">
                <a:solidFill>
                  <a:srgbClr val="C00000"/>
                </a:solidFill>
                <a:latin typeface="Alexandria SemiBold" pitchFamily="2" charset="-78"/>
                <a:cs typeface="Alexandria SemiBold" pitchFamily="2" charset="-78"/>
              </a:rPr>
              <a:t>Story Copy</a:t>
            </a:r>
            <a:endParaRPr lang="ar-SA" dirty="0">
              <a:solidFill>
                <a:srgbClr val="C00000"/>
              </a:solidFill>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يعتمد </a:t>
            </a:r>
            <a:r>
              <a:rPr lang="ar-SA" dirty="0">
                <a:latin typeface="Alexandria SemiBold" pitchFamily="2" charset="-78"/>
                <a:cs typeface="Alexandria SemiBold" pitchFamily="2" charset="-78"/>
              </a:rPr>
              <a:t>النص القصصي للإعلان على تقديم موقف معين في شكل قصة تبدأ بمشكلة، تليها الآثار المترتبة </a:t>
            </a:r>
            <a:r>
              <a:rPr lang="ar-SA" dirty="0" smtClean="0">
                <a:latin typeface="Alexandria SemiBold" pitchFamily="2" charset="-78"/>
                <a:cs typeface="Alexandria SemiBold" pitchFamily="2" charset="-78"/>
              </a:rPr>
              <a:t>واكتشاف </a:t>
            </a:r>
            <a:r>
              <a:rPr lang="ar-SA" dirty="0">
                <a:latin typeface="Alexandria SemiBold" pitchFamily="2" charset="-78"/>
                <a:cs typeface="Alexandria SemiBold" pitchFamily="2" charset="-78"/>
              </a:rPr>
              <a:t>الحل من خلال السلعة أو الخدمة المعلن عنها، مع اقتراح للقارئ بشرائها. بدء القصة بالمشكلة يخلق </a:t>
            </a:r>
            <a:r>
              <a:rPr lang="ar-SA" dirty="0" smtClean="0">
                <a:latin typeface="Alexandria SemiBold" pitchFamily="2" charset="-78"/>
                <a:cs typeface="Alexandria SemiBold" pitchFamily="2" charset="-78"/>
              </a:rPr>
              <a:t>جواً قصصياً </a:t>
            </a:r>
            <a:r>
              <a:rPr lang="ar-SA" dirty="0">
                <a:latin typeface="Alexandria SemiBold" pitchFamily="2" charset="-78"/>
                <a:cs typeface="Alexandria SemiBold" pitchFamily="2" charset="-78"/>
              </a:rPr>
              <a:t>يساعد المستهلك على التوحد مع الشخصية والاستعداد لتقبل الأفكار </a:t>
            </a:r>
            <a:r>
              <a:rPr lang="ar-SA" dirty="0" smtClean="0">
                <a:latin typeface="Alexandria SemiBold" pitchFamily="2" charset="-78"/>
                <a:cs typeface="Alexandria SemiBold" pitchFamily="2" charset="-78"/>
              </a:rPr>
              <a:t>الإعلانية. </a:t>
            </a:r>
            <a:r>
              <a:rPr lang="ar-SA" dirty="0">
                <a:latin typeface="Alexandria SemiBold" pitchFamily="2" charset="-78"/>
                <a:cs typeface="Alexandria SemiBold" pitchFamily="2" charset="-78"/>
              </a:rPr>
              <a:t>وينبغي تجنب المواقف التي تسبب القلق والتوتر لتفادي ارتباطها بالإعلان. </a:t>
            </a:r>
            <a:r>
              <a:rPr lang="ar-SA" dirty="0" smtClean="0">
                <a:solidFill>
                  <a:schemeClr val="accent1">
                    <a:lumMod val="75000"/>
                  </a:schemeClr>
                </a:solidFill>
                <a:latin typeface="Alexandria SemiBold" pitchFamily="2" charset="-78"/>
                <a:cs typeface="Alexandria SemiBold" pitchFamily="2" charset="-78"/>
              </a:rPr>
              <a:t>مثال النص </a:t>
            </a:r>
            <a:r>
              <a:rPr lang="ar-SA" dirty="0">
                <a:solidFill>
                  <a:schemeClr val="accent1">
                    <a:lumMod val="75000"/>
                  </a:schemeClr>
                </a:solidFill>
                <a:latin typeface="Alexandria SemiBold" pitchFamily="2" charset="-78"/>
                <a:cs typeface="Alexandria SemiBold" pitchFamily="2" charset="-78"/>
              </a:rPr>
              <a:t>القصصي </a:t>
            </a:r>
            <a:r>
              <a:rPr lang="ar-SA" dirty="0" smtClean="0">
                <a:solidFill>
                  <a:schemeClr val="accent1">
                    <a:lumMod val="75000"/>
                  </a:schemeClr>
                </a:solidFill>
                <a:latin typeface="Alexandria SemiBold" pitchFamily="2" charset="-78"/>
                <a:cs typeface="Alexandria SemiBold" pitchFamily="2" charset="-78"/>
              </a:rPr>
              <a:t>:</a:t>
            </a:r>
          </a:p>
          <a:p>
            <a:pPr algn="ctr" rtl="1">
              <a:lnSpc>
                <a:spcPct val="150000"/>
              </a:lnSpc>
            </a:pP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r>
              <a:rPr lang="ar-SA" dirty="0" smtClean="0">
                <a:solidFill>
                  <a:srgbClr val="88351E"/>
                </a:solidFill>
                <a:latin typeface="Alexandria SemiBold" pitchFamily="2" charset="-78"/>
                <a:cs typeface="Alexandria SemiBold" pitchFamily="2" charset="-78"/>
              </a:rPr>
              <a:t>إعلان </a:t>
            </a:r>
            <a:r>
              <a:rPr lang="ar-SA" dirty="0">
                <a:solidFill>
                  <a:srgbClr val="88351E"/>
                </a:solidFill>
                <a:latin typeface="Alexandria SemiBold" pitchFamily="2" charset="-78"/>
                <a:cs typeface="Alexandria SemiBold" pitchFamily="2" charset="-78"/>
              </a:rPr>
              <a:t>عن سيارة جديدة يبدأ بقصة شخص يسعى لتحقيق حلمه بامتلاك سيارة رياضية، </a:t>
            </a:r>
            <a:r>
              <a:rPr lang="ar-SA" dirty="0" smtClean="0">
                <a:solidFill>
                  <a:srgbClr val="88351E"/>
                </a:solidFill>
                <a:latin typeface="Alexandria SemiBold" pitchFamily="2" charset="-78"/>
                <a:cs typeface="Alexandria SemiBold" pitchFamily="2" charset="-78"/>
              </a:rPr>
              <a:t>ويتم </a:t>
            </a:r>
            <a:r>
              <a:rPr lang="ar-SA" dirty="0">
                <a:solidFill>
                  <a:srgbClr val="88351E"/>
                </a:solidFill>
                <a:latin typeface="Alexandria SemiBold" pitchFamily="2" charset="-78"/>
                <a:cs typeface="Alexandria SemiBold" pitchFamily="2" charset="-78"/>
              </a:rPr>
              <a:t>تصوير رحلته والتحديات التي واجهها حتى وصل إلى لحظة شراء السيارة </a:t>
            </a:r>
            <a:r>
              <a:rPr lang="ar-SA" dirty="0" smtClean="0">
                <a:solidFill>
                  <a:srgbClr val="88351E"/>
                </a:solidFill>
                <a:latin typeface="Alexandria SemiBold" pitchFamily="2" charset="-78"/>
                <a:cs typeface="Alexandria SemiBold" pitchFamily="2" charset="-78"/>
              </a:rPr>
              <a:t>الجديدة، مما </a:t>
            </a:r>
            <a:r>
              <a:rPr lang="ar-SA" dirty="0">
                <a:solidFill>
                  <a:srgbClr val="88351E"/>
                </a:solidFill>
                <a:latin typeface="Alexandria SemiBold" pitchFamily="2" charset="-78"/>
                <a:cs typeface="Alexandria SemiBold" pitchFamily="2" charset="-78"/>
              </a:rPr>
              <a:t>يعزز التواصل مع الشخصية ويزيد من جاذبية السيارة</a:t>
            </a:r>
            <a:r>
              <a:rPr lang="ar-SA" dirty="0" smtClean="0">
                <a:solidFill>
                  <a:srgbClr val="88351E"/>
                </a:solidFill>
                <a:latin typeface="Alexandria SemiBold" pitchFamily="2" charset="-78"/>
                <a:cs typeface="Alexandria SemiBold" pitchFamily="2" charset="-78"/>
              </a:rPr>
              <a:t>.</a:t>
            </a:r>
            <a:endParaRPr lang="ar-SA" dirty="0">
              <a:solidFill>
                <a:srgbClr val="88351E"/>
              </a:solidFill>
              <a:latin typeface="Alexandria SemiBold" pitchFamily="2" charset="-78"/>
              <a:cs typeface="Alexandria SemiBold" pitchFamily="2" charset="-78"/>
            </a:endParaRPr>
          </a:p>
        </p:txBody>
      </p:sp>
      <p:pic>
        <p:nvPicPr>
          <p:cNvPr id="9" name="Nike - Dream Crazier">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8040" y="2153247"/>
            <a:ext cx="3115690" cy="2929164"/>
          </a:xfrm>
          <a:prstGeom prst="rect">
            <a:avLst/>
          </a:prstGeom>
        </p:spPr>
      </p:pic>
      <p:sp>
        <p:nvSpPr>
          <p:cNvPr id="15" name="TextBox 14">
            <a:extLst>
              <a:ext uri="{FF2B5EF4-FFF2-40B4-BE49-F238E27FC236}">
                <a16:creationId xmlns:a16="http://schemas.microsoft.com/office/drawing/2014/main" id="{F9A80F9F-74DB-1D57-04E8-E20E92A09B0A}"/>
              </a:ext>
            </a:extLst>
          </p:cNvPr>
          <p:cNvSpPr txBox="1"/>
          <p:nvPr/>
        </p:nvSpPr>
        <p:spPr>
          <a:xfrm>
            <a:off x="1851" y="5256242"/>
            <a:ext cx="3105799" cy="1569660"/>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r>
              <a:rPr lang="ar-SA" sz="1600" dirty="0"/>
              <a:t>يعتبر </a:t>
            </a:r>
            <a:r>
              <a:rPr lang="ar-SA" sz="1600" dirty="0" smtClean="0"/>
              <a:t>إعلان شركة</a:t>
            </a:r>
            <a:r>
              <a:rPr lang="en-US" sz="1600" dirty="0"/>
              <a:t>Nike</a:t>
            </a:r>
            <a:r>
              <a:rPr lang="ar-SA" sz="1600" dirty="0" smtClean="0"/>
              <a:t> </a:t>
            </a:r>
            <a:r>
              <a:rPr lang="en-US" sz="1400" dirty="0" smtClean="0">
                <a:solidFill>
                  <a:srgbClr val="88351E"/>
                </a:solidFill>
              </a:rPr>
              <a:t>“Dream </a:t>
            </a:r>
            <a:r>
              <a:rPr lang="en-US" sz="1400" dirty="0">
                <a:solidFill>
                  <a:srgbClr val="88351E"/>
                </a:solidFill>
              </a:rPr>
              <a:t>Crazier</a:t>
            </a:r>
            <a:r>
              <a:rPr lang="en-US" sz="1600" dirty="0" smtClean="0"/>
              <a:t>”</a:t>
            </a:r>
            <a:r>
              <a:rPr lang="ar-SA" sz="1600" dirty="0" smtClean="0"/>
              <a:t> مثالاً لاستخدام </a:t>
            </a:r>
            <a:r>
              <a:rPr lang="ar-SA" sz="1600" dirty="0"/>
              <a:t>النص القصصي في الإعلانات. يتناول الإعلان إنجازات النساء في الرياضة، حيث يتم عرض مجموعة من اللقطات لنساء يتغلبن على </a:t>
            </a:r>
            <a:r>
              <a:rPr lang="ar-SA" sz="1600" dirty="0" smtClean="0"/>
              <a:t>التحديات.وتشجعهن على تحقيق </a:t>
            </a:r>
            <a:r>
              <a:rPr lang="ar-SA" sz="1600" dirty="0"/>
              <a:t>“الحلم بشكل أكثر جنونًا</a:t>
            </a:r>
            <a:r>
              <a:rPr lang="ar-SA" sz="1600" dirty="0" smtClean="0"/>
              <a:t>”.</a:t>
            </a:r>
            <a:endParaRPr lang="ar-SA" sz="1600" dirty="0"/>
          </a:p>
        </p:txBody>
      </p:sp>
      <mc:AlternateContent xmlns:mc="http://schemas.openxmlformats.org/markup-compatibility/2006" xmlns:p14="http://schemas.microsoft.com/office/powerpoint/2010/main">
        <mc:Choice Requires="p14">
          <p:contentPart p14:bwMode="auto" r:id="rId7">
            <p14:nvContentPartPr>
              <p14:cNvPr id="2" name="Ink 1"/>
              <p14:cNvContentPartPr/>
              <p14:nvPr/>
            </p14:nvContentPartPr>
            <p14:xfrm>
              <a:off x="11339640" y="5211720"/>
              <a:ext cx="563760" cy="318240"/>
            </p14:xfrm>
          </p:contentPart>
        </mc:Choice>
        <mc:Fallback xmlns="">
          <p:pic>
            <p:nvPicPr>
              <p:cNvPr id="2" name="Ink 1"/>
              <p:cNvPicPr/>
              <p:nvPr/>
            </p:nvPicPr>
            <p:blipFill>
              <a:blip r:embed="rId8"/>
              <a:stretch>
                <a:fillRect/>
              </a:stretch>
            </p:blipFill>
            <p:spPr>
              <a:xfrm>
                <a:off x="11330280" y="5202360"/>
                <a:ext cx="582480" cy="336960"/>
              </a:xfrm>
              <a:prstGeom prst="rect">
                <a:avLst/>
              </a:prstGeom>
            </p:spPr>
          </p:pic>
        </mc:Fallback>
      </mc:AlternateContent>
    </p:spTree>
    <p:extLst>
      <p:ext uri="{BB962C8B-B14F-4D97-AF65-F5344CB8AC3E}">
        <p14:creationId xmlns:p14="http://schemas.microsoft.com/office/powerpoint/2010/main" val="108344492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9"/>
                                        </p:tgtEl>
                                      </p:cBhvr>
                                    </p:cmd>
                                  </p:childTnLst>
                                </p:cTn>
                              </p:par>
                            </p:childTnLst>
                          </p:cTn>
                        </p:par>
                      </p:childTnLst>
                    </p:cTn>
                  </p:par>
                </p:childTnLst>
              </p:cTn>
              <p:nextCondLst>
                <p:cond evt="onClick" delay="0">
                  <p:tgtEl>
                    <p:spTgt spid="9"/>
                  </p:tgtEl>
                </p:cond>
              </p:nextCondLst>
            </p:seq>
            <p:video>
              <p:cMediaNode vol="80000">
                <p:cTn id="7" fill="hold" display="0">
                  <p:stCondLst>
                    <p:cond delay="indefinite"/>
                  </p:stCondLst>
                </p:cTn>
                <p:tgtEl>
                  <p:spTgt spid="9"/>
                </p:tgtEl>
              </p:cMediaNode>
            </p:vide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4179" y="1801502"/>
            <a:ext cx="9690382" cy="44911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407795" y="1124367"/>
            <a:ext cx="36111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أساليب كتابة النص الإعلاني</a:t>
            </a:r>
          </a:p>
        </p:txBody>
      </p:sp>
      <p:sp>
        <p:nvSpPr>
          <p:cNvPr id="8" name="Rectangle 7"/>
          <p:cNvSpPr/>
          <p:nvPr/>
        </p:nvSpPr>
        <p:spPr>
          <a:xfrm>
            <a:off x="1214179" y="1815151"/>
            <a:ext cx="9567553" cy="4131900"/>
          </a:xfrm>
          <a:prstGeom prst="rect">
            <a:avLst/>
          </a:prstGeom>
        </p:spPr>
        <p:txBody>
          <a:bodyPr wrap="square">
            <a:spAutoFit/>
          </a:bodyPr>
          <a:lstStyle/>
          <a:p>
            <a:pPr marL="342900"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النص </a:t>
            </a:r>
            <a:r>
              <a:rPr lang="ar-SA" dirty="0" smtClean="0">
                <a:solidFill>
                  <a:srgbClr val="C00000"/>
                </a:solidFill>
                <a:latin typeface="Alexandria SemiBold" pitchFamily="2" charset="-78"/>
                <a:cs typeface="Alexandria SemiBold" pitchFamily="2" charset="-78"/>
              </a:rPr>
              <a:t>الاستشهادي: </a:t>
            </a:r>
            <a:r>
              <a:rPr lang="en-US" dirty="0" smtClean="0">
                <a:solidFill>
                  <a:srgbClr val="C00000"/>
                </a:solidFill>
                <a:latin typeface="Alexandria SemiBold" pitchFamily="2" charset="-78"/>
                <a:cs typeface="Alexandria SemiBold" pitchFamily="2" charset="-78"/>
              </a:rPr>
              <a:t>Testimonial </a:t>
            </a:r>
            <a:r>
              <a:rPr lang="en-US" dirty="0">
                <a:solidFill>
                  <a:srgbClr val="C00000"/>
                </a:solidFill>
                <a:latin typeface="Alexandria SemiBold" pitchFamily="2" charset="-78"/>
                <a:cs typeface="Alexandria SemiBold" pitchFamily="2" charset="-78"/>
              </a:rPr>
              <a:t>Copy</a:t>
            </a:r>
            <a:endParaRPr lang="ar-SA" dirty="0">
              <a:solidFill>
                <a:srgbClr val="C00000"/>
              </a:solidFill>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يعتمد على استخدام شخصية معينة أو مجموعة من الشخصيات لوصف السلعة أو الخدمة المُعلن عنها وتقديم مزاياها وخصائصها. وينقسم هذا الأسلوب إلى نوعين هما:</a:t>
            </a:r>
          </a:p>
          <a:p>
            <a:pPr marL="342900" indent="-342900" algn="r" rtl="1">
              <a:lnSpc>
                <a:spcPct val="150000"/>
              </a:lnSpc>
              <a:buFont typeface="+mj-lt"/>
              <a:buAutoNum type="arabicPeriod"/>
            </a:pPr>
            <a:r>
              <a:rPr lang="ar-SA" dirty="0" smtClean="0">
                <a:solidFill>
                  <a:srgbClr val="88351E"/>
                </a:solidFill>
                <a:latin typeface="Alexandria SemiBold" pitchFamily="2" charset="-78"/>
                <a:cs typeface="Alexandria SemiBold" pitchFamily="2" charset="-78"/>
              </a:rPr>
              <a:t>النص الاستشهادي المباشر: </a:t>
            </a:r>
            <a:r>
              <a:rPr lang="ar-SA" sz="1700" dirty="0" smtClean="0">
                <a:latin typeface="Alexandria SemiBold" pitchFamily="2" charset="-78"/>
                <a:cs typeface="Alexandria SemiBold" pitchFamily="2" charset="-78"/>
              </a:rPr>
              <a:t>يعتمد على تقديم </a:t>
            </a:r>
            <a:r>
              <a:rPr lang="ar-SA" sz="1700" dirty="0">
                <a:latin typeface="Alexandria SemiBold" pitchFamily="2" charset="-78"/>
                <a:cs typeface="Alexandria SemiBold" pitchFamily="2" charset="-78"/>
              </a:rPr>
              <a:t>شهادات </a:t>
            </a:r>
            <a:r>
              <a:rPr lang="ar-SA" sz="1700" dirty="0" smtClean="0">
                <a:latin typeface="Alexandria SemiBold" pitchFamily="2" charset="-78"/>
                <a:cs typeface="Alexandria SemiBold" pitchFamily="2" charset="-78"/>
              </a:rPr>
              <a:t>موثوقة من شخصية مشهورة   أو متخصصة حول مزايا السلعة أو الخدمة المعلن </a:t>
            </a:r>
            <a:r>
              <a:rPr lang="ar-SA" sz="1700" dirty="0">
                <a:latin typeface="Alexandria SemiBold" pitchFamily="2" charset="-78"/>
                <a:cs typeface="Alexandria SemiBold" pitchFamily="2" charset="-78"/>
              </a:rPr>
              <a:t>عنها. قد يتضمن </a:t>
            </a:r>
            <a:r>
              <a:rPr lang="ar-SA" sz="1700" dirty="0" smtClean="0">
                <a:latin typeface="Alexandria SemiBold" pitchFamily="2" charset="-78"/>
                <a:cs typeface="Alexandria SemiBold" pitchFamily="2" charset="-78"/>
              </a:rPr>
              <a:t>إعلاناً </a:t>
            </a:r>
            <a:r>
              <a:rPr lang="ar-SA" sz="1700" dirty="0">
                <a:latin typeface="Alexandria SemiBold" pitchFamily="2" charset="-78"/>
                <a:cs typeface="Alexandria SemiBold" pitchFamily="2" charset="-78"/>
              </a:rPr>
              <a:t>لمستحضر تجميل شهادة من طبيب جلدية </a:t>
            </a:r>
            <a:r>
              <a:rPr lang="ar-SA" sz="1700" dirty="0" smtClean="0">
                <a:latin typeface="Alexandria SemiBold" pitchFamily="2" charset="-78"/>
                <a:cs typeface="Alexandria SemiBold" pitchFamily="2" charset="-78"/>
              </a:rPr>
              <a:t>يُشيد </a:t>
            </a:r>
            <a:r>
              <a:rPr lang="ar-SA" sz="1700" dirty="0">
                <a:latin typeface="Alexandria SemiBold" pitchFamily="2" charset="-78"/>
                <a:cs typeface="Alexandria SemiBold" pitchFamily="2" charset="-78"/>
              </a:rPr>
              <a:t>بفوائد المنتج، مما يعزز مصداقية الرسالة </a:t>
            </a:r>
            <a:r>
              <a:rPr lang="ar-SA" sz="1700" dirty="0" smtClean="0">
                <a:latin typeface="Alexandria SemiBold" pitchFamily="2" charset="-78"/>
                <a:cs typeface="Alexandria SemiBold" pitchFamily="2" charset="-78"/>
              </a:rPr>
              <a:t>الإعلانية .</a:t>
            </a:r>
          </a:p>
          <a:p>
            <a:pPr marL="342900" indent="-342900" algn="r" rtl="1">
              <a:lnSpc>
                <a:spcPct val="150000"/>
              </a:lnSpc>
              <a:buFont typeface="+mj-lt"/>
              <a:buAutoNum type="arabicPeriod"/>
            </a:pPr>
            <a:r>
              <a:rPr lang="ar-SA" dirty="0" smtClean="0">
                <a:solidFill>
                  <a:srgbClr val="88351E"/>
                </a:solidFill>
                <a:latin typeface="Alexandria SemiBold" pitchFamily="2" charset="-78"/>
                <a:cs typeface="Alexandria SemiBold" pitchFamily="2" charset="-78"/>
              </a:rPr>
              <a:t>النص </a:t>
            </a:r>
            <a:r>
              <a:rPr lang="ar-SA" dirty="0">
                <a:solidFill>
                  <a:srgbClr val="88351E"/>
                </a:solidFill>
                <a:latin typeface="Alexandria SemiBold" pitchFamily="2" charset="-78"/>
                <a:cs typeface="Alexandria SemiBold" pitchFamily="2" charset="-78"/>
              </a:rPr>
              <a:t>الاستشهادي غير المباشر: </a:t>
            </a:r>
            <a:r>
              <a:rPr lang="ar-SA" sz="1700" dirty="0">
                <a:latin typeface="Alexandria SemiBold" pitchFamily="2" charset="-78"/>
                <a:cs typeface="Alexandria SemiBold" pitchFamily="2" charset="-78"/>
              </a:rPr>
              <a:t>يعتمد على </a:t>
            </a:r>
            <a:r>
              <a:rPr lang="ar-SA" sz="1700" dirty="0" smtClean="0">
                <a:latin typeface="Alexandria SemiBold" pitchFamily="2" charset="-78"/>
                <a:cs typeface="Alexandria SemiBold" pitchFamily="2" charset="-78"/>
              </a:rPr>
              <a:t>آراء </a:t>
            </a:r>
            <a:r>
              <a:rPr lang="ar-SA" sz="1700" dirty="0">
                <a:latin typeface="Alexandria SemiBold" pitchFamily="2" charset="-78"/>
                <a:cs typeface="Alexandria SemiBold" pitchFamily="2" charset="-78"/>
              </a:rPr>
              <a:t>أو تجارب الأشخاص دون ذكرهم بشكل مباشر. </a:t>
            </a:r>
            <a:r>
              <a:rPr lang="ar-SA" sz="1700" dirty="0" smtClean="0">
                <a:latin typeface="Alexandria SemiBold" pitchFamily="2" charset="-78"/>
                <a:cs typeface="Alexandria SemiBold" pitchFamily="2" charset="-78"/>
              </a:rPr>
              <a:t>من خلال </a:t>
            </a:r>
            <a:r>
              <a:rPr lang="ar-SA" sz="1700" dirty="0">
                <a:latin typeface="Alexandria SemiBold" pitchFamily="2" charset="-78"/>
                <a:cs typeface="Alexandria SemiBold" pitchFamily="2" charset="-78"/>
              </a:rPr>
              <a:t>سرد قصص نجاح أو تجارب إيجابية </a:t>
            </a:r>
            <a:r>
              <a:rPr lang="ar-SA" sz="1700" dirty="0" smtClean="0">
                <a:latin typeface="Alexandria SemiBold" pitchFamily="2" charset="-78"/>
                <a:cs typeface="Alexandria SemiBold" pitchFamily="2" charset="-78"/>
              </a:rPr>
              <a:t>لاستخدام المنتج </a:t>
            </a:r>
            <a:r>
              <a:rPr lang="ar-SA" sz="1700" dirty="0">
                <a:latin typeface="Alexandria SemiBold" pitchFamily="2" charset="-78"/>
                <a:cs typeface="Alexandria SemiBold" pitchFamily="2" charset="-78"/>
              </a:rPr>
              <a:t>دون </a:t>
            </a:r>
            <a:r>
              <a:rPr lang="ar-SA" sz="1700" dirty="0" smtClean="0">
                <a:latin typeface="Alexandria SemiBold" pitchFamily="2" charset="-78"/>
                <a:cs typeface="Alexandria SemiBold" pitchFamily="2" charset="-78"/>
              </a:rPr>
              <a:t>ذكر هويتهم؛ مما يخلق </a:t>
            </a:r>
            <a:r>
              <a:rPr lang="ar-SA" sz="1700" dirty="0">
                <a:latin typeface="Alexandria SemiBold" pitchFamily="2" charset="-78"/>
                <a:cs typeface="Alexandria SemiBold" pitchFamily="2" charset="-78"/>
              </a:rPr>
              <a:t>انطباع إيجابي حول المنتج دون الحاجة إلى الاعتماد على شخصيات </a:t>
            </a:r>
            <a:r>
              <a:rPr lang="ar-SA" sz="1700" dirty="0" smtClean="0">
                <a:latin typeface="Alexandria SemiBold" pitchFamily="2" charset="-78"/>
                <a:cs typeface="Alexandria SemiBold" pitchFamily="2" charset="-78"/>
              </a:rPr>
              <a:t>معروفة أو </a:t>
            </a:r>
            <a:r>
              <a:rPr lang="ar-SA" sz="1700" dirty="0">
                <a:latin typeface="Alexandria SemiBold" pitchFamily="2" charset="-78"/>
                <a:cs typeface="Alexandria SemiBold" pitchFamily="2" charset="-78"/>
              </a:rPr>
              <a:t>متخصصة، مما يجعله أقل </a:t>
            </a:r>
            <a:r>
              <a:rPr lang="ar-SA" sz="1700" dirty="0" smtClean="0">
                <a:latin typeface="Alexandria SemiBold" pitchFamily="2" charset="-78"/>
                <a:cs typeface="Alexandria SemiBold" pitchFamily="2" charset="-78"/>
              </a:rPr>
              <a:t>وضوحاً </a:t>
            </a:r>
            <a:r>
              <a:rPr lang="ar-SA" sz="1700" dirty="0">
                <a:latin typeface="Alexandria SemiBold" pitchFamily="2" charset="-78"/>
                <a:cs typeface="Alexandria SemiBold" pitchFamily="2" charset="-78"/>
              </a:rPr>
              <a:t>ولكنه </a:t>
            </a:r>
            <a:r>
              <a:rPr lang="ar-SA" sz="1700" dirty="0" smtClean="0">
                <a:latin typeface="Alexandria SemiBold" pitchFamily="2" charset="-78"/>
                <a:cs typeface="Alexandria SemiBold" pitchFamily="2" charset="-78"/>
              </a:rPr>
              <a:t>فعّالاً </a:t>
            </a:r>
            <a:r>
              <a:rPr lang="ar-SA" sz="1700" dirty="0">
                <a:latin typeface="Alexandria SemiBold" pitchFamily="2" charset="-78"/>
                <a:cs typeface="Alexandria SemiBold" pitchFamily="2" charset="-78"/>
              </a:rPr>
              <a:t>في التأثير على الجمهور</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4815938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616657" y="1878179"/>
            <a:ext cx="7124131" cy="4184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407795" y="1286780"/>
            <a:ext cx="36111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أساليب كتابة النص الإعلاني</a:t>
            </a:r>
          </a:p>
        </p:txBody>
      </p:sp>
      <p:sp>
        <p:nvSpPr>
          <p:cNvPr id="8" name="Rectangle 7"/>
          <p:cNvSpPr/>
          <p:nvPr/>
        </p:nvSpPr>
        <p:spPr>
          <a:xfrm>
            <a:off x="3616657" y="2045314"/>
            <a:ext cx="6956068" cy="3831818"/>
          </a:xfrm>
          <a:prstGeom prst="rect">
            <a:avLst/>
          </a:prstGeom>
        </p:spPr>
        <p:txBody>
          <a:bodyPr wrap="square">
            <a:spAutoFit/>
          </a:bodyPr>
          <a:lstStyle/>
          <a:p>
            <a:pPr marL="342900" indent="-342900" algn="r" rtl="1">
              <a:lnSpc>
                <a:spcPct val="150000"/>
              </a:lnSpc>
              <a:buFont typeface="+mj-lt"/>
              <a:buAutoNum type="arabicPeriod" startAt="5"/>
            </a:pPr>
            <a:r>
              <a:rPr lang="ar-SA" dirty="0" smtClean="0">
                <a:solidFill>
                  <a:srgbClr val="C00000"/>
                </a:solidFill>
                <a:latin typeface="Alexandria SemiBold" pitchFamily="2" charset="-78"/>
                <a:cs typeface="Alexandria SemiBold" pitchFamily="2" charset="-78"/>
              </a:rPr>
              <a:t>أسلوب </a:t>
            </a:r>
            <a:r>
              <a:rPr lang="ar-SA" dirty="0" smtClean="0">
                <a:solidFill>
                  <a:schemeClr val="tx2"/>
                </a:solidFill>
                <a:latin typeface="Alexandria SemiBold" pitchFamily="2" charset="-78"/>
                <a:cs typeface="Alexandria SemiBold" pitchFamily="2" charset="-78"/>
              </a:rPr>
              <a:t>أنا </a:t>
            </a:r>
            <a:r>
              <a:rPr lang="ar-SA" dirty="0" smtClean="0">
                <a:solidFill>
                  <a:srgbClr val="C00000"/>
                </a:solidFill>
                <a:latin typeface="Alexandria SemiBold" pitchFamily="2" charset="-78"/>
                <a:cs typeface="Alexandria SemiBold" pitchFamily="2" charset="-78"/>
              </a:rPr>
              <a:t>و </a:t>
            </a:r>
            <a:r>
              <a:rPr lang="ar-SA" dirty="0" smtClean="0">
                <a:solidFill>
                  <a:schemeClr val="tx2"/>
                </a:solidFill>
                <a:latin typeface="Alexandria SemiBold" pitchFamily="2" charset="-78"/>
                <a:cs typeface="Alexandria SemiBold" pitchFamily="2" charset="-78"/>
              </a:rPr>
              <a:t>أنت</a:t>
            </a:r>
            <a:r>
              <a:rPr lang="ar-SA" dirty="0" smtClean="0">
                <a:solidFill>
                  <a:srgbClr val="C00000"/>
                </a:solidFill>
                <a:latin typeface="Alexandria SemiBold" pitchFamily="2" charset="-78"/>
                <a:cs typeface="Alexandria SemiBold" pitchFamily="2" charset="-78"/>
              </a:rPr>
              <a:t> في كتابة النص: </a:t>
            </a:r>
            <a:r>
              <a:rPr lang="en-US" dirty="0" smtClean="0">
                <a:solidFill>
                  <a:srgbClr val="C00000"/>
                </a:solidFill>
                <a:latin typeface="Alexandria SemiBold" pitchFamily="2" charset="-78"/>
                <a:cs typeface="Alexandria SemiBold" pitchFamily="2" charset="-78"/>
              </a:rPr>
              <a:t>You &amp; Me </a:t>
            </a:r>
            <a:r>
              <a:rPr lang="en-US" dirty="0">
                <a:solidFill>
                  <a:srgbClr val="C00000"/>
                </a:solidFill>
                <a:latin typeface="Alexandria SemiBold" pitchFamily="2" charset="-78"/>
                <a:cs typeface="Alexandria SemiBold" pitchFamily="2" charset="-78"/>
              </a:rPr>
              <a:t>Copy</a:t>
            </a:r>
            <a:endParaRPr lang="ar-SA" dirty="0">
              <a:solidFill>
                <a:srgbClr val="C00000"/>
              </a:solidFill>
              <a:latin typeface="Alexandria SemiBold" pitchFamily="2" charset="-78"/>
              <a:cs typeface="Alexandria SemiBold" pitchFamily="2" charset="-78"/>
            </a:endParaRPr>
          </a:p>
          <a:p>
            <a:pPr algn="r" rtl="1">
              <a:lnSpc>
                <a:spcPct val="150000"/>
              </a:lnSpc>
            </a:pPr>
            <a:r>
              <a:rPr lang="ar-SA" dirty="0">
                <a:latin typeface="Alexandria SemiBold" pitchFamily="2" charset="-78"/>
                <a:cs typeface="Alexandria SemiBold" pitchFamily="2" charset="-78"/>
              </a:rPr>
              <a:t>يعتبر أسلوب “أنا وأنت” من الأساليب الفعالة في كتابة النصوص الإعلانية، حيث يركز على إنشاء علاقة شخصية بين </a:t>
            </a:r>
            <a:r>
              <a:rPr lang="ar-SA" dirty="0" smtClean="0">
                <a:latin typeface="Alexandria SemiBold" pitchFamily="2" charset="-78"/>
                <a:cs typeface="Alexandria SemiBold" pitchFamily="2" charset="-78"/>
              </a:rPr>
              <a:t>المُعلن </a:t>
            </a:r>
            <a:r>
              <a:rPr lang="ar-SA" dirty="0">
                <a:latin typeface="Alexandria SemiBold" pitchFamily="2" charset="-78"/>
                <a:cs typeface="Alexandria SemiBold" pitchFamily="2" charset="-78"/>
              </a:rPr>
              <a:t>والجمهور المستهدف. هذا الأسلوب يعتمد على استخدام ضمير المتكلم (أنا) وضمير المخاطب (أنت) لخلق تواصل مباشر مع القارئ، مما يعزز من فعالية الرسالة الإعلانية ويزيد من فرص التفاعل والاستجابة</a:t>
            </a:r>
            <a:r>
              <a:rPr lang="ar-SA" dirty="0" smtClean="0">
                <a:latin typeface="Alexandria SemiBold" pitchFamily="2" charset="-78"/>
                <a:cs typeface="Alexandria SemiBold" pitchFamily="2" charset="-78"/>
              </a:rPr>
              <a:t>. </a:t>
            </a:r>
            <a:r>
              <a:rPr lang="ar-SA" dirty="0" smtClean="0">
                <a:solidFill>
                  <a:schemeClr val="accent1">
                    <a:lumMod val="50000"/>
                  </a:schemeClr>
                </a:solidFill>
                <a:latin typeface="Alexandria SemiBold" pitchFamily="2" charset="-78"/>
                <a:cs typeface="Alexandria SemiBold" pitchFamily="2" charset="-78"/>
              </a:rPr>
              <a:t>      مثال: </a:t>
            </a:r>
          </a:p>
          <a:p>
            <a:pPr algn="ctr" rtl="1">
              <a:lnSpc>
                <a:spcPct val="150000"/>
              </a:lnSpc>
            </a:pPr>
            <a:r>
              <a:rPr lang="ar-SA" dirty="0" smtClean="0">
                <a:solidFill>
                  <a:srgbClr val="88351E"/>
                </a:solidFill>
                <a:latin typeface="Alexandria SemiBold" pitchFamily="2" charset="-78"/>
                <a:cs typeface="Alexandria SemiBold" pitchFamily="2" charset="-78"/>
              </a:rPr>
              <a:t>من فضلك خدي بالك</a:t>
            </a:r>
          </a:p>
          <a:p>
            <a:pPr algn="ctr" rtl="1">
              <a:lnSpc>
                <a:spcPct val="150000"/>
              </a:lnSpc>
            </a:pPr>
            <a:r>
              <a:rPr lang="ar-SA" dirty="0" smtClean="0">
                <a:solidFill>
                  <a:srgbClr val="88351E"/>
                </a:solidFill>
                <a:latin typeface="Alexandria SemiBold" pitchFamily="2" charset="-78"/>
                <a:cs typeface="Alexandria SemiBold" pitchFamily="2" charset="-78"/>
              </a:rPr>
              <a:t>مش كل زيت تشتريه يبقى سيلا</a:t>
            </a:r>
            <a:r>
              <a:rPr lang="ar-SA" dirty="0" smtClean="0">
                <a:latin typeface="Alexandria SemiBold" pitchFamily="2" charset="-78"/>
                <a:cs typeface="Alexandria SemiBold" pitchFamily="2" charset="-78"/>
              </a:rPr>
              <a:t> </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726" y="2155118"/>
            <a:ext cx="3416395" cy="3722013"/>
          </a:xfrm>
          <a:prstGeom prst="rect">
            <a:avLst/>
          </a:prstGeom>
        </p:spPr>
      </p:pic>
      <mc:AlternateContent xmlns:mc="http://schemas.openxmlformats.org/markup-compatibility/2006" xmlns:p14="http://schemas.microsoft.com/office/powerpoint/2010/main">
        <mc:Choice Requires="p14">
          <p:contentPart p14:bwMode="auto" r:id="rId5">
            <p14:nvContentPartPr>
              <p14:cNvPr id="3" name="Ink 2"/>
              <p14:cNvContentPartPr/>
              <p14:nvPr/>
            </p14:nvContentPartPr>
            <p14:xfrm>
              <a:off x="2961360" y="5125320"/>
              <a:ext cx="4637160" cy="1097640"/>
            </p14:xfrm>
          </p:contentPart>
        </mc:Choice>
        <mc:Fallback xmlns="">
          <p:pic>
            <p:nvPicPr>
              <p:cNvPr id="3" name="Ink 2"/>
              <p:cNvPicPr/>
              <p:nvPr/>
            </p:nvPicPr>
            <p:blipFill>
              <a:blip r:embed="rId6"/>
              <a:stretch>
                <a:fillRect/>
              </a:stretch>
            </p:blipFill>
            <p:spPr>
              <a:xfrm>
                <a:off x="2952000" y="5115960"/>
                <a:ext cx="4655880" cy="1116360"/>
              </a:xfrm>
              <a:prstGeom prst="rect">
                <a:avLst/>
              </a:prstGeom>
            </p:spPr>
          </p:pic>
        </mc:Fallback>
      </mc:AlternateContent>
    </p:spTree>
    <p:extLst>
      <p:ext uri="{BB962C8B-B14F-4D97-AF65-F5344CB8AC3E}">
        <p14:creationId xmlns:p14="http://schemas.microsoft.com/office/powerpoint/2010/main" val="94969715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56218" y="1878179"/>
            <a:ext cx="8144379" cy="4414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407795" y="1286780"/>
            <a:ext cx="36111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أساليب كتابة النص الإعلاني</a:t>
            </a:r>
          </a:p>
        </p:txBody>
      </p:sp>
      <p:sp>
        <p:nvSpPr>
          <p:cNvPr id="8" name="Rectangle 7"/>
          <p:cNvSpPr/>
          <p:nvPr/>
        </p:nvSpPr>
        <p:spPr>
          <a:xfrm>
            <a:off x="3456217" y="1876138"/>
            <a:ext cx="8048845" cy="4431983"/>
          </a:xfrm>
          <a:prstGeom prst="rect">
            <a:avLst/>
          </a:prstGeom>
        </p:spPr>
        <p:txBody>
          <a:bodyPr wrap="square">
            <a:spAutoFit/>
          </a:bodyPr>
          <a:lstStyle/>
          <a:p>
            <a:pPr marL="342900" indent="-342900" algn="r" rtl="1">
              <a:lnSpc>
                <a:spcPct val="150000"/>
              </a:lnSpc>
              <a:buFont typeface="+mj-lt"/>
              <a:buAutoNum type="arabicPeriod" startAt="6"/>
            </a:pPr>
            <a:r>
              <a:rPr lang="ar-SA" dirty="0" smtClean="0">
                <a:solidFill>
                  <a:srgbClr val="C00000"/>
                </a:solidFill>
                <a:latin typeface="Alexandria SemiBold" pitchFamily="2" charset="-78"/>
                <a:cs typeface="Alexandria SemiBold" pitchFamily="2" charset="-78"/>
              </a:rPr>
              <a:t>النص الخيالي: </a:t>
            </a:r>
            <a:r>
              <a:rPr lang="en-US" dirty="0" smtClean="0">
                <a:solidFill>
                  <a:srgbClr val="C00000"/>
                </a:solidFill>
                <a:latin typeface="Alexandria SemiBold" pitchFamily="2" charset="-78"/>
                <a:cs typeface="Alexandria SemiBold" pitchFamily="2" charset="-78"/>
              </a:rPr>
              <a:t>Imaginative Copy</a:t>
            </a:r>
            <a:endParaRPr lang="ar-SA" dirty="0">
              <a:solidFill>
                <a:srgbClr val="C00000"/>
              </a:solidFill>
              <a:latin typeface="Alexandria SemiBold" pitchFamily="2" charset="-78"/>
              <a:cs typeface="Alexandria SemiBold" pitchFamily="2" charset="-78"/>
            </a:endParaRPr>
          </a:p>
          <a:p>
            <a:pPr algn="r" rtl="1">
              <a:lnSpc>
                <a:spcPct val="150000"/>
              </a:lnSpc>
            </a:pPr>
            <a:r>
              <a:rPr lang="ar-SA" sz="1600" dirty="0">
                <a:latin typeface="Alexandria SemiBold" pitchFamily="2" charset="-78"/>
                <a:cs typeface="Alexandria SemiBold" pitchFamily="2" charset="-78"/>
              </a:rPr>
              <a:t>يستخدم </a:t>
            </a:r>
            <a:r>
              <a:rPr lang="ar-SA" sz="1600" dirty="0" smtClean="0">
                <a:latin typeface="Alexandria SemiBold" pitchFamily="2" charset="-78"/>
                <a:cs typeface="Alexandria SemiBold" pitchFamily="2" charset="-78"/>
              </a:rPr>
              <a:t>هذا النوع الخيال </a:t>
            </a:r>
            <a:r>
              <a:rPr lang="ar-SA" sz="1600" dirty="0">
                <a:latin typeface="Alexandria SemiBold" pitchFamily="2" charset="-78"/>
                <a:cs typeface="Alexandria SemiBold" pitchFamily="2" charset="-78"/>
              </a:rPr>
              <a:t>والإبداع لتقديم </a:t>
            </a:r>
            <a:r>
              <a:rPr lang="ar-SA" sz="1600" dirty="0" smtClean="0">
                <a:latin typeface="Alexandria SemiBold" pitchFamily="2" charset="-78"/>
                <a:cs typeface="Alexandria SemiBold" pitchFamily="2" charset="-78"/>
              </a:rPr>
              <a:t>السلعة أو الخدمة من خلال وصفه بعبارات خيالية توضح مزايا السلعة وفوائدها بطريقة </a:t>
            </a:r>
            <a:r>
              <a:rPr lang="ar-SA" sz="1600" dirty="0">
                <a:latin typeface="Alexandria SemiBold" pitchFamily="2" charset="-78"/>
                <a:cs typeface="Alexandria SemiBold" pitchFamily="2" charset="-78"/>
              </a:rPr>
              <a:t>جذابة ومثيرة. يعتمد هذا النوع من النصوص على سرد قصص أو مشاهد خيالية تجعل المنتج أو الخدمة تبدو أكثر جاذبية وملاءمة لاحتياجات المستهلكين.       </a:t>
            </a:r>
            <a:r>
              <a:rPr lang="ar-SA" dirty="0" smtClean="0">
                <a:solidFill>
                  <a:schemeClr val="accent1">
                    <a:lumMod val="50000"/>
                  </a:schemeClr>
                </a:solidFill>
                <a:latin typeface="Alexandria SemiBold" pitchFamily="2" charset="-78"/>
                <a:cs typeface="Alexandria SemiBold" pitchFamily="2" charset="-78"/>
              </a:rPr>
              <a:t>مثال: </a:t>
            </a:r>
          </a:p>
          <a:p>
            <a:pPr marL="285750" indent="-285750" algn="r" rtl="1">
              <a:lnSpc>
                <a:spcPct val="150000"/>
              </a:lnSpc>
              <a:buFont typeface="Wingdings" panose="05000000000000000000" pitchFamily="2" charset="2"/>
              <a:buChar char="Ø"/>
            </a:pPr>
            <a:r>
              <a:rPr lang="ar-SA" sz="1600" dirty="0">
                <a:solidFill>
                  <a:srgbClr val="002060"/>
                </a:solidFill>
                <a:latin typeface="Alexandria SemiBold" pitchFamily="2" charset="-78"/>
                <a:cs typeface="Alexandria SemiBold" pitchFamily="2" charset="-78"/>
              </a:rPr>
              <a:t>إعلان عن سيارة: </a:t>
            </a:r>
            <a:endParaRPr lang="ar-SA" dirty="0"/>
          </a:p>
          <a:p>
            <a:pPr algn="ctr" rtl="1">
              <a:lnSpc>
                <a:spcPct val="150000"/>
              </a:lnSpc>
            </a:pPr>
            <a:r>
              <a:rPr lang="ar-SA" sz="1400" dirty="0" smtClean="0">
                <a:solidFill>
                  <a:srgbClr val="88351E"/>
                </a:solidFill>
                <a:latin typeface="Alexandria SemiBold" pitchFamily="2" charset="-78"/>
                <a:cs typeface="Alexandria SemiBold" pitchFamily="2" charset="-78"/>
              </a:rPr>
              <a:t>انطلق </a:t>
            </a:r>
            <a:r>
              <a:rPr lang="ar-SA" sz="1400" dirty="0">
                <a:solidFill>
                  <a:srgbClr val="88351E"/>
                </a:solidFill>
                <a:latin typeface="Alexandria SemiBold" pitchFamily="2" charset="-78"/>
                <a:cs typeface="Alexandria SemiBold" pitchFamily="2" charset="-78"/>
              </a:rPr>
              <a:t>في مغامرة لا تُنسى مع سيارتنا الجديدة! تخيل نفسك تسير عبر المناظر الطبيعية الساحرة، حيث كل منعطف يأخذك إلى عالم جديد من الإثارة والحرية</a:t>
            </a:r>
            <a:r>
              <a:rPr lang="ar-SA" sz="1400" dirty="0" smtClean="0"/>
              <a:t>.</a:t>
            </a:r>
          </a:p>
          <a:p>
            <a:pPr marL="285750" indent="-285750" algn="r" rtl="1">
              <a:lnSpc>
                <a:spcPct val="150000"/>
              </a:lnSpc>
              <a:buFont typeface="Wingdings" panose="05000000000000000000" pitchFamily="2" charset="2"/>
              <a:buChar char="Ø"/>
            </a:pPr>
            <a:r>
              <a:rPr lang="ar-SA" sz="1600" dirty="0" smtClean="0">
                <a:solidFill>
                  <a:schemeClr val="accent6">
                    <a:lumMod val="75000"/>
                  </a:schemeClr>
                </a:solidFill>
                <a:latin typeface="Alexandria SemiBold" pitchFamily="2" charset="-78"/>
                <a:cs typeface="Alexandria SemiBold" pitchFamily="2" charset="-78"/>
              </a:rPr>
              <a:t>إعلان </a:t>
            </a:r>
            <a:r>
              <a:rPr lang="ar-SA" sz="1600" dirty="0">
                <a:solidFill>
                  <a:schemeClr val="accent6">
                    <a:lumMod val="75000"/>
                  </a:schemeClr>
                </a:solidFill>
                <a:latin typeface="Alexandria SemiBold" pitchFamily="2" charset="-78"/>
                <a:cs typeface="Alexandria SemiBold" pitchFamily="2" charset="-78"/>
              </a:rPr>
              <a:t>عن </a:t>
            </a:r>
            <a:r>
              <a:rPr lang="ar-SA" sz="1600" dirty="0" smtClean="0">
                <a:solidFill>
                  <a:schemeClr val="accent6">
                    <a:lumMod val="75000"/>
                  </a:schemeClr>
                </a:solidFill>
                <a:latin typeface="Alexandria SemiBold" pitchFamily="2" charset="-78"/>
                <a:cs typeface="Alexandria SemiBold" pitchFamily="2" charset="-78"/>
              </a:rPr>
              <a:t>شركة سياحة:</a:t>
            </a:r>
            <a:endParaRPr lang="ar-SA" sz="1600" dirty="0">
              <a:solidFill>
                <a:schemeClr val="accent6">
                  <a:lumMod val="75000"/>
                </a:schemeClr>
              </a:solidFill>
            </a:endParaRPr>
          </a:p>
          <a:p>
            <a:pPr lvl="1" algn="ctr" rtl="1">
              <a:lnSpc>
                <a:spcPct val="150000"/>
              </a:lnSpc>
            </a:pPr>
            <a:r>
              <a:rPr lang="ar-SA" sz="1400" dirty="0">
                <a:solidFill>
                  <a:schemeClr val="accent1">
                    <a:lumMod val="50000"/>
                  </a:schemeClr>
                </a:solidFill>
                <a:latin typeface="Alexandria SemiBold" pitchFamily="2" charset="-78"/>
                <a:cs typeface="Alexandria SemiBold" pitchFamily="2" charset="-78"/>
              </a:rPr>
              <a:t>“هل حلمت يومًا بزيارة أماكن لم تطأها قدم؟ مع خدماتنا السياحية الفريدة</a:t>
            </a:r>
            <a:r>
              <a:rPr lang="ar-SA" sz="1400" dirty="0" smtClean="0">
                <a:solidFill>
                  <a:schemeClr val="accent1">
                    <a:lumMod val="50000"/>
                  </a:schemeClr>
                </a:solidFill>
                <a:latin typeface="Alexandria SemiBold" pitchFamily="2" charset="-78"/>
                <a:cs typeface="Alexandria SemiBold" pitchFamily="2" charset="-78"/>
              </a:rPr>
              <a:t>،     </a:t>
            </a:r>
          </a:p>
          <a:p>
            <a:pPr lvl="1" algn="ctr" rtl="1">
              <a:lnSpc>
                <a:spcPct val="150000"/>
              </a:lnSpc>
            </a:pPr>
            <a:r>
              <a:rPr lang="ar-SA" sz="1400" dirty="0" smtClean="0">
                <a:solidFill>
                  <a:schemeClr val="accent1">
                    <a:lumMod val="50000"/>
                  </a:schemeClr>
                </a:solidFill>
                <a:latin typeface="Alexandria SemiBold" pitchFamily="2" charset="-78"/>
                <a:cs typeface="Alexandria SemiBold" pitchFamily="2" charset="-78"/>
              </a:rPr>
              <a:t> </a:t>
            </a:r>
            <a:r>
              <a:rPr lang="ar-SA" sz="1400" dirty="0">
                <a:solidFill>
                  <a:schemeClr val="accent1">
                    <a:lumMod val="50000"/>
                  </a:schemeClr>
                </a:solidFill>
                <a:latin typeface="Alexandria SemiBold" pitchFamily="2" charset="-78"/>
                <a:cs typeface="Alexandria SemiBold" pitchFamily="2" charset="-78"/>
              </a:rPr>
              <a:t>يمكنك الآن استكشاف العالم وكأنك بطل رواية </a:t>
            </a:r>
            <a:r>
              <a:rPr lang="ar-SA" sz="1400" dirty="0" smtClean="0">
                <a:solidFill>
                  <a:schemeClr val="accent1">
                    <a:lumMod val="50000"/>
                  </a:schemeClr>
                </a:solidFill>
                <a:latin typeface="Alexandria SemiBold" pitchFamily="2" charset="-78"/>
                <a:cs typeface="Alexandria SemiBold" pitchFamily="2" charset="-78"/>
              </a:rPr>
              <a:t>مغامرات،</a:t>
            </a:r>
          </a:p>
          <a:p>
            <a:pPr lvl="1" algn="ctr" rtl="1">
              <a:lnSpc>
                <a:spcPct val="150000"/>
              </a:lnSpc>
            </a:pPr>
            <a:r>
              <a:rPr lang="ar-SA" sz="1400" dirty="0" smtClean="0">
                <a:solidFill>
                  <a:schemeClr val="accent1">
                    <a:lumMod val="50000"/>
                  </a:schemeClr>
                </a:solidFill>
                <a:latin typeface="Alexandria SemiBold" pitchFamily="2" charset="-78"/>
                <a:cs typeface="Alexandria SemiBold" pitchFamily="2" charset="-78"/>
              </a:rPr>
              <a:t>فكل </a:t>
            </a:r>
            <a:r>
              <a:rPr lang="ar-SA" sz="1400" dirty="0">
                <a:solidFill>
                  <a:schemeClr val="accent1">
                    <a:lumMod val="50000"/>
                  </a:schemeClr>
                </a:solidFill>
                <a:latin typeface="Alexandria SemiBold" pitchFamily="2" charset="-78"/>
                <a:cs typeface="Alexandria SemiBold" pitchFamily="2" charset="-78"/>
              </a:rPr>
              <a:t>رحلة هي فصل جديد من قصتك</a:t>
            </a:r>
            <a:r>
              <a:rPr lang="ar-SA" sz="1400" dirty="0" smtClean="0">
                <a:solidFill>
                  <a:schemeClr val="accent1">
                    <a:lumMod val="50000"/>
                  </a:schemeClr>
                </a:solidFill>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357210"/>
            <a:ext cx="3363881" cy="3838874"/>
          </a:xfrm>
          <a:prstGeom prst="rect">
            <a:avLst/>
          </a:prstGeom>
        </p:spPr>
      </p:pic>
    </p:spTree>
    <p:extLst>
      <p:ext uri="{BB962C8B-B14F-4D97-AF65-F5344CB8AC3E}">
        <p14:creationId xmlns:p14="http://schemas.microsoft.com/office/powerpoint/2010/main" val="17721639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46766" y="1878179"/>
            <a:ext cx="8776160" cy="4414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87607" y="895069"/>
            <a:ext cx="1377774"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617264" y="1017292"/>
            <a:ext cx="1014264"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651547" y="1167767"/>
            <a:ext cx="878206"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899664" y="1315936"/>
            <a:ext cx="2607037"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لغة كتابة الإعلان</a:t>
            </a:r>
          </a:p>
        </p:txBody>
      </p:sp>
      <p:sp>
        <p:nvSpPr>
          <p:cNvPr id="8" name="Rectangle 7"/>
          <p:cNvSpPr/>
          <p:nvPr/>
        </p:nvSpPr>
        <p:spPr>
          <a:xfrm>
            <a:off x="2407795" y="1987002"/>
            <a:ext cx="8640067" cy="4062651"/>
          </a:xfrm>
          <a:prstGeom prst="rect">
            <a:avLst/>
          </a:prstGeom>
        </p:spPr>
        <p:txBody>
          <a:bodyPr wrap="square">
            <a:spAutoFit/>
          </a:bodyPr>
          <a:lstStyle/>
          <a:p>
            <a:pPr algn="r" rtl="1">
              <a:lnSpc>
                <a:spcPct val="150000"/>
              </a:lnSpc>
            </a:pPr>
            <a:r>
              <a:rPr lang="ar-SA" dirty="0" smtClean="0">
                <a:latin typeface="Alexandria SemiBold" pitchFamily="2" charset="-78"/>
                <a:cs typeface="Alexandria SemiBold" pitchFamily="2" charset="-78"/>
              </a:rPr>
              <a:t>    تعتبر </a:t>
            </a:r>
            <a:r>
              <a:rPr lang="ar-SA" dirty="0">
                <a:latin typeface="Alexandria SemiBold" pitchFamily="2" charset="-78"/>
                <a:cs typeface="Alexandria SemiBold" pitchFamily="2" charset="-78"/>
              </a:rPr>
              <a:t>لغة كتابة الإعلان من العناصر الأساسية التي تؤثر بشكل كبير على فعالية الرسالة الإعلانية. </a:t>
            </a:r>
            <a:r>
              <a:rPr lang="ar-SA" dirty="0" smtClean="0">
                <a:latin typeface="Alexandria SemiBold" pitchFamily="2" charset="-78"/>
                <a:cs typeface="Alexandria SemiBold" pitchFamily="2" charset="-78"/>
              </a:rPr>
              <a:t>ويجب </a:t>
            </a:r>
            <a:r>
              <a:rPr lang="ar-SA" dirty="0">
                <a:latin typeface="Alexandria SemiBold" pitchFamily="2" charset="-78"/>
                <a:cs typeface="Alexandria SemiBold" pitchFamily="2" charset="-78"/>
              </a:rPr>
              <a:t>أن تكون اللغة المستخدمة في الإعلان واضحة، جذابة، ومناسبة للجمهور المستهدف. </a:t>
            </a:r>
            <a:r>
              <a:rPr lang="ar-SA" dirty="0" smtClean="0">
                <a:latin typeface="Alexandria SemiBold" pitchFamily="2" charset="-78"/>
                <a:cs typeface="Alexandria SemiBold" pitchFamily="2" charset="-78"/>
              </a:rPr>
              <a:t>وفيما يلي </a:t>
            </a:r>
            <a:r>
              <a:rPr lang="ar-SA" dirty="0">
                <a:latin typeface="Alexandria SemiBold" pitchFamily="2" charset="-78"/>
                <a:cs typeface="Alexandria SemiBold" pitchFamily="2" charset="-78"/>
              </a:rPr>
              <a:t>بعض النقاط المهمة حول لغة كتابة الإعلان:</a:t>
            </a:r>
          </a:p>
          <a:p>
            <a:pPr marL="342900" indent="-342900" algn="r" rtl="1">
              <a:lnSpc>
                <a:spcPct val="150000"/>
              </a:lnSpc>
              <a:buAutoNum type="arabicPeriod"/>
            </a:pPr>
            <a:r>
              <a:rPr lang="ar-SA" dirty="0">
                <a:solidFill>
                  <a:schemeClr val="accent1"/>
                </a:solidFill>
                <a:latin typeface="Alexandria SemiBold" pitchFamily="2" charset="-78"/>
                <a:cs typeface="Alexandria SemiBold" pitchFamily="2" charset="-78"/>
              </a:rPr>
              <a:t>وضو</a:t>
            </a:r>
            <a:r>
              <a:rPr lang="ar-SA" dirty="0" smtClean="0">
                <a:solidFill>
                  <a:schemeClr val="accent1"/>
                </a:solidFill>
                <a:latin typeface="Alexandria SemiBold" pitchFamily="2" charset="-78"/>
                <a:cs typeface="Alexandria SemiBold" pitchFamily="2" charset="-78"/>
              </a:rPr>
              <a:t>ح اللغة:</a:t>
            </a:r>
            <a:r>
              <a:rPr lang="ar-SA" dirty="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يجب أن تكون الكلمات والجمل المستخدمة في النص الإعلاني سهلة الفهم. استخدام لغة بسيطة وواضحة يساعد في إيصال الرسالة </a:t>
            </a:r>
            <a:r>
              <a:rPr lang="ar-SA" sz="1600" dirty="0" smtClean="0">
                <a:latin typeface="Alexandria SemiBold" pitchFamily="2" charset="-78"/>
                <a:cs typeface="Alexandria SemiBold" pitchFamily="2" charset="-78"/>
              </a:rPr>
              <a:t>بسرعة، وتجنب </a:t>
            </a:r>
            <a:r>
              <a:rPr lang="ar-SA" sz="1600" dirty="0">
                <a:latin typeface="Alexandria SemiBold" pitchFamily="2" charset="-78"/>
                <a:cs typeface="Alexandria SemiBold" pitchFamily="2" charset="-78"/>
              </a:rPr>
              <a:t>التعقيد اللغوي أو المصطلحات الفنية التي قد </a:t>
            </a:r>
            <a:r>
              <a:rPr lang="ar-SA" sz="1600" dirty="0" smtClean="0">
                <a:latin typeface="Alexandria SemiBold" pitchFamily="2" charset="-78"/>
                <a:cs typeface="Alexandria SemiBold" pitchFamily="2" charset="-78"/>
              </a:rPr>
              <a:t>تُشتت </a:t>
            </a:r>
            <a:r>
              <a:rPr lang="ar-SA" sz="1600" dirty="0">
                <a:latin typeface="Alexandria SemiBold" pitchFamily="2" charset="-78"/>
                <a:cs typeface="Alexandria SemiBold" pitchFamily="2" charset="-78"/>
              </a:rPr>
              <a:t>انتباه </a:t>
            </a:r>
            <a:r>
              <a:rPr lang="ar-SA" sz="1600" dirty="0" smtClean="0">
                <a:latin typeface="Alexandria SemiBold" pitchFamily="2" charset="-78"/>
                <a:cs typeface="Alexandria SemiBold" pitchFamily="2" charset="-78"/>
              </a:rPr>
              <a:t>المستهلك.</a:t>
            </a:r>
          </a:p>
          <a:p>
            <a:pPr marL="342900" indent="-342900" algn="r" rtl="1">
              <a:lnSpc>
                <a:spcPct val="150000"/>
              </a:lnSpc>
              <a:buAutoNum type="arabicPeriod"/>
            </a:pPr>
            <a:r>
              <a:rPr lang="ar-SA" dirty="0" smtClean="0">
                <a:solidFill>
                  <a:schemeClr val="accent1"/>
                </a:solidFill>
                <a:latin typeface="Alexandria SemiBold" pitchFamily="2" charset="-78"/>
                <a:cs typeface="Alexandria SemiBold" pitchFamily="2" charset="-78"/>
              </a:rPr>
              <a:t>سلامة اللغة</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يجب تجنب الأخطاء النحوية </a:t>
            </a:r>
            <a:r>
              <a:rPr lang="ar-SA" sz="1600" dirty="0" smtClean="0">
                <a:latin typeface="Alexandria SemiBold" pitchFamily="2" charset="-78"/>
                <a:cs typeface="Alexandria SemiBold" pitchFamily="2" charset="-78"/>
              </a:rPr>
              <a:t>والإملائية، لأن الأخطاء تقلل </a:t>
            </a:r>
            <a:r>
              <a:rPr lang="ar-SA" sz="1600" dirty="0">
                <a:latin typeface="Alexandria SemiBold" pitchFamily="2" charset="-78"/>
                <a:cs typeface="Alexandria SemiBold" pitchFamily="2" charset="-78"/>
              </a:rPr>
              <a:t>من مصداقية العلامة التجارية وتؤثر </a:t>
            </a:r>
            <a:r>
              <a:rPr lang="ar-SA" sz="1600" dirty="0" smtClean="0">
                <a:latin typeface="Alexandria SemiBold" pitchFamily="2" charset="-78"/>
                <a:cs typeface="Alexandria SemiBold" pitchFamily="2" charset="-78"/>
              </a:rPr>
              <a:t>سلباً </a:t>
            </a:r>
            <a:r>
              <a:rPr lang="ar-SA" sz="1600" dirty="0">
                <a:latin typeface="Alexandria SemiBold" pitchFamily="2" charset="-78"/>
                <a:cs typeface="Alexandria SemiBold" pitchFamily="2" charset="-78"/>
              </a:rPr>
              <a:t>على انطباع العملاء عنها. لذلك، يجب مراجعة النصوص بعناية قبل نشرها</a:t>
            </a:r>
            <a:r>
              <a:rPr lang="ar-SA" sz="1600"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4868" y="2785860"/>
            <a:ext cx="1826834" cy="1513186"/>
          </a:xfrm>
          <a:prstGeom prst="rect">
            <a:avLst/>
          </a:prstGeom>
        </p:spPr>
      </p:pic>
    </p:spTree>
    <p:extLst>
      <p:ext uri="{BB962C8B-B14F-4D97-AF65-F5344CB8AC3E}">
        <p14:creationId xmlns:p14="http://schemas.microsoft.com/office/powerpoint/2010/main" val="35210533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95468" y="1878179"/>
            <a:ext cx="8736890" cy="4414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487607" y="895069"/>
            <a:ext cx="1377774"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617264" y="1017292"/>
            <a:ext cx="1014264"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651547" y="1167767"/>
            <a:ext cx="878206"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F9A80F9F-74DB-1D57-04E8-E20E92A09B0A}"/>
              </a:ext>
            </a:extLst>
          </p:cNvPr>
          <p:cNvSpPr txBox="1"/>
          <p:nvPr/>
        </p:nvSpPr>
        <p:spPr>
          <a:xfrm>
            <a:off x="2899664" y="1315936"/>
            <a:ext cx="3733148"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a:lnSpc>
                <a:spcPct val="150000"/>
              </a:lnSpc>
            </a:pPr>
            <a:r>
              <a:rPr lang="ar-SA" b="1" dirty="0" smtClean="0">
                <a:latin typeface="Alexandria Black" pitchFamily="2" charset="-78"/>
                <a:cs typeface="Alexandria Black" pitchFamily="2" charset="-78"/>
              </a:rPr>
              <a:t>مستوى لغة الإعلان الصحفي</a:t>
            </a:r>
          </a:p>
        </p:txBody>
      </p:sp>
      <p:sp>
        <p:nvSpPr>
          <p:cNvPr id="8" name="Rectangle 7"/>
          <p:cNvSpPr/>
          <p:nvPr/>
        </p:nvSpPr>
        <p:spPr>
          <a:xfrm>
            <a:off x="2693693" y="1987002"/>
            <a:ext cx="8702188" cy="4131900"/>
          </a:xfrm>
          <a:prstGeom prst="rect">
            <a:avLst/>
          </a:prstGeom>
        </p:spPr>
        <p:txBody>
          <a:bodyPr wrap="square">
            <a:spAutoFit/>
          </a:bodyPr>
          <a:lstStyle/>
          <a:p>
            <a:pPr algn="r" rtl="1">
              <a:lnSpc>
                <a:spcPct val="150000"/>
              </a:lnSpc>
            </a:pPr>
            <a:r>
              <a:rPr lang="ar-SA" dirty="0" smtClean="0">
                <a:latin typeface="Alexandria SemiBold" pitchFamily="2" charset="-78"/>
                <a:cs typeface="Alexandria SemiBold" pitchFamily="2" charset="-78"/>
              </a:rPr>
              <a:t>    تختلف </a:t>
            </a:r>
            <a:r>
              <a:rPr lang="ar-SA" dirty="0">
                <a:latin typeface="Alexandria SemiBold" pitchFamily="2" charset="-78"/>
                <a:cs typeface="Alexandria SemiBold" pitchFamily="2" charset="-78"/>
              </a:rPr>
              <a:t>مستويات اللغة المستخدمة في الإعلانات بناءً على الفئة المستهدفة والسوق الذي يتم الترويج فيه. هناك </a:t>
            </a:r>
            <a:r>
              <a:rPr lang="ar-SA" dirty="0" smtClean="0">
                <a:latin typeface="Alexandria SemiBold" pitchFamily="2" charset="-78"/>
                <a:cs typeface="Alexandria SemiBold" pitchFamily="2" charset="-78"/>
              </a:rPr>
              <a:t>ثلاثة أنواع رئيسية </a:t>
            </a:r>
            <a:r>
              <a:rPr lang="ar-SA" dirty="0">
                <a:latin typeface="Alexandria SemiBold" pitchFamily="2" charset="-78"/>
                <a:cs typeface="Alexandria SemiBold" pitchFamily="2" charset="-78"/>
              </a:rPr>
              <a:t>من مستويات </a:t>
            </a:r>
            <a:r>
              <a:rPr lang="ar-SA" dirty="0" smtClean="0">
                <a:latin typeface="Alexandria SemiBold" pitchFamily="2" charset="-78"/>
                <a:cs typeface="Alexandria SemiBold" pitchFamily="2" charset="-78"/>
              </a:rPr>
              <a:t>اللغة هي:</a:t>
            </a:r>
            <a:endParaRPr lang="ar-SA" sz="1600" dirty="0" smtClean="0">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اللغة العربية الفصحى:</a:t>
            </a: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يحرص كاتب الإعلان على استخدام اللغة العربية الفصحى؛ لأنها تمثل الهوية الثقافية والأكثر رسمية لبعض شرائح الجمهور المستهدف خاصة المثقفة. </a:t>
            </a:r>
            <a:endParaRPr lang="ar-SA" sz="1700" dirty="0" smtClean="0"/>
          </a:p>
          <a:p>
            <a:pPr marL="34290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اللغة العامية</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أو </a:t>
            </a:r>
            <a:r>
              <a:rPr lang="ar-SA" sz="1700" dirty="0">
                <a:latin typeface="Alexandria SemiBold" pitchFamily="2" charset="-78"/>
                <a:cs typeface="Alexandria SemiBold" pitchFamily="2" charset="-78"/>
              </a:rPr>
              <a:t>اللهجات </a:t>
            </a:r>
            <a:r>
              <a:rPr lang="ar-SA" sz="1700" dirty="0" smtClean="0">
                <a:latin typeface="Alexandria SemiBold" pitchFamily="2" charset="-78"/>
                <a:cs typeface="Alexandria SemiBold" pitchFamily="2" charset="-78"/>
              </a:rPr>
              <a:t>المحلية، وهي الكتابة بلغة الحياة اليومية التي يتحدث بها أفراد المجتمع .</a:t>
            </a:r>
            <a:r>
              <a:rPr lang="ar-SA" sz="1700" dirty="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وتُستخدم بكثرة في </a:t>
            </a:r>
            <a:r>
              <a:rPr lang="ar-SA" sz="1700" dirty="0">
                <a:latin typeface="Alexandria SemiBold" pitchFamily="2" charset="-78"/>
                <a:cs typeface="Alexandria SemiBold" pitchFamily="2" charset="-78"/>
              </a:rPr>
              <a:t>الإعلانات الموجهة </a:t>
            </a:r>
            <a:r>
              <a:rPr lang="ar-SA" sz="1700" dirty="0" smtClean="0">
                <a:latin typeface="Alexandria SemiBold" pitchFamily="2" charset="-78"/>
                <a:cs typeface="Alexandria SemiBold" pitchFamily="2" charset="-78"/>
              </a:rPr>
              <a:t>لشريحة الشباب.</a:t>
            </a:r>
            <a:endParaRPr lang="ar-SA" sz="1700" dirty="0" smtClean="0"/>
          </a:p>
          <a:p>
            <a:pPr marL="34290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اللغة </a:t>
            </a:r>
            <a:r>
              <a:rPr lang="ar-SA" dirty="0">
                <a:solidFill>
                  <a:schemeClr val="accent1"/>
                </a:solidFill>
                <a:latin typeface="Alexandria SemiBold" pitchFamily="2" charset="-78"/>
                <a:cs typeface="Alexandria SemiBold" pitchFamily="2" charset="-78"/>
              </a:rPr>
              <a:t>الوسطى بين الفصحى والعامية</a:t>
            </a:r>
            <a:r>
              <a:rPr lang="ar-SA" sz="1600"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وهي الكتابة بلغة لا هي فصحى ولا هي بالعامية، فهي لغة فصحى مُبسطة يفهمها العامة والخاصة دون مشقة ولا تُميز بين طبقة وأخرى.</a:t>
            </a:r>
            <a:endParaRPr lang="ar-SA" sz="1700"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l="15800" t="34627" r="3536" b="31542"/>
          <a:stretch/>
        </p:blipFill>
        <p:spPr>
          <a:xfrm>
            <a:off x="44063" y="2241572"/>
            <a:ext cx="2700517" cy="3103377"/>
          </a:xfrm>
          <a:prstGeom prst="rect">
            <a:avLst/>
          </a:prstGeom>
        </p:spPr>
      </p:pic>
    </p:spTree>
    <p:extLst>
      <p:ext uri="{BB962C8B-B14F-4D97-AF65-F5344CB8AC3E}">
        <p14:creationId xmlns:p14="http://schemas.microsoft.com/office/powerpoint/2010/main" val="321686300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268362"/>
            <a:ext cx="4338107" cy="485948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28048" y="1423728"/>
            <a:ext cx="9567080" cy="452154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55728" y="628321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023582" y="1863224"/>
            <a:ext cx="9280478" cy="3980577"/>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sz="2000"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sz="2000" b="1" dirty="0" smtClean="0">
                <a:solidFill>
                  <a:srgbClr val="C00000"/>
                </a:solidFill>
                <a:latin typeface="Alexandria SemiBold" pitchFamily="2" charset="-78"/>
                <a:ea typeface="Calibri" panose="020F0502020204030204" pitchFamily="34" charset="0"/>
                <a:cs typeface="Alexandria SemiBold" pitchFamily="2" charset="-78"/>
              </a:rPr>
              <a:t>أن</a:t>
            </a:r>
            <a:r>
              <a:rPr lang="ar-SA" sz="2000"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b="1" dirty="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يُعد </a:t>
            </a:r>
            <a:r>
              <a:rPr lang="ar-SA" b="1" dirty="0">
                <a:latin typeface="Alexandria SemiBold" pitchFamily="2" charset="-78"/>
                <a:ea typeface="Calibri" panose="020F0502020204030204" pitchFamily="34" charset="0"/>
                <a:cs typeface="Alexandria SemiBold" pitchFamily="2" charset="-78"/>
              </a:rPr>
              <a:t>النص </a:t>
            </a:r>
            <a:r>
              <a:rPr lang="ar-SA" b="1" dirty="0" smtClean="0">
                <a:latin typeface="Alexandria SemiBold" pitchFamily="2" charset="-78"/>
                <a:ea typeface="Calibri" panose="020F0502020204030204" pitchFamily="34" charset="0"/>
                <a:cs typeface="Alexandria SemiBold" pitchFamily="2" charset="-78"/>
              </a:rPr>
              <a:t>الإعلاني عنصراً حيوياً </a:t>
            </a:r>
            <a:r>
              <a:rPr lang="ar-SA" b="1" dirty="0">
                <a:latin typeface="Alexandria SemiBold" pitchFamily="2" charset="-78"/>
                <a:ea typeface="Calibri" panose="020F0502020204030204" pitchFamily="34" charset="0"/>
                <a:cs typeface="Alexandria SemiBold" pitchFamily="2" charset="-78"/>
              </a:rPr>
              <a:t>في عملية </a:t>
            </a:r>
            <a:r>
              <a:rPr lang="ar-SA" b="1" dirty="0" smtClean="0">
                <a:latin typeface="Alexandria SemiBold" pitchFamily="2" charset="-78"/>
                <a:ea typeface="Calibri" panose="020F0502020204030204" pitchFamily="34" charset="0"/>
                <a:cs typeface="Alexandria SemiBold" pitchFamily="2" charset="-78"/>
              </a:rPr>
              <a:t>الاتصال الإعلاني </a:t>
            </a:r>
            <a:r>
              <a:rPr lang="ar-SA" b="1" dirty="0">
                <a:latin typeface="Alexandria SemiBold" pitchFamily="2" charset="-78"/>
                <a:ea typeface="Calibri" panose="020F0502020204030204" pitchFamily="34" charset="0"/>
                <a:cs typeface="Alexandria SemiBold" pitchFamily="2" charset="-78"/>
              </a:rPr>
              <a:t>التسويقي. فهو ليس مجرد كلمات مكتوبة، بل هو أداة استراتيجية تهدف إلى التأثير على سلوك الجمهور وتحفيزه نحو اتخاذ قرارات الشراء. يتطلب كتابة نص إعلاني فعّال </a:t>
            </a:r>
            <a:r>
              <a:rPr lang="ar-SA" b="1" dirty="0" smtClean="0">
                <a:latin typeface="Alexandria SemiBold" pitchFamily="2" charset="-78"/>
                <a:ea typeface="Calibri" panose="020F0502020204030204" pitchFamily="34" charset="0"/>
                <a:cs typeface="Alexandria SemiBold" pitchFamily="2" charset="-78"/>
              </a:rPr>
              <a:t>فهماً عميقاً </a:t>
            </a:r>
            <a:r>
              <a:rPr lang="ar-SA" b="1" dirty="0">
                <a:latin typeface="Alexandria SemiBold" pitchFamily="2" charset="-78"/>
                <a:ea typeface="Calibri" panose="020F0502020204030204" pitchFamily="34" charset="0"/>
                <a:cs typeface="Alexandria SemiBold" pitchFamily="2" charset="-78"/>
              </a:rPr>
              <a:t>للجمهور المستهدف واحتياجاته، كما أن كتابة نصوص إعلانية مبتكرة التفكير خارج الصندوق واستخدام أساليب جديدة لجذب انتباه الجمهور </a:t>
            </a:r>
            <a:r>
              <a:rPr lang="ar-SA" b="1" dirty="0" smtClean="0">
                <a:latin typeface="Alexandria SemiBold" pitchFamily="2" charset="-78"/>
                <a:ea typeface="Calibri" panose="020F0502020204030204" pitchFamily="34" charset="0"/>
                <a:cs typeface="Alexandria SemiBold" pitchFamily="2" charset="-78"/>
              </a:rPr>
              <a:t>وتحفيزه، بالإضافة </a:t>
            </a:r>
            <a:r>
              <a:rPr lang="ar-SA" b="1" dirty="0">
                <a:latin typeface="Alexandria SemiBold" pitchFamily="2" charset="-78"/>
                <a:ea typeface="Calibri" panose="020F0502020204030204" pitchFamily="34" charset="0"/>
                <a:cs typeface="Alexandria SemiBold" pitchFamily="2" charset="-78"/>
              </a:rPr>
              <a:t>إلى القدرة على استخدام لغة مؤثرة وجذابة . </a:t>
            </a:r>
            <a:r>
              <a:rPr lang="ar-SA" b="1" dirty="0" smtClean="0">
                <a:latin typeface="Alexandria SemiBold" pitchFamily="2" charset="-78"/>
                <a:ea typeface="Calibri" panose="020F0502020204030204" pitchFamily="34" charset="0"/>
                <a:cs typeface="Alexandria SemiBold" pitchFamily="2" charset="-78"/>
              </a:rPr>
              <a:t>لذلك يلعب النص الإعلاني دوراً مهماً في التأثير </a:t>
            </a:r>
            <a:r>
              <a:rPr lang="ar-SA" b="1" dirty="0">
                <a:latin typeface="Alexandria SemiBold" pitchFamily="2" charset="-78"/>
                <a:ea typeface="Calibri" panose="020F0502020204030204" pitchFamily="34" charset="0"/>
                <a:cs typeface="Alexandria SemiBold" pitchFamily="2" charset="-78"/>
              </a:rPr>
              <a:t>على سلوك </a:t>
            </a:r>
            <a:r>
              <a:rPr lang="ar-SA" b="1" dirty="0" smtClean="0">
                <a:latin typeface="Alexandria SemiBold" pitchFamily="2" charset="-78"/>
                <a:ea typeface="Calibri" panose="020F0502020204030204" pitchFamily="34" charset="0"/>
                <a:cs typeface="Alexandria SemiBold" pitchFamily="2" charset="-78"/>
              </a:rPr>
              <a:t>المستهلك، وتعزيز </a:t>
            </a:r>
            <a:r>
              <a:rPr lang="ar-SA" b="1" dirty="0">
                <a:latin typeface="Alexandria SemiBold" pitchFamily="2" charset="-78"/>
                <a:ea typeface="Calibri" panose="020F0502020204030204" pitchFamily="34" charset="0"/>
                <a:cs typeface="Alexandria SemiBold" pitchFamily="2" charset="-78"/>
              </a:rPr>
              <a:t>الوعي بالعلامة </a:t>
            </a:r>
            <a:r>
              <a:rPr lang="ar-SA" b="1" dirty="0" smtClean="0">
                <a:latin typeface="Alexandria SemiBold" pitchFamily="2" charset="-78"/>
                <a:ea typeface="Calibri" panose="020F0502020204030204" pitchFamily="34" charset="0"/>
                <a:cs typeface="Alexandria SemiBold" pitchFamily="2" charset="-78"/>
              </a:rPr>
              <a:t>التجارية من </a:t>
            </a:r>
            <a:r>
              <a:rPr lang="ar-SA" b="1" dirty="0">
                <a:latin typeface="Alexandria SemiBold" pitchFamily="2" charset="-78"/>
                <a:ea typeface="Calibri" panose="020F0502020204030204" pitchFamily="34" charset="0"/>
                <a:cs typeface="Alexandria SemiBold" pitchFamily="2" charset="-78"/>
              </a:rPr>
              <a:t>خلال نصوص إعلانية مميزة، يمكن للشركات تعزيز وجودها في السوق وزيادة الوعي بعلامتها </a:t>
            </a:r>
            <a:r>
              <a:rPr lang="ar-SA" b="1" dirty="0" smtClean="0">
                <a:latin typeface="Alexandria SemiBold" pitchFamily="2" charset="-78"/>
                <a:ea typeface="Calibri" panose="020F0502020204030204" pitchFamily="34" charset="0"/>
                <a:cs typeface="Alexandria SemiBold" pitchFamily="2" charset="-78"/>
              </a:rPr>
              <a:t>التجارية. </a:t>
            </a:r>
            <a:endParaRPr lang="ar-SA" b="1" dirty="0">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751586" y="1306802"/>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39" y="1533630"/>
            <a:ext cx="4054661" cy="464880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050878" y="1611087"/>
            <a:ext cx="10140286" cy="44558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1146412" y="1668693"/>
            <a:ext cx="9907694" cy="4431983"/>
          </a:xfrm>
          <a:prstGeom prst="rect">
            <a:avLst/>
          </a:prstGeom>
          <a:noFill/>
        </p:spPr>
        <p:txBody>
          <a:bodyPr wrap="square" rtlCol="0">
            <a:spAutoFit/>
          </a:bodyPr>
          <a:lstStyle/>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a:t>
            </a:r>
            <a:r>
              <a:rPr lang="ar-SA" b="1" dirty="0">
                <a:latin typeface="Alexandria SemiBold" pitchFamily="2" charset="-78"/>
                <a:ea typeface="Calibri" panose="020F0502020204030204" pitchFamily="34" charset="0"/>
                <a:cs typeface="Alexandria SemiBold" pitchFamily="2" charset="-78"/>
              </a:rPr>
              <a:t> </a:t>
            </a:r>
            <a:r>
              <a:rPr lang="ar-SA" b="1" dirty="0" smtClean="0">
                <a:latin typeface="Alexandria SemiBold" pitchFamily="2" charset="-78"/>
                <a:ea typeface="Calibri" panose="020F0502020204030204" pitchFamily="34" charset="0"/>
                <a:cs typeface="Alexandria SemiBold" pitchFamily="2" charset="-78"/>
              </a:rPr>
              <a:t>وتكمن </a:t>
            </a:r>
            <a:r>
              <a:rPr lang="ar-SA" b="1" dirty="0">
                <a:latin typeface="Alexandria SemiBold" pitchFamily="2" charset="-78"/>
                <a:ea typeface="Calibri" panose="020F0502020204030204" pitchFamily="34" charset="0"/>
                <a:cs typeface="Alexandria SemiBold" pitchFamily="2" charset="-78"/>
              </a:rPr>
              <a:t>أهمية الكتابة </a:t>
            </a:r>
            <a:r>
              <a:rPr lang="ar-SA" b="1" dirty="0" smtClean="0">
                <a:latin typeface="Alexandria SemiBold" pitchFamily="2" charset="-78"/>
                <a:ea typeface="Calibri" panose="020F0502020204030204" pitchFamily="34" charset="0"/>
                <a:cs typeface="Alexandria SemiBold" pitchFamily="2" charset="-78"/>
              </a:rPr>
              <a:t>الإعلانية في </a:t>
            </a:r>
            <a:r>
              <a:rPr lang="ar-SA" b="1" dirty="0">
                <a:latin typeface="Alexandria SemiBold" pitchFamily="2" charset="-78"/>
                <a:ea typeface="Calibri" panose="020F0502020204030204" pitchFamily="34" charset="0"/>
                <a:cs typeface="Alexandria SemiBold" pitchFamily="2" charset="-78"/>
              </a:rPr>
              <a:t>قدرتها على التأثير في سلوك المستهلكين، مما يجعلها أداة أساسية في استراتيجيات </a:t>
            </a:r>
            <a:r>
              <a:rPr lang="ar-SA" b="1" dirty="0" smtClean="0">
                <a:latin typeface="Alexandria SemiBold" pitchFamily="2" charset="-78"/>
                <a:ea typeface="Calibri" panose="020F0502020204030204" pitchFamily="34" charset="0"/>
                <a:cs typeface="Alexandria SemiBold" pitchFamily="2" charset="-78"/>
              </a:rPr>
              <a:t>التسويق. كما تعددت أساليب </a:t>
            </a:r>
            <a:r>
              <a:rPr lang="ar-SA" b="1" dirty="0">
                <a:latin typeface="Alexandria SemiBold" pitchFamily="2" charset="-78"/>
                <a:ea typeface="Calibri" panose="020F0502020204030204" pitchFamily="34" charset="0"/>
                <a:cs typeface="Alexandria SemiBold" pitchFamily="2" charset="-78"/>
              </a:rPr>
              <a:t>كتابة </a:t>
            </a:r>
            <a:r>
              <a:rPr lang="ar-SA" b="1" dirty="0" smtClean="0">
                <a:latin typeface="Alexandria SemiBold" pitchFamily="2" charset="-78"/>
                <a:ea typeface="Calibri" panose="020F0502020204030204" pitchFamily="34" charset="0"/>
                <a:cs typeface="Alexandria SemiBold" pitchFamily="2" charset="-78"/>
              </a:rPr>
              <a:t>النص الإعلان، مثل النص المباشر البسيط، والنص في صورة تعليقات للصور، والنص القصصي، والنص الاستشهادي، والنص الخيالي. كما تنوعت مستويات </a:t>
            </a:r>
            <a:r>
              <a:rPr lang="ar-SA" b="1" dirty="0">
                <a:latin typeface="Alexandria SemiBold" pitchFamily="2" charset="-78"/>
                <a:ea typeface="Calibri" panose="020F0502020204030204" pitchFamily="34" charset="0"/>
                <a:cs typeface="Alexandria SemiBold" pitchFamily="2" charset="-78"/>
              </a:rPr>
              <a:t>اللغة المستخدمة </a:t>
            </a:r>
            <a:r>
              <a:rPr lang="ar-SA" b="1" dirty="0" smtClean="0">
                <a:latin typeface="Alexandria SemiBold" pitchFamily="2" charset="-78"/>
                <a:ea typeface="Calibri" panose="020F0502020204030204" pitchFamily="34" charset="0"/>
                <a:cs typeface="Alexandria SemiBold" pitchFamily="2" charset="-78"/>
              </a:rPr>
              <a:t>في كتابة الإعلان الصحفي،هي: اللغة الفصحى واللغة العامية، واللغة الوسطي بين الفصحي والعامية. </a:t>
            </a:r>
            <a:r>
              <a:rPr lang="ar-SA" b="1" dirty="0">
                <a:latin typeface="Alexandria SemiBold" pitchFamily="2" charset="-78"/>
                <a:ea typeface="Calibri" panose="020F0502020204030204" pitchFamily="34" charset="0"/>
                <a:cs typeface="Alexandria SemiBold" pitchFamily="2" charset="-78"/>
              </a:rPr>
              <a:t>و</a:t>
            </a:r>
            <a:r>
              <a:rPr lang="ar-SA" b="1" dirty="0" smtClean="0">
                <a:latin typeface="Alexandria SemiBold" pitchFamily="2" charset="-78"/>
                <a:ea typeface="Calibri" panose="020F0502020204030204" pitchFamily="34" charset="0"/>
                <a:cs typeface="Alexandria SemiBold" pitchFamily="2" charset="-78"/>
              </a:rPr>
              <a:t>ينبغي </a:t>
            </a:r>
            <a:r>
              <a:rPr lang="ar-SA" b="1" dirty="0">
                <a:latin typeface="Alexandria SemiBold" pitchFamily="2" charset="-78"/>
                <a:ea typeface="Calibri" panose="020F0502020204030204" pitchFamily="34" charset="0"/>
                <a:cs typeface="Alexandria SemiBold" pitchFamily="2" charset="-78"/>
              </a:rPr>
              <a:t>أن </a:t>
            </a:r>
            <a:r>
              <a:rPr lang="ar-SA" b="1" dirty="0" smtClean="0">
                <a:latin typeface="Alexandria SemiBold" pitchFamily="2" charset="-78"/>
                <a:ea typeface="Calibri" panose="020F0502020204030204" pitchFamily="34" charset="0"/>
                <a:cs typeface="Alexandria SemiBold" pitchFamily="2" charset="-78"/>
              </a:rPr>
              <a:t>تتسم اللغة المستخدمة في كتابة الإعلان بالوضوح والبساطة حتى تكون سهلة الفهم، </a:t>
            </a:r>
            <a:r>
              <a:rPr lang="ar-SA" b="1" dirty="0">
                <a:latin typeface="Alexandria SemiBold" pitchFamily="2" charset="-78"/>
                <a:ea typeface="Calibri" panose="020F0502020204030204" pitchFamily="34" charset="0"/>
                <a:cs typeface="Alexandria SemiBold" pitchFamily="2" charset="-78"/>
              </a:rPr>
              <a:t>مع تجنب التعقيد والمصطلحات </a:t>
            </a:r>
            <a:r>
              <a:rPr lang="ar-SA" b="1" dirty="0" smtClean="0">
                <a:latin typeface="Alexandria SemiBold" pitchFamily="2" charset="-78"/>
                <a:ea typeface="Calibri" panose="020F0502020204030204" pitchFamily="34" charset="0"/>
                <a:cs typeface="Alexandria SemiBold" pitchFamily="2" charset="-78"/>
              </a:rPr>
              <a:t>الغامضة بحيث تعكس </a:t>
            </a:r>
            <a:r>
              <a:rPr lang="ar-SA" b="1" dirty="0">
                <a:latin typeface="Alexandria SemiBold" pitchFamily="2" charset="-78"/>
                <a:ea typeface="Calibri" panose="020F0502020204030204" pitchFamily="34" charset="0"/>
                <a:cs typeface="Alexandria SemiBold" pitchFamily="2" charset="-78"/>
              </a:rPr>
              <a:t>اللغة المستخدمة احترافية الكاتب وقدرته على إيصال الرسالة بشكل فعال</a:t>
            </a:r>
            <a:r>
              <a:rPr lang="ar-SA" b="1" dirty="0" smtClean="0">
                <a:latin typeface="Alexandria SemiBold" pitchFamily="2" charset="-78"/>
                <a:ea typeface="Calibri" panose="020F0502020204030204" pitchFamily="34" charset="0"/>
                <a:cs typeface="Alexandria SemiBold" pitchFamily="2" charset="-78"/>
              </a:rPr>
              <a:t>.</a:t>
            </a:r>
          </a:p>
          <a:p>
            <a:pPr algn="r" rtl="1">
              <a:lnSpc>
                <a:spcPct val="150000"/>
              </a:lnSpc>
            </a:pPr>
            <a:endParaRPr lang="ar-SA" sz="300" b="1" dirty="0">
              <a:latin typeface="Alexandria SemiBold" pitchFamily="2" charset="-78"/>
              <a:ea typeface="Calibri" panose="020F0502020204030204" pitchFamily="34" charset="0"/>
              <a:cs typeface="Alexandria SemiBold" pitchFamily="2" charset="-78"/>
            </a:endParaRPr>
          </a:p>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بناءً </a:t>
            </a:r>
            <a:r>
              <a:rPr lang="ar-SA" b="1" dirty="0">
                <a:latin typeface="Alexandria SemiBold" pitchFamily="2" charset="-78"/>
                <a:ea typeface="Calibri" panose="020F0502020204030204" pitchFamily="34" charset="0"/>
                <a:cs typeface="Alexandria SemiBold" pitchFamily="2" charset="-78"/>
              </a:rPr>
              <a:t>على ما سبق، يمكن القول إن الكتابة الإعلانية تمثل </a:t>
            </a:r>
            <a:r>
              <a:rPr lang="ar-SA" b="1" dirty="0" smtClean="0">
                <a:latin typeface="Alexandria SemiBold" pitchFamily="2" charset="-78"/>
                <a:ea typeface="Calibri" panose="020F0502020204030204" pitchFamily="34" charset="0"/>
                <a:cs typeface="Alexandria SemiBold" pitchFamily="2" charset="-78"/>
              </a:rPr>
              <a:t>فناً </a:t>
            </a:r>
            <a:r>
              <a:rPr lang="ar-SA" b="1" dirty="0">
                <a:latin typeface="Alexandria SemiBold" pitchFamily="2" charset="-78"/>
                <a:ea typeface="Calibri" panose="020F0502020204030204" pitchFamily="34" charset="0"/>
                <a:cs typeface="Alexandria SemiBold" pitchFamily="2" charset="-78"/>
              </a:rPr>
              <a:t>يتطلب مهارات خاصة لضمان تحقيق الأهداف المرجوة منها</a:t>
            </a:r>
            <a:r>
              <a:rPr lang="ar-SA" b="1" dirty="0" smtClean="0">
                <a:latin typeface="Alexandria SemiBold" pitchFamily="2" charset="-78"/>
                <a:ea typeface="Calibri" panose="020F0502020204030204" pitchFamily="34" charset="0"/>
                <a:cs typeface="Alexandria SemiBold" pitchFamily="2" charset="-78"/>
              </a:rPr>
              <a:t>.</a:t>
            </a:r>
            <a:endParaRPr lang="ar-SA" b="1" dirty="0">
              <a:latin typeface="Alexandria SemiBold" pitchFamily="2" charset="-78"/>
              <a:ea typeface="Calibri" panose="020F0502020204030204" pitchFamily="34" charset="0"/>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4784667" y="571916"/>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171319" y="1653442"/>
            <a:ext cx="10041467" cy="4049827"/>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روبن لاندا ، الإعلان والتصميم: ابتكار الأفكار الإبداعية في وسائل الإعلام، ترجمة: صفية مختار ، المملكة المتحدة: مؤسسة هنداوي، 2017)</a:t>
            </a:r>
            <a:endParaRPr lang="en-US" sz="16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p>
          <a:p>
            <a:pPr marL="342900" indent="-342900" algn="r" rtl="1">
              <a:lnSpc>
                <a:spcPct val="150000"/>
              </a:lnSpc>
              <a:buFont typeface="+mj-lt"/>
              <a:buAutoNum type="arabicPeriod"/>
            </a:pPr>
            <a:r>
              <a:rPr lang="ar-EG" sz="1600" dirty="0">
                <a:latin typeface="Alexandria SemiBold" pitchFamily="2" charset="-78"/>
                <a:cs typeface="Alexandria SemiBold" pitchFamily="2" charset="-78"/>
              </a:rPr>
              <a:t>شدوان على شيبه، الإعلان.. المداخل والنظرية، دار المعرفة الجامعية، جامعة الإسكندرية، </a:t>
            </a:r>
            <a:r>
              <a:rPr lang="ar-EG" sz="1600" dirty="0" smtClean="0">
                <a:latin typeface="Alexandria SemiBold" pitchFamily="2" charset="-78"/>
                <a:cs typeface="Alexandria SemiBold" pitchFamily="2" charset="-78"/>
              </a:rPr>
              <a:t>2016</a:t>
            </a: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a:t>
            </a:r>
            <a:endParaRPr lang="en-US" sz="1600" dirty="0">
              <a:latin typeface="Alexandria SemiBold" pitchFamily="2" charset="-78"/>
              <a:cs typeface="Alexandria SemiBold" pitchFamily="2" charset="-78"/>
            </a:endParaRPr>
          </a:p>
          <a:p>
            <a:pPr marL="342900" lvl="0" indent="-342900" algn="r" rtl="1">
              <a:lnSpc>
                <a:spcPct val="150000"/>
              </a:lnSpc>
              <a:buFont typeface="+mj-lt"/>
              <a:buAutoNum type="arabicPeriod"/>
            </a:pPr>
            <a:r>
              <a:rPr lang="ar-SA" sz="1600" dirty="0">
                <a:latin typeface="Alexandria SemiBold" pitchFamily="2" charset="-78"/>
                <a:cs typeface="Alexandria SemiBold" pitchFamily="2" charset="-78"/>
              </a:rPr>
              <a:t>صفوت العالم ، فن الإعلان الصحفي، ( القاهرة: دار النهضة العربية ، 2009</a:t>
            </a:r>
            <a:r>
              <a:rPr lang="ar-SA"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a:latin typeface="Alexandria SemiBold" pitchFamily="2" charset="-78"/>
                <a:cs typeface="Alexandria SemiBold" pitchFamily="2" charset="-78"/>
              </a:rPr>
              <a:t>علي فلاح الزغبي وعبدالعزيز مصطفى أبو نبعه، هندسة الإعلان الفعال: مدخل صناعة الإعلان، (العين: دار الكتاب الجامعي ، 2014</a:t>
            </a:r>
            <a:r>
              <a:rPr lang="ar-SA" sz="1600" dirty="0" smtClean="0">
                <a:latin typeface="Alexandria SemiBold" pitchFamily="2" charset="-78"/>
                <a:cs typeface="Alexandria SemiBold" pitchFamily="2" charset="-78"/>
              </a:rPr>
              <a:t>) .</a:t>
            </a:r>
            <a:endParaRPr lang="ar-SA" sz="1600" dirty="0">
              <a:latin typeface="Alexandria SemiBold" pitchFamily="2" charset="-78"/>
              <a:cs typeface="Alexandria SemiBold" pitchFamily="2" charset="-78"/>
            </a:endParaRPr>
          </a:p>
          <a:p>
            <a:pPr marL="342900" lvl="0" indent="-342900">
              <a:buFont typeface="+mj-lt"/>
              <a:buAutoNum type="arabicPeriod" startAt="6"/>
            </a:pPr>
            <a:r>
              <a:rPr lang="en-US" b="1" dirty="0"/>
              <a:t>Jonathan Hardy, “Sponsored Editorial Content in Digital Journalism: Mapping the Merging of Media and Marketing”, Digital Journalism, Vol. 9, No. 7, 2021, pp 865-886, DOI: </a:t>
            </a:r>
            <a:r>
              <a:rPr lang="en-US" u="sng" dirty="0" smtClean="0"/>
              <a:t>10.1080/21670811.2021.1957970</a:t>
            </a:r>
          </a:p>
        </p:txBody>
      </p:sp>
      <p:sp>
        <p:nvSpPr>
          <p:cNvPr id="3" name="Rectangle 2"/>
          <p:cNvSpPr/>
          <p:nvPr/>
        </p:nvSpPr>
        <p:spPr>
          <a:xfrm>
            <a:off x="4463504" y="965470"/>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24231</TotalTime>
  <Words>3590</Words>
  <Application>Microsoft Office PowerPoint</Application>
  <PresentationFormat>Widescreen</PresentationFormat>
  <Paragraphs>358</Paragraphs>
  <Slides>43</Slides>
  <Notes>11</Notes>
  <HiddenSlides>0</HiddenSlides>
  <MMClips>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43</vt:i4>
      </vt:variant>
    </vt:vector>
  </HeadingPairs>
  <TitlesOfParts>
    <vt:vector size="55" baseType="lpstr">
      <vt:lpstr>Adobe Arabic</vt:lpstr>
      <vt:lpstr>Adobe Caslon Pro</vt:lpstr>
      <vt:lpstr>Alexandria Black</vt:lpstr>
      <vt:lpstr>Alexandria ExtraBold</vt:lpstr>
      <vt:lpstr>Alexandria SemiBold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1187</cp:revision>
  <dcterms:created xsi:type="dcterms:W3CDTF">2023-04-29T09:08:23Z</dcterms:created>
  <dcterms:modified xsi:type="dcterms:W3CDTF">2024-10-20T14:08:12Z</dcterms:modified>
</cp:coreProperties>
</file>