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8" r:id="rId2"/>
    <p:sldId id="266" r:id="rId3"/>
    <p:sldId id="369" r:id="rId4"/>
    <p:sldId id="497" r:id="rId5"/>
    <p:sldId id="534" r:id="rId6"/>
    <p:sldId id="498" r:id="rId7"/>
    <p:sldId id="499" r:id="rId8"/>
    <p:sldId id="500" r:id="rId9"/>
    <p:sldId id="501" r:id="rId10"/>
    <p:sldId id="506" r:id="rId11"/>
    <p:sldId id="502" r:id="rId12"/>
    <p:sldId id="503" r:id="rId13"/>
    <p:sldId id="504" r:id="rId14"/>
    <p:sldId id="505" r:id="rId15"/>
    <p:sldId id="507" r:id="rId16"/>
    <p:sldId id="508" r:id="rId17"/>
    <p:sldId id="509" r:id="rId18"/>
    <p:sldId id="510" r:id="rId19"/>
    <p:sldId id="511" r:id="rId20"/>
    <p:sldId id="512" r:id="rId21"/>
    <p:sldId id="513" r:id="rId22"/>
    <p:sldId id="514" r:id="rId23"/>
    <p:sldId id="515" r:id="rId24"/>
    <p:sldId id="516" r:id="rId25"/>
    <p:sldId id="517" r:id="rId26"/>
    <p:sldId id="518" r:id="rId27"/>
    <p:sldId id="519" r:id="rId28"/>
    <p:sldId id="520" r:id="rId29"/>
    <p:sldId id="521" r:id="rId30"/>
    <p:sldId id="522" r:id="rId31"/>
    <p:sldId id="526" r:id="rId32"/>
    <p:sldId id="523" r:id="rId33"/>
    <p:sldId id="524" r:id="rId34"/>
    <p:sldId id="525" r:id="rId35"/>
    <p:sldId id="528" r:id="rId36"/>
    <p:sldId id="529" r:id="rId37"/>
    <p:sldId id="527" r:id="rId38"/>
    <p:sldId id="531" r:id="rId39"/>
    <p:sldId id="532" r:id="rId40"/>
    <p:sldId id="533" r:id="rId41"/>
    <p:sldId id="35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32" autoAdjust="0"/>
    <p:restoredTop sz="91400" autoAdjust="0"/>
  </p:normalViewPr>
  <p:slideViewPr>
    <p:cSldViewPr snapToGrid="0">
      <p:cViewPr varScale="1">
        <p:scale>
          <a:sx n="60" d="100"/>
          <a:sy n="60" d="100"/>
        </p:scale>
        <p:origin x="894" y="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3830990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481767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363609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2120452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4130646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352337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203175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1584652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2612797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142881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252788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i="1" dirty="0">
                <a:solidFill>
                  <a:schemeClr val="accent2">
                    <a:lumMod val="75000"/>
                  </a:schemeClr>
                </a:solidFill>
                <a:latin typeface="Arial" panose="020B0604020202020204" pitchFamily="34" charset="0"/>
                <a:cs typeface="Arial" panose="020B0604020202020204" pitchFamily="34" charset="0"/>
              </a:rPr>
              <a:t>Transport-Level Security</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#6</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45377" y="236724"/>
            <a:ext cx="2013031" cy="1261884"/>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03</a:t>
            </a:r>
          </a:p>
          <a:p>
            <a:pPr algn="ctr"/>
            <a:r>
              <a:rPr lang="en-US" sz="2000" b="1" dirty="0">
                <a:solidFill>
                  <a:schemeClr val="bg1"/>
                </a:solidFill>
                <a:latin typeface="Tajawal Medium" panose="00000600000000000000" pitchFamily="2" charset="-78"/>
                <a:cs typeface="Tajawal Medium" panose="00000600000000000000" pitchFamily="2" charset="-78"/>
              </a:rPr>
              <a:t>Lecture # 6</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4779001"/>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2 of the module 3 covers the Transport-Level Security are as follows:</a:t>
            </a:r>
          </a:p>
          <a:p>
            <a:pPr marL="342900" indent="-342900"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Transport Layer Security</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Version Number </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Message Authentication Code</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Pseudorandom Function</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Alert Codes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Cipher Suites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Client Certificate Types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Web Traffic Security</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Certificate-Verify and Finished Messages</a:t>
            </a: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8">
            <a:extLst>
              <a:ext uri="{FF2B5EF4-FFF2-40B4-BE49-F238E27FC236}">
                <a16:creationId xmlns:a16="http://schemas.microsoft.com/office/drawing/2014/main" id="{E3F98023-6DA8-FDDA-7AC1-10DB9BE8DDE5}"/>
              </a:ext>
            </a:extLst>
          </p:cNvPr>
          <p:cNvSpPr txBox="1"/>
          <p:nvPr/>
        </p:nvSpPr>
        <p:spPr>
          <a:xfrm>
            <a:off x="6614585" y="2204822"/>
            <a:ext cx="5494428" cy="2949525"/>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HTTPS</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Connection Initiation</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Connection Closure</a:t>
            </a:r>
          </a:p>
          <a:p>
            <a:pPr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 Secure Shell (SSH)</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Transport Layer Protocol</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User Authentication Protocol</a:t>
            </a:r>
          </a:p>
          <a:p>
            <a:pPr marL="688975" indent="571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Connection Protocol</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907652" y="370157"/>
            <a:ext cx="5639364"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Transport Layer Security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3981346"/>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TLS is an IETF standardization initiative whose goal is to produce an Internet standard version of SSL. TLS is defined as a Proposed Internet Standard in RFC 5246. RFC 5246 is very similar to SSLv3. In this section, we highlight the differences.</a:t>
            </a:r>
          </a:p>
          <a:p>
            <a:pPr marL="342900" indent="-342900" algn="just">
              <a:lnSpc>
                <a:spcPct val="200000"/>
              </a:lnSpc>
              <a:buFont typeface="Wingdings" panose="05000000000000000000" pitchFamily="2" charset="2"/>
              <a:buChar char="q"/>
            </a:pPr>
            <a:endParaRPr lang="en-US" sz="2600" dirty="0">
              <a:solidFill>
                <a:srgbClr val="002060"/>
              </a:solidFill>
            </a:endParaRP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61025" y="370157"/>
            <a:ext cx="3732625"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Version Number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846924"/>
            <a:ext cx="10373727" cy="3981346"/>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The TLS Record Format is the same as that of the SSL Record Format (Figure 17.4), and the fields in the header have the same meanings. The one difference is in version values. For the current version of TLS, the major version is 3 and the minor version is 3.</a:t>
            </a:r>
          </a:p>
          <a:p>
            <a:pPr marL="342900" indent="-342900" algn="just">
              <a:lnSpc>
                <a:spcPct val="200000"/>
              </a:lnSpc>
              <a:buFont typeface="Wingdings" panose="05000000000000000000" pitchFamily="2" charset="2"/>
              <a:buChar char="q"/>
            </a:pPr>
            <a:endParaRPr lang="en-US" sz="2600" dirty="0">
              <a:solidFill>
                <a:srgbClr val="002060"/>
              </a:solidFill>
            </a:endParaRPr>
          </a:p>
        </p:txBody>
      </p:sp>
    </p:spTree>
    <p:extLst>
      <p:ext uri="{BB962C8B-B14F-4D97-AF65-F5344CB8AC3E}">
        <p14:creationId xmlns:p14="http://schemas.microsoft.com/office/powerpoint/2010/main" val="2249005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861025" y="370157"/>
            <a:ext cx="3732625"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Version Number</a:t>
            </a:r>
          </a:p>
        </p:txBody>
      </p:sp>
      <p:pic>
        <p:nvPicPr>
          <p:cNvPr id="7" name="صورة 6">
            <a:extLst>
              <a:ext uri="{FF2B5EF4-FFF2-40B4-BE49-F238E27FC236}">
                <a16:creationId xmlns:a16="http://schemas.microsoft.com/office/drawing/2014/main" id="{88D02681-728C-36FC-4B7C-2A5D28702AF4}"/>
              </a:ext>
            </a:extLst>
          </p:cNvPr>
          <p:cNvPicPr>
            <a:picLocks noChangeAspect="1"/>
          </p:cNvPicPr>
          <p:nvPr/>
        </p:nvPicPr>
        <p:blipFill rotWithShape="1">
          <a:blip r:embed="rId6"/>
          <a:srcRect l="36454" t="46046" r="35901" b="14444"/>
          <a:stretch/>
        </p:blipFill>
        <p:spPr>
          <a:xfrm>
            <a:off x="2436407" y="1464508"/>
            <a:ext cx="6852684" cy="4558546"/>
          </a:xfrm>
          <a:prstGeom prst="rect">
            <a:avLst/>
          </a:prstGeom>
        </p:spPr>
      </p:pic>
    </p:spTree>
    <p:extLst>
      <p:ext uri="{BB962C8B-B14F-4D97-AF65-F5344CB8AC3E}">
        <p14:creationId xmlns:p14="http://schemas.microsoft.com/office/powerpoint/2010/main" val="2391972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18758" y="370157"/>
            <a:ext cx="601716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Message Authentication Code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25546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b="0" i="0" u="none" strike="noStrike" baseline="0" dirty="0">
                <a:solidFill>
                  <a:srgbClr val="002060"/>
                </a:solidFill>
                <a:latin typeface="Times New Roman" panose="02020603050405020304" pitchFamily="18" charset="0"/>
              </a:rPr>
              <a:t>There are two differences between the SSLv3 and TLS MAC schemes: the actual algorithm and the scope of the MAC calculation. TLS makes use of the HMAC algorithm defined in RFC 2104.</a:t>
            </a:r>
            <a:endParaRPr lang="en-US" sz="2800" dirty="0">
              <a:solidFill>
                <a:srgbClr val="002060"/>
              </a:solidFill>
            </a:endParaRPr>
          </a:p>
        </p:txBody>
      </p:sp>
    </p:spTree>
    <p:extLst>
      <p:ext uri="{BB962C8B-B14F-4D97-AF65-F5344CB8AC3E}">
        <p14:creationId xmlns:p14="http://schemas.microsoft.com/office/powerpoint/2010/main" val="262933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18758" y="370157"/>
            <a:ext cx="601716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Message Authentication Code</a:t>
            </a:r>
          </a:p>
        </p:txBody>
      </p:sp>
      <p:pic>
        <p:nvPicPr>
          <p:cNvPr id="10" name="صورة 9">
            <a:extLst>
              <a:ext uri="{FF2B5EF4-FFF2-40B4-BE49-F238E27FC236}">
                <a16:creationId xmlns:a16="http://schemas.microsoft.com/office/drawing/2014/main" id="{F4A873C4-5ABC-4579-BE5E-6022A609A2A5}"/>
              </a:ext>
            </a:extLst>
          </p:cNvPr>
          <p:cNvPicPr>
            <a:picLocks noChangeAspect="1"/>
          </p:cNvPicPr>
          <p:nvPr/>
        </p:nvPicPr>
        <p:blipFill rotWithShape="1">
          <a:blip r:embed="rId6"/>
          <a:srcRect l="16570" t="32150" r="28347" b="33411"/>
          <a:stretch/>
        </p:blipFill>
        <p:spPr>
          <a:xfrm>
            <a:off x="1150275" y="1692003"/>
            <a:ext cx="10203525" cy="3868825"/>
          </a:xfrm>
          <a:prstGeom prst="rect">
            <a:avLst/>
          </a:prstGeom>
        </p:spPr>
      </p:pic>
    </p:spTree>
    <p:extLst>
      <p:ext uri="{BB962C8B-B14F-4D97-AF65-F5344CB8AC3E}">
        <p14:creationId xmlns:p14="http://schemas.microsoft.com/office/powerpoint/2010/main" val="3509389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18758" y="370157"/>
            <a:ext cx="601716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Message Authentication Code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692003"/>
            <a:ext cx="10373727" cy="390119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800" b="0" i="0" u="none" strike="noStrike" baseline="0" dirty="0">
                <a:solidFill>
                  <a:srgbClr val="002060"/>
                </a:solidFill>
                <a:latin typeface="Times New Roman" panose="02020603050405020304" pitchFamily="18" charset="0"/>
              </a:rPr>
              <a:t>SSLv3 uses the same algorithm, except that the padding bytes are concatenated with the secret key rather than being XORed with the secret key padded to the block length. The level of security should be about the same in both cases.</a:t>
            </a:r>
          </a:p>
          <a:p>
            <a:pPr marL="342900" indent="-342900" algn="just">
              <a:lnSpc>
                <a:spcPct val="150000"/>
              </a:lnSpc>
              <a:buFont typeface="Wingdings" panose="05000000000000000000" pitchFamily="2" charset="2"/>
              <a:buChar char="q"/>
            </a:pPr>
            <a:r>
              <a:rPr lang="en-US" sz="2800" b="0" i="0" u="none" strike="noStrike" baseline="0" dirty="0">
                <a:solidFill>
                  <a:srgbClr val="002060"/>
                </a:solidFill>
                <a:latin typeface="Times New Roman" panose="02020603050405020304" pitchFamily="18" charset="0"/>
              </a:rPr>
              <a:t>For TLS, the MAC calculation encompasses the fields indicated in the following expression:</a:t>
            </a:r>
            <a:endParaRPr lang="en-US" sz="2800" dirty="0">
              <a:solidFill>
                <a:srgbClr val="002060"/>
              </a:solidFill>
            </a:endParaRPr>
          </a:p>
        </p:txBody>
      </p:sp>
    </p:spTree>
    <p:extLst>
      <p:ext uri="{BB962C8B-B14F-4D97-AF65-F5344CB8AC3E}">
        <p14:creationId xmlns:p14="http://schemas.microsoft.com/office/powerpoint/2010/main" val="1501736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18758" y="370157"/>
            <a:ext cx="601716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Message Authentication Code</a:t>
            </a:r>
          </a:p>
        </p:txBody>
      </p:sp>
      <p:pic>
        <p:nvPicPr>
          <p:cNvPr id="10" name="صورة 9">
            <a:extLst>
              <a:ext uri="{FF2B5EF4-FFF2-40B4-BE49-F238E27FC236}">
                <a16:creationId xmlns:a16="http://schemas.microsoft.com/office/drawing/2014/main" id="{96A25E5A-0817-CEA4-C6FE-BE3D857E2D94}"/>
              </a:ext>
            </a:extLst>
          </p:cNvPr>
          <p:cNvPicPr>
            <a:picLocks noChangeAspect="1"/>
          </p:cNvPicPr>
          <p:nvPr/>
        </p:nvPicPr>
        <p:blipFill rotWithShape="1">
          <a:blip r:embed="rId6"/>
          <a:srcRect l="20669" t="49225" r="33416" b="36047"/>
          <a:stretch/>
        </p:blipFill>
        <p:spPr>
          <a:xfrm>
            <a:off x="1164264" y="1624785"/>
            <a:ext cx="10239154" cy="1773884"/>
          </a:xfrm>
          <a:prstGeom prst="rect">
            <a:avLst/>
          </a:prstGeom>
        </p:spPr>
      </p:pic>
      <p:sp>
        <p:nvSpPr>
          <p:cNvPr id="13" name="مربع نص 12">
            <a:extLst>
              <a:ext uri="{FF2B5EF4-FFF2-40B4-BE49-F238E27FC236}">
                <a16:creationId xmlns:a16="http://schemas.microsoft.com/office/drawing/2014/main" id="{09E5A389-607C-972D-EDE0-5893ECBF5F00}"/>
              </a:ext>
            </a:extLst>
          </p:cNvPr>
          <p:cNvSpPr txBox="1"/>
          <p:nvPr/>
        </p:nvSpPr>
        <p:spPr>
          <a:xfrm>
            <a:off x="965830" y="3292534"/>
            <a:ext cx="10373727" cy="220297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u="none" strike="noStrike" baseline="0" dirty="0">
                <a:solidFill>
                  <a:srgbClr val="002060"/>
                </a:solidFill>
                <a:latin typeface="Times New Roman" panose="02020603050405020304" pitchFamily="18" charset="0"/>
              </a:rPr>
              <a:t>The MAC calculation covers all of the fields covered by the SSLv3 calculation, plus the field TLS Compressed. version, which is the version of the protocol being employed.</a:t>
            </a:r>
            <a:endParaRPr lang="en-US" sz="2400" dirty="0">
              <a:solidFill>
                <a:srgbClr val="002060"/>
              </a:solidFill>
            </a:endParaRPr>
          </a:p>
        </p:txBody>
      </p:sp>
    </p:spTree>
    <p:extLst>
      <p:ext uri="{BB962C8B-B14F-4D97-AF65-F5344CB8AC3E}">
        <p14:creationId xmlns:p14="http://schemas.microsoft.com/office/powerpoint/2010/main" val="3754394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22490" y="370157"/>
            <a:ext cx="500970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Pseudorandom Function</a:t>
            </a:r>
          </a:p>
        </p:txBody>
      </p:sp>
      <p:sp>
        <p:nvSpPr>
          <p:cNvPr id="13" name="مربع نص 12">
            <a:extLst>
              <a:ext uri="{FF2B5EF4-FFF2-40B4-BE49-F238E27FC236}">
                <a16:creationId xmlns:a16="http://schemas.microsoft.com/office/drawing/2014/main" id="{09E5A389-607C-972D-EDE0-5893ECBF5F00}"/>
              </a:ext>
            </a:extLst>
          </p:cNvPr>
          <p:cNvSpPr txBox="1"/>
          <p:nvPr/>
        </p:nvSpPr>
        <p:spPr>
          <a:xfrm>
            <a:off x="1014366" y="1692003"/>
            <a:ext cx="10373727" cy="294163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u="none" strike="noStrike" baseline="0" dirty="0">
                <a:solidFill>
                  <a:srgbClr val="002060"/>
                </a:solidFill>
                <a:latin typeface="Times New Roman" panose="02020603050405020304" pitchFamily="18" charset="0"/>
              </a:rPr>
              <a:t>TLS makes use of a pseudorandom function referred to as PRF to expand secrets into blocks of data for purposes of key generation or validation. The objective is to make use of a relatively small shared secret value but to generate longer blocks of</a:t>
            </a:r>
            <a:endParaRPr lang="en-US" sz="2400" dirty="0">
              <a:solidFill>
                <a:srgbClr val="002060"/>
              </a:solidFill>
            </a:endParaRPr>
          </a:p>
        </p:txBody>
      </p:sp>
    </p:spTree>
    <p:extLst>
      <p:ext uri="{BB962C8B-B14F-4D97-AF65-F5344CB8AC3E}">
        <p14:creationId xmlns:p14="http://schemas.microsoft.com/office/powerpoint/2010/main" val="317753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22485" y="370157"/>
            <a:ext cx="500970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Pseudorandom Function</a:t>
            </a:r>
          </a:p>
        </p:txBody>
      </p:sp>
      <p:pic>
        <p:nvPicPr>
          <p:cNvPr id="10" name="صورة 9">
            <a:extLst>
              <a:ext uri="{FF2B5EF4-FFF2-40B4-BE49-F238E27FC236}">
                <a16:creationId xmlns:a16="http://schemas.microsoft.com/office/drawing/2014/main" id="{7A443FE3-30B9-B08B-CDBC-EDAB80FDAB2F}"/>
              </a:ext>
            </a:extLst>
          </p:cNvPr>
          <p:cNvPicPr>
            <a:picLocks noChangeAspect="1"/>
          </p:cNvPicPr>
          <p:nvPr/>
        </p:nvPicPr>
        <p:blipFill rotWithShape="1">
          <a:blip r:embed="rId6"/>
          <a:srcRect l="25422" t="29767" r="38561" b="11820"/>
          <a:stretch/>
        </p:blipFill>
        <p:spPr>
          <a:xfrm>
            <a:off x="2514601" y="1262671"/>
            <a:ext cx="7176976" cy="4784686"/>
          </a:xfrm>
          <a:prstGeom prst="rect">
            <a:avLst/>
          </a:prstGeom>
        </p:spPr>
      </p:pic>
    </p:spTree>
    <p:extLst>
      <p:ext uri="{BB962C8B-B14F-4D97-AF65-F5344CB8AC3E}">
        <p14:creationId xmlns:p14="http://schemas.microsoft.com/office/powerpoint/2010/main" val="63298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79396" y="370157"/>
            <a:ext cx="489589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Pseudorandom function</a:t>
            </a:r>
          </a:p>
        </p:txBody>
      </p:sp>
      <p:pic>
        <p:nvPicPr>
          <p:cNvPr id="10" name="صورة 9">
            <a:extLst>
              <a:ext uri="{FF2B5EF4-FFF2-40B4-BE49-F238E27FC236}">
                <a16:creationId xmlns:a16="http://schemas.microsoft.com/office/drawing/2014/main" id="{FE0F7EFA-8463-B0D3-9578-69C79B123C01}"/>
              </a:ext>
            </a:extLst>
          </p:cNvPr>
          <p:cNvPicPr>
            <a:picLocks noChangeAspect="1"/>
          </p:cNvPicPr>
          <p:nvPr/>
        </p:nvPicPr>
        <p:blipFill rotWithShape="1">
          <a:blip r:embed="rId6"/>
          <a:srcRect l="16526" t="47209" r="27878" b="19671"/>
          <a:stretch/>
        </p:blipFill>
        <p:spPr>
          <a:xfrm>
            <a:off x="1313121" y="1579867"/>
            <a:ext cx="9690717" cy="3852020"/>
          </a:xfrm>
          <a:prstGeom prst="rect">
            <a:avLst/>
          </a:prstGeom>
        </p:spPr>
      </p:pic>
    </p:spTree>
    <p:extLst>
      <p:ext uri="{BB962C8B-B14F-4D97-AF65-F5344CB8AC3E}">
        <p14:creationId xmlns:p14="http://schemas.microsoft.com/office/powerpoint/2010/main" val="3801784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22485" y="370157"/>
            <a:ext cx="500970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Pseudorandom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90119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800" b="0" i="0" u="none" strike="noStrike" baseline="0" dirty="0">
                <a:solidFill>
                  <a:srgbClr val="002060"/>
                </a:solidFill>
                <a:latin typeface="Times New Roman" panose="02020603050405020304" pitchFamily="18" charset="0"/>
              </a:rPr>
              <a:t>The data expansion function makes use of the HMAC algorithm with either MD5 or SHA-1 as the underlying hash function. As can be seen, </a:t>
            </a:r>
            <a:r>
              <a:rPr lang="en-US" sz="2800" b="0" i="0" u="none" strike="noStrike" baseline="0" dirty="0" err="1">
                <a:solidFill>
                  <a:srgbClr val="002060"/>
                </a:solidFill>
                <a:latin typeface="Times New Roman" panose="02020603050405020304" pitchFamily="18" charset="0"/>
              </a:rPr>
              <a:t>P_hash</a:t>
            </a:r>
            <a:r>
              <a:rPr lang="en-US" sz="2800" b="0" i="0" u="none" strike="noStrike" baseline="0" dirty="0">
                <a:solidFill>
                  <a:srgbClr val="002060"/>
                </a:solidFill>
                <a:latin typeface="Times New Roman" panose="02020603050405020304" pitchFamily="18" charset="0"/>
              </a:rPr>
              <a:t> can be iterated as many times as necessary to produce the required quantity of data. For example, if P_SHA-1 was used to generate 64 bytes of data, it would have to be iterated four times, producing 80 bytes of data of which the last 16 would be discarded</a:t>
            </a:r>
            <a:endParaRPr lang="en-US" sz="2800" dirty="0">
              <a:solidFill>
                <a:srgbClr val="002060"/>
              </a:solidFill>
            </a:endParaRPr>
          </a:p>
        </p:txBody>
      </p:sp>
    </p:spTree>
    <p:extLst>
      <p:ext uri="{BB962C8B-B14F-4D97-AF65-F5344CB8AC3E}">
        <p14:creationId xmlns:p14="http://schemas.microsoft.com/office/powerpoint/2010/main" val="2028492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22485" y="370157"/>
            <a:ext cx="500970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Pseudorandom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981475"/>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100" b="0" i="0" u="none" strike="noStrike" baseline="0" dirty="0">
                <a:solidFill>
                  <a:srgbClr val="002060"/>
                </a:solidFill>
                <a:latin typeface="Times New Roman" panose="02020603050405020304" pitchFamily="18" charset="0"/>
              </a:rPr>
              <a:t>In this case, P_MD5 would also have to be iterated four times, producing exactly 64 bytes of data. Note that each iteration involves two executions of HMAC—each of which in turn involves two executions of the underlying hash algorithm.</a:t>
            </a:r>
          </a:p>
          <a:p>
            <a:pPr marL="342900" indent="-342900" algn="just">
              <a:lnSpc>
                <a:spcPct val="150000"/>
              </a:lnSpc>
              <a:buFont typeface="Wingdings" panose="05000000000000000000" pitchFamily="2" charset="2"/>
              <a:buChar char="q"/>
            </a:pPr>
            <a:r>
              <a:rPr lang="en-US" sz="2100" b="0" i="0" u="none" strike="noStrike" baseline="0" dirty="0">
                <a:solidFill>
                  <a:srgbClr val="002060"/>
                </a:solidFill>
                <a:latin typeface="Times New Roman" panose="02020603050405020304" pitchFamily="18" charset="0"/>
              </a:rPr>
              <a:t>To make PRF as secure as possible, it uses two hash algorithms in a way that should guarantee its security if either algorithm remains secure. PRF is defined as</a:t>
            </a:r>
          </a:p>
          <a:p>
            <a:pPr algn="ctr">
              <a:lnSpc>
                <a:spcPct val="150000"/>
              </a:lnSpc>
            </a:pPr>
            <a:r>
              <a:rPr lang="en-US" sz="2400" b="0" i="0" u="none" strike="noStrike" baseline="0" dirty="0">
                <a:solidFill>
                  <a:srgbClr val="002060"/>
                </a:solidFill>
                <a:latin typeface="Times New Roman" panose="02020603050405020304" pitchFamily="18" charset="0"/>
              </a:rPr>
              <a:t>PRF(secret, label, seed) = </a:t>
            </a:r>
            <a:r>
              <a:rPr lang="en-US" sz="2400" b="0" i="0" u="none" strike="noStrike" baseline="0" dirty="0" err="1">
                <a:solidFill>
                  <a:srgbClr val="002060"/>
                </a:solidFill>
                <a:latin typeface="Times New Roman" panose="02020603050405020304" pitchFamily="18" charset="0"/>
              </a:rPr>
              <a:t>P_hash</a:t>
            </a:r>
            <a:r>
              <a:rPr lang="en-US" sz="2400" b="0" i="0" u="none" strike="noStrike" baseline="0" dirty="0">
                <a:solidFill>
                  <a:srgbClr val="002060"/>
                </a:solidFill>
                <a:latin typeface="Times New Roman" panose="02020603050405020304" pitchFamily="18" charset="0"/>
              </a:rPr>
              <a:t>(S1, label } seed)</a:t>
            </a:r>
          </a:p>
          <a:p>
            <a:pPr marL="342900" indent="-342900" algn="just">
              <a:lnSpc>
                <a:spcPct val="150000"/>
              </a:lnSpc>
              <a:buFont typeface="Wingdings" panose="05000000000000000000" pitchFamily="2" charset="2"/>
              <a:buChar char="q"/>
            </a:pPr>
            <a:r>
              <a:rPr lang="en-US" sz="2100" dirty="0">
                <a:solidFill>
                  <a:srgbClr val="002060"/>
                </a:solidFill>
                <a:latin typeface="Times New Roman" panose="02020603050405020304" pitchFamily="18" charset="0"/>
              </a:rPr>
              <a:t>PRF takes as input a secret value, an identifying label, and a seed value and produces an output of arbitrary length.</a:t>
            </a:r>
          </a:p>
        </p:txBody>
      </p:sp>
    </p:spTree>
    <p:extLst>
      <p:ext uri="{BB962C8B-B14F-4D97-AF65-F5344CB8AC3E}">
        <p14:creationId xmlns:p14="http://schemas.microsoft.com/office/powerpoint/2010/main" val="2920765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484852" y="370157"/>
            <a:ext cx="248497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Codes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903954"/>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0" i="0" u="none" strike="noStrike" baseline="0" dirty="0">
                <a:solidFill>
                  <a:srgbClr val="002060"/>
                </a:solidFill>
                <a:latin typeface="Times New Roman" panose="02020603050405020304" pitchFamily="18" charset="0"/>
              </a:rPr>
              <a:t>TLS supports all of the alert codes defined in SSLv3 with the exception of  </a:t>
            </a:r>
            <a:r>
              <a:rPr lang="en-US" sz="2400" b="0" i="0" u="none" strike="noStrike" baseline="0" dirty="0" err="1">
                <a:solidFill>
                  <a:srgbClr val="002060"/>
                </a:solidFill>
                <a:latin typeface="Times New Roman" panose="02020603050405020304" pitchFamily="18" charset="0"/>
              </a:rPr>
              <a:t>no_certificate</a:t>
            </a:r>
            <a:r>
              <a:rPr lang="en-US" sz="2400" b="0" i="0" u="none" strike="noStrike" baseline="0" dirty="0">
                <a:solidFill>
                  <a:srgbClr val="002060"/>
                </a:solidFill>
                <a:latin typeface="Times New Roman" panose="02020603050405020304" pitchFamily="18" charset="0"/>
              </a:rPr>
              <a:t>. A number of additional codes are defined in TLS; of these, the following are always fatal.</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record_overflow</a:t>
            </a:r>
            <a:r>
              <a:rPr lang="en-US" sz="2400" dirty="0">
                <a:solidFill>
                  <a:srgbClr val="002060"/>
                </a:solidFill>
                <a:latin typeface="Times New Roman" panose="02020603050405020304" pitchFamily="18" charset="0"/>
              </a:rPr>
              <a:t>: A TLS record was received with a payload (ciphertext) whose length exceeds 214 + 2048 bytes, or the ciphertext decrypted to a length of greater than 214 + 1024 bytes.</a:t>
            </a:r>
          </a:p>
          <a:p>
            <a:pPr algn="just">
              <a:lnSpc>
                <a:spcPct val="150000"/>
              </a:lnSpc>
            </a:pPr>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844925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484852" y="370157"/>
            <a:ext cx="248497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Codes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903954"/>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unknown_ca</a:t>
            </a:r>
            <a:r>
              <a:rPr lang="en-US" sz="2400" dirty="0">
                <a:solidFill>
                  <a:srgbClr val="002060"/>
                </a:solidFill>
                <a:latin typeface="Times New Roman" panose="02020603050405020304" pitchFamily="18" charset="0"/>
              </a:rPr>
              <a:t>: A valid certificate chain or partial chain was received, but the certificate was not accepted because the CA certificate could not be located or</a:t>
            </a:r>
          </a:p>
          <a:p>
            <a:pPr algn="just">
              <a:lnSpc>
                <a:spcPct val="150000"/>
              </a:lnSpc>
            </a:pPr>
            <a:r>
              <a:rPr lang="en-US" sz="2400" dirty="0">
                <a:solidFill>
                  <a:srgbClr val="002060"/>
                </a:solidFill>
                <a:latin typeface="Times New Roman" panose="02020603050405020304" pitchFamily="18" charset="0"/>
              </a:rPr>
              <a:t>could not be matched with a known, trusted CA.</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access_denied</a:t>
            </a:r>
            <a:r>
              <a:rPr lang="en-US" sz="2400" dirty="0">
                <a:solidFill>
                  <a:srgbClr val="002060"/>
                </a:solidFill>
                <a:latin typeface="Times New Roman" panose="02020603050405020304" pitchFamily="18" charset="0"/>
              </a:rPr>
              <a:t>: A valid certificate was received, but when access control was applied, the sender decided not to proceed with the negotiation.</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decode_error</a:t>
            </a:r>
            <a:r>
              <a:rPr lang="en-US" sz="2400" dirty="0">
                <a:solidFill>
                  <a:srgbClr val="002060"/>
                </a:solidFill>
                <a:latin typeface="Times New Roman" panose="02020603050405020304" pitchFamily="18" charset="0"/>
              </a:rPr>
              <a:t>: A message could not be decoded, because either a field was out of its specified range or the length of the message was incorrect.</a:t>
            </a:r>
          </a:p>
        </p:txBody>
      </p:sp>
    </p:spTree>
    <p:extLst>
      <p:ext uri="{BB962C8B-B14F-4D97-AF65-F5344CB8AC3E}">
        <p14:creationId xmlns:p14="http://schemas.microsoft.com/office/powerpoint/2010/main" val="4053029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484852" y="370157"/>
            <a:ext cx="248497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Codes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903954"/>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protocol_version</a:t>
            </a:r>
            <a:r>
              <a:rPr lang="en-US" sz="2400" dirty="0">
                <a:solidFill>
                  <a:srgbClr val="002060"/>
                </a:solidFill>
                <a:latin typeface="Times New Roman" panose="02020603050405020304" pitchFamily="18" charset="0"/>
              </a:rPr>
              <a:t>: The protocol version the client attempted to negotiate is recognized but not supported.</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insufficient_security</a:t>
            </a:r>
            <a:r>
              <a:rPr lang="en-US" sz="2400" dirty="0">
                <a:solidFill>
                  <a:srgbClr val="002060"/>
                </a:solidFill>
                <a:latin typeface="Times New Roman" panose="02020603050405020304" pitchFamily="18" charset="0"/>
              </a:rPr>
              <a:t>: Returned instead of </a:t>
            </a:r>
            <a:r>
              <a:rPr lang="en-US" sz="2400" dirty="0" err="1">
                <a:solidFill>
                  <a:srgbClr val="002060"/>
                </a:solidFill>
                <a:latin typeface="Times New Roman" panose="02020603050405020304" pitchFamily="18" charset="0"/>
              </a:rPr>
              <a:t>handshake_failure</a:t>
            </a:r>
            <a:r>
              <a:rPr lang="en-US" sz="2400" dirty="0">
                <a:solidFill>
                  <a:srgbClr val="002060"/>
                </a:solidFill>
                <a:latin typeface="Times New Roman" panose="02020603050405020304" pitchFamily="18" charset="0"/>
              </a:rPr>
              <a:t> when a negotiation has failed specifically because the server requires ciphers more secure than those supported by the client.</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unsupported_extension</a:t>
            </a:r>
            <a:r>
              <a:rPr lang="en-US" sz="2400" dirty="0">
                <a:solidFill>
                  <a:srgbClr val="002060"/>
                </a:solidFill>
                <a:latin typeface="Times New Roman" panose="02020603050405020304" pitchFamily="18" charset="0"/>
              </a:rPr>
              <a:t>: Sent by clients that receive an extended server hello containing an extension not in the corresponding client hello.</a:t>
            </a:r>
          </a:p>
        </p:txBody>
      </p:sp>
    </p:spTree>
    <p:extLst>
      <p:ext uri="{BB962C8B-B14F-4D97-AF65-F5344CB8AC3E}">
        <p14:creationId xmlns:p14="http://schemas.microsoft.com/office/powerpoint/2010/main" val="2049772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484852" y="370157"/>
            <a:ext cx="248497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Alert Codes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279595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internal_error</a:t>
            </a:r>
            <a:r>
              <a:rPr lang="en-US" sz="2400" dirty="0">
                <a:solidFill>
                  <a:srgbClr val="002060"/>
                </a:solidFill>
                <a:latin typeface="Times New Roman" panose="02020603050405020304" pitchFamily="18" charset="0"/>
              </a:rPr>
              <a:t>: An internal error unrelated to the peer or the correctness of the protocol makes it impossible to continue.</a:t>
            </a:r>
          </a:p>
          <a:p>
            <a:pPr marL="342900" indent="-342900" algn="just">
              <a:lnSpc>
                <a:spcPct val="150000"/>
              </a:lnSpc>
              <a:buFont typeface="Wingdings" panose="05000000000000000000" pitchFamily="2" charset="2"/>
              <a:buChar char="q"/>
            </a:pPr>
            <a:r>
              <a:rPr lang="en-US" sz="2400" b="1" dirty="0" err="1">
                <a:solidFill>
                  <a:srgbClr val="002060"/>
                </a:solidFill>
                <a:latin typeface="Times New Roman" panose="02020603050405020304" pitchFamily="18" charset="0"/>
              </a:rPr>
              <a:t>decrypt_error</a:t>
            </a:r>
            <a:r>
              <a:rPr lang="en-US" sz="2400" dirty="0">
                <a:solidFill>
                  <a:srgbClr val="002060"/>
                </a:solidFill>
                <a:latin typeface="Times New Roman" panose="02020603050405020304" pitchFamily="18" charset="0"/>
              </a:rPr>
              <a:t>: A handshake cryptographic operation failed, including being unable to verify a signature, decrypt a key exchange, or validate </a:t>
            </a:r>
            <a:r>
              <a:rPr lang="en-US" sz="2400">
                <a:solidFill>
                  <a:srgbClr val="002060"/>
                </a:solidFill>
                <a:latin typeface="Times New Roman" panose="02020603050405020304" pitchFamily="18" charset="0"/>
              </a:rPr>
              <a:t>a finished message</a:t>
            </a:r>
            <a:r>
              <a:rPr lang="en-US" sz="2400" dirty="0">
                <a:solidFill>
                  <a:srgbClr val="002060"/>
                </a:solidFill>
                <a:latin typeface="Times New Roman" panose="02020603050405020304" pitchFamily="18" charset="0"/>
              </a:rPr>
              <a:t>.</a:t>
            </a:r>
          </a:p>
        </p:txBody>
      </p:sp>
    </p:spTree>
    <p:extLst>
      <p:ext uri="{BB962C8B-B14F-4D97-AF65-F5344CB8AC3E}">
        <p14:creationId xmlns:p14="http://schemas.microsoft.com/office/powerpoint/2010/main" val="3262563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14135" y="370157"/>
            <a:ext cx="282641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Cipher Suites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41178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There are several small differences between the cipher suites available under SSLv3 and under TLS:</a:t>
            </a:r>
          </a:p>
          <a:p>
            <a:pPr marL="342900" indent="-342900" algn="just">
              <a:lnSpc>
                <a:spcPct val="200000"/>
              </a:lnSpc>
              <a:buFont typeface="Wingdings" panose="05000000000000000000" pitchFamily="2" charset="2"/>
              <a:buChar char="q"/>
            </a:pPr>
            <a:r>
              <a:rPr lang="en-US" sz="2400" b="1" dirty="0">
                <a:solidFill>
                  <a:srgbClr val="002060"/>
                </a:solidFill>
                <a:latin typeface="Times New Roman" panose="02020603050405020304" pitchFamily="18" charset="0"/>
              </a:rPr>
              <a:t>Key Exchange</a:t>
            </a:r>
            <a:r>
              <a:rPr lang="en-US" sz="2400" dirty="0">
                <a:solidFill>
                  <a:srgbClr val="002060"/>
                </a:solidFill>
                <a:latin typeface="Times New Roman" panose="02020603050405020304" pitchFamily="18" charset="0"/>
              </a:rPr>
              <a:t>: TLS supports all of the key exchange techniques of SSLv3 with the exception of Fortezza.</a:t>
            </a:r>
          </a:p>
          <a:p>
            <a:pPr marL="342900" indent="-342900" algn="just">
              <a:lnSpc>
                <a:spcPct val="200000"/>
              </a:lnSpc>
              <a:buFont typeface="Wingdings" panose="05000000000000000000" pitchFamily="2" charset="2"/>
              <a:buChar char="q"/>
            </a:pPr>
            <a:r>
              <a:rPr lang="en-US" sz="2400" b="1" dirty="0">
                <a:solidFill>
                  <a:srgbClr val="002060"/>
                </a:solidFill>
                <a:latin typeface="Times New Roman" panose="02020603050405020304" pitchFamily="18" charset="0"/>
              </a:rPr>
              <a:t>Symmetric Encryption Algorithms</a:t>
            </a:r>
            <a:r>
              <a:rPr lang="en-US" sz="2400" dirty="0">
                <a:solidFill>
                  <a:srgbClr val="002060"/>
                </a:solidFill>
                <a:latin typeface="Times New Roman" panose="02020603050405020304" pitchFamily="18" charset="0"/>
              </a:rPr>
              <a:t>: TLS includes all of the symmetric encryption algorithms found in SSLv3, with the exception of Fortezza.</a:t>
            </a:r>
          </a:p>
        </p:txBody>
      </p:sp>
    </p:spTree>
    <p:extLst>
      <p:ext uri="{BB962C8B-B14F-4D97-AF65-F5344CB8AC3E}">
        <p14:creationId xmlns:p14="http://schemas.microsoft.com/office/powerpoint/2010/main" val="3734835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66381" y="370157"/>
            <a:ext cx="4721934"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Client Certificate Types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51816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100" dirty="0">
                <a:solidFill>
                  <a:srgbClr val="002060"/>
                </a:solidFill>
                <a:latin typeface="Times New Roman" panose="02020603050405020304" pitchFamily="18" charset="0"/>
              </a:rPr>
              <a:t>TLS defines the following certificate types to be requested in a certificate_ request message: </a:t>
            </a:r>
            <a:r>
              <a:rPr lang="en-US" sz="2100" dirty="0" err="1">
                <a:solidFill>
                  <a:srgbClr val="002060"/>
                </a:solidFill>
                <a:latin typeface="Times New Roman" panose="02020603050405020304" pitchFamily="18" charset="0"/>
              </a:rPr>
              <a:t>rsa_sign</a:t>
            </a:r>
            <a:r>
              <a:rPr lang="en-US" sz="2100" dirty="0">
                <a:solidFill>
                  <a:srgbClr val="002060"/>
                </a:solidFill>
                <a:latin typeface="Times New Roman" panose="02020603050405020304" pitchFamily="18" charset="0"/>
              </a:rPr>
              <a:t>, </a:t>
            </a:r>
            <a:r>
              <a:rPr lang="en-US" sz="2100" dirty="0" err="1">
                <a:solidFill>
                  <a:srgbClr val="002060"/>
                </a:solidFill>
                <a:latin typeface="Times New Roman" panose="02020603050405020304" pitchFamily="18" charset="0"/>
              </a:rPr>
              <a:t>dss_sign</a:t>
            </a:r>
            <a:r>
              <a:rPr lang="en-US" sz="2100" dirty="0">
                <a:solidFill>
                  <a:srgbClr val="002060"/>
                </a:solidFill>
                <a:latin typeface="Times New Roman" panose="02020603050405020304" pitchFamily="18" charset="0"/>
              </a:rPr>
              <a:t>, </a:t>
            </a:r>
            <a:r>
              <a:rPr lang="en-US" sz="2100" dirty="0" err="1">
                <a:solidFill>
                  <a:srgbClr val="002060"/>
                </a:solidFill>
                <a:latin typeface="Times New Roman" panose="02020603050405020304" pitchFamily="18" charset="0"/>
              </a:rPr>
              <a:t>rsa_fixed_dh</a:t>
            </a:r>
            <a:r>
              <a:rPr lang="en-US" sz="2100" dirty="0">
                <a:solidFill>
                  <a:srgbClr val="002060"/>
                </a:solidFill>
                <a:latin typeface="Times New Roman" panose="02020603050405020304" pitchFamily="18" charset="0"/>
              </a:rPr>
              <a:t>, and </a:t>
            </a:r>
            <a:r>
              <a:rPr lang="en-US" sz="2100" dirty="0" err="1">
                <a:solidFill>
                  <a:srgbClr val="002060"/>
                </a:solidFill>
                <a:latin typeface="Times New Roman" panose="02020603050405020304" pitchFamily="18" charset="0"/>
              </a:rPr>
              <a:t>dss_fixed_dh</a:t>
            </a:r>
            <a:r>
              <a:rPr lang="en-US" sz="2100" dirty="0">
                <a:solidFill>
                  <a:srgbClr val="002060"/>
                </a:solidFill>
                <a:latin typeface="Times New Roman" panose="02020603050405020304" pitchFamily="18" charset="0"/>
              </a:rPr>
              <a:t>. These are all defined in SSLv3. In addition, SSLv3 includes </a:t>
            </a:r>
            <a:r>
              <a:rPr lang="en-US" sz="2100" dirty="0" err="1">
                <a:solidFill>
                  <a:srgbClr val="002060"/>
                </a:solidFill>
                <a:latin typeface="Times New Roman" panose="02020603050405020304" pitchFamily="18" charset="0"/>
              </a:rPr>
              <a:t>rsa_ephemeral_dh</a:t>
            </a:r>
            <a:r>
              <a:rPr lang="en-US" sz="2100" dirty="0">
                <a:solidFill>
                  <a:srgbClr val="002060"/>
                </a:solidFill>
                <a:latin typeface="Times New Roman" panose="02020603050405020304" pitchFamily="18" charset="0"/>
              </a:rPr>
              <a:t>, </a:t>
            </a:r>
            <a:r>
              <a:rPr lang="en-US" sz="2100" dirty="0" err="1">
                <a:solidFill>
                  <a:srgbClr val="002060"/>
                </a:solidFill>
                <a:latin typeface="Times New Roman" panose="02020603050405020304" pitchFamily="18" charset="0"/>
              </a:rPr>
              <a:t>dss_ephemeral_dh</a:t>
            </a:r>
            <a:r>
              <a:rPr lang="en-US" sz="2100" dirty="0">
                <a:solidFill>
                  <a:srgbClr val="002060"/>
                </a:solidFill>
                <a:latin typeface="Times New Roman" panose="02020603050405020304" pitchFamily="18" charset="0"/>
              </a:rPr>
              <a:t>, and </a:t>
            </a:r>
            <a:r>
              <a:rPr lang="en-US" sz="2100" dirty="0" err="1">
                <a:solidFill>
                  <a:srgbClr val="002060"/>
                </a:solidFill>
                <a:latin typeface="Times New Roman" panose="02020603050405020304" pitchFamily="18" charset="0"/>
              </a:rPr>
              <a:t>fortezza_kea</a:t>
            </a:r>
            <a:r>
              <a:rPr lang="en-US" sz="2100" dirty="0">
                <a:solidFill>
                  <a:srgbClr val="002060"/>
                </a:solidFill>
                <a:latin typeface="Times New Roman" panose="02020603050405020304" pitchFamily="18" charset="0"/>
              </a:rPr>
              <a:t>. Ephemeral Diffie-Hellman involves signing the Diffie-Hellman parameters with either RSA or DSS. For TLS, the </a:t>
            </a:r>
            <a:r>
              <a:rPr lang="en-US" sz="2100" dirty="0" err="1">
                <a:solidFill>
                  <a:srgbClr val="002060"/>
                </a:solidFill>
                <a:latin typeface="Times New Roman" panose="02020603050405020304" pitchFamily="18" charset="0"/>
              </a:rPr>
              <a:t>rsa_sign</a:t>
            </a:r>
            <a:r>
              <a:rPr lang="en-US" sz="2100" dirty="0">
                <a:solidFill>
                  <a:srgbClr val="002060"/>
                </a:solidFill>
                <a:latin typeface="Times New Roman" panose="02020603050405020304" pitchFamily="18" charset="0"/>
              </a:rPr>
              <a:t> and </a:t>
            </a:r>
            <a:r>
              <a:rPr lang="en-US" sz="2100" dirty="0" err="1">
                <a:solidFill>
                  <a:srgbClr val="002060"/>
                </a:solidFill>
                <a:latin typeface="Times New Roman" panose="02020603050405020304" pitchFamily="18" charset="0"/>
              </a:rPr>
              <a:t>dss_sign</a:t>
            </a:r>
            <a:r>
              <a:rPr lang="en-US" sz="2100" dirty="0">
                <a:solidFill>
                  <a:srgbClr val="002060"/>
                </a:solidFill>
                <a:latin typeface="Times New Roman" panose="02020603050405020304" pitchFamily="18" charset="0"/>
              </a:rPr>
              <a:t> types are used for that function; a separate signing type is not needed to sign Diffie-Hellman parameters. TLS does not include the Fortezza scheme.</a:t>
            </a:r>
          </a:p>
        </p:txBody>
      </p:sp>
    </p:spTree>
    <p:extLst>
      <p:ext uri="{BB962C8B-B14F-4D97-AF65-F5344CB8AC3E}">
        <p14:creationId xmlns:p14="http://schemas.microsoft.com/office/powerpoint/2010/main" val="1094623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42416" y="439006"/>
            <a:ext cx="6171882" cy="577850"/>
          </a:xfrm>
          <a:prstGeom prst="rect">
            <a:avLst/>
          </a:prstGeom>
          <a:noFill/>
        </p:spPr>
        <p:txBody>
          <a:bodyPr wrap="none" rtlCol="0">
            <a:spAutoFit/>
          </a:bodyPr>
          <a:lstStyle/>
          <a:p>
            <a:pPr algn="just">
              <a:lnSpc>
                <a:spcPct val="150000"/>
              </a:lnSpc>
            </a:pPr>
            <a:r>
              <a:rPr lang="en-US" sz="2400" b="1" i="1" dirty="0" err="1">
                <a:solidFill>
                  <a:schemeClr val="bg1"/>
                </a:solidFill>
                <a:latin typeface="Arial" panose="020B0604020202020204" pitchFamily="34" charset="0"/>
                <a:cs typeface="Arial" panose="020B0604020202020204" pitchFamily="34" charset="0"/>
              </a:rPr>
              <a:t>certificate_verify</a:t>
            </a:r>
            <a:r>
              <a:rPr lang="en-US" sz="2400" b="1" i="1" dirty="0">
                <a:solidFill>
                  <a:schemeClr val="bg1"/>
                </a:solidFill>
                <a:latin typeface="Arial" panose="020B0604020202020204" pitchFamily="34" charset="0"/>
                <a:cs typeface="Arial" panose="020B0604020202020204" pitchFamily="34" charset="0"/>
              </a:rPr>
              <a:t> and Finished Messages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69184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solidFill>
                  <a:srgbClr val="002060"/>
                </a:solidFill>
                <a:latin typeface="Times New Roman" panose="02020603050405020304" pitchFamily="18" charset="0"/>
              </a:rPr>
              <a:t>In the TLS </a:t>
            </a:r>
            <a:r>
              <a:rPr lang="en-US" sz="2000" dirty="0" err="1">
                <a:solidFill>
                  <a:srgbClr val="002060"/>
                </a:solidFill>
                <a:latin typeface="Times New Roman" panose="02020603050405020304" pitchFamily="18" charset="0"/>
              </a:rPr>
              <a:t>certificate_verify</a:t>
            </a:r>
            <a:r>
              <a:rPr lang="en-US" sz="2000" dirty="0">
                <a:solidFill>
                  <a:srgbClr val="002060"/>
                </a:solidFill>
                <a:latin typeface="Times New Roman" panose="02020603050405020304" pitchFamily="18" charset="0"/>
              </a:rPr>
              <a:t> message, the MD5 and SHA-1 hashes are calculated only over </a:t>
            </a:r>
            <a:r>
              <a:rPr lang="en-US" sz="2000" dirty="0" err="1">
                <a:solidFill>
                  <a:srgbClr val="002060"/>
                </a:solidFill>
                <a:latin typeface="Times New Roman" panose="02020603050405020304" pitchFamily="18" charset="0"/>
              </a:rPr>
              <a:t>handshake_messages</a:t>
            </a:r>
            <a:r>
              <a:rPr lang="en-US" sz="2000" dirty="0">
                <a:solidFill>
                  <a:srgbClr val="002060"/>
                </a:solidFill>
                <a:latin typeface="Times New Roman" panose="02020603050405020304" pitchFamily="18" charset="0"/>
              </a:rPr>
              <a:t>. Recall that for SSLv3, the hash calculation also included the master secret and pads. These extra fields were felt to add no additional security.</a:t>
            </a:r>
          </a:p>
          <a:p>
            <a:pPr marL="342900" indent="-342900" algn="just">
              <a:lnSpc>
                <a:spcPct val="200000"/>
              </a:lnSpc>
              <a:buFont typeface="Wingdings" panose="05000000000000000000" pitchFamily="2" charset="2"/>
              <a:buChar char="q"/>
            </a:pPr>
            <a:r>
              <a:rPr lang="en-US" sz="2000" dirty="0">
                <a:solidFill>
                  <a:srgbClr val="002060"/>
                </a:solidFill>
                <a:latin typeface="Times New Roman" panose="02020603050405020304" pitchFamily="18" charset="0"/>
              </a:rPr>
              <a:t>As with the finished message in SSLv3, the finished message in TLS is a hash based on the shared </a:t>
            </a:r>
            <a:r>
              <a:rPr lang="en-US" sz="2000" dirty="0" err="1">
                <a:solidFill>
                  <a:srgbClr val="002060"/>
                </a:solidFill>
                <a:latin typeface="Times New Roman" panose="02020603050405020304" pitchFamily="18" charset="0"/>
              </a:rPr>
              <a:t>master_secret</a:t>
            </a:r>
            <a:r>
              <a:rPr lang="en-US" sz="2000" dirty="0">
                <a:solidFill>
                  <a:srgbClr val="002060"/>
                </a:solidFill>
                <a:latin typeface="Times New Roman" panose="02020603050405020304" pitchFamily="18" charset="0"/>
              </a:rPr>
              <a:t>, the previous handshake messages, and a label that identifies client or server. </a:t>
            </a:r>
          </a:p>
        </p:txBody>
      </p:sp>
    </p:spTree>
    <p:extLst>
      <p:ext uri="{BB962C8B-B14F-4D97-AF65-F5344CB8AC3E}">
        <p14:creationId xmlns:p14="http://schemas.microsoft.com/office/powerpoint/2010/main" val="2790388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742416" y="439006"/>
            <a:ext cx="6171882" cy="577850"/>
          </a:xfrm>
          <a:prstGeom prst="rect">
            <a:avLst/>
          </a:prstGeom>
          <a:noFill/>
        </p:spPr>
        <p:txBody>
          <a:bodyPr wrap="none" rtlCol="0">
            <a:spAutoFit/>
          </a:bodyPr>
          <a:lstStyle/>
          <a:p>
            <a:pPr algn="just">
              <a:lnSpc>
                <a:spcPct val="150000"/>
              </a:lnSpc>
            </a:pPr>
            <a:r>
              <a:rPr lang="en-US" sz="2400" b="1" i="1" dirty="0" err="1">
                <a:solidFill>
                  <a:schemeClr val="bg1"/>
                </a:solidFill>
                <a:latin typeface="Arial" panose="020B0604020202020204" pitchFamily="34" charset="0"/>
                <a:cs typeface="Arial" panose="020B0604020202020204" pitchFamily="34" charset="0"/>
              </a:rPr>
              <a:t>certificate_verify</a:t>
            </a:r>
            <a:r>
              <a:rPr lang="en-US" sz="2400" b="1" i="1" dirty="0">
                <a:solidFill>
                  <a:schemeClr val="bg1"/>
                </a:solidFill>
                <a:latin typeface="Arial" panose="020B0604020202020204" pitchFamily="34" charset="0"/>
                <a:cs typeface="Arial" panose="020B0604020202020204" pitchFamily="34" charset="0"/>
              </a:rPr>
              <a:t> and Finished Messages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40811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The calculation is somewhat different. For TLS, we have </a:t>
            </a:r>
          </a:p>
          <a:p>
            <a:pPr algn="just">
              <a:lnSpc>
                <a:spcPct val="200000"/>
              </a:lnSpc>
            </a:pPr>
            <a:r>
              <a:rPr lang="en-US" sz="2800" dirty="0">
                <a:solidFill>
                  <a:srgbClr val="002060"/>
                </a:solidFill>
                <a:latin typeface="Times New Roman" panose="02020603050405020304" pitchFamily="18" charset="0"/>
              </a:rPr>
              <a:t>PRF(master_secret,finished_label,MD5(</a:t>
            </a:r>
            <a:r>
              <a:rPr lang="en-US" sz="2800" dirty="0" err="1">
                <a:solidFill>
                  <a:srgbClr val="002060"/>
                </a:solidFill>
                <a:latin typeface="Times New Roman" panose="02020603050405020304" pitchFamily="18" charset="0"/>
              </a:rPr>
              <a:t>handshake_messages</a:t>
            </a:r>
            <a:r>
              <a:rPr lang="en-US" sz="2800" dirty="0">
                <a:solidFill>
                  <a:srgbClr val="002060"/>
                </a:solidFill>
                <a:latin typeface="Times New Roman" panose="02020603050405020304" pitchFamily="18" charset="0"/>
              </a:rPr>
              <a:t>)} SHA-1(</a:t>
            </a:r>
            <a:r>
              <a:rPr lang="en-US" sz="2800" dirty="0" err="1">
                <a:solidFill>
                  <a:srgbClr val="002060"/>
                </a:solidFill>
                <a:latin typeface="Times New Roman" panose="02020603050405020304" pitchFamily="18" charset="0"/>
              </a:rPr>
              <a:t>handshake_messages</a:t>
            </a:r>
            <a:r>
              <a:rPr lang="en-US" sz="2800" dirty="0">
                <a:solidFill>
                  <a:srgbClr val="002060"/>
                </a:solidFill>
                <a:latin typeface="Times New Roman" panose="02020603050405020304" pitchFamily="18" charset="0"/>
              </a:rPr>
              <a:t>)) where </a:t>
            </a:r>
            <a:r>
              <a:rPr lang="en-US" sz="2800" dirty="0" err="1">
                <a:solidFill>
                  <a:srgbClr val="002060"/>
                </a:solidFill>
                <a:latin typeface="Times New Roman" panose="02020603050405020304" pitchFamily="18" charset="0"/>
              </a:rPr>
              <a:t>finished_label</a:t>
            </a:r>
            <a:r>
              <a:rPr lang="en-US" sz="2800" dirty="0">
                <a:solidFill>
                  <a:srgbClr val="002060"/>
                </a:solidFill>
                <a:latin typeface="Times New Roman" panose="02020603050405020304" pitchFamily="18" charset="0"/>
              </a:rPr>
              <a:t> is the string “client finished” for the client and “server finished” for the server.</a:t>
            </a:r>
          </a:p>
        </p:txBody>
      </p:sp>
    </p:spTree>
    <p:extLst>
      <p:ext uri="{BB962C8B-B14F-4D97-AF65-F5344CB8AC3E}">
        <p14:creationId xmlns:p14="http://schemas.microsoft.com/office/powerpoint/2010/main" val="4226745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08044" y="439006"/>
            <a:ext cx="4440639" cy="577850"/>
          </a:xfrm>
          <a:prstGeom prst="rect">
            <a:avLst/>
          </a:prstGeom>
          <a:noFill/>
        </p:spPr>
        <p:txBody>
          <a:bodyPr wrap="none" rtlCol="0">
            <a:spAutoFit/>
          </a:bodyPr>
          <a:lstStyle/>
          <a:p>
            <a:pPr algn="just">
              <a:lnSpc>
                <a:spcPct val="150000"/>
              </a:lnSpc>
            </a:pPr>
            <a:r>
              <a:rPr lang="en-US" sz="2400" b="1" i="1" dirty="0">
                <a:solidFill>
                  <a:schemeClr val="bg1"/>
                </a:solidFill>
                <a:latin typeface="Arial" panose="020B0604020202020204" pitchFamily="34" charset="0"/>
                <a:cs typeface="Arial" panose="020B0604020202020204" pitchFamily="34" charset="0"/>
              </a:rPr>
              <a:t>Cryptographic Computations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51816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100" dirty="0">
                <a:solidFill>
                  <a:srgbClr val="002060"/>
                </a:solidFill>
                <a:latin typeface="Times New Roman" panose="02020603050405020304" pitchFamily="18" charset="0"/>
              </a:rPr>
              <a:t>The </a:t>
            </a:r>
            <a:r>
              <a:rPr lang="en-US" sz="2100" dirty="0" err="1">
                <a:solidFill>
                  <a:srgbClr val="002060"/>
                </a:solidFill>
                <a:latin typeface="Times New Roman" panose="02020603050405020304" pitchFamily="18" charset="0"/>
              </a:rPr>
              <a:t>pre_master_secret</a:t>
            </a:r>
            <a:r>
              <a:rPr lang="en-US" sz="2100" dirty="0">
                <a:solidFill>
                  <a:srgbClr val="002060"/>
                </a:solidFill>
                <a:latin typeface="Times New Roman" panose="02020603050405020304" pitchFamily="18" charset="0"/>
              </a:rPr>
              <a:t> for TLS is calculated in the same way as in SSLv3. As in SSLv3, the </a:t>
            </a:r>
            <a:r>
              <a:rPr lang="en-US" sz="2100" dirty="0" err="1">
                <a:solidFill>
                  <a:srgbClr val="002060"/>
                </a:solidFill>
                <a:latin typeface="Times New Roman" panose="02020603050405020304" pitchFamily="18" charset="0"/>
              </a:rPr>
              <a:t>master_secret</a:t>
            </a:r>
            <a:r>
              <a:rPr lang="en-US" sz="2100" dirty="0">
                <a:solidFill>
                  <a:srgbClr val="002060"/>
                </a:solidFill>
                <a:latin typeface="Times New Roman" panose="02020603050405020304" pitchFamily="18" charset="0"/>
              </a:rPr>
              <a:t> in TLS is calculated as a hash function of the </a:t>
            </a:r>
            <a:r>
              <a:rPr lang="en-US" sz="2100" dirty="0" err="1">
                <a:solidFill>
                  <a:srgbClr val="002060"/>
                </a:solidFill>
                <a:latin typeface="Times New Roman" panose="02020603050405020304" pitchFamily="18" charset="0"/>
              </a:rPr>
              <a:t>pre_master_secret</a:t>
            </a:r>
            <a:r>
              <a:rPr lang="en-US" sz="2100" dirty="0">
                <a:solidFill>
                  <a:srgbClr val="002060"/>
                </a:solidFill>
                <a:latin typeface="Times New Roman" panose="02020603050405020304" pitchFamily="18" charset="0"/>
              </a:rPr>
              <a:t> and the two hello random numbers. The form of the TLS calculation is different from that of SSLv3 and is defined as</a:t>
            </a:r>
          </a:p>
          <a:p>
            <a:pPr algn="ctr">
              <a:lnSpc>
                <a:spcPct val="200000"/>
              </a:lnSpc>
            </a:pPr>
            <a:r>
              <a:rPr lang="en-US" sz="2100" dirty="0">
                <a:solidFill>
                  <a:srgbClr val="002060"/>
                </a:solidFill>
                <a:latin typeface="Times New Roman" panose="02020603050405020304" pitchFamily="18" charset="0"/>
              </a:rPr>
              <a:t> </a:t>
            </a:r>
            <a:r>
              <a:rPr lang="en-US" sz="2100" dirty="0" err="1">
                <a:solidFill>
                  <a:srgbClr val="002060"/>
                </a:solidFill>
                <a:latin typeface="Times New Roman" panose="02020603050405020304" pitchFamily="18" charset="0"/>
              </a:rPr>
              <a:t>master_secret</a:t>
            </a:r>
            <a:r>
              <a:rPr lang="en-US" sz="2100" dirty="0">
                <a:solidFill>
                  <a:srgbClr val="002060"/>
                </a:solidFill>
                <a:latin typeface="Times New Roman" panose="02020603050405020304" pitchFamily="18" charset="0"/>
              </a:rPr>
              <a:t> = PRF(</a:t>
            </a:r>
            <a:r>
              <a:rPr lang="en-US" sz="2100" dirty="0" err="1">
                <a:solidFill>
                  <a:srgbClr val="002060"/>
                </a:solidFill>
                <a:latin typeface="Times New Roman" panose="02020603050405020304" pitchFamily="18" charset="0"/>
              </a:rPr>
              <a:t>pre_master_secret,"master</a:t>
            </a:r>
            <a:r>
              <a:rPr lang="en-US" sz="2100" dirty="0">
                <a:solidFill>
                  <a:srgbClr val="002060"/>
                </a:solidFill>
                <a:latin typeface="Times New Roman" panose="02020603050405020304" pitchFamily="18" charset="0"/>
              </a:rPr>
              <a:t> secret", </a:t>
            </a:r>
            <a:r>
              <a:rPr lang="en-US" sz="2100" dirty="0" err="1">
                <a:solidFill>
                  <a:srgbClr val="002060"/>
                </a:solidFill>
                <a:latin typeface="Times New Roman" panose="02020603050405020304" pitchFamily="18" charset="0"/>
              </a:rPr>
              <a:t>ClientHello.random</a:t>
            </a:r>
            <a:r>
              <a:rPr lang="en-US" sz="2100" dirty="0">
                <a:solidFill>
                  <a:srgbClr val="002060"/>
                </a:solidFill>
                <a:latin typeface="Times New Roman" panose="02020603050405020304" pitchFamily="18" charset="0"/>
              </a:rPr>
              <a:t> } </a:t>
            </a:r>
            <a:r>
              <a:rPr lang="en-US" sz="2100" dirty="0" err="1">
                <a:solidFill>
                  <a:srgbClr val="002060"/>
                </a:solidFill>
                <a:latin typeface="Times New Roman" panose="02020603050405020304" pitchFamily="18" charset="0"/>
              </a:rPr>
              <a:t>ServerHello.random</a:t>
            </a:r>
            <a:r>
              <a:rPr lang="en-US" sz="2100" dirty="0">
                <a:solidFill>
                  <a:srgbClr val="002060"/>
                </a:solidFill>
                <a:latin typeface="Times New Roman" panose="02020603050405020304" pitchFamily="18" charset="0"/>
              </a:rPr>
              <a:t>) </a:t>
            </a:r>
          </a:p>
          <a:p>
            <a:pPr algn="ctr">
              <a:lnSpc>
                <a:spcPct val="200000"/>
              </a:lnSpc>
            </a:pPr>
            <a:r>
              <a:rPr lang="en-US" sz="2100" dirty="0">
                <a:solidFill>
                  <a:srgbClr val="002060"/>
                </a:solidFill>
                <a:latin typeface="Times New Roman" panose="02020603050405020304" pitchFamily="18" charset="0"/>
              </a:rPr>
              <a:t>The algorithm is performed until 48 bytes of pseudorandom output are produced.</a:t>
            </a:r>
          </a:p>
        </p:txBody>
      </p:sp>
    </p:spTree>
    <p:extLst>
      <p:ext uri="{BB962C8B-B14F-4D97-AF65-F5344CB8AC3E}">
        <p14:creationId xmlns:p14="http://schemas.microsoft.com/office/powerpoint/2010/main" val="1816904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08044" y="439006"/>
            <a:ext cx="4440639" cy="577850"/>
          </a:xfrm>
          <a:prstGeom prst="rect">
            <a:avLst/>
          </a:prstGeom>
          <a:noFill/>
        </p:spPr>
        <p:txBody>
          <a:bodyPr wrap="none" rtlCol="0">
            <a:spAutoFit/>
          </a:bodyPr>
          <a:lstStyle/>
          <a:p>
            <a:pPr algn="just">
              <a:lnSpc>
                <a:spcPct val="150000"/>
              </a:lnSpc>
            </a:pPr>
            <a:r>
              <a:rPr lang="en-US" sz="2400" b="1" i="1" dirty="0">
                <a:solidFill>
                  <a:schemeClr val="bg1"/>
                </a:solidFill>
                <a:latin typeface="Arial" panose="020B0604020202020204" pitchFamily="34" charset="0"/>
                <a:cs typeface="Arial" panose="020B0604020202020204" pitchFamily="34" charset="0"/>
              </a:rPr>
              <a:t>Cryptographic Computations</a:t>
            </a:r>
          </a:p>
        </p:txBody>
      </p:sp>
      <p:pic>
        <p:nvPicPr>
          <p:cNvPr id="10" name="صورة 9">
            <a:extLst>
              <a:ext uri="{FF2B5EF4-FFF2-40B4-BE49-F238E27FC236}">
                <a16:creationId xmlns:a16="http://schemas.microsoft.com/office/drawing/2014/main" id="{316FC678-EC7F-E929-9AE7-B96F7551115E}"/>
              </a:ext>
            </a:extLst>
          </p:cNvPr>
          <p:cNvPicPr>
            <a:picLocks noChangeAspect="1"/>
          </p:cNvPicPr>
          <p:nvPr/>
        </p:nvPicPr>
        <p:blipFill rotWithShape="1">
          <a:blip r:embed="rId6"/>
          <a:srcRect l="16744" t="37054" r="25480" b="29923"/>
          <a:stretch/>
        </p:blipFill>
        <p:spPr>
          <a:xfrm>
            <a:off x="1275907" y="1643399"/>
            <a:ext cx="9959211" cy="3593136"/>
          </a:xfrm>
          <a:prstGeom prst="rect">
            <a:avLst/>
          </a:prstGeom>
        </p:spPr>
      </p:pic>
    </p:spTree>
    <p:extLst>
      <p:ext uri="{BB962C8B-B14F-4D97-AF65-F5344CB8AC3E}">
        <p14:creationId xmlns:p14="http://schemas.microsoft.com/office/powerpoint/2010/main" val="38725875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928118" y="439006"/>
            <a:ext cx="1800493"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Padding</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51816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100" dirty="0">
                <a:solidFill>
                  <a:srgbClr val="002060"/>
                </a:solidFill>
                <a:latin typeface="Times New Roman" panose="02020603050405020304" pitchFamily="18" charset="0"/>
              </a:rPr>
              <a:t>In SSL, the padding added prior to encryption of user data is the minimum amount required so that the total size of the data to be encrypted is a multiple of the cipher’s block length. In TLS, the padding can be any amount that results in a total that is a multiple of the cipher’s block length, up to a maximum of 255 bytes. For example, if the plaintext (or compressed text if compression is used) plus MAC plus padding. length byte is 79 bytes long, then the padding length (in bytes) can be 1, 9, 17, and so on, up to 249. A variable padding length may be used to frustrate attacks based on an analysis of the lengths of exchanged messages.</a:t>
            </a:r>
          </a:p>
        </p:txBody>
      </p:sp>
    </p:spTree>
    <p:extLst>
      <p:ext uri="{BB962C8B-B14F-4D97-AF65-F5344CB8AC3E}">
        <p14:creationId xmlns:p14="http://schemas.microsoft.com/office/powerpoint/2010/main" val="3656838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063572" y="439006"/>
            <a:ext cx="152958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HTTPS</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387182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100" dirty="0">
                <a:solidFill>
                  <a:srgbClr val="002060"/>
                </a:solidFill>
                <a:latin typeface="Times New Roman" panose="02020603050405020304" pitchFamily="18" charset="0"/>
              </a:rPr>
              <a:t>HTTPS (HTTP over SSL) refers to the combination of HTTP and SSL to implement secure communication between a Web browser and a Web server. The HTTPS capability is built into all modern Web browsers. Its use depends on the Web server supporting HTTPS communication. For example, some search engines do not support HTTPS. Google provides HTTPS as an option: https://google.com.</a:t>
            </a:r>
          </a:p>
          <a:p>
            <a:pPr algn="just">
              <a:lnSpc>
                <a:spcPct val="200000"/>
              </a:lnSpc>
            </a:pPr>
            <a:endParaRPr lang="en-US" sz="21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660387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063572" y="439006"/>
            <a:ext cx="152958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HTTPS</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41178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 principal difference seen by a user of a Web browser is that URL (uniform resource locator) addresses begin with https:// rather than http://. A normal HTTP connection uses port 80. If HTTPS is specified, port 443 is used, which invokes SSL.</a:t>
            </a:r>
          </a:p>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When HTTPS is used, the following elements of the communication are encrypted:</a:t>
            </a:r>
          </a:p>
        </p:txBody>
      </p:sp>
    </p:spTree>
    <p:extLst>
      <p:ext uri="{BB962C8B-B14F-4D97-AF65-F5344CB8AC3E}">
        <p14:creationId xmlns:p14="http://schemas.microsoft.com/office/powerpoint/2010/main" val="30714401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063572" y="439006"/>
            <a:ext cx="1529586"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HTTPS</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25847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URL of the requested document</a:t>
            </a:r>
          </a:p>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Contents of the document</a:t>
            </a:r>
          </a:p>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Contents of browser forms (filled in by browser user)</a:t>
            </a:r>
          </a:p>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Cookies sent from browser to server and from server to browser</a:t>
            </a:r>
          </a:p>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Contents of HTTP header</a:t>
            </a:r>
          </a:p>
          <a:p>
            <a:pPr algn="just">
              <a:lnSpc>
                <a:spcPct val="150000"/>
              </a:lnSpc>
            </a:pPr>
            <a:endParaRPr lang="en-US" sz="2100" dirty="0">
              <a:solidFill>
                <a:srgbClr val="002060"/>
              </a:solidFill>
              <a:latin typeface="Times New Roman" panose="02020603050405020304" pitchFamily="18" charset="0"/>
            </a:endParaRPr>
          </a:p>
          <a:p>
            <a:pPr marL="342900" indent="-342900" algn="just">
              <a:lnSpc>
                <a:spcPct val="150000"/>
              </a:lnSpc>
              <a:buFont typeface="Wingdings" panose="05000000000000000000" pitchFamily="2" charset="2"/>
              <a:buChar char="q"/>
            </a:pPr>
            <a:r>
              <a:rPr lang="en-US" sz="2100" dirty="0">
                <a:solidFill>
                  <a:srgbClr val="002060"/>
                </a:solidFill>
                <a:latin typeface="Times New Roman" panose="02020603050405020304" pitchFamily="18" charset="0"/>
              </a:rPr>
              <a:t>HTTPS is documented in RFC 2818, HTTP Over TLS. There is no fundamental change in using HTTP over either SSL or TLS, and both implementations are referred to as HTTPS.</a:t>
            </a:r>
            <a:endParaRPr lang="en-US" sz="20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674712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315" y="439006"/>
            <a:ext cx="437010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Initiation</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41178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For HTTPS, the agent acting as the HTTP client also acts as the TLS client. The client initiates a connection to the server on the appropriate port and then sends the TLS </a:t>
            </a:r>
            <a:r>
              <a:rPr lang="en-US" sz="2400" dirty="0" err="1">
                <a:solidFill>
                  <a:srgbClr val="002060"/>
                </a:solidFill>
                <a:latin typeface="Times New Roman" panose="02020603050405020304" pitchFamily="18" charset="0"/>
              </a:rPr>
              <a:t>ClientHello</a:t>
            </a:r>
            <a:r>
              <a:rPr lang="en-US" sz="2400" dirty="0">
                <a:solidFill>
                  <a:srgbClr val="002060"/>
                </a:solidFill>
                <a:latin typeface="Times New Roman" panose="02020603050405020304" pitchFamily="18" charset="0"/>
              </a:rPr>
              <a:t> to begin the TLS handshake. When the TLS handshake has finished, the client may then initiate the first HTTP request. All HTTP data is to be sent as TLS application data. Normal HTTP behavior, including retained connections, should be followed.</a:t>
            </a:r>
          </a:p>
        </p:txBody>
      </p:sp>
    </p:spTree>
    <p:extLst>
      <p:ext uri="{BB962C8B-B14F-4D97-AF65-F5344CB8AC3E}">
        <p14:creationId xmlns:p14="http://schemas.microsoft.com/office/powerpoint/2010/main" val="3742815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315" y="439006"/>
            <a:ext cx="437010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Initiation</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99157" y="1647406"/>
            <a:ext cx="10373727" cy="2934458"/>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There are three levels of awareness of a connection in HTTPS. At the HTTP level, an HTTP client requests a connection to an HTTP server by sending a connection request to the next lowest layer. Typically, the next lowest layer is TCP, but it also may be TLS/SSL. </a:t>
            </a:r>
          </a:p>
        </p:txBody>
      </p:sp>
    </p:spTree>
    <p:extLst>
      <p:ext uri="{BB962C8B-B14F-4D97-AF65-F5344CB8AC3E}">
        <p14:creationId xmlns:p14="http://schemas.microsoft.com/office/powerpoint/2010/main" val="2850698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315" y="439006"/>
            <a:ext cx="437010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Initiation</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45994" y="1742309"/>
            <a:ext cx="10373727" cy="367312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At the level of TLS, a session is established between a TLS client and a TLS server. This session can support one or more connections at any time. As we have seen, a TLS request to establish a connection begins with the establishment of a TCP connection between the TCP entity on the client side and the TCP entity on the server side.</a:t>
            </a:r>
          </a:p>
        </p:txBody>
      </p:sp>
    </p:spTree>
    <p:extLst>
      <p:ext uri="{BB962C8B-B14F-4D97-AF65-F5344CB8AC3E}">
        <p14:creationId xmlns:p14="http://schemas.microsoft.com/office/powerpoint/2010/main" val="34887138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789991" y="439006"/>
            <a:ext cx="407675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Closure</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51816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100" dirty="0">
                <a:solidFill>
                  <a:srgbClr val="002060"/>
                </a:solidFill>
                <a:latin typeface="Times New Roman" panose="02020603050405020304" pitchFamily="18" charset="0"/>
              </a:rPr>
              <a:t>An HTTP client or server can indicate the closing of a connection by including the following line in an HTTP record: Connection: close. This indicates that the connection will be closed after this record is delivered. The closure of an HTTPS connection requires that TLS close the connection with the peer TLS entity on the remote side, which will involve closing the underlying TCP connection. At the TLS level, the proper way to close a connection is for each side to use the TLS alert protocol to send a </a:t>
            </a:r>
            <a:r>
              <a:rPr lang="en-US" sz="2100" dirty="0" err="1">
                <a:solidFill>
                  <a:srgbClr val="002060"/>
                </a:solidFill>
                <a:latin typeface="Times New Roman" panose="02020603050405020304" pitchFamily="18" charset="0"/>
              </a:rPr>
              <a:t>close_notify</a:t>
            </a:r>
            <a:r>
              <a:rPr lang="en-US" sz="2100" dirty="0">
                <a:solidFill>
                  <a:srgbClr val="002060"/>
                </a:solidFill>
                <a:latin typeface="Times New Roman" panose="02020603050405020304" pitchFamily="18" charset="0"/>
              </a:rPr>
              <a:t> alert. TLS implementations must initiate an exchange of closure alerts before closing a connection.</a:t>
            </a:r>
          </a:p>
        </p:txBody>
      </p:sp>
    </p:spTree>
    <p:extLst>
      <p:ext uri="{BB962C8B-B14F-4D97-AF65-F5344CB8AC3E}">
        <p14:creationId xmlns:p14="http://schemas.microsoft.com/office/powerpoint/2010/main" val="912381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789991" y="439006"/>
            <a:ext cx="407675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Closure</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376988"/>
            <a:ext cx="10373727" cy="441178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A TLS implementation may, after sending a closure alert, close the connection without waiting for the peer to send its closure alert, generating an “incomplete close”. Note that an implementation that does this may choose to reuse the session. This should only be done when the application knows (typically through detecting HTTP message boundaries) that it has received all the message data that it cares about. </a:t>
            </a:r>
          </a:p>
        </p:txBody>
      </p:sp>
    </p:spTree>
    <p:extLst>
      <p:ext uri="{BB962C8B-B14F-4D97-AF65-F5344CB8AC3E}">
        <p14:creationId xmlns:p14="http://schemas.microsoft.com/office/powerpoint/2010/main" val="1326499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789991" y="439006"/>
            <a:ext cx="4076757"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Connection Closure</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690231"/>
            <a:ext cx="10373727" cy="3903954"/>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HTTP clients also must be able to cope with a situation in which the underlying TCP connection is terminated without a prior </a:t>
            </a:r>
            <a:r>
              <a:rPr lang="en-US" sz="2400" dirty="0" err="1">
                <a:solidFill>
                  <a:srgbClr val="002060"/>
                </a:solidFill>
                <a:latin typeface="Times New Roman" panose="02020603050405020304" pitchFamily="18" charset="0"/>
              </a:rPr>
              <a:t>close_notify</a:t>
            </a:r>
            <a:r>
              <a:rPr lang="en-US" sz="2400" dirty="0">
                <a:solidFill>
                  <a:srgbClr val="002060"/>
                </a:solidFill>
                <a:latin typeface="Times New Roman" panose="02020603050405020304" pitchFamily="18" charset="0"/>
              </a:rPr>
              <a:t> alert and without a Connection: close indicator. Such a situation could be due to a programming error on the server or a communication error that causes the TCP connection to drop. However, the unannounced TCP closure could be evidence of some sort of attack. So the HTTPS client should issue some sort of security warning when this occurs.</a:t>
            </a:r>
          </a:p>
        </p:txBody>
      </p:sp>
    </p:spTree>
    <p:extLst>
      <p:ext uri="{BB962C8B-B14F-4D97-AF65-F5344CB8AC3E}">
        <p14:creationId xmlns:p14="http://schemas.microsoft.com/office/powerpoint/2010/main" val="10588071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414321"/>
            <a:ext cx="10373727" cy="4269887"/>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Secure Shell (SSH) is a protocol for secure network communications designed to be relatively simple and inexpensive to implement. The initial version, SSH1 was focused on providing a secure remote logon facility to replace TELNET and other remote logon schemes that provided no security. SSH also provides a more</a:t>
            </a:r>
          </a:p>
        </p:txBody>
      </p:sp>
    </p:spTree>
    <p:extLst>
      <p:ext uri="{BB962C8B-B14F-4D97-AF65-F5344CB8AC3E}">
        <p14:creationId xmlns:p14="http://schemas.microsoft.com/office/powerpoint/2010/main" val="39757168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53EFDBE0-8363-ED65-1BA2-CFC289343232}"/>
              </a:ext>
            </a:extLst>
          </p:cNvPr>
          <p:cNvPicPr>
            <a:picLocks noChangeAspect="1"/>
          </p:cNvPicPr>
          <p:nvPr/>
        </p:nvPicPr>
        <p:blipFill rotWithShape="1">
          <a:blip r:embed="rId7"/>
          <a:srcRect l="28953" t="24067" r="42398" b="23255"/>
          <a:stretch/>
        </p:blipFill>
        <p:spPr>
          <a:xfrm>
            <a:off x="3131288" y="1295883"/>
            <a:ext cx="5672470" cy="4777512"/>
          </a:xfrm>
          <a:prstGeom prst="rect">
            <a:avLst/>
          </a:prstGeom>
        </p:spPr>
      </p:pic>
    </p:spTree>
    <p:extLst>
      <p:ext uri="{BB962C8B-B14F-4D97-AF65-F5344CB8AC3E}">
        <p14:creationId xmlns:p14="http://schemas.microsoft.com/office/powerpoint/2010/main" val="2247933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43591"/>
            <a:ext cx="10373727" cy="4269887"/>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General client/server capability and can be used for such network functions as file transfer and e-mail. A new version, SSH2, fixes a number of security flaws in the original scheme. SSH2 is documented as a proposed standard in IETF RFCs 4250 through 4256.</a:t>
            </a:r>
          </a:p>
        </p:txBody>
      </p:sp>
    </p:spTree>
    <p:extLst>
      <p:ext uri="{BB962C8B-B14F-4D97-AF65-F5344CB8AC3E}">
        <p14:creationId xmlns:p14="http://schemas.microsoft.com/office/powerpoint/2010/main" val="1550833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43591"/>
            <a:ext cx="10373727" cy="4269887"/>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SSH client and server applications are widely available for most operating systems. It has become the method of choice for remote login and X tunneling and is rapidly becoming one of the most pervasive applications for encryption technology outside of embedded systems.</a:t>
            </a:r>
          </a:p>
        </p:txBody>
      </p:sp>
    </p:spTree>
    <p:extLst>
      <p:ext uri="{BB962C8B-B14F-4D97-AF65-F5344CB8AC3E}">
        <p14:creationId xmlns:p14="http://schemas.microsoft.com/office/powerpoint/2010/main" val="34135570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343591"/>
            <a:ext cx="10373727" cy="5347105"/>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SSH is organized as three protocols that typically run on top of TCP</a:t>
            </a:r>
          </a:p>
          <a:p>
            <a:pPr algn="just">
              <a:lnSpc>
                <a:spcPct val="150000"/>
              </a:lnSpc>
            </a:pPr>
            <a:r>
              <a:rPr lang="en-US" sz="2800" dirty="0">
                <a:solidFill>
                  <a:srgbClr val="002060"/>
                </a:solidFill>
                <a:latin typeface="Times New Roman" panose="02020603050405020304" pitchFamily="18" charset="0"/>
              </a:rPr>
              <a:t>(Figure 17.8): </a:t>
            </a:r>
          </a:p>
          <a:p>
            <a:pPr marL="342900" indent="-342900" algn="just">
              <a:lnSpc>
                <a:spcPct val="150000"/>
              </a:lnSpc>
              <a:buFont typeface="Wingdings" panose="05000000000000000000" pitchFamily="2" charset="2"/>
              <a:buChar char="q"/>
            </a:pPr>
            <a:r>
              <a:rPr lang="en-US" sz="2800" b="1" dirty="0">
                <a:solidFill>
                  <a:srgbClr val="002060"/>
                </a:solidFill>
                <a:latin typeface="Times New Roman" panose="02020603050405020304" pitchFamily="18" charset="0"/>
              </a:rPr>
              <a:t>Transport Layer Protocol</a:t>
            </a:r>
            <a:r>
              <a:rPr lang="en-US" sz="2800" dirty="0">
                <a:solidFill>
                  <a:srgbClr val="002060"/>
                </a:solidFill>
                <a:latin typeface="Times New Roman" panose="02020603050405020304" pitchFamily="18" charset="0"/>
              </a:rPr>
              <a:t>: Provides server authentication, data confidentiality, and data integrity with forward secrecy (i.e., if a key is compromised during one session, the knowledge does not affect the security of earlier sessions).The transport layer may optionally provide compression.</a:t>
            </a:r>
          </a:p>
          <a:p>
            <a:pPr algn="just">
              <a:lnSpc>
                <a:spcPct val="200000"/>
              </a:lnSpc>
            </a:pPr>
            <a:endParaRPr lang="en-US" sz="28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4717983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651"/>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03</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913426" y="439006"/>
            <a:ext cx="3829895"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Secure Shell (SSL)</a:t>
            </a:r>
            <a:endParaRPr lang="en-US" sz="24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7166" y="1501458"/>
            <a:ext cx="10373727" cy="2546338"/>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800" b="1" dirty="0">
                <a:solidFill>
                  <a:srgbClr val="002060"/>
                </a:solidFill>
                <a:latin typeface="Times New Roman" panose="02020603050405020304" pitchFamily="18" charset="0"/>
              </a:rPr>
              <a:t>User Authentication Protocol: </a:t>
            </a:r>
            <a:r>
              <a:rPr lang="en-US" sz="2800" dirty="0">
                <a:solidFill>
                  <a:srgbClr val="002060"/>
                </a:solidFill>
                <a:latin typeface="Times New Roman" panose="02020603050405020304" pitchFamily="18" charset="0"/>
              </a:rPr>
              <a:t>Authenticates the user to the server.</a:t>
            </a:r>
          </a:p>
          <a:p>
            <a:pPr marL="342900" indent="-342900" algn="just">
              <a:lnSpc>
                <a:spcPct val="200000"/>
              </a:lnSpc>
              <a:buFont typeface="Wingdings" panose="05000000000000000000" pitchFamily="2" charset="2"/>
              <a:buChar char="q"/>
            </a:pPr>
            <a:r>
              <a:rPr lang="en-US" sz="2800" b="1" dirty="0">
                <a:solidFill>
                  <a:srgbClr val="002060"/>
                </a:solidFill>
                <a:latin typeface="Times New Roman" panose="02020603050405020304" pitchFamily="18" charset="0"/>
              </a:rPr>
              <a:t>Connection Protocol: </a:t>
            </a:r>
            <a:r>
              <a:rPr lang="en-US" sz="2800" dirty="0">
                <a:solidFill>
                  <a:srgbClr val="002060"/>
                </a:solidFill>
                <a:latin typeface="Times New Roman" panose="02020603050405020304" pitchFamily="18" charset="0"/>
              </a:rPr>
              <a:t>Multiplexes multiple logical communications channels over a single, underlying SSH connection.</a:t>
            </a:r>
          </a:p>
        </p:txBody>
      </p:sp>
    </p:spTree>
    <p:extLst>
      <p:ext uri="{BB962C8B-B14F-4D97-AF65-F5344CB8AC3E}">
        <p14:creationId xmlns:p14="http://schemas.microsoft.com/office/powerpoint/2010/main" val="26422652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rgbClr val="FF9518"/>
                </a:solidFill>
                <a:latin typeface="Tajawal Medium" panose="00000600000000000000" pitchFamily="2" charset="-78"/>
                <a:cs typeface="Tajawal Medium" panose="00000600000000000000" pitchFamily="2" charset="-78"/>
              </a:rPr>
              <a:t>03</a:t>
            </a:r>
          </a:p>
        </p:txBody>
      </p:sp>
      <p:sp>
        <p:nvSpPr>
          <p:cNvPr id="13" name="Slide Number Placeholder 12"/>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44484</TotalTime>
  <Words>3063</Words>
  <Application>Microsoft Office PowerPoint</Application>
  <PresentationFormat>شاشة عريضة</PresentationFormat>
  <Paragraphs>303</Paragraphs>
  <Slides>41</Slides>
  <Notes>14</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41</vt:i4>
      </vt:variant>
    </vt:vector>
  </HeadingPairs>
  <TitlesOfParts>
    <vt:vector size="53" baseType="lpstr">
      <vt:lpstr>Abadi</vt:lpstr>
      <vt:lpstr>Arial</vt:lpstr>
      <vt:lpstr>Calibri</vt:lpstr>
      <vt:lpstr>Calibri Light</vt:lpstr>
      <vt:lpstr>Tahoma</vt:lpstr>
      <vt:lpstr>Tajawal Medium</vt:lpstr>
      <vt:lpstr>Tempus Sans ITC</vt:lpstr>
      <vt:lpstr>Times New Roman</vt:lpstr>
      <vt:lpstr>TimesTenLTStd</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245</cp:revision>
  <dcterms:created xsi:type="dcterms:W3CDTF">2021-08-03T13:03:26Z</dcterms:created>
  <dcterms:modified xsi:type="dcterms:W3CDTF">2022-11-08T14:39:55Z</dcterms:modified>
</cp:coreProperties>
</file>