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3" r:id="rId5"/>
    <p:sldId id="484" r:id="rId6"/>
    <p:sldId id="276" r:id="rId7"/>
    <p:sldId id="482" r:id="rId8"/>
    <p:sldId id="485" r:id="rId9"/>
    <p:sldId id="486" r:id="rId10"/>
    <p:sldId id="487" r:id="rId11"/>
    <p:sldId id="488" r:id="rId12"/>
    <p:sldId id="489" r:id="rId13"/>
    <p:sldId id="490" r:id="rId14"/>
    <p:sldId id="491" r:id="rId15"/>
    <p:sldId id="492" r:id="rId16"/>
    <p:sldId id="493" r:id="rId17"/>
    <p:sldId id="494" r:id="rId18"/>
    <p:sldId id="495"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08" r:id="rId32"/>
    <p:sldId id="520" r:id="rId33"/>
    <p:sldId id="509" r:id="rId34"/>
    <p:sldId id="521" r:id="rId35"/>
    <p:sldId id="510" r:id="rId36"/>
    <p:sldId id="511" r:id="rId37"/>
    <p:sldId id="512" r:id="rId38"/>
    <p:sldId id="513" r:id="rId39"/>
    <p:sldId id="514" r:id="rId40"/>
    <p:sldId id="515" r:id="rId41"/>
    <p:sldId id="516" r:id="rId42"/>
    <p:sldId id="51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484"/>
            <p14:sldId id="276"/>
            <p14:sldId id="482"/>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20"/>
            <p14:sldId id="509"/>
            <p14:sldId id="521"/>
            <p14:sldId id="510"/>
            <p14:sldId id="511"/>
            <p14:sldId id="512"/>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4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0.jpg"/></Relationships>
</file>

<file path=ppt/slides/_rels/slide3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2.jpg"/></Relationships>
</file>

<file path=ppt/slides/_rels/slide3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4.jpg"/></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5.xml"/><Relationship Id="rId5" Type="http://schemas.openxmlformats.org/officeDocument/2006/relationships/image" Target="../media/image48.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15078" y="3743746"/>
            <a:ext cx="5216525" cy="461665"/>
          </a:xfrm>
          <a:prstGeom prst="rect">
            <a:avLst/>
          </a:prstGeom>
          <a:noFill/>
        </p:spPr>
        <p:txBody>
          <a:bodyPr wrap="square" rtlCol="0">
            <a:spAutoFit/>
          </a:bodyPr>
          <a:lstStyle/>
          <a:p>
            <a:r>
              <a:rPr lang="ar-EG" sz="2400" b="1" dirty="0">
                <a:solidFill>
                  <a:srgbClr val="002060"/>
                </a:solidFill>
                <a:latin typeface="Alexandria" charset="0"/>
                <a:cs typeface="Alexandria" charset="0"/>
              </a:rPr>
              <a:t>د</a:t>
            </a:r>
            <a:r>
              <a:rPr lang="ar-EG" sz="2400" b="1" dirty="0">
                <a:solidFill>
                  <a:srgbClr val="002060"/>
                </a:solidFill>
                <a:latin typeface="Alexandria" charset="0"/>
                <a:cs typeface="+mj-cs"/>
              </a:rPr>
              <a:t>/ شيرين فاروق ربيع</a:t>
            </a:r>
            <a:endParaRPr lang="en-US" sz="2400" b="1" dirty="0">
              <a:solidFill>
                <a:srgbClr val="002060"/>
              </a:solidFill>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الأولى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00110"/>
          </a:xfrm>
          <a:prstGeom prst="rect">
            <a:avLst/>
          </a:prstGeom>
          <a:noFill/>
        </p:spPr>
        <p:txBody>
          <a:bodyPr wrap="square" rtlCol="0">
            <a:spAutoFit/>
          </a:bodyPr>
          <a:lstStyle/>
          <a:p>
            <a:pPr algn="ctr" rtl="1" fontAlgn="base"/>
            <a:r>
              <a:rPr lang="ar-EG" sz="2000" b="1" dirty="0">
                <a:solidFill>
                  <a:srgbClr val="0070C0"/>
                </a:solidFill>
                <a:latin typeface="Times New Roman" panose="02020603050405020304" pitchFamily="18" charset="0"/>
                <a:cs typeface="Alexandria" charset="0"/>
              </a:rPr>
              <a:t>كلية الإعلام والتسويق الرقمي </a:t>
            </a:r>
            <a:r>
              <a:rPr lang="ar-EG" sz="2000" b="1" dirty="0">
                <a:solidFill>
                  <a:srgbClr val="0070C0"/>
                </a:solidFill>
                <a:latin typeface="Alexandria" charset="0"/>
                <a:cs typeface="Alexandria" charset="0"/>
              </a:rPr>
              <a:t>      </a:t>
            </a:r>
            <a:r>
              <a:rPr lang="ar-SA" sz="2000" b="1" dirty="0">
                <a:solidFill>
                  <a:srgbClr val="0070C0"/>
                </a:solidFill>
                <a:effectLst/>
                <a:latin typeface="Times New Roman" panose="02020603050405020304" pitchFamily="18" charset="0"/>
                <a:ea typeface="Times New Roman" panose="02020603050405020304" pitchFamily="18" charset="0"/>
              </a:rPr>
              <a:t> </a:t>
            </a:r>
            <a:endParaRPr lang="ar-EG" sz="20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90" y="1958701"/>
            <a:ext cx="5216525" cy="1384995"/>
          </a:xfrm>
          <a:prstGeom prst="rect">
            <a:avLst/>
          </a:prstGeom>
          <a:noFill/>
        </p:spPr>
        <p:txBody>
          <a:bodyPr wrap="square" rtlCol="0">
            <a:spAutoFit/>
          </a:bodyPr>
          <a:lstStyle/>
          <a:p>
            <a:pPr algn="ctr"/>
            <a:r>
              <a:rPr lang="ar-EG" sz="2800" b="1" dirty="0">
                <a:solidFill>
                  <a:srgbClr val="002060"/>
                </a:solidFill>
                <a:latin typeface="Alexandria" charset="0"/>
                <a:cs typeface="+mj-cs"/>
              </a:rPr>
              <a:t>مقرر: نظريات الاتصال الإعلامي </a:t>
            </a:r>
            <a:endParaRPr lang="en-US" sz="2800" b="1" dirty="0">
              <a:solidFill>
                <a:srgbClr val="002060"/>
              </a:solidFill>
              <a:latin typeface="Alexandria" charset="0"/>
              <a:cs typeface="+mj-cs"/>
            </a:endParaRPr>
          </a:p>
          <a:p>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0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0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000" b="1" dirty="0">
              <a:solidFill>
                <a:srgbClr val="00206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88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551709" y="2292274"/>
            <a:ext cx="3938899" cy="523220"/>
          </a:xfrm>
          <a:prstGeom prst="rect">
            <a:avLst/>
          </a:prstGeom>
          <a:noFill/>
        </p:spPr>
        <p:txBody>
          <a:bodyPr wrap="none" rtlCol="0">
            <a:spAutoFit/>
          </a:bodyPr>
          <a:lstStyle/>
          <a:p>
            <a:r>
              <a:rPr lang="ar-EG" sz="2800" b="1" dirty="0">
                <a:solidFill>
                  <a:srgbClr val="002060"/>
                </a:solidFill>
                <a:latin typeface="Alexandria" charset="0"/>
                <a:cs typeface="Alexandria" charset="0"/>
              </a:rPr>
              <a:t>مدخل إلى علم الاتصال الإعلامي</a:t>
            </a:r>
            <a:endParaRPr lang="en-US" sz="2800" b="1" dirty="0">
              <a:solidFill>
                <a:srgbClr val="002060"/>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4775E2B8-90FD-A354-6FFF-676744FF7F30}"/>
              </a:ext>
            </a:extLst>
          </p:cNvPr>
          <p:cNvSpPr/>
          <p:nvPr/>
        </p:nvSpPr>
        <p:spPr>
          <a:xfrm>
            <a:off x="7652830" y="3040547"/>
            <a:ext cx="3532250" cy="592548"/>
          </a:xfrm>
          <a:prstGeom prst="roundRect">
            <a:avLst/>
          </a:prstGeom>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 رقم : 1</a:t>
            </a:r>
          </a:p>
        </p:txBody>
      </p:sp>
      <p:sp>
        <p:nvSpPr>
          <p:cNvPr id="7" name="Rectangle: Rounded Corners 6">
            <a:extLst>
              <a:ext uri="{FF2B5EF4-FFF2-40B4-BE49-F238E27FC236}">
                <a16:creationId xmlns:a16="http://schemas.microsoft.com/office/drawing/2014/main" id="{78FBA80C-73A3-3E76-5998-E315C987D6ED}"/>
              </a:ext>
            </a:extLst>
          </p:cNvPr>
          <p:cNvSpPr/>
          <p:nvPr/>
        </p:nvSpPr>
        <p:spPr>
          <a:xfrm>
            <a:off x="5039832" y="3808264"/>
            <a:ext cx="4018736" cy="119601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2060"/>
                </a:solidFill>
                <a:latin typeface="Times New Roman" panose="02020603050405020304" pitchFamily="18" charset="0"/>
                <a:cs typeface="Times New Roman" panose="02020603050405020304" pitchFamily="18" charset="0"/>
              </a:rPr>
              <a:t>د/ شيرين فاروق ربيع </a:t>
            </a:r>
          </a:p>
          <a:p>
            <a:pPr algn="ctr"/>
            <a:r>
              <a:rPr lang="ar-EG" sz="2400" dirty="0">
                <a:solidFill>
                  <a:srgbClr val="002060"/>
                </a:solidFill>
                <a:latin typeface="Times New Roman" panose="02020603050405020304" pitchFamily="18" charset="0"/>
                <a:cs typeface="Times New Roman" panose="02020603050405020304" pitchFamily="18" charset="0"/>
              </a:rPr>
              <a:t>كلية الإعلام والتسويق الرقمي</a:t>
            </a:r>
            <a:endParaRPr lang="en-US" sz="2400"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219" y="272373"/>
            <a:ext cx="3902032" cy="461665"/>
          </a:xfrm>
          <a:prstGeom prst="rect">
            <a:avLst/>
          </a:prstGeom>
          <a:noFill/>
        </p:spPr>
        <p:txBody>
          <a:bodyPr wrap="square" rtlCol="0">
            <a:spAutoFit/>
          </a:bodyPr>
          <a:lstStyle/>
          <a:p>
            <a:r>
              <a:rPr lang="ar-EG" sz="2400" b="1" dirty="0">
                <a:solidFill>
                  <a:srgbClr val="002060"/>
                </a:solidFill>
                <a:latin typeface="Alexandria" charset="0"/>
                <a:cs typeface="Alexandria" charset="0"/>
              </a:rPr>
              <a:t>تذكير بالمحاضرة السابقة</a:t>
            </a:r>
            <a:endParaRPr lang="en-US" sz="2400" b="1" dirty="0">
              <a:solidFill>
                <a:srgbClr val="00206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943" y="70925"/>
            <a:ext cx="2530548" cy="1181593"/>
          </a:xfrm>
          <a:prstGeom prst="rect">
            <a:avLst/>
          </a:prstGeom>
        </p:spPr>
      </p:pic>
      <p:sp>
        <p:nvSpPr>
          <p:cNvPr id="11" name="Rectangle 10">
            <a:extLst>
              <a:ext uri="{FF2B5EF4-FFF2-40B4-BE49-F238E27FC236}">
                <a16:creationId xmlns:a16="http://schemas.microsoft.com/office/drawing/2014/main" id="{DEFEE574-1E52-99B8-082C-C224ADEC0B96}"/>
              </a:ext>
            </a:extLst>
          </p:cNvPr>
          <p:cNvSpPr/>
          <p:nvPr/>
        </p:nvSpPr>
        <p:spPr>
          <a:xfrm>
            <a:off x="2686491" y="80975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a:extLst>
              <a:ext uri="{FF2B5EF4-FFF2-40B4-BE49-F238E27FC236}">
                <a16:creationId xmlns:a16="http://schemas.microsoft.com/office/drawing/2014/main" id="{AD48B5DE-3547-4C66-C661-18E331134B23}"/>
              </a:ext>
            </a:extLst>
          </p:cNvPr>
          <p:cNvSpPr/>
          <p:nvPr/>
        </p:nvSpPr>
        <p:spPr>
          <a:xfrm>
            <a:off x="985283" y="1402279"/>
            <a:ext cx="10812720" cy="4854006"/>
          </a:xfrm>
          <a:prstGeom prst="roundRect">
            <a:avLst>
              <a:gd name="adj" fmla="val 6140"/>
            </a:avLst>
          </a:prstGeom>
          <a:solidFill>
            <a:schemeClr val="bg1"/>
          </a:solidFill>
          <a:ln w="38100">
            <a:solidFill>
              <a:schemeClr val="accent1">
                <a:lumMod val="60000"/>
                <a:lumOff val="4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lnSpc>
                <a:spcPct val="150000"/>
              </a:lnSpc>
              <a:buFont typeface="Wingdings" panose="05000000000000000000" pitchFamily="2" charset="2"/>
              <a:buChar char="Ø"/>
            </a:pPr>
            <a:r>
              <a:rPr lang="ar-EG" sz="2400" b="1" dirty="0">
                <a:solidFill>
                  <a:srgbClr val="FF0000"/>
                </a:solidFill>
                <a:latin typeface="Calibri" panose="020F0502020204030204" pitchFamily="34" charset="0"/>
                <a:cs typeface="Calibri" panose="020F0502020204030204" pitchFamily="34" charset="0"/>
              </a:rPr>
              <a:t>فى المحاضرة السابقة تحدثنا حول</a:t>
            </a:r>
            <a:r>
              <a:rPr lang="ar-EG" sz="600" b="1" dirty="0">
                <a:solidFill>
                  <a:srgbClr val="FF0000"/>
                </a:solidFill>
                <a:latin typeface="Calibri" panose="020F0502020204030204" pitchFamily="34" charset="0"/>
                <a:cs typeface="Calibri" panose="020F0502020204030204" pitchFamily="34" charset="0"/>
              </a:rPr>
              <a:t> </a:t>
            </a:r>
            <a:r>
              <a:rPr lang="ar-EG" sz="2400" b="1" dirty="0">
                <a:solidFill>
                  <a:srgbClr val="FF0000"/>
                </a:solidFill>
                <a:latin typeface="Calibri" panose="020F0502020204030204" pitchFamily="34" charset="0"/>
                <a:cs typeface="Calibri" panose="020F0502020204030204" pitchFamily="34" charset="0"/>
              </a:rPr>
              <a:t>:</a:t>
            </a:r>
          </a:p>
          <a:p>
            <a:pPr marL="285750" indent="-285750" algn="just" rtl="1">
              <a:lnSpc>
                <a:spcPct val="150000"/>
              </a:lnSpc>
              <a:buFontTx/>
              <a:buChar char="-"/>
            </a:pPr>
            <a:r>
              <a:rPr lang="ar-EG" sz="2400" dirty="0">
                <a:solidFill>
                  <a:srgbClr val="002060"/>
                </a:solidFill>
                <a:latin typeface="Calibri" panose="020F0502020204030204" pitchFamily="34" charset="0"/>
                <a:cs typeface="Calibri" panose="020F0502020204030204" pitchFamily="34" charset="0"/>
              </a:rPr>
              <a:t>توصيف المقرر، والأهداف الرئيسية من دراسة المقرر، كما تناولنا مخرجات المقرر المتوقعة فى نهاية الفصل الدراسي.</a:t>
            </a:r>
          </a:p>
          <a:p>
            <a:pPr marL="285750" indent="-285750" algn="just" rtl="1">
              <a:lnSpc>
                <a:spcPct val="150000"/>
              </a:lnSpc>
              <a:buFontTx/>
              <a:buChar char="-"/>
            </a:pPr>
            <a:r>
              <a:rPr lang="ar-EG" sz="2400" dirty="0">
                <a:solidFill>
                  <a:srgbClr val="002060"/>
                </a:solidFill>
                <a:latin typeface="Calibri" panose="020F0502020204030204" pitchFamily="34" charset="0"/>
                <a:cs typeface="Calibri" panose="020F0502020204030204" pitchFamily="34" charset="0"/>
              </a:rPr>
              <a:t>تعرفنا على موضوعات المقرر المختلفة على مدار </a:t>
            </a:r>
            <a:r>
              <a:rPr lang="ar-EG" sz="2400" dirty="0">
                <a:solidFill>
                  <a:srgbClr val="002060"/>
                </a:solidFill>
                <a:latin typeface="Calibri" panose="020F0502020204030204" pitchFamily="34" charset="0"/>
                <a:cs typeface="+mj-cs"/>
              </a:rPr>
              <a:t>10 </a:t>
            </a:r>
            <a:r>
              <a:rPr lang="ar-EG" sz="2400" dirty="0">
                <a:solidFill>
                  <a:srgbClr val="002060"/>
                </a:solidFill>
                <a:latin typeface="Calibri" panose="020F0502020204030204" pitchFamily="34" charset="0"/>
                <a:cs typeface="Calibri" panose="020F0502020204030204" pitchFamily="34" charset="0"/>
              </a:rPr>
              <a:t>محاضرات. </a:t>
            </a:r>
          </a:p>
          <a:p>
            <a:pPr marL="285750" indent="-285750" algn="just" rtl="1">
              <a:lnSpc>
                <a:spcPct val="150000"/>
              </a:lnSpc>
              <a:buFontTx/>
              <a:buChar char="-"/>
            </a:pPr>
            <a:r>
              <a:rPr lang="ar-EG" sz="2400" dirty="0">
                <a:solidFill>
                  <a:srgbClr val="002060"/>
                </a:solidFill>
                <a:latin typeface="Calibri" panose="020F0502020204030204" pitchFamily="34" charset="0"/>
                <a:cs typeface="Calibri" panose="020F0502020204030204" pitchFamily="34" charset="0"/>
              </a:rPr>
              <a:t>تناولنا طريقة التدريس والتقييم الأكاديمي المتبعة خلال الفصل الدراسي.</a:t>
            </a:r>
          </a:p>
          <a:p>
            <a:pPr marL="285750" indent="-285750" algn="just" rtl="1">
              <a:lnSpc>
                <a:spcPct val="150000"/>
              </a:lnSpc>
              <a:buFontTx/>
              <a:buChar char="-"/>
            </a:pPr>
            <a:r>
              <a:rPr lang="ar-EG" sz="2400" dirty="0">
                <a:solidFill>
                  <a:srgbClr val="002060"/>
                </a:solidFill>
                <a:latin typeface="Calibri" panose="020F0502020204030204" pitchFamily="34" charset="0"/>
                <a:cs typeface="Calibri" panose="020F0502020204030204" pitchFamily="34" charset="0"/>
              </a:rPr>
              <a:t>كذلك تحدثنا بشكل مبسط حول مفهوم الاتصال، ومكوناته الأساسية، وأنواعه، مع ربط ذلك بأمثلة من الإعلام التقليدي والرقمي.</a:t>
            </a:r>
          </a:p>
          <a:p>
            <a:pPr algn="ctr"/>
            <a:endParaRPr lang="ar-EG" dirty="0">
              <a:solidFill>
                <a:srgbClr val="002060"/>
              </a:solidFill>
            </a:endParaRPr>
          </a:p>
        </p:txBody>
      </p:sp>
      <p:grpSp>
        <p:nvGrpSpPr>
          <p:cNvPr id="15" name="Google Shape;6241;p53">
            <a:extLst>
              <a:ext uri="{FF2B5EF4-FFF2-40B4-BE49-F238E27FC236}">
                <a16:creationId xmlns:a16="http://schemas.microsoft.com/office/drawing/2014/main" id="{614C424D-0D6D-B584-6DF9-2732D7467845}"/>
              </a:ext>
            </a:extLst>
          </p:cNvPr>
          <p:cNvGrpSpPr/>
          <p:nvPr/>
        </p:nvGrpSpPr>
        <p:grpSpPr>
          <a:xfrm>
            <a:off x="11206720" y="283194"/>
            <a:ext cx="446559" cy="451372"/>
            <a:chOff x="-32956300" y="1915900"/>
            <a:chExt cx="292225" cy="295375"/>
          </a:xfrm>
        </p:grpSpPr>
        <p:sp>
          <p:nvSpPr>
            <p:cNvPr id="16" name="Google Shape;6242;p53">
              <a:extLst>
                <a:ext uri="{FF2B5EF4-FFF2-40B4-BE49-F238E27FC236}">
                  <a16:creationId xmlns:a16="http://schemas.microsoft.com/office/drawing/2014/main" id="{C86EDDCA-F50D-A9E2-DADE-6BDAA8F87F0E}"/>
                </a:ext>
              </a:extLst>
            </p:cNvPr>
            <p:cNvSpPr/>
            <p:nvPr/>
          </p:nvSpPr>
          <p:spPr>
            <a:xfrm>
              <a:off x="-32956300" y="1915900"/>
              <a:ext cx="292225" cy="295375"/>
            </a:xfrm>
            <a:custGeom>
              <a:avLst/>
              <a:gdLst/>
              <a:ahLst/>
              <a:cxnLst/>
              <a:rect l="l" t="t" r="r" b="b"/>
              <a:pathLst>
                <a:path w="11689" h="11815" extrusionOk="0">
                  <a:moveTo>
                    <a:pt x="10996" y="2079"/>
                  </a:moveTo>
                  <a:lnTo>
                    <a:pt x="10996" y="3466"/>
                  </a:lnTo>
                  <a:lnTo>
                    <a:pt x="10334" y="3466"/>
                  </a:lnTo>
                  <a:lnTo>
                    <a:pt x="10334" y="2079"/>
                  </a:lnTo>
                  <a:close/>
                  <a:moveTo>
                    <a:pt x="10996" y="4127"/>
                  </a:moveTo>
                  <a:lnTo>
                    <a:pt x="10996" y="5513"/>
                  </a:lnTo>
                  <a:lnTo>
                    <a:pt x="10303" y="5513"/>
                  </a:lnTo>
                  <a:lnTo>
                    <a:pt x="10303" y="4127"/>
                  </a:lnTo>
                  <a:close/>
                  <a:moveTo>
                    <a:pt x="10996" y="6175"/>
                  </a:moveTo>
                  <a:lnTo>
                    <a:pt x="10996" y="7561"/>
                  </a:lnTo>
                  <a:lnTo>
                    <a:pt x="10334" y="7561"/>
                  </a:lnTo>
                  <a:lnTo>
                    <a:pt x="10334" y="6175"/>
                  </a:lnTo>
                  <a:close/>
                  <a:moveTo>
                    <a:pt x="2741" y="536"/>
                  </a:moveTo>
                  <a:lnTo>
                    <a:pt x="2741" y="10869"/>
                  </a:lnTo>
                  <a:lnTo>
                    <a:pt x="1733" y="10869"/>
                  </a:lnTo>
                  <a:cubicBezTo>
                    <a:pt x="1679" y="10914"/>
                    <a:pt x="1627" y="10934"/>
                    <a:pt x="1581" y="10934"/>
                  </a:cubicBezTo>
                  <a:cubicBezTo>
                    <a:pt x="1467" y="10934"/>
                    <a:pt x="1387" y="10815"/>
                    <a:pt x="1387" y="10680"/>
                  </a:cubicBezTo>
                  <a:lnTo>
                    <a:pt x="1387" y="10334"/>
                  </a:lnTo>
                  <a:lnTo>
                    <a:pt x="1733" y="10334"/>
                  </a:lnTo>
                  <a:cubicBezTo>
                    <a:pt x="1922" y="10334"/>
                    <a:pt x="2080" y="10145"/>
                    <a:pt x="2080" y="9956"/>
                  </a:cubicBezTo>
                  <a:cubicBezTo>
                    <a:pt x="2080" y="9767"/>
                    <a:pt x="1922" y="9609"/>
                    <a:pt x="1733" y="9609"/>
                  </a:cubicBezTo>
                  <a:lnTo>
                    <a:pt x="1387" y="9609"/>
                  </a:lnTo>
                  <a:lnTo>
                    <a:pt x="1387" y="8223"/>
                  </a:lnTo>
                  <a:lnTo>
                    <a:pt x="1733" y="8223"/>
                  </a:lnTo>
                  <a:cubicBezTo>
                    <a:pt x="1922" y="8223"/>
                    <a:pt x="2080" y="8065"/>
                    <a:pt x="2080" y="7876"/>
                  </a:cubicBezTo>
                  <a:cubicBezTo>
                    <a:pt x="2080" y="7687"/>
                    <a:pt x="1922" y="7530"/>
                    <a:pt x="1733" y="7530"/>
                  </a:cubicBezTo>
                  <a:lnTo>
                    <a:pt x="1387" y="7530"/>
                  </a:lnTo>
                  <a:lnTo>
                    <a:pt x="1387" y="6143"/>
                  </a:lnTo>
                  <a:lnTo>
                    <a:pt x="1733" y="6143"/>
                  </a:lnTo>
                  <a:cubicBezTo>
                    <a:pt x="1922" y="6143"/>
                    <a:pt x="2080" y="5986"/>
                    <a:pt x="2080" y="5797"/>
                  </a:cubicBezTo>
                  <a:cubicBezTo>
                    <a:pt x="2080" y="5576"/>
                    <a:pt x="1922" y="5419"/>
                    <a:pt x="1733" y="5419"/>
                  </a:cubicBezTo>
                  <a:lnTo>
                    <a:pt x="1387" y="5419"/>
                  </a:lnTo>
                  <a:lnTo>
                    <a:pt x="1387" y="4064"/>
                  </a:lnTo>
                  <a:lnTo>
                    <a:pt x="1733" y="4064"/>
                  </a:lnTo>
                  <a:cubicBezTo>
                    <a:pt x="1922" y="4064"/>
                    <a:pt x="2080" y="3907"/>
                    <a:pt x="2080" y="3686"/>
                  </a:cubicBezTo>
                  <a:cubicBezTo>
                    <a:pt x="2080" y="3497"/>
                    <a:pt x="1922" y="3340"/>
                    <a:pt x="1733" y="3340"/>
                  </a:cubicBezTo>
                  <a:lnTo>
                    <a:pt x="1387" y="3340"/>
                  </a:lnTo>
                  <a:lnTo>
                    <a:pt x="1387" y="1953"/>
                  </a:lnTo>
                  <a:lnTo>
                    <a:pt x="1733" y="1953"/>
                  </a:lnTo>
                  <a:cubicBezTo>
                    <a:pt x="1922" y="1953"/>
                    <a:pt x="2080" y="1796"/>
                    <a:pt x="2080" y="1607"/>
                  </a:cubicBezTo>
                  <a:cubicBezTo>
                    <a:pt x="2080" y="1418"/>
                    <a:pt x="1922" y="1260"/>
                    <a:pt x="1733" y="1260"/>
                  </a:cubicBezTo>
                  <a:lnTo>
                    <a:pt x="1387" y="1260"/>
                  </a:lnTo>
                  <a:lnTo>
                    <a:pt x="1387" y="914"/>
                  </a:lnTo>
                  <a:cubicBezTo>
                    <a:pt x="1387" y="693"/>
                    <a:pt x="1544" y="536"/>
                    <a:pt x="1733" y="536"/>
                  </a:cubicBezTo>
                  <a:close/>
                  <a:moveTo>
                    <a:pt x="9263" y="725"/>
                  </a:moveTo>
                  <a:cubicBezTo>
                    <a:pt x="9452" y="725"/>
                    <a:pt x="9609" y="882"/>
                    <a:pt x="9609" y="1071"/>
                  </a:cubicBezTo>
                  <a:lnTo>
                    <a:pt x="9609" y="10680"/>
                  </a:lnTo>
                  <a:cubicBezTo>
                    <a:pt x="9609" y="10869"/>
                    <a:pt x="9452" y="11027"/>
                    <a:pt x="9263" y="11027"/>
                  </a:cubicBezTo>
                  <a:lnTo>
                    <a:pt x="3371" y="11027"/>
                  </a:lnTo>
                  <a:lnTo>
                    <a:pt x="3371" y="725"/>
                  </a:lnTo>
                  <a:close/>
                  <a:moveTo>
                    <a:pt x="1733" y="0"/>
                  </a:moveTo>
                  <a:cubicBezTo>
                    <a:pt x="1166" y="0"/>
                    <a:pt x="694" y="473"/>
                    <a:pt x="694" y="1040"/>
                  </a:cubicBezTo>
                  <a:lnTo>
                    <a:pt x="694" y="1386"/>
                  </a:lnTo>
                  <a:lnTo>
                    <a:pt x="347" y="1386"/>
                  </a:lnTo>
                  <a:cubicBezTo>
                    <a:pt x="158" y="1386"/>
                    <a:pt x="0" y="1544"/>
                    <a:pt x="0" y="1733"/>
                  </a:cubicBezTo>
                  <a:cubicBezTo>
                    <a:pt x="0" y="1922"/>
                    <a:pt x="158" y="2079"/>
                    <a:pt x="347" y="2079"/>
                  </a:cubicBezTo>
                  <a:lnTo>
                    <a:pt x="694" y="2079"/>
                  </a:lnTo>
                  <a:lnTo>
                    <a:pt x="694" y="3466"/>
                  </a:lnTo>
                  <a:lnTo>
                    <a:pt x="347" y="3466"/>
                  </a:lnTo>
                  <a:cubicBezTo>
                    <a:pt x="158" y="3466"/>
                    <a:pt x="0" y="3623"/>
                    <a:pt x="0" y="3812"/>
                  </a:cubicBezTo>
                  <a:cubicBezTo>
                    <a:pt x="0" y="4033"/>
                    <a:pt x="158" y="4190"/>
                    <a:pt x="347" y="4190"/>
                  </a:cubicBezTo>
                  <a:lnTo>
                    <a:pt x="694" y="4190"/>
                  </a:lnTo>
                  <a:lnTo>
                    <a:pt x="694" y="5545"/>
                  </a:lnTo>
                  <a:lnTo>
                    <a:pt x="347" y="5545"/>
                  </a:lnTo>
                  <a:cubicBezTo>
                    <a:pt x="158" y="5545"/>
                    <a:pt x="0" y="5702"/>
                    <a:pt x="0" y="5923"/>
                  </a:cubicBezTo>
                  <a:cubicBezTo>
                    <a:pt x="0" y="6112"/>
                    <a:pt x="158" y="6269"/>
                    <a:pt x="347" y="6269"/>
                  </a:cubicBezTo>
                  <a:lnTo>
                    <a:pt x="694" y="6269"/>
                  </a:lnTo>
                  <a:lnTo>
                    <a:pt x="694" y="7656"/>
                  </a:lnTo>
                  <a:lnTo>
                    <a:pt x="347" y="7656"/>
                  </a:lnTo>
                  <a:cubicBezTo>
                    <a:pt x="158" y="7656"/>
                    <a:pt x="0" y="7813"/>
                    <a:pt x="0" y="8002"/>
                  </a:cubicBezTo>
                  <a:cubicBezTo>
                    <a:pt x="0" y="8191"/>
                    <a:pt x="158" y="8349"/>
                    <a:pt x="347" y="8349"/>
                  </a:cubicBezTo>
                  <a:lnTo>
                    <a:pt x="694" y="8349"/>
                  </a:lnTo>
                  <a:lnTo>
                    <a:pt x="694" y="9735"/>
                  </a:lnTo>
                  <a:lnTo>
                    <a:pt x="347" y="9735"/>
                  </a:lnTo>
                  <a:cubicBezTo>
                    <a:pt x="158" y="9735"/>
                    <a:pt x="0" y="9893"/>
                    <a:pt x="0" y="10082"/>
                  </a:cubicBezTo>
                  <a:cubicBezTo>
                    <a:pt x="0" y="10271"/>
                    <a:pt x="158" y="10428"/>
                    <a:pt x="347" y="10428"/>
                  </a:cubicBezTo>
                  <a:lnTo>
                    <a:pt x="694" y="10428"/>
                  </a:lnTo>
                  <a:lnTo>
                    <a:pt x="694" y="10806"/>
                  </a:lnTo>
                  <a:cubicBezTo>
                    <a:pt x="694" y="11342"/>
                    <a:pt x="1166" y="11814"/>
                    <a:pt x="1733" y="11814"/>
                  </a:cubicBezTo>
                  <a:lnTo>
                    <a:pt x="9294" y="11814"/>
                  </a:lnTo>
                  <a:cubicBezTo>
                    <a:pt x="9830" y="11814"/>
                    <a:pt x="10303" y="11342"/>
                    <a:pt x="10303" y="10806"/>
                  </a:cubicBezTo>
                  <a:lnTo>
                    <a:pt x="10303" y="8380"/>
                  </a:lnTo>
                  <a:lnTo>
                    <a:pt x="11342" y="8380"/>
                  </a:lnTo>
                  <a:cubicBezTo>
                    <a:pt x="11531" y="8380"/>
                    <a:pt x="11689" y="8223"/>
                    <a:pt x="11689" y="8034"/>
                  </a:cubicBezTo>
                  <a:lnTo>
                    <a:pt x="11689" y="1859"/>
                  </a:lnTo>
                  <a:cubicBezTo>
                    <a:pt x="11689" y="1544"/>
                    <a:pt x="11531" y="1386"/>
                    <a:pt x="11342" y="1386"/>
                  </a:cubicBezTo>
                  <a:lnTo>
                    <a:pt x="10303" y="1386"/>
                  </a:lnTo>
                  <a:lnTo>
                    <a:pt x="10303" y="1040"/>
                  </a:lnTo>
                  <a:cubicBezTo>
                    <a:pt x="10303" y="473"/>
                    <a:pt x="9830" y="0"/>
                    <a:pt x="929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6243;p53">
              <a:extLst>
                <a:ext uri="{FF2B5EF4-FFF2-40B4-BE49-F238E27FC236}">
                  <a16:creationId xmlns:a16="http://schemas.microsoft.com/office/drawing/2014/main" id="{62E52BE0-0D7D-4D35-70A4-7BFA40FEF196}"/>
                </a:ext>
              </a:extLst>
            </p:cNvPr>
            <p:cNvSpPr/>
            <p:nvPr/>
          </p:nvSpPr>
          <p:spPr>
            <a:xfrm>
              <a:off x="-32836575" y="1967875"/>
              <a:ext cx="85875" cy="188250"/>
            </a:xfrm>
            <a:custGeom>
              <a:avLst/>
              <a:gdLst/>
              <a:ahLst/>
              <a:cxnLst/>
              <a:rect l="l" t="t" r="r" b="b"/>
              <a:pathLst>
                <a:path w="3435" h="7530" extrusionOk="0">
                  <a:moveTo>
                    <a:pt x="2773" y="693"/>
                  </a:moveTo>
                  <a:lnTo>
                    <a:pt x="2773" y="2048"/>
                  </a:lnTo>
                  <a:lnTo>
                    <a:pt x="1733" y="2048"/>
                  </a:lnTo>
                  <a:cubicBezTo>
                    <a:pt x="1544" y="2048"/>
                    <a:pt x="1386" y="2206"/>
                    <a:pt x="1386" y="2426"/>
                  </a:cubicBezTo>
                  <a:lnTo>
                    <a:pt x="1386" y="5136"/>
                  </a:lnTo>
                  <a:cubicBezTo>
                    <a:pt x="1386" y="5325"/>
                    <a:pt x="1544" y="5482"/>
                    <a:pt x="1733" y="5482"/>
                  </a:cubicBezTo>
                  <a:lnTo>
                    <a:pt x="2773" y="5482"/>
                  </a:lnTo>
                  <a:lnTo>
                    <a:pt x="2773" y="6868"/>
                  </a:lnTo>
                  <a:lnTo>
                    <a:pt x="1733" y="6868"/>
                  </a:lnTo>
                  <a:cubicBezTo>
                    <a:pt x="1197" y="6868"/>
                    <a:pt x="725" y="6396"/>
                    <a:pt x="725" y="5829"/>
                  </a:cubicBezTo>
                  <a:lnTo>
                    <a:pt x="725" y="1733"/>
                  </a:lnTo>
                  <a:cubicBezTo>
                    <a:pt x="725" y="1198"/>
                    <a:pt x="1197" y="693"/>
                    <a:pt x="1733" y="693"/>
                  </a:cubicBezTo>
                  <a:close/>
                  <a:moveTo>
                    <a:pt x="1701" y="0"/>
                  </a:moveTo>
                  <a:cubicBezTo>
                    <a:pt x="756" y="0"/>
                    <a:pt x="0" y="788"/>
                    <a:pt x="0" y="1733"/>
                  </a:cubicBezTo>
                  <a:lnTo>
                    <a:pt x="0" y="5829"/>
                  </a:lnTo>
                  <a:cubicBezTo>
                    <a:pt x="0" y="6774"/>
                    <a:pt x="756" y="7530"/>
                    <a:pt x="1701" y="7530"/>
                  </a:cubicBezTo>
                  <a:lnTo>
                    <a:pt x="3088" y="7530"/>
                  </a:lnTo>
                  <a:cubicBezTo>
                    <a:pt x="3277" y="7530"/>
                    <a:pt x="3434" y="7372"/>
                    <a:pt x="3434" y="7183"/>
                  </a:cubicBezTo>
                  <a:lnTo>
                    <a:pt x="3434" y="5136"/>
                  </a:lnTo>
                  <a:cubicBezTo>
                    <a:pt x="3434" y="4947"/>
                    <a:pt x="3277" y="4789"/>
                    <a:pt x="3088" y="4789"/>
                  </a:cubicBezTo>
                  <a:lnTo>
                    <a:pt x="2048" y="4789"/>
                  </a:lnTo>
                  <a:lnTo>
                    <a:pt x="2048" y="2741"/>
                  </a:lnTo>
                  <a:lnTo>
                    <a:pt x="3088" y="2741"/>
                  </a:lnTo>
                  <a:cubicBezTo>
                    <a:pt x="3277" y="2741"/>
                    <a:pt x="3434" y="2552"/>
                    <a:pt x="3434" y="2363"/>
                  </a:cubicBezTo>
                  <a:lnTo>
                    <a:pt x="3434" y="284"/>
                  </a:lnTo>
                  <a:cubicBezTo>
                    <a:pt x="3434" y="158"/>
                    <a:pt x="3277" y="0"/>
                    <a:pt x="308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2EB09-311D-82F3-F8A2-4ED56468173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4C8925C-4D53-89B5-14FB-5E09802C2E74}"/>
              </a:ext>
            </a:extLst>
          </p:cNvPr>
          <p:cNvSpPr txBox="1"/>
          <p:nvPr/>
        </p:nvSpPr>
        <p:spPr>
          <a:xfrm>
            <a:off x="-242624" y="201342"/>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أهداف المحاضرة الأولى</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F735FCBE-FAB3-9486-281B-AC3831C1B26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6A701AD-0C62-D0D9-2CC8-DADB0D4DBE99}"/>
              </a:ext>
            </a:extLst>
          </p:cNvPr>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C435595-2E6F-7249-EC45-E5653C9C52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AF88F19E-8DAF-86DD-729B-53520DB94B4C}"/>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3D10AEBD-C140-DA46-3A30-D4DDA5CFAFAA}"/>
              </a:ext>
            </a:extLst>
          </p:cNvPr>
          <p:cNvSpPr/>
          <p:nvPr/>
        </p:nvSpPr>
        <p:spPr>
          <a:xfrm>
            <a:off x="762000" y="1345306"/>
            <a:ext cx="10812720" cy="4854006"/>
          </a:xfrm>
          <a:prstGeom prst="roundRect">
            <a:avLst>
              <a:gd name="adj" fmla="val 6140"/>
            </a:avLst>
          </a:prstGeom>
          <a:solidFill>
            <a:schemeClr val="bg1"/>
          </a:solidFill>
          <a:ln w="38100">
            <a:solidFill>
              <a:schemeClr val="accent1">
                <a:lumMod val="60000"/>
                <a:lumOff val="4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lnSpc>
                <a:spcPct val="150000"/>
              </a:lnSpc>
              <a:buFont typeface="Wingdings" panose="05000000000000000000" pitchFamily="2" charset="2"/>
              <a:buChar char="Ø"/>
            </a:pPr>
            <a:r>
              <a:rPr lang="ar-EG" sz="2400" b="1" dirty="0">
                <a:solidFill>
                  <a:srgbClr val="FF0000"/>
                </a:solidFill>
                <a:latin typeface="Calibri" panose="020F0502020204030204" pitchFamily="34" charset="0"/>
                <a:cs typeface="Calibri" panose="020F0502020204030204" pitchFamily="34" charset="0"/>
              </a:rPr>
              <a:t>بنهاية المحاضرة الأولى، سيكون الطلاب قادرون على:</a:t>
            </a:r>
            <a:endParaRPr lang="ar-EG" sz="2400" dirty="0">
              <a:solidFill>
                <a:srgbClr val="002060"/>
              </a:solidFill>
            </a:endParaRP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 فهم المفهوم العام للاتصال  الإعلامي، وتحديد أهميته في الحياة الإنسانية.</a:t>
            </a: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تحليل مراحل تطوّر الاتصال الإنساني منذ العصور البدائية حتى العصر الرقمي.</a:t>
            </a: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 تمييز الأنواع المختلفة للاتصال، سواء من حيث الشكل أو الاتجاه أو الوسيط.</a:t>
            </a: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تحديد المكوّنات الأساسية للعملية الاتصالية وعلاقاتها المتبادلة.</a:t>
            </a: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 التعرّف على النماذج الاتصالية الكلاسيكية والمعاصرة وتفسير آليات عملها.</a:t>
            </a: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 فهم وظائف وسائل الاتصال والإعلام في المجتمع، ودورها في تشكيل الوعي والمعرفة.</a:t>
            </a:r>
          </a:p>
          <a:p>
            <a:pPr algn="just" rtl="1">
              <a:lnSpc>
                <a:spcPct val="150000"/>
              </a:lnSpc>
            </a:pPr>
            <a:endParaRPr lang="ar-EG" sz="2400" b="1" dirty="0">
              <a:solidFill>
                <a:srgbClr val="FF0000"/>
              </a:solidFill>
              <a:latin typeface="Calibri" panose="020F0502020204030204" pitchFamily="34" charset="0"/>
              <a:cs typeface="Calibri" panose="020F0502020204030204" pitchFamily="34" charset="0"/>
            </a:endParaRPr>
          </a:p>
        </p:txBody>
      </p:sp>
      <p:sp>
        <p:nvSpPr>
          <p:cNvPr id="2" name="Rectangle: Rounded Corners 1">
            <a:extLst>
              <a:ext uri="{FF2B5EF4-FFF2-40B4-BE49-F238E27FC236}">
                <a16:creationId xmlns:a16="http://schemas.microsoft.com/office/drawing/2014/main" id="{61AB8717-AA60-87A9-F226-71E0A12FB909}"/>
              </a:ext>
            </a:extLst>
          </p:cNvPr>
          <p:cNvSpPr/>
          <p:nvPr/>
        </p:nvSpPr>
        <p:spPr>
          <a:xfrm>
            <a:off x="8307244"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80670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F50DBDC-1432-9FE3-7EEA-FD84592D3619}"/>
              </a:ext>
            </a:extLst>
          </p:cNvPr>
          <p:cNvSpPr txBox="1"/>
          <p:nvPr/>
        </p:nvSpPr>
        <p:spPr>
          <a:xfrm>
            <a:off x="7910623" y="341818"/>
            <a:ext cx="4557823"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مدخل إلى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B39F21DA-0B86-933B-3302-A09F8A0E00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A206434-D652-58BB-2081-1647E8C34031}"/>
              </a:ext>
            </a:extLst>
          </p:cNvPr>
          <p:cNvSpPr txBox="1"/>
          <p:nvPr/>
        </p:nvSpPr>
        <p:spPr>
          <a:xfrm>
            <a:off x="4178595" y="952717"/>
            <a:ext cx="7899990" cy="5935664"/>
          </a:xfrm>
          <a:prstGeom prst="rect">
            <a:avLst/>
          </a:prstGeom>
          <a:noFill/>
        </p:spPr>
        <p:txBody>
          <a:bodyPr wrap="square" rtlCol="0">
            <a:spAutoFit/>
          </a:bodyPr>
          <a:lstStyle/>
          <a:p>
            <a:pPr marL="285750" marR="0" indent="-285750" algn="r" rtl="1">
              <a:lnSpc>
                <a:spcPct val="115000"/>
              </a:lnSpc>
              <a:spcAft>
                <a:spcPts val="800"/>
              </a:spcAft>
              <a:buFont typeface="Wingdings" panose="05000000000000000000" pitchFamily="2" charset="2"/>
              <a:buChar char="Ø"/>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002060"/>
                </a:solidFill>
                <a:effectLst/>
                <a:ea typeface="Calibri" panose="020F0502020204030204" pitchFamily="34" charset="0"/>
                <a:cs typeface="Arial" panose="020B0604020202020204" pitchFamily="34" charset="0"/>
              </a:rPr>
              <a:t>مقدمة</a:t>
            </a:r>
          </a:p>
          <a:p>
            <a:pPr marR="0" algn="just" rtl="1">
              <a:lnSpc>
                <a:spcPct val="115000"/>
              </a:lnSpc>
              <a:spcAft>
                <a:spcPts val="800"/>
              </a:spcAft>
            </a:pPr>
            <a:r>
              <a:rPr lang="ar-EG" sz="2800" b="1" kern="100" dirty="0">
                <a:solidFill>
                  <a:srgbClr val="002060"/>
                </a:solidFill>
                <a:ea typeface="Times New Roman" panose="02020603050405020304" pitchFamily="18" charset="0"/>
                <a:cs typeface="Arial" panose="020B060402020202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يُعد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الاتصال الإعلامي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أحد أهم الظواهر التي شكلت الوعي الإنساني ووجهت سلوك الأفراد والمجتمعات، خصوصًا في ظل تطور وسائل الإعلام وتعدد قنوات التأثير. ومع تطور وسائل الاتصال الجماهيري من الصحافة والراديو والتلفزيون إلى الإنترنت ووسائط التواصل الاجتماعي، أصبح من الضروري فهم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الأس</a:t>
            </a:r>
            <a:r>
              <a:rPr lang="ar-EG" sz="2400" b="1" kern="0" dirty="0">
                <a:solidFill>
                  <a:srgbClr val="FF0000"/>
                </a:solidFill>
                <a:latin typeface="Calibri" panose="020F0502020204030204" pitchFamily="34" charset="0"/>
                <a:ea typeface="Times New Roman" panose="02020603050405020304" pitchFamily="18" charset="0"/>
                <a:cs typeface="Calibri" panose="020F0502020204030204" pitchFamily="34" charset="0"/>
              </a:rPr>
              <a:t>ُ</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س النظرية</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التي تفسر كيفية تأثير الإعلام في الأفراد والجماعات. ومن هنا ظهرت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نظريات الاتصال الإعلامي</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كأدوات تحليلية تساعد الباحثين والممارسين في تفسير العمليات الاتصالية وتقييمها والتنبؤ بنتائجها</a:t>
            </a:r>
            <a:r>
              <a:rPr lang="en-US"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a:p>
            <a:pPr marL="0" marR="0" algn="just" rtl="1">
              <a:lnSpc>
                <a:spcPct val="115000"/>
              </a:lnSpc>
              <a:spcAft>
                <a:spcPts val="800"/>
              </a:spcAft>
            </a:pPr>
            <a:r>
              <a:rPr lang="ar-EG"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تهدف هذه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النظريات</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إلى الإجابة على أسئلة جوهرية، مثل: كيف يتأثر المتلقي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بالرسالة الإعلامية</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ما العوامل التي تتحكم في التأثير؟ وهل المتلقي سلبي أم نشط في عملية الاتصال؟</a:t>
            </a:r>
            <a:r>
              <a:rPr lang="ar-EG" sz="2400" kern="0" dirty="0">
                <a:solidFill>
                  <a:srgbClr val="002060"/>
                </a:solidFill>
                <a:latin typeface="Calibri" panose="020F0502020204030204" pitchFamily="34" charset="0"/>
                <a:ea typeface="Times New Roman" panose="02020603050405020304" pitchFamily="18" charset="0"/>
                <a:cs typeface="Calibri" panose="020F050202020403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الإجابة على هذه الأسئلة تختلف من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نظرية</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إلى أخرى، باختلاف السياقات التاريخية والثقافية والتكنولوجية التي نشأت فيها</a:t>
            </a:r>
            <a:r>
              <a:rPr lang="en-US"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252548"/>
            <a:ext cx="2530548" cy="1181593"/>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8" name="Picture 7">
            <a:extLst>
              <a:ext uri="{FF2B5EF4-FFF2-40B4-BE49-F238E27FC236}">
                <a16:creationId xmlns:a16="http://schemas.microsoft.com/office/drawing/2014/main" id="{9024AA54-008B-C111-5BFD-4DE4104905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16" y="1487239"/>
            <a:ext cx="3710763" cy="48666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A0078118-4251-8F62-5205-BF89D20DF211}"/>
              </a:ext>
            </a:extLst>
          </p:cNvPr>
          <p:cNvSpPr/>
          <p:nvPr/>
        </p:nvSpPr>
        <p:spPr>
          <a:xfrm>
            <a:off x="2539116" y="65102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638606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E859C-B6CD-C85A-2103-D508276685B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531C84A-D882-C439-7075-63128987C56E}"/>
              </a:ext>
            </a:extLst>
          </p:cNvPr>
          <p:cNvSpPr txBox="1"/>
          <p:nvPr/>
        </p:nvSpPr>
        <p:spPr>
          <a:xfrm>
            <a:off x="0" y="164158"/>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مفهوم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7E90454C-E091-792D-B7EA-B01485DE58F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286F76B-8051-9A90-D8C1-C669AC2C598E}"/>
              </a:ext>
            </a:extLst>
          </p:cNvPr>
          <p:cNvSpPr txBox="1"/>
          <p:nvPr/>
        </p:nvSpPr>
        <p:spPr>
          <a:xfrm>
            <a:off x="5645888" y="1677851"/>
            <a:ext cx="6400800" cy="3988977"/>
          </a:xfrm>
          <a:prstGeom prst="rect">
            <a:avLst/>
          </a:prstGeom>
          <a:noFill/>
        </p:spPr>
        <p:txBody>
          <a:bodyPr wrap="square" rtlCol="0">
            <a:spAutoFit/>
          </a:bodyPr>
          <a:lstStyle/>
          <a:p>
            <a:pPr marL="342900" marR="0" indent="-342900" algn="just" rtl="1">
              <a:lnSpc>
                <a:spcPct val="115000"/>
              </a:lnSpc>
              <a:spcAft>
                <a:spcPts val="800"/>
              </a:spcAft>
              <a:buFont typeface="Wingdings" panose="05000000000000000000" pitchFamily="2" charset="2"/>
              <a:buChar char="Ø"/>
            </a:pPr>
            <a:r>
              <a:rPr lang="ar-SA" sz="2400" b="1" kern="0" dirty="0">
                <a:solidFill>
                  <a:srgbClr val="002060"/>
                </a:solidFill>
                <a:effectLst/>
                <a:ea typeface="Times New Roman" panose="02020603050405020304" pitchFamily="18" charset="0"/>
                <a:cs typeface="Times New Roman" panose="02020603050405020304" pitchFamily="18" charset="0"/>
              </a:rPr>
              <a:t>مفهوم الاتصال كما طرحه العلماء في علم الإعلام</a:t>
            </a:r>
            <a:endParaRPr lang="en-US" sz="2400" kern="100" dirty="0">
              <a:solidFill>
                <a:srgbClr val="002060"/>
              </a:solidFill>
              <a:effectLst/>
              <a:ea typeface="Calibri" panose="020F0502020204030204" pitchFamily="34" charset="0"/>
              <a:cs typeface="Arial" panose="020B0604020202020204" pitchFamily="34" charset="0"/>
            </a:endParaRPr>
          </a:p>
          <a:p>
            <a:pPr marL="0" marR="0" algn="just" rtl="1">
              <a:lnSpc>
                <a:spcPct val="150000"/>
              </a:lnSpc>
              <a:spcAft>
                <a:spcPts val="800"/>
              </a:spcAft>
            </a:pPr>
            <a:r>
              <a:rPr lang="ar-EG" sz="2400" kern="0" dirty="0">
                <a:solidFill>
                  <a:srgbClr val="0070C0"/>
                </a:solidFill>
                <a:effectLst/>
                <a:ea typeface="Times New Roman" panose="02020603050405020304" pitchFamily="18" charset="0"/>
                <a:cs typeface="Times New Roman" panose="02020603050405020304" pitchFamily="18" charset="0"/>
              </a:rPr>
              <a:t>     </a:t>
            </a:r>
            <a:r>
              <a:rPr lang="ar-EG" sz="2400" kern="0" dirty="0">
                <a:solidFill>
                  <a:srgbClr val="002060"/>
                </a:solidFill>
                <a:effectLst/>
                <a:ea typeface="Times New Roman" panose="02020603050405020304" pitchFamily="18" charset="0"/>
                <a:cs typeface="Times New Roman" panose="02020603050405020304" pitchFamily="18" charset="0"/>
              </a:rPr>
              <a:t>يُعد</a:t>
            </a:r>
            <a:r>
              <a:rPr lang="ar-EG" sz="2400" kern="0" dirty="0">
                <a:solidFill>
                  <a:srgbClr val="0070C0"/>
                </a:solidFill>
                <a:effectLst/>
                <a:ea typeface="Times New Roman" panose="02020603050405020304" pitchFamily="18" charset="0"/>
                <a:cs typeface="Times New Roman" panose="02020603050405020304" pitchFamily="18" charset="0"/>
              </a:rPr>
              <a:t> </a:t>
            </a:r>
            <a:r>
              <a:rPr lang="ar-SA" sz="2400" b="1"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Communication</a:t>
            </a:r>
            <a:r>
              <a:rPr lang="en-US" sz="1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مفهومًا مركزيًا في العلوم الاجتماعية والإنسانية، وقد تباينت تعريفاته باختلاف السياق النظري والتخصص العلمي الذي انطلق منه كل باحث. </a:t>
            </a:r>
            <a:endParaRPr lang="ar-EG"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لكن تتقاطع هذه التعريفات حول فكرة أن </a:t>
            </a:r>
            <a:r>
              <a:rPr lang="ar-SA" sz="2400" b="1"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هو </a:t>
            </a:r>
            <a:r>
              <a:rPr lang="ar-SA" sz="2400" kern="0" dirty="0">
                <a:solidFill>
                  <a:srgbClr val="FF0000"/>
                </a:solidFill>
                <a:latin typeface="Calibri" panose="020F0502020204030204" pitchFamily="34" charset="0"/>
                <a:cs typeface="Calibri" panose="020F0502020204030204" pitchFamily="34" charset="0"/>
              </a:rPr>
              <a:t>عملية تفاعلية </a:t>
            </a:r>
            <a:r>
              <a:rPr lang="ar-SA" sz="2400" kern="0" dirty="0">
                <a:solidFill>
                  <a:srgbClr val="002060"/>
                </a:solidFill>
                <a:latin typeface="Calibri" panose="020F0502020204030204" pitchFamily="34" charset="0"/>
                <a:cs typeface="Calibri" panose="020F0502020204030204" pitchFamily="34" charset="0"/>
              </a:rPr>
              <a:t>لتبادل المعاني بين الأفراد باستخدام </a:t>
            </a:r>
            <a:r>
              <a:rPr lang="ar-SA" sz="2400" kern="0" dirty="0">
                <a:solidFill>
                  <a:srgbClr val="FF0000"/>
                </a:solidFill>
                <a:latin typeface="Calibri" panose="020F0502020204030204" pitchFamily="34" charset="0"/>
                <a:cs typeface="Calibri" panose="020F0502020204030204" pitchFamily="34" charset="0"/>
              </a:rPr>
              <a:t>رموز </a:t>
            </a:r>
            <a:r>
              <a:rPr lang="ar-SA" sz="2400" kern="0" dirty="0">
                <a:solidFill>
                  <a:srgbClr val="002060"/>
                </a:solidFill>
                <a:latin typeface="Calibri" panose="020F0502020204030204" pitchFamily="34" charset="0"/>
                <a:cs typeface="Calibri" panose="020F0502020204030204" pitchFamily="34" charset="0"/>
              </a:rPr>
              <a:t>مفهومة في سياق اجتماعي معين</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6CABC79A-C622-B9CD-4973-5DDB55ECE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7655F740-1CC9-AAF6-A819-6845C776FA1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Picture 4">
            <a:extLst>
              <a:ext uri="{FF2B5EF4-FFF2-40B4-BE49-F238E27FC236}">
                <a16:creationId xmlns:a16="http://schemas.microsoft.com/office/drawing/2014/main" id="{A0426DF2-3368-F2EE-CBFC-57602EF6B2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505" y="1343601"/>
            <a:ext cx="4537180" cy="4646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D6DC62AC-70B8-5AB8-F006-E71F2D8BF69C}"/>
              </a:ext>
            </a:extLst>
          </p:cNvPr>
          <p:cNvSpPr/>
          <p:nvPr/>
        </p:nvSpPr>
        <p:spPr>
          <a:xfrm>
            <a:off x="8268705"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576003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95E77-CAEE-2134-27C5-A285EBFB5D2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B27E952-E3A6-A095-30D0-CA8DB40D1506}"/>
              </a:ext>
            </a:extLst>
          </p:cNvPr>
          <p:cNvSpPr txBox="1"/>
          <p:nvPr/>
        </p:nvSpPr>
        <p:spPr>
          <a:xfrm>
            <a:off x="8245598" y="453946"/>
            <a:ext cx="4557823"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مفهوم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ADDE096A-4E3A-AD6C-2AC3-063E87068AD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CE2A1D5-0185-F0C6-06A9-E97AA4C14E22}"/>
              </a:ext>
            </a:extLst>
          </p:cNvPr>
          <p:cNvSpPr txBox="1"/>
          <p:nvPr/>
        </p:nvSpPr>
        <p:spPr>
          <a:xfrm>
            <a:off x="4072270" y="1160640"/>
            <a:ext cx="7777716" cy="2805063"/>
          </a:xfrm>
          <a:prstGeom prst="rect">
            <a:avLst/>
          </a:prstGeom>
          <a:noFill/>
        </p:spPr>
        <p:txBody>
          <a:bodyPr wrap="square" rtlCol="0">
            <a:spAutoFit/>
          </a:bodyPr>
          <a:lstStyle/>
          <a:p>
            <a:pPr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بدأ تناول مفهوم الاتصال بصياغات كلاسيكية مثل ما قدّمه </a:t>
            </a:r>
            <a:r>
              <a:rPr lang="ar-EG" sz="2400" kern="0" dirty="0">
                <a:solidFill>
                  <a:srgbClr val="FF0000"/>
                </a:solidFill>
                <a:latin typeface="Calibri" panose="020F0502020204030204" pitchFamily="34" charset="0"/>
                <a:cs typeface="Calibri" panose="020F0502020204030204" pitchFamily="34" charset="0"/>
              </a:rPr>
              <a:t>"</a:t>
            </a:r>
            <a:r>
              <a:rPr lang="ar-SA" sz="2400" b="1" kern="0" dirty="0">
                <a:solidFill>
                  <a:srgbClr val="FF0000"/>
                </a:solidFill>
                <a:latin typeface="Calibri" panose="020F0502020204030204" pitchFamily="34" charset="0"/>
                <a:cs typeface="Calibri" panose="020F0502020204030204" pitchFamily="34" charset="0"/>
              </a:rPr>
              <a:t>هارولد لاسويل</a:t>
            </a:r>
            <a:r>
              <a:rPr lang="ar-EG" sz="2400" b="1" kern="0" dirty="0">
                <a:solidFill>
                  <a:srgbClr val="FF0000"/>
                </a:solidFill>
                <a:latin typeface="Calibri" panose="020F0502020204030204" pitchFamily="34" charset="0"/>
                <a:cs typeface="Calibri" panose="020F0502020204030204" pitchFamily="34" charset="0"/>
              </a:rPr>
              <a:t>"</a:t>
            </a:r>
            <a:r>
              <a:rPr lang="en-US" sz="2400" dirty="0">
                <a:solidFill>
                  <a:srgbClr val="002060"/>
                </a:solidFill>
                <a:latin typeface="Times New Roman" panose="02020603050405020304" pitchFamily="18" charset="0"/>
                <a:cs typeface="Times New Roman" panose="02020603050405020304" pitchFamily="18" charset="0"/>
              </a:rPr>
              <a:t> Harold Lasswell</a:t>
            </a:r>
            <a:r>
              <a:rPr lang="ar-SA" sz="2400" kern="0" dirty="0">
                <a:solidFill>
                  <a:srgbClr val="002060"/>
                </a:solidFill>
                <a:latin typeface="Calibri" panose="020F0502020204030204" pitchFamily="34" charset="0"/>
                <a:cs typeface="Calibri" panose="020F0502020204030204" pitchFamily="34" charset="0"/>
              </a:rPr>
              <a:t>، والذي عرّف الاتصال من خلال سؤاله الشهير: "</a:t>
            </a:r>
            <a:r>
              <a:rPr lang="ar-SA" sz="2400" kern="0" dirty="0">
                <a:solidFill>
                  <a:srgbClr val="FF0000"/>
                </a:solidFill>
                <a:latin typeface="Calibri" panose="020F0502020204030204" pitchFamily="34" charset="0"/>
                <a:cs typeface="Calibri" panose="020F0502020204030204" pitchFamily="34" charset="0"/>
              </a:rPr>
              <a:t>من يقول ماذا؟، عبر أية وسيلة؟، ولمن؟، وبأي تأثير؟". </a:t>
            </a:r>
            <a:r>
              <a:rPr lang="ar-SA" sz="2400" kern="0" dirty="0">
                <a:solidFill>
                  <a:srgbClr val="002060"/>
                </a:solidFill>
                <a:latin typeface="Calibri" panose="020F0502020204030204" pitchFamily="34" charset="0"/>
                <a:cs typeface="Calibri" panose="020F0502020204030204" pitchFamily="34" charset="0"/>
              </a:rPr>
              <a:t>هذا التعريف يُظهر </a:t>
            </a:r>
            <a:r>
              <a:rPr lang="ar-SA" sz="2400" b="1" kern="0" dirty="0">
                <a:solidFill>
                  <a:srgbClr val="FF0000"/>
                </a:solidFill>
                <a:latin typeface="Calibri" panose="020F0502020204030204" pitchFamily="34" charset="0"/>
                <a:cs typeface="Calibri" panose="020F0502020204030204" pitchFamily="34" charset="0"/>
              </a:rPr>
              <a:t>الاتصال </a:t>
            </a:r>
            <a:r>
              <a:rPr lang="ar-SA" sz="2400" kern="0" dirty="0">
                <a:solidFill>
                  <a:srgbClr val="002060"/>
                </a:solidFill>
                <a:latin typeface="Calibri" panose="020F0502020204030204" pitchFamily="34" charset="0"/>
                <a:cs typeface="Calibri" panose="020F0502020204030204" pitchFamily="34" charset="0"/>
              </a:rPr>
              <a:t>كعملية خطية تهدف إلى تحقيق تأثير على المتلقي، وكان مناسبًا لتحليل الخطاب السياسي والدعائي</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C3A2F050-63D4-4F3B-3DB0-43FA21AD6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8B41F298-03BE-50C4-09C6-772AC40FC59C}"/>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BAD103C9-1963-FFA9-80DE-1754ADCBAA06}"/>
              </a:ext>
            </a:extLst>
          </p:cNvPr>
          <p:cNvSpPr txBox="1"/>
          <p:nvPr/>
        </p:nvSpPr>
        <p:spPr>
          <a:xfrm>
            <a:off x="616688" y="4187872"/>
            <a:ext cx="8096693" cy="2907655"/>
          </a:xfrm>
          <a:prstGeom prst="rect">
            <a:avLst/>
          </a:prstGeom>
          <a:noFill/>
        </p:spPr>
        <p:txBody>
          <a:bodyPr wrap="square" rtlCol="0">
            <a:spAutoFit/>
          </a:bodyPr>
          <a:lstStyle/>
          <a:p>
            <a:pPr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أ</a:t>
            </a:r>
            <a:r>
              <a:rPr lang="ar-SA" sz="2400" kern="0" dirty="0">
                <a:solidFill>
                  <a:srgbClr val="002060"/>
                </a:solidFill>
                <a:latin typeface="Calibri" panose="020F0502020204030204" pitchFamily="34" charset="0"/>
                <a:cs typeface="Calibri" panose="020F0502020204030204" pitchFamily="34" charset="0"/>
              </a:rPr>
              <a:t>ما </a:t>
            </a:r>
            <a:r>
              <a:rPr lang="ar-EG" sz="2400" b="1" kern="0" dirty="0">
                <a:solidFill>
                  <a:srgbClr val="FF0000"/>
                </a:solidFill>
                <a:latin typeface="Calibri" panose="020F0502020204030204" pitchFamily="34" charset="0"/>
                <a:cs typeface="Calibri" panose="020F0502020204030204" pitchFamily="34" charset="0"/>
              </a:rPr>
              <a:t>"</a:t>
            </a:r>
            <a:r>
              <a:rPr lang="ar-SA" sz="2400" b="1" kern="0" dirty="0">
                <a:solidFill>
                  <a:srgbClr val="FF0000"/>
                </a:solidFill>
                <a:latin typeface="Calibri" panose="020F0502020204030204" pitchFamily="34" charset="0"/>
                <a:cs typeface="Calibri" panose="020F0502020204030204" pitchFamily="34" charset="0"/>
              </a:rPr>
              <a:t>كلود شانون ووارن ويفر</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Claude Shannon &amp; Warren Weaver</a:t>
            </a:r>
            <a:r>
              <a:rPr lang="ar-EG" sz="2400" dirty="0">
                <a:solidFill>
                  <a:srgbClr val="002060"/>
                </a:solidFill>
                <a:latin typeface="Times New Roman" panose="02020603050405020304" pitchFamily="18" charset="0"/>
                <a:cs typeface="Times New Roman" panose="02020603050405020304" pitchFamily="18" charset="0"/>
              </a:rPr>
              <a:t> </a:t>
            </a:r>
            <a:r>
              <a:rPr lang="ar-SA" sz="2400" kern="0" dirty="0">
                <a:solidFill>
                  <a:srgbClr val="002060"/>
                </a:solidFill>
                <a:latin typeface="Calibri" panose="020F0502020204030204" pitchFamily="34" charset="0"/>
                <a:cs typeface="Calibri" panose="020F0502020204030204" pitchFamily="34" charset="0"/>
              </a:rPr>
              <a:t>فقد عرّفا ا</a:t>
            </a:r>
            <a:r>
              <a:rPr lang="ar-SA" sz="2400" b="1" kern="0" dirty="0">
                <a:solidFill>
                  <a:srgbClr val="FF0000"/>
                </a:solidFill>
                <a:latin typeface="Calibri" panose="020F0502020204030204" pitchFamily="34" charset="0"/>
                <a:cs typeface="Calibri" panose="020F0502020204030204" pitchFamily="34" charset="0"/>
              </a:rPr>
              <a:t>لاتصال </a:t>
            </a:r>
            <a:r>
              <a:rPr lang="ar-SA" sz="2400" kern="0" dirty="0">
                <a:solidFill>
                  <a:srgbClr val="002060"/>
                </a:solidFill>
                <a:latin typeface="Calibri" panose="020F0502020204030204" pitchFamily="34" charset="0"/>
                <a:cs typeface="Calibri" panose="020F0502020204030204" pitchFamily="34" charset="0"/>
              </a:rPr>
              <a:t>في سياق هندسي وتكنولوجي، واعتبراه "عملية نقل </a:t>
            </a:r>
            <a:r>
              <a:rPr lang="ar-SA" sz="2400" kern="0" dirty="0">
                <a:solidFill>
                  <a:srgbClr val="FF0000"/>
                </a:solidFill>
                <a:latin typeface="Calibri" panose="020F0502020204030204" pitchFamily="34" charset="0"/>
                <a:cs typeface="Calibri" panose="020F0502020204030204" pitchFamily="34" charset="0"/>
              </a:rPr>
              <a:t>رسالة</a:t>
            </a:r>
            <a:r>
              <a:rPr lang="ar-SA" sz="2400" kern="0" dirty="0">
                <a:solidFill>
                  <a:srgbClr val="002060"/>
                </a:solidFill>
                <a:latin typeface="Calibri" panose="020F0502020204030204" pitchFamily="34" charset="0"/>
                <a:cs typeface="Calibri" panose="020F0502020204030204" pitchFamily="34" charset="0"/>
              </a:rPr>
              <a:t> من </a:t>
            </a:r>
            <a:r>
              <a:rPr lang="ar-SA" sz="2400" kern="0" dirty="0">
                <a:solidFill>
                  <a:srgbClr val="FF0000"/>
                </a:solidFill>
                <a:latin typeface="Calibri" panose="020F0502020204030204" pitchFamily="34" charset="0"/>
                <a:cs typeface="Calibri" panose="020F0502020204030204" pitchFamily="34" charset="0"/>
              </a:rPr>
              <a:t>مصدر </a:t>
            </a:r>
            <a:r>
              <a:rPr lang="ar-SA" sz="2400" kern="0" dirty="0">
                <a:solidFill>
                  <a:srgbClr val="002060"/>
                </a:solidFill>
                <a:latin typeface="Calibri" panose="020F0502020204030204" pitchFamily="34" charset="0"/>
                <a:cs typeface="Calibri" panose="020F0502020204030204" pitchFamily="34" charset="0"/>
              </a:rPr>
              <a:t>إلى </a:t>
            </a:r>
            <a:r>
              <a:rPr lang="ar-SA" sz="2400" kern="0" dirty="0">
                <a:solidFill>
                  <a:srgbClr val="FF0000"/>
                </a:solidFill>
                <a:latin typeface="Calibri" panose="020F0502020204030204" pitchFamily="34" charset="0"/>
                <a:cs typeface="Calibri" panose="020F0502020204030204" pitchFamily="34" charset="0"/>
              </a:rPr>
              <a:t>مستقبل</a:t>
            </a:r>
            <a:r>
              <a:rPr lang="ar-SA" sz="2400" kern="0" dirty="0">
                <a:solidFill>
                  <a:srgbClr val="002060"/>
                </a:solidFill>
                <a:latin typeface="Calibri" panose="020F0502020204030204" pitchFamily="34" charset="0"/>
                <a:cs typeface="Calibri" panose="020F0502020204030204" pitchFamily="34" charset="0"/>
              </a:rPr>
              <a:t> عبر قناة ناقلة"، وركّزا على الكفاءة التقنية وتقليل الضوضاء أو </a:t>
            </a:r>
            <a:r>
              <a:rPr lang="ar-SA" sz="2400" kern="0" dirty="0">
                <a:solidFill>
                  <a:srgbClr val="FF0000"/>
                </a:solidFill>
                <a:latin typeface="Calibri" panose="020F0502020204030204" pitchFamily="34" charset="0"/>
                <a:cs typeface="Calibri" panose="020F0502020204030204" pitchFamily="34" charset="0"/>
              </a:rPr>
              <a:t>التشويش</a:t>
            </a:r>
            <a:r>
              <a:rPr lang="ar-SA" sz="2400" kern="0" dirty="0">
                <a:solidFill>
                  <a:srgbClr val="002060"/>
                </a:solidFill>
                <a:latin typeface="Calibri" panose="020F0502020204030204" pitchFamily="34" charset="0"/>
                <a:cs typeface="Calibri" panose="020F0502020204030204" pitchFamily="34" charset="0"/>
              </a:rPr>
              <a:t>، وهو ما جعل هذا النموذج يُستخدم كثيرًا في هندسة </a:t>
            </a:r>
            <a:r>
              <a:rPr lang="ar-SA" sz="2400" b="1" kern="0" dirty="0">
                <a:solidFill>
                  <a:srgbClr val="FF0000"/>
                </a:solidFill>
                <a:latin typeface="Calibri" panose="020F0502020204030204" pitchFamily="34" charset="0"/>
                <a:cs typeface="Calibri" panose="020F0502020204030204" pitchFamily="34" charset="0"/>
              </a:rPr>
              <a:t>الاتصالات</a:t>
            </a:r>
            <a:r>
              <a:rPr lang="ar-SA" sz="2400" kern="0" dirty="0">
                <a:solidFill>
                  <a:srgbClr val="002060"/>
                </a:solidFill>
                <a:latin typeface="Calibri" panose="020F0502020204030204" pitchFamily="34" charset="0"/>
                <a:cs typeface="Calibri" panose="020F0502020204030204" pitchFamily="34" charset="0"/>
              </a:rPr>
              <a:t> وفي </a:t>
            </a:r>
            <a:r>
              <a:rPr lang="ar-SA" sz="2400" b="1" kern="0" dirty="0">
                <a:solidFill>
                  <a:srgbClr val="FF0000"/>
                </a:solidFill>
                <a:latin typeface="Calibri" panose="020F0502020204030204" pitchFamily="34" charset="0"/>
                <a:cs typeface="Calibri" panose="020F0502020204030204" pitchFamily="34" charset="0"/>
              </a:rPr>
              <a:t>الإعلام الرقم</a:t>
            </a:r>
            <a:r>
              <a:rPr lang="ar-EG" sz="2400" b="1" kern="0" dirty="0">
                <a:solidFill>
                  <a:srgbClr val="FF0000"/>
                </a:solidFill>
                <a:latin typeface="Calibri" panose="020F0502020204030204" pitchFamily="34" charset="0"/>
                <a:cs typeface="Calibri" panose="020F0502020204030204" pitchFamily="34" charset="0"/>
              </a:rPr>
              <a:t>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4DB236EC-ADFF-C49B-A24B-3CD30A9666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9730" y="1284496"/>
            <a:ext cx="2971934" cy="27349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5F23260D-1D38-986B-75C0-1937ED5615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2140" y="4038164"/>
            <a:ext cx="2824741" cy="25504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2E29753F-93EF-D3E3-D0C8-EDCAFEDAD2F5}"/>
              </a:ext>
            </a:extLst>
          </p:cNvPr>
          <p:cNvSpPr/>
          <p:nvPr/>
        </p:nvSpPr>
        <p:spPr>
          <a:xfrm>
            <a:off x="2580741" y="582316"/>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393934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AFF2F-21E4-AA84-D0FA-FC8E5A7A421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FFF8D93-A749-DE01-779D-8CD9C0FD37EB}"/>
              </a:ext>
            </a:extLst>
          </p:cNvPr>
          <p:cNvSpPr txBox="1"/>
          <p:nvPr/>
        </p:nvSpPr>
        <p:spPr>
          <a:xfrm>
            <a:off x="-85468" y="204236"/>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مفهوم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9B4E544B-2264-B5F4-FE4E-C7C726AD60C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75FB5FA-B08B-9A27-A650-7DD754311DD7}"/>
              </a:ext>
            </a:extLst>
          </p:cNvPr>
          <p:cNvSpPr txBox="1"/>
          <p:nvPr/>
        </p:nvSpPr>
        <p:spPr>
          <a:xfrm>
            <a:off x="692243" y="4364731"/>
            <a:ext cx="10807514" cy="1697068"/>
          </a:xfrm>
          <a:prstGeom prst="rect">
            <a:avLst/>
          </a:prstGeom>
          <a:noFill/>
        </p:spPr>
        <p:txBody>
          <a:bodyPr wrap="square" rtlCol="0">
            <a:spAutoFit/>
          </a:bodyPr>
          <a:lstStyle/>
          <a:p>
            <a:pPr algn="just" rtl="1">
              <a:lnSpc>
                <a:spcPct val="150000"/>
              </a:lnSpc>
            </a:pPr>
            <a:r>
              <a:rPr lang="ar-SA" sz="2400" kern="0" dirty="0">
                <a:solidFill>
                  <a:srgbClr val="002060"/>
                </a:solidFill>
                <a:latin typeface="Calibri" panose="020F0502020204030204" pitchFamily="34" charset="0"/>
                <a:cs typeface="Calibri" panose="020F0502020204030204" pitchFamily="34" charset="0"/>
              </a:rPr>
              <a:t>من زاوية إنسانية أعمق، رأى الباحث </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FF0000"/>
                </a:solidFill>
                <a:latin typeface="Calibri" panose="020F0502020204030204" pitchFamily="34" charset="0"/>
                <a:cs typeface="Calibri" panose="020F0502020204030204" pitchFamily="34" charset="0"/>
              </a:rPr>
              <a:t>ويلبر شرام</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Wilbur Schramm </a:t>
            </a:r>
            <a:r>
              <a:rPr lang="ar-SA" sz="2400" kern="0" dirty="0">
                <a:solidFill>
                  <a:srgbClr val="002060"/>
                </a:solidFill>
                <a:latin typeface="Calibri" panose="020F0502020204030204" pitchFamily="34" charset="0"/>
                <a:cs typeface="Calibri" panose="020F0502020204030204" pitchFamily="34" charset="0"/>
              </a:rPr>
              <a:t>أن الاتصال هو "تبادل للمعاني بين الأفراد الذين يشتركون في رموز"، مؤكدًا أن نجاح الاتصال لا يتوقف فقط على إرسال </a:t>
            </a:r>
            <a:r>
              <a:rPr lang="ar-SA" sz="2400" b="1" kern="0" dirty="0">
                <a:solidFill>
                  <a:srgbClr val="FF0000"/>
                </a:solidFill>
                <a:latin typeface="Calibri" panose="020F0502020204030204" pitchFamily="34" charset="0"/>
                <a:cs typeface="Calibri" panose="020F0502020204030204" pitchFamily="34" charset="0"/>
              </a:rPr>
              <a:t>الرسالة</a:t>
            </a:r>
            <a:r>
              <a:rPr lang="ar-SA" sz="2400" kern="0" dirty="0">
                <a:solidFill>
                  <a:srgbClr val="002060"/>
                </a:solidFill>
                <a:latin typeface="Calibri" panose="020F0502020204030204" pitchFamily="34" charset="0"/>
                <a:cs typeface="Calibri" panose="020F0502020204030204" pitchFamily="34" charset="0"/>
              </a:rPr>
              <a:t>، بل على وجود رموز وخلفيات مشتركة لفهمها</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هذا التعريف أضاف </a:t>
            </a:r>
            <a:r>
              <a:rPr lang="ar-SA" sz="2400" kern="0" dirty="0">
                <a:solidFill>
                  <a:srgbClr val="FF0000"/>
                </a:solidFill>
                <a:latin typeface="Calibri" panose="020F0502020204030204" pitchFamily="34" charset="0"/>
                <a:cs typeface="Calibri" panose="020F0502020204030204" pitchFamily="34" charset="0"/>
              </a:rPr>
              <a:t>الطابع التفاعلي </a:t>
            </a:r>
            <a:r>
              <a:rPr lang="ar-SA" sz="2400" kern="0" dirty="0">
                <a:solidFill>
                  <a:srgbClr val="002060"/>
                </a:solidFill>
                <a:latin typeface="Calibri" panose="020F0502020204030204" pitchFamily="34" charset="0"/>
                <a:cs typeface="Calibri" panose="020F0502020204030204" pitchFamily="34" charset="0"/>
              </a:rPr>
              <a:t>والثقافي إلى مفهوم </a:t>
            </a:r>
            <a:r>
              <a:rPr lang="ar-SA" sz="2400" b="1" kern="0" dirty="0">
                <a:solidFill>
                  <a:srgbClr val="FF0000"/>
                </a:solidFill>
                <a:latin typeface="Calibri" panose="020F0502020204030204" pitchFamily="34" charset="0"/>
                <a:cs typeface="Calibri" panose="020F0502020204030204" pitchFamily="34" charset="0"/>
              </a:rPr>
              <a:t>الاتصال</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94D01D4A-E82F-9B68-D4D3-F6319625D4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E918273A-0A11-8AAD-7BCB-3AC2E7392A85}"/>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0D9C956-ACEA-68F3-116B-5EB671FF835C}"/>
              </a:ext>
            </a:extLst>
          </p:cNvPr>
          <p:cNvSpPr txBox="1"/>
          <p:nvPr/>
        </p:nvSpPr>
        <p:spPr>
          <a:xfrm>
            <a:off x="797145" y="1357483"/>
            <a:ext cx="7414438" cy="2251065"/>
          </a:xfrm>
          <a:prstGeom prst="rect">
            <a:avLst/>
          </a:prstGeom>
          <a:noFill/>
        </p:spPr>
        <p:txBody>
          <a:bodyPr wrap="square" rtlCol="0">
            <a:spAutoFit/>
          </a:bodyPr>
          <a:lstStyle/>
          <a:p>
            <a:pPr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وقد قدّم </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FF0000"/>
                </a:solidFill>
                <a:latin typeface="Calibri" panose="020F0502020204030204" pitchFamily="34" charset="0"/>
                <a:cs typeface="Calibri" panose="020F0502020204030204" pitchFamily="34" charset="0"/>
              </a:rPr>
              <a:t>إيفرت روجرز</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Everett Rogers</a:t>
            </a:r>
            <a:r>
              <a:rPr lang="ar-EG" sz="2400" dirty="0">
                <a:solidFill>
                  <a:srgbClr val="002060"/>
                </a:solidFill>
                <a:latin typeface="Times New Roman" panose="02020603050405020304" pitchFamily="18" charset="0"/>
                <a:cs typeface="Times New Roman" panose="02020603050405020304" pitchFamily="18" charset="0"/>
              </a:rPr>
              <a:t> </a:t>
            </a:r>
            <a:r>
              <a:rPr lang="ar-SA" sz="2400" kern="0" dirty="0">
                <a:solidFill>
                  <a:srgbClr val="002060"/>
                </a:solidFill>
                <a:latin typeface="Calibri" panose="020F0502020204030204" pitchFamily="34" charset="0"/>
                <a:cs typeface="Calibri" panose="020F0502020204030204" pitchFamily="34" charset="0"/>
              </a:rPr>
              <a:t>تعريفًا يرتبط بتغيير السلوك ونقل الابتكار، حيث اعتبر </a:t>
            </a:r>
            <a:r>
              <a:rPr lang="ar-SA" sz="2400" b="1"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"عملية يتم من خلالها نقل رسالة من شخص إلى آخر بهدف التأثير أو التغيير"، وركز على الجانب التطويري للاتصال في المجتمعات النامية، وارتبط اسمه </a:t>
            </a:r>
            <a:r>
              <a:rPr lang="ar-SA" sz="2400" b="1" kern="0" dirty="0">
                <a:solidFill>
                  <a:srgbClr val="FF0000"/>
                </a:solidFill>
                <a:latin typeface="Calibri" panose="020F0502020204030204" pitchFamily="34" charset="0"/>
                <a:cs typeface="Calibri" panose="020F0502020204030204" pitchFamily="34" charset="0"/>
              </a:rPr>
              <a:t>بنظرية انتشار الابتكارات</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0AC4F3C0-A1D4-9F53-3D0C-474C758F49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1739" y="1493520"/>
            <a:ext cx="3062555" cy="23909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88D8F261-CAEA-6F28-27F6-A49639D2C458}"/>
              </a:ext>
            </a:extLst>
          </p:cNvPr>
          <p:cNvSpPr/>
          <p:nvPr/>
        </p:nvSpPr>
        <p:spPr>
          <a:xfrm>
            <a:off x="8216197"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059638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10544-2AE1-F46B-C2B1-E122724FCF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874D34E-7670-CCD2-4771-0A8CA4D320FE}"/>
              </a:ext>
            </a:extLst>
          </p:cNvPr>
          <p:cNvSpPr txBox="1"/>
          <p:nvPr/>
        </p:nvSpPr>
        <p:spPr>
          <a:xfrm>
            <a:off x="8091377" y="392093"/>
            <a:ext cx="4557823"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مفهوم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539B94C3-C8A5-6273-E0D0-2E625D58790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66B02B1-4B30-D360-A171-50418143107F}"/>
              </a:ext>
            </a:extLst>
          </p:cNvPr>
          <p:cNvSpPr txBox="1"/>
          <p:nvPr/>
        </p:nvSpPr>
        <p:spPr>
          <a:xfrm>
            <a:off x="3955313" y="1481064"/>
            <a:ext cx="7857459" cy="2251065"/>
          </a:xfrm>
          <a:prstGeom prst="rect">
            <a:avLst/>
          </a:prstGeom>
          <a:noFill/>
        </p:spPr>
        <p:txBody>
          <a:bodyPr wrap="square" rtlCol="0">
            <a:spAutoFit/>
          </a:bodyPr>
          <a:lstStyle/>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من جهة أخرى، يرى الباحث</a:t>
            </a:r>
            <a:r>
              <a:rPr lang="ar-EG" sz="2400" dirty="0"/>
              <a:t> </a:t>
            </a:r>
            <a:r>
              <a:rPr lang="ar-EG" sz="2400" b="1" kern="0" dirty="0">
                <a:solidFill>
                  <a:srgbClr val="FF0000"/>
                </a:solidFill>
                <a:latin typeface="Calibri" panose="020F0502020204030204" pitchFamily="34" charset="0"/>
                <a:cs typeface="Calibri" panose="020F0502020204030204" pitchFamily="34" charset="0"/>
              </a:rPr>
              <a:t>فرانك دانس</a:t>
            </a:r>
            <a:r>
              <a:rPr lang="ar-SA" sz="2400" b="1" kern="0" dirty="0">
                <a:solidFill>
                  <a:srgbClr val="FF0000"/>
                </a:solidFill>
                <a:latin typeface="Calibri" panose="020F0502020204030204" pitchFamily="34" charset="0"/>
                <a:cs typeface="Calibri" panose="020F0502020204030204" pitchFamily="34" charset="0"/>
              </a:rPr>
              <a:t> </a:t>
            </a:r>
            <a:r>
              <a:rPr lang="en-US" sz="2400" b="1" kern="0" dirty="0">
                <a:solidFill>
                  <a:srgbClr val="FF000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Frank Dance</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أن </a:t>
            </a:r>
            <a:r>
              <a:rPr lang="ar-SA" sz="2400"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ظاهرة معقدة لا يمكن حصرها في تعريف واحد، واقترح أن نراه كعملية متعددة الأبعاد تشمل الزمان، ا</a:t>
            </a:r>
            <a:r>
              <a:rPr lang="ar-SA" sz="2400" kern="0" dirty="0">
                <a:solidFill>
                  <a:srgbClr val="FF0000"/>
                </a:solidFill>
                <a:latin typeface="Calibri" panose="020F0502020204030204" pitchFamily="34" charset="0"/>
                <a:cs typeface="Calibri" panose="020F0502020204030204" pitchFamily="34" charset="0"/>
              </a:rPr>
              <a:t>لتأثي</a:t>
            </a:r>
            <a:r>
              <a:rPr lang="ar-SA" sz="2400" kern="0" dirty="0">
                <a:solidFill>
                  <a:srgbClr val="002060"/>
                </a:solidFill>
                <a:latin typeface="Calibri" panose="020F0502020204030204" pitchFamily="34" charset="0"/>
                <a:cs typeface="Calibri" panose="020F0502020204030204" pitchFamily="34" charset="0"/>
              </a:rPr>
              <a:t>ر، والعلاقات الإنسانية، مما يعكس الثراء النظري لهذا المفهوم</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16F11DCD-217B-1841-9DB1-C575A90E25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3F2E79F6-E92A-5914-286A-DB2D846612FA}"/>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96FA45E-89F7-4F38-7B5F-A0F65B458D4C}"/>
              </a:ext>
            </a:extLst>
          </p:cNvPr>
          <p:cNvSpPr txBox="1"/>
          <p:nvPr/>
        </p:nvSpPr>
        <p:spPr>
          <a:xfrm>
            <a:off x="877447" y="4268180"/>
            <a:ext cx="8300484" cy="1697068"/>
          </a:xfrm>
          <a:prstGeom prst="rect">
            <a:avLst/>
          </a:prstGeom>
          <a:noFill/>
        </p:spPr>
        <p:txBody>
          <a:bodyPr wrap="square" rtlCol="0">
            <a:spAutoFit/>
          </a:bodyPr>
          <a:lstStyle/>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كما عرّف </a:t>
            </a:r>
            <a:r>
              <a:rPr lang="ar-SA" sz="2400" b="1" kern="0" dirty="0">
                <a:solidFill>
                  <a:srgbClr val="FF0000"/>
                </a:solidFill>
                <a:latin typeface="Calibri" panose="020F0502020204030204" pitchFamily="34" charset="0"/>
                <a:cs typeface="Calibri" panose="020F0502020204030204" pitchFamily="34" charset="0"/>
              </a:rPr>
              <a:t>دينيس ماكويل </a:t>
            </a:r>
            <a:r>
              <a:rPr lang="en-US" sz="2400" dirty="0">
                <a:solidFill>
                  <a:srgbClr val="002060"/>
                </a:solidFill>
                <a:latin typeface="Times New Roman" panose="02020603050405020304" pitchFamily="18" charset="0"/>
                <a:cs typeface="Times New Roman" panose="02020603050405020304" pitchFamily="18" charset="0"/>
              </a:rPr>
              <a:t>Denis McQuail </a:t>
            </a:r>
            <a:r>
              <a:rPr lang="ar-EG" sz="2400" dirty="0">
                <a:solidFill>
                  <a:srgbClr val="002060"/>
                </a:solidFill>
                <a:latin typeface="Times New Roman" panose="02020603050405020304" pitchFamily="18" charset="0"/>
                <a:cs typeface="Times New Roman" panose="02020603050405020304" pitchFamily="18" charset="0"/>
              </a:rPr>
              <a:t> </a:t>
            </a:r>
            <a:r>
              <a:rPr lang="ar-SA" sz="2400" kern="0" dirty="0">
                <a:solidFill>
                  <a:srgbClr val="002060"/>
                </a:solidFill>
                <a:latin typeface="Calibri" panose="020F0502020204030204" pitchFamily="34" charset="0"/>
                <a:cs typeface="Calibri" panose="020F0502020204030204" pitchFamily="34" charset="0"/>
              </a:rPr>
              <a:t>الاتصال على أنه "المجال الذي يدرس كيف يستخدم الإنسان </a:t>
            </a:r>
            <a:r>
              <a:rPr lang="ar-SA" sz="2400" kern="0" dirty="0">
                <a:solidFill>
                  <a:srgbClr val="FF0000"/>
                </a:solidFill>
                <a:latin typeface="Calibri" panose="020F0502020204030204" pitchFamily="34" charset="0"/>
                <a:cs typeface="Calibri" panose="020F0502020204030204" pitchFamily="34" charset="0"/>
              </a:rPr>
              <a:t>الرموز </a:t>
            </a:r>
            <a:r>
              <a:rPr lang="ar-SA" sz="2400" kern="0" dirty="0">
                <a:solidFill>
                  <a:srgbClr val="002060"/>
                </a:solidFill>
                <a:latin typeface="Calibri" panose="020F0502020204030204" pitchFamily="34" charset="0"/>
                <a:cs typeface="Calibri" panose="020F0502020204030204" pitchFamily="34" charset="0"/>
              </a:rPr>
              <a:t>لنقل المعاني والتأثير في البيئة المحيطة"، وهو تعريف يُبرز البعد الرمزي والسلوكي </a:t>
            </a:r>
            <a:r>
              <a:rPr lang="ar-SA" sz="2400" kern="0" dirty="0">
                <a:solidFill>
                  <a:srgbClr val="FF0000"/>
                </a:solidFill>
                <a:latin typeface="Calibri" panose="020F0502020204030204" pitchFamily="34" charset="0"/>
                <a:cs typeface="Calibri" panose="020F0502020204030204" pitchFamily="34" charset="0"/>
              </a:rPr>
              <a:t>للاتصال</a:t>
            </a:r>
            <a:r>
              <a:rPr lang="ar-SA" sz="2400" kern="0" dirty="0">
                <a:solidFill>
                  <a:srgbClr val="002060"/>
                </a:solidFill>
                <a:latin typeface="Calibri" panose="020F0502020204030204" pitchFamily="34" charset="0"/>
                <a:cs typeface="Calibri" panose="020F0502020204030204" pitchFamily="34" charset="0"/>
              </a:rPr>
              <a:t> كأداة لفهم العالم</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29A119DB-5FD6-6529-0A5E-0E5C2FE808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7447" y="1230710"/>
            <a:ext cx="2259158" cy="26888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DBC5F5B8-BD95-C481-CBD3-F367CCB31B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41823" y="3591059"/>
            <a:ext cx="2370949" cy="26888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FDA56626-4323-6EA6-AEB1-F48CDDABAE54}"/>
              </a:ext>
            </a:extLst>
          </p:cNvPr>
          <p:cNvSpPr/>
          <p:nvPr/>
        </p:nvSpPr>
        <p:spPr>
          <a:xfrm>
            <a:off x="2655369" y="61750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1908613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D8105-1805-C767-563A-BD24A1A729C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049DB3A-251D-E821-1BE6-404F3F6A57E7}"/>
              </a:ext>
            </a:extLst>
          </p:cNvPr>
          <p:cNvSpPr txBox="1"/>
          <p:nvPr/>
        </p:nvSpPr>
        <p:spPr>
          <a:xfrm>
            <a:off x="0" y="176957"/>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مفهوم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5F687AB0-F7BD-1896-5365-A067C1E40C3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8DBED6D-D7B0-FFD9-A06F-A78D42B552A4}"/>
              </a:ext>
            </a:extLst>
          </p:cNvPr>
          <p:cNvSpPr txBox="1"/>
          <p:nvPr/>
        </p:nvSpPr>
        <p:spPr>
          <a:xfrm>
            <a:off x="659218" y="995018"/>
            <a:ext cx="11302410" cy="5529719"/>
          </a:xfrm>
          <a:prstGeom prst="rect">
            <a:avLst/>
          </a:prstGeom>
          <a:noFill/>
        </p:spPr>
        <p:txBody>
          <a:bodyPr wrap="square" rtlCol="0">
            <a:spAutoFit/>
          </a:bodyPr>
          <a:lstStyle/>
          <a:p>
            <a:pPr marL="0" marR="0" algn="just"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خلاصة لما سبق:</a:t>
            </a:r>
            <a:endParaRPr lang="en-US" sz="2400" b="1"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رغم تعدد التعريفات، يمكن تلخيص مفهوم الاتصال أكاديميًا بأنه</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عملية اجتماعية-رمزية تهدف إلى نقل المعاني أو التأثير من خلال تبادل منظم </a:t>
            </a:r>
            <a:r>
              <a:rPr lang="ar-SA" sz="2400" kern="0" dirty="0">
                <a:solidFill>
                  <a:srgbClr val="FF0000"/>
                </a:solidFill>
                <a:latin typeface="Calibri" panose="020F0502020204030204" pitchFamily="34" charset="0"/>
                <a:cs typeface="Calibri" panose="020F0502020204030204" pitchFamily="34" charset="0"/>
              </a:rPr>
              <a:t>للرموز</a:t>
            </a:r>
            <a:r>
              <a:rPr lang="ar-SA" sz="2400" kern="0" dirty="0">
                <a:solidFill>
                  <a:srgbClr val="002060"/>
                </a:solidFill>
                <a:latin typeface="Calibri" panose="020F0502020204030204" pitchFamily="34" charset="0"/>
                <a:cs typeface="Calibri" panose="020F0502020204030204" pitchFamily="34" charset="0"/>
              </a:rPr>
              <a:t> داخل سياق ثقافي أو تكنولوجي معيّن، بين </a:t>
            </a:r>
            <a:r>
              <a:rPr lang="ar-SA" sz="2400" b="1" kern="0" dirty="0">
                <a:solidFill>
                  <a:srgbClr val="FF0000"/>
                </a:solidFill>
                <a:latin typeface="Calibri" panose="020F0502020204030204" pitchFamily="34" charset="0"/>
                <a:cs typeface="Calibri" panose="020F0502020204030204" pitchFamily="34" charset="0"/>
              </a:rPr>
              <a:t>مرسل ومتلقٍ </a:t>
            </a:r>
            <a:r>
              <a:rPr lang="ar-SA" sz="2400" kern="0" dirty="0">
                <a:solidFill>
                  <a:srgbClr val="002060"/>
                </a:solidFill>
                <a:latin typeface="Calibri" panose="020F0502020204030204" pitchFamily="34" charset="0"/>
                <a:cs typeface="Calibri" panose="020F0502020204030204" pitchFamily="34" charset="0"/>
              </a:rPr>
              <a:t>يشتركان في نُظم مرجعية معينة</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وكل اتجاه من التعريفات السابقة يُبرز بُعدًا معينًا</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الاتجاه الخطّي كما عند </a:t>
            </a:r>
            <a:r>
              <a:rPr lang="ar-SA" sz="2400" b="1" kern="0" dirty="0">
                <a:solidFill>
                  <a:srgbClr val="FF0000"/>
                </a:solidFill>
                <a:latin typeface="Calibri" panose="020F0502020204030204" pitchFamily="34" charset="0"/>
                <a:cs typeface="Calibri" panose="020F0502020204030204" pitchFamily="34" charset="0"/>
              </a:rPr>
              <a:t>لاسويل</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Harold Lasswell</a:t>
            </a:r>
            <a:endParaRPr lang="en-US" sz="2400" kern="0" dirty="0">
              <a:solidFill>
                <a:srgbClr val="002060"/>
              </a:solidFill>
              <a:latin typeface="Times New Roman" panose="02020603050405020304" pitchFamily="18" charset="0"/>
              <a:cs typeface="Times New Roman" panose="02020603050405020304" pitchFamily="18" charset="0"/>
            </a:endParaRP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الاتجاه التقني كما عند </a:t>
            </a:r>
            <a:r>
              <a:rPr lang="ar-SA" sz="2400" b="1" kern="0" dirty="0">
                <a:solidFill>
                  <a:srgbClr val="FF0000"/>
                </a:solidFill>
                <a:latin typeface="Calibri" panose="020F0502020204030204" pitchFamily="34" charset="0"/>
                <a:cs typeface="Calibri" panose="020F0502020204030204" pitchFamily="34" charset="0"/>
              </a:rPr>
              <a:t>شانون وويفر</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Claude Shannon &amp; Warren Weaver</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الاتجاه التفاعلي/الرمزي كما عند </a:t>
            </a:r>
            <a:r>
              <a:rPr lang="ar-SA" sz="2400" b="1" kern="0" dirty="0">
                <a:solidFill>
                  <a:srgbClr val="FF0000"/>
                </a:solidFill>
                <a:latin typeface="Calibri" panose="020F0502020204030204" pitchFamily="34" charset="0"/>
                <a:cs typeface="Calibri" panose="020F0502020204030204" pitchFamily="34" charset="0"/>
              </a:rPr>
              <a:t>شرام</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Wilbur Schramm</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الاتجاه الوظيفي والتغييري كما عند </a:t>
            </a:r>
            <a:r>
              <a:rPr lang="ar-SA" sz="2400" b="1" kern="0" dirty="0">
                <a:solidFill>
                  <a:srgbClr val="FF0000"/>
                </a:solidFill>
                <a:latin typeface="Calibri" panose="020F0502020204030204" pitchFamily="34" charset="0"/>
                <a:cs typeface="Calibri" panose="020F0502020204030204" pitchFamily="34" charset="0"/>
              </a:rPr>
              <a:t>روجرز</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Everett Rogers</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والاتجاه البنائي الاجتماعي كما عند </a:t>
            </a:r>
            <a:r>
              <a:rPr lang="ar-SA" sz="2400" b="1" kern="0" dirty="0">
                <a:solidFill>
                  <a:srgbClr val="FF0000"/>
                </a:solidFill>
                <a:latin typeface="Calibri" panose="020F0502020204030204" pitchFamily="34" charset="0"/>
                <a:cs typeface="Calibri" panose="020F0502020204030204" pitchFamily="34" charset="0"/>
              </a:rPr>
              <a:t>ماكويل</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Denis McQuail</a:t>
            </a:r>
            <a:endParaRPr lang="ar-SA" sz="2400" dirty="0">
              <a:solidFill>
                <a:srgbClr val="00206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1CC8F0F-EA2B-961D-411B-6D358BA584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458D9336-2155-5729-B3A6-3229DD10CE2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47431D42-E46A-DE36-7A48-CD7657BB2B37}"/>
              </a:ext>
            </a:extLst>
          </p:cNvPr>
          <p:cNvSpPr/>
          <p:nvPr/>
        </p:nvSpPr>
        <p:spPr>
          <a:xfrm>
            <a:off x="8216197"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677569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753B7-4382-633C-26F0-125E16BBABF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569B194-F748-C9E9-DB01-D5E071786520}"/>
              </a:ext>
            </a:extLst>
          </p:cNvPr>
          <p:cNvSpPr txBox="1"/>
          <p:nvPr/>
        </p:nvSpPr>
        <p:spPr>
          <a:xfrm>
            <a:off x="7910686" y="341466"/>
            <a:ext cx="4557823"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E538EFF8-0EB1-3336-0577-699FE64E4FF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5A8D2EB-C833-0E26-3DDA-917C7EE093DA}"/>
              </a:ext>
            </a:extLst>
          </p:cNvPr>
          <p:cNvSpPr txBox="1"/>
          <p:nvPr/>
        </p:nvSpPr>
        <p:spPr>
          <a:xfrm>
            <a:off x="265814" y="1129456"/>
            <a:ext cx="11671067" cy="830997"/>
          </a:xfrm>
          <a:prstGeom prst="rect">
            <a:avLst/>
          </a:prstGeom>
          <a:noFill/>
        </p:spPr>
        <p:txBody>
          <a:bodyPr wrap="square" rtlCol="0">
            <a:spAutoFit/>
          </a:bodyPr>
          <a:lstStyle/>
          <a:p>
            <a:pPr marL="0" marR="0" algn="just" rtl="1">
              <a:spcAft>
                <a:spcPts val="800"/>
              </a:spcAft>
            </a:pPr>
            <a:r>
              <a:rPr lang="ar-SA" sz="2400" kern="0" dirty="0">
                <a:solidFill>
                  <a:srgbClr val="002060"/>
                </a:solidFill>
                <a:latin typeface="Calibri" panose="020F0502020204030204" pitchFamily="34" charset="0"/>
                <a:cs typeface="Calibri" panose="020F0502020204030204" pitchFamily="34" charset="0"/>
              </a:rPr>
              <a:t>يمثّل الاتصال جوهر التفاعل الإنساني منذ بدايات الوجود البشري، وقد مرّ تطوره بعدة مراحل انعكست فيها طبيعة المجتمعات، وتقدّم المعارف، وتطور الوسائط. ويمكن تقسيم تطور </a:t>
            </a:r>
            <a:r>
              <a:rPr lang="ar-SA" sz="2400" b="1" kern="0" dirty="0">
                <a:solidFill>
                  <a:srgbClr val="FF0000"/>
                </a:solidFill>
                <a:latin typeface="Calibri" panose="020F0502020204030204" pitchFamily="34" charset="0"/>
                <a:cs typeface="Calibri" panose="020F0502020204030204" pitchFamily="34" charset="0"/>
              </a:rPr>
              <a:t>الاتصال الإنساني </a:t>
            </a:r>
            <a:r>
              <a:rPr lang="ar-SA" sz="2400" kern="0" dirty="0">
                <a:solidFill>
                  <a:srgbClr val="002060"/>
                </a:solidFill>
                <a:latin typeface="Calibri" panose="020F0502020204030204" pitchFamily="34" charset="0"/>
                <a:cs typeface="Calibri" panose="020F0502020204030204" pitchFamily="34" charset="0"/>
              </a:rPr>
              <a:t>إلى </a:t>
            </a:r>
            <a:r>
              <a:rPr lang="ar-EG" sz="2400" kern="0" dirty="0">
                <a:solidFill>
                  <a:srgbClr val="002060"/>
                </a:solidFill>
                <a:latin typeface="Calibri" panose="020F0502020204030204" pitchFamily="34" charset="0"/>
                <a:cs typeface="Calibri" panose="020F0502020204030204" pitchFamily="34" charset="0"/>
              </a:rPr>
              <a:t>عدة </a:t>
            </a:r>
            <a:r>
              <a:rPr lang="ar-SA" sz="2400" kern="0" dirty="0">
                <a:solidFill>
                  <a:srgbClr val="002060"/>
                </a:solidFill>
                <a:latin typeface="Calibri" panose="020F0502020204030204" pitchFamily="34" charset="0"/>
                <a:cs typeface="Calibri" panose="020F0502020204030204" pitchFamily="34" charset="0"/>
              </a:rPr>
              <a:t>مراحل متتابعة</a:t>
            </a:r>
            <a:r>
              <a:rPr lang="ar-EG" sz="2400" kern="0" dirty="0">
                <a:solidFill>
                  <a:srgbClr val="002060"/>
                </a:solidFill>
                <a:latin typeface="Calibri" panose="020F0502020204030204" pitchFamily="34" charset="0"/>
                <a:cs typeface="Calibri" panose="020F0502020204030204" pitchFamily="34" charset="0"/>
              </a:rPr>
              <a:t>، تشمل:</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E3D7CB78-13A1-7BEE-AB5E-C47951CB73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366C628E-DA02-FF84-7452-DF6CF54D7EEF}"/>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BA87CD6E-443A-E432-9FD2-014C6324DA6B}"/>
              </a:ext>
            </a:extLst>
          </p:cNvPr>
          <p:cNvSpPr/>
          <p:nvPr/>
        </p:nvSpPr>
        <p:spPr>
          <a:xfrm>
            <a:off x="4306186" y="2018810"/>
            <a:ext cx="7885814" cy="4783397"/>
          </a:xfrm>
          <a:prstGeom prst="roundRect">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0" marR="0" algn="r" rtl="1">
              <a:lnSpc>
                <a:spcPct val="115000"/>
              </a:lnSpc>
              <a:spcAft>
                <a:spcPts val="800"/>
              </a:spcAft>
              <a:buNone/>
            </a:pPr>
            <a:r>
              <a:rPr lang="ar-SA" sz="2400" kern="0" dirty="0">
                <a:solidFill>
                  <a:srgbClr val="002060"/>
                </a:solidFill>
                <a:latin typeface="Times New Roman" panose="02020603050405020304" pitchFamily="18" charset="0"/>
                <a:cs typeface="Times New Roman" panose="02020603050405020304" pitchFamily="18" charset="0"/>
              </a:rPr>
              <a:t>1</a:t>
            </a:r>
            <a:r>
              <a:rPr lang="ar-SA"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مرحلة الإشارات والرموز (</a:t>
            </a:r>
            <a:r>
              <a:rPr lang="ar-SA" sz="2400" b="1" kern="0" dirty="0">
                <a:solidFill>
                  <a:srgbClr val="FF0000"/>
                </a:solidFill>
                <a:latin typeface="Calibri" panose="020F0502020204030204" pitchFamily="34" charset="0"/>
                <a:cs typeface="Calibri" panose="020F0502020204030204" pitchFamily="34" charset="0"/>
              </a:rPr>
              <a:t>الاتصال غير اللفظي </a:t>
            </a:r>
            <a:r>
              <a:rPr lang="ar-SA" sz="2400" b="1" kern="0" dirty="0">
                <a:solidFill>
                  <a:srgbClr val="002060"/>
                </a:solidFill>
                <a:latin typeface="Calibri" panose="020F0502020204030204" pitchFamily="34" charset="0"/>
                <a:cs typeface="Calibri" panose="020F0502020204030204" pitchFamily="34" charset="0"/>
              </a:rPr>
              <a:t>البدائي)</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15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ما قبل اللغة – في عصور الإنسان الأول</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إشارات اليد، تعبيرات الوجه، حركات الجسد، أصوات بدائية، والرموز الصخرية</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في هذه المرحلة، اعتمد الإنسان على الإشارات لتوصيل المشاعر والتحذيرات، كرفع اليد للدلالة على الخطر، أو استخدام الدخان والنار </a:t>
            </a:r>
            <a:r>
              <a:rPr lang="ar-SA" sz="2400" kern="0" dirty="0">
                <a:solidFill>
                  <a:srgbClr val="FF0000"/>
                </a:solidFill>
                <a:latin typeface="Calibri" panose="020F0502020204030204" pitchFamily="34" charset="0"/>
                <a:cs typeface="Calibri" panose="020F0502020204030204" pitchFamily="34" charset="0"/>
              </a:rPr>
              <a:t>للاتصال</a:t>
            </a:r>
            <a:r>
              <a:rPr lang="ar-SA" sz="2400" kern="0" dirty="0">
                <a:solidFill>
                  <a:srgbClr val="002060"/>
                </a:solidFill>
                <a:latin typeface="Calibri" panose="020F0502020204030204" pitchFamily="34" charset="0"/>
                <a:cs typeface="Calibri" panose="020F0502020204030204" pitchFamily="34" charset="0"/>
              </a:rPr>
              <a:t> عبر المسافات. ورغم بساطتها، كانت هذه المرحلة جوهرية لبناء أولى أس</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س الفهم المتبادل</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تأسيس </a:t>
            </a:r>
            <a:r>
              <a:rPr lang="ar-SA" sz="2400" kern="0" dirty="0">
                <a:solidFill>
                  <a:srgbClr val="FF0000"/>
                </a:solidFill>
                <a:latin typeface="Calibri" panose="020F0502020204030204" pitchFamily="34" charset="0"/>
                <a:cs typeface="Calibri" panose="020F0502020204030204" pitchFamily="34" charset="0"/>
              </a:rPr>
              <a:t>التواصل</a:t>
            </a:r>
            <a:r>
              <a:rPr lang="ar-SA" sz="2400" kern="0" dirty="0">
                <a:solidFill>
                  <a:srgbClr val="002060"/>
                </a:solidFill>
                <a:latin typeface="Calibri" panose="020F0502020204030204" pitchFamily="34" charset="0"/>
                <a:cs typeface="Calibri" panose="020F0502020204030204" pitchFamily="34" charset="0"/>
              </a:rPr>
              <a:t> الأولي غير اللفظي</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ظهور أول رموز بصرية في الكهوف</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6224733A-BCBF-6DAD-3699-42C6FF0F3F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542" y="2151438"/>
            <a:ext cx="3815316" cy="43163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CE7497D4-FD66-1E39-6B22-C75F8856C08B}"/>
              </a:ext>
            </a:extLst>
          </p:cNvPr>
          <p:cNvSpPr/>
          <p:nvPr/>
        </p:nvSpPr>
        <p:spPr>
          <a:xfrm>
            <a:off x="2580741" y="62816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82391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3AF76-4361-2B2D-FD26-BC731857B8A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FD4FFC5-9EF3-C725-949B-50412A32C7AB}"/>
              </a:ext>
            </a:extLst>
          </p:cNvPr>
          <p:cNvSpPr txBox="1"/>
          <p:nvPr/>
        </p:nvSpPr>
        <p:spPr>
          <a:xfrm>
            <a:off x="51098" y="137620"/>
            <a:ext cx="3902032"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B0590CD1-38B1-51C8-BB9C-63132CC082C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557996-1084-00B9-1550-B3F651DA7942}"/>
              </a:ext>
            </a:extLst>
          </p:cNvPr>
          <p:cNvSpPr txBox="1"/>
          <p:nvPr/>
        </p:nvSpPr>
        <p:spPr>
          <a:xfrm>
            <a:off x="4390722" y="1196890"/>
            <a:ext cx="7410718" cy="4827668"/>
          </a:xfrm>
          <a:prstGeom prst="rect">
            <a:avLst/>
          </a:prstGeom>
          <a:noFill/>
        </p:spPr>
        <p:txBody>
          <a:bodyPr wrap="square" rtlCol="0">
            <a:spAutoFit/>
          </a:bodyPr>
          <a:lstStyle/>
          <a:p>
            <a:pPr algn="r" rtl="1">
              <a:lnSpc>
                <a:spcPct val="115000"/>
              </a:lnSpc>
              <a:spcAft>
                <a:spcPts val="800"/>
              </a:spcAft>
            </a:pPr>
            <a:r>
              <a:rPr lang="ar-SA" sz="2400" kern="0" dirty="0">
                <a:solidFill>
                  <a:srgbClr val="002060"/>
                </a:solidFill>
                <a:latin typeface="Calibri" panose="020F0502020204030204" pitchFamily="34" charset="0"/>
                <a:cs typeface="+mj-cs"/>
              </a:rPr>
              <a:t>2. </a:t>
            </a:r>
            <a:r>
              <a:rPr lang="ar-SA" sz="2400" b="1" kern="0" dirty="0">
                <a:solidFill>
                  <a:srgbClr val="002060"/>
                </a:solidFill>
                <a:latin typeface="Calibri" panose="020F0502020204030204" pitchFamily="34" charset="0"/>
                <a:cs typeface="Calibri" panose="020F0502020204030204" pitchFamily="34" charset="0"/>
              </a:rPr>
              <a:t>مرحلة اللغة المنطوقة (</a:t>
            </a:r>
            <a:r>
              <a:rPr lang="ar-SA" sz="2400" b="1" kern="0" dirty="0">
                <a:solidFill>
                  <a:srgbClr val="FF0000"/>
                </a:solidFill>
                <a:latin typeface="Calibri" panose="020F0502020204030204" pitchFamily="34" charset="0"/>
                <a:cs typeface="Calibri" panose="020F0502020204030204" pitchFamily="34" charset="0"/>
              </a:rPr>
              <a:t>الاتصال اللفظي</a:t>
            </a:r>
            <a:r>
              <a:rPr lang="ar-SA"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algn="r" rtl="1">
              <a:lnSpc>
                <a:spcPct val="115000"/>
              </a:lnSpc>
              <a:spcAft>
                <a:spcPts val="800"/>
              </a:spcAft>
            </a:pP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منذ</a:t>
            </a:r>
            <a:r>
              <a:rPr lang="ar-SA" sz="2400" kern="0" dirty="0">
                <a:solidFill>
                  <a:srgbClr val="002060"/>
                </a:solidFill>
                <a:latin typeface="Calibri" panose="020F0502020204030204" pitchFamily="34" charset="0"/>
                <a:cs typeface="+mj-cs"/>
              </a:rPr>
              <a:t> 50</a:t>
            </a:r>
            <a:r>
              <a:rPr lang="ar-SA" sz="2400" kern="0" dirty="0">
                <a:solidFill>
                  <a:srgbClr val="002060"/>
                </a:solidFill>
                <a:latin typeface="Calibri" panose="020F0502020204030204" pitchFamily="34" charset="0"/>
                <a:cs typeface="Calibri" panose="020F0502020204030204" pitchFamily="34" charset="0"/>
              </a:rPr>
              <a:t> ألف سنة تقريبًا</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اللغة الشفوية المعتمدة على الأصوات والمفردات</a:t>
            </a:r>
            <a:endParaRPr lang="en-US" sz="2400" kern="0" dirty="0">
              <a:solidFill>
                <a:srgbClr val="002060"/>
              </a:solidFill>
              <a:latin typeface="Calibri" panose="020F0502020204030204" pitchFamily="34" charset="0"/>
              <a:cs typeface="Calibri" panose="020F0502020204030204" pitchFamily="34" charset="0"/>
            </a:endParaRPr>
          </a:p>
          <a:p>
            <a:pPr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بدأ الإنسان بتطوير لغات منطوقة ذات </a:t>
            </a:r>
            <a:r>
              <a:rPr lang="ar-SA" sz="2400" b="1" kern="0" dirty="0">
                <a:solidFill>
                  <a:srgbClr val="FF0000"/>
                </a:solidFill>
                <a:latin typeface="Calibri" panose="020F0502020204030204" pitchFamily="34" charset="0"/>
                <a:cs typeface="Calibri" panose="020F0502020204030204" pitchFamily="34" charset="0"/>
              </a:rPr>
              <a:t>رموز صوتية </a:t>
            </a:r>
            <a:r>
              <a:rPr lang="ar-SA" sz="2400" kern="0" dirty="0">
                <a:solidFill>
                  <a:srgbClr val="002060"/>
                </a:solidFill>
                <a:latin typeface="Calibri" panose="020F0502020204030204" pitchFamily="34" charset="0"/>
                <a:cs typeface="Calibri" panose="020F0502020204030204" pitchFamily="34" charset="0"/>
              </a:rPr>
              <a:t>متفق عليها، مما وسّع من قدرته على التعبير عن الأفكار المجردة، وسمح بتكوين ثقافات وقصص وأساطير. وكانت </a:t>
            </a:r>
            <a:r>
              <a:rPr lang="ar-SA" sz="2400" b="1" kern="0" dirty="0">
                <a:solidFill>
                  <a:srgbClr val="FF0000"/>
                </a:solidFill>
                <a:latin typeface="Calibri" panose="020F0502020204030204" pitchFamily="34" charset="0"/>
                <a:cs typeface="Calibri" panose="020F0502020204030204" pitchFamily="34" charset="0"/>
              </a:rPr>
              <a:t>اللغة الشفوية </a:t>
            </a:r>
            <a:r>
              <a:rPr lang="ar-SA" sz="2400" kern="0" dirty="0">
                <a:solidFill>
                  <a:srgbClr val="002060"/>
                </a:solidFill>
                <a:latin typeface="Calibri" panose="020F0502020204030204" pitchFamily="34" charset="0"/>
                <a:cs typeface="Calibri" panose="020F0502020204030204" pitchFamily="34" charset="0"/>
              </a:rPr>
              <a:t>الأساس الذي بُنيت عليه المجتمعات القَبَلية والحضارات المبكرة</a:t>
            </a:r>
            <a:r>
              <a:rPr lang="en-US" sz="2400" kern="0" dirty="0">
                <a:solidFill>
                  <a:srgbClr val="002060"/>
                </a:solidFill>
                <a:latin typeface="Calibri" panose="020F0502020204030204" pitchFamily="34" charset="0"/>
                <a:cs typeface="Calibri" panose="020F0502020204030204" pitchFamily="34" charset="0"/>
              </a:rPr>
              <a:t>.</a:t>
            </a:r>
          </a:p>
          <a:p>
            <a:pPr algn="r" rtl="1">
              <a:lnSpc>
                <a:spcPct val="115000"/>
              </a:lnSpc>
              <a:spcAft>
                <a:spcPts val="800"/>
              </a:spcAft>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lvl="0" algn="r" rtl="1">
              <a:lnSpc>
                <a:spcPct val="115000"/>
              </a:lnSpc>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تعزيز نقل المعرفة بين الأجيال</a:t>
            </a:r>
            <a:endParaRPr lang="en-US" sz="2400" kern="0" dirty="0">
              <a:solidFill>
                <a:srgbClr val="002060"/>
              </a:solidFill>
              <a:latin typeface="Calibri" panose="020F0502020204030204" pitchFamily="34" charset="0"/>
              <a:cs typeface="Calibri" panose="020F0502020204030204" pitchFamily="34" charset="0"/>
            </a:endParaRPr>
          </a:p>
          <a:p>
            <a:pPr lvl="0" algn="r" rtl="1">
              <a:lnSpc>
                <a:spcPct val="115000"/>
              </a:lnSpc>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خلق هوية ثقافية لكل جماعة لغوية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8CFA85E6-A149-30A5-FDEF-83A81A07E7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F9623442-0FF4-5402-3948-0DB6FFF1822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7B43C643-5DB3-0EEB-B653-D3347B2B08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49" y="1160640"/>
            <a:ext cx="3753701" cy="47488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B8C40DC2-552F-EC95-E7C0-53C90CB10DD3}"/>
              </a:ext>
            </a:extLst>
          </p:cNvPr>
          <p:cNvSpPr/>
          <p:nvPr/>
        </p:nvSpPr>
        <p:spPr>
          <a:xfrm>
            <a:off x="8238872" y="38710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306014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EC6A6-D1D9-3139-9715-1EF6D2ECF4C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169E91E-CA23-102B-9923-7444E5516BF8}"/>
              </a:ext>
            </a:extLst>
          </p:cNvPr>
          <p:cNvSpPr txBox="1"/>
          <p:nvPr/>
        </p:nvSpPr>
        <p:spPr>
          <a:xfrm>
            <a:off x="7921256" y="341818"/>
            <a:ext cx="4557823"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73FB8EE0-29EF-2A70-70D4-4E88F145660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E6E64CE-B12E-ABDC-C370-99FD70BC183F}"/>
              </a:ext>
            </a:extLst>
          </p:cNvPr>
          <p:cNvSpPr txBox="1"/>
          <p:nvPr/>
        </p:nvSpPr>
        <p:spPr>
          <a:xfrm>
            <a:off x="4178595" y="1208382"/>
            <a:ext cx="7899990" cy="5307800"/>
          </a:xfrm>
          <a:prstGeom prst="rect">
            <a:avLst/>
          </a:prstGeom>
          <a:noFill/>
        </p:spPr>
        <p:txBody>
          <a:bodyPr wrap="square" rtlCol="0">
            <a:spAutoFit/>
          </a:bodyPr>
          <a:lstStyle/>
          <a:p>
            <a:pPr marL="0" marR="0" algn="r" rtl="1">
              <a:lnSpc>
                <a:spcPct val="115000"/>
              </a:lnSpc>
              <a:spcAft>
                <a:spcPts val="800"/>
              </a:spcAft>
              <a:buNone/>
            </a:pPr>
            <a:r>
              <a:rPr lang="ar-SA" sz="2400" b="1" kern="0" dirty="0">
                <a:solidFill>
                  <a:srgbClr val="002060"/>
                </a:solidFill>
                <a:latin typeface="Times New Roman" panose="02020603050405020304" pitchFamily="18" charset="0"/>
                <a:cs typeface="Times New Roman" panose="02020603050405020304" pitchFamily="18" charset="0"/>
              </a:rPr>
              <a:t>3</a:t>
            </a:r>
            <a:r>
              <a:rPr lang="ar-SA" sz="2400" b="1" kern="0" dirty="0">
                <a:solidFill>
                  <a:srgbClr val="002060"/>
                </a:solidFill>
                <a:latin typeface="Calibri" panose="020F0502020204030204" pitchFamily="34" charset="0"/>
                <a:cs typeface="Calibri" panose="020F0502020204030204" pitchFamily="34" charset="0"/>
              </a:rPr>
              <a:t>.مرحلة الكتابة (</a:t>
            </a:r>
            <a:r>
              <a:rPr lang="ar-SA" sz="2400" b="1" kern="0" dirty="0">
                <a:solidFill>
                  <a:srgbClr val="FF0000"/>
                </a:solidFill>
                <a:latin typeface="Calibri" panose="020F0502020204030204" pitchFamily="34" charset="0"/>
                <a:cs typeface="Calibri" panose="020F0502020204030204" pitchFamily="34" charset="0"/>
              </a:rPr>
              <a:t>الاتصال الرمزي </a:t>
            </a:r>
            <a:r>
              <a:rPr lang="ar-SA" sz="2400" b="1" kern="0" dirty="0">
                <a:solidFill>
                  <a:srgbClr val="002060"/>
                </a:solidFill>
                <a:latin typeface="Calibri" panose="020F0502020204030204" pitchFamily="34" charset="0"/>
                <a:cs typeface="Calibri" panose="020F0502020204030204" pitchFamily="34" charset="0"/>
              </a:rPr>
              <a:t>المكتوب)</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en-US"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 نحو </a:t>
            </a:r>
            <a:r>
              <a:rPr lang="ar-SA" sz="2400" kern="0" dirty="0">
                <a:solidFill>
                  <a:srgbClr val="002060"/>
                </a:solidFill>
                <a:latin typeface="Calibri" panose="020F0502020204030204" pitchFamily="34" charset="0"/>
                <a:cs typeface="+mj-cs"/>
              </a:rPr>
              <a:t>3200</a:t>
            </a:r>
            <a:r>
              <a:rPr lang="ar-SA" sz="2400" kern="0" dirty="0">
                <a:solidFill>
                  <a:srgbClr val="002060"/>
                </a:solidFill>
                <a:latin typeface="Calibri" panose="020F0502020204030204" pitchFamily="34" charset="0"/>
                <a:cs typeface="Calibri" panose="020F0502020204030204" pitchFamily="34" charset="0"/>
              </a:rPr>
              <a:t> ق.م (الكتابة المسمارية في سومر)</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النقش على الحجر والطين، ثم الورق والبردي لاحقًا</a:t>
            </a:r>
            <a:endParaRPr lang="en-US"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أتاحت الكتابة تخزين </a:t>
            </a:r>
            <a:r>
              <a:rPr lang="ar-SA" sz="2400" kern="0" dirty="0">
                <a:solidFill>
                  <a:srgbClr val="FF0000"/>
                </a:solidFill>
                <a:latin typeface="Calibri" panose="020F0502020204030204" pitchFamily="34" charset="0"/>
                <a:cs typeface="Calibri" panose="020F0502020204030204" pitchFamily="34" charset="0"/>
              </a:rPr>
              <a:t>المعلومات</a:t>
            </a:r>
            <a:r>
              <a:rPr lang="ar-SA" sz="2400" kern="0" dirty="0">
                <a:solidFill>
                  <a:srgbClr val="002060"/>
                </a:solidFill>
                <a:latin typeface="Calibri" panose="020F0502020204030204" pitchFamily="34" charset="0"/>
                <a:cs typeface="Calibri" panose="020F0502020204030204" pitchFamily="34" charset="0"/>
              </a:rPr>
              <a:t> وتوثيقها، وولدت مؤسسات مثل الأرشيف والمكتبات. كما نقلت المجتمعات من الشفاهة إلى التدوين، وهو ما أسّس للحضارات الكبرى مثل الفراعنة والبابليين واليونان</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توثيق القوانين والتاريخ والدين</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ظهور </a:t>
            </a:r>
            <a:r>
              <a:rPr lang="ar-SA" sz="2400" b="1" kern="0" dirty="0">
                <a:solidFill>
                  <a:srgbClr val="FF0000"/>
                </a:solidFill>
                <a:latin typeface="Calibri" panose="020F0502020204030204" pitchFamily="34" charset="0"/>
                <a:cs typeface="Calibri" panose="020F0502020204030204" pitchFamily="34" charset="0"/>
              </a:rPr>
              <a:t>وسائل إعلام </a:t>
            </a:r>
            <a:r>
              <a:rPr lang="ar-SA" sz="2400" kern="0" dirty="0">
                <a:solidFill>
                  <a:srgbClr val="002060"/>
                </a:solidFill>
                <a:latin typeface="Calibri" panose="020F0502020204030204" pitchFamily="34" charset="0"/>
                <a:cs typeface="Calibri" panose="020F0502020204030204" pitchFamily="34" charset="0"/>
              </a:rPr>
              <a:t>بدائية كالنقوش العامة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8ED7E191-9DDE-D979-BC17-B763E21F0E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46A263FB-F4C5-851B-AEC1-D336B11E9A24}"/>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1FDCED1B-163F-0938-2AB9-EFE34D33AB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508" y="1345306"/>
            <a:ext cx="3657600" cy="46516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B7DCDA7F-C8BE-482F-608B-3A9C0B6B081A}"/>
              </a:ext>
            </a:extLst>
          </p:cNvPr>
          <p:cNvSpPr/>
          <p:nvPr/>
        </p:nvSpPr>
        <p:spPr>
          <a:xfrm>
            <a:off x="2643963" y="596440"/>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970839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D79B3-52FF-AAF4-45B4-6892E01C72B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853DC37-CE1F-3275-7186-173BC48A8BB0}"/>
              </a:ext>
            </a:extLst>
          </p:cNvPr>
          <p:cNvSpPr txBox="1"/>
          <p:nvPr/>
        </p:nvSpPr>
        <p:spPr>
          <a:xfrm>
            <a:off x="-30978" y="162717"/>
            <a:ext cx="3902032"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BE669370-A392-26DE-870E-2C13DB9095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0953711-F5DF-09E9-190A-8E62C2C7B141}"/>
              </a:ext>
            </a:extLst>
          </p:cNvPr>
          <p:cNvSpPr txBox="1"/>
          <p:nvPr/>
        </p:nvSpPr>
        <p:spPr>
          <a:xfrm>
            <a:off x="3287469" y="1217493"/>
            <a:ext cx="8626545" cy="5534015"/>
          </a:xfrm>
          <a:prstGeom prst="rect">
            <a:avLst/>
          </a:prstGeom>
          <a:noFill/>
        </p:spPr>
        <p:txBody>
          <a:bodyPr wrap="square" rtlCol="0">
            <a:spAutoFit/>
          </a:bodyPr>
          <a:lstStyle/>
          <a:p>
            <a:pPr marL="0" marR="0" algn="r" rtl="1">
              <a:lnSpc>
                <a:spcPct val="150000"/>
              </a:lnSpc>
              <a:spcAft>
                <a:spcPts val="800"/>
              </a:spcAft>
              <a:buNone/>
            </a:pPr>
            <a:r>
              <a:rPr lang="ar-SA" sz="2400" b="1" kern="0" dirty="0">
                <a:solidFill>
                  <a:srgbClr val="002060"/>
                </a:solidFill>
                <a:latin typeface="Calibri" panose="020F0502020204030204" pitchFamily="34" charset="0"/>
                <a:cs typeface="Calibri" panose="020F0502020204030204" pitchFamily="34" charset="0"/>
              </a:rPr>
              <a:t>4.مرحلة الطباعة (ثورة غوتنبرغ)</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en-US"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منتصف القرن الخامس عشر (</a:t>
            </a:r>
            <a:r>
              <a:rPr lang="ar-SA" sz="2400" kern="0" dirty="0">
                <a:solidFill>
                  <a:srgbClr val="002060"/>
                </a:solidFill>
                <a:latin typeface="Calibri" panose="020F0502020204030204" pitchFamily="34" charset="0"/>
                <a:cs typeface="+mj-cs"/>
              </a:rPr>
              <a:t>1455</a:t>
            </a:r>
            <a:r>
              <a:rPr lang="ar-SA" sz="2400" kern="0" dirty="0">
                <a:solidFill>
                  <a:srgbClr val="002060"/>
                </a:solidFill>
                <a:latin typeface="Calibri" panose="020F0502020204030204" pitchFamily="34" charset="0"/>
                <a:cs typeface="Calibri" panose="020F0502020204030204" pitchFamily="34" charset="0"/>
              </a:rPr>
              <a:t>م)</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a:t>
            </a:r>
            <a:r>
              <a:rPr lang="ar-SA" sz="2400" kern="0" dirty="0">
                <a:solidFill>
                  <a:srgbClr val="FF0000"/>
                </a:solidFill>
                <a:latin typeface="Calibri" panose="020F0502020204030204" pitchFamily="34" charset="0"/>
                <a:cs typeface="Calibri" panose="020F0502020204030204" pitchFamily="34" charset="0"/>
              </a:rPr>
              <a:t>لطباعة</a:t>
            </a:r>
            <a:r>
              <a:rPr lang="ar-SA" sz="2400" kern="0" dirty="0">
                <a:solidFill>
                  <a:srgbClr val="002060"/>
                </a:solidFill>
                <a:latin typeface="Calibri" panose="020F0502020204030204" pitchFamily="34" charset="0"/>
                <a:cs typeface="Calibri" panose="020F0502020204030204" pitchFamily="34" charset="0"/>
              </a:rPr>
              <a:t> بالحروف المتحركة</a:t>
            </a:r>
            <a:endParaRPr lang="en-US" sz="2400" kern="0" dirty="0">
              <a:solidFill>
                <a:srgbClr val="00206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شكّلت الطباعة نقلة ثورية في </a:t>
            </a:r>
            <a:r>
              <a:rPr lang="ar-SA" sz="2400" kern="0" dirty="0">
                <a:solidFill>
                  <a:srgbClr val="FF0000"/>
                </a:solidFill>
                <a:latin typeface="Calibri" panose="020F0502020204030204" pitchFamily="34" charset="0"/>
                <a:cs typeface="Calibri" panose="020F0502020204030204" pitchFamily="34" charset="0"/>
              </a:rPr>
              <a:t>الاتصال الجماهيري</a:t>
            </a:r>
            <a:r>
              <a:rPr lang="ar-SA" sz="2400" kern="0" dirty="0">
                <a:solidFill>
                  <a:srgbClr val="002060"/>
                </a:solidFill>
                <a:latin typeface="Calibri" panose="020F0502020204030204" pitchFamily="34" charset="0"/>
                <a:cs typeface="Calibri" panose="020F0502020204030204" pitchFamily="34" charset="0"/>
              </a:rPr>
              <a:t>، إذ أتاحت نشر الكتب والصحف بكميات كبيرة، وقللت تكلفة الوصول إلى </a:t>
            </a:r>
            <a:r>
              <a:rPr lang="ar-SA" sz="2400" kern="0" dirty="0">
                <a:solidFill>
                  <a:srgbClr val="FF0000"/>
                </a:solidFill>
                <a:latin typeface="Calibri" panose="020F0502020204030204" pitchFamily="34" charset="0"/>
                <a:cs typeface="Calibri" panose="020F0502020204030204" pitchFamily="34" charset="0"/>
              </a:rPr>
              <a:t>المعرفة</a:t>
            </a:r>
            <a:r>
              <a:rPr lang="ar-SA" sz="2400" kern="0" dirty="0">
                <a:solidFill>
                  <a:srgbClr val="002060"/>
                </a:solidFill>
                <a:latin typeface="Calibri" panose="020F0502020204030204" pitchFamily="34" charset="0"/>
                <a:cs typeface="Calibri" panose="020F0502020204030204" pitchFamily="34" charset="0"/>
              </a:rPr>
              <a:t>، وأدت إلى حركة الإصلاح الديني في أوروبا وبداية عصر التنوير</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ديمقراطية </a:t>
            </a:r>
            <a:r>
              <a:rPr lang="ar-SA" sz="2400" kern="0" dirty="0">
                <a:solidFill>
                  <a:srgbClr val="FF0000"/>
                </a:solidFill>
                <a:latin typeface="Calibri" panose="020F0502020204030204" pitchFamily="34" charset="0"/>
                <a:cs typeface="Calibri" panose="020F0502020204030204" pitchFamily="34" charset="0"/>
              </a:rPr>
              <a:t>المعرفة</a:t>
            </a:r>
            <a:r>
              <a:rPr lang="ar-SA" sz="2400" kern="0" dirty="0">
                <a:solidFill>
                  <a:srgbClr val="002060"/>
                </a:solidFill>
                <a:latin typeface="Calibri" panose="020F0502020204030204" pitchFamily="34" charset="0"/>
                <a:cs typeface="Calibri" panose="020F0502020204030204" pitchFamily="34" charset="0"/>
              </a:rPr>
              <a:t> وتوسيع نطاق التعليم</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ظهور </a:t>
            </a:r>
            <a:r>
              <a:rPr lang="ar-SA" sz="2400" kern="0" dirty="0">
                <a:solidFill>
                  <a:srgbClr val="FF0000"/>
                </a:solidFill>
                <a:latin typeface="Calibri" panose="020F0502020204030204" pitchFamily="34" charset="0"/>
                <a:cs typeface="Calibri" panose="020F0502020204030204" pitchFamily="34" charset="0"/>
              </a:rPr>
              <a:t>الصحافة المطبوعة </a:t>
            </a:r>
            <a:r>
              <a:rPr lang="ar-SA" sz="2400" kern="0" dirty="0">
                <a:solidFill>
                  <a:srgbClr val="002060"/>
                </a:solidFill>
                <a:latin typeface="Calibri" panose="020F0502020204030204" pitchFamily="34" charset="0"/>
                <a:cs typeface="Calibri" panose="020F0502020204030204" pitchFamily="34" charset="0"/>
              </a:rPr>
              <a:t>كأداة لنشر الأفكار</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FE6E99F4-D40F-E0D9-E37C-9A0E13A2BA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7A363139-A0F9-485B-66DD-88C4B9E4A1DC}"/>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F6355058-A19F-C333-A46B-890C351ADF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845" y="1217493"/>
            <a:ext cx="3496387" cy="48530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6F601F32-7B96-CE2D-BF1C-61DACDC78FD0}"/>
              </a:ext>
            </a:extLst>
          </p:cNvPr>
          <p:cNvSpPr/>
          <p:nvPr/>
        </p:nvSpPr>
        <p:spPr>
          <a:xfrm>
            <a:off x="8320948"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1837336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E758C-ED80-E368-E402-6D81C7C0BDA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5D67828-E0F3-CB6A-C7B3-0296A548886E}"/>
              </a:ext>
            </a:extLst>
          </p:cNvPr>
          <p:cNvSpPr txBox="1"/>
          <p:nvPr/>
        </p:nvSpPr>
        <p:spPr>
          <a:xfrm>
            <a:off x="8248731" y="431087"/>
            <a:ext cx="4557823"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75019F0D-EA49-C6E0-6AC5-B3C80C43072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B601859-405F-A203-73CE-9EC96960B0C8}"/>
              </a:ext>
            </a:extLst>
          </p:cNvPr>
          <p:cNvSpPr txBox="1"/>
          <p:nvPr/>
        </p:nvSpPr>
        <p:spPr>
          <a:xfrm>
            <a:off x="4547255" y="1160640"/>
            <a:ext cx="7389626" cy="5534015"/>
          </a:xfrm>
          <a:prstGeom prst="rect">
            <a:avLst/>
          </a:prstGeom>
          <a:noFill/>
          <a:ln>
            <a:solidFill>
              <a:schemeClr val="bg1"/>
            </a:solidFill>
          </a:ln>
        </p:spPr>
        <p:txBody>
          <a:bodyPr wrap="square" rtlCol="0">
            <a:spAutoFit/>
          </a:bodyPr>
          <a:lstStyle/>
          <a:p>
            <a:pPr marL="0" marR="0" algn="r" rtl="1">
              <a:lnSpc>
                <a:spcPct val="150000"/>
              </a:lnSpc>
              <a:spcAft>
                <a:spcPts val="800"/>
              </a:spcAft>
              <a:buNone/>
            </a:pPr>
            <a:r>
              <a:rPr lang="ar-EG" sz="2400" b="1" kern="0" dirty="0">
                <a:effectLst/>
                <a:latin typeface="Times New Roman" panose="02020603050405020304" pitchFamily="18" charset="0"/>
                <a:ea typeface="Times New Roman" panose="02020603050405020304" pitchFamily="18" charset="0"/>
                <a:cs typeface="+mj-cs"/>
              </a:rPr>
              <a:t>5</a:t>
            </a:r>
            <a:r>
              <a:rPr lang="ar-EG" sz="1800" b="1" kern="0" dirty="0">
                <a:effectLst/>
                <a:latin typeface="Times New Roman" panose="02020603050405020304" pitchFamily="18" charset="0"/>
                <a:ea typeface="Times New Roman" panose="02020603050405020304" pitchFamily="18" charset="0"/>
                <a:cs typeface="Arial" panose="020B0604020202020204" pitchFamily="34" charset="0"/>
              </a:rPr>
              <a:t>.</a:t>
            </a:r>
            <a:r>
              <a:rPr lang="en-US" sz="1800" b="1"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b="1" kern="0" dirty="0">
                <a:solidFill>
                  <a:srgbClr val="002060"/>
                </a:solidFill>
                <a:latin typeface="Calibri" panose="020F0502020204030204" pitchFamily="34" charset="0"/>
                <a:cs typeface="Calibri" panose="020F0502020204030204" pitchFamily="34" charset="0"/>
              </a:rPr>
              <a:t>مرحلة </a:t>
            </a:r>
            <a:r>
              <a:rPr lang="ar-SA" sz="2400" b="1" kern="0" dirty="0">
                <a:solidFill>
                  <a:srgbClr val="FF0000"/>
                </a:solidFill>
                <a:latin typeface="Calibri" panose="020F0502020204030204" pitchFamily="34" charset="0"/>
                <a:cs typeface="Calibri" panose="020F0502020204030204" pitchFamily="34" charset="0"/>
              </a:rPr>
              <a:t>الاتصال الجماهيري </a:t>
            </a:r>
            <a:r>
              <a:rPr lang="ar-SA" sz="2400" b="1" kern="0" dirty="0">
                <a:solidFill>
                  <a:srgbClr val="002060"/>
                </a:solidFill>
                <a:latin typeface="Calibri" panose="020F0502020204030204" pitchFamily="34" charset="0"/>
                <a:cs typeface="Calibri" panose="020F0502020204030204" pitchFamily="34" charset="0"/>
              </a:rPr>
              <a:t>(الإذاعة والتلفزيون)</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القرن العشرون</a:t>
            </a:r>
            <a:br>
              <a:rPr lang="en-US" sz="2400" kern="0" dirty="0">
                <a:solidFill>
                  <a:srgbClr val="002060"/>
                </a:solidFill>
                <a:latin typeface="Calibri" panose="020F0502020204030204" pitchFamily="34" charset="0"/>
                <a:cs typeface="Calibri" panose="020F0502020204030204" pitchFamily="34" charset="0"/>
              </a:rPr>
            </a:br>
            <a:r>
              <a:rPr lang="en-US"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الإذاعة، التلفزيون، السينما</a:t>
            </a:r>
            <a:endParaRPr lang="en-US"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أتاحت هذه المرحلة وصول </a:t>
            </a:r>
            <a:r>
              <a:rPr lang="ar-SA" sz="2400" kern="0" dirty="0">
                <a:solidFill>
                  <a:srgbClr val="FF0000"/>
                </a:solidFill>
                <a:latin typeface="Calibri" panose="020F0502020204030204" pitchFamily="34" charset="0"/>
                <a:cs typeface="Calibri" panose="020F0502020204030204" pitchFamily="34" charset="0"/>
              </a:rPr>
              <a:t>الرسائل الإعلامية </a:t>
            </a:r>
            <a:r>
              <a:rPr lang="ar-SA" sz="2400" kern="0" dirty="0">
                <a:solidFill>
                  <a:srgbClr val="002060"/>
                </a:solidFill>
                <a:latin typeface="Calibri" panose="020F0502020204030204" pitchFamily="34" charset="0"/>
                <a:cs typeface="Calibri" panose="020F0502020204030204" pitchFamily="34" charset="0"/>
              </a:rPr>
              <a:t>إلى جماهير واسعة في نفس اللحظة. وقد تحوّل </a:t>
            </a:r>
            <a:r>
              <a:rPr lang="ar-SA" sz="2400" kern="0" dirty="0">
                <a:solidFill>
                  <a:srgbClr val="FF0000"/>
                </a:solidFill>
                <a:latin typeface="Calibri" panose="020F0502020204030204" pitchFamily="34" charset="0"/>
                <a:cs typeface="Calibri" panose="020F0502020204030204" pitchFamily="34" charset="0"/>
              </a:rPr>
              <a:t>الجمهور</a:t>
            </a:r>
            <a:r>
              <a:rPr lang="ar-SA" sz="2400" kern="0" dirty="0">
                <a:solidFill>
                  <a:srgbClr val="002060"/>
                </a:solidFill>
                <a:latin typeface="Calibri" panose="020F0502020204030204" pitchFamily="34" charset="0"/>
                <a:cs typeface="Calibri" panose="020F0502020204030204" pitchFamily="34" charset="0"/>
              </a:rPr>
              <a:t> إلى متلقٍ جماعي يتلقى الأخبار والترفيه والتعليم من </a:t>
            </a:r>
            <a:r>
              <a:rPr lang="ar-SA" sz="2400" kern="0" dirty="0">
                <a:solidFill>
                  <a:srgbClr val="FF0000"/>
                </a:solidFill>
                <a:latin typeface="Calibri" panose="020F0502020204030204" pitchFamily="34" charset="0"/>
                <a:cs typeface="Calibri" panose="020F0502020204030204" pitchFamily="34" charset="0"/>
              </a:rPr>
              <a:t>مؤسسات إعلامية </a:t>
            </a:r>
            <a:r>
              <a:rPr lang="ar-SA" sz="2400" kern="0" dirty="0">
                <a:solidFill>
                  <a:srgbClr val="002060"/>
                </a:solidFill>
                <a:latin typeface="Calibri" panose="020F0502020204030204" pitchFamily="34" charset="0"/>
                <a:cs typeface="Calibri" panose="020F0502020204030204" pitchFamily="34" charset="0"/>
              </a:rPr>
              <a:t>مركزية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تكوُّن الرأي العام الموحد</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ظهور مفهوم "</a:t>
            </a:r>
            <a:r>
              <a:rPr lang="ar-SA" sz="2400" kern="0" dirty="0">
                <a:solidFill>
                  <a:srgbClr val="FF0000"/>
                </a:solidFill>
                <a:latin typeface="Calibri" panose="020F0502020204030204" pitchFamily="34" charset="0"/>
                <a:cs typeface="Calibri" panose="020F0502020204030204" pitchFamily="34" charset="0"/>
              </a:rPr>
              <a:t>الأجندة الإعلامية</a:t>
            </a:r>
            <a:r>
              <a:rPr lang="ar-SA" sz="2400" kern="0" dirty="0">
                <a:solidFill>
                  <a:srgbClr val="002060"/>
                </a:solidFill>
                <a:latin typeface="Calibri" panose="020F0502020204030204" pitchFamily="34" charset="0"/>
                <a:cs typeface="Calibri" panose="020F0502020204030204" pitchFamily="34" charset="0"/>
              </a:rPr>
              <a:t>" ومؤسسات البث القومي</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03BE3E8B-D33B-5ACA-5AA4-36180F26DA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907B184E-5578-7CE9-3B55-329CE582E28C}"/>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CFAF40F9-20C5-25F6-0357-33107AF463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97" y="1257291"/>
            <a:ext cx="4075812" cy="48059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057C9621-EEDB-A969-C239-D2D0A72785F6}"/>
              </a:ext>
            </a:extLst>
          </p:cNvPr>
          <p:cNvSpPr/>
          <p:nvPr/>
        </p:nvSpPr>
        <p:spPr>
          <a:xfrm>
            <a:off x="2643963" y="530209"/>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152580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D8DDD-E2B9-CAC3-29F1-2E9CDBEB983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F4C2823-9AFE-D92D-7793-8363CA16177C}"/>
              </a:ext>
            </a:extLst>
          </p:cNvPr>
          <p:cNvSpPr txBox="1"/>
          <p:nvPr/>
        </p:nvSpPr>
        <p:spPr>
          <a:xfrm>
            <a:off x="0" y="164776"/>
            <a:ext cx="3902032"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7DDEF077-EAB4-CCB6-FC66-AA6BB9C973C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7CF2018-AC1F-840E-6045-BEF93C6A97FA}"/>
              </a:ext>
            </a:extLst>
          </p:cNvPr>
          <p:cNvSpPr txBox="1"/>
          <p:nvPr/>
        </p:nvSpPr>
        <p:spPr>
          <a:xfrm>
            <a:off x="4465674" y="1160640"/>
            <a:ext cx="7389629" cy="5437066"/>
          </a:xfrm>
          <a:prstGeom prst="rect">
            <a:avLst/>
          </a:prstGeom>
          <a:noFill/>
        </p:spPr>
        <p:txBody>
          <a:bodyPr wrap="square" rtlCol="0">
            <a:spAutoFit/>
          </a:bodyPr>
          <a:lstStyle/>
          <a:p>
            <a:pPr marL="0" marR="0" algn="r" rtl="1">
              <a:lnSpc>
                <a:spcPct val="150000"/>
              </a:lnSpc>
              <a:spcAft>
                <a:spcPts val="800"/>
              </a:spcAft>
              <a:buNone/>
            </a:pPr>
            <a:r>
              <a:rPr lang="ar-EG" sz="2400" b="1" kern="0" dirty="0">
                <a:effectLst/>
                <a:latin typeface="Times New Roman" panose="02020603050405020304" pitchFamily="18" charset="0"/>
                <a:ea typeface="Times New Roman" panose="02020603050405020304" pitchFamily="18" charset="0"/>
                <a:cs typeface="+mj-cs"/>
              </a:rPr>
              <a:t>6</a:t>
            </a:r>
            <a:r>
              <a:rPr lang="ar-EG" sz="2400" b="1" kern="0" dirty="0">
                <a:effectLst/>
                <a:latin typeface="Times New Roman" panose="02020603050405020304" pitchFamily="18" charset="0"/>
                <a:ea typeface="Times New Roman" panose="02020603050405020304" pitchFamily="18" charset="0"/>
                <a:cs typeface="Arial" panose="020B0604020202020204" pitchFamily="34" charset="0"/>
              </a:rPr>
              <a:t>.</a:t>
            </a:r>
            <a:r>
              <a:rPr lang="ar-SA" sz="2400" b="1" kern="0" dirty="0">
                <a:solidFill>
                  <a:srgbClr val="002060"/>
                </a:solidFill>
                <a:latin typeface="Calibri" panose="020F0502020204030204" pitchFamily="34" charset="0"/>
                <a:cs typeface="Calibri" panose="020F0502020204030204" pitchFamily="34" charset="0"/>
              </a:rPr>
              <a:t>مرحلة </a:t>
            </a:r>
            <a:r>
              <a:rPr lang="ar-SA" sz="2400" b="1" kern="0" dirty="0">
                <a:solidFill>
                  <a:srgbClr val="FF0000"/>
                </a:solidFill>
                <a:latin typeface="Calibri" panose="020F0502020204030204" pitchFamily="34" charset="0"/>
                <a:cs typeface="Calibri" panose="020F0502020204030204" pitchFamily="34" charset="0"/>
              </a:rPr>
              <a:t>الاتصال الرقمي</a:t>
            </a:r>
            <a:r>
              <a:rPr lang="en-US" sz="2400" b="1" kern="0" dirty="0">
                <a:solidFill>
                  <a:srgbClr val="FF0000"/>
                </a:solidFill>
                <a:latin typeface="Calibri" panose="020F0502020204030204" pitchFamily="34" charset="0"/>
                <a:cs typeface="Calibri" panose="020F0502020204030204" pitchFamily="34" charset="0"/>
              </a:rPr>
              <a:t> </a:t>
            </a:r>
            <a:endParaRPr lang="ar-EG" sz="2400" b="1" kern="0" dirty="0">
              <a:solidFill>
                <a:srgbClr val="FF000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en-US"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 التسعينات وحتى الآن</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FF0000"/>
                </a:solidFill>
                <a:latin typeface="Calibri" panose="020F0502020204030204" pitchFamily="34" charset="0"/>
                <a:cs typeface="Calibri" panose="020F0502020204030204" pitchFamily="34" charset="0"/>
              </a:rPr>
              <a:t>الإنترنت،</a:t>
            </a:r>
            <a:r>
              <a:rPr lang="ar-SA" sz="2400" kern="0" dirty="0">
                <a:solidFill>
                  <a:srgbClr val="002060"/>
                </a:solidFill>
                <a:latin typeface="Calibri" panose="020F0502020204030204" pitchFamily="34" charset="0"/>
                <a:cs typeface="Calibri" panose="020F0502020204030204" pitchFamily="34" charset="0"/>
              </a:rPr>
              <a:t> البريد الإلكتروني، </a:t>
            </a:r>
            <a:r>
              <a:rPr lang="ar-SA" sz="2400" kern="0" dirty="0">
                <a:solidFill>
                  <a:srgbClr val="FF0000"/>
                </a:solidFill>
                <a:latin typeface="Calibri" panose="020F0502020204030204" pitchFamily="34" charset="0"/>
                <a:cs typeface="Calibri" panose="020F0502020204030204" pitchFamily="34" charset="0"/>
              </a:rPr>
              <a:t>منصات التواصل الاجتماعي</a:t>
            </a:r>
            <a:endParaRPr lang="en-US" sz="2400" kern="0" dirty="0">
              <a:solidFill>
                <a:srgbClr val="FF000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غيّرت هذه المرحلة طبيعة</a:t>
            </a:r>
            <a:r>
              <a:rPr lang="ar-SA" sz="2400" kern="0" dirty="0">
                <a:solidFill>
                  <a:srgbClr val="FF0000"/>
                </a:solidFill>
                <a:latin typeface="Calibri" panose="020F0502020204030204" pitchFamily="34" charset="0"/>
                <a:cs typeface="Calibri" panose="020F0502020204030204" pitchFamily="34" charset="0"/>
              </a:rPr>
              <a:t> الاتصال </a:t>
            </a:r>
            <a:r>
              <a:rPr lang="ar-SA" sz="2400" kern="0" dirty="0">
                <a:solidFill>
                  <a:srgbClr val="002060"/>
                </a:solidFill>
                <a:latin typeface="Calibri" panose="020F0502020204030204" pitchFamily="34" charset="0"/>
                <a:cs typeface="Calibri" panose="020F0502020204030204" pitchFamily="34" charset="0"/>
              </a:rPr>
              <a:t>بالكامل؛ حيث أصبح الاتصال ثنائي الاتجاه وتفاعليًا وفوريًا</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وانتقل </a:t>
            </a:r>
            <a:r>
              <a:rPr lang="ar-SA" sz="2400" kern="0" dirty="0">
                <a:solidFill>
                  <a:srgbClr val="FF0000"/>
                </a:solidFill>
                <a:latin typeface="Calibri" panose="020F0502020204030204" pitchFamily="34" charset="0"/>
                <a:cs typeface="Calibri" panose="020F0502020204030204" pitchFamily="34" charset="0"/>
              </a:rPr>
              <a:t>الإعلام</a:t>
            </a:r>
            <a:r>
              <a:rPr lang="ar-SA" sz="2400" kern="0" dirty="0">
                <a:solidFill>
                  <a:srgbClr val="002060"/>
                </a:solidFill>
                <a:latin typeface="Calibri" panose="020F0502020204030204" pitchFamily="34" charset="0"/>
                <a:cs typeface="Calibri" panose="020F0502020204030204" pitchFamily="34" charset="0"/>
              </a:rPr>
              <a:t> من النمط "الهرمي" إلى نموذج "الشبكة"، وأصبح الفرد مرسلاً ومستقبلاً في آن واحد</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تحوّل المستخدم إلى "منتِج محتوى</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انهيار المركزية الإعلامية لصالح "</a:t>
            </a:r>
            <a:r>
              <a:rPr lang="ar-SA" sz="2400" kern="0" dirty="0">
                <a:solidFill>
                  <a:srgbClr val="FF0000"/>
                </a:solidFill>
                <a:latin typeface="Calibri" panose="020F0502020204030204" pitchFamily="34" charset="0"/>
                <a:cs typeface="Calibri" panose="020F0502020204030204" pitchFamily="34" charset="0"/>
              </a:rPr>
              <a:t>الإعلام الاجتماعي</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12133CE0-4627-5A43-B1B6-79F3D8BD99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1647DD15-641B-9F66-BAA4-74525B231A25}"/>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C9C9C5B2-B345-8428-B8CD-292B3D03A7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909" y="1329357"/>
            <a:ext cx="4018582" cy="48697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D20713F7-C48F-3C68-9595-ED5807424EEE}"/>
              </a:ext>
            </a:extLst>
          </p:cNvPr>
          <p:cNvSpPr/>
          <p:nvPr/>
        </p:nvSpPr>
        <p:spPr>
          <a:xfrm>
            <a:off x="8289970" y="44989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903368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DAED0-4261-076C-634C-2D71E0171F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C6512C3-C1FE-D74A-E990-5FD48D8D2E8F}"/>
              </a:ext>
            </a:extLst>
          </p:cNvPr>
          <p:cNvSpPr txBox="1"/>
          <p:nvPr/>
        </p:nvSpPr>
        <p:spPr>
          <a:xfrm>
            <a:off x="8165805" y="357058"/>
            <a:ext cx="4557823"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84DB5B32-D0A0-27A5-DE7B-C2ED549E62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14DBF3F-ACDE-9E69-901D-442117E25588}"/>
              </a:ext>
            </a:extLst>
          </p:cNvPr>
          <p:cNvSpPr txBox="1"/>
          <p:nvPr/>
        </p:nvSpPr>
        <p:spPr>
          <a:xfrm>
            <a:off x="3604436" y="1160640"/>
            <a:ext cx="8332445" cy="5532092"/>
          </a:xfrm>
          <a:prstGeom prst="rect">
            <a:avLst/>
          </a:prstGeom>
          <a:noFill/>
        </p:spPr>
        <p:txBody>
          <a:bodyPr wrap="square" rtlCol="0">
            <a:spAutoFit/>
          </a:bodyPr>
          <a:lstStyle/>
          <a:p>
            <a:pPr marL="0" marR="0" algn="r" rtl="1">
              <a:lnSpc>
                <a:spcPct val="150000"/>
              </a:lnSpc>
              <a:spcAft>
                <a:spcPts val="800"/>
              </a:spcAft>
              <a:buNone/>
            </a:pPr>
            <a:r>
              <a:rPr lang="ar-EG" sz="2400" b="1" kern="0" dirty="0">
                <a:effectLst/>
                <a:latin typeface="Times New Roman" panose="02020603050405020304" pitchFamily="18" charset="0"/>
                <a:ea typeface="Times New Roman" panose="02020603050405020304" pitchFamily="18" charset="0"/>
                <a:cs typeface="+mj-cs"/>
              </a:rPr>
              <a:t>7</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مرحلة </a:t>
            </a:r>
            <a:r>
              <a:rPr lang="ar-SA" sz="2400" b="1" kern="0" dirty="0">
                <a:solidFill>
                  <a:srgbClr val="FF0000"/>
                </a:solidFill>
                <a:latin typeface="Calibri" panose="020F0502020204030204" pitchFamily="34" charset="0"/>
                <a:cs typeface="Calibri" panose="020F0502020204030204" pitchFamily="34" charset="0"/>
              </a:rPr>
              <a:t>الاتصال الذكي/الاصطناعي</a:t>
            </a:r>
            <a:r>
              <a:rPr lang="en-US" sz="2400" b="1" kern="0" dirty="0">
                <a:solidFill>
                  <a:srgbClr val="FF0000"/>
                </a:solidFill>
                <a:latin typeface="Calibri" panose="020F0502020204030204" pitchFamily="34" charset="0"/>
                <a:cs typeface="Calibri" panose="020F0502020204030204" pitchFamily="34" charset="0"/>
              </a:rPr>
              <a:t> </a:t>
            </a:r>
            <a:endParaRPr lang="ar-EG" sz="2400" b="1" kern="0" dirty="0">
              <a:solidFill>
                <a:srgbClr val="FF000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العقد الثالث من القرن الـ</a:t>
            </a:r>
            <a:r>
              <a:rPr lang="ar-SA" sz="2400" kern="0" dirty="0">
                <a:solidFill>
                  <a:srgbClr val="002060"/>
                </a:solidFill>
                <a:latin typeface="Calibri" panose="020F0502020204030204" pitchFamily="34" charset="0"/>
                <a:cs typeface="+mj-cs"/>
              </a:rPr>
              <a:t>21</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FF0000"/>
                </a:solidFill>
                <a:latin typeface="Calibri" panose="020F0502020204030204" pitchFamily="34" charset="0"/>
                <a:cs typeface="Calibri" panose="020F0502020204030204" pitchFamily="34" charset="0"/>
              </a:rPr>
              <a:t>الذكاء الاصطناعي</a:t>
            </a:r>
            <a:r>
              <a:rPr lang="ar-SA" sz="2400" kern="0" dirty="0">
                <a:solidFill>
                  <a:srgbClr val="002060"/>
                </a:solidFill>
                <a:latin typeface="Calibri" panose="020F0502020204030204" pitchFamily="34" charset="0"/>
                <a:cs typeface="Calibri" panose="020F0502020204030204" pitchFamily="34" charset="0"/>
              </a:rPr>
              <a:t>، الواقع المعزز، ا</a:t>
            </a:r>
            <a:r>
              <a:rPr lang="ar-SA" sz="2400" kern="0" dirty="0">
                <a:solidFill>
                  <a:srgbClr val="FF0000"/>
                </a:solidFill>
                <a:latin typeface="Calibri" panose="020F0502020204030204" pitchFamily="34" charset="0"/>
                <a:cs typeface="Calibri" panose="020F0502020204030204" pitchFamily="34" charset="0"/>
              </a:rPr>
              <a:t>لميتافيرس</a:t>
            </a:r>
            <a:r>
              <a:rPr lang="ar-SA" sz="2400" kern="0" dirty="0">
                <a:solidFill>
                  <a:srgbClr val="002060"/>
                </a:solidFill>
                <a:latin typeface="Calibri" panose="020F0502020204030204" pitchFamily="34" charset="0"/>
                <a:cs typeface="Calibri" panose="020F0502020204030204" pitchFamily="34" charset="0"/>
              </a:rPr>
              <a:t>، روبوتات المحادثة</a:t>
            </a:r>
            <a:endParaRPr lang="en-US"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في هذه المرحلة، لم يعد الإنسان الطرف الوحيد في </a:t>
            </a:r>
            <a:r>
              <a:rPr lang="ar-SA" sz="2400" kern="0" dirty="0">
                <a:solidFill>
                  <a:srgbClr val="FF0000"/>
                </a:solidFill>
                <a:latin typeface="Calibri" panose="020F0502020204030204" pitchFamily="34" charset="0"/>
                <a:cs typeface="Calibri" panose="020F0502020204030204" pitchFamily="34" charset="0"/>
              </a:rPr>
              <a:t>العملية الاتصالية</a:t>
            </a:r>
            <a:r>
              <a:rPr lang="ar-SA" sz="2400" kern="0" dirty="0">
                <a:solidFill>
                  <a:srgbClr val="002060"/>
                </a:solidFill>
                <a:latin typeface="Calibri" panose="020F0502020204030204" pitchFamily="34" charset="0"/>
                <a:cs typeface="Calibri" panose="020F0502020204030204" pitchFamily="34" charset="0"/>
              </a:rPr>
              <a:t>، بل ظهرت أدوات قادرة على </a:t>
            </a:r>
            <a:r>
              <a:rPr lang="ar-SA" sz="2400" kern="0" dirty="0">
                <a:solidFill>
                  <a:srgbClr val="FF0000"/>
                </a:solidFill>
                <a:latin typeface="Calibri" panose="020F0502020204030204" pitchFamily="34" charset="0"/>
                <a:cs typeface="Calibri" panose="020F0502020204030204" pitchFamily="34" charset="0"/>
              </a:rPr>
              <a:t>إنتاج المحتوى </a:t>
            </a:r>
            <a:r>
              <a:rPr lang="ar-SA" sz="2400" kern="0" dirty="0">
                <a:solidFill>
                  <a:srgbClr val="002060"/>
                </a:solidFill>
                <a:latin typeface="Calibri" panose="020F0502020204030204" pitchFamily="34" charset="0"/>
                <a:cs typeface="Calibri" panose="020F0502020204030204" pitchFamily="34" charset="0"/>
              </a:rPr>
              <a:t>وفهم اللغة والتفاعل مع البشر بشكل "شبه واعٍ". وظهر ما يُعرف بـ"</a:t>
            </a:r>
            <a:r>
              <a:rPr lang="ar-SA" sz="2400" kern="0" dirty="0">
                <a:solidFill>
                  <a:srgbClr val="FF0000"/>
                </a:solidFill>
                <a:latin typeface="Calibri" panose="020F0502020204030204" pitchFamily="34" charset="0"/>
                <a:cs typeface="Calibri" panose="020F0502020204030204" pitchFamily="34" charset="0"/>
              </a:rPr>
              <a:t>الوسيط الذكي</a:t>
            </a:r>
            <a:r>
              <a:rPr lang="ar-SA" sz="2400" kern="0" dirty="0">
                <a:solidFill>
                  <a:srgbClr val="002060"/>
                </a:solidFill>
                <a:latin typeface="Calibri" panose="020F0502020204030204" pitchFamily="34" charset="0"/>
                <a:cs typeface="Calibri" panose="020F0502020204030204" pitchFamily="34" charset="0"/>
              </a:rPr>
              <a:t>" الذي يعالج ويولّد المعنى</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مثل</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GPT-4</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a:t>
            </a:r>
            <a:r>
              <a:rPr lang="en-US" sz="2400" kern="0" dirty="0">
                <a:solidFill>
                  <a:srgbClr val="002060"/>
                </a:solidFill>
                <a:latin typeface="Calibri" panose="020F0502020204030204" pitchFamily="34" charset="0"/>
                <a:cs typeface="Calibri" panose="020F0502020204030204" pitchFamily="34" charset="0"/>
              </a:rPr>
              <a:t>Sora.</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تعزيز </a:t>
            </a:r>
            <a:r>
              <a:rPr lang="ar-SA" sz="2400" kern="0" dirty="0">
                <a:solidFill>
                  <a:srgbClr val="FF0000"/>
                </a:solidFill>
                <a:latin typeface="Calibri" panose="020F0502020204030204" pitchFamily="34" charset="0"/>
                <a:cs typeface="Calibri" panose="020F0502020204030204" pitchFamily="34" charset="0"/>
              </a:rPr>
              <a:t>الاتصالات التنبؤية </a:t>
            </a:r>
            <a:r>
              <a:rPr lang="ar-SA" sz="2400" kern="0" dirty="0">
                <a:solidFill>
                  <a:srgbClr val="002060"/>
                </a:solidFill>
                <a:latin typeface="Calibri" panose="020F0502020204030204" pitchFamily="34" charset="0"/>
                <a:cs typeface="Calibri" panose="020F0502020204030204" pitchFamily="34" charset="0"/>
              </a:rPr>
              <a:t>والتحليلية</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خلق بيئات </a:t>
            </a:r>
            <a:r>
              <a:rPr lang="ar-SA" sz="2400" kern="0" dirty="0">
                <a:solidFill>
                  <a:srgbClr val="FF0000"/>
                </a:solidFill>
                <a:latin typeface="Calibri" panose="020F0502020204030204" pitchFamily="34" charset="0"/>
                <a:cs typeface="Calibri" panose="020F0502020204030204" pitchFamily="34" charset="0"/>
              </a:rPr>
              <a:t>اتصال غامرة </a:t>
            </a:r>
            <a:r>
              <a:rPr lang="ar-SA" sz="2400" kern="0" dirty="0">
                <a:solidFill>
                  <a:srgbClr val="002060"/>
                </a:solidFill>
                <a:latin typeface="Calibri" panose="020F0502020204030204" pitchFamily="34" charset="0"/>
                <a:cs typeface="Calibri" panose="020F0502020204030204" pitchFamily="34" charset="0"/>
              </a:rPr>
              <a:t>وتفاعلية</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metaverse</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17005AD6-5CA3-FCE1-8B4C-674BF12B0D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D1687874-905D-5E58-98BC-C37F7F7EEA20}"/>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BDD1B711-D2B9-C58D-9E72-80FD2EE77D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119" y="1230710"/>
            <a:ext cx="3253625" cy="50758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2207BE08-C2E2-87B3-3D04-55EE44266DF3}"/>
              </a:ext>
            </a:extLst>
          </p:cNvPr>
          <p:cNvSpPr/>
          <p:nvPr/>
        </p:nvSpPr>
        <p:spPr>
          <a:xfrm>
            <a:off x="2580941" y="59959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1719927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BBC3E-FFE4-42E5-A680-2CE62F00837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4AA140E-BAE5-385A-C371-65E6E7C3873C}"/>
              </a:ext>
            </a:extLst>
          </p:cNvPr>
          <p:cNvSpPr txBox="1"/>
          <p:nvPr/>
        </p:nvSpPr>
        <p:spPr>
          <a:xfrm>
            <a:off x="-242624" y="179438"/>
            <a:ext cx="3902032" cy="461665"/>
          </a:xfrm>
          <a:prstGeom prst="rect">
            <a:avLst/>
          </a:prstGeom>
          <a:noFill/>
        </p:spPr>
        <p:txBody>
          <a:bodyPr wrap="square" rtlCol="0">
            <a:spAutoFit/>
          </a:bodyPr>
          <a:lstStyle/>
          <a:p>
            <a:pPr algn="ctr"/>
            <a:r>
              <a:rPr lang="ar-SA" sz="2400" b="1" kern="0" dirty="0">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C5F03D71-AF26-1C0B-CA35-2191C4163EB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B1831B4-BE05-3A00-44EE-8F3B22157BC9}"/>
              </a:ext>
            </a:extLst>
          </p:cNvPr>
          <p:cNvSpPr txBox="1"/>
          <p:nvPr/>
        </p:nvSpPr>
        <p:spPr>
          <a:xfrm>
            <a:off x="552893" y="1364007"/>
            <a:ext cx="11313042" cy="1697068"/>
          </a:xfrm>
          <a:prstGeom prst="rect">
            <a:avLst/>
          </a:prstGeom>
          <a:noFill/>
        </p:spPr>
        <p:txBody>
          <a:bodyPr wrap="square" rtlCol="0">
            <a:spAutoFit/>
          </a:bodyPr>
          <a:lstStyle/>
          <a:p>
            <a:pPr marL="0" marR="0"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يُصنَّف </a:t>
            </a:r>
            <a:r>
              <a:rPr lang="ar-SA" sz="2400" kern="0" dirty="0">
                <a:solidFill>
                  <a:srgbClr val="FF0000"/>
                </a:solidFill>
                <a:latin typeface="Calibri" panose="020F0502020204030204" pitchFamily="34" charset="0"/>
                <a:cs typeface="Calibri" panose="020F0502020204030204" pitchFamily="34" charset="0"/>
              </a:rPr>
              <a:t>الاتصال الإعلامي</a:t>
            </a:r>
            <a:r>
              <a:rPr lang="ar-SA" sz="2400" kern="0" dirty="0">
                <a:solidFill>
                  <a:srgbClr val="002060"/>
                </a:solidFill>
                <a:latin typeface="Calibri" panose="020F0502020204030204" pitchFamily="34" charset="0"/>
                <a:cs typeface="Calibri" panose="020F0502020204030204" pitchFamily="34" charset="0"/>
              </a:rPr>
              <a:t>، بحسب طبيعة </a:t>
            </a:r>
            <a:r>
              <a:rPr lang="ar-SA" sz="2400" kern="0" dirty="0">
                <a:solidFill>
                  <a:srgbClr val="FF0000"/>
                </a:solidFill>
                <a:latin typeface="Calibri" panose="020F0502020204030204" pitchFamily="34" charset="0"/>
                <a:cs typeface="Calibri" panose="020F0502020204030204" pitchFamily="34" charset="0"/>
              </a:rPr>
              <a:t>القائم بالاتصال </a:t>
            </a:r>
            <a:r>
              <a:rPr lang="ar-SA" sz="2400" kern="0" dirty="0">
                <a:solidFill>
                  <a:srgbClr val="002060"/>
                </a:solidFill>
                <a:latin typeface="Calibri" panose="020F0502020204030204" pitchFamily="34" charset="0"/>
                <a:cs typeface="Calibri" panose="020F0502020204030204" pitchFamily="34" charset="0"/>
              </a:rPr>
              <a:t>وعدد الجمهور ووسيلة الاتصال المستخدمة، إلى أنواع متعددة، لكل منها خصائصه ووظائفه وسياقه الخاص. ويُعد فهم هذه الأنواع ضروريًا في الدراسات الإعلامية المعاصرة خاصة في ظل التداخل المتزايد بين </a:t>
            </a:r>
            <a:r>
              <a:rPr lang="ar-SA" sz="2400" kern="0" dirty="0">
                <a:solidFill>
                  <a:srgbClr val="FF0000"/>
                </a:solidFill>
                <a:latin typeface="Calibri" panose="020F0502020204030204" pitchFamily="34" charset="0"/>
                <a:cs typeface="Calibri" panose="020F0502020204030204" pitchFamily="34" charset="0"/>
              </a:rPr>
              <a:t>الوسائط التقليدية والرقمية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439021F2-289A-B3DC-670D-A08F32AC4C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34975" y="-180527"/>
            <a:ext cx="2530548" cy="1181593"/>
          </a:xfrm>
          <a:prstGeom prst="rect">
            <a:avLst/>
          </a:prstGeom>
        </p:spPr>
      </p:pic>
      <p:sp>
        <p:nvSpPr>
          <p:cNvPr id="11" name="Rectangle 10">
            <a:extLst>
              <a:ext uri="{FF2B5EF4-FFF2-40B4-BE49-F238E27FC236}">
                <a16:creationId xmlns:a16="http://schemas.microsoft.com/office/drawing/2014/main" id="{A01D8D2A-7F75-7DD0-E805-860AAE7315C3}"/>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BB234472-14DC-B28A-22F3-3AA9A3C17CD4}"/>
              </a:ext>
            </a:extLst>
          </p:cNvPr>
          <p:cNvSpPr txBox="1"/>
          <p:nvPr/>
        </p:nvSpPr>
        <p:spPr>
          <a:xfrm>
            <a:off x="8328953" y="929807"/>
            <a:ext cx="3902032" cy="461665"/>
          </a:xfrm>
          <a:prstGeom prst="rect">
            <a:avLst/>
          </a:prstGeom>
          <a:noFill/>
        </p:spPr>
        <p:txBody>
          <a:bodyPr wrap="square" rtlCol="0">
            <a:spAutoFit/>
          </a:bodyPr>
          <a:lstStyle/>
          <a:p>
            <a:pPr marL="457200" indent="-457200" algn="ctr" rtl="1">
              <a:buFont typeface="Wingdings" panose="05000000000000000000" pitchFamily="2" charset="2"/>
              <a:buChar char="Ø"/>
            </a:pPr>
            <a:r>
              <a:rPr lang="ar-SA" sz="2400" b="1" kern="0" dirty="0">
                <a:solidFill>
                  <a:srgbClr val="002060"/>
                </a:solidFill>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4" name="Rectangle: Rounded Corners 3">
            <a:extLst>
              <a:ext uri="{FF2B5EF4-FFF2-40B4-BE49-F238E27FC236}">
                <a16:creationId xmlns:a16="http://schemas.microsoft.com/office/drawing/2014/main" id="{935CDFEE-CA48-999C-C94D-7799D3B0F474}"/>
              </a:ext>
            </a:extLst>
          </p:cNvPr>
          <p:cNvSpPr/>
          <p:nvPr/>
        </p:nvSpPr>
        <p:spPr>
          <a:xfrm>
            <a:off x="3659408" y="3276928"/>
            <a:ext cx="8261498" cy="3391394"/>
          </a:xfrm>
          <a:prstGeom prst="roundRect">
            <a:avLst/>
          </a:prstGeom>
          <a:no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r" rtl="1">
              <a:lnSpc>
                <a:spcPct val="115000"/>
              </a:lnSpc>
              <a:spcAft>
                <a:spcPts val="800"/>
              </a:spcAft>
              <a:buNone/>
            </a:pPr>
            <a:r>
              <a:rPr lang="ar-EG" sz="2400" kern="0" dirty="0">
                <a:solidFill>
                  <a:srgbClr val="002060"/>
                </a:solidFill>
                <a:latin typeface="Calibri" panose="020F0502020204030204" pitchFamily="34" charset="0"/>
                <a:cs typeface="+mj-cs"/>
              </a:rPr>
              <a:t>1</a:t>
            </a:r>
            <a:r>
              <a:rPr lang="ar-SA"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FF0000"/>
                </a:solidFill>
                <a:latin typeface="Calibri" panose="020F0502020204030204" pitchFamily="34" charset="0"/>
                <a:cs typeface="Calibri" panose="020F0502020204030204" pitchFamily="34" charset="0"/>
              </a:rPr>
              <a:t>الاتصال الذاتي</a:t>
            </a:r>
            <a:r>
              <a:rPr lang="ar-EG" sz="2400" b="1" kern="0" dirty="0">
                <a:solidFill>
                  <a:srgbClr val="FF0000"/>
                </a:solidFill>
                <a:latin typeface="Calibri" panose="020F0502020204030204" pitchFamily="34" charset="0"/>
                <a:cs typeface="Calibri" panose="020F0502020204030204" pitchFamily="34" charset="0"/>
              </a:rPr>
              <a:t> </a:t>
            </a:r>
            <a:r>
              <a:rPr lang="en-US" sz="2400" b="1" kern="0" dirty="0">
                <a:solidFill>
                  <a:srgbClr val="FF000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(Intrapersonal Communication</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هو أبسط أنواع الاتصال، ويتم داخل الفرد نفسه، حينما يُفكّر أو يُحلّل أو يُراجع نفسه قبل اتخاذ قرار أو إصدار رأي</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تقليدي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مذيع يراجع ملاحظاته الذهنية قبل الدخول على الهواء</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رقمي</a:t>
            </a:r>
            <a:r>
              <a:rPr lang="en-US" sz="2400" b="1" kern="0" dirty="0">
                <a:solidFill>
                  <a:srgbClr val="002060"/>
                </a:solidFill>
                <a:latin typeface="Calibri" panose="020F0502020204030204" pitchFamily="34" charset="0"/>
                <a:cs typeface="Calibri" panose="020F0502020204030204" pitchFamily="34" charset="0"/>
              </a:rPr>
              <a:t>:</a:t>
            </a:r>
          </a:p>
          <a:p>
            <a:pPr algn="r" rtl="1">
              <a:buNone/>
            </a:pPr>
            <a:r>
              <a:rPr lang="ar-SA" sz="2400" kern="0" dirty="0">
                <a:solidFill>
                  <a:srgbClr val="002060"/>
                </a:solidFill>
                <a:latin typeface="Calibri" panose="020F0502020204030204" pitchFamily="34" charset="0"/>
                <a:cs typeface="Calibri" panose="020F0502020204030204" pitchFamily="34" charset="0"/>
              </a:rPr>
              <a:t>مستخدم يقرأ تغريدة ثم يفكر قبل إعادة تغريدها أو التعليق عليها</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24232190-8744-3E57-04F1-2A0D26E43C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843" y="2579454"/>
            <a:ext cx="3235841" cy="38745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Rounded Corners 4">
            <a:extLst>
              <a:ext uri="{FF2B5EF4-FFF2-40B4-BE49-F238E27FC236}">
                <a16:creationId xmlns:a16="http://schemas.microsoft.com/office/drawing/2014/main" id="{8BB577D8-1C42-EC80-E391-5595B3101A4D}"/>
              </a:ext>
            </a:extLst>
          </p:cNvPr>
          <p:cNvSpPr/>
          <p:nvPr/>
        </p:nvSpPr>
        <p:spPr>
          <a:xfrm>
            <a:off x="8201847" y="388786"/>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207889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53DB9-A0D1-2F8E-CCF6-B5A24E43ABC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80CDEAA-E662-277F-5F70-26A29F1B8D6E}"/>
              </a:ext>
            </a:extLst>
          </p:cNvPr>
          <p:cNvSpPr txBox="1"/>
          <p:nvPr/>
        </p:nvSpPr>
        <p:spPr>
          <a:xfrm>
            <a:off x="8410354" y="369680"/>
            <a:ext cx="4557823" cy="461665"/>
          </a:xfrm>
          <a:prstGeom prst="rect">
            <a:avLst/>
          </a:prstGeom>
          <a:noFill/>
        </p:spPr>
        <p:txBody>
          <a:bodyPr wrap="square" rtlCol="0">
            <a:spAutoFit/>
          </a:bodyPr>
          <a:lstStyle/>
          <a:p>
            <a:pPr algn="ctr"/>
            <a:r>
              <a:rPr lang="ar-SA" sz="2400" b="1" kern="0" dirty="0">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BF4ECA93-193E-FCA3-0B71-E91C23DDBA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1387564-B153-FC2D-9A55-0D212641B5C1}"/>
              </a:ext>
            </a:extLst>
          </p:cNvPr>
          <p:cNvSpPr txBox="1"/>
          <p:nvPr/>
        </p:nvSpPr>
        <p:spPr>
          <a:xfrm>
            <a:off x="4104167" y="1345306"/>
            <a:ext cx="7832714" cy="4980018"/>
          </a:xfrm>
          <a:prstGeom prst="rect">
            <a:avLst/>
          </a:prstGeom>
          <a:noFill/>
          <a:ln>
            <a:solidFill>
              <a:schemeClr val="bg1"/>
            </a:solidFill>
          </a:ln>
        </p:spPr>
        <p:txBody>
          <a:bodyPr wrap="square" rtlCol="0">
            <a:spAutoFit/>
          </a:bodyPr>
          <a:lstStyle>
            <a:defPPr>
              <a:defRPr lang="en-US"/>
            </a:defPPr>
            <a:lvl1pPr marR="0" algn="r" rtl="1">
              <a:lnSpc>
                <a:spcPct val="115000"/>
              </a:lnSpc>
              <a:spcAft>
                <a:spcPts val="800"/>
              </a:spcAft>
              <a:buNone/>
              <a:defRPr b="1" kern="0">
                <a:effectLst/>
                <a:latin typeface="Times New Roman" panose="02020603050405020304" pitchFamily="18" charset="0"/>
                <a:ea typeface="Times New Roman" panose="02020603050405020304" pitchFamily="18" charset="0"/>
                <a:cs typeface="Arial" panose="020B0604020202020204" pitchFamily="34" charset="0"/>
              </a:defRPr>
            </a:lvl1pPr>
          </a:lstStyle>
          <a:p>
            <a:pPr algn="just">
              <a:lnSpc>
                <a:spcPct val="150000"/>
              </a:lnSpc>
            </a:pPr>
            <a:r>
              <a:rPr lang="ar-EG" sz="2400" b="0" dirty="0">
                <a:solidFill>
                  <a:srgbClr val="002060"/>
                </a:solidFill>
                <a:latin typeface="Calibri" panose="020F0502020204030204" pitchFamily="34" charset="0"/>
                <a:ea typeface="+mn-ea"/>
                <a:cs typeface="+mj-cs"/>
              </a:rPr>
              <a:t>2</a:t>
            </a:r>
            <a:r>
              <a:rPr lang="ar-EG" sz="2400" b="0" dirty="0">
                <a:solidFill>
                  <a:srgbClr val="002060"/>
                </a:solidFill>
                <a:latin typeface="Calibri" panose="020F0502020204030204" pitchFamily="34" charset="0"/>
                <a:ea typeface="+mn-ea"/>
                <a:cs typeface="Calibri" panose="020F0502020204030204" pitchFamily="34" charset="0"/>
              </a:rPr>
              <a:t>.</a:t>
            </a:r>
            <a:r>
              <a:rPr lang="ar-SA" sz="2400" dirty="0">
                <a:solidFill>
                  <a:srgbClr val="FF0000"/>
                </a:solidFill>
                <a:latin typeface="Calibri" panose="020F0502020204030204" pitchFamily="34" charset="0"/>
                <a:ea typeface="+mn-ea"/>
                <a:cs typeface="Calibri" panose="020F0502020204030204" pitchFamily="34" charset="0"/>
              </a:rPr>
              <a:t>الاتصال الشخصي </a:t>
            </a:r>
            <a:r>
              <a:rPr lang="ar-SA" sz="2400" dirty="0">
                <a:solidFill>
                  <a:srgbClr val="002060"/>
                </a:solidFill>
                <a:latin typeface="Calibri" panose="020F0502020204030204" pitchFamily="34" charset="0"/>
                <a:ea typeface="+mn-ea"/>
                <a:cs typeface="Calibri" panose="020F0502020204030204" pitchFamily="34" charset="0"/>
              </a:rPr>
              <a:t>أو الثنائي</a:t>
            </a:r>
            <a:r>
              <a:rPr lang="en-US" sz="2400" b="0" dirty="0">
                <a:solidFill>
                  <a:srgbClr val="002060"/>
                </a:solidFill>
                <a:latin typeface="Calibri" panose="020F0502020204030204" pitchFamily="34" charset="0"/>
                <a:ea typeface="+mn-ea"/>
                <a:cs typeface="Calibri" panose="020F0502020204030204" pitchFamily="34" charset="0"/>
              </a:rPr>
              <a:t> </a:t>
            </a:r>
            <a:r>
              <a:rPr lang="en-US" sz="2400" dirty="0">
                <a:solidFill>
                  <a:srgbClr val="002060"/>
                </a:solidFill>
                <a:latin typeface="Calibri" panose="020F0502020204030204" pitchFamily="34" charset="0"/>
                <a:ea typeface="+mn-ea"/>
                <a:cs typeface="Calibri" panose="020F0502020204030204" pitchFamily="34" charset="0"/>
              </a:rPr>
              <a:t>(</a:t>
            </a:r>
            <a:r>
              <a:rPr lang="en-US" sz="2400" dirty="0">
                <a:solidFill>
                  <a:srgbClr val="002060"/>
                </a:solidFill>
                <a:ea typeface="+mn-ea"/>
                <a:cs typeface="Times New Roman" panose="02020603050405020304" pitchFamily="18" charset="0"/>
              </a:rPr>
              <a:t>Interpersonal Communication</a:t>
            </a:r>
            <a:r>
              <a:rPr lang="en-US" sz="2400" dirty="0">
                <a:solidFill>
                  <a:srgbClr val="002060"/>
                </a:solidFill>
                <a:latin typeface="Calibri" panose="020F0502020204030204" pitchFamily="34" charset="0"/>
                <a:ea typeface="+mn-ea"/>
                <a:cs typeface="Calibri" panose="020F0502020204030204" pitchFamily="34" charset="0"/>
              </a:rPr>
              <a:t>)</a:t>
            </a:r>
          </a:p>
          <a:p>
            <a:pPr algn="just">
              <a:lnSpc>
                <a:spcPct val="150000"/>
              </a:lnSpc>
            </a:pPr>
            <a:r>
              <a:rPr lang="ar-SA" sz="2400" b="0" dirty="0">
                <a:solidFill>
                  <a:srgbClr val="002060"/>
                </a:solidFill>
                <a:latin typeface="Calibri" panose="020F0502020204030204" pitchFamily="34" charset="0"/>
                <a:ea typeface="+mn-ea"/>
                <a:cs typeface="Calibri" panose="020F0502020204030204" pitchFamily="34" charset="0"/>
              </a:rPr>
              <a:t>يحدث بين شخصين أو مجموعة صغيرة، ويتميّز </a:t>
            </a:r>
            <a:r>
              <a:rPr lang="ar-SA" sz="2400" b="0" dirty="0">
                <a:solidFill>
                  <a:srgbClr val="FF0000"/>
                </a:solidFill>
                <a:latin typeface="Calibri" panose="020F0502020204030204" pitchFamily="34" charset="0"/>
                <a:ea typeface="+mn-ea"/>
                <a:cs typeface="Calibri" panose="020F0502020204030204" pitchFamily="34" charset="0"/>
              </a:rPr>
              <a:t>بالتفاعلية المباشرة </a:t>
            </a:r>
            <a:r>
              <a:rPr lang="ar-SA" sz="2400" b="0" dirty="0">
                <a:solidFill>
                  <a:srgbClr val="002060"/>
                </a:solidFill>
                <a:latin typeface="Calibri" panose="020F0502020204030204" pitchFamily="34" charset="0"/>
                <a:ea typeface="+mn-ea"/>
                <a:cs typeface="Calibri" panose="020F0502020204030204" pitchFamily="34" charset="0"/>
              </a:rPr>
              <a:t>ووجود </a:t>
            </a:r>
            <a:r>
              <a:rPr lang="ar-SA" sz="2400" b="0" dirty="0">
                <a:solidFill>
                  <a:srgbClr val="FF0000"/>
                </a:solidFill>
                <a:latin typeface="Calibri" panose="020F0502020204030204" pitchFamily="34" charset="0"/>
                <a:ea typeface="+mn-ea"/>
                <a:cs typeface="Calibri" panose="020F0502020204030204" pitchFamily="34" charset="0"/>
              </a:rPr>
              <a:t>تغذية راجعة فورية</a:t>
            </a:r>
            <a:r>
              <a:rPr lang="ar-SA" sz="2400" b="0" dirty="0">
                <a:solidFill>
                  <a:srgbClr val="002060"/>
                </a:solidFill>
                <a:latin typeface="Calibri" panose="020F0502020204030204" pitchFamily="34" charset="0"/>
                <a:ea typeface="+mn-ea"/>
                <a:cs typeface="Calibri" panose="020F0502020204030204" pitchFamily="34" charset="0"/>
              </a:rPr>
              <a:t>، ويمكن أن يكون وجهًا لوجه أو عبر </a:t>
            </a:r>
            <a:r>
              <a:rPr lang="ar-SA" sz="2400" b="0" dirty="0">
                <a:solidFill>
                  <a:srgbClr val="FF0000"/>
                </a:solidFill>
                <a:latin typeface="Calibri" panose="020F0502020204030204" pitchFamily="34" charset="0"/>
                <a:ea typeface="+mn-ea"/>
                <a:cs typeface="Calibri" panose="020F0502020204030204" pitchFamily="34" charset="0"/>
              </a:rPr>
              <a:t>وسيط إلكتروني</a:t>
            </a:r>
            <a:r>
              <a:rPr lang="en-US" sz="2400" b="0" dirty="0">
                <a:solidFill>
                  <a:srgbClr val="002060"/>
                </a:solidFill>
                <a:latin typeface="Calibri" panose="020F0502020204030204" pitchFamily="34" charset="0"/>
                <a:ea typeface="+mn-ea"/>
                <a:cs typeface="Calibri" panose="020F0502020204030204" pitchFamily="34" charset="0"/>
              </a:rPr>
              <a:t>.</a:t>
            </a:r>
          </a:p>
          <a:p>
            <a:pPr algn="just">
              <a:lnSpc>
                <a:spcPct val="150000"/>
              </a:lnSpc>
            </a:pPr>
            <a:r>
              <a:rPr lang="en-US" sz="2400" b="0" dirty="0">
                <a:solidFill>
                  <a:srgbClr val="002060"/>
                </a:solidFill>
                <a:latin typeface="Calibri" panose="020F0502020204030204" pitchFamily="34" charset="0"/>
                <a:ea typeface="+mn-ea"/>
                <a:cs typeface="Calibri" panose="020F0502020204030204" pitchFamily="34" charset="0"/>
              </a:rPr>
              <a:t>🟢 </a:t>
            </a:r>
            <a:r>
              <a:rPr lang="ar-SA" sz="2400" dirty="0">
                <a:solidFill>
                  <a:srgbClr val="002060"/>
                </a:solidFill>
                <a:latin typeface="Calibri" panose="020F0502020204030204" pitchFamily="34" charset="0"/>
                <a:ea typeface="+mn-ea"/>
                <a:cs typeface="Calibri" panose="020F0502020204030204" pitchFamily="34" charset="0"/>
              </a:rPr>
              <a:t>مثال تقليدي</a:t>
            </a:r>
            <a:r>
              <a:rPr lang="en-US" sz="2400" b="0" dirty="0">
                <a:solidFill>
                  <a:srgbClr val="002060"/>
                </a:solidFill>
                <a:latin typeface="Calibri" panose="020F0502020204030204" pitchFamily="34" charset="0"/>
                <a:ea typeface="+mn-ea"/>
                <a:cs typeface="Calibri" panose="020F0502020204030204" pitchFamily="34" charset="0"/>
              </a:rPr>
              <a:t>:</a:t>
            </a:r>
          </a:p>
          <a:p>
            <a:pPr algn="just">
              <a:lnSpc>
                <a:spcPct val="150000"/>
              </a:lnSpc>
            </a:pPr>
            <a:r>
              <a:rPr lang="ar-SA" sz="2400" b="0" dirty="0">
                <a:solidFill>
                  <a:srgbClr val="002060"/>
                </a:solidFill>
                <a:latin typeface="Calibri" panose="020F0502020204030204" pitchFamily="34" charset="0"/>
                <a:ea typeface="+mn-ea"/>
                <a:cs typeface="Calibri" panose="020F0502020204030204" pitchFamily="34" charset="0"/>
              </a:rPr>
              <a:t>مقابلة صحفية بين مراسل وشخصية عامة</a:t>
            </a:r>
            <a:r>
              <a:rPr lang="en-US" sz="2400" b="0" dirty="0">
                <a:solidFill>
                  <a:srgbClr val="002060"/>
                </a:solidFill>
                <a:latin typeface="Calibri" panose="020F0502020204030204" pitchFamily="34" charset="0"/>
                <a:ea typeface="+mn-ea"/>
                <a:cs typeface="Calibri" panose="020F0502020204030204" pitchFamily="34" charset="0"/>
              </a:rPr>
              <a:t>.</a:t>
            </a:r>
          </a:p>
          <a:p>
            <a:pPr algn="just">
              <a:lnSpc>
                <a:spcPct val="150000"/>
              </a:lnSpc>
            </a:pPr>
            <a:r>
              <a:rPr lang="en-US" sz="2400" b="0" dirty="0">
                <a:solidFill>
                  <a:srgbClr val="002060"/>
                </a:solidFill>
                <a:latin typeface="Calibri" panose="020F0502020204030204" pitchFamily="34" charset="0"/>
                <a:ea typeface="+mn-ea"/>
                <a:cs typeface="Calibri" panose="020F0502020204030204" pitchFamily="34" charset="0"/>
              </a:rPr>
              <a:t>🟣 </a:t>
            </a:r>
            <a:r>
              <a:rPr lang="ar-SA" sz="2400" dirty="0">
                <a:solidFill>
                  <a:srgbClr val="002060"/>
                </a:solidFill>
                <a:latin typeface="Calibri" panose="020F0502020204030204" pitchFamily="34" charset="0"/>
                <a:ea typeface="+mn-ea"/>
                <a:cs typeface="Calibri" panose="020F0502020204030204" pitchFamily="34" charset="0"/>
              </a:rPr>
              <a:t>مثال رقمي</a:t>
            </a:r>
            <a:r>
              <a:rPr lang="en-US" sz="2400" dirty="0">
                <a:solidFill>
                  <a:srgbClr val="002060"/>
                </a:solidFill>
                <a:latin typeface="Calibri" panose="020F0502020204030204" pitchFamily="34" charset="0"/>
                <a:ea typeface="+mn-ea"/>
                <a:cs typeface="Calibri" panose="020F0502020204030204" pitchFamily="34" charset="0"/>
              </a:rPr>
              <a:t>:</a:t>
            </a:r>
          </a:p>
          <a:p>
            <a:pPr algn="just">
              <a:lnSpc>
                <a:spcPct val="150000"/>
              </a:lnSpc>
            </a:pPr>
            <a:r>
              <a:rPr lang="ar-SA" sz="2400" b="0" dirty="0">
                <a:solidFill>
                  <a:srgbClr val="002060"/>
                </a:solidFill>
                <a:latin typeface="Calibri" panose="020F0502020204030204" pitchFamily="34" charset="0"/>
                <a:ea typeface="+mn-ea"/>
                <a:cs typeface="Calibri" panose="020F0502020204030204" pitchFamily="34" charset="0"/>
              </a:rPr>
              <a:t>محادثة على تطبيق</a:t>
            </a:r>
            <a:r>
              <a:rPr lang="en-US" sz="2400" b="0" dirty="0">
                <a:solidFill>
                  <a:srgbClr val="002060"/>
                </a:solidFill>
                <a:latin typeface="Calibri" panose="020F0502020204030204" pitchFamily="34" charset="0"/>
                <a:ea typeface="+mn-ea"/>
                <a:cs typeface="Calibri" panose="020F0502020204030204" pitchFamily="34" charset="0"/>
              </a:rPr>
              <a:t> </a:t>
            </a:r>
            <a:r>
              <a:rPr lang="en-US" sz="2400" b="0" dirty="0">
                <a:solidFill>
                  <a:srgbClr val="002060"/>
                </a:solidFill>
                <a:ea typeface="+mn-ea"/>
                <a:cs typeface="Times New Roman" panose="02020603050405020304" pitchFamily="18" charset="0"/>
              </a:rPr>
              <a:t>Zoom</a:t>
            </a:r>
            <a:r>
              <a:rPr lang="en-US" sz="2400" b="0" dirty="0">
                <a:solidFill>
                  <a:srgbClr val="002060"/>
                </a:solidFill>
                <a:latin typeface="Calibri" panose="020F0502020204030204" pitchFamily="34" charset="0"/>
                <a:ea typeface="+mn-ea"/>
                <a:cs typeface="Calibri" panose="020F0502020204030204" pitchFamily="34" charset="0"/>
              </a:rPr>
              <a:t> </a:t>
            </a:r>
            <a:r>
              <a:rPr lang="ar-SA" sz="2400" b="0" dirty="0">
                <a:solidFill>
                  <a:srgbClr val="002060"/>
                </a:solidFill>
                <a:latin typeface="Calibri" panose="020F0502020204030204" pitchFamily="34" charset="0"/>
                <a:ea typeface="+mn-ea"/>
                <a:cs typeface="Calibri" panose="020F0502020204030204" pitchFamily="34" charset="0"/>
              </a:rPr>
              <a:t>أو دردشة خاصة على واتساب بين صحفي ومصدر خبري</a:t>
            </a:r>
            <a:r>
              <a:rPr lang="en-US" sz="2400" b="0" dirty="0">
                <a:solidFill>
                  <a:srgbClr val="002060"/>
                </a:solidFill>
                <a:latin typeface="Calibri" panose="020F0502020204030204" pitchFamily="34" charset="0"/>
                <a:ea typeface="+mn-ea"/>
                <a:cs typeface="Calibri" panose="020F0502020204030204" pitchFamily="34" charset="0"/>
              </a:rPr>
              <a:t>.</a:t>
            </a:r>
          </a:p>
        </p:txBody>
      </p:sp>
      <p:pic>
        <p:nvPicPr>
          <p:cNvPr id="7" name="Graphic 21">
            <a:extLst>
              <a:ext uri="{FF2B5EF4-FFF2-40B4-BE49-F238E27FC236}">
                <a16:creationId xmlns:a16="http://schemas.microsoft.com/office/drawing/2014/main" id="{4EB743BB-C935-FE0F-E50F-BED3660E01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98409E30-AE49-FB71-BD72-9E146C232117}"/>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A3E7D3FD-4453-88A1-82B8-8F7A322513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119" y="1282765"/>
            <a:ext cx="3682409" cy="51605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DB5BEA87-EEE7-AE47-A2AF-AD57FB5FC69E}"/>
              </a:ext>
            </a:extLst>
          </p:cNvPr>
          <p:cNvSpPr/>
          <p:nvPr/>
        </p:nvSpPr>
        <p:spPr>
          <a:xfrm>
            <a:off x="2580741" y="60051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062778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9D5CD-0153-A9B5-CCF0-619EEB1BB8B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580C886-9364-4BE5-E741-B056CA8312CD}"/>
              </a:ext>
            </a:extLst>
          </p:cNvPr>
          <p:cNvSpPr txBox="1"/>
          <p:nvPr/>
        </p:nvSpPr>
        <p:spPr>
          <a:xfrm>
            <a:off x="-372139" y="166324"/>
            <a:ext cx="3902032" cy="461665"/>
          </a:xfrm>
          <a:prstGeom prst="rect">
            <a:avLst/>
          </a:prstGeom>
          <a:noFill/>
        </p:spPr>
        <p:txBody>
          <a:bodyPr wrap="square" rtlCol="0">
            <a:spAutoFit/>
          </a:bodyPr>
          <a:lstStyle/>
          <a:p>
            <a:pPr algn="ctr"/>
            <a:r>
              <a:rPr lang="ar-SA" sz="2400" b="1" kern="0" dirty="0">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37921832-717B-7672-D054-27537ED329A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269517-B40D-EA4E-69E0-1A4881C0ABFB}"/>
              </a:ext>
            </a:extLst>
          </p:cNvPr>
          <p:cNvSpPr txBox="1"/>
          <p:nvPr/>
        </p:nvSpPr>
        <p:spPr>
          <a:xfrm>
            <a:off x="4508204" y="1160640"/>
            <a:ext cx="7325833" cy="5404749"/>
          </a:xfrm>
          <a:prstGeom prst="rect">
            <a:avLst/>
          </a:prstGeom>
          <a:noFill/>
        </p:spPr>
        <p:txBody>
          <a:bodyPr wrap="square" rtlCol="0">
            <a:spAutoFit/>
          </a:bodyPr>
          <a:lstStyle/>
          <a:p>
            <a:pPr marL="0" marR="0" algn="r" rtl="1">
              <a:lnSpc>
                <a:spcPct val="115000"/>
              </a:lnSpc>
              <a:spcAft>
                <a:spcPts val="800"/>
              </a:spcAft>
              <a:buNone/>
            </a:pPr>
            <a:r>
              <a:rPr lang="ar-SA" sz="2400" b="1" kern="0" dirty="0">
                <a:solidFill>
                  <a:srgbClr val="002060"/>
                </a:solidFill>
                <a:latin typeface="Calibri" panose="020F0502020204030204" pitchFamily="34" charset="0"/>
                <a:cs typeface="+mj-cs"/>
              </a:rPr>
              <a:t>3</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FF0000"/>
                </a:solidFill>
                <a:latin typeface="Calibri" panose="020F0502020204030204" pitchFamily="34" charset="0"/>
                <a:cs typeface="Calibri" panose="020F0502020204030204" pitchFamily="34" charset="0"/>
              </a:rPr>
              <a:t>الاتصال الجماعي</a:t>
            </a:r>
            <a:r>
              <a:rPr lang="en-US" sz="2400" b="1" kern="0" dirty="0">
                <a:solidFill>
                  <a:srgbClr val="FF000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Group Communication</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يتم بين مجموعة من الأفراد يتفاعلون بشكل مباشر أو غير مباشر داخل إطار تنظيمي أو اجتماعي، وقد يُستخدم لأغراض</a:t>
            </a:r>
            <a:r>
              <a:rPr lang="ar-SA" sz="2400" kern="0" dirty="0">
                <a:solidFill>
                  <a:srgbClr val="FF0000"/>
                </a:solidFill>
                <a:latin typeface="Calibri" panose="020F0502020204030204" pitchFamily="34" charset="0"/>
                <a:cs typeface="Calibri" panose="020F0502020204030204" pitchFamily="34" charset="0"/>
              </a:rPr>
              <a:t> إعلامية </a:t>
            </a:r>
            <a:r>
              <a:rPr lang="ar-SA" sz="2400" kern="0" dirty="0">
                <a:solidFill>
                  <a:srgbClr val="002060"/>
                </a:solidFill>
                <a:latin typeface="Calibri" panose="020F0502020204030204" pitchFamily="34" charset="0"/>
                <a:cs typeface="Calibri" panose="020F0502020204030204" pitchFamily="34" charset="0"/>
              </a:rPr>
              <a:t>أو تثقيفية أو تدريبية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تقليدي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حلقة نقاشية داخل قاعة إعلامية تناقش قضية عامة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رقمي</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مناقشة عبر غرفة على</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Clubhouse</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أو بث مباشر لمجموعة على فيس</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بوك تناقش موضوعًا إعلاميًا</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DD3328C5-78CF-27DA-EDA5-39F0B53BC1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F54FD65B-ADB0-169F-5CE8-7CDA4A55195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C656D172-35DE-4196-570E-8E9082827C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083" y="975974"/>
            <a:ext cx="3912783" cy="51975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98334EAC-B7B1-B358-19F9-D6FC93BD8459}"/>
              </a:ext>
            </a:extLst>
          </p:cNvPr>
          <p:cNvSpPr/>
          <p:nvPr/>
        </p:nvSpPr>
        <p:spPr>
          <a:xfrm>
            <a:off x="8312526" y="397156"/>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134088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2464F-3732-842F-F5D0-EA6E12A76E8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92F8EE3-DEC8-D9F4-D3C6-D90C9D680B31}"/>
              </a:ext>
            </a:extLst>
          </p:cNvPr>
          <p:cNvSpPr txBox="1"/>
          <p:nvPr/>
        </p:nvSpPr>
        <p:spPr>
          <a:xfrm>
            <a:off x="8591108" y="369680"/>
            <a:ext cx="4557823" cy="461665"/>
          </a:xfrm>
          <a:prstGeom prst="rect">
            <a:avLst/>
          </a:prstGeom>
          <a:noFill/>
        </p:spPr>
        <p:txBody>
          <a:bodyPr wrap="square" rtlCol="0">
            <a:spAutoFit/>
          </a:bodyPr>
          <a:lstStyle/>
          <a:p>
            <a:pPr algn="ctr"/>
            <a:r>
              <a:rPr lang="ar-SA" sz="2400" b="1" kern="0" dirty="0">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801A009D-3BF2-4DF4-8470-431D958E5E2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3EEE844-3824-E45B-5F8A-9C2A08D6C37D}"/>
              </a:ext>
            </a:extLst>
          </p:cNvPr>
          <p:cNvSpPr txBox="1"/>
          <p:nvPr/>
        </p:nvSpPr>
        <p:spPr>
          <a:xfrm>
            <a:off x="5319887" y="1345306"/>
            <a:ext cx="6616994" cy="4483279"/>
          </a:xfrm>
          <a:prstGeom prst="rect">
            <a:avLst/>
          </a:prstGeom>
          <a:noFill/>
        </p:spPr>
        <p:txBody>
          <a:bodyPr wrap="square" rtlCol="0">
            <a:spAutoFit/>
          </a:bodyPr>
          <a:lstStyle/>
          <a:p>
            <a:pPr marL="0" marR="0" algn="just" rtl="1">
              <a:lnSpc>
                <a:spcPct val="150000"/>
              </a:lnSpc>
              <a:spcAft>
                <a:spcPts val="800"/>
              </a:spcAft>
              <a:buNone/>
            </a:pPr>
            <a:r>
              <a:rPr lang="ar-EG" sz="2400" b="1" kern="0" dirty="0">
                <a:solidFill>
                  <a:srgbClr val="002060"/>
                </a:solidFill>
                <a:latin typeface="Calibri" panose="020F0502020204030204" pitchFamily="34" charset="0"/>
                <a:cs typeface="+mj-cs"/>
              </a:rPr>
              <a:t>4</a:t>
            </a:r>
            <a:r>
              <a:rPr lang="ar-EG" sz="2400" b="1"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الاتصال الجماهيري</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Mass Communication</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هو الاتصال الذي يتم من خلال </a:t>
            </a:r>
            <a:r>
              <a:rPr lang="ar-SA" sz="2400" kern="0" dirty="0">
                <a:solidFill>
                  <a:srgbClr val="FF0000"/>
                </a:solidFill>
                <a:latin typeface="Calibri" panose="020F0502020204030204" pitchFamily="34" charset="0"/>
                <a:cs typeface="Calibri" panose="020F0502020204030204" pitchFamily="34" charset="0"/>
              </a:rPr>
              <a:t>وسيلة إعلامية </a:t>
            </a:r>
            <a:r>
              <a:rPr lang="ar-SA" sz="2400" kern="0" dirty="0">
                <a:solidFill>
                  <a:srgbClr val="002060"/>
                </a:solidFill>
                <a:latin typeface="Calibri" panose="020F0502020204030204" pitchFamily="34" charset="0"/>
                <a:cs typeface="Calibri" panose="020F0502020204030204" pitchFamily="34" charset="0"/>
              </a:rPr>
              <a:t>تنقل </a:t>
            </a:r>
            <a:r>
              <a:rPr lang="ar-SA" sz="2400" kern="0" dirty="0">
                <a:solidFill>
                  <a:srgbClr val="FF0000"/>
                </a:solidFill>
                <a:latin typeface="Calibri" panose="020F0502020204030204" pitchFamily="34" charset="0"/>
                <a:cs typeface="Calibri" panose="020F0502020204030204" pitchFamily="34" charset="0"/>
              </a:rPr>
              <a:t>الرسائل</a:t>
            </a:r>
            <a:r>
              <a:rPr lang="ar-SA" sz="2400" kern="0" dirty="0">
                <a:solidFill>
                  <a:srgbClr val="002060"/>
                </a:solidFill>
                <a:latin typeface="Calibri" panose="020F0502020204030204" pitchFamily="34" charset="0"/>
                <a:cs typeface="Calibri" panose="020F0502020204030204" pitchFamily="34" charset="0"/>
              </a:rPr>
              <a:t> إلى جمهور واسع ومتنوع، دون معرفة مسبقة بالمستقبلين، ويُعد من أبرز أشكال </a:t>
            </a:r>
            <a:r>
              <a:rPr lang="ar-SA" sz="2400" kern="0" dirty="0">
                <a:solidFill>
                  <a:srgbClr val="FF0000"/>
                </a:solidFill>
                <a:latin typeface="Calibri" panose="020F0502020204030204" pitchFamily="34" charset="0"/>
                <a:cs typeface="Calibri" panose="020F0502020204030204" pitchFamily="34" charset="0"/>
              </a:rPr>
              <a:t>الاتصال الإعلامي </a:t>
            </a:r>
            <a:r>
              <a:rPr lang="ar-SA" sz="2400" kern="0" dirty="0">
                <a:solidFill>
                  <a:srgbClr val="002060"/>
                </a:solidFill>
                <a:latin typeface="Calibri" panose="020F0502020204030204" pitchFamily="34" charset="0"/>
                <a:cs typeface="Calibri" panose="020F0502020204030204" pitchFamily="34" charset="0"/>
              </a:rPr>
              <a:t>الكلاسيكي</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تقليدي</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نشرة الأخبار على </a:t>
            </a:r>
            <a:r>
              <a:rPr lang="ar-SA" sz="2400" kern="0" dirty="0">
                <a:solidFill>
                  <a:srgbClr val="FF0000"/>
                </a:solidFill>
                <a:latin typeface="Calibri" panose="020F0502020204030204" pitchFamily="34" charset="0"/>
                <a:cs typeface="Calibri" panose="020F0502020204030204" pitchFamily="34" charset="0"/>
              </a:rPr>
              <a:t>قناة تلفزيونية </a:t>
            </a:r>
            <a:r>
              <a:rPr lang="ar-SA" sz="2400" kern="0" dirty="0">
                <a:solidFill>
                  <a:srgbClr val="002060"/>
                </a:solidFill>
                <a:latin typeface="Calibri" panose="020F0502020204030204" pitchFamily="34" charset="0"/>
                <a:cs typeface="Calibri" panose="020F0502020204030204" pitchFamily="34" charset="0"/>
              </a:rPr>
              <a:t>وطنية، أو مقال افتتاحي في صحيفة كبرى</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رقمي</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pPr>
            <a:r>
              <a:rPr lang="ar-SA" sz="2400" kern="0" dirty="0">
                <a:solidFill>
                  <a:srgbClr val="002060"/>
                </a:solidFill>
                <a:latin typeface="Calibri" panose="020F0502020204030204" pitchFamily="34" charset="0"/>
                <a:cs typeface="Calibri" panose="020F0502020204030204" pitchFamily="34" charset="0"/>
              </a:rPr>
              <a:t>نشر بودكاست أسبوعي على</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Spotify </a:t>
            </a:r>
            <a:r>
              <a:rPr lang="ar-SA" sz="2400" kern="0" dirty="0">
                <a:solidFill>
                  <a:srgbClr val="002060"/>
                </a:solidFill>
                <a:latin typeface="Calibri" panose="020F0502020204030204" pitchFamily="34" charset="0"/>
                <a:cs typeface="Calibri" panose="020F0502020204030204" pitchFamily="34" charset="0"/>
              </a:rPr>
              <a:t>يناقش قضايا سياسية، أو قناة يوتيوب تقدم محتوى إخباري لمتابعين من مختلف الدول</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17FC7D3E-CCBE-B376-FE45-96BDC36C2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147C37B9-ABDE-6FDF-2886-E346B753861D}"/>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03E6C894-8AD9-1D1D-C93D-C5CCB77AC1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67" y="1230710"/>
            <a:ext cx="4699592" cy="52869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A35C66C2-7707-A4A8-28CB-D6ACC06C0F9B}"/>
              </a:ext>
            </a:extLst>
          </p:cNvPr>
          <p:cNvSpPr/>
          <p:nvPr/>
        </p:nvSpPr>
        <p:spPr>
          <a:xfrm>
            <a:off x="2580741" y="55542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619534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F31D1-A277-5E30-D17C-BF139547FAA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C9A740F-5C7D-03DB-3357-D74B4191C08C}"/>
              </a:ext>
            </a:extLst>
          </p:cNvPr>
          <p:cNvSpPr txBox="1"/>
          <p:nvPr/>
        </p:nvSpPr>
        <p:spPr>
          <a:xfrm>
            <a:off x="-478873" y="275672"/>
            <a:ext cx="3902032" cy="461665"/>
          </a:xfrm>
          <a:prstGeom prst="rect">
            <a:avLst/>
          </a:prstGeom>
          <a:noFill/>
        </p:spPr>
        <p:txBody>
          <a:bodyPr wrap="square" rtlCol="0">
            <a:spAutoFit/>
          </a:bodyPr>
          <a:lstStyle/>
          <a:p>
            <a:pPr algn="ctr"/>
            <a:r>
              <a:rPr lang="ar-SA" sz="2400" b="1" kern="0" dirty="0">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523D231B-372B-8383-A4A7-60BA407F6D2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DBDB597-945A-C946-5DFF-A52B6795722A}"/>
              </a:ext>
            </a:extLst>
          </p:cNvPr>
          <p:cNvSpPr txBox="1"/>
          <p:nvPr/>
        </p:nvSpPr>
        <p:spPr>
          <a:xfrm>
            <a:off x="4783144" y="1197773"/>
            <a:ext cx="7166343" cy="5534015"/>
          </a:xfrm>
          <a:prstGeom prst="rect">
            <a:avLst/>
          </a:prstGeom>
          <a:noFill/>
        </p:spPr>
        <p:txBody>
          <a:bodyPr wrap="square" rtlCol="0">
            <a:spAutoFit/>
          </a:bodyPr>
          <a:lstStyle/>
          <a:p>
            <a:pPr marL="0" marR="0" algn="r" rtl="1">
              <a:lnSpc>
                <a:spcPct val="150000"/>
              </a:lnSpc>
              <a:spcAft>
                <a:spcPts val="800"/>
              </a:spcAft>
              <a:buNone/>
            </a:pPr>
            <a:r>
              <a:rPr lang="ar-EG" sz="2400" kern="0" dirty="0">
                <a:solidFill>
                  <a:srgbClr val="002060"/>
                </a:solidFill>
                <a:latin typeface="Calibri" panose="020F0502020204030204" pitchFamily="34" charset="0"/>
                <a:cs typeface="+mj-cs"/>
              </a:rPr>
              <a:t>5</a:t>
            </a:r>
            <a:r>
              <a:rPr lang="ar-EG" sz="2400" b="1" kern="0" dirty="0">
                <a:solidFill>
                  <a:srgbClr val="002060"/>
                </a:solidFill>
                <a:latin typeface="Calibri" panose="020F0502020204030204" pitchFamily="34" charset="0"/>
                <a:cs typeface="+mj-cs"/>
              </a:rPr>
              <a:t>.</a:t>
            </a:r>
            <a:r>
              <a:rPr lang="en-US" sz="2400" b="1" kern="0" dirty="0">
                <a:solidFill>
                  <a:srgbClr val="002060"/>
                </a:solidFill>
                <a:latin typeface="Calibri" panose="020F0502020204030204" pitchFamily="34" charset="0"/>
                <a:cs typeface="+mj-cs"/>
              </a:rPr>
              <a:t> </a:t>
            </a:r>
            <a:r>
              <a:rPr lang="ar-SA" sz="2400" b="1" kern="0" dirty="0">
                <a:solidFill>
                  <a:srgbClr val="002060"/>
                </a:solidFill>
                <a:latin typeface="Calibri" panose="020F0502020204030204" pitchFamily="34" charset="0"/>
                <a:cs typeface="Calibri" panose="020F0502020204030204" pitchFamily="34" charset="0"/>
              </a:rPr>
              <a:t>الاتصال التنظيمي</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a:t>
            </a:r>
            <a:r>
              <a:rPr lang="en-US" sz="2400" b="1" kern="0" dirty="0">
                <a:solidFill>
                  <a:srgbClr val="002060"/>
                </a:solidFill>
                <a:latin typeface="Times New Roman" panose="02020603050405020304" pitchFamily="18" charset="0"/>
                <a:cs typeface="Times New Roman" panose="02020603050405020304" pitchFamily="18" charset="0"/>
              </a:rPr>
              <a:t>Organizational Communication</a:t>
            </a:r>
            <a:r>
              <a:rPr lang="en-US" sz="2400" kern="0" dirty="0">
                <a:solidFill>
                  <a:srgbClr val="002060"/>
                </a:solidFill>
                <a:latin typeface="Times New Roman" panose="02020603050405020304" pitchFamily="18" charset="0"/>
                <a:cs typeface="Times New Roman" panose="02020603050405020304" pitchFamily="18"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هو </a:t>
            </a:r>
            <a:r>
              <a:rPr lang="ar-SA" sz="2400"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الذي يحدث داخل المؤسسات، ويشمل الرسائل الرسمية وغير الرسمية بين الأفراد والقيادات، وقد يُستخدم في </a:t>
            </a:r>
            <a:r>
              <a:rPr lang="ar-SA" sz="2400" kern="0" dirty="0">
                <a:solidFill>
                  <a:srgbClr val="FF0000"/>
                </a:solidFill>
                <a:latin typeface="Calibri" panose="020F0502020204030204" pitchFamily="34" charset="0"/>
                <a:cs typeface="Calibri" panose="020F0502020204030204" pitchFamily="34" charset="0"/>
              </a:rPr>
              <a:t>السياق الإعلامي </a:t>
            </a:r>
            <a:r>
              <a:rPr lang="ar-SA" sz="2400" kern="0" dirty="0">
                <a:solidFill>
                  <a:srgbClr val="002060"/>
                </a:solidFill>
                <a:latin typeface="Calibri" panose="020F0502020204030204" pitchFamily="34" charset="0"/>
                <a:cs typeface="Calibri" panose="020F0502020204030204" pitchFamily="34" charset="0"/>
              </a:rPr>
              <a:t>الداخلي أو في العلاقات العامة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تقليدي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بيان داخلي صادر من إدارة تحرير صحيفة إلى المحررين</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رقمي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نشرة إخبارية إلكترونية داخلية ترسلها إدارة </a:t>
            </a:r>
            <a:r>
              <a:rPr lang="ar-SA" sz="2400" kern="0" dirty="0">
                <a:solidFill>
                  <a:srgbClr val="FF0000"/>
                </a:solidFill>
                <a:latin typeface="Calibri" panose="020F0502020204030204" pitchFamily="34" charset="0"/>
                <a:cs typeface="Calibri" panose="020F0502020204030204" pitchFamily="34" charset="0"/>
              </a:rPr>
              <a:t>قناة إخبارية </a:t>
            </a:r>
            <a:r>
              <a:rPr lang="ar-SA" sz="2400" kern="0" dirty="0">
                <a:solidFill>
                  <a:srgbClr val="002060"/>
                </a:solidFill>
                <a:latin typeface="Calibri" panose="020F0502020204030204" pitchFamily="34" charset="0"/>
                <a:cs typeface="Calibri" panose="020F0502020204030204" pitchFamily="34" charset="0"/>
              </a:rPr>
              <a:t>للعاملين بها عبر البريد</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7E046A4C-3B1C-94C7-52C2-F7EAC9571A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21DF9E20-27F4-850B-71AE-F9DCB6893D4B}"/>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F51C09C5-EA9E-BD9C-61B5-F5506ACC81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513" y="1153283"/>
            <a:ext cx="4298118" cy="50746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Rounded Corners 4">
            <a:extLst>
              <a:ext uri="{FF2B5EF4-FFF2-40B4-BE49-F238E27FC236}">
                <a16:creationId xmlns:a16="http://schemas.microsoft.com/office/drawing/2014/main" id="{B88A29C6-E961-6304-3C73-A9F1E008DD5A}"/>
              </a:ext>
            </a:extLst>
          </p:cNvPr>
          <p:cNvSpPr/>
          <p:nvPr/>
        </p:nvSpPr>
        <p:spPr>
          <a:xfrm>
            <a:off x="8216197" y="43838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123962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CA798-34C3-B1EE-ECE8-3A16C02FB43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4E1273F-D557-8ECC-C172-4F5996B681BB}"/>
              </a:ext>
            </a:extLst>
          </p:cNvPr>
          <p:cNvSpPr txBox="1"/>
          <p:nvPr/>
        </p:nvSpPr>
        <p:spPr>
          <a:xfrm>
            <a:off x="8243807" y="336246"/>
            <a:ext cx="4557823" cy="461665"/>
          </a:xfrm>
          <a:prstGeom prst="rect">
            <a:avLst/>
          </a:prstGeom>
          <a:noFill/>
        </p:spPr>
        <p:txBody>
          <a:bodyPr wrap="square" rtlCol="0">
            <a:spAutoFit/>
          </a:bodyPr>
          <a:lstStyle/>
          <a:p>
            <a:pPr algn="ctr"/>
            <a:r>
              <a:rPr lang="ar-SA" sz="2400" b="1" kern="0" dirty="0">
                <a:solidFill>
                  <a:srgbClr val="002060"/>
                </a:solidFill>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4405CE7F-FDAD-850D-9A6B-ED3B22FF816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1B2D8EB-F706-4098-1096-88E9A712259B}"/>
              </a:ext>
            </a:extLst>
          </p:cNvPr>
          <p:cNvSpPr txBox="1"/>
          <p:nvPr/>
        </p:nvSpPr>
        <p:spPr>
          <a:xfrm>
            <a:off x="4997301" y="1494977"/>
            <a:ext cx="6939579" cy="5404749"/>
          </a:xfrm>
          <a:prstGeom prst="rect">
            <a:avLst/>
          </a:prstGeom>
          <a:noFill/>
        </p:spPr>
        <p:txBody>
          <a:bodyPr wrap="square" rtlCol="0">
            <a:spAutoFit/>
          </a:bodyPr>
          <a:lstStyle/>
          <a:p>
            <a:pPr marL="0" marR="0" algn="r" rtl="1">
              <a:lnSpc>
                <a:spcPct val="115000"/>
              </a:lnSpc>
              <a:spcAft>
                <a:spcPts val="800"/>
              </a:spcAft>
              <a:buNone/>
            </a:pPr>
            <a:r>
              <a:rPr lang="ar-EG" sz="2400" kern="0" dirty="0">
                <a:solidFill>
                  <a:srgbClr val="002060"/>
                </a:solidFill>
                <a:latin typeface="Calibri" panose="020F0502020204030204" pitchFamily="34" charset="0"/>
                <a:cs typeface="+mj-cs"/>
              </a:rPr>
              <a:t>6</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الاتصال العام</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Public Communication</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يحدث عندما يخاطب المتحدث </a:t>
            </a:r>
            <a:r>
              <a:rPr lang="ar-SA" sz="2400" kern="0" dirty="0">
                <a:solidFill>
                  <a:srgbClr val="FF0000"/>
                </a:solidFill>
                <a:latin typeface="Calibri" panose="020F0502020204030204" pitchFamily="34" charset="0"/>
                <a:cs typeface="Calibri" panose="020F0502020204030204" pitchFamily="34" charset="0"/>
              </a:rPr>
              <a:t>جمهورًا </a:t>
            </a:r>
            <a:r>
              <a:rPr lang="ar-SA" sz="2400" kern="0" dirty="0">
                <a:solidFill>
                  <a:srgbClr val="002060"/>
                </a:solidFill>
                <a:latin typeface="Calibri" panose="020F0502020204030204" pitchFamily="34" charset="0"/>
                <a:cs typeface="Calibri" panose="020F0502020204030204" pitchFamily="34" charset="0"/>
              </a:rPr>
              <a:t>كبيرًا بشكل مباشر أو عبر وسيط، وغالبًا ما يكون هدفه </a:t>
            </a:r>
            <a:r>
              <a:rPr lang="ar-SA" sz="2400" kern="0" dirty="0">
                <a:solidFill>
                  <a:srgbClr val="FF0000"/>
                </a:solidFill>
                <a:latin typeface="Calibri" panose="020F0502020204030204" pitchFamily="34" charset="0"/>
                <a:cs typeface="Calibri" panose="020F0502020204030204" pitchFamily="34" charset="0"/>
              </a:rPr>
              <a:t>التأثير</a:t>
            </a:r>
            <a:r>
              <a:rPr lang="ar-SA" sz="2400" kern="0" dirty="0">
                <a:solidFill>
                  <a:srgbClr val="002060"/>
                </a:solidFill>
                <a:latin typeface="Calibri" panose="020F0502020204030204" pitchFamily="34" charset="0"/>
                <a:cs typeface="Calibri" panose="020F0502020204030204" pitchFamily="34" charset="0"/>
              </a:rPr>
              <a:t> في </a:t>
            </a:r>
            <a:r>
              <a:rPr lang="ar-SA" sz="2400" kern="0" dirty="0">
                <a:solidFill>
                  <a:srgbClr val="FF0000"/>
                </a:solidFill>
                <a:latin typeface="Calibri" panose="020F0502020204030204" pitchFamily="34" charset="0"/>
                <a:cs typeface="Calibri" panose="020F0502020204030204" pitchFamily="34" charset="0"/>
              </a:rPr>
              <a:t>الرأي العام </a:t>
            </a:r>
            <a:r>
              <a:rPr lang="ar-SA" sz="2400" kern="0" dirty="0">
                <a:solidFill>
                  <a:srgbClr val="002060"/>
                </a:solidFill>
                <a:latin typeface="Calibri" panose="020F0502020204030204" pitchFamily="34" charset="0"/>
                <a:cs typeface="Calibri" panose="020F0502020204030204" pitchFamily="34" charset="0"/>
              </a:rPr>
              <a:t>أو تشكيل الاتجاهات</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تقليدي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خطاب رئيس الدولة عبر التلفزيون الرسمي في مناسبة قومية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رقمي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خطاب يُبث مباشرًا على </a:t>
            </a:r>
            <a:r>
              <a:rPr lang="ar-SA" sz="2400" kern="0" dirty="0">
                <a:solidFill>
                  <a:srgbClr val="FF0000"/>
                </a:solidFill>
                <a:latin typeface="Calibri" panose="020F0502020204030204" pitchFamily="34" charset="0"/>
                <a:cs typeface="Calibri" panose="020F0502020204030204" pitchFamily="34" charset="0"/>
              </a:rPr>
              <a:t>فيس</a:t>
            </a:r>
            <a:r>
              <a:rPr lang="ar-EG" sz="2400" kern="0" dirty="0">
                <a:solidFill>
                  <a:srgbClr val="FF0000"/>
                </a:solidFill>
                <a:latin typeface="Calibri" panose="020F0502020204030204" pitchFamily="34" charset="0"/>
                <a:cs typeface="Calibri" panose="020F0502020204030204" pitchFamily="34" charset="0"/>
              </a:rPr>
              <a:t> </a:t>
            </a:r>
            <a:r>
              <a:rPr lang="ar-SA" sz="2400" kern="0" dirty="0">
                <a:solidFill>
                  <a:srgbClr val="FF0000"/>
                </a:solidFill>
                <a:latin typeface="Calibri" panose="020F0502020204030204" pitchFamily="34" charset="0"/>
                <a:cs typeface="Calibri" panose="020F0502020204030204" pitchFamily="34" charset="0"/>
              </a:rPr>
              <a:t>بوك أو تويتر </a:t>
            </a:r>
            <a:r>
              <a:rPr lang="en-US" sz="2400" kern="0" dirty="0">
                <a:solidFill>
                  <a:srgbClr val="FF0000"/>
                </a:solidFill>
                <a:latin typeface="Calibri" panose="020F0502020204030204" pitchFamily="34" charset="0"/>
                <a:cs typeface="Calibri" panose="020F0502020204030204" pitchFamily="34" charset="0"/>
              </a:rPr>
              <a:t>x</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 صفحة رسمية لزعيم سياسي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6688CE47-2D57-8539-920C-6D98656257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FEDFD543-B3D9-9F69-460E-6F3544BFA0CF}"/>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99DD2EFE-02B9-8DF7-03F1-185C227A17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780" y="1494977"/>
            <a:ext cx="4506978" cy="45069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EA360A7E-0B71-46C6-339C-E6A0F6D86926}"/>
              </a:ext>
            </a:extLst>
          </p:cNvPr>
          <p:cNvSpPr/>
          <p:nvPr/>
        </p:nvSpPr>
        <p:spPr>
          <a:xfrm>
            <a:off x="2643963" y="53332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1764044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EC31B6-A369-7C97-2284-57F6788DF83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B3A3A32-1FAB-9A5B-7EFA-E01761267DCF}"/>
              </a:ext>
            </a:extLst>
          </p:cNvPr>
          <p:cNvSpPr txBox="1"/>
          <p:nvPr/>
        </p:nvSpPr>
        <p:spPr>
          <a:xfrm>
            <a:off x="-372547" y="201411"/>
            <a:ext cx="3902032" cy="461665"/>
          </a:xfrm>
          <a:prstGeom prst="rect">
            <a:avLst/>
          </a:prstGeom>
          <a:noFill/>
        </p:spPr>
        <p:txBody>
          <a:bodyPr wrap="square" rtlCol="0">
            <a:spAutoFit/>
          </a:bodyPr>
          <a:lstStyle/>
          <a:p>
            <a:pPr algn="ctr"/>
            <a:r>
              <a:rPr lang="ar-SA" sz="2400" b="1" kern="0" dirty="0">
                <a:solidFill>
                  <a:srgbClr val="002060"/>
                </a:solidFill>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F1993889-AC3A-C402-98BA-13AEC6965A6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2E2CA23-2517-8758-B88A-3358FD7AD7B1}"/>
              </a:ext>
            </a:extLst>
          </p:cNvPr>
          <p:cNvSpPr txBox="1"/>
          <p:nvPr/>
        </p:nvSpPr>
        <p:spPr>
          <a:xfrm>
            <a:off x="4806148" y="1283056"/>
            <a:ext cx="7262037" cy="4323428"/>
          </a:xfrm>
          <a:prstGeom prst="rect">
            <a:avLst/>
          </a:prstGeom>
          <a:noFill/>
          <a:ln>
            <a:solidFill>
              <a:schemeClr val="bg1"/>
            </a:solidFill>
          </a:ln>
        </p:spPr>
        <p:txBody>
          <a:bodyPr wrap="square" rtlCol="0">
            <a:spAutoFit/>
          </a:bodyPr>
          <a:lstStyle/>
          <a:p>
            <a:pPr algn="r" rtl="1">
              <a:lnSpc>
                <a:spcPct val="150000"/>
              </a:lnSpc>
              <a:spcAft>
                <a:spcPts val="800"/>
              </a:spcAft>
            </a:pPr>
            <a:r>
              <a:rPr lang="ar-EG" sz="2400" b="1" kern="0" dirty="0">
                <a:solidFill>
                  <a:srgbClr val="002060"/>
                </a:solidFill>
                <a:latin typeface="Calibri" panose="020F0502020204030204" pitchFamily="34" charset="0"/>
                <a:cs typeface="+mj-cs"/>
              </a:rPr>
              <a:t>7</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الاتصال التفاعلي أو الوسيط</a:t>
            </a:r>
            <a:endParaRPr lang="ar-EG" sz="2400" b="1" kern="0" dirty="0">
              <a:solidFill>
                <a:srgbClr val="002060"/>
              </a:solidFill>
              <a:latin typeface="Calibri" panose="020F0502020204030204" pitchFamily="34" charset="0"/>
              <a:cs typeface="Calibri" panose="020F0502020204030204" pitchFamily="34" charset="0"/>
            </a:endParaRPr>
          </a:p>
          <a:p>
            <a:pPr rtl="1">
              <a:lnSpc>
                <a:spcPct val="150000"/>
              </a:lnSpc>
              <a:spcAft>
                <a:spcPts val="800"/>
              </a:spcAft>
            </a:pPr>
            <a:r>
              <a:rPr lang="en-US" sz="2400" b="1" kern="0" dirty="0">
                <a:solidFill>
                  <a:srgbClr val="002060"/>
                </a:solidFill>
                <a:latin typeface="Times New Roman" panose="02020603050405020304" pitchFamily="18" charset="0"/>
                <a:cs typeface="Times New Roman" panose="02020603050405020304" pitchFamily="18" charset="0"/>
              </a:rPr>
              <a:t>Mediated/Interactive Communication</a:t>
            </a:r>
            <a:endParaRPr lang="ar-EG" sz="2400" kern="0" dirty="0">
              <a:solidFill>
                <a:srgbClr val="002060"/>
              </a:solidFill>
              <a:latin typeface="Calibri" panose="020F0502020204030204" pitchFamily="34" charset="0"/>
              <a:cs typeface="Calibri" panose="020F0502020204030204" pitchFamily="34" charset="0"/>
            </a:endParaRPr>
          </a:p>
          <a:p>
            <a:pPr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ظهر بشكل قوي في </a:t>
            </a:r>
            <a:r>
              <a:rPr lang="ar-SA" sz="2400" kern="0" dirty="0">
                <a:solidFill>
                  <a:srgbClr val="FF0000"/>
                </a:solidFill>
                <a:latin typeface="Calibri" panose="020F0502020204030204" pitchFamily="34" charset="0"/>
                <a:cs typeface="Calibri" panose="020F0502020204030204" pitchFamily="34" charset="0"/>
              </a:rPr>
              <a:t>البيئة الرقمية</a:t>
            </a:r>
            <a:r>
              <a:rPr lang="ar-SA" sz="2400" kern="0" dirty="0">
                <a:solidFill>
                  <a:srgbClr val="002060"/>
                </a:solidFill>
                <a:latin typeface="Calibri" panose="020F0502020204030204" pitchFamily="34" charset="0"/>
                <a:cs typeface="Calibri" panose="020F0502020204030204" pitchFamily="34" charset="0"/>
              </a:rPr>
              <a:t>، ويقوم على </a:t>
            </a:r>
            <a:r>
              <a:rPr lang="ar-SA" sz="2400" kern="0" dirty="0">
                <a:solidFill>
                  <a:srgbClr val="FF0000"/>
                </a:solidFill>
                <a:latin typeface="Calibri" panose="020F0502020204030204" pitchFamily="34" charset="0"/>
                <a:cs typeface="Calibri" panose="020F0502020204030204" pitchFamily="34" charset="0"/>
              </a:rPr>
              <a:t>التفاعل المباشر </a:t>
            </a:r>
            <a:r>
              <a:rPr lang="ar-SA" sz="2400" kern="0" dirty="0">
                <a:solidFill>
                  <a:srgbClr val="002060"/>
                </a:solidFill>
                <a:latin typeface="Calibri" panose="020F0502020204030204" pitchFamily="34" charset="0"/>
                <a:cs typeface="Calibri" panose="020F0502020204030204" pitchFamily="34" charset="0"/>
              </a:rPr>
              <a:t>بين </a:t>
            </a:r>
            <a:r>
              <a:rPr lang="ar-SA" sz="2400" kern="0" dirty="0">
                <a:solidFill>
                  <a:srgbClr val="FF0000"/>
                </a:solidFill>
                <a:latin typeface="Calibri" panose="020F0502020204030204" pitchFamily="34" charset="0"/>
                <a:cs typeface="Calibri" panose="020F0502020204030204" pitchFamily="34" charset="0"/>
              </a:rPr>
              <a:t>المرسل والمتلقي </a:t>
            </a:r>
            <a:r>
              <a:rPr lang="ar-SA" sz="2400" kern="0" dirty="0">
                <a:solidFill>
                  <a:srgbClr val="002060"/>
                </a:solidFill>
                <a:latin typeface="Calibri" panose="020F0502020204030204" pitchFamily="34" charset="0"/>
                <a:cs typeface="Calibri" panose="020F0502020204030204" pitchFamily="34" charset="0"/>
              </a:rPr>
              <a:t>باستخدام الوسائط الإلكترونية</a:t>
            </a:r>
            <a:r>
              <a:rPr lang="en-US" sz="2400" kern="0" dirty="0">
                <a:solidFill>
                  <a:srgbClr val="002060"/>
                </a:solidFill>
                <a:latin typeface="Calibri" panose="020F0502020204030204" pitchFamily="34" charset="0"/>
                <a:cs typeface="Calibri" panose="020F0502020204030204" pitchFamily="34" charset="0"/>
              </a:rPr>
              <a:t>.</a:t>
            </a:r>
          </a:p>
          <a:p>
            <a:pPr algn="just" rtl="1">
              <a:lnSpc>
                <a:spcPct val="150000"/>
              </a:lnSpc>
              <a:spcAft>
                <a:spcPts val="800"/>
              </a:spcAft>
            </a:pP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مثال رقمي فقط</a:t>
            </a:r>
            <a:r>
              <a:rPr lang="en-US" sz="2400" kern="0" dirty="0">
                <a:solidFill>
                  <a:srgbClr val="002060"/>
                </a:solidFill>
                <a:latin typeface="Calibri" panose="020F0502020204030204" pitchFamily="34" charset="0"/>
                <a:cs typeface="Calibri" panose="020F0502020204030204" pitchFamily="34" charset="0"/>
              </a:rPr>
              <a:t>:</a:t>
            </a:r>
          </a:p>
          <a:p>
            <a:pPr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جلسة</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Ask Me Anything</a:t>
            </a:r>
            <a:r>
              <a:rPr lang="en-US" sz="2400" kern="0" dirty="0">
                <a:solidFill>
                  <a:srgbClr val="002060"/>
                </a:solidFill>
                <a:latin typeface="Calibri" panose="020F0502020204030204" pitchFamily="34" charset="0"/>
                <a:cs typeface="+mj-cs"/>
              </a:rPr>
              <a:t>" </a:t>
            </a:r>
            <a:r>
              <a:rPr lang="ar-SA" sz="2400" kern="0" dirty="0">
                <a:solidFill>
                  <a:srgbClr val="002060"/>
                </a:solidFill>
                <a:latin typeface="Calibri" panose="020F0502020204030204" pitchFamily="34" charset="0"/>
                <a:cs typeface="+mj-cs"/>
              </a:rPr>
              <a:t>على</a:t>
            </a:r>
            <a:r>
              <a:rPr lang="en-US" sz="2400" kern="0" dirty="0">
                <a:solidFill>
                  <a:srgbClr val="002060"/>
                </a:solidFill>
                <a:latin typeface="Calibri" panose="020F0502020204030204" pitchFamily="34" charset="0"/>
                <a:cs typeface="+mj-cs"/>
              </a:rPr>
              <a:t> </a:t>
            </a:r>
            <a:r>
              <a:rPr lang="en-US" sz="2400" kern="0" dirty="0">
                <a:solidFill>
                  <a:srgbClr val="002060"/>
                </a:solidFill>
                <a:latin typeface="Times New Roman" panose="02020603050405020304" pitchFamily="18" charset="0"/>
                <a:cs typeface="Times New Roman" panose="02020603050405020304" pitchFamily="18" charset="0"/>
              </a:rPr>
              <a:t>Reddit</a:t>
            </a:r>
            <a:r>
              <a:rPr lang="ar-SA" sz="2400" kern="0" dirty="0">
                <a:solidFill>
                  <a:srgbClr val="002060"/>
                </a:solidFill>
                <a:latin typeface="Calibri" panose="020F0502020204030204" pitchFamily="34" charset="0"/>
                <a:cs typeface="Calibri" panose="020F0502020204030204" pitchFamily="34" charset="0"/>
              </a:rPr>
              <a:t>، أو تعليقات</a:t>
            </a:r>
            <a:r>
              <a:rPr lang="ar-SA" sz="2400" kern="0" dirty="0">
                <a:solidFill>
                  <a:srgbClr val="FF0000"/>
                </a:solidFill>
                <a:latin typeface="Calibri" panose="020F0502020204030204" pitchFamily="34" charset="0"/>
                <a:cs typeface="Calibri" panose="020F0502020204030204" pitchFamily="34" charset="0"/>
              </a:rPr>
              <a:t> الجمهور </a:t>
            </a:r>
            <a:r>
              <a:rPr lang="ar-SA" sz="2400" kern="0" dirty="0">
                <a:solidFill>
                  <a:srgbClr val="002060"/>
                </a:solidFill>
                <a:latin typeface="Calibri" panose="020F0502020204030204" pitchFamily="34" charset="0"/>
                <a:cs typeface="Calibri" panose="020F0502020204030204" pitchFamily="34" charset="0"/>
              </a:rPr>
              <a:t>على تغطية مباشرة عبر تيك توك</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F05A2B3B-D639-96D6-0C18-293FEA02E0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EEB62739-8E99-9A99-7931-E83876189EE3}"/>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98062D1A-C466-8312-FF26-9E5874B102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167" y="1160640"/>
            <a:ext cx="4136065" cy="51762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43B7E980-ADF4-96B6-4790-311F9D5F9C7E}"/>
              </a:ext>
            </a:extLst>
          </p:cNvPr>
          <p:cNvSpPr/>
          <p:nvPr/>
        </p:nvSpPr>
        <p:spPr>
          <a:xfrm>
            <a:off x="8331102" y="43019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644743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8AE91-E650-C793-2708-F290CE2CB04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0805B85-97C4-1615-0095-0499DCF782C5}"/>
              </a:ext>
            </a:extLst>
          </p:cNvPr>
          <p:cNvSpPr txBox="1"/>
          <p:nvPr/>
        </p:nvSpPr>
        <p:spPr>
          <a:xfrm>
            <a:off x="8378456" y="392093"/>
            <a:ext cx="4557823"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2F0BA8D9-2F64-FDCD-84F2-44CFC6ECF39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0FF4B9C-1BA1-3A47-F54E-026AE7B0814B}"/>
              </a:ext>
            </a:extLst>
          </p:cNvPr>
          <p:cNvSpPr txBox="1"/>
          <p:nvPr/>
        </p:nvSpPr>
        <p:spPr>
          <a:xfrm>
            <a:off x="384608" y="1423629"/>
            <a:ext cx="11724230" cy="1697068"/>
          </a:xfrm>
          <a:prstGeom prst="rect">
            <a:avLst/>
          </a:prstGeom>
          <a:noFill/>
        </p:spPr>
        <p:txBody>
          <a:bodyPr wrap="square" rtlCol="0">
            <a:spAutoFit/>
          </a:bodyPr>
          <a:lstStyle/>
          <a:p>
            <a:pPr marR="0"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تُعد </a:t>
            </a:r>
            <a:r>
              <a:rPr lang="ar-SA" sz="2400" kern="0" dirty="0">
                <a:solidFill>
                  <a:srgbClr val="FF0000"/>
                </a:solidFill>
                <a:latin typeface="Calibri" panose="020F0502020204030204" pitchFamily="34" charset="0"/>
                <a:cs typeface="Calibri" panose="020F0502020204030204" pitchFamily="34" charset="0"/>
              </a:rPr>
              <a:t>العملية الاتصالية </a:t>
            </a:r>
            <a:r>
              <a:rPr lang="ar-SA" sz="2400" kern="0" dirty="0">
                <a:solidFill>
                  <a:srgbClr val="002060"/>
                </a:solidFill>
                <a:latin typeface="Calibri" panose="020F0502020204030204" pitchFamily="34" charset="0"/>
                <a:cs typeface="Calibri" panose="020F0502020204030204" pitchFamily="34" charset="0"/>
              </a:rPr>
              <a:t>الإطار النظري الذي يُفسّر كيف يتم نقل ا</a:t>
            </a:r>
            <a:r>
              <a:rPr lang="ar-SA" sz="2400" kern="0" dirty="0">
                <a:solidFill>
                  <a:srgbClr val="FF0000"/>
                </a:solidFill>
                <a:latin typeface="Calibri" panose="020F0502020204030204" pitchFamily="34" charset="0"/>
                <a:cs typeface="Calibri" panose="020F0502020204030204" pitchFamily="34" charset="0"/>
              </a:rPr>
              <a:t>لرسائل</a:t>
            </a:r>
            <a:r>
              <a:rPr lang="ar-SA" sz="2400" kern="0" dirty="0">
                <a:solidFill>
                  <a:srgbClr val="002060"/>
                </a:solidFill>
                <a:latin typeface="Calibri" panose="020F0502020204030204" pitchFamily="34" charset="0"/>
                <a:cs typeface="Calibri" panose="020F0502020204030204" pitchFamily="34" charset="0"/>
              </a:rPr>
              <a:t> بين الأفراد والمؤسسات، وما العوامل المؤثرة في فعالية </a:t>
            </a:r>
            <a:r>
              <a:rPr lang="ar-SA" sz="2400" kern="0" dirty="0">
                <a:solidFill>
                  <a:srgbClr val="FF0000"/>
                </a:solidFill>
                <a:latin typeface="Calibri" panose="020F0502020204030204" pitchFamily="34" charset="0"/>
                <a:cs typeface="Calibri" panose="020F0502020204030204" pitchFamily="34" charset="0"/>
              </a:rPr>
              <a:t>التواصل</a:t>
            </a:r>
            <a:r>
              <a:rPr lang="ar-SA" sz="2400" kern="0" dirty="0">
                <a:solidFill>
                  <a:srgbClr val="002060"/>
                </a:solidFill>
                <a:latin typeface="Calibri" panose="020F0502020204030204" pitchFamily="34" charset="0"/>
                <a:cs typeface="Calibri" panose="020F0502020204030204" pitchFamily="34" charset="0"/>
              </a:rPr>
              <a:t>. وتقوم هذه العملية على عدد من المكونات الأساسية التي يتفاعل بعضها مع بعض لتحقيق الهدف من ا</a:t>
            </a:r>
            <a:r>
              <a:rPr lang="ar-SA" sz="2400" kern="0" dirty="0">
                <a:solidFill>
                  <a:srgbClr val="FF0000"/>
                </a:solidFill>
                <a:latin typeface="Calibri" panose="020F0502020204030204" pitchFamily="34" charset="0"/>
                <a:cs typeface="Calibri" panose="020F0502020204030204" pitchFamily="34" charset="0"/>
              </a:rPr>
              <a:t>لاتصال</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نقل المعنى، </a:t>
            </a:r>
            <a:r>
              <a:rPr lang="ar-SA" sz="2400" kern="0" dirty="0">
                <a:solidFill>
                  <a:srgbClr val="FF0000"/>
                </a:solidFill>
                <a:latin typeface="Calibri" panose="020F0502020204030204" pitchFamily="34" charset="0"/>
                <a:cs typeface="Calibri" panose="020F0502020204030204" pitchFamily="34" charset="0"/>
              </a:rPr>
              <a:t>التأثير</a:t>
            </a:r>
            <a:r>
              <a:rPr lang="ar-SA" sz="2400" kern="0" dirty="0">
                <a:solidFill>
                  <a:srgbClr val="002060"/>
                </a:solidFill>
                <a:latin typeface="Calibri" panose="020F0502020204030204" pitchFamily="34" charset="0"/>
                <a:cs typeface="Calibri" panose="020F0502020204030204" pitchFamily="34" charset="0"/>
              </a:rPr>
              <a:t>، أو </a:t>
            </a:r>
            <a:r>
              <a:rPr lang="ar-SA" sz="2400" kern="0" dirty="0">
                <a:solidFill>
                  <a:srgbClr val="FF0000"/>
                </a:solidFill>
                <a:latin typeface="Calibri" panose="020F0502020204030204" pitchFamily="34" charset="0"/>
                <a:cs typeface="Calibri" panose="020F0502020204030204" pitchFamily="34" charset="0"/>
              </a:rPr>
              <a:t>التفاعل</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D5272296-7F86-77FC-AB22-8DE00051B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51C5E583-3F32-5C83-AC4A-2D39C55360A5}"/>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TextBox 4">
            <a:extLst>
              <a:ext uri="{FF2B5EF4-FFF2-40B4-BE49-F238E27FC236}">
                <a16:creationId xmlns:a16="http://schemas.microsoft.com/office/drawing/2014/main" id="{DFA5394F-3E39-B8F5-1792-64DBFC23F658}"/>
              </a:ext>
            </a:extLst>
          </p:cNvPr>
          <p:cNvSpPr txBox="1"/>
          <p:nvPr/>
        </p:nvSpPr>
        <p:spPr>
          <a:xfrm>
            <a:off x="5466971" y="3199020"/>
            <a:ext cx="6469910" cy="3457357"/>
          </a:xfrm>
          <a:prstGeom prst="rect">
            <a:avLst/>
          </a:prstGeom>
          <a:noFill/>
        </p:spPr>
        <p:txBody>
          <a:bodyPr wrap="square">
            <a:spAutoFit/>
          </a:bodyPr>
          <a:lstStyle/>
          <a:p>
            <a:pPr marL="0" marR="0" algn="r" rtl="1">
              <a:spcAft>
                <a:spcPts val="800"/>
              </a:spcAft>
              <a:buNone/>
            </a:pPr>
            <a:r>
              <a:rPr lang="ar-EG" sz="2400" b="1" kern="100" dirty="0">
                <a:latin typeface="Calibri" panose="020F0502020204030204" pitchFamily="34" charset="0"/>
                <a:cs typeface="+mj-cs"/>
              </a:rPr>
              <a:t>1</a:t>
            </a:r>
            <a:r>
              <a:rPr lang="ar-EG" kern="100" dirty="0">
                <a:latin typeface="Calibri" panose="020F0502020204030204" pitchFamily="34" charset="0"/>
                <a:cs typeface="Arial" panose="020B0604020202020204" pitchFamily="34" charset="0"/>
              </a:rPr>
              <a:t>.</a:t>
            </a:r>
            <a:r>
              <a:rPr lang="ar-SA" sz="2400" b="1" kern="0" dirty="0">
                <a:solidFill>
                  <a:srgbClr val="002060"/>
                </a:solidFill>
                <a:latin typeface="Calibri" panose="020F0502020204030204" pitchFamily="34" charset="0"/>
                <a:cs typeface="Calibri" panose="020F0502020204030204" pitchFamily="34" charset="0"/>
              </a:rPr>
              <a:t>المرسل</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Sender / Communicator</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هو الطرف الذي يبدأ </a:t>
            </a:r>
            <a:r>
              <a:rPr lang="ar-SA" sz="2400" kern="0" dirty="0">
                <a:solidFill>
                  <a:srgbClr val="FF0000"/>
                </a:solidFill>
                <a:latin typeface="Calibri" panose="020F0502020204030204" pitchFamily="34" charset="0"/>
                <a:cs typeface="Calibri" panose="020F0502020204030204" pitchFamily="34" charset="0"/>
              </a:rPr>
              <a:t>العملية الاتصالية</a:t>
            </a:r>
            <a:r>
              <a:rPr lang="ar-SA" sz="2400" kern="0" dirty="0">
                <a:solidFill>
                  <a:srgbClr val="002060"/>
                </a:solidFill>
                <a:latin typeface="Calibri" panose="020F0502020204030204" pitchFamily="34" charset="0"/>
                <a:cs typeface="Calibri" panose="020F0502020204030204" pitchFamily="34" charset="0"/>
              </a:rPr>
              <a:t>، ويملك فكرة أو </a:t>
            </a:r>
            <a:r>
              <a:rPr lang="ar-SA" sz="2400" kern="0" dirty="0">
                <a:solidFill>
                  <a:srgbClr val="FF0000"/>
                </a:solidFill>
                <a:latin typeface="Calibri" panose="020F0502020204030204" pitchFamily="34" charset="0"/>
                <a:cs typeface="Calibri" panose="020F0502020204030204" pitchFamily="34" charset="0"/>
              </a:rPr>
              <a:t>رسالة</a:t>
            </a:r>
            <a:r>
              <a:rPr lang="ar-SA" sz="2400" kern="0" dirty="0">
                <a:solidFill>
                  <a:srgbClr val="002060"/>
                </a:solidFill>
                <a:latin typeface="Calibri" panose="020F0502020204030204" pitchFamily="34" charset="0"/>
                <a:cs typeface="Calibri" panose="020F0502020204030204" pitchFamily="34" charset="0"/>
              </a:rPr>
              <a:t> يريد توصيلها</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كما </a:t>
            </a:r>
            <a:r>
              <a:rPr lang="ar-SA" sz="2400" kern="0" dirty="0">
                <a:solidFill>
                  <a:srgbClr val="002060"/>
                </a:solidFill>
                <a:latin typeface="Calibri" panose="020F0502020204030204" pitchFamily="34" charset="0"/>
                <a:cs typeface="Calibri" panose="020F0502020204030204" pitchFamily="34" charset="0"/>
              </a:rPr>
              <a:t>يتولى </a:t>
            </a:r>
            <a:r>
              <a:rPr lang="ar-SA" sz="2400" kern="0" dirty="0">
                <a:solidFill>
                  <a:srgbClr val="FF0000"/>
                </a:solidFill>
                <a:latin typeface="Calibri" panose="020F0502020204030204" pitchFamily="34" charset="0"/>
                <a:cs typeface="Calibri" panose="020F0502020204030204" pitchFamily="34" charset="0"/>
              </a:rPr>
              <a:t>المرسل</a:t>
            </a:r>
            <a:r>
              <a:rPr lang="ar-SA" sz="2400" kern="0" dirty="0">
                <a:solidFill>
                  <a:srgbClr val="002060"/>
                </a:solidFill>
                <a:latin typeface="Calibri" panose="020F0502020204030204" pitchFamily="34" charset="0"/>
                <a:cs typeface="Calibri" panose="020F0502020204030204" pitchFamily="34" charset="0"/>
              </a:rPr>
              <a:t> مهمة </a:t>
            </a:r>
            <a:r>
              <a:rPr lang="ar-SA" sz="2400" kern="0" dirty="0">
                <a:solidFill>
                  <a:srgbClr val="FF0000"/>
                </a:solidFill>
                <a:latin typeface="Calibri" panose="020F0502020204030204" pitchFamily="34" charset="0"/>
                <a:cs typeface="Calibri" panose="020F0502020204030204" pitchFamily="34" charset="0"/>
              </a:rPr>
              <a:t>تشفير الرسالة </a:t>
            </a:r>
            <a:r>
              <a:rPr lang="ar-SA" sz="2400" kern="0" dirty="0">
                <a:solidFill>
                  <a:srgbClr val="002060"/>
                </a:solidFill>
                <a:latin typeface="Calibri" panose="020F0502020204030204" pitchFamily="34" charset="0"/>
                <a:cs typeface="Calibri" panose="020F0502020204030204" pitchFamily="34" charset="0"/>
              </a:rPr>
              <a:t>(أي تحويلها إلى </a:t>
            </a:r>
            <a:r>
              <a:rPr lang="ar-SA" sz="2400" kern="0" dirty="0">
                <a:solidFill>
                  <a:srgbClr val="FF0000"/>
                </a:solidFill>
                <a:latin typeface="Calibri" panose="020F0502020204030204" pitchFamily="34" charset="0"/>
                <a:cs typeface="Calibri" panose="020F0502020204030204" pitchFamily="34" charset="0"/>
              </a:rPr>
              <a:t>رموز أو كلمات أو صور </a:t>
            </a:r>
            <a:r>
              <a:rPr lang="ar-SA" sz="2400" kern="0" dirty="0">
                <a:solidFill>
                  <a:srgbClr val="002060"/>
                </a:solidFill>
                <a:latin typeface="Calibri" panose="020F0502020204030204" pitchFamily="34" charset="0"/>
                <a:cs typeface="Calibri" panose="020F0502020204030204" pitchFamily="34" charset="0"/>
              </a:rPr>
              <a:t>مفهومة)</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في الإعلام التقليدي: المذيع الذي يقدم نشرة الأخبار</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في الإعلام الرقمي: صانع محتوى ينشر فيديو توعوي على إنستغرام</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261AD779-7115-46ED-7320-4F2FD94484CD}"/>
              </a:ext>
            </a:extLst>
          </p:cNvPr>
          <p:cNvSpPr txBox="1"/>
          <p:nvPr/>
        </p:nvSpPr>
        <p:spPr>
          <a:xfrm>
            <a:off x="8229599" y="1059441"/>
            <a:ext cx="4557823"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pic>
        <p:nvPicPr>
          <p:cNvPr id="10" name="Picture 9">
            <a:extLst>
              <a:ext uri="{FF2B5EF4-FFF2-40B4-BE49-F238E27FC236}">
                <a16:creationId xmlns:a16="http://schemas.microsoft.com/office/drawing/2014/main" id="{BB990AFD-FDEC-2844-2050-65ABAE4AC8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608" y="2796758"/>
            <a:ext cx="4865976" cy="38596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B2783419-3887-11A9-59E2-2390774E575B}"/>
              </a:ext>
            </a:extLst>
          </p:cNvPr>
          <p:cNvSpPr/>
          <p:nvPr/>
        </p:nvSpPr>
        <p:spPr>
          <a:xfrm>
            <a:off x="2643963" y="59071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399957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3D6AD-9473-4B5C-E2DB-D6110962E1A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2F692F5-3562-4C57-579E-B7AE240AE055}"/>
              </a:ext>
            </a:extLst>
          </p:cNvPr>
          <p:cNvSpPr txBox="1"/>
          <p:nvPr/>
        </p:nvSpPr>
        <p:spPr>
          <a:xfrm>
            <a:off x="-351282" y="229953"/>
            <a:ext cx="3902032"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9B9C65D8-BDED-E4BA-3B1A-0F90C18E100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8126A3E-7081-18E3-5CDF-C8858622F454}"/>
              </a:ext>
            </a:extLst>
          </p:cNvPr>
          <p:cNvSpPr txBox="1"/>
          <p:nvPr/>
        </p:nvSpPr>
        <p:spPr>
          <a:xfrm>
            <a:off x="5337544" y="1272764"/>
            <a:ext cx="6266981" cy="4753802"/>
          </a:xfrm>
          <a:prstGeom prst="rect">
            <a:avLst/>
          </a:prstGeom>
          <a:noFill/>
        </p:spPr>
        <p:txBody>
          <a:bodyPr wrap="square" rtlCol="0">
            <a:spAutoFit/>
          </a:bodyPr>
          <a:lstStyle/>
          <a:p>
            <a:pPr marL="0" marR="0" algn="r" rtl="1">
              <a:lnSpc>
                <a:spcPct val="115000"/>
              </a:lnSpc>
              <a:spcAft>
                <a:spcPts val="800"/>
              </a:spcAft>
              <a:buNone/>
            </a:pP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2</a:t>
            </a:r>
            <a:r>
              <a:rPr lang="ar-SA"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الرسالة</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Message</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هي المحتوى الذي يرغب </a:t>
            </a:r>
            <a:r>
              <a:rPr lang="ar-SA" sz="2400" kern="0" dirty="0">
                <a:solidFill>
                  <a:srgbClr val="FF0000"/>
                </a:solidFill>
                <a:latin typeface="Calibri" panose="020F0502020204030204" pitchFamily="34" charset="0"/>
                <a:cs typeface="Calibri" panose="020F0502020204030204" pitchFamily="34" charset="0"/>
              </a:rPr>
              <a:t>المرسل</a:t>
            </a:r>
            <a:r>
              <a:rPr lang="ar-SA" sz="2400" kern="0" dirty="0">
                <a:solidFill>
                  <a:srgbClr val="002060"/>
                </a:solidFill>
                <a:latin typeface="Calibri" panose="020F0502020204030204" pitchFamily="34" charset="0"/>
                <a:cs typeface="Calibri" panose="020F0502020204030204" pitchFamily="34" charset="0"/>
              </a:rPr>
              <a:t> في نقله، وقد تكون معلومة، فكرة، إعلان، رأي، أو موقف</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يُ</a:t>
            </a:r>
            <a:r>
              <a:rPr lang="ar-SA" sz="2400" kern="0" dirty="0">
                <a:solidFill>
                  <a:srgbClr val="002060"/>
                </a:solidFill>
                <a:latin typeface="Calibri" panose="020F0502020204030204" pitchFamily="34" charset="0"/>
                <a:cs typeface="Calibri" panose="020F0502020204030204" pitchFamily="34" charset="0"/>
              </a:rPr>
              <a:t>راعى في </a:t>
            </a:r>
            <a:r>
              <a:rPr lang="ar-SA" sz="2400" kern="0" dirty="0">
                <a:solidFill>
                  <a:srgbClr val="FF0000"/>
                </a:solidFill>
                <a:latin typeface="Calibri" panose="020F0502020204030204" pitchFamily="34" charset="0"/>
                <a:cs typeface="Calibri" panose="020F0502020204030204" pitchFamily="34" charset="0"/>
              </a:rPr>
              <a:t>الرسالة </a:t>
            </a:r>
            <a:r>
              <a:rPr lang="ar-SA" sz="2400" kern="0" dirty="0">
                <a:solidFill>
                  <a:srgbClr val="002060"/>
                </a:solidFill>
                <a:latin typeface="Calibri" panose="020F0502020204030204" pitchFamily="34" charset="0"/>
                <a:cs typeface="Calibri" panose="020F0502020204030204" pitchFamily="34" charset="0"/>
              </a:rPr>
              <a:t>وضوح الرموز، والتنظيم، والأسلوب، لتفادي </a:t>
            </a:r>
            <a:r>
              <a:rPr lang="ar-SA" sz="2400" kern="0" dirty="0">
                <a:solidFill>
                  <a:srgbClr val="FF0000"/>
                </a:solidFill>
                <a:latin typeface="Calibri" panose="020F0502020204030204" pitchFamily="34" charset="0"/>
                <a:cs typeface="Calibri" panose="020F0502020204030204" pitchFamily="34" charset="0"/>
              </a:rPr>
              <a:t>التشويش</a:t>
            </a:r>
            <a:r>
              <a:rPr lang="ar-SA" sz="2400" kern="0" dirty="0">
                <a:solidFill>
                  <a:srgbClr val="002060"/>
                </a:solidFill>
                <a:latin typeface="Calibri" panose="020F0502020204030204" pitchFamily="34" charset="0"/>
                <a:cs typeface="Calibri" panose="020F0502020204030204" pitchFamily="34" charset="0"/>
              </a:rPr>
              <a:t> وسوء الفهم</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تقرير تلفزيوني عن التغير المناخي</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منشور توعوي على تويتر حول الأمن الرقمي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02FCE6D2-B6C5-13BA-CABB-C40B3B9121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5604" y="91171"/>
            <a:ext cx="2530548" cy="1181593"/>
          </a:xfrm>
          <a:prstGeom prst="rect">
            <a:avLst/>
          </a:prstGeom>
        </p:spPr>
      </p:pic>
      <p:sp>
        <p:nvSpPr>
          <p:cNvPr id="11" name="Rectangle 10">
            <a:extLst>
              <a:ext uri="{FF2B5EF4-FFF2-40B4-BE49-F238E27FC236}">
                <a16:creationId xmlns:a16="http://schemas.microsoft.com/office/drawing/2014/main" id="{8F292F83-04EF-E04E-864D-C733CB6D21AB}"/>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Picture 4">
            <a:extLst>
              <a:ext uri="{FF2B5EF4-FFF2-40B4-BE49-F238E27FC236}">
                <a16:creationId xmlns:a16="http://schemas.microsoft.com/office/drawing/2014/main" id="{7EA2B43D-C766-67C7-B99C-F555887183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430" y="1522813"/>
            <a:ext cx="4359213" cy="4359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FA549D00-4168-DD6B-B85A-FBA67B2A66E0}"/>
              </a:ext>
            </a:extLst>
          </p:cNvPr>
          <p:cNvSpPr/>
          <p:nvPr/>
        </p:nvSpPr>
        <p:spPr>
          <a:xfrm>
            <a:off x="8201847" y="41738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007673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02974-B615-F10C-7A4C-43FEA27D665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00DA0B1-5ED6-F75A-C915-039DD6AE4067}"/>
              </a:ext>
            </a:extLst>
          </p:cNvPr>
          <p:cNvSpPr txBox="1"/>
          <p:nvPr/>
        </p:nvSpPr>
        <p:spPr>
          <a:xfrm>
            <a:off x="8379995" y="440995"/>
            <a:ext cx="4557823"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3ECC3ED4-DDF4-BEB3-5F31-5284DEA7F2A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14A7F44-2C7E-9976-86BC-D3CC83462E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BE5BD21F-638A-C66E-5C15-643C99BFB2AA}"/>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C736954A-AA5F-0BE8-888E-F5DF1EC0AE7F}"/>
              </a:ext>
            </a:extLst>
          </p:cNvPr>
          <p:cNvSpPr txBox="1"/>
          <p:nvPr/>
        </p:nvSpPr>
        <p:spPr>
          <a:xfrm>
            <a:off x="4823109" y="1160640"/>
            <a:ext cx="7113772" cy="4748159"/>
          </a:xfrm>
          <a:prstGeom prst="rect">
            <a:avLst/>
          </a:prstGeom>
          <a:noFill/>
        </p:spPr>
        <p:txBody>
          <a:bodyPr wrap="square" rtlCol="0">
            <a:spAutoFit/>
          </a:bodyPr>
          <a:lstStyle/>
          <a:p>
            <a:pPr marL="0" algn="r" rtl="1">
              <a:lnSpc>
                <a:spcPct val="115000"/>
              </a:lnSpc>
              <a:spcAft>
                <a:spcPts val="800"/>
              </a:spcAft>
              <a:buNone/>
            </a:pPr>
            <a:r>
              <a:rPr lang="ar-SA" sz="2400" b="1" kern="0" dirty="0">
                <a:solidFill>
                  <a:srgbClr val="002060"/>
                </a:solidFill>
                <a:latin typeface="Calibri" panose="020F0502020204030204" pitchFamily="34" charset="0"/>
                <a:cs typeface="+mj-cs"/>
              </a:rPr>
              <a:t>3</a:t>
            </a:r>
            <a:r>
              <a:rPr lang="ar-SA" sz="2400" b="1" kern="0" dirty="0">
                <a:solidFill>
                  <a:srgbClr val="002060"/>
                </a:solidFill>
                <a:latin typeface="Calibri" panose="020F0502020204030204" pitchFamily="34" charset="0"/>
                <a:cs typeface="Calibri" panose="020F0502020204030204" pitchFamily="34" charset="0"/>
              </a:rPr>
              <a:t>. التشفير</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(Encoding)</a:t>
            </a:r>
          </a:p>
          <a:p>
            <a:pPr marL="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هو عملية صياغة </a:t>
            </a:r>
            <a:r>
              <a:rPr lang="ar-SA" sz="2400" kern="0" dirty="0">
                <a:solidFill>
                  <a:srgbClr val="FF0000"/>
                </a:solidFill>
                <a:latin typeface="Calibri" panose="020F0502020204030204" pitchFamily="34" charset="0"/>
                <a:cs typeface="Calibri" panose="020F0502020204030204" pitchFamily="34" charset="0"/>
              </a:rPr>
              <a:t>الرسالة</a:t>
            </a:r>
            <a:r>
              <a:rPr lang="ar-SA" sz="2400" kern="0" dirty="0">
                <a:solidFill>
                  <a:srgbClr val="002060"/>
                </a:solidFill>
                <a:latin typeface="Calibri" panose="020F0502020204030204" pitchFamily="34" charset="0"/>
                <a:cs typeface="Calibri" panose="020F0502020204030204" pitchFamily="34" charset="0"/>
              </a:rPr>
              <a:t> بطريقة تناسب وسيلة </a:t>
            </a:r>
            <a:r>
              <a:rPr lang="ar-SA" sz="2400"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والجمهور المستهدف. يشمل اختيار الكلمات، الصور، اللغة، والأسلوب</a:t>
            </a:r>
            <a:r>
              <a:rPr lang="en-US" sz="2400" kern="0" dirty="0">
                <a:solidFill>
                  <a:srgbClr val="002060"/>
                </a:solidFill>
                <a:latin typeface="Calibri" panose="020F0502020204030204" pitchFamily="34" charset="0"/>
                <a:cs typeface="Calibri" panose="020F0502020204030204" pitchFamily="34" charset="0"/>
              </a:rPr>
              <a:t>.</a:t>
            </a:r>
            <a:br>
              <a:rPr lang="en-US" sz="2400" kern="0" dirty="0">
                <a:solidFill>
                  <a:srgbClr val="002060"/>
                </a:solidFill>
                <a:latin typeface="Calibri" panose="020F0502020204030204" pitchFamily="34" charset="0"/>
                <a:cs typeface="Calibri" panose="020F0502020204030204" pitchFamily="34" charset="0"/>
              </a:rPr>
            </a:br>
            <a:r>
              <a:rPr lang="ar-SA" sz="2400" kern="0" dirty="0">
                <a:solidFill>
                  <a:srgbClr val="002060"/>
                </a:solidFill>
                <a:latin typeface="Calibri" panose="020F0502020204030204" pitchFamily="34" charset="0"/>
                <a:cs typeface="Calibri" panose="020F0502020204030204" pitchFamily="34" charset="0"/>
              </a:rPr>
              <a:t>أي خلل في </a:t>
            </a:r>
            <a:r>
              <a:rPr lang="ar-SA" sz="2400" kern="0" dirty="0">
                <a:solidFill>
                  <a:srgbClr val="FF0000"/>
                </a:solidFill>
                <a:latin typeface="Calibri" panose="020F0502020204030204" pitchFamily="34" charset="0"/>
                <a:cs typeface="Calibri" panose="020F0502020204030204" pitchFamily="34" charset="0"/>
              </a:rPr>
              <a:t>التشفير</a:t>
            </a:r>
            <a:r>
              <a:rPr lang="ar-SA" sz="2400" kern="0" dirty="0">
                <a:solidFill>
                  <a:srgbClr val="002060"/>
                </a:solidFill>
                <a:latin typeface="Calibri" panose="020F0502020204030204" pitchFamily="34" charset="0"/>
                <a:cs typeface="Calibri" panose="020F0502020204030204" pitchFamily="34" charset="0"/>
              </a:rPr>
              <a:t> قد يؤدي إلى فشل الرسالة في تحقيق هدفها</a:t>
            </a:r>
            <a:r>
              <a:rPr lang="en-US" sz="2400" kern="0" dirty="0">
                <a:solidFill>
                  <a:srgbClr val="002060"/>
                </a:solidFill>
                <a:latin typeface="Calibri" panose="020F0502020204030204" pitchFamily="34" charset="0"/>
                <a:cs typeface="Calibri" panose="020F0502020204030204" pitchFamily="34" charset="0"/>
              </a:rPr>
              <a:t>.</a:t>
            </a:r>
          </a:p>
          <a:p>
            <a:pPr marL="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اختيار لغة مبسطة لبرنامج يستهدف الشباب</a:t>
            </a:r>
            <a:r>
              <a:rPr lang="en-US" sz="2400" kern="0" dirty="0">
                <a:solidFill>
                  <a:srgbClr val="002060"/>
                </a:solidFill>
                <a:latin typeface="Calibri" panose="020F0502020204030204" pitchFamily="34" charset="0"/>
                <a:cs typeface="Calibri" panose="020F050202020403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تصميم إنفوجراف بلغة إنجليزية في حملة موجهة لجمهور غير ناطق بالعربية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D3317308-BA2F-E06E-4069-939F5A4781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564" y="1567475"/>
            <a:ext cx="4416545" cy="48301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A35DD042-3D7A-5D92-C498-7F50504E2BBF}"/>
              </a:ext>
            </a:extLst>
          </p:cNvPr>
          <p:cNvSpPr/>
          <p:nvPr/>
        </p:nvSpPr>
        <p:spPr>
          <a:xfrm>
            <a:off x="2580741" y="57030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922698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76E78-1DD6-4180-4591-EDFBD31181A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63E954B-6D9B-3313-CE1D-84AD75A596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9E8C955-C7F1-EE4D-41E2-71551B909072}"/>
              </a:ext>
            </a:extLst>
          </p:cNvPr>
          <p:cNvSpPr txBox="1"/>
          <p:nvPr/>
        </p:nvSpPr>
        <p:spPr>
          <a:xfrm>
            <a:off x="4805915" y="1130433"/>
            <a:ext cx="6945905" cy="3642023"/>
          </a:xfrm>
          <a:prstGeom prst="rect">
            <a:avLst/>
          </a:prstGeom>
          <a:noFill/>
        </p:spPr>
        <p:txBody>
          <a:bodyPr wrap="square" rtlCol="0">
            <a:spAutoFit/>
          </a:bodyPr>
          <a:lstStyle/>
          <a:p>
            <a:pPr marL="0" marR="0" algn="r" rtl="1">
              <a:lnSpc>
                <a:spcPct val="150000"/>
              </a:lnSpc>
              <a:spcAft>
                <a:spcPts val="800"/>
              </a:spcAft>
              <a:buNone/>
            </a:pPr>
            <a:r>
              <a:rPr lang="ar-SA" sz="2400" kern="0" dirty="0">
                <a:solidFill>
                  <a:srgbClr val="002060"/>
                </a:solidFill>
                <a:latin typeface="Calibri" panose="020F0502020204030204" pitchFamily="34" charset="0"/>
                <a:cs typeface="+mj-cs"/>
              </a:rPr>
              <a:t>4</a:t>
            </a:r>
            <a:r>
              <a:rPr lang="ar-SA"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 أو القناة</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Channel</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هي الأداة أو المنصة التي تنقل </a:t>
            </a:r>
            <a:r>
              <a:rPr lang="ar-SA" sz="2400" kern="0" dirty="0">
                <a:solidFill>
                  <a:srgbClr val="FF0000"/>
                </a:solidFill>
                <a:latin typeface="Calibri" panose="020F0502020204030204" pitchFamily="34" charset="0"/>
                <a:cs typeface="Calibri" panose="020F0502020204030204" pitchFamily="34" charset="0"/>
              </a:rPr>
              <a:t>الرسالة</a:t>
            </a:r>
            <a:r>
              <a:rPr lang="ar-SA" sz="2400" kern="0" dirty="0">
                <a:solidFill>
                  <a:srgbClr val="002060"/>
                </a:solidFill>
                <a:latin typeface="Calibri" panose="020F0502020204030204" pitchFamily="34" charset="0"/>
                <a:cs typeface="Calibri" panose="020F0502020204030204" pitchFamily="34" charset="0"/>
              </a:rPr>
              <a:t> من</a:t>
            </a:r>
            <a:r>
              <a:rPr lang="ar-SA" sz="2400" kern="0" dirty="0">
                <a:solidFill>
                  <a:srgbClr val="FF0000"/>
                </a:solidFill>
                <a:latin typeface="Calibri" panose="020F0502020204030204" pitchFamily="34" charset="0"/>
                <a:cs typeface="Calibri" panose="020F0502020204030204" pitchFamily="34" charset="0"/>
              </a:rPr>
              <a:t> المرسل </a:t>
            </a:r>
            <a:r>
              <a:rPr lang="ar-SA" sz="2400" kern="0" dirty="0">
                <a:solidFill>
                  <a:srgbClr val="002060"/>
                </a:solidFill>
                <a:latin typeface="Calibri" panose="020F0502020204030204" pitchFamily="34" charset="0"/>
                <a:cs typeface="Calibri" panose="020F0502020204030204" pitchFamily="34" charset="0"/>
              </a:rPr>
              <a:t>إلى </a:t>
            </a:r>
            <a:r>
              <a:rPr lang="ar-SA" sz="2400" kern="0" dirty="0">
                <a:solidFill>
                  <a:srgbClr val="FF0000"/>
                </a:solidFill>
                <a:latin typeface="Calibri" panose="020F0502020204030204" pitchFamily="34" charset="0"/>
                <a:cs typeface="Calibri" panose="020F0502020204030204" pitchFamily="34" charset="0"/>
              </a:rPr>
              <a:t>المستقبل</a:t>
            </a:r>
            <a:r>
              <a:rPr lang="ar-SA" sz="2400" kern="0" dirty="0">
                <a:solidFill>
                  <a:srgbClr val="002060"/>
                </a:solidFill>
                <a:latin typeface="Calibri" panose="020F0502020204030204" pitchFamily="34" charset="0"/>
                <a:cs typeface="Calibri" panose="020F0502020204030204" pitchFamily="34" charset="0"/>
              </a:rPr>
              <a:t>، وقد تكون مباشرة أو إلكترونية أو عبر وسيلة </a:t>
            </a:r>
            <a:r>
              <a:rPr lang="ar-SA" sz="2400" kern="0" dirty="0">
                <a:solidFill>
                  <a:srgbClr val="FF0000"/>
                </a:solidFill>
                <a:latin typeface="Calibri" panose="020F0502020204030204" pitchFamily="34" charset="0"/>
                <a:cs typeface="Calibri" panose="020F0502020204030204" pitchFamily="34" charset="0"/>
              </a:rPr>
              <a:t>إعلام جماهيري</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قناة فضائية في حالة </a:t>
            </a:r>
            <a:r>
              <a:rPr lang="ar-SA" sz="2400" kern="0" dirty="0">
                <a:solidFill>
                  <a:srgbClr val="FF0000"/>
                </a:solidFill>
                <a:latin typeface="Calibri" panose="020F0502020204030204" pitchFamily="34" charset="0"/>
                <a:cs typeface="Calibri" panose="020F0502020204030204" pitchFamily="34" charset="0"/>
              </a:rPr>
              <a:t>البث التلفزيوني</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منصة</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TikTok</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أو بريد إلكتروني في </a:t>
            </a:r>
            <a:r>
              <a:rPr lang="ar-SA" sz="2400" kern="0" dirty="0">
                <a:solidFill>
                  <a:srgbClr val="FF0000"/>
                </a:solidFill>
                <a:latin typeface="Calibri" panose="020F0502020204030204" pitchFamily="34" charset="0"/>
                <a:cs typeface="Calibri" panose="020F0502020204030204" pitchFamily="34" charset="0"/>
              </a:rPr>
              <a:t>الاتصال الرقمي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2B66B225-C5F1-2F06-14CB-D174639DF7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6A5C8E46-53B0-7D3F-F206-557D75B3D68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0E0A0BF8-C431-B07C-299B-D4CB0C6BB2AC}"/>
              </a:ext>
            </a:extLst>
          </p:cNvPr>
          <p:cNvSpPr txBox="1"/>
          <p:nvPr/>
        </p:nvSpPr>
        <p:spPr>
          <a:xfrm>
            <a:off x="-570520" y="222148"/>
            <a:ext cx="4557823"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pic>
        <p:nvPicPr>
          <p:cNvPr id="8" name="Picture 7">
            <a:extLst>
              <a:ext uri="{FF2B5EF4-FFF2-40B4-BE49-F238E27FC236}">
                <a16:creationId xmlns:a16="http://schemas.microsoft.com/office/drawing/2014/main" id="{802CBAFF-E105-91C2-747B-739799FEDD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184" y="975974"/>
            <a:ext cx="4557823" cy="51216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Rounded Corners 2">
            <a:extLst>
              <a:ext uri="{FF2B5EF4-FFF2-40B4-BE49-F238E27FC236}">
                <a16:creationId xmlns:a16="http://schemas.microsoft.com/office/drawing/2014/main" id="{62DBB990-0A4C-5563-C7C8-02A2DEE843D0}"/>
              </a:ext>
            </a:extLst>
          </p:cNvPr>
          <p:cNvSpPr/>
          <p:nvPr/>
        </p:nvSpPr>
        <p:spPr>
          <a:xfrm>
            <a:off x="8278867" y="419229"/>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493768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16DA0-D7F9-F4AF-E7A9-A7420FD7165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66D4090-A440-052A-825F-A173351CBE4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5F57929-8DC8-63C0-2852-313EC15F28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F33C30C0-46B6-F32B-DB68-D3E6A107D17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EF1DEC94-F5ED-8AB1-2A0B-0E19E38C9C36}"/>
              </a:ext>
            </a:extLst>
          </p:cNvPr>
          <p:cNvSpPr txBox="1"/>
          <p:nvPr/>
        </p:nvSpPr>
        <p:spPr>
          <a:xfrm>
            <a:off x="-570520" y="222148"/>
            <a:ext cx="4557823"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4" name="TextBox 3">
            <a:extLst>
              <a:ext uri="{FF2B5EF4-FFF2-40B4-BE49-F238E27FC236}">
                <a16:creationId xmlns:a16="http://schemas.microsoft.com/office/drawing/2014/main" id="{29624658-A1C6-BA3D-688E-D34390279E95}"/>
              </a:ext>
            </a:extLst>
          </p:cNvPr>
          <p:cNvSpPr txBox="1"/>
          <p:nvPr/>
        </p:nvSpPr>
        <p:spPr>
          <a:xfrm>
            <a:off x="5348177" y="1514201"/>
            <a:ext cx="6424908" cy="3769430"/>
          </a:xfrm>
          <a:prstGeom prst="rect">
            <a:avLst/>
          </a:prstGeom>
          <a:noFill/>
        </p:spPr>
        <p:txBody>
          <a:bodyPr wrap="square" rtlCol="0">
            <a:spAutoFit/>
          </a:bodyPr>
          <a:lstStyle/>
          <a:p>
            <a:pPr marL="0" marR="0" algn="r" rtl="1">
              <a:lnSpc>
                <a:spcPct val="150000"/>
              </a:lnSpc>
              <a:spcAft>
                <a:spcPts val="800"/>
              </a:spcAft>
              <a:buNone/>
            </a:pPr>
            <a:r>
              <a:rPr lang="ar-EG" sz="2400" kern="0" dirty="0">
                <a:solidFill>
                  <a:srgbClr val="002060"/>
                </a:solidFill>
                <a:latin typeface="Calibri" panose="020F0502020204030204" pitchFamily="34" charset="0"/>
                <a:cs typeface="+mj-cs"/>
              </a:rPr>
              <a:t>5</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المستقبل</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Receiver</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هو الطرف الذي </a:t>
            </a:r>
            <a:r>
              <a:rPr lang="ar-SA" sz="2400" kern="0" dirty="0">
                <a:solidFill>
                  <a:srgbClr val="FF0000"/>
                </a:solidFill>
                <a:latin typeface="Calibri" panose="020F0502020204030204" pitchFamily="34" charset="0"/>
                <a:cs typeface="Calibri" panose="020F0502020204030204" pitchFamily="34" charset="0"/>
              </a:rPr>
              <a:t>يستقبل الرسالة</a:t>
            </a:r>
            <a:r>
              <a:rPr lang="ar-SA" sz="2400" kern="0" dirty="0">
                <a:solidFill>
                  <a:srgbClr val="002060"/>
                </a:solidFill>
                <a:latin typeface="Calibri" panose="020F0502020204030204" pitchFamily="34" charset="0"/>
                <a:cs typeface="Calibri" panose="020F0502020204030204" pitchFamily="34" charset="0"/>
              </a:rPr>
              <a:t>، ويفك </a:t>
            </a:r>
            <a:r>
              <a:rPr lang="ar-SA" sz="2400" kern="0" dirty="0">
                <a:solidFill>
                  <a:srgbClr val="FF0000"/>
                </a:solidFill>
                <a:latin typeface="Calibri" panose="020F0502020204030204" pitchFamily="34" charset="0"/>
                <a:cs typeface="Calibri" panose="020F0502020204030204" pitchFamily="34" charset="0"/>
              </a:rPr>
              <a:t>شفرتها</a:t>
            </a:r>
            <a:r>
              <a:rPr lang="ar-SA" sz="2400" kern="0" dirty="0">
                <a:solidFill>
                  <a:srgbClr val="002060"/>
                </a:solidFill>
                <a:latin typeface="Calibri" panose="020F0502020204030204" pitchFamily="34" charset="0"/>
                <a:cs typeface="Calibri" panose="020F0502020204030204" pitchFamily="34" charset="0"/>
              </a:rPr>
              <a:t> بناءً على خلفيته المعرفية والثقافية، ليُكوِّن منها معنى أو موقفًا</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مشاهد يتابع برنامجًا سياسيًا عبر </a:t>
            </a:r>
            <a:r>
              <a:rPr lang="ar-SA" sz="2400" kern="0" dirty="0">
                <a:solidFill>
                  <a:srgbClr val="FF0000"/>
                </a:solidFill>
                <a:latin typeface="Calibri" panose="020F0502020204030204" pitchFamily="34" charset="0"/>
                <a:cs typeface="Calibri" panose="020F0502020204030204" pitchFamily="34" charset="0"/>
              </a:rPr>
              <a:t>التلفزيون</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مستخدم يقرأ منشورًا إخباريًا على </a:t>
            </a:r>
            <a:r>
              <a:rPr lang="ar-SA" sz="2400" kern="0" dirty="0">
                <a:solidFill>
                  <a:srgbClr val="FF0000"/>
                </a:solidFill>
                <a:latin typeface="Calibri" panose="020F0502020204030204" pitchFamily="34" charset="0"/>
                <a:cs typeface="Calibri" panose="020F0502020204030204" pitchFamily="34" charset="0"/>
              </a:rPr>
              <a:t>فيس</a:t>
            </a:r>
            <a:r>
              <a:rPr lang="ar-EG" sz="2400" kern="0" dirty="0">
                <a:solidFill>
                  <a:srgbClr val="FF0000"/>
                </a:solidFill>
                <a:latin typeface="Calibri" panose="020F0502020204030204" pitchFamily="34" charset="0"/>
                <a:cs typeface="Calibri" panose="020F0502020204030204" pitchFamily="34" charset="0"/>
              </a:rPr>
              <a:t> </a:t>
            </a:r>
            <a:r>
              <a:rPr lang="ar-SA" sz="2400" kern="0" dirty="0">
                <a:solidFill>
                  <a:srgbClr val="FF0000"/>
                </a:solidFill>
                <a:latin typeface="Calibri" panose="020F0502020204030204" pitchFamily="34" charset="0"/>
                <a:cs typeface="Calibri" panose="020F0502020204030204" pitchFamily="34" charset="0"/>
              </a:rPr>
              <a:t>بوك </a:t>
            </a:r>
            <a:r>
              <a:rPr lang="ar-SA" sz="2400" kern="0" dirty="0">
                <a:solidFill>
                  <a:srgbClr val="002060"/>
                </a:solidFill>
                <a:latin typeface="Calibri" panose="020F0502020204030204" pitchFamily="34" charset="0"/>
                <a:cs typeface="Calibri" panose="020F0502020204030204" pitchFamily="34" charset="0"/>
              </a:rPr>
              <a:t>ويعلّق عليه</a:t>
            </a:r>
            <a:r>
              <a:rPr lang="en-US" sz="2400" kern="0" dirty="0">
                <a:solidFill>
                  <a:srgbClr val="002060"/>
                </a:solidFill>
                <a:latin typeface="Calibri" panose="020F0502020204030204" pitchFamily="34" charset="0"/>
                <a:cs typeface="Calibri" panose="020F0502020204030204" pitchFamily="34" charset="0"/>
              </a:rPr>
              <a:t>.</a:t>
            </a:r>
          </a:p>
        </p:txBody>
      </p:sp>
      <p:pic>
        <p:nvPicPr>
          <p:cNvPr id="10" name="Picture 9">
            <a:extLst>
              <a:ext uri="{FF2B5EF4-FFF2-40B4-BE49-F238E27FC236}">
                <a16:creationId xmlns:a16="http://schemas.microsoft.com/office/drawing/2014/main" id="{48F7378A-22B7-717D-D59B-D3A031020A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984" y="1160640"/>
            <a:ext cx="4405659" cy="51896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Rounded Corners 2">
            <a:extLst>
              <a:ext uri="{FF2B5EF4-FFF2-40B4-BE49-F238E27FC236}">
                <a16:creationId xmlns:a16="http://schemas.microsoft.com/office/drawing/2014/main" id="{4F8BA328-0AFF-3343-5469-3D4BC495F8CC}"/>
              </a:ext>
            </a:extLst>
          </p:cNvPr>
          <p:cNvSpPr/>
          <p:nvPr/>
        </p:nvSpPr>
        <p:spPr>
          <a:xfrm>
            <a:off x="8301057" y="49266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984418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8B5AB-50BA-ACC3-9E4C-872F1D5940F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6BC6A83-A64D-4ADA-FC86-5DE16E402ED6}"/>
              </a:ext>
            </a:extLst>
          </p:cNvPr>
          <p:cNvSpPr txBox="1"/>
          <p:nvPr/>
        </p:nvSpPr>
        <p:spPr>
          <a:xfrm>
            <a:off x="7634177" y="341818"/>
            <a:ext cx="4557823" cy="461665"/>
          </a:xfrm>
          <a:prstGeom prst="rect">
            <a:avLst/>
          </a:prstGeom>
          <a:noFill/>
        </p:spPr>
        <p:txBody>
          <a:bodyPr wrap="square" rtlCol="0">
            <a:spAutoFit/>
          </a:bodyPr>
          <a:lstStyle/>
          <a:p>
            <a:pPr algn="ctr"/>
            <a:r>
              <a:rPr lang="ar-SA" sz="2400" b="1" kern="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B6AF64EB-CFE8-73B4-A868-49FCAAEFB6C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149E10A-C163-C5C2-A47A-97D3488ECFF7}"/>
              </a:ext>
            </a:extLst>
          </p:cNvPr>
          <p:cNvSpPr txBox="1"/>
          <p:nvPr/>
        </p:nvSpPr>
        <p:spPr>
          <a:xfrm>
            <a:off x="4462194" y="1345306"/>
            <a:ext cx="7474687" cy="4323428"/>
          </a:xfrm>
          <a:prstGeom prst="rect">
            <a:avLst/>
          </a:prstGeom>
          <a:noFill/>
        </p:spPr>
        <p:txBody>
          <a:bodyPr wrap="square" rtlCol="0">
            <a:spAutoFit/>
          </a:bodyPr>
          <a:lstStyle/>
          <a:p>
            <a:pPr marL="0" marR="0" algn="r" rtl="1">
              <a:lnSpc>
                <a:spcPct val="150000"/>
              </a:lnSpc>
              <a:spcAft>
                <a:spcPts val="800"/>
              </a:spcAft>
              <a:buNone/>
            </a:pPr>
            <a:r>
              <a:rPr lang="ar-SA" sz="2400" kern="0" dirty="0">
                <a:solidFill>
                  <a:srgbClr val="002060"/>
                </a:solidFill>
                <a:latin typeface="Calibri" panose="020F0502020204030204" pitchFamily="34" charset="0"/>
                <a:cs typeface="+mj-cs"/>
              </a:rPr>
              <a:t>6</a:t>
            </a:r>
            <a:r>
              <a:rPr lang="ar-SA"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فك التشفير</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Decoding</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هي العملية التي يقوم بها </a:t>
            </a:r>
            <a:r>
              <a:rPr lang="ar-SA" sz="2400" kern="0" dirty="0">
                <a:solidFill>
                  <a:srgbClr val="FF0000"/>
                </a:solidFill>
                <a:latin typeface="Calibri" panose="020F0502020204030204" pitchFamily="34" charset="0"/>
                <a:cs typeface="Calibri" panose="020F0502020204030204" pitchFamily="34" charset="0"/>
              </a:rPr>
              <a:t>المستقبل</a:t>
            </a:r>
            <a:r>
              <a:rPr lang="ar-SA" sz="2400" kern="0" dirty="0">
                <a:solidFill>
                  <a:srgbClr val="002060"/>
                </a:solidFill>
                <a:latin typeface="Calibri" panose="020F0502020204030204" pitchFamily="34" charset="0"/>
                <a:cs typeface="Calibri" panose="020F0502020204030204" pitchFamily="34" charset="0"/>
              </a:rPr>
              <a:t> لفهم</a:t>
            </a:r>
            <a:r>
              <a:rPr lang="ar-SA" sz="2400" kern="0" dirty="0">
                <a:solidFill>
                  <a:srgbClr val="FF0000"/>
                </a:solidFill>
                <a:latin typeface="Calibri" panose="020F0502020204030204" pitchFamily="34" charset="0"/>
                <a:cs typeface="Calibri" panose="020F0502020204030204" pitchFamily="34" charset="0"/>
              </a:rPr>
              <a:t> الرسالة </a:t>
            </a:r>
            <a:r>
              <a:rPr lang="ar-SA" sz="2400" kern="0" dirty="0">
                <a:solidFill>
                  <a:srgbClr val="002060"/>
                </a:solidFill>
                <a:latin typeface="Calibri" panose="020F0502020204030204" pitchFamily="34" charset="0"/>
                <a:cs typeface="Calibri" panose="020F0502020204030204" pitchFamily="34" charset="0"/>
              </a:rPr>
              <a:t>وتفسير </a:t>
            </a:r>
            <a:r>
              <a:rPr lang="ar-SA" sz="2400" kern="0" dirty="0">
                <a:solidFill>
                  <a:srgbClr val="FF0000"/>
                </a:solidFill>
                <a:latin typeface="Calibri" panose="020F0502020204030204" pitchFamily="34" charset="0"/>
                <a:cs typeface="Calibri" panose="020F0502020204030204" pitchFamily="34" charset="0"/>
              </a:rPr>
              <a:t>رموزها</a:t>
            </a:r>
            <a:r>
              <a:rPr lang="ar-SA" sz="2400" kern="0" dirty="0">
                <a:solidFill>
                  <a:srgbClr val="002060"/>
                </a:solidFill>
                <a:latin typeface="Calibri" panose="020F0502020204030204" pitchFamily="34" charset="0"/>
                <a:cs typeface="Calibri" panose="020F0502020204030204" pitchFamily="34" charset="0"/>
              </a:rPr>
              <a:t>. يتأثر فك التشفير بعوامل مثل: اللغة، الثقافة، المعرفة السابقة، والمواقف</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شخص يفسر إعلانًا ساخرًا بطريقة خاطئة لأنه لا يشارك الخلفية الثقافية نفسها</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قارئ يُسقط معتقداته المسبقة على تحليل سياسي في صحيفة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ED667DCD-BF18-E520-498D-B997B5EE9F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01E319BD-E6B2-330B-2BF3-B5969668F1D6}"/>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Picture 4">
            <a:extLst>
              <a:ext uri="{FF2B5EF4-FFF2-40B4-BE49-F238E27FC236}">
                <a16:creationId xmlns:a16="http://schemas.microsoft.com/office/drawing/2014/main" id="{87ED818E-A0C6-863D-A654-D1B17B31FC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965" y="1345306"/>
            <a:ext cx="4001383" cy="47875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5A9702BC-D8CE-4AD7-E7F9-7D198BE7F2F3}"/>
              </a:ext>
            </a:extLst>
          </p:cNvPr>
          <p:cNvSpPr/>
          <p:nvPr/>
        </p:nvSpPr>
        <p:spPr>
          <a:xfrm>
            <a:off x="2643963" y="61272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117205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DAD1E2-EDF9-4D66-72B9-64799B43601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6863813-590F-C707-700A-64EB2C48D2C5}"/>
              </a:ext>
            </a:extLst>
          </p:cNvPr>
          <p:cNvSpPr txBox="1"/>
          <p:nvPr/>
        </p:nvSpPr>
        <p:spPr>
          <a:xfrm>
            <a:off x="8224284" y="369680"/>
            <a:ext cx="4557823"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A4D3313D-62ED-07B0-7153-F5A9B708467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1386548-A758-53F5-E96E-705ABD5A82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F528FB09-3E3C-1203-359B-39192CA8866F}"/>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B51650C-5D88-1454-7D93-89F505632960}"/>
              </a:ext>
            </a:extLst>
          </p:cNvPr>
          <p:cNvSpPr txBox="1"/>
          <p:nvPr/>
        </p:nvSpPr>
        <p:spPr>
          <a:xfrm>
            <a:off x="4710224" y="1595581"/>
            <a:ext cx="7028120" cy="4426020"/>
          </a:xfrm>
          <a:prstGeom prst="rect">
            <a:avLst/>
          </a:prstGeom>
          <a:noFill/>
        </p:spPr>
        <p:txBody>
          <a:bodyPr wrap="square" rtlCol="0">
            <a:spAutoFit/>
          </a:bodyPr>
          <a:lstStyle/>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7. </a:t>
            </a:r>
            <a:r>
              <a:rPr lang="ar-SA" sz="2400" b="1" kern="0" dirty="0">
                <a:solidFill>
                  <a:srgbClr val="002060"/>
                </a:solidFill>
                <a:latin typeface="Calibri" panose="020F0502020204030204" pitchFamily="34" charset="0"/>
                <a:cs typeface="Calibri" panose="020F0502020204030204" pitchFamily="34" charset="0"/>
              </a:rPr>
              <a:t>التغذية الراجعة</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Feedback</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هي استجابة </a:t>
            </a:r>
            <a:r>
              <a:rPr lang="ar-SA" sz="2400" kern="0" dirty="0">
                <a:solidFill>
                  <a:srgbClr val="FF0000"/>
                </a:solidFill>
                <a:latin typeface="Calibri" panose="020F0502020204030204" pitchFamily="34" charset="0"/>
                <a:cs typeface="Calibri" panose="020F0502020204030204" pitchFamily="34" charset="0"/>
              </a:rPr>
              <a:t>المستقبل</a:t>
            </a:r>
            <a:r>
              <a:rPr lang="ar-SA" sz="2400" kern="0" dirty="0">
                <a:solidFill>
                  <a:srgbClr val="002060"/>
                </a:solidFill>
                <a:latin typeface="Calibri" panose="020F0502020204030204" pitchFamily="34" charset="0"/>
                <a:cs typeface="Calibri" panose="020F0502020204030204" pitchFamily="34" charset="0"/>
              </a:rPr>
              <a:t> للرسالة، وتُمكِّن </a:t>
            </a:r>
            <a:r>
              <a:rPr lang="ar-SA" sz="2400" kern="0" dirty="0">
                <a:solidFill>
                  <a:srgbClr val="FF0000"/>
                </a:solidFill>
                <a:latin typeface="Calibri" panose="020F0502020204030204" pitchFamily="34" charset="0"/>
                <a:cs typeface="Calibri" panose="020F0502020204030204" pitchFamily="34" charset="0"/>
              </a:rPr>
              <a:t>المرسل</a:t>
            </a:r>
            <a:r>
              <a:rPr lang="ar-SA" sz="2400" kern="0" dirty="0">
                <a:solidFill>
                  <a:srgbClr val="002060"/>
                </a:solidFill>
                <a:latin typeface="Calibri" panose="020F0502020204030204" pitchFamily="34" charset="0"/>
                <a:cs typeface="Calibri" panose="020F0502020204030204" pitchFamily="34" charset="0"/>
              </a:rPr>
              <a:t> من معرفة مدى التفاعل أو الفهم أو حتى الرفض</a:t>
            </a:r>
            <a:endParaRPr lang="ar-EG"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التغذية قد </a:t>
            </a:r>
            <a:r>
              <a:rPr lang="ar-SA" sz="2400" kern="0" dirty="0">
                <a:solidFill>
                  <a:srgbClr val="FF0000"/>
                </a:solidFill>
                <a:latin typeface="Calibri" panose="020F0502020204030204" pitchFamily="34" charset="0"/>
                <a:cs typeface="Calibri" panose="020F0502020204030204" pitchFamily="34" charset="0"/>
              </a:rPr>
              <a:t>تكون لفظية، غير لفظية</a:t>
            </a:r>
            <a:r>
              <a:rPr lang="ar-SA" sz="2400" kern="0" dirty="0">
                <a:solidFill>
                  <a:srgbClr val="002060"/>
                </a:solidFill>
                <a:latin typeface="Calibri" panose="020F0502020204030204" pitchFamily="34" charset="0"/>
                <a:cs typeface="Calibri" panose="020F0502020204030204" pitchFamily="34" charset="0"/>
              </a:rPr>
              <a:t>، مباشرة أو مؤجلة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p>
          <a:p>
            <a:pPr marL="342900" marR="0" indent="-342900" algn="r" rtl="1">
              <a:lnSpc>
                <a:spcPct val="150000"/>
              </a:lnSpc>
              <a:spcAft>
                <a:spcPts val="800"/>
              </a:spcAft>
              <a:buFontTx/>
              <a:buChar char="-"/>
            </a:pPr>
            <a:r>
              <a:rPr lang="ar-SA" sz="2400" kern="0" dirty="0">
                <a:solidFill>
                  <a:srgbClr val="002060"/>
                </a:solidFill>
                <a:latin typeface="Calibri" panose="020F0502020204030204" pitchFamily="34" charset="0"/>
                <a:cs typeface="Calibri" panose="020F0502020204030204" pitchFamily="34" charset="0"/>
              </a:rPr>
              <a:t>اتصال هاتفي من مشاهد يعلّق على محتوى برنامج</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L="342900" marR="0" indent="-342900" algn="r" rtl="1">
              <a:lnSpc>
                <a:spcPct val="150000"/>
              </a:lnSpc>
              <a:spcAft>
                <a:spcPts val="800"/>
              </a:spcAft>
              <a:buFontTx/>
              <a:buChar char="-"/>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تعليق أو مشاركة على منشور </a:t>
            </a:r>
            <a:r>
              <a:rPr lang="ar-SA" sz="2400" kern="0" dirty="0">
                <a:solidFill>
                  <a:srgbClr val="FF0000"/>
                </a:solidFill>
                <a:latin typeface="Calibri" panose="020F0502020204030204" pitchFamily="34" charset="0"/>
                <a:cs typeface="Calibri" panose="020F0502020204030204" pitchFamily="34" charset="0"/>
              </a:rPr>
              <a:t>فيس بوك</a:t>
            </a:r>
            <a:r>
              <a:rPr lang="en-US" sz="2400" kern="0" dirty="0">
                <a:solidFill>
                  <a:srgbClr val="002060"/>
                </a:solidFill>
                <a:latin typeface="Calibri" panose="020F0502020204030204" pitchFamily="34" charset="0"/>
                <a:cs typeface="Calibri" panose="020F0502020204030204" pitchFamily="34" charset="0"/>
              </a:rPr>
              <a:t>.</a:t>
            </a:r>
          </a:p>
        </p:txBody>
      </p:sp>
      <p:pic>
        <p:nvPicPr>
          <p:cNvPr id="9" name="Picture 8">
            <a:extLst>
              <a:ext uri="{FF2B5EF4-FFF2-40B4-BE49-F238E27FC236}">
                <a16:creationId xmlns:a16="http://schemas.microsoft.com/office/drawing/2014/main" id="{DDE055E0-2D30-053A-013D-DD1381850A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87" y="1230710"/>
            <a:ext cx="4185686" cy="5248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2F5E7BBF-16AC-5651-95F6-9C23BC0E1C62}"/>
              </a:ext>
            </a:extLst>
          </p:cNvPr>
          <p:cNvSpPr/>
          <p:nvPr/>
        </p:nvSpPr>
        <p:spPr>
          <a:xfrm>
            <a:off x="2643963" y="49425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923754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2A8BD-5516-D984-01B1-B59A92B4742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0375FEE-E21A-ADF2-A6F0-4128E294F0F8}"/>
              </a:ext>
            </a:extLst>
          </p:cNvPr>
          <p:cNvSpPr txBox="1"/>
          <p:nvPr/>
        </p:nvSpPr>
        <p:spPr>
          <a:xfrm>
            <a:off x="-85469" y="168016"/>
            <a:ext cx="3902032"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C0CBED6D-3CE2-034C-AD89-91629DA0261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729AD04-8B32-AB36-368B-A5B8D7BB65C2}"/>
              </a:ext>
            </a:extLst>
          </p:cNvPr>
          <p:cNvSpPr txBox="1"/>
          <p:nvPr/>
        </p:nvSpPr>
        <p:spPr>
          <a:xfrm>
            <a:off x="4699591" y="1113355"/>
            <a:ext cx="7335764" cy="3457357"/>
          </a:xfrm>
          <a:prstGeom prst="rect">
            <a:avLst/>
          </a:prstGeom>
          <a:noFill/>
        </p:spPr>
        <p:txBody>
          <a:bodyPr wrap="square" rtlCol="0">
            <a:spAutoFit/>
          </a:bodyPr>
          <a:lstStyle/>
          <a:p>
            <a:pPr marL="0" marR="0" algn="r" rtl="1">
              <a:spcAft>
                <a:spcPts val="800"/>
              </a:spcAft>
              <a:buNone/>
            </a:pPr>
            <a:r>
              <a:rPr lang="ar-EG" sz="2400" b="1" kern="0" dirty="0">
                <a:solidFill>
                  <a:srgbClr val="002060"/>
                </a:solidFill>
                <a:latin typeface="Calibri" panose="020F0502020204030204" pitchFamily="34" charset="0"/>
                <a:cs typeface="+mj-cs"/>
              </a:rPr>
              <a:t>8</a:t>
            </a:r>
            <a:r>
              <a:rPr lang="ar-EG"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الضوضاء أو التشويش</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Times New Roman" panose="02020603050405020304" pitchFamily="18" charset="0"/>
                <a:cs typeface="Times New Roman" panose="02020603050405020304" pitchFamily="18" charset="0"/>
              </a:rPr>
              <a:t>Noise</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هي كل ما يُعيق أو يُشوّه نقل </a:t>
            </a:r>
            <a:r>
              <a:rPr lang="ar-SA" sz="2400" kern="0" dirty="0">
                <a:solidFill>
                  <a:srgbClr val="FF0000"/>
                </a:solidFill>
                <a:latin typeface="Calibri" panose="020F0502020204030204" pitchFamily="34" charset="0"/>
                <a:cs typeface="Calibri" panose="020F0502020204030204" pitchFamily="34" charset="0"/>
              </a:rPr>
              <a:t>الرسالة</a:t>
            </a:r>
            <a:r>
              <a:rPr lang="ar-SA" sz="2400" kern="0" dirty="0">
                <a:solidFill>
                  <a:srgbClr val="002060"/>
                </a:solidFill>
                <a:latin typeface="Calibri" panose="020F0502020204030204" pitchFamily="34" charset="0"/>
                <a:cs typeface="Calibri" panose="020F0502020204030204" pitchFamily="34" charset="0"/>
              </a:rPr>
              <a:t> أو فهمها بدقة</a:t>
            </a:r>
            <a:r>
              <a:rPr lang="en-US" sz="2400" kern="0" dirty="0">
                <a:solidFill>
                  <a:srgbClr val="002060"/>
                </a:solidFill>
                <a:latin typeface="Calibri" panose="020F0502020204030204" pitchFamily="34" charset="0"/>
                <a:cs typeface="Calibri" panose="020F0502020204030204" pitchFamily="34" charset="0"/>
              </a:rPr>
              <a:t>.</a:t>
            </a:r>
            <a:br>
              <a:rPr lang="en-US" sz="2400" kern="0" dirty="0">
                <a:solidFill>
                  <a:srgbClr val="002060"/>
                </a:solidFill>
                <a:latin typeface="Calibri" panose="020F0502020204030204" pitchFamily="34" charset="0"/>
                <a:cs typeface="Calibri" panose="020F0502020204030204" pitchFamily="34" charset="0"/>
              </a:rPr>
            </a:br>
            <a:r>
              <a:rPr lang="ar-SA" sz="2400" kern="0" dirty="0">
                <a:solidFill>
                  <a:srgbClr val="FF0000"/>
                </a:solidFill>
                <a:latin typeface="Calibri" panose="020F0502020204030204" pitchFamily="34" charset="0"/>
                <a:cs typeface="Calibri" panose="020F0502020204030204" pitchFamily="34" charset="0"/>
              </a:rPr>
              <a:t>التشويش</a:t>
            </a:r>
            <a:r>
              <a:rPr lang="ar-SA" sz="2400" kern="0" dirty="0">
                <a:solidFill>
                  <a:srgbClr val="002060"/>
                </a:solidFill>
                <a:latin typeface="Calibri" panose="020F0502020204030204" pitchFamily="34" charset="0"/>
                <a:cs typeface="Calibri" panose="020F0502020204030204" pitchFamily="34" charset="0"/>
              </a:rPr>
              <a:t> قد يكون ماديًا (انقطاع الصوت)، أو لغويًا (استخدام مصطلحات صعبة)، أو نفسياً (تحيّز </a:t>
            </a:r>
            <a:r>
              <a:rPr lang="ar-SA" sz="2400" kern="0" dirty="0">
                <a:solidFill>
                  <a:srgbClr val="FF0000"/>
                </a:solidFill>
                <a:latin typeface="Calibri" panose="020F0502020204030204" pitchFamily="34" charset="0"/>
                <a:cs typeface="Calibri" panose="020F0502020204030204" pitchFamily="34" charset="0"/>
              </a:rPr>
              <a:t>المتلقي</a:t>
            </a:r>
            <a:r>
              <a:rPr lang="ar-SA" sz="2400" kern="0" dirty="0">
                <a:solidFill>
                  <a:srgbClr val="002060"/>
                </a:solidFill>
                <a:latin typeface="Calibri" panose="020F0502020204030204" pitchFamily="34" charset="0"/>
                <a:cs typeface="Calibri" panose="020F0502020204030204" pitchFamily="34" charset="0"/>
              </a:rPr>
              <a:t>)، أو ثقافياً </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اختلاف </a:t>
            </a:r>
            <a:r>
              <a:rPr lang="ar-SA" sz="2400" kern="0" dirty="0">
                <a:solidFill>
                  <a:srgbClr val="FF0000"/>
                </a:solidFill>
                <a:latin typeface="Calibri" panose="020F0502020204030204" pitchFamily="34" charset="0"/>
                <a:cs typeface="Calibri" panose="020F0502020204030204" pitchFamily="34" charset="0"/>
              </a:rPr>
              <a:t>الرموز</a:t>
            </a:r>
            <a:r>
              <a:rPr lang="ar-SA" sz="2400" kern="0" dirty="0">
                <a:solidFill>
                  <a:srgbClr val="002060"/>
                </a:solidFill>
                <a:latin typeface="Calibri" panose="020F0502020204030204" pitchFamily="34" charset="0"/>
                <a:cs typeface="Calibri" panose="020F0502020204030204" pitchFamily="34" charset="0"/>
              </a:rPr>
              <a:t> والمعاني</a:t>
            </a:r>
            <a:r>
              <a:rPr lang="ar-EG"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صوت غير واضح في نشرة إذاعية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لغة معقدة في منشور رقمي تُربك جمهورًا غير متخصص</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7668E713-9F31-7CE7-EACF-62854B66D4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02103857-C9EA-D9D9-B28E-F8CB1D56A236}"/>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96EDCF31-F882-984D-2C41-A990EDA0F3D4}"/>
              </a:ext>
            </a:extLst>
          </p:cNvPr>
          <p:cNvSpPr txBox="1"/>
          <p:nvPr/>
        </p:nvSpPr>
        <p:spPr>
          <a:xfrm>
            <a:off x="339834" y="4463056"/>
            <a:ext cx="11695521" cy="2041585"/>
          </a:xfrm>
          <a:prstGeom prst="rect">
            <a:avLst/>
          </a:prstGeom>
          <a:noFill/>
        </p:spPr>
        <p:txBody>
          <a:bodyPr wrap="square" rtlCol="0">
            <a:spAutoFit/>
          </a:bodyPr>
          <a:lstStyle/>
          <a:p>
            <a:pPr marL="0" marR="0" algn="r" rtl="1">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إجمالاً</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pPr>
            <a:r>
              <a:rPr lang="ar-SA" sz="2400" kern="0" dirty="0">
                <a:solidFill>
                  <a:srgbClr val="002060"/>
                </a:solidFill>
                <a:latin typeface="Calibri" panose="020F0502020204030204" pitchFamily="34" charset="0"/>
                <a:cs typeface="Calibri" panose="020F0502020204030204" pitchFamily="34" charset="0"/>
              </a:rPr>
              <a:t>لا يمكن فهم أي </a:t>
            </a:r>
            <a:r>
              <a:rPr lang="ar-SA" sz="2400" kern="0" dirty="0">
                <a:solidFill>
                  <a:srgbClr val="FF0000"/>
                </a:solidFill>
                <a:latin typeface="Calibri" panose="020F0502020204030204" pitchFamily="34" charset="0"/>
                <a:cs typeface="Calibri" panose="020F0502020204030204" pitchFamily="34" charset="0"/>
              </a:rPr>
              <a:t>رسالة إعلامية </a:t>
            </a:r>
            <a:r>
              <a:rPr lang="ar-SA" sz="2400" kern="0" dirty="0">
                <a:solidFill>
                  <a:srgbClr val="002060"/>
                </a:solidFill>
                <a:latin typeface="Calibri" panose="020F0502020204030204" pitchFamily="34" charset="0"/>
                <a:cs typeface="Calibri" panose="020F0502020204030204" pitchFamily="34" charset="0"/>
              </a:rPr>
              <a:t>دون تحليل هذه المكونات معًا، إذ يُمكن أن تفشل الرسالة في تحقيق هدفها حتى لو كان </a:t>
            </a:r>
            <a:r>
              <a:rPr lang="ar-SA" sz="2400" kern="0" dirty="0">
                <a:solidFill>
                  <a:srgbClr val="FF0000"/>
                </a:solidFill>
                <a:latin typeface="Calibri" panose="020F0502020204030204" pitchFamily="34" charset="0"/>
                <a:cs typeface="Calibri" panose="020F0502020204030204" pitchFamily="34" charset="0"/>
              </a:rPr>
              <a:t>المضمون</a:t>
            </a:r>
            <a:r>
              <a:rPr lang="ar-SA" sz="2400" kern="0" dirty="0">
                <a:solidFill>
                  <a:srgbClr val="002060"/>
                </a:solidFill>
                <a:latin typeface="Calibri" panose="020F0502020204030204" pitchFamily="34" charset="0"/>
                <a:cs typeface="Calibri" panose="020F0502020204030204" pitchFamily="34" charset="0"/>
              </a:rPr>
              <a:t> جيدًا، إذا اختيرت </a:t>
            </a:r>
            <a:r>
              <a:rPr lang="ar-SA" sz="2400" kern="0" dirty="0">
                <a:solidFill>
                  <a:srgbClr val="FF0000"/>
                </a:solidFill>
                <a:latin typeface="Calibri" panose="020F0502020204030204" pitchFamily="34" charset="0"/>
                <a:cs typeface="Calibri" panose="020F0502020204030204" pitchFamily="34" charset="0"/>
              </a:rPr>
              <a:t>قناة</a:t>
            </a:r>
            <a:r>
              <a:rPr lang="ar-SA" sz="2400" kern="0" dirty="0">
                <a:solidFill>
                  <a:srgbClr val="002060"/>
                </a:solidFill>
                <a:latin typeface="Calibri" panose="020F0502020204030204" pitchFamily="34" charset="0"/>
                <a:cs typeface="Calibri" panose="020F0502020204030204" pitchFamily="34" charset="0"/>
              </a:rPr>
              <a:t> خاطئة أو وقع خلل في </a:t>
            </a:r>
            <a:r>
              <a:rPr lang="ar-SA" sz="2400" kern="0" dirty="0">
                <a:solidFill>
                  <a:srgbClr val="FF0000"/>
                </a:solidFill>
                <a:latin typeface="Calibri" panose="020F0502020204030204" pitchFamily="34" charset="0"/>
                <a:cs typeface="Calibri" panose="020F0502020204030204" pitchFamily="34" charset="0"/>
              </a:rPr>
              <a:t>التشفير</a:t>
            </a:r>
            <a:r>
              <a:rPr lang="ar-SA" sz="2400" kern="0" dirty="0">
                <a:solidFill>
                  <a:srgbClr val="002060"/>
                </a:solidFill>
                <a:latin typeface="Calibri" panose="020F0502020204030204" pitchFamily="34" charset="0"/>
                <a:cs typeface="Calibri" panose="020F0502020204030204" pitchFamily="34" charset="0"/>
              </a:rPr>
              <a:t> أو حدث تشويش ثقافي</a:t>
            </a:r>
            <a:r>
              <a:rPr lang="en-US" sz="2400" kern="0" dirty="0">
                <a:solidFill>
                  <a:srgbClr val="002060"/>
                </a:solidFill>
                <a:latin typeface="Calibri" panose="020F0502020204030204" pitchFamily="34" charset="0"/>
                <a:cs typeface="Calibri" panose="020F0502020204030204" pitchFamily="34" charset="0"/>
              </a:rPr>
              <a:t>.</a:t>
            </a:r>
            <a:br>
              <a:rPr lang="en-US" sz="2400" kern="0" dirty="0">
                <a:solidFill>
                  <a:srgbClr val="002060"/>
                </a:solidFill>
                <a:latin typeface="Calibri" panose="020F0502020204030204" pitchFamily="34" charset="0"/>
                <a:cs typeface="Calibri" panose="020F0502020204030204" pitchFamily="34" charset="0"/>
              </a:rPr>
            </a:br>
            <a:r>
              <a:rPr lang="ar-SA" sz="2400" kern="0" dirty="0">
                <a:solidFill>
                  <a:srgbClr val="002060"/>
                </a:solidFill>
                <a:latin typeface="Calibri" panose="020F0502020204030204" pitchFamily="34" charset="0"/>
                <a:cs typeface="Calibri" panose="020F0502020204030204" pitchFamily="34" charset="0"/>
              </a:rPr>
              <a:t>وفي عصر </a:t>
            </a:r>
            <a:r>
              <a:rPr lang="ar-SA" sz="2400" kern="0" dirty="0">
                <a:solidFill>
                  <a:srgbClr val="FF0000"/>
                </a:solidFill>
                <a:latin typeface="Calibri" panose="020F0502020204030204" pitchFamily="34" charset="0"/>
                <a:cs typeface="Calibri" panose="020F0502020204030204" pitchFamily="34" charset="0"/>
              </a:rPr>
              <a:t>الإعلام الرقمي</a:t>
            </a:r>
            <a:r>
              <a:rPr lang="ar-SA" sz="2400" kern="0" dirty="0">
                <a:solidFill>
                  <a:srgbClr val="002060"/>
                </a:solidFill>
                <a:latin typeface="Calibri" panose="020F0502020204030204" pitchFamily="34" charset="0"/>
                <a:cs typeface="Calibri" panose="020F0502020204030204" pitchFamily="34" charset="0"/>
              </a:rPr>
              <a:t>، أصبحت </a:t>
            </a:r>
            <a:r>
              <a:rPr lang="ar-SA" sz="2400" kern="0" dirty="0">
                <a:solidFill>
                  <a:srgbClr val="FF0000"/>
                </a:solidFill>
                <a:latin typeface="Calibri" panose="020F0502020204030204" pitchFamily="34" charset="0"/>
                <a:cs typeface="Calibri" panose="020F0502020204030204" pitchFamily="34" charset="0"/>
              </a:rPr>
              <a:t>العملية الاتصالية </a:t>
            </a:r>
            <a:r>
              <a:rPr lang="ar-SA" sz="2400" kern="0" dirty="0">
                <a:solidFill>
                  <a:srgbClr val="002060"/>
                </a:solidFill>
                <a:latin typeface="Calibri" panose="020F0502020204030204" pitchFamily="34" charset="0"/>
                <a:cs typeface="Calibri" panose="020F0502020204030204" pitchFamily="34" charset="0"/>
              </a:rPr>
              <a:t>أكثر </a:t>
            </a:r>
            <a:r>
              <a:rPr lang="ar-SA" sz="2400" kern="0" dirty="0">
                <a:solidFill>
                  <a:srgbClr val="FF0000"/>
                </a:solidFill>
                <a:latin typeface="Calibri" panose="020F0502020204030204" pitchFamily="34" charset="0"/>
                <a:cs typeface="Calibri" panose="020F0502020204030204" pitchFamily="34" charset="0"/>
              </a:rPr>
              <a:t>تفاعلية</a:t>
            </a:r>
            <a:r>
              <a:rPr lang="ar-SA" sz="2400" kern="0" dirty="0">
                <a:solidFill>
                  <a:srgbClr val="002060"/>
                </a:solidFill>
                <a:latin typeface="Calibri" panose="020F0502020204030204" pitchFamily="34" charset="0"/>
                <a:cs typeface="Calibri" panose="020F0502020204030204" pitchFamily="34" charset="0"/>
              </a:rPr>
              <a:t> وسرعة وتعددًا في القنوات، ما يفرض على الإعلاميين فهماً دقيقًا لكل مكون حتى يتمكنوا من الوصول إلى جمهورهم بفعالية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D0A06F44-4E9E-E376-73AF-11A6973375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833" y="861210"/>
            <a:ext cx="3879110" cy="38791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7120A19E-957D-1483-527D-00A321E24E64}"/>
              </a:ext>
            </a:extLst>
          </p:cNvPr>
          <p:cNvSpPr/>
          <p:nvPr/>
        </p:nvSpPr>
        <p:spPr>
          <a:xfrm>
            <a:off x="8329846" y="427034"/>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45215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4F05F-7B66-AE6C-0FA4-D2D02E5F2B0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B9D4BD5-5F57-1B79-1183-7EB7698F011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73E1B3-9739-6A28-953D-22CFA6074052}"/>
              </a:ext>
            </a:extLst>
          </p:cNvPr>
          <p:cNvSpPr txBox="1"/>
          <p:nvPr/>
        </p:nvSpPr>
        <p:spPr>
          <a:xfrm>
            <a:off x="8463515" y="1230710"/>
            <a:ext cx="3473365" cy="489749"/>
          </a:xfrm>
          <a:prstGeom prst="rect">
            <a:avLst/>
          </a:prstGeom>
          <a:noFill/>
        </p:spPr>
        <p:txBody>
          <a:bodyPr wrap="square" rtlCol="0">
            <a:spAutoFit/>
          </a:bodyPr>
          <a:lstStyle/>
          <a:p>
            <a:pPr marL="285750" marR="0" indent="-285750" algn="r" rtl="1">
              <a:lnSpc>
                <a:spcPct val="115000"/>
              </a:lnSpc>
              <a:spcAft>
                <a:spcPts val="800"/>
              </a:spcAft>
              <a:buFont typeface="Wingdings" panose="05000000000000000000" pitchFamily="2" charset="2"/>
              <a:buChar char="Ø"/>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a:solidFill>
                  <a:srgbClr val="002060"/>
                </a:solidFill>
                <a:latin typeface="Calibri" panose="020F0502020204030204" pitchFamily="34" charset="0"/>
                <a:ea typeface="Calibri" panose="020F0502020204030204" pitchFamily="34" charset="0"/>
                <a:cs typeface="Arial" panose="020B0604020202020204" pitchFamily="34" charset="0"/>
              </a:rPr>
              <a:t>نماذج الاتصال الإعلامي</a:t>
            </a:r>
            <a:endParaRPr lang="en-US"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4AB702C5-4FA6-109C-EF41-907B8AC75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83AC8F6F-6F5C-E5DC-1091-4D06117028CB}"/>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62E0F7D6-FD44-33D7-184C-4554B3AC7244}"/>
              </a:ext>
            </a:extLst>
          </p:cNvPr>
          <p:cNvSpPr txBox="1"/>
          <p:nvPr/>
        </p:nvSpPr>
        <p:spPr>
          <a:xfrm>
            <a:off x="8686391" y="409080"/>
            <a:ext cx="3902032" cy="461665"/>
          </a:xfrm>
          <a:prstGeom prst="rect">
            <a:avLst/>
          </a:prstGeom>
          <a:noFill/>
        </p:spPr>
        <p:txBody>
          <a:bodyPr wrap="square" rtlCol="0">
            <a:spAutoFit/>
          </a:bodyPr>
          <a:lstStyle/>
          <a:p>
            <a:pPr algn="ctr"/>
            <a:r>
              <a:rPr lang="ar-EG" sz="2400" b="1" kern="0" dirty="0">
                <a:solidFill>
                  <a:srgbClr val="002060"/>
                </a:solidFill>
                <a:cs typeface="Times New Roman" panose="02020603050405020304" pitchFamily="18" charset="0"/>
              </a:rPr>
              <a:t>نماذج الاتصال الإعلامي</a:t>
            </a:r>
            <a:endParaRPr lang="en-US" sz="2400" b="1" kern="0" dirty="0">
              <a:solidFill>
                <a:srgbClr val="002060"/>
              </a:solidFill>
              <a:cs typeface="Times New Roman" panose="02020603050405020304" pitchFamily="18" charset="0"/>
            </a:endParaRPr>
          </a:p>
        </p:txBody>
      </p:sp>
      <p:sp>
        <p:nvSpPr>
          <p:cNvPr id="4" name="TextBox 3">
            <a:extLst>
              <a:ext uri="{FF2B5EF4-FFF2-40B4-BE49-F238E27FC236}">
                <a16:creationId xmlns:a16="http://schemas.microsoft.com/office/drawing/2014/main" id="{5DE454A5-7E8C-4636-A140-21ACDF451896}"/>
              </a:ext>
            </a:extLst>
          </p:cNvPr>
          <p:cNvSpPr txBox="1"/>
          <p:nvPr/>
        </p:nvSpPr>
        <p:spPr>
          <a:xfrm>
            <a:off x="4678327" y="1782106"/>
            <a:ext cx="7357730" cy="3875613"/>
          </a:xfrm>
          <a:prstGeom prst="rect">
            <a:avLst/>
          </a:prstGeom>
          <a:noFill/>
        </p:spPr>
        <p:txBody>
          <a:bodyPr wrap="square" rtlCol="0">
            <a:spAutoFit/>
          </a:bodyPr>
          <a:lstStyle/>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لفهم عملية </a:t>
            </a:r>
            <a:r>
              <a:rPr lang="ar-SA" sz="2400"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من المفيد تصورها بصريًا. </a:t>
            </a:r>
            <a:endParaRPr lang="ar-EG" sz="2400" kern="0" dirty="0">
              <a:solidFill>
                <a:srgbClr val="002060"/>
              </a:solidFill>
              <a:latin typeface="Calibri" panose="020F0502020204030204" pitchFamily="34" charset="0"/>
              <a:cs typeface="Calibri" panose="020F0502020204030204" pitchFamily="34" charset="0"/>
            </a:endParaRPr>
          </a:p>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وهناك ثلاث نماذج رئيسية</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1.</a:t>
            </a:r>
            <a:r>
              <a:rPr lang="ar-SA" sz="2400" b="1" kern="0" dirty="0">
                <a:solidFill>
                  <a:srgbClr val="002060"/>
                </a:solidFill>
                <a:latin typeface="Calibri" panose="020F0502020204030204" pitchFamily="34" charset="0"/>
                <a:cs typeface="Calibri" panose="020F0502020204030204" pitchFamily="34" charset="0"/>
              </a:rPr>
              <a:t>النموذج الخطي</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Times New Roman" panose="02020603050405020304" pitchFamily="18" charset="0"/>
                <a:cs typeface="Times New Roman" panose="02020603050405020304" pitchFamily="18" charset="0"/>
              </a:rPr>
              <a:t>Linear Model</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يصف الاتصال كعملية </a:t>
            </a:r>
            <a:r>
              <a:rPr lang="ar-SA" sz="2400" kern="0" dirty="0">
                <a:solidFill>
                  <a:srgbClr val="FF0000"/>
                </a:solidFill>
                <a:latin typeface="Calibri" panose="020F0502020204030204" pitchFamily="34" charset="0"/>
                <a:cs typeface="Calibri" panose="020F0502020204030204" pitchFamily="34" charset="0"/>
              </a:rPr>
              <a:t>أحادية الاتجاه</a:t>
            </a:r>
            <a:r>
              <a:rPr lang="ar-SA" sz="2400" kern="0" dirty="0">
                <a:solidFill>
                  <a:srgbClr val="002060"/>
                </a:solidFill>
                <a:latin typeface="Calibri" panose="020F0502020204030204" pitchFamily="34" charset="0"/>
                <a:cs typeface="Calibri" panose="020F0502020204030204" pitchFamily="34" charset="0"/>
              </a:rPr>
              <a:t>، حيث يرسل</a:t>
            </a:r>
            <a:r>
              <a:rPr lang="ar-SA" sz="2400" kern="0" dirty="0">
                <a:solidFill>
                  <a:srgbClr val="FF0000"/>
                </a:solidFill>
                <a:latin typeface="Calibri" panose="020F0502020204030204" pitchFamily="34" charset="0"/>
                <a:cs typeface="Calibri" panose="020F0502020204030204" pitchFamily="34" charset="0"/>
              </a:rPr>
              <a:t> المرسل </a:t>
            </a:r>
            <a:r>
              <a:rPr lang="ar-SA" sz="2400" kern="0" dirty="0">
                <a:solidFill>
                  <a:srgbClr val="002060"/>
                </a:solidFill>
                <a:latin typeface="Calibri" panose="020F0502020204030204" pitchFamily="34" charset="0"/>
                <a:cs typeface="Calibri" panose="020F0502020204030204" pitchFamily="34" charset="0"/>
              </a:rPr>
              <a:t>رسالة إلى المستقبل. لا يتضمن هذا النموذج </a:t>
            </a:r>
            <a:r>
              <a:rPr lang="ar-SA" sz="2400" kern="0" dirty="0">
                <a:solidFill>
                  <a:srgbClr val="FF0000"/>
                </a:solidFill>
                <a:latin typeface="Calibri" panose="020F0502020204030204" pitchFamily="34" charset="0"/>
                <a:cs typeface="Calibri" panose="020F0502020204030204" pitchFamily="34" charset="0"/>
              </a:rPr>
              <a:t>تغذية راجعة</a:t>
            </a:r>
            <a:r>
              <a:rPr lang="ar-SA" sz="2400" kern="0" dirty="0">
                <a:solidFill>
                  <a:srgbClr val="002060"/>
                </a:solidFill>
                <a:latin typeface="Calibri" panose="020F0502020204030204" pitchFamily="34" charset="0"/>
                <a:cs typeface="Calibri" panose="020F0502020204030204" pitchFamily="34" charset="0"/>
              </a:rPr>
              <a:t>، ويفترض أن </a:t>
            </a:r>
            <a:r>
              <a:rPr lang="ar-SA" sz="2400" kern="0" dirty="0">
                <a:solidFill>
                  <a:srgbClr val="FF0000"/>
                </a:solidFill>
                <a:latin typeface="Calibri" panose="020F0502020204030204" pitchFamily="34" charset="0"/>
                <a:cs typeface="Calibri" panose="020F0502020204030204" pitchFamily="34" charset="0"/>
              </a:rPr>
              <a:t>الرسالة</a:t>
            </a:r>
            <a:r>
              <a:rPr lang="ar-SA" sz="2400" kern="0" dirty="0">
                <a:solidFill>
                  <a:srgbClr val="002060"/>
                </a:solidFill>
                <a:latin typeface="Calibri" panose="020F0502020204030204" pitchFamily="34" charset="0"/>
                <a:cs typeface="Calibri" panose="020F0502020204030204" pitchFamily="34" charset="0"/>
              </a:rPr>
              <a:t> تم استلامها وفهمها</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أو لم يتم ذلك</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هذا النموذج مبني على تقنيات قديمة مثل التلغراف والراديو، ويُعتبر اليوم مبسطًا جدًا</a:t>
            </a:r>
            <a:r>
              <a:rPr lang="en-US" sz="2400" kern="0" dirty="0">
                <a:solidFill>
                  <a:srgbClr val="002060"/>
                </a:solidFill>
                <a:latin typeface="Calibri" panose="020F0502020204030204" pitchFamily="34" charset="0"/>
                <a:cs typeface="Calibri" panose="020F0502020204030204" pitchFamily="34" charset="0"/>
              </a:rPr>
              <a:t>.</a:t>
            </a:r>
          </a:p>
        </p:txBody>
      </p:sp>
      <p:pic>
        <p:nvPicPr>
          <p:cNvPr id="8" name="Picture 7">
            <a:extLst>
              <a:ext uri="{FF2B5EF4-FFF2-40B4-BE49-F238E27FC236}">
                <a16:creationId xmlns:a16="http://schemas.microsoft.com/office/drawing/2014/main" id="{272BF28B-6823-F2E8-8845-28BCB3A0E2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242" y="1345306"/>
            <a:ext cx="4176126" cy="45367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Rounded Corners 2">
            <a:extLst>
              <a:ext uri="{FF2B5EF4-FFF2-40B4-BE49-F238E27FC236}">
                <a16:creationId xmlns:a16="http://schemas.microsoft.com/office/drawing/2014/main" id="{F2D7C444-D198-865B-01BF-6D79B7437D58}"/>
              </a:ext>
            </a:extLst>
          </p:cNvPr>
          <p:cNvSpPr/>
          <p:nvPr/>
        </p:nvSpPr>
        <p:spPr>
          <a:xfrm>
            <a:off x="2643963" y="60616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083994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5EE97-601A-646C-5265-CBFEC9C214F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5F797DE-7361-0F4C-3D4E-F1DAB766A0F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F316358-F9E6-08FA-50CC-B472C9CCFDDC}"/>
              </a:ext>
            </a:extLst>
          </p:cNvPr>
          <p:cNvSpPr txBox="1"/>
          <p:nvPr/>
        </p:nvSpPr>
        <p:spPr>
          <a:xfrm>
            <a:off x="5295014" y="1378071"/>
            <a:ext cx="6634715" cy="3470887"/>
          </a:xfrm>
          <a:prstGeom prst="rect">
            <a:avLst/>
          </a:prstGeom>
          <a:noFill/>
        </p:spPr>
        <p:txBody>
          <a:bodyPr wrap="square" rtlCol="0">
            <a:spAutoFit/>
          </a:bodyPr>
          <a:lstStyle/>
          <a:p>
            <a:pPr marL="0" marR="0" algn="r" rtl="1">
              <a:lnSpc>
                <a:spcPct val="115000"/>
              </a:lnSpc>
              <a:spcAft>
                <a:spcPts val="800"/>
              </a:spcAft>
              <a:buNone/>
            </a:pP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2</a:t>
            </a:r>
            <a:r>
              <a:rPr lang="ar-SA"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النموذج التفاعلي</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Interactive Model</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200000"/>
              </a:lnSpc>
              <a:spcAft>
                <a:spcPts val="800"/>
              </a:spcAft>
            </a:pPr>
            <a:r>
              <a:rPr lang="ar-SA" sz="2400" kern="0" dirty="0">
                <a:solidFill>
                  <a:srgbClr val="002060"/>
                </a:solidFill>
                <a:latin typeface="Calibri" panose="020F0502020204030204" pitchFamily="34" charset="0"/>
                <a:cs typeface="Calibri" panose="020F0502020204030204" pitchFamily="34" charset="0"/>
              </a:rPr>
              <a:t>يعرض </a:t>
            </a:r>
            <a:r>
              <a:rPr lang="ar-SA" sz="2400"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كعملية ثنائية الاتجاه، حيث يتناوب المشاركون بين الأدوار </a:t>
            </a:r>
            <a:r>
              <a:rPr lang="ar-SA" sz="2400" kern="0" dirty="0">
                <a:solidFill>
                  <a:srgbClr val="FF0000"/>
                </a:solidFill>
                <a:latin typeface="Calibri" panose="020F0502020204030204" pitchFamily="34" charset="0"/>
                <a:cs typeface="Calibri" panose="020F0502020204030204" pitchFamily="34" charset="0"/>
              </a:rPr>
              <a:t>كمرسلين ومستقبلين</a:t>
            </a:r>
            <a:r>
              <a:rPr lang="ar-SA" sz="2400" kern="0" dirty="0">
                <a:solidFill>
                  <a:srgbClr val="002060"/>
                </a:solidFill>
                <a:latin typeface="Calibri" panose="020F0502020204030204" pitchFamily="34" charset="0"/>
                <a:cs typeface="Calibri" panose="020F0502020204030204" pitchFamily="34" charset="0"/>
              </a:rPr>
              <a:t>. يضيف هذا النموذج عنصر </a:t>
            </a:r>
            <a:r>
              <a:rPr lang="ar-SA" sz="2400" kern="0" dirty="0">
                <a:solidFill>
                  <a:srgbClr val="FF0000"/>
                </a:solidFill>
                <a:latin typeface="Calibri" panose="020F0502020204030204" pitchFamily="34" charset="0"/>
                <a:cs typeface="Calibri" panose="020F0502020204030204" pitchFamily="34" charset="0"/>
              </a:rPr>
              <a:t>التغذية الراجعة </a:t>
            </a:r>
            <a:r>
              <a:rPr lang="ar-SA" sz="2400" kern="0" dirty="0">
                <a:solidFill>
                  <a:srgbClr val="002060"/>
                </a:solidFill>
                <a:latin typeface="Calibri" panose="020F0502020204030204" pitchFamily="34" charset="0"/>
                <a:cs typeface="Calibri" panose="020F0502020204030204" pitchFamily="34" charset="0"/>
              </a:rPr>
              <a:t>ويعترف بأن </a:t>
            </a:r>
            <a:r>
              <a:rPr lang="ar-SA" sz="2400" kern="0" dirty="0">
                <a:solidFill>
                  <a:srgbClr val="FF0000"/>
                </a:solidFill>
                <a:latin typeface="Calibri" panose="020F0502020204030204" pitchFamily="34" charset="0"/>
                <a:cs typeface="Calibri" panose="020F0502020204030204" pitchFamily="34" charset="0"/>
              </a:rPr>
              <a:t>الرسائل</a:t>
            </a:r>
            <a:r>
              <a:rPr lang="ar-SA" sz="2400" kern="0" dirty="0">
                <a:solidFill>
                  <a:srgbClr val="002060"/>
                </a:solidFill>
                <a:latin typeface="Calibri" panose="020F0502020204030204" pitchFamily="34" charset="0"/>
                <a:cs typeface="Calibri" panose="020F0502020204030204" pitchFamily="34" charset="0"/>
              </a:rPr>
              <a:t> قد تكون مقصودة أو غير مقصودة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CE4F1CAE-D9FF-920D-5D74-50C9B8B0E1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075941F4-B78E-4C9A-89FB-8D68066D5E9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CAFAFBB6-EE04-007C-D7F0-A7A5146D138D}"/>
              </a:ext>
            </a:extLst>
          </p:cNvPr>
          <p:cNvSpPr txBox="1"/>
          <p:nvPr/>
        </p:nvSpPr>
        <p:spPr>
          <a:xfrm>
            <a:off x="-414748" y="229953"/>
            <a:ext cx="3902032" cy="461665"/>
          </a:xfrm>
          <a:prstGeom prst="rect">
            <a:avLst/>
          </a:prstGeom>
          <a:noFill/>
        </p:spPr>
        <p:txBody>
          <a:bodyPr wrap="square" rtlCol="0">
            <a:spAutoFit/>
          </a:bodyPr>
          <a:lstStyle/>
          <a:p>
            <a:pPr algn="ctr"/>
            <a:r>
              <a:rPr lang="ar-EG" sz="2400" b="1" kern="0" dirty="0">
                <a:solidFill>
                  <a:srgbClr val="002060"/>
                </a:solidFill>
                <a:cs typeface="Times New Roman" panose="02020603050405020304" pitchFamily="18" charset="0"/>
              </a:rPr>
              <a:t>نماذج الاتصال الإعلامي</a:t>
            </a:r>
            <a:endParaRPr lang="en-US" sz="2400" b="1" kern="0" dirty="0">
              <a:solidFill>
                <a:srgbClr val="002060"/>
              </a:solidFill>
              <a:cs typeface="Times New Roman" panose="02020603050405020304" pitchFamily="18" charset="0"/>
            </a:endParaRPr>
          </a:p>
        </p:txBody>
      </p:sp>
      <p:pic>
        <p:nvPicPr>
          <p:cNvPr id="9" name="Picture 8">
            <a:extLst>
              <a:ext uri="{FF2B5EF4-FFF2-40B4-BE49-F238E27FC236}">
                <a16:creationId xmlns:a16="http://schemas.microsoft.com/office/drawing/2014/main" id="{6F9A6B14-4752-4F2B-AE33-7FE791289F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184" y="1288085"/>
            <a:ext cx="4696403" cy="46964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Rounded Corners 2">
            <a:extLst>
              <a:ext uri="{FF2B5EF4-FFF2-40B4-BE49-F238E27FC236}">
                <a16:creationId xmlns:a16="http://schemas.microsoft.com/office/drawing/2014/main" id="{AF8515BA-DE1D-120F-ECB0-059F6446BFE9}"/>
              </a:ext>
            </a:extLst>
          </p:cNvPr>
          <p:cNvSpPr/>
          <p:nvPr/>
        </p:nvSpPr>
        <p:spPr>
          <a:xfrm>
            <a:off x="8216197" y="52853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605542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CF1D1-79A7-CC81-48F4-FA501C4E8F7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7420A5E-5208-C345-97FD-D9B4976881B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EBB4F5C-11F4-9DA9-4CB2-79BC39BDEBF3}"/>
              </a:ext>
            </a:extLst>
          </p:cNvPr>
          <p:cNvSpPr txBox="1"/>
          <p:nvPr/>
        </p:nvSpPr>
        <p:spPr>
          <a:xfrm>
            <a:off x="4199861" y="1230710"/>
            <a:ext cx="7899990" cy="5404749"/>
          </a:xfrm>
          <a:prstGeom prst="rect">
            <a:avLst/>
          </a:prstGeom>
          <a:noFill/>
        </p:spPr>
        <p:txBody>
          <a:bodyPr wrap="square" rtlCol="0">
            <a:spAutoFit/>
          </a:bodyPr>
          <a:lstStyle/>
          <a:p>
            <a:pPr marL="0" marR="0" algn="r" rtl="1">
              <a:lnSpc>
                <a:spcPct val="115000"/>
              </a:lnSpc>
              <a:spcAft>
                <a:spcPts val="800"/>
              </a:spcAft>
              <a:buNone/>
            </a:pPr>
            <a:r>
              <a:rPr lang="ar-EG" sz="2400"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النموذج التبادلي</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Transactional Model</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endParaRPr lang="en-US"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يرى ا</a:t>
            </a:r>
            <a:r>
              <a:rPr lang="ar-SA" sz="2400" kern="0" dirty="0">
                <a:solidFill>
                  <a:srgbClr val="FF0000"/>
                </a:solidFill>
                <a:latin typeface="Calibri" panose="020F0502020204030204" pitchFamily="34" charset="0"/>
                <a:cs typeface="Calibri" panose="020F0502020204030204" pitchFamily="34" charset="0"/>
              </a:rPr>
              <a:t>لاتصال </a:t>
            </a:r>
            <a:r>
              <a:rPr lang="ar-SA" sz="2400" kern="0" dirty="0">
                <a:solidFill>
                  <a:srgbClr val="002060"/>
                </a:solidFill>
                <a:latin typeface="Calibri" panose="020F0502020204030204" pitchFamily="34" charset="0"/>
                <a:cs typeface="Calibri" panose="020F0502020204030204" pitchFamily="34" charset="0"/>
              </a:rPr>
              <a:t>كعملية </a:t>
            </a:r>
            <a:r>
              <a:rPr lang="ar-SA" sz="2400" kern="0" dirty="0">
                <a:solidFill>
                  <a:srgbClr val="FF0000"/>
                </a:solidFill>
                <a:latin typeface="Calibri" panose="020F0502020204030204" pitchFamily="34" charset="0"/>
                <a:cs typeface="Calibri" panose="020F0502020204030204" pitchFamily="34" charset="0"/>
              </a:rPr>
              <a:t>دائمة ومتزامنة</a:t>
            </a:r>
            <a:r>
              <a:rPr lang="ar-SA" sz="2400" kern="0" dirty="0">
                <a:solidFill>
                  <a:srgbClr val="002060"/>
                </a:solidFill>
                <a:latin typeface="Calibri" panose="020F0502020204030204" pitchFamily="34" charset="0"/>
                <a:cs typeface="Calibri" panose="020F0502020204030204" pitchFamily="34" charset="0"/>
              </a:rPr>
              <a:t>، حيث يكون</a:t>
            </a:r>
            <a:r>
              <a:rPr lang="ar-SA" sz="2400" kern="0" dirty="0">
                <a:solidFill>
                  <a:srgbClr val="FF0000"/>
                </a:solidFill>
                <a:latin typeface="Calibri" panose="020F0502020204030204" pitchFamily="34" charset="0"/>
                <a:cs typeface="Calibri" panose="020F0502020204030204" pitchFamily="34" charset="0"/>
              </a:rPr>
              <a:t> المشاركون </a:t>
            </a:r>
            <a:r>
              <a:rPr lang="ar-SA" sz="2400" kern="0" dirty="0">
                <a:solidFill>
                  <a:srgbClr val="002060"/>
                </a:solidFill>
                <a:latin typeface="Calibri" panose="020F0502020204030204" pitchFamily="34" charset="0"/>
                <a:cs typeface="Calibri" panose="020F0502020204030204" pitchFamily="34" charset="0"/>
              </a:rPr>
              <a:t>متواصلين يتبادلون </a:t>
            </a:r>
            <a:r>
              <a:rPr lang="ar-SA" sz="2400" kern="0" dirty="0">
                <a:solidFill>
                  <a:srgbClr val="FF0000"/>
                </a:solidFill>
                <a:latin typeface="Calibri" panose="020F0502020204030204" pitchFamily="34" charset="0"/>
                <a:cs typeface="Calibri" panose="020F0502020204030204" pitchFamily="34" charset="0"/>
              </a:rPr>
              <a:t>الرسائل</a:t>
            </a:r>
            <a:r>
              <a:rPr lang="ar-SA" sz="2400" kern="0" dirty="0">
                <a:solidFill>
                  <a:srgbClr val="002060"/>
                </a:solidFill>
                <a:latin typeface="Calibri" panose="020F0502020204030204" pitchFamily="34" charset="0"/>
                <a:cs typeface="Calibri" panose="020F0502020204030204" pitchFamily="34" charset="0"/>
              </a:rPr>
              <a:t> في نفس اللحظة، في سياقات اجتماعية، ثقافية، وعلاقية تؤثر على المعنى. في هذا </a:t>
            </a:r>
            <a:r>
              <a:rPr lang="ar-SA" sz="2400" kern="0" dirty="0">
                <a:solidFill>
                  <a:srgbClr val="FF0000"/>
                </a:solidFill>
                <a:latin typeface="Calibri" panose="020F0502020204030204" pitchFamily="34" charset="0"/>
                <a:cs typeface="Calibri" panose="020F0502020204030204" pitchFamily="34" charset="0"/>
              </a:rPr>
              <a:t>النموذج،</a:t>
            </a:r>
            <a:r>
              <a:rPr lang="ar-SA" sz="2400" kern="0" dirty="0">
                <a:solidFill>
                  <a:srgbClr val="002060"/>
                </a:solidFill>
                <a:latin typeface="Calibri" panose="020F0502020204030204" pitchFamily="34" charset="0"/>
                <a:cs typeface="Calibri" panose="020F0502020204030204" pitchFamily="34" charset="0"/>
              </a:rPr>
              <a:t> لا نكتفي بتبادل الرسائل، بل نبني واقعنا الاجتماعي من خلال </a:t>
            </a:r>
            <a:r>
              <a:rPr lang="ar-SA" sz="2400" kern="0" dirty="0">
                <a:solidFill>
                  <a:srgbClr val="FF0000"/>
                </a:solidFill>
                <a:latin typeface="Calibri" panose="020F0502020204030204" pitchFamily="34" charset="0"/>
                <a:cs typeface="Calibri" panose="020F0502020204030204" pitchFamily="34" charset="0"/>
              </a:rPr>
              <a:t>الاتصال</a:t>
            </a:r>
            <a:r>
              <a:rPr lang="en-US" sz="2400" kern="0" dirty="0">
                <a:solidFill>
                  <a:srgbClr val="FF000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b="1" kern="0" dirty="0">
                <a:solidFill>
                  <a:srgbClr val="002060"/>
                </a:solidFill>
                <a:latin typeface="Calibri" panose="020F0502020204030204" pitchFamily="34" charset="0"/>
                <a:cs typeface="Calibri" panose="020F0502020204030204" pitchFamily="34" charset="0"/>
              </a:rPr>
              <a:t>يشمل </a:t>
            </a:r>
            <a:r>
              <a:rPr lang="ar-SA" sz="2400" b="1" kern="0" dirty="0">
                <a:solidFill>
                  <a:srgbClr val="FF0000"/>
                </a:solidFill>
                <a:latin typeface="Calibri" panose="020F0502020204030204" pitchFamily="34" charset="0"/>
                <a:cs typeface="Calibri" panose="020F0502020204030204" pitchFamily="34" charset="0"/>
              </a:rPr>
              <a:t>النموذج التبادلي </a:t>
            </a:r>
            <a:r>
              <a:rPr lang="ar-SA" sz="2400" b="1" kern="0" dirty="0">
                <a:solidFill>
                  <a:srgbClr val="002060"/>
                </a:solidFill>
                <a:latin typeface="Calibri" panose="020F0502020204030204" pitchFamily="34" charset="0"/>
                <a:cs typeface="Calibri" panose="020F0502020204030204" pitchFamily="34" charset="0"/>
              </a:rPr>
              <a:t>ثلاثة أنواع من السياقات</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السياق الاجتماعي</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القواعد أو الأعراف التي تحكم الاتصال</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السياق العلاقي</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طبيعة العلاقة والخبرة السابقة بين </a:t>
            </a:r>
            <a:r>
              <a:rPr lang="ar-SA" sz="2400" kern="0" dirty="0">
                <a:solidFill>
                  <a:srgbClr val="FF0000"/>
                </a:solidFill>
                <a:latin typeface="Calibri" panose="020F0502020204030204" pitchFamily="34" charset="0"/>
                <a:cs typeface="Calibri" panose="020F0502020204030204" pitchFamily="34" charset="0"/>
              </a:rPr>
              <a:t>المشاركين</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السياق الثقافي</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الهوية الثقافية وتأثيرها على كيفية </a:t>
            </a:r>
            <a:r>
              <a:rPr lang="ar-SA" sz="2400" kern="0" dirty="0">
                <a:solidFill>
                  <a:srgbClr val="FF0000"/>
                </a:solidFill>
                <a:latin typeface="Calibri" panose="020F0502020204030204" pitchFamily="34" charset="0"/>
                <a:cs typeface="Calibri" panose="020F0502020204030204" pitchFamily="34" charset="0"/>
              </a:rPr>
              <a:t>التواصل واستقباله</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2EF21AA9-D0A6-88AA-8F59-2048EE0245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A2395EF0-C5E5-8C31-0EF0-C79153D1E36D}"/>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22F28F2B-EF29-1298-1DFC-8F03E88A836A}"/>
              </a:ext>
            </a:extLst>
          </p:cNvPr>
          <p:cNvSpPr txBox="1"/>
          <p:nvPr/>
        </p:nvSpPr>
        <p:spPr>
          <a:xfrm>
            <a:off x="8601662" y="369680"/>
            <a:ext cx="3902032" cy="461665"/>
          </a:xfrm>
          <a:prstGeom prst="rect">
            <a:avLst/>
          </a:prstGeom>
          <a:noFill/>
        </p:spPr>
        <p:txBody>
          <a:bodyPr wrap="square" rtlCol="0">
            <a:spAutoFit/>
          </a:bodyPr>
          <a:lstStyle/>
          <a:p>
            <a:pPr algn="ctr"/>
            <a:r>
              <a:rPr lang="ar-EG" sz="2400" b="1" kern="0" dirty="0">
                <a:solidFill>
                  <a:srgbClr val="002060"/>
                </a:solidFill>
                <a:cs typeface="Times New Roman" panose="02020603050405020304" pitchFamily="18" charset="0"/>
              </a:rPr>
              <a:t>نماذج الاتصال الإعلامي</a:t>
            </a:r>
            <a:endParaRPr lang="en-US" sz="2400" b="1" kern="0" dirty="0">
              <a:solidFill>
                <a:srgbClr val="002060"/>
              </a:solidFill>
              <a:cs typeface="Times New Roman" panose="02020603050405020304" pitchFamily="18" charset="0"/>
            </a:endParaRPr>
          </a:p>
        </p:txBody>
      </p:sp>
      <p:pic>
        <p:nvPicPr>
          <p:cNvPr id="5" name="Picture 4">
            <a:extLst>
              <a:ext uri="{FF2B5EF4-FFF2-40B4-BE49-F238E27FC236}">
                <a16:creationId xmlns:a16="http://schemas.microsoft.com/office/drawing/2014/main" id="{EB962683-68EF-DAED-BCB6-608E2B7EF2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549" y="1292117"/>
            <a:ext cx="3953246" cy="48132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Rounded Corners 2">
            <a:extLst>
              <a:ext uri="{FF2B5EF4-FFF2-40B4-BE49-F238E27FC236}">
                <a16:creationId xmlns:a16="http://schemas.microsoft.com/office/drawing/2014/main" id="{D8315E4E-3E9D-F203-26AD-F9B763348647}"/>
              </a:ext>
            </a:extLst>
          </p:cNvPr>
          <p:cNvSpPr/>
          <p:nvPr/>
        </p:nvSpPr>
        <p:spPr>
          <a:xfrm>
            <a:off x="2643963" y="62816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004623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23BED-567C-031C-C1D8-977818C1388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ACA90B2-55B5-E891-2B84-0577AB634A4C}"/>
              </a:ext>
            </a:extLst>
          </p:cNvPr>
          <p:cNvSpPr txBox="1"/>
          <p:nvPr/>
        </p:nvSpPr>
        <p:spPr>
          <a:xfrm>
            <a:off x="-106734" y="164158"/>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وظائف وسائل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94F2FD43-A3A5-DE4D-FBC9-FAFA9FB63F3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288FF4F-5C26-83C0-1790-191C75F8B9B2}"/>
              </a:ext>
            </a:extLst>
          </p:cNvPr>
          <p:cNvSpPr txBox="1"/>
          <p:nvPr/>
        </p:nvSpPr>
        <p:spPr>
          <a:xfrm>
            <a:off x="3473200" y="1527010"/>
            <a:ext cx="8374305" cy="2224391"/>
          </a:xfrm>
          <a:prstGeom prst="rect">
            <a:avLst/>
          </a:prstGeom>
          <a:noFill/>
        </p:spPr>
        <p:txBody>
          <a:bodyPr wrap="square" rtlCol="0">
            <a:spAutoFit/>
          </a:bodyPr>
          <a:lstStyle/>
          <a:p>
            <a:pPr marL="0" marR="0" algn="r" rtl="1">
              <a:lnSpc>
                <a:spcPct val="115000"/>
              </a:lnSpc>
              <a:spcAft>
                <a:spcPts val="800"/>
              </a:spcAft>
              <a:buNone/>
            </a:pP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EG" sz="2400" b="1" kern="100" dirty="0">
                <a:latin typeface="Calibri" panose="020F0502020204030204" pitchFamily="34" charset="0"/>
                <a:ea typeface="Times New Roman" panose="02020603050405020304" pitchFamily="18" charset="0"/>
                <a:cs typeface="+mj-cs"/>
              </a:rPr>
              <a:t>1</a:t>
            </a:r>
            <a:r>
              <a:rPr lang="ar-EG" b="1" kern="100" dirty="0">
                <a:latin typeface="Calibri" panose="020F0502020204030204" pitchFamily="34" charset="0"/>
                <a:ea typeface="Times New Roman" panose="02020603050405020304" pitchFamily="18" charset="0"/>
                <a:cs typeface="Arial" panose="020B0604020202020204" pitchFamily="34" charset="0"/>
              </a:rPr>
              <a:t>.</a:t>
            </a:r>
            <a:r>
              <a:rPr lang="ar-SA" sz="2400" b="1" kern="0" dirty="0">
                <a:solidFill>
                  <a:srgbClr val="002060"/>
                </a:solidFill>
                <a:latin typeface="Calibri" panose="020F0502020204030204" pitchFamily="34" charset="0"/>
                <a:cs typeface="Calibri" panose="020F0502020204030204" pitchFamily="34" charset="0"/>
              </a:rPr>
              <a:t>نقل المعلومات والأخبار</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 أهم وظائف </a:t>
            </a:r>
            <a:r>
              <a:rPr lang="ar-SA" sz="2400" kern="0" dirty="0">
                <a:solidFill>
                  <a:srgbClr val="FF0000"/>
                </a:solidFill>
                <a:latin typeface="Calibri" panose="020F0502020204030204" pitchFamily="34" charset="0"/>
                <a:cs typeface="Calibri" panose="020F0502020204030204" pitchFamily="34" charset="0"/>
              </a:rPr>
              <a:t>وسائل الإعلام </a:t>
            </a:r>
            <a:r>
              <a:rPr lang="ar-SA" sz="2400" kern="0" dirty="0">
                <a:solidFill>
                  <a:srgbClr val="002060"/>
                </a:solidFill>
                <a:latin typeface="Calibri" panose="020F0502020204030204" pitchFamily="34" charset="0"/>
                <a:cs typeface="Calibri" panose="020F0502020204030204" pitchFamily="34" charset="0"/>
              </a:rPr>
              <a:t>هي نقل الأخبار والمعلومات إلى </a:t>
            </a:r>
            <a:r>
              <a:rPr lang="ar-SA" sz="2400" kern="0" dirty="0">
                <a:solidFill>
                  <a:srgbClr val="FF0000"/>
                </a:solidFill>
                <a:latin typeface="Calibri" panose="020F0502020204030204" pitchFamily="34" charset="0"/>
                <a:cs typeface="Calibri" panose="020F0502020204030204" pitchFamily="34" charset="0"/>
              </a:rPr>
              <a:t>الجمهور</a:t>
            </a:r>
            <a:r>
              <a:rPr lang="ar-SA" sz="2400" kern="0" dirty="0">
                <a:solidFill>
                  <a:srgbClr val="002060"/>
                </a:solidFill>
                <a:latin typeface="Calibri" panose="020F0502020204030204" pitchFamily="34" charset="0"/>
                <a:cs typeface="Calibri" panose="020F0502020204030204" pitchFamily="34" charset="0"/>
              </a:rPr>
              <a:t>. سواء كانت أخبارًا محلية أو دولية، تعتبر وسائل الإعلام من أهم مصادر الحصول على </a:t>
            </a:r>
            <a:r>
              <a:rPr lang="ar-SA" sz="2400" kern="0" dirty="0">
                <a:solidFill>
                  <a:srgbClr val="FF0000"/>
                </a:solidFill>
                <a:latin typeface="Calibri" panose="020F0502020204030204" pitchFamily="34" charset="0"/>
                <a:cs typeface="Calibri" panose="020F0502020204030204" pitchFamily="34" charset="0"/>
              </a:rPr>
              <a:t>المعلومات</a:t>
            </a:r>
            <a:r>
              <a:rPr lang="ar-SA" sz="2400" kern="0" dirty="0">
                <a:solidFill>
                  <a:srgbClr val="002060"/>
                </a:solidFill>
                <a:latin typeface="Calibri" panose="020F0502020204030204" pitchFamily="34" charset="0"/>
                <a:cs typeface="Calibri" panose="020F0502020204030204" pitchFamily="34" charset="0"/>
              </a:rPr>
              <a:t> حول الأحداث السياسية، الاجتماعية، الاقتصادية، والثقافية</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3CB87D50-A867-D04C-F872-3B43155A46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845B8761-CD9E-4995-DDFE-457BF49470A4}"/>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16D2CFC-A3D8-FE1C-9C3C-62BFB8A792D4}"/>
              </a:ext>
            </a:extLst>
          </p:cNvPr>
          <p:cNvSpPr txBox="1"/>
          <p:nvPr/>
        </p:nvSpPr>
        <p:spPr>
          <a:xfrm>
            <a:off x="8186836" y="1131716"/>
            <a:ext cx="3902032"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EG" sz="2400" b="1" dirty="0">
                <a:solidFill>
                  <a:srgbClr val="002060"/>
                </a:solidFill>
                <a:latin typeface="Alexandria" charset="0"/>
                <a:cs typeface="Alexandria" charset="0"/>
              </a:rPr>
              <a:t>وظائف وسائل الاتصال الإعلامي</a:t>
            </a:r>
            <a:endParaRPr lang="en-US" sz="2400" b="1" dirty="0">
              <a:solidFill>
                <a:srgbClr val="002060"/>
              </a:solidFill>
              <a:latin typeface="Alexandria" charset="0"/>
              <a:cs typeface="Alexandria" charset="0"/>
            </a:endParaRPr>
          </a:p>
        </p:txBody>
      </p:sp>
      <p:sp>
        <p:nvSpPr>
          <p:cNvPr id="4" name="Rectangle: Rounded Corners 3">
            <a:extLst>
              <a:ext uri="{FF2B5EF4-FFF2-40B4-BE49-F238E27FC236}">
                <a16:creationId xmlns:a16="http://schemas.microsoft.com/office/drawing/2014/main" id="{989D8EE4-3A0D-C7F7-F3F1-FB002EBE3DE6}"/>
              </a:ext>
            </a:extLst>
          </p:cNvPr>
          <p:cNvSpPr/>
          <p:nvPr/>
        </p:nvSpPr>
        <p:spPr>
          <a:xfrm>
            <a:off x="8216197" y="405359"/>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pic>
        <p:nvPicPr>
          <p:cNvPr id="8" name="Picture 7">
            <a:extLst>
              <a:ext uri="{FF2B5EF4-FFF2-40B4-BE49-F238E27FC236}">
                <a16:creationId xmlns:a16="http://schemas.microsoft.com/office/drawing/2014/main" id="{D2742855-B3AD-70C1-3034-4C9C7CA2D1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583" y="1023596"/>
            <a:ext cx="3047407" cy="3257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a:extLst>
              <a:ext uri="{FF2B5EF4-FFF2-40B4-BE49-F238E27FC236}">
                <a16:creationId xmlns:a16="http://schemas.microsoft.com/office/drawing/2014/main" id="{D466D245-C22A-F828-7682-B5943E83E8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82450" y="3844034"/>
            <a:ext cx="4106418" cy="29074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TextBox 13">
            <a:extLst>
              <a:ext uri="{FF2B5EF4-FFF2-40B4-BE49-F238E27FC236}">
                <a16:creationId xmlns:a16="http://schemas.microsoft.com/office/drawing/2014/main" id="{11C2E898-3021-9C22-B7C7-1803DE392C9F}"/>
              </a:ext>
            </a:extLst>
          </p:cNvPr>
          <p:cNvSpPr txBox="1"/>
          <p:nvPr/>
        </p:nvSpPr>
        <p:spPr>
          <a:xfrm>
            <a:off x="-391855" y="3933104"/>
            <a:ext cx="8374305" cy="3484224"/>
          </a:xfrm>
          <a:prstGeom prst="rect">
            <a:avLst/>
          </a:prstGeom>
          <a:noFill/>
        </p:spPr>
        <p:txBody>
          <a:bodyPr wrap="square" rtlCol="0">
            <a:spAutoFit/>
          </a:bodyPr>
          <a:lstStyle/>
          <a:p>
            <a:pPr marL="0" marR="0" algn="r" rtl="1">
              <a:lnSpc>
                <a:spcPct val="115000"/>
              </a:lnSpc>
              <a:spcAft>
                <a:spcPts val="800"/>
              </a:spcAft>
              <a:buNone/>
            </a:pP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EG" sz="2400" b="1"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التوعية والتثقيف</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وسائل الإعلام تلعب دورًا رئيسيًا في تثقيف المجتمع وتقديم برامج توعوية تساهم في رفع مستوى </a:t>
            </a:r>
            <a:r>
              <a:rPr lang="ar-SA" sz="2400" kern="0" dirty="0">
                <a:solidFill>
                  <a:srgbClr val="FF0000"/>
                </a:solidFill>
                <a:latin typeface="Calibri" panose="020F0502020204030204" pitchFamily="34" charset="0"/>
                <a:cs typeface="Calibri" panose="020F0502020204030204" pitchFamily="34" charset="0"/>
              </a:rPr>
              <a:t>الوعي العام </a:t>
            </a:r>
            <a:r>
              <a:rPr lang="ar-SA" sz="2400" kern="0" dirty="0">
                <a:solidFill>
                  <a:srgbClr val="002060"/>
                </a:solidFill>
                <a:latin typeface="Calibri" panose="020F0502020204030204" pitchFamily="34" charset="0"/>
                <a:cs typeface="Calibri" panose="020F0502020204030204" pitchFamily="34" charset="0"/>
              </a:rPr>
              <a:t>حول قضايا الصحة، البيئة، أو حقوق الإنسان</a:t>
            </a:r>
            <a:r>
              <a:rPr lang="ar-EG" sz="2400" kern="0" dirty="0">
                <a:solidFill>
                  <a:srgbClr val="002060"/>
                </a:solidFill>
                <a:latin typeface="Calibri" panose="020F0502020204030204" pitchFamily="34" charset="0"/>
                <a:cs typeface="Calibri" panose="020F0502020204030204" pitchFamily="34" charset="0"/>
              </a:rPr>
              <a:t>.</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  </a:t>
            </a:r>
            <a:endParaRPr lang="ar-EG" sz="1800" kern="0" dirty="0">
              <a:effectLst/>
              <a:latin typeface="Times New Roman" panose="02020603050405020304" pitchFamily="18" charset="0"/>
              <a:ea typeface="Times New Roman" panose="02020603050405020304" pitchFamily="18" charset="0"/>
              <a:cs typeface="Arial" panose="020B0604020202020204" pitchFamily="34" charset="0"/>
            </a:endParaRPr>
          </a:p>
          <a:p>
            <a:pPr algn="r" rtl="1">
              <a:spcAft>
                <a:spcPts val="800"/>
              </a:spcAft>
            </a:pPr>
            <a:r>
              <a:rPr lang="ar-EG" sz="2400" kern="0" dirty="0">
                <a:solidFill>
                  <a:srgbClr val="002060"/>
                </a:solidFill>
                <a:latin typeface="Calibri" panose="020F0502020204030204" pitchFamily="34" charset="0"/>
                <a:cs typeface="Calibri" panose="020F0502020204030204" pitchFamily="34" charset="0"/>
              </a:rPr>
              <a:t>أمثلة :</a:t>
            </a:r>
            <a:endParaRPr lang="en-US" sz="2400" kern="0" dirty="0">
              <a:solidFill>
                <a:srgbClr val="002060"/>
              </a:solidFill>
              <a:latin typeface="Calibri" panose="020F0502020204030204" pitchFamily="34" charset="0"/>
              <a:cs typeface="Calibri" panose="020F0502020204030204" pitchFamily="34" charset="0"/>
            </a:endParaRPr>
          </a:p>
          <a:p>
            <a:pPr lvl="0" algn="r" rtl="1">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برامج توعية صحية حول الأمراض المعدية والوقاية منها</a:t>
            </a:r>
            <a:r>
              <a:rPr lang="en-US" sz="2400" kern="0" dirty="0">
                <a:solidFill>
                  <a:srgbClr val="002060"/>
                </a:solidFill>
                <a:latin typeface="Calibri" panose="020F0502020204030204" pitchFamily="34" charset="0"/>
                <a:cs typeface="Calibri" panose="020F0502020204030204" pitchFamily="34" charset="0"/>
              </a:rPr>
              <a:t>.</a:t>
            </a:r>
          </a:p>
          <a:p>
            <a:pPr lvl="0" algn="r" rtl="1">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حملات توعية حول التغير المناخي وأهمية الحفاظ على البيئة</a:t>
            </a:r>
            <a:r>
              <a:rPr lang="en-US" sz="2400" kern="0" dirty="0">
                <a:solidFill>
                  <a:srgbClr val="002060"/>
                </a:solidFill>
                <a:latin typeface="Calibri" panose="020F0502020204030204" pitchFamily="34" charset="0"/>
                <a:cs typeface="Calibri" panose="020F0502020204030204" pitchFamily="34" charset="0"/>
              </a:rPr>
              <a:t>.</a:t>
            </a:r>
          </a:p>
          <a:p>
            <a:pPr algn="just" rtl="1">
              <a:lnSpc>
                <a:spcPct val="150000"/>
              </a:lnSpc>
              <a:spcAft>
                <a:spcPts val="800"/>
              </a:spcAft>
            </a:pPr>
            <a:endParaRPr lang="ar-EG"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05121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D7273-34ED-0F7E-35EC-69E3B5DCE44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4360D90-48E0-587D-691C-A222F157340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90D1564-4BAA-8DFC-BE75-F3730D767840}"/>
              </a:ext>
            </a:extLst>
          </p:cNvPr>
          <p:cNvSpPr txBox="1"/>
          <p:nvPr/>
        </p:nvSpPr>
        <p:spPr>
          <a:xfrm>
            <a:off x="3540642" y="1007723"/>
            <a:ext cx="8309344" cy="3088025"/>
          </a:xfrm>
          <a:prstGeom prst="rect">
            <a:avLst/>
          </a:prstGeom>
          <a:noFill/>
        </p:spPr>
        <p:txBody>
          <a:bodyPr wrap="square" rtlCol="0">
            <a:spAutoFit/>
          </a:bodyPr>
          <a:lstStyle/>
          <a:p>
            <a:pPr marR="0" lvl="0" algn="r" rtl="1">
              <a:spcAft>
                <a:spcPts val="800"/>
              </a:spcAft>
              <a:buSzPts val="1000"/>
              <a:tabLst>
                <a:tab pos="457200" algn="l"/>
              </a:tabLst>
            </a:pPr>
            <a:r>
              <a:rPr lang="ar-EG" sz="2400"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التسلية والترفيه</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الترفيه أحد الأدوار الأساسية </a:t>
            </a:r>
            <a:r>
              <a:rPr lang="ar-SA" sz="2400" kern="0" dirty="0">
                <a:solidFill>
                  <a:srgbClr val="FF0000"/>
                </a:solidFill>
                <a:latin typeface="Calibri" panose="020F0502020204030204" pitchFamily="34" charset="0"/>
                <a:cs typeface="Calibri" panose="020F0502020204030204" pitchFamily="34" charset="0"/>
              </a:rPr>
              <a:t>لوسائل الإعلام</a:t>
            </a:r>
            <a:r>
              <a:rPr lang="ar-SA" sz="2400" kern="0" dirty="0">
                <a:solidFill>
                  <a:srgbClr val="002060"/>
                </a:solidFill>
                <a:latin typeface="Calibri" panose="020F0502020204030204" pitchFamily="34" charset="0"/>
                <a:cs typeface="Calibri" panose="020F0502020204030204" pitchFamily="34" charset="0"/>
              </a:rPr>
              <a:t>، حيث تقدم </a:t>
            </a:r>
            <a:r>
              <a:rPr lang="ar-SA" sz="2400" kern="0" dirty="0">
                <a:solidFill>
                  <a:srgbClr val="FF0000"/>
                </a:solidFill>
                <a:latin typeface="Calibri" panose="020F0502020204030204" pitchFamily="34" charset="0"/>
                <a:cs typeface="Calibri" panose="020F0502020204030204" pitchFamily="34" charset="0"/>
              </a:rPr>
              <a:t>للمشاهدين والمستمعين </a:t>
            </a:r>
            <a:r>
              <a:rPr lang="ar-SA" sz="2400" kern="0" dirty="0">
                <a:solidFill>
                  <a:srgbClr val="002060"/>
                </a:solidFill>
                <a:latin typeface="Calibri" panose="020F0502020204030204" pitchFamily="34" charset="0"/>
                <a:cs typeface="Calibri" panose="020F0502020204030204" pitchFamily="34" charset="0"/>
              </a:rPr>
              <a:t>محتوى مسلٍ مثل البرامج الترفيهية، الأفلام، والموسيقى. يساعد هذا في التخفيف من ضغوط الحياة اليومية ويقدم فرصًا للراحة</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الأفلام والمسلسلات التي تبث على </a:t>
            </a:r>
            <a:r>
              <a:rPr lang="ar-SA" sz="2400" kern="0" dirty="0">
                <a:solidFill>
                  <a:srgbClr val="FF0000"/>
                </a:solidFill>
                <a:latin typeface="Calibri" panose="020F0502020204030204" pitchFamily="34" charset="0"/>
                <a:cs typeface="Calibri" panose="020F0502020204030204" pitchFamily="34" charset="0"/>
              </a:rPr>
              <a:t>القنوات التلفزيونية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FF0000"/>
                </a:solidFill>
                <a:latin typeface="Calibri" panose="020F0502020204030204" pitchFamily="34" charset="0"/>
                <a:cs typeface="Calibri" panose="020F0502020204030204" pitchFamily="34" charset="0"/>
              </a:rPr>
              <a:t>البرامج الحوارية، </a:t>
            </a:r>
            <a:r>
              <a:rPr lang="ar-SA" sz="2400" kern="0" dirty="0">
                <a:solidFill>
                  <a:srgbClr val="002060"/>
                </a:solidFill>
                <a:latin typeface="Calibri" panose="020F0502020204030204" pitchFamily="34" charset="0"/>
                <a:cs typeface="Calibri" panose="020F0502020204030204" pitchFamily="34" charset="0"/>
              </a:rPr>
              <a:t>مثل "توك شو"، التي تتناول مواضيع اجتماعية بطريقة مسلية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B915E21E-790F-2497-6EE4-2F8E145902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77FF75BB-1731-9584-2F85-8EBC7C5F256E}"/>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0715DD0-66C6-C6AB-393E-9753B3F4588E}"/>
              </a:ext>
            </a:extLst>
          </p:cNvPr>
          <p:cNvSpPr txBox="1"/>
          <p:nvPr/>
        </p:nvSpPr>
        <p:spPr>
          <a:xfrm>
            <a:off x="8034849" y="369680"/>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وظائف وسائل الاتصال الإعلامي</a:t>
            </a:r>
            <a:endParaRPr lang="en-US" sz="2400" b="1" dirty="0">
              <a:solidFill>
                <a:srgbClr val="00206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D782B73-F265-51D9-0B03-67D3220B5528}"/>
              </a:ext>
            </a:extLst>
          </p:cNvPr>
          <p:cNvSpPr/>
          <p:nvPr/>
        </p:nvSpPr>
        <p:spPr>
          <a:xfrm>
            <a:off x="2643963" y="60051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
        <p:nvSpPr>
          <p:cNvPr id="4" name="TextBox 3">
            <a:extLst>
              <a:ext uri="{FF2B5EF4-FFF2-40B4-BE49-F238E27FC236}">
                <a16:creationId xmlns:a16="http://schemas.microsoft.com/office/drawing/2014/main" id="{B3517891-A8DB-7E74-0F16-A284AD2E8CAF}"/>
              </a:ext>
            </a:extLst>
          </p:cNvPr>
          <p:cNvSpPr txBox="1"/>
          <p:nvPr/>
        </p:nvSpPr>
        <p:spPr>
          <a:xfrm>
            <a:off x="-136453" y="4147852"/>
            <a:ext cx="8205771" cy="2616101"/>
          </a:xfrm>
          <a:prstGeom prst="rect">
            <a:avLst/>
          </a:prstGeom>
          <a:noFill/>
        </p:spPr>
        <p:txBody>
          <a:bodyPr wrap="square" rtlCol="0">
            <a:spAutoFit/>
          </a:bodyPr>
          <a:lstStyle/>
          <a:p>
            <a:pPr marL="0" marR="0" algn="r" rtl="1">
              <a:spcAft>
                <a:spcPts val="800"/>
              </a:spcAft>
              <a:buNone/>
            </a:pPr>
            <a:r>
              <a:rPr lang="ar-EG" sz="2400" kern="0" dirty="0">
                <a:solidFill>
                  <a:srgbClr val="002060"/>
                </a:solidFill>
                <a:latin typeface="Calibri" panose="020F0502020204030204" pitchFamily="34" charset="0"/>
                <a:cs typeface="+mj-cs"/>
              </a:rPr>
              <a:t>4</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التأثير على الرأي العام</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تؤثر وسائل الإعلام بشكل كبير في الرأي العام من خلال تقديم</a:t>
            </a:r>
            <a:r>
              <a:rPr lang="ar-SA" sz="2400" kern="0" dirty="0">
                <a:solidFill>
                  <a:srgbClr val="FF0000"/>
                </a:solidFill>
                <a:latin typeface="Calibri" panose="020F0502020204030204" pitchFamily="34" charset="0"/>
                <a:cs typeface="Calibri" panose="020F0502020204030204" pitchFamily="34" charset="0"/>
              </a:rPr>
              <a:t> أخبار </a:t>
            </a:r>
            <a:r>
              <a:rPr lang="ar-SA" sz="2400" kern="0" dirty="0">
                <a:solidFill>
                  <a:srgbClr val="002060"/>
                </a:solidFill>
                <a:latin typeface="Calibri" panose="020F0502020204030204" pitchFamily="34" charset="0"/>
                <a:cs typeface="Calibri" panose="020F0502020204030204" pitchFamily="34" charset="0"/>
              </a:rPr>
              <a:t>أو تقارير تؤثر في مواقف الناس وتوجهاتهم. </a:t>
            </a:r>
            <a:r>
              <a:rPr lang="ar-EG" sz="2400" kern="0" dirty="0">
                <a:solidFill>
                  <a:srgbClr val="002060"/>
                </a:solidFill>
                <a:latin typeface="Calibri" panose="020F0502020204030204" pitchFamily="34" charset="0"/>
                <a:cs typeface="Calibri" panose="020F0502020204030204" pitchFamily="34" charset="0"/>
              </a:rPr>
              <a:t>ف</a:t>
            </a:r>
            <a:r>
              <a:rPr lang="ar-SA" sz="2400" kern="0" dirty="0">
                <a:solidFill>
                  <a:srgbClr val="002060"/>
                </a:solidFill>
                <a:latin typeface="Calibri" panose="020F0502020204030204" pitchFamily="34" charset="0"/>
                <a:cs typeface="Calibri" panose="020F0502020204030204" pitchFamily="34" charset="0"/>
              </a:rPr>
              <a:t>الإعلام له قدرة على </a:t>
            </a:r>
            <a:r>
              <a:rPr lang="ar-SA" sz="2400" kern="0" dirty="0">
                <a:solidFill>
                  <a:srgbClr val="FF0000"/>
                </a:solidFill>
                <a:latin typeface="Calibri" panose="020F0502020204030204" pitchFamily="34" charset="0"/>
                <a:cs typeface="Calibri" panose="020F0502020204030204" pitchFamily="34" charset="0"/>
              </a:rPr>
              <a:t>تشكيل الرأي العام </a:t>
            </a:r>
            <a:r>
              <a:rPr lang="ar-SA" sz="2400" kern="0" dirty="0">
                <a:solidFill>
                  <a:srgbClr val="002060"/>
                </a:solidFill>
                <a:latin typeface="Calibri" panose="020F0502020204030204" pitchFamily="34" charset="0"/>
                <a:cs typeface="Calibri" panose="020F0502020204030204" pitchFamily="34" charset="0"/>
              </a:rPr>
              <a:t>حول قضايا سياسية أو اجتماعية معينة</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الحملات الانتخابية التي يتم تغطيتها إعلامياً وتؤثر على اختيارات الناخبين</a:t>
            </a:r>
            <a:r>
              <a:rPr lang="en-US" sz="2400" kern="0" dirty="0">
                <a:solidFill>
                  <a:srgbClr val="002060"/>
                </a:solidFill>
                <a:latin typeface="Calibri" panose="020F0502020204030204" pitchFamily="34" charset="0"/>
                <a:cs typeface="Calibri" panose="020F0502020204030204" pitchFamily="34" charset="0"/>
              </a:rPr>
              <a:t>.</a:t>
            </a:r>
          </a:p>
          <a:p>
            <a:pPr algn="r">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برامج سياسية أو حوارية تتناول قضايا هامة مثل الفساد أو العدالة الاجتماعية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18EBE7AF-5D14-985C-3256-E3E0595F82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55" y="1319333"/>
            <a:ext cx="3265174" cy="29295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4C276A65-DFDB-ECC6-C9C5-E47138B37E8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20826" y="4090191"/>
            <a:ext cx="3902032" cy="26161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07642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916BF2-1C58-A35C-0F35-1D60E713A7F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EC38EFD-1DFB-2FEF-54D4-9397EB9A26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ADE917A-57DE-3AF7-FF4B-4AD5FF8DF75B}"/>
              </a:ext>
            </a:extLst>
          </p:cNvPr>
          <p:cNvSpPr txBox="1"/>
          <p:nvPr/>
        </p:nvSpPr>
        <p:spPr>
          <a:xfrm>
            <a:off x="3411103" y="1118502"/>
            <a:ext cx="8573035" cy="2964914"/>
          </a:xfrm>
          <a:prstGeom prst="rect">
            <a:avLst/>
          </a:prstGeom>
          <a:noFill/>
        </p:spPr>
        <p:txBody>
          <a:bodyPr wrap="square" rtlCol="0">
            <a:spAutoFit/>
          </a:bodyPr>
          <a:lstStyle/>
          <a:p>
            <a:pPr marL="0" marR="0" algn="r" rtl="1">
              <a:spcAft>
                <a:spcPts val="800"/>
              </a:spcAft>
              <a:buNone/>
            </a:pPr>
            <a:r>
              <a:rPr lang="ar-EG" sz="2400" kern="0" dirty="0">
                <a:solidFill>
                  <a:srgbClr val="002060"/>
                </a:solidFill>
                <a:latin typeface="Calibri" panose="020F0502020204030204" pitchFamily="34" charset="0"/>
                <a:cs typeface="+mj-cs"/>
              </a:rPr>
              <a:t>5</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الرقابة والمراقبة</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تلعب </a:t>
            </a:r>
            <a:r>
              <a:rPr lang="ar-SA" sz="2400" kern="0" dirty="0">
                <a:solidFill>
                  <a:srgbClr val="FF0000"/>
                </a:solidFill>
                <a:latin typeface="Calibri" panose="020F0502020204030204" pitchFamily="34" charset="0"/>
                <a:cs typeface="Calibri" panose="020F0502020204030204" pitchFamily="34" charset="0"/>
              </a:rPr>
              <a:t>وسائل الإعلام </a:t>
            </a:r>
            <a:r>
              <a:rPr lang="ar-SA" sz="2400" kern="0" dirty="0">
                <a:solidFill>
                  <a:srgbClr val="002060"/>
                </a:solidFill>
                <a:latin typeface="Calibri" panose="020F0502020204030204" pitchFamily="34" charset="0"/>
                <a:cs typeface="Calibri" panose="020F0502020204030204" pitchFamily="34" charset="0"/>
              </a:rPr>
              <a:t>دورًا مهمًا في مراقبة وتحقيق الرقابة على الحكومات والمؤسسات، من خلال تحقيقات صحفية أو تقارير تكشف عن الفساد أو الانتهاكات</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التحقيقات الصحفية التي تكشف عن قضايا فساد في الحكومة أو القطاع الخاص</a:t>
            </a:r>
            <a:r>
              <a:rPr lang="en-US" sz="2400" kern="0" dirty="0">
                <a:solidFill>
                  <a:srgbClr val="002060"/>
                </a:solidFill>
                <a:latin typeface="Calibri" panose="020F0502020204030204" pitchFamily="34" charset="0"/>
                <a:cs typeface="Calibri" panose="020F0502020204030204" pitchFamily="34" charset="0"/>
              </a:rPr>
              <a:t>.</a:t>
            </a:r>
          </a:p>
          <a:p>
            <a:pPr algn="r" rtl="1">
              <a:buNone/>
            </a:pPr>
            <a:r>
              <a:rPr lang="ar-SA" sz="2400" kern="0" dirty="0">
                <a:solidFill>
                  <a:srgbClr val="002060"/>
                </a:solidFill>
                <a:latin typeface="Calibri" panose="020F0502020204030204" pitchFamily="34" charset="0"/>
                <a:cs typeface="Calibri" panose="020F0502020204030204" pitchFamily="34" charset="0"/>
              </a:rPr>
              <a:t>تغطية إعلامية للانتهاكات التي تحدث في حقوق الإنسان حول العالم</a:t>
            </a:r>
            <a:endParaRPr lang="ar-EG" sz="2400" kern="0" dirty="0">
              <a:solidFill>
                <a:srgbClr val="002060"/>
              </a:solidFill>
              <a:latin typeface="Calibri" panose="020F0502020204030204" pitchFamily="34" charset="0"/>
              <a:cs typeface="Calibri" panose="020F0502020204030204" pitchFamily="34" charset="0"/>
            </a:endParaRPr>
          </a:p>
          <a:p>
            <a:pPr marL="0" marR="0" algn="r" rtl="1">
              <a:spcAft>
                <a:spcPts val="800"/>
              </a:spcAft>
              <a:buNone/>
            </a:pP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3E29E74-B61D-A011-6999-0D3E142C02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5577CBEC-C15F-3A5C-F3C6-9DB4BCAA93F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2EABE037-773B-3065-74B5-451F61FB7303}"/>
              </a:ext>
            </a:extLst>
          </p:cNvPr>
          <p:cNvSpPr txBox="1"/>
          <p:nvPr/>
        </p:nvSpPr>
        <p:spPr>
          <a:xfrm>
            <a:off x="130278" y="164158"/>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وظائف وسائل الاتصال الإعلامي</a:t>
            </a:r>
            <a:endParaRPr lang="en-US" sz="2400" b="1" dirty="0">
              <a:solidFill>
                <a:srgbClr val="00206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70518B97-0B1B-B7A2-6F09-FFC425B9EFC2}"/>
              </a:ext>
            </a:extLst>
          </p:cNvPr>
          <p:cNvSpPr/>
          <p:nvPr/>
        </p:nvSpPr>
        <p:spPr>
          <a:xfrm>
            <a:off x="8311690" y="43602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
        <p:nvSpPr>
          <p:cNvPr id="4" name="TextBox 3">
            <a:extLst>
              <a:ext uri="{FF2B5EF4-FFF2-40B4-BE49-F238E27FC236}">
                <a16:creationId xmlns:a16="http://schemas.microsoft.com/office/drawing/2014/main" id="{767D1835-84F1-E6CD-DA6F-8969C3B169C6}"/>
              </a:ext>
            </a:extLst>
          </p:cNvPr>
          <p:cNvSpPr txBox="1"/>
          <p:nvPr/>
        </p:nvSpPr>
        <p:spPr>
          <a:xfrm>
            <a:off x="207862" y="3800792"/>
            <a:ext cx="8573035" cy="3436838"/>
          </a:xfrm>
          <a:prstGeom prst="rect">
            <a:avLst/>
          </a:prstGeom>
          <a:noFill/>
        </p:spPr>
        <p:txBody>
          <a:bodyPr wrap="square" rtlCol="0">
            <a:spAutoFit/>
          </a:bodyPr>
          <a:lstStyle/>
          <a:p>
            <a:pPr marL="0" marR="0" algn="r" rtl="1">
              <a:spcAft>
                <a:spcPts val="800"/>
              </a:spcAft>
              <a:buNone/>
            </a:pPr>
            <a:r>
              <a:rPr lang="ar-EG" sz="2400" kern="0" dirty="0">
                <a:solidFill>
                  <a:srgbClr val="002060"/>
                </a:solidFill>
                <a:latin typeface="Calibri" panose="020F0502020204030204" pitchFamily="34" charset="0"/>
                <a:cs typeface="+mj-cs"/>
              </a:rPr>
              <a:t>6</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التسويق والإعلانات</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وسائل الإعلام تمثل منصة قوية لـ </a:t>
            </a:r>
            <a:r>
              <a:rPr lang="ar-SA" sz="2400" kern="0" dirty="0">
                <a:solidFill>
                  <a:srgbClr val="FF0000"/>
                </a:solidFill>
                <a:latin typeface="Calibri" panose="020F0502020204030204" pitchFamily="34" charset="0"/>
                <a:cs typeface="Calibri" panose="020F0502020204030204" pitchFamily="34" charset="0"/>
              </a:rPr>
              <a:t>التسويق والإعلانات</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تساعد الشركات في الوصول إلى </a:t>
            </a:r>
            <a:r>
              <a:rPr lang="ar-SA" sz="2400" kern="0" dirty="0">
                <a:solidFill>
                  <a:srgbClr val="FF0000"/>
                </a:solidFill>
                <a:latin typeface="Calibri" panose="020F0502020204030204" pitchFamily="34" charset="0"/>
                <a:cs typeface="Calibri" panose="020F0502020204030204" pitchFamily="34" charset="0"/>
              </a:rPr>
              <a:t>جمهور واسع </a:t>
            </a:r>
            <a:r>
              <a:rPr lang="ar-SA" sz="2400" kern="0" dirty="0">
                <a:solidFill>
                  <a:srgbClr val="002060"/>
                </a:solidFill>
                <a:latin typeface="Calibri" panose="020F0502020204030204" pitchFamily="34" charset="0"/>
                <a:cs typeface="Calibri" panose="020F0502020204030204" pitchFamily="34" charset="0"/>
              </a:rPr>
              <a:t>للترويج لمنتجاتها وخدماتها، مما يجعلها جزءًا أساسيًا في </a:t>
            </a:r>
            <a:r>
              <a:rPr lang="ar-SA" sz="2400" kern="0" dirty="0">
                <a:solidFill>
                  <a:srgbClr val="FF0000"/>
                </a:solidFill>
                <a:latin typeface="Calibri" panose="020F0502020204030204" pitchFamily="34" charset="0"/>
                <a:cs typeface="Calibri" panose="020F0502020204030204" pitchFamily="34" charset="0"/>
              </a:rPr>
              <a:t>صناعة الإعلان</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إعلانات تجارية تعرض على </a:t>
            </a:r>
            <a:r>
              <a:rPr lang="ar-SA" sz="2400" kern="0" dirty="0">
                <a:solidFill>
                  <a:srgbClr val="FF0000"/>
                </a:solidFill>
                <a:latin typeface="Calibri" panose="020F0502020204030204" pitchFamily="34" charset="0"/>
                <a:cs typeface="Calibri" panose="020F0502020204030204" pitchFamily="34" charset="0"/>
              </a:rPr>
              <a:t>التلفزيون أو الإنترنت</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إعلانات على </a:t>
            </a:r>
            <a:r>
              <a:rPr lang="ar-SA" sz="2400" kern="0" dirty="0">
                <a:solidFill>
                  <a:srgbClr val="FF0000"/>
                </a:solidFill>
                <a:latin typeface="Calibri" panose="020F0502020204030204" pitchFamily="34" charset="0"/>
                <a:cs typeface="Calibri" panose="020F0502020204030204" pitchFamily="34" charset="0"/>
              </a:rPr>
              <a:t>منصات التواصل الاجتماعي </a:t>
            </a:r>
            <a:r>
              <a:rPr lang="ar-SA" sz="2400" kern="0" dirty="0">
                <a:solidFill>
                  <a:srgbClr val="002060"/>
                </a:solidFill>
                <a:latin typeface="Calibri" panose="020F0502020204030204" pitchFamily="34" charset="0"/>
                <a:cs typeface="Calibri" panose="020F0502020204030204" pitchFamily="34" charset="0"/>
              </a:rPr>
              <a:t>للتسويق للمنتجات</a:t>
            </a:r>
            <a:r>
              <a:rPr lang="en-US" sz="2400" kern="0" dirty="0">
                <a:solidFill>
                  <a:srgbClr val="002060"/>
                </a:solidFill>
                <a:latin typeface="Calibri" panose="020F0502020204030204" pitchFamily="34" charset="0"/>
                <a:cs typeface="Calibri" panose="020F0502020204030204" pitchFamily="34" charset="0"/>
              </a:rPr>
              <a:t>.</a:t>
            </a:r>
          </a:p>
          <a:p>
            <a:pPr algn="r" rtl="1">
              <a:buNone/>
            </a:pPr>
            <a:endParaRPr lang="en-US" sz="1600" dirty="0">
              <a:latin typeface="Alexandria" charset="0"/>
              <a:cs typeface="Alexandria" charset="0"/>
            </a:endParaRPr>
          </a:p>
        </p:txBody>
      </p:sp>
      <p:pic>
        <p:nvPicPr>
          <p:cNvPr id="8" name="Picture 7">
            <a:extLst>
              <a:ext uri="{FF2B5EF4-FFF2-40B4-BE49-F238E27FC236}">
                <a16:creationId xmlns:a16="http://schemas.microsoft.com/office/drawing/2014/main" id="{8539F0E2-80AD-79AE-A316-91456DFD8C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695" y="841895"/>
            <a:ext cx="3315214" cy="30675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C3B9FC23-E4C8-BE4E-7DCE-88A2C3EFC71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76786" y="3954322"/>
            <a:ext cx="3223065" cy="27971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81959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27A15-1AED-76BA-2FFD-185ADE40119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4CD29DF-0F2E-714C-7C3F-243B940A56DD}"/>
              </a:ext>
            </a:extLst>
          </p:cNvPr>
          <p:cNvSpPr txBox="1"/>
          <p:nvPr/>
        </p:nvSpPr>
        <p:spPr>
          <a:xfrm>
            <a:off x="5741583" y="369680"/>
            <a:ext cx="6896986" cy="461665"/>
          </a:xfrm>
          <a:prstGeom prst="rect">
            <a:avLst/>
          </a:prstGeom>
          <a:noFill/>
        </p:spPr>
        <p:txBody>
          <a:bodyPr wrap="square" rtlCol="0">
            <a:spAutoFit/>
          </a:bodyPr>
          <a:lstStyle/>
          <a:p>
            <a:pPr algn="ctr"/>
            <a:r>
              <a:rPr lang="ar-EG" sz="2400" b="1" dirty="0">
                <a:solidFill>
                  <a:srgbClr val="FF0000"/>
                </a:solidFill>
                <a:latin typeface="Alexandria" charset="0"/>
                <a:cs typeface="Alexandria" charset="0"/>
              </a:rPr>
              <a:t>ملخص المحاضرة الأولي </a:t>
            </a:r>
            <a:r>
              <a:rPr lang="ar-EG" sz="2400" b="1" dirty="0">
                <a:solidFill>
                  <a:srgbClr val="FF0000"/>
                </a:solidFill>
                <a:latin typeface="Alexandria" charset="0"/>
                <a:cs typeface="+mj-cs"/>
              </a:rPr>
              <a:t>&amp;</a:t>
            </a:r>
            <a:r>
              <a:rPr lang="ar-EG" sz="2400" b="1" dirty="0">
                <a:solidFill>
                  <a:srgbClr val="FF0000"/>
                </a:solidFill>
                <a:latin typeface="Alexandria" charset="0"/>
                <a:cs typeface="Alexandria" charset="0"/>
              </a:rPr>
              <a:t> تقديم للمحاضرة الثانية </a:t>
            </a:r>
            <a:endParaRPr lang="en-US" sz="2400" b="1" dirty="0">
              <a:solidFill>
                <a:srgbClr val="FF0000"/>
              </a:solidFill>
              <a:latin typeface="Alexandria" charset="0"/>
              <a:cs typeface="Alexandria" charset="0"/>
            </a:endParaRPr>
          </a:p>
        </p:txBody>
      </p:sp>
      <p:sp>
        <p:nvSpPr>
          <p:cNvPr id="6" name="TextBox 5">
            <a:extLst>
              <a:ext uri="{FF2B5EF4-FFF2-40B4-BE49-F238E27FC236}">
                <a16:creationId xmlns:a16="http://schemas.microsoft.com/office/drawing/2014/main" id="{38943060-26F3-55A0-7A42-D66252F34C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136C2E-7638-B394-20A8-EC748367D131}"/>
              </a:ext>
            </a:extLst>
          </p:cNvPr>
          <p:cNvSpPr txBox="1"/>
          <p:nvPr/>
        </p:nvSpPr>
        <p:spPr>
          <a:xfrm>
            <a:off x="776178" y="1235116"/>
            <a:ext cx="10728248" cy="2074094"/>
          </a:xfrm>
          <a:prstGeom prst="rect">
            <a:avLst/>
          </a:prstGeom>
          <a:noFill/>
        </p:spPr>
        <p:txBody>
          <a:bodyPr wrap="square" rtlCol="0">
            <a:spAutoFit/>
          </a:bodyPr>
          <a:lstStyle/>
          <a:p>
            <a:pPr marL="342900" marR="0" indent="-342900" algn="just" rtl="1">
              <a:lnSpc>
                <a:spcPct val="115000"/>
              </a:lnSpc>
              <a:spcAft>
                <a:spcPts val="800"/>
              </a:spcAft>
              <a:buFont typeface="Wingdings" panose="05000000000000000000" pitchFamily="2" charset="2"/>
              <a:buChar char="Ø"/>
            </a:pPr>
            <a:r>
              <a:rPr lang="ar-EG" sz="2400" b="1" dirty="0">
                <a:solidFill>
                  <a:srgbClr val="002060"/>
                </a:solidFill>
                <a:latin typeface="Alexandria" charset="0"/>
                <a:cs typeface="Alexandria" charset="0"/>
              </a:rPr>
              <a:t>ملخص المحاضرة الأولي:</a:t>
            </a:r>
            <a:endPar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a:p>
            <a:pPr marR="0" algn="just" rtl="1">
              <a:lnSpc>
                <a:spcPct val="115000"/>
              </a:lnSpc>
              <a:spcAft>
                <a:spcPts val="800"/>
              </a:spcAft>
            </a:pP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تناولنا بالمحاضرة المفاهيم الرئيسية لعلم الاتصال الإعلامي، ومراحل تطوره التاريخي</a:t>
            </a:r>
          </a:p>
          <a:p>
            <a:pPr marL="342900" marR="0" indent="-342900" algn="just" rtl="1">
              <a:lnSpc>
                <a:spcPct val="115000"/>
              </a:lnSpc>
              <a:spcAft>
                <a:spcPts val="800"/>
              </a:spcAft>
              <a:buFontTx/>
              <a:buChar char="-"/>
            </a:pPr>
            <a:r>
              <a:rPr lang="ar-EG" sz="2400" kern="100" dirty="0">
                <a:solidFill>
                  <a:srgbClr val="002060"/>
                </a:solidFill>
                <a:latin typeface="Calibri" panose="020F0502020204030204" pitchFamily="34" charset="0"/>
                <a:ea typeface="Calibri" panose="020F0502020204030204" pitchFamily="34" charset="0"/>
                <a:cs typeface="Calibri" panose="020F0502020204030204" pitchFamily="34" charset="0"/>
              </a:rPr>
              <a:t>تحدثنا أيضا عن أنواع الإتصال، ومكونات العملية الاتصالية</a:t>
            </a:r>
          </a:p>
          <a:p>
            <a:pPr marL="342900" marR="0" indent="-342900" algn="just" rtl="1">
              <a:lnSpc>
                <a:spcPct val="115000"/>
              </a:lnSpc>
              <a:spcAft>
                <a:spcPts val="800"/>
              </a:spcAft>
              <a:buFontTx/>
              <a:buChar char="-"/>
            </a:pP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تعرفنا على نماذج الاتصال، وعدد من الوظائف التى تقدمها وسائل الاتصال الإعلامي</a:t>
            </a:r>
            <a:endParaRPr lang="en-US"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E21CF9C0-03E7-515C-3C98-C45FE9A688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E1F7B695-D143-D118-BB76-55E7D3B6CFE8}"/>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810061C-63F1-4EE0-24E2-F10C6FB9B60C}"/>
              </a:ext>
            </a:extLst>
          </p:cNvPr>
          <p:cNvSpPr txBox="1"/>
          <p:nvPr/>
        </p:nvSpPr>
        <p:spPr>
          <a:xfrm>
            <a:off x="265815" y="3807118"/>
            <a:ext cx="11238612" cy="2778389"/>
          </a:xfrm>
          <a:prstGeom prst="rect">
            <a:avLst/>
          </a:prstGeom>
          <a:noFill/>
        </p:spPr>
        <p:txBody>
          <a:bodyPr wrap="square" rtlCol="0">
            <a:spAutoFit/>
          </a:bodyPr>
          <a:lstStyle/>
          <a:p>
            <a:pPr marL="342900" marR="0" indent="-342900" algn="just" rtl="1">
              <a:lnSpc>
                <a:spcPct val="115000"/>
              </a:lnSpc>
              <a:spcAft>
                <a:spcPts val="800"/>
              </a:spcAft>
              <a:buFont typeface="Wingdings" panose="05000000000000000000" pitchFamily="2" charset="2"/>
              <a:buChar char="Ø"/>
            </a:pP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تقديم للمحاضرة الثانية:</a:t>
            </a:r>
          </a:p>
          <a:p>
            <a:pPr algn="just" rtl="1">
              <a:lnSpc>
                <a:spcPct val="150000"/>
              </a:lnSpc>
            </a:pPr>
            <a:r>
              <a:rPr lang="ar-EG" sz="2400" kern="100" dirty="0">
                <a:solidFill>
                  <a:srgbClr val="002060"/>
                </a:solidFill>
                <a:latin typeface="Calibri" panose="020F0502020204030204" pitchFamily="34" charset="0"/>
                <a:cs typeface="Calibri" panose="020F0502020204030204" pitchFamily="34" charset="0"/>
              </a:rPr>
              <a:t>فى المحاضرة القادمة رقم (2) سنتحدث عن نظريات الاتصال الإعلامي، وسنتناول بالشرح مفهوم النظرية الإعلامية، ووظائفها، ونستعرض نموذج لأحد النظريات الإعلامية وهي  </a:t>
            </a:r>
            <a:r>
              <a:rPr lang="ar-SA" sz="2400" kern="100" dirty="0">
                <a:solidFill>
                  <a:srgbClr val="002060"/>
                </a:solidFill>
                <a:latin typeface="Calibri" panose="020F0502020204030204" pitchFamily="34" charset="0"/>
                <a:cs typeface="Calibri" panose="020F0502020204030204" pitchFamily="34" charset="0"/>
              </a:rPr>
              <a:t>نظرية التأثير القوي (الحقنة تحت الجلد)</a:t>
            </a:r>
            <a:r>
              <a:rPr lang="ar-EG" sz="2400" kern="100" dirty="0">
                <a:solidFill>
                  <a:srgbClr val="002060"/>
                </a:solidFill>
                <a:latin typeface="Calibri" panose="020F0502020204030204" pitchFamily="34" charset="0"/>
                <a:cs typeface="Calibri" panose="020F0502020204030204" pitchFamily="34" charset="0"/>
              </a:rPr>
              <a:t> كنموذج</a:t>
            </a:r>
            <a:r>
              <a:rPr lang="ar-SA"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ل</a:t>
            </a:r>
            <a:r>
              <a:rPr lang="ar-SA" sz="2400" kern="100" dirty="0">
                <a:solidFill>
                  <a:srgbClr val="002060"/>
                </a:solidFill>
                <a:latin typeface="Calibri" panose="020F0502020204030204" pitchFamily="34" charset="0"/>
                <a:cs typeface="Calibri" panose="020F0502020204030204" pitchFamily="34" charset="0"/>
              </a:rPr>
              <a:t>تفسير التأثير المباشر لوسائل الإعلام على الجمهور، مع تطبيقات على الحملات الدعائية والحروب النفسية الرقمية</a:t>
            </a:r>
            <a:endParaRPr lang="en-US" sz="2400" kern="10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32344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CDC7F0D-708C-4712-90D1-6249EE9E4D66}"/>
</file>

<file path=docProps/app.xml><?xml version="1.0" encoding="utf-8"?>
<Properties xmlns="http://schemas.openxmlformats.org/officeDocument/2006/extended-properties" xmlns:vt="http://schemas.openxmlformats.org/officeDocument/2006/docPropsVTypes">
  <TotalTime>383</TotalTime>
  <Words>3358</Words>
  <Application>Microsoft Office PowerPoint</Application>
  <PresentationFormat>Widescreen</PresentationFormat>
  <Paragraphs>337</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23</cp:revision>
  <dcterms:created xsi:type="dcterms:W3CDTF">2023-04-29T09:08:00Z</dcterms:created>
  <dcterms:modified xsi:type="dcterms:W3CDTF">2025-05-15T15:26:05Z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