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13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2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3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303" r:id="rId2"/>
    <p:sldId id="529" r:id="rId3"/>
    <p:sldId id="537" r:id="rId4"/>
    <p:sldId id="484" r:id="rId5"/>
    <p:sldId id="531" r:id="rId6"/>
    <p:sldId id="485" r:id="rId7"/>
    <p:sldId id="541" r:id="rId8"/>
    <p:sldId id="487" r:id="rId9"/>
    <p:sldId id="489" r:id="rId10"/>
    <p:sldId id="488" r:id="rId11"/>
    <p:sldId id="534" r:id="rId12"/>
    <p:sldId id="539" r:id="rId13"/>
    <p:sldId id="491" r:id="rId14"/>
    <p:sldId id="483" r:id="rId15"/>
    <p:sldId id="538" r:id="rId16"/>
    <p:sldId id="528" r:id="rId17"/>
    <p:sldId id="349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529"/>
            <p14:sldId id="537"/>
            <p14:sldId id="484"/>
            <p14:sldId id="531"/>
            <p14:sldId id="485"/>
            <p14:sldId id="541"/>
            <p14:sldId id="487"/>
            <p14:sldId id="489"/>
            <p14:sldId id="488"/>
            <p14:sldId id="534"/>
            <p14:sldId id="539"/>
            <p14:sldId id="491"/>
            <p14:sldId id="483"/>
            <p14:sldId id="538"/>
            <p14:sldId id="528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50" d="100"/>
          <a:sy n="50" d="100"/>
        </p:scale>
        <p:origin x="787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ustomXml" Target="../customXml/item3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ustomXml" Target="../customXml/item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5/25/2024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5/25/2024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6" r:id="rId13"/>
    <p:sldLayoutId id="214748366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4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59992" y="-94935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Badur elgasim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271884" y="3468914"/>
            <a:ext cx="687793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PMG663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Project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Risk and Supply Chain Risk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327670" y="4646291"/>
            <a:ext cx="38338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Orientation Lecture</a:t>
            </a:r>
            <a:endParaRPr lang="ar-SA" sz="2800" b="1" dirty="0" smtClean="0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  <a:p>
            <a:r>
              <a:rPr lang="ar-SA" sz="2800" b="1" dirty="0" smtClean="0">
                <a:latin typeface="Simplified Arabic" panose="02020603050405020304" pitchFamily="18" charset="-78"/>
                <a:cs typeface="Simplified Arabic" panose="02020603050405020304" pitchFamily="18" charset="-78"/>
              </a:rPr>
              <a:t>محاضرة توجيهية</a:t>
            </a:r>
            <a:endParaRPr lang="en-US" sz="2800" b="1" dirty="0" smtClean="0">
              <a:latin typeface="Simplified Arabic" panose="02020603050405020304" pitchFamily="18" charset="-78"/>
              <a:cs typeface="Simplified Arabic" panose="02020603050405020304" pitchFamily="18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85217" y="1381275"/>
            <a:ext cx="11678037" cy="487130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ar-SA" sz="4000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ar-SA" sz="40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ar-SA" sz="4000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طلابنا الاعزاء </a:t>
            </a:r>
            <a:endParaRPr lang="en-US" sz="40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7955" y="1726128"/>
            <a:ext cx="9052560" cy="295275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5590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3995" y="1605635"/>
            <a:ext cx="1184683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800" b="1" dirty="0" smtClean="0">
                <a:solidFill>
                  <a:schemeClr val="tx1"/>
                </a:solidFill>
              </a:rPr>
              <a:t> Risk Management: A Comprehensive Review ..</a:t>
            </a:r>
          </a:p>
          <a:p>
            <a:pPr algn="ctr"/>
            <a:endParaRPr lang="en-US" sz="2800" b="1" dirty="0" smtClean="0">
              <a:solidFill>
                <a:schemeClr val="tx1"/>
              </a:solidFill>
            </a:endParaRPr>
          </a:p>
          <a:p>
            <a:r>
              <a:rPr lang="en-US" sz="2800" b="1" dirty="0" smtClean="0">
                <a:solidFill>
                  <a:schemeClr val="tx1"/>
                </a:solidFill>
              </a:rPr>
              <a:t>Modeling Risk Emergence and propagation in Buyer-Supplier-Customer Relationships</a:t>
            </a:r>
          </a:p>
          <a:p>
            <a:endParaRPr lang="en-US" sz="2800" b="1" dirty="0">
              <a:solidFill>
                <a:schemeClr val="tx1"/>
              </a:solidFill>
            </a:endParaRPr>
          </a:p>
          <a:p>
            <a:r>
              <a:rPr lang="en-US" sz="2800" b="1" dirty="0">
                <a:solidFill>
                  <a:schemeClr val="tx1"/>
                </a:solidFill>
              </a:rPr>
              <a:t>Cost-Effectiveness and </a:t>
            </a:r>
            <a:r>
              <a:rPr lang="en-US" sz="2800" b="1" dirty="0" smtClean="0">
                <a:solidFill>
                  <a:schemeClr val="tx1"/>
                </a:solidFill>
              </a:rPr>
              <a:t>Manageability Based Prioritization of Supply chain Risk Mitigation Strategies</a:t>
            </a:r>
          </a:p>
          <a:p>
            <a:endParaRPr lang="en-US" sz="2800" b="1" dirty="0">
              <a:solidFill>
                <a:schemeClr val="tx1"/>
              </a:solidFill>
            </a:endParaRPr>
          </a:p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Managing </a:t>
            </a:r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Reputational Risks in Supply Chains..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314581" y="667303"/>
            <a:ext cx="59078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Learning Objectives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358214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5170" y="1508544"/>
            <a:ext cx="1184683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400" b="1" dirty="0" smtClean="0">
                <a:solidFill>
                  <a:schemeClr val="tx1"/>
                </a:solidFill>
              </a:rPr>
              <a:t>Managing IT and Cyber Risks in Supply Chains.</a:t>
            </a:r>
          </a:p>
          <a:p>
            <a:endParaRPr lang="en-US" b="1" dirty="0" smtClean="0">
              <a:solidFill>
                <a:schemeClr val="tx1"/>
              </a:solidFill>
            </a:endParaRPr>
          </a:p>
          <a:p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314581" y="667303"/>
            <a:ext cx="59078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Learning Objectives</a:t>
            </a:r>
            <a:endParaRPr lang="en-US" sz="36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441960" y="2270760"/>
            <a:ext cx="69795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Developing Supply Chain Risk Mitigation Strategies ...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29319" y="3202402"/>
            <a:ext cx="74089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Supply Chain Vulnerability and Disruptions Management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11328" y="4161003"/>
            <a:ext cx="99288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Design and Evaluation of Global Supply Chain Considering Disruption Risk ....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29319" y="5019979"/>
            <a:ext cx="625870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Strategic Sourcing Under Supply Disruption Risk</a:t>
            </a:r>
          </a:p>
        </p:txBody>
      </p:sp>
    </p:spTree>
    <p:extLst>
      <p:ext uri="{BB962C8B-B14F-4D97-AF65-F5344CB8AC3E}">
        <p14:creationId xmlns:p14="http://schemas.microsoft.com/office/powerpoint/2010/main" val="3252819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3995" y="1798104"/>
            <a:ext cx="1184683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2400" b="1" dirty="0">
                <a:solidFill>
                  <a:schemeClr val="tx1"/>
                </a:solidFill>
              </a:rPr>
              <a:t>Supply Chain Resiliency: A Review </a:t>
            </a:r>
            <a:r>
              <a:rPr lang="en-US" sz="2400" dirty="0" smtClean="0">
                <a:solidFill>
                  <a:schemeClr val="tx1"/>
                </a:solidFill>
              </a:rPr>
              <a:t>.</a:t>
            </a:r>
          </a:p>
          <a:p>
            <a:endParaRPr lang="en-US" sz="2400" dirty="0">
              <a:solidFill>
                <a:schemeClr val="tx1"/>
              </a:solidFill>
            </a:endParaRPr>
          </a:p>
          <a:p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314581" y="667303"/>
            <a:ext cx="59078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Learning Objectives</a:t>
            </a:r>
            <a:endParaRPr lang="en-US" sz="36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182880" y="2840366"/>
            <a:ext cx="81404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The Role of Resiliency in Managing Supply Chains Disruptions 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3995" y="3613978"/>
            <a:ext cx="98958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 </a:t>
            </a:r>
            <a:r>
              <a:rPr lang="en-US" sz="2400" b="1" dirty="0"/>
              <a:t>Designing Resilience into Service Supply Chains: A Conceptual Methodology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82880" y="4387590"/>
            <a:ext cx="1172814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Cultivating Supply Chain Agility: Managerial Actions Derived from Established Antecedents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82880" y="5429852"/>
            <a:ext cx="71730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Critical Infrastructure Disruption and Supply Chain Risk</a:t>
            </a:r>
          </a:p>
        </p:txBody>
      </p:sp>
    </p:spTree>
    <p:extLst>
      <p:ext uri="{BB962C8B-B14F-4D97-AF65-F5344CB8AC3E}">
        <p14:creationId xmlns:p14="http://schemas.microsoft.com/office/powerpoint/2010/main" val="3439950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74320" y="1188719"/>
            <a:ext cx="11606505" cy="550402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b="1" dirty="0"/>
              <a:t>the American culture has traditionally placed higher values on democratic than on authoritarian leadership, certain biases can be detected in the research on the effects of these leadership styles. A great deal of research is designed to prove that democracy is superior to autocracy, rather than to test that proportion.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96458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1" y="1188720"/>
            <a:ext cx="11606504" cy="5504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9775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81437" y="1188720"/>
            <a:ext cx="11399388" cy="53008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b="1" dirty="0"/>
              <a:t>the American culture has traditionally placed higher values on democratic than on authoritarian leadership, certain biases can be detected in the research on the effects of these leadership styles. A great deal of research is designed to prove that democracy is superior to autocracy, rather than to test that proportion.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964586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437" y="1188720"/>
            <a:ext cx="11399388" cy="5300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999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07720" y="1283987"/>
            <a:ext cx="10637520" cy="54087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720" y="1268799"/>
            <a:ext cx="10637520" cy="5423942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6379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9508" y="1739786"/>
            <a:ext cx="9763125" cy="36195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0149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289559" y="1390134"/>
            <a:ext cx="11694431" cy="499542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 flipH="1">
            <a:off x="487680" y="1475928"/>
            <a:ext cx="11393143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r>
              <a:rPr lang="ar-SA" sz="3200" b="1" dirty="0"/>
              <a:t>جميع </a:t>
            </a:r>
            <a:r>
              <a:rPr lang="ar-SA" sz="3200" b="1" dirty="0" smtClean="0"/>
              <a:t>الاوقات </a:t>
            </a:r>
            <a:r>
              <a:rPr lang="ar-SA" sz="3200" b="1" dirty="0"/>
              <a:t>المعلنة للمحاضرات وحلقات النقاش هي بتوقيت مكة </a:t>
            </a:r>
            <a:r>
              <a:rPr lang="ar-SA" sz="3200" b="1" dirty="0" smtClean="0"/>
              <a:t>المكرمة</a:t>
            </a:r>
          </a:p>
          <a:p>
            <a:pPr algn="r" rtl="1"/>
            <a:endParaRPr lang="ar-SA" sz="3200" b="1" dirty="0"/>
          </a:p>
          <a:p>
            <a:pPr algn="r" rtl="1"/>
            <a:r>
              <a:rPr lang="ar-SA" sz="3200" b="1" dirty="0" smtClean="0"/>
              <a:t> </a:t>
            </a:r>
            <a:r>
              <a:rPr lang="ar-SA" sz="3200" b="1" dirty="0"/>
              <a:t>--حلقات النقاش و هي حلقات أسبوعية اختيارية للطالب وغرضها مناقشة ما تم طرحه في المحاضرة المسجلة لهذا </a:t>
            </a:r>
            <a:r>
              <a:rPr lang="ar-SA" sz="3200" b="1" dirty="0" smtClean="0"/>
              <a:t>االاسبوع</a:t>
            </a:r>
            <a:r>
              <a:rPr lang="ar-SA" sz="3200" dirty="0" smtClean="0">
                <a:solidFill>
                  <a:srgbClr val="002060"/>
                </a:solidFill>
              </a:rPr>
              <a:t>..</a:t>
            </a:r>
          </a:p>
          <a:p>
            <a:pPr algn="r" rtl="1"/>
            <a:endParaRPr lang="en-US" sz="3200" b="1" dirty="0" smtClean="0">
              <a:cs typeface="+mj-cs"/>
            </a:endParaRPr>
          </a:p>
          <a:p>
            <a:pPr algn="r" rtl="1"/>
            <a:r>
              <a:rPr lang="ar-SA" sz="3200" b="1" dirty="0" smtClean="0">
                <a:cs typeface="+mj-cs"/>
              </a:rPr>
              <a:t>حلقة النقاش </a:t>
            </a:r>
          </a:p>
          <a:p>
            <a:pPr algn="r" rtl="1"/>
            <a:endParaRPr lang="ar-SA" sz="3200" b="1" dirty="0">
              <a:cs typeface="+mj-cs"/>
            </a:endParaRPr>
          </a:p>
          <a:p>
            <a:pPr algn="r" rtl="1"/>
            <a:r>
              <a:rPr lang="ar-SA" sz="3200" b="1" dirty="0" smtClean="0">
                <a:cs typeface="+mj-cs"/>
              </a:rPr>
              <a:t>يوم الاربعاء من كل اسبوع </a:t>
            </a:r>
          </a:p>
          <a:p>
            <a:pPr algn="r" rtl="1"/>
            <a:endParaRPr lang="ar-SA" sz="3200" b="1" dirty="0">
              <a:cs typeface="+mj-cs"/>
            </a:endParaRPr>
          </a:p>
          <a:p>
            <a:pPr algn="r" rtl="1"/>
            <a:r>
              <a:rPr lang="ar-SA" sz="3200" b="1" dirty="0" smtClean="0">
                <a:cs typeface="+mj-cs"/>
              </a:rPr>
              <a:t>من الساعة 08:30 الي </a:t>
            </a:r>
            <a:r>
              <a:rPr lang="en-US" sz="3200" b="1" dirty="0" smtClean="0">
                <a:cs typeface="+mj-cs"/>
              </a:rPr>
              <a:t>09:30</a:t>
            </a:r>
            <a:r>
              <a:rPr lang="ar-SA" sz="3200" b="1" dirty="0" smtClean="0">
                <a:cs typeface="+mj-cs"/>
              </a:rPr>
              <a:t> مساء بتوقيت مكة المكرمة</a:t>
            </a:r>
            <a:endParaRPr lang="en-US" sz="3200" b="1" dirty="0">
              <a:cs typeface="+mj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7192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07720" y="1283987"/>
            <a:ext cx="10637520" cy="54087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1466850"/>
            <a:ext cx="10363200" cy="39243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1377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807720" y="1283987"/>
            <a:ext cx="10637520" cy="54087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8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95168" y="2663467"/>
            <a:ext cx="930623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ar-SA" sz="3600" b="1" dirty="0">
                <a:cs typeface="+mj-cs"/>
              </a:rPr>
              <a:t>اللغة </a:t>
            </a:r>
            <a:r>
              <a:rPr lang="ar-SA" sz="3600" b="1" dirty="0" smtClean="0">
                <a:cs typeface="+mj-cs"/>
              </a:rPr>
              <a:t>الاساسية </a:t>
            </a:r>
            <a:r>
              <a:rPr lang="ar-SA" sz="3600" b="1" dirty="0">
                <a:cs typeface="+mj-cs"/>
              </a:rPr>
              <a:t>في المحاضرات هي اللغة </a:t>
            </a:r>
            <a:r>
              <a:rPr lang="ar-SA" sz="3600" b="1" dirty="0" smtClean="0">
                <a:cs typeface="+mj-cs"/>
              </a:rPr>
              <a:t>الانجليزية</a:t>
            </a:r>
            <a:endParaRPr lang="en-US" sz="3600" b="1" dirty="0" smtClean="0">
              <a:cs typeface="+mj-cs"/>
            </a:endParaRPr>
          </a:p>
          <a:p>
            <a:pPr algn="just" rtl="1"/>
            <a:endParaRPr lang="en-US" sz="3600" b="1" dirty="0">
              <a:cs typeface="+mj-cs"/>
            </a:endParaRPr>
          </a:p>
          <a:p>
            <a:pPr algn="just" rtl="1"/>
            <a:r>
              <a:rPr lang="ar-SA" sz="3600" b="1" dirty="0" smtClean="0">
                <a:cs typeface="+mj-cs"/>
              </a:rPr>
              <a:t>الاختبارات </a:t>
            </a:r>
            <a:r>
              <a:rPr lang="ar-SA" sz="3600" b="1" dirty="0">
                <a:cs typeface="+mj-cs"/>
              </a:rPr>
              <a:t>باللغة </a:t>
            </a:r>
            <a:r>
              <a:rPr lang="ar-SA" sz="3600" b="1" dirty="0" smtClean="0">
                <a:cs typeface="+mj-cs"/>
              </a:rPr>
              <a:t>الانجليزية </a:t>
            </a:r>
            <a:r>
              <a:rPr lang="ar-SA" sz="3600" b="1" dirty="0">
                <a:cs typeface="+mj-cs"/>
              </a:rPr>
              <a:t>مع وجود ترجمة للسؤال</a:t>
            </a:r>
            <a:endParaRPr lang="en-US" sz="3600" b="1" dirty="0">
              <a:cs typeface="+mj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3011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280" y="1573034"/>
            <a:ext cx="10812720" cy="458152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0074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541080" y="1987537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655320" y="2551837"/>
            <a:ext cx="105918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ar-SA" sz="2800" b="1" dirty="0">
                <a:cs typeface="+mj-cs"/>
              </a:rPr>
              <a:t>سيتم </a:t>
            </a:r>
            <a:r>
              <a:rPr lang="ar-SA" sz="2800" b="1" dirty="0" smtClean="0">
                <a:cs typeface="+mj-cs"/>
              </a:rPr>
              <a:t>الاختبار </a:t>
            </a:r>
            <a:r>
              <a:rPr lang="ar-SA" sz="2800" b="1" dirty="0">
                <a:cs typeface="+mj-cs"/>
              </a:rPr>
              <a:t>القصير علي المنصة التعليمية </a:t>
            </a:r>
            <a:r>
              <a:rPr lang="en-US" sz="2800" b="1" dirty="0">
                <a:cs typeface="+mj-cs"/>
              </a:rPr>
              <a:t>Moodle </a:t>
            </a:r>
            <a:r>
              <a:rPr lang="ar-SA" sz="2800" b="1" dirty="0">
                <a:cs typeface="+mj-cs"/>
              </a:rPr>
              <a:t>كل يوم سبت في تمام الساعة 10 مساء بتوقيت مكة المكرمة ويغلق في السبت الذي يليه في تمام الساعة التاسعة مساء بتوقيت مكة المكرمة. </a:t>
            </a:r>
            <a:endParaRPr lang="ar-SA" sz="2800" b="1" dirty="0" smtClean="0">
              <a:cs typeface="+mj-cs"/>
            </a:endParaRPr>
          </a:p>
          <a:p>
            <a:pPr algn="just" rtl="1"/>
            <a:r>
              <a:rPr lang="ar-SA" sz="2800" b="1" dirty="0" smtClean="0">
                <a:cs typeface="+mj-cs"/>
              </a:rPr>
              <a:t>-- </a:t>
            </a:r>
            <a:r>
              <a:rPr lang="ar-SA" sz="2800" b="1" dirty="0">
                <a:cs typeface="+mj-cs"/>
              </a:rPr>
              <a:t>أسئلة </a:t>
            </a:r>
            <a:r>
              <a:rPr lang="ar-SA" sz="2800" b="1" dirty="0" smtClean="0">
                <a:cs typeface="+mj-cs"/>
              </a:rPr>
              <a:t>الاختبار </a:t>
            </a:r>
            <a:r>
              <a:rPr lang="ar-SA" sz="2800" b="1" dirty="0">
                <a:cs typeface="+mj-cs"/>
              </a:rPr>
              <a:t>القصير </a:t>
            </a:r>
            <a:r>
              <a:rPr lang="ar-SA" sz="2800" b="1" dirty="0" smtClean="0">
                <a:cs typeface="+mj-cs"/>
              </a:rPr>
              <a:t>ر</a:t>
            </a:r>
            <a:r>
              <a:rPr lang="en-US" sz="2800" b="1" dirty="0" smtClean="0">
                <a:cs typeface="+mj-cs"/>
              </a:rPr>
              <a:t>false </a:t>
            </a:r>
            <a:r>
              <a:rPr lang="en-US" sz="2800" b="1" dirty="0">
                <a:cs typeface="+mj-cs"/>
              </a:rPr>
              <a:t>&amp; true / Matching/ MCQ / </a:t>
            </a:r>
            <a:r>
              <a:rPr lang="ar-SA" sz="2800" b="1" dirty="0" smtClean="0">
                <a:cs typeface="+mj-cs"/>
              </a:rPr>
              <a:t>أسئلة </a:t>
            </a:r>
            <a:r>
              <a:rPr lang="ar-SA" sz="2800" b="1" dirty="0">
                <a:cs typeface="+mj-cs"/>
              </a:rPr>
              <a:t>صوتية </a:t>
            </a:r>
            <a:endParaRPr lang="en-US" sz="2800" b="1" dirty="0" smtClean="0">
              <a:cs typeface="+mj-cs"/>
            </a:endParaRPr>
          </a:p>
          <a:p>
            <a:pPr algn="just" rtl="1"/>
            <a:r>
              <a:rPr lang="ar-SA" sz="2800" b="1" dirty="0" smtClean="0">
                <a:cs typeface="+mj-cs"/>
              </a:rPr>
              <a:t>-- تعد</a:t>
            </a:r>
            <a:r>
              <a:rPr lang="en-US" sz="2800" b="1" dirty="0" smtClean="0">
                <a:cs typeface="+mj-cs"/>
              </a:rPr>
              <a:t> </a:t>
            </a:r>
            <a:r>
              <a:rPr lang="ar-SA" sz="2800" b="1" dirty="0" smtClean="0">
                <a:cs typeface="+mj-cs"/>
              </a:rPr>
              <a:t>الاجابة </a:t>
            </a:r>
            <a:r>
              <a:rPr lang="ar-SA" sz="2800" b="1" dirty="0">
                <a:cs typeface="+mj-cs"/>
              </a:rPr>
              <a:t>علي </a:t>
            </a:r>
            <a:r>
              <a:rPr lang="ar-SA" sz="2800" b="1" dirty="0" smtClean="0">
                <a:cs typeface="+mj-cs"/>
              </a:rPr>
              <a:t>الاختبار </a:t>
            </a:r>
            <a:r>
              <a:rPr lang="ar-SA" sz="2800" b="1" dirty="0">
                <a:cs typeface="+mj-cs"/>
              </a:rPr>
              <a:t>القصير بمثابة الحضور للطالب</a:t>
            </a:r>
            <a:r>
              <a:rPr lang="ar-SA" sz="2800" b="1" dirty="0" smtClean="0">
                <a:cs typeface="+mj-cs"/>
              </a:rPr>
              <a:t>.</a:t>
            </a:r>
          </a:p>
          <a:p>
            <a:pPr algn="just" rtl="1"/>
            <a:r>
              <a:rPr lang="ar-SA" sz="2800" b="1" dirty="0" smtClean="0">
                <a:cs typeface="+mj-cs"/>
              </a:rPr>
              <a:t> </a:t>
            </a:r>
            <a:r>
              <a:rPr lang="ar-SA" sz="2800" b="1" dirty="0">
                <a:cs typeface="+mj-cs"/>
              </a:rPr>
              <a:t>-- </a:t>
            </a:r>
            <a:r>
              <a:rPr lang="ar-SA" sz="2800" b="1" dirty="0" smtClean="0">
                <a:cs typeface="+mj-cs"/>
              </a:rPr>
              <a:t>الاختبار </a:t>
            </a:r>
            <a:r>
              <a:rPr lang="ar-SA" sz="2800" b="1" dirty="0">
                <a:cs typeface="+mj-cs"/>
              </a:rPr>
              <a:t>القصير من ٨ اسئلة. -- فترة السماحية </a:t>
            </a:r>
            <a:r>
              <a:rPr lang="ar-SA" sz="2800" b="1" dirty="0" smtClean="0">
                <a:cs typeface="+mj-cs"/>
              </a:rPr>
              <a:t>للاختبار </a:t>
            </a:r>
            <a:r>
              <a:rPr lang="ar-SA" sz="2800" b="1" dirty="0">
                <a:cs typeface="+mj-cs"/>
              </a:rPr>
              <a:t>القصير ٢٤ دقيقة. </a:t>
            </a:r>
            <a:endParaRPr lang="ar-SA" sz="2800" b="1" dirty="0" smtClean="0">
              <a:cs typeface="+mj-cs"/>
            </a:endParaRPr>
          </a:p>
          <a:p>
            <a:pPr algn="just" rtl="1"/>
            <a:r>
              <a:rPr lang="ar-SA" sz="2800" b="1" dirty="0" smtClean="0">
                <a:cs typeface="+mj-cs"/>
              </a:rPr>
              <a:t>--</a:t>
            </a:r>
            <a:r>
              <a:rPr lang="ar-SA" sz="2800" b="1" dirty="0">
                <a:cs typeface="+mj-cs"/>
              </a:rPr>
              <a:t>كلمة المرورثابتة </a:t>
            </a:r>
            <a:r>
              <a:rPr lang="ar-SA" sz="2800" b="1">
                <a:cs typeface="+mj-cs"/>
              </a:rPr>
              <a:t>لكل </a:t>
            </a:r>
            <a:r>
              <a:rPr lang="ar-SA" sz="2800" b="1" smtClean="0">
                <a:cs typeface="+mj-cs"/>
              </a:rPr>
              <a:t>الاختبارات </a:t>
            </a:r>
            <a:r>
              <a:rPr lang="ar-SA" sz="2800" b="1" dirty="0" smtClean="0">
                <a:cs typeface="+mj-cs"/>
              </a:rPr>
              <a:t>وهي</a:t>
            </a:r>
            <a:r>
              <a:rPr lang="en-US" sz="2800" b="1" dirty="0">
                <a:cs typeface="+mj-cs"/>
              </a:rPr>
              <a:t>agree </a:t>
            </a:r>
            <a:r>
              <a:rPr lang="ar-SA" sz="2800" b="1" dirty="0" smtClean="0">
                <a:cs typeface="+mj-cs"/>
              </a:rPr>
              <a:t> </a:t>
            </a:r>
            <a:endParaRPr lang="en-US" sz="2800" b="1" dirty="0">
              <a:cs typeface="+mj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5310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7161" y="1798104"/>
            <a:ext cx="1184683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865119" y="2052935"/>
            <a:ext cx="8832825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/>
            <a:r>
              <a:rPr lang="en-US" sz="3200" b="1" dirty="0">
                <a:cs typeface="+mj-cs"/>
              </a:rPr>
              <a:t>FINAL EXAMS </a:t>
            </a:r>
            <a:r>
              <a:rPr lang="en-US" sz="3200" b="1" dirty="0" smtClean="0">
                <a:cs typeface="+mj-cs"/>
              </a:rPr>
              <a:t>–</a:t>
            </a:r>
            <a:endParaRPr lang="ar-SA" sz="3200" b="1" dirty="0" smtClean="0">
              <a:cs typeface="+mj-cs"/>
            </a:endParaRPr>
          </a:p>
          <a:p>
            <a:pPr algn="just" rtl="1"/>
            <a:endParaRPr lang="ar-SA" sz="3200" b="1" dirty="0" smtClean="0">
              <a:cs typeface="+mj-cs"/>
            </a:endParaRPr>
          </a:p>
          <a:p>
            <a:pPr algn="just" rtl="1"/>
            <a:r>
              <a:rPr lang="en-US" sz="3200" b="1" dirty="0" smtClean="0">
                <a:cs typeface="+mj-cs"/>
              </a:rPr>
              <a:t> </a:t>
            </a:r>
            <a:r>
              <a:rPr lang="ar-SA" sz="3200" b="1" dirty="0" smtClean="0">
                <a:cs typeface="+mj-cs"/>
              </a:rPr>
              <a:t>الاختبار </a:t>
            </a:r>
            <a:r>
              <a:rPr lang="ar-SA" sz="3200" b="1" dirty="0">
                <a:cs typeface="+mj-cs"/>
              </a:rPr>
              <a:t>النهائي سيكون من </a:t>
            </a:r>
            <a:r>
              <a:rPr lang="ar-SA" sz="3200" b="1" dirty="0" smtClean="0">
                <a:cs typeface="+mj-cs"/>
              </a:rPr>
              <a:t>خلال </a:t>
            </a:r>
            <a:r>
              <a:rPr lang="ar-SA" sz="3200" b="1" dirty="0">
                <a:cs typeface="+mj-cs"/>
              </a:rPr>
              <a:t>المنصة التعلمية </a:t>
            </a:r>
            <a:r>
              <a:rPr lang="en-US" sz="3200" b="1" dirty="0" smtClean="0">
                <a:cs typeface="+mj-cs"/>
              </a:rPr>
              <a:t>Moodle – </a:t>
            </a:r>
            <a:endParaRPr lang="ar-SA" sz="3200" b="1" dirty="0" smtClean="0">
              <a:cs typeface="+mj-cs"/>
            </a:endParaRPr>
          </a:p>
          <a:p>
            <a:pPr algn="just" rtl="1"/>
            <a:endParaRPr lang="ar-SA" sz="3200" b="1" dirty="0">
              <a:cs typeface="+mj-cs"/>
            </a:endParaRPr>
          </a:p>
          <a:p>
            <a:pPr algn="just" rtl="1"/>
            <a:r>
              <a:rPr lang="ar-SA" sz="3200" b="1" dirty="0" smtClean="0">
                <a:cs typeface="+mj-cs"/>
              </a:rPr>
              <a:t>أسئلة الاختبار النهائي </a:t>
            </a:r>
            <a:r>
              <a:rPr lang="en-US" sz="3200" b="1" dirty="0">
                <a:cs typeface="+mj-cs"/>
              </a:rPr>
              <a:t>false &amp; true </a:t>
            </a:r>
            <a:r>
              <a:rPr lang="en-US" sz="3200" b="1" dirty="0" smtClean="0">
                <a:cs typeface="+mj-cs"/>
              </a:rPr>
              <a:t>/ </a:t>
            </a:r>
            <a:r>
              <a:rPr lang="en-US" sz="3200" b="1" dirty="0">
                <a:cs typeface="+mj-cs"/>
              </a:rPr>
              <a:t>MCQ / </a:t>
            </a:r>
            <a:r>
              <a:rPr lang="ar-SA" sz="3200" b="1" dirty="0">
                <a:cs typeface="+mj-cs"/>
              </a:rPr>
              <a:t>أسئلة </a:t>
            </a:r>
            <a:r>
              <a:rPr lang="ar-SA" sz="3200" b="1" dirty="0" smtClean="0">
                <a:cs typeface="+mj-cs"/>
              </a:rPr>
              <a:t>صوتية</a:t>
            </a:r>
          </a:p>
          <a:p>
            <a:pPr algn="just" rtl="1"/>
            <a:endParaRPr lang="ar-SA" sz="3200" b="1" dirty="0">
              <a:cs typeface="+mj-cs"/>
            </a:endParaRPr>
          </a:p>
          <a:p>
            <a:pPr algn="just" rtl="1"/>
            <a:r>
              <a:rPr lang="ar-SA" sz="3200" b="1" dirty="0" smtClean="0">
                <a:cs typeface="+mj-cs"/>
              </a:rPr>
              <a:t> --الاختبار </a:t>
            </a:r>
            <a:r>
              <a:rPr lang="ar-SA" sz="3200" b="1" dirty="0">
                <a:cs typeface="+mj-cs"/>
              </a:rPr>
              <a:t>النهائي من ٢٠ درجة. </a:t>
            </a:r>
            <a:endParaRPr lang="en-US" sz="3200" b="1" dirty="0">
              <a:cs typeface="+mj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487680" y="224134"/>
            <a:ext cx="1751219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>
                <a:latin typeface="Times New Roman" panose="02020603050405020304" pitchFamily="18" charset="0"/>
                <a:ea typeface="Roboto Light" panose="02000000000000000000" pitchFamily="2" charset="0"/>
                <a:cs typeface="Times New Roman" panose="02020603050405020304" pitchFamily="18" charset="0"/>
              </a:rPr>
              <a:t>Orientation Lecture</a:t>
            </a:r>
            <a:endParaRPr lang="en-US" sz="2400" b="1" dirty="0">
              <a:latin typeface="Times New Roman" panose="02020603050405020304" pitchFamily="18" charset="0"/>
              <a:ea typeface="Roboto Light" panose="02000000000000000000" pitchFamily="2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3610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305630" y="910925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 </a:t>
            </a:r>
            <a:endParaRPr lang="en-US" sz="28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Content Placeholder 2"/>
          <p:cNvSpPr txBox="1">
            <a:spLocks/>
          </p:cNvSpPr>
          <p:nvPr/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b="1" dirty="0" smtClean="0"/>
              <a:t>Resources: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b="1" dirty="0" smtClean="0"/>
          </a:p>
          <a:p>
            <a:pPr rtl="1"/>
            <a:r>
              <a:rPr lang="en-US" b="1" dirty="0"/>
              <a:t>Supply Chain Risk Management: Advanced Tools, Models, and Developments, </a:t>
            </a:r>
            <a:endParaRPr lang="en-US" b="1" dirty="0" smtClean="0"/>
          </a:p>
          <a:p>
            <a:pPr rtl="1"/>
            <a:endParaRPr lang="en-US" b="1" dirty="0"/>
          </a:p>
          <a:p>
            <a:pPr rtl="1"/>
            <a:r>
              <a:rPr lang="en-US" b="1" dirty="0" smtClean="0"/>
              <a:t>by </a:t>
            </a:r>
            <a:r>
              <a:rPr lang="en-US" b="1" dirty="0" err="1"/>
              <a:t>Yacob</a:t>
            </a:r>
            <a:r>
              <a:rPr lang="en-US" b="1" dirty="0"/>
              <a:t> </a:t>
            </a:r>
            <a:r>
              <a:rPr lang="en-US" b="1" dirty="0" err="1"/>
              <a:t>Khojasteh</a:t>
            </a:r>
            <a:r>
              <a:rPr lang="en-US" b="1" dirty="0"/>
              <a:t>.</a:t>
            </a:r>
            <a:endParaRPr lang="en-US" dirty="0"/>
          </a:p>
          <a:p>
            <a:pPr marL="0" indent="0">
              <a:buFont typeface="Arial" panose="020B0604020202020204" pitchFamily="34" charset="0"/>
              <a:buNone/>
            </a:pPr>
            <a:endParaRPr lang="en-US" dirty="0" smtClean="0"/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504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0f9785fd1d49e811b461e4a4d070eb6a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dcd5f44a92ed3da2b367a658c54ed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265190A9-EB79-4237-8F22-9D7D6EDF794E}"/>
</file>

<file path=customXml/itemProps2.xml><?xml version="1.0" encoding="utf-8"?>
<ds:datastoreItem xmlns:ds="http://schemas.openxmlformats.org/officeDocument/2006/customXml" ds:itemID="{2CF6F71B-4820-461C-BDFD-25748751C4F8}"/>
</file>

<file path=customXml/itemProps3.xml><?xml version="1.0" encoding="utf-8"?>
<ds:datastoreItem xmlns:ds="http://schemas.openxmlformats.org/officeDocument/2006/customXml" ds:itemID="{988571C3-4A38-49A7-8876-55F565C5651A}"/>
</file>

<file path=docProps/app.xml><?xml version="1.0" encoding="utf-8"?>
<Properties xmlns="http://schemas.openxmlformats.org/officeDocument/2006/extended-properties" xmlns:vt="http://schemas.openxmlformats.org/officeDocument/2006/docPropsVTypes">
  <TotalTime>1017</TotalTime>
  <Words>487</Words>
  <Application>Microsoft Office PowerPoint</Application>
  <PresentationFormat>Widescreen</PresentationFormat>
  <Paragraphs>95</Paragraphs>
  <Slides>17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4" baseType="lpstr">
      <vt:lpstr>Arial</vt:lpstr>
      <vt:lpstr>Calibri</vt:lpstr>
      <vt:lpstr>Calibri Light</vt:lpstr>
      <vt:lpstr>Roboto Light</vt:lpstr>
      <vt:lpstr>Simplified Arabic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Maher</cp:lastModifiedBy>
  <cp:revision>67</cp:revision>
  <dcterms:created xsi:type="dcterms:W3CDTF">2023-04-29T09:08:23Z</dcterms:created>
  <dcterms:modified xsi:type="dcterms:W3CDTF">2024-05-25T03:49:42Z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