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diagrams/data2.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9.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Masters/notesMaster1.xml" ContentType="application/vnd.openxmlformats-officedocument.presentationml.notesMaster+xml"/>
  <Override PartName="/ppt/diagrams/colors2.xml" ContentType="application/vnd.openxmlformats-officedocument.drawingml.diagramColors+xml"/>
  <Override PartName="/ppt/diagrams/layout1.xml" ContentType="application/vnd.openxmlformats-officedocument.drawingml.diagramLayout+xml"/>
  <Override PartName="/ppt/theme/theme1.xml" ContentType="application/vnd.openxmlformats-officedocument.theme+xml"/>
  <Override PartName="/ppt/diagrams/drawing2.xml" ContentType="application/vnd.ms-office.drawingml.diagramDrawing+xml"/>
  <Override PartName="/ppt/theme/theme2.xml" ContentType="application/vnd.openxmlformats-officedocument.theme+xml"/>
  <Override PartName="/ppt/diagrams/quickStyle2.xml" ContentType="application/vnd.openxmlformats-officedocument.drawingml.diagramStyle+xml"/>
  <Override PartName="/ppt/diagrams/layout2.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12.xml" ContentType="application/vnd.openxmlformats-officedocument.presentationml.tags+xml"/>
  <Override PartName="/ppt/tags/tag17.xml" ContentType="application/vnd.openxmlformats-officedocument.presentationml.tags+xml"/>
  <Override PartName="/docProps/custom.xml" ContentType="application/vnd.openxmlformats-officedocument.custom-properties+xml"/>
  <Override PartName="/ppt/tags/tag18.xml" ContentType="application/vnd.openxmlformats-officedocument.presentationml.tags+xml"/>
  <Override PartName="/docProps/core.xml" ContentType="application/vnd.openxmlformats-package.core-properties+xml"/>
  <Override PartName="/ppt/tags/tag19.xml" ContentType="application/vnd.openxmlformats-officedocument.presentationml.tags+xml"/>
  <Override PartName="/docProps/app.xml" ContentType="application/vnd.openxmlformats-officedocument.extended-properties+xml"/>
  <Override PartName="/ppt/tags/tag15.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3.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6.xml" ContentType="application/vnd.openxmlformats-officedocument.presentationml.tags+xml"/>
  <Override PartName="/ppt/tags/tag1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80" r:id="rId2"/>
    <p:sldId id="303" r:id="rId3"/>
    <p:sldId id="554" r:id="rId4"/>
    <p:sldId id="532" r:id="rId5"/>
    <p:sldId id="536" r:id="rId6"/>
    <p:sldId id="528" r:id="rId7"/>
    <p:sldId id="539" r:id="rId8"/>
    <p:sldId id="271" r:id="rId9"/>
    <p:sldId id="553" r:id="rId10"/>
    <p:sldId id="538" r:id="rId11"/>
    <p:sldId id="313" r:id="rId12"/>
    <p:sldId id="545" r:id="rId13"/>
    <p:sldId id="541" r:id="rId14"/>
    <p:sldId id="546" r:id="rId15"/>
    <p:sldId id="548" r:id="rId16"/>
    <p:sldId id="549" r:id="rId17"/>
    <p:sldId id="552" r:id="rId18"/>
    <p:sldId id="551" r:id="rId19"/>
    <p:sldId id="555" r:id="rId20"/>
    <p:sldId id="557" r:id="rId21"/>
    <p:sldId id="558" r:id="rId22"/>
    <p:sldId id="559" r:id="rId23"/>
    <p:sldId id="561"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54"/>
            <p14:sldId id="532"/>
            <p14:sldId id="536"/>
            <p14:sldId id="528"/>
            <p14:sldId id="539"/>
            <p14:sldId id="271"/>
            <p14:sldId id="553"/>
            <p14:sldId id="538"/>
            <p14:sldId id="313"/>
            <p14:sldId id="545"/>
            <p14:sldId id="541"/>
            <p14:sldId id="546"/>
            <p14:sldId id="548"/>
            <p14:sldId id="549"/>
            <p14:sldId id="552"/>
            <p14:sldId id="551"/>
            <p14:sldId id="555"/>
            <p14:sldId id="557"/>
            <p14:sldId id="558"/>
            <p14:sldId id="559"/>
            <p14:sldId id="561"/>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3738" autoAdjust="0"/>
  </p:normalViewPr>
  <p:slideViewPr>
    <p:cSldViewPr snapToGrid="0">
      <p:cViewPr varScale="1">
        <p:scale>
          <a:sx n="64" d="100"/>
          <a:sy n="64" d="100"/>
        </p:scale>
        <p:origin x="858"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826"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chemeClr val="accent4"/>
          </a:solidFill>
        </a:ln>
      </dgm:spPr>
      <dgm:t>
        <a:bodyPr/>
        <a:lstStyle/>
        <a:p>
          <a:pPr rtl="1">
            <a:lnSpc>
              <a:spcPts val="2040"/>
            </a:lnSpc>
            <a:spcAft>
              <a:spcPts val="1800"/>
            </a:spcAft>
          </a:pPr>
          <a:r>
            <a:rPr lang="ar-SA" sz="1700" b="1" dirty="0">
              <a:latin typeface="Alexandria ExtraLight" pitchFamily="2" charset="-78"/>
              <a:cs typeface="Alexandria ExtraLight" pitchFamily="2" charset="-78"/>
            </a:rPr>
            <a:t>تكنولوجيا التعليم</a:t>
          </a:r>
        </a:p>
        <a:p>
          <a:pPr rtl="1">
            <a:lnSpc>
              <a:spcPct val="90000"/>
            </a:lnSpc>
            <a:spcAft>
              <a:spcPct val="35000"/>
            </a:spcAft>
          </a:pPr>
          <a:endParaRPr lang="ar-SA" sz="1700" b="0" dirty="0">
            <a:latin typeface="Alexandria ExtraLight" pitchFamily="2" charset="-78"/>
            <a:cs typeface="Alexandria ExtraLight"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custT="1"/>
      <dgm:spPr>
        <a:solidFill>
          <a:srgbClr val="00B0F0">
            <a:alpha val="50000"/>
          </a:srgbClr>
        </a:solidFill>
      </dgm:spPr>
      <dgm:t>
        <a:bodyPr/>
        <a:lstStyle/>
        <a:p>
          <a:pPr rtl="1">
            <a:spcBef>
              <a:spcPts val="600"/>
            </a:spcBef>
          </a:pPr>
          <a:r>
            <a:rPr lang="ar-SA" sz="1050" b="1" dirty="0">
              <a:solidFill>
                <a:srgbClr val="FFFFFF"/>
              </a:solidFill>
              <a:latin typeface="Alexandria Light" pitchFamily="2" charset="-78"/>
              <a:cs typeface="Alexandria Light" pitchFamily="2" charset="-78"/>
            </a:rPr>
            <a:t>الأثر السلبي   للتكنولوحيا </a:t>
          </a:r>
          <a:endParaRPr lang="ar-SA" sz="1050" b="1" dirty="0">
            <a:solidFill>
              <a:srgbClr val="FFFFFF"/>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custT="1"/>
      <dgm:spPr>
        <a:solidFill>
          <a:srgbClr val="00B0F0">
            <a:alpha val="50000"/>
          </a:srgbClr>
        </a:solidFill>
      </dgm:spPr>
      <dgm:t>
        <a:bodyPr/>
        <a:lstStyle/>
        <a:p>
          <a:pPr rtl="1"/>
          <a:r>
            <a:rPr lang="ar-SA" sz="1100" b="1" dirty="0">
              <a:solidFill>
                <a:srgbClr val="FFFFFF"/>
              </a:solidFill>
              <a:latin typeface="Alexandria Light" pitchFamily="2" charset="-78"/>
              <a:cs typeface="Alexandria Light" pitchFamily="2" charset="-78"/>
            </a:rPr>
            <a:t>مفهومها</a:t>
          </a:r>
          <a:endParaRPr lang="ar-SA" sz="1200" b="1" dirty="0">
            <a:solidFill>
              <a:srgbClr val="FFFFFF"/>
            </a:solidFill>
          </a:endParaRP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r>
            <a:rPr lang="ar-SA" b="1" dirty="0">
              <a:solidFill>
                <a:srgbClr val="FFFFFF"/>
              </a:solidFill>
              <a:latin typeface="Alexandria Light" pitchFamily="2" charset="-78"/>
              <a:cs typeface="Alexandria Light" pitchFamily="2" charset="-78"/>
            </a:rPr>
            <a:t>أدوات تطبيق التكنولوجيا</a:t>
          </a:r>
          <a:endParaRPr lang="ar-SA" b="1" dirty="0">
            <a:solidFill>
              <a:srgbClr val="FFFFFF"/>
            </a:solidFill>
          </a:endParaRP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B00444A2-584E-4AD1-8BA3-1851BF7AC3DB}">
      <dgm:prSet custT="1"/>
      <dgm:spPr>
        <a:solidFill>
          <a:srgbClr val="00B0F0">
            <a:alpha val="50000"/>
          </a:srgbClr>
        </a:solidFill>
      </dgm:spPr>
      <dgm:t>
        <a:bodyPr/>
        <a:lstStyle/>
        <a:p>
          <a:pPr rtl="1"/>
          <a:r>
            <a:rPr lang="ar-SA" sz="1200" b="1" dirty="0">
              <a:solidFill>
                <a:srgbClr val="FFFFFF"/>
              </a:solidFill>
              <a:latin typeface="Alexandria Light" pitchFamily="2" charset="-78"/>
              <a:cs typeface="Alexandria Light" pitchFamily="2" charset="-78"/>
            </a:rPr>
            <a:t>أهميتها</a:t>
          </a:r>
          <a:endParaRPr lang="ar-SA" sz="1200" b="1" dirty="0">
            <a:solidFill>
              <a:srgbClr val="FFFFFF"/>
            </a:solidFill>
          </a:endParaRPr>
        </a:p>
      </dgm:t>
    </dgm:pt>
    <dgm:pt modelId="{06F9F7B8-42F4-49CB-B802-83D95E296A92}" type="parTrans" cxnId="{771B085F-B01C-4586-A511-724468290AB2}">
      <dgm:prSet/>
      <dgm:spPr/>
      <dgm:t>
        <a:bodyPr/>
        <a:lstStyle/>
        <a:p>
          <a:pPr rtl="1"/>
          <a:endParaRPr lang="ar-SA"/>
        </a:p>
      </dgm:t>
    </dgm:pt>
    <dgm:pt modelId="{495691A0-DCD7-44C6-B40D-B86693EB322F}" type="sibTrans" cxnId="{771B085F-B01C-4586-A511-724468290AB2}">
      <dgm:prSet/>
      <dgm:spPr/>
      <dgm:t>
        <a:bodyPr/>
        <a:lstStyle/>
        <a:p>
          <a:pPr rtl="1"/>
          <a:endParaRPr lang="ar-SA"/>
        </a:p>
      </dgm:t>
    </dgm:pt>
    <dgm:pt modelId="{A3A21524-F6B2-4792-87D1-670157844ED5}">
      <dgm:prSet custT="1"/>
      <dgm:spPr>
        <a:solidFill>
          <a:srgbClr val="00B0F0">
            <a:alpha val="50000"/>
          </a:srgbClr>
        </a:solidFill>
      </dgm:spPr>
      <dgm:t>
        <a:bodyPr/>
        <a:lstStyle/>
        <a:p>
          <a:pPr rtl="1"/>
          <a:r>
            <a:rPr lang="ar-SA" sz="1200" b="1" dirty="0">
              <a:solidFill>
                <a:srgbClr val="FFFFFF"/>
              </a:solidFill>
              <a:latin typeface="Alexandria Light" pitchFamily="2" charset="-78"/>
              <a:cs typeface="Alexandria Light" pitchFamily="2" charset="-78"/>
            </a:rPr>
            <a:t>ريادة </a:t>
          </a:r>
          <a:r>
            <a:rPr lang="ar-SA" sz="1050" b="1" dirty="0">
              <a:solidFill>
                <a:srgbClr val="FFFFFF"/>
              </a:solidFill>
              <a:latin typeface="Alexandria Light" pitchFamily="2" charset="-78"/>
              <a:cs typeface="Alexandria Light" pitchFamily="2" charset="-78"/>
            </a:rPr>
            <a:t>التكنولوجيا </a:t>
          </a:r>
          <a:endParaRPr lang="ar-SA" sz="1200" b="1" dirty="0">
            <a:solidFill>
              <a:srgbClr val="FFFFFF"/>
            </a:solidFill>
          </a:endParaRPr>
        </a:p>
      </dgm:t>
    </dgm:pt>
    <dgm:pt modelId="{7E8D5E03-431D-4144-8684-775FC327B71C}" type="parTrans" cxnId="{231C4876-6014-4C54-9A16-50FB05EC3A89}">
      <dgm:prSet/>
      <dgm:spPr/>
      <dgm:t>
        <a:bodyPr/>
        <a:lstStyle/>
        <a:p>
          <a:pPr rtl="1"/>
          <a:endParaRPr lang="ar-SA"/>
        </a:p>
      </dgm:t>
    </dgm:pt>
    <dgm:pt modelId="{E3E5217B-AA1A-4657-BE80-64D228D4C407}" type="sibTrans" cxnId="{231C4876-6014-4C54-9A16-50FB05EC3A89}">
      <dgm:prSet/>
      <dgm:spPr/>
      <dgm:t>
        <a:bodyPr/>
        <a:lstStyle/>
        <a:p>
          <a:pPr rtl="1"/>
          <a:endParaRPr lang="ar-SA"/>
        </a:p>
      </dgm:t>
    </dgm:pt>
    <dgm:pt modelId="{D12CA92D-6349-4BB7-BCB6-390EAA8186FD}">
      <dgm:prSet custT="1"/>
      <dgm:spPr>
        <a:solidFill>
          <a:srgbClr val="00B0F0">
            <a:alpha val="50000"/>
          </a:srgbClr>
        </a:solidFill>
      </dgm:spPr>
      <dgm:t>
        <a:bodyPr/>
        <a:lstStyle/>
        <a:p>
          <a:pPr rtl="1"/>
          <a:r>
            <a:rPr lang="ar-SA" sz="1050" b="1" dirty="0">
              <a:solidFill>
                <a:srgbClr val="FFFFFF"/>
              </a:solidFill>
              <a:latin typeface="Alexandria Light" pitchFamily="2" charset="-78"/>
              <a:cs typeface="Alexandria Light" pitchFamily="2" charset="-78"/>
            </a:rPr>
            <a:t>الأثر الإيجابي للتكنولوحيا </a:t>
          </a:r>
          <a:endParaRPr lang="ar-SA" sz="1050" b="1" dirty="0">
            <a:solidFill>
              <a:srgbClr val="FFFFFF"/>
            </a:solidFill>
          </a:endParaRPr>
        </a:p>
      </dgm:t>
    </dgm:pt>
    <dgm:pt modelId="{D3F4C0DD-CBD6-41AD-A4C3-4E4747D272DB}" type="parTrans" cxnId="{88C47386-184B-4D77-9355-45875CA7552B}">
      <dgm:prSet/>
      <dgm:spPr/>
      <dgm:t>
        <a:bodyPr/>
        <a:lstStyle/>
        <a:p>
          <a:pPr rtl="1"/>
          <a:endParaRPr lang="ar-SA"/>
        </a:p>
      </dgm:t>
    </dgm:pt>
    <dgm:pt modelId="{DD3E0CBA-169D-4449-B205-0F51A3A09766}" type="sibTrans" cxnId="{88C47386-184B-4D77-9355-45875CA7552B}">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7"/>
      <dgm:spPr/>
    </dgm:pt>
    <dgm:pt modelId="{B8BAD2A6-A56C-42DB-8E6B-D3CD8C8F89C9}" type="pres">
      <dgm:prSet presAssocID="{823B3922-8C6C-41F5-AA65-0C2B54E60946}" presName="node" presStyleLbl="vennNode1" presStyleIdx="1" presStyleCnt="7" custRadScaleRad="97917">
        <dgm:presLayoutVars>
          <dgm:bulletEnabled val="1"/>
        </dgm:presLayoutVars>
      </dgm:prSet>
      <dgm:spPr/>
    </dgm:pt>
    <dgm:pt modelId="{8F223109-2CB7-4149-B944-93A00CF1BB2D}" type="pres">
      <dgm:prSet presAssocID="{B00444A2-584E-4AD1-8BA3-1851BF7AC3DB}" presName="node" presStyleLbl="vennNode1" presStyleIdx="2" presStyleCnt="7">
        <dgm:presLayoutVars>
          <dgm:bulletEnabled val="1"/>
        </dgm:presLayoutVars>
      </dgm:prSet>
      <dgm:spPr/>
    </dgm:pt>
    <dgm:pt modelId="{724B067E-200F-4973-8CFF-4A6215736505}" type="pres">
      <dgm:prSet presAssocID="{A3A21524-F6B2-4792-87D1-670157844ED5}" presName="node" presStyleLbl="vennNode1" presStyleIdx="3" presStyleCnt="7">
        <dgm:presLayoutVars>
          <dgm:bulletEnabled val="1"/>
        </dgm:presLayoutVars>
      </dgm:prSet>
      <dgm:spPr/>
    </dgm:pt>
    <dgm:pt modelId="{0319DE9B-5DB6-43EA-9E0C-533173A2C9DE}" type="pres">
      <dgm:prSet presAssocID="{D12CA92D-6349-4BB7-BCB6-390EAA8186FD}" presName="node" presStyleLbl="vennNode1" presStyleIdx="4" presStyleCnt="7">
        <dgm:presLayoutVars>
          <dgm:bulletEnabled val="1"/>
        </dgm:presLayoutVars>
      </dgm:prSet>
      <dgm:spPr/>
    </dgm:pt>
    <dgm:pt modelId="{D01659D4-3A4D-42A1-9F35-C93C9FEEBDE7}" type="pres">
      <dgm:prSet presAssocID="{BD26EDAA-70A5-45A0-917A-262DF42E483C}" presName="node" presStyleLbl="vennNode1" presStyleIdx="5" presStyleCnt="7">
        <dgm:presLayoutVars>
          <dgm:bulletEnabled val="1"/>
        </dgm:presLayoutVars>
      </dgm:prSet>
      <dgm:spPr/>
    </dgm:pt>
    <dgm:pt modelId="{8628943B-2AF5-40F8-A792-4C47364BC457}" type="pres">
      <dgm:prSet presAssocID="{6EA55903-1F4F-4716-91ED-79B79A9D892C}" presName="node" presStyleLbl="vennNode1" presStyleIdx="6" presStyleCnt="7">
        <dgm:presLayoutVars>
          <dgm:bulletEnabled val="1"/>
        </dgm:presLayoutVars>
      </dgm:prSet>
      <dgm:spPr/>
    </dgm:pt>
  </dgm:ptLst>
  <dgm:cxnLst>
    <dgm:cxn modelId="{EB392A27-6449-489C-AACA-505BC31CD55A}" srcId="{FD4D7950-DB96-487A-912E-C5F1E9F4FAB0}" destId="{687C856D-1B75-4167-ACF0-461153C12B71}" srcOrd="0" destOrd="0" parTransId="{62670F52-E9E1-4C74-8FF8-F73F08350C0A}" sibTransId="{1D30476B-8E6B-4854-B5CB-68313F05E4B1}"/>
    <dgm:cxn modelId="{F7B4F030-D97A-487D-B3C4-F26E4942E30C}" type="presOf" srcId="{D12CA92D-6349-4BB7-BCB6-390EAA8186FD}" destId="{0319DE9B-5DB6-43EA-9E0C-533173A2C9DE}" srcOrd="0" destOrd="0" presId="urn:microsoft.com/office/officeart/2005/8/layout/radial3"/>
    <dgm:cxn modelId="{871DFE3E-09C8-46EF-A0F4-F39D7A3495B4}" srcId="{687C856D-1B75-4167-ACF0-461153C12B71}" destId="{823B3922-8C6C-41F5-AA65-0C2B54E60946}" srcOrd="0" destOrd="0" parTransId="{6D6D840C-4EA7-4147-9B4C-7275F1FB9188}" sibTransId="{C413973B-9D8E-4B7A-97E3-A365C3D8964D}"/>
    <dgm:cxn modelId="{771B085F-B01C-4586-A511-724468290AB2}" srcId="{687C856D-1B75-4167-ACF0-461153C12B71}" destId="{B00444A2-584E-4AD1-8BA3-1851BF7AC3DB}" srcOrd="1" destOrd="0" parTransId="{06F9F7B8-42F4-49CB-B802-83D95E296A92}" sibTransId="{495691A0-DCD7-44C6-B40D-B86693EB322F}"/>
    <dgm:cxn modelId="{02BC0A63-1973-4417-B692-B3E030FB8CCD}" srcId="{687C856D-1B75-4167-ACF0-461153C12B71}" destId="{6EA55903-1F4F-4716-91ED-79B79A9D892C}" srcOrd="5" destOrd="0" parTransId="{593E543F-A1E4-40B6-80FE-6A034473864B}" sibTransId="{B9E66AF3-2FF8-4D74-9A55-23908048DFD5}"/>
    <dgm:cxn modelId="{BEE7F245-1DE9-409A-A3C5-E3ACF916A93C}" srcId="{687C856D-1B75-4167-ACF0-461153C12B71}" destId="{BD26EDAA-70A5-45A0-917A-262DF42E483C}" srcOrd="4" destOrd="0" parTransId="{306E51B4-98A7-4347-AE56-FE76614C9AAF}" sibTransId="{6F52C5FE-55A6-4472-B2C7-09C225A109F4}"/>
    <dgm:cxn modelId="{231C4876-6014-4C54-9A16-50FB05EC3A89}" srcId="{687C856D-1B75-4167-ACF0-461153C12B71}" destId="{A3A21524-F6B2-4792-87D1-670157844ED5}" srcOrd="2" destOrd="0" parTransId="{7E8D5E03-431D-4144-8684-775FC327B71C}" sibTransId="{E3E5217B-AA1A-4657-BE80-64D228D4C407}"/>
    <dgm:cxn modelId="{88C47386-184B-4D77-9355-45875CA7552B}" srcId="{687C856D-1B75-4167-ACF0-461153C12B71}" destId="{D12CA92D-6349-4BB7-BCB6-390EAA8186FD}" srcOrd="3" destOrd="0" parTransId="{D3F4C0DD-CBD6-41AD-A4C3-4E4747D272DB}" sibTransId="{DD3E0CBA-169D-4449-B205-0F51A3A09766}"/>
    <dgm:cxn modelId="{FF954CA8-935F-492F-AB35-CB566DA73770}" type="presOf" srcId="{A3A21524-F6B2-4792-87D1-670157844ED5}" destId="{724B067E-200F-4973-8CFF-4A6215736505}" srcOrd="0" destOrd="0" presId="urn:microsoft.com/office/officeart/2005/8/layout/radial3"/>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AA8A91D9-CABB-455D-8778-486B7723D8B8}" type="presOf" srcId="{B00444A2-584E-4AD1-8BA3-1851BF7AC3DB}" destId="{8F223109-2CB7-4149-B944-93A00CF1BB2D}"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C60DBA28-11FC-41E1-9AFD-0679B57881E5}" type="presParOf" srcId="{C2F20C03-B6D2-423D-AAAA-9D7EB27E12D9}" destId="{8F223109-2CB7-4149-B944-93A00CF1BB2D}" srcOrd="2" destOrd="0" presId="urn:microsoft.com/office/officeart/2005/8/layout/radial3"/>
    <dgm:cxn modelId="{0D7C03DD-3936-42E9-9F90-50487E9FC3D0}" type="presParOf" srcId="{C2F20C03-B6D2-423D-AAAA-9D7EB27E12D9}" destId="{724B067E-200F-4973-8CFF-4A6215736505}" srcOrd="3" destOrd="0" presId="urn:microsoft.com/office/officeart/2005/8/layout/radial3"/>
    <dgm:cxn modelId="{2C353CA6-0E61-4792-B6B9-8F18AD64E86D}" type="presParOf" srcId="{C2F20C03-B6D2-423D-AAAA-9D7EB27E12D9}" destId="{0319DE9B-5DB6-43EA-9E0C-533173A2C9DE}" srcOrd="4" destOrd="0" presId="urn:microsoft.com/office/officeart/2005/8/layout/radial3"/>
    <dgm:cxn modelId="{680EF275-75A8-4BB6-B6DE-CA9CC03F1229}" type="presParOf" srcId="{C2F20C03-B6D2-423D-AAAA-9D7EB27E12D9}" destId="{D01659D4-3A4D-42A1-9F35-C93C9FEEBDE7}" srcOrd="5" destOrd="0" presId="urn:microsoft.com/office/officeart/2005/8/layout/radial3"/>
    <dgm:cxn modelId="{C90045C5-D134-469B-B4E4-9CDDB62E677A}" type="presParOf" srcId="{C2F20C03-B6D2-423D-AAAA-9D7EB27E12D9}" destId="{8628943B-2AF5-40F8-A792-4C47364BC457}" srcOrd="6" destOrd="0" presId="urn:microsoft.com/office/officeart/2005/8/layout/radial3"/>
  </dgm:cxnLst>
  <dgm:bg/>
  <dgm:whole>
    <a:ln>
      <a:solidFill>
        <a:srgbClr val="00B0F0"/>
      </a:solidFill>
    </a:ln>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600" b="1" dirty="0">
              <a:latin typeface="Alexandria Light" pitchFamily="2" charset="-78"/>
              <a:cs typeface="Alexandria Light" pitchFamily="2" charset="-78"/>
            </a:rPr>
            <a:t>الفصول الذكية</a:t>
          </a:r>
          <a:endParaRPr lang="ar-SA" sz="14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dgm:spPr>
      <dgm:t>
        <a:bodyPr/>
        <a:lstStyle/>
        <a:p>
          <a:pPr rtl="1"/>
          <a:r>
            <a:rPr lang="ar-SA" sz="1600" b="1" kern="1200" dirty="0">
              <a:latin typeface="Alexandria Light" pitchFamily="2" charset="-78"/>
              <a:ea typeface="+mn-ea"/>
              <a:cs typeface="Alexandria Light" pitchFamily="2" charset="-78"/>
            </a:rPr>
            <a:t>المنصات التعليميّة</a:t>
          </a:r>
          <a:endParaRPr lang="ar-SA" sz="1400" b="1"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2" custLinFactNeighborX="2011" custLinFactNeighborY="-5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2">
        <dgm:presLayoutVars>
          <dgm:bulletEnabled val="1"/>
        </dgm:presLayoutVars>
      </dgm:prSet>
      <dgm:spPr/>
    </dgm:pt>
  </dgm:ptLst>
  <dgm:cxnLs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792070" y="729389"/>
          <a:ext cx="1817076" cy="1817076"/>
        </a:xfrm>
        <a:prstGeom prst="ellipse">
          <a:avLst/>
        </a:prstGeom>
        <a:solidFill>
          <a:schemeClr val="accent5">
            <a:lumMod val="20000"/>
            <a:lumOff val="80000"/>
            <a:alpha val="50000"/>
          </a:scheme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ts val="2040"/>
            </a:lnSpc>
            <a:spcBef>
              <a:spcPct val="0"/>
            </a:spcBef>
            <a:spcAft>
              <a:spcPts val="1800"/>
            </a:spcAft>
            <a:buNone/>
          </a:pPr>
          <a:r>
            <a:rPr lang="ar-SA" sz="1700" b="1" kern="1200" dirty="0">
              <a:latin typeface="Alexandria ExtraLight" pitchFamily="2" charset="-78"/>
              <a:cs typeface="Alexandria ExtraLight" pitchFamily="2" charset="-78"/>
            </a:rPr>
            <a:t>تكنولوجيا التعليم</a:t>
          </a:r>
        </a:p>
        <a:p>
          <a:pPr marL="0" lvl="0" indent="0" algn="ctr" defTabSz="755650" rtl="1">
            <a:lnSpc>
              <a:spcPct val="90000"/>
            </a:lnSpc>
            <a:spcBef>
              <a:spcPct val="0"/>
            </a:spcBef>
            <a:spcAft>
              <a:spcPct val="35000"/>
            </a:spcAft>
            <a:buNone/>
          </a:pPr>
          <a:endParaRPr lang="ar-SA" sz="1700" b="0" kern="1200" dirty="0">
            <a:latin typeface="Alexandria ExtraLight" pitchFamily="2" charset="-78"/>
            <a:cs typeface="Alexandria ExtraLight" pitchFamily="2" charset="-78"/>
          </a:endParaRPr>
        </a:p>
      </dsp:txBody>
      <dsp:txXfrm>
        <a:off x="2058175" y="995494"/>
        <a:ext cx="1284866" cy="1284866"/>
      </dsp:txXfrm>
    </dsp:sp>
    <dsp:sp modelId="{B8BAD2A6-A56C-42DB-8E6B-D3CD8C8F89C9}">
      <dsp:nvSpPr>
        <dsp:cNvPr id="0" name=""/>
        <dsp:cNvSpPr/>
      </dsp:nvSpPr>
      <dsp:spPr>
        <a:xfrm>
          <a:off x="2246339" y="24973"/>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Light" pitchFamily="2" charset="-78"/>
              <a:cs typeface="Alexandria Light" pitchFamily="2" charset="-78"/>
            </a:rPr>
            <a:t>مفهومها</a:t>
          </a:r>
          <a:endParaRPr lang="ar-SA" sz="1200" b="1" kern="1200" dirty="0">
            <a:solidFill>
              <a:srgbClr val="FFFFFF"/>
            </a:solidFill>
          </a:endParaRPr>
        </a:p>
      </dsp:txBody>
      <dsp:txXfrm>
        <a:off x="2379391" y="158025"/>
        <a:ext cx="642434" cy="642434"/>
      </dsp:txXfrm>
    </dsp:sp>
    <dsp:sp modelId="{8F223109-2CB7-4149-B944-93A00CF1BB2D}">
      <dsp:nvSpPr>
        <dsp:cNvPr id="0" name=""/>
        <dsp:cNvSpPr/>
      </dsp:nvSpPr>
      <dsp:spPr>
        <a:xfrm>
          <a:off x="3271137" y="591991"/>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FFFFFF"/>
              </a:solidFill>
              <a:latin typeface="Alexandria Light" pitchFamily="2" charset="-78"/>
              <a:cs typeface="Alexandria Light" pitchFamily="2" charset="-78"/>
            </a:rPr>
            <a:t>أهميتها</a:t>
          </a:r>
          <a:endParaRPr lang="ar-SA" sz="1200" b="1" kern="1200" dirty="0">
            <a:solidFill>
              <a:srgbClr val="FFFFFF"/>
            </a:solidFill>
          </a:endParaRPr>
        </a:p>
      </dsp:txBody>
      <dsp:txXfrm>
        <a:off x="3404189" y="725043"/>
        <a:ext cx="642434" cy="642434"/>
      </dsp:txXfrm>
    </dsp:sp>
    <dsp:sp modelId="{724B067E-200F-4973-8CFF-4A6215736505}">
      <dsp:nvSpPr>
        <dsp:cNvPr id="0" name=""/>
        <dsp:cNvSpPr/>
      </dsp:nvSpPr>
      <dsp:spPr>
        <a:xfrm>
          <a:off x="3271137" y="1775326"/>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FFFFFF"/>
              </a:solidFill>
              <a:latin typeface="Alexandria Light" pitchFamily="2" charset="-78"/>
              <a:cs typeface="Alexandria Light" pitchFamily="2" charset="-78"/>
            </a:rPr>
            <a:t>ريادة </a:t>
          </a:r>
          <a:r>
            <a:rPr lang="ar-SA" sz="1050" b="1" kern="1200" dirty="0">
              <a:solidFill>
                <a:srgbClr val="FFFFFF"/>
              </a:solidFill>
              <a:latin typeface="Alexandria Light" pitchFamily="2" charset="-78"/>
              <a:cs typeface="Alexandria Light" pitchFamily="2" charset="-78"/>
            </a:rPr>
            <a:t>التكنولوجيا </a:t>
          </a:r>
          <a:endParaRPr lang="ar-SA" sz="1200" b="1" kern="1200" dirty="0">
            <a:solidFill>
              <a:srgbClr val="FFFFFF"/>
            </a:solidFill>
          </a:endParaRPr>
        </a:p>
      </dsp:txBody>
      <dsp:txXfrm>
        <a:off x="3404189" y="1908378"/>
        <a:ext cx="642434" cy="642434"/>
      </dsp:txXfrm>
    </dsp:sp>
    <dsp:sp modelId="{0319DE9B-5DB6-43EA-9E0C-533173A2C9DE}">
      <dsp:nvSpPr>
        <dsp:cNvPr id="0" name=""/>
        <dsp:cNvSpPr/>
      </dsp:nvSpPr>
      <dsp:spPr>
        <a:xfrm>
          <a:off x="2246339" y="2366993"/>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rtl="1">
            <a:lnSpc>
              <a:spcPct val="90000"/>
            </a:lnSpc>
            <a:spcBef>
              <a:spcPct val="0"/>
            </a:spcBef>
            <a:spcAft>
              <a:spcPct val="35000"/>
            </a:spcAft>
            <a:buNone/>
          </a:pPr>
          <a:r>
            <a:rPr lang="ar-SA" sz="1050" b="1" kern="1200" dirty="0">
              <a:solidFill>
                <a:srgbClr val="FFFFFF"/>
              </a:solidFill>
              <a:latin typeface="Alexandria Light" pitchFamily="2" charset="-78"/>
              <a:cs typeface="Alexandria Light" pitchFamily="2" charset="-78"/>
            </a:rPr>
            <a:t>الأثر الإيجابي للتكنولوحيا </a:t>
          </a:r>
          <a:endParaRPr lang="ar-SA" sz="1050" b="1" kern="1200" dirty="0">
            <a:solidFill>
              <a:srgbClr val="FFFFFF"/>
            </a:solidFill>
          </a:endParaRPr>
        </a:p>
      </dsp:txBody>
      <dsp:txXfrm>
        <a:off x="2379391" y="2500045"/>
        <a:ext cx="642434" cy="642434"/>
      </dsp:txXfrm>
    </dsp:sp>
    <dsp:sp modelId="{D01659D4-3A4D-42A1-9F35-C93C9FEEBDE7}">
      <dsp:nvSpPr>
        <dsp:cNvPr id="0" name=""/>
        <dsp:cNvSpPr/>
      </dsp:nvSpPr>
      <dsp:spPr>
        <a:xfrm>
          <a:off x="1221542" y="1775326"/>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rtl="1">
            <a:lnSpc>
              <a:spcPct val="90000"/>
            </a:lnSpc>
            <a:spcBef>
              <a:spcPct val="0"/>
            </a:spcBef>
            <a:spcAft>
              <a:spcPct val="35000"/>
            </a:spcAft>
            <a:buNone/>
          </a:pPr>
          <a:r>
            <a:rPr lang="ar-SA" sz="1050" b="1" kern="1200" dirty="0">
              <a:solidFill>
                <a:srgbClr val="FFFFFF"/>
              </a:solidFill>
              <a:latin typeface="Alexandria Light" pitchFamily="2" charset="-78"/>
              <a:cs typeface="Alexandria Light" pitchFamily="2" charset="-78"/>
            </a:rPr>
            <a:t>الأثر السلبي   للتكنولوحيا </a:t>
          </a:r>
          <a:endParaRPr lang="ar-SA" sz="1050" b="1" kern="1200" dirty="0">
            <a:solidFill>
              <a:srgbClr val="FFFFFF"/>
            </a:solidFill>
          </a:endParaRPr>
        </a:p>
      </dsp:txBody>
      <dsp:txXfrm>
        <a:off x="1354594" y="1908378"/>
        <a:ext cx="642434" cy="642434"/>
      </dsp:txXfrm>
    </dsp:sp>
    <dsp:sp modelId="{8628943B-2AF5-40F8-A792-4C47364BC457}">
      <dsp:nvSpPr>
        <dsp:cNvPr id="0" name=""/>
        <dsp:cNvSpPr/>
      </dsp:nvSpPr>
      <dsp:spPr>
        <a:xfrm>
          <a:off x="1221542" y="591991"/>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rtl="1">
            <a:lnSpc>
              <a:spcPct val="90000"/>
            </a:lnSpc>
            <a:spcBef>
              <a:spcPct val="0"/>
            </a:spcBef>
            <a:spcAft>
              <a:spcPct val="35000"/>
            </a:spcAft>
            <a:buNone/>
          </a:pPr>
          <a:r>
            <a:rPr lang="ar-SA" sz="1000" b="1" kern="1200" dirty="0">
              <a:solidFill>
                <a:srgbClr val="FFFFFF"/>
              </a:solidFill>
              <a:latin typeface="Alexandria Light" pitchFamily="2" charset="-78"/>
              <a:cs typeface="Alexandria Light" pitchFamily="2" charset="-78"/>
            </a:rPr>
            <a:t>أدوات تطبيق التكنولوجيا</a:t>
          </a:r>
          <a:endParaRPr lang="ar-SA" sz="1000" b="1" kern="1200" dirty="0">
            <a:solidFill>
              <a:srgbClr val="FFFFFF"/>
            </a:solidFill>
          </a:endParaRPr>
        </a:p>
      </dsp:txBody>
      <dsp:txXfrm>
        <a:off x="1354594" y="725043"/>
        <a:ext cx="642434" cy="6424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41039" y="158111"/>
          <a:ext cx="2015052" cy="1209031"/>
        </a:xfrm>
        <a:prstGeom prst="rect">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المنصات التعليميّة</a:t>
          </a:r>
          <a:endParaRPr lang="ar-SA" sz="1400" b="1" kern="1200" dirty="0">
            <a:latin typeface="Alexandria Light" pitchFamily="2" charset="-78"/>
            <a:ea typeface="+mn-ea"/>
            <a:cs typeface="Alexandria Light" pitchFamily="2" charset="-78"/>
          </a:endParaRPr>
        </a:p>
      </dsp:txBody>
      <dsp:txXfrm>
        <a:off x="41039" y="158111"/>
        <a:ext cx="2015052" cy="1209031"/>
      </dsp:txXfrm>
    </dsp:sp>
    <dsp:sp modelId="{15BDEB04-706A-4BB5-9189-18D0A74BB248}">
      <dsp:nvSpPr>
        <dsp:cNvPr id="0" name=""/>
        <dsp:cNvSpPr/>
      </dsp:nvSpPr>
      <dsp:spPr>
        <a:xfrm>
          <a:off x="2217074" y="158764"/>
          <a:ext cx="2015052" cy="1209031"/>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cs typeface="Alexandria Light" pitchFamily="2" charset="-78"/>
            </a:rPr>
            <a:t>الفصول الذكية</a:t>
          </a:r>
          <a:endParaRPr lang="ar-SA" sz="14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2217074" y="158764"/>
        <a:ext cx="2015052" cy="1209031"/>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76550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58930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3389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66808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11436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85815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88842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27806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2171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134038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96090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299449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56850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640484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709659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959421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785347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6.xml"/><Relationship Id="rId1" Type="http://schemas.openxmlformats.org/officeDocument/2006/relationships/tags" Target="../tags/tag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5.xml"/><Relationship Id="rId1" Type="http://schemas.openxmlformats.org/officeDocument/2006/relationships/tags" Target="../tags/tag2.xml"/><Relationship Id="rId5" Type="http://schemas.openxmlformats.org/officeDocument/2006/relationships/image" Target="../media/image8.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5.xml"/><Relationship Id="rId1" Type="http://schemas.openxmlformats.org/officeDocument/2006/relationships/tags" Target="../tags/tag6.xml"/><Relationship Id="rId5" Type="http://schemas.openxmlformats.org/officeDocument/2006/relationships/image" Target="../media/image8.pn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7.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 Id="rId9" Type="http://schemas.microsoft.com/office/2007/relationships/diagramDrawing" Target="../diagrams/drawing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tags" Target="../tags/tag8.xml"/><Relationship Id="rId5" Type="http://schemas.openxmlformats.org/officeDocument/2006/relationships/image" Target="../media/image8.pn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5.xml"/><Relationship Id="rId1" Type="http://schemas.openxmlformats.org/officeDocument/2006/relationships/tags" Target="../tags/tag9.xml"/><Relationship Id="rId5" Type="http://schemas.openxmlformats.org/officeDocument/2006/relationships/image" Target="../media/image8.pn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5.xml"/><Relationship Id="rId1" Type="http://schemas.openxmlformats.org/officeDocument/2006/relationships/tags" Target="../tags/tag11.xml"/><Relationship Id="rId5" Type="http://schemas.openxmlformats.org/officeDocument/2006/relationships/image" Target="../media/image8.pn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5.xml"/><Relationship Id="rId1" Type="http://schemas.openxmlformats.org/officeDocument/2006/relationships/tags" Target="../tags/tag12.xml"/><Relationship Id="rId5" Type="http://schemas.openxmlformats.org/officeDocument/2006/relationships/image" Target="../media/image8.pn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notesSlide" Target="../notesSlides/notesSlide13.xml"/><Relationship Id="rId7" Type="http://schemas.openxmlformats.org/officeDocument/2006/relationships/diagramLayout" Target="../diagrams/layout2.xml"/><Relationship Id="rId2" Type="http://schemas.openxmlformats.org/officeDocument/2006/relationships/slideLayout" Target="../slideLayouts/slideLayout15.xml"/><Relationship Id="rId1" Type="http://schemas.openxmlformats.org/officeDocument/2006/relationships/tags" Target="../tags/tag13.xml"/><Relationship Id="rId6" Type="http://schemas.openxmlformats.org/officeDocument/2006/relationships/diagramData" Target="../diagrams/data2.xml"/><Relationship Id="rId5" Type="http://schemas.openxmlformats.org/officeDocument/2006/relationships/image" Target="../media/image8.png"/><Relationship Id="rId10" Type="http://schemas.microsoft.com/office/2007/relationships/diagramDrawing" Target="../diagrams/drawing2.xml"/><Relationship Id="rId4" Type="http://schemas.openxmlformats.org/officeDocument/2006/relationships/image" Target="../media/image9.jpeg"/><Relationship Id="rId9" Type="http://schemas.openxmlformats.org/officeDocument/2006/relationships/diagramColors" Target="../diagrams/colors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5.xml"/><Relationship Id="rId1" Type="http://schemas.openxmlformats.org/officeDocument/2006/relationships/tags" Target="../tags/tag15.xml"/><Relationship Id="rId6" Type="http://schemas.openxmlformats.org/officeDocument/2006/relationships/image" Target="../media/image8.png"/><Relationship Id="rId5" Type="http://schemas.openxmlformats.org/officeDocument/2006/relationships/hyperlink" Target="https://www.ultra-vision.net/ar/%d8%a7%d9%84%d8%b3%d8%a8%d9%88%d8%b1%d8%a9-%d8%a7%d9%84%d8%b0%d9%83%d9%8a%d8%a9-%d8%a7%d9%84%d8%aa%d9%81%d8%a7%d8%b9%d9%84%d9%8a%d8%a9/" TargetMode="Externa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5.xml"/><Relationship Id="rId1" Type="http://schemas.openxmlformats.org/officeDocument/2006/relationships/tags" Target="../tags/tag16.xml"/><Relationship Id="rId5" Type="http://schemas.openxmlformats.org/officeDocument/2006/relationships/image" Target="../media/image8.pn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5.xml"/><Relationship Id="rId1" Type="http://schemas.openxmlformats.org/officeDocument/2006/relationships/tags" Target="../tags/tag17.xml"/><Relationship Id="rId5" Type="http://schemas.openxmlformats.org/officeDocument/2006/relationships/image" Target="../media/image8.pn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5.xml"/><Relationship Id="rId1" Type="http://schemas.openxmlformats.org/officeDocument/2006/relationships/tags" Target="../tags/tag18.xml"/><Relationship Id="rId5" Type="http://schemas.openxmlformats.org/officeDocument/2006/relationships/image" Target="../media/image8.pn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hyperlink" Target="https://www.google.jo/search?hl=ar&amp;tbo=p&amp;tbm=bks&amp;q=inauthor:%22Syed+Noor+ul+Amin%22" TargetMode="External"/><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22961" y="3730067"/>
            <a:ext cx="4576874"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p:cNvSpPr txBox="1"/>
          <p:nvPr/>
        </p:nvSpPr>
        <p:spPr>
          <a:xfrm>
            <a:off x="329269" y="5104240"/>
            <a:ext cx="222368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latin typeface="Alexandria Medium" pitchFamily="2" charset="-78"/>
                <a:cs typeface="Alexandria Medium" pitchFamily="2" charset="-78"/>
              </a:rPr>
              <a:t> محاضرة تعريفية </a:t>
            </a:r>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45"/>
    </mc:Choice>
    <mc:Fallback xmlns="">
      <p:transition spd="slow" advTm="27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p:cNvSpPr txBox="1"/>
          <p:nvPr/>
        </p:nvSpPr>
        <p:spPr>
          <a:xfrm>
            <a:off x="4934471" y="4863219"/>
            <a:ext cx="2359941"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محاضرة تعريفية</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47"/>
    </mc:Choice>
    <mc:Fallback xmlns="">
      <p:transition spd="slow" advTm="62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011057" cy="371705"/>
          </a:xfrm>
          <a:prstGeom prst="rect">
            <a:avLst/>
          </a:prstGeom>
          <a:noFill/>
        </p:spPr>
        <p:txBody>
          <a:bodyPr wrap="square" rtlCol="0">
            <a:spAutoFit/>
          </a:bodyPr>
          <a:lstStyle/>
          <a:p>
            <a:pPr lvl="0" algn="r" rtl="1">
              <a:lnSpc>
                <a:spcPct val="107000"/>
              </a:lnSpc>
              <a:spcAft>
                <a:spcPts val="800"/>
              </a:spcAft>
            </a:pPr>
            <a:r>
              <a:rPr lang="ar-SA" dirty="0">
                <a:latin typeface="Alexandria Medium" pitchFamily="2" charset="-78"/>
                <a:cs typeface="Alexandria Medium" pitchFamily="2" charset="-78"/>
              </a:rPr>
              <a:t>محاضرة تعريفية لمقرر  تكنولوجيا التعليم</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2156808"/>
            <a:ext cx="9665367" cy="3810787"/>
          </a:xfrm>
          <a:prstGeom prst="rect">
            <a:avLst/>
          </a:prstGeom>
          <a:noFill/>
          <a:ln>
            <a:noFill/>
          </a:ln>
        </p:spPr>
        <p:txBody>
          <a:bodyPr wrap="square" rtlCol="0">
            <a:spAutoFit/>
          </a:bodyPr>
          <a:lstStyle/>
          <a:p>
            <a:pPr algn="just" rtl="1">
              <a:lnSpc>
                <a:spcPts val="2960"/>
              </a:lnSpc>
              <a:spcBef>
                <a:spcPts val="600"/>
              </a:spcBef>
              <a:spcAft>
                <a:spcPts val="2200"/>
              </a:spcAft>
            </a:pPr>
            <a:r>
              <a:rPr lang="ar-SA" sz="1400" dirty="0">
                <a:latin typeface="Alexandria Light" pitchFamily="2" charset="-78"/>
                <a:cs typeface="Alexandria Light" pitchFamily="2" charset="-78"/>
              </a:rPr>
              <a:t>السلام عليكم ورحمة الله وبركاته، تحية طيبة طلابنا الأعزاء .. وفصل دراسي ملؤه الخير والتوفيق لكم جميعاً.</a:t>
            </a:r>
          </a:p>
          <a:p>
            <a:pPr algn="just" rtl="1">
              <a:lnSpc>
                <a:spcPts val="2960"/>
              </a:lnSpc>
              <a:spcBef>
                <a:spcPts val="600"/>
              </a:spcBef>
              <a:spcAft>
                <a:spcPts val="2200"/>
              </a:spcAft>
            </a:pPr>
            <a:r>
              <a:rPr lang="ar-SA" sz="1400" dirty="0">
                <a:latin typeface="Alexandria Light" pitchFamily="2" charset="-78"/>
                <a:cs typeface="Alexandria Light" pitchFamily="2" charset="-78"/>
              </a:rPr>
              <a:t>     هذه المحاضرة تعريفية لمقرر  </a:t>
            </a:r>
            <a:r>
              <a:rPr lang="ar-SA" sz="1400" dirty="0">
                <a:solidFill>
                  <a:srgbClr val="00B0F0"/>
                </a:solidFill>
                <a:latin typeface="Alexandria Light" pitchFamily="2" charset="-78"/>
                <a:cs typeface="Alexandria Light" pitchFamily="2" charset="-78"/>
              </a:rPr>
              <a:t>تكنولوجيا التعليم في برنامج ماجستير القيادة التربوية، </a:t>
            </a:r>
            <a:r>
              <a:rPr lang="ar-SA" sz="1400" dirty="0">
                <a:solidFill>
                  <a:schemeClr val="accent5"/>
                </a:solidFill>
                <a:latin typeface="Alexandria Light" pitchFamily="2" charset="-78"/>
                <a:cs typeface="Alexandria Light" pitchFamily="2" charset="-78"/>
              </a:rPr>
              <a:t>في جامعة </a:t>
            </a:r>
            <a:r>
              <a:rPr lang="en-US" sz="1400" b="1" dirty="0">
                <a:solidFill>
                  <a:schemeClr val="accent5"/>
                </a:solidFill>
                <a:latin typeface="Alexandria Light" pitchFamily="2" charset="-78"/>
                <a:cs typeface="Alexandria Light" pitchFamily="2" charset="-78"/>
              </a:rPr>
              <a:t>MIDOCEAN</a:t>
            </a:r>
            <a:r>
              <a:rPr lang="ar-SA" sz="1400" dirty="0">
                <a:solidFill>
                  <a:schemeClr val="accent5"/>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وسنتطرق في هذه المحاضرة إلى التعريف بمقرر تكنولوجيا التعليم؛ الهدف منه، وعناوين وموضوعات المحاضرات بالتسلسل، ولمحة بسيطة عن كل موضوع في كل محاضرة على حدة، والأهداف التعليميّة للمقرر، ونتاجات التعلم، وأخيراً سنتطرق إلى طريقة التقييم والاختبارات في مقرر تكنولوجيا التعليم.</a:t>
            </a:r>
          </a:p>
          <a:p>
            <a:pPr algn="just" rtl="1">
              <a:lnSpc>
                <a:spcPts val="2960"/>
              </a:lnSpc>
              <a:spcBef>
                <a:spcPts val="600"/>
              </a:spcBef>
              <a:spcAft>
                <a:spcPts val="2200"/>
              </a:spcAft>
            </a:pPr>
            <a:r>
              <a:rPr lang="ar-SA" sz="1400" dirty="0">
                <a:latin typeface="Alexandria Light" pitchFamily="2" charset="-78"/>
                <a:cs typeface="Alexandria Light" pitchFamily="2" charset="-78"/>
              </a:rPr>
              <a:t>  مدرس المقرر؛ </a:t>
            </a:r>
            <a:r>
              <a:rPr lang="ar-SA" sz="1400" dirty="0">
                <a:latin typeface="Alexandria Medium" pitchFamily="2" charset="-78"/>
                <a:cs typeface="Alexandria Medium" pitchFamily="2" charset="-78"/>
              </a:rPr>
              <a:t>د. غنى محمد جهاد موسى، </a:t>
            </a:r>
            <a:r>
              <a:rPr lang="ar-SA" sz="1400" dirty="0">
                <a:latin typeface="Alexandria Light" pitchFamily="2" charset="-78"/>
                <a:cs typeface="Alexandria Light" pitchFamily="2" charset="-78"/>
              </a:rPr>
              <a:t>دكتوراه في تكنولوجيا التعليم. </a:t>
            </a:r>
          </a:p>
          <a:p>
            <a:pPr algn="just" rtl="1">
              <a:lnSpc>
                <a:spcPts val="2960"/>
              </a:lnSpc>
              <a:spcBef>
                <a:spcPts val="600"/>
              </a:spcBef>
              <a:spcAft>
                <a:spcPts val="2200"/>
              </a:spcAft>
            </a:pPr>
            <a:r>
              <a:rPr lang="ar-SA" sz="1400" dirty="0">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64950124"/>
      </p:ext>
    </p:extLst>
  </p:cSld>
  <p:clrMapOvr>
    <a:masterClrMapping/>
  </p:clrMapOvr>
  <mc:AlternateContent xmlns:mc="http://schemas.openxmlformats.org/markup-compatibility/2006" xmlns:p14="http://schemas.microsoft.com/office/powerpoint/2010/main">
    <mc:Choice Requires="p14">
      <p:transition p14:dur="10" advTm="59079"/>
    </mc:Choice>
    <mc:Fallback xmlns="">
      <p:transition advTm="590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1" end="1"/>
                                            </p:txEl>
                                          </p:spTgt>
                                        </p:tgtEl>
                                        <p:attrNameLst>
                                          <p:attrName>style.visibility</p:attrName>
                                        </p:attrNameLst>
                                      </p:cBhvr>
                                      <p:to>
                                        <p:strVal val="visible"/>
                                      </p:to>
                                    </p:set>
                                    <p:animEffect transition="in" filter="fade">
                                      <p:cBhvr>
                                        <p:cTn id="12" dur="1000"/>
                                        <p:tgtEl>
                                          <p:spTgt spid="48">
                                            <p:txEl>
                                              <p:pRg st="1" end="1"/>
                                            </p:txEl>
                                          </p:spTgt>
                                        </p:tgtEl>
                                      </p:cBhvr>
                                    </p:animEffect>
                                    <p:anim calcmode="lin" valueType="num">
                                      <p:cBhvr>
                                        <p:cTn id="13"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2" end="2"/>
                                            </p:txEl>
                                          </p:spTgt>
                                        </p:tgtEl>
                                        <p:attrNameLst>
                                          <p:attrName>style.visibility</p:attrName>
                                        </p:attrNameLst>
                                      </p:cBhvr>
                                      <p:to>
                                        <p:strVal val="visible"/>
                                      </p:to>
                                    </p:set>
                                    <p:animEffect transition="in" filter="fade">
                                      <p:cBhvr>
                                        <p:cTn id="17" dur="1000"/>
                                        <p:tgtEl>
                                          <p:spTgt spid="48">
                                            <p:txEl>
                                              <p:pRg st="2" end="2"/>
                                            </p:txEl>
                                          </p:spTgt>
                                        </p:tgtEl>
                                      </p:cBhvr>
                                    </p:animEffect>
                                    <p:anim calcmode="lin" valueType="num">
                                      <p:cBhvr>
                                        <p:cTn id="1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xEl>
                                              <p:pRg st="3" end="3"/>
                                            </p:txEl>
                                          </p:spTgt>
                                        </p:tgtEl>
                                        <p:attrNameLst>
                                          <p:attrName>style.visibility</p:attrName>
                                        </p:attrNameLst>
                                      </p:cBhvr>
                                      <p:to>
                                        <p:strVal val="visible"/>
                                      </p:to>
                                    </p:set>
                                    <p:animEffect transition="in" filter="fade">
                                      <p:cBhvr>
                                        <p:cTn id="22" dur="1000"/>
                                        <p:tgtEl>
                                          <p:spTgt spid="48">
                                            <p:txEl>
                                              <p:pRg st="3" end="3"/>
                                            </p:txEl>
                                          </p:spTgt>
                                        </p:tgtEl>
                                      </p:cBhvr>
                                    </p:animEffect>
                                    <p:anim calcmode="lin" valueType="num">
                                      <p:cBhvr>
                                        <p:cTn id="2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6516914" cy="523220"/>
          </a:xfrm>
          <a:prstGeom prst="rect">
            <a:avLst/>
          </a:prstGeom>
          <a:noFill/>
        </p:spPr>
        <p:txBody>
          <a:bodyPr wrap="square" rtlCol="0">
            <a:spAutoFit/>
          </a:bodyPr>
          <a:lstStyle/>
          <a:p>
            <a:pPr algn="ctr"/>
            <a:r>
              <a:rPr lang="ar-SA" sz="2800" b="1" dirty="0">
                <a:solidFill>
                  <a:srgbClr val="00B0F0"/>
                </a:solidFill>
                <a:latin typeface="Alexandria" pitchFamily="2" charset="-78"/>
                <a:cs typeface="Alexandria" pitchFamily="2" charset="-78"/>
              </a:rPr>
              <a:t>مقرر تكنولوجيا التعليم</a:t>
            </a:r>
            <a:endParaRPr lang="en-US" sz="28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387349"/>
            <a:ext cx="8417320" cy="2643929"/>
          </a:xfrm>
          <a:prstGeom prst="rect">
            <a:avLst/>
          </a:prstGeom>
          <a:noFill/>
        </p:spPr>
        <p:txBody>
          <a:bodyPr wrap="square" rtlCol="0">
            <a:spAutoFit/>
          </a:bodyPr>
          <a:lstStyle/>
          <a:p>
            <a:pPr algn="justLow" rtl="1">
              <a:lnSpc>
                <a:spcPts val="2980"/>
              </a:lnSpc>
              <a:spcBef>
                <a:spcPts val="1200"/>
              </a:spcBef>
              <a:spcAft>
                <a:spcPts val="2295"/>
              </a:spcAft>
            </a:pPr>
            <a:r>
              <a:rPr lang="ar-SA" sz="1400" dirty="0">
                <a:latin typeface="Alexandria Light" pitchFamily="2" charset="-78"/>
                <a:cs typeface="Alexandria Light" pitchFamily="2" charset="-78"/>
              </a:rPr>
              <a:t>     يهدف هذا المساق إلى إلقاء الضوء على</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مفهوم التكنولوجيا وما تتضمنه من استخدامات لتطبيقاتها الذكية في التعليم، كما يهدف إلى إكساب الطلبة المعرفة بالتصميم التعليمي ومدخل النظم.، و تصميم وإنتاج البرامج والدروس الإلكترونية التفاعلية،، وأدوات التعليم الإلكتروني وأنظمة إدارته.، والتعليم الذكي، وتطبيقات الفصول الدراسية الذكية كالسبورة التفاعلية والكاميرا الذكية، </a:t>
            </a:r>
            <a:r>
              <a:rPr lang="ar-JO" sz="1400" dirty="0">
                <a:latin typeface="Alexandria Light" pitchFamily="2" charset="-78"/>
                <a:cs typeface="Alexandria Light" pitchFamily="2" charset="-78"/>
              </a:rPr>
              <a:t>وكيف يساعد القائد نفسه وغيره على النمو المهني التكنولوجي في ضوء المستحدثات التكنولوجية.</a:t>
            </a:r>
            <a:r>
              <a:rPr lang="ar-SA" sz="1400" dirty="0">
                <a:latin typeface="Alexandria Light" pitchFamily="2" charset="-78"/>
                <a:cs typeface="Alexandria Light" pitchFamily="2" charset="-78"/>
              </a:rPr>
              <a:t> </a:t>
            </a:r>
            <a:endParaRPr lang="ar-SA" sz="1400" b="1" dirty="0">
              <a:latin typeface="Alexandria Medium" pitchFamily="2" charset="-78"/>
              <a:ea typeface="Times New Roman" panose="02020603050405020304" pitchFamily="18" charset="0"/>
              <a:cs typeface="Alexandria Medium" pitchFamily="2" charset="-78"/>
            </a:endParaRPr>
          </a:p>
          <a:p>
            <a:pPr algn="r" rtl="1">
              <a:lnSpc>
                <a:spcPts val="2930"/>
              </a:lnSpc>
              <a:spcAft>
                <a:spcPts val="2095"/>
              </a:spcAft>
            </a:pPr>
            <a:endParaRPr lang="en-US" dirty="0">
              <a:latin typeface="Times New Roman" panose="02020603050405020304" pitchFamily="18" charset="0"/>
              <a:ea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79615" y="6274553"/>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43623"/>
    </mc:Choice>
    <mc:Fallback xmlns="">
      <p:transition spd="slow" advTm="436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1000"/>
                                        <p:tgtEl>
                                          <p:spTgt spid="31">
                                            <p:txEl>
                                              <p:pRg st="0" end="0"/>
                                            </p:txEl>
                                          </p:spTgt>
                                        </p:tgtEl>
                                      </p:cBhvr>
                                    </p:animEffect>
                                    <p:anim calcmode="lin" valueType="num">
                                      <p:cBhvr>
                                        <p:cTn id="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2AF3A11-0140-4F1E-B4E9-827D9D89F609}"/>
              </a:ext>
            </a:extLst>
          </p:cNvPr>
          <p:cNvSpPr>
            <a:spLocks noGrp="1"/>
          </p:cNvSpPr>
          <p:nvPr>
            <p:ph type="pic" sz="quarter" idx="10"/>
          </p:nvPr>
        </p:nvSpPr>
        <p:spPr/>
      </p:sp>
      <p:graphicFrame>
        <p:nvGraphicFramePr>
          <p:cNvPr id="9" name="Table 9">
            <a:extLst>
              <a:ext uri="{FF2B5EF4-FFF2-40B4-BE49-F238E27FC236}">
                <a16:creationId xmlns:a16="http://schemas.microsoft.com/office/drawing/2014/main" id="{63DDA6CA-3AA8-49DF-9FCB-D967083F1607}"/>
              </a:ext>
            </a:extLst>
          </p:cNvPr>
          <p:cNvGraphicFramePr>
            <a:graphicFrameLocks noGrp="1"/>
          </p:cNvGraphicFramePr>
          <p:nvPr>
            <p:extLst>
              <p:ext uri="{D42A27DB-BD31-4B8C-83A1-F6EECF244321}">
                <p14:modId xmlns:p14="http://schemas.microsoft.com/office/powerpoint/2010/main" val="1189976104"/>
              </p:ext>
            </p:extLst>
          </p:nvPr>
        </p:nvGraphicFramePr>
        <p:xfrm>
          <a:off x="2032000" y="1222586"/>
          <a:ext cx="8128000" cy="5024120"/>
        </p:xfrm>
        <a:graphic>
          <a:graphicData uri="http://schemas.openxmlformats.org/drawingml/2006/table">
            <a:tbl>
              <a:tblPr rtl="1" firstRow="1" bandRow="1">
                <a:tableStyleId>{5C22544A-7EE6-4342-B048-85BDC9FD1C3A}</a:tableStyleId>
              </a:tblPr>
              <a:tblGrid>
                <a:gridCol w="1525666">
                  <a:extLst>
                    <a:ext uri="{9D8B030D-6E8A-4147-A177-3AD203B41FA5}">
                      <a16:colId xmlns:a16="http://schemas.microsoft.com/office/drawing/2014/main" val="1978503537"/>
                    </a:ext>
                  </a:extLst>
                </a:gridCol>
                <a:gridCol w="6602334">
                  <a:extLst>
                    <a:ext uri="{9D8B030D-6E8A-4147-A177-3AD203B41FA5}">
                      <a16:colId xmlns:a16="http://schemas.microsoft.com/office/drawing/2014/main" val="3740401998"/>
                    </a:ext>
                  </a:extLst>
                </a:gridCol>
              </a:tblGrid>
              <a:tr h="0">
                <a:tc>
                  <a:txBody>
                    <a:bodyPr/>
                    <a:lstStyle/>
                    <a:p>
                      <a:pPr rtl="1"/>
                      <a:r>
                        <a:rPr lang="ar-SA" dirty="0">
                          <a:latin typeface="Alexandria Light" pitchFamily="2" charset="-78"/>
                          <a:cs typeface="Alexandria Light" pitchFamily="2" charset="-78"/>
                        </a:rPr>
                        <a:t>المحاضرة</a:t>
                      </a:r>
                    </a:p>
                  </a:txBody>
                  <a:tcPr/>
                </a:tc>
                <a:tc>
                  <a:txBody>
                    <a:bodyPr/>
                    <a:lstStyle/>
                    <a:p>
                      <a:pPr algn="ctr" rtl="1"/>
                      <a:r>
                        <a:rPr lang="ar-SA" dirty="0">
                          <a:latin typeface="Alexandria Light" pitchFamily="2" charset="-78"/>
                          <a:cs typeface="Alexandria Light" pitchFamily="2" charset="-78"/>
                        </a:rPr>
                        <a:t>الموضوع</a:t>
                      </a:r>
                    </a:p>
                  </a:txBody>
                  <a:tcPr/>
                </a:tc>
                <a:extLst>
                  <a:ext uri="{0D108BD9-81ED-4DB2-BD59-A6C34878D82A}">
                    <a16:rowId xmlns:a16="http://schemas.microsoft.com/office/drawing/2014/main" val="38845762"/>
                  </a:ext>
                </a:extLst>
              </a:tr>
              <a:tr h="370840">
                <a:tc>
                  <a:txBody>
                    <a:bodyPr/>
                    <a:lstStyle/>
                    <a:p>
                      <a:pPr algn="ctr" rtl="1"/>
                      <a:r>
                        <a:rPr lang="ar-SA" sz="1600" dirty="0">
                          <a:latin typeface="Alexandria Light" pitchFamily="2" charset="-78"/>
                          <a:cs typeface="Alexandria Light" pitchFamily="2" charset="-78"/>
                        </a:rPr>
                        <a:t>تعريفية</a:t>
                      </a:r>
                    </a:p>
                  </a:txBody>
                  <a:tcPr/>
                </a:tc>
                <a:tc>
                  <a:txBody>
                    <a:bodyPr/>
                    <a:lstStyle/>
                    <a:p>
                      <a:pPr algn="r" rtl="1"/>
                      <a:r>
                        <a:rPr lang="ar-SA" sz="1600" dirty="0">
                          <a:latin typeface="Alexandria Light" pitchFamily="2" charset="-78"/>
                          <a:cs typeface="Alexandria Light" pitchFamily="2" charset="-78"/>
                        </a:rPr>
                        <a:t>تعريف بموضوعات المقرر</a:t>
                      </a:r>
                    </a:p>
                  </a:txBody>
                  <a:tcPr/>
                </a:tc>
                <a:extLst>
                  <a:ext uri="{0D108BD9-81ED-4DB2-BD59-A6C34878D82A}">
                    <a16:rowId xmlns:a16="http://schemas.microsoft.com/office/drawing/2014/main" val="3865434064"/>
                  </a:ext>
                </a:extLst>
              </a:tr>
              <a:tr h="404873">
                <a:tc>
                  <a:txBody>
                    <a:bodyPr/>
                    <a:lstStyle/>
                    <a:p>
                      <a:pPr algn="ctr" rtl="1"/>
                      <a:r>
                        <a:rPr lang="ar-SA" sz="1600" dirty="0">
                          <a:latin typeface="Alexandria Light" pitchFamily="2" charset="-78"/>
                          <a:cs typeface="Alexandria Light" pitchFamily="2" charset="-78"/>
                        </a:rPr>
                        <a:t>الأولى</a:t>
                      </a:r>
                    </a:p>
                  </a:txBody>
                  <a:tcPr anchor="ctr"/>
                </a:tc>
                <a:tc>
                  <a:txBody>
                    <a:bodyPr/>
                    <a:lstStyle/>
                    <a:p>
                      <a:pPr algn="r" rtl="1"/>
                      <a:r>
                        <a:rPr lang="ar-SA" sz="1600" dirty="0">
                          <a:latin typeface="Alexandria Light" pitchFamily="2" charset="-78"/>
                          <a:ea typeface="Times New Roman" panose="02020603050405020304" pitchFamily="18" charset="0"/>
                          <a:cs typeface="Alexandria Light" pitchFamily="2" charset="-78"/>
                        </a:rPr>
                        <a:t>مفهوم تكنولوجيا التعليم وأهميتها، وتحديات توظيف التكنولوجيا في التعليم.</a:t>
                      </a:r>
                      <a:endParaRPr lang="ar-SA" sz="1600" dirty="0"/>
                    </a:p>
                  </a:txBody>
                  <a:tcPr/>
                </a:tc>
                <a:extLst>
                  <a:ext uri="{0D108BD9-81ED-4DB2-BD59-A6C34878D82A}">
                    <a16:rowId xmlns:a16="http://schemas.microsoft.com/office/drawing/2014/main" val="2867511375"/>
                  </a:ext>
                </a:extLst>
              </a:tr>
              <a:tr h="370840">
                <a:tc>
                  <a:txBody>
                    <a:bodyPr/>
                    <a:lstStyle/>
                    <a:p>
                      <a:pPr algn="ctr" rtl="1"/>
                      <a:r>
                        <a:rPr lang="ar-SA" sz="1600" dirty="0">
                          <a:latin typeface="Alexandria Light" pitchFamily="2" charset="-78"/>
                          <a:cs typeface="Alexandria Light" pitchFamily="2" charset="-78"/>
                        </a:rPr>
                        <a:t>الثانية</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600" dirty="0">
                          <a:latin typeface="Alexandria Light" pitchFamily="2" charset="-78"/>
                          <a:ea typeface="Times New Roman" panose="02020603050405020304" pitchFamily="18" charset="0"/>
                          <a:cs typeface="Alexandria Light" pitchFamily="2" charset="-78"/>
                        </a:rPr>
                        <a:t>التصميم التعليمي ومدخل النظم</a:t>
                      </a:r>
                      <a:r>
                        <a:rPr lang="ar-SA" sz="1600" dirty="0">
                          <a:latin typeface="Alexandria Light" pitchFamily="2" charset="-78"/>
                          <a:cs typeface="Alexandria Light" pitchFamily="2" charset="-78"/>
                        </a:rPr>
                        <a:t>.</a:t>
                      </a:r>
                    </a:p>
                  </a:txBody>
                  <a:tcPr/>
                </a:tc>
                <a:extLst>
                  <a:ext uri="{0D108BD9-81ED-4DB2-BD59-A6C34878D82A}">
                    <a16:rowId xmlns:a16="http://schemas.microsoft.com/office/drawing/2014/main" val="438429654"/>
                  </a:ext>
                </a:extLst>
              </a:tr>
              <a:tr h="370840">
                <a:tc>
                  <a:txBody>
                    <a:bodyPr/>
                    <a:lstStyle/>
                    <a:p>
                      <a:pPr algn="ctr" rtl="1"/>
                      <a:r>
                        <a:rPr lang="ar-SA" sz="1600" dirty="0">
                          <a:latin typeface="Alexandria Light" pitchFamily="2" charset="-78"/>
                          <a:cs typeface="Alexandria Light" pitchFamily="2" charset="-78"/>
                        </a:rPr>
                        <a:t>الثالثة</a:t>
                      </a:r>
                    </a:p>
                  </a:txBody>
                  <a:tcPr/>
                </a:tc>
                <a:tc>
                  <a:txBody>
                    <a:bodyPr/>
                    <a:lstStyle/>
                    <a:p>
                      <a:pPr algn="r" rtl="1"/>
                      <a:r>
                        <a:rPr lang="ar-SA" sz="1600" dirty="0">
                          <a:latin typeface="Alexandria Light" pitchFamily="2" charset="-78"/>
                          <a:ea typeface="Times New Roman" panose="02020603050405020304" pitchFamily="18" charset="0"/>
                          <a:cs typeface="Alexandria Light" pitchFamily="2" charset="-78"/>
                        </a:rPr>
                        <a:t>تصميم</a:t>
                      </a:r>
                      <a:r>
                        <a:rPr lang="ar-SA" sz="1600" dirty="0">
                          <a:latin typeface="Alexandria Light" pitchFamily="2" charset="-78"/>
                          <a:cs typeface="Alexandria Light" pitchFamily="2" charset="-78"/>
                        </a:rPr>
                        <a:t> وإنتاج البرامج والدروس الإلكترونية التفاعلية.</a:t>
                      </a:r>
                      <a:endParaRPr lang="ar-SA" sz="1600" dirty="0"/>
                    </a:p>
                  </a:txBody>
                  <a:tcPr/>
                </a:tc>
                <a:extLst>
                  <a:ext uri="{0D108BD9-81ED-4DB2-BD59-A6C34878D82A}">
                    <a16:rowId xmlns:a16="http://schemas.microsoft.com/office/drawing/2014/main" val="2062006106"/>
                  </a:ext>
                </a:extLst>
              </a:tr>
              <a:tr h="370840">
                <a:tc>
                  <a:txBody>
                    <a:bodyPr/>
                    <a:lstStyle/>
                    <a:p>
                      <a:pPr algn="ctr" rtl="1"/>
                      <a:r>
                        <a:rPr lang="ar-SA" sz="1600" dirty="0">
                          <a:latin typeface="Alexandria Light" pitchFamily="2" charset="-78"/>
                          <a:cs typeface="Alexandria Light" pitchFamily="2" charset="-78"/>
                        </a:rPr>
                        <a:t>الرابعة</a:t>
                      </a:r>
                    </a:p>
                  </a:txBody>
                  <a:tcPr/>
                </a:tc>
                <a:tc>
                  <a:txBody>
                    <a:bodyPr/>
                    <a:lstStyle/>
                    <a:p>
                      <a:pPr algn="r" rtl="1"/>
                      <a:r>
                        <a:rPr lang="ar-SA" sz="1600" dirty="0">
                          <a:latin typeface="Alexandria Light" pitchFamily="2" charset="-78"/>
                          <a:ea typeface="Calibri" panose="020F0502020204030204" pitchFamily="34" charset="0"/>
                          <a:cs typeface="Alexandria Light" pitchFamily="2" charset="-78"/>
                        </a:rPr>
                        <a:t>التعليم الإلكتروني وأنظمة إدارته. </a:t>
                      </a:r>
                      <a:endParaRPr lang="ar-SA" sz="1600" dirty="0"/>
                    </a:p>
                  </a:txBody>
                  <a:tcPr/>
                </a:tc>
                <a:extLst>
                  <a:ext uri="{0D108BD9-81ED-4DB2-BD59-A6C34878D82A}">
                    <a16:rowId xmlns:a16="http://schemas.microsoft.com/office/drawing/2014/main" val="3743706830"/>
                  </a:ext>
                </a:extLst>
              </a:tr>
              <a:tr h="370840">
                <a:tc>
                  <a:txBody>
                    <a:bodyPr/>
                    <a:lstStyle/>
                    <a:p>
                      <a:pPr algn="ctr" rtl="1"/>
                      <a:r>
                        <a:rPr lang="ar-SA" sz="1600" dirty="0">
                          <a:latin typeface="Alexandria Light" pitchFamily="2" charset="-78"/>
                          <a:cs typeface="Alexandria Light" pitchFamily="2" charset="-78"/>
                        </a:rPr>
                        <a:t>الخامسة</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600" dirty="0">
                          <a:latin typeface="Alexandria Light" pitchFamily="2" charset="-78"/>
                          <a:ea typeface="Calibri" panose="020F0502020204030204" pitchFamily="34" charset="0"/>
                          <a:cs typeface="Alexandria Light" pitchFamily="2" charset="-78"/>
                        </a:rPr>
                        <a:t>التعليم الذكي.</a:t>
                      </a:r>
                      <a:r>
                        <a:rPr lang="ar-SA" sz="1600" dirty="0">
                          <a:latin typeface="Alexandria Light" pitchFamily="2" charset="-78"/>
                          <a:ea typeface="Times New Roman" panose="02020603050405020304" pitchFamily="18" charset="0"/>
                          <a:cs typeface="Alexandria Light" pitchFamily="2" charset="-78"/>
                        </a:rPr>
                        <a:t> </a:t>
                      </a:r>
                    </a:p>
                  </a:txBody>
                  <a:tcPr/>
                </a:tc>
                <a:extLst>
                  <a:ext uri="{0D108BD9-81ED-4DB2-BD59-A6C34878D82A}">
                    <a16:rowId xmlns:a16="http://schemas.microsoft.com/office/drawing/2014/main" val="2332812683"/>
                  </a:ext>
                </a:extLst>
              </a:tr>
              <a:tr h="370840">
                <a:tc>
                  <a:txBody>
                    <a:bodyPr/>
                    <a:lstStyle/>
                    <a:p>
                      <a:pPr algn="ctr" rtl="1"/>
                      <a:r>
                        <a:rPr lang="ar-SA" sz="1600" dirty="0">
                          <a:latin typeface="Alexandria Light" pitchFamily="2" charset="-78"/>
                          <a:cs typeface="Alexandria Light" pitchFamily="2" charset="-78"/>
                        </a:rPr>
                        <a:t>السادسة</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600" dirty="0">
                          <a:latin typeface="Alexandria Light" pitchFamily="2" charset="-78"/>
                          <a:ea typeface="Times New Roman" panose="02020603050405020304" pitchFamily="18" charset="0"/>
                          <a:cs typeface="Alexandria Light" pitchFamily="2" charset="-78"/>
                        </a:rPr>
                        <a:t>الفصول الذكية والمنصات التعليميّة.</a:t>
                      </a:r>
                    </a:p>
                  </a:txBody>
                  <a:tcPr/>
                </a:tc>
                <a:extLst>
                  <a:ext uri="{0D108BD9-81ED-4DB2-BD59-A6C34878D82A}">
                    <a16:rowId xmlns:a16="http://schemas.microsoft.com/office/drawing/2014/main" val="221756546"/>
                  </a:ext>
                </a:extLst>
              </a:tr>
              <a:tr h="370840">
                <a:tc>
                  <a:txBody>
                    <a:bodyPr/>
                    <a:lstStyle/>
                    <a:p>
                      <a:pPr algn="ctr" rtl="1"/>
                      <a:r>
                        <a:rPr lang="ar-SA" sz="1600" dirty="0">
                          <a:latin typeface="Alexandria Light" pitchFamily="2" charset="-78"/>
                          <a:cs typeface="Alexandria Light" pitchFamily="2" charset="-78"/>
                        </a:rPr>
                        <a:t>السابعة</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600" dirty="0">
                          <a:latin typeface="Alexandria Light" pitchFamily="2" charset="-78"/>
                          <a:ea typeface="Times New Roman" panose="02020603050405020304" pitchFamily="18" charset="0"/>
                          <a:cs typeface="Alexandria Light" pitchFamily="2" charset="-78"/>
                        </a:rPr>
                        <a:t>تطبيقات الفصول الذكية  كالسبورة التفاعلية والكاميرا الذكية.</a:t>
                      </a:r>
                    </a:p>
                  </a:txBody>
                  <a:tcPr/>
                </a:tc>
                <a:extLst>
                  <a:ext uri="{0D108BD9-81ED-4DB2-BD59-A6C34878D82A}">
                    <a16:rowId xmlns:a16="http://schemas.microsoft.com/office/drawing/2014/main" val="2006715118"/>
                  </a:ext>
                </a:extLst>
              </a:tr>
              <a:tr h="370840">
                <a:tc>
                  <a:txBody>
                    <a:bodyPr/>
                    <a:lstStyle/>
                    <a:p>
                      <a:pPr algn="ctr" rtl="1"/>
                      <a:r>
                        <a:rPr lang="ar-SA" sz="1600" dirty="0">
                          <a:latin typeface="Alexandria Light" pitchFamily="2" charset="-78"/>
                          <a:cs typeface="Alexandria Light" pitchFamily="2" charset="-78"/>
                        </a:rPr>
                        <a:t>الثامنة</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600" dirty="0">
                          <a:latin typeface="Alexandria Light" pitchFamily="2" charset="-78"/>
                          <a:ea typeface="Times New Roman" panose="02020603050405020304" pitchFamily="18" charset="0"/>
                          <a:cs typeface="Alexandria Light" pitchFamily="2" charset="-78"/>
                        </a:rPr>
                        <a:t>مدخلات تكنولوجيا المعلومات في تعليم المعلمين.</a:t>
                      </a:r>
                    </a:p>
                  </a:txBody>
                  <a:tcPr/>
                </a:tc>
                <a:extLst>
                  <a:ext uri="{0D108BD9-81ED-4DB2-BD59-A6C34878D82A}">
                    <a16:rowId xmlns:a16="http://schemas.microsoft.com/office/drawing/2014/main" val="1976066161"/>
                  </a:ext>
                </a:extLst>
              </a:tr>
              <a:tr h="370840">
                <a:tc>
                  <a:txBody>
                    <a:bodyPr/>
                    <a:lstStyle/>
                    <a:p>
                      <a:pPr algn="ctr" rtl="1"/>
                      <a:r>
                        <a:rPr lang="ar-SA" sz="1600" dirty="0">
                          <a:latin typeface="Alexandria Light" pitchFamily="2" charset="-78"/>
                          <a:cs typeface="Alexandria Light" pitchFamily="2" charset="-78"/>
                        </a:rPr>
                        <a:t>التاسعة</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600" dirty="0">
                          <a:latin typeface="Alexandria Light" pitchFamily="2" charset="-78"/>
                          <a:ea typeface="Times New Roman" panose="02020603050405020304" pitchFamily="18" charset="0"/>
                          <a:cs typeface="Alexandria Light" pitchFamily="2" charset="-78"/>
                        </a:rPr>
                        <a:t>النمو المهني في تكنولوجيا التعليم.</a:t>
                      </a:r>
                    </a:p>
                  </a:txBody>
                  <a:tcPr/>
                </a:tc>
                <a:extLst>
                  <a:ext uri="{0D108BD9-81ED-4DB2-BD59-A6C34878D82A}">
                    <a16:rowId xmlns:a16="http://schemas.microsoft.com/office/drawing/2014/main" val="162092994"/>
                  </a:ext>
                </a:extLst>
              </a:tr>
              <a:tr h="370840">
                <a:tc>
                  <a:txBody>
                    <a:bodyPr/>
                    <a:lstStyle/>
                    <a:p>
                      <a:pPr algn="ctr" rtl="1"/>
                      <a:r>
                        <a:rPr lang="ar-SA" sz="1600" dirty="0">
                          <a:latin typeface="Alexandria Light" pitchFamily="2" charset="-78"/>
                          <a:cs typeface="Alexandria Light" pitchFamily="2" charset="-78"/>
                        </a:rPr>
                        <a:t>العاشرة</a:t>
                      </a:r>
                    </a:p>
                  </a:txBody>
                  <a:tcPr/>
                </a:tc>
                <a:tc>
                  <a:txBody>
                    <a:bodyPr/>
                    <a:lstStyle/>
                    <a:p>
                      <a:pPr algn="r" rtl="1"/>
                      <a:r>
                        <a:rPr lang="ar-SA" sz="1600" kern="1200" dirty="0">
                          <a:solidFill>
                            <a:schemeClr val="dk1"/>
                          </a:solidFill>
                          <a:latin typeface="Alexandria Light" pitchFamily="2" charset="-78"/>
                          <a:cs typeface="Alexandria Light" pitchFamily="2" charset="-78"/>
                        </a:rPr>
                        <a:t>نماذج للمستحدثات التكنولوجية.</a:t>
                      </a:r>
                    </a:p>
                  </a:txBody>
                  <a:tcPr/>
                </a:tc>
                <a:extLst>
                  <a:ext uri="{0D108BD9-81ED-4DB2-BD59-A6C34878D82A}">
                    <a16:rowId xmlns:a16="http://schemas.microsoft.com/office/drawing/2014/main" val="2180465071"/>
                  </a:ext>
                </a:extLst>
              </a:tr>
              <a:tr h="370840">
                <a:tc>
                  <a:txBody>
                    <a:bodyPr/>
                    <a:lstStyle/>
                    <a:p>
                      <a:pPr algn="ctr" rtl="1"/>
                      <a:r>
                        <a:rPr lang="ar-SA" sz="1600" dirty="0">
                          <a:latin typeface="Alexandria Light" pitchFamily="2" charset="-78"/>
                          <a:cs typeface="Alexandria Light" pitchFamily="2" charset="-78"/>
                        </a:rPr>
                        <a:t>الامتحان</a:t>
                      </a:r>
                    </a:p>
                  </a:txBody>
                  <a:tcPr/>
                </a:tc>
                <a:tc>
                  <a:txBody>
                    <a:bodyPr/>
                    <a:lstStyle/>
                    <a:p>
                      <a:pPr rtl="1"/>
                      <a:endParaRPr lang="ar-SA" dirty="0"/>
                    </a:p>
                  </a:txBody>
                  <a:tcPr>
                    <a:solidFill>
                      <a:schemeClr val="accent4"/>
                    </a:solidFill>
                  </a:tcPr>
                </a:tc>
                <a:extLst>
                  <a:ext uri="{0D108BD9-81ED-4DB2-BD59-A6C34878D82A}">
                    <a16:rowId xmlns:a16="http://schemas.microsoft.com/office/drawing/2014/main" val="1447494404"/>
                  </a:ext>
                </a:extLst>
              </a:tr>
            </a:tbl>
          </a:graphicData>
        </a:graphic>
      </p:graphicFrame>
      <p:sp>
        <p:nvSpPr>
          <p:cNvPr id="11" name="Rectangle 10">
            <a:extLst>
              <a:ext uri="{FF2B5EF4-FFF2-40B4-BE49-F238E27FC236}">
                <a16:creationId xmlns:a16="http://schemas.microsoft.com/office/drawing/2014/main" id="{ECE2B066-FE58-44A3-9691-CF97AC1895CC}"/>
              </a:ext>
            </a:extLst>
          </p:cNvPr>
          <p:cNvSpPr/>
          <p:nvPr/>
        </p:nvSpPr>
        <p:spPr>
          <a:xfrm>
            <a:off x="4140977" y="600875"/>
            <a:ext cx="3910045" cy="369332"/>
          </a:xfrm>
          <a:prstGeom prst="rect">
            <a:avLst/>
          </a:prstGeom>
        </p:spPr>
        <p:txBody>
          <a:bodyPr wrap="none">
            <a:spAutoFit/>
          </a:bodyPr>
          <a:lstStyle/>
          <a:p>
            <a:pPr algn="ctr"/>
            <a:r>
              <a:rPr lang="ar-SA" b="1" dirty="0">
                <a:solidFill>
                  <a:srgbClr val="00B0F0"/>
                </a:solidFill>
                <a:latin typeface="Alexandria" pitchFamily="2" charset="-78"/>
                <a:cs typeface="Alexandria" pitchFamily="2" charset="-78"/>
              </a:rPr>
              <a:t>موضوعات مقرر تكنولوجيا التعليم</a:t>
            </a:r>
            <a:endParaRPr lang="en-US" b="1" dirty="0">
              <a:solidFill>
                <a:srgbClr val="00B0F0"/>
              </a:solidFill>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617758236"/>
      </p:ext>
    </p:extLst>
  </p:cSld>
  <p:clrMapOvr>
    <a:masterClrMapping/>
  </p:clrMapOvr>
  <mc:AlternateContent xmlns:mc="http://schemas.openxmlformats.org/markup-compatibility/2006" xmlns:p14="http://schemas.microsoft.com/office/powerpoint/2010/main">
    <mc:Choice Requires="p14">
      <p:transition spd="slow" p14:dur="2000" advTm="108884"/>
    </mc:Choice>
    <mc:Fallback xmlns="">
      <p:transition spd="slow" advTm="1088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36943" x="609600" y="5056188"/>
          <p14:tracePt t="37055" x="609600" y="5046663"/>
          <p14:tracePt t="37072" x="609600" y="5038725"/>
          <p14:tracePt t="37078" x="609600" y="5029200"/>
          <p14:tracePt t="37095" x="627063" y="5019675"/>
          <p14:tracePt t="37105" x="636588" y="5011738"/>
          <p14:tracePt t="37129" x="673100" y="4984750"/>
          <p14:tracePt t="37140" x="690563" y="4975225"/>
          <p14:tracePt t="37154" x="752475" y="4948238"/>
          <p14:tracePt t="37171" x="825500" y="4913313"/>
          <p14:tracePt t="37188" x="923925" y="4886325"/>
          <p14:tracePt t="37205" x="1022350" y="4840288"/>
          <p14:tracePt t="37221" x="1111250" y="4795838"/>
          <p14:tracePt t="37238" x="1282700" y="4733925"/>
          <p14:tracePt t="37255" x="1408113" y="4679950"/>
          <p14:tracePt t="37272" x="1524000" y="4652963"/>
          <p14:tracePt t="37288" x="1622425" y="4608513"/>
          <p14:tracePt t="37305" x="1757363" y="4562475"/>
          <p14:tracePt t="37321" x="1892300" y="4535488"/>
          <p14:tracePt t="37338" x="2025650" y="4500563"/>
          <p14:tracePt t="37354" x="2160588" y="4464050"/>
          <p14:tracePt t="37371" x="2303463" y="4410075"/>
          <p14:tracePt t="37388" x="2428875" y="4356100"/>
          <p14:tracePt t="37404" x="2573338" y="4303713"/>
          <p14:tracePt t="37421" x="2725738" y="4240213"/>
          <p14:tracePt t="37438" x="2984500" y="4132263"/>
          <p14:tracePt t="37455" x="3163888" y="4078288"/>
          <p14:tracePt t="37472" x="3325813" y="4043363"/>
          <p14:tracePt t="37488" x="3451225" y="4016375"/>
          <p14:tracePt t="37504" x="3549650" y="3989388"/>
          <p14:tracePt t="37522" x="3648075" y="3952875"/>
          <p14:tracePt t="37538" x="3729038" y="3917950"/>
          <p14:tracePt t="37554" x="3810000" y="3890963"/>
          <p14:tracePt t="37571" x="3925888" y="3846513"/>
          <p14:tracePt t="37588" x="4025900" y="3810000"/>
          <p14:tracePt t="37604" x="4114800" y="3792538"/>
          <p14:tracePt t="37622" x="4213225" y="3773488"/>
          <p14:tracePt t="37638" x="4267200" y="3756025"/>
          <p14:tracePt t="37655" x="4321175" y="3738563"/>
          <p14:tracePt t="37672" x="4392613" y="3711575"/>
          <p14:tracePt t="37688" x="4473575" y="3684588"/>
          <p14:tracePt t="37705" x="4589463" y="3630613"/>
          <p14:tracePt t="37721" x="4724400" y="3594100"/>
          <p14:tracePt t="37738" x="4867275" y="3568700"/>
          <p14:tracePt t="37754" x="5011738" y="3541713"/>
          <p14:tracePt t="37771" x="5137150" y="3514725"/>
          <p14:tracePt t="37788" x="5270500" y="3478213"/>
          <p14:tracePt t="37804" x="5397500" y="3468688"/>
          <p14:tracePt t="37821" x="5522913" y="3451225"/>
          <p14:tracePt t="37838" x="5710238" y="3406775"/>
          <p14:tracePt t="37855" x="5827713" y="3389313"/>
          <p14:tracePt t="37872" x="5953125" y="3379788"/>
          <p14:tracePt t="37888" x="6086475" y="3362325"/>
          <p14:tracePt t="37904" x="6221413" y="3343275"/>
          <p14:tracePt t="37921" x="6337300" y="3316288"/>
          <p14:tracePt t="37938" x="6427788" y="3289300"/>
          <p14:tracePt t="37954" x="6508750" y="3263900"/>
          <p14:tracePt t="37971" x="6570663" y="3254375"/>
          <p14:tracePt t="37988" x="6624638" y="3227388"/>
          <p14:tracePt t="38004" x="6696075" y="3200400"/>
          <p14:tracePt t="38021" x="6759575" y="3173413"/>
          <p14:tracePt t="38038" x="6840538" y="3136900"/>
          <p14:tracePt t="38055" x="6902450" y="3119438"/>
          <p14:tracePt t="38072" x="6965950" y="3101975"/>
          <p14:tracePt t="38088" x="7046913" y="3084513"/>
          <p14:tracePt t="38104" x="7126288" y="3074988"/>
          <p14:tracePt t="38129" x="7261225" y="3038475"/>
          <p14:tracePt t="38138" x="7315200" y="3030538"/>
          <p14:tracePt t="38155" x="7413625" y="3011488"/>
          <p14:tracePt t="38171" x="7512050" y="2994025"/>
          <p14:tracePt t="38188" x="7620000" y="2967038"/>
          <p14:tracePt t="38205" x="7691438" y="2959100"/>
          <p14:tracePt t="38221" x="7772400" y="2959100"/>
          <p14:tracePt t="38238" x="7880350" y="2940050"/>
          <p14:tracePt t="38255" x="7942263" y="2940050"/>
          <p14:tracePt t="38272" x="8013700" y="2940050"/>
          <p14:tracePt t="38288" x="8094663" y="2940050"/>
          <p14:tracePt t="38305" x="8193088" y="2967038"/>
          <p14:tracePt t="38321" x="8266113" y="2976563"/>
          <p14:tracePt t="38338" x="8328025" y="2984500"/>
          <p14:tracePt t="38355" x="8364538" y="2994025"/>
          <p14:tracePt t="38371" x="8418513" y="2994025"/>
          <p14:tracePt t="38388" x="8453438" y="2994025"/>
          <p14:tracePt t="38405" x="8489950" y="2994025"/>
          <p14:tracePt t="38421" x="8534400" y="3003550"/>
          <p14:tracePt t="38438" x="8570913" y="3003550"/>
          <p14:tracePt t="38454" x="8570913" y="3011488"/>
          <p14:tracePt t="38471" x="8578850" y="3011488"/>
          <p14:tracePt t="38488" x="8597900" y="3011488"/>
          <p14:tracePt t="38623" x="8597900" y="3030538"/>
          <p14:tracePt t="38631" x="8588375" y="3038475"/>
          <p14:tracePt t="38639" x="8578850" y="3038475"/>
          <p14:tracePt t="38655" x="8551863" y="3048000"/>
          <p14:tracePt t="38672" x="8524875" y="3048000"/>
          <p14:tracePt t="38688" x="8507413" y="3048000"/>
          <p14:tracePt t="38704" x="8453438" y="3048000"/>
          <p14:tracePt t="38721" x="8418513" y="3038475"/>
          <p14:tracePt t="38738" x="8399463" y="3038475"/>
          <p14:tracePt t="38754" x="8372475" y="3038475"/>
          <p14:tracePt t="38771" x="8345488" y="3021013"/>
          <p14:tracePt t="38788" x="8337550" y="3021013"/>
          <p14:tracePt t="38804" x="8328025" y="3021013"/>
          <p14:tracePt t="38863" x="8318500" y="3021013"/>
          <p14:tracePt t="38887" x="8328025" y="3011488"/>
          <p14:tracePt t="38894" x="8345488" y="3003550"/>
          <p14:tracePt t="38904" x="8355013" y="2994025"/>
          <p14:tracePt t="38921" x="8391525" y="2984500"/>
          <p14:tracePt t="38938" x="8435975" y="2967038"/>
          <p14:tracePt t="38954" x="8462963" y="2959100"/>
          <p14:tracePt t="38971" x="8507413" y="2959100"/>
          <p14:tracePt t="38988" x="8534400" y="2949575"/>
          <p14:tracePt t="39004" x="8578850" y="2940050"/>
          <p14:tracePt t="39021" x="8605838" y="2932113"/>
          <p14:tracePt t="39038" x="8659813" y="2932113"/>
          <p14:tracePt t="39055" x="8713788" y="2932113"/>
          <p14:tracePt t="39072" x="8758238" y="2932113"/>
          <p14:tracePt t="39088" x="8794750" y="2932113"/>
          <p14:tracePt t="39104" x="8802688" y="2932113"/>
          <p14:tracePt t="39129" x="8812213" y="2932113"/>
          <p14:tracePt t="39190" x="8812213" y="2940050"/>
          <p14:tracePt t="39206" x="8802688" y="2940050"/>
          <p14:tracePt t="39215" x="8775700" y="2940050"/>
          <p14:tracePt t="39222" x="8758238" y="2949575"/>
          <p14:tracePt t="39238" x="8740775" y="2959100"/>
          <p14:tracePt t="39255" x="8731250" y="2959100"/>
          <p14:tracePt t="39310" x="8740775" y="2959100"/>
          <p14:tracePt t="39318" x="8758238" y="2959100"/>
          <p14:tracePt t="39326" x="8785225" y="2949575"/>
          <p14:tracePt t="39338" x="8821738" y="2940050"/>
          <p14:tracePt t="39355" x="8920163" y="2922588"/>
          <p14:tracePt t="39371" x="9009063" y="2913063"/>
          <p14:tracePt t="39388" x="9055100" y="2913063"/>
          <p14:tracePt t="39404" x="9080500" y="2913063"/>
          <p14:tracePt t="39615" x="9072563" y="2913063"/>
          <p14:tracePt t="39638" x="9063038" y="2913063"/>
          <p14:tracePt t="39649" x="9055100" y="2913063"/>
          <p14:tracePt t="39662" x="9045575" y="2913063"/>
          <p14:tracePt t="39688" x="9036050" y="2913063"/>
          <p14:tracePt t="39695" x="9028113" y="2913063"/>
          <p14:tracePt t="39704" x="9018588" y="2913063"/>
          <p14:tracePt t="39721" x="8991600" y="2922588"/>
          <p14:tracePt t="39738" x="8964613" y="2922588"/>
          <p14:tracePt t="39754" x="8920163" y="2922588"/>
          <p14:tracePt t="39771" x="8875713" y="2922588"/>
          <p14:tracePt t="39788" x="8821738" y="2922588"/>
          <p14:tracePt t="39804" x="8775700" y="2922588"/>
          <p14:tracePt t="39821" x="8740775" y="2922588"/>
          <p14:tracePt t="39838" x="8696325" y="2922588"/>
          <p14:tracePt t="39855" x="8677275" y="2922588"/>
          <p14:tracePt t="39871" x="8669338" y="2922588"/>
          <p14:tracePt t="39888" x="8650288" y="2922588"/>
          <p14:tracePt t="39904" x="8623300" y="2922588"/>
          <p14:tracePt t="39921" x="8597900" y="2922588"/>
          <p14:tracePt t="39938" x="8561388" y="2922588"/>
          <p14:tracePt t="39955" x="8543925" y="2922588"/>
          <p14:tracePt t="39971" x="8534400" y="2922588"/>
          <p14:tracePt t="39988" x="8524875" y="2922588"/>
          <p14:tracePt t="40004" x="8507413" y="2922588"/>
          <p14:tracePt t="40021" x="8497888" y="2932113"/>
          <p14:tracePt t="40038" x="8470900" y="2932113"/>
          <p14:tracePt t="40055" x="8453438" y="2940050"/>
          <p14:tracePt t="40071" x="8435975" y="2940050"/>
          <p14:tracePt t="40088" x="8399463" y="2940050"/>
          <p14:tracePt t="40104" x="8382000" y="2940050"/>
          <p14:tracePt t="40129" x="8345488" y="2949575"/>
          <p14:tracePt t="40138" x="8337550" y="2949575"/>
          <p14:tracePt t="40154" x="8328025" y="2949575"/>
          <p14:tracePt t="40171" x="8328025" y="2959100"/>
          <p14:tracePt t="40231" x="8318500" y="2959100"/>
          <p14:tracePt t="41919" x="8310563" y="2959100"/>
          <p14:tracePt t="41935" x="8301038" y="2959100"/>
          <p14:tracePt t="41942" x="8293100" y="2959100"/>
          <p14:tracePt t="41954" x="8274050" y="2959100"/>
          <p14:tracePt t="41971" x="8229600" y="2959100"/>
          <p14:tracePt t="41988" x="8185150" y="2959100"/>
          <p14:tracePt t="42004" x="8148638" y="2959100"/>
          <p14:tracePt t="42022" x="8121650" y="2959100"/>
          <p14:tracePt t="42038" x="8077200" y="2959100"/>
          <p14:tracePt t="42055" x="8059738" y="2959100"/>
          <p14:tracePt t="42071" x="8040688" y="2959100"/>
          <p14:tracePt t="42088" x="8013700" y="2959100"/>
          <p14:tracePt t="42104" x="7969250" y="2959100"/>
          <p14:tracePt t="42129" x="7888288" y="2959100"/>
          <p14:tracePt t="42138" x="7861300" y="2959100"/>
          <p14:tracePt t="42154" x="7808913" y="2959100"/>
          <p14:tracePt t="42171" x="7745413" y="2967038"/>
          <p14:tracePt t="42188" x="7700963" y="2976563"/>
          <p14:tracePt t="42204" x="7646988" y="2994025"/>
          <p14:tracePt t="42221" x="7602538" y="2994025"/>
          <p14:tracePt t="42238" x="7512050" y="3011488"/>
          <p14:tracePt t="42255" x="7467600" y="3011488"/>
          <p14:tracePt t="42271" x="7431088" y="3011488"/>
          <p14:tracePt t="42288" x="7404100" y="3011488"/>
          <p14:tracePt t="42775" x="7396163" y="3011488"/>
          <p14:tracePt t="42791" x="7386638" y="3011488"/>
          <p14:tracePt t="42799" x="7369175" y="3011488"/>
          <p14:tracePt t="42807" x="7342188" y="3011488"/>
          <p14:tracePt t="42821" x="7315200" y="3011488"/>
          <p14:tracePt t="42838" x="7226300" y="2994025"/>
          <p14:tracePt t="42855" x="7153275" y="2976563"/>
          <p14:tracePt t="42872" x="7099300" y="2967038"/>
          <p14:tracePt t="42888" x="7054850" y="2959100"/>
          <p14:tracePt t="42904" x="7010400" y="2949575"/>
          <p14:tracePt t="42921" x="6965950" y="2940050"/>
          <p14:tracePt t="42938" x="6911975" y="2940050"/>
          <p14:tracePt t="42954" x="6848475" y="2940050"/>
          <p14:tracePt t="42971" x="6786563" y="2940050"/>
          <p14:tracePt t="42988" x="6723063" y="2940050"/>
          <p14:tracePt t="43004" x="6669088" y="2940050"/>
          <p14:tracePt t="43021" x="6624638" y="2940050"/>
          <p14:tracePt t="43038" x="6589713" y="2940050"/>
          <p14:tracePt t="43431" x="6580188" y="2940050"/>
          <p14:tracePt t="43439" x="6570663" y="2940050"/>
          <p14:tracePt t="43456" x="6562725" y="2940050"/>
          <p14:tracePt t="43471" x="6516688" y="2940050"/>
          <p14:tracePt t="43488" x="6472238" y="2940050"/>
          <p14:tracePt t="43505" x="6418263" y="2940050"/>
          <p14:tracePt t="43521" x="6373813" y="2940050"/>
          <p14:tracePt t="43538" x="6337300" y="2940050"/>
          <p14:tracePt t="43554" x="6302375" y="2940050"/>
          <p14:tracePt t="43571" x="6265863" y="2940050"/>
          <p14:tracePt t="43588" x="6248400" y="2940050"/>
          <p14:tracePt t="43604" x="6230938" y="2940050"/>
          <p14:tracePt t="43621" x="6203950" y="2940050"/>
          <p14:tracePt t="43638" x="6184900" y="2940050"/>
          <p14:tracePt t="43655" x="6167438" y="2940050"/>
          <p14:tracePt t="44223" x="6159500" y="2940050"/>
          <p14:tracePt t="44319" x="6167438" y="2932113"/>
          <p14:tracePt t="44383" x="6176963" y="2932113"/>
          <p14:tracePt t="44471" x="6184900" y="2922588"/>
          <p14:tracePt t="44504" x="6194425" y="2922588"/>
          <p14:tracePt t="44511" x="6203950" y="2922588"/>
          <p14:tracePt t="44521" x="6211888" y="2922588"/>
          <p14:tracePt t="44538" x="6221413" y="2913063"/>
          <p14:tracePt t="44554" x="6248400" y="2905125"/>
          <p14:tracePt t="44571" x="6265863" y="2905125"/>
          <p14:tracePt t="44588" x="6292850" y="2905125"/>
          <p14:tracePt t="44604" x="6329363" y="2895600"/>
          <p14:tracePt t="44621" x="6383338" y="2895600"/>
          <p14:tracePt t="44638" x="6472238" y="2895600"/>
          <p14:tracePt t="44655" x="6516688" y="2913063"/>
          <p14:tracePt t="44671" x="6553200" y="2922588"/>
          <p14:tracePt t="44688" x="6607175" y="2932113"/>
          <p14:tracePt t="44704" x="6688138" y="2940050"/>
          <p14:tracePt t="44721" x="6759575" y="2959100"/>
          <p14:tracePt t="44738" x="6858000" y="2976563"/>
          <p14:tracePt t="44755" x="6965950" y="2994025"/>
          <p14:tracePt t="44771" x="7081838" y="3011488"/>
          <p14:tracePt t="44788" x="7180263" y="3038475"/>
          <p14:tracePt t="44804" x="7288213" y="3048000"/>
          <p14:tracePt t="44821" x="7396163" y="3057525"/>
          <p14:tracePt t="44838" x="7556500" y="3092450"/>
          <p14:tracePt t="44855" x="7646988" y="3111500"/>
          <p14:tracePt t="44871" x="7735888" y="3128963"/>
          <p14:tracePt t="44888" x="7835900" y="3146425"/>
          <p14:tracePt t="44904" x="7915275" y="3155950"/>
          <p14:tracePt t="44921" x="7996238" y="3163888"/>
          <p14:tracePt t="44938" x="8077200" y="3182938"/>
          <p14:tracePt t="44954" x="8166100" y="3209925"/>
          <p14:tracePt t="44971" x="8247063" y="3227388"/>
          <p14:tracePt t="44988" x="8318500" y="3236913"/>
          <p14:tracePt t="45004" x="8382000" y="3244850"/>
          <p14:tracePt t="45021" x="8453438" y="3263900"/>
          <p14:tracePt t="45038" x="8543925" y="3263900"/>
          <p14:tracePt t="45055" x="8605838" y="3263900"/>
          <p14:tracePt t="45071" x="8659813" y="3263900"/>
          <p14:tracePt t="45088" x="8704263" y="3263900"/>
          <p14:tracePt t="45104" x="8750300" y="3263900"/>
          <p14:tracePt t="45129" x="8794750" y="3263900"/>
          <p14:tracePt t="45138" x="8802688" y="3263900"/>
          <p14:tracePt t="45154" x="8839200" y="3263900"/>
          <p14:tracePt t="45171" x="8883650" y="3271838"/>
          <p14:tracePt t="45188" x="8920163" y="3281363"/>
          <p14:tracePt t="45204" x="8964613" y="3289300"/>
          <p14:tracePt t="45221" x="8982075" y="3289300"/>
          <p14:tracePt t="45639" x="8991600" y="3289300"/>
          <p14:tracePt t="45671" x="8991600" y="3298825"/>
          <p14:tracePt t="45711" x="8982075" y="3308350"/>
          <p14:tracePt t="45727" x="8974138" y="3308350"/>
          <p14:tracePt t="45743" x="8955088" y="3308350"/>
          <p14:tracePt t="45751" x="8947150" y="3308350"/>
          <p14:tracePt t="45758" x="8928100" y="3308350"/>
          <p14:tracePt t="45771" x="8920163" y="3308350"/>
          <p14:tracePt t="45788" x="8883650" y="3308350"/>
          <p14:tracePt t="45805" x="8839200" y="3308350"/>
          <p14:tracePt t="45821" x="8785225" y="3308350"/>
          <p14:tracePt t="45838" x="8696325" y="3308350"/>
          <p14:tracePt t="45855" x="8642350" y="3308350"/>
          <p14:tracePt t="45871" x="8605838" y="3308350"/>
          <p14:tracePt t="45888" x="8578850" y="3308350"/>
          <p14:tracePt t="45904" x="8543925" y="3308350"/>
          <p14:tracePt t="45921" x="8524875" y="3308350"/>
          <p14:tracePt t="45937" x="8489950" y="3316288"/>
          <p14:tracePt t="45954" x="8470900" y="3325813"/>
          <p14:tracePt t="45971" x="8445500" y="3325813"/>
          <p14:tracePt t="45988" x="8418513" y="3325813"/>
          <p14:tracePt t="46004" x="8382000" y="3335338"/>
          <p14:tracePt t="46021" x="8345488" y="3343275"/>
          <p14:tracePt t="46038" x="8301038" y="3343275"/>
          <p14:tracePt t="46055" x="8293100" y="3343275"/>
          <p14:tracePt t="46071" x="8274050" y="3343275"/>
          <p14:tracePt t="46208" x="8266113" y="3343275"/>
          <p14:tracePt t="47111" x="8256588" y="3343275"/>
          <p14:tracePt t="47118" x="8247063" y="3352800"/>
          <p14:tracePt t="47135" x="8212138" y="3352800"/>
          <p14:tracePt t="47142" x="8175625" y="3362325"/>
          <p14:tracePt t="47154" x="8158163" y="3362325"/>
          <p14:tracePt t="47171" x="8086725" y="3362325"/>
          <p14:tracePt t="47187" x="8013700" y="3362325"/>
          <p14:tracePt t="47204" x="7951788" y="3362325"/>
          <p14:tracePt t="47221" x="7907338" y="3362325"/>
          <p14:tracePt t="47238" x="7826375" y="3362325"/>
          <p14:tracePt t="47255" x="7781925" y="3362325"/>
          <p14:tracePt t="47271" x="7735888" y="3352800"/>
          <p14:tracePt t="47288" x="7673975" y="3352800"/>
          <p14:tracePt t="47304" x="7620000" y="3352800"/>
          <p14:tracePt t="47321" x="7556500" y="3352800"/>
          <p14:tracePt t="47338" x="7521575" y="3352800"/>
          <p14:tracePt t="47354" x="7504113" y="3352800"/>
          <p14:tracePt t="47381" x="7494588" y="3352800"/>
          <p14:tracePt t="47438" x="7485063" y="3352800"/>
          <p14:tracePt t="47479" x="7477125" y="3352800"/>
          <p14:tracePt t="47518" x="7467600" y="3352800"/>
          <p14:tracePt t="47526" x="7458075" y="3352800"/>
          <p14:tracePt t="47538" x="7450138" y="3352800"/>
          <p14:tracePt t="47554" x="7404100" y="3362325"/>
          <p14:tracePt t="47571" x="7342188" y="3362325"/>
          <p14:tracePt t="47588" x="7243763" y="3362325"/>
          <p14:tracePt t="47604" x="7153275" y="3362325"/>
          <p14:tracePt t="47621" x="7054850" y="3362325"/>
          <p14:tracePt t="47638" x="6983413" y="3362325"/>
          <p14:tracePt t="47655" x="6956425" y="3362325"/>
          <p14:tracePt t="47671" x="6938963" y="3362325"/>
          <p14:tracePt t="47688" x="6929438" y="3362325"/>
          <p14:tracePt t="47721" x="6921500" y="3362325"/>
          <p14:tracePt t="48046" x="6911975" y="3362325"/>
          <p14:tracePt t="48062" x="6902450" y="3362325"/>
          <p14:tracePt t="48079" x="6884988" y="3362325"/>
          <p14:tracePt t="48088" x="6858000" y="3362325"/>
          <p14:tracePt t="48095" x="6821488" y="3362325"/>
          <p14:tracePt t="48104" x="6813550" y="3362325"/>
          <p14:tracePt t="48129" x="6732588" y="3343275"/>
          <p14:tracePt t="48139" x="6705600" y="3343275"/>
          <p14:tracePt t="48154" x="6669088" y="3343275"/>
          <p14:tracePt t="48171" x="6634163" y="3343275"/>
          <p14:tracePt t="48188" x="6597650" y="3335338"/>
          <p14:tracePt t="48204" x="6562725" y="3316288"/>
          <p14:tracePt t="48221" x="6526213" y="3316288"/>
          <p14:tracePt t="48238" x="6464300" y="3308350"/>
          <p14:tracePt t="48255" x="6418263" y="3298825"/>
          <p14:tracePt t="48271" x="6383338" y="3298825"/>
          <p14:tracePt t="48288" x="6337300" y="3298825"/>
          <p14:tracePt t="48304" x="6319838" y="3298825"/>
          <p14:tracePt t="48321" x="6311900" y="3298825"/>
          <p14:tracePt t="48487" x="6302375" y="3298825"/>
          <p14:tracePt t="48575" x="6292850" y="3298825"/>
          <p14:tracePt t="48582" x="6284913" y="3298825"/>
          <p14:tracePt t="48591" x="6275388" y="3298825"/>
          <p14:tracePt t="48607" x="6257925" y="3298825"/>
          <p14:tracePt t="48621" x="6230938" y="3308350"/>
          <p14:tracePt t="48638" x="6167438" y="3316288"/>
          <p14:tracePt t="48655" x="6096000" y="3335338"/>
          <p14:tracePt t="48671" x="6032500" y="3335338"/>
          <p14:tracePt t="48688" x="5961063" y="3335338"/>
          <p14:tracePt t="48704" x="5907088" y="3335338"/>
          <p14:tracePt t="48721" x="5862638" y="3335338"/>
          <p14:tracePt t="48738" x="5827713" y="3335338"/>
          <p14:tracePt t="48754" x="5791200" y="3335338"/>
          <p14:tracePt t="48771" x="5754688" y="3335338"/>
          <p14:tracePt t="48788" x="5727700" y="3335338"/>
          <p14:tracePt t="48804" x="5702300" y="3335338"/>
          <p14:tracePt t="48821" x="5665788" y="3335338"/>
          <p14:tracePt t="48838" x="5621338" y="3325813"/>
          <p14:tracePt t="48855" x="5611813" y="3325813"/>
          <p14:tracePt t="48871" x="5594350" y="3316288"/>
          <p14:tracePt t="48888" x="5575300" y="3316288"/>
          <p14:tracePt t="49144" x="5567363" y="3316288"/>
          <p14:tracePt t="49159" x="5557838" y="3316288"/>
          <p14:tracePt t="49166" x="5549900" y="3316288"/>
          <p14:tracePt t="49175" x="5540375" y="3316288"/>
          <p14:tracePt t="49188" x="5522913" y="3316288"/>
          <p14:tracePt t="49204" x="5468938" y="3316288"/>
          <p14:tracePt t="49221" x="5422900" y="3316288"/>
          <p14:tracePt t="49238" x="5334000" y="3298825"/>
          <p14:tracePt t="49255" x="5307013" y="3298825"/>
          <p14:tracePt t="49271" x="5253038" y="3298825"/>
          <p14:tracePt t="49288" x="5199063" y="3298825"/>
          <p14:tracePt t="49304" x="5145088" y="3298825"/>
          <p14:tracePt t="49321" x="5100638" y="3298825"/>
          <p14:tracePt t="49337" x="5065713" y="3298825"/>
          <p14:tracePt t="49354" x="5019675" y="3298825"/>
          <p14:tracePt t="49371" x="4984750" y="3298825"/>
          <p14:tracePt t="49388" x="4948238" y="3298825"/>
          <p14:tracePt t="49404" x="4913313" y="3298825"/>
          <p14:tracePt t="49421" x="4876800" y="3298825"/>
          <p14:tracePt t="49439" x="4813300" y="3298825"/>
          <p14:tracePt t="49455" x="4787900" y="3298825"/>
          <p14:tracePt t="49471" x="4768850" y="3298825"/>
          <p14:tracePt t="50982" x="4805363" y="3298825"/>
          <p14:tracePt t="50990" x="4822825" y="3298825"/>
          <p14:tracePt t="51005" x="4832350" y="3298825"/>
          <p14:tracePt t="51021" x="4867275" y="3308350"/>
          <p14:tracePt t="51038" x="4903788" y="3308350"/>
          <p14:tracePt t="51055" x="4940300" y="3308350"/>
          <p14:tracePt t="51071" x="5002213" y="3308350"/>
          <p14:tracePt t="51088" x="5100638" y="3316288"/>
          <p14:tracePt t="51104" x="5208588" y="3335338"/>
          <p14:tracePt t="51121" x="5324475" y="3352800"/>
          <p14:tracePt t="51138" x="5449888" y="3379788"/>
          <p14:tracePt t="51155" x="5575300" y="3397250"/>
          <p14:tracePt t="51171" x="5702300" y="3416300"/>
          <p14:tracePt t="51188" x="5835650" y="3441700"/>
          <p14:tracePt t="51204" x="5980113" y="3468688"/>
          <p14:tracePt t="51221" x="6132513" y="3505200"/>
          <p14:tracePt t="51238" x="6391275" y="3559175"/>
          <p14:tracePt t="51255" x="6562725" y="3594100"/>
          <p14:tracePt t="51271" x="6742113" y="3630613"/>
          <p14:tracePt t="51288" x="6929438" y="3667125"/>
          <p14:tracePt t="51304" x="7118350" y="3711575"/>
          <p14:tracePt t="51321" x="7305675" y="3746500"/>
          <p14:tracePt t="51338" x="7458075" y="3773488"/>
          <p14:tracePt t="51354" x="7566025" y="3792538"/>
          <p14:tracePt t="51371" x="7637463" y="3810000"/>
          <p14:tracePt t="51388" x="7683500" y="3810000"/>
          <p14:tracePt t="51404" x="7735888" y="3810000"/>
          <p14:tracePt t="51421" x="7799388" y="3810000"/>
          <p14:tracePt t="51438" x="7934325" y="3810000"/>
          <p14:tracePt t="51455" x="7996238" y="3810000"/>
          <p14:tracePt t="51471" x="8059738" y="3810000"/>
          <p14:tracePt t="51488" x="8113713" y="3810000"/>
          <p14:tracePt t="51504" x="8166100" y="3810000"/>
          <p14:tracePt t="51523" x="8220075" y="3810000"/>
          <p14:tracePt t="51538" x="8266113" y="3819525"/>
          <p14:tracePt t="51555" x="8301038" y="3819525"/>
          <p14:tracePt t="51571" x="8337550" y="3819525"/>
          <p14:tracePt t="51588" x="8382000" y="3819525"/>
          <p14:tracePt t="51604" x="8418513" y="3819525"/>
          <p14:tracePt t="51621" x="8453438" y="3819525"/>
          <p14:tracePt t="51638" x="8507413" y="3800475"/>
          <p14:tracePt t="51767" x="8516938" y="3800475"/>
          <p14:tracePt t="51792" x="8524875" y="3800475"/>
          <p14:tracePt t="51799" x="8543925" y="3792538"/>
          <p14:tracePt t="51815" x="8561388" y="3783013"/>
          <p14:tracePt t="51824" x="8578850" y="3773488"/>
          <p14:tracePt t="51840" x="8623300" y="3765550"/>
          <p14:tracePt t="51855" x="8659813" y="3765550"/>
          <p14:tracePt t="51871" x="8696325" y="3746500"/>
          <p14:tracePt t="52112" x="8686800" y="3746500"/>
          <p14:tracePt t="52134" x="8677275" y="3756025"/>
          <p14:tracePt t="52145" x="8669338" y="3756025"/>
          <p14:tracePt t="52155" x="8650288" y="3765550"/>
          <p14:tracePt t="52173" x="8642350" y="3765550"/>
          <p14:tracePt t="52188" x="8615363" y="3765550"/>
          <p14:tracePt t="52204" x="8570913" y="3765550"/>
          <p14:tracePt t="52221" x="8551863" y="3765550"/>
          <p14:tracePt t="52238" x="8489950" y="3756025"/>
          <p14:tracePt t="52254" x="8462963" y="3746500"/>
          <p14:tracePt t="52271" x="8426450" y="3729038"/>
          <p14:tracePt t="52288" x="8382000" y="3711575"/>
          <p14:tracePt t="52304" x="8337550" y="3694113"/>
          <p14:tracePt t="52321" x="8310563" y="3684588"/>
          <p14:tracePt t="52338" x="8274050" y="3675063"/>
          <p14:tracePt t="52354" x="8274050" y="3667125"/>
          <p14:tracePt t="53014" x="8266113" y="3667125"/>
          <p14:tracePt t="53022" x="8256588" y="3667125"/>
          <p14:tracePt t="53039" x="8239125" y="3667125"/>
          <p14:tracePt t="53055" x="8185150" y="3675063"/>
          <p14:tracePt t="53071" x="8131175" y="3675063"/>
          <p14:tracePt t="53088" x="8050213" y="3675063"/>
          <p14:tracePt t="53104" x="7988300" y="3675063"/>
          <p14:tracePt t="53128" x="7915275" y="3675063"/>
          <p14:tracePt t="53138" x="7888288" y="3684588"/>
          <p14:tracePt t="53154" x="7853363" y="3694113"/>
          <p14:tracePt t="53171" x="7816850" y="3694113"/>
          <p14:tracePt t="53187" x="7772400" y="3711575"/>
          <p14:tracePt t="53204" x="7727950" y="3721100"/>
          <p14:tracePt t="53221" x="7664450" y="3721100"/>
          <p14:tracePt t="53238" x="7556500" y="3721100"/>
          <p14:tracePt t="53255" x="7494588" y="3721100"/>
          <p14:tracePt t="53271" x="7431088" y="3721100"/>
          <p14:tracePt t="53288" x="7396163" y="3721100"/>
          <p14:tracePt t="53304" x="7378700" y="3721100"/>
          <p14:tracePt t="53321" x="7369175" y="3721100"/>
          <p14:tracePt t="53337" x="7351713" y="3721100"/>
          <p14:tracePt t="53774" x="7342188" y="3721100"/>
          <p14:tracePt t="53783" x="7332663" y="3721100"/>
          <p14:tracePt t="53792" x="7324725" y="3721100"/>
          <p14:tracePt t="53804" x="7305675" y="3721100"/>
          <p14:tracePt t="53821" x="7251700" y="3721100"/>
          <p14:tracePt t="53838" x="7126288" y="3721100"/>
          <p14:tracePt t="53855" x="7054850" y="3721100"/>
          <p14:tracePt t="53871" x="7000875" y="3721100"/>
          <p14:tracePt t="53888" x="6946900" y="3721100"/>
          <p14:tracePt t="53904" x="6911975" y="3721100"/>
          <p14:tracePt t="53921" x="6884988" y="3721100"/>
          <p14:tracePt t="53938" x="6858000" y="3721100"/>
          <p14:tracePt t="53954" x="6831013" y="3721100"/>
          <p14:tracePt t="53971" x="6794500" y="3721100"/>
          <p14:tracePt t="53988" x="6759575" y="3721100"/>
          <p14:tracePt t="54004" x="6723063" y="3721100"/>
          <p14:tracePt t="54021" x="6678613" y="3721100"/>
          <p14:tracePt t="54022" x="6669088" y="3721100"/>
          <p14:tracePt t="54038" x="6642100" y="3711575"/>
          <p14:tracePt t="54054" x="6634163" y="3711575"/>
          <p14:tracePt t="57831" x="6634163" y="3721100"/>
          <p14:tracePt t="57847" x="6634163" y="3729038"/>
          <p14:tracePt t="57863" x="6634163" y="3738563"/>
          <p14:tracePt t="57888" x="6642100" y="3756025"/>
          <p14:tracePt t="57904" x="6651625" y="3765550"/>
          <p14:tracePt t="57918" x="6651625" y="3773488"/>
          <p14:tracePt t="57928" x="6661150" y="3783013"/>
          <p14:tracePt t="57937" x="6669088" y="3792538"/>
          <p14:tracePt t="57955" x="6688138" y="3800475"/>
          <p14:tracePt t="57971" x="6705600" y="3810000"/>
          <p14:tracePt t="57987" x="6750050" y="3819525"/>
          <p14:tracePt t="58004" x="6804025" y="3827463"/>
          <p14:tracePt t="58021" x="6894513" y="3846513"/>
          <p14:tracePt t="58022" x="6946900" y="3854450"/>
          <p14:tracePt t="58038" x="7073900" y="3873500"/>
          <p14:tracePt t="58054" x="7189788" y="3881438"/>
          <p14:tracePt t="58071" x="7332663" y="3881438"/>
          <p14:tracePt t="58088" x="7494588" y="3908425"/>
          <p14:tracePt t="58104" x="7683500" y="3935413"/>
          <p14:tracePt t="58129" x="7942263" y="3998913"/>
          <p14:tracePt t="58139" x="8032750" y="4016375"/>
          <p14:tracePt t="58156" x="8202613" y="4051300"/>
          <p14:tracePt t="58171" x="8364538" y="4078288"/>
          <p14:tracePt t="58187" x="8480425" y="4105275"/>
          <p14:tracePt t="58205" x="8534400" y="4114800"/>
          <p14:tracePt t="58221" x="8570913" y="4124325"/>
          <p14:tracePt t="58278" x="8578850" y="4124325"/>
          <p14:tracePt t="58288" x="8588375" y="4124325"/>
          <p14:tracePt t="58551" x="8588375" y="4132263"/>
          <p14:tracePt t="58561" x="8578850" y="4132263"/>
          <p14:tracePt t="58571" x="8561388" y="4141788"/>
          <p14:tracePt t="58588" x="8543925" y="4141788"/>
          <p14:tracePt t="58604" x="8534400" y="4141788"/>
          <p14:tracePt t="58621" x="8524875" y="4141788"/>
          <p14:tracePt t="58638" x="8507413" y="4141788"/>
          <p14:tracePt t="58654" x="8497888" y="4141788"/>
          <p14:tracePt t="58671" x="8480425" y="4141788"/>
          <p14:tracePt t="58688" x="8470900" y="4124325"/>
          <p14:tracePt t="58704" x="8462963" y="4114800"/>
          <p14:tracePt t="58721" x="8445500" y="4097338"/>
          <p14:tracePt t="58737" x="8418513" y="4078288"/>
          <p14:tracePt t="58754" x="8391525" y="4070350"/>
          <p14:tracePt t="58771" x="8364538" y="4060825"/>
          <p14:tracePt t="58787" x="8355013" y="4043363"/>
          <p14:tracePt t="58804" x="8345488" y="4033838"/>
          <p14:tracePt t="58821" x="8337550" y="4025900"/>
          <p14:tracePt t="61023" x="8328025" y="4025900"/>
          <p14:tracePt t="61031" x="8328025" y="4033838"/>
          <p14:tracePt t="61042" x="8318500" y="4070350"/>
          <p14:tracePt t="61055" x="8310563" y="4114800"/>
          <p14:tracePt t="61072" x="8310563" y="4159250"/>
          <p14:tracePt t="61088" x="8310563" y="4186238"/>
          <p14:tracePt t="61104" x="8310563" y="4222750"/>
          <p14:tracePt t="61129" x="8310563" y="4249738"/>
          <p14:tracePt t="61154" x="8310563" y="4267200"/>
          <p14:tracePt t="61390" x="8301038" y="4267200"/>
          <p14:tracePt t="61398" x="8293100" y="4257675"/>
          <p14:tracePt t="61408" x="8266113" y="4249738"/>
          <p14:tracePt t="61421" x="8229600" y="4230688"/>
          <p14:tracePt t="61438" x="8094663" y="4195763"/>
          <p14:tracePt t="61455" x="8005763" y="4178300"/>
          <p14:tracePt t="61471" x="7915275" y="4168775"/>
          <p14:tracePt t="61488" x="7843838" y="4151313"/>
          <p14:tracePt t="61504" x="7835900" y="4151313"/>
          <p14:tracePt t="61520" x="7808913" y="4141788"/>
          <p14:tracePt t="61537" x="7799388" y="4141788"/>
          <p14:tracePt t="61558" x="7781925" y="4141788"/>
          <p14:tracePt t="61575" x="7754938" y="4151313"/>
          <p14:tracePt t="61588" x="7735888" y="4151313"/>
          <p14:tracePt t="61604" x="7700963" y="4159250"/>
          <p14:tracePt t="61621" x="7646988" y="4159250"/>
          <p14:tracePt t="61638" x="7575550" y="4159250"/>
          <p14:tracePt t="61654" x="7556500" y="4159250"/>
          <p14:tracePt t="61671" x="7548563" y="4159250"/>
          <p14:tracePt t="62039" x="7566025" y="4151313"/>
          <p14:tracePt t="62057" x="7593013" y="4141788"/>
          <p14:tracePt t="62075" x="7637463" y="4141788"/>
          <p14:tracePt t="62089" x="7691438" y="4141788"/>
          <p14:tracePt t="62105" x="7745413" y="4141788"/>
          <p14:tracePt t="62129" x="7826375" y="4141788"/>
          <p14:tracePt t="62139" x="7853363" y="4141788"/>
          <p14:tracePt t="62156" x="7915275" y="4141788"/>
          <p14:tracePt t="62171" x="7969250" y="4151313"/>
          <p14:tracePt t="62187" x="8032750" y="4159250"/>
          <p14:tracePt t="62204" x="8121650" y="4168775"/>
          <p14:tracePt t="62221" x="8193088" y="4186238"/>
          <p14:tracePt t="62237" x="8283575" y="4195763"/>
          <p14:tracePt t="62255" x="8426450" y="4240213"/>
          <p14:tracePt t="62271" x="8516938" y="4284663"/>
          <p14:tracePt t="62288" x="8597900" y="4311650"/>
          <p14:tracePt t="62304" x="8650288" y="4348163"/>
          <p14:tracePt t="62320" x="8696325" y="4375150"/>
          <p14:tracePt t="62337" x="8731250" y="4402138"/>
          <p14:tracePt t="62354" x="8758238" y="4419600"/>
          <p14:tracePt t="62371" x="8767763" y="4429125"/>
          <p14:tracePt t="62387" x="8767763" y="4437063"/>
          <p14:tracePt t="62575" x="8767763" y="4446588"/>
          <p14:tracePt t="62639" x="8758238" y="4446588"/>
          <p14:tracePt t="62646" x="8758238" y="4456113"/>
          <p14:tracePt t="62656" x="8750300" y="4456113"/>
          <p14:tracePt t="62672" x="8740775" y="4464050"/>
          <p14:tracePt t="62695" x="8731250" y="4473575"/>
          <p14:tracePt t="62705" x="8723313" y="4473575"/>
          <p14:tracePt t="62721" x="8713788" y="4483100"/>
          <p14:tracePt t="62831" x="8704263" y="4491038"/>
          <p14:tracePt t="63719" x="8704263" y="4500563"/>
          <p14:tracePt t="63759" x="8696325" y="4500563"/>
          <p14:tracePt t="63766" x="8686800" y="4500563"/>
          <p14:tracePt t="63777" x="8677275" y="4508500"/>
          <p14:tracePt t="63787" x="8650288" y="4518025"/>
          <p14:tracePt t="63804" x="8615363" y="4518025"/>
          <p14:tracePt t="63821" x="8570913" y="4535488"/>
          <p14:tracePt t="63837" x="8516938" y="4545013"/>
          <p14:tracePt t="63855" x="8470900" y="4554538"/>
          <p14:tracePt t="63871" x="8462963" y="4554538"/>
          <p14:tracePt t="65471" x="8445500" y="4554538"/>
          <p14:tracePt t="65488" x="8382000" y="4554538"/>
          <p14:tracePt t="65501" x="8355013" y="4554538"/>
          <p14:tracePt t="65511" x="8266113" y="4554538"/>
          <p14:tracePt t="65521" x="8212138" y="4554538"/>
          <p14:tracePt t="65539" x="8131175" y="4554538"/>
          <p14:tracePt t="65555" x="8067675" y="4554538"/>
          <p14:tracePt t="65571" x="8023225" y="4554538"/>
          <p14:tracePt t="65587" x="7978775" y="4562475"/>
          <p14:tracePt t="65604" x="7942263" y="4572000"/>
          <p14:tracePt t="65624" x="7880350" y="4589463"/>
          <p14:tracePt t="65637" x="7870825" y="4589463"/>
          <p14:tracePt t="65654" x="7816850" y="4598988"/>
          <p14:tracePt t="65671" x="7781925" y="4608513"/>
          <p14:tracePt t="65690" x="7735888" y="4616450"/>
          <p14:tracePt t="65704" x="7700963" y="4616450"/>
          <p14:tracePt t="65720" x="7673975" y="4616450"/>
          <p14:tracePt t="65737" x="7646988" y="4616450"/>
          <p14:tracePt t="65754" x="7629525" y="4616450"/>
          <p14:tracePt t="65787" x="7620000" y="4616450"/>
          <p14:tracePt t="65804" x="7610475" y="4616450"/>
          <p14:tracePt t="65821" x="7602538" y="4616450"/>
          <p14:tracePt t="65837" x="7593013" y="4616450"/>
          <p14:tracePt t="66054" x="7583488" y="4616450"/>
          <p14:tracePt t="66063" x="7575550" y="4616450"/>
          <p14:tracePt t="66073" x="7556500" y="4616450"/>
          <p14:tracePt t="66089" x="7504113" y="4616450"/>
          <p14:tracePt t="66104" x="7396163" y="4598988"/>
          <p14:tracePt t="66120" x="7297738" y="4581525"/>
          <p14:tracePt t="66138" x="7189788" y="4554538"/>
          <p14:tracePt t="66154" x="7108825" y="4535488"/>
          <p14:tracePt t="66171" x="7073900" y="4527550"/>
          <p14:tracePt t="66187" x="7037388" y="4518025"/>
          <p14:tracePt t="66204" x="7010400" y="4518025"/>
          <p14:tracePt t="66222" x="6946900" y="4518025"/>
          <p14:tracePt t="66237" x="6921500" y="4518025"/>
          <p14:tracePt t="66254" x="6840538" y="4518025"/>
          <p14:tracePt t="66271" x="6813550" y="4518025"/>
          <p14:tracePt t="66287" x="6777038" y="4518025"/>
          <p14:tracePt t="66304" x="6769100" y="4518025"/>
          <p14:tracePt t="66414" x="6750050" y="4518025"/>
          <p14:tracePt t="66424" x="6732588" y="4508500"/>
          <p14:tracePt t="66440" x="6715125" y="4500563"/>
          <p14:tracePt t="66454" x="6696075" y="4491038"/>
          <p14:tracePt t="66799" x="6688138" y="4491038"/>
          <p14:tracePt t="66935" x="6678613" y="4491038"/>
          <p14:tracePt t="66944" x="6669088" y="4491038"/>
          <p14:tracePt t="66959" x="6661150" y="4491038"/>
          <p14:tracePt t="66971" x="6642100" y="4500563"/>
          <p14:tracePt t="66987" x="6597650" y="4508500"/>
          <p14:tracePt t="67004" x="6553200" y="4508500"/>
          <p14:tracePt t="67021" x="6489700" y="4518025"/>
          <p14:tracePt t="67037" x="6427788" y="4518025"/>
          <p14:tracePt t="67038" x="6400800" y="4518025"/>
          <p14:tracePt t="67055" x="6356350" y="4518025"/>
          <p14:tracePt t="67071" x="6292850" y="4518025"/>
          <p14:tracePt t="67088" x="6230938" y="4518025"/>
          <p14:tracePt t="67104" x="6167438" y="4518025"/>
          <p14:tracePt t="67120" x="6105525" y="4518025"/>
          <p14:tracePt t="67138" x="6042025" y="4518025"/>
          <p14:tracePt t="67156" x="5988050" y="4518025"/>
          <p14:tracePt t="67171" x="5943600" y="4518025"/>
          <p14:tracePt t="67187" x="5916613" y="4518025"/>
          <p14:tracePt t="67238" x="5907088" y="4518025"/>
          <p14:tracePt t="67278" x="5907088" y="4508500"/>
          <p14:tracePt t="67318" x="5899150" y="4500563"/>
          <p14:tracePt t="67366" x="5889625" y="4483100"/>
          <p14:tracePt t="68208" x="5899150" y="4483100"/>
          <p14:tracePt t="68222" x="5916613" y="4483100"/>
          <p14:tracePt t="68231" x="5961063" y="4483100"/>
          <p14:tracePt t="68240" x="6015038" y="4483100"/>
          <p14:tracePt t="68255" x="6184900" y="4491038"/>
          <p14:tracePt t="68271" x="6400800" y="4518025"/>
          <p14:tracePt t="68288" x="6624638" y="4527550"/>
          <p14:tracePt t="68304" x="6911975" y="4562475"/>
          <p14:tracePt t="68320" x="7099300" y="4562475"/>
          <p14:tracePt t="68337" x="7288213" y="4562475"/>
          <p14:tracePt t="68355" x="7431088" y="4562475"/>
          <p14:tracePt t="68370" x="7539038" y="4562475"/>
          <p14:tracePt t="68387" x="7673975" y="4572000"/>
          <p14:tracePt t="68404" x="7799388" y="4598988"/>
          <p14:tracePt t="68422" x="8023225" y="4643438"/>
          <p14:tracePt t="68437" x="8104188" y="4660900"/>
          <p14:tracePt t="68456" x="8337550" y="4706938"/>
          <p14:tracePt t="68471" x="8426450" y="4733925"/>
          <p14:tracePt t="68488" x="8480425" y="4741863"/>
          <p14:tracePt t="68504" x="8489950" y="4741863"/>
          <p14:tracePt t="68550" x="8497888" y="4751388"/>
          <p14:tracePt t="68561" x="8507413" y="4760913"/>
          <p14:tracePt t="68582" x="8524875" y="4760913"/>
          <p14:tracePt t="68593" x="8534400" y="4768850"/>
          <p14:tracePt t="68605" x="8543925" y="4768850"/>
          <p14:tracePt t="68622" x="8551863" y="4768850"/>
          <p14:tracePt t="69038" x="8561388" y="4768850"/>
          <p14:tracePt t="69423" x="8561388" y="4778375"/>
          <p14:tracePt t="70295" x="8570913" y="4787900"/>
          <p14:tracePt t="71935" x="8578850" y="4787900"/>
          <p14:tracePt t="71946" x="8588375" y="4787900"/>
          <p14:tracePt t="71956" x="8605838" y="4787900"/>
          <p14:tracePt t="71974" x="8623300" y="4778375"/>
          <p14:tracePt t="71987" x="8632825" y="4778375"/>
          <p14:tracePt t="72005" x="8650288" y="4778375"/>
          <p14:tracePt t="72020" x="8704263" y="4768850"/>
          <p14:tracePt t="72037" x="8758238" y="4768850"/>
          <p14:tracePt t="72038" x="8785225" y="4768850"/>
          <p14:tracePt t="72054" x="8829675" y="4768850"/>
          <p14:tracePt t="72071" x="8866188" y="4768850"/>
          <p14:tracePt t="72087" x="8883650" y="4768850"/>
          <p14:tracePt t="72104" x="8902700" y="4768850"/>
          <p14:tracePt t="72166" x="8910638" y="4760913"/>
          <p14:tracePt t="72223" x="8920163" y="4760913"/>
          <p14:tracePt t="72719" x="8910638" y="4760913"/>
          <p14:tracePt t="72734" x="8893175" y="4768850"/>
          <p14:tracePt t="72745" x="8866188" y="4778375"/>
          <p14:tracePt t="72756" x="8856663" y="4778375"/>
          <p14:tracePt t="72772" x="8802688" y="4778375"/>
          <p14:tracePt t="72787" x="8731250" y="4778375"/>
          <p14:tracePt t="72803" x="8632825" y="4778375"/>
          <p14:tracePt t="72821" x="8561388" y="4778375"/>
          <p14:tracePt t="72837" x="8453438" y="4768850"/>
          <p14:tracePt t="72856" x="8345488" y="4741863"/>
          <p14:tracePt t="72871" x="8301038" y="4733925"/>
          <p14:tracePt t="72887" x="8266113" y="4733925"/>
          <p14:tracePt t="72904" x="8247063" y="4733925"/>
          <p14:tracePt t="72920" x="8229600" y="4733925"/>
          <p14:tracePt t="72939" x="8220075" y="4733925"/>
          <p14:tracePt t="72992" x="8212138" y="4733925"/>
          <p14:tracePt t="73006" x="8193088" y="4733925"/>
          <p14:tracePt t="73015" x="8185150" y="4733925"/>
          <p14:tracePt t="73025" x="8175625" y="4733925"/>
          <p14:tracePt t="73040" x="8148638" y="4733925"/>
          <p14:tracePt t="73054" x="8131175" y="4733925"/>
          <p14:tracePt t="73070" x="8121650" y="4733925"/>
          <p14:tracePt t="73375" x="8113713" y="4741863"/>
          <p14:tracePt t="73399" x="8113713" y="4751388"/>
          <p14:tracePt t="73414" x="8104188" y="4760913"/>
          <p14:tracePt t="73438" x="8094663" y="4768850"/>
          <p14:tracePt t="73455" x="8094663" y="4778375"/>
          <p14:tracePt t="73465" x="8077200" y="4778375"/>
          <p14:tracePt t="73475" x="8059738" y="4787900"/>
          <p14:tracePt t="73490" x="8032750" y="4795838"/>
          <p14:tracePt t="73505" x="7969250" y="4795838"/>
          <p14:tracePt t="73520" x="7870825" y="4795838"/>
          <p14:tracePt t="73540" x="7745413" y="4795838"/>
          <p14:tracePt t="73542" x="7673975" y="4795838"/>
          <p14:tracePt t="73557" x="7602538" y="4795838"/>
          <p14:tracePt t="73571" x="7477125" y="4795838"/>
          <p14:tracePt t="73587" x="7378700" y="4795838"/>
          <p14:tracePt t="73604" x="7297738" y="4795838"/>
          <p14:tracePt t="73621" x="7261225" y="4795838"/>
          <p14:tracePt t="73637" x="7251700" y="4795838"/>
          <p14:tracePt t="73943" x="7243763" y="4795838"/>
          <p14:tracePt t="73975" x="7243763" y="4805363"/>
          <p14:tracePt t="73992" x="7234238" y="4805363"/>
          <p14:tracePt t="74015" x="7216775" y="4813300"/>
          <p14:tracePt t="74025" x="7207250" y="4822825"/>
          <p14:tracePt t="74041" x="7180263" y="4822825"/>
          <p14:tracePt t="74055" x="7162800" y="4822825"/>
          <p14:tracePt t="74071" x="7126288" y="4822825"/>
          <p14:tracePt t="74088" x="7073900" y="4822825"/>
          <p14:tracePt t="74104" x="7019925" y="4822825"/>
          <p14:tracePt t="74120" x="6973888" y="4822825"/>
          <p14:tracePt t="74138" x="6929438" y="4822825"/>
          <p14:tracePt t="74154" x="6894513" y="4822825"/>
          <p14:tracePt t="74170" x="6867525" y="4822825"/>
          <p14:tracePt t="74187" x="6848475" y="4822825"/>
          <p14:tracePt t="74204" x="6840538" y="4822825"/>
          <p14:tracePt t="74999" x="6821488" y="4832350"/>
          <p14:tracePt t="75020" x="6821488" y="4840288"/>
          <p14:tracePt t="75039" x="6777038" y="4840288"/>
          <p14:tracePt t="75055" x="6705600" y="4840288"/>
          <p14:tracePt t="75071" x="6607175" y="4840288"/>
          <p14:tracePt t="75087" x="6499225" y="4840288"/>
          <p14:tracePt t="75104" x="6400800" y="4840288"/>
          <p14:tracePt t="75120" x="6311900" y="4840288"/>
          <p14:tracePt t="75139" x="6238875" y="4840288"/>
          <p14:tracePt t="75154" x="6167438" y="4840288"/>
          <p14:tracePt t="75171" x="6086475" y="4840288"/>
          <p14:tracePt t="75187" x="6007100" y="4840288"/>
          <p14:tracePt t="75204" x="5916613" y="4813300"/>
          <p14:tracePt t="75224" x="5791200" y="4795838"/>
          <p14:tracePt t="75237" x="5754688" y="4795838"/>
          <p14:tracePt t="75259" x="5648325" y="4795838"/>
          <p14:tracePt t="75271" x="5594350" y="4795838"/>
          <p14:tracePt t="75288" x="5540375" y="4795838"/>
          <p14:tracePt t="75304" x="5486400" y="4795838"/>
          <p14:tracePt t="75320" x="5441950" y="4795838"/>
          <p14:tracePt t="75337" x="5387975" y="4795838"/>
          <p14:tracePt t="75354" x="5351463" y="4795838"/>
          <p14:tracePt t="75370" x="5324475" y="4795838"/>
          <p14:tracePt t="75387" x="5316538" y="4795838"/>
          <p14:tracePt t="76079" x="5316538" y="4805363"/>
          <p14:tracePt t="76559" x="5316538" y="4813300"/>
          <p14:tracePt t="76903" x="5316538" y="4822825"/>
          <p14:tracePt t="76920" x="5334000" y="4822825"/>
          <p14:tracePt t="76935" x="5343525" y="4822825"/>
          <p14:tracePt t="76945" x="5351463" y="4822825"/>
          <p14:tracePt t="76956" x="5360988" y="4813300"/>
          <p14:tracePt t="77030" x="5370513" y="4813300"/>
          <p14:tracePt t="77054" x="5378450" y="4813300"/>
          <p14:tracePt t="77064" x="5387975" y="4813300"/>
          <p14:tracePt t="77074" x="5397500" y="4813300"/>
          <p14:tracePt t="77090" x="5441950" y="4813300"/>
          <p14:tracePt t="77104" x="5513388" y="4813300"/>
          <p14:tracePt t="77129" x="5710238" y="4813300"/>
          <p14:tracePt t="77140" x="5800725" y="4813300"/>
          <p14:tracePt t="77155" x="5961063" y="4813300"/>
          <p14:tracePt t="77170" x="6122988" y="4813300"/>
          <p14:tracePt t="77188" x="6265863" y="4813300"/>
          <p14:tracePt t="77204" x="6410325" y="4813300"/>
          <p14:tracePt t="77220" x="6553200" y="4813300"/>
          <p14:tracePt t="77237" x="6688138" y="4832350"/>
          <p14:tracePt t="77255" x="6911975" y="4876800"/>
          <p14:tracePt t="77271" x="7091363" y="4903788"/>
          <p14:tracePt t="77288" x="7261225" y="4921250"/>
          <p14:tracePt t="77305" x="7450138" y="4921250"/>
          <p14:tracePt t="77322" x="7646988" y="4921250"/>
          <p14:tracePt t="77337" x="7835900" y="4921250"/>
          <p14:tracePt t="77354" x="7996238" y="4921250"/>
          <p14:tracePt t="77370" x="8131175" y="4921250"/>
          <p14:tracePt t="77389" x="8239125" y="4921250"/>
          <p14:tracePt t="77404" x="8345488" y="4940300"/>
          <p14:tracePt t="77421" x="8418513" y="4948238"/>
          <p14:tracePt t="77437" x="8480425" y="4957763"/>
          <p14:tracePt t="77455" x="8632825" y="4984750"/>
          <p14:tracePt t="77471" x="8713788" y="5002213"/>
          <p14:tracePt t="77487" x="8767763" y="5011738"/>
          <p14:tracePt t="77504" x="8856663" y="5019675"/>
          <p14:tracePt t="77520" x="8920163" y="5038725"/>
          <p14:tracePt t="77537" x="8955088" y="5038725"/>
          <p14:tracePt t="77554" x="8982075" y="5056188"/>
          <p14:tracePt t="77570" x="8991600" y="5056188"/>
          <p14:tracePt t="77587" x="8991600" y="5065713"/>
          <p14:tracePt t="77604" x="9001125" y="5073650"/>
          <p14:tracePt t="77621" x="9009063" y="5083175"/>
          <p14:tracePt t="77637" x="9018588" y="5100638"/>
          <p14:tracePt t="77654" x="9028113" y="5110163"/>
          <p14:tracePt t="77670" x="9036050" y="5110163"/>
          <p14:tracePt t="78999" x="9036050" y="5118100"/>
          <p14:tracePt t="79018" x="9036050" y="5137150"/>
          <p14:tracePt t="79034" x="9028113" y="5164138"/>
          <p14:tracePt t="79045" x="9028113" y="5172075"/>
          <p14:tracePt t="79056" x="9009063" y="5191125"/>
          <p14:tracePt t="79071" x="8991600" y="5208588"/>
          <p14:tracePt t="79088" x="8937625" y="5226050"/>
          <p14:tracePt t="79105" x="8893175" y="5253038"/>
          <p14:tracePt t="79127" x="8785225" y="5270500"/>
          <p14:tracePt t="79139" x="8750300" y="5280025"/>
          <p14:tracePt t="79156" x="8650288" y="5297488"/>
          <p14:tracePt t="79171" x="8561388" y="5307013"/>
          <p14:tracePt t="79188" x="8462963" y="5307013"/>
          <p14:tracePt t="79204" x="8364538" y="5297488"/>
          <p14:tracePt t="79223" x="8283575" y="5289550"/>
          <p14:tracePt t="79237" x="8274050" y="5289550"/>
          <p14:tracePt t="79254" x="8256588" y="5289550"/>
          <p14:tracePt t="79751" x="8256588" y="5280025"/>
          <p14:tracePt t="79775" x="8247063" y="5270500"/>
          <p14:tracePt t="79815" x="8247063" y="5262563"/>
          <p14:tracePt t="79838" x="8247063" y="5253038"/>
          <p14:tracePt t="79849" x="8247063" y="5245100"/>
          <p14:tracePt t="79864" x="8247063" y="5235575"/>
          <p14:tracePt t="79880" x="8247063" y="5226050"/>
          <p14:tracePt t="79894" x="8247063" y="5218113"/>
          <p14:tracePt t="79910" x="8247063" y="5208588"/>
          <p14:tracePt t="81103" x="8239125" y="5208588"/>
          <p14:tracePt t="81128" x="8229600" y="5208588"/>
          <p14:tracePt t="81138" x="8220075" y="5208588"/>
          <p14:tracePt t="81155" x="8175625" y="5218113"/>
          <p14:tracePt t="81171" x="8140700" y="5218113"/>
          <p14:tracePt t="81187" x="8077200" y="5218113"/>
          <p14:tracePt t="81204" x="8013700" y="5218113"/>
          <p14:tracePt t="81223" x="7861300" y="5218113"/>
          <p14:tracePt t="81237" x="7826375" y="5218113"/>
          <p14:tracePt t="81254" x="7718425" y="5218113"/>
          <p14:tracePt t="81272" x="7620000" y="5218113"/>
          <p14:tracePt t="81289" x="7548563" y="5218113"/>
          <p14:tracePt t="81304" x="7485063" y="5218113"/>
          <p14:tracePt t="81322" x="7440613" y="5226050"/>
          <p14:tracePt t="81337" x="7386638" y="5235575"/>
          <p14:tracePt t="81360" x="7324725" y="5262563"/>
          <p14:tracePt t="81375" x="7288213" y="5270500"/>
          <p14:tracePt t="81387" x="7278688" y="5270500"/>
          <p14:tracePt t="81404" x="7261225" y="5270500"/>
          <p14:tracePt t="81462" x="7251700" y="5270500"/>
          <p14:tracePt t="81654" x="7234238" y="5280025"/>
          <p14:tracePt t="81664" x="7226300" y="5280025"/>
          <p14:tracePt t="81676" x="7199313" y="5280025"/>
          <p14:tracePt t="81687" x="7135813" y="5280025"/>
          <p14:tracePt t="81704" x="7046913" y="5280025"/>
          <p14:tracePt t="81722" x="6946900" y="5270500"/>
          <p14:tracePt t="81738" x="6858000" y="5253038"/>
          <p14:tracePt t="81754" x="6794500" y="5253038"/>
          <p14:tracePt t="81770" x="6732588" y="5253038"/>
          <p14:tracePt t="81787" x="6661150" y="5253038"/>
          <p14:tracePt t="81804" x="6607175" y="5235575"/>
          <p14:tracePt t="81821" x="6553200" y="5226050"/>
          <p14:tracePt t="81837" x="6481763" y="5218113"/>
          <p14:tracePt t="81854" x="6445250" y="5199063"/>
          <p14:tracePt t="81871" x="6427788" y="5199063"/>
          <p14:tracePt t="81887" x="6418263" y="5199063"/>
          <p14:tracePt t="84070" x="6410325" y="5199063"/>
          <p14:tracePt t="84082" x="6400800" y="5199063"/>
          <p14:tracePt t="84095" x="6391275" y="5199063"/>
          <p14:tracePt t="84107" x="6373813" y="5199063"/>
          <p14:tracePt t="84120" x="6311900" y="5199063"/>
          <p14:tracePt t="84139" x="6203950" y="5199063"/>
          <p14:tracePt t="84153" x="6059488" y="5199063"/>
          <p14:tracePt t="84170" x="5899150" y="5199063"/>
          <p14:tracePt t="84188" x="5719763" y="5199063"/>
          <p14:tracePt t="84204" x="5540375" y="5199063"/>
          <p14:tracePt t="84220" x="5360988" y="5199063"/>
          <p14:tracePt t="84237" x="5199063" y="5199063"/>
          <p14:tracePt t="84254" x="5002213" y="5199063"/>
          <p14:tracePt t="84271" x="4876800" y="5199063"/>
          <p14:tracePt t="84287" x="4778375" y="5199063"/>
          <p14:tracePt t="84304" x="4706938" y="5199063"/>
          <p14:tracePt t="84321" x="4660900" y="5199063"/>
          <p14:tracePt t="84337" x="4643438" y="5199063"/>
          <p14:tracePt t="84354" x="4635500" y="5199063"/>
          <p14:tracePt t="85183" x="4635500" y="5191125"/>
          <p14:tracePt t="85200" x="4643438" y="5191125"/>
          <p14:tracePt t="85212" x="4652963" y="5191125"/>
          <p14:tracePt t="85224" x="4679950" y="5191125"/>
          <p14:tracePt t="85237" x="4706938" y="5191125"/>
          <p14:tracePt t="85255" x="4787900" y="5191125"/>
          <p14:tracePt t="85272" x="4876800" y="5191125"/>
          <p14:tracePt t="85287" x="4975225" y="5191125"/>
          <p14:tracePt t="85305" x="5073650" y="5191125"/>
          <p14:tracePt t="85320" x="5199063" y="5191125"/>
          <p14:tracePt t="85337" x="5324475" y="5191125"/>
          <p14:tracePt t="85353" x="5459413" y="5191125"/>
          <p14:tracePt t="85370" x="5638800" y="5191125"/>
          <p14:tracePt t="85387" x="5845175" y="5191125"/>
          <p14:tracePt t="85403" x="6051550" y="5191125"/>
          <p14:tracePt t="85423" x="6400800" y="5191125"/>
          <p14:tracePt t="85437" x="6508750" y="5191125"/>
          <p14:tracePt t="85454" x="6742113" y="5191125"/>
          <p14:tracePt t="85472" x="6902450" y="5191125"/>
          <p14:tracePt t="85487" x="7037388" y="5191125"/>
          <p14:tracePt t="85505" x="7189788" y="5191125"/>
          <p14:tracePt t="85520" x="7359650" y="5191125"/>
          <p14:tracePt t="85537" x="7548563" y="5191125"/>
          <p14:tracePt t="85553" x="7735888" y="5191125"/>
          <p14:tracePt t="85570" x="7915275" y="5191125"/>
          <p14:tracePt t="85587" x="8086725" y="5191125"/>
          <p14:tracePt t="85604" x="8239125" y="5191125"/>
          <p14:tracePt t="85621" x="8372475" y="5191125"/>
          <p14:tracePt t="85637" x="8497888" y="5191125"/>
          <p14:tracePt t="85654" x="8686800" y="5191125"/>
          <p14:tracePt t="85672" x="8802688" y="5191125"/>
          <p14:tracePt t="85687" x="8937625" y="5199063"/>
          <p14:tracePt t="85709" x="9045575" y="5199063"/>
          <p14:tracePt t="85721" x="9126538" y="5218113"/>
          <p14:tracePt t="85738" x="9188450" y="5235575"/>
          <p14:tracePt t="85755" x="9232900" y="5245100"/>
          <p14:tracePt t="85771" x="9278938" y="5253038"/>
          <p14:tracePt t="85787" x="9296400" y="5262563"/>
          <p14:tracePt t="85807" x="9313863" y="5270500"/>
          <p14:tracePt t="85943" x="9323388" y="5280025"/>
          <p14:tracePt t="85958" x="9332913" y="5280025"/>
          <p14:tracePt t="85975" x="9332913" y="5289550"/>
          <p14:tracePt t="85990" x="9332913" y="5307013"/>
          <p14:tracePt t="86003" x="9340850" y="5307013"/>
          <p14:tracePt t="86020" x="9340850" y="5316538"/>
          <p14:tracePt t="86038" x="9340850" y="5324475"/>
          <p14:tracePt t="86062" x="9340850" y="5334000"/>
          <p14:tracePt t="86074" x="9350375" y="5351463"/>
          <p14:tracePt t="86088" x="9359900" y="5370513"/>
          <p14:tracePt t="86104" x="9359900" y="5378450"/>
          <p14:tracePt t="86129" x="9377363" y="5414963"/>
          <p14:tracePt t="86154" x="9377363" y="5422900"/>
          <p14:tracePt t="86703" x="9377363" y="5432425"/>
          <p14:tracePt t="86720" x="9377363" y="5441950"/>
          <p14:tracePt t="86742" x="9377363" y="5449888"/>
          <p14:tracePt t="86766" x="9377363" y="5459413"/>
          <p14:tracePt t="86863" x="9377363" y="5468938"/>
          <p14:tracePt t="87358" x="9377363" y="5476875"/>
          <p14:tracePt t="87431" x="9377363" y="5486400"/>
          <p14:tracePt t="87442" x="9377363" y="5495925"/>
          <p14:tracePt t="87454" x="9367838" y="5503863"/>
          <p14:tracePt t="87471" x="9367838" y="5522913"/>
          <p14:tracePt t="87488" x="9359900" y="5540375"/>
          <p14:tracePt t="87506" x="9332913" y="5557838"/>
          <p14:tracePt t="87520" x="9296400" y="5575300"/>
          <p14:tracePt t="87537" x="9269413" y="5594350"/>
          <p14:tracePt t="87554" x="9224963" y="5602288"/>
          <p14:tracePt t="87570" x="9207500" y="5611813"/>
          <p14:tracePt t="87587" x="9153525" y="5611813"/>
          <p14:tracePt t="87611" x="9063038" y="5611813"/>
          <p14:tracePt t="87626" x="9001125" y="5611813"/>
          <p14:tracePt t="87640" x="8947150" y="5611813"/>
          <p14:tracePt t="87653" x="8920163" y="5611813"/>
          <p14:tracePt t="87672" x="8848725" y="5611813"/>
          <p14:tracePt t="87689" x="8785225" y="5611813"/>
          <p14:tracePt t="87704" x="8723313" y="5611813"/>
          <p14:tracePt t="87720" x="8669338" y="5602288"/>
          <p14:tracePt t="87739" x="8615363" y="5594350"/>
          <p14:tracePt t="87754" x="8551863" y="5584825"/>
          <p14:tracePt t="87771" x="8497888" y="5575300"/>
          <p14:tracePt t="87787" x="8426450" y="5575300"/>
          <p14:tracePt t="87805" x="8355013" y="5575300"/>
          <p14:tracePt t="87822" x="8328025" y="5575300"/>
          <p14:tracePt t="87958" x="8318500" y="5575300"/>
          <p14:tracePt t="89382" x="8301038" y="5575300"/>
          <p14:tracePt t="89394" x="8293100" y="5584825"/>
          <p14:tracePt t="89406" x="8274050" y="5602288"/>
          <p14:tracePt t="89420" x="8266113" y="5602288"/>
          <p14:tracePt t="89436" x="8229600" y="5602288"/>
          <p14:tracePt t="89454" x="8158163" y="5621338"/>
          <p14:tracePt t="89471" x="8086725" y="5621338"/>
          <p14:tracePt t="89488" x="7996238" y="5621338"/>
          <p14:tracePt t="89504" x="7915275" y="5621338"/>
          <p14:tracePt t="89520" x="7835900" y="5621338"/>
          <p14:tracePt t="89539" x="7789863" y="5621338"/>
          <p14:tracePt t="89553" x="7762875" y="5621338"/>
          <p14:tracePt t="89570" x="7754938" y="5621338"/>
          <p14:tracePt t="89678" x="7745413" y="5621338"/>
          <p14:tracePt t="89847" x="7727950" y="5621338"/>
          <p14:tracePt t="89862" x="7718425" y="5629275"/>
          <p14:tracePt t="89875" x="7708900" y="5638800"/>
          <p14:tracePt t="89888" x="7646988" y="5656263"/>
          <p14:tracePt t="89904" x="7593013" y="5665788"/>
          <p14:tracePt t="89920" x="7494588" y="5683250"/>
          <p14:tracePt t="89937" x="7413625" y="5683250"/>
          <p14:tracePt t="89955" x="7342188" y="5683250"/>
          <p14:tracePt t="89971" x="7261225" y="5683250"/>
          <p14:tracePt t="89988" x="7199313" y="5683250"/>
          <p14:tracePt t="90005" x="7145338" y="5683250"/>
          <p14:tracePt t="90020" x="7118350" y="5683250"/>
          <p14:tracePt t="90061" x="7099300" y="5683250"/>
          <p14:tracePt t="90160" x="7091363" y="5683250"/>
          <p14:tracePt t="90176" x="7081838" y="5683250"/>
          <p14:tracePt t="90189" x="7064375" y="5683250"/>
          <p14:tracePt t="90203" x="7010400" y="5675313"/>
          <p14:tracePt t="90220" x="6921500" y="5648325"/>
          <p14:tracePt t="90237" x="6813550" y="5629275"/>
          <p14:tracePt t="90253" x="6696075" y="5611813"/>
          <p14:tracePt t="90272" x="6570663" y="5584825"/>
          <p14:tracePt t="90287" x="6499225" y="5567363"/>
          <p14:tracePt t="90304" x="6472238" y="5567363"/>
          <p14:tracePt t="90321" x="6437313" y="5567363"/>
          <p14:tracePt t="90338" x="6427788" y="5557838"/>
          <p14:tracePt t="90354" x="6418263" y="5557838"/>
          <p14:tracePt t="90438" x="6410325" y="5549900"/>
          <p14:tracePt t="90607" x="6391275" y="5549900"/>
          <p14:tracePt t="90620" x="6364288" y="5549900"/>
          <p14:tracePt t="90637" x="6302375" y="5549900"/>
          <p14:tracePt t="90654" x="6176963" y="5549900"/>
          <p14:tracePt t="90672" x="6078538" y="5549900"/>
          <p14:tracePt t="90689" x="5988050" y="5549900"/>
          <p14:tracePt t="90704" x="5934075" y="5549900"/>
          <p14:tracePt t="90720" x="5899150" y="5549900"/>
          <p14:tracePt t="90737" x="5872163" y="5549900"/>
          <p14:tracePt t="90756" x="5854700" y="5549900"/>
          <p14:tracePt t="90770" x="5845175" y="5549900"/>
          <p14:tracePt t="91391" x="5854700" y="5549900"/>
          <p14:tracePt t="91403" x="5889625" y="5549900"/>
          <p14:tracePt t="91415" x="5980113" y="5549900"/>
          <p14:tracePt t="91427" x="6032500" y="5549900"/>
          <p14:tracePt t="91439" x="6194425" y="5549900"/>
          <p14:tracePt t="91454" x="6373813" y="5549900"/>
          <p14:tracePt t="91471" x="6570663" y="5549900"/>
          <p14:tracePt t="91489" x="6786563" y="5549900"/>
          <p14:tracePt t="91504" x="7010400" y="5549900"/>
          <p14:tracePt t="91520" x="7251700" y="5549900"/>
          <p14:tracePt t="91537" x="7494588" y="5549900"/>
          <p14:tracePt t="91554" x="7789863" y="5549900"/>
          <p14:tracePt t="91572" x="8086725" y="5549900"/>
          <p14:tracePt t="91587" x="8408988" y="5549900"/>
          <p14:tracePt t="91608" x="8928100" y="5557838"/>
          <p14:tracePt t="91627" x="9180513" y="5575300"/>
          <p14:tracePt t="91642" x="9404350" y="5602288"/>
          <p14:tracePt t="91658" x="9564688" y="5629275"/>
          <p14:tracePt t="91672" x="9690100" y="5656263"/>
          <p14:tracePt t="91687" x="9780588" y="5675313"/>
          <p14:tracePt t="91704" x="9817100" y="5683250"/>
          <p14:tracePt t="91722" x="9825038" y="5683250"/>
          <p14:tracePt t="91790" x="9834563" y="5683250"/>
          <p14:tracePt t="91806" x="9842500" y="5692775"/>
          <p14:tracePt t="91824" x="9842500" y="5702300"/>
          <p14:tracePt t="91836" x="9842500" y="5710238"/>
          <p14:tracePt t="91854" x="9852025" y="5719763"/>
          <p14:tracePt t="91889" x="9861550" y="5727700"/>
          <p14:tracePt t="91904" x="9869488" y="5737225"/>
          <p14:tracePt t="91942" x="9869488" y="5746750"/>
          <p14:tracePt t="91960" x="9869488" y="5754688"/>
          <p14:tracePt t="91972" x="9869488" y="5764213"/>
          <p14:tracePt t="91992" x="9869488" y="5773738"/>
          <p14:tracePt t="92005" x="9869488" y="5781675"/>
          <p14:tracePt t="92020" x="9869488" y="5800725"/>
          <p14:tracePt t="92037" x="9869488" y="5827713"/>
          <p14:tracePt t="92055" x="9869488" y="5854700"/>
          <p14:tracePt t="92072" x="9869488" y="5862638"/>
          <p14:tracePt t="92166" x="9869488" y="5872163"/>
          <p14:tracePt t="92182" x="9869488" y="5880100"/>
          <p14:tracePt t="92287" x="9861550" y="5880100"/>
          <p14:tracePt t="92310" x="9825038" y="5889625"/>
          <p14:tracePt t="92323" x="9807575" y="5899150"/>
          <p14:tracePt t="92336" x="9780588" y="5907088"/>
          <p14:tracePt t="92354" x="9744075" y="5907088"/>
          <p14:tracePt t="92372" x="9717088" y="5907088"/>
          <p14:tracePt t="92387" x="9709150" y="5907088"/>
          <p14:tracePt t="92534" x="9709150" y="5916613"/>
          <p14:tracePt t="94006" x="9709150" y="5907088"/>
          <p14:tracePt t="94150" x="9709150" y="5916613"/>
          <p14:tracePt t="94167" x="9690100" y="5916613"/>
          <p14:tracePt t="94182" x="9672638" y="5916613"/>
          <p14:tracePt t="94196" x="9655175" y="5916613"/>
          <p14:tracePt t="94208" x="9610725" y="5916613"/>
          <p14:tracePt t="94221" x="9583738" y="5916613"/>
          <p14:tracePt t="94237" x="9537700" y="5916613"/>
          <p14:tracePt t="94253" x="9502775" y="5916613"/>
          <p14:tracePt t="94271" x="9439275" y="5916613"/>
          <p14:tracePt t="94287" x="9394825" y="5916613"/>
          <p14:tracePt t="94304" x="9340850" y="5916613"/>
          <p14:tracePt t="94322" x="9296400" y="5916613"/>
          <p14:tracePt t="94337" x="9251950" y="5916613"/>
          <p14:tracePt t="94355" x="9215438" y="5916613"/>
          <p14:tracePt t="94370" x="9180513" y="5916613"/>
          <p14:tracePt t="94389" x="9134475" y="5916613"/>
          <p14:tracePt t="94407" x="9072563" y="5934075"/>
          <p14:tracePt t="94420" x="9055100" y="5943600"/>
          <p14:tracePt t="94439" x="8974138" y="5961063"/>
          <p14:tracePt t="94453" x="8955088" y="5961063"/>
          <p14:tracePt t="94471" x="8866188" y="5980113"/>
          <p14:tracePt t="94487" x="8839200" y="5980113"/>
          <p14:tracePt t="94507" x="8812213" y="5980113"/>
          <p14:tracePt t="94520" x="8785225" y="5980113"/>
          <p14:tracePt t="94537" x="8758238" y="5980113"/>
          <p14:tracePt t="94553" x="8713788" y="5980113"/>
          <p14:tracePt t="94573" x="8669338" y="5980113"/>
          <p14:tracePt t="94587" x="8642350" y="5970588"/>
          <p14:tracePt t="94615" x="8551863" y="5961063"/>
          <p14:tracePt t="94629" x="8534400" y="5953125"/>
          <p14:tracePt t="94644" x="8516938" y="5953125"/>
          <p14:tracePt t="94658" x="8480425" y="5953125"/>
          <p14:tracePt t="94671" x="8453438" y="5953125"/>
          <p14:tracePt t="94689" x="8426450" y="5953125"/>
          <p14:tracePt t="94704" x="8418513" y="5943600"/>
          <p14:tracePt t="96207" x="8408988" y="5943600"/>
          <p14:tracePt t="96219" x="8399463" y="5943600"/>
          <p14:tracePt t="96238" x="8399463" y="5934075"/>
          <p14:tracePt t="96631" x="8391525" y="5934075"/>
          <p14:tracePt t="96655" x="8391525" y="5926138"/>
          <p14:tracePt t="96669" x="8382000" y="5916613"/>
          <p14:tracePt t="96687" x="8382000" y="5907088"/>
          <p14:tracePt t="96710" x="8382000" y="5899150"/>
          <p14:tracePt t="96838" x="8382000" y="5889625"/>
          <p14:tracePt t="96910" x="8382000" y="5899150"/>
          <p14:tracePt t="97360" x="8382000" y="5907088"/>
          <p14:tracePt t="97407" x="8382000" y="5916613"/>
          <p14:tracePt t="97419" x="8382000" y="5926138"/>
          <p14:tracePt t="97431" x="8364538" y="5934075"/>
          <p14:tracePt t="97444" x="8345488" y="5934075"/>
          <p14:tracePt t="97458" x="8283575" y="5934075"/>
          <p14:tracePt t="97471" x="8202613" y="5934075"/>
          <p14:tracePt t="97487" x="8094663" y="5934075"/>
          <p14:tracePt t="97504" x="7969250" y="5934075"/>
          <p14:tracePt t="97520" x="7853363" y="5934075"/>
          <p14:tracePt t="97536" x="7762875" y="5934075"/>
          <p14:tracePt t="97554" x="7700963" y="5934075"/>
          <p14:tracePt t="97570" x="7656513" y="5934075"/>
          <p14:tracePt t="97586" x="7637463" y="5934075"/>
          <p14:tracePt t="97603" x="7620000" y="5934075"/>
          <p14:tracePt t="97626" x="7610475" y="5934075"/>
          <p14:tracePt t="98822" x="7593013" y="5934075"/>
          <p14:tracePt t="98833" x="7566025" y="5934075"/>
          <p14:tracePt t="98847" x="7494588" y="5934075"/>
          <p14:tracePt t="98860" x="7458075" y="5926138"/>
          <p14:tracePt t="98873" x="7369175" y="5926138"/>
          <p14:tracePt t="98887" x="7288213" y="5926138"/>
          <p14:tracePt t="98904" x="7189788" y="5926138"/>
          <p14:tracePt t="98920" x="7126288" y="5926138"/>
          <p14:tracePt t="98936" x="7054850" y="5926138"/>
          <p14:tracePt t="98954" x="6983413" y="5934075"/>
          <p14:tracePt t="98970" x="6921500" y="5934075"/>
          <p14:tracePt t="98986" x="6858000" y="5934075"/>
          <p14:tracePt t="99004" x="6786563" y="5934075"/>
          <p14:tracePt t="99020" x="6723063" y="5934075"/>
          <p14:tracePt t="99039" x="6634163" y="5934075"/>
          <p14:tracePt t="99056" x="6589713" y="5934075"/>
          <p14:tracePt t="99071" x="6543675" y="5934075"/>
          <p14:tracePt t="99087" x="6499225" y="5934075"/>
          <p14:tracePt t="99106" x="6454775" y="5934075"/>
          <p14:tracePt t="99120" x="6418263" y="5916613"/>
          <p14:tracePt t="99141" x="6410325" y="5907088"/>
          <p14:tracePt t="99182" x="6400800" y="5907088"/>
          <p14:tracePt t="100359" x="6391275" y="5907088"/>
          <p14:tracePt t="100383" x="6383338" y="5907088"/>
          <p14:tracePt t="100407" x="6383338" y="5899150"/>
          <p14:tracePt t="100430" x="6383338" y="5889625"/>
          <p14:tracePt t="100454" x="6383338" y="5880100"/>
          <p14:tracePt t="100646" x="6373813" y="5862638"/>
          <p14:tracePt t="100662" x="6364288" y="5862638"/>
          <p14:tracePt t="100676" x="6356350" y="5862638"/>
          <p14:tracePt t="100689" x="6346825" y="5862638"/>
          <p14:tracePt t="100704" x="6329363" y="5854700"/>
          <p14:tracePt t="100720" x="6319838" y="5854700"/>
          <p14:tracePt t="100737" x="6311900" y="5845175"/>
          <p14:tracePt t="100966" x="6302375" y="5845175"/>
          <p14:tracePt t="100990" x="6292850" y="5845175"/>
          <p14:tracePt t="101003" x="6284913" y="5845175"/>
          <p14:tracePt t="101022" x="6221413" y="5845175"/>
          <p14:tracePt t="101037" x="6194425" y="5845175"/>
          <p14:tracePt t="101054" x="6069013" y="5818188"/>
          <p14:tracePt t="101073" x="5988050" y="5808663"/>
          <p14:tracePt t="101087" x="5916613" y="5791200"/>
          <p14:tracePt t="101104" x="5845175" y="5773738"/>
          <p14:tracePt t="101120" x="5781675" y="5764213"/>
          <p14:tracePt t="101141" x="5683250" y="5746750"/>
          <p14:tracePt t="101164" x="5549900" y="5737225"/>
          <p14:tracePt t="101180" x="5459413" y="5727700"/>
          <p14:tracePt t="101195" x="5370513" y="5710238"/>
          <p14:tracePt t="101211" x="5316538" y="5692775"/>
          <p14:tracePt t="101226" x="5245100" y="5683250"/>
          <p14:tracePt t="101250" x="5154613" y="5656263"/>
          <p14:tracePt t="101267" x="5083175" y="5648325"/>
          <p14:tracePt t="101281" x="5002213" y="5629275"/>
          <p14:tracePt t="101296" x="4921250" y="5611813"/>
          <p14:tracePt t="101312" x="4849813" y="5602288"/>
          <p14:tracePt t="101327" x="4768850" y="5584825"/>
          <p14:tracePt t="101341" x="4741863" y="5584825"/>
          <p14:tracePt t="101364" x="4643438" y="5584825"/>
          <p14:tracePt t="101383" x="4581525" y="5567363"/>
          <p14:tracePt t="101397" x="4554538" y="5557838"/>
          <p14:tracePt t="101413" x="4500563" y="5549900"/>
          <p14:tracePt t="101428" x="4473575" y="5549900"/>
          <p14:tracePt t="101443" x="4429125" y="5530850"/>
          <p14:tracePt t="101457" x="4410075" y="5530850"/>
          <p14:tracePt t="101471" x="4392613" y="5530850"/>
          <p14:tracePt t="101487" x="4365625" y="5513388"/>
          <p14:tracePt t="101503" x="4356100" y="5513388"/>
          <p14:tracePt t="101520" x="4348163" y="5513388"/>
          <p14:tracePt t="101959" x="4338638" y="5513388"/>
          <p14:tracePt t="101982" x="4330700" y="5503863"/>
          <p14:tracePt t="101997" x="4330700" y="5495925"/>
          <p14:tracePt t="102012" x="4338638" y="5468938"/>
          <p14:tracePt t="102026" x="4356100" y="5449888"/>
          <p14:tracePt t="102040" x="4375150" y="5432425"/>
          <p14:tracePt t="102054" x="4392613" y="5414963"/>
          <p14:tracePt t="102071" x="4410075" y="5397500"/>
          <p14:tracePt t="102087" x="4429125" y="5378450"/>
          <p14:tracePt t="102103" x="4429125" y="5370513"/>
          <p14:tracePt t="102120" x="4437063" y="5351463"/>
          <p14:tracePt t="103598" x="4429125" y="5370513"/>
          <p14:tracePt t="103611" x="4410075" y="5378450"/>
          <p14:tracePt t="103626" x="4383088" y="5387975"/>
          <p14:tracePt t="103640" x="4365625" y="5387975"/>
          <p14:tracePt t="103662" x="4356100" y="5387975"/>
          <p14:tracePt t="103719" x="4348163" y="5397500"/>
          <p14:tracePt t="103736" x="4330700" y="5397500"/>
          <p14:tracePt t="103748" x="4303713" y="5405438"/>
          <p14:tracePt t="103762" x="4249738" y="5414963"/>
          <p14:tracePt t="103777" x="4151313" y="5432425"/>
          <p14:tracePt t="103791" x="4033838" y="5449888"/>
          <p14:tracePt t="103805" x="3971925" y="5468938"/>
          <p14:tracePt t="103833" x="3702050" y="5540375"/>
          <p14:tracePt t="103848" x="3549650" y="5594350"/>
          <p14:tracePt t="103864" x="3397250" y="5665788"/>
          <p14:tracePt t="103879" x="3244850" y="5719763"/>
          <p14:tracePt t="103895" x="3128963" y="5773738"/>
          <p14:tracePt t="103909" x="3065463" y="5800725"/>
          <p14:tracePt t="103924" x="2949575" y="5845175"/>
          <p14:tracePt t="103939" x="2832100" y="5899150"/>
          <p14:tracePt t="103954" x="2743200" y="5934075"/>
          <p14:tracePt t="103971" x="2671763" y="5961063"/>
          <p14:tracePt t="103986" x="2635250" y="5980113"/>
          <p14:tracePt t="104003" x="2617788" y="5980113"/>
          <p14:tracePt t="104207" x="2608263" y="5980113"/>
          <p14:tracePt t="104222" x="2600325" y="5980113"/>
          <p14:tracePt t="104246" x="2600325" y="5961063"/>
          <p14:tracePt t="104260" x="2600325" y="5943600"/>
          <p14:tracePt t="104274" x="2600325" y="5899150"/>
          <p14:tracePt t="104288" x="2600325" y="5854700"/>
          <p14:tracePt t="104303" x="2600325" y="5827713"/>
          <p14:tracePt t="104320" x="2600325" y="5791200"/>
          <p14:tracePt t="104337" x="2600325" y="5773738"/>
          <p14:tracePt t="104355" x="2600325" y="5737225"/>
          <p14:tracePt t="104370" x="2600325" y="5727700"/>
          <p14:tracePt t="104387" x="2608263" y="5702300"/>
          <p14:tracePt t="104403" x="2617788" y="5692775"/>
          <p14:tracePt t="104420" x="2635250" y="5656263"/>
          <p14:tracePt t="104437" x="2635250" y="5638800"/>
          <p14:tracePt t="104454" x="2654300" y="5594350"/>
          <p14:tracePt t="104476" x="2654300" y="5575300"/>
          <p14:tracePt t="104494" x="2671763" y="5549900"/>
          <p14:tracePt t="104510" x="2671763" y="5530850"/>
          <p14:tracePt t="104525" x="2671763" y="5522913"/>
          <p14:tracePt t="104539" x="2671763" y="5503863"/>
          <p14:tracePt t="104887" x="2679700" y="5503863"/>
          <p14:tracePt t="104904" x="2689225" y="5495925"/>
          <p14:tracePt t="104919" x="2689225" y="5486400"/>
          <p14:tracePt t="104932" x="2698750" y="5486400"/>
          <p14:tracePt t="104946" x="2716213" y="5476875"/>
          <p14:tracePt t="104960" x="2716213" y="5468938"/>
          <p14:tracePt t="104974" x="2733675" y="5459413"/>
          <p14:tracePt t="104987" x="2733675" y="5449888"/>
          <p14:tracePt t="105011" x="2752725" y="5449888"/>
          <p14:tracePt t="105026" x="2770188" y="5432425"/>
          <p14:tracePt t="105047" x="2779713" y="5432425"/>
          <p14:tracePt t="105061" x="2779713" y="5422900"/>
          <p14:tracePt t="106861" x="2716213" y="5530850"/>
          <p14:tracePt t="107085" x="2706688" y="5522913"/>
          <p14:tracePt t="107101" x="2689225" y="5522913"/>
          <p14:tracePt t="107115" x="2662238" y="5540375"/>
          <p14:tracePt t="107130" x="2590800" y="5567363"/>
          <p14:tracePt t="107145" x="2519363" y="5594350"/>
          <p14:tracePt t="107161" x="2474913" y="5621338"/>
          <p14:tracePt t="107179" x="2428875" y="5648325"/>
          <p14:tracePt t="107195" x="2374900" y="5683250"/>
          <p14:tracePt t="107211" x="2268538" y="5737225"/>
          <p14:tracePt t="107228" x="2116138" y="5835650"/>
          <p14:tracePt t="107247" x="2035175" y="5880100"/>
          <p14:tracePt t="107263" x="1971675" y="5916613"/>
          <p14:tracePt t="107278" x="1936750" y="5943600"/>
          <p14:tracePt t="107295" x="1917700" y="5961063"/>
          <p14:tracePt t="107311" x="1909763" y="5970588"/>
          <p14:tracePt t="107328" x="1909763" y="5988050"/>
          <p14:tracePt t="107345" x="1909763" y="5997575"/>
          <p14:tracePt t="108141" x="1909763" y="5988050"/>
          <p14:tracePt t="108157" x="1917700" y="5980113"/>
          <p14:tracePt t="108178" x="1917700" y="5970588"/>
          <p14:tracePt t="108194" x="1927225" y="5953125"/>
          <p14:tracePt t="108221" x="1927225" y="5943600"/>
          <p14:tracePt t="108293" x="1927225" y="59340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9372013" cy="438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9881" y="1347710"/>
            <a:ext cx="8417320" cy="4561633"/>
          </a:xfrm>
          <a:prstGeom prst="rect">
            <a:avLst/>
          </a:prstGeom>
          <a:noFill/>
        </p:spPr>
        <p:txBody>
          <a:bodyPr wrap="square" rtlCol="0">
            <a:spAutoFit/>
          </a:bodyPr>
          <a:lstStyle/>
          <a:p>
            <a:pPr algn="just" rtl="1">
              <a:lnSpc>
                <a:spcPts val="2160"/>
              </a:lnSpc>
              <a:spcAft>
                <a:spcPts val="600"/>
              </a:spcAft>
            </a:pPr>
            <a:r>
              <a:rPr lang="ar-SA" b="1" dirty="0">
                <a:latin typeface="Alexandria Medium" pitchFamily="2" charset="-78"/>
                <a:cs typeface="Alexandria Medium" pitchFamily="2" charset="-78"/>
              </a:rPr>
              <a:t>أهداف تدريس مقرر تكنولوجيا التعليم</a:t>
            </a:r>
            <a:endParaRPr lang="en-US" b="1" dirty="0">
              <a:latin typeface="Alexandria Medium" pitchFamily="2" charset="-78"/>
              <a:cs typeface="Alexandria Medium" pitchFamily="2" charset="-78"/>
            </a:endParaRPr>
          </a:p>
          <a:p>
            <a:pPr algn="just" rtl="1">
              <a:lnSpc>
                <a:spcPts val="2160"/>
              </a:lnSpc>
              <a:spcAft>
                <a:spcPts val="600"/>
              </a:spcAft>
              <a:tabLst>
                <a:tab pos="365760" algn="l"/>
                <a:tab pos="731520" algn="l"/>
                <a:tab pos="1097280" algn="l"/>
                <a:tab pos="1463040" algn="l"/>
                <a:tab pos="3036570" algn="l"/>
              </a:tabLst>
            </a:pPr>
            <a:r>
              <a:rPr lang="ar-JO" sz="1400" dirty="0">
                <a:latin typeface="Alexandria Medium" pitchFamily="2" charset="-78"/>
                <a:ea typeface="Times New Roman" panose="02020603050405020304" pitchFamily="18" charset="0"/>
                <a:cs typeface="Alexandria Medium" pitchFamily="2" charset="-78"/>
              </a:rPr>
              <a:t>الأهداف </a:t>
            </a:r>
            <a:r>
              <a:rPr lang="ar-SA" sz="1400" dirty="0">
                <a:latin typeface="Alexandria Medium" pitchFamily="2" charset="-78"/>
                <a:ea typeface="Times New Roman" panose="02020603050405020304" pitchFamily="18" charset="0"/>
                <a:cs typeface="Alexandria Medium" pitchFamily="2" charset="-78"/>
              </a:rPr>
              <a:t>التعليميّة للمقرر</a:t>
            </a:r>
            <a:r>
              <a:rPr lang="ar-JO" sz="1400" dirty="0">
                <a:latin typeface="Alexandria Medium" pitchFamily="2" charset="-78"/>
                <a:ea typeface="Times New Roman" panose="02020603050405020304" pitchFamily="18" charset="0"/>
                <a:cs typeface="Alexandria Medium" pitchFamily="2" charset="-78"/>
              </a:rPr>
              <a:t>:</a:t>
            </a:r>
            <a:endParaRPr lang="en-US" sz="1400" dirty="0">
              <a:latin typeface="Alexandria Medium" pitchFamily="2" charset="-78"/>
              <a:ea typeface="Times New Roman" panose="02020603050405020304" pitchFamily="18" charset="0"/>
              <a:cs typeface="Alexandria Medium" pitchFamily="2" charset="-78"/>
            </a:endParaRPr>
          </a:p>
          <a:p>
            <a:pPr algn="just" rtl="1">
              <a:lnSpc>
                <a:spcPts val="2160"/>
              </a:lnSpc>
              <a:spcAft>
                <a:spcPts val="600"/>
              </a:spcAft>
            </a:pPr>
            <a:r>
              <a:rPr lang="ar-SA" sz="1400" dirty="0">
                <a:latin typeface="Alexandria Light" pitchFamily="2" charset="-78"/>
                <a:ea typeface="Times New Roman" panose="02020603050405020304" pitchFamily="18" charset="0"/>
                <a:cs typeface="Alexandria Light" pitchFamily="2" charset="-78"/>
              </a:rPr>
              <a:t>يتوقع من الطالب بعد الانتهاء من دراسة هذا المساق أن يكون قادراً على تحقيق الأهداف الآتية: </a:t>
            </a:r>
            <a:endParaRPr lang="en-US" sz="1400" dirty="0">
              <a:latin typeface="Alexandria Light" pitchFamily="2" charset="-78"/>
              <a:ea typeface="Times New Roman" panose="02020603050405020304" pitchFamily="18" charset="0"/>
              <a:cs typeface="Alexandria Light" pitchFamily="2" charset="-78"/>
            </a:endParaRPr>
          </a:p>
          <a:p>
            <a:pPr marL="342900" lvl="0" indent="-342900" algn="r" rtl="1">
              <a:lnSpc>
                <a:spcPts val="216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مفهوم تكنولوجيا المعلومات والاتصال.</a:t>
            </a:r>
            <a:endParaRPr lang="en-US" sz="1400" dirty="0">
              <a:latin typeface="Alexandria Light" pitchFamily="2" charset="-78"/>
              <a:ea typeface="Calibri" panose="020F0502020204030204" pitchFamily="34" charset="0"/>
              <a:cs typeface="Alexandria Light" pitchFamily="2" charset="-78"/>
            </a:endParaRPr>
          </a:p>
          <a:p>
            <a:pPr marL="342900" lvl="0" indent="-342900" algn="r" rtl="1">
              <a:lnSpc>
                <a:spcPct val="115000"/>
              </a:lnSpc>
              <a:spcAft>
                <a:spcPts val="8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استخدامات تكنولوجيا المعلومات في التعليم.</a:t>
            </a:r>
            <a:endParaRPr lang="en-US" sz="1400" dirty="0">
              <a:latin typeface="Alexandria Light" pitchFamily="2" charset="-78"/>
              <a:ea typeface="Calibri" panose="020F0502020204030204" pitchFamily="34" charset="0"/>
              <a:cs typeface="Alexandria Light" pitchFamily="2" charset="-78"/>
            </a:endParaRPr>
          </a:p>
          <a:p>
            <a:pPr marL="342900" lvl="0" indent="-342900" algn="r" rtl="1">
              <a:lnSpc>
                <a:spcPct val="115000"/>
              </a:lnSpc>
              <a:spcAft>
                <a:spcPts val="8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متطلبات تطبيق التكنولوجيا في التعليم.</a:t>
            </a:r>
          </a:p>
          <a:p>
            <a:pPr marL="342900" indent="-342900" algn="r" rtl="1">
              <a:lnSpc>
                <a:spcPct val="115000"/>
              </a:lnSpc>
              <a:spcAft>
                <a:spcPts val="8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التعليم الإلكتروني وأنظمة إدارته.</a:t>
            </a:r>
            <a:r>
              <a:rPr lang="ar-SA" sz="1400" dirty="0">
                <a:latin typeface="Alexandria Light" pitchFamily="2" charset="-78"/>
                <a:ea typeface="Times New Roman" panose="02020603050405020304" pitchFamily="18" charset="0"/>
                <a:cs typeface="Alexandria Light" pitchFamily="2" charset="-78"/>
              </a:rPr>
              <a:t> </a:t>
            </a:r>
          </a:p>
          <a:p>
            <a:pPr marL="342900" indent="-342900" algn="r" rtl="1">
              <a:lnSpc>
                <a:spcPct val="115000"/>
              </a:lnSpc>
              <a:spcAft>
                <a:spcPts val="8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a:t>
            </a:r>
            <a:r>
              <a:rPr lang="ar-SA" sz="1400" dirty="0">
                <a:latin typeface="Alexandria Light" pitchFamily="2" charset="-78"/>
                <a:ea typeface="Times New Roman" panose="02020603050405020304" pitchFamily="18" charset="0"/>
                <a:cs typeface="Alexandria Light" pitchFamily="2" charset="-78"/>
              </a:rPr>
              <a:t>التصميم التعليمي وفق مدخل النظم</a:t>
            </a:r>
            <a:r>
              <a:rPr lang="ar-SA" sz="1400" dirty="0">
                <a:latin typeface="Alexandria Light" pitchFamily="2" charset="-78"/>
                <a:cs typeface="Alexandria Light" pitchFamily="2" charset="-78"/>
              </a:rPr>
              <a:t>.</a:t>
            </a:r>
          </a:p>
          <a:p>
            <a:pPr marL="342900" lvl="0" indent="-342900" algn="r" rtl="1">
              <a:lnSpc>
                <a:spcPct val="115000"/>
              </a:lnSpc>
              <a:spcAft>
                <a:spcPts val="8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التعليم الذكي.</a:t>
            </a:r>
          </a:p>
          <a:p>
            <a:pPr marL="342900" indent="-342900" algn="r" rtl="1">
              <a:lnSpc>
                <a:spcPct val="115000"/>
              </a:lnSpc>
              <a:spcAft>
                <a:spcPts val="8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a:t>
            </a:r>
            <a:r>
              <a:rPr lang="ar-SA" sz="1400" dirty="0">
                <a:latin typeface="Alexandria Light" pitchFamily="2" charset="-78"/>
                <a:ea typeface="Times New Roman" panose="02020603050405020304" pitchFamily="18" charset="0"/>
                <a:cs typeface="Alexandria Light" pitchFamily="2" charset="-78"/>
              </a:rPr>
              <a:t>الفصول الذكية والمنصات التعليميّة.</a:t>
            </a:r>
          </a:p>
          <a:p>
            <a:pPr marL="342900" indent="-342900" algn="r" rtl="1">
              <a:lnSpc>
                <a:spcPct val="115000"/>
              </a:lnSpc>
              <a:spcAft>
                <a:spcPts val="8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التعرف إلى </a:t>
            </a:r>
            <a:r>
              <a:rPr lang="ar-SA" sz="1400" dirty="0">
                <a:latin typeface="Alexandria Light" pitchFamily="2" charset="-78"/>
                <a:ea typeface="Times New Roman" panose="02020603050405020304" pitchFamily="18" charset="0"/>
                <a:cs typeface="Alexandria Light" pitchFamily="2" charset="-78"/>
              </a:rPr>
              <a:t>تصميم</a:t>
            </a:r>
            <a:r>
              <a:rPr lang="ar-SA" sz="1400" dirty="0">
                <a:latin typeface="Alexandria Light" pitchFamily="2" charset="-78"/>
                <a:cs typeface="Alexandria Light" pitchFamily="2" charset="-78"/>
              </a:rPr>
              <a:t> وإنتاج البرامج والدروس الإلكترونية التفاعلية.</a:t>
            </a:r>
            <a:endParaRPr lang="ar-SA" sz="1400" dirty="0">
              <a:latin typeface="Alexandria Light" pitchFamily="2" charset="-78"/>
              <a:ea typeface="Times New Roman" panose="02020603050405020304" pitchFamily="18" charset="0"/>
              <a:cs typeface="Alexandria Light" pitchFamily="2" charset="-78"/>
            </a:endParaRPr>
          </a:p>
          <a:p>
            <a:pPr marL="342900" indent="-342900" algn="r" rtl="1">
              <a:lnSpc>
                <a:spcPct val="115000"/>
              </a:lnSpc>
              <a:spcAft>
                <a:spcPts val="8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التعرف إلى مسؤوليات القائد في التنمية المهنية والتكنولوجية.</a:t>
            </a:r>
            <a:r>
              <a:rPr lang="ar-SA" sz="1400" dirty="0">
                <a:latin typeface="Alexandria Light" pitchFamily="2" charset="-78"/>
                <a:cs typeface="Alexandria Light" pitchFamily="2" charset="-78"/>
              </a:rPr>
              <a:t>   </a:t>
            </a:r>
            <a:endParaRPr lang="en-US" sz="1400" dirty="0">
              <a:solidFill>
                <a:srgbClr val="2D3956"/>
              </a:solidFill>
              <a:latin typeface="Alexandria Light" pitchFamily="2" charset="-78"/>
              <a:cs typeface="Alexandria Light" pitchFamily="2" charset="-78"/>
            </a:endParaRPr>
          </a:p>
          <a:p>
            <a:pPr algn="r" rtl="1">
              <a:lnSpc>
                <a:spcPct val="115000"/>
              </a:lnSpc>
              <a:spcAft>
                <a:spcPts val="800"/>
              </a:spcAft>
            </a:pPr>
            <a:endParaRPr lang="en-US" sz="1400" dirty="0">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2357483033"/>
      </p:ext>
    </p:extLst>
  </p:cSld>
  <p:clrMapOvr>
    <a:masterClrMapping/>
  </p:clrMapOvr>
  <mc:AlternateContent xmlns:mc="http://schemas.openxmlformats.org/markup-compatibility/2006" xmlns:p14="http://schemas.microsoft.com/office/powerpoint/2010/main">
    <mc:Choice Requires="p14">
      <p:transition spd="slow" p14:dur="2000" advTm="53088"/>
    </mc:Choice>
    <mc:Fallback xmlns="">
      <p:transition spd="slow" advTm="530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4">
                                            <p:txEl>
                                              <p:pRg st="2" end="2"/>
                                            </p:txEl>
                                          </p:spTgt>
                                        </p:tgtEl>
                                        <p:attrNameLst>
                                          <p:attrName>style.visibility</p:attrName>
                                        </p:attrNameLst>
                                      </p:cBhvr>
                                      <p:to>
                                        <p:strVal val="visible"/>
                                      </p:to>
                                    </p:set>
                                    <p:animEffect transition="in" filter="wipe(down)">
                                      <p:cBhvr>
                                        <p:cTn id="7" dur="500"/>
                                        <p:tgtEl>
                                          <p:spTgt spid="24">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4">
                                            <p:txEl>
                                              <p:pRg st="3" end="3"/>
                                            </p:txEl>
                                          </p:spTgt>
                                        </p:tgtEl>
                                        <p:attrNameLst>
                                          <p:attrName>style.visibility</p:attrName>
                                        </p:attrNameLst>
                                      </p:cBhvr>
                                      <p:to>
                                        <p:strVal val="visible"/>
                                      </p:to>
                                    </p:set>
                                    <p:animEffect transition="in" filter="wipe(down)">
                                      <p:cBhvr>
                                        <p:cTn id="10" dur="500"/>
                                        <p:tgtEl>
                                          <p:spTgt spid="24">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4">
                                            <p:txEl>
                                              <p:pRg st="4" end="4"/>
                                            </p:txEl>
                                          </p:spTgt>
                                        </p:tgtEl>
                                        <p:attrNameLst>
                                          <p:attrName>style.visibility</p:attrName>
                                        </p:attrNameLst>
                                      </p:cBhvr>
                                      <p:to>
                                        <p:strVal val="visible"/>
                                      </p:to>
                                    </p:set>
                                    <p:animEffect transition="in" filter="wipe(down)">
                                      <p:cBhvr>
                                        <p:cTn id="13" dur="500"/>
                                        <p:tgtEl>
                                          <p:spTgt spid="24">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24">
                                            <p:txEl>
                                              <p:pRg st="5" end="5"/>
                                            </p:txEl>
                                          </p:spTgt>
                                        </p:tgtEl>
                                        <p:attrNameLst>
                                          <p:attrName>style.visibility</p:attrName>
                                        </p:attrNameLst>
                                      </p:cBhvr>
                                      <p:to>
                                        <p:strVal val="visible"/>
                                      </p:to>
                                    </p:set>
                                    <p:animEffect transition="in" filter="wipe(down)">
                                      <p:cBhvr>
                                        <p:cTn id="16" dur="500"/>
                                        <p:tgtEl>
                                          <p:spTgt spid="24">
                                            <p:txEl>
                                              <p:pRg st="5" end="5"/>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24">
                                            <p:txEl>
                                              <p:pRg st="6" end="6"/>
                                            </p:txEl>
                                          </p:spTgt>
                                        </p:tgtEl>
                                        <p:attrNameLst>
                                          <p:attrName>style.visibility</p:attrName>
                                        </p:attrNameLst>
                                      </p:cBhvr>
                                      <p:to>
                                        <p:strVal val="visible"/>
                                      </p:to>
                                    </p:set>
                                    <p:animEffect transition="in" filter="wipe(down)">
                                      <p:cBhvr>
                                        <p:cTn id="19" dur="500"/>
                                        <p:tgtEl>
                                          <p:spTgt spid="24">
                                            <p:txEl>
                                              <p:pRg st="6" end="6"/>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24">
                                            <p:txEl>
                                              <p:pRg st="7" end="7"/>
                                            </p:txEl>
                                          </p:spTgt>
                                        </p:tgtEl>
                                        <p:attrNameLst>
                                          <p:attrName>style.visibility</p:attrName>
                                        </p:attrNameLst>
                                      </p:cBhvr>
                                      <p:to>
                                        <p:strVal val="visible"/>
                                      </p:to>
                                    </p:set>
                                    <p:animEffect transition="in" filter="wipe(down)">
                                      <p:cBhvr>
                                        <p:cTn id="22" dur="500"/>
                                        <p:tgtEl>
                                          <p:spTgt spid="24">
                                            <p:txEl>
                                              <p:pRg st="7" end="7"/>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24">
                                            <p:txEl>
                                              <p:pRg st="8" end="8"/>
                                            </p:txEl>
                                          </p:spTgt>
                                        </p:tgtEl>
                                        <p:attrNameLst>
                                          <p:attrName>style.visibility</p:attrName>
                                        </p:attrNameLst>
                                      </p:cBhvr>
                                      <p:to>
                                        <p:strVal val="visible"/>
                                      </p:to>
                                    </p:set>
                                    <p:animEffect transition="in" filter="wipe(down)">
                                      <p:cBhvr>
                                        <p:cTn id="25" dur="500"/>
                                        <p:tgtEl>
                                          <p:spTgt spid="24">
                                            <p:txEl>
                                              <p:pRg st="8" end="8"/>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24">
                                            <p:txEl>
                                              <p:pRg st="9" end="9"/>
                                            </p:txEl>
                                          </p:spTgt>
                                        </p:tgtEl>
                                        <p:attrNameLst>
                                          <p:attrName>style.visibility</p:attrName>
                                        </p:attrNameLst>
                                      </p:cBhvr>
                                      <p:to>
                                        <p:strVal val="visible"/>
                                      </p:to>
                                    </p:set>
                                    <p:animEffect transition="in" filter="wipe(down)">
                                      <p:cBhvr>
                                        <p:cTn id="28" dur="500"/>
                                        <p:tgtEl>
                                          <p:spTgt spid="24">
                                            <p:txEl>
                                              <p:pRg st="9" end="9"/>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24">
                                            <p:txEl>
                                              <p:pRg st="10" end="10"/>
                                            </p:txEl>
                                          </p:spTgt>
                                        </p:tgtEl>
                                        <p:attrNameLst>
                                          <p:attrName>style.visibility</p:attrName>
                                        </p:attrNameLst>
                                      </p:cBhvr>
                                      <p:to>
                                        <p:strVal val="visible"/>
                                      </p:to>
                                    </p:set>
                                    <p:animEffect transition="in" filter="wipe(down)">
                                      <p:cBhvr>
                                        <p:cTn id="31" dur="500"/>
                                        <p:tgtEl>
                                          <p:spTgt spid="24">
                                            <p:txEl>
                                              <p:pRg st="10" end="10"/>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24">
                                            <p:txEl>
                                              <p:pRg st="11" end="11"/>
                                            </p:txEl>
                                          </p:spTgt>
                                        </p:tgtEl>
                                        <p:attrNameLst>
                                          <p:attrName>style.visibility</p:attrName>
                                        </p:attrNameLst>
                                      </p:cBhvr>
                                      <p:to>
                                        <p:strVal val="visible"/>
                                      </p:to>
                                    </p:set>
                                    <p:animEffect transition="in" filter="wipe(down)">
                                      <p:cBhvr>
                                        <p:cTn id="34" dur="500"/>
                                        <p:tgtEl>
                                          <p:spTgt spid="2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62095"/>
            <a:ext cx="8417320" cy="4308872"/>
          </a:xfrm>
          <a:prstGeom prst="rect">
            <a:avLst/>
          </a:prstGeom>
          <a:noFill/>
        </p:spPr>
        <p:txBody>
          <a:bodyPr wrap="square" rtlCol="0">
            <a:spAutoFit/>
          </a:bodyPr>
          <a:lstStyle/>
          <a:p>
            <a:pPr algn="just" rtl="1">
              <a:lnSpc>
                <a:spcPts val="2960"/>
              </a:lnSpc>
              <a:spcAft>
                <a:spcPts val="1800"/>
              </a:spcAft>
            </a:pPr>
            <a:r>
              <a:rPr lang="ar-SA" b="1" dirty="0">
                <a:latin typeface="Alexandria Medium" pitchFamily="2" charset="-78"/>
                <a:cs typeface="Alexandria Medium" pitchFamily="2" charset="-78"/>
              </a:rPr>
              <a:t>نتاجات تعلم مقرر تكنولوجيا التعليم</a:t>
            </a:r>
            <a:endParaRPr lang="ar-SA" sz="1400" dirty="0">
              <a:latin typeface="Alexandria Light" pitchFamily="2" charset="-78"/>
              <a:ea typeface="Calibri" panose="020F0502020204030204" pitchFamily="34" charset="0"/>
              <a:cs typeface="Alexandria Light" pitchFamily="2" charset="-78"/>
            </a:endParaRPr>
          </a:p>
          <a:p>
            <a:pPr lvl="0" algn="justLow" rtl="1">
              <a:lnSpc>
                <a:spcPts val="2080"/>
              </a:lnSpc>
              <a:spcAft>
                <a:spcPts val="1200"/>
              </a:spcAft>
            </a:pPr>
            <a:r>
              <a:rPr lang="en-US" sz="1400" dirty="0">
                <a:latin typeface="Alexandria Light" pitchFamily="2" charset="-78"/>
                <a:ea typeface="Calibri" panose="020F0502020204030204" pitchFamily="34" charset="0"/>
                <a:cs typeface="Alexandria Light" pitchFamily="2" charset="-78"/>
              </a:rPr>
              <a:t>-1 </a:t>
            </a:r>
            <a:r>
              <a:rPr lang="ar-SA" sz="1400" dirty="0">
                <a:latin typeface="Alexandria Light" pitchFamily="2" charset="-78"/>
                <a:ea typeface="Calibri" panose="020F0502020204030204" pitchFamily="34" charset="0"/>
                <a:cs typeface="Alexandria Light" pitchFamily="2" charset="-78"/>
              </a:rPr>
              <a:t>اكتساب الجوانب المعرفية المتقدمة الخاصة بتكنولوجيا التعليم، ووظائفها، ونظرياتها.</a:t>
            </a:r>
            <a:endParaRPr lang="en-US" sz="1400" dirty="0">
              <a:latin typeface="Alexandria Light" pitchFamily="2" charset="-78"/>
              <a:ea typeface="Calibri" panose="020F0502020204030204" pitchFamily="34" charset="0"/>
              <a:cs typeface="Alexandria Light" pitchFamily="2" charset="-78"/>
            </a:endParaRPr>
          </a:p>
          <a:p>
            <a:pPr lvl="0" algn="justLow" rtl="1">
              <a:lnSpc>
                <a:spcPts val="2080"/>
              </a:lnSpc>
              <a:spcAft>
                <a:spcPts val="1200"/>
              </a:spcAft>
            </a:pPr>
            <a:r>
              <a:rPr lang="en-US" sz="1400" dirty="0">
                <a:latin typeface="Alexandria Light" pitchFamily="2" charset="-78"/>
                <a:ea typeface="Calibri" panose="020F0502020204030204" pitchFamily="34" charset="0"/>
                <a:cs typeface="Alexandria Light" pitchFamily="2" charset="-78"/>
              </a:rPr>
              <a:t>-2</a:t>
            </a:r>
            <a:r>
              <a:rPr lang="ar-SA" sz="1400" dirty="0">
                <a:latin typeface="Alexandria Light" pitchFamily="2" charset="-78"/>
                <a:ea typeface="Calibri" panose="020F0502020204030204" pitchFamily="34" charset="0"/>
                <a:cs typeface="Alexandria Light" pitchFamily="2" charset="-78"/>
              </a:rPr>
              <a:t>تعرف مصادر التعليم المختلفة، وخصائصها، وإمكانياتها، واختيارها، واستخداماتها.</a:t>
            </a:r>
            <a:endParaRPr lang="en-US" sz="1400" dirty="0">
              <a:latin typeface="Alexandria Light" pitchFamily="2" charset="-78"/>
              <a:ea typeface="Calibri" panose="020F0502020204030204" pitchFamily="34" charset="0"/>
              <a:cs typeface="Alexandria Light" pitchFamily="2" charset="-78"/>
            </a:endParaRPr>
          </a:p>
          <a:p>
            <a:pPr lvl="0" algn="justLow" rtl="1">
              <a:lnSpc>
                <a:spcPts val="2080"/>
              </a:lnSpc>
              <a:spcAft>
                <a:spcPts val="1200"/>
              </a:spcAft>
            </a:pPr>
            <a:r>
              <a:rPr lang="en-US" sz="1400" dirty="0">
                <a:latin typeface="Alexandria Light" pitchFamily="2" charset="-78"/>
                <a:ea typeface="Calibri" panose="020F0502020204030204" pitchFamily="34" charset="0"/>
                <a:cs typeface="Alexandria Light" pitchFamily="2" charset="-78"/>
              </a:rPr>
              <a:t>-3</a:t>
            </a:r>
            <a:r>
              <a:rPr lang="ar-SA" sz="1400" dirty="0">
                <a:latin typeface="Alexandria Light" pitchFamily="2" charset="-78"/>
                <a:ea typeface="Calibri" panose="020F0502020204030204" pitchFamily="34" charset="0"/>
                <a:cs typeface="Alexandria Light" pitchFamily="2" charset="-78"/>
              </a:rPr>
              <a:t>تعرف الطرائق والتقنيات المناسبة لتحقيق الأهداف وتوظيفها في المواقف التعليميّة.</a:t>
            </a:r>
            <a:endParaRPr lang="en-US" sz="1400" dirty="0">
              <a:latin typeface="Alexandria Light" pitchFamily="2" charset="-78"/>
              <a:ea typeface="Calibri" panose="020F0502020204030204" pitchFamily="34" charset="0"/>
              <a:cs typeface="Alexandria Light" pitchFamily="2" charset="-78"/>
            </a:endParaRPr>
          </a:p>
          <a:p>
            <a:pPr lvl="0" algn="justLow" rtl="1">
              <a:lnSpc>
                <a:spcPts val="2080"/>
              </a:lnSpc>
              <a:spcAft>
                <a:spcPts val="1200"/>
              </a:spcAft>
            </a:pPr>
            <a:r>
              <a:rPr lang="en-US" sz="1400" dirty="0">
                <a:latin typeface="Alexandria Light" pitchFamily="2" charset="-78"/>
                <a:ea typeface="Calibri" panose="020F0502020204030204" pitchFamily="34" charset="0"/>
                <a:cs typeface="Alexandria Light" pitchFamily="2" charset="-78"/>
              </a:rPr>
              <a:t>-4</a:t>
            </a:r>
            <a:r>
              <a:rPr lang="ar-SA" sz="1400" dirty="0">
                <a:latin typeface="Alexandria Light" pitchFamily="2" charset="-78"/>
                <a:ea typeface="Calibri" panose="020F0502020204030204" pitchFamily="34" charset="0"/>
                <a:cs typeface="Alexandria Light" pitchFamily="2" charset="-78"/>
              </a:rPr>
              <a:t>القدرة علي </a:t>
            </a:r>
            <a:r>
              <a:rPr lang="ar-SA" sz="1400" dirty="0">
                <a:latin typeface="Alexandria Light" pitchFamily="2" charset="-78"/>
                <a:ea typeface="Times New Roman" panose="02020603050405020304" pitchFamily="18" charset="0"/>
                <a:cs typeface="Alexandria Light" pitchFamily="2" charset="-78"/>
              </a:rPr>
              <a:t>التصميم التعليمي وفق مدخل النظم</a:t>
            </a:r>
            <a:r>
              <a:rPr lang="ar-SA" sz="1400" dirty="0">
                <a:latin typeface="Alexandria Light" pitchFamily="2" charset="-78"/>
                <a:ea typeface="Calibri" panose="020F0502020204030204" pitchFamily="34" charset="0"/>
                <a:cs typeface="Alexandria Light" pitchFamily="2" charset="-78"/>
              </a:rPr>
              <a:t>.</a:t>
            </a:r>
            <a:endParaRPr lang="en-US" sz="1400" dirty="0">
              <a:latin typeface="Alexandria Light" pitchFamily="2" charset="-78"/>
              <a:ea typeface="Calibri" panose="020F0502020204030204" pitchFamily="34" charset="0"/>
              <a:cs typeface="Alexandria Light" pitchFamily="2" charset="-78"/>
            </a:endParaRPr>
          </a:p>
          <a:p>
            <a:pPr algn="justLow" rtl="1">
              <a:lnSpc>
                <a:spcPts val="2080"/>
              </a:lnSpc>
              <a:spcAft>
                <a:spcPts val="1200"/>
              </a:spcAft>
            </a:pPr>
            <a:r>
              <a:rPr lang="en-US" sz="1400" dirty="0">
                <a:latin typeface="Alexandria Light" pitchFamily="2" charset="-78"/>
                <a:ea typeface="Times New Roman" panose="02020603050405020304" pitchFamily="18" charset="0"/>
                <a:cs typeface="Alexandria Light" pitchFamily="2" charset="-78"/>
              </a:rPr>
              <a:t>-5</a:t>
            </a:r>
            <a:r>
              <a:rPr lang="ar-SA" sz="1400" dirty="0">
                <a:latin typeface="Alexandria Light" pitchFamily="2" charset="-78"/>
                <a:ea typeface="Times New Roman" panose="02020603050405020304" pitchFamily="18" charset="0"/>
                <a:cs typeface="Alexandria Light" pitchFamily="2" charset="-78"/>
              </a:rPr>
              <a:t>تعرف دور وأهمية تكنولوجيا التعليم في مساندة الخبرات والعمليات العقلية.</a:t>
            </a:r>
            <a:endParaRPr lang="en-US" sz="1400" dirty="0">
              <a:latin typeface="Alexandria Light" pitchFamily="2" charset="-78"/>
              <a:ea typeface="Times New Roman" panose="02020603050405020304" pitchFamily="18" charset="0"/>
              <a:cs typeface="Alexandria Light" pitchFamily="2" charset="-78"/>
            </a:endParaRPr>
          </a:p>
          <a:p>
            <a:pPr algn="justLow" rtl="1">
              <a:lnSpc>
                <a:spcPts val="2080"/>
              </a:lnSpc>
              <a:spcAft>
                <a:spcPts val="1200"/>
              </a:spcAft>
            </a:pPr>
            <a:r>
              <a:rPr lang="en-US" sz="1400" dirty="0">
                <a:latin typeface="Alexandria Light" pitchFamily="2" charset="-78"/>
                <a:ea typeface="Times New Roman" panose="02020603050405020304" pitchFamily="18" charset="0"/>
                <a:cs typeface="Alexandria Light" pitchFamily="2" charset="-78"/>
              </a:rPr>
              <a:t>-6</a:t>
            </a:r>
            <a:r>
              <a:rPr lang="ar-SA" sz="1400" dirty="0">
                <a:latin typeface="Alexandria Light" pitchFamily="2" charset="-78"/>
                <a:ea typeface="Times New Roman" panose="02020603050405020304" pitchFamily="18" charset="0"/>
                <a:cs typeface="Alexandria Light" pitchFamily="2" charset="-78"/>
              </a:rPr>
              <a:t>تعرف مدخلات تكنولوجيا المعلومات في تعليم المعلمين.</a:t>
            </a:r>
          </a:p>
          <a:p>
            <a:pPr algn="justLow" rtl="1">
              <a:lnSpc>
                <a:spcPts val="2080"/>
              </a:lnSpc>
              <a:spcAft>
                <a:spcPts val="1200"/>
              </a:spcAft>
            </a:pPr>
            <a:r>
              <a:rPr lang="en-US" sz="1400" dirty="0">
                <a:latin typeface="Alexandria Light" pitchFamily="2" charset="-78"/>
                <a:cs typeface="Alexandria Light" pitchFamily="2" charset="-78"/>
              </a:rPr>
              <a:t>-7</a:t>
            </a:r>
            <a:r>
              <a:rPr lang="ar-SA" sz="1400" dirty="0">
                <a:latin typeface="Alexandria Light" pitchFamily="2" charset="-78"/>
                <a:cs typeface="Alexandria Light" pitchFamily="2" charset="-78"/>
              </a:rPr>
              <a:t>القدرة على تحسين التعليم وزيادة كفاءته وفعاليته بالمراحل التعليميّة المختلفة.</a:t>
            </a:r>
            <a:endParaRPr lang="en-US" sz="1400" dirty="0">
              <a:latin typeface="Alexandria Light" pitchFamily="2" charset="-78"/>
              <a:ea typeface="Times New Roman" panose="02020603050405020304" pitchFamily="18" charset="0"/>
              <a:cs typeface="Alexandria Light" pitchFamily="2" charset="-78"/>
            </a:endParaRPr>
          </a:p>
          <a:p>
            <a:pPr algn="justLow" rtl="1">
              <a:lnSpc>
                <a:spcPts val="2080"/>
              </a:lnSpc>
              <a:spcAft>
                <a:spcPts val="1200"/>
              </a:spcAft>
            </a:pPr>
            <a:r>
              <a:rPr lang="en-US" sz="1400" dirty="0">
                <a:latin typeface="Alexandria Light" pitchFamily="2" charset="-78"/>
                <a:ea typeface="Times New Roman" panose="02020603050405020304" pitchFamily="18" charset="0"/>
                <a:cs typeface="Alexandria Light" pitchFamily="2" charset="-78"/>
              </a:rPr>
              <a:t>-8</a:t>
            </a:r>
            <a:r>
              <a:rPr lang="ar-SA" sz="1400" dirty="0">
                <a:latin typeface="Alexandria Light" pitchFamily="2" charset="-78"/>
                <a:ea typeface="Times New Roman" panose="02020603050405020304" pitchFamily="18" charset="0"/>
                <a:cs typeface="Alexandria Light" pitchFamily="2" charset="-78"/>
              </a:rPr>
              <a:t>تعرف النمو المهني في ضوء تكنولوجيا التعليم.</a:t>
            </a:r>
          </a:p>
          <a:p>
            <a:pPr algn="r"/>
            <a:endParaRPr lang="en-US" sz="1400" dirty="0">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264887511"/>
      </p:ext>
    </p:extLst>
  </p:cSld>
  <p:clrMapOvr>
    <a:masterClrMapping/>
  </p:clrMapOvr>
  <mc:AlternateContent xmlns:mc="http://schemas.openxmlformats.org/markup-compatibility/2006" xmlns:p14="http://schemas.microsoft.com/office/powerpoint/2010/main">
    <mc:Choice Requires="p14">
      <p:transition spd="slow" p14:dur="2000" advTm="61639"/>
    </mc:Choice>
    <mc:Fallback xmlns="">
      <p:transition spd="slow" advTm="616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animEffect transition="in" filter="fade">
                                      <p:cBhvr>
                                        <p:cTn id="7" dur="500"/>
                                        <p:tgtEl>
                                          <p:spTgt spid="24">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4">
                                            <p:txEl>
                                              <p:pRg st="2" end="2"/>
                                            </p:txEl>
                                          </p:spTgt>
                                        </p:tgtEl>
                                        <p:attrNameLst>
                                          <p:attrName>style.visibility</p:attrName>
                                        </p:attrNameLst>
                                      </p:cBhvr>
                                      <p:to>
                                        <p:strVal val="visible"/>
                                      </p:to>
                                    </p:set>
                                    <p:animEffect transition="in" filter="fade">
                                      <p:cBhvr>
                                        <p:cTn id="10" dur="500"/>
                                        <p:tgtEl>
                                          <p:spTgt spid="2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xEl>
                                              <p:pRg st="3" end="3"/>
                                            </p:txEl>
                                          </p:spTgt>
                                        </p:tgtEl>
                                        <p:attrNameLst>
                                          <p:attrName>style.visibility</p:attrName>
                                        </p:attrNameLst>
                                      </p:cBhvr>
                                      <p:to>
                                        <p:strVal val="visible"/>
                                      </p:to>
                                    </p:set>
                                    <p:animEffect transition="in" filter="fade">
                                      <p:cBhvr>
                                        <p:cTn id="13" dur="500"/>
                                        <p:tgtEl>
                                          <p:spTgt spid="24">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24">
                                            <p:txEl>
                                              <p:pRg st="4" end="4"/>
                                            </p:txEl>
                                          </p:spTgt>
                                        </p:tgtEl>
                                        <p:attrNameLst>
                                          <p:attrName>style.visibility</p:attrName>
                                        </p:attrNameLst>
                                      </p:cBhvr>
                                      <p:to>
                                        <p:strVal val="visible"/>
                                      </p:to>
                                    </p:set>
                                    <p:animEffect transition="in" filter="fade">
                                      <p:cBhvr>
                                        <p:cTn id="16" dur="500"/>
                                        <p:tgtEl>
                                          <p:spTgt spid="24">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animEffect transition="in" filter="fade">
                                      <p:cBhvr>
                                        <p:cTn id="19" dur="500"/>
                                        <p:tgtEl>
                                          <p:spTgt spid="24">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24">
                                            <p:txEl>
                                              <p:pRg st="6" end="6"/>
                                            </p:txEl>
                                          </p:spTgt>
                                        </p:tgtEl>
                                        <p:attrNameLst>
                                          <p:attrName>style.visibility</p:attrName>
                                        </p:attrNameLst>
                                      </p:cBhvr>
                                      <p:to>
                                        <p:strVal val="visible"/>
                                      </p:to>
                                    </p:set>
                                    <p:animEffect transition="in" filter="fade">
                                      <p:cBhvr>
                                        <p:cTn id="22" dur="500"/>
                                        <p:tgtEl>
                                          <p:spTgt spid="24">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xEl>
                                              <p:pRg st="7" end="7"/>
                                            </p:txEl>
                                          </p:spTgt>
                                        </p:tgtEl>
                                        <p:attrNameLst>
                                          <p:attrName>style.visibility</p:attrName>
                                        </p:attrNameLst>
                                      </p:cBhvr>
                                      <p:to>
                                        <p:strVal val="visible"/>
                                      </p:to>
                                    </p:set>
                                    <p:animEffect transition="in" filter="fade">
                                      <p:cBhvr>
                                        <p:cTn id="25" dur="500"/>
                                        <p:tgtEl>
                                          <p:spTgt spid="24">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24">
                                            <p:txEl>
                                              <p:pRg st="8" end="8"/>
                                            </p:txEl>
                                          </p:spTgt>
                                        </p:tgtEl>
                                        <p:attrNameLst>
                                          <p:attrName>style.visibility</p:attrName>
                                        </p:attrNameLst>
                                      </p:cBhvr>
                                      <p:to>
                                        <p:strVal val="visible"/>
                                      </p:to>
                                    </p:set>
                                    <p:animEffect transition="in" filter="fade">
                                      <p:cBhvr>
                                        <p:cTn id="28"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89734" cy="1290866"/>
          </a:xfrm>
          <a:prstGeom prst="rect">
            <a:avLst/>
          </a:prstGeom>
          <a:noFill/>
        </p:spPr>
        <p:txBody>
          <a:bodyPr wrap="square">
            <a:spAutoFit/>
          </a:bodyPr>
          <a:lstStyle/>
          <a:p>
            <a:pPr algn="justLow" rtl="1">
              <a:lnSpc>
                <a:spcPts val="2430"/>
              </a:lnSpc>
              <a:spcAft>
                <a:spcPts val="600"/>
              </a:spcAft>
            </a:pPr>
            <a:r>
              <a:rPr lang="ar-SA" sz="1600" dirty="0">
                <a:latin typeface="Simplified Arabic" panose="02020603050405020304" pitchFamily="18" charset="-78"/>
                <a:ea typeface="Times New Roman" panose="02020603050405020304" pitchFamily="18" charset="0"/>
                <a:cs typeface="Simplified Arabic" panose="02020603050405020304" pitchFamily="18" charset="-78"/>
              </a:rPr>
              <a:t> </a:t>
            </a:r>
            <a:r>
              <a:rPr lang="ar-SA" sz="1400" dirty="0">
                <a:latin typeface="Alexandria Light" pitchFamily="2" charset="-78"/>
                <a:cs typeface="Alexandria Light" pitchFamily="2" charset="-78"/>
              </a:rPr>
              <a:t>بعد أن تحدثتُ عن هدف مقرر تكنولوجيا التعليم، وموضوعات المحاضرات كاملةً، والأهداف التعليميّة لهذه المحاضرات، ونتاجات تعلم مقرر تكنولوجيا التعليم، سأتطرق لمواضيع المحاضرات كل محاضرة على حدة مع لمحة بسيطة عن موضوع المحاضرة، </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815"/>
    </mc:Choice>
    <mc:Fallback xmlns="">
      <p:transition spd="slow" advTm="22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الأولى</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32320"/>
            <a:ext cx="8417320" cy="2852191"/>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يشهد عصرنا الحالي ثورة تكنولوجية هائلة، إذ تشغل التكنولوجيا حيزاً كبيراً من حياتنا اليومية في مختلف جوانبها العلمية والعملية، </a:t>
            </a:r>
          </a:p>
          <a:p>
            <a:pPr algn="just" rtl="1">
              <a:lnSpc>
                <a:spcPts val="2980"/>
              </a:lnSpc>
              <a:spcAft>
                <a:spcPts val="2000"/>
              </a:spcAft>
            </a:pPr>
            <a:r>
              <a:rPr lang="ar-SA" sz="1400" dirty="0">
                <a:latin typeface="Alexandria Light" pitchFamily="2" charset="-78"/>
                <a:ea typeface="Times New Roman" panose="02020603050405020304" pitchFamily="18" charset="0"/>
                <a:cs typeface="Alexandria Light" pitchFamily="2" charset="-78"/>
              </a:rPr>
              <a:t>     و</a:t>
            </a:r>
            <a:r>
              <a:rPr lang="ar-SA" sz="1400" dirty="0">
                <a:latin typeface="Alexandria Light" pitchFamily="2" charset="-78"/>
                <a:cs typeface="Alexandria Light" pitchFamily="2" charset="-78"/>
              </a:rPr>
              <a:t>سنتحدث في المحاضرة الأولى عن مفهوم التّكنولوجيا </a:t>
            </a:r>
            <a:r>
              <a:rPr lang="en-US" sz="1400" dirty="0">
                <a:latin typeface="Alexandria Light" pitchFamily="2" charset="-78"/>
                <a:ea typeface="Calibri" panose="020F0502020204030204" pitchFamily="34" charset="0"/>
                <a:cs typeface="Alexandria Light" pitchFamily="2" charset="-78"/>
              </a:rPr>
              <a:t>Technology</a:t>
            </a:r>
            <a:r>
              <a:rPr lang="ar-SA" sz="1400" dirty="0">
                <a:latin typeface="Alexandria Light" pitchFamily="2" charset="-78"/>
                <a:cs typeface="Alexandria Light" pitchFamily="2" charset="-78"/>
              </a:rPr>
              <a:t> وأهمية التكنولوجيا، وماهية التكنولوجيا، وريادة التكنولوجيا في المجتمع، وأثرها الإيجابي وأثرها السلبي على الفرد والمجتمع، وذلك من عدة محاور كما يبينها الشكل رقم (1) الآتي، </a:t>
            </a:r>
            <a:r>
              <a:rPr lang="ar-SY"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lnSpc>
                <a:spcPts val="2930"/>
              </a:lnSpc>
              <a:spcAft>
                <a:spcPts val="2095"/>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218561501"/>
      </p:ext>
    </p:extLst>
  </p:cSld>
  <p:clrMapOvr>
    <a:masterClrMapping/>
  </p:clrMapOvr>
  <mc:AlternateContent xmlns:mc="http://schemas.openxmlformats.org/markup-compatibility/2006" xmlns:p14="http://schemas.microsoft.com/office/powerpoint/2010/main">
    <mc:Choice Requires="p14">
      <p:transition spd="slow" p14:dur="2000" advTm="34704"/>
    </mc:Choice>
    <mc:Fallback xmlns="">
      <p:transition spd="slow" advTm="347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395254"/>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a:t>
            </a:r>
            <a:endParaRPr lang="en-US" sz="1400" dirty="0">
              <a:latin typeface="Alexandria Light" pitchFamily="2" charset="-78"/>
              <a:cs typeface="Alexandria Light" pitchFamily="2" charset="-78"/>
            </a:endParaRPr>
          </a:p>
          <a:p>
            <a:pPr lvl="0" algn="just" rtl="1">
              <a:spcBef>
                <a:spcPts val="600"/>
              </a:spcBef>
              <a:spcAft>
                <a:spcPts val="6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4C6AC67E-07E0-4B98-9EDC-D9C16A5D6AC8}"/>
              </a:ext>
            </a:extLst>
          </p:cNvPr>
          <p:cNvGraphicFramePr/>
          <p:nvPr>
            <p:extLst>
              <p:ext uri="{D42A27DB-BD31-4B8C-83A1-F6EECF244321}">
                <p14:modId xmlns:p14="http://schemas.microsoft.com/office/powerpoint/2010/main" val="2070603561"/>
              </p:ext>
            </p:extLst>
          </p:nvPr>
        </p:nvGraphicFramePr>
        <p:xfrm>
          <a:off x="2846134" y="1669476"/>
          <a:ext cx="5401218" cy="327585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1E10C3BF-DC77-45DE-9269-BF72A8E43886}"/>
              </a:ext>
            </a:extLst>
          </p:cNvPr>
          <p:cNvSpPr txBox="1"/>
          <p:nvPr/>
        </p:nvSpPr>
        <p:spPr>
          <a:xfrm>
            <a:off x="3820425" y="5074404"/>
            <a:ext cx="4128422" cy="461665"/>
          </a:xfrm>
          <a:prstGeom prst="rect">
            <a:avLst/>
          </a:prstGeom>
          <a:noFill/>
        </p:spPr>
        <p:txBody>
          <a:bodyPr wrap="square" rtlCol="1">
            <a:spAutoFit/>
          </a:bodyPr>
          <a:lstStyle/>
          <a:p>
            <a:pPr algn="ctr" rtl="1"/>
            <a:r>
              <a:rPr lang="ar-SA" sz="1200" dirty="0">
                <a:latin typeface="Alexandria Light" pitchFamily="2" charset="-78"/>
                <a:cs typeface="Alexandria Light" pitchFamily="2" charset="-78"/>
              </a:rPr>
              <a:t>الشكل (</a:t>
            </a:r>
            <a:r>
              <a:rPr lang="en-US" sz="1200" dirty="0">
                <a:latin typeface="Alexandria Light" pitchFamily="2" charset="-78"/>
                <a:cs typeface="Alexandria Light" pitchFamily="2" charset="-78"/>
              </a:rPr>
              <a:t>1</a:t>
            </a:r>
            <a:r>
              <a:rPr lang="ar-SA" sz="1200" dirty="0">
                <a:latin typeface="Alexandria Light" pitchFamily="2" charset="-78"/>
                <a:cs typeface="Alexandria Light" pitchFamily="2" charset="-78"/>
              </a:rPr>
              <a:t>) يبين محاور محاضرة تكنولوجيا التعليم</a:t>
            </a:r>
          </a:p>
          <a:p>
            <a:pPr algn="ctr" rtl="1"/>
            <a:r>
              <a:rPr lang="ar-SA" sz="1200" dirty="0">
                <a:latin typeface="Alexandria Light" pitchFamily="2" charset="-78"/>
                <a:cs typeface="Alexandria Light" pitchFamily="2" charset="-78"/>
              </a:rPr>
              <a:t> </a:t>
            </a:r>
          </a:p>
        </p:txBody>
      </p:sp>
    </p:spTree>
    <p:custDataLst>
      <p:tags r:id="rId1"/>
    </p:custDataLst>
    <p:extLst>
      <p:ext uri="{BB962C8B-B14F-4D97-AF65-F5344CB8AC3E}">
        <p14:creationId xmlns:p14="http://schemas.microsoft.com/office/powerpoint/2010/main" val="2385212197"/>
      </p:ext>
    </p:extLst>
  </p:cSld>
  <p:clrMapOvr>
    <a:masterClrMapping/>
  </p:clrMapOvr>
  <mc:AlternateContent xmlns:mc="http://schemas.openxmlformats.org/markup-compatibility/2006" xmlns:p14="http://schemas.microsoft.com/office/powerpoint/2010/main">
    <mc:Choice Requires="p14">
      <p:transition spd="slow" p14:dur="2000" advTm="21133"/>
    </mc:Choice>
    <mc:Fallback xmlns="">
      <p:transition spd="slow" advTm="211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الثانية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1583"/>
            <a:ext cx="8417320" cy="4262834"/>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الثانية عن مفهوم </a:t>
            </a:r>
            <a:r>
              <a:rPr lang="ar-SY" sz="1400" dirty="0">
                <a:solidFill>
                  <a:schemeClr val="accent5">
                    <a:lumMod val="75000"/>
                  </a:schemeClr>
                </a:solidFill>
                <a:latin typeface="Alexandria Light" pitchFamily="2" charset="-78"/>
                <a:cs typeface="Alexandria Light" pitchFamily="2" charset="-78"/>
              </a:rPr>
              <a:t>التصميم التعليميّ </a:t>
            </a:r>
            <a:r>
              <a:rPr lang="ar-SA" sz="1400" dirty="0">
                <a:solidFill>
                  <a:schemeClr val="accent5">
                    <a:lumMod val="75000"/>
                  </a:schemeClr>
                </a:solidFill>
                <a:latin typeface="Alexandria Light" pitchFamily="2" charset="-78"/>
                <a:cs typeface="Alexandria Light" pitchFamily="2" charset="-78"/>
              </a:rPr>
              <a:t>ومدخل النطم </a:t>
            </a:r>
            <a:r>
              <a:rPr lang="ar-SA" sz="1400" dirty="0">
                <a:latin typeface="Alexandria Light" pitchFamily="2" charset="-78"/>
                <a:cs typeface="Alexandria Light" pitchFamily="2" charset="-78"/>
              </a:rPr>
              <a:t>وذلك من عدة محاور، منها السمات المميزة للنظام من سمات عامة وسمات خاصة، ودواعي توظيف منحى النظم في مجال التصمبم التعليمي، ومزاياه، وحدوده،  وهذه لمحة عن موضوع المحاضرة:</a:t>
            </a:r>
          </a:p>
          <a:p>
            <a:pPr algn="just" rtl="1">
              <a:lnSpc>
                <a:spcPts val="2980"/>
              </a:lnSpc>
              <a:spcAft>
                <a:spcPts val="2000"/>
              </a:spcAft>
            </a:pPr>
            <a:r>
              <a:rPr lang="ar-SA" sz="1400" dirty="0">
                <a:solidFill>
                  <a:srgbClr val="111111"/>
                </a:solidFill>
                <a:latin typeface="Alexandria Light" pitchFamily="2" charset="-78"/>
                <a:cs typeface="Alexandria Light" pitchFamily="2" charset="-78"/>
              </a:rPr>
              <a:t>     إن مدخل النظم لتصميم وتحليل مواقف التعليم والتعلم هو الأساس لمعظم التطورات التعليميّة الحديثة المرتبطة بالتكنولوجيا، وهو </a:t>
            </a:r>
            <a:r>
              <a:rPr lang="ar-SA" sz="1400" dirty="0">
                <a:latin typeface="Alexandria Light" pitchFamily="2" charset="-78"/>
                <a:cs typeface="Alexandria Light" pitchFamily="2" charset="-78"/>
              </a:rPr>
              <a:t>لا يستلزم اية طرائق تدريس معينة انما هو وسيلة تساعد المعلمين في التفكير بشكل منظم ومنطقي في.الأهداف التي تكون ذات صلة بطلابهم ووسائل إنجاز وتقييم هذه الأهداف.</a:t>
            </a:r>
            <a:endParaRPr lang="ar-SA" sz="1400" b="1" dirty="0">
              <a:latin typeface="Alexandria Light" pitchFamily="2" charset="-78"/>
              <a:cs typeface="Alexandria Light" pitchFamily="2" charset="-78"/>
            </a:endParaRPr>
          </a:p>
          <a:p>
            <a:pPr algn="just" rtl="1">
              <a:lnSpc>
                <a:spcPts val="2980"/>
              </a:lnSpc>
              <a:spcAft>
                <a:spcPts val="2000"/>
              </a:spcAft>
            </a:pPr>
            <a:r>
              <a:rPr lang="ar-SA" sz="1400" dirty="0">
                <a:latin typeface="Alexandria Light" pitchFamily="2" charset="-78"/>
                <a:cs typeface="Alexandria Light" pitchFamily="2" charset="-78"/>
              </a:rPr>
              <a:t>     أما </a:t>
            </a:r>
            <a:r>
              <a:rPr lang="ar-SY" sz="1400" dirty="0">
                <a:latin typeface="Alexandria Light" pitchFamily="2" charset="-78"/>
                <a:cs typeface="Alexandria Light" pitchFamily="2" charset="-78"/>
              </a:rPr>
              <a:t>التصميم التعليميّ</a:t>
            </a:r>
            <a:r>
              <a:rPr lang="en-US" sz="1400" dirty="0">
                <a:latin typeface="Alexandria Light" pitchFamily="2" charset="-78"/>
                <a:cs typeface="Alexandria Light" pitchFamily="2" charset="-78"/>
              </a:rPr>
              <a:t>Instructional Design) </a:t>
            </a:r>
            <a:r>
              <a:rPr lang="ar-SY" sz="1400" dirty="0">
                <a:latin typeface="Alexandria Light" pitchFamily="2" charset="-78"/>
                <a:cs typeface="Alexandria Light" pitchFamily="2" charset="-78"/>
              </a:rPr>
              <a:t>)</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فهو </a:t>
            </a:r>
            <a:r>
              <a:rPr lang="ar-SY" sz="1400" dirty="0">
                <a:latin typeface="Alexandria Light" pitchFamily="2" charset="-78"/>
                <a:cs typeface="Alexandria Light" pitchFamily="2" charset="-78"/>
              </a:rPr>
              <a:t>مجموعة من الخطوات المنظّمة، التي تطبّق من خلالها المعرفة العلميّة في مجال التعلّم الإنسانيّ لتحديد الشروط والمواصفات التعليميّة الكاملة للمنظومة التعليميّ</a:t>
            </a:r>
            <a:r>
              <a:rPr lang="ar-SA" sz="1400" dirty="0">
                <a:latin typeface="Alexandria Light" pitchFamily="2" charset="-78"/>
                <a:cs typeface="Alexandria Light" pitchFamily="2" charset="-78"/>
              </a:rPr>
              <a:t>ة.</a:t>
            </a:r>
            <a:endParaRPr lang="en-US" sz="1400" dirty="0">
              <a:latin typeface="Alexandria Light" pitchFamily="2" charset="-78"/>
              <a:cs typeface="Alexandria Light" pitchFamily="2" charset="-78"/>
            </a:endParaRPr>
          </a:p>
          <a:p>
            <a:pPr algn="just" rtl="1">
              <a:lnSpc>
                <a:spcPts val="2930"/>
              </a:lnSpc>
              <a:spcAft>
                <a:spcPts val="2095"/>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9439"/>
    </mc:Choice>
    <mc:Fallback xmlns="">
      <p:transition spd="slow" advTm="794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1">
                                            <p:txEl>
                                              <p:pRg st="2" end="2"/>
                                            </p:txEl>
                                          </p:spTgt>
                                        </p:tgtEl>
                                        <p:attrNameLst>
                                          <p:attrName>style.visibility</p:attrName>
                                        </p:attrNameLst>
                                      </p:cBhvr>
                                      <p:to>
                                        <p:strVal val="visible"/>
                                      </p:to>
                                    </p:set>
                                    <p:animEffect transition="in" filter="barn(inVertical)">
                                      <p:cBhvr>
                                        <p:cTn id="13"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الثالثة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2914" y="2645843"/>
            <a:ext cx="8033657" cy="2605329"/>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الثالثة عن </a:t>
            </a:r>
            <a:r>
              <a:rPr lang="ar-SY" sz="1400" dirty="0">
                <a:solidFill>
                  <a:schemeClr val="accent5">
                    <a:lumMod val="75000"/>
                  </a:schemeClr>
                </a:solidFill>
                <a:latin typeface="Alexandria Light" pitchFamily="2" charset="-78"/>
                <a:cs typeface="Alexandria Light" pitchFamily="2" charset="-78"/>
              </a:rPr>
              <a:t>تصميم </a:t>
            </a:r>
            <a:r>
              <a:rPr lang="ar-SA" sz="1400" dirty="0">
                <a:solidFill>
                  <a:schemeClr val="accent5">
                    <a:lumMod val="75000"/>
                  </a:schemeClr>
                </a:solidFill>
                <a:latin typeface="Alexandria Light" pitchFamily="2" charset="-78"/>
                <a:cs typeface="Alexandria Light" pitchFamily="2" charset="-78"/>
              </a:rPr>
              <a:t>وإنتاج البرامج </a:t>
            </a:r>
            <a:r>
              <a:rPr lang="ar-SY" sz="1400" dirty="0">
                <a:solidFill>
                  <a:schemeClr val="accent5">
                    <a:lumMod val="75000"/>
                  </a:schemeClr>
                </a:solidFill>
                <a:latin typeface="Alexandria Light" pitchFamily="2" charset="-78"/>
                <a:cs typeface="Alexandria Light" pitchFamily="2" charset="-78"/>
              </a:rPr>
              <a:t>التعليميّة</a:t>
            </a:r>
            <a:r>
              <a:rPr lang="ar-SA" sz="1400" dirty="0">
                <a:solidFill>
                  <a:schemeClr val="accent5">
                    <a:lumMod val="75000"/>
                  </a:schemeClr>
                </a:solidFill>
                <a:latin typeface="Alexandria Light" pitchFamily="2" charset="-78"/>
                <a:cs typeface="Alexandria Light" pitchFamily="2" charset="-78"/>
              </a:rPr>
              <a:t> والدروس الإلكترونيّة التفاعليّة </a:t>
            </a:r>
            <a:r>
              <a:rPr lang="ar-SA" sz="1400" dirty="0">
                <a:latin typeface="Alexandria Light" pitchFamily="2" charset="-78"/>
                <a:cs typeface="Alexandria Light" pitchFamily="2" charset="-78"/>
              </a:rPr>
              <a:t>وذلك من محاور عدة منها التعريف بالبرامج التعليميّة والدروس الإلكترونية التفاعلية، وخصائصها، ومراحل تصميمها، وأنماط التفاعلية ومستوياتها، ووسنشرح عن خطوات تصميم الدروس </a:t>
            </a:r>
            <a:r>
              <a:rPr lang="ar-SA" sz="1400" dirty="0">
                <a:latin typeface="Alexandria Light" pitchFamily="2" charset="-78"/>
                <a:ea typeface="Calibri" panose="020F0502020204030204" pitchFamily="34" charset="0"/>
                <a:cs typeface="Alexandria Light" pitchFamily="2" charset="-78"/>
              </a:rPr>
              <a:t>الإلكترونية</a:t>
            </a:r>
            <a:r>
              <a:rPr lang="ar-SA" sz="1400" dirty="0">
                <a:latin typeface="Alexandria Light" pitchFamily="2" charset="-78"/>
                <a:cs typeface="Alexandria Light" pitchFamily="2" charset="-78"/>
              </a:rPr>
              <a:t> التفاعلية، و</a:t>
            </a:r>
            <a:r>
              <a:rPr lang="ar-SA" sz="1400" dirty="0">
                <a:latin typeface="Alexandria Light" pitchFamily="2" charset="-78"/>
                <a:ea typeface="Calibri" panose="020F0502020204030204" pitchFamily="34" charset="0"/>
                <a:cs typeface="Alexandria Light" pitchFamily="2" charset="-78"/>
              </a:rPr>
              <a:t>الفوائد التربوية من استخدامها.</a:t>
            </a:r>
            <a:r>
              <a:rPr lang="ar-SY" sz="1400"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وسنتطرق أيضاً إلى بعض البرامج الحاسوبيّة المستخدمة في التصميم التعليميّ من تصميم برامج ودروس إلكترونيّة، بالإضافة إلى تعرّف </a:t>
            </a:r>
            <a:r>
              <a:rPr lang="ar-SY" sz="1400" dirty="0">
                <a:latin typeface="Alexandria Light" pitchFamily="2" charset="-78"/>
                <a:ea typeface="Calibri" panose="020F0502020204030204" pitchFamily="34" charset="0"/>
                <a:cs typeface="Alexandria Light" pitchFamily="2" charset="-78"/>
              </a:rPr>
              <a:t>صفات الدرس التعليميّ الإلكترونيّ الفع</a:t>
            </a:r>
            <a:r>
              <a:rPr lang="ar-SA" sz="1400" dirty="0">
                <a:latin typeface="Alexandria Light" pitchFamily="2" charset="-78"/>
                <a:ea typeface="Calibri" panose="020F0502020204030204" pitchFamily="34" charset="0"/>
                <a:cs typeface="Alexandria Light" pitchFamily="2" charset="-78"/>
              </a:rPr>
              <a:t>ّ</a:t>
            </a:r>
            <a:r>
              <a:rPr lang="ar-SY" sz="1400" dirty="0">
                <a:latin typeface="Alexandria Light" pitchFamily="2" charset="-78"/>
                <a:ea typeface="Calibri" panose="020F0502020204030204" pitchFamily="34" charset="0"/>
                <a:cs typeface="Alexandria Light" pitchFamily="2" charset="-78"/>
              </a:rPr>
              <a:t>ال</a:t>
            </a:r>
            <a:r>
              <a:rPr lang="ar-SA" sz="1400" dirty="0">
                <a:latin typeface="Alexandria Light" pitchFamily="2" charset="-78"/>
                <a:ea typeface="Calibri" panose="020F0502020204030204" pitchFamily="34" charset="0"/>
                <a:cs typeface="Alexandria Light" pitchFamily="2" charset="-78"/>
              </a:rPr>
              <a:t>. </a:t>
            </a:r>
          </a:p>
          <a:p>
            <a:pPr algn="just" rtl="1">
              <a:lnSpc>
                <a:spcPts val="2980"/>
              </a:lnSpc>
              <a:spcAft>
                <a:spcPts val="2000"/>
              </a:spcAft>
            </a:pPr>
            <a:r>
              <a:rPr lang="ar-SA" sz="1400" dirty="0">
                <a:latin typeface="Alexandria Light" pitchFamily="2" charset="-78"/>
                <a:cs typeface="Alexandria Light" pitchFamily="2" charset="-78"/>
              </a:rPr>
              <a:t>وهذه لمحة بسيطة عن موضوع المحاضرة:</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743058972"/>
      </p:ext>
    </p:extLst>
  </p:cSld>
  <p:clrMapOvr>
    <a:masterClrMapping/>
  </p:clrMapOvr>
  <mc:AlternateContent xmlns:mc="http://schemas.openxmlformats.org/markup-compatibility/2006" xmlns:p14="http://schemas.microsoft.com/office/powerpoint/2010/main">
    <mc:Choice Requires="p14">
      <p:transition spd="slow" p14:dur="2000" advTm="54988"/>
    </mc:Choice>
    <mc:Fallback xmlns="">
      <p:transition spd="slow" advTm="549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b="1" dirty="0">
                <a:ea typeface="Calibri" panose="020F0502020204030204" pitchFamily="34" charset="0"/>
                <a:cs typeface="Simplified Arabic" panose="02020603050405020304" pitchFamily="18" charset="-78"/>
              </a:rPr>
              <a:t>التصميم التعليميّ</a:t>
            </a:r>
            <a:r>
              <a:rPr lang="en-US" b="1" dirty="0">
                <a:latin typeface="Times New Roman" panose="02020603050405020304" pitchFamily="18" charset="0"/>
                <a:ea typeface="Calibri" panose="020F0502020204030204" pitchFamily="34" charset="0"/>
              </a:rPr>
              <a:t>Instructional Design) </a:t>
            </a:r>
            <a:r>
              <a:rPr lang="ar-SY" dirty="0">
                <a:ea typeface="Calibri" panose="020F0502020204030204" pitchFamily="34" charset="0"/>
                <a:cs typeface="Simplified Arabic" panose="02020603050405020304" pitchFamily="18" charset="-78"/>
              </a:rPr>
              <a:t>): يعرّفه خميس (2006) بأنه "مجموعة من الخطوات والإجراءات المنهجيّة المنظّمة، التي تطبّق من خلالها المعرفة العلميّة في مجال التعلّم الإنسانيّ لتحديد الشروط والمواصفات التعليميّة الكاملة للمنظومة التعليميّة (مصادر، مواقف، برامج ودروس، مقررات على الورق)" (ص 23). </a:t>
            </a:r>
            <a:endParaRPr lang="en-US" dirty="0"/>
          </a:p>
        </p:txBody>
      </p:sp>
      <p:sp>
        <p:nvSpPr>
          <p:cNvPr id="24" name="TextBox 23"/>
          <p:cNvSpPr txBox="1"/>
          <p:nvPr/>
        </p:nvSpPr>
        <p:spPr>
          <a:xfrm>
            <a:off x="1436914" y="1468531"/>
            <a:ext cx="8656382" cy="307777"/>
          </a:xfrm>
          <a:prstGeom prst="rect">
            <a:avLst/>
          </a:prstGeom>
          <a:noFill/>
        </p:spPr>
        <p:txBody>
          <a:bodyPr wrap="square" rtlCol="0">
            <a:spAutoFit/>
          </a:bodyPr>
          <a:lstStyle/>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9F9ECDC-47E3-47AA-8665-FB52397E9747}"/>
              </a:ext>
            </a:extLst>
          </p:cNvPr>
          <p:cNvSpPr/>
          <p:nvPr/>
        </p:nvSpPr>
        <p:spPr>
          <a:xfrm>
            <a:off x="1436914" y="1959647"/>
            <a:ext cx="8412480" cy="2990049"/>
          </a:xfrm>
          <a:prstGeom prst="rect">
            <a:avLst/>
          </a:prstGeom>
        </p:spPr>
        <p:txBody>
          <a:bodyPr wrap="square">
            <a:spAutoFit/>
          </a:bodyPr>
          <a:lstStyle/>
          <a:p>
            <a:pPr algn="just" rtl="1">
              <a:lnSpc>
                <a:spcPts val="2980"/>
              </a:lnSpc>
              <a:spcAft>
                <a:spcPts val="2000"/>
              </a:spcAft>
            </a:pPr>
            <a:r>
              <a:rPr lang="ar-SA"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تركز البرامج التعليميّة على عمليّة التميّز في التعلّم والاستعانة بالتغذية الراجعة لدعم عمليّة التعلّم، ويركّز مصمّموا هذا النوع من البرامج على دورها في تحسين عمليّة التعلّم وجعله فعّالاً، من حيث القدرة في برامج الحاسوب على زيادة مستوى تحصيل المتعلمين، وتنمية قدراتهم ومهاراتهم.</a:t>
            </a:r>
          </a:p>
          <a:p>
            <a:pPr algn="just" rtl="1">
              <a:lnSpc>
                <a:spcPts val="2980"/>
              </a:lnSpc>
              <a:spcAft>
                <a:spcPts val="2000"/>
              </a:spcAft>
            </a:pPr>
            <a:r>
              <a:rPr lang="ar-SA" sz="1400" dirty="0">
                <a:latin typeface="Alexandria Light" pitchFamily="2" charset="-78"/>
                <a:ea typeface="Calibri" panose="020F0502020204030204" pitchFamily="34" charset="0"/>
                <a:cs typeface="Alexandria Light" pitchFamily="2" charset="-78"/>
              </a:rPr>
              <a:t>     أما الدروس الإلكترونية التفاعليّة فقد أصبحت هذه الدروس من سمات العصر الحديث، ولها قدرة على مواكبة التقدم المعرفي، ومعالجة مشكلات عدة من مثل: بطء التعلم لدى بعض المتعلمين ذوي القدرات المحدودة، والبعد الزماني، والمكاني، والفروق الفردية لدى المتعلمين. وإنّ استخدامها في العملية التعليميّة هي محاولة لنقل الواقع إلى أذهان المتعلمين، ومخاطبة أكثر من حاسة لديهم.</a:t>
            </a:r>
            <a:endParaRPr lang="ar-SA" sz="1400" dirty="0">
              <a:latin typeface="Alexandria Light" pitchFamily="2" charset="-78"/>
              <a:cs typeface="Alexandria Light" pitchFamily="2" charset="-78"/>
            </a:endParaRPr>
          </a:p>
        </p:txBody>
      </p:sp>
    </p:spTree>
    <p:custDataLst>
      <p:tags r:id="rId1"/>
    </p:custDataLst>
    <p:extLst>
      <p:ext uri="{BB962C8B-B14F-4D97-AF65-F5344CB8AC3E}">
        <p14:creationId xmlns:p14="http://schemas.microsoft.com/office/powerpoint/2010/main" val="494588108"/>
      </p:ext>
    </p:extLst>
  </p:cSld>
  <p:clrMapOvr>
    <a:masterClrMapping/>
  </p:clrMapOvr>
  <mc:AlternateContent xmlns:mc="http://schemas.openxmlformats.org/markup-compatibility/2006" xmlns:p14="http://schemas.microsoft.com/office/powerpoint/2010/main">
    <mc:Choice Requires="p14">
      <p:transition spd="slow" p14:dur="2000" advTm="67034"/>
    </mc:Choice>
    <mc:Fallback xmlns="">
      <p:transition spd="slow" advTm="670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الرابعة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61840" y="2437246"/>
            <a:ext cx="7962379" cy="337477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الرابعة عن </a:t>
            </a:r>
            <a:r>
              <a:rPr lang="ar-SA" sz="1400" dirty="0">
                <a:solidFill>
                  <a:schemeClr val="accent5">
                    <a:lumMod val="75000"/>
                  </a:schemeClr>
                </a:solidFill>
                <a:latin typeface="Alexandria Light" pitchFamily="2" charset="-78"/>
                <a:cs typeface="Alexandria Light" pitchFamily="2" charset="-78"/>
              </a:rPr>
              <a:t>التعليم الإلكتروني وأنظمة إدارته </a:t>
            </a:r>
            <a:r>
              <a:rPr lang="ar-SA" sz="1400" dirty="0">
                <a:latin typeface="Alexandria Light" pitchFamily="2" charset="-78"/>
                <a:cs typeface="Alexandria Light" pitchFamily="2" charset="-78"/>
              </a:rPr>
              <a:t>وذلك من محاور عدة منها التعريف بالتعليم الإلكترونيّ وأهميّته، وأنواعه، وعقبات تطبيقه من جوانب عدة منها عقبات مادية، وعقبات بشرية، وعقبات خاصة بالمناهج الدراسية، وعقبات خاصة بإعداد المعلمين وتدريبيهم، .وسنشرح عن أشكال أنظمة إدارة التعليم والتعلّم، وخصائصها.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تتضح أهمية التعليم الإلكتروني من خلال فاعليته في  جوانب العملية التعليميّة التعلمية المختلفة، فهو علمٌ نظريّ تطبيقيّ، ونظامٌ تقنيّ تعليميّ وعملية تعلم مقصودة ومحكمة، يمرّ فيها المتعلم بخبراتٍ مخطّطةٍ ومدروسةٍ من خلال تفاعله مع مصادر تعلم قائمة على الحاسوب والشبكات لتدعم عملية التعلّم، وتسهل حدوثه في أي وقتٍ ومكانٍ.</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154923090"/>
      </p:ext>
    </p:extLst>
  </p:cSld>
  <p:clrMapOvr>
    <a:masterClrMapping/>
  </p:clrMapOvr>
  <mc:AlternateContent xmlns:mc="http://schemas.openxmlformats.org/markup-compatibility/2006" xmlns:p14="http://schemas.microsoft.com/office/powerpoint/2010/main">
    <mc:Choice Requires="p14">
      <p:transition spd="slow" p14:dur="2000" advTm="69463"/>
    </mc:Choice>
    <mc:Fallback xmlns="">
      <p:transition spd="slow" advTm="694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الخامسة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645843"/>
            <a:ext cx="8417320" cy="363125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الخامسة عن </a:t>
            </a:r>
            <a:r>
              <a:rPr lang="ar-SA" sz="1400" dirty="0">
                <a:solidFill>
                  <a:schemeClr val="accent5">
                    <a:lumMod val="75000"/>
                  </a:schemeClr>
                </a:solidFill>
                <a:latin typeface="Alexandria Light" pitchFamily="2" charset="-78"/>
                <a:cs typeface="Alexandria Light" pitchFamily="2" charset="-78"/>
              </a:rPr>
              <a:t>التعليم الذكي </a:t>
            </a:r>
            <a:r>
              <a:rPr lang="ar-SA" sz="1400" dirty="0">
                <a:latin typeface="Alexandria Light" pitchFamily="2" charset="-78"/>
                <a:cs typeface="Alexandria Light" pitchFamily="2" charset="-78"/>
              </a:rPr>
              <a:t>وذلك من محاور عدّة منها التعريف بالتعليم الذكي وأهميته، وأدواته من مثل الذكاء الاصطناعي (</a:t>
            </a:r>
            <a:r>
              <a:rPr lang="en-US" sz="1400" dirty="0">
                <a:latin typeface="Alexandria Light" pitchFamily="2" charset="-78"/>
                <a:cs typeface="Alexandria Light" pitchFamily="2" charset="-78"/>
              </a:rPr>
              <a:t>AI</a:t>
            </a:r>
            <a:r>
              <a:rPr lang="ar-SA" sz="1400" dirty="0">
                <a:latin typeface="Alexandria Light" pitchFamily="2" charset="-78"/>
                <a:cs typeface="Alexandria Light" pitchFamily="2" charset="-78"/>
              </a:rPr>
              <a:t>)، والواقع الافتراضي والواقع المعزز، والروبوتات التعليميّة، وتطبيقات التعليم الإلكترونيّ من برامج ومنصّات تعليميّة، ومزايا استخدام التعليم الذكيّ، وعوامل نجاح تطبيق استراتيجيّة التعلّم الذكي، وهذه لمحة بسيطة عن الموضوع :</a:t>
            </a:r>
          </a:p>
          <a:p>
            <a:pPr algn="just" rtl="1">
              <a:lnSpc>
                <a:spcPts val="2980"/>
              </a:lnSpc>
              <a:spcAft>
                <a:spcPts val="2000"/>
              </a:spcAft>
            </a:pPr>
            <a:r>
              <a:rPr lang="ar-SA" sz="1400" dirty="0">
                <a:latin typeface="Alexandria Light" pitchFamily="2" charset="-78"/>
                <a:cs typeface="Alexandria Light" pitchFamily="2" charset="-78"/>
              </a:rPr>
              <a:t>التعلّم الذكيّ هو التعلّم الذي يعتمد على استخدام التكنولوجيا والذكاء الاصطناعيّ في تحسين عمليّة التعليم وتعزيز فعالية التعلّم. ويهدف إلى توفير تجارب تعليميّة شخصيّة ومخصّصة لكل طالب، مع التركيز على تلبية احتياجاته الفرديّة وتعزيز قدراته ومواهبه.</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98960127"/>
      </p:ext>
    </p:extLst>
  </p:cSld>
  <p:clrMapOvr>
    <a:masterClrMapping/>
  </p:clrMapOvr>
  <mc:AlternateContent xmlns:mc="http://schemas.openxmlformats.org/markup-compatibility/2006" xmlns:p14="http://schemas.microsoft.com/office/powerpoint/2010/main">
    <mc:Choice Requires="p14">
      <p:transition spd="slow" p14:dur="2000" advTm="57308"/>
    </mc:Choice>
    <mc:Fallback xmlns="">
      <p:transition spd="slow" advTm="573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السادسة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2220608"/>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السادسة عن </a:t>
            </a:r>
            <a:r>
              <a:rPr lang="ar-SA" sz="1400" dirty="0">
                <a:solidFill>
                  <a:schemeClr val="accent5">
                    <a:lumMod val="75000"/>
                  </a:schemeClr>
                </a:solidFill>
                <a:latin typeface="Alexandria Light" pitchFamily="2" charset="-78"/>
                <a:cs typeface="Alexandria Light" pitchFamily="2" charset="-78"/>
              </a:rPr>
              <a:t>الفصول الذكية والمنصات التعليميّة </a:t>
            </a:r>
            <a:r>
              <a:rPr lang="ar-SA" sz="1400" dirty="0">
                <a:latin typeface="Alexandria Light" pitchFamily="2" charset="-78"/>
                <a:cs typeface="Alexandria Light" pitchFamily="2" charset="-78"/>
              </a:rPr>
              <a:t>وذلك من محاور عدة منها التعريف بالفصول الذكيّة والمنصّات التعليميّة، وأهميّة كل منهما، ومزاياهما، وأسس تصميم الفصول الذكيّة، ومحتوياتها من أجهزة العرض والحواسيب المكتبيّة أو المحمولة، ومكبر الصوت، والألواح الذكيّة، و شبكة الإنترنت، والكاميرا، بالإضافة إلى أننا سنتطرق إلى مهام المعلّم ومهام المتعلّم في الفصول الذكيّة.</a:t>
            </a: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4" name="رسم تخطيطي 3">
            <a:extLst>
              <a:ext uri="{FF2B5EF4-FFF2-40B4-BE49-F238E27FC236}">
                <a16:creationId xmlns:a16="http://schemas.microsoft.com/office/drawing/2014/main" id="{88043977-7CF1-4ABA-9A70-99B4154585FD}"/>
              </a:ext>
            </a:extLst>
          </p:cNvPr>
          <p:cNvGraphicFramePr/>
          <p:nvPr>
            <p:extLst>
              <p:ext uri="{D42A27DB-BD31-4B8C-83A1-F6EECF244321}">
                <p14:modId xmlns:p14="http://schemas.microsoft.com/office/powerpoint/2010/main" val="3536447819"/>
              </p:ext>
            </p:extLst>
          </p:nvPr>
        </p:nvGraphicFramePr>
        <p:xfrm>
          <a:off x="5435093" y="4340106"/>
          <a:ext cx="4232644" cy="152656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1"/>
    </p:custDataLst>
    <p:extLst>
      <p:ext uri="{BB962C8B-B14F-4D97-AF65-F5344CB8AC3E}">
        <p14:creationId xmlns:p14="http://schemas.microsoft.com/office/powerpoint/2010/main" val="2823457177"/>
      </p:ext>
    </p:extLst>
  </p:cSld>
  <p:clrMapOvr>
    <a:masterClrMapping/>
  </p:clrMapOvr>
  <mc:AlternateContent xmlns:mc="http://schemas.openxmlformats.org/markup-compatibility/2006" xmlns:p14="http://schemas.microsoft.com/office/powerpoint/2010/main">
    <mc:Choice Requires="p14">
      <p:transition spd="slow" p14:dur="2000" advTm="47063"/>
    </mc:Choice>
    <mc:Fallback xmlns="">
      <p:transition spd="slow" advTm="470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b="1" dirty="0">
                <a:ea typeface="Calibri" panose="020F0502020204030204" pitchFamily="34" charset="0"/>
                <a:cs typeface="Simplified Arabic" panose="02020603050405020304" pitchFamily="18" charset="-78"/>
              </a:rPr>
              <a:t>التصميم التعليميّ</a:t>
            </a:r>
            <a:r>
              <a:rPr lang="en-US" b="1" dirty="0">
                <a:latin typeface="Times New Roman" panose="02020603050405020304" pitchFamily="18" charset="0"/>
                <a:ea typeface="Calibri" panose="020F0502020204030204" pitchFamily="34" charset="0"/>
              </a:rPr>
              <a:t>Instructional Design) </a:t>
            </a:r>
            <a:r>
              <a:rPr lang="ar-SY" dirty="0">
                <a:ea typeface="Calibri" panose="020F0502020204030204" pitchFamily="34" charset="0"/>
                <a:cs typeface="Simplified Arabic" panose="02020603050405020304" pitchFamily="18" charset="-78"/>
              </a:rPr>
              <a:t>): يعرّفه خميس (2006) بأنه "مجموعة من الخطوات والإجراءات المنهجيّة المنظّمة، التي تطبّق من خلالها المعرفة العلميّة في مجال التعلّم الإنسانيّ لتحديد الشروط والمواصفات التعليميّة الكاملة للمنظومة التعليميّة (مصادر، مواقف، برامج ودروس، مقررات على الورق)" (ص 23). </a:t>
            </a:r>
            <a:endParaRPr lang="en-US" dirty="0"/>
          </a:p>
        </p:txBody>
      </p:sp>
      <p:sp>
        <p:nvSpPr>
          <p:cNvPr id="24" name="TextBox 23"/>
          <p:cNvSpPr txBox="1"/>
          <p:nvPr/>
        </p:nvSpPr>
        <p:spPr>
          <a:xfrm>
            <a:off x="1436914" y="1468531"/>
            <a:ext cx="8656382" cy="307777"/>
          </a:xfrm>
          <a:prstGeom prst="rect">
            <a:avLst/>
          </a:prstGeom>
          <a:noFill/>
        </p:spPr>
        <p:txBody>
          <a:bodyPr wrap="square" rtlCol="0">
            <a:spAutoFit/>
          </a:bodyPr>
          <a:lstStyle/>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9F9ECDC-47E3-47AA-8665-FB52397E9747}"/>
              </a:ext>
            </a:extLst>
          </p:cNvPr>
          <p:cNvSpPr/>
          <p:nvPr/>
        </p:nvSpPr>
        <p:spPr>
          <a:xfrm>
            <a:off x="1436914" y="1622419"/>
            <a:ext cx="8412480" cy="3631250"/>
          </a:xfrm>
          <a:prstGeom prst="rect">
            <a:avLst/>
          </a:prstGeom>
        </p:spPr>
        <p:txBody>
          <a:bodyPr wrap="square">
            <a:spAutoFit/>
          </a:bodyPr>
          <a:lstStyle/>
          <a:p>
            <a:pPr algn="just" rtl="1">
              <a:lnSpc>
                <a:spcPts val="2980"/>
              </a:lnSpc>
              <a:spcAft>
                <a:spcPts val="2000"/>
              </a:spcAft>
            </a:pPr>
            <a:r>
              <a:rPr lang="ar-SA"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cs typeface="Alexandria Light" pitchFamily="2" charset="-78"/>
              </a:rPr>
              <a:t>وهذه لمحة بسيطة عن موضوع المحاضرة السادسة:</a:t>
            </a:r>
          </a:p>
          <a:p>
            <a:pPr algn="just" rtl="1">
              <a:lnSpc>
                <a:spcPts val="2980"/>
              </a:lnSpc>
              <a:spcAft>
                <a:spcPts val="2000"/>
              </a:spcAft>
            </a:pPr>
            <a:r>
              <a:rPr lang="ar-SA" sz="1400" dirty="0">
                <a:latin typeface="Alexandria Light" pitchFamily="2" charset="-78"/>
                <a:cs typeface="Alexandria Light" pitchFamily="2" charset="-78"/>
              </a:rPr>
              <a:t>     الفصول الذكيّة هي مظهر آخر من مظاهر الاستفادة من التقدّم التكنولوجيّ واعتماده في المؤسّسات التعليميّة، ويُطلق على الفصول الذكيّة أيضا اسم الفصول المُعتمِدِة على التكنولوجيا أو التقنيّة، وهي فصول اعتياديّة، إلّا أنها مُجهزة ومُعزّزة بوسائل تكنولوجيّة تخدم العمليّة التعليميّة التعلميّة، </a:t>
            </a:r>
          </a:p>
          <a:p>
            <a:pPr algn="just" rtl="1">
              <a:lnSpc>
                <a:spcPts val="2980"/>
              </a:lnSpc>
              <a:spcAft>
                <a:spcPts val="2000"/>
              </a:spcAft>
            </a:pPr>
            <a:r>
              <a:rPr lang="ar-SA" sz="1400" dirty="0">
                <a:latin typeface="Alexandria Light" pitchFamily="2" charset="-78"/>
                <a:cs typeface="Alexandria Light" pitchFamily="2" charset="-78"/>
              </a:rPr>
              <a:t>     أما المنصات التعليميّة فهي تعدُّ من أشهر المستحدثات التكنولوجيّة التي وفّرت للمعلّم والمتعلّم خصائص عدّة يسرت العمليّة التعليميّة، ما أدى الى ظهور أنماط تعليميّة أكثر تفاعليّة، والمنصّات التعليميّة باعتبارها مجموعة متكاملة من الأدوات على شبكة الإنترنت تركز بشكل خاص على الدعم التعليميّ لتقديم المحتوى، وتمكين التواصل، والتنظيم والدعم التربويّ ضمن المقرّرات الدراسيّة. </a:t>
            </a:r>
          </a:p>
        </p:txBody>
      </p:sp>
    </p:spTree>
    <p:custDataLst>
      <p:tags r:id="rId1"/>
    </p:custDataLst>
    <p:extLst>
      <p:ext uri="{BB962C8B-B14F-4D97-AF65-F5344CB8AC3E}">
        <p14:creationId xmlns:p14="http://schemas.microsoft.com/office/powerpoint/2010/main" val="3252158936"/>
      </p:ext>
    </p:extLst>
  </p:cSld>
  <p:clrMapOvr>
    <a:masterClrMapping/>
  </p:clrMapOvr>
  <mc:AlternateContent xmlns:mc="http://schemas.openxmlformats.org/markup-compatibility/2006" xmlns:p14="http://schemas.microsoft.com/office/powerpoint/2010/main">
    <mc:Choice Requires="p14">
      <p:transition spd="slow" p14:dur="2000" advTm="67292"/>
    </mc:Choice>
    <mc:Fallback xmlns="">
      <p:transition spd="slow" advTm="67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السابعة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913653"/>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السابعة عن </a:t>
            </a:r>
            <a:r>
              <a:rPr lang="ar-SA" sz="1400" dirty="0">
                <a:solidFill>
                  <a:srgbClr val="00B0F0"/>
                </a:solidFill>
                <a:latin typeface="Alexandria Light" pitchFamily="2" charset="-78"/>
                <a:cs typeface="Alexandria Light" pitchFamily="2" charset="-78"/>
              </a:rPr>
              <a:t>تطبيقات الفصول الدراسية الذكية كالسبورة التفاعلية، و الكاميرا الذكية</a:t>
            </a:r>
            <a:r>
              <a:rPr lang="ar-SA" sz="1400" dirty="0"/>
              <a:t>.</a:t>
            </a:r>
            <a:r>
              <a:rPr lang="ar-SA" sz="1400" dirty="0">
                <a:solidFill>
                  <a:schemeClr val="accent5">
                    <a:lumMod val="75000"/>
                  </a:schemeClr>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منها مزايا السبورة الذكيّة، وخصائصها، ومكوناتها،، وبيان الفرق بين السبورة الذكيّة والسبورة التفاعليّة ،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الفصول الدراسيّة الذكيّة ممكن أن تكون مزيج من الأجهزة، وتطبيقات البرامج، والتطوير المهنيّ للمعلمين لتوفير مجموعة متنوعة من الأساليب والطرائق للتعلّم. </a:t>
            </a:r>
          </a:p>
          <a:p>
            <a:pPr algn="just" rtl="1">
              <a:lnSpc>
                <a:spcPts val="2980"/>
              </a:lnSpc>
              <a:spcAft>
                <a:spcPts val="2000"/>
              </a:spcAft>
            </a:pPr>
            <a:r>
              <a:rPr lang="ar-SA" dirty="0"/>
              <a:t>    و</a:t>
            </a:r>
            <a:r>
              <a:rPr lang="ar-SA" sz="1400" dirty="0">
                <a:latin typeface="Alexandria Light" pitchFamily="2" charset="-78"/>
                <a:cs typeface="Alexandria Light" pitchFamily="2" charset="-78"/>
              </a:rPr>
              <a:t>تعدّ </a:t>
            </a:r>
            <a:r>
              <a:rPr lang="ar-SA" sz="1400" u="sng" dirty="0">
                <a:latin typeface="Alexandria Light" pitchFamily="2" charset="-78"/>
                <a:cs typeface="Alexandria Light" pitchFamily="2" charset="-78"/>
                <a:hlinkClick r:id="rId5"/>
              </a:rPr>
              <a:t>السبورة التفاعلية</a:t>
            </a:r>
            <a:r>
              <a:rPr lang="ar-SA" sz="1400" dirty="0">
                <a:latin typeface="Alexandria Light" pitchFamily="2" charset="-78"/>
                <a:cs typeface="Alexandria Light" pitchFamily="2" charset="-78"/>
              </a:rPr>
              <a:t> من أحدث الطرائق المستخدمة فى العمليّة التفاعليّة ، وهى نوع خاص من السبورات الحساسة البيضاء التفاعليّة التي يتم التعامل معها باللمس، والبعض الآخر بالقلم الإلكترونيّ حيث يُكتب عليها بصيغة إلكترونيّة كما يمكن الاستفادة منها وعرضها على شاشات الكمبيوتر من تطبيقات مختلفة ومتنوّعة  .</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895327364"/>
      </p:ext>
    </p:extLst>
  </p:cSld>
  <p:clrMapOvr>
    <a:masterClrMapping/>
  </p:clrMapOvr>
  <mc:AlternateContent xmlns:mc="http://schemas.openxmlformats.org/markup-compatibility/2006" xmlns:p14="http://schemas.microsoft.com/office/powerpoint/2010/main">
    <mc:Choice Requires="p14">
      <p:transition spd="slow" p14:dur="2000" advTm="65655"/>
    </mc:Choice>
    <mc:Fallback xmlns="">
      <p:transition spd="slow" advTm="656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1000"/>
                                        <p:tgtEl>
                                          <p:spTgt spid="31">
                                            <p:txEl>
                                              <p:pRg st="0" end="0"/>
                                            </p:txEl>
                                          </p:spTgt>
                                        </p:tgtEl>
                                      </p:cBhvr>
                                    </p:animEffect>
                                    <p:anim calcmode="lin" valueType="num">
                                      <p:cBhvr>
                                        <p:cTn id="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1000"/>
                                        <p:tgtEl>
                                          <p:spTgt spid="31">
                                            <p:txEl>
                                              <p:pRg st="1" end="1"/>
                                            </p:txEl>
                                          </p:spTgt>
                                        </p:tgtEl>
                                      </p:cBhvr>
                                    </p:animEffect>
                                    <p:anim calcmode="lin" valueType="num">
                                      <p:cBhvr>
                                        <p:cTn id="1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fade">
                                      <p:cBhvr>
                                        <p:cTn id="17" dur="1000"/>
                                        <p:tgtEl>
                                          <p:spTgt spid="31">
                                            <p:txEl>
                                              <p:pRg st="2" end="2"/>
                                            </p:txEl>
                                          </p:spTgt>
                                        </p:tgtEl>
                                      </p:cBhvr>
                                    </p:animEffect>
                                    <p:anim calcmode="lin" valueType="num">
                                      <p:cBhvr>
                                        <p:cTn id="18"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الثامنة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528932"/>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الثامنة عن </a:t>
            </a:r>
            <a:r>
              <a:rPr lang="ar-SA" sz="1400" dirty="0">
                <a:solidFill>
                  <a:srgbClr val="00B0F0"/>
                </a:solidFill>
                <a:latin typeface="Alexandria Light" pitchFamily="2" charset="-78"/>
                <a:cs typeface="Alexandria Light" pitchFamily="2" charset="-78"/>
              </a:rPr>
              <a:t>مدخلات تكنولوجيا المعلومات في تعليم المعلمين</a:t>
            </a:r>
            <a:r>
              <a:rPr lang="ar-SA" sz="1400" dirty="0"/>
              <a:t>.</a:t>
            </a:r>
            <a:r>
              <a:rPr lang="ar-SA" sz="1400" dirty="0">
                <a:solidFill>
                  <a:schemeClr val="accent5">
                    <a:lumMod val="75000"/>
                  </a:schemeClr>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وهذه لمحة بسيطة عن موضوع المحاضرة الثامنة</a:t>
            </a:r>
          </a:p>
          <a:p>
            <a:pPr algn="just" rtl="1">
              <a:lnSpc>
                <a:spcPts val="2980"/>
              </a:lnSpc>
              <a:spcAft>
                <a:spcPts val="2000"/>
              </a:spcAft>
            </a:pPr>
            <a:r>
              <a:rPr lang="ar-SA" sz="1400" dirty="0">
                <a:latin typeface="Alexandria Light" pitchFamily="2" charset="-78"/>
                <a:cs typeface="Alexandria Light" pitchFamily="2" charset="-78"/>
              </a:rPr>
              <a:t>      التكنولوجيا طريقة نظامية تسير على وفق المعارف المنظمة و تستخدم جميع الإمكانيات المتاحة مادية أم غير مادية بأسلوب فعال لإنجاز العمل المرغوب فيه الى درجة عالية من الإتقان.</a:t>
            </a:r>
          </a:p>
          <a:p>
            <a:pPr algn="just" rtl="1">
              <a:lnSpc>
                <a:spcPts val="2980"/>
              </a:lnSpc>
              <a:spcAft>
                <a:spcPts val="2000"/>
              </a:spcAft>
            </a:pPr>
            <a:r>
              <a:rPr lang="ar-SA" dirty="0"/>
              <a:t>      </a:t>
            </a:r>
            <a:r>
              <a:rPr lang="ar-SA" sz="1400" dirty="0">
                <a:latin typeface="Alexandria Light" pitchFamily="2" charset="-78"/>
                <a:cs typeface="Alexandria Light" pitchFamily="2" charset="-78"/>
              </a:rPr>
              <a:t>وتعد الإمكانات التي توفرها تكنولوجيا المعلومات والاتصالات </a:t>
            </a:r>
            <a:r>
              <a:rPr lang="ar-SA" sz="1400" dirty="0">
                <a:solidFill>
                  <a:srgbClr val="000000"/>
                </a:solidFill>
                <a:latin typeface="Alexandria Light" pitchFamily="2" charset="-78"/>
                <a:cs typeface="Alexandria Light" pitchFamily="2" charset="-78"/>
              </a:rPr>
              <a:t>ضرورية لتعليم المعلمين وذلك لأن هذه التقنيات تسمح بتدريب المعلمين والتطوير المهني المستمر  سواء على أساس الحضور أو من خلال التدريب من بعد،   .</a:t>
            </a:r>
            <a:endParaRPr lang="en-US" sz="1400" dirty="0">
              <a:solidFill>
                <a:srgbClr val="000000"/>
              </a:solidFill>
              <a:latin typeface="Alexandria Light" pitchFamily="2" charset="-78"/>
              <a:cs typeface="Alexandria Light" pitchFamily="2" charset="-78"/>
            </a:endParaRPr>
          </a:p>
          <a:p>
            <a:pPr algn="just" rtl="1">
              <a:lnSpc>
                <a:spcPts val="2980"/>
              </a:lnSpc>
              <a:spcAft>
                <a:spcPts val="2000"/>
              </a:spcAft>
            </a:pPr>
            <a:endParaRPr lang="ar-SA" sz="1400" dirty="0">
              <a:solidFill>
                <a:srgbClr val="000000"/>
              </a:solidFill>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463742931"/>
      </p:ext>
    </p:extLst>
  </p:cSld>
  <p:clrMapOvr>
    <a:masterClrMapping/>
  </p:clrMapOvr>
  <mc:AlternateContent xmlns:mc="http://schemas.openxmlformats.org/markup-compatibility/2006" xmlns:p14="http://schemas.microsoft.com/office/powerpoint/2010/main">
    <mc:Choice Requires="p14">
      <p:transition spd="slow" p14:dur="2000" advTm="44474"/>
    </mc:Choice>
    <mc:Fallback xmlns="">
      <p:transition spd="slow" advTm="444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1">
                                            <p:txEl>
                                              <p:pRg st="2" end="2"/>
                                            </p:txEl>
                                          </p:spTgt>
                                        </p:tgtEl>
                                        <p:attrNameLst>
                                          <p:attrName>style.visibility</p:attrName>
                                        </p:attrNameLst>
                                      </p:cBhvr>
                                      <p:to>
                                        <p:strVal val="visible"/>
                                      </p:to>
                                    </p:set>
                                    <p:animEffect transition="in" filter="fade">
                                      <p:cBhvr>
                                        <p:cTn id="13"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التاسعة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272452"/>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التاسعة عن </a:t>
            </a:r>
            <a:r>
              <a:rPr lang="ar-SA" sz="1400" dirty="0">
                <a:solidFill>
                  <a:schemeClr val="accent5"/>
                </a:solidFill>
                <a:latin typeface="Alexandria Light" pitchFamily="2" charset="-78"/>
                <a:ea typeface="Times New Roman" panose="02020603050405020304" pitchFamily="18" charset="0"/>
                <a:cs typeface="Alexandria Light" pitchFamily="2" charset="-78"/>
              </a:rPr>
              <a:t>النمو المهني في تكنولوجيا التعليم</a:t>
            </a:r>
            <a:r>
              <a:rPr lang="ar-SA" sz="1400" dirty="0">
                <a:solidFill>
                  <a:schemeClr val="accent5"/>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إن إعداد المعلم من الأولويات التي تهتم بها الأمم لما له من أثر بالغ في مستقبل الأجيال، فقد شغلت هذه القضية مكاناً مهمّاً في الفكر التربويِّ المعاصر؛ إذ إنّ هناك أدواراً ووظائفَ جديدةً يجب أن يتقنها المعلّم لكي يؤدي مهمّته على أكملِ وجهٍ، ويسهم بدوره في تحسين نوعية التعليم، وهو</a:t>
            </a:r>
            <a:r>
              <a:rPr lang="ar-SY" sz="1400" dirty="0">
                <a:latin typeface="Alexandria Light" pitchFamily="2" charset="-78"/>
                <a:cs typeface="Alexandria Light" pitchFamily="2" charset="-78"/>
              </a:rPr>
              <a:t> اليوم لم يعد محصوراً بمكان أو زمان معيّن، إذ فسحت التكنولوجيا المجال للتعلّم والإبداع من خلال ما وفّرته من برامج وتقنيّات ومختلف الأدوات فاليوم أصبح تعلم الجانب العمليّ أو المهاريّ أمراً ممكناً وليس فقط الجانب المعرفيّ عبر مختلف التطبيقات</a:t>
            </a:r>
            <a:r>
              <a:rPr lang="ar-SA" sz="1400" dirty="0">
                <a:latin typeface="Alexandria Light" pitchFamily="2" charset="-78"/>
                <a:cs typeface="Alexandria Light" pitchFamily="2" charset="-78"/>
              </a:rPr>
              <a:t>.</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577747598"/>
      </p:ext>
    </p:extLst>
  </p:cSld>
  <p:clrMapOvr>
    <a:masterClrMapping/>
  </p:clrMapOvr>
  <mc:AlternateContent xmlns:mc="http://schemas.openxmlformats.org/markup-compatibility/2006" xmlns:p14="http://schemas.microsoft.com/office/powerpoint/2010/main">
    <mc:Choice Requires="p14">
      <p:transition spd="slow" p14:dur="2000" advTm="75009"/>
    </mc:Choice>
    <mc:Fallback xmlns="">
      <p:transition spd="slow" advTm="750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العاشرة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363125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العاشرة عن </a:t>
            </a:r>
            <a:r>
              <a:rPr lang="ar-SA" sz="1400" dirty="0">
                <a:solidFill>
                  <a:schemeClr val="accent5"/>
                </a:solidFill>
                <a:latin typeface="Alexandria Light" pitchFamily="2" charset="-78"/>
                <a:cs typeface="Alexandria Light" pitchFamily="2" charset="-78"/>
              </a:rPr>
              <a:t>نماذج للمستحدثات التكنولوجية</a:t>
            </a:r>
            <a:r>
              <a:rPr lang="ar-SA" sz="1400" dirty="0">
                <a:solidFill>
                  <a:schemeClr val="dk1"/>
                </a:solidFill>
                <a:latin typeface="Alexandria Light" pitchFamily="2" charset="-78"/>
                <a:cs typeface="Alexandria Light" pitchFamily="2" charset="-78"/>
              </a:rPr>
              <a:t>.</a:t>
            </a:r>
            <a:r>
              <a:rPr lang="ar-SA" sz="1400" dirty="0">
                <a:latin typeface="Alexandria Light" pitchFamily="2" charset="-78"/>
                <a:cs typeface="Alexandria Light" pitchFamily="2" charset="-78"/>
              </a:rPr>
              <a:t>وذلك ضمن محاور عدّة، وهذه لمحة بسيطة عن موضوع المحاضرة العاشرة.</a:t>
            </a:r>
          </a:p>
          <a:p>
            <a:pPr algn="just" rtl="1">
              <a:lnSpc>
                <a:spcPts val="2980"/>
              </a:lnSpc>
              <a:spcAft>
                <a:spcPts val="2000"/>
              </a:spcAft>
            </a:pPr>
            <a:r>
              <a:rPr lang="ar-SA" sz="1400" dirty="0">
                <a:latin typeface="Alexandria Light" pitchFamily="2" charset="-78"/>
                <a:cs typeface="Alexandria Light" pitchFamily="2" charset="-78"/>
              </a:rPr>
              <a:t>    عرُّفت مستحدثات تكنولوجيا التعليم بأنها كل جديد في مجال توظيف الوسائل التكنولوجيّة في العمليّة التعليميّة، من أجهزة وآلات حديثة وأساليب تدريسيّة مبتكرة, بهدف زيادة قدرة المعلّم والمتعلّم على التعامل مع العمليّة التعليميّة وحل مشكلاتها, لرفع كفاءتها وزيادة فاعليّتها بصورة تواكب التطوّرات التكنولوجيّة المعاصرة.</a:t>
            </a:r>
            <a:br>
              <a:rPr lang="ar-SA" sz="1400" dirty="0">
                <a:latin typeface="Alexandria Light" pitchFamily="2" charset="-78"/>
                <a:cs typeface="Alexandria Light" pitchFamily="2" charset="-78"/>
              </a:rPr>
            </a:br>
            <a:r>
              <a:rPr lang="ar-SA" sz="1400" dirty="0">
                <a:latin typeface="Alexandria Light" pitchFamily="2" charset="-78"/>
                <a:cs typeface="Alexandria Light" pitchFamily="2" charset="-78"/>
              </a:rPr>
              <a:t>ومن هذه المستحدثات </a:t>
            </a:r>
            <a:r>
              <a:rPr lang="ar-SA" sz="1400" dirty="0">
                <a:solidFill>
                  <a:srgbClr val="000000"/>
                </a:solidFill>
                <a:latin typeface="Alexandria Light" pitchFamily="2" charset="-78"/>
                <a:cs typeface="Alexandria Light" pitchFamily="2" charset="-78"/>
              </a:rPr>
              <a:t>التكنولوجيّة</a:t>
            </a:r>
            <a:r>
              <a:rPr lang="ar-SA" sz="1400" dirty="0">
                <a:latin typeface="Alexandria Light" pitchFamily="2" charset="-78"/>
                <a:cs typeface="Alexandria Light" pitchFamily="2" charset="-78"/>
              </a:rPr>
              <a:t>؛ التعليم الإلكتروني، والتعليم من بعد، والذكاء الصنعي</a:t>
            </a:r>
            <a:r>
              <a:rPr lang="ar-SA" sz="1400">
                <a:latin typeface="Alexandria Light" pitchFamily="2" charset="-78"/>
                <a:cs typeface="Alexandria Light" pitchFamily="2" charset="-78"/>
              </a:rPr>
              <a:t>، والتعلم المقلوب، والفيديو </a:t>
            </a:r>
            <a:r>
              <a:rPr lang="ar-SA" sz="1400" dirty="0">
                <a:latin typeface="Alexandria Light" pitchFamily="2" charset="-78"/>
                <a:cs typeface="Alexandria Light" pitchFamily="2" charset="-78"/>
              </a:rPr>
              <a:t>التفاعلي، والحوسبة السحابية.</a:t>
            </a: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163258123"/>
      </p:ext>
    </p:extLst>
  </p:cSld>
  <p:clrMapOvr>
    <a:masterClrMapping/>
  </p:clrMapOvr>
  <mc:AlternateContent xmlns:mc="http://schemas.openxmlformats.org/markup-compatibility/2006" xmlns:p14="http://schemas.microsoft.com/office/powerpoint/2010/main">
    <mc:Choice Requires="p14">
      <p:transition spd="slow" p14:dur="2000" advTm="64767"/>
    </mc:Choice>
    <mc:Fallback xmlns="">
      <p:transition spd="slow" advTm="647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011057" cy="371705"/>
          </a:xfrm>
          <a:prstGeom prst="rect">
            <a:avLst/>
          </a:prstGeom>
          <a:noFill/>
        </p:spPr>
        <p:txBody>
          <a:bodyPr wrap="square" rtlCol="0">
            <a:spAutoFit/>
          </a:bodyPr>
          <a:lstStyle/>
          <a:p>
            <a:pPr lvl="0" algn="r" rtl="1">
              <a:lnSpc>
                <a:spcPct val="107000"/>
              </a:lnSpc>
              <a:spcAft>
                <a:spcPts val="800"/>
              </a:spcAft>
            </a:pPr>
            <a:r>
              <a:rPr lang="ar-SA" dirty="0">
                <a:latin typeface="Alexandria Medium" pitchFamily="2" charset="-78"/>
                <a:cs typeface="Alexandria Medium" pitchFamily="2" charset="-78"/>
              </a:rPr>
              <a:t>الاختبارات في مقرر  تكنولوجيا التعليم</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83B5359-2A54-45B7-8BFC-B15BCF052C4A}"/>
              </a:ext>
            </a:extLst>
          </p:cNvPr>
          <p:cNvSpPr txBox="1"/>
          <p:nvPr/>
        </p:nvSpPr>
        <p:spPr>
          <a:xfrm>
            <a:off x="4366119" y="2159912"/>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ar-EG" sz="2000" b="1" dirty="0">
                <a:solidFill>
                  <a:schemeClr val="bg1"/>
                </a:solidFill>
                <a:latin typeface="Alexandria" pitchFamily="2" charset="-78"/>
                <a:cs typeface="Alexandria" pitchFamily="2" charset="-78"/>
              </a:rPr>
              <a:t>أنواع الاختبارات </a:t>
            </a:r>
            <a:endParaRPr lang="ar-SA" sz="2000" b="1" dirty="0">
              <a:solidFill>
                <a:schemeClr val="bg1"/>
              </a:solidFill>
              <a:latin typeface="Alexandria" pitchFamily="2" charset="-78"/>
              <a:cs typeface="Alexandria" pitchFamily="2" charset="-78"/>
            </a:endParaRPr>
          </a:p>
        </p:txBody>
      </p:sp>
      <p:sp>
        <p:nvSpPr>
          <p:cNvPr id="12" name="Rounded Rectangle 1">
            <a:extLst>
              <a:ext uri="{FF2B5EF4-FFF2-40B4-BE49-F238E27FC236}">
                <a16:creationId xmlns:a16="http://schemas.microsoft.com/office/drawing/2014/main" id="{79F944E0-CC62-405E-8F0D-47C194BEF883}"/>
              </a:ext>
            </a:extLst>
          </p:cNvPr>
          <p:cNvSpPr/>
          <p:nvPr/>
        </p:nvSpPr>
        <p:spPr>
          <a:xfrm>
            <a:off x="7027817" y="3111399"/>
            <a:ext cx="3487784" cy="999067"/>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latin typeface="Alexandria" pitchFamily="2" charset="-78"/>
                <a:cs typeface="Alexandria" pitchFamily="2" charset="-78"/>
              </a:rPr>
              <a:t>اختبارات قصيرة</a:t>
            </a:r>
            <a:endParaRPr lang="en-US" sz="2000" dirty="0">
              <a:latin typeface="Alexandria" pitchFamily="2" charset="-78"/>
              <a:cs typeface="Alexandria" pitchFamily="2" charset="-78"/>
            </a:endParaRPr>
          </a:p>
        </p:txBody>
      </p:sp>
      <p:sp>
        <p:nvSpPr>
          <p:cNvPr id="13" name="Rounded Rectangle 8">
            <a:extLst>
              <a:ext uri="{FF2B5EF4-FFF2-40B4-BE49-F238E27FC236}">
                <a16:creationId xmlns:a16="http://schemas.microsoft.com/office/drawing/2014/main" id="{3F44C86E-ACFB-41F2-893D-61644AA0501E}"/>
              </a:ext>
            </a:extLst>
          </p:cNvPr>
          <p:cNvSpPr/>
          <p:nvPr/>
        </p:nvSpPr>
        <p:spPr>
          <a:xfrm>
            <a:off x="2560319" y="3148149"/>
            <a:ext cx="3156179" cy="962317"/>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rgbClr val="002060"/>
                </a:solidFill>
                <a:latin typeface="Alexandria" pitchFamily="2" charset="-78"/>
                <a:cs typeface="Alexandria" pitchFamily="2" charset="-78"/>
              </a:rPr>
              <a:t>اختبارات نهائية</a:t>
            </a:r>
            <a:endParaRPr lang="en-US" sz="2000" dirty="0">
              <a:solidFill>
                <a:srgbClr val="002060"/>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AB036545-D5F5-41BF-8EAE-0C46130DB2BA}"/>
              </a:ext>
            </a:extLst>
          </p:cNvPr>
          <p:cNvSpPr/>
          <p:nvPr/>
        </p:nvSpPr>
        <p:spPr>
          <a:xfrm>
            <a:off x="8072846" y="4650377"/>
            <a:ext cx="1293223" cy="561703"/>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latin typeface="Alexandria Medium" pitchFamily="2" charset="-78"/>
                <a:cs typeface="Alexandria Medium" pitchFamily="2" charset="-78"/>
              </a:rPr>
              <a:t>80%</a:t>
            </a:r>
            <a:endParaRPr lang="ar-SA"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227729B7-CDF9-4A69-B552-8FED01BEEFC3}"/>
              </a:ext>
            </a:extLst>
          </p:cNvPr>
          <p:cNvSpPr/>
          <p:nvPr/>
        </p:nvSpPr>
        <p:spPr>
          <a:xfrm>
            <a:off x="3301496" y="4650376"/>
            <a:ext cx="1293223" cy="561703"/>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latin typeface="Alexandria Medium" pitchFamily="2" charset="-78"/>
                <a:cs typeface="Alexandria Medium" pitchFamily="2" charset="-78"/>
              </a:rPr>
              <a:t>20%</a:t>
            </a:r>
            <a:endParaRPr lang="ar-SA" dirty="0">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3391795093"/>
      </p:ext>
    </p:extLst>
  </p:cSld>
  <p:clrMapOvr>
    <a:masterClrMapping/>
  </p:clrMapOvr>
  <mc:AlternateContent xmlns:mc="http://schemas.openxmlformats.org/markup-compatibility/2006" xmlns:p14="http://schemas.microsoft.com/office/powerpoint/2010/main">
    <mc:Choice Requires="p14">
      <p:transition p14:dur="10" advTm="56969"/>
    </mc:Choice>
    <mc:Fallback xmlns="">
      <p:transition advTm="569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spcAft>
                <a:spcPts val="1575"/>
              </a:spcAft>
              <a:buFont typeface="Arial" panose="020B0604020202020204" pitchFamily="34" charset="0"/>
              <a:buChar char="•"/>
            </a:pPr>
            <a:r>
              <a:rPr lang="en-GB" sz="1400" kern="0" dirty="0">
                <a:solidFill>
                  <a:schemeClr val="tx1"/>
                </a:solidFill>
                <a:latin typeface="Alexandria Light" pitchFamily="2" charset="-78"/>
                <a:cs typeface="Alexandria Light" pitchFamily="2" charset="-78"/>
                <a:hlinkClick r:id="rId3">
                  <a:extLst>
                    <a:ext uri="{A12FA001-AC4F-418D-AE19-62706E023703}">
                      <ahyp:hlinkClr xmlns:ahyp="http://schemas.microsoft.com/office/drawing/2018/hyperlinkcolor" val="tx"/>
                    </a:ext>
                  </a:extLst>
                </a:hlinkClick>
              </a:rPr>
              <a:t>Amin</a:t>
            </a:r>
            <a:r>
              <a:rPr lang="en-GB" sz="1400" kern="0" dirty="0">
                <a:solidFill>
                  <a:prstClr val="black"/>
                </a:solidFill>
                <a:latin typeface="Alexandria Light" pitchFamily="2" charset="-78"/>
                <a:cs typeface="Alexandria Light" pitchFamily="2" charset="-78"/>
              </a:rPr>
              <a:t>, Syed (2018). ICT Integration in Education</a:t>
            </a:r>
            <a:r>
              <a:rPr lang="en-US" sz="1400" kern="0" dirty="0">
                <a:solidFill>
                  <a:prstClr val="black"/>
                </a:solidFill>
                <a:latin typeface="Alexandria Light" pitchFamily="2" charset="-78"/>
                <a:cs typeface="Alexandria Light" pitchFamily="2" charset="-78"/>
              </a:rPr>
              <a:t>: </a:t>
            </a:r>
            <a:r>
              <a:rPr lang="en-GB" sz="1400" kern="0" dirty="0">
                <a:solidFill>
                  <a:prstClr val="black"/>
                </a:solidFill>
                <a:latin typeface="Alexandria Light" pitchFamily="2" charset="-78"/>
                <a:cs typeface="Alexandria Light" pitchFamily="2" charset="-78"/>
              </a:rPr>
              <a:t>A Smart Concept of Teaching and Learning. </a:t>
            </a:r>
            <a:r>
              <a:rPr lang="en-GB" sz="1400" kern="0" dirty="0" err="1">
                <a:solidFill>
                  <a:prstClr val="black"/>
                </a:solidFill>
                <a:latin typeface="Alexandria Light" pitchFamily="2" charset="-78"/>
                <a:cs typeface="Alexandria Light" pitchFamily="2" charset="-78"/>
              </a:rPr>
              <a:t>Educreation</a:t>
            </a:r>
            <a:r>
              <a:rPr lang="en-GB" sz="1400" kern="0" dirty="0">
                <a:solidFill>
                  <a:prstClr val="black"/>
                </a:solidFill>
                <a:latin typeface="Alexandria Light" pitchFamily="2" charset="-78"/>
                <a:cs typeface="Alexandria Light" pitchFamily="2" charset="-78"/>
              </a:rPr>
              <a:t> Publishing, </a:t>
            </a:r>
            <a:r>
              <a:rPr lang="en-GB" sz="1400" kern="0" dirty="0" err="1">
                <a:solidFill>
                  <a:prstClr val="black"/>
                </a:solidFill>
                <a:latin typeface="Alexandria Light" pitchFamily="2" charset="-78"/>
                <a:cs typeface="Alexandria Light" pitchFamily="2" charset="-78"/>
              </a:rPr>
              <a:t>Mangla</a:t>
            </a:r>
            <a:r>
              <a:rPr lang="en-GB" sz="1400" kern="0" dirty="0">
                <a:solidFill>
                  <a:prstClr val="black"/>
                </a:solidFill>
                <a:latin typeface="Alexandria Light" pitchFamily="2" charset="-78"/>
                <a:cs typeface="Alexandria Light" pitchFamily="2" charset="-78"/>
              </a:rPr>
              <a:t>, Chhattisgarh.</a:t>
            </a:r>
            <a:endParaRPr lang="en-US" sz="1400" kern="0" dirty="0">
              <a:solidFill>
                <a:prstClr val="black"/>
              </a:solidFill>
              <a:latin typeface="Alexandria Light" pitchFamily="2" charset="-78"/>
              <a:cs typeface="Alexandria Light" pitchFamily="2" charset="-78"/>
            </a:endParaRPr>
          </a:p>
          <a:p>
            <a:pPr marL="285750" lvl="0" indent="-285750" algn="just">
              <a:buFont typeface="Arial" panose="020B0604020202020204" pitchFamily="34" charset="0"/>
              <a:buChar char="•"/>
            </a:pPr>
            <a:r>
              <a:rPr lang="en-GB" sz="1400" dirty="0">
                <a:solidFill>
                  <a:prstClr val="black"/>
                </a:solidFill>
                <a:latin typeface="Alexandria Light" pitchFamily="2" charset="-78"/>
                <a:ea typeface="Times New Roman" panose="02020603050405020304" pitchFamily="18" charset="0"/>
                <a:cs typeface="Alexandria Light" pitchFamily="2" charset="-78"/>
              </a:rPr>
              <a:t>Spector J. Michael, M. David Merrill, Jan </a:t>
            </a:r>
            <a:r>
              <a:rPr lang="en-GB" sz="1400" dirty="0" err="1">
                <a:solidFill>
                  <a:prstClr val="black"/>
                </a:solidFill>
                <a:latin typeface="Alexandria Light" pitchFamily="2" charset="-78"/>
                <a:ea typeface="Times New Roman" panose="02020603050405020304" pitchFamily="18" charset="0"/>
                <a:cs typeface="Alexandria Light" pitchFamily="2" charset="-78"/>
              </a:rPr>
              <a:t>Elen</a:t>
            </a:r>
            <a:r>
              <a:rPr lang="en-GB" sz="1400" dirty="0">
                <a:solidFill>
                  <a:prstClr val="black"/>
                </a:solidFill>
                <a:latin typeface="Alexandria Light" pitchFamily="2" charset="-78"/>
                <a:ea typeface="Times New Roman" panose="02020603050405020304" pitchFamily="18" charset="0"/>
                <a:cs typeface="Alexandria Light" pitchFamily="2" charset="-78"/>
              </a:rPr>
              <a:t>&amp; M. J. Bishop (eds.) (2013): Handbook of Research on, Educational Communications and Technology, Springer.</a:t>
            </a:r>
            <a:endParaRPr lang="ar-SA" sz="1400" dirty="0">
              <a:solidFill>
                <a:prstClr val="black"/>
              </a:solidFill>
              <a:latin typeface="Alexandria Light" pitchFamily="2" charset="-78"/>
              <a:cs typeface="Alexandria Light" pitchFamily="2" charset="-78"/>
            </a:endParaRPr>
          </a:p>
          <a:p>
            <a:pPr marL="285750" indent="-285750" algn="just">
              <a:buFont typeface="Arial" panose="020B0604020202020204" pitchFamily="34" charset="0"/>
              <a:buChar char="•"/>
            </a:pPr>
            <a:r>
              <a:rPr lang="en-US" sz="1400" dirty="0">
                <a:latin typeface="Alexandria Light" pitchFamily="2" charset="-78"/>
                <a:cs typeface="Alexandria Light" pitchFamily="2" charset="-78"/>
              </a:rPr>
              <a:t>[u:</a:t>
            </a:r>
          </a:p>
          <a:p>
            <a:pPr algn="ctr"/>
            <a:endParaRPr lang="en-US" dirty="0"/>
          </a:p>
        </p:txBody>
      </p:sp>
      <p:sp>
        <p:nvSpPr>
          <p:cNvPr id="3" name="TextBox 2"/>
          <p:cNvSpPr txBox="1"/>
          <p:nvPr/>
        </p:nvSpPr>
        <p:spPr>
          <a:xfrm>
            <a:off x="2513149" y="1019069"/>
            <a:ext cx="5011057" cy="371705"/>
          </a:xfrm>
          <a:prstGeom prst="rect">
            <a:avLst/>
          </a:prstGeom>
          <a:noFill/>
        </p:spPr>
        <p:txBody>
          <a:bodyPr wrap="square" rtlCol="0">
            <a:spAutoFit/>
          </a:bodyPr>
          <a:lstStyle/>
          <a:p>
            <a:pPr lvl="0" algn="r" rtl="1">
              <a:lnSpc>
                <a:spcPct val="107000"/>
              </a:lnSpc>
              <a:spcAft>
                <a:spcPts val="800"/>
              </a:spcAft>
            </a:pPr>
            <a:r>
              <a:rPr lang="ar-SA" dirty="0">
                <a:latin typeface="Alexandria Medium" pitchFamily="2" charset="-78"/>
                <a:cs typeface="Alexandria Medium" pitchFamily="2" charset="-78"/>
              </a:rPr>
              <a:t>المراجع</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004F620-01E4-4FE3-A0C6-E1E59068AF33}"/>
              </a:ext>
            </a:extLst>
          </p:cNvPr>
          <p:cNvSpPr txBox="1"/>
          <p:nvPr/>
        </p:nvSpPr>
        <p:spPr>
          <a:xfrm>
            <a:off x="9405257" y="2155119"/>
            <a:ext cx="1572564" cy="338554"/>
          </a:xfrm>
          <a:prstGeom prst="rect">
            <a:avLst/>
          </a:prstGeom>
          <a:noFill/>
        </p:spPr>
        <p:txBody>
          <a:bodyPr wrap="square" rtlCol="1">
            <a:spAutoFit/>
          </a:bodyPr>
          <a:lstStyle/>
          <a:p>
            <a:r>
              <a:rPr lang="ar-SA" sz="1600" dirty="0">
                <a:latin typeface="Alexandria Medium" pitchFamily="2" charset="-78"/>
                <a:cs typeface="Alexandria Medium" pitchFamily="2" charset="-78"/>
              </a:rPr>
              <a:t>المراجع</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2529209218"/>
      </p:ext>
    </p:extLst>
  </p:cSld>
  <p:clrMapOvr>
    <a:masterClrMapping/>
  </p:clrMapOvr>
  <mc:AlternateContent xmlns:mc="http://schemas.openxmlformats.org/markup-compatibility/2006" xmlns:p14="http://schemas.microsoft.com/office/powerpoint/2010/main">
    <mc:Choice Requires="p14">
      <p:transition p14:dur="10" advTm="26737"/>
    </mc:Choice>
    <mc:Fallback xmlns="">
      <p:transition advTm="2673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43"/>
    </mc:Choice>
    <mc:Fallback xmlns="">
      <p:transition spd="slow" advTm="404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1"/>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1.2"/>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3.1"/>
</p:tagLst>
</file>

<file path=ppt/tags/tag6.xml><?xml version="1.0" encoding="utf-8"?>
<p:tagLst xmlns:a="http://schemas.openxmlformats.org/drawingml/2006/main" xmlns:r="http://schemas.openxmlformats.org/officeDocument/2006/relationships" xmlns:p="http://schemas.openxmlformats.org/presentationml/2006/main">
  <p:tag name="TIMING" val="|2.9"/>
</p:tagLst>
</file>

<file path=ppt/tags/tag7.xml><?xml version="1.0" encoding="utf-8"?>
<p:tagLst xmlns:a="http://schemas.openxmlformats.org/drawingml/2006/main" xmlns:r="http://schemas.openxmlformats.org/officeDocument/2006/relationships" xmlns:p="http://schemas.openxmlformats.org/presentationml/2006/main">
  <p:tag name="TIMING" val="|0.7|18"/>
</p:tagLst>
</file>

<file path=ppt/tags/tag8.xml><?xml version="1.0" encoding="utf-8"?>
<p:tagLst xmlns:a="http://schemas.openxmlformats.org/drawingml/2006/main" xmlns:r="http://schemas.openxmlformats.org/officeDocument/2006/relationships" xmlns:p="http://schemas.openxmlformats.org/presentationml/2006/main">
  <p:tag name="TIMING" val="|3.7"/>
</p:tagLst>
</file>

<file path=ppt/tags/tag9.xml><?xml version="1.0" encoding="utf-8"?>
<p:tagLst xmlns:a="http://schemas.openxmlformats.org/drawingml/2006/main" xmlns:r="http://schemas.openxmlformats.org/officeDocument/2006/relationships" xmlns:p="http://schemas.openxmlformats.org/presentationml/2006/main">
  <p:tag name="TIMING" val="|2.1"/>
</p:tagLst>
</file>

<file path=ppt/tags/tag10.xml><?xml version="1.0" encoding="utf-8"?>
<p:tagLst xmlns:a="http://schemas.openxmlformats.org/drawingml/2006/main" xmlns:r="http://schemas.openxmlformats.org/officeDocument/2006/relationships" xmlns:p="http://schemas.openxmlformats.org/presentationml/2006/main">
  <p:tag name="TIMING" val="|2.1"/>
</p:tagLst>
</file>

<file path=ppt/tags/tag11.xml><?xml version="1.0" encoding="utf-8"?>
<p:tagLst xmlns:a="http://schemas.openxmlformats.org/drawingml/2006/main" xmlns:r="http://schemas.openxmlformats.org/officeDocument/2006/relationships" xmlns:p="http://schemas.openxmlformats.org/presentationml/2006/main">
  <p:tag name="TIMING" val="|0"/>
</p:tagLst>
</file>

<file path=ppt/tags/tag12.xml><?xml version="1.0" encoding="utf-8"?>
<p:tagLst xmlns:a="http://schemas.openxmlformats.org/drawingml/2006/main" xmlns:r="http://schemas.openxmlformats.org/officeDocument/2006/relationships" xmlns:p="http://schemas.openxmlformats.org/presentationml/2006/main">
  <p:tag name="TIMING" val="|4.4"/>
</p:tagLst>
</file>

<file path=ppt/tags/tag13.xml><?xml version="1.0" encoding="utf-8"?>
<p:tagLst xmlns:a="http://schemas.openxmlformats.org/drawingml/2006/main" xmlns:r="http://schemas.openxmlformats.org/officeDocument/2006/relationships" xmlns:p="http://schemas.openxmlformats.org/presentationml/2006/main">
  <p:tag name="TIMING" val="|42.9"/>
</p:tagLst>
</file>

<file path=ppt/tags/tag14.xml><?xml version="1.0" encoding="utf-8"?>
<p:tagLst xmlns:a="http://schemas.openxmlformats.org/drawingml/2006/main" xmlns:r="http://schemas.openxmlformats.org/officeDocument/2006/relationships" xmlns:p="http://schemas.openxmlformats.org/presentationml/2006/main">
  <p:tag name="TIMING" val="|2.7"/>
</p:tagLst>
</file>

<file path=ppt/tags/tag15.xml><?xml version="1.0" encoding="utf-8"?>
<p:tagLst xmlns:a="http://schemas.openxmlformats.org/drawingml/2006/main" xmlns:r="http://schemas.openxmlformats.org/officeDocument/2006/relationships" xmlns:p="http://schemas.openxmlformats.org/presentationml/2006/main">
  <p:tag name="TIMING" val="|2"/>
</p:tagLst>
</file>

<file path=ppt/tags/tag16.xml><?xml version="1.0" encoding="utf-8"?>
<p:tagLst xmlns:a="http://schemas.openxmlformats.org/drawingml/2006/main" xmlns:r="http://schemas.openxmlformats.org/officeDocument/2006/relationships" xmlns:p="http://schemas.openxmlformats.org/presentationml/2006/main">
  <p:tag name="TIMING" val="|1.4"/>
</p:tagLst>
</file>

<file path=ppt/tags/tag17.xml><?xml version="1.0" encoding="utf-8"?>
<p:tagLst xmlns:a="http://schemas.openxmlformats.org/drawingml/2006/main" xmlns:r="http://schemas.openxmlformats.org/officeDocument/2006/relationships" xmlns:p="http://schemas.openxmlformats.org/presentationml/2006/main">
  <p:tag name="TIMING" val="|1.9"/>
</p:tagLst>
</file>

<file path=ppt/tags/tag18.xml><?xml version="1.0" encoding="utf-8"?>
<p:tagLst xmlns:a="http://schemas.openxmlformats.org/drawingml/2006/main" xmlns:r="http://schemas.openxmlformats.org/officeDocument/2006/relationships" xmlns:p="http://schemas.openxmlformats.org/presentationml/2006/main">
  <p:tag name="TIMING" val="|1.3"/>
</p:tagLst>
</file>

<file path=ppt/tags/tag19.xml><?xml version="1.0" encoding="utf-8"?>
<p:tagLst xmlns:a="http://schemas.openxmlformats.org/drawingml/2006/main" xmlns:r="http://schemas.openxmlformats.org/officeDocument/2006/relationships" xmlns:p="http://schemas.openxmlformats.org/presentationml/2006/main">
  <p:tag name="TIMING" val="|16.1|2.8|2.6|1|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0D647E-ECEA-46C1-9F33-04A0F13C9FEE}"/>
</file>

<file path=customXml/itemProps2.xml><?xml version="1.0" encoding="utf-8"?>
<ds:datastoreItem xmlns:ds="http://schemas.openxmlformats.org/officeDocument/2006/customXml" ds:itemID="{D2A9C75A-DE19-4CB0-AC45-D6BDF3F4E5E4}"/>
</file>

<file path=customXml/itemProps3.xml><?xml version="1.0" encoding="utf-8"?>
<ds:datastoreItem xmlns:ds="http://schemas.openxmlformats.org/officeDocument/2006/customXml" ds:itemID="{D903AE16-5A62-4A73-9080-F2C56A342CC0}"/>
</file>

<file path=docProps/app.xml><?xml version="1.0" encoding="utf-8"?>
<Properties xmlns="http://schemas.openxmlformats.org/officeDocument/2006/extended-properties" xmlns:vt="http://schemas.openxmlformats.org/officeDocument/2006/docPropsVTypes">
  <TotalTime>10121</TotalTime>
  <Words>2023</Words>
  <Application>Microsoft Office PowerPoint</Application>
  <PresentationFormat>Widescreen</PresentationFormat>
  <Paragraphs>206</Paragraphs>
  <Slides>24</Slides>
  <Notes>20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24</vt:i4>
      </vt:variant>
    </vt:vector>
  </HeadingPairs>
  <TitlesOfParts>
    <vt:vector size="35" baseType="lpstr">
      <vt:lpstr>Alexandria</vt:lpstr>
      <vt:lpstr>Alexandria Black</vt:lpstr>
      <vt:lpstr>Alexandria ExtraLight</vt:lpstr>
      <vt:lpstr>Alexandria Light</vt:lpstr>
      <vt:lpstr>Alexandria Medium</vt:lpstr>
      <vt:lpstr>Arial</vt:lpstr>
      <vt:lpstr>Calibri</vt:lpstr>
      <vt:lpstr>Calibri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Ghena Moussa</cp:lastModifiedBy>
  <cp:revision>378</cp:revision>
  <dcterms:created xsi:type="dcterms:W3CDTF">2023-04-29T09:08:00Z</dcterms:created>
  <dcterms:modified xsi:type="dcterms:W3CDTF">2024-01-24T05:32:00Z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