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2.xml" ContentType="application/vnd.openxmlformats-officedocument.presentationml.tags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tags/tag14.xml" ContentType="application/vnd.openxmlformats-officedocument.presentationml.tags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tags/tag17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480" r:id="rId5"/>
    <p:sldId id="494" r:id="rId6"/>
    <p:sldId id="491" r:id="rId7"/>
    <p:sldId id="495" r:id="rId8"/>
    <p:sldId id="496" r:id="rId9"/>
    <p:sldId id="485" r:id="rId10"/>
    <p:sldId id="489" r:id="rId11"/>
    <p:sldId id="497" r:id="rId12"/>
    <p:sldId id="498" r:id="rId13"/>
    <p:sldId id="499" r:id="rId14"/>
    <p:sldId id="500" r:id="rId15"/>
    <p:sldId id="487" r:id="rId16"/>
    <p:sldId id="501" r:id="rId17"/>
    <p:sldId id="502" r:id="rId18"/>
    <p:sldId id="503" r:id="rId19"/>
    <p:sldId id="514" r:id="rId20"/>
    <p:sldId id="488" r:id="rId21"/>
    <p:sldId id="504" r:id="rId22"/>
    <p:sldId id="505" r:id="rId23"/>
    <p:sldId id="507" r:id="rId24"/>
    <p:sldId id="506" r:id="rId25"/>
    <p:sldId id="508" r:id="rId26"/>
    <p:sldId id="509" r:id="rId27"/>
    <p:sldId id="510" r:id="rId28"/>
    <p:sldId id="511" r:id="rId29"/>
    <p:sldId id="512" r:id="rId30"/>
    <p:sldId id="513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1"/>
            <p14:sldId id="495"/>
            <p14:sldId id="496"/>
            <p14:sldId id="485"/>
            <p14:sldId id="489"/>
            <p14:sldId id="497"/>
            <p14:sldId id="498"/>
            <p14:sldId id="499"/>
            <p14:sldId id="500"/>
            <p14:sldId id="487"/>
            <p14:sldId id="501"/>
            <p14:sldId id="502"/>
            <p14:sldId id="503"/>
            <p14:sldId id="514"/>
            <p14:sldId id="488"/>
            <p14:sldId id="504"/>
            <p14:sldId id="505"/>
            <p14:sldId id="507"/>
            <p14:sldId id="506"/>
            <p14:sldId id="508"/>
            <p14:sldId id="509"/>
            <p14:sldId id="510"/>
            <p14:sldId id="511"/>
            <p14:sldId id="512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83" d="100"/>
          <a:sy n="83" d="100"/>
        </p:scale>
        <p:origin x="55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commentAuthors" Target="commentAuthor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79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0924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87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4750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126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97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29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594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243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08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532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278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30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397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553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515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358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901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6133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4096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6030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0256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88088B5-5D3D-41C5-9929-9FAB3A249D9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5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DBD452-3BA6-4685-873D-D36261D87D9C}"/>
              </a:ext>
            </a:extLst>
          </p:cNvPr>
          <p:cNvSpPr txBox="1"/>
          <p:nvPr userDrawn="1"/>
        </p:nvSpPr>
        <p:spPr>
          <a:xfrm>
            <a:off x="8737600" y="6356350"/>
            <a:ext cx="307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6.jpe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9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1.jp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2.jp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23.jp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24.jp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sv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7639320" y="5380718"/>
            <a:ext cx="363041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المحاضرة التعريفية</a:t>
            </a:r>
            <a:endParaRPr 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643334" y="4672831"/>
            <a:ext cx="1353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7DF402-BB9A-4904-8F67-784D54CFA7E1}"/>
              </a:ext>
            </a:extLst>
          </p:cNvPr>
          <p:cNvSpPr/>
          <p:nvPr/>
        </p:nvSpPr>
        <p:spPr>
          <a:xfrm>
            <a:off x="6823491" y="97570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08490" y="1285192"/>
            <a:ext cx="9345750" cy="4287616"/>
          </a:xfrm>
          <a:prstGeom prst="roundRect">
            <a:avLst>
              <a:gd name="adj" fmla="val 614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06142D"/>
              </a:solidFill>
              <a:effectLst/>
              <a:uLnTx/>
              <a:uFillTx/>
              <a:latin typeface="Glory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الجرائم</a:t>
            </a:r>
            <a:r>
              <a:rPr kumimoji="0" lang="ar-EG" sz="36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السبرانية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 SemiBold" pitchFamily="2" charset="-78"/>
              <a:ea typeface="Times New Roman" panose="02020603050405020304" pitchFamily="18" charset="0"/>
              <a:cs typeface="Alexandria SemiBold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FE31E4-EDED-4B0B-8DA9-AB0B086EF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90" y="1330911"/>
            <a:ext cx="6282909" cy="42418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469393055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ماجستير القانون الرقمي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010B8-8102-48BB-A235-F3C647E289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178" y="1954467"/>
            <a:ext cx="5016059" cy="2949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785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8323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79971" y="2187994"/>
            <a:ext cx="5494822" cy="307777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/>
            <a:endParaRPr lang="ar-EG" sz="2800" dirty="0">
              <a:solidFill>
                <a:srgbClr val="06142D"/>
              </a:solidFill>
              <a:latin typeface="Glory"/>
            </a:endParaRPr>
          </a:p>
          <a:p>
            <a:pPr algn="just" rtl="1"/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14A01779-0E40-4D38-828D-6B96B9FC6076}"/>
              </a:ext>
            </a:extLst>
          </p:cNvPr>
          <p:cNvSpPr/>
          <p:nvPr/>
        </p:nvSpPr>
        <p:spPr>
          <a:xfrm>
            <a:off x="506036" y="2556877"/>
            <a:ext cx="3612176" cy="130858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ysClr val="window" lastClr="FFFFFF"/>
                </a:solidFill>
                <a:latin typeface="Alexandria Medium" pitchFamily="2" charset="-78"/>
                <a:cs typeface="Alexandria Medium" pitchFamily="2" charset="-78"/>
              </a:rPr>
              <a:t>المحاضرات</a:t>
            </a:r>
          </a:p>
        </p:txBody>
      </p:sp>
      <p:pic>
        <p:nvPicPr>
          <p:cNvPr id="1026" name="Picture 2" descr="https://i2.wp.com/rjeem.com/wp-content/uploads/2020/09/%D8%A7%D9%84%D8%AA%D8%B9%D9%84%D9%8A%D9%85-%D8%B9%D9%86-%D8%A8%D8%B9%D8%AF.jpg?fit=926%2C617&amp;ssl=1">
            <a:extLst>
              <a:ext uri="{FF2B5EF4-FFF2-40B4-BE49-F238E27FC236}">
                <a16:creationId xmlns:a16="http://schemas.microsoft.com/office/drawing/2014/main" id="{27491F1B-E0EB-4AB8-BFD3-FAF2F747E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1" y="1319685"/>
            <a:ext cx="7640430" cy="42186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071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77205" y="82866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https://tse2.mm.bing.net/th?id=OIP.MmzGB6DBTGtgEjioyHP5XgHaEJ&amp;pid=Api&amp;P=0&amp;h=180">
            <a:extLst>
              <a:ext uri="{FF2B5EF4-FFF2-40B4-BE49-F238E27FC236}">
                <a16:creationId xmlns:a16="http://schemas.microsoft.com/office/drawing/2014/main" id="{DF770721-A1A4-47ED-BD1B-F57B662D8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188" y="1819276"/>
            <a:ext cx="5512017" cy="35364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EBC14308-432B-46A9-820A-27E40C1D0F81}"/>
              </a:ext>
            </a:extLst>
          </p:cNvPr>
          <p:cNvSpPr/>
          <p:nvPr/>
        </p:nvSpPr>
        <p:spPr>
          <a:xfrm>
            <a:off x="6436881" y="1901975"/>
            <a:ext cx="3714029" cy="152702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dirty="0">
                <a:solidFill>
                  <a:sysClr val="window" lastClr="FFFFFF"/>
                </a:solidFill>
              </a:rPr>
              <a:t>حلقات النقاش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129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01417" y="8023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2394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sz="2400" dirty="0">
                <a:solidFill>
                  <a:prstClr val="black"/>
                </a:solidFill>
              </a:rPr>
              <a:t> </a:t>
            </a:r>
            <a:endParaRPr lang="en-US" sz="2400" dirty="0">
              <a:solidFill>
                <a:prstClr val="black"/>
              </a:solidFill>
            </a:endParaRPr>
          </a:p>
          <a:p>
            <a:pPr lvl="0" algn="just" rtl="1">
              <a:defRPr/>
            </a:pPr>
            <a:endParaRPr lang="ar-EG" sz="2400" dirty="0">
              <a:solidFill>
                <a:prstClr val="black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4DD7E-04F9-41DA-8CCA-4108EF02D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803" y="1239472"/>
            <a:ext cx="7768427" cy="4379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18F4B438-4CD2-4B8B-84EC-53DEA4FA937A}"/>
              </a:ext>
            </a:extLst>
          </p:cNvPr>
          <p:cNvSpPr/>
          <p:nvPr/>
        </p:nvSpPr>
        <p:spPr>
          <a:xfrm>
            <a:off x="6750900" y="2728988"/>
            <a:ext cx="3714028" cy="1308584"/>
          </a:xfrm>
          <a:prstGeom prst="roundRect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chemeClr val="tx1"/>
                </a:solidFill>
              </a:rPr>
              <a:t>الإختبارات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49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87279" y="75607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813" y="1267261"/>
            <a:ext cx="9345750" cy="501923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3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</a:t>
            </a:r>
            <a:endParaRPr kumimoji="0" lang="ar-EG" sz="3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1BDF51-CC4B-45F7-9336-D7A7D569D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688" y="3392345"/>
            <a:ext cx="4470573" cy="10726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6B2E61-2DE7-4266-9AC4-109D1C2E36E6}"/>
              </a:ext>
            </a:extLst>
          </p:cNvPr>
          <p:cNvSpPr txBox="1"/>
          <p:nvPr/>
        </p:nvSpPr>
        <p:spPr>
          <a:xfrm>
            <a:off x="6527024" y="3667065"/>
            <a:ext cx="386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المادة العلمية للمقرر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8416D9-15E2-4451-8CED-5F9002FF9A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797" y="1409698"/>
            <a:ext cx="4505325" cy="4745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72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02654" y="10010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A544A606-05E0-421F-A2AB-0EC557F37A0F}"/>
              </a:ext>
            </a:extLst>
          </p:cNvPr>
          <p:cNvSpPr/>
          <p:nvPr/>
        </p:nvSpPr>
        <p:spPr>
          <a:xfrm>
            <a:off x="3514166" y="1569629"/>
            <a:ext cx="4751294" cy="126816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9AA72DA0-CEF3-4417-864E-82C6EA566FEA}"/>
              </a:ext>
            </a:extLst>
          </p:cNvPr>
          <p:cNvSpPr/>
          <p:nvPr/>
        </p:nvSpPr>
        <p:spPr>
          <a:xfrm>
            <a:off x="1665188" y="3062938"/>
            <a:ext cx="8257957" cy="2698808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F79672-C0F5-46E9-B7B4-FA335AA712CF}"/>
              </a:ext>
            </a:extLst>
          </p:cNvPr>
          <p:cNvSpPr txBox="1"/>
          <p:nvPr/>
        </p:nvSpPr>
        <p:spPr>
          <a:xfrm>
            <a:off x="3442446" y="1758567"/>
            <a:ext cx="4536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800">
                <a:solidFill>
                  <a:srgbClr val="C00000"/>
                </a:solidFill>
              </a:rPr>
              <a:t>ملحوظة هامة</a:t>
            </a:r>
            <a:endParaRPr lang="en-US" sz="4800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05935A-8CF5-477E-A4A1-B059A723E421}"/>
              </a:ext>
            </a:extLst>
          </p:cNvPr>
          <p:cNvSpPr txBox="1"/>
          <p:nvPr/>
        </p:nvSpPr>
        <p:spPr>
          <a:xfrm>
            <a:off x="1921789" y="3237448"/>
            <a:ext cx="77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</a:rPr>
              <a:t>هذه المراجع التي سوف يتم ذكراها هي غير ملزمة وهي علي سبيل المثال وليس الحصر في إستخلاص المادة العلمية للمقرر.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968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28397" y="98978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7839F4-0D3F-4102-955F-B81409242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865" y="1330910"/>
            <a:ext cx="5275235" cy="4241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200017-4CE3-415C-BBAB-0B1B4A7EE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8834" y="1760412"/>
            <a:ext cx="4430812" cy="31060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4ACEF9-7B51-4C93-B763-E28E05E681D2}"/>
              </a:ext>
            </a:extLst>
          </p:cNvPr>
          <p:cNvSpPr txBox="1"/>
          <p:nvPr/>
        </p:nvSpPr>
        <p:spPr>
          <a:xfrm>
            <a:off x="1859797" y="2045776"/>
            <a:ext cx="361110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</a:rPr>
              <a:t>كتاب الجرائم المعلوماتية </a:t>
            </a:r>
          </a:p>
          <a:p>
            <a:pPr algn="ctr"/>
            <a:endParaRPr lang="ar-EG" sz="3200" b="1" dirty="0">
              <a:solidFill>
                <a:schemeClr val="bg1"/>
              </a:solidFill>
            </a:endParaRPr>
          </a:p>
          <a:p>
            <a:pPr algn="ctr"/>
            <a:r>
              <a:rPr lang="ar-EG" sz="2000" b="1" dirty="0">
                <a:solidFill>
                  <a:schemeClr val="bg1"/>
                </a:solidFill>
              </a:rPr>
              <a:t>للدكتور أحمد خليفة الملط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521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450446" y="96413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79283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668D82-1A65-46A7-91A5-8E9FD0B3F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108" y="1285192"/>
            <a:ext cx="4803801" cy="42876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E1AF95-211E-4A39-B757-0EC1991B7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093" y="1965289"/>
            <a:ext cx="4430812" cy="2927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159C25-7BAA-40FA-B8E8-9C8F873A5BC2}"/>
              </a:ext>
            </a:extLst>
          </p:cNvPr>
          <p:cNvSpPr txBox="1"/>
          <p:nvPr/>
        </p:nvSpPr>
        <p:spPr>
          <a:xfrm>
            <a:off x="6058955" y="2500328"/>
            <a:ext cx="4449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</a:rPr>
              <a:t>جرائم الكمبيوتر </a:t>
            </a:r>
          </a:p>
          <a:p>
            <a:pPr algn="ctr"/>
            <a:endParaRPr lang="en-US" sz="2000" dirty="0">
              <a:solidFill>
                <a:schemeClr val="bg1"/>
              </a:solidFill>
            </a:endParaRPr>
          </a:p>
          <a:p>
            <a:pPr algn="ctr" rtl="1"/>
            <a:r>
              <a:rPr lang="ar-EG" sz="2000" dirty="0">
                <a:solidFill>
                  <a:schemeClr val="bg1"/>
                </a:solidFill>
              </a:rPr>
              <a:t>للدكتور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ar-EG" sz="2000" dirty="0">
                <a:solidFill>
                  <a:schemeClr val="bg1"/>
                </a:solidFill>
              </a:rPr>
              <a:t>أبوالفتوح الشاذلي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1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22182" y="95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dirty="0">
                <a:solidFill>
                  <a:srgbClr val="333333"/>
                </a:solidFill>
                <a:latin typeface="Amiri"/>
              </a:rPr>
              <a:t>       </a:t>
            </a:r>
            <a:endParaRPr lang="ar-EG" sz="2800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75690A-F691-4A41-A9AB-8C7B9E316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062" y="1285192"/>
            <a:ext cx="4305338" cy="42876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3972" y="2364207"/>
            <a:ext cx="4659657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563971" y="3011382"/>
            <a:ext cx="465965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مكافحة جرائم الكمبيوتر والإنترنت في القانون العربي النموذجي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000" dirty="0">
                <a:solidFill>
                  <a:schemeClr val="bg1"/>
                </a:solidFill>
              </a:rPr>
              <a:t>الدكتور المستشار عبد الفتاح بيومي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8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91630" y="9897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619DBD-4CBF-4BDC-84D3-55DE2EEBB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797" y="1285192"/>
            <a:ext cx="4354956" cy="4287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522525-BBCF-4D63-81C3-DB99FD238A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9859" y="2066300"/>
            <a:ext cx="4622475" cy="27253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1264C6-49D6-48AE-A650-6AB61AFEF73F}"/>
              </a:ext>
            </a:extLst>
          </p:cNvPr>
          <p:cNvSpPr txBox="1"/>
          <p:nvPr/>
        </p:nvSpPr>
        <p:spPr>
          <a:xfrm>
            <a:off x="1454810" y="2311777"/>
            <a:ext cx="4700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الجرائم الناشئة عن إستخدام الحاسب الآلي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( الحماية الجناية للحاسب الآلي )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دراسة مقارنة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حسام طه تمام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37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4228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001" y="2365679"/>
            <a:ext cx="4653384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952380" y="2912770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3083A-3EFF-4E0D-B462-E121A06449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428064"/>
            <a:ext cx="4341953" cy="40236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6096000" y="2912770"/>
            <a:ext cx="38271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الجريمة الإلكترونية 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ودور القانون الجنائي في الحد منها</a:t>
            </a: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عبد اللاه المراغي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448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34715" y="1387601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51C2BF-7F60-42FF-9847-96618DA2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864" y="1238752"/>
            <a:ext cx="6636830" cy="42705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534205" y="2583317"/>
            <a:ext cx="3827145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rPr>
              <a:t>مقدمة عامة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dirty="0">
                <a:solidFill>
                  <a:srgbClr val="FF0000"/>
                </a:solidFill>
                <a:latin typeface="Calibri" panose="020F0502020204030204"/>
              </a:rPr>
              <a:t>علي المقرر </a:t>
            </a:r>
            <a:endParaRPr lang="en-US" sz="3600" dirty="0">
              <a:solidFill>
                <a:srgbClr val="FF0000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502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54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48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09362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210" y="2063381"/>
            <a:ext cx="4653384" cy="22054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الأولي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96FDB-FF04-4AE7-B7EF-FC9CF6BC90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1" y="4104152"/>
            <a:ext cx="4747686" cy="29249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599959" y="1981616"/>
            <a:ext cx="42969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dirty="0">
                <a:ea typeface="Times New Roman" panose="02020603050405020304" pitchFamily="18" charset="0"/>
              </a:rPr>
              <a:t>ماهية ال</a:t>
            </a:r>
            <a:r>
              <a:rPr lang="ar-EG" sz="4400" dirty="0">
                <a:ea typeface="Times New Roman" panose="02020603050405020304" pitchFamily="18" charset="0"/>
              </a:rPr>
              <a:t>جريمة والسيبرانية والمعلوماتية:</a:t>
            </a:r>
            <a:r>
              <a:rPr lang="ar-SA" sz="4400" dirty="0">
                <a:ea typeface="Times New Roman" panose="02020603050405020304" pitchFamily="18" charset="0"/>
              </a:rPr>
              <a:t> </a:t>
            </a:r>
            <a:endParaRPr lang="en-US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4100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93958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1129" y="1814163"/>
            <a:ext cx="5653777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414906" y="2415865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الثانية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483224" y="1997702"/>
            <a:ext cx="5726913" cy="150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ماهية</a:t>
            </a:r>
            <a:r>
              <a:rPr lang="ar-EG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الجرائم السبرانية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A474F-FC14-4380-85A5-8503A8CA23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4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1" y="2835005"/>
            <a:ext cx="5105519" cy="31457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9250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46325" y="136698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4267" y="2035536"/>
            <a:ext cx="4653384" cy="26503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84907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الثالثة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4922026" y="2035536"/>
            <a:ext cx="3184920" cy="2429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EG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محل الجريمة السيبرانية وأضرارها وحجمها: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398BDA-FBB7-4A6A-A603-C7B7289F12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2" y="1690024"/>
            <a:ext cx="4420568" cy="4307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5172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551411"/>
            <a:ext cx="9345750" cy="394395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040" y="2576279"/>
            <a:ext cx="5557003" cy="16385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158281" y="2905601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EG" dirty="0">
                <a:latin typeface="+mn-lt"/>
                <a:cs typeface="+mn-cs"/>
              </a:rPr>
              <a:t>المحاضرة</a:t>
            </a:r>
          </a:p>
          <a:p>
            <a:r>
              <a:rPr lang="ar-EG" dirty="0">
                <a:latin typeface="+mn-lt"/>
                <a:cs typeface="+mn-cs"/>
              </a:rPr>
              <a:t>الرابعة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718537" y="2671109"/>
            <a:ext cx="4364439" cy="14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noProof="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الأسباب الرئيسية لإرتكاب الجرائم السيبرانية وخصائصها 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80FFE4-8167-4EB2-943B-BB6D95338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2" y="3352694"/>
            <a:ext cx="5615999" cy="3167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9819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394924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883" y="1900824"/>
            <a:ext cx="5703790" cy="16148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الخامسة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069272" y="2084225"/>
            <a:ext cx="6012369" cy="12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prstClr val="black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عالمية الجريمة السيبرانية ومراحل إرتكابها: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595A45-D0FC-4612-A907-CCDB45CF28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4" y="3409331"/>
            <a:ext cx="5486400" cy="30578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378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6" y="14108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50" y="2704828"/>
            <a:ext cx="4503422" cy="15172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السادسة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8A6A33-493C-4459-9656-3020A29D35E3}"/>
              </a:ext>
            </a:extLst>
          </p:cNvPr>
          <p:cNvSpPr/>
          <p:nvPr/>
        </p:nvSpPr>
        <p:spPr>
          <a:xfrm>
            <a:off x="3774299" y="2787532"/>
            <a:ext cx="4493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4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طرفا الجريمة السيبرانية:</a:t>
            </a:r>
            <a:endParaRPr lang="en-US" sz="4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D0D2FF-84FE-492F-8A40-D0C181679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59" y="2835910"/>
            <a:ext cx="4384783" cy="38061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6585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3727" y="1956063"/>
            <a:ext cx="4589222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السابعة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4069322" y="1956063"/>
            <a:ext cx="4010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/>
              <a:t>الطبيعة القانونية للجريمة السيبرانية وأركانها: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828796-E49D-46AC-A5C7-9B23EE7701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" y="3156392"/>
            <a:ext cx="5932468" cy="32420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145432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973391"/>
            <a:ext cx="5306685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6838" y="2171506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الثامنة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00518" y="1973391"/>
            <a:ext cx="6366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/>
              <a:t>  </a:t>
            </a:r>
            <a:r>
              <a:rPr lang="ar-EG" sz="3600" b="1" dirty="0"/>
              <a:t>نطاق تطبيق الجرائم السيبرانية: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F3DA1A-F96E-4052-9230-F46BFC6A93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354" y="2648115"/>
            <a:ext cx="5457825" cy="307002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9887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872" y="2624757"/>
            <a:ext cx="5754504" cy="12843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95400" y="220180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التاسعة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2321859" y="2734934"/>
            <a:ext cx="58602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/>
              <a:t>المواجهة الجنائية والتشريعية للجرائم السيبرانية: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A31924-DA63-46D8-B0EB-DA60AC42B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0" y="3639671"/>
            <a:ext cx="5098680" cy="26774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103617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174778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849" y="1814163"/>
            <a:ext cx="6766057" cy="16148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333833" y="222867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العاشرة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74574" y="1914529"/>
            <a:ext cx="6148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/>
              <a:t>المسئولية الجنائية للوسطاء والتعاون الدولي والشريعة الإسلامية في الجرائم السيبرانية: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163948-672A-40FD-BC50-A82E68353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63" y="3338363"/>
            <a:ext cx="6000641" cy="29423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22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1062" y="12851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defRPr/>
            </a:pPr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en-US" sz="2000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مخرجات</a:t>
            </a:r>
          </a:p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المقرر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37711" y="1501132"/>
            <a:ext cx="507678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FF0000"/>
                </a:solidFill>
              </a:rPr>
              <a:t>بحلول نهاية هذا المقرر يجب علي الطالب أن يعرف:</a:t>
            </a:r>
          </a:p>
          <a:p>
            <a:pPr algn="just" rtl="1"/>
            <a:endParaRPr lang="ar-EG" sz="2000" b="1" dirty="0"/>
          </a:p>
          <a:p>
            <a:pPr marL="342900" lvl="0" indent="-342900" algn="just" rtl="1">
              <a:buFontTx/>
              <a:buAutoNum type="arabicPeriod"/>
            </a:pPr>
            <a:r>
              <a:rPr lang="ar-EG" sz="2000" b="1" dirty="0">
                <a:solidFill>
                  <a:prstClr val="black"/>
                </a:solidFill>
              </a:rPr>
              <a:t>المعرفة والفهم النقدي لتطور الجريمة إلي أن تصبح جرائم السيبرانية.</a:t>
            </a:r>
            <a:endParaRPr lang="ar-EG" sz="2000" b="1" dirty="0"/>
          </a:p>
          <a:p>
            <a:pPr marL="342900" indent="-342900" algn="just" rtl="1">
              <a:buAutoNum type="arabicPeriod"/>
            </a:pPr>
            <a:r>
              <a:rPr lang="ar-EG" sz="2000" b="1" dirty="0"/>
              <a:t>معرفة وفهم الأعمال النظرية الرئيسية المتعلقة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استخدام مفاهيم إجرامية مجردة ذات الصلة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تحليل و تقييم للتشريعات في مواجهة الجرائم السيبرانية.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78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5d422e0c23701c061dc1225e801b4db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5b8d7a8ed4fa7491492b49e17a96b7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278C81D-6834-4805-91B6-CFA450757A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8721E0-828D-41F0-8496-238ABC24EF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111B954-12B5-43E7-A1C1-5CC4FC91D77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313</Words>
  <Application>Microsoft Office PowerPoint</Application>
  <PresentationFormat>Widescreen</PresentationFormat>
  <Paragraphs>179</Paragraphs>
  <Slides>28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Alexandria</vt:lpstr>
      <vt:lpstr>Alexandria ExtraBold</vt:lpstr>
      <vt:lpstr>Alexandria Medium</vt:lpstr>
      <vt:lpstr>Alexandria SemiBold</vt:lpstr>
      <vt:lpstr>Amiri</vt:lpstr>
      <vt:lpstr>Arial</vt:lpstr>
      <vt:lpstr>Calibri</vt:lpstr>
      <vt:lpstr>Glory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Nourallah Elkolaly</cp:lastModifiedBy>
  <cp:revision>56</cp:revision>
  <dcterms:created xsi:type="dcterms:W3CDTF">2023-04-29T09:08:00Z</dcterms:created>
  <dcterms:modified xsi:type="dcterms:W3CDTF">2024-09-27T04:34:03Z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