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553" r:id="rId6"/>
    <p:sldId id="497" r:id="rId7"/>
    <p:sldId id="616" r:id="rId8"/>
    <p:sldId id="501" r:id="rId9"/>
    <p:sldId id="612" r:id="rId10"/>
    <p:sldId id="668" r:id="rId11"/>
    <p:sldId id="610" r:id="rId12"/>
    <p:sldId id="667" r:id="rId13"/>
    <p:sldId id="669" r:id="rId14"/>
    <p:sldId id="613" r:id="rId15"/>
    <p:sldId id="670" r:id="rId16"/>
    <p:sldId id="671" r:id="rId17"/>
    <p:sldId id="625" r:id="rId18"/>
    <p:sldId id="672" r:id="rId19"/>
    <p:sldId id="679" r:id="rId20"/>
    <p:sldId id="673" r:id="rId21"/>
    <p:sldId id="674" r:id="rId22"/>
    <p:sldId id="675" r:id="rId23"/>
    <p:sldId id="676" r:id="rId24"/>
    <p:sldId id="677" r:id="rId25"/>
    <p:sldId id="680" r:id="rId26"/>
    <p:sldId id="682" r:id="rId27"/>
    <p:sldId id="683" r:id="rId28"/>
    <p:sldId id="684" r:id="rId29"/>
    <p:sldId id="685" r:id="rId30"/>
    <p:sldId id="686" r:id="rId31"/>
    <p:sldId id="688" r:id="rId32"/>
    <p:sldId id="689" r:id="rId33"/>
    <p:sldId id="702" r:id="rId34"/>
    <p:sldId id="690" r:id="rId35"/>
    <p:sldId id="700" r:id="rId36"/>
    <p:sldId id="704" r:id="rId37"/>
    <p:sldId id="706" r:id="rId38"/>
    <p:sldId id="707" r:id="rId39"/>
    <p:sldId id="694" r:id="rId40"/>
    <p:sldId id="697" r:id="rId41"/>
    <p:sldId id="698" r:id="rId42"/>
    <p:sldId id="708" r:id="rId43"/>
    <p:sldId id="709" r:id="rId44"/>
    <p:sldId id="606" r:id="rId45"/>
    <p:sldId id="711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497"/>
            <p14:sldId id="616"/>
            <p14:sldId id="501"/>
            <p14:sldId id="612"/>
            <p14:sldId id="668"/>
            <p14:sldId id="610"/>
            <p14:sldId id="667"/>
            <p14:sldId id="669"/>
            <p14:sldId id="613"/>
            <p14:sldId id="670"/>
            <p14:sldId id="671"/>
            <p14:sldId id="625"/>
            <p14:sldId id="672"/>
            <p14:sldId id="679"/>
            <p14:sldId id="673"/>
            <p14:sldId id="674"/>
            <p14:sldId id="675"/>
            <p14:sldId id="676"/>
            <p14:sldId id="677"/>
            <p14:sldId id="680"/>
            <p14:sldId id="682"/>
            <p14:sldId id="683"/>
            <p14:sldId id="684"/>
            <p14:sldId id="685"/>
            <p14:sldId id="686"/>
            <p14:sldId id="688"/>
            <p14:sldId id="689"/>
            <p14:sldId id="702"/>
            <p14:sldId id="690"/>
            <p14:sldId id="700"/>
            <p14:sldId id="704"/>
            <p14:sldId id="706"/>
            <p14:sldId id="707"/>
            <p14:sldId id="694"/>
            <p14:sldId id="697"/>
            <p14:sldId id="698"/>
            <p14:sldId id="708"/>
            <p14:sldId id="709"/>
            <p14:sldId id="606"/>
            <p14:sldId id="71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2D3956"/>
    <a:srgbClr val="669BBC"/>
    <a:srgbClr val="FFD200"/>
    <a:srgbClr val="0000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40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52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657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671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67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3718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118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35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971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629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7429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2035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A9F79-4280-708D-4EBA-9174D14A6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43B071-082C-3161-432B-1CBAB36B05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4E234E-69ED-79FF-8A12-F580E2C142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EAABD-E8E0-F147-D001-19A0B597BD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0277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5B899-F0EA-DECE-DF8A-C91D85711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A163B6-42A9-D51E-F19E-AD7F864A7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E2DDDB-3748-AA34-9A34-4CB2F2328E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83517-6790-9248-F963-6754522A20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017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150E9-B8C8-2AD0-08F7-2A99F2F933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A5B132-39C7-A727-5887-562B391E58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C88255-681C-485D-DE0A-98B609F1DD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CE87E-34ED-AE2E-C7B1-E18BE8FEAE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977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EA716-E864-9E5A-4734-1377423E5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628646-A9F6-767C-24DC-638836BC83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581B09-3997-BB2C-1C93-3B384822CD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8471AE-CD3F-B2CE-3563-13D12007F3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2224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69C99-2F95-B8F5-E2AA-0C3C4C4B5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14B95D-11C2-675A-7585-EB973F8AA3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CC05F-0EFE-1476-4030-33EC00CCB9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A3367-D9C8-AE2E-DC26-A4D41281C0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424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E7E37-D56D-0FDD-2CCA-8C4C8FEAB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789692-52CF-3248-3216-C891A79B26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4D7E1C-6A4B-281E-421F-A59751829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74D47C-F52C-1644-7553-A458CFDA14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803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8304B-31CD-3B0D-879B-64C2FC511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11F03F-9429-2A0F-5E7E-B7E914569E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FBED20-C0EB-6BE0-AF7F-FE5D0B7F56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6E4CC3-60D6-8DBE-3F3D-980B8A0A64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5942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BDC05-2C5D-D0DA-3DCA-48ECFBDB0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770CD5-F45A-3591-1610-ED55B33E2B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955D10-7140-80E3-4419-6F8DA4B272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F1B400-A6B1-473C-91AD-34C34516CF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3689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B7215-5650-0C12-F14E-858AF6971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55B26A-AD8F-D5FF-98FB-3C4FF93470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3883EB-F9A4-3740-530D-341D74ADB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014E5-D865-D862-AFA6-AC5E53B7DD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477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C9C3A-19FB-C58E-EC9E-D05F00CC6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EED83F-3DD7-1EBC-C09D-826EAA47DE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9B8E96-0392-3826-7367-19E7E23848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0BBC24-D08A-12CC-35A0-8957B32C41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903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EC1A6-F2BC-88FA-9E06-45EA87046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50E3C-DA9B-4CF3-7C25-8673D2B1E2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AEC81-01C9-CF7D-0265-ECF13B6F39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CA47B2-840F-C725-368D-BC5F5CD3D1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8743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DCF0E-5219-5B35-6DFF-34B230D4F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CE5712-8305-4688-AF70-6CFC01978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1A25E7-069D-705E-BD77-A126C0F89F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F5B19-37FE-FAE2-C018-DDB63FAF66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1343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776A2-886F-68F1-DE50-EFC3FFFA5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291163-47CD-05AB-7689-67EB3ACE50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927B8E-4595-621C-9D98-A6D0DF16E5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209B6-BFE1-7D38-999C-12C89A338D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1076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BB764-796F-6A2D-C4B0-0753E276E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0FF1CC-8AA3-D4C0-D7BB-1118882384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FCB8A1-5DAD-A8F4-7517-ED000A3C95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59EAE9-CF92-3E17-4AB2-57B733F2D9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67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Information Systems (Part I)</a:t>
            </a: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755068-4C21-0D4B-7715-3F6A133902DB}"/>
              </a:ext>
            </a:extLst>
          </p:cNvPr>
          <p:cNvSpPr txBox="1"/>
          <p:nvPr/>
        </p:nvSpPr>
        <p:spPr>
          <a:xfrm>
            <a:off x="894480" y="2029588"/>
            <a:ext cx="10307384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Understand the Definition and Scope of Healthcare Information Systems (HIS).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Differentiate Between Clinical and Administrative Information Systems.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Explore Key Components and Applications of HIS.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Evaluate the Benefits and Challenges of HIS Implementation.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Recognize the Role of Integration in HIS.</a:t>
            </a:r>
          </a:p>
        </p:txBody>
      </p:sp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71788" y="837474"/>
            <a:ext cx="601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Information Systems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352482"/>
            <a:ext cx="10195384" cy="255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Definition:</a:t>
            </a:r>
            <a:r>
              <a:rPr lang="en-US" sz="2800" dirty="0">
                <a:solidFill>
                  <a:srgbClr val="00AEEF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An information system is a combination of computer hardware and software designed to process data into information.</a:t>
            </a:r>
          </a:p>
          <a:p>
            <a:pPr marL="457200" lvl="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Goal:</a:t>
            </a:r>
            <a:r>
              <a:rPr lang="en-US" sz="2800" dirty="0">
                <a:solidFill>
                  <a:srgbClr val="00AEEF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Solve problems and improve decision-making in healthcare.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Healthcare Information Systems (HIS)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74476" y="516141"/>
            <a:ext cx="6670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Information Systems (HIS)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6043" y="2531873"/>
            <a:ext cx="77533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HIS:</a:t>
            </a:r>
            <a:r>
              <a:rPr lang="en-US" sz="2800" dirty="0">
                <a:solidFill>
                  <a:srgbClr val="00AEEF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Information systems used in healthcare enterprises.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Scope: </a:t>
            </a:r>
            <a:r>
              <a:rPr lang="en-US" sz="2800" dirty="0">
                <a:latin typeface="Alexandria"/>
              </a:rPr>
              <a:t>Usually in acute-care hospitals, but can also be a group of healthcare settings.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8678" y="1355406"/>
            <a:ext cx="3108867" cy="50305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Benefits of HIS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000139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Cost vs. Benefit: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While costly to implement, the benefits of HIS outweigh the costs.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Key Benefits of HIS: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latin typeface="Alexandria"/>
              </a:rPr>
              <a:t>Improved Efficiency</a:t>
            </a:r>
            <a:r>
              <a:rPr lang="en-US" sz="2400" dirty="0">
                <a:latin typeface="Alexandria"/>
              </a:rPr>
              <a:t>: Reduces administrative burden and streamlines clinical workflows.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latin typeface="Alexandria"/>
              </a:rPr>
              <a:t>Enhanced Patient Safety</a:t>
            </a:r>
            <a:r>
              <a:rPr lang="en-US" sz="2400" dirty="0">
                <a:latin typeface="Alexandria"/>
              </a:rPr>
              <a:t>: Minimizes errors and ensures accurate, up-to-date patient information.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Benefits of HIS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273717"/>
            <a:ext cx="103016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Benefits of HIS: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lphaUcPeriod" startAt="3"/>
            </a:pPr>
            <a:r>
              <a:rPr lang="en-US" sz="2800" b="1" dirty="0">
                <a:latin typeface="Alexandria"/>
              </a:rPr>
              <a:t>Better Outcomes: </a:t>
            </a:r>
            <a:r>
              <a:rPr lang="en-US" sz="2800" dirty="0">
                <a:latin typeface="Alexandria"/>
              </a:rPr>
              <a:t>Supports evidence-based care and personalized treatment plans.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lphaUcPeriod" startAt="3"/>
            </a:pPr>
            <a:r>
              <a:rPr lang="en-US" sz="2800" b="1" dirty="0">
                <a:latin typeface="Alexandria"/>
              </a:rPr>
              <a:t>Cost Savings: </a:t>
            </a:r>
            <a:r>
              <a:rPr lang="en-US" sz="2800" dirty="0">
                <a:latin typeface="Alexandria"/>
              </a:rPr>
              <a:t>Reduces redundant tests and improves resource utilization.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09888" y="717880"/>
            <a:ext cx="6372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/>
              </a:rPr>
              <a:t>Types of Information Systems in HIS</a:t>
            </a: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8"/>
            <a:ext cx="10195384" cy="4433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Clinical Information Systems (CIS):</a:t>
            </a:r>
            <a:r>
              <a:rPr lang="en-US" sz="3200" dirty="0">
                <a:latin typeface="Alexandria"/>
              </a:rPr>
              <a:t> Support healthcare activities like order entry, results retrieval, and decision support.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Administrative Information Systems (AIS):</a:t>
            </a:r>
            <a:r>
              <a:rPr lang="en-US" sz="3200" dirty="0">
                <a:latin typeface="Alexandria"/>
              </a:rPr>
              <a:t> Support client care with financial and demographic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44" y="767580"/>
            <a:ext cx="9773586" cy="5948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728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Clinical Information Systems (CIS)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6651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71793" y="331475"/>
            <a:ext cx="6840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Clinical Information Systems (CIS)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357211"/>
            <a:ext cx="10301688" cy="3495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500" b="1" dirty="0">
                <a:latin typeface="Alexandria"/>
              </a:rPr>
              <a:t>Clinical Information Systems (CIS) </a:t>
            </a:r>
            <a:r>
              <a:rPr lang="en-US" sz="2500" dirty="0">
                <a:latin typeface="Alexandria"/>
              </a:rPr>
              <a:t>are specialized software platforms designed to manage and streamline clinical (patient) data within healthcare settings.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500" b="1" dirty="0">
                <a:latin typeface="Alexandria"/>
              </a:rPr>
              <a:t>These systems play a critical role </a:t>
            </a:r>
            <a:r>
              <a:rPr lang="en-US" sz="2500" dirty="0">
                <a:latin typeface="Alexandria"/>
              </a:rPr>
              <a:t>in modern healthcare by improving the efficiency, accuracy, and accessibility of patient information, ultimately enhancing patient care and outcomes.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1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57500" y="331475"/>
            <a:ext cx="65358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Clinical Information Systems (CIS)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41974"/>
            <a:ext cx="8451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Purpose: </a:t>
            </a:r>
            <a:r>
              <a:rPr lang="en-US" sz="3200" dirty="0">
                <a:latin typeface="Alexandria"/>
              </a:rPr>
              <a:t>Focus on Managing Clinical (Patient) Data.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The primary purpose </a:t>
            </a:r>
            <a:r>
              <a:rPr lang="en-US" sz="3200" dirty="0">
                <a:latin typeface="Alexandria"/>
              </a:rPr>
              <a:t>of a CIS is to centralize and manage clinical data related to patient care. </a:t>
            </a:r>
            <a:endParaRPr lang="en-US" sz="32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7427" y="1439722"/>
            <a:ext cx="2326564" cy="4861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982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Examples of CIS Applications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4308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7042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171727"/>
            <a:ext cx="101953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00AEEF"/>
                </a:solidFill>
                <a:latin typeface="Alexandria"/>
              </a:rPr>
              <a:t>Definition</a:t>
            </a:r>
            <a:r>
              <a:rPr lang="en-US" altLang="en-US" sz="3200" dirty="0">
                <a:solidFill>
                  <a:srgbClr val="00AEEF"/>
                </a:solidFill>
                <a:latin typeface="Alexandria"/>
              </a:rPr>
              <a:t>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A digital system </a:t>
            </a:r>
            <a:r>
              <a:rPr lang="en-US" altLang="en-US" sz="2800" dirty="0">
                <a:latin typeface="Alexandria"/>
              </a:rPr>
              <a:t>for entering medical orders (e.g., prescriptions, lab tests, imaging) into an Electronic Health Record (EHR).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Replaces paper-based </a:t>
            </a:r>
            <a:r>
              <a:rPr lang="en-US" altLang="en-US" sz="2800" dirty="0">
                <a:latin typeface="Alexandria"/>
              </a:rPr>
              <a:t>or verbal orders to improve accuracy and safety.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3"/>
            <a:ext cx="10812720" cy="50218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8784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7726" y="2233306"/>
            <a:ext cx="1037182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00AEEF"/>
                </a:solidFill>
                <a:latin typeface="Alexandria"/>
              </a:rPr>
              <a:t>Key Features</a:t>
            </a:r>
            <a:r>
              <a:rPr lang="en-US" altLang="en-US" sz="3200" dirty="0">
                <a:solidFill>
                  <a:srgbClr val="00AEEF"/>
                </a:solidFill>
                <a:latin typeface="Alexandria"/>
              </a:rPr>
              <a:t>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Order Entry &amp; Management</a:t>
            </a:r>
            <a:r>
              <a:rPr lang="en-US" altLang="en-US" sz="2800" dirty="0">
                <a:latin typeface="Alexandria"/>
              </a:rPr>
              <a:t>: Allows healthcare providers to electronically enter, modify, and review orders.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Decision Support</a:t>
            </a:r>
            <a:r>
              <a:rPr lang="en-US" altLang="en-US" sz="2800" dirty="0">
                <a:latin typeface="Alexandria"/>
              </a:rPr>
              <a:t>: Provides guidelines, dosage recommendations, and alerts for drug interactions or allergies.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554B2-54E7-8AB5-5A90-C14CFE650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21E2E91-A641-6CC8-E80C-61549C1FBD96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E1006A-B8C1-3630-A0F5-080228E1566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1BBFC6-3119-44B4-E4BD-0EE7DF02C0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2839A8-8FFC-CFB7-BD90-BEC930632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139" y="1130636"/>
            <a:ext cx="10425722" cy="55095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364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9200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183629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Key Features</a:t>
            </a:r>
            <a:r>
              <a:rPr lang="en-US" altLang="en-US" sz="2800" dirty="0">
                <a:solidFill>
                  <a:srgbClr val="00AEEF"/>
                </a:solidFill>
                <a:latin typeface="Alexandria"/>
              </a:rPr>
              <a:t>: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Eliminates Missing Details</a:t>
            </a:r>
            <a:r>
              <a:rPr lang="en-US" altLang="en-US" sz="2400" dirty="0">
                <a:latin typeface="Alexandria"/>
              </a:rPr>
              <a:t>: Prompts users to fill in all required fields (e.g., dosage, frequency).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Integration</a:t>
            </a:r>
            <a:r>
              <a:rPr lang="en-US" altLang="en-US" sz="2400" dirty="0">
                <a:latin typeface="Alexandria"/>
              </a:rPr>
              <a:t>: Works with EHRs, pharmacy systems, lab systems, and radiology systems for seamless coordination.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Interdisciplinary Collaboration</a:t>
            </a:r>
            <a:r>
              <a:rPr lang="en-US" altLang="en-US" sz="2400" dirty="0">
                <a:latin typeface="Alexandria"/>
              </a:rPr>
              <a:t>: Facilitates teamwork among doctors, pharmacists, nurses, and lab technicians.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2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266096"/>
            <a:ext cx="101953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Key Features: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Real-Time Alerts: </a:t>
            </a:r>
            <a:r>
              <a:rPr lang="en-US" altLang="en-US" sz="2400" dirty="0">
                <a:latin typeface="Alexandria"/>
              </a:rPr>
              <a:t>Flags issues like drug interactions, duplicate orders, or contraindications.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Customization &amp; Scalability: </a:t>
            </a:r>
            <a:r>
              <a:rPr lang="en-US" altLang="en-US" sz="2400" dirty="0">
                <a:latin typeface="Alexandria"/>
              </a:rPr>
              <a:t>Adaptable to different healthcare settings (hospitals, clinics) and scalable for growth.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Audit Trails: </a:t>
            </a:r>
            <a:r>
              <a:rPr lang="en-US" altLang="en-US" sz="2400" dirty="0">
                <a:latin typeface="Alexandria"/>
              </a:rPr>
              <a:t>Maintains logs of all orders for accountability and compliance.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305578"/>
            <a:ext cx="70186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72054"/>
            <a:ext cx="1019538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Benefits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Improves patient safety by reducing errors.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Enhances efficiency in clinical workflows.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Supports better decision-making with evidence-based tools.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Reduces costs by minimizing errors and duplicate tests.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Ensures all orders are documented in the EHR for easy access.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7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8784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72054"/>
            <a:ext cx="1019538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Challenges: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High implementation costs.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Requires training and adaptation by healthcare staff.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Potential downtime or technical issues.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Needs customization for specific workflows.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3200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91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9200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Computerized Provider Order Entry (CPOE)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233307"/>
            <a:ext cx="1019538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600" b="1" dirty="0">
                <a:solidFill>
                  <a:srgbClr val="F58221"/>
                </a:solidFill>
                <a:latin typeface="Alexandria"/>
              </a:rPr>
              <a:t>Future Trends: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3200" dirty="0">
                <a:latin typeface="Alexandria"/>
              </a:rPr>
              <a:t>Integration of AI for advanced decision support.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3200" dirty="0">
                <a:latin typeface="Alexandria"/>
              </a:rPr>
              <a:t>Improved interoperability with other healthcare systems.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3200" dirty="0">
                <a:latin typeface="Alexandria"/>
              </a:rPr>
              <a:t>Increased use of mobile devices for order entry.</a:t>
            </a:r>
            <a:endParaRPr lang="en-US" alt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7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31EA2-94EF-2035-5FAE-9D7581889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573761-4EA8-7FC3-0541-ABDA5F059B56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F3D122-A091-E012-B06E-038150AC3F45}"/>
              </a:ext>
            </a:extLst>
          </p:cNvPr>
          <p:cNvSpPr txBox="1"/>
          <p:nvPr/>
        </p:nvSpPr>
        <p:spPr>
          <a:xfrm>
            <a:off x="2758791" y="575865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Results-Reporting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C7C44E-A9E9-0494-C9DB-DF9BA8B8C3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46917B-9A82-3075-FF72-98FE2B4270E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27062F-462C-8058-92BE-FFD2FD7D9E6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8E3B72-F8AF-A7D0-3F69-3CF44047AA31}"/>
              </a:ext>
            </a:extLst>
          </p:cNvPr>
          <p:cNvSpPr txBox="1"/>
          <p:nvPr/>
        </p:nvSpPr>
        <p:spPr>
          <a:xfrm>
            <a:off x="925944" y="2029721"/>
            <a:ext cx="1019538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Purpose: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Share Laboratory and Diagnostic Test Results:</a:t>
            </a:r>
            <a:endParaRPr lang="en-US" sz="2400" dirty="0">
              <a:latin typeface="Alexandria"/>
            </a:endParaRP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These applications are designed to securely transmit and display test results from laboratories or diagnostic centers to healthcare providers and patients.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They ensure timely access to critical health information, enabling faster decision-making.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Improve Communication: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Facilitate seamless communication between laboratories, doctors, and patients.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Reduce delays in receiving results, which can be crucial for urgent medical conditions.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A8DF0A-2A56-254C-9071-87E841C2B8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91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0991D-5A59-5AFC-9CAA-1B133B37E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C86457-34B5-B1C8-AD17-B48E5DD9D12D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2F859-7F87-8E3B-58BB-9B1E04F50FA9}"/>
              </a:ext>
            </a:extLst>
          </p:cNvPr>
          <p:cNvSpPr txBox="1"/>
          <p:nvPr/>
        </p:nvSpPr>
        <p:spPr>
          <a:xfrm>
            <a:off x="2758791" y="575865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Results-Reporting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F7A2CA-FCC5-B904-46CF-213AC93FC0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08900D-C586-3095-3B6A-61BA8C8A856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FD72EC-73EF-FDA0-54B9-87310B05A99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8E9E54-04FA-E162-BF5A-A3950D506AD8}"/>
              </a:ext>
            </a:extLst>
          </p:cNvPr>
          <p:cNvSpPr txBox="1"/>
          <p:nvPr/>
        </p:nvSpPr>
        <p:spPr>
          <a:xfrm>
            <a:off x="925944" y="2286544"/>
            <a:ext cx="10195384" cy="363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Features: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Reference Ranges for Interpretation:</a:t>
            </a:r>
            <a:endParaRPr lang="en-US" sz="2800" dirty="0">
              <a:latin typeface="Alexandria"/>
            </a:endParaRP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Include </a:t>
            </a:r>
            <a:r>
              <a:rPr lang="en-US" sz="2400" b="1" dirty="0">
                <a:latin typeface="Alexandria"/>
              </a:rPr>
              <a:t>normal or expected ranges</a:t>
            </a:r>
            <a:r>
              <a:rPr lang="en-US" sz="2400" dirty="0">
                <a:latin typeface="Alexandria"/>
              </a:rPr>
              <a:t> for each test result, helping users understand whether their results are within healthy limits.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Example: </a:t>
            </a:r>
            <a:r>
              <a:rPr lang="en-US" sz="2400" dirty="0">
                <a:latin typeface="Alexandria"/>
              </a:rPr>
              <a:t>A cholesterol test might show a result of 200 mg/dL with a reference range of 125–200 mg/dL, indicating borderline high levels.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CF6677-0F15-4A59-1D4D-92E091646F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9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FFACD-4E22-E8B0-2221-38C438D95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A4AF4D-FB55-AD50-B5F6-7E4D1A4CE5F7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9AE9C2-E87F-16F7-ED57-546C3C991323}"/>
              </a:ext>
            </a:extLst>
          </p:cNvPr>
          <p:cNvSpPr txBox="1"/>
          <p:nvPr/>
        </p:nvSpPr>
        <p:spPr>
          <a:xfrm>
            <a:off x="2758791" y="575865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Results-Reporting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84FDC2-6F10-232F-3137-24570B59469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6064F3-E7D5-6031-3ED5-60F354E32F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EE3551-E595-58BA-B719-0AD872FE776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653F81-C572-78D9-A746-53D501F3FA4A}"/>
              </a:ext>
            </a:extLst>
          </p:cNvPr>
          <p:cNvSpPr txBox="1"/>
          <p:nvPr/>
        </p:nvSpPr>
        <p:spPr>
          <a:xfrm>
            <a:off x="925944" y="2101396"/>
            <a:ext cx="10195384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Features:</a:t>
            </a:r>
          </a:p>
          <a:p>
            <a:pPr marL="514350" marR="0" lvl="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lang="en-US" altLang="en-US" sz="2800" b="1" dirty="0"/>
              <a:t>Secure Access: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dirty="0">
                <a:latin typeface="Alexandria"/>
              </a:rPr>
              <a:t>Ensure data privacy and security through encryption and authentication methods (e.g., login credentials, two-factor authentication).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dirty="0">
                <a:latin typeface="Alexandria"/>
              </a:rPr>
              <a:t>Comply with healthcare regulations like HIPAA (Health Insurance Portability and Accountability Act) or GDPR (General Data Protection Regulation).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AE4CD9-6720-D021-3397-883B8A0A2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2593C-15EC-A89B-0078-5E89EEFE1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541522-5F76-FDD5-450E-E4905D446122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3ADDF-20AD-876A-B5DE-1665FD8DFA20}"/>
              </a:ext>
            </a:extLst>
          </p:cNvPr>
          <p:cNvSpPr txBox="1"/>
          <p:nvPr/>
        </p:nvSpPr>
        <p:spPr>
          <a:xfrm>
            <a:off x="2758791" y="575865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Results-Reporting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8199AB-F504-7D1B-94B6-DD5AC405B9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CC5311-1066-3A96-9129-798DF86F51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882AA0-1F2C-56EE-7A89-E6DC4E10BBB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75DECC-76BA-C66C-D160-87F68F1B5DAD}"/>
              </a:ext>
            </a:extLst>
          </p:cNvPr>
          <p:cNvSpPr txBox="1"/>
          <p:nvPr/>
        </p:nvSpPr>
        <p:spPr>
          <a:xfrm>
            <a:off x="925944" y="2141974"/>
            <a:ext cx="10195384" cy="3830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Features: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400" b="1" dirty="0"/>
              <a:t>Customizable</a:t>
            </a:r>
            <a:r>
              <a:rPr lang="en-US" altLang="en-US" sz="2800" b="1" dirty="0"/>
              <a:t> Alerts and Notifications: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Notify patients or doctors when results are available or if any critical values are detected.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Example: A notification for abnormally high blood sugar levels.</a:t>
            </a:r>
          </a:p>
          <a:p>
            <a:pPr marL="514350" marR="0" lvl="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3"/>
              <a:tabLst/>
            </a:pPr>
            <a:r>
              <a:rPr lang="en-US" altLang="en-US" sz="2400" b="1" dirty="0"/>
              <a:t>User-Friendly Interface: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000" dirty="0">
                <a:latin typeface="Alexandria"/>
              </a:rPr>
              <a:t>Display results in an easy-to-read format, often with visual aids like graphs or color-coded indicators (e.g., green for normal, red for abnormal).</a:t>
            </a: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9E182C-0DE7-0C9E-48C2-8498DEF13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8B040-7C37-7A48-6973-9417926DF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5FD660-2335-97A3-A675-CDEBE9A275A5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64092-89C7-6853-BABC-DBB8002CBDFE}"/>
              </a:ext>
            </a:extLst>
          </p:cNvPr>
          <p:cNvSpPr txBox="1"/>
          <p:nvPr/>
        </p:nvSpPr>
        <p:spPr>
          <a:xfrm>
            <a:off x="2758791" y="575865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Results-Reporting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8D51B-A35A-F50C-58E4-F27CB48FBF0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6FFD7C-2B2A-77A8-A613-B086C9911D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91B6C4-7724-5B62-5768-77D6C6CEB91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2A061A6-6F4B-CF03-8F24-20B7E023FB22}"/>
              </a:ext>
            </a:extLst>
          </p:cNvPr>
          <p:cNvSpPr txBox="1"/>
          <p:nvPr/>
        </p:nvSpPr>
        <p:spPr>
          <a:xfrm>
            <a:off x="925944" y="2273970"/>
            <a:ext cx="1019538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Features:</a:t>
            </a:r>
          </a:p>
          <a:p>
            <a:pPr marL="514350" marR="0" lvl="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lang="en-US" altLang="en-US" sz="2800" b="1" dirty="0"/>
              <a:t>Integration with Electronic Health Records (EHR):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dirty="0">
                <a:latin typeface="Alexandria"/>
              </a:rPr>
              <a:t>Allow results to be directly uploaded into a patient’s EHR for easy access by healthcare providers.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dirty="0">
                <a:latin typeface="Alexandria"/>
              </a:rPr>
              <a:t>Ensure continuity of care by maintaining a centralized record of all test results.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895885-7F6C-99D9-D0C9-CA6A95BE9F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8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8E865-3BB3-3AC7-3171-7F5286B0F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9104C82-8BD7-780D-C037-D669C01B9546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601881-A913-3D69-31FD-80DEA3BF844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A463F78-A32C-C29C-4A21-70424910A1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D66285-446B-099E-2D0A-2071C4F65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23" y="809469"/>
            <a:ext cx="10896753" cy="573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8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8D956-2836-31C3-3BF4-C6F950B32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01A9511-EC75-377D-D7C3-D7490BB0F192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6FBA9A-23C2-BB61-9A02-8F3A530295E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9F6763C-CB95-B9A0-DA5B-DC6C95271E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AA72C0-C0E1-8CE4-4E46-9365B5979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60" b="-1"/>
          <a:stretch/>
        </p:blipFill>
        <p:spPr>
          <a:xfrm>
            <a:off x="734860" y="855188"/>
            <a:ext cx="10722279" cy="573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82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61FD4-FED5-6315-EE8F-8962E9A48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230A59-E721-5583-047A-5CDF4A0CB0D7}"/>
              </a:ext>
            </a:extLst>
          </p:cNvPr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04EBED-C4B8-56F5-E1F3-1427DE71A192}"/>
              </a:ext>
            </a:extLst>
          </p:cNvPr>
          <p:cNvSpPr txBox="1"/>
          <p:nvPr/>
        </p:nvSpPr>
        <p:spPr>
          <a:xfrm>
            <a:off x="2577071" y="437365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Radiology Information Systems (RIS)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31DC5D-833F-2C65-4F04-E58379BEEBA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035300-C0F4-1302-4D5A-B7253DEF199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684720-5B2A-3B61-9C47-1F8CFE2D73F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25ED541-081F-BD98-BA2C-633F6A66B907}"/>
              </a:ext>
            </a:extLst>
          </p:cNvPr>
          <p:cNvSpPr txBox="1"/>
          <p:nvPr/>
        </p:nvSpPr>
        <p:spPr>
          <a:xfrm>
            <a:off x="925946" y="2000139"/>
            <a:ext cx="10195384" cy="4282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Definition:  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A specialized software system used in radiology departments to manage patient data, imaging workflows, and reporting.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Primary Functions: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Patient Scheduling :  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Schedule imaging appointments (e.g., X-rays, MRIs, CT scans).  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Manage patient demographics and appointment details.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3AA105-DBAE-BF6D-B9D6-8A0883BF5F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7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47695-67F0-C952-5FE6-3FA90E902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804161-090D-404E-26C2-AFEB9AFE717E}"/>
              </a:ext>
            </a:extLst>
          </p:cNvPr>
          <p:cNvSpPr/>
          <p:nvPr/>
        </p:nvSpPr>
        <p:spPr>
          <a:xfrm>
            <a:off x="191729" y="1615963"/>
            <a:ext cx="11792261" cy="49730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11A010-CF36-B76A-C66A-5D5F039BD7F9}"/>
              </a:ext>
            </a:extLst>
          </p:cNvPr>
          <p:cNvSpPr txBox="1"/>
          <p:nvPr/>
        </p:nvSpPr>
        <p:spPr>
          <a:xfrm>
            <a:off x="2577071" y="437365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Radiology Information Systems (RIS)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5F106E-1304-E589-F873-1D2985DB7E0E}"/>
              </a:ext>
            </a:extLst>
          </p:cNvPr>
          <p:cNvSpPr/>
          <p:nvPr/>
        </p:nvSpPr>
        <p:spPr>
          <a:xfrm>
            <a:off x="694445" y="9521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6534BB-199E-23E6-B07E-2892318EF70A}"/>
              </a:ext>
            </a:extLst>
          </p:cNvPr>
          <p:cNvSpPr txBox="1"/>
          <p:nvPr/>
        </p:nvSpPr>
        <p:spPr>
          <a:xfrm>
            <a:off x="727991" y="100475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E039D1-A5CF-2B2A-5BAD-01A33A78346D}"/>
              </a:ext>
            </a:extLst>
          </p:cNvPr>
          <p:cNvSpPr txBox="1"/>
          <p:nvPr/>
        </p:nvSpPr>
        <p:spPr>
          <a:xfrm>
            <a:off x="841685" y="124079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C942C3-0D9A-392B-087A-518468363BA4}"/>
              </a:ext>
            </a:extLst>
          </p:cNvPr>
          <p:cNvSpPr txBox="1"/>
          <p:nvPr/>
        </p:nvSpPr>
        <p:spPr>
          <a:xfrm>
            <a:off x="557849" y="2274158"/>
            <a:ext cx="110600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00AEEF"/>
                </a:solidFill>
                <a:latin typeface="Alexandria"/>
              </a:rPr>
              <a:t>Primary Functions:  </a:t>
            </a:r>
          </a:p>
          <a:p>
            <a:pPr marL="971550" marR="0" lvl="1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600" b="1" dirty="0">
                <a:latin typeface="Alexandria"/>
              </a:rPr>
              <a:t>Workflow Management:  </a:t>
            </a:r>
          </a:p>
          <a:p>
            <a:pPr marL="120015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Track the status of imaging procedures (e.g., pending, in progress, completed).  </a:t>
            </a:r>
          </a:p>
          <a:p>
            <a:pPr marL="120015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Assign tasks to radiologists and technicians.  </a:t>
            </a:r>
          </a:p>
          <a:p>
            <a:pPr marL="971550" lvl="1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600" b="1" dirty="0">
                <a:latin typeface="Alexandria"/>
              </a:rPr>
              <a:t>Reporting and Documentation:  </a:t>
            </a:r>
          </a:p>
          <a:p>
            <a:pPr marL="1200150" marR="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Store radiologist interpretations (e.g., diagnostic reports).  </a:t>
            </a:r>
          </a:p>
          <a:p>
            <a:pPr marL="1200150" marR="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Generate and distribute reports to referring physicians.  </a:t>
            </a:r>
          </a:p>
          <a:p>
            <a:pPr marL="971550" marR="0" lvl="1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600" b="1" dirty="0">
                <a:latin typeface="Alexandria"/>
              </a:rPr>
              <a:t>Billing and Compliance:  </a:t>
            </a:r>
          </a:p>
          <a:p>
            <a:pPr marL="120015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Automate billing processes for imaging services.  </a:t>
            </a:r>
          </a:p>
          <a:p>
            <a:pPr marL="1200150" lvl="2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Ensure compliance with healthcare regulations (e.g., HIPAA).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CD1A05-4763-AA0D-2FA2-7C85DE54B2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6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6C0FF5-2235-C82E-6BBA-50C593485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335433-39E6-1473-E65D-E6CC692F2B95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1B42D8-7F00-06FB-BA9A-899A576AD136}"/>
              </a:ext>
            </a:extLst>
          </p:cNvPr>
          <p:cNvSpPr txBox="1"/>
          <p:nvPr/>
        </p:nvSpPr>
        <p:spPr>
          <a:xfrm>
            <a:off x="2758790" y="396787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Radiology Information Systems (RIS)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3AD015-0B8B-52DA-4470-50436111B0A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D73672-0F63-7AA5-BE51-73C1FA93DD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9244B-9773-A818-B241-6E38D294FC4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FC9661-F766-1477-D163-0E66592C6A4D}"/>
              </a:ext>
            </a:extLst>
          </p:cNvPr>
          <p:cNvSpPr txBox="1"/>
          <p:nvPr/>
        </p:nvSpPr>
        <p:spPr>
          <a:xfrm>
            <a:off x="925943" y="2357211"/>
            <a:ext cx="10195384" cy="408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00AEEF"/>
                </a:solidFill>
                <a:latin typeface="Alexandria"/>
              </a:rPr>
              <a:t>Integration: 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Often integrated with </a:t>
            </a:r>
            <a:r>
              <a:rPr lang="en-US" sz="2800" b="1" dirty="0">
                <a:latin typeface="Alexandria"/>
              </a:rPr>
              <a:t>Hospital Information Systems (HIS)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Electronic Health Records (EHR) </a:t>
            </a:r>
            <a:r>
              <a:rPr lang="en-US" sz="2800" dirty="0">
                <a:latin typeface="Alexandria"/>
              </a:rPr>
              <a:t>for seamless data sharing.  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Works closely with </a:t>
            </a:r>
            <a:r>
              <a:rPr lang="en-US" sz="28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Picture Archiving and Communication Systems (</a:t>
            </a:r>
            <a:r>
              <a:rPr lang="en-US" sz="2800" b="1" dirty="0">
                <a:latin typeface="Alexandria"/>
              </a:rPr>
              <a:t>PACS)</a:t>
            </a:r>
            <a:r>
              <a:rPr lang="en-US" sz="2800" dirty="0">
                <a:latin typeface="Alexandria"/>
              </a:rPr>
              <a:t> for image storage and retrieval.  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endParaRPr lang="en-US" altLang="en-US" sz="2800" b="1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50C80-59E8-F82E-97AF-A1CB0CD5D8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1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DD211-C0F9-7721-1233-04ADC079A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F94833-F8E2-B1ED-1DEF-46A0B32959C3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9EA7F2-3CA7-5146-4931-21A0EEFD4025}"/>
              </a:ext>
            </a:extLst>
          </p:cNvPr>
          <p:cNvSpPr txBox="1"/>
          <p:nvPr/>
        </p:nvSpPr>
        <p:spPr>
          <a:xfrm>
            <a:off x="2346765" y="335231"/>
            <a:ext cx="71657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Picture Archiving and Communication Systems (PACS)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3BFCAC-5BC5-5580-1683-9FB70B06CEA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5118DC-2105-9C02-3DCE-303929768DB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7AEF7E-7A7E-A0C6-FF15-161F435306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8E60616-3822-7DA7-0800-C755D9C04C63}"/>
              </a:ext>
            </a:extLst>
          </p:cNvPr>
          <p:cNvSpPr txBox="1"/>
          <p:nvPr/>
        </p:nvSpPr>
        <p:spPr>
          <a:xfrm>
            <a:off x="861759" y="2181800"/>
            <a:ext cx="10323750" cy="4144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Definition:  </a:t>
            </a:r>
          </a:p>
          <a:p>
            <a:pPr marL="742950" lvl="1" indent="-285750" algn="just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A medical imaging technology used to store, retrieve, manage, and distribute digital medical images.  </a:t>
            </a:r>
            <a:endParaRPr lang="en-US" sz="20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Primary Functions:  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Image Storage:  </a:t>
            </a:r>
          </a:p>
          <a:p>
            <a:pPr marL="1200150" lvl="2" indent="-285750" algn="just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Stores digital images (e.g., X-rays, CT scans, MRIs) in a centralized database.  </a:t>
            </a:r>
            <a:endParaRPr lang="en-US" sz="24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00150" lvl="2" indent="-285750" algn="just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Supports long-term archiving of medical images.  </a:t>
            </a:r>
            <a:endParaRPr lang="en-US" sz="24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24678C-E39C-11F4-8FDD-42A87843DC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4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A5608-8A86-1588-66FC-01891EEFF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548B3B-3021-0D37-AC0E-F7F18F5203CC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08861-F3E2-12FF-6CC7-33FA8CB807B9}"/>
              </a:ext>
            </a:extLst>
          </p:cNvPr>
          <p:cNvSpPr txBox="1"/>
          <p:nvPr/>
        </p:nvSpPr>
        <p:spPr>
          <a:xfrm>
            <a:off x="2589830" y="385676"/>
            <a:ext cx="69226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Picture Archiving and Communication Systems (PACS)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88C327-03A7-5C84-446E-96DC350432C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8305D-70B3-3CD0-2DEA-F72CF9EB1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8179B0-55D0-8B82-2658-EAA2E14BA7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DB07D6-CEB1-E126-0BE9-ADF4122D38D5}"/>
              </a:ext>
            </a:extLst>
          </p:cNvPr>
          <p:cNvSpPr txBox="1"/>
          <p:nvPr/>
        </p:nvSpPr>
        <p:spPr>
          <a:xfrm>
            <a:off x="699244" y="2081006"/>
            <a:ext cx="10648780" cy="4377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Primary Functions:  </a:t>
            </a:r>
          </a:p>
          <a:p>
            <a:pPr marL="971550" marR="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800" b="1" dirty="0">
                <a:latin typeface="Alexandria"/>
              </a:rPr>
              <a:t>Image Retrieval:  </a:t>
            </a:r>
          </a:p>
          <a:p>
            <a:pPr marL="1200150" marR="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Allows quick access to patient images from any connected workstation.  </a:t>
            </a:r>
          </a:p>
          <a:p>
            <a:pPr marL="97155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800" b="1" dirty="0">
                <a:latin typeface="Alexandria"/>
              </a:rPr>
              <a:t>Image Viewing and Manipulation:  </a:t>
            </a:r>
          </a:p>
          <a:p>
            <a:pPr marL="1200150" marR="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Provides tools for radiologists to view, zoom, rotate, and enhance images for better diagnosis.  </a:t>
            </a:r>
          </a:p>
          <a:p>
            <a:pPr marL="971550" marR="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2800" b="1" dirty="0">
                <a:latin typeface="Alexandria"/>
              </a:rPr>
              <a:t>Image Sharing:  </a:t>
            </a:r>
          </a:p>
          <a:p>
            <a:pPr marL="120015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Enables sharing of images with other healthcare providers or specialists for consultations.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3ECAF7-81F9-F6F0-0413-AB1534036C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0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A85C7C-FE54-7906-5479-D5FBAB06A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320B7B-087D-B004-D6F5-060CC6A8F65A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C55018-3399-A960-035A-17EA397790C9}"/>
              </a:ext>
            </a:extLst>
          </p:cNvPr>
          <p:cNvSpPr txBox="1"/>
          <p:nvPr/>
        </p:nvSpPr>
        <p:spPr>
          <a:xfrm>
            <a:off x="2671796" y="327549"/>
            <a:ext cx="6689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Picture Archiving and Communication Systems (PACS)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18B4E1-F909-9B4B-49C1-30A50CECBC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E79A48-6C8F-4BD8-E9CC-66B02A10FE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A8AB27-84AB-179D-6CC5-7E4C5547B1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DB6FD37-903A-12E0-B2BF-9CD70F9C09F2}"/>
              </a:ext>
            </a:extLst>
          </p:cNvPr>
          <p:cNvSpPr txBox="1"/>
          <p:nvPr/>
        </p:nvSpPr>
        <p:spPr>
          <a:xfrm>
            <a:off x="699244" y="2101396"/>
            <a:ext cx="10648780" cy="4377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Features:  </a:t>
            </a:r>
          </a:p>
          <a:p>
            <a:pPr marL="97155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DICOM Compatibility:  </a:t>
            </a:r>
          </a:p>
          <a:p>
            <a:pPr marL="1200150" marR="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Uses the DICOM </a:t>
            </a:r>
            <a:r>
              <a:rPr lang="en-US" sz="2400" b="1" dirty="0">
                <a:solidFill>
                  <a:srgbClr val="070707"/>
                </a:solidFill>
                <a:latin typeface="Alexandria"/>
              </a:rPr>
              <a:t>(Digital Imaging and Communications in Medicine) </a:t>
            </a:r>
            <a:r>
              <a:rPr lang="en-US" sz="2400" dirty="0">
                <a:solidFill>
                  <a:srgbClr val="070707"/>
                </a:solidFill>
                <a:latin typeface="Alexandria"/>
              </a:rPr>
              <a:t>standard for image formatting and transfer.  </a:t>
            </a:r>
          </a:p>
          <a:p>
            <a:pPr marL="971550" marR="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Cloud Integration:  </a:t>
            </a:r>
          </a:p>
          <a:p>
            <a:pPr marL="120015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Modern PACS systems may use cloud storage for scalability and remote access.  </a:t>
            </a:r>
          </a:p>
          <a:p>
            <a:pPr marL="971550" lvl="1" indent="-514350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Security:  </a:t>
            </a:r>
          </a:p>
          <a:p>
            <a:pPr marL="1200150" marR="0" lvl="2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70707"/>
                </a:solidFill>
                <a:latin typeface="Alexandria"/>
              </a:rPr>
              <a:t>Ensures secure storage and transmission of sensitive patient data.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BB7855-6AB8-5C4C-551F-DB0BE24D8A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3663D-3399-58B8-6EF5-9AB355208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64B68C-D644-BEC6-97CD-E2436E76442B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DD2D1F-4E99-1D8B-5229-BA560806D3E6}"/>
              </a:ext>
            </a:extLst>
          </p:cNvPr>
          <p:cNvSpPr txBox="1"/>
          <p:nvPr/>
        </p:nvSpPr>
        <p:spPr>
          <a:xfrm>
            <a:off x="2831154" y="396787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</a:rPr>
              <a:t>Picture Archiving and Communication Systems (PACS)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735F33-6D06-9391-2CBF-084DC8FF97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308CD6-98D7-E9D3-6992-DAA928EE962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57251A-645F-49C4-7C43-AE19A4A76B0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427340-DB88-CA67-D396-5526944EB01C}"/>
              </a:ext>
            </a:extLst>
          </p:cNvPr>
          <p:cNvSpPr txBox="1"/>
          <p:nvPr/>
        </p:nvSpPr>
        <p:spPr>
          <a:xfrm>
            <a:off x="925943" y="2372054"/>
            <a:ext cx="10195384" cy="344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00AEEF"/>
                </a:solidFill>
                <a:latin typeface="Alexandria"/>
              </a:rPr>
              <a:t>Integration: 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Integrated with </a:t>
            </a:r>
            <a:r>
              <a:rPr lang="en-US" sz="2800" b="1" i="1" dirty="0">
                <a:latin typeface="Alexandria" charset="0"/>
              </a:rPr>
              <a:t>Radiology Information Systems (RIS)</a:t>
            </a:r>
            <a:r>
              <a:rPr lang="en-US" sz="2800" dirty="0">
                <a:latin typeface="Alexandria"/>
              </a:rPr>
              <a:t> for seamless workflow management.  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Often linked with </a:t>
            </a:r>
            <a:r>
              <a:rPr lang="en-US" sz="2800" b="1" i="1" dirty="0">
                <a:latin typeface="Alexandria"/>
              </a:rPr>
              <a:t>Electronic Health Record systems (HERS) </a:t>
            </a:r>
            <a:r>
              <a:rPr lang="en-US" sz="2800" dirty="0">
                <a:latin typeface="Alexandria"/>
              </a:rPr>
              <a:t>for comprehensive patient records.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60DE10-2E5E-D8DA-BC46-D7DC3242A5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5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8809B-872F-BB6B-AF66-6EBFAB839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E84FC6-014C-5CE7-F383-F66848A9FF60}"/>
              </a:ext>
            </a:extLst>
          </p:cNvPr>
          <p:cNvSpPr/>
          <p:nvPr/>
        </p:nvSpPr>
        <p:spPr>
          <a:xfrm>
            <a:off x="617278" y="1615964"/>
            <a:ext cx="10812720" cy="51140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96A4E2-7C3A-8437-1698-C13CA501C1DA}"/>
              </a:ext>
            </a:extLst>
          </p:cNvPr>
          <p:cNvSpPr txBox="1"/>
          <p:nvPr/>
        </p:nvSpPr>
        <p:spPr>
          <a:xfrm>
            <a:off x="2831154" y="698975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 charset="0"/>
              </a:rPr>
              <a:t>How RIS and PACS Work Together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813CCD-2B1A-F1B0-22A8-867B48D13D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6429C8-C43A-6932-2A8F-79B01EEA08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A60E9F-3CAF-59ED-EB0F-B5EE9E34404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1C2F8D-D4A0-3A43-5FEE-1C0180F42D78}"/>
              </a:ext>
            </a:extLst>
          </p:cNvPr>
          <p:cNvSpPr txBox="1"/>
          <p:nvPr/>
        </p:nvSpPr>
        <p:spPr>
          <a:xfrm>
            <a:off x="925946" y="2297444"/>
            <a:ext cx="10195384" cy="4236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effectLst/>
                <a:latin typeface="Alexandria"/>
                <a:ea typeface="PalatinoETW02-Roman"/>
                <a:cs typeface="PalatinoETW02-Bold"/>
              </a:rPr>
              <a:t>Workflow Example:  </a:t>
            </a:r>
            <a:endParaRPr lang="en-US" sz="3200" b="1" dirty="0">
              <a:solidFill>
                <a:srgbClr val="F58221"/>
              </a:solidFill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A patient is scheduled for a </a:t>
            </a:r>
            <a:r>
              <a:rPr lang="en-US" sz="2800" dirty="0"/>
              <a:t>Magnetic Resonance Imaging </a:t>
            </a:r>
            <a:r>
              <a:rPr lang="en-US" sz="2800" b="1" dirty="0"/>
              <a:t>(</a:t>
            </a:r>
            <a:r>
              <a:rPr lang="en-US" sz="28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MRI) </a:t>
            </a: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via the RIS.  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After the scan, the images are stored in the PACS.  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The radiologist accesses the images via PACS, interprets them, and creates a report in the RIS.  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The report is then shared with the referring physician through the RIS.  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364CFB-9922-4517-253B-C48E416B1C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6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BF3E-CB32-34FA-4A59-7C061D33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3F433F-8382-C78A-4F8D-048969EB8592}"/>
              </a:ext>
            </a:extLst>
          </p:cNvPr>
          <p:cNvSpPr/>
          <p:nvPr/>
        </p:nvSpPr>
        <p:spPr>
          <a:xfrm>
            <a:off x="617278" y="1385884"/>
            <a:ext cx="10812720" cy="53441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F487F5-65CA-F8AD-C4D6-BB946E52D4E2}"/>
              </a:ext>
            </a:extLst>
          </p:cNvPr>
          <p:cNvSpPr txBox="1"/>
          <p:nvPr/>
        </p:nvSpPr>
        <p:spPr>
          <a:xfrm>
            <a:off x="2831154" y="585458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 charset="0"/>
              </a:rPr>
              <a:t>How RIS and PACS Work Together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ACA453-B6B8-9EC4-95CD-3C28F9389F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7871D7-6102-D41C-C451-F2C0D646F1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10E8D2-5864-1E4E-1936-D01C4583E16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AD48DE9-A9A7-FE22-1ABB-0F12E5F85587}"/>
              </a:ext>
            </a:extLst>
          </p:cNvPr>
          <p:cNvSpPr txBox="1"/>
          <p:nvPr/>
        </p:nvSpPr>
        <p:spPr>
          <a:xfrm>
            <a:off x="942308" y="2040717"/>
            <a:ext cx="10195384" cy="1663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Synergy: 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RIS</a:t>
            </a:r>
            <a:r>
              <a:rPr lang="en-US" sz="24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 handles administrative and textual data </a:t>
            </a:r>
            <a:r>
              <a:rPr lang="en-US" sz="24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(e.g., scheduling, reporting).  </a:t>
            </a:r>
            <a:endParaRPr lang="en-US" sz="2400" b="1" dirty="0">
              <a:latin typeface="Alexandria"/>
              <a:ea typeface="PalatinoETW02-Roman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PACS</a:t>
            </a:r>
            <a:r>
              <a:rPr lang="en-US" sz="2400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 manages the imaging data </a:t>
            </a:r>
            <a:r>
              <a:rPr lang="en-US" sz="2400" b="1" dirty="0">
                <a:solidFill>
                  <a:srgbClr val="070707"/>
                </a:solidFill>
                <a:effectLst/>
                <a:latin typeface="Alexandria"/>
                <a:ea typeface="PalatinoETW02-Roman"/>
                <a:cs typeface="PalatinoETW02-Bold"/>
              </a:rPr>
              <a:t>(e.g., storage, retrieval, viewing).  </a:t>
            </a:r>
            <a:endParaRPr lang="en-US" b="1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6DAAAF-8E3E-37D8-28E7-883BAFD973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00BC88-2579-47F7-DE04-BDB6E3CA2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753" y="3831080"/>
            <a:ext cx="6733253" cy="2898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401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7F28C5-B1C1-D0BD-D285-162AE2F20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9056149-47DA-9E4D-C15B-474B1694BE78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A33967-D6F9-1537-3E9A-6CF3870B18E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EF297C-1F12-30BB-9BEE-91AC0CB107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72B2208-1046-7C8C-1F14-CC3573224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6099"/>
          <a:stretch/>
        </p:blipFill>
        <p:spPr>
          <a:xfrm>
            <a:off x="892835" y="1084917"/>
            <a:ext cx="9922203" cy="53266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93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AB8D7-EE28-DA2F-EA2D-BF7A488AE7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B0B37C4-BD00-18AD-FAC7-15549A77B445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C86C3D-37CB-FF41-A9CE-44EDB2FB60C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BFA9FF-B28D-7A9A-6D9E-89B4755CCD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BB0D8F-C724-5A11-8B22-430A8E41F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18" y="1130636"/>
            <a:ext cx="10212563" cy="53266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38246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E3479-C379-5223-C2DD-05B520C9B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8C91F8C-99AC-2D3D-1839-D9E749A13FE3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BD1FE6-123D-3D6E-AD0A-1AA0F1EE916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A75FA4-749F-D222-17C3-D83968BAA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EBBC54-2189-C543-D8C8-F3B81A880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93" y="1135514"/>
            <a:ext cx="10854813" cy="5321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29404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106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738C92-CDC1-73FB-701F-18E2DDB74F61}"/>
              </a:ext>
            </a:extLst>
          </p:cNvPr>
          <p:cNvSpPr txBox="1"/>
          <p:nvPr/>
        </p:nvSpPr>
        <p:spPr>
          <a:xfrm>
            <a:off x="919902" y="1929038"/>
            <a:ext cx="10207473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HIS combines hardware and software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to process data into actionable information, enhancing healthcare decision-making.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HIS is categorized into CIS and AIS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, serving clinical and administrative roles, respectively.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CIS manages patient data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, integrating applications to support healthcare delivery.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Key CIS applications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include CPOE, EHRS, LIS, and RIS, streamlining clinical processes.</a:t>
            </a:r>
          </a:p>
        </p:txBody>
      </p:sp>
    </p:spTree>
    <p:extLst>
      <p:ext uri="{BB962C8B-B14F-4D97-AF65-F5344CB8AC3E}">
        <p14:creationId xmlns:p14="http://schemas.microsoft.com/office/powerpoint/2010/main" val="46991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AFE96-0097-587C-A1AF-4A65757B0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78C1AA-FAE0-63CE-926C-535C0F32DF5F}"/>
              </a:ext>
            </a:extLst>
          </p:cNvPr>
          <p:cNvSpPr/>
          <p:nvPr/>
        </p:nvSpPr>
        <p:spPr>
          <a:xfrm>
            <a:off x="617280" y="1685494"/>
            <a:ext cx="10812720" cy="47106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DBDBB5-E879-6BED-4525-5AC0062133CC}"/>
              </a:ext>
            </a:extLst>
          </p:cNvPr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EC3733-532C-987F-C62A-5C94A8DE5A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910239-F03F-35FA-B8A0-36EE5FB00A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055885-78A0-12D3-68EC-9D3F06FC915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6EA7C3-99ED-EB88-2389-9CE66948E7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95A4E5-01D6-CE64-765D-26C72794BC49}"/>
              </a:ext>
            </a:extLst>
          </p:cNvPr>
          <p:cNvSpPr txBox="1"/>
          <p:nvPr/>
        </p:nvSpPr>
        <p:spPr>
          <a:xfrm>
            <a:off x="919902" y="1929038"/>
            <a:ext cx="1020747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lexandria"/>
              </a:rPr>
              <a:t>AIS handles non-clinical functions</a:t>
            </a:r>
            <a:r>
              <a:rPr lang="en-US" altLang="en-US" sz="2400" dirty="0">
                <a:latin typeface="Alexandria"/>
              </a:rPr>
              <a:t>, like financial and demographic data management.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lexandria"/>
              </a:rPr>
              <a:t>Integration in HIS enables seamless data sharing</a:t>
            </a:r>
            <a:r>
              <a:rPr lang="en-US" altLang="en-US" sz="2400" dirty="0">
                <a:latin typeface="Alexandria"/>
              </a:rPr>
              <a:t>, reducing errors and improving efficiency.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lexandria"/>
              </a:rPr>
              <a:t>Benefits of HIS: </a:t>
            </a:r>
            <a:r>
              <a:rPr lang="en-US" altLang="en-US" sz="2400" dirty="0">
                <a:latin typeface="Alexandria"/>
              </a:rPr>
              <a:t>Improved quality, efficiency, guideline adherence, and reduced errors.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lexandria"/>
              </a:rPr>
              <a:t>HIS implementation is costly but worthwhile</a:t>
            </a:r>
            <a:r>
              <a:rPr lang="en-US" altLang="en-US" sz="2400" dirty="0">
                <a:latin typeface="Alexandria"/>
              </a:rPr>
              <a:t>, offering long-term patient and operational benefits.</a:t>
            </a:r>
          </a:p>
        </p:txBody>
      </p:sp>
    </p:spTree>
    <p:extLst>
      <p:ext uri="{BB962C8B-B14F-4D97-AF65-F5344CB8AC3E}">
        <p14:creationId xmlns:p14="http://schemas.microsoft.com/office/powerpoint/2010/main" val="18401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1090</TotalTime>
  <Words>1724</Words>
  <Application>Microsoft Office PowerPoint</Application>
  <PresentationFormat>Widescreen</PresentationFormat>
  <Paragraphs>265</Paragraphs>
  <Slides>43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360</cp:revision>
  <dcterms:created xsi:type="dcterms:W3CDTF">2023-04-29T09:08:00Z</dcterms:created>
  <dcterms:modified xsi:type="dcterms:W3CDTF">2025-02-04T11:53:05Z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