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8" r:id="rId2"/>
    <p:sldId id="327" r:id="rId3"/>
    <p:sldId id="409" r:id="rId4"/>
    <p:sldId id="408" r:id="rId5"/>
    <p:sldId id="410" r:id="rId6"/>
    <p:sldId id="406" r:id="rId7"/>
    <p:sldId id="412" r:id="rId8"/>
    <p:sldId id="457" r:id="rId9"/>
    <p:sldId id="411" r:id="rId10"/>
    <p:sldId id="425" r:id="rId11"/>
    <p:sldId id="416" r:id="rId12"/>
    <p:sldId id="417" r:id="rId13"/>
    <p:sldId id="423" r:id="rId14"/>
    <p:sldId id="418" r:id="rId15"/>
    <p:sldId id="419" r:id="rId16"/>
    <p:sldId id="420" r:id="rId17"/>
    <p:sldId id="424" r:id="rId18"/>
    <p:sldId id="428" r:id="rId19"/>
    <p:sldId id="429" r:id="rId20"/>
    <p:sldId id="427" r:id="rId21"/>
    <p:sldId id="430" r:id="rId22"/>
    <p:sldId id="426" r:id="rId23"/>
    <p:sldId id="431" r:id="rId24"/>
    <p:sldId id="433" r:id="rId25"/>
    <p:sldId id="434" r:id="rId26"/>
    <p:sldId id="432" r:id="rId27"/>
    <p:sldId id="435" r:id="rId28"/>
    <p:sldId id="436" r:id="rId29"/>
    <p:sldId id="437" r:id="rId30"/>
    <p:sldId id="438" r:id="rId31"/>
    <p:sldId id="439" r:id="rId32"/>
    <p:sldId id="440" r:id="rId33"/>
    <p:sldId id="441" r:id="rId34"/>
    <p:sldId id="442" r:id="rId35"/>
    <p:sldId id="443" r:id="rId36"/>
    <p:sldId id="444" r:id="rId37"/>
    <p:sldId id="445" r:id="rId38"/>
    <p:sldId id="446" r:id="rId39"/>
    <p:sldId id="447" r:id="rId40"/>
    <p:sldId id="448" r:id="rId41"/>
    <p:sldId id="450" r:id="rId42"/>
    <p:sldId id="451" r:id="rId43"/>
    <p:sldId id="452" r:id="rId44"/>
    <p:sldId id="453" r:id="rId45"/>
    <p:sldId id="456" r:id="rId46"/>
    <p:sldId id="454" r:id="rId47"/>
    <p:sldId id="455"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45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a:t>Working products</a:t>
          </a:r>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a:t>Over</a:t>
          </a:r>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a:t>Over</a:t>
          </a:r>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a:t>Process and tools</a:t>
          </a:r>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a:t>Comprehensive documentation</a:t>
          </a:r>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a:t>Responding to change</a:t>
          </a:r>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a:t>Individuals and interactions</a:t>
          </a:r>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a:t>Contract negotiation</a:t>
          </a:r>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a:t>Following and plan</a:t>
          </a:r>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a:t>Over</a:t>
          </a:r>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a:t>Over</a:t>
          </a:r>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pt>
    <dgm:pt modelId="{5FF09C2D-5EC2-4104-B60A-EFA009A13F39}" type="pres">
      <dgm:prSet presAssocID="{8BCAE03D-EFE2-4C33-A531-F623E4550B76}" presName="textNode" presStyleLbl="bgShp" presStyleIdx="0" presStyleCnt="3"/>
      <dgm:spPr/>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pt>
    <dgm:pt modelId="{18EDADE6-12BB-4419-98CF-91199D048371}" type="pres">
      <dgm:prSet presAssocID="{B1394BC5-349B-4948-B952-D6DA590ED68E}" presName="textNode" presStyleLbl="bgShp" presStyleIdx="1" presStyleCnt="3"/>
      <dgm:spPr/>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pt>
    <dgm:pt modelId="{C11E53B5-15B3-4129-8AAD-B2571C5067BB}" type="pres">
      <dgm:prSet presAssocID="{3AE859E6-FBCF-47B4-8558-62A8A86FD973}" presName="textNode" presStyleLbl="bgShp" presStyleIdx="2" presStyleCnt="3"/>
      <dgm:spPr/>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pt>
  </dgm:ptLst>
  <dgm:cxnLst>
    <dgm:cxn modelId="{4FEB2807-B0A2-4282-ABBD-27237E764E69}" srcId="{579828C0-EEDA-470E-8624-77EDBF7C727E}" destId="{8BCAE03D-EFE2-4C33-A531-F623E4550B76}" srcOrd="0" destOrd="0" parTransId="{8F389E4B-3E4E-4C22-BB63-901C6F05BCD1}" sibTransId="{AC014370-50AA-406B-ACDC-84007FF95684}"/>
    <dgm:cxn modelId="{33665008-F18E-410E-B15D-DADB4A1EE4C7}" type="presOf" srcId="{572611B1-629B-4975-87B4-6CDE71265FBD}" destId="{2D4D91CD-9831-4489-BBD8-33088BB83752}" srcOrd="0" destOrd="0" presId="urn:microsoft.com/office/officeart/2005/8/layout/lProcess2"/>
    <dgm:cxn modelId="{B673AF0C-8DA2-4FF0-93C7-63795763F645}" srcId="{8BCAE03D-EFE2-4C33-A531-F623E4550B76}" destId="{572611B1-629B-4975-87B4-6CDE71265FBD}" srcOrd="2" destOrd="0" parTransId="{889CB7D6-E574-4070-87C9-1B2952CB3254}" sibTransId="{EB785B42-8D5B-4215-BA68-33CA033C7F06}"/>
    <dgm:cxn modelId="{CF35E910-044A-4DF7-9783-0D9D6CA065BA}" srcId="{3AE859E6-FBCF-47B4-8558-62A8A86FD973}" destId="{046B1CDB-0C7C-4507-80CC-02A7FFC8A8A1}" srcOrd="2" destOrd="0" parTransId="{6766CFDA-98C6-4CDE-857B-08296E9F8348}" sibTransId="{B002A9D7-B2A5-4525-8BBA-E6856913F7FC}"/>
    <dgm:cxn modelId="{E7C07C15-B1E5-4D3E-B9E7-0F5EACBCCF34}" type="presOf" srcId="{4BA14E77-F608-4366-A26B-2C594787B89E}" destId="{A30D0406-195D-4A9A-9AB8-4602DC9FA4ED}" srcOrd="0" destOrd="0" presId="urn:microsoft.com/office/officeart/2005/8/layout/lProcess2"/>
    <dgm:cxn modelId="{22639C15-415E-4A7F-B9EA-38F93A8B4200}" srcId="{B1394BC5-349B-4948-B952-D6DA590ED68E}" destId="{34038594-9338-4D65-B245-AE15BE0E6C68}" srcOrd="2" destOrd="0" parTransId="{422C4509-2F37-4559-9AE0-CBD362524AE2}" sibTransId="{1C7A0EA3-6128-46C5-AF25-8C75A6B3EBDD}"/>
    <dgm:cxn modelId="{D8419320-1D55-4C3D-8F73-BC37A83BE40D}" srcId="{B1394BC5-349B-4948-B952-D6DA590ED68E}" destId="{F099FB46-81F8-4C9A-8011-7A8E2C9B7E4C}" srcOrd="1" destOrd="0" parTransId="{A0798874-5FBB-43A1-B1F0-7D43DF3C62E0}" sibTransId="{795D6707-B232-4E8C-BD23-F176D94CE841}"/>
    <dgm:cxn modelId="{19BD3D29-F25C-4082-AAB3-95145DD5C7A8}" type="presOf" srcId="{B1394BC5-349B-4948-B952-D6DA590ED68E}" destId="{18EDADE6-12BB-4419-98CF-91199D048371}" srcOrd="1" destOrd="0" presId="urn:microsoft.com/office/officeart/2005/8/layout/lProcess2"/>
    <dgm:cxn modelId="{E34BBC2C-7908-43E5-AE51-5FFC78F78004}" type="presOf" srcId="{8BCAE03D-EFE2-4C33-A531-F623E4550B76}" destId="{5FF09C2D-5EC2-4104-B60A-EFA009A13F39}" srcOrd="1"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6E4A4334-B765-4F1C-91EF-F7CA6087AF31}" type="presOf" srcId="{8BCAE03D-EFE2-4C33-A531-F623E4550B76}" destId="{DB901B9B-E42F-47EB-B0BD-B0FC1482CFA1}"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443FA74C-3822-462E-B56C-82AFA03558D7}" srcId="{3AE859E6-FBCF-47B4-8558-62A8A86FD973}" destId="{CC6BAF4D-F449-4AA4-A7C5-827DA157113B}" srcOrd="1" destOrd="0" parTransId="{C07DB6B2-C3F8-4142-B857-78FA98FFBAD9}" sibTransId="{A83AE39A-5576-4008-90DF-CD51E9D47CA0}"/>
    <dgm:cxn modelId="{A8C6E276-A51B-421B-89D1-EA3C07CC2070}" type="presOf" srcId="{3AE859E6-FBCF-47B4-8558-62A8A86FD973}" destId="{36A54593-71CF-4296-AB9C-05E5A7ED4868}" srcOrd="0"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D4C1795A-5CB0-458A-A9D3-25D6FD300EA0}" type="presOf" srcId="{BFE9F5B9-415C-4A81-BABE-8FD9A6BD9455}" destId="{A8716913-8BBC-463F-AB71-A0E4E51E9890}" srcOrd="0" destOrd="0" presId="urn:microsoft.com/office/officeart/2005/8/layout/lProcess2"/>
    <dgm:cxn modelId="{E97E7D7D-3500-4C45-A3B5-553D8BFFCAB1}" type="presOf" srcId="{B1394BC5-349B-4948-B952-D6DA590ED68E}" destId="{6A1D93EB-0223-43B1-BAA1-E9F4DA255017}"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52AFA9A5-6DFF-49F3-95D1-83E847F9FF4F}" srcId="{3AE859E6-FBCF-47B4-8558-62A8A86FD973}" destId="{8991FD01-C257-46BB-87F6-26B14195E91C}" srcOrd="3" destOrd="0" parTransId="{CA12B821-D57D-4CB9-99CC-ED98A9C8B776}" sibTransId="{99FE763A-9808-47FE-9826-7EBD891F2D01}"/>
    <dgm:cxn modelId="{ED436AAD-3E23-40B8-9AA0-2338B8C8D8C1}" type="presOf" srcId="{8991FD01-C257-46BB-87F6-26B14195E91C}" destId="{A1B9E411-2915-44F0-9256-70BAC214295E}"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8378EB2-B06A-4CC8-8AA2-99A044950F87}" type="presOf" srcId="{34038594-9338-4D65-B245-AE15BE0E6C68}" destId="{FA452082-6330-4F69-B86F-804431430E7C}" srcOrd="0" destOrd="0" presId="urn:microsoft.com/office/officeart/2005/8/layout/lProcess2"/>
    <dgm:cxn modelId="{A6DB13C2-1243-4971-8BCE-82E7E741D0D7}" srcId="{8BCAE03D-EFE2-4C33-A531-F623E4550B76}" destId="{54018477-19F6-48A0-A3B6-094CA776F03A}" srcOrd="1" destOrd="0" parTransId="{C81CC0CE-277A-463F-812F-259A24202132}" sibTransId="{547D0106-93DF-4B15-B0EC-21AD869F2FC4}"/>
    <dgm:cxn modelId="{1340DFC4-DB47-45CF-88C5-97A59781C033}" srcId="{B1394BC5-349B-4948-B952-D6DA590ED68E}" destId="{4BA14E77-F608-4366-A26B-2C594787B89E}" srcOrd="0" destOrd="0" parTransId="{00D2888F-B05F-4CD6-85A0-CD9519397500}" sibTransId="{10B46B82-607C-4795-B833-AA7257817743}"/>
    <dgm:cxn modelId="{D9E79BD1-6004-4B8D-887A-89E7C6DE2187}" type="presOf" srcId="{47BA445B-8D91-45F3-ABD3-3F86C15312B2}" destId="{8E5BD2E3-7491-4739-95C8-7C75FB06720E}" srcOrd="0" destOrd="0" presId="urn:microsoft.com/office/officeart/2005/8/layout/lProcess2"/>
    <dgm:cxn modelId="{35B441D2-2581-42DA-B092-8719AE02AF14}" type="presOf" srcId="{54018477-19F6-48A0-A3B6-094CA776F03A}" destId="{B41F61AB-B45C-4114-B6AF-B44C388915FB}" srcOrd="0" destOrd="0" presId="urn:microsoft.com/office/officeart/2005/8/layout/lProcess2"/>
    <dgm:cxn modelId="{14FA90DA-A0D9-4E31-B6DF-0C10A72CDD07}" srcId="{8BCAE03D-EFE2-4C33-A531-F623E4550B76}" destId="{79CC2FE8-F7A5-4887-88B3-A51146750816}" srcOrd="0" destOrd="0" parTransId="{B0A30A05-E63C-4274-8073-A521D9664205}" sibTransId="{9CECF69D-E2F4-4FBF-94F8-0A8D103F6319}"/>
    <dgm:cxn modelId="{8882DFE1-F730-49FB-8C8A-5CFB171AFF87}" srcId="{B1394BC5-349B-4948-B952-D6DA590ED68E}" destId="{BFE9F5B9-415C-4A81-BABE-8FD9A6BD9455}" srcOrd="3" destOrd="0" parTransId="{8C182ECB-4DF5-439D-ABE0-B4E92FF742C5}" sibTransId="{FD4D107A-8724-4188-8326-14FE4B9B5969}"/>
    <dgm:cxn modelId="{A9D75BF9-A302-4673-BAA5-6720A2122A53}" type="presOf" srcId="{E0DD017A-0E81-4AD0-BB8F-C52E6D71C5D6}" destId="{230FA2AB-DB82-4887-AD1F-13D70DF2D9C2}" srcOrd="0" destOrd="0" presId="urn:microsoft.com/office/officeart/2005/8/layout/lProcess2"/>
    <dgm:cxn modelId="{E4D09AFD-9F95-468F-B11D-AA6989E500CF}" type="presOf" srcId="{3AE859E6-FBCF-47B4-8558-62A8A86FD973}" destId="{C11E53B5-15B3-4129-8AAD-B2571C5067BB}" srcOrd="1"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endParaRPr lang="en-US" sz="1000" kern="1200" dirty="0"/>
        </a:p>
      </dsp:txBody>
      <dsp:txXfrm>
        <a:off x="0" y="0"/>
        <a:ext cx="2364079" cy="1383037"/>
      </dsp:txXfrm>
    </dsp:sp>
    <dsp:sp modelId="{6993A4A4-3F38-45E7-A943-EE2969B98EA5}">
      <dsp:nvSpPr>
        <dsp:cNvPr id="0" name=""/>
        <dsp:cNvSpPr/>
      </dsp:nvSpPr>
      <dsp:spPr>
        <a:xfrm>
          <a:off x="237317" y="1383149"/>
          <a:ext cx="1891263" cy="67159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Individuals and interactions</a:t>
          </a:r>
        </a:p>
      </dsp:txBody>
      <dsp:txXfrm>
        <a:off x="256987" y="1402819"/>
        <a:ext cx="1851923" cy="632256"/>
      </dsp:txXfrm>
    </dsp:sp>
    <dsp:sp modelId="{B41F61AB-B45C-4114-B6AF-B44C388915FB}">
      <dsp:nvSpPr>
        <dsp:cNvPr id="0" name=""/>
        <dsp:cNvSpPr/>
      </dsp:nvSpPr>
      <dsp:spPr>
        <a:xfrm>
          <a:off x="237317" y="2158069"/>
          <a:ext cx="1891263" cy="671596"/>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Working products</a:t>
          </a:r>
        </a:p>
      </dsp:txBody>
      <dsp:txXfrm>
        <a:off x="256987" y="2177739"/>
        <a:ext cx="1851923" cy="632256"/>
      </dsp:txXfrm>
    </dsp:sp>
    <dsp:sp modelId="{2D4D91CD-9831-4489-BBD8-33088BB83752}">
      <dsp:nvSpPr>
        <dsp:cNvPr id="0" name=""/>
        <dsp:cNvSpPr/>
      </dsp:nvSpPr>
      <dsp:spPr>
        <a:xfrm>
          <a:off x="237317" y="2932988"/>
          <a:ext cx="1891263" cy="671596"/>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Customer collaboration</a:t>
          </a:r>
        </a:p>
      </dsp:txBody>
      <dsp:txXfrm>
        <a:off x="256987" y="2952658"/>
        <a:ext cx="1851923" cy="632256"/>
      </dsp:txXfrm>
    </dsp:sp>
    <dsp:sp modelId="{230FA2AB-DB82-4887-AD1F-13D70DF2D9C2}">
      <dsp:nvSpPr>
        <dsp:cNvPr id="0" name=""/>
        <dsp:cNvSpPr/>
      </dsp:nvSpPr>
      <dsp:spPr>
        <a:xfrm>
          <a:off x="237317" y="3707908"/>
          <a:ext cx="1891263" cy="671596"/>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Responding to change</a:t>
          </a:r>
        </a:p>
      </dsp:txBody>
      <dsp:txXfrm>
        <a:off x="256987" y="3727578"/>
        <a:ext cx="1851923" cy="632256"/>
      </dsp:txXfrm>
    </dsp:sp>
    <dsp:sp modelId="{6A1D93EB-0223-43B1-BAA1-E9F4DA255017}">
      <dsp:nvSpPr>
        <dsp:cNvPr id="0" name=""/>
        <dsp:cNvSpPr/>
      </dsp:nvSpPr>
      <dsp:spPr>
        <a:xfrm>
          <a:off x="2542294"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endParaRPr lang="en-US" sz="1000" kern="1200" dirty="0"/>
        </a:p>
      </dsp:txBody>
      <dsp:txXfrm>
        <a:off x="2542294" y="0"/>
        <a:ext cx="2364079" cy="1383037"/>
      </dsp:txXfrm>
    </dsp:sp>
    <dsp:sp modelId="{A30D0406-195D-4A9A-9AB8-4602DC9FA4ED}">
      <dsp:nvSpPr>
        <dsp:cNvPr id="0" name=""/>
        <dsp:cNvSpPr/>
      </dsp:nvSpPr>
      <dsp:spPr>
        <a:xfrm>
          <a:off x="2778702" y="1383149"/>
          <a:ext cx="1891263" cy="671596"/>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Over</a:t>
          </a:r>
        </a:p>
      </dsp:txBody>
      <dsp:txXfrm>
        <a:off x="2798372" y="1402819"/>
        <a:ext cx="1851923" cy="632256"/>
      </dsp:txXfrm>
    </dsp:sp>
    <dsp:sp modelId="{ADEA6C79-E258-4026-9CEF-95E3386A488F}">
      <dsp:nvSpPr>
        <dsp:cNvPr id="0" name=""/>
        <dsp:cNvSpPr/>
      </dsp:nvSpPr>
      <dsp:spPr>
        <a:xfrm>
          <a:off x="2778702" y="2158069"/>
          <a:ext cx="1891263" cy="671596"/>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Over</a:t>
          </a:r>
        </a:p>
      </dsp:txBody>
      <dsp:txXfrm>
        <a:off x="2798372" y="2177739"/>
        <a:ext cx="1851923" cy="632256"/>
      </dsp:txXfrm>
    </dsp:sp>
    <dsp:sp modelId="{FA452082-6330-4F69-B86F-804431430E7C}">
      <dsp:nvSpPr>
        <dsp:cNvPr id="0" name=""/>
        <dsp:cNvSpPr/>
      </dsp:nvSpPr>
      <dsp:spPr>
        <a:xfrm>
          <a:off x="2778702" y="2932988"/>
          <a:ext cx="1891263" cy="671596"/>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Over</a:t>
          </a:r>
        </a:p>
      </dsp:txBody>
      <dsp:txXfrm>
        <a:off x="2798372" y="2952658"/>
        <a:ext cx="1851923" cy="632256"/>
      </dsp:txXfrm>
    </dsp:sp>
    <dsp:sp modelId="{A8716913-8BBC-463F-AB71-A0E4E51E9890}">
      <dsp:nvSpPr>
        <dsp:cNvPr id="0" name=""/>
        <dsp:cNvSpPr/>
      </dsp:nvSpPr>
      <dsp:spPr>
        <a:xfrm>
          <a:off x="2778702" y="3707908"/>
          <a:ext cx="1891263" cy="671596"/>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Over</a:t>
          </a:r>
        </a:p>
      </dsp:txBody>
      <dsp:txXfrm>
        <a:off x="2798372" y="3727578"/>
        <a:ext cx="1851923" cy="632256"/>
      </dsp:txXfrm>
    </dsp:sp>
    <dsp:sp modelId="{36A54593-71CF-4296-AB9C-05E5A7ED4868}">
      <dsp:nvSpPr>
        <dsp:cNvPr id="0" name=""/>
        <dsp:cNvSpPr/>
      </dsp:nvSpPr>
      <dsp:spPr>
        <a:xfrm>
          <a:off x="5083679"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endParaRPr lang="en-US" sz="1000" kern="1200" dirty="0"/>
        </a:p>
      </dsp:txBody>
      <dsp:txXfrm>
        <a:off x="5083679" y="0"/>
        <a:ext cx="2364079" cy="1383037"/>
      </dsp:txXfrm>
    </dsp:sp>
    <dsp:sp modelId="{8E5BD2E3-7491-4739-95C8-7C75FB06720E}">
      <dsp:nvSpPr>
        <dsp:cNvPr id="0" name=""/>
        <dsp:cNvSpPr/>
      </dsp:nvSpPr>
      <dsp:spPr>
        <a:xfrm>
          <a:off x="5320087" y="1383149"/>
          <a:ext cx="1891263" cy="671596"/>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Process and tools</a:t>
          </a:r>
        </a:p>
      </dsp:txBody>
      <dsp:txXfrm>
        <a:off x="5339757" y="1402819"/>
        <a:ext cx="1851923" cy="632256"/>
      </dsp:txXfrm>
    </dsp:sp>
    <dsp:sp modelId="{1C13306F-B05F-4C4F-8CE7-E3B020A7A404}">
      <dsp:nvSpPr>
        <dsp:cNvPr id="0" name=""/>
        <dsp:cNvSpPr/>
      </dsp:nvSpPr>
      <dsp:spPr>
        <a:xfrm>
          <a:off x="5320087" y="2158069"/>
          <a:ext cx="1891263" cy="671596"/>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Comprehensive documentation</a:t>
          </a:r>
        </a:p>
      </dsp:txBody>
      <dsp:txXfrm>
        <a:off x="5339757" y="2177739"/>
        <a:ext cx="1851923" cy="632256"/>
      </dsp:txXfrm>
    </dsp:sp>
    <dsp:sp modelId="{29B8EC92-0A93-49A1-ABD4-083AC1043450}">
      <dsp:nvSpPr>
        <dsp:cNvPr id="0" name=""/>
        <dsp:cNvSpPr/>
      </dsp:nvSpPr>
      <dsp:spPr>
        <a:xfrm>
          <a:off x="5320087" y="2932988"/>
          <a:ext cx="1891263" cy="671596"/>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Contract negotiation</a:t>
          </a:r>
        </a:p>
      </dsp:txBody>
      <dsp:txXfrm>
        <a:off x="5339757" y="2952658"/>
        <a:ext cx="1851923" cy="632256"/>
      </dsp:txXfrm>
    </dsp:sp>
    <dsp:sp modelId="{A1B9E411-2915-44F0-9256-70BAC214295E}">
      <dsp:nvSpPr>
        <dsp:cNvPr id="0" name=""/>
        <dsp:cNvSpPr/>
      </dsp:nvSpPr>
      <dsp:spPr>
        <a:xfrm>
          <a:off x="5320087" y="3707908"/>
          <a:ext cx="1891263" cy="671596"/>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en-US" sz="1900" kern="1200" dirty="0"/>
            <a:t>Following and plan</a:t>
          </a:r>
        </a:p>
      </dsp:txBody>
      <dsp:txXfrm>
        <a:off x="5339757" y="3727578"/>
        <a:ext cx="1851923" cy="63225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58092-4467-487B-8C06-9BC274E1742F}" type="datetimeFigureOut">
              <a:rPr lang="en-US" smtClean="0"/>
              <a:t>10/21/2022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769576-B268-4DCB-B7B9-1B2893B22C7C}" type="slidenum">
              <a:rPr lang="en-US" smtClean="0"/>
              <a:t>‹#›</a:t>
            </a:fld>
            <a:endParaRPr lang="en-US"/>
          </a:p>
        </p:txBody>
      </p:sp>
    </p:spTree>
    <p:extLst>
      <p:ext uri="{BB962C8B-B14F-4D97-AF65-F5344CB8AC3E}">
        <p14:creationId xmlns:p14="http://schemas.microsoft.com/office/powerpoint/2010/main" val="2563002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1282809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Managing a project using an agile approach requires that the project team</a:t>
            </a:r>
          </a:p>
          <a:p>
            <a:r>
              <a:rPr lang="en-US" sz="1200" b="0" i="0" u="none" strike="noStrike" kern="1200" baseline="0" dirty="0">
                <a:solidFill>
                  <a:schemeClr val="tx1"/>
                </a:solidFill>
                <a:latin typeface="+mn-lt"/>
                <a:ea typeface="+mn-ea"/>
                <a:cs typeface="+mn-cs"/>
              </a:rPr>
              <a:t>adopt an agile mindset. The answers to the following questions will help to</a:t>
            </a:r>
          </a:p>
          <a:p>
            <a:r>
              <a:rPr lang="en-US" sz="1200" b="0" i="0" u="none" strike="noStrike" kern="1200" baseline="0" dirty="0">
                <a:solidFill>
                  <a:schemeClr val="tx1"/>
                </a:solidFill>
                <a:latin typeface="+mn-lt"/>
                <a:ea typeface="+mn-ea"/>
                <a:cs typeface="+mn-cs"/>
              </a:rPr>
              <a:t>develop an implementation strategy:</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1823428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Servant leaders may work with facilities for a team space, work with management to enable the team to focus on one project at a time, or work with the product owner to develop stories with the team. </a:t>
            </a:r>
          </a:p>
          <a:p>
            <a:r>
              <a:rPr lang="en-US" dirty="0"/>
              <a:t>Some servant leaders work with auditors to refine the processes needed in regulatory environments, and some servant leaders work with the finance department to transition the organization to incremental budgeting.</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16</a:t>
            </a:fld>
            <a:endParaRPr lang="en-US"/>
          </a:p>
        </p:txBody>
      </p:sp>
    </p:spTree>
    <p:extLst>
      <p:ext uri="{BB962C8B-B14F-4D97-AF65-F5344CB8AC3E}">
        <p14:creationId xmlns:p14="http://schemas.microsoft.com/office/powerpoint/2010/main" val="1166064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 No. of communication channels = (n(n-1))/2</a:t>
            </a:r>
          </a:p>
          <a:p>
            <a:pPr marL="171450" indent="-171450">
              <a:buFont typeface="Arial" panose="020B0604020202020204" pitchFamily="34" charset="0"/>
              <a:buChar char="•"/>
            </a:pPr>
            <a:r>
              <a:rPr lang="en-US" dirty="0"/>
              <a:t>* Dr.</a:t>
            </a:r>
            <a:r>
              <a:rPr lang="en-US" baseline="0" dirty="0"/>
              <a:t> Jeff Sutherland recommends 7 +/- 2 team members</a:t>
            </a:r>
          </a:p>
          <a:p>
            <a:pPr marL="171450" indent="-171450">
              <a:buFont typeface="Arial" panose="020B0604020202020204" pitchFamily="34" charset="0"/>
              <a:buChar char="•"/>
            </a:pPr>
            <a:r>
              <a:rPr lang="en-US" baseline="0" dirty="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a:t>* </a:t>
            </a:r>
            <a:r>
              <a:rPr lang="en-US" sz="1200" b="0" i="0" u="none" strike="noStrike" kern="1200" baseline="0" dirty="0">
                <a:solidFill>
                  <a:schemeClr val="tx1"/>
                </a:solidFill>
                <a:latin typeface="+mn-lt"/>
                <a:ea typeface="+mn-ea"/>
                <a:cs typeface="+mn-cs"/>
              </a:rPr>
              <a:t>That is because the teams collectively own the work and together have all of the necessary skills to deliver completed work</a:t>
            </a:r>
            <a:endParaRPr lang="en-US" dirty="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23</a:t>
            </a:fld>
            <a:endParaRPr lang="en-US"/>
          </a:p>
        </p:txBody>
      </p:sp>
    </p:spTree>
    <p:extLst>
      <p:ext uri="{BB962C8B-B14F-4D97-AF65-F5344CB8AC3E}">
        <p14:creationId xmlns:p14="http://schemas.microsoft.com/office/powerpoint/2010/main" val="4175725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 No. of communication channels = (n(n-1))/2</a:t>
            </a:r>
          </a:p>
          <a:p>
            <a:pPr marL="171450" indent="-171450">
              <a:buFont typeface="Arial" panose="020B0604020202020204" pitchFamily="34" charset="0"/>
              <a:buChar char="•"/>
            </a:pPr>
            <a:r>
              <a:rPr lang="en-US" dirty="0"/>
              <a:t>* Dr.</a:t>
            </a:r>
            <a:r>
              <a:rPr lang="en-US" baseline="0" dirty="0"/>
              <a:t> Jeff Sutherland recommends 7 +/- 2 team members</a:t>
            </a:r>
          </a:p>
          <a:p>
            <a:pPr marL="171450" indent="-171450">
              <a:buFont typeface="Arial" panose="020B0604020202020204" pitchFamily="34" charset="0"/>
              <a:buChar char="•"/>
            </a:pPr>
            <a:r>
              <a:rPr lang="en-US" baseline="0" dirty="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a:t>* </a:t>
            </a:r>
            <a:r>
              <a:rPr lang="en-US" sz="1200" b="0" i="0" u="none" strike="noStrike" kern="1200" baseline="0" dirty="0">
                <a:solidFill>
                  <a:schemeClr val="tx1"/>
                </a:solidFill>
                <a:latin typeface="+mn-lt"/>
                <a:ea typeface="+mn-ea"/>
                <a:cs typeface="+mn-cs"/>
              </a:rPr>
              <a:t>That is because the teams collectively own the work and together have all of the necessary skills to deliver completed work</a:t>
            </a:r>
            <a:endParaRPr lang="en-US" dirty="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2988613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2705077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Pairing</a:t>
            </a:r>
            <a:r>
              <a:rPr lang="en-US" sz="1200" b="0" i="0" kern="1200" dirty="0">
                <a:solidFill>
                  <a:schemeClr val="tx1"/>
                </a:solidFill>
                <a:effectLst/>
                <a:latin typeface="+mn-lt"/>
                <a:ea typeface="+mn-ea"/>
                <a:cs typeface="+mn-cs"/>
              </a:rPr>
              <a:t> is two people and one keyboard, often with a WIP limit of one. </a:t>
            </a:r>
            <a:r>
              <a:rPr lang="en-US" sz="1200" b="1" i="0" kern="1200" dirty="0">
                <a:solidFill>
                  <a:schemeClr val="tx1"/>
                </a:solidFill>
                <a:effectLst/>
                <a:latin typeface="+mn-lt"/>
                <a:ea typeface="+mn-ea"/>
                <a:cs typeface="+mn-cs"/>
              </a:rPr>
              <a:t>Swarming</a:t>
            </a:r>
            <a:r>
              <a:rPr lang="en-US" sz="1200" b="0" i="0" kern="1200" dirty="0">
                <a:solidFill>
                  <a:schemeClr val="tx1"/>
                </a:solidFill>
                <a:effectLst/>
                <a:latin typeface="+mn-lt"/>
                <a:ea typeface="+mn-ea"/>
                <a:cs typeface="+mn-cs"/>
              </a:rPr>
              <a:t> has a WIP (work in progress) limit of one, where the team collaborates to get the one item to done. </a:t>
            </a:r>
            <a:r>
              <a:rPr lang="en-US" sz="1200" b="1" i="0" kern="1200" dirty="0">
                <a:solidFill>
                  <a:schemeClr val="tx1"/>
                </a:solidFill>
                <a:effectLst/>
                <a:latin typeface="+mn-lt"/>
                <a:ea typeface="+mn-ea"/>
                <a:cs typeface="+mn-cs"/>
              </a:rPr>
              <a:t>Mobbing</a:t>
            </a:r>
            <a:r>
              <a:rPr lang="en-US" sz="1200" b="0" i="0" kern="1200" dirty="0">
                <a:solidFill>
                  <a:schemeClr val="tx1"/>
                </a:solidFill>
                <a:effectLst/>
                <a:latin typeface="+mn-lt"/>
                <a:ea typeface="+mn-ea"/>
                <a:cs typeface="+mn-cs"/>
              </a:rPr>
              <a:t> has a WIP limit of one for an entire team with one keyboard</a:t>
            </a:r>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26</a:t>
            </a:fld>
            <a:endParaRPr lang="en-US"/>
          </a:p>
        </p:txBody>
      </p:sp>
    </p:spTree>
    <p:extLst>
      <p:ext uri="{BB962C8B-B14F-4D97-AF65-F5344CB8AC3E}">
        <p14:creationId xmlns:p14="http://schemas.microsoft.com/office/powerpoint/2010/main" val="2004892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Using this scenario, at some point in the building or the testing following the building, the team may realize it had assumptions that are no longer valid. In this case,  the team wasted time in addressing </a:t>
            </a:r>
            <a:r>
              <a:rPr lang="en-US" sz="1200" b="0" i="1" u="none" strike="noStrike" kern="1200" baseline="0" dirty="0">
                <a:solidFill>
                  <a:schemeClr val="tx1"/>
                </a:solidFill>
                <a:latin typeface="+mn-lt"/>
                <a:ea typeface="+mn-ea"/>
                <a:cs typeface="+mn-cs"/>
              </a:rPr>
              <a:t>all </a:t>
            </a:r>
            <a:r>
              <a:rPr lang="en-US" sz="1200" b="0" i="0" u="none" strike="noStrike" kern="1200" baseline="0" dirty="0">
                <a:solidFill>
                  <a:schemeClr val="tx1"/>
                </a:solidFill>
                <a:latin typeface="+mn-lt"/>
                <a:ea typeface="+mn-ea"/>
                <a:cs typeface="+mn-cs"/>
              </a:rPr>
              <a:t>of the requirements. Instead, when team members collaborate to produce a small number of features across the board, they learn as they proceed and deliver smaller finished features. </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1565393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SCRUM ARTIFICATS</a:t>
            </a:r>
          </a:p>
          <a:p>
            <a:pPr marL="628650" lvl="1" indent="-171450">
              <a:buFont typeface="Arial" panose="020B0604020202020204" pitchFamily="34" charset="0"/>
              <a:buChar char="•"/>
            </a:pPr>
            <a:r>
              <a:rPr lang="en-US" dirty="0"/>
              <a:t>Product</a:t>
            </a:r>
            <a:r>
              <a:rPr lang="en-US" baseline="0" dirty="0"/>
              <a:t> Backlog</a:t>
            </a:r>
          </a:p>
          <a:p>
            <a:pPr marL="628650" lvl="1" indent="-171450">
              <a:buFont typeface="Arial" panose="020B0604020202020204" pitchFamily="34" charset="0"/>
              <a:buChar char="•"/>
            </a:pPr>
            <a:r>
              <a:rPr lang="en-US" baseline="0" dirty="0"/>
              <a:t>Sprint Backlog</a:t>
            </a:r>
          </a:p>
          <a:p>
            <a:pPr marL="628650" lvl="1" indent="-171450">
              <a:buFont typeface="Arial" panose="020B0604020202020204" pitchFamily="34" charset="0"/>
              <a:buChar char="•"/>
            </a:pPr>
            <a:r>
              <a:rPr lang="en-US" baseline="0" dirty="0"/>
              <a:t>Increment</a:t>
            </a:r>
          </a:p>
          <a:p>
            <a:pPr marL="171450" indent="-171450">
              <a:buFont typeface="Arial" panose="020B0604020202020204" pitchFamily="34" charset="0"/>
              <a:buChar char="•"/>
            </a:pPr>
            <a:r>
              <a:rPr lang="en-US" baseline="0" dirty="0"/>
              <a:t>SCRUM ROLES</a:t>
            </a:r>
          </a:p>
          <a:p>
            <a:pPr marL="628650" lvl="1" indent="-171450">
              <a:buFont typeface="Arial" panose="020B0604020202020204" pitchFamily="34" charset="0"/>
              <a:buChar char="•"/>
            </a:pPr>
            <a:r>
              <a:rPr lang="en-US" baseline="0" dirty="0"/>
              <a:t>Product Owner</a:t>
            </a:r>
          </a:p>
          <a:p>
            <a:pPr marL="628650" lvl="1" indent="-171450">
              <a:buFont typeface="Arial" panose="020B0604020202020204" pitchFamily="34" charset="0"/>
              <a:buChar char="•"/>
            </a:pPr>
            <a:r>
              <a:rPr lang="en-US" baseline="0" dirty="0"/>
              <a:t>Development Team Members</a:t>
            </a:r>
          </a:p>
          <a:p>
            <a:pPr marL="628650" lvl="1" indent="-171450">
              <a:buFont typeface="Arial" panose="020B0604020202020204" pitchFamily="34" charset="0"/>
              <a:buChar char="•"/>
            </a:pPr>
            <a:r>
              <a:rPr lang="en-US" baseline="0" dirty="0"/>
              <a:t>Scrum Master</a:t>
            </a:r>
          </a:p>
          <a:p>
            <a:pPr marL="171450" indent="-171450">
              <a:buFont typeface="Arial" panose="020B0604020202020204" pitchFamily="34" charset="0"/>
              <a:buChar char="•"/>
            </a:pPr>
            <a:r>
              <a:rPr lang="en-US" baseline="0" dirty="0"/>
              <a:t>SCRUM CERMONIES</a:t>
            </a:r>
          </a:p>
          <a:p>
            <a:pPr marL="628650" lvl="1" indent="-171450">
              <a:buFont typeface="Arial" panose="020B0604020202020204" pitchFamily="34" charset="0"/>
              <a:buChar char="•"/>
            </a:pPr>
            <a:r>
              <a:rPr lang="en-US" sz="1200" b="0" i="0" kern="1200" dirty="0">
                <a:solidFill>
                  <a:schemeClr val="tx1"/>
                </a:solidFill>
                <a:effectLst/>
                <a:latin typeface="+mn-lt"/>
                <a:ea typeface="+mn-ea"/>
                <a:cs typeface="+mn-cs"/>
              </a:rPr>
              <a:t>Sprint Planning.</a:t>
            </a:r>
          </a:p>
          <a:p>
            <a:pPr marL="628650" lvl="1" indent="-171450">
              <a:buFont typeface="Arial" panose="020B0604020202020204" pitchFamily="34" charset="0"/>
              <a:buChar char="•"/>
            </a:pPr>
            <a:r>
              <a:rPr lang="en-US" sz="1200" b="0" i="0" kern="1200" dirty="0">
                <a:solidFill>
                  <a:schemeClr val="tx1"/>
                </a:solidFill>
                <a:effectLst/>
                <a:latin typeface="+mn-lt"/>
                <a:ea typeface="+mn-ea"/>
                <a:cs typeface="+mn-cs"/>
              </a:rPr>
              <a:t>Daily </a:t>
            </a:r>
            <a:r>
              <a:rPr lang="en-US" sz="1200" b="1" i="0" kern="1200" dirty="0">
                <a:solidFill>
                  <a:schemeClr val="tx1"/>
                </a:solidFill>
                <a:effectLst/>
                <a:latin typeface="+mn-lt"/>
                <a:ea typeface="+mn-ea"/>
                <a:cs typeface="+mn-cs"/>
              </a:rPr>
              <a:t>Scrum</a:t>
            </a:r>
            <a:r>
              <a:rPr lang="en-US" sz="1200" b="0" i="0" kern="1200" dirty="0">
                <a:solidFill>
                  <a:schemeClr val="tx1"/>
                </a:solidFill>
                <a:effectLst/>
                <a:latin typeface="+mn-lt"/>
                <a:ea typeface="+mn-ea"/>
                <a:cs typeface="+mn-cs"/>
              </a:rPr>
              <a:t>.</a:t>
            </a:r>
          </a:p>
          <a:p>
            <a:pPr marL="628650" lvl="1" indent="-171450">
              <a:buFont typeface="Arial" panose="020B0604020202020204" pitchFamily="34" charset="0"/>
              <a:buChar char="•"/>
            </a:pPr>
            <a:r>
              <a:rPr lang="en-US" sz="1200" b="0" i="0" kern="1200" dirty="0">
                <a:solidFill>
                  <a:schemeClr val="tx1"/>
                </a:solidFill>
                <a:effectLst/>
                <a:latin typeface="+mn-lt"/>
                <a:ea typeface="+mn-ea"/>
                <a:cs typeface="+mn-cs"/>
              </a:rPr>
              <a:t>Sprint Review.</a:t>
            </a:r>
          </a:p>
          <a:p>
            <a:pPr marL="628650" lvl="1" indent="-171450">
              <a:buFont typeface="Arial" panose="020B0604020202020204" pitchFamily="34" charset="0"/>
              <a:buChar char="•"/>
            </a:pPr>
            <a:r>
              <a:rPr lang="en-US" sz="1200" b="0" i="0" kern="1200" dirty="0">
                <a:solidFill>
                  <a:schemeClr val="tx1"/>
                </a:solidFill>
                <a:effectLst/>
                <a:latin typeface="+mn-lt"/>
                <a:ea typeface="+mn-ea"/>
                <a:cs typeface="+mn-cs"/>
              </a:rPr>
              <a:t>Sprint Retrospective.</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30</a:t>
            </a:fld>
            <a:endParaRPr lang="en-US"/>
          </a:p>
        </p:txBody>
      </p:sp>
    </p:spTree>
    <p:extLst>
      <p:ext uri="{BB962C8B-B14F-4D97-AF65-F5344CB8AC3E}">
        <p14:creationId xmlns:p14="http://schemas.microsoft.com/office/powerpoint/2010/main" val="949749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32</a:t>
            </a:fld>
            <a:endParaRPr lang="en-US"/>
          </a:p>
        </p:txBody>
      </p:sp>
    </p:spTree>
    <p:extLst>
      <p:ext uri="{BB962C8B-B14F-4D97-AF65-F5344CB8AC3E}">
        <p14:creationId xmlns:p14="http://schemas.microsoft.com/office/powerpoint/2010/main" val="1232943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222568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In one large, U.S.-based financial institution there was a program with a set of teams where the team members were based on the East Coast of the United States A</a:t>
            </a:r>
          </a:p>
          <a:p>
            <a:r>
              <a:rPr lang="en-US" sz="1200" b="0" i="0" u="none" strike="noStrike" kern="1200" baseline="0" dirty="0">
                <a:solidFill>
                  <a:schemeClr val="tx1"/>
                </a:solidFill>
                <a:latin typeface="+mn-lt"/>
                <a:ea typeface="+mn-ea"/>
                <a:cs typeface="+mn-cs"/>
              </a:rPr>
              <a:t>and several locations throughout India. When the team first started, it was one large dispersed team (UX, analysts, developers, and testers) doing a “follow the sun”2 development practice where some working time overlapped across the team members to do warm hand-offs with the work. Team members conducted daily standups together and used webcams to include all team members. Key roles (analysts, product owners, UX designers, and development leads) in the U.S. would come in early to answer any questions from their India-based team members and help to resolve impediments.</a:t>
            </a:r>
          </a:p>
          <a:p>
            <a:r>
              <a:rPr lang="en-US" sz="1200" b="0" i="0" u="none" strike="noStrike" kern="1200" baseline="0" dirty="0">
                <a:solidFill>
                  <a:schemeClr val="tx1"/>
                </a:solidFill>
                <a:latin typeface="+mn-lt"/>
                <a:ea typeface="+mn-ea"/>
                <a:cs typeface="+mn-cs"/>
              </a:rPr>
              <a:t>-</a:t>
            </a:r>
          </a:p>
          <a:p>
            <a:r>
              <a:rPr lang="en-US" sz="1200" b="0" i="0" u="none" strike="noStrike" kern="1200" baseline="0" dirty="0">
                <a:solidFill>
                  <a:schemeClr val="tx1"/>
                </a:solidFill>
                <a:latin typeface="+mn-lt"/>
                <a:ea typeface="+mn-ea"/>
                <a:cs typeface="+mn-cs"/>
              </a:rPr>
              <a:t>As the product started getting larger, and more funding came through, they decided to break into five smaller teams. To do this, they decided to build </a:t>
            </a:r>
            <a:r>
              <a:rPr lang="en-US" sz="1200" b="0" i="0" u="none" strike="noStrike" kern="1200" baseline="0" dirty="0" err="1">
                <a:solidFill>
                  <a:schemeClr val="tx1"/>
                </a:solidFill>
                <a:latin typeface="+mn-lt"/>
                <a:ea typeface="+mn-ea"/>
                <a:cs typeface="+mn-cs"/>
              </a:rPr>
              <a:t>colocated</a:t>
            </a:r>
            <a:r>
              <a:rPr lang="en-US" sz="1200" b="0" i="0" u="none" strike="noStrike" kern="1200" baseline="0" dirty="0">
                <a:solidFill>
                  <a:schemeClr val="tx1"/>
                </a:solidFill>
                <a:latin typeface="+mn-lt"/>
                <a:ea typeface="+mn-ea"/>
                <a:cs typeface="+mn-cs"/>
              </a:rPr>
              <a:t>, distributed teams in various locations. They made the decision to build cross-functional, </a:t>
            </a:r>
            <a:r>
              <a:rPr lang="en-US" sz="1200" b="0" i="0" u="none" strike="noStrike" kern="1200" baseline="0" dirty="0" err="1">
                <a:solidFill>
                  <a:schemeClr val="tx1"/>
                </a:solidFill>
                <a:latin typeface="+mn-lt"/>
                <a:ea typeface="+mn-ea"/>
                <a:cs typeface="+mn-cs"/>
              </a:rPr>
              <a:t>colocated</a:t>
            </a:r>
            <a:r>
              <a:rPr lang="en-US" sz="1200" b="0" i="0" u="none" strike="noStrike" kern="1200" baseline="0" dirty="0">
                <a:solidFill>
                  <a:schemeClr val="tx1"/>
                </a:solidFill>
                <a:latin typeface="+mn-lt"/>
                <a:ea typeface="+mn-ea"/>
                <a:cs typeface="+mn-cs"/>
              </a:rPr>
              <a:t> teams in each of these locations consisting of developers and testers.</a:t>
            </a:r>
          </a:p>
          <a:p>
            <a:r>
              <a:rPr lang="en-US" sz="1200" b="0" i="0" u="none" strike="noStrike" kern="1200" baseline="0" dirty="0">
                <a:solidFill>
                  <a:schemeClr val="tx1"/>
                </a:solidFill>
                <a:latin typeface="+mn-lt"/>
                <a:ea typeface="+mn-ea"/>
                <a:cs typeface="+mn-cs"/>
              </a:rPr>
              <a:t>-</a:t>
            </a:r>
          </a:p>
          <a:p>
            <a:r>
              <a:rPr lang="en-US" sz="1200" b="0" i="0" u="none" strike="noStrike" kern="1200" baseline="0" dirty="0">
                <a:solidFill>
                  <a:schemeClr val="tx1"/>
                </a:solidFill>
                <a:latin typeface="+mn-lt"/>
                <a:ea typeface="+mn-ea"/>
                <a:cs typeface="+mn-cs"/>
              </a:rPr>
              <a:t>They also had a core set of analysts, based in the two U.S. locations, who worked with their U.S.-based product manager and product owners and then worked with each of the teams, respectively. Although </a:t>
            </a:r>
            <a:r>
              <a:rPr lang="en-US" sz="1200" b="0" i="0" u="none" strike="noStrike" kern="1200" baseline="0">
                <a:solidFill>
                  <a:schemeClr val="tx1"/>
                </a:solidFill>
                <a:latin typeface="+mn-lt"/>
                <a:ea typeface="+mn-ea"/>
                <a:cs typeface="+mn-cs"/>
              </a:rPr>
              <a:t>they had some </a:t>
            </a:r>
            <a:r>
              <a:rPr lang="en-US" sz="1200" b="0" i="0" u="none" strike="noStrike" kern="1200" baseline="0" dirty="0">
                <a:solidFill>
                  <a:schemeClr val="tx1"/>
                </a:solidFill>
                <a:latin typeface="+mn-lt"/>
                <a:ea typeface="+mn-ea"/>
                <a:cs typeface="+mn-cs"/>
              </a:rPr>
              <a:t>structure in place where they conducted product reviews </a:t>
            </a:r>
            <a:r>
              <a:rPr lang="en-US" sz="1200" b="0" i="0" u="none" strike="noStrike" kern="1200" baseline="0">
                <a:solidFill>
                  <a:schemeClr val="tx1"/>
                </a:solidFill>
                <a:latin typeface="+mn-lt"/>
                <a:ea typeface="+mn-ea"/>
                <a:cs typeface="+mn-cs"/>
              </a:rPr>
              <a:t>as an entire </a:t>
            </a:r>
            <a:r>
              <a:rPr lang="en-US" sz="1200" b="0" i="0" u="none" strike="noStrike" kern="1200" baseline="0" dirty="0">
                <a:solidFill>
                  <a:schemeClr val="tx1"/>
                </a:solidFill>
                <a:latin typeface="+mn-lt"/>
                <a:ea typeface="+mn-ea"/>
                <a:cs typeface="+mn-cs"/>
              </a:rPr>
              <a:t>program, most of the other activities were conducted at </a:t>
            </a:r>
            <a:r>
              <a:rPr lang="en-US" sz="1200" b="0" i="0" u="none" strike="noStrike" kern="1200" baseline="0">
                <a:solidFill>
                  <a:schemeClr val="tx1"/>
                </a:solidFill>
                <a:latin typeface="+mn-lt"/>
                <a:ea typeface="+mn-ea"/>
                <a:cs typeface="+mn-cs"/>
              </a:rPr>
              <a:t>a team level</a:t>
            </a:r>
            <a:r>
              <a:rPr lang="en-US" sz="1200" b="0" i="0" u="none" strike="noStrike" kern="1200" baseline="0" dirty="0">
                <a:solidFill>
                  <a:schemeClr val="tx1"/>
                </a:solidFill>
                <a:latin typeface="+mn-lt"/>
                <a:ea typeface="+mn-ea"/>
                <a:cs typeface="+mn-cs"/>
              </a:rPr>
              <a:t>, based on what worked best for each team, to allow them to </a:t>
            </a:r>
            <a:r>
              <a:rPr lang="en-US" sz="1200" b="0" i="0" u="none" strike="noStrike" kern="1200" baseline="0" dirty="0" err="1">
                <a:solidFill>
                  <a:schemeClr val="tx1"/>
                </a:solidFill>
                <a:latin typeface="+mn-lt"/>
                <a:ea typeface="+mn-ea"/>
                <a:cs typeface="+mn-cs"/>
              </a:rPr>
              <a:t>selforganize</a:t>
            </a:r>
            <a:r>
              <a:rPr lang="en-US" sz="1200" b="0" i="0" u="none" strike="noStrike" kern="1200" baseline="0" dirty="0">
                <a:solidFill>
                  <a:schemeClr val="tx1"/>
                </a:solidFill>
                <a:latin typeface="+mn-lt"/>
                <a:ea typeface="+mn-ea"/>
                <a:cs typeface="+mn-cs"/>
              </a:rPr>
              <a:t>.</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39</a:t>
            </a:fld>
            <a:endParaRPr lang="en-US"/>
          </a:p>
        </p:txBody>
      </p:sp>
    </p:spTree>
    <p:extLst>
      <p:ext uri="{BB962C8B-B14F-4D97-AF65-F5344CB8AC3E}">
        <p14:creationId xmlns:p14="http://schemas.microsoft.com/office/powerpoint/2010/main" val="317224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TIP</a:t>
            </a:r>
          </a:p>
          <a:p>
            <a:r>
              <a:rPr lang="en-US" sz="1200" b="0" i="1" u="none" strike="noStrike" kern="1200" baseline="0" dirty="0">
                <a:solidFill>
                  <a:schemeClr val="tx1"/>
                </a:solidFill>
                <a:latin typeface="+mn-lt"/>
                <a:ea typeface="+mn-ea"/>
                <a:cs typeface="+mn-cs"/>
              </a:rPr>
              <a:t>Not all teams have all the roles that they need. For example, some teams</a:t>
            </a:r>
          </a:p>
          <a:p>
            <a:r>
              <a:rPr lang="en-US" sz="1200" b="0" i="1" u="none" strike="noStrike" kern="1200" baseline="0" dirty="0">
                <a:solidFill>
                  <a:schemeClr val="tx1"/>
                </a:solidFill>
                <a:latin typeface="+mn-lt"/>
                <a:ea typeface="+mn-ea"/>
                <a:cs typeface="+mn-cs"/>
              </a:rPr>
              <a:t>need support from database administrators or research analysts. When a</a:t>
            </a:r>
          </a:p>
          <a:p>
            <a:r>
              <a:rPr lang="en-US" sz="1200" b="0" i="1" u="none" strike="noStrike" kern="1200" baseline="0" dirty="0">
                <a:solidFill>
                  <a:schemeClr val="tx1"/>
                </a:solidFill>
                <a:latin typeface="+mn-lt"/>
                <a:ea typeface="+mn-ea"/>
                <a:cs typeface="+mn-cs"/>
              </a:rPr>
              <a:t>team has temporarily assigned specialists, it is important to ensure that</a:t>
            </a:r>
          </a:p>
          <a:p>
            <a:r>
              <a:rPr lang="en-US" sz="1200" b="0" i="1" u="none" strike="noStrike" kern="1200" baseline="0" dirty="0">
                <a:solidFill>
                  <a:schemeClr val="tx1"/>
                </a:solidFill>
                <a:latin typeface="+mn-lt"/>
                <a:ea typeface="+mn-ea"/>
                <a:cs typeface="+mn-cs"/>
              </a:rPr>
              <a:t>everyone has the same set of expectations. Is this specialist 100% allocated</a:t>
            </a:r>
          </a:p>
          <a:p>
            <a:r>
              <a:rPr lang="en-US" sz="1200" b="0" i="1" u="none" strike="noStrike" kern="1200" baseline="0" dirty="0">
                <a:solidFill>
                  <a:schemeClr val="tx1"/>
                </a:solidFill>
                <a:latin typeface="+mn-lt"/>
                <a:ea typeface="+mn-ea"/>
                <a:cs typeface="+mn-cs"/>
              </a:rPr>
              <a:t>to the team and for how long? Set expectations with everyone (the specialist</a:t>
            </a:r>
          </a:p>
          <a:p>
            <a:r>
              <a:rPr lang="en-US" sz="1200" b="0" i="1" u="none" strike="noStrike" kern="1200" baseline="0" dirty="0">
                <a:solidFill>
                  <a:schemeClr val="tx1"/>
                </a:solidFill>
                <a:latin typeface="+mn-lt"/>
                <a:ea typeface="+mn-ea"/>
                <a:cs typeface="+mn-cs"/>
              </a:rPr>
              <a:t>and the team) to clarify the level of commitment so the team can deliver.</a:t>
            </a:r>
          </a:p>
          <a:p>
            <a:r>
              <a:rPr lang="en-US" sz="1200" b="0" i="1" u="none" strike="noStrike" kern="1200" baseline="0" dirty="0">
                <a:solidFill>
                  <a:schemeClr val="tx1"/>
                </a:solidFill>
                <a:latin typeface="+mn-lt"/>
                <a:ea typeface="+mn-ea"/>
                <a:cs typeface="+mn-cs"/>
              </a:rPr>
              <a:t>Part-time assignments create risks for the project.</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40</a:t>
            </a:fld>
            <a:endParaRPr lang="en-US"/>
          </a:p>
        </p:txBody>
      </p:sp>
    </p:spTree>
    <p:extLst>
      <p:ext uri="{BB962C8B-B14F-4D97-AF65-F5344CB8AC3E}">
        <p14:creationId xmlns:p14="http://schemas.microsoft.com/office/powerpoint/2010/main" val="15582757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Information Radiators</a:t>
            </a:r>
          </a:p>
          <a:p>
            <a:r>
              <a:rPr lang="en-US" sz="1200" b="0" i="0" u="none" strike="noStrike" kern="1200" baseline="0" dirty="0">
                <a:solidFill>
                  <a:schemeClr val="tx1"/>
                </a:solidFill>
                <a:latin typeface="+mn-lt"/>
                <a:ea typeface="+mn-ea"/>
                <a:cs typeface="+mn-cs"/>
              </a:rPr>
              <a:t>- </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41</a:t>
            </a:fld>
            <a:endParaRPr lang="en-US"/>
          </a:p>
        </p:txBody>
      </p:sp>
    </p:spTree>
    <p:extLst>
      <p:ext uri="{BB962C8B-B14F-4D97-AF65-F5344CB8AC3E}">
        <p14:creationId xmlns:p14="http://schemas.microsoft.com/office/powerpoint/2010/main" val="734344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64266"/>
            <a:ext cx="10515600" cy="435133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0A3CCF28-A456-433E-A47D-21C7DCFAFEC9}"/>
              </a:ext>
            </a:extLst>
          </p:cNvPr>
          <p:cNvPicPr>
            <a:picLocks noChangeAspect="1"/>
          </p:cNvPicPr>
          <p:nvPr userDrawn="1"/>
        </p:nvPicPr>
        <p:blipFill>
          <a:blip r:embed="rId2"/>
          <a:stretch>
            <a:fillRect/>
          </a:stretch>
        </p:blipFill>
        <p:spPr>
          <a:xfrm>
            <a:off x="0" y="0"/>
            <a:ext cx="11461836" cy="1622171"/>
          </a:xfrm>
          <a:prstGeom prst="rect">
            <a:avLst/>
          </a:prstGeom>
        </p:spPr>
      </p:pic>
      <p:pic>
        <p:nvPicPr>
          <p:cNvPr id="11" name="Picture 10">
            <a:extLst>
              <a:ext uri="{FF2B5EF4-FFF2-40B4-BE49-F238E27FC236}">
                <a16:creationId xmlns:a16="http://schemas.microsoft.com/office/drawing/2014/main" id="{EC645ED9-7391-4BE3-85D6-688FD61CD205}"/>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26987" y="5545555"/>
            <a:ext cx="1222425" cy="1096206"/>
          </a:xfrm>
          <a:prstGeom prst="rect">
            <a:avLst/>
          </a:prstGeom>
        </p:spPr>
      </p:pic>
      <p:pic>
        <p:nvPicPr>
          <p:cNvPr id="12" name="Picture 11">
            <a:extLst>
              <a:ext uri="{FF2B5EF4-FFF2-40B4-BE49-F238E27FC236}">
                <a16:creationId xmlns:a16="http://schemas.microsoft.com/office/drawing/2014/main" id="{0EC21462-E88A-478E-BF4D-6E03A6183216}"/>
              </a:ext>
            </a:extLst>
          </p:cNvPr>
          <p:cNvPicPr>
            <a:picLocks noChangeAspect="1"/>
          </p:cNvPicPr>
          <p:nvPr userDrawn="1"/>
        </p:nvPicPr>
        <p:blipFill>
          <a:blip r:embed="rId4"/>
          <a:stretch>
            <a:fillRect/>
          </a:stretch>
        </p:blipFill>
        <p:spPr>
          <a:xfrm>
            <a:off x="2316841" y="6436923"/>
            <a:ext cx="9902229" cy="204838"/>
          </a:xfrm>
          <a:prstGeom prst="rect">
            <a:avLst/>
          </a:prstGeom>
        </p:spPr>
      </p:pic>
      <p:pic>
        <p:nvPicPr>
          <p:cNvPr id="13" name="Picture 12">
            <a:extLst>
              <a:ext uri="{FF2B5EF4-FFF2-40B4-BE49-F238E27FC236}">
                <a16:creationId xmlns:a16="http://schemas.microsoft.com/office/drawing/2014/main" id="{5A516A92-14A3-4D10-BB34-AF28C4496EDB}"/>
              </a:ext>
            </a:extLst>
          </p:cNvPr>
          <p:cNvPicPr>
            <a:picLocks noChangeAspect="1"/>
          </p:cNvPicPr>
          <p:nvPr userDrawn="1"/>
        </p:nvPicPr>
        <p:blipFill>
          <a:blip r:embed="rId5"/>
          <a:stretch>
            <a:fillRect/>
          </a:stretch>
        </p:blipFill>
        <p:spPr>
          <a:xfrm>
            <a:off x="12072675" y="2204822"/>
            <a:ext cx="238650" cy="2709534"/>
          </a:xfrm>
          <a:prstGeom prst="rect">
            <a:avLst/>
          </a:prstGeom>
        </p:spPr>
      </p:pic>
      <p:pic>
        <p:nvPicPr>
          <p:cNvPr id="14" name="Picture 13">
            <a:extLst>
              <a:ext uri="{FF2B5EF4-FFF2-40B4-BE49-F238E27FC236}">
                <a16:creationId xmlns:a16="http://schemas.microsoft.com/office/drawing/2014/main" id="{F619CCD6-BEA0-4CF4-8D3D-BA2CFE06233E}"/>
              </a:ext>
            </a:extLst>
          </p:cNvPr>
          <p:cNvPicPr>
            <a:picLocks noChangeAspect="1"/>
          </p:cNvPicPr>
          <p:nvPr userDrawn="1"/>
        </p:nvPicPr>
        <p:blipFill>
          <a:blip r:embed="rId5"/>
          <a:stretch>
            <a:fillRect/>
          </a:stretch>
        </p:blipFill>
        <p:spPr>
          <a:xfrm>
            <a:off x="-108036" y="2204822"/>
            <a:ext cx="238650" cy="2709534"/>
          </a:xfrm>
          <a:prstGeom prst="rect">
            <a:avLst/>
          </a:prstGeom>
        </p:spPr>
      </p:pic>
      <p:sp>
        <p:nvSpPr>
          <p:cNvPr id="17" name="Title 16">
            <a:extLst>
              <a:ext uri="{FF2B5EF4-FFF2-40B4-BE49-F238E27FC236}">
                <a16:creationId xmlns:a16="http://schemas.microsoft.com/office/drawing/2014/main" id="{437FB02A-A19B-4E4D-8F8F-CCC0FCB2CC4C}"/>
              </a:ext>
            </a:extLst>
          </p:cNvPr>
          <p:cNvSpPr>
            <a:spLocks noGrp="1"/>
          </p:cNvSpPr>
          <p:nvPr>
            <p:ph type="title"/>
          </p:nvPr>
        </p:nvSpPr>
        <p:spPr>
          <a:xfrm>
            <a:off x="2670048" y="216239"/>
            <a:ext cx="8683752" cy="1325563"/>
          </a:xfrm>
        </p:spPr>
        <p:txBody>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a:t>Eng. Dr. Akram Ali</a:t>
            </a:r>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Summer 2022</a:t>
            </a:r>
          </a:p>
        </p:txBody>
      </p:sp>
      <p:sp>
        <p:nvSpPr>
          <p:cNvPr id="8" name="Footer Placeholder 7"/>
          <p:cNvSpPr>
            <a:spLocks noGrp="1"/>
          </p:cNvSpPr>
          <p:nvPr>
            <p:ph type="ftr" sz="quarter" idx="11"/>
          </p:nvPr>
        </p:nvSpPr>
        <p:spPr/>
        <p:txBody>
          <a:bodyPr/>
          <a:lstStyle/>
          <a:p>
            <a:r>
              <a:rPr lang="en-US"/>
              <a:t>Eng. Dr. Akram Ali</a:t>
            </a:r>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Summer 2022</a:t>
            </a:r>
          </a:p>
        </p:txBody>
      </p:sp>
      <p:sp>
        <p:nvSpPr>
          <p:cNvPr id="4" name="Footer Placeholder 3"/>
          <p:cNvSpPr>
            <a:spLocks noGrp="1"/>
          </p:cNvSpPr>
          <p:nvPr>
            <p:ph type="ftr" sz="quarter" idx="11"/>
          </p:nvPr>
        </p:nvSpPr>
        <p:spPr/>
        <p:txBody>
          <a:bodyPr/>
          <a:lstStyle/>
          <a:p>
            <a:r>
              <a:rPr lang="en-US"/>
              <a:t>Eng. Dr. Akram Ali</a:t>
            </a:r>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Summer 2022</a:t>
            </a:r>
          </a:p>
        </p:txBody>
      </p:sp>
      <p:sp>
        <p:nvSpPr>
          <p:cNvPr id="3" name="Footer Placeholder 2"/>
          <p:cNvSpPr>
            <a:spLocks noGrp="1"/>
          </p:cNvSpPr>
          <p:nvPr>
            <p:ph type="ftr" sz="quarter" idx="11"/>
          </p:nvPr>
        </p:nvSpPr>
        <p:spPr/>
        <p:txBody>
          <a:bodyPr/>
          <a:lstStyle/>
          <a:p>
            <a:r>
              <a:rPr lang="en-US"/>
              <a:t>Eng. Dr. Akram Ali</a:t>
            </a:r>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a:t>Eng. Dr. Akram Ali</a:t>
            </a:r>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a:t>Eng. Dr. Akram Ali</a:t>
            </a:r>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Eng. Dr. Akram Ali</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14.emf"/></Relationships>
</file>

<file path=ppt/slides/_rels/slide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16024" y="993316"/>
            <a:ext cx="5552802" cy="1815882"/>
          </a:xfrm>
          <a:prstGeom prst="rect">
            <a:avLst/>
          </a:prstGeom>
          <a:noFill/>
        </p:spPr>
        <p:txBody>
          <a:bodyPr wrap="none" rtlCol="0">
            <a:spAutoFit/>
          </a:bodyPr>
          <a:lstStyle/>
          <a:p>
            <a:r>
              <a:rPr lang="en-US" sz="2800" b="1" dirty="0">
                <a:solidFill>
                  <a:schemeClr val="bg1"/>
                </a:solidFill>
              </a:rPr>
              <a:t>PMG 622</a:t>
            </a:r>
            <a:br>
              <a:rPr lang="en-US" sz="2800" b="1" dirty="0">
                <a:solidFill>
                  <a:schemeClr val="bg1"/>
                </a:solidFill>
              </a:rPr>
            </a:br>
            <a:r>
              <a:rPr lang="en-US" sz="2800" b="1" dirty="0">
                <a:solidFill>
                  <a:schemeClr val="bg1"/>
                </a:solidFill>
              </a:rPr>
              <a:t>Agile Project Management</a:t>
            </a:r>
            <a:br>
              <a:rPr lang="en-US" sz="2800" b="1" dirty="0">
                <a:solidFill>
                  <a:schemeClr val="bg1"/>
                </a:solidFill>
              </a:rPr>
            </a:br>
            <a:r>
              <a:rPr lang="en-US" sz="2800" dirty="0">
                <a:solidFill>
                  <a:srgbClr val="FFFF00"/>
                </a:solidFill>
              </a:rPr>
              <a:t>LECTURE 03: </a:t>
            </a:r>
            <a:r>
              <a:rPr lang="en-US" sz="2800" dirty="0">
                <a:solidFill>
                  <a:srgbClr val="FF0000"/>
                </a:solidFill>
                <a:latin typeface="+mn-lt"/>
              </a:rPr>
              <a:t>IMPLEMENTING AGILE: </a:t>
            </a:r>
          </a:p>
          <a:p>
            <a:r>
              <a:rPr lang="en-US" sz="2800" dirty="0">
                <a:solidFill>
                  <a:srgbClr val="FF0000"/>
                </a:solidFill>
                <a:latin typeface="+mn-lt"/>
              </a:rPr>
              <a:t>CREATING AN AGILE ENVIRONMENT</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0" y="5284185"/>
            <a:ext cx="6980962" cy="1384995"/>
          </a:xfrm>
          <a:prstGeom prst="rect">
            <a:avLst/>
          </a:prstGeom>
        </p:spPr>
      </p:pic>
      <p:sp>
        <p:nvSpPr>
          <p:cNvPr id="16" name="TextBox 15"/>
          <p:cNvSpPr txBox="1"/>
          <p:nvPr/>
        </p:nvSpPr>
        <p:spPr>
          <a:xfrm>
            <a:off x="3964731" y="5561184"/>
            <a:ext cx="6476728" cy="83099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Eng. Dr. </a:t>
            </a:r>
            <a:r>
              <a:rPr lang="en-US" sz="2800" b="1" dirty="0" err="1">
                <a:solidFill>
                  <a:schemeClr val="bg1"/>
                </a:solidFill>
                <a:latin typeface="Tajawal Medium" panose="00000600000000000000" pitchFamily="2" charset="-78"/>
                <a:cs typeface="Tajawal Medium" panose="00000600000000000000" pitchFamily="2" charset="-78"/>
              </a:rPr>
              <a:t>Akram</a:t>
            </a:r>
            <a:r>
              <a:rPr lang="en-US" sz="2800" b="1" dirty="0">
                <a:solidFill>
                  <a:schemeClr val="bg1"/>
                </a:solidFill>
                <a:latin typeface="Tajawal Medium" panose="00000600000000000000" pitchFamily="2" charset="-78"/>
                <a:cs typeface="Tajawal Medium" panose="00000600000000000000" pitchFamily="2" charset="-78"/>
              </a:rPr>
              <a:t> Mustafa Suliman Ali,</a:t>
            </a:r>
          </a:p>
          <a:p>
            <a:pPr algn="ctr"/>
            <a:r>
              <a:rPr lang="en-US" sz="2000" dirty="0">
                <a:solidFill>
                  <a:schemeClr val="bg1"/>
                </a:solidFill>
                <a:latin typeface="Tajawal Medium" panose="00000600000000000000" pitchFamily="2" charset="-78"/>
                <a:cs typeface="Tajawal Medium" panose="00000600000000000000" pitchFamily="2" charset="-78"/>
              </a:rPr>
              <a:t>CEng </a:t>
            </a:r>
            <a:r>
              <a:rPr lang="en-US" sz="2000" dirty="0" err="1">
                <a:solidFill>
                  <a:schemeClr val="bg1"/>
                </a:solidFill>
                <a:latin typeface="Tajawal Medium" panose="00000600000000000000" pitchFamily="2" charset="-78"/>
                <a:cs typeface="Tajawal Medium" panose="00000600000000000000" pitchFamily="2" charset="-78"/>
              </a:rPr>
              <a:t>CMarEng</a:t>
            </a:r>
            <a:r>
              <a:rPr lang="en-US" sz="2000" dirty="0">
                <a:solidFill>
                  <a:schemeClr val="bg1"/>
                </a:solidFill>
                <a:latin typeface="Tajawal Medium" panose="00000600000000000000" pitchFamily="2" charset="-78"/>
                <a:cs typeface="Tajawal Medium" panose="00000600000000000000" pitchFamily="2" charset="-78"/>
              </a:rPr>
              <a:t> </a:t>
            </a:r>
            <a:r>
              <a:rPr lang="en-US" sz="2000" dirty="0" err="1">
                <a:solidFill>
                  <a:schemeClr val="bg1"/>
                </a:solidFill>
                <a:latin typeface="Tajawal Medium" panose="00000600000000000000" pitchFamily="2" charset="-78"/>
                <a:cs typeface="Tajawal Medium" panose="00000600000000000000" pitchFamily="2" charset="-78"/>
              </a:rPr>
              <a:t>MIMarEST</a:t>
            </a:r>
            <a:r>
              <a:rPr lang="en-US" sz="2000" dirty="0">
                <a:solidFill>
                  <a:schemeClr val="bg1"/>
                </a:solidFill>
                <a:latin typeface="Tajawal Medium" panose="00000600000000000000" pitchFamily="2" charset="-78"/>
                <a:cs typeface="Tajawal Medium" panose="00000600000000000000" pitchFamily="2" charset="-78"/>
              </a:rPr>
              <a:t>, PMP®, ASQ CSSBB</a:t>
            </a:r>
          </a:p>
        </p:txBody>
      </p:sp>
      <p:sp>
        <p:nvSpPr>
          <p:cNvPr id="5" name="Footer Placeholder 4">
            <a:extLst>
              <a:ext uri="{FF2B5EF4-FFF2-40B4-BE49-F238E27FC236}">
                <a16:creationId xmlns:a16="http://schemas.microsoft.com/office/drawing/2014/main" id="{6392C0F7-79E7-A1CF-0F58-E089FB2DC8BD}"/>
              </a:ext>
            </a:extLst>
          </p:cNvPr>
          <p:cNvSpPr>
            <a:spLocks noGrp="1"/>
          </p:cNvSpPr>
          <p:nvPr>
            <p:ph type="ftr" sz="quarter" idx="11"/>
          </p:nvPr>
        </p:nvSpPr>
        <p:spPr/>
        <p:txBody>
          <a:bodyPr/>
          <a:lstStyle/>
          <a:p>
            <a:r>
              <a:rPr lang="en-US"/>
              <a:t>Eng. Dr. Akram Ali</a:t>
            </a:r>
          </a:p>
        </p:txBody>
      </p:sp>
      <p:sp>
        <p:nvSpPr>
          <p:cNvPr id="7" name="Slide Number Placeholder 6">
            <a:extLst>
              <a:ext uri="{FF2B5EF4-FFF2-40B4-BE49-F238E27FC236}">
                <a16:creationId xmlns:a16="http://schemas.microsoft.com/office/drawing/2014/main" id="{2AE3187D-20EB-0832-2EBD-3EF5FB96FF50}"/>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a:t>Quick Review and Introduction</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agile mindset</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sz="1200" b="1" dirty="0">
              <a:solidFill>
                <a:srgbClr val="53728A"/>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a:solidFill>
                  <a:srgbClr val="FFFF00"/>
                </a:solidFill>
              </a:rPr>
              <a:t>Agile is a </a:t>
            </a:r>
            <a:r>
              <a:rPr lang="en-US" sz="2800" b="1" u="sng" dirty="0">
                <a:solidFill>
                  <a:srgbClr val="FFFF00"/>
                </a:solidFill>
              </a:rPr>
              <a:t>mindset</a:t>
            </a:r>
            <a:r>
              <a:rPr lang="en-US" sz="2800" dirty="0">
                <a:solidFill>
                  <a:srgbClr val="FFFF00"/>
                </a:solidFill>
              </a:rPr>
              <a:t> </a:t>
            </a:r>
            <a:r>
              <a:rPr lang="en-US" sz="2800" dirty="0">
                <a:solidFill>
                  <a:schemeClr val="bg1"/>
                </a:solidFill>
              </a:rPr>
              <a:t>defined</a:t>
            </a:r>
            <a:r>
              <a:rPr lang="en-US" sz="2800" dirty="0"/>
              <a:t> by </a:t>
            </a:r>
            <a:r>
              <a:rPr lang="en-US" sz="2800" b="1" dirty="0">
                <a:solidFill>
                  <a:srgbClr val="FF0000"/>
                </a:solidFill>
              </a:rPr>
              <a:t>values</a:t>
            </a:r>
            <a:r>
              <a:rPr lang="en-US" sz="2800" dirty="0"/>
              <a:t>, </a:t>
            </a:r>
            <a:r>
              <a:rPr lang="en-US" sz="2800" dirty="0">
                <a:solidFill>
                  <a:schemeClr val="bg1"/>
                </a:solidFill>
              </a:rPr>
              <a:t>guided</a:t>
            </a:r>
            <a:r>
              <a:rPr lang="en-US" sz="2800" dirty="0"/>
              <a:t> by </a:t>
            </a:r>
            <a:r>
              <a:rPr lang="en-US" sz="2800" b="1" dirty="0">
                <a:solidFill>
                  <a:srgbClr val="FF0000"/>
                </a:solidFill>
              </a:rPr>
              <a:t>principles</a:t>
            </a:r>
            <a:r>
              <a:rPr lang="en-US" sz="2800" dirty="0"/>
              <a:t> and </a:t>
            </a:r>
            <a:r>
              <a:rPr lang="en-US" sz="2800" dirty="0">
                <a:solidFill>
                  <a:schemeClr val="bg1"/>
                </a:solidFill>
              </a:rPr>
              <a:t>manifested through</a:t>
            </a:r>
            <a:r>
              <a:rPr lang="en-US" sz="2800" dirty="0"/>
              <a:t> many different </a:t>
            </a:r>
            <a:r>
              <a:rPr lang="en-US" sz="2800" b="1" dirty="0">
                <a:solidFill>
                  <a:srgbClr val="FF0000"/>
                </a:solidFill>
              </a:rPr>
              <a:t>practices</a:t>
            </a:r>
            <a:r>
              <a:rPr lang="en-US" sz="2800" dirty="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a:t>.</a:t>
            </a:r>
          </a:p>
        </p:txBody>
      </p:sp>
    </p:spTree>
    <p:extLst>
      <p:ext uri="{BB962C8B-B14F-4D97-AF65-F5344CB8AC3E}">
        <p14:creationId xmlns:p14="http://schemas.microsoft.com/office/powerpoint/2010/main" val="3210976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“4 Values”</a:t>
            </a:r>
          </a:p>
        </p:txBody>
      </p:sp>
      <p:sp>
        <p:nvSpPr>
          <p:cNvPr id="3" name="Content Placeholder 2"/>
          <p:cNvSpPr>
            <a:spLocks noGrp="1"/>
          </p:cNvSpPr>
          <p:nvPr>
            <p:ph idx="1"/>
          </p:nvPr>
        </p:nvSpPr>
        <p:spPr>
          <a:xfrm>
            <a:off x="132079" y="1907176"/>
            <a:ext cx="11624492" cy="1040198"/>
          </a:xfrm>
        </p:spPr>
        <p:txBody>
          <a:bodyPr>
            <a:normAutofit fontScale="85000" lnSpcReduction="10000"/>
          </a:bodyPr>
          <a:lstStyle/>
          <a:p>
            <a:r>
              <a:rPr lang="en-US" dirty="0"/>
              <a:t>We are uncovering better ways of developing software by doing it and helping others do it. </a:t>
            </a:r>
          </a:p>
          <a:p>
            <a:r>
              <a:rPr lang="en-US" dirty="0"/>
              <a:t>Through this work we have come to value:</a:t>
            </a:r>
          </a:p>
          <a:p>
            <a:endParaRPr lang="en-US" dirty="0"/>
          </a:p>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sz="1200" b="1" dirty="0">
              <a:solidFill>
                <a:srgbClr val="53728A"/>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4</a:t>
            </a:fld>
            <a:endParaRPr lang="en-US"/>
          </a:p>
        </p:txBody>
      </p:sp>
      <p:sp>
        <p:nvSpPr>
          <p:cNvPr id="27" name="Content Placeholder 2"/>
          <p:cNvSpPr txBox="1">
            <a:spLocks/>
          </p:cNvSpPr>
          <p:nvPr/>
        </p:nvSpPr>
        <p:spPr>
          <a:xfrm>
            <a:off x="7661238" y="3624942"/>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p>
          <a:p>
            <a:endParaRPr lang="en-US" dirty="0"/>
          </a:p>
        </p:txBody>
      </p:sp>
      <p:graphicFrame>
        <p:nvGraphicFramePr>
          <p:cNvPr id="28" name="Diagram 27"/>
          <p:cNvGraphicFramePr/>
          <p:nvPr/>
        </p:nvGraphicFramePr>
        <p:xfrm>
          <a:off x="415172" y="1690688"/>
          <a:ext cx="7448668" cy="4610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006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b="1">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5</a:t>
            </a:fld>
            <a:endParaRPr lang="en-US"/>
          </a:p>
        </p:txBody>
      </p:sp>
      <p:pic>
        <p:nvPicPr>
          <p:cNvPr id="5" name="Content Placeholder 6"/>
          <p:cNvPicPr>
            <a:picLocks noChangeAspect="1"/>
          </p:cNvPicPr>
          <p:nvPr/>
        </p:nvPicPr>
        <p:blipFill rotWithShape="1">
          <a:blip r:embed="rId2"/>
          <a:srcRect b="27006"/>
          <a:stretch/>
        </p:blipFill>
        <p:spPr>
          <a:xfrm>
            <a:off x="838200" y="407980"/>
            <a:ext cx="9144000" cy="1178614"/>
          </a:xfrm>
          <a:prstGeom prst="rect">
            <a:avLst/>
          </a:prstGeom>
          <a:ln w="57150">
            <a:solidFill>
              <a:srgbClr val="FFC000"/>
            </a:solidFill>
            <a:prstDash val="dash"/>
          </a:ln>
        </p:spPr>
      </p:pic>
      <p:pic>
        <p:nvPicPr>
          <p:cNvPr id="6" name="Content Placeholder 7"/>
          <p:cNvPicPr>
            <a:picLocks noChangeAspect="1"/>
          </p:cNvPicPr>
          <p:nvPr/>
        </p:nvPicPr>
        <p:blipFill rotWithShape="1">
          <a:blip r:embed="rId3"/>
          <a:srcRect b="23566"/>
          <a:stretch/>
        </p:blipFill>
        <p:spPr>
          <a:xfrm>
            <a:off x="2653146" y="1951719"/>
            <a:ext cx="9144000" cy="1245739"/>
          </a:xfrm>
          <a:prstGeom prst="rect">
            <a:avLst/>
          </a:prstGeom>
          <a:ln w="57150">
            <a:solidFill>
              <a:srgbClr val="00B050"/>
            </a:solidFill>
            <a:prstDash val="solid"/>
          </a:ln>
        </p:spPr>
      </p:pic>
      <p:pic>
        <p:nvPicPr>
          <p:cNvPr id="7" name="Content Placeholder 11"/>
          <p:cNvPicPr>
            <a:picLocks noChangeAspect="1"/>
          </p:cNvPicPr>
          <p:nvPr/>
        </p:nvPicPr>
        <p:blipFill rotWithShape="1">
          <a:blip r:embed="rId4"/>
          <a:srcRect t="9593" b="19686"/>
          <a:stretch/>
        </p:blipFill>
        <p:spPr>
          <a:xfrm>
            <a:off x="482138" y="3578182"/>
            <a:ext cx="9144000" cy="1220193"/>
          </a:xfrm>
          <a:prstGeom prst="rect">
            <a:avLst/>
          </a:prstGeom>
          <a:ln w="57150">
            <a:solidFill>
              <a:srgbClr val="099BDD"/>
            </a:solidFill>
            <a:prstDash val="solid"/>
          </a:ln>
        </p:spPr>
      </p:pic>
      <p:pic>
        <p:nvPicPr>
          <p:cNvPr id="8" name="Content Placeholder 7"/>
          <p:cNvPicPr>
            <a:picLocks noChangeAspect="1"/>
          </p:cNvPicPr>
          <p:nvPr/>
        </p:nvPicPr>
        <p:blipFill>
          <a:blip r:embed="rId5"/>
          <a:stretch>
            <a:fillRect/>
          </a:stretch>
        </p:blipFill>
        <p:spPr>
          <a:xfrm>
            <a:off x="1341121" y="5163500"/>
            <a:ext cx="9144000" cy="1192850"/>
          </a:xfrm>
          <a:prstGeom prst="rect">
            <a:avLst/>
          </a:prstGeom>
          <a:ln w="57150">
            <a:solidFill>
              <a:srgbClr val="FF0000"/>
            </a:solidFill>
            <a:prstDash val="dash"/>
          </a:ln>
        </p:spPr>
      </p:pic>
    </p:spTree>
    <p:extLst>
      <p:ext uri="{BB962C8B-B14F-4D97-AF65-F5344CB8AC3E}">
        <p14:creationId xmlns:p14="http://schemas.microsoft.com/office/powerpoint/2010/main" val="43886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Characteristics of Four Categories of Life Cycles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sz="1200" b="1" dirty="0">
              <a:solidFill>
                <a:srgbClr val="53728A"/>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6</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2445608" y="1416163"/>
            <a:ext cx="7734300" cy="4850900"/>
          </a:xfrm>
          <a:prstGeom prst="rect">
            <a:avLst/>
          </a:prstGeom>
        </p:spPr>
      </p:pic>
    </p:spTree>
    <p:extLst>
      <p:ext uri="{BB962C8B-B14F-4D97-AF65-F5344CB8AC3E}">
        <p14:creationId xmlns:p14="http://schemas.microsoft.com/office/powerpoint/2010/main" val="4217830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Creating an agile environment</a:t>
            </a:r>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4117583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Current and Next lecture overview</a:t>
            </a:r>
          </a:p>
        </p:txBody>
      </p:sp>
      <p:sp>
        <p:nvSpPr>
          <p:cNvPr id="3" name="Content Placeholder 2"/>
          <p:cNvSpPr>
            <a:spLocks noGrp="1"/>
          </p:cNvSpPr>
          <p:nvPr>
            <p:ph idx="1"/>
          </p:nvPr>
        </p:nvSpPr>
        <p:spPr/>
        <p:txBody>
          <a:bodyPr/>
          <a:lstStyle/>
          <a:p>
            <a:endParaRPr lang="en-US" b="1" dirty="0"/>
          </a:p>
          <a:p>
            <a:r>
              <a:rPr lang="en-US" b="1" dirty="0"/>
              <a:t>IMPLEMENTING AGILE: CREATING AN AGILE ENVIRONMENT</a:t>
            </a:r>
          </a:p>
          <a:p>
            <a:pPr marL="0" indent="0">
              <a:buNone/>
            </a:pPr>
            <a:endParaRPr lang="en-US" b="1" dirty="0"/>
          </a:p>
          <a:p>
            <a:r>
              <a:rPr lang="en-US" b="1" dirty="0"/>
              <a:t>IMPLEMENTING AGILE: DELIVERING IN AN AGILE ENVIRONMENT</a:t>
            </a:r>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8</a:t>
            </a:fld>
            <a:endParaRPr lang="en-US"/>
          </a:p>
        </p:txBody>
      </p:sp>
    </p:spTree>
    <p:extLst>
      <p:ext uri="{BB962C8B-B14F-4D97-AF65-F5344CB8AC3E}">
        <p14:creationId xmlns:p14="http://schemas.microsoft.com/office/powerpoint/2010/main" val="1293462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How can the project team act in an agile manner?</a:t>
            </a:r>
          </a:p>
          <a:p>
            <a:r>
              <a:rPr lang="en-US" dirty="0"/>
              <a:t>What can the team deliver quickly and obtain early feedback to benefit the next delivery cycle?</a:t>
            </a:r>
          </a:p>
          <a:p>
            <a:r>
              <a:rPr lang="en-US" dirty="0"/>
              <a:t>How can the team act in a transparent manner?</a:t>
            </a:r>
          </a:p>
          <a:p>
            <a:r>
              <a:rPr lang="en-US" dirty="0"/>
              <a:t>What work can be avoided in order to focus on high-priority items?</a:t>
            </a:r>
          </a:p>
          <a:p>
            <a:r>
              <a:rPr lang="en-US" dirty="0"/>
              <a:t>How can a servant-leadership approach benefit the achievement of the team's goals?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9</a:t>
            </a:fld>
            <a:endParaRPr lang="en-US"/>
          </a:p>
        </p:txBody>
      </p:sp>
      <p:sp>
        <p:nvSpPr>
          <p:cNvPr id="7" name="Title 1"/>
          <p:cNvSpPr>
            <a:spLocks noGrp="1"/>
          </p:cNvSpPr>
          <p:nvPr>
            <p:ph type="title"/>
          </p:nvPr>
        </p:nvSpPr>
        <p:spPr>
          <a:xfrm>
            <a:off x="838200" y="365125"/>
            <a:ext cx="10515600" cy="1325563"/>
          </a:xfrm>
        </p:spPr>
        <p:txBody>
          <a:bodyPr/>
          <a:lstStyle/>
          <a:p>
            <a:r>
              <a:rPr lang="en-US" b="1" dirty="0"/>
              <a:t>START WITH AN AGILE MINDSET</a:t>
            </a:r>
            <a:endParaRPr lang="en-US" dirty="0"/>
          </a:p>
        </p:txBody>
      </p:sp>
    </p:spTree>
    <p:extLst>
      <p:ext uri="{BB962C8B-B14F-4D97-AF65-F5344CB8AC3E}">
        <p14:creationId xmlns:p14="http://schemas.microsoft.com/office/powerpoint/2010/main" val="2855921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LEADERSHIP EMPOWERS THE</a:t>
            </a:r>
            <a:br>
              <a:rPr lang="en-US" b="1" dirty="0"/>
            </a:br>
            <a:r>
              <a:rPr lang="en-US" b="1" dirty="0"/>
              <a:t>TEAM</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1022806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LEADERSHIP</a:t>
            </a:r>
            <a:endParaRPr lang="en-US" dirty="0"/>
          </a:p>
        </p:txBody>
      </p:sp>
      <p:sp>
        <p:nvSpPr>
          <p:cNvPr id="3" name="Content Placeholder 2"/>
          <p:cNvSpPr>
            <a:spLocks noGrp="1"/>
          </p:cNvSpPr>
          <p:nvPr>
            <p:ph idx="1"/>
          </p:nvPr>
        </p:nvSpPr>
        <p:spPr/>
        <p:txBody>
          <a:bodyPr/>
          <a:lstStyle/>
          <a:p>
            <a:r>
              <a:rPr lang="en-US" dirty="0"/>
              <a:t>Servant leadership is the practice of leading through service to the team, by focusing on understanding and addressing the needs and development of team members in order to enable the highest possible team performance</a:t>
            </a:r>
          </a:p>
          <a:p>
            <a:r>
              <a:rPr lang="en-US" dirty="0"/>
              <a:t>The role of a servant leader is to facilitate the team's discovery and definition of agile. </a:t>
            </a:r>
          </a:p>
          <a:p>
            <a:r>
              <a:rPr lang="en-US" dirty="0"/>
              <a:t>Servant leaders practice and radiate agile</a:t>
            </a:r>
          </a:p>
          <a:p>
            <a:r>
              <a:rPr lang="en-US" dirty="0"/>
              <a:t>Servant leadership = facilitative skills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11</a:t>
            </a:fld>
            <a:endParaRPr lang="en-US"/>
          </a:p>
        </p:txBody>
      </p:sp>
    </p:spTree>
    <p:extLst>
      <p:ext uri="{BB962C8B-B14F-4D97-AF65-F5344CB8AC3E}">
        <p14:creationId xmlns:p14="http://schemas.microsoft.com/office/powerpoint/2010/main" val="2518738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Servant leaders approach project work in this order:</a:t>
            </a:r>
          </a:p>
        </p:txBody>
      </p:sp>
      <p:sp>
        <p:nvSpPr>
          <p:cNvPr id="3" name="Content Placeholder 2"/>
          <p:cNvSpPr>
            <a:spLocks noGrp="1"/>
          </p:cNvSpPr>
          <p:nvPr>
            <p:ph idx="1"/>
          </p:nvPr>
        </p:nvSpPr>
        <p:spPr>
          <a:xfrm>
            <a:off x="1147119" y="1773407"/>
            <a:ext cx="10515600" cy="4351338"/>
          </a:xfrm>
        </p:spPr>
        <p:txBody>
          <a:bodyPr>
            <a:normAutofit/>
          </a:bodyPr>
          <a:lstStyle/>
          <a:p>
            <a:r>
              <a:rPr lang="en-US" b="1" dirty="0"/>
              <a:t>Purpose. </a:t>
            </a:r>
            <a:r>
              <a:rPr lang="en-US" dirty="0"/>
              <a:t>Work with the team to define the “why” or purpose so they can engage and coalesce around the goal for the project. The entire team optimizes at the project level, not the person level.</a:t>
            </a:r>
          </a:p>
          <a:p>
            <a:r>
              <a:rPr lang="en-US" b="1" dirty="0"/>
              <a:t>People. </a:t>
            </a:r>
            <a:r>
              <a:rPr lang="en-US" dirty="0"/>
              <a:t>Once the purpose is established, encourage the team to create an environment where everyone can succeed. Ask each team member to contribute across the project work.</a:t>
            </a:r>
          </a:p>
          <a:p>
            <a:r>
              <a:rPr lang="en-US" b="1" dirty="0"/>
              <a:t>Process. </a:t>
            </a:r>
            <a:r>
              <a:rPr lang="en-US" dirty="0"/>
              <a:t>Do not plan on following the “perfect” agile process, but instead look for the results. When a </a:t>
            </a:r>
            <a:r>
              <a:rPr lang="en-US" dirty="0">
                <a:solidFill>
                  <a:schemeClr val="accent1">
                    <a:lumMod val="75000"/>
                  </a:schemeClr>
                </a:solidFill>
              </a:rPr>
              <a:t>cross-functional team </a:t>
            </a:r>
            <a:r>
              <a:rPr lang="en-US" dirty="0">
                <a:solidFill>
                  <a:srgbClr val="00B050"/>
                </a:solidFill>
              </a:rPr>
              <a:t>delivers finished value often</a:t>
            </a:r>
            <a:r>
              <a:rPr lang="en-US" dirty="0"/>
              <a:t> and </a:t>
            </a:r>
            <a:r>
              <a:rPr lang="en-US" dirty="0">
                <a:solidFill>
                  <a:schemeClr val="accent2">
                    <a:lumMod val="75000"/>
                  </a:schemeClr>
                </a:solidFill>
              </a:rPr>
              <a:t>reflects on the product and process</a:t>
            </a:r>
            <a:r>
              <a:rPr lang="en-US" dirty="0"/>
              <a:t>, the teams are agile. It does not matter what the team calls its process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12</a:t>
            </a:fld>
            <a:endParaRPr lang="en-US"/>
          </a:p>
        </p:txBody>
      </p:sp>
    </p:spTree>
    <p:extLst>
      <p:ext uri="{BB962C8B-B14F-4D97-AF65-F5344CB8AC3E}">
        <p14:creationId xmlns:p14="http://schemas.microsoft.com/office/powerpoint/2010/main" val="31227805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sv-SE" sz="3600" dirty="0"/>
              <a:t>INTERPERSONAL SKILLS VERSUS TECHNICAL SKILLS</a:t>
            </a:r>
            <a:endParaRPr lang="en-US" sz="3600" dirty="0"/>
          </a:p>
        </p:txBody>
      </p:sp>
      <p:sp>
        <p:nvSpPr>
          <p:cNvPr id="3" name="Content Placeholder 2"/>
          <p:cNvSpPr>
            <a:spLocks noGrp="1"/>
          </p:cNvSpPr>
          <p:nvPr>
            <p:ph idx="1"/>
          </p:nvPr>
        </p:nvSpPr>
        <p:spPr>
          <a:xfrm>
            <a:off x="1110049" y="1888979"/>
            <a:ext cx="10515600" cy="4351338"/>
          </a:xfrm>
        </p:spPr>
        <p:txBody>
          <a:bodyPr>
            <a:normAutofit/>
          </a:bodyPr>
          <a:lstStyle/>
          <a:p>
            <a:r>
              <a:rPr lang="en-US" dirty="0"/>
              <a:t>Team members emphasize their interpersonal and emotional intelligence skills—not just technical skills. </a:t>
            </a:r>
          </a:p>
          <a:p>
            <a:r>
              <a:rPr lang="en-US" dirty="0"/>
              <a:t>Everyone on the team works to exhibit more initiative, integrity, emotional intelligence, honesty, collaboration, humility, and willingness to communicate in various ways so that the entire team can work together well. </a:t>
            </a:r>
          </a:p>
          <a:p>
            <a:r>
              <a:rPr lang="en-US" dirty="0"/>
              <a:t>The team needs these skills so they can respond well to changes in project direction and technical product changes. When everyone can adapt to the work and to each other, the entire team is more likely to succeed</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13</a:t>
            </a:fld>
            <a:endParaRPr lang="en-US"/>
          </a:p>
        </p:txBody>
      </p:sp>
    </p:spTree>
    <p:extLst>
      <p:ext uri="{BB962C8B-B14F-4D97-AF65-F5344CB8AC3E}">
        <p14:creationId xmlns:p14="http://schemas.microsoft.com/office/powerpoint/2010/main" val="3618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servant leadership: enables project leaders to become more agile</a:t>
            </a:r>
          </a:p>
        </p:txBody>
      </p:sp>
      <p:sp>
        <p:nvSpPr>
          <p:cNvPr id="3" name="Content Placeholder 2"/>
          <p:cNvSpPr>
            <a:spLocks noGrp="1"/>
          </p:cNvSpPr>
          <p:nvPr>
            <p:ph idx="1"/>
          </p:nvPr>
        </p:nvSpPr>
        <p:spPr/>
        <p:txBody>
          <a:bodyPr/>
          <a:lstStyle/>
          <a:p>
            <a:r>
              <a:rPr lang="en-US" dirty="0"/>
              <a:t>Promoting self-awareness;</a:t>
            </a:r>
          </a:p>
          <a:p>
            <a:r>
              <a:rPr lang="en-US" dirty="0"/>
              <a:t>Listening;</a:t>
            </a:r>
          </a:p>
          <a:p>
            <a:r>
              <a:rPr lang="en-US" dirty="0"/>
              <a:t>Serving those on the team;</a:t>
            </a:r>
          </a:p>
          <a:p>
            <a:r>
              <a:rPr lang="en-US" dirty="0"/>
              <a:t>Helping people grow;</a:t>
            </a:r>
          </a:p>
          <a:p>
            <a:r>
              <a:rPr lang="en-US" dirty="0"/>
              <a:t>Coaching vs. controlling;</a:t>
            </a:r>
          </a:p>
          <a:p>
            <a:r>
              <a:rPr lang="en-US" dirty="0"/>
              <a:t>Promoting </a:t>
            </a:r>
            <a:r>
              <a:rPr lang="en-US" b="1" u="sng" dirty="0"/>
              <a:t>safety</a:t>
            </a:r>
            <a:r>
              <a:rPr lang="en-US" dirty="0"/>
              <a:t>, respect, and trust; and</a:t>
            </a:r>
          </a:p>
          <a:p>
            <a:r>
              <a:rPr lang="en-US" dirty="0"/>
              <a:t>Promoting the energy and intelligence of others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14</a:t>
            </a:fld>
            <a:endParaRPr lang="en-US"/>
          </a:p>
        </p:txBody>
      </p:sp>
    </p:spTree>
    <p:extLst>
      <p:ext uri="{BB962C8B-B14F-4D97-AF65-F5344CB8AC3E}">
        <p14:creationId xmlns:p14="http://schemas.microsoft.com/office/powerpoint/2010/main" val="2526867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 RESPONSIBILITIES</a:t>
            </a:r>
          </a:p>
        </p:txBody>
      </p:sp>
      <p:sp>
        <p:nvSpPr>
          <p:cNvPr id="3" name="Content Placeholder 2"/>
          <p:cNvSpPr>
            <a:spLocks noGrp="1"/>
          </p:cNvSpPr>
          <p:nvPr>
            <p:ph idx="1"/>
          </p:nvPr>
        </p:nvSpPr>
        <p:spPr/>
        <p:txBody>
          <a:bodyPr/>
          <a:lstStyle/>
          <a:p>
            <a:r>
              <a:rPr lang="en-US" dirty="0"/>
              <a:t>Manage relationships to build communication and coordination within the team and across the organization</a:t>
            </a:r>
          </a:p>
          <a:p>
            <a:r>
              <a:rPr lang="en-US" dirty="0"/>
              <a:t>These relationships help the leaders navigate the organization to support the team</a:t>
            </a:r>
          </a:p>
          <a:p>
            <a:r>
              <a:rPr lang="en-US" dirty="0"/>
              <a:t>This kind of support helps to remove impediments and facilitates the team to streamline its processes</a:t>
            </a:r>
          </a:p>
          <a:p>
            <a:r>
              <a:rPr lang="en-US" dirty="0"/>
              <a:t>Because servant leaders understand agile and practice a specific approach to agile, they can assist in fulfilling the team's needs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15</a:t>
            </a:fld>
            <a:endParaRPr lang="en-US"/>
          </a:p>
        </p:txBody>
      </p:sp>
    </p:spTree>
    <p:extLst>
      <p:ext uri="{BB962C8B-B14F-4D97-AF65-F5344CB8AC3E}">
        <p14:creationId xmlns:p14="http://schemas.microsoft.com/office/powerpoint/2010/main" val="259129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SERVANT LEADERS PAVE THE WAY FOR OTHERS’ CONTRIBUTION</a:t>
            </a:r>
          </a:p>
        </p:txBody>
      </p:sp>
      <p:sp>
        <p:nvSpPr>
          <p:cNvPr id="3" name="Content Placeholder 2"/>
          <p:cNvSpPr>
            <a:spLocks noGrp="1"/>
          </p:cNvSpPr>
          <p:nvPr>
            <p:ph idx="1"/>
          </p:nvPr>
        </p:nvSpPr>
        <p:spPr/>
        <p:txBody>
          <a:bodyPr>
            <a:normAutofit/>
          </a:bodyPr>
          <a:lstStyle/>
          <a:p>
            <a:r>
              <a:rPr lang="en-US" dirty="0"/>
              <a:t>In agile, the team manages its work process and its work product.  </a:t>
            </a:r>
          </a:p>
          <a:p>
            <a:r>
              <a:rPr lang="en-US" dirty="0"/>
              <a:t>Servant leaders work to fulfill the needs of the teams, projects, and organization. </a:t>
            </a:r>
          </a:p>
          <a:p>
            <a:r>
              <a:rPr lang="en-US" dirty="0"/>
              <a:t>The servant leader focuses on paving the way for the team to do its best work.</a:t>
            </a:r>
          </a:p>
          <a:p>
            <a:r>
              <a:rPr lang="en-US" dirty="0"/>
              <a:t>The servant leader influences projects and encourages the organization to think differently.</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16</a:t>
            </a:fld>
            <a:endParaRPr lang="en-US"/>
          </a:p>
        </p:txBody>
      </p:sp>
    </p:spTree>
    <p:extLst>
      <p:ext uri="{BB962C8B-B14F-4D97-AF65-F5344CB8AC3E}">
        <p14:creationId xmlns:p14="http://schemas.microsoft.com/office/powerpoint/2010/main" val="4513386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examples of the responsibilities a servant leader may have:</a:t>
            </a:r>
          </a:p>
        </p:txBody>
      </p:sp>
      <p:sp>
        <p:nvSpPr>
          <p:cNvPr id="3" name="Content Placeholder 2"/>
          <p:cNvSpPr>
            <a:spLocks noGrp="1"/>
          </p:cNvSpPr>
          <p:nvPr>
            <p:ph idx="1"/>
          </p:nvPr>
        </p:nvSpPr>
        <p:spPr/>
        <p:txBody>
          <a:bodyPr/>
          <a:lstStyle/>
          <a:p>
            <a:r>
              <a:rPr lang="en-US" dirty="0"/>
              <a:t>Educate stakeholders around why and how to be agile</a:t>
            </a:r>
          </a:p>
          <a:p>
            <a:r>
              <a:rPr lang="en-US" dirty="0"/>
              <a:t>Support the team through mentoring, encouragement, and support.</a:t>
            </a:r>
          </a:p>
          <a:p>
            <a:r>
              <a:rPr lang="en-US" dirty="0"/>
              <a:t>Advocate for team members training and career development. </a:t>
            </a:r>
          </a:p>
          <a:p>
            <a:r>
              <a:rPr lang="en-US" dirty="0"/>
              <a:t>Help the team with technical project management activities like quantitative risk analysis.</a:t>
            </a:r>
          </a:p>
          <a:p>
            <a:r>
              <a:rPr lang="en-US" dirty="0"/>
              <a:t>Celebrate team successes and support and bridge building activities with external groups. </a:t>
            </a:r>
          </a:p>
          <a:p>
            <a:r>
              <a:rPr lang="en-US" dirty="0"/>
              <a:t>Create upward spirals of appreciation and good will for increased collaboration.</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17</a:t>
            </a:fld>
            <a:endParaRPr lang="en-US"/>
          </a:p>
        </p:txBody>
      </p:sp>
    </p:spTree>
    <p:extLst>
      <p:ext uri="{BB962C8B-B14F-4D97-AF65-F5344CB8AC3E}">
        <p14:creationId xmlns:p14="http://schemas.microsoft.com/office/powerpoint/2010/main" val="3581669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ROLE OF THE PROJECT MANAGER IN AN AGILE ENVIRONMENT</a:t>
            </a:r>
          </a:p>
        </p:txBody>
      </p:sp>
      <p:sp>
        <p:nvSpPr>
          <p:cNvPr id="3" name="Content Placeholder 2"/>
          <p:cNvSpPr>
            <a:spLocks noGrp="1"/>
          </p:cNvSpPr>
          <p:nvPr>
            <p:ph idx="1"/>
          </p:nvPr>
        </p:nvSpPr>
        <p:spPr/>
        <p:txBody>
          <a:bodyPr>
            <a:normAutofit/>
          </a:bodyPr>
          <a:lstStyle/>
          <a:p>
            <a:r>
              <a:rPr lang="en-US" dirty="0"/>
              <a:t>Some agile practitioners think the role of a project manager is not needed, due to self-organizing teams taking on the former responsibilities of the project manager. </a:t>
            </a:r>
          </a:p>
          <a:p>
            <a:r>
              <a:rPr lang="en-US" dirty="0"/>
              <a:t>However, pragmatic agile practitioners and organizations realize that project managers can add significant value in many situations. The key difference is that their roles and responsibilities look somewhat different.</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18</a:t>
            </a:fld>
            <a:endParaRPr lang="en-US"/>
          </a:p>
        </p:txBody>
      </p:sp>
    </p:spTree>
    <p:extLst>
      <p:ext uri="{BB962C8B-B14F-4D97-AF65-F5344CB8AC3E}">
        <p14:creationId xmlns:p14="http://schemas.microsoft.com/office/powerpoint/2010/main" val="2883081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PROJECT MANAGERS USE SERVANT LEADERSHIP</a:t>
            </a:r>
          </a:p>
        </p:txBody>
      </p:sp>
      <p:sp>
        <p:nvSpPr>
          <p:cNvPr id="3" name="Content Placeholder 2"/>
          <p:cNvSpPr>
            <a:spLocks noGrp="1"/>
          </p:cNvSpPr>
          <p:nvPr>
            <p:ph idx="1"/>
          </p:nvPr>
        </p:nvSpPr>
        <p:spPr/>
        <p:txBody>
          <a:bodyPr>
            <a:normAutofit/>
          </a:bodyPr>
          <a:lstStyle/>
          <a:p>
            <a:r>
              <a:rPr lang="en-US" dirty="0"/>
              <a:t>When working on an agile project, project managers shift from being the center to serving the team and the management. </a:t>
            </a:r>
          </a:p>
          <a:p>
            <a:r>
              <a:rPr lang="en-US" dirty="0"/>
              <a:t>In an agile environment, project managers are servant leaders, changing their emphasis to coaching people who want help, fostering greater collaboration on the team, and aligning stakeholder needs. </a:t>
            </a:r>
          </a:p>
          <a:p>
            <a:r>
              <a:rPr lang="en-US" dirty="0"/>
              <a:t>As a servant leader, project managers encourage the distribution of responsibility to the team: to those people who have the knowledge to get work done.</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19</a:t>
            </a:fld>
            <a:endParaRPr lang="en-US"/>
          </a:p>
        </p:txBody>
      </p:sp>
    </p:spTree>
    <p:extLst>
      <p:ext uri="{BB962C8B-B14F-4D97-AF65-F5344CB8AC3E}">
        <p14:creationId xmlns:p14="http://schemas.microsoft.com/office/powerpoint/2010/main" val="8695804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TEAM COMPOSITION</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1998446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p:txBody>
          <a:bodyPr>
            <a:normAutofit/>
          </a:bodyPr>
          <a:lstStyle/>
          <a:p>
            <a:r>
              <a:rPr lang="en-US" dirty="0"/>
              <a:t>A core tenet in both the values and the principles of the Agile Manifesto is the importance of individuals and interactions. </a:t>
            </a:r>
          </a:p>
          <a:p>
            <a:r>
              <a:rPr lang="en-US" dirty="0"/>
              <a:t>Agile optimizes the flow of value, emphasizing rapid feature delivery to the customer, rather than on how people are “utilized.”</a:t>
            </a:r>
          </a:p>
          <a:p>
            <a:r>
              <a:rPr lang="en-US" i="1" dirty="0"/>
              <a:t>TIP: Build projects around motivated individuals. Give them the environment and support they need and trust them to get the job done.</a:t>
            </a:r>
          </a:p>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21</a:t>
            </a:fld>
            <a:endParaRPr lang="en-US"/>
          </a:p>
        </p:txBody>
      </p:sp>
    </p:spTree>
    <p:extLst>
      <p:ext uri="{BB962C8B-B14F-4D97-AF65-F5344CB8AC3E}">
        <p14:creationId xmlns:p14="http://schemas.microsoft.com/office/powerpoint/2010/main" val="41915361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Benefits of optimizing the flow of value</a:t>
            </a:r>
          </a:p>
        </p:txBody>
      </p:sp>
      <p:sp>
        <p:nvSpPr>
          <p:cNvPr id="3" name="Content Placeholder 2"/>
          <p:cNvSpPr>
            <a:spLocks noGrp="1"/>
          </p:cNvSpPr>
          <p:nvPr>
            <p:ph idx="1"/>
          </p:nvPr>
        </p:nvSpPr>
        <p:spPr/>
        <p:txBody>
          <a:bodyPr/>
          <a:lstStyle/>
          <a:p>
            <a:r>
              <a:rPr lang="en-US" dirty="0"/>
              <a:t>People are more likely to collaborate.</a:t>
            </a:r>
          </a:p>
          <a:p>
            <a:r>
              <a:rPr lang="en-US" dirty="0"/>
              <a:t>Teams finish valuable work faster.</a:t>
            </a:r>
          </a:p>
          <a:p>
            <a:r>
              <a:rPr lang="en-US" dirty="0"/>
              <a:t>Teams waste much less time because they do not multitask and have to re-establish context.</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22</a:t>
            </a:fld>
            <a:endParaRPr lang="en-US"/>
          </a:p>
        </p:txBody>
      </p:sp>
    </p:spTree>
    <p:extLst>
      <p:ext uri="{BB962C8B-B14F-4D97-AF65-F5344CB8AC3E}">
        <p14:creationId xmlns:p14="http://schemas.microsoft.com/office/powerpoint/2010/main" val="26160727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[1/2]</a:t>
            </a:r>
          </a:p>
        </p:txBody>
      </p:sp>
      <p:sp>
        <p:nvSpPr>
          <p:cNvPr id="3" name="Content Placeholder 2"/>
          <p:cNvSpPr>
            <a:spLocks noGrp="1"/>
          </p:cNvSpPr>
          <p:nvPr>
            <p:ph idx="1"/>
          </p:nvPr>
        </p:nvSpPr>
        <p:spPr/>
        <p:txBody>
          <a:bodyPr>
            <a:normAutofit/>
          </a:bodyPr>
          <a:lstStyle/>
          <a:p>
            <a:r>
              <a:rPr lang="en-US" dirty="0"/>
              <a:t>Agile teams focus on rapid product development so they can obtain feedback</a:t>
            </a:r>
          </a:p>
          <a:p>
            <a:r>
              <a:rPr lang="en-US" dirty="0"/>
              <a:t>The most effective agile teams tend to range in size from 3 to 9</a:t>
            </a:r>
          </a:p>
          <a:p>
            <a:r>
              <a:rPr lang="en-US" dirty="0"/>
              <a:t>Ideally, agile teams are co-located in a team space</a:t>
            </a:r>
          </a:p>
          <a:p>
            <a:r>
              <a:rPr lang="en-US" dirty="0"/>
              <a:t>Team members are 100% dedicated to the teams</a:t>
            </a:r>
          </a:p>
          <a:p>
            <a:r>
              <a:rPr lang="en-US" dirty="0"/>
              <a:t>Agile encourages self-managing teams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23</a:t>
            </a:fld>
            <a:endParaRPr lang="en-US"/>
          </a:p>
        </p:txBody>
      </p:sp>
    </p:spTree>
    <p:extLst>
      <p:ext uri="{BB962C8B-B14F-4D97-AF65-F5344CB8AC3E}">
        <p14:creationId xmlns:p14="http://schemas.microsoft.com/office/powerpoint/2010/main" val="4024773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[2/2]</a:t>
            </a:r>
          </a:p>
        </p:txBody>
      </p:sp>
      <p:sp>
        <p:nvSpPr>
          <p:cNvPr id="3" name="Content Placeholder 2"/>
          <p:cNvSpPr>
            <a:spLocks noGrp="1"/>
          </p:cNvSpPr>
          <p:nvPr>
            <p:ph idx="1"/>
          </p:nvPr>
        </p:nvSpPr>
        <p:spPr/>
        <p:txBody>
          <a:bodyPr>
            <a:normAutofit/>
          </a:bodyPr>
          <a:lstStyle/>
          <a:p>
            <a:r>
              <a:rPr lang="en-US" dirty="0"/>
              <a:t>Agile teams thrive with servant leadership</a:t>
            </a:r>
          </a:p>
          <a:p>
            <a:r>
              <a:rPr lang="en-US" dirty="0"/>
              <a:t>The leaders support the teams’ approach to their work</a:t>
            </a:r>
          </a:p>
          <a:p>
            <a:r>
              <a:rPr lang="en-US" dirty="0"/>
              <a:t>Cross-functional agile teams produce functional product increments frequently</a:t>
            </a:r>
          </a:p>
          <a:p>
            <a:r>
              <a:rPr lang="en-US" dirty="0"/>
              <a:t>The teams collectively own the work and together have all of the necessary skills to deliver completed work</a:t>
            </a:r>
          </a:p>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24</a:t>
            </a:fld>
            <a:endParaRPr lang="en-US"/>
          </a:p>
        </p:txBody>
      </p:sp>
    </p:spTree>
    <p:extLst>
      <p:ext uri="{BB962C8B-B14F-4D97-AF65-F5344CB8AC3E}">
        <p14:creationId xmlns:p14="http://schemas.microsoft.com/office/powerpoint/2010/main" val="2462465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effectiveness</a:t>
            </a:r>
          </a:p>
        </p:txBody>
      </p:sp>
      <p:sp>
        <p:nvSpPr>
          <p:cNvPr id="3" name="Content Placeholder 2"/>
          <p:cNvSpPr>
            <a:spLocks noGrp="1"/>
          </p:cNvSpPr>
          <p:nvPr>
            <p:ph idx="1"/>
          </p:nvPr>
        </p:nvSpPr>
        <p:spPr/>
        <p:txBody>
          <a:bodyPr/>
          <a:lstStyle/>
          <a:p>
            <a:r>
              <a:rPr lang="en-US" dirty="0"/>
              <a:t>The more a team limits its </a:t>
            </a:r>
            <a:r>
              <a:rPr lang="en-US" b="1" dirty="0"/>
              <a:t>work in progress</a:t>
            </a:r>
            <a:r>
              <a:rPr lang="en-US" dirty="0"/>
              <a:t>, the more likely its members can collaborate to expedite work across the board</a:t>
            </a:r>
          </a:p>
          <a:p>
            <a:r>
              <a:rPr lang="en-US" dirty="0"/>
              <a:t>Team members in successful agile teams work to collaborate in various ways (such as </a:t>
            </a:r>
            <a:r>
              <a:rPr lang="en-US" b="1" dirty="0"/>
              <a:t>pairing, swarming, and mobbing</a:t>
            </a:r>
            <a:r>
              <a:rPr lang="en-US" dirty="0"/>
              <a:t>) so they do not fall into the </a:t>
            </a:r>
            <a:r>
              <a:rPr lang="en-US" b="1" dirty="0"/>
              <a:t>trap of mini-waterfalls </a:t>
            </a:r>
            <a:r>
              <a:rPr lang="en-US" dirty="0"/>
              <a:t>instead of collaborative work</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25</a:t>
            </a:fld>
            <a:endParaRPr lang="en-US"/>
          </a:p>
        </p:txBody>
      </p:sp>
    </p:spTree>
    <p:extLst>
      <p:ext uri="{BB962C8B-B14F-4D97-AF65-F5344CB8AC3E}">
        <p14:creationId xmlns:p14="http://schemas.microsoft.com/office/powerpoint/2010/main" val="34848186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collaboration</a:t>
            </a:r>
          </a:p>
        </p:txBody>
      </p:sp>
      <p:sp>
        <p:nvSpPr>
          <p:cNvPr id="3" name="Content Placeholder 2"/>
          <p:cNvSpPr>
            <a:spLocks noGrp="1"/>
          </p:cNvSpPr>
          <p:nvPr>
            <p:ph idx="1"/>
          </p:nvPr>
        </p:nvSpPr>
        <p:spPr/>
        <p:txBody>
          <a:bodyPr/>
          <a:lstStyle/>
          <a:p>
            <a:r>
              <a:rPr lang="en-US" b="1" dirty="0"/>
              <a:t>Pair Work. </a:t>
            </a:r>
            <a:r>
              <a:rPr lang="en-US" dirty="0"/>
              <a:t>A technique of pairing two team members to work simultaneously on the same work item</a:t>
            </a:r>
          </a:p>
          <a:p>
            <a:r>
              <a:rPr lang="en-US" b="1" dirty="0"/>
              <a:t>Swarming. </a:t>
            </a:r>
            <a:r>
              <a:rPr lang="en-US" dirty="0"/>
              <a:t>A technique in which multiple team members focus collectively on resolving a specific impediment</a:t>
            </a:r>
          </a:p>
          <a:p>
            <a:r>
              <a:rPr lang="en-US" b="1" dirty="0"/>
              <a:t>Mobbing. </a:t>
            </a:r>
            <a:r>
              <a:rPr lang="en-US" dirty="0"/>
              <a:t>A technique in which multiple team members focus simultaneously and coordinate their contributions on a particular work item</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26</a:t>
            </a:fld>
            <a:endParaRPr lang="en-US"/>
          </a:p>
        </p:txBody>
      </p:sp>
    </p:spTree>
    <p:extLst>
      <p:ext uri="{BB962C8B-B14F-4D97-AF65-F5344CB8AC3E}">
        <p14:creationId xmlns:p14="http://schemas.microsoft.com/office/powerpoint/2010/main" val="14928145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Mini-waterfalls</a:t>
            </a:r>
          </a:p>
        </p:txBody>
      </p:sp>
      <p:sp>
        <p:nvSpPr>
          <p:cNvPr id="3" name="Content Placeholder 2"/>
          <p:cNvSpPr>
            <a:spLocks noGrp="1"/>
          </p:cNvSpPr>
          <p:nvPr>
            <p:ph idx="1"/>
          </p:nvPr>
        </p:nvSpPr>
        <p:spPr/>
        <p:txBody>
          <a:bodyPr/>
          <a:lstStyle/>
          <a:p>
            <a:r>
              <a:rPr lang="en-US" dirty="0"/>
              <a:t>Mini-waterfalls occur when the team addresses </a:t>
            </a:r>
            <a:r>
              <a:rPr lang="en-US" i="1" dirty="0"/>
              <a:t>all </a:t>
            </a:r>
            <a:r>
              <a:rPr lang="en-US" dirty="0"/>
              <a:t>of the requirements in a given period, then attempts to do </a:t>
            </a:r>
            <a:r>
              <a:rPr lang="en-US" i="1" dirty="0"/>
              <a:t>all </a:t>
            </a:r>
            <a:r>
              <a:rPr lang="en-US" dirty="0"/>
              <a:t>of the design, then moves on to do </a:t>
            </a:r>
            <a:r>
              <a:rPr lang="en-US" i="1" dirty="0"/>
              <a:t>all </a:t>
            </a:r>
            <a:r>
              <a:rPr lang="en-US" dirty="0"/>
              <a:t>of the building</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27</a:t>
            </a:fld>
            <a:endParaRPr lang="en-US"/>
          </a:p>
        </p:txBody>
      </p:sp>
    </p:spTree>
    <p:extLst>
      <p:ext uri="{BB962C8B-B14F-4D97-AF65-F5344CB8AC3E}">
        <p14:creationId xmlns:p14="http://schemas.microsoft.com/office/powerpoint/2010/main" val="6604004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t>Attributes of Successful Agile Teams [1/2]</a:t>
            </a:r>
            <a:endParaRPr lang="en-US" sz="4000"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28</a:t>
            </a:fld>
            <a:endParaRPr lang="en-US"/>
          </a:p>
        </p:txBody>
      </p:sp>
      <p:graphicFrame>
        <p:nvGraphicFramePr>
          <p:cNvPr id="7" name="Content Placeholder 6"/>
          <p:cNvGraphicFramePr>
            <a:graphicFrameLocks noGrp="1"/>
          </p:cNvGraphicFramePr>
          <p:nvPr>
            <p:ph idx="1"/>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a:solidFill>
                            <a:schemeClr val="lt1"/>
                          </a:solidFill>
                          <a:latin typeface="+mn-lt"/>
                          <a:ea typeface="+mn-ea"/>
                          <a:cs typeface="+mn-cs"/>
                        </a:rPr>
                        <a:t>Attribute</a:t>
                      </a:r>
                      <a:endParaRPr lang="en-US" dirty="0"/>
                    </a:p>
                  </a:txBody>
                  <a:tcPr/>
                </a:tc>
                <a:tc>
                  <a:txBody>
                    <a:bodyPr/>
                    <a:lstStyle/>
                    <a:p>
                      <a:r>
                        <a:rPr lang="en-US" sz="1800" b="1" i="0" u="none" strike="noStrike" kern="1200" baseline="0" dirty="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a:solidFill>
                            <a:schemeClr val="dk1"/>
                          </a:solidFill>
                          <a:latin typeface="+mn-lt"/>
                          <a:ea typeface="+mn-ea"/>
                          <a:cs typeface="+mn-cs"/>
                        </a:rPr>
                        <a:t>Cross-functional team</a:t>
                      </a:r>
                    </a:p>
                    <a:p>
                      <a:r>
                        <a:rPr lang="en-US" sz="1800" b="0" i="0" u="none" strike="noStrike" kern="1200" baseline="0" dirty="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a:solidFill>
                            <a:schemeClr val="dk1"/>
                          </a:solidFill>
                          <a:latin typeface="+mn-lt"/>
                          <a:ea typeface="+mn-ea"/>
                          <a:cs typeface="+mn-cs"/>
                        </a:rPr>
                        <a:t>Colocation or ability to</a:t>
                      </a:r>
                    </a:p>
                    <a:p>
                      <a:r>
                        <a:rPr lang="en-US" sz="1800" b="0" i="0" u="none" strike="noStrike" kern="1200" baseline="0" dirty="0">
                          <a:solidFill>
                            <a:schemeClr val="dk1"/>
                          </a:solidFill>
                          <a:latin typeface="+mn-lt"/>
                          <a:ea typeface="+mn-ea"/>
                          <a:cs typeface="+mn-cs"/>
                        </a:rPr>
                        <a:t>manage any location</a:t>
                      </a:r>
                    </a:p>
                    <a:p>
                      <a:r>
                        <a:rPr lang="en-US" sz="1800" b="0" i="0" u="none" strike="noStrike" kern="1200" baseline="0" dirty="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9893401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t>Attributes of Successful Agile Teams [2/2]</a:t>
            </a:r>
            <a:endParaRPr lang="en-US" sz="4000"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29</a:t>
            </a:fld>
            <a:endParaRPr lang="en-US"/>
          </a:p>
        </p:txBody>
      </p:sp>
      <p:graphicFrame>
        <p:nvGraphicFramePr>
          <p:cNvPr id="7" name="Content Placeholder 6"/>
          <p:cNvGraphicFramePr>
            <a:graphicFrameLocks noGrp="1"/>
          </p:cNvGraphicFramePr>
          <p:nvPr>
            <p:ph idx="1"/>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a:solidFill>
                            <a:schemeClr val="lt1"/>
                          </a:solidFill>
                          <a:latin typeface="+mn-lt"/>
                          <a:ea typeface="+mn-ea"/>
                          <a:cs typeface="+mn-cs"/>
                        </a:rPr>
                        <a:t>Attribute</a:t>
                      </a:r>
                      <a:endParaRPr lang="en-US" dirty="0"/>
                    </a:p>
                  </a:txBody>
                  <a:tcPr/>
                </a:tc>
                <a:tc>
                  <a:txBody>
                    <a:bodyPr/>
                    <a:lstStyle/>
                    <a:p>
                      <a:r>
                        <a:rPr lang="en-US" sz="1800" b="1" i="0" u="none" strike="noStrike" kern="1200" baseline="0" dirty="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a:solidFill>
                            <a:schemeClr val="dk1"/>
                          </a:solidFill>
                          <a:latin typeface="+mn-lt"/>
                          <a:ea typeface="+mn-ea"/>
                          <a:cs typeface="+mn-cs"/>
                        </a:rPr>
                        <a:t>Mixed team of generalists</a:t>
                      </a:r>
                    </a:p>
                    <a:p>
                      <a:r>
                        <a:rPr lang="en-US" sz="1800" b="0" i="0" u="none" strike="noStrike" kern="1200" baseline="0" dirty="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21798263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ROLES</a:t>
            </a:r>
          </a:p>
        </p:txBody>
      </p:sp>
      <p:sp>
        <p:nvSpPr>
          <p:cNvPr id="3" name="Content Placeholder 2"/>
          <p:cNvSpPr>
            <a:spLocks noGrp="1"/>
          </p:cNvSpPr>
          <p:nvPr>
            <p:ph idx="1"/>
          </p:nvPr>
        </p:nvSpPr>
        <p:spPr/>
        <p:txBody>
          <a:bodyPr/>
          <a:lstStyle/>
          <a:p>
            <a:r>
              <a:rPr lang="en-US" dirty="0"/>
              <a:t>Cross-functional team members,</a:t>
            </a:r>
          </a:p>
          <a:p>
            <a:r>
              <a:rPr lang="en-US" dirty="0"/>
              <a:t>Product owner, and</a:t>
            </a:r>
          </a:p>
          <a:p>
            <a:r>
              <a:rPr lang="en-US" dirty="0"/>
              <a:t>Team facilitator.</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30</a:t>
            </a:fld>
            <a:endParaRPr lang="en-US"/>
          </a:p>
        </p:txBody>
      </p:sp>
    </p:spTree>
    <p:extLst>
      <p:ext uri="{BB962C8B-B14F-4D97-AF65-F5344CB8AC3E}">
        <p14:creationId xmlns:p14="http://schemas.microsoft.com/office/powerpoint/2010/main" val="18132974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Cross-functional team member</a:t>
            </a:r>
          </a:p>
        </p:txBody>
      </p:sp>
      <p:sp>
        <p:nvSpPr>
          <p:cNvPr id="3" name="Content Placeholder 2"/>
          <p:cNvSpPr>
            <a:spLocks noGrp="1"/>
          </p:cNvSpPr>
          <p:nvPr>
            <p:ph idx="1"/>
          </p:nvPr>
        </p:nvSpPr>
        <p:spPr/>
        <p:txBody>
          <a:bodyPr>
            <a:normAutofit/>
          </a:bodyPr>
          <a:lstStyle/>
          <a:p>
            <a:r>
              <a:rPr lang="en-US" dirty="0"/>
              <a:t>Cross-functional teams consist of team members with all the skills necessary to produce a working product. </a:t>
            </a:r>
          </a:p>
          <a:p>
            <a:r>
              <a:rPr lang="en-US" dirty="0"/>
              <a:t>In software development, cross-functional teams are typically comprised of designers, developers, testers, and any other required roles. </a:t>
            </a:r>
          </a:p>
          <a:p>
            <a:r>
              <a:rPr lang="en-US" dirty="0"/>
              <a:t>The cross-functional development teams consist of professionals who deliver potentially releasable product on a regular cadence. </a:t>
            </a:r>
          </a:p>
          <a:p>
            <a:r>
              <a:rPr lang="en-US" dirty="0"/>
              <a:t>Cross-functional teams are critical because they can deliver finished work in the shortest possible time, with higher quality, without external dependencies.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31</a:t>
            </a:fld>
            <a:endParaRPr lang="en-US"/>
          </a:p>
        </p:txBody>
      </p:sp>
    </p:spTree>
    <p:extLst>
      <p:ext uri="{BB962C8B-B14F-4D97-AF65-F5344CB8AC3E}">
        <p14:creationId xmlns:p14="http://schemas.microsoft.com/office/powerpoint/2010/main" val="39534740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owner [1/3]</a:t>
            </a:r>
          </a:p>
        </p:txBody>
      </p:sp>
      <p:sp>
        <p:nvSpPr>
          <p:cNvPr id="3" name="Content Placeholder 2"/>
          <p:cNvSpPr>
            <a:spLocks noGrp="1"/>
          </p:cNvSpPr>
          <p:nvPr>
            <p:ph idx="1"/>
          </p:nvPr>
        </p:nvSpPr>
        <p:spPr/>
        <p:txBody>
          <a:bodyPr/>
          <a:lstStyle/>
          <a:p>
            <a:r>
              <a:rPr lang="en-US" dirty="0"/>
              <a:t>The product owner is responsible for guiding the direction of the product. </a:t>
            </a:r>
          </a:p>
          <a:p>
            <a:r>
              <a:rPr lang="en-US" dirty="0"/>
              <a:t>Product owners rank the work based on its business value.</a:t>
            </a:r>
          </a:p>
          <a:p>
            <a:r>
              <a:rPr lang="en-US" dirty="0"/>
              <a:t>Product owners work with their teams daily by providing product feedback and setting direction on the next piece of functionality to be developed/delivered. </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32</a:t>
            </a:fld>
            <a:endParaRPr lang="en-US"/>
          </a:p>
        </p:txBody>
      </p:sp>
    </p:spTree>
    <p:extLst>
      <p:ext uri="{BB962C8B-B14F-4D97-AF65-F5344CB8AC3E}">
        <p14:creationId xmlns:p14="http://schemas.microsoft.com/office/powerpoint/2010/main" val="41069197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owner [2/3]</a:t>
            </a:r>
          </a:p>
        </p:txBody>
      </p:sp>
      <p:sp>
        <p:nvSpPr>
          <p:cNvPr id="3" name="Content Placeholder 2"/>
          <p:cNvSpPr>
            <a:spLocks noGrp="1"/>
          </p:cNvSpPr>
          <p:nvPr>
            <p:ph idx="1"/>
          </p:nvPr>
        </p:nvSpPr>
        <p:spPr>
          <a:xfrm>
            <a:off x="1184189" y="1864266"/>
            <a:ext cx="10515600" cy="4351338"/>
          </a:xfrm>
        </p:spPr>
        <p:txBody>
          <a:bodyPr/>
          <a:lstStyle/>
          <a:p>
            <a:r>
              <a:rPr lang="en-US" dirty="0"/>
              <a:t>The product owner works with stakeholders, customers, and the teams to define the product direction. </a:t>
            </a:r>
          </a:p>
          <a:p>
            <a:r>
              <a:rPr lang="en-US" dirty="0"/>
              <a:t>Typically, product owners have a business background and bring deep subject matter expertise to the decisions. </a:t>
            </a:r>
          </a:p>
          <a:p>
            <a:r>
              <a:rPr lang="en-US" dirty="0"/>
              <a:t>Sometimes, the product owner requests help from people with deep domain expertise, such as architects, or deep customer expertise, such as product managers. </a:t>
            </a:r>
          </a:p>
          <a:p>
            <a:r>
              <a:rPr lang="en-US" dirty="0"/>
              <a:t>Product owners need training on how to organize and manage the flow of work through the team.</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33</a:t>
            </a:fld>
            <a:endParaRPr lang="en-US"/>
          </a:p>
        </p:txBody>
      </p:sp>
    </p:spTree>
    <p:extLst>
      <p:ext uri="{BB962C8B-B14F-4D97-AF65-F5344CB8AC3E}">
        <p14:creationId xmlns:p14="http://schemas.microsoft.com/office/powerpoint/2010/main" val="19238709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owner [3/3]</a:t>
            </a:r>
          </a:p>
        </p:txBody>
      </p:sp>
      <p:sp>
        <p:nvSpPr>
          <p:cNvPr id="3" name="Content Placeholder 2"/>
          <p:cNvSpPr>
            <a:spLocks noGrp="1"/>
          </p:cNvSpPr>
          <p:nvPr>
            <p:ph idx="1"/>
          </p:nvPr>
        </p:nvSpPr>
        <p:spPr>
          <a:xfrm>
            <a:off x="1085335" y="1888979"/>
            <a:ext cx="10515600" cy="4351338"/>
          </a:xfrm>
        </p:spPr>
        <p:txBody>
          <a:bodyPr/>
          <a:lstStyle/>
          <a:p>
            <a:r>
              <a:rPr lang="en-US" dirty="0"/>
              <a:t>In agile, the product owners create the backlog for and with the team.</a:t>
            </a:r>
          </a:p>
          <a:p>
            <a:r>
              <a:rPr lang="en-US" dirty="0"/>
              <a:t>The backlog helps the teams see how to deliver the highest value without creating waste.</a:t>
            </a:r>
          </a:p>
          <a:p>
            <a:r>
              <a:rPr lang="en-US" dirty="0"/>
              <a:t>A critical success factor for agile teams is strong product ownership.</a:t>
            </a:r>
          </a:p>
          <a:p>
            <a:r>
              <a:rPr lang="en-US" dirty="0"/>
              <a:t>Without attention to the highest value for the customer, the agile team may create features that are not appreciated, or otherwise insufficiently valuable, therefore wasting effort.</a:t>
            </a:r>
          </a:p>
          <a:p>
            <a:r>
              <a:rPr lang="en-US" dirty="0"/>
              <a:t>*That means the work is small, often small enough to be described on one index card.</a:t>
            </a:r>
          </a:p>
          <a:p>
            <a:endParaRPr lang="en-US" dirty="0"/>
          </a:p>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34</a:t>
            </a:fld>
            <a:endParaRPr lang="en-US"/>
          </a:p>
        </p:txBody>
      </p:sp>
    </p:spTree>
    <p:extLst>
      <p:ext uri="{BB962C8B-B14F-4D97-AF65-F5344CB8AC3E}">
        <p14:creationId xmlns:p14="http://schemas.microsoft.com/office/powerpoint/2010/main" val="20638765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facilitator</a:t>
            </a:r>
          </a:p>
        </p:txBody>
      </p:sp>
      <p:sp>
        <p:nvSpPr>
          <p:cNvPr id="3" name="Content Placeholder 2"/>
          <p:cNvSpPr>
            <a:spLocks noGrp="1"/>
          </p:cNvSpPr>
          <p:nvPr>
            <p:ph idx="1"/>
          </p:nvPr>
        </p:nvSpPr>
        <p:spPr>
          <a:xfrm>
            <a:off x="1184189" y="1888979"/>
            <a:ext cx="10515600" cy="4351338"/>
          </a:xfrm>
        </p:spPr>
        <p:txBody>
          <a:bodyPr>
            <a:normAutofit fontScale="92500" lnSpcReduction="20000"/>
          </a:bodyPr>
          <a:lstStyle/>
          <a:p>
            <a:r>
              <a:rPr lang="en-US" dirty="0"/>
              <a:t>A servant leader. </a:t>
            </a:r>
          </a:p>
          <a:p>
            <a:r>
              <a:rPr lang="en-US" dirty="0"/>
              <a:t>This role may be called a project manager, scrum master, project team lead, team coach, or team facilitator.</a:t>
            </a:r>
          </a:p>
          <a:p>
            <a:r>
              <a:rPr lang="en-US" dirty="0"/>
              <a:t>People need time to build their </a:t>
            </a:r>
            <a:r>
              <a:rPr lang="en-US" b="1" u="sng" dirty="0"/>
              <a:t>servant leadership skills </a:t>
            </a:r>
            <a:r>
              <a:rPr lang="en-US" dirty="0"/>
              <a:t>of </a:t>
            </a:r>
            <a:r>
              <a:rPr lang="en-US" u="sng" dirty="0"/>
              <a:t>facilitation</a:t>
            </a:r>
            <a:r>
              <a:rPr lang="en-US" dirty="0"/>
              <a:t>, </a:t>
            </a:r>
            <a:r>
              <a:rPr lang="en-US" u="sng" dirty="0"/>
              <a:t>coaching</a:t>
            </a:r>
            <a:r>
              <a:rPr lang="en-US" dirty="0"/>
              <a:t>, and </a:t>
            </a:r>
            <a:r>
              <a:rPr lang="en-US" u="sng" dirty="0"/>
              <a:t>impediment removal</a:t>
            </a:r>
            <a:r>
              <a:rPr lang="en-US" dirty="0"/>
              <a:t>.</a:t>
            </a:r>
          </a:p>
          <a:p>
            <a:r>
              <a:rPr lang="en-US" dirty="0"/>
              <a:t>Initially, many organizations invite external agile coaches to help them when their internal coaching capability is not yet fully developed.</a:t>
            </a:r>
          </a:p>
          <a:p>
            <a:r>
              <a:rPr lang="en-US" dirty="0"/>
              <a:t>External coaches have the advantage of experience, but the disadvantage of weak relationships in the client organization. </a:t>
            </a:r>
          </a:p>
          <a:p>
            <a:r>
              <a:rPr lang="en-US" dirty="0"/>
              <a:t>Internal coaches, on the other hand, have strong relationships in their organization, but may lack the breadth of experience that would make them highly effective.</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35</a:t>
            </a:fld>
            <a:endParaRPr lang="en-US"/>
          </a:p>
        </p:txBody>
      </p:sp>
    </p:spTree>
    <p:extLst>
      <p:ext uri="{BB962C8B-B14F-4D97-AF65-F5344CB8AC3E}">
        <p14:creationId xmlns:p14="http://schemas.microsoft.com/office/powerpoint/2010/main" val="41540104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GENERALIZING SPECIALISTS</a:t>
            </a:r>
          </a:p>
        </p:txBody>
      </p:sp>
      <p:sp>
        <p:nvSpPr>
          <p:cNvPr id="3" name="Content Placeholder 2"/>
          <p:cNvSpPr>
            <a:spLocks noGrp="1"/>
          </p:cNvSpPr>
          <p:nvPr>
            <p:ph idx="1"/>
          </p:nvPr>
        </p:nvSpPr>
        <p:spPr/>
        <p:txBody>
          <a:bodyPr/>
          <a:lstStyle/>
          <a:p>
            <a:r>
              <a:rPr lang="en-US" dirty="0"/>
              <a:t>Many successful agile teams are made up of generalizing specialists, or </a:t>
            </a:r>
            <a:r>
              <a:rPr lang="en-US" b="1" dirty="0"/>
              <a:t>“T-shaped” </a:t>
            </a:r>
            <a:r>
              <a:rPr lang="en-US" dirty="0"/>
              <a:t>people.</a:t>
            </a:r>
          </a:p>
          <a:p>
            <a:r>
              <a:rPr lang="en-US" dirty="0"/>
              <a:t>A single person's throughput is not relevant. The goal is for the </a:t>
            </a:r>
            <a:r>
              <a:rPr lang="en-US" i="1" dirty="0"/>
              <a:t>team </a:t>
            </a:r>
            <a:r>
              <a:rPr lang="en-US" dirty="0"/>
              <a:t>to optimize the delivery of finished work to get feedback.</a:t>
            </a:r>
          </a:p>
          <a:p>
            <a:r>
              <a:rPr lang="en-US" dirty="0"/>
              <a:t>The team's objective is flow efficiency, optimizing the throughput of the entire team.</a:t>
            </a:r>
          </a:p>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36</a:t>
            </a:fld>
            <a:endParaRPr lang="en-US"/>
          </a:p>
        </p:txBody>
      </p:sp>
    </p:spTree>
    <p:extLst>
      <p:ext uri="{BB962C8B-B14F-4D97-AF65-F5344CB8AC3E}">
        <p14:creationId xmlns:p14="http://schemas.microsoft.com/office/powerpoint/2010/main" val="3940128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STRUCTURES</a:t>
            </a:r>
          </a:p>
        </p:txBody>
      </p:sp>
      <p:sp>
        <p:nvSpPr>
          <p:cNvPr id="3" name="Content Placeholder 2"/>
          <p:cNvSpPr>
            <a:spLocks noGrp="1"/>
          </p:cNvSpPr>
          <p:nvPr>
            <p:ph idx="1"/>
          </p:nvPr>
        </p:nvSpPr>
        <p:spPr/>
        <p:txBody>
          <a:bodyPr/>
          <a:lstStyle/>
          <a:p>
            <a:r>
              <a:rPr lang="en-US" dirty="0"/>
              <a:t>Organize people into cross-functional teams to iteratively develop working products.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37</a:t>
            </a:fld>
            <a:endParaRPr lang="en-US"/>
          </a:p>
        </p:txBody>
      </p:sp>
    </p:spTree>
    <p:extLst>
      <p:ext uri="{BB962C8B-B14F-4D97-AF65-F5344CB8AC3E}">
        <p14:creationId xmlns:p14="http://schemas.microsoft.com/office/powerpoint/2010/main" val="31189268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CASE</a:t>
            </a:r>
            <a:endParaRPr lang="en-US" dirty="0"/>
          </a:p>
        </p:txBody>
      </p:sp>
      <p:sp>
        <p:nvSpPr>
          <p:cNvPr id="3" name="Content Placeholder 2"/>
          <p:cNvSpPr>
            <a:spLocks noGrp="1"/>
          </p:cNvSpPr>
          <p:nvPr>
            <p:ph idx="1"/>
          </p:nvPr>
        </p:nvSpPr>
        <p:spPr>
          <a:xfrm>
            <a:off x="1295400" y="1773407"/>
            <a:ext cx="10515600" cy="4351338"/>
          </a:xfrm>
        </p:spPr>
        <p:txBody>
          <a:bodyPr>
            <a:normAutofit/>
          </a:bodyPr>
          <a:lstStyle/>
          <a:p>
            <a:r>
              <a:rPr lang="en-US" i="1" dirty="0"/>
              <a:t>The core team assembled to write this practice guide had varied backgrounds—some represented PMI and some represented Agile Alliance.</a:t>
            </a:r>
          </a:p>
          <a:p>
            <a:r>
              <a:rPr lang="en-US" i="1" dirty="0"/>
              <a:t>They were self-organizing and worked in increments to complete the work.</a:t>
            </a:r>
          </a:p>
          <a:p>
            <a:r>
              <a:rPr lang="en-US" i="1" dirty="0"/>
              <a:t>PMI assembled a group of subject matter experts to inspect the work, and this allowed the team to incorporate feedback and improve the product as it was developed. </a:t>
            </a:r>
          </a:p>
          <a:p>
            <a:r>
              <a:rPr lang="en-US" i="1" dirty="0"/>
              <a:t>However the core team was not representative of a typical agile team because its members’ time was not 100% dedicated to this endeavor.</a:t>
            </a:r>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38</a:t>
            </a:fld>
            <a:endParaRPr lang="en-US"/>
          </a:p>
        </p:txBody>
      </p:sp>
    </p:spTree>
    <p:extLst>
      <p:ext uri="{BB962C8B-B14F-4D97-AF65-F5344CB8AC3E}">
        <p14:creationId xmlns:p14="http://schemas.microsoft.com/office/powerpoint/2010/main" val="35425074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CO-LOCATED, DISTRIBUTED AND DISPERSED TEAMS</a:t>
            </a:r>
          </a:p>
        </p:txBody>
      </p:sp>
      <p:sp>
        <p:nvSpPr>
          <p:cNvPr id="3" name="Content Placeholder 2"/>
          <p:cNvSpPr>
            <a:spLocks noGrp="1"/>
          </p:cNvSpPr>
          <p:nvPr>
            <p:ph idx="1"/>
          </p:nvPr>
        </p:nvSpPr>
        <p:spPr>
          <a:xfrm>
            <a:off x="1270686" y="1901336"/>
            <a:ext cx="10515600" cy="4351338"/>
          </a:xfrm>
        </p:spPr>
        <p:txBody>
          <a:bodyPr>
            <a:normAutofit/>
          </a:bodyPr>
          <a:lstStyle/>
          <a:p>
            <a:r>
              <a:rPr lang="en-US" dirty="0"/>
              <a:t>Some organizations have been able to create co-located, cross-functional</a:t>
            </a:r>
          </a:p>
          <a:p>
            <a:r>
              <a:rPr lang="en-US" dirty="0"/>
              <a:t>teams. </a:t>
            </a:r>
          </a:p>
          <a:p>
            <a:r>
              <a:rPr lang="en-US" dirty="0"/>
              <a:t>Some organizations have distributed or dispersed teams. </a:t>
            </a:r>
          </a:p>
          <a:p>
            <a:r>
              <a:rPr lang="en-US" dirty="0"/>
              <a:t>Distributed teams have cross-functional teams in different locations. </a:t>
            </a:r>
          </a:p>
          <a:p>
            <a:r>
              <a:rPr lang="en-US" dirty="0"/>
              <a:t>Dispersed teams may have each team member working in a completely different location, either in an office or from home. </a:t>
            </a:r>
          </a:p>
          <a:p>
            <a:r>
              <a:rPr lang="en-US" dirty="0"/>
              <a:t>While these arrangements are not ideal due to increased communication costs, they may still be workable.</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39</a:t>
            </a:fld>
            <a:endParaRPr lang="en-US"/>
          </a:p>
        </p:txBody>
      </p:sp>
    </p:spTree>
    <p:extLst>
      <p:ext uri="{BB962C8B-B14F-4D97-AF65-F5344CB8AC3E}">
        <p14:creationId xmlns:p14="http://schemas.microsoft.com/office/powerpoint/2010/main" val="6553013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DEDICATED TEAM MEMBERS</a:t>
            </a:r>
          </a:p>
        </p:txBody>
      </p:sp>
      <p:sp>
        <p:nvSpPr>
          <p:cNvPr id="3" name="Content Placeholder 2"/>
          <p:cNvSpPr>
            <a:spLocks noGrp="1"/>
          </p:cNvSpPr>
          <p:nvPr>
            <p:ph idx="1"/>
          </p:nvPr>
        </p:nvSpPr>
        <p:spPr/>
        <p:txBody>
          <a:bodyPr>
            <a:normAutofit fontScale="85000" lnSpcReduction="10000"/>
          </a:bodyPr>
          <a:lstStyle/>
          <a:p>
            <a:r>
              <a:rPr lang="en-US" dirty="0"/>
              <a:t>Multitasking reduces the throughput of the team's work and impacts the team's ability to predict delivery consistently.</a:t>
            </a:r>
          </a:p>
          <a:p>
            <a:r>
              <a:rPr lang="en-US" dirty="0"/>
              <a:t>People experience productivity losses somewhere between 20% and 40% when task switching. The loss increases exponentially with the number of tasks.</a:t>
            </a:r>
          </a:p>
          <a:p>
            <a:r>
              <a:rPr lang="en-US" dirty="0"/>
              <a:t>When a person multitasks between two projects, that person is not 50% on each project. Instead, due to the cost of task switching, the person is somewhere between 20% and 40% on each project.</a:t>
            </a:r>
          </a:p>
          <a:p>
            <a:r>
              <a:rPr lang="en-US" dirty="0"/>
              <a:t>People are more likely to make mistakes when they multitask. Task-switching consumes working memory and people are less likely to remember their context when they multitask.</a:t>
            </a:r>
          </a:p>
          <a:p>
            <a:r>
              <a:rPr lang="en-US" dirty="0"/>
              <a:t>When everyone on the team is 100% allocated to one project, they can continuously collaborate as a team, making everyone's work more effective.</a:t>
            </a:r>
          </a:p>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40</a:t>
            </a:fld>
            <a:endParaRPr lang="en-US"/>
          </a:p>
        </p:txBody>
      </p:sp>
    </p:spTree>
    <p:extLst>
      <p:ext uri="{BB962C8B-B14F-4D97-AF65-F5344CB8AC3E}">
        <p14:creationId xmlns:p14="http://schemas.microsoft.com/office/powerpoint/2010/main" val="36656015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WORKSPACES</a:t>
            </a:r>
          </a:p>
        </p:txBody>
      </p:sp>
      <p:sp>
        <p:nvSpPr>
          <p:cNvPr id="3" name="Content Placeholder 2"/>
          <p:cNvSpPr>
            <a:spLocks noGrp="1"/>
          </p:cNvSpPr>
          <p:nvPr>
            <p:ph idx="1"/>
          </p:nvPr>
        </p:nvSpPr>
        <p:spPr/>
        <p:txBody>
          <a:bodyPr>
            <a:normAutofit fontScale="92500"/>
          </a:bodyPr>
          <a:lstStyle/>
          <a:p>
            <a:r>
              <a:rPr lang="en-US" dirty="0"/>
              <a:t>Teams need a space in which they can work together, to understand their state as a team, and to collaborate. </a:t>
            </a:r>
          </a:p>
          <a:p>
            <a:r>
              <a:rPr lang="en-US" dirty="0"/>
              <a:t>Some agile teams all work in one room together.</a:t>
            </a:r>
          </a:p>
          <a:p>
            <a:r>
              <a:rPr lang="en-US" dirty="0"/>
              <a:t>Some teams have a team workspace for their standups and charts, and work on their own in cubicles or offices.</a:t>
            </a:r>
          </a:p>
          <a:p>
            <a:r>
              <a:rPr lang="en-US" dirty="0"/>
              <a:t>When teams have geographically distributed members, the team decides how much of their workplace is virtual and how much is physical.</a:t>
            </a:r>
          </a:p>
          <a:p>
            <a:r>
              <a:rPr lang="en-US" dirty="0"/>
              <a:t>Geographically distributed teams need virtual workspaces. In addition, consider getting the team together in person at regular intervals so the team can build trust and learn how to work together.</a:t>
            </a:r>
          </a:p>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41</a:t>
            </a:fld>
            <a:endParaRPr lang="en-US"/>
          </a:p>
        </p:txBody>
      </p:sp>
    </p:spTree>
    <p:extLst>
      <p:ext uri="{BB962C8B-B14F-4D97-AF65-F5344CB8AC3E}">
        <p14:creationId xmlns:p14="http://schemas.microsoft.com/office/powerpoint/2010/main" val="1552119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Techniques for managing communication in dispersed teams</a:t>
            </a:r>
          </a:p>
        </p:txBody>
      </p:sp>
      <p:sp>
        <p:nvSpPr>
          <p:cNvPr id="3" name="Content Placeholder 2"/>
          <p:cNvSpPr>
            <a:spLocks noGrp="1"/>
          </p:cNvSpPr>
          <p:nvPr>
            <p:ph idx="1"/>
          </p:nvPr>
        </p:nvSpPr>
        <p:spPr/>
        <p:txBody>
          <a:bodyPr/>
          <a:lstStyle/>
          <a:p>
            <a:r>
              <a:rPr lang="en-US" i="1" dirty="0"/>
              <a:t>Fishbowl windows</a:t>
            </a:r>
          </a:p>
          <a:p>
            <a:r>
              <a:rPr lang="en-US" i="1" dirty="0"/>
              <a:t>Remote pairing</a:t>
            </a:r>
          </a:p>
          <a:p>
            <a:r>
              <a:rPr lang="en-US" i="1" dirty="0"/>
              <a:t>Follow-the-sun development process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42</a:t>
            </a:fld>
            <a:endParaRPr lang="en-US"/>
          </a:p>
        </p:txBody>
      </p:sp>
    </p:spTree>
    <p:extLst>
      <p:ext uri="{BB962C8B-B14F-4D97-AF65-F5344CB8AC3E}">
        <p14:creationId xmlns:p14="http://schemas.microsoft.com/office/powerpoint/2010/main" val="32833551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Fishbowl window</a:t>
            </a:r>
          </a:p>
        </p:txBody>
      </p:sp>
      <p:sp>
        <p:nvSpPr>
          <p:cNvPr id="3" name="Content Placeholder 2"/>
          <p:cNvSpPr>
            <a:spLocks noGrp="1"/>
          </p:cNvSpPr>
          <p:nvPr>
            <p:ph idx="1"/>
          </p:nvPr>
        </p:nvSpPr>
        <p:spPr/>
        <p:txBody>
          <a:bodyPr/>
          <a:lstStyle/>
          <a:p>
            <a:r>
              <a:rPr lang="en-US" dirty="0"/>
              <a:t>Create a fishbowl window by setting up long-lived video conferencing links between the various locations in which the team is dispersed. People start the link at the beginning of a workday, and close it at the end. In this way, people can see and engage spontaneously with each other, reducing the collaboration lag otherwise inherent in the geographical separation.</a:t>
            </a:r>
          </a:p>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43</a:t>
            </a:fld>
            <a:endParaRPr lang="en-US"/>
          </a:p>
        </p:txBody>
      </p:sp>
    </p:spTree>
    <p:extLst>
      <p:ext uri="{BB962C8B-B14F-4D97-AF65-F5344CB8AC3E}">
        <p14:creationId xmlns:p14="http://schemas.microsoft.com/office/powerpoint/2010/main" val="39497790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Remote pairing</a:t>
            </a:r>
          </a:p>
        </p:txBody>
      </p:sp>
      <p:sp>
        <p:nvSpPr>
          <p:cNvPr id="3" name="Content Placeholder 2"/>
          <p:cNvSpPr>
            <a:spLocks noGrp="1"/>
          </p:cNvSpPr>
          <p:nvPr>
            <p:ph idx="1"/>
          </p:nvPr>
        </p:nvSpPr>
        <p:spPr/>
        <p:txBody>
          <a:bodyPr/>
          <a:lstStyle/>
          <a:p>
            <a:r>
              <a:rPr lang="en-US" dirty="0"/>
              <a:t>Set up remote pairing by using virtual conferencing tools to share screens, including voice and video links. As long as the time zone differences are accounted for, this may prove almost as effective as face-to-face pairing.</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44</a:t>
            </a:fld>
            <a:endParaRPr lang="en-US"/>
          </a:p>
        </p:txBody>
      </p:sp>
    </p:spTree>
    <p:extLst>
      <p:ext uri="{BB962C8B-B14F-4D97-AF65-F5344CB8AC3E}">
        <p14:creationId xmlns:p14="http://schemas.microsoft.com/office/powerpoint/2010/main" val="37100865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follow-the-sun development process</a:t>
            </a:r>
          </a:p>
        </p:txBody>
      </p:sp>
      <p:sp>
        <p:nvSpPr>
          <p:cNvPr id="3" name="Content Placeholder 2"/>
          <p:cNvSpPr>
            <a:spLocks noGrp="1"/>
          </p:cNvSpPr>
          <p:nvPr>
            <p:ph idx="1"/>
          </p:nvPr>
        </p:nvSpPr>
        <p:spPr/>
        <p:txBody>
          <a:bodyPr/>
          <a:lstStyle/>
          <a:p>
            <a:r>
              <a:rPr lang="en-US" dirty="0"/>
              <a:t>Work is handed off at the end of every day from one site to the next, many time zones away in order to speed up product development</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45</a:t>
            </a:fld>
            <a:endParaRPr lang="en-US"/>
          </a:p>
        </p:txBody>
      </p:sp>
    </p:spTree>
    <p:extLst>
      <p:ext uri="{BB962C8B-B14F-4D97-AF65-F5344CB8AC3E}">
        <p14:creationId xmlns:p14="http://schemas.microsoft.com/office/powerpoint/2010/main" val="27919335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OVERCOMING ORGANIZATIONAL SILOS</a:t>
            </a:r>
          </a:p>
        </p:txBody>
      </p:sp>
      <p:sp>
        <p:nvSpPr>
          <p:cNvPr id="3" name="Content Placeholder 2"/>
          <p:cNvSpPr>
            <a:spLocks noGrp="1"/>
          </p:cNvSpPr>
          <p:nvPr>
            <p:ph idx="1"/>
          </p:nvPr>
        </p:nvSpPr>
        <p:spPr/>
        <p:txBody>
          <a:bodyPr>
            <a:normAutofit lnSpcReduction="10000"/>
          </a:bodyPr>
          <a:lstStyle/>
          <a:p>
            <a:r>
              <a:rPr lang="en-US" dirty="0"/>
              <a:t>The best place to start when forming agile teams is by building a </a:t>
            </a:r>
            <a:r>
              <a:rPr lang="en-US" b="1" dirty="0"/>
              <a:t>foundational trust </a:t>
            </a:r>
            <a:r>
              <a:rPr lang="en-US" dirty="0"/>
              <a:t>and a </a:t>
            </a:r>
            <a:r>
              <a:rPr lang="en-US" b="1" dirty="0"/>
              <a:t>safe work environment </a:t>
            </a:r>
            <a:r>
              <a:rPr lang="en-US" dirty="0"/>
              <a:t>to ensure that all team members have </a:t>
            </a:r>
            <a:r>
              <a:rPr lang="en-US" b="1" dirty="0"/>
              <a:t>an equal voice </a:t>
            </a:r>
            <a:r>
              <a:rPr lang="en-US" dirty="0"/>
              <a:t>and </a:t>
            </a:r>
            <a:r>
              <a:rPr lang="en-US" b="1" dirty="0"/>
              <a:t>can be heard </a:t>
            </a:r>
            <a:r>
              <a:rPr lang="en-US" dirty="0"/>
              <a:t>and </a:t>
            </a:r>
            <a:r>
              <a:rPr lang="en-US" b="1" dirty="0"/>
              <a:t>considered</a:t>
            </a:r>
            <a:r>
              <a:rPr lang="en-US" dirty="0"/>
              <a:t>. This, along with building the agile mindset is the underlying success factor.</a:t>
            </a:r>
          </a:p>
          <a:p>
            <a:r>
              <a:rPr lang="en-US" dirty="0"/>
              <a:t>The team members report to different managers. Managers need to focus on flow efficiency (and </a:t>
            </a:r>
            <a:r>
              <a:rPr lang="en-US" b="1" dirty="0"/>
              <a:t>team-based metrics</a:t>
            </a:r>
            <a:r>
              <a:rPr lang="en-US" dirty="0"/>
              <a:t>) rather than resource efficiency.</a:t>
            </a:r>
          </a:p>
          <a:p>
            <a:r>
              <a:rPr lang="en-US" dirty="0"/>
              <a:t>To overcome organizational silos, work with the various managers of these team members and have them dedicate the necessary individuals to the </a:t>
            </a:r>
            <a:r>
              <a:rPr lang="en-US" dirty="0" err="1"/>
              <a:t>crossfunctional</a:t>
            </a:r>
            <a:r>
              <a:rPr lang="en-US" dirty="0"/>
              <a:t> team.</a:t>
            </a:r>
          </a:p>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46</a:t>
            </a:fld>
            <a:endParaRPr lang="en-US"/>
          </a:p>
        </p:txBody>
      </p:sp>
    </p:spTree>
    <p:extLst>
      <p:ext uri="{BB962C8B-B14F-4D97-AF65-F5344CB8AC3E}">
        <p14:creationId xmlns:p14="http://schemas.microsoft.com/office/powerpoint/2010/main" val="21446415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TIP</a:t>
            </a:r>
          </a:p>
        </p:txBody>
      </p:sp>
      <p:sp>
        <p:nvSpPr>
          <p:cNvPr id="3" name="Content Placeholder 2"/>
          <p:cNvSpPr>
            <a:spLocks noGrp="1"/>
          </p:cNvSpPr>
          <p:nvPr>
            <p:ph idx="1"/>
          </p:nvPr>
        </p:nvSpPr>
        <p:spPr/>
        <p:txBody>
          <a:bodyPr/>
          <a:lstStyle/>
          <a:p>
            <a:r>
              <a:rPr lang="en-US" i="1" dirty="0"/>
              <a:t>As an agile project leader, first focus on how you can create a team that is cross-functional and 100% dedicated to one team. Even if it means just getting key team members, such as the developers and testers, to work and communicate together on a daily basis, that is a step in the right direction toward agility.</a:t>
            </a:r>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47</a:t>
            </a:fld>
            <a:endParaRPr lang="en-US"/>
          </a:p>
        </p:txBody>
      </p:sp>
    </p:spTree>
    <p:extLst>
      <p:ext uri="{BB962C8B-B14F-4D97-AF65-F5344CB8AC3E}">
        <p14:creationId xmlns:p14="http://schemas.microsoft.com/office/powerpoint/2010/main" val="27119591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434</TotalTime>
  <Words>4023</Words>
  <Application>Microsoft Office PowerPoint</Application>
  <PresentationFormat>Widescreen</PresentationFormat>
  <Paragraphs>390</Paragraphs>
  <Slides>47</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Tajawal Medium</vt:lpstr>
      <vt:lpstr>Wingdings</vt:lpstr>
      <vt:lpstr>Office Theme</vt:lpstr>
      <vt:lpstr>PowerPoint Presentation</vt:lpstr>
      <vt:lpstr>Quick Review and Introduction</vt:lpstr>
      <vt:lpstr>The agile mindset</vt:lpstr>
      <vt:lpstr>Agile Manifesto / “4 Values”</vt:lpstr>
      <vt:lpstr>PowerPoint Presentation</vt:lpstr>
      <vt:lpstr>Characteristics of Four Categories of Life Cycles</vt:lpstr>
      <vt:lpstr>Creating an agile environment</vt:lpstr>
      <vt:lpstr>Current and Next lecture overview</vt:lpstr>
      <vt:lpstr>START WITH AN AGILE MINDSET</vt:lpstr>
      <vt:lpstr>SERVANT LEADERSHIP EMPOWERS THE TEAM</vt:lpstr>
      <vt:lpstr>SERVANT LEADERSHIP</vt:lpstr>
      <vt:lpstr>Servant leaders approach project work in this order:</vt:lpstr>
      <vt:lpstr>INTERPERSONAL SKILLS VERSUS TECHNICAL SKILLS</vt:lpstr>
      <vt:lpstr>servant leadership: enables project leaders to become more agile</vt:lpstr>
      <vt:lpstr>SERVANT LEADER RESPONSIBILITIES</vt:lpstr>
      <vt:lpstr>SERVANT LEADERS PAVE THE WAY FOR OTHERS’ CONTRIBUTION</vt:lpstr>
      <vt:lpstr>examples of the responsibilities a servant leader may have:</vt:lpstr>
      <vt:lpstr>ROLE OF THE PROJECT MANAGER IN AN AGILE ENVIRONMENT</vt:lpstr>
      <vt:lpstr>PROJECT MANAGERS USE SERVANT LEADERSHIP</vt:lpstr>
      <vt:lpstr>TEAM COMPOSITION</vt:lpstr>
      <vt:lpstr>introduction</vt:lpstr>
      <vt:lpstr>Benefits of optimizing the flow of value</vt:lpstr>
      <vt:lpstr>AGILE TEAMS [1/2]</vt:lpstr>
      <vt:lpstr>AGILE TEAMS [2/2]</vt:lpstr>
      <vt:lpstr>Agile Teams effectiveness</vt:lpstr>
      <vt:lpstr>Agile Teams collaboration</vt:lpstr>
      <vt:lpstr>Mini-waterfalls</vt:lpstr>
      <vt:lpstr>Attributes of Successful Agile Teams [1/2]</vt:lpstr>
      <vt:lpstr>Attributes of Successful Agile Teams [2/2]</vt:lpstr>
      <vt:lpstr>AGILE ROLES</vt:lpstr>
      <vt:lpstr>Cross-functional team member</vt:lpstr>
      <vt:lpstr>Product owner [1/3]</vt:lpstr>
      <vt:lpstr>Product owner [2/3]</vt:lpstr>
      <vt:lpstr>Product owner [3/3]</vt:lpstr>
      <vt:lpstr>Team facilitator</vt:lpstr>
      <vt:lpstr>GENERALIZING SPECIALISTS</vt:lpstr>
      <vt:lpstr>TEAM STRUCTURES</vt:lpstr>
      <vt:lpstr>CASE</vt:lpstr>
      <vt:lpstr>CO-LOCATED, DISTRIBUTED AND DISPERSED TEAMS</vt:lpstr>
      <vt:lpstr>DEDICATED TEAM MEMBERS</vt:lpstr>
      <vt:lpstr>TEAM WORKSPACES</vt:lpstr>
      <vt:lpstr>Techniques for managing communication in dispersed teams</vt:lpstr>
      <vt:lpstr>Fishbowl window</vt:lpstr>
      <vt:lpstr>Remote pairing</vt:lpstr>
      <vt:lpstr>follow-the-sun development process</vt:lpstr>
      <vt:lpstr>OVERCOMING ORGANIZATIONAL SILOS</vt:lpstr>
      <vt:lpstr>TIP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compu fast</cp:lastModifiedBy>
  <cp:revision>20</cp:revision>
  <dcterms:created xsi:type="dcterms:W3CDTF">2021-08-03T13:03:26Z</dcterms:created>
  <dcterms:modified xsi:type="dcterms:W3CDTF">2022-10-21T21:25:11Z</dcterms:modified>
</cp:coreProperties>
</file>