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256" r:id="rId2"/>
    <p:sldId id="484" r:id="rId3"/>
    <p:sldId id="485" r:id="rId4"/>
    <p:sldId id="409" r:id="rId5"/>
    <p:sldId id="412" r:id="rId6"/>
    <p:sldId id="413" r:id="rId7"/>
    <p:sldId id="415" r:id="rId8"/>
    <p:sldId id="416" r:id="rId9"/>
    <p:sldId id="496" r:id="rId10"/>
    <p:sldId id="417" r:id="rId11"/>
    <p:sldId id="418" r:id="rId12"/>
    <p:sldId id="432" r:id="rId13"/>
    <p:sldId id="446" r:id="rId14"/>
    <p:sldId id="447" r:id="rId15"/>
    <p:sldId id="448" r:id="rId16"/>
    <p:sldId id="497" r:id="rId17"/>
    <p:sldId id="449" r:id="rId18"/>
    <p:sldId id="450" r:id="rId19"/>
    <p:sldId id="452" r:id="rId20"/>
    <p:sldId id="458" r:id="rId21"/>
    <p:sldId id="459" r:id="rId22"/>
    <p:sldId id="460" r:id="rId23"/>
    <p:sldId id="462" r:id="rId24"/>
    <p:sldId id="467" r:id="rId25"/>
    <p:sldId id="470" r:id="rId26"/>
    <p:sldId id="474" r:id="rId27"/>
    <p:sldId id="475" r:id="rId28"/>
    <p:sldId id="476" r:id="rId29"/>
    <p:sldId id="477" r:id="rId30"/>
    <p:sldId id="478" r:id="rId31"/>
    <p:sldId id="486" r:id="rId32"/>
    <p:sldId id="487" r:id="rId33"/>
    <p:sldId id="488" r:id="rId34"/>
    <p:sldId id="498" r:id="rId35"/>
    <p:sldId id="499" r:id="rId36"/>
    <p:sldId id="491" r:id="rId37"/>
    <p:sldId id="490" r:id="rId38"/>
    <p:sldId id="494" r:id="rId39"/>
    <p:sldId id="263" r:id="rId40"/>
  </p:sldIdLst>
  <p:sldSz cx="12192000" cy="6858000"/>
  <p:notesSz cx="6858000" cy="9144000"/>
  <p:embeddedFontLst>
    <p:embeddedFont>
      <p:font typeface="Tajawal Medium" charset="-78"/>
      <p:regular r:id="rId42"/>
      <p:bold r:id="rId43"/>
    </p:embeddedFont>
    <p:embeddedFont>
      <p:font typeface="Calibri" pitchFamily="34" charset="0"/>
      <p:regular r:id="rId44"/>
      <p:bold r:id="rId45"/>
      <p:italic r:id="rId46"/>
      <p:boldItalic r:id="rId47"/>
    </p:embeddedFont>
    <p:embeddedFont>
      <p:font typeface="Simplified Arabic" pitchFamily="18" charset="-78"/>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p:scale>
          <a:sx n="64" d="100"/>
          <a:sy n="64" d="100"/>
        </p:scale>
        <p:origin x="-864" y="-19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451"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4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4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448" Type="http://schemas.openxmlformats.org/officeDocument/2006/relationships/presProps" Target="presProps.xml"/><Relationship Id="rId8" Type="http://schemas.openxmlformats.org/officeDocument/2006/relationships/slide" Target="slides/slide7.xml"/><Relationship Id="rId44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6"/>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971835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6603988" y="3809977"/>
            <a:ext cx="4886463"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400" b="1" dirty="0" err="1" smtClean="0">
                <a:solidFill>
                  <a:srgbClr val="2D3956"/>
                </a:solidFill>
                <a:latin typeface="Tajawal Medium"/>
                <a:cs typeface="Tajawal Medium"/>
                <a:sym typeface="Tajawal Medium"/>
              </a:rPr>
              <a:t>أ.د</a:t>
            </a:r>
            <a:r>
              <a:rPr lang="ar-SA" sz="2400" b="1" dirty="0" smtClean="0">
                <a:solidFill>
                  <a:srgbClr val="2D3956"/>
                </a:solidFill>
                <a:latin typeface="Tajawal Medium"/>
                <a:cs typeface="Tajawal Medium"/>
                <a:sym typeface="Tajawal Medium"/>
              </a:rPr>
              <a:t> | محمد محمدي محمد مخلص</a:t>
            </a:r>
            <a:endParaRPr lang="ar-SA" sz="2000" b="1" dirty="0" smtClean="0">
              <a:solidFill>
                <a:srgbClr val="2D3956"/>
              </a:solidFill>
              <a:latin typeface="Tajawal Medium"/>
              <a:cs typeface="Tajawal Medium"/>
              <a:sym typeface="Tajawal Medium"/>
            </a:endParaRPr>
          </a:p>
          <a:p>
            <a:pPr marL="0" marR="0" lvl="0" indent="0" algn="ctr" rtl="0">
              <a:spcBef>
                <a:spcPts val="0"/>
              </a:spcBef>
              <a:spcAft>
                <a:spcPts val="0"/>
              </a:spcAft>
              <a:buNone/>
            </a:pPr>
            <a:r>
              <a:rPr lang="ar-SA" sz="2000" b="1" dirty="0" smtClean="0">
                <a:solidFill>
                  <a:srgbClr val="2D3956"/>
                </a:solidFill>
                <a:latin typeface="Tajawal Medium"/>
                <a:cs typeface="Tajawal Medium"/>
                <a:sym typeface="Tajawal Medium"/>
              </a:rPr>
              <a:t>أستاذ </a:t>
            </a:r>
            <a:r>
              <a:rPr lang="ar-SA" sz="2000" b="1" smtClean="0">
                <a:solidFill>
                  <a:srgbClr val="2D3956"/>
                </a:solidFill>
                <a:latin typeface="Tajawal Medium"/>
                <a:cs typeface="Tajawal Medium"/>
                <a:sym typeface="Tajawal Medium"/>
              </a:rPr>
              <a:t>القيادة التربوية المشارك - </a:t>
            </a:r>
            <a:r>
              <a:rPr lang="ar-SA" sz="2000" b="1" dirty="0" smtClean="0">
                <a:solidFill>
                  <a:srgbClr val="2D3956"/>
                </a:solidFill>
                <a:latin typeface="Tajawal Medium"/>
                <a:cs typeface="Tajawal Medium"/>
                <a:sym typeface="Tajawal Medium"/>
              </a:rPr>
              <a:t>كلية العلوم الانسانية- جامعة الجميع الذكية</a:t>
            </a: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400" b="1" dirty="0" smtClean="0">
                <a:solidFill>
                  <a:srgbClr val="8E5A6D"/>
                </a:solidFill>
                <a:latin typeface="Tajawal Medium"/>
                <a:cs typeface="Tajawal Medium"/>
                <a:sym typeface="Tajawal Medium"/>
              </a:rPr>
              <a:t>مقرر التخطيط التربوي   </a:t>
            </a:r>
            <a:endParaRPr dirty="0"/>
          </a:p>
        </p:txBody>
      </p:sp>
      <p:sp>
        <p:nvSpPr>
          <p:cNvPr id="110" name="Google Shape;110;p1"/>
          <p:cNvSpPr/>
          <p:nvPr/>
        </p:nvSpPr>
        <p:spPr>
          <a:xfrm>
            <a:off x="6312024" y="6043084"/>
            <a:ext cx="4942374"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الاستراتيجي</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b="1" dirty="0" smtClean="0">
                <a:solidFill>
                  <a:srgbClr val="2D3956"/>
                </a:solidFill>
                <a:latin typeface="Tajawal Medium"/>
                <a:cs typeface="Tajawal Medium"/>
                <a:sym typeface="Tajawal Medium"/>
              </a:rPr>
              <a:t>رقم المقرر 712</a:t>
            </a:r>
            <a:endParaRPr b="1"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448924" y="1382690"/>
            <a:ext cx="9210618"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 name="Google Shape;198;p7"/>
          <p:cNvSpPr/>
          <p:nvPr/>
        </p:nvSpPr>
        <p:spPr>
          <a:xfrm>
            <a:off x="1364042" y="1397680"/>
            <a:ext cx="9295499" cy="4856674"/>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ar-SA" sz="2400" b="1" dirty="0" smtClean="0">
                <a:solidFill>
                  <a:schemeClr val="lt1"/>
                </a:solidFill>
                <a:latin typeface="Simplified Arabic" pitchFamily="18" charset="-78"/>
                <a:cs typeface="Simplified Arabic" pitchFamily="18" charset="-78"/>
                <a:sym typeface="Calibri"/>
              </a:rPr>
              <a:t>تذكير بالمحاضرة السابقة:</a:t>
            </a:r>
          </a:p>
          <a:p>
            <a:pPr marL="342900" indent="-342900" algn="justLow"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تناولنا الخريطة التربوية والخريطة المدرسية  من حيث (مفهوم وأهداف ووظائف الخريطة التربوية ومتطلبات إعدادها.</a:t>
            </a:r>
            <a:endParaRPr lang="en-US" sz="2400" b="1" dirty="0">
              <a:solidFill>
                <a:schemeClr val="bg1"/>
              </a:solidFill>
              <a:latin typeface="Simplified Arabic" pitchFamily="18" charset="-78"/>
              <a:cs typeface="Simplified Arabic" pitchFamily="18" charset="-78"/>
            </a:endParaRPr>
          </a:p>
          <a:p>
            <a:pPr marL="342900" indent="-342900" algn="justLow"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كما تم تناول مراحل بناء الخريطة التربوية وأوجه المقارنة بين الخريطة التربوية والمدرسية</a:t>
            </a:r>
            <a:endParaRPr lang="en-US" sz="2400" b="1" dirty="0">
              <a:solidFill>
                <a:schemeClr val="bg1"/>
              </a:solidFill>
              <a:latin typeface="Simplified Arabic" pitchFamily="18" charset="-78"/>
              <a:cs typeface="Simplified Arabic" pitchFamily="18" charset="-78"/>
            </a:endParaRPr>
          </a:p>
          <a:p>
            <a:pPr marL="342900" indent="-342900" algn="justLow" rtl="1">
              <a:lnSpc>
                <a:spcPct val="150000"/>
              </a:lnSpc>
              <a:buFont typeface="Arial" pitchFamily="34" charset="0"/>
              <a:buChar char="•"/>
            </a:pPr>
            <a:r>
              <a:rPr lang="ar-SA" sz="2400" b="1" dirty="0">
                <a:solidFill>
                  <a:schemeClr val="bg1"/>
                </a:solidFill>
                <a:latin typeface="Simplified Arabic" pitchFamily="18" charset="-78"/>
                <a:cs typeface="Simplified Arabic" pitchFamily="18" charset="-78"/>
              </a:rPr>
              <a:t>وكذلك تم تناول نظام ادارة المعلومات التعليمية: </a:t>
            </a:r>
            <a:r>
              <a:rPr lang="ar-EG" sz="2400" b="1" dirty="0">
                <a:solidFill>
                  <a:schemeClr val="bg1"/>
                </a:solidFill>
                <a:latin typeface="Simplified Arabic" pitchFamily="18" charset="-78"/>
                <a:cs typeface="Simplified Arabic" pitchFamily="18" charset="-78"/>
              </a:rPr>
              <a:t>(</a:t>
            </a:r>
            <a:r>
              <a:rPr lang="ar-SA" sz="2400" b="1" dirty="0">
                <a:solidFill>
                  <a:schemeClr val="bg1"/>
                </a:solidFill>
                <a:latin typeface="Simplified Arabic" pitchFamily="18" charset="-78"/>
                <a:cs typeface="Simplified Arabic" pitchFamily="18" charset="-78"/>
              </a:rPr>
              <a:t>مميزات نظم المعلومات الادارية في المؤسسات التربوية- أهمية نظم المعلومات الادارية - فوائد هذا النظام</a:t>
            </a:r>
            <a:r>
              <a:rPr lang="ar-EG" sz="2400" b="1" dirty="0">
                <a:solidFill>
                  <a:schemeClr val="bg1"/>
                </a:solidFill>
                <a:latin typeface="Simplified Arabic" pitchFamily="18" charset="-78"/>
                <a:cs typeface="Simplified Arabic" pitchFamily="18" charset="-78"/>
              </a:rPr>
              <a:t> </a:t>
            </a:r>
            <a:r>
              <a:rPr lang="ar-SA" sz="2400" b="1" dirty="0">
                <a:solidFill>
                  <a:schemeClr val="bg1"/>
                </a:solidFill>
                <a:latin typeface="Simplified Arabic" pitchFamily="18" charset="-78"/>
                <a:cs typeface="Simplified Arabic" pitchFamily="18" charset="-78"/>
              </a:rPr>
              <a:t>- مجالات توظيف إدارة نظام المعلومات</a:t>
            </a:r>
            <a:r>
              <a:rPr lang="ar-EG" sz="2400" b="1" dirty="0">
                <a:solidFill>
                  <a:schemeClr val="bg1"/>
                </a:solidFill>
                <a:latin typeface="Simplified Arabic" pitchFamily="18" charset="-78"/>
                <a:cs typeface="Simplified Arabic" pitchFamily="18" charset="-78"/>
              </a:rPr>
              <a:t> - أ</a:t>
            </a:r>
            <a:r>
              <a:rPr lang="ar-SA" sz="2400" b="1" dirty="0">
                <a:solidFill>
                  <a:schemeClr val="bg1"/>
                </a:solidFill>
                <a:latin typeface="Simplified Arabic" pitchFamily="18" charset="-78"/>
                <a:cs typeface="Simplified Arabic" pitchFamily="18" charset="-78"/>
              </a:rPr>
              <a:t>هداف نظام إدارة المعلومات التربوية</a:t>
            </a:r>
            <a:r>
              <a:rPr lang="ar-EG" sz="2400" b="1" dirty="0">
                <a:solidFill>
                  <a:schemeClr val="bg1"/>
                </a:solidFill>
                <a:latin typeface="Simplified Arabic" pitchFamily="18" charset="-78"/>
                <a:cs typeface="Simplified Arabic" pitchFamily="18" charset="-78"/>
              </a:rPr>
              <a:t> - </a:t>
            </a:r>
            <a:r>
              <a:rPr lang="ar-SA" sz="2400" b="1" dirty="0" smtClean="0">
                <a:solidFill>
                  <a:schemeClr val="bg1"/>
                </a:solidFill>
                <a:latin typeface="Simplified Arabic" pitchFamily="18" charset="-78"/>
                <a:cs typeface="Simplified Arabic" pitchFamily="18" charset="-78"/>
              </a:rPr>
              <a:t> اجراءات </a:t>
            </a:r>
            <a:r>
              <a:rPr lang="ar-SA" sz="2400" b="1" dirty="0">
                <a:solidFill>
                  <a:schemeClr val="bg1"/>
                </a:solidFill>
                <a:latin typeface="Simplified Arabic" pitchFamily="18" charset="-78"/>
                <a:cs typeface="Simplified Arabic" pitchFamily="18" charset="-78"/>
              </a:rPr>
              <a:t>نظام إدارة المعلومات </a:t>
            </a:r>
            <a:r>
              <a:rPr lang="ar-EG" sz="2400" b="1" dirty="0">
                <a:solidFill>
                  <a:schemeClr val="bg1"/>
                </a:solidFill>
                <a:latin typeface="Simplified Arabic" pitchFamily="18" charset="-78"/>
                <a:cs typeface="Simplified Arabic" pitchFamily="18" charset="-78"/>
              </a:rPr>
              <a:t>التربوية - </a:t>
            </a:r>
            <a:r>
              <a:rPr lang="ar-SA" sz="2400" b="1" dirty="0">
                <a:solidFill>
                  <a:schemeClr val="bg1"/>
                </a:solidFill>
                <a:latin typeface="Simplified Arabic" pitchFamily="18" charset="-78"/>
                <a:cs typeface="Simplified Arabic" pitchFamily="18" charset="-78"/>
              </a:rPr>
              <a:t>مزايا نظام إدارة المعلومات التربوية</a:t>
            </a:r>
            <a:endParaRPr lang="en-US" sz="2400" b="1" dirty="0">
              <a:solidFill>
                <a:schemeClr val="bg1"/>
              </a:solidFill>
              <a:latin typeface="Simplified Arabic" pitchFamily="18" charset="-78"/>
              <a:cs typeface="Simplified Arabic" pitchFamily="18" charset="-78"/>
            </a:endParaRPr>
          </a:p>
          <a:p>
            <a:pPr marL="0" marR="0" lvl="0" indent="0" algn="r" rtl="0">
              <a:lnSpc>
                <a:spcPct val="120000"/>
              </a:lnSpc>
              <a:spcBef>
                <a:spcPts val="0"/>
              </a:spcBef>
              <a:spcAft>
                <a:spcPts val="0"/>
              </a:spcAft>
              <a:buNone/>
            </a:pPr>
            <a:endParaRPr lang="en-US" sz="2400" dirty="0">
              <a:solidFill>
                <a:schemeClr val="bg1"/>
              </a:solidFill>
              <a:latin typeface="Simplified Arabic" pitchFamily="18" charset="-78"/>
              <a:cs typeface="Simplified Arabic" pitchFamily="18" charset="-78"/>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9"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545815907"/>
      </p:ext>
    </p:extLst>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448924" y="1382690"/>
            <a:ext cx="9210618"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8" name="Google Shape;198;p7"/>
          <p:cNvSpPr/>
          <p:nvPr/>
        </p:nvSpPr>
        <p:spPr>
          <a:xfrm>
            <a:off x="1308298" y="1397680"/>
            <a:ext cx="9036174" cy="4228810"/>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ar-SA" sz="2400" b="1" dirty="0" smtClean="0">
                <a:solidFill>
                  <a:schemeClr val="lt1"/>
                </a:solidFill>
                <a:latin typeface="Simplified Arabic" pitchFamily="18" charset="-78"/>
                <a:ea typeface="Calibri"/>
                <a:cs typeface="Simplified Arabic" pitchFamily="18" charset="-78"/>
                <a:sym typeface="Calibri"/>
              </a:rPr>
              <a:t>المحاضرة السادسة : التخطيط الاستراتيجي</a:t>
            </a:r>
          </a:p>
          <a:p>
            <a:pPr marL="342900" indent="-342900" algn="r" rtl="1">
              <a:buFont typeface="Arial" pitchFamily="34" charset="0"/>
              <a:buChar char="•"/>
            </a:pPr>
            <a:r>
              <a:rPr lang="ar-SA" sz="2400" b="1" dirty="0" smtClean="0">
                <a:solidFill>
                  <a:schemeClr val="bg1"/>
                </a:solidFill>
                <a:latin typeface="Simplified Arabic" pitchFamily="18" charset="-78"/>
                <a:cs typeface="Simplified Arabic" pitchFamily="18" charset="-78"/>
              </a:rPr>
              <a:t>الاستراتيجية </a:t>
            </a:r>
            <a:r>
              <a:rPr lang="ar-SA" sz="2400" b="1" dirty="0">
                <a:solidFill>
                  <a:schemeClr val="bg1"/>
                </a:solidFill>
                <a:latin typeface="Simplified Arabic" pitchFamily="18" charset="-78"/>
                <a:cs typeface="Simplified Arabic" pitchFamily="18" charset="-78"/>
              </a:rPr>
              <a:t>– المعنى والمفهوم</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smtClean="0">
                <a:solidFill>
                  <a:schemeClr val="bg1"/>
                </a:solidFill>
                <a:latin typeface="Simplified Arabic" pitchFamily="18" charset="-78"/>
                <a:cs typeface="Simplified Arabic" pitchFamily="18" charset="-78"/>
              </a:rPr>
              <a:t>مفهوم التخطيط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smtClean="0">
                <a:solidFill>
                  <a:schemeClr val="bg1"/>
                </a:solidFill>
                <a:latin typeface="Simplified Arabic" pitchFamily="18" charset="-78"/>
                <a:cs typeface="Simplified Arabic" pitchFamily="18" charset="-78"/>
              </a:rPr>
              <a:t>أهمية </a:t>
            </a:r>
            <a:r>
              <a:rPr lang="ar-SA" sz="2400" b="1" dirty="0">
                <a:solidFill>
                  <a:schemeClr val="bg1"/>
                </a:solidFill>
                <a:latin typeface="Simplified Arabic" pitchFamily="18" charset="-78"/>
                <a:cs typeface="Simplified Arabic" pitchFamily="18" charset="-78"/>
              </a:rPr>
              <a:t>التخطيط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أساليب التخطيط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متطلبات نجاح التخطيط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فوائد التخطيط الاستراتيجي للمؤسسات </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أهم المهارات اللازمة للتخطيط الاستراتيجي</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a:solidFill>
                  <a:schemeClr val="bg1"/>
                </a:solidFill>
                <a:latin typeface="Simplified Arabic" pitchFamily="18" charset="-78"/>
                <a:cs typeface="Simplified Arabic" pitchFamily="18" charset="-78"/>
              </a:rPr>
              <a:t>مستويات </a:t>
            </a:r>
            <a:r>
              <a:rPr lang="ar-SA" sz="2400" b="1" dirty="0" smtClean="0">
                <a:solidFill>
                  <a:schemeClr val="bg1"/>
                </a:solidFill>
                <a:latin typeface="Simplified Arabic" pitchFamily="18" charset="-78"/>
                <a:cs typeface="Simplified Arabic" pitchFamily="18" charset="-78"/>
              </a:rPr>
              <a:t>الاستراتيجية</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smtClean="0">
                <a:solidFill>
                  <a:schemeClr val="bg1"/>
                </a:solidFill>
                <a:latin typeface="Simplified Arabic" pitchFamily="18" charset="-78"/>
                <a:cs typeface="Simplified Arabic" pitchFamily="18" charset="-78"/>
              </a:rPr>
              <a:t>معوقات </a:t>
            </a:r>
            <a:r>
              <a:rPr lang="ar-SA" sz="2400" b="1" dirty="0">
                <a:solidFill>
                  <a:schemeClr val="bg1"/>
                </a:solidFill>
                <a:latin typeface="Simplified Arabic" pitchFamily="18" charset="-78"/>
                <a:cs typeface="Simplified Arabic" pitchFamily="18" charset="-78"/>
              </a:rPr>
              <a:t>التخطيط </a:t>
            </a:r>
            <a:r>
              <a:rPr lang="ar-SA" sz="2400" b="1" dirty="0" smtClean="0">
                <a:solidFill>
                  <a:schemeClr val="bg1"/>
                </a:solidFill>
                <a:latin typeface="Simplified Arabic" pitchFamily="18" charset="-78"/>
                <a:cs typeface="Simplified Arabic" pitchFamily="18" charset="-78"/>
              </a:rPr>
              <a:t>الاستراتيجي </a:t>
            </a:r>
            <a:endParaRPr lang="en-US" sz="2400"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400" b="1" dirty="0" smtClean="0">
                <a:solidFill>
                  <a:schemeClr val="bg1"/>
                </a:solidFill>
                <a:latin typeface="Simplified Arabic" pitchFamily="18" charset="-78"/>
                <a:cs typeface="Simplified Arabic" pitchFamily="18" charset="-78"/>
              </a:rPr>
              <a:t>تمويل </a:t>
            </a:r>
            <a:r>
              <a:rPr lang="ar-SA" sz="2400" b="1" smtClean="0">
                <a:solidFill>
                  <a:schemeClr val="bg1"/>
                </a:solidFill>
                <a:latin typeface="Simplified Arabic" pitchFamily="18" charset="-78"/>
                <a:cs typeface="Simplified Arabic" pitchFamily="18" charset="-78"/>
              </a:rPr>
              <a:t>الخطط الاستراتيجية</a:t>
            </a:r>
            <a:endParaRPr lang="en-US" sz="2400" dirty="0">
              <a:solidFill>
                <a:schemeClr val="bg1"/>
              </a:solidFill>
              <a:latin typeface="Simplified Arabic" pitchFamily="18" charset="-78"/>
              <a:cs typeface="Simplified Arabic" pitchFamily="18" charset="-78"/>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9"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78822848"/>
      </p:ext>
    </p:extLst>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528145"/>
            <a:ext cx="12011966" cy="5407442"/>
          </a:xfrm>
          <a:prstGeom prst="rect">
            <a:avLst/>
          </a:prstGeom>
        </p:spPr>
        <p:txBody>
          <a:bodyPr wrap="square">
            <a:spAutoFit/>
          </a:bodyPr>
          <a:lstStyle/>
          <a:p>
            <a:pPr algn="justLow" rtl="1">
              <a:lnSpc>
                <a:spcPct val="150000"/>
              </a:lnSpc>
              <a:spcBef>
                <a:spcPts val="300"/>
              </a:spcBef>
              <a:spcAft>
                <a:spcPts val="300"/>
              </a:spcAft>
            </a:pPr>
            <a:r>
              <a:rPr lang="ar-SA" sz="3300" b="1" dirty="0" smtClean="0">
                <a:solidFill>
                  <a:schemeClr val="tx1"/>
                </a:solidFill>
                <a:effectLst>
                  <a:outerShdw blurRad="38100" dist="38100" dir="2700000" algn="tl">
                    <a:srgbClr val="000000">
                      <a:alpha val="43137"/>
                    </a:srgbClr>
                  </a:outerShdw>
                </a:effectLst>
              </a:rPr>
              <a:t>تمهيد:</a:t>
            </a:r>
            <a:endParaRPr lang="ar-SA" sz="3300" b="1" dirty="0">
              <a:solidFill>
                <a:schemeClr val="tx1"/>
              </a:solidFill>
              <a:effectLst>
                <a:outerShdw blurRad="38100" dist="38100" dir="2700000" algn="tl">
                  <a:srgbClr val="000000">
                    <a:alpha val="43137"/>
                  </a:srgbClr>
                </a:outerShdw>
              </a:effectLst>
            </a:endParaRPr>
          </a:p>
          <a:p>
            <a:pPr algn="justLow" rtl="1">
              <a:lnSpc>
                <a:spcPct val="150000"/>
              </a:lnSpc>
              <a:spcBef>
                <a:spcPts val="300"/>
              </a:spcBef>
              <a:spcAft>
                <a:spcPts val="300"/>
              </a:spcAft>
            </a:pPr>
            <a:r>
              <a:rPr lang="ar-SA" sz="3300" dirty="0" smtClean="0">
                <a:solidFill>
                  <a:schemeClr val="tx1"/>
                </a:solidFill>
              </a:rPr>
              <a:t>يعد التخطيط  هو اثبات فكرة بالرسم أو الكتابة دلالة على الرغبة في تحقيق مجموعة من الاهداف، والتخطيط الاستراتيجي مهماً  </a:t>
            </a:r>
            <a:r>
              <a:rPr lang="ar-SA" sz="3300" dirty="0">
                <a:solidFill>
                  <a:schemeClr val="tx1"/>
                </a:solidFill>
              </a:rPr>
              <a:t>سواء في ميدان الإدارة بصفة عامة أو في ميدان الإدارة التعليمية بصفة خاصة، فهناك من ينظر إليه باعتباره عملية إدارية تهدف إلى تغيير وتحويل نظام العمل في المؤسسات بطريقة تحقق الكفاية والفاعلية، وهناك من يعتبر التخطيط الاستراتيجي مجرد فلسفة تحدد طريقة ومنهاج حل المشكلات الإدارية في النظم المختلفة.</a:t>
            </a: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212963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654858"/>
            <a:ext cx="12011966" cy="4139595"/>
          </a:xfrm>
          <a:prstGeom prst="rect">
            <a:avLst/>
          </a:prstGeom>
        </p:spPr>
        <p:txBody>
          <a:bodyPr wrap="square">
            <a:spAutoFit/>
          </a:bodyPr>
          <a:lstStyle/>
          <a:p>
            <a:pPr algn="justLow" rtl="1">
              <a:lnSpc>
                <a:spcPct val="150000"/>
              </a:lnSpc>
              <a:spcBef>
                <a:spcPts val="600"/>
              </a:spcBef>
              <a:spcAft>
                <a:spcPts val="600"/>
              </a:spcAft>
            </a:pPr>
            <a:r>
              <a:rPr lang="ar-SA" sz="2700" dirty="0" smtClean="0">
                <a:solidFill>
                  <a:schemeClr val="tx1"/>
                </a:solidFill>
              </a:rPr>
              <a:t>مفاهيم التخطيط </a:t>
            </a:r>
            <a:r>
              <a:rPr lang="ar-SA" sz="2700" dirty="0">
                <a:solidFill>
                  <a:schemeClr val="tx1"/>
                </a:solidFill>
              </a:rPr>
              <a:t>الاستراتيجي </a:t>
            </a:r>
            <a:r>
              <a:rPr lang="ar-SA" sz="2700" dirty="0" smtClean="0">
                <a:solidFill>
                  <a:schemeClr val="tx1"/>
                </a:solidFill>
              </a:rPr>
              <a:t>:</a:t>
            </a:r>
          </a:p>
          <a:p>
            <a:pPr algn="justLow" rtl="1">
              <a:lnSpc>
                <a:spcPct val="150000"/>
              </a:lnSpc>
              <a:spcBef>
                <a:spcPts val="600"/>
              </a:spcBef>
              <a:spcAft>
                <a:spcPts val="600"/>
              </a:spcAft>
            </a:pPr>
            <a:r>
              <a:rPr lang="ar-SA" sz="2700" dirty="0" smtClean="0">
                <a:solidFill>
                  <a:schemeClr val="tx1"/>
                </a:solidFill>
              </a:rPr>
              <a:t>1- هو الوسائل </a:t>
            </a:r>
            <a:r>
              <a:rPr lang="ar-SA" sz="2700" dirty="0">
                <a:solidFill>
                  <a:schemeClr val="tx1"/>
                </a:solidFill>
              </a:rPr>
              <a:t>التي تمكن المنظمة من الإجابة على كل الأسئلة المتعلقة بماذا وكيف؟ ومن ثم فالتخطيط الاستراتيجي هو عبارة عن رؤية لوظيفة التنظيم في المستقبل، ويوفر هذا التخطيط إطاراً من شأنه توجيه الخيارات التي تحدد مستقبل واتجاه تنظيم معين.</a:t>
            </a:r>
          </a:p>
          <a:p>
            <a:pPr algn="justLow" rtl="1">
              <a:lnSpc>
                <a:spcPct val="150000"/>
              </a:lnSpc>
              <a:spcBef>
                <a:spcPts val="600"/>
              </a:spcBef>
              <a:spcAft>
                <a:spcPts val="600"/>
              </a:spcAft>
            </a:pPr>
            <a:r>
              <a:rPr lang="ar-SA" sz="2700" dirty="0" smtClean="0">
                <a:solidFill>
                  <a:schemeClr val="tx1"/>
                </a:solidFill>
              </a:rPr>
              <a:t>2- هو </a:t>
            </a:r>
            <a:r>
              <a:rPr lang="ar-SA" sz="2700" dirty="0">
                <a:solidFill>
                  <a:schemeClr val="tx1"/>
                </a:solidFill>
              </a:rPr>
              <a:t>عملية </a:t>
            </a:r>
            <a:r>
              <a:rPr lang="ar-SA" sz="2700" dirty="0" smtClean="0">
                <a:solidFill>
                  <a:schemeClr val="tx1"/>
                </a:solidFill>
              </a:rPr>
              <a:t>تتمكن </a:t>
            </a:r>
            <a:r>
              <a:rPr lang="ar-SA" sz="2700" dirty="0">
                <a:solidFill>
                  <a:schemeClr val="tx1"/>
                </a:solidFill>
              </a:rPr>
              <a:t>من خلالها المؤسسة من إدراك وتحديد وضعها الحالي والمستقبلي والمتوقع، ثم تنمي أو تطور بعد ذلك الاستراتيجيات، والسياسات، والإجراءات بغية اختيار وتنفيذ إحداها أو بعض منها. </a:t>
            </a: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346079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654858"/>
            <a:ext cx="12011966" cy="4916731"/>
          </a:xfrm>
          <a:prstGeom prst="rect">
            <a:avLst/>
          </a:prstGeom>
        </p:spPr>
        <p:txBody>
          <a:bodyPr wrap="square">
            <a:spAutoFit/>
          </a:bodyPr>
          <a:lstStyle/>
          <a:p>
            <a:pPr algn="justLow" rtl="1">
              <a:lnSpc>
                <a:spcPct val="150000"/>
              </a:lnSpc>
              <a:spcBef>
                <a:spcPts val="600"/>
              </a:spcBef>
              <a:spcAft>
                <a:spcPts val="600"/>
              </a:spcAft>
            </a:pPr>
            <a:r>
              <a:rPr lang="ar-SA" sz="2700" dirty="0" smtClean="0">
                <a:solidFill>
                  <a:schemeClr val="tx1"/>
                </a:solidFill>
              </a:rPr>
              <a:t>3- عملية </a:t>
            </a:r>
            <a:r>
              <a:rPr lang="ar-SA" sz="2700" dirty="0">
                <a:solidFill>
                  <a:schemeClr val="tx1"/>
                </a:solidFill>
              </a:rPr>
              <a:t>قوامها الملائمة بين نتائج تقييم البيئة الخارجية للمؤسسة التعليمية وبين موارد البيئة الداخلية لهذه المؤسسة، بحيث تساعد هذه العملية المؤسسة على الاستفادة من نقاط القوة والسيطرة على نقاط الضعف، والإفادة من الفرص المتاحة والحد من المخاطر.</a:t>
            </a:r>
          </a:p>
          <a:p>
            <a:pPr algn="justLow" rtl="1">
              <a:lnSpc>
                <a:spcPct val="150000"/>
              </a:lnSpc>
              <a:spcBef>
                <a:spcPts val="600"/>
              </a:spcBef>
              <a:spcAft>
                <a:spcPts val="600"/>
              </a:spcAft>
            </a:pPr>
            <a:r>
              <a:rPr lang="ar-SA" sz="2700" dirty="0" smtClean="0">
                <a:solidFill>
                  <a:schemeClr val="tx1"/>
                </a:solidFill>
              </a:rPr>
              <a:t>4- عملية </a:t>
            </a:r>
            <a:r>
              <a:rPr lang="ar-SA" sz="2700" dirty="0">
                <a:solidFill>
                  <a:schemeClr val="tx1"/>
                </a:solidFill>
              </a:rPr>
              <a:t>منظمة تعتمد على ترتيب محدد ونمط يتم التركيز عليه وعلى فاعليته لمساعدة المخططين على اختيار الفرضيات وجمع ودمج المعلومات حول المستقبل والتنبؤ بالبيئة المستقبلية التي ستعمل فيها المؤسسة.</a:t>
            </a:r>
          </a:p>
          <a:p>
            <a:pPr algn="justLow" rtl="1">
              <a:lnSpc>
                <a:spcPct val="150000"/>
              </a:lnSpc>
              <a:spcBef>
                <a:spcPts val="600"/>
              </a:spcBef>
              <a:spcAft>
                <a:spcPts val="600"/>
              </a:spcAft>
            </a:pPr>
            <a:r>
              <a:rPr lang="ar-SA" sz="2700" dirty="0">
                <a:solidFill>
                  <a:schemeClr val="tx1"/>
                </a:solidFill>
              </a:rPr>
              <a:t>ومن هنا يسهم التخطيط الاستراتيجي في الإجابة على التساؤلات الآتية:</a:t>
            </a:r>
          </a:p>
          <a:p>
            <a:pPr algn="ctr" rtl="1">
              <a:lnSpc>
                <a:spcPct val="150000"/>
              </a:lnSpc>
              <a:spcBef>
                <a:spcPts val="600"/>
              </a:spcBef>
              <a:spcAft>
                <a:spcPts val="600"/>
              </a:spcAft>
            </a:pPr>
            <a:r>
              <a:rPr lang="ar-SA" sz="2700" b="1" dirty="0">
                <a:solidFill>
                  <a:srgbClr val="FF0000"/>
                </a:solidFill>
              </a:rPr>
              <a:t>ماذا ستفعل؟ لماذا نفعل ذلك؟ كيف نفعل ذلك؟ متى نفعل؟ أين نفعل؟ </a:t>
            </a: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511602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654858"/>
            <a:ext cx="12011966" cy="6093976"/>
          </a:xfrm>
          <a:prstGeom prst="rect">
            <a:avLst/>
          </a:prstGeom>
        </p:spPr>
        <p:txBody>
          <a:bodyPr wrap="square">
            <a:spAutoFit/>
          </a:bodyPr>
          <a:lstStyle/>
          <a:p>
            <a:pPr algn="justLow" rtl="1">
              <a:lnSpc>
                <a:spcPct val="150000"/>
              </a:lnSpc>
              <a:spcBef>
                <a:spcPts val="600"/>
              </a:spcBef>
              <a:spcAft>
                <a:spcPts val="600"/>
              </a:spcAft>
            </a:pPr>
            <a:r>
              <a:rPr lang="ar-SA" sz="3000" dirty="0" smtClean="0">
                <a:solidFill>
                  <a:schemeClr val="tx1"/>
                </a:solidFill>
              </a:rPr>
              <a:t>الفرق بين الاستراتيجية والادارة الاستراتيجية والخطة الاستراتيجية:</a:t>
            </a:r>
          </a:p>
          <a:p>
            <a:pPr algn="justLow" rtl="1">
              <a:lnSpc>
                <a:spcPct val="150000"/>
              </a:lnSpc>
              <a:spcBef>
                <a:spcPts val="600"/>
              </a:spcBef>
              <a:spcAft>
                <a:spcPts val="600"/>
              </a:spcAft>
            </a:pPr>
            <a:r>
              <a:rPr lang="ar-SA" sz="3000" dirty="0" smtClean="0">
                <a:solidFill>
                  <a:srgbClr val="FF0000"/>
                </a:solidFill>
              </a:rPr>
              <a:t>الاستراتيجية هي</a:t>
            </a:r>
            <a:r>
              <a:rPr lang="ar-SA" sz="3000" dirty="0" smtClean="0">
                <a:solidFill>
                  <a:schemeClr val="tx1"/>
                </a:solidFill>
              </a:rPr>
              <a:t>: </a:t>
            </a:r>
            <a:r>
              <a:rPr lang="ar-SA" sz="3000" dirty="0">
                <a:solidFill>
                  <a:schemeClr val="tx1"/>
                </a:solidFill>
              </a:rPr>
              <a:t>"تحديد للأهداف الأساسية بعدية المدى وتكيف الأداء وتوزيع المصادر لتنفيذ تلك الأهداف".</a:t>
            </a:r>
          </a:p>
          <a:p>
            <a:pPr algn="justLow" rtl="1">
              <a:lnSpc>
                <a:spcPct val="150000"/>
              </a:lnSpc>
              <a:spcBef>
                <a:spcPts val="600"/>
              </a:spcBef>
              <a:spcAft>
                <a:spcPts val="600"/>
              </a:spcAft>
            </a:pPr>
            <a:r>
              <a:rPr lang="ar-SA" sz="3000" dirty="0">
                <a:solidFill>
                  <a:srgbClr val="FF0000"/>
                </a:solidFill>
              </a:rPr>
              <a:t>الإدارة الاستراتيجية </a:t>
            </a:r>
            <a:r>
              <a:rPr lang="ar-SA" sz="3000" dirty="0">
                <a:solidFill>
                  <a:schemeClr val="tx1"/>
                </a:solidFill>
              </a:rPr>
              <a:t>: "هي العملية اللازمة لوضع وتنقيح وتطبيق بعض التصرفات اللازمة لإنجاز بعض النتائج المرغوب فيها". ويعتبر التخطيط الاستراتيجي بمثابة العمود الفقري للإدارة الاستراتيجية .</a:t>
            </a:r>
          </a:p>
          <a:p>
            <a:pPr algn="justLow" rtl="1">
              <a:lnSpc>
                <a:spcPct val="150000"/>
              </a:lnSpc>
              <a:spcBef>
                <a:spcPts val="600"/>
              </a:spcBef>
              <a:spcAft>
                <a:spcPts val="600"/>
              </a:spcAft>
            </a:pPr>
            <a:r>
              <a:rPr lang="ar-SA" sz="3000" dirty="0">
                <a:solidFill>
                  <a:srgbClr val="FF0000"/>
                </a:solidFill>
              </a:rPr>
              <a:t>الخطة الاستراتيجية </a:t>
            </a:r>
            <a:r>
              <a:rPr lang="ar-SA" sz="3000" dirty="0">
                <a:solidFill>
                  <a:schemeClr val="tx1"/>
                </a:solidFill>
              </a:rPr>
              <a:t>:هي وضع تصور للتوجه المستقبلي، ويكون ذلك على يد أعضاء الادارة العليا في المنظمة أو المؤسسة.</a:t>
            </a: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4562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654858"/>
            <a:ext cx="12011966" cy="5032147"/>
          </a:xfrm>
          <a:prstGeom prst="rect">
            <a:avLst/>
          </a:prstGeom>
        </p:spPr>
        <p:txBody>
          <a:bodyPr wrap="square">
            <a:spAutoFit/>
          </a:bodyPr>
          <a:lstStyle/>
          <a:p>
            <a:pPr algn="justLow" rtl="1">
              <a:lnSpc>
                <a:spcPct val="150000"/>
              </a:lnSpc>
              <a:spcBef>
                <a:spcPts val="600"/>
              </a:spcBef>
              <a:spcAft>
                <a:spcPts val="600"/>
              </a:spcAft>
            </a:pPr>
            <a:r>
              <a:rPr lang="ar-SA" sz="2700" b="1" dirty="0" smtClean="0">
                <a:solidFill>
                  <a:srgbClr val="FF0000"/>
                </a:solidFill>
              </a:rPr>
              <a:t>اهمية التخطيط الاستراتيجي في التعليم</a:t>
            </a:r>
            <a:endParaRPr lang="ar-SA" sz="2700" b="1" dirty="0">
              <a:solidFill>
                <a:srgbClr val="FF0000"/>
              </a:solidFill>
            </a:endParaRPr>
          </a:p>
          <a:p>
            <a:pPr algn="justLow" rtl="1">
              <a:lnSpc>
                <a:spcPct val="150000"/>
              </a:lnSpc>
              <a:spcBef>
                <a:spcPts val="600"/>
              </a:spcBef>
              <a:spcAft>
                <a:spcPts val="600"/>
              </a:spcAft>
            </a:pPr>
            <a:r>
              <a:rPr lang="ar-SA" sz="2700" b="1" dirty="0">
                <a:solidFill>
                  <a:schemeClr val="tx1"/>
                </a:solidFill>
              </a:rPr>
              <a:t>1</a:t>
            </a:r>
            <a:r>
              <a:rPr lang="ar-SA" sz="2400" b="1" dirty="0">
                <a:solidFill>
                  <a:schemeClr val="tx1"/>
                </a:solidFill>
              </a:rPr>
              <a:t>- </a:t>
            </a:r>
            <a:r>
              <a:rPr lang="ar-SA" sz="2400" b="1" dirty="0" smtClean="0">
                <a:solidFill>
                  <a:schemeClr val="tx1"/>
                </a:solidFill>
              </a:rPr>
              <a:t>يساعد على توجيه وتكامل الانشطة الادارية والتنفيذية</a:t>
            </a:r>
            <a:endParaRPr lang="ar-SA" sz="2400" b="1" dirty="0">
              <a:solidFill>
                <a:schemeClr val="tx1"/>
              </a:solidFill>
            </a:endParaRPr>
          </a:p>
          <a:p>
            <a:pPr algn="justLow" rtl="1">
              <a:lnSpc>
                <a:spcPct val="150000"/>
              </a:lnSpc>
              <a:spcBef>
                <a:spcPts val="600"/>
              </a:spcBef>
              <a:spcAft>
                <a:spcPts val="600"/>
              </a:spcAft>
            </a:pPr>
            <a:r>
              <a:rPr lang="ar-SA" sz="2400" b="1" dirty="0">
                <a:solidFill>
                  <a:schemeClr val="tx1"/>
                </a:solidFill>
              </a:rPr>
              <a:t>2- </a:t>
            </a:r>
            <a:r>
              <a:rPr lang="ar-SA" sz="2400" b="1" dirty="0" smtClean="0">
                <a:solidFill>
                  <a:schemeClr val="tx1"/>
                </a:solidFill>
              </a:rPr>
              <a:t>يولد لدي القادة التعليمية بالقدرة على الرقابة وتقييم الاداء. </a:t>
            </a:r>
            <a:endParaRPr lang="ar-SA" sz="2400" b="1" dirty="0">
              <a:solidFill>
                <a:schemeClr val="tx1"/>
              </a:solidFill>
            </a:endParaRPr>
          </a:p>
          <a:p>
            <a:pPr algn="justLow" rtl="1">
              <a:lnSpc>
                <a:spcPct val="150000"/>
              </a:lnSpc>
              <a:spcBef>
                <a:spcPts val="600"/>
              </a:spcBef>
              <a:spcAft>
                <a:spcPts val="600"/>
              </a:spcAft>
            </a:pPr>
            <a:r>
              <a:rPr lang="ar-SA" sz="2400" b="1" dirty="0">
                <a:solidFill>
                  <a:schemeClr val="tx1"/>
                </a:solidFill>
              </a:rPr>
              <a:t>3- </a:t>
            </a:r>
            <a:r>
              <a:rPr lang="ar-SA" sz="2400" b="1" dirty="0" smtClean="0">
                <a:solidFill>
                  <a:schemeClr val="tx1"/>
                </a:solidFill>
              </a:rPr>
              <a:t>يساعد المسؤولين في تنمية روح الفريق نحو اتجاه المؤسسة واهدافها ورسالتها واحداث التغيير اللازم.</a:t>
            </a:r>
            <a:endParaRPr lang="ar-SA" sz="2400" b="1" dirty="0">
              <a:solidFill>
                <a:schemeClr val="tx1"/>
              </a:solidFill>
            </a:endParaRPr>
          </a:p>
          <a:p>
            <a:pPr algn="justLow" rtl="1">
              <a:lnSpc>
                <a:spcPct val="150000"/>
              </a:lnSpc>
              <a:spcBef>
                <a:spcPts val="600"/>
              </a:spcBef>
              <a:spcAft>
                <a:spcPts val="600"/>
              </a:spcAft>
            </a:pPr>
            <a:r>
              <a:rPr lang="ar-SA" sz="2400" b="1" dirty="0">
                <a:solidFill>
                  <a:schemeClr val="tx1"/>
                </a:solidFill>
              </a:rPr>
              <a:t>4- </a:t>
            </a:r>
            <a:r>
              <a:rPr lang="ar-SA" sz="2400" b="1" dirty="0" smtClean="0">
                <a:solidFill>
                  <a:schemeClr val="tx1"/>
                </a:solidFill>
              </a:rPr>
              <a:t>صنع القرارات الاستراتيجية والمنطقية والرشيدة في مجال التعليم</a:t>
            </a:r>
          </a:p>
          <a:p>
            <a:pPr algn="justLow" rtl="1">
              <a:lnSpc>
                <a:spcPct val="150000"/>
              </a:lnSpc>
              <a:spcBef>
                <a:spcPts val="600"/>
              </a:spcBef>
              <a:spcAft>
                <a:spcPts val="600"/>
              </a:spcAft>
            </a:pPr>
            <a:r>
              <a:rPr lang="ar-SA" sz="2400" b="1" dirty="0" smtClean="0">
                <a:solidFill>
                  <a:schemeClr val="tx1"/>
                </a:solidFill>
              </a:rPr>
              <a:t>5- تساعد المسؤولين في التواصل مع البيئة الداخلية والخارجية لمؤسسة ومحاولة تقليل أي مخاطر.</a:t>
            </a:r>
          </a:p>
          <a:p>
            <a:pPr algn="justLow" rtl="1">
              <a:lnSpc>
                <a:spcPct val="150000"/>
              </a:lnSpc>
              <a:spcBef>
                <a:spcPts val="600"/>
              </a:spcBef>
              <a:spcAft>
                <a:spcPts val="600"/>
              </a:spcAft>
            </a:pPr>
            <a:r>
              <a:rPr lang="ar-SA" sz="2400" b="1" dirty="0" smtClean="0">
                <a:solidFill>
                  <a:schemeClr val="tx1"/>
                </a:solidFill>
              </a:rPr>
              <a:t>7- اسلوب مجتمعي أي قائم على مشاركة جميع افراد المجتمع ذات العلاقة في وضع الخطة.</a:t>
            </a:r>
            <a:endParaRPr lang="ar-SA" sz="2400" b="1" dirty="0">
              <a:solidFill>
                <a:schemeClr val="tx1"/>
              </a:solidFill>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53562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654858"/>
            <a:ext cx="12011966" cy="5740033"/>
          </a:xfrm>
          <a:prstGeom prst="rect">
            <a:avLst/>
          </a:prstGeom>
        </p:spPr>
        <p:txBody>
          <a:bodyPr wrap="square">
            <a:spAutoFit/>
          </a:bodyPr>
          <a:lstStyle/>
          <a:p>
            <a:pPr algn="justLow" rtl="1">
              <a:lnSpc>
                <a:spcPct val="150000"/>
              </a:lnSpc>
              <a:spcBef>
                <a:spcPts val="600"/>
              </a:spcBef>
              <a:spcAft>
                <a:spcPts val="600"/>
              </a:spcAft>
            </a:pPr>
            <a:r>
              <a:rPr lang="ar-SA" sz="2700" b="1" dirty="0" smtClean="0">
                <a:solidFill>
                  <a:srgbClr val="FF0000"/>
                </a:solidFill>
              </a:rPr>
              <a:t>خصائص التخطيط  الاستراتيجي: </a:t>
            </a:r>
            <a:endParaRPr lang="ar-SA" sz="2700" b="1" dirty="0">
              <a:solidFill>
                <a:srgbClr val="FF0000"/>
              </a:solidFill>
            </a:endParaRPr>
          </a:p>
          <a:p>
            <a:pPr algn="justLow" rtl="1">
              <a:lnSpc>
                <a:spcPct val="150000"/>
              </a:lnSpc>
              <a:spcBef>
                <a:spcPts val="600"/>
              </a:spcBef>
              <a:spcAft>
                <a:spcPts val="600"/>
              </a:spcAft>
            </a:pPr>
            <a:r>
              <a:rPr lang="ar-SA" sz="2700" b="1" dirty="0">
                <a:solidFill>
                  <a:schemeClr val="tx1"/>
                </a:solidFill>
              </a:rPr>
              <a:t>1</a:t>
            </a:r>
            <a:r>
              <a:rPr lang="ar-SA" sz="2400" b="1" dirty="0">
                <a:solidFill>
                  <a:schemeClr val="tx1"/>
                </a:solidFill>
              </a:rPr>
              <a:t>- </a:t>
            </a:r>
            <a:r>
              <a:rPr lang="ar-SA" sz="2400" b="1" dirty="0" smtClean="0">
                <a:solidFill>
                  <a:schemeClr val="tx1"/>
                </a:solidFill>
              </a:rPr>
              <a:t>نشاط اجتماعي وليس نشاط فردي.</a:t>
            </a:r>
            <a:endParaRPr lang="ar-SA" sz="2400" b="1" dirty="0">
              <a:solidFill>
                <a:schemeClr val="tx1"/>
              </a:solidFill>
            </a:endParaRPr>
          </a:p>
          <a:p>
            <a:pPr algn="justLow" rtl="1">
              <a:lnSpc>
                <a:spcPct val="150000"/>
              </a:lnSpc>
              <a:spcBef>
                <a:spcPts val="600"/>
              </a:spcBef>
              <a:spcAft>
                <a:spcPts val="600"/>
              </a:spcAft>
            </a:pPr>
            <a:r>
              <a:rPr lang="ar-SA" sz="2400" b="1" dirty="0">
                <a:solidFill>
                  <a:schemeClr val="tx1"/>
                </a:solidFill>
              </a:rPr>
              <a:t>2- </a:t>
            </a:r>
            <a:r>
              <a:rPr lang="ar-SA" sz="2400" b="1" dirty="0" smtClean="0">
                <a:solidFill>
                  <a:schemeClr val="tx1"/>
                </a:solidFill>
              </a:rPr>
              <a:t>نشاط موجه نحو التنبؤ بالمستقبل وليس نشاط موجه نحو الحاضر. </a:t>
            </a:r>
            <a:endParaRPr lang="ar-SA" sz="2400" b="1" dirty="0">
              <a:solidFill>
                <a:schemeClr val="tx1"/>
              </a:solidFill>
            </a:endParaRPr>
          </a:p>
          <a:p>
            <a:pPr algn="justLow" rtl="1">
              <a:lnSpc>
                <a:spcPct val="150000"/>
              </a:lnSpc>
              <a:spcBef>
                <a:spcPts val="600"/>
              </a:spcBef>
              <a:spcAft>
                <a:spcPts val="600"/>
              </a:spcAft>
            </a:pPr>
            <a:r>
              <a:rPr lang="ar-SA" sz="2400" b="1" dirty="0">
                <a:solidFill>
                  <a:schemeClr val="tx1"/>
                </a:solidFill>
              </a:rPr>
              <a:t>3- </a:t>
            </a:r>
            <a:r>
              <a:rPr lang="ar-SA" sz="2400" b="1" dirty="0" smtClean="0">
                <a:solidFill>
                  <a:schemeClr val="tx1"/>
                </a:solidFill>
              </a:rPr>
              <a:t>ليس عمل روتيني بل قائم على الابداع والابتكار</a:t>
            </a:r>
            <a:endParaRPr lang="ar-SA" sz="2400" b="1" dirty="0">
              <a:solidFill>
                <a:schemeClr val="tx1"/>
              </a:solidFill>
            </a:endParaRPr>
          </a:p>
          <a:p>
            <a:pPr algn="justLow" rtl="1">
              <a:lnSpc>
                <a:spcPct val="150000"/>
              </a:lnSpc>
              <a:spcBef>
                <a:spcPts val="600"/>
              </a:spcBef>
              <a:spcAft>
                <a:spcPts val="600"/>
              </a:spcAft>
            </a:pPr>
            <a:r>
              <a:rPr lang="ar-SA" sz="2400" b="1" dirty="0">
                <a:solidFill>
                  <a:schemeClr val="tx1"/>
                </a:solidFill>
              </a:rPr>
              <a:t>4- </a:t>
            </a:r>
            <a:r>
              <a:rPr lang="ar-SA" sz="2400" b="1" dirty="0" smtClean="0">
                <a:solidFill>
                  <a:schemeClr val="tx1"/>
                </a:solidFill>
              </a:rPr>
              <a:t>نشاط علمي منهجي ولا يتم بأسلوب المحاولة والخطأ.</a:t>
            </a:r>
          </a:p>
          <a:p>
            <a:pPr algn="justLow" rtl="1">
              <a:lnSpc>
                <a:spcPct val="150000"/>
              </a:lnSpc>
              <a:spcBef>
                <a:spcPts val="600"/>
              </a:spcBef>
              <a:spcAft>
                <a:spcPts val="600"/>
              </a:spcAft>
            </a:pPr>
            <a:r>
              <a:rPr lang="ar-SA" sz="2400" b="1" dirty="0" smtClean="0">
                <a:solidFill>
                  <a:schemeClr val="tx1"/>
                </a:solidFill>
              </a:rPr>
              <a:t>5- يمثل مجتمع النظام التربوي لتحقيق حزمة من الاهداف.</a:t>
            </a:r>
          </a:p>
          <a:p>
            <a:pPr algn="justLow" rtl="1">
              <a:lnSpc>
                <a:spcPct val="150000"/>
              </a:lnSpc>
              <a:spcBef>
                <a:spcPts val="600"/>
              </a:spcBef>
              <a:spcAft>
                <a:spcPts val="600"/>
              </a:spcAft>
            </a:pPr>
            <a:r>
              <a:rPr lang="ar-SA" sz="2400" b="1" dirty="0" smtClean="0">
                <a:solidFill>
                  <a:schemeClr val="tx1"/>
                </a:solidFill>
              </a:rPr>
              <a:t>6- التكامل بين ابعاد المكان والزمان والمحتوي والاجراءات</a:t>
            </a:r>
          </a:p>
          <a:p>
            <a:pPr algn="justLow" rtl="1">
              <a:lnSpc>
                <a:spcPct val="150000"/>
              </a:lnSpc>
              <a:spcBef>
                <a:spcPts val="600"/>
              </a:spcBef>
              <a:spcAft>
                <a:spcPts val="600"/>
              </a:spcAft>
            </a:pPr>
            <a:r>
              <a:rPr lang="ar-SA" sz="2400" b="1" dirty="0" smtClean="0">
                <a:solidFill>
                  <a:schemeClr val="tx1"/>
                </a:solidFill>
              </a:rPr>
              <a:t>7- اسلوب مجتمعي أي قائم على مشاركة جميع افراد المجتمع ذات العلاقة</a:t>
            </a:r>
            <a:endParaRPr lang="ar-SA" sz="2400" b="1" dirty="0">
              <a:solidFill>
                <a:schemeClr val="tx1"/>
              </a:solidFill>
            </a:endParaRPr>
          </a:p>
        </p:txBody>
      </p:sp>
    </p:spTree>
    <p:extLst>
      <p:ext uri="{BB962C8B-B14F-4D97-AF65-F5344CB8AC3E}">
        <p14:creationId xmlns:p14="http://schemas.microsoft.com/office/powerpoint/2010/main" val="402744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654858"/>
            <a:ext cx="12011966" cy="5632311"/>
          </a:xfrm>
          <a:prstGeom prst="rect">
            <a:avLst/>
          </a:prstGeom>
        </p:spPr>
        <p:txBody>
          <a:bodyPr wrap="square">
            <a:spAutoFit/>
          </a:bodyPr>
          <a:lstStyle/>
          <a:p>
            <a:pPr algn="justLow" rtl="1">
              <a:spcBef>
                <a:spcPts val="600"/>
              </a:spcBef>
              <a:spcAft>
                <a:spcPts val="600"/>
              </a:spcAft>
            </a:pPr>
            <a:r>
              <a:rPr lang="ar-SA" sz="2700" b="1" dirty="0" smtClean="0">
                <a:solidFill>
                  <a:srgbClr val="FF0000"/>
                </a:solidFill>
              </a:rPr>
              <a:t>أهداف الخطيط الاستراتيجي:</a:t>
            </a:r>
            <a:endParaRPr lang="ar-SA" sz="2700" b="1" dirty="0">
              <a:solidFill>
                <a:srgbClr val="FF0000"/>
              </a:solidFill>
            </a:endParaRPr>
          </a:p>
          <a:p>
            <a:pPr algn="justLow" rtl="1">
              <a:spcBef>
                <a:spcPts val="600"/>
              </a:spcBef>
              <a:spcAft>
                <a:spcPts val="600"/>
              </a:spcAft>
            </a:pPr>
            <a:r>
              <a:rPr lang="ar-SA" sz="2700" dirty="0" smtClean="0">
                <a:solidFill>
                  <a:schemeClr val="tx1"/>
                </a:solidFill>
              </a:rPr>
              <a:t>1-</a:t>
            </a:r>
            <a:r>
              <a:rPr lang="ar-EG" sz="2700" dirty="0" smtClean="0">
                <a:solidFill>
                  <a:schemeClr val="tx1"/>
                </a:solidFill>
              </a:rPr>
              <a:t> </a:t>
            </a:r>
            <a:r>
              <a:rPr lang="ar-SA" sz="2700" dirty="0" smtClean="0">
                <a:solidFill>
                  <a:schemeClr val="tx1"/>
                </a:solidFill>
              </a:rPr>
              <a:t>صياغة </a:t>
            </a:r>
            <a:r>
              <a:rPr lang="ar-SA" sz="2700" dirty="0">
                <a:solidFill>
                  <a:schemeClr val="tx1"/>
                </a:solidFill>
              </a:rPr>
              <a:t>وتطوير رسالة المؤسسة وأهدافها، والتأكد من تحقيق الترابط بينهما.</a:t>
            </a:r>
          </a:p>
          <a:p>
            <a:pPr algn="justLow" rtl="1">
              <a:spcBef>
                <a:spcPts val="600"/>
              </a:spcBef>
              <a:spcAft>
                <a:spcPts val="600"/>
              </a:spcAft>
            </a:pPr>
            <a:r>
              <a:rPr lang="ar-SA" sz="2700" dirty="0" smtClean="0">
                <a:solidFill>
                  <a:schemeClr val="tx1"/>
                </a:solidFill>
              </a:rPr>
              <a:t>2-</a:t>
            </a:r>
            <a:r>
              <a:rPr lang="ar-EG" sz="2700" dirty="0" smtClean="0">
                <a:solidFill>
                  <a:schemeClr val="tx1"/>
                </a:solidFill>
              </a:rPr>
              <a:t> </a:t>
            </a:r>
            <a:r>
              <a:rPr lang="ar-SA" sz="2700" dirty="0" smtClean="0">
                <a:solidFill>
                  <a:schemeClr val="tx1"/>
                </a:solidFill>
              </a:rPr>
              <a:t>تحديد </a:t>
            </a:r>
            <a:r>
              <a:rPr lang="ar-SA" sz="2700" dirty="0">
                <a:solidFill>
                  <a:schemeClr val="tx1"/>
                </a:solidFill>
              </a:rPr>
              <a:t>وصياغة الغايات والأهداف الاستراتيجية للمؤسسة.</a:t>
            </a:r>
          </a:p>
          <a:p>
            <a:pPr algn="justLow" rtl="1">
              <a:spcBef>
                <a:spcPts val="600"/>
              </a:spcBef>
              <a:spcAft>
                <a:spcPts val="600"/>
              </a:spcAft>
            </a:pPr>
            <a:r>
              <a:rPr lang="ar-SA" sz="2700" dirty="0" smtClean="0">
                <a:solidFill>
                  <a:schemeClr val="tx1"/>
                </a:solidFill>
              </a:rPr>
              <a:t>3-</a:t>
            </a:r>
            <a:r>
              <a:rPr lang="ar-EG" sz="2700" dirty="0" smtClean="0">
                <a:solidFill>
                  <a:schemeClr val="tx1"/>
                </a:solidFill>
              </a:rPr>
              <a:t> </a:t>
            </a:r>
            <a:r>
              <a:rPr lang="ar-SA" sz="2700" dirty="0" smtClean="0">
                <a:solidFill>
                  <a:schemeClr val="tx1"/>
                </a:solidFill>
              </a:rPr>
              <a:t>وضع </a:t>
            </a:r>
            <a:r>
              <a:rPr lang="ar-SA" sz="2700" dirty="0">
                <a:solidFill>
                  <a:schemeClr val="tx1"/>
                </a:solidFill>
              </a:rPr>
              <a:t>الخطط الاستراتيجية العامة والخطط الاستراتيجية الخاصة بالمجالات الوظيفية المختلفة.</a:t>
            </a:r>
          </a:p>
          <a:p>
            <a:pPr algn="justLow" rtl="1">
              <a:spcBef>
                <a:spcPts val="600"/>
              </a:spcBef>
              <a:spcAft>
                <a:spcPts val="600"/>
              </a:spcAft>
            </a:pPr>
            <a:r>
              <a:rPr lang="ar-SA" sz="2700" dirty="0" smtClean="0">
                <a:solidFill>
                  <a:schemeClr val="tx1"/>
                </a:solidFill>
              </a:rPr>
              <a:t>4-</a:t>
            </a:r>
            <a:r>
              <a:rPr lang="ar-EG" sz="2700" dirty="0" smtClean="0">
                <a:solidFill>
                  <a:schemeClr val="tx1"/>
                </a:solidFill>
              </a:rPr>
              <a:t> </a:t>
            </a:r>
            <a:r>
              <a:rPr lang="ar-SA" sz="2700" dirty="0" smtClean="0">
                <a:solidFill>
                  <a:schemeClr val="tx1"/>
                </a:solidFill>
              </a:rPr>
              <a:t>تهيئة </a:t>
            </a:r>
            <a:r>
              <a:rPr lang="ar-SA" sz="2700" dirty="0">
                <a:solidFill>
                  <a:schemeClr val="tx1"/>
                </a:solidFill>
              </a:rPr>
              <a:t>البيئة الثقافية للمؤسسة لتنفيذ الاستراتيجية.</a:t>
            </a:r>
          </a:p>
          <a:p>
            <a:pPr algn="justLow" rtl="1">
              <a:spcBef>
                <a:spcPts val="600"/>
              </a:spcBef>
              <a:spcAft>
                <a:spcPts val="600"/>
              </a:spcAft>
            </a:pPr>
            <a:r>
              <a:rPr lang="ar-SA" sz="2700" dirty="0" smtClean="0">
                <a:solidFill>
                  <a:schemeClr val="tx1"/>
                </a:solidFill>
              </a:rPr>
              <a:t>5-</a:t>
            </a:r>
            <a:r>
              <a:rPr lang="ar-EG" sz="2700" dirty="0" smtClean="0">
                <a:solidFill>
                  <a:schemeClr val="tx1"/>
                </a:solidFill>
              </a:rPr>
              <a:t> </a:t>
            </a:r>
            <a:r>
              <a:rPr lang="ar-SA" sz="2700" dirty="0" smtClean="0">
                <a:solidFill>
                  <a:schemeClr val="tx1"/>
                </a:solidFill>
              </a:rPr>
              <a:t>إعداد </a:t>
            </a:r>
            <a:r>
              <a:rPr lang="ar-SA" sz="2700" dirty="0">
                <a:solidFill>
                  <a:schemeClr val="tx1"/>
                </a:solidFill>
              </a:rPr>
              <a:t>القيادات الإدارية.</a:t>
            </a:r>
          </a:p>
          <a:p>
            <a:pPr algn="justLow" rtl="1">
              <a:spcBef>
                <a:spcPts val="600"/>
              </a:spcBef>
              <a:spcAft>
                <a:spcPts val="600"/>
              </a:spcAft>
            </a:pPr>
            <a:r>
              <a:rPr lang="ar-SA" sz="2700" dirty="0" smtClean="0">
                <a:solidFill>
                  <a:schemeClr val="tx1"/>
                </a:solidFill>
              </a:rPr>
              <a:t>6-</a:t>
            </a:r>
            <a:r>
              <a:rPr lang="ar-EG" sz="2700" dirty="0" smtClean="0">
                <a:solidFill>
                  <a:schemeClr val="tx1"/>
                </a:solidFill>
              </a:rPr>
              <a:t> </a:t>
            </a:r>
            <a:r>
              <a:rPr lang="ar-SA" sz="2700" dirty="0" smtClean="0">
                <a:solidFill>
                  <a:schemeClr val="tx1"/>
                </a:solidFill>
              </a:rPr>
              <a:t>تحسين </a:t>
            </a:r>
            <a:r>
              <a:rPr lang="ar-SA" sz="2700" dirty="0">
                <a:solidFill>
                  <a:schemeClr val="tx1"/>
                </a:solidFill>
              </a:rPr>
              <a:t>عملية ومناخ صناعة القرار وتطوير مناخ العمل.</a:t>
            </a:r>
          </a:p>
          <a:p>
            <a:pPr algn="justLow" rtl="1">
              <a:spcBef>
                <a:spcPts val="600"/>
              </a:spcBef>
              <a:spcAft>
                <a:spcPts val="600"/>
              </a:spcAft>
            </a:pPr>
            <a:r>
              <a:rPr lang="ar-SA" sz="2700" dirty="0" smtClean="0">
                <a:solidFill>
                  <a:schemeClr val="tx1"/>
                </a:solidFill>
              </a:rPr>
              <a:t>7-</a:t>
            </a:r>
            <a:r>
              <a:rPr lang="ar-EG" sz="2700" dirty="0" smtClean="0">
                <a:solidFill>
                  <a:schemeClr val="tx1"/>
                </a:solidFill>
              </a:rPr>
              <a:t> </a:t>
            </a:r>
            <a:r>
              <a:rPr lang="ar-SA" sz="2700" dirty="0" smtClean="0">
                <a:solidFill>
                  <a:schemeClr val="tx1"/>
                </a:solidFill>
              </a:rPr>
              <a:t>ايجاد </a:t>
            </a:r>
            <a:r>
              <a:rPr lang="ar-SA" sz="2700" dirty="0">
                <a:solidFill>
                  <a:schemeClr val="tx1"/>
                </a:solidFill>
              </a:rPr>
              <a:t>قاعدة بيانات دقيقه أمام المسؤولين ليتمكنوا من صنع القرارات.</a:t>
            </a:r>
          </a:p>
          <a:p>
            <a:pPr algn="justLow" rtl="1">
              <a:spcBef>
                <a:spcPts val="600"/>
              </a:spcBef>
              <a:spcAft>
                <a:spcPts val="600"/>
              </a:spcAft>
            </a:pPr>
            <a:r>
              <a:rPr lang="ar-SA" sz="2700" dirty="0" smtClean="0">
                <a:solidFill>
                  <a:schemeClr val="tx1"/>
                </a:solidFill>
              </a:rPr>
              <a:t>8-</a:t>
            </a:r>
            <a:r>
              <a:rPr lang="ar-EG" sz="2700" dirty="0" smtClean="0">
                <a:solidFill>
                  <a:schemeClr val="tx1"/>
                </a:solidFill>
              </a:rPr>
              <a:t> </a:t>
            </a:r>
            <a:r>
              <a:rPr lang="ar-SA" sz="2700" dirty="0" smtClean="0">
                <a:solidFill>
                  <a:schemeClr val="tx1"/>
                </a:solidFill>
              </a:rPr>
              <a:t>وضعَ </a:t>
            </a:r>
            <a:r>
              <a:rPr lang="ar-SA" sz="2700" dirty="0">
                <a:solidFill>
                  <a:schemeClr val="tx1"/>
                </a:solidFill>
              </a:rPr>
              <a:t>القضايا الاستراتيجية في بؤرة اهتمام الإدارة العليا.</a:t>
            </a:r>
          </a:p>
          <a:p>
            <a:pPr algn="justLow" rtl="1">
              <a:spcBef>
                <a:spcPts val="600"/>
              </a:spcBef>
              <a:spcAft>
                <a:spcPts val="600"/>
              </a:spcAft>
            </a:pPr>
            <a:r>
              <a:rPr lang="ar-SA" sz="2700" dirty="0" smtClean="0">
                <a:solidFill>
                  <a:schemeClr val="tx1"/>
                </a:solidFill>
              </a:rPr>
              <a:t>9-</a:t>
            </a:r>
            <a:r>
              <a:rPr lang="ar-EG" sz="2700" dirty="0" smtClean="0">
                <a:solidFill>
                  <a:schemeClr val="tx1"/>
                </a:solidFill>
              </a:rPr>
              <a:t> </a:t>
            </a:r>
            <a:r>
              <a:rPr lang="ar-SA" sz="2700" dirty="0" smtClean="0">
                <a:solidFill>
                  <a:schemeClr val="tx1"/>
                </a:solidFill>
              </a:rPr>
              <a:t>الرقابة </a:t>
            </a:r>
            <a:r>
              <a:rPr lang="ar-SA" sz="2700" dirty="0">
                <a:solidFill>
                  <a:schemeClr val="tx1"/>
                </a:solidFill>
              </a:rPr>
              <a:t>وتقييم الأداء.</a:t>
            </a: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68249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836712"/>
            <a:ext cx="12011966" cy="5324535"/>
          </a:xfrm>
          <a:prstGeom prst="rect">
            <a:avLst/>
          </a:prstGeom>
        </p:spPr>
        <p:txBody>
          <a:bodyPr wrap="square">
            <a:spAutoFit/>
          </a:bodyPr>
          <a:lstStyle/>
          <a:p>
            <a:pPr algn="justLow" rtl="1">
              <a:spcBef>
                <a:spcPts val="600"/>
              </a:spcBef>
              <a:spcAft>
                <a:spcPts val="600"/>
              </a:spcAft>
            </a:pPr>
            <a:r>
              <a:rPr lang="ar-SA" sz="3000" dirty="0">
                <a:solidFill>
                  <a:srgbClr val="FF0000"/>
                </a:solidFill>
              </a:rPr>
              <a:t>ومن أهداف التخطيط الاستراتيجي في التعليم ما يلي:</a:t>
            </a:r>
          </a:p>
          <a:p>
            <a:pPr algn="justLow" rtl="1">
              <a:spcBef>
                <a:spcPts val="600"/>
              </a:spcBef>
              <a:spcAft>
                <a:spcPts val="600"/>
              </a:spcAft>
            </a:pPr>
            <a:r>
              <a:rPr lang="ar-SA" sz="3000" dirty="0" smtClean="0">
                <a:solidFill>
                  <a:schemeClr val="tx1"/>
                </a:solidFill>
              </a:rPr>
              <a:t>1-</a:t>
            </a:r>
            <a:r>
              <a:rPr lang="ar-EG" sz="3000" dirty="0" smtClean="0">
                <a:solidFill>
                  <a:schemeClr val="tx1"/>
                </a:solidFill>
              </a:rPr>
              <a:t> </a:t>
            </a:r>
            <a:r>
              <a:rPr lang="ar-SA" sz="3000" dirty="0" smtClean="0">
                <a:solidFill>
                  <a:schemeClr val="tx1"/>
                </a:solidFill>
              </a:rPr>
              <a:t>تشخيص الوضع الراهن  للعملية التعليمية وتقييم الهيكل التعليمي ودراسة مدس تناسقه مع الاجراءات المطلوبة .</a:t>
            </a:r>
            <a:endParaRPr lang="ar-SA" sz="3000" dirty="0">
              <a:solidFill>
                <a:schemeClr val="tx1"/>
              </a:solidFill>
            </a:endParaRPr>
          </a:p>
          <a:p>
            <a:pPr algn="justLow" rtl="1">
              <a:spcBef>
                <a:spcPts val="600"/>
              </a:spcBef>
              <a:spcAft>
                <a:spcPts val="600"/>
              </a:spcAft>
            </a:pPr>
            <a:r>
              <a:rPr lang="ar-SA" sz="3000" dirty="0" smtClean="0">
                <a:solidFill>
                  <a:schemeClr val="tx1"/>
                </a:solidFill>
              </a:rPr>
              <a:t>2-</a:t>
            </a:r>
            <a:r>
              <a:rPr lang="ar-EG" sz="3000" dirty="0" smtClean="0">
                <a:solidFill>
                  <a:schemeClr val="tx1"/>
                </a:solidFill>
              </a:rPr>
              <a:t> </a:t>
            </a:r>
            <a:r>
              <a:rPr lang="ar-SA" sz="3000" dirty="0" smtClean="0">
                <a:solidFill>
                  <a:schemeClr val="tx1"/>
                </a:solidFill>
              </a:rPr>
              <a:t>رسم السياسة التعليمية جملة وتفصيلا للاستجابة لمتطلبات التنمية الشاملة.</a:t>
            </a:r>
            <a:endParaRPr lang="ar-SA" sz="3000" dirty="0">
              <a:solidFill>
                <a:schemeClr val="tx1"/>
              </a:solidFill>
            </a:endParaRPr>
          </a:p>
          <a:p>
            <a:pPr algn="justLow" rtl="1">
              <a:spcBef>
                <a:spcPts val="600"/>
              </a:spcBef>
              <a:spcAft>
                <a:spcPts val="600"/>
              </a:spcAft>
            </a:pPr>
            <a:r>
              <a:rPr lang="ar-SA" sz="3000" dirty="0" smtClean="0">
                <a:solidFill>
                  <a:schemeClr val="tx1"/>
                </a:solidFill>
              </a:rPr>
              <a:t>3-</a:t>
            </a:r>
            <a:r>
              <a:rPr lang="ar-EG" sz="3000" dirty="0" smtClean="0">
                <a:solidFill>
                  <a:schemeClr val="tx1"/>
                </a:solidFill>
              </a:rPr>
              <a:t> </a:t>
            </a:r>
            <a:r>
              <a:rPr lang="ar-SA" sz="3000" dirty="0" smtClean="0">
                <a:solidFill>
                  <a:schemeClr val="tx1"/>
                </a:solidFill>
              </a:rPr>
              <a:t>النظرة البعيدة والواعية للمستقبل ورسم الخطط طويلة المدي</a:t>
            </a:r>
            <a:endParaRPr lang="ar-SA" sz="3000" dirty="0">
              <a:solidFill>
                <a:schemeClr val="tx1"/>
              </a:solidFill>
            </a:endParaRPr>
          </a:p>
          <a:p>
            <a:pPr algn="justLow" rtl="1">
              <a:spcBef>
                <a:spcPts val="600"/>
              </a:spcBef>
              <a:spcAft>
                <a:spcPts val="600"/>
              </a:spcAft>
            </a:pPr>
            <a:r>
              <a:rPr lang="ar-SA" sz="3000" dirty="0" smtClean="0">
                <a:solidFill>
                  <a:schemeClr val="tx1"/>
                </a:solidFill>
              </a:rPr>
              <a:t>4-</a:t>
            </a:r>
            <a:r>
              <a:rPr lang="ar-EG" sz="3000" dirty="0" smtClean="0">
                <a:solidFill>
                  <a:schemeClr val="tx1"/>
                </a:solidFill>
              </a:rPr>
              <a:t> </a:t>
            </a:r>
            <a:r>
              <a:rPr lang="ar-SA" sz="3000" dirty="0" smtClean="0">
                <a:solidFill>
                  <a:schemeClr val="tx1"/>
                </a:solidFill>
              </a:rPr>
              <a:t>التوعية والاصلاح الفني للعملية التربوية وتحديدها وتطويرها.</a:t>
            </a:r>
            <a:endParaRPr lang="ar-SA" sz="3000" dirty="0">
              <a:solidFill>
                <a:schemeClr val="tx1"/>
              </a:solidFill>
            </a:endParaRPr>
          </a:p>
          <a:p>
            <a:pPr algn="justLow" rtl="1">
              <a:spcBef>
                <a:spcPts val="600"/>
              </a:spcBef>
              <a:spcAft>
                <a:spcPts val="600"/>
              </a:spcAft>
            </a:pPr>
            <a:r>
              <a:rPr lang="ar-SA" sz="3000" dirty="0" smtClean="0">
                <a:solidFill>
                  <a:schemeClr val="tx1"/>
                </a:solidFill>
              </a:rPr>
              <a:t>5-</a:t>
            </a:r>
            <a:r>
              <a:rPr lang="ar-EG" sz="3000" dirty="0" smtClean="0">
                <a:solidFill>
                  <a:schemeClr val="tx1"/>
                </a:solidFill>
              </a:rPr>
              <a:t> </a:t>
            </a:r>
            <a:r>
              <a:rPr lang="ar-SA" sz="3000" dirty="0" smtClean="0">
                <a:solidFill>
                  <a:schemeClr val="tx1"/>
                </a:solidFill>
              </a:rPr>
              <a:t>التخفيف من حدة الهدر في التعليم ورفع مستوي كفاءته.</a:t>
            </a:r>
            <a:endParaRPr lang="ar-SA" sz="3000" dirty="0">
              <a:solidFill>
                <a:schemeClr val="tx1"/>
              </a:solidFill>
            </a:endParaRPr>
          </a:p>
          <a:p>
            <a:pPr algn="justLow" rtl="1">
              <a:spcBef>
                <a:spcPts val="600"/>
              </a:spcBef>
              <a:spcAft>
                <a:spcPts val="600"/>
              </a:spcAft>
            </a:pPr>
            <a:r>
              <a:rPr lang="ar-SA" sz="3000" dirty="0" smtClean="0">
                <a:solidFill>
                  <a:schemeClr val="tx1"/>
                </a:solidFill>
              </a:rPr>
              <a:t>6-</a:t>
            </a:r>
            <a:r>
              <a:rPr lang="ar-EG" sz="3000" dirty="0" smtClean="0">
                <a:solidFill>
                  <a:schemeClr val="tx1"/>
                </a:solidFill>
              </a:rPr>
              <a:t> </a:t>
            </a:r>
            <a:r>
              <a:rPr lang="ar-SA" sz="3000" dirty="0" smtClean="0">
                <a:solidFill>
                  <a:schemeClr val="tx1"/>
                </a:solidFill>
              </a:rPr>
              <a:t>خلق </a:t>
            </a:r>
            <a:r>
              <a:rPr lang="ar-SA" sz="3000" dirty="0">
                <a:solidFill>
                  <a:schemeClr val="tx1"/>
                </a:solidFill>
              </a:rPr>
              <a:t>قاعده بيانات دقيقه أمام المسئولين حيث مكنوا من صنع قرارات </a:t>
            </a:r>
            <a:r>
              <a:rPr lang="ar-SA" sz="3000" dirty="0" smtClean="0">
                <a:solidFill>
                  <a:schemeClr val="tx1"/>
                </a:solidFill>
              </a:rPr>
              <a:t>رشيد</a:t>
            </a:r>
            <a:r>
              <a:rPr lang="ar-EG" sz="3000" dirty="0" smtClean="0">
                <a:solidFill>
                  <a:schemeClr val="tx1"/>
                </a:solidFill>
              </a:rPr>
              <a:t>ة</a:t>
            </a:r>
            <a:r>
              <a:rPr lang="ar-SA" sz="3000" dirty="0" smtClean="0">
                <a:solidFill>
                  <a:schemeClr val="tx1"/>
                </a:solidFill>
              </a:rPr>
              <a:t>.</a:t>
            </a:r>
            <a:endParaRPr lang="ar-SA" sz="3000" dirty="0">
              <a:solidFill>
                <a:schemeClr val="tx1"/>
              </a:solidFill>
            </a:endParaRPr>
          </a:p>
          <a:p>
            <a:pPr algn="justLow" rtl="1">
              <a:spcBef>
                <a:spcPts val="600"/>
              </a:spcBef>
              <a:spcAft>
                <a:spcPts val="600"/>
              </a:spcAft>
            </a:pPr>
            <a:r>
              <a:rPr lang="ar-SA" sz="3000" dirty="0" smtClean="0">
                <a:solidFill>
                  <a:schemeClr val="tx1"/>
                </a:solidFill>
              </a:rPr>
              <a:t>7-</a:t>
            </a:r>
            <a:r>
              <a:rPr lang="ar-EG" sz="3000" dirty="0" smtClean="0">
                <a:solidFill>
                  <a:schemeClr val="tx1"/>
                </a:solidFill>
              </a:rPr>
              <a:t> </a:t>
            </a:r>
            <a:r>
              <a:rPr lang="ar-SA" sz="3000" dirty="0" smtClean="0">
                <a:solidFill>
                  <a:schemeClr val="tx1"/>
                </a:solidFill>
              </a:rPr>
              <a:t>استثمار الوقت في تحقيق التكامل بين جوانب </a:t>
            </a:r>
            <a:r>
              <a:rPr lang="ar-SA" sz="3000" smtClean="0">
                <a:solidFill>
                  <a:schemeClr val="tx1"/>
                </a:solidFill>
              </a:rPr>
              <a:t>النظام التعليمي.</a:t>
            </a:r>
            <a:endParaRPr lang="ar-SA" sz="3000" dirty="0">
              <a:solidFill>
                <a:schemeClr val="tx1"/>
              </a:solidFill>
            </a:endParaRPr>
          </a:p>
        </p:txBody>
      </p:sp>
      <p:sp>
        <p:nvSpPr>
          <p:cNvPr id="11" name="Google Shape;110;p1"/>
          <p:cNvSpPr/>
          <p:nvPr/>
        </p:nvSpPr>
        <p:spPr>
          <a:xfrm>
            <a:off x="3719736" y="6255040"/>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66551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953234"/>
            <a:ext cx="12011966" cy="5386090"/>
          </a:xfrm>
          <a:prstGeom prst="rect">
            <a:avLst/>
          </a:prstGeom>
        </p:spPr>
        <p:txBody>
          <a:bodyPr wrap="square">
            <a:spAutoFit/>
          </a:bodyPr>
          <a:lstStyle/>
          <a:p>
            <a:pPr algn="just" rtl="1">
              <a:lnSpc>
                <a:spcPct val="120000"/>
              </a:lnSpc>
            </a:pPr>
            <a:r>
              <a:rPr lang="ar-SA" sz="3200" b="1" dirty="0" smtClean="0">
                <a:solidFill>
                  <a:srgbClr val="FF0000"/>
                </a:solidFill>
                <a:latin typeface="Calibri"/>
                <a:ea typeface="Times New Roman"/>
                <a:cs typeface="Simplified Arabic"/>
              </a:rPr>
              <a:t>مزايا </a:t>
            </a:r>
            <a:r>
              <a:rPr lang="ar-SA" sz="3200" b="1" dirty="0">
                <a:solidFill>
                  <a:srgbClr val="FF0000"/>
                </a:solidFill>
                <a:latin typeface="Calibri"/>
                <a:ea typeface="Times New Roman"/>
                <a:cs typeface="Simplified Arabic"/>
              </a:rPr>
              <a:t>التخطيط الاستراتيجي </a:t>
            </a:r>
            <a:r>
              <a:rPr lang="ar-SA" sz="3200" b="1" dirty="0" smtClean="0">
                <a:solidFill>
                  <a:srgbClr val="FF0000"/>
                </a:solidFill>
                <a:latin typeface="Calibri"/>
                <a:ea typeface="Times New Roman"/>
                <a:cs typeface="Simplified Arabic"/>
              </a:rPr>
              <a:t>:</a:t>
            </a:r>
            <a:endParaRPr lang="en-US" sz="2800" dirty="0">
              <a:solidFill>
                <a:srgbClr val="FF0000"/>
              </a:solidFill>
              <a:latin typeface="Calibri"/>
              <a:ea typeface="Calibri"/>
            </a:endParaRPr>
          </a:p>
          <a:p>
            <a:pPr marL="342900" lvl="0" indent="-342900" algn="just" rtl="1">
              <a:lnSpc>
                <a:spcPct val="120000"/>
              </a:lnSpc>
              <a:buFont typeface="+mj-lt"/>
              <a:buAutoNum type="arabicPeriod"/>
              <a:tabLst>
                <a:tab pos="245110" algn="l"/>
              </a:tabLst>
            </a:pPr>
            <a:r>
              <a:rPr lang="ar-SA" sz="3200" dirty="0">
                <a:latin typeface="Calibri"/>
                <a:ea typeface="Times New Roman"/>
                <a:cs typeface="Simplified Arabic"/>
              </a:rPr>
              <a:t>يوضح الإطار والاتجاه الذي يقود ويدعم إدارة المؤسسة.</a:t>
            </a:r>
            <a:endParaRPr lang="en-US" sz="2800" dirty="0">
              <a:latin typeface="Calibri"/>
              <a:ea typeface="Calibri"/>
            </a:endParaRPr>
          </a:p>
          <a:p>
            <a:pPr marL="342900" lvl="0" indent="-342900" algn="just" rtl="1">
              <a:lnSpc>
                <a:spcPct val="120000"/>
              </a:lnSpc>
              <a:buFont typeface="+mj-lt"/>
              <a:buAutoNum type="arabicPeriod"/>
              <a:tabLst>
                <a:tab pos="245110" algn="l"/>
              </a:tabLst>
            </a:pPr>
            <a:r>
              <a:rPr lang="ar-SA" sz="3200" dirty="0">
                <a:latin typeface="Calibri"/>
                <a:ea typeface="Times New Roman"/>
                <a:cs typeface="Simplified Arabic"/>
              </a:rPr>
              <a:t>يحدد رؤية وغاية مشتركة لجميع العاملين بالمؤسسة.</a:t>
            </a:r>
            <a:endParaRPr lang="en-US" sz="2800" dirty="0">
              <a:latin typeface="Calibri"/>
              <a:ea typeface="Calibri"/>
            </a:endParaRPr>
          </a:p>
          <a:p>
            <a:pPr marL="342900" lvl="0" indent="-342900" algn="just" rtl="1">
              <a:lnSpc>
                <a:spcPct val="120000"/>
              </a:lnSpc>
              <a:buFont typeface="+mj-lt"/>
              <a:buAutoNum type="arabicPeriod"/>
              <a:tabLst>
                <a:tab pos="245110" algn="l"/>
              </a:tabLst>
            </a:pPr>
            <a:r>
              <a:rPr lang="ar-SA" sz="3200" dirty="0">
                <a:latin typeface="Calibri"/>
                <a:ea typeface="Times New Roman"/>
                <a:cs typeface="Simplified Arabic"/>
              </a:rPr>
              <a:t>يزيد مستوى الالتزام نحو المؤسسة وأهدافها.</a:t>
            </a:r>
            <a:endParaRPr lang="en-US" sz="2800" dirty="0">
              <a:latin typeface="Calibri"/>
              <a:ea typeface="Calibri"/>
            </a:endParaRPr>
          </a:p>
          <a:p>
            <a:pPr marL="342900" lvl="0" indent="-342900" algn="just" rtl="1">
              <a:lnSpc>
                <a:spcPct val="120000"/>
              </a:lnSpc>
              <a:buFont typeface="+mj-lt"/>
              <a:buAutoNum type="arabicPeriod"/>
              <a:tabLst>
                <a:tab pos="245110" algn="l"/>
              </a:tabLst>
            </a:pPr>
            <a:r>
              <a:rPr lang="ar-SA" sz="3200" dirty="0">
                <a:latin typeface="Calibri"/>
                <a:ea typeface="Times New Roman"/>
                <a:cs typeface="Simplified Arabic"/>
              </a:rPr>
              <a:t>يحسن نوعية الخدمات المقدمة للعملاء وطرق قياس هذه الخدمات.</a:t>
            </a:r>
            <a:endParaRPr lang="en-US" sz="2800" dirty="0">
              <a:latin typeface="Calibri"/>
              <a:ea typeface="Calibri"/>
            </a:endParaRPr>
          </a:p>
          <a:p>
            <a:pPr marL="342900" lvl="0" indent="-342900" algn="just" rtl="1">
              <a:lnSpc>
                <a:spcPct val="120000"/>
              </a:lnSpc>
              <a:buFont typeface="+mj-lt"/>
              <a:buAutoNum type="arabicPeriod"/>
              <a:tabLst>
                <a:tab pos="245110" algn="l"/>
              </a:tabLst>
            </a:pPr>
            <a:r>
              <a:rPr lang="ar-SA" sz="3200" dirty="0">
                <a:latin typeface="Calibri"/>
                <a:ea typeface="Times New Roman"/>
                <a:cs typeface="Simplified Arabic"/>
              </a:rPr>
              <a:t>يزيد من احتمال توفير الدعم وتطوير الأفراد.</a:t>
            </a:r>
            <a:endParaRPr lang="en-US" sz="2800" dirty="0">
              <a:latin typeface="Calibri"/>
              <a:ea typeface="Calibri"/>
            </a:endParaRPr>
          </a:p>
          <a:p>
            <a:pPr marL="342900" lvl="0" indent="-342900" algn="just" rtl="1">
              <a:lnSpc>
                <a:spcPct val="120000"/>
              </a:lnSpc>
              <a:buFont typeface="+mj-lt"/>
              <a:buAutoNum type="arabicPeriod"/>
              <a:tabLst>
                <a:tab pos="245110" algn="l"/>
              </a:tabLst>
            </a:pPr>
            <a:r>
              <a:rPr lang="ar-SA" sz="3200" dirty="0">
                <a:latin typeface="Calibri"/>
                <a:ea typeface="Times New Roman"/>
                <a:cs typeface="Simplified Arabic"/>
              </a:rPr>
              <a:t>تحديد الأولويات والمصادر اللازمة.</a:t>
            </a:r>
            <a:endParaRPr lang="en-US" sz="2800" dirty="0">
              <a:latin typeface="Calibri"/>
              <a:ea typeface="Calibri"/>
            </a:endParaRPr>
          </a:p>
          <a:p>
            <a:pPr marL="342900" lvl="0" indent="-342900" algn="just" rtl="1">
              <a:lnSpc>
                <a:spcPct val="120000"/>
              </a:lnSpc>
              <a:buFont typeface="+mj-lt"/>
              <a:buAutoNum type="arabicPeriod"/>
              <a:tabLst>
                <a:tab pos="245110" algn="l"/>
              </a:tabLst>
            </a:pPr>
            <a:r>
              <a:rPr lang="ar-SA" sz="3200" dirty="0">
                <a:latin typeface="Calibri"/>
                <a:ea typeface="Times New Roman"/>
                <a:cs typeface="Simplified Arabic"/>
              </a:rPr>
              <a:t>زيادة القدرة على التعامل مع المخاطر الخارجية.</a:t>
            </a:r>
            <a:endParaRPr lang="en-US" sz="2800" dirty="0">
              <a:latin typeface="Calibri"/>
              <a:ea typeface="Calibri"/>
            </a:endParaRPr>
          </a:p>
          <a:p>
            <a:pPr marL="342900" lvl="0" indent="-342900" algn="just" rtl="1">
              <a:lnSpc>
                <a:spcPct val="120000"/>
              </a:lnSpc>
              <a:buFont typeface="+mj-lt"/>
              <a:buAutoNum type="arabicPeriod"/>
              <a:tabLst>
                <a:tab pos="245110" algn="l"/>
              </a:tabLst>
            </a:pPr>
            <a:r>
              <a:rPr lang="ar-SA" sz="3200" dirty="0">
                <a:latin typeface="Calibri"/>
                <a:ea typeface="Times New Roman"/>
                <a:cs typeface="Simplified Arabic"/>
              </a:rPr>
              <a:t>المساعدة في إدارة الأزمات.</a:t>
            </a:r>
            <a:endParaRPr lang="en-US" sz="2800" dirty="0">
              <a:latin typeface="Calibri"/>
              <a:ea typeface="Calibri"/>
            </a:endParaRPr>
          </a:p>
        </p:txBody>
      </p:sp>
      <p:sp>
        <p:nvSpPr>
          <p:cNvPr id="11" name="Google Shape;110;p1"/>
          <p:cNvSpPr/>
          <p:nvPr/>
        </p:nvSpPr>
        <p:spPr>
          <a:xfrm>
            <a:off x="2783632" y="5877272"/>
            <a:ext cx="5400601" cy="694979"/>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56287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610168"/>
            <a:ext cx="12011966" cy="6001643"/>
          </a:xfrm>
          <a:prstGeom prst="rect">
            <a:avLst/>
          </a:prstGeom>
        </p:spPr>
        <p:txBody>
          <a:bodyPr wrap="square">
            <a:spAutoFit/>
          </a:bodyPr>
          <a:lstStyle/>
          <a:p>
            <a:pPr algn="just" rtl="1">
              <a:lnSpc>
                <a:spcPct val="150000"/>
              </a:lnSpc>
            </a:pPr>
            <a:r>
              <a:rPr lang="ar-SA" sz="3200" b="1" dirty="0" smtClean="0">
                <a:latin typeface="Calibri"/>
                <a:ea typeface="Calibri"/>
                <a:cs typeface="Simplified Arabic"/>
              </a:rPr>
              <a:t>خطوات </a:t>
            </a:r>
            <a:r>
              <a:rPr lang="ar-SA" sz="3200" b="1" dirty="0">
                <a:latin typeface="Calibri"/>
                <a:ea typeface="Calibri"/>
                <a:cs typeface="Simplified Arabic"/>
              </a:rPr>
              <a:t>التخطيط الاستراتيجي على النحو التالي</a:t>
            </a:r>
            <a:r>
              <a:rPr lang="ar-SA" sz="3200" dirty="0">
                <a:latin typeface="Calibri"/>
                <a:ea typeface="Calibri"/>
                <a:cs typeface="Simplified Arabic"/>
              </a:rPr>
              <a:t>: </a:t>
            </a:r>
            <a:endParaRPr lang="en-US" sz="2800" dirty="0">
              <a:latin typeface="Calibri"/>
              <a:ea typeface="Calibri"/>
            </a:endParaRPr>
          </a:p>
          <a:p>
            <a:pPr marL="342900" lvl="0" indent="-342900" algn="just" rtl="1">
              <a:lnSpc>
                <a:spcPct val="150000"/>
              </a:lnSpc>
              <a:buFont typeface="Symbol"/>
              <a:buChar char=""/>
            </a:pPr>
            <a:r>
              <a:rPr lang="ar-SA" sz="2800" dirty="0">
                <a:cs typeface="Simplified Arabic"/>
              </a:rPr>
              <a:t>تحديد الأسس التي ترتكز عليها عملية التطوير مثل الدين </a:t>
            </a:r>
            <a:r>
              <a:rPr lang="ar-EG" sz="2800" dirty="0" smtClean="0">
                <a:cs typeface="Simplified Arabic"/>
              </a:rPr>
              <a:t>، </a:t>
            </a:r>
            <a:r>
              <a:rPr lang="ar-SA" sz="2800" dirty="0" smtClean="0">
                <a:cs typeface="Simplified Arabic"/>
              </a:rPr>
              <a:t>التراث </a:t>
            </a:r>
            <a:r>
              <a:rPr lang="ar-SA" sz="2800" dirty="0">
                <a:cs typeface="Simplified Arabic"/>
              </a:rPr>
              <a:t>الحضاري العربي ، </a:t>
            </a:r>
            <a:r>
              <a:rPr lang="ar-SA" sz="2800" dirty="0" smtClean="0">
                <a:cs typeface="Simplified Arabic"/>
              </a:rPr>
              <a:t>التاريخ، </a:t>
            </a:r>
            <a:r>
              <a:rPr lang="ar-SA" sz="2800" dirty="0">
                <a:cs typeface="Simplified Arabic"/>
              </a:rPr>
              <a:t>وتوجهات القيادة </a:t>
            </a:r>
            <a:r>
              <a:rPr lang="ar-SA" sz="2800" dirty="0" smtClean="0">
                <a:cs typeface="Simplified Arabic"/>
              </a:rPr>
              <a:t>العليا، العوامل الثقافية.</a:t>
            </a:r>
            <a:endParaRPr lang="en-US" sz="2800" dirty="0"/>
          </a:p>
          <a:p>
            <a:pPr marL="342900" lvl="0" indent="-342900" algn="just" rtl="1">
              <a:lnSpc>
                <a:spcPct val="150000"/>
              </a:lnSpc>
              <a:buFont typeface="Symbol"/>
              <a:buChar char=""/>
            </a:pPr>
            <a:r>
              <a:rPr lang="ar-SA" sz="2800" dirty="0">
                <a:cs typeface="Simplified Arabic"/>
              </a:rPr>
              <a:t>تقويم البيئة الخارجية للنظام التعليمي وعلاقته كنظام فرعي بغيره من عناصر النظام المجتمعي الأكبر(مثل السكان </a:t>
            </a:r>
            <a:r>
              <a:rPr lang="ar-EG" sz="2800" dirty="0" smtClean="0">
                <a:cs typeface="Simplified Arabic"/>
              </a:rPr>
              <a:t>، </a:t>
            </a:r>
            <a:r>
              <a:rPr lang="ar-SA" sz="2800" dirty="0" smtClean="0">
                <a:cs typeface="Simplified Arabic"/>
              </a:rPr>
              <a:t>الاقتصاد </a:t>
            </a:r>
            <a:r>
              <a:rPr lang="ar-EG" sz="2800" dirty="0" smtClean="0">
                <a:cs typeface="Simplified Arabic"/>
              </a:rPr>
              <a:t>، </a:t>
            </a:r>
            <a:r>
              <a:rPr lang="ar-SA" sz="2800" dirty="0" smtClean="0">
                <a:cs typeface="Simplified Arabic"/>
              </a:rPr>
              <a:t>وسياسة </a:t>
            </a:r>
            <a:r>
              <a:rPr lang="ar-SA" sz="2800" dirty="0">
                <a:cs typeface="Simplified Arabic"/>
              </a:rPr>
              <a:t>التنمية</a:t>
            </a:r>
            <a:r>
              <a:rPr lang="ar-SA" sz="2800" dirty="0" smtClean="0">
                <a:cs typeface="Simplified Arabic"/>
              </a:rPr>
              <a:t>...) </a:t>
            </a:r>
            <a:r>
              <a:rPr lang="ar-SA" sz="2800" dirty="0">
                <a:cs typeface="Simplified Arabic"/>
              </a:rPr>
              <a:t>والتعرف على مكانة التعليم في النظام الاجتماعي ,ومدى تفاعله وعلاقاته بالأنظمة الأخرى.</a:t>
            </a:r>
            <a:endParaRPr lang="en-US" sz="2800" dirty="0"/>
          </a:p>
          <a:p>
            <a:pPr marL="342900" lvl="0" indent="-342900" algn="just" rtl="1">
              <a:lnSpc>
                <a:spcPct val="150000"/>
              </a:lnSpc>
              <a:buFont typeface="Symbol"/>
              <a:buChar char=""/>
            </a:pPr>
            <a:r>
              <a:rPr lang="ar-SA" sz="2800" dirty="0">
                <a:cs typeface="Simplified Arabic"/>
              </a:rPr>
              <a:t>تقويم البيئة الداخلية للتعليم بما فيها من كفاءات وموارد بشرية واقتصادية </a:t>
            </a:r>
            <a:r>
              <a:rPr lang="ar-SA" sz="2800" dirty="0" smtClean="0">
                <a:cs typeface="Simplified Arabic"/>
              </a:rPr>
              <a:t>ومعلومات،</a:t>
            </a:r>
            <a:r>
              <a:rPr lang="ar-EG" sz="2800" dirty="0" smtClean="0">
                <a:cs typeface="Simplified Arabic"/>
              </a:rPr>
              <a:t> </a:t>
            </a:r>
            <a:r>
              <a:rPr lang="ar-SA" sz="2800" dirty="0" smtClean="0">
                <a:cs typeface="Simplified Arabic"/>
              </a:rPr>
              <a:t>وبما </a:t>
            </a:r>
            <a:r>
              <a:rPr lang="ar-SA" sz="2800" dirty="0">
                <a:cs typeface="Simplified Arabic"/>
              </a:rPr>
              <a:t>لديها من استراتيجيات شاملة وخطط تشغيلية </a:t>
            </a:r>
            <a:r>
              <a:rPr lang="ar-EG" sz="2800" dirty="0" smtClean="0">
                <a:cs typeface="Simplified Arabic"/>
              </a:rPr>
              <a:t>، </a:t>
            </a:r>
            <a:r>
              <a:rPr lang="ar-SA" sz="2800" dirty="0" smtClean="0">
                <a:cs typeface="Simplified Arabic"/>
              </a:rPr>
              <a:t>وكذلك </a:t>
            </a:r>
            <a:r>
              <a:rPr lang="ar-SA" sz="2800" dirty="0">
                <a:cs typeface="Simplified Arabic"/>
              </a:rPr>
              <a:t>مستوى أدائها وما حققته من إنجازات وما لم </a:t>
            </a:r>
            <a:r>
              <a:rPr lang="ar-SA" sz="2800" dirty="0" smtClean="0">
                <a:cs typeface="Simplified Arabic"/>
              </a:rPr>
              <a:t>تحققه</a:t>
            </a:r>
            <a:r>
              <a:rPr lang="ar-EG" sz="2800" dirty="0" smtClean="0">
                <a:cs typeface="Simplified Arabic"/>
              </a:rPr>
              <a:t> ، </a:t>
            </a:r>
            <a:r>
              <a:rPr lang="ar-SA" sz="2800" dirty="0" smtClean="0">
                <a:cs typeface="Simplified Arabic"/>
              </a:rPr>
              <a:t>وما </a:t>
            </a:r>
            <a:r>
              <a:rPr lang="ar-SA" sz="2800" dirty="0">
                <a:cs typeface="Simplified Arabic"/>
              </a:rPr>
              <a:t>يوجد به من مشكلات ومعوقات </a:t>
            </a:r>
            <a:r>
              <a:rPr lang="ar-SA" sz="2800" dirty="0" smtClean="0">
                <a:cs typeface="Simplified Arabic"/>
              </a:rPr>
              <a:t>.</a:t>
            </a:r>
            <a:endParaRPr lang="en-US" sz="2800" dirty="0"/>
          </a:p>
        </p:txBody>
      </p:sp>
    </p:spTree>
    <p:extLst>
      <p:ext uri="{BB962C8B-B14F-4D97-AF65-F5344CB8AC3E}">
        <p14:creationId xmlns:p14="http://schemas.microsoft.com/office/powerpoint/2010/main" val="4275835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831933"/>
            <a:ext cx="12011966" cy="5391861"/>
          </a:xfrm>
          <a:prstGeom prst="rect">
            <a:avLst/>
          </a:prstGeom>
        </p:spPr>
        <p:txBody>
          <a:bodyPr wrap="square">
            <a:spAutoFit/>
          </a:bodyPr>
          <a:lstStyle/>
          <a:p>
            <a:pPr marL="342900" lvl="0" indent="-342900" algn="just" rtl="1">
              <a:lnSpc>
                <a:spcPct val="150000"/>
              </a:lnSpc>
              <a:buFont typeface="Symbol"/>
              <a:buChar char=""/>
            </a:pPr>
            <a:r>
              <a:rPr lang="ar-SA" sz="2900" dirty="0">
                <a:cs typeface="Simplified Arabic"/>
              </a:rPr>
              <a:t>وضع محاور استراتيجية تحكم حركة السياسة التعليمية وتوجهها نحو تحقيق الأهداف الاستراتيجية وتتضمن مبادئ ونتائج التطوير .</a:t>
            </a:r>
            <a:endParaRPr lang="en-US" sz="2900" dirty="0"/>
          </a:p>
          <a:p>
            <a:pPr marL="342900" lvl="0" indent="-342900" algn="just" rtl="1">
              <a:lnSpc>
                <a:spcPct val="150000"/>
              </a:lnSpc>
              <a:buFont typeface="Symbol"/>
              <a:buChar char=""/>
            </a:pPr>
            <a:r>
              <a:rPr lang="ar-SA" sz="2900" dirty="0">
                <a:cs typeface="Simplified Arabic"/>
              </a:rPr>
              <a:t>وضع بدائل عملية ومقترحات وبرامج عمل لوضع الأهداف الاستراتيجية موضع التنفيذ والمفاضلة بينها وفقاً لمجموعة من المعايير التي يقترحها المخطط وتعتمدها القيادة التربوية .</a:t>
            </a:r>
            <a:endParaRPr lang="en-US" sz="2900" dirty="0"/>
          </a:p>
          <a:p>
            <a:pPr marL="342900" lvl="0" indent="-342900" algn="just" rtl="1">
              <a:lnSpc>
                <a:spcPct val="150000"/>
              </a:lnSpc>
              <a:buFont typeface="Symbol"/>
              <a:buChar char=""/>
            </a:pPr>
            <a:r>
              <a:rPr lang="ar-SA" sz="2900" dirty="0">
                <a:cs typeface="Simplified Arabic"/>
              </a:rPr>
              <a:t>وصف المنظمة في المستقبل وهو ما يعرف "برؤية النجاح" وهي حصيلة العمليات النسقية، أي أن السياسة وحدها لا تكفي </a:t>
            </a:r>
            <a:r>
              <a:rPr lang="ar-EG" sz="2900" dirty="0" smtClean="0">
                <a:cs typeface="Simplified Arabic"/>
              </a:rPr>
              <a:t>، </a:t>
            </a:r>
            <a:r>
              <a:rPr lang="ar-SA" sz="2900" dirty="0" smtClean="0">
                <a:cs typeface="Simplified Arabic"/>
              </a:rPr>
              <a:t>ولكن </a:t>
            </a:r>
            <a:r>
              <a:rPr lang="ar-SA" sz="2900" dirty="0">
                <a:cs typeface="Simplified Arabic"/>
              </a:rPr>
              <a:t>لابد من ترجمتها إلى بدائل ومشروعات وبرامج.</a:t>
            </a:r>
            <a:endParaRPr lang="en-US" sz="2900" dirty="0"/>
          </a:p>
          <a:p>
            <a:pPr marL="342900" lvl="0" indent="-342900" algn="just" rtl="1">
              <a:lnSpc>
                <a:spcPct val="150000"/>
              </a:lnSpc>
              <a:buFont typeface="Symbol"/>
              <a:buChar char=""/>
            </a:pPr>
            <a:r>
              <a:rPr lang="ar-SA" sz="2900" dirty="0">
                <a:cs typeface="Simplified Arabic"/>
              </a:rPr>
              <a:t>الأفعال </a:t>
            </a:r>
            <a:r>
              <a:rPr lang="ar-EG" sz="2900" dirty="0" smtClean="0">
                <a:cs typeface="Simplified Arabic"/>
              </a:rPr>
              <a:t>، </a:t>
            </a:r>
            <a:r>
              <a:rPr lang="ar-SA" sz="2900" dirty="0" smtClean="0">
                <a:cs typeface="Simplified Arabic"/>
              </a:rPr>
              <a:t>وهي </a:t>
            </a:r>
            <a:r>
              <a:rPr lang="ar-SA" sz="2900" dirty="0">
                <a:cs typeface="Simplified Arabic"/>
              </a:rPr>
              <a:t>خطوة تعني بوضع الخطط والمشروعات موضع التنفيذ بعد توفير متطلباتها من المال والبشر والثقافة .</a:t>
            </a:r>
            <a:endParaRPr lang="en-US" sz="2900" dirty="0">
              <a:effectLst/>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4203048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831933"/>
            <a:ext cx="12011966" cy="4801314"/>
          </a:xfrm>
          <a:prstGeom prst="rect">
            <a:avLst/>
          </a:prstGeom>
        </p:spPr>
        <p:txBody>
          <a:bodyPr wrap="square">
            <a:spAutoFit/>
          </a:bodyPr>
          <a:lstStyle/>
          <a:p>
            <a:pPr marL="342900" lvl="0" indent="-342900" algn="just" rtl="1">
              <a:lnSpc>
                <a:spcPct val="150000"/>
              </a:lnSpc>
              <a:buFont typeface="Symbol"/>
              <a:buChar char=""/>
            </a:pPr>
            <a:r>
              <a:rPr lang="ar-SA" sz="3400" dirty="0">
                <a:cs typeface="Simplified Arabic"/>
              </a:rPr>
              <a:t>النتائج التي تعكس مدى تحقق الأهداف الاستراتيجية وجدوى نجاح الرؤية المستقبلية في تحريك النظام التعليمي نحو مزيد من الفاعلية والكفاءة والكفاية .</a:t>
            </a:r>
            <a:endParaRPr lang="en-US" sz="3400" dirty="0"/>
          </a:p>
          <a:p>
            <a:pPr marL="342900" lvl="0" indent="-342900" algn="just" rtl="1">
              <a:lnSpc>
                <a:spcPct val="150000"/>
              </a:lnSpc>
              <a:buFont typeface="Symbol"/>
              <a:buChar char=""/>
            </a:pPr>
            <a:r>
              <a:rPr lang="ar-SA" sz="3400" dirty="0">
                <a:cs typeface="Simplified Arabic"/>
              </a:rPr>
              <a:t>تقويم الإنجازات كماً </a:t>
            </a:r>
            <a:r>
              <a:rPr lang="ar-SA" sz="3400" dirty="0" smtClean="0">
                <a:cs typeface="Simplified Arabic"/>
              </a:rPr>
              <a:t>وكيفياً</a:t>
            </a:r>
            <a:r>
              <a:rPr lang="ar-EG" sz="3400" dirty="0" smtClean="0">
                <a:cs typeface="Simplified Arabic"/>
              </a:rPr>
              <a:t> ، </a:t>
            </a:r>
            <a:r>
              <a:rPr lang="ar-SA" sz="3400" dirty="0" smtClean="0">
                <a:cs typeface="Simplified Arabic"/>
              </a:rPr>
              <a:t>ولمعرفة </a:t>
            </a:r>
            <a:r>
              <a:rPr lang="ar-SA" sz="3400" dirty="0">
                <a:cs typeface="Simplified Arabic"/>
              </a:rPr>
              <a:t>أثرها المباشر والمتباعد والمتزايد.</a:t>
            </a:r>
            <a:endParaRPr lang="en-US" sz="3400" dirty="0"/>
          </a:p>
          <a:p>
            <a:pPr marL="342900" lvl="0" indent="-342900" algn="just" rtl="1">
              <a:lnSpc>
                <a:spcPct val="150000"/>
              </a:lnSpc>
              <a:buFont typeface="Symbol"/>
              <a:buChar char=""/>
            </a:pPr>
            <a:r>
              <a:rPr lang="ar-SA" sz="3400" dirty="0">
                <a:cs typeface="Simplified Arabic"/>
              </a:rPr>
              <a:t>إعادة التخطيط أو بدء دورة أخرى من التخطيط الاستراتيجي ورؤية مستقبلية أخرى تستوعب كل الدروس المستخلصة من الحقبة الزمنية السابقة </a:t>
            </a:r>
            <a:r>
              <a:rPr lang="ar-EG" sz="3400" dirty="0" smtClean="0">
                <a:cs typeface="Simplified Arabic"/>
              </a:rPr>
              <a:t>، </a:t>
            </a:r>
            <a:r>
              <a:rPr lang="ar-SA" sz="3400" dirty="0" smtClean="0">
                <a:cs typeface="Simplified Arabic"/>
              </a:rPr>
              <a:t>وتستجيب </a:t>
            </a:r>
            <a:r>
              <a:rPr lang="ar-SA" sz="3400" dirty="0">
                <a:cs typeface="Simplified Arabic"/>
              </a:rPr>
              <a:t>للتحديات المستمرة والمستجدة.</a:t>
            </a:r>
            <a:endParaRPr lang="en-US" sz="3400" dirty="0">
              <a:effectLst/>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51729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831933"/>
            <a:ext cx="12011966" cy="5586145"/>
          </a:xfrm>
          <a:prstGeom prst="rect">
            <a:avLst/>
          </a:prstGeom>
        </p:spPr>
        <p:txBody>
          <a:bodyPr wrap="square">
            <a:spAutoFit/>
          </a:bodyPr>
          <a:lstStyle/>
          <a:p>
            <a:pPr marL="342900" lvl="0" indent="-342900" algn="just" rtl="1">
              <a:lnSpc>
                <a:spcPct val="150000"/>
              </a:lnSpc>
              <a:buFont typeface="Symbol"/>
              <a:buChar char=""/>
            </a:pPr>
            <a:r>
              <a:rPr lang="ar-SA" sz="3400" dirty="0" smtClean="0">
                <a:solidFill>
                  <a:srgbClr val="0070C0"/>
                </a:solidFill>
                <a:cs typeface="Simplified Arabic"/>
              </a:rPr>
              <a:t>مبررات التخطيط الاستراتيجي في التعليم:</a:t>
            </a:r>
          </a:p>
          <a:p>
            <a:pPr lvl="0" algn="just" rtl="1">
              <a:lnSpc>
                <a:spcPct val="150000"/>
              </a:lnSpc>
            </a:pPr>
            <a:r>
              <a:rPr lang="ar-SA" sz="3400" dirty="0" smtClean="0">
                <a:effectLst/>
                <a:cs typeface="Simplified Arabic"/>
              </a:rPr>
              <a:t>1- اكتشاف اخطاء عمل المنظمة التعليمية وإخفاقاتها للوصول لنتائج مرضية.</a:t>
            </a:r>
          </a:p>
          <a:p>
            <a:pPr lvl="0" algn="just" rtl="1">
              <a:lnSpc>
                <a:spcPct val="150000"/>
              </a:lnSpc>
            </a:pPr>
            <a:r>
              <a:rPr lang="ar-SA" sz="3400" dirty="0" smtClean="0">
                <a:effectLst/>
              </a:rPr>
              <a:t>2- تعقد وتشابك النظام التعليمي مع المجتمع الخارجي فضلا ان عناصر النظام متشابكة.</a:t>
            </a:r>
          </a:p>
          <a:p>
            <a:pPr lvl="0" algn="just" rtl="1">
              <a:lnSpc>
                <a:spcPct val="150000"/>
              </a:lnSpc>
            </a:pPr>
            <a:r>
              <a:rPr lang="ar-SA" sz="3400" dirty="0" smtClean="0">
                <a:effectLst/>
              </a:rPr>
              <a:t>3- وجود فجوة بين اداء المنظمة التربوية والتوقعات المنتظرة مما ادي الى الحاجة للتخطيط الاستراتيجي لمواجهة التغيرات.</a:t>
            </a:r>
          </a:p>
          <a:p>
            <a:pPr lvl="0" algn="just" rtl="1">
              <a:lnSpc>
                <a:spcPct val="150000"/>
              </a:lnSpc>
            </a:pPr>
            <a:r>
              <a:rPr lang="ar-SA" sz="3400" dirty="0" smtClean="0"/>
              <a:t>4- الاعتماد على التخطيط الاستراتيجي الذي يركز على البعد المستقبلي والتوقعات المستقبلية.</a:t>
            </a:r>
            <a:endParaRPr lang="en-US" sz="3400" dirty="0">
              <a:effectLst/>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987642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831933"/>
            <a:ext cx="12011966" cy="5086521"/>
          </a:xfrm>
          <a:prstGeom prst="rect">
            <a:avLst/>
          </a:prstGeom>
        </p:spPr>
        <p:txBody>
          <a:bodyPr wrap="square">
            <a:spAutoFit/>
          </a:bodyPr>
          <a:lstStyle/>
          <a:p>
            <a:pPr marL="342900" lvl="0" indent="-342900" algn="just" rtl="1">
              <a:buFont typeface="Simplified Arabic"/>
              <a:buChar char="-"/>
            </a:pPr>
            <a:r>
              <a:rPr lang="ar-SA" sz="3400" b="1" dirty="0">
                <a:ea typeface="Times New Roman"/>
                <a:cs typeface="Simplified Arabic"/>
              </a:rPr>
              <a:t>بعض نماذج التخطيط الاستراتيجي :</a:t>
            </a:r>
            <a:endParaRPr lang="en-US" sz="3400" dirty="0">
              <a:ea typeface="Times New Roman"/>
            </a:endParaRPr>
          </a:p>
          <a:p>
            <a:pPr algn="just" rtl="1">
              <a:lnSpc>
                <a:spcPct val="115000"/>
              </a:lnSpc>
              <a:spcAft>
                <a:spcPts val="1000"/>
              </a:spcAft>
            </a:pPr>
            <a:r>
              <a:rPr lang="ar-SA" sz="3400" dirty="0">
                <a:latin typeface="Calibri"/>
                <a:ea typeface="Calibri"/>
                <a:cs typeface="Simplified Arabic"/>
              </a:rPr>
              <a:t>هناك العديد من النماذج للتخطيط الاستراتيجي </a:t>
            </a:r>
            <a:r>
              <a:rPr lang="ar-EG" sz="3400" dirty="0" smtClean="0">
                <a:latin typeface="Calibri"/>
                <a:ea typeface="Calibri"/>
                <a:cs typeface="Simplified Arabic"/>
              </a:rPr>
              <a:t>، </a:t>
            </a:r>
            <a:r>
              <a:rPr lang="ar-SA" sz="3400" dirty="0" smtClean="0">
                <a:latin typeface="Calibri"/>
                <a:ea typeface="Calibri"/>
                <a:cs typeface="Simplified Arabic"/>
              </a:rPr>
              <a:t>ولكل </a:t>
            </a:r>
            <a:r>
              <a:rPr lang="ar-SA" sz="3400" dirty="0">
                <a:latin typeface="Calibri"/>
                <a:ea typeface="Calibri"/>
                <a:cs typeface="Simplified Arabic"/>
              </a:rPr>
              <a:t>نموذج  من هذه النماذج ايجابيات وسلبيات ووظائف . وفيما يلي بعض هذه النماذج :</a:t>
            </a:r>
            <a:endParaRPr lang="en-US" sz="3400" dirty="0">
              <a:latin typeface="Calibri"/>
              <a:ea typeface="Calibri"/>
            </a:endParaRPr>
          </a:p>
          <a:p>
            <a:pPr marL="342900" lvl="0" indent="-342900" algn="just" rtl="1">
              <a:buFont typeface="+mj-lt"/>
              <a:buAutoNum type="arabicPeriod"/>
            </a:pPr>
            <a:r>
              <a:rPr lang="ar-SA" sz="3400" dirty="0">
                <a:cs typeface="Simplified Arabic"/>
              </a:rPr>
              <a:t>نموذج </a:t>
            </a:r>
            <a:r>
              <a:rPr lang="ar-SA" sz="3400" dirty="0" err="1">
                <a:cs typeface="Simplified Arabic"/>
              </a:rPr>
              <a:t>ستينر</a:t>
            </a:r>
            <a:r>
              <a:rPr lang="ar-SA" sz="3400" dirty="0">
                <a:cs typeface="Simplified Arabic"/>
              </a:rPr>
              <a:t> : يطرح ستنير نموذجا شاملا لعناصر وعمليات التخطيط الاستراتيجي ويطلق </a:t>
            </a:r>
            <a:r>
              <a:rPr lang="ar-SA" sz="3400" dirty="0" err="1">
                <a:cs typeface="Simplified Arabic"/>
              </a:rPr>
              <a:t>ستينر</a:t>
            </a:r>
            <a:r>
              <a:rPr lang="ar-SA" sz="3400" dirty="0">
                <a:cs typeface="Simplified Arabic"/>
              </a:rPr>
              <a:t> على هذا النموذج الوظيفي للتخطيط الاستراتيجي </a:t>
            </a:r>
            <a:r>
              <a:rPr lang="ar-EG" sz="3400" dirty="0" smtClean="0">
                <a:cs typeface="Simplified Arabic"/>
              </a:rPr>
              <a:t>، </a:t>
            </a:r>
            <a:r>
              <a:rPr lang="ar-SA" sz="3400" dirty="0" smtClean="0">
                <a:cs typeface="Simplified Arabic"/>
              </a:rPr>
              <a:t>فهو </a:t>
            </a:r>
            <a:r>
              <a:rPr lang="ar-SA" sz="3400" dirty="0">
                <a:cs typeface="Simplified Arabic"/>
              </a:rPr>
              <a:t>كما يقول يشتمل على المكونات والعمليات الأساسية للتخطيط الاستراتيجي وهو قابل للتعديل والتغيير حسب ظروف الإدارة التعليمية </a:t>
            </a:r>
            <a:r>
              <a:rPr lang="ar-EG" sz="3400" dirty="0" smtClean="0">
                <a:cs typeface="Simplified Arabic"/>
              </a:rPr>
              <a:t>، </a:t>
            </a:r>
            <a:r>
              <a:rPr lang="ar-SA" sz="3400" dirty="0" smtClean="0">
                <a:cs typeface="Simplified Arabic"/>
              </a:rPr>
              <a:t>وقابل </a:t>
            </a:r>
            <a:r>
              <a:rPr lang="ar-SA" sz="3400" dirty="0">
                <a:cs typeface="Simplified Arabic"/>
              </a:rPr>
              <a:t>للاستخدام في المنظمات والمؤسسات الربحية وغير الربحية </a:t>
            </a:r>
            <a:r>
              <a:rPr lang="ar-EG" sz="3400" dirty="0" smtClean="0">
                <a:cs typeface="Simplified Arabic"/>
              </a:rPr>
              <a:t>، </a:t>
            </a:r>
            <a:r>
              <a:rPr lang="ar-SA" sz="3400" dirty="0" smtClean="0">
                <a:cs typeface="Simplified Arabic"/>
              </a:rPr>
              <a:t>مع </a:t>
            </a:r>
            <a:r>
              <a:rPr lang="ar-SA" sz="3400" dirty="0">
                <a:cs typeface="Simplified Arabic"/>
              </a:rPr>
              <a:t>ضرورة إحداث بعض التغييرات . لجميع هذه الأسباب يعد هذا النموذج كما يقول صاحبه النموذج الوظيفي . </a:t>
            </a:r>
            <a:endParaRPr lang="en-US" sz="3400" dirty="0">
              <a:effectLst/>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657501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831933"/>
            <a:ext cx="12011966" cy="6352508"/>
          </a:xfrm>
          <a:prstGeom prst="rect">
            <a:avLst/>
          </a:prstGeom>
        </p:spPr>
        <p:txBody>
          <a:bodyPr wrap="square">
            <a:spAutoFit/>
          </a:bodyPr>
          <a:lstStyle/>
          <a:p>
            <a:pPr algn="just" rtl="1">
              <a:lnSpc>
                <a:spcPct val="115000"/>
              </a:lnSpc>
            </a:pPr>
            <a:r>
              <a:rPr lang="ar-SA" sz="2400" b="1" dirty="0">
                <a:latin typeface="Calibri"/>
                <a:ea typeface="Calibri"/>
                <a:cs typeface="Simplified Arabic"/>
              </a:rPr>
              <a:t>مراحل التخطيط في نموذج </a:t>
            </a:r>
            <a:r>
              <a:rPr lang="ar-SA" sz="2400" b="1" dirty="0" err="1">
                <a:latin typeface="Calibri"/>
                <a:ea typeface="Calibri"/>
                <a:cs typeface="Simplified Arabic"/>
              </a:rPr>
              <a:t>ستينر</a:t>
            </a:r>
            <a:r>
              <a:rPr lang="ar-SA" sz="2400" b="1" dirty="0">
                <a:latin typeface="Calibri"/>
                <a:ea typeface="Calibri"/>
                <a:cs typeface="Simplified Arabic"/>
              </a:rPr>
              <a:t> : </a:t>
            </a:r>
            <a:endParaRPr lang="en-US" sz="2400" b="1" dirty="0">
              <a:latin typeface="Calibri"/>
              <a:ea typeface="Calibri"/>
            </a:endParaRPr>
          </a:p>
          <a:p>
            <a:pPr algn="just" rtl="1">
              <a:lnSpc>
                <a:spcPct val="115000"/>
              </a:lnSpc>
            </a:pPr>
            <a:r>
              <a:rPr lang="ar-SA" sz="2400" b="1" dirty="0">
                <a:latin typeface="Calibri"/>
                <a:ea typeface="Calibri"/>
                <a:cs typeface="Simplified Arabic"/>
              </a:rPr>
              <a:t>*المرحلة الاولى </a:t>
            </a:r>
            <a:r>
              <a:rPr lang="en-US" sz="2400" b="1" dirty="0">
                <a:latin typeface="Simplified Arabic"/>
                <a:ea typeface="Calibri"/>
              </a:rPr>
              <a:t>:</a:t>
            </a:r>
            <a:r>
              <a:rPr lang="ar-SA" sz="2400" b="1" dirty="0">
                <a:latin typeface="Calibri"/>
                <a:ea typeface="Calibri"/>
                <a:cs typeface="Simplified Arabic"/>
              </a:rPr>
              <a:t>المقدمات المنطقية </a:t>
            </a:r>
            <a:endParaRPr lang="en-US" sz="2400" b="1" dirty="0">
              <a:latin typeface="Calibri"/>
              <a:ea typeface="Calibri"/>
            </a:endParaRPr>
          </a:p>
          <a:p>
            <a:pPr algn="just" rtl="1">
              <a:lnSpc>
                <a:spcPct val="115000"/>
              </a:lnSpc>
              <a:spcAft>
                <a:spcPts val="1000"/>
              </a:spcAft>
            </a:pPr>
            <a:r>
              <a:rPr lang="ar-SA" sz="2400" b="1" dirty="0">
                <a:latin typeface="Calibri"/>
                <a:ea typeface="Calibri"/>
                <a:cs typeface="Simplified Arabic"/>
              </a:rPr>
              <a:t>وتنقسم هذه المرحلة بدورها إلى عمليتين </a:t>
            </a:r>
            <a:r>
              <a:rPr lang="ar-EG" sz="2400" b="1" dirty="0" smtClean="0">
                <a:latin typeface="Calibri"/>
                <a:ea typeface="Calibri"/>
                <a:cs typeface="Simplified Arabic"/>
              </a:rPr>
              <a:t>، </a:t>
            </a:r>
            <a:r>
              <a:rPr lang="ar-SA" sz="2400" b="1" dirty="0" smtClean="0">
                <a:latin typeface="Calibri"/>
                <a:ea typeface="Calibri"/>
                <a:cs typeface="Simplified Arabic"/>
              </a:rPr>
              <a:t>الأولى </a:t>
            </a:r>
            <a:r>
              <a:rPr lang="ar-SA" sz="2400" b="1" dirty="0">
                <a:latin typeface="Calibri"/>
                <a:ea typeface="Calibri"/>
                <a:cs typeface="Simplified Arabic"/>
              </a:rPr>
              <a:t>تهتم برصد الجهود المبذولة في عمليات التفكير المؤسسي في التخطيط ونوع المعلومات الاساسية التي يمكن إن نستند إليها في تنفيذ الخطط .ويطلق على هذه المرحلة "مرحلة التخطيط للتخطيط </a:t>
            </a:r>
            <a:r>
              <a:rPr lang="en-US" sz="2400" b="1" dirty="0">
                <a:latin typeface="Simplified Arabic"/>
                <a:ea typeface="Calibri"/>
              </a:rPr>
              <a:t>Planning for Planning </a:t>
            </a:r>
            <a:r>
              <a:rPr lang="ar-SA" sz="2400" b="1" dirty="0">
                <a:latin typeface="Calibri"/>
                <a:ea typeface="Calibri"/>
                <a:cs typeface="Simplified Arabic"/>
              </a:rPr>
              <a:t>" </a:t>
            </a:r>
            <a:r>
              <a:rPr lang="ar-SA" sz="2400" b="1" dirty="0" smtClean="0">
                <a:latin typeface="Calibri"/>
                <a:ea typeface="Calibri"/>
                <a:cs typeface="Simplified Arabic"/>
              </a:rPr>
              <a:t>. والعملية الثانية تشخيص الوع الراهن والتعرف على نقاط القوة والضعف للمؤسسة.</a:t>
            </a:r>
          </a:p>
          <a:p>
            <a:pPr algn="just" rtl="1">
              <a:lnSpc>
                <a:spcPct val="115000"/>
              </a:lnSpc>
              <a:spcAft>
                <a:spcPts val="1000"/>
              </a:spcAft>
            </a:pPr>
            <a:r>
              <a:rPr lang="ar-SA" sz="2400" b="1" dirty="0">
                <a:latin typeface="Calibri"/>
                <a:ea typeface="Calibri"/>
                <a:cs typeface="Simplified Arabic"/>
              </a:rPr>
              <a:t>*المرحلة الثانية </a:t>
            </a:r>
            <a:r>
              <a:rPr lang="ar-EG" sz="2400" b="1" dirty="0">
                <a:latin typeface="Calibri"/>
                <a:ea typeface="Calibri"/>
                <a:cs typeface="Simplified Arabic"/>
              </a:rPr>
              <a:t>: </a:t>
            </a:r>
            <a:r>
              <a:rPr lang="ar-SA" sz="2400" b="1" dirty="0">
                <a:latin typeface="Simplified Arabic"/>
                <a:ea typeface="Calibri"/>
              </a:rPr>
              <a:t>تشكيل الخطط</a:t>
            </a:r>
            <a:r>
              <a:rPr lang="ar-EG" sz="2400" b="1" dirty="0">
                <a:latin typeface="Simplified Arabic"/>
                <a:ea typeface="Calibri"/>
              </a:rPr>
              <a:t> :</a:t>
            </a:r>
            <a:r>
              <a:rPr lang="ar-SA" sz="2400" b="1" dirty="0">
                <a:latin typeface="Simplified Arabic"/>
                <a:ea typeface="Calibri"/>
              </a:rPr>
              <a:t> </a:t>
            </a:r>
            <a:r>
              <a:rPr lang="ar-SA" sz="2400" b="1" dirty="0" smtClean="0">
                <a:latin typeface="Calibri"/>
                <a:ea typeface="Calibri"/>
                <a:cs typeface="Simplified Arabic"/>
              </a:rPr>
              <a:t>تشمل </a:t>
            </a:r>
            <a:r>
              <a:rPr lang="ar-SA" sz="2400" b="1" dirty="0">
                <a:latin typeface="Calibri"/>
                <a:ea typeface="Calibri"/>
                <a:cs typeface="Simplified Arabic"/>
              </a:rPr>
              <a:t>المرحلة الثانية رصد الوضع الراهن </a:t>
            </a:r>
            <a:r>
              <a:rPr lang="ar-EG" sz="2400" b="1" dirty="0">
                <a:latin typeface="Calibri"/>
                <a:ea typeface="Calibri"/>
                <a:cs typeface="Simplified Arabic"/>
              </a:rPr>
              <a:t>، </a:t>
            </a:r>
            <a:r>
              <a:rPr lang="ar-SA" sz="2400" b="1" dirty="0">
                <a:latin typeface="Calibri"/>
                <a:ea typeface="Calibri"/>
                <a:cs typeface="Simplified Arabic"/>
              </a:rPr>
              <a:t>ثم وضع استراتيجيات مثالية أو متكاملة واستراتيجيات للبرنامج </a:t>
            </a:r>
            <a:r>
              <a:rPr lang="ar-EG" sz="2400" b="1" dirty="0">
                <a:latin typeface="Calibri"/>
                <a:ea typeface="Calibri"/>
                <a:cs typeface="Simplified Arabic"/>
              </a:rPr>
              <a:t>، </a:t>
            </a:r>
            <a:r>
              <a:rPr lang="ar-SA" sz="2400" b="1" dirty="0">
                <a:latin typeface="Calibri"/>
                <a:ea typeface="Calibri"/>
                <a:cs typeface="Simplified Arabic"/>
              </a:rPr>
              <a:t>وتضم الاستراتيجيات المثلى : الأنشطة الأساسية والأهداف ، والسياسات ، وتنظيم المصادر ، والاستفادة بها في المشروعات التي تتفاعل مع الانشطة الرئيسة ، وعموما تستهدف تلك الخطوة تدعيم المؤسسة أو المنظمة وتحديد أو بيان </a:t>
            </a:r>
            <a:r>
              <a:rPr lang="ar-SA" sz="2400" b="1" dirty="0" smtClean="0">
                <a:latin typeface="Calibri"/>
                <a:ea typeface="Calibri"/>
                <a:cs typeface="Simplified Arabic"/>
              </a:rPr>
              <a:t>أهدافها الأساسية </a:t>
            </a:r>
            <a:r>
              <a:rPr lang="ar-SA" sz="2400" b="1" dirty="0">
                <a:latin typeface="Calibri"/>
                <a:ea typeface="Calibri"/>
                <a:cs typeface="Simplified Arabic"/>
              </a:rPr>
              <a:t>وتصميم الوسائل الأكثر فعالية لتحقيق هذه الأهداف </a:t>
            </a:r>
            <a:r>
              <a:rPr lang="ar-EG" sz="2400" b="1" dirty="0">
                <a:latin typeface="Calibri"/>
                <a:ea typeface="Calibri"/>
                <a:cs typeface="Simplified Arabic"/>
              </a:rPr>
              <a:t>. </a:t>
            </a:r>
            <a:r>
              <a:rPr lang="ar-SA" sz="2400" b="1" dirty="0">
                <a:latin typeface="Calibri"/>
                <a:ea typeface="Calibri"/>
                <a:cs typeface="Simplified Arabic"/>
              </a:rPr>
              <a:t>ومع الوصول إلى الاستراتيجية المثالية تتجه إلى تطوير خطط أو برامج متوسطة المدى تكون محققه لوصف كامل الاليه تنفيذ الاستراتيجية المثالية ، ثم تأتي الخطط طويلة المدى </a:t>
            </a:r>
            <a:r>
              <a:rPr lang="ar-EG" sz="2400" b="1" dirty="0">
                <a:latin typeface="Calibri"/>
                <a:ea typeface="Calibri"/>
                <a:cs typeface="Simplified Arabic"/>
              </a:rPr>
              <a:t>، </a:t>
            </a:r>
            <a:r>
              <a:rPr lang="ar-SA" sz="2400" b="1" dirty="0">
                <a:latin typeface="Calibri"/>
                <a:ea typeface="Calibri"/>
                <a:cs typeface="Simplified Arabic"/>
              </a:rPr>
              <a:t>والتي تتضمن تحليلا تنفيذيا للخطط متوسطة المدى . </a:t>
            </a:r>
            <a:endParaRPr lang="en-US" sz="2400" b="1" dirty="0">
              <a:latin typeface="Calibri"/>
              <a:ea typeface="Calibri"/>
            </a:endParaRPr>
          </a:p>
          <a:p>
            <a:pPr algn="just" rtl="1">
              <a:lnSpc>
                <a:spcPct val="115000"/>
              </a:lnSpc>
              <a:spcAft>
                <a:spcPts val="1000"/>
              </a:spcAft>
            </a:pPr>
            <a:endParaRPr lang="ar-SA" sz="3600" dirty="0" smtClean="0">
              <a:latin typeface="Calibri"/>
              <a:ea typeface="Calibri"/>
              <a:cs typeface="Simplified Arabic"/>
            </a:endParaRPr>
          </a:p>
          <a:p>
            <a:pPr algn="just" rtl="1">
              <a:lnSpc>
                <a:spcPct val="115000"/>
              </a:lnSpc>
              <a:spcAft>
                <a:spcPts val="1000"/>
              </a:spcAft>
            </a:pPr>
            <a:endParaRPr lang="en-US" sz="3200" dirty="0">
              <a:latin typeface="Calibri"/>
              <a:ea typeface="Calibri"/>
            </a:endParaRPr>
          </a:p>
        </p:txBody>
      </p:sp>
    </p:spTree>
    <p:extLst>
      <p:ext uri="{BB962C8B-B14F-4D97-AF65-F5344CB8AC3E}">
        <p14:creationId xmlns:p14="http://schemas.microsoft.com/office/powerpoint/2010/main" val="148292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831933"/>
            <a:ext cx="12011966" cy="5595378"/>
          </a:xfrm>
          <a:prstGeom prst="rect">
            <a:avLst/>
          </a:prstGeom>
        </p:spPr>
        <p:txBody>
          <a:bodyPr wrap="square">
            <a:spAutoFit/>
          </a:bodyPr>
          <a:lstStyle/>
          <a:p>
            <a:pPr algn="just" rtl="1">
              <a:lnSpc>
                <a:spcPct val="115000"/>
              </a:lnSpc>
              <a:spcAft>
                <a:spcPts val="1000"/>
              </a:spcAft>
            </a:pPr>
            <a:r>
              <a:rPr lang="ar-SA" sz="3600" b="1" dirty="0">
                <a:latin typeface="Calibri"/>
                <a:ea typeface="Calibri"/>
                <a:cs typeface="Simplified Arabic"/>
              </a:rPr>
              <a:t>* </a:t>
            </a:r>
            <a:r>
              <a:rPr lang="ar-SA" sz="2400" b="1" dirty="0">
                <a:latin typeface="Calibri"/>
                <a:ea typeface="Calibri"/>
                <a:cs typeface="Simplified Arabic"/>
              </a:rPr>
              <a:t>المرحلة الثالثة </a:t>
            </a:r>
            <a:r>
              <a:rPr lang="en-US" sz="2400" b="1" dirty="0">
                <a:latin typeface="Simplified Arabic"/>
                <a:ea typeface="Calibri"/>
              </a:rPr>
              <a:t>:</a:t>
            </a:r>
            <a:r>
              <a:rPr lang="ar-SA" sz="2400" b="1" dirty="0">
                <a:latin typeface="Calibri"/>
                <a:ea typeface="Calibri"/>
                <a:cs typeface="Simplified Arabic"/>
              </a:rPr>
              <a:t>التنفيذ والمراجعة:</a:t>
            </a:r>
            <a:endParaRPr lang="en-US" sz="2400" dirty="0">
              <a:latin typeface="Calibri"/>
              <a:ea typeface="Calibri"/>
            </a:endParaRPr>
          </a:p>
          <a:p>
            <a:pPr algn="just" rtl="1">
              <a:lnSpc>
                <a:spcPct val="115000"/>
              </a:lnSpc>
              <a:spcAft>
                <a:spcPts val="1000"/>
              </a:spcAft>
            </a:pPr>
            <a:r>
              <a:rPr lang="ar-SA" sz="2400" dirty="0">
                <a:latin typeface="Calibri"/>
                <a:ea typeface="Calibri"/>
                <a:cs typeface="Simplified Arabic"/>
              </a:rPr>
              <a:t>وهي تعرف بمرحله التنفيذ والمراجعة ، وتشتمل على جميع الأنشطة الإدارية بما </a:t>
            </a:r>
            <a:r>
              <a:rPr lang="ar-SA" sz="2400" dirty="0" smtClean="0">
                <a:latin typeface="Calibri"/>
                <a:ea typeface="Calibri"/>
                <a:cs typeface="Simplified Arabic"/>
              </a:rPr>
              <a:t>تحتويه </a:t>
            </a:r>
            <a:r>
              <a:rPr lang="ar-SA" sz="2400" dirty="0">
                <a:latin typeface="Calibri"/>
                <a:ea typeface="Calibri"/>
                <a:cs typeface="Simplified Arabic"/>
              </a:rPr>
              <a:t>من الدافعية والرقابة والتقويم ، وفي هذا الصدد يأتي اهتمام الإدارية العليا بالخطط والنتائج على قمة العوامل التي تعزى اليها المقدرة على انتاج خطط </a:t>
            </a:r>
            <a:r>
              <a:rPr lang="ar-SA" sz="2400" dirty="0" smtClean="0">
                <a:latin typeface="Calibri"/>
                <a:ea typeface="Calibri"/>
                <a:cs typeface="Simplified Arabic"/>
              </a:rPr>
              <a:t>مميزة</a:t>
            </a:r>
            <a:r>
              <a:rPr lang="ar-EG" sz="2400" dirty="0" smtClean="0">
                <a:latin typeface="Calibri"/>
                <a:ea typeface="Calibri"/>
                <a:cs typeface="Simplified Arabic"/>
              </a:rPr>
              <a:t> .</a:t>
            </a:r>
            <a:endParaRPr lang="ar-SA" sz="2400" dirty="0" smtClean="0">
              <a:latin typeface="Calibri"/>
              <a:ea typeface="Calibri"/>
              <a:cs typeface="Simplified Arabic"/>
            </a:endParaRPr>
          </a:p>
          <a:p>
            <a:pPr algn="just" rtl="1">
              <a:lnSpc>
                <a:spcPct val="115000"/>
              </a:lnSpc>
              <a:spcAft>
                <a:spcPts val="1000"/>
              </a:spcAft>
            </a:pPr>
            <a:r>
              <a:rPr lang="ar-SA" sz="2400" dirty="0" smtClean="0">
                <a:latin typeface="Calibri"/>
                <a:ea typeface="Calibri"/>
                <a:cs typeface="Simplified Arabic"/>
              </a:rPr>
              <a:t> </a:t>
            </a:r>
            <a:r>
              <a:rPr lang="ar-SA" sz="2400" b="1" dirty="0">
                <a:latin typeface="Calibri"/>
                <a:ea typeface="Calibri"/>
                <a:cs typeface="Simplified Arabic"/>
              </a:rPr>
              <a:t>وعلى جانب آخر فلقد أوضح </a:t>
            </a:r>
            <a:r>
              <a:rPr lang="ar-SA" sz="2400" b="1" dirty="0" err="1">
                <a:latin typeface="Calibri"/>
                <a:ea typeface="Calibri"/>
                <a:cs typeface="Simplified Arabic"/>
              </a:rPr>
              <a:t>ستينر</a:t>
            </a:r>
            <a:r>
              <a:rPr lang="ar-SA" sz="2400" b="1" dirty="0">
                <a:latin typeface="Calibri"/>
                <a:ea typeface="Calibri"/>
                <a:cs typeface="Simplified Arabic"/>
              </a:rPr>
              <a:t> أن هناك أربعه مداخل مختلفة بشكل جوهري يمكن إتباعها في تنفيذ التخطيط الاستراتيجي وهي :</a:t>
            </a:r>
            <a:endParaRPr lang="en-US" sz="2400" dirty="0">
              <a:latin typeface="Calibri"/>
              <a:ea typeface="Calibri"/>
            </a:endParaRPr>
          </a:p>
          <a:p>
            <a:pPr marL="342900" lvl="0" indent="-342900" algn="just" rtl="1">
              <a:buFont typeface="Symbol"/>
              <a:buChar char=""/>
            </a:pPr>
            <a:r>
              <a:rPr lang="ar-SA" sz="2400" b="1" dirty="0">
                <a:cs typeface="Simplified Arabic"/>
              </a:rPr>
              <a:t>مدخل التخطيط من أعلى الى أسفل :</a:t>
            </a:r>
            <a:r>
              <a:rPr lang="ar-SA" sz="2400" dirty="0">
                <a:cs typeface="Simplified Arabic"/>
              </a:rPr>
              <a:t> وفيه تبدأ عملية التخطيط بواسطة كبار المسئولين وتتدرج لأسفل .. ويتميز هذا المدخل بأن مسئولي الإدارة العليا تكون لديهم الإمكانية على تحديد الاتجاه الذي يجب أن تسير فيه المؤسسة . ويعطون الخطوط العريضة لرؤساء الاقسام لوضع ذلك في اعتبارهم .</a:t>
            </a:r>
            <a:endParaRPr lang="en-US" sz="2400" dirty="0"/>
          </a:p>
          <a:p>
            <a:pPr marL="342900" lvl="0" indent="-342900" algn="just" rtl="1">
              <a:buFont typeface="Symbol"/>
              <a:buChar char=""/>
            </a:pPr>
            <a:r>
              <a:rPr lang="ar-SA" sz="2400" b="1" dirty="0">
                <a:cs typeface="Simplified Arabic"/>
              </a:rPr>
              <a:t>مدخل التخطيط من أسفل الى أعلى :</a:t>
            </a:r>
            <a:r>
              <a:rPr lang="ar-SA" sz="2400" dirty="0">
                <a:cs typeface="Simplified Arabic"/>
              </a:rPr>
              <a:t> وفيه لا يقدم مسئولين الادارة العليا الخطوط الإرشادية لرؤساء الاقسام .</a:t>
            </a:r>
            <a:endParaRPr lang="en-US" sz="2400" dirty="0"/>
          </a:p>
          <a:p>
            <a:pPr marL="342900" lvl="0" indent="-342900" algn="just" rtl="1">
              <a:buFont typeface="Symbol"/>
              <a:buChar char=""/>
            </a:pPr>
            <a:r>
              <a:rPr lang="ar-SA" sz="2400" b="1" dirty="0">
                <a:cs typeface="Simplified Arabic"/>
              </a:rPr>
              <a:t>المدخل المختلط :</a:t>
            </a:r>
            <a:r>
              <a:rPr lang="ar-SA" sz="2400" dirty="0">
                <a:cs typeface="Simplified Arabic"/>
              </a:rPr>
              <a:t> وفيه يتم اتباع المدخلين السابقين .</a:t>
            </a:r>
            <a:endParaRPr lang="en-US" sz="2400" dirty="0"/>
          </a:p>
          <a:p>
            <a:pPr marL="342900" lvl="0" indent="-342900" algn="just" rtl="1">
              <a:buFont typeface="Symbol"/>
              <a:buChar char=""/>
            </a:pPr>
            <a:r>
              <a:rPr lang="ar-SA" sz="2400" b="1" dirty="0">
                <a:cs typeface="Simplified Arabic"/>
              </a:rPr>
              <a:t>مدخل الفريق :</a:t>
            </a:r>
            <a:r>
              <a:rPr lang="ar-SA" sz="2400" dirty="0">
                <a:cs typeface="Simplified Arabic"/>
              </a:rPr>
              <a:t> ويتم من خلال فريق يتم اختياره للقيام بهذه المهمة .</a:t>
            </a:r>
            <a:endParaRPr lang="en-US" sz="2400" dirty="0"/>
          </a:p>
          <a:p>
            <a:pPr algn="just" rtl="1">
              <a:lnSpc>
                <a:spcPct val="115000"/>
              </a:lnSpc>
              <a:spcAft>
                <a:spcPts val="1000"/>
              </a:spcAft>
            </a:pPr>
            <a:endParaRPr lang="en-US" sz="3200" dirty="0">
              <a:latin typeface="Calibri"/>
              <a:ea typeface="Calibri"/>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839880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831933"/>
            <a:ext cx="12011966" cy="640175"/>
          </a:xfrm>
          <a:prstGeom prst="rect">
            <a:avLst/>
          </a:prstGeom>
        </p:spPr>
        <p:txBody>
          <a:bodyPr wrap="square">
            <a:spAutoFit/>
          </a:bodyPr>
          <a:lstStyle/>
          <a:p>
            <a:pPr algn="ctr" rtl="1">
              <a:lnSpc>
                <a:spcPct val="115000"/>
              </a:lnSpc>
              <a:spcAft>
                <a:spcPts val="1000"/>
              </a:spcAft>
            </a:pPr>
            <a:r>
              <a:rPr lang="ar-SA" sz="3200" b="1" dirty="0" smtClean="0">
                <a:latin typeface="Calibri"/>
                <a:ea typeface="Calibri"/>
                <a:cs typeface="Simplified Arabic"/>
              </a:rPr>
              <a:t>المقارنة </a:t>
            </a:r>
            <a:r>
              <a:rPr lang="ar-SA" sz="3200" b="1" dirty="0">
                <a:latin typeface="Calibri"/>
                <a:ea typeface="Calibri"/>
                <a:cs typeface="Simplified Arabic"/>
              </a:rPr>
              <a:t>بين التخطيط التنفيذي والتخطيط الاستراتيجي للتعليم :</a:t>
            </a:r>
            <a:endParaRPr lang="en-US" sz="2800" dirty="0">
              <a:latin typeface="Calibri"/>
              <a:ea typeface="Calibri"/>
            </a:endParaRPr>
          </a:p>
        </p:txBody>
      </p:sp>
      <p:graphicFrame>
        <p:nvGraphicFramePr>
          <p:cNvPr id="2" name="جدول 1"/>
          <p:cNvGraphicFramePr>
            <a:graphicFrameLocks noGrp="1"/>
          </p:cNvGraphicFramePr>
          <p:nvPr>
            <p:extLst>
              <p:ext uri="{D42A27DB-BD31-4B8C-83A1-F6EECF244321}">
                <p14:modId xmlns:p14="http://schemas.microsoft.com/office/powerpoint/2010/main" val="4233806104"/>
              </p:ext>
            </p:extLst>
          </p:nvPr>
        </p:nvGraphicFramePr>
        <p:xfrm>
          <a:off x="1169173" y="1472108"/>
          <a:ext cx="10161699" cy="4592841"/>
        </p:xfrm>
        <a:graphic>
          <a:graphicData uri="http://schemas.openxmlformats.org/drawingml/2006/table">
            <a:tbl>
              <a:tblPr firstRow="1" bandRow="1">
                <a:tableStyleId>{5C22544A-7EE6-4342-B048-85BDC9FD1C3A}</a:tableStyleId>
              </a:tblPr>
              <a:tblGrid>
                <a:gridCol w="3387233"/>
                <a:gridCol w="4245951"/>
                <a:gridCol w="2528515"/>
              </a:tblGrid>
              <a:tr h="510316">
                <a:tc>
                  <a:txBody>
                    <a:bodyPr/>
                    <a:lstStyle/>
                    <a:p>
                      <a:pPr marL="0" marR="0" algn="ctr" rtl="1">
                        <a:lnSpc>
                          <a:spcPct val="115000"/>
                        </a:lnSpc>
                        <a:spcBef>
                          <a:spcPts val="0"/>
                        </a:spcBef>
                        <a:spcAft>
                          <a:spcPts val="0"/>
                        </a:spcAft>
                      </a:pPr>
                      <a:r>
                        <a:rPr lang="ar-SA" sz="2800" dirty="0">
                          <a:effectLst/>
                          <a:latin typeface="Calibri"/>
                          <a:ea typeface="Calibri"/>
                          <a:cs typeface="Simplified Arabic"/>
                        </a:rPr>
                        <a:t>التخطيط التنفيذي</a:t>
                      </a:r>
                      <a:endParaRPr lang="en-US" sz="2800" dirty="0">
                        <a:effectLst/>
                        <a:latin typeface="Calibri"/>
                        <a:ea typeface="Calibri"/>
                        <a:cs typeface="Arial"/>
                      </a:endParaRPr>
                    </a:p>
                  </a:txBody>
                  <a:tcPr marL="68580" marR="68580" marT="0" marB="0"/>
                </a:tc>
                <a:tc>
                  <a:txBody>
                    <a:bodyPr/>
                    <a:lstStyle/>
                    <a:p>
                      <a:pPr marL="0" marR="0" algn="ctr" rtl="1">
                        <a:lnSpc>
                          <a:spcPct val="115000"/>
                        </a:lnSpc>
                        <a:spcBef>
                          <a:spcPts val="0"/>
                        </a:spcBef>
                        <a:spcAft>
                          <a:spcPts val="0"/>
                        </a:spcAft>
                      </a:pPr>
                      <a:r>
                        <a:rPr lang="ar-SA" sz="2800">
                          <a:effectLst/>
                          <a:latin typeface="Calibri"/>
                          <a:ea typeface="Calibri"/>
                          <a:cs typeface="Simplified Arabic"/>
                        </a:rPr>
                        <a:t>التخطيط الاستراتيجي</a:t>
                      </a:r>
                      <a:endParaRPr lang="en-US" sz="2800">
                        <a:effectLst/>
                        <a:latin typeface="Calibri"/>
                        <a:ea typeface="Calibri"/>
                        <a:cs typeface="Arial"/>
                      </a:endParaRPr>
                    </a:p>
                  </a:txBody>
                  <a:tcPr marL="68580" marR="68580" marT="0" marB="0"/>
                </a:tc>
                <a:tc>
                  <a:txBody>
                    <a:bodyPr/>
                    <a:lstStyle/>
                    <a:p>
                      <a:pPr marL="0" marR="0" algn="ctr" rtl="1">
                        <a:lnSpc>
                          <a:spcPct val="115000"/>
                        </a:lnSpc>
                        <a:spcBef>
                          <a:spcPts val="0"/>
                        </a:spcBef>
                        <a:spcAft>
                          <a:spcPts val="0"/>
                        </a:spcAft>
                      </a:pPr>
                      <a:r>
                        <a:rPr lang="ar-SA" sz="2800" dirty="0">
                          <a:effectLst/>
                          <a:latin typeface="Calibri"/>
                          <a:ea typeface="Calibri"/>
                          <a:cs typeface="Simplified Arabic"/>
                        </a:rPr>
                        <a:t>وجه المقارنة</a:t>
                      </a:r>
                      <a:endParaRPr lang="en-US" sz="2800" dirty="0">
                        <a:effectLst/>
                        <a:latin typeface="Calibri"/>
                        <a:ea typeface="Calibri"/>
                        <a:cs typeface="Arial"/>
                      </a:endParaRPr>
                    </a:p>
                  </a:txBody>
                  <a:tcPr marL="68580" marR="68580" marT="0" marB="0"/>
                </a:tc>
              </a:tr>
              <a:tr h="1530947">
                <a:tc>
                  <a:txBody>
                    <a:bodyPr/>
                    <a:lstStyle/>
                    <a:p>
                      <a:pPr marL="0" marR="0" algn="justLow" rtl="1">
                        <a:lnSpc>
                          <a:spcPct val="115000"/>
                        </a:lnSpc>
                        <a:spcBef>
                          <a:spcPts val="0"/>
                        </a:spcBef>
                        <a:spcAft>
                          <a:spcPts val="0"/>
                        </a:spcAft>
                      </a:pPr>
                      <a:r>
                        <a:rPr lang="ar-SA" sz="2800">
                          <a:effectLst/>
                          <a:latin typeface="Calibri"/>
                          <a:ea typeface="Calibri"/>
                          <a:cs typeface="Simplified Arabic"/>
                        </a:rPr>
                        <a:t>النظام مغلق يتم في إطار الخطط القصيرة المدى أو برامج العمل </a:t>
                      </a:r>
                      <a:endParaRPr lang="en-US" sz="2800">
                        <a:effectLst/>
                        <a:latin typeface="Calibri"/>
                        <a:ea typeface="Calibri"/>
                        <a:cs typeface="Arial"/>
                      </a:endParaRPr>
                    </a:p>
                  </a:txBody>
                  <a:tcPr marL="68580" marR="68580" marT="0" marB="0"/>
                </a:tc>
                <a:tc>
                  <a:txBody>
                    <a:bodyPr/>
                    <a:lstStyle/>
                    <a:p>
                      <a:pPr marL="0" marR="0" algn="justLow" rtl="1">
                        <a:lnSpc>
                          <a:spcPct val="115000"/>
                        </a:lnSpc>
                        <a:spcBef>
                          <a:spcPts val="0"/>
                        </a:spcBef>
                        <a:spcAft>
                          <a:spcPts val="0"/>
                        </a:spcAft>
                      </a:pPr>
                      <a:r>
                        <a:rPr lang="ar-SA" sz="2800" dirty="0">
                          <a:effectLst/>
                          <a:latin typeface="Calibri"/>
                          <a:ea typeface="Calibri"/>
                          <a:cs typeface="Simplified Arabic"/>
                        </a:rPr>
                        <a:t>النظام مفتوح يؤكد على التنظيمات التي تتأثر بتغيرات المجتمع .</a:t>
                      </a:r>
                      <a:endParaRPr lang="en-US" sz="2800" dirty="0">
                        <a:effectLst/>
                        <a:latin typeface="Calibri"/>
                        <a:ea typeface="Calibri"/>
                        <a:cs typeface="Arial"/>
                      </a:endParaRPr>
                    </a:p>
                  </a:txBody>
                  <a:tcPr marL="68580" marR="68580" marT="0" marB="0"/>
                </a:tc>
                <a:tc>
                  <a:txBody>
                    <a:bodyPr/>
                    <a:lstStyle/>
                    <a:p>
                      <a:pPr marL="0" marR="0" algn="justLow" rtl="1">
                        <a:lnSpc>
                          <a:spcPct val="115000"/>
                        </a:lnSpc>
                        <a:spcBef>
                          <a:spcPts val="0"/>
                        </a:spcBef>
                        <a:spcAft>
                          <a:spcPts val="0"/>
                        </a:spcAft>
                      </a:pPr>
                      <a:r>
                        <a:rPr lang="ar-SA" sz="2800" dirty="0">
                          <a:effectLst/>
                          <a:latin typeface="Calibri"/>
                          <a:ea typeface="Calibri"/>
                          <a:cs typeface="Simplified Arabic"/>
                        </a:rPr>
                        <a:t>نوع النظام </a:t>
                      </a:r>
                      <a:endParaRPr lang="en-US" sz="2800" dirty="0">
                        <a:effectLst/>
                        <a:latin typeface="Calibri"/>
                        <a:ea typeface="Calibri"/>
                        <a:cs typeface="Arial"/>
                      </a:endParaRPr>
                    </a:p>
                  </a:txBody>
                  <a:tcPr marL="68580" marR="68580" marT="0" marB="0"/>
                </a:tc>
              </a:tr>
              <a:tr h="1530947">
                <a:tc>
                  <a:txBody>
                    <a:bodyPr/>
                    <a:lstStyle/>
                    <a:p>
                      <a:pPr marL="0" marR="0" algn="justLow" rtl="1">
                        <a:lnSpc>
                          <a:spcPct val="115000"/>
                        </a:lnSpc>
                        <a:spcBef>
                          <a:spcPts val="0"/>
                        </a:spcBef>
                        <a:spcAft>
                          <a:spcPts val="0"/>
                        </a:spcAft>
                      </a:pPr>
                      <a:r>
                        <a:rPr lang="ar-SA" sz="2800">
                          <a:effectLst/>
                          <a:latin typeface="Calibri"/>
                          <a:ea typeface="Calibri"/>
                          <a:cs typeface="Simplified Arabic"/>
                        </a:rPr>
                        <a:t>البرنامج النهائي لخطة التحليل الداخلية .</a:t>
                      </a:r>
                      <a:endParaRPr lang="en-US" sz="2800">
                        <a:effectLst/>
                        <a:latin typeface="Calibri"/>
                        <a:ea typeface="Calibri"/>
                        <a:cs typeface="Arial"/>
                      </a:endParaRPr>
                    </a:p>
                  </a:txBody>
                  <a:tcPr marL="68580" marR="68580" marT="0" marB="0"/>
                </a:tc>
                <a:tc>
                  <a:txBody>
                    <a:bodyPr/>
                    <a:lstStyle/>
                    <a:p>
                      <a:pPr marL="0" marR="0" algn="justLow" rtl="1">
                        <a:lnSpc>
                          <a:spcPct val="115000"/>
                        </a:lnSpc>
                        <a:spcBef>
                          <a:spcPts val="0"/>
                        </a:spcBef>
                        <a:spcAft>
                          <a:spcPts val="0"/>
                        </a:spcAft>
                      </a:pPr>
                      <a:r>
                        <a:rPr lang="ar-SA" sz="2800">
                          <a:effectLst/>
                          <a:latin typeface="Calibri"/>
                          <a:ea typeface="Calibri"/>
                          <a:cs typeface="Simplified Arabic"/>
                        </a:rPr>
                        <a:t>عمليه التخطيط ووضع الرؤية وتحليل البيئة الخارجية والقدرة على التنظيم وتعليم الموظفين والمجتمع .</a:t>
                      </a:r>
                      <a:endParaRPr lang="en-US" sz="2800">
                        <a:effectLst/>
                        <a:latin typeface="Calibri"/>
                        <a:ea typeface="Calibri"/>
                        <a:cs typeface="Arial"/>
                      </a:endParaRPr>
                    </a:p>
                  </a:txBody>
                  <a:tcPr marL="68580" marR="68580" marT="0" marB="0"/>
                </a:tc>
                <a:tc>
                  <a:txBody>
                    <a:bodyPr/>
                    <a:lstStyle/>
                    <a:p>
                      <a:pPr marL="0" marR="0" algn="justLow" rtl="1">
                        <a:lnSpc>
                          <a:spcPct val="115000"/>
                        </a:lnSpc>
                        <a:spcBef>
                          <a:spcPts val="0"/>
                        </a:spcBef>
                        <a:spcAft>
                          <a:spcPts val="0"/>
                        </a:spcAft>
                      </a:pPr>
                      <a:r>
                        <a:rPr lang="ar-SA" sz="2800" dirty="0">
                          <a:effectLst/>
                          <a:latin typeface="Calibri"/>
                          <a:ea typeface="Calibri"/>
                          <a:cs typeface="Simplified Arabic"/>
                        </a:rPr>
                        <a:t>المرتكزات </a:t>
                      </a:r>
                      <a:endParaRPr lang="en-US" sz="2800" dirty="0">
                        <a:effectLst/>
                        <a:latin typeface="Calibri"/>
                        <a:ea typeface="Calibri"/>
                        <a:cs typeface="Arial"/>
                      </a:endParaRPr>
                    </a:p>
                  </a:txBody>
                  <a:tcPr marL="68580" marR="68580" marT="0" marB="0"/>
                </a:tc>
              </a:tr>
              <a:tr h="1020631">
                <a:tc>
                  <a:txBody>
                    <a:bodyPr/>
                    <a:lstStyle/>
                    <a:p>
                      <a:pPr marL="0" marR="0" algn="justLow" rtl="1">
                        <a:lnSpc>
                          <a:spcPct val="115000"/>
                        </a:lnSpc>
                        <a:spcBef>
                          <a:spcPts val="0"/>
                        </a:spcBef>
                        <a:spcAft>
                          <a:spcPts val="0"/>
                        </a:spcAft>
                      </a:pPr>
                      <a:r>
                        <a:rPr lang="ar-SA" sz="2800" dirty="0">
                          <a:effectLst/>
                          <a:latin typeface="Calibri"/>
                          <a:ea typeface="Calibri"/>
                          <a:cs typeface="Simplified Arabic"/>
                        </a:rPr>
                        <a:t>إدارة التخطيط أو متخصصين .</a:t>
                      </a:r>
                      <a:endParaRPr lang="en-US" sz="2800" dirty="0">
                        <a:effectLst/>
                        <a:latin typeface="Calibri"/>
                        <a:ea typeface="Calibri"/>
                        <a:cs typeface="Arial"/>
                      </a:endParaRPr>
                    </a:p>
                  </a:txBody>
                  <a:tcPr marL="68580" marR="68580" marT="0" marB="0"/>
                </a:tc>
                <a:tc>
                  <a:txBody>
                    <a:bodyPr/>
                    <a:lstStyle/>
                    <a:p>
                      <a:pPr marL="0" marR="0" algn="justLow" rtl="1">
                        <a:lnSpc>
                          <a:spcPct val="115000"/>
                        </a:lnSpc>
                        <a:spcBef>
                          <a:spcPts val="0"/>
                        </a:spcBef>
                        <a:spcAft>
                          <a:spcPts val="0"/>
                        </a:spcAft>
                      </a:pPr>
                      <a:r>
                        <a:rPr lang="ar-SA" sz="2800" dirty="0">
                          <a:effectLst/>
                          <a:latin typeface="Calibri"/>
                          <a:ea typeface="Calibri"/>
                          <a:cs typeface="Simplified Arabic"/>
                        </a:rPr>
                        <a:t>الاتجاهات الحالية والمستقبلية لاتخاذ القرارات الحالية .</a:t>
                      </a:r>
                      <a:endParaRPr lang="en-US" sz="2800" dirty="0">
                        <a:effectLst/>
                        <a:latin typeface="Calibri"/>
                        <a:ea typeface="Calibri"/>
                        <a:cs typeface="Arial"/>
                      </a:endParaRPr>
                    </a:p>
                  </a:txBody>
                  <a:tcPr marL="68580" marR="68580" marT="0" marB="0"/>
                </a:tc>
                <a:tc>
                  <a:txBody>
                    <a:bodyPr/>
                    <a:lstStyle/>
                    <a:p>
                      <a:pPr marL="0" marR="0" algn="justLow" rtl="1">
                        <a:lnSpc>
                          <a:spcPct val="115000"/>
                        </a:lnSpc>
                        <a:spcBef>
                          <a:spcPts val="0"/>
                        </a:spcBef>
                        <a:spcAft>
                          <a:spcPts val="0"/>
                        </a:spcAft>
                      </a:pPr>
                      <a:r>
                        <a:rPr lang="ar-SA" sz="2800" dirty="0">
                          <a:effectLst/>
                          <a:latin typeface="Calibri"/>
                          <a:ea typeface="Calibri"/>
                          <a:cs typeface="Simplified Arabic"/>
                        </a:rPr>
                        <a:t>الاستخدام</a:t>
                      </a:r>
                      <a:endParaRPr lang="en-US" sz="2800" dirty="0">
                        <a:effectLst/>
                        <a:latin typeface="Calibri"/>
                        <a:ea typeface="Calibri"/>
                        <a:cs typeface="Arial"/>
                      </a:endParaRPr>
                    </a:p>
                  </a:txBody>
                  <a:tcPr marL="68580" marR="68580" marT="0" marB="0"/>
                </a:tc>
              </a:tr>
            </a:tbl>
          </a:graphicData>
        </a:graphic>
      </p:graphicFrame>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883509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548680"/>
            <a:ext cx="12011966" cy="6017032"/>
          </a:xfrm>
          <a:prstGeom prst="rect">
            <a:avLst/>
          </a:prstGeom>
        </p:spPr>
        <p:txBody>
          <a:bodyPr wrap="square">
            <a:spAutoFit/>
          </a:bodyPr>
          <a:lstStyle/>
          <a:p>
            <a:pPr algn="r" rtl="1">
              <a:lnSpc>
                <a:spcPct val="150000"/>
              </a:lnSpc>
              <a:spcBef>
                <a:spcPts val="100"/>
              </a:spcBef>
              <a:spcAft>
                <a:spcPts val="100"/>
              </a:spcAft>
            </a:pPr>
            <a:r>
              <a:rPr lang="ar-SA" sz="3100" b="1" dirty="0">
                <a:latin typeface="Calibri"/>
                <a:ea typeface="Calibri"/>
                <a:cs typeface="Simplified Arabic"/>
              </a:rPr>
              <a:t>ثامناً: مشكلات تطبيق التخطيط الاستراتيجي </a:t>
            </a:r>
            <a:r>
              <a:rPr lang="en-US" sz="3100" b="1" dirty="0">
                <a:latin typeface="Simplified Arabic"/>
                <a:ea typeface="Calibri"/>
              </a:rPr>
              <a:t>:</a:t>
            </a:r>
            <a:endParaRPr lang="en-US" sz="3100" dirty="0">
              <a:latin typeface="Calibri"/>
              <a:ea typeface="Calibri"/>
            </a:endParaRPr>
          </a:p>
          <a:p>
            <a:pPr marL="457200" lvl="0" indent="-457200" algn="just" rtl="1">
              <a:lnSpc>
                <a:spcPct val="150000"/>
              </a:lnSpc>
              <a:spcBef>
                <a:spcPts val="100"/>
              </a:spcBef>
              <a:spcAft>
                <a:spcPts val="100"/>
              </a:spcAft>
              <a:buFont typeface="Arial" pitchFamily="34" charset="0"/>
              <a:buChar char="•"/>
            </a:pPr>
            <a:r>
              <a:rPr lang="ar-SA" sz="3100" b="1" dirty="0">
                <a:cs typeface="Simplified Arabic"/>
              </a:rPr>
              <a:t>مشكلات الأهداف :</a:t>
            </a:r>
            <a:r>
              <a:rPr lang="ar-SA" sz="3100" dirty="0">
                <a:cs typeface="Simplified Arabic"/>
              </a:rPr>
              <a:t> فمن أهم المشكلات التي </a:t>
            </a:r>
            <a:r>
              <a:rPr lang="ar-SA" sz="3100" dirty="0" err="1">
                <a:cs typeface="Simplified Arabic"/>
              </a:rPr>
              <a:t>يواجهها</a:t>
            </a:r>
            <a:r>
              <a:rPr lang="ar-SA" sz="3100" dirty="0">
                <a:cs typeface="Simplified Arabic"/>
              </a:rPr>
              <a:t> المخططون في المراحل التمهيدية للتخطيط عدم قدراتهم على التحديد الواضح للأهداف المرجوة من وراء جهودهم التخطيطية .</a:t>
            </a:r>
            <a:endParaRPr lang="en-US" sz="3100" dirty="0"/>
          </a:p>
          <a:p>
            <a:pPr marL="457200" lvl="0" indent="-457200" algn="just" rtl="1">
              <a:lnSpc>
                <a:spcPct val="150000"/>
              </a:lnSpc>
              <a:spcBef>
                <a:spcPts val="100"/>
              </a:spcBef>
              <a:spcAft>
                <a:spcPts val="100"/>
              </a:spcAft>
              <a:buFont typeface="Arial" pitchFamily="34" charset="0"/>
              <a:buChar char="•"/>
            </a:pPr>
            <a:r>
              <a:rPr lang="ar-SA" sz="3100" b="1" dirty="0">
                <a:cs typeface="Simplified Arabic"/>
              </a:rPr>
              <a:t>مشكلات المشاركة:</a:t>
            </a:r>
            <a:r>
              <a:rPr lang="ar-SA" sz="3100" dirty="0">
                <a:cs typeface="Simplified Arabic"/>
              </a:rPr>
              <a:t> حيث أن تنفيذ الخطة من قبل المؤسسة قد يضع المشاركين في هذه العملية في حالة ارتباك إذا لم تكن لديهم معرفه مسبقه بكيفيه التعامل مع الصراعات التي قد تنشأ بين المستفيدين والخاسرين. </a:t>
            </a:r>
            <a:endParaRPr lang="en-US" sz="3100" dirty="0"/>
          </a:p>
          <a:p>
            <a:pPr marL="457200" lvl="0" indent="-457200" algn="just" rtl="1">
              <a:lnSpc>
                <a:spcPct val="150000"/>
              </a:lnSpc>
              <a:spcBef>
                <a:spcPts val="100"/>
              </a:spcBef>
              <a:spcAft>
                <a:spcPts val="100"/>
              </a:spcAft>
              <a:buFont typeface="Arial" pitchFamily="34" charset="0"/>
              <a:buChar char="•"/>
            </a:pPr>
            <a:r>
              <a:rPr lang="ar-SA" sz="3100" b="1" dirty="0">
                <a:cs typeface="Simplified Arabic"/>
              </a:rPr>
              <a:t>مشكلات البيانات:</a:t>
            </a:r>
            <a:r>
              <a:rPr lang="ar-SA" sz="3100" dirty="0">
                <a:cs typeface="Simplified Arabic"/>
              </a:rPr>
              <a:t> هناك عدد من المشكلات التي ترتبط بالبيانات واستخدامها وكيفيه ربطها بعملية التخطيط، وتتمثل أهم هذه المشكلات في الآتي:</a:t>
            </a:r>
            <a:endParaRPr lang="en-US" sz="3100" dirty="0">
              <a:effectLst/>
            </a:endParaRPr>
          </a:p>
        </p:txBody>
      </p:sp>
    </p:spTree>
    <p:extLst>
      <p:ext uri="{BB962C8B-B14F-4D97-AF65-F5344CB8AC3E}">
        <p14:creationId xmlns:p14="http://schemas.microsoft.com/office/powerpoint/2010/main" val="69092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971373"/>
            <a:ext cx="12011966" cy="6063198"/>
          </a:xfrm>
          <a:prstGeom prst="rect">
            <a:avLst/>
          </a:prstGeom>
        </p:spPr>
        <p:txBody>
          <a:bodyPr wrap="square">
            <a:spAutoFit/>
          </a:bodyPr>
          <a:lstStyle/>
          <a:p>
            <a:pPr marL="457200" lvl="0" indent="-457200" algn="r" rtl="1">
              <a:lnSpc>
                <a:spcPct val="150000"/>
              </a:lnSpc>
              <a:spcBef>
                <a:spcPts val="600"/>
              </a:spcBef>
              <a:spcAft>
                <a:spcPts val="600"/>
              </a:spcAft>
              <a:buFont typeface="Wingdings" pitchFamily="2" charset="2"/>
              <a:buChar char="q"/>
            </a:pPr>
            <a:r>
              <a:rPr lang="ar-SA" sz="3200" dirty="0">
                <a:cs typeface="Simplified Arabic"/>
              </a:rPr>
              <a:t>سوء الفهم الذي ينشأ حول عمليه التخطيط.</a:t>
            </a:r>
            <a:endParaRPr lang="en-US" sz="3200" dirty="0"/>
          </a:p>
          <a:p>
            <a:pPr marL="342900" lvl="0" indent="-342900" algn="r" rtl="1">
              <a:lnSpc>
                <a:spcPct val="150000"/>
              </a:lnSpc>
              <a:spcBef>
                <a:spcPts val="600"/>
              </a:spcBef>
              <a:spcAft>
                <a:spcPts val="600"/>
              </a:spcAft>
              <a:buFont typeface="Wingdings" pitchFamily="2" charset="2"/>
              <a:buChar char="q"/>
            </a:pPr>
            <a:r>
              <a:rPr lang="ar-SA" sz="2400" dirty="0">
                <a:cs typeface="Simplified Arabic"/>
              </a:rPr>
              <a:t>الفشل في مواصلة الاعلام عن التقدم الذي تحققه مجموعه التخطيط.</a:t>
            </a:r>
            <a:endParaRPr lang="en-US" sz="2400" dirty="0"/>
          </a:p>
          <a:p>
            <a:pPr marL="342900" lvl="0" indent="-342900" algn="r" rtl="1">
              <a:lnSpc>
                <a:spcPct val="150000"/>
              </a:lnSpc>
              <a:spcBef>
                <a:spcPts val="600"/>
              </a:spcBef>
              <a:spcAft>
                <a:spcPts val="600"/>
              </a:spcAft>
              <a:buFont typeface="Wingdings" pitchFamily="2" charset="2"/>
              <a:buChar char="q"/>
            </a:pPr>
            <a:r>
              <a:rPr lang="ar-SA" sz="2400" dirty="0">
                <a:cs typeface="Simplified Arabic"/>
              </a:rPr>
              <a:t>التوقعات غير واقعيه من قبل مجموعه التخطيط في الحصول على البيانات .</a:t>
            </a:r>
            <a:endParaRPr lang="en-US" sz="2400" dirty="0"/>
          </a:p>
          <a:p>
            <a:pPr marL="342900" lvl="0" indent="-342900" algn="r" rtl="1">
              <a:lnSpc>
                <a:spcPct val="150000"/>
              </a:lnSpc>
              <a:spcBef>
                <a:spcPts val="600"/>
              </a:spcBef>
              <a:spcAft>
                <a:spcPts val="600"/>
              </a:spcAft>
              <a:buFont typeface="Wingdings" pitchFamily="2" charset="2"/>
              <a:buChar char="q"/>
            </a:pPr>
            <a:r>
              <a:rPr lang="ar-SA" sz="2400" dirty="0">
                <a:cs typeface="Simplified Arabic"/>
              </a:rPr>
              <a:t>الفشل في تقديم وصف دقيق للقائمين بالتنفيذ لما تدور حوله الخطط</a:t>
            </a:r>
            <a:r>
              <a:rPr lang="ar-SA" sz="2400" dirty="0" smtClean="0">
                <a:cs typeface="Simplified Arabic"/>
              </a:rPr>
              <a:t>.</a:t>
            </a:r>
          </a:p>
          <a:p>
            <a:pPr marL="342900" lvl="0" indent="-342900" algn="just" rtl="1">
              <a:lnSpc>
                <a:spcPct val="150000"/>
              </a:lnSpc>
              <a:buFont typeface="Arial" pitchFamily="34" charset="0"/>
              <a:buChar char="•"/>
            </a:pPr>
            <a:r>
              <a:rPr lang="ar-SA" sz="2400" b="1" dirty="0" smtClean="0">
                <a:cs typeface="Simplified Arabic"/>
              </a:rPr>
              <a:t>مشكلات </a:t>
            </a:r>
            <a:r>
              <a:rPr lang="ar-SA" sz="2400" b="1" dirty="0">
                <a:cs typeface="Simplified Arabic"/>
              </a:rPr>
              <a:t>الاعتماد : </a:t>
            </a:r>
            <a:r>
              <a:rPr lang="ar-SA" sz="2400" dirty="0">
                <a:cs typeface="Simplified Arabic"/>
              </a:rPr>
              <a:t>حيث إن قدرة المؤسسة التعليمية على التخطيط تتأثر بدرج</a:t>
            </a:r>
            <a:r>
              <a:rPr lang="ar-EG" sz="2400" dirty="0">
                <a:cs typeface="Simplified Arabic"/>
              </a:rPr>
              <a:t>ة</a:t>
            </a:r>
            <a:r>
              <a:rPr lang="ar-SA" sz="2400" dirty="0">
                <a:cs typeface="Simplified Arabic"/>
              </a:rPr>
              <a:t> كبير</a:t>
            </a:r>
            <a:r>
              <a:rPr lang="ar-EG" sz="2400" dirty="0">
                <a:cs typeface="Simplified Arabic"/>
              </a:rPr>
              <a:t>ة</a:t>
            </a:r>
            <a:r>
              <a:rPr lang="ar-SA" sz="2400" dirty="0">
                <a:cs typeface="Simplified Arabic"/>
              </a:rPr>
              <a:t> </a:t>
            </a:r>
            <a:r>
              <a:rPr lang="ar-EG" sz="2400" dirty="0">
                <a:cs typeface="Simplified Arabic"/>
              </a:rPr>
              <a:t>بقدر </a:t>
            </a:r>
            <a:r>
              <a:rPr lang="ar-SA" sz="2400" dirty="0">
                <a:cs typeface="Simplified Arabic"/>
              </a:rPr>
              <a:t>الاعتماد المتبادل بين الأقسام الفرعية بالمؤسسة.</a:t>
            </a:r>
            <a:endParaRPr lang="en-US" sz="2400" dirty="0"/>
          </a:p>
          <a:p>
            <a:pPr marL="342900" lvl="0" indent="-342900" algn="just" rtl="1">
              <a:lnSpc>
                <a:spcPct val="150000"/>
              </a:lnSpc>
              <a:buFont typeface="Arial" pitchFamily="34" charset="0"/>
              <a:buChar char="•"/>
            </a:pPr>
            <a:r>
              <a:rPr lang="ar-SA" sz="2400" b="1" dirty="0">
                <a:cs typeface="Simplified Arabic"/>
              </a:rPr>
              <a:t>مشكلات المصادر: </a:t>
            </a:r>
            <a:r>
              <a:rPr lang="ar-SA" sz="2400" dirty="0">
                <a:cs typeface="Simplified Arabic"/>
              </a:rPr>
              <a:t>وتتمثل هذه المشكلات في عدم تناسب المصادر المخصصة لجهود التخطيط وعدم دقه قياس تكاليف التنفيذ مما يؤدي بالكلية على البحث عن سبل أخرى لتنفيذ أهدافها.</a:t>
            </a:r>
            <a:endParaRPr lang="en-US" sz="2400" dirty="0"/>
          </a:p>
          <a:p>
            <a:pPr marL="342900" lvl="0" indent="-342900" algn="r" rtl="1">
              <a:lnSpc>
                <a:spcPct val="150000"/>
              </a:lnSpc>
              <a:spcBef>
                <a:spcPts val="600"/>
              </a:spcBef>
              <a:spcAft>
                <a:spcPts val="600"/>
              </a:spcAft>
              <a:buFont typeface="Symbol"/>
              <a:buChar char=""/>
            </a:pPr>
            <a:endParaRPr lang="en-US" sz="3200" dirty="0">
              <a:effectLst/>
            </a:endParaRPr>
          </a:p>
        </p:txBody>
      </p:sp>
    </p:spTree>
    <p:extLst>
      <p:ext uri="{BB962C8B-B14F-4D97-AF65-F5344CB8AC3E}">
        <p14:creationId xmlns:p14="http://schemas.microsoft.com/office/powerpoint/2010/main" val="2673292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626307"/>
            <a:ext cx="12011966" cy="5625130"/>
          </a:xfrm>
          <a:prstGeom prst="rect">
            <a:avLst/>
          </a:prstGeom>
        </p:spPr>
        <p:txBody>
          <a:bodyPr wrap="square">
            <a:spAutoFit/>
          </a:bodyPr>
          <a:lstStyle/>
          <a:p>
            <a:pPr algn="r" rtl="1">
              <a:lnSpc>
                <a:spcPct val="110000"/>
              </a:lnSpc>
              <a:spcAft>
                <a:spcPts val="1000"/>
              </a:spcAft>
            </a:pPr>
            <a:r>
              <a:rPr lang="ar-SA" sz="3200" b="1" dirty="0">
                <a:latin typeface="Calibri"/>
                <a:ea typeface="Calibri"/>
                <a:cs typeface="Simplified Arabic"/>
              </a:rPr>
              <a:t>تاسعاً: متطلبات عامة لنجاح التخطيط الاستراتيجي : </a:t>
            </a:r>
            <a:endParaRPr lang="en-US" sz="2800" dirty="0">
              <a:latin typeface="Calibri"/>
              <a:ea typeface="Calibri"/>
            </a:endParaRPr>
          </a:p>
          <a:p>
            <a:pPr marL="342900" lvl="0" indent="-342900" algn="just" rtl="1">
              <a:lnSpc>
                <a:spcPct val="110000"/>
              </a:lnSpc>
              <a:buFont typeface="+mj-lt"/>
              <a:buAutoNum type="arabicPeriod"/>
            </a:pPr>
            <a:r>
              <a:rPr lang="ar-SA" sz="3200" dirty="0">
                <a:cs typeface="Simplified Arabic"/>
              </a:rPr>
              <a:t>الدعم المباشر والمتابعة المستمرة من القيادة المؤسسية من ناحية وتفهم وتعاون من البيئة الداخلية الخارجية للمؤسسة.</a:t>
            </a:r>
            <a:endParaRPr lang="en-US" sz="3200" dirty="0"/>
          </a:p>
          <a:p>
            <a:pPr marL="342900" lvl="0" indent="-342900" algn="just" rtl="1">
              <a:lnSpc>
                <a:spcPct val="110000"/>
              </a:lnSpc>
              <a:buFont typeface="+mj-lt"/>
              <a:buAutoNum type="arabicPeriod"/>
            </a:pPr>
            <a:r>
              <a:rPr lang="ar-SA" sz="3200" dirty="0">
                <a:cs typeface="Simplified Arabic"/>
              </a:rPr>
              <a:t>التحالف العضوي بين الوحدات المسئولة عن التخطيط وتلك المسئولة عن الموازنة والمسئولة عن تقويم الأداء والبحث المؤسسي.</a:t>
            </a:r>
            <a:endParaRPr lang="en-US" sz="3200" dirty="0"/>
          </a:p>
          <a:p>
            <a:pPr marL="342900" lvl="0" indent="-342900" algn="just" rtl="1">
              <a:lnSpc>
                <a:spcPct val="110000"/>
              </a:lnSpc>
              <a:buFont typeface="+mj-lt"/>
              <a:buAutoNum type="arabicPeriod"/>
            </a:pPr>
            <a:r>
              <a:rPr lang="ar-SA" sz="3200" dirty="0">
                <a:cs typeface="Simplified Arabic"/>
              </a:rPr>
              <a:t>أن تتوافر لدى القيادات الإجابة الحقيقية عن المستهدف من عمليات التخطيط، فإذا كنا لا نريد تغيير أي شيء فلماذا نثقل أنفسنا بعناء التخطيط.</a:t>
            </a:r>
            <a:endParaRPr lang="en-US" sz="3200" dirty="0"/>
          </a:p>
          <a:p>
            <a:pPr marL="342900" lvl="0" indent="-342900" algn="just" rtl="1">
              <a:lnSpc>
                <a:spcPct val="110000"/>
              </a:lnSpc>
              <a:buFont typeface="+mj-lt"/>
              <a:buAutoNum type="arabicPeriod"/>
            </a:pPr>
            <a:r>
              <a:rPr lang="ar-SA" sz="3200" dirty="0">
                <a:cs typeface="Simplified Arabic"/>
              </a:rPr>
              <a:t>التركيز على تحقيق التغيير الحقيقي في سياسة الإدارة التعليمية وجعل الطالب محور اهتمامها وهذا يتطلب دعما مستمرا لعدم تكرار التصرفات المألوفة والعادات الراسخة.</a:t>
            </a:r>
            <a:endParaRPr lang="en-US" sz="3200" dirty="0"/>
          </a:p>
          <a:p>
            <a:pPr marL="342900" lvl="0" indent="-342900" algn="just" rtl="1">
              <a:lnSpc>
                <a:spcPct val="110000"/>
              </a:lnSpc>
              <a:buFont typeface="+mj-lt"/>
              <a:buAutoNum type="arabicPeriod"/>
            </a:pPr>
            <a:r>
              <a:rPr lang="ar-SA" sz="3200" dirty="0">
                <a:cs typeface="Simplified Arabic"/>
              </a:rPr>
              <a:t>الهدف الحقيقي من التخطيط الاستراتيجي هو ضمان التطبيق الناجح له. </a:t>
            </a:r>
            <a:endParaRPr lang="en-US" sz="3200" dirty="0">
              <a:effectLst/>
            </a:endParaRPr>
          </a:p>
        </p:txBody>
      </p:sp>
    </p:spTree>
    <p:extLst>
      <p:ext uri="{BB962C8B-B14F-4D97-AF65-F5344CB8AC3E}">
        <p14:creationId xmlns:p14="http://schemas.microsoft.com/office/powerpoint/2010/main" val="2481475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746227"/>
            <a:ext cx="12011966" cy="3919791"/>
          </a:xfrm>
          <a:prstGeom prst="rect">
            <a:avLst/>
          </a:prstGeom>
        </p:spPr>
        <p:txBody>
          <a:bodyPr wrap="square">
            <a:spAutoFit/>
          </a:bodyPr>
          <a:lstStyle/>
          <a:p>
            <a:pPr algn="just" rtl="1">
              <a:lnSpc>
                <a:spcPct val="115000"/>
              </a:lnSpc>
              <a:spcBef>
                <a:spcPts val="200"/>
              </a:spcBef>
            </a:pPr>
            <a:r>
              <a:rPr lang="ar-SA" sz="3600" b="1" dirty="0">
                <a:latin typeface="Calibri"/>
                <a:ea typeface="Calibri"/>
                <a:cs typeface="Simplified Arabic"/>
              </a:rPr>
              <a:t>متطلبات الدراسات الاستراتيجية:</a:t>
            </a:r>
            <a:endParaRPr lang="en-US" sz="3200" dirty="0">
              <a:latin typeface="Calibri"/>
              <a:ea typeface="Calibri"/>
            </a:endParaRPr>
          </a:p>
          <a:p>
            <a:pPr algn="just" rtl="1">
              <a:lnSpc>
                <a:spcPct val="115000"/>
              </a:lnSpc>
              <a:spcBef>
                <a:spcPts val="200"/>
              </a:spcBef>
            </a:pPr>
            <a:r>
              <a:rPr lang="ar-SA" sz="3600" b="1" dirty="0">
                <a:latin typeface="Calibri"/>
                <a:ea typeface="Calibri"/>
                <a:cs typeface="Simplified Arabic"/>
              </a:rPr>
              <a:t>أ‌- </a:t>
            </a:r>
            <a:r>
              <a:rPr lang="ar-SA" sz="3600" b="1" dirty="0">
                <a:solidFill>
                  <a:srgbClr val="C00000"/>
                </a:solidFill>
                <a:latin typeface="Calibri"/>
                <a:ea typeface="Calibri"/>
                <a:cs typeface="Simplified Arabic"/>
              </a:rPr>
              <a:t>مدى توافر البيانات والمعلومات</a:t>
            </a:r>
            <a:r>
              <a:rPr lang="ar-SA" sz="3600" dirty="0">
                <a:solidFill>
                  <a:srgbClr val="C00000"/>
                </a:solidFill>
                <a:latin typeface="Calibri"/>
                <a:ea typeface="Calibri"/>
                <a:cs typeface="Simplified Arabic"/>
              </a:rPr>
              <a:t>: </a:t>
            </a:r>
            <a:r>
              <a:rPr lang="ar-SA" sz="3600" dirty="0">
                <a:latin typeface="Calibri"/>
                <a:ea typeface="Calibri"/>
                <a:cs typeface="Simplified Arabic"/>
              </a:rPr>
              <a:t>فوجود الإعلام بأشكاله المتعددة، والأطالس بطبعاتها المتنوعة، وتوافر المعلومات بقراءات مختلفة </a:t>
            </a:r>
            <a:r>
              <a:rPr lang="ar-EG" sz="3600" dirty="0">
                <a:latin typeface="Calibri"/>
                <a:ea typeface="Calibri"/>
                <a:cs typeface="Simplified Arabic"/>
              </a:rPr>
              <a:t>من </a:t>
            </a:r>
            <a:r>
              <a:rPr lang="ar-EG" sz="3600" dirty="0" smtClean="0">
                <a:latin typeface="Calibri"/>
                <a:ea typeface="Calibri"/>
                <a:cs typeface="Simplified Arabic"/>
              </a:rPr>
              <a:t>مصا</a:t>
            </a:r>
            <a:r>
              <a:rPr lang="ar-SA" sz="3600" dirty="0" smtClean="0">
                <a:latin typeface="Calibri"/>
                <a:ea typeface="Calibri"/>
                <a:cs typeface="Simplified Arabic"/>
              </a:rPr>
              <a:t>در</a:t>
            </a:r>
            <a:r>
              <a:rPr lang="ar-EG" sz="3600" dirty="0" smtClean="0">
                <a:latin typeface="Calibri"/>
                <a:ea typeface="Calibri"/>
                <a:cs typeface="Simplified Arabic"/>
              </a:rPr>
              <a:t> </a:t>
            </a:r>
            <a:r>
              <a:rPr lang="ar-EG" sz="3600" dirty="0">
                <a:latin typeface="Calibri"/>
                <a:ea typeface="Calibri"/>
                <a:cs typeface="Simplified Arabic"/>
              </a:rPr>
              <a:t>مختلفة</a:t>
            </a:r>
            <a:r>
              <a:rPr lang="ar-SA" sz="3600" dirty="0">
                <a:latin typeface="Calibri"/>
                <a:ea typeface="Calibri"/>
                <a:cs typeface="Simplified Arabic"/>
              </a:rPr>
              <a:t>، </a:t>
            </a:r>
            <a:r>
              <a:rPr lang="ar-EG" sz="3600" dirty="0">
                <a:latin typeface="Calibri"/>
                <a:ea typeface="Calibri"/>
                <a:cs typeface="Simplified Arabic"/>
              </a:rPr>
              <a:t>معلومات عن خبرات بعض الدول التي يمكن الاستفادة منها</a:t>
            </a:r>
            <a:r>
              <a:rPr lang="ar-SA" sz="3600" dirty="0">
                <a:latin typeface="Calibri"/>
                <a:ea typeface="Calibri"/>
                <a:cs typeface="Simplified Arabic"/>
              </a:rPr>
              <a:t>. </a:t>
            </a:r>
            <a:r>
              <a:rPr lang="ar-EG" sz="3600" dirty="0">
                <a:latin typeface="Calibri"/>
                <a:ea typeface="Calibri"/>
                <a:cs typeface="Simplified Arabic"/>
              </a:rPr>
              <a:t>لعلاج مشكلات في النظام التعليمي الوطني</a:t>
            </a:r>
            <a:r>
              <a:rPr lang="ar-SA" sz="3600" dirty="0">
                <a:latin typeface="Calibri"/>
                <a:ea typeface="Calibri"/>
                <a:cs typeface="Simplified Arabic"/>
              </a:rPr>
              <a:t>،</a:t>
            </a:r>
            <a:r>
              <a:rPr lang="ar-EG" sz="3600" dirty="0">
                <a:latin typeface="Calibri"/>
                <a:ea typeface="Calibri"/>
                <a:cs typeface="Simplified Arabic"/>
              </a:rPr>
              <a:t> الحاجة </a:t>
            </a:r>
            <a:r>
              <a:rPr lang="ar-SA" sz="3600" dirty="0">
                <a:latin typeface="Calibri"/>
                <a:ea typeface="Calibri"/>
                <a:cs typeface="Simplified Arabic"/>
              </a:rPr>
              <a:t>إلى </a:t>
            </a:r>
            <a:r>
              <a:rPr lang="ar-EG" sz="3600" dirty="0">
                <a:latin typeface="Calibri"/>
                <a:ea typeface="Calibri"/>
                <a:cs typeface="Simplified Arabic"/>
              </a:rPr>
              <a:t>اقتباسات</a:t>
            </a:r>
            <a:r>
              <a:rPr lang="ar-SA" sz="3600" dirty="0">
                <a:latin typeface="Calibri"/>
                <a:ea typeface="Calibri"/>
                <a:cs typeface="Simplified Arabic"/>
              </a:rPr>
              <a:t> من المراجع والحوليات والدوريات والدراسات ومراكز المعلومات الغربية.</a:t>
            </a:r>
            <a:endParaRPr lang="en-US" sz="3200" dirty="0">
              <a:latin typeface="Calibri"/>
              <a:ea typeface="Calibri"/>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9019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991892"/>
            <a:ext cx="12011966" cy="5103833"/>
          </a:xfrm>
          <a:prstGeom prst="rect">
            <a:avLst/>
          </a:prstGeom>
        </p:spPr>
        <p:txBody>
          <a:bodyPr wrap="square">
            <a:spAutoFit/>
          </a:bodyPr>
          <a:lstStyle/>
          <a:p>
            <a:pPr algn="just" rtl="1">
              <a:lnSpc>
                <a:spcPct val="150000"/>
              </a:lnSpc>
            </a:pPr>
            <a:r>
              <a:rPr lang="ar-SA" sz="2400" b="1" dirty="0">
                <a:latin typeface="Calibri"/>
                <a:ea typeface="Calibri"/>
                <a:cs typeface="Simplified Arabic"/>
              </a:rPr>
              <a:t>ب‌- </a:t>
            </a:r>
            <a:r>
              <a:rPr lang="ar-SA" sz="2400" b="1" dirty="0">
                <a:solidFill>
                  <a:srgbClr val="C00000"/>
                </a:solidFill>
                <a:latin typeface="Calibri"/>
                <a:ea typeface="Calibri"/>
                <a:cs typeface="Simplified Arabic"/>
              </a:rPr>
              <a:t>منظومة القيم والأفكار</a:t>
            </a:r>
            <a:r>
              <a:rPr lang="ar-SA" sz="2400" b="1" dirty="0">
                <a:latin typeface="Calibri"/>
                <a:ea typeface="Calibri"/>
                <a:cs typeface="Simplified Arabic"/>
              </a:rPr>
              <a:t>: وطبيعي أن تُشكل الاستراتيجية وفقاً لمنظومة القيم ونظم الأفكار التي تسود لدى صائغيها، حسب الميدان المتعلق بها، أي: انطلاقاً مما هو سائد من الثقافة. فهي في كل ذلك لها جانب على قدر كبير من الأهمية هو الجانب الاجتماعي المتمركز حول ضرورة معرفة الاتجاهات الضخمة الممكنة من فهم التصرفات الجماعية واستيعابها للمجموعات البشرية.</a:t>
            </a:r>
          </a:p>
          <a:p>
            <a:pPr algn="just" rtl="1">
              <a:lnSpc>
                <a:spcPct val="150000"/>
              </a:lnSpc>
            </a:pPr>
            <a:r>
              <a:rPr lang="ar-SA" sz="2400" b="1" dirty="0">
                <a:latin typeface="Calibri"/>
                <a:ea typeface="Calibri"/>
                <a:cs typeface="Simplified Arabic"/>
              </a:rPr>
              <a:t>ﺟ- </a:t>
            </a:r>
            <a:r>
              <a:rPr lang="ar-SA" sz="2400" b="1" dirty="0">
                <a:solidFill>
                  <a:srgbClr val="C00000"/>
                </a:solidFill>
                <a:latin typeface="Calibri"/>
                <a:ea typeface="Calibri"/>
                <a:cs typeface="Simplified Arabic"/>
              </a:rPr>
              <a:t>إتقان التحليل الديناميكي للأحداث: </a:t>
            </a:r>
            <a:r>
              <a:rPr lang="ar-SA" sz="2400" b="1" dirty="0">
                <a:latin typeface="Calibri"/>
                <a:ea typeface="Calibri"/>
                <a:cs typeface="Simplified Arabic"/>
              </a:rPr>
              <a:t>أي تخطيط لا يمكنه أن</a:t>
            </a:r>
            <a:r>
              <a:rPr lang="ar-EG" sz="2400" b="1" dirty="0">
                <a:latin typeface="Calibri"/>
                <a:ea typeface="Calibri"/>
                <a:cs typeface="Simplified Arabic"/>
              </a:rPr>
              <a:t> ينفذ </a:t>
            </a:r>
            <a:r>
              <a:rPr lang="ar-SA" sz="2400" b="1" dirty="0">
                <a:latin typeface="Calibri"/>
                <a:ea typeface="Calibri"/>
                <a:cs typeface="Simplified Arabic"/>
              </a:rPr>
              <a:t>إلا إذا انطلق من دراسة ما </a:t>
            </a:r>
            <a:r>
              <a:rPr lang="ar-EG" sz="2400" b="1" dirty="0">
                <a:latin typeface="Calibri"/>
                <a:ea typeface="Calibri"/>
                <a:cs typeface="Simplified Arabic"/>
              </a:rPr>
              <a:t>يدور</a:t>
            </a:r>
            <a:r>
              <a:rPr lang="ar-SA" sz="2400" b="1" dirty="0">
                <a:latin typeface="Calibri"/>
                <a:ea typeface="Calibri"/>
                <a:cs typeface="Simplified Arabic"/>
              </a:rPr>
              <a:t> من الأفكار والآراء في </a:t>
            </a:r>
            <a:r>
              <a:rPr lang="ar-EG" sz="2400" b="1" dirty="0">
                <a:latin typeface="Calibri"/>
                <a:ea typeface="Calibri"/>
                <a:cs typeface="Simplified Arabic"/>
              </a:rPr>
              <a:t>الواقع </a:t>
            </a:r>
            <a:r>
              <a:rPr lang="ar-SA" sz="2400" b="1" dirty="0">
                <a:latin typeface="Calibri"/>
                <a:ea typeface="Calibri"/>
                <a:cs typeface="Simplified Arabic"/>
              </a:rPr>
              <a:t>، وما </a:t>
            </a:r>
            <a:r>
              <a:rPr lang="ar-EG" sz="2400" b="1" dirty="0">
                <a:latin typeface="Calibri"/>
                <a:ea typeface="Calibri"/>
                <a:cs typeface="Simplified Arabic"/>
              </a:rPr>
              <a:t>هي الاسباب وراء هذه </a:t>
            </a:r>
            <a:r>
              <a:rPr lang="ar-EG" sz="2400" b="1" dirty="0" err="1">
                <a:latin typeface="Calibri"/>
                <a:ea typeface="Calibri"/>
                <a:cs typeface="Simplified Arabic"/>
              </a:rPr>
              <a:t>الاراء</a:t>
            </a:r>
            <a:r>
              <a:rPr lang="ar-EG" sz="2400" b="1" dirty="0">
                <a:latin typeface="Calibri"/>
                <a:ea typeface="Calibri"/>
                <a:cs typeface="Simplified Arabic"/>
              </a:rPr>
              <a:t> والافكار</a:t>
            </a:r>
            <a:r>
              <a:rPr lang="ar-SA" sz="2400" b="1" dirty="0">
                <a:latin typeface="Calibri"/>
                <a:ea typeface="Calibri"/>
                <a:cs typeface="Simplified Arabic"/>
              </a:rPr>
              <a:t>، وما هو منها </a:t>
            </a:r>
            <a:r>
              <a:rPr lang="ar-EG" sz="2400" b="1" dirty="0">
                <a:latin typeface="Calibri"/>
                <a:ea typeface="Calibri"/>
                <a:cs typeface="Simplified Arabic"/>
              </a:rPr>
              <a:t>انتهي واسباب نهايته </a:t>
            </a:r>
            <a:r>
              <a:rPr lang="ar-SA" sz="2400" b="1" dirty="0">
                <a:latin typeface="Calibri"/>
                <a:ea typeface="Calibri"/>
                <a:cs typeface="Simplified Arabic"/>
              </a:rPr>
              <a:t>، وما هو منها </a:t>
            </a:r>
            <a:r>
              <a:rPr lang="ar-EG" sz="2400" b="1" dirty="0">
                <a:latin typeface="Calibri"/>
                <a:ea typeface="Calibri"/>
                <a:cs typeface="Simplified Arabic"/>
              </a:rPr>
              <a:t>باقي واسباب بقاءه</a:t>
            </a:r>
            <a:r>
              <a:rPr lang="ar-SA" sz="2400" b="1" dirty="0">
                <a:latin typeface="Calibri"/>
                <a:ea typeface="Calibri"/>
                <a:cs typeface="Simplified Arabic"/>
              </a:rPr>
              <a:t>، آخذاً بعين الاعتبار تفاعلاتها الديناميكية وتقلباتها </a:t>
            </a:r>
            <a:r>
              <a:rPr lang="ar-EG" sz="2400" b="1" dirty="0">
                <a:latin typeface="Calibri"/>
                <a:ea typeface="Calibri"/>
                <a:cs typeface="Simplified Arabic"/>
              </a:rPr>
              <a:t>السريعة</a:t>
            </a:r>
            <a:r>
              <a:rPr lang="ar-SA" sz="2400" b="1" dirty="0">
                <a:latin typeface="Calibri"/>
                <a:ea typeface="Calibri"/>
                <a:cs typeface="Simplified Arabic"/>
              </a:rPr>
              <a:t>، </a:t>
            </a:r>
            <a:r>
              <a:rPr lang="ar-EG" sz="2400" b="1" dirty="0">
                <a:latin typeface="Calibri"/>
                <a:ea typeface="Calibri"/>
                <a:cs typeface="Simplified Arabic"/>
              </a:rPr>
              <a:t> وانوه أن</a:t>
            </a:r>
            <a:r>
              <a:rPr lang="ar-SA" sz="2400" b="1" dirty="0">
                <a:latin typeface="Calibri"/>
                <a:ea typeface="Calibri"/>
                <a:cs typeface="Simplified Arabic"/>
              </a:rPr>
              <a:t> التحليل الذي أنجز البارحة غير صالح اليوم لبعده عن الواقع الذي تطور فجأة بين الأمس واليوم. </a:t>
            </a:r>
            <a:endParaRPr lang="en-US" sz="2400" b="1" dirty="0">
              <a:latin typeface="Calibri"/>
              <a:ea typeface="Calibri"/>
            </a:endParaRPr>
          </a:p>
          <a:p>
            <a:pPr algn="just" rtl="1">
              <a:lnSpc>
                <a:spcPct val="150000"/>
              </a:lnSpc>
            </a:pPr>
            <a:endParaRPr lang="en-US" sz="2800" dirty="0">
              <a:latin typeface="Calibri"/>
              <a:ea typeface="Calibri"/>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701480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566612"/>
            <a:ext cx="12011966" cy="3533275"/>
          </a:xfrm>
          <a:prstGeom prst="rect">
            <a:avLst/>
          </a:prstGeom>
        </p:spPr>
        <p:txBody>
          <a:bodyPr wrap="square">
            <a:spAutoFit/>
          </a:bodyPr>
          <a:lstStyle/>
          <a:p>
            <a:pPr algn="just" rtl="1">
              <a:lnSpc>
                <a:spcPct val="115000"/>
              </a:lnSpc>
            </a:pPr>
            <a:r>
              <a:rPr lang="ar-SA" sz="2400" b="1" dirty="0">
                <a:latin typeface="Calibri"/>
                <a:ea typeface="Calibri"/>
                <a:cs typeface="Simplified Arabic"/>
              </a:rPr>
              <a:t>ومن هنا يمكن تحديد أنواع الاستراتيجية:</a:t>
            </a:r>
            <a:endParaRPr lang="en-US" sz="2400" dirty="0">
              <a:latin typeface="Calibri"/>
              <a:ea typeface="Calibri"/>
            </a:endParaRPr>
          </a:p>
          <a:p>
            <a:pPr marL="342900" lvl="0" indent="-342900" algn="just" rtl="1">
              <a:buFont typeface="Symbol"/>
              <a:buChar char=""/>
            </a:pPr>
            <a:r>
              <a:rPr lang="ar-SA" sz="2800" b="1" dirty="0">
                <a:cs typeface="Simplified Arabic"/>
              </a:rPr>
              <a:t>استراتيجية الاستقالة</a:t>
            </a:r>
            <a:r>
              <a:rPr lang="ar-SA" sz="2800" dirty="0">
                <a:cs typeface="Simplified Arabic"/>
              </a:rPr>
              <a:t>: وهي استراتيجية </a:t>
            </a:r>
            <a:r>
              <a:rPr lang="ar-EG" sz="2800" dirty="0">
                <a:cs typeface="Simplified Arabic"/>
              </a:rPr>
              <a:t>لا يشارك فيها</a:t>
            </a:r>
            <a:r>
              <a:rPr lang="ar-SA" sz="2800" dirty="0">
                <a:cs typeface="Simplified Arabic"/>
              </a:rPr>
              <a:t> الفئات الشعبية بشكل </a:t>
            </a:r>
            <a:r>
              <a:rPr lang="ar-EG" sz="2800" dirty="0">
                <a:cs typeface="Simplified Arabic"/>
              </a:rPr>
              <a:t>كبير</a:t>
            </a:r>
            <a:r>
              <a:rPr lang="ar-SA" sz="2800" dirty="0">
                <a:cs typeface="Simplified Arabic"/>
              </a:rPr>
              <a:t> </a:t>
            </a:r>
            <a:r>
              <a:rPr lang="ar-EG" sz="2800" dirty="0">
                <a:cs typeface="Simplified Arabic"/>
              </a:rPr>
              <a:t>بل يقوم بها النخبة ، مما يؤدي الى </a:t>
            </a:r>
            <a:r>
              <a:rPr lang="ar-SA" sz="2800" dirty="0">
                <a:cs typeface="Simplified Arabic"/>
              </a:rPr>
              <a:t>منافسة للنخبة في مواجهة التقلبات المستمرة داخل المجتمع، أو محاولة </a:t>
            </a:r>
            <a:r>
              <a:rPr lang="ar-EG" sz="2800" dirty="0">
                <a:cs typeface="Simplified Arabic"/>
              </a:rPr>
              <a:t>سيطرة النخبة</a:t>
            </a:r>
            <a:r>
              <a:rPr lang="ar-SA" sz="2800" dirty="0">
                <a:cs typeface="Simplified Arabic"/>
              </a:rPr>
              <a:t> على زمام </a:t>
            </a:r>
            <a:r>
              <a:rPr lang="ar-EG" sz="2800" dirty="0">
                <a:cs typeface="Simplified Arabic"/>
              </a:rPr>
              <a:t>الامور</a:t>
            </a:r>
            <a:r>
              <a:rPr lang="ar-SA" sz="2800" dirty="0">
                <a:cs typeface="Simplified Arabic"/>
              </a:rPr>
              <a:t>. وهي استراتيجية تزيد من تأزم الوضع القائم، وتنتهي بمزيد من تمركز السلطة والإدارة بيد النخبة، ومزيد </a:t>
            </a:r>
            <a:r>
              <a:rPr lang="ar-EG" sz="2800" dirty="0">
                <a:cs typeface="Simplified Arabic"/>
              </a:rPr>
              <a:t>الصراعات داخل المجتمع ومركزية القرارات.</a:t>
            </a:r>
            <a:endParaRPr lang="en-US" sz="2800" dirty="0"/>
          </a:p>
          <a:p>
            <a:pPr marL="342900" lvl="0" indent="-342900" algn="just" rtl="1">
              <a:buFont typeface="Symbol"/>
              <a:buChar char=""/>
            </a:pPr>
            <a:r>
              <a:rPr lang="ar-SA" sz="2800" b="1" dirty="0">
                <a:cs typeface="Simplified Arabic"/>
              </a:rPr>
              <a:t>استراتيجية المشاركة :</a:t>
            </a:r>
            <a:r>
              <a:rPr lang="ar-SA" sz="2800" dirty="0">
                <a:cs typeface="Simplified Arabic"/>
              </a:rPr>
              <a:t> وهي استراتيجية </a:t>
            </a:r>
            <a:r>
              <a:rPr lang="ar-EG" sz="2800" dirty="0">
                <a:cs typeface="Simplified Arabic"/>
              </a:rPr>
              <a:t>تجد</a:t>
            </a:r>
            <a:r>
              <a:rPr lang="ar-SA" sz="2800" dirty="0">
                <a:cs typeface="Simplified Arabic"/>
              </a:rPr>
              <a:t> فيها جميع </a:t>
            </a:r>
            <a:r>
              <a:rPr lang="ar-EG" sz="2800" dirty="0">
                <a:cs typeface="Simplified Arabic"/>
              </a:rPr>
              <a:t>العناصر</a:t>
            </a:r>
            <a:r>
              <a:rPr lang="ar-SA" sz="2800" dirty="0">
                <a:cs typeface="Simplified Arabic"/>
              </a:rPr>
              <a:t> الواعية في المجتمع للتمكن من الوصول إلى مستوى حضاري نوعي، وإلى المشاركة الفعلية للفرد في صياغة حياته، والاهتمام ببيئته ومحيطه الاجتماعي، وإسهامه في تقويم ذاته، والتأثير إيجاباً في تطوير مجتمعه وإصلاحه.</a:t>
            </a:r>
            <a:endParaRPr lang="en-US" sz="2800" dirty="0"/>
          </a:p>
        </p:txBody>
      </p:sp>
    </p:spTree>
    <p:extLst>
      <p:ext uri="{BB962C8B-B14F-4D97-AF65-F5344CB8AC3E}">
        <p14:creationId xmlns:p14="http://schemas.microsoft.com/office/powerpoint/2010/main" val="2019332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566612"/>
            <a:ext cx="12011966" cy="5055230"/>
          </a:xfrm>
          <a:prstGeom prst="rect">
            <a:avLst/>
          </a:prstGeom>
        </p:spPr>
        <p:txBody>
          <a:bodyPr wrap="square">
            <a:spAutoFit/>
          </a:bodyPr>
          <a:lstStyle/>
          <a:p>
            <a:pPr algn="just" rtl="1">
              <a:lnSpc>
                <a:spcPct val="150000"/>
              </a:lnSpc>
            </a:pPr>
            <a:r>
              <a:rPr lang="ar-SA" sz="2800" b="1" dirty="0">
                <a:solidFill>
                  <a:srgbClr val="C00000"/>
                </a:solidFill>
                <a:cs typeface="Simplified Arabic"/>
              </a:rPr>
              <a:t>عناصر الاستراتيجية :</a:t>
            </a:r>
            <a:endParaRPr lang="en-US" sz="2800" dirty="0">
              <a:solidFill>
                <a:srgbClr val="C00000"/>
              </a:solidFill>
            </a:endParaRPr>
          </a:p>
          <a:p>
            <a:pPr marL="342900" lvl="0" indent="-342900" algn="just" rtl="1">
              <a:lnSpc>
                <a:spcPct val="150000"/>
              </a:lnSpc>
              <a:buFont typeface="Symbol"/>
              <a:buChar char=""/>
            </a:pPr>
            <a:r>
              <a:rPr lang="ar-SA" sz="2800" b="1" dirty="0">
                <a:cs typeface="Simplified Arabic"/>
              </a:rPr>
              <a:t>الاستيعاب الواعي للماضي</a:t>
            </a:r>
            <a:r>
              <a:rPr lang="ar-SA" sz="2800" dirty="0">
                <a:cs typeface="Simplified Arabic"/>
              </a:rPr>
              <a:t>: </a:t>
            </a:r>
            <a:r>
              <a:rPr lang="ar-SA" sz="2600" dirty="0">
                <a:cs typeface="Simplified Arabic"/>
              </a:rPr>
              <a:t>استيعاب الماضي ووعي حركته التاريخية ضروري لفهم الواقع الحاضر. فمن خلال فهم آليات الواقع </a:t>
            </a:r>
            <a:r>
              <a:rPr lang="ar-SA" sz="2600" dirty="0" smtClean="0">
                <a:cs typeface="Simplified Arabic"/>
              </a:rPr>
              <a:t>الراحل، </a:t>
            </a:r>
            <a:r>
              <a:rPr lang="ar-SA" sz="2600" dirty="0">
                <a:cs typeface="Simplified Arabic"/>
              </a:rPr>
              <a:t>والمتابعة الدقيقة لمسارها التاريخي، يمكن إدراك التطورات المختلفة التي خضعت لها الأمة سواء على الصعيد السياسي، أو العسكري أو الاقتصادي، أو الاجتماعي، أو الفكري أو الثقافي، أو التربوي، ويمكن كشف المورثات التي أسهمت بشكل أساسي في انبثاق الواقع الحالي للأمة</a:t>
            </a:r>
            <a:r>
              <a:rPr lang="ar-SA" sz="2600" dirty="0" smtClean="0">
                <a:cs typeface="Simplified Arabic"/>
              </a:rPr>
              <a:t>.</a:t>
            </a:r>
            <a:endParaRPr lang="ar-EG" sz="2600" dirty="0" smtClean="0">
              <a:cs typeface="Simplified Arabic"/>
            </a:endParaRPr>
          </a:p>
          <a:p>
            <a:pPr marL="342900" lvl="0" indent="-342900" algn="just" rtl="1">
              <a:lnSpc>
                <a:spcPct val="150000"/>
              </a:lnSpc>
              <a:buFont typeface="Symbol"/>
              <a:buChar char=""/>
            </a:pPr>
            <a:r>
              <a:rPr lang="ar-SA" sz="2800" b="1" dirty="0" smtClean="0">
                <a:cs typeface="Simplified Arabic"/>
              </a:rPr>
              <a:t>دقة </a:t>
            </a:r>
            <a:r>
              <a:rPr lang="ar-SA" sz="2800" b="1" dirty="0">
                <a:cs typeface="Simplified Arabic"/>
              </a:rPr>
              <a:t>المتابعة</a:t>
            </a:r>
            <a:r>
              <a:rPr lang="ar-SA" sz="2800" dirty="0">
                <a:cs typeface="Simplified Arabic"/>
              </a:rPr>
              <a:t>: </a:t>
            </a:r>
            <a:r>
              <a:rPr lang="ar-SA" sz="2650" dirty="0">
                <a:cs typeface="Simplified Arabic"/>
              </a:rPr>
              <a:t>وتحتاج إلى إعمال الوعي في فهم وقائع التاريخ، علماً بأن الماضي لا يمكن </a:t>
            </a:r>
            <a:r>
              <a:rPr lang="ar-SA" sz="2650" dirty="0" smtClean="0">
                <a:cs typeface="Simplified Arabic"/>
              </a:rPr>
              <a:t>الوصول </a:t>
            </a:r>
            <a:r>
              <a:rPr lang="ar-SA" sz="2650" dirty="0">
                <a:cs typeface="Simplified Arabic"/>
              </a:rPr>
              <a:t>إلى أغلبه إلا من خلال النص المكتوب. نعم، </a:t>
            </a:r>
            <a:r>
              <a:rPr lang="ar-SA" sz="2650" dirty="0" smtClean="0">
                <a:cs typeface="Simplified Arabic"/>
              </a:rPr>
              <a:t>يمكن </a:t>
            </a:r>
            <a:r>
              <a:rPr lang="ar-SA" sz="2650" dirty="0">
                <a:cs typeface="Simplified Arabic"/>
              </a:rPr>
              <a:t>الاستعانة بالآثار المتبقية، والحفريات </a:t>
            </a:r>
            <a:r>
              <a:rPr lang="ar-SA" sz="2650" dirty="0" smtClean="0">
                <a:cs typeface="Simplified Arabic"/>
              </a:rPr>
              <a:t>ا، </a:t>
            </a:r>
            <a:r>
              <a:rPr lang="ar-SA" sz="2650" dirty="0">
                <a:cs typeface="Simplified Arabic"/>
              </a:rPr>
              <a:t>وبعض </a:t>
            </a:r>
            <a:r>
              <a:rPr lang="ar-SA" sz="2650" dirty="0" smtClean="0">
                <a:cs typeface="Simplified Arabic"/>
              </a:rPr>
              <a:t>المنقول الشفوي، </a:t>
            </a:r>
            <a:r>
              <a:rPr lang="ar-SA" sz="2650" dirty="0">
                <a:cs typeface="Simplified Arabic"/>
              </a:rPr>
              <a:t>ولكن يبقى الباب الواسع لمعرفة صور الماضي وأحداثه هو النص المدون، ولا مناص من توفيره وتحققه.</a:t>
            </a:r>
            <a:endParaRPr lang="en-US" sz="2650" dirty="0">
              <a:effectLst/>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32887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764704"/>
            <a:ext cx="12011966" cy="4870564"/>
          </a:xfrm>
          <a:prstGeom prst="rect">
            <a:avLst/>
          </a:prstGeom>
        </p:spPr>
        <p:txBody>
          <a:bodyPr wrap="square">
            <a:spAutoFit/>
          </a:bodyPr>
          <a:lstStyle/>
          <a:p>
            <a:pPr marL="342900" lvl="0" indent="-342900" algn="just" rtl="1">
              <a:lnSpc>
                <a:spcPct val="150000"/>
              </a:lnSpc>
              <a:spcBef>
                <a:spcPts val="600"/>
              </a:spcBef>
              <a:spcAft>
                <a:spcPts val="600"/>
              </a:spcAft>
              <a:buFont typeface="Symbol"/>
              <a:buChar char=""/>
            </a:pPr>
            <a:r>
              <a:rPr lang="ar-SA" sz="2800" b="1" dirty="0">
                <a:cs typeface="Simplified Arabic"/>
              </a:rPr>
              <a:t>الاستقراء الشامل للواقع:</a:t>
            </a:r>
            <a:r>
              <a:rPr lang="ar-SA" sz="2800" dirty="0">
                <a:cs typeface="Simplified Arabic"/>
              </a:rPr>
              <a:t> إن إصلاح الواقع يمر حتماً عبر فهم شكله ومضمونه، وثابته ومتحركة، وحديثه وقديمة، وقوية وضعيفة، والآني منه والمستمر. والعلة في استقراء وقائعه، وتبين تضاريس مختلف خرائطه فكراً وثقافة ومنهجاً، عطاءً وأخذاً، تلك الرغبة في إعمال التغيير فيه، لينتقل به إلى وضع أحسن وأمثل. وهو أمر يحتاج إلى أدوات جمع للمعلومات ضخمة، وأدوات تحليل ونقد قوية ودقيقة، وأصناف من المعطيات والكشوفات والتشجيع على دروب شتى من التخصصات، نذكر منها مثلاً:</a:t>
            </a:r>
            <a:endParaRPr lang="en-US" sz="2800" dirty="0"/>
          </a:p>
          <a:p>
            <a:pPr marL="342900" lvl="0" indent="-342900" algn="just" rtl="1">
              <a:lnSpc>
                <a:spcPct val="150000"/>
              </a:lnSpc>
              <a:spcBef>
                <a:spcPts val="600"/>
              </a:spcBef>
              <a:spcAft>
                <a:spcPts val="600"/>
              </a:spcAft>
              <a:buFont typeface="+mj-lt"/>
              <a:buAutoNum type="arabicPeriod"/>
            </a:pPr>
            <a:r>
              <a:rPr lang="ar-SA" sz="2800" dirty="0">
                <a:cs typeface="Simplified Arabic"/>
              </a:rPr>
              <a:t>دراسة الإنسان نفساً وسلوكاً، فرداً ومجتمعاً.</a:t>
            </a:r>
            <a:endParaRPr lang="en-US" sz="2800" dirty="0"/>
          </a:p>
          <a:p>
            <a:pPr marL="342900" lvl="0" indent="-342900" algn="just" rtl="1">
              <a:lnSpc>
                <a:spcPct val="150000"/>
              </a:lnSpc>
              <a:spcBef>
                <a:spcPts val="600"/>
              </a:spcBef>
              <a:spcAft>
                <a:spcPts val="600"/>
              </a:spcAft>
              <a:buFont typeface="+mj-lt"/>
              <a:buAutoNum type="arabicPeriod"/>
            </a:pPr>
            <a:r>
              <a:rPr lang="ar-SA" sz="2800" dirty="0">
                <a:cs typeface="Simplified Arabic"/>
              </a:rPr>
              <a:t>دراسة التيارات الفكرية والمذهبية والاقتصادية والاجتماعية والسياسية والتربوية السائدة.</a:t>
            </a:r>
            <a:endParaRPr lang="en-US" sz="2800" dirty="0">
              <a:effectLst/>
            </a:endParaRPr>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13851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692696"/>
            <a:ext cx="12011966" cy="4839786"/>
          </a:xfrm>
          <a:prstGeom prst="rect">
            <a:avLst/>
          </a:prstGeom>
        </p:spPr>
        <p:txBody>
          <a:bodyPr wrap="square">
            <a:spAutoFit/>
          </a:bodyPr>
          <a:lstStyle/>
          <a:p>
            <a:pPr lvl="0" algn="just" rtl="1">
              <a:lnSpc>
                <a:spcPct val="150000"/>
              </a:lnSpc>
              <a:spcBef>
                <a:spcPts val="1200"/>
              </a:spcBef>
              <a:spcAft>
                <a:spcPts val="1200"/>
              </a:spcAft>
            </a:pPr>
            <a:r>
              <a:rPr lang="ar-EG" sz="2800" dirty="0">
                <a:cs typeface="Simplified Arabic"/>
              </a:rPr>
              <a:t>3- </a:t>
            </a:r>
            <a:r>
              <a:rPr lang="ar-SA" sz="2800" dirty="0">
                <a:cs typeface="Simplified Arabic"/>
              </a:rPr>
              <a:t>الدراسة المستفيضة للتاريخ الحديث الذي هو البداية والمقدمة للواقع، وهي تجعله حتماً جزء منه، وإن كان في الترتيب الزمني سابقاً عليه.</a:t>
            </a:r>
            <a:endParaRPr lang="en-US" sz="2800" dirty="0"/>
          </a:p>
          <a:p>
            <a:pPr lvl="0" algn="just" rtl="1">
              <a:lnSpc>
                <a:spcPct val="150000"/>
              </a:lnSpc>
              <a:spcBef>
                <a:spcPts val="1200"/>
              </a:spcBef>
              <a:spcAft>
                <a:spcPts val="1200"/>
              </a:spcAft>
            </a:pPr>
            <a:r>
              <a:rPr lang="ar-EG" sz="2800" dirty="0">
                <a:cs typeface="Simplified Arabic"/>
              </a:rPr>
              <a:t>4- </a:t>
            </a:r>
            <a:r>
              <a:rPr lang="ar-SA" sz="2800" dirty="0">
                <a:cs typeface="Simplified Arabic"/>
              </a:rPr>
              <a:t>القيام بالدراسات الميدانية المختلفة في ميادين العلوم الاجتماعية والسلوكية.</a:t>
            </a:r>
            <a:endParaRPr lang="en-US" sz="2800" dirty="0"/>
          </a:p>
          <a:p>
            <a:pPr lvl="0" algn="just" rtl="1">
              <a:lnSpc>
                <a:spcPct val="150000"/>
              </a:lnSpc>
              <a:spcBef>
                <a:spcPts val="1200"/>
              </a:spcBef>
              <a:spcAft>
                <a:spcPts val="1200"/>
              </a:spcAft>
            </a:pPr>
            <a:r>
              <a:rPr lang="ar-EG" sz="2800" dirty="0">
                <a:cs typeface="Simplified Arabic"/>
              </a:rPr>
              <a:t>5- </a:t>
            </a:r>
            <a:r>
              <a:rPr lang="ar-SA" sz="2800" dirty="0">
                <a:cs typeface="Simplified Arabic"/>
              </a:rPr>
              <a:t>الخوض في تحليل المعلومات عن الواقع </a:t>
            </a:r>
            <a:r>
              <a:rPr lang="ar-EG" sz="2800" dirty="0">
                <a:cs typeface="Simplified Arabic"/>
              </a:rPr>
              <a:t>الوطني والدو</a:t>
            </a:r>
            <a:r>
              <a:rPr lang="ar-SA" sz="2800" dirty="0">
                <a:cs typeface="Simplified Arabic"/>
              </a:rPr>
              <a:t>لي، وخاصة </a:t>
            </a:r>
            <a:r>
              <a:rPr lang="ar-EG" sz="2800" dirty="0">
                <a:cs typeface="Simplified Arabic"/>
              </a:rPr>
              <a:t>لمعرفة تفسيره وتحليله</a:t>
            </a:r>
            <a:r>
              <a:rPr lang="ar-SA" sz="2800" dirty="0">
                <a:cs typeface="Simplified Arabic"/>
              </a:rPr>
              <a:t>.</a:t>
            </a:r>
            <a:endParaRPr lang="en-US" sz="2800" dirty="0"/>
          </a:p>
          <a:p>
            <a:pPr lvl="0" algn="just" rtl="1">
              <a:lnSpc>
                <a:spcPct val="150000"/>
              </a:lnSpc>
              <a:spcBef>
                <a:spcPts val="1200"/>
              </a:spcBef>
              <a:spcAft>
                <a:spcPts val="1200"/>
              </a:spcAft>
            </a:pPr>
            <a:r>
              <a:rPr lang="ar-EG" sz="2800" dirty="0">
                <a:cs typeface="Simplified Arabic"/>
              </a:rPr>
              <a:t>6- </a:t>
            </a:r>
            <a:r>
              <a:rPr lang="ar-SA" sz="2800" dirty="0">
                <a:cs typeface="Simplified Arabic"/>
              </a:rPr>
              <a:t>العمل على دراسة تجارب الدول الحديثة التي واجهت الغرب مثل كوريا واليابان وغيرهما، ومعرفة عوامل الضعف والقوة عندها.</a:t>
            </a:r>
            <a:endParaRPr lang="en-US" sz="2800" dirty="0"/>
          </a:p>
        </p:txBody>
      </p:sp>
    </p:spTree>
    <p:extLst>
      <p:ext uri="{BB962C8B-B14F-4D97-AF65-F5344CB8AC3E}">
        <p14:creationId xmlns:p14="http://schemas.microsoft.com/office/powerpoint/2010/main" val="1872787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6724" y="908720"/>
            <a:ext cx="12011966" cy="3270126"/>
          </a:xfrm>
          <a:prstGeom prst="rect">
            <a:avLst/>
          </a:prstGeom>
        </p:spPr>
        <p:txBody>
          <a:bodyPr wrap="square">
            <a:spAutoFit/>
          </a:bodyPr>
          <a:lstStyle/>
          <a:p>
            <a:pPr marL="342900" lvl="0" indent="-342900" algn="just" rtl="1">
              <a:lnSpc>
                <a:spcPct val="150000"/>
              </a:lnSpc>
              <a:spcBef>
                <a:spcPts val="1200"/>
              </a:spcBef>
              <a:spcAft>
                <a:spcPts val="1200"/>
              </a:spcAft>
              <a:buFont typeface="Symbol"/>
              <a:buChar char=""/>
              <a:tabLst>
                <a:tab pos="187960" algn="r"/>
                <a:tab pos="245110" algn="r"/>
              </a:tabLst>
            </a:pPr>
            <a:r>
              <a:rPr lang="ar-SA" sz="2800" b="1" dirty="0">
                <a:cs typeface="Simplified Arabic"/>
              </a:rPr>
              <a:t>التنبؤ المحكم للمستقبل:</a:t>
            </a:r>
            <a:r>
              <a:rPr lang="ar-SA" sz="2800" dirty="0">
                <a:cs typeface="Simplified Arabic"/>
              </a:rPr>
              <a:t> ومما ينبغي أن نخلص إليه من العنصرين السابقين إجلاء أوجه الشبه بين الماضي والحاضر، وربط مسار تطور الأول بالآخر، حتى نكون على وعي بالمورّثات (الجينات)، وإدراك لمختلف التيارات والتوجهات، </a:t>
            </a:r>
            <a:r>
              <a:rPr lang="ar-EG" sz="2800" dirty="0">
                <a:cs typeface="Simplified Arabic"/>
              </a:rPr>
              <a:t>ووضع صورة مستقبلية ليس معناه </a:t>
            </a:r>
            <a:r>
              <a:rPr lang="ar-SA" sz="2800" dirty="0">
                <a:cs typeface="Simplified Arabic"/>
              </a:rPr>
              <a:t>ادعاء علم الغيب، ولكن </a:t>
            </a:r>
            <a:r>
              <a:rPr lang="ar-EG" sz="2800" dirty="0">
                <a:cs typeface="Simplified Arabic"/>
              </a:rPr>
              <a:t>تصور </a:t>
            </a:r>
            <a:r>
              <a:rPr lang="ar-SA" sz="2800" dirty="0">
                <a:cs typeface="Simplified Arabic"/>
              </a:rPr>
              <a:t>نصبو من خلال</a:t>
            </a:r>
            <a:r>
              <a:rPr lang="ar-EG" sz="2800" dirty="0">
                <a:cs typeface="Simplified Arabic"/>
              </a:rPr>
              <a:t>ه الى</a:t>
            </a:r>
            <a:r>
              <a:rPr lang="ar-SA" sz="2800" dirty="0">
                <a:cs typeface="Simplified Arabic"/>
              </a:rPr>
              <a:t> شحن الحوافز، واستكمال العدة، وإيقاظ الهمم، واستنفار جميع الطاقات </a:t>
            </a:r>
            <a:r>
              <a:rPr lang="ar-SA" sz="2800" dirty="0" err="1">
                <a:cs typeface="Simplified Arabic"/>
              </a:rPr>
              <a:t>المستجمعة</a:t>
            </a:r>
            <a:r>
              <a:rPr lang="ar-EG" sz="2800" dirty="0">
                <a:cs typeface="Simplified Arabic"/>
              </a:rPr>
              <a:t> لتنفيذ الاستراتيجية المستقبلية</a:t>
            </a:r>
            <a:r>
              <a:rPr lang="ar-SA" sz="2800" dirty="0">
                <a:cs typeface="Simplified Arabic"/>
              </a:rPr>
              <a:t>. </a:t>
            </a:r>
            <a:endParaRPr lang="en-US" sz="2800" dirty="0"/>
          </a:p>
        </p:txBody>
      </p:sp>
      <p:sp>
        <p:nvSpPr>
          <p:cNvPr id="11"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86702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1169173" y="1196752"/>
            <a:ext cx="10183411" cy="3970318"/>
          </a:xfrm>
          <a:prstGeom prst="rect">
            <a:avLst/>
          </a:prstGeom>
        </p:spPr>
        <p:txBody>
          <a:bodyPr wrap="square">
            <a:spAutoFit/>
          </a:bodyPr>
          <a:lstStyle/>
          <a:p>
            <a:pPr algn="r" rtl="1"/>
            <a:r>
              <a:rPr lang="ar-SA" sz="2800" dirty="0">
                <a:solidFill>
                  <a:srgbClr val="C00000"/>
                </a:solidFill>
              </a:rPr>
              <a:t>معوقات التخطيط الاستراتيجي</a:t>
            </a:r>
            <a:r>
              <a:rPr lang="en-US" sz="2800" dirty="0">
                <a:solidFill>
                  <a:srgbClr val="C00000"/>
                </a:solidFill>
              </a:rPr>
              <a:t>:</a:t>
            </a:r>
          </a:p>
          <a:p>
            <a:pPr marL="457200" lvl="0" indent="-457200" algn="just" rtl="1">
              <a:buFont typeface="Arial" pitchFamily="34" charset="0"/>
              <a:buChar char="•"/>
            </a:pPr>
            <a:r>
              <a:rPr lang="ar-SA" sz="2800" b="1" dirty="0">
                <a:solidFill>
                  <a:srgbClr val="C00000"/>
                </a:solidFill>
              </a:rPr>
              <a:t>التغير السريع في البيئة</a:t>
            </a:r>
            <a:r>
              <a:rPr lang="en-US" sz="2800" b="1" dirty="0"/>
              <a:t>: </a:t>
            </a:r>
            <a:r>
              <a:rPr lang="ar-SA" sz="2800" b="1" dirty="0"/>
              <a:t>الاستراتيجية تمثل خطة طويلة الأمد أي من خمس سنوات وأكثر، فهي بحاجة إلى الاستقرار للظروف التي تؤثر بها خلال فترة</a:t>
            </a:r>
            <a:r>
              <a:rPr lang="en-US" sz="2800" b="1" dirty="0"/>
              <a:t> </a:t>
            </a:r>
            <a:r>
              <a:rPr lang="ar-SA" sz="2800" b="1" dirty="0" smtClean="0"/>
              <a:t>الخطة، والتغيرات </a:t>
            </a:r>
            <a:r>
              <a:rPr lang="ar-SA" sz="2800" b="1" dirty="0"/>
              <a:t>التي تحدث بسرعة تؤدي للاستراتيجية إلى مواجهة واقع جديد مختلف عن الواقع الذي أسست عليه؛ وهذا يؤدي إلى التعثر أو الفشل</a:t>
            </a:r>
            <a:r>
              <a:rPr lang="en-US" sz="2800" b="1" dirty="0"/>
              <a:t>.</a:t>
            </a:r>
          </a:p>
          <a:p>
            <a:pPr marL="457200" lvl="0" indent="-457200" algn="just" rtl="1">
              <a:buFont typeface="Arial" pitchFamily="34" charset="0"/>
              <a:buChar char="•"/>
            </a:pPr>
            <a:r>
              <a:rPr lang="ar-SA" sz="2800" b="1" dirty="0">
                <a:solidFill>
                  <a:srgbClr val="C00000"/>
                </a:solidFill>
              </a:rPr>
              <a:t>التخطيط الاستراتيجي وربطه بالأزمات</a:t>
            </a:r>
            <a:r>
              <a:rPr lang="en-US" sz="2800" b="1" dirty="0">
                <a:solidFill>
                  <a:srgbClr val="C00000"/>
                </a:solidFill>
              </a:rPr>
              <a:t>: </a:t>
            </a:r>
            <a:r>
              <a:rPr lang="ar-SA" sz="2800" b="1" dirty="0"/>
              <a:t>ربط التخطيط الاستراتيجي بالأزمات بشكل دائم هذا يعمل على التقليل </a:t>
            </a:r>
            <a:r>
              <a:rPr lang="ar-SA" sz="2800" b="1" dirty="0" smtClean="0"/>
              <a:t>من</a:t>
            </a:r>
            <a:r>
              <a:rPr lang="ar-SA" sz="2800" b="1" dirty="0"/>
              <a:t> </a:t>
            </a:r>
            <a:r>
              <a:rPr lang="ar-SA" sz="2800" b="1" dirty="0" smtClean="0"/>
              <a:t>أهمية التخطيط الاستراتيجي، </a:t>
            </a:r>
            <a:r>
              <a:rPr lang="ar-SA" sz="2800" b="1" dirty="0"/>
              <a:t>كما يعمل على تقليص من الدور الذي يقوم فيه داخل</a:t>
            </a:r>
            <a:r>
              <a:rPr lang="en-US" sz="2800" b="1" dirty="0"/>
              <a:t> </a:t>
            </a:r>
            <a:r>
              <a:rPr lang="ar-SA" sz="2800" b="1" dirty="0" smtClean="0"/>
              <a:t>المنظمات</a:t>
            </a:r>
            <a:r>
              <a:rPr lang="en-US" sz="2800" b="1" dirty="0"/>
              <a:t> </a:t>
            </a:r>
            <a:r>
              <a:rPr lang="ar-SA" sz="2800" b="1" dirty="0"/>
              <a:t>من تطوير </a:t>
            </a:r>
            <a:r>
              <a:rPr lang="ar-SA" sz="2800" b="1" dirty="0" smtClean="0"/>
              <a:t>ونجاح. والتخطيط </a:t>
            </a:r>
            <a:r>
              <a:rPr lang="ar-SA" sz="2800" b="1" dirty="0"/>
              <a:t>الاستراتيجي هو أسلوب لكل الظروف لتتم للمحافظة وبقاء للمنظّمة واستمرارها</a:t>
            </a:r>
            <a:r>
              <a:rPr lang="en-US" b="1" dirty="0"/>
              <a:t>.</a:t>
            </a:r>
          </a:p>
        </p:txBody>
      </p:sp>
      <p:sp>
        <p:nvSpPr>
          <p:cNvPr id="10"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77434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1169173" y="1196752"/>
            <a:ext cx="10183411" cy="4832092"/>
          </a:xfrm>
          <a:prstGeom prst="rect">
            <a:avLst/>
          </a:prstGeom>
        </p:spPr>
        <p:txBody>
          <a:bodyPr wrap="square">
            <a:spAutoFit/>
          </a:bodyPr>
          <a:lstStyle/>
          <a:p>
            <a:pPr algn="r" rtl="1"/>
            <a:r>
              <a:rPr lang="ar-SA" sz="2800" dirty="0">
                <a:solidFill>
                  <a:srgbClr val="C00000"/>
                </a:solidFill>
              </a:rPr>
              <a:t>معوقات التخطيط الاستراتيجي</a:t>
            </a:r>
            <a:r>
              <a:rPr lang="en-US" sz="2800" dirty="0">
                <a:solidFill>
                  <a:srgbClr val="C00000"/>
                </a:solidFill>
              </a:rPr>
              <a:t>:</a:t>
            </a:r>
          </a:p>
          <a:p>
            <a:pPr marL="457200" lvl="0" indent="-457200" algn="just" rtl="1">
              <a:buFont typeface="Arial" pitchFamily="34" charset="0"/>
              <a:buChar char="•"/>
            </a:pPr>
            <a:r>
              <a:rPr lang="ar-SA" sz="2800" dirty="0">
                <a:solidFill>
                  <a:srgbClr val="C00000"/>
                </a:solidFill>
              </a:rPr>
              <a:t>المسؤوليات داخل المنظّمة غير واضحة والهيكل التنظيمي غير واضح</a:t>
            </a:r>
            <a:r>
              <a:rPr lang="en-US" sz="2800" dirty="0"/>
              <a:t>: </a:t>
            </a:r>
            <a:r>
              <a:rPr lang="ar-SA" sz="2800" dirty="0"/>
              <a:t>عدم التوزيعات للمسؤوليات والصلاحيات على</a:t>
            </a:r>
            <a:r>
              <a:rPr lang="en-US" sz="2800" dirty="0"/>
              <a:t> </a:t>
            </a:r>
            <a:r>
              <a:rPr lang="ar-SA" sz="2800" dirty="0" smtClean="0"/>
              <a:t>المستويات الادارية</a:t>
            </a:r>
            <a:r>
              <a:rPr lang="en-US" sz="2800" dirty="0"/>
              <a:t> </a:t>
            </a:r>
            <a:r>
              <a:rPr lang="ar-SA" sz="2800" dirty="0"/>
              <a:t>المتنوعة في المنظّمة، مع عدم تواجد هيكل تنظيمي يقوم بتلبية حاجات العمل الاستراتيجي يُعتبر من أهم المعوقات التي تؤثر </a:t>
            </a:r>
            <a:r>
              <a:rPr lang="ar-SA" sz="2800" dirty="0" smtClean="0"/>
              <a:t>على الخطة الاستراتيجية.</a:t>
            </a:r>
            <a:endParaRPr lang="en-US" sz="2800" dirty="0"/>
          </a:p>
          <a:p>
            <a:pPr marL="457200" lvl="0" indent="-457200" algn="just" rtl="1">
              <a:buFont typeface="Arial" pitchFamily="34" charset="0"/>
              <a:buChar char="•"/>
            </a:pPr>
            <a:r>
              <a:rPr lang="ar-SA" sz="2800" dirty="0">
                <a:solidFill>
                  <a:srgbClr val="C00000"/>
                </a:solidFill>
              </a:rPr>
              <a:t>بيانات ومعلومات إحصائية</a:t>
            </a:r>
            <a:r>
              <a:rPr lang="en-US" sz="2800" dirty="0">
                <a:solidFill>
                  <a:srgbClr val="C00000"/>
                </a:solidFill>
              </a:rPr>
              <a:t>: </a:t>
            </a:r>
            <a:r>
              <a:rPr lang="ar-SA" sz="2800" dirty="0"/>
              <a:t>الخطة الاستراتيجية يجب أن تقوم بعض الأسس الضرورية إحداها دراسة الماضي والوضع الحالي، كذلك القيام بتوقع المستقبل من البيئة الداخلية والبيئة الخارجية. ولكي تكون هذه الأسس صحيحة، يجب أن توفر البيانات والمعلومات تكفي لهذا الهدف. وبالعكس يواجه المخطط صعوبة في عملية بناء الهدف والسياسات المستقبلية ورسم الخطة الاستراتيجيةـ إذا لم تتوفر المعلومات الصحيحة</a:t>
            </a:r>
            <a:r>
              <a:rPr lang="en-US" sz="2800" dirty="0"/>
              <a:t>.</a:t>
            </a:r>
          </a:p>
        </p:txBody>
      </p:sp>
      <p:sp>
        <p:nvSpPr>
          <p:cNvPr id="10" name="Google Shape;110;p1"/>
          <p:cNvSpPr/>
          <p:nvPr/>
        </p:nvSpPr>
        <p:spPr>
          <a:xfrm>
            <a:off x="3719736" y="6043084"/>
            <a:ext cx="5423357"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السادسة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704218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85438" y="764704"/>
            <a:ext cx="11927216" cy="6124754"/>
          </a:xfrm>
          <a:prstGeom prst="rect">
            <a:avLst/>
          </a:prstGeom>
        </p:spPr>
        <p:txBody>
          <a:bodyPr wrap="square">
            <a:spAutoFit/>
          </a:bodyPr>
          <a:lstStyle/>
          <a:p>
            <a:pPr algn="r" rtl="1"/>
            <a:r>
              <a:rPr lang="ar-SA" sz="2800" dirty="0">
                <a:solidFill>
                  <a:srgbClr val="C00000"/>
                </a:solidFill>
              </a:rPr>
              <a:t>معوقات التخطيط الاستراتيجي</a:t>
            </a:r>
            <a:r>
              <a:rPr lang="en-US" sz="2800" dirty="0">
                <a:solidFill>
                  <a:srgbClr val="C00000"/>
                </a:solidFill>
              </a:rPr>
              <a:t>:</a:t>
            </a:r>
          </a:p>
          <a:p>
            <a:pPr marL="457200" lvl="0" indent="-457200" algn="just" rtl="1">
              <a:buFont typeface="Arial" pitchFamily="34" charset="0"/>
              <a:buChar char="•"/>
            </a:pPr>
            <a:r>
              <a:rPr lang="ar-SA" sz="2800" dirty="0">
                <a:solidFill>
                  <a:srgbClr val="C00000"/>
                </a:solidFill>
              </a:rPr>
              <a:t>الإدارة غير قادرة على تحديد الأهداف وبناء الخطة الاستراتيجية</a:t>
            </a:r>
            <a:r>
              <a:rPr lang="en-US" sz="2800" dirty="0"/>
              <a:t>: </a:t>
            </a:r>
            <a:r>
              <a:rPr lang="ar-SA" sz="2800" dirty="0"/>
              <a:t>الادارة </a:t>
            </a:r>
            <a:r>
              <a:rPr lang="ar-EG" sz="2800" dirty="0"/>
              <a:t>غير</a:t>
            </a:r>
            <a:r>
              <a:rPr lang="ar-SA" sz="2800" dirty="0"/>
              <a:t> مؤمنة إيمان تام بأهمية</a:t>
            </a:r>
            <a:r>
              <a:rPr lang="en-US" sz="2800" dirty="0"/>
              <a:t> </a:t>
            </a:r>
            <a:r>
              <a:rPr lang="ar-SA" sz="2800" dirty="0"/>
              <a:t>التخطيط الاستراتيجي، </a:t>
            </a:r>
            <a:r>
              <a:rPr lang="ar-EG" sz="2800" dirty="0"/>
              <a:t>وليس </a:t>
            </a:r>
            <a:r>
              <a:rPr lang="ar-SA" sz="2800" dirty="0"/>
              <a:t>لديها مقومات وقدرة على القيام بوضع الخطة الاستراتيجية والعمل على تحديد الأهداف والخطة التنفيذية، فالخطة هي أولاً وأخيراً تُعبّر عن ما هي الإمكانات الذاتية المتوفرة في المنظّمة، حتى لو تلقت من غيرها المساعدة عند وضع الخطة، لكنها لا تكون قادرة على التنفيذ</a:t>
            </a:r>
            <a:r>
              <a:rPr lang="en-US" sz="2800" dirty="0"/>
              <a:t>.</a:t>
            </a:r>
          </a:p>
          <a:p>
            <a:pPr marL="457200" lvl="0" indent="-457200" algn="just" rtl="1">
              <a:buFont typeface="Arial" pitchFamily="34" charset="0"/>
              <a:buChar char="•"/>
            </a:pPr>
            <a:r>
              <a:rPr lang="ar-SA" sz="2800" dirty="0">
                <a:solidFill>
                  <a:srgbClr val="C00000"/>
                </a:solidFill>
              </a:rPr>
              <a:t>بعض العناصر في المنظّمة تقاوم التغيير</a:t>
            </a:r>
            <a:r>
              <a:rPr lang="en-US" sz="2800" dirty="0"/>
              <a:t>: </a:t>
            </a:r>
            <a:r>
              <a:rPr lang="ar-EG" sz="2800" dirty="0"/>
              <a:t> من أهم مهام </a:t>
            </a:r>
            <a:r>
              <a:rPr lang="ar-SA" sz="2800" dirty="0"/>
              <a:t>التخطيط الاستراتيجي هو العمل على إحداث التغييرات في عمل المنظّمة نحو التحسين، كذلك العمل على تبنّي السياسات والبرامج والإجراءات لهذا الهدف، حيث أن بعض العناصر في المنظّمة التي تعودت على السياسات الموجودة، تقوم بعدم قبول السياسات الجديدة والتمسك بالوضع الحالي</a:t>
            </a:r>
            <a:r>
              <a:rPr lang="en-US" sz="2800" dirty="0"/>
              <a:t>.</a:t>
            </a:r>
          </a:p>
          <a:p>
            <a:pPr marL="457200" lvl="0" indent="-457200" algn="just" rtl="1">
              <a:buFont typeface="Arial" pitchFamily="34" charset="0"/>
              <a:buChar char="•"/>
            </a:pPr>
            <a:r>
              <a:rPr lang="ar-SA" sz="2800" dirty="0">
                <a:solidFill>
                  <a:srgbClr val="C00000"/>
                </a:solidFill>
              </a:rPr>
              <a:t>المستويات الإدارية العليا تهتم بالأنشطة والمشاكل اليومية</a:t>
            </a:r>
            <a:r>
              <a:rPr lang="en-US" sz="2800" dirty="0">
                <a:solidFill>
                  <a:srgbClr val="C00000"/>
                </a:solidFill>
              </a:rPr>
              <a:t>:</a:t>
            </a:r>
            <a:r>
              <a:rPr lang="en-US" sz="2800" dirty="0"/>
              <a:t> </a:t>
            </a:r>
            <a:r>
              <a:rPr lang="ar-SA" sz="2800" dirty="0"/>
              <a:t>عند قيام الادارة العليا</a:t>
            </a:r>
            <a:r>
              <a:rPr lang="en-US" sz="2800" dirty="0"/>
              <a:t> </a:t>
            </a:r>
            <a:r>
              <a:rPr lang="ar-SA" sz="2800" dirty="0"/>
              <a:t>بالاهتمام بالأعمال الروتينية، كذلك عدم التركيز على المشاكل الاستراتيجية التي تقوم على تقدم المنظّمة وتطويرها ولا تهتم بوضع الخطة الاستراتيجية تنهض بها</a:t>
            </a:r>
            <a:r>
              <a:rPr lang="en-US" sz="2800" dirty="0"/>
              <a:t>.</a:t>
            </a:r>
          </a:p>
          <a:p>
            <a:pPr rtl="1"/>
            <a:r>
              <a:rPr lang="en-US" sz="2800" dirty="0"/>
              <a:t> </a:t>
            </a:r>
          </a:p>
        </p:txBody>
      </p:sp>
    </p:spTree>
    <p:extLst>
      <p:ext uri="{BB962C8B-B14F-4D97-AF65-F5344CB8AC3E}">
        <p14:creationId xmlns:p14="http://schemas.microsoft.com/office/powerpoint/2010/main" val="250750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85438" y="764704"/>
            <a:ext cx="11927216" cy="5878532"/>
          </a:xfrm>
          <a:prstGeom prst="rect">
            <a:avLst/>
          </a:prstGeom>
        </p:spPr>
        <p:txBody>
          <a:bodyPr wrap="square">
            <a:spAutoFit/>
          </a:bodyPr>
          <a:lstStyle/>
          <a:p>
            <a:pPr algn="r" rtl="1"/>
            <a:r>
              <a:rPr lang="ar-SA" sz="2800" b="1" dirty="0" smtClean="0">
                <a:solidFill>
                  <a:srgbClr val="C00000"/>
                </a:solidFill>
              </a:rPr>
              <a:t>مراحل تطور </a:t>
            </a:r>
            <a:r>
              <a:rPr lang="ar-SA" sz="2800" b="1" dirty="0">
                <a:solidFill>
                  <a:srgbClr val="C00000"/>
                </a:solidFill>
              </a:rPr>
              <a:t>التخطيط </a:t>
            </a:r>
            <a:r>
              <a:rPr lang="en-US" sz="2800" b="1" dirty="0" smtClean="0">
                <a:solidFill>
                  <a:srgbClr val="C00000"/>
                </a:solidFill>
              </a:rPr>
              <a:t>:</a:t>
            </a:r>
            <a:endParaRPr lang="ar-SA" sz="2800" b="1" dirty="0" smtClean="0">
              <a:solidFill>
                <a:srgbClr val="C00000"/>
              </a:solidFill>
            </a:endParaRPr>
          </a:p>
          <a:p>
            <a:pPr algn="r" rtl="1"/>
            <a:r>
              <a:rPr lang="ar-SA" sz="2800" dirty="0" smtClean="0">
                <a:solidFill>
                  <a:srgbClr val="0070C0"/>
                </a:solidFill>
              </a:rPr>
              <a:t>1</a:t>
            </a:r>
            <a:r>
              <a:rPr lang="ar-SA" sz="3200" b="1" dirty="0" smtClean="0">
                <a:solidFill>
                  <a:srgbClr val="7030A0"/>
                </a:solidFill>
              </a:rPr>
              <a:t>- التخطيط التقليدي: وهذا شاع بعد الحرب العالمية الثانية حتي منتصف الثمانينات من القرن العشرين  وامتاز بالاهتمام بالجوانب الكمية في التعليم ويعتبر المستقبل هو امتداد للماضي.</a:t>
            </a:r>
          </a:p>
          <a:p>
            <a:pPr algn="r" rtl="1"/>
            <a:r>
              <a:rPr lang="ar-SA" sz="3200" b="1" dirty="0" smtClean="0">
                <a:solidFill>
                  <a:srgbClr val="7030A0"/>
                </a:solidFill>
              </a:rPr>
              <a:t>2- التخطيط الاستراتيجي: وهو الشائع الان ويمتاز بقدرته على الاستجابة للمتغيرات الداخلية والخارجية للنظام التعليمي، حيث يعتمد على تحليل البيئتين ، وتشخيص الوضع اراهن، وتحديد الرؤية والرسالة والاهداف ، ويقوم على ثلاث مراحل اساسية:</a:t>
            </a:r>
          </a:p>
          <a:p>
            <a:pPr marL="457200" indent="-457200" algn="r" rtl="1">
              <a:buFont typeface="Arial" pitchFamily="34" charset="0"/>
              <a:buChar char="•"/>
            </a:pPr>
            <a:r>
              <a:rPr lang="ar-SA" sz="3200" b="1" dirty="0" smtClean="0">
                <a:solidFill>
                  <a:srgbClr val="7030A0"/>
                </a:solidFill>
              </a:rPr>
              <a:t>عملية ما قبل الخطة: التخطيط للتخطيط – تشخيص الوضع الراهن</a:t>
            </a:r>
          </a:p>
          <a:p>
            <a:pPr marL="457200" indent="-457200" algn="r" rtl="1">
              <a:buFont typeface="Arial" pitchFamily="34" charset="0"/>
              <a:buChar char="•"/>
            </a:pPr>
            <a:r>
              <a:rPr lang="ar-SA" sz="3200" b="1" dirty="0" smtClean="0">
                <a:solidFill>
                  <a:srgbClr val="7030A0"/>
                </a:solidFill>
              </a:rPr>
              <a:t>عملية اعداد الخطة وبنائها : الرؤية – الرسالة – الاهداف- الانشطة- مؤشرات الاداء- التنفيذ.</a:t>
            </a:r>
          </a:p>
          <a:p>
            <a:pPr marL="457200" indent="-457200" algn="r" rtl="1">
              <a:buFont typeface="Arial" pitchFamily="34" charset="0"/>
              <a:buChar char="•"/>
            </a:pPr>
            <a:r>
              <a:rPr lang="ar-SA" sz="3200" b="1" dirty="0" smtClean="0">
                <a:solidFill>
                  <a:srgbClr val="7030A0"/>
                </a:solidFill>
              </a:rPr>
              <a:t>عمليات ما بعد الخطة: المتابعة والتقييم والتغذية الراجعة والتطور المستمر</a:t>
            </a:r>
            <a:endParaRPr lang="en-US" sz="3200" b="1" dirty="0">
              <a:solidFill>
                <a:srgbClr val="7030A0"/>
              </a:solidFill>
            </a:endParaRPr>
          </a:p>
          <a:p>
            <a:pPr rtl="1"/>
            <a:r>
              <a:rPr lang="en-US" sz="2800" dirty="0"/>
              <a:t> </a:t>
            </a:r>
          </a:p>
        </p:txBody>
      </p:sp>
    </p:spTree>
    <p:extLst>
      <p:ext uri="{BB962C8B-B14F-4D97-AF65-F5344CB8AC3E}">
        <p14:creationId xmlns:p14="http://schemas.microsoft.com/office/powerpoint/2010/main" val="3441836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85438" y="764704"/>
            <a:ext cx="11927216" cy="4708981"/>
          </a:xfrm>
          <a:prstGeom prst="rect">
            <a:avLst/>
          </a:prstGeom>
        </p:spPr>
        <p:txBody>
          <a:bodyPr wrap="square">
            <a:spAutoFit/>
          </a:bodyPr>
          <a:lstStyle/>
          <a:p>
            <a:pPr algn="r" rtl="1"/>
            <a:r>
              <a:rPr lang="ar-SA" sz="2800" b="1" dirty="0" smtClean="0">
                <a:solidFill>
                  <a:srgbClr val="C00000"/>
                </a:solidFill>
              </a:rPr>
              <a:t>مصادر تمويل التخطيط الاستراتيجي</a:t>
            </a:r>
            <a:r>
              <a:rPr lang="en-US" sz="2800" b="1" dirty="0" smtClean="0">
                <a:solidFill>
                  <a:srgbClr val="C00000"/>
                </a:solidFill>
              </a:rPr>
              <a:t>:</a:t>
            </a:r>
            <a:endParaRPr lang="ar-SA" sz="2800" b="1" dirty="0" smtClean="0">
              <a:solidFill>
                <a:srgbClr val="C00000"/>
              </a:solidFill>
            </a:endParaRPr>
          </a:p>
          <a:p>
            <a:pPr algn="r" rtl="1"/>
            <a:r>
              <a:rPr lang="ar-SA" sz="2800" b="1" dirty="0" smtClean="0">
                <a:solidFill>
                  <a:srgbClr val="7030A0"/>
                </a:solidFill>
              </a:rPr>
              <a:t>1</a:t>
            </a:r>
            <a:r>
              <a:rPr lang="ar-SA" sz="3200" b="1" dirty="0" smtClean="0">
                <a:solidFill>
                  <a:srgbClr val="7030A0"/>
                </a:solidFill>
              </a:rPr>
              <a:t>-تمويل الحكومة المركزي وهذا وفق الميزانية المخصصة للتعليم.</a:t>
            </a:r>
          </a:p>
          <a:p>
            <a:pPr algn="r" rtl="1"/>
            <a:r>
              <a:rPr lang="ar-SA" sz="3200" b="1" dirty="0" smtClean="0">
                <a:solidFill>
                  <a:srgbClr val="7030A0"/>
                </a:solidFill>
              </a:rPr>
              <a:t>2- الضرائب والرسوم الخاصة بالتعليم .</a:t>
            </a:r>
          </a:p>
          <a:p>
            <a:pPr algn="r" rtl="1"/>
            <a:r>
              <a:rPr lang="ar-SA" sz="3200" b="1" dirty="0" smtClean="0">
                <a:solidFill>
                  <a:srgbClr val="7030A0"/>
                </a:solidFill>
              </a:rPr>
              <a:t>3- القروض الداخلية والخارجية سواء على مستوي الدول من الخارج أو على مستوي المشاريع التعليمية في الداخل مثل مشاريع التدريب المهني وغيره.</a:t>
            </a:r>
          </a:p>
          <a:p>
            <a:pPr algn="r" rtl="1"/>
            <a:r>
              <a:rPr lang="ar-SA" sz="3200" b="1" dirty="0" smtClean="0">
                <a:solidFill>
                  <a:srgbClr val="7030A0"/>
                </a:solidFill>
              </a:rPr>
              <a:t>4- أقساط التعليم وهو عباره عن الاقساط المدفوعة من اللبة في مؤسسات العليم الخاص.</a:t>
            </a:r>
            <a:r>
              <a:rPr lang="en-US" sz="2800" b="1" dirty="0">
                <a:solidFill>
                  <a:srgbClr val="7030A0"/>
                </a:solidFill>
              </a:rPr>
              <a:t> </a:t>
            </a:r>
            <a:endParaRPr lang="ar-SA" sz="2800" b="1" dirty="0" smtClean="0">
              <a:solidFill>
                <a:srgbClr val="7030A0"/>
              </a:solidFill>
            </a:endParaRPr>
          </a:p>
          <a:p>
            <a:pPr algn="r" rtl="1"/>
            <a:r>
              <a:rPr lang="ar-SA" sz="2800" b="1" dirty="0" smtClean="0">
                <a:solidFill>
                  <a:srgbClr val="7030A0"/>
                </a:solidFill>
              </a:rPr>
              <a:t>5- مساهمات رجال الاعمال والجمعيات والهبات من القادرين.</a:t>
            </a:r>
          </a:p>
          <a:p>
            <a:pPr algn="r" rtl="1"/>
            <a:r>
              <a:rPr lang="ar-SA" sz="2800" b="1" dirty="0" smtClean="0">
                <a:solidFill>
                  <a:srgbClr val="7030A0"/>
                </a:solidFill>
              </a:rPr>
              <a:t>6- التمويل الذاتي من خلال الجمع بين العمل والتعليم او القيام بأعمال تعليمية انتاجية مثل مشاريع رأس المال في التعليم الفني.</a:t>
            </a:r>
          </a:p>
          <a:p>
            <a:pPr algn="r" rtl="1"/>
            <a:r>
              <a:rPr lang="ar-SA" sz="2800" b="1" dirty="0" smtClean="0">
                <a:solidFill>
                  <a:srgbClr val="7030A0"/>
                </a:solidFill>
              </a:rPr>
              <a:t>7- المنح الخارجية وليست قروض وتتم ضمن التبادلات الثقافية بين الدول بعضها البعض.</a:t>
            </a:r>
            <a:endParaRPr lang="en-US" sz="2800" b="1" dirty="0" smtClean="0">
              <a:solidFill>
                <a:srgbClr val="7030A0"/>
              </a:solidFill>
            </a:endParaRPr>
          </a:p>
        </p:txBody>
      </p:sp>
    </p:spTree>
    <p:extLst>
      <p:ext uri="{BB962C8B-B14F-4D97-AF65-F5344CB8AC3E}">
        <p14:creationId xmlns:p14="http://schemas.microsoft.com/office/powerpoint/2010/main" val="1592524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85438" y="764704"/>
            <a:ext cx="11927216" cy="523220"/>
          </a:xfrm>
          <a:prstGeom prst="rect">
            <a:avLst/>
          </a:prstGeom>
        </p:spPr>
        <p:txBody>
          <a:bodyPr wrap="square">
            <a:spAutoFit/>
          </a:bodyPr>
          <a:lstStyle/>
          <a:p>
            <a:pPr algn="r" rtl="1"/>
            <a:r>
              <a:rPr lang="ar-SA" sz="2800" dirty="0" smtClean="0">
                <a:solidFill>
                  <a:srgbClr val="C00000"/>
                </a:solidFill>
              </a:rPr>
              <a:t>ملخص المحاضرة: تناولنا بالشرح ما يلي</a:t>
            </a:r>
            <a:endParaRPr lang="en-US" sz="2800" dirty="0"/>
          </a:p>
        </p:txBody>
      </p:sp>
      <p:sp>
        <p:nvSpPr>
          <p:cNvPr id="3" name="مستطيل 2"/>
          <p:cNvSpPr/>
          <p:nvPr/>
        </p:nvSpPr>
        <p:spPr>
          <a:xfrm>
            <a:off x="1169173" y="1428065"/>
            <a:ext cx="10399435" cy="5016758"/>
          </a:xfrm>
          <a:prstGeom prst="rect">
            <a:avLst/>
          </a:prstGeom>
        </p:spPr>
        <p:txBody>
          <a:bodyPr wrap="square">
            <a:spAutoFit/>
          </a:bodyPr>
          <a:lstStyle/>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الاستراتيجية – المعنى والمفهوم</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مفهوم التخطيط الاستراتيجي</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أهمية التخطيط الاستراتيجي</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أساليب التخطيط الاستراتيجي:</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متطلبات نجاح التخطيط الاستراتيجي</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فوائد التخطيط الاستراتيجي للمؤسسات </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أهم المهارات اللازمة للتخطيط الاستراتيجي</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مستويات الاستراتيجية</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معوقات التخطيط الاستراتيجي </a:t>
            </a:r>
            <a:endParaRPr lang="en-US" sz="3200" dirty="0">
              <a:solidFill>
                <a:srgbClr val="0070C0"/>
              </a:solidFill>
              <a:latin typeface="Simplified Arabic" pitchFamily="18" charset="-78"/>
              <a:cs typeface="Simplified Arabic" pitchFamily="18" charset="-78"/>
            </a:endParaRPr>
          </a:p>
          <a:p>
            <a:pPr marL="457200" indent="-457200" algn="r" rtl="1">
              <a:buFont typeface="Wingdings" pitchFamily="2" charset="2"/>
              <a:buChar char="Ø"/>
            </a:pPr>
            <a:r>
              <a:rPr lang="ar-SA" sz="3200" b="1" dirty="0">
                <a:solidFill>
                  <a:srgbClr val="0070C0"/>
                </a:solidFill>
                <a:latin typeface="Simplified Arabic" pitchFamily="18" charset="-78"/>
                <a:cs typeface="Simplified Arabic" pitchFamily="18" charset="-78"/>
              </a:rPr>
              <a:t>خطوات التخطيط الاستراتيجي</a:t>
            </a:r>
            <a:endParaRPr lang="en-US" sz="3200" dirty="0">
              <a:solidFill>
                <a:srgbClr val="0070C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176475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85438" y="764704"/>
            <a:ext cx="11927216" cy="5693866"/>
          </a:xfrm>
          <a:prstGeom prst="rect">
            <a:avLst/>
          </a:prstGeom>
        </p:spPr>
        <p:txBody>
          <a:bodyPr wrap="square">
            <a:spAutoFit/>
          </a:bodyPr>
          <a:lstStyle/>
          <a:p>
            <a:pPr algn="r" rtl="1"/>
            <a:r>
              <a:rPr lang="ar-SA" sz="2800" dirty="0" smtClean="0">
                <a:solidFill>
                  <a:srgbClr val="C00000"/>
                </a:solidFill>
              </a:rPr>
              <a:t>أسئلة للحوار والمناقشة باللقاء المباشر:</a:t>
            </a:r>
          </a:p>
          <a:p>
            <a:pPr algn="r" rtl="1"/>
            <a:endParaRPr lang="en-US" sz="2800" dirty="0">
              <a:solidFill>
                <a:schemeClr val="tx1"/>
              </a:solidFill>
            </a:endParaRPr>
          </a:p>
          <a:p>
            <a:pPr marL="514350" indent="-244475" algn="r" rtl="1">
              <a:buFont typeface="+mj-lt"/>
              <a:buAutoNum type="arabicPeriod"/>
            </a:pPr>
            <a:r>
              <a:rPr lang="ar-SA" sz="2800" b="1" dirty="0" smtClean="0">
                <a:solidFill>
                  <a:schemeClr val="tx1"/>
                </a:solidFill>
                <a:latin typeface="Simplified Arabic" pitchFamily="18" charset="-78"/>
                <a:cs typeface="Simplified Arabic" pitchFamily="18" charset="-78"/>
              </a:rPr>
              <a:t> </a:t>
            </a:r>
            <a:r>
              <a:rPr lang="ar-SA" sz="2800" b="1" dirty="0" smtClean="0">
                <a:solidFill>
                  <a:schemeClr val="bg2"/>
                </a:solidFill>
                <a:latin typeface="Simplified Arabic" pitchFamily="18" charset="-78"/>
                <a:cs typeface="Simplified Arabic" pitchFamily="18" charset="-78"/>
              </a:rPr>
              <a:t>ما مفهوم الاستراتيجية ؟</a:t>
            </a:r>
            <a:endParaRPr lang="en-US" sz="2800" dirty="0">
              <a:solidFill>
                <a:schemeClr val="bg2"/>
              </a:solidFill>
              <a:latin typeface="Simplified Arabic" pitchFamily="18" charset="-78"/>
              <a:cs typeface="Simplified Arabic" pitchFamily="18" charset="-78"/>
            </a:endParaRPr>
          </a:p>
          <a:p>
            <a:pPr marL="514350" indent="-244475" algn="r" rtl="1">
              <a:buFont typeface="+mj-lt"/>
              <a:buAutoNum type="arabicPeriod"/>
            </a:pPr>
            <a:r>
              <a:rPr lang="ar-SA" sz="2800" b="1" dirty="0" smtClean="0">
                <a:solidFill>
                  <a:schemeClr val="bg2"/>
                </a:solidFill>
                <a:latin typeface="Simplified Arabic" pitchFamily="18" charset="-78"/>
                <a:cs typeface="Simplified Arabic" pitchFamily="18" charset="-78"/>
              </a:rPr>
              <a:t>ما مفهوم </a:t>
            </a:r>
            <a:r>
              <a:rPr lang="ar-SA" sz="2800" b="1" dirty="0">
                <a:solidFill>
                  <a:schemeClr val="bg2"/>
                </a:solidFill>
                <a:latin typeface="Simplified Arabic" pitchFamily="18" charset="-78"/>
                <a:cs typeface="Simplified Arabic" pitchFamily="18" charset="-78"/>
              </a:rPr>
              <a:t>التخطيط </a:t>
            </a:r>
            <a:r>
              <a:rPr lang="ar-SA" sz="2800" b="1" dirty="0" smtClean="0">
                <a:solidFill>
                  <a:schemeClr val="bg2"/>
                </a:solidFill>
                <a:latin typeface="Simplified Arabic" pitchFamily="18" charset="-78"/>
                <a:cs typeface="Simplified Arabic" pitchFamily="18" charset="-78"/>
              </a:rPr>
              <a:t>الاستراتيجي؟</a:t>
            </a:r>
            <a:endParaRPr lang="en-US" sz="2800" dirty="0">
              <a:solidFill>
                <a:schemeClr val="bg2"/>
              </a:solidFill>
              <a:latin typeface="Simplified Arabic" pitchFamily="18" charset="-78"/>
              <a:cs typeface="Simplified Arabic" pitchFamily="18" charset="-78"/>
            </a:endParaRPr>
          </a:p>
          <a:p>
            <a:pPr marL="514350" indent="-244475" algn="r" rtl="1">
              <a:buFont typeface="+mj-lt"/>
              <a:buAutoNum type="arabicPeriod"/>
            </a:pPr>
            <a:r>
              <a:rPr lang="ar-SA" sz="2800" b="1" dirty="0" smtClean="0">
                <a:solidFill>
                  <a:schemeClr val="bg2"/>
                </a:solidFill>
                <a:latin typeface="Simplified Arabic" pitchFamily="18" charset="-78"/>
                <a:cs typeface="Simplified Arabic" pitchFamily="18" charset="-78"/>
              </a:rPr>
              <a:t>ما أهمية </a:t>
            </a:r>
            <a:r>
              <a:rPr lang="ar-SA" sz="2800" b="1" dirty="0">
                <a:solidFill>
                  <a:schemeClr val="bg2"/>
                </a:solidFill>
                <a:latin typeface="Simplified Arabic" pitchFamily="18" charset="-78"/>
                <a:cs typeface="Simplified Arabic" pitchFamily="18" charset="-78"/>
              </a:rPr>
              <a:t>التخطيط </a:t>
            </a:r>
            <a:r>
              <a:rPr lang="ar-SA" sz="2800" b="1" dirty="0" smtClean="0">
                <a:solidFill>
                  <a:schemeClr val="bg2"/>
                </a:solidFill>
                <a:latin typeface="Simplified Arabic" pitchFamily="18" charset="-78"/>
                <a:cs typeface="Simplified Arabic" pitchFamily="18" charset="-78"/>
              </a:rPr>
              <a:t>الاستراتيجي؟</a:t>
            </a:r>
            <a:endParaRPr lang="en-US" sz="2800" dirty="0">
              <a:solidFill>
                <a:schemeClr val="bg2"/>
              </a:solidFill>
              <a:latin typeface="Simplified Arabic" pitchFamily="18" charset="-78"/>
              <a:cs typeface="Simplified Arabic" pitchFamily="18" charset="-78"/>
            </a:endParaRPr>
          </a:p>
          <a:p>
            <a:pPr marL="514350" indent="-244475" algn="r" rtl="1">
              <a:buFont typeface="+mj-lt"/>
              <a:buAutoNum type="arabicPeriod"/>
            </a:pPr>
            <a:r>
              <a:rPr lang="ar-SA" sz="2800" b="1" dirty="0" smtClean="0">
                <a:solidFill>
                  <a:schemeClr val="bg2"/>
                </a:solidFill>
                <a:latin typeface="Simplified Arabic" pitchFamily="18" charset="-78"/>
                <a:cs typeface="Simplified Arabic" pitchFamily="18" charset="-78"/>
              </a:rPr>
              <a:t>ما أساليب </a:t>
            </a:r>
            <a:r>
              <a:rPr lang="ar-SA" sz="2800" b="1" dirty="0">
                <a:solidFill>
                  <a:schemeClr val="bg2"/>
                </a:solidFill>
                <a:latin typeface="Simplified Arabic" pitchFamily="18" charset="-78"/>
                <a:cs typeface="Simplified Arabic" pitchFamily="18" charset="-78"/>
              </a:rPr>
              <a:t>التخطيط </a:t>
            </a:r>
            <a:r>
              <a:rPr lang="ar-SA" sz="2800" b="1" dirty="0" smtClean="0">
                <a:solidFill>
                  <a:schemeClr val="bg2"/>
                </a:solidFill>
                <a:latin typeface="Simplified Arabic" pitchFamily="18" charset="-78"/>
                <a:cs typeface="Simplified Arabic" pitchFamily="18" charset="-78"/>
              </a:rPr>
              <a:t>الاستراتيجي؟</a:t>
            </a:r>
            <a:endParaRPr lang="en-US" sz="2800" dirty="0">
              <a:solidFill>
                <a:schemeClr val="bg2"/>
              </a:solidFill>
              <a:latin typeface="Simplified Arabic" pitchFamily="18" charset="-78"/>
              <a:cs typeface="Simplified Arabic" pitchFamily="18" charset="-78"/>
            </a:endParaRPr>
          </a:p>
          <a:p>
            <a:pPr marL="514350" indent="-244475" algn="r" rtl="1">
              <a:buFont typeface="+mj-lt"/>
              <a:buAutoNum type="arabicPeriod"/>
            </a:pPr>
            <a:r>
              <a:rPr lang="ar-SA" sz="2800" b="1" dirty="0" smtClean="0">
                <a:solidFill>
                  <a:schemeClr val="bg2"/>
                </a:solidFill>
                <a:latin typeface="Simplified Arabic" pitchFamily="18" charset="-78"/>
                <a:cs typeface="Simplified Arabic" pitchFamily="18" charset="-78"/>
              </a:rPr>
              <a:t>ما متطلبات </a:t>
            </a:r>
            <a:r>
              <a:rPr lang="ar-SA" sz="2800" b="1" dirty="0">
                <a:solidFill>
                  <a:schemeClr val="bg2"/>
                </a:solidFill>
                <a:latin typeface="Simplified Arabic" pitchFamily="18" charset="-78"/>
                <a:cs typeface="Simplified Arabic" pitchFamily="18" charset="-78"/>
              </a:rPr>
              <a:t>نجاح التخطيط </a:t>
            </a:r>
            <a:r>
              <a:rPr lang="ar-SA" sz="2800" b="1" dirty="0" smtClean="0">
                <a:solidFill>
                  <a:schemeClr val="bg2"/>
                </a:solidFill>
                <a:latin typeface="Simplified Arabic" pitchFamily="18" charset="-78"/>
                <a:cs typeface="Simplified Arabic" pitchFamily="18" charset="-78"/>
              </a:rPr>
              <a:t>الاستراتيجي؟</a:t>
            </a:r>
          </a:p>
          <a:p>
            <a:pPr marL="514350" indent="-244475" algn="r" rtl="1">
              <a:buFont typeface="+mj-lt"/>
              <a:buAutoNum type="arabicPeriod"/>
            </a:pPr>
            <a:r>
              <a:rPr lang="ar-SA" sz="2800" b="1" dirty="0" smtClean="0">
                <a:solidFill>
                  <a:schemeClr val="bg2"/>
                </a:solidFill>
                <a:latin typeface="Simplified Arabic" pitchFamily="18" charset="-78"/>
                <a:cs typeface="Simplified Arabic" pitchFamily="18" charset="-78"/>
              </a:rPr>
              <a:t>ما فوائد </a:t>
            </a:r>
            <a:r>
              <a:rPr lang="ar-SA" sz="2800" b="1" dirty="0">
                <a:solidFill>
                  <a:schemeClr val="bg2"/>
                </a:solidFill>
                <a:latin typeface="Simplified Arabic" pitchFamily="18" charset="-78"/>
                <a:cs typeface="Simplified Arabic" pitchFamily="18" charset="-78"/>
              </a:rPr>
              <a:t>التخطيط الاستراتيجي للمؤسسات </a:t>
            </a:r>
            <a:r>
              <a:rPr lang="ar-SA" sz="2800" b="1" dirty="0" smtClean="0">
                <a:solidFill>
                  <a:schemeClr val="bg2"/>
                </a:solidFill>
                <a:latin typeface="Simplified Arabic" pitchFamily="18" charset="-78"/>
                <a:cs typeface="Simplified Arabic" pitchFamily="18" charset="-78"/>
              </a:rPr>
              <a:t>التربوية؟</a:t>
            </a:r>
            <a:endParaRPr lang="en-US" sz="2800" dirty="0">
              <a:solidFill>
                <a:schemeClr val="bg2"/>
              </a:solidFill>
              <a:latin typeface="Simplified Arabic" pitchFamily="18" charset="-78"/>
              <a:cs typeface="Simplified Arabic" pitchFamily="18" charset="-78"/>
            </a:endParaRPr>
          </a:p>
          <a:p>
            <a:pPr marL="514350" indent="-244475" algn="r" rtl="1">
              <a:buFont typeface="+mj-lt"/>
              <a:buAutoNum type="arabicPeriod"/>
            </a:pPr>
            <a:r>
              <a:rPr lang="ar-SA" sz="2800" b="1" dirty="0" smtClean="0">
                <a:solidFill>
                  <a:schemeClr val="bg2"/>
                </a:solidFill>
                <a:latin typeface="Simplified Arabic" pitchFamily="18" charset="-78"/>
                <a:cs typeface="Simplified Arabic" pitchFamily="18" charset="-78"/>
              </a:rPr>
              <a:t>ما أهم </a:t>
            </a:r>
            <a:r>
              <a:rPr lang="ar-SA" sz="2800" b="1" dirty="0">
                <a:solidFill>
                  <a:schemeClr val="bg2"/>
                </a:solidFill>
                <a:latin typeface="Simplified Arabic" pitchFamily="18" charset="-78"/>
                <a:cs typeface="Simplified Arabic" pitchFamily="18" charset="-78"/>
              </a:rPr>
              <a:t>المهارات اللازمة للتخطيط </a:t>
            </a:r>
            <a:r>
              <a:rPr lang="ar-SA" sz="2800" b="1" dirty="0" smtClean="0">
                <a:solidFill>
                  <a:schemeClr val="bg2"/>
                </a:solidFill>
                <a:latin typeface="Simplified Arabic" pitchFamily="18" charset="-78"/>
                <a:cs typeface="Simplified Arabic" pitchFamily="18" charset="-78"/>
              </a:rPr>
              <a:t>الاستراتيجي؟</a:t>
            </a:r>
            <a:endParaRPr lang="en-US" sz="2800" dirty="0" smtClean="0">
              <a:solidFill>
                <a:schemeClr val="bg2"/>
              </a:solidFill>
              <a:latin typeface="Simplified Arabic" pitchFamily="18" charset="-78"/>
              <a:cs typeface="Simplified Arabic" pitchFamily="18" charset="-78"/>
            </a:endParaRPr>
          </a:p>
          <a:p>
            <a:pPr marL="514350" indent="-244475" algn="r" rtl="1">
              <a:buFont typeface="+mj-lt"/>
              <a:buAutoNum type="arabicPeriod"/>
            </a:pPr>
            <a:r>
              <a:rPr lang="ar-SA" sz="2800" b="1" dirty="0" smtClean="0">
                <a:solidFill>
                  <a:schemeClr val="bg2"/>
                </a:solidFill>
                <a:latin typeface="Simplified Arabic" pitchFamily="18" charset="-78"/>
                <a:cs typeface="Simplified Arabic" pitchFamily="18" charset="-78"/>
              </a:rPr>
              <a:t>ما معوقات </a:t>
            </a:r>
            <a:r>
              <a:rPr lang="ar-SA" sz="2800" b="1" dirty="0">
                <a:solidFill>
                  <a:schemeClr val="bg2"/>
                </a:solidFill>
                <a:latin typeface="Simplified Arabic" pitchFamily="18" charset="-78"/>
                <a:cs typeface="Simplified Arabic" pitchFamily="18" charset="-78"/>
              </a:rPr>
              <a:t>التخطيط الاستراتيجي ؟</a:t>
            </a:r>
            <a:endParaRPr lang="en-US" sz="2800" dirty="0">
              <a:solidFill>
                <a:schemeClr val="bg2"/>
              </a:solidFill>
              <a:latin typeface="Simplified Arabic" pitchFamily="18" charset="-78"/>
              <a:cs typeface="Simplified Arabic" pitchFamily="18" charset="-78"/>
            </a:endParaRPr>
          </a:p>
          <a:p>
            <a:pPr marL="514350" indent="-244475" algn="r" rtl="1">
              <a:buFont typeface="+mj-lt"/>
              <a:buAutoNum type="arabicPeriod"/>
            </a:pPr>
            <a:r>
              <a:rPr lang="ar-SA" sz="2800" b="1" dirty="0" smtClean="0">
                <a:solidFill>
                  <a:schemeClr val="bg2"/>
                </a:solidFill>
                <a:latin typeface="Simplified Arabic" pitchFamily="18" charset="-78"/>
                <a:cs typeface="Simplified Arabic" pitchFamily="18" charset="-78"/>
              </a:rPr>
              <a:t>ما خطوات </a:t>
            </a:r>
            <a:r>
              <a:rPr lang="ar-SA" sz="2800" b="1" dirty="0">
                <a:solidFill>
                  <a:schemeClr val="bg2"/>
                </a:solidFill>
                <a:latin typeface="Simplified Arabic" pitchFamily="18" charset="-78"/>
                <a:cs typeface="Simplified Arabic" pitchFamily="18" charset="-78"/>
              </a:rPr>
              <a:t>التخطيط </a:t>
            </a:r>
            <a:r>
              <a:rPr lang="ar-SA" sz="2800" b="1" dirty="0" smtClean="0">
                <a:solidFill>
                  <a:schemeClr val="bg2"/>
                </a:solidFill>
                <a:latin typeface="Simplified Arabic" pitchFamily="18" charset="-78"/>
                <a:cs typeface="Simplified Arabic" pitchFamily="18" charset="-78"/>
              </a:rPr>
              <a:t>الاستراتيجي؟</a:t>
            </a:r>
          </a:p>
          <a:p>
            <a:pPr marL="269875" algn="r" rtl="1"/>
            <a:r>
              <a:rPr lang="ar-SA" sz="2800" b="1" dirty="0" smtClean="0">
                <a:solidFill>
                  <a:schemeClr val="bg2"/>
                </a:solidFill>
                <a:latin typeface="Simplified Arabic" pitchFamily="18" charset="-78"/>
                <a:cs typeface="Simplified Arabic" pitchFamily="18" charset="-78"/>
              </a:rPr>
              <a:t>10- ناقش أهم مصادر تمويل الخطط </a:t>
            </a:r>
            <a:r>
              <a:rPr lang="ar-SA" sz="2800" b="1" dirty="0" smtClean="0">
                <a:solidFill>
                  <a:schemeClr val="bg2"/>
                </a:solidFill>
                <a:latin typeface="Simplified Arabic" pitchFamily="18" charset="-78"/>
                <a:cs typeface="Simplified Arabic" pitchFamily="18" charset="-78"/>
              </a:rPr>
              <a:t>الاستراتيجية؟</a:t>
            </a:r>
            <a:endParaRPr lang="en-US" sz="2800" dirty="0">
              <a:solidFill>
                <a:schemeClr val="bg2"/>
              </a:solidFill>
              <a:latin typeface="Simplified Arabic" pitchFamily="18" charset="-78"/>
              <a:cs typeface="Simplified Arabic" pitchFamily="18" charset="-78"/>
            </a:endParaRPr>
          </a:p>
          <a:p>
            <a:pPr rtl="1"/>
            <a:r>
              <a:rPr lang="en-US" sz="2800" dirty="0"/>
              <a:t> </a:t>
            </a:r>
          </a:p>
        </p:txBody>
      </p:sp>
    </p:spTree>
    <p:extLst>
      <p:ext uri="{BB962C8B-B14F-4D97-AF65-F5344CB8AC3E}">
        <p14:creationId xmlns:p14="http://schemas.microsoft.com/office/powerpoint/2010/main" val="312546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2" name="مستطيل 1"/>
          <p:cNvSpPr/>
          <p:nvPr/>
        </p:nvSpPr>
        <p:spPr>
          <a:xfrm>
            <a:off x="85438" y="764704"/>
            <a:ext cx="11927216" cy="3108543"/>
          </a:xfrm>
          <a:prstGeom prst="rect">
            <a:avLst/>
          </a:prstGeom>
        </p:spPr>
        <p:txBody>
          <a:bodyPr wrap="square">
            <a:spAutoFit/>
          </a:bodyPr>
          <a:lstStyle/>
          <a:p>
            <a:pPr algn="r" rtl="1"/>
            <a:r>
              <a:rPr lang="ar-SA" sz="2800" dirty="0" smtClean="0">
                <a:solidFill>
                  <a:srgbClr val="C00000"/>
                </a:solidFill>
              </a:rPr>
              <a:t>المصادر:</a:t>
            </a:r>
          </a:p>
          <a:p>
            <a:pPr algn="r" rtl="1"/>
            <a:r>
              <a:rPr lang="ar-SA" sz="2800" b="1" dirty="0" smtClean="0">
                <a:solidFill>
                  <a:schemeClr val="tx1"/>
                </a:solidFill>
                <a:latin typeface="Simplified Arabic" pitchFamily="18" charset="-78"/>
                <a:cs typeface="Simplified Arabic" pitchFamily="18" charset="-78"/>
              </a:rPr>
              <a:t>مصادر </a:t>
            </a:r>
            <a:r>
              <a:rPr lang="ar-SA" sz="2800" b="1" dirty="0">
                <a:solidFill>
                  <a:schemeClr val="tx1"/>
                </a:solidFill>
                <a:latin typeface="Simplified Arabic" pitchFamily="18" charset="-78"/>
                <a:cs typeface="Simplified Arabic" pitchFamily="18" charset="-78"/>
              </a:rPr>
              <a:t>المحاضرة </a:t>
            </a:r>
            <a:r>
              <a:rPr lang="ar-SA" sz="2800" b="1" dirty="0"/>
              <a:t>الرجاء الاطلاع على المصادر التالية</a:t>
            </a:r>
          </a:p>
          <a:p>
            <a:pPr algn="r" rtl="1"/>
            <a:r>
              <a:rPr lang="ar-SA" sz="2800" b="1" dirty="0">
                <a:solidFill>
                  <a:schemeClr val="tx1">
                    <a:lumMod val="95000"/>
                    <a:lumOff val="5000"/>
                  </a:schemeClr>
                </a:solidFill>
              </a:rPr>
              <a:t>1-  الكتاب المقر بالتوصيف التخطيط التربوي المعاصر، صالح أحمد عبابنة، دار المسيرة، 2015 ، ط،1 .</a:t>
            </a:r>
          </a:p>
          <a:p>
            <a:pPr algn="r" rtl="1"/>
            <a:r>
              <a:rPr lang="ar-SA" sz="2800" b="1" dirty="0">
                <a:solidFill>
                  <a:schemeClr val="tx1">
                    <a:lumMod val="95000"/>
                    <a:lumOff val="5000"/>
                  </a:schemeClr>
                </a:solidFill>
              </a:rPr>
              <a:t>2- الخطيط للتنمية المستدامة، محمد مخلص، حامد الشراري، دار ابن رشد، الرياض ، 2023م.</a:t>
            </a:r>
            <a:endParaRPr lang="en-US" sz="2000" b="1" dirty="0">
              <a:solidFill>
                <a:schemeClr val="tx1"/>
              </a:solidFill>
              <a:latin typeface="Simplified Arabic" pitchFamily="18" charset="-78"/>
              <a:cs typeface="Simplified Arabic" pitchFamily="18" charset="-78"/>
            </a:endParaRPr>
          </a:p>
          <a:p>
            <a:pPr algn="r" rtl="1"/>
            <a:endParaRPr lang="en-US" sz="2800" dirty="0"/>
          </a:p>
          <a:p>
            <a:pPr rtl="1"/>
            <a:r>
              <a:rPr lang="en-US" sz="2800" dirty="0"/>
              <a:t> </a:t>
            </a:r>
          </a:p>
        </p:txBody>
      </p:sp>
    </p:spTree>
    <p:extLst>
      <p:ext uri="{BB962C8B-B14F-4D97-AF65-F5344CB8AC3E}">
        <p14:creationId xmlns:p14="http://schemas.microsoft.com/office/powerpoint/2010/main" val="2756171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1771</TotalTime>
  <Words>3507</Words>
  <Application>Microsoft Office PowerPoint</Application>
  <PresentationFormat>مخصص</PresentationFormat>
  <Paragraphs>303</Paragraphs>
  <Slides>39</Slides>
  <Notes>39</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39</vt:i4>
      </vt:variant>
    </vt:vector>
  </HeadingPairs>
  <TitlesOfParts>
    <vt:vector size="47" baseType="lpstr">
      <vt:lpstr>Arial</vt:lpstr>
      <vt:lpstr>Tajawal Medium</vt:lpstr>
      <vt:lpstr>Symbol</vt:lpstr>
      <vt:lpstr>Calibri</vt:lpstr>
      <vt:lpstr>Simplified Arabic</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FUJITSU</cp:lastModifiedBy>
  <cp:revision>217</cp:revision>
  <dcterms:created xsi:type="dcterms:W3CDTF">2023-04-29T09:08:23Z</dcterms:created>
  <dcterms:modified xsi:type="dcterms:W3CDTF">2023-05-26T19:54:18Z</dcterms:modified>
</cp:coreProperties>
</file>