
<file path=[Content_Types].xml><?xml version="1.0" encoding="utf-8"?>
<Types xmlns="http://schemas.openxmlformats.org/package/2006/content-types">
  <Default ContentType="image/jpeg" Extension="jpg"/>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49" roundtripDataSignature="AMtx7mimqor0OqXnHl1oByb2TjZGZr2EF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customschemas.google.com/relationships/presentationmetadata" Target="meta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ar-SA"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 name="Shape 88"/>
        <p:cNvGrpSpPr/>
        <p:nvPr/>
      </p:nvGrpSpPr>
      <p:grpSpPr>
        <a:xfrm>
          <a:off x="0" y="0"/>
          <a:ext cx="0" cy="0"/>
          <a:chOff x="0" y="0"/>
          <a:chExt cx="0" cy="0"/>
        </a:xfrm>
      </p:grpSpPr>
      <p:sp>
        <p:nvSpPr>
          <p:cNvPr id="89" name="Google Shape;8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0" name="Google Shape;9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 name="Google Shape;9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 name="Google Shape;103;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5" name="Google Shape;115;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4" name="Google Shape;144;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5" name="Google Shape;145;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0" name="Google Shape;160;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0" name="Google Shape;190;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5" name="Google Shape;20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0" name="Google Shape;22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4" name="Google Shape;384;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2" name="Shape 412"/>
        <p:cNvGrpSpPr/>
        <p:nvPr/>
      </p:nvGrpSpPr>
      <p:grpSpPr>
        <a:xfrm>
          <a:off x="0" y="0"/>
          <a:ext cx="0" cy="0"/>
          <a:chOff x="0" y="0"/>
          <a:chExt cx="0" cy="0"/>
        </a:xfrm>
      </p:grpSpPr>
      <p:sp>
        <p:nvSpPr>
          <p:cNvPr id="413" name="Google Shape;41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4" name="Google Shape;41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9" name="Google Shape;429;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9" name="Google Shape;45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1" name="Google Shape;47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1" name="Shape 481"/>
        <p:cNvGrpSpPr/>
        <p:nvPr/>
      </p:nvGrpSpPr>
      <p:grpSpPr>
        <a:xfrm>
          <a:off x="0" y="0"/>
          <a:ext cx="0" cy="0"/>
          <a:chOff x="0" y="0"/>
          <a:chExt cx="0" cy="0"/>
        </a:xfrm>
      </p:grpSpPr>
      <p:sp>
        <p:nvSpPr>
          <p:cNvPr id="482" name="Google Shape;482;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3" name="Google Shape;483;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3" name="Google Shape;493;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4" name="Google Shape;494;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5" name="Shape 505"/>
        <p:cNvGrpSpPr/>
        <p:nvPr/>
      </p:nvGrpSpPr>
      <p:grpSpPr>
        <a:xfrm>
          <a:off x="0" y="0"/>
          <a:ext cx="0" cy="0"/>
          <a:chOff x="0" y="0"/>
          <a:chExt cx="0" cy="0"/>
        </a:xfrm>
      </p:grpSpPr>
      <p:sp>
        <p:nvSpPr>
          <p:cNvPr id="506" name="Google Shape;50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07" name="Google Shape;507;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8" name="Google Shape;508;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0" name="Shape 520"/>
        <p:cNvGrpSpPr/>
        <p:nvPr/>
      </p:nvGrpSpPr>
      <p:grpSpPr>
        <a:xfrm>
          <a:off x="0" y="0"/>
          <a:ext cx="0" cy="0"/>
          <a:chOff x="0" y="0"/>
          <a:chExt cx="0" cy="0"/>
        </a:xfrm>
      </p:grpSpPr>
      <p:sp>
        <p:nvSpPr>
          <p:cNvPr id="521" name="Google Shape;52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2" name="Google Shape;522;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3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35" name="Google Shape;535;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6" name="Google Shape;536;p3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48" name="Google Shape;548;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49" name="Google Shape;549;p3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8" name="Shape 558"/>
        <p:cNvGrpSpPr/>
        <p:nvPr/>
      </p:nvGrpSpPr>
      <p:grpSpPr>
        <a:xfrm>
          <a:off x="0" y="0"/>
          <a:ext cx="0" cy="0"/>
          <a:chOff x="0" y="0"/>
          <a:chExt cx="0" cy="0"/>
        </a:xfrm>
      </p:grpSpPr>
      <p:sp>
        <p:nvSpPr>
          <p:cNvPr id="559" name="Google Shape;559;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60" name="Google Shape;560;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61" name="Google Shape;561;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1" name="Shape 571"/>
        <p:cNvGrpSpPr/>
        <p:nvPr/>
      </p:nvGrpSpPr>
      <p:grpSpPr>
        <a:xfrm>
          <a:off x="0" y="0"/>
          <a:ext cx="0" cy="0"/>
          <a:chOff x="0" y="0"/>
          <a:chExt cx="0" cy="0"/>
        </a:xfrm>
      </p:grpSpPr>
      <p:sp>
        <p:nvSpPr>
          <p:cNvPr id="572" name="Google Shape;572;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73" name="Google Shape;573;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74" name="Google Shape;574;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4" name="Shape 584"/>
        <p:cNvGrpSpPr/>
        <p:nvPr/>
      </p:nvGrpSpPr>
      <p:grpSpPr>
        <a:xfrm>
          <a:off x="0" y="0"/>
          <a:ext cx="0" cy="0"/>
          <a:chOff x="0" y="0"/>
          <a:chExt cx="0" cy="0"/>
        </a:xfrm>
      </p:grpSpPr>
      <p:sp>
        <p:nvSpPr>
          <p:cNvPr id="585" name="Google Shape;585;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6" name="Google Shape;586;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87" name="Google Shape;587;p3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7" name="Shape 597"/>
        <p:cNvGrpSpPr/>
        <p:nvPr/>
      </p:nvGrpSpPr>
      <p:grpSpPr>
        <a:xfrm>
          <a:off x="0" y="0"/>
          <a:ext cx="0" cy="0"/>
          <a:chOff x="0" y="0"/>
          <a:chExt cx="0" cy="0"/>
        </a:xfrm>
      </p:grpSpPr>
      <p:sp>
        <p:nvSpPr>
          <p:cNvPr id="598" name="Google Shape;598;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9" name="Google Shape;599;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00" name="Google Shape;600;p3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0" name="Shape 610"/>
        <p:cNvGrpSpPr/>
        <p:nvPr/>
      </p:nvGrpSpPr>
      <p:grpSpPr>
        <a:xfrm>
          <a:off x="0" y="0"/>
          <a:ext cx="0" cy="0"/>
          <a:chOff x="0" y="0"/>
          <a:chExt cx="0" cy="0"/>
        </a:xfrm>
      </p:grpSpPr>
      <p:sp>
        <p:nvSpPr>
          <p:cNvPr id="611" name="Google Shape;611;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2" name="Google Shape;612;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13" name="Google Shape;613;p3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3" name="Shape 623"/>
        <p:cNvGrpSpPr/>
        <p:nvPr/>
      </p:nvGrpSpPr>
      <p:grpSpPr>
        <a:xfrm>
          <a:off x="0" y="0"/>
          <a:ext cx="0" cy="0"/>
          <a:chOff x="0" y="0"/>
          <a:chExt cx="0" cy="0"/>
        </a:xfrm>
      </p:grpSpPr>
      <p:sp>
        <p:nvSpPr>
          <p:cNvPr id="624" name="Google Shape;624;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5" name="Google Shape;625;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26" name="Google Shape;626;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8" name="Google Shape;638;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39" name="Google Shape;639;p4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ar-SA"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9" name="Shape 649"/>
        <p:cNvGrpSpPr/>
        <p:nvPr/>
      </p:nvGrpSpPr>
      <p:grpSpPr>
        <a:xfrm>
          <a:off x="0" y="0"/>
          <a:ext cx="0" cy="0"/>
          <a:chOff x="0" y="0"/>
          <a:chExt cx="0" cy="0"/>
        </a:xfrm>
      </p:grpSpPr>
      <p:sp>
        <p:nvSpPr>
          <p:cNvPr id="650" name="Google Shape;650;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51" name="Google Shape;651;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1" name="Shape 661"/>
        <p:cNvGrpSpPr/>
        <p:nvPr/>
      </p:nvGrpSpPr>
      <p:grpSpPr>
        <a:xfrm>
          <a:off x="0" y="0"/>
          <a:ext cx="0" cy="0"/>
          <a:chOff x="0" y="0"/>
          <a:chExt cx="0" cy="0"/>
        </a:xfrm>
      </p:grpSpPr>
      <p:sp>
        <p:nvSpPr>
          <p:cNvPr id="662" name="Google Shape;662;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3" name="Google Shape;663;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1" name="Shape 671"/>
        <p:cNvGrpSpPr/>
        <p:nvPr/>
      </p:nvGrpSpPr>
      <p:grpSpPr>
        <a:xfrm>
          <a:off x="0" y="0"/>
          <a:ext cx="0" cy="0"/>
          <a:chOff x="0" y="0"/>
          <a:chExt cx="0" cy="0"/>
        </a:xfrm>
      </p:grpSpPr>
      <p:sp>
        <p:nvSpPr>
          <p:cNvPr id="672" name="Google Shape;672;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3" name="Google Shape;673;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3" name="Shape 683"/>
        <p:cNvGrpSpPr/>
        <p:nvPr/>
      </p:nvGrpSpPr>
      <p:grpSpPr>
        <a:xfrm>
          <a:off x="0" y="0"/>
          <a:ext cx="0" cy="0"/>
          <a:chOff x="0" y="0"/>
          <a:chExt cx="0" cy="0"/>
        </a:xfrm>
      </p:grpSpPr>
      <p:sp>
        <p:nvSpPr>
          <p:cNvPr id="684" name="Google Shape;684;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85" name="Google Shape;685;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86" name="Google Shape;686;p4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46"/>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7" name="Shape 17"/>
        <p:cNvGrpSpPr/>
        <p:nvPr/>
      </p:nvGrpSpPr>
      <p:grpSpPr>
        <a:xfrm>
          <a:off x="0" y="0"/>
          <a:ext cx="0" cy="0"/>
          <a:chOff x="0" y="0"/>
          <a:chExt cx="0" cy="0"/>
        </a:xfrm>
      </p:grpSpPr>
      <p:sp>
        <p:nvSpPr>
          <p:cNvPr id="18" name="Google Shape;18;p4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0" name="Google Shape;20;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3" name="Shape 23"/>
        <p:cNvGrpSpPr/>
        <p:nvPr/>
      </p:nvGrpSpPr>
      <p:grpSpPr>
        <a:xfrm>
          <a:off x="0" y="0"/>
          <a:ext cx="0" cy="0"/>
          <a:chOff x="0" y="0"/>
          <a:chExt cx="0" cy="0"/>
        </a:xfrm>
      </p:grpSpPr>
      <p:sp>
        <p:nvSpPr>
          <p:cNvPr id="24" name="Google Shape;24;p48"/>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4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5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5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5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5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5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5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5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5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5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8" name="Shape 58"/>
        <p:cNvGrpSpPr/>
        <p:nvPr/>
      </p:nvGrpSpPr>
      <p:grpSpPr>
        <a:xfrm>
          <a:off x="0" y="0"/>
          <a:ext cx="0" cy="0"/>
          <a:chOff x="0" y="0"/>
          <a:chExt cx="0" cy="0"/>
        </a:xfrm>
      </p:grpSpPr>
      <p:sp>
        <p:nvSpPr>
          <p:cNvPr id="59" name="Google Shape;59;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5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4" name="Google Shape;64;p5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 name="Google Shape;65;p5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6"/>
          <p:cNvSpPr/>
          <p:nvPr>
            <p:ph idx="2" type="pic"/>
          </p:nvPr>
        </p:nvSpPr>
        <p:spPr>
          <a:xfrm>
            <a:off x="5183188" y="987425"/>
            <a:ext cx="6172200" cy="4873625"/>
          </a:xfrm>
          <a:prstGeom prst="rect">
            <a:avLst/>
          </a:prstGeom>
          <a:noFill/>
          <a:ln>
            <a:noFill/>
          </a:ln>
        </p:spPr>
      </p:sp>
      <p:sp>
        <p:nvSpPr>
          <p:cNvPr id="72" name="Google Shape;72;p5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3" name="Google Shape;73;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5" name="Google Shape;75;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5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2" name="Shape 82"/>
        <p:cNvGrpSpPr/>
        <p:nvPr/>
      </p:nvGrpSpPr>
      <p:grpSpPr>
        <a:xfrm>
          <a:off x="0" y="0"/>
          <a:ext cx="0" cy="0"/>
          <a:chOff x="0" y="0"/>
          <a:chExt cx="0" cy="0"/>
        </a:xfrm>
      </p:grpSpPr>
      <p:sp>
        <p:nvSpPr>
          <p:cNvPr id="83" name="Google Shape;83;p5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4" name="Google Shape;84;p5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ar-SA"/>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2.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theme" Target="../theme/theme2.xml"/><Relationship Id="rId14" Type="http://schemas.openxmlformats.org/officeDocument/2006/relationships/slideLayout" Target="../slideLayouts/slideLayout1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ar-SA"/>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png"/><Relationship Id="rId4" Type="http://schemas.openxmlformats.org/officeDocument/2006/relationships/image" Target="../media/image7.png"/><Relationship Id="rId5"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gi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4.gif"/><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0.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jp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jp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 Id="rId4" Type="http://schemas.openxmlformats.org/officeDocument/2006/relationships/image" Target="../media/image15.gi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 Id="rId4" Type="http://schemas.openxmlformats.org/officeDocument/2006/relationships/image" Target="../media/image15.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 Id="rId4" Type="http://schemas.openxmlformats.org/officeDocument/2006/relationships/image" Target="../media/image15.gif"/></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 Id="rId4" Type="http://schemas.openxmlformats.org/officeDocument/2006/relationships/image" Target="../media/image15.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 Id="rId4" Type="http://schemas.openxmlformats.org/officeDocument/2006/relationships/image" Target="../media/image15.gi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image" Target="../media/image15.gi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15.gi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 Id="rId4" Type="http://schemas.openxmlformats.org/officeDocument/2006/relationships/image" Target="../media/image15.g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 Id="rId4" Type="http://schemas.openxmlformats.org/officeDocument/2006/relationships/image" Target="../media/image15.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5.png"/><Relationship Id="rId4" Type="http://schemas.openxmlformats.org/officeDocument/2006/relationships/image" Target="../media/image15.gi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9.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9.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9.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9.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9.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9.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9.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9.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9.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png"/><Relationship Id="rId4" Type="http://schemas.openxmlformats.org/officeDocument/2006/relationships/image" Target="../media/image34.gi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5.png"/><Relationship Id="rId4" Type="http://schemas.openxmlformats.org/officeDocument/2006/relationships/image" Target="../media/image27.gif"/></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png"/><Relationship Id="rId4" Type="http://schemas.openxmlformats.org/officeDocument/2006/relationships/image" Target="../media/image25.gi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2.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jp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5.png"/><Relationship Id="rId4" Type="http://schemas.openxmlformats.org/officeDocument/2006/relationships/image" Target="../media/image18.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5.png"/><Relationship Id="rId4" Type="http://schemas.openxmlformats.org/officeDocument/2006/relationships/image" Target="../media/image18.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5.png"/><Relationship Id="rId4" Type="http://schemas.openxmlformats.org/officeDocument/2006/relationships/image" Target="../media/image19.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5.png"/><Relationship Id="rId4" Type="http://schemas.openxmlformats.org/officeDocument/2006/relationships/image" Target="../media/image19.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5.png"/><Relationship Id="rId4" Type="http://schemas.openxmlformats.org/officeDocument/2006/relationships/image" Target="../media/image15.gi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5.png"/><Relationship Id="rId4" Type="http://schemas.openxmlformats.org/officeDocument/2006/relationships/image" Target="../media/image16.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5.png"/><Relationship Id="rId4" Type="http://schemas.openxmlformats.org/officeDocument/2006/relationships/image" Target="../media/image16.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5.png"/><Relationship Id="rId4" Type="http://schemas.openxmlformats.org/officeDocument/2006/relationships/image" Target="../media/image16.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5.png"/><Relationship Id="rId4" Type="http://schemas.openxmlformats.org/officeDocument/2006/relationships/image" Target="../media/image16.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3.jpg"/><Relationship Id="rId4" Type="http://schemas.openxmlformats.org/officeDocument/2006/relationships/image" Target="../media/image5.png"/><Relationship Id="rId5" Type="http://schemas.openxmlformats.org/officeDocument/2006/relationships/image" Target="../media/image8.gif"/></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5.png"/><Relationship Id="rId4" Type="http://schemas.openxmlformats.org/officeDocument/2006/relationships/image" Target="../media/image30.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5.png"/><Relationship Id="rId4" Type="http://schemas.openxmlformats.org/officeDocument/2006/relationships/image" Target="../media/image29.jpg"/><Relationship Id="rId5" Type="http://schemas.openxmlformats.org/officeDocument/2006/relationships/image" Target="../media/image28.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 Id="rId3" Type="http://schemas.openxmlformats.org/officeDocument/2006/relationships/image" Target="../media/image33.png"/><Relationship Id="rId4" Type="http://schemas.openxmlformats.org/officeDocument/2006/relationships/image" Target="../media/image31.png"/><Relationship Id="rId5" Type="http://schemas.openxmlformats.org/officeDocument/2006/relationships/image" Target="../media/image5.png"/><Relationship Id="rId6" Type="http://schemas.openxmlformats.org/officeDocument/2006/relationships/image" Target="../media/image26.jpg"/><Relationship Id="rId7"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
          <p:cNvSpPr/>
          <p:nvPr/>
        </p:nvSpPr>
        <p:spPr>
          <a:xfrm>
            <a:off x="-1088056" y="-32067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4" name="Google Shape;94;p1"/>
          <p:cNvSpPr txBox="1"/>
          <p:nvPr/>
        </p:nvSpPr>
        <p:spPr>
          <a:xfrm>
            <a:off x="6840537" y="3681830"/>
            <a:ext cx="5135563" cy="163121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ar-SA" sz="3600" u="none" cap="none" strike="noStrike">
                <a:solidFill>
                  <a:schemeClr val="lt1"/>
                </a:solidFill>
                <a:latin typeface="Times New Roman"/>
                <a:ea typeface="Times New Roman"/>
                <a:cs typeface="Times New Roman"/>
                <a:sym typeface="Times New Roman"/>
              </a:rPr>
              <a:t>د. أسماء رويعي</a:t>
            </a:r>
            <a:endParaRPr b="1" i="0" sz="3600" u="none" cap="none" strike="noStrike">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rPr b="1" i="0" lang="ar-SA" sz="2800" u="none" cap="none" strike="noStrike">
                <a:solidFill>
                  <a:schemeClr val="lt1"/>
                </a:solidFill>
                <a:latin typeface="Times New Roman"/>
                <a:ea typeface="Times New Roman"/>
                <a:cs typeface="Times New Roman"/>
                <a:sym typeface="Times New Roman"/>
              </a:rPr>
              <a:t>المشرفه علي قسم ماجستير القانون الرقمي</a:t>
            </a:r>
            <a:endParaRPr b="1" i="0" sz="2800" u="none" cap="none" strike="noStrike">
              <a:solidFill>
                <a:schemeClr val="lt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i="0" sz="3600" u="none" cap="none" strike="noStrike">
              <a:solidFill>
                <a:schemeClr val="lt1"/>
              </a:solidFill>
              <a:latin typeface="Times New Roman"/>
              <a:ea typeface="Times New Roman"/>
              <a:cs typeface="Times New Roman"/>
              <a:sym typeface="Times New Roman"/>
            </a:endParaRPr>
          </a:p>
        </p:txBody>
      </p:sp>
      <p:sp>
        <p:nvSpPr>
          <p:cNvPr id="95" name="Google Shape;95;p1"/>
          <p:cNvSpPr txBox="1"/>
          <p:nvPr/>
        </p:nvSpPr>
        <p:spPr>
          <a:xfrm>
            <a:off x="7276234" y="1534153"/>
            <a:ext cx="4594528"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ar-SA" sz="4400" u="none" cap="none" strike="noStrike">
                <a:solidFill>
                  <a:srgbClr val="00B0F0"/>
                </a:solidFill>
                <a:latin typeface="Times New Roman"/>
                <a:ea typeface="Times New Roman"/>
                <a:cs typeface="Times New Roman"/>
                <a:sym typeface="Times New Roman"/>
              </a:rPr>
              <a:t>مقرر قانون الخصوصية </a:t>
            </a:r>
            <a:endParaRPr/>
          </a:p>
          <a:p>
            <a:pPr indent="0" lvl="0" marL="0" marR="0" rtl="0" algn="ctr">
              <a:spcBef>
                <a:spcPts val="0"/>
              </a:spcBef>
              <a:spcAft>
                <a:spcPts val="0"/>
              </a:spcAft>
              <a:buNone/>
            </a:pPr>
            <a:r>
              <a:rPr b="1" lang="ar-SA" sz="4400">
                <a:solidFill>
                  <a:srgbClr val="00B0F0"/>
                </a:solidFill>
                <a:latin typeface="Times New Roman"/>
                <a:ea typeface="Times New Roman"/>
                <a:cs typeface="Times New Roman"/>
                <a:sym typeface="Times New Roman"/>
              </a:rPr>
              <a:t>وحماية البيانات</a:t>
            </a:r>
            <a:endParaRPr b="1" sz="4400">
              <a:solidFill>
                <a:srgbClr val="00B0F0"/>
              </a:solidFill>
              <a:latin typeface="Times New Roman"/>
              <a:ea typeface="Times New Roman"/>
              <a:cs typeface="Times New Roman"/>
              <a:sym typeface="Times New Roman"/>
            </a:endParaRPr>
          </a:p>
        </p:txBody>
      </p:sp>
      <p:sp>
        <p:nvSpPr>
          <p:cNvPr id="96" name="Google Shape;96;p1"/>
          <p:cNvSpPr/>
          <p:nvPr/>
        </p:nvSpPr>
        <p:spPr>
          <a:xfrm>
            <a:off x="5775706" y="4976228"/>
            <a:ext cx="6273419" cy="1704975"/>
          </a:xfrm>
          <a:prstGeom prst="roundRect">
            <a:avLst>
              <a:gd fmla="val 16667" name="adj"/>
            </a:avLst>
          </a:prstGeom>
          <a:solidFill>
            <a:schemeClr val="lt1"/>
          </a:solidFill>
          <a:ln cap="flat" cmpd="sng" w="12700">
            <a:solidFill>
              <a:srgbClr val="00B0F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ar-SA" sz="2800">
                <a:solidFill>
                  <a:srgbClr val="000000"/>
                </a:solidFill>
                <a:latin typeface="Times New Roman"/>
                <a:ea typeface="Times New Roman"/>
                <a:cs typeface="Times New Roman"/>
                <a:sym typeface="Times New Roman"/>
              </a:rPr>
              <a:t>المحاضرة التاسعة</a:t>
            </a:r>
            <a:endParaRPr/>
          </a:p>
          <a:p>
            <a:pPr indent="0" lvl="0" marL="0" marR="0" rtl="0" algn="ctr">
              <a:spcBef>
                <a:spcPts val="0"/>
              </a:spcBef>
              <a:spcAft>
                <a:spcPts val="0"/>
              </a:spcAft>
              <a:buNone/>
            </a:pPr>
            <a:r>
              <a:rPr b="1" lang="ar-SA" sz="2800">
                <a:solidFill>
                  <a:srgbClr val="C00000"/>
                </a:solidFill>
                <a:latin typeface="Times New Roman"/>
                <a:ea typeface="Times New Roman"/>
                <a:cs typeface="Times New Roman"/>
                <a:sym typeface="Times New Roman"/>
              </a:rPr>
              <a:t>مبادئ حماية الخصوصية المعلوماتية </a:t>
            </a:r>
            <a:r>
              <a:rPr b="1" lang="ar-SA" sz="2000">
                <a:solidFill>
                  <a:srgbClr val="C00000"/>
                </a:solidFill>
                <a:latin typeface="Times New Roman"/>
                <a:ea typeface="Times New Roman"/>
                <a:cs typeface="Times New Roman"/>
                <a:sym typeface="Times New Roman"/>
              </a:rPr>
              <a:t>(الجزء الثالث)</a:t>
            </a:r>
            <a:endParaRPr/>
          </a:p>
          <a:p>
            <a:pPr indent="0" lvl="0" marL="0" marR="0" rtl="0" algn="ctr">
              <a:spcBef>
                <a:spcPts val="0"/>
              </a:spcBef>
              <a:spcAft>
                <a:spcPts val="0"/>
              </a:spcAft>
              <a:buNone/>
            </a:pPr>
            <a:r>
              <a:rPr b="1" lang="ar-SA" sz="2800">
                <a:solidFill>
                  <a:srgbClr val="C00000"/>
                </a:solidFill>
                <a:latin typeface="Times New Roman"/>
                <a:ea typeface="Times New Roman"/>
                <a:cs typeface="Times New Roman"/>
                <a:sym typeface="Times New Roman"/>
              </a:rPr>
              <a:t>والحماية الدولية والإقليمية </a:t>
            </a:r>
            <a:endParaRPr/>
          </a:p>
          <a:p>
            <a:pPr indent="0" lvl="0" marL="0" marR="0" rtl="0" algn="ctr">
              <a:spcBef>
                <a:spcPts val="0"/>
              </a:spcBef>
              <a:spcAft>
                <a:spcPts val="0"/>
              </a:spcAft>
              <a:buNone/>
            </a:pPr>
            <a:r>
              <a:rPr b="1" lang="ar-SA" sz="2800">
                <a:solidFill>
                  <a:srgbClr val="C00000"/>
                </a:solidFill>
                <a:latin typeface="Times New Roman"/>
                <a:ea typeface="Times New Roman"/>
                <a:cs typeface="Times New Roman"/>
                <a:sym typeface="Times New Roman"/>
              </a:rPr>
              <a:t>للحق في الخصوصية المعلوماتية </a:t>
            </a:r>
            <a:endParaRPr/>
          </a:p>
        </p:txBody>
      </p:sp>
      <p:pic>
        <p:nvPicPr>
          <p:cNvPr id="97" name="Google Shape;97;p1"/>
          <p:cNvPicPr preferRelativeResize="0"/>
          <p:nvPr/>
        </p:nvPicPr>
        <p:blipFill rotWithShape="1">
          <a:blip r:embed="rId3">
            <a:alphaModFix/>
          </a:blip>
          <a:srcRect b="0" l="0" r="0" t="0"/>
          <a:stretch/>
        </p:blipFill>
        <p:spPr>
          <a:xfrm>
            <a:off x="8796270" y="44450"/>
            <a:ext cx="2876694" cy="1357799"/>
          </a:xfrm>
          <a:prstGeom prst="rect">
            <a:avLst/>
          </a:prstGeom>
          <a:noFill/>
          <a:ln>
            <a:noFill/>
          </a:ln>
        </p:spPr>
      </p:pic>
      <p:sp>
        <p:nvSpPr>
          <p:cNvPr id="98" name="Google Shape;98;p1"/>
          <p:cNvSpPr txBox="1"/>
          <p:nvPr/>
        </p:nvSpPr>
        <p:spPr>
          <a:xfrm>
            <a:off x="8245372" y="3119735"/>
            <a:ext cx="2522447"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400">
                <a:solidFill>
                  <a:schemeClr val="lt1"/>
                </a:solidFill>
                <a:latin typeface="Times New Roman"/>
                <a:ea typeface="Times New Roman"/>
                <a:cs typeface="Times New Roman"/>
                <a:sym typeface="Times New Roman"/>
              </a:rPr>
              <a:t>Law 621</a:t>
            </a:r>
            <a:endParaRPr sz="2400">
              <a:solidFill>
                <a:schemeClr val="lt1"/>
              </a:solidFill>
              <a:latin typeface="Times New Roman"/>
              <a:ea typeface="Times New Roman"/>
              <a:cs typeface="Times New Roman"/>
              <a:sym typeface="Times New Roman"/>
            </a:endParaRPr>
          </a:p>
        </p:txBody>
      </p:sp>
      <p:pic>
        <p:nvPicPr>
          <p:cNvPr descr="preencoded.png" id="99" name="Google Shape;99;p1"/>
          <p:cNvPicPr preferRelativeResize="0"/>
          <p:nvPr/>
        </p:nvPicPr>
        <p:blipFill rotWithShape="1">
          <a:blip r:embed="rId4">
            <a:alphaModFix/>
          </a:blip>
          <a:srcRect b="0" l="0" r="0" t="0"/>
          <a:stretch/>
        </p:blipFill>
        <p:spPr>
          <a:xfrm>
            <a:off x="-1049071" y="-320675"/>
            <a:ext cx="7735448" cy="7804150"/>
          </a:xfrm>
          <a:prstGeom prst="ellipse">
            <a:avLst/>
          </a:prstGeom>
          <a:noFill/>
          <a:ln>
            <a:noFill/>
          </a:ln>
        </p:spPr>
      </p:pic>
      <p:pic>
        <p:nvPicPr>
          <p:cNvPr descr="الجرائم والعقوبات في نظام حماية البيانات الشخصية" id="100" name="Google Shape;100;p1"/>
          <p:cNvPicPr preferRelativeResize="0"/>
          <p:nvPr/>
        </p:nvPicPr>
        <p:blipFill rotWithShape="1">
          <a:blip r:embed="rId5">
            <a:alphaModFix/>
          </a:blip>
          <a:srcRect b="2083" l="51608" r="0" t="0"/>
          <a:stretch/>
        </p:blipFill>
        <p:spPr>
          <a:xfrm>
            <a:off x="0" y="1362372"/>
            <a:ext cx="3431295" cy="4421592"/>
          </a:xfrm>
          <a:prstGeom prst="rect">
            <a:avLst/>
          </a:prstGeom>
          <a:noFill/>
          <a:ln>
            <a:noFill/>
          </a:ln>
        </p:spPr>
      </p:pic>
    </p:spTree>
  </p:cSld>
  <p:clrMapOvr>
    <a:masterClrMapping/>
  </p:clrMapOvr>
  <p:transition spd="slow" p14:dur="1500">
    <p:split orient="vert"/>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07" name="Google Shape;107;p2"/>
          <p:cNvSpPr/>
          <p:nvPr/>
        </p:nvSpPr>
        <p:spPr>
          <a:xfrm>
            <a:off x="117027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ECP - Privacy - Jing Zhang illustration" id="108" name="Google Shape;108;p2"/>
          <p:cNvPicPr preferRelativeResize="0"/>
          <p:nvPr/>
        </p:nvPicPr>
        <p:blipFill rotWithShape="1">
          <a:blip r:embed="rId3">
            <a:alphaModFix/>
          </a:blip>
          <a:srcRect b="0" l="0" r="0" t="0"/>
          <a:stretch/>
        </p:blipFill>
        <p:spPr>
          <a:xfrm>
            <a:off x="1333500" y="1657350"/>
            <a:ext cx="9115425" cy="3987806"/>
          </a:xfrm>
          <a:prstGeom prst="rect">
            <a:avLst/>
          </a:prstGeom>
          <a:noFill/>
          <a:ln>
            <a:noFill/>
          </a:ln>
        </p:spPr>
      </p:pic>
      <p:pic>
        <p:nvPicPr>
          <p:cNvPr id="109" name="Google Shape;109;p2"/>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10" name="Google Shape;110;p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lt1"/>
                </a:solidFill>
                <a:latin typeface="Calibri"/>
                <a:ea typeface="Calibri"/>
                <a:cs typeface="Calibri"/>
                <a:sym typeface="Calibri"/>
              </a:rPr>
              <a:t>www.midocean.ae</a:t>
            </a:r>
            <a:endParaRPr/>
          </a:p>
        </p:txBody>
      </p:sp>
      <p:sp>
        <p:nvSpPr>
          <p:cNvPr id="111" name="Google Shape;111;p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2" name="Google Shape;112;p2"/>
          <p:cNvSpPr/>
          <p:nvPr/>
        </p:nvSpPr>
        <p:spPr>
          <a:xfrm>
            <a:off x="480226" y="4218859"/>
            <a:ext cx="4266588" cy="2219398"/>
          </a:xfrm>
          <a:prstGeom prst="ellipse">
            <a:avLst/>
          </a:prstGeom>
          <a:gradFill>
            <a:gsLst>
              <a:gs pos="0">
                <a:srgbClr val="FFC647"/>
              </a:gs>
              <a:gs pos="50000">
                <a:srgbClr val="FFC600"/>
              </a:gs>
              <a:gs pos="100000">
                <a:srgbClr val="E3B400"/>
              </a:gs>
            </a:gsLst>
            <a:lin ang="5400000" scaled="0"/>
          </a:gradFill>
          <a:ln cap="flat" cmpd="sng" w="9525">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ctr">
              <a:lnSpc>
                <a:spcPct val="100000"/>
              </a:lnSpc>
              <a:spcBef>
                <a:spcPts val="0"/>
              </a:spcBef>
              <a:spcAft>
                <a:spcPts val="0"/>
              </a:spcAft>
              <a:buClr>
                <a:srgbClr val="FF0000"/>
              </a:buClr>
              <a:buSzPts val="4000"/>
              <a:buFont typeface="Times New Roman"/>
              <a:buNone/>
            </a:pPr>
            <a:r>
              <a:rPr b="1" i="0" lang="ar-SA" sz="4000" u="none" cap="none" strike="noStrike">
                <a:solidFill>
                  <a:srgbClr val="FF0000"/>
                </a:solidFill>
                <a:latin typeface="Times New Roman"/>
                <a:ea typeface="Times New Roman"/>
                <a:cs typeface="Times New Roman"/>
                <a:sym typeface="Times New Roman"/>
              </a:rPr>
              <a:t>مقدمة عامة</a:t>
            </a:r>
            <a:endParaRPr/>
          </a:p>
          <a:p>
            <a:pPr indent="0" lvl="0" marL="0" marR="0" rtl="1" algn="ctr">
              <a:lnSpc>
                <a:spcPct val="100000"/>
              </a:lnSpc>
              <a:spcBef>
                <a:spcPts val="0"/>
              </a:spcBef>
              <a:spcAft>
                <a:spcPts val="0"/>
              </a:spcAft>
              <a:buClr>
                <a:srgbClr val="000000"/>
              </a:buClr>
              <a:buSzPts val="3200"/>
              <a:buFont typeface="Times New Roman"/>
              <a:buNone/>
            </a:pPr>
            <a:r>
              <a:rPr b="1" i="0" lang="ar-SA" sz="3200" u="none" cap="none" strike="noStrike">
                <a:solidFill>
                  <a:srgbClr val="000000"/>
                </a:solidFill>
                <a:latin typeface="Times New Roman"/>
                <a:ea typeface="Times New Roman"/>
                <a:cs typeface="Times New Roman"/>
                <a:sym typeface="Times New Roman"/>
              </a:rPr>
              <a:t>ربط </a:t>
            </a:r>
            <a:r>
              <a:rPr b="1" lang="ar-SA" sz="3200">
                <a:solidFill>
                  <a:srgbClr val="000000"/>
                </a:solidFill>
                <a:latin typeface="Times New Roman"/>
                <a:ea typeface="Times New Roman"/>
                <a:cs typeface="Times New Roman"/>
                <a:sym typeface="Times New Roman"/>
              </a:rPr>
              <a:t>المحاضرة السابقة بالمحاضرة الحالية</a:t>
            </a:r>
            <a:endParaRPr b="1" i="0" sz="3200" u="none" cap="none" strike="noStrike">
              <a:solidFill>
                <a:srgbClr val="000000"/>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3"/>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19" name="Google Shape;119;p3"/>
          <p:cNvSpPr/>
          <p:nvPr/>
        </p:nvSpPr>
        <p:spPr>
          <a:xfrm>
            <a:off x="1170274" y="1544866"/>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Privacy Dashboard Animations by Albert Yih for Microsoft Design on Dribbble" id="120" name="Google Shape;120;p3"/>
          <p:cNvPicPr preferRelativeResize="0"/>
          <p:nvPr/>
        </p:nvPicPr>
        <p:blipFill rotWithShape="1">
          <a:blip r:embed="rId3">
            <a:alphaModFix/>
          </a:blip>
          <a:srcRect b="0" l="0" r="0" t="0"/>
          <a:stretch/>
        </p:blipFill>
        <p:spPr>
          <a:xfrm>
            <a:off x="1362075" y="1666876"/>
            <a:ext cx="8982075" cy="3978280"/>
          </a:xfrm>
          <a:prstGeom prst="rect">
            <a:avLst/>
          </a:prstGeom>
          <a:noFill/>
          <a:ln>
            <a:noFill/>
          </a:ln>
        </p:spPr>
      </p:pic>
      <p:pic>
        <p:nvPicPr>
          <p:cNvPr id="121" name="Google Shape;121;p3"/>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22" name="Google Shape;122;p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lt1"/>
                </a:solidFill>
                <a:latin typeface="Calibri"/>
                <a:ea typeface="Calibri"/>
                <a:cs typeface="Calibri"/>
                <a:sym typeface="Calibri"/>
              </a:rPr>
              <a:t>www.midocean.ae</a:t>
            </a:r>
            <a:endParaRPr/>
          </a:p>
        </p:txBody>
      </p:sp>
      <p:sp>
        <p:nvSpPr>
          <p:cNvPr id="123" name="Google Shape;123;p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24" name="Google Shape;124;p3"/>
          <p:cNvSpPr/>
          <p:nvPr/>
        </p:nvSpPr>
        <p:spPr>
          <a:xfrm>
            <a:off x="82943" y="4422702"/>
            <a:ext cx="4266588" cy="2219398"/>
          </a:xfrm>
          <a:prstGeom prst="ellipse">
            <a:avLst/>
          </a:prstGeom>
          <a:gradFill>
            <a:gsLst>
              <a:gs pos="0">
                <a:srgbClr val="FFC647"/>
              </a:gs>
              <a:gs pos="50000">
                <a:srgbClr val="FFC600"/>
              </a:gs>
              <a:gs pos="100000">
                <a:srgbClr val="E3B400"/>
              </a:gs>
            </a:gsLst>
            <a:lin ang="5400000" scaled="0"/>
          </a:gradFill>
          <a:ln cap="flat" cmpd="sng" w="9525">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ctr">
              <a:lnSpc>
                <a:spcPct val="100000"/>
              </a:lnSpc>
              <a:spcBef>
                <a:spcPts val="0"/>
              </a:spcBef>
              <a:spcAft>
                <a:spcPts val="0"/>
              </a:spcAft>
              <a:buClr>
                <a:srgbClr val="FF0000"/>
              </a:buClr>
              <a:buSzPts val="4000"/>
              <a:buFont typeface="Times New Roman"/>
              <a:buNone/>
            </a:pPr>
            <a:r>
              <a:rPr b="1" i="0" lang="ar-SA" sz="4000" u="none" cap="none" strike="noStrike">
                <a:solidFill>
                  <a:srgbClr val="FF0000"/>
                </a:solidFill>
                <a:latin typeface="Times New Roman"/>
                <a:ea typeface="Times New Roman"/>
                <a:cs typeface="Times New Roman"/>
                <a:sym typeface="Times New Roman"/>
              </a:rPr>
              <a:t>مقدمة عامة</a:t>
            </a:r>
            <a:endParaRPr/>
          </a:p>
          <a:p>
            <a:pPr indent="0" lvl="0" marL="0" marR="0" rtl="1" algn="ctr">
              <a:lnSpc>
                <a:spcPct val="100000"/>
              </a:lnSpc>
              <a:spcBef>
                <a:spcPts val="0"/>
              </a:spcBef>
              <a:spcAft>
                <a:spcPts val="0"/>
              </a:spcAft>
              <a:buClr>
                <a:srgbClr val="000000"/>
              </a:buClr>
              <a:buSzPts val="3200"/>
              <a:buFont typeface="Times New Roman"/>
              <a:buNone/>
            </a:pPr>
            <a:r>
              <a:rPr b="1" i="0" lang="ar-SA" sz="3200" u="none" cap="none" strike="noStrike">
                <a:solidFill>
                  <a:srgbClr val="000000"/>
                </a:solidFill>
                <a:latin typeface="Times New Roman"/>
                <a:ea typeface="Times New Roman"/>
                <a:cs typeface="Times New Roman"/>
                <a:sym typeface="Times New Roman"/>
              </a:rPr>
              <a:t>ربط </a:t>
            </a:r>
            <a:r>
              <a:rPr b="1" lang="ar-SA" sz="3200">
                <a:solidFill>
                  <a:srgbClr val="000000"/>
                </a:solidFill>
                <a:latin typeface="Times New Roman"/>
                <a:ea typeface="Times New Roman"/>
                <a:cs typeface="Times New Roman"/>
                <a:sym typeface="Times New Roman"/>
              </a:rPr>
              <a:t>المحاضرة السابقة بالمحاضرة الحالية</a:t>
            </a:r>
            <a:endParaRPr b="1" i="0" sz="3200" u="none" cap="none" strike="noStrike">
              <a:solidFill>
                <a:srgbClr val="000000"/>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4"/>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30" name="Google Shape;130;p4"/>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31" name="Google Shape;131;p4"/>
          <p:cNvPicPr preferRelativeResize="0"/>
          <p:nvPr/>
        </p:nvPicPr>
        <p:blipFill rotWithShape="1">
          <a:blip r:embed="rId3">
            <a:alphaModFix/>
          </a:blip>
          <a:srcRect b="0" l="0" r="0" t="0"/>
          <a:stretch/>
        </p:blipFill>
        <p:spPr>
          <a:xfrm>
            <a:off x="1376297" y="1658854"/>
            <a:ext cx="9114310" cy="4060288"/>
          </a:xfrm>
          <a:prstGeom prst="rect">
            <a:avLst/>
          </a:prstGeom>
          <a:noFill/>
          <a:ln>
            <a:noFill/>
          </a:ln>
        </p:spPr>
      </p:pic>
      <p:pic>
        <p:nvPicPr>
          <p:cNvPr id="132" name="Google Shape;132;p4"/>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33" name="Google Shape;133;p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134" name="Google Shape;134;p4"/>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135" name="Google Shape;135;p4"/>
          <p:cNvGrpSpPr/>
          <p:nvPr/>
        </p:nvGrpSpPr>
        <p:grpSpPr>
          <a:xfrm>
            <a:off x="893052" y="1917733"/>
            <a:ext cx="10123160" cy="4071423"/>
            <a:chOff x="-646511" y="734416"/>
            <a:chExt cx="10123160" cy="4071423"/>
          </a:xfrm>
        </p:grpSpPr>
        <p:sp>
          <p:nvSpPr>
            <p:cNvPr id="136" name="Google Shape;136;p4"/>
            <p:cNvSpPr/>
            <p:nvPr/>
          </p:nvSpPr>
          <p:spPr>
            <a:xfrm rot="-2400000">
              <a:off x="-669870" y="2084753"/>
              <a:ext cx="4333102" cy="1504440"/>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4"/>
            <p:cNvSpPr txBox="1"/>
            <p:nvPr/>
          </p:nvSpPr>
          <p:spPr>
            <a:xfrm rot="-2400000">
              <a:off x="-572826" y="2149603"/>
              <a:ext cx="4186220" cy="1430999"/>
            </a:xfrm>
            <a:prstGeom prst="rect">
              <a:avLst/>
            </a:prstGeom>
            <a:noFill/>
            <a:ln>
              <a:noFill/>
            </a:ln>
          </p:spPr>
          <p:txBody>
            <a:bodyPr anchorCtr="0" anchor="ctr" bIns="34275" lIns="102850" spcFirstLastPara="1" rIns="102850" wrap="square" tIns="34275">
              <a:noAutofit/>
            </a:bodyPr>
            <a:lstStyle/>
            <a:p>
              <a:pPr indent="0" lvl="0" marL="0" marR="0" rtl="0" algn="ctr">
                <a:lnSpc>
                  <a:spcPct val="90000"/>
                </a:lnSpc>
                <a:spcBef>
                  <a:spcPts val="0"/>
                </a:spcBef>
                <a:spcAft>
                  <a:spcPts val="0"/>
                </a:spcAft>
                <a:buClr>
                  <a:schemeClr val="lt1"/>
                </a:buClr>
                <a:buSzPts val="2700"/>
                <a:buFont typeface="Calibri"/>
                <a:buNone/>
              </a:pPr>
              <a:r>
                <a:rPr b="1" lang="ar-SA" sz="2700">
                  <a:solidFill>
                    <a:schemeClr val="lt1"/>
                  </a:solidFill>
                  <a:latin typeface="Calibri"/>
                  <a:ea typeface="Calibri"/>
                  <a:cs typeface="Calibri"/>
                  <a:sym typeface="Calibri"/>
                </a:rPr>
                <a:t>المحور الثاني</a:t>
              </a:r>
              <a:endParaRPr/>
            </a:p>
            <a:p>
              <a:pPr indent="0" lvl="0" marL="0" marR="0" rtl="0" algn="ctr">
                <a:lnSpc>
                  <a:spcPct val="90000"/>
                </a:lnSpc>
                <a:spcBef>
                  <a:spcPts val="945"/>
                </a:spcBef>
                <a:spcAft>
                  <a:spcPts val="0"/>
                </a:spcAft>
                <a:buClr>
                  <a:schemeClr val="lt1"/>
                </a:buClr>
                <a:buSzPts val="2700"/>
                <a:buFont typeface="Calibri"/>
                <a:buNone/>
              </a:pPr>
              <a:r>
                <a:rPr b="1" lang="ar-SA" sz="2700">
                  <a:solidFill>
                    <a:schemeClr val="lt1"/>
                  </a:solidFill>
                  <a:latin typeface="Calibri"/>
                  <a:ea typeface="Calibri"/>
                  <a:cs typeface="Calibri"/>
                  <a:sym typeface="Calibri"/>
                </a:rPr>
                <a:t>الحماية الدولية والإقليمية للحق</a:t>
              </a:r>
              <a:endParaRPr/>
            </a:p>
            <a:p>
              <a:pPr indent="0" lvl="0" marL="0" marR="0" rtl="0" algn="ctr">
                <a:lnSpc>
                  <a:spcPct val="90000"/>
                </a:lnSpc>
                <a:spcBef>
                  <a:spcPts val="945"/>
                </a:spcBef>
                <a:spcAft>
                  <a:spcPts val="0"/>
                </a:spcAft>
                <a:buClr>
                  <a:schemeClr val="lt1"/>
                </a:buClr>
                <a:buSzPts val="2700"/>
                <a:buFont typeface="Calibri"/>
                <a:buNone/>
              </a:pPr>
              <a:r>
                <a:rPr b="1" lang="ar-SA" sz="2700">
                  <a:solidFill>
                    <a:schemeClr val="lt1"/>
                  </a:solidFill>
                  <a:latin typeface="Calibri"/>
                  <a:ea typeface="Calibri"/>
                  <a:cs typeface="Calibri"/>
                  <a:sym typeface="Calibri"/>
                </a:rPr>
                <a:t> في الخصوصية المعلوماتية</a:t>
              </a:r>
              <a:endParaRPr/>
            </a:p>
          </p:txBody>
        </p:sp>
        <p:sp>
          <p:nvSpPr>
            <p:cNvPr id="138" name="Google Shape;138;p4"/>
            <p:cNvSpPr/>
            <p:nvPr/>
          </p:nvSpPr>
          <p:spPr>
            <a:xfrm>
              <a:off x="3559808" y="734416"/>
              <a:ext cx="1993289" cy="969512"/>
            </a:xfrm>
            <a:prstGeom prst="round2SameRect">
              <a:avLst>
                <a:gd fmla="val 16667" name="adj1"/>
                <a:gd fmla="val 0" name="adj2"/>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4"/>
            <p:cNvSpPr txBox="1"/>
            <p:nvPr/>
          </p:nvSpPr>
          <p:spPr>
            <a:xfrm>
              <a:off x="3607136" y="781744"/>
              <a:ext cx="1898633" cy="922184"/>
            </a:xfrm>
            <a:prstGeom prst="rect">
              <a:avLst/>
            </a:prstGeom>
            <a:noFill/>
            <a:ln>
              <a:noFill/>
            </a:ln>
          </p:spPr>
          <p:txBody>
            <a:bodyPr anchorCtr="0" anchor="ctr" bIns="34275" lIns="102850" spcFirstLastPara="1" rIns="102850" wrap="square" tIns="34275">
              <a:noAutofit/>
            </a:bodyPr>
            <a:lstStyle/>
            <a:p>
              <a:pPr indent="0" lvl="0" marL="0" marR="0" rtl="0" algn="ctr">
                <a:lnSpc>
                  <a:spcPct val="90000"/>
                </a:lnSpc>
                <a:spcBef>
                  <a:spcPts val="0"/>
                </a:spcBef>
                <a:spcAft>
                  <a:spcPts val="0"/>
                </a:spcAft>
                <a:buClr>
                  <a:schemeClr val="lt1"/>
                </a:buClr>
                <a:buSzPts val="2700"/>
                <a:buFont typeface="Calibri"/>
                <a:buNone/>
              </a:pPr>
              <a:r>
                <a:rPr b="1" lang="ar-SA" sz="2700">
                  <a:solidFill>
                    <a:schemeClr val="lt1"/>
                  </a:solidFill>
                  <a:latin typeface="Calibri"/>
                  <a:ea typeface="Calibri"/>
                  <a:cs typeface="Calibri"/>
                  <a:sym typeface="Calibri"/>
                </a:rPr>
                <a:t>محاور المحاضرة</a:t>
              </a:r>
              <a:endParaRPr/>
            </a:p>
          </p:txBody>
        </p:sp>
        <p:sp>
          <p:nvSpPr>
            <p:cNvPr id="140" name="Google Shape;140;p4"/>
            <p:cNvSpPr/>
            <p:nvPr/>
          </p:nvSpPr>
          <p:spPr>
            <a:xfrm rot="2400000">
              <a:off x="5717140" y="1941130"/>
              <a:ext cx="3740515" cy="1420534"/>
            </a:xfrm>
            <a:prstGeom prst="round2SameRect">
              <a:avLst>
                <a:gd fmla="val 16667" name="adj1"/>
                <a:gd fmla="val 0" name="adj2"/>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4"/>
            <p:cNvSpPr txBox="1"/>
            <p:nvPr/>
          </p:nvSpPr>
          <p:spPr>
            <a:xfrm rot="2400000">
              <a:off x="5764198" y="2002363"/>
              <a:ext cx="3601825" cy="1351189"/>
            </a:xfrm>
            <a:prstGeom prst="rect">
              <a:avLst/>
            </a:prstGeom>
            <a:noFill/>
            <a:ln>
              <a:noFill/>
            </a:ln>
          </p:spPr>
          <p:txBody>
            <a:bodyPr anchorCtr="0" anchor="ctr" bIns="34275" lIns="102850" spcFirstLastPara="1" rIns="102850" wrap="square" tIns="34275">
              <a:noAutofit/>
            </a:bodyPr>
            <a:lstStyle/>
            <a:p>
              <a:pPr indent="0" lvl="0" marL="0" marR="0" rtl="0" algn="ctr">
                <a:lnSpc>
                  <a:spcPct val="90000"/>
                </a:lnSpc>
                <a:spcBef>
                  <a:spcPts val="0"/>
                </a:spcBef>
                <a:spcAft>
                  <a:spcPts val="0"/>
                </a:spcAft>
                <a:buClr>
                  <a:schemeClr val="lt1"/>
                </a:buClr>
                <a:buSzPts val="2700"/>
                <a:buFont typeface="Calibri"/>
                <a:buNone/>
              </a:pPr>
              <a:r>
                <a:rPr b="1" lang="ar-SA" sz="2700">
                  <a:solidFill>
                    <a:schemeClr val="lt1"/>
                  </a:solidFill>
                  <a:latin typeface="Calibri"/>
                  <a:ea typeface="Calibri"/>
                  <a:cs typeface="Calibri"/>
                  <a:sym typeface="Calibri"/>
                </a:rPr>
                <a:t>المحور الأول</a:t>
              </a:r>
              <a:endParaRPr/>
            </a:p>
            <a:p>
              <a:pPr indent="0" lvl="0" marL="0" marR="0" rtl="0" algn="ctr">
                <a:lnSpc>
                  <a:spcPct val="90000"/>
                </a:lnSpc>
                <a:spcBef>
                  <a:spcPts val="945"/>
                </a:spcBef>
                <a:spcAft>
                  <a:spcPts val="0"/>
                </a:spcAft>
                <a:buClr>
                  <a:schemeClr val="lt1"/>
                </a:buClr>
                <a:buSzPts val="2700"/>
                <a:buFont typeface="Calibri"/>
                <a:buNone/>
              </a:pPr>
              <a:r>
                <a:rPr b="1" lang="ar-SA" sz="2700">
                  <a:solidFill>
                    <a:schemeClr val="lt1"/>
                  </a:solidFill>
                  <a:latin typeface="Calibri"/>
                  <a:ea typeface="Calibri"/>
                  <a:cs typeface="Calibri"/>
                  <a:sym typeface="Calibri"/>
                </a:rPr>
                <a:t>حقوق الشخص الذي سجلت المعلومات الشخصية به</a:t>
              </a:r>
              <a:endParaRPr b="1" sz="2700">
                <a:solidFill>
                  <a:schemeClr val="lt1"/>
                </a:solidFill>
                <a:latin typeface="Calibri"/>
                <a:ea typeface="Calibri"/>
                <a:cs typeface="Calibri"/>
                <a:sym typeface="Calibri"/>
              </a:endParaRPr>
            </a:p>
          </p:txBody>
        </p:sp>
      </p:grpSp>
    </p:spTree>
  </p:cSld>
  <p:clrMapOvr>
    <a:masterClrMapping/>
  </p:clrMapOvr>
  <mc:AlternateContent>
    <mc:Choice Requires="p14">
      <p:transition spd="slow">
        <p14:flash/>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5"/>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48" name="Google Shape;148;p5"/>
          <p:cNvSpPr/>
          <p:nvPr/>
        </p:nvSpPr>
        <p:spPr>
          <a:xfrm>
            <a:off x="1023401" y="1545189"/>
            <a:ext cx="9492623" cy="4381299"/>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Technologie Moderne De Sécurité Des Données | Photo Premium" id="149" name="Google Shape;149;p5"/>
          <p:cNvPicPr preferRelativeResize="0"/>
          <p:nvPr/>
        </p:nvPicPr>
        <p:blipFill rotWithShape="1">
          <a:blip r:embed="rId3">
            <a:alphaModFix/>
          </a:blip>
          <a:srcRect b="0" l="0" r="0" t="0"/>
          <a:stretch/>
        </p:blipFill>
        <p:spPr>
          <a:xfrm>
            <a:off x="1147483" y="1598621"/>
            <a:ext cx="9249516" cy="4173156"/>
          </a:xfrm>
          <a:prstGeom prst="rect">
            <a:avLst/>
          </a:prstGeom>
          <a:noFill/>
          <a:ln>
            <a:noFill/>
          </a:ln>
        </p:spPr>
      </p:pic>
      <p:pic>
        <p:nvPicPr>
          <p:cNvPr id="150" name="Google Shape;150;p5"/>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51" name="Google Shape;151;p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152" name="Google Shape;152;p5"/>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53" name="Google Shape;153;p5"/>
          <p:cNvSpPr/>
          <p:nvPr/>
        </p:nvSpPr>
        <p:spPr>
          <a:xfrm>
            <a:off x="6912554" y="2043269"/>
            <a:ext cx="3023123" cy="606441"/>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3200"/>
              <a:buFont typeface="Calibri"/>
              <a:buNone/>
            </a:pPr>
            <a:r>
              <a:rPr b="1" i="0" lang="ar-SA" sz="3200" u="none" cap="none" strike="noStrike">
                <a:solidFill>
                  <a:srgbClr val="FFFFFF"/>
                </a:solidFill>
                <a:latin typeface="Calibri"/>
                <a:ea typeface="Calibri"/>
                <a:cs typeface="Calibri"/>
                <a:sym typeface="Calibri"/>
              </a:rPr>
              <a:t>عناصر المحاضرة</a:t>
            </a:r>
            <a:endParaRPr b="1" i="0" sz="3200" u="none" cap="none" strike="noStrike">
              <a:solidFill>
                <a:srgbClr val="FFFFFF"/>
              </a:solidFill>
              <a:latin typeface="Calibri"/>
              <a:ea typeface="Calibri"/>
              <a:cs typeface="Calibri"/>
              <a:sym typeface="Calibri"/>
            </a:endParaRPr>
          </a:p>
        </p:txBody>
      </p:sp>
      <p:sp>
        <p:nvSpPr>
          <p:cNvPr id="154" name="Google Shape;154;p5"/>
          <p:cNvSpPr/>
          <p:nvPr/>
        </p:nvSpPr>
        <p:spPr>
          <a:xfrm>
            <a:off x="370826" y="3613922"/>
            <a:ext cx="5786337" cy="278684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Calibri"/>
                <a:ea typeface="Calibri"/>
                <a:cs typeface="Calibri"/>
                <a:sym typeface="Calibri"/>
              </a:rPr>
              <a:t> أولا: الحق في الإطلاع.</a:t>
            </a:r>
            <a:endParaRPr sz="1800">
              <a:solidFill>
                <a:schemeClr val="lt1"/>
              </a:solidFill>
              <a:latin typeface="Calibri"/>
              <a:ea typeface="Calibri"/>
              <a:cs typeface="Calibri"/>
              <a:sym typeface="Calibri"/>
            </a:endParaRPr>
          </a:p>
          <a:p>
            <a:pPr indent="0" lvl="0" marL="0" marR="0" rtl="1" algn="just">
              <a:lnSpc>
                <a:spcPct val="107000"/>
              </a:lnSpc>
              <a:spcBef>
                <a:spcPts val="500"/>
              </a:spcBef>
              <a:spcAft>
                <a:spcPts val="0"/>
              </a:spcAft>
              <a:buNone/>
            </a:pPr>
            <a:r>
              <a:rPr lang="ar-SA" sz="2400">
                <a:solidFill>
                  <a:srgbClr val="000000"/>
                </a:solidFill>
                <a:latin typeface="Calibri"/>
                <a:ea typeface="Calibri"/>
                <a:cs typeface="Calibri"/>
                <a:sym typeface="Calibri"/>
              </a:rPr>
              <a:t> ثانيا: الحق في التصحيح.</a:t>
            </a:r>
            <a:endParaRPr sz="1800">
              <a:solidFill>
                <a:schemeClr val="lt1"/>
              </a:solidFill>
              <a:latin typeface="Calibri"/>
              <a:ea typeface="Calibri"/>
              <a:cs typeface="Calibri"/>
              <a:sym typeface="Calibri"/>
            </a:endParaRPr>
          </a:p>
          <a:p>
            <a:pPr indent="0" lvl="0" marL="0" marR="0" rtl="1" algn="just">
              <a:lnSpc>
                <a:spcPct val="107000"/>
              </a:lnSpc>
              <a:spcBef>
                <a:spcPts val="500"/>
              </a:spcBef>
              <a:spcAft>
                <a:spcPts val="0"/>
              </a:spcAft>
              <a:buNone/>
            </a:pPr>
            <a:r>
              <a:rPr lang="ar-SA" sz="2400">
                <a:solidFill>
                  <a:srgbClr val="000000"/>
                </a:solidFill>
                <a:latin typeface="Calibri"/>
                <a:ea typeface="Calibri"/>
                <a:cs typeface="Calibri"/>
                <a:sym typeface="Calibri"/>
              </a:rPr>
              <a:t> ثالثا: الحق في المحافظة علي خصوصية المعلومات.</a:t>
            </a:r>
            <a:endParaRPr sz="1800">
              <a:solidFill>
                <a:schemeClr val="lt1"/>
              </a:solidFill>
              <a:latin typeface="Calibri"/>
              <a:ea typeface="Calibri"/>
              <a:cs typeface="Calibri"/>
              <a:sym typeface="Calibri"/>
            </a:endParaRPr>
          </a:p>
          <a:p>
            <a:pPr indent="0" lvl="0" marL="0" marR="0" rtl="1" algn="just">
              <a:lnSpc>
                <a:spcPct val="107000"/>
              </a:lnSpc>
              <a:spcBef>
                <a:spcPts val="500"/>
              </a:spcBef>
              <a:spcAft>
                <a:spcPts val="0"/>
              </a:spcAft>
              <a:buNone/>
            </a:pPr>
            <a:r>
              <a:rPr lang="ar-SA" sz="2400">
                <a:solidFill>
                  <a:srgbClr val="000000"/>
                </a:solidFill>
                <a:latin typeface="Calibri"/>
                <a:ea typeface="Calibri"/>
                <a:cs typeface="Calibri"/>
                <a:sym typeface="Calibri"/>
              </a:rPr>
              <a:t> رابعا: الحق في الإشراف المستقل.</a:t>
            </a:r>
            <a:endParaRPr sz="1800">
              <a:solidFill>
                <a:schemeClr val="lt1"/>
              </a:solidFill>
              <a:latin typeface="Calibri"/>
              <a:ea typeface="Calibri"/>
              <a:cs typeface="Calibri"/>
              <a:sym typeface="Calibri"/>
            </a:endParaRPr>
          </a:p>
          <a:p>
            <a:pPr indent="0" lvl="0" marL="0" marR="0" rtl="1" algn="just">
              <a:lnSpc>
                <a:spcPct val="107000"/>
              </a:lnSpc>
              <a:spcBef>
                <a:spcPts val="500"/>
              </a:spcBef>
              <a:spcAft>
                <a:spcPts val="0"/>
              </a:spcAft>
              <a:buNone/>
            </a:pPr>
            <a:r>
              <a:rPr lang="ar-SA" sz="2400">
                <a:solidFill>
                  <a:srgbClr val="000000"/>
                </a:solidFill>
                <a:latin typeface="Calibri"/>
                <a:ea typeface="Calibri"/>
                <a:cs typeface="Calibri"/>
                <a:sym typeface="Calibri"/>
              </a:rPr>
              <a:t> خامسا: الحق في الإخطار العام.</a:t>
            </a:r>
            <a:r>
              <a:rPr lang="ar-SA" sz="2400">
                <a:solidFill>
                  <a:schemeClr val="lt1"/>
                </a:solidFill>
                <a:latin typeface="Calibri"/>
                <a:ea typeface="Calibri"/>
                <a:cs typeface="Calibri"/>
                <a:sym typeface="Calibri"/>
              </a:rPr>
              <a:t> </a:t>
            </a:r>
            <a:endParaRPr sz="2400">
              <a:solidFill>
                <a:schemeClr val="lt1"/>
              </a:solidFill>
              <a:latin typeface="Calibri"/>
              <a:ea typeface="Calibri"/>
              <a:cs typeface="Calibri"/>
              <a:sym typeface="Calibri"/>
            </a:endParaRPr>
          </a:p>
        </p:txBody>
      </p:sp>
      <p:grpSp>
        <p:nvGrpSpPr>
          <p:cNvPr id="155" name="Google Shape;155;p5"/>
          <p:cNvGrpSpPr/>
          <p:nvPr/>
        </p:nvGrpSpPr>
        <p:grpSpPr>
          <a:xfrm>
            <a:off x="7005620" y="2649711"/>
            <a:ext cx="4197535" cy="3978355"/>
            <a:chOff x="4589517" y="905971"/>
            <a:chExt cx="4197535" cy="3978355"/>
          </a:xfrm>
        </p:grpSpPr>
        <p:sp>
          <p:nvSpPr>
            <p:cNvPr id="156" name="Google Shape;156;p5"/>
            <p:cNvSpPr/>
            <p:nvPr/>
          </p:nvSpPr>
          <p:spPr>
            <a:xfrm rot="2400000">
              <a:off x="4792897" y="1888881"/>
              <a:ext cx="3790776" cy="2012535"/>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157" name="Google Shape;157;p5"/>
            <p:cNvSpPr txBox="1"/>
            <p:nvPr/>
          </p:nvSpPr>
          <p:spPr>
            <a:xfrm rot="2400000">
              <a:off x="4814187" y="2723297"/>
              <a:ext cx="3753056" cy="488776"/>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الأول</a:t>
              </a:r>
              <a:endParaRPr/>
            </a:p>
            <a:p>
              <a:pPr indent="0" lvl="0" marL="0" marR="0" rtl="0" algn="ctr">
                <a:lnSpc>
                  <a:spcPct val="90000"/>
                </a:lnSpc>
                <a:spcBef>
                  <a:spcPts val="1120"/>
                </a:spcBef>
                <a:spcAft>
                  <a:spcPts val="0"/>
                </a:spcAft>
                <a:buNone/>
              </a:pPr>
              <a:r>
                <a:rPr b="1" lang="ar-SA" sz="3200">
                  <a:solidFill>
                    <a:srgbClr val="000000"/>
                  </a:solidFill>
                  <a:latin typeface="Calibri"/>
                  <a:ea typeface="Calibri"/>
                  <a:cs typeface="Calibri"/>
                  <a:sym typeface="Calibri"/>
                </a:rPr>
                <a:t>حقوق الشخص الذي سجلت المعلومات الشخصية المتعلقة به</a:t>
              </a:r>
              <a:endParaRPr b="1" sz="3200">
                <a:solidFill>
                  <a:schemeClr val="dk1"/>
                </a:solidFill>
                <a:latin typeface="Calibri"/>
                <a:ea typeface="Calibri"/>
                <a:cs typeface="Calibri"/>
                <a:sym typeface="Calibri"/>
              </a:endParaRPr>
            </a:p>
          </p:txBody>
        </p:sp>
      </p:grpSp>
    </p:spTree>
  </p:cSld>
  <p:clrMapOvr>
    <a:masterClrMapping/>
  </p:clrMapOvr>
  <p:transition spd="slow" p14:dur="800">
    <p:circle/>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6"/>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4" name="Google Shape;164;p6"/>
          <p:cNvSpPr/>
          <p:nvPr/>
        </p:nvSpPr>
        <p:spPr>
          <a:xfrm>
            <a:off x="1023401" y="1545189"/>
            <a:ext cx="9492623" cy="4381299"/>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Technologie Moderne De Sécurité Des Données | Photo Premium" id="165" name="Google Shape;165;p6"/>
          <p:cNvPicPr preferRelativeResize="0"/>
          <p:nvPr/>
        </p:nvPicPr>
        <p:blipFill rotWithShape="1">
          <a:blip r:embed="rId3">
            <a:alphaModFix/>
          </a:blip>
          <a:srcRect b="0" l="0" r="0" t="0"/>
          <a:stretch/>
        </p:blipFill>
        <p:spPr>
          <a:xfrm>
            <a:off x="1147483" y="1598621"/>
            <a:ext cx="9249516" cy="4173156"/>
          </a:xfrm>
          <a:prstGeom prst="rect">
            <a:avLst/>
          </a:prstGeom>
          <a:noFill/>
          <a:ln>
            <a:noFill/>
          </a:ln>
        </p:spPr>
      </p:pic>
      <p:pic>
        <p:nvPicPr>
          <p:cNvPr id="166" name="Google Shape;166;p6"/>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167" name="Google Shape;167;p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168" name="Google Shape;168;p6"/>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69" name="Google Shape;169;p6"/>
          <p:cNvSpPr/>
          <p:nvPr/>
        </p:nvSpPr>
        <p:spPr>
          <a:xfrm>
            <a:off x="7671551" y="2001532"/>
            <a:ext cx="3023123" cy="606441"/>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FFFF"/>
              </a:buClr>
              <a:buSzPts val="3200"/>
              <a:buFont typeface="Calibri"/>
              <a:buNone/>
            </a:pPr>
            <a:r>
              <a:rPr b="1" i="0" lang="ar-SA" sz="3200" u="none" cap="none" strike="noStrike">
                <a:solidFill>
                  <a:srgbClr val="FFFFFF"/>
                </a:solidFill>
                <a:latin typeface="Calibri"/>
                <a:ea typeface="Calibri"/>
                <a:cs typeface="Calibri"/>
                <a:sym typeface="Calibri"/>
              </a:rPr>
              <a:t>عناصر المحاضرة</a:t>
            </a:r>
            <a:endParaRPr b="1" i="0" sz="3200" u="none" cap="none" strike="noStrike">
              <a:solidFill>
                <a:srgbClr val="FFFFFF"/>
              </a:solidFill>
              <a:latin typeface="Calibri"/>
              <a:ea typeface="Calibri"/>
              <a:cs typeface="Calibri"/>
              <a:sym typeface="Calibri"/>
            </a:endParaRPr>
          </a:p>
        </p:txBody>
      </p:sp>
      <p:sp>
        <p:nvSpPr>
          <p:cNvPr id="170" name="Google Shape;170;p6"/>
          <p:cNvSpPr/>
          <p:nvPr/>
        </p:nvSpPr>
        <p:spPr>
          <a:xfrm>
            <a:off x="370826" y="2654480"/>
            <a:ext cx="7018036" cy="373547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2000">
                <a:solidFill>
                  <a:schemeClr val="lt1"/>
                </a:solidFill>
                <a:latin typeface="Times New Roman"/>
                <a:ea typeface="Times New Roman"/>
                <a:cs typeface="Times New Roman"/>
                <a:sym typeface="Times New Roman"/>
              </a:rPr>
              <a:t>أولا: المنظمات الدولية ودورها في حماية الخصوصية المعلوماتية.</a:t>
            </a:r>
            <a:endParaRPr b="1" sz="2000">
              <a:solidFill>
                <a:schemeClr val="lt1"/>
              </a:solidFill>
              <a:latin typeface="Times New Roman"/>
              <a:ea typeface="Times New Roman"/>
              <a:cs typeface="Times New Roman"/>
              <a:sym typeface="Times New Roman"/>
            </a:endParaRPr>
          </a:p>
          <a:p>
            <a:pPr indent="-342900" lvl="0" marL="342900" marR="0" rtl="1" algn="just">
              <a:spcBef>
                <a:spcPts val="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منظمة التعاون الاقتصادي والتنمية.</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مجلس أوروبا.</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الاتحاد الأوربي.</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الأمم المتحدة.</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مجموعة الدول السبعة لاحقا مجموعة الثمانية </a:t>
            </a:r>
            <a:r>
              <a:rPr b="1" lang="ar-SA" sz="2000">
                <a:solidFill>
                  <a:schemeClr val="lt1"/>
                </a:solidFill>
                <a:latin typeface="Calibri"/>
                <a:ea typeface="Calibri"/>
                <a:cs typeface="Calibri"/>
                <a:sym typeface="Calibri"/>
              </a:rPr>
              <a:t>G8</a:t>
            </a:r>
            <a:r>
              <a:rPr b="1" lang="ar-SA" sz="2000">
                <a:solidFill>
                  <a:schemeClr val="lt1"/>
                </a:solidFill>
                <a:latin typeface="Times New Roman"/>
                <a:ea typeface="Times New Roman"/>
                <a:cs typeface="Times New Roman"/>
                <a:sym typeface="Times New Roman"/>
              </a:rPr>
              <a:t>.</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منظمة التجارة العالمية.</a:t>
            </a:r>
            <a:endParaRPr b="1" sz="2000">
              <a:solidFill>
                <a:schemeClr val="lt1"/>
              </a:solidFill>
              <a:latin typeface="Times New Roman"/>
              <a:ea typeface="Times New Roman"/>
              <a:cs typeface="Times New Roman"/>
              <a:sym typeface="Times New Roman"/>
            </a:endParaRPr>
          </a:p>
          <a:p>
            <a:pPr indent="0" lvl="0" marL="0" marR="0" rtl="1" algn="just">
              <a:lnSpc>
                <a:spcPct val="107000"/>
              </a:lnSpc>
              <a:spcBef>
                <a:spcPts val="500"/>
              </a:spcBef>
              <a:spcAft>
                <a:spcPts val="0"/>
              </a:spcAft>
              <a:buNone/>
            </a:pPr>
            <a:r>
              <a:rPr b="1" lang="ar-SA" sz="2000">
                <a:solidFill>
                  <a:schemeClr val="lt1"/>
                </a:solidFill>
                <a:latin typeface="Calibri"/>
                <a:ea typeface="Calibri"/>
                <a:cs typeface="Calibri"/>
                <a:sym typeface="Calibri"/>
              </a:rPr>
              <a:t>ثانيا: المؤتمرات الدولية والمحلية ودورها في حماية الخصوصية المعلوماتية. )  المحاضرة القادمة بمشيئة الله تعالي ).</a:t>
            </a:r>
            <a:endParaRPr b="1" sz="2000">
              <a:solidFill>
                <a:schemeClr val="lt1"/>
              </a:solidFill>
              <a:latin typeface="Calibri"/>
              <a:ea typeface="Calibri"/>
              <a:cs typeface="Calibri"/>
              <a:sym typeface="Calibri"/>
            </a:endParaRPr>
          </a:p>
        </p:txBody>
      </p:sp>
      <p:grpSp>
        <p:nvGrpSpPr>
          <p:cNvPr id="171" name="Google Shape;171;p6"/>
          <p:cNvGrpSpPr/>
          <p:nvPr/>
        </p:nvGrpSpPr>
        <p:grpSpPr>
          <a:xfrm>
            <a:off x="7067017" y="2034132"/>
            <a:ext cx="5489758" cy="5355263"/>
            <a:chOff x="4112350" y="505231"/>
            <a:chExt cx="5376438" cy="4940750"/>
          </a:xfrm>
        </p:grpSpPr>
        <p:sp>
          <p:nvSpPr>
            <p:cNvPr id="172" name="Google Shape;172;p6"/>
            <p:cNvSpPr/>
            <p:nvPr/>
          </p:nvSpPr>
          <p:spPr>
            <a:xfrm rot="2400000">
              <a:off x="4732252" y="2062469"/>
              <a:ext cx="3909639" cy="1867101"/>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173" name="Google Shape;173;p6"/>
            <p:cNvSpPr txBox="1"/>
            <p:nvPr/>
          </p:nvSpPr>
          <p:spPr>
            <a:xfrm rot="2400000">
              <a:off x="4086064" y="2028500"/>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spTree>
  </p:cSld>
  <p:clrMapOvr>
    <a:masterClrMapping/>
  </p:clrMapOvr>
  <p:transition spd="slow">
    <p:push/>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7"/>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79" name="Google Shape;179;p7"/>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80" name="Google Shape;180;p7"/>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181" name="Google Shape;181;p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182" name="Google Shape;182;p7"/>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183" name="Google Shape;183;p7"/>
          <p:cNvGrpSpPr/>
          <p:nvPr/>
        </p:nvGrpSpPr>
        <p:grpSpPr>
          <a:xfrm>
            <a:off x="5289658" y="1837087"/>
            <a:ext cx="5016834" cy="1206821"/>
            <a:chOff x="1329988" y="204252"/>
            <a:chExt cx="5016834" cy="1206821"/>
          </a:xfrm>
        </p:grpSpPr>
        <p:sp>
          <p:nvSpPr>
            <p:cNvPr id="184" name="Google Shape;184;p7"/>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7"/>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186" name="Google Shape;186;p7"/>
          <p:cNvPicPr preferRelativeResize="0"/>
          <p:nvPr/>
        </p:nvPicPr>
        <p:blipFill rotWithShape="1">
          <a:blip r:embed="rId4">
            <a:alphaModFix/>
          </a:blip>
          <a:srcRect b="0" l="0" r="0" t="0"/>
          <a:stretch/>
        </p:blipFill>
        <p:spPr>
          <a:xfrm>
            <a:off x="133350" y="2037608"/>
            <a:ext cx="4960521" cy="3374255"/>
          </a:xfrm>
          <a:prstGeom prst="rect">
            <a:avLst/>
          </a:prstGeom>
          <a:noFill/>
          <a:ln>
            <a:noFill/>
          </a:ln>
        </p:spPr>
      </p:pic>
      <p:sp>
        <p:nvSpPr>
          <p:cNvPr id="187" name="Google Shape;187;p7"/>
          <p:cNvSpPr/>
          <p:nvPr/>
        </p:nvSpPr>
        <p:spPr>
          <a:xfrm>
            <a:off x="6096000" y="3626791"/>
            <a:ext cx="3055800" cy="1125123"/>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Tree>
  </p:cSld>
  <p:clrMapOvr>
    <a:masterClrMapping/>
  </p:clrMapOvr>
  <mc:AlternateContent>
    <mc:Choice Requires="p14">
      <p:transition spd="slow">
        <p14:flash/>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sp>
        <p:nvSpPr>
          <p:cNvPr id="192" name="Google Shape;192;p8"/>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193" name="Google Shape;193;p8"/>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194" name="Google Shape;194;p8"/>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195" name="Google Shape;195;p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196" name="Google Shape;196;p8"/>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197" name="Google Shape;197;p8"/>
          <p:cNvGrpSpPr/>
          <p:nvPr/>
        </p:nvGrpSpPr>
        <p:grpSpPr>
          <a:xfrm>
            <a:off x="5289658" y="1837087"/>
            <a:ext cx="5016834" cy="1206821"/>
            <a:chOff x="1329988" y="204252"/>
            <a:chExt cx="5016834" cy="1206821"/>
          </a:xfrm>
        </p:grpSpPr>
        <p:sp>
          <p:nvSpPr>
            <p:cNvPr id="198" name="Google Shape;198;p8"/>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8"/>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200" name="Google Shape;200;p8"/>
          <p:cNvPicPr preferRelativeResize="0"/>
          <p:nvPr/>
        </p:nvPicPr>
        <p:blipFill rotWithShape="1">
          <a:blip r:embed="rId4">
            <a:alphaModFix/>
          </a:blip>
          <a:srcRect b="0" l="0" r="0" t="0"/>
          <a:stretch/>
        </p:blipFill>
        <p:spPr>
          <a:xfrm>
            <a:off x="133350" y="2037608"/>
            <a:ext cx="4960521" cy="3374255"/>
          </a:xfrm>
          <a:prstGeom prst="rect">
            <a:avLst/>
          </a:prstGeom>
          <a:noFill/>
          <a:ln>
            <a:noFill/>
          </a:ln>
        </p:spPr>
      </p:pic>
      <p:sp>
        <p:nvSpPr>
          <p:cNvPr id="201" name="Google Shape;201;p8"/>
          <p:cNvSpPr/>
          <p:nvPr/>
        </p:nvSpPr>
        <p:spPr>
          <a:xfrm>
            <a:off x="7965926" y="3064229"/>
            <a:ext cx="3055800" cy="1125123"/>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202" name="Google Shape;202;p8"/>
          <p:cNvSpPr/>
          <p:nvPr/>
        </p:nvSpPr>
        <p:spPr>
          <a:xfrm>
            <a:off x="4162425" y="4567065"/>
            <a:ext cx="6398070" cy="193043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Calibri"/>
                <a:ea typeface="Calibri"/>
                <a:cs typeface="Calibri"/>
                <a:sym typeface="Calibri"/>
              </a:rPr>
              <a:t>      ومن المبادئ الأساسية في مجال قانون المعلوماتية </a:t>
            </a:r>
            <a:r>
              <a:rPr lang="ar-SA" sz="2400">
                <a:solidFill>
                  <a:srgbClr val="000000"/>
                </a:solidFill>
                <a:highlight>
                  <a:srgbClr val="FFFF00"/>
                </a:highlight>
                <a:latin typeface="Calibri"/>
                <a:ea typeface="Calibri"/>
                <a:cs typeface="Calibri"/>
                <a:sym typeface="Calibri"/>
              </a:rPr>
              <a:t>أن الجهة القائمة علي الكمبيوتر تلتزم بمراعاة صحة ودقة المعلومات المسجلة،</a:t>
            </a:r>
            <a:r>
              <a:rPr lang="ar-SA" sz="2400">
                <a:solidFill>
                  <a:srgbClr val="000000"/>
                </a:solidFill>
                <a:latin typeface="Calibri"/>
                <a:ea typeface="Calibri"/>
                <a:cs typeface="Calibri"/>
                <a:sym typeface="Calibri"/>
              </a:rPr>
              <a:t> وأن تقوم بانتظام بتنقيح المعلومات بما يجعلها متفقة مع الحقيقة الواقعة. </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9"/>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08" name="Google Shape;208;p9"/>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09" name="Google Shape;209;p9"/>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10" name="Google Shape;210;p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211" name="Google Shape;211;p9"/>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212" name="Google Shape;212;p9"/>
          <p:cNvGrpSpPr/>
          <p:nvPr/>
        </p:nvGrpSpPr>
        <p:grpSpPr>
          <a:xfrm>
            <a:off x="5289658" y="1837087"/>
            <a:ext cx="5016834" cy="1206821"/>
            <a:chOff x="1329988" y="204252"/>
            <a:chExt cx="5016834" cy="1206821"/>
          </a:xfrm>
        </p:grpSpPr>
        <p:sp>
          <p:nvSpPr>
            <p:cNvPr id="213" name="Google Shape;213;p9"/>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9"/>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215" name="Google Shape;215;p9"/>
          <p:cNvPicPr preferRelativeResize="0"/>
          <p:nvPr/>
        </p:nvPicPr>
        <p:blipFill rotWithShape="1">
          <a:blip r:embed="rId4">
            <a:alphaModFix/>
          </a:blip>
          <a:srcRect b="0" l="0" r="0" t="0"/>
          <a:stretch/>
        </p:blipFill>
        <p:spPr>
          <a:xfrm>
            <a:off x="420953" y="2026277"/>
            <a:ext cx="4519792" cy="3374255"/>
          </a:xfrm>
          <a:prstGeom prst="rect">
            <a:avLst/>
          </a:prstGeom>
          <a:noFill/>
          <a:ln>
            <a:noFill/>
          </a:ln>
        </p:spPr>
      </p:pic>
      <p:sp>
        <p:nvSpPr>
          <p:cNvPr id="216" name="Google Shape;216;p9"/>
          <p:cNvSpPr/>
          <p:nvPr/>
        </p:nvSpPr>
        <p:spPr>
          <a:xfrm>
            <a:off x="6013530" y="3411463"/>
            <a:ext cx="3055800" cy="760352"/>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217" name="Google Shape;217;p9"/>
          <p:cNvSpPr/>
          <p:nvPr/>
        </p:nvSpPr>
        <p:spPr>
          <a:xfrm>
            <a:off x="4191424" y="4443587"/>
            <a:ext cx="6398070" cy="13730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Calibri"/>
                <a:ea typeface="Calibri"/>
                <a:cs typeface="Calibri"/>
                <a:sym typeface="Calibri"/>
              </a:rPr>
              <a:t>      </a:t>
            </a:r>
            <a:r>
              <a:rPr lang="ar-SA" sz="2400">
                <a:solidFill>
                  <a:srgbClr val="000000"/>
                </a:solidFill>
                <a:highlight>
                  <a:srgbClr val="FFFF00"/>
                </a:highlight>
                <a:latin typeface="Calibri"/>
                <a:ea typeface="Calibri"/>
                <a:cs typeface="Calibri"/>
                <a:sym typeface="Calibri"/>
              </a:rPr>
              <a:t>وإذا تحقق للشخص ضرر من جراء هذه المعلومات الخاطئة وغير الدقيقة</a:t>
            </a:r>
            <a:r>
              <a:rPr lang="ar-SA" sz="2400">
                <a:solidFill>
                  <a:srgbClr val="000000"/>
                </a:solidFill>
                <a:latin typeface="Calibri"/>
                <a:ea typeface="Calibri"/>
                <a:cs typeface="Calibri"/>
                <a:sym typeface="Calibri"/>
              </a:rPr>
              <a:t>، فإن له الحق في الحصول علي تعويض طبقا للقواعد العامة في المسئولية المدنية. </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10"/>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23" name="Google Shape;223;p10"/>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24" name="Google Shape;224;p10"/>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25" name="Google Shape;225;p1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226" name="Google Shape;226;p10"/>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227" name="Google Shape;227;p10"/>
          <p:cNvGrpSpPr/>
          <p:nvPr/>
        </p:nvGrpSpPr>
        <p:grpSpPr>
          <a:xfrm>
            <a:off x="5289658" y="1837087"/>
            <a:ext cx="5016834" cy="1206821"/>
            <a:chOff x="1329988" y="204252"/>
            <a:chExt cx="5016834" cy="1206821"/>
          </a:xfrm>
        </p:grpSpPr>
        <p:sp>
          <p:nvSpPr>
            <p:cNvPr id="228" name="Google Shape;228;p10"/>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0"/>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230" name="Google Shape;230;p10"/>
          <p:cNvPicPr preferRelativeResize="0"/>
          <p:nvPr/>
        </p:nvPicPr>
        <p:blipFill rotWithShape="1">
          <a:blip r:embed="rId4">
            <a:alphaModFix/>
          </a:blip>
          <a:srcRect b="0" l="0" r="0" t="0"/>
          <a:stretch/>
        </p:blipFill>
        <p:spPr>
          <a:xfrm>
            <a:off x="420953" y="2026277"/>
            <a:ext cx="4519792" cy="3374255"/>
          </a:xfrm>
          <a:prstGeom prst="rect">
            <a:avLst/>
          </a:prstGeom>
          <a:noFill/>
          <a:ln>
            <a:noFill/>
          </a:ln>
        </p:spPr>
      </p:pic>
      <p:sp>
        <p:nvSpPr>
          <p:cNvPr id="231" name="Google Shape;231;p10"/>
          <p:cNvSpPr/>
          <p:nvPr/>
        </p:nvSpPr>
        <p:spPr>
          <a:xfrm>
            <a:off x="6013530" y="3411463"/>
            <a:ext cx="3055800" cy="760352"/>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232" name="Google Shape;232;p10"/>
          <p:cNvSpPr/>
          <p:nvPr/>
        </p:nvSpPr>
        <p:spPr>
          <a:xfrm>
            <a:off x="4191424" y="4443587"/>
            <a:ext cx="6398070" cy="13730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Calibri"/>
                <a:ea typeface="Calibri"/>
                <a:cs typeface="Calibri"/>
                <a:sym typeface="Calibri"/>
              </a:rPr>
              <a:t>      </a:t>
            </a:r>
            <a:r>
              <a:rPr lang="ar-SA" sz="2400">
                <a:solidFill>
                  <a:srgbClr val="000000"/>
                </a:solidFill>
                <a:highlight>
                  <a:srgbClr val="FFFF00"/>
                </a:highlight>
                <a:latin typeface="Calibri"/>
                <a:ea typeface="Calibri"/>
                <a:cs typeface="Calibri"/>
                <a:sym typeface="Calibri"/>
              </a:rPr>
              <a:t>وإذا تحقق للشخص ضرر من جراء هذه المعلومات الخاطئة وغير الدقيقة</a:t>
            </a:r>
            <a:r>
              <a:rPr lang="ar-SA" sz="2400">
                <a:solidFill>
                  <a:srgbClr val="000000"/>
                </a:solidFill>
                <a:latin typeface="Calibri"/>
                <a:ea typeface="Calibri"/>
                <a:cs typeface="Calibri"/>
                <a:sym typeface="Calibri"/>
              </a:rPr>
              <a:t>، فإن له الحق في الحصول علي تعويض طبقا للقواعد العامة في المسئولية المدنية. </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1"/>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38" name="Google Shape;238;p11"/>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39" name="Google Shape;239;p11"/>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40" name="Google Shape;240;p1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241" name="Google Shape;241;p11"/>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242" name="Google Shape;242;p11"/>
          <p:cNvGrpSpPr/>
          <p:nvPr/>
        </p:nvGrpSpPr>
        <p:grpSpPr>
          <a:xfrm>
            <a:off x="5289658" y="1837087"/>
            <a:ext cx="5016834" cy="1206821"/>
            <a:chOff x="1329988" y="204252"/>
            <a:chExt cx="5016834" cy="1206821"/>
          </a:xfrm>
        </p:grpSpPr>
        <p:sp>
          <p:nvSpPr>
            <p:cNvPr id="243" name="Google Shape;243;p11"/>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11"/>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245" name="Google Shape;245;p11"/>
          <p:cNvPicPr preferRelativeResize="0"/>
          <p:nvPr/>
        </p:nvPicPr>
        <p:blipFill rotWithShape="1">
          <a:blip r:embed="rId4">
            <a:alphaModFix/>
          </a:blip>
          <a:srcRect b="0" l="0" r="0" t="0"/>
          <a:stretch/>
        </p:blipFill>
        <p:spPr>
          <a:xfrm>
            <a:off x="420953" y="2026277"/>
            <a:ext cx="4519792" cy="3374255"/>
          </a:xfrm>
          <a:prstGeom prst="rect">
            <a:avLst/>
          </a:prstGeom>
          <a:noFill/>
          <a:ln>
            <a:noFill/>
          </a:ln>
        </p:spPr>
      </p:pic>
      <p:sp>
        <p:nvSpPr>
          <p:cNvPr id="246" name="Google Shape;246;p11"/>
          <p:cNvSpPr/>
          <p:nvPr/>
        </p:nvSpPr>
        <p:spPr>
          <a:xfrm>
            <a:off x="6429145" y="3775991"/>
            <a:ext cx="310538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247" name="Google Shape;247;p11"/>
          <p:cNvSpPr/>
          <p:nvPr/>
        </p:nvSpPr>
        <p:spPr>
          <a:xfrm>
            <a:off x="3400848" y="5080861"/>
            <a:ext cx="8067252" cy="13730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Calibri"/>
                <a:ea typeface="Calibri"/>
                <a:cs typeface="Calibri"/>
                <a:sym typeface="Calibri"/>
              </a:rPr>
              <a:t>      </a:t>
            </a:r>
            <a:r>
              <a:rPr lang="ar-SA" sz="2400">
                <a:solidFill>
                  <a:srgbClr val="000000"/>
                </a:solidFill>
                <a:highlight>
                  <a:srgbClr val="FFFF00"/>
                </a:highlight>
                <a:latin typeface="Calibri"/>
                <a:ea typeface="Calibri"/>
                <a:cs typeface="Calibri"/>
                <a:sym typeface="Calibri"/>
              </a:rPr>
              <a:t>والشخص الذي يحق له طلب التصحيح هو نفسه</a:t>
            </a:r>
            <a:r>
              <a:rPr lang="ar-SA" sz="2400">
                <a:solidFill>
                  <a:srgbClr val="000000"/>
                </a:solidFill>
                <a:latin typeface="Calibri"/>
                <a:ea typeface="Calibri"/>
                <a:cs typeface="Calibri"/>
                <a:sym typeface="Calibri"/>
              </a:rPr>
              <a:t> الذي يحق له الاطلاع والحصول علي مستخرج من المعلومات </a:t>
            </a:r>
            <a:r>
              <a:rPr lang="ar-SA" sz="2400">
                <a:solidFill>
                  <a:srgbClr val="000000"/>
                </a:solidFill>
                <a:highlight>
                  <a:srgbClr val="FFFF00"/>
                </a:highlight>
                <a:latin typeface="Calibri"/>
                <a:ea typeface="Calibri"/>
                <a:cs typeface="Calibri"/>
                <a:sym typeface="Calibri"/>
              </a:rPr>
              <a:t>وفي أحوال الاطلاع غير المباشر يحق فقط للأشخاص الذين يخولهم القانون الاطلاع</a:t>
            </a:r>
            <a:r>
              <a:rPr lang="ar-SA" sz="2400">
                <a:solidFill>
                  <a:srgbClr val="000000"/>
                </a:solidFill>
                <a:latin typeface="Calibri"/>
                <a:ea typeface="Calibri"/>
                <a:cs typeface="Calibri"/>
                <a:sym typeface="Calibri"/>
              </a:rPr>
              <a:t> طلب التصحيح.</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2"/>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53" name="Google Shape;253;p12"/>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54" name="Google Shape;254;p12"/>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55" name="Google Shape;255;p1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256" name="Google Shape;256;p1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257" name="Google Shape;257;p12"/>
          <p:cNvGrpSpPr/>
          <p:nvPr/>
        </p:nvGrpSpPr>
        <p:grpSpPr>
          <a:xfrm>
            <a:off x="5289658" y="1837087"/>
            <a:ext cx="5016834" cy="1206821"/>
            <a:chOff x="1329988" y="204252"/>
            <a:chExt cx="5016834" cy="1206821"/>
          </a:xfrm>
        </p:grpSpPr>
        <p:sp>
          <p:nvSpPr>
            <p:cNvPr id="258" name="Google Shape;258;p12"/>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12"/>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260" name="Google Shape;260;p12"/>
          <p:cNvPicPr preferRelativeResize="0"/>
          <p:nvPr/>
        </p:nvPicPr>
        <p:blipFill rotWithShape="1">
          <a:blip r:embed="rId4">
            <a:alphaModFix/>
          </a:blip>
          <a:srcRect b="0" l="0" r="0" t="0"/>
          <a:stretch/>
        </p:blipFill>
        <p:spPr>
          <a:xfrm>
            <a:off x="420953" y="2026277"/>
            <a:ext cx="4519792" cy="3374255"/>
          </a:xfrm>
          <a:prstGeom prst="rect">
            <a:avLst/>
          </a:prstGeom>
          <a:noFill/>
          <a:ln>
            <a:noFill/>
          </a:ln>
        </p:spPr>
      </p:pic>
      <p:sp>
        <p:nvSpPr>
          <p:cNvPr id="261" name="Google Shape;261;p12"/>
          <p:cNvSpPr/>
          <p:nvPr/>
        </p:nvSpPr>
        <p:spPr>
          <a:xfrm>
            <a:off x="6429145" y="3775991"/>
            <a:ext cx="310538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262" name="Google Shape;262;p12"/>
          <p:cNvSpPr/>
          <p:nvPr/>
        </p:nvSpPr>
        <p:spPr>
          <a:xfrm>
            <a:off x="3400848" y="5080861"/>
            <a:ext cx="8067252" cy="13730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Times New Roman"/>
                <a:ea typeface="Times New Roman"/>
                <a:cs typeface="Times New Roman"/>
                <a:sym typeface="Times New Roman"/>
              </a:rPr>
              <a:t>       </a:t>
            </a:r>
            <a:r>
              <a:rPr b="1" lang="ar-SA" sz="2400">
                <a:solidFill>
                  <a:srgbClr val="FF0000"/>
                </a:solidFill>
                <a:latin typeface="Times New Roman"/>
                <a:ea typeface="Times New Roman"/>
                <a:cs typeface="Times New Roman"/>
                <a:sym typeface="Times New Roman"/>
              </a:rPr>
              <a:t>ومن المسائل الهامة تحديد من الذي يقع علي عاتقه عبء الإثبات: هل هو الشخص طالب التصحيح؛ حيث يلتزم بإثبات عدم صحة البيانات، أم الجهة القائمة علي الكمبيوتر ؛ حيث تلتزم بإثبات صحة البيانات؟</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3"/>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68" name="Google Shape;268;p13"/>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69" name="Google Shape;269;p13"/>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70" name="Google Shape;270;p1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271" name="Google Shape;271;p1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272" name="Google Shape;272;p13"/>
          <p:cNvGrpSpPr/>
          <p:nvPr/>
        </p:nvGrpSpPr>
        <p:grpSpPr>
          <a:xfrm>
            <a:off x="5289658" y="1837087"/>
            <a:ext cx="5016834" cy="1206821"/>
            <a:chOff x="1329988" y="204252"/>
            <a:chExt cx="5016834" cy="1206821"/>
          </a:xfrm>
        </p:grpSpPr>
        <p:sp>
          <p:nvSpPr>
            <p:cNvPr id="273" name="Google Shape;273;p13"/>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3"/>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275" name="Google Shape;275;p13"/>
          <p:cNvPicPr preferRelativeResize="0"/>
          <p:nvPr/>
        </p:nvPicPr>
        <p:blipFill rotWithShape="1">
          <a:blip r:embed="rId4">
            <a:alphaModFix/>
          </a:blip>
          <a:srcRect b="0" l="0" r="0" t="0"/>
          <a:stretch/>
        </p:blipFill>
        <p:spPr>
          <a:xfrm>
            <a:off x="420953" y="2026277"/>
            <a:ext cx="4519792" cy="3374255"/>
          </a:xfrm>
          <a:prstGeom prst="rect">
            <a:avLst/>
          </a:prstGeom>
          <a:noFill/>
          <a:ln>
            <a:noFill/>
          </a:ln>
        </p:spPr>
      </p:pic>
      <p:sp>
        <p:nvSpPr>
          <p:cNvPr id="276" name="Google Shape;276;p13"/>
          <p:cNvSpPr/>
          <p:nvPr/>
        </p:nvSpPr>
        <p:spPr>
          <a:xfrm>
            <a:off x="6429145" y="3775991"/>
            <a:ext cx="310538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277" name="Google Shape;277;p13"/>
          <p:cNvSpPr/>
          <p:nvPr/>
        </p:nvSpPr>
        <p:spPr>
          <a:xfrm>
            <a:off x="3400848" y="5080861"/>
            <a:ext cx="8067252" cy="13730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Times New Roman"/>
                <a:ea typeface="Times New Roman"/>
                <a:cs typeface="Times New Roman"/>
                <a:sym typeface="Times New Roman"/>
              </a:rPr>
              <a:t>     كما </a:t>
            </a:r>
            <a:r>
              <a:rPr lang="ar-SA" sz="2400">
                <a:solidFill>
                  <a:srgbClr val="000000"/>
                </a:solidFill>
                <a:highlight>
                  <a:srgbClr val="FFFF00"/>
                </a:highlight>
                <a:latin typeface="Times New Roman"/>
                <a:ea typeface="Times New Roman"/>
                <a:cs typeface="Times New Roman"/>
                <a:sym typeface="Times New Roman"/>
              </a:rPr>
              <a:t>يحق طلب محو البيانات التي تم الحصول عليها بطريقة غير مشروعة،</a:t>
            </a:r>
            <a:r>
              <a:rPr lang="ar-SA" sz="2400">
                <a:solidFill>
                  <a:srgbClr val="000000"/>
                </a:solidFill>
                <a:latin typeface="Times New Roman"/>
                <a:ea typeface="Times New Roman"/>
                <a:cs typeface="Times New Roman"/>
                <a:sym typeface="Times New Roman"/>
              </a:rPr>
              <a:t> مثل تسجيل البيانات المحظور تسجيلها أو التي تم الحصول عليها بوسائل احتيالية.</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14"/>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83" name="Google Shape;283;p14"/>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84" name="Google Shape;284;p14"/>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285" name="Google Shape;285;p1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286" name="Google Shape;286;p14"/>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287" name="Google Shape;287;p14"/>
          <p:cNvGrpSpPr/>
          <p:nvPr/>
        </p:nvGrpSpPr>
        <p:grpSpPr>
          <a:xfrm>
            <a:off x="5289658" y="1837087"/>
            <a:ext cx="5016834" cy="1206821"/>
            <a:chOff x="1329988" y="204252"/>
            <a:chExt cx="5016834" cy="1206821"/>
          </a:xfrm>
        </p:grpSpPr>
        <p:sp>
          <p:nvSpPr>
            <p:cNvPr id="288" name="Google Shape;288;p14"/>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14"/>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290" name="Google Shape;290;p14"/>
          <p:cNvPicPr preferRelativeResize="0"/>
          <p:nvPr/>
        </p:nvPicPr>
        <p:blipFill rotWithShape="1">
          <a:blip r:embed="rId4">
            <a:alphaModFix/>
          </a:blip>
          <a:srcRect b="0" l="0" r="0" t="0"/>
          <a:stretch/>
        </p:blipFill>
        <p:spPr>
          <a:xfrm>
            <a:off x="420953" y="2026277"/>
            <a:ext cx="4519792" cy="3374255"/>
          </a:xfrm>
          <a:prstGeom prst="rect">
            <a:avLst/>
          </a:prstGeom>
          <a:noFill/>
          <a:ln>
            <a:noFill/>
          </a:ln>
        </p:spPr>
      </p:pic>
      <p:sp>
        <p:nvSpPr>
          <p:cNvPr id="291" name="Google Shape;291;p14"/>
          <p:cNvSpPr/>
          <p:nvPr/>
        </p:nvSpPr>
        <p:spPr>
          <a:xfrm>
            <a:off x="6429145" y="3775991"/>
            <a:ext cx="310538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292" name="Google Shape;292;p14"/>
          <p:cNvSpPr/>
          <p:nvPr/>
        </p:nvSpPr>
        <p:spPr>
          <a:xfrm>
            <a:off x="3410373" y="5080861"/>
            <a:ext cx="8067252" cy="13730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highlight>
                  <a:srgbClr val="FFFF00"/>
                </a:highlight>
                <a:latin typeface="Calibri"/>
                <a:ea typeface="Calibri"/>
                <a:cs typeface="Calibri"/>
                <a:sym typeface="Calibri"/>
              </a:rPr>
              <a:t> </a:t>
            </a:r>
            <a:r>
              <a:rPr lang="ar-SA" sz="2400">
                <a:solidFill>
                  <a:srgbClr val="000000"/>
                </a:solidFill>
                <a:latin typeface="Calibri"/>
                <a:ea typeface="Calibri"/>
                <a:cs typeface="Calibri"/>
                <a:sym typeface="Calibri"/>
              </a:rPr>
              <a:t>      </a:t>
            </a:r>
            <a:r>
              <a:rPr lang="ar-SA" sz="2400">
                <a:solidFill>
                  <a:srgbClr val="000000"/>
                </a:solidFill>
                <a:highlight>
                  <a:srgbClr val="FFFF00"/>
                </a:highlight>
                <a:latin typeface="Calibri"/>
                <a:ea typeface="Calibri"/>
                <a:cs typeface="Calibri"/>
                <a:sym typeface="Calibri"/>
              </a:rPr>
              <a:t>وإذا ثبت أحقية الشخص في التصحيح</a:t>
            </a:r>
            <a:r>
              <a:rPr lang="ar-SA" sz="2400">
                <a:solidFill>
                  <a:srgbClr val="000000"/>
                </a:solidFill>
                <a:latin typeface="Calibri"/>
                <a:ea typeface="Calibri"/>
                <a:cs typeface="Calibri"/>
                <a:sym typeface="Calibri"/>
              </a:rPr>
              <a:t>، فإن التصحيح يجب إبلاغه إلى الغير الذين سبق تزويدهم بالمعلومات الخاطئة أو غير الدقيقة، وعلى الآخرين إجراء التصحيح اللازم في أجهزة الكمبيوتر التابعة لهم. </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15"/>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298" name="Google Shape;298;p15"/>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299" name="Google Shape;299;p15"/>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300" name="Google Shape;300;p1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301" name="Google Shape;301;p15"/>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02" name="Google Shape;302;p15"/>
          <p:cNvGrpSpPr/>
          <p:nvPr/>
        </p:nvGrpSpPr>
        <p:grpSpPr>
          <a:xfrm>
            <a:off x="5289658" y="1837087"/>
            <a:ext cx="5016834" cy="1206821"/>
            <a:chOff x="1329988" y="204252"/>
            <a:chExt cx="5016834" cy="1206821"/>
          </a:xfrm>
        </p:grpSpPr>
        <p:sp>
          <p:nvSpPr>
            <p:cNvPr id="303" name="Google Shape;303;p15"/>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15"/>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305" name="Google Shape;305;p15"/>
          <p:cNvPicPr preferRelativeResize="0"/>
          <p:nvPr/>
        </p:nvPicPr>
        <p:blipFill rotWithShape="1">
          <a:blip r:embed="rId4">
            <a:alphaModFix/>
          </a:blip>
          <a:srcRect b="0" l="0" r="0" t="0"/>
          <a:stretch/>
        </p:blipFill>
        <p:spPr>
          <a:xfrm>
            <a:off x="420953" y="2026277"/>
            <a:ext cx="4519792" cy="3374255"/>
          </a:xfrm>
          <a:prstGeom prst="rect">
            <a:avLst/>
          </a:prstGeom>
          <a:noFill/>
          <a:ln>
            <a:noFill/>
          </a:ln>
        </p:spPr>
      </p:pic>
      <p:sp>
        <p:nvSpPr>
          <p:cNvPr id="306" name="Google Shape;306;p15"/>
          <p:cNvSpPr/>
          <p:nvPr/>
        </p:nvSpPr>
        <p:spPr>
          <a:xfrm>
            <a:off x="6429145" y="3775991"/>
            <a:ext cx="310538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307" name="Google Shape;307;p15"/>
          <p:cNvSpPr/>
          <p:nvPr/>
        </p:nvSpPr>
        <p:spPr>
          <a:xfrm>
            <a:off x="3410373" y="5080861"/>
            <a:ext cx="8067252" cy="13730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lang="ar-SA" sz="2400">
                <a:solidFill>
                  <a:srgbClr val="000000"/>
                </a:solidFill>
                <a:latin typeface="Times New Roman"/>
                <a:ea typeface="Times New Roman"/>
                <a:cs typeface="Times New Roman"/>
                <a:sym typeface="Times New Roman"/>
              </a:rPr>
              <a:t>     </a:t>
            </a:r>
            <a:r>
              <a:rPr lang="ar-SA" sz="2400">
                <a:solidFill>
                  <a:srgbClr val="000000"/>
                </a:solidFill>
                <a:highlight>
                  <a:srgbClr val="FFFF00"/>
                </a:highlight>
                <a:latin typeface="Times New Roman"/>
                <a:ea typeface="Times New Roman"/>
                <a:cs typeface="Times New Roman"/>
                <a:sym typeface="Times New Roman"/>
              </a:rPr>
              <a:t> يحظر الاستناد إلى نتائج تلك المعالجة لاتخاذ قرار قضائي، أو إداري، أو خاص</a:t>
            </a:r>
            <a:r>
              <a:rPr lang="ar-SA" sz="2400">
                <a:solidFill>
                  <a:srgbClr val="000000"/>
                </a:solidFill>
                <a:latin typeface="Times New Roman"/>
                <a:ea typeface="Times New Roman"/>
                <a:cs typeface="Times New Roman"/>
                <a:sym typeface="Times New Roman"/>
              </a:rPr>
              <a:t>. فلا يجوز لأي جهة أن تكون هذه النتائج هي الأساس الوحيد للقرار.</a:t>
            </a:r>
            <a:endParaRPr sz="2000">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flash/>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16"/>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13" name="Google Shape;313;p16"/>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14" name="Google Shape;314;p16"/>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315" name="Google Shape;315;p1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316" name="Google Shape;316;p16"/>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17" name="Google Shape;317;p16"/>
          <p:cNvGrpSpPr/>
          <p:nvPr/>
        </p:nvGrpSpPr>
        <p:grpSpPr>
          <a:xfrm>
            <a:off x="5289658" y="1837087"/>
            <a:ext cx="5016834" cy="1206821"/>
            <a:chOff x="1329988" y="204252"/>
            <a:chExt cx="5016834" cy="1206821"/>
          </a:xfrm>
        </p:grpSpPr>
        <p:sp>
          <p:nvSpPr>
            <p:cNvPr id="318" name="Google Shape;318;p16"/>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16"/>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pic>
        <p:nvPicPr>
          <p:cNvPr descr="Data Protection Icon Animation by Motion Mela on Dribbble" id="320" name="Google Shape;320;p16"/>
          <p:cNvPicPr preferRelativeResize="0"/>
          <p:nvPr/>
        </p:nvPicPr>
        <p:blipFill rotWithShape="1">
          <a:blip r:embed="rId4">
            <a:alphaModFix/>
          </a:blip>
          <a:srcRect b="0" l="0" r="0" t="0"/>
          <a:stretch/>
        </p:blipFill>
        <p:spPr>
          <a:xfrm>
            <a:off x="420953" y="2026277"/>
            <a:ext cx="4519792" cy="3374255"/>
          </a:xfrm>
          <a:prstGeom prst="rect">
            <a:avLst/>
          </a:prstGeom>
          <a:noFill/>
          <a:ln>
            <a:noFill/>
          </a:ln>
        </p:spPr>
      </p:pic>
      <p:sp>
        <p:nvSpPr>
          <p:cNvPr id="321" name="Google Shape;321;p16"/>
          <p:cNvSpPr/>
          <p:nvPr/>
        </p:nvSpPr>
        <p:spPr>
          <a:xfrm>
            <a:off x="6429145" y="3775991"/>
            <a:ext cx="310538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chemeClr val="dk1"/>
                </a:solidFill>
                <a:latin typeface="Calibri"/>
                <a:ea typeface="Calibri"/>
                <a:cs typeface="Calibri"/>
                <a:sym typeface="Calibri"/>
              </a:rPr>
              <a:t>ثانيا :  الحق في التصحيح: </a:t>
            </a:r>
            <a:endParaRPr sz="2400">
              <a:solidFill>
                <a:schemeClr val="dk1"/>
              </a:solidFill>
              <a:latin typeface="Calibri"/>
              <a:ea typeface="Calibri"/>
              <a:cs typeface="Calibri"/>
              <a:sym typeface="Calibri"/>
            </a:endParaRPr>
          </a:p>
        </p:txBody>
      </p:sp>
      <p:sp>
        <p:nvSpPr>
          <p:cNvPr id="322" name="Google Shape;322;p16"/>
          <p:cNvSpPr/>
          <p:nvPr/>
        </p:nvSpPr>
        <p:spPr>
          <a:xfrm>
            <a:off x="3410373" y="5080861"/>
            <a:ext cx="8067252" cy="959623"/>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lang="ar-SA" sz="2400">
                <a:solidFill>
                  <a:srgbClr val="000000"/>
                </a:solidFill>
                <a:highlight>
                  <a:srgbClr val="FFFF00"/>
                </a:highlight>
                <a:latin typeface="Calibri"/>
                <a:ea typeface="Calibri"/>
                <a:cs typeface="Calibri"/>
                <a:sym typeface="Calibri"/>
              </a:rPr>
              <a:t>يذهب الرأي الراجح في الفقه المقارن إلى أن هذا الحق من الحقوق اللصيقة بالشخصية.</a:t>
            </a:r>
            <a:r>
              <a:rPr lang="ar-SA" sz="2400">
                <a:solidFill>
                  <a:srgbClr val="000000"/>
                </a:solidFill>
                <a:latin typeface="Calibri"/>
                <a:ea typeface="Calibri"/>
                <a:cs typeface="Calibri"/>
                <a:sym typeface="Calibri"/>
              </a:rPr>
              <a:t> </a:t>
            </a:r>
            <a:endParaRPr sz="2000">
              <a:solidFill>
                <a:schemeClr val="lt1"/>
              </a:solidFill>
              <a:latin typeface="Times New Roman"/>
              <a:ea typeface="Times New Roman"/>
              <a:cs typeface="Times New Roman"/>
              <a:sym typeface="Times New Roman"/>
            </a:endParaRPr>
          </a:p>
        </p:txBody>
      </p:sp>
    </p:spTree>
  </p:cSld>
  <p:clrMapOvr>
    <a:masterClrMapping/>
  </p:clrMapOvr>
  <mc:AlternateContent>
    <mc:Choice Requires="p14">
      <p:transition spd="slow">
        <p14:flash/>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17"/>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28" name="Google Shape;328;p17"/>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29" name="Google Shape;329;p17"/>
          <p:cNvPicPr preferRelativeResize="0"/>
          <p:nvPr/>
        </p:nvPicPr>
        <p:blipFill rotWithShape="1">
          <a:blip r:embed="rId3">
            <a:alphaModFix/>
          </a:blip>
          <a:srcRect b="0" l="0" r="0" t="0"/>
          <a:stretch/>
        </p:blipFill>
        <p:spPr>
          <a:xfrm>
            <a:off x="1400175" y="1752544"/>
            <a:ext cx="9039225" cy="3879347"/>
          </a:xfrm>
          <a:prstGeom prst="rect">
            <a:avLst/>
          </a:prstGeom>
          <a:noFill/>
          <a:ln>
            <a:noFill/>
          </a:ln>
        </p:spPr>
      </p:pic>
      <p:pic>
        <p:nvPicPr>
          <p:cNvPr id="330" name="Google Shape;330;p17"/>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331" name="Google Shape;331;p1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332" name="Google Shape;332;p17"/>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33" name="Google Shape;333;p17"/>
          <p:cNvGrpSpPr/>
          <p:nvPr/>
        </p:nvGrpSpPr>
        <p:grpSpPr>
          <a:xfrm>
            <a:off x="5289658" y="1837087"/>
            <a:ext cx="5016834" cy="1206821"/>
            <a:chOff x="1329988" y="204252"/>
            <a:chExt cx="5016834" cy="1206821"/>
          </a:xfrm>
        </p:grpSpPr>
        <p:sp>
          <p:nvSpPr>
            <p:cNvPr id="334" name="Google Shape;334;p17"/>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17"/>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336" name="Google Shape;336;p17"/>
          <p:cNvSpPr/>
          <p:nvPr/>
        </p:nvSpPr>
        <p:spPr>
          <a:xfrm>
            <a:off x="1752600" y="4675488"/>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Tree>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18"/>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42" name="Google Shape;342;p18"/>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43" name="Google Shape;343;p18"/>
          <p:cNvPicPr preferRelativeResize="0"/>
          <p:nvPr/>
        </p:nvPicPr>
        <p:blipFill rotWithShape="1">
          <a:blip r:embed="rId3">
            <a:alphaModFix/>
          </a:blip>
          <a:srcRect b="0" l="0" r="0" t="0"/>
          <a:stretch/>
        </p:blipFill>
        <p:spPr>
          <a:xfrm>
            <a:off x="1400175" y="1752544"/>
            <a:ext cx="9039225" cy="3879347"/>
          </a:xfrm>
          <a:prstGeom prst="rect">
            <a:avLst/>
          </a:prstGeom>
          <a:noFill/>
          <a:ln>
            <a:noFill/>
          </a:ln>
        </p:spPr>
      </p:pic>
      <p:pic>
        <p:nvPicPr>
          <p:cNvPr id="344" name="Google Shape;344;p18"/>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345" name="Google Shape;345;p1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346" name="Google Shape;346;p18"/>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47" name="Google Shape;347;p18"/>
          <p:cNvGrpSpPr/>
          <p:nvPr/>
        </p:nvGrpSpPr>
        <p:grpSpPr>
          <a:xfrm>
            <a:off x="5289658" y="1837087"/>
            <a:ext cx="5016834" cy="1206821"/>
            <a:chOff x="1329988" y="204252"/>
            <a:chExt cx="5016834" cy="1206821"/>
          </a:xfrm>
        </p:grpSpPr>
        <p:sp>
          <p:nvSpPr>
            <p:cNvPr id="348" name="Google Shape;348;p18"/>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18"/>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350" name="Google Shape;350;p18"/>
          <p:cNvSpPr/>
          <p:nvPr/>
        </p:nvSpPr>
        <p:spPr>
          <a:xfrm>
            <a:off x="4861760" y="3563400"/>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
        <p:nvSpPr>
          <p:cNvPr id="351" name="Google Shape;351;p18"/>
          <p:cNvSpPr/>
          <p:nvPr/>
        </p:nvSpPr>
        <p:spPr>
          <a:xfrm>
            <a:off x="638420" y="5150170"/>
            <a:ext cx="7107132"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Calibri"/>
                <a:ea typeface="Calibri"/>
                <a:cs typeface="Calibri"/>
                <a:sym typeface="Calibri"/>
              </a:rPr>
              <a:t>       ومن الناحية العملية </a:t>
            </a:r>
            <a:r>
              <a:rPr lang="ar-SA" sz="2400">
                <a:solidFill>
                  <a:srgbClr val="000000"/>
                </a:solidFill>
                <a:highlight>
                  <a:srgbClr val="FFFF00"/>
                </a:highlight>
                <a:latin typeface="Calibri"/>
                <a:ea typeface="Calibri"/>
                <a:cs typeface="Calibri"/>
                <a:sym typeface="Calibri"/>
              </a:rPr>
              <a:t>فإن المعلومات تختزن من أجل استعمالها</a:t>
            </a:r>
            <a:r>
              <a:rPr lang="ar-SA" sz="2400">
                <a:solidFill>
                  <a:srgbClr val="000000"/>
                </a:solidFill>
                <a:latin typeface="Calibri"/>
                <a:ea typeface="Calibri"/>
                <a:cs typeface="Calibri"/>
                <a:sym typeface="Calibri"/>
              </a:rPr>
              <a:t>، سواء في النطاق الداخلي أو الخارجي. </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19"/>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57" name="Google Shape;357;p19"/>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58" name="Google Shape;358;p19"/>
          <p:cNvPicPr preferRelativeResize="0"/>
          <p:nvPr/>
        </p:nvPicPr>
        <p:blipFill rotWithShape="1">
          <a:blip r:embed="rId3">
            <a:alphaModFix/>
          </a:blip>
          <a:srcRect b="0" l="0" r="0" t="0"/>
          <a:stretch/>
        </p:blipFill>
        <p:spPr>
          <a:xfrm>
            <a:off x="1400175" y="1752544"/>
            <a:ext cx="9039225" cy="3879347"/>
          </a:xfrm>
          <a:prstGeom prst="rect">
            <a:avLst/>
          </a:prstGeom>
          <a:noFill/>
          <a:ln>
            <a:noFill/>
          </a:ln>
        </p:spPr>
      </p:pic>
      <p:pic>
        <p:nvPicPr>
          <p:cNvPr id="359" name="Google Shape;359;p19"/>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360" name="Google Shape;360;p1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361" name="Google Shape;361;p19"/>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62" name="Google Shape;362;p19"/>
          <p:cNvGrpSpPr/>
          <p:nvPr/>
        </p:nvGrpSpPr>
        <p:grpSpPr>
          <a:xfrm>
            <a:off x="5289658" y="1837087"/>
            <a:ext cx="5016834" cy="1206821"/>
            <a:chOff x="1329988" y="204252"/>
            <a:chExt cx="5016834" cy="1206821"/>
          </a:xfrm>
        </p:grpSpPr>
        <p:sp>
          <p:nvSpPr>
            <p:cNvPr id="363" name="Google Shape;363;p19"/>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19"/>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365" name="Google Shape;365;p19"/>
          <p:cNvSpPr/>
          <p:nvPr/>
        </p:nvSpPr>
        <p:spPr>
          <a:xfrm>
            <a:off x="4861760" y="3563400"/>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
        <p:nvSpPr>
          <p:cNvPr id="366" name="Google Shape;366;p19"/>
          <p:cNvSpPr/>
          <p:nvPr/>
        </p:nvSpPr>
        <p:spPr>
          <a:xfrm>
            <a:off x="638419" y="4429125"/>
            <a:ext cx="7486405" cy="146942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lang="ar-SA" sz="2400">
                <a:solidFill>
                  <a:srgbClr val="000000"/>
                </a:solidFill>
                <a:latin typeface="Calibri"/>
                <a:ea typeface="Calibri"/>
                <a:cs typeface="Calibri"/>
                <a:sym typeface="Calibri"/>
              </a:rPr>
              <a:t>      </a:t>
            </a:r>
            <a:r>
              <a:rPr b="1" lang="ar-SA" sz="2400">
                <a:solidFill>
                  <a:schemeClr val="lt1"/>
                </a:solidFill>
                <a:latin typeface="Calibri"/>
                <a:ea typeface="Calibri"/>
                <a:cs typeface="Calibri"/>
                <a:sym typeface="Calibri"/>
              </a:rPr>
              <a:t>ولا صعوبة في إلزام الجهة القائمة علي الكمبيوتر بالمحافظة على السرية إذا كانت الجهة ملتزمة بعدم إفشاء السر قانونا مثل السر الطبي.</a:t>
            </a:r>
            <a:endParaRPr sz="2400">
              <a:solidFill>
                <a:schemeClr val="dk1"/>
              </a:solidFill>
              <a:latin typeface="Calibri"/>
              <a:ea typeface="Calibri"/>
              <a:cs typeface="Calibri"/>
              <a:sym typeface="Calibri"/>
            </a:endParaRPr>
          </a:p>
        </p:txBody>
      </p:sp>
    </p:spTree>
  </p:cSld>
  <p:clrMapOvr>
    <a:masterClrMapping/>
  </p:clrMapOvr>
  <p:transition spd="slow">
    <p:push/>
  </p:transition>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20"/>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72" name="Google Shape;372;p20"/>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73" name="Google Shape;373;p20"/>
          <p:cNvPicPr preferRelativeResize="0"/>
          <p:nvPr/>
        </p:nvPicPr>
        <p:blipFill rotWithShape="1">
          <a:blip r:embed="rId3">
            <a:alphaModFix/>
          </a:blip>
          <a:srcRect b="0" l="0" r="0" t="0"/>
          <a:stretch/>
        </p:blipFill>
        <p:spPr>
          <a:xfrm>
            <a:off x="1400175" y="1752544"/>
            <a:ext cx="9039225" cy="3879347"/>
          </a:xfrm>
          <a:prstGeom prst="rect">
            <a:avLst/>
          </a:prstGeom>
          <a:noFill/>
          <a:ln>
            <a:noFill/>
          </a:ln>
        </p:spPr>
      </p:pic>
      <p:pic>
        <p:nvPicPr>
          <p:cNvPr id="374" name="Google Shape;374;p20"/>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375" name="Google Shape;375;p2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376" name="Google Shape;376;p20"/>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77" name="Google Shape;377;p20"/>
          <p:cNvGrpSpPr/>
          <p:nvPr/>
        </p:nvGrpSpPr>
        <p:grpSpPr>
          <a:xfrm>
            <a:off x="5557117" y="1337276"/>
            <a:ext cx="5016834" cy="1206821"/>
            <a:chOff x="1329988" y="204252"/>
            <a:chExt cx="5016834" cy="1206821"/>
          </a:xfrm>
        </p:grpSpPr>
        <p:sp>
          <p:nvSpPr>
            <p:cNvPr id="378" name="Google Shape;378;p20"/>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20"/>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380" name="Google Shape;380;p20"/>
          <p:cNvSpPr/>
          <p:nvPr/>
        </p:nvSpPr>
        <p:spPr>
          <a:xfrm>
            <a:off x="3724328" y="2779435"/>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
        <p:nvSpPr>
          <p:cNvPr id="381" name="Google Shape;381;p20"/>
          <p:cNvSpPr/>
          <p:nvPr/>
        </p:nvSpPr>
        <p:spPr>
          <a:xfrm>
            <a:off x="330845" y="3937592"/>
            <a:ext cx="10610606" cy="246955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lang="ar-SA" sz="2400">
                <a:solidFill>
                  <a:srgbClr val="000000"/>
                </a:solidFill>
                <a:latin typeface="Times New Roman"/>
                <a:ea typeface="Times New Roman"/>
                <a:cs typeface="Times New Roman"/>
                <a:sym typeface="Times New Roman"/>
              </a:rPr>
              <a:t>(لا يمكن للمعلومات الاسمية أن تكون محلا لعملية المعالجة الإلكترونية من جانب مستخدم من الباطن يتصرف تحت سلطة المسئول عن المعالجة إلا بناء على تعليمات من مسئول المعاملة. ويعتبر كل شخص يعالج معلومات اسمية إلكترونيا وذلك لحساب المسئول عن المعاملة </a:t>
            </a:r>
            <a:r>
              <a:rPr lang="ar-SA" sz="2400">
                <a:solidFill>
                  <a:srgbClr val="000000"/>
                </a:solidFill>
                <a:highlight>
                  <a:srgbClr val="FFFF00"/>
                </a:highlight>
                <a:latin typeface="Times New Roman"/>
                <a:ea typeface="Times New Roman"/>
                <a:cs typeface="Times New Roman"/>
                <a:sym typeface="Times New Roman"/>
              </a:rPr>
              <a:t>بمثابة مستخدم من الباطن بمفهوم هذا القانون</a:t>
            </a:r>
            <a:r>
              <a:rPr lang="ar-SA" sz="2400">
                <a:solidFill>
                  <a:srgbClr val="000000"/>
                </a:solidFill>
                <a:latin typeface="Times New Roman"/>
                <a:ea typeface="Times New Roman"/>
                <a:cs typeface="Times New Roman"/>
                <a:sym typeface="Times New Roman"/>
              </a:rPr>
              <a:t> . وهذا الأخير ينبغي </a:t>
            </a:r>
            <a:r>
              <a:rPr lang="ar-SA" sz="2400">
                <a:solidFill>
                  <a:srgbClr val="000000"/>
                </a:solidFill>
                <a:highlight>
                  <a:srgbClr val="FFFF00"/>
                </a:highlight>
                <a:latin typeface="Times New Roman"/>
                <a:ea typeface="Times New Roman"/>
                <a:cs typeface="Times New Roman"/>
                <a:sym typeface="Times New Roman"/>
              </a:rPr>
              <a:t>أن يضع ضمانات كافية لضمان تنفيذ تدابير السلامة والسرية</a:t>
            </a:r>
            <a:r>
              <a:rPr lang="ar-SA" sz="2400">
                <a:solidFill>
                  <a:srgbClr val="000000"/>
                </a:solidFill>
                <a:latin typeface="Times New Roman"/>
                <a:ea typeface="Times New Roman"/>
                <a:cs typeface="Times New Roman"/>
                <a:sym typeface="Times New Roman"/>
              </a:rPr>
              <a:t> المنصوص عليها في المادة ٣٤ هذا القانون، وهذه الضمانات لا تعفي المسئول عن المعاملة ..... ).</a:t>
            </a:r>
            <a:endParaRPr sz="2000">
              <a:solidFill>
                <a:schemeClr val="lt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21"/>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7" name="Google Shape;387;p21"/>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388" name="Google Shape;388;p21"/>
          <p:cNvPicPr preferRelativeResize="0"/>
          <p:nvPr/>
        </p:nvPicPr>
        <p:blipFill rotWithShape="1">
          <a:blip r:embed="rId3">
            <a:alphaModFix/>
          </a:blip>
          <a:srcRect b="0" l="0" r="0" t="0"/>
          <a:stretch/>
        </p:blipFill>
        <p:spPr>
          <a:xfrm>
            <a:off x="1364046" y="1672725"/>
            <a:ext cx="9039225" cy="3879347"/>
          </a:xfrm>
          <a:prstGeom prst="rect">
            <a:avLst/>
          </a:prstGeom>
          <a:noFill/>
          <a:ln>
            <a:noFill/>
          </a:ln>
        </p:spPr>
      </p:pic>
      <p:pic>
        <p:nvPicPr>
          <p:cNvPr id="389" name="Google Shape;389;p21"/>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390" name="Google Shape;390;p2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391" name="Google Shape;391;p21"/>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92" name="Google Shape;392;p21"/>
          <p:cNvGrpSpPr/>
          <p:nvPr/>
        </p:nvGrpSpPr>
        <p:grpSpPr>
          <a:xfrm>
            <a:off x="5557117" y="1337276"/>
            <a:ext cx="5016834" cy="1206821"/>
            <a:chOff x="1329988" y="204252"/>
            <a:chExt cx="5016834" cy="1206821"/>
          </a:xfrm>
        </p:grpSpPr>
        <p:sp>
          <p:nvSpPr>
            <p:cNvPr id="393" name="Google Shape;393;p21"/>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1"/>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395" name="Google Shape;395;p21"/>
          <p:cNvSpPr/>
          <p:nvPr/>
        </p:nvSpPr>
        <p:spPr>
          <a:xfrm>
            <a:off x="2867078" y="3933028"/>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
        <p:nvSpPr>
          <p:cNvPr id="396" name="Google Shape;396;p21"/>
          <p:cNvSpPr/>
          <p:nvPr/>
        </p:nvSpPr>
        <p:spPr>
          <a:xfrm>
            <a:off x="689873" y="5261687"/>
            <a:ext cx="10610606" cy="1187445"/>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lang="ar-SA" sz="1100">
                <a:solidFill>
                  <a:srgbClr val="000000"/>
                </a:solidFill>
                <a:latin typeface="Calibri"/>
                <a:ea typeface="Calibri"/>
                <a:cs typeface="Calibri"/>
                <a:sym typeface="Calibri"/>
              </a:rPr>
              <a:t>          </a:t>
            </a:r>
            <a:r>
              <a:rPr lang="ar-SA" sz="2400">
                <a:solidFill>
                  <a:srgbClr val="000000"/>
                </a:solidFill>
                <a:latin typeface="Calibri"/>
                <a:ea typeface="Calibri"/>
                <a:cs typeface="Calibri"/>
                <a:sym typeface="Calibri"/>
              </a:rPr>
              <a:t>وطبقا للقواعد العامة في حماية الخصوصية فإن الرضاء بإعطاء المعلومات أو التحري عن الحياة الخاصة </a:t>
            </a:r>
            <a:r>
              <a:rPr lang="ar-SA" sz="2400">
                <a:solidFill>
                  <a:srgbClr val="000000"/>
                </a:solidFill>
                <a:highlight>
                  <a:srgbClr val="FFFF00"/>
                </a:highlight>
                <a:latin typeface="Calibri"/>
                <a:ea typeface="Calibri"/>
                <a:cs typeface="Calibri"/>
                <a:sym typeface="Calibri"/>
              </a:rPr>
              <a:t>لا يفيد بالضرورة الرضاء بنشر هذه المعلومات</a:t>
            </a:r>
            <a:r>
              <a:rPr lang="ar-SA" sz="2400">
                <a:solidFill>
                  <a:srgbClr val="000000"/>
                </a:solidFill>
                <a:latin typeface="Calibri"/>
                <a:ea typeface="Calibri"/>
                <a:cs typeface="Calibri"/>
                <a:sym typeface="Calibri"/>
              </a:rPr>
              <a:t>، كما أن </a:t>
            </a:r>
            <a:r>
              <a:rPr lang="ar-SA" sz="2400">
                <a:solidFill>
                  <a:srgbClr val="000000"/>
                </a:solidFill>
                <a:highlight>
                  <a:srgbClr val="FFFF00"/>
                </a:highlight>
                <a:latin typeface="Calibri"/>
                <a:ea typeface="Calibri"/>
                <a:cs typeface="Calibri"/>
                <a:sym typeface="Calibri"/>
              </a:rPr>
              <a:t>الرضاء بالنشر لا يفيد الرضاء بإعادة النشر.</a:t>
            </a:r>
            <a:r>
              <a:rPr lang="ar-SA" sz="2400">
                <a:solidFill>
                  <a:srgbClr val="000000"/>
                </a:solidFill>
                <a:latin typeface="Calibri"/>
                <a:ea typeface="Calibri"/>
                <a:cs typeface="Calibri"/>
                <a:sym typeface="Calibri"/>
              </a:rPr>
              <a:t> </a:t>
            </a:r>
            <a:endParaRPr sz="2400">
              <a:solidFill>
                <a:schemeClr val="lt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22"/>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02" name="Google Shape;402;p22"/>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03" name="Google Shape;403;p22"/>
          <p:cNvPicPr preferRelativeResize="0"/>
          <p:nvPr/>
        </p:nvPicPr>
        <p:blipFill rotWithShape="1">
          <a:blip r:embed="rId3">
            <a:alphaModFix/>
          </a:blip>
          <a:srcRect b="0" l="0" r="0" t="0"/>
          <a:stretch/>
        </p:blipFill>
        <p:spPr>
          <a:xfrm>
            <a:off x="1364046" y="1672725"/>
            <a:ext cx="9039225" cy="3879347"/>
          </a:xfrm>
          <a:prstGeom prst="rect">
            <a:avLst/>
          </a:prstGeom>
          <a:noFill/>
          <a:ln>
            <a:noFill/>
          </a:ln>
        </p:spPr>
      </p:pic>
      <p:pic>
        <p:nvPicPr>
          <p:cNvPr id="404" name="Google Shape;404;p22"/>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05" name="Google Shape;405;p2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406" name="Google Shape;406;p2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407" name="Google Shape;407;p22"/>
          <p:cNvGrpSpPr/>
          <p:nvPr/>
        </p:nvGrpSpPr>
        <p:grpSpPr>
          <a:xfrm>
            <a:off x="5557117" y="1337276"/>
            <a:ext cx="5016834" cy="1206821"/>
            <a:chOff x="1329988" y="204252"/>
            <a:chExt cx="5016834" cy="1206821"/>
          </a:xfrm>
        </p:grpSpPr>
        <p:sp>
          <p:nvSpPr>
            <p:cNvPr id="408" name="Google Shape;408;p22"/>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22"/>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410" name="Google Shape;410;p22"/>
          <p:cNvSpPr/>
          <p:nvPr/>
        </p:nvSpPr>
        <p:spPr>
          <a:xfrm>
            <a:off x="3112226" y="4737659"/>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
        <p:nvSpPr>
          <p:cNvPr id="411" name="Google Shape;411;p22"/>
          <p:cNvSpPr/>
          <p:nvPr/>
        </p:nvSpPr>
        <p:spPr>
          <a:xfrm>
            <a:off x="689873" y="5552072"/>
            <a:ext cx="10610606" cy="897060"/>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2400">
                <a:solidFill>
                  <a:srgbClr val="FF0000"/>
                </a:solidFill>
                <a:latin typeface="Calibri"/>
                <a:ea typeface="Calibri"/>
                <a:cs typeface="Calibri"/>
                <a:sym typeface="Calibri"/>
              </a:rPr>
              <a:t>        ولهذا ثار التساؤل عن أثر قبول تقديم المعلومات الشخصية لتخزينها في الكمبيوتر علي نشر هذه المعلومات بنقلها إلى الغير الراغب في الحصول عليها ؟</a:t>
            </a:r>
            <a:endParaRPr b="1" sz="2400">
              <a:solidFill>
                <a:schemeClr val="lt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5" name="Shape 415"/>
        <p:cNvGrpSpPr/>
        <p:nvPr/>
      </p:nvGrpSpPr>
      <p:grpSpPr>
        <a:xfrm>
          <a:off x="0" y="0"/>
          <a:ext cx="0" cy="0"/>
          <a:chOff x="0" y="0"/>
          <a:chExt cx="0" cy="0"/>
        </a:xfrm>
      </p:grpSpPr>
      <p:sp>
        <p:nvSpPr>
          <p:cNvPr id="416" name="Google Shape;416;p23"/>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17" name="Google Shape;417;p23"/>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18" name="Google Shape;418;p23"/>
          <p:cNvPicPr preferRelativeResize="0"/>
          <p:nvPr/>
        </p:nvPicPr>
        <p:blipFill rotWithShape="1">
          <a:blip r:embed="rId3">
            <a:alphaModFix/>
          </a:blip>
          <a:srcRect b="0" l="0" r="0" t="0"/>
          <a:stretch/>
        </p:blipFill>
        <p:spPr>
          <a:xfrm>
            <a:off x="1364046" y="1672725"/>
            <a:ext cx="9039225" cy="3879347"/>
          </a:xfrm>
          <a:prstGeom prst="rect">
            <a:avLst/>
          </a:prstGeom>
          <a:noFill/>
          <a:ln>
            <a:noFill/>
          </a:ln>
        </p:spPr>
      </p:pic>
      <p:pic>
        <p:nvPicPr>
          <p:cNvPr id="419" name="Google Shape;419;p23"/>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20" name="Google Shape;420;p2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421" name="Google Shape;421;p2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422" name="Google Shape;422;p23"/>
          <p:cNvGrpSpPr/>
          <p:nvPr/>
        </p:nvGrpSpPr>
        <p:grpSpPr>
          <a:xfrm>
            <a:off x="5557117" y="1337276"/>
            <a:ext cx="5016834" cy="1206821"/>
            <a:chOff x="1329988" y="204252"/>
            <a:chExt cx="5016834" cy="1206821"/>
          </a:xfrm>
        </p:grpSpPr>
        <p:sp>
          <p:nvSpPr>
            <p:cNvPr id="423" name="Google Shape;423;p23"/>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23"/>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425" name="Google Shape;425;p23"/>
          <p:cNvSpPr/>
          <p:nvPr/>
        </p:nvSpPr>
        <p:spPr>
          <a:xfrm>
            <a:off x="3112226" y="3921511"/>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
        <p:nvSpPr>
          <p:cNvPr id="426" name="Google Shape;426;p23"/>
          <p:cNvSpPr/>
          <p:nvPr/>
        </p:nvSpPr>
        <p:spPr>
          <a:xfrm>
            <a:off x="689873" y="5237855"/>
            <a:ext cx="10610606" cy="121127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lang="ar-SA" sz="2400">
                <a:solidFill>
                  <a:srgbClr val="000000"/>
                </a:solidFill>
                <a:latin typeface="Calibri"/>
                <a:ea typeface="Calibri"/>
                <a:cs typeface="Calibri"/>
                <a:sym typeface="Calibri"/>
              </a:rPr>
              <a:t>وبطبيعة الحال فإن مسألة تحديد الأشخاص المتوقع اطلاعهم علي المعلومات </a:t>
            </a:r>
            <a:r>
              <a:rPr lang="ar-SA" sz="2400">
                <a:solidFill>
                  <a:srgbClr val="000000"/>
                </a:solidFill>
                <a:highlight>
                  <a:srgbClr val="FFFF00"/>
                </a:highlight>
                <a:latin typeface="Calibri"/>
                <a:ea typeface="Calibri"/>
                <a:cs typeface="Calibri"/>
                <a:sym typeface="Calibri"/>
              </a:rPr>
              <a:t>لا يخلو من المرونة التي يخضع تقديرها للقضاء أو للجهة الإدارية المشرفة علي نظم المعلومات والكمبيوتر ،</a:t>
            </a:r>
            <a:r>
              <a:rPr lang="ar-SA" sz="2400">
                <a:solidFill>
                  <a:srgbClr val="000000"/>
                </a:solidFill>
                <a:latin typeface="Calibri"/>
                <a:ea typeface="Calibri"/>
                <a:cs typeface="Calibri"/>
                <a:sym typeface="Calibri"/>
              </a:rPr>
              <a:t> ولكن ينصح بأن يكون التفسير تفسيرا ضيقا.</a:t>
            </a:r>
            <a:endParaRPr b="1" sz="2400">
              <a:solidFill>
                <a:schemeClr val="lt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24"/>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32" name="Google Shape;432;p24"/>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33" name="Google Shape;433;p24"/>
          <p:cNvPicPr preferRelativeResize="0"/>
          <p:nvPr/>
        </p:nvPicPr>
        <p:blipFill rotWithShape="1">
          <a:blip r:embed="rId3">
            <a:alphaModFix/>
          </a:blip>
          <a:srcRect b="0" l="0" r="0" t="0"/>
          <a:stretch/>
        </p:blipFill>
        <p:spPr>
          <a:xfrm>
            <a:off x="1364046" y="1672725"/>
            <a:ext cx="9039225" cy="3879347"/>
          </a:xfrm>
          <a:prstGeom prst="rect">
            <a:avLst/>
          </a:prstGeom>
          <a:noFill/>
          <a:ln>
            <a:noFill/>
          </a:ln>
        </p:spPr>
      </p:pic>
      <p:pic>
        <p:nvPicPr>
          <p:cNvPr id="434" name="Google Shape;434;p24"/>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35" name="Google Shape;435;p2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436" name="Google Shape;436;p24"/>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437" name="Google Shape;437;p24"/>
          <p:cNvGrpSpPr/>
          <p:nvPr/>
        </p:nvGrpSpPr>
        <p:grpSpPr>
          <a:xfrm>
            <a:off x="5557117" y="1337276"/>
            <a:ext cx="5016834" cy="1206821"/>
            <a:chOff x="1329988" y="204252"/>
            <a:chExt cx="5016834" cy="1206821"/>
          </a:xfrm>
        </p:grpSpPr>
        <p:sp>
          <p:nvSpPr>
            <p:cNvPr id="438" name="Google Shape;438;p24"/>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4"/>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440" name="Google Shape;440;p24"/>
          <p:cNvSpPr/>
          <p:nvPr/>
        </p:nvSpPr>
        <p:spPr>
          <a:xfrm>
            <a:off x="3112226" y="3921511"/>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
        <p:nvSpPr>
          <p:cNvPr id="441" name="Google Shape;441;p24"/>
          <p:cNvSpPr/>
          <p:nvPr/>
        </p:nvSpPr>
        <p:spPr>
          <a:xfrm>
            <a:off x="689873" y="5237855"/>
            <a:ext cx="10610606" cy="121127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lang="ar-SA" sz="2400">
                <a:solidFill>
                  <a:srgbClr val="000000"/>
                </a:solidFill>
                <a:latin typeface="Calibri"/>
                <a:ea typeface="Calibri"/>
                <a:cs typeface="Calibri"/>
                <a:sym typeface="Calibri"/>
              </a:rPr>
              <a:t>     </a:t>
            </a:r>
            <a:r>
              <a:rPr lang="ar-SA" sz="2400">
                <a:solidFill>
                  <a:srgbClr val="000000"/>
                </a:solidFill>
                <a:highlight>
                  <a:srgbClr val="FFFF00"/>
                </a:highlight>
                <a:latin typeface="Calibri"/>
                <a:ea typeface="Calibri"/>
                <a:cs typeface="Calibri"/>
                <a:sym typeface="Calibri"/>
              </a:rPr>
              <a:t> ويجوز أن يكون مصدر الالتزام بالسرية العقد</a:t>
            </a:r>
            <a:r>
              <a:rPr lang="ar-SA" sz="2400">
                <a:solidFill>
                  <a:srgbClr val="000000"/>
                </a:solidFill>
                <a:latin typeface="Calibri"/>
                <a:ea typeface="Calibri"/>
                <a:cs typeface="Calibri"/>
                <a:sym typeface="Calibri"/>
              </a:rPr>
              <a:t> الذي يبرم بين بنك المعلومات ومن يحق له الاستفادة من المعلومات وفقا للغرض من البرنامج.</a:t>
            </a:r>
            <a:endParaRPr b="1" sz="2400">
              <a:solidFill>
                <a:schemeClr val="lt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25"/>
          <p:cNvSpPr/>
          <p:nvPr/>
        </p:nvSpPr>
        <p:spPr>
          <a:xfrm>
            <a:off x="6983797" y="1212843"/>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47" name="Google Shape;447;p25"/>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448" name="Google Shape;448;p25"/>
          <p:cNvPicPr preferRelativeResize="0"/>
          <p:nvPr/>
        </p:nvPicPr>
        <p:blipFill rotWithShape="1">
          <a:blip r:embed="rId3">
            <a:alphaModFix/>
          </a:blip>
          <a:srcRect b="0" l="0" r="0" t="0"/>
          <a:stretch/>
        </p:blipFill>
        <p:spPr>
          <a:xfrm>
            <a:off x="1364046" y="1672725"/>
            <a:ext cx="9039225" cy="3879347"/>
          </a:xfrm>
          <a:prstGeom prst="rect">
            <a:avLst/>
          </a:prstGeom>
          <a:noFill/>
          <a:ln>
            <a:noFill/>
          </a:ln>
        </p:spPr>
      </p:pic>
      <p:pic>
        <p:nvPicPr>
          <p:cNvPr id="449" name="Google Shape;449;p25"/>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450" name="Google Shape;450;p2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451" name="Google Shape;451;p25"/>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452" name="Google Shape;452;p25"/>
          <p:cNvGrpSpPr/>
          <p:nvPr/>
        </p:nvGrpSpPr>
        <p:grpSpPr>
          <a:xfrm>
            <a:off x="5557117" y="1337276"/>
            <a:ext cx="5016834" cy="1206821"/>
            <a:chOff x="1329988" y="204252"/>
            <a:chExt cx="5016834" cy="1206821"/>
          </a:xfrm>
        </p:grpSpPr>
        <p:sp>
          <p:nvSpPr>
            <p:cNvPr id="453" name="Google Shape;453;p25"/>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25"/>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455" name="Google Shape;455;p25"/>
          <p:cNvSpPr/>
          <p:nvPr/>
        </p:nvSpPr>
        <p:spPr>
          <a:xfrm>
            <a:off x="3112226" y="3921511"/>
            <a:ext cx="5765900"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ثالثا : الحق في المحافظة على خصوصية المعلومات :</a:t>
            </a:r>
            <a:endParaRPr sz="2400">
              <a:solidFill>
                <a:schemeClr val="dk1"/>
              </a:solidFill>
              <a:latin typeface="Calibri"/>
              <a:ea typeface="Calibri"/>
              <a:cs typeface="Calibri"/>
              <a:sym typeface="Calibri"/>
            </a:endParaRPr>
          </a:p>
        </p:txBody>
      </p:sp>
      <p:sp>
        <p:nvSpPr>
          <p:cNvPr id="456" name="Google Shape;456;p25"/>
          <p:cNvSpPr/>
          <p:nvPr/>
        </p:nvSpPr>
        <p:spPr>
          <a:xfrm>
            <a:off x="689873" y="5237855"/>
            <a:ext cx="10610606" cy="1211277"/>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lang="ar-SA" sz="2400">
                <a:solidFill>
                  <a:srgbClr val="000000"/>
                </a:solidFill>
                <a:latin typeface="Calibri"/>
                <a:ea typeface="Calibri"/>
                <a:cs typeface="Calibri"/>
                <a:sym typeface="Calibri"/>
              </a:rPr>
              <a:t>     فقد أثبتت التجربة في العديد من البلدان أن المعلومات كانت محلا لسرقات شهيرة، ويتم ذلك عادة بالتواطؤ مع العاملين أو المسئولين عن الكمبيوتر .</a:t>
            </a:r>
            <a:endParaRPr b="1" sz="2400">
              <a:solidFill>
                <a:schemeClr val="lt1"/>
              </a:solidFill>
              <a:latin typeface="Times New Roman"/>
              <a:ea typeface="Times New Roman"/>
              <a:cs typeface="Times New Roman"/>
              <a:sym typeface="Times New Roman"/>
            </a:endParaRPr>
          </a:p>
        </p:txBody>
      </p:sp>
    </p:spTree>
  </p:cSld>
  <p:clrMapOvr>
    <a:masterClrMapping/>
  </p:clrMapOvr>
  <p:transition spd="slow">
    <p:push/>
  </p:transition>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pic>
        <p:nvPicPr>
          <p:cNvPr id="461" name="Google Shape;461;p26"/>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462" name="Google Shape;462;p2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463" name="Google Shape;463;p26"/>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464" name="Google Shape;464;p26"/>
          <p:cNvGrpSpPr/>
          <p:nvPr/>
        </p:nvGrpSpPr>
        <p:grpSpPr>
          <a:xfrm>
            <a:off x="5314244" y="2494389"/>
            <a:ext cx="5016834" cy="1206821"/>
            <a:chOff x="1329988" y="204252"/>
            <a:chExt cx="5016834" cy="1206821"/>
          </a:xfrm>
        </p:grpSpPr>
        <p:sp>
          <p:nvSpPr>
            <p:cNvPr id="465" name="Google Shape;465;p26"/>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26"/>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467" name="Google Shape;467;p26"/>
          <p:cNvSpPr/>
          <p:nvPr/>
        </p:nvSpPr>
        <p:spPr>
          <a:xfrm>
            <a:off x="5924550" y="4362281"/>
            <a:ext cx="3716054"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رابعا : الحق في الإشراف المستقل:</a:t>
            </a:r>
            <a:endParaRPr sz="2400">
              <a:solidFill>
                <a:schemeClr val="dk1"/>
              </a:solidFill>
              <a:latin typeface="Calibri"/>
              <a:ea typeface="Calibri"/>
              <a:cs typeface="Calibri"/>
              <a:sym typeface="Calibri"/>
            </a:endParaRPr>
          </a:p>
        </p:txBody>
      </p:sp>
      <p:pic>
        <p:nvPicPr>
          <p:cNvPr descr="In the Wake of GDPR, Will the U.S. Embrace Data Privacy? | Fortune" id="468" name="Google Shape;468;p26"/>
          <p:cNvPicPr preferRelativeResize="0"/>
          <p:nvPr/>
        </p:nvPicPr>
        <p:blipFill rotWithShape="1">
          <a:blip r:embed="rId4">
            <a:alphaModFix/>
          </a:blip>
          <a:srcRect b="0" l="0" r="0" t="0"/>
          <a:stretch/>
        </p:blipFill>
        <p:spPr>
          <a:xfrm>
            <a:off x="364698" y="1782991"/>
            <a:ext cx="4610099" cy="4287616"/>
          </a:xfrm>
          <a:prstGeom prst="rect">
            <a:avLst/>
          </a:prstGeom>
          <a:noFill/>
          <a:ln>
            <a:noFill/>
          </a:ln>
        </p:spPr>
      </p:pic>
    </p:spTree>
  </p:cSld>
  <p:clrMapOvr>
    <a:masterClrMapping/>
  </p:clrMapOvr>
  <mc:AlternateContent>
    <mc:Choice Requires="p14">
      <p:transition spd="slow">
        <p14:flash/>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pic>
        <p:nvPicPr>
          <p:cNvPr id="473" name="Google Shape;473;p27"/>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474" name="Google Shape;474;p2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475" name="Google Shape;475;p27"/>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476" name="Google Shape;476;p27"/>
          <p:cNvGrpSpPr/>
          <p:nvPr/>
        </p:nvGrpSpPr>
        <p:grpSpPr>
          <a:xfrm>
            <a:off x="6583435" y="2498465"/>
            <a:ext cx="5016834" cy="1206821"/>
            <a:chOff x="1329988" y="204252"/>
            <a:chExt cx="5016834" cy="1206821"/>
          </a:xfrm>
        </p:grpSpPr>
        <p:sp>
          <p:nvSpPr>
            <p:cNvPr id="477" name="Google Shape;477;p27"/>
            <p:cNvSpPr/>
            <p:nvPr/>
          </p:nvSpPr>
          <p:spPr>
            <a:xfrm>
              <a:off x="1329988" y="204252"/>
              <a:ext cx="5016834" cy="1206821"/>
            </a:xfrm>
            <a:prstGeom prst="round2SameRect">
              <a:avLst>
                <a:gd fmla="val 16667" name="adj1"/>
                <a:gd fmla="val 0" name="adj2"/>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27"/>
            <p:cNvSpPr txBox="1"/>
            <p:nvPr/>
          </p:nvSpPr>
          <p:spPr>
            <a:xfrm>
              <a:off x="1388900" y="263164"/>
              <a:ext cx="4899010" cy="1147909"/>
            </a:xfrm>
            <a:prstGeom prst="rect">
              <a:avLst/>
            </a:prstGeom>
            <a:noFill/>
            <a:ln>
              <a:noFill/>
            </a:ln>
          </p:spPr>
          <p:txBody>
            <a:bodyPr anchorCtr="0" anchor="ctr" bIns="30475" lIns="91425" spcFirstLastPara="1" rIns="91425" wrap="square" tIns="30475">
              <a:noAutofit/>
            </a:bodyPr>
            <a:lstStyle/>
            <a:p>
              <a:pPr indent="0" lvl="0" marL="0" marR="0" rtl="0" algn="ctr">
                <a:lnSpc>
                  <a:spcPct val="90000"/>
                </a:lnSpc>
                <a:spcBef>
                  <a:spcPts val="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المحور الأول</a:t>
              </a:r>
              <a:endParaRPr/>
            </a:p>
            <a:p>
              <a:pPr indent="0" lvl="0" marL="0" marR="0" rtl="0" algn="ctr">
                <a:lnSpc>
                  <a:spcPct val="90000"/>
                </a:lnSpc>
                <a:spcBef>
                  <a:spcPts val="840"/>
                </a:spcBef>
                <a:spcAft>
                  <a:spcPts val="0"/>
                </a:spcAft>
                <a:buClr>
                  <a:schemeClr val="lt1"/>
                </a:buClr>
                <a:buSzPts val="2400"/>
                <a:buFont typeface="Calibri"/>
                <a:buNone/>
              </a:pPr>
              <a:r>
                <a:rPr b="1" lang="ar-SA" sz="2400">
                  <a:solidFill>
                    <a:schemeClr val="lt1"/>
                  </a:solidFill>
                  <a:latin typeface="Calibri"/>
                  <a:ea typeface="Calibri"/>
                  <a:cs typeface="Calibri"/>
                  <a:sym typeface="Calibri"/>
                </a:rPr>
                <a:t>حقوق الشخص الذي سجلت المعلومات الشخصية المتعلقة به</a:t>
              </a:r>
              <a:endParaRPr/>
            </a:p>
          </p:txBody>
        </p:sp>
      </p:grpSp>
      <p:sp>
        <p:nvSpPr>
          <p:cNvPr id="479" name="Google Shape;479;p27"/>
          <p:cNvSpPr/>
          <p:nvPr/>
        </p:nvSpPr>
        <p:spPr>
          <a:xfrm>
            <a:off x="7260083" y="4478106"/>
            <a:ext cx="3516029" cy="74838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lnSpc>
                <a:spcPct val="107000"/>
              </a:lnSpc>
              <a:spcBef>
                <a:spcPts val="0"/>
              </a:spcBef>
              <a:spcAft>
                <a:spcPts val="0"/>
              </a:spcAft>
              <a:buNone/>
            </a:pPr>
            <a:r>
              <a:rPr b="1" lang="ar-SA" sz="2400">
                <a:solidFill>
                  <a:srgbClr val="000000"/>
                </a:solidFill>
                <a:latin typeface="Calibri"/>
                <a:ea typeface="Calibri"/>
                <a:cs typeface="Calibri"/>
                <a:sym typeface="Calibri"/>
              </a:rPr>
              <a:t>خامسا : الحق في الإخطار العام:</a:t>
            </a:r>
            <a:endParaRPr sz="2400">
              <a:solidFill>
                <a:schemeClr val="dk1"/>
              </a:solidFill>
              <a:latin typeface="Calibri"/>
              <a:ea typeface="Calibri"/>
              <a:cs typeface="Calibri"/>
              <a:sym typeface="Calibri"/>
            </a:endParaRPr>
          </a:p>
        </p:txBody>
      </p:sp>
      <p:pic>
        <p:nvPicPr>
          <p:cNvPr descr="Data Protection Policies &amp; Procedures – Cygnus" id="480" name="Google Shape;480;p27"/>
          <p:cNvPicPr preferRelativeResize="0"/>
          <p:nvPr/>
        </p:nvPicPr>
        <p:blipFill rotWithShape="1">
          <a:blip r:embed="rId4">
            <a:alphaModFix/>
          </a:blip>
          <a:srcRect b="0" l="0" r="0" t="0"/>
          <a:stretch/>
        </p:blipFill>
        <p:spPr>
          <a:xfrm>
            <a:off x="695325" y="1743075"/>
            <a:ext cx="5295900" cy="4654872"/>
          </a:xfrm>
          <a:prstGeom prst="rect">
            <a:avLst/>
          </a:prstGeom>
          <a:noFill/>
          <a:ln>
            <a:noFill/>
          </a:ln>
        </p:spPr>
      </p:pic>
    </p:spTree>
  </p:cSld>
  <p:clrMapOvr>
    <a:masterClrMapping/>
  </p:clrMapOvr>
  <mc:AlternateContent>
    <mc:Choice Requires="p14">
      <p:transition spd="slow">
        <p14:flash/>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4" name="Shape 484"/>
        <p:cNvGrpSpPr/>
        <p:nvPr/>
      </p:nvGrpSpPr>
      <p:grpSpPr>
        <a:xfrm>
          <a:off x="0" y="0"/>
          <a:ext cx="0" cy="0"/>
          <a:chOff x="0" y="0"/>
          <a:chExt cx="0" cy="0"/>
        </a:xfrm>
      </p:grpSpPr>
      <p:pic>
        <p:nvPicPr>
          <p:cNvPr id="485" name="Google Shape;485;p28"/>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486" name="Google Shape;486;p2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487" name="Google Shape;487;p28"/>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88" name="Google Shape;488;p28"/>
          <p:cNvSpPr/>
          <p:nvPr/>
        </p:nvSpPr>
        <p:spPr>
          <a:xfrm>
            <a:off x="4927700" y="1265147"/>
            <a:ext cx="6600825" cy="1906311"/>
          </a:xfrm>
          <a:custGeom>
            <a:rect b="b" l="l" r="r" t="t"/>
            <a:pathLst>
              <a:path extrusionOk="0" h="120000" w="120000">
                <a:moveTo>
                  <a:pt x="0" y="0"/>
                </a:moveTo>
                <a:lnTo>
                  <a:pt x="120000" y="0"/>
                </a:lnTo>
                <a:lnTo>
                  <a:pt x="120000" y="120000"/>
                </a:lnTo>
                <a:lnTo>
                  <a:pt x="0" y="120000"/>
                </a:lnTo>
                <a:close/>
              </a:path>
              <a:path extrusionOk="0" fill="none" h="120000" w="120000">
                <a:moveTo>
                  <a:pt x="-10000" y="0"/>
                </a:moveTo>
                <a:close/>
                <a:lnTo>
                  <a:pt x="-10000" y="120000"/>
                </a:lnTo>
              </a:path>
              <a:path extrusionOk="0" fill="none" h="120000" w="120000">
                <a:moveTo>
                  <a:pt x="-10000" y="22500"/>
                </a:moveTo>
                <a:lnTo>
                  <a:pt x="-46000" y="135000"/>
                </a:lnTo>
              </a:path>
            </a:pathLst>
          </a:custGeom>
          <a:noFill/>
          <a:ln>
            <a:noFill/>
          </a:ln>
        </p:spPr>
        <p:txBody>
          <a:bodyPr anchorCtr="1" anchor="ctr"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p28"/>
          <p:cNvSpPr/>
          <p:nvPr/>
        </p:nvSpPr>
        <p:spPr>
          <a:xfrm>
            <a:off x="5886450" y="2318559"/>
            <a:ext cx="5765900" cy="321237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2400">
                <a:solidFill>
                  <a:srgbClr val="000000"/>
                </a:solidFill>
                <a:latin typeface="Times New Roman"/>
                <a:ea typeface="Times New Roman"/>
                <a:cs typeface="Times New Roman"/>
                <a:sym typeface="Times New Roman"/>
              </a:rPr>
              <a:t>والخلاصة :</a:t>
            </a:r>
            <a:endParaRPr sz="2000">
              <a:solidFill>
                <a:schemeClr val="lt1"/>
              </a:solidFill>
              <a:latin typeface="Times New Roman"/>
              <a:ea typeface="Times New Roman"/>
              <a:cs typeface="Times New Roman"/>
              <a:sym typeface="Times New Roman"/>
            </a:endParaRPr>
          </a:p>
          <a:p>
            <a:pPr indent="0" lvl="0" marL="0" marR="0" rtl="1" algn="just">
              <a:spcBef>
                <a:spcPts val="0"/>
              </a:spcBef>
              <a:spcAft>
                <a:spcPts val="0"/>
              </a:spcAft>
              <a:buNone/>
            </a:pPr>
            <a:r>
              <a:rPr b="1" lang="ar-SA" sz="2400">
                <a:solidFill>
                  <a:srgbClr val="FF0000"/>
                </a:solidFill>
                <a:latin typeface="Times New Roman"/>
                <a:ea typeface="Times New Roman"/>
                <a:cs typeface="Times New Roman"/>
                <a:sym typeface="Times New Roman"/>
              </a:rPr>
              <a:t>         أن تلك المبادئ والحقوق تستهدف تقرير حماية الخصوصية المعلوماتية التي تجمع إلكترونيا، ومجمل تلك المبادئ يعني في المقام الأول أن ما يخزن عن الأفراد من معلومات يجب أن يبقي في مأمن من أيدي العابثين و المتطفلين ، كما يعني ضمان استخدامها فيما خصصت له من أغراض .</a:t>
            </a:r>
            <a:endParaRPr b="1" sz="2000">
              <a:solidFill>
                <a:srgbClr val="FF0000"/>
              </a:solidFill>
              <a:latin typeface="Times New Roman"/>
              <a:ea typeface="Times New Roman"/>
              <a:cs typeface="Times New Roman"/>
              <a:sym typeface="Times New Roman"/>
            </a:endParaRPr>
          </a:p>
        </p:txBody>
      </p:sp>
      <p:pic>
        <p:nvPicPr>
          <p:cNvPr descr="Data Protection Assessment &amp; Audit – Cygnus" id="490" name="Google Shape;490;p28"/>
          <p:cNvPicPr preferRelativeResize="0"/>
          <p:nvPr/>
        </p:nvPicPr>
        <p:blipFill rotWithShape="1">
          <a:blip r:embed="rId4">
            <a:alphaModFix/>
          </a:blip>
          <a:srcRect b="0" l="0" r="0" t="0"/>
          <a:stretch/>
        </p:blipFill>
        <p:spPr>
          <a:xfrm>
            <a:off x="272754" y="1619250"/>
            <a:ext cx="4965996" cy="4981571"/>
          </a:xfrm>
          <a:prstGeom prst="rect">
            <a:avLst/>
          </a:prstGeom>
          <a:noFill/>
          <a:ln>
            <a:noFill/>
          </a:ln>
        </p:spPr>
      </p:pic>
    </p:spTree>
  </p:cSld>
  <p:clrMapOvr>
    <a:masterClrMapping/>
  </p:clrMapOvr>
  <p:transition spd="slow">
    <p:randomBar dir="vert"/>
  </p:transition>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5" name="Shape 495"/>
        <p:cNvGrpSpPr/>
        <p:nvPr/>
      </p:nvGrpSpPr>
      <p:grpSpPr>
        <a:xfrm>
          <a:off x="0" y="0"/>
          <a:ext cx="0" cy="0"/>
          <a:chOff x="0" y="0"/>
          <a:chExt cx="0" cy="0"/>
        </a:xfrm>
      </p:grpSpPr>
      <p:sp>
        <p:nvSpPr>
          <p:cNvPr id="496" name="Google Shape;496;p29"/>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97" name="Google Shape;497;p29"/>
          <p:cNvSpPr/>
          <p:nvPr/>
        </p:nvSpPr>
        <p:spPr>
          <a:xfrm>
            <a:off x="1023401" y="1545189"/>
            <a:ext cx="9492623" cy="4381299"/>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Importance of Data Privacy Laws Explained | DataGrail" id="498" name="Google Shape;498;p29"/>
          <p:cNvPicPr preferRelativeResize="0"/>
          <p:nvPr/>
        </p:nvPicPr>
        <p:blipFill rotWithShape="1">
          <a:blip r:embed="rId3">
            <a:alphaModFix/>
          </a:blip>
          <a:srcRect b="0" l="0" r="0" t="0"/>
          <a:stretch/>
        </p:blipFill>
        <p:spPr>
          <a:xfrm>
            <a:off x="1319514" y="1780481"/>
            <a:ext cx="8924081" cy="4019988"/>
          </a:xfrm>
          <a:prstGeom prst="rect">
            <a:avLst/>
          </a:prstGeom>
          <a:noFill/>
          <a:ln>
            <a:noFill/>
          </a:ln>
        </p:spPr>
      </p:pic>
      <p:pic>
        <p:nvPicPr>
          <p:cNvPr id="499" name="Google Shape;499;p29"/>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500" name="Google Shape;500;p2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501" name="Google Shape;501;p29"/>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502" name="Google Shape;502;p29"/>
          <p:cNvGrpSpPr/>
          <p:nvPr/>
        </p:nvGrpSpPr>
        <p:grpSpPr>
          <a:xfrm>
            <a:off x="1023400" y="1149724"/>
            <a:ext cx="9492623" cy="1614995"/>
            <a:chOff x="3868859" y="2422459"/>
            <a:chExt cx="5333772" cy="1867101"/>
          </a:xfrm>
        </p:grpSpPr>
        <p:sp>
          <p:nvSpPr>
            <p:cNvPr id="503" name="Google Shape;503;p29"/>
            <p:cNvSpPr/>
            <p:nvPr/>
          </p:nvSpPr>
          <p:spPr>
            <a:xfrm>
              <a:off x="4628544" y="2422459"/>
              <a:ext cx="3909639" cy="1867101"/>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04" name="Google Shape;504;p29"/>
            <p:cNvSpPr txBox="1"/>
            <p:nvPr/>
          </p:nvSpPr>
          <p:spPr>
            <a:xfrm>
              <a:off x="3868859" y="2612726"/>
              <a:ext cx="5333772" cy="1423667"/>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spTree>
  </p:cSld>
  <p:clrMapOvr>
    <a:masterClrMapping/>
  </p:clrMapOvr>
  <mc:AlternateContent>
    <mc:Choice Requires="p14">
      <p:transition spd="slow">
        <p14:flash/>
      </p:transition>
    </mc:Choice>
    <mc:Fallback>
      <p:transition spd="med">
        <p:fade/>
      </p:transition>
    </mc:Fallback>
  </mc:AlternateContent>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sp>
        <p:nvSpPr>
          <p:cNvPr id="510" name="Google Shape;510;p30"/>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11" name="Google Shape;511;p30"/>
          <p:cNvSpPr/>
          <p:nvPr/>
        </p:nvSpPr>
        <p:spPr>
          <a:xfrm>
            <a:off x="1023401" y="1545189"/>
            <a:ext cx="9492623" cy="4381299"/>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descr="Technologie Moderne De Sécurité Des Données | Photo Premium" id="512" name="Google Shape;512;p30"/>
          <p:cNvPicPr preferRelativeResize="0"/>
          <p:nvPr/>
        </p:nvPicPr>
        <p:blipFill rotWithShape="1">
          <a:blip r:embed="rId3">
            <a:alphaModFix/>
          </a:blip>
          <a:srcRect b="0" l="0" r="0" t="0"/>
          <a:stretch/>
        </p:blipFill>
        <p:spPr>
          <a:xfrm>
            <a:off x="1147483" y="1598621"/>
            <a:ext cx="9249516" cy="4173156"/>
          </a:xfrm>
          <a:prstGeom prst="rect">
            <a:avLst/>
          </a:prstGeom>
          <a:noFill/>
          <a:ln>
            <a:noFill/>
          </a:ln>
        </p:spPr>
      </p:pic>
      <p:pic>
        <p:nvPicPr>
          <p:cNvPr id="513" name="Google Shape;513;p30"/>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514" name="Google Shape;514;p3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515" name="Google Shape;515;p30"/>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16" name="Google Shape;516;p30"/>
          <p:cNvSpPr/>
          <p:nvPr/>
        </p:nvSpPr>
        <p:spPr>
          <a:xfrm>
            <a:off x="321261" y="1789951"/>
            <a:ext cx="7018036" cy="3735474"/>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2000">
                <a:solidFill>
                  <a:schemeClr val="lt1"/>
                </a:solidFill>
                <a:latin typeface="Times New Roman"/>
                <a:ea typeface="Times New Roman"/>
                <a:cs typeface="Times New Roman"/>
                <a:sym typeface="Times New Roman"/>
              </a:rPr>
              <a:t>أولا: المنظمات الدولية ودورها في حماية الخصوصية المعلوماتية.</a:t>
            </a:r>
            <a:endParaRPr b="1" sz="2000">
              <a:solidFill>
                <a:schemeClr val="lt1"/>
              </a:solidFill>
              <a:latin typeface="Times New Roman"/>
              <a:ea typeface="Times New Roman"/>
              <a:cs typeface="Times New Roman"/>
              <a:sym typeface="Times New Roman"/>
            </a:endParaRPr>
          </a:p>
          <a:p>
            <a:pPr indent="-342900" lvl="0" marL="342900" marR="0" rtl="1" algn="just">
              <a:spcBef>
                <a:spcPts val="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منظمة التعاون الاقتصادي والتنمية.</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مجلس أوروبا.</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الاتحاد الأوربي.</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الأمم المتحدة.</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مجموعة الدول السبعة لاحقا مجموعة الثمانية </a:t>
            </a:r>
            <a:r>
              <a:rPr b="1" lang="ar-SA" sz="2000">
                <a:solidFill>
                  <a:schemeClr val="lt1"/>
                </a:solidFill>
                <a:latin typeface="Calibri"/>
                <a:ea typeface="Calibri"/>
                <a:cs typeface="Calibri"/>
                <a:sym typeface="Calibri"/>
              </a:rPr>
              <a:t>G8</a:t>
            </a:r>
            <a:r>
              <a:rPr b="1" lang="ar-SA" sz="2000">
                <a:solidFill>
                  <a:schemeClr val="lt1"/>
                </a:solidFill>
                <a:latin typeface="Times New Roman"/>
                <a:ea typeface="Times New Roman"/>
                <a:cs typeface="Times New Roman"/>
                <a:sym typeface="Times New Roman"/>
              </a:rPr>
              <a:t>.</a:t>
            </a:r>
            <a:endParaRPr b="1" sz="2000">
              <a:solidFill>
                <a:schemeClr val="lt1"/>
              </a:solidFill>
              <a:latin typeface="Times New Roman"/>
              <a:ea typeface="Times New Roman"/>
              <a:cs typeface="Times New Roman"/>
              <a:sym typeface="Times New Roman"/>
            </a:endParaRPr>
          </a:p>
          <a:p>
            <a:pPr indent="-342900" lvl="0" marL="342900" marR="0" rtl="1" algn="just">
              <a:spcBef>
                <a:spcPts val="500"/>
              </a:spcBef>
              <a:spcAft>
                <a:spcPts val="0"/>
              </a:spcAft>
              <a:buClr>
                <a:schemeClr val="lt1"/>
              </a:buClr>
              <a:buSzPts val="2000"/>
              <a:buFont typeface="Calibri"/>
              <a:buAutoNum type="arabicPeriod"/>
            </a:pPr>
            <a:r>
              <a:rPr b="1" lang="ar-SA" sz="2000">
                <a:solidFill>
                  <a:schemeClr val="lt1"/>
                </a:solidFill>
                <a:latin typeface="Times New Roman"/>
                <a:ea typeface="Times New Roman"/>
                <a:cs typeface="Times New Roman"/>
                <a:sym typeface="Times New Roman"/>
              </a:rPr>
              <a:t>منظمة التجارة العالمية.</a:t>
            </a:r>
            <a:endParaRPr b="1" sz="2000">
              <a:solidFill>
                <a:schemeClr val="lt1"/>
              </a:solidFill>
              <a:latin typeface="Times New Roman"/>
              <a:ea typeface="Times New Roman"/>
              <a:cs typeface="Times New Roman"/>
              <a:sym typeface="Times New Roman"/>
            </a:endParaRPr>
          </a:p>
          <a:p>
            <a:pPr indent="0" lvl="0" marL="0" marR="0" rtl="1" algn="just">
              <a:lnSpc>
                <a:spcPct val="107000"/>
              </a:lnSpc>
              <a:spcBef>
                <a:spcPts val="500"/>
              </a:spcBef>
              <a:spcAft>
                <a:spcPts val="0"/>
              </a:spcAft>
              <a:buNone/>
            </a:pPr>
            <a:r>
              <a:rPr b="1" lang="ar-SA" sz="2000">
                <a:solidFill>
                  <a:schemeClr val="lt1"/>
                </a:solidFill>
                <a:latin typeface="Calibri"/>
                <a:ea typeface="Calibri"/>
                <a:cs typeface="Calibri"/>
                <a:sym typeface="Calibri"/>
              </a:rPr>
              <a:t>ثانيا: المؤتمرات الدولية والمحلية ودورها في حماية الخصوصية المعلوماتية. )  المحاضرة القادمة بمشيئة الله تعالي ).</a:t>
            </a:r>
            <a:endParaRPr b="1" sz="2000">
              <a:solidFill>
                <a:schemeClr val="lt1"/>
              </a:solidFill>
              <a:latin typeface="Calibri"/>
              <a:ea typeface="Calibri"/>
              <a:cs typeface="Calibri"/>
              <a:sym typeface="Calibri"/>
            </a:endParaRPr>
          </a:p>
        </p:txBody>
      </p:sp>
      <p:grpSp>
        <p:nvGrpSpPr>
          <p:cNvPr id="517" name="Google Shape;517;p30"/>
          <p:cNvGrpSpPr/>
          <p:nvPr/>
        </p:nvGrpSpPr>
        <p:grpSpPr>
          <a:xfrm>
            <a:off x="6675402" y="857072"/>
            <a:ext cx="5489758" cy="5355263"/>
            <a:chOff x="4112350" y="505231"/>
            <a:chExt cx="5376438" cy="4940750"/>
          </a:xfrm>
        </p:grpSpPr>
        <p:sp>
          <p:nvSpPr>
            <p:cNvPr id="518" name="Google Shape;518;p30"/>
            <p:cNvSpPr/>
            <p:nvPr/>
          </p:nvSpPr>
          <p:spPr>
            <a:xfrm rot="2400000">
              <a:off x="4732252" y="2062469"/>
              <a:ext cx="3909639" cy="1867101"/>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19" name="Google Shape;519;p30"/>
            <p:cNvSpPr txBox="1"/>
            <p:nvPr/>
          </p:nvSpPr>
          <p:spPr>
            <a:xfrm rot="2400000">
              <a:off x="4086064" y="2028500"/>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spTree>
  </p:cSld>
  <p:clrMapOvr>
    <a:masterClrMapping/>
  </p:clrMapOvr>
  <mc:AlternateContent>
    <mc:Choice Requires="p14">
      <p:transition spd="slow" p14:dur="3400">
        <p14:reveal dir="l"/>
      </p:transition>
    </mc:Choice>
    <mc:Fallback>
      <p:transition spd="med">
        <p:fade/>
      </p:transition>
    </mc:Fallback>
  </mc:AlternateContent>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pic>
        <p:nvPicPr>
          <p:cNvPr id="525" name="Google Shape;525;p31"/>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26" name="Google Shape;526;p3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527" name="Google Shape;527;p31"/>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28" name="Google Shape;528;p31"/>
          <p:cNvSpPr/>
          <p:nvPr/>
        </p:nvSpPr>
        <p:spPr>
          <a:xfrm>
            <a:off x="763929" y="5246055"/>
            <a:ext cx="9410217" cy="1125123"/>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342900" lvl="0" marL="342900" marR="0" rtl="1" algn="just">
              <a:spcBef>
                <a:spcPts val="0"/>
              </a:spcBef>
              <a:spcAft>
                <a:spcPts val="0"/>
              </a:spcAft>
              <a:buClr>
                <a:schemeClr val="dk1"/>
              </a:buClr>
              <a:buSzPts val="3200"/>
              <a:buFont typeface="Calibri"/>
              <a:buAutoNum type="arabicPeriod"/>
            </a:pPr>
            <a:r>
              <a:rPr b="1" lang="ar-SA" sz="3200">
                <a:solidFill>
                  <a:schemeClr val="dk1"/>
                </a:solidFill>
                <a:highlight>
                  <a:srgbClr val="FFFF00"/>
                </a:highlight>
                <a:latin typeface="Calibri"/>
                <a:ea typeface="Calibri"/>
                <a:cs typeface="Calibri"/>
                <a:sym typeface="Calibri"/>
              </a:rPr>
              <a:t>منظمة التعاون الاقتصادي والتنمية:</a:t>
            </a:r>
            <a:endParaRPr b="1" sz="3200">
              <a:solidFill>
                <a:schemeClr val="dk1"/>
              </a:solidFill>
              <a:highlight>
                <a:srgbClr val="FFFF00"/>
              </a:highlight>
              <a:latin typeface="Calibri"/>
              <a:ea typeface="Calibri"/>
              <a:cs typeface="Calibri"/>
              <a:sym typeface="Calibri"/>
            </a:endParaRPr>
          </a:p>
        </p:txBody>
      </p:sp>
      <p:grpSp>
        <p:nvGrpSpPr>
          <p:cNvPr id="529" name="Google Shape;529;p31"/>
          <p:cNvGrpSpPr/>
          <p:nvPr/>
        </p:nvGrpSpPr>
        <p:grpSpPr>
          <a:xfrm>
            <a:off x="7434075" y="1088120"/>
            <a:ext cx="5489758" cy="5355264"/>
            <a:chOff x="4157693" y="996042"/>
            <a:chExt cx="5376438" cy="4940750"/>
          </a:xfrm>
        </p:grpSpPr>
        <p:sp>
          <p:nvSpPr>
            <p:cNvPr id="530" name="Google Shape;530;p31"/>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31" name="Google Shape;531;p31"/>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India Data Protection Law Draft: What to Expect" id="532" name="Google Shape;532;p31"/>
          <p:cNvPicPr preferRelativeResize="0"/>
          <p:nvPr/>
        </p:nvPicPr>
        <p:blipFill rotWithShape="1">
          <a:blip r:embed="rId4">
            <a:alphaModFix/>
          </a:blip>
          <a:srcRect b="0" l="0" r="0" t="0"/>
          <a:stretch/>
        </p:blipFill>
        <p:spPr>
          <a:xfrm>
            <a:off x="373004" y="1574454"/>
            <a:ext cx="7963383" cy="3433134"/>
          </a:xfrm>
          <a:prstGeom prst="rect">
            <a:avLst/>
          </a:prstGeom>
          <a:solidFill>
            <a:srgbClr val="ECECEC"/>
          </a:solidFill>
          <a:ln cap="rnd" cmpd="sng" w="190500">
            <a:solidFill>
              <a:srgbClr val="FFFFFF"/>
            </a:solidFill>
            <a:prstDash val="solid"/>
            <a:round/>
            <a:headEnd len="sm" w="sm" type="none"/>
            <a:tailEnd len="sm" w="sm" type="none"/>
          </a:ln>
          <a:effectLst>
            <a:outerShdw blurRad="50000" rotWithShape="0" algn="tl">
              <a:srgbClr val="000000">
                <a:alpha val="40784"/>
              </a:srgbClr>
            </a:outerShdw>
          </a:effectLst>
        </p:spPr>
      </p:pic>
    </p:spTree>
  </p:cSld>
  <p:clrMapOvr>
    <a:masterClrMapping/>
  </p:clrMapOvr>
  <mc:AlternateContent>
    <mc:Choice Requires="p14">
      <p:transition spd="slow" p14:dur="3400">
        <p14:reveal dir="l"/>
      </p:transition>
    </mc:Choice>
    <mc:Fallback>
      <p:transition spd="med">
        <p:fade/>
      </p:transition>
    </mc:Fallback>
  </mc:AlternateContent>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 name="Shape 537"/>
        <p:cNvGrpSpPr/>
        <p:nvPr/>
      </p:nvGrpSpPr>
      <p:grpSpPr>
        <a:xfrm>
          <a:off x="0" y="0"/>
          <a:ext cx="0" cy="0"/>
          <a:chOff x="0" y="0"/>
          <a:chExt cx="0" cy="0"/>
        </a:xfrm>
      </p:grpSpPr>
      <p:pic>
        <p:nvPicPr>
          <p:cNvPr id="538" name="Google Shape;538;p32"/>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39" name="Google Shape;539;p3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540" name="Google Shape;540;p32"/>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41" name="Google Shape;541;p32"/>
          <p:cNvSpPr/>
          <p:nvPr/>
        </p:nvSpPr>
        <p:spPr>
          <a:xfrm>
            <a:off x="763929" y="5246055"/>
            <a:ext cx="9410217" cy="1125123"/>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342900" lvl="0" marL="342900" marR="0" rtl="1" algn="just">
              <a:spcBef>
                <a:spcPts val="0"/>
              </a:spcBef>
              <a:spcAft>
                <a:spcPts val="0"/>
              </a:spcAft>
              <a:buClr>
                <a:schemeClr val="dk1"/>
              </a:buClr>
              <a:buSzPts val="3200"/>
              <a:buFont typeface="Calibri"/>
              <a:buAutoNum type="arabicPeriod"/>
            </a:pPr>
            <a:r>
              <a:rPr b="1" lang="ar-SA" sz="3200">
                <a:solidFill>
                  <a:schemeClr val="dk1"/>
                </a:solidFill>
                <a:highlight>
                  <a:srgbClr val="FFFF00"/>
                </a:highlight>
                <a:latin typeface="Calibri"/>
                <a:ea typeface="Calibri"/>
                <a:cs typeface="Calibri"/>
                <a:sym typeface="Calibri"/>
              </a:rPr>
              <a:t>منظمة التعاون الاقتصادي والتنمية:</a:t>
            </a:r>
            <a:endParaRPr b="1" sz="3200">
              <a:solidFill>
                <a:schemeClr val="dk1"/>
              </a:solidFill>
              <a:highlight>
                <a:srgbClr val="FFFF00"/>
              </a:highlight>
              <a:latin typeface="Calibri"/>
              <a:ea typeface="Calibri"/>
              <a:cs typeface="Calibri"/>
              <a:sym typeface="Calibri"/>
            </a:endParaRPr>
          </a:p>
        </p:txBody>
      </p:sp>
      <p:grpSp>
        <p:nvGrpSpPr>
          <p:cNvPr id="542" name="Google Shape;542;p32"/>
          <p:cNvGrpSpPr/>
          <p:nvPr/>
        </p:nvGrpSpPr>
        <p:grpSpPr>
          <a:xfrm>
            <a:off x="7434075" y="1088120"/>
            <a:ext cx="5489758" cy="5355264"/>
            <a:chOff x="4157693" y="996042"/>
            <a:chExt cx="5376438" cy="4940750"/>
          </a:xfrm>
        </p:grpSpPr>
        <p:sp>
          <p:nvSpPr>
            <p:cNvPr id="543" name="Google Shape;543;p32"/>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44" name="Google Shape;544;p32"/>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India Data Protection Law Draft: What to Expect" id="545" name="Google Shape;545;p32"/>
          <p:cNvPicPr preferRelativeResize="0"/>
          <p:nvPr/>
        </p:nvPicPr>
        <p:blipFill rotWithShape="1">
          <a:blip r:embed="rId4">
            <a:alphaModFix/>
          </a:blip>
          <a:srcRect b="0" l="0" r="0" t="0"/>
          <a:stretch/>
        </p:blipFill>
        <p:spPr>
          <a:xfrm>
            <a:off x="373004" y="1574454"/>
            <a:ext cx="7963383" cy="3433134"/>
          </a:xfrm>
          <a:prstGeom prst="rect">
            <a:avLst/>
          </a:prstGeom>
          <a:solidFill>
            <a:srgbClr val="ECECEC"/>
          </a:solidFill>
          <a:ln cap="rnd" cmpd="sng" w="190500">
            <a:solidFill>
              <a:srgbClr val="FFFFFF"/>
            </a:solidFill>
            <a:prstDash val="solid"/>
            <a:round/>
            <a:headEnd len="sm" w="sm" type="none"/>
            <a:tailEnd len="sm" w="sm" type="none"/>
          </a:ln>
          <a:effectLst>
            <a:outerShdw blurRad="50000" rotWithShape="0" algn="tl">
              <a:srgbClr val="000000">
                <a:alpha val="40784"/>
              </a:srgbClr>
            </a:outerShdw>
          </a:effectLst>
        </p:spPr>
      </p:pic>
    </p:spTree>
  </p:cSld>
  <p:clrMapOvr>
    <a:masterClrMapping/>
  </p:clrMapOvr>
  <mc:AlternateContent>
    <mc:Choice Requires="p14">
      <p:transition spd="slow" p14:dur="3400">
        <p14:reveal dir="l"/>
      </p:transition>
    </mc:Choice>
    <mc:Fallback>
      <p:transition spd="med">
        <p:fade/>
      </p:transition>
    </mc:Fallback>
  </mc:AlternateContent>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0" name="Shape 550"/>
        <p:cNvGrpSpPr/>
        <p:nvPr/>
      </p:nvGrpSpPr>
      <p:grpSpPr>
        <a:xfrm>
          <a:off x="0" y="0"/>
          <a:ext cx="0" cy="0"/>
          <a:chOff x="0" y="0"/>
          <a:chExt cx="0" cy="0"/>
        </a:xfrm>
      </p:grpSpPr>
      <p:pic>
        <p:nvPicPr>
          <p:cNvPr id="551" name="Google Shape;551;p33"/>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52" name="Google Shape;552;p3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553" name="Google Shape;553;p33"/>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54" name="Google Shape;554;p33"/>
          <p:cNvSpPr/>
          <p:nvPr/>
        </p:nvSpPr>
        <p:spPr>
          <a:xfrm>
            <a:off x="541707" y="2880726"/>
            <a:ext cx="9352345" cy="317584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0" lvl="0" marL="0" marR="0" rtl="1" algn="just">
              <a:spcBef>
                <a:spcPts val="0"/>
              </a:spcBef>
              <a:spcAft>
                <a:spcPts val="0"/>
              </a:spcAft>
              <a:buNone/>
            </a:pPr>
            <a:r>
              <a:rPr b="1" lang="ar-SA" sz="3200">
                <a:solidFill>
                  <a:schemeClr val="dk1"/>
                </a:solidFill>
                <a:highlight>
                  <a:srgbClr val="FFFF00"/>
                </a:highlight>
                <a:latin typeface="Calibri"/>
                <a:ea typeface="Calibri"/>
                <a:cs typeface="Calibri"/>
                <a:sym typeface="Calibri"/>
              </a:rPr>
              <a:t>2. </a:t>
            </a:r>
            <a:r>
              <a:rPr b="1" lang="ar-SA" sz="3200">
                <a:solidFill>
                  <a:srgbClr val="000000"/>
                </a:solidFill>
                <a:highlight>
                  <a:srgbClr val="FFFF00"/>
                </a:highlight>
                <a:latin typeface="Calibri"/>
                <a:ea typeface="Calibri"/>
                <a:cs typeface="Calibri"/>
                <a:sym typeface="Calibri"/>
              </a:rPr>
              <a:t>مجلس أوروبا ( Council of Europe ):</a:t>
            </a:r>
            <a:endParaRPr b="1" sz="3200">
              <a:solidFill>
                <a:srgbClr val="000000"/>
              </a:solidFill>
              <a:highlight>
                <a:srgbClr val="FFFF00"/>
              </a:highlight>
              <a:latin typeface="Calibri"/>
              <a:ea typeface="Calibri"/>
              <a:cs typeface="Calibri"/>
              <a:sym typeface="Calibri"/>
            </a:endParaRPr>
          </a:p>
          <a:p>
            <a:pPr indent="0" lvl="0" marL="0" marR="0" rtl="1" algn="just">
              <a:spcBef>
                <a:spcPts val="500"/>
              </a:spcBef>
              <a:spcAft>
                <a:spcPts val="0"/>
              </a:spcAft>
              <a:buNone/>
            </a:pPr>
            <a:r>
              <a:rPr b="1" lang="ar-SA" sz="3200">
                <a:solidFill>
                  <a:srgbClr val="000000"/>
                </a:solidFill>
                <a:latin typeface="Times New Roman"/>
                <a:ea typeface="Times New Roman"/>
                <a:cs typeface="Times New Roman"/>
                <a:sym typeface="Times New Roman"/>
              </a:rPr>
              <a:t>أولا : اتفاقية حماية الأفراد في نطاق المعالجة الإلكترونية للبيانات الشخصية.</a:t>
            </a:r>
            <a:endParaRPr sz="2800">
              <a:solidFill>
                <a:schemeClr val="lt1"/>
              </a:solidFill>
              <a:latin typeface="Times New Roman"/>
              <a:ea typeface="Times New Roman"/>
              <a:cs typeface="Times New Roman"/>
              <a:sym typeface="Times New Roman"/>
            </a:endParaRPr>
          </a:p>
          <a:p>
            <a:pPr indent="0" lvl="0" marL="0" marR="0" rtl="1" algn="just">
              <a:spcBef>
                <a:spcPts val="0"/>
              </a:spcBef>
              <a:spcAft>
                <a:spcPts val="0"/>
              </a:spcAft>
              <a:buNone/>
            </a:pPr>
            <a:r>
              <a:rPr b="1" lang="ar-SA" sz="3200">
                <a:solidFill>
                  <a:srgbClr val="000000"/>
                </a:solidFill>
                <a:latin typeface="Calibri"/>
                <a:ea typeface="Calibri"/>
                <a:cs typeface="Calibri"/>
                <a:sym typeface="Calibri"/>
              </a:rPr>
              <a:t>ثانيا : المبادئ التوجيهية للتعاون بين السلطات القضائية وبين مزودي خدمة الإنترنت لمكافحة جرائم المعلوماتية. </a:t>
            </a:r>
            <a:endParaRPr b="1" sz="3200">
              <a:solidFill>
                <a:schemeClr val="dk1"/>
              </a:solidFill>
              <a:highlight>
                <a:srgbClr val="FFFF00"/>
              </a:highlight>
              <a:latin typeface="Calibri"/>
              <a:ea typeface="Calibri"/>
              <a:cs typeface="Calibri"/>
              <a:sym typeface="Calibri"/>
            </a:endParaRPr>
          </a:p>
        </p:txBody>
      </p:sp>
      <p:grpSp>
        <p:nvGrpSpPr>
          <p:cNvPr id="555" name="Google Shape;555;p33"/>
          <p:cNvGrpSpPr/>
          <p:nvPr/>
        </p:nvGrpSpPr>
        <p:grpSpPr>
          <a:xfrm>
            <a:off x="7402075" y="-656753"/>
            <a:ext cx="5489758" cy="5355264"/>
            <a:chOff x="4157693" y="996042"/>
            <a:chExt cx="5376438" cy="4940750"/>
          </a:xfrm>
        </p:grpSpPr>
        <p:sp>
          <p:nvSpPr>
            <p:cNvPr id="556" name="Google Shape;556;p33"/>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57" name="Google Shape;557;p33"/>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spTree>
  </p:cSld>
  <p:clrMapOvr>
    <a:masterClrMapping/>
  </p:clrMapOvr>
  <mc:AlternateContent>
    <mc:Choice Requires="p14">
      <p:transition spd="slow" p14:dur="3400">
        <p14:reveal dir="l"/>
      </p:transition>
    </mc:Choice>
    <mc:Fallback>
      <p:transition spd="med">
        <p:fade/>
      </p:transition>
    </mc:Fallback>
  </mc:AlternateContent>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pic>
        <p:nvPicPr>
          <p:cNvPr id="563" name="Google Shape;563;p34"/>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64" name="Google Shape;564;p34"/>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565" name="Google Shape;565;p34"/>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66" name="Google Shape;566;p34"/>
          <p:cNvSpPr/>
          <p:nvPr/>
        </p:nvSpPr>
        <p:spPr>
          <a:xfrm>
            <a:off x="1041722" y="4919241"/>
            <a:ext cx="10776030" cy="154981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0" lvl="0" marL="0" marR="0" rtl="1" algn="just">
              <a:spcBef>
                <a:spcPts val="0"/>
              </a:spcBef>
              <a:spcAft>
                <a:spcPts val="0"/>
              </a:spcAft>
              <a:buNone/>
            </a:pPr>
            <a:r>
              <a:rPr b="1" lang="ar-SA" sz="3200">
                <a:solidFill>
                  <a:schemeClr val="dk1"/>
                </a:solidFill>
                <a:latin typeface="Calibri"/>
                <a:ea typeface="Calibri"/>
                <a:cs typeface="Calibri"/>
                <a:sym typeface="Calibri"/>
              </a:rPr>
              <a:t>2. </a:t>
            </a:r>
            <a:r>
              <a:rPr b="1" lang="ar-SA" sz="3200">
                <a:solidFill>
                  <a:srgbClr val="000000"/>
                </a:solidFill>
                <a:latin typeface="Calibri"/>
                <a:ea typeface="Calibri"/>
                <a:cs typeface="Calibri"/>
                <a:sym typeface="Calibri"/>
              </a:rPr>
              <a:t>مجلس أوروبا ( Council of Europe ):</a:t>
            </a:r>
            <a:endParaRPr b="1" sz="3200">
              <a:solidFill>
                <a:srgbClr val="000000"/>
              </a:solidFill>
              <a:latin typeface="Calibri"/>
              <a:ea typeface="Calibri"/>
              <a:cs typeface="Calibri"/>
              <a:sym typeface="Calibri"/>
            </a:endParaRPr>
          </a:p>
          <a:p>
            <a:pPr indent="0" lvl="0" marL="0" marR="0" rtl="1" algn="just">
              <a:spcBef>
                <a:spcPts val="500"/>
              </a:spcBef>
              <a:spcAft>
                <a:spcPts val="0"/>
              </a:spcAft>
              <a:buNone/>
            </a:pPr>
            <a:r>
              <a:rPr b="1" lang="ar-SA" sz="3200">
                <a:solidFill>
                  <a:srgbClr val="000000"/>
                </a:solidFill>
                <a:highlight>
                  <a:srgbClr val="FFFF00"/>
                </a:highlight>
                <a:latin typeface="Times New Roman"/>
                <a:ea typeface="Times New Roman"/>
                <a:cs typeface="Times New Roman"/>
                <a:sym typeface="Times New Roman"/>
              </a:rPr>
              <a:t>أولا : اتفاقية حماية الأفراد في نطاق المعالجة الإلكترونية للبيانات الشخصية:</a:t>
            </a:r>
            <a:endParaRPr b="1" sz="3200">
              <a:solidFill>
                <a:schemeClr val="dk1"/>
              </a:solidFill>
              <a:highlight>
                <a:srgbClr val="FFFF00"/>
              </a:highlight>
              <a:latin typeface="Calibri"/>
              <a:ea typeface="Calibri"/>
              <a:cs typeface="Calibri"/>
              <a:sym typeface="Calibri"/>
            </a:endParaRPr>
          </a:p>
        </p:txBody>
      </p:sp>
      <p:grpSp>
        <p:nvGrpSpPr>
          <p:cNvPr id="567" name="Google Shape;567;p34"/>
          <p:cNvGrpSpPr/>
          <p:nvPr/>
        </p:nvGrpSpPr>
        <p:grpSpPr>
          <a:xfrm>
            <a:off x="7089558" y="44756"/>
            <a:ext cx="5489758" cy="5355264"/>
            <a:chOff x="4157693" y="996042"/>
            <a:chExt cx="5376438" cy="4940750"/>
          </a:xfrm>
        </p:grpSpPr>
        <p:sp>
          <p:nvSpPr>
            <p:cNvPr id="568" name="Google Shape;568;p34"/>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69" name="Google Shape;569;p34"/>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How Dare They Peep into My Private Life?”: Children's Rights Violations by  Governments that Endorsed Online Learning During the Covid-19 Pandemic | HRW" id="570" name="Google Shape;570;p34"/>
          <p:cNvPicPr preferRelativeResize="0"/>
          <p:nvPr/>
        </p:nvPicPr>
        <p:blipFill rotWithShape="1">
          <a:blip r:embed="rId4">
            <a:alphaModFix/>
          </a:blip>
          <a:srcRect b="0" l="0" r="0" t="0"/>
          <a:stretch/>
        </p:blipFill>
        <p:spPr>
          <a:xfrm>
            <a:off x="212320" y="1478312"/>
            <a:ext cx="7461695" cy="3227732"/>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spTree>
  </p:cSld>
  <p:clrMapOvr>
    <a:masterClrMapping/>
  </p:clrMapOvr>
  <p:transition spd="slow" p14:dur="1500">
    <p:split orient="vert"/>
  </p:transition>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pic>
        <p:nvPicPr>
          <p:cNvPr id="576" name="Google Shape;576;p35"/>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77" name="Google Shape;577;p35"/>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578" name="Google Shape;578;p35"/>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79" name="Google Shape;579;p35"/>
          <p:cNvSpPr/>
          <p:nvPr/>
        </p:nvSpPr>
        <p:spPr>
          <a:xfrm>
            <a:off x="374248" y="4236525"/>
            <a:ext cx="11512952" cy="2151703"/>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0" lvl="0" marL="0" marR="0" rtl="1" algn="just">
              <a:spcBef>
                <a:spcPts val="0"/>
              </a:spcBef>
              <a:spcAft>
                <a:spcPts val="0"/>
              </a:spcAft>
              <a:buNone/>
            </a:pPr>
            <a:r>
              <a:rPr b="1" lang="ar-SA" sz="3200">
                <a:solidFill>
                  <a:schemeClr val="dk1"/>
                </a:solidFill>
                <a:latin typeface="Calibri"/>
                <a:ea typeface="Calibri"/>
                <a:cs typeface="Calibri"/>
                <a:sym typeface="Calibri"/>
              </a:rPr>
              <a:t>2. </a:t>
            </a:r>
            <a:r>
              <a:rPr b="1" lang="ar-SA" sz="3200">
                <a:solidFill>
                  <a:srgbClr val="000000"/>
                </a:solidFill>
                <a:latin typeface="Calibri"/>
                <a:ea typeface="Calibri"/>
                <a:cs typeface="Calibri"/>
                <a:sym typeface="Calibri"/>
              </a:rPr>
              <a:t>مجلس أوروبا ( Council of Europe ):</a:t>
            </a:r>
            <a:endParaRPr b="1" sz="3200">
              <a:solidFill>
                <a:srgbClr val="000000"/>
              </a:solidFill>
              <a:latin typeface="Calibri"/>
              <a:ea typeface="Calibri"/>
              <a:cs typeface="Calibri"/>
              <a:sym typeface="Calibri"/>
            </a:endParaRPr>
          </a:p>
          <a:p>
            <a:pPr indent="0" lvl="0" marL="0" marR="0" rtl="1" algn="just">
              <a:spcBef>
                <a:spcPts val="500"/>
              </a:spcBef>
              <a:spcAft>
                <a:spcPts val="0"/>
              </a:spcAft>
              <a:buNone/>
            </a:pPr>
            <a:r>
              <a:rPr b="1" lang="ar-SA" sz="3200">
                <a:solidFill>
                  <a:srgbClr val="000000"/>
                </a:solidFill>
                <a:highlight>
                  <a:srgbClr val="FFFF00"/>
                </a:highlight>
                <a:latin typeface="Times New Roman"/>
                <a:ea typeface="Times New Roman"/>
                <a:cs typeface="Times New Roman"/>
                <a:sym typeface="Times New Roman"/>
              </a:rPr>
              <a:t>ثانيا: المبادئ التوجيهية للتعاون بين سلطات القضائية وبين مزودي خدمة الإنترنت لمكافحة جرائم السيبرانية:</a:t>
            </a:r>
            <a:endParaRPr b="1" sz="3200">
              <a:solidFill>
                <a:schemeClr val="dk1"/>
              </a:solidFill>
              <a:highlight>
                <a:srgbClr val="FFFF00"/>
              </a:highlight>
              <a:latin typeface="Calibri"/>
              <a:ea typeface="Calibri"/>
              <a:cs typeface="Calibri"/>
              <a:sym typeface="Calibri"/>
            </a:endParaRPr>
          </a:p>
        </p:txBody>
      </p:sp>
      <p:grpSp>
        <p:nvGrpSpPr>
          <p:cNvPr id="580" name="Google Shape;580;p35"/>
          <p:cNvGrpSpPr/>
          <p:nvPr/>
        </p:nvGrpSpPr>
        <p:grpSpPr>
          <a:xfrm>
            <a:off x="7378925" y="-643889"/>
            <a:ext cx="5489758" cy="5355264"/>
            <a:chOff x="4157693" y="996042"/>
            <a:chExt cx="5376438" cy="4940750"/>
          </a:xfrm>
        </p:grpSpPr>
        <p:sp>
          <p:nvSpPr>
            <p:cNvPr id="581" name="Google Shape;581;p35"/>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82" name="Google Shape;582;p35"/>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How Dare They Peep into My Private Life?”: Children's Rights Violations by  Governments that Endorsed Online Learning During the Covid-19 Pandemic | HRW" id="583" name="Google Shape;583;p35"/>
          <p:cNvPicPr preferRelativeResize="0"/>
          <p:nvPr/>
        </p:nvPicPr>
        <p:blipFill rotWithShape="1">
          <a:blip r:embed="rId4">
            <a:alphaModFix/>
          </a:blip>
          <a:srcRect b="0" l="0" r="0" t="0"/>
          <a:stretch/>
        </p:blipFill>
        <p:spPr>
          <a:xfrm>
            <a:off x="1041722" y="1130354"/>
            <a:ext cx="7461695" cy="3227732"/>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spTree>
  </p:cSld>
  <p:clrMapOvr>
    <a:masterClrMapping/>
  </p:clrMapOvr>
  <p:transition spd="slow" p14:dur="1500">
    <p:split orient="vert"/>
  </p:transition>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pic>
        <p:nvPicPr>
          <p:cNvPr id="589" name="Google Shape;589;p36"/>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590" name="Google Shape;590;p36"/>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591" name="Google Shape;591;p36"/>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92" name="Google Shape;592;p36"/>
          <p:cNvSpPr/>
          <p:nvPr/>
        </p:nvSpPr>
        <p:spPr>
          <a:xfrm>
            <a:off x="162046" y="3429000"/>
            <a:ext cx="11881191" cy="3076551"/>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2800">
                <a:solidFill>
                  <a:schemeClr val="lt1"/>
                </a:solidFill>
                <a:latin typeface="Calibri"/>
                <a:ea typeface="Calibri"/>
                <a:cs typeface="Calibri"/>
                <a:sym typeface="Calibri"/>
              </a:rPr>
              <a:t>                     أولا: المنظمات الدولية ودورها في حماية الخصوصية المعلوماتية:</a:t>
            </a:r>
            <a:endParaRPr b="1" sz="2800">
              <a:solidFill>
                <a:schemeClr val="lt1"/>
              </a:solidFill>
              <a:latin typeface="Calibri"/>
              <a:ea typeface="Calibri"/>
              <a:cs typeface="Calibri"/>
              <a:sym typeface="Calibri"/>
            </a:endParaRPr>
          </a:p>
          <a:p>
            <a:pPr indent="0" lvl="0" marL="0" marR="0" rtl="1" algn="just">
              <a:spcBef>
                <a:spcPts val="0"/>
              </a:spcBef>
              <a:spcAft>
                <a:spcPts val="0"/>
              </a:spcAft>
              <a:buNone/>
            </a:pPr>
            <a:r>
              <a:rPr b="1" lang="ar-SA" sz="2800">
                <a:solidFill>
                  <a:schemeClr val="dk1"/>
                </a:solidFill>
                <a:latin typeface="Calibri"/>
                <a:ea typeface="Calibri"/>
                <a:cs typeface="Calibri"/>
                <a:sym typeface="Calibri"/>
              </a:rPr>
              <a:t>2. </a:t>
            </a:r>
            <a:r>
              <a:rPr b="1" lang="ar-SA" sz="2800">
                <a:solidFill>
                  <a:srgbClr val="000000"/>
                </a:solidFill>
                <a:latin typeface="Calibri"/>
                <a:ea typeface="Calibri"/>
                <a:cs typeface="Calibri"/>
                <a:sym typeface="Calibri"/>
              </a:rPr>
              <a:t>مجلس أوروبا ( Council of Europe ):</a:t>
            </a:r>
            <a:endParaRPr b="1" sz="2800">
              <a:solidFill>
                <a:srgbClr val="000000"/>
              </a:solidFill>
              <a:latin typeface="Calibri"/>
              <a:ea typeface="Calibri"/>
              <a:cs typeface="Calibri"/>
              <a:sym typeface="Calibri"/>
            </a:endParaRPr>
          </a:p>
          <a:p>
            <a:pPr indent="0" lvl="0" marL="0" marR="0" rtl="1" algn="just">
              <a:spcBef>
                <a:spcPts val="500"/>
              </a:spcBef>
              <a:spcAft>
                <a:spcPts val="0"/>
              </a:spcAft>
              <a:buNone/>
            </a:pPr>
            <a:r>
              <a:rPr b="1" lang="ar-SA" sz="2800">
                <a:solidFill>
                  <a:srgbClr val="000000"/>
                </a:solidFill>
                <a:latin typeface="Calibri"/>
                <a:ea typeface="Calibri"/>
                <a:cs typeface="Calibri"/>
                <a:sym typeface="Calibri"/>
              </a:rPr>
              <a:t>ثانيا: المبادئ التوجيهية للتعاون بين سلطات القضائية وبين مزودي خدمة الإنترنت لمكافحة جرائم السيبرانية:</a:t>
            </a:r>
            <a:endParaRPr/>
          </a:p>
          <a:p>
            <a:pPr indent="-342900" lvl="0" marL="342900" marR="0" rtl="1" algn="just">
              <a:spcBef>
                <a:spcPts val="0"/>
              </a:spcBef>
              <a:spcAft>
                <a:spcPts val="0"/>
              </a:spcAft>
              <a:buClr>
                <a:srgbClr val="000000"/>
              </a:buClr>
              <a:buSzPts val="2800"/>
              <a:buFont typeface="Noto Sans Symbols"/>
              <a:buChar char="∙"/>
            </a:pPr>
            <a:r>
              <a:rPr b="1" lang="ar-SA" sz="2800">
                <a:solidFill>
                  <a:srgbClr val="000000"/>
                </a:solidFill>
                <a:highlight>
                  <a:srgbClr val="FFFF00"/>
                </a:highlight>
                <a:latin typeface="Calibri"/>
                <a:ea typeface="Calibri"/>
                <a:cs typeface="Calibri"/>
                <a:sym typeface="Calibri"/>
              </a:rPr>
              <a:t>التدابير التي ينبغي اتخاذها من قبل سلطات إنفاذ القانون، ومن أهمها مايلي :</a:t>
            </a:r>
            <a:endParaRPr b="1" sz="2800">
              <a:solidFill>
                <a:srgbClr val="000000"/>
              </a:solidFill>
              <a:highlight>
                <a:srgbClr val="FFFF00"/>
              </a:highlight>
              <a:latin typeface="Calibri"/>
              <a:ea typeface="Calibri"/>
              <a:cs typeface="Calibri"/>
              <a:sym typeface="Calibri"/>
            </a:endParaRPr>
          </a:p>
          <a:p>
            <a:pPr indent="-342900" lvl="0" marL="342900" marR="0" rtl="1" algn="just">
              <a:spcBef>
                <a:spcPts val="500"/>
              </a:spcBef>
              <a:spcAft>
                <a:spcPts val="0"/>
              </a:spcAft>
              <a:buClr>
                <a:srgbClr val="000000"/>
              </a:buClr>
              <a:buSzPts val="2800"/>
              <a:buFont typeface="Noto Sans Symbols"/>
              <a:buChar char="∙"/>
            </a:pPr>
            <a:r>
              <a:rPr b="1" lang="ar-SA" sz="2800">
                <a:solidFill>
                  <a:srgbClr val="000000"/>
                </a:solidFill>
                <a:highlight>
                  <a:srgbClr val="FFFF00"/>
                </a:highlight>
                <a:latin typeface="Times New Roman"/>
                <a:ea typeface="Times New Roman"/>
                <a:cs typeface="Times New Roman"/>
                <a:sym typeface="Times New Roman"/>
              </a:rPr>
              <a:t>التدابير التي ينبغي اتخاذها من قبل مقدمي الخدمات :</a:t>
            </a:r>
            <a:endParaRPr sz="2400">
              <a:solidFill>
                <a:schemeClr val="lt1"/>
              </a:solidFill>
              <a:highlight>
                <a:srgbClr val="FFFF00"/>
              </a:highlight>
              <a:latin typeface="Times New Roman"/>
              <a:ea typeface="Times New Roman"/>
              <a:cs typeface="Times New Roman"/>
              <a:sym typeface="Times New Roman"/>
            </a:endParaRPr>
          </a:p>
        </p:txBody>
      </p:sp>
      <p:grpSp>
        <p:nvGrpSpPr>
          <p:cNvPr id="593" name="Google Shape;593;p36"/>
          <p:cNvGrpSpPr/>
          <p:nvPr/>
        </p:nvGrpSpPr>
        <p:grpSpPr>
          <a:xfrm>
            <a:off x="7378925" y="-643889"/>
            <a:ext cx="5489758" cy="5355264"/>
            <a:chOff x="4157693" y="996042"/>
            <a:chExt cx="5376438" cy="4940750"/>
          </a:xfrm>
        </p:grpSpPr>
        <p:sp>
          <p:nvSpPr>
            <p:cNvPr id="594" name="Google Shape;594;p36"/>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595" name="Google Shape;595;p36"/>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Data Protection Icon Animation by Motion Mela on Dribbble" id="596" name="Google Shape;596;p36"/>
          <p:cNvPicPr preferRelativeResize="0"/>
          <p:nvPr/>
        </p:nvPicPr>
        <p:blipFill rotWithShape="1">
          <a:blip r:embed="rId4">
            <a:alphaModFix/>
          </a:blip>
          <a:srcRect b="0" l="0" r="0" t="0"/>
          <a:stretch/>
        </p:blipFill>
        <p:spPr>
          <a:xfrm>
            <a:off x="3825674" y="1184495"/>
            <a:ext cx="2598275" cy="1767404"/>
          </a:xfrm>
          <a:prstGeom prst="rect">
            <a:avLst/>
          </a:prstGeom>
          <a:noFill/>
          <a:ln>
            <a:noFill/>
          </a:ln>
        </p:spPr>
      </p:pic>
    </p:spTree>
  </p:cSld>
  <p:clrMapOvr>
    <a:masterClrMapping/>
  </p:clrMapOvr>
  <p:transition spd="slow" p14:dur="1500">
    <p:split orient="vert"/>
  </p:transition>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pic>
        <p:nvPicPr>
          <p:cNvPr id="602" name="Google Shape;602;p37"/>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03" name="Google Shape;603;p37"/>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604" name="Google Shape;604;p37"/>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05" name="Google Shape;605;p37"/>
          <p:cNvSpPr/>
          <p:nvPr/>
        </p:nvSpPr>
        <p:spPr>
          <a:xfrm>
            <a:off x="1041722" y="4919241"/>
            <a:ext cx="10776030" cy="154981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0" lvl="0" marL="0" marR="0" rtl="1" algn="ctr">
              <a:spcBef>
                <a:spcPts val="0"/>
              </a:spcBef>
              <a:spcAft>
                <a:spcPts val="0"/>
              </a:spcAft>
              <a:buNone/>
            </a:pPr>
            <a:r>
              <a:rPr b="1" lang="ar-SA" sz="3200">
                <a:solidFill>
                  <a:schemeClr val="dk1"/>
                </a:solidFill>
                <a:highlight>
                  <a:srgbClr val="FFFF00"/>
                </a:highlight>
                <a:latin typeface="Times New Roman"/>
                <a:ea typeface="Times New Roman"/>
                <a:cs typeface="Times New Roman"/>
                <a:sym typeface="Times New Roman"/>
              </a:rPr>
              <a:t>3. </a:t>
            </a:r>
            <a:r>
              <a:rPr b="1" lang="ar-SA" sz="3200">
                <a:solidFill>
                  <a:srgbClr val="000000"/>
                </a:solidFill>
                <a:highlight>
                  <a:srgbClr val="FFFF00"/>
                </a:highlight>
                <a:latin typeface="Times New Roman"/>
                <a:ea typeface="Times New Roman"/>
                <a:cs typeface="Times New Roman"/>
                <a:sym typeface="Times New Roman"/>
              </a:rPr>
              <a:t>الاتحاد الأوربي ( </a:t>
            </a:r>
            <a:r>
              <a:rPr b="1" lang="ar-SA" sz="3200">
                <a:solidFill>
                  <a:srgbClr val="000000"/>
                </a:solidFill>
                <a:highlight>
                  <a:srgbClr val="FFFF00"/>
                </a:highlight>
                <a:latin typeface="Calibri"/>
                <a:ea typeface="Calibri"/>
                <a:cs typeface="Calibri"/>
                <a:sym typeface="Calibri"/>
              </a:rPr>
              <a:t>European Union</a:t>
            </a:r>
            <a:r>
              <a:rPr b="1" lang="ar-SA" sz="3200">
                <a:solidFill>
                  <a:srgbClr val="000000"/>
                </a:solidFill>
                <a:highlight>
                  <a:srgbClr val="FFFF00"/>
                </a:highlight>
                <a:latin typeface="Times New Roman"/>
                <a:ea typeface="Times New Roman"/>
                <a:cs typeface="Times New Roman"/>
                <a:sym typeface="Times New Roman"/>
              </a:rPr>
              <a:t> )</a:t>
            </a:r>
            <a:endParaRPr sz="2800">
              <a:solidFill>
                <a:schemeClr val="lt1"/>
              </a:solidFill>
              <a:highlight>
                <a:srgbClr val="FFFF00"/>
              </a:highlight>
              <a:latin typeface="Times New Roman"/>
              <a:ea typeface="Times New Roman"/>
              <a:cs typeface="Times New Roman"/>
              <a:sym typeface="Times New Roman"/>
            </a:endParaRPr>
          </a:p>
        </p:txBody>
      </p:sp>
      <p:grpSp>
        <p:nvGrpSpPr>
          <p:cNvPr id="606" name="Google Shape;606;p37"/>
          <p:cNvGrpSpPr/>
          <p:nvPr/>
        </p:nvGrpSpPr>
        <p:grpSpPr>
          <a:xfrm>
            <a:off x="7089558" y="44756"/>
            <a:ext cx="5489758" cy="5355264"/>
            <a:chOff x="4157693" y="996042"/>
            <a:chExt cx="5376438" cy="4940750"/>
          </a:xfrm>
        </p:grpSpPr>
        <p:sp>
          <p:nvSpPr>
            <p:cNvPr id="607" name="Google Shape;607;p37"/>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608" name="Google Shape;608;p37"/>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Privacy and AI #6" id="609" name="Google Shape;609;p37"/>
          <p:cNvPicPr preferRelativeResize="0"/>
          <p:nvPr/>
        </p:nvPicPr>
        <p:blipFill rotWithShape="1">
          <a:blip r:embed="rId4">
            <a:alphaModFix/>
          </a:blip>
          <a:srcRect b="0" l="16245" r="18441" t="0"/>
          <a:stretch/>
        </p:blipFill>
        <p:spPr>
          <a:xfrm>
            <a:off x="2788305" y="1297440"/>
            <a:ext cx="3819645" cy="3358687"/>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Tree>
  </p:cSld>
  <p:clrMapOvr>
    <a:masterClrMapping/>
  </p:clrMapOvr>
  <mc:AlternateContent>
    <mc:Choice Requires="p14">
      <p:transition spd="slow">
        <p14:flash/>
      </p:transition>
    </mc:Choice>
    <mc:Fallback>
      <p:transition spd="med">
        <p:fade/>
      </p:transition>
    </mc:Fallback>
  </mc:AlternateContent>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4" name="Shape 614"/>
        <p:cNvGrpSpPr/>
        <p:nvPr/>
      </p:nvGrpSpPr>
      <p:grpSpPr>
        <a:xfrm>
          <a:off x="0" y="0"/>
          <a:ext cx="0" cy="0"/>
          <a:chOff x="0" y="0"/>
          <a:chExt cx="0" cy="0"/>
        </a:xfrm>
      </p:grpSpPr>
      <p:pic>
        <p:nvPicPr>
          <p:cNvPr id="615" name="Google Shape;615;p38"/>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16" name="Google Shape;616;p38"/>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617" name="Google Shape;617;p38"/>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18" name="Google Shape;618;p38"/>
          <p:cNvSpPr/>
          <p:nvPr/>
        </p:nvSpPr>
        <p:spPr>
          <a:xfrm>
            <a:off x="1377388" y="4888438"/>
            <a:ext cx="9213448" cy="154981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0" lvl="0" marL="0" marR="0" rtl="1" algn="ctr">
              <a:spcBef>
                <a:spcPts val="0"/>
              </a:spcBef>
              <a:spcAft>
                <a:spcPts val="0"/>
              </a:spcAft>
              <a:buNone/>
            </a:pPr>
            <a:r>
              <a:rPr b="1" lang="ar-SA" sz="2800">
                <a:solidFill>
                  <a:srgbClr val="000000"/>
                </a:solidFill>
                <a:highlight>
                  <a:srgbClr val="FFFF00"/>
                </a:highlight>
                <a:latin typeface="Times New Roman"/>
                <a:ea typeface="Times New Roman"/>
                <a:cs typeface="Times New Roman"/>
                <a:sym typeface="Times New Roman"/>
              </a:rPr>
              <a:t>4. الأمم المتحدة (</a:t>
            </a:r>
            <a:r>
              <a:rPr b="1" lang="ar-SA" sz="2800">
                <a:solidFill>
                  <a:srgbClr val="000000"/>
                </a:solidFill>
                <a:highlight>
                  <a:srgbClr val="FFFF00"/>
                </a:highlight>
                <a:latin typeface="Calibri"/>
                <a:ea typeface="Calibri"/>
                <a:cs typeface="Calibri"/>
                <a:sym typeface="Calibri"/>
              </a:rPr>
              <a:t>United Nation</a:t>
            </a:r>
            <a:r>
              <a:rPr b="1" lang="ar-SA" sz="2800">
                <a:solidFill>
                  <a:srgbClr val="000000"/>
                </a:solidFill>
                <a:highlight>
                  <a:srgbClr val="FFFF00"/>
                </a:highlight>
                <a:latin typeface="Times New Roman"/>
                <a:ea typeface="Times New Roman"/>
                <a:cs typeface="Times New Roman"/>
                <a:sym typeface="Times New Roman"/>
              </a:rPr>
              <a:t>) :</a:t>
            </a:r>
            <a:endParaRPr sz="2400">
              <a:solidFill>
                <a:schemeClr val="lt1"/>
              </a:solidFill>
              <a:highlight>
                <a:srgbClr val="FFFF00"/>
              </a:highlight>
              <a:latin typeface="Times New Roman"/>
              <a:ea typeface="Times New Roman"/>
              <a:cs typeface="Times New Roman"/>
              <a:sym typeface="Times New Roman"/>
            </a:endParaRPr>
          </a:p>
        </p:txBody>
      </p:sp>
      <p:grpSp>
        <p:nvGrpSpPr>
          <p:cNvPr id="619" name="Google Shape;619;p38"/>
          <p:cNvGrpSpPr/>
          <p:nvPr/>
        </p:nvGrpSpPr>
        <p:grpSpPr>
          <a:xfrm>
            <a:off x="6983788" y="355419"/>
            <a:ext cx="5489758" cy="5355264"/>
            <a:chOff x="4157693" y="996042"/>
            <a:chExt cx="5376438" cy="4940750"/>
          </a:xfrm>
        </p:grpSpPr>
        <p:sp>
          <p:nvSpPr>
            <p:cNvPr id="620" name="Google Shape;620;p38"/>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621" name="Google Shape;621;p38"/>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Privacy and AI #6" id="622" name="Google Shape;622;p38"/>
          <p:cNvPicPr preferRelativeResize="0"/>
          <p:nvPr/>
        </p:nvPicPr>
        <p:blipFill rotWithShape="1">
          <a:blip r:embed="rId4">
            <a:alphaModFix/>
          </a:blip>
          <a:srcRect b="0" l="16245" r="18441" t="0"/>
          <a:stretch/>
        </p:blipFill>
        <p:spPr>
          <a:xfrm>
            <a:off x="2788305" y="1297440"/>
            <a:ext cx="4425160" cy="3358687"/>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Tree>
  </p:cSld>
  <p:clrMapOvr>
    <a:masterClrMapping/>
  </p:clrMapOvr>
  <mc:AlternateContent>
    <mc:Choice Requires="p14">
      <p:transition spd="slow">
        <p14:flash/>
      </p:transition>
    </mc:Choice>
    <mc:Fallback>
      <p:transition spd="med">
        <p:fade/>
      </p:transition>
    </mc:Fallback>
  </mc:AlternateContent>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7" name="Shape 627"/>
        <p:cNvGrpSpPr/>
        <p:nvPr/>
      </p:nvGrpSpPr>
      <p:grpSpPr>
        <a:xfrm>
          <a:off x="0" y="0"/>
          <a:ext cx="0" cy="0"/>
          <a:chOff x="0" y="0"/>
          <a:chExt cx="0" cy="0"/>
        </a:xfrm>
      </p:grpSpPr>
      <p:pic>
        <p:nvPicPr>
          <p:cNvPr id="628" name="Google Shape;628;p39"/>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29" name="Google Shape;629;p39"/>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630" name="Google Shape;630;p39"/>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31" name="Google Shape;631;p39"/>
          <p:cNvSpPr/>
          <p:nvPr/>
        </p:nvSpPr>
        <p:spPr>
          <a:xfrm>
            <a:off x="1377388" y="4888438"/>
            <a:ext cx="9213448" cy="154981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0" lvl="0" marL="0" marR="0" rtl="1" algn="ctr">
              <a:spcBef>
                <a:spcPts val="0"/>
              </a:spcBef>
              <a:spcAft>
                <a:spcPts val="0"/>
              </a:spcAft>
              <a:buNone/>
            </a:pPr>
            <a:r>
              <a:rPr b="1" lang="ar-SA" sz="2800">
                <a:solidFill>
                  <a:srgbClr val="000000"/>
                </a:solidFill>
                <a:highlight>
                  <a:srgbClr val="FFFF00"/>
                </a:highlight>
                <a:latin typeface="Times New Roman"/>
                <a:ea typeface="Times New Roman"/>
                <a:cs typeface="Times New Roman"/>
                <a:sym typeface="Times New Roman"/>
              </a:rPr>
              <a:t>5. </a:t>
            </a:r>
            <a:r>
              <a:rPr b="1" lang="ar-SA" sz="2800">
                <a:solidFill>
                  <a:srgbClr val="000000"/>
                </a:solidFill>
                <a:highlight>
                  <a:srgbClr val="FFFF00"/>
                </a:highlight>
                <a:latin typeface="Calibri"/>
                <a:ea typeface="Calibri"/>
                <a:cs typeface="Calibri"/>
                <a:sym typeface="Calibri"/>
              </a:rPr>
              <a:t>مجموعة الدول السبع لاحقا مجموعة الثمانية (G8)</a:t>
            </a:r>
            <a:r>
              <a:rPr b="1" lang="ar-SA" sz="2800">
                <a:solidFill>
                  <a:srgbClr val="000000"/>
                </a:solidFill>
                <a:highlight>
                  <a:srgbClr val="FFFF00"/>
                </a:highlight>
                <a:latin typeface="Times New Roman"/>
                <a:ea typeface="Times New Roman"/>
                <a:cs typeface="Times New Roman"/>
                <a:sym typeface="Times New Roman"/>
              </a:rPr>
              <a:t>:</a:t>
            </a:r>
            <a:endParaRPr sz="2400">
              <a:solidFill>
                <a:schemeClr val="lt1"/>
              </a:solidFill>
              <a:highlight>
                <a:srgbClr val="FFFF00"/>
              </a:highlight>
              <a:latin typeface="Times New Roman"/>
              <a:ea typeface="Times New Roman"/>
              <a:cs typeface="Times New Roman"/>
              <a:sym typeface="Times New Roman"/>
            </a:endParaRPr>
          </a:p>
        </p:txBody>
      </p:sp>
      <p:grpSp>
        <p:nvGrpSpPr>
          <p:cNvPr id="632" name="Google Shape;632;p39"/>
          <p:cNvGrpSpPr/>
          <p:nvPr/>
        </p:nvGrpSpPr>
        <p:grpSpPr>
          <a:xfrm>
            <a:off x="6983788" y="355419"/>
            <a:ext cx="5489758" cy="5355264"/>
            <a:chOff x="4157693" y="996042"/>
            <a:chExt cx="5376438" cy="4940750"/>
          </a:xfrm>
        </p:grpSpPr>
        <p:sp>
          <p:nvSpPr>
            <p:cNvPr id="633" name="Google Shape;633;p39"/>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634" name="Google Shape;634;p39"/>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Privacy and AI #6" id="635" name="Google Shape;635;p39"/>
          <p:cNvPicPr preferRelativeResize="0"/>
          <p:nvPr/>
        </p:nvPicPr>
        <p:blipFill rotWithShape="1">
          <a:blip r:embed="rId4">
            <a:alphaModFix/>
          </a:blip>
          <a:srcRect b="0" l="16245" r="18441" t="0"/>
          <a:stretch/>
        </p:blipFill>
        <p:spPr>
          <a:xfrm>
            <a:off x="2788305" y="1297440"/>
            <a:ext cx="4425160" cy="3358687"/>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Tree>
  </p:cSld>
  <p:clrMapOvr>
    <a:masterClrMapping/>
  </p:clrMapOvr>
  <mc:AlternateContent>
    <mc:Choice Requires="p14">
      <p:transition spd="slow">
        <p14:flash/>
      </p:transition>
    </mc:Choice>
    <mc:Fallback>
      <p:transition spd="med">
        <p:fade/>
      </p:transition>
    </mc:Fallback>
  </mc:AlternateContent>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0" name="Shape 640"/>
        <p:cNvGrpSpPr/>
        <p:nvPr/>
      </p:nvGrpSpPr>
      <p:grpSpPr>
        <a:xfrm>
          <a:off x="0" y="0"/>
          <a:ext cx="0" cy="0"/>
          <a:chOff x="0" y="0"/>
          <a:chExt cx="0" cy="0"/>
        </a:xfrm>
      </p:grpSpPr>
      <p:pic>
        <p:nvPicPr>
          <p:cNvPr id="641" name="Google Shape;641;p40"/>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42" name="Google Shape;642;p40"/>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643" name="Google Shape;643;p40"/>
          <p:cNvSpPr/>
          <p:nvPr/>
        </p:nvSpPr>
        <p:spPr>
          <a:xfrm flipH="1" rot="10800000">
            <a:off x="2290544" y="931511"/>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44" name="Google Shape;644;p40"/>
          <p:cNvSpPr/>
          <p:nvPr/>
        </p:nvSpPr>
        <p:spPr>
          <a:xfrm>
            <a:off x="1377388" y="4888438"/>
            <a:ext cx="9213448" cy="1549819"/>
          </a:xfrm>
          <a:prstGeom prst="flowChartAlternateProcess">
            <a:avLst/>
          </a:prstGeom>
          <a:solidFill>
            <a:schemeClr val="accent1"/>
          </a:solidFill>
          <a:ln cap="flat" cmpd="sng" w="12700">
            <a:solidFill>
              <a:srgbClr val="31538F"/>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1" algn="just">
              <a:spcBef>
                <a:spcPts val="0"/>
              </a:spcBef>
              <a:spcAft>
                <a:spcPts val="0"/>
              </a:spcAft>
              <a:buNone/>
            </a:pPr>
            <a:r>
              <a:rPr b="1" lang="ar-SA" sz="3200">
                <a:solidFill>
                  <a:schemeClr val="lt1"/>
                </a:solidFill>
                <a:latin typeface="Calibri"/>
                <a:ea typeface="Calibri"/>
                <a:cs typeface="Calibri"/>
                <a:sym typeface="Calibri"/>
              </a:rPr>
              <a:t>أولا: المنظمات الدولية ودورها في حماية الخصوصية المعلوماتية:</a:t>
            </a:r>
            <a:endParaRPr b="1" sz="3200">
              <a:solidFill>
                <a:schemeClr val="lt1"/>
              </a:solidFill>
              <a:latin typeface="Calibri"/>
              <a:ea typeface="Calibri"/>
              <a:cs typeface="Calibri"/>
              <a:sym typeface="Calibri"/>
            </a:endParaRPr>
          </a:p>
          <a:p>
            <a:pPr indent="0" lvl="0" marL="0" marR="0" rtl="1" algn="ctr">
              <a:spcBef>
                <a:spcPts val="0"/>
              </a:spcBef>
              <a:spcAft>
                <a:spcPts val="0"/>
              </a:spcAft>
              <a:buNone/>
            </a:pPr>
            <a:r>
              <a:rPr b="1" lang="ar-SA" sz="2800">
                <a:solidFill>
                  <a:srgbClr val="000000"/>
                </a:solidFill>
                <a:highlight>
                  <a:srgbClr val="FFFF00"/>
                </a:highlight>
                <a:latin typeface="Times New Roman"/>
                <a:ea typeface="Times New Roman"/>
                <a:cs typeface="Times New Roman"/>
                <a:sym typeface="Times New Roman"/>
              </a:rPr>
              <a:t>6. </a:t>
            </a:r>
            <a:r>
              <a:rPr b="1" lang="ar-SA" sz="2400">
                <a:solidFill>
                  <a:srgbClr val="000000"/>
                </a:solidFill>
                <a:highlight>
                  <a:srgbClr val="FFFF00"/>
                </a:highlight>
                <a:latin typeface="Times New Roman"/>
                <a:ea typeface="Times New Roman"/>
                <a:cs typeface="Times New Roman"/>
                <a:sym typeface="Times New Roman"/>
              </a:rPr>
              <a:t>منظمة التجارة العالمية:</a:t>
            </a:r>
            <a:endParaRPr b="1" sz="2000">
              <a:solidFill>
                <a:schemeClr val="lt1"/>
              </a:solidFill>
              <a:highlight>
                <a:srgbClr val="FFFF00"/>
              </a:highlight>
              <a:latin typeface="Times New Roman"/>
              <a:ea typeface="Times New Roman"/>
              <a:cs typeface="Times New Roman"/>
              <a:sym typeface="Times New Roman"/>
            </a:endParaRPr>
          </a:p>
          <a:p>
            <a:pPr indent="0" lvl="0" marL="0" marR="0" rtl="0" algn="ctr">
              <a:spcBef>
                <a:spcPts val="0"/>
              </a:spcBef>
              <a:spcAft>
                <a:spcPts val="0"/>
              </a:spcAft>
              <a:buNone/>
            </a:pPr>
            <a:r>
              <a:rPr b="1" lang="ar-SA" sz="2400">
                <a:solidFill>
                  <a:srgbClr val="000000"/>
                </a:solidFill>
                <a:highlight>
                  <a:srgbClr val="FFFF00"/>
                </a:highlight>
                <a:latin typeface="Calibri"/>
                <a:ea typeface="Calibri"/>
                <a:cs typeface="Calibri"/>
                <a:sym typeface="Calibri"/>
              </a:rPr>
              <a:t>(World Trade Organization- WTO)</a:t>
            </a:r>
            <a:endParaRPr b="1" sz="2400">
              <a:solidFill>
                <a:schemeClr val="lt1"/>
              </a:solidFill>
              <a:highlight>
                <a:srgbClr val="FFFF00"/>
              </a:highlight>
              <a:latin typeface="Times New Roman"/>
              <a:ea typeface="Times New Roman"/>
              <a:cs typeface="Times New Roman"/>
              <a:sym typeface="Times New Roman"/>
            </a:endParaRPr>
          </a:p>
        </p:txBody>
      </p:sp>
      <p:grpSp>
        <p:nvGrpSpPr>
          <p:cNvPr id="645" name="Google Shape;645;p40"/>
          <p:cNvGrpSpPr/>
          <p:nvPr/>
        </p:nvGrpSpPr>
        <p:grpSpPr>
          <a:xfrm>
            <a:off x="7240305" y="147074"/>
            <a:ext cx="5489758" cy="5355264"/>
            <a:chOff x="4157693" y="996042"/>
            <a:chExt cx="5376438" cy="4940750"/>
          </a:xfrm>
        </p:grpSpPr>
        <p:sp>
          <p:nvSpPr>
            <p:cNvPr id="646" name="Google Shape;646;p40"/>
            <p:cNvSpPr/>
            <p:nvPr/>
          </p:nvSpPr>
          <p:spPr>
            <a:xfrm rot="2400000">
              <a:off x="4792847" y="2386082"/>
              <a:ext cx="3909639" cy="2056843"/>
            </a:xfrm>
            <a:prstGeom prst="round2SameRect">
              <a:avLst>
                <a:gd fmla="val 16667" name="adj1"/>
                <a:gd fmla="val 0" name="adj2"/>
              </a:avLst>
            </a:prstGeom>
            <a:solidFill>
              <a:schemeClr val="accent4"/>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lt1"/>
                </a:solidFill>
                <a:latin typeface="Calibri"/>
                <a:ea typeface="Calibri"/>
                <a:cs typeface="Calibri"/>
                <a:sym typeface="Calibri"/>
              </a:endParaRPr>
            </a:p>
          </p:txBody>
        </p:sp>
        <p:sp>
          <p:nvSpPr>
            <p:cNvPr id="647" name="Google Shape;647;p40"/>
            <p:cNvSpPr txBox="1"/>
            <p:nvPr/>
          </p:nvSpPr>
          <p:spPr>
            <a:xfrm rot="2400000">
              <a:off x="4131407" y="2519311"/>
              <a:ext cx="5429009" cy="1894211"/>
            </a:xfrm>
            <a:prstGeom prst="rect">
              <a:avLst/>
            </a:prstGeom>
            <a:noFill/>
            <a:ln>
              <a:noFill/>
            </a:ln>
          </p:spPr>
          <p:txBody>
            <a:bodyPr anchorCtr="0" anchor="ctr" bIns="27925" lIns="83800" spcFirstLastPara="1" rIns="83800" wrap="square" tIns="27925">
              <a:noAutofit/>
            </a:bodyPr>
            <a:lstStyle/>
            <a:p>
              <a:pPr indent="0" lvl="0" marL="0" marR="0" rtl="0" algn="ctr">
                <a:lnSpc>
                  <a:spcPct val="90000"/>
                </a:lnSpc>
                <a:spcBef>
                  <a:spcPts val="0"/>
                </a:spcBef>
                <a:spcAft>
                  <a:spcPts val="0"/>
                </a:spcAft>
                <a:buClr>
                  <a:schemeClr val="lt1"/>
                </a:buClr>
                <a:buSzPts val="3200"/>
                <a:buFont typeface="Calibri"/>
                <a:buNone/>
              </a:pPr>
              <a:r>
                <a:rPr b="1" lang="ar-SA" sz="3200">
                  <a:solidFill>
                    <a:schemeClr val="lt1"/>
                  </a:solidFill>
                  <a:latin typeface="Calibri"/>
                  <a:ea typeface="Calibri"/>
                  <a:cs typeface="Calibri"/>
                  <a:sym typeface="Calibri"/>
                </a:rPr>
                <a:t>المحور الثاني</a:t>
              </a:r>
              <a:endParaRPr/>
            </a:p>
            <a:p>
              <a:pPr indent="0" lvl="0" marL="0" marR="0" rtl="0" algn="ctr">
                <a:lnSpc>
                  <a:spcPct val="90000"/>
                </a:lnSpc>
                <a:spcBef>
                  <a:spcPts val="1120"/>
                </a:spcBef>
                <a:spcAft>
                  <a:spcPts val="0"/>
                </a:spcAft>
                <a:buNone/>
              </a:pPr>
              <a:r>
                <a:rPr b="1" lang="ar-SA" sz="2400">
                  <a:solidFill>
                    <a:srgbClr val="000000"/>
                  </a:solidFill>
                  <a:latin typeface="Calibri"/>
                  <a:ea typeface="Calibri"/>
                  <a:cs typeface="Calibri"/>
                  <a:sym typeface="Calibri"/>
                </a:rPr>
                <a:t>الحماية الدولية والإقليمية للحق</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في الخصوصية المعلوماتية</a:t>
              </a:r>
              <a:endParaRPr b="1" sz="2400">
                <a:solidFill>
                  <a:srgbClr val="000000"/>
                </a:solidFill>
                <a:latin typeface="Calibri"/>
                <a:ea typeface="Calibri"/>
                <a:cs typeface="Calibri"/>
                <a:sym typeface="Calibri"/>
              </a:endParaRPr>
            </a:p>
            <a:p>
              <a:pPr indent="0" lvl="0" marL="0" marR="0" rtl="0" algn="ctr">
                <a:lnSpc>
                  <a:spcPct val="90000"/>
                </a:lnSpc>
                <a:spcBef>
                  <a:spcPts val="840"/>
                </a:spcBef>
                <a:spcAft>
                  <a:spcPts val="0"/>
                </a:spcAft>
                <a:buNone/>
              </a:pPr>
              <a:r>
                <a:rPr b="1" lang="ar-SA" sz="2400">
                  <a:solidFill>
                    <a:srgbClr val="000000"/>
                  </a:solidFill>
                  <a:latin typeface="Calibri"/>
                  <a:ea typeface="Calibri"/>
                  <a:cs typeface="Calibri"/>
                  <a:sym typeface="Calibri"/>
                </a:rPr>
                <a:t> ( الحماية المعنوية ):</a:t>
              </a:r>
              <a:endParaRPr b="1" sz="2400">
                <a:solidFill>
                  <a:schemeClr val="dk1"/>
                </a:solidFill>
                <a:latin typeface="Calibri"/>
                <a:ea typeface="Calibri"/>
                <a:cs typeface="Calibri"/>
                <a:sym typeface="Calibri"/>
              </a:endParaRPr>
            </a:p>
          </p:txBody>
        </p:sp>
      </p:grpSp>
      <p:pic>
        <p:nvPicPr>
          <p:cNvPr descr="Privacy and AI #6" id="648" name="Google Shape;648;p40"/>
          <p:cNvPicPr preferRelativeResize="0"/>
          <p:nvPr/>
        </p:nvPicPr>
        <p:blipFill rotWithShape="1">
          <a:blip r:embed="rId4">
            <a:alphaModFix/>
          </a:blip>
          <a:srcRect b="0" l="16245" r="18441" t="0"/>
          <a:stretch/>
        </p:blipFill>
        <p:spPr>
          <a:xfrm>
            <a:off x="2788305" y="1297440"/>
            <a:ext cx="4425160" cy="3358687"/>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Tree>
  </p:cSld>
  <p:clrMapOvr>
    <a:masterClrMapping/>
  </p:clrMapOvr>
  <mc:AlternateContent>
    <mc:Choice Requires="p14">
      <p:transition spd="slow">
        <p14:flash/>
      </p:transition>
    </mc:Choice>
    <mc:Fallback>
      <p:transition spd="med">
        <p:fade/>
      </p:transition>
    </mc:Fallback>
  </mc:AlternateContent>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2" name="Shape 652"/>
        <p:cNvGrpSpPr/>
        <p:nvPr/>
      </p:nvGrpSpPr>
      <p:grpSpPr>
        <a:xfrm>
          <a:off x="0" y="0"/>
          <a:ext cx="0" cy="0"/>
          <a:chOff x="0" y="0"/>
          <a:chExt cx="0" cy="0"/>
        </a:xfrm>
      </p:grpSpPr>
      <p:sp>
        <p:nvSpPr>
          <p:cNvPr id="653" name="Google Shape;653;p41"/>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54" name="Google Shape;654;p41"/>
          <p:cNvSpPr/>
          <p:nvPr/>
        </p:nvSpPr>
        <p:spPr>
          <a:xfrm>
            <a:off x="1170274" y="1545190"/>
            <a:ext cx="9345750" cy="4287616"/>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descr="مستقبل حماية الخصوصية في عالم الانترنيت – 11 | مسارات" id="655" name="Google Shape;655;p41"/>
          <p:cNvPicPr preferRelativeResize="0"/>
          <p:nvPr/>
        </p:nvPicPr>
        <p:blipFill rotWithShape="1">
          <a:blip r:embed="rId3">
            <a:alphaModFix/>
          </a:blip>
          <a:srcRect b="0" l="0" r="0" t="0"/>
          <a:stretch/>
        </p:blipFill>
        <p:spPr>
          <a:xfrm>
            <a:off x="1314451" y="1685925"/>
            <a:ext cx="9001124" cy="4055631"/>
          </a:xfrm>
          <a:prstGeom prst="rect">
            <a:avLst/>
          </a:prstGeom>
          <a:noFill/>
          <a:ln>
            <a:noFill/>
          </a:ln>
        </p:spPr>
      </p:pic>
      <p:pic>
        <p:nvPicPr>
          <p:cNvPr id="656" name="Google Shape;656;p41"/>
          <p:cNvPicPr preferRelativeResize="0"/>
          <p:nvPr/>
        </p:nvPicPr>
        <p:blipFill rotWithShape="1">
          <a:blip r:embed="rId4">
            <a:alphaModFix/>
          </a:blip>
          <a:srcRect b="0" l="0" r="0" t="0"/>
          <a:stretch/>
        </p:blipFill>
        <p:spPr>
          <a:xfrm>
            <a:off x="55570" y="419743"/>
            <a:ext cx="2383737" cy="1125123"/>
          </a:xfrm>
          <a:prstGeom prst="rect">
            <a:avLst/>
          </a:prstGeom>
          <a:noFill/>
          <a:ln>
            <a:noFill/>
          </a:ln>
        </p:spPr>
      </p:pic>
      <p:sp>
        <p:nvSpPr>
          <p:cNvPr id="657" name="Google Shape;657;p41"/>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lt1"/>
                </a:solidFill>
                <a:latin typeface="Calibri"/>
                <a:ea typeface="Calibri"/>
                <a:cs typeface="Calibri"/>
                <a:sym typeface="Calibri"/>
              </a:rPr>
              <a:t>www.midocean.ae</a:t>
            </a:r>
            <a:endParaRPr/>
          </a:p>
        </p:txBody>
      </p:sp>
      <p:sp>
        <p:nvSpPr>
          <p:cNvPr id="658" name="Google Shape;658;p41"/>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59" name="Google Shape;659;p41"/>
          <p:cNvSpPr/>
          <p:nvPr/>
        </p:nvSpPr>
        <p:spPr>
          <a:xfrm>
            <a:off x="7635706" y="2713496"/>
            <a:ext cx="3418340" cy="1431008"/>
          </a:xfrm>
          <a:prstGeom prst="ellipse">
            <a:avLst/>
          </a:prstGeom>
          <a:gradFill>
            <a:gsLst>
              <a:gs pos="0">
                <a:srgbClr val="FFC647"/>
              </a:gs>
              <a:gs pos="50000">
                <a:srgbClr val="FFC600"/>
              </a:gs>
              <a:gs pos="100000">
                <a:srgbClr val="E3B400"/>
              </a:gs>
            </a:gsLst>
            <a:lin ang="5400000" scaled="0"/>
          </a:gradFill>
          <a:ln cap="flat" cmpd="sng" w="9525">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4000"/>
              <a:buFont typeface="Calibri"/>
              <a:buNone/>
            </a:pPr>
            <a:r>
              <a:rPr b="1" i="0" lang="ar-SA" sz="4000" u="none" cap="none" strike="noStrike">
                <a:solidFill>
                  <a:srgbClr val="FF0000"/>
                </a:solidFill>
                <a:latin typeface="Calibri"/>
                <a:ea typeface="Calibri"/>
                <a:cs typeface="Calibri"/>
                <a:sym typeface="Calibri"/>
              </a:rPr>
              <a:t> الخاتمة</a:t>
            </a:r>
            <a:endParaRPr b="1" i="0" sz="3200" u="none" cap="none" strike="noStrike">
              <a:solidFill>
                <a:srgbClr val="000000"/>
              </a:solidFill>
              <a:latin typeface="Calibri"/>
              <a:ea typeface="Calibri"/>
              <a:cs typeface="Calibri"/>
              <a:sym typeface="Calibri"/>
            </a:endParaRPr>
          </a:p>
        </p:txBody>
      </p:sp>
      <p:pic>
        <p:nvPicPr>
          <p:cNvPr descr="ECP - Privacy - Jing Zhang illustration" id="660" name="Google Shape;660;p41"/>
          <p:cNvPicPr preferRelativeResize="0"/>
          <p:nvPr/>
        </p:nvPicPr>
        <p:blipFill rotWithShape="1">
          <a:blip r:embed="rId5">
            <a:alphaModFix/>
          </a:blip>
          <a:srcRect b="0" l="0" r="0" t="0"/>
          <a:stretch/>
        </p:blipFill>
        <p:spPr>
          <a:xfrm>
            <a:off x="1852472" y="1886738"/>
            <a:ext cx="5481777" cy="3686830"/>
          </a:xfrm>
          <a:prstGeom prst="rect">
            <a:avLst/>
          </a:prstGeom>
          <a:noFill/>
          <a:ln>
            <a:noFill/>
          </a:ln>
        </p:spPr>
      </p:pic>
    </p:spTree>
  </p:cSld>
  <p:clrMapOvr>
    <a:masterClrMapping/>
  </p:clrMapOvr>
  <p:transition spd="slow" p14:dur="1500">
    <p:split orient="vert"/>
  </p:transition>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4" name="Shape 664"/>
        <p:cNvGrpSpPr/>
        <p:nvPr/>
      </p:nvGrpSpPr>
      <p:grpSpPr>
        <a:xfrm>
          <a:off x="0" y="0"/>
          <a:ext cx="0" cy="0"/>
          <a:chOff x="0" y="0"/>
          <a:chExt cx="0" cy="0"/>
        </a:xfrm>
      </p:grpSpPr>
      <p:sp>
        <p:nvSpPr>
          <p:cNvPr id="665" name="Google Shape;665;p42"/>
          <p:cNvSpPr/>
          <p:nvPr/>
        </p:nvSpPr>
        <p:spPr>
          <a:xfrm>
            <a:off x="1245040" y="1544866"/>
            <a:ext cx="9270984" cy="4258600"/>
          </a:xfrm>
          <a:prstGeom prst="roundRect">
            <a:avLst>
              <a:gd fmla="val 6140" name="adj"/>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000000"/>
              </a:solidFill>
              <a:latin typeface="Calibri"/>
              <a:ea typeface="Calibri"/>
              <a:cs typeface="Calibri"/>
              <a:sym typeface="Calibri"/>
            </a:endParaRPr>
          </a:p>
        </p:txBody>
      </p:sp>
      <p:pic>
        <p:nvPicPr>
          <p:cNvPr id="666" name="Google Shape;666;p42"/>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67" name="Google Shape;667;p42"/>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Calibri"/>
              <a:buNone/>
            </a:pPr>
            <a:r>
              <a:rPr b="0" i="0" lang="ar-SA" sz="2000" u="none" cap="none" strike="noStrike">
                <a:solidFill>
                  <a:srgbClr val="FFFFFF"/>
                </a:solidFill>
                <a:latin typeface="Calibri"/>
                <a:ea typeface="Calibri"/>
                <a:cs typeface="Calibri"/>
                <a:sym typeface="Calibri"/>
              </a:rPr>
              <a:t>www.midocean.ae</a:t>
            </a:r>
            <a:endParaRPr/>
          </a:p>
        </p:txBody>
      </p:sp>
      <p:sp>
        <p:nvSpPr>
          <p:cNvPr id="668" name="Google Shape;668;p42"/>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69" name="Google Shape;669;p42"/>
          <p:cNvSpPr/>
          <p:nvPr/>
        </p:nvSpPr>
        <p:spPr>
          <a:xfrm>
            <a:off x="1332344" y="1770875"/>
            <a:ext cx="9096376" cy="1979644"/>
          </a:xfrm>
          <a:prstGeom prst="rect">
            <a:avLst/>
          </a:prstGeom>
          <a:noFill/>
          <a:ln>
            <a:noFill/>
          </a:ln>
        </p:spPr>
        <p:txBody>
          <a:bodyPr anchorCtr="0" anchor="t" bIns="45700" lIns="91425" spcFirstLastPara="1" rIns="91425" wrap="square" tIns="45700">
            <a:spAutoFit/>
          </a:bodyPr>
          <a:lstStyle/>
          <a:p>
            <a:pPr indent="-342900" lvl="0" marL="342900" marR="0" rtl="1" algn="just">
              <a:lnSpc>
                <a:spcPct val="107000"/>
              </a:lnSpc>
              <a:spcBef>
                <a:spcPts val="0"/>
              </a:spcBef>
              <a:spcAft>
                <a:spcPts val="0"/>
              </a:spcAft>
              <a:buClr>
                <a:srgbClr val="FF0000"/>
              </a:buClr>
              <a:buSzPts val="3200"/>
              <a:buFont typeface="Noto Sans Symbols"/>
              <a:buChar char="∙"/>
            </a:pPr>
            <a:r>
              <a:rPr b="1" lang="ar-SA" sz="3200">
                <a:solidFill>
                  <a:srgbClr val="FF0000"/>
                </a:solidFill>
                <a:latin typeface="Calibri"/>
                <a:ea typeface="Calibri"/>
                <a:cs typeface="Calibri"/>
                <a:sym typeface="Calibri"/>
              </a:rPr>
              <a:t>المراجع :</a:t>
            </a:r>
            <a:endParaRPr sz="3200">
              <a:solidFill>
                <a:srgbClr val="FF0000"/>
              </a:solidFill>
              <a:latin typeface="Calibri"/>
              <a:ea typeface="Calibri"/>
              <a:cs typeface="Calibri"/>
              <a:sym typeface="Calibri"/>
            </a:endParaRPr>
          </a:p>
          <a:p>
            <a:pPr indent="0" lvl="0" marL="0" marR="0" rtl="1" algn="just">
              <a:lnSpc>
                <a:spcPct val="107000"/>
              </a:lnSpc>
              <a:spcBef>
                <a:spcPts val="500"/>
              </a:spcBef>
              <a:spcAft>
                <a:spcPts val="0"/>
              </a:spcAft>
              <a:buNone/>
            </a:pPr>
            <a:r>
              <a:rPr lang="ar-SA" sz="2400">
                <a:solidFill>
                  <a:schemeClr val="dk1"/>
                </a:solidFill>
                <a:latin typeface="Calibri"/>
                <a:ea typeface="Calibri"/>
                <a:cs typeface="Calibri"/>
                <a:sym typeface="Calibri"/>
              </a:rPr>
              <a:t>د. أسماء رويعي، الحق في حرمة الحياة الخاصة</a:t>
            </a:r>
            <a:endParaRPr sz="2400">
              <a:solidFill>
                <a:schemeClr val="dk1"/>
              </a:solidFill>
              <a:latin typeface="Calibri"/>
              <a:ea typeface="Calibri"/>
              <a:cs typeface="Calibri"/>
              <a:sym typeface="Calibri"/>
            </a:endParaRPr>
          </a:p>
          <a:p>
            <a:pPr indent="0" lvl="0" marL="0" marR="0" rtl="1" algn="just">
              <a:lnSpc>
                <a:spcPct val="107000"/>
              </a:lnSpc>
              <a:spcBef>
                <a:spcPts val="500"/>
              </a:spcBef>
              <a:spcAft>
                <a:spcPts val="0"/>
              </a:spcAft>
              <a:buNone/>
            </a:pPr>
            <a:r>
              <a:rPr lang="ar-SA" sz="2400">
                <a:solidFill>
                  <a:schemeClr val="dk1"/>
                </a:solidFill>
                <a:latin typeface="Calibri"/>
                <a:ea typeface="Calibri"/>
                <a:cs typeface="Calibri"/>
                <a:sym typeface="Calibri"/>
              </a:rPr>
              <a:t> في مواجهة الجرائم المعلوماتية، رسالة دكتوراة، </a:t>
            </a:r>
            <a:endParaRPr sz="2400">
              <a:solidFill>
                <a:schemeClr val="dk1"/>
              </a:solidFill>
              <a:latin typeface="Calibri"/>
              <a:ea typeface="Calibri"/>
              <a:cs typeface="Calibri"/>
              <a:sym typeface="Calibri"/>
            </a:endParaRPr>
          </a:p>
          <a:p>
            <a:pPr indent="0" lvl="0" marL="0" marR="0" rtl="1" algn="just">
              <a:lnSpc>
                <a:spcPct val="107000"/>
              </a:lnSpc>
              <a:spcBef>
                <a:spcPts val="500"/>
              </a:spcBef>
              <a:spcAft>
                <a:spcPts val="0"/>
              </a:spcAft>
              <a:buNone/>
            </a:pPr>
            <a:r>
              <a:rPr lang="ar-SA" sz="2400">
                <a:solidFill>
                  <a:schemeClr val="dk1"/>
                </a:solidFill>
                <a:latin typeface="Calibri"/>
                <a:ea typeface="Calibri"/>
                <a:cs typeface="Calibri"/>
                <a:sym typeface="Calibri"/>
              </a:rPr>
              <a:t>جامعة القاهرة، سنة 2013.  </a:t>
            </a:r>
            <a:endParaRPr sz="2400">
              <a:solidFill>
                <a:schemeClr val="dk1"/>
              </a:solidFill>
              <a:latin typeface="Calibri"/>
              <a:ea typeface="Calibri"/>
              <a:cs typeface="Calibri"/>
              <a:sym typeface="Calibri"/>
            </a:endParaRPr>
          </a:p>
        </p:txBody>
      </p:sp>
      <p:pic>
        <p:nvPicPr>
          <p:cNvPr id="670" name="Google Shape;670;p42"/>
          <p:cNvPicPr preferRelativeResize="0"/>
          <p:nvPr/>
        </p:nvPicPr>
        <p:blipFill rotWithShape="1">
          <a:blip r:embed="rId4">
            <a:alphaModFix/>
          </a:blip>
          <a:srcRect b="11709" l="15883" r="17940" t="10325"/>
          <a:stretch/>
        </p:blipFill>
        <p:spPr>
          <a:xfrm>
            <a:off x="1675976" y="1770875"/>
            <a:ext cx="3715174" cy="4258600"/>
          </a:xfrm>
          <a:prstGeom prst="round2DiagRect">
            <a:avLst>
              <a:gd fmla="val 16667" name="adj1"/>
              <a:gd fmla="val 0" name="adj2"/>
            </a:avLst>
          </a:prstGeom>
          <a:noFill/>
          <a:ln cap="sq" cmpd="sng" w="88900">
            <a:solidFill>
              <a:srgbClr val="FFFFFF"/>
            </a:solidFill>
            <a:prstDash val="solid"/>
            <a:miter lim="800000"/>
            <a:headEnd len="sm" w="sm" type="none"/>
            <a:tailEnd len="sm" w="sm" type="none"/>
          </a:ln>
          <a:effectLst>
            <a:outerShdw blurRad="254000" rotWithShape="0" algn="tl">
              <a:srgbClr val="000000">
                <a:alpha val="42745"/>
              </a:srgbClr>
            </a:outerShdw>
          </a:effectLst>
        </p:spPr>
      </p:pic>
    </p:spTree>
  </p:cSld>
  <p:clrMapOvr>
    <a:masterClrMapping/>
  </p:clrMapOvr>
  <p:transition spd="slow" p14:dur="1500">
    <p:split orient="vert"/>
  </p:transition>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4" name="Shape 674"/>
        <p:cNvGrpSpPr/>
        <p:nvPr/>
      </p:nvGrpSpPr>
      <p:grpSpPr>
        <a:xfrm>
          <a:off x="0" y="0"/>
          <a:ext cx="0" cy="0"/>
          <a:chOff x="0" y="0"/>
          <a:chExt cx="0" cy="0"/>
        </a:xfrm>
      </p:grpSpPr>
      <p:sp>
        <p:nvSpPr>
          <p:cNvPr id="675" name="Google Shape;675;p43"/>
          <p:cNvSpPr/>
          <p:nvPr/>
        </p:nvSpPr>
        <p:spPr>
          <a:xfrm>
            <a:off x="7040177" y="1212844"/>
            <a:ext cx="4128422" cy="4952309"/>
          </a:xfrm>
          <a:prstGeom prst="roundRect">
            <a:avLst>
              <a:gd fmla="val 6140" name="adj"/>
            </a:avLst>
          </a:prstGeom>
          <a:solidFill>
            <a:srgbClr val="00B0F0">
              <a:alpha val="61960"/>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676" name="Google Shape;676;p43"/>
          <p:cNvSpPr/>
          <p:nvPr/>
        </p:nvSpPr>
        <p:spPr>
          <a:xfrm>
            <a:off x="1170274" y="1545190"/>
            <a:ext cx="9345750" cy="4287616"/>
          </a:xfrm>
          <a:prstGeom prst="roundRect">
            <a:avLst>
              <a:gd fmla="val 6140" name="adj"/>
            </a:avLst>
          </a:prstGeom>
          <a:solidFill>
            <a:srgbClr val="8DA9DB"/>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677" name="Google Shape;677;p43"/>
          <p:cNvPicPr preferRelativeResize="0"/>
          <p:nvPr/>
        </p:nvPicPr>
        <p:blipFill rotWithShape="1">
          <a:blip r:embed="rId3">
            <a:alphaModFix/>
          </a:blip>
          <a:srcRect b="0" l="0" r="0" t="0"/>
          <a:stretch/>
        </p:blipFill>
        <p:spPr>
          <a:xfrm>
            <a:off x="55570" y="419743"/>
            <a:ext cx="2383737" cy="1125123"/>
          </a:xfrm>
          <a:prstGeom prst="rect">
            <a:avLst/>
          </a:prstGeom>
          <a:noFill/>
          <a:ln>
            <a:noFill/>
          </a:ln>
        </p:spPr>
      </p:pic>
      <p:sp>
        <p:nvSpPr>
          <p:cNvPr id="678" name="Google Shape;678;p43"/>
          <p:cNvSpPr txBox="1"/>
          <p:nvPr/>
        </p:nvSpPr>
        <p:spPr>
          <a:xfrm>
            <a:off x="4328048"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ar-SA" sz="2000">
                <a:solidFill>
                  <a:schemeClr val="lt1"/>
                </a:solidFill>
                <a:latin typeface="Calibri"/>
                <a:ea typeface="Calibri"/>
                <a:cs typeface="Calibri"/>
                <a:sym typeface="Calibri"/>
              </a:rPr>
              <a:t>www.midocean.ae</a:t>
            </a:r>
            <a:endParaRPr/>
          </a:p>
        </p:txBody>
      </p:sp>
      <p:sp>
        <p:nvSpPr>
          <p:cNvPr id="679" name="Google Shape;679;p43"/>
          <p:cNvSpPr/>
          <p:nvPr/>
        </p:nvSpPr>
        <p:spPr>
          <a:xfrm flipH="1" rot="10800000">
            <a:off x="2383737" y="959446"/>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8 التزامات لـ مسؤول حماية البيانات الشخصية وفقا للقانون" id="680" name="Google Shape;680;p43"/>
          <p:cNvPicPr preferRelativeResize="0"/>
          <p:nvPr/>
        </p:nvPicPr>
        <p:blipFill rotWithShape="1">
          <a:blip r:embed="rId4">
            <a:alphaModFix/>
          </a:blip>
          <a:srcRect b="0" l="0" r="0" t="0"/>
          <a:stretch/>
        </p:blipFill>
        <p:spPr>
          <a:xfrm>
            <a:off x="1329689" y="1742692"/>
            <a:ext cx="9026920" cy="3892611"/>
          </a:xfrm>
          <a:prstGeom prst="rect">
            <a:avLst/>
          </a:prstGeom>
          <a:noFill/>
          <a:ln>
            <a:noFill/>
          </a:ln>
        </p:spPr>
      </p:pic>
      <p:pic>
        <p:nvPicPr>
          <p:cNvPr id="681" name="Google Shape;681;p43"/>
          <p:cNvPicPr preferRelativeResize="0"/>
          <p:nvPr/>
        </p:nvPicPr>
        <p:blipFill rotWithShape="1">
          <a:blip r:embed="rId5">
            <a:alphaModFix/>
          </a:blip>
          <a:srcRect b="0" l="0" r="0" t="0"/>
          <a:stretch/>
        </p:blipFill>
        <p:spPr>
          <a:xfrm>
            <a:off x="2643923" y="3988500"/>
            <a:ext cx="6500077" cy="1292088"/>
          </a:xfrm>
          <a:prstGeom prst="rect">
            <a:avLst/>
          </a:prstGeom>
          <a:noFill/>
          <a:ln>
            <a:noFill/>
          </a:ln>
        </p:spPr>
      </p:pic>
      <p:sp>
        <p:nvSpPr>
          <p:cNvPr id="682" name="Google Shape;682;p43"/>
          <p:cNvSpPr/>
          <p:nvPr/>
        </p:nvSpPr>
        <p:spPr>
          <a:xfrm>
            <a:off x="2731165" y="4154088"/>
            <a:ext cx="6572250" cy="1048364"/>
          </a:xfrm>
          <a:prstGeom prst="rect">
            <a:avLst/>
          </a:prstGeom>
          <a:noFill/>
          <a:ln>
            <a:noFill/>
          </a:ln>
        </p:spPr>
        <p:txBody>
          <a:bodyPr anchorCtr="0" anchor="t" bIns="45700" lIns="91425" spcFirstLastPara="1" rIns="91425" wrap="square" tIns="45700">
            <a:spAutoFit/>
          </a:bodyPr>
          <a:lstStyle/>
          <a:p>
            <a:pPr indent="0" lvl="0" marL="457200" marR="0" rtl="1" algn="ctr">
              <a:lnSpc>
                <a:spcPct val="107000"/>
              </a:lnSpc>
              <a:spcBef>
                <a:spcPts val="0"/>
              </a:spcBef>
              <a:spcAft>
                <a:spcPts val="0"/>
              </a:spcAft>
              <a:buNone/>
            </a:pPr>
            <a:r>
              <a:rPr b="1" lang="ar-SA" sz="2800">
                <a:solidFill>
                  <a:schemeClr val="lt1"/>
                </a:solidFill>
                <a:latin typeface="Calibri"/>
                <a:ea typeface="Calibri"/>
                <a:cs typeface="Calibri"/>
                <a:sym typeface="Calibri"/>
              </a:rPr>
              <a:t>تم بحمد الله الإنتهاء من شرح المحاضرة التاسعة</a:t>
            </a:r>
            <a:endParaRPr b="1" sz="2800">
              <a:solidFill>
                <a:schemeClr val="lt1"/>
              </a:solidFill>
              <a:latin typeface="Calibri"/>
              <a:ea typeface="Calibri"/>
              <a:cs typeface="Calibri"/>
              <a:sym typeface="Calibri"/>
            </a:endParaRPr>
          </a:p>
          <a:p>
            <a:pPr indent="0" lvl="0" marL="0" marR="0" rtl="1" algn="ctr">
              <a:spcBef>
                <a:spcPts val="500"/>
              </a:spcBef>
              <a:spcAft>
                <a:spcPts val="0"/>
              </a:spcAft>
              <a:buNone/>
            </a:pPr>
            <a:r>
              <a:rPr b="1" lang="ar-SA" sz="2800">
                <a:solidFill>
                  <a:schemeClr val="lt1"/>
                </a:solidFill>
                <a:latin typeface="Times New Roman"/>
                <a:ea typeface="Times New Roman"/>
                <a:cs typeface="Times New Roman"/>
                <a:sym typeface="Times New Roman"/>
              </a:rPr>
              <a:t>مع تمنياتي بالتوفيق د. أسماء رويعي</a:t>
            </a:r>
            <a:endParaRPr b="1" sz="2800">
              <a:solidFill>
                <a:schemeClr val="lt1"/>
              </a:solidFill>
              <a:latin typeface="Times New Roman"/>
              <a:ea typeface="Times New Roman"/>
              <a:cs typeface="Times New Roman"/>
              <a:sym typeface="Times New Roman"/>
            </a:endParaRPr>
          </a:p>
        </p:txBody>
      </p:sp>
    </p:spTree>
  </p:cSld>
  <p:clrMapOvr>
    <a:masterClrMapping/>
  </p:clrMapOvr>
  <p:transition spd="slow">
    <p:randomBar dir="vert"/>
  </p:transition>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7" name="Shape 687"/>
        <p:cNvGrpSpPr/>
        <p:nvPr/>
      </p:nvGrpSpPr>
      <p:grpSpPr>
        <a:xfrm>
          <a:off x="0" y="0"/>
          <a:ext cx="0" cy="0"/>
          <a:chOff x="0" y="0"/>
          <a:chExt cx="0" cy="0"/>
        </a:xfrm>
      </p:grpSpPr>
      <p:pic>
        <p:nvPicPr>
          <p:cNvPr id="688" name="Google Shape;688;p44"/>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689" name="Google Shape;689;p44"/>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690" name="Google Shape;690;p44"/>
          <p:cNvPicPr preferRelativeResize="0"/>
          <p:nvPr/>
        </p:nvPicPr>
        <p:blipFill rotWithShape="1">
          <a:blip r:embed="rId5">
            <a:alphaModFix/>
          </a:blip>
          <a:srcRect b="0" l="0" r="0" t="0"/>
          <a:stretch/>
        </p:blipFill>
        <p:spPr>
          <a:xfrm>
            <a:off x="9497088" y="87721"/>
            <a:ext cx="2383737" cy="1125123"/>
          </a:xfrm>
          <a:prstGeom prst="rect">
            <a:avLst/>
          </a:prstGeom>
          <a:noFill/>
          <a:ln>
            <a:noFill/>
          </a:ln>
        </p:spPr>
      </p:pic>
      <p:sp>
        <p:nvSpPr>
          <p:cNvPr id="691" name="Google Shape;691;p44"/>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ar-SA" sz="4000">
                <a:solidFill>
                  <a:schemeClr val="lt1"/>
                </a:solidFill>
                <a:latin typeface="Times New Roman"/>
                <a:ea typeface="Times New Roman"/>
                <a:cs typeface="Times New Roman"/>
                <a:sym typeface="Times New Roman"/>
              </a:rPr>
              <a:t>Thank You</a:t>
            </a:r>
            <a:endParaRPr/>
          </a:p>
        </p:txBody>
      </p:sp>
      <p:sp>
        <p:nvSpPr>
          <p:cNvPr id="692" name="Google Shape;692;p44"/>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descr="إمكانية حماية المعلومات - موضوع" id="693" name="Google Shape;693;p44"/>
          <p:cNvPicPr preferRelativeResize="0"/>
          <p:nvPr/>
        </p:nvPicPr>
        <p:blipFill rotWithShape="1">
          <a:blip r:embed="rId6">
            <a:alphaModFix/>
          </a:blip>
          <a:srcRect b="0" l="0" r="0" t="0"/>
          <a:stretch/>
        </p:blipFill>
        <p:spPr>
          <a:xfrm>
            <a:off x="1571757" y="1413493"/>
            <a:ext cx="9048485" cy="4308802"/>
          </a:xfrm>
          <a:prstGeom prst="rect">
            <a:avLst/>
          </a:prstGeom>
          <a:noFill/>
          <a:ln>
            <a:noFill/>
          </a:ln>
        </p:spPr>
      </p:pic>
      <p:pic>
        <p:nvPicPr>
          <p:cNvPr descr="الجرائم والعقوبات في نظام حماية البيانات الشخصية" id="694" name="Google Shape;694;p44"/>
          <p:cNvPicPr preferRelativeResize="0"/>
          <p:nvPr/>
        </p:nvPicPr>
        <p:blipFill rotWithShape="1">
          <a:blip r:embed="rId7">
            <a:alphaModFix/>
          </a:blip>
          <a:srcRect b="2083" l="51608" r="0" t="0"/>
          <a:stretch/>
        </p:blipFill>
        <p:spPr>
          <a:xfrm>
            <a:off x="626856" y="1300703"/>
            <a:ext cx="3431295" cy="4421592"/>
          </a:xfrm>
          <a:prstGeom prst="rect">
            <a:avLst/>
          </a:prstGeom>
          <a:noFill/>
          <a:ln>
            <a:noFill/>
          </a:ln>
        </p:spPr>
      </p:pic>
      <p:pic>
        <p:nvPicPr>
          <p:cNvPr descr="الجرائم والعقوبات في نظام حماية البيانات الشخصية" id="695" name="Google Shape;695;p44"/>
          <p:cNvPicPr preferRelativeResize="0"/>
          <p:nvPr/>
        </p:nvPicPr>
        <p:blipFill rotWithShape="1">
          <a:blip r:embed="rId7">
            <a:alphaModFix/>
          </a:blip>
          <a:srcRect b="2083" l="51608" r="0" t="0"/>
          <a:stretch/>
        </p:blipFill>
        <p:spPr>
          <a:xfrm>
            <a:off x="8283241" y="1355395"/>
            <a:ext cx="3431295" cy="4421592"/>
          </a:xfrm>
          <a:prstGeom prst="rect">
            <a:avLst/>
          </a:prstGeom>
          <a:noFill/>
          <a:ln>
            <a:noFill/>
          </a:ln>
        </p:spPr>
      </p:pic>
    </p:spTree>
  </p:cSld>
  <p:clrMapOvr>
    <a:masterClrMapping/>
  </p:clrMapOvr>
  <p:transition spd="slow" p14:dur="800">
    <p:circle/>
  </p:transition>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