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4" r:id="rId2"/>
    <p:sldId id="303" r:id="rId3"/>
    <p:sldId id="276" r:id="rId4"/>
    <p:sldId id="521" r:id="rId5"/>
    <p:sldId id="558" r:id="rId6"/>
    <p:sldId id="564" r:id="rId7"/>
    <p:sldId id="565" r:id="rId8"/>
    <p:sldId id="566" r:id="rId9"/>
    <p:sldId id="567" r:id="rId10"/>
    <p:sldId id="568" r:id="rId11"/>
    <p:sldId id="569" r:id="rId12"/>
    <p:sldId id="573" r:id="rId13"/>
    <p:sldId id="570" r:id="rId14"/>
    <p:sldId id="571" r:id="rId15"/>
    <p:sldId id="574" r:id="rId16"/>
    <p:sldId id="577" r:id="rId17"/>
    <p:sldId id="578" r:id="rId18"/>
    <p:sldId id="579" r:id="rId19"/>
    <p:sldId id="580" r:id="rId20"/>
    <p:sldId id="581" r:id="rId21"/>
    <p:sldId id="583" r:id="rId22"/>
    <p:sldId id="585" r:id="rId23"/>
    <p:sldId id="584" r:id="rId24"/>
    <p:sldId id="586" r:id="rId25"/>
    <p:sldId id="587" r:id="rId26"/>
    <p:sldId id="588" r:id="rId27"/>
    <p:sldId id="589" r:id="rId28"/>
    <p:sldId id="582" r:id="rId29"/>
    <p:sldId id="594" r:id="rId30"/>
    <p:sldId id="595" r:id="rId31"/>
    <p:sldId id="593" r:id="rId32"/>
    <p:sldId id="590" r:id="rId33"/>
    <p:sldId id="591" r:id="rId34"/>
    <p:sldId id="592" r:id="rId35"/>
    <p:sldId id="596" r:id="rId36"/>
    <p:sldId id="597" r:id="rId37"/>
    <p:sldId id="598" r:id="rId38"/>
    <p:sldId id="599" r:id="rId39"/>
    <p:sldId id="600" r:id="rId40"/>
    <p:sldId id="561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276"/>
            <p14:sldId id="521"/>
            <p14:sldId id="558"/>
            <p14:sldId id="564"/>
            <p14:sldId id="565"/>
            <p14:sldId id="566"/>
            <p14:sldId id="567"/>
            <p14:sldId id="568"/>
            <p14:sldId id="569"/>
            <p14:sldId id="573"/>
            <p14:sldId id="570"/>
            <p14:sldId id="571"/>
            <p14:sldId id="574"/>
            <p14:sldId id="577"/>
            <p14:sldId id="578"/>
            <p14:sldId id="579"/>
            <p14:sldId id="580"/>
            <p14:sldId id="581"/>
            <p14:sldId id="583"/>
            <p14:sldId id="585"/>
            <p14:sldId id="584"/>
            <p14:sldId id="586"/>
            <p14:sldId id="587"/>
            <p14:sldId id="588"/>
            <p14:sldId id="589"/>
            <p14:sldId id="582"/>
            <p14:sldId id="594"/>
            <p14:sldId id="595"/>
            <p14:sldId id="593"/>
            <p14:sldId id="590"/>
            <p14:sldId id="591"/>
            <p14:sldId id="592"/>
            <p14:sldId id="596"/>
            <p14:sldId id="597"/>
            <p14:sldId id="598"/>
            <p14:sldId id="599"/>
            <p14:sldId id="600"/>
            <p14:sldId id="561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291E5-0BD8-EA9E-1BB4-6A8A163CDEDB}" v="667" dt="2023-08-29T16:10:11.462"/>
    <p1510:client id="{05A17F0D-DD91-242D-6088-3D66914F2012}" v="1660" dt="2023-09-12T18:14:47.057"/>
    <p1510:client id="{1176E7FB-7952-BDDE-1BF3-CF8344E9990C}" v="443" dt="2023-09-12T17:18:43.502"/>
    <p1510:client id="{17AA0ED1-A0DA-3F13-CDFB-3A31D3DBC440}" v="923" dt="2023-09-12T11:16:06.740"/>
    <p1510:client id="{21C58AA7-73FF-876F-BA96-56C7D98867FF}" v="35" dt="2023-09-08T20:31:26.322"/>
    <p1510:client id="{2284D4EA-F7CD-2E14-3743-1591894FFC75}" v="84" dt="2023-09-12T19:35:42.124"/>
    <p1510:client id="{232B9E7E-0570-CA3D-EAF9-2E561350A64E}" v="62" dt="2023-09-12T19:54:20.119"/>
    <p1510:client id="{288D63FF-D259-1329-690F-241B8B212CCD}" v="1167" dt="2023-12-01T21:46:46.930"/>
    <p1510:client id="{2C365C4A-D8A1-EFF2-E534-C4E2B44BC730}" v="4" dt="2023-10-05T17:20:27.780"/>
    <p1510:client id="{3BB344A4-4953-E182-4437-F956E4811FC9}" v="3081" dt="2023-12-03T15:49:05.548"/>
    <p1510:client id="{3F9A7881-86C8-AF81-9086-6EBBE67B0D96}" v="185" dt="2023-09-12T18:29:42.029"/>
    <p1510:client id="{414E9278-754E-587C-1F68-96BB34C471E2}" v="824" dt="2023-12-03T17:38:37.585"/>
    <p1510:client id="{41B2F3D2-9E51-0DFB-34FE-4E3BEFFBD346}" v="398" dt="2023-10-14T17:53:25.804"/>
    <p1510:client id="{46CB2493-4DD4-6EA3-99EE-01D1C2FC8003}" v="3414" dt="2023-08-31T16:22:27.629"/>
    <p1510:client id="{57910821-4839-E1BD-2750-0DF33731EECC}" v="3214" dt="2023-08-31T09:37:19.792"/>
    <p1510:client id="{5EA41550-3138-B522-E536-5D89A4E1D701}" v="4983" dt="2023-08-31T12:10:09.432"/>
    <p1510:client id="{749713F8-C72F-8F6D-DFCD-EFFFD3370699}" v="234" dt="2023-09-12T19:47:16.808"/>
    <p1510:client id="{7E49A461-0E87-FCF9-0046-038196C3BBD9}" v="524" dt="2023-09-08T20:46:26.638"/>
    <p1510:client id="{878B5414-2B7C-1BBA-D173-562788A1EAD8}" v="280" dt="2023-08-29T15:17:31.020"/>
    <p1510:client id="{93B27F12-8DF8-5135-EB83-95C732A60885}" v="1908" dt="2023-09-12T19:31:34.673"/>
    <p1510:client id="{9974AAA3-8226-2AEF-CE4E-AA5B2D54117B}" v="1393" dt="2023-09-04T12:38:58.344"/>
    <p1510:client id="{A6B075EF-8D93-3B6D-D750-9C3B86C39A3D}" v="111" dt="2023-12-01T21:52:51.851"/>
    <p1510:client id="{BB44D990-3789-D892-A808-85EED76AA05C}" v="374" dt="2023-08-29T15:35:40.226"/>
    <p1510:client id="{BB723FAD-1C93-E73A-CA62-0AFE81A0AC6F}" v="2824" dt="2023-08-30T15:38:17.740"/>
    <p1510:client id="{D4C8152E-31B3-D59A-F086-D6D72784B865}" v="275" dt="2023-09-04T12:46:47.182"/>
    <p1510:client id="{D932AD42-0DDB-A44F-8ABF-1CDB06878786}" v="484" dt="2023-09-12T11:35:49.618"/>
    <p1510:client id="{DE832326-2AC0-0026-2233-9D09B1E2BEBD}" v="9" dt="2023-09-12T19:37:32.053"/>
    <p1510:client id="{E00F0F0D-72BF-078F-AD30-2EAD1004C057}" v="1183" dt="2023-09-04T13:35:08.5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microsoft.com/office/2015/10/relationships/revisionInfo" Target="revisionInfo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sv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8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imes New Roman"/>
                <a:cs typeface="Times New Roman"/>
              </a:rPr>
              <a:t>Prepared by 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809056" cy="212365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Programming </a:t>
            </a:r>
            <a:br>
              <a:rPr lang="en-US" sz="44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Foundations in</a:t>
            </a:r>
          </a:p>
          <a:p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Python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Lecture 10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47181" y="2785710"/>
            <a:ext cx="5947334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File Handling and 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Graphical User Interface</a:t>
            </a:r>
            <a:endParaRPr lang="en-US" dirty="0">
              <a:ea typeface="Calibri"/>
              <a:cs typeface="Calibri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2776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/>
                <a:cs typeface="Times New Roman"/>
              </a:rPr>
              <a:t>Lecture 10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RECAP: LECTURE 9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operator overloading.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Inheritance and polymorphism.</a:t>
            </a:r>
          </a:p>
          <a:p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>
              <a:buFont typeface="Arial,Sans-Serif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meaning of file handling.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file operations.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Command-line vs. Graphical-user interfaces.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 GUI module in python.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Since RAM is volatile (which loses its data when the computer is turned off).</a:t>
            </a:r>
          </a:p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Files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are named locations on disk to store related information. </a:t>
            </a: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They are used to permanently store data in a non-volatile memory (e.g. hard disk).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FILES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26EC19A4-E7E9-8C72-7EB1-58490443CB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4928" y="3588474"/>
            <a:ext cx="3275161" cy="2412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50865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syntax of opening a file is: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File_object_name = open(filename, mode)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"filename" is a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string 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argument which specify filename along with its path.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mode is a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string 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argument which used to specify how file will be used.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reading mode represented by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"r"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writing mode represented by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"w"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appending mode represented by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"a"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FILE OPENING</a:t>
            </a:r>
            <a:endParaRPr lang="en-US" sz="2800" b="1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9965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When we are done with performing operations on the file, we need to properly close the file.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Closing a file will free up the resources that were tied with the file.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syntax for closing a file is:</a:t>
            </a: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File_object_name.close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FILE CLOSING</a:t>
            </a:r>
          </a:p>
        </p:txBody>
      </p:sp>
    </p:spTree>
    <p:extLst>
      <p:ext uri="{BB962C8B-B14F-4D97-AF65-F5344CB8AC3E}">
        <p14:creationId xmlns:p14="http://schemas.microsoft.com/office/powerpoint/2010/main" val="280180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If an exception occurs when we are performing some operation with the file, the code exits without closing the file. So, we use 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try .. finally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statement.</a:t>
            </a: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try: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File_object_name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 open(filename, mode)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finally: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File_object_name.close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FILE CLOSING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04625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best way to close a file is by using the 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with 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statement. 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This ensures that the file is closed when the block inside the with statement is exited.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If an exception occurs before the end of the block, it will close the file before the exception is caught.</a:t>
            </a:r>
          </a:p>
          <a:p>
            <a:pPr marL="285750" indent="-28575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 with open(filename, mode) as f: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#file operations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FILE CLOSING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09505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 must open the file in reading 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r 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mode.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To read data back from the file you need one of these methods: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read([number])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return specified number of characters from the file. </a:t>
            </a:r>
          </a:p>
          <a:p>
            <a:pPr marL="1257300" lvl="2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If the number is omitted, it will read the entire content.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readline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returns the next line of the file.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readlines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read all the lines as a list of strings.</a:t>
            </a:r>
          </a:p>
          <a:p>
            <a:pPr marL="285750" indent="-285750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FileNotFoundError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is the error generated if the file you try to read is not exists.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FILE READING DATA</a:t>
            </a:r>
          </a:p>
        </p:txBody>
      </p:sp>
    </p:spTree>
    <p:extLst>
      <p:ext uri="{BB962C8B-B14F-4D97-AF65-F5344CB8AC3E}">
        <p14:creationId xmlns:p14="http://schemas.microsoft.com/office/powerpoint/2010/main" val="69412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 f = open("myfile.txt", </a:t>
            </a:r>
            <a:r>
              <a:rPr lang="en-US" sz="2400" b="1" dirty="0">
                <a:solidFill>
                  <a:srgbClr val="FFC000"/>
                </a:solidFill>
                <a:latin typeface="Times New Roman"/>
                <a:cs typeface="Times New Roman"/>
              </a:rPr>
              <a:t>"r"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    </a:t>
            </a:r>
            <a:r>
              <a:rPr lang="en-US" sz="2400" b="1" dirty="0">
                <a:solidFill>
                  <a:srgbClr val="FFC000"/>
                </a:solidFill>
                <a:latin typeface="Times New Roman"/>
                <a:cs typeface="Times New Roman"/>
              </a:rPr>
              <a:t># open file in current directory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f = open("/path/to/myfile.txt", </a:t>
            </a:r>
            <a:r>
              <a:rPr lang="en-US" sz="2400" b="1" dirty="0">
                <a:solidFill>
                  <a:srgbClr val="FFC000"/>
                </a:solidFill>
                <a:latin typeface="Times New Roman"/>
                <a:cs typeface="Times New Roman"/>
              </a:rPr>
              <a:t>"r"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    </a:t>
            </a:r>
            <a:r>
              <a:rPr lang="en-US" sz="2400" b="1" dirty="0">
                <a:solidFill>
                  <a:srgbClr val="FFC000"/>
                </a:solidFill>
                <a:latin typeface="Times New Roman"/>
                <a:cs typeface="Times New Roman"/>
              </a:rPr>
              <a:t># specifying full path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# return the file name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print( f.name )</a:t>
            </a:r>
            <a:endParaRPr lang="en-US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 # return the file opening mode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print(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f.mode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)     </a:t>
            </a:r>
            <a:endParaRPr lang="en-US" dirty="0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 # check if the file close or not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print(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f.closed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FILE READING DATA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16333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 f = open("myfile.txt", </a:t>
            </a:r>
            <a:r>
              <a:rPr lang="en-US" sz="2400" b="1" dirty="0">
                <a:solidFill>
                  <a:srgbClr val="FFC000"/>
                </a:solidFill>
                <a:latin typeface="Times New Roman"/>
                <a:cs typeface="Times New Roman"/>
              </a:rPr>
              <a:t>"r"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                   </a:t>
            </a:r>
            <a:endParaRPr lang="en-US" sz="2400" b="1">
              <a:solidFill>
                <a:srgbClr val="FFC000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f = open("/path/to/myfile.txt", </a:t>
            </a:r>
            <a:r>
              <a:rPr lang="en-US" sz="2400" b="1" dirty="0">
                <a:solidFill>
                  <a:srgbClr val="FFC000"/>
                </a:solidFill>
                <a:latin typeface="Times New Roman"/>
                <a:cs typeface="Times New Roman"/>
              </a:rPr>
              <a:t>"r"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  </a:t>
            </a:r>
            <a:endParaRPr lang="en-US" sz="2400" b="1" dirty="0">
              <a:solidFill>
                <a:srgbClr val="FFC000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print(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f.read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(10) 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print(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f.read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 )     </a:t>
            </a:r>
            <a:endParaRPr lang="en-US" dirty="0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print(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f.readline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 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 lines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f.readlines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for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in lines: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f.close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FILE READING DATA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92227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470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 need to open it in write w, append a or exclusive creation x mode.</a:t>
            </a:r>
            <a:endParaRPr lang="en-US" dirty="0"/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 need to be careful with the w mode, as it will overwrite into the file if it already exists.</a:t>
            </a: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600" dirty="0">
                <a:solidFill>
                  <a:srgbClr val="0A1F61"/>
                </a:solidFill>
                <a:latin typeface="Arial"/>
                <a:cs typeface="Arial"/>
              </a:rPr>
              <a:t> 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import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os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os.chdir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("/path/to/the/folder/")</a:t>
            </a:r>
            <a:b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</a:b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with open("myfile.txt", </a:t>
            </a:r>
            <a:r>
              <a:rPr lang="en-US" sz="2400" b="1" dirty="0">
                <a:solidFill>
                  <a:srgbClr val="FFC000"/>
                </a:solidFill>
                <a:latin typeface="Times New Roman"/>
                <a:cs typeface="Times New Roman"/>
              </a:rPr>
              <a:t>"w"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 as f: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f.write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("My Name: Hamada I.")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f.write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("I'm a teacher at </a:t>
            </a:r>
            <a:r>
              <a:rPr lang="en-US" sz="2400" b="1" dirty="0">
                <a:solidFill>
                  <a:srgbClr val="FFC000"/>
                </a:solidFill>
                <a:latin typeface="Times New Roman"/>
                <a:cs typeface="Times New Roman"/>
              </a:rPr>
              <a:t>\n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 )</a:t>
            </a:r>
            <a:endParaRPr lang="en-US" dirty="0"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FILE WRITING DATA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43420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96977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import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os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os.chdir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("/path/to/the/folder/")</a:t>
            </a:r>
            <a:b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</a:b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with open("myfile.txt", </a:t>
            </a:r>
            <a:r>
              <a:rPr lang="en-US" sz="2400" b="1" dirty="0">
                <a:solidFill>
                  <a:srgbClr val="FFC000"/>
                </a:solidFill>
                <a:latin typeface="Times New Roman"/>
                <a:cs typeface="Times New Roman"/>
              </a:rPr>
              <a:t>"a"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 as f: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f.write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("Midocean University")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FILE WRITING DATA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53297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os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module provides methods that help to perform file-processing operations, such as renaming and deleting. </a:t>
            </a:r>
            <a:endParaRPr lang="en-US" dirty="0"/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To rename an existing file, rename() method is used.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 takes two arguments, current file name and new file name.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Syntax: 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os.rename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current_file_name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new_file_name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os.remove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(filename)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FILE RENAMING AND DELETING</a:t>
            </a:r>
          </a:p>
        </p:txBody>
      </p:sp>
    </p:spTree>
    <p:extLst>
      <p:ext uri="{BB962C8B-B14F-4D97-AF65-F5344CB8AC3E}">
        <p14:creationId xmlns:p14="http://schemas.microsoft.com/office/powerpoint/2010/main" val="372892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command-line interface (CLI):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takes input from the user via text commands entered in a terminal or console window. </a:t>
            </a:r>
            <a:endParaRPr lang="en-US" sz="2400" b="1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CLI features:</a:t>
            </a: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Based on commands a user inputs in the terminal.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More efficient and faster since it doesn't require much memory or processing power as the entire interaction is performed in a terminal window.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Requires memorizing commands, which sometimes have complex syntax and many arguments.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Takes input from the keyboard.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Users cannot change CLI's appearance.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COMMAND LINE INTERFACE</a:t>
            </a:r>
          </a:p>
        </p:txBody>
      </p:sp>
      <p:pic>
        <p:nvPicPr>
          <p:cNvPr id="7" name="Picture 6" descr="A screenshot of a phone&#10;&#10;Description automatically generated">
            <a:extLst>
              <a:ext uri="{FF2B5EF4-FFF2-40B4-BE49-F238E27FC236}">
                <a16:creationId xmlns:a16="http://schemas.microsoft.com/office/drawing/2014/main" id="{71BA630A-0E28-7B8F-6516-0087150A8B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00468" y="4964771"/>
            <a:ext cx="1759969" cy="108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0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graphical-user interface (GUI) version: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based on graphics and visual elements, allowing users to interact with the system using a keyboard and a mouse. 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GUI features:</a:t>
            </a: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Based on visual elements such as icons, buttons, windows, dialog boxes, etc.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Requires more memory and processing power due to many graphical components that need to be loaded.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Icons method reduces the required knowledge level.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Takes input from the mouse and keyboard.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Appearance can be modified to suit the users' needs.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GRAPHICAL USER INTERFACE</a:t>
            </a:r>
          </a:p>
        </p:txBody>
      </p:sp>
      <p:pic>
        <p:nvPicPr>
          <p:cNvPr id="4" name="Picture 3" descr="A computer screen with a magnifying glass&#10;&#10;Description automatically generated">
            <a:extLst>
              <a:ext uri="{FF2B5EF4-FFF2-40B4-BE49-F238E27FC236}">
                <a16:creationId xmlns:a16="http://schemas.microsoft.com/office/drawing/2014/main" id="{DCE35445-352A-A0F3-91E9-220F5FB7E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398" y="4562205"/>
            <a:ext cx="1515015" cy="1529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98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In GUI, the user-generated events (i.e., mouse clicks, button clicks) trigger operations in the program to respond by pulling in inputs, processing them, and displaying results.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EVENT-DRIVEN PROGRAMMING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7" name="Picture 6" descr="A screen shot of a computer&#10;&#10;Description automatically generated">
            <a:extLst>
              <a:ext uri="{FF2B5EF4-FFF2-40B4-BE49-F238E27FC236}">
                <a16:creationId xmlns:a16="http://schemas.microsoft.com/office/drawing/2014/main" id="{00559399-3B29-FC76-4EEA-4A9757F38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0566" y="3511671"/>
            <a:ext cx="5132717" cy="2544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80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For GUI, there are a number of modules used to create UI:</a:t>
            </a:r>
            <a:endParaRPr lang="en-US" dirty="0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PyGUI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.</a:t>
            </a:r>
            <a:endParaRPr lang="en-US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Wax.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Pyforms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PySimpleGUI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Tkinter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.</a:t>
            </a:r>
            <a:endParaRPr lang="en-US" dirty="0">
              <a:solidFill>
                <a:srgbClr val="00B0F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….., and more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TKINTER GUI MODULES</a:t>
            </a:r>
            <a:endParaRPr lang="en-US" sz="2800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0300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Tkinter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is the standard GUI library for Python. 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Tkinter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provides a fast and easy way to create GUI applications. 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Tkinter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provides a powerful object-oriented interface to the Tk GUI toolkit.</a:t>
            </a:r>
            <a:endParaRPr lang="en-US"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Tkinter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is included with Python as a library. 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To use it: 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from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tkinter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import *</a:t>
            </a:r>
            <a:endParaRPr lang="en-US" sz="240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TKINTER MODULE</a:t>
            </a:r>
          </a:p>
        </p:txBody>
      </p:sp>
    </p:spTree>
    <p:extLst>
      <p:ext uri="{BB962C8B-B14F-4D97-AF65-F5344CB8AC3E}">
        <p14:creationId xmlns:p14="http://schemas.microsoft.com/office/powerpoint/2010/main" val="29020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messagebox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module is used to display the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   message boxes in the python applications. </a:t>
            </a:r>
            <a:endParaRPr lang="en-US"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There are the various functions which are used to </a:t>
            </a:r>
            <a:endParaRPr lang="en-US" dirty="0"/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   display the relevant messages depending upon the </a:t>
            </a:r>
            <a:endParaRPr lang="en-US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   application requirements.</a:t>
            </a:r>
            <a:endParaRPr lang="en-US" dirty="0"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TKINTER MESSAGE BOXES</a:t>
            </a:r>
          </a:p>
        </p:txBody>
      </p:sp>
      <p:pic>
        <p:nvPicPr>
          <p:cNvPr id="7" name="Picture 6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207FCB34-43DF-B2F4-014B-91BDE56011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8637" y="1846053"/>
            <a:ext cx="3644537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72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470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To create a 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messagebox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:</a:t>
            </a:r>
            <a:endParaRPr lang="en-US" dirty="0"/>
          </a:p>
          <a:p>
            <a:pPr algn="just"/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messagebox.function_name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(title, message [, options])</a:t>
            </a:r>
          </a:p>
          <a:p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function_name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: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It represents an appropriate message box function.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title: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It is a string which is shown as a title of a message box.</a:t>
            </a:r>
            <a:endParaRPr lang="en-US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message: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It is the string to be displayed as a message on the message box.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options: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There are various options which can be used to configure the message dialog box.</a:t>
            </a:r>
            <a:endParaRPr lang="en-US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TKINTER MESSAGE BOXES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77816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Code: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from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tkinter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import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messagebox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messagebox.showinfo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title","Information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messagebox.showwarning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title","Warning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")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messagebox.showerror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("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title","Error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messagebox.askquestion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("title", "Do you love GUI?")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response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messagebox.askyesnocancel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("title", "Do you love GUI?")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 print(response)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TKINTER MESSAGE BOXES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569428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 frame is a rectangular region on the screen. 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It is used to organize a group of widgets.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An empty 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Tkinter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top-level window can be created by using the following steps:</a:t>
            </a:r>
            <a:endParaRPr lang="en-US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import the 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Tkinter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module.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Create the main application window.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Add the widgets like labels, buttons, frames, etc.</a:t>
            </a:r>
            <a:endParaRPr lang="en-US" dirty="0">
              <a:solidFill>
                <a:srgbClr val="000000"/>
              </a:solidFill>
              <a:latin typeface="Calibri"/>
              <a:ea typeface="+mn-lt"/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Call the main event loop so that </a:t>
            </a:r>
            <a:r>
              <a:rPr lang="en-US" sz="240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listening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to the events</a:t>
            </a:r>
            <a:endParaRPr lang="en-US" dirty="0">
              <a:solidFill>
                <a:srgbClr val="000000"/>
              </a:solidFill>
              <a:latin typeface="Calibri"/>
              <a:ea typeface="+mn-lt"/>
              <a:cs typeface="Calibri"/>
            </a:endParaRPr>
          </a:p>
          <a:p>
            <a:pPr lvl="1"/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   and perform the actions on the frame.</a:t>
            </a:r>
            <a:endParaRPr lang="en-US" dirty="0">
              <a:solidFill>
                <a:srgbClr val="000000"/>
              </a:solidFill>
              <a:latin typeface="Calibri"/>
              <a:ea typeface="+mn-lt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TKINTER FRAME</a:t>
            </a:r>
          </a:p>
        </p:txBody>
      </p:sp>
      <p:pic>
        <p:nvPicPr>
          <p:cNvPr id="4" name="Picture 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C6D627-324E-8B74-74B8-99DEBA73DB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8005" y="3651849"/>
            <a:ext cx="193357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67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70843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Code:</a:t>
            </a:r>
          </a:p>
          <a:p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</a:t>
            </a:r>
            <a:r>
              <a:rPr lang="en-US" sz="2600" dirty="0">
                <a:solidFill>
                  <a:srgbClr val="0A1F61"/>
                </a:solidFill>
                <a:latin typeface="Calibri"/>
                <a:ea typeface="+mn-lt"/>
                <a:cs typeface="Calibri"/>
              </a:rPr>
              <a:t>            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  from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tkinter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import *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mainFrame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= Tk()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mainFrame.title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("The main frame title")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mainFrame.geometry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("300x300")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mainFrame.mainloop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()   </a:t>
            </a:r>
            <a:r>
              <a:rPr lang="en-US" sz="2400" dirty="0">
                <a:solidFill>
                  <a:srgbClr val="FFC000"/>
                </a:solidFill>
                <a:latin typeface="Times New Roman"/>
                <a:ea typeface="+mn-lt"/>
                <a:cs typeface="Times New Roman"/>
              </a:rPr>
              <a:t>#listens for events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TKINTER FRAME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78349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TKINTER WIDGETS</a:t>
            </a:r>
          </a:p>
        </p:txBody>
      </p:sp>
      <p:pic>
        <p:nvPicPr>
          <p:cNvPr id="4" name="Picture 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433FA30-0A6F-24EC-B411-737A3595EA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2611" y="1940044"/>
            <a:ext cx="3121325" cy="3954133"/>
          </a:xfrm>
          <a:prstGeom prst="rect">
            <a:avLst/>
          </a:prstGeom>
        </p:spPr>
      </p:pic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73387129-63EF-0714-CEFB-7DF7AA59F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2315" y="2025410"/>
            <a:ext cx="4690434" cy="387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81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 widget is a graphical component on the screen.</a:t>
            </a: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Any widget can be added using this syntax:</a:t>
            </a:r>
            <a:endParaRPr lang="en-US" dirty="0">
              <a:cs typeface="Calibri"/>
            </a:endParaRP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     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widget_var_name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= 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widgetName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(parent, option = placeholder)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    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Where 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parent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is the argument for the parent frame while 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option 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is a placeholder that can have various values differ from widget to the other.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TKINTER WIDGETS</a:t>
            </a:r>
            <a:endParaRPr lang="en-US" sz="2800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C0FAB6-7CAB-66C4-F287-188DEA39A6BE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387856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8164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Label widget: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</a:t>
            </a:r>
            <a:endParaRPr lang="en-US"/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Display box where you can place text or images. </a:t>
            </a:r>
            <a:endParaRPr lang="en-US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text displayed by this widget can be updated at any time you want.</a:t>
            </a:r>
            <a:endParaRPr lang="en-US">
              <a:cs typeface="Calibri"/>
            </a:endParaRP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label = Label(root, text = "Label text" )</a:t>
            </a:r>
          </a:p>
          <a:p>
            <a:pPr lvl="1"/>
            <a:endParaRPr lang="en-US" sz="2400" dirty="0">
              <a:solidFill>
                <a:srgbClr val="00B0F0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Button widget: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Used to perform an action when clicked. </a:t>
            </a:r>
            <a:endParaRPr lang="en-US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You can attach a function or a method to a button, which is called automatically when you click the button.</a:t>
            </a:r>
            <a:endParaRPr lang="en-US">
              <a:cs typeface="Calibri" panose="020F0502020204030204"/>
            </a:endParaRPr>
          </a:p>
          <a:p>
            <a:pPr lvl="1"/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</a:t>
            </a:r>
            <a:r>
              <a:rPr lang="en-US" sz="2600" dirty="0">
                <a:solidFill>
                  <a:srgbClr val="0A1F61"/>
                </a:solidFill>
                <a:latin typeface="Calibri"/>
                <a:ea typeface="+mn-lt"/>
                <a:cs typeface="Calibri"/>
              </a:rPr>
              <a:t>  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btnOk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= Button(root, text="Ok",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fg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="red", bd=2,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bg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="light blue")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TKINTER WIDGETS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37319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Entry widget: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</a:t>
            </a:r>
          </a:p>
          <a:p>
            <a:pPr marL="800100" lvl="1" indent="-34290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Used to accept single-line text strings from a user.</a:t>
            </a:r>
          </a:p>
          <a:p>
            <a:pPr lvl="1"/>
            <a:r>
              <a:rPr lang="en-US" sz="2200" dirty="0">
                <a:solidFill>
                  <a:srgbClr val="24A9E1"/>
                </a:solidFill>
                <a:ea typeface="+mn-lt"/>
                <a:cs typeface="+mn-lt"/>
              </a:rPr>
              <a:t>     </a:t>
            </a:r>
            <a:r>
              <a:rPr lang="en-US" sz="2200" dirty="0">
                <a:solidFill>
                  <a:srgbClr val="24A9E1"/>
                </a:solidFill>
                <a:latin typeface="Calibri"/>
                <a:ea typeface="+mn-lt"/>
                <a:cs typeface="Calibri"/>
              </a:rPr>
              <a:t>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usName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= Entry(root, width=20)</a:t>
            </a:r>
          </a:p>
          <a:p>
            <a:pPr marL="342900" indent="-342900">
              <a:buFont typeface="Arial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Checkbutton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widget: </a:t>
            </a:r>
            <a:endParaRPr lang="en-US" b="1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Used to display a number of options to a user as toggle buttons.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var1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IntVar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()</a:t>
            </a:r>
            <a:endParaRPr lang="en-US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var2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IntVar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CBtn1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Checkbutton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(root, text="Option 1", variable=var1,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onvalue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=1,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offvalue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=0)</a:t>
            </a:r>
            <a:endParaRPr lang="en-US" dirty="0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CBtn2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Checkbutton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(root, text="Option 2", variable=var2,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onvalue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=1,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offvalue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=0)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TKINTER WIDGETS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7415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Radiobutton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widget: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implements a multiple-choice button, which let user choose only one of them.</a:t>
            </a:r>
            <a:endParaRPr lang="en-US" dirty="0">
              <a:cs typeface="Calibri" panose="020F0502020204030204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In order to implement this functionality, each group of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radiobuttons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must be associated to the same variable.</a:t>
            </a:r>
          </a:p>
          <a:p>
            <a:pPr marL="800100" lvl="1" indent="-34290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r>
              <a:rPr lang="en-US" sz="2200" dirty="0">
                <a:solidFill>
                  <a:srgbClr val="000000"/>
                </a:solidFill>
                <a:ea typeface="+mn-lt"/>
                <a:cs typeface="+mn-lt"/>
              </a:rPr>
              <a:t>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var1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StringVar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RBttn1 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Radiobutton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(root, text = "Option1", variable = var1, value = 1)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RBttn2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Radiobutton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(root, text = "Option2", variable = var1, value = 2)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TKINTER WIDGETS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08591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 geometry measurements allow you to organize the widgets and throughout the parent frames or parent widget area.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TKINTER GEOMETRY MANAGER</a:t>
            </a:r>
          </a:p>
        </p:txBody>
      </p:sp>
      <p:pic>
        <p:nvPicPr>
          <p:cNvPr id="4" name="Graphic 9">
            <a:extLst>
              <a:ext uri="{FF2B5EF4-FFF2-40B4-BE49-F238E27FC236}">
                <a16:creationId xmlns:a16="http://schemas.microsoft.com/office/drawing/2014/main" id="{DCF9CBD7-376C-9D58-473A-C33F93A6DA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071003" y="2988153"/>
            <a:ext cx="5575538" cy="3138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59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 geometry allows you to organize the widgets on the parent frames.</a:t>
            </a:r>
            <a:endParaRPr lang="en-US" dirty="0"/>
          </a:p>
          <a:p>
            <a:pPr marL="742950" lvl="1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pack():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It organizes the widgets in a block manner, and the complete available width is occupied by it.</a:t>
            </a:r>
          </a:p>
          <a:p>
            <a:pPr lvl="1"/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 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widget.pack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(options)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grid():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It organizes the widgets in a table-like structure.</a:t>
            </a:r>
          </a:p>
          <a:p>
            <a:pPr lvl="1"/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 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widget.grid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(options) 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place():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Its purpose is to place the widgets at a specific position as instructed by the user in the parent widget.</a:t>
            </a:r>
          </a:p>
          <a:p>
            <a:pPr lvl="1"/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                   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widget.place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(options)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TKINTER GEOMETRY MANAGER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16944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3910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Code: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</a:t>
            </a:r>
            <a:r>
              <a:rPr lang="en-US" sz="2600" dirty="0">
                <a:solidFill>
                  <a:srgbClr val="24A9E1"/>
                </a:solidFill>
                <a:latin typeface="Calibri"/>
                <a:ea typeface="+mn-lt"/>
                <a:cs typeface="Calibri"/>
              </a:rPr>
              <a:t>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username = Label(root, text="User Name:").pack(side=TOP)</a:t>
            </a:r>
          </a:p>
          <a:p>
            <a:endParaRPr lang="en-US" sz="2400" dirty="0">
              <a:solidFill>
                <a:srgbClr val="00B0F0"/>
              </a:solidFill>
              <a:latin typeface="Times New Roman"/>
              <a:ea typeface="+mn-lt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username = Label(root, text="User Name:").grid(row=0)</a:t>
            </a:r>
          </a:p>
          <a:p>
            <a:endParaRPr lang="en-US" sz="2400" dirty="0">
              <a:solidFill>
                <a:srgbClr val="00B0F0"/>
              </a:solidFill>
              <a:latin typeface="Times New Roman"/>
              <a:ea typeface="+mn-lt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username = Label(root, text="User Name:").place(x = 30, y = 50)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TKINTER GEOMETRY MANAGER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54259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8164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Code: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</a:t>
            </a:r>
            <a:r>
              <a:rPr lang="en-US" sz="2600" dirty="0">
                <a:solidFill>
                  <a:srgbClr val="24A9E1"/>
                </a:solidFill>
                <a:latin typeface="Calibri"/>
                <a:ea typeface="+mn-lt"/>
                <a:cs typeface="Calibri"/>
              </a:rPr>
              <a:t>         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import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tkinter</a:t>
            </a:r>
            <a:endParaRPr lang="en-US" sz="2400" dirty="0">
              <a:solidFill>
                <a:srgbClr val="00B0F0"/>
              </a:solidFill>
              <a:latin typeface="Times New Roman"/>
              <a:ea typeface="+mn-lt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from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tkinter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 import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messagebox</a:t>
            </a:r>
            <a:endParaRPr lang="en-US" sz="2400" dirty="0">
              <a:solidFill>
                <a:srgbClr val="00B0F0"/>
              </a:solidFill>
              <a:latin typeface="Times New Roman"/>
              <a:ea typeface="+mn-lt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top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tkinter.Tk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def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helloCallBack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():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messagebox.showinfo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 "Hello Python", "Hello World") </a:t>
            </a:r>
          </a:p>
          <a:p>
            <a:endParaRPr lang="en-US" sz="2400" dirty="0">
              <a:solidFill>
                <a:srgbClr val="00B0F0"/>
              </a:solidFill>
              <a:latin typeface="Times New Roman"/>
              <a:ea typeface="+mn-lt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B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tkinter.Button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(top, text ="Hello", command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helloCallBack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) </a:t>
            </a:r>
            <a:endParaRPr lang="en-US" dirty="0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B.pack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top.mainloop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BUTTON EXAMPLE</a:t>
            </a:r>
          </a:p>
        </p:txBody>
      </p:sp>
    </p:spTree>
    <p:extLst>
      <p:ext uri="{BB962C8B-B14F-4D97-AF65-F5344CB8AC3E}">
        <p14:creationId xmlns:p14="http://schemas.microsoft.com/office/powerpoint/2010/main" val="258182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470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Code: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from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tkinter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import *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expression = "" </a:t>
            </a:r>
          </a:p>
          <a:p>
            <a:endParaRPr lang="en-US" sz="2400" dirty="0">
              <a:solidFill>
                <a:srgbClr val="00B0F0"/>
              </a:solidFill>
              <a:latin typeface="Times New Roman"/>
              <a:ea typeface="+mn-lt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def press(num):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    global expression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    expression = expression + str(num)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equation.set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(expression)</a:t>
            </a:r>
          </a:p>
          <a:p>
            <a:endParaRPr lang="en-US" sz="2400" dirty="0">
              <a:solidFill>
                <a:srgbClr val="00B0F0"/>
              </a:solidFill>
              <a:latin typeface="Times New Roman"/>
              <a:ea typeface="+mn-lt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CALCULATOR EXAMPLE</a:t>
            </a:r>
          </a:p>
        </p:txBody>
      </p:sp>
    </p:spTree>
    <p:extLst>
      <p:ext uri="{BB962C8B-B14F-4D97-AF65-F5344CB8AC3E}">
        <p14:creationId xmlns:p14="http://schemas.microsoft.com/office/powerpoint/2010/main" val="4842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8164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Code: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            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def 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equalpress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():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    global expression </a:t>
            </a:r>
          </a:p>
          <a:p>
            <a:r>
              <a:rPr lang="en-US" sz="2400" dirty="0">
                <a:latin typeface="Times New Roman"/>
                <a:ea typeface="+mn-lt"/>
                <a:cs typeface="Times New Roman"/>
              </a:rPr>
              <a:t>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total = str(eval(expression))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equation.set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(total)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    expression = ""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def clear():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    global expression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    expression = ""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equation.set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("")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CALCULATOR EXAMPLE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49825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8164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Code: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  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gui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 = Tk() </a:t>
            </a:r>
          </a:p>
          <a:p>
            <a:r>
              <a:rPr lang="en-US" sz="2400" b="1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  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gui.title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("Simple Calculator")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gui.geometry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("250x130")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equation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StringVar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expression_field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 = Entry(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gui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textvariable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=equation)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expression_field.grid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columnspan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=2)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button1 = Button(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gui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, text=' 1 ',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fg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='black',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bg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='red',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                         command=lambda: press(1), height=1, width=7) </a:t>
            </a:r>
            <a:endParaRPr lang="en-US" dirty="0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button1.grid(row=2, column=0)              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CALCULATOR EXAMPLE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75920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8164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Code: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          button2 = Button(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gui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, text=' 2 ',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fg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='black',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bg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='red',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                         command=lambda: press(2), height=1, width=7)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button2.grid(row=2, column=1) </a:t>
            </a:r>
            <a:endParaRPr lang="en-US" dirty="0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plus = Button(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gui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, text=' + ',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fg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='black',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bg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='red',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                   command=lambda: press("+"), height=1, width=7)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plus.grid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(row=3, column=0)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equal = Button(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gui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, text=' = ',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fg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='black',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bg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='red',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                     command=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equalpress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, height=1, width=7) </a:t>
            </a:r>
            <a:endParaRPr lang="en-US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equal.grid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(row=3, column=1)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CALCULATOR EXAMPLE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36113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70843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Code: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          clear = Button(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gui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, text='Clear',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fg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='black',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bg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='red',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                    command=clear, height=1, width=7)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clear.grid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(row=4, column=0)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    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# start the GUI </a:t>
            </a:r>
            <a:endParaRPr lang="en-US" dirty="0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gui.mainloop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()    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9123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CALCULATOR EXAMPLE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19512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QUESTIONS FOR ONLINE DISCUSSION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Suppose we have this hours.txt data. Compute each worker's total hours and hours/day.</a:t>
            </a:r>
            <a:endParaRPr lang="en-US" dirty="0"/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123 Suzy 9.5 8.1 7.6 3.1 3.2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456 Brad 7.0 9.6 6.5 4.9 8.8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789 Jenn 8.0 8.0 8.0 8.0 7.5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Complete the calculator example with other arithmetic operators.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451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41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886</cp:revision>
  <dcterms:created xsi:type="dcterms:W3CDTF">2023-04-29T09:08:23Z</dcterms:created>
  <dcterms:modified xsi:type="dcterms:W3CDTF">2023-12-04T13:37:47Z</dcterms:modified>
</cp:coreProperties>
</file>