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23.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2.xml" ContentType="application/vnd.openxmlformats-officedocument.presentationml.slide+xml"/>
  <Override PartName="/ppt/slides/slide1.xml" ContentType="application/vnd.openxmlformats-officedocument.presentationml.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diagrams/layout1.xml" ContentType="application/vnd.openxmlformats-officedocument.drawingml.diagramLayout+xml"/>
  <Override PartName="/ppt/theme/theme2.xml" ContentType="application/vnd.openxmlformats-officedocument.theme+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528" r:id="rId4"/>
    <p:sldId id="531" r:id="rId5"/>
    <p:sldId id="313" r:id="rId6"/>
    <p:sldId id="276" r:id="rId7"/>
    <p:sldId id="532" r:id="rId8"/>
    <p:sldId id="533" r:id="rId9"/>
    <p:sldId id="499" r:id="rId10"/>
    <p:sldId id="505" r:id="rId11"/>
    <p:sldId id="512" r:id="rId12"/>
    <p:sldId id="506" r:id="rId13"/>
    <p:sldId id="507" r:id="rId14"/>
    <p:sldId id="529" r:id="rId15"/>
    <p:sldId id="527" r:id="rId16"/>
    <p:sldId id="508" r:id="rId17"/>
    <p:sldId id="530" r:id="rId18"/>
    <p:sldId id="509" r:id="rId19"/>
    <p:sldId id="510" r:id="rId20"/>
    <p:sldId id="536" r:id="rId21"/>
    <p:sldId id="511" r:id="rId22"/>
    <p:sldId id="502" r:id="rId23"/>
    <p:sldId id="513" r:id="rId24"/>
    <p:sldId id="514" r:id="rId25"/>
    <p:sldId id="534" r:id="rId26"/>
    <p:sldId id="515" r:id="rId27"/>
    <p:sldId id="516" r:id="rId28"/>
    <p:sldId id="504" r:id="rId29"/>
    <p:sldId id="535" r:id="rId30"/>
    <p:sldId id="517" r:id="rId31"/>
    <p:sldId id="519" r:id="rId32"/>
    <p:sldId id="521" r:id="rId33"/>
    <p:sldId id="520" r:id="rId34"/>
    <p:sldId id="518" r:id="rId35"/>
    <p:sldId id="522" r:id="rId36"/>
    <p:sldId id="523" r:id="rId37"/>
    <p:sldId id="524" r:id="rId38"/>
    <p:sldId id="526" r:id="rId39"/>
    <p:sldId id="52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28"/>
            <p14:sldId id="531"/>
            <p14:sldId id="313"/>
            <p14:sldId id="276"/>
            <p14:sldId id="532"/>
            <p14:sldId id="533"/>
            <p14:sldId id="499"/>
            <p14:sldId id="505"/>
            <p14:sldId id="512"/>
            <p14:sldId id="506"/>
            <p14:sldId id="507"/>
            <p14:sldId id="529"/>
            <p14:sldId id="527"/>
            <p14:sldId id="508"/>
            <p14:sldId id="530"/>
            <p14:sldId id="509"/>
            <p14:sldId id="510"/>
            <p14:sldId id="536"/>
            <p14:sldId id="511"/>
            <p14:sldId id="502"/>
            <p14:sldId id="513"/>
            <p14:sldId id="514"/>
            <p14:sldId id="534"/>
            <p14:sldId id="515"/>
            <p14:sldId id="516"/>
            <p14:sldId id="504"/>
            <p14:sldId id="535"/>
            <p14:sldId id="517"/>
            <p14:sldId id="519"/>
            <p14:sldId id="521"/>
            <p14:sldId id="520"/>
            <p14:sldId id="518"/>
            <p14:sldId id="522"/>
            <p14:sldId id="523"/>
            <p14:sldId id="524"/>
            <p14:sldId id="526"/>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10CF05-767D-4A9C-848C-5C3F5BC0E33C}" type="doc">
      <dgm:prSet loTypeId="urn:microsoft.com/office/officeart/2005/8/layout/hList2" loCatId="list" qsTypeId="urn:microsoft.com/office/officeart/2005/8/quickstyle/3d3" qsCatId="3D" csTypeId="urn:microsoft.com/office/officeart/2005/8/colors/accent1_2" csCatId="accent1" phldr="1"/>
      <dgm:spPr/>
      <dgm:t>
        <a:bodyPr/>
        <a:lstStyle/>
        <a:p>
          <a:endParaRPr lang="en-US"/>
        </a:p>
      </dgm:t>
    </dgm:pt>
    <dgm:pt modelId="{3EA0EC75-1EC9-453B-9238-AA456C213C82}">
      <dgm:prSet phldrT="[Text]"/>
      <dgm:spPr/>
      <dgm:t>
        <a:bodyPr/>
        <a:lstStyle/>
        <a:p>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Practical</a:t>
          </a:r>
          <a:endParaRPr lang="en-US" dirty="0">
            <a:solidFill>
              <a:srgbClr val="C00000"/>
            </a:solidFill>
            <a:effectLst>
              <a:outerShdw blurRad="38100" dist="38100" dir="2700000" algn="tl">
                <a:srgbClr val="000000">
                  <a:alpha val="43137"/>
                </a:srgbClr>
              </a:outerShdw>
            </a:effectLst>
          </a:endParaRPr>
        </a:p>
      </dgm:t>
    </dgm:pt>
    <dgm:pt modelId="{60F20393-C49C-4046-9A4F-4052788A2AA8}" type="parTrans" cxnId="{589846A3-5881-44B0-8F03-D5C4BD7BC6F0}">
      <dgm:prSet/>
      <dgm:spPr/>
      <dgm:t>
        <a:bodyPr/>
        <a:lstStyle/>
        <a:p>
          <a:endParaRPr lang="en-US"/>
        </a:p>
      </dgm:t>
    </dgm:pt>
    <dgm:pt modelId="{3EFD2C9F-A70F-41F0-A4EC-2A313C898CEA}" type="sibTrans" cxnId="{589846A3-5881-44B0-8F03-D5C4BD7BC6F0}">
      <dgm:prSet/>
      <dgm:spPr/>
      <dgm:t>
        <a:bodyPr/>
        <a:lstStyle/>
        <a:p>
          <a:endParaRPr lang="en-US"/>
        </a:p>
      </dgm:t>
    </dgm:pt>
    <dgm:pt modelId="{17782E3D-8C5D-4D18-BACC-1CB2EFDB89E6}">
      <dgm:prSet phldrT="[Text]"/>
      <dgm:spPr/>
      <dgm:t>
        <a:bodyPr/>
        <a:lstStyle/>
        <a:p>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theoretical</a:t>
          </a:r>
          <a:endParaRPr lang="en-US" dirty="0">
            <a:solidFill>
              <a:srgbClr val="C00000"/>
            </a:solidFill>
            <a:effectLst>
              <a:outerShdw blurRad="38100" dist="38100" dir="2700000" algn="tl">
                <a:srgbClr val="000000">
                  <a:alpha val="43137"/>
                </a:srgbClr>
              </a:outerShdw>
            </a:effectLst>
          </a:endParaRPr>
        </a:p>
      </dgm:t>
    </dgm:pt>
    <dgm:pt modelId="{4722A72B-75B6-4BA2-96EB-41E86EF9AC30}" type="parTrans" cxnId="{FBA8150E-7928-4F08-A1F4-B35677751366}">
      <dgm:prSet/>
      <dgm:spPr/>
      <dgm:t>
        <a:bodyPr/>
        <a:lstStyle/>
        <a:p>
          <a:endParaRPr lang="en-US"/>
        </a:p>
      </dgm:t>
    </dgm:pt>
    <dgm:pt modelId="{4B6C14A7-F5D4-4F5D-BCA4-3583D0E27C57}" type="sibTrans" cxnId="{FBA8150E-7928-4F08-A1F4-B35677751366}">
      <dgm:prSet/>
      <dgm:spPr/>
      <dgm:t>
        <a:bodyPr/>
        <a:lstStyle/>
        <a:p>
          <a:endParaRPr lang="en-US"/>
        </a:p>
      </dgm:t>
    </dgm:pt>
    <dgm:pt modelId="{6110A95F-E19E-4302-BE36-269F942E535D}">
      <dgm:prSet phldrT="[Text]" custT="1"/>
      <dgm:spPr/>
      <dgm:t>
        <a:bodyPr/>
        <a:lstStyle/>
        <a:p>
          <a:r>
            <a:rPr lang="en-US" sz="2400" b="0" i="0" dirty="0" smtClean="0">
              <a:latin typeface="Times New Roman" panose="02020603050405020304" pitchFamily="18" charset="0"/>
              <a:cs typeface="Times New Roman" panose="02020603050405020304" pitchFamily="18" charset="0"/>
            </a:rPr>
            <a:t>deals with what one should rationally belief given a certain set of arguments and assumptions</a:t>
          </a:r>
          <a:endParaRPr lang="en-US" sz="2400" dirty="0">
            <a:latin typeface="Times New Roman" panose="02020603050405020304" pitchFamily="18" charset="0"/>
            <a:cs typeface="Times New Roman" panose="02020603050405020304" pitchFamily="18" charset="0"/>
          </a:endParaRPr>
        </a:p>
      </dgm:t>
    </dgm:pt>
    <dgm:pt modelId="{56FB6180-DFB9-4305-B0DB-5A35EEB2C5E7}" type="parTrans" cxnId="{30161039-7D33-4DB4-8BCF-A3B9F67C3C41}">
      <dgm:prSet/>
      <dgm:spPr/>
      <dgm:t>
        <a:bodyPr/>
        <a:lstStyle/>
        <a:p>
          <a:endParaRPr lang="en-US"/>
        </a:p>
      </dgm:t>
    </dgm:pt>
    <dgm:pt modelId="{0460B52A-6901-41A7-ACC6-1E40EF96A1DC}" type="sibTrans" cxnId="{30161039-7D33-4DB4-8BCF-A3B9F67C3C41}">
      <dgm:prSet/>
      <dgm:spPr/>
      <dgm:t>
        <a:bodyPr/>
        <a:lstStyle/>
        <a:p>
          <a:endParaRPr lang="en-US"/>
        </a:p>
      </dgm:t>
    </dgm:pt>
    <dgm:pt modelId="{A719F30C-E7C6-4EFA-9EFC-B129028FBAE6}">
      <dgm:prSet phldrT="[Text]"/>
      <dgm:spPr/>
      <dgm:t>
        <a:bodyPr/>
        <a:lstStyle/>
        <a:p>
          <a:r>
            <a:rPr lang="en-US" b="1" dirty="0" smtClean="0">
              <a:solidFill>
                <a:srgbClr val="C00000"/>
              </a:solidFill>
              <a:latin typeface="Times New Roman" panose="02020603050405020304" pitchFamily="18" charset="0"/>
              <a:cs typeface="Times New Roman" panose="02020603050405020304" pitchFamily="18" charset="0"/>
            </a:rPr>
            <a:t>formal</a:t>
          </a:r>
          <a:endParaRPr lang="en-US" dirty="0">
            <a:solidFill>
              <a:srgbClr val="C00000"/>
            </a:solidFill>
          </a:endParaRPr>
        </a:p>
      </dgm:t>
    </dgm:pt>
    <dgm:pt modelId="{436DA1E5-F449-4973-9590-9E7A24BF92A7}" type="parTrans" cxnId="{433C2DCD-8522-4D7A-85A5-FB83FA1F4B39}">
      <dgm:prSet/>
      <dgm:spPr/>
      <dgm:t>
        <a:bodyPr/>
        <a:lstStyle/>
        <a:p>
          <a:endParaRPr lang="en-US"/>
        </a:p>
      </dgm:t>
    </dgm:pt>
    <dgm:pt modelId="{5E422472-ED68-4593-BD3E-6A21313594C9}" type="sibTrans" cxnId="{433C2DCD-8522-4D7A-85A5-FB83FA1F4B39}">
      <dgm:prSet/>
      <dgm:spPr/>
      <dgm:t>
        <a:bodyPr/>
        <a:lstStyle/>
        <a:p>
          <a:endParaRPr lang="en-US"/>
        </a:p>
      </dgm:t>
    </dgm:pt>
    <dgm:pt modelId="{251C61B5-B2C0-48C9-834B-5313A2F8EFE6}">
      <dgm:prSet phldrT="[Text]" custT="1"/>
      <dgm:spPr/>
      <dgm:t>
        <a:bodyPr/>
        <a:lstStyle/>
        <a:p>
          <a:r>
            <a:rPr lang="en-US" sz="2400" b="0" i="0" dirty="0" smtClean="0">
              <a:latin typeface="Times New Roman" panose="02020603050405020304" pitchFamily="18" charset="0"/>
              <a:cs typeface="Times New Roman" panose="02020603050405020304" pitchFamily="18" charset="0"/>
            </a:rPr>
            <a:t>A form of rationality that considers the value of an action</a:t>
          </a:r>
          <a:endParaRPr lang="en-US" sz="2400" dirty="0">
            <a:latin typeface="Times New Roman" panose="02020603050405020304" pitchFamily="18" charset="0"/>
            <a:cs typeface="Times New Roman" panose="02020603050405020304" pitchFamily="18" charset="0"/>
          </a:endParaRPr>
        </a:p>
      </dgm:t>
    </dgm:pt>
    <dgm:pt modelId="{79581C36-4F62-4318-8F2B-B6AF901BF837}" type="parTrans" cxnId="{22ABCCBA-8785-4F19-B8DF-7D9519CE5E70}">
      <dgm:prSet/>
      <dgm:spPr/>
      <dgm:t>
        <a:bodyPr/>
        <a:lstStyle/>
        <a:p>
          <a:endParaRPr lang="en-US"/>
        </a:p>
      </dgm:t>
    </dgm:pt>
    <dgm:pt modelId="{31A055B4-1D68-4B37-819F-2CDC7C40834D}" type="sibTrans" cxnId="{22ABCCBA-8785-4F19-B8DF-7D9519CE5E70}">
      <dgm:prSet/>
      <dgm:spPr/>
      <dgm:t>
        <a:bodyPr/>
        <a:lstStyle/>
        <a:p>
          <a:endParaRPr lang="en-US"/>
        </a:p>
      </dgm:t>
    </dgm:pt>
    <dgm:pt modelId="{BB53B1B0-3699-40E8-BFD2-BB5087D26643}">
      <dgm:prSet phldrT="[Text]" custT="1"/>
      <dgm:spPr/>
      <dgm:t>
        <a:bodyPr/>
        <a:lstStyle/>
        <a:p>
          <a:endParaRPr lang="en-US" sz="2400" dirty="0">
            <a:latin typeface="Times New Roman" panose="02020603050405020304" pitchFamily="18" charset="0"/>
            <a:cs typeface="Times New Roman" panose="02020603050405020304" pitchFamily="18" charset="0"/>
          </a:endParaRPr>
        </a:p>
      </dgm:t>
    </dgm:pt>
    <dgm:pt modelId="{7219B94B-094C-41AD-AF5F-23CBEBCB6B35}" type="parTrans" cxnId="{F5B07740-9302-4299-8CF1-9AB13A561EAA}">
      <dgm:prSet/>
      <dgm:spPr/>
      <dgm:t>
        <a:bodyPr/>
        <a:lstStyle/>
        <a:p>
          <a:endParaRPr lang="en-US"/>
        </a:p>
      </dgm:t>
    </dgm:pt>
    <dgm:pt modelId="{9BAD3CF8-7E3A-4E21-8071-9BA70DE7F630}" type="sibTrans" cxnId="{F5B07740-9302-4299-8CF1-9AB13A561EAA}">
      <dgm:prSet/>
      <dgm:spPr/>
      <dgm:t>
        <a:bodyPr/>
        <a:lstStyle/>
        <a:p>
          <a:endParaRPr lang="en-US"/>
        </a:p>
      </dgm:t>
    </dgm:pt>
    <dgm:pt modelId="{EC602EB8-5BE1-448D-82E3-1B495D1C0A42}">
      <dgm:prSet phldrT="[Text]"/>
      <dgm:spPr/>
      <dgm:t>
        <a:bodyPr/>
        <a:lstStyle/>
        <a:p>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 </a:t>
          </a:r>
          <a:r>
            <a:rPr lang="en-US" b="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stantive</a:t>
          </a:r>
          <a:endParaRPr lang="en-US" dirty="0">
            <a:solidFill>
              <a:srgbClr val="C00000"/>
            </a:solidFill>
            <a:effectLst>
              <a:outerShdw blurRad="38100" dist="38100" dir="2700000" algn="tl">
                <a:srgbClr val="000000">
                  <a:alpha val="43137"/>
                </a:srgbClr>
              </a:outerShdw>
            </a:effectLst>
          </a:endParaRPr>
        </a:p>
      </dgm:t>
    </dgm:pt>
    <dgm:pt modelId="{68035B6F-0F11-48A9-8D7B-7591339EBF77}" type="parTrans" cxnId="{49B81DF0-577F-4415-AFB6-F26A34F203CF}">
      <dgm:prSet/>
      <dgm:spPr/>
      <dgm:t>
        <a:bodyPr/>
        <a:lstStyle/>
        <a:p>
          <a:endParaRPr lang="en-US"/>
        </a:p>
      </dgm:t>
    </dgm:pt>
    <dgm:pt modelId="{A192AB2A-C792-4A7E-B7E1-B97FE4F38A2F}" type="sibTrans" cxnId="{49B81DF0-577F-4415-AFB6-F26A34F203CF}">
      <dgm:prSet/>
      <dgm:spPr/>
      <dgm:t>
        <a:bodyPr/>
        <a:lstStyle/>
        <a:p>
          <a:endParaRPr lang="en-US"/>
        </a:p>
      </dgm:t>
    </dgm:pt>
    <dgm:pt modelId="{972F87D1-8DA3-4B41-85C0-8D8E8FE57198}">
      <dgm:prSet phldrT="[Text]" custT="1"/>
      <dgm:spPr/>
      <dgm:t>
        <a:bodyPr/>
        <a:lstStyle/>
        <a:p>
          <a:r>
            <a:rPr lang="en-US" sz="2400" b="0" i="0" dirty="0" smtClean="0">
              <a:latin typeface="Times New Roman" panose="02020603050405020304" pitchFamily="18" charset="0"/>
              <a:cs typeface="Times New Roman" panose="02020603050405020304" pitchFamily="18" charset="0"/>
            </a:rPr>
            <a:t>the appropriate way of processing information through reasoning</a:t>
          </a:r>
          <a:endParaRPr lang="en-US" sz="2400" dirty="0">
            <a:latin typeface="Times New Roman" panose="02020603050405020304" pitchFamily="18" charset="0"/>
            <a:cs typeface="Times New Roman" panose="02020603050405020304" pitchFamily="18" charset="0"/>
          </a:endParaRPr>
        </a:p>
      </dgm:t>
    </dgm:pt>
    <dgm:pt modelId="{DC99FFB3-E984-4AF6-942D-632968D9FC24}" type="sibTrans" cxnId="{33083216-48E5-4C04-B7F2-38B09D49D885}">
      <dgm:prSet/>
      <dgm:spPr/>
      <dgm:t>
        <a:bodyPr/>
        <a:lstStyle/>
        <a:p>
          <a:endParaRPr lang="en-US"/>
        </a:p>
      </dgm:t>
    </dgm:pt>
    <dgm:pt modelId="{CBB7B45E-AD93-4129-ADEB-1590441EE7FC}" type="parTrans" cxnId="{33083216-48E5-4C04-B7F2-38B09D49D885}">
      <dgm:prSet/>
      <dgm:spPr/>
      <dgm:t>
        <a:bodyPr/>
        <a:lstStyle/>
        <a:p>
          <a:endParaRPr lang="en-US"/>
        </a:p>
      </dgm:t>
    </dgm:pt>
    <dgm:pt modelId="{01A08A3A-43EF-425A-921A-22EF80B09D1A}">
      <dgm:prSet/>
      <dgm:spPr/>
      <dgm:t>
        <a:bodyPr/>
        <a:lstStyle/>
        <a:p>
          <a:r>
            <a:rPr lang="en-US" b="0" i="0" smtClean="0">
              <a:latin typeface="Times New Roman" panose="02020603050405020304" pitchFamily="18" charset="0"/>
              <a:cs typeface="Times New Roman" panose="02020603050405020304" pitchFamily="18" charset="0"/>
            </a:rPr>
            <a:t>the type of thinking and logical deduction that people use to determine what is most important in particular situations</a:t>
          </a:r>
          <a:endParaRPr lang="en-US">
            <a:latin typeface="Times New Roman" panose="02020603050405020304" pitchFamily="18" charset="0"/>
            <a:cs typeface="Times New Roman" panose="02020603050405020304" pitchFamily="18" charset="0"/>
          </a:endParaRPr>
        </a:p>
      </dgm:t>
    </dgm:pt>
    <dgm:pt modelId="{6F0D1879-7C35-466B-A65A-B0770F4B5EA8}" type="parTrans" cxnId="{63AA62CE-DC94-4BC5-89A0-4D021A8BD074}">
      <dgm:prSet/>
      <dgm:spPr/>
      <dgm:t>
        <a:bodyPr/>
        <a:lstStyle/>
        <a:p>
          <a:endParaRPr lang="en-US"/>
        </a:p>
      </dgm:t>
    </dgm:pt>
    <dgm:pt modelId="{81EDD50F-8568-4471-8F10-E574DD99DEED}" type="sibTrans" cxnId="{63AA62CE-DC94-4BC5-89A0-4D021A8BD074}">
      <dgm:prSet/>
      <dgm:spPr/>
      <dgm:t>
        <a:bodyPr/>
        <a:lstStyle/>
        <a:p>
          <a:endParaRPr lang="en-US"/>
        </a:p>
      </dgm:t>
    </dgm:pt>
    <dgm:pt modelId="{FD1B6D1C-5195-413D-BB68-53729944716B}" type="pres">
      <dgm:prSet presAssocID="{9710CF05-767D-4A9C-848C-5C3F5BC0E33C}" presName="linearFlow" presStyleCnt="0">
        <dgm:presLayoutVars>
          <dgm:dir/>
          <dgm:animLvl val="lvl"/>
          <dgm:resizeHandles/>
        </dgm:presLayoutVars>
      </dgm:prSet>
      <dgm:spPr/>
    </dgm:pt>
    <dgm:pt modelId="{B7633CB1-A56D-4DD8-A7A9-28542A9D4D57}" type="pres">
      <dgm:prSet presAssocID="{3EA0EC75-1EC9-453B-9238-AA456C213C82}" presName="compositeNode" presStyleCnt="0">
        <dgm:presLayoutVars>
          <dgm:bulletEnabled val="1"/>
        </dgm:presLayoutVars>
      </dgm:prSet>
      <dgm:spPr/>
    </dgm:pt>
    <dgm:pt modelId="{5937CA3D-2461-4412-A58A-759364DFA7F3}" type="pres">
      <dgm:prSet presAssocID="{3EA0EC75-1EC9-453B-9238-AA456C213C82}" presName="image" presStyleLbl="fgImgPlace1" presStyleIdx="0" presStyleCnt="4"/>
      <dgm:spPr/>
    </dgm:pt>
    <dgm:pt modelId="{20519D9F-FF4B-4873-BFAE-20A5D9813FC1}" type="pres">
      <dgm:prSet presAssocID="{3EA0EC75-1EC9-453B-9238-AA456C213C82}" presName="childNode" presStyleLbl="node1" presStyleIdx="0" presStyleCnt="4" custScaleX="113854" custLinFactNeighborX="12658" custLinFactNeighborY="-909">
        <dgm:presLayoutVars>
          <dgm:bulletEnabled val="1"/>
        </dgm:presLayoutVars>
      </dgm:prSet>
      <dgm:spPr/>
      <dgm:t>
        <a:bodyPr/>
        <a:lstStyle/>
        <a:p>
          <a:endParaRPr lang="en-US"/>
        </a:p>
      </dgm:t>
    </dgm:pt>
    <dgm:pt modelId="{C80483DB-E2B3-41E7-A905-FC0BB4C487F8}" type="pres">
      <dgm:prSet presAssocID="{3EA0EC75-1EC9-453B-9238-AA456C213C82}" presName="parentNode" presStyleLbl="revTx" presStyleIdx="0" presStyleCnt="4">
        <dgm:presLayoutVars>
          <dgm:chMax val="0"/>
          <dgm:bulletEnabled val="1"/>
        </dgm:presLayoutVars>
      </dgm:prSet>
      <dgm:spPr/>
      <dgm:t>
        <a:bodyPr/>
        <a:lstStyle/>
        <a:p>
          <a:endParaRPr lang="en-US"/>
        </a:p>
      </dgm:t>
    </dgm:pt>
    <dgm:pt modelId="{FFADDA13-5269-44CC-B177-B0146166BAD9}" type="pres">
      <dgm:prSet presAssocID="{3EFD2C9F-A70F-41F0-A4EC-2A313C898CEA}" presName="sibTrans" presStyleCnt="0"/>
      <dgm:spPr/>
    </dgm:pt>
    <dgm:pt modelId="{B520A73E-0A87-4803-ABF3-B1C702B0773F}" type="pres">
      <dgm:prSet presAssocID="{17782E3D-8C5D-4D18-BACC-1CB2EFDB89E6}" presName="compositeNode" presStyleCnt="0">
        <dgm:presLayoutVars>
          <dgm:bulletEnabled val="1"/>
        </dgm:presLayoutVars>
      </dgm:prSet>
      <dgm:spPr/>
    </dgm:pt>
    <dgm:pt modelId="{2420BE29-56ED-446F-823C-E3117F760820}" type="pres">
      <dgm:prSet presAssocID="{17782E3D-8C5D-4D18-BACC-1CB2EFDB89E6}" presName="image" presStyleLbl="fgImgPlace1" presStyleIdx="1" presStyleCnt="4"/>
      <dgm:spPr/>
    </dgm:pt>
    <dgm:pt modelId="{4DAED83D-8502-4BDF-9D0E-3DC86D8C38A5}" type="pres">
      <dgm:prSet presAssocID="{17782E3D-8C5D-4D18-BACC-1CB2EFDB89E6}" presName="childNode" presStyleLbl="node1" presStyleIdx="1" presStyleCnt="4" custScaleX="111391" custLinFactNeighborX="14678" custLinFactNeighborY="-1773">
        <dgm:presLayoutVars>
          <dgm:bulletEnabled val="1"/>
        </dgm:presLayoutVars>
      </dgm:prSet>
      <dgm:spPr/>
      <dgm:t>
        <a:bodyPr/>
        <a:lstStyle/>
        <a:p>
          <a:endParaRPr lang="en-US"/>
        </a:p>
      </dgm:t>
    </dgm:pt>
    <dgm:pt modelId="{129332FE-EE6A-4D27-93C6-46A552F26C6A}" type="pres">
      <dgm:prSet presAssocID="{17782E3D-8C5D-4D18-BACC-1CB2EFDB89E6}" presName="parentNode" presStyleLbl="revTx" presStyleIdx="1" presStyleCnt="4">
        <dgm:presLayoutVars>
          <dgm:chMax val="0"/>
          <dgm:bulletEnabled val="1"/>
        </dgm:presLayoutVars>
      </dgm:prSet>
      <dgm:spPr/>
      <dgm:t>
        <a:bodyPr/>
        <a:lstStyle/>
        <a:p>
          <a:endParaRPr lang="en-US"/>
        </a:p>
      </dgm:t>
    </dgm:pt>
    <dgm:pt modelId="{46102978-3540-43FD-852D-1AA11239DF87}" type="pres">
      <dgm:prSet presAssocID="{4B6C14A7-F5D4-4F5D-BCA4-3583D0E27C57}" presName="sibTrans" presStyleCnt="0"/>
      <dgm:spPr/>
    </dgm:pt>
    <dgm:pt modelId="{64FEE7E5-6E57-4525-B0B9-8F45FBBF4DC6}" type="pres">
      <dgm:prSet presAssocID="{A719F30C-E7C6-4EFA-9EFC-B129028FBAE6}" presName="compositeNode" presStyleCnt="0">
        <dgm:presLayoutVars>
          <dgm:bulletEnabled val="1"/>
        </dgm:presLayoutVars>
      </dgm:prSet>
      <dgm:spPr/>
    </dgm:pt>
    <dgm:pt modelId="{73495759-8E3B-4B32-84F7-BC223E773005}" type="pres">
      <dgm:prSet presAssocID="{A719F30C-E7C6-4EFA-9EFC-B129028FBAE6}" presName="image" presStyleLbl="fgImgPlace1" presStyleIdx="2" presStyleCnt="4"/>
      <dgm:spPr/>
    </dgm:pt>
    <dgm:pt modelId="{5EDAEFF9-EA22-49C7-B3B3-CFC95BF262D6}" type="pres">
      <dgm:prSet presAssocID="{A719F30C-E7C6-4EFA-9EFC-B129028FBAE6}" presName="childNode" presStyleLbl="node1" presStyleIdx="2" presStyleCnt="4">
        <dgm:presLayoutVars>
          <dgm:bulletEnabled val="1"/>
        </dgm:presLayoutVars>
      </dgm:prSet>
      <dgm:spPr/>
    </dgm:pt>
    <dgm:pt modelId="{F28EE787-88F1-4173-971C-65FAD955BC68}" type="pres">
      <dgm:prSet presAssocID="{A719F30C-E7C6-4EFA-9EFC-B129028FBAE6}" presName="parentNode" presStyleLbl="revTx" presStyleIdx="2" presStyleCnt="4">
        <dgm:presLayoutVars>
          <dgm:chMax val="0"/>
          <dgm:bulletEnabled val="1"/>
        </dgm:presLayoutVars>
      </dgm:prSet>
      <dgm:spPr/>
      <dgm:t>
        <a:bodyPr/>
        <a:lstStyle/>
        <a:p>
          <a:endParaRPr lang="en-US"/>
        </a:p>
      </dgm:t>
    </dgm:pt>
    <dgm:pt modelId="{0574FF7F-C38A-4135-B399-8BAF66AE1100}" type="pres">
      <dgm:prSet presAssocID="{5E422472-ED68-4593-BD3E-6A21313594C9}" presName="sibTrans" presStyleCnt="0"/>
      <dgm:spPr/>
    </dgm:pt>
    <dgm:pt modelId="{FD694FED-AC46-4744-AC21-E0A435FC6F0F}" type="pres">
      <dgm:prSet presAssocID="{EC602EB8-5BE1-448D-82E3-1B495D1C0A42}" presName="compositeNode" presStyleCnt="0">
        <dgm:presLayoutVars>
          <dgm:bulletEnabled val="1"/>
        </dgm:presLayoutVars>
      </dgm:prSet>
      <dgm:spPr/>
    </dgm:pt>
    <dgm:pt modelId="{DD424433-18B9-4197-9666-BCA0079DFC7A}" type="pres">
      <dgm:prSet presAssocID="{EC602EB8-5BE1-448D-82E3-1B495D1C0A42}" presName="image" presStyleLbl="fgImgPlace1" presStyleIdx="3" presStyleCnt="4"/>
      <dgm:spPr/>
    </dgm:pt>
    <dgm:pt modelId="{F6C8074E-ADA1-45B1-80A8-CF42AF7FC7E1}" type="pres">
      <dgm:prSet presAssocID="{EC602EB8-5BE1-448D-82E3-1B495D1C0A42}" presName="childNode" presStyleLbl="node1" presStyleIdx="3" presStyleCnt="4">
        <dgm:presLayoutVars>
          <dgm:bulletEnabled val="1"/>
        </dgm:presLayoutVars>
      </dgm:prSet>
      <dgm:spPr/>
      <dgm:t>
        <a:bodyPr/>
        <a:lstStyle/>
        <a:p>
          <a:endParaRPr lang="en-US"/>
        </a:p>
      </dgm:t>
    </dgm:pt>
    <dgm:pt modelId="{7640F046-D046-4AEA-9CD0-04DA6C17795A}" type="pres">
      <dgm:prSet presAssocID="{EC602EB8-5BE1-448D-82E3-1B495D1C0A42}" presName="parentNode" presStyleLbl="revTx" presStyleIdx="3" presStyleCnt="4">
        <dgm:presLayoutVars>
          <dgm:chMax val="0"/>
          <dgm:bulletEnabled val="1"/>
        </dgm:presLayoutVars>
      </dgm:prSet>
      <dgm:spPr/>
      <dgm:t>
        <a:bodyPr/>
        <a:lstStyle/>
        <a:p>
          <a:endParaRPr lang="en-US"/>
        </a:p>
      </dgm:t>
    </dgm:pt>
  </dgm:ptLst>
  <dgm:cxnLst>
    <dgm:cxn modelId="{589846A3-5881-44B0-8F03-D5C4BD7BC6F0}" srcId="{9710CF05-767D-4A9C-848C-5C3F5BC0E33C}" destId="{3EA0EC75-1EC9-453B-9238-AA456C213C82}" srcOrd="0" destOrd="0" parTransId="{60F20393-C49C-4046-9A4F-4052788A2AA8}" sibTransId="{3EFD2C9F-A70F-41F0-A4EC-2A313C898CEA}"/>
    <dgm:cxn modelId="{FBA8150E-7928-4F08-A1F4-B35677751366}" srcId="{9710CF05-767D-4A9C-848C-5C3F5BC0E33C}" destId="{17782E3D-8C5D-4D18-BACC-1CB2EFDB89E6}" srcOrd="1" destOrd="0" parTransId="{4722A72B-75B6-4BA2-96EB-41E86EF9AC30}" sibTransId="{4B6C14A7-F5D4-4F5D-BCA4-3583D0E27C57}"/>
    <dgm:cxn modelId="{0A63CD6E-62AF-48E5-9DF7-E3962C186B72}" type="presOf" srcId="{251C61B5-B2C0-48C9-834B-5313A2F8EFE6}" destId="{F6C8074E-ADA1-45B1-80A8-CF42AF7FC7E1}" srcOrd="0" destOrd="0" presId="urn:microsoft.com/office/officeart/2005/8/layout/hList2"/>
    <dgm:cxn modelId="{C0C181D6-41AF-4BE6-9980-6550FFBABDEF}" type="presOf" srcId="{3EA0EC75-1EC9-453B-9238-AA456C213C82}" destId="{C80483DB-E2B3-41E7-A905-FC0BB4C487F8}" srcOrd="0" destOrd="0" presId="urn:microsoft.com/office/officeart/2005/8/layout/hList2"/>
    <dgm:cxn modelId="{B9656600-18D7-40D2-BDF8-B92421B15007}" type="presOf" srcId="{17782E3D-8C5D-4D18-BACC-1CB2EFDB89E6}" destId="{129332FE-EE6A-4D27-93C6-46A552F26C6A}" srcOrd="0" destOrd="0" presId="urn:microsoft.com/office/officeart/2005/8/layout/hList2"/>
    <dgm:cxn modelId="{22ABCCBA-8785-4F19-B8DF-7D9519CE5E70}" srcId="{EC602EB8-5BE1-448D-82E3-1B495D1C0A42}" destId="{251C61B5-B2C0-48C9-834B-5313A2F8EFE6}" srcOrd="0" destOrd="0" parTransId="{79581C36-4F62-4318-8F2B-B6AF901BF837}" sibTransId="{31A055B4-1D68-4B37-819F-2CDC7C40834D}"/>
    <dgm:cxn modelId="{E0554EF6-84E0-416B-AC3E-D56919E527BF}" type="presOf" srcId="{EC602EB8-5BE1-448D-82E3-1B495D1C0A42}" destId="{7640F046-D046-4AEA-9CD0-04DA6C17795A}" srcOrd="0" destOrd="0" presId="urn:microsoft.com/office/officeart/2005/8/layout/hList2"/>
    <dgm:cxn modelId="{63AA62CE-DC94-4BC5-89A0-4D021A8BD074}" srcId="{A719F30C-E7C6-4EFA-9EFC-B129028FBAE6}" destId="{01A08A3A-43EF-425A-921A-22EF80B09D1A}" srcOrd="0" destOrd="0" parTransId="{6F0D1879-7C35-466B-A65A-B0770F4B5EA8}" sibTransId="{81EDD50F-8568-4471-8F10-E574DD99DEED}"/>
    <dgm:cxn modelId="{49B81DF0-577F-4415-AFB6-F26A34F203CF}" srcId="{9710CF05-767D-4A9C-848C-5C3F5BC0E33C}" destId="{EC602EB8-5BE1-448D-82E3-1B495D1C0A42}" srcOrd="3" destOrd="0" parTransId="{68035B6F-0F11-48A9-8D7B-7591339EBF77}" sibTransId="{A192AB2A-C792-4A7E-B7E1-B97FE4F38A2F}"/>
    <dgm:cxn modelId="{433C2DCD-8522-4D7A-85A5-FB83FA1F4B39}" srcId="{9710CF05-767D-4A9C-848C-5C3F5BC0E33C}" destId="{A719F30C-E7C6-4EFA-9EFC-B129028FBAE6}" srcOrd="2" destOrd="0" parTransId="{436DA1E5-F449-4973-9590-9E7A24BF92A7}" sibTransId="{5E422472-ED68-4593-BD3E-6A21313594C9}"/>
    <dgm:cxn modelId="{BA36D0E6-4559-45BF-B7D5-20756463B92D}" type="presOf" srcId="{BB53B1B0-3699-40E8-BFD2-BB5087D26643}" destId="{F6C8074E-ADA1-45B1-80A8-CF42AF7FC7E1}" srcOrd="0" destOrd="1" presId="urn:microsoft.com/office/officeart/2005/8/layout/hList2"/>
    <dgm:cxn modelId="{F5B07740-9302-4299-8CF1-9AB13A561EAA}" srcId="{EC602EB8-5BE1-448D-82E3-1B495D1C0A42}" destId="{BB53B1B0-3699-40E8-BFD2-BB5087D26643}" srcOrd="1" destOrd="0" parTransId="{7219B94B-094C-41AD-AF5F-23CBEBCB6B35}" sibTransId="{9BAD3CF8-7E3A-4E21-8071-9BA70DE7F630}"/>
    <dgm:cxn modelId="{33083216-48E5-4C04-B7F2-38B09D49D885}" srcId="{3EA0EC75-1EC9-453B-9238-AA456C213C82}" destId="{972F87D1-8DA3-4B41-85C0-8D8E8FE57198}" srcOrd="0" destOrd="0" parTransId="{CBB7B45E-AD93-4129-ADEB-1590441EE7FC}" sibTransId="{DC99FFB3-E984-4AF6-942D-632968D9FC24}"/>
    <dgm:cxn modelId="{53B5927B-0895-4090-849B-5F5023BEF803}" type="presOf" srcId="{6110A95F-E19E-4302-BE36-269F942E535D}" destId="{4DAED83D-8502-4BDF-9D0E-3DC86D8C38A5}" srcOrd="0" destOrd="0" presId="urn:microsoft.com/office/officeart/2005/8/layout/hList2"/>
    <dgm:cxn modelId="{30161039-7D33-4DB4-8BCF-A3B9F67C3C41}" srcId="{17782E3D-8C5D-4D18-BACC-1CB2EFDB89E6}" destId="{6110A95F-E19E-4302-BE36-269F942E535D}" srcOrd="0" destOrd="0" parTransId="{56FB6180-DFB9-4305-B0DB-5A35EEB2C5E7}" sibTransId="{0460B52A-6901-41A7-ACC6-1E40EF96A1DC}"/>
    <dgm:cxn modelId="{55B9D0F7-E2F2-4AC4-BC66-B59C295F25E6}" type="presOf" srcId="{01A08A3A-43EF-425A-921A-22EF80B09D1A}" destId="{5EDAEFF9-EA22-49C7-B3B3-CFC95BF262D6}" srcOrd="0" destOrd="0" presId="urn:microsoft.com/office/officeart/2005/8/layout/hList2"/>
    <dgm:cxn modelId="{85E3B041-83A3-41D5-940B-703CB8FEBED6}" type="presOf" srcId="{972F87D1-8DA3-4B41-85C0-8D8E8FE57198}" destId="{20519D9F-FF4B-4873-BFAE-20A5D9813FC1}" srcOrd="0" destOrd="0" presId="urn:microsoft.com/office/officeart/2005/8/layout/hList2"/>
    <dgm:cxn modelId="{5CE696E2-707F-4156-BD39-3F14002DC24A}" type="presOf" srcId="{9710CF05-767D-4A9C-848C-5C3F5BC0E33C}" destId="{FD1B6D1C-5195-413D-BB68-53729944716B}" srcOrd="0" destOrd="0" presId="urn:microsoft.com/office/officeart/2005/8/layout/hList2"/>
    <dgm:cxn modelId="{35A5C751-BCBA-47E1-912D-6CF07B2B6713}" type="presOf" srcId="{A719F30C-E7C6-4EFA-9EFC-B129028FBAE6}" destId="{F28EE787-88F1-4173-971C-65FAD955BC68}" srcOrd="0" destOrd="0" presId="urn:microsoft.com/office/officeart/2005/8/layout/hList2"/>
    <dgm:cxn modelId="{59DADC54-5D82-45E2-BA72-D56420FEF62A}" type="presParOf" srcId="{FD1B6D1C-5195-413D-BB68-53729944716B}" destId="{B7633CB1-A56D-4DD8-A7A9-28542A9D4D57}" srcOrd="0" destOrd="0" presId="urn:microsoft.com/office/officeart/2005/8/layout/hList2"/>
    <dgm:cxn modelId="{9A75391F-AF3F-49B3-913D-C4E35F6BF03A}" type="presParOf" srcId="{B7633CB1-A56D-4DD8-A7A9-28542A9D4D57}" destId="{5937CA3D-2461-4412-A58A-759364DFA7F3}" srcOrd="0" destOrd="0" presId="urn:microsoft.com/office/officeart/2005/8/layout/hList2"/>
    <dgm:cxn modelId="{65CE1459-EA76-4023-BC83-7E93A8F7FFB5}" type="presParOf" srcId="{B7633CB1-A56D-4DD8-A7A9-28542A9D4D57}" destId="{20519D9F-FF4B-4873-BFAE-20A5D9813FC1}" srcOrd="1" destOrd="0" presId="urn:microsoft.com/office/officeart/2005/8/layout/hList2"/>
    <dgm:cxn modelId="{F431A6FD-8650-48E8-905C-E743EAB91179}" type="presParOf" srcId="{B7633CB1-A56D-4DD8-A7A9-28542A9D4D57}" destId="{C80483DB-E2B3-41E7-A905-FC0BB4C487F8}" srcOrd="2" destOrd="0" presId="urn:microsoft.com/office/officeart/2005/8/layout/hList2"/>
    <dgm:cxn modelId="{02CDC88B-2D91-4896-A986-19DB2D43AA37}" type="presParOf" srcId="{FD1B6D1C-5195-413D-BB68-53729944716B}" destId="{FFADDA13-5269-44CC-B177-B0146166BAD9}" srcOrd="1" destOrd="0" presId="urn:microsoft.com/office/officeart/2005/8/layout/hList2"/>
    <dgm:cxn modelId="{19FE3374-E96D-4FB1-B9A1-208FBC01C51B}" type="presParOf" srcId="{FD1B6D1C-5195-413D-BB68-53729944716B}" destId="{B520A73E-0A87-4803-ABF3-B1C702B0773F}" srcOrd="2" destOrd="0" presId="urn:microsoft.com/office/officeart/2005/8/layout/hList2"/>
    <dgm:cxn modelId="{8BF8210E-DBF0-4EB4-AF9C-216C1433792C}" type="presParOf" srcId="{B520A73E-0A87-4803-ABF3-B1C702B0773F}" destId="{2420BE29-56ED-446F-823C-E3117F760820}" srcOrd="0" destOrd="0" presId="urn:microsoft.com/office/officeart/2005/8/layout/hList2"/>
    <dgm:cxn modelId="{EEBDA789-21A1-4601-8AFE-63158DBB6710}" type="presParOf" srcId="{B520A73E-0A87-4803-ABF3-B1C702B0773F}" destId="{4DAED83D-8502-4BDF-9D0E-3DC86D8C38A5}" srcOrd="1" destOrd="0" presId="urn:microsoft.com/office/officeart/2005/8/layout/hList2"/>
    <dgm:cxn modelId="{B13EA757-56F8-4A64-B4AD-8E942094E68B}" type="presParOf" srcId="{B520A73E-0A87-4803-ABF3-B1C702B0773F}" destId="{129332FE-EE6A-4D27-93C6-46A552F26C6A}" srcOrd="2" destOrd="0" presId="urn:microsoft.com/office/officeart/2005/8/layout/hList2"/>
    <dgm:cxn modelId="{F3833EEC-45F7-451F-B817-33BCEF545C09}" type="presParOf" srcId="{FD1B6D1C-5195-413D-BB68-53729944716B}" destId="{46102978-3540-43FD-852D-1AA11239DF87}" srcOrd="3" destOrd="0" presId="urn:microsoft.com/office/officeart/2005/8/layout/hList2"/>
    <dgm:cxn modelId="{76C10192-F50B-44ED-8668-4D7D7E44243C}" type="presParOf" srcId="{FD1B6D1C-5195-413D-BB68-53729944716B}" destId="{64FEE7E5-6E57-4525-B0B9-8F45FBBF4DC6}" srcOrd="4" destOrd="0" presId="urn:microsoft.com/office/officeart/2005/8/layout/hList2"/>
    <dgm:cxn modelId="{65FC91DA-350E-4AF7-B142-98319C5537F8}" type="presParOf" srcId="{64FEE7E5-6E57-4525-B0B9-8F45FBBF4DC6}" destId="{73495759-8E3B-4B32-84F7-BC223E773005}" srcOrd="0" destOrd="0" presId="urn:microsoft.com/office/officeart/2005/8/layout/hList2"/>
    <dgm:cxn modelId="{5CD4B5FA-D17B-4BD6-BC92-A30C19FACB2F}" type="presParOf" srcId="{64FEE7E5-6E57-4525-B0B9-8F45FBBF4DC6}" destId="{5EDAEFF9-EA22-49C7-B3B3-CFC95BF262D6}" srcOrd="1" destOrd="0" presId="urn:microsoft.com/office/officeart/2005/8/layout/hList2"/>
    <dgm:cxn modelId="{444B3112-5FF1-4C96-97D8-9FABA60E25C4}" type="presParOf" srcId="{64FEE7E5-6E57-4525-B0B9-8F45FBBF4DC6}" destId="{F28EE787-88F1-4173-971C-65FAD955BC68}" srcOrd="2" destOrd="0" presId="urn:microsoft.com/office/officeart/2005/8/layout/hList2"/>
    <dgm:cxn modelId="{C23BAC14-E3EC-45C4-B5A9-9C907BE4CAE0}" type="presParOf" srcId="{FD1B6D1C-5195-413D-BB68-53729944716B}" destId="{0574FF7F-C38A-4135-B399-8BAF66AE1100}" srcOrd="5" destOrd="0" presId="urn:microsoft.com/office/officeart/2005/8/layout/hList2"/>
    <dgm:cxn modelId="{E189AF52-E8A1-4B8B-8C0A-289DEA405880}" type="presParOf" srcId="{FD1B6D1C-5195-413D-BB68-53729944716B}" destId="{FD694FED-AC46-4744-AC21-E0A435FC6F0F}" srcOrd="6" destOrd="0" presId="urn:microsoft.com/office/officeart/2005/8/layout/hList2"/>
    <dgm:cxn modelId="{6BA779D7-F8F2-4CA7-986E-2D8E397C9C33}" type="presParOf" srcId="{FD694FED-AC46-4744-AC21-E0A435FC6F0F}" destId="{DD424433-18B9-4197-9666-BCA0079DFC7A}" srcOrd="0" destOrd="0" presId="urn:microsoft.com/office/officeart/2005/8/layout/hList2"/>
    <dgm:cxn modelId="{653C9305-7A06-4A69-8DC1-50079A4D4FE0}" type="presParOf" srcId="{FD694FED-AC46-4744-AC21-E0A435FC6F0F}" destId="{F6C8074E-ADA1-45B1-80A8-CF42AF7FC7E1}" srcOrd="1" destOrd="0" presId="urn:microsoft.com/office/officeart/2005/8/layout/hList2"/>
    <dgm:cxn modelId="{1E40E43F-47DF-4317-930D-A0D94766577B}" type="presParOf" srcId="{FD694FED-AC46-4744-AC21-E0A435FC6F0F}" destId="{7640F046-D046-4AEA-9CD0-04DA6C17795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483DB-E2B3-41E7-A905-FC0BB4C487F8}">
      <dsp:nvSpPr>
        <dsp:cNvPr id="0" name=""/>
        <dsp:cNvSpPr/>
      </dsp:nvSpPr>
      <dsp:spPr>
        <a:xfrm rot="16200000">
          <a:off x="-1966582"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lvl="0" algn="r" defTabSz="1244600">
            <a:lnSpc>
              <a:spcPct val="90000"/>
            </a:lnSpc>
            <a:spcBef>
              <a:spcPct val="0"/>
            </a:spcBef>
            <a:spcAft>
              <a:spcPct val="35000"/>
            </a:spcAft>
          </a:pPr>
          <a:r>
            <a:rPr lang="en-US" sz="2800" b="1" kern="1200"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Practical</a:t>
          </a:r>
          <a:endParaRPr lang="en-US" sz="2800" kern="1200" dirty="0">
            <a:solidFill>
              <a:srgbClr val="C00000"/>
            </a:solidFill>
            <a:effectLst>
              <a:outerShdw blurRad="38100" dist="38100" dir="2700000" algn="tl">
                <a:srgbClr val="000000">
                  <a:alpha val="43137"/>
                </a:srgbClr>
              </a:outerShdw>
            </a:effectLst>
          </a:endParaRPr>
        </a:p>
      </dsp:txBody>
      <dsp:txXfrm>
        <a:off x="-1966582" y="2937809"/>
        <a:ext cx="4485318" cy="391285"/>
      </dsp:txXfrm>
    </dsp:sp>
    <dsp:sp modelId="{20519D9F-FF4B-4873-BFAE-20A5D9813FC1}">
      <dsp:nvSpPr>
        <dsp:cNvPr id="0" name=""/>
        <dsp:cNvSpPr/>
      </dsp:nvSpPr>
      <dsp:spPr>
        <a:xfrm>
          <a:off x="583417" y="850022"/>
          <a:ext cx="2219035"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345092"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b="0" i="0" kern="1200" dirty="0" smtClean="0">
              <a:latin typeface="Times New Roman" panose="02020603050405020304" pitchFamily="18" charset="0"/>
              <a:cs typeface="Times New Roman" panose="02020603050405020304" pitchFamily="18" charset="0"/>
            </a:rPr>
            <a:t>the appropriate way of processing information through reasoning</a:t>
          </a:r>
          <a:endParaRPr lang="en-US" sz="2400" kern="1200" dirty="0">
            <a:latin typeface="Times New Roman" panose="02020603050405020304" pitchFamily="18" charset="0"/>
            <a:cs typeface="Times New Roman" panose="02020603050405020304" pitchFamily="18" charset="0"/>
          </a:endParaRPr>
        </a:p>
      </dsp:txBody>
      <dsp:txXfrm>
        <a:off x="583417" y="850022"/>
        <a:ext cx="2219035" cy="4485318"/>
      </dsp:txXfrm>
    </dsp:sp>
    <dsp:sp modelId="{5937CA3D-2461-4412-A58A-759364DFA7F3}">
      <dsp:nvSpPr>
        <dsp:cNvPr id="0" name=""/>
        <dsp:cNvSpPr/>
      </dsp:nvSpPr>
      <dsp:spPr>
        <a:xfrm>
          <a:off x="80433"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129332FE-EE6A-4D27-93C6-46A552F26C6A}">
      <dsp:nvSpPr>
        <dsp:cNvPr id="0" name=""/>
        <dsp:cNvSpPr/>
      </dsp:nvSpPr>
      <dsp:spPr>
        <a:xfrm rot="16200000">
          <a:off x="1016515"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lvl="0" algn="r" defTabSz="1244600">
            <a:lnSpc>
              <a:spcPct val="90000"/>
            </a:lnSpc>
            <a:spcBef>
              <a:spcPct val="0"/>
            </a:spcBef>
            <a:spcAft>
              <a:spcPct val="35000"/>
            </a:spcAft>
          </a:pPr>
          <a:r>
            <a:rPr lang="en-US" sz="2800" b="1" kern="1200"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theoretical</a:t>
          </a:r>
          <a:endParaRPr lang="en-US" sz="2800" kern="1200" dirty="0">
            <a:solidFill>
              <a:srgbClr val="C00000"/>
            </a:solidFill>
            <a:effectLst>
              <a:outerShdw blurRad="38100" dist="38100" dir="2700000" algn="tl">
                <a:srgbClr val="000000">
                  <a:alpha val="43137"/>
                </a:srgbClr>
              </a:outerShdw>
            </a:effectLst>
          </a:endParaRPr>
        </a:p>
      </dsp:txBody>
      <dsp:txXfrm>
        <a:off x="1016515" y="2937809"/>
        <a:ext cx="4485318" cy="391285"/>
      </dsp:txXfrm>
    </dsp:sp>
    <dsp:sp modelId="{4DAED83D-8502-4BDF-9D0E-3DC86D8C38A5}">
      <dsp:nvSpPr>
        <dsp:cNvPr id="0" name=""/>
        <dsp:cNvSpPr/>
      </dsp:nvSpPr>
      <dsp:spPr>
        <a:xfrm>
          <a:off x="3629887" y="811268"/>
          <a:ext cx="2171031"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345092"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b="0" i="0" kern="1200" dirty="0" smtClean="0">
              <a:latin typeface="Times New Roman" panose="02020603050405020304" pitchFamily="18" charset="0"/>
              <a:cs typeface="Times New Roman" panose="02020603050405020304" pitchFamily="18" charset="0"/>
            </a:rPr>
            <a:t>deals with what one should rationally belief given a certain set of arguments and assumptions</a:t>
          </a:r>
          <a:endParaRPr lang="en-US" sz="2400" kern="1200" dirty="0">
            <a:latin typeface="Times New Roman" panose="02020603050405020304" pitchFamily="18" charset="0"/>
            <a:cs typeface="Times New Roman" panose="02020603050405020304" pitchFamily="18" charset="0"/>
          </a:endParaRPr>
        </a:p>
      </dsp:txBody>
      <dsp:txXfrm>
        <a:off x="3629887" y="811268"/>
        <a:ext cx="2171031" cy="4485318"/>
      </dsp:txXfrm>
    </dsp:sp>
    <dsp:sp modelId="{2420BE29-56ED-446F-823C-E3117F760820}">
      <dsp:nvSpPr>
        <dsp:cNvPr id="0" name=""/>
        <dsp:cNvSpPr/>
      </dsp:nvSpPr>
      <dsp:spPr>
        <a:xfrm>
          <a:off x="3063531"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F28EE787-88F1-4173-971C-65FAD955BC68}">
      <dsp:nvSpPr>
        <dsp:cNvPr id="0" name=""/>
        <dsp:cNvSpPr/>
      </dsp:nvSpPr>
      <dsp:spPr>
        <a:xfrm rot="16200000">
          <a:off x="3975610"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lvl="0" algn="r" defTabSz="1244600">
            <a:lnSpc>
              <a:spcPct val="90000"/>
            </a:lnSpc>
            <a:spcBef>
              <a:spcPct val="0"/>
            </a:spcBef>
            <a:spcAft>
              <a:spcPct val="35000"/>
            </a:spcAft>
          </a:pPr>
          <a:r>
            <a:rPr lang="en-US" sz="2800" b="1" kern="1200" dirty="0" smtClean="0">
              <a:solidFill>
                <a:srgbClr val="C00000"/>
              </a:solidFill>
              <a:latin typeface="Times New Roman" panose="02020603050405020304" pitchFamily="18" charset="0"/>
              <a:cs typeface="Times New Roman" panose="02020603050405020304" pitchFamily="18" charset="0"/>
            </a:rPr>
            <a:t>formal</a:t>
          </a:r>
          <a:endParaRPr lang="en-US" sz="2800" kern="1200" dirty="0">
            <a:solidFill>
              <a:srgbClr val="C00000"/>
            </a:solidFill>
          </a:endParaRPr>
        </a:p>
      </dsp:txBody>
      <dsp:txXfrm>
        <a:off x="3975610" y="2937809"/>
        <a:ext cx="4485318" cy="391285"/>
      </dsp:txXfrm>
    </dsp:sp>
    <dsp:sp modelId="{5EDAEFF9-EA22-49C7-B3B3-CFC95BF262D6}">
      <dsp:nvSpPr>
        <dsp:cNvPr id="0" name=""/>
        <dsp:cNvSpPr/>
      </dsp:nvSpPr>
      <dsp:spPr>
        <a:xfrm>
          <a:off x="6413912" y="890793"/>
          <a:ext cx="1949018"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6248" tIns="345092" rIns="206248" bIns="206248" numCol="1" spcCol="1270" anchor="t" anchorCtr="0">
          <a:noAutofit/>
        </a:bodyPr>
        <a:lstStyle/>
        <a:p>
          <a:pPr marL="228600" lvl="1" indent="-228600" algn="l" defTabSz="1022350">
            <a:lnSpc>
              <a:spcPct val="90000"/>
            </a:lnSpc>
            <a:spcBef>
              <a:spcPct val="0"/>
            </a:spcBef>
            <a:spcAft>
              <a:spcPct val="15000"/>
            </a:spcAft>
            <a:buChar char="••"/>
          </a:pPr>
          <a:r>
            <a:rPr lang="en-US" sz="2300" b="0" i="0" kern="1200" smtClean="0">
              <a:latin typeface="Times New Roman" panose="02020603050405020304" pitchFamily="18" charset="0"/>
              <a:cs typeface="Times New Roman" panose="02020603050405020304" pitchFamily="18" charset="0"/>
            </a:rPr>
            <a:t>the type of thinking and logical deduction that people use to determine what is most important in particular situations</a:t>
          </a:r>
          <a:endParaRPr lang="en-US" sz="2300" kern="1200">
            <a:latin typeface="Times New Roman" panose="02020603050405020304" pitchFamily="18" charset="0"/>
            <a:cs typeface="Times New Roman" panose="02020603050405020304" pitchFamily="18" charset="0"/>
          </a:endParaRPr>
        </a:p>
      </dsp:txBody>
      <dsp:txXfrm>
        <a:off x="6413912" y="890793"/>
        <a:ext cx="1949018" cy="4485318"/>
      </dsp:txXfrm>
    </dsp:sp>
    <dsp:sp modelId="{73495759-8E3B-4B32-84F7-BC223E773005}">
      <dsp:nvSpPr>
        <dsp:cNvPr id="0" name=""/>
        <dsp:cNvSpPr/>
      </dsp:nvSpPr>
      <dsp:spPr>
        <a:xfrm>
          <a:off x="6022626"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7640F046-D046-4AEA-9CD0-04DA6C17795A}">
      <dsp:nvSpPr>
        <dsp:cNvPr id="0" name=""/>
        <dsp:cNvSpPr/>
      </dsp:nvSpPr>
      <dsp:spPr>
        <a:xfrm rot="16200000">
          <a:off x="6823699"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lvl="0" algn="r" defTabSz="1244600">
            <a:lnSpc>
              <a:spcPct val="90000"/>
            </a:lnSpc>
            <a:spcBef>
              <a:spcPct val="0"/>
            </a:spcBef>
            <a:spcAft>
              <a:spcPct val="35000"/>
            </a:spcAft>
          </a:pPr>
          <a:r>
            <a:rPr lang="en-US" sz="2800" b="1" kern="1200"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 </a:t>
          </a:r>
          <a:r>
            <a:rPr lang="en-US" sz="2800" b="1" kern="1200"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stantive</a:t>
          </a:r>
          <a:endParaRPr lang="en-US" sz="2800" kern="1200" dirty="0">
            <a:solidFill>
              <a:srgbClr val="C00000"/>
            </a:solidFill>
            <a:effectLst>
              <a:outerShdw blurRad="38100" dist="38100" dir="2700000" algn="tl">
                <a:srgbClr val="000000">
                  <a:alpha val="43137"/>
                </a:srgbClr>
              </a:outerShdw>
            </a:effectLst>
          </a:endParaRPr>
        </a:p>
      </dsp:txBody>
      <dsp:txXfrm>
        <a:off x="6823699" y="2937809"/>
        <a:ext cx="4485318" cy="391285"/>
      </dsp:txXfrm>
    </dsp:sp>
    <dsp:sp modelId="{F6C8074E-ADA1-45B1-80A8-CF42AF7FC7E1}">
      <dsp:nvSpPr>
        <dsp:cNvPr id="0" name=""/>
        <dsp:cNvSpPr/>
      </dsp:nvSpPr>
      <dsp:spPr>
        <a:xfrm>
          <a:off x="9262001" y="890793"/>
          <a:ext cx="1949018"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345092"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b="0" i="0" kern="1200" dirty="0" smtClean="0">
              <a:latin typeface="Times New Roman" panose="02020603050405020304" pitchFamily="18" charset="0"/>
              <a:cs typeface="Times New Roman" panose="02020603050405020304" pitchFamily="18" charset="0"/>
            </a:rPr>
            <a:t>A form of rationality that considers the value of an action</a:t>
          </a:r>
          <a:endParaRPr lang="en-US" sz="2400"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endParaRPr lang="en-US" sz="2400" kern="1200" dirty="0">
            <a:latin typeface="Times New Roman" panose="02020603050405020304" pitchFamily="18" charset="0"/>
            <a:cs typeface="Times New Roman" panose="02020603050405020304" pitchFamily="18" charset="0"/>
          </a:endParaRPr>
        </a:p>
      </dsp:txBody>
      <dsp:txXfrm>
        <a:off x="9262001" y="890793"/>
        <a:ext cx="1949018" cy="4485318"/>
      </dsp:txXfrm>
    </dsp:sp>
    <dsp:sp modelId="{DD424433-18B9-4197-9666-BCA0079DFC7A}">
      <dsp:nvSpPr>
        <dsp:cNvPr id="0" name=""/>
        <dsp:cNvSpPr/>
      </dsp:nvSpPr>
      <dsp:spPr>
        <a:xfrm>
          <a:off x="8870715"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25267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Layout" Target="../diagrams/layout1.xml"/><Relationship Id="rId7" Type="http://schemas.openxmlformats.org/officeDocument/2006/relationships/image" Target="../media/image21.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24.png"/><Relationship Id="rId4" Type="http://schemas.openxmlformats.org/officeDocument/2006/relationships/diagramQuickStyle" Target="../diagrams/quickStyle1.xml"/><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Injy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4507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Decision Making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Chapter 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37397" cy="584775"/>
          </a:xfrm>
          <a:prstGeom prst="rect">
            <a:avLst/>
          </a:prstGeom>
          <a:noFill/>
        </p:spPr>
        <p:txBody>
          <a:bodyPr wrap="none" rtlCol="0">
            <a:spAutoFit/>
          </a:bodyPr>
          <a:lstStyle/>
          <a:p>
            <a:r>
              <a:rPr lang="en-US"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a:t>
            </a: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1127760" y="4919008"/>
            <a:ext cx="4754252" cy="1446550"/>
          </a:xfrm>
          <a:prstGeom prst="rect">
            <a:avLst/>
          </a:prstGeom>
          <a:noFill/>
        </p:spPr>
        <p:txBody>
          <a:bodyPr wrap="square" rtlCol="0">
            <a:spAutoFit/>
          </a:bodyPr>
          <a:lstStyle/>
          <a:p>
            <a:pPr algn="just"/>
            <a:r>
              <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 is the process of making choices by identifying a decision, gathering information, and assessing alternative resolutions</a:t>
            </a:r>
          </a:p>
        </p:txBody>
      </p:sp>
      <p:pic>
        <p:nvPicPr>
          <p:cNvPr id="7" name="Picture 6"/>
          <p:cNvPicPr>
            <a:picLocks noChangeAspect="1"/>
          </p:cNvPicPr>
          <p:nvPr/>
        </p:nvPicPr>
        <p:blipFill>
          <a:blip r:embed="rId4"/>
          <a:stretch>
            <a:fillRect/>
          </a:stretch>
        </p:blipFill>
        <p:spPr>
          <a:xfrm>
            <a:off x="4937240" y="1155788"/>
            <a:ext cx="1213040" cy="910619"/>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5 Steps of Supported Decision Making – Inclusion Austr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419"/>
            <a:ext cx="12192000" cy="6803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895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ecision Making Mod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5674" y="1648691"/>
            <a:ext cx="8360930" cy="520930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7200" y="554182"/>
            <a:ext cx="10834255" cy="584775"/>
          </a:xfrm>
          <a:prstGeom prst="rect">
            <a:avLst/>
          </a:prstGeom>
          <a:noFill/>
        </p:spPr>
        <p:txBody>
          <a:bodyPr wrap="square" rtlCol="0">
            <a:spAutoFit/>
          </a:bodyPr>
          <a:lstStyle/>
          <a:p>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Intuitive decision </a:t>
            </a:r>
            <a:r>
              <a:rPr lang="en-US"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making  </a:t>
            </a:r>
            <a:r>
              <a:rPr lang="en-US" sz="3200" b="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Vers</a:t>
            </a:r>
            <a:r>
              <a:rPr lang="en-US"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Rationality decision making</a:t>
            </a: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7744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307633"/>
            <a:ext cx="6477505"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a:t>
            </a:r>
            <a:r>
              <a:rPr lang="en-GB" sz="2800" b="1" dirty="0" smtClean="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14589"/>
          </a:xfrm>
          <a:prstGeom prst="rect">
            <a:avLst/>
          </a:prstGeom>
          <a:noFill/>
        </p:spPr>
        <p:txBody>
          <a:bodyPr wrap="square" rtlCol="0">
            <a:spAutoFit/>
          </a:bodyPr>
          <a:lstStyle/>
          <a:p>
            <a:pPr>
              <a:lnSpc>
                <a:spcPct val="90000"/>
              </a:lnSpc>
              <a:spcBef>
                <a:spcPct val="50000"/>
              </a:spcBef>
            </a:pPr>
            <a:r>
              <a:rPr lang="en-GB" alt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and uncertainty </a:t>
            </a:r>
          </a:p>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alt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Multiple objectives</a:t>
            </a:r>
            <a:endPar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3.  A complex </a:t>
            </a:r>
            <a:r>
              <a:rPr lang="en-GB" alt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structure</a:t>
            </a:r>
            <a:endPar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4.  Multiple stakeholders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8342375" y="4127602"/>
            <a:ext cx="3705869" cy="208455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6425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39347"/>
            <a:ext cx="6450741"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6190673" cy="4832092"/>
          </a:xfrm>
          <a:prstGeom prst="rect">
            <a:avLst/>
          </a:prstGeom>
          <a:noFill/>
        </p:spPr>
        <p:txBody>
          <a:bodyPr wrap="square" rtlCol="0">
            <a:spAutoFit/>
          </a:bodyPr>
          <a:lstStyle/>
          <a:p>
            <a:pPr algn="just"/>
            <a:r>
              <a:rPr lang="en-US" sz="2800" b="1" dirty="0" smtClean="0">
                <a:solidFill>
                  <a:srgbClr val="C00000"/>
                </a:solidFill>
                <a:latin typeface="Times New Roman" panose="02020603050405020304" pitchFamily="18" charset="0"/>
                <a:cs typeface="Times New Roman" panose="02020603050405020304" pitchFamily="18" charset="0"/>
              </a:rPr>
              <a:t>1. </a:t>
            </a:r>
            <a:r>
              <a:rPr lang="en-US" sz="2800" b="1" dirty="0">
                <a:solidFill>
                  <a:srgbClr val="C00000"/>
                </a:solidFill>
                <a:latin typeface="Times New Roman" panose="02020603050405020304" pitchFamily="18" charset="0"/>
                <a:cs typeface="Times New Roman" panose="02020603050405020304" pitchFamily="18" charset="0"/>
              </a:rPr>
              <a:t>Risk </a:t>
            </a:r>
            <a:r>
              <a:rPr lang="en-US" sz="2800" b="1" dirty="0" smtClean="0">
                <a:solidFill>
                  <a:srgbClr val="C00000"/>
                </a:solidFill>
                <a:latin typeface="Times New Roman" panose="02020603050405020304" pitchFamily="18" charset="0"/>
                <a:cs typeface="Times New Roman" panose="02020603050405020304" pitchFamily="18" charset="0"/>
              </a:rPr>
              <a:t>&amp; </a:t>
            </a:r>
            <a:r>
              <a:rPr lang="en-US" sz="2800" b="1" dirty="0">
                <a:solidFill>
                  <a:srgbClr val="C00000"/>
                </a:solidFill>
                <a:latin typeface="Times New Roman" panose="02020603050405020304" pitchFamily="18" charset="0"/>
                <a:cs typeface="Times New Roman" panose="02020603050405020304" pitchFamily="18" charset="0"/>
              </a:rPr>
              <a:t>Uncertainty</a:t>
            </a:r>
            <a:endParaRPr lang="en-US" sz="2800" b="1" dirty="0" smtClean="0">
              <a:solidFill>
                <a:srgbClr val="C00000"/>
              </a:solidFill>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Risk Versus Uncertainty. Risk, as it is generally understood by health and safety risk analysts, measures the probability and severity of loss or injury. Uncertainty , on the other hand, refers to a lack of definite knowledge, a lack of sureness; doubt is its closest synonym</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4098" name="Picture 2" descr="Risk Management, Uncertainty &amp; Innovation | Fortitude Business Consul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1140" y="1873271"/>
            <a:ext cx="3995419" cy="4070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0719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39347"/>
            <a:ext cx="6450741"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6537036" cy="3416320"/>
          </a:xfrm>
          <a:prstGeom prst="rect">
            <a:avLst/>
          </a:prstGeom>
          <a:noFill/>
        </p:spPr>
        <p:txBody>
          <a:bodyPr wrap="square" rtlCol="0">
            <a:spAutoFit/>
          </a:bodyPr>
          <a:lstStyle/>
          <a:p>
            <a:r>
              <a:rPr lang="en-US" sz="2400" b="1" dirty="0" smtClean="0">
                <a:solidFill>
                  <a:srgbClr val="C00000"/>
                </a:solidFill>
                <a:latin typeface="Times New Roman" panose="02020603050405020304" pitchFamily="18" charset="0"/>
                <a:cs typeface="Times New Roman" panose="02020603050405020304" pitchFamily="18" charset="0"/>
              </a:rPr>
              <a:t>2. </a:t>
            </a:r>
            <a:r>
              <a:rPr lang="en-US" sz="2400" b="1" dirty="0">
                <a:solidFill>
                  <a:srgbClr val="C00000"/>
                </a:solidFill>
                <a:latin typeface="Times New Roman" panose="02020603050405020304" pitchFamily="18" charset="0"/>
                <a:cs typeface="Times New Roman" panose="02020603050405020304" pitchFamily="18" charset="0"/>
              </a:rPr>
              <a:t>Multi-objective decision making (MODM), </a:t>
            </a:r>
            <a:endParaRPr lang="en-US" sz="2400" b="1" dirty="0" smtClean="0">
              <a:solidFill>
                <a:srgbClr val="C00000"/>
              </a:solidFill>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also </a:t>
            </a:r>
            <a:r>
              <a:rPr lang="en-US" sz="2400" dirty="0">
                <a:latin typeface="Times New Roman" panose="02020603050405020304" pitchFamily="18" charset="0"/>
                <a:cs typeface="Times New Roman" panose="02020603050405020304" pitchFamily="18" charset="0"/>
              </a:rPr>
              <a:t>known as multi-criteria decision making, is a systematic procedure targeting at supporting decision makers faced with conflicting evaluations. The procedure aims at highlighting these conflicts and deriving a way to come to a compromise in a more transparent manner.</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8035299" y="1355667"/>
            <a:ext cx="3845526" cy="4936964"/>
          </a:xfrm>
          <a:prstGeom prst="rect">
            <a:avLst/>
          </a:prstGeom>
        </p:spPr>
      </p:pic>
    </p:spTree>
    <p:extLst>
      <p:ext uri="{BB962C8B-B14F-4D97-AF65-F5344CB8AC3E}">
        <p14:creationId xmlns:p14="http://schemas.microsoft.com/office/powerpoint/2010/main" val="4218248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58805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5400964" cy="3416320"/>
          </a:xfrm>
          <a:prstGeom prst="rect">
            <a:avLst/>
          </a:prstGeom>
          <a:noFill/>
        </p:spPr>
        <p:txBody>
          <a:bodyPr wrap="square" rtlCol="0">
            <a:spAutoFit/>
          </a:bodyPr>
          <a:lstStyle/>
          <a:p>
            <a:pPr algn="just"/>
            <a:r>
              <a:rPr lang="en-GB" altLang="en-US" sz="2400" b="1" dirty="0">
                <a:solidFill>
                  <a:srgbClr val="C00000"/>
                </a:solidFill>
                <a:latin typeface="Times New Roman" panose="02020603050405020304" pitchFamily="18" charset="0"/>
                <a:cs typeface="Times New Roman" panose="02020603050405020304" pitchFamily="18" charset="0"/>
              </a:rPr>
              <a:t> 3.  A complex </a:t>
            </a:r>
            <a:r>
              <a:rPr lang="en-GB" altLang="en-US" sz="2400" b="1" dirty="0" smtClean="0">
                <a:solidFill>
                  <a:srgbClr val="C00000"/>
                </a:solidFill>
                <a:latin typeface="Times New Roman" panose="02020603050405020304" pitchFamily="18" charset="0"/>
                <a:cs typeface="Times New Roman" panose="02020603050405020304" pitchFamily="18" charset="0"/>
              </a:rPr>
              <a:t>structure</a:t>
            </a:r>
          </a:p>
          <a:p>
            <a:pPr algn="just"/>
            <a:r>
              <a:rPr lang="en-US" sz="2400" dirty="0" smtClean="0">
                <a:latin typeface="Times New Roman" panose="02020603050405020304" pitchFamily="18" charset="0"/>
                <a:cs typeface="Times New Roman" panose="02020603050405020304" pitchFamily="18" charset="0"/>
              </a:rPr>
              <a:t>Decision </a:t>
            </a:r>
            <a:r>
              <a:rPr lang="en-US" sz="2400" dirty="0">
                <a:latin typeface="Times New Roman" panose="02020603050405020304" pitchFamily="18" charset="0"/>
                <a:cs typeface="Times New Roman" panose="02020603050405020304" pitchFamily="18" charset="0"/>
              </a:rPr>
              <a:t>making are usually made at three levels in </a:t>
            </a:r>
            <a:r>
              <a:rPr lang="en-US" sz="2400" b="1" dirty="0">
                <a:latin typeface="Times New Roman" panose="02020603050405020304" pitchFamily="18" charset="0"/>
                <a:cs typeface="Times New Roman" panose="02020603050405020304" pitchFamily="18" charset="0"/>
              </a:rPr>
              <a:t>an </a:t>
            </a:r>
            <a:r>
              <a:rPr lang="en-US" sz="2400" b="1" dirty="0" smtClean="0">
                <a:latin typeface="Times New Roman" panose="02020603050405020304" pitchFamily="18" charset="0"/>
                <a:cs typeface="Times New Roman" panose="02020603050405020304" pitchFamily="18" charset="0"/>
              </a:rPr>
              <a:t>organization</a:t>
            </a:r>
            <a:r>
              <a:rPr lang="en-US" sz="2400" b="1" dirty="0">
                <a:latin typeface="Times New Roman" panose="02020603050405020304" pitchFamily="18" charset="0"/>
                <a:cs typeface="Times New Roman" panose="02020603050405020304" pitchFamily="18" charset="0"/>
              </a:rPr>
              <a:t> strategic</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tactical and operational levels</a:t>
            </a:r>
            <a:r>
              <a:rPr lang="en-US" sz="2400" dirty="0">
                <a:latin typeface="Times New Roman" panose="02020603050405020304" pitchFamily="18" charset="0"/>
                <a:cs typeface="Times New Roman" panose="02020603050405020304" pitchFamily="18" charset="0"/>
              </a:rPr>
              <a:t>. Hence, we have three types of decisions based on these three levels. Strategic decisions are executive-level decisions</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a:p>
            <a:pPr algn="just"/>
            <a:r>
              <a:rPr lang="en-GB" altLang="en-US" sz="2400" b="1" dirty="0">
                <a:solidFill>
                  <a:srgbClr val="C00000"/>
                </a:solidFill>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6822810" y="1967345"/>
            <a:ext cx="5032373" cy="3840819"/>
          </a:xfrm>
          <a:prstGeom prst="rect">
            <a:avLst/>
          </a:prstGeom>
        </p:spPr>
      </p:pic>
    </p:spTree>
    <p:extLst>
      <p:ext uri="{BB962C8B-B14F-4D97-AF65-F5344CB8AC3E}">
        <p14:creationId xmlns:p14="http://schemas.microsoft.com/office/powerpoint/2010/main" val="3381432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6563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6246091" cy="3970318"/>
          </a:xfrm>
          <a:prstGeom prst="rect">
            <a:avLst/>
          </a:prstGeom>
          <a:noFill/>
        </p:spPr>
        <p:txBody>
          <a:bodyPr wrap="square" rtlCol="0">
            <a:spAutoFit/>
          </a:bodyPr>
          <a:lstStyle/>
          <a:p>
            <a:r>
              <a:rPr lang="en-GB" altLang="en-US" sz="2800" b="1" dirty="0" smtClean="0">
                <a:solidFill>
                  <a:srgbClr val="C00000"/>
                </a:solidFill>
                <a:latin typeface="Times New Roman" panose="02020603050405020304" pitchFamily="18" charset="0"/>
                <a:cs typeface="Times New Roman" panose="02020603050405020304" pitchFamily="18" charset="0"/>
              </a:rPr>
              <a:t> </a:t>
            </a:r>
            <a:r>
              <a:rPr lang="en-GB" altLang="en-US" sz="2800" b="1" dirty="0">
                <a:solidFill>
                  <a:srgbClr val="C00000"/>
                </a:solidFill>
                <a:latin typeface="Times New Roman" panose="02020603050405020304" pitchFamily="18" charset="0"/>
                <a:cs typeface="Times New Roman" panose="02020603050405020304" pitchFamily="18" charset="0"/>
              </a:rPr>
              <a:t>4.  Multiple </a:t>
            </a:r>
            <a:r>
              <a:rPr lang="en-GB" altLang="en-US" sz="2800" b="1" dirty="0" smtClean="0">
                <a:solidFill>
                  <a:srgbClr val="C00000"/>
                </a:solidFill>
                <a:latin typeface="Times New Roman" panose="02020603050405020304" pitchFamily="18" charset="0"/>
                <a:cs typeface="Times New Roman" panose="02020603050405020304" pitchFamily="18" charset="0"/>
              </a:rPr>
              <a:t>stakeholders</a:t>
            </a:r>
          </a:p>
          <a:p>
            <a:r>
              <a:rPr lang="en-US" sz="2800" dirty="0" smtClean="0">
                <a:latin typeface="Times New Roman" panose="02020603050405020304" pitchFamily="18" charset="0"/>
                <a:cs typeface="Times New Roman" panose="02020603050405020304" pitchFamily="18" charset="0"/>
              </a:rPr>
              <a:t>Stakeholders </a:t>
            </a:r>
            <a:r>
              <a:rPr lang="en-US" sz="2800" dirty="0">
                <a:latin typeface="Times New Roman" panose="02020603050405020304" pitchFamily="18" charset="0"/>
                <a:cs typeface="Times New Roman" panose="02020603050405020304" pitchFamily="18" charset="0"/>
              </a:rPr>
              <a:t>are anyone who is affected by, interested in, or has influence over your decision. They can be internal or external to your organization, such as customers, employees, managers, partners, suppliers, regulators, or community members</a:t>
            </a:r>
          </a:p>
          <a:p>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420384" y="1956095"/>
            <a:ext cx="4522643" cy="3725747"/>
          </a:xfrm>
          <a:prstGeom prst="rect">
            <a:avLst/>
          </a:prstGeom>
        </p:spPr>
      </p:pic>
    </p:spTree>
    <p:extLst>
      <p:ext uri="{BB962C8B-B14F-4D97-AF65-F5344CB8AC3E}">
        <p14:creationId xmlns:p14="http://schemas.microsoft.com/office/powerpoint/2010/main" val="1130382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C00000"/>
                </a:solidFill>
                <a:latin typeface="Times New Roman" panose="02020603050405020304" pitchFamily="18" charset="0"/>
                <a:cs typeface="Times New Roman" panose="02020603050405020304" pitchFamily="18" charset="0"/>
              </a:rPr>
              <a:t>Why people have problems coping with this </a:t>
            </a:r>
            <a:r>
              <a:rPr lang="en-GB" sz="2800" b="1" dirty="0" smtClean="0">
                <a:solidFill>
                  <a:srgbClr val="C00000"/>
                </a:solidFill>
                <a:latin typeface="Times New Roman" panose="02020603050405020304" pitchFamily="18" charset="0"/>
                <a:cs typeface="Times New Roman" panose="02020603050405020304" pitchFamily="18" charset="0"/>
              </a:rPr>
              <a:t>complexity?</a:t>
            </a:r>
            <a:endPar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08215"/>
          </a:xfrm>
          <a:prstGeom prst="rect">
            <a:avLst/>
          </a:prstGeom>
          <a:noFill/>
        </p:spPr>
        <p:txBody>
          <a:bodyPr wrap="square" rtlCol="0">
            <a:spAutoFit/>
          </a:bodyPr>
          <a:lstStyle/>
          <a:p>
            <a:pPr marL="342900" indent="-342900">
              <a:spcBef>
                <a:spcPct val="50000"/>
              </a:spcBef>
              <a:buFont typeface="Wingdings" panose="05000000000000000000" pitchFamily="2" charset="2"/>
              <a:buChar char="ü"/>
            </a:pPr>
            <a:r>
              <a:rPr lang="en-GB" altLang="en-US" sz="2400" dirty="0">
                <a:latin typeface="Times New Roman" panose="02020603050405020304" pitchFamily="18" charset="0"/>
                <a:cs typeface="Times New Roman" panose="02020603050405020304" pitchFamily="18" charset="0"/>
              </a:rPr>
              <a:t>The human mind has limited information processing capacity &amp; memory</a:t>
            </a:r>
          </a:p>
          <a:p>
            <a:pPr marL="342900" indent="-342900">
              <a:spcBef>
                <a:spcPct val="50000"/>
              </a:spcBef>
              <a:buFont typeface="Wingdings" panose="05000000000000000000" pitchFamily="2" charset="2"/>
              <a:buChar char="ü"/>
            </a:pPr>
            <a:r>
              <a:rPr lang="en-GB" altLang="en-US" sz="2400" dirty="0">
                <a:latin typeface="Times New Roman" panose="02020603050405020304" pitchFamily="18" charset="0"/>
                <a:cs typeface="Times New Roman" panose="02020603050405020304" pitchFamily="18" charset="0"/>
              </a:rPr>
              <a:t>To cope with complexity we tend to simplify problems</a:t>
            </a:r>
          </a:p>
          <a:p>
            <a:pPr marL="342900" indent="-342900">
              <a:spcBef>
                <a:spcPct val="50000"/>
              </a:spcBef>
              <a:buFont typeface="Wingdings" panose="05000000000000000000" pitchFamily="2" charset="2"/>
              <a:buChar char="ü"/>
            </a:pPr>
            <a:r>
              <a:rPr lang="en-GB" altLang="en-US" sz="2400" dirty="0">
                <a:latin typeface="Times New Roman" panose="02020603050405020304" pitchFamily="18" charset="0"/>
                <a:cs typeface="Times New Roman" panose="02020603050405020304" pitchFamily="18" charset="0"/>
              </a:rPr>
              <a:t>This can lead to inconsistency and biases</a:t>
            </a:r>
          </a:p>
          <a:p>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Decision making process is complex | CIO VI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3420" y="3870701"/>
            <a:ext cx="2881670" cy="19195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 Decide is to Kill the Other Option"/>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17280" y="273502"/>
            <a:ext cx="2123872" cy="1411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39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307633"/>
            <a:ext cx="6477505" cy="1077218"/>
          </a:xfrm>
          <a:prstGeom prst="rect">
            <a:avLst/>
          </a:prstGeom>
          <a:noFill/>
        </p:spPr>
        <p:txBody>
          <a:bodyPr wrap="square" rtlCol="0">
            <a:spAutoFit/>
          </a:bodyPr>
          <a:lstStyle/>
          <a:p>
            <a:pPr algn="ctr"/>
            <a:r>
              <a:rPr lang="en-GB" sz="3200" b="1" dirty="0">
                <a:solidFill>
                  <a:srgbClr val="C00000"/>
                </a:solidFill>
                <a:latin typeface="Times New Roman" panose="02020603050405020304" pitchFamily="18" charset="0"/>
                <a:cs typeface="Times New Roman" panose="02020603050405020304" pitchFamily="18" charset="0"/>
              </a:rPr>
              <a:t>The Role of Decision Analysis</a:t>
            </a:r>
            <a:br>
              <a:rPr lang="en-GB" sz="3200" b="1" dirty="0">
                <a:solidFill>
                  <a:srgbClr val="C00000"/>
                </a:solidFill>
                <a:latin typeface="Times New Roman" panose="02020603050405020304" pitchFamily="18" charset="0"/>
                <a:cs typeface="Times New Roman" panose="02020603050405020304" pitchFamily="18" charset="0"/>
              </a:rPr>
            </a:b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662815"/>
          </a:xfrm>
          <a:prstGeom prst="rect">
            <a:avLst/>
          </a:prstGeom>
          <a:noFill/>
        </p:spPr>
        <p:txBody>
          <a:bodyPr wrap="square" rtlCol="0">
            <a:spAutoFit/>
          </a:bodyPr>
          <a:lstStyle/>
          <a:p>
            <a:pPr marL="457200" indent="-457200">
              <a:lnSpc>
                <a:spcPct val="150000"/>
              </a:lnSpc>
              <a:spcBef>
                <a:spcPct val="50000"/>
              </a:spcBef>
              <a:buFont typeface="Wingdings" panose="05000000000000000000" pitchFamily="2" charset="2"/>
              <a:buChar char="v"/>
            </a:pPr>
            <a:r>
              <a:rPr lang="en-GB" altLang="en-US" sz="2200" dirty="0" smtClean="0">
                <a:latin typeface="Times New Roman" panose="02020603050405020304" pitchFamily="18" charset="0"/>
                <a:cs typeface="Times New Roman" panose="02020603050405020304" pitchFamily="18" charset="0"/>
              </a:rPr>
              <a:t>Analysis</a:t>
            </a:r>
            <a:r>
              <a:rPr lang="en-GB" altLang="en-US" sz="2200" dirty="0">
                <a:latin typeface="Times New Roman" panose="02020603050405020304" pitchFamily="18" charset="0"/>
                <a:cs typeface="Times New Roman" panose="02020603050405020304" pitchFamily="18" charset="0"/>
              </a:rPr>
              <a:t>: ‘divide and grab’</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Defensible rationale: ‘audit trail’</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Raised consciousness about issues</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Allows participation: commitment</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Insights: creative thinking</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Guidance on information needs</a:t>
            </a:r>
          </a:p>
          <a:p>
            <a:endPar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8342375" y="4127602"/>
            <a:ext cx="3705869" cy="2084551"/>
          </a:xfrm>
          <a:prstGeom prst="rect">
            <a:avLst/>
          </a:prstGeom>
        </p:spPr>
      </p:pic>
    </p:spTree>
    <p:extLst>
      <p:ext uri="{BB962C8B-B14F-4D97-AF65-F5344CB8AC3E}">
        <p14:creationId xmlns:p14="http://schemas.microsoft.com/office/powerpoint/2010/main" val="873143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742511"/>
          </a:xfrm>
          <a:prstGeom prst="rect">
            <a:avLst/>
          </a:prstGeom>
          <a:noFill/>
        </p:spPr>
        <p:txBody>
          <a:bodyPr wrap="square" rtlCol="0">
            <a:spAutoFit/>
          </a:bodyPr>
          <a:lstStyle/>
          <a:p>
            <a:pPr algn="ctr">
              <a:lnSpc>
                <a:spcPct val="150000"/>
              </a:lnSpc>
              <a:spcBef>
                <a:spcPct val="50000"/>
              </a:spcBef>
            </a:pPr>
            <a:r>
              <a:rPr lang="en-GB" alt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‘divide and grab’</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2391844"/>
            <a:ext cx="10000673" cy="3600986"/>
          </a:xfrm>
          <a:prstGeom prst="rect">
            <a:avLst/>
          </a:prstGeom>
          <a:noFill/>
        </p:spPr>
        <p:txBody>
          <a:bodyPr wrap="square" rtlCol="0">
            <a:spAutoFit/>
          </a:bodyPr>
          <a:lstStyle/>
          <a:p>
            <a:pPr>
              <a:spcBef>
                <a:spcPct val="50000"/>
              </a:spcBef>
            </a:pPr>
            <a:r>
              <a:rPr lang="en-US" sz="2400" b="1" dirty="0">
                <a:solidFill>
                  <a:srgbClr val="C00000"/>
                </a:solidFill>
                <a:latin typeface="Times New Roman" panose="02020603050405020304" pitchFamily="18" charset="0"/>
                <a:cs typeface="Times New Roman" panose="02020603050405020304" pitchFamily="18" charset="0"/>
              </a:rPr>
              <a:t>The four decision-making styles are </a:t>
            </a:r>
            <a:r>
              <a:rPr lang="en-US" sz="2400" b="1" dirty="0" smtClean="0">
                <a:solidFill>
                  <a:srgbClr val="C00000"/>
                </a:solidFill>
                <a:latin typeface="Times New Roman" panose="02020603050405020304" pitchFamily="18" charset="0"/>
                <a:cs typeface="Times New Roman" panose="02020603050405020304" pitchFamily="18" charset="0"/>
              </a:rPr>
              <a:t>:</a:t>
            </a:r>
          </a:p>
          <a:p>
            <a:pPr marL="342900" indent="-342900">
              <a:spcBef>
                <a:spcPct val="50000"/>
              </a:spcBef>
              <a:buFont typeface="Wingdings" panose="05000000000000000000" pitchFamily="2" charset="2"/>
              <a:buChar char="ü"/>
            </a:pPr>
            <a:r>
              <a:rPr lang="en-US" sz="2400" dirty="0" smtClean="0">
                <a:latin typeface="Times New Roman" panose="02020603050405020304" pitchFamily="18" charset="0"/>
                <a:cs typeface="Times New Roman" panose="02020603050405020304" pitchFamily="18" charset="0"/>
              </a:rPr>
              <a:t>analytical </a:t>
            </a:r>
            <a:r>
              <a:rPr lang="en-US" sz="2400" dirty="0">
                <a:latin typeface="Times New Roman" panose="02020603050405020304" pitchFamily="18" charset="0"/>
                <a:cs typeface="Times New Roman" panose="02020603050405020304" pitchFamily="18" charset="0"/>
              </a:rPr>
              <a:t>decision-making, </a:t>
            </a:r>
            <a:endParaRPr lang="en-US" sz="2400" dirty="0" smtClean="0">
              <a:latin typeface="Times New Roman" panose="02020603050405020304" pitchFamily="18" charset="0"/>
              <a:cs typeface="Times New Roman" panose="02020603050405020304" pitchFamily="18" charset="0"/>
            </a:endParaRPr>
          </a:p>
          <a:p>
            <a:pPr marL="342900" indent="-342900">
              <a:spcBef>
                <a:spcPct val="50000"/>
              </a:spcBef>
              <a:buFont typeface="Wingdings" panose="05000000000000000000" pitchFamily="2" charset="2"/>
              <a:buChar char="ü"/>
            </a:pPr>
            <a:r>
              <a:rPr lang="en-US" sz="2400" dirty="0" smtClean="0">
                <a:latin typeface="Times New Roman" panose="02020603050405020304" pitchFamily="18" charset="0"/>
                <a:cs typeface="Times New Roman" panose="02020603050405020304" pitchFamily="18" charset="0"/>
              </a:rPr>
              <a:t>directive </a:t>
            </a:r>
            <a:r>
              <a:rPr lang="en-US" sz="2400" dirty="0">
                <a:latin typeface="Times New Roman" panose="02020603050405020304" pitchFamily="18" charset="0"/>
                <a:cs typeface="Times New Roman" panose="02020603050405020304" pitchFamily="18" charset="0"/>
              </a:rPr>
              <a:t>decision-making, </a:t>
            </a:r>
            <a:endParaRPr lang="en-US" sz="2400" dirty="0" smtClean="0">
              <a:latin typeface="Times New Roman" panose="02020603050405020304" pitchFamily="18" charset="0"/>
              <a:cs typeface="Times New Roman" panose="02020603050405020304" pitchFamily="18" charset="0"/>
            </a:endParaRPr>
          </a:p>
          <a:p>
            <a:pPr marL="342900" indent="-342900">
              <a:spcBef>
                <a:spcPct val="50000"/>
              </a:spcBef>
              <a:buFont typeface="Wingdings" panose="05000000000000000000" pitchFamily="2" charset="2"/>
              <a:buChar char="ü"/>
            </a:pPr>
            <a:r>
              <a:rPr lang="en-US" sz="2400" dirty="0" smtClean="0">
                <a:latin typeface="Times New Roman" panose="02020603050405020304" pitchFamily="18" charset="0"/>
                <a:cs typeface="Times New Roman" panose="02020603050405020304" pitchFamily="18" charset="0"/>
              </a:rPr>
              <a:t>behavioral </a:t>
            </a:r>
            <a:r>
              <a:rPr lang="en-US" sz="2400" dirty="0">
                <a:latin typeface="Times New Roman" panose="02020603050405020304" pitchFamily="18" charset="0"/>
                <a:cs typeface="Times New Roman" panose="02020603050405020304" pitchFamily="18" charset="0"/>
              </a:rPr>
              <a:t>decision-making, and </a:t>
            </a:r>
          </a:p>
          <a:p>
            <a:pPr marL="342900" indent="-342900">
              <a:spcBef>
                <a:spcPct val="50000"/>
              </a:spcBef>
              <a:buFont typeface="Wingdings" panose="05000000000000000000" pitchFamily="2" charset="2"/>
              <a:buChar char="ü"/>
            </a:pPr>
            <a:r>
              <a:rPr lang="en-US" sz="2400" dirty="0" smtClean="0">
                <a:latin typeface="Times New Roman" panose="02020603050405020304" pitchFamily="18" charset="0"/>
                <a:cs typeface="Times New Roman" panose="02020603050405020304" pitchFamily="18" charset="0"/>
              </a:rPr>
              <a:t>conceptual </a:t>
            </a:r>
            <a:r>
              <a:rPr lang="en-US" sz="2400" dirty="0">
                <a:latin typeface="Times New Roman" panose="02020603050405020304" pitchFamily="18" charset="0"/>
                <a:cs typeface="Times New Roman" panose="02020603050405020304" pitchFamily="18" charset="0"/>
              </a:rPr>
              <a:t>decision-making. </a:t>
            </a:r>
            <a:endParaRPr lang="en-US" sz="2400" dirty="0" smtClean="0">
              <a:latin typeface="Times New Roman" panose="02020603050405020304" pitchFamily="18" charset="0"/>
              <a:cs typeface="Times New Roman" panose="02020603050405020304" pitchFamily="18" charset="0"/>
            </a:endParaRPr>
          </a:p>
          <a:p>
            <a:pPr algn="ctr">
              <a:spcBef>
                <a:spcPct val="50000"/>
              </a:spcBef>
            </a:pPr>
            <a:r>
              <a:rPr lang="en-US" sz="24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decision-maker should choose the most appropriate style for the choice at hand.</a:t>
            </a:r>
            <a:endPar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4578" name="Picture 2" descr="Data analysis - Free business and finance ic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328766"/>
            <a:ext cx="2717647" cy="2717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22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92561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Defensible rationale: ‘audit trail’</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139218" cy="2308324"/>
          </a:xfrm>
          <a:prstGeom prst="rect">
            <a:avLst/>
          </a:prstGeom>
          <a:noFill/>
        </p:spPr>
        <p:txBody>
          <a:bodyPr wrap="square" rtlCol="0">
            <a:spAutoFit/>
          </a:bodyPr>
          <a:lstStyle/>
          <a:p>
            <a:pPr marL="342900" indent="-342900" algn="just">
              <a:lnSpc>
                <a:spcPct val="150000"/>
              </a:lnSpc>
              <a:spcBef>
                <a:spcPct val="50000"/>
              </a:spcBef>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Audit trails (or audit logs) act as record-keepers that document evidence of certain events, procedures or operations, so their purpose is to reduce fraud, material errors, and unauthorized use. Even your grocery store receipt is an example of a logged audit trail.</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343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65177" y="607509"/>
            <a:ext cx="6406285" cy="954107"/>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difference between decision making and rational decision making?</a:t>
            </a:r>
            <a:endPar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6812"/>
            <a:ext cx="10139218" cy="426988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Rational </a:t>
            </a:r>
            <a:r>
              <a:rPr lang="en-US" sz="2800" dirty="0">
                <a:latin typeface="Times New Roman" panose="02020603050405020304" pitchFamily="18" charset="0"/>
                <a:cs typeface="Times New Roman" panose="02020603050405020304" pitchFamily="18" charset="0"/>
              </a:rPr>
              <a:t>decision-making is considered a precise process because the process uses analysis to arrive at a fact-based decision. </a:t>
            </a:r>
            <a:endParaRPr lang="en-US" sz="2800" dirty="0" smtClean="0">
              <a:latin typeface="Times New Roman" panose="02020603050405020304" pitchFamily="18" charset="0"/>
              <a:cs typeface="Times New Roman" panose="02020603050405020304" pitchFamily="18" charset="0"/>
            </a:endParaRPr>
          </a:p>
          <a:p>
            <a:pPr marL="285750" indent="-285750" algn="just">
              <a:lnSpc>
                <a:spcPct val="200000"/>
              </a:lnSpc>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Rational decision-making is different from intuitive </a:t>
            </a:r>
            <a:r>
              <a:rPr lang="en-US" sz="2800" dirty="0">
                <a:latin typeface="Times New Roman" panose="02020603050405020304" pitchFamily="18" charset="0"/>
                <a:cs typeface="Times New Roman" panose="02020603050405020304" pitchFamily="18" charset="0"/>
              </a:rPr>
              <a:t>decision making because the intuitive decision is not as precise, but it is much faster.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28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4218" y="83629"/>
            <a:ext cx="8491105" cy="6774371"/>
          </a:xfrm>
          <a:prstGeom prst="rect">
            <a:avLst/>
          </a:prstGeom>
        </p:spPr>
      </p:pic>
    </p:spTree>
    <p:extLst>
      <p:ext uri="{BB962C8B-B14F-4D97-AF65-F5344CB8AC3E}">
        <p14:creationId xmlns:p14="http://schemas.microsoft.com/office/powerpoint/2010/main" val="3127359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65177" y="93243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Raised consciousness about issues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847207"/>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does consciousness raising mean?</a:t>
            </a:r>
          </a:p>
          <a:p>
            <a:pPr algn="just"/>
            <a:r>
              <a:rPr lang="en-US" sz="2400" dirty="0">
                <a:latin typeface="Times New Roman" panose="02020603050405020304" pitchFamily="18" charset="0"/>
                <a:cs typeface="Times New Roman" panose="02020603050405020304" pitchFamily="18" charset="0"/>
              </a:rPr>
              <a:t>consciousness raising. noun. the process of developing awareness in a person or group of a situation regarded as wrong or unjust, with the aim of producing active participation in changing it</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For </a:t>
            </a:r>
            <a:r>
              <a:rPr lang="en-US" sz="2400" dirty="0">
                <a:latin typeface="Times New Roman" panose="02020603050405020304" pitchFamily="18" charset="0"/>
                <a:cs typeface="Times New Roman" panose="02020603050405020304" pitchFamily="18" charset="0"/>
              </a:rPr>
              <a:t>example, speaking up about domestic violence is perceived to be unsafe or risky within many communities, which can discourage women from talking about it. Consciousness-raising is a method intended to undercut these kinds of silencing, among others.</a:t>
            </a:r>
          </a:p>
          <a:p>
            <a:pPr algn="just"/>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8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rontiers | Consciousness Beyond Neural Fields: Expanding the Possibilities  of What Has Not Yet Happe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192" y="143161"/>
            <a:ext cx="6979517" cy="65762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86255" y="789709"/>
            <a:ext cx="4031672" cy="4524315"/>
          </a:xfrm>
          <a:prstGeom prst="rect">
            <a:avLst/>
          </a:prstGeom>
          <a:noFill/>
        </p:spPr>
        <p:txBody>
          <a:bodyPr wrap="square" rtlCol="0">
            <a:spAutoFit/>
          </a:bodyPr>
          <a:lstStyle/>
          <a:p>
            <a:pPr algn="just"/>
            <a:r>
              <a:rPr lang="en-US" sz="320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consciousness raising. noun. the process of developing awareness in a person or group of a situation regarded as wrong or unjust, with the aim of producing active participation in changing it.</a:t>
            </a:r>
            <a:endParaRPr lang="en-US" sz="320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0193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15666" y="854193"/>
            <a:ext cx="6048959" cy="661207"/>
          </a:xfrm>
          <a:prstGeom prst="rect">
            <a:avLst/>
          </a:prstGeom>
          <a:noFill/>
        </p:spPr>
        <p:txBody>
          <a:bodyPr wrap="square" rtlCol="0">
            <a:spAutoFit/>
          </a:bodyPr>
          <a:lstStyle/>
          <a:p>
            <a:pP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Allows participation: commitment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participation in the decision-making process?</a:t>
            </a:r>
          </a:p>
          <a:p>
            <a:pPr algn="just"/>
            <a:r>
              <a:rPr lang="en-US" sz="2400" dirty="0">
                <a:latin typeface="Times New Roman" panose="02020603050405020304" pitchFamily="18" charset="0"/>
                <a:cs typeface="Times New Roman" panose="02020603050405020304" pitchFamily="18" charset="0"/>
              </a:rPr>
              <a:t>Participative decision-making (PDM) is the extent to which employers allow or encourage employees to share or participate in organizational decision-making.</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b="1" dirty="0">
                <a:solidFill>
                  <a:srgbClr val="C00000"/>
                </a:solidFill>
                <a:latin typeface="Times New Roman" panose="02020603050405020304" pitchFamily="18" charset="0"/>
                <a:cs typeface="Times New Roman" panose="02020603050405020304" pitchFamily="18" charset="0"/>
              </a:rPr>
              <a:t>What is commitment in the decision-making process?</a:t>
            </a:r>
          </a:p>
          <a:p>
            <a:pPr algn="just"/>
            <a:r>
              <a:rPr lang="en-US" sz="2400" dirty="0">
                <a:latin typeface="Times New Roman" panose="02020603050405020304" pitchFamily="18" charset="0"/>
                <a:cs typeface="Times New Roman" panose="02020603050405020304" pitchFamily="18" charset="0"/>
              </a:rPr>
              <a:t>Commitment is the ability stick with the decision-making process and implement the decisions until completion. When management does not stick with the decision-making process, the decision may not be implemented. The company can lose sales and it can affect the organization.</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437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Insights: creative thinking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77875"/>
          </a:xfrm>
          <a:prstGeom prst="rect">
            <a:avLst/>
          </a:prstGeom>
          <a:noFill/>
        </p:spPr>
        <p:txBody>
          <a:bodyPr wrap="square" rtlCol="0">
            <a:spAutoFit/>
          </a:bodyPr>
          <a:lstStyle/>
          <a:p>
            <a:pPr algn="just"/>
            <a:r>
              <a:rPr lang="en-US" sz="2200" b="1" dirty="0">
                <a:solidFill>
                  <a:srgbClr val="C00000"/>
                </a:solidFill>
                <a:latin typeface="Times New Roman" panose="02020603050405020304" pitchFamily="18" charset="0"/>
                <a:cs typeface="Times New Roman" panose="02020603050405020304" pitchFamily="18" charset="0"/>
              </a:rPr>
              <a:t>What is insight in creative thinking?</a:t>
            </a:r>
          </a:p>
          <a:p>
            <a:pPr algn="just"/>
            <a:r>
              <a:rPr lang="en-US" sz="2200" dirty="0">
                <a:latin typeface="Times New Roman" panose="02020603050405020304" pitchFamily="18" charset="0"/>
                <a:cs typeface="Times New Roman" panose="02020603050405020304" pitchFamily="18" charset="0"/>
              </a:rPr>
              <a:t>“Insight” refers to the idea that creative solutions to problems come about suddenly, as the result of far-ranging creative leaps, in which thinking breaks away from what we know and moves far into the unknown. We are all familiar with the notion of leaps of insight. </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b="1" dirty="0">
                <a:solidFill>
                  <a:srgbClr val="C00000"/>
                </a:solidFill>
                <a:latin typeface="Times New Roman" panose="02020603050405020304" pitchFamily="18" charset="0"/>
                <a:cs typeface="Times New Roman" panose="02020603050405020304" pitchFamily="18" charset="0"/>
              </a:rPr>
              <a:t>What is a suggested technique for encouraging creative thinking in decision-making?</a:t>
            </a:r>
          </a:p>
          <a:p>
            <a:pPr algn="just"/>
            <a:r>
              <a:rPr lang="en-US" sz="2200" dirty="0">
                <a:latin typeface="Times New Roman" panose="02020603050405020304" pitchFamily="18" charset="0"/>
                <a:cs typeface="Times New Roman" panose="02020603050405020304" pitchFamily="18" charset="0"/>
              </a:rPr>
              <a:t>Divergent thinking is crucial for creativity and innovation, as it allows you to explore multiple perspectives, possibilities, and approaches. To encourage divergent thinking, you can use techniques such as brainstorming, mind mapping</a:t>
            </a: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or the Six Thinking Hats.</a:t>
            </a:r>
          </a:p>
          <a:p>
            <a:pPr algn="just"/>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6220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8873" y="1925782"/>
            <a:ext cx="10806546" cy="4710545"/>
          </a:xfrm>
          <a:prstGeom prst="rect">
            <a:avLst/>
          </a:prstGeom>
        </p:spPr>
      </p:pic>
      <p:sp>
        <p:nvSpPr>
          <p:cNvPr id="3" name="Rectangle 2">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9A80F9F-74DB-1D57-04E8-E20E92A09B0A}"/>
              </a:ext>
            </a:extLst>
          </p:cNvPr>
          <p:cNvSpPr txBox="1"/>
          <p:nvPr/>
        </p:nvSpPr>
        <p:spPr>
          <a:xfrm>
            <a:off x="2765424" y="1126847"/>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Tree>
    <p:extLst>
      <p:ext uri="{BB962C8B-B14F-4D97-AF65-F5344CB8AC3E}">
        <p14:creationId xmlns:p14="http://schemas.microsoft.com/office/powerpoint/2010/main" val="607113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86694"/>
            <a:ext cx="10541000" cy="4771306"/>
          </a:xfrm>
          <a:prstGeom prst="rect">
            <a:avLst/>
          </a:prstGeom>
          <a:noFill/>
        </p:spPr>
        <p:txBody>
          <a:bodyPr wrap="square" rtlCol="0">
            <a:spAutoFit/>
          </a:bodyPr>
          <a:lstStyle/>
          <a:p>
            <a:pPr>
              <a:lnSpc>
                <a:spcPct val="150000"/>
              </a:lnSpc>
              <a:spcBef>
                <a:spcPct val="50000"/>
              </a:spcBef>
            </a:pPr>
            <a:r>
              <a:rPr lang="en-US" sz="2200" b="1" dirty="0">
                <a:solidFill>
                  <a:srgbClr val="C00000"/>
                </a:solidFill>
                <a:latin typeface="Times New Roman" panose="02020603050405020304" pitchFamily="18" charset="0"/>
                <a:cs typeface="Times New Roman" panose="02020603050405020304" pitchFamily="18" charset="0"/>
              </a:rPr>
              <a:t>What are the information needs for decision-making process</a:t>
            </a:r>
            <a:r>
              <a:rPr lang="en-US" sz="2200" b="1" dirty="0" smtClean="0">
                <a:solidFill>
                  <a:srgbClr val="C00000"/>
                </a:solidFill>
                <a:latin typeface="Times New Roman" panose="02020603050405020304" pitchFamily="18" charset="0"/>
                <a:cs typeface="Times New Roman" panose="02020603050405020304" pitchFamily="18" charset="0"/>
              </a:rPr>
              <a:t>?</a:t>
            </a:r>
            <a:endParaRPr lang="en-US" sz="2200" dirty="0" smtClean="0">
              <a:latin typeface="Times New Roman" panose="02020603050405020304" pitchFamily="18" charset="0"/>
              <a:cs typeface="Times New Roman" panose="02020603050405020304" pitchFamily="18" charset="0"/>
            </a:endParaRPr>
          </a:p>
          <a:p>
            <a:pPr>
              <a:lnSpc>
                <a:spcPct val="150000"/>
              </a:lnSpc>
            </a:pPr>
            <a:r>
              <a:rPr lang="en-US" sz="2200" dirty="0" smtClean="0">
                <a:latin typeface="Times New Roman" panose="02020603050405020304" pitchFamily="18" charset="0"/>
                <a:cs typeface="Times New Roman" panose="02020603050405020304" pitchFamily="18" charset="0"/>
              </a:rPr>
              <a:t>Step </a:t>
            </a:r>
            <a:r>
              <a:rPr lang="en-US" sz="2200" dirty="0">
                <a:latin typeface="Times New Roman" panose="02020603050405020304" pitchFamily="18" charset="0"/>
                <a:cs typeface="Times New Roman" panose="02020603050405020304" pitchFamily="18" charset="0"/>
              </a:rPr>
              <a:t>1: Identify the decision. You realize that you need to make a decision. </a:t>
            </a:r>
          </a:p>
          <a:p>
            <a:pPr>
              <a:lnSpc>
                <a:spcPct val="150000"/>
              </a:lnSpc>
            </a:pPr>
            <a:r>
              <a:rPr lang="en-US" sz="2200" dirty="0">
                <a:latin typeface="Times New Roman" panose="02020603050405020304" pitchFamily="18" charset="0"/>
                <a:cs typeface="Times New Roman" panose="02020603050405020304" pitchFamily="18" charset="0"/>
              </a:rPr>
              <a:t>Step 2: Gather relevant information. </a:t>
            </a:r>
          </a:p>
          <a:p>
            <a:pPr>
              <a:lnSpc>
                <a:spcPct val="150000"/>
              </a:lnSpc>
            </a:pPr>
            <a:r>
              <a:rPr lang="en-US" sz="2200" dirty="0">
                <a:latin typeface="Times New Roman" panose="02020603050405020304" pitchFamily="18" charset="0"/>
                <a:cs typeface="Times New Roman" panose="02020603050405020304" pitchFamily="18" charset="0"/>
              </a:rPr>
              <a:t>Step 3: Identify the alternatives. </a:t>
            </a:r>
          </a:p>
          <a:p>
            <a:pPr>
              <a:lnSpc>
                <a:spcPct val="150000"/>
              </a:lnSpc>
            </a:pPr>
            <a:r>
              <a:rPr lang="en-US" sz="2200" dirty="0">
                <a:latin typeface="Times New Roman" panose="02020603050405020304" pitchFamily="18" charset="0"/>
                <a:cs typeface="Times New Roman" panose="02020603050405020304" pitchFamily="18" charset="0"/>
              </a:rPr>
              <a:t>Step 4: Weigh the evidence. </a:t>
            </a:r>
          </a:p>
          <a:p>
            <a:pPr>
              <a:lnSpc>
                <a:spcPct val="150000"/>
              </a:lnSpc>
            </a:pPr>
            <a:r>
              <a:rPr lang="en-US" sz="2200" dirty="0">
                <a:latin typeface="Times New Roman" panose="02020603050405020304" pitchFamily="18" charset="0"/>
                <a:cs typeface="Times New Roman" panose="02020603050405020304" pitchFamily="18" charset="0"/>
              </a:rPr>
              <a:t>Step 5: Choose among alternatives. </a:t>
            </a:r>
          </a:p>
          <a:p>
            <a:pPr>
              <a:lnSpc>
                <a:spcPct val="150000"/>
              </a:lnSpc>
            </a:pPr>
            <a:r>
              <a:rPr lang="en-US" sz="2200" dirty="0">
                <a:latin typeface="Times New Roman" panose="02020603050405020304" pitchFamily="18" charset="0"/>
                <a:cs typeface="Times New Roman" panose="02020603050405020304" pitchFamily="18" charset="0"/>
              </a:rPr>
              <a:t>Step 6: Take action. </a:t>
            </a:r>
          </a:p>
          <a:p>
            <a:pPr>
              <a:lnSpc>
                <a:spcPct val="150000"/>
              </a:lnSpc>
            </a:pPr>
            <a:r>
              <a:rPr lang="en-US" sz="2200" dirty="0">
                <a:latin typeface="Times New Roman" panose="02020603050405020304" pitchFamily="18" charset="0"/>
                <a:cs typeface="Times New Roman" panose="02020603050405020304" pitchFamily="18" charset="0"/>
              </a:rPr>
              <a:t>Step 7: Review your decision &amp; its consequences.</a:t>
            </a:r>
          </a:p>
          <a:p>
            <a:pPr>
              <a:lnSpc>
                <a:spcPct val="150000"/>
              </a:lnSpc>
              <a:spcBef>
                <a:spcPct val="50000"/>
              </a:spcBef>
            </a:pPr>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7029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idx="1"/>
          </p:nvPr>
        </p:nvSpPr>
        <p:spPr>
          <a:xfrm>
            <a:off x="0" y="5409334"/>
            <a:ext cx="12053455" cy="1894032"/>
          </a:xfrm>
        </p:spPr>
        <p:txBody>
          <a:bodyPr>
            <a:normAutofit fontScale="92500" lnSpcReduction="20000"/>
          </a:bodyPr>
          <a:lstStyle/>
          <a:p>
            <a:pPr algn="ctr" eaLnBrk="1" hangingPunct="1">
              <a:lnSpc>
                <a:spcPct val="120000"/>
              </a:lnSpc>
              <a:spcBef>
                <a:spcPct val="50000"/>
              </a:spcBef>
              <a:buFontTx/>
              <a:buNone/>
            </a:pPr>
            <a:r>
              <a:rPr lang="en-GB"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alt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Note that the main purpose of decision analysis is to yield </a:t>
            </a:r>
            <a:r>
              <a:rPr lang="en-GB" altLang="en-US"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insights and understanding </a:t>
            </a:r>
            <a:r>
              <a:rPr lang="en-GB" alt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about the decision problem rather than to impose an ‘optimal’   solution</a:t>
            </a:r>
            <a:r>
              <a:rPr lang="en-GB"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eaLnBrk="1" hangingPunct="1">
              <a:lnSpc>
                <a:spcPct val="120000"/>
              </a:lnSpc>
              <a:spcBef>
                <a:spcPct val="50000"/>
              </a:spcBef>
              <a:buFontTx/>
              <a:buNone/>
            </a:pPr>
            <a:r>
              <a:rPr lang="en-GB"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eaLnBrk="1" hangingPunct="1">
              <a:lnSpc>
                <a:spcPct val="90000"/>
              </a:lnSpc>
            </a:pPr>
            <a:endParaRPr lang="en-GB"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6892AFB-CB45-42DC-9CF9-E6741416CFB5}" type="slidenum">
              <a:rPr lang="en-GB" altLang="en-US" sz="1400"/>
              <a:pPr eaLnBrk="1" hangingPunct="1"/>
              <a:t>22</a:t>
            </a:fld>
            <a:endParaRPr lang="en-GB" altLang="en-US" sz="1400"/>
          </a:p>
        </p:txBody>
      </p:sp>
      <p:pic>
        <p:nvPicPr>
          <p:cNvPr id="2" name="Picture 1"/>
          <p:cNvPicPr>
            <a:picLocks noChangeAspect="1"/>
          </p:cNvPicPr>
          <p:nvPr/>
        </p:nvPicPr>
        <p:blipFill>
          <a:blip r:embed="rId2"/>
          <a:stretch>
            <a:fillRect/>
          </a:stretch>
        </p:blipFill>
        <p:spPr>
          <a:xfrm>
            <a:off x="0" y="0"/>
            <a:ext cx="12192000" cy="5409334"/>
          </a:xfrm>
          <a:prstGeom prst="rect">
            <a:avLst/>
          </a:prstGeom>
        </p:spPr>
      </p:pic>
    </p:spTree>
    <p:extLst>
      <p:ext uri="{BB962C8B-B14F-4D97-AF65-F5344CB8AC3E}">
        <p14:creationId xmlns:p14="http://schemas.microsoft.com/office/powerpoint/2010/main" val="28297702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642891" cy="584775"/>
          </a:xfrm>
          <a:prstGeom prst="rect">
            <a:avLst/>
          </a:prstGeom>
          <a:noFill/>
        </p:spPr>
        <p:txBody>
          <a:bodyPr wrap="none" rtlCol="0">
            <a:spAutoFit/>
          </a:bodyPr>
          <a:lstStyle/>
          <a:p>
            <a:r>
              <a:rPr lang="en-GB" sz="3200" b="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Rationality in </a:t>
            </a:r>
            <a:r>
              <a:rPr lang="en-US" sz="3200" b="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a:t>
            </a:r>
            <a:r>
              <a:rPr lang="en-US"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Making</a:t>
            </a: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1127760" y="4919008"/>
            <a:ext cx="4754252" cy="1323439"/>
          </a:xfrm>
          <a:prstGeom prst="rect">
            <a:avLst/>
          </a:prstGeom>
          <a:noFill/>
        </p:spPr>
        <p:txBody>
          <a:bodyPr wrap="square" rtlCol="0">
            <a:spAutoFit/>
          </a:bodyPr>
          <a:lstStyle/>
          <a:p>
            <a:pPr algn="just"/>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Rational decision making is the opposite of intuitive decision making. It is a strict procedure </a:t>
            </a: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utilizing </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 knowledge and logic.</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4937240" y="1155788"/>
            <a:ext cx="1213040" cy="910619"/>
          </a:xfrm>
          <a:prstGeom prst="rect">
            <a:avLst/>
          </a:prstGeom>
        </p:spPr>
      </p:pic>
    </p:spTree>
    <p:extLst>
      <p:ext uri="{BB962C8B-B14F-4D97-AF65-F5344CB8AC3E}">
        <p14:creationId xmlns:p14="http://schemas.microsoft.com/office/powerpoint/2010/main" val="98835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60872"/>
            <a:ext cx="10541000" cy="3908762"/>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What are the 4 types of rationality?</a:t>
            </a:r>
          </a:p>
          <a:p>
            <a:endParaRPr lang="en-US" sz="2400" dirty="0" smtClean="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The typology </a:t>
            </a:r>
            <a:r>
              <a:rPr lang="en-US" sz="2400" dirty="0" smtClean="0">
                <a:latin typeface="Times New Roman" panose="02020603050405020304" pitchFamily="18" charset="0"/>
                <a:cs typeface="Times New Roman" panose="02020603050405020304" pitchFamily="18" charset="0"/>
              </a:rPr>
              <a:t>of </a:t>
            </a:r>
            <a:r>
              <a:rPr lang="en-US" sz="2400" dirty="0">
                <a:latin typeface="Times New Roman" panose="02020603050405020304" pitchFamily="18" charset="0"/>
                <a:cs typeface="Times New Roman" panose="02020603050405020304" pitchFamily="18" charset="0"/>
              </a:rPr>
              <a:t>the types of rationality, a classification that must be sifted out of Weber's writings, is one of many conceptual schemes he utilizes to analyze such regularities and patterns. "</a:t>
            </a:r>
            <a:r>
              <a:rPr lang="en-US" sz="2400" b="1" dirty="0">
                <a:latin typeface="Times New Roman" panose="02020603050405020304" pitchFamily="18" charset="0"/>
                <a:cs typeface="Times New Roman" panose="02020603050405020304" pitchFamily="18" charset="0"/>
              </a:rPr>
              <a:t>Practical</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theoretical</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formal</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sub- </a:t>
            </a:r>
            <a:r>
              <a:rPr lang="en-US" sz="2400" b="1" dirty="0" err="1">
                <a:latin typeface="Times New Roman" panose="02020603050405020304" pitchFamily="18" charset="0"/>
                <a:cs typeface="Times New Roman" panose="02020603050405020304" pitchFamily="18" charset="0"/>
              </a:rPr>
              <a:t>stantive</a:t>
            </a:r>
            <a:r>
              <a:rPr lang="en-US" sz="2400" dirty="0">
                <a:latin typeface="Times New Roman" panose="02020603050405020304" pitchFamily="18" charset="0"/>
                <a:cs typeface="Times New Roman" panose="02020603050405020304" pitchFamily="18" charset="0"/>
              </a:rPr>
              <a:t>" rationality constitute this typology.</a:t>
            </a:r>
          </a:p>
          <a:p>
            <a:pPr>
              <a:lnSpc>
                <a:spcPct val="150000"/>
              </a:lnSpc>
              <a:spcBef>
                <a:spcPct val="50000"/>
              </a:spcBef>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2092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402846713"/>
              </p:ext>
            </p:extLst>
          </p:nvPr>
        </p:nvGraphicFramePr>
        <p:xfrm>
          <a:off x="471055" y="719665"/>
          <a:ext cx="11291454" cy="5750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471055" y="997527"/>
            <a:ext cx="886691" cy="886691"/>
          </a:xfrm>
          <a:prstGeom prst="rect">
            <a:avLst/>
          </a:prstGeom>
        </p:spPr>
      </p:pic>
      <p:pic>
        <p:nvPicPr>
          <p:cNvPr id="6146" name="Picture 2" descr="2 blue' Sticker | Spreadshir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3463637" y="1122218"/>
            <a:ext cx="7620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9"/>
          <a:stretch>
            <a:fillRect/>
          </a:stretch>
        </p:blipFill>
        <p:spPr>
          <a:xfrm>
            <a:off x="6331528" y="1034474"/>
            <a:ext cx="886690" cy="849744"/>
          </a:xfrm>
          <a:prstGeom prst="rect">
            <a:avLst/>
          </a:prstGeom>
        </p:spPr>
      </p:pic>
      <p:pic>
        <p:nvPicPr>
          <p:cNvPr id="6" name="Picture 5"/>
          <p:cNvPicPr>
            <a:picLocks noChangeAspect="1"/>
          </p:cNvPicPr>
          <p:nvPr/>
        </p:nvPicPr>
        <p:blipFill>
          <a:blip r:embed="rId10"/>
          <a:stretch>
            <a:fillRect/>
          </a:stretch>
        </p:blipFill>
        <p:spPr>
          <a:xfrm>
            <a:off x="9421091" y="1034474"/>
            <a:ext cx="568035" cy="849744"/>
          </a:xfrm>
          <a:prstGeom prst="rect">
            <a:avLst/>
          </a:prstGeom>
        </p:spPr>
      </p:pic>
    </p:spTree>
    <p:extLst>
      <p:ext uri="{BB962C8B-B14F-4D97-AF65-F5344CB8AC3E}">
        <p14:creationId xmlns:p14="http://schemas.microsoft.com/office/powerpoint/2010/main" val="1413935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86694"/>
            <a:ext cx="10541000" cy="4832092"/>
          </a:xfrm>
          <a:prstGeom prst="rect">
            <a:avLst/>
          </a:prstGeom>
          <a:noFill/>
        </p:spPr>
        <p:txBody>
          <a:bodyPr wrap="square" rtlCol="0">
            <a:spAutoFit/>
          </a:bodyPr>
          <a:lstStyle/>
          <a:p>
            <a:pPr algn="just">
              <a:lnSpc>
                <a:spcPct val="150000"/>
              </a:lnSpc>
            </a:pPr>
            <a:endParaRPr lang="en-US" sz="2400" b="1" dirty="0" smtClean="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sz="2400" b="1" dirty="0" smtClean="0">
                <a:solidFill>
                  <a:srgbClr val="C00000"/>
                </a:solidFill>
                <a:latin typeface="Times New Roman" panose="02020603050405020304" pitchFamily="18" charset="0"/>
                <a:cs typeface="Times New Roman" panose="02020603050405020304" pitchFamily="18" charset="0"/>
              </a:rPr>
              <a:t>What </a:t>
            </a:r>
            <a:r>
              <a:rPr lang="en-US" sz="2400" b="1" dirty="0">
                <a:solidFill>
                  <a:srgbClr val="C00000"/>
                </a:solidFill>
                <a:latin typeface="Times New Roman" panose="02020603050405020304" pitchFamily="18" charset="0"/>
                <a:cs typeface="Times New Roman" panose="02020603050405020304" pitchFamily="18" charset="0"/>
              </a:rPr>
              <a:t>are the 4 C's of rationality</a:t>
            </a:r>
            <a:r>
              <a:rPr lang="en-US" sz="2400" b="1" dirty="0" smtClean="0">
                <a:solidFill>
                  <a:srgbClr val="C00000"/>
                </a:solidFill>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400" dirty="0" smtClean="0">
                <a:latin typeface="Times New Roman" panose="02020603050405020304" pitchFamily="18" charset="0"/>
                <a:cs typeface="Times New Roman" panose="02020603050405020304" pitchFamily="18" charset="0"/>
              </a:rPr>
              <a:t>Completeness </a:t>
            </a:r>
            <a:r>
              <a:rPr lang="en-US" sz="2400" dirty="0">
                <a:latin typeface="Times New Roman" panose="02020603050405020304" pitchFamily="18" charset="0"/>
                <a:cs typeface="Times New Roman" panose="02020603050405020304" pitchFamily="18" charset="0"/>
              </a:rPr>
              <a:t>of information, </a:t>
            </a:r>
            <a:endParaRPr lang="en-US" sz="24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400" dirty="0" smtClean="0">
                <a:latin typeface="Times New Roman" panose="02020603050405020304" pitchFamily="18" charset="0"/>
                <a:cs typeface="Times New Roman" panose="02020603050405020304" pitchFamily="18" charset="0"/>
              </a:rPr>
              <a:t>cognition</a:t>
            </a:r>
            <a:r>
              <a:rPr lang="en-US" sz="2400" dirty="0">
                <a:latin typeface="Times New Roman" panose="02020603050405020304" pitchFamily="18" charset="0"/>
                <a:cs typeface="Times New Roman" panose="02020603050405020304" pitchFamily="18" charset="0"/>
              </a:rPr>
              <a:t>, the ability to think through problems, </a:t>
            </a:r>
            <a:endParaRPr lang="en-US" sz="24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400" dirty="0" smtClean="0">
                <a:latin typeface="Times New Roman" panose="02020603050405020304" pitchFamily="18" charset="0"/>
                <a:cs typeface="Times New Roman" panose="02020603050405020304" pitchFamily="18" charset="0"/>
              </a:rPr>
              <a:t>computational </a:t>
            </a:r>
            <a:r>
              <a:rPr lang="en-US" sz="2400" dirty="0">
                <a:latin typeface="Times New Roman" panose="02020603050405020304" pitchFamily="18" charset="0"/>
                <a:cs typeface="Times New Roman" panose="02020603050405020304" pitchFamily="18" charset="0"/>
              </a:rPr>
              <a:t>ability, which is the ability to process information and make fairly </a:t>
            </a:r>
            <a:endParaRPr lang="en-US" sz="24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400" dirty="0" smtClean="0">
                <a:latin typeface="Times New Roman" panose="02020603050405020304" pitchFamily="18" charset="0"/>
                <a:cs typeface="Times New Roman" panose="02020603050405020304" pitchFamily="18" charset="0"/>
              </a:rPr>
              <a:t>complex </a:t>
            </a:r>
            <a:r>
              <a:rPr lang="en-US" sz="2400" dirty="0">
                <a:latin typeface="Times New Roman" panose="02020603050405020304" pitchFamily="18" charset="0"/>
                <a:cs typeface="Times New Roman" panose="02020603050405020304" pitchFamily="18" charset="0"/>
              </a:rPr>
              <a:t>calculations, and finally, consistency in decision making, both internal and external.</a:t>
            </a:r>
          </a:p>
          <a:p>
            <a:pPr algn="just">
              <a:lnSpc>
                <a:spcPct val="150000"/>
              </a:lnSpc>
              <a:spcBef>
                <a:spcPct val="50000"/>
              </a:spcBef>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32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55119"/>
            <a:ext cx="10541000" cy="4816703"/>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What are the 5 approaches of decision-making?</a:t>
            </a:r>
          </a:p>
          <a:p>
            <a:endParaRPr lang="en-US" sz="1050" dirty="0" smtClean="0">
              <a:latin typeface="Times New Roman" panose="02020603050405020304" pitchFamily="18" charset="0"/>
              <a:cs typeface="Times New Roman" panose="02020603050405020304" pitchFamily="18" charset="0"/>
            </a:endParaRPr>
          </a:p>
          <a:p>
            <a:pPr>
              <a:lnSpc>
                <a:spcPct val="150000"/>
              </a:lnSpc>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5 main decision-making models</a:t>
            </a:r>
          </a:p>
          <a:p>
            <a:pPr>
              <a:lnSpc>
                <a:spcPct val="150000"/>
              </a:lnSpc>
            </a:pPr>
            <a:r>
              <a:rPr lang="en-US" sz="2400" dirty="0">
                <a:latin typeface="Times New Roman" panose="02020603050405020304" pitchFamily="18" charset="0"/>
                <a:cs typeface="Times New Roman" panose="02020603050405020304" pitchFamily="18" charset="0"/>
              </a:rPr>
              <a:t>1) Rational decision-making model. </a:t>
            </a:r>
          </a:p>
          <a:p>
            <a:pPr>
              <a:lnSpc>
                <a:spcPct val="150000"/>
              </a:lnSpc>
            </a:pPr>
            <a:r>
              <a:rPr lang="en-US" sz="2400" dirty="0">
                <a:latin typeface="Times New Roman" panose="02020603050405020304" pitchFamily="18" charset="0"/>
                <a:cs typeface="Times New Roman" panose="02020603050405020304" pitchFamily="18" charset="0"/>
              </a:rPr>
              <a:t>2) Bounded rationality decision-making model. </a:t>
            </a:r>
          </a:p>
          <a:p>
            <a:pPr>
              <a:lnSpc>
                <a:spcPct val="150000"/>
              </a:lnSpc>
            </a:pPr>
            <a:r>
              <a:rPr lang="en-US" sz="2400" dirty="0">
                <a:latin typeface="Times New Roman" panose="02020603050405020304" pitchFamily="18" charset="0"/>
                <a:cs typeface="Times New Roman" panose="02020603050405020304" pitchFamily="18" charset="0"/>
              </a:rPr>
              <a:t>3) Vroom-</a:t>
            </a:r>
            <a:r>
              <a:rPr lang="en-US" sz="2400" dirty="0" err="1">
                <a:latin typeface="Times New Roman" panose="02020603050405020304" pitchFamily="18" charset="0"/>
                <a:cs typeface="Times New Roman" panose="02020603050405020304" pitchFamily="18" charset="0"/>
              </a:rPr>
              <a:t>Yetton</a:t>
            </a:r>
            <a:r>
              <a:rPr lang="en-US" sz="2400" dirty="0">
                <a:latin typeface="Times New Roman" panose="02020603050405020304" pitchFamily="18" charset="0"/>
                <a:cs typeface="Times New Roman" panose="02020603050405020304" pitchFamily="18" charset="0"/>
              </a:rPr>
              <a:t> decision-making model. </a:t>
            </a:r>
          </a:p>
          <a:p>
            <a:pPr>
              <a:lnSpc>
                <a:spcPct val="150000"/>
              </a:lnSpc>
            </a:pPr>
            <a:r>
              <a:rPr lang="en-US" sz="2400" dirty="0">
                <a:latin typeface="Times New Roman" panose="02020603050405020304" pitchFamily="18" charset="0"/>
                <a:cs typeface="Times New Roman" panose="02020603050405020304" pitchFamily="18" charset="0"/>
              </a:rPr>
              <a:t>4) Intuitive decision-making model. </a:t>
            </a:r>
          </a:p>
          <a:p>
            <a:pPr>
              <a:lnSpc>
                <a:spcPct val="150000"/>
              </a:lnSpc>
            </a:pPr>
            <a:r>
              <a:rPr lang="en-US" sz="2400" dirty="0">
                <a:latin typeface="Times New Roman" panose="02020603050405020304" pitchFamily="18" charset="0"/>
                <a:cs typeface="Times New Roman" panose="02020603050405020304" pitchFamily="18" charset="0"/>
              </a:rPr>
              <a:t>5) The recognition primed model.</a:t>
            </a:r>
          </a:p>
          <a:p>
            <a:pPr>
              <a:lnSpc>
                <a:spcPct val="150000"/>
              </a:lnSpc>
              <a:spcBef>
                <a:spcPct val="50000"/>
              </a:spcBef>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8100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ln>
            <a:miter lim="800000"/>
            <a:headEnd/>
            <a:tailEnd/>
          </a:ln>
        </p:spPr>
        <p:txBody>
          <a:bodyPr/>
          <a:lstStyle/>
          <a:p>
            <a:pPr algn="ctr" eaLnBrk="1" hangingPunct="1">
              <a:defRPr/>
            </a:pPr>
            <a:r>
              <a:rPr lang="en-GB"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p>
        </p:txBody>
      </p:sp>
      <p:sp>
        <p:nvSpPr>
          <p:cNvPr id="9219" name="Rectangle 3"/>
          <p:cNvSpPr>
            <a:spLocks noGrp="1" noChangeArrowheads="1"/>
          </p:cNvSpPr>
          <p:nvPr>
            <p:ph idx="1"/>
          </p:nvPr>
        </p:nvSpPr>
        <p:spPr>
          <a:xfrm>
            <a:off x="838200" y="1903268"/>
            <a:ext cx="10515600" cy="4351338"/>
          </a:xfrm>
        </p:spPr>
        <p:txBody>
          <a:bodyPr>
            <a:normAutofit lnSpcReduction="10000"/>
          </a:bodyPr>
          <a:lstStyle/>
          <a:p>
            <a:pPr eaLnBrk="1" hangingPunct="1">
              <a:defRPr/>
            </a:pPr>
            <a:r>
              <a:rPr lang="en-GB" i="1" dirty="0" smtClean="0">
                <a:latin typeface="Times New Roman" panose="02020603050405020304" pitchFamily="18" charset="0"/>
                <a:cs typeface="Times New Roman" panose="02020603050405020304" pitchFamily="18" charset="0"/>
              </a:rPr>
              <a:t>Analysis </a:t>
            </a:r>
            <a:r>
              <a:rPr lang="en-GB" dirty="0">
                <a:latin typeface="Times New Roman" panose="02020603050405020304" pitchFamily="18" charset="0"/>
                <a:cs typeface="Times New Roman" panose="02020603050405020304" pitchFamily="18" charset="0"/>
              </a:rPr>
              <a:t>failed to capture some aspect of problem</a:t>
            </a:r>
          </a:p>
          <a:p>
            <a:pPr eaLnBrk="1" hangingPunct="1">
              <a:buFontTx/>
              <a:buNone/>
              <a:defRPr/>
            </a:pPr>
            <a:r>
              <a:rPr lang="en-GB" dirty="0">
                <a:latin typeface="Times New Roman" panose="02020603050405020304" pitchFamily="18" charset="0"/>
                <a:cs typeface="Times New Roman" panose="02020603050405020304" pitchFamily="18" charset="0"/>
              </a:rPr>
              <a:t>    </a:t>
            </a:r>
            <a:endParaRPr lang="en-GB" i="1" dirty="0" smtClean="0">
              <a:latin typeface="Times New Roman" panose="02020603050405020304" pitchFamily="18" charset="0"/>
              <a:cs typeface="Times New Roman" panose="02020603050405020304" pitchFamily="18" charset="0"/>
            </a:endParaRPr>
          </a:p>
          <a:p>
            <a:pPr eaLnBrk="1" hangingPunct="1">
              <a:defRPr/>
            </a:pPr>
            <a:endParaRPr lang="en-GB" i="1" dirty="0">
              <a:latin typeface="Times New Roman" panose="02020603050405020304" pitchFamily="18" charset="0"/>
              <a:cs typeface="Times New Roman" panose="02020603050405020304" pitchFamily="18" charset="0"/>
            </a:endParaRPr>
          </a:p>
          <a:p>
            <a:pPr marL="0" indent="0" eaLnBrk="1" hangingPunct="1">
              <a:buNone/>
              <a:defRPr/>
            </a:pPr>
            <a:r>
              <a:rPr lang="en-GB" i="1" dirty="0" smtClean="0">
                <a:latin typeface="Times New Roman" panose="02020603050405020304" pitchFamily="18" charset="0"/>
                <a:cs typeface="Times New Roman" panose="02020603050405020304" pitchFamily="18" charset="0"/>
              </a:rPr>
              <a:t>Intuitive </a:t>
            </a:r>
            <a:r>
              <a:rPr lang="en-GB" dirty="0">
                <a:latin typeface="Times New Roman" panose="02020603050405020304" pitchFamily="18" charset="0"/>
                <a:cs typeface="Times New Roman" panose="02020603050405020304" pitchFamily="18" charset="0"/>
              </a:rPr>
              <a:t>preferences were only partly formed or were inconsistent</a:t>
            </a:r>
          </a:p>
          <a:p>
            <a:pPr eaLnBrk="1" hangingPunct="1">
              <a:buFontTx/>
              <a:buNone/>
              <a:defRPr/>
            </a:pPr>
            <a:endParaRPr lang="en-GB" dirty="0">
              <a:latin typeface="Times New Roman" panose="02020603050405020304" pitchFamily="18" charset="0"/>
              <a:cs typeface="Times New Roman" panose="02020603050405020304" pitchFamily="18" charset="0"/>
            </a:endParaRPr>
          </a:p>
          <a:p>
            <a:pPr eaLnBrk="1" hangingPunct="1">
              <a:buFontTx/>
              <a:buNone/>
              <a:defRPr/>
            </a:pPr>
            <a:endParaRPr lang="en-GB" dirty="0" smtClean="0">
              <a:solidFill>
                <a:schemeClr val="accent1">
                  <a:lumMod val="50000"/>
                </a:schemeClr>
              </a:solidFill>
              <a:latin typeface="Times New Roman" panose="02020603050405020304" pitchFamily="18" charset="0"/>
              <a:cs typeface="Times New Roman" panose="02020603050405020304" pitchFamily="18" charset="0"/>
            </a:endParaRPr>
          </a:p>
          <a:p>
            <a:pPr eaLnBrk="1" hangingPunct="1">
              <a:buFontTx/>
              <a:buNone/>
              <a:defRPr/>
            </a:pPr>
            <a:endParaRPr lang="en-GB" dirty="0">
              <a:solidFill>
                <a:schemeClr val="accent1">
                  <a:lumMod val="50000"/>
                </a:schemeClr>
              </a:solidFill>
              <a:latin typeface="Times New Roman" panose="02020603050405020304" pitchFamily="18" charset="0"/>
              <a:cs typeface="Times New Roman" panose="02020603050405020304" pitchFamily="18" charset="0"/>
            </a:endParaRPr>
          </a:p>
          <a:p>
            <a:pPr algn="ctr" eaLnBrk="1" hangingPunct="1">
              <a:buFontTx/>
              <a:buNone/>
              <a:defRPr/>
            </a:pPr>
            <a:r>
              <a:rPr lang="en-GB" b="1" dirty="0" smtClean="0">
                <a:solidFill>
                  <a:schemeClr val="accent6">
                    <a:lumMod val="50000"/>
                  </a:schemeClr>
                </a:solidFill>
                <a:latin typeface="Times New Roman" panose="02020603050405020304" pitchFamily="18" charset="0"/>
                <a:cs typeface="Times New Roman" panose="02020603050405020304" pitchFamily="18" charset="0"/>
              </a:rPr>
              <a:t>Exploring </a:t>
            </a:r>
            <a:r>
              <a:rPr lang="en-GB" b="1" dirty="0">
                <a:solidFill>
                  <a:schemeClr val="accent6">
                    <a:lumMod val="50000"/>
                  </a:schemeClr>
                </a:solidFill>
                <a:latin typeface="Times New Roman" panose="02020603050405020304" pitchFamily="18" charset="0"/>
                <a:cs typeface="Times New Roman" panose="02020603050405020304" pitchFamily="18" charset="0"/>
              </a:rPr>
              <a:t>this conflict can lead to deeper insights &amp; understanding about the decision problem</a:t>
            </a:r>
          </a:p>
          <a:p>
            <a:pPr eaLnBrk="1" hangingPunct="1">
              <a:defRPr/>
            </a:pPr>
            <a:endParaRPr lang="en-GB" dirty="0">
              <a:solidFill>
                <a:srgbClr val="FF0000"/>
              </a:solidFill>
              <a:latin typeface="Times New Roman" panose="02020603050405020304" pitchFamily="18" charset="0"/>
              <a:cs typeface="Times New Roman" panose="02020603050405020304" pitchFamily="18" charset="0"/>
            </a:endParaRPr>
          </a:p>
          <a:p>
            <a:pPr eaLnBrk="1" hangingPunct="1">
              <a:defRPr/>
            </a:pPr>
            <a:endParaRPr lang="en-GB" dirty="0">
              <a:latin typeface="Times New Roman" panose="02020603050405020304" pitchFamily="18" charset="0"/>
              <a:cs typeface="Times New Roman" panose="02020603050405020304" pitchFamily="18" charset="0"/>
            </a:endParaRPr>
          </a:p>
        </p:txBody>
      </p:sp>
      <p:sp>
        <p:nvSpPr>
          <p:cNvPr id="819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6645393-EEB0-4B89-A55D-B6B523E93D00}" type="slidenum">
              <a:rPr lang="en-GB" altLang="en-US" sz="1400"/>
              <a:pPr eaLnBrk="1" hangingPunct="1"/>
              <a:t>28</a:t>
            </a:fld>
            <a:endParaRPr lang="en-GB" altLang="en-US" sz="1400"/>
          </a:p>
        </p:txBody>
      </p:sp>
      <p:sp>
        <p:nvSpPr>
          <p:cNvPr id="2" name="Lightning Bolt 1"/>
          <p:cNvSpPr/>
          <p:nvPr/>
        </p:nvSpPr>
        <p:spPr>
          <a:xfrm>
            <a:off x="360218" y="2951019"/>
            <a:ext cx="477982" cy="568036"/>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ightning Bolt 6"/>
          <p:cNvSpPr/>
          <p:nvPr/>
        </p:nvSpPr>
        <p:spPr>
          <a:xfrm>
            <a:off x="599209" y="1660599"/>
            <a:ext cx="477982" cy="568036"/>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84457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1673" y="180109"/>
            <a:ext cx="11485418" cy="6383379"/>
          </a:xfrm>
          <a:prstGeom prst="rect">
            <a:avLst/>
          </a:prstGeom>
        </p:spPr>
      </p:pic>
    </p:spTree>
    <p:extLst>
      <p:ext uri="{BB962C8B-B14F-4D97-AF65-F5344CB8AC3E}">
        <p14:creationId xmlns:p14="http://schemas.microsoft.com/office/powerpoint/2010/main" val="22710370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a:srcRect t="2848" b="2848"/>
          <a:stretch>
            <a:fillRect/>
          </a:stretch>
        </p:blipFill>
        <p:spPr>
          <a:prstGeom prst="rect">
            <a:avLst/>
          </a:prstGeom>
        </p:spPr>
      </p:pic>
    </p:spTree>
    <p:extLst>
      <p:ext uri="{BB962C8B-B14F-4D97-AF65-F5344CB8AC3E}">
        <p14:creationId xmlns:p14="http://schemas.microsoft.com/office/powerpoint/2010/main" val="31635685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67041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421739"/>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the problem with intuition and decision-making?</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At </a:t>
            </a:r>
            <a:r>
              <a:rPr lang="en-US" sz="2400" dirty="0">
                <a:latin typeface="Times New Roman" panose="02020603050405020304" pitchFamily="18" charset="0"/>
                <a:cs typeface="Times New Roman" panose="02020603050405020304" pitchFamily="18" charset="0"/>
              </a:rPr>
              <a:t>its best, intuition is a powerful form of pattern recognition—something human brains are wired to do. But when not managed well, pattern recognition and trusting one's gut may lead to bias and incomplete or overly simplistic thinking, both of which are detrimental to making sound </a:t>
            </a:r>
            <a:r>
              <a:rPr lang="en-US" sz="2400" dirty="0" smtClean="0">
                <a:latin typeface="Times New Roman" panose="02020603050405020304" pitchFamily="18" charset="0"/>
                <a:cs typeface="Times New Roman" panose="02020603050405020304" pitchFamily="18" charset="0"/>
              </a:rPr>
              <a:t>decision</a:t>
            </a:r>
            <a:endParaRPr lang="en-US" sz="2400" dirty="0">
              <a:latin typeface="Times New Roman" panose="02020603050405020304" pitchFamily="18" charset="0"/>
              <a:cs typeface="Times New Roman" panose="02020603050405020304" pitchFamily="18" charset="0"/>
            </a:endParaRP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1"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23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429403"/>
            <a:ext cx="10541000" cy="3046988"/>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the difference between analysis and intuition</a:t>
            </a:r>
            <a:r>
              <a:rPr lang="en-US" sz="2400" b="1" dirty="0" smtClean="0">
                <a:solidFill>
                  <a:srgbClr val="C00000"/>
                </a:solidFill>
                <a:latin typeface="Times New Roman" panose="02020603050405020304" pitchFamily="18" charset="0"/>
                <a:cs typeface="Times New Roman" panose="02020603050405020304" pitchFamily="18" charset="0"/>
              </a:rPr>
              <a:t>?</a:t>
            </a:r>
          </a:p>
          <a:p>
            <a:pPr algn="just"/>
            <a:endParaRPr lang="en-US" sz="2400" b="1" dirty="0">
              <a:solidFill>
                <a:srgbClr val="C00000"/>
              </a:solidFill>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Intuitive decision-making can be efficient, flexible, and intuitive, but it can also be biased, inconsistent, or irrational. Analytical decision-making can be precise, systematic, and logical, but it can also be time-consuming, rigid, or complex</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1"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4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94549"/>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the role of intuition and analysis in decision-making?</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Intuition </a:t>
            </a:r>
            <a:r>
              <a:rPr lang="en-US" sz="2400" dirty="0">
                <a:latin typeface="Times New Roman" panose="02020603050405020304" pitchFamily="18" charset="0"/>
                <a:cs typeface="Times New Roman" panose="02020603050405020304" pitchFamily="18" charset="0"/>
              </a:rPr>
              <a:t>plays an important role in decision-making, especially in situations where there is uncertainty or incomplete information. Intuition is a quick and automatic process of arriving at a conclusion or solution based on one's instincts or feelings, often without fully conscious reasoning or analysis.</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275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01224" y="2495308"/>
            <a:ext cx="10541000" cy="3785652"/>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In what way do you balance data analysis and intuition in your decision process?</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balance both approaches, it's important to recognize the value of both, understand the context of the decision, gather relevant data, trust but verify, take time, seek feedback, and reflect on past decisions. Emotional intelligence can also help evaluate intuition and determine when to trust it or challenge it.</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777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495308"/>
            <a:ext cx="10541000" cy="3046988"/>
          </a:xfrm>
          <a:prstGeom prst="rect">
            <a:avLst/>
          </a:prstGeom>
          <a:noFill/>
        </p:spPr>
        <p:txBody>
          <a:bodyPr wrap="square" rtlCol="0">
            <a:spAutoFit/>
          </a:bodyPr>
          <a:lstStyle/>
          <a:p>
            <a:pPr algn="just">
              <a:lnSpc>
                <a:spcPct val="150000"/>
              </a:lnSpc>
            </a:pPr>
            <a:r>
              <a:rPr lang="en-US" sz="2400" b="1" dirty="0">
                <a:solidFill>
                  <a:srgbClr val="C00000"/>
                </a:solidFill>
                <a:latin typeface="Times New Roman" panose="02020603050405020304" pitchFamily="18" charset="0"/>
                <a:cs typeface="Times New Roman" panose="02020603050405020304" pitchFamily="18" charset="0"/>
              </a:rPr>
              <a:t>What is the main problem with intuition</a:t>
            </a:r>
            <a:r>
              <a:rPr lang="en-US" sz="2400" b="1" dirty="0" smtClean="0">
                <a:solidFill>
                  <a:srgbClr val="C00000"/>
                </a:solidFill>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Intuition leads us astray because it's not very good at picking up flaws in the evidence," </a:t>
            </a:r>
            <a:r>
              <a:rPr lang="en-US" sz="2400" dirty="0" err="1">
                <a:latin typeface="Times New Roman" panose="02020603050405020304" pitchFamily="18" charset="0"/>
                <a:cs typeface="Times New Roman" panose="02020603050405020304" pitchFamily="18" charset="0"/>
              </a:rPr>
              <a:t>Gilovich</a:t>
            </a:r>
            <a:r>
              <a:rPr lang="en-US" sz="2400" dirty="0">
                <a:latin typeface="Times New Roman" panose="02020603050405020304" pitchFamily="18" charset="0"/>
                <a:cs typeface="Times New Roman" panose="02020603050405020304" pitchFamily="18" charset="0"/>
              </a:rPr>
              <a:t> says. "It will be faulty when the world conspires against us and presents information that is unrepresentative and misleading."</a:t>
            </a:r>
          </a:p>
          <a:p>
            <a:pPr algn="just">
              <a:lnSpc>
                <a:spcPct val="150000"/>
              </a:lnSpc>
              <a:spcBef>
                <a:spcPct val="50000"/>
              </a:spcBef>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1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55119"/>
            <a:ext cx="10541000" cy="3416320"/>
          </a:xfrm>
          <a:prstGeom prst="rect">
            <a:avLst/>
          </a:prstGeom>
          <a:noFill/>
        </p:spPr>
        <p:txBody>
          <a:bodyPr wrap="square" rtlCol="0">
            <a:spAutoFit/>
          </a:bodyPr>
          <a:lstStyle/>
          <a:p>
            <a:pPr algn="just">
              <a:lnSpc>
                <a:spcPct val="150000"/>
              </a:lnSpc>
            </a:pPr>
            <a:endParaRPr lang="en-US" sz="2400" dirty="0" smtClean="0">
              <a:latin typeface="Times New Roman" panose="02020603050405020304" pitchFamily="18" charset="0"/>
              <a:cs typeface="Times New Roman" panose="02020603050405020304" pitchFamily="18" charset="0"/>
            </a:endParaRPr>
          </a:p>
          <a:p>
            <a:pPr algn="just">
              <a:lnSpc>
                <a:spcPct val="150000"/>
              </a:lnSpc>
            </a:pPr>
            <a:r>
              <a:rPr lang="en-US" sz="2400" b="1" dirty="0">
                <a:solidFill>
                  <a:srgbClr val="C00000"/>
                </a:solidFill>
                <a:latin typeface="Times New Roman" panose="02020603050405020304" pitchFamily="18" charset="0"/>
                <a:cs typeface="Times New Roman" panose="02020603050405020304" pitchFamily="18" charset="0"/>
              </a:rPr>
              <a:t>What is the power of intuition in decision-making</a:t>
            </a:r>
            <a:r>
              <a:rPr lang="en-US" sz="2400" b="1" dirty="0" smtClean="0">
                <a:solidFill>
                  <a:srgbClr val="C00000"/>
                </a:solidFill>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At </a:t>
            </a:r>
            <a:r>
              <a:rPr lang="en-US" sz="2400" dirty="0">
                <a:latin typeface="Times New Roman" panose="02020603050405020304" pitchFamily="18" charset="0"/>
                <a:cs typeface="Times New Roman" panose="02020603050405020304" pitchFamily="18" charset="0"/>
              </a:rPr>
              <a:t>times in our careers, we've all been aware of a "gut feeling" guiding our decisions. Too often, we dismiss these feelings as "hunches" and therefore untrustworthy. But renowned researcher Gary Klein reveals that, in fact, 90 percent of the critical decisions we make is based on our intuition.</a:t>
            </a: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2442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94549"/>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an example of intuition in decision-making?</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Typical </a:t>
            </a:r>
            <a:r>
              <a:rPr lang="en-US" sz="2400" dirty="0">
                <a:latin typeface="Times New Roman" panose="02020603050405020304" pitchFamily="18" charset="0"/>
                <a:cs typeface="Times New Roman" panose="02020603050405020304" pitchFamily="18" charset="0"/>
              </a:rPr>
              <a:t>examples where intuition can play an important role in making decisions are: Choosing your life partner, selecting the right car to buy, evaluation of a job, decision about an education, selecting a meal when eating out, selecting the next book to read, decide how to dress for today, and so on</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067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51688"/>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are the limitations of intuition?</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Intuition </a:t>
            </a:r>
            <a:r>
              <a:rPr lang="en-US" sz="2400" dirty="0">
                <a:latin typeface="Times New Roman" panose="02020603050405020304" pitchFamily="18" charset="0"/>
                <a:cs typeface="Times New Roman" panose="02020603050405020304" pitchFamily="18" charset="0"/>
              </a:rPr>
              <a:t>is not always good at evaluating options and solutions. This may be because people tend to fixate on their first idea. Or, because few of us can comprehend the interaction effects between many different components of a situation. Intuition is never good at exploring alternatives.</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520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39504" y="2643227"/>
            <a:ext cx="10541000" cy="3046988"/>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are the advantages and disadvantages of intuition</a:t>
            </a:r>
            <a:r>
              <a:rPr lang="en-US" sz="2400" b="1" dirty="0" smtClean="0">
                <a:solidFill>
                  <a:srgbClr val="C00000"/>
                </a:solidFill>
                <a:latin typeface="Times New Roman" panose="02020603050405020304" pitchFamily="18" charset="0"/>
                <a:cs typeface="Times New Roman" panose="02020603050405020304" pitchFamily="18" charset="0"/>
              </a:rPr>
              <a:t>?</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Intuition </a:t>
            </a:r>
            <a:r>
              <a:rPr lang="en-US" sz="2400" dirty="0">
                <a:latin typeface="Times New Roman" panose="02020603050405020304" pitchFamily="18" charset="0"/>
                <a:cs typeface="Times New Roman" panose="02020603050405020304" pitchFamily="18" charset="0"/>
              </a:rPr>
              <a:t>is based on previous experiences and learned patterns, which our brains use to evaluate situations and problems quickly. However, while instinct can be helpful in some cases, it is only sometimes reliable and can sometimes lead to errors in judgment.</a:t>
            </a:r>
          </a:p>
          <a:p>
            <a:pPr algn="just"/>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8196"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4342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A870E57-ABD8-4BB2-A756-73FFEDA07F81}"/>
</file>

<file path=customXml/itemProps2.xml><?xml version="1.0" encoding="utf-8"?>
<ds:datastoreItem xmlns:ds="http://schemas.openxmlformats.org/officeDocument/2006/customXml" ds:itemID="{D43D9728-89F1-4E7A-9545-2AC8C00FAB8F}"/>
</file>

<file path=customXml/itemProps3.xml><?xml version="1.0" encoding="utf-8"?>
<ds:datastoreItem xmlns:ds="http://schemas.openxmlformats.org/officeDocument/2006/customXml" ds:itemID="{0B77ABDE-717A-47D1-872C-AA50BFD7FACA}"/>
</file>

<file path=docProps/app.xml><?xml version="1.0" encoding="utf-8"?>
<Properties xmlns="http://schemas.openxmlformats.org/officeDocument/2006/extended-properties" xmlns:vt="http://schemas.openxmlformats.org/officeDocument/2006/docPropsVTypes">
  <TotalTime>863</TotalTime>
  <Words>1172</Words>
  <Application>Microsoft Office PowerPoint</Application>
  <PresentationFormat>Widescreen</PresentationFormat>
  <Paragraphs>209</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Conflicts between analysis and intuition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Windows User</cp:lastModifiedBy>
  <cp:revision>48</cp:revision>
  <dcterms:created xsi:type="dcterms:W3CDTF">2023-04-29T09:08:23Z</dcterms:created>
  <dcterms:modified xsi:type="dcterms:W3CDTF">2024-02-02T09:34:08Z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