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4"/>
  </p:sldMasterIdLst>
  <p:notesMasterIdLst>
    <p:notesMasterId r:id="rId49"/>
  </p:notesMasterIdLst>
  <p:sldIdLst>
    <p:sldId id="256" r:id="rId5"/>
    <p:sldId id="257" r:id="rId6"/>
    <p:sldId id="258" r:id="rId7"/>
    <p:sldId id="259" r:id="rId8"/>
    <p:sldId id="260" r:id="rId9"/>
    <p:sldId id="261" r:id="rId10"/>
    <p:sldId id="262" r:id="rId11"/>
    <p:sldId id="263" r:id="rId12"/>
    <p:sldId id="264" r:id="rId13"/>
    <p:sldId id="265" r:id="rId14"/>
    <p:sldId id="266" r:id="rId15"/>
    <p:sldId id="267" r:id="rId16"/>
    <p:sldId id="268" r:id="rId17"/>
    <p:sldId id="269" r:id="rId18"/>
    <p:sldId id="270" r:id="rId19"/>
    <p:sldId id="271" r:id="rId20"/>
    <p:sldId id="272" r:id="rId21"/>
    <p:sldId id="273" r:id="rId22"/>
    <p:sldId id="274" r:id="rId23"/>
    <p:sldId id="275" r:id="rId24"/>
    <p:sldId id="276" r:id="rId25"/>
    <p:sldId id="277" r:id="rId26"/>
    <p:sldId id="278" r:id="rId27"/>
    <p:sldId id="279" r:id="rId28"/>
    <p:sldId id="280" r:id="rId29"/>
    <p:sldId id="281" r:id="rId30"/>
    <p:sldId id="282" r:id="rId31"/>
    <p:sldId id="283" r:id="rId32"/>
    <p:sldId id="284" r:id="rId33"/>
    <p:sldId id="285" r:id="rId34"/>
    <p:sldId id="286" r:id="rId35"/>
    <p:sldId id="287" r:id="rId36"/>
    <p:sldId id="288" r:id="rId37"/>
    <p:sldId id="289" r:id="rId38"/>
    <p:sldId id="290" r:id="rId39"/>
    <p:sldId id="291" r:id="rId40"/>
    <p:sldId id="292" r:id="rId41"/>
    <p:sldId id="293" r:id="rId42"/>
    <p:sldId id="294" r:id="rId43"/>
    <p:sldId id="295" r:id="rId44"/>
    <p:sldId id="296" r:id="rId45"/>
    <p:sldId id="297" r:id="rId46"/>
    <p:sldId id="298" r:id="rId47"/>
    <p:sldId id="349" r:id="rId48"/>
  </p:sldIdLst>
  <p:sldSz cx="18288000" cy="10287000"/>
  <p:notesSz cx="6858000" cy="9144000"/>
  <p:embeddedFontLst>
    <p:embeddedFont>
      <p:font typeface="Alexandria" panose="020B0604020202020204" charset="-78"/>
      <p:regular r:id="rId50"/>
    </p:embeddedFont>
    <p:embeddedFont>
      <p:font typeface="Alexandria Bold" panose="020B0604020202020204" charset="-78"/>
      <p:regular r:id="rId51"/>
    </p:embeddedFont>
    <p:embeddedFont>
      <p:font typeface="Arimo Bold" panose="020B0604020202020204" charset="0"/>
      <p:regular r:id="rId52"/>
    </p:embeddedFont>
    <p:embeddedFont>
      <p:font typeface="Calibri" panose="020F0502020204030204" pitchFamily="34" charset="0"/>
      <p:regular r:id="rId53"/>
      <p:bold r:id="rId54"/>
      <p:italic r:id="rId55"/>
      <p:boldItalic r:id="rId56"/>
    </p:embeddedFont>
    <p:embeddedFont>
      <p:font typeface="Calibri (MS)" panose="020B0604020202020204" charset="0"/>
      <p:regular r:id="rId57"/>
    </p:embeddedFont>
    <p:embeddedFont>
      <p:font typeface="Calibri (MS) Bold" panose="020B0604020202020204" charset="0"/>
      <p:regular r:id="rId58"/>
    </p:embeddedFont>
    <p:embeddedFont>
      <p:font typeface="Calibri (MS) Light" panose="020B0604020202020204" charset="0"/>
      <p:regular r:id="rId59"/>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autoAdjust="0"/>
    <p:restoredTop sz="94622" autoAdjust="0"/>
  </p:normalViewPr>
  <p:slideViewPr>
    <p:cSldViewPr>
      <p:cViewPr varScale="1">
        <p:scale>
          <a:sx n="41" d="100"/>
          <a:sy n="41" d="100"/>
        </p:scale>
        <p:origin x="820" y="52"/>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font" Target="fonts/font1.fntdata"/><Relationship Id="rId55" Type="http://schemas.openxmlformats.org/officeDocument/2006/relationships/font" Target="fonts/font6.fntdata"/><Relationship Id="rId63"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font" Target="fonts/font4.fntdata"/><Relationship Id="rId58" Type="http://schemas.openxmlformats.org/officeDocument/2006/relationships/font" Target="fonts/font9.fntdata"/><Relationship Id="rId5" Type="http://schemas.openxmlformats.org/officeDocument/2006/relationships/slide" Target="slides/slide1.xml"/><Relationship Id="rId61" Type="http://schemas.openxmlformats.org/officeDocument/2006/relationships/viewProps" Target="viewProps.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font" Target="fonts/font7.fntdata"/><Relationship Id="rId8" Type="http://schemas.openxmlformats.org/officeDocument/2006/relationships/slide" Target="slides/slide4.xml"/><Relationship Id="rId51" Type="http://schemas.openxmlformats.org/officeDocument/2006/relationships/font" Target="fonts/font2.fntdata"/><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font" Target="fonts/font10.fntdata"/><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font" Target="fonts/font5.fntdata"/><Relationship Id="rId62"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notesMaster" Target="notesMasters/notesMaster1.xml"/><Relationship Id="rId57" Type="http://schemas.openxmlformats.org/officeDocument/2006/relationships/font" Target="fonts/font8.fntdata"/><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font" Target="fonts/font3.fntdata"/><Relationship Id="rId60"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lang="cs-CZ"/>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fld id="{B7268E1E-0E44-426D-905E-8AD9B19D2182}" type="datetimeFigureOut">
              <a:rPr lang="cs-CZ" smtClean="0"/>
              <a:t>03.07.2025</a:t>
            </a:fld>
            <a:endParaRPr lang="cs-CZ"/>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a:endParaRPr lang="cs-CZ"/>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cs-CZ"/>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lang="cs-CZ"/>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fld id="{871B2431-D351-4C6E-A3CF-9DFAC0E3E050}" type="slidenum">
              <a:rPr lang="cs-CZ" smtClean="0"/>
              <a:t>‹#›</a:t>
            </a:fld>
            <a:endParaRPr lang="cs-CZ"/>
          </a:p>
        </p:txBody>
      </p:sp>
    </p:spTree>
    <p:extLst>
      <p:ext uri="{BB962C8B-B14F-4D97-AF65-F5344CB8AC3E}">
        <p14:creationId xmlns:p14="http://schemas.microsoft.com/office/powerpoint/2010/main" val="179888911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1</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2</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First, in the regulative role, laws regulate workers, unions, and companies. Second, in the employer role, the state is a public sector organisation with its own employees. Third, in the facilitative role, the state establishes social norms and provides support services for the employment relationship. Fourth, the structural role consists of economic policies that shape the economic environment. Finally, in the constitutive role, the state determines how the employment relationship is constituted by the type of economic system embraced by the state (Budd &amp; Bhave, 2006</a:t>
            </a:r>
          </a:p>
          <a:p>
            <a:r>
              <a:rPr lang="en-US"/>
              <a:t>6</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First, in the regulative role, laws regulate workers, unions, and companies. Second, in the employer role, the state is a public sector organisation with its own employees. Third, in the facilitative role, the state establishes social norms and provides support services for the employment relationship. Fourth, the structural role consists of economic policies that shape the economic environment. Finally, in the constitutive role, the state determines how the employment relationship is constituted by the type of economic system embraced by the state (Budd &amp; Bhave, 2006</a:t>
            </a:r>
          </a:p>
          <a:p>
            <a:r>
              <a:rPr lang="en-US"/>
              <a:t>7</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First, in the regulative role, laws regulate workers, unions, and companies. Second, in the employer role, the state is a public sector organisation with its own employees. Third, in the facilitative role, the state establishes social norms and provides support services for the employment relationship. Fourth, the structural role consists of economic policies that shape the economic environment. Finally, in the constitutive role, the state determines how the employment relationship is constituted by the type of economic system embraced by the state (Budd &amp; Bhave, 2006</a:t>
            </a:r>
          </a:p>
          <a:p>
            <a:r>
              <a:rPr lang="en-US"/>
              <a:t>8</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First, in the regulative role, laws regulate workers, unions, and companies. Second, in the employer role, the state is a public sector organisation with its own employees. Third, in the facilitative role, the state establishes social norms and provides support services for the employment relationship. Fourth, the structural role consists of economic policies that shape the economic environment. Finally, in the constitutive role, the state determines how the employment relationship is constituted by the type of economic system embraced by the state (Budd &amp; Bhave, 2006</a:t>
            </a:r>
          </a:p>
          <a:p>
            <a:r>
              <a:rPr lang="en-US"/>
              <a:t>9</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First, in the regulative role, laws regulate workers, unions, and companies. Second, in the employer role, the state is a public sector organisation with its own employees. Third, in the facilitative role, the state establishes social norms and provides support services for the employment relationship. Fourth, the structural role consists of economic policies that shape the economic environment. Finally, in the constitutive role, the state determines how the employment relationship is constituted by the type of economic system embraced by the state (Budd &amp; Bhave, 2006</a:t>
            </a:r>
          </a:p>
          <a:p>
            <a:r>
              <a:rPr lang="en-US"/>
              <a:t>10</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First, in the regulative role, laws regulate workers, unions, and companies. Second, in the employer role, the state is a public sector organisation with its own employees. Third, in the facilitative role, the state establishes social norms and provides support services for the employment relationship. Fourth, the structural role consists of economic policies that shape the economic environment. Finally, in the constitutive role, the state determines how the employment relationship is constituted by the type of economic system embraced by the state (Budd &amp; Bhave, 2006</a:t>
            </a:r>
          </a:p>
          <a:p>
            <a:r>
              <a:rPr lang="en-US"/>
              <a:t>11</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13</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nizat</a:t>
            </a:r>
          </a:p>
          <a:p>
            <a:r>
              <a:rPr lang="en-US"/>
              <a:t>24</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nizat</a:t>
            </a:r>
          </a:p>
          <a:p>
            <a:r>
              <a:rPr lang="en-US"/>
              <a:t>25</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nizat</a:t>
            </a:r>
          </a:p>
          <a:p>
            <a:r>
              <a:rPr lang="en-US"/>
              <a:t>26</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nizat</a:t>
            </a:r>
          </a:p>
          <a:p>
            <a:r>
              <a:rPr lang="en-US"/>
              <a:t>27</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7/3/2025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7/3/2025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7/3/2025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pPr/>
              <a:t>7/3/2025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7/3/2025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7/3/2025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7/3/2025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7/3/2025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7/3/2025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7/3/2025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7/3/2025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5178974" y="-5"/>
            <a:ext cx="13109027" cy="10287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800"/>
            </a:lvl1pPr>
          </a:lstStyle>
          <a:p>
            <a:endParaRPr lang="id-ID"/>
          </a:p>
        </p:txBody>
      </p:sp>
    </p:spTree>
    <p:extLst>
      <p:ext uri="{BB962C8B-B14F-4D97-AF65-F5344CB8AC3E}">
        <p14:creationId xmlns:p14="http://schemas.microsoft.com/office/powerpoint/2010/main" val="23009807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7/3/2025</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7.xml"/><Relationship Id="rId5" Type="http://schemas.openxmlformats.org/officeDocument/2006/relationships/image" Target="../media/image3.png"/><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3.png"/><Relationship Id="rId5" Type="http://schemas.openxmlformats.org/officeDocument/2006/relationships/image" Target="../media/image13.jpeg"/><Relationship Id="rId4" Type="http://schemas.openxmlformats.org/officeDocument/2006/relationships/image" Target="../media/image12.svg"/></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openxmlformats.org/officeDocument/2006/relationships/image" Target="../media/image13.jpeg"/><Relationship Id="rId5" Type="http://schemas.openxmlformats.org/officeDocument/2006/relationships/image" Target="../media/image12.svg"/><Relationship Id="rId4" Type="http://schemas.openxmlformats.org/officeDocument/2006/relationships/image" Target="../media/image11.png"/></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7.xml"/><Relationship Id="rId5" Type="http://schemas.openxmlformats.org/officeDocument/2006/relationships/image" Target="../media/image3.png"/><Relationship Id="rId4" Type="http://schemas.openxmlformats.org/officeDocument/2006/relationships/image" Target="../media/image13.jpeg"/></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xml"/><Relationship Id="rId1" Type="http://schemas.openxmlformats.org/officeDocument/2006/relationships/slideLayout" Target="../slideLayouts/slideLayout7.xml"/><Relationship Id="rId5" Type="http://schemas.openxmlformats.org/officeDocument/2006/relationships/image" Target="../media/image3.png"/><Relationship Id="rId4" Type="http://schemas.openxmlformats.org/officeDocument/2006/relationships/image" Target="../media/image13.jpeg"/></Relationships>
</file>

<file path=ppt/slides/_rels/slide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6.xml"/><Relationship Id="rId1" Type="http://schemas.openxmlformats.org/officeDocument/2006/relationships/slideLayout" Target="../slideLayouts/slideLayout7.xml"/><Relationship Id="rId5" Type="http://schemas.openxmlformats.org/officeDocument/2006/relationships/image" Target="../media/image3.png"/><Relationship Id="rId4" Type="http://schemas.openxmlformats.org/officeDocument/2006/relationships/image" Target="../media/image13.jpeg"/></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7.xml"/><Relationship Id="rId1" Type="http://schemas.openxmlformats.org/officeDocument/2006/relationships/slideLayout" Target="../slideLayouts/slideLayout7.xml"/><Relationship Id="rId5" Type="http://schemas.openxmlformats.org/officeDocument/2006/relationships/image" Target="../media/image3.png"/><Relationship Id="rId4" Type="http://schemas.openxmlformats.org/officeDocument/2006/relationships/image" Target="../media/image13.jpeg"/></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8.xml"/><Relationship Id="rId1" Type="http://schemas.openxmlformats.org/officeDocument/2006/relationships/slideLayout" Target="../slideLayouts/slideLayout7.xml"/><Relationship Id="rId5" Type="http://schemas.openxmlformats.org/officeDocument/2006/relationships/image" Target="../media/image3.png"/><Relationship Id="rId4" Type="http://schemas.openxmlformats.org/officeDocument/2006/relationships/image" Target="../media/image13.jpeg"/></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3.png"/><Relationship Id="rId5" Type="http://schemas.openxmlformats.org/officeDocument/2006/relationships/image" Target="../media/image13.jpeg"/><Relationship Id="rId4" Type="http://schemas.openxmlformats.org/officeDocument/2006/relationships/image" Target="../media/image12.svg"/></Relationships>
</file>

<file path=ppt/slides/_rels/slide13.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3.png"/><Relationship Id="rId2" Type="http://schemas.openxmlformats.org/officeDocument/2006/relationships/notesSlide" Target="../notesSlides/notesSlide9.xml"/><Relationship Id="rId1" Type="http://schemas.openxmlformats.org/officeDocument/2006/relationships/slideLayout" Target="../slideLayouts/slideLayout7.xml"/><Relationship Id="rId6" Type="http://schemas.openxmlformats.org/officeDocument/2006/relationships/image" Target="../media/image14.jpeg"/><Relationship Id="rId5" Type="http://schemas.openxmlformats.org/officeDocument/2006/relationships/image" Target="../media/image12.svg"/><Relationship Id="rId4" Type="http://schemas.openxmlformats.org/officeDocument/2006/relationships/image" Target="../media/image11.png"/></Relationships>
</file>

<file path=ppt/slides/_rels/slide1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png"/><Relationship Id="rId1" Type="http://schemas.openxmlformats.org/officeDocument/2006/relationships/slideLayout" Target="../slideLayouts/slideLayout7.xml"/><Relationship Id="rId5" Type="http://schemas.openxmlformats.org/officeDocument/2006/relationships/image" Target="../media/image3.png"/><Relationship Id="rId4" Type="http://schemas.openxmlformats.org/officeDocument/2006/relationships/image" Target="../media/image16.png"/></Relationships>
</file>

<file path=ppt/slides/_rels/slide15.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1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3.png"/><Relationship Id="rId5" Type="http://schemas.openxmlformats.org/officeDocument/2006/relationships/image" Target="../media/image17.jpeg"/><Relationship Id="rId4" Type="http://schemas.openxmlformats.org/officeDocument/2006/relationships/image" Target="../media/image12.svg"/></Relationships>
</file>

<file path=ppt/slides/_rels/slide17.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png"/><Relationship Id="rId1" Type="http://schemas.openxmlformats.org/officeDocument/2006/relationships/slideLayout" Target="../slideLayouts/slideLayout7.xml"/><Relationship Id="rId5" Type="http://schemas.openxmlformats.org/officeDocument/2006/relationships/image" Target="../media/image3.png"/><Relationship Id="rId4" Type="http://schemas.openxmlformats.org/officeDocument/2006/relationships/image" Target="../media/image19.svg"/></Relationships>
</file>

<file path=ppt/slides/_rels/slide18.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png"/><Relationship Id="rId1" Type="http://schemas.openxmlformats.org/officeDocument/2006/relationships/slideLayout" Target="../slideLayouts/slideLayout7.xml"/><Relationship Id="rId5" Type="http://schemas.openxmlformats.org/officeDocument/2006/relationships/image" Target="../media/image3.png"/><Relationship Id="rId4" Type="http://schemas.openxmlformats.org/officeDocument/2006/relationships/image" Target="../media/image19.svg"/></Relationships>
</file>

<file path=ppt/slides/_rels/slide1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3.png"/><Relationship Id="rId5" Type="http://schemas.openxmlformats.org/officeDocument/2006/relationships/image" Target="../media/image20.jpeg"/><Relationship Id="rId4" Type="http://schemas.openxmlformats.org/officeDocument/2006/relationships/image" Target="../media/image12.svg"/></Relationships>
</file>

<file path=ppt/slides/_rels/slide2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3.png"/><Relationship Id="rId5" Type="http://schemas.openxmlformats.org/officeDocument/2006/relationships/image" Target="../media/image21.jpeg"/><Relationship Id="rId4" Type="http://schemas.openxmlformats.org/officeDocument/2006/relationships/image" Target="../media/image12.svg"/></Relationships>
</file>

<file path=ppt/slides/_rels/slide2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png"/><Relationship Id="rId1" Type="http://schemas.openxmlformats.org/officeDocument/2006/relationships/slideLayout" Target="../slideLayouts/slideLayout7.xml"/><Relationship Id="rId5" Type="http://schemas.openxmlformats.org/officeDocument/2006/relationships/image" Target="../media/image3.png"/><Relationship Id="rId4" Type="http://schemas.openxmlformats.org/officeDocument/2006/relationships/image" Target="../media/image22.png"/></Relationships>
</file>

<file path=ppt/slides/_rels/slide22.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2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3.png"/><Relationship Id="rId5" Type="http://schemas.openxmlformats.org/officeDocument/2006/relationships/image" Target="../media/image23.jpeg"/><Relationship Id="rId4" Type="http://schemas.openxmlformats.org/officeDocument/2006/relationships/image" Target="../media/image12.svg"/></Relationships>
</file>

<file path=ppt/slides/_rels/slide24.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3.png"/><Relationship Id="rId2" Type="http://schemas.openxmlformats.org/officeDocument/2006/relationships/notesSlide" Target="../notesSlides/notesSlide10.xml"/><Relationship Id="rId1" Type="http://schemas.openxmlformats.org/officeDocument/2006/relationships/slideLayout" Target="../slideLayouts/slideLayout7.xml"/><Relationship Id="rId6" Type="http://schemas.openxmlformats.org/officeDocument/2006/relationships/image" Target="../media/image24.jpeg"/><Relationship Id="rId5" Type="http://schemas.openxmlformats.org/officeDocument/2006/relationships/image" Target="../media/image12.svg"/><Relationship Id="rId4" Type="http://schemas.openxmlformats.org/officeDocument/2006/relationships/image" Target="../media/image11.png"/></Relationships>
</file>

<file path=ppt/slides/_rels/slide2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1.xml"/><Relationship Id="rId1" Type="http://schemas.openxmlformats.org/officeDocument/2006/relationships/slideLayout" Target="../slideLayouts/slideLayout7.xml"/><Relationship Id="rId5" Type="http://schemas.openxmlformats.org/officeDocument/2006/relationships/image" Target="../media/image3.png"/><Relationship Id="rId4" Type="http://schemas.openxmlformats.org/officeDocument/2006/relationships/image" Target="../media/image24.jpeg"/></Relationships>
</file>

<file path=ppt/slides/_rels/slide2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2.xml"/><Relationship Id="rId1" Type="http://schemas.openxmlformats.org/officeDocument/2006/relationships/slideLayout" Target="../slideLayouts/slideLayout7.xml"/><Relationship Id="rId5" Type="http://schemas.openxmlformats.org/officeDocument/2006/relationships/image" Target="../media/image3.png"/><Relationship Id="rId4" Type="http://schemas.openxmlformats.org/officeDocument/2006/relationships/image" Target="../media/image24.jpeg"/></Relationships>
</file>

<file path=ppt/slides/_rels/slide2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3.xml"/><Relationship Id="rId1" Type="http://schemas.openxmlformats.org/officeDocument/2006/relationships/slideLayout" Target="../slideLayouts/slideLayout7.xml"/><Relationship Id="rId5" Type="http://schemas.openxmlformats.org/officeDocument/2006/relationships/image" Target="../media/image3.png"/><Relationship Id="rId4" Type="http://schemas.openxmlformats.org/officeDocument/2006/relationships/image" Target="../media/image24.jpeg"/></Relationships>
</file>

<file path=ppt/slides/_rels/slide28.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1.png"/><Relationship Id="rId1" Type="http://schemas.openxmlformats.org/officeDocument/2006/relationships/slideLayout" Target="../slideLayouts/slideLayout7.xml"/><Relationship Id="rId5" Type="http://schemas.openxmlformats.org/officeDocument/2006/relationships/image" Target="../media/image3.png"/><Relationship Id="rId4" Type="http://schemas.openxmlformats.org/officeDocument/2006/relationships/image" Target="../media/image26.png"/></Relationships>
</file>

<file path=ppt/slides/_rels/slide29.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1.png"/><Relationship Id="rId1" Type="http://schemas.openxmlformats.org/officeDocument/2006/relationships/slideLayout" Target="../slideLayouts/slideLayout7.xml"/><Relationship Id="rId5" Type="http://schemas.openxmlformats.org/officeDocument/2006/relationships/image" Target="../media/image3.png"/><Relationship Id="rId4" Type="http://schemas.openxmlformats.org/officeDocument/2006/relationships/image" Target="../media/image28.svg"/></Relationships>
</file>

<file path=ppt/slides/_rels/slide30.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3.png"/><Relationship Id="rId5" Type="http://schemas.openxmlformats.org/officeDocument/2006/relationships/image" Target="../media/image31.svg"/><Relationship Id="rId4" Type="http://schemas.openxmlformats.org/officeDocument/2006/relationships/image" Target="../media/image30.png"/></Relationships>
</file>

<file path=ppt/slides/_rels/slide31.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1.png"/><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32.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1.png"/><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33.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1.png"/><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34.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1.png"/><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35.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png"/><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36.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1.png"/><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37.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image" Target="../media/image1.png"/><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38.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1.png"/><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39.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1.png"/><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40.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1.png"/><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41.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1.png"/><Relationship Id="rId1" Type="http://schemas.openxmlformats.org/officeDocument/2006/relationships/slideLayout" Target="../slideLayouts/slideLayout7.xml"/><Relationship Id="rId5" Type="http://schemas.openxmlformats.org/officeDocument/2006/relationships/image" Target="../media/image3.png"/><Relationship Id="rId4" Type="http://schemas.openxmlformats.org/officeDocument/2006/relationships/image" Target="../media/image37.svg"/></Relationships>
</file>

<file path=ppt/slides/_rels/slide42.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1.png"/><Relationship Id="rId1" Type="http://schemas.openxmlformats.org/officeDocument/2006/relationships/slideLayout" Target="../slideLayouts/slideLayout7.xml"/><Relationship Id="rId5" Type="http://schemas.openxmlformats.org/officeDocument/2006/relationships/image" Target="../media/image3.png"/><Relationship Id="rId4" Type="http://schemas.openxmlformats.org/officeDocument/2006/relationships/image" Target="../media/image37.svg"/></Relationships>
</file>

<file path=ppt/slides/_rels/slide43.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1.png"/><Relationship Id="rId1" Type="http://schemas.openxmlformats.org/officeDocument/2006/relationships/slideLayout" Target="../slideLayouts/slideLayout7.xml"/><Relationship Id="rId5" Type="http://schemas.openxmlformats.org/officeDocument/2006/relationships/image" Target="../media/image3.png"/><Relationship Id="rId4" Type="http://schemas.openxmlformats.org/officeDocument/2006/relationships/image" Target="../media/image39.svg"/></Relationships>
</file>

<file path=ppt/slides/_rels/slide44.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40.jpeg"/><Relationship Id="rId1" Type="http://schemas.openxmlformats.org/officeDocument/2006/relationships/slideLayout" Target="../slideLayouts/slideLayout12.xml"/><Relationship Id="rId5" Type="http://schemas.openxmlformats.org/officeDocument/2006/relationships/image" Target="../media/image43.png"/><Relationship Id="rId4" Type="http://schemas.openxmlformats.org/officeDocument/2006/relationships/image" Target="../media/image4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3"/>
            <a:stretch>
              <a:fillRect/>
            </a:stretch>
          </a:blipFill>
        </p:spPr>
      </p:sp>
      <p:grpSp>
        <p:nvGrpSpPr>
          <p:cNvPr id="3" name="Group 3"/>
          <p:cNvGrpSpPr/>
          <p:nvPr/>
        </p:nvGrpSpPr>
        <p:grpSpPr>
          <a:xfrm>
            <a:off x="9081644" y="292814"/>
            <a:ext cx="8188300" cy="9870742"/>
            <a:chOff x="0" y="0"/>
            <a:chExt cx="10917734" cy="13160990"/>
          </a:xfrm>
        </p:grpSpPr>
        <p:sp>
          <p:nvSpPr>
            <p:cNvPr id="4" name="Freeform 4"/>
            <p:cNvSpPr/>
            <p:nvPr/>
          </p:nvSpPr>
          <p:spPr>
            <a:xfrm>
              <a:off x="0" y="0"/>
              <a:ext cx="10917682" cy="13161011"/>
            </a:xfrm>
            <a:custGeom>
              <a:avLst/>
              <a:gdLst/>
              <a:ahLst/>
              <a:cxnLst/>
              <a:rect l="l" t="t" r="r" b="b"/>
              <a:pathLst>
                <a:path w="10917682" h="13161011">
                  <a:moveTo>
                    <a:pt x="0" y="6580505"/>
                  </a:moveTo>
                  <a:cubicBezTo>
                    <a:pt x="0" y="2946146"/>
                    <a:pt x="2443988" y="0"/>
                    <a:pt x="5458841" y="0"/>
                  </a:cubicBezTo>
                  <a:cubicBezTo>
                    <a:pt x="8473694" y="0"/>
                    <a:pt x="10917682" y="2946146"/>
                    <a:pt x="10917682" y="6580505"/>
                  </a:cubicBezTo>
                  <a:cubicBezTo>
                    <a:pt x="10917682" y="10214865"/>
                    <a:pt x="8473694" y="13161011"/>
                    <a:pt x="5458841" y="13161011"/>
                  </a:cubicBezTo>
                  <a:cubicBezTo>
                    <a:pt x="2443988" y="13161011"/>
                    <a:pt x="0" y="10214864"/>
                    <a:pt x="0" y="6580505"/>
                  </a:cubicBezTo>
                  <a:close/>
                </a:path>
              </a:pathLst>
            </a:custGeom>
            <a:solidFill>
              <a:srgbClr val="00B0F0"/>
            </a:solidFill>
          </p:spPr>
        </p:sp>
      </p:grpSp>
      <p:sp>
        <p:nvSpPr>
          <p:cNvPr id="5" name="TextBox 5"/>
          <p:cNvSpPr txBox="1"/>
          <p:nvPr/>
        </p:nvSpPr>
        <p:spPr>
          <a:xfrm>
            <a:off x="1225120" y="5996223"/>
            <a:ext cx="7641907" cy="506730"/>
          </a:xfrm>
          <a:prstGeom prst="rect">
            <a:avLst/>
          </a:prstGeom>
        </p:spPr>
        <p:txBody>
          <a:bodyPr lIns="0" tIns="0" rIns="0" bIns="0" rtlCol="0" anchor="t">
            <a:spAutoFit/>
          </a:bodyPr>
          <a:lstStyle/>
          <a:p>
            <a:pPr algn="l">
              <a:lnSpc>
                <a:spcPts val="3600"/>
              </a:lnSpc>
            </a:pPr>
            <a:r>
              <a:rPr lang="en-US" sz="3000">
                <a:solidFill>
                  <a:srgbClr val="000000"/>
                </a:solidFill>
                <a:latin typeface="Alexandria"/>
                <a:ea typeface="Alexandria"/>
                <a:cs typeface="Alexandria"/>
                <a:sym typeface="Alexandria"/>
              </a:rPr>
              <a:t>Prepared by DR. AMER ALANAZI</a:t>
            </a:r>
          </a:p>
        </p:txBody>
      </p:sp>
      <p:sp>
        <p:nvSpPr>
          <p:cNvPr id="6" name="TextBox 6"/>
          <p:cNvSpPr txBox="1"/>
          <p:nvPr/>
        </p:nvSpPr>
        <p:spPr>
          <a:xfrm>
            <a:off x="1101944" y="3672250"/>
            <a:ext cx="7950616" cy="1072246"/>
          </a:xfrm>
          <a:prstGeom prst="rect">
            <a:avLst/>
          </a:prstGeom>
        </p:spPr>
        <p:txBody>
          <a:bodyPr lIns="0" tIns="0" rIns="0" bIns="0" rtlCol="0" anchor="t">
            <a:spAutoFit/>
          </a:bodyPr>
          <a:lstStyle/>
          <a:p>
            <a:pPr algn="l">
              <a:lnSpc>
                <a:spcPts val="7920"/>
              </a:lnSpc>
            </a:pPr>
            <a:r>
              <a:rPr lang="en-US" sz="6600" b="1">
                <a:solidFill>
                  <a:srgbClr val="00B0F0"/>
                </a:solidFill>
                <a:latin typeface="Alexandria Bold"/>
                <a:ea typeface="Alexandria Bold"/>
                <a:cs typeface="Alexandria Bold"/>
                <a:sym typeface="Alexandria Bold"/>
              </a:rPr>
              <a:t>Employment Relations</a:t>
            </a:r>
          </a:p>
        </p:txBody>
      </p:sp>
      <p:grpSp>
        <p:nvGrpSpPr>
          <p:cNvPr id="7" name="Group 7"/>
          <p:cNvGrpSpPr/>
          <p:nvPr/>
        </p:nvGrpSpPr>
        <p:grpSpPr>
          <a:xfrm>
            <a:off x="398670" y="8904188"/>
            <a:ext cx="5274912" cy="793750"/>
            <a:chOff x="0" y="0"/>
            <a:chExt cx="7033216" cy="1058334"/>
          </a:xfrm>
        </p:grpSpPr>
        <p:sp>
          <p:nvSpPr>
            <p:cNvPr id="8" name="Freeform 8"/>
            <p:cNvSpPr/>
            <p:nvPr/>
          </p:nvSpPr>
          <p:spPr>
            <a:xfrm>
              <a:off x="0" y="0"/>
              <a:ext cx="7033260" cy="1058291"/>
            </a:xfrm>
            <a:custGeom>
              <a:avLst/>
              <a:gdLst/>
              <a:ahLst/>
              <a:cxnLst/>
              <a:rect l="l" t="t" r="r" b="b"/>
              <a:pathLst>
                <a:path w="7033260" h="1058291">
                  <a:moveTo>
                    <a:pt x="0" y="176403"/>
                  </a:moveTo>
                  <a:cubicBezTo>
                    <a:pt x="0" y="78994"/>
                    <a:pt x="78994" y="0"/>
                    <a:pt x="176403" y="0"/>
                  </a:cubicBezTo>
                  <a:lnTo>
                    <a:pt x="6856857" y="0"/>
                  </a:lnTo>
                  <a:cubicBezTo>
                    <a:pt x="6954265" y="0"/>
                    <a:pt x="7033260" y="78994"/>
                    <a:pt x="7033260" y="176403"/>
                  </a:cubicBezTo>
                  <a:lnTo>
                    <a:pt x="7033260" y="881888"/>
                  </a:lnTo>
                  <a:cubicBezTo>
                    <a:pt x="7033260" y="979297"/>
                    <a:pt x="6954265" y="1058291"/>
                    <a:pt x="6856857" y="1058291"/>
                  </a:cubicBezTo>
                  <a:lnTo>
                    <a:pt x="176403" y="1058291"/>
                  </a:lnTo>
                  <a:cubicBezTo>
                    <a:pt x="78994" y="1058291"/>
                    <a:pt x="0" y="979297"/>
                    <a:pt x="0" y="881888"/>
                  </a:cubicBezTo>
                  <a:close/>
                </a:path>
              </a:pathLst>
            </a:custGeom>
            <a:solidFill>
              <a:srgbClr val="00B0F0"/>
            </a:solidFill>
          </p:spPr>
        </p:sp>
        <p:sp>
          <p:nvSpPr>
            <p:cNvPr id="9" name="TextBox 9"/>
            <p:cNvSpPr txBox="1"/>
            <p:nvPr/>
          </p:nvSpPr>
          <p:spPr>
            <a:xfrm>
              <a:off x="0" y="0"/>
              <a:ext cx="7033216" cy="1058334"/>
            </a:xfrm>
            <a:prstGeom prst="rect">
              <a:avLst/>
            </a:prstGeom>
          </p:spPr>
          <p:txBody>
            <a:bodyPr lIns="50800" tIns="50800" rIns="50800" bIns="50800" rtlCol="0" anchor="ctr"/>
            <a:lstStyle/>
            <a:p>
              <a:pPr algn="ctr">
                <a:lnSpc>
                  <a:spcPts val="5040"/>
                </a:lnSpc>
              </a:pPr>
              <a:r>
                <a:rPr lang="en-US" sz="4200" b="1">
                  <a:solidFill>
                    <a:srgbClr val="FFFFFF"/>
                  </a:solidFill>
                  <a:latin typeface="Alexandria Bold"/>
                  <a:ea typeface="Alexandria Bold"/>
                  <a:cs typeface="Alexandria Bold"/>
                  <a:sym typeface="Alexandria Bold"/>
                </a:rPr>
                <a:t>Lecture (4)</a:t>
              </a:r>
            </a:p>
          </p:txBody>
        </p:sp>
      </p:grpSp>
      <p:sp>
        <p:nvSpPr>
          <p:cNvPr id="10" name="TextBox 10"/>
          <p:cNvSpPr txBox="1"/>
          <p:nvPr/>
        </p:nvSpPr>
        <p:spPr>
          <a:xfrm>
            <a:off x="585344" y="7616355"/>
            <a:ext cx="2556331" cy="1333113"/>
          </a:xfrm>
          <a:prstGeom prst="rect">
            <a:avLst/>
          </a:prstGeom>
        </p:spPr>
        <p:txBody>
          <a:bodyPr lIns="0" tIns="0" rIns="0" bIns="0" rtlCol="0" anchor="t">
            <a:spAutoFit/>
          </a:bodyPr>
          <a:lstStyle/>
          <a:p>
            <a:pPr algn="l">
              <a:lnSpc>
                <a:spcPts val="5759"/>
              </a:lnSpc>
            </a:pPr>
            <a:r>
              <a:rPr lang="en-US" sz="4800">
                <a:solidFill>
                  <a:srgbClr val="000000"/>
                </a:solidFill>
                <a:latin typeface="Calibri (MS)"/>
                <a:ea typeface="Calibri (MS)"/>
                <a:cs typeface="Calibri (MS)"/>
                <a:sym typeface="Calibri (MS)"/>
              </a:rPr>
              <a:t>HRM 624 </a:t>
            </a:r>
          </a:p>
          <a:p>
            <a:pPr algn="l">
              <a:lnSpc>
                <a:spcPts val="3600"/>
              </a:lnSpc>
            </a:pPr>
            <a:r>
              <a:rPr lang="en-US" sz="3000">
                <a:solidFill>
                  <a:srgbClr val="000000"/>
                </a:solidFill>
                <a:latin typeface="Alexandria"/>
                <a:ea typeface="Alexandria"/>
                <a:cs typeface="Alexandria"/>
                <a:sym typeface="Alexandria"/>
              </a:rPr>
              <a:t>4th Lecture</a:t>
            </a:r>
          </a:p>
        </p:txBody>
      </p:sp>
      <p:grpSp>
        <p:nvGrpSpPr>
          <p:cNvPr id="11" name="Group 11"/>
          <p:cNvGrpSpPr/>
          <p:nvPr/>
        </p:nvGrpSpPr>
        <p:grpSpPr>
          <a:xfrm>
            <a:off x="9532986" y="540972"/>
            <a:ext cx="7285614" cy="9205056"/>
            <a:chOff x="0" y="0"/>
            <a:chExt cx="9714152" cy="12273408"/>
          </a:xfrm>
        </p:grpSpPr>
        <p:sp>
          <p:nvSpPr>
            <p:cNvPr id="12" name="Freeform 12"/>
            <p:cNvSpPr/>
            <p:nvPr/>
          </p:nvSpPr>
          <p:spPr>
            <a:xfrm>
              <a:off x="12700" y="12700"/>
              <a:ext cx="9688703" cy="12248007"/>
            </a:xfrm>
            <a:custGeom>
              <a:avLst/>
              <a:gdLst/>
              <a:ahLst/>
              <a:cxnLst/>
              <a:rect l="l" t="t" r="r" b="b"/>
              <a:pathLst>
                <a:path w="9688703" h="12248007">
                  <a:moveTo>
                    <a:pt x="0" y="6124067"/>
                  </a:moveTo>
                  <a:cubicBezTo>
                    <a:pt x="0" y="2741803"/>
                    <a:pt x="2168906" y="0"/>
                    <a:pt x="4844415" y="0"/>
                  </a:cubicBezTo>
                  <a:cubicBezTo>
                    <a:pt x="7519925" y="0"/>
                    <a:pt x="9688703" y="2741803"/>
                    <a:pt x="9688703" y="6124067"/>
                  </a:cubicBezTo>
                  <a:cubicBezTo>
                    <a:pt x="9688703" y="9506331"/>
                    <a:pt x="7519797" y="12248007"/>
                    <a:pt x="4844415" y="12248007"/>
                  </a:cubicBezTo>
                  <a:cubicBezTo>
                    <a:pt x="2169033" y="12248007"/>
                    <a:pt x="0" y="9506204"/>
                    <a:pt x="0" y="6124067"/>
                  </a:cubicBezTo>
                  <a:close/>
                </a:path>
              </a:pathLst>
            </a:custGeom>
            <a:blipFill>
              <a:blip r:embed="rId4"/>
              <a:stretch>
                <a:fillRect l="-52502" t="-103" r="-52503" b="-103"/>
              </a:stretch>
            </a:blipFill>
          </p:spPr>
        </p:sp>
        <p:sp>
          <p:nvSpPr>
            <p:cNvPr id="13" name="Freeform 13"/>
            <p:cNvSpPr/>
            <p:nvPr/>
          </p:nvSpPr>
          <p:spPr>
            <a:xfrm>
              <a:off x="0" y="0"/>
              <a:ext cx="9714103" cy="12273534"/>
            </a:xfrm>
            <a:custGeom>
              <a:avLst/>
              <a:gdLst/>
              <a:ahLst/>
              <a:cxnLst/>
              <a:rect l="l" t="t" r="r" b="b"/>
              <a:pathLst>
                <a:path w="9714103" h="12273534">
                  <a:moveTo>
                    <a:pt x="0" y="6136767"/>
                  </a:moveTo>
                  <a:cubicBezTo>
                    <a:pt x="0" y="2750439"/>
                    <a:pt x="2171954" y="0"/>
                    <a:pt x="4857115" y="0"/>
                  </a:cubicBezTo>
                  <a:lnTo>
                    <a:pt x="4857115" y="12700"/>
                  </a:lnTo>
                  <a:lnTo>
                    <a:pt x="4857115" y="0"/>
                  </a:lnTo>
                  <a:cubicBezTo>
                    <a:pt x="7542149" y="0"/>
                    <a:pt x="9714103" y="2750439"/>
                    <a:pt x="9714103" y="6136767"/>
                  </a:cubicBezTo>
                  <a:lnTo>
                    <a:pt x="9701403" y="6136767"/>
                  </a:lnTo>
                  <a:lnTo>
                    <a:pt x="9714103" y="6136767"/>
                  </a:lnTo>
                  <a:cubicBezTo>
                    <a:pt x="9714103" y="9523095"/>
                    <a:pt x="7542149" y="12273534"/>
                    <a:pt x="4856988" y="12273534"/>
                  </a:cubicBezTo>
                  <a:lnTo>
                    <a:pt x="4856988" y="12260834"/>
                  </a:lnTo>
                  <a:lnTo>
                    <a:pt x="4856988" y="12273534"/>
                  </a:lnTo>
                  <a:cubicBezTo>
                    <a:pt x="2171954" y="12273407"/>
                    <a:pt x="0" y="9522968"/>
                    <a:pt x="0" y="6136767"/>
                  </a:cubicBezTo>
                  <a:lnTo>
                    <a:pt x="12700" y="6136767"/>
                  </a:lnTo>
                  <a:lnTo>
                    <a:pt x="25400" y="6136767"/>
                  </a:lnTo>
                  <a:lnTo>
                    <a:pt x="12700" y="6136767"/>
                  </a:lnTo>
                  <a:lnTo>
                    <a:pt x="0" y="6136767"/>
                  </a:lnTo>
                  <a:moveTo>
                    <a:pt x="25400" y="6136767"/>
                  </a:moveTo>
                  <a:cubicBezTo>
                    <a:pt x="25400" y="6143752"/>
                    <a:pt x="19685" y="6149467"/>
                    <a:pt x="12700" y="6149467"/>
                  </a:cubicBezTo>
                  <a:cubicBezTo>
                    <a:pt x="5715" y="6149467"/>
                    <a:pt x="0" y="6143752"/>
                    <a:pt x="0" y="6136767"/>
                  </a:cubicBezTo>
                  <a:cubicBezTo>
                    <a:pt x="0" y="6129782"/>
                    <a:pt x="5715" y="6124067"/>
                    <a:pt x="12700" y="6124067"/>
                  </a:cubicBezTo>
                  <a:cubicBezTo>
                    <a:pt x="19685" y="6124067"/>
                    <a:pt x="25400" y="6129782"/>
                    <a:pt x="25400" y="6136767"/>
                  </a:cubicBezTo>
                  <a:cubicBezTo>
                    <a:pt x="25400" y="9514840"/>
                    <a:pt x="2191258" y="12248007"/>
                    <a:pt x="4857115" y="12248007"/>
                  </a:cubicBezTo>
                  <a:cubicBezTo>
                    <a:pt x="7522973" y="12248007"/>
                    <a:pt x="9688703" y="9514840"/>
                    <a:pt x="9688703" y="6136767"/>
                  </a:cubicBezTo>
                  <a:cubicBezTo>
                    <a:pt x="9688703" y="2758694"/>
                    <a:pt x="7522972" y="25400"/>
                    <a:pt x="4857115" y="25400"/>
                  </a:cubicBezTo>
                  <a:lnTo>
                    <a:pt x="4857115" y="12700"/>
                  </a:lnTo>
                  <a:lnTo>
                    <a:pt x="4857115" y="25400"/>
                  </a:lnTo>
                  <a:cubicBezTo>
                    <a:pt x="2191258" y="25400"/>
                    <a:pt x="25400" y="2758567"/>
                    <a:pt x="25400" y="6136767"/>
                  </a:cubicBezTo>
                  <a:close/>
                </a:path>
              </a:pathLst>
            </a:custGeom>
            <a:solidFill>
              <a:srgbClr val="172C51"/>
            </a:solidFill>
          </p:spPr>
        </p:sp>
      </p:grpSp>
      <p:grpSp>
        <p:nvGrpSpPr>
          <p:cNvPr id="14" name="Group 14"/>
          <p:cNvGrpSpPr>
            <a:grpSpLocks noChangeAspect="1"/>
          </p:cNvGrpSpPr>
          <p:nvPr/>
        </p:nvGrpSpPr>
        <p:grpSpPr>
          <a:xfrm>
            <a:off x="0" y="-104998"/>
            <a:ext cx="3966651" cy="1852155"/>
            <a:chOff x="0" y="0"/>
            <a:chExt cx="5288868" cy="2469540"/>
          </a:xfrm>
        </p:grpSpPr>
        <p:sp>
          <p:nvSpPr>
            <p:cNvPr id="15" name="Freeform 15"/>
            <p:cNvSpPr/>
            <p:nvPr/>
          </p:nvSpPr>
          <p:spPr>
            <a:xfrm>
              <a:off x="0" y="0"/>
              <a:ext cx="5288915" cy="2469515"/>
            </a:xfrm>
            <a:custGeom>
              <a:avLst/>
              <a:gdLst/>
              <a:ahLst/>
              <a:cxnLst/>
              <a:rect l="l" t="t" r="r" b="b"/>
              <a:pathLst>
                <a:path w="5288915" h="2469515">
                  <a:moveTo>
                    <a:pt x="0" y="0"/>
                  </a:moveTo>
                  <a:lnTo>
                    <a:pt x="5288915" y="0"/>
                  </a:lnTo>
                  <a:lnTo>
                    <a:pt x="5288915" y="2469515"/>
                  </a:lnTo>
                  <a:lnTo>
                    <a:pt x="0" y="2469515"/>
                  </a:lnTo>
                  <a:lnTo>
                    <a:pt x="0" y="0"/>
                  </a:lnTo>
                  <a:close/>
                </a:path>
              </a:pathLst>
            </a:custGeom>
            <a:blipFill>
              <a:blip r:embed="rId5"/>
              <a:stretch>
                <a:fillRect t="-59703" b="-54463"/>
              </a:stretch>
            </a:blipFill>
          </p:spPr>
        </p:sp>
      </p:gr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3"/>
            <a:stretch>
              <a:fillRect/>
            </a:stretch>
          </a:blipFill>
        </p:spPr>
      </p:sp>
      <p:grpSp>
        <p:nvGrpSpPr>
          <p:cNvPr id="3" name="Group 3"/>
          <p:cNvGrpSpPr>
            <a:grpSpLocks noChangeAspect="1"/>
          </p:cNvGrpSpPr>
          <p:nvPr/>
        </p:nvGrpSpPr>
        <p:grpSpPr>
          <a:xfrm>
            <a:off x="-89988" y="-87087"/>
            <a:ext cx="18995628" cy="10580916"/>
            <a:chOff x="0" y="0"/>
            <a:chExt cx="25327504" cy="14107888"/>
          </a:xfrm>
        </p:grpSpPr>
        <p:sp>
          <p:nvSpPr>
            <p:cNvPr id="4" name="Freeform 4"/>
            <p:cNvSpPr/>
            <p:nvPr/>
          </p:nvSpPr>
          <p:spPr>
            <a:xfrm>
              <a:off x="0" y="0"/>
              <a:ext cx="25327483" cy="14107922"/>
            </a:xfrm>
            <a:custGeom>
              <a:avLst/>
              <a:gdLst/>
              <a:ahLst/>
              <a:cxnLst/>
              <a:rect l="l" t="t" r="r" b="b"/>
              <a:pathLst>
                <a:path w="25327483" h="14107922">
                  <a:moveTo>
                    <a:pt x="0" y="0"/>
                  </a:moveTo>
                  <a:lnTo>
                    <a:pt x="25327483" y="0"/>
                  </a:lnTo>
                  <a:lnTo>
                    <a:pt x="25327483" y="14107922"/>
                  </a:lnTo>
                  <a:lnTo>
                    <a:pt x="0" y="14107922"/>
                  </a:lnTo>
                  <a:lnTo>
                    <a:pt x="0" y="0"/>
                  </a:lnTo>
                  <a:close/>
                </a:path>
              </a:pathLst>
            </a:custGeom>
            <a:blipFill>
              <a:blip r:embed="rId4"/>
              <a:stretch>
                <a:fillRect t="-39763" b="-39763"/>
              </a:stretch>
            </a:blipFill>
          </p:spPr>
        </p:sp>
      </p:grpSp>
      <p:grpSp>
        <p:nvGrpSpPr>
          <p:cNvPr id="5" name="Group 5"/>
          <p:cNvGrpSpPr/>
          <p:nvPr/>
        </p:nvGrpSpPr>
        <p:grpSpPr>
          <a:xfrm>
            <a:off x="-19050" y="-65316"/>
            <a:ext cx="18287998" cy="8724680"/>
            <a:chOff x="0" y="0"/>
            <a:chExt cx="24383998" cy="11632906"/>
          </a:xfrm>
        </p:grpSpPr>
        <p:sp>
          <p:nvSpPr>
            <p:cNvPr id="6" name="Freeform 6"/>
            <p:cNvSpPr/>
            <p:nvPr/>
          </p:nvSpPr>
          <p:spPr>
            <a:xfrm>
              <a:off x="0" y="0"/>
              <a:ext cx="24384000" cy="11632946"/>
            </a:xfrm>
            <a:custGeom>
              <a:avLst/>
              <a:gdLst/>
              <a:ahLst/>
              <a:cxnLst/>
              <a:rect l="l" t="t" r="r" b="b"/>
              <a:pathLst>
                <a:path w="24384000" h="11632946">
                  <a:moveTo>
                    <a:pt x="0" y="11632946"/>
                  </a:moveTo>
                  <a:lnTo>
                    <a:pt x="20635595" y="11632946"/>
                  </a:lnTo>
                  <a:cubicBezTo>
                    <a:pt x="22705695" y="11632946"/>
                    <a:pt x="24384000" y="9954768"/>
                    <a:pt x="24384000" y="7884541"/>
                  </a:cubicBezTo>
                  <a:lnTo>
                    <a:pt x="24384000" y="0"/>
                  </a:lnTo>
                  <a:lnTo>
                    <a:pt x="0" y="0"/>
                  </a:lnTo>
                  <a:close/>
                </a:path>
              </a:pathLst>
            </a:custGeom>
            <a:solidFill>
              <a:srgbClr val="FFFFFF"/>
            </a:solidFill>
          </p:spPr>
        </p:sp>
      </p:grpSp>
      <p:sp>
        <p:nvSpPr>
          <p:cNvPr id="7" name="TextBox 7"/>
          <p:cNvSpPr txBox="1"/>
          <p:nvPr/>
        </p:nvSpPr>
        <p:spPr>
          <a:xfrm>
            <a:off x="7197564" y="4238309"/>
            <a:ext cx="12286227" cy="2286000"/>
          </a:xfrm>
          <a:prstGeom prst="rect">
            <a:avLst/>
          </a:prstGeom>
        </p:spPr>
        <p:txBody>
          <a:bodyPr lIns="0" tIns="0" rIns="0" bIns="0" rtlCol="0" anchor="t">
            <a:spAutoFit/>
          </a:bodyPr>
          <a:lstStyle/>
          <a:p>
            <a:pPr algn="l">
              <a:lnSpc>
                <a:spcPts val="7920"/>
              </a:lnSpc>
            </a:pPr>
            <a:r>
              <a:rPr lang="en-US" sz="6600" b="1">
                <a:solidFill>
                  <a:srgbClr val="00B0F0"/>
                </a:solidFill>
                <a:latin typeface="Alexandria Bold"/>
                <a:ea typeface="Alexandria Bold"/>
                <a:cs typeface="Alexandria Bold"/>
                <a:sym typeface="Alexandria Bold"/>
              </a:rPr>
              <a:t>Employment Relations</a:t>
            </a:r>
          </a:p>
          <a:p>
            <a:pPr algn="l">
              <a:lnSpc>
                <a:spcPts val="5040"/>
              </a:lnSpc>
            </a:pPr>
            <a:r>
              <a:rPr lang="en-US" sz="4200">
                <a:solidFill>
                  <a:srgbClr val="000000"/>
                </a:solidFill>
                <a:latin typeface="Calibri (MS)"/>
                <a:ea typeface="Calibri (MS)"/>
                <a:cs typeface="Calibri (MS)"/>
                <a:sym typeface="Calibri (MS)"/>
              </a:rPr>
              <a:t>Employment relations main actors and approaches</a:t>
            </a:r>
          </a:p>
          <a:p>
            <a:pPr algn="l">
              <a:lnSpc>
                <a:spcPts val="5040"/>
              </a:lnSpc>
            </a:pPr>
            <a:endParaRPr lang="en-US" sz="4200">
              <a:solidFill>
                <a:srgbClr val="000000"/>
              </a:solidFill>
              <a:latin typeface="Calibri (MS)"/>
              <a:ea typeface="Calibri (MS)"/>
              <a:cs typeface="Calibri (MS)"/>
              <a:sym typeface="Calibri (MS)"/>
            </a:endParaRPr>
          </a:p>
        </p:txBody>
      </p:sp>
      <p:grpSp>
        <p:nvGrpSpPr>
          <p:cNvPr id="8" name="Group 8"/>
          <p:cNvGrpSpPr/>
          <p:nvPr/>
        </p:nvGrpSpPr>
        <p:grpSpPr>
          <a:xfrm>
            <a:off x="9612352" y="6490215"/>
            <a:ext cx="5293962" cy="812800"/>
            <a:chOff x="0" y="0"/>
            <a:chExt cx="7058616" cy="1083734"/>
          </a:xfrm>
        </p:grpSpPr>
        <p:sp>
          <p:nvSpPr>
            <p:cNvPr id="9" name="Freeform 9"/>
            <p:cNvSpPr/>
            <p:nvPr/>
          </p:nvSpPr>
          <p:spPr>
            <a:xfrm>
              <a:off x="12700" y="12700"/>
              <a:ext cx="7033260" cy="1058291"/>
            </a:xfrm>
            <a:custGeom>
              <a:avLst/>
              <a:gdLst/>
              <a:ahLst/>
              <a:cxnLst/>
              <a:rect l="l" t="t" r="r" b="b"/>
              <a:pathLst>
                <a:path w="7033260" h="1058291">
                  <a:moveTo>
                    <a:pt x="0" y="176403"/>
                  </a:moveTo>
                  <a:cubicBezTo>
                    <a:pt x="0" y="78994"/>
                    <a:pt x="80518" y="0"/>
                    <a:pt x="179959" y="0"/>
                  </a:cubicBezTo>
                  <a:lnTo>
                    <a:pt x="6853301" y="0"/>
                  </a:lnTo>
                  <a:cubicBezTo>
                    <a:pt x="6952742" y="0"/>
                    <a:pt x="7033260" y="78994"/>
                    <a:pt x="7033260" y="176403"/>
                  </a:cubicBezTo>
                  <a:lnTo>
                    <a:pt x="7033260" y="881888"/>
                  </a:lnTo>
                  <a:cubicBezTo>
                    <a:pt x="7033260" y="979297"/>
                    <a:pt x="6952742" y="1058291"/>
                    <a:pt x="6853301" y="1058291"/>
                  </a:cubicBezTo>
                  <a:lnTo>
                    <a:pt x="179959" y="1058291"/>
                  </a:lnTo>
                  <a:cubicBezTo>
                    <a:pt x="80518" y="1058291"/>
                    <a:pt x="0" y="979297"/>
                    <a:pt x="0" y="881888"/>
                  </a:cubicBezTo>
                  <a:close/>
                </a:path>
              </a:pathLst>
            </a:custGeom>
            <a:solidFill>
              <a:srgbClr val="FFFFFF"/>
            </a:solidFill>
          </p:spPr>
        </p:sp>
        <p:sp>
          <p:nvSpPr>
            <p:cNvPr id="10" name="Freeform 10"/>
            <p:cNvSpPr/>
            <p:nvPr/>
          </p:nvSpPr>
          <p:spPr>
            <a:xfrm>
              <a:off x="0" y="0"/>
              <a:ext cx="7058660" cy="1083691"/>
            </a:xfrm>
            <a:custGeom>
              <a:avLst/>
              <a:gdLst/>
              <a:ahLst/>
              <a:cxnLst/>
              <a:rect l="l" t="t" r="r" b="b"/>
              <a:pathLst>
                <a:path w="7058660" h="1083691">
                  <a:moveTo>
                    <a:pt x="0" y="189103"/>
                  </a:moveTo>
                  <a:cubicBezTo>
                    <a:pt x="0" y="84455"/>
                    <a:pt x="86487" y="0"/>
                    <a:pt x="192659" y="0"/>
                  </a:cubicBezTo>
                  <a:lnTo>
                    <a:pt x="6866001" y="0"/>
                  </a:lnTo>
                  <a:lnTo>
                    <a:pt x="6866001" y="12700"/>
                  </a:lnTo>
                  <a:lnTo>
                    <a:pt x="6866001" y="0"/>
                  </a:lnTo>
                  <a:cubicBezTo>
                    <a:pt x="6972173" y="0"/>
                    <a:pt x="7058660" y="84455"/>
                    <a:pt x="7058660" y="189103"/>
                  </a:cubicBezTo>
                  <a:lnTo>
                    <a:pt x="7045960" y="189103"/>
                  </a:lnTo>
                  <a:lnTo>
                    <a:pt x="7058660" y="189103"/>
                  </a:lnTo>
                  <a:lnTo>
                    <a:pt x="7058660" y="894588"/>
                  </a:lnTo>
                  <a:lnTo>
                    <a:pt x="7045960" y="894588"/>
                  </a:lnTo>
                  <a:lnTo>
                    <a:pt x="7058660" y="894588"/>
                  </a:lnTo>
                  <a:cubicBezTo>
                    <a:pt x="7058660" y="999236"/>
                    <a:pt x="6972173" y="1083691"/>
                    <a:pt x="6866001" y="1083691"/>
                  </a:cubicBezTo>
                  <a:lnTo>
                    <a:pt x="6866001" y="1070991"/>
                  </a:lnTo>
                  <a:lnTo>
                    <a:pt x="6866001" y="1083691"/>
                  </a:lnTo>
                  <a:lnTo>
                    <a:pt x="192659" y="1083691"/>
                  </a:lnTo>
                  <a:lnTo>
                    <a:pt x="192659" y="1070991"/>
                  </a:lnTo>
                  <a:lnTo>
                    <a:pt x="192659" y="1083691"/>
                  </a:lnTo>
                  <a:cubicBezTo>
                    <a:pt x="86487" y="1083691"/>
                    <a:pt x="0" y="999363"/>
                    <a:pt x="0" y="894588"/>
                  </a:cubicBezTo>
                  <a:lnTo>
                    <a:pt x="0" y="189103"/>
                  </a:lnTo>
                  <a:lnTo>
                    <a:pt x="12700" y="189103"/>
                  </a:lnTo>
                  <a:lnTo>
                    <a:pt x="0" y="189103"/>
                  </a:lnTo>
                  <a:moveTo>
                    <a:pt x="25400" y="189103"/>
                  </a:moveTo>
                  <a:lnTo>
                    <a:pt x="25400" y="894588"/>
                  </a:lnTo>
                  <a:lnTo>
                    <a:pt x="12700" y="894588"/>
                  </a:lnTo>
                  <a:lnTo>
                    <a:pt x="25400" y="894588"/>
                  </a:lnTo>
                  <a:cubicBezTo>
                    <a:pt x="25400" y="984758"/>
                    <a:pt x="100076" y="1058291"/>
                    <a:pt x="192659" y="1058291"/>
                  </a:cubicBezTo>
                  <a:lnTo>
                    <a:pt x="6866001" y="1058291"/>
                  </a:lnTo>
                  <a:cubicBezTo>
                    <a:pt x="6958584" y="1058291"/>
                    <a:pt x="7033260" y="984758"/>
                    <a:pt x="7033260" y="894588"/>
                  </a:cubicBezTo>
                  <a:lnTo>
                    <a:pt x="7033260" y="189103"/>
                  </a:lnTo>
                  <a:cubicBezTo>
                    <a:pt x="7033260" y="98933"/>
                    <a:pt x="6958584" y="25400"/>
                    <a:pt x="6866001" y="25400"/>
                  </a:cubicBezTo>
                  <a:lnTo>
                    <a:pt x="192659" y="25400"/>
                  </a:lnTo>
                  <a:lnTo>
                    <a:pt x="192659" y="12700"/>
                  </a:lnTo>
                  <a:lnTo>
                    <a:pt x="192659" y="25400"/>
                  </a:lnTo>
                  <a:cubicBezTo>
                    <a:pt x="100076" y="25400"/>
                    <a:pt x="25400" y="98933"/>
                    <a:pt x="25400" y="189103"/>
                  </a:cubicBezTo>
                  <a:close/>
                </a:path>
              </a:pathLst>
            </a:custGeom>
            <a:solidFill>
              <a:srgbClr val="8E5A6D"/>
            </a:solidFill>
          </p:spPr>
        </p:sp>
        <p:sp>
          <p:nvSpPr>
            <p:cNvPr id="11" name="TextBox 11"/>
            <p:cNvSpPr txBox="1"/>
            <p:nvPr/>
          </p:nvSpPr>
          <p:spPr>
            <a:xfrm>
              <a:off x="0" y="0"/>
              <a:ext cx="7058616" cy="1083734"/>
            </a:xfrm>
            <a:prstGeom prst="rect">
              <a:avLst/>
            </a:prstGeom>
          </p:spPr>
          <p:txBody>
            <a:bodyPr lIns="50800" tIns="50800" rIns="50800" bIns="50800" rtlCol="0" anchor="ctr"/>
            <a:lstStyle/>
            <a:p>
              <a:pPr algn="ctr">
                <a:lnSpc>
                  <a:spcPts val="5040"/>
                </a:lnSpc>
              </a:pPr>
              <a:r>
                <a:rPr lang="en-US" sz="4200" b="1">
                  <a:solidFill>
                    <a:srgbClr val="000000"/>
                  </a:solidFill>
                  <a:latin typeface="Alexandria Bold"/>
                  <a:ea typeface="Alexandria Bold"/>
                  <a:cs typeface="Alexandria Bold"/>
                  <a:sym typeface="Alexandria Bold"/>
                </a:rPr>
                <a:t>Lecture (4)</a:t>
              </a:r>
            </a:p>
          </p:txBody>
        </p:sp>
      </p:grpSp>
      <p:grpSp>
        <p:nvGrpSpPr>
          <p:cNvPr id="12" name="Group 12"/>
          <p:cNvGrpSpPr>
            <a:grpSpLocks noChangeAspect="1"/>
          </p:cNvGrpSpPr>
          <p:nvPr/>
        </p:nvGrpSpPr>
        <p:grpSpPr>
          <a:xfrm>
            <a:off x="14674498" y="89684"/>
            <a:ext cx="3457712" cy="1614514"/>
            <a:chOff x="0" y="0"/>
            <a:chExt cx="4610282" cy="2152686"/>
          </a:xfrm>
        </p:grpSpPr>
        <p:sp>
          <p:nvSpPr>
            <p:cNvPr id="13" name="Freeform 13"/>
            <p:cNvSpPr/>
            <p:nvPr/>
          </p:nvSpPr>
          <p:spPr>
            <a:xfrm>
              <a:off x="0" y="0"/>
              <a:ext cx="4610227" cy="2152650"/>
            </a:xfrm>
            <a:custGeom>
              <a:avLst/>
              <a:gdLst/>
              <a:ahLst/>
              <a:cxnLst/>
              <a:rect l="l" t="t" r="r" b="b"/>
              <a:pathLst>
                <a:path w="4610227" h="2152650">
                  <a:moveTo>
                    <a:pt x="0" y="0"/>
                  </a:moveTo>
                  <a:lnTo>
                    <a:pt x="4610227" y="0"/>
                  </a:lnTo>
                  <a:lnTo>
                    <a:pt x="4610227" y="2152650"/>
                  </a:lnTo>
                  <a:lnTo>
                    <a:pt x="0" y="2152650"/>
                  </a:lnTo>
                  <a:lnTo>
                    <a:pt x="0" y="0"/>
                  </a:lnTo>
                  <a:close/>
                </a:path>
              </a:pathLst>
            </a:custGeom>
            <a:blipFill>
              <a:blip r:embed="rId5"/>
              <a:stretch>
                <a:fillRect t="-59703" r="-1" b="-54464"/>
              </a:stretch>
            </a:blipFill>
          </p:spPr>
        </p:sp>
      </p:grpSp>
      <p:sp>
        <p:nvSpPr>
          <p:cNvPr id="14" name="Freeform 14"/>
          <p:cNvSpPr/>
          <p:nvPr/>
        </p:nvSpPr>
        <p:spPr>
          <a:xfrm>
            <a:off x="41479" y="89683"/>
            <a:ext cx="9366347" cy="5725179"/>
          </a:xfrm>
          <a:custGeom>
            <a:avLst/>
            <a:gdLst/>
            <a:ahLst/>
            <a:cxnLst/>
            <a:rect l="l" t="t" r="r" b="b"/>
            <a:pathLst>
              <a:path w="9366347" h="5725179">
                <a:moveTo>
                  <a:pt x="0" y="0"/>
                </a:moveTo>
                <a:lnTo>
                  <a:pt x="9366347" y="0"/>
                </a:lnTo>
                <a:lnTo>
                  <a:pt x="9366347" y="5725180"/>
                </a:lnTo>
                <a:lnTo>
                  <a:pt x="0" y="5725180"/>
                </a:lnTo>
                <a:lnTo>
                  <a:pt x="0" y="0"/>
                </a:lnTo>
                <a:close/>
              </a:path>
            </a:pathLst>
          </a:custGeom>
          <a:blipFill>
            <a:blip r:embed="rId6"/>
            <a:stretch>
              <a:fillRect/>
            </a:stretch>
          </a:blipFill>
        </p:spPr>
      </p:sp>
      <p:sp>
        <p:nvSpPr>
          <p:cNvPr id="15" name="TextBox 15"/>
          <p:cNvSpPr txBox="1"/>
          <p:nvPr/>
        </p:nvSpPr>
        <p:spPr>
          <a:xfrm>
            <a:off x="9646776" y="7182873"/>
            <a:ext cx="1767366" cy="1037064"/>
          </a:xfrm>
          <a:prstGeom prst="rect">
            <a:avLst/>
          </a:prstGeom>
        </p:spPr>
        <p:txBody>
          <a:bodyPr lIns="0" tIns="0" rIns="0" bIns="0" rtlCol="0" anchor="t">
            <a:spAutoFit/>
          </a:bodyPr>
          <a:lstStyle/>
          <a:p>
            <a:pPr algn="l">
              <a:lnSpc>
                <a:spcPts val="3600"/>
              </a:lnSpc>
            </a:pPr>
            <a:r>
              <a:rPr lang="en-US" sz="3000">
                <a:solidFill>
                  <a:srgbClr val="000000"/>
                </a:solidFill>
                <a:latin typeface="Calibri (MS)"/>
                <a:ea typeface="Calibri (MS)"/>
                <a:cs typeface="Calibri (MS)"/>
                <a:sym typeface="Calibri (MS)"/>
              </a:rPr>
              <a:t>HRM 624 </a:t>
            </a:r>
          </a:p>
          <a:p>
            <a:pPr algn="l">
              <a:lnSpc>
                <a:spcPts val="3600"/>
              </a:lnSpc>
            </a:pPr>
            <a:r>
              <a:rPr lang="en-US" sz="3000">
                <a:solidFill>
                  <a:srgbClr val="000000"/>
                </a:solidFill>
                <a:latin typeface="Alexandria"/>
                <a:ea typeface="Alexandria"/>
                <a:cs typeface="Alexandria"/>
                <a:sym typeface="Alexandria"/>
              </a:rPr>
              <a:t>4ᵗʰ Lecture</a:t>
            </a:r>
          </a:p>
        </p:txBody>
      </p:sp>
      <p:sp>
        <p:nvSpPr>
          <p:cNvPr id="16" name="TextBox 16"/>
          <p:cNvSpPr txBox="1"/>
          <p:nvPr/>
        </p:nvSpPr>
        <p:spPr>
          <a:xfrm>
            <a:off x="780218" y="9327028"/>
            <a:ext cx="7146814" cy="691515"/>
          </a:xfrm>
          <a:prstGeom prst="rect">
            <a:avLst/>
          </a:prstGeom>
        </p:spPr>
        <p:txBody>
          <a:bodyPr lIns="0" tIns="0" rIns="0" bIns="0" rtlCol="0" anchor="t">
            <a:spAutoFit/>
          </a:bodyPr>
          <a:lstStyle/>
          <a:p>
            <a:pPr algn="l">
              <a:lnSpc>
                <a:spcPts val="5040"/>
              </a:lnSpc>
            </a:pPr>
            <a:r>
              <a:rPr lang="en-US" sz="4200" b="1">
                <a:solidFill>
                  <a:srgbClr val="00B0F0"/>
                </a:solidFill>
                <a:latin typeface="Alexandria Bold"/>
                <a:ea typeface="Alexandria Bold"/>
                <a:cs typeface="Alexandria Bold"/>
                <a:sym typeface="Alexandria Bold"/>
              </a:rPr>
              <a:t>Dr. AMER ALANAZI</a:t>
            </a:r>
          </a:p>
        </p:txBody>
      </p:sp>
      <p:sp>
        <p:nvSpPr>
          <p:cNvPr id="17" name="TextBox 17"/>
          <p:cNvSpPr txBox="1"/>
          <p:nvPr/>
        </p:nvSpPr>
        <p:spPr>
          <a:xfrm>
            <a:off x="780218" y="8792169"/>
            <a:ext cx="7146814" cy="599122"/>
          </a:xfrm>
          <a:prstGeom prst="rect">
            <a:avLst/>
          </a:prstGeom>
        </p:spPr>
        <p:txBody>
          <a:bodyPr lIns="0" tIns="0" rIns="0" bIns="0" rtlCol="0" anchor="t">
            <a:spAutoFit/>
          </a:bodyPr>
          <a:lstStyle/>
          <a:p>
            <a:pPr algn="l">
              <a:lnSpc>
                <a:spcPts val="4320"/>
              </a:lnSpc>
            </a:pPr>
            <a:r>
              <a:rPr lang="en-US" sz="3600">
                <a:solidFill>
                  <a:srgbClr val="00B0F0"/>
                </a:solidFill>
                <a:latin typeface="Alexandria"/>
                <a:ea typeface="Alexandria"/>
                <a:cs typeface="Alexandria"/>
                <a:sym typeface="Alexandria"/>
              </a:rPr>
              <a:t>Prepared by</a:t>
            </a:r>
          </a:p>
        </p:txBody>
      </p:sp>
      <p:sp>
        <p:nvSpPr>
          <p:cNvPr id="18" name="TextBox 18"/>
          <p:cNvSpPr txBox="1"/>
          <p:nvPr/>
        </p:nvSpPr>
        <p:spPr>
          <a:xfrm>
            <a:off x="13988377" y="9417991"/>
            <a:ext cx="3741420" cy="575400"/>
          </a:xfrm>
          <a:prstGeom prst="rect">
            <a:avLst/>
          </a:prstGeom>
        </p:spPr>
        <p:txBody>
          <a:bodyPr lIns="0" tIns="0" rIns="0" bIns="0" rtlCol="0" anchor="t">
            <a:spAutoFit/>
          </a:bodyPr>
          <a:lstStyle/>
          <a:p>
            <a:pPr algn="ctr">
              <a:lnSpc>
                <a:spcPts val="3600"/>
              </a:lnSpc>
            </a:pPr>
            <a:r>
              <a:rPr lang="en-US" sz="3000" b="1">
                <a:solidFill>
                  <a:srgbClr val="FFFFFF"/>
                </a:solidFill>
                <a:latin typeface="Calibri (MS) Bold"/>
                <a:ea typeface="Calibri (MS) Bold"/>
                <a:cs typeface="Calibri (MS) Bold"/>
                <a:sym typeface="Calibri (MS) Bold"/>
              </a:rPr>
              <a:t>www.midocean.ae</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grpSp>
        <p:nvGrpSpPr>
          <p:cNvPr id="3" name="Group 3"/>
          <p:cNvGrpSpPr/>
          <p:nvPr/>
        </p:nvGrpSpPr>
        <p:grpSpPr>
          <a:xfrm>
            <a:off x="2286004" y="2999422"/>
            <a:ext cx="13716000" cy="4146042"/>
            <a:chOff x="0" y="0"/>
            <a:chExt cx="18288000" cy="5528056"/>
          </a:xfrm>
        </p:grpSpPr>
        <p:sp>
          <p:nvSpPr>
            <p:cNvPr id="4" name="Freeform 4"/>
            <p:cNvSpPr/>
            <p:nvPr/>
          </p:nvSpPr>
          <p:spPr>
            <a:xfrm>
              <a:off x="0" y="0"/>
              <a:ext cx="18288000" cy="5528056"/>
            </a:xfrm>
            <a:custGeom>
              <a:avLst/>
              <a:gdLst/>
              <a:ahLst/>
              <a:cxnLst/>
              <a:rect l="l" t="t" r="r" b="b"/>
              <a:pathLst>
                <a:path w="18288000" h="5528056">
                  <a:moveTo>
                    <a:pt x="0" y="0"/>
                  </a:moveTo>
                  <a:lnTo>
                    <a:pt x="18288000" y="0"/>
                  </a:lnTo>
                  <a:lnTo>
                    <a:pt x="18288000" y="5528056"/>
                  </a:lnTo>
                  <a:lnTo>
                    <a:pt x="0" y="5528056"/>
                  </a:lnTo>
                  <a:close/>
                </a:path>
              </a:pathLst>
            </a:custGeom>
            <a:solidFill>
              <a:srgbClr val="000000">
                <a:alpha val="0"/>
              </a:srgbClr>
            </a:solidFill>
          </p:spPr>
        </p:sp>
        <p:sp>
          <p:nvSpPr>
            <p:cNvPr id="5" name="TextBox 5"/>
            <p:cNvSpPr txBox="1"/>
            <p:nvPr/>
          </p:nvSpPr>
          <p:spPr>
            <a:xfrm>
              <a:off x="0" y="-95250"/>
              <a:ext cx="18288000" cy="5623306"/>
            </a:xfrm>
            <a:prstGeom prst="rect">
              <a:avLst/>
            </a:prstGeom>
          </p:spPr>
          <p:txBody>
            <a:bodyPr lIns="0" tIns="0" rIns="0" bIns="0" rtlCol="0" anchor="ctr"/>
            <a:lstStyle/>
            <a:p>
              <a:pPr algn="ctr">
                <a:lnSpc>
                  <a:spcPts val="10854"/>
                </a:lnSpc>
              </a:pPr>
              <a:r>
                <a:rPr lang="en-US" sz="10050">
                  <a:solidFill>
                    <a:srgbClr val="000000"/>
                  </a:solidFill>
                  <a:latin typeface="Calibri (MS) Light"/>
                  <a:ea typeface="Calibri (MS) Light"/>
                  <a:cs typeface="Calibri (MS) Light"/>
                  <a:sym typeface="Calibri (MS) Light"/>
                </a:rPr>
                <a:t>The main actors in the employment relationship</a:t>
              </a:r>
            </a:p>
          </p:txBody>
        </p:sp>
      </p:grpSp>
      <p:grpSp>
        <p:nvGrpSpPr>
          <p:cNvPr id="6" name="Group 6"/>
          <p:cNvGrpSpPr/>
          <p:nvPr/>
        </p:nvGrpSpPr>
        <p:grpSpPr>
          <a:xfrm>
            <a:off x="5577840" y="8287179"/>
            <a:ext cx="7132320" cy="41148"/>
            <a:chOff x="0" y="0"/>
            <a:chExt cx="9509760" cy="54864"/>
          </a:xfrm>
        </p:grpSpPr>
        <p:sp>
          <p:nvSpPr>
            <p:cNvPr id="7" name="Freeform 7"/>
            <p:cNvSpPr/>
            <p:nvPr/>
          </p:nvSpPr>
          <p:spPr>
            <a:xfrm>
              <a:off x="0" y="0"/>
              <a:ext cx="9509760" cy="54864"/>
            </a:xfrm>
            <a:custGeom>
              <a:avLst/>
              <a:gdLst/>
              <a:ahLst/>
              <a:cxnLst/>
              <a:rect l="l" t="t" r="r" b="b"/>
              <a:pathLst>
                <a:path w="9509760" h="54864">
                  <a:moveTo>
                    <a:pt x="0" y="0"/>
                  </a:moveTo>
                  <a:lnTo>
                    <a:pt x="9509760" y="0"/>
                  </a:lnTo>
                  <a:lnTo>
                    <a:pt x="9509760" y="54864"/>
                  </a:lnTo>
                  <a:lnTo>
                    <a:pt x="0" y="54864"/>
                  </a:lnTo>
                  <a:close/>
                </a:path>
              </a:pathLst>
            </a:custGeom>
            <a:solidFill>
              <a:srgbClr val="ED7D31"/>
            </a:solidFill>
          </p:spPr>
        </p:sp>
      </p:grpSp>
      <p:grpSp>
        <p:nvGrpSpPr>
          <p:cNvPr id="8" name="Group 8"/>
          <p:cNvGrpSpPr>
            <a:grpSpLocks noChangeAspect="1"/>
          </p:cNvGrpSpPr>
          <p:nvPr/>
        </p:nvGrpSpPr>
        <p:grpSpPr>
          <a:xfrm>
            <a:off x="0" y="-104998"/>
            <a:ext cx="2991466" cy="1396811"/>
            <a:chOff x="0" y="0"/>
            <a:chExt cx="3988622" cy="1862414"/>
          </a:xfrm>
        </p:grpSpPr>
        <p:sp>
          <p:nvSpPr>
            <p:cNvPr id="9" name="Freeform 9"/>
            <p:cNvSpPr/>
            <p:nvPr/>
          </p:nvSpPr>
          <p:spPr>
            <a:xfrm>
              <a:off x="0" y="0"/>
              <a:ext cx="3988562" cy="1862455"/>
            </a:xfrm>
            <a:custGeom>
              <a:avLst/>
              <a:gdLst/>
              <a:ahLst/>
              <a:cxnLst/>
              <a:rect l="l" t="t" r="r" b="b"/>
              <a:pathLst>
                <a:path w="3988562" h="1862455">
                  <a:moveTo>
                    <a:pt x="0" y="0"/>
                  </a:moveTo>
                  <a:lnTo>
                    <a:pt x="3988562" y="0"/>
                  </a:lnTo>
                  <a:lnTo>
                    <a:pt x="3988562" y="1862455"/>
                  </a:lnTo>
                  <a:lnTo>
                    <a:pt x="0" y="1862455"/>
                  </a:lnTo>
                  <a:lnTo>
                    <a:pt x="0" y="0"/>
                  </a:lnTo>
                  <a:close/>
                </a:path>
              </a:pathLst>
            </a:custGeom>
            <a:blipFill>
              <a:blip r:embed="rId3"/>
              <a:stretch>
                <a:fillRect t="-59701" r="-1" b="-54458"/>
              </a:stretch>
            </a:blipFill>
          </p:spPr>
        </p:sp>
      </p:gr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sp>
        <p:nvSpPr>
          <p:cNvPr id="3" name="Freeform 3"/>
          <p:cNvSpPr/>
          <p:nvPr/>
        </p:nvSpPr>
        <p:spPr>
          <a:xfrm>
            <a:off x="1966176" y="0"/>
            <a:ext cx="14355646" cy="10287000"/>
          </a:xfrm>
          <a:custGeom>
            <a:avLst/>
            <a:gdLst/>
            <a:ahLst/>
            <a:cxnLst/>
            <a:rect l="l" t="t" r="r" b="b"/>
            <a:pathLst>
              <a:path w="14355646" h="10287000">
                <a:moveTo>
                  <a:pt x="0" y="0"/>
                </a:moveTo>
                <a:lnTo>
                  <a:pt x="14355646" y="0"/>
                </a:lnTo>
                <a:lnTo>
                  <a:pt x="14355646" y="10287000"/>
                </a:lnTo>
                <a:lnTo>
                  <a:pt x="0" y="10287000"/>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sp>
      <p:grpSp>
        <p:nvGrpSpPr>
          <p:cNvPr id="4" name="Group 4"/>
          <p:cNvGrpSpPr/>
          <p:nvPr/>
        </p:nvGrpSpPr>
        <p:grpSpPr>
          <a:xfrm>
            <a:off x="3838074" y="1432964"/>
            <a:ext cx="10611852" cy="4348462"/>
            <a:chOff x="0" y="0"/>
            <a:chExt cx="14149136" cy="5797950"/>
          </a:xfrm>
        </p:grpSpPr>
        <p:sp>
          <p:nvSpPr>
            <p:cNvPr id="5" name="Freeform 5"/>
            <p:cNvSpPr/>
            <p:nvPr/>
          </p:nvSpPr>
          <p:spPr>
            <a:xfrm>
              <a:off x="0" y="0"/>
              <a:ext cx="14149136" cy="5797950"/>
            </a:xfrm>
            <a:custGeom>
              <a:avLst/>
              <a:gdLst/>
              <a:ahLst/>
              <a:cxnLst/>
              <a:rect l="l" t="t" r="r" b="b"/>
              <a:pathLst>
                <a:path w="14149136" h="5797950">
                  <a:moveTo>
                    <a:pt x="0" y="0"/>
                  </a:moveTo>
                  <a:lnTo>
                    <a:pt x="14149136" y="0"/>
                  </a:lnTo>
                  <a:lnTo>
                    <a:pt x="14149136" y="5797950"/>
                  </a:lnTo>
                  <a:lnTo>
                    <a:pt x="0" y="5797950"/>
                  </a:lnTo>
                  <a:close/>
                </a:path>
              </a:pathLst>
            </a:custGeom>
            <a:solidFill>
              <a:srgbClr val="000000">
                <a:alpha val="0"/>
              </a:srgbClr>
            </a:solidFill>
          </p:spPr>
        </p:sp>
        <p:sp>
          <p:nvSpPr>
            <p:cNvPr id="6" name="TextBox 6"/>
            <p:cNvSpPr txBox="1"/>
            <p:nvPr/>
          </p:nvSpPr>
          <p:spPr>
            <a:xfrm>
              <a:off x="0" y="-95250"/>
              <a:ext cx="14149136" cy="5893200"/>
            </a:xfrm>
            <a:prstGeom prst="rect">
              <a:avLst/>
            </a:prstGeom>
          </p:spPr>
          <p:txBody>
            <a:bodyPr lIns="0" tIns="0" rIns="0" bIns="0" rtlCol="0" anchor="b"/>
            <a:lstStyle/>
            <a:p>
              <a:pPr algn="ctr">
                <a:lnSpc>
                  <a:spcPts val="10692"/>
                </a:lnSpc>
              </a:pPr>
              <a:r>
                <a:rPr lang="en-US" sz="9900">
                  <a:solidFill>
                    <a:srgbClr val="FFFFFF"/>
                  </a:solidFill>
                  <a:latin typeface="Calibri (MS) Light"/>
                  <a:ea typeface="Calibri (MS) Light"/>
                  <a:cs typeface="Calibri (MS) Light"/>
                  <a:sym typeface="Calibri (MS) Light"/>
                </a:rPr>
                <a:t>The main actors in the employment relationship</a:t>
              </a:r>
            </a:p>
          </p:txBody>
        </p:sp>
      </p:grpSp>
      <p:sp>
        <p:nvSpPr>
          <p:cNvPr id="7" name="TextBox 7"/>
          <p:cNvSpPr txBox="1"/>
          <p:nvPr/>
        </p:nvSpPr>
        <p:spPr>
          <a:xfrm>
            <a:off x="4043814" y="6827389"/>
            <a:ext cx="10212404" cy="1335304"/>
          </a:xfrm>
          <a:prstGeom prst="rect">
            <a:avLst/>
          </a:prstGeom>
        </p:spPr>
        <p:txBody>
          <a:bodyPr lIns="0" tIns="0" rIns="0" bIns="0" rtlCol="0" anchor="t">
            <a:spAutoFit/>
          </a:bodyPr>
          <a:lstStyle/>
          <a:p>
            <a:pPr algn="ctr">
              <a:lnSpc>
                <a:spcPts val="3888"/>
              </a:lnSpc>
            </a:pPr>
            <a:r>
              <a:rPr lang="en-US" sz="3600">
                <a:solidFill>
                  <a:srgbClr val="FFFFFF"/>
                </a:solidFill>
                <a:latin typeface="Calibri (MS)"/>
                <a:ea typeface="Calibri (MS)"/>
                <a:cs typeface="Calibri (MS)"/>
                <a:sym typeface="Calibri (MS)"/>
              </a:rPr>
              <a:t>1ˢᵗ actor is the state.</a:t>
            </a:r>
          </a:p>
        </p:txBody>
      </p:sp>
      <p:sp>
        <p:nvSpPr>
          <p:cNvPr id="8" name="Freeform 8"/>
          <p:cNvSpPr/>
          <p:nvPr/>
        </p:nvSpPr>
        <p:spPr>
          <a:xfrm>
            <a:off x="5930353" y="6229291"/>
            <a:ext cx="6427296" cy="89344"/>
          </a:xfrm>
          <a:custGeom>
            <a:avLst/>
            <a:gdLst/>
            <a:ahLst/>
            <a:cxnLst/>
            <a:rect l="l" t="t" r="r" b="b"/>
            <a:pathLst>
              <a:path w="6427296" h="89344">
                <a:moveTo>
                  <a:pt x="0" y="0"/>
                </a:moveTo>
                <a:lnTo>
                  <a:pt x="6427296" y="0"/>
                </a:lnTo>
                <a:lnTo>
                  <a:pt x="6427296" y="89344"/>
                </a:lnTo>
                <a:lnTo>
                  <a:pt x="0" y="89344"/>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sp>
      <p:grpSp>
        <p:nvGrpSpPr>
          <p:cNvPr id="9" name="Group 9"/>
          <p:cNvGrpSpPr>
            <a:grpSpLocks noChangeAspect="1"/>
          </p:cNvGrpSpPr>
          <p:nvPr/>
        </p:nvGrpSpPr>
        <p:grpSpPr>
          <a:xfrm>
            <a:off x="0" y="-104998"/>
            <a:ext cx="2991466" cy="1396811"/>
            <a:chOff x="0" y="0"/>
            <a:chExt cx="3988622" cy="1862414"/>
          </a:xfrm>
        </p:grpSpPr>
        <p:sp>
          <p:nvSpPr>
            <p:cNvPr id="10" name="Freeform 10"/>
            <p:cNvSpPr/>
            <p:nvPr/>
          </p:nvSpPr>
          <p:spPr>
            <a:xfrm>
              <a:off x="0" y="0"/>
              <a:ext cx="3988562" cy="1862455"/>
            </a:xfrm>
            <a:custGeom>
              <a:avLst/>
              <a:gdLst/>
              <a:ahLst/>
              <a:cxnLst/>
              <a:rect l="l" t="t" r="r" b="b"/>
              <a:pathLst>
                <a:path w="3988562" h="1862455">
                  <a:moveTo>
                    <a:pt x="0" y="0"/>
                  </a:moveTo>
                  <a:lnTo>
                    <a:pt x="3988562" y="0"/>
                  </a:lnTo>
                  <a:lnTo>
                    <a:pt x="3988562" y="1862455"/>
                  </a:lnTo>
                  <a:lnTo>
                    <a:pt x="0" y="1862455"/>
                  </a:lnTo>
                  <a:lnTo>
                    <a:pt x="0" y="0"/>
                  </a:lnTo>
                  <a:close/>
                </a:path>
              </a:pathLst>
            </a:custGeom>
            <a:blipFill>
              <a:blip r:embed="rId7"/>
              <a:stretch>
                <a:fillRect t="-59701" r="-1" b="-54458"/>
              </a:stretch>
            </a:blipFill>
          </p:spPr>
        </p:sp>
      </p:gr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grpSp>
        <p:nvGrpSpPr>
          <p:cNvPr id="3" name="Group 3"/>
          <p:cNvGrpSpPr/>
          <p:nvPr/>
        </p:nvGrpSpPr>
        <p:grpSpPr>
          <a:xfrm>
            <a:off x="960120" y="488054"/>
            <a:ext cx="6552903" cy="2935262"/>
            <a:chOff x="0" y="0"/>
            <a:chExt cx="8737204" cy="3913682"/>
          </a:xfrm>
        </p:grpSpPr>
        <p:sp>
          <p:nvSpPr>
            <p:cNvPr id="4" name="Freeform 4"/>
            <p:cNvSpPr/>
            <p:nvPr/>
          </p:nvSpPr>
          <p:spPr>
            <a:xfrm>
              <a:off x="0" y="0"/>
              <a:ext cx="8737204" cy="3913682"/>
            </a:xfrm>
            <a:custGeom>
              <a:avLst/>
              <a:gdLst/>
              <a:ahLst/>
              <a:cxnLst/>
              <a:rect l="l" t="t" r="r" b="b"/>
              <a:pathLst>
                <a:path w="8737204" h="3913682">
                  <a:moveTo>
                    <a:pt x="0" y="0"/>
                  </a:moveTo>
                  <a:lnTo>
                    <a:pt x="8737204" y="0"/>
                  </a:lnTo>
                  <a:lnTo>
                    <a:pt x="8737204" y="3913682"/>
                  </a:lnTo>
                  <a:lnTo>
                    <a:pt x="0" y="3913682"/>
                  </a:lnTo>
                  <a:close/>
                </a:path>
              </a:pathLst>
            </a:custGeom>
            <a:solidFill>
              <a:srgbClr val="000000">
                <a:alpha val="0"/>
              </a:srgbClr>
            </a:solidFill>
          </p:spPr>
        </p:sp>
        <p:sp>
          <p:nvSpPr>
            <p:cNvPr id="5" name="TextBox 5"/>
            <p:cNvSpPr txBox="1"/>
            <p:nvPr/>
          </p:nvSpPr>
          <p:spPr>
            <a:xfrm>
              <a:off x="0" y="-76200"/>
              <a:ext cx="8737204" cy="3989882"/>
            </a:xfrm>
            <a:prstGeom prst="rect">
              <a:avLst/>
            </a:prstGeom>
          </p:spPr>
          <p:txBody>
            <a:bodyPr lIns="0" tIns="0" rIns="0" bIns="0" rtlCol="0" anchor="b"/>
            <a:lstStyle/>
            <a:p>
              <a:pPr algn="l">
                <a:lnSpc>
                  <a:spcPts val="8748"/>
                </a:lnSpc>
              </a:pPr>
              <a:r>
                <a:rPr lang="en-US" sz="8100">
                  <a:solidFill>
                    <a:srgbClr val="000000"/>
                  </a:solidFill>
                  <a:latin typeface="Calibri (MS) Light"/>
                  <a:ea typeface="Calibri (MS) Light"/>
                  <a:cs typeface="Calibri (MS) Light"/>
                  <a:sym typeface="Calibri (MS) Light"/>
                </a:rPr>
                <a:t>The state</a:t>
              </a:r>
            </a:p>
          </p:txBody>
        </p:sp>
      </p:grpSp>
      <p:sp>
        <p:nvSpPr>
          <p:cNvPr id="6" name="Freeform 6"/>
          <p:cNvSpPr/>
          <p:nvPr/>
        </p:nvSpPr>
        <p:spPr>
          <a:xfrm>
            <a:off x="926782" y="3847154"/>
            <a:ext cx="5278755" cy="94107"/>
          </a:xfrm>
          <a:custGeom>
            <a:avLst/>
            <a:gdLst/>
            <a:ahLst/>
            <a:cxnLst/>
            <a:rect l="l" t="t" r="r" b="b"/>
            <a:pathLst>
              <a:path w="5278755" h="94107">
                <a:moveTo>
                  <a:pt x="0" y="0"/>
                </a:moveTo>
                <a:lnTo>
                  <a:pt x="5278756" y="0"/>
                </a:lnTo>
                <a:lnTo>
                  <a:pt x="5278756" y="94106"/>
                </a:lnTo>
                <a:lnTo>
                  <a:pt x="0" y="94106"/>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sp>
      <p:sp>
        <p:nvSpPr>
          <p:cNvPr id="7" name="TextBox 7"/>
          <p:cNvSpPr txBox="1"/>
          <p:nvPr/>
        </p:nvSpPr>
        <p:spPr>
          <a:xfrm>
            <a:off x="1051560" y="4326493"/>
            <a:ext cx="6182503" cy="4918137"/>
          </a:xfrm>
          <a:prstGeom prst="rect">
            <a:avLst/>
          </a:prstGeom>
        </p:spPr>
        <p:txBody>
          <a:bodyPr lIns="0" tIns="0" rIns="0" bIns="0" rtlCol="0" anchor="t">
            <a:spAutoFit/>
          </a:bodyPr>
          <a:lstStyle/>
          <a:p>
            <a:pPr marL="597217" lvl="1" indent="-298609" algn="l">
              <a:lnSpc>
                <a:spcPts val="3564"/>
              </a:lnSpc>
              <a:buFont typeface="Arial"/>
              <a:buChar char="•"/>
            </a:pPr>
            <a:r>
              <a:rPr lang="en-US" sz="3300">
                <a:solidFill>
                  <a:srgbClr val="000000"/>
                </a:solidFill>
                <a:latin typeface="Calibri (MS)"/>
                <a:ea typeface="Calibri (MS)"/>
                <a:cs typeface="Calibri (MS)"/>
                <a:sym typeface="Calibri (MS)"/>
              </a:rPr>
              <a:t>Government The role of the government and its agencies is to provide an enabling environment for the production of goods and services. (Ayantunji &amp; Ayantunji, 2013). </a:t>
            </a:r>
          </a:p>
        </p:txBody>
      </p:sp>
      <p:grpSp>
        <p:nvGrpSpPr>
          <p:cNvPr id="8" name="Group 8"/>
          <p:cNvGrpSpPr>
            <a:grpSpLocks noChangeAspect="1"/>
          </p:cNvGrpSpPr>
          <p:nvPr/>
        </p:nvGrpSpPr>
        <p:grpSpPr>
          <a:xfrm>
            <a:off x="7967553" y="1109607"/>
            <a:ext cx="10318162" cy="9177392"/>
            <a:chOff x="0" y="0"/>
            <a:chExt cx="13757550" cy="12236522"/>
          </a:xfrm>
        </p:grpSpPr>
        <p:sp>
          <p:nvSpPr>
            <p:cNvPr id="9" name="Freeform 9" descr="Front steps and columns of a majestic city building"/>
            <p:cNvSpPr/>
            <p:nvPr/>
          </p:nvSpPr>
          <p:spPr>
            <a:xfrm>
              <a:off x="0" y="0"/>
              <a:ext cx="13757529" cy="12236577"/>
            </a:xfrm>
            <a:custGeom>
              <a:avLst/>
              <a:gdLst/>
              <a:ahLst/>
              <a:cxnLst/>
              <a:rect l="l" t="t" r="r" b="b"/>
              <a:pathLst>
                <a:path w="13757529" h="12236577">
                  <a:moveTo>
                    <a:pt x="0" y="0"/>
                  </a:moveTo>
                  <a:lnTo>
                    <a:pt x="13757529" y="0"/>
                  </a:lnTo>
                  <a:lnTo>
                    <a:pt x="13757529" y="12236577"/>
                  </a:lnTo>
                  <a:lnTo>
                    <a:pt x="0" y="12236577"/>
                  </a:lnTo>
                  <a:lnTo>
                    <a:pt x="0" y="0"/>
                  </a:lnTo>
                  <a:close/>
                </a:path>
              </a:pathLst>
            </a:custGeom>
            <a:blipFill>
              <a:blip r:embed="rId5"/>
              <a:stretch>
                <a:fillRect l="-22926" r="-26432" b="-11921"/>
              </a:stretch>
            </a:blipFill>
          </p:spPr>
        </p:sp>
      </p:grpSp>
      <p:grpSp>
        <p:nvGrpSpPr>
          <p:cNvPr id="10" name="Group 10"/>
          <p:cNvGrpSpPr>
            <a:grpSpLocks noChangeAspect="1"/>
          </p:cNvGrpSpPr>
          <p:nvPr/>
        </p:nvGrpSpPr>
        <p:grpSpPr>
          <a:xfrm>
            <a:off x="0" y="-104998"/>
            <a:ext cx="2991466" cy="1396811"/>
            <a:chOff x="0" y="0"/>
            <a:chExt cx="3988622" cy="1862414"/>
          </a:xfrm>
        </p:grpSpPr>
        <p:sp>
          <p:nvSpPr>
            <p:cNvPr id="11" name="Freeform 11"/>
            <p:cNvSpPr/>
            <p:nvPr/>
          </p:nvSpPr>
          <p:spPr>
            <a:xfrm>
              <a:off x="0" y="0"/>
              <a:ext cx="3988562" cy="1862455"/>
            </a:xfrm>
            <a:custGeom>
              <a:avLst/>
              <a:gdLst/>
              <a:ahLst/>
              <a:cxnLst/>
              <a:rect l="l" t="t" r="r" b="b"/>
              <a:pathLst>
                <a:path w="3988562" h="1862455">
                  <a:moveTo>
                    <a:pt x="0" y="0"/>
                  </a:moveTo>
                  <a:lnTo>
                    <a:pt x="3988562" y="0"/>
                  </a:lnTo>
                  <a:lnTo>
                    <a:pt x="3988562" y="1862455"/>
                  </a:lnTo>
                  <a:lnTo>
                    <a:pt x="0" y="1862455"/>
                  </a:lnTo>
                  <a:lnTo>
                    <a:pt x="0" y="0"/>
                  </a:lnTo>
                  <a:close/>
                </a:path>
              </a:pathLst>
            </a:custGeom>
            <a:blipFill>
              <a:blip r:embed="rId6"/>
              <a:stretch>
                <a:fillRect t="-59701" r="-1" b="-54458"/>
              </a:stretch>
            </a:blipFill>
          </p:spPr>
        </p:sp>
      </p:gr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3"/>
            <a:stretch>
              <a:fillRect/>
            </a:stretch>
          </a:blipFill>
        </p:spPr>
      </p:sp>
      <p:grpSp>
        <p:nvGrpSpPr>
          <p:cNvPr id="3" name="Group 3"/>
          <p:cNvGrpSpPr/>
          <p:nvPr/>
        </p:nvGrpSpPr>
        <p:grpSpPr>
          <a:xfrm>
            <a:off x="960120" y="488054"/>
            <a:ext cx="6552903" cy="2935262"/>
            <a:chOff x="0" y="0"/>
            <a:chExt cx="8737204" cy="3913682"/>
          </a:xfrm>
        </p:grpSpPr>
        <p:sp>
          <p:nvSpPr>
            <p:cNvPr id="4" name="Freeform 4"/>
            <p:cNvSpPr/>
            <p:nvPr/>
          </p:nvSpPr>
          <p:spPr>
            <a:xfrm>
              <a:off x="0" y="0"/>
              <a:ext cx="8737204" cy="3913682"/>
            </a:xfrm>
            <a:custGeom>
              <a:avLst/>
              <a:gdLst/>
              <a:ahLst/>
              <a:cxnLst/>
              <a:rect l="l" t="t" r="r" b="b"/>
              <a:pathLst>
                <a:path w="8737204" h="3913682">
                  <a:moveTo>
                    <a:pt x="0" y="0"/>
                  </a:moveTo>
                  <a:lnTo>
                    <a:pt x="8737204" y="0"/>
                  </a:lnTo>
                  <a:lnTo>
                    <a:pt x="8737204" y="3913682"/>
                  </a:lnTo>
                  <a:lnTo>
                    <a:pt x="0" y="3913682"/>
                  </a:lnTo>
                  <a:close/>
                </a:path>
              </a:pathLst>
            </a:custGeom>
            <a:solidFill>
              <a:srgbClr val="000000">
                <a:alpha val="0"/>
              </a:srgbClr>
            </a:solidFill>
          </p:spPr>
        </p:sp>
        <p:sp>
          <p:nvSpPr>
            <p:cNvPr id="5" name="TextBox 5"/>
            <p:cNvSpPr txBox="1"/>
            <p:nvPr/>
          </p:nvSpPr>
          <p:spPr>
            <a:xfrm>
              <a:off x="0" y="-76200"/>
              <a:ext cx="8737204" cy="3989882"/>
            </a:xfrm>
            <a:prstGeom prst="rect">
              <a:avLst/>
            </a:prstGeom>
          </p:spPr>
          <p:txBody>
            <a:bodyPr lIns="0" tIns="0" rIns="0" bIns="0" rtlCol="0" anchor="b"/>
            <a:lstStyle/>
            <a:p>
              <a:pPr algn="l">
                <a:lnSpc>
                  <a:spcPts val="8748"/>
                </a:lnSpc>
              </a:pPr>
              <a:r>
                <a:rPr lang="en-US" sz="8100">
                  <a:solidFill>
                    <a:srgbClr val="000000"/>
                  </a:solidFill>
                  <a:latin typeface="Calibri (MS) Light"/>
                  <a:ea typeface="Calibri (MS) Light"/>
                  <a:cs typeface="Calibri (MS) Light"/>
                  <a:sym typeface="Calibri (MS) Light"/>
                </a:rPr>
                <a:t>The state</a:t>
              </a:r>
            </a:p>
          </p:txBody>
        </p:sp>
      </p:grpSp>
      <p:sp>
        <p:nvSpPr>
          <p:cNvPr id="6" name="Freeform 6"/>
          <p:cNvSpPr/>
          <p:nvPr/>
        </p:nvSpPr>
        <p:spPr>
          <a:xfrm>
            <a:off x="926782" y="3847154"/>
            <a:ext cx="5278755" cy="94107"/>
          </a:xfrm>
          <a:custGeom>
            <a:avLst/>
            <a:gdLst/>
            <a:ahLst/>
            <a:cxnLst/>
            <a:rect l="l" t="t" r="r" b="b"/>
            <a:pathLst>
              <a:path w="5278755" h="94107">
                <a:moveTo>
                  <a:pt x="0" y="0"/>
                </a:moveTo>
                <a:lnTo>
                  <a:pt x="5278756" y="0"/>
                </a:lnTo>
                <a:lnTo>
                  <a:pt x="5278756" y="94106"/>
                </a:lnTo>
                <a:lnTo>
                  <a:pt x="0" y="94106"/>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sp>
      <p:sp>
        <p:nvSpPr>
          <p:cNvPr id="7" name="TextBox 7"/>
          <p:cNvSpPr txBox="1"/>
          <p:nvPr/>
        </p:nvSpPr>
        <p:spPr>
          <a:xfrm>
            <a:off x="1051560" y="4326493"/>
            <a:ext cx="6182503" cy="4918137"/>
          </a:xfrm>
          <a:prstGeom prst="rect">
            <a:avLst/>
          </a:prstGeom>
        </p:spPr>
        <p:txBody>
          <a:bodyPr lIns="0" tIns="0" rIns="0" bIns="0" rtlCol="0" anchor="t">
            <a:spAutoFit/>
          </a:bodyPr>
          <a:lstStyle/>
          <a:p>
            <a:pPr marL="597217" lvl="1" indent="-298609" algn="l">
              <a:lnSpc>
                <a:spcPts val="3564"/>
              </a:lnSpc>
              <a:buFont typeface="Arial"/>
              <a:buChar char="•"/>
            </a:pPr>
            <a:r>
              <a:rPr lang="en-US" sz="3300">
                <a:solidFill>
                  <a:srgbClr val="000000"/>
                </a:solidFill>
                <a:latin typeface="Calibri (MS)"/>
                <a:ea typeface="Calibri (MS)"/>
                <a:cs typeface="Calibri (MS)"/>
                <a:sym typeface="Calibri (MS)"/>
              </a:rPr>
              <a:t>According to Godard (2005) the state has five roles in the employment relationship, regulative, employer, facilitative, structural and constitutive. </a:t>
            </a:r>
          </a:p>
        </p:txBody>
      </p:sp>
      <p:grpSp>
        <p:nvGrpSpPr>
          <p:cNvPr id="8" name="Group 8"/>
          <p:cNvGrpSpPr>
            <a:grpSpLocks noChangeAspect="1"/>
          </p:cNvGrpSpPr>
          <p:nvPr/>
        </p:nvGrpSpPr>
        <p:grpSpPr>
          <a:xfrm>
            <a:off x="7967553" y="724326"/>
            <a:ext cx="10318162" cy="9562672"/>
            <a:chOff x="0" y="0"/>
            <a:chExt cx="13757550" cy="12750230"/>
          </a:xfrm>
        </p:grpSpPr>
        <p:sp>
          <p:nvSpPr>
            <p:cNvPr id="9" name="Freeform 9" descr="Front steps and columns of a majestic city building"/>
            <p:cNvSpPr/>
            <p:nvPr/>
          </p:nvSpPr>
          <p:spPr>
            <a:xfrm>
              <a:off x="0" y="0"/>
              <a:ext cx="13757529" cy="12750292"/>
            </a:xfrm>
            <a:custGeom>
              <a:avLst/>
              <a:gdLst/>
              <a:ahLst/>
              <a:cxnLst/>
              <a:rect l="l" t="t" r="r" b="b"/>
              <a:pathLst>
                <a:path w="13757529" h="12750292">
                  <a:moveTo>
                    <a:pt x="0" y="0"/>
                  </a:moveTo>
                  <a:lnTo>
                    <a:pt x="13757529" y="0"/>
                  </a:lnTo>
                  <a:lnTo>
                    <a:pt x="13757529" y="12750292"/>
                  </a:lnTo>
                  <a:lnTo>
                    <a:pt x="0" y="12750292"/>
                  </a:lnTo>
                  <a:lnTo>
                    <a:pt x="0" y="0"/>
                  </a:lnTo>
                  <a:close/>
                </a:path>
              </a:pathLst>
            </a:custGeom>
            <a:blipFill>
              <a:blip r:embed="rId6"/>
              <a:stretch>
                <a:fillRect l="-22926" r="-26432" b="-7412"/>
              </a:stretch>
            </a:blipFill>
          </p:spPr>
        </p:sp>
      </p:grpSp>
      <p:grpSp>
        <p:nvGrpSpPr>
          <p:cNvPr id="10" name="Group 10"/>
          <p:cNvGrpSpPr>
            <a:grpSpLocks noChangeAspect="1"/>
          </p:cNvGrpSpPr>
          <p:nvPr/>
        </p:nvGrpSpPr>
        <p:grpSpPr>
          <a:xfrm>
            <a:off x="0" y="-104998"/>
            <a:ext cx="2991466" cy="1396811"/>
            <a:chOff x="0" y="0"/>
            <a:chExt cx="3988622" cy="1862414"/>
          </a:xfrm>
        </p:grpSpPr>
        <p:sp>
          <p:nvSpPr>
            <p:cNvPr id="11" name="Freeform 11"/>
            <p:cNvSpPr/>
            <p:nvPr/>
          </p:nvSpPr>
          <p:spPr>
            <a:xfrm>
              <a:off x="0" y="0"/>
              <a:ext cx="3988562" cy="1862455"/>
            </a:xfrm>
            <a:custGeom>
              <a:avLst/>
              <a:gdLst/>
              <a:ahLst/>
              <a:cxnLst/>
              <a:rect l="l" t="t" r="r" b="b"/>
              <a:pathLst>
                <a:path w="3988562" h="1862455">
                  <a:moveTo>
                    <a:pt x="0" y="0"/>
                  </a:moveTo>
                  <a:lnTo>
                    <a:pt x="3988562" y="0"/>
                  </a:lnTo>
                  <a:lnTo>
                    <a:pt x="3988562" y="1862455"/>
                  </a:lnTo>
                  <a:lnTo>
                    <a:pt x="0" y="1862455"/>
                  </a:lnTo>
                  <a:lnTo>
                    <a:pt x="0" y="0"/>
                  </a:lnTo>
                  <a:close/>
                </a:path>
              </a:pathLst>
            </a:custGeom>
            <a:blipFill>
              <a:blip r:embed="rId7"/>
              <a:stretch>
                <a:fillRect t="-59701" r="-1" b="-54458"/>
              </a:stretch>
            </a:blipFill>
          </p:spPr>
        </p:sp>
      </p:gr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3"/>
            <a:stretch>
              <a:fillRect/>
            </a:stretch>
          </a:blipFill>
        </p:spPr>
      </p:sp>
      <p:grpSp>
        <p:nvGrpSpPr>
          <p:cNvPr id="3" name="Group 3"/>
          <p:cNvGrpSpPr/>
          <p:nvPr/>
        </p:nvGrpSpPr>
        <p:grpSpPr>
          <a:xfrm>
            <a:off x="960120" y="2057400"/>
            <a:ext cx="6552903" cy="1365915"/>
            <a:chOff x="0" y="0"/>
            <a:chExt cx="8737204" cy="1821220"/>
          </a:xfrm>
        </p:grpSpPr>
        <p:sp>
          <p:nvSpPr>
            <p:cNvPr id="4" name="Freeform 4"/>
            <p:cNvSpPr/>
            <p:nvPr/>
          </p:nvSpPr>
          <p:spPr>
            <a:xfrm>
              <a:off x="0" y="0"/>
              <a:ext cx="8737204" cy="1821220"/>
            </a:xfrm>
            <a:custGeom>
              <a:avLst/>
              <a:gdLst/>
              <a:ahLst/>
              <a:cxnLst/>
              <a:rect l="l" t="t" r="r" b="b"/>
              <a:pathLst>
                <a:path w="8737204" h="1821220">
                  <a:moveTo>
                    <a:pt x="0" y="0"/>
                  </a:moveTo>
                  <a:lnTo>
                    <a:pt x="8737204" y="0"/>
                  </a:lnTo>
                  <a:lnTo>
                    <a:pt x="8737204" y="1821220"/>
                  </a:lnTo>
                  <a:lnTo>
                    <a:pt x="0" y="1821220"/>
                  </a:lnTo>
                  <a:close/>
                </a:path>
              </a:pathLst>
            </a:custGeom>
            <a:solidFill>
              <a:srgbClr val="000000">
                <a:alpha val="0"/>
              </a:srgbClr>
            </a:solidFill>
          </p:spPr>
        </p:sp>
        <p:sp>
          <p:nvSpPr>
            <p:cNvPr id="5" name="TextBox 5"/>
            <p:cNvSpPr txBox="1"/>
            <p:nvPr/>
          </p:nvSpPr>
          <p:spPr>
            <a:xfrm>
              <a:off x="0" y="228600"/>
              <a:ext cx="8737204" cy="1592620"/>
            </a:xfrm>
            <a:prstGeom prst="rect">
              <a:avLst/>
            </a:prstGeom>
          </p:spPr>
          <p:txBody>
            <a:bodyPr lIns="0" tIns="0" rIns="0" bIns="0" rtlCol="0" anchor="b"/>
            <a:lstStyle/>
            <a:p>
              <a:pPr marL="760095" lvl="1" indent="-380048" algn="l">
                <a:lnSpc>
                  <a:spcPts val="2475"/>
                </a:lnSpc>
                <a:buAutoNum type="arabicPeriod"/>
              </a:pPr>
              <a:r>
                <a:rPr lang="en-US" sz="4200" b="1">
                  <a:solidFill>
                    <a:srgbClr val="001D35"/>
                  </a:solidFill>
                  <a:latin typeface="Arimo Bold"/>
                  <a:ea typeface="Arimo Bold"/>
                  <a:cs typeface="Arimo Bold"/>
                  <a:sym typeface="Arimo Bold"/>
                </a:rPr>
                <a:t> Regulative Role:</a:t>
              </a:r>
            </a:p>
          </p:txBody>
        </p:sp>
      </p:grpSp>
      <p:sp>
        <p:nvSpPr>
          <p:cNvPr id="6" name="TextBox 6"/>
          <p:cNvSpPr txBox="1"/>
          <p:nvPr/>
        </p:nvSpPr>
        <p:spPr>
          <a:xfrm>
            <a:off x="1051560" y="4288392"/>
            <a:ext cx="6182503" cy="5136457"/>
          </a:xfrm>
          <a:prstGeom prst="rect">
            <a:avLst/>
          </a:prstGeom>
        </p:spPr>
        <p:txBody>
          <a:bodyPr lIns="0" tIns="0" rIns="0" bIns="0" rtlCol="0" anchor="t">
            <a:spAutoFit/>
          </a:bodyPr>
          <a:lstStyle/>
          <a:p>
            <a:pPr algn="l">
              <a:lnSpc>
                <a:spcPts val="3960"/>
              </a:lnSpc>
            </a:pPr>
            <a:r>
              <a:rPr lang="en-US" sz="3300">
                <a:solidFill>
                  <a:srgbClr val="000000"/>
                </a:solidFill>
                <a:latin typeface="Calibri (MS)"/>
                <a:ea typeface="Calibri (MS)"/>
                <a:cs typeface="Calibri (MS)"/>
                <a:sym typeface="Calibri (MS)"/>
              </a:rPr>
              <a:t>The state establishes and enforces employment laws, including minimum wage, non-discrimination, and labor standards. This role also extends to regulating collective bargaining through labor laws, impacting how employers, unions, and employees interact.</a:t>
            </a:r>
          </a:p>
        </p:txBody>
      </p:sp>
      <p:grpSp>
        <p:nvGrpSpPr>
          <p:cNvPr id="7" name="Group 7"/>
          <p:cNvGrpSpPr>
            <a:grpSpLocks noChangeAspect="1"/>
          </p:cNvGrpSpPr>
          <p:nvPr/>
        </p:nvGrpSpPr>
        <p:grpSpPr>
          <a:xfrm>
            <a:off x="7967553" y="724326"/>
            <a:ext cx="10318162" cy="9562672"/>
            <a:chOff x="0" y="0"/>
            <a:chExt cx="13757550" cy="12750230"/>
          </a:xfrm>
        </p:grpSpPr>
        <p:sp>
          <p:nvSpPr>
            <p:cNvPr id="8" name="Freeform 8" descr="Front steps and columns of a majestic city building"/>
            <p:cNvSpPr/>
            <p:nvPr/>
          </p:nvSpPr>
          <p:spPr>
            <a:xfrm>
              <a:off x="0" y="0"/>
              <a:ext cx="13757529" cy="12750292"/>
            </a:xfrm>
            <a:custGeom>
              <a:avLst/>
              <a:gdLst/>
              <a:ahLst/>
              <a:cxnLst/>
              <a:rect l="l" t="t" r="r" b="b"/>
              <a:pathLst>
                <a:path w="13757529" h="12750292">
                  <a:moveTo>
                    <a:pt x="0" y="0"/>
                  </a:moveTo>
                  <a:lnTo>
                    <a:pt x="13757529" y="0"/>
                  </a:lnTo>
                  <a:lnTo>
                    <a:pt x="13757529" y="12750292"/>
                  </a:lnTo>
                  <a:lnTo>
                    <a:pt x="0" y="12750292"/>
                  </a:lnTo>
                  <a:lnTo>
                    <a:pt x="0" y="0"/>
                  </a:lnTo>
                  <a:close/>
                </a:path>
              </a:pathLst>
            </a:custGeom>
            <a:blipFill>
              <a:blip r:embed="rId4"/>
              <a:stretch>
                <a:fillRect l="-22926" r="-26432" b="-7412"/>
              </a:stretch>
            </a:blipFill>
          </p:spPr>
        </p:sp>
      </p:grpSp>
      <p:grpSp>
        <p:nvGrpSpPr>
          <p:cNvPr id="9" name="Group 9"/>
          <p:cNvGrpSpPr>
            <a:grpSpLocks noChangeAspect="1"/>
          </p:cNvGrpSpPr>
          <p:nvPr/>
        </p:nvGrpSpPr>
        <p:grpSpPr>
          <a:xfrm>
            <a:off x="0" y="-104998"/>
            <a:ext cx="2991466" cy="1396811"/>
            <a:chOff x="0" y="0"/>
            <a:chExt cx="3988622" cy="1862414"/>
          </a:xfrm>
        </p:grpSpPr>
        <p:sp>
          <p:nvSpPr>
            <p:cNvPr id="10" name="Freeform 10"/>
            <p:cNvSpPr/>
            <p:nvPr/>
          </p:nvSpPr>
          <p:spPr>
            <a:xfrm>
              <a:off x="0" y="0"/>
              <a:ext cx="3988562" cy="1862455"/>
            </a:xfrm>
            <a:custGeom>
              <a:avLst/>
              <a:gdLst/>
              <a:ahLst/>
              <a:cxnLst/>
              <a:rect l="l" t="t" r="r" b="b"/>
              <a:pathLst>
                <a:path w="3988562" h="1862455">
                  <a:moveTo>
                    <a:pt x="0" y="0"/>
                  </a:moveTo>
                  <a:lnTo>
                    <a:pt x="3988562" y="0"/>
                  </a:lnTo>
                  <a:lnTo>
                    <a:pt x="3988562" y="1862455"/>
                  </a:lnTo>
                  <a:lnTo>
                    <a:pt x="0" y="1862455"/>
                  </a:lnTo>
                  <a:lnTo>
                    <a:pt x="0" y="0"/>
                  </a:lnTo>
                  <a:close/>
                </a:path>
              </a:pathLst>
            </a:custGeom>
            <a:blipFill>
              <a:blip r:embed="rId5"/>
              <a:stretch>
                <a:fillRect t="-59701" r="-1" b="-54458"/>
              </a:stretch>
            </a:blipFill>
          </p:spPr>
        </p:sp>
      </p:gr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3"/>
            <a:stretch>
              <a:fillRect/>
            </a:stretch>
          </a:blipFill>
        </p:spPr>
      </p:sp>
      <p:grpSp>
        <p:nvGrpSpPr>
          <p:cNvPr id="3" name="Group 3"/>
          <p:cNvGrpSpPr/>
          <p:nvPr/>
        </p:nvGrpSpPr>
        <p:grpSpPr>
          <a:xfrm>
            <a:off x="960120" y="2057400"/>
            <a:ext cx="6552903" cy="1365915"/>
            <a:chOff x="0" y="0"/>
            <a:chExt cx="8737204" cy="1821220"/>
          </a:xfrm>
        </p:grpSpPr>
        <p:sp>
          <p:nvSpPr>
            <p:cNvPr id="4" name="Freeform 4"/>
            <p:cNvSpPr/>
            <p:nvPr/>
          </p:nvSpPr>
          <p:spPr>
            <a:xfrm>
              <a:off x="0" y="0"/>
              <a:ext cx="8737204" cy="1821220"/>
            </a:xfrm>
            <a:custGeom>
              <a:avLst/>
              <a:gdLst/>
              <a:ahLst/>
              <a:cxnLst/>
              <a:rect l="l" t="t" r="r" b="b"/>
              <a:pathLst>
                <a:path w="8737204" h="1821220">
                  <a:moveTo>
                    <a:pt x="0" y="0"/>
                  </a:moveTo>
                  <a:lnTo>
                    <a:pt x="8737204" y="0"/>
                  </a:lnTo>
                  <a:lnTo>
                    <a:pt x="8737204" y="1821220"/>
                  </a:lnTo>
                  <a:lnTo>
                    <a:pt x="0" y="1821220"/>
                  </a:lnTo>
                  <a:close/>
                </a:path>
              </a:pathLst>
            </a:custGeom>
            <a:solidFill>
              <a:srgbClr val="000000">
                <a:alpha val="0"/>
              </a:srgbClr>
            </a:solidFill>
          </p:spPr>
        </p:sp>
        <p:sp>
          <p:nvSpPr>
            <p:cNvPr id="5" name="TextBox 5"/>
            <p:cNvSpPr txBox="1"/>
            <p:nvPr/>
          </p:nvSpPr>
          <p:spPr>
            <a:xfrm>
              <a:off x="0" y="228600"/>
              <a:ext cx="8737204" cy="1592620"/>
            </a:xfrm>
            <a:prstGeom prst="rect">
              <a:avLst/>
            </a:prstGeom>
          </p:spPr>
          <p:txBody>
            <a:bodyPr lIns="0" tIns="0" rIns="0" bIns="0" rtlCol="0" anchor="b"/>
            <a:lstStyle/>
            <a:p>
              <a:pPr algn="l">
                <a:lnSpc>
                  <a:spcPts val="2475"/>
                </a:lnSpc>
              </a:pPr>
              <a:r>
                <a:rPr lang="en-US" sz="4200" b="1">
                  <a:solidFill>
                    <a:srgbClr val="001D35"/>
                  </a:solidFill>
                  <a:latin typeface="Arimo Bold"/>
                  <a:ea typeface="Arimo Bold"/>
                  <a:cs typeface="Arimo Bold"/>
                  <a:sym typeface="Arimo Bold"/>
                </a:rPr>
                <a:t>2. Employer Role:</a:t>
              </a:r>
            </a:p>
            <a:p>
              <a:pPr algn="l">
                <a:lnSpc>
                  <a:spcPts val="2475"/>
                </a:lnSpc>
              </a:pPr>
              <a:endParaRPr lang="en-US" sz="4200" b="1">
                <a:solidFill>
                  <a:srgbClr val="001D35"/>
                </a:solidFill>
                <a:latin typeface="Arimo Bold"/>
                <a:ea typeface="Arimo Bold"/>
                <a:cs typeface="Arimo Bold"/>
                <a:sym typeface="Arimo Bold"/>
              </a:endParaRPr>
            </a:p>
          </p:txBody>
        </p:sp>
      </p:grpSp>
      <p:sp>
        <p:nvSpPr>
          <p:cNvPr id="6" name="TextBox 6"/>
          <p:cNvSpPr txBox="1"/>
          <p:nvPr/>
        </p:nvSpPr>
        <p:spPr>
          <a:xfrm>
            <a:off x="1051560" y="4288392"/>
            <a:ext cx="6182503" cy="4401673"/>
          </a:xfrm>
          <a:prstGeom prst="rect">
            <a:avLst/>
          </a:prstGeom>
        </p:spPr>
        <p:txBody>
          <a:bodyPr lIns="0" tIns="0" rIns="0" bIns="0" rtlCol="0" anchor="t">
            <a:spAutoFit/>
          </a:bodyPr>
          <a:lstStyle/>
          <a:p>
            <a:pPr algn="l">
              <a:lnSpc>
                <a:spcPts val="3960"/>
              </a:lnSpc>
            </a:pPr>
            <a:r>
              <a:rPr lang="en-US" sz="3300">
                <a:solidFill>
                  <a:srgbClr val="000000"/>
                </a:solidFill>
                <a:latin typeface="Calibri (MS)"/>
                <a:ea typeface="Calibri (MS)"/>
                <a:cs typeface="Calibri (MS)"/>
                <a:sym typeface="Calibri (MS)"/>
              </a:rPr>
              <a:t>The state acts as an employer in its own right, creating its own employment relationships.</a:t>
            </a:r>
          </a:p>
        </p:txBody>
      </p:sp>
      <p:grpSp>
        <p:nvGrpSpPr>
          <p:cNvPr id="7" name="Group 7"/>
          <p:cNvGrpSpPr>
            <a:grpSpLocks noChangeAspect="1"/>
          </p:cNvGrpSpPr>
          <p:nvPr/>
        </p:nvGrpSpPr>
        <p:grpSpPr>
          <a:xfrm>
            <a:off x="7967553" y="724326"/>
            <a:ext cx="10318162" cy="9562672"/>
            <a:chOff x="0" y="0"/>
            <a:chExt cx="13757550" cy="12750230"/>
          </a:xfrm>
        </p:grpSpPr>
        <p:sp>
          <p:nvSpPr>
            <p:cNvPr id="8" name="Freeform 8" descr="Front steps and columns of a majestic city building"/>
            <p:cNvSpPr/>
            <p:nvPr/>
          </p:nvSpPr>
          <p:spPr>
            <a:xfrm>
              <a:off x="0" y="0"/>
              <a:ext cx="13757529" cy="12750292"/>
            </a:xfrm>
            <a:custGeom>
              <a:avLst/>
              <a:gdLst/>
              <a:ahLst/>
              <a:cxnLst/>
              <a:rect l="l" t="t" r="r" b="b"/>
              <a:pathLst>
                <a:path w="13757529" h="12750292">
                  <a:moveTo>
                    <a:pt x="0" y="0"/>
                  </a:moveTo>
                  <a:lnTo>
                    <a:pt x="13757529" y="0"/>
                  </a:lnTo>
                  <a:lnTo>
                    <a:pt x="13757529" y="12750292"/>
                  </a:lnTo>
                  <a:lnTo>
                    <a:pt x="0" y="12750292"/>
                  </a:lnTo>
                  <a:lnTo>
                    <a:pt x="0" y="0"/>
                  </a:lnTo>
                  <a:close/>
                </a:path>
              </a:pathLst>
            </a:custGeom>
            <a:blipFill>
              <a:blip r:embed="rId4"/>
              <a:stretch>
                <a:fillRect l="-22926" r="-26432" b="-7412"/>
              </a:stretch>
            </a:blipFill>
          </p:spPr>
        </p:sp>
      </p:grpSp>
      <p:grpSp>
        <p:nvGrpSpPr>
          <p:cNvPr id="9" name="Group 9"/>
          <p:cNvGrpSpPr>
            <a:grpSpLocks noChangeAspect="1"/>
          </p:cNvGrpSpPr>
          <p:nvPr/>
        </p:nvGrpSpPr>
        <p:grpSpPr>
          <a:xfrm>
            <a:off x="0" y="-104998"/>
            <a:ext cx="2991466" cy="1396811"/>
            <a:chOff x="0" y="0"/>
            <a:chExt cx="3988622" cy="1862414"/>
          </a:xfrm>
        </p:grpSpPr>
        <p:sp>
          <p:nvSpPr>
            <p:cNvPr id="10" name="Freeform 10"/>
            <p:cNvSpPr/>
            <p:nvPr/>
          </p:nvSpPr>
          <p:spPr>
            <a:xfrm>
              <a:off x="0" y="0"/>
              <a:ext cx="3988562" cy="1862455"/>
            </a:xfrm>
            <a:custGeom>
              <a:avLst/>
              <a:gdLst/>
              <a:ahLst/>
              <a:cxnLst/>
              <a:rect l="l" t="t" r="r" b="b"/>
              <a:pathLst>
                <a:path w="3988562" h="1862455">
                  <a:moveTo>
                    <a:pt x="0" y="0"/>
                  </a:moveTo>
                  <a:lnTo>
                    <a:pt x="3988562" y="0"/>
                  </a:lnTo>
                  <a:lnTo>
                    <a:pt x="3988562" y="1862455"/>
                  </a:lnTo>
                  <a:lnTo>
                    <a:pt x="0" y="1862455"/>
                  </a:lnTo>
                  <a:lnTo>
                    <a:pt x="0" y="0"/>
                  </a:lnTo>
                  <a:close/>
                </a:path>
              </a:pathLst>
            </a:custGeom>
            <a:blipFill>
              <a:blip r:embed="rId5"/>
              <a:stretch>
                <a:fillRect t="-59701" r="-1" b="-54458"/>
              </a:stretch>
            </a:blipFill>
          </p:spPr>
        </p:sp>
      </p:gr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3"/>
            <a:stretch>
              <a:fillRect/>
            </a:stretch>
          </a:blipFill>
        </p:spPr>
      </p:sp>
      <p:grpSp>
        <p:nvGrpSpPr>
          <p:cNvPr id="3" name="Group 3"/>
          <p:cNvGrpSpPr/>
          <p:nvPr/>
        </p:nvGrpSpPr>
        <p:grpSpPr>
          <a:xfrm>
            <a:off x="960120" y="2057400"/>
            <a:ext cx="6552903" cy="1365915"/>
            <a:chOff x="0" y="0"/>
            <a:chExt cx="8737204" cy="1821220"/>
          </a:xfrm>
        </p:grpSpPr>
        <p:sp>
          <p:nvSpPr>
            <p:cNvPr id="4" name="Freeform 4"/>
            <p:cNvSpPr/>
            <p:nvPr/>
          </p:nvSpPr>
          <p:spPr>
            <a:xfrm>
              <a:off x="0" y="0"/>
              <a:ext cx="8737204" cy="1821220"/>
            </a:xfrm>
            <a:custGeom>
              <a:avLst/>
              <a:gdLst/>
              <a:ahLst/>
              <a:cxnLst/>
              <a:rect l="l" t="t" r="r" b="b"/>
              <a:pathLst>
                <a:path w="8737204" h="1821220">
                  <a:moveTo>
                    <a:pt x="0" y="0"/>
                  </a:moveTo>
                  <a:lnTo>
                    <a:pt x="8737204" y="0"/>
                  </a:lnTo>
                  <a:lnTo>
                    <a:pt x="8737204" y="1821220"/>
                  </a:lnTo>
                  <a:lnTo>
                    <a:pt x="0" y="1821220"/>
                  </a:lnTo>
                  <a:close/>
                </a:path>
              </a:pathLst>
            </a:custGeom>
            <a:solidFill>
              <a:srgbClr val="000000">
                <a:alpha val="0"/>
              </a:srgbClr>
            </a:solidFill>
          </p:spPr>
        </p:sp>
        <p:sp>
          <p:nvSpPr>
            <p:cNvPr id="5" name="TextBox 5"/>
            <p:cNvSpPr txBox="1"/>
            <p:nvPr/>
          </p:nvSpPr>
          <p:spPr>
            <a:xfrm>
              <a:off x="0" y="228600"/>
              <a:ext cx="8737204" cy="1592620"/>
            </a:xfrm>
            <a:prstGeom prst="rect">
              <a:avLst/>
            </a:prstGeom>
          </p:spPr>
          <p:txBody>
            <a:bodyPr lIns="0" tIns="0" rIns="0" bIns="0" rtlCol="0" anchor="b"/>
            <a:lstStyle/>
            <a:p>
              <a:pPr algn="l">
                <a:lnSpc>
                  <a:spcPts val="2475"/>
                </a:lnSpc>
              </a:pPr>
              <a:r>
                <a:rPr lang="en-US" sz="4200" b="1">
                  <a:solidFill>
                    <a:srgbClr val="001D35"/>
                  </a:solidFill>
                  <a:latin typeface="Arimo Bold"/>
                  <a:ea typeface="Arimo Bold"/>
                  <a:cs typeface="Arimo Bold"/>
                  <a:sym typeface="Arimo Bold"/>
                </a:rPr>
                <a:t>3. Facilitative Role:</a:t>
              </a:r>
            </a:p>
            <a:p>
              <a:pPr algn="l">
                <a:lnSpc>
                  <a:spcPts val="2475"/>
                </a:lnSpc>
              </a:pPr>
              <a:endParaRPr lang="en-US" sz="4200" b="1">
                <a:solidFill>
                  <a:srgbClr val="001D35"/>
                </a:solidFill>
                <a:latin typeface="Arimo Bold"/>
                <a:ea typeface="Arimo Bold"/>
                <a:cs typeface="Arimo Bold"/>
                <a:sym typeface="Arimo Bold"/>
              </a:endParaRPr>
            </a:p>
          </p:txBody>
        </p:sp>
      </p:grpSp>
      <p:sp>
        <p:nvSpPr>
          <p:cNvPr id="6" name="TextBox 6"/>
          <p:cNvSpPr txBox="1"/>
          <p:nvPr/>
        </p:nvSpPr>
        <p:spPr>
          <a:xfrm>
            <a:off x="1051560" y="4288392"/>
            <a:ext cx="6182503" cy="5136457"/>
          </a:xfrm>
          <a:prstGeom prst="rect">
            <a:avLst/>
          </a:prstGeom>
        </p:spPr>
        <p:txBody>
          <a:bodyPr lIns="0" tIns="0" rIns="0" bIns="0" rtlCol="0" anchor="t">
            <a:spAutoFit/>
          </a:bodyPr>
          <a:lstStyle/>
          <a:p>
            <a:pPr algn="l">
              <a:lnSpc>
                <a:spcPts val="3960"/>
              </a:lnSpc>
            </a:pPr>
            <a:r>
              <a:rPr lang="en-US" sz="3300">
                <a:solidFill>
                  <a:srgbClr val="000000"/>
                </a:solidFill>
                <a:latin typeface="Calibri (MS)"/>
                <a:ea typeface="Calibri (MS)"/>
                <a:cs typeface="Calibri (MS)"/>
                <a:sym typeface="Calibri (MS)"/>
              </a:rPr>
              <a:t>The state helps establish social norms that influence the employment relationship.</a:t>
            </a:r>
          </a:p>
        </p:txBody>
      </p:sp>
      <p:grpSp>
        <p:nvGrpSpPr>
          <p:cNvPr id="7" name="Group 7"/>
          <p:cNvGrpSpPr>
            <a:grpSpLocks noChangeAspect="1"/>
          </p:cNvGrpSpPr>
          <p:nvPr/>
        </p:nvGrpSpPr>
        <p:grpSpPr>
          <a:xfrm>
            <a:off x="7967553" y="724326"/>
            <a:ext cx="10318162" cy="9562672"/>
            <a:chOff x="0" y="0"/>
            <a:chExt cx="13757550" cy="12750230"/>
          </a:xfrm>
        </p:grpSpPr>
        <p:sp>
          <p:nvSpPr>
            <p:cNvPr id="8" name="Freeform 8" descr="Front steps and columns of a majestic city building"/>
            <p:cNvSpPr/>
            <p:nvPr/>
          </p:nvSpPr>
          <p:spPr>
            <a:xfrm>
              <a:off x="0" y="0"/>
              <a:ext cx="13757529" cy="12750292"/>
            </a:xfrm>
            <a:custGeom>
              <a:avLst/>
              <a:gdLst/>
              <a:ahLst/>
              <a:cxnLst/>
              <a:rect l="l" t="t" r="r" b="b"/>
              <a:pathLst>
                <a:path w="13757529" h="12750292">
                  <a:moveTo>
                    <a:pt x="0" y="0"/>
                  </a:moveTo>
                  <a:lnTo>
                    <a:pt x="13757529" y="0"/>
                  </a:lnTo>
                  <a:lnTo>
                    <a:pt x="13757529" y="12750292"/>
                  </a:lnTo>
                  <a:lnTo>
                    <a:pt x="0" y="12750292"/>
                  </a:lnTo>
                  <a:lnTo>
                    <a:pt x="0" y="0"/>
                  </a:lnTo>
                  <a:close/>
                </a:path>
              </a:pathLst>
            </a:custGeom>
            <a:blipFill>
              <a:blip r:embed="rId4"/>
              <a:stretch>
                <a:fillRect l="-22926" r="-26432" b="-7412"/>
              </a:stretch>
            </a:blipFill>
          </p:spPr>
        </p:sp>
      </p:grpSp>
      <p:grpSp>
        <p:nvGrpSpPr>
          <p:cNvPr id="9" name="Group 9"/>
          <p:cNvGrpSpPr>
            <a:grpSpLocks noChangeAspect="1"/>
          </p:cNvGrpSpPr>
          <p:nvPr/>
        </p:nvGrpSpPr>
        <p:grpSpPr>
          <a:xfrm>
            <a:off x="0" y="-104998"/>
            <a:ext cx="2991466" cy="1396811"/>
            <a:chOff x="0" y="0"/>
            <a:chExt cx="3988622" cy="1862414"/>
          </a:xfrm>
        </p:grpSpPr>
        <p:sp>
          <p:nvSpPr>
            <p:cNvPr id="10" name="Freeform 10"/>
            <p:cNvSpPr/>
            <p:nvPr/>
          </p:nvSpPr>
          <p:spPr>
            <a:xfrm>
              <a:off x="0" y="0"/>
              <a:ext cx="3988562" cy="1862455"/>
            </a:xfrm>
            <a:custGeom>
              <a:avLst/>
              <a:gdLst/>
              <a:ahLst/>
              <a:cxnLst/>
              <a:rect l="l" t="t" r="r" b="b"/>
              <a:pathLst>
                <a:path w="3988562" h="1862455">
                  <a:moveTo>
                    <a:pt x="0" y="0"/>
                  </a:moveTo>
                  <a:lnTo>
                    <a:pt x="3988562" y="0"/>
                  </a:lnTo>
                  <a:lnTo>
                    <a:pt x="3988562" y="1862455"/>
                  </a:lnTo>
                  <a:lnTo>
                    <a:pt x="0" y="1862455"/>
                  </a:lnTo>
                  <a:lnTo>
                    <a:pt x="0" y="0"/>
                  </a:lnTo>
                  <a:close/>
                </a:path>
              </a:pathLst>
            </a:custGeom>
            <a:blipFill>
              <a:blip r:embed="rId5"/>
              <a:stretch>
                <a:fillRect t="-59701" r="-1" b="-54458"/>
              </a:stretch>
            </a:blipFill>
          </p:spPr>
        </p:sp>
      </p:gr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3"/>
            <a:stretch>
              <a:fillRect/>
            </a:stretch>
          </a:blipFill>
        </p:spPr>
      </p:sp>
      <p:grpSp>
        <p:nvGrpSpPr>
          <p:cNvPr id="3" name="Group 3"/>
          <p:cNvGrpSpPr/>
          <p:nvPr/>
        </p:nvGrpSpPr>
        <p:grpSpPr>
          <a:xfrm>
            <a:off x="960120" y="2057400"/>
            <a:ext cx="6552903" cy="1365915"/>
            <a:chOff x="0" y="0"/>
            <a:chExt cx="8737204" cy="1821220"/>
          </a:xfrm>
        </p:grpSpPr>
        <p:sp>
          <p:nvSpPr>
            <p:cNvPr id="4" name="Freeform 4"/>
            <p:cNvSpPr/>
            <p:nvPr/>
          </p:nvSpPr>
          <p:spPr>
            <a:xfrm>
              <a:off x="0" y="0"/>
              <a:ext cx="8737204" cy="1821220"/>
            </a:xfrm>
            <a:custGeom>
              <a:avLst/>
              <a:gdLst/>
              <a:ahLst/>
              <a:cxnLst/>
              <a:rect l="l" t="t" r="r" b="b"/>
              <a:pathLst>
                <a:path w="8737204" h="1821220">
                  <a:moveTo>
                    <a:pt x="0" y="0"/>
                  </a:moveTo>
                  <a:lnTo>
                    <a:pt x="8737204" y="0"/>
                  </a:lnTo>
                  <a:lnTo>
                    <a:pt x="8737204" y="1821220"/>
                  </a:lnTo>
                  <a:lnTo>
                    <a:pt x="0" y="1821220"/>
                  </a:lnTo>
                  <a:close/>
                </a:path>
              </a:pathLst>
            </a:custGeom>
            <a:solidFill>
              <a:srgbClr val="000000">
                <a:alpha val="0"/>
              </a:srgbClr>
            </a:solidFill>
          </p:spPr>
        </p:sp>
        <p:sp>
          <p:nvSpPr>
            <p:cNvPr id="5" name="TextBox 5"/>
            <p:cNvSpPr txBox="1"/>
            <p:nvPr/>
          </p:nvSpPr>
          <p:spPr>
            <a:xfrm>
              <a:off x="0" y="228600"/>
              <a:ext cx="8737204" cy="1592620"/>
            </a:xfrm>
            <a:prstGeom prst="rect">
              <a:avLst/>
            </a:prstGeom>
          </p:spPr>
          <p:txBody>
            <a:bodyPr lIns="0" tIns="0" rIns="0" bIns="0" rtlCol="0" anchor="b"/>
            <a:lstStyle/>
            <a:p>
              <a:pPr algn="l">
                <a:lnSpc>
                  <a:spcPts val="2475"/>
                </a:lnSpc>
              </a:pPr>
              <a:r>
                <a:rPr lang="en-US" sz="4200" b="1">
                  <a:solidFill>
                    <a:srgbClr val="001D35"/>
                  </a:solidFill>
                  <a:latin typeface="Arimo Bold"/>
                  <a:ea typeface="Arimo Bold"/>
                  <a:cs typeface="Arimo Bold"/>
                  <a:sym typeface="Arimo Bold"/>
                </a:rPr>
                <a:t>4. Structural Role:</a:t>
              </a:r>
            </a:p>
            <a:p>
              <a:pPr algn="l">
                <a:lnSpc>
                  <a:spcPts val="2475"/>
                </a:lnSpc>
              </a:pPr>
              <a:endParaRPr lang="en-US" sz="4200" b="1">
                <a:solidFill>
                  <a:srgbClr val="001D35"/>
                </a:solidFill>
                <a:latin typeface="Arimo Bold"/>
                <a:ea typeface="Arimo Bold"/>
                <a:cs typeface="Arimo Bold"/>
                <a:sym typeface="Arimo Bold"/>
              </a:endParaRPr>
            </a:p>
          </p:txBody>
        </p:sp>
      </p:grpSp>
      <p:sp>
        <p:nvSpPr>
          <p:cNvPr id="6" name="TextBox 6"/>
          <p:cNvSpPr txBox="1"/>
          <p:nvPr/>
        </p:nvSpPr>
        <p:spPr>
          <a:xfrm>
            <a:off x="1051560" y="4288392"/>
            <a:ext cx="6182503" cy="5136457"/>
          </a:xfrm>
          <a:prstGeom prst="rect">
            <a:avLst/>
          </a:prstGeom>
        </p:spPr>
        <p:txBody>
          <a:bodyPr lIns="0" tIns="0" rIns="0" bIns="0" rtlCol="0" anchor="t">
            <a:spAutoFit/>
          </a:bodyPr>
          <a:lstStyle/>
          <a:p>
            <a:pPr algn="l">
              <a:lnSpc>
                <a:spcPts val="3960"/>
              </a:lnSpc>
            </a:pPr>
            <a:r>
              <a:rPr lang="en-US" sz="3300">
                <a:solidFill>
                  <a:srgbClr val="000000"/>
                </a:solidFill>
                <a:latin typeface="Calibri (MS)"/>
                <a:ea typeface="Calibri (MS)"/>
                <a:cs typeface="Calibri (MS)"/>
                <a:sym typeface="Calibri (MS)"/>
              </a:rPr>
              <a:t>The state's sets the general framework or general policies of the state in all sectors and fields (economic, political, social, cultural, and educational), which affects the labor relationship.</a:t>
            </a:r>
          </a:p>
        </p:txBody>
      </p:sp>
      <p:grpSp>
        <p:nvGrpSpPr>
          <p:cNvPr id="7" name="Group 7"/>
          <p:cNvGrpSpPr>
            <a:grpSpLocks noChangeAspect="1"/>
          </p:cNvGrpSpPr>
          <p:nvPr/>
        </p:nvGrpSpPr>
        <p:grpSpPr>
          <a:xfrm>
            <a:off x="7967553" y="724326"/>
            <a:ext cx="10318162" cy="9562672"/>
            <a:chOff x="0" y="0"/>
            <a:chExt cx="13757550" cy="12750230"/>
          </a:xfrm>
        </p:grpSpPr>
        <p:sp>
          <p:nvSpPr>
            <p:cNvPr id="8" name="Freeform 8" descr="Front steps and columns of a majestic city building"/>
            <p:cNvSpPr/>
            <p:nvPr/>
          </p:nvSpPr>
          <p:spPr>
            <a:xfrm>
              <a:off x="0" y="0"/>
              <a:ext cx="13757529" cy="12750292"/>
            </a:xfrm>
            <a:custGeom>
              <a:avLst/>
              <a:gdLst/>
              <a:ahLst/>
              <a:cxnLst/>
              <a:rect l="l" t="t" r="r" b="b"/>
              <a:pathLst>
                <a:path w="13757529" h="12750292">
                  <a:moveTo>
                    <a:pt x="0" y="0"/>
                  </a:moveTo>
                  <a:lnTo>
                    <a:pt x="13757529" y="0"/>
                  </a:lnTo>
                  <a:lnTo>
                    <a:pt x="13757529" y="12750292"/>
                  </a:lnTo>
                  <a:lnTo>
                    <a:pt x="0" y="12750292"/>
                  </a:lnTo>
                  <a:lnTo>
                    <a:pt x="0" y="0"/>
                  </a:lnTo>
                  <a:close/>
                </a:path>
              </a:pathLst>
            </a:custGeom>
            <a:blipFill>
              <a:blip r:embed="rId4"/>
              <a:stretch>
                <a:fillRect l="-22926" r="-26432" b="-7412"/>
              </a:stretch>
            </a:blipFill>
          </p:spPr>
        </p:sp>
      </p:grpSp>
      <p:grpSp>
        <p:nvGrpSpPr>
          <p:cNvPr id="9" name="Group 9"/>
          <p:cNvGrpSpPr>
            <a:grpSpLocks noChangeAspect="1"/>
          </p:cNvGrpSpPr>
          <p:nvPr/>
        </p:nvGrpSpPr>
        <p:grpSpPr>
          <a:xfrm>
            <a:off x="0" y="-104998"/>
            <a:ext cx="2991466" cy="1396811"/>
            <a:chOff x="0" y="0"/>
            <a:chExt cx="3988622" cy="1862414"/>
          </a:xfrm>
        </p:grpSpPr>
        <p:sp>
          <p:nvSpPr>
            <p:cNvPr id="10" name="Freeform 10"/>
            <p:cNvSpPr/>
            <p:nvPr/>
          </p:nvSpPr>
          <p:spPr>
            <a:xfrm>
              <a:off x="0" y="0"/>
              <a:ext cx="3988562" cy="1862455"/>
            </a:xfrm>
            <a:custGeom>
              <a:avLst/>
              <a:gdLst/>
              <a:ahLst/>
              <a:cxnLst/>
              <a:rect l="l" t="t" r="r" b="b"/>
              <a:pathLst>
                <a:path w="3988562" h="1862455">
                  <a:moveTo>
                    <a:pt x="0" y="0"/>
                  </a:moveTo>
                  <a:lnTo>
                    <a:pt x="3988562" y="0"/>
                  </a:lnTo>
                  <a:lnTo>
                    <a:pt x="3988562" y="1862455"/>
                  </a:lnTo>
                  <a:lnTo>
                    <a:pt x="0" y="1862455"/>
                  </a:lnTo>
                  <a:lnTo>
                    <a:pt x="0" y="0"/>
                  </a:lnTo>
                  <a:close/>
                </a:path>
              </a:pathLst>
            </a:custGeom>
            <a:blipFill>
              <a:blip r:embed="rId5"/>
              <a:stretch>
                <a:fillRect t="-59701" r="-1" b="-54458"/>
              </a:stretch>
            </a:blipFill>
          </p:spPr>
        </p:sp>
      </p:gr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3"/>
            <a:stretch>
              <a:fillRect/>
            </a:stretch>
          </a:blipFill>
        </p:spPr>
      </p:sp>
      <p:grpSp>
        <p:nvGrpSpPr>
          <p:cNvPr id="3" name="Group 3"/>
          <p:cNvGrpSpPr/>
          <p:nvPr/>
        </p:nvGrpSpPr>
        <p:grpSpPr>
          <a:xfrm>
            <a:off x="960120" y="2057400"/>
            <a:ext cx="6552903" cy="1365915"/>
            <a:chOff x="0" y="0"/>
            <a:chExt cx="8737204" cy="1821220"/>
          </a:xfrm>
        </p:grpSpPr>
        <p:sp>
          <p:nvSpPr>
            <p:cNvPr id="4" name="Freeform 4"/>
            <p:cNvSpPr/>
            <p:nvPr/>
          </p:nvSpPr>
          <p:spPr>
            <a:xfrm>
              <a:off x="0" y="0"/>
              <a:ext cx="8737204" cy="1821220"/>
            </a:xfrm>
            <a:custGeom>
              <a:avLst/>
              <a:gdLst/>
              <a:ahLst/>
              <a:cxnLst/>
              <a:rect l="l" t="t" r="r" b="b"/>
              <a:pathLst>
                <a:path w="8737204" h="1821220">
                  <a:moveTo>
                    <a:pt x="0" y="0"/>
                  </a:moveTo>
                  <a:lnTo>
                    <a:pt x="8737204" y="0"/>
                  </a:lnTo>
                  <a:lnTo>
                    <a:pt x="8737204" y="1821220"/>
                  </a:lnTo>
                  <a:lnTo>
                    <a:pt x="0" y="1821220"/>
                  </a:lnTo>
                  <a:close/>
                </a:path>
              </a:pathLst>
            </a:custGeom>
            <a:solidFill>
              <a:srgbClr val="000000">
                <a:alpha val="0"/>
              </a:srgbClr>
            </a:solidFill>
          </p:spPr>
        </p:sp>
        <p:sp>
          <p:nvSpPr>
            <p:cNvPr id="5" name="TextBox 5"/>
            <p:cNvSpPr txBox="1"/>
            <p:nvPr/>
          </p:nvSpPr>
          <p:spPr>
            <a:xfrm>
              <a:off x="0" y="228600"/>
              <a:ext cx="8737204" cy="1592620"/>
            </a:xfrm>
            <a:prstGeom prst="rect">
              <a:avLst/>
            </a:prstGeom>
          </p:spPr>
          <p:txBody>
            <a:bodyPr lIns="0" tIns="0" rIns="0" bIns="0" rtlCol="0" anchor="b"/>
            <a:lstStyle/>
            <a:p>
              <a:pPr algn="l">
                <a:lnSpc>
                  <a:spcPts val="2475"/>
                </a:lnSpc>
              </a:pPr>
              <a:r>
                <a:rPr lang="en-US" sz="4200" b="1">
                  <a:solidFill>
                    <a:srgbClr val="001D35"/>
                  </a:solidFill>
                  <a:latin typeface="Arimo Bold"/>
                  <a:ea typeface="Arimo Bold"/>
                  <a:cs typeface="Arimo Bold"/>
                  <a:sym typeface="Arimo Bold"/>
                </a:rPr>
                <a:t>5. Constitutive Role:</a:t>
              </a:r>
            </a:p>
          </p:txBody>
        </p:sp>
      </p:grpSp>
      <p:sp>
        <p:nvSpPr>
          <p:cNvPr id="6" name="TextBox 6"/>
          <p:cNvSpPr txBox="1"/>
          <p:nvPr/>
        </p:nvSpPr>
        <p:spPr>
          <a:xfrm>
            <a:off x="1051560" y="4027135"/>
            <a:ext cx="6182503" cy="4401673"/>
          </a:xfrm>
          <a:prstGeom prst="rect">
            <a:avLst/>
          </a:prstGeom>
        </p:spPr>
        <p:txBody>
          <a:bodyPr lIns="0" tIns="0" rIns="0" bIns="0" rtlCol="0" anchor="t">
            <a:spAutoFit/>
          </a:bodyPr>
          <a:lstStyle/>
          <a:p>
            <a:pPr algn="l">
              <a:lnSpc>
                <a:spcPts val="3960"/>
              </a:lnSpc>
            </a:pPr>
            <a:r>
              <a:rPr lang="en-US" sz="3300">
                <a:solidFill>
                  <a:srgbClr val="000000"/>
                </a:solidFill>
                <a:latin typeface="Calibri (MS)"/>
                <a:ea typeface="Calibri (MS)"/>
                <a:cs typeface="Calibri (MS)"/>
                <a:sym typeface="Calibri (MS)"/>
              </a:rPr>
              <a:t>The state defines the fundamental rules that govern how labor relations are formed, such as the recognition of trade unions, collective agreements, and workers’ representation rights. This role serves as the foundation upon which the other roles are built.</a:t>
            </a:r>
          </a:p>
        </p:txBody>
      </p:sp>
      <p:grpSp>
        <p:nvGrpSpPr>
          <p:cNvPr id="7" name="Group 7"/>
          <p:cNvGrpSpPr>
            <a:grpSpLocks noChangeAspect="1"/>
          </p:cNvGrpSpPr>
          <p:nvPr/>
        </p:nvGrpSpPr>
        <p:grpSpPr>
          <a:xfrm>
            <a:off x="7967553" y="724326"/>
            <a:ext cx="10318162" cy="9562672"/>
            <a:chOff x="0" y="0"/>
            <a:chExt cx="13757550" cy="12750230"/>
          </a:xfrm>
        </p:grpSpPr>
        <p:sp>
          <p:nvSpPr>
            <p:cNvPr id="8" name="Freeform 8" descr="Front steps and columns of a majestic city building"/>
            <p:cNvSpPr/>
            <p:nvPr/>
          </p:nvSpPr>
          <p:spPr>
            <a:xfrm>
              <a:off x="0" y="0"/>
              <a:ext cx="13757529" cy="12750292"/>
            </a:xfrm>
            <a:custGeom>
              <a:avLst/>
              <a:gdLst/>
              <a:ahLst/>
              <a:cxnLst/>
              <a:rect l="l" t="t" r="r" b="b"/>
              <a:pathLst>
                <a:path w="13757529" h="12750292">
                  <a:moveTo>
                    <a:pt x="0" y="0"/>
                  </a:moveTo>
                  <a:lnTo>
                    <a:pt x="13757529" y="0"/>
                  </a:lnTo>
                  <a:lnTo>
                    <a:pt x="13757529" y="12750292"/>
                  </a:lnTo>
                  <a:lnTo>
                    <a:pt x="0" y="12750292"/>
                  </a:lnTo>
                  <a:lnTo>
                    <a:pt x="0" y="0"/>
                  </a:lnTo>
                  <a:close/>
                </a:path>
              </a:pathLst>
            </a:custGeom>
            <a:blipFill>
              <a:blip r:embed="rId4"/>
              <a:stretch>
                <a:fillRect l="-22926" r="-26432" b="-7412"/>
              </a:stretch>
            </a:blipFill>
          </p:spPr>
        </p:sp>
      </p:grpSp>
      <p:grpSp>
        <p:nvGrpSpPr>
          <p:cNvPr id="9" name="Group 9"/>
          <p:cNvGrpSpPr>
            <a:grpSpLocks noChangeAspect="1"/>
          </p:cNvGrpSpPr>
          <p:nvPr/>
        </p:nvGrpSpPr>
        <p:grpSpPr>
          <a:xfrm>
            <a:off x="0" y="-104998"/>
            <a:ext cx="2991466" cy="1396811"/>
            <a:chOff x="0" y="0"/>
            <a:chExt cx="3988622" cy="1862414"/>
          </a:xfrm>
        </p:grpSpPr>
        <p:sp>
          <p:nvSpPr>
            <p:cNvPr id="10" name="Freeform 10"/>
            <p:cNvSpPr/>
            <p:nvPr/>
          </p:nvSpPr>
          <p:spPr>
            <a:xfrm>
              <a:off x="0" y="0"/>
              <a:ext cx="3988562" cy="1862455"/>
            </a:xfrm>
            <a:custGeom>
              <a:avLst/>
              <a:gdLst/>
              <a:ahLst/>
              <a:cxnLst/>
              <a:rect l="l" t="t" r="r" b="b"/>
              <a:pathLst>
                <a:path w="3988562" h="1862455">
                  <a:moveTo>
                    <a:pt x="0" y="0"/>
                  </a:moveTo>
                  <a:lnTo>
                    <a:pt x="3988562" y="0"/>
                  </a:lnTo>
                  <a:lnTo>
                    <a:pt x="3988562" y="1862455"/>
                  </a:lnTo>
                  <a:lnTo>
                    <a:pt x="0" y="1862455"/>
                  </a:lnTo>
                  <a:lnTo>
                    <a:pt x="0" y="0"/>
                  </a:lnTo>
                  <a:close/>
                </a:path>
              </a:pathLst>
            </a:custGeom>
            <a:blipFill>
              <a:blip r:embed="rId5"/>
              <a:stretch>
                <a:fillRect t="-59701" r="-1" b="-54458"/>
              </a:stretch>
            </a:blipFill>
          </p:spPr>
        </p:sp>
      </p:gr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grpSp>
        <p:nvGrpSpPr>
          <p:cNvPr id="3" name="Group 3"/>
          <p:cNvGrpSpPr/>
          <p:nvPr/>
        </p:nvGrpSpPr>
        <p:grpSpPr>
          <a:xfrm>
            <a:off x="960120" y="488054"/>
            <a:ext cx="6552903" cy="2935262"/>
            <a:chOff x="0" y="0"/>
            <a:chExt cx="8737204" cy="3913682"/>
          </a:xfrm>
        </p:grpSpPr>
        <p:sp>
          <p:nvSpPr>
            <p:cNvPr id="4" name="Freeform 4"/>
            <p:cNvSpPr/>
            <p:nvPr/>
          </p:nvSpPr>
          <p:spPr>
            <a:xfrm>
              <a:off x="0" y="0"/>
              <a:ext cx="8737204" cy="3913682"/>
            </a:xfrm>
            <a:custGeom>
              <a:avLst/>
              <a:gdLst/>
              <a:ahLst/>
              <a:cxnLst/>
              <a:rect l="l" t="t" r="r" b="b"/>
              <a:pathLst>
                <a:path w="8737204" h="3913682">
                  <a:moveTo>
                    <a:pt x="0" y="0"/>
                  </a:moveTo>
                  <a:lnTo>
                    <a:pt x="8737204" y="0"/>
                  </a:lnTo>
                  <a:lnTo>
                    <a:pt x="8737204" y="3913682"/>
                  </a:lnTo>
                  <a:lnTo>
                    <a:pt x="0" y="3913682"/>
                  </a:lnTo>
                  <a:close/>
                </a:path>
              </a:pathLst>
            </a:custGeom>
            <a:solidFill>
              <a:srgbClr val="000000">
                <a:alpha val="0"/>
              </a:srgbClr>
            </a:solidFill>
          </p:spPr>
        </p:sp>
        <p:sp>
          <p:nvSpPr>
            <p:cNvPr id="5" name="TextBox 5"/>
            <p:cNvSpPr txBox="1"/>
            <p:nvPr/>
          </p:nvSpPr>
          <p:spPr>
            <a:xfrm>
              <a:off x="0" y="-76200"/>
              <a:ext cx="8737204" cy="3989882"/>
            </a:xfrm>
            <a:prstGeom prst="rect">
              <a:avLst/>
            </a:prstGeom>
          </p:spPr>
          <p:txBody>
            <a:bodyPr lIns="0" tIns="0" rIns="0" bIns="0" rtlCol="0" anchor="b"/>
            <a:lstStyle/>
            <a:p>
              <a:pPr algn="l">
                <a:lnSpc>
                  <a:spcPts val="8748"/>
                </a:lnSpc>
              </a:pPr>
              <a:r>
                <a:rPr lang="en-US" sz="8100">
                  <a:solidFill>
                    <a:srgbClr val="000000"/>
                  </a:solidFill>
                  <a:latin typeface="Calibri (MS) Light"/>
                  <a:ea typeface="Calibri (MS) Light"/>
                  <a:cs typeface="Calibri (MS) Light"/>
                  <a:sym typeface="Calibri (MS) Light"/>
                </a:rPr>
                <a:t>Define state</a:t>
              </a:r>
            </a:p>
          </p:txBody>
        </p:sp>
      </p:grpSp>
      <p:sp>
        <p:nvSpPr>
          <p:cNvPr id="6" name="Freeform 6"/>
          <p:cNvSpPr/>
          <p:nvPr/>
        </p:nvSpPr>
        <p:spPr>
          <a:xfrm>
            <a:off x="926782" y="3847154"/>
            <a:ext cx="5278755" cy="94107"/>
          </a:xfrm>
          <a:custGeom>
            <a:avLst/>
            <a:gdLst/>
            <a:ahLst/>
            <a:cxnLst/>
            <a:rect l="l" t="t" r="r" b="b"/>
            <a:pathLst>
              <a:path w="5278755" h="94107">
                <a:moveTo>
                  <a:pt x="0" y="0"/>
                </a:moveTo>
                <a:lnTo>
                  <a:pt x="5278756" y="0"/>
                </a:lnTo>
                <a:lnTo>
                  <a:pt x="5278756" y="94106"/>
                </a:lnTo>
                <a:lnTo>
                  <a:pt x="0" y="94106"/>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sp>
      <p:sp>
        <p:nvSpPr>
          <p:cNvPr id="7" name="TextBox 7"/>
          <p:cNvSpPr txBox="1"/>
          <p:nvPr/>
        </p:nvSpPr>
        <p:spPr>
          <a:xfrm>
            <a:off x="1051560" y="4326493"/>
            <a:ext cx="6182503" cy="4918137"/>
          </a:xfrm>
          <a:prstGeom prst="rect">
            <a:avLst/>
          </a:prstGeom>
        </p:spPr>
        <p:txBody>
          <a:bodyPr lIns="0" tIns="0" rIns="0" bIns="0" rtlCol="0" anchor="t">
            <a:spAutoFit/>
          </a:bodyPr>
          <a:lstStyle/>
          <a:p>
            <a:pPr marL="597217" lvl="1" indent="-298609" algn="l">
              <a:lnSpc>
                <a:spcPts val="3564"/>
              </a:lnSpc>
              <a:buFont typeface="Arial"/>
              <a:buChar char="•"/>
            </a:pPr>
            <a:r>
              <a:rPr lang="en-US" sz="3300">
                <a:solidFill>
                  <a:srgbClr val="000000"/>
                </a:solidFill>
                <a:latin typeface="Calibri (MS)"/>
                <a:ea typeface="Calibri (MS)"/>
                <a:cs typeface="Calibri (MS)"/>
                <a:sym typeface="Calibri (MS)"/>
              </a:rPr>
              <a:t>The state refers to a governed entity (country) or a sub-entity (territory of a country).</a:t>
            </a:r>
          </a:p>
        </p:txBody>
      </p:sp>
      <p:grpSp>
        <p:nvGrpSpPr>
          <p:cNvPr id="8" name="Group 8"/>
          <p:cNvGrpSpPr>
            <a:grpSpLocks noChangeAspect="1"/>
          </p:cNvGrpSpPr>
          <p:nvPr/>
        </p:nvGrpSpPr>
        <p:grpSpPr>
          <a:xfrm>
            <a:off x="7967553" y="903777"/>
            <a:ext cx="10318162" cy="9383223"/>
            <a:chOff x="0" y="0"/>
            <a:chExt cx="13757550" cy="12510964"/>
          </a:xfrm>
        </p:grpSpPr>
        <p:sp>
          <p:nvSpPr>
            <p:cNvPr id="9" name="Freeform 9" descr="Front steps and columns of a majestic city building"/>
            <p:cNvSpPr/>
            <p:nvPr/>
          </p:nvSpPr>
          <p:spPr>
            <a:xfrm>
              <a:off x="0" y="0"/>
              <a:ext cx="13757529" cy="12511024"/>
            </a:xfrm>
            <a:custGeom>
              <a:avLst/>
              <a:gdLst/>
              <a:ahLst/>
              <a:cxnLst/>
              <a:rect l="l" t="t" r="r" b="b"/>
              <a:pathLst>
                <a:path w="13757529" h="12511024">
                  <a:moveTo>
                    <a:pt x="0" y="0"/>
                  </a:moveTo>
                  <a:lnTo>
                    <a:pt x="13757529" y="0"/>
                  </a:lnTo>
                  <a:lnTo>
                    <a:pt x="13757529" y="12511024"/>
                  </a:lnTo>
                  <a:lnTo>
                    <a:pt x="0" y="12511024"/>
                  </a:lnTo>
                  <a:lnTo>
                    <a:pt x="0" y="0"/>
                  </a:lnTo>
                  <a:close/>
                </a:path>
              </a:pathLst>
            </a:custGeom>
            <a:blipFill>
              <a:blip r:embed="rId5"/>
              <a:stretch>
                <a:fillRect l="-22926" r="-26432" b="-9466"/>
              </a:stretch>
            </a:blipFill>
          </p:spPr>
        </p:sp>
      </p:grpSp>
      <p:grpSp>
        <p:nvGrpSpPr>
          <p:cNvPr id="10" name="Group 10"/>
          <p:cNvGrpSpPr>
            <a:grpSpLocks noChangeAspect="1"/>
          </p:cNvGrpSpPr>
          <p:nvPr/>
        </p:nvGrpSpPr>
        <p:grpSpPr>
          <a:xfrm>
            <a:off x="0" y="-104998"/>
            <a:ext cx="2991466" cy="1396811"/>
            <a:chOff x="0" y="0"/>
            <a:chExt cx="3988622" cy="1862414"/>
          </a:xfrm>
        </p:grpSpPr>
        <p:sp>
          <p:nvSpPr>
            <p:cNvPr id="11" name="Freeform 11"/>
            <p:cNvSpPr/>
            <p:nvPr/>
          </p:nvSpPr>
          <p:spPr>
            <a:xfrm>
              <a:off x="0" y="0"/>
              <a:ext cx="3988562" cy="1862455"/>
            </a:xfrm>
            <a:custGeom>
              <a:avLst/>
              <a:gdLst/>
              <a:ahLst/>
              <a:cxnLst/>
              <a:rect l="l" t="t" r="r" b="b"/>
              <a:pathLst>
                <a:path w="3988562" h="1862455">
                  <a:moveTo>
                    <a:pt x="0" y="0"/>
                  </a:moveTo>
                  <a:lnTo>
                    <a:pt x="3988562" y="0"/>
                  </a:lnTo>
                  <a:lnTo>
                    <a:pt x="3988562" y="1862455"/>
                  </a:lnTo>
                  <a:lnTo>
                    <a:pt x="0" y="1862455"/>
                  </a:lnTo>
                  <a:lnTo>
                    <a:pt x="0" y="0"/>
                  </a:lnTo>
                  <a:close/>
                </a:path>
              </a:pathLst>
            </a:custGeom>
            <a:blipFill>
              <a:blip r:embed="rId6"/>
              <a:stretch>
                <a:fillRect t="-59701" r="-1" b="-54458"/>
              </a:stretch>
            </a:blipFill>
          </p:spPr>
        </p:sp>
      </p:gr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3"/>
            <a:stretch>
              <a:fillRect/>
            </a:stretch>
          </a:blipFill>
        </p:spPr>
      </p:sp>
      <p:grpSp>
        <p:nvGrpSpPr>
          <p:cNvPr id="3" name="Group 3"/>
          <p:cNvGrpSpPr/>
          <p:nvPr/>
        </p:nvGrpSpPr>
        <p:grpSpPr>
          <a:xfrm>
            <a:off x="960120" y="1186035"/>
            <a:ext cx="6552903" cy="2361304"/>
            <a:chOff x="0" y="0"/>
            <a:chExt cx="8737204" cy="3148406"/>
          </a:xfrm>
        </p:grpSpPr>
        <p:sp>
          <p:nvSpPr>
            <p:cNvPr id="4" name="Freeform 4"/>
            <p:cNvSpPr/>
            <p:nvPr/>
          </p:nvSpPr>
          <p:spPr>
            <a:xfrm>
              <a:off x="0" y="0"/>
              <a:ext cx="8737204" cy="3148406"/>
            </a:xfrm>
            <a:custGeom>
              <a:avLst/>
              <a:gdLst/>
              <a:ahLst/>
              <a:cxnLst/>
              <a:rect l="l" t="t" r="r" b="b"/>
              <a:pathLst>
                <a:path w="8737204" h="3148406">
                  <a:moveTo>
                    <a:pt x="0" y="0"/>
                  </a:moveTo>
                  <a:lnTo>
                    <a:pt x="8737204" y="0"/>
                  </a:lnTo>
                  <a:lnTo>
                    <a:pt x="8737204" y="3148406"/>
                  </a:lnTo>
                  <a:lnTo>
                    <a:pt x="0" y="3148406"/>
                  </a:lnTo>
                  <a:close/>
                </a:path>
              </a:pathLst>
            </a:custGeom>
            <a:solidFill>
              <a:srgbClr val="000000">
                <a:alpha val="0"/>
              </a:srgbClr>
            </a:solidFill>
          </p:spPr>
        </p:sp>
        <p:sp>
          <p:nvSpPr>
            <p:cNvPr id="5" name="TextBox 5"/>
            <p:cNvSpPr txBox="1"/>
            <p:nvPr/>
          </p:nvSpPr>
          <p:spPr>
            <a:xfrm>
              <a:off x="0" y="-76200"/>
              <a:ext cx="8737204" cy="3224606"/>
            </a:xfrm>
            <a:prstGeom prst="rect">
              <a:avLst/>
            </a:prstGeom>
          </p:spPr>
          <p:txBody>
            <a:bodyPr lIns="0" tIns="0" rIns="0" bIns="0" rtlCol="0" anchor="b"/>
            <a:lstStyle/>
            <a:p>
              <a:pPr algn="l">
                <a:lnSpc>
                  <a:spcPts val="8748"/>
                </a:lnSpc>
              </a:pPr>
              <a:r>
                <a:rPr lang="en-US" sz="8100">
                  <a:solidFill>
                    <a:srgbClr val="000000"/>
                  </a:solidFill>
                  <a:latin typeface="Calibri (MS) Light"/>
                  <a:ea typeface="Calibri (MS) Light"/>
                  <a:cs typeface="Calibri (MS) Light"/>
                  <a:sym typeface="Calibri (MS) Light"/>
                </a:rPr>
                <a:t>Define Government</a:t>
              </a:r>
            </a:p>
          </p:txBody>
        </p:sp>
      </p:grpSp>
      <p:sp>
        <p:nvSpPr>
          <p:cNvPr id="6" name="Freeform 6"/>
          <p:cNvSpPr/>
          <p:nvPr/>
        </p:nvSpPr>
        <p:spPr>
          <a:xfrm>
            <a:off x="926782" y="3847154"/>
            <a:ext cx="5278755" cy="94107"/>
          </a:xfrm>
          <a:custGeom>
            <a:avLst/>
            <a:gdLst/>
            <a:ahLst/>
            <a:cxnLst/>
            <a:rect l="l" t="t" r="r" b="b"/>
            <a:pathLst>
              <a:path w="5278755" h="94107">
                <a:moveTo>
                  <a:pt x="0" y="0"/>
                </a:moveTo>
                <a:lnTo>
                  <a:pt x="5278756" y="0"/>
                </a:lnTo>
                <a:lnTo>
                  <a:pt x="5278756" y="94106"/>
                </a:lnTo>
                <a:lnTo>
                  <a:pt x="0" y="94106"/>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sp>
      <p:sp>
        <p:nvSpPr>
          <p:cNvPr id="7" name="TextBox 7"/>
          <p:cNvSpPr txBox="1"/>
          <p:nvPr/>
        </p:nvSpPr>
        <p:spPr>
          <a:xfrm>
            <a:off x="1051560" y="4604100"/>
            <a:ext cx="6182503" cy="4918137"/>
          </a:xfrm>
          <a:prstGeom prst="rect">
            <a:avLst/>
          </a:prstGeom>
        </p:spPr>
        <p:txBody>
          <a:bodyPr lIns="0" tIns="0" rIns="0" bIns="0" rtlCol="0" anchor="t">
            <a:spAutoFit/>
          </a:bodyPr>
          <a:lstStyle/>
          <a:p>
            <a:pPr marL="597217" lvl="1" indent="-298609" algn="l">
              <a:lnSpc>
                <a:spcPts val="3564"/>
              </a:lnSpc>
              <a:buFont typeface="Arial"/>
              <a:buChar char="•"/>
            </a:pPr>
            <a:r>
              <a:rPr lang="en-US" sz="3300">
                <a:solidFill>
                  <a:srgbClr val="000000"/>
                </a:solidFill>
                <a:latin typeface="Calibri (MS)"/>
                <a:ea typeface="Calibri (MS)"/>
                <a:cs typeface="Calibri (MS)"/>
                <a:sym typeface="Calibri (MS)"/>
              </a:rPr>
              <a:t>Government is the people and processes by which an entity (country or territory) is governed.</a:t>
            </a:r>
          </a:p>
        </p:txBody>
      </p:sp>
      <p:grpSp>
        <p:nvGrpSpPr>
          <p:cNvPr id="8" name="Group 8"/>
          <p:cNvGrpSpPr>
            <a:grpSpLocks noChangeAspect="1"/>
          </p:cNvGrpSpPr>
          <p:nvPr/>
        </p:nvGrpSpPr>
        <p:grpSpPr>
          <a:xfrm>
            <a:off x="7967553" y="1118238"/>
            <a:ext cx="10318162" cy="9168762"/>
            <a:chOff x="0" y="0"/>
            <a:chExt cx="13757550" cy="12225016"/>
          </a:xfrm>
        </p:grpSpPr>
        <p:sp>
          <p:nvSpPr>
            <p:cNvPr id="9" name="Freeform 9" descr="White pillars"/>
            <p:cNvSpPr/>
            <p:nvPr/>
          </p:nvSpPr>
          <p:spPr>
            <a:xfrm>
              <a:off x="0" y="0"/>
              <a:ext cx="13757529" cy="12225020"/>
            </a:xfrm>
            <a:custGeom>
              <a:avLst/>
              <a:gdLst/>
              <a:ahLst/>
              <a:cxnLst/>
              <a:rect l="l" t="t" r="r" b="b"/>
              <a:pathLst>
                <a:path w="13757529" h="12225020">
                  <a:moveTo>
                    <a:pt x="0" y="0"/>
                  </a:moveTo>
                  <a:lnTo>
                    <a:pt x="13757529" y="0"/>
                  </a:lnTo>
                  <a:lnTo>
                    <a:pt x="13757529" y="12225020"/>
                  </a:lnTo>
                  <a:lnTo>
                    <a:pt x="0" y="12225020"/>
                  </a:lnTo>
                  <a:lnTo>
                    <a:pt x="0" y="0"/>
                  </a:lnTo>
                  <a:close/>
                </a:path>
              </a:pathLst>
            </a:custGeom>
            <a:blipFill>
              <a:blip r:embed="rId6"/>
              <a:stretch>
                <a:fillRect l="-31000" r="-18356" b="-12025"/>
              </a:stretch>
            </a:blipFill>
          </p:spPr>
        </p:sp>
      </p:grpSp>
      <p:grpSp>
        <p:nvGrpSpPr>
          <p:cNvPr id="10" name="Group 10"/>
          <p:cNvGrpSpPr>
            <a:grpSpLocks noChangeAspect="1"/>
          </p:cNvGrpSpPr>
          <p:nvPr/>
        </p:nvGrpSpPr>
        <p:grpSpPr>
          <a:xfrm>
            <a:off x="0" y="-104998"/>
            <a:ext cx="2991466" cy="1396811"/>
            <a:chOff x="0" y="0"/>
            <a:chExt cx="3988622" cy="1862414"/>
          </a:xfrm>
        </p:grpSpPr>
        <p:sp>
          <p:nvSpPr>
            <p:cNvPr id="11" name="Freeform 11"/>
            <p:cNvSpPr/>
            <p:nvPr/>
          </p:nvSpPr>
          <p:spPr>
            <a:xfrm>
              <a:off x="0" y="0"/>
              <a:ext cx="3988562" cy="1862455"/>
            </a:xfrm>
            <a:custGeom>
              <a:avLst/>
              <a:gdLst/>
              <a:ahLst/>
              <a:cxnLst/>
              <a:rect l="l" t="t" r="r" b="b"/>
              <a:pathLst>
                <a:path w="3988562" h="1862455">
                  <a:moveTo>
                    <a:pt x="0" y="0"/>
                  </a:moveTo>
                  <a:lnTo>
                    <a:pt x="3988562" y="0"/>
                  </a:lnTo>
                  <a:lnTo>
                    <a:pt x="3988562" y="1862455"/>
                  </a:lnTo>
                  <a:lnTo>
                    <a:pt x="0" y="1862455"/>
                  </a:lnTo>
                  <a:lnTo>
                    <a:pt x="0" y="0"/>
                  </a:lnTo>
                  <a:close/>
                </a:path>
              </a:pathLst>
            </a:custGeom>
            <a:blipFill>
              <a:blip r:embed="rId7"/>
              <a:stretch>
                <a:fillRect t="-59701" r="-1" b="-54458"/>
              </a:stretch>
            </a:blipFill>
          </p:spPr>
        </p:sp>
      </p:gr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grpSp>
        <p:nvGrpSpPr>
          <p:cNvPr id="3" name="Group 3"/>
          <p:cNvGrpSpPr/>
          <p:nvPr/>
        </p:nvGrpSpPr>
        <p:grpSpPr>
          <a:xfrm>
            <a:off x="1257300" y="1221200"/>
            <a:ext cx="15773400" cy="1988345"/>
            <a:chOff x="0" y="0"/>
            <a:chExt cx="21031200" cy="2651126"/>
          </a:xfrm>
        </p:grpSpPr>
        <p:sp>
          <p:nvSpPr>
            <p:cNvPr id="4" name="Freeform 4"/>
            <p:cNvSpPr/>
            <p:nvPr/>
          </p:nvSpPr>
          <p:spPr>
            <a:xfrm>
              <a:off x="0" y="0"/>
              <a:ext cx="21031200" cy="2651126"/>
            </a:xfrm>
            <a:custGeom>
              <a:avLst/>
              <a:gdLst/>
              <a:ahLst/>
              <a:cxnLst/>
              <a:rect l="l" t="t" r="r" b="b"/>
              <a:pathLst>
                <a:path w="21031200" h="2651126">
                  <a:moveTo>
                    <a:pt x="0" y="0"/>
                  </a:moveTo>
                  <a:lnTo>
                    <a:pt x="21031200" y="0"/>
                  </a:lnTo>
                  <a:lnTo>
                    <a:pt x="21031200" y="2651126"/>
                  </a:lnTo>
                  <a:lnTo>
                    <a:pt x="0" y="2651126"/>
                  </a:lnTo>
                  <a:close/>
                </a:path>
              </a:pathLst>
            </a:custGeom>
            <a:solidFill>
              <a:srgbClr val="000000">
                <a:alpha val="0"/>
              </a:srgbClr>
            </a:solidFill>
          </p:spPr>
        </p:sp>
        <p:sp>
          <p:nvSpPr>
            <p:cNvPr id="5" name="TextBox 5"/>
            <p:cNvSpPr txBox="1"/>
            <p:nvPr/>
          </p:nvSpPr>
          <p:spPr>
            <a:xfrm>
              <a:off x="0" y="-66675"/>
              <a:ext cx="21031200" cy="2717801"/>
            </a:xfrm>
            <a:prstGeom prst="rect">
              <a:avLst/>
            </a:prstGeom>
          </p:spPr>
          <p:txBody>
            <a:bodyPr lIns="0" tIns="0" rIns="0" bIns="0" rtlCol="0" anchor="ctr"/>
            <a:lstStyle/>
            <a:p>
              <a:pPr algn="l">
                <a:lnSpc>
                  <a:spcPts val="7128"/>
                </a:lnSpc>
              </a:pPr>
              <a:r>
                <a:rPr lang="en-US" sz="6600">
                  <a:solidFill>
                    <a:srgbClr val="000000"/>
                  </a:solidFill>
                  <a:latin typeface="Calibri (MS) Light"/>
                  <a:ea typeface="Calibri (MS) Light"/>
                  <a:cs typeface="Calibri (MS) Light"/>
                  <a:sym typeface="Calibri (MS) Light"/>
                </a:rPr>
                <a:t>Discussion questions</a:t>
              </a:r>
            </a:p>
          </p:txBody>
        </p:sp>
      </p:grpSp>
      <p:grpSp>
        <p:nvGrpSpPr>
          <p:cNvPr id="6" name="Group 6"/>
          <p:cNvGrpSpPr/>
          <p:nvPr/>
        </p:nvGrpSpPr>
        <p:grpSpPr>
          <a:xfrm>
            <a:off x="3869475" y="3641804"/>
            <a:ext cx="2935050" cy="2935050"/>
            <a:chOff x="0" y="0"/>
            <a:chExt cx="3913400" cy="3913400"/>
          </a:xfrm>
        </p:grpSpPr>
        <p:sp>
          <p:nvSpPr>
            <p:cNvPr id="7" name="Freeform 7"/>
            <p:cNvSpPr/>
            <p:nvPr/>
          </p:nvSpPr>
          <p:spPr>
            <a:xfrm>
              <a:off x="12700" y="12700"/>
              <a:ext cx="3887978" cy="3887978"/>
            </a:xfrm>
            <a:custGeom>
              <a:avLst/>
              <a:gdLst/>
              <a:ahLst/>
              <a:cxnLst/>
              <a:rect l="l" t="t" r="r" b="b"/>
              <a:pathLst>
                <a:path w="3887978" h="3887978">
                  <a:moveTo>
                    <a:pt x="0" y="0"/>
                  </a:moveTo>
                  <a:lnTo>
                    <a:pt x="3887978" y="0"/>
                  </a:lnTo>
                  <a:lnTo>
                    <a:pt x="3887978" y="3887978"/>
                  </a:lnTo>
                  <a:lnTo>
                    <a:pt x="0" y="3887978"/>
                  </a:lnTo>
                  <a:close/>
                </a:path>
              </a:pathLst>
            </a:custGeom>
            <a:blipFill>
              <a:blip r:embed="rId3"/>
              <a:stretch>
                <a:fillRect l="-326" t="-326" r="-327" b="-327"/>
              </a:stretch>
            </a:blipFill>
          </p:spPr>
        </p:sp>
        <p:sp>
          <p:nvSpPr>
            <p:cNvPr id="8" name="Freeform 8"/>
            <p:cNvSpPr/>
            <p:nvPr/>
          </p:nvSpPr>
          <p:spPr>
            <a:xfrm>
              <a:off x="0" y="0"/>
              <a:ext cx="3913378" cy="3913378"/>
            </a:xfrm>
            <a:custGeom>
              <a:avLst/>
              <a:gdLst/>
              <a:ahLst/>
              <a:cxnLst/>
              <a:rect l="l" t="t" r="r" b="b"/>
              <a:pathLst>
                <a:path w="3913378" h="3913378">
                  <a:moveTo>
                    <a:pt x="12700" y="0"/>
                  </a:moveTo>
                  <a:lnTo>
                    <a:pt x="3900678" y="0"/>
                  </a:lnTo>
                  <a:cubicBezTo>
                    <a:pt x="3907663" y="0"/>
                    <a:pt x="3913378" y="5715"/>
                    <a:pt x="3913378" y="12700"/>
                  </a:cubicBezTo>
                  <a:lnTo>
                    <a:pt x="3913378" y="3900678"/>
                  </a:lnTo>
                  <a:cubicBezTo>
                    <a:pt x="3913378" y="3907663"/>
                    <a:pt x="3907663" y="3913378"/>
                    <a:pt x="3900678" y="3913378"/>
                  </a:cubicBezTo>
                  <a:lnTo>
                    <a:pt x="12700" y="3913378"/>
                  </a:lnTo>
                  <a:cubicBezTo>
                    <a:pt x="5715" y="3913378"/>
                    <a:pt x="0" y="3907663"/>
                    <a:pt x="0" y="3900678"/>
                  </a:cubicBezTo>
                  <a:lnTo>
                    <a:pt x="0" y="12700"/>
                  </a:lnTo>
                  <a:cubicBezTo>
                    <a:pt x="0" y="5715"/>
                    <a:pt x="5715" y="0"/>
                    <a:pt x="12700" y="0"/>
                  </a:cubicBezTo>
                  <a:moveTo>
                    <a:pt x="12700" y="25400"/>
                  </a:moveTo>
                  <a:lnTo>
                    <a:pt x="12700" y="12700"/>
                  </a:lnTo>
                  <a:lnTo>
                    <a:pt x="25400" y="12700"/>
                  </a:lnTo>
                  <a:lnTo>
                    <a:pt x="25400" y="3900678"/>
                  </a:lnTo>
                  <a:lnTo>
                    <a:pt x="12700" y="3900678"/>
                  </a:lnTo>
                  <a:lnTo>
                    <a:pt x="12700" y="3887978"/>
                  </a:lnTo>
                  <a:lnTo>
                    <a:pt x="3900678" y="3887978"/>
                  </a:lnTo>
                  <a:lnTo>
                    <a:pt x="3900678" y="3900678"/>
                  </a:lnTo>
                  <a:lnTo>
                    <a:pt x="3887978" y="3900678"/>
                  </a:lnTo>
                  <a:lnTo>
                    <a:pt x="3887978" y="12700"/>
                  </a:lnTo>
                  <a:lnTo>
                    <a:pt x="3900678" y="12700"/>
                  </a:lnTo>
                  <a:lnTo>
                    <a:pt x="3900678" y="25400"/>
                  </a:lnTo>
                  <a:lnTo>
                    <a:pt x="12700" y="25400"/>
                  </a:lnTo>
                  <a:close/>
                </a:path>
              </a:pathLst>
            </a:custGeom>
            <a:solidFill>
              <a:srgbClr val="FFFFFF"/>
            </a:solidFill>
          </p:spPr>
        </p:sp>
      </p:grpSp>
      <p:sp>
        <p:nvSpPr>
          <p:cNvPr id="9" name="TextBox 9"/>
          <p:cNvSpPr txBox="1"/>
          <p:nvPr/>
        </p:nvSpPr>
        <p:spPr>
          <a:xfrm>
            <a:off x="2092238" y="7191590"/>
            <a:ext cx="6489525" cy="1165725"/>
          </a:xfrm>
          <a:prstGeom prst="rect">
            <a:avLst/>
          </a:prstGeom>
        </p:spPr>
        <p:txBody>
          <a:bodyPr lIns="0" tIns="0" rIns="0" bIns="0" rtlCol="0" anchor="t">
            <a:spAutoFit/>
          </a:bodyPr>
          <a:lstStyle/>
          <a:p>
            <a:pPr algn="ctr">
              <a:lnSpc>
                <a:spcPts val="4140"/>
              </a:lnSpc>
            </a:pPr>
            <a:r>
              <a:rPr lang="en-US" sz="3450">
                <a:solidFill>
                  <a:srgbClr val="000000"/>
                </a:solidFill>
                <a:latin typeface="Calibri (MS)"/>
                <a:ea typeface="Calibri (MS)"/>
                <a:cs typeface="Calibri (MS)"/>
                <a:sym typeface="Calibri (MS)"/>
              </a:rPr>
              <a:t>Why the state is considered one of the actors of ER?</a:t>
            </a:r>
          </a:p>
        </p:txBody>
      </p:sp>
      <p:grpSp>
        <p:nvGrpSpPr>
          <p:cNvPr id="10" name="Group 10"/>
          <p:cNvGrpSpPr/>
          <p:nvPr/>
        </p:nvGrpSpPr>
        <p:grpSpPr>
          <a:xfrm>
            <a:off x="11483475" y="3641804"/>
            <a:ext cx="2935050" cy="2935050"/>
            <a:chOff x="0" y="0"/>
            <a:chExt cx="3913400" cy="3913400"/>
          </a:xfrm>
        </p:grpSpPr>
        <p:sp>
          <p:nvSpPr>
            <p:cNvPr id="11" name="Freeform 11"/>
            <p:cNvSpPr/>
            <p:nvPr/>
          </p:nvSpPr>
          <p:spPr>
            <a:xfrm>
              <a:off x="12700" y="12700"/>
              <a:ext cx="3887978" cy="3887978"/>
            </a:xfrm>
            <a:custGeom>
              <a:avLst/>
              <a:gdLst/>
              <a:ahLst/>
              <a:cxnLst/>
              <a:rect l="l" t="t" r="r" b="b"/>
              <a:pathLst>
                <a:path w="3887978" h="3887978">
                  <a:moveTo>
                    <a:pt x="0" y="0"/>
                  </a:moveTo>
                  <a:lnTo>
                    <a:pt x="3887978" y="0"/>
                  </a:lnTo>
                  <a:lnTo>
                    <a:pt x="3887978" y="3887978"/>
                  </a:lnTo>
                  <a:lnTo>
                    <a:pt x="0" y="3887978"/>
                  </a:lnTo>
                  <a:close/>
                </a:path>
              </a:pathLst>
            </a:custGeom>
            <a:blipFill>
              <a:blip r:embed="rId4"/>
              <a:stretch>
                <a:fillRect l="-326" t="-326" r="-327" b="-327"/>
              </a:stretch>
            </a:blipFill>
          </p:spPr>
        </p:sp>
        <p:sp>
          <p:nvSpPr>
            <p:cNvPr id="12" name="Freeform 12"/>
            <p:cNvSpPr/>
            <p:nvPr/>
          </p:nvSpPr>
          <p:spPr>
            <a:xfrm>
              <a:off x="0" y="0"/>
              <a:ext cx="3913378" cy="3913378"/>
            </a:xfrm>
            <a:custGeom>
              <a:avLst/>
              <a:gdLst/>
              <a:ahLst/>
              <a:cxnLst/>
              <a:rect l="l" t="t" r="r" b="b"/>
              <a:pathLst>
                <a:path w="3913378" h="3913378">
                  <a:moveTo>
                    <a:pt x="12700" y="0"/>
                  </a:moveTo>
                  <a:lnTo>
                    <a:pt x="3900678" y="0"/>
                  </a:lnTo>
                  <a:cubicBezTo>
                    <a:pt x="3907663" y="0"/>
                    <a:pt x="3913378" y="5715"/>
                    <a:pt x="3913378" y="12700"/>
                  </a:cubicBezTo>
                  <a:lnTo>
                    <a:pt x="3913378" y="3900678"/>
                  </a:lnTo>
                  <a:cubicBezTo>
                    <a:pt x="3913378" y="3907663"/>
                    <a:pt x="3907663" y="3913378"/>
                    <a:pt x="3900678" y="3913378"/>
                  </a:cubicBezTo>
                  <a:lnTo>
                    <a:pt x="12700" y="3913378"/>
                  </a:lnTo>
                  <a:cubicBezTo>
                    <a:pt x="5715" y="3913378"/>
                    <a:pt x="0" y="3907663"/>
                    <a:pt x="0" y="3900678"/>
                  </a:cubicBezTo>
                  <a:lnTo>
                    <a:pt x="0" y="12700"/>
                  </a:lnTo>
                  <a:cubicBezTo>
                    <a:pt x="0" y="5715"/>
                    <a:pt x="5715" y="0"/>
                    <a:pt x="12700" y="0"/>
                  </a:cubicBezTo>
                  <a:moveTo>
                    <a:pt x="12700" y="25400"/>
                  </a:moveTo>
                  <a:lnTo>
                    <a:pt x="12700" y="12700"/>
                  </a:lnTo>
                  <a:lnTo>
                    <a:pt x="25400" y="12700"/>
                  </a:lnTo>
                  <a:lnTo>
                    <a:pt x="25400" y="3900678"/>
                  </a:lnTo>
                  <a:lnTo>
                    <a:pt x="12700" y="3900678"/>
                  </a:lnTo>
                  <a:lnTo>
                    <a:pt x="12700" y="3887978"/>
                  </a:lnTo>
                  <a:lnTo>
                    <a:pt x="3900678" y="3887978"/>
                  </a:lnTo>
                  <a:lnTo>
                    <a:pt x="3900678" y="3900678"/>
                  </a:lnTo>
                  <a:lnTo>
                    <a:pt x="3887978" y="3900678"/>
                  </a:lnTo>
                  <a:lnTo>
                    <a:pt x="3887978" y="12700"/>
                  </a:lnTo>
                  <a:lnTo>
                    <a:pt x="3900678" y="12700"/>
                  </a:lnTo>
                  <a:lnTo>
                    <a:pt x="3900678" y="25400"/>
                  </a:lnTo>
                  <a:lnTo>
                    <a:pt x="12700" y="25400"/>
                  </a:lnTo>
                  <a:close/>
                </a:path>
              </a:pathLst>
            </a:custGeom>
            <a:solidFill>
              <a:srgbClr val="FFFFFF"/>
            </a:solidFill>
          </p:spPr>
        </p:sp>
      </p:grpSp>
      <p:sp>
        <p:nvSpPr>
          <p:cNvPr id="13" name="TextBox 13"/>
          <p:cNvSpPr txBox="1"/>
          <p:nvPr/>
        </p:nvSpPr>
        <p:spPr>
          <a:xfrm>
            <a:off x="9706238" y="7191590"/>
            <a:ext cx="6489525" cy="1165725"/>
          </a:xfrm>
          <a:prstGeom prst="rect">
            <a:avLst/>
          </a:prstGeom>
        </p:spPr>
        <p:txBody>
          <a:bodyPr lIns="0" tIns="0" rIns="0" bIns="0" rtlCol="0" anchor="t">
            <a:spAutoFit/>
          </a:bodyPr>
          <a:lstStyle/>
          <a:p>
            <a:pPr algn="ctr">
              <a:lnSpc>
                <a:spcPts val="4140"/>
              </a:lnSpc>
            </a:pPr>
            <a:r>
              <a:rPr lang="en-US" sz="3450">
                <a:solidFill>
                  <a:srgbClr val="000000"/>
                </a:solidFill>
                <a:latin typeface="Calibri (MS)"/>
                <a:ea typeface="Calibri (MS)"/>
                <a:cs typeface="Calibri (MS)"/>
                <a:sym typeface="Calibri (MS)"/>
              </a:rPr>
              <a:t>State vs Government?</a:t>
            </a:r>
          </a:p>
        </p:txBody>
      </p:sp>
      <p:grpSp>
        <p:nvGrpSpPr>
          <p:cNvPr id="14" name="Group 14"/>
          <p:cNvGrpSpPr>
            <a:grpSpLocks noChangeAspect="1"/>
          </p:cNvGrpSpPr>
          <p:nvPr/>
        </p:nvGrpSpPr>
        <p:grpSpPr>
          <a:xfrm>
            <a:off x="0" y="-104998"/>
            <a:ext cx="2991466" cy="1396811"/>
            <a:chOff x="0" y="0"/>
            <a:chExt cx="3988622" cy="1862414"/>
          </a:xfrm>
        </p:grpSpPr>
        <p:sp>
          <p:nvSpPr>
            <p:cNvPr id="15" name="Freeform 15"/>
            <p:cNvSpPr/>
            <p:nvPr/>
          </p:nvSpPr>
          <p:spPr>
            <a:xfrm>
              <a:off x="0" y="0"/>
              <a:ext cx="3988562" cy="1862455"/>
            </a:xfrm>
            <a:custGeom>
              <a:avLst/>
              <a:gdLst/>
              <a:ahLst/>
              <a:cxnLst/>
              <a:rect l="l" t="t" r="r" b="b"/>
              <a:pathLst>
                <a:path w="3988562" h="1862455">
                  <a:moveTo>
                    <a:pt x="0" y="0"/>
                  </a:moveTo>
                  <a:lnTo>
                    <a:pt x="3988562" y="0"/>
                  </a:lnTo>
                  <a:lnTo>
                    <a:pt x="3988562" y="1862455"/>
                  </a:lnTo>
                  <a:lnTo>
                    <a:pt x="0" y="1862455"/>
                  </a:lnTo>
                  <a:lnTo>
                    <a:pt x="0" y="0"/>
                  </a:lnTo>
                  <a:close/>
                </a:path>
              </a:pathLst>
            </a:custGeom>
            <a:blipFill>
              <a:blip r:embed="rId5"/>
              <a:stretch>
                <a:fillRect t="-59701" r="-1" b="-54458"/>
              </a:stretch>
            </a:blipFill>
          </p:spPr>
        </p:sp>
      </p:gr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sp>
        <p:nvSpPr>
          <p:cNvPr id="3" name="Freeform 3"/>
          <p:cNvSpPr/>
          <p:nvPr/>
        </p:nvSpPr>
        <p:spPr>
          <a:xfrm>
            <a:off x="1966176" y="0"/>
            <a:ext cx="14355646" cy="10287000"/>
          </a:xfrm>
          <a:custGeom>
            <a:avLst/>
            <a:gdLst/>
            <a:ahLst/>
            <a:cxnLst/>
            <a:rect l="l" t="t" r="r" b="b"/>
            <a:pathLst>
              <a:path w="14355646" h="10287000">
                <a:moveTo>
                  <a:pt x="0" y="0"/>
                </a:moveTo>
                <a:lnTo>
                  <a:pt x="14355646" y="0"/>
                </a:lnTo>
                <a:lnTo>
                  <a:pt x="14355646" y="10287000"/>
                </a:lnTo>
                <a:lnTo>
                  <a:pt x="0" y="10287000"/>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sp>
      <p:grpSp>
        <p:nvGrpSpPr>
          <p:cNvPr id="4" name="Group 4"/>
          <p:cNvGrpSpPr/>
          <p:nvPr/>
        </p:nvGrpSpPr>
        <p:grpSpPr>
          <a:xfrm>
            <a:off x="3838074" y="1432964"/>
            <a:ext cx="10611852" cy="4348462"/>
            <a:chOff x="0" y="0"/>
            <a:chExt cx="14149136" cy="5797950"/>
          </a:xfrm>
        </p:grpSpPr>
        <p:sp>
          <p:nvSpPr>
            <p:cNvPr id="5" name="Freeform 5"/>
            <p:cNvSpPr/>
            <p:nvPr/>
          </p:nvSpPr>
          <p:spPr>
            <a:xfrm>
              <a:off x="0" y="0"/>
              <a:ext cx="14149136" cy="5797950"/>
            </a:xfrm>
            <a:custGeom>
              <a:avLst/>
              <a:gdLst/>
              <a:ahLst/>
              <a:cxnLst/>
              <a:rect l="l" t="t" r="r" b="b"/>
              <a:pathLst>
                <a:path w="14149136" h="5797950">
                  <a:moveTo>
                    <a:pt x="0" y="0"/>
                  </a:moveTo>
                  <a:lnTo>
                    <a:pt x="14149136" y="0"/>
                  </a:lnTo>
                  <a:lnTo>
                    <a:pt x="14149136" y="5797950"/>
                  </a:lnTo>
                  <a:lnTo>
                    <a:pt x="0" y="5797950"/>
                  </a:lnTo>
                  <a:close/>
                </a:path>
              </a:pathLst>
            </a:custGeom>
            <a:solidFill>
              <a:srgbClr val="000000">
                <a:alpha val="0"/>
              </a:srgbClr>
            </a:solidFill>
          </p:spPr>
        </p:sp>
        <p:sp>
          <p:nvSpPr>
            <p:cNvPr id="6" name="TextBox 6"/>
            <p:cNvSpPr txBox="1"/>
            <p:nvPr/>
          </p:nvSpPr>
          <p:spPr>
            <a:xfrm>
              <a:off x="0" y="-95250"/>
              <a:ext cx="14149136" cy="5893200"/>
            </a:xfrm>
            <a:prstGeom prst="rect">
              <a:avLst/>
            </a:prstGeom>
          </p:spPr>
          <p:txBody>
            <a:bodyPr lIns="0" tIns="0" rIns="0" bIns="0" rtlCol="0" anchor="b"/>
            <a:lstStyle/>
            <a:p>
              <a:pPr algn="ctr">
                <a:lnSpc>
                  <a:spcPts val="10692"/>
                </a:lnSpc>
              </a:pPr>
              <a:r>
                <a:rPr lang="en-US" sz="9900">
                  <a:solidFill>
                    <a:srgbClr val="FFFFFF"/>
                  </a:solidFill>
                  <a:latin typeface="Calibri (MS) Light"/>
                  <a:ea typeface="Calibri (MS) Light"/>
                  <a:cs typeface="Calibri (MS) Light"/>
                  <a:sym typeface="Calibri (MS) Light"/>
                </a:rPr>
                <a:t>The main actors in the employment relationship</a:t>
              </a:r>
            </a:p>
          </p:txBody>
        </p:sp>
      </p:grpSp>
      <p:sp>
        <p:nvSpPr>
          <p:cNvPr id="7" name="TextBox 7"/>
          <p:cNvSpPr txBox="1"/>
          <p:nvPr/>
        </p:nvSpPr>
        <p:spPr>
          <a:xfrm>
            <a:off x="4043814" y="6808339"/>
            <a:ext cx="10212404" cy="1354354"/>
          </a:xfrm>
          <a:prstGeom prst="rect">
            <a:avLst/>
          </a:prstGeom>
        </p:spPr>
        <p:txBody>
          <a:bodyPr lIns="0" tIns="0" rIns="0" bIns="0" rtlCol="0" anchor="t">
            <a:spAutoFit/>
          </a:bodyPr>
          <a:lstStyle/>
          <a:p>
            <a:pPr algn="ctr">
              <a:lnSpc>
                <a:spcPts val="4536"/>
              </a:lnSpc>
            </a:pPr>
            <a:r>
              <a:rPr lang="en-US" sz="4200">
                <a:solidFill>
                  <a:srgbClr val="FFFFFF"/>
                </a:solidFill>
                <a:latin typeface="Calibri (MS)"/>
                <a:ea typeface="Calibri (MS)"/>
                <a:cs typeface="Calibri (MS)"/>
                <a:sym typeface="Calibri (MS)"/>
              </a:rPr>
              <a:t>2ⁿᵈ: Institutional actors</a:t>
            </a:r>
          </a:p>
        </p:txBody>
      </p:sp>
      <p:sp>
        <p:nvSpPr>
          <p:cNvPr id="8" name="Freeform 8"/>
          <p:cNvSpPr/>
          <p:nvPr/>
        </p:nvSpPr>
        <p:spPr>
          <a:xfrm>
            <a:off x="5930353" y="6229291"/>
            <a:ext cx="6427296" cy="89344"/>
          </a:xfrm>
          <a:custGeom>
            <a:avLst/>
            <a:gdLst/>
            <a:ahLst/>
            <a:cxnLst/>
            <a:rect l="l" t="t" r="r" b="b"/>
            <a:pathLst>
              <a:path w="6427296" h="89344">
                <a:moveTo>
                  <a:pt x="0" y="0"/>
                </a:moveTo>
                <a:lnTo>
                  <a:pt x="6427296" y="0"/>
                </a:lnTo>
                <a:lnTo>
                  <a:pt x="6427296" y="89344"/>
                </a:lnTo>
                <a:lnTo>
                  <a:pt x="0" y="89344"/>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sp>
      <p:grpSp>
        <p:nvGrpSpPr>
          <p:cNvPr id="9" name="Group 9"/>
          <p:cNvGrpSpPr>
            <a:grpSpLocks noChangeAspect="1"/>
          </p:cNvGrpSpPr>
          <p:nvPr/>
        </p:nvGrpSpPr>
        <p:grpSpPr>
          <a:xfrm>
            <a:off x="0" y="-104998"/>
            <a:ext cx="2991466" cy="1396811"/>
            <a:chOff x="0" y="0"/>
            <a:chExt cx="3988622" cy="1862414"/>
          </a:xfrm>
        </p:grpSpPr>
        <p:sp>
          <p:nvSpPr>
            <p:cNvPr id="10" name="Freeform 10"/>
            <p:cNvSpPr/>
            <p:nvPr/>
          </p:nvSpPr>
          <p:spPr>
            <a:xfrm>
              <a:off x="0" y="0"/>
              <a:ext cx="3988562" cy="1862455"/>
            </a:xfrm>
            <a:custGeom>
              <a:avLst/>
              <a:gdLst/>
              <a:ahLst/>
              <a:cxnLst/>
              <a:rect l="l" t="t" r="r" b="b"/>
              <a:pathLst>
                <a:path w="3988562" h="1862455">
                  <a:moveTo>
                    <a:pt x="0" y="0"/>
                  </a:moveTo>
                  <a:lnTo>
                    <a:pt x="3988562" y="0"/>
                  </a:lnTo>
                  <a:lnTo>
                    <a:pt x="3988562" y="1862455"/>
                  </a:lnTo>
                  <a:lnTo>
                    <a:pt x="0" y="1862455"/>
                  </a:lnTo>
                  <a:lnTo>
                    <a:pt x="0" y="0"/>
                  </a:lnTo>
                  <a:close/>
                </a:path>
              </a:pathLst>
            </a:custGeom>
            <a:blipFill>
              <a:blip r:embed="rId7"/>
              <a:stretch>
                <a:fillRect t="-59701" r="-1" b="-54458"/>
              </a:stretch>
            </a:blipFill>
          </p:spPr>
        </p:sp>
      </p:gr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grpSp>
        <p:nvGrpSpPr>
          <p:cNvPr id="3" name="Group 3"/>
          <p:cNvGrpSpPr/>
          <p:nvPr/>
        </p:nvGrpSpPr>
        <p:grpSpPr>
          <a:xfrm>
            <a:off x="1335507" y="960120"/>
            <a:ext cx="5601021" cy="5349240"/>
            <a:chOff x="0" y="0"/>
            <a:chExt cx="7468028" cy="7132320"/>
          </a:xfrm>
        </p:grpSpPr>
        <p:sp>
          <p:nvSpPr>
            <p:cNvPr id="4" name="Freeform 4"/>
            <p:cNvSpPr/>
            <p:nvPr/>
          </p:nvSpPr>
          <p:spPr>
            <a:xfrm>
              <a:off x="0" y="0"/>
              <a:ext cx="7468028" cy="7132320"/>
            </a:xfrm>
            <a:custGeom>
              <a:avLst/>
              <a:gdLst/>
              <a:ahLst/>
              <a:cxnLst/>
              <a:rect l="l" t="t" r="r" b="b"/>
              <a:pathLst>
                <a:path w="7468028" h="7132320">
                  <a:moveTo>
                    <a:pt x="0" y="0"/>
                  </a:moveTo>
                  <a:lnTo>
                    <a:pt x="7468028" y="0"/>
                  </a:lnTo>
                  <a:lnTo>
                    <a:pt x="7468028" y="7132320"/>
                  </a:lnTo>
                  <a:lnTo>
                    <a:pt x="0" y="7132320"/>
                  </a:lnTo>
                  <a:close/>
                </a:path>
              </a:pathLst>
            </a:custGeom>
            <a:solidFill>
              <a:srgbClr val="000000">
                <a:alpha val="0"/>
              </a:srgbClr>
            </a:solidFill>
          </p:spPr>
        </p:sp>
        <p:sp>
          <p:nvSpPr>
            <p:cNvPr id="5" name="TextBox 5"/>
            <p:cNvSpPr txBox="1"/>
            <p:nvPr/>
          </p:nvSpPr>
          <p:spPr>
            <a:xfrm>
              <a:off x="0" y="-76200"/>
              <a:ext cx="7468028" cy="7208520"/>
            </a:xfrm>
            <a:prstGeom prst="rect">
              <a:avLst/>
            </a:prstGeom>
          </p:spPr>
          <p:txBody>
            <a:bodyPr lIns="0" tIns="0" rIns="0" bIns="0" rtlCol="0" anchor="b"/>
            <a:lstStyle/>
            <a:p>
              <a:pPr algn="l">
                <a:lnSpc>
                  <a:spcPts val="8748"/>
                </a:lnSpc>
              </a:pPr>
              <a:r>
                <a:rPr lang="en-US" sz="8100">
                  <a:solidFill>
                    <a:srgbClr val="000000"/>
                  </a:solidFill>
                  <a:latin typeface="Calibri (MS) Light"/>
                  <a:ea typeface="Calibri (MS) Light"/>
                  <a:cs typeface="Calibri (MS) Light"/>
                  <a:sym typeface="Calibri (MS) Light"/>
                </a:rPr>
                <a:t>Institutional actors</a:t>
              </a:r>
            </a:p>
          </p:txBody>
        </p:sp>
      </p:grpSp>
      <p:sp>
        <p:nvSpPr>
          <p:cNvPr id="6" name="TextBox 6"/>
          <p:cNvSpPr txBox="1"/>
          <p:nvPr/>
        </p:nvSpPr>
        <p:spPr>
          <a:xfrm>
            <a:off x="1426948" y="6980682"/>
            <a:ext cx="5418141" cy="2286762"/>
          </a:xfrm>
          <a:prstGeom prst="rect">
            <a:avLst/>
          </a:prstGeom>
        </p:spPr>
        <p:txBody>
          <a:bodyPr lIns="0" tIns="0" rIns="0" bIns="0" rtlCol="0" anchor="t">
            <a:spAutoFit/>
          </a:bodyPr>
          <a:lstStyle/>
          <a:p>
            <a:pPr algn="l">
              <a:lnSpc>
                <a:spcPts val="3888"/>
              </a:lnSpc>
            </a:pPr>
            <a:r>
              <a:rPr lang="en-US" sz="3600">
                <a:solidFill>
                  <a:srgbClr val="000000"/>
                </a:solidFill>
                <a:latin typeface="Calibri (MS)"/>
                <a:ea typeface="Calibri (MS)"/>
                <a:cs typeface="Calibri (MS)"/>
                <a:sym typeface="Calibri (MS)"/>
              </a:rPr>
              <a:t>Institutional actors are divided into : Employees and Trade unions</a:t>
            </a:r>
          </a:p>
        </p:txBody>
      </p:sp>
      <p:sp>
        <p:nvSpPr>
          <p:cNvPr id="7" name="Freeform 7"/>
          <p:cNvSpPr/>
          <p:nvPr/>
        </p:nvSpPr>
        <p:spPr>
          <a:xfrm>
            <a:off x="1302170" y="6580563"/>
            <a:ext cx="5278755" cy="94107"/>
          </a:xfrm>
          <a:custGeom>
            <a:avLst/>
            <a:gdLst/>
            <a:ahLst/>
            <a:cxnLst/>
            <a:rect l="l" t="t" r="r" b="b"/>
            <a:pathLst>
              <a:path w="5278755" h="94107">
                <a:moveTo>
                  <a:pt x="0" y="0"/>
                </a:moveTo>
                <a:lnTo>
                  <a:pt x="5278754" y="0"/>
                </a:lnTo>
                <a:lnTo>
                  <a:pt x="5278754" y="94107"/>
                </a:lnTo>
                <a:lnTo>
                  <a:pt x="0" y="94107"/>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sp>
      <p:grpSp>
        <p:nvGrpSpPr>
          <p:cNvPr id="8" name="Group 8"/>
          <p:cNvGrpSpPr>
            <a:grpSpLocks noChangeAspect="1"/>
          </p:cNvGrpSpPr>
          <p:nvPr/>
        </p:nvGrpSpPr>
        <p:grpSpPr>
          <a:xfrm>
            <a:off x="7967553" y="1460676"/>
            <a:ext cx="10318162" cy="8826324"/>
            <a:chOff x="0" y="0"/>
            <a:chExt cx="13757550" cy="11768432"/>
          </a:xfrm>
        </p:grpSpPr>
        <p:sp>
          <p:nvSpPr>
            <p:cNvPr id="9" name="Freeform 9" descr="A group of multi coloured wooden stick figures"/>
            <p:cNvSpPr/>
            <p:nvPr/>
          </p:nvSpPr>
          <p:spPr>
            <a:xfrm>
              <a:off x="0" y="0"/>
              <a:ext cx="13757529" cy="11768455"/>
            </a:xfrm>
            <a:custGeom>
              <a:avLst/>
              <a:gdLst/>
              <a:ahLst/>
              <a:cxnLst/>
              <a:rect l="l" t="t" r="r" b="b"/>
              <a:pathLst>
                <a:path w="13757529" h="11768455">
                  <a:moveTo>
                    <a:pt x="0" y="0"/>
                  </a:moveTo>
                  <a:lnTo>
                    <a:pt x="13757529" y="0"/>
                  </a:lnTo>
                  <a:lnTo>
                    <a:pt x="13757529" y="11768455"/>
                  </a:lnTo>
                  <a:lnTo>
                    <a:pt x="0" y="11768455"/>
                  </a:lnTo>
                  <a:lnTo>
                    <a:pt x="0" y="0"/>
                  </a:lnTo>
                  <a:close/>
                </a:path>
              </a:pathLst>
            </a:custGeom>
            <a:blipFill>
              <a:blip r:embed="rId5"/>
              <a:stretch>
                <a:fillRect l="-11811" r="-32156" b="-16693"/>
              </a:stretch>
            </a:blipFill>
          </p:spPr>
        </p:sp>
      </p:grpSp>
      <p:grpSp>
        <p:nvGrpSpPr>
          <p:cNvPr id="10" name="Group 10"/>
          <p:cNvGrpSpPr>
            <a:grpSpLocks noChangeAspect="1"/>
          </p:cNvGrpSpPr>
          <p:nvPr/>
        </p:nvGrpSpPr>
        <p:grpSpPr>
          <a:xfrm>
            <a:off x="0" y="-104998"/>
            <a:ext cx="2991466" cy="1396811"/>
            <a:chOff x="0" y="0"/>
            <a:chExt cx="3988622" cy="1862414"/>
          </a:xfrm>
        </p:grpSpPr>
        <p:sp>
          <p:nvSpPr>
            <p:cNvPr id="11" name="Freeform 11"/>
            <p:cNvSpPr/>
            <p:nvPr/>
          </p:nvSpPr>
          <p:spPr>
            <a:xfrm>
              <a:off x="0" y="0"/>
              <a:ext cx="3988562" cy="1862455"/>
            </a:xfrm>
            <a:custGeom>
              <a:avLst/>
              <a:gdLst/>
              <a:ahLst/>
              <a:cxnLst/>
              <a:rect l="l" t="t" r="r" b="b"/>
              <a:pathLst>
                <a:path w="3988562" h="1862455">
                  <a:moveTo>
                    <a:pt x="0" y="0"/>
                  </a:moveTo>
                  <a:lnTo>
                    <a:pt x="3988562" y="0"/>
                  </a:lnTo>
                  <a:lnTo>
                    <a:pt x="3988562" y="1862455"/>
                  </a:lnTo>
                  <a:lnTo>
                    <a:pt x="0" y="1862455"/>
                  </a:lnTo>
                  <a:lnTo>
                    <a:pt x="0" y="0"/>
                  </a:lnTo>
                  <a:close/>
                </a:path>
              </a:pathLst>
            </a:custGeom>
            <a:blipFill>
              <a:blip r:embed="rId6"/>
              <a:stretch>
                <a:fillRect t="-59701" r="-1" b="-54458"/>
              </a:stretch>
            </a:blipFill>
          </p:spPr>
        </p:sp>
      </p:gr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grpSp>
        <p:nvGrpSpPr>
          <p:cNvPr id="3" name="Group 3"/>
          <p:cNvGrpSpPr/>
          <p:nvPr/>
        </p:nvGrpSpPr>
        <p:grpSpPr>
          <a:xfrm>
            <a:off x="1261872" y="822960"/>
            <a:ext cx="5401290" cy="8147304"/>
            <a:chOff x="0" y="0"/>
            <a:chExt cx="7201720" cy="10863072"/>
          </a:xfrm>
        </p:grpSpPr>
        <p:sp>
          <p:nvSpPr>
            <p:cNvPr id="4" name="Freeform 4"/>
            <p:cNvSpPr/>
            <p:nvPr/>
          </p:nvSpPr>
          <p:spPr>
            <a:xfrm>
              <a:off x="0" y="0"/>
              <a:ext cx="7201720" cy="10863072"/>
            </a:xfrm>
            <a:custGeom>
              <a:avLst/>
              <a:gdLst/>
              <a:ahLst/>
              <a:cxnLst/>
              <a:rect l="l" t="t" r="r" b="b"/>
              <a:pathLst>
                <a:path w="7201720" h="10863072">
                  <a:moveTo>
                    <a:pt x="0" y="0"/>
                  </a:moveTo>
                  <a:lnTo>
                    <a:pt x="7201720" y="0"/>
                  </a:lnTo>
                  <a:lnTo>
                    <a:pt x="7201720" y="10863072"/>
                  </a:lnTo>
                  <a:lnTo>
                    <a:pt x="0" y="10863072"/>
                  </a:lnTo>
                  <a:close/>
                </a:path>
              </a:pathLst>
            </a:custGeom>
            <a:solidFill>
              <a:srgbClr val="000000">
                <a:alpha val="0"/>
              </a:srgbClr>
            </a:solidFill>
          </p:spPr>
        </p:sp>
        <p:sp>
          <p:nvSpPr>
            <p:cNvPr id="5" name="TextBox 5"/>
            <p:cNvSpPr txBox="1"/>
            <p:nvPr/>
          </p:nvSpPr>
          <p:spPr>
            <a:xfrm>
              <a:off x="0" y="-76200"/>
              <a:ext cx="7201720" cy="10939272"/>
            </a:xfrm>
            <a:prstGeom prst="rect">
              <a:avLst/>
            </a:prstGeom>
          </p:spPr>
          <p:txBody>
            <a:bodyPr lIns="0" tIns="0" rIns="0" bIns="0" rtlCol="0" anchor="ctr"/>
            <a:lstStyle/>
            <a:p>
              <a:pPr algn="l">
                <a:lnSpc>
                  <a:spcPts val="8748"/>
                </a:lnSpc>
              </a:pPr>
              <a:r>
                <a:rPr lang="en-US" sz="8100">
                  <a:solidFill>
                    <a:srgbClr val="000000"/>
                  </a:solidFill>
                  <a:latin typeface="Calibri (MS) Light"/>
                  <a:ea typeface="Calibri (MS) Light"/>
                  <a:cs typeface="Calibri (MS) Light"/>
                  <a:sym typeface="Calibri (MS) Light"/>
                </a:rPr>
                <a:t>Institutional actors</a:t>
              </a:r>
            </a:p>
          </p:txBody>
        </p:sp>
      </p:grpSp>
      <p:sp>
        <p:nvSpPr>
          <p:cNvPr id="6" name="Freeform 6"/>
          <p:cNvSpPr/>
          <p:nvPr/>
        </p:nvSpPr>
        <p:spPr>
          <a:xfrm>
            <a:off x="7131722" y="1510412"/>
            <a:ext cx="89344" cy="6782752"/>
          </a:xfrm>
          <a:custGeom>
            <a:avLst/>
            <a:gdLst/>
            <a:ahLst/>
            <a:cxnLst/>
            <a:rect l="l" t="t" r="r" b="b"/>
            <a:pathLst>
              <a:path w="89344" h="6782752">
                <a:moveTo>
                  <a:pt x="0" y="0"/>
                </a:moveTo>
                <a:lnTo>
                  <a:pt x="89345" y="0"/>
                </a:lnTo>
                <a:lnTo>
                  <a:pt x="89345" y="6782753"/>
                </a:lnTo>
                <a:lnTo>
                  <a:pt x="0" y="6782753"/>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sp>
      <p:grpSp>
        <p:nvGrpSpPr>
          <p:cNvPr id="7" name="Group 7"/>
          <p:cNvGrpSpPr/>
          <p:nvPr/>
        </p:nvGrpSpPr>
        <p:grpSpPr>
          <a:xfrm>
            <a:off x="7689627" y="828136"/>
            <a:ext cx="9336502" cy="8147304"/>
            <a:chOff x="0" y="0"/>
            <a:chExt cx="12448670" cy="10863072"/>
          </a:xfrm>
        </p:grpSpPr>
        <p:sp>
          <p:nvSpPr>
            <p:cNvPr id="8" name="Freeform 8"/>
            <p:cNvSpPr/>
            <p:nvPr/>
          </p:nvSpPr>
          <p:spPr>
            <a:xfrm>
              <a:off x="0" y="0"/>
              <a:ext cx="12448670" cy="10863072"/>
            </a:xfrm>
            <a:custGeom>
              <a:avLst/>
              <a:gdLst/>
              <a:ahLst/>
              <a:cxnLst/>
              <a:rect l="l" t="t" r="r" b="b"/>
              <a:pathLst>
                <a:path w="12448670" h="10863072">
                  <a:moveTo>
                    <a:pt x="0" y="0"/>
                  </a:moveTo>
                  <a:lnTo>
                    <a:pt x="12448670" y="0"/>
                  </a:lnTo>
                  <a:lnTo>
                    <a:pt x="12448670" y="10863072"/>
                  </a:lnTo>
                  <a:lnTo>
                    <a:pt x="0" y="10863072"/>
                  </a:lnTo>
                  <a:close/>
                </a:path>
              </a:pathLst>
            </a:custGeom>
            <a:solidFill>
              <a:srgbClr val="000000">
                <a:alpha val="0"/>
              </a:srgbClr>
            </a:solidFill>
          </p:spPr>
        </p:sp>
        <p:sp>
          <p:nvSpPr>
            <p:cNvPr id="9" name="TextBox 9"/>
            <p:cNvSpPr txBox="1"/>
            <p:nvPr/>
          </p:nvSpPr>
          <p:spPr>
            <a:xfrm>
              <a:off x="0" y="-28575"/>
              <a:ext cx="12448670" cy="10891647"/>
            </a:xfrm>
            <a:prstGeom prst="rect">
              <a:avLst/>
            </a:prstGeom>
          </p:spPr>
          <p:txBody>
            <a:bodyPr lIns="0" tIns="0" rIns="0" bIns="0" rtlCol="0" anchor="ctr"/>
            <a:lstStyle/>
            <a:p>
              <a:pPr marL="597217" lvl="1" indent="-298609" algn="l">
                <a:lnSpc>
                  <a:spcPts val="3564"/>
                </a:lnSpc>
                <a:buFont typeface="Arial"/>
                <a:buChar char="•"/>
              </a:pPr>
              <a:r>
                <a:rPr lang="en-US" sz="3300">
                  <a:solidFill>
                    <a:srgbClr val="000000"/>
                  </a:solidFill>
                  <a:latin typeface="Calibri (MS)"/>
                  <a:ea typeface="Calibri (MS)"/>
                  <a:cs typeface="Calibri (MS)"/>
                  <a:sym typeface="Calibri (MS)"/>
                </a:rPr>
                <a:t>The role of the employees and their trade unions is the supply of the skills necessary for the production of goods and services(Ayantunji &amp; Ayantunji, 2013).</a:t>
              </a:r>
            </a:p>
          </p:txBody>
        </p:sp>
      </p:grpSp>
      <p:grpSp>
        <p:nvGrpSpPr>
          <p:cNvPr id="10" name="Group 10"/>
          <p:cNvGrpSpPr>
            <a:grpSpLocks noChangeAspect="1"/>
          </p:cNvGrpSpPr>
          <p:nvPr/>
        </p:nvGrpSpPr>
        <p:grpSpPr>
          <a:xfrm>
            <a:off x="0" y="-104998"/>
            <a:ext cx="2991466" cy="1396811"/>
            <a:chOff x="0" y="0"/>
            <a:chExt cx="3988622" cy="1862414"/>
          </a:xfrm>
        </p:grpSpPr>
        <p:sp>
          <p:nvSpPr>
            <p:cNvPr id="11" name="Freeform 11"/>
            <p:cNvSpPr/>
            <p:nvPr/>
          </p:nvSpPr>
          <p:spPr>
            <a:xfrm>
              <a:off x="0" y="0"/>
              <a:ext cx="3988562" cy="1862455"/>
            </a:xfrm>
            <a:custGeom>
              <a:avLst/>
              <a:gdLst/>
              <a:ahLst/>
              <a:cxnLst/>
              <a:rect l="l" t="t" r="r" b="b"/>
              <a:pathLst>
                <a:path w="3988562" h="1862455">
                  <a:moveTo>
                    <a:pt x="0" y="0"/>
                  </a:moveTo>
                  <a:lnTo>
                    <a:pt x="3988562" y="0"/>
                  </a:lnTo>
                  <a:lnTo>
                    <a:pt x="3988562" y="1862455"/>
                  </a:lnTo>
                  <a:lnTo>
                    <a:pt x="0" y="1862455"/>
                  </a:lnTo>
                  <a:lnTo>
                    <a:pt x="0" y="0"/>
                  </a:lnTo>
                  <a:close/>
                </a:path>
              </a:pathLst>
            </a:custGeom>
            <a:blipFill>
              <a:blip r:embed="rId5"/>
              <a:stretch>
                <a:fillRect t="-59701" r="-1" b="-54458"/>
              </a:stretch>
            </a:blipFill>
          </p:spPr>
        </p:sp>
      </p:gr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grpSp>
        <p:nvGrpSpPr>
          <p:cNvPr id="3" name="Group 3"/>
          <p:cNvGrpSpPr/>
          <p:nvPr/>
        </p:nvGrpSpPr>
        <p:grpSpPr>
          <a:xfrm>
            <a:off x="1261872" y="822960"/>
            <a:ext cx="5401290" cy="8147304"/>
            <a:chOff x="0" y="0"/>
            <a:chExt cx="7201720" cy="10863072"/>
          </a:xfrm>
        </p:grpSpPr>
        <p:sp>
          <p:nvSpPr>
            <p:cNvPr id="4" name="Freeform 4"/>
            <p:cNvSpPr/>
            <p:nvPr/>
          </p:nvSpPr>
          <p:spPr>
            <a:xfrm>
              <a:off x="0" y="0"/>
              <a:ext cx="7201720" cy="10863072"/>
            </a:xfrm>
            <a:custGeom>
              <a:avLst/>
              <a:gdLst/>
              <a:ahLst/>
              <a:cxnLst/>
              <a:rect l="l" t="t" r="r" b="b"/>
              <a:pathLst>
                <a:path w="7201720" h="10863072">
                  <a:moveTo>
                    <a:pt x="0" y="0"/>
                  </a:moveTo>
                  <a:lnTo>
                    <a:pt x="7201720" y="0"/>
                  </a:lnTo>
                  <a:lnTo>
                    <a:pt x="7201720" y="10863072"/>
                  </a:lnTo>
                  <a:lnTo>
                    <a:pt x="0" y="10863072"/>
                  </a:lnTo>
                  <a:close/>
                </a:path>
              </a:pathLst>
            </a:custGeom>
            <a:solidFill>
              <a:srgbClr val="000000">
                <a:alpha val="0"/>
              </a:srgbClr>
            </a:solidFill>
          </p:spPr>
        </p:sp>
        <p:sp>
          <p:nvSpPr>
            <p:cNvPr id="5" name="TextBox 5"/>
            <p:cNvSpPr txBox="1"/>
            <p:nvPr/>
          </p:nvSpPr>
          <p:spPr>
            <a:xfrm>
              <a:off x="0" y="-76200"/>
              <a:ext cx="7201720" cy="10939272"/>
            </a:xfrm>
            <a:prstGeom prst="rect">
              <a:avLst/>
            </a:prstGeom>
          </p:spPr>
          <p:txBody>
            <a:bodyPr lIns="0" tIns="0" rIns="0" bIns="0" rtlCol="0" anchor="ctr"/>
            <a:lstStyle/>
            <a:p>
              <a:pPr algn="l">
                <a:lnSpc>
                  <a:spcPts val="8748"/>
                </a:lnSpc>
              </a:pPr>
              <a:r>
                <a:rPr lang="en-US" sz="8100">
                  <a:solidFill>
                    <a:srgbClr val="000000"/>
                  </a:solidFill>
                  <a:latin typeface="Calibri (MS) Light"/>
                  <a:ea typeface="Calibri (MS) Light"/>
                  <a:cs typeface="Calibri (MS) Light"/>
                  <a:sym typeface="Calibri (MS) Light"/>
                </a:rPr>
                <a:t>Institutional actors</a:t>
              </a:r>
            </a:p>
          </p:txBody>
        </p:sp>
      </p:grpSp>
      <p:sp>
        <p:nvSpPr>
          <p:cNvPr id="6" name="Freeform 6"/>
          <p:cNvSpPr/>
          <p:nvPr/>
        </p:nvSpPr>
        <p:spPr>
          <a:xfrm>
            <a:off x="7131722" y="1510412"/>
            <a:ext cx="89344" cy="6782752"/>
          </a:xfrm>
          <a:custGeom>
            <a:avLst/>
            <a:gdLst/>
            <a:ahLst/>
            <a:cxnLst/>
            <a:rect l="l" t="t" r="r" b="b"/>
            <a:pathLst>
              <a:path w="89344" h="6782752">
                <a:moveTo>
                  <a:pt x="0" y="0"/>
                </a:moveTo>
                <a:lnTo>
                  <a:pt x="89345" y="0"/>
                </a:lnTo>
                <a:lnTo>
                  <a:pt x="89345" y="6782753"/>
                </a:lnTo>
                <a:lnTo>
                  <a:pt x="0" y="6782753"/>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sp>
      <p:grpSp>
        <p:nvGrpSpPr>
          <p:cNvPr id="7" name="Group 7"/>
          <p:cNvGrpSpPr/>
          <p:nvPr/>
        </p:nvGrpSpPr>
        <p:grpSpPr>
          <a:xfrm>
            <a:off x="7689627" y="828136"/>
            <a:ext cx="9336502" cy="8147304"/>
            <a:chOff x="0" y="0"/>
            <a:chExt cx="12448670" cy="10863072"/>
          </a:xfrm>
        </p:grpSpPr>
        <p:sp>
          <p:nvSpPr>
            <p:cNvPr id="8" name="Freeform 8"/>
            <p:cNvSpPr/>
            <p:nvPr/>
          </p:nvSpPr>
          <p:spPr>
            <a:xfrm>
              <a:off x="0" y="0"/>
              <a:ext cx="12448670" cy="10863072"/>
            </a:xfrm>
            <a:custGeom>
              <a:avLst/>
              <a:gdLst/>
              <a:ahLst/>
              <a:cxnLst/>
              <a:rect l="l" t="t" r="r" b="b"/>
              <a:pathLst>
                <a:path w="12448670" h="10863072">
                  <a:moveTo>
                    <a:pt x="0" y="0"/>
                  </a:moveTo>
                  <a:lnTo>
                    <a:pt x="12448670" y="0"/>
                  </a:lnTo>
                  <a:lnTo>
                    <a:pt x="12448670" y="10863072"/>
                  </a:lnTo>
                  <a:lnTo>
                    <a:pt x="0" y="10863072"/>
                  </a:lnTo>
                  <a:close/>
                </a:path>
              </a:pathLst>
            </a:custGeom>
            <a:solidFill>
              <a:srgbClr val="000000">
                <a:alpha val="0"/>
              </a:srgbClr>
            </a:solidFill>
          </p:spPr>
        </p:sp>
        <p:sp>
          <p:nvSpPr>
            <p:cNvPr id="9" name="TextBox 9"/>
            <p:cNvSpPr txBox="1"/>
            <p:nvPr/>
          </p:nvSpPr>
          <p:spPr>
            <a:xfrm>
              <a:off x="0" y="-28575"/>
              <a:ext cx="12448670" cy="10891647"/>
            </a:xfrm>
            <a:prstGeom prst="rect">
              <a:avLst/>
            </a:prstGeom>
          </p:spPr>
          <p:txBody>
            <a:bodyPr lIns="0" tIns="0" rIns="0" bIns="0" rtlCol="0" anchor="ctr"/>
            <a:lstStyle/>
            <a:p>
              <a:pPr marL="597217" lvl="1" indent="-298609" algn="l">
                <a:lnSpc>
                  <a:spcPts val="3564"/>
                </a:lnSpc>
                <a:buFont typeface="Arial"/>
                <a:buChar char="•"/>
              </a:pPr>
              <a:r>
                <a:rPr lang="en-US" sz="3300">
                  <a:solidFill>
                    <a:srgbClr val="000000"/>
                  </a:solidFill>
                  <a:latin typeface="Calibri (MS)"/>
                  <a:ea typeface="Calibri (MS)"/>
                  <a:cs typeface="Calibri (MS)"/>
                  <a:sym typeface="Calibri (MS)"/>
                </a:rPr>
                <a:t>Employees and their trade unions expect generous salaries and other favourable conditions of employment in return for their services (Ayantunji &amp; Ayantunji, 2013).</a:t>
              </a:r>
            </a:p>
          </p:txBody>
        </p:sp>
      </p:grpSp>
      <p:grpSp>
        <p:nvGrpSpPr>
          <p:cNvPr id="10" name="Group 10"/>
          <p:cNvGrpSpPr>
            <a:grpSpLocks noChangeAspect="1"/>
          </p:cNvGrpSpPr>
          <p:nvPr/>
        </p:nvGrpSpPr>
        <p:grpSpPr>
          <a:xfrm>
            <a:off x="0" y="-104998"/>
            <a:ext cx="2991466" cy="1396811"/>
            <a:chOff x="0" y="0"/>
            <a:chExt cx="3988622" cy="1862414"/>
          </a:xfrm>
        </p:grpSpPr>
        <p:sp>
          <p:nvSpPr>
            <p:cNvPr id="11" name="Freeform 11"/>
            <p:cNvSpPr/>
            <p:nvPr/>
          </p:nvSpPr>
          <p:spPr>
            <a:xfrm>
              <a:off x="0" y="0"/>
              <a:ext cx="3988562" cy="1862455"/>
            </a:xfrm>
            <a:custGeom>
              <a:avLst/>
              <a:gdLst/>
              <a:ahLst/>
              <a:cxnLst/>
              <a:rect l="l" t="t" r="r" b="b"/>
              <a:pathLst>
                <a:path w="3988562" h="1862455">
                  <a:moveTo>
                    <a:pt x="0" y="0"/>
                  </a:moveTo>
                  <a:lnTo>
                    <a:pt x="3988562" y="0"/>
                  </a:lnTo>
                  <a:lnTo>
                    <a:pt x="3988562" y="1862455"/>
                  </a:lnTo>
                  <a:lnTo>
                    <a:pt x="0" y="1862455"/>
                  </a:lnTo>
                  <a:lnTo>
                    <a:pt x="0" y="0"/>
                  </a:lnTo>
                  <a:close/>
                </a:path>
              </a:pathLst>
            </a:custGeom>
            <a:blipFill>
              <a:blip r:embed="rId5"/>
              <a:stretch>
                <a:fillRect t="-59701" r="-1" b="-54458"/>
              </a:stretch>
            </a:blipFill>
          </p:spPr>
        </p:sp>
      </p:gr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grpSp>
        <p:nvGrpSpPr>
          <p:cNvPr id="3" name="Group 3"/>
          <p:cNvGrpSpPr/>
          <p:nvPr/>
        </p:nvGrpSpPr>
        <p:grpSpPr>
          <a:xfrm>
            <a:off x="1335507" y="960120"/>
            <a:ext cx="5601021" cy="5349240"/>
            <a:chOff x="0" y="0"/>
            <a:chExt cx="7468028" cy="7132320"/>
          </a:xfrm>
        </p:grpSpPr>
        <p:sp>
          <p:nvSpPr>
            <p:cNvPr id="4" name="Freeform 4"/>
            <p:cNvSpPr/>
            <p:nvPr/>
          </p:nvSpPr>
          <p:spPr>
            <a:xfrm>
              <a:off x="0" y="0"/>
              <a:ext cx="7468028" cy="7132320"/>
            </a:xfrm>
            <a:custGeom>
              <a:avLst/>
              <a:gdLst/>
              <a:ahLst/>
              <a:cxnLst/>
              <a:rect l="l" t="t" r="r" b="b"/>
              <a:pathLst>
                <a:path w="7468028" h="7132320">
                  <a:moveTo>
                    <a:pt x="0" y="0"/>
                  </a:moveTo>
                  <a:lnTo>
                    <a:pt x="7468028" y="0"/>
                  </a:lnTo>
                  <a:lnTo>
                    <a:pt x="7468028" y="7132320"/>
                  </a:lnTo>
                  <a:lnTo>
                    <a:pt x="0" y="7132320"/>
                  </a:lnTo>
                  <a:close/>
                </a:path>
              </a:pathLst>
            </a:custGeom>
            <a:solidFill>
              <a:srgbClr val="000000">
                <a:alpha val="0"/>
              </a:srgbClr>
            </a:solidFill>
          </p:spPr>
        </p:sp>
        <p:sp>
          <p:nvSpPr>
            <p:cNvPr id="5" name="TextBox 5"/>
            <p:cNvSpPr txBox="1"/>
            <p:nvPr/>
          </p:nvSpPr>
          <p:spPr>
            <a:xfrm>
              <a:off x="0" y="-76200"/>
              <a:ext cx="7468028" cy="7208520"/>
            </a:xfrm>
            <a:prstGeom prst="rect">
              <a:avLst/>
            </a:prstGeom>
          </p:spPr>
          <p:txBody>
            <a:bodyPr lIns="0" tIns="0" rIns="0" bIns="0" rtlCol="0" anchor="b"/>
            <a:lstStyle/>
            <a:p>
              <a:pPr algn="l">
                <a:lnSpc>
                  <a:spcPts val="8748"/>
                </a:lnSpc>
              </a:pPr>
              <a:r>
                <a:rPr lang="en-US" sz="8100">
                  <a:solidFill>
                    <a:srgbClr val="000000"/>
                  </a:solidFill>
                  <a:latin typeface="Calibri (MS) Light"/>
                  <a:ea typeface="Calibri (MS) Light"/>
                  <a:cs typeface="Calibri (MS) Light"/>
                  <a:sym typeface="Calibri (MS) Light"/>
                </a:rPr>
                <a:t>Define Employee:</a:t>
              </a:r>
            </a:p>
          </p:txBody>
        </p:sp>
      </p:grpSp>
      <p:sp>
        <p:nvSpPr>
          <p:cNvPr id="6" name="TextBox 6"/>
          <p:cNvSpPr txBox="1"/>
          <p:nvPr/>
        </p:nvSpPr>
        <p:spPr>
          <a:xfrm>
            <a:off x="1426948" y="6980682"/>
            <a:ext cx="5418141" cy="2286762"/>
          </a:xfrm>
          <a:prstGeom prst="rect">
            <a:avLst/>
          </a:prstGeom>
        </p:spPr>
        <p:txBody>
          <a:bodyPr lIns="0" tIns="0" rIns="0" bIns="0" rtlCol="0" anchor="t">
            <a:spAutoFit/>
          </a:bodyPr>
          <a:lstStyle/>
          <a:p>
            <a:pPr algn="l">
              <a:lnSpc>
                <a:spcPts val="3888"/>
              </a:lnSpc>
            </a:pPr>
            <a:r>
              <a:rPr lang="en-US" sz="3600">
                <a:solidFill>
                  <a:srgbClr val="000000"/>
                </a:solidFill>
                <a:latin typeface="Calibri (MS)"/>
                <a:ea typeface="Calibri (MS)"/>
                <a:cs typeface="Calibri (MS)"/>
                <a:sym typeface="Calibri (MS)"/>
              </a:rPr>
              <a:t>Employee is someone who provides labour and/or expertise in exchange for a wage/salary</a:t>
            </a:r>
          </a:p>
        </p:txBody>
      </p:sp>
      <p:sp>
        <p:nvSpPr>
          <p:cNvPr id="7" name="Freeform 7"/>
          <p:cNvSpPr/>
          <p:nvPr/>
        </p:nvSpPr>
        <p:spPr>
          <a:xfrm>
            <a:off x="1302170" y="6580563"/>
            <a:ext cx="5278755" cy="94107"/>
          </a:xfrm>
          <a:custGeom>
            <a:avLst/>
            <a:gdLst/>
            <a:ahLst/>
            <a:cxnLst/>
            <a:rect l="l" t="t" r="r" b="b"/>
            <a:pathLst>
              <a:path w="5278755" h="94107">
                <a:moveTo>
                  <a:pt x="0" y="0"/>
                </a:moveTo>
                <a:lnTo>
                  <a:pt x="5278754" y="0"/>
                </a:lnTo>
                <a:lnTo>
                  <a:pt x="5278754" y="94107"/>
                </a:lnTo>
                <a:lnTo>
                  <a:pt x="0" y="94107"/>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sp>
      <p:grpSp>
        <p:nvGrpSpPr>
          <p:cNvPr id="8" name="Group 8"/>
          <p:cNvGrpSpPr>
            <a:grpSpLocks noChangeAspect="1"/>
          </p:cNvGrpSpPr>
          <p:nvPr/>
        </p:nvGrpSpPr>
        <p:grpSpPr>
          <a:xfrm>
            <a:off x="7967553" y="1910994"/>
            <a:ext cx="10318162" cy="8376006"/>
            <a:chOff x="0" y="0"/>
            <a:chExt cx="13757550" cy="11168008"/>
          </a:xfrm>
        </p:grpSpPr>
        <p:sp>
          <p:nvSpPr>
            <p:cNvPr id="9" name="Freeform 9" descr="Working space background"/>
            <p:cNvSpPr/>
            <p:nvPr/>
          </p:nvSpPr>
          <p:spPr>
            <a:xfrm>
              <a:off x="0" y="0"/>
              <a:ext cx="13757529" cy="11167999"/>
            </a:xfrm>
            <a:custGeom>
              <a:avLst/>
              <a:gdLst/>
              <a:ahLst/>
              <a:cxnLst/>
              <a:rect l="l" t="t" r="r" b="b"/>
              <a:pathLst>
                <a:path w="13757529" h="11167999">
                  <a:moveTo>
                    <a:pt x="0" y="0"/>
                  </a:moveTo>
                  <a:lnTo>
                    <a:pt x="13757529" y="0"/>
                  </a:lnTo>
                  <a:lnTo>
                    <a:pt x="13757529" y="11167999"/>
                  </a:lnTo>
                  <a:lnTo>
                    <a:pt x="0" y="11167999"/>
                  </a:lnTo>
                  <a:lnTo>
                    <a:pt x="0" y="0"/>
                  </a:lnTo>
                  <a:close/>
                </a:path>
              </a:pathLst>
            </a:custGeom>
            <a:blipFill>
              <a:blip r:embed="rId5"/>
              <a:stretch>
                <a:fillRect l="-49360" r="1" b="-22630"/>
              </a:stretch>
            </a:blipFill>
          </p:spPr>
        </p:sp>
      </p:grpSp>
      <p:grpSp>
        <p:nvGrpSpPr>
          <p:cNvPr id="10" name="Group 10"/>
          <p:cNvGrpSpPr>
            <a:grpSpLocks noChangeAspect="1"/>
          </p:cNvGrpSpPr>
          <p:nvPr/>
        </p:nvGrpSpPr>
        <p:grpSpPr>
          <a:xfrm>
            <a:off x="0" y="-104998"/>
            <a:ext cx="2991466" cy="1396811"/>
            <a:chOff x="0" y="0"/>
            <a:chExt cx="3988622" cy="1862414"/>
          </a:xfrm>
        </p:grpSpPr>
        <p:sp>
          <p:nvSpPr>
            <p:cNvPr id="11" name="Freeform 11"/>
            <p:cNvSpPr/>
            <p:nvPr/>
          </p:nvSpPr>
          <p:spPr>
            <a:xfrm>
              <a:off x="0" y="0"/>
              <a:ext cx="3988562" cy="1862455"/>
            </a:xfrm>
            <a:custGeom>
              <a:avLst/>
              <a:gdLst/>
              <a:ahLst/>
              <a:cxnLst/>
              <a:rect l="l" t="t" r="r" b="b"/>
              <a:pathLst>
                <a:path w="3988562" h="1862455">
                  <a:moveTo>
                    <a:pt x="0" y="0"/>
                  </a:moveTo>
                  <a:lnTo>
                    <a:pt x="3988562" y="0"/>
                  </a:lnTo>
                  <a:lnTo>
                    <a:pt x="3988562" y="1862455"/>
                  </a:lnTo>
                  <a:lnTo>
                    <a:pt x="0" y="1862455"/>
                  </a:lnTo>
                  <a:lnTo>
                    <a:pt x="0" y="0"/>
                  </a:lnTo>
                  <a:close/>
                </a:path>
              </a:pathLst>
            </a:custGeom>
            <a:blipFill>
              <a:blip r:embed="rId6"/>
              <a:stretch>
                <a:fillRect t="-59701" r="-1" b="-54458"/>
              </a:stretch>
            </a:blipFill>
          </p:spPr>
        </p:sp>
      </p:gr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grpSp>
        <p:nvGrpSpPr>
          <p:cNvPr id="3" name="Group 3"/>
          <p:cNvGrpSpPr/>
          <p:nvPr/>
        </p:nvGrpSpPr>
        <p:grpSpPr>
          <a:xfrm>
            <a:off x="960120" y="1214097"/>
            <a:ext cx="6552903" cy="2209218"/>
            <a:chOff x="0" y="0"/>
            <a:chExt cx="8737204" cy="2945624"/>
          </a:xfrm>
        </p:grpSpPr>
        <p:sp>
          <p:nvSpPr>
            <p:cNvPr id="4" name="Freeform 4"/>
            <p:cNvSpPr/>
            <p:nvPr/>
          </p:nvSpPr>
          <p:spPr>
            <a:xfrm>
              <a:off x="0" y="0"/>
              <a:ext cx="8737204" cy="2945624"/>
            </a:xfrm>
            <a:custGeom>
              <a:avLst/>
              <a:gdLst/>
              <a:ahLst/>
              <a:cxnLst/>
              <a:rect l="l" t="t" r="r" b="b"/>
              <a:pathLst>
                <a:path w="8737204" h="2945624">
                  <a:moveTo>
                    <a:pt x="0" y="0"/>
                  </a:moveTo>
                  <a:lnTo>
                    <a:pt x="8737204" y="0"/>
                  </a:lnTo>
                  <a:lnTo>
                    <a:pt x="8737204" y="2945624"/>
                  </a:lnTo>
                  <a:lnTo>
                    <a:pt x="0" y="2945624"/>
                  </a:lnTo>
                  <a:close/>
                </a:path>
              </a:pathLst>
            </a:custGeom>
            <a:solidFill>
              <a:srgbClr val="000000">
                <a:alpha val="0"/>
              </a:srgbClr>
            </a:solidFill>
          </p:spPr>
        </p:sp>
        <p:sp>
          <p:nvSpPr>
            <p:cNvPr id="5" name="TextBox 5"/>
            <p:cNvSpPr txBox="1"/>
            <p:nvPr/>
          </p:nvSpPr>
          <p:spPr>
            <a:xfrm>
              <a:off x="0" y="-66675"/>
              <a:ext cx="8737204" cy="3012299"/>
            </a:xfrm>
            <a:prstGeom prst="rect">
              <a:avLst/>
            </a:prstGeom>
          </p:spPr>
          <p:txBody>
            <a:bodyPr lIns="0" tIns="0" rIns="0" bIns="0" rtlCol="0" anchor="b"/>
            <a:lstStyle/>
            <a:p>
              <a:pPr algn="l">
                <a:lnSpc>
                  <a:spcPts val="7873"/>
                </a:lnSpc>
              </a:pPr>
              <a:r>
                <a:rPr lang="en-US" sz="7290">
                  <a:solidFill>
                    <a:srgbClr val="000000"/>
                  </a:solidFill>
                  <a:latin typeface="Calibri (MS) Light"/>
                  <a:ea typeface="Calibri (MS) Light"/>
                  <a:cs typeface="Calibri (MS) Light"/>
                  <a:sym typeface="Calibri (MS) Light"/>
                </a:rPr>
                <a:t>Define trade unions</a:t>
              </a:r>
            </a:p>
          </p:txBody>
        </p:sp>
      </p:grpSp>
      <p:sp>
        <p:nvSpPr>
          <p:cNvPr id="6" name="Freeform 6"/>
          <p:cNvSpPr/>
          <p:nvPr/>
        </p:nvSpPr>
        <p:spPr>
          <a:xfrm>
            <a:off x="926782" y="3847154"/>
            <a:ext cx="5278755" cy="94107"/>
          </a:xfrm>
          <a:custGeom>
            <a:avLst/>
            <a:gdLst/>
            <a:ahLst/>
            <a:cxnLst/>
            <a:rect l="l" t="t" r="r" b="b"/>
            <a:pathLst>
              <a:path w="5278755" h="94107">
                <a:moveTo>
                  <a:pt x="0" y="0"/>
                </a:moveTo>
                <a:lnTo>
                  <a:pt x="5278756" y="0"/>
                </a:lnTo>
                <a:lnTo>
                  <a:pt x="5278756" y="94106"/>
                </a:lnTo>
                <a:lnTo>
                  <a:pt x="0" y="94106"/>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sp>
      <p:sp>
        <p:nvSpPr>
          <p:cNvPr id="7" name="TextBox 7"/>
          <p:cNvSpPr txBox="1"/>
          <p:nvPr/>
        </p:nvSpPr>
        <p:spPr>
          <a:xfrm>
            <a:off x="1051560" y="4326493"/>
            <a:ext cx="6182503" cy="4918137"/>
          </a:xfrm>
          <a:prstGeom prst="rect">
            <a:avLst/>
          </a:prstGeom>
        </p:spPr>
        <p:txBody>
          <a:bodyPr lIns="0" tIns="0" rIns="0" bIns="0" rtlCol="0" anchor="t">
            <a:spAutoFit/>
          </a:bodyPr>
          <a:lstStyle/>
          <a:p>
            <a:pPr marL="597217" lvl="1" indent="-298609" algn="l">
              <a:lnSpc>
                <a:spcPts val="3564"/>
              </a:lnSpc>
              <a:buFont typeface="Arial"/>
              <a:buChar char="•"/>
            </a:pPr>
            <a:r>
              <a:rPr lang="en-US" sz="3300">
                <a:solidFill>
                  <a:srgbClr val="000000"/>
                </a:solidFill>
                <a:latin typeface="Calibri (MS)"/>
                <a:ea typeface="Calibri (MS)"/>
                <a:cs typeface="Calibri (MS)"/>
                <a:sym typeface="Calibri (MS)"/>
              </a:rPr>
              <a:t>Trade unions are organisations which represent the interests of workers or employees</a:t>
            </a:r>
          </a:p>
        </p:txBody>
      </p:sp>
      <p:grpSp>
        <p:nvGrpSpPr>
          <p:cNvPr id="8" name="Group 8"/>
          <p:cNvGrpSpPr>
            <a:grpSpLocks noChangeAspect="1"/>
          </p:cNvGrpSpPr>
          <p:nvPr/>
        </p:nvGrpSpPr>
        <p:grpSpPr>
          <a:xfrm>
            <a:off x="7967553" y="1186665"/>
            <a:ext cx="10318162" cy="9100335"/>
            <a:chOff x="0" y="0"/>
            <a:chExt cx="13757550" cy="12133780"/>
          </a:xfrm>
        </p:grpSpPr>
        <p:sp>
          <p:nvSpPr>
            <p:cNvPr id="9" name="Freeform 9" descr="One in a crowd"/>
            <p:cNvSpPr/>
            <p:nvPr/>
          </p:nvSpPr>
          <p:spPr>
            <a:xfrm>
              <a:off x="0" y="0"/>
              <a:ext cx="13757529" cy="12133834"/>
            </a:xfrm>
            <a:custGeom>
              <a:avLst/>
              <a:gdLst/>
              <a:ahLst/>
              <a:cxnLst/>
              <a:rect l="l" t="t" r="r" b="b"/>
              <a:pathLst>
                <a:path w="13757529" h="12133834">
                  <a:moveTo>
                    <a:pt x="0" y="0"/>
                  </a:moveTo>
                  <a:lnTo>
                    <a:pt x="13757529" y="0"/>
                  </a:lnTo>
                  <a:lnTo>
                    <a:pt x="13757529" y="12133834"/>
                  </a:lnTo>
                  <a:lnTo>
                    <a:pt x="0" y="12133834"/>
                  </a:lnTo>
                  <a:lnTo>
                    <a:pt x="0" y="0"/>
                  </a:lnTo>
                  <a:close/>
                </a:path>
              </a:pathLst>
            </a:custGeom>
            <a:blipFill>
              <a:blip r:embed="rId5"/>
              <a:stretch>
                <a:fillRect l="-21909" r="-11021" b="-13039"/>
              </a:stretch>
            </a:blipFill>
          </p:spPr>
        </p:sp>
      </p:grpSp>
      <p:grpSp>
        <p:nvGrpSpPr>
          <p:cNvPr id="10" name="Group 10"/>
          <p:cNvGrpSpPr>
            <a:grpSpLocks noChangeAspect="1"/>
          </p:cNvGrpSpPr>
          <p:nvPr/>
        </p:nvGrpSpPr>
        <p:grpSpPr>
          <a:xfrm>
            <a:off x="0" y="-104998"/>
            <a:ext cx="2991466" cy="1396811"/>
            <a:chOff x="0" y="0"/>
            <a:chExt cx="3988622" cy="1862414"/>
          </a:xfrm>
        </p:grpSpPr>
        <p:sp>
          <p:nvSpPr>
            <p:cNvPr id="11" name="Freeform 11"/>
            <p:cNvSpPr/>
            <p:nvPr/>
          </p:nvSpPr>
          <p:spPr>
            <a:xfrm>
              <a:off x="0" y="0"/>
              <a:ext cx="3988562" cy="1862455"/>
            </a:xfrm>
            <a:custGeom>
              <a:avLst/>
              <a:gdLst/>
              <a:ahLst/>
              <a:cxnLst/>
              <a:rect l="l" t="t" r="r" b="b"/>
              <a:pathLst>
                <a:path w="3988562" h="1862455">
                  <a:moveTo>
                    <a:pt x="0" y="0"/>
                  </a:moveTo>
                  <a:lnTo>
                    <a:pt x="3988562" y="0"/>
                  </a:lnTo>
                  <a:lnTo>
                    <a:pt x="3988562" y="1862455"/>
                  </a:lnTo>
                  <a:lnTo>
                    <a:pt x="0" y="1862455"/>
                  </a:lnTo>
                  <a:lnTo>
                    <a:pt x="0" y="0"/>
                  </a:lnTo>
                  <a:close/>
                </a:path>
              </a:pathLst>
            </a:custGeom>
            <a:blipFill>
              <a:blip r:embed="rId6"/>
              <a:stretch>
                <a:fillRect t="-59701" r="-1" b="-54458"/>
              </a:stretch>
            </a:blipFill>
          </p:spPr>
        </p:sp>
      </p:gr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grpSp>
        <p:nvGrpSpPr>
          <p:cNvPr id="3" name="Group 3"/>
          <p:cNvGrpSpPr/>
          <p:nvPr/>
        </p:nvGrpSpPr>
        <p:grpSpPr>
          <a:xfrm>
            <a:off x="1257300" y="1221200"/>
            <a:ext cx="15773400" cy="1988345"/>
            <a:chOff x="0" y="0"/>
            <a:chExt cx="21031200" cy="2651126"/>
          </a:xfrm>
        </p:grpSpPr>
        <p:sp>
          <p:nvSpPr>
            <p:cNvPr id="4" name="Freeform 4"/>
            <p:cNvSpPr/>
            <p:nvPr/>
          </p:nvSpPr>
          <p:spPr>
            <a:xfrm>
              <a:off x="0" y="0"/>
              <a:ext cx="21031200" cy="2651126"/>
            </a:xfrm>
            <a:custGeom>
              <a:avLst/>
              <a:gdLst/>
              <a:ahLst/>
              <a:cxnLst/>
              <a:rect l="l" t="t" r="r" b="b"/>
              <a:pathLst>
                <a:path w="21031200" h="2651126">
                  <a:moveTo>
                    <a:pt x="0" y="0"/>
                  </a:moveTo>
                  <a:lnTo>
                    <a:pt x="21031200" y="0"/>
                  </a:lnTo>
                  <a:lnTo>
                    <a:pt x="21031200" y="2651126"/>
                  </a:lnTo>
                  <a:lnTo>
                    <a:pt x="0" y="2651126"/>
                  </a:lnTo>
                  <a:close/>
                </a:path>
              </a:pathLst>
            </a:custGeom>
            <a:solidFill>
              <a:srgbClr val="000000">
                <a:alpha val="0"/>
              </a:srgbClr>
            </a:solidFill>
          </p:spPr>
        </p:sp>
        <p:sp>
          <p:nvSpPr>
            <p:cNvPr id="5" name="TextBox 5"/>
            <p:cNvSpPr txBox="1"/>
            <p:nvPr/>
          </p:nvSpPr>
          <p:spPr>
            <a:xfrm>
              <a:off x="0" y="-66675"/>
              <a:ext cx="21031200" cy="2717801"/>
            </a:xfrm>
            <a:prstGeom prst="rect">
              <a:avLst/>
            </a:prstGeom>
          </p:spPr>
          <p:txBody>
            <a:bodyPr lIns="0" tIns="0" rIns="0" bIns="0" rtlCol="0" anchor="ctr"/>
            <a:lstStyle/>
            <a:p>
              <a:pPr algn="l">
                <a:lnSpc>
                  <a:spcPts val="7128"/>
                </a:lnSpc>
              </a:pPr>
              <a:r>
                <a:rPr lang="en-US" sz="6600">
                  <a:solidFill>
                    <a:srgbClr val="000000"/>
                  </a:solidFill>
                  <a:latin typeface="Calibri (MS) Light"/>
                  <a:ea typeface="Calibri (MS) Light"/>
                  <a:cs typeface="Calibri (MS) Light"/>
                  <a:sym typeface="Calibri (MS) Light"/>
                </a:rPr>
                <a:t>Discussion question</a:t>
              </a:r>
            </a:p>
          </p:txBody>
        </p:sp>
      </p:grpSp>
      <p:grpSp>
        <p:nvGrpSpPr>
          <p:cNvPr id="6" name="Group 6"/>
          <p:cNvGrpSpPr/>
          <p:nvPr/>
        </p:nvGrpSpPr>
        <p:grpSpPr>
          <a:xfrm>
            <a:off x="3869475" y="3641804"/>
            <a:ext cx="2935050" cy="2935050"/>
            <a:chOff x="0" y="0"/>
            <a:chExt cx="3913400" cy="3913400"/>
          </a:xfrm>
        </p:grpSpPr>
        <p:sp>
          <p:nvSpPr>
            <p:cNvPr id="7" name="Freeform 7"/>
            <p:cNvSpPr/>
            <p:nvPr/>
          </p:nvSpPr>
          <p:spPr>
            <a:xfrm>
              <a:off x="12700" y="12700"/>
              <a:ext cx="3887978" cy="3887978"/>
            </a:xfrm>
            <a:custGeom>
              <a:avLst/>
              <a:gdLst/>
              <a:ahLst/>
              <a:cxnLst/>
              <a:rect l="l" t="t" r="r" b="b"/>
              <a:pathLst>
                <a:path w="3887978" h="3887978">
                  <a:moveTo>
                    <a:pt x="0" y="0"/>
                  </a:moveTo>
                  <a:lnTo>
                    <a:pt x="3887978" y="0"/>
                  </a:lnTo>
                  <a:lnTo>
                    <a:pt x="3887978" y="3887978"/>
                  </a:lnTo>
                  <a:lnTo>
                    <a:pt x="0" y="3887978"/>
                  </a:lnTo>
                  <a:close/>
                </a:path>
              </a:pathLst>
            </a:custGeom>
            <a:blipFill>
              <a:blip r:embed="rId3"/>
              <a:stretch>
                <a:fillRect l="-326" t="-326" r="-327" b="-327"/>
              </a:stretch>
            </a:blipFill>
          </p:spPr>
        </p:sp>
        <p:sp>
          <p:nvSpPr>
            <p:cNvPr id="8" name="Freeform 8"/>
            <p:cNvSpPr/>
            <p:nvPr/>
          </p:nvSpPr>
          <p:spPr>
            <a:xfrm>
              <a:off x="0" y="0"/>
              <a:ext cx="3913378" cy="3913378"/>
            </a:xfrm>
            <a:custGeom>
              <a:avLst/>
              <a:gdLst/>
              <a:ahLst/>
              <a:cxnLst/>
              <a:rect l="l" t="t" r="r" b="b"/>
              <a:pathLst>
                <a:path w="3913378" h="3913378">
                  <a:moveTo>
                    <a:pt x="12700" y="0"/>
                  </a:moveTo>
                  <a:lnTo>
                    <a:pt x="3900678" y="0"/>
                  </a:lnTo>
                  <a:cubicBezTo>
                    <a:pt x="3907663" y="0"/>
                    <a:pt x="3913378" y="5715"/>
                    <a:pt x="3913378" y="12700"/>
                  </a:cubicBezTo>
                  <a:lnTo>
                    <a:pt x="3913378" y="3900678"/>
                  </a:lnTo>
                  <a:cubicBezTo>
                    <a:pt x="3913378" y="3907663"/>
                    <a:pt x="3907663" y="3913378"/>
                    <a:pt x="3900678" y="3913378"/>
                  </a:cubicBezTo>
                  <a:lnTo>
                    <a:pt x="12700" y="3913378"/>
                  </a:lnTo>
                  <a:cubicBezTo>
                    <a:pt x="5715" y="3913378"/>
                    <a:pt x="0" y="3907663"/>
                    <a:pt x="0" y="3900678"/>
                  </a:cubicBezTo>
                  <a:lnTo>
                    <a:pt x="0" y="12700"/>
                  </a:lnTo>
                  <a:cubicBezTo>
                    <a:pt x="0" y="5715"/>
                    <a:pt x="5715" y="0"/>
                    <a:pt x="12700" y="0"/>
                  </a:cubicBezTo>
                  <a:moveTo>
                    <a:pt x="12700" y="25400"/>
                  </a:moveTo>
                  <a:lnTo>
                    <a:pt x="12700" y="12700"/>
                  </a:lnTo>
                  <a:lnTo>
                    <a:pt x="25400" y="12700"/>
                  </a:lnTo>
                  <a:lnTo>
                    <a:pt x="25400" y="3900678"/>
                  </a:lnTo>
                  <a:lnTo>
                    <a:pt x="12700" y="3900678"/>
                  </a:lnTo>
                  <a:lnTo>
                    <a:pt x="12700" y="3887978"/>
                  </a:lnTo>
                  <a:lnTo>
                    <a:pt x="3900678" y="3887978"/>
                  </a:lnTo>
                  <a:lnTo>
                    <a:pt x="3900678" y="3900678"/>
                  </a:lnTo>
                  <a:lnTo>
                    <a:pt x="3887978" y="3900678"/>
                  </a:lnTo>
                  <a:lnTo>
                    <a:pt x="3887978" y="12700"/>
                  </a:lnTo>
                  <a:lnTo>
                    <a:pt x="3900678" y="12700"/>
                  </a:lnTo>
                  <a:lnTo>
                    <a:pt x="3900678" y="25400"/>
                  </a:lnTo>
                  <a:lnTo>
                    <a:pt x="12700" y="25400"/>
                  </a:lnTo>
                  <a:close/>
                </a:path>
              </a:pathLst>
            </a:custGeom>
            <a:solidFill>
              <a:srgbClr val="FFFFFF"/>
            </a:solidFill>
          </p:spPr>
        </p:sp>
      </p:grpSp>
      <p:sp>
        <p:nvSpPr>
          <p:cNvPr id="9" name="TextBox 9"/>
          <p:cNvSpPr txBox="1"/>
          <p:nvPr/>
        </p:nvSpPr>
        <p:spPr>
          <a:xfrm>
            <a:off x="2092238" y="7201115"/>
            <a:ext cx="6489525" cy="1156200"/>
          </a:xfrm>
          <a:prstGeom prst="rect">
            <a:avLst/>
          </a:prstGeom>
        </p:spPr>
        <p:txBody>
          <a:bodyPr lIns="0" tIns="0" rIns="0" bIns="0" rtlCol="0" anchor="t">
            <a:spAutoFit/>
          </a:bodyPr>
          <a:lstStyle/>
          <a:p>
            <a:pPr algn="ctr">
              <a:lnSpc>
                <a:spcPts val="4320"/>
              </a:lnSpc>
            </a:pPr>
            <a:r>
              <a:rPr lang="en-US" sz="3600">
                <a:solidFill>
                  <a:srgbClr val="000000"/>
                </a:solidFill>
                <a:latin typeface="Calibri (MS)"/>
                <a:ea typeface="Calibri (MS)"/>
                <a:cs typeface="Calibri (MS)"/>
                <a:sym typeface="Calibri (MS)"/>
              </a:rPr>
              <a:t>What are the institutional actors?</a:t>
            </a:r>
          </a:p>
        </p:txBody>
      </p:sp>
      <p:grpSp>
        <p:nvGrpSpPr>
          <p:cNvPr id="10" name="Group 10"/>
          <p:cNvGrpSpPr/>
          <p:nvPr/>
        </p:nvGrpSpPr>
        <p:grpSpPr>
          <a:xfrm>
            <a:off x="11483475" y="3641804"/>
            <a:ext cx="2935050" cy="2935050"/>
            <a:chOff x="0" y="0"/>
            <a:chExt cx="3913400" cy="3913400"/>
          </a:xfrm>
        </p:grpSpPr>
        <p:sp>
          <p:nvSpPr>
            <p:cNvPr id="11" name="Freeform 11"/>
            <p:cNvSpPr/>
            <p:nvPr/>
          </p:nvSpPr>
          <p:spPr>
            <a:xfrm>
              <a:off x="12700" y="12700"/>
              <a:ext cx="3887978" cy="3887978"/>
            </a:xfrm>
            <a:custGeom>
              <a:avLst/>
              <a:gdLst/>
              <a:ahLst/>
              <a:cxnLst/>
              <a:rect l="l" t="t" r="r" b="b"/>
              <a:pathLst>
                <a:path w="3887978" h="3887978">
                  <a:moveTo>
                    <a:pt x="0" y="0"/>
                  </a:moveTo>
                  <a:lnTo>
                    <a:pt x="3887978" y="0"/>
                  </a:lnTo>
                  <a:lnTo>
                    <a:pt x="3887978" y="3887978"/>
                  </a:lnTo>
                  <a:lnTo>
                    <a:pt x="0" y="3887978"/>
                  </a:lnTo>
                  <a:close/>
                </a:path>
              </a:pathLst>
            </a:custGeom>
            <a:blipFill>
              <a:blip r:embed="rId4"/>
              <a:stretch>
                <a:fillRect l="-326" t="-326" r="-327" b="-327"/>
              </a:stretch>
            </a:blipFill>
          </p:spPr>
        </p:sp>
        <p:sp>
          <p:nvSpPr>
            <p:cNvPr id="12" name="Freeform 12"/>
            <p:cNvSpPr/>
            <p:nvPr/>
          </p:nvSpPr>
          <p:spPr>
            <a:xfrm>
              <a:off x="0" y="0"/>
              <a:ext cx="3913378" cy="3913378"/>
            </a:xfrm>
            <a:custGeom>
              <a:avLst/>
              <a:gdLst/>
              <a:ahLst/>
              <a:cxnLst/>
              <a:rect l="l" t="t" r="r" b="b"/>
              <a:pathLst>
                <a:path w="3913378" h="3913378">
                  <a:moveTo>
                    <a:pt x="12700" y="0"/>
                  </a:moveTo>
                  <a:lnTo>
                    <a:pt x="3900678" y="0"/>
                  </a:lnTo>
                  <a:cubicBezTo>
                    <a:pt x="3907663" y="0"/>
                    <a:pt x="3913378" y="5715"/>
                    <a:pt x="3913378" y="12700"/>
                  </a:cubicBezTo>
                  <a:lnTo>
                    <a:pt x="3913378" y="3900678"/>
                  </a:lnTo>
                  <a:cubicBezTo>
                    <a:pt x="3913378" y="3907663"/>
                    <a:pt x="3907663" y="3913378"/>
                    <a:pt x="3900678" y="3913378"/>
                  </a:cubicBezTo>
                  <a:lnTo>
                    <a:pt x="12700" y="3913378"/>
                  </a:lnTo>
                  <a:cubicBezTo>
                    <a:pt x="5715" y="3913378"/>
                    <a:pt x="0" y="3907663"/>
                    <a:pt x="0" y="3900678"/>
                  </a:cubicBezTo>
                  <a:lnTo>
                    <a:pt x="0" y="12700"/>
                  </a:lnTo>
                  <a:cubicBezTo>
                    <a:pt x="0" y="5715"/>
                    <a:pt x="5715" y="0"/>
                    <a:pt x="12700" y="0"/>
                  </a:cubicBezTo>
                  <a:moveTo>
                    <a:pt x="12700" y="25400"/>
                  </a:moveTo>
                  <a:lnTo>
                    <a:pt x="12700" y="12700"/>
                  </a:lnTo>
                  <a:lnTo>
                    <a:pt x="25400" y="12700"/>
                  </a:lnTo>
                  <a:lnTo>
                    <a:pt x="25400" y="3900678"/>
                  </a:lnTo>
                  <a:lnTo>
                    <a:pt x="12700" y="3900678"/>
                  </a:lnTo>
                  <a:lnTo>
                    <a:pt x="12700" y="3887978"/>
                  </a:lnTo>
                  <a:lnTo>
                    <a:pt x="3900678" y="3887978"/>
                  </a:lnTo>
                  <a:lnTo>
                    <a:pt x="3900678" y="3900678"/>
                  </a:lnTo>
                  <a:lnTo>
                    <a:pt x="3887978" y="3900678"/>
                  </a:lnTo>
                  <a:lnTo>
                    <a:pt x="3887978" y="12700"/>
                  </a:lnTo>
                  <a:lnTo>
                    <a:pt x="3900678" y="12700"/>
                  </a:lnTo>
                  <a:lnTo>
                    <a:pt x="3900678" y="25400"/>
                  </a:lnTo>
                  <a:lnTo>
                    <a:pt x="12700" y="25400"/>
                  </a:lnTo>
                  <a:close/>
                </a:path>
              </a:pathLst>
            </a:custGeom>
            <a:solidFill>
              <a:srgbClr val="FFFFFF"/>
            </a:solidFill>
          </p:spPr>
        </p:sp>
      </p:grpSp>
      <p:sp>
        <p:nvSpPr>
          <p:cNvPr id="13" name="TextBox 13"/>
          <p:cNvSpPr txBox="1"/>
          <p:nvPr/>
        </p:nvSpPr>
        <p:spPr>
          <a:xfrm>
            <a:off x="9706238" y="7201115"/>
            <a:ext cx="6489525" cy="1156200"/>
          </a:xfrm>
          <a:prstGeom prst="rect">
            <a:avLst/>
          </a:prstGeom>
        </p:spPr>
        <p:txBody>
          <a:bodyPr lIns="0" tIns="0" rIns="0" bIns="0" rtlCol="0" anchor="t">
            <a:spAutoFit/>
          </a:bodyPr>
          <a:lstStyle/>
          <a:p>
            <a:pPr algn="ctr">
              <a:lnSpc>
                <a:spcPts val="4320"/>
              </a:lnSpc>
            </a:pPr>
            <a:r>
              <a:rPr lang="en-US" sz="3600">
                <a:solidFill>
                  <a:srgbClr val="000000"/>
                </a:solidFill>
                <a:latin typeface="Calibri (MS)"/>
                <a:ea typeface="Calibri (MS)"/>
                <a:cs typeface="Calibri (MS)"/>
                <a:sym typeface="Calibri (MS)"/>
              </a:rPr>
              <a:t>Employees vs trade unions.</a:t>
            </a:r>
          </a:p>
        </p:txBody>
      </p:sp>
      <p:grpSp>
        <p:nvGrpSpPr>
          <p:cNvPr id="14" name="Group 14"/>
          <p:cNvGrpSpPr>
            <a:grpSpLocks noChangeAspect="1"/>
          </p:cNvGrpSpPr>
          <p:nvPr/>
        </p:nvGrpSpPr>
        <p:grpSpPr>
          <a:xfrm>
            <a:off x="0" y="-104998"/>
            <a:ext cx="2991466" cy="1396811"/>
            <a:chOff x="0" y="0"/>
            <a:chExt cx="3988622" cy="1862414"/>
          </a:xfrm>
        </p:grpSpPr>
        <p:sp>
          <p:nvSpPr>
            <p:cNvPr id="15" name="Freeform 15"/>
            <p:cNvSpPr/>
            <p:nvPr/>
          </p:nvSpPr>
          <p:spPr>
            <a:xfrm>
              <a:off x="0" y="0"/>
              <a:ext cx="3988562" cy="1862455"/>
            </a:xfrm>
            <a:custGeom>
              <a:avLst/>
              <a:gdLst/>
              <a:ahLst/>
              <a:cxnLst/>
              <a:rect l="l" t="t" r="r" b="b"/>
              <a:pathLst>
                <a:path w="3988562" h="1862455">
                  <a:moveTo>
                    <a:pt x="0" y="0"/>
                  </a:moveTo>
                  <a:lnTo>
                    <a:pt x="3988562" y="0"/>
                  </a:lnTo>
                  <a:lnTo>
                    <a:pt x="3988562" y="1862455"/>
                  </a:lnTo>
                  <a:lnTo>
                    <a:pt x="0" y="1862455"/>
                  </a:lnTo>
                  <a:lnTo>
                    <a:pt x="0" y="0"/>
                  </a:lnTo>
                  <a:close/>
                </a:path>
              </a:pathLst>
            </a:custGeom>
            <a:blipFill>
              <a:blip r:embed="rId5"/>
              <a:stretch>
                <a:fillRect t="-59701" r="-1" b="-54458"/>
              </a:stretch>
            </a:blipFill>
          </p:spPr>
        </p:sp>
      </p:gr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sp>
        <p:nvSpPr>
          <p:cNvPr id="3" name="Freeform 3"/>
          <p:cNvSpPr/>
          <p:nvPr/>
        </p:nvSpPr>
        <p:spPr>
          <a:xfrm>
            <a:off x="1966176" y="0"/>
            <a:ext cx="14355646" cy="10287000"/>
          </a:xfrm>
          <a:custGeom>
            <a:avLst/>
            <a:gdLst/>
            <a:ahLst/>
            <a:cxnLst/>
            <a:rect l="l" t="t" r="r" b="b"/>
            <a:pathLst>
              <a:path w="14355646" h="10287000">
                <a:moveTo>
                  <a:pt x="0" y="0"/>
                </a:moveTo>
                <a:lnTo>
                  <a:pt x="14355646" y="0"/>
                </a:lnTo>
                <a:lnTo>
                  <a:pt x="14355646" y="10287000"/>
                </a:lnTo>
                <a:lnTo>
                  <a:pt x="0" y="10287000"/>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sp>
      <p:grpSp>
        <p:nvGrpSpPr>
          <p:cNvPr id="4" name="Group 4"/>
          <p:cNvGrpSpPr/>
          <p:nvPr/>
        </p:nvGrpSpPr>
        <p:grpSpPr>
          <a:xfrm>
            <a:off x="3838074" y="1432964"/>
            <a:ext cx="10611852" cy="4348462"/>
            <a:chOff x="0" y="0"/>
            <a:chExt cx="14149136" cy="5797950"/>
          </a:xfrm>
        </p:grpSpPr>
        <p:sp>
          <p:nvSpPr>
            <p:cNvPr id="5" name="Freeform 5"/>
            <p:cNvSpPr/>
            <p:nvPr/>
          </p:nvSpPr>
          <p:spPr>
            <a:xfrm>
              <a:off x="0" y="0"/>
              <a:ext cx="14149136" cy="5797950"/>
            </a:xfrm>
            <a:custGeom>
              <a:avLst/>
              <a:gdLst/>
              <a:ahLst/>
              <a:cxnLst/>
              <a:rect l="l" t="t" r="r" b="b"/>
              <a:pathLst>
                <a:path w="14149136" h="5797950">
                  <a:moveTo>
                    <a:pt x="0" y="0"/>
                  </a:moveTo>
                  <a:lnTo>
                    <a:pt x="14149136" y="0"/>
                  </a:lnTo>
                  <a:lnTo>
                    <a:pt x="14149136" y="5797950"/>
                  </a:lnTo>
                  <a:lnTo>
                    <a:pt x="0" y="5797950"/>
                  </a:lnTo>
                  <a:close/>
                </a:path>
              </a:pathLst>
            </a:custGeom>
            <a:solidFill>
              <a:srgbClr val="000000">
                <a:alpha val="0"/>
              </a:srgbClr>
            </a:solidFill>
          </p:spPr>
        </p:sp>
        <p:sp>
          <p:nvSpPr>
            <p:cNvPr id="6" name="TextBox 6"/>
            <p:cNvSpPr txBox="1"/>
            <p:nvPr/>
          </p:nvSpPr>
          <p:spPr>
            <a:xfrm>
              <a:off x="0" y="-95250"/>
              <a:ext cx="14149136" cy="5893200"/>
            </a:xfrm>
            <a:prstGeom prst="rect">
              <a:avLst/>
            </a:prstGeom>
          </p:spPr>
          <p:txBody>
            <a:bodyPr lIns="0" tIns="0" rIns="0" bIns="0" rtlCol="0" anchor="b"/>
            <a:lstStyle/>
            <a:p>
              <a:pPr algn="ctr">
                <a:lnSpc>
                  <a:spcPts val="10692"/>
                </a:lnSpc>
              </a:pPr>
              <a:r>
                <a:rPr lang="en-US" sz="9900">
                  <a:solidFill>
                    <a:srgbClr val="FFFFFF"/>
                  </a:solidFill>
                  <a:latin typeface="Calibri (MS) Light"/>
                  <a:ea typeface="Calibri (MS) Light"/>
                  <a:cs typeface="Calibri (MS) Light"/>
                  <a:sym typeface="Calibri (MS) Light"/>
                </a:rPr>
                <a:t>The main actors in the employment relationship</a:t>
              </a:r>
            </a:p>
          </p:txBody>
        </p:sp>
      </p:grpSp>
      <p:sp>
        <p:nvSpPr>
          <p:cNvPr id="7" name="TextBox 7"/>
          <p:cNvSpPr txBox="1"/>
          <p:nvPr/>
        </p:nvSpPr>
        <p:spPr>
          <a:xfrm>
            <a:off x="4043814" y="6808339"/>
            <a:ext cx="10212404" cy="1354354"/>
          </a:xfrm>
          <a:prstGeom prst="rect">
            <a:avLst/>
          </a:prstGeom>
        </p:spPr>
        <p:txBody>
          <a:bodyPr lIns="0" tIns="0" rIns="0" bIns="0" rtlCol="0" anchor="t">
            <a:spAutoFit/>
          </a:bodyPr>
          <a:lstStyle/>
          <a:p>
            <a:pPr algn="ctr">
              <a:lnSpc>
                <a:spcPts val="4536"/>
              </a:lnSpc>
            </a:pPr>
            <a:r>
              <a:rPr lang="en-US" sz="4200">
                <a:solidFill>
                  <a:srgbClr val="FFFFFF"/>
                </a:solidFill>
                <a:latin typeface="Calibri (MS)"/>
                <a:ea typeface="Calibri (MS)"/>
                <a:cs typeface="Calibri (MS)"/>
                <a:sym typeface="Calibri (MS)"/>
              </a:rPr>
              <a:t>3ʳᵈ: organizational actors</a:t>
            </a:r>
          </a:p>
        </p:txBody>
      </p:sp>
      <p:sp>
        <p:nvSpPr>
          <p:cNvPr id="8" name="Freeform 8"/>
          <p:cNvSpPr/>
          <p:nvPr/>
        </p:nvSpPr>
        <p:spPr>
          <a:xfrm>
            <a:off x="5930353" y="6229291"/>
            <a:ext cx="6427296" cy="89344"/>
          </a:xfrm>
          <a:custGeom>
            <a:avLst/>
            <a:gdLst/>
            <a:ahLst/>
            <a:cxnLst/>
            <a:rect l="l" t="t" r="r" b="b"/>
            <a:pathLst>
              <a:path w="6427296" h="89344">
                <a:moveTo>
                  <a:pt x="0" y="0"/>
                </a:moveTo>
                <a:lnTo>
                  <a:pt x="6427296" y="0"/>
                </a:lnTo>
                <a:lnTo>
                  <a:pt x="6427296" y="89344"/>
                </a:lnTo>
                <a:lnTo>
                  <a:pt x="0" y="89344"/>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sp>
      <p:grpSp>
        <p:nvGrpSpPr>
          <p:cNvPr id="9" name="Group 9"/>
          <p:cNvGrpSpPr>
            <a:grpSpLocks noChangeAspect="1"/>
          </p:cNvGrpSpPr>
          <p:nvPr/>
        </p:nvGrpSpPr>
        <p:grpSpPr>
          <a:xfrm>
            <a:off x="0" y="-104998"/>
            <a:ext cx="2991466" cy="1396811"/>
            <a:chOff x="0" y="0"/>
            <a:chExt cx="3988622" cy="1862414"/>
          </a:xfrm>
        </p:grpSpPr>
        <p:sp>
          <p:nvSpPr>
            <p:cNvPr id="10" name="Freeform 10"/>
            <p:cNvSpPr/>
            <p:nvPr/>
          </p:nvSpPr>
          <p:spPr>
            <a:xfrm>
              <a:off x="0" y="0"/>
              <a:ext cx="3988562" cy="1862455"/>
            </a:xfrm>
            <a:custGeom>
              <a:avLst/>
              <a:gdLst/>
              <a:ahLst/>
              <a:cxnLst/>
              <a:rect l="l" t="t" r="r" b="b"/>
              <a:pathLst>
                <a:path w="3988562" h="1862455">
                  <a:moveTo>
                    <a:pt x="0" y="0"/>
                  </a:moveTo>
                  <a:lnTo>
                    <a:pt x="3988562" y="0"/>
                  </a:lnTo>
                  <a:lnTo>
                    <a:pt x="3988562" y="1862455"/>
                  </a:lnTo>
                  <a:lnTo>
                    <a:pt x="0" y="1862455"/>
                  </a:lnTo>
                  <a:lnTo>
                    <a:pt x="0" y="0"/>
                  </a:lnTo>
                  <a:close/>
                </a:path>
              </a:pathLst>
            </a:custGeom>
            <a:blipFill>
              <a:blip r:embed="rId7"/>
              <a:stretch>
                <a:fillRect t="-59701" r="-1" b="-54458"/>
              </a:stretch>
            </a:blipFill>
          </p:spPr>
        </p:sp>
      </p:gr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grpSp>
        <p:nvGrpSpPr>
          <p:cNvPr id="3" name="Group 3"/>
          <p:cNvGrpSpPr/>
          <p:nvPr/>
        </p:nvGrpSpPr>
        <p:grpSpPr>
          <a:xfrm>
            <a:off x="960120" y="1253112"/>
            <a:ext cx="6552903" cy="2426665"/>
            <a:chOff x="0" y="0"/>
            <a:chExt cx="8737204" cy="3235554"/>
          </a:xfrm>
        </p:grpSpPr>
        <p:sp>
          <p:nvSpPr>
            <p:cNvPr id="4" name="Freeform 4"/>
            <p:cNvSpPr/>
            <p:nvPr/>
          </p:nvSpPr>
          <p:spPr>
            <a:xfrm>
              <a:off x="0" y="0"/>
              <a:ext cx="8737204" cy="3235554"/>
            </a:xfrm>
            <a:custGeom>
              <a:avLst/>
              <a:gdLst/>
              <a:ahLst/>
              <a:cxnLst/>
              <a:rect l="l" t="t" r="r" b="b"/>
              <a:pathLst>
                <a:path w="8737204" h="3235554">
                  <a:moveTo>
                    <a:pt x="0" y="0"/>
                  </a:moveTo>
                  <a:lnTo>
                    <a:pt x="8737204" y="0"/>
                  </a:lnTo>
                  <a:lnTo>
                    <a:pt x="8737204" y="3235554"/>
                  </a:lnTo>
                  <a:lnTo>
                    <a:pt x="0" y="3235554"/>
                  </a:lnTo>
                  <a:close/>
                </a:path>
              </a:pathLst>
            </a:custGeom>
            <a:solidFill>
              <a:srgbClr val="000000">
                <a:alpha val="0"/>
              </a:srgbClr>
            </a:solidFill>
          </p:spPr>
        </p:sp>
        <p:sp>
          <p:nvSpPr>
            <p:cNvPr id="5" name="TextBox 5"/>
            <p:cNvSpPr txBox="1"/>
            <p:nvPr/>
          </p:nvSpPr>
          <p:spPr>
            <a:xfrm>
              <a:off x="0" y="-76200"/>
              <a:ext cx="8737204" cy="3311754"/>
            </a:xfrm>
            <a:prstGeom prst="rect">
              <a:avLst/>
            </a:prstGeom>
          </p:spPr>
          <p:txBody>
            <a:bodyPr lIns="0" tIns="0" rIns="0" bIns="0" rtlCol="0" anchor="b"/>
            <a:lstStyle/>
            <a:p>
              <a:pPr algn="l">
                <a:lnSpc>
                  <a:spcPts val="8748"/>
                </a:lnSpc>
              </a:pPr>
              <a:r>
                <a:rPr lang="en-US" sz="8100">
                  <a:solidFill>
                    <a:srgbClr val="000000"/>
                  </a:solidFill>
                  <a:latin typeface="Calibri (MS) Light"/>
                  <a:ea typeface="Calibri (MS) Light"/>
                  <a:cs typeface="Calibri (MS) Light"/>
                  <a:sym typeface="Calibri (MS) Light"/>
                </a:rPr>
                <a:t>Organisational actors</a:t>
              </a:r>
            </a:p>
          </p:txBody>
        </p:sp>
      </p:grpSp>
      <p:sp>
        <p:nvSpPr>
          <p:cNvPr id="6" name="Freeform 6"/>
          <p:cNvSpPr/>
          <p:nvPr/>
        </p:nvSpPr>
        <p:spPr>
          <a:xfrm>
            <a:off x="926782" y="3847154"/>
            <a:ext cx="5278755" cy="94107"/>
          </a:xfrm>
          <a:custGeom>
            <a:avLst/>
            <a:gdLst/>
            <a:ahLst/>
            <a:cxnLst/>
            <a:rect l="l" t="t" r="r" b="b"/>
            <a:pathLst>
              <a:path w="5278755" h="94107">
                <a:moveTo>
                  <a:pt x="0" y="0"/>
                </a:moveTo>
                <a:lnTo>
                  <a:pt x="5278756" y="0"/>
                </a:lnTo>
                <a:lnTo>
                  <a:pt x="5278756" y="94106"/>
                </a:lnTo>
                <a:lnTo>
                  <a:pt x="0" y="94106"/>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sp>
      <p:sp>
        <p:nvSpPr>
          <p:cNvPr id="7" name="TextBox 7"/>
          <p:cNvSpPr txBox="1"/>
          <p:nvPr/>
        </p:nvSpPr>
        <p:spPr>
          <a:xfrm>
            <a:off x="1051560" y="4326493"/>
            <a:ext cx="6182503" cy="4918137"/>
          </a:xfrm>
          <a:prstGeom prst="rect">
            <a:avLst/>
          </a:prstGeom>
        </p:spPr>
        <p:txBody>
          <a:bodyPr lIns="0" tIns="0" rIns="0" bIns="0" rtlCol="0" anchor="t">
            <a:spAutoFit/>
          </a:bodyPr>
          <a:lstStyle/>
          <a:p>
            <a:pPr marL="597217" lvl="1" indent="-298609" algn="l">
              <a:lnSpc>
                <a:spcPts val="3564"/>
              </a:lnSpc>
              <a:buFont typeface="Arial"/>
              <a:buChar char="•"/>
            </a:pPr>
            <a:r>
              <a:rPr lang="en-US" sz="3300">
                <a:solidFill>
                  <a:srgbClr val="000000"/>
                </a:solidFill>
                <a:latin typeface="Calibri (MS)"/>
                <a:ea typeface="Calibri (MS)"/>
                <a:cs typeface="Calibri (MS)"/>
                <a:sym typeface="Calibri (MS)"/>
              </a:rPr>
              <a:t>Organizational actors is divided into : Employer and Employer Associations</a:t>
            </a:r>
          </a:p>
        </p:txBody>
      </p:sp>
      <p:grpSp>
        <p:nvGrpSpPr>
          <p:cNvPr id="8" name="Group 8"/>
          <p:cNvGrpSpPr>
            <a:grpSpLocks noChangeAspect="1"/>
          </p:cNvGrpSpPr>
          <p:nvPr/>
        </p:nvGrpSpPr>
        <p:grpSpPr>
          <a:xfrm>
            <a:off x="7967553" y="1084026"/>
            <a:ext cx="10318162" cy="9202974"/>
            <a:chOff x="0" y="0"/>
            <a:chExt cx="13757550" cy="12270632"/>
          </a:xfrm>
        </p:grpSpPr>
        <p:sp>
          <p:nvSpPr>
            <p:cNvPr id="9" name="Freeform 9" descr="Colourful carved figures of humans"/>
            <p:cNvSpPr/>
            <p:nvPr/>
          </p:nvSpPr>
          <p:spPr>
            <a:xfrm>
              <a:off x="0" y="0"/>
              <a:ext cx="13757529" cy="12270613"/>
            </a:xfrm>
            <a:custGeom>
              <a:avLst/>
              <a:gdLst/>
              <a:ahLst/>
              <a:cxnLst/>
              <a:rect l="l" t="t" r="r" b="b"/>
              <a:pathLst>
                <a:path w="13757529" h="12270613">
                  <a:moveTo>
                    <a:pt x="0" y="0"/>
                  </a:moveTo>
                  <a:lnTo>
                    <a:pt x="13757529" y="0"/>
                  </a:lnTo>
                  <a:lnTo>
                    <a:pt x="13757529" y="12270613"/>
                  </a:lnTo>
                  <a:lnTo>
                    <a:pt x="0" y="12270613"/>
                  </a:lnTo>
                  <a:lnTo>
                    <a:pt x="0" y="0"/>
                  </a:lnTo>
                  <a:close/>
                </a:path>
              </a:pathLst>
            </a:custGeom>
            <a:blipFill>
              <a:blip r:embed="rId5"/>
              <a:stretch>
                <a:fillRect l="-20125" r="-19801" b="-11763"/>
              </a:stretch>
            </a:blipFill>
          </p:spPr>
        </p:sp>
      </p:grpSp>
      <p:grpSp>
        <p:nvGrpSpPr>
          <p:cNvPr id="10" name="Group 10"/>
          <p:cNvGrpSpPr>
            <a:grpSpLocks noChangeAspect="1"/>
          </p:cNvGrpSpPr>
          <p:nvPr/>
        </p:nvGrpSpPr>
        <p:grpSpPr>
          <a:xfrm>
            <a:off x="0" y="-104998"/>
            <a:ext cx="2991466" cy="1396811"/>
            <a:chOff x="0" y="0"/>
            <a:chExt cx="3988622" cy="1862414"/>
          </a:xfrm>
        </p:grpSpPr>
        <p:sp>
          <p:nvSpPr>
            <p:cNvPr id="11" name="Freeform 11"/>
            <p:cNvSpPr/>
            <p:nvPr/>
          </p:nvSpPr>
          <p:spPr>
            <a:xfrm>
              <a:off x="0" y="0"/>
              <a:ext cx="3988562" cy="1862455"/>
            </a:xfrm>
            <a:custGeom>
              <a:avLst/>
              <a:gdLst/>
              <a:ahLst/>
              <a:cxnLst/>
              <a:rect l="l" t="t" r="r" b="b"/>
              <a:pathLst>
                <a:path w="3988562" h="1862455">
                  <a:moveTo>
                    <a:pt x="0" y="0"/>
                  </a:moveTo>
                  <a:lnTo>
                    <a:pt x="3988562" y="0"/>
                  </a:lnTo>
                  <a:lnTo>
                    <a:pt x="3988562" y="1862455"/>
                  </a:lnTo>
                  <a:lnTo>
                    <a:pt x="0" y="1862455"/>
                  </a:lnTo>
                  <a:lnTo>
                    <a:pt x="0" y="0"/>
                  </a:lnTo>
                  <a:close/>
                </a:path>
              </a:pathLst>
            </a:custGeom>
            <a:blipFill>
              <a:blip r:embed="rId6"/>
              <a:stretch>
                <a:fillRect t="-59701" r="-1" b="-54458"/>
              </a:stretch>
            </a:blipFill>
          </p:spPr>
        </p:sp>
      </p:gr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3"/>
            <a:stretch>
              <a:fillRect/>
            </a:stretch>
          </a:blipFill>
        </p:spPr>
      </p:sp>
      <p:grpSp>
        <p:nvGrpSpPr>
          <p:cNvPr id="3" name="Group 3"/>
          <p:cNvGrpSpPr/>
          <p:nvPr/>
        </p:nvGrpSpPr>
        <p:grpSpPr>
          <a:xfrm>
            <a:off x="960120" y="888682"/>
            <a:ext cx="6552903" cy="2935262"/>
            <a:chOff x="0" y="0"/>
            <a:chExt cx="8737204" cy="3913682"/>
          </a:xfrm>
        </p:grpSpPr>
        <p:sp>
          <p:nvSpPr>
            <p:cNvPr id="4" name="Freeform 4"/>
            <p:cNvSpPr/>
            <p:nvPr/>
          </p:nvSpPr>
          <p:spPr>
            <a:xfrm>
              <a:off x="0" y="0"/>
              <a:ext cx="8737204" cy="3913682"/>
            </a:xfrm>
            <a:custGeom>
              <a:avLst/>
              <a:gdLst/>
              <a:ahLst/>
              <a:cxnLst/>
              <a:rect l="l" t="t" r="r" b="b"/>
              <a:pathLst>
                <a:path w="8737204" h="3913682">
                  <a:moveTo>
                    <a:pt x="0" y="0"/>
                  </a:moveTo>
                  <a:lnTo>
                    <a:pt x="8737204" y="0"/>
                  </a:lnTo>
                  <a:lnTo>
                    <a:pt x="8737204" y="3913682"/>
                  </a:lnTo>
                  <a:lnTo>
                    <a:pt x="0" y="3913682"/>
                  </a:lnTo>
                  <a:close/>
                </a:path>
              </a:pathLst>
            </a:custGeom>
            <a:solidFill>
              <a:srgbClr val="000000">
                <a:alpha val="0"/>
              </a:srgbClr>
            </a:solidFill>
          </p:spPr>
        </p:sp>
        <p:sp>
          <p:nvSpPr>
            <p:cNvPr id="5" name="TextBox 5"/>
            <p:cNvSpPr txBox="1"/>
            <p:nvPr/>
          </p:nvSpPr>
          <p:spPr>
            <a:xfrm>
              <a:off x="0" y="-76200"/>
              <a:ext cx="8737204" cy="3989882"/>
            </a:xfrm>
            <a:prstGeom prst="rect">
              <a:avLst/>
            </a:prstGeom>
          </p:spPr>
          <p:txBody>
            <a:bodyPr lIns="0" tIns="0" rIns="0" bIns="0" rtlCol="0" anchor="b"/>
            <a:lstStyle/>
            <a:p>
              <a:pPr algn="l">
                <a:lnSpc>
                  <a:spcPts val="8748"/>
                </a:lnSpc>
              </a:pPr>
              <a:r>
                <a:rPr lang="en-US" sz="8100">
                  <a:solidFill>
                    <a:srgbClr val="000000"/>
                  </a:solidFill>
                  <a:latin typeface="Calibri (MS) Light"/>
                  <a:ea typeface="Calibri (MS) Light"/>
                  <a:cs typeface="Calibri (MS) Light"/>
                  <a:sym typeface="Calibri (MS) Light"/>
                </a:rPr>
                <a:t>Organizational actors</a:t>
              </a:r>
            </a:p>
          </p:txBody>
        </p:sp>
      </p:grpSp>
      <p:sp>
        <p:nvSpPr>
          <p:cNvPr id="6" name="Freeform 6"/>
          <p:cNvSpPr/>
          <p:nvPr/>
        </p:nvSpPr>
        <p:spPr>
          <a:xfrm>
            <a:off x="926782" y="3847154"/>
            <a:ext cx="5278755" cy="94107"/>
          </a:xfrm>
          <a:custGeom>
            <a:avLst/>
            <a:gdLst/>
            <a:ahLst/>
            <a:cxnLst/>
            <a:rect l="l" t="t" r="r" b="b"/>
            <a:pathLst>
              <a:path w="5278755" h="94107">
                <a:moveTo>
                  <a:pt x="0" y="0"/>
                </a:moveTo>
                <a:lnTo>
                  <a:pt x="5278756" y="0"/>
                </a:lnTo>
                <a:lnTo>
                  <a:pt x="5278756" y="94106"/>
                </a:lnTo>
                <a:lnTo>
                  <a:pt x="0" y="94106"/>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sp>
      <p:sp>
        <p:nvSpPr>
          <p:cNvPr id="7" name="TextBox 7"/>
          <p:cNvSpPr txBox="1"/>
          <p:nvPr/>
        </p:nvSpPr>
        <p:spPr>
          <a:xfrm>
            <a:off x="1051560" y="4326493"/>
            <a:ext cx="6182503" cy="4918137"/>
          </a:xfrm>
          <a:prstGeom prst="rect">
            <a:avLst/>
          </a:prstGeom>
        </p:spPr>
        <p:txBody>
          <a:bodyPr lIns="0" tIns="0" rIns="0" bIns="0" rtlCol="0" anchor="t">
            <a:spAutoFit/>
          </a:bodyPr>
          <a:lstStyle/>
          <a:p>
            <a:pPr algn="l">
              <a:lnSpc>
                <a:spcPts val="3564"/>
              </a:lnSpc>
            </a:pPr>
            <a:r>
              <a:rPr lang="en-US" sz="3300">
                <a:solidFill>
                  <a:srgbClr val="000000"/>
                </a:solidFill>
                <a:latin typeface="Calibri (MS)"/>
                <a:ea typeface="Calibri (MS)"/>
                <a:cs typeface="Calibri (MS)"/>
                <a:sym typeface="Calibri (MS)"/>
              </a:rPr>
              <a:t>Employer: </a:t>
            </a:r>
          </a:p>
          <a:p>
            <a:pPr algn="l">
              <a:lnSpc>
                <a:spcPts val="3564"/>
              </a:lnSpc>
            </a:pPr>
            <a:endParaRPr lang="en-US" sz="3300">
              <a:solidFill>
                <a:srgbClr val="000000"/>
              </a:solidFill>
              <a:latin typeface="Calibri (MS)"/>
              <a:ea typeface="Calibri (MS)"/>
              <a:cs typeface="Calibri (MS)"/>
              <a:sym typeface="Calibri (MS)"/>
            </a:endParaRPr>
          </a:p>
          <a:p>
            <a:pPr marL="597217" lvl="1" indent="-298609" algn="l">
              <a:lnSpc>
                <a:spcPts val="3564"/>
              </a:lnSpc>
              <a:buFont typeface="Arial"/>
              <a:buChar char="•"/>
            </a:pPr>
            <a:r>
              <a:rPr lang="en-US" sz="3300">
                <a:solidFill>
                  <a:srgbClr val="000000"/>
                </a:solidFill>
                <a:latin typeface="Calibri (MS)"/>
                <a:ea typeface="Calibri (MS)"/>
                <a:cs typeface="Calibri (MS)"/>
                <a:sym typeface="Calibri (MS)"/>
              </a:rPr>
              <a:t>The role of the employer is to provide raw materials including human resources and finance for the production of goods and services.</a:t>
            </a:r>
          </a:p>
        </p:txBody>
      </p:sp>
      <p:grpSp>
        <p:nvGrpSpPr>
          <p:cNvPr id="8" name="Group 8"/>
          <p:cNvGrpSpPr>
            <a:grpSpLocks noChangeAspect="1"/>
          </p:cNvGrpSpPr>
          <p:nvPr/>
        </p:nvGrpSpPr>
        <p:grpSpPr>
          <a:xfrm>
            <a:off x="7967553" y="1679823"/>
            <a:ext cx="10318162" cy="8607175"/>
            <a:chOff x="0" y="0"/>
            <a:chExt cx="13757550" cy="11476234"/>
          </a:xfrm>
        </p:grpSpPr>
        <p:sp>
          <p:nvSpPr>
            <p:cNvPr id="9" name="Freeform 9" descr="White bulbs with a yellow one standing out"/>
            <p:cNvSpPr/>
            <p:nvPr/>
          </p:nvSpPr>
          <p:spPr>
            <a:xfrm>
              <a:off x="0" y="0"/>
              <a:ext cx="13757529" cy="11476228"/>
            </a:xfrm>
            <a:custGeom>
              <a:avLst/>
              <a:gdLst/>
              <a:ahLst/>
              <a:cxnLst/>
              <a:rect l="l" t="t" r="r" b="b"/>
              <a:pathLst>
                <a:path w="13757529" h="11476228">
                  <a:moveTo>
                    <a:pt x="0" y="0"/>
                  </a:moveTo>
                  <a:lnTo>
                    <a:pt x="13757529" y="0"/>
                  </a:lnTo>
                  <a:lnTo>
                    <a:pt x="13757529" y="11476228"/>
                  </a:lnTo>
                  <a:lnTo>
                    <a:pt x="0" y="11476228"/>
                  </a:lnTo>
                  <a:lnTo>
                    <a:pt x="0" y="0"/>
                  </a:lnTo>
                  <a:close/>
                </a:path>
              </a:pathLst>
            </a:custGeom>
            <a:blipFill>
              <a:blip r:embed="rId6"/>
              <a:stretch>
                <a:fillRect l="-12828" r="-36530" b="-19336"/>
              </a:stretch>
            </a:blipFill>
          </p:spPr>
        </p:sp>
      </p:grpSp>
      <p:grpSp>
        <p:nvGrpSpPr>
          <p:cNvPr id="10" name="Group 10"/>
          <p:cNvGrpSpPr>
            <a:grpSpLocks noChangeAspect="1"/>
          </p:cNvGrpSpPr>
          <p:nvPr/>
        </p:nvGrpSpPr>
        <p:grpSpPr>
          <a:xfrm>
            <a:off x="0" y="-104998"/>
            <a:ext cx="2991466" cy="1396811"/>
            <a:chOff x="0" y="0"/>
            <a:chExt cx="3988622" cy="1862414"/>
          </a:xfrm>
        </p:grpSpPr>
        <p:sp>
          <p:nvSpPr>
            <p:cNvPr id="11" name="Freeform 11"/>
            <p:cNvSpPr/>
            <p:nvPr/>
          </p:nvSpPr>
          <p:spPr>
            <a:xfrm>
              <a:off x="0" y="0"/>
              <a:ext cx="3988562" cy="1862455"/>
            </a:xfrm>
            <a:custGeom>
              <a:avLst/>
              <a:gdLst/>
              <a:ahLst/>
              <a:cxnLst/>
              <a:rect l="l" t="t" r="r" b="b"/>
              <a:pathLst>
                <a:path w="3988562" h="1862455">
                  <a:moveTo>
                    <a:pt x="0" y="0"/>
                  </a:moveTo>
                  <a:lnTo>
                    <a:pt x="3988562" y="0"/>
                  </a:lnTo>
                  <a:lnTo>
                    <a:pt x="3988562" y="1862455"/>
                  </a:lnTo>
                  <a:lnTo>
                    <a:pt x="0" y="1862455"/>
                  </a:lnTo>
                  <a:lnTo>
                    <a:pt x="0" y="0"/>
                  </a:lnTo>
                  <a:close/>
                </a:path>
              </a:pathLst>
            </a:custGeom>
            <a:blipFill>
              <a:blip r:embed="rId7"/>
              <a:stretch>
                <a:fillRect t="-59701" r="-1" b="-54458"/>
              </a:stretch>
            </a:blipFill>
          </p:spPr>
        </p:sp>
      </p:gr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3"/>
            <a:stretch>
              <a:fillRect/>
            </a:stretch>
          </a:blipFill>
        </p:spPr>
      </p:sp>
      <p:grpSp>
        <p:nvGrpSpPr>
          <p:cNvPr id="3" name="Group 3"/>
          <p:cNvGrpSpPr/>
          <p:nvPr/>
        </p:nvGrpSpPr>
        <p:grpSpPr>
          <a:xfrm>
            <a:off x="941070" y="1047750"/>
            <a:ext cx="6552903" cy="2935262"/>
            <a:chOff x="0" y="0"/>
            <a:chExt cx="8737204" cy="3913682"/>
          </a:xfrm>
        </p:grpSpPr>
        <p:sp>
          <p:nvSpPr>
            <p:cNvPr id="4" name="Freeform 4"/>
            <p:cNvSpPr/>
            <p:nvPr/>
          </p:nvSpPr>
          <p:spPr>
            <a:xfrm>
              <a:off x="0" y="0"/>
              <a:ext cx="8737204" cy="3913682"/>
            </a:xfrm>
            <a:custGeom>
              <a:avLst/>
              <a:gdLst/>
              <a:ahLst/>
              <a:cxnLst/>
              <a:rect l="l" t="t" r="r" b="b"/>
              <a:pathLst>
                <a:path w="8737204" h="3913682">
                  <a:moveTo>
                    <a:pt x="0" y="0"/>
                  </a:moveTo>
                  <a:lnTo>
                    <a:pt x="8737204" y="0"/>
                  </a:lnTo>
                  <a:lnTo>
                    <a:pt x="8737204" y="3913682"/>
                  </a:lnTo>
                  <a:lnTo>
                    <a:pt x="0" y="3913682"/>
                  </a:lnTo>
                  <a:close/>
                </a:path>
              </a:pathLst>
            </a:custGeom>
            <a:solidFill>
              <a:srgbClr val="000000">
                <a:alpha val="0"/>
              </a:srgbClr>
            </a:solidFill>
          </p:spPr>
        </p:sp>
        <p:sp>
          <p:nvSpPr>
            <p:cNvPr id="5" name="TextBox 5"/>
            <p:cNvSpPr txBox="1"/>
            <p:nvPr/>
          </p:nvSpPr>
          <p:spPr>
            <a:xfrm>
              <a:off x="0" y="-76200"/>
              <a:ext cx="8737204" cy="3989882"/>
            </a:xfrm>
            <a:prstGeom prst="rect">
              <a:avLst/>
            </a:prstGeom>
          </p:spPr>
          <p:txBody>
            <a:bodyPr lIns="0" tIns="0" rIns="0" bIns="0" rtlCol="0" anchor="b"/>
            <a:lstStyle/>
            <a:p>
              <a:pPr algn="l">
                <a:lnSpc>
                  <a:spcPts val="8748"/>
                </a:lnSpc>
              </a:pPr>
              <a:r>
                <a:rPr lang="en-US" sz="8100">
                  <a:solidFill>
                    <a:srgbClr val="000000"/>
                  </a:solidFill>
                  <a:latin typeface="Calibri (MS) Light"/>
                  <a:ea typeface="Calibri (MS) Light"/>
                  <a:cs typeface="Calibri (MS) Light"/>
                  <a:sym typeface="Calibri (MS) Light"/>
                </a:rPr>
                <a:t>Organizational actors</a:t>
              </a:r>
            </a:p>
          </p:txBody>
        </p:sp>
      </p:grpSp>
      <p:sp>
        <p:nvSpPr>
          <p:cNvPr id="6" name="TextBox 6"/>
          <p:cNvSpPr txBox="1"/>
          <p:nvPr/>
        </p:nvSpPr>
        <p:spPr>
          <a:xfrm>
            <a:off x="1051560" y="4336018"/>
            <a:ext cx="6182503" cy="4908612"/>
          </a:xfrm>
          <a:prstGeom prst="rect">
            <a:avLst/>
          </a:prstGeom>
        </p:spPr>
        <p:txBody>
          <a:bodyPr lIns="0" tIns="0" rIns="0" bIns="0" rtlCol="0" anchor="t">
            <a:spAutoFit/>
          </a:bodyPr>
          <a:lstStyle/>
          <a:p>
            <a:pPr algn="l">
              <a:lnSpc>
                <a:spcPts val="3888"/>
              </a:lnSpc>
            </a:pPr>
            <a:r>
              <a:rPr lang="en-US" sz="3600">
                <a:solidFill>
                  <a:srgbClr val="000000"/>
                </a:solidFill>
                <a:latin typeface="Calibri (MS)"/>
                <a:ea typeface="Calibri (MS)"/>
                <a:cs typeface="Calibri (MS)"/>
                <a:sym typeface="Calibri (MS)"/>
              </a:rPr>
              <a:t>Employers and their associations expect good profits in return for their investments in raw materials and other resources supplied by them for the production of goods and services (Ayantunji &amp; Ayantunji, 2013).</a:t>
            </a:r>
          </a:p>
        </p:txBody>
      </p:sp>
      <p:grpSp>
        <p:nvGrpSpPr>
          <p:cNvPr id="7" name="Group 7"/>
          <p:cNvGrpSpPr>
            <a:grpSpLocks noChangeAspect="1"/>
          </p:cNvGrpSpPr>
          <p:nvPr/>
        </p:nvGrpSpPr>
        <p:grpSpPr>
          <a:xfrm>
            <a:off x="7967553" y="1309953"/>
            <a:ext cx="10318162" cy="8977045"/>
            <a:chOff x="0" y="0"/>
            <a:chExt cx="13757550" cy="11969394"/>
          </a:xfrm>
        </p:grpSpPr>
        <p:sp>
          <p:nvSpPr>
            <p:cNvPr id="8" name="Freeform 8" descr="White bulbs with a yellow one standing out"/>
            <p:cNvSpPr/>
            <p:nvPr/>
          </p:nvSpPr>
          <p:spPr>
            <a:xfrm>
              <a:off x="0" y="0"/>
              <a:ext cx="13757529" cy="11969369"/>
            </a:xfrm>
            <a:custGeom>
              <a:avLst/>
              <a:gdLst/>
              <a:ahLst/>
              <a:cxnLst/>
              <a:rect l="l" t="t" r="r" b="b"/>
              <a:pathLst>
                <a:path w="13757529" h="11969369">
                  <a:moveTo>
                    <a:pt x="0" y="0"/>
                  </a:moveTo>
                  <a:lnTo>
                    <a:pt x="13757529" y="0"/>
                  </a:lnTo>
                  <a:lnTo>
                    <a:pt x="13757529" y="11969369"/>
                  </a:lnTo>
                  <a:lnTo>
                    <a:pt x="0" y="11969369"/>
                  </a:lnTo>
                  <a:lnTo>
                    <a:pt x="0" y="0"/>
                  </a:lnTo>
                  <a:close/>
                </a:path>
              </a:pathLst>
            </a:custGeom>
            <a:blipFill>
              <a:blip r:embed="rId4"/>
              <a:stretch>
                <a:fillRect l="-12828" r="-36530" b="-14420"/>
              </a:stretch>
            </a:blipFill>
          </p:spPr>
        </p:sp>
      </p:grpSp>
      <p:grpSp>
        <p:nvGrpSpPr>
          <p:cNvPr id="9" name="Group 9"/>
          <p:cNvGrpSpPr>
            <a:grpSpLocks noChangeAspect="1"/>
          </p:cNvGrpSpPr>
          <p:nvPr/>
        </p:nvGrpSpPr>
        <p:grpSpPr>
          <a:xfrm>
            <a:off x="0" y="-104998"/>
            <a:ext cx="2991466" cy="1396811"/>
            <a:chOff x="0" y="0"/>
            <a:chExt cx="3988622" cy="1862414"/>
          </a:xfrm>
        </p:grpSpPr>
        <p:sp>
          <p:nvSpPr>
            <p:cNvPr id="10" name="Freeform 10"/>
            <p:cNvSpPr/>
            <p:nvPr/>
          </p:nvSpPr>
          <p:spPr>
            <a:xfrm>
              <a:off x="0" y="0"/>
              <a:ext cx="3988562" cy="1862455"/>
            </a:xfrm>
            <a:custGeom>
              <a:avLst/>
              <a:gdLst/>
              <a:ahLst/>
              <a:cxnLst/>
              <a:rect l="l" t="t" r="r" b="b"/>
              <a:pathLst>
                <a:path w="3988562" h="1862455">
                  <a:moveTo>
                    <a:pt x="0" y="0"/>
                  </a:moveTo>
                  <a:lnTo>
                    <a:pt x="3988562" y="0"/>
                  </a:lnTo>
                  <a:lnTo>
                    <a:pt x="3988562" y="1862455"/>
                  </a:lnTo>
                  <a:lnTo>
                    <a:pt x="0" y="1862455"/>
                  </a:lnTo>
                  <a:lnTo>
                    <a:pt x="0" y="0"/>
                  </a:lnTo>
                  <a:close/>
                </a:path>
              </a:pathLst>
            </a:custGeom>
            <a:blipFill>
              <a:blip r:embed="rId5"/>
              <a:stretch>
                <a:fillRect t="-59701" r="-1" b="-54458"/>
              </a:stretch>
            </a:blipFill>
          </p:spPr>
        </p:sp>
      </p:gr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3"/>
            <a:stretch>
              <a:fillRect/>
            </a:stretch>
          </a:blipFill>
        </p:spPr>
      </p:sp>
      <p:grpSp>
        <p:nvGrpSpPr>
          <p:cNvPr id="3" name="Group 3"/>
          <p:cNvGrpSpPr/>
          <p:nvPr/>
        </p:nvGrpSpPr>
        <p:grpSpPr>
          <a:xfrm>
            <a:off x="931545" y="774382"/>
            <a:ext cx="6552903" cy="2935262"/>
            <a:chOff x="0" y="0"/>
            <a:chExt cx="8737204" cy="3913682"/>
          </a:xfrm>
        </p:grpSpPr>
        <p:sp>
          <p:nvSpPr>
            <p:cNvPr id="4" name="Freeform 4"/>
            <p:cNvSpPr/>
            <p:nvPr/>
          </p:nvSpPr>
          <p:spPr>
            <a:xfrm>
              <a:off x="0" y="0"/>
              <a:ext cx="8737204" cy="3913682"/>
            </a:xfrm>
            <a:custGeom>
              <a:avLst/>
              <a:gdLst/>
              <a:ahLst/>
              <a:cxnLst/>
              <a:rect l="l" t="t" r="r" b="b"/>
              <a:pathLst>
                <a:path w="8737204" h="3913682">
                  <a:moveTo>
                    <a:pt x="0" y="0"/>
                  </a:moveTo>
                  <a:lnTo>
                    <a:pt x="8737204" y="0"/>
                  </a:lnTo>
                  <a:lnTo>
                    <a:pt x="8737204" y="3913682"/>
                  </a:lnTo>
                  <a:lnTo>
                    <a:pt x="0" y="3913682"/>
                  </a:lnTo>
                  <a:close/>
                </a:path>
              </a:pathLst>
            </a:custGeom>
            <a:solidFill>
              <a:srgbClr val="000000">
                <a:alpha val="0"/>
              </a:srgbClr>
            </a:solidFill>
          </p:spPr>
        </p:sp>
        <p:sp>
          <p:nvSpPr>
            <p:cNvPr id="5" name="TextBox 5"/>
            <p:cNvSpPr txBox="1"/>
            <p:nvPr/>
          </p:nvSpPr>
          <p:spPr>
            <a:xfrm>
              <a:off x="0" y="-76200"/>
              <a:ext cx="8737204" cy="3989882"/>
            </a:xfrm>
            <a:prstGeom prst="rect">
              <a:avLst/>
            </a:prstGeom>
          </p:spPr>
          <p:txBody>
            <a:bodyPr lIns="0" tIns="0" rIns="0" bIns="0" rtlCol="0" anchor="b"/>
            <a:lstStyle/>
            <a:p>
              <a:pPr algn="l">
                <a:lnSpc>
                  <a:spcPts val="8748"/>
                </a:lnSpc>
              </a:pPr>
              <a:r>
                <a:rPr lang="en-US" sz="8100">
                  <a:solidFill>
                    <a:srgbClr val="000000"/>
                  </a:solidFill>
                  <a:latin typeface="Calibri (MS) Light"/>
                  <a:ea typeface="Calibri (MS) Light"/>
                  <a:cs typeface="Calibri (MS) Light"/>
                  <a:sym typeface="Calibri (MS) Light"/>
                </a:rPr>
                <a:t>Organizational actors</a:t>
              </a:r>
            </a:p>
          </p:txBody>
        </p:sp>
      </p:grpSp>
      <p:sp>
        <p:nvSpPr>
          <p:cNvPr id="6" name="TextBox 6"/>
          <p:cNvSpPr txBox="1"/>
          <p:nvPr/>
        </p:nvSpPr>
        <p:spPr>
          <a:xfrm>
            <a:off x="1051560" y="4336018"/>
            <a:ext cx="6182503" cy="4908612"/>
          </a:xfrm>
          <a:prstGeom prst="rect">
            <a:avLst/>
          </a:prstGeom>
        </p:spPr>
        <p:txBody>
          <a:bodyPr lIns="0" tIns="0" rIns="0" bIns="0" rtlCol="0" anchor="t">
            <a:spAutoFit/>
          </a:bodyPr>
          <a:lstStyle/>
          <a:p>
            <a:pPr algn="l">
              <a:lnSpc>
                <a:spcPts val="3888"/>
              </a:lnSpc>
            </a:pPr>
            <a:r>
              <a:rPr lang="en-US" sz="3600">
                <a:solidFill>
                  <a:srgbClr val="000000"/>
                </a:solidFill>
                <a:latin typeface="Calibri (MS)"/>
                <a:ea typeface="Calibri (MS)"/>
                <a:cs typeface="Calibri (MS)"/>
                <a:sym typeface="Calibri (MS)"/>
              </a:rPr>
              <a:t>Employers’ interests often refer to the organisation’s interests which are consistent with the interests of the shareholders, executives, and managers (Budd &amp; Bhave, 2006).</a:t>
            </a:r>
          </a:p>
        </p:txBody>
      </p:sp>
      <p:grpSp>
        <p:nvGrpSpPr>
          <p:cNvPr id="7" name="Group 7"/>
          <p:cNvGrpSpPr>
            <a:grpSpLocks noChangeAspect="1"/>
          </p:cNvGrpSpPr>
          <p:nvPr/>
        </p:nvGrpSpPr>
        <p:grpSpPr>
          <a:xfrm>
            <a:off x="7967553" y="1525713"/>
            <a:ext cx="10318162" cy="8761287"/>
            <a:chOff x="0" y="0"/>
            <a:chExt cx="13757550" cy="11681716"/>
          </a:xfrm>
        </p:grpSpPr>
        <p:sp>
          <p:nvSpPr>
            <p:cNvPr id="8" name="Freeform 8" descr="White bulbs with a yellow one standing out"/>
            <p:cNvSpPr/>
            <p:nvPr/>
          </p:nvSpPr>
          <p:spPr>
            <a:xfrm>
              <a:off x="0" y="0"/>
              <a:ext cx="13757529" cy="11681714"/>
            </a:xfrm>
            <a:custGeom>
              <a:avLst/>
              <a:gdLst/>
              <a:ahLst/>
              <a:cxnLst/>
              <a:rect l="l" t="t" r="r" b="b"/>
              <a:pathLst>
                <a:path w="13757529" h="11681714">
                  <a:moveTo>
                    <a:pt x="0" y="0"/>
                  </a:moveTo>
                  <a:lnTo>
                    <a:pt x="13757529" y="0"/>
                  </a:lnTo>
                  <a:lnTo>
                    <a:pt x="13757529" y="11681714"/>
                  </a:lnTo>
                  <a:lnTo>
                    <a:pt x="0" y="11681714"/>
                  </a:lnTo>
                  <a:lnTo>
                    <a:pt x="0" y="0"/>
                  </a:lnTo>
                  <a:close/>
                </a:path>
              </a:pathLst>
            </a:custGeom>
            <a:blipFill>
              <a:blip r:embed="rId4"/>
              <a:stretch>
                <a:fillRect l="-12828" r="-36530" b="-17237"/>
              </a:stretch>
            </a:blipFill>
          </p:spPr>
        </p:sp>
      </p:grpSp>
      <p:grpSp>
        <p:nvGrpSpPr>
          <p:cNvPr id="9" name="Group 9"/>
          <p:cNvGrpSpPr>
            <a:grpSpLocks noChangeAspect="1"/>
          </p:cNvGrpSpPr>
          <p:nvPr/>
        </p:nvGrpSpPr>
        <p:grpSpPr>
          <a:xfrm>
            <a:off x="0" y="-104998"/>
            <a:ext cx="2991466" cy="1396811"/>
            <a:chOff x="0" y="0"/>
            <a:chExt cx="3988622" cy="1862414"/>
          </a:xfrm>
        </p:grpSpPr>
        <p:sp>
          <p:nvSpPr>
            <p:cNvPr id="10" name="Freeform 10"/>
            <p:cNvSpPr/>
            <p:nvPr/>
          </p:nvSpPr>
          <p:spPr>
            <a:xfrm>
              <a:off x="0" y="0"/>
              <a:ext cx="3988562" cy="1862455"/>
            </a:xfrm>
            <a:custGeom>
              <a:avLst/>
              <a:gdLst/>
              <a:ahLst/>
              <a:cxnLst/>
              <a:rect l="l" t="t" r="r" b="b"/>
              <a:pathLst>
                <a:path w="3988562" h="1862455">
                  <a:moveTo>
                    <a:pt x="0" y="0"/>
                  </a:moveTo>
                  <a:lnTo>
                    <a:pt x="3988562" y="0"/>
                  </a:lnTo>
                  <a:lnTo>
                    <a:pt x="3988562" y="1862455"/>
                  </a:lnTo>
                  <a:lnTo>
                    <a:pt x="0" y="1862455"/>
                  </a:lnTo>
                  <a:lnTo>
                    <a:pt x="0" y="0"/>
                  </a:lnTo>
                  <a:close/>
                </a:path>
              </a:pathLst>
            </a:custGeom>
            <a:blipFill>
              <a:blip r:embed="rId5"/>
              <a:stretch>
                <a:fillRect t="-59701" r="-1" b="-54458"/>
              </a:stretch>
            </a:blipFill>
          </p:spPr>
        </p:sp>
      </p:gr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3"/>
            <a:stretch>
              <a:fillRect/>
            </a:stretch>
          </a:blipFill>
        </p:spPr>
      </p:sp>
      <p:grpSp>
        <p:nvGrpSpPr>
          <p:cNvPr id="3" name="Group 3"/>
          <p:cNvGrpSpPr/>
          <p:nvPr/>
        </p:nvGrpSpPr>
        <p:grpSpPr>
          <a:xfrm>
            <a:off x="960120" y="907732"/>
            <a:ext cx="6552903" cy="2935262"/>
            <a:chOff x="0" y="0"/>
            <a:chExt cx="8737204" cy="3913682"/>
          </a:xfrm>
        </p:grpSpPr>
        <p:sp>
          <p:nvSpPr>
            <p:cNvPr id="4" name="Freeform 4"/>
            <p:cNvSpPr/>
            <p:nvPr/>
          </p:nvSpPr>
          <p:spPr>
            <a:xfrm>
              <a:off x="0" y="0"/>
              <a:ext cx="8737204" cy="3913682"/>
            </a:xfrm>
            <a:custGeom>
              <a:avLst/>
              <a:gdLst/>
              <a:ahLst/>
              <a:cxnLst/>
              <a:rect l="l" t="t" r="r" b="b"/>
              <a:pathLst>
                <a:path w="8737204" h="3913682">
                  <a:moveTo>
                    <a:pt x="0" y="0"/>
                  </a:moveTo>
                  <a:lnTo>
                    <a:pt x="8737204" y="0"/>
                  </a:lnTo>
                  <a:lnTo>
                    <a:pt x="8737204" y="3913682"/>
                  </a:lnTo>
                  <a:lnTo>
                    <a:pt x="0" y="3913682"/>
                  </a:lnTo>
                  <a:close/>
                </a:path>
              </a:pathLst>
            </a:custGeom>
            <a:solidFill>
              <a:srgbClr val="000000">
                <a:alpha val="0"/>
              </a:srgbClr>
            </a:solidFill>
          </p:spPr>
        </p:sp>
        <p:sp>
          <p:nvSpPr>
            <p:cNvPr id="5" name="TextBox 5"/>
            <p:cNvSpPr txBox="1"/>
            <p:nvPr/>
          </p:nvSpPr>
          <p:spPr>
            <a:xfrm>
              <a:off x="0" y="-76200"/>
              <a:ext cx="8737204" cy="3989882"/>
            </a:xfrm>
            <a:prstGeom prst="rect">
              <a:avLst/>
            </a:prstGeom>
          </p:spPr>
          <p:txBody>
            <a:bodyPr lIns="0" tIns="0" rIns="0" bIns="0" rtlCol="0" anchor="b"/>
            <a:lstStyle/>
            <a:p>
              <a:pPr algn="l">
                <a:lnSpc>
                  <a:spcPts val="8748"/>
                </a:lnSpc>
              </a:pPr>
              <a:r>
                <a:rPr lang="en-US" sz="8100">
                  <a:solidFill>
                    <a:srgbClr val="000000"/>
                  </a:solidFill>
                  <a:latin typeface="Calibri (MS) Light"/>
                  <a:ea typeface="Calibri (MS) Light"/>
                  <a:cs typeface="Calibri (MS) Light"/>
                  <a:sym typeface="Calibri (MS) Light"/>
                </a:rPr>
                <a:t>Organizational actors</a:t>
              </a:r>
            </a:p>
          </p:txBody>
        </p:sp>
      </p:grpSp>
      <p:sp>
        <p:nvSpPr>
          <p:cNvPr id="6" name="TextBox 6"/>
          <p:cNvSpPr txBox="1"/>
          <p:nvPr/>
        </p:nvSpPr>
        <p:spPr>
          <a:xfrm>
            <a:off x="1051560" y="4316968"/>
            <a:ext cx="6182503" cy="4927662"/>
          </a:xfrm>
          <a:prstGeom prst="rect">
            <a:avLst/>
          </a:prstGeom>
        </p:spPr>
        <p:txBody>
          <a:bodyPr lIns="0" tIns="0" rIns="0" bIns="0" rtlCol="0" anchor="t">
            <a:spAutoFit/>
          </a:bodyPr>
          <a:lstStyle/>
          <a:p>
            <a:pPr algn="l">
              <a:lnSpc>
                <a:spcPts val="4536"/>
              </a:lnSpc>
            </a:pPr>
            <a:r>
              <a:rPr lang="en-US" sz="4200">
                <a:solidFill>
                  <a:srgbClr val="000000"/>
                </a:solidFill>
                <a:latin typeface="Calibri (MS)"/>
                <a:ea typeface="Calibri (MS)"/>
                <a:cs typeface="Calibri (MS)"/>
                <a:sym typeface="Calibri (MS)"/>
              </a:rPr>
              <a:t>Employers’ interests often refer to the organisation’s interests which are consistent with the interests of the shareholders, executives, and managers (Budd &amp; Bhave, 2006).</a:t>
            </a:r>
          </a:p>
        </p:txBody>
      </p:sp>
      <p:grpSp>
        <p:nvGrpSpPr>
          <p:cNvPr id="7" name="Group 7"/>
          <p:cNvGrpSpPr>
            <a:grpSpLocks noChangeAspect="1"/>
          </p:cNvGrpSpPr>
          <p:nvPr/>
        </p:nvGrpSpPr>
        <p:grpSpPr>
          <a:xfrm>
            <a:off x="7967553" y="1356189"/>
            <a:ext cx="10318162" cy="8930811"/>
            <a:chOff x="0" y="0"/>
            <a:chExt cx="13757550" cy="11907748"/>
          </a:xfrm>
        </p:grpSpPr>
        <p:sp>
          <p:nvSpPr>
            <p:cNvPr id="8" name="Freeform 8" descr="White bulbs with a yellow one standing out"/>
            <p:cNvSpPr/>
            <p:nvPr/>
          </p:nvSpPr>
          <p:spPr>
            <a:xfrm>
              <a:off x="0" y="0"/>
              <a:ext cx="13757529" cy="11907774"/>
            </a:xfrm>
            <a:custGeom>
              <a:avLst/>
              <a:gdLst/>
              <a:ahLst/>
              <a:cxnLst/>
              <a:rect l="l" t="t" r="r" b="b"/>
              <a:pathLst>
                <a:path w="13757529" h="11907774">
                  <a:moveTo>
                    <a:pt x="0" y="0"/>
                  </a:moveTo>
                  <a:lnTo>
                    <a:pt x="13757529" y="0"/>
                  </a:lnTo>
                  <a:lnTo>
                    <a:pt x="13757529" y="11907774"/>
                  </a:lnTo>
                  <a:lnTo>
                    <a:pt x="0" y="11907774"/>
                  </a:lnTo>
                  <a:lnTo>
                    <a:pt x="0" y="0"/>
                  </a:lnTo>
                  <a:close/>
                </a:path>
              </a:pathLst>
            </a:custGeom>
            <a:blipFill>
              <a:blip r:embed="rId4"/>
              <a:stretch>
                <a:fillRect l="-12828" r="-36530" b="-15012"/>
              </a:stretch>
            </a:blipFill>
          </p:spPr>
        </p:sp>
      </p:grpSp>
      <p:grpSp>
        <p:nvGrpSpPr>
          <p:cNvPr id="9" name="Group 9"/>
          <p:cNvGrpSpPr>
            <a:grpSpLocks noChangeAspect="1"/>
          </p:cNvGrpSpPr>
          <p:nvPr/>
        </p:nvGrpSpPr>
        <p:grpSpPr>
          <a:xfrm>
            <a:off x="0" y="-104998"/>
            <a:ext cx="2991466" cy="1396811"/>
            <a:chOff x="0" y="0"/>
            <a:chExt cx="3988622" cy="1862414"/>
          </a:xfrm>
        </p:grpSpPr>
        <p:sp>
          <p:nvSpPr>
            <p:cNvPr id="10" name="Freeform 10"/>
            <p:cNvSpPr/>
            <p:nvPr/>
          </p:nvSpPr>
          <p:spPr>
            <a:xfrm>
              <a:off x="0" y="0"/>
              <a:ext cx="3988562" cy="1862455"/>
            </a:xfrm>
            <a:custGeom>
              <a:avLst/>
              <a:gdLst/>
              <a:ahLst/>
              <a:cxnLst/>
              <a:rect l="l" t="t" r="r" b="b"/>
              <a:pathLst>
                <a:path w="3988562" h="1862455">
                  <a:moveTo>
                    <a:pt x="0" y="0"/>
                  </a:moveTo>
                  <a:lnTo>
                    <a:pt x="3988562" y="0"/>
                  </a:lnTo>
                  <a:lnTo>
                    <a:pt x="3988562" y="1862455"/>
                  </a:lnTo>
                  <a:lnTo>
                    <a:pt x="0" y="1862455"/>
                  </a:lnTo>
                  <a:lnTo>
                    <a:pt x="0" y="0"/>
                  </a:lnTo>
                  <a:close/>
                </a:path>
              </a:pathLst>
            </a:custGeom>
            <a:blipFill>
              <a:blip r:embed="rId5"/>
              <a:stretch>
                <a:fillRect t="-59701" r="-1" b="-54458"/>
              </a:stretch>
            </a:blipFill>
          </p:spPr>
        </p:sp>
      </p:gr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grpSp>
        <p:nvGrpSpPr>
          <p:cNvPr id="3" name="Group 3"/>
          <p:cNvGrpSpPr/>
          <p:nvPr/>
        </p:nvGrpSpPr>
        <p:grpSpPr>
          <a:xfrm>
            <a:off x="1257300" y="1309954"/>
            <a:ext cx="15773400" cy="1226078"/>
            <a:chOff x="0" y="0"/>
            <a:chExt cx="21031200" cy="1634770"/>
          </a:xfrm>
        </p:grpSpPr>
        <p:sp>
          <p:nvSpPr>
            <p:cNvPr id="4" name="Freeform 4"/>
            <p:cNvSpPr/>
            <p:nvPr/>
          </p:nvSpPr>
          <p:spPr>
            <a:xfrm>
              <a:off x="0" y="0"/>
              <a:ext cx="21031200" cy="1634770"/>
            </a:xfrm>
            <a:custGeom>
              <a:avLst/>
              <a:gdLst/>
              <a:ahLst/>
              <a:cxnLst/>
              <a:rect l="l" t="t" r="r" b="b"/>
              <a:pathLst>
                <a:path w="21031200" h="1634770">
                  <a:moveTo>
                    <a:pt x="0" y="0"/>
                  </a:moveTo>
                  <a:lnTo>
                    <a:pt x="21031200" y="0"/>
                  </a:lnTo>
                  <a:lnTo>
                    <a:pt x="21031200" y="1634770"/>
                  </a:lnTo>
                  <a:lnTo>
                    <a:pt x="0" y="1634770"/>
                  </a:lnTo>
                  <a:close/>
                </a:path>
              </a:pathLst>
            </a:custGeom>
            <a:solidFill>
              <a:srgbClr val="000000">
                <a:alpha val="0"/>
              </a:srgbClr>
            </a:solidFill>
          </p:spPr>
        </p:sp>
        <p:sp>
          <p:nvSpPr>
            <p:cNvPr id="5" name="TextBox 5"/>
            <p:cNvSpPr txBox="1"/>
            <p:nvPr/>
          </p:nvSpPr>
          <p:spPr>
            <a:xfrm>
              <a:off x="0" y="-66675"/>
              <a:ext cx="21031200" cy="1701445"/>
            </a:xfrm>
            <a:prstGeom prst="rect">
              <a:avLst/>
            </a:prstGeom>
          </p:spPr>
          <p:txBody>
            <a:bodyPr lIns="0" tIns="0" rIns="0" bIns="0" rtlCol="0" anchor="ctr"/>
            <a:lstStyle/>
            <a:p>
              <a:pPr algn="l">
                <a:lnSpc>
                  <a:spcPts val="7128"/>
                </a:lnSpc>
              </a:pPr>
              <a:r>
                <a:rPr lang="en-US" sz="6600">
                  <a:solidFill>
                    <a:srgbClr val="000000"/>
                  </a:solidFill>
                  <a:latin typeface="Calibri (MS) Light"/>
                  <a:ea typeface="Calibri (MS) Light"/>
                  <a:cs typeface="Calibri (MS) Light"/>
                  <a:sym typeface="Calibri (MS) Light"/>
                </a:rPr>
                <a:t>Discussion questions</a:t>
              </a:r>
            </a:p>
          </p:txBody>
        </p:sp>
      </p:grpSp>
      <p:grpSp>
        <p:nvGrpSpPr>
          <p:cNvPr id="6" name="Group 6"/>
          <p:cNvGrpSpPr/>
          <p:nvPr/>
        </p:nvGrpSpPr>
        <p:grpSpPr>
          <a:xfrm>
            <a:off x="3869475" y="3641804"/>
            <a:ext cx="2935050" cy="2935050"/>
            <a:chOff x="0" y="0"/>
            <a:chExt cx="3913400" cy="3913400"/>
          </a:xfrm>
        </p:grpSpPr>
        <p:sp>
          <p:nvSpPr>
            <p:cNvPr id="7" name="Freeform 7"/>
            <p:cNvSpPr/>
            <p:nvPr/>
          </p:nvSpPr>
          <p:spPr>
            <a:xfrm>
              <a:off x="12700" y="12700"/>
              <a:ext cx="3887978" cy="3887978"/>
            </a:xfrm>
            <a:custGeom>
              <a:avLst/>
              <a:gdLst/>
              <a:ahLst/>
              <a:cxnLst/>
              <a:rect l="l" t="t" r="r" b="b"/>
              <a:pathLst>
                <a:path w="3887978" h="3887978">
                  <a:moveTo>
                    <a:pt x="0" y="0"/>
                  </a:moveTo>
                  <a:lnTo>
                    <a:pt x="3887978" y="0"/>
                  </a:lnTo>
                  <a:lnTo>
                    <a:pt x="3887978" y="3887978"/>
                  </a:lnTo>
                  <a:lnTo>
                    <a:pt x="0" y="3887978"/>
                  </a:lnTo>
                  <a:close/>
                </a:path>
              </a:pathLst>
            </a:custGeom>
            <a:blipFill>
              <a:blip r:embed="rId3"/>
              <a:stretch>
                <a:fillRect l="-326" t="-326" r="-327" b="-327"/>
              </a:stretch>
            </a:blipFill>
          </p:spPr>
        </p:sp>
        <p:sp>
          <p:nvSpPr>
            <p:cNvPr id="8" name="Freeform 8"/>
            <p:cNvSpPr/>
            <p:nvPr/>
          </p:nvSpPr>
          <p:spPr>
            <a:xfrm>
              <a:off x="0" y="0"/>
              <a:ext cx="3913378" cy="3913378"/>
            </a:xfrm>
            <a:custGeom>
              <a:avLst/>
              <a:gdLst/>
              <a:ahLst/>
              <a:cxnLst/>
              <a:rect l="l" t="t" r="r" b="b"/>
              <a:pathLst>
                <a:path w="3913378" h="3913378">
                  <a:moveTo>
                    <a:pt x="12700" y="0"/>
                  </a:moveTo>
                  <a:lnTo>
                    <a:pt x="3900678" y="0"/>
                  </a:lnTo>
                  <a:cubicBezTo>
                    <a:pt x="3907663" y="0"/>
                    <a:pt x="3913378" y="5715"/>
                    <a:pt x="3913378" y="12700"/>
                  </a:cubicBezTo>
                  <a:lnTo>
                    <a:pt x="3913378" y="3900678"/>
                  </a:lnTo>
                  <a:cubicBezTo>
                    <a:pt x="3913378" y="3907663"/>
                    <a:pt x="3907663" y="3913378"/>
                    <a:pt x="3900678" y="3913378"/>
                  </a:cubicBezTo>
                  <a:lnTo>
                    <a:pt x="12700" y="3913378"/>
                  </a:lnTo>
                  <a:cubicBezTo>
                    <a:pt x="5715" y="3913378"/>
                    <a:pt x="0" y="3907663"/>
                    <a:pt x="0" y="3900678"/>
                  </a:cubicBezTo>
                  <a:lnTo>
                    <a:pt x="0" y="12700"/>
                  </a:lnTo>
                  <a:cubicBezTo>
                    <a:pt x="0" y="5715"/>
                    <a:pt x="5715" y="0"/>
                    <a:pt x="12700" y="0"/>
                  </a:cubicBezTo>
                  <a:moveTo>
                    <a:pt x="12700" y="25400"/>
                  </a:moveTo>
                  <a:lnTo>
                    <a:pt x="12700" y="12700"/>
                  </a:lnTo>
                  <a:lnTo>
                    <a:pt x="25400" y="12700"/>
                  </a:lnTo>
                  <a:lnTo>
                    <a:pt x="25400" y="3900678"/>
                  </a:lnTo>
                  <a:lnTo>
                    <a:pt x="12700" y="3900678"/>
                  </a:lnTo>
                  <a:lnTo>
                    <a:pt x="12700" y="3887978"/>
                  </a:lnTo>
                  <a:lnTo>
                    <a:pt x="3900678" y="3887978"/>
                  </a:lnTo>
                  <a:lnTo>
                    <a:pt x="3900678" y="3900678"/>
                  </a:lnTo>
                  <a:lnTo>
                    <a:pt x="3887978" y="3900678"/>
                  </a:lnTo>
                  <a:lnTo>
                    <a:pt x="3887978" y="12700"/>
                  </a:lnTo>
                  <a:lnTo>
                    <a:pt x="3900678" y="12700"/>
                  </a:lnTo>
                  <a:lnTo>
                    <a:pt x="3900678" y="25400"/>
                  </a:lnTo>
                  <a:lnTo>
                    <a:pt x="12700" y="25400"/>
                  </a:lnTo>
                  <a:close/>
                </a:path>
              </a:pathLst>
            </a:custGeom>
            <a:solidFill>
              <a:srgbClr val="FFFFFF"/>
            </a:solidFill>
          </p:spPr>
        </p:sp>
      </p:grpSp>
      <p:sp>
        <p:nvSpPr>
          <p:cNvPr id="9" name="TextBox 9"/>
          <p:cNvSpPr txBox="1"/>
          <p:nvPr/>
        </p:nvSpPr>
        <p:spPr>
          <a:xfrm>
            <a:off x="2092238" y="7191590"/>
            <a:ext cx="6489525" cy="1165725"/>
          </a:xfrm>
          <a:prstGeom prst="rect">
            <a:avLst/>
          </a:prstGeom>
        </p:spPr>
        <p:txBody>
          <a:bodyPr lIns="0" tIns="0" rIns="0" bIns="0" rtlCol="0" anchor="t">
            <a:spAutoFit/>
          </a:bodyPr>
          <a:lstStyle/>
          <a:p>
            <a:pPr algn="ctr">
              <a:lnSpc>
                <a:spcPts val="4140"/>
              </a:lnSpc>
            </a:pPr>
            <a:r>
              <a:rPr lang="en-US" sz="3450">
                <a:solidFill>
                  <a:srgbClr val="000000"/>
                </a:solidFill>
                <a:latin typeface="Calibri (MS)"/>
                <a:ea typeface="Calibri (MS)"/>
                <a:cs typeface="Calibri (MS)"/>
                <a:sym typeface="Calibri (MS)"/>
              </a:rPr>
              <a:t>What are the organizational actors?</a:t>
            </a:r>
          </a:p>
        </p:txBody>
      </p:sp>
      <p:grpSp>
        <p:nvGrpSpPr>
          <p:cNvPr id="10" name="Group 10"/>
          <p:cNvGrpSpPr/>
          <p:nvPr/>
        </p:nvGrpSpPr>
        <p:grpSpPr>
          <a:xfrm>
            <a:off x="11483475" y="3641804"/>
            <a:ext cx="2935050" cy="2935050"/>
            <a:chOff x="0" y="0"/>
            <a:chExt cx="3913400" cy="3913400"/>
          </a:xfrm>
        </p:grpSpPr>
        <p:sp>
          <p:nvSpPr>
            <p:cNvPr id="11" name="Freeform 11"/>
            <p:cNvSpPr/>
            <p:nvPr/>
          </p:nvSpPr>
          <p:spPr>
            <a:xfrm>
              <a:off x="12700" y="12700"/>
              <a:ext cx="3887978" cy="3887978"/>
            </a:xfrm>
            <a:custGeom>
              <a:avLst/>
              <a:gdLst/>
              <a:ahLst/>
              <a:cxnLst/>
              <a:rect l="l" t="t" r="r" b="b"/>
              <a:pathLst>
                <a:path w="3887978" h="3887978">
                  <a:moveTo>
                    <a:pt x="0" y="0"/>
                  </a:moveTo>
                  <a:lnTo>
                    <a:pt x="3887978" y="0"/>
                  </a:lnTo>
                  <a:lnTo>
                    <a:pt x="3887978" y="3887978"/>
                  </a:lnTo>
                  <a:lnTo>
                    <a:pt x="0" y="3887978"/>
                  </a:lnTo>
                  <a:close/>
                </a:path>
              </a:pathLst>
            </a:custGeom>
            <a:blipFill>
              <a:blip r:embed="rId4"/>
              <a:stretch>
                <a:fillRect l="-326" t="-326" r="-327" b="-327"/>
              </a:stretch>
            </a:blipFill>
          </p:spPr>
        </p:sp>
        <p:sp>
          <p:nvSpPr>
            <p:cNvPr id="12" name="Freeform 12"/>
            <p:cNvSpPr/>
            <p:nvPr/>
          </p:nvSpPr>
          <p:spPr>
            <a:xfrm>
              <a:off x="0" y="0"/>
              <a:ext cx="3913378" cy="3913378"/>
            </a:xfrm>
            <a:custGeom>
              <a:avLst/>
              <a:gdLst/>
              <a:ahLst/>
              <a:cxnLst/>
              <a:rect l="l" t="t" r="r" b="b"/>
              <a:pathLst>
                <a:path w="3913378" h="3913378">
                  <a:moveTo>
                    <a:pt x="12700" y="0"/>
                  </a:moveTo>
                  <a:lnTo>
                    <a:pt x="3900678" y="0"/>
                  </a:lnTo>
                  <a:cubicBezTo>
                    <a:pt x="3907663" y="0"/>
                    <a:pt x="3913378" y="5715"/>
                    <a:pt x="3913378" y="12700"/>
                  </a:cubicBezTo>
                  <a:lnTo>
                    <a:pt x="3913378" y="3900678"/>
                  </a:lnTo>
                  <a:cubicBezTo>
                    <a:pt x="3913378" y="3907663"/>
                    <a:pt x="3907663" y="3913378"/>
                    <a:pt x="3900678" y="3913378"/>
                  </a:cubicBezTo>
                  <a:lnTo>
                    <a:pt x="12700" y="3913378"/>
                  </a:lnTo>
                  <a:cubicBezTo>
                    <a:pt x="5715" y="3913378"/>
                    <a:pt x="0" y="3907663"/>
                    <a:pt x="0" y="3900678"/>
                  </a:cubicBezTo>
                  <a:lnTo>
                    <a:pt x="0" y="12700"/>
                  </a:lnTo>
                  <a:cubicBezTo>
                    <a:pt x="0" y="5715"/>
                    <a:pt x="5715" y="0"/>
                    <a:pt x="12700" y="0"/>
                  </a:cubicBezTo>
                  <a:moveTo>
                    <a:pt x="12700" y="25400"/>
                  </a:moveTo>
                  <a:lnTo>
                    <a:pt x="12700" y="12700"/>
                  </a:lnTo>
                  <a:lnTo>
                    <a:pt x="25400" y="12700"/>
                  </a:lnTo>
                  <a:lnTo>
                    <a:pt x="25400" y="3900678"/>
                  </a:lnTo>
                  <a:lnTo>
                    <a:pt x="12700" y="3900678"/>
                  </a:lnTo>
                  <a:lnTo>
                    <a:pt x="12700" y="3887978"/>
                  </a:lnTo>
                  <a:lnTo>
                    <a:pt x="3900678" y="3887978"/>
                  </a:lnTo>
                  <a:lnTo>
                    <a:pt x="3900678" y="3900678"/>
                  </a:lnTo>
                  <a:lnTo>
                    <a:pt x="3887978" y="3900678"/>
                  </a:lnTo>
                  <a:lnTo>
                    <a:pt x="3887978" y="12700"/>
                  </a:lnTo>
                  <a:lnTo>
                    <a:pt x="3900678" y="12700"/>
                  </a:lnTo>
                  <a:lnTo>
                    <a:pt x="3900678" y="25400"/>
                  </a:lnTo>
                  <a:lnTo>
                    <a:pt x="12700" y="25400"/>
                  </a:lnTo>
                  <a:close/>
                </a:path>
              </a:pathLst>
            </a:custGeom>
            <a:solidFill>
              <a:srgbClr val="FFFFFF"/>
            </a:solidFill>
          </p:spPr>
        </p:sp>
      </p:grpSp>
      <p:sp>
        <p:nvSpPr>
          <p:cNvPr id="13" name="TextBox 13"/>
          <p:cNvSpPr txBox="1"/>
          <p:nvPr/>
        </p:nvSpPr>
        <p:spPr>
          <a:xfrm>
            <a:off x="9706238" y="7191590"/>
            <a:ext cx="6489525" cy="1165725"/>
          </a:xfrm>
          <a:prstGeom prst="rect">
            <a:avLst/>
          </a:prstGeom>
        </p:spPr>
        <p:txBody>
          <a:bodyPr lIns="0" tIns="0" rIns="0" bIns="0" rtlCol="0" anchor="t">
            <a:spAutoFit/>
          </a:bodyPr>
          <a:lstStyle/>
          <a:p>
            <a:pPr algn="ctr">
              <a:lnSpc>
                <a:spcPts val="4140"/>
              </a:lnSpc>
            </a:pPr>
            <a:r>
              <a:rPr lang="en-US" sz="3450">
                <a:solidFill>
                  <a:srgbClr val="000000"/>
                </a:solidFill>
                <a:latin typeface="Calibri (MS)"/>
                <a:ea typeface="Calibri (MS)"/>
                <a:cs typeface="Calibri (MS)"/>
                <a:sym typeface="Calibri (MS)"/>
              </a:rPr>
              <a:t>Employers vs employers associations.</a:t>
            </a:r>
          </a:p>
        </p:txBody>
      </p:sp>
      <p:grpSp>
        <p:nvGrpSpPr>
          <p:cNvPr id="14" name="Group 14"/>
          <p:cNvGrpSpPr>
            <a:grpSpLocks noChangeAspect="1"/>
          </p:cNvGrpSpPr>
          <p:nvPr/>
        </p:nvGrpSpPr>
        <p:grpSpPr>
          <a:xfrm>
            <a:off x="0" y="-104998"/>
            <a:ext cx="2991466" cy="1396811"/>
            <a:chOff x="0" y="0"/>
            <a:chExt cx="3988622" cy="1862414"/>
          </a:xfrm>
        </p:grpSpPr>
        <p:sp>
          <p:nvSpPr>
            <p:cNvPr id="15" name="Freeform 15"/>
            <p:cNvSpPr/>
            <p:nvPr/>
          </p:nvSpPr>
          <p:spPr>
            <a:xfrm>
              <a:off x="0" y="0"/>
              <a:ext cx="3988562" cy="1862455"/>
            </a:xfrm>
            <a:custGeom>
              <a:avLst/>
              <a:gdLst/>
              <a:ahLst/>
              <a:cxnLst/>
              <a:rect l="l" t="t" r="r" b="b"/>
              <a:pathLst>
                <a:path w="3988562" h="1862455">
                  <a:moveTo>
                    <a:pt x="0" y="0"/>
                  </a:moveTo>
                  <a:lnTo>
                    <a:pt x="3988562" y="0"/>
                  </a:lnTo>
                  <a:lnTo>
                    <a:pt x="3988562" y="1862455"/>
                  </a:lnTo>
                  <a:lnTo>
                    <a:pt x="0" y="1862455"/>
                  </a:lnTo>
                  <a:lnTo>
                    <a:pt x="0" y="0"/>
                  </a:lnTo>
                  <a:close/>
                </a:path>
              </a:pathLst>
            </a:custGeom>
            <a:blipFill>
              <a:blip r:embed="rId5"/>
              <a:stretch>
                <a:fillRect t="-59701" r="-1" b="-54458"/>
              </a:stretch>
            </a:blipFill>
          </p:spPr>
        </p:sp>
      </p:gr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grpSp>
        <p:nvGrpSpPr>
          <p:cNvPr id="3" name="Group 3"/>
          <p:cNvGrpSpPr/>
          <p:nvPr/>
        </p:nvGrpSpPr>
        <p:grpSpPr>
          <a:xfrm>
            <a:off x="1257300" y="677072"/>
            <a:ext cx="15768828" cy="6099810"/>
            <a:chOff x="0" y="0"/>
            <a:chExt cx="21025104" cy="8133080"/>
          </a:xfrm>
        </p:grpSpPr>
        <p:sp>
          <p:nvSpPr>
            <p:cNvPr id="4" name="Freeform 4"/>
            <p:cNvSpPr/>
            <p:nvPr/>
          </p:nvSpPr>
          <p:spPr>
            <a:xfrm>
              <a:off x="0" y="0"/>
              <a:ext cx="21025104" cy="8133080"/>
            </a:xfrm>
            <a:custGeom>
              <a:avLst/>
              <a:gdLst/>
              <a:ahLst/>
              <a:cxnLst/>
              <a:rect l="l" t="t" r="r" b="b"/>
              <a:pathLst>
                <a:path w="21025104" h="8133080">
                  <a:moveTo>
                    <a:pt x="0" y="0"/>
                  </a:moveTo>
                  <a:lnTo>
                    <a:pt x="21025104" y="0"/>
                  </a:lnTo>
                  <a:lnTo>
                    <a:pt x="21025104" y="8133080"/>
                  </a:lnTo>
                  <a:lnTo>
                    <a:pt x="0" y="8133080"/>
                  </a:lnTo>
                  <a:close/>
                </a:path>
              </a:pathLst>
            </a:custGeom>
            <a:solidFill>
              <a:srgbClr val="000000">
                <a:alpha val="0"/>
              </a:srgbClr>
            </a:solidFill>
          </p:spPr>
        </p:sp>
        <p:sp>
          <p:nvSpPr>
            <p:cNvPr id="5" name="TextBox 5"/>
            <p:cNvSpPr txBox="1"/>
            <p:nvPr/>
          </p:nvSpPr>
          <p:spPr>
            <a:xfrm>
              <a:off x="0" y="-95250"/>
              <a:ext cx="21025104" cy="8228330"/>
            </a:xfrm>
            <a:prstGeom prst="rect">
              <a:avLst/>
            </a:prstGeom>
          </p:spPr>
          <p:txBody>
            <a:bodyPr lIns="0" tIns="0" rIns="0" bIns="0" rtlCol="0" anchor="b"/>
            <a:lstStyle/>
            <a:p>
              <a:pPr algn="l">
                <a:lnSpc>
                  <a:spcPts val="10692"/>
                </a:lnSpc>
              </a:pPr>
              <a:r>
                <a:rPr lang="en-US" sz="9900">
                  <a:solidFill>
                    <a:srgbClr val="000000"/>
                  </a:solidFill>
                  <a:latin typeface="Calibri (MS) Light"/>
                  <a:ea typeface="Calibri (MS) Light"/>
                  <a:cs typeface="Calibri (MS) Light"/>
                  <a:sym typeface="Calibri (MS) Light"/>
                </a:rPr>
                <a:t>There are three primary views on the interests of employers:</a:t>
              </a:r>
            </a:p>
          </p:txBody>
        </p:sp>
      </p:grpSp>
      <p:sp>
        <p:nvSpPr>
          <p:cNvPr id="6" name="Freeform 6"/>
          <p:cNvSpPr/>
          <p:nvPr/>
        </p:nvSpPr>
        <p:spPr>
          <a:xfrm>
            <a:off x="1226344" y="7046936"/>
            <a:ext cx="8177212" cy="89344"/>
          </a:xfrm>
          <a:custGeom>
            <a:avLst/>
            <a:gdLst/>
            <a:ahLst/>
            <a:cxnLst/>
            <a:rect l="l" t="t" r="r" b="b"/>
            <a:pathLst>
              <a:path w="8177212" h="89344">
                <a:moveTo>
                  <a:pt x="0" y="0"/>
                </a:moveTo>
                <a:lnTo>
                  <a:pt x="8177212" y="0"/>
                </a:lnTo>
                <a:lnTo>
                  <a:pt x="8177212" y="89345"/>
                </a:lnTo>
                <a:lnTo>
                  <a:pt x="0" y="89345"/>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sp>
      <p:grpSp>
        <p:nvGrpSpPr>
          <p:cNvPr id="7" name="Group 7"/>
          <p:cNvGrpSpPr>
            <a:grpSpLocks noChangeAspect="1"/>
          </p:cNvGrpSpPr>
          <p:nvPr/>
        </p:nvGrpSpPr>
        <p:grpSpPr>
          <a:xfrm>
            <a:off x="0" y="-104998"/>
            <a:ext cx="2991466" cy="1396811"/>
            <a:chOff x="0" y="0"/>
            <a:chExt cx="3988622" cy="1862414"/>
          </a:xfrm>
        </p:grpSpPr>
        <p:sp>
          <p:nvSpPr>
            <p:cNvPr id="8" name="Freeform 8"/>
            <p:cNvSpPr/>
            <p:nvPr/>
          </p:nvSpPr>
          <p:spPr>
            <a:xfrm>
              <a:off x="0" y="0"/>
              <a:ext cx="3988562" cy="1862455"/>
            </a:xfrm>
            <a:custGeom>
              <a:avLst/>
              <a:gdLst/>
              <a:ahLst/>
              <a:cxnLst/>
              <a:rect l="l" t="t" r="r" b="b"/>
              <a:pathLst>
                <a:path w="3988562" h="1862455">
                  <a:moveTo>
                    <a:pt x="0" y="0"/>
                  </a:moveTo>
                  <a:lnTo>
                    <a:pt x="3988562" y="0"/>
                  </a:lnTo>
                  <a:lnTo>
                    <a:pt x="3988562" y="1862455"/>
                  </a:lnTo>
                  <a:lnTo>
                    <a:pt x="0" y="1862455"/>
                  </a:lnTo>
                  <a:lnTo>
                    <a:pt x="0" y="0"/>
                  </a:lnTo>
                  <a:close/>
                </a:path>
              </a:pathLst>
            </a:custGeom>
            <a:blipFill>
              <a:blip r:embed="rId5"/>
              <a:stretch>
                <a:fillRect t="-59701" r="-1" b="-54458"/>
              </a:stretch>
            </a:blipFill>
          </p:spPr>
        </p:sp>
      </p:gr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grpSp>
        <p:nvGrpSpPr>
          <p:cNvPr id="3" name="Group 3"/>
          <p:cNvGrpSpPr/>
          <p:nvPr/>
        </p:nvGrpSpPr>
        <p:grpSpPr>
          <a:xfrm>
            <a:off x="6981444" y="493776"/>
            <a:ext cx="10341864" cy="2674620"/>
            <a:chOff x="0" y="0"/>
            <a:chExt cx="13789152" cy="3566160"/>
          </a:xfrm>
        </p:grpSpPr>
        <p:sp>
          <p:nvSpPr>
            <p:cNvPr id="4" name="Freeform 4"/>
            <p:cNvSpPr/>
            <p:nvPr/>
          </p:nvSpPr>
          <p:spPr>
            <a:xfrm>
              <a:off x="0" y="0"/>
              <a:ext cx="13789152" cy="3566160"/>
            </a:xfrm>
            <a:custGeom>
              <a:avLst/>
              <a:gdLst/>
              <a:ahLst/>
              <a:cxnLst/>
              <a:rect l="l" t="t" r="r" b="b"/>
              <a:pathLst>
                <a:path w="13789152" h="3566160">
                  <a:moveTo>
                    <a:pt x="0" y="0"/>
                  </a:moveTo>
                  <a:lnTo>
                    <a:pt x="13789152" y="0"/>
                  </a:lnTo>
                  <a:lnTo>
                    <a:pt x="13789152" y="3566160"/>
                  </a:lnTo>
                  <a:lnTo>
                    <a:pt x="0" y="3566160"/>
                  </a:lnTo>
                  <a:close/>
                </a:path>
              </a:pathLst>
            </a:custGeom>
            <a:solidFill>
              <a:srgbClr val="000000">
                <a:alpha val="0"/>
              </a:srgbClr>
            </a:solidFill>
          </p:spPr>
        </p:sp>
        <p:sp>
          <p:nvSpPr>
            <p:cNvPr id="5" name="TextBox 5"/>
            <p:cNvSpPr txBox="1"/>
            <p:nvPr/>
          </p:nvSpPr>
          <p:spPr>
            <a:xfrm>
              <a:off x="0" y="-66675"/>
              <a:ext cx="13789152" cy="3632835"/>
            </a:xfrm>
            <a:prstGeom prst="rect">
              <a:avLst/>
            </a:prstGeom>
          </p:spPr>
          <p:txBody>
            <a:bodyPr lIns="0" tIns="0" rIns="0" bIns="0" rtlCol="0" anchor="b"/>
            <a:lstStyle/>
            <a:p>
              <a:pPr algn="l">
                <a:lnSpc>
                  <a:spcPts val="6804"/>
                </a:lnSpc>
              </a:pPr>
              <a:r>
                <a:rPr lang="en-US" sz="6300">
                  <a:solidFill>
                    <a:srgbClr val="000000"/>
                  </a:solidFill>
                  <a:latin typeface="Calibri (MS) Light"/>
                  <a:ea typeface="Calibri (MS) Light"/>
                  <a:cs typeface="Calibri (MS) Light"/>
                  <a:sym typeface="Calibri (MS) Light"/>
                </a:rPr>
                <a:t>There are three primary views on the interests of employers:</a:t>
              </a:r>
            </a:p>
          </p:txBody>
        </p:sp>
      </p:grpSp>
      <p:grpSp>
        <p:nvGrpSpPr>
          <p:cNvPr id="6" name="Group 6"/>
          <p:cNvGrpSpPr>
            <a:grpSpLocks noChangeAspect="1"/>
          </p:cNvGrpSpPr>
          <p:nvPr/>
        </p:nvGrpSpPr>
        <p:grpSpPr>
          <a:xfrm>
            <a:off x="30" y="1768900"/>
            <a:ext cx="6078783" cy="8518101"/>
            <a:chOff x="0" y="0"/>
            <a:chExt cx="8105044" cy="11357468"/>
          </a:xfrm>
        </p:grpSpPr>
        <p:sp>
          <p:nvSpPr>
            <p:cNvPr id="7" name="Freeform 7" descr="Calculator, pen, compass, money and a paper with graphs printed on it"/>
            <p:cNvSpPr/>
            <p:nvPr/>
          </p:nvSpPr>
          <p:spPr>
            <a:xfrm>
              <a:off x="0" y="0"/>
              <a:ext cx="8105013" cy="11357483"/>
            </a:xfrm>
            <a:custGeom>
              <a:avLst/>
              <a:gdLst/>
              <a:ahLst/>
              <a:cxnLst/>
              <a:rect l="l" t="t" r="r" b="b"/>
              <a:pathLst>
                <a:path w="8105013" h="11357483">
                  <a:moveTo>
                    <a:pt x="0" y="0"/>
                  </a:moveTo>
                  <a:lnTo>
                    <a:pt x="8105013" y="0"/>
                  </a:lnTo>
                  <a:lnTo>
                    <a:pt x="8105013" y="11357483"/>
                  </a:lnTo>
                  <a:lnTo>
                    <a:pt x="0" y="11357483"/>
                  </a:lnTo>
                  <a:lnTo>
                    <a:pt x="0" y="0"/>
                  </a:lnTo>
                  <a:close/>
                </a:path>
              </a:pathLst>
            </a:custGeom>
            <a:blipFill>
              <a:blip r:embed="rId3"/>
              <a:stretch>
                <a:fillRect l="-96368" r="-84507" b="-20969"/>
              </a:stretch>
            </a:blipFill>
          </p:spPr>
        </p:sp>
      </p:grpSp>
      <p:sp>
        <p:nvSpPr>
          <p:cNvPr id="8" name="Freeform 8"/>
          <p:cNvSpPr/>
          <p:nvPr/>
        </p:nvSpPr>
        <p:spPr>
          <a:xfrm>
            <a:off x="6948106" y="3560254"/>
            <a:ext cx="6432058" cy="94107"/>
          </a:xfrm>
          <a:custGeom>
            <a:avLst/>
            <a:gdLst/>
            <a:ahLst/>
            <a:cxnLst/>
            <a:rect l="l" t="t" r="r" b="b"/>
            <a:pathLst>
              <a:path w="6432058" h="94107">
                <a:moveTo>
                  <a:pt x="0" y="0"/>
                </a:moveTo>
                <a:lnTo>
                  <a:pt x="6432059" y="0"/>
                </a:lnTo>
                <a:lnTo>
                  <a:pt x="6432059" y="94108"/>
                </a:lnTo>
                <a:lnTo>
                  <a:pt x="0" y="94108"/>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sp>
      <p:sp>
        <p:nvSpPr>
          <p:cNvPr id="9" name="TextBox 9"/>
          <p:cNvSpPr txBox="1"/>
          <p:nvPr/>
        </p:nvSpPr>
        <p:spPr>
          <a:xfrm>
            <a:off x="7072884" y="4077081"/>
            <a:ext cx="10158984" cy="5162931"/>
          </a:xfrm>
          <a:prstGeom prst="rect">
            <a:avLst/>
          </a:prstGeom>
        </p:spPr>
        <p:txBody>
          <a:bodyPr lIns="0" tIns="0" rIns="0" bIns="0" rtlCol="0" anchor="t">
            <a:spAutoFit/>
          </a:bodyPr>
          <a:lstStyle/>
          <a:p>
            <a:pPr marL="597217" lvl="1" indent="-298609" algn="l">
              <a:lnSpc>
                <a:spcPts val="3564"/>
              </a:lnSpc>
              <a:buFont typeface="Arial"/>
              <a:buChar char="•"/>
            </a:pPr>
            <a:r>
              <a:rPr lang="en-US" sz="3300">
                <a:solidFill>
                  <a:srgbClr val="000000"/>
                </a:solidFill>
                <a:latin typeface="Calibri (MS)"/>
                <a:ea typeface="Calibri (MS)"/>
                <a:cs typeface="Calibri (MS)"/>
                <a:sym typeface="Calibri (MS)"/>
              </a:rPr>
              <a:t>profit maximisation,</a:t>
            </a:r>
          </a:p>
          <a:p>
            <a:pPr marL="597217" lvl="1" indent="-298609" algn="l">
              <a:lnSpc>
                <a:spcPts val="3564"/>
              </a:lnSpc>
              <a:buFont typeface="Arial"/>
              <a:buChar char="•"/>
            </a:pPr>
            <a:r>
              <a:rPr lang="en-US" sz="3300">
                <a:solidFill>
                  <a:srgbClr val="000000"/>
                </a:solidFill>
                <a:latin typeface="Calibri (MS)"/>
                <a:ea typeface="Calibri (MS)"/>
                <a:cs typeface="Calibri (MS)"/>
                <a:sym typeface="Calibri (MS)"/>
              </a:rPr>
              <a:t> shakeholder value </a:t>
            </a:r>
          </a:p>
          <a:p>
            <a:pPr marL="597217" lvl="1" indent="-298609" algn="l">
              <a:lnSpc>
                <a:spcPts val="3564"/>
              </a:lnSpc>
              <a:buFont typeface="Arial"/>
              <a:buChar char="•"/>
            </a:pPr>
            <a:r>
              <a:rPr lang="en-US" sz="3300">
                <a:solidFill>
                  <a:srgbClr val="000000"/>
                </a:solidFill>
                <a:latin typeface="Calibri (MS)"/>
                <a:ea typeface="Calibri (MS)"/>
                <a:cs typeface="Calibri (MS)"/>
                <a:sym typeface="Calibri (MS)"/>
              </a:rPr>
              <a:t>and power and control.</a:t>
            </a:r>
          </a:p>
        </p:txBody>
      </p:sp>
      <p:grpSp>
        <p:nvGrpSpPr>
          <p:cNvPr id="10" name="Group 10"/>
          <p:cNvGrpSpPr>
            <a:grpSpLocks noChangeAspect="1"/>
          </p:cNvGrpSpPr>
          <p:nvPr/>
        </p:nvGrpSpPr>
        <p:grpSpPr>
          <a:xfrm>
            <a:off x="0" y="-104998"/>
            <a:ext cx="2991466" cy="1396811"/>
            <a:chOff x="0" y="0"/>
            <a:chExt cx="3988622" cy="1862414"/>
          </a:xfrm>
        </p:grpSpPr>
        <p:sp>
          <p:nvSpPr>
            <p:cNvPr id="11" name="Freeform 11"/>
            <p:cNvSpPr/>
            <p:nvPr/>
          </p:nvSpPr>
          <p:spPr>
            <a:xfrm>
              <a:off x="0" y="0"/>
              <a:ext cx="3988562" cy="1862455"/>
            </a:xfrm>
            <a:custGeom>
              <a:avLst/>
              <a:gdLst/>
              <a:ahLst/>
              <a:cxnLst/>
              <a:rect l="l" t="t" r="r" b="b"/>
              <a:pathLst>
                <a:path w="3988562" h="1862455">
                  <a:moveTo>
                    <a:pt x="0" y="0"/>
                  </a:moveTo>
                  <a:lnTo>
                    <a:pt x="3988562" y="0"/>
                  </a:lnTo>
                  <a:lnTo>
                    <a:pt x="3988562" y="1862455"/>
                  </a:lnTo>
                  <a:lnTo>
                    <a:pt x="0" y="1862455"/>
                  </a:lnTo>
                  <a:lnTo>
                    <a:pt x="0" y="0"/>
                  </a:lnTo>
                  <a:close/>
                </a:path>
              </a:pathLst>
            </a:custGeom>
            <a:blipFill>
              <a:blip r:embed="rId6"/>
              <a:stretch>
                <a:fillRect t="-59701" r="-1" b="-54458"/>
              </a:stretch>
            </a:blipFill>
          </p:spPr>
        </p:sp>
      </p:gr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grpSp>
        <p:nvGrpSpPr>
          <p:cNvPr id="3" name="Group 3"/>
          <p:cNvGrpSpPr/>
          <p:nvPr/>
        </p:nvGrpSpPr>
        <p:grpSpPr>
          <a:xfrm>
            <a:off x="1142700" y="1143002"/>
            <a:ext cx="8001296" cy="2562363"/>
            <a:chOff x="0" y="0"/>
            <a:chExt cx="10668394" cy="3416484"/>
          </a:xfrm>
        </p:grpSpPr>
        <p:sp>
          <p:nvSpPr>
            <p:cNvPr id="4" name="Freeform 4"/>
            <p:cNvSpPr/>
            <p:nvPr/>
          </p:nvSpPr>
          <p:spPr>
            <a:xfrm>
              <a:off x="0" y="0"/>
              <a:ext cx="10668394" cy="3416484"/>
            </a:xfrm>
            <a:custGeom>
              <a:avLst/>
              <a:gdLst/>
              <a:ahLst/>
              <a:cxnLst/>
              <a:rect l="l" t="t" r="r" b="b"/>
              <a:pathLst>
                <a:path w="10668394" h="3416484">
                  <a:moveTo>
                    <a:pt x="0" y="0"/>
                  </a:moveTo>
                  <a:lnTo>
                    <a:pt x="10668394" y="0"/>
                  </a:lnTo>
                  <a:lnTo>
                    <a:pt x="10668394" y="3416484"/>
                  </a:lnTo>
                  <a:lnTo>
                    <a:pt x="0" y="3416484"/>
                  </a:lnTo>
                  <a:close/>
                </a:path>
              </a:pathLst>
            </a:custGeom>
            <a:solidFill>
              <a:srgbClr val="000000">
                <a:alpha val="0"/>
              </a:srgbClr>
            </a:solidFill>
          </p:spPr>
        </p:sp>
        <p:sp>
          <p:nvSpPr>
            <p:cNvPr id="5" name="TextBox 5"/>
            <p:cNvSpPr txBox="1"/>
            <p:nvPr/>
          </p:nvSpPr>
          <p:spPr>
            <a:xfrm>
              <a:off x="0" y="-47625"/>
              <a:ext cx="10668394" cy="3464109"/>
            </a:xfrm>
            <a:prstGeom prst="rect">
              <a:avLst/>
            </a:prstGeom>
          </p:spPr>
          <p:txBody>
            <a:bodyPr lIns="0" tIns="0" rIns="0" bIns="0" rtlCol="0" anchor="ctr"/>
            <a:lstStyle/>
            <a:p>
              <a:pPr algn="l">
                <a:lnSpc>
                  <a:spcPts val="6480"/>
                </a:lnSpc>
              </a:pPr>
              <a:r>
                <a:rPr lang="en-US" sz="6000">
                  <a:solidFill>
                    <a:srgbClr val="000000"/>
                  </a:solidFill>
                  <a:latin typeface="Calibri (MS) Light"/>
                  <a:ea typeface="Calibri (MS) Light"/>
                  <a:cs typeface="Calibri (MS) Light"/>
                  <a:sym typeface="Calibri (MS) Light"/>
                </a:rPr>
                <a:t>1ˢᵗ views on the interest of employers:</a:t>
              </a:r>
            </a:p>
          </p:txBody>
        </p:sp>
      </p:grpSp>
      <p:grpSp>
        <p:nvGrpSpPr>
          <p:cNvPr id="6" name="Group 6"/>
          <p:cNvGrpSpPr/>
          <p:nvPr/>
        </p:nvGrpSpPr>
        <p:grpSpPr>
          <a:xfrm>
            <a:off x="1142700" y="3705366"/>
            <a:ext cx="8001296" cy="5654752"/>
            <a:chOff x="0" y="0"/>
            <a:chExt cx="10668394" cy="7539670"/>
          </a:xfrm>
        </p:grpSpPr>
        <p:sp>
          <p:nvSpPr>
            <p:cNvPr id="7" name="Freeform 7"/>
            <p:cNvSpPr/>
            <p:nvPr/>
          </p:nvSpPr>
          <p:spPr>
            <a:xfrm>
              <a:off x="0" y="0"/>
              <a:ext cx="10668394" cy="7539670"/>
            </a:xfrm>
            <a:custGeom>
              <a:avLst/>
              <a:gdLst/>
              <a:ahLst/>
              <a:cxnLst/>
              <a:rect l="l" t="t" r="r" b="b"/>
              <a:pathLst>
                <a:path w="10668394" h="7539670">
                  <a:moveTo>
                    <a:pt x="0" y="0"/>
                  </a:moveTo>
                  <a:lnTo>
                    <a:pt x="10668394" y="0"/>
                  </a:lnTo>
                  <a:lnTo>
                    <a:pt x="10668394" y="7539670"/>
                  </a:lnTo>
                  <a:lnTo>
                    <a:pt x="0" y="7539670"/>
                  </a:lnTo>
                  <a:close/>
                </a:path>
              </a:pathLst>
            </a:custGeom>
            <a:solidFill>
              <a:srgbClr val="000000">
                <a:alpha val="0"/>
              </a:srgbClr>
            </a:solidFill>
          </p:spPr>
        </p:sp>
        <p:sp>
          <p:nvSpPr>
            <p:cNvPr id="8" name="TextBox 8"/>
            <p:cNvSpPr txBox="1"/>
            <p:nvPr/>
          </p:nvSpPr>
          <p:spPr>
            <a:xfrm>
              <a:off x="0" y="-28575"/>
              <a:ext cx="10668394" cy="7568245"/>
            </a:xfrm>
            <a:prstGeom prst="rect">
              <a:avLst/>
            </a:prstGeom>
          </p:spPr>
          <p:txBody>
            <a:bodyPr lIns="0" tIns="0" rIns="0" bIns="0" rtlCol="0" anchor="ctr"/>
            <a:lstStyle/>
            <a:p>
              <a:pPr marL="542925" lvl="1" indent="-271462" algn="l">
                <a:lnSpc>
                  <a:spcPts val="3240"/>
                </a:lnSpc>
                <a:buFont typeface="Arial"/>
                <a:buChar char="•"/>
              </a:pPr>
              <a:r>
                <a:rPr lang="en-US" sz="3000">
                  <a:solidFill>
                    <a:srgbClr val="000000"/>
                  </a:solidFill>
                  <a:latin typeface="Calibri (MS)"/>
                  <a:ea typeface="Calibri (MS)"/>
                  <a:cs typeface="Calibri (MS)"/>
                  <a:sym typeface="Calibri (MS)"/>
                </a:rPr>
                <a:t>According to Bud and Bhave (2006) The first view is profit maximization where an organisation’s objective is to structure work to generate the highest profit level possible.</a:t>
              </a:r>
            </a:p>
          </p:txBody>
        </p:sp>
      </p:grpSp>
      <p:grpSp>
        <p:nvGrpSpPr>
          <p:cNvPr id="9" name="Group 9"/>
          <p:cNvGrpSpPr>
            <a:grpSpLocks noChangeAspect="1"/>
          </p:cNvGrpSpPr>
          <p:nvPr/>
        </p:nvGrpSpPr>
        <p:grpSpPr>
          <a:xfrm>
            <a:off x="10286696" y="1371600"/>
            <a:ext cx="8001306" cy="8915400"/>
            <a:chOff x="0" y="0"/>
            <a:chExt cx="10668408" cy="11887200"/>
          </a:xfrm>
        </p:grpSpPr>
        <p:sp>
          <p:nvSpPr>
            <p:cNvPr id="10" name="Freeform 10" descr="Graph on document with pen"/>
            <p:cNvSpPr/>
            <p:nvPr/>
          </p:nvSpPr>
          <p:spPr>
            <a:xfrm>
              <a:off x="0" y="0"/>
              <a:ext cx="10668381" cy="11887200"/>
            </a:xfrm>
            <a:custGeom>
              <a:avLst/>
              <a:gdLst/>
              <a:ahLst/>
              <a:cxnLst/>
              <a:rect l="l" t="t" r="r" b="b"/>
              <a:pathLst>
                <a:path w="10668381" h="11887200">
                  <a:moveTo>
                    <a:pt x="0" y="0"/>
                  </a:moveTo>
                  <a:lnTo>
                    <a:pt x="10668381" y="0"/>
                  </a:lnTo>
                  <a:lnTo>
                    <a:pt x="10668381" y="11887200"/>
                  </a:lnTo>
                  <a:lnTo>
                    <a:pt x="0" y="11887200"/>
                  </a:lnTo>
                  <a:lnTo>
                    <a:pt x="0" y="0"/>
                  </a:lnTo>
                  <a:close/>
                </a:path>
              </a:pathLst>
            </a:custGeom>
            <a:blipFill>
              <a:blip r:embed="rId3"/>
              <a:stretch>
                <a:fillRect l="-59694" r="-33222" b="-15396"/>
              </a:stretch>
            </a:blipFill>
          </p:spPr>
        </p:sp>
      </p:grpSp>
      <p:grpSp>
        <p:nvGrpSpPr>
          <p:cNvPr id="11" name="Group 11"/>
          <p:cNvGrpSpPr>
            <a:grpSpLocks noChangeAspect="1"/>
          </p:cNvGrpSpPr>
          <p:nvPr/>
        </p:nvGrpSpPr>
        <p:grpSpPr>
          <a:xfrm>
            <a:off x="0" y="-104998"/>
            <a:ext cx="2991466" cy="1396811"/>
            <a:chOff x="0" y="0"/>
            <a:chExt cx="3988622" cy="1862414"/>
          </a:xfrm>
        </p:grpSpPr>
        <p:sp>
          <p:nvSpPr>
            <p:cNvPr id="12" name="Freeform 12"/>
            <p:cNvSpPr/>
            <p:nvPr/>
          </p:nvSpPr>
          <p:spPr>
            <a:xfrm>
              <a:off x="0" y="0"/>
              <a:ext cx="3988562" cy="1862455"/>
            </a:xfrm>
            <a:custGeom>
              <a:avLst/>
              <a:gdLst/>
              <a:ahLst/>
              <a:cxnLst/>
              <a:rect l="l" t="t" r="r" b="b"/>
              <a:pathLst>
                <a:path w="3988562" h="1862455">
                  <a:moveTo>
                    <a:pt x="0" y="0"/>
                  </a:moveTo>
                  <a:lnTo>
                    <a:pt x="3988562" y="0"/>
                  </a:lnTo>
                  <a:lnTo>
                    <a:pt x="3988562" y="1862455"/>
                  </a:lnTo>
                  <a:lnTo>
                    <a:pt x="0" y="1862455"/>
                  </a:lnTo>
                  <a:lnTo>
                    <a:pt x="0" y="0"/>
                  </a:lnTo>
                  <a:close/>
                </a:path>
              </a:pathLst>
            </a:custGeom>
            <a:blipFill>
              <a:blip r:embed="rId4"/>
              <a:stretch>
                <a:fillRect t="-59701" r="-1" b="-54458"/>
              </a:stretch>
            </a:blipFill>
          </p:spPr>
        </p:sp>
      </p:gr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grpSp>
        <p:nvGrpSpPr>
          <p:cNvPr id="3" name="Group 3"/>
          <p:cNvGrpSpPr/>
          <p:nvPr/>
        </p:nvGrpSpPr>
        <p:grpSpPr>
          <a:xfrm>
            <a:off x="1142700" y="1143002"/>
            <a:ext cx="8001296" cy="2562363"/>
            <a:chOff x="0" y="0"/>
            <a:chExt cx="10668394" cy="3416484"/>
          </a:xfrm>
        </p:grpSpPr>
        <p:sp>
          <p:nvSpPr>
            <p:cNvPr id="4" name="Freeform 4"/>
            <p:cNvSpPr/>
            <p:nvPr/>
          </p:nvSpPr>
          <p:spPr>
            <a:xfrm>
              <a:off x="0" y="0"/>
              <a:ext cx="10668394" cy="3416484"/>
            </a:xfrm>
            <a:custGeom>
              <a:avLst/>
              <a:gdLst/>
              <a:ahLst/>
              <a:cxnLst/>
              <a:rect l="l" t="t" r="r" b="b"/>
              <a:pathLst>
                <a:path w="10668394" h="3416484">
                  <a:moveTo>
                    <a:pt x="0" y="0"/>
                  </a:moveTo>
                  <a:lnTo>
                    <a:pt x="10668394" y="0"/>
                  </a:lnTo>
                  <a:lnTo>
                    <a:pt x="10668394" y="3416484"/>
                  </a:lnTo>
                  <a:lnTo>
                    <a:pt x="0" y="3416484"/>
                  </a:lnTo>
                  <a:close/>
                </a:path>
              </a:pathLst>
            </a:custGeom>
            <a:solidFill>
              <a:srgbClr val="000000">
                <a:alpha val="0"/>
              </a:srgbClr>
            </a:solidFill>
          </p:spPr>
        </p:sp>
        <p:sp>
          <p:nvSpPr>
            <p:cNvPr id="5" name="TextBox 5"/>
            <p:cNvSpPr txBox="1"/>
            <p:nvPr/>
          </p:nvSpPr>
          <p:spPr>
            <a:xfrm>
              <a:off x="0" y="-47625"/>
              <a:ext cx="10668394" cy="3464109"/>
            </a:xfrm>
            <a:prstGeom prst="rect">
              <a:avLst/>
            </a:prstGeom>
          </p:spPr>
          <p:txBody>
            <a:bodyPr lIns="0" tIns="0" rIns="0" bIns="0" rtlCol="0" anchor="ctr"/>
            <a:lstStyle/>
            <a:p>
              <a:pPr algn="l">
                <a:lnSpc>
                  <a:spcPts val="6480"/>
                </a:lnSpc>
              </a:pPr>
              <a:r>
                <a:rPr lang="en-US" sz="6000">
                  <a:solidFill>
                    <a:srgbClr val="000000"/>
                  </a:solidFill>
                  <a:latin typeface="Calibri (MS) Light"/>
                  <a:ea typeface="Calibri (MS) Light"/>
                  <a:cs typeface="Calibri (MS) Light"/>
                  <a:sym typeface="Calibri (MS) Light"/>
                </a:rPr>
                <a:t>2nd views on the interest of employers:</a:t>
              </a:r>
            </a:p>
          </p:txBody>
        </p:sp>
      </p:grpSp>
      <p:grpSp>
        <p:nvGrpSpPr>
          <p:cNvPr id="6" name="Group 6"/>
          <p:cNvGrpSpPr/>
          <p:nvPr/>
        </p:nvGrpSpPr>
        <p:grpSpPr>
          <a:xfrm>
            <a:off x="1142700" y="3705366"/>
            <a:ext cx="8001296" cy="5654752"/>
            <a:chOff x="0" y="0"/>
            <a:chExt cx="10668394" cy="7539670"/>
          </a:xfrm>
        </p:grpSpPr>
        <p:sp>
          <p:nvSpPr>
            <p:cNvPr id="7" name="Freeform 7"/>
            <p:cNvSpPr/>
            <p:nvPr/>
          </p:nvSpPr>
          <p:spPr>
            <a:xfrm>
              <a:off x="0" y="0"/>
              <a:ext cx="10668394" cy="7539670"/>
            </a:xfrm>
            <a:custGeom>
              <a:avLst/>
              <a:gdLst/>
              <a:ahLst/>
              <a:cxnLst/>
              <a:rect l="l" t="t" r="r" b="b"/>
              <a:pathLst>
                <a:path w="10668394" h="7539670">
                  <a:moveTo>
                    <a:pt x="0" y="0"/>
                  </a:moveTo>
                  <a:lnTo>
                    <a:pt x="10668394" y="0"/>
                  </a:lnTo>
                  <a:lnTo>
                    <a:pt x="10668394" y="7539670"/>
                  </a:lnTo>
                  <a:lnTo>
                    <a:pt x="0" y="7539670"/>
                  </a:lnTo>
                  <a:close/>
                </a:path>
              </a:pathLst>
            </a:custGeom>
            <a:solidFill>
              <a:srgbClr val="000000">
                <a:alpha val="0"/>
              </a:srgbClr>
            </a:solidFill>
          </p:spPr>
        </p:sp>
        <p:sp>
          <p:nvSpPr>
            <p:cNvPr id="8" name="TextBox 8"/>
            <p:cNvSpPr txBox="1"/>
            <p:nvPr/>
          </p:nvSpPr>
          <p:spPr>
            <a:xfrm>
              <a:off x="0" y="-28575"/>
              <a:ext cx="10668394" cy="7568245"/>
            </a:xfrm>
            <a:prstGeom prst="rect">
              <a:avLst/>
            </a:prstGeom>
          </p:spPr>
          <p:txBody>
            <a:bodyPr lIns="0" tIns="0" rIns="0" bIns="0" rtlCol="0" anchor="ctr"/>
            <a:lstStyle/>
            <a:p>
              <a:pPr marL="542925" lvl="1" indent="-271462" algn="l">
                <a:lnSpc>
                  <a:spcPts val="3240"/>
                </a:lnSpc>
                <a:buFont typeface="Arial"/>
                <a:buChar char="•"/>
              </a:pPr>
              <a:r>
                <a:rPr lang="en-US" sz="3000">
                  <a:solidFill>
                    <a:srgbClr val="000000"/>
                  </a:solidFill>
                  <a:latin typeface="Calibri (MS)"/>
                  <a:ea typeface="Calibri (MS)"/>
                  <a:cs typeface="Calibri (MS)"/>
                  <a:sym typeface="Calibri (MS)"/>
                </a:rPr>
                <a:t>The second view broadens the objective of profit maximization to include other stakeholders such as employees.</a:t>
              </a:r>
            </a:p>
          </p:txBody>
        </p:sp>
      </p:grpSp>
      <p:grpSp>
        <p:nvGrpSpPr>
          <p:cNvPr id="9" name="Group 9"/>
          <p:cNvGrpSpPr>
            <a:grpSpLocks noChangeAspect="1"/>
          </p:cNvGrpSpPr>
          <p:nvPr/>
        </p:nvGrpSpPr>
        <p:grpSpPr>
          <a:xfrm>
            <a:off x="10286696" y="2265450"/>
            <a:ext cx="8001306" cy="8021548"/>
            <a:chOff x="0" y="0"/>
            <a:chExt cx="10668408" cy="10695398"/>
          </a:xfrm>
        </p:grpSpPr>
        <p:sp>
          <p:nvSpPr>
            <p:cNvPr id="10" name="Freeform 10" descr="Calculator, pen, compass, money and a paper with graphs printed on it"/>
            <p:cNvSpPr/>
            <p:nvPr/>
          </p:nvSpPr>
          <p:spPr>
            <a:xfrm>
              <a:off x="0" y="0"/>
              <a:ext cx="10668381" cy="10695432"/>
            </a:xfrm>
            <a:custGeom>
              <a:avLst/>
              <a:gdLst/>
              <a:ahLst/>
              <a:cxnLst/>
              <a:rect l="l" t="t" r="r" b="b"/>
              <a:pathLst>
                <a:path w="10668381" h="10695432">
                  <a:moveTo>
                    <a:pt x="0" y="0"/>
                  </a:moveTo>
                  <a:lnTo>
                    <a:pt x="10668381" y="0"/>
                  </a:lnTo>
                  <a:lnTo>
                    <a:pt x="10668381" y="10695432"/>
                  </a:lnTo>
                  <a:lnTo>
                    <a:pt x="0" y="10695432"/>
                  </a:lnTo>
                  <a:lnTo>
                    <a:pt x="0" y="0"/>
                  </a:lnTo>
                  <a:close/>
                </a:path>
              </a:pathLst>
            </a:custGeom>
            <a:blipFill>
              <a:blip r:embed="rId3"/>
              <a:stretch>
                <a:fillRect l="-61374" r="-52355" b="-28663"/>
              </a:stretch>
            </a:blipFill>
          </p:spPr>
        </p:sp>
      </p:grpSp>
      <p:grpSp>
        <p:nvGrpSpPr>
          <p:cNvPr id="11" name="Group 11"/>
          <p:cNvGrpSpPr>
            <a:grpSpLocks noChangeAspect="1"/>
          </p:cNvGrpSpPr>
          <p:nvPr/>
        </p:nvGrpSpPr>
        <p:grpSpPr>
          <a:xfrm>
            <a:off x="0" y="-104998"/>
            <a:ext cx="2991466" cy="1396811"/>
            <a:chOff x="0" y="0"/>
            <a:chExt cx="3988622" cy="1862414"/>
          </a:xfrm>
        </p:grpSpPr>
        <p:sp>
          <p:nvSpPr>
            <p:cNvPr id="12" name="Freeform 12"/>
            <p:cNvSpPr/>
            <p:nvPr/>
          </p:nvSpPr>
          <p:spPr>
            <a:xfrm>
              <a:off x="0" y="0"/>
              <a:ext cx="3988562" cy="1862455"/>
            </a:xfrm>
            <a:custGeom>
              <a:avLst/>
              <a:gdLst/>
              <a:ahLst/>
              <a:cxnLst/>
              <a:rect l="l" t="t" r="r" b="b"/>
              <a:pathLst>
                <a:path w="3988562" h="1862455">
                  <a:moveTo>
                    <a:pt x="0" y="0"/>
                  </a:moveTo>
                  <a:lnTo>
                    <a:pt x="3988562" y="0"/>
                  </a:lnTo>
                  <a:lnTo>
                    <a:pt x="3988562" y="1862455"/>
                  </a:lnTo>
                  <a:lnTo>
                    <a:pt x="0" y="1862455"/>
                  </a:lnTo>
                  <a:lnTo>
                    <a:pt x="0" y="0"/>
                  </a:lnTo>
                  <a:close/>
                </a:path>
              </a:pathLst>
            </a:custGeom>
            <a:blipFill>
              <a:blip r:embed="rId4"/>
              <a:stretch>
                <a:fillRect t="-59701" r="-1" b="-54458"/>
              </a:stretch>
            </a:blipFill>
          </p:spPr>
        </p:sp>
      </p:gr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grpSp>
        <p:nvGrpSpPr>
          <p:cNvPr id="3" name="Group 3"/>
          <p:cNvGrpSpPr/>
          <p:nvPr/>
        </p:nvGrpSpPr>
        <p:grpSpPr>
          <a:xfrm>
            <a:off x="12119967" y="1600200"/>
            <a:ext cx="5053851" cy="1936191"/>
            <a:chOff x="0" y="0"/>
            <a:chExt cx="6738468" cy="2581588"/>
          </a:xfrm>
        </p:grpSpPr>
        <p:sp>
          <p:nvSpPr>
            <p:cNvPr id="4" name="Freeform 4"/>
            <p:cNvSpPr/>
            <p:nvPr/>
          </p:nvSpPr>
          <p:spPr>
            <a:xfrm>
              <a:off x="0" y="0"/>
              <a:ext cx="6738468" cy="2581588"/>
            </a:xfrm>
            <a:custGeom>
              <a:avLst/>
              <a:gdLst/>
              <a:ahLst/>
              <a:cxnLst/>
              <a:rect l="l" t="t" r="r" b="b"/>
              <a:pathLst>
                <a:path w="6738468" h="2581588">
                  <a:moveTo>
                    <a:pt x="0" y="0"/>
                  </a:moveTo>
                  <a:lnTo>
                    <a:pt x="6738468" y="0"/>
                  </a:lnTo>
                  <a:lnTo>
                    <a:pt x="6738468" y="2581588"/>
                  </a:lnTo>
                  <a:lnTo>
                    <a:pt x="0" y="2581588"/>
                  </a:lnTo>
                  <a:close/>
                </a:path>
              </a:pathLst>
            </a:custGeom>
            <a:solidFill>
              <a:srgbClr val="000000">
                <a:alpha val="0"/>
              </a:srgbClr>
            </a:solidFill>
          </p:spPr>
        </p:sp>
        <p:sp>
          <p:nvSpPr>
            <p:cNvPr id="5" name="TextBox 5"/>
            <p:cNvSpPr txBox="1"/>
            <p:nvPr/>
          </p:nvSpPr>
          <p:spPr>
            <a:xfrm>
              <a:off x="0" y="-38100"/>
              <a:ext cx="6738468" cy="2619688"/>
            </a:xfrm>
            <a:prstGeom prst="rect">
              <a:avLst/>
            </a:prstGeom>
          </p:spPr>
          <p:txBody>
            <a:bodyPr lIns="0" tIns="0" rIns="0" bIns="0" rtlCol="0" anchor="b"/>
            <a:lstStyle/>
            <a:p>
              <a:pPr algn="l">
                <a:lnSpc>
                  <a:spcPts val="4665"/>
                </a:lnSpc>
              </a:pPr>
              <a:r>
                <a:rPr lang="en-US" sz="4320">
                  <a:solidFill>
                    <a:srgbClr val="000000"/>
                  </a:solidFill>
                  <a:latin typeface="Calibri (MS) Light"/>
                  <a:ea typeface="Calibri (MS) Light"/>
                  <a:cs typeface="Calibri (MS) Light"/>
                  <a:sym typeface="Calibri (MS) Light"/>
                </a:rPr>
                <a:t>3rd views on the interest of employers:</a:t>
              </a:r>
            </a:p>
          </p:txBody>
        </p:sp>
      </p:grpSp>
      <p:grpSp>
        <p:nvGrpSpPr>
          <p:cNvPr id="6" name="Group 6"/>
          <p:cNvGrpSpPr>
            <a:grpSpLocks noChangeAspect="1"/>
          </p:cNvGrpSpPr>
          <p:nvPr/>
        </p:nvGrpSpPr>
        <p:grpSpPr>
          <a:xfrm>
            <a:off x="30" y="1600200"/>
            <a:ext cx="11085364" cy="8686800"/>
            <a:chOff x="0" y="0"/>
            <a:chExt cx="14780486" cy="11582400"/>
          </a:xfrm>
        </p:grpSpPr>
        <p:sp>
          <p:nvSpPr>
            <p:cNvPr id="7" name="Freeform 7" descr="Graph on document with pen"/>
            <p:cNvSpPr/>
            <p:nvPr/>
          </p:nvSpPr>
          <p:spPr>
            <a:xfrm>
              <a:off x="0" y="0"/>
              <a:ext cx="14780513" cy="11582400"/>
            </a:xfrm>
            <a:custGeom>
              <a:avLst/>
              <a:gdLst/>
              <a:ahLst/>
              <a:cxnLst/>
              <a:rect l="l" t="t" r="r" b="b"/>
              <a:pathLst>
                <a:path w="14780513" h="11582400">
                  <a:moveTo>
                    <a:pt x="0" y="0"/>
                  </a:moveTo>
                  <a:lnTo>
                    <a:pt x="14780513" y="0"/>
                  </a:lnTo>
                  <a:lnTo>
                    <a:pt x="14780513" y="11582400"/>
                  </a:lnTo>
                  <a:lnTo>
                    <a:pt x="0" y="11582400"/>
                  </a:lnTo>
                  <a:lnTo>
                    <a:pt x="0" y="0"/>
                  </a:lnTo>
                  <a:close/>
                </a:path>
              </a:pathLst>
            </a:custGeom>
            <a:blipFill>
              <a:blip r:embed="rId3"/>
              <a:stretch>
                <a:fillRect l="-29050" r="-9971" b="-18243"/>
              </a:stretch>
            </a:blipFill>
          </p:spPr>
        </p:sp>
      </p:grpSp>
      <p:grpSp>
        <p:nvGrpSpPr>
          <p:cNvPr id="8" name="Group 8"/>
          <p:cNvGrpSpPr/>
          <p:nvPr/>
        </p:nvGrpSpPr>
        <p:grpSpPr>
          <a:xfrm rot="5400000">
            <a:off x="4319516" y="3521124"/>
            <a:ext cx="2446362" cy="11085393"/>
            <a:chOff x="0" y="0"/>
            <a:chExt cx="3261816" cy="14780524"/>
          </a:xfrm>
        </p:grpSpPr>
        <p:sp>
          <p:nvSpPr>
            <p:cNvPr id="9" name="Freeform 9"/>
            <p:cNvSpPr/>
            <p:nvPr/>
          </p:nvSpPr>
          <p:spPr>
            <a:xfrm>
              <a:off x="0" y="0"/>
              <a:ext cx="3261868" cy="14780513"/>
            </a:xfrm>
            <a:custGeom>
              <a:avLst/>
              <a:gdLst/>
              <a:ahLst/>
              <a:cxnLst/>
              <a:rect l="l" t="t" r="r" b="b"/>
              <a:pathLst>
                <a:path w="3261868" h="14780513">
                  <a:moveTo>
                    <a:pt x="0" y="0"/>
                  </a:moveTo>
                  <a:lnTo>
                    <a:pt x="3261868" y="0"/>
                  </a:lnTo>
                  <a:lnTo>
                    <a:pt x="3261868" y="14780513"/>
                  </a:lnTo>
                  <a:lnTo>
                    <a:pt x="0" y="14780513"/>
                  </a:lnTo>
                  <a:close/>
                </a:path>
              </a:pathLst>
            </a:custGeom>
            <a:gradFill rotWithShape="1">
              <a:gsLst>
                <a:gs pos="0">
                  <a:srgbClr val="5B9BD5">
                    <a:alpha val="100000"/>
                  </a:srgbClr>
                </a:gs>
                <a:gs pos="47000">
                  <a:srgbClr val="ED7D31">
                    <a:alpha val="0"/>
                  </a:srgbClr>
                </a:gs>
              </a:gsLst>
              <a:lin ang="6000000"/>
            </a:gradFill>
          </p:spPr>
        </p:sp>
      </p:grpSp>
      <p:grpSp>
        <p:nvGrpSpPr>
          <p:cNvPr id="10" name="Group 10"/>
          <p:cNvGrpSpPr/>
          <p:nvPr/>
        </p:nvGrpSpPr>
        <p:grpSpPr>
          <a:xfrm rot="5400000">
            <a:off x="-2878591" y="2878590"/>
            <a:ext cx="10281420" cy="4524239"/>
            <a:chOff x="0" y="0"/>
            <a:chExt cx="13708560" cy="6032318"/>
          </a:xfrm>
        </p:grpSpPr>
        <p:sp>
          <p:nvSpPr>
            <p:cNvPr id="11" name="Freeform 11"/>
            <p:cNvSpPr/>
            <p:nvPr/>
          </p:nvSpPr>
          <p:spPr>
            <a:xfrm>
              <a:off x="0" y="0"/>
              <a:ext cx="13708507" cy="6032373"/>
            </a:xfrm>
            <a:custGeom>
              <a:avLst/>
              <a:gdLst/>
              <a:ahLst/>
              <a:cxnLst/>
              <a:rect l="l" t="t" r="r" b="b"/>
              <a:pathLst>
                <a:path w="13708507" h="6032373">
                  <a:moveTo>
                    <a:pt x="13708507" y="6032373"/>
                  </a:moveTo>
                  <a:lnTo>
                    <a:pt x="0" y="6032373"/>
                  </a:lnTo>
                  <a:lnTo>
                    <a:pt x="0" y="0"/>
                  </a:lnTo>
                  <a:lnTo>
                    <a:pt x="13708507" y="0"/>
                  </a:lnTo>
                  <a:close/>
                </a:path>
              </a:pathLst>
            </a:custGeom>
            <a:gradFill rotWithShape="1">
              <a:gsLst>
                <a:gs pos="0">
                  <a:srgbClr val="5B9BD5">
                    <a:alpha val="100000"/>
                  </a:srgbClr>
                </a:gs>
                <a:gs pos="47000">
                  <a:srgbClr val="ED7D31">
                    <a:alpha val="0"/>
                  </a:srgbClr>
                </a:gs>
              </a:gsLst>
              <a:lin ang="15000000"/>
            </a:gradFill>
          </p:spPr>
        </p:sp>
      </p:grpSp>
      <p:grpSp>
        <p:nvGrpSpPr>
          <p:cNvPr id="12" name="Group 12"/>
          <p:cNvGrpSpPr/>
          <p:nvPr/>
        </p:nvGrpSpPr>
        <p:grpSpPr>
          <a:xfrm rot="-10800000">
            <a:off x="6692486" y="6637582"/>
            <a:ext cx="4392908" cy="3649417"/>
            <a:chOff x="0" y="0"/>
            <a:chExt cx="5857210" cy="4865890"/>
          </a:xfrm>
        </p:grpSpPr>
        <p:sp>
          <p:nvSpPr>
            <p:cNvPr id="13" name="Freeform 13"/>
            <p:cNvSpPr/>
            <p:nvPr/>
          </p:nvSpPr>
          <p:spPr>
            <a:xfrm>
              <a:off x="0" y="0"/>
              <a:ext cx="5857240" cy="4865878"/>
            </a:xfrm>
            <a:custGeom>
              <a:avLst/>
              <a:gdLst/>
              <a:ahLst/>
              <a:cxnLst/>
              <a:rect l="l" t="t" r="r" b="b"/>
              <a:pathLst>
                <a:path w="5857240" h="4865878">
                  <a:moveTo>
                    <a:pt x="0" y="0"/>
                  </a:moveTo>
                  <a:lnTo>
                    <a:pt x="5857240" y="0"/>
                  </a:lnTo>
                  <a:lnTo>
                    <a:pt x="5857240" y="4865878"/>
                  </a:lnTo>
                  <a:lnTo>
                    <a:pt x="0" y="4865878"/>
                  </a:lnTo>
                  <a:close/>
                </a:path>
              </a:pathLst>
            </a:custGeom>
            <a:gradFill rotWithShape="1">
              <a:gsLst>
                <a:gs pos="0">
                  <a:srgbClr val="ED7D31">
                    <a:alpha val="100000"/>
                  </a:srgbClr>
                </a:gs>
                <a:gs pos="51000">
                  <a:srgbClr val="9DC3E6">
                    <a:alpha val="0"/>
                  </a:srgbClr>
                </a:gs>
              </a:gsLst>
              <a:path path="circle">
                <a:fillToRect r="100000" b="100000"/>
              </a:path>
              <a:tileRect l="-100000" t="-100000"/>
            </a:gradFill>
          </p:spPr>
        </p:sp>
      </p:grpSp>
      <p:sp>
        <p:nvSpPr>
          <p:cNvPr id="14" name="TextBox 14"/>
          <p:cNvSpPr txBox="1"/>
          <p:nvPr/>
        </p:nvSpPr>
        <p:spPr>
          <a:xfrm>
            <a:off x="12211407" y="3817359"/>
            <a:ext cx="4870971" cy="5108883"/>
          </a:xfrm>
          <a:prstGeom prst="rect">
            <a:avLst/>
          </a:prstGeom>
        </p:spPr>
        <p:txBody>
          <a:bodyPr lIns="0" tIns="0" rIns="0" bIns="0" rtlCol="0" anchor="t">
            <a:spAutoFit/>
          </a:bodyPr>
          <a:lstStyle/>
          <a:p>
            <a:pPr marL="542925" lvl="1" indent="-271462" algn="l">
              <a:lnSpc>
                <a:spcPts val="3240"/>
              </a:lnSpc>
              <a:buFont typeface="Arial"/>
              <a:buChar char="•"/>
            </a:pPr>
            <a:r>
              <a:rPr lang="en-US" sz="3000">
                <a:solidFill>
                  <a:srgbClr val="000000"/>
                </a:solidFill>
                <a:latin typeface="Calibri (MS)"/>
                <a:ea typeface="Calibri (MS)"/>
                <a:cs typeface="Calibri (MS)"/>
                <a:sym typeface="Calibri (MS)"/>
              </a:rPr>
              <a:t>The third view is the quest for power and control over employees this goes beyond that necessary to maximize profits</a:t>
            </a:r>
          </a:p>
        </p:txBody>
      </p:sp>
      <p:grpSp>
        <p:nvGrpSpPr>
          <p:cNvPr id="15" name="Group 15"/>
          <p:cNvGrpSpPr>
            <a:grpSpLocks noChangeAspect="1"/>
          </p:cNvGrpSpPr>
          <p:nvPr/>
        </p:nvGrpSpPr>
        <p:grpSpPr>
          <a:xfrm>
            <a:off x="0" y="-104998"/>
            <a:ext cx="2991466" cy="1396811"/>
            <a:chOff x="0" y="0"/>
            <a:chExt cx="3988622" cy="1862414"/>
          </a:xfrm>
        </p:grpSpPr>
        <p:sp>
          <p:nvSpPr>
            <p:cNvPr id="16" name="Freeform 16"/>
            <p:cNvSpPr/>
            <p:nvPr/>
          </p:nvSpPr>
          <p:spPr>
            <a:xfrm>
              <a:off x="0" y="0"/>
              <a:ext cx="3988562" cy="1862455"/>
            </a:xfrm>
            <a:custGeom>
              <a:avLst/>
              <a:gdLst/>
              <a:ahLst/>
              <a:cxnLst/>
              <a:rect l="l" t="t" r="r" b="b"/>
              <a:pathLst>
                <a:path w="3988562" h="1862455">
                  <a:moveTo>
                    <a:pt x="0" y="0"/>
                  </a:moveTo>
                  <a:lnTo>
                    <a:pt x="3988562" y="0"/>
                  </a:lnTo>
                  <a:lnTo>
                    <a:pt x="3988562" y="1862455"/>
                  </a:lnTo>
                  <a:lnTo>
                    <a:pt x="0" y="1862455"/>
                  </a:lnTo>
                  <a:lnTo>
                    <a:pt x="0" y="0"/>
                  </a:lnTo>
                  <a:close/>
                </a:path>
              </a:pathLst>
            </a:custGeom>
            <a:blipFill>
              <a:blip r:embed="rId4"/>
              <a:stretch>
                <a:fillRect t="-59701" r="-1" b="-54458"/>
              </a:stretch>
            </a:blipFill>
          </p:spPr>
        </p:sp>
      </p:gr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grpSp>
        <p:nvGrpSpPr>
          <p:cNvPr id="3" name="Group 3"/>
          <p:cNvGrpSpPr/>
          <p:nvPr/>
        </p:nvGrpSpPr>
        <p:grpSpPr>
          <a:xfrm>
            <a:off x="12119967" y="1112086"/>
            <a:ext cx="5053851" cy="2424304"/>
            <a:chOff x="0" y="0"/>
            <a:chExt cx="6738468" cy="3232406"/>
          </a:xfrm>
        </p:grpSpPr>
        <p:sp>
          <p:nvSpPr>
            <p:cNvPr id="4" name="Freeform 4"/>
            <p:cNvSpPr/>
            <p:nvPr/>
          </p:nvSpPr>
          <p:spPr>
            <a:xfrm>
              <a:off x="0" y="0"/>
              <a:ext cx="6738468" cy="3232406"/>
            </a:xfrm>
            <a:custGeom>
              <a:avLst/>
              <a:gdLst/>
              <a:ahLst/>
              <a:cxnLst/>
              <a:rect l="l" t="t" r="r" b="b"/>
              <a:pathLst>
                <a:path w="6738468" h="3232406">
                  <a:moveTo>
                    <a:pt x="0" y="0"/>
                  </a:moveTo>
                  <a:lnTo>
                    <a:pt x="6738468" y="0"/>
                  </a:lnTo>
                  <a:lnTo>
                    <a:pt x="6738468" y="3232406"/>
                  </a:lnTo>
                  <a:lnTo>
                    <a:pt x="0" y="3232406"/>
                  </a:lnTo>
                  <a:close/>
                </a:path>
              </a:pathLst>
            </a:custGeom>
            <a:solidFill>
              <a:srgbClr val="000000">
                <a:alpha val="0"/>
              </a:srgbClr>
            </a:solidFill>
          </p:spPr>
        </p:sp>
        <p:sp>
          <p:nvSpPr>
            <p:cNvPr id="5" name="TextBox 5"/>
            <p:cNvSpPr txBox="1"/>
            <p:nvPr/>
          </p:nvSpPr>
          <p:spPr>
            <a:xfrm>
              <a:off x="0" y="-28575"/>
              <a:ext cx="6738468" cy="3260981"/>
            </a:xfrm>
            <a:prstGeom prst="rect">
              <a:avLst/>
            </a:prstGeom>
          </p:spPr>
          <p:txBody>
            <a:bodyPr lIns="0" tIns="0" rIns="0" bIns="0" rtlCol="0" anchor="b"/>
            <a:lstStyle/>
            <a:p>
              <a:pPr algn="l">
                <a:lnSpc>
                  <a:spcPts val="5184"/>
                </a:lnSpc>
              </a:pPr>
              <a:r>
                <a:rPr lang="en-US" sz="4800">
                  <a:solidFill>
                    <a:srgbClr val="000000"/>
                  </a:solidFill>
                  <a:latin typeface="Calibri (MS) Light"/>
                  <a:ea typeface="Calibri (MS) Light"/>
                  <a:cs typeface="Calibri (MS) Light"/>
                  <a:sym typeface="Calibri (MS) Light"/>
                </a:rPr>
                <a:t>Define employer</a:t>
              </a:r>
            </a:p>
          </p:txBody>
        </p:sp>
      </p:grpSp>
      <p:grpSp>
        <p:nvGrpSpPr>
          <p:cNvPr id="6" name="Group 6"/>
          <p:cNvGrpSpPr>
            <a:grpSpLocks noChangeAspect="1"/>
          </p:cNvGrpSpPr>
          <p:nvPr/>
        </p:nvGrpSpPr>
        <p:grpSpPr>
          <a:xfrm>
            <a:off x="30" y="2912724"/>
            <a:ext cx="11085364" cy="7374276"/>
            <a:chOff x="0" y="0"/>
            <a:chExt cx="14780486" cy="9832368"/>
          </a:xfrm>
        </p:grpSpPr>
        <p:sp>
          <p:nvSpPr>
            <p:cNvPr id="7" name="Freeform 7" descr="Light bulb on yellow background with sketched light beams and cord"/>
            <p:cNvSpPr/>
            <p:nvPr/>
          </p:nvSpPr>
          <p:spPr>
            <a:xfrm>
              <a:off x="0" y="0"/>
              <a:ext cx="14780513" cy="9832340"/>
            </a:xfrm>
            <a:custGeom>
              <a:avLst/>
              <a:gdLst/>
              <a:ahLst/>
              <a:cxnLst/>
              <a:rect l="l" t="t" r="r" b="b"/>
              <a:pathLst>
                <a:path w="14780513" h="9832340">
                  <a:moveTo>
                    <a:pt x="0" y="0"/>
                  </a:moveTo>
                  <a:lnTo>
                    <a:pt x="14780513" y="0"/>
                  </a:lnTo>
                  <a:lnTo>
                    <a:pt x="14780513" y="9832340"/>
                  </a:lnTo>
                  <a:lnTo>
                    <a:pt x="0" y="9832340"/>
                  </a:lnTo>
                  <a:lnTo>
                    <a:pt x="0" y="0"/>
                  </a:lnTo>
                  <a:close/>
                </a:path>
              </a:pathLst>
            </a:custGeom>
            <a:blipFill>
              <a:blip r:embed="rId3"/>
              <a:stretch>
                <a:fillRect l="-50890" b="-39551"/>
              </a:stretch>
            </a:blipFill>
          </p:spPr>
        </p:sp>
      </p:grpSp>
      <p:grpSp>
        <p:nvGrpSpPr>
          <p:cNvPr id="8" name="Group 8"/>
          <p:cNvGrpSpPr/>
          <p:nvPr/>
        </p:nvGrpSpPr>
        <p:grpSpPr>
          <a:xfrm rot="5400000">
            <a:off x="4319516" y="3521124"/>
            <a:ext cx="2446362" cy="11085393"/>
            <a:chOff x="0" y="0"/>
            <a:chExt cx="3261816" cy="14780524"/>
          </a:xfrm>
        </p:grpSpPr>
        <p:sp>
          <p:nvSpPr>
            <p:cNvPr id="9" name="Freeform 9"/>
            <p:cNvSpPr/>
            <p:nvPr/>
          </p:nvSpPr>
          <p:spPr>
            <a:xfrm>
              <a:off x="0" y="0"/>
              <a:ext cx="3261868" cy="14780513"/>
            </a:xfrm>
            <a:custGeom>
              <a:avLst/>
              <a:gdLst/>
              <a:ahLst/>
              <a:cxnLst/>
              <a:rect l="l" t="t" r="r" b="b"/>
              <a:pathLst>
                <a:path w="3261868" h="14780513">
                  <a:moveTo>
                    <a:pt x="0" y="0"/>
                  </a:moveTo>
                  <a:lnTo>
                    <a:pt x="3261868" y="0"/>
                  </a:lnTo>
                  <a:lnTo>
                    <a:pt x="3261868" y="14780513"/>
                  </a:lnTo>
                  <a:lnTo>
                    <a:pt x="0" y="14780513"/>
                  </a:lnTo>
                  <a:close/>
                </a:path>
              </a:pathLst>
            </a:custGeom>
            <a:gradFill rotWithShape="1">
              <a:gsLst>
                <a:gs pos="0">
                  <a:srgbClr val="5B9BD5">
                    <a:alpha val="100000"/>
                  </a:srgbClr>
                </a:gs>
                <a:gs pos="47000">
                  <a:srgbClr val="ED7D31">
                    <a:alpha val="0"/>
                  </a:srgbClr>
                </a:gs>
              </a:gsLst>
              <a:lin ang="6000000"/>
            </a:gradFill>
          </p:spPr>
        </p:sp>
      </p:grpSp>
      <p:grpSp>
        <p:nvGrpSpPr>
          <p:cNvPr id="10" name="Group 10"/>
          <p:cNvGrpSpPr/>
          <p:nvPr/>
        </p:nvGrpSpPr>
        <p:grpSpPr>
          <a:xfrm rot="5400000">
            <a:off x="-2878591" y="2878590"/>
            <a:ext cx="10281420" cy="4524239"/>
            <a:chOff x="0" y="0"/>
            <a:chExt cx="13708560" cy="6032318"/>
          </a:xfrm>
        </p:grpSpPr>
        <p:sp>
          <p:nvSpPr>
            <p:cNvPr id="11" name="Freeform 11"/>
            <p:cNvSpPr/>
            <p:nvPr/>
          </p:nvSpPr>
          <p:spPr>
            <a:xfrm>
              <a:off x="0" y="0"/>
              <a:ext cx="13708507" cy="6032373"/>
            </a:xfrm>
            <a:custGeom>
              <a:avLst/>
              <a:gdLst/>
              <a:ahLst/>
              <a:cxnLst/>
              <a:rect l="l" t="t" r="r" b="b"/>
              <a:pathLst>
                <a:path w="13708507" h="6032373">
                  <a:moveTo>
                    <a:pt x="13708507" y="6032373"/>
                  </a:moveTo>
                  <a:lnTo>
                    <a:pt x="0" y="6032373"/>
                  </a:lnTo>
                  <a:lnTo>
                    <a:pt x="0" y="0"/>
                  </a:lnTo>
                  <a:lnTo>
                    <a:pt x="13708507" y="0"/>
                  </a:lnTo>
                  <a:close/>
                </a:path>
              </a:pathLst>
            </a:custGeom>
            <a:gradFill rotWithShape="1">
              <a:gsLst>
                <a:gs pos="0">
                  <a:srgbClr val="5B9BD5">
                    <a:alpha val="100000"/>
                  </a:srgbClr>
                </a:gs>
                <a:gs pos="47000">
                  <a:srgbClr val="ED7D31">
                    <a:alpha val="0"/>
                  </a:srgbClr>
                </a:gs>
              </a:gsLst>
              <a:lin ang="15000000"/>
            </a:gradFill>
          </p:spPr>
        </p:sp>
      </p:grpSp>
      <p:grpSp>
        <p:nvGrpSpPr>
          <p:cNvPr id="12" name="Group 12"/>
          <p:cNvGrpSpPr/>
          <p:nvPr/>
        </p:nvGrpSpPr>
        <p:grpSpPr>
          <a:xfrm rot="-10800000">
            <a:off x="6692486" y="6637582"/>
            <a:ext cx="4392908" cy="3649417"/>
            <a:chOff x="0" y="0"/>
            <a:chExt cx="5857210" cy="4865890"/>
          </a:xfrm>
        </p:grpSpPr>
        <p:sp>
          <p:nvSpPr>
            <p:cNvPr id="13" name="Freeform 13"/>
            <p:cNvSpPr/>
            <p:nvPr/>
          </p:nvSpPr>
          <p:spPr>
            <a:xfrm>
              <a:off x="0" y="0"/>
              <a:ext cx="5857240" cy="4865878"/>
            </a:xfrm>
            <a:custGeom>
              <a:avLst/>
              <a:gdLst/>
              <a:ahLst/>
              <a:cxnLst/>
              <a:rect l="l" t="t" r="r" b="b"/>
              <a:pathLst>
                <a:path w="5857240" h="4865878">
                  <a:moveTo>
                    <a:pt x="0" y="0"/>
                  </a:moveTo>
                  <a:lnTo>
                    <a:pt x="5857240" y="0"/>
                  </a:lnTo>
                  <a:lnTo>
                    <a:pt x="5857240" y="4865878"/>
                  </a:lnTo>
                  <a:lnTo>
                    <a:pt x="0" y="4865878"/>
                  </a:lnTo>
                  <a:close/>
                </a:path>
              </a:pathLst>
            </a:custGeom>
            <a:gradFill rotWithShape="1">
              <a:gsLst>
                <a:gs pos="0">
                  <a:srgbClr val="ED7D31">
                    <a:alpha val="100000"/>
                  </a:srgbClr>
                </a:gs>
                <a:gs pos="51000">
                  <a:srgbClr val="9DC3E6">
                    <a:alpha val="0"/>
                  </a:srgbClr>
                </a:gs>
              </a:gsLst>
              <a:path path="circle">
                <a:fillToRect r="100000" b="100000"/>
              </a:path>
              <a:tileRect l="-100000" t="-100000"/>
            </a:gradFill>
          </p:spPr>
        </p:sp>
      </p:grpSp>
      <p:sp>
        <p:nvSpPr>
          <p:cNvPr id="14" name="TextBox 14"/>
          <p:cNvSpPr txBox="1"/>
          <p:nvPr/>
        </p:nvSpPr>
        <p:spPr>
          <a:xfrm>
            <a:off x="12211407" y="3817359"/>
            <a:ext cx="4870971" cy="5108883"/>
          </a:xfrm>
          <a:prstGeom prst="rect">
            <a:avLst/>
          </a:prstGeom>
        </p:spPr>
        <p:txBody>
          <a:bodyPr lIns="0" tIns="0" rIns="0" bIns="0" rtlCol="0" anchor="t">
            <a:spAutoFit/>
          </a:bodyPr>
          <a:lstStyle/>
          <a:p>
            <a:pPr marL="542925" lvl="1" indent="-271462" algn="l">
              <a:lnSpc>
                <a:spcPts val="3240"/>
              </a:lnSpc>
              <a:buFont typeface="Arial"/>
              <a:buChar char="•"/>
            </a:pPr>
            <a:r>
              <a:rPr lang="en-US" sz="3000">
                <a:solidFill>
                  <a:srgbClr val="000000"/>
                </a:solidFill>
                <a:latin typeface="Calibri (MS)"/>
                <a:ea typeface="Calibri (MS)"/>
                <a:cs typeface="Calibri (MS)"/>
                <a:sym typeface="Calibri (MS)"/>
              </a:rPr>
              <a:t>Employer is a person or organisation who offers wages/salary in return for labour and/or expertise</a:t>
            </a:r>
          </a:p>
        </p:txBody>
      </p:sp>
      <p:grpSp>
        <p:nvGrpSpPr>
          <p:cNvPr id="15" name="Group 15"/>
          <p:cNvGrpSpPr>
            <a:grpSpLocks noChangeAspect="1"/>
          </p:cNvGrpSpPr>
          <p:nvPr/>
        </p:nvGrpSpPr>
        <p:grpSpPr>
          <a:xfrm>
            <a:off x="0" y="-104998"/>
            <a:ext cx="2991466" cy="1396811"/>
            <a:chOff x="0" y="0"/>
            <a:chExt cx="3988622" cy="1862414"/>
          </a:xfrm>
        </p:grpSpPr>
        <p:sp>
          <p:nvSpPr>
            <p:cNvPr id="16" name="Freeform 16"/>
            <p:cNvSpPr/>
            <p:nvPr/>
          </p:nvSpPr>
          <p:spPr>
            <a:xfrm>
              <a:off x="0" y="0"/>
              <a:ext cx="3988562" cy="1862455"/>
            </a:xfrm>
            <a:custGeom>
              <a:avLst/>
              <a:gdLst/>
              <a:ahLst/>
              <a:cxnLst/>
              <a:rect l="l" t="t" r="r" b="b"/>
              <a:pathLst>
                <a:path w="3988562" h="1862455">
                  <a:moveTo>
                    <a:pt x="0" y="0"/>
                  </a:moveTo>
                  <a:lnTo>
                    <a:pt x="3988562" y="0"/>
                  </a:lnTo>
                  <a:lnTo>
                    <a:pt x="3988562" y="1862455"/>
                  </a:lnTo>
                  <a:lnTo>
                    <a:pt x="0" y="1862455"/>
                  </a:lnTo>
                  <a:lnTo>
                    <a:pt x="0" y="0"/>
                  </a:lnTo>
                  <a:close/>
                </a:path>
              </a:pathLst>
            </a:custGeom>
            <a:blipFill>
              <a:blip r:embed="rId4"/>
              <a:stretch>
                <a:fillRect t="-59701" r="-1" b="-54458"/>
              </a:stretch>
            </a:blipFill>
          </p:spPr>
        </p:sp>
      </p:gr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grpSp>
        <p:nvGrpSpPr>
          <p:cNvPr id="3" name="Group 3"/>
          <p:cNvGrpSpPr/>
          <p:nvPr/>
        </p:nvGrpSpPr>
        <p:grpSpPr>
          <a:xfrm>
            <a:off x="12119967" y="1112086"/>
            <a:ext cx="5053851" cy="2424304"/>
            <a:chOff x="0" y="0"/>
            <a:chExt cx="6738468" cy="3232406"/>
          </a:xfrm>
        </p:grpSpPr>
        <p:sp>
          <p:nvSpPr>
            <p:cNvPr id="4" name="Freeform 4"/>
            <p:cNvSpPr/>
            <p:nvPr/>
          </p:nvSpPr>
          <p:spPr>
            <a:xfrm>
              <a:off x="0" y="0"/>
              <a:ext cx="6738468" cy="3232406"/>
            </a:xfrm>
            <a:custGeom>
              <a:avLst/>
              <a:gdLst/>
              <a:ahLst/>
              <a:cxnLst/>
              <a:rect l="l" t="t" r="r" b="b"/>
              <a:pathLst>
                <a:path w="6738468" h="3232406">
                  <a:moveTo>
                    <a:pt x="0" y="0"/>
                  </a:moveTo>
                  <a:lnTo>
                    <a:pt x="6738468" y="0"/>
                  </a:lnTo>
                  <a:lnTo>
                    <a:pt x="6738468" y="3232406"/>
                  </a:lnTo>
                  <a:lnTo>
                    <a:pt x="0" y="3232406"/>
                  </a:lnTo>
                  <a:close/>
                </a:path>
              </a:pathLst>
            </a:custGeom>
            <a:solidFill>
              <a:srgbClr val="000000">
                <a:alpha val="0"/>
              </a:srgbClr>
            </a:solidFill>
          </p:spPr>
        </p:sp>
        <p:sp>
          <p:nvSpPr>
            <p:cNvPr id="5" name="TextBox 5"/>
            <p:cNvSpPr txBox="1"/>
            <p:nvPr/>
          </p:nvSpPr>
          <p:spPr>
            <a:xfrm>
              <a:off x="0" y="-28575"/>
              <a:ext cx="6738468" cy="3260981"/>
            </a:xfrm>
            <a:prstGeom prst="rect">
              <a:avLst/>
            </a:prstGeom>
          </p:spPr>
          <p:txBody>
            <a:bodyPr lIns="0" tIns="0" rIns="0" bIns="0" rtlCol="0" anchor="b"/>
            <a:lstStyle/>
            <a:p>
              <a:pPr algn="l">
                <a:lnSpc>
                  <a:spcPts val="5184"/>
                </a:lnSpc>
              </a:pPr>
              <a:r>
                <a:rPr lang="en-US" sz="4800">
                  <a:solidFill>
                    <a:srgbClr val="000000"/>
                  </a:solidFill>
                  <a:latin typeface="Calibri (MS) Light"/>
                  <a:ea typeface="Calibri (MS) Light"/>
                  <a:cs typeface="Calibri (MS) Light"/>
                  <a:sym typeface="Calibri (MS) Light"/>
                </a:rPr>
                <a:t>Define Employer associations</a:t>
              </a:r>
            </a:p>
          </p:txBody>
        </p:sp>
      </p:grpSp>
      <p:grpSp>
        <p:nvGrpSpPr>
          <p:cNvPr id="6" name="Group 6"/>
          <p:cNvGrpSpPr>
            <a:grpSpLocks noChangeAspect="1"/>
          </p:cNvGrpSpPr>
          <p:nvPr/>
        </p:nvGrpSpPr>
        <p:grpSpPr>
          <a:xfrm>
            <a:off x="30" y="2157573"/>
            <a:ext cx="11085364" cy="8129427"/>
            <a:chOff x="0" y="0"/>
            <a:chExt cx="14780486" cy="10839236"/>
          </a:xfrm>
        </p:grpSpPr>
        <p:sp>
          <p:nvSpPr>
            <p:cNvPr id="7" name="Freeform 7" descr="A group of multi coloured wooden stick figures"/>
            <p:cNvSpPr/>
            <p:nvPr/>
          </p:nvSpPr>
          <p:spPr>
            <a:xfrm>
              <a:off x="0" y="0"/>
              <a:ext cx="14780513" cy="10839196"/>
            </a:xfrm>
            <a:custGeom>
              <a:avLst/>
              <a:gdLst/>
              <a:ahLst/>
              <a:cxnLst/>
              <a:rect l="l" t="t" r="r" b="b"/>
              <a:pathLst>
                <a:path w="14780513" h="10839196">
                  <a:moveTo>
                    <a:pt x="0" y="0"/>
                  </a:moveTo>
                  <a:lnTo>
                    <a:pt x="14780513" y="0"/>
                  </a:lnTo>
                  <a:lnTo>
                    <a:pt x="14780513" y="10839196"/>
                  </a:lnTo>
                  <a:lnTo>
                    <a:pt x="0" y="10839196"/>
                  </a:lnTo>
                  <a:lnTo>
                    <a:pt x="0" y="0"/>
                  </a:lnTo>
                  <a:close/>
                </a:path>
              </a:pathLst>
            </a:custGeom>
            <a:blipFill>
              <a:blip r:embed="rId3"/>
              <a:stretch>
                <a:fillRect l="-7533" r="-26469" b="-26696"/>
              </a:stretch>
            </a:blipFill>
          </p:spPr>
        </p:sp>
      </p:grpSp>
      <p:grpSp>
        <p:nvGrpSpPr>
          <p:cNvPr id="8" name="Group 8"/>
          <p:cNvGrpSpPr/>
          <p:nvPr/>
        </p:nvGrpSpPr>
        <p:grpSpPr>
          <a:xfrm rot="5400000">
            <a:off x="4319516" y="3521124"/>
            <a:ext cx="2446362" cy="11085393"/>
            <a:chOff x="0" y="0"/>
            <a:chExt cx="3261816" cy="14780524"/>
          </a:xfrm>
        </p:grpSpPr>
        <p:sp>
          <p:nvSpPr>
            <p:cNvPr id="9" name="Freeform 9"/>
            <p:cNvSpPr/>
            <p:nvPr/>
          </p:nvSpPr>
          <p:spPr>
            <a:xfrm>
              <a:off x="0" y="0"/>
              <a:ext cx="3261868" cy="14780513"/>
            </a:xfrm>
            <a:custGeom>
              <a:avLst/>
              <a:gdLst/>
              <a:ahLst/>
              <a:cxnLst/>
              <a:rect l="l" t="t" r="r" b="b"/>
              <a:pathLst>
                <a:path w="3261868" h="14780513">
                  <a:moveTo>
                    <a:pt x="0" y="0"/>
                  </a:moveTo>
                  <a:lnTo>
                    <a:pt x="3261868" y="0"/>
                  </a:lnTo>
                  <a:lnTo>
                    <a:pt x="3261868" y="14780513"/>
                  </a:lnTo>
                  <a:lnTo>
                    <a:pt x="0" y="14780513"/>
                  </a:lnTo>
                  <a:close/>
                </a:path>
              </a:pathLst>
            </a:custGeom>
            <a:gradFill rotWithShape="1">
              <a:gsLst>
                <a:gs pos="0">
                  <a:srgbClr val="5B9BD5">
                    <a:alpha val="100000"/>
                  </a:srgbClr>
                </a:gs>
                <a:gs pos="47000">
                  <a:srgbClr val="ED7D31">
                    <a:alpha val="0"/>
                  </a:srgbClr>
                </a:gs>
              </a:gsLst>
              <a:lin ang="6000000"/>
            </a:gradFill>
          </p:spPr>
        </p:sp>
      </p:grpSp>
      <p:grpSp>
        <p:nvGrpSpPr>
          <p:cNvPr id="10" name="Group 10"/>
          <p:cNvGrpSpPr/>
          <p:nvPr/>
        </p:nvGrpSpPr>
        <p:grpSpPr>
          <a:xfrm rot="5400000">
            <a:off x="-2878591" y="2878590"/>
            <a:ext cx="10281420" cy="4524239"/>
            <a:chOff x="0" y="0"/>
            <a:chExt cx="13708560" cy="6032318"/>
          </a:xfrm>
        </p:grpSpPr>
        <p:sp>
          <p:nvSpPr>
            <p:cNvPr id="11" name="Freeform 11"/>
            <p:cNvSpPr/>
            <p:nvPr/>
          </p:nvSpPr>
          <p:spPr>
            <a:xfrm>
              <a:off x="0" y="0"/>
              <a:ext cx="13708507" cy="6032373"/>
            </a:xfrm>
            <a:custGeom>
              <a:avLst/>
              <a:gdLst/>
              <a:ahLst/>
              <a:cxnLst/>
              <a:rect l="l" t="t" r="r" b="b"/>
              <a:pathLst>
                <a:path w="13708507" h="6032373">
                  <a:moveTo>
                    <a:pt x="13708507" y="6032373"/>
                  </a:moveTo>
                  <a:lnTo>
                    <a:pt x="0" y="6032373"/>
                  </a:lnTo>
                  <a:lnTo>
                    <a:pt x="0" y="0"/>
                  </a:lnTo>
                  <a:lnTo>
                    <a:pt x="13708507" y="0"/>
                  </a:lnTo>
                  <a:close/>
                </a:path>
              </a:pathLst>
            </a:custGeom>
            <a:gradFill rotWithShape="1">
              <a:gsLst>
                <a:gs pos="0">
                  <a:srgbClr val="5B9BD5">
                    <a:alpha val="100000"/>
                  </a:srgbClr>
                </a:gs>
                <a:gs pos="47000">
                  <a:srgbClr val="ED7D31">
                    <a:alpha val="0"/>
                  </a:srgbClr>
                </a:gs>
              </a:gsLst>
              <a:lin ang="15000000"/>
            </a:gradFill>
          </p:spPr>
        </p:sp>
      </p:grpSp>
      <p:grpSp>
        <p:nvGrpSpPr>
          <p:cNvPr id="12" name="Group 12"/>
          <p:cNvGrpSpPr/>
          <p:nvPr/>
        </p:nvGrpSpPr>
        <p:grpSpPr>
          <a:xfrm rot="-10800000">
            <a:off x="6692486" y="6637582"/>
            <a:ext cx="4392908" cy="3649417"/>
            <a:chOff x="0" y="0"/>
            <a:chExt cx="5857210" cy="4865890"/>
          </a:xfrm>
        </p:grpSpPr>
        <p:sp>
          <p:nvSpPr>
            <p:cNvPr id="13" name="Freeform 13"/>
            <p:cNvSpPr/>
            <p:nvPr/>
          </p:nvSpPr>
          <p:spPr>
            <a:xfrm>
              <a:off x="0" y="0"/>
              <a:ext cx="5857240" cy="4865878"/>
            </a:xfrm>
            <a:custGeom>
              <a:avLst/>
              <a:gdLst/>
              <a:ahLst/>
              <a:cxnLst/>
              <a:rect l="l" t="t" r="r" b="b"/>
              <a:pathLst>
                <a:path w="5857240" h="4865878">
                  <a:moveTo>
                    <a:pt x="0" y="0"/>
                  </a:moveTo>
                  <a:lnTo>
                    <a:pt x="5857240" y="0"/>
                  </a:lnTo>
                  <a:lnTo>
                    <a:pt x="5857240" y="4865878"/>
                  </a:lnTo>
                  <a:lnTo>
                    <a:pt x="0" y="4865878"/>
                  </a:lnTo>
                  <a:close/>
                </a:path>
              </a:pathLst>
            </a:custGeom>
            <a:gradFill rotWithShape="1">
              <a:gsLst>
                <a:gs pos="0">
                  <a:srgbClr val="ED7D31">
                    <a:alpha val="100000"/>
                  </a:srgbClr>
                </a:gs>
                <a:gs pos="51000">
                  <a:srgbClr val="9DC3E6">
                    <a:alpha val="0"/>
                  </a:srgbClr>
                </a:gs>
              </a:gsLst>
              <a:path path="circle">
                <a:fillToRect r="100000" b="100000"/>
              </a:path>
              <a:tileRect l="-100000" t="-100000"/>
            </a:gradFill>
          </p:spPr>
        </p:sp>
      </p:grpSp>
      <p:sp>
        <p:nvSpPr>
          <p:cNvPr id="14" name="TextBox 14"/>
          <p:cNvSpPr txBox="1"/>
          <p:nvPr/>
        </p:nvSpPr>
        <p:spPr>
          <a:xfrm>
            <a:off x="12211407" y="3817359"/>
            <a:ext cx="4870971" cy="5108883"/>
          </a:xfrm>
          <a:prstGeom prst="rect">
            <a:avLst/>
          </a:prstGeom>
        </p:spPr>
        <p:txBody>
          <a:bodyPr lIns="0" tIns="0" rIns="0" bIns="0" rtlCol="0" anchor="t">
            <a:spAutoFit/>
          </a:bodyPr>
          <a:lstStyle/>
          <a:p>
            <a:pPr marL="542925" lvl="1" indent="-271462" algn="l">
              <a:lnSpc>
                <a:spcPts val="3240"/>
              </a:lnSpc>
              <a:buFont typeface="Arial"/>
              <a:buChar char="•"/>
            </a:pPr>
            <a:r>
              <a:rPr lang="en-US" sz="3000">
                <a:solidFill>
                  <a:srgbClr val="000000"/>
                </a:solidFill>
                <a:latin typeface="Calibri (MS)"/>
                <a:ea typeface="Calibri (MS)"/>
                <a:cs typeface="Calibri (MS)"/>
                <a:sym typeface="Calibri (MS)"/>
              </a:rPr>
              <a:t>Employer associations are organisations which represent the interests of the employers</a:t>
            </a:r>
          </a:p>
        </p:txBody>
      </p:sp>
      <p:grpSp>
        <p:nvGrpSpPr>
          <p:cNvPr id="15" name="Group 15"/>
          <p:cNvGrpSpPr>
            <a:grpSpLocks noChangeAspect="1"/>
          </p:cNvGrpSpPr>
          <p:nvPr/>
        </p:nvGrpSpPr>
        <p:grpSpPr>
          <a:xfrm>
            <a:off x="0" y="-104998"/>
            <a:ext cx="2991466" cy="1396811"/>
            <a:chOff x="0" y="0"/>
            <a:chExt cx="3988622" cy="1862414"/>
          </a:xfrm>
        </p:grpSpPr>
        <p:sp>
          <p:nvSpPr>
            <p:cNvPr id="16" name="Freeform 16"/>
            <p:cNvSpPr/>
            <p:nvPr/>
          </p:nvSpPr>
          <p:spPr>
            <a:xfrm>
              <a:off x="0" y="0"/>
              <a:ext cx="3988562" cy="1862455"/>
            </a:xfrm>
            <a:custGeom>
              <a:avLst/>
              <a:gdLst/>
              <a:ahLst/>
              <a:cxnLst/>
              <a:rect l="l" t="t" r="r" b="b"/>
              <a:pathLst>
                <a:path w="3988562" h="1862455">
                  <a:moveTo>
                    <a:pt x="0" y="0"/>
                  </a:moveTo>
                  <a:lnTo>
                    <a:pt x="3988562" y="0"/>
                  </a:lnTo>
                  <a:lnTo>
                    <a:pt x="3988562" y="1862455"/>
                  </a:lnTo>
                  <a:lnTo>
                    <a:pt x="0" y="1862455"/>
                  </a:lnTo>
                  <a:lnTo>
                    <a:pt x="0" y="0"/>
                  </a:lnTo>
                  <a:close/>
                </a:path>
              </a:pathLst>
            </a:custGeom>
            <a:blipFill>
              <a:blip r:embed="rId4"/>
              <a:stretch>
                <a:fillRect t="-59701" r="-1" b="-54458"/>
              </a:stretch>
            </a:blipFill>
          </p:spPr>
        </p:sp>
      </p:gr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grpSp>
        <p:nvGrpSpPr>
          <p:cNvPr id="3" name="Group 3"/>
          <p:cNvGrpSpPr>
            <a:grpSpLocks noChangeAspect="1"/>
          </p:cNvGrpSpPr>
          <p:nvPr/>
        </p:nvGrpSpPr>
        <p:grpSpPr>
          <a:xfrm>
            <a:off x="-19050" y="1325367"/>
            <a:ext cx="8115297" cy="8961633"/>
            <a:chOff x="0" y="0"/>
            <a:chExt cx="10820396" cy="11948844"/>
          </a:xfrm>
        </p:grpSpPr>
        <p:sp>
          <p:nvSpPr>
            <p:cNvPr id="4" name="Freeform 4" descr="Conference room table"/>
            <p:cNvSpPr/>
            <p:nvPr/>
          </p:nvSpPr>
          <p:spPr>
            <a:xfrm>
              <a:off x="0" y="0"/>
              <a:ext cx="10820400" cy="11948795"/>
            </a:xfrm>
            <a:custGeom>
              <a:avLst/>
              <a:gdLst/>
              <a:ahLst/>
              <a:cxnLst/>
              <a:rect l="l" t="t" r="r" b="b"/>
              <a:pathLst>
                <a:path w="10820400" h="11948795">
                  <a:moveTo>
                    <a:pt x="0" y="0"/>
                  </a:moveTo>
                  <a:lnTo>
                    <a:pt x="10820400" y="0"/>
                  </a:lnTo>
                  <a:lnTo>
                    <a:pt x="10820400" y="11948795"/>
                  </a:lnTo>
                  <a:lnTo>
                    <a:pt x="0" y="11948795"/>
                  </a:lnTo>
                  <a:lnTo>
                    <a:pt x="0" y="0"/>
                  </a:lnTo>
                  <a:close/>
                </a:path>
              </a:pathLst>
            </a:custGeom>
            <a:blipFill>
              <a:blip r:embed="rId3"/>
              <a:stretch>
                <a:fillRect l="-42029" b="-14737"/>
              </a:stretch>
            </a:blipFill>
          </p:spPr>
        </p:sp>
      </p:grpSp>
      <p:grpSp>
        <p:nvGrpSpPr>
          <p:cNvPr id="5" name="Group 5"/>
          <p:cNvGrpSpPr/>
          <p:nvPr/>
        </p:nvGrpSpPr>
        <p:grpSpPr>
          <a:xfrm>
            <a:off x="9172976" y="608528"/>
            <a:ext cx="8197452" cy="2338952"/>
            <a:chOff x="0" y="0"/>
            <a:chExt cx="10929936" cy="3118602"/>
          </a:xfrm>
        </p:grpSpPr>
        <p:sp>
          <p:nvSpPr>
            <p:cNvPr id="6" name="Freeform 6"/>
            <p:cNvSpPr/>
            <p:nvPr/>
          </p:nvSpPr>
          <p:spPr>
            <a:xfrm>
              <a:off x="0" y="0"/>
              <a:ext cx="10929936" cy="3118602"/>
            </a:xfrm>
            <a:custGeom>
              <a:avLst/>
              <a:gdLst/>
              <a:ahLst/>
              <a:cxnLst/>
              <a:rect l="l" t="t" r="r" b="b"/>
              <a:pathLst>
                <a:path w="10929936" h="3118602">
                  <a:moveTo>
                    <a:pt x="0" y="0"/>
                  </a:moveTo>
                  <a:lnTo>
                    <a:pt x="10929936" y="0"/>
                  </a:lnTo>
                  <a:lnTo>
                    <a:pt x="10929936" y="3118602"/>
                  </a:lnTo>
                  <a:lnTo>
                    <a:pt x="0" y="3118602"/>
                  </a:lnTo>
                  <a:close/>
                </a:path>
              </a:pathLst>
            </a:custGeom>
            <a:solidFill>
              <a:srgbClr val="000000">
                <a:alpha val="0"/>
              </a:srgbClr>
            </a:solidFill>
          </p:spPr>
        </p:sp>
        <p:sp>
          <p:nvSpPr>
            <p:cNvPr id="7" name="TextBox 7"/>
            <p:cNvSpPr txBox="1"/>
            <p:nvPr/>
          </p:nvSpPr>
          <p:spPr>
            <a:xfrm>
              <a:off x="0" y="-47625"/>
              <a:ext cx="10929936" cy="3166227"/>
            </a:xfrm>
            <a:prstGeom prst="rect">
              <a:avLst/>
            </a:prstGeom>
          </p:spPr>
          <p:txBody>
            <a:bodyPr lIns="0" tIns="0" rIns="0" bIns="0" rtlCol="0" anchor="ctr"/>
            <a:lstStyle/>
            <a:p>
              <a:pPr algn="l">
                <a:lnSpc>
                  <a:spcPts val="6480"/>
                </a:lnSpc>
              </a:pPr>
              <a:r>
                <a:rPr lang="en-US" sz="6000">
                  <a:solidFill>
                    <a:srgbClr val="000000"/>
                  </a:solidFill>
                  <a:latin typeface="Calibri (MS) Light"/>
                  <a:ea typeface="Calibri (MS) Light"/>
                  <a:cs typeface="Calibri (MS) Light"/>
                  <a:sym typeface="Calibri (MS) Light"/>
                </a:rPr>
                <a:t>Theoretical study of ER</a:t>
              </a:r>
            </a:p>
          </p:txBody>
        </p:sp>
      </p:grpSp>
      <p:grpSp>
        <p:nvGrpSpPr>
          <p:cNvPr id="8" name="Group 8"/>
          <p:cNvGrpSpPr/>
          <p:nvPr/>
        </p:nvGrpSpPr>
        <p:grpSpPr>
          <a:xfrm>
            <a:off x="9172976" y="4114800"/>
            <a:ext cx="7871010" cy="5245317"/>
            <a:chOff x="0" y="0"/>
            <a:chExt cx="10494680" cy="6993756"/>
          </a:xfrm>
        </p:grpSpPr>
        <p:sp>
          <p:nvSpPr>
            <p:cNvPr id="9" name="Freeform 9"/>
            <p:cNvSpPr/>
            <p:nvPr/>
          </p:nvSpPr>
          <p:spPr>
            <a:xfrm>
              <a:off x="0" y="0"/>
              <a:ext cx="10494680" cy="6993756"/>
            </a:xfrm>
            <a:custGeom>
              <a:avLst/>
              <a:gdLst/>
              <a:ahLst/>
              <a:cxnLst/>
              <a:rect l="l" t="t" r="r" b="b"/>
              <a:pathLst>
                <a:path w="10494680" h="6993756">
                  <a:moveTo>
                    <a:pt x="0" y="0"/>
                  </a:moveTo>
                  <a:lnTo>
                    <a:pt x="10494680" y="0"/>
                  </a:lnTo>
                  <a:lnTo>
                    <a:pt x="10494680" y="6993756"/>
                  </a:lnTo>
                  <a:lnTo>
                    <a:pt x="0" y="6993756"/>
                  </a:lnTo>
                  <a:close/>
                </a:path>
              </a:pathLst>
            </a:custGeom>
            <a:solidFill>
              <a:srgbClr val="000000">
                <a:alpha val="0"/>
              </a:srgbClr>
            </a:solidFill>
          </p:spPr>
        </p:sp>
        <p:sp>
          <p:nvSpPr>
            <p:cNvPr id="10" name="TextBox 10"/>
            <p:cNvSpPr txBox="1"/>
            <p:nvPr/>
          </p:nvSpPr>
          <p:spPr>
            <a:xfrm>
              <a:off x="0" y="-28575"/>
              <a:ext cx="10494680" cy="7022331"/>
            </a:xfrm>
            <a:prstGeom prst="rect">
              <a:avLst/>
            </a:prstGeom>
          </p:spPr>
          <p:txBody>
            <a:bodyPr lIns="0" tIns="0" rIns="0" bIns="0" rtlCol="0" anchor="ctr"/>
            <a:lstStyle/>
            <a:p>
              <a:pPr marL="542925" lvl="1" indent="-271462" algn="l">
                <a:lnSpc>
                  <a:spcPts val="3240"/>
                </a:lnSpc>
                <a:buFont typeface="Arial"/>
                <a:buChar char="•"/>
              </a:pPr>
              <a:r>
                <a:rPr lang="en-US" sz="3000">
                  <a:solidFill>
                    <a:srgbClr val="000000"/>
                  </a:solidFill>
                  <a:latin typeface="Calibri (MS)"/>
                  <a:ea typeface="Calibri (MS)"/>
                  <a:cs typeface="Calibri (MS)"/>
                  <a:sym typeface="Calibri (MS)"/>
                </a:rPr>
                <a:t>Since the mid 1960’s the distinction between unitarism and pluralism frameworks were seen as two incompatible conceptualisations of the organisation and the employment relationship</a:t>
              </a:r>
            </a:p>
          </p:txBody>
        </p:sp>
      </p:grpSp>
      <p:grpSp>
        <p:nvGrpSpPr>
          <p:cNvPr id="11" name="Group 11"/>
          <p:cNvGrpSpPr>
            <a:grpSpLocks noChangeAspect="1"/>
          </p:cNvGrpSpPr>
          <p:nvPr/>
        </p:nvGrpSpPr>
        <p:grpSpPr>
          <a:xfrm>
            <a:off x="0" y="-104998"/>
            <a:ext cx="2991466" cy="1396811"/>
            <a:chOff x="0" y="0"/>
            <a:chExt cx="3988622" cy="1862414"/>
          </a:xfrm>
        </p:grpSpPr>
        <p:sp>
          <p:nvSpPr>
            <p:cNvPr id="12" name="Freeform 12"/>
            <p:cNvSpPr/>
            <p:nvPr/>
          </p:nvSpPr>
          <p:spPr>
            <a:xfrm>
              <a:off x="0" y="0"/>
              <a:ext cx="3988562" cy="1862455"/>
            </a:xfrm>
            <a:custGeom>
              <a:avLst/>
              <a:gdLst/>
              <a:ahLst/>
              <a:cxnLst/>
              <a:rect l="l" t="t" r="r" b="b"/>
              <a:pathLst>
                <a:path w="3988562" h="1862455">
                  <a:moveTo>
                    <a:pt x="0" y="0"/>
                  </a:moveTo>
                  <a:lnTo>
                    <a:pt x="3988562" y="0"/>
                  </a:lnTo>
                  <a:lnTo>
                    <a:pt x="3988562" y="1862455"/>
                  </a:lnTo>
                  <a:lnTo>
                    <a:pt x="0" y="1862455"/>
                  </a:lnTo>
                  <a:lnTo>
                    <a:pt x="0" y="0"/>
                  </a:lnTo>
                  <a:close/>
                </a:path>
              </a:pathLst>
            </a:custGeom>
            <a:blipFill>
              <a:blip r:embed="rId4"/>
              <a:stretch>
                <a:fillRect t="-59701" r="-1" b="-54458"/>
              </a:stretch>
            </a:blipFill>
          </p:spPr>
        </p:sp>
      </p:gr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grpSp>
        <p:nvGrpSpPr>
          <p:cNvPr id="3" name="Group 3"/>
          <p:cNvGrpSpPr>
            <a:grpSpLocks noChangeAspect="1"/>
          </p:cNvGrpSpPr>
          <p:nvPr/>
        </p:nvGrpSpPr>
        <p:grpSpPr>
          <a:xfrm>
            <a:off x="5285232" y="15"/>
            <a:ext cx="13002768" cy="10286985"/>
            <a:chOff x="0" y="0"/>
            <a:chExt cx="17337024" cy="13715980"/>
          </a:xfrm>
        </p:grpSpPr>
        <p:sp>
          <p:nvSpPr>
            <p:cNvPr id="4" name="Freeform 4" descr="Maze"/>
            <p:cNvSpPr/>
            <p:nvPr/>
          </p:nvSpPr>
          <p:spPr>
            <a:xfrm>
              <a:off x="0" y="0"/>
              <a:ext cx="17337024" cy="13716000"/>
            </a:xfrm>
            <a:custGeom>
              <a:avLst/>
              <a:gdLst/>
              <a:ahLst/>
              <a:cxnLst/>
              <a:rect l="l" t="t" r="r" b="b"/>
              <a:pathLst>
                <a:path w="17337024" h="13716000">
                  <a:moveTo>
                    <a:pt x="0" y="0"/>
                  </a:moveTo>
                  <a:lnTo>
                    <a:pt x="17337024" y="0"/>
                  </a:lnTo>
                  <a:lnTo>
                    <a:pt x="17337024" y="13716000"/>
                  </a:lnTo>
                  <a:lnTo>
                    <a:pt x="0" y="13716000"/>
                  </a:lnTo>
                  <a:lnTo>
                    <a:pt x="0" y="0"/>
                  </a:lnTo>
                  <a:close/>
                </a:path>
              </a:pathLst>
            </a:custGeom>
            <a:blipFill>
              <a:blip r:embed="rId3"/>
              <a:stretch>
                <a:fillRect r="-18698" b="1"/>
              </a:stretch>
            </a:blipFill>
          </p:spPr>
        </p:sp>
      </p:grpSp>
      <p:grpSp>
        <p:nvGrpSpPr>
          <p:cNvPr id="5" name="Group 5"/>
          <p:cNvGrpSpPr/>
          <p:nvPr/>
        </p:nvGrpSpPr>
        <p:grpSpPr>
          <a:xfrm>
            <a:off x="0" y="0"/>
            <a:ext cx="14634902" cy="10287000"/>
            <a:chOff x="0" y="0"/>
            <a:chExt cx="19513202" cy="13716000"/>
          </a:xfrm>
        </p:grpSpPr>
        <p:sp>
          <p:nvSpPr>
            <p:cNvPr id="6" name="Freeform 6"/>
            <p:cNvSpPr/>
            <p:nvPr/>
          </p:nvSpPr>
          <p:spPr>
            <a:xfrm>
              <a:off x="0" y="0"/>
              <a:ext cx="19513169" cy="13716000"/>
            </a:xfrm>
            <a:custGeom>
              <a:avLst/>
              <a:gdLst/>
              <a:ahLst/>
              <a:cxnLst/>
              <a:rect l="l" t="t" r="r" b="b"/>
              <a:pathLst>
                <a:path w="19513169" h="13716000">
                  <a:moveTo>
                    <a:pt x="0" y="0"/>
                  </a:moveTo>
                  <a:lnTo>
                    <a:pt x="19513169" y="0"/>
                  </a:lnTo>
                  <a:lnTo>
                    <a:pt x="19513169" y="13716000"/>
                  </a:lnTo>
                  <a:lnTo>
                    <a:pt x="0" y="13716000"/>
                  </a:lnTo>
                  <a:close/>
                </a:path>
              </a:pathLst>
            </a:custGeom>
            <a:gradFill rotWithShape="1">
              <a:gsLst>
                <a:gs pos="0">
                  <a:srgbClr val="FFFFFF">
                    <a:alpha val="100000"/>
                  </a:srgbClr>
                </a:gs>
                <a:gs pos="19000">
                  <a:srgbClr val="FFFFFF">
                    <a:alpha val="79000"/>
                  </a:srgbClr>
                </a:gs>
                <a:gs pos="35000">
                  <a:srgbClr val="FFFFFF">
                    <a:alpha val="38000"/>
                  </a:srgbClr>
                </a:gs>
                <a:gs pos="58000">
                  <a:srgbClr val="FFFFFF">
                    <a:alpha val="0"/>
                  </a:srgbClr>
                </a:gs>
                <a:gs pos="100000">
                  <a:srgbClr val="FFFFFF">
                    <a:alpha val="100000"/>
                  </a:srgbClr>
                </a:gs>
              </a:gsLst>
              <a:lin ang="10800000"/>
            </a:gradFill>
          </p:spPr>
        </p:sp>
      </p:grpSp>
      <p:grpSp>
        <p:nvGrpSpPr>
          <p:cNvPr id="7" name="Group 7"/>
          <p:cNvGrpSpPr/>
          <p:nvPr/>
        </p:nvGrpSpPr>
        <p:grpSpPr>
          <a:xfrm>
            <a:off x="716971" y="1683544"/>
            <a:ext cx="6035040" cy="4806201"/>
            <a:chOff x="0" y="0"/>
            <a:chExt cx="8046720" cy="6408268"/>
          </a:xfrm>
        </p:grpSpPr>
        <p:sp>
          <p:nvSpPr>
            <p:cNvPr id="8" name="Freeform 8"/>
            <p:cNvSpPr/>
            <p:nvPr/>
          </p:nvSpPr>
          <p:spPr>
            <a:xfrm>
              <a:off x="0" y="0"/>
              <a:ext cx="8046720" cy="6408268"/>
            </a:xfrm>
            <a:custGeom>
              <a:avLst/>
              <a:gdLst/>
              <a:ahLst/>
              <a:cxnLst/>
              <a:rect l="l" t="t" r="r" b="b"/>
              <a:pathLst>
                <a:path w="8046720" h="6408268">
                  <a:moveTo>
                    <a:pt x="0" y="0"/>
                  </a:moveTo>
                  <a:lnTo>
                    <a:pt x="8046720" y="0"/>
                  </a:lnTo>
                  <a:lnTo>
                    <a:pt x="8046720" y="6408268"/>
                  </a:lnTo>
                  <a:lnTo>
                    <a:pt x="0" y="6408268"/>
                  </a:lnTo>
                  <a:close/>
                </a:path>
              </a:pathLst>
            </a:custGeom>
            <a:solidFill>
              <a:srgbClr val="000000">
                <a:alpha val="0"/>
              </a:srgbClr>
            </a:solidFill>
          </p:spPr>
        </p:sp>
        <p:sp>
          <p:nvSpPr>
            <p:cNvPr id="9" name="TextBox 9"/>
            <p:cNvSpPr txBox="1"/>
            <p:nvPr/>
          </p:nvSpPr>
          <p:spPr>
            <a:xfrm>
              <a:off x="0" y="-57150"/>
              <a:ext cx="8046720" cy="6465418"/>
            </a:xfrm>
            <a:prstGeom prst="rect">
              <a:avLst/>
            </a:prstGeom>
          </p:spPr>
          <p:txBody>
            <a:bodyPr lIns="0" tIns="0" rIns="0" bIns="0" rtlCol="0" anchor="b"/>
            <a:lstStyle/>
            <a:p>
              <a:pPr algn="l">
                <a:lnSpc>
                  <a:spcPts val="7776"/>
                </a:lnSpc>
              </a:pPr>
              <a:r>
                <a:rPr lang="en-US" sz="7200">
                  <a:solidFill>
                    <a:srgbClr val="000000"/>
                  </a:solidFill>
                  <a:latin typeface="Calibri (MS) Light"/>
                  <a:ea typeface="Calibri (MS) Light"/>
                  <a:cs typeface="Calibri (MS) Light"/>
                  <a:sym typeface="Calibri (MS) Light"/>
                </a:rPr>
                <a:t>The unitarist approach</a:t>
              </a:r>
            </a:p>
          </p:txBody>
        </p:sp>
      </p:grpSp>
      <p:grpSp>
        <p:nvGrpSpPr>
          <p:cNvPr id="10" name="Group 10"/>
          <p:cNvGrpSpPr/>
          <p:nvPr/>
        </p:nvGrpSpPr>
        <p:grpSpPr>
          <a:xfrm rot="5400000">
            <a:off x="1139882" y="520187"/>
            <a:ext cx="219456" cy="1056132"/>
            <a:chOff x="0" y="0"/>
            <a:chExt cx="292608" cy="1408176"/>
          </a:xfrm>
        </p:grpSpPr>
        <p:sp>
          <p:nvSpPr>
            <p:cNvPr id="11" name="Freeform 11"/>
            <p:cNvSpPr/>
            <p:nvPr/>
          </p:nvSpPr>
          <p:spPr>
            <a:xfrm>
              <a:off x="0" y="0"/>
              <a:ext cx="292608" cy="1408176"/>
            </a:xfrm>
            <a:custGeom>
              <a:avLst/>
              <a:gdLst/>
              <a:ahLst/>
              <a:cxnLst/>
              <a:rect l="l" t="t" r="r" b="b"/>
              <a:pathLst>
                <a:path w="292608" h="1408176">
                  <a:moveTo>
                    <a:pt x="0" y="0"/>
                  </a:moveTo>
                  <a:lnTo>
                    <a:pt x="292608" y="0"/>
                  </a:lnTo>
                  <a:lnTo>
                    <a:pt x="292608" y="1408176"/>
                  </a:lnTo>
                  <a:lnTo>
                    <a:pt x="0" y="1408176"/>
                  </a:lnTo>
                  <a:close/>
                </a:path>
              </a:pathLst>
            </a:custGeom>
            <a:solidFill>
              <a:srgbClr val="ED7D31"/>
            </a:solidFill>
          </p:spPr>
        </p:sp>
      </p:grpSp>
      <p:grpSp>
        <p:nvGrpSpPr>
          <p:cNvPr id="12" name="Group 12"/>
          <p:cNvGrpSpPr/>
          <p:nvPr/>
        </p:nvGrpSpPr>
        <p:grpSpPr>
          <a:xfrm>
            <a:off x="721544" y="6820380"/>
            <a:ext cx="5966460" cy="27432"/>
            <a:chOff x="0" y="0"/>
            <a:chExt cx="7955280" cy="36576"/>
          </a:xfrm>
        </p:grpSpPr>
        <p:sp>
          <p:nvSpPr>
            <p:cNvPr id="13" name="Freeform 13"/>
            <p:cNvSpPr/>
            <p:nvPr/>
          </p:nvSpPr>
          <p:spPr>
            <a:xfrm>
              <a:off x="0" y="0"/>
              <a:ext cx="7955280" cy="36576"/>
            </a:xfrm>
            <a:custGeom>
              <a:avLst/>
              <a:gdLst/>
              <a:ahLst/>
              <a:cxnLst/>
              <a:rect l="l" t="t" r="r" b="b"/>
              <a:pathLst>
                <a:path w="7955280" h="36576">
                  <a:moveTo>
                    <a:pt x="0" y="0"/>
                  </a:moveTo>
                  <a:lnTo>
                    <a:pt x="7955280" y="0"/>
                  </a:lnTo>
                  <a:lnTo>
                    <a:pt x="7955280" y="36576"/>
                  </a:lnTo>
                  <a:lnTo>
                    <a:pt x="0" y="36576"/>
                  </a:lnTo>
                  <a:close/>
                </a:path>
              </a:pathLst>
            </a:custGeom>
            <a:solidFill>
              <a:srgbClr val="D5D5D5"/>
            </a:solidFill>
          </p:spPr>
        </p:sp>
      </p:grpSp>
      <p:grpSp>
        <p:nvGrpSpPr>
          <p:cNvPr id="14" name="Group 14"/>
          <p:cNvGrpSpPr>
            <a:grpSpLocks noChangeAspect="1"/>
          </p:cNvGrpSpPr>
          <p:nvPr/>
        </p:nvGrpSpPr>
        <p:grpSpPr>
          <a:xfrm>
            <a:off x="0" y="-104998"/>
            <a:ext cx="2991466" cy="1396811"/>
            <a:chOff x="0" y="0"/>
            <a:chExt cx="3988622" cy="1862414"/>
          </a:xfrm>
        </p:grpSpPr>
        <p:sp>
          <p:nvSpPr>
            <p:cNvPr id="15" name="Freeform 15"/>
            <p:cNvSpPr/>
            <p:nvPr/>
          </p:nvSpPr>
          <p:spPr>
            <a:xfrm>
              <a:off x="0" y="0"/>
              <a:ext cx="3988562" cy="1862455"/>
            </a:xfrm>
            <a:custGeom>
              <a:avLst/>
              <a:gdLst/>
              <a:ahLst/>
              <a:cxnLst/>
              <a:rect l="l" t="t" r="r" b="b"/>
              <a:pathLst>
                <a:path w="3988562" h="1862455">
                  <a:moveTo>
                    <a:pt x="0" y="0"/>
                  </a:moveTo>
                  <a:lnTo>
                    <a:pt x="3988562" y="0"/>
                  </a:lnTo>
                  <a:lnTo>
                    <a:pt x="3988562" y="1862455"/>
                  </a:lnTo>
                  <a:lnTo>
                    <a:pt x="0" y="1862455"/>
                  </a:lnTo>
                  <a:lnTo>
                    <a:pt x="0" y="0"/>
                  </a:lnTo>
                  <a:close/>
                </a:path>
              </a:pathLst>
            </a:custGeom>
            <a:blipFill>
              <a:blip r:embed="rId4"/>
              <a:stretch>
                <a:fillRect t="-59701" r="-1" b="-54458"/>
              </a:stretch>
            </a:blipFill>
          </p:spPr>
        </p:sp>
      </p:gr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grpSp>
        <p:nvGrpSpPr>
          <p:cNvPr id="3" name="Group 3"/>
          <p:cNvGrpSpPr>
            <a:grpSpLocks noChangeAspect="1"/>
          </p:cNvGrpSpPr>
          <p:nvPr/>
        </p:nvGrpSpPr>
        <p:grpSpPr>
          <a:xfrm>
            <a:off x="-3" y="1402422"/>
            <a:ext cx="8115297" cy="8884578"/>
            <a:chOff x="0" y="0"/>
            <a:chExt cx="10820396" cy="11846104"/>
          </a:xfrm>
        </p:grpSpPr>
        <p:sp>
          <p:nvSpPr>
            <p:cNvPr id="4" name="Freeform 4" descr="One in a crowd"/>
            <p:cNvSpPr/>
            <p:nvPr/>
          </p:nvSpPr>
          <p:spPr>
            <a:xfrm>
              <a:off x="0" y="0"/>
              <a:ext cx="10820400" cy="11846052"/>
            </a:xfrm>
            <a:custGeom>
              <a:avLst/>
              <a:gdLst/>
              <a:ahLst/>
              <a:cxnLst/>
              <a:rect l="l" t="t" r="r" b="b"/>
              <a:pathLst>
                <a:path w="10820400" h="11846052">
                  <a:moveTo>
                    <a:pt x="0" y="0"/>
                  </a:moveTo>
                  <a:lnTo>
                    <a:pt x="10820400" y="0"/>
                  </a:lnTo>
                  <a:lnTo>
                    <a:pt x="10820400" y="11846052"/>
                  </a:lnTo>
                  <a:lnTo>
                    <a:pt x="0" y="11846052"/>
                  </a:lnTo>
                  <a:lnTo>
                    <a:pt x="0" y="0"/>
                  </a:lnTo>
                  <a:close/>
                </a:path>
              </a:pathLst>
            </a:custGeom>
            <a:blipFill>
              <a:blip r:embed="rId3"/>
              <a:stretch>
                <a:fillRect l="-41428" r="-27584" b="-15784"/>
              </a:stretch>
            </a:blipFill>
          </p:spPr>
        </p:sp>
      </p:grpSp>
      <p:grpSp>
        <p:nvGrpSpPr>
          <p:cNvPr id="5" name="Group 5"/>
          <p:cNvGrpSpPr/>
          <p:nvPr/>
        </p:nvGrpSpPr>
        <p:grpSpPr>
          <a:xfrm>
            <a:off x="9172976" y="608528"/>
            <a:ext cx="8197452" cy="2338952"/>
            <a:chOff x="0" y="0"/>
            <a:chExt cx="10929936" cy="3118602"/>
          </a:xfrm>
        </p:grpSpPr>
        <p:sp>
          <p:nvSpPr>
            <p:cNvPr id="6" name="Freeform 6"/>
            <p:cNvSpPr/>
            <p:nvPr/>
          </p:nvSpPr>
          <p:spPr>
            <a:xfrm>
              <a:off x="0" y="0"/>
              <a:ext cx="10929936" cy="3118602"/>
            </a:xfrm>
            <a:custGeom>
              <a:avLst/>
              <a:gdLst/>
              <a:ahLst/>
              <a:cxnLst/>
              <a:rect l="l" t="t" r="r" b="b"/>
              <a:pathLst>
                <a:path w="10929936" h="3118602">
                  <a:moveTo>
                    <a:pt x="0" y="0"/>
                  </a:moveTo>
                  <a:lnTo>
                    <a:pt x="10929936" y="0"/>
                  </a:lnTo>
                  <a:lnTo>
                    <a:pt x="10929936" y="3118602"/>
                  </a:lnTo>
                  <a:lnTo>
                    <a:pt x="0" y="3118602"/>
                  </a:lnTo>
                  <a:close/>
                </a:path>
              </a:pathLst>
            </a:custGeom>
            <a:solidFill>
              <a:srgbClr val="000000">
                <a:alpha val="0"/>
              </a:srgbClr>
            </a:solidFill>
          </p:spPr>
        </p:sp>
        <p:sp>
          <p:nvSpPr>
            <p:cNvPr id="7" name="TextBox 7"/>
            <p:cNvSpPr txBox="1"/>
            <p:nvPr/>
          </p:nvSpPr>
          <p:spPr>
            <a:xfrm>
              <a:off x="0" y="-47625"/>
              <a:ext cx="10929936" cy="3166227"/>
            </a:xfrm>
            <a:prstGeom prst="rect">
              <a:avLst/>
            </a:prstGeom>
          </p:spPr>
          <p:txBody>
            <a:bodyPr lIns="0" tIns="0" rIns="0" bIns="0" rtlCol="0" anchor="ctr"/>
            <a:lstStyle/>
            <a:p>
              <a:pPr algn="l">
                <a:lnSpc>
                  <a:spcPts val="6480"/>
                </a:lnSpc>
              </a:pPr>
              <a:r>
                <a:rPr lang="en-US" sz="6000">
                  <a:solidFill>
                    <a:srgbClr val="000000"/>
                  </a:solidFill>
                  <a:latin typeface="Calibri (MS) Light"/>
                  <a:ea typeface="Calibri (MS) Light"/>
                  <a:cs typeface="Calibri (MS) Light"/>
                  <a:sym typeface="Calibri (MS) Light"/>
                </a:rPr>
                <a:t>The unitarist approach</a:t>
              </a:r>
            </a:p>
          </p:txBody>
        </p:sp>
      </p:grpSp>
      <p:grpSp>
        <p:nvGrpSpPr>
          <p:cNvPr id="8" name="Group 8"/>
          <p:cNvGrpSpPr/>
          <p:nvPr/>
        </p:nvGrpSpPr>
        <p:grpSpPr>
          <a:xfrm>
            <a:off x="9172976" y="4114800"/>
            <a:ext cx="7871010" cy="5245317"/>
            <a:chOff x="0" y="0"/>
            <a:chExt cx="10494680" cy="6993756"/>
          </a:xfrm>
        </p:grpSpPr>
        <p:sp>
          <p:nvSpPr>
            <p:cNvPr id="9" name="Freeform 9"/>
            <p:cNvSpPr/>
            <p:nvPr/>
          </p:nvSpPr>
          <p:spPr>
            <a:xfrm>
              <a:off x="0" y="0"/>
              <a:ext cx="10494680" cy="6993756"/>
            </a:xfrm>
            <a:custGeom>
              <a:avLst/>
              <a:gdLst/>
              <a:ahLst/>
              <a:cxnLst/>
              <a:rect l="l" t="t" r="r" b="b"/>
              <a:pathLst>
                <a:path w="10494680" h="6993756">
                  <a:moveTo>
                    <a:pt x="0" y="0"/>
                  </a:moveTo>
                  <a:lnTo>
                    <a:pt x="10494680" y="0"/>
                  </a:lnTo>
                  <a:lnTo>
                    <a:pt x="10494680" y="6993756"/>
                  </a:lnTo>
                  <a:lnTo>
                    <a:pt x="0" y="6993756"/>
                  </a:lnTo>
                  <a:close/>
                </a:path>
              </a:pathLst>
            </a:custGeom>
            <a:solidFill>
              <a:srgbClr val="000000">
                <a:alpha val="0"/>
              </a:srgbClr>
            </a:solidFill>
          </p:spPr>
        </p:sp>
        <p:sp>
          <p:nvSpPr>
            <p:cNvPr id="10" name="TextBox 10"/>
            <p:cNvSpPr txBox="1"/>
            <p:nvPr/>
          </p:nvSpPr>
          <p:spPr>
            <a:xfrm>
              <a:off x="0" y="-28575"/>
              <a:ext cx="10494680" cy="7022331"/>
            </a:xfrm>
            <a:prstGeom prst="rect">
              <a:avLst/>
            </a:prstGeom>
          </p:spPr>
          <p:txBody>
            <a:bodyPr lIns="0" tIns="0" rIns="0" bIns="0" rtlCol="0" anchor="ctr"/>
            <a:lstStyle/>
            <a:p>
              <a:pPr marL="542925" lvl="1" indent="-271462" algn="l">
                <a:lnSpc>
                  <a:spcPts val="3240"/>
                </a:lnSpc>
                <a:buFont typeface="Arial"/>
                <a:buChar char="•"/>
              </a:pPr>
              <a:r>
                <a:rPr lang="en-US" sz="3000">
                  <a:solidFill>
                    <a:srgbClr val="000000"/>
                  </a:solidFill>
                  <a:latin typeface="Calibri (MS)"/>
                  <a:ea typeface="Calibri (MS)"/>
                  <a:cs typeface="Calibri (MS)"/>
                  <a:sym typeface="Calibri (MS)"/>
                </a:rPr>
                <a:t>views employment as a relationship between members of a group with a common purpose (Cradden, 2011).</a:t>
              </a:r>
            </a:p>
          </p:txBody>
        </p:sp>
      </p:grpSp>
      <p:grpSp>
        <p:nvGrpSpPr>
          <p:cNvPr id="11" name="Group 11"/>
          <p:cNvGrpSpPr>
            <a:grpSpLocks noChangeAspect="1"/>
          </p:cNvGrpSpPr>
          <p:nvPr/>
        </p:nvGrpSpPr>
        <p:grpSpPr>
          <a:xfrm>
            <a:off x="0" y="-104998"/>
            <a:ext cx="2991466" cy="1396811"/>
            <a:chOff x="0" y="0"/>
            <a:chExt cx="3988622" cy="1862414"/>
          </a:xfrm>
        </p:grpSpPr>
        <p:sp>
          <p:nvSpPr>
            <p:cNvPr id="12" name="Freeform 12"/>
            <p:cNvSpPr/>
            <p:nvPr/>
          </p:nvSpPr>
          <p:spPr>
            <a:xfrm>
              <a:off x="0" y="0"/>
              <a:ext cx="3988562" cy="1862455"/>
            </a:xfrm>
            <a:custGeom>
              <a:avLst/>
              <a:gdLst/>
              <a:ahLst/>
              <a:cxnLst/>
              <a:rect l="l" t="t" r="r" b="b"/>
              <a:pathLst>
                <a:path w="3988562" h="1862455">
                  <a:moveTo>
                    <a:pt x="0" y="0"/>
                  </a:moveTo>
                  <a:lnTo>
                    <a:pt x="3988562" y="0"/>
                  </a:lnTo>
                  <a:lnTo>
                    <a:pt x="3988562" y="1862455"/>
                  </a:lnTo>
                  <a:lnTo>
                    <a:pt x="0" y="1862455"/>
                  </a:lnTo>
                  <a:lnTo>
                    <a:pt x="0" y="0"/>
                  </a:lnTo>
                  <a:close/>
                </a:path>
              </a:pathLst>
            </a:custGeom>
            <a:blipFill>
              <a:blip r:embed="rId4"/>
              <a:stretch>
                <a:fillRect t="-59701" r="-1" b="-54458"/>
              </a:stretch>
            </a:blipFill>
          </p:spPr>
        </p:sp>
      </p:gr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grpSp>
        <p:nvGrpSpPr>
          <p:cNvPr id="3" name="Group 3"/>
          <p:cNvGrpSpPr>
            <a:grpSpLocks noChangeAspect="1"/>
          </p:cNvGrpSpPr>
          <p:nvPr/>
        </p:nvGrpSpPr>
        <p:grpSpPr>
          <a:xfrm>
            <a:off x="-19050" y="1541124"/>
            <a:ext cx="8115297" cy="8745876"/>
            <a:chOff x="0" y="0"/>
            <a:chExt cx="10820396" cy="11661168"/>
          </a:xfrm>
        </p:grpSpPr>
        <p:sp>
          <p:nvSpPr>
            <p:cNvPr id="4" name="Freeform 4" descr="One in a crowd"/>
            <p:cNvSpPr/>
            <p:nvPr/>
          </p:nvSpPr>
          <p:spPr>
            <a:xfrm>
              <a:off x="0" y="0"/>
              <a:ext cx="10820400" cy="11661140"/>
            </a:xfrm>
            <a:custGeom>
              <a:avLst/>
              <a:gdLst/>
              <a:ahLst/>
              <a:cxnLst/>
              <a:rect l="l" t="t" r="r" b="b"/>
              <a:pathLst>
                <a:path w="10820400" h="11661140">
                  <a:moveTo>
                    <a:pt x="0" y="0"/>
                  </a:moveTo>
                  <a:lnTo>
                    <a:pt x="10820400" y="0"/>
                  </a:lnTo>
                  <a:lnTo>
                    <a:pt x="10820400" y="11661140"/>
                  </a:lnTo>
                  <a:lnTo>
                    <a:pt x="0" y="11661140"/>
                  </a:lnTo>
                  <a:lnTo>
                    <a:pt x="0" y="0"/>
                  </a:lnTo>
                  <a:close/>
                </a:path>
              </a:pathLst>
            </a:custGeom>
            <a:blipFill>
              <a:blip r:embed="rId3"/>
              <a:stretch>
                <a:fillRect l="-41428" r="-27584" b="-17620"/>
              </a:stretch>
            </a:blipFill>
          </p:spPr>
        </p:sp>
      </p:grpSp>
      <p:grpSp>
        <p:nvGrpSpPr>
          <p:cNvPr id="5" name="Group 5"/>
          <p:cNvGrpSpPr/>
          <p:nvPr/>
        </p:nvGrpSpPr>
        <p:grpSpPr>
          <a:xfrm>
            <a:off x="9172976" y="608528"/>
            <a:ext cx="8197452" cy="2338952"/>
            <a:chOff x="0" y="0"/>
            <a:chExt cx="10929936" cy="3118602"/>
          </a:xfrm>
        </p:grpSpPr>
        <p:sp>
          <p:nvSpPr>
            <p:cNvPr id="6" name="Freeform 6"/>
            <p:cNvSpPr/>
            <p:nvPr/>
          </p:nvSpPr>
          <p:spPr>
            <a:xfrm>
              <a:off x="0" y="0"/>
              <a:ext cx="10929936" cy="3118602"/>
            </a:xfrm>
            <a:custGeom>
              <a:avLst/>
              <a:gdLst/>
              <a:ahLst/>
              <a:cxnLst/>
              <a:rect l="l" t="t" r="r" b="b"/>
              <a:pathLst>
                <a:path w="10929936" h="3118602">
                  <a:moveTo>
                    <a:pt x="0" y="0"/>
                  </a:moveTo>
                  <a:lnTo>
                    <a:pt x="10929936" y="0"/>
                  </a:lnTo>
                  <a:lnTo>
                    <a:pt x="10929936" y="3118602"/>
                  </a:lnTo>
                  <a:lnTo>
                    <a:pt x="0" y="3118602"/>
                  </a:lnTo>
                  <a:close/>
                </a:path>
              </a:pathLst>
            </a:custGeom>
            <a:solidFill>
              <a:srgbClr val="000000">
                <a:alpha val="0"/>
              </a:srgbClr>
            </a:solidFill>
          </p:spPr>
        </p:sp>
        <p:sp>
          <p:nvSpPr>
            <p:cNvPr id="7" name="TextBox 7"/>
            <p:cNvSpPr txBox="1"/>
            <p:nvPr/>
          </p:nvSpPr>
          <p:spPr>
            <a:xfrm>
              <a:off x="0" y="-47625"/>
              <a:ext cx="10929936" cy="3166227"/>
            </a:xfrm>
            <a:prstGeom prst="rect">
              <a:avLst/>
            </a:prstGeom>
          </p:spPr>
          <p:txBody>
            <a:bodyPr lIns="0" tIns="0" rIns="0" bIns="0" rtlCol="0" anchor="ctr"/>
            <a:lstStyle/>
            <a:p>
              <a:pPr algn="l">
                <a:lnSpc>
                  <a:spcPts val="6480"/>
                </a:lnSpc>
              </a:pPr>
              <a:r>
                <a:rPr lang="en-US" sz="6000">
                  <a:solidFill>
                    <a:srgbClr val="000000"/>
                  </a:solidFill>
                  <a:latin typeface="Calibri (MS) Light"/>
                  <a:ea typeface="Calibri (MS) Light"/>
                  <a:cs typeface="Calibri (MS) Light"/>
                  <a:sym typeface="Calibri (MS) Light"/>
                </a:rPr>
                <a:t>The unitarist approach</a:t>
              </a:r>
            </a:p>
          </p:txBody>
        </p:sp>
      </p:grpSp>
      <p:grpSp>
        <p:nvGrpSpPr>
          <p:cNvPr id="8" name="Group 8"/>
          <p:cNvGrpSpPr/>
          <p:nvPr/>
        </p:nvGrpSpPr>
        <p:grpSpPr>
          <a:xfrm>
            <a:off x="9172976" y="4114800"/>
            <a:ext cx="7871010" cy="5245317"/>
            <a:chOff x="0" y="0"/>
            <a:chExt cx="10494680" cy="6993756"/>
          </a:xfrm>
        </p:grpSpPr>
        <p:sp>
          <p:nvSpPr>
            <p:cNvPr id="9" name="Freeform 9"/>
            <p:cNvSpPr/>
            <p:nvPr/>
          </p:nvSpPr>
          <p:spPr>
            <a:xfrm>
              <a:off x="0" y="0"/>
              <a:ext cx="10494680" cy="6993756"/>
            </a:xfrm>
            <a:custGeom>
              <a:avLst/>
              <a:gdLst/>
              <a:ahLst/>
              <a:cxnLst/>
              <a:rect l="l" t="t" r="r" b="b"/>
              <a:pathLst>
                <a:path w="10494680" h="6993756">
                  <a:moveTo>
                    <a:pt x="0" y="0"/>
                  </a:moveTo>
                  <a:lnTo>
                    <a:pt x="10494680" y="0"/>
                  </a:lnTo>
                  <a:lnTo>
                    <a:pt x="10494680" y="6993756"/>
                  </a:lnTo>
                  <a:lnTo>
                    <a:pt x="0" y="6993756"/>
                  </a:lnTo>
                  <a:close/>
                </a:path>
              </a:pathLst>
            </a:custGeom>
            <a:solidFill>
              <a:srgbClr val="000000">
                <a:alpha val="0"/>
              </a:srgbClr>
            </a:solidFill>
          </p:spPr>
        </p:sp>
        <p:sp>
          <p:nvSpPr>
            <p:cNvPr id="10" name="TextBox 10"/>
            <p:cNvSpPr txBox="1"/>
            <p:nvPr/>
          </p:nvSpPr>
          <p:spPr>
            <a:xfrm>
              <a:off x="0" y="-28575"/>
              <a:ext cx="10494680" cy="7022331"/>
            </a:xfrm>
            <a:prstGeom prst="rect">
              <a:avLst/>
            </a:prstGeom>
          </p:spPr>
          <p:txBody>
            <a:bodyPr lIns="0" tIns="0" rIns="0" bIns="0" rtlCol="0" anchor="ctr"/>
            <a:lstStyle/>
            <a:p>
              <a:pPr marL="488632" lvl="1" indent="-244316" algn="l">
                <a:lnSpc>
                  <a:spcPts val="2916"/>
                </a:lnSpc>
                <a:buFont typeface="Arial"/>
                <a:buChar char="•"/>
              </a:pPr>
              <a:r>
                <a:rPr lang="en-US" sz="2700">
                  <a:solidFill>
                    <a:srgbClr val="000000"/>
                  </a:solidFill>
                  <a:latin typeface="Calibri (MS)"/>
                  <a:ea typeface="Calibri (MS)"/>
                  <a:cs typeface="Calibri (MS)"/>
                  <a:sym typeface="Calibri (MS)"/>
                </a:rPr>
                <a:t>Unitarism denotes individuals and groups with similar objectives and interests</a:t>
              </a:r>
            </a:p>
          </p:txBody>
        </p:sp>
      </p:grpSp>
      <p:grpSp>
        <p:nvGrpSpPr>
          <p:cNvPr id="11" name="Group 11"/>
          <p:cNvGrpSpPr>
            <a:grpSpLocks noChangeAspect="1"/>
          </p:cNvGrpSpPr>
          <p:nvPr/>
        </p:nvGrpSpPr>
        <p:grpSpPr>
          <a:xfrm>
            <a:off x="0" y="-104998"/>
            <a:ext cx="2991466" cy="1396811"/>
            <a:chOff x="0" y="0"/>
            <a:chExt cx="3988622" cy="1862414"/>
          </a:xfrm>
        </p:grpSpPr>
        <p:sp>
          <p:nvSpPr>
            <p:cNvPr id="12" name="Freeform 12"/>
            <p:cNvSpPr/>
            <p:nvPr/>
          </p:nvSpPr>
          <p:spPr>
            <a:xfrm>
              <a:off x="0" y="0"/>
              <a:ext cx="3988562" cy="1862455"/>
            </a:xfrm>
            <a:custGeom>
              <a:avLst/>
              <a:gdLst/>
              <a:ahLst/>
              <a:cxnLst/>
              <a:rect l="l" t="t" r="r" b="b"/>
              <a:pathLst>
                <a:path w="3988562" h="1862455">
                  <a:moveTo>
                    <a:pt x="0" y="0"/>
                  </a:moveTo>
                  <a:lnTo>
                    <a:pt x="3988562" y="0"/>
                  </a:lnTo>
                  <a:lnTo>
                    <a:pt x="3988562" y="1862455"/>
                  </a:lnTo>
                  <a:lnTo>
                    <a:pt x="0" y="1862455"/>
                  </a:lnTo>
                  <a:lnTo>
                    <a:pt x="0" y="0"/>
                  </a:lnTo>
                  <a:close/>
                </a:path>
              </a:pathLst>
            </a:custGeom>
            <a:blipFill>
              <a:blip r:embed="rId4"/>
              <a:stretch>
                <a:fillRect t="-59701" r="-1" b="-54458"/>
              </a:stretch>
            </a:blipFill>
          </p:spPr>
        </p:sp>
      </p:gr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grpSp>
        <p:nvGrpSpPr>
          <p:cNvPr id="3" name="Group 3"/>
          <p:cNvGrpSpPr>
            <a:grpSpLocks noChangeAspect="1"/>
          </p:cNvGrpSpPr>
          <p:nvPr/>
        </p:nvGrpSpPr>
        <p:grpSpPr>
          <a:xfrm>
            <a:off x="5285232" y="876345"/>
            <a:ext cx="13002768" cy="10287000"/>
            <a:chOff x="0" y="0"/>
            <a:chExt cx="17337024" cy="13716000"/>
          </a:xfrm>
        </p:grpSpPr>
        <p:sp>
          <p:nvSpPr>
            <p:cNvPr id="4" name="Freeform 4" descr="White bulbs with a yellow one standing out"/>
            <p:cNvSpPr/>
            <p:nvPr/>
          </p:nvSpPr>
          <p:spPr>
            <a:xfrm>
              <a:off x="0" y="0"/>
              <a:ext cx="17337024" cy="13716000"/>
            </a:xfrm>
            <a:custGeom>
              <a:avLst/>
              <a:gdLst/>
              <a:ahLst/>
              <a:cxnLst/>
              <a:rect l="l" t="t" r="r" b="b"/>
              <a:pathLst>
                <a:path w="17337024" h="13716000">
                  <a:moveTo>
                    <a:pt x="0" y="0"/>
                  </a:moveTo>
                  <a:lnTo>
                    <a:pt x="17337024" y="0"/>
                  </a:lnTo>
                  <a:lnTo>
                    <a:pt x="17337024" y="13716000"/>
                  </a:lnTo>
                  <a:lnTo>
                    <a:pt x="0" y="13716000"/>
                  </a:lnTo>
                  <a:lnTo>
                    <a:pt x="0" y="0"/>
                  </a:lnTo>
                  <a:close/>
                </a:path>
              </a:pathLst>
            </a:custGeom>
            <a:blipFill>
              <a:blip r:embed="rId3"/>
              <a:stretch>
                <a:fillRect l="-4170" r="-26399" b="-10000"/>
              </a:stretch>
            </a:blipFill>
          </p:spPr>
        </p:sp>
      </p:grpSp>
      <p:grpSp>
        <p:nvGrpSpPr>
          <p:cNvPr id="5" name="Group 5"/>
          <p:cNvGrpSpPr/>
          <p:nvPr/>
        </p:nvGrpSpPr>
        <p:grpSpPr>
          <a:xfrm>
            <a:off x="0" y="876345"/>
            <a:ext cx="14634902" cy="10287000"/>
            <a:chOff x="0" y="0"/>
            <a:chExt cx="19513202" cy="13716000"/>
          </a:xfrm>
        </p:grpSpPr>
        <p:sp>
          <p:nvSpPr>
            <p:cNvPr id="6" name="Freeform 6"/>
            <p:cNvSpPr/>
            <p:nvPr/>
          </p:nvSpPr>
          <p:spPr>
            <a:xfrm>
              <a:off x="0" y="0"/>
              <a:ext cx="19513169" cy="13716000"/>
            </a:xfrm>
            <a:custGeom>
              <a:avLst/>
              <a:gdLst/>
              <a:ahLst/>
              <a:cxnLst/>
              <a:rect l="l" t="t" r="r" b="b"/>
              <a:pathLst>
                <a:path w="19513169" h="13716000">
                  <a:moveTo>
                    <a:pt x="0" y="0"/>
                  </a:moveTo>
                  <a:lnTo>
                    <a:pt x="19513169" y="0"/>
                  </a:lnTo>
                  <a:lnTo>
                    <a:pt x="19513169" y="13716000"/>
                  </a:lnTo>
                  <a:lnTo>
                    <a:pt x="0" y="13716000"/>
                  </a:lnTo>
                  <a:close/>
                </a:path>
              </a:pathLst>
            </a:custGeom>
            <a:gradFill rotWithShape="1">
              <a:gsLst>
                <a:gs pos="0">
                  <a:srgbClr val="FFFFFF">
                    <a:alpha val="100000"/>
                  </a:srgbClr>
                </a:gs>
                <a:gs pos="19000">
                  <a:srgbClr val="FFFFFF">
                    <a:alpha val="79000"/>
                  </a:srgbClr>
                </a:gs>
                <a:gs pos="35000">
                  <a:srgbClr val="FFFFFF">
                    <a:alpha val="38000"/>
                  </a:srgbClr>
                </a:gs>
                <a:gs pos="58000">
                  <a:srgbClr val="FFFFFF">
                    <a:alpha val="0"/>
                  </a:srgbClr>
                </a:gs>
                <a:gs pos="100000">
                  <a:srgbClr val="FFFFFF">
                    <a:alpha val="100000"/>
                  </a:srgbClr>
                </a:gs>
              </a:gsLst>
              <a:lin ang="10800000"/>
            </a:gradFill>
          </p:spPr>
        </p:sp>
      </p:grpSp>
      <p:grpSp>
        <p:nvGrpSpPr>
          <p:cNvPr id="7" name="Group 7"/>
          <p:cNvGrpSpPr/>
          <p:nvPr/>
        </p:nvGrpSpPr>
        <p:grpSpPr>
          <a:xfrm>
            <a:off x="716971" y="2559890"/>
            <a:ext cx="6035040" cy="4806201"/>
            <a:chOff x="0" y="0"/>
            <a:chExt cx="8046720" cy="6408268"/>
          </a:xfrm>
        </p:grpSpPr>
        <p:sp>
          <p:nvSpPr>
            <p:cNvPr id="8" name="Freeform 8"/>
            <p:cNvSpPr/>
            <p:nvPr/>
          </p:nvSpPr>
          <p:spPr>
            <a:xfrm>
              <a:off x="0" y="0"/>
              <a:ext cx="8046720" cy="6408268"/>
            </a:xfrm>
            <a:custGeom>
              <a:avLst/>
              <a:gdLst/>
              <a:ahLst/>
              <a:cxnLst/>
              <a:rect l="l" t="t" r="r" b="b"/>
              <a:pathLst>
                <a:path w="8046720" h="6408268">
                  <a:moveTo>
                    <a:pt x="0" y="0"/>
                  </a:moveTo>
                  <a:lnTo>
                    <a:pt x="8046720" y="0"/>
                  </a:lnTo>
                  <a:lnTo>
                    <a:pt x="8046720" y="6408268"/>
                  </a:lnTo>
                  <a:lnTo>
                    <a:pt x="0" y="6408268"/>
                  </a:lnTo>
                  <a:close/>
                </a:path>
              </a:pathLst>
            </a:custGeom>
            <a:solidFill>
              <a:srgbClr val="000000">
                <a:alpha val="0"/>
              </a:srgbClr>
            </a:solidFill>
          </p:spPr>
        </p:sp>
        <p:sp>
          <p:nvSpPr>
            <p:cNvPr id="9" name="TextBox 9"/>
            <p:cNvSpPr txBox="1"/>
            <p:nvPr/>
          </p:nvSpPr>
          <p:spPr>
            <a:xfrm>
              <a:off x="0" y="-57150"/>
              <a:ext cx="8046720" cy="6465418"/>
            </a:xfrm>
            <a:prstGeom prst="rect">
              <a:avLst/>
            </a:prstGeom>
          </p:spPr>
          <p:txBody>
            <a:bodyPr lIns="0" tIns="0" rIns="0" bIns="0" rtlCol="0" anchor="b"/>
            <a:lstStyle/>
            <a:p>
              <a:pPr algn="l">
                <a:lnSpc>
                  <a:spcPts val="7776"/>
                </a:lnSpc>
              </a:pPr>
              <a:r>
                <a:rPr lang="en-US" sz="7200">
                  <a:solidFill>
                    <a:srgbClr val="000000"/>
                  </a:solidFill>
                  <a:latin typeface="Calibri (MS) Light"/>
                  <a:ea typeface="Calibri (MS) Light"/>
                  <a:cs typeface="Calibri (MS) Light"/>
                  <a:sym typeface="Calibri (MS) Light"/>
                </a:rPr>
                <a:t>The pluralist approach</a:t>
              </a:r>
            </a:p>
          </p:txBody>
        </p:sp>
      </p:grpSp>
      <p:grpSp>
        <p:nvGrpSpPr>
          <p:cNvPr id="10" name="Group 10"/>
          <p:cNvGrpSpPr/>
          <p:nvPr/>
        </p:nvGrpSpPr>
        <p:grpSpPr>
          <a:xfrm rot="5400000">
            <a:off x="1139882" y="1396532"/>
            <a:ext cx="219456" cy="1056132"/>
            <a:chOff x="0" y="0"/>
            <a:chExt cx="292608" cy="1408176"/>
          </a:xfrm>
        </p:grpSpPr>
        <p:sp>
          <p:nvSpPr>
            <p:cNvPr id="11" name="Freeform 11"/>
            <p:cNvSpPr/>
            <p:nvPr/>
          </p:nvSpPr>
          <p:spPr>
            <a:xfrm>
              <a:off x="0" y="0"/>
              <a:ext cx="292608" cy="1408176"/>
            </a:xfrm>
            <a:custGeom>
              <a:avLst/>
              <a:gdLst/>
              <a:ahLst/>
              <a:cxnLst/>
              <a:rect l="l" t="t" r="r" b="b"/>
              <a:pathLst>
                <a:path w="292608" h="1408176">
                  <a:moveTo>
                    <a:pt x="0" y="0"/>
                  </a:moveTo>
                  <a:lnTo>
                    <a:pt x="292608" y="0"/>
                  </a:lnTo>
                  <a:lnTo>
                    <a:pt x="292608" y="1408176"/>
                  </a:lnTo>
                  <a:lnTo>
                    <a:pt x="0" y="1408176"/>
                  </a:lnTo>
                  <a:close/>
                </a:path>
              </a:pathLst>
            </a:custGeom>
            <a:solidFill>
              <a:srgbClr val="ED7D31"/>
            </a:solidFill>
          </p:spPr>
        </p:sp>
      </p:grpSp>
      <p:grpSp>
        <p:nvGrpSpPr>
          <p:cNvPr id="12" name="Group 12"/>
          <p:cNvGrpSpPr/>
          <p:nvPr/>
        </p:nvGrpSpPr>
        <p:grpSpPr>
          <a:xfrm>
            <a:off x="721544" y="7696725"/>
            <a:ext cx="5966460" cy="27432"/>
            <a:chOff x="0" y="0"/>
            <a:chExt cx="7955280" cy="36576"/>
          </a:xfrm>
        </p:grpSpPr>
        <p:sp>
          <p:nvSpPr>
            <p:cNvPr id="13" name="Freeform 13"/>
            <p:cNvSpPr/>
            <p:nvPr/>
          </p:nvSpPr>
          <p:spPr>
            <a:xfrm>
              <a:off x="0" y="0"/>
              <a:ext cx="7955280" cy="36576"/>
            </a:xfrm>
            <a:custGeom>
              <a:avLst/>
              <a:gdLst/>
              <a:ahLst/>
              <a:cxnLst/>
              <a:rect l="l" t="t" r="r" b="b"/>
              <a:pathLst>
                <a:path w="7955280" h="36576">
                  <a:moveTo>
                    <a:pt x="0" y="0"/>
                  </a:moveTo>
                  <a:lnTo>
                    <a:pt x="7955280" y="0"/>
                  </a:lnTo>
                  <a:lnTo>
                    <a:pt x="7955280" y="36576"/>
                  </a:lnTo>
                  <a:lnTo>
                    <a:pt x="0" y="36576"/>
                  </a:lnTo>
                  <a:close/>
                </a:path>
              </a:pathLst>
            </a:custGeom>
            <a:solidFill>
              <a:srgbClr val="D5D5D5"/>
            </a:solidFill>
          </p:spPr>
        </p:sp>
      </p:grpSp>
      <p:grpSp>
        <p:nvGrpSpPr>
          <p:cNvPr id="14" name="Group 14"/>
          <p:cNvGrpSpPr>
            <a:grpSpLocks noChangeAspect="1"/>
          </p:cNvGrpSpPr>
          <p:nvPr/>
        </p:nvGrpSpPr>
        <p:grpSpPr>
          <a:xfrm>
            <a:off x="0" y="-104998"/>
            <a:ext cx="2991466" cy="1396811"/>
            <a:chOff x="0" y="0"/>
            <a:chExt cx="3988622" cy="1862414"/>
          </a:xfrm>
        </p:grpSpPr>
        <p:sp>
          <p:nvSpPr>
            <p:cNvPr id="15" name="Freeform 15"/>
            <p:cNvSpPr/>
            <p:nvPr/>
          </p:nvSpPr>
          <p:spPr>
            <a:xfrm>
              <a:off x="0" y="0"/>
              <a:ext cx="3988562" cy="1862455"/>
            </a:xfrm>
            <a:custGeom>
              <a:avLst/>
              <a:gdLst/>
              <a:ahLst/>
              <a:cxnLst/>
              <a:rect l="l" t="t" r="r" b="b"/>
              <a:pathLst>
                <a:path w="3988562" h="1862455">
                  <a:moveTo>
                    <a:pt x="0" y="0"/>
                  </a:moveTo>
                  <a:lnTo>
                    <a:pt x="3988562" y="0"/>
                  </a:lnTo>
                  <a:lnTo>
                    <a:pt x="3988562" y="1862455"/>
                  </a:lnTo>
                  <a:lnTo>
                    <a:pt x="0" y="1862455"/>
                  </a:lnTo>
                  <a:lnTo>
                    <a:pt x="0" y="0"/>
                  </a:lnTo>
                  <a:close/>
                </a:path>
              </a:pathLst>
            </a:custGeom>
            <a:blipFill>
              <a:blip r:embed="rId4"/>
              <a:stretch>
                <a:fillRect t="-59701" r="-1" b="-54458"/>
              </a:stretch>
            </a:blipFill>
          </p:spPr>
        </p:sp>
      </p:gr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grpSp>
        <p:nvGrpSpPr>
          <p:cNvPr id="3" name="Group 3"/>
          <p:cNvGrpSpPr/>
          <p:nvPr/>
        </p:nvGrpSpPr>
        <p:grpSpPr>
          <a:xfrm>
            <a:off x="1142703" y="1340778"/>
            <a:ext cx="16140081" cy="862032"/>
            <a:chOff x="0" y="0"/>
            <a:chExt cx="21520108" cy="1149376"/>
          </a:xfrm>
        </p:grpSpPr>
        <p:sp>
          <p:nvSpPr>
            <p:cNvPr id="4" name="Freeform 4"/>
            <p:cNvSpPr/>
            <p:nvPr/>
          </p:nvSpPr>
          <p:spPr>
            <a:xfrm>
              <a:off x="0" y="0"/>
              <a:ext cx="21520108" cy="1149376"/>
            </a:xfrm>
            <a:custGeom>
              <a:avLst/>
              <a:gdLst/>
              <a:ahLst/>
              <a:cxnLst/>
              <a:rect l="l" t="t" r="r" b="b"/>
              <a:pathLst>
                <a:path w="21520108" h="1149376">
                  <a:moveTo>
                    <a:pt x="0" y="0"/>
                  </a:moveTo>
                  <a:lnTo>
                    <a:pt x="21520108" y="0"/>
                  </a:lnTo>
                  <a:lnTo>
                    <a:pt x="21520108" y="1149376"/>
                  </a:lnTo>
                  <a:lnTo>
                    <a:pt x="0" y="1149376"/>
                  </a:lnTo>
                  <a:close/>
                </a:path>
              </a:pathLst>
            </a:custGeom>
            <a:solidFill>
              <a:srgbClr val="000000">
                <a:alpha val="0"/>
              </a:srgbClr>
            </a:solidFill>
          </p:spPr>
        </p:sp>
        <p:sp>
          <p:nvSpPr>
            <p:cNvPr id="5" name="TextBox 5"/>
            <p:cNvSpPr txBox="1"/>
            <p:nvPr/>
          </p:nvSpPr>
          <p:spPr>
            <a:xfrm>
              <a:off x="0" y="-57150"/>
              <a:ext cx="21520108" cy="1206526"/>
            </a:xfrm>
            <a:prstGeom prst="rect">
              <a:avLst/>
            </a:prstGeom>
          </p:spPr>
          <p:txBody>
            <a:bodyPr lIns="0" tIns="0" rIns="0" bIns="0" rtlCol="0" anchor="ctr"/>
            <a:lstStyle/>
            <a:p>
              <a:pPr algn="l">
                <a:lnSpc>
                  <a:spcPts val="5832"/>
                </a:lnSpc>
              </a:pPr>
              <a:r>
                <a:rPr lang="en-US" sz="5400">
                  <a:solidFill>
                    <a:srgbClr val="000000"/>
                  </a:solidFill>
                  <a:latin typeface="Calibri (MS) Light"/>
                  <a:ea typeface="Calibri (MS) Light"/>
                  <a:cs typeface="Calibri (MS) Light"/>
                  <a:sym typeface="Calibri (MS) Light"/>
                </a:rPr>
                <a:t>The pluralist approach</a:t>
              </a:r>
            </a:p>
          </p:txBody>
        </p:sp>
      </p:grpSp>
      <p:grpSp>
        <p:nvGrpSpPr>
          <p:cNvPr id="6" name="Group 6"/>
          <p:cNvGrpSpPr/>
          <p:nvPr/>
        </p:nvGrpSpPr>
        <p:grpSpPr>
          <a:xfrm>
            <a:off x="1142703" y="3482214"/>
            <a:ext cx="7297312" cy="5776086"/>
            <a:chOff x="0" y="0"/>
            <a:chExt cx="9729750" cy="7701448"/>
          </a:xfrm>
        </p:grpSpPr>
        <p:sp>
          <p:nvSpPr>
            <p:cNvPr id="7" name="Freeform 7"/>
            <p:cNvSpPr/>
            <p:nvPr/>
          </p:nvSpPr>
          <p:spPr>
            <a:xfrm>
              <a:off x="0" y="0"/>
              <a:ext cx="9729750" cy="7701448"/>
            </a:xfrm>
            <a:custGeom>
              <a:avLst/>
              <a:gdLst/>
              <a:ahLst/>
              <a:cxnLst/>
              <a:rect l="l" t="t" r="r" b="b"/>
              <a:pathLst>
                <a:path w="9729750" h="7701448">
                  <a:moveTo>
                    <a:pt x="0" y="0"/>
                  </a:moveTo>
                  <a:lnTo>
                    <a:pt x="9729750" y="0"/>
                  </a:lnTo>
                  <a:lnTo>
                    <a:pt x="9729750" y="7701448"/>
                  </a:lnTo>
                  <a:lnTo>
                    <a:pt x="0" y="7701448"/>
                  </a:lnTo>
                  <a:close/>
                </a:path>
              </a:pathLst>
            </a:custGeom>
            <a:solidFill>
              <a:srgbClr val="000000">
                <a:alpha val="0"/>
              </a:srgbClr>
            </a:solidFill>
          </p:spPr>
        </p:sp>
        <p:sp>
          <p:nvSpPr>
            <p:cNvPr id="8" name="TextBox 8"/>
            <p:cNvSpPr txBox="1"/>
            <p:nvPr/>
          </p:nvSpPr>
          <p:spPr>
            <a:xfrm>
              <a:off x="0" y="-28575"/>
              <a:ext cx="9729750" cy="7730023"/>
            </a:xfrm>
            <a:prstGeom prst="rect">
              <a:avLst/>
            </a:prstGeom>
          </p:spPr>
          <p:txBody>
            <a:bodyPr lIns="0" tIns="0" rIns="0" bIns="0" rtlCol="0" anchor="ctr"/>
            <a:lstStyle/>
            <a:p>
              <a:pPr marL="542925" lvl="1" indent="-271462" algn="l">
                <a:lnSpc>
                  <a:spcPts val="3240"/>
                </a:lnSpc>
                <a:buFont typeface="Arial"/>
                <a:buChar char="•"/>
              </a:pPr>
              <a:r>
                <a:rPr lang="en-US" sz="3000">
                  <a:solidFill>
                    <a:srgbClr val="000000"/>
                  </a:solidFill>
                  <a:latin typeface="Calibri (MS)"/>
                  <a:ea typeface="Calibri (MS)"/>
                  <a:cs typeface="Calibri (MS)"/>
                  <a:sym typeface="Calibri (MS)"/>
                </a:rPr>
                <a:t>The pluralist approach views employment as a strategic relationship between strangers. Employees and employers have different and competing goals and values and have no common purpose. Employment is characterised by conflict and any cooperation is based on the mutual need to attain the separate goals (Cradden, 2011)</a:t>
              </a:r>
            </a:p>
            <a:p>
              <a:pPr marL="380048" lvl="1" indent="-190024" algn="l">
                <a:lnSpc>
                  <a:spcPts val="2268"/>
                </a:lnSpc>
                <a:buFont typeface="Arial"/>
                <a:buChar char="•"/>
              </a:pPr>
              <a:r>
                <a:rPr lang="en-US" sz="2100">
                  <a:solidFill>
                    <a:srgbClr val="000000"/>
                  </a:solidFill>
                  <a:latin typeface="Calibri (MS)"/>
                  <a:ea typeface="Calibri (MS)"/>
                  <a:cs typeface="Calibri (MS)"/>
                  <a:sym typeface="Calibri (MS)"/>
                </a:rPr>
                <a:t>Pluralism denotes individuals and groups with diverse goals and opinions</a:t>
              </a:r>
            </a:p>
          </p:txBody>
        </p:sp>
      </p:grpSp>
      <p:sp>
        <p:nvSpPr>
          <p:cNvPr id="9" name="Freeform 9" descr="Onboarding"/>
          <p:cNvSpPr/>
          <p:nvPr/>
        </p:nvSpPr>
        <p:spPr>
          <a:xfrm>
            <a:off x="10543570" y="3482214"/>
            <a:ext cx="5711116" cy="5711116"/>
          </a:xfrm>
          <a:custGeom>
            <a:avLst/>
            <a:gdLst/>
            <a:ahLst/>
            <a:cxnLst/>
            <a:rect l="l" t="t" r="r" b="b"/>
            <a:pathLst>
              <a:path w="5711116" h="5711116">
                <a:moveTo>
                  <a:pt x="0" y="0"/>
                </a:moveTo>
                <a:lnTo>
                  <a:pt x="5711117" y="0"/>
                </a:lnTo>
                <a:lnTo>
                  <a:pt x="5711117" y="5711116"/>
                </a:lnTo>
                <a:lnTo>
                  <a:pt x="0" y="5711116"/>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sp>
      <p:grpSp>
        <p:nvGrpSpPr>
          <p:cNvPr id="10" name="Group 10"/>
          <p:cNvGrpSpPr>
            <a:grpSpLocks noChangeAspect="1"/>
          </p:cNvGrpSpPr>
          <p:nvPr/>
        </p:nvGrpSpPr>
        <p:grpSpPr>
          <a:xfrm>
            <a:off x="0" y="-104998"/>
            <a:ext cx="2991466" cy="1396811"/>
            <a:chOff x="0" y="0"/>
            <a:chExt cx="3988622" cy="1862414"/>
          </a:xfrm>
        </p:grpSpPr>
        <p:sp>
          <p:nvSpPr>
            <p:cNvPr id="11" name="Freeform 11"/>
            <p:cNvSpPr/>
            <p:nvPr/>
          </p:nvSpPr>
          <p:spPr>
            <a:xfrm>
              <a:off x="0" y="0"/>
              <a:ext cx="3988562" cy="1862455"/>
            </a:xfrm>
            <a:custGeom>
              <a:avLst/>
              <a:gdLst/>
              <a:ahLst/>
              <a:cxnLst/>
              <a:rect l="l" t="t" r="r" b="b"/>
              <a:pathLst>
                <a:path w="3988562" h="1862455">
                  <a:moveTo>
                    <a:pt x="0" y="0"/>
                  </a:moveTo>
                  <a:lnTo>
                    <a:pt x="3988562" y="0"/>
                  </a:lnTo>
                  <a:lnTo>
                    <a:pt x="3988562" y="1862455"/>
                  </a:lnTo>
                  <a:lnTo>
                    <a:pt x="0" y="1862455"/>
                  </a:lnTo>
                  <a:lnTo>
                    <a:pt x="0" y="0"/>
                  </a:lnTo>
                  <a:close/>
                </a:path>
              </a:pathLst>
            </a:custGeom>
            <a:blipFill>
              <a:blip r:embed="rId5"/>
              <a:stretch>
                <a:fillRect t="-59701" r="-1" b="-54458"/>
              </a:stretch>
            </a:blipFill>
          </p:spPr>
        </p:sp>
      </p:gr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grpSp>
        <p:nvGrpSpPr>
          <p:cNvPr id="3" name="Group 3"/>
          <p:cNvGrpSpPr/>
          <p:nvPr/>
        </p:nvGrpSpPr>
        <p:grpSpPr>
          <a:xfrm>
            <a:off x="1142703" y="1510300"/>
            <a:ext cx="16140081" cy="692510"/>
            <a:chOff x="0" y="0"/>
            <a:chExt cx="21520108" cy="923346"/>
          </a:xfrm>
        </p:grpSpPr>
        <p:sp>
          <p:nvSpPr>
            <p:cNvPr id="4" name="Freeform 4"/>
            <p:cNvSpPr/>
            <p:nvPr/>
          </p:nvSpPr>
          <p:spPr>
            <a:xfrm>
              <a:off x="0" y="0"/>
              <a:ext cx="21520108" cy="923346"/>
            </a:xfrm>
            <a:custGeom>
              <a:avLst/>
              <a:gdLst/>
              <a:ahLst/>
              <a:cxnLst/>
              <a:rect l="l" t="t" r="r" b="b"/>
              <a:pathLst>
                <a:path w="21520108" h="923346">
                  <a:moveTo>
                    <a:pt x="0" y="0"/>
                  </a:moveTo>
                  <a:lnTo>
                    <a:pt x="21520108" y="0"/>
                  </a:lnTo>
                  <a:lnTo>
                    <a:pt x="21520108" y="923346"/>
                  </a:lnTo>
                  <a:lnTo>
                    <a:pt x="0" y="923346"/>
                  </a:lnTo>
                  <a:close/>
                </a:path>
              </a:pathLst>
            </a:custGeom>
            <a:solidFill>
              <a:srgbClr val="000000">
                <a:alpha val="0"/>
              </a:srgbClr>
            </a:solidFill>
          </p:spPr>
        </p:sp>
        <p:sp>
          <p:nvSpPr>
            <p:cNvPr id="5" name="TextBox 5"/>
            <p:cNvSpPr txBox="1"/>
            <p:nvPr/>
          </p:nvSpPr>
          <p:spPr>
            <a:xfrm>
              <a:off x="0" y="-57150"/>
              <a:ext cx="21520108" cy="980496"/>
            </a:xfrm>
            <a:prstGeom prst="rect">
              <a:avLst/>
            </a:prstGeom>
          </p:spPr>
          <p:txBody>
            <a:bodyPr lIns="0" tIns="0" rIns="0" bIns="0" rtlCol="0" anchor="ctr"/>
            <a:lstStyle/>
            <a:p>
              <a:pPr algn="l">
                <a:lnSpc>
                  <a:spcPts val="5832"/>
                </a:lnSpc>
              </a:pPr>
              <a:r>
                <a:rPr lang="en-US" sz="5400">
                  <a:solidFill>
                    <a:srgbClr val="000000"/>
                  </a:solidFill>
                  <a:latin typeface="Calibri (MS) Light"/>
                  <a:ea typeface="Calibri (MS) Light"/>
                  <a:cs typeface="Calibri (MS) Light"/>
                  <a:sym typeface="Calibri (MS) Light"/>
                </a:rPr>
                <a:t>The pluralist approach</a:t>
              </a:r>
            </a:p>
          </p:txBody>
        </p:sp>
      </p:grpSp>
      <p:grpSp>
        <p:nvGrpSpPr>
          <p:cNvPr id="6" name="Group 6"/>
          <p:cNvGrpSpPr/>
          <p:nvPr/>
        </p:nvGrpSpPr>
        <p:grpSpPr>
          <a:xfrm>
            <a:off x="1142703" y="3482214"/>
            <a:ext cx="7297312" cy="5776086"/>
            <a:chOff x="0" y="0"/>
            <a:chExt cx="9729750" cy="7701448"/>
          </a:xfrm>
        </p:grpSpPr>
        <p:sp>
          <p:nvSpPr>
            <p:cNvPr id="7" name="Freeform 7"/>
            <p:cNvSpPr/>
            <p:nvPr/>
          </p:nvSpPr>
          <p:spPr>
            <a:xfrm>
              <a:off x="0" y="0"/>
              <a:ext cx="9729750" cy="7701448"/>
            </a:xfrm>
            <a:custGeom>
              <a:avLst/>
              <a:gdLst/>
              <a:ahLst/>
              <a:cxnLst/>
              <a:rect l="l" t="t" r="r" b="b"/>
              <a:pathLst>
                <a:path w="9729750" h="7701448">
                  <a:moveTo>
                    <a:pt x="0" y="0"/>
                  </a:moveTo>
                  <a:lnTo>
                    <a:pt x="9729750" y="0"/>
                  </a:lnTo>
                  <a:lnTo>
                    <a:pt x="9729750" y="7701448"/>
                  </a:lnTo>
                  <a:lnTo>
                    <a:pt x="0" y="7701448"/>
                  </a:lnTo>
                  <a:close/>
                </a:path>
              </a:pathLst>
            </a:custGeom>
            <a:solidFill>
              <a:srgbClr val="000000">
                <a:alpha val="0"/>
              </a:srgbClr>
            </a:solidFill>
          </p:spPr>
        </p:sp>
        <p:sp>
          <p:nvSpPr>
            <p:cNvPr id="8" name="TextBox 8"/>
            <p:cNvSpPr txBox="1"/>
            <p:nvPr/>
          </p:nvSpPr>
          <p:spPr>
            <a:xfrm>
              <a:off x="0" y="-28575"/>
              <a:ext cx="9729750" cy="7730023"/>
            </a:xfrm>
            <a:prstGeom prst="rect">
              <a:avLst/>
            </a:prstGeom>
          </p:spPr>
          <p:txBody>
            <a:bodyPr lIns="0" tIns="0" rIns="0" bIns="0" rtlCol="0" anchor="ctr"/>
            <a:lstStyle/>
            <a:p>
              <a:pPr marL="542925" lvl="1" indent="-271462" algn="l">
                <a:lnSpc>
                  <a:spcPts val="3240"/>
                </a:lnSpc>
                <a:buFont typeface="Arial"/>
                <a:buChar char="•"/>
              </a:pPr>
              <a:r>
                <a:rPr lang="en-US" sz="3000">
                  <a:solidFill>
                    <a:srgbClr val="000000"/>
                  </a:solidFill>
                  <a:latin typeface="Calibri (MS)"/>
                  <a:ea typeface="Calibri (MS)"/>
                  <a:cs typeface="Calibri (MS)"/>
                  <a:sym typeface="Calibri (MS)"/>
                </a:rPr>
                <a:t>Pluralism denotes individuals and groups with diverse goals and opinions</a:t>
              </a:r>
            </a:p>
          </p:txBody>
        </p:sp>
      </p:grpSp>
      <p:sp>
        <p:nvSpPr>
          <p:cNvPr id="9" name="Freeform 9" descr="Onboarding"/>
          <p:cNvSpPr/>
          <p:nvPr/>
        </p:nvSpPr>
        <p:spPr>
          <a:xfrm>
            <a:off x="10543570" y="3482214"/>
            <a:ext cx="5711116" cy="5711116"/>
          </a:xfrm>
          <a:custGeom>
            <a:avLst/>
            <a:gdLst/>
            <a:ahLst/>
            <a:cxnLst/>
            <a:rect l="l" t="t" r="r" b="b"/>
            <a:pathLst>
              <a:path w="5711116" h="5711116">
                <a:moveTo>
                  <a:pt x="0" y="0"/>
                </a:moveTo>
                <a:lnTo>
                  <a:pt x="5711117" y="0"/>
                </a:lnTo>
                <a:lnTo>
                  <a:pt x="5711117" y="5711116"/>
                </a:lnTo>
                <a:lnTo>
                  <a:pt x="0" y="5711116"/>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sp>
      <p:grpSp>
        <p:nvGrpSpPr>
          <p:cNvPr id="10" name="Group 10"/>
          <p:cNvGrpSpPr>
            <a:grpSpLocks noChangeAspect="1"/>
          </p:cNvGrpSpPr>
          <p:nvPr/>
        </p:nvGrpSpPr>
        <p:grpSpPr>
          <a:xfrm>
            <a:off x="0" y="-104998"/>
            <a:ext cx="2991466" cy="1396811"/>
            <a:chOff x="0" y="0"/>
            <a:chExt cx="3988622" cy="1862414"/>
          </a:xfrm>
        </p:grpSpPr>
        <p:sp>
          <p:nvSpPr>
            <p:cNvPr id="11" name="Freeform 11"/>
            <p:cNvSpPr/>
            <p:nvPr/>
          </p:nvSpPr>
          <p:spPr>
            <a:xfrm>
              <a:off x="0" y="0"/>
              <a:ext cx="3988562" cy="1862455"/>
            </a:xfrm>
            <a:custGeom>
              <a:avLst/>
              <a:gdLst/>
              <a:ahLst/>
              <a:cxnLst/>
              <a:rect l="l" t="t" r="r" b="b"/>
              <a:pathLst>
                <a:path w="3988562" h="1862455">
                  <a:moveTo>
                    <a:pt x="0" y="0"/>
                  </a:moveTo>
                  <a:lnTo>
                    <a:pt x="3988562" y="0"/>
                  </a:lnTo>
                  <a:lnTo>
                    <a:pt x="3988562" y="1862455"/>
                  </a:lnTo>
                  <a:lnTo>
                    <a:pt x="0" y="1862455"/>
                  </a:lnTo>
                  <a:lnTo>
                    <a:pt x="0" y="0"/>
                  </a:lnTo>
                  <a:close/>
                </a:path>
              </a:pathLst>
            </a:custGeom>
            <a:blipFill>
              <a:blip r:embed="rId5"/>
              <a:stretch>
                <a:fillRect t="-59701" r="-1" b="-54458"/>
              </a:stretch>
            </a:blipFill>
          </p:spPr>
        </p:sp>
      </p:gr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grpSp>
        <p:nvGrpSpPr>
          <p:cNvPr id="3" name="Group 3"/>
          <p:cNvGrpSpPr/>
          <p:nvPr/>
        </p:nvGrpSpPr>
        <p:grpSpPr>
          <a:xfrm>
            <a:off x="1142703" y="1695235"/>
            <a:ext cx="16140081" cy="507574"/>
            <a:chOff x="0" y="0"/>
            <a:chExt cx="21520108" cy="676766"/>
          </a:xfrm>
        </p:grpSpPr>
        <p:sp>
          <p:nvSpPr>
            <p:cNvPr id="4" name="Freeform 4"/>
            <p:cNvSpPr/>
            <p:nvPr/>
          </p:nvSpPr>
          <p:spPr>
            <a:xfrm>
              <a:off x="0" y="0"/>
              <a:ext cx="21520108" cy="676766"/>
            </a:xfrm>
            <a:custGeom>
              <a:avLst/>
              <a:gdLst/>
              <a:ahLst/>
              <a:cxnLst/>
              <a:rect l="l" t="t" r="r" b="b"/>
              <a:pathLst>
                <a:path w="21520108" h="676766">
                  <a:moveTo>
                    <a:pt x="0" y="0"/>
                  </a:moveTo>
                  <a:lnTo>
                    <a:pt x="21520108" y="0"/>
                  </a:lnTo>
                  <a:lnTo>
                    <a:pt x="21520108" y="676766"/>
                  </a:lnTo>
                  <a:lnTo>
                    <a:pt x="0" y="676766"/>
                  </a:lnTo>
                  <a:close/>
                </a:path>
              </a:pathLst>
            </a:custGeom>
            <a:solidFill>
              <a:srgbClr val="000000">
                <a:alpha val="0"/>
              </a:srgbClr>
            </a:solidFill>
          </p:spPr>
        </p:sp>
        <p:sp>
          <p:nvSpPr>
            <p:cNvPr id="5" name="TextBox 5"/>
            <p:cNvSpPr txBox="1"/>
            <p:nvPr/>
          </p:nvSpPr>
          <p:spPr>
            <a:xfrm>
              <a:off x="0" y="-57150"/>
              <a:ext cx="21520108" cy="733916"/>
            </a:xfrm>
            <a:prstGeom prst="rect">
              <a:avLst/>
            </a:prstGeom>
          </p:spPr>
          <p:txBody>
            <a:bodyPr lIns="0" tIns="0" rIns="0" bIns="0" rtlCol="0" anchor="ctr"/>
            <a:lstStyle/>
            <a:p>
              <a:pPr algn="l">
                <a:lnSpc>
                  <a:spcPts val="5832"/>
                </a:lnSpc>
              </a:pPr>
              <a:r>
                <a:rPr lang="en-US" sz="5400">
                  <a:solidFill>
                    <a:srgbClr val="000000"/>
                  </a:solidFill>
                  <a:latin typeface="Calibri (MS) Light"/>
                  <a:ea typeface="Calibri (MS) Light"/>
                  <a:cs typeface="Calibri (MS) Light"/>
                  <a:sym typeface="Calibri (MS) Light"/>
                </a:rPr>
                <a:t>Discussion question</a:t>
              </a:r>
            </a:p>
          </p:txBody>
        </p:sp>
      </p:grpSp>
      <p:grpSp>
        <p:nvGrpSpPr>
          <p:cNvPr id="6" name="Group 6"/>
          <p:cNvGrpSpPr/>
          <p:nvPr/>
        </p:nvGrpSpPr>
        <p:grpSpPr>
          <a:xfrm>
            <a:off x="1142703" y="3482214"/>
            <a:ext cx="7297312" cy="5776086"/>
            <a:chOff x="0" y="0"/>
            <a:chExt cx="9729750" cy="7701448"/>
          </a:xfrm>
        </p:grpSpPr>
        <p:sp>
          <p:nvSpPr>
            <p:cNvPr id="7" name="Freeform 7"/>
            <p:cNvSpPr/>
            <p:nvPr/>
          </p:nvSpPr>
          <p:spPr>
            <a:xfrm>
              <a:off x="0" y="0"/>
              <a:ext cx="9729750" cy="7701448"/>
            </a:xfrm>
            <a:custGeom>
              <a:avLst/>
              <a:gdLst/>
              <a:ahLst/>
              <a:cxnLst/>
              <a:rect l="l" t="t" r="r" b="b"/>
              <a:pathLst>
                <a:path w="9729750" h="7701448">
                  <a:moveTo>
                    <a:pt x="0" y="0"/>
                  </a:moveTo>
                  <a:lnTo>
                    <a:pt x="9729750" y="0"/>
                  </a:lnTo>
                  <a:lnTo>
                    <a:pt x="9729750" y="7701448"/>
                  </a:lnTo>
                  <a:lnTo>
                    <a:pt x="0" y="7701448"/>
                  </a:lnTo>
                  <a:close/>
                </a:path>
              </a:pathLst>
            </a:custGeom>
            <a:solidFill>
              <a:srgbClr val="000000">
                <a:alpha val="0"/>
              </a:srgbClr>
            </a:solidFill>
          </p:spPr>
        </p:sp>
        <p:sp>
          <p:nvSpPr>
            <p:cNvPr id="8" name="TextBox 8"/>
            <p:cNvSpPr txBox="1"/>
            <p:nvPr/>
          </p:nvSpPr>
          <p:spPr>
            <a:xfrm>
              <a:off x="0" y="-28575"/>
              <a:ext cx="9729750" cy="7730023"/>
            </a:xfrm>
            <a:prstGeom prst="rect">
              <a:avLst/>
            </a:prstGeom>
          </p:spPr>
          <p:txBody>
            <a:bodyPr lIns="0" tIns="0" rIns="0" bIns="0" rtlCol="0" anchor="ctr"/>
            <a:lstStyle/>
            <a:p>
              <a:pPr marL="542925" lvl="1" indent="-271462" algn="l">
                <a:lnSpc>
                  <a:spcPts val="3240"/>
                </a:lnSpc>
                <a:buFont typeface="Arial"/>
                <a:buChar char="•"/>
              </a:pPr>
              <a:r>
                <a:rPr lang="en-US" sz="3000">
                  <a:solidFill>
                    <a:srgbClr val="000000"/>
                  </a:solidFill>
                  <a:latin typeface="Calibri (MS)"/>
                  <a:ea typeface="Calibri (MS)"/>
                  <a:cs typeface="Calibri (MS)"/>
                  <a:sym typeface="Calibri (MS)"/>
                </a:rPr>
                <a:t>Compare between pluralist and unitarist approach.</a:t>
              </a:r>
            </a:p>
          </p:txBody>
        </p:sp>
      </p:grpSp>
      <p:sp>
        <p:nvSpPr>
          <p:cNvPr id="9" name="Freeform 9" descr="Footer"/>
          <p:cNvSpPr/>
          <p:nvPr/>
        </p:nvSpPr>
        <p:spPr>
          <a:xfrm>
            <a:off x="10543570" y="3482214"/>
            <a:ext cx="5711116" cy="5711116"/>
          </a:xfrm>
          <a:custGeom>
            <a:avLst/>
            <a:gdLst/>
            <a:ahLst/>
            <a:cxnLst/>
            <a:rect l="l" t="t" r="r" b="b"/>
            <a:pathLst>
              <a:path w="5711116" h="5711116">
                <a:moveTo>
                  <a:pt x="0" y="0"/>
                </a:moveTo>
                <a:lnTo>
                  <a:pt x="5711117" y="0"/>
                </a:lnTo>
                <a:lnTo>
                  <a:pt x="5711117" y="5711116"/>
                </a:lnTo>
                <a:lnTo>
                  <a:pt x="0" y="5711116"/>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sp>
      <p:grpSp>
        <p:nvGrpSpPr>
          <p:cNvPr id="10" name="Group 10"/>
          <p:cNvGrpSpPr>
            <a:grpSpLocks noChangeAspect="1"/>
          </p:cNvGrpSpPr>
          <p:nvPr/>
        </p:nvGrpSpPr>
        <p:grpSpPr>
          <a:xfrm>
            <a:off x="0" y="-104998"/>
            <a:ext cx="2991466" cy="1396811"/>
            <a:chOff x="0" y="0"/>
            <a:chExt cx="3988622" cy="1862414"/>
          </a:xfrm>
        </p:grpSpPr>
        <p:sp>
          <p:nvSpPr>
            <p:cNvPr id="11" name="Freeform 11"/>
            <p:cNvSpPr/>
            <p:nvPr/>
          </p:nvSpPr>
          <p:spPr>
            <a:xfrm>
              <a:off x="0" y="0"/>
              <a:ext cx="3988562" cy="1862455"/>
            </a:xfrm>
            <a:custGeom>
              <a:avLst/>
              <a:gdLst/>
              <a:ahLst/>
              <a:cxnLst/>
              <a:rect l="l" t="t" r="r" b="b"/>
              <a:pathLst>
                <a:path w="3988562" h="1862455">
                  <a:moveTo>
                    <a:pt x="0" y="0"/>
                  </a:moveTo>
                  <a:lnTo>
                    <a:pt x="3988562" y="0"/>
                  </a:lnTo>
                  <a:lnTo>
                    <a:pt x="3988562" y="1862455"/>
                  </a:lnTo>
                  <a:lnTo>
                    <a:pt x="0" y="1862455"/>
                  </a:lnTo>
                  <a:lnTo>
                    <a:pt x="0" y="0"/>
                  </a:lnTo>
                  <a:close/>
                </a:path>
              </a:pathLst>
            </a:custGeom>
            <a:blipFill>
              <a:blip r:embed="rId5"/>
              <a:stretch>
                <a:fillRect t="-59701" r="-1" b="-54458"/>
              </a:stretch>
            </a:blipFill>
          </p:spPr>
        </p:sp>
      </p:gr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10668"/>
            <a:ext cx="18288000" cy="10265664"/>
          </a:xfrm>
          <a:prstGeom prst="rect">
            <a:avLst/>
          </a:prstGeom>
        </p:spPr>
      </p:pic>
      <p:sp>
        <p:nvSpPr>
          <p:cNvPr id="2" name="Right Triangle 1"/>
          <p:cNvSpPr/>
          <p:nvPr/>
        </p:nvSpPr>
        <p:spPr>
          <a:xfrm flipH="1">
            <a:off x="9768968" y="4729654"/>
            <a:ext cx="8519033" cy="555734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2700"/>
          </a:p>
        </p:txBody>
      </p:sp>
      <p:sp>
        <p:nvSpPr>
          <p:cNvPr id="10" name="TextBox 9"/>
          <p:cNvSpPr txBox="1"/>
          <p:nvPr/>
        </p:nvSpPr>
        <p:spPr>
          <a:xfrm>
            <a:off x="1058747" y="8560613"/>
            <a:ext cx="6786848" cy="1200329"/>
          </a:xfrm>
          <a:prstGeom prst="rect">
            <a:avLst/>
          </a:prstGeom>
          <a:noFill/>
        </p:spPr>
        <p:txBody>
          <a:bodyPr wrap="square" rtlCol="0">
            <a:spAutoFit/>
          </a:bodyPr>
          <a:lstStyle/>
          <a:p>
            <a:r>
              <a:rPr lang="en-US" sz="72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4364270" y="9253110"/>
            <a:ext cx="3418899" cy="576078"/>
          </a:xfrm>
          <a:prstGeom prst="rect">
            <a:avLst/>
          </a:prstGeom>
        </p:spPr>
      </p:pic>
      <p:sp>
        <p:nvSpPr>
          <p:cNvPr id="14" name="Parallelogram 13"/>
          <p:cNvSpPr/>
          <p:nvPr/>
        </p:nvSpPr>
        <p:spPr>
          <a:xfrm rot="16200000" flipV="1">
            <a:off x="-3088416" y="6602121"/>
            <a:ext cx="5702238" cy="1646184"/>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2700">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138715" y="304800"/>
            <a:ext cx="3870009" cy="1807029"/>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5221ee99d17410c2e92f9bbd0e0b6659">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8f112be96feb5cfdf5b4bd30a2b8b67"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76020A3F-505B-4B58-9D9F-E9BE6397689E}">
  <ds:schemaRefs>
    <ds:schemaRef ds:uri="http://schemas.microsoft.com/sharepoint/v3/contenttype/forms"/>
  </ds:schemaRefs>
</ds:datastoreItem>
</file>

<file path=customXml/itemProps2.xml><?xml version="1.0" encoding="utf-8"?>
<ds:datastoreItem xmlns:ds="http://schemas.openxmlformats.org/officeDocument/2006/customXml" ds:itemID="{77C45EFB-8566-4FAA-AF47-C8BF5AD0EF32}">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customXml/itemProps3.xml><?xml version="1.0" encoding="utf-8"?>
<ds:datastoreItem xmlns:ds="http://schemas.openxmlformats.org/officeDocument/2006/customXml" ds:itemID="{2BEADAA5-0F35-4578-81B5-0E4A0AB75CD4}">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0</TotalTime>
  <Words>1628</Words>
  <Application>Microsoft Office PowerPoint</Application>
  <PresentationFormat>Custom</PresentationFormat>
  <Paragraphs>149</Paragraphs>
  <Slides>44</Slides>
  <Notes>13</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44</vt:i4>
      </vt:variant>
    </vt:vector>
  </HeadingPairs>
  <TitlesOfParts>
    <vt:vector size="53" baseType="lpstr">
      <vt:lpstr>Arial</vt:lpstr>
      <vt:lpstr>Alexandria Bold</vt:lpstr>
      <vt:lpstr>Calibri (MS) Bold</vt:lpstr>
      <vt:lpstr>Alexandria</vt:lpstr>
      <vt:lpstr>Arimo Bold</vt:lpstr>
      <vt:lpstr>Calibri (MS)</vt:lpstr>
      <vt:lpstr>Calibri (MS) Light</vt:lpstr>
      <vt:lpstr>Calibri</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DR AMER lecture 4 HRM624.pptx</dc:title>
  <dc:creator>Rokaya</dc:creator>
  <cp:lastModifiedBy>Rokaya Salah</cp:lastModifiedBy>
  <cp:revision>2</cp:revision>
  <dcterms:created xsi:type="dcterms:W3CDTF">2006-08-16T00:00:00Z</dcterms:created>
  <dcterms:modified xsi:type="dcterms:W3CDTF">2025-07-03T10:17:58Z</dcterms:modified>
  <dc:identifier>DAGsFyuOE5k</dc:identifier>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