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318" r:id="rId6"/>
    <p:sldId id="339" r:id="rId7"/>
    <p:sldId id="340" r:id="rId8"/>
    <p:sldId id="341" r:id="rId9"/>
    <p:sldId id="342" r:id="rId10"/>
    <p:sldId id="343" r:id="rId11"/>
    <p:sldId id="344" r:id="rId12"/>
    <p:sldId id="347" r:id="rId13"/>
    <p:sldId id="346" r:id="rId14"/>
    <p:sldId id="348" r:id="rId15"/>
    <p:sldId id="349" r:id="rId16"/>
    <p:sldId id="350" r:id="rId17"/>
    <p:sldId id="351" r:id="rId18"/>
    <p:sldId id="352" r:id="rId19"/>
    <p:sldId id="354" r:id="rId20"/>
    <p:sldId id="355" r:id="rId21"/>
    <p:sldId id="356" r:id="rId22"/>
    <p:sldId id="378" r:id="rId23"/>
    <p:sldId id="357" r:id="rId24"/>
    <p:sldId id="358" r:id="rId25"/>
    <p:sldId id="353" r:id="rId26"/>
    <p:sldId id="359" r:id="rId27"/>
    <p:sldId id="360" r:id="rId28"/>
    <p:sldId id="361" r:id="rId29"/>
    <p:sldId id="362" r:id="rId30"/>
    <p:sldId id="37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varScale="1">
        <p:scale>
          <a:sx n="85" d="100"/>
          <a:sy n="85" d="100"/>
        </p:scale>
        <p:origin x="8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567488" y="2697831"/>
            <a:ext cx="6719046" cy="584775"/>
          </a:xfrm>
          <a:prstGeom prst="rect">
            <a:avLst/>
          </a:prstGeom>
          <a:noFill/>
        </p:spPr>
        <p:txBody>
          <a:bodyPr wrap="square">
            <a:spAutoFit/>
          </a:bodyPr>
          <a:lstStyle/>
          <a:p>
            <a:r>
              <a:rPr lang="en-US" sz="3200" b="1" dirty="0">
                <a:solidFill>
                  <a:schemeClr val="bg1"/>
                </a:solidFill>
              </a:rPr>
              <a:t>Content of Research Proposal</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560027"/>
            <a:ext cx="5638258" cy="4199611"/>
          </a:xfrm>
          <a:prstGeom prst="rect">
            <a:avLst/>
          </a:prstGeom>
          <a:noFill/>
        </p:spPr>
        <p:txBody>
          <a:bodyPr wrap="square">
            <a:spAutoFit/>
          </a:bodyPr>
          <a:lstStyle/>
          <a:p>
            <a:pPr marL="342900" indent="-342900">
              <a:lnSpc>
                <a:spcPct val="150000"/>
              </a:lnSpc>
              <a:buFontTx/>
              <a:buChar char="-"/>
            </a:pPr>
            <a:r>
              <a:rPr lang="en-US" sz="2000" b="1" dirty="0"/>
              <a:t>The concept and objectives of the Research Proposal</a:t>
            </a:r>
          </a:p>
          <a:p>
            <a:pPr marL="342900" indent="-342900">
              <a:lnSpc>
                <a:spcPct val="150000"/>
              </a:lnSpc>
              <a:buFontTx/>
              <a:buChar char="-"/>
            </a:pPr>
            <a:r>
              <a:rPr lang="en-US" sz="2000" b="1" dirty="0"/>
              <a:t>The stages of the research process</a:t>
            </a:r>
          </a:p>
          <a:p>
            <a:pPr marL="342900" indent="-342900">
              <a:lnSpc>
                <a:spcPct val="150000"/>
              </a:lnSpc>
              <a:buFontTx/>
              <a:buChar char="-"/>
            </a:pPr>
            <a:r>
              <a:rPr lang="en-US" sz="2000" b="1" dirty="0"/>
              <a:t>Research Proposal components:</a:t>
            </a:r>
          </a:p>
          <a:p>
            <a:pPr marL="457200" indent="-457200">
              <a:lnSpc>
                <a:spcPct val="150000"/>
              </a:lnSpc>
              <a:buFont typeface="+mj-lt"/>
              <a:buAutoNum type="arabicPeriod"/>
            </a:pPr>
            <a:r>
              <a:rPr lang="en-US" sz="2000" b="1" dirty="0"/>
              <a:t>Research Title</a:t>
            </a:r>
          </a:p>
          <a:p>
            <a:pPr marL="457200" indent="-457200">
              <a:lnSpc>
                <a:spcPct val="150000"/>
              </a:lnSpc>
              <a:buFont typeface="+mj-lt"/>
              <a:buAutoNum type="arabicPeriod"/>
            </a:pPr>
            <a:r>
              <a:rPr lang="en-US" sz="2000" b="1" dirty="0"/>
              <a:t>Introduction</a:t>
            </a:r>
          </a:p>
          <a:p>
            <a:pPr marL="457200" indent="-457200">
              <a:lnSpc>
                <a:spcPct val="150000"/>
              </a:lnSpc>
              <a:buFont typeface="+mj-lt"/>
              <a:buAutoNum type="arabicPeriod"/>
            </a:pPr>
            <a:r>
              <a:rPr lang="en-US" sz="2000" b="1" dirty="0"/>
              <a:t>Research problem</a:t>
            </a:r>
          </a:p>
          <a:p>
            <a:pPr marL="457200" indent="-457200">
              <a:lnSpc>
                <a:spcPct val="150000"/>
              </a:lnSpc>
              <a:buFont typeface="+mj-lt"/>
              <a:buAutoNum type="arabicPeriod"/>
            </a:pPr>
            <a:r>
              <a:rPr lang="en-US" sz="2000" b="1" dirty="0"/>
              <a:t>The importance of the research</a:t>
            </a:r>
          </a:p>
          <a:p>
            <a:pPr marL="457200" indent="-457200">
              <a:lnSpc>
                <a:spcPct val="150000"/>
              </a:lnSpc>
              <a:buFont typeface="+mj-lt"/>
              <a:buAutoNum type="arabicPeriod"/>
            </a:pPr>
            <a:r>
              <a:rPr lang="en-US" sz="2000" b="1" dirty="0"/>
              <a:t>Research Hypotheses</a:t>
            </a:r>
          </a:p>
        </p:txBody>
      </p:sp>
      <p:sp>
        <p:nvSpPr>
          <p:cNvPr id="9" name="TextBox 8">
            <a:extLst>
              <a:ext uri="{FF2B5EF4-FFF2-40B4-BE49-F238E27FC236}">
                <a16:creationId xmlns:a16="http://schemas.microsoft.com/office/drawing/2014/main" id="{1F0F4B30-173A-90BD-70D8-6E17B30F4CEB}"/>
              </a:ext>
            </a:extLst>
          </p:cNvPr>
          <p:cNvSpPr txBox="1"/>
          <p:nvPr/>
        </p:nvSpPr>
        <p:spPr>
          <a:xfrm>
            <a:off x="8057220" y="2425058"/>
            <a:ext cx="3365704" cy="3083921"/>
          </a:xfrm>
          <a:prstGeom prst="rect">
            <a:avLst/>
          </a:prstGeom>
          <a:noFill/>
        </p:spPr>
        <p:txBody>
          <a:bodyPr wrap="square" rtlCol="0">
            <a:spAutoFit/>
          </a:bodyPr>
          <a:lstStyle/>
          <a:p>
            <a:pPr marL="342900" indent="-342900">
              <a:lnSpc>
                <a:spcPct val="200000"/>
              </a:lnSpc>
              <a:buFont typeface="+mj-lt"/>
              <a:buAutoNum type="arabicPeriod" startAt="6"/>
            </a:pPr>
            <a:r>
              <a:rPr lang="en-US" sz="2000" b="1" dirty="0">
                <a:solidFill>
                  <a:srgbClr val="0A1F61"/>
                </a:solidFill>
              </a:rPr>
              <a:t>Literature Review</a:t>
            </a:r>
          </a:p>
          <a:p>
            <a:pPr marL="457200" indent="-457200">
              <a:lnSpc>
                <a:spcPct val="200000"/>
              </a:lnSpc>
              <a:buFont typeface="+mj-lt"/>
              <a:buAutoNum type="arabicPeriod" startAt="6"/>
            </a:pPr>
            <a:r>
              <a:rPr lang="en-US" sz="2000" b="1" dirty="0">
                <a:solidFill>
                  <a:srgbClr val="0A1F61"/>
                </a:solidFill>
              </a:rPr>
              <a:t>Research Methodology</a:t>
            </a:r>
          </a:p>
          <a:p>
            <a:pPr marL="457200" indent="-457200">
              <a:lnSpc>
                <a:spcPct val="200000"/>
              </a:lnSpc>
              <a:buFont typeface="+mj-lt"/>
              <a:buAutoNum type="arabicPeriod" startAt="6"/>
            </a:pPr>
            <a:r>
              <a:rPr lang="en-US" sz="2000" b="1" dirty="0">
                <a:solidFill>
                  <a:srgbClr val="0A1F61"/>
                </a:solidFill>
              </a:rPr>
              <a:t>Research Structure</a:t>
            </a:r>
          </a:p>
          <a:p>
            <a:pPr marL="457200" indent="-457200">
              <a:lnSpc>
                <a:spcPct val="200000"/>
              </a:lnSpc>
              <a:buFont typeface="+mj-lt"/>
              <a:buAutoNum type="arabicPeriod" startAt="6"/>
            </a:pPr>
            <a:r>
              <a:rPr lang="en-US" sz="2000" b="1" dirty="0">
                <a:solidFill>
                  <a:srgbClr val="0A1F61"/>
                </a:solidFill>
              </a:rPr>
              <a:t>Research limits</a:t>
            </a:r>
          </a:p>
          <a:p>
            <a:pPr marL="457200" indent="-457200">
              <a:lnSpc>
                <a:spcPct val="200000"/>
              </a:lnSpc>
              <a:buFont typeface="+mj-lt"/>
              <a:buAutoNum type="arabicPeriod" startAt="6"/>
            </a:pPr>
            <a:r>
              <a:rPr lang="en-US" sz="2000" b="1" dirty="0">
                <a:solidFill>
                  <a:srgbClr val="0A1F61"/>
                </a:solidFill>
              </a:rPr>
              <a:t>Initial reference list</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xEl>
                                              <p:pRg st="7" end="7"/>
                                            </p:txEl>
                                          </p:spTgt>
                                        </p:tgtEl>
                                        <p:attrNameLst>
                                          <p:attrName>style.visibility</p:attrName>
                                        </p:attrNameLst>
                                      </p:cBhvr>
                                      <p:to>
                                        <p:strVal val="visible"/>
                                      </p:to>
                                    </p:set>
                                    <p:anim calcmode="lin" valueType="num">
                                      <p:cBhvr additive="base">
                                        <p:cTn id="49"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74165" y="1528986"/>
            <a:ext cx="9902229" cy="4199611"/>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marL="342900" indent="-342900">
              <a:lnSpc>
                <a:spcPct val="150000"/>
              </a:lnSpc>
              <a:buFontTx/>
              <a:buChar char="-"/>
            </a:pPr>
            <a:r>
              <a:rPr lang="en-US" sz="2000" dirty="0"/>
              <a:t>Research plan concept and objectives</a:t>
            </a:r>
          </a:p>
          <a:p>
            <a:pPr marL="342900" indent="-342900">
              <a:lnSpc>
                <a:spcPct val="150000"/>
              </a:lnSpc>
              <a:buFontTx/>
              <a:buChar char="-"/>
            </a:pPr>
            <a:r>
              <a:rPr lang="en-US" sz="2000" dirty="0"/>
              <a:t>Formulating Research Objectives and their importance</a:t>
            </a:r>
          </a:p>
          <a:p>
            <a:pPr marL="342900" indent="-342900">
              <a:lnSpc>
                <a:spcPct val="150000"/>
              </a:lnSpc>
              <a:buFontTx/>
              <a:buChar char="-"/>
            </a:pPr>
            <a:r>
              <a:rPr lang="en-US" sz="2000" dirty="0"/>
              <a:t>Concept and types of </a:t>
            </a:r>
            <a:r>
              <a:rPr lang="en-US" dirty="0"/>
              <a:t>Research Hypotheses</a:t>
            </a:r>
            <a:endParaRPr lang="en-US" sz="2000" dirty="0"/>
          </a:p>
          <a:p>
            <a:pPr marL="342900" indent="-342900">
              <a:lnSpc>
                <a:spcPct val="150000"/>
              </a:lnSpc>
              <a:buFontTx/>
              <a:buChar char="-"/>
            </a:pPr>
            <a:r>
              <a:rPr lang="en-US" sz="2000" dirty="0"/>
              <a:t>The stages of the Research Process</a:t>
            </a:r>
          </a:p>
          <a:p>
            <a:pPr marL="342900" indent="-342900">
              <a:lnSpc>
                <a:spcPct val="150000"/>
              </a:lnSpc>
              <a:buFontTx/>
              <a:buChar char="-"/>
            </a:pPr>
            <a:r>
              <a:rPr lang="en-US" sz="2000" dirty="0"/>
              <a:t>Drafting the title of the search</a:t>
            </a:r>
          </a:p>
          <a:p>
            <a:pPr marL="342900" indent="-342900">
              <a:lnSpc>
                <a:spcPct val="150000"/>
              </a:lnSpc>
              <a:buFontTx/>
              <a:buChar char="-"/>
            </a:pPr>
            <a:r>
              <a:rPr lang="en-US" sz="2000" dirty="0"/>
              <a:t>Writing and summarizing Previous Studies</a:t>
            </a:r>
          </a:p>
          <a:p>
            <a:pPr marL="342900" indent="-342900">
              <a:lnSpc>
                <a:spcPct val="150000"/>
              </a:lnSpc>
              <a:buFontTx/>
              <a:buChar char="-"/>
            </a:pPr>
            <a:r>
              <a:rPr lang="en-US" sz="2000" dirty="0"/>
              <a:t>Formulation of the Problem Statement and Research Questions </a:t>
            </a:r>
          </a:p>
          <a:p>
            <a:pPr marL="342900" indent="-342900">
              <a:lnSpc>
                <a:spcPct val="150000"/>
              </a:lnSpc>
              <a:buFontTx/>
              <a:buChar char="-"/>
            </a:pPr>
            <a:r>
              <a:rPr lang="en-US" sz="2000" dirty="0"/>
              <a:t>The importance of defining the research method</a:t>
            </a:r>
          </a:p>
        </p:txBody>
      </p:sp>
      <p:sp>
        <p:nvSpPr>
          <p:cNvPr id="10" name="TextBox 9">
            <a:extLst>
              <a:ext uri="{FF2B5EF4-FFF2-40B4-BE49-F238E27FC236}">
                <a16:creationId xmlns:a16="http://schemas.microsoft.com/office/drawing/2014/main" id="{8F693528-002F-E871-7BA2-AF47ED5DECB5}"/>
              </a:ext>
            </a:extLst>
          </p:cNvPr>
          <p:cNvSpPr txBox="1"/>
          <p:nvPr/>
        </p:nvSpPr>
        <p:spPr>
          <a:xfrm>
            <a:off x="2650377" y="543490"/>
            <a:ext cx="3445623" cy="584775"/>
          </a:xfrm>
          <a:prstGeom prst="rect">
            <a:avLst/>
          </a:prstGeom>
          <a:noFill/>
        </p:spPr>
        <p:txBody>
          <a:bodyPr wrap="squar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 calcmode="lin" valueType="num">
                                      <p:cBhvr additive="base">
                                        <p:cTn id="55"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3373359"/>
          </a:xfrm>
          <a:prstGeom prst="rect">
            <a:avLst/>
          </a:prstGeom>
          <a:noFill/>
        </p:spPr>
        <p:txBody>
          <a:bodyPr wrap="square" rtlCol="0">
            <a:spAutoFit/>
          </a:bodyPr>
          <a:lstStyle/>
          <a:p>
            <a:pPr>
              <a:lnSpc>
                <a:spcPct val="15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150000"/>
              </a:lnSpc>
              <a:buFont typeface="Wingdings" panose="05000000000000000000" pitchFamily="2" charset="2"/>
              <a:buChar char="§"/>
            </a:pPr>
            <a:r>
              <a:rPr lang="en-US" dirty="0"/>
              <a:t>The ability to acquire the skills necessary to formulate the research title.</a:t>
            </a:r>
          </a:p>
          <a:p>
            <a:pPr marL="285750" indent="-285750">
              <a:lnSpc>
                <a:spcPct val="150000"/>
              </a:lnSpc>
              <a:buFont typeface="Wingdings" panose="05000000000000000000" pitchFamily="2" charset="2"/>
              <a:buChar char="§"/>
            </a:pPr>
            <a:r>
              <a:rPr lang="en-US" dirty="0"/>
              <a:t>The ability to define the Problem Statement.</a:t>
            </a:r>
          </a:p>
          <a:p>
            <a:pPr marL="285750" indent="-285750">
              <a:lnSpc>
                <a:spcPct val="150000"/>
              </a:lnSpc>
              <a:buFont typeface="Wingdings" panose="05000000000000000000" pitchFamily="2" charset="2"/>
              <a:buChar char="§"/>
            </a:pPr>
            <a:r>
              <a:rPr lang="en-US" dirty="0"/>
              <a:t>The ability to formulate The Research Questions and Hypotheses.</a:t>
            </a:r>
          </a:p>
          <a:p>
            <a:pPr marL="285750" indent="-285750">
              <a:lnSpc>
                <a:spcPct val="150000"/>
              </a:lnSpc>
              <a:buFont typeface="Wingdings" panose="05000000000000000000" pitchFamily="2" charset="2"/>
              <a:buChar char="§"/>
            </a:pPr>
            <a:r>
              <a:rPr lang="en-US" dirty="0"/>
              <a:t>The ability to formulate the Research Objectives and the Importance of the Study.</a:t>
            </a:r>
          </a:p>
          <a:p>
            <a:pPr marL="285750" indent="-285750">
              <a:lnSpc>
                <a:spcPct val="150000"/>
              </a:lnSpc>
              <a:buFont typeface="Wingdings" panose="05000000000000000000" pitchFamily="2" charset="2"/>
              <a:buChar char="§"/>
            </a:pPr>
            <a:r>
              <a:rPr lang="en-US" dirty="0"/>
              <a:t>The ability to write the Literature review of the study.</a:t>
            </a:r>
          </a:p>
          <a:p>
            <a:pPr marL="285750" indent="-285750">
              <a:lnSpc>
                <a:spcPct val="150000"/>
              </a:lnSpc>
              <a:buFont typeface="Wingdings" panose="05000000000000000000" pitchFamily="2" charset="2"/>
              <a:buChar char="§"/>
            </a:pPr>
            <a:r>
              <a:rPr lang="en-US" dirty="0"/>
              <a:t> The ability to formulate the limits of the study.</a:t>
            </a:r>
          </a:p>
          <a:p>
            <a:pPr marL="285750" indent="-285750">
              <a:lnSpc>
                <a:spcPct val="150000"/>
              </a:lnSpc>
              <a:buFont typeface="Wingdings" panose="05000000000000000000" pitchFamily="2" charset="2"/>
              <a:buChar char="§"/>
            </a:pPr>
            <a:r>
              <a:rPr lang="en-US" dirty="0"/>
              <a:t>The ability to create the General Structure of the Research Framework.</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ircle(out)">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ircle(out)">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circle(out)">
                                      <p:cBhvr>
                                        <p:cTn id="22" dur="2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circle(out)">
                                      <p:cBhvr>
                                        <p:cTn id="27" dur="2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circle(out)">
                                      <p:cBhvr>
                                        <p:cTn id="32" dur="2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circle(out)">
                                      <p:cBhvr>
                                        <p:cTn id="37" dur="2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circle(out)">
                                      <p:cBhvr>
                                        <p:cTn id="42"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Components'</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2105931" y="1291788"/>
            <a:ext cx="7134069" cy="4661276"/>
          </a:xfrm>
          <a:prstGeom prst="rect">
            <a:avLst/>
          </a:prstGeom>
          <a:noFill/>
        </p:spPr>
        <p:txBody>
          <a:bodyPr wrap="square">
            <a:spAutoFit/>
          </a:bodyPr>
          <a:lstStyle/>
          <a:p>
            <a:pPr marL="457200" indent="-457200">
              <a:lnSpc>
                <a:spcPct val="150000"/>
              </a:lnSpc>
              <a:buFont typeface="+mj-lt"/>
              <a:buAutoNum type="arabicPeriod"/>
            </a:pPr>
            <a:r>
              <a:rPr lang="en-US" sz="2000" dirty="0">
                <a:solidFill>
                  <a:schemeClr val="accent1">
                    <a:lumMod val="75000"/>
                  </a:schemeClr>
                </a:solidFill>
              </a:rPr>
              <a:t>Research Title.</a:t>
            </a:r>
          </a:p>
          <a:p>
            <a:pPr marL="457200" indent="-457200">
              <a:lnSpc>
                <a:spcPct val="150000"/>
              </a:lnSpc>
              <a:buFont typeface="+mj-lt"/>
              <a:buAutoNum type="arabicPeriod"/>
            </a:pPr>
            <a:r>
              <a:rPr lang="en-US" sz="2000" dirty="0">
                <a:solidFill>
                  <a:schemeClr val="accent1">
                    <a:lumMod val="75000"/>
                  </a:schemeClr>
                </a:solidFill>
              </a:rPr>
              <a:t>Introduction.</a:t>
            </a:r>
          </a:p>
          <a:p>
            <a:pPr marL="457200" indent="-457200">
              <a:lnSpc>
                <a:spcPct val="150000"/>
              </a:lnSpc>
              <a:buFont typeface="+mj-lt"/>
              <a:buAutoNum type="arabicPeriod"/>
            </a:pPr>
            <a:r>
              <a:rPr lang="en-US" sz="2000" dirty="0">
                <a:solidFill>
                  <a:schemeClr val="accent1">
                    <a:lumMod val="75000"/>
                  </a:schemeClr>
                </a:solidFill>
              </a:rPr>
              <a:t>Research problem.</a:t>
            </a:r>
          </a:p>
          <a:p>
            <a:pPr marL="457200" indent="-457200">
              <a:lnSpc>
                <a:spcPct val="150000"/>
              </a:lnSpc>
              <a:buFont typeface="+mj-lt"/>
              <a:buAutoNum type="arabicPeriod"/>
            </a:pPr>
            <a:r>
              <a:rPr lang="en-US" sz="2000" dirty="0">
                <a:solidFill>
                  <a:schemeClr val="accent1">
                    <a:lumMod val="75000"/>
                  </a:schemeClr>
                </a:solidFill>
              </a:rPr>
              <a:t>The importance and objectives of the research.</a:t>
            </a:r>
          </a:p>
          <a:p>
            <a:pPr marL="457200" indent="-457200">
              <a:lnSpc>
                <a:spcPct val="150000"/>
              </a:lnSpc>
              <a:buFont typeface="+mj-lt"/>
              <a:buAutoNum type="arabicPeriod"/>
            </a:pPr>
            <a:r>
              <a:rPr lang="en-US" sz="2000" dirty="0">
                <a:solidFill>
                  <a:schemeClr val="accent1">
                    <a:lumMod val="75000"/>
                  </a:schemeClr>
                </a:solidFill>
              </a:rPr>
              <a:t>Research hypotheses.</a:t>
            </a:r>
          </a:p>
          <a:p>
            <a:pPr marL="457200" indent="-457200">
              <a:lnSpc>
                <a:spcPct val="150000"/>
              </a:lnSpc>
              <a:buFont typeface="+mj-lt"/>
              <a:buAutoNum type="arabicPeriod"/>
            </a:pPr>
            <a:r>
              <a:rPr lang="en-US" sz="2000" dirty="0">
                <a:solidFill>
                  <a:schemeClr val="accent1">
                    <a:lumMod val="75000"/>
                  </a:schemeClr>
                </a:solidFill>
              </a:rPr>
              <a:t>Literature review.</a:t>
            </a:r>
          </a:p>
          <a:p>
            <a:pPr marL="457200" indent="-457200">
              <a:lnSpc>
                <a:spcPct val="150000"/>
              </a:lnSpc>
              <a:buFont typeface="+mj-lt"/>
              <a:buAutoNum type="arabicPeriod"/>
            </a:pPr>
            <a:r>
              <a:rPr lang="en-US" sz="2000" dirty="0">
                <a:solidFill>
                  <a:schemeClr val="accent1">
                    <a:lumMod val="75000"/>
                  </a:schemeClr>
                </a:solidFill>
              </a:rPr>
              <a:t>Research Methodology.</a:t>
            </a:r>
          </a:p>
          <a:p>
            <a:pPr marL="457200" indent="-457200">
              <a:lnSpc>
                <a:spcPct val="150000"/>
              </a:lnSpc>
              <a:buFont typeface="+mj-lt"/>
              <a:buAutoNum type="arabicPeriod"/>
            </a:pPr>
            <a:r>
              <a:rPr lang="en-US" sz="2000" dirty="0">
                <a:solidFill>
                  <a:schemeClr val="accent1">
                    <a:lumMod val="75000"/>
                  </a:schemeClr>
                </a:solidFill>
              </a:rPr>
              <a:t>Research limits.</a:t>
            </a:r>
          </a:p>
          <a:p>
            <a:pPr marL="457200" indent="-457200">
              <a:lnSpc>
                <a:spcPct val="150000"/>
              </a:lnSpc>
              <a:buFont typeface="+mj-lt"/>
              <a:buAutoNum type="arabicPeriod"/>
            </a:pPr>
            <a:r>
              <a:rPr lang="en-US" sz="2000" dirty="0">
                <a:solidFill>
                  <a:schemeClr val="accent1">
                    <a:lumMod val="75000"/>
                  </a:schemeClr>
                </a:solidFill>
              </a:rPr>
              <a:t>The General Perception of the research structure.</a:t>
            </a:r>
          </a:p>
          <a:p>
            <a:pPr marL="457200" indent="-457200">
              <a:lnSpc>
                <a:spcPct val="150000"/>
              </a:lnSpc>
              <a:buFont typeface="+mj-lt"/>
              <a:buAutoNum type="arabicPeriod"/>
            </a:pPr>
            <a:r>
              <a:rPr lang="en-US" sz="2000" dirty="0">
                <a:solidFill>
                  <a:schemeClr val="accent1">
                    <a:lumMod val="75000"/>
                  </a:schemeClr>
                </a:solidFill>
              </a:rPr>
              <a:t>Initial reference list.</a:t>
            </a:r>
          </a:p>
        </p:txBody>
      </p:sp>
    </p:spTree>
    <p:extLst>
      <p:ext uri="{BB962C8B-B14F-4D97-AF65-F5344CB8AC3E}">
        <p14:creationId xmlns:p14="http://schemas.microsoft.com/office/powerpoint/2010/main" val="148956541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1)">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1)">
                                      <p:cBhvr>
                                        <p:cTn id="17" dur="2000"/>
                                        <p:tgtEl>
                                          <p:spTgt spid="11">
                                            <p:txEl>
                                              <p:pRg st="2" end="2"/>
                                            </p:txEl>
                                          </p:spTgt>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wheel(1)">
                                      <p:cBhvr>
                                        <p:cTn id="21" dur="2000"/>
                                        <p:tgtEl>
                                          <p:spTgt spid="11">
                                            <p:txEl>
                                              <p:pRg st="3" end="3"/>
                                            </p:txEl>
                                          </p:spTgt>
                                        </p:tgtEl>
                                      </p:cBhvr>
                                    </p:animEffect>
                                  </p:childTnLst>
                                </p:cTn>
                              </p:par>
                            </p:childTnLst>
                          </p:cTn>
                        </p:par>
                        <p:par>
                          <p:cTn id="22" fill="hold">
                            <p:stCondLst>
                              <p:cond delay="4000"/>
                            </p:stCondLst>
                            <p:childTnLst>
                              <p:par>
                                <p:cTn id="23" presetID="21" presetClass="entr" presetSubtype="1" fill="hold" grpId="0" nodeType="after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wheel(1)">
                                      <p:cBhvr>
                                        <p:cTn id="25" dur="2000"/>
                                        <p:tgtEl>
                                          <p:spTgt spid="11">
                                            <p:txEl>
                                              <p:pRg st="4" end="4"/>
                                            </p:txEl>
                                          </p:spTgt>
                                        </p:tgtEl>
                                      </p:cBhvr>
                                    </p:animEffect>
                                  </p:childTnLst>
                                </p:cTn>
                              </p:par>
                            </p:childTnLst>
                          </p:cTn>
                        </p:par>
                        <p:par>
                          <p:cTn id="26" fill="hold">
                            <p:stCondLst>
                              <p:cond delay="6000"/>
                            </p:stCondLst>
                            <p:childTnLst>
                              <p:par>
                                <p:cTn id="27" presetID="21" presetClass="entr" presetSubtype="1" fill="hold" grpId="0" nodeType="after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animEffect transition="in" filter="wheel(1)">
                                      <p:cBhvr>
                                        <p:cTn id="29" dur="2000"/>
                                        <p:tgtEl>
                                          <p:spTgt spid="11">
                                            <p:txEl>
                                              <p:pRg st="5" end="5"/>
                                            </p:txEl>
                                          </p:spTgt>
                                        </p:tgtEl>
                                      </p:cBhvr>
                                    </p:animEffect>
                                  </p:childTnLst>
                                </p:cTn>
                              </p:par>
                            </p:childTnLst>
                          </p:cTn>
                        </p:par>
                        <p:par>
                          <p:cTn id="30" fill="hold">
                            <p:stCondLst>
                              <p:cond delay="8000"/>
                            </p:stCondLst>
                            <p:childTnLst>
                              <p:par>
                                <p:cTn id="31" presetID="21" presetClass="entr" presetSubtype="1" fill="hold" grpId="0" nodeType="after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wheel(1)">
                                      <p:cBhvr>
                                        <p:cTn id="33" dur="2000"/>
                                        <p:tgtEl>
                                          <p:spTgt spid="11">
                                            <p:txEl>
                                              <p:pRg st="6" end="6"/>
                                            </p:txEl>
                                          </p:spTgt>
                                        </p:tgtEl>
                                      </p:cBhvr>
                                    </p:animEffect>
                                  </p:childTnLst>
                                </p:cTn>
                              </p:par>
                            </p:childTnLst>
                          </p:cTn>
                        </p:par>
                        <p:par>
                          <p:cTn id="34" fill="hold">
                            <p:stCondLst>
                              <p:cond delay="10000"/>
                            </p:stCondLst>
                            <p:childTnLst>
                              <p:par>
                                <p:cTn id="35" presetID="21" presetClass="entr" presetSubtype="1" fill="hold" grpId="0" nodeType="after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heel(1)">
                                      <p:cBhvr>
                                        <p:cTn id="37" dur="2000"/>
                                        <p:tgtEl>
                                          <p:spTgt spid="11">
                                            <p:txEl>
                                              <p:pRg st="7" end="7"/>
                                            </p:txEl>
                                          </p:spTgt>
                                        </p:tgtEl>
                                      </p:cBhvr>
                                    </p:animEffect>
                                  </p:childTnLst>
                                </p:cTn>
                              </p:par>
                            </p:childTnLst>
                          </p:cTn>
                        </p:par>
                        <p:par>
                          <p:cTn id="38" fill="hold">
                            <p:stCondLst>
                              <p:cond delay="12000"/>
                            </p:stCondLst>
                            <p:childTnLst>
                              <p:par>
                                <p:cTn id="39" presetID="21" presetClass="entr" presetSubtype="1" fill="hold" grpId="0" nodeType="afterEffect">
                                  <p:stCondLst>
                                    <p:cond delay="0"/>
                                  </p:stCondLst>
                                  <p:childTnLst>
                                    <p:set>
                                      <p:cBhvr>
                                        <p:cTn id="40" dur="1" fill="hold">
                                          <p:stCondLst>
                                            <p:cond delay="0"/>
                                          </p:stCondLst>
                                        </p:cTn>
                                        <p:tgtEl>
                                          <p:spTgt spid="11">
                                            <p:txEl>
                                              <p:pRg st="8" end="8"/>
                                            </p:txEl>
                                          </p:spTgt>
                                        </p:tgtEl>
                                        <p:attrNameLst>
                                          <p:attrName>style.visibility</p:attrName>
                                        </p:attrNameLst>
                                      </p:cBhvr>
                                      <p:to>
                                        <p:strVal val="visible"/>
                                      </p:to>
                                    </p:set>
                                    <p:animEffect transition="in" filter="wheel(1)">
                                      <p:cBhvr>
                                        <p:cTn id="41" dur="2000"/>
                                        <p:tgtEl>
                                          <p:spTgt spid="11">
                                            <p:txEl>
                                              <p:pRg st="8" end="8"/>
                                            </p:txEl>
                                          </p:spTgt>
                                        </p:tgtEl>
                                      </p:cBhvr>
                                    </p:animEffect>
                                  </p:childTnLst>
                                </p:cTn>
                              </p:par>
                            </p:childTnLst>
                          </p:cTn>
                        </p:par>
                        <p:par>
                          <p:cTn id="42" fill="hold">
                            <p:stCondLst>
                              <p:cond delay="14000"/>
                            </p:stCondLst>
                            <p:childTnLst>
                              <p:par>
                                <p:cTn id="43" presetID="21" presetClass="entr" presetSubtype="1" fill="hold" grpId="0" nodeType="afterEffect">
                                  <p:stCondLst>
                                    <p:cond delay="0"/>
                                  </p:stCondLst>
                                  <p:childTnLst>
                                    <p:set>
                                      <p:cBhvr>
                                        <p:cTn id="44" dur="1" fill="hold">
                                          <p:stCondLst>
                                            <p:cond delay="0"/>
                                          </p:stCondLst>
                                        </p:cTn>
                                        <p:tgtEl>
                                          <p:spTgt spid="11">
                                            <p:txEl>
                                              <p:pRg st="9" end="9"/>
                                            </p:txEl>
                                          </p:spTgt>
                                        </p:tgtEl>
                                        <p:attrNameLst>
                                          <p:attrName>style.visibility</p:attrName>
                                        </p:attrNameLst>
                                      </p:cBhvr>
                                      <p:to>
                                        <p:strVal val="visible"/>
                                      </p:to>
                                    </p:set>
                                    <p:animEffect transition="in" filter="wheel(1)">
                                      <p:cBhvr>
                                        <p:cTn id="45"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464341"/>
            <a:ext cx="8634252" cy="4315027"/>
          </a:xfrm>
          <a:prstGeom prst="rect">
            <a:avLst/>
          </a:prstGeom>
          <a:noFill/>
        </p:spPr>
        <p:txBody>
          <a:bodyPr wrap="square" rtlCol="0">
            <a:spAutoFit/>
          </a:bodyPr>
          <a:lstStyle/>
          <a:p>
            <a:pPr indent="-342900">
              <a:lnSpc>
                <a:spcPct val="200000"/>
              </a:lnSpc>
              <a:buFont typeface="Wingdings" panose="05000000000000000000" pitchFamily="2" charset="2"/>
              <a:buChar char="q"/>
              <a:defRPr/>
            </a:pPr>
            <a:r>
              <a:rPr lang="en-US" sz="2000" dirty="0"/>
              <a:t>A research hypothesis is a statement of expectation or prediction that will be tested by research.</a:t>
            </a:r>
          </a:p>
          <a:p>
            <a:pPr indent="-342900">
              <a:lnSpc>
                <a:spcPct val="200000"/>
              </a:lnSpc>
              <a:buFont typeface="Wingdings" panose="05000000000000000000" pitchFamily="2" charset="2"/>
              <a:buChar char="q"/>
              <a:defRPr/>
            </a:pPr>
            <a:r>
              <a:rPr lang="en-US" sz="2000" b="1" dirty="0"/>
              <a:t>Following are some hints for the formulation of your hypothesis:</a:t>
            </a:r>
          </a:p>
          <a:p>
            <a:pPr>
              <a:lnSpc>
                <a:spcPct val="200000"/>
              </a:lnSpc>
              <a:defRPr/>
            </a:pPr>
            <a:r>
              <a:rPr lang="en-US" sz="2000" b="1" dirty="0">
                <a:ea typeface="Yu Gothic UI Semibold" pitchFamily="34" charset="-128"/>
                <a:cs typeface="Times New Roman" pitchFamily="18" charset="0"/>
              </a:rPr>
              <a:t>  - </a:t>
            </a:r>
            <a:r>
              <a:rPr lang="en-US" sz="2000" dirty="0"/>
              <a:t>Be sure to read on the topic to familiarize yourself with it before making a final decision. You need to make certain that the topic is researchable in an interdisciplinary sense, meaning that there is sufficient published material on the topic in the legal literature and in the literature.</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3382270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699474"/>
          </a:xfrm>
          <a:prstGeom prst="rect">
            <a:avLst/>
          </a:prstGeom>
          <a:noFill/>
        </p:spPr>
        <p:txBody>
          <a:bodyPr wrap="square" rtlCol="0">
            <a:spAutoFit/>
          </a:bodyPr>
          <a:lstStyle/>
          <a:p>
            <a:pPr>
              <a:lnSpc>
                <a:spcPct val="200000"/>
              </a:lnSpc>
              <a:defRPr/>
            </a:pPr>
            <a:r>
              <a:rPr lang="en-US" sz="2000" b="1" dirty="0">
                <a:ea typeface="Yu Gothic UI Semibold" pitchFamily="34" charset="-128"/>
                <a:cs typeface="Times New Roman" pitchFamily="18" charset="0"/>
              </a:rPr>
              <a:t>- </a:t>
            </a:r>
            <a:r>
              <a:rPr lang="en-US" sz="2000" dirty="0"/>
              <a:t> As noted, a research hypothesis is more than just a topic. It has two elements (variables) that are in relation to each other. Remember that, within the word "hypothesis" is the word "thesis." Your hypothesis is what you </a:t>
            </a:r>
            <a:r>
              <a:rPr lang="en-US" sz="2000" b="1" dirty="0"/>
              <a:t>propose</a:t>
            </a:r>
            <a:r>
              <a:rPr lang="en-US" sz="2000" dirty="0"/>
              <a:t> to “prove” by your research. As a result of your research, you will arrive at a conclusion, a theory, or an understanding that will be useful or applicable beyond the research itself.</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14871742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083921"/>
          </a:xfrm>
          <a:prstGeom prst="rect">
            <a:avLst/>
          </a:prstGeom>
          <a:noFill/>
        </p:spPr>
        <p:txBody>
          <a:bodyPr wrap="square" rtlCol="0">
            <a:spAutoFit/>
          </a:bodyPr>
          <a:lstStyle/>
          <a:p>
            <a:pPr>
              <a:lnSpc>
                <a:spcPct val="200000"/>
              </a:lnSpc>
              <a:defRPr/>
            </a:pPr>
            <a:r>
              <a:rPr lang="en-US" sz="2000" dirty="0"/>
              <a:t>- Your hypothesis must involve an issue or question that cannot be answered exclusively by only one discipline. You should try to limit your inquiry to the pieces of literature of 2 or 3 disciplines. </a:t>
            </a:r>
            <a:r>
              <a:rPr lang="en-US" sz="2000" b="1" dirty="0"/>
              <a:t>It is best to choose a hypothesis where you already have some level of familiarity with the disciplines that are most relevant to the topic.</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82991705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083921"/>
          </a:xfrm>
          <a:prstGeom prst="rect">
            <a:avLst/>
          </a:prstGeom>
          <a:noFill/>
        </p:spPr>
        <p:txBody>
          <a:bodyPr wrap="square" rtlCol="0">
            <a:spAutoFit/>
          </a:bodyPr>
          <a:lstStyle/>
          <a:p>
            <a:pPr marL="342900" indent="-342900">
              <a:lnSpc>
                <a:spcPct val="200000"/>
              </a:lnSpc>
              <a:buFontTx/>
              <a:buChar char="-"/>
              <a:defRPr/>
            </a:pPr>
            <a:r>
              <a:rPr lang="en-US" sz="2000" dirty="0"/>
              <a:t>Avoid judgmental words in your hypothesis. Value judgments are subjective and are not appropriate for a hypothesis. You should strive to be objective. Therefore the use of personal opinion is to be avoided.</a:t>
            </a:r>
            <a:endParaRPr lang="en-US" sz="2000" b="1" dirty="0">
              <a:ea typeface="Yu Gothic UI Semibold" pitchFamily="34" charset="-128"/>
              <a:cs typeface="Times New Roman" pitchFamily="18" charset="0"/>
            </a:endParaRPr>
          </a:p>
          <a:p>
            <a:pPr marL="342900" indent="-342900">
              <a:lnSpc>
                <a:spcPct val="200000"/>
              </a:lnSpc>
              <a:buFontTx/>
              <a:buChar char="-"/>
              <a:defRPr/>
            </a:pPr>
            <a:r>
              <a:rPr lang="en-US" sz="2000" dirty="0"/>
              <a:t>Be sure that each term in your hypothesis is clearly understood and defined.</a:t>
            </a:r>
            <a:endParaRPr lang="en-US" sz="2000" b="1" dirty="0">
              <a:ea typeface="Yu Gothic UI Semibold" pitchFamily="34" charset="-128"/>
              <a:cs typeface="Times New Roman" pitchFamily="18" charset="0"/>
            </a:endParaRPr>
          </a:p>
          <a:p>
            <a:pPr marL="342900" indent="-342900">
              <a:lnSpc>
                <a:spcPct val="200000"/>
              </a:lnSpc>
              <a:buFontTx/>
              <a:buChar char="-"/>
              <a:defRPr/>
            </a:pPr>
            <a:r>
              <a:rPr lang="en-US" sz="2000" dirty="0"/>
              <a:t>Know that your hypothesis may change over time as your research progresses.</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4187292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Characteristics of a good hypothesis:</a:t>
            </a:r>
          </a:p>
          <a:p>
            <a:pPr marL="342900" indent="-342900">
              <a:lnSpc>
                <a:spcPct val="200000"/>
              </a:lnSpc>
              <a:buFont typeface="Arial" panose="020B0604020202020204" pitchFamily="34" charset="0"/>
              <a:buChar char="•"/>
              <a:defRPr/>
            </a:pPr>
            <a:r>
              <a:rPr lang="en-US" sz="2000" dirty="0"/>
              <a:t>The reasonableness of the assumption</a:t>
            </a:r>
          </a:p>
          <a:p>
            <a:pPr marL="342900" indent="-342900">
              <a:lnSpc>
                <a:spcPct val="200000"/>
              </a:lnSpc>
              <a:buFont typeface="Arial" panose="020B0604020202020204" pitchFamily="34" charset="0"/>
              <a:buChar char="•"/>
              <a:defRPr/>
            </a:pPr>
            <a:r>
              <a:rPr lang="en-US" sz="2000" dirty="0"/>
              <a:t>Verifiable</a:t>
            </a:r>
          </a:p>
          <a:p>
            <a:pPr marL="342900" indent="-342900">
              <a:lnSpc>
                <a:spcPct val="200000"/>
              </a:lnSpc>
              <a:buFont typeface="Arial" panose="020B0604020202020204" pitchFamily="34" charset="0"/>
              <a:buChar char="•"/>
              <a:defRPr/>
            </a:pPr>
            <a:r>
              <a:rPr lang="en-US" sz="2000" dirty="0"/>
              <a:t>The ability to explain the phenomenon studied</a:t>
            </a:r>
          </a:p>
          <a:p>
            <a:pPr marL="342900" indent="-342900">
              <a:lnSpc>
                <a:spcPct val="200000"/>
              </a:lnSpc>
              <a:buFont typeface="Arial" panose="020B0604020202020204" pitchFamily="34" charset="0"/>
              <a:buChar char="•"/>
              <a:defRPr/>
            </a:pPr>
            <a:r>
              <a:rPr lang="en-US" sz="2000" dirty="0"/>
              <a:t>The hypothesis is fully or partially consistent with the relevant theories</a:t>
            </a:r>
          </a:p>
          <a:p>
            <a:pPr marL="342900" indent="-342900">
              <a:lnSpc>
                <a:spcPct val="200000"/>
              </a:lnSpc>
              <a:buFont typeface="Arial" panose="020B0604020202020204" pitchFamily="34" charset="0"/>
              <a:buChar char="•"/>
              <a:defRPr/>
            </a:pPr>
            <a:r>
              <a:rPr lang="en-US" sz="2000" dirty="0"/>
              <a:t>The simplicity of the assumptions</a:t>
            </a:r>
          </a:p>
          <a:p>
            <a:pPr marL="342900" indent="-342900">
              <a:lnSpc>
                <a:spcPct val="200000"/>
              </a:lnSpc>
              <a:buFont typeface="Arial" panose="020B0604020202020204" pitchFamily="34" charset="0"/>
              <a:buChar char="•"/>
              <a:defRPr/>
            </a:pPr>
            <a:r>
              <a:rPr lang="en-US" sz="2000" dirty="0"/>
              <a:t>Possibility to confirm</a:t>
            </a:r>
            <a:endParaRPr lang="en-US" sz="2000" b="1" dirty="0">
              <a:ea typeface="Yu Gothic UI Semibold" pitchFamily="34" charset="-128"/>
              <a:cs typeface="Times New Roman" pitchFamily="18" charset="0"/>
            </a:endParaRPr>
          </a:p>
        </p:txBody>
      </p:sp>
    </p:spTree>
    <p:extLst>
      <p:ext uri="{BB962C8B-B14F-4D97-AF65-F5344CB8AC3E}">
        <p14:creationId xmlns:p14="http://schemas.microsoft.com/office/powerpoint/2010/main" val="82569832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Sources of Hypotheses:</a:t>
            </a:r>
          </a:p>
          <a:p>
            <a:pPr indent="-342900">
              <a:lnSpc>
                <a:spcPct val="200000"/>
              </a:lnSpc>
              <a:buFontTx/>
              <a:buChar char="-"/>
              <a:defRPr/>
            </a:pPr>
            <a:r>
              <a:rPr lang="en-US" sz="2000" dirty="0"/>
              <a:t>Researcher's’ experience</a:t>
            </a:r>
          </a:p>
          <a:p>
            <a:pPr indent="-342900">
              <a:lnSpc>
                <a:spcPct val="200000"/>
              </a:lnSpc>
              <a:buFontTx/>
              <a:buChar char="-"/>
              <a:defRPr/>
            </a:pPr>
            <a:r>
              <a:rPr lang="en-US" sz="2000" dirty="0"/>
              <a:t>Specialties </a:t>
            </a:r>
          </a:p>
          <a:p>
            <a:pPr>
              <a:lnSpc>
                <a:spcPct val="200000"/>
              </a:lnSpc>
            </a:pPr>
            <a:r>
              <a:rPr lang="en-US" sz="2000" dirty="0"/>
              <a:t>- The resemblance between the phenomenon.</a:t>
            </a:r>
          </a:p>
          <a:p>
            <a:pPr>
              <a:lnSpc>
                <a:spcPct val="200000"/>
              </a:lnSpc>
            </a:pPr>
            <a:r>
              <a:rPr lang="en-US" sz="2000" dirty="0"/>
              <a:t>- Observations from past studies, present-day experiences, and from competitors.</a:t>
            </a:r>
          </a:p>
          <a:p>
            <a:pPr>
              <a:lnSpc>
                <a:spcPct val="200000"/>
              </a:lnSpc>
            </a:pPr>
            <a:r>
              <a:rPr lang="en-US" sz="2000" dirty="0"/>
              <a:t>- Scientific theories.</a:t>
            </a:r>
          </a:p>
          <a:p>
            <a:pPr>
              <a:lnSpc>
                <a:spcPct val="200000"/>
              </a:lnSpc>
            </a:pPr>
            <a:r>
              <a:rPr lang="en-US" sz="2000" dirty="0"/>
              <a:t>- General patterns that influence the thinking process of people.</a:t>
            </a:r>
          </a:p>
        </p:txBody>
      </p:sp>
    </p:spTree>
    <p:extLst>
      <p:ext uri="{BB962C8B-B14F-4D97-AF65-F5344CB8AC3E}">
        <p14:creationId xmlns:p14="http://schemas.microsoft.com/office/powerpoint/2010/main" val="161088189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835941" y="1572747"/>
            <a:ext cx="8634252" cy="3514808"/>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000" b="1" u="sng" dirty="0"/>
              <a:t>Types of hypotheses:</a:t>
            </a:r>
          </a:p>
          <a:p>
            <a:pPr>
              <a:lnSpc>
                <a:spcPct val="200000"/>
              </a:lnSpc>
            </a:pPr>
            <a:r>
              <a:rPr lang="en-US" sz="2000" b="1" u="sng" dirty="0"/>
              <a:t>Simple Hypothesis</a:t>
            </a:r>
          </a:p>
          <a:p>
            <a:pPr>
              <a:lnSpc>
                <a:spcPct val="200000"/>
              </a:lnSpc>
            </a:pPr>
            <a:r>
              <a:rPr lang="en-US" dirty="0"/>
              <a:t>It shows a relationship between one dependent variable and a single independent variable. For example – If you eat more vegetables, you will lose weight faster. Here, eating more vegetables is an independent variable, while losing weight is the dependent variable.</a:t>
            </a:r>
          </a:p>
          <a:p>
            <a:pPr>
              <a:lnSpc>
                <a:spcPct val="200000"/>
              </a:lnSpc>
              <a:defRPr/>
            </a:pPr>
            <a:endParaRPr lang="en-US" sz="2000" dirty="0"/>
          </a:p>
        </p:txBody>
      </p:sp>
    </p:spTree>
    <p:extLst>
      <p:ext uri="{BB962C8B-B14F-4D97-AF65-F5344CB8AC3E}">
        <p14:creationId xmlns:p14="http://schemas.microsoft.com/office/powerpoint/2010/main" val="288327567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315808" y="2017628"/>
            <a:ext cx="8634252" cy="3699474"/>
          </a:xfrm>
          <a:prstGeom prst="rect">
            <a:avLst/>
          </a:prstGeom>
          <a:noFill/>
        </p:spPr>
        <p:txBody>
          <a:bodyPr wrap="square" rtlCol="0">
            <a:spAutoFit/>
          </a:bodyPr>
          <a:lstStyle/>
          <a:p>
            <a:pPr>
              <a:lnSpc>
                <a:spcPct val="200000"/>
              </a:lnSpc>
            </a:pPr>
            <a:r>
              <a:rPr lang="en-US" sz="2000" b="1" u="sng" dirty="0"/>
              <a:t>Descriptive hypothesis: </a:t>
            </a:r>
          </a:p>
          <a:p>
            <a:pPr>
              <a:lnSpc>
                <a:spcPct val="200000"/>
              </a:lnSpc>
            </a:pPr>
            <a:r>
              <a:rPr lang="en-US" sz="2000" b="1" dirty="0"/>
              <a:t>It deals with one variable:</a:t>
            </a:r>
          </a:p>
          <a:p>
            <a:pPr>
              <a:lnSpc>
                <a:spcPct val="200000"/>
              </a:lnSpc>
            </a:pPr>
            <a:r>
              <a:rPr lang="en-US" sz="2000" dirty="0"/>
              <a:t>Example: The consumer is deceived by the advertisements that he is exposed to in various advertising means.</a:t>
            </a:r>
          </a:p>
          <a:p>
            <a:pPr algn="r" rtl="1">
              <a:lnSpc>
                <a:spcPct val="200000"/>
              </a:lnSpc>
            </a:pPr>
            <a:r>
              <a:rPr lang="ar-SA" sz="2000" dirty="0">
                <a:latin typeface="Times New Roman" pitchFamily="18" charset="0"/>
                <a:cs typeface="Times New Roman" pitchFamily="18" charset="0"/>
              </a:rPr>
              <a:t>مثال: يتعرض المستهلك للخداع من خلال الإعلانات التي يتعرض لها في مختلف الوسائل الإعلانية.</a:t>
            </a:r>
          </a:p>
          <a:p>
            <a:pPr algn="r" rtl="1">
              <a:lnSpc>
                <a:spcPct val="200000"/>
              </a:lnSpc>
            </a:pPr>
            <a:endParaRPr lang="en-US" sz="2000" dirty="0"/>
          </a:p>
        </p:txBody>
      </p:sp>
    </p:spTree>
    <p:extLst>
      <p:ext uri="{BB962C8B-B14F-4D97-AF65-F5344CB8AC3E}">
        <p14:creationId xmlns:p14="http://schemas.microsoft.com/office/powerpoint/2010/main" val="14809111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90965" y="1850612"/>
            <a:ext cx="9081200" cy="3699474"/>
          </a:xfrm>
          <a:prstGeom prst="rect">
            <a:avLst/>
          </a:prstGeom>
          <a:noFill/>
        </p:spPr>
        <p:txBody>
          <a:bodyPr wrap="square" rtlCol="0">
            <a:spAutoFit/>
          </a:bodyPr>
          <a:lstStyle/>
          <a:p>
            <a:pPr>
              <a:lnSpc>
                <a:spcPct val="200000"/>
              </a:lnSpc>
            </a:pPr>
            <a:r>
              <a:rPr lang="en-US" sz="2000" b="1" u="sng" dirty="0"/>
              <a:t>Correlational hypothesis: </a:t>
            </a:r>
          </a:p>
          <a:p>
            <a:pPr>
              <a:lnSpc>
                <a:spcPct val="200000"/>
              </a:lnSpc>
            </a:pPr>
            <a:r>
              <a:rPr lang="en-US" sz="2000" dirty="0"/>
              <a:t>It expresses the existence of a relationship between two variables without specifying the direction of this relationship, that is, without specifying who caused the other.</a:t>
            </a:r>
          </a:p>
          <a:p>
            <a:pPr>
              <a:lnSpc>
                <a:spcPct val="200000"/>
              </a:lnSpc>
            </a:pPr>
            <a:r>
              <a:rPr lang="en-US" sz="2000" dirty="0"/>
              <a:t>Example: There is a relationship between product quality and achieved sales volume.</a:t>
            </a:r>
          </a:p>
          <a:p>
            <a:pPr algn="r" rtl="1">
              <a:lnSpc>
                <a:spcPct val="200000"/>
              </a:lnSpc>
            </a:pPr>
            <a:r>
              <a:rPr lang="ar-SA" sz="2000" dirty="0">
                <a:latin typeface="Times New Roman" pitchFamily="18" charset="0"/>
                <a:cs typeface="Times New Roman" pitchFamily="18" charset="0"/>
              </a:rPr>
              <a:t>مثال: هناك علاقة بين جودة المنتج وحجم المبيعات المتحقق.</a:t>
            </a:r>
          </a:p>
          <a:p>
            <a:pPr algn="r" rtl="1">
              <a:lnSpc>
                <a:spcPct val="200000"/>
              </a:lnSpc>
            </a:pPr>
            <a:endParaRPr lang="en-US" sz="2000" dirty="0"/>
          </a:p>
        </p:txBody>
      </p:sp>
    </p:spTree>
    <p:extLst>
      <p:ext uri="{BB962C8B-B14F-4D97-AF65-F5344CB8AC3E}">
        <p14:creationId xmlns:p14="http://schemas.microsoft.com/office/powerpoint/2010/main" val="66046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90965" y="1850612"/>
            <a:ext cx="8634252" cy="3646511"/>
          </a:xfrm>
          <a:prstGeom prst="rect">
            <a:avLst/>
          </a:prstGeom>
          <a:noFill/>
        </p:spPr>
        <p:txBody>
          <a:bodyPr wrap="square" rtlCol="0">
            <a:spAutoFit/>
          </a:bodyPr>
          <a:lstStyle/>
          <a:p>
            <a:pPr>
              <a:lnSpc>
                <a:spcPct val="200000"/>
              </a:lnSpc>
            </a:pPr>
            <a:r>
              <a:rPr lang="en-US" sz="2000" b="1" u="sng" dirty="0"/>
              <a:t>Causal hypothesis: </a:t>
            </a:r>
          </a:p>
          <a:p>
            <a:pPr>
              <a:lnSpc>
                <a:spcPct val="200000"/>
              </a:lnSpc>
            </a:pPr>
            <a:r>
              <a:rPr lang="en-US" sz="2000" dirty="0"/>
              <a:t>It states that there is a causal relationship between the two variables, and therefore it shows the direction of the relationship between the two variables.</a:t>
            </a:r>
          </a:p>
          <a:p>
            <a:pPr>
              <a:lnSpc>
                <a:spcPct val="200000"/>
              </a:lnSpc>
            </a:pPr>
            <a:r>
              <a:rPr lang="en-US" sz="2000" dirty="0"/>
              <a:t>Example: Increasing product quality increases the number of customers gained</a:t>
            </a:r>
          </a:p>
          <a:p>
            <a:pPr algn="r" rtl="1">
              <a:lnSpc>
                <a:spcPct val="200000"/>
              </a:lnSpc>
            </a:pPr>
            <a:r>
              <a:rPr lang="ar-SA" sz="2000" dirty="0">
                <a:latin typeface="Times New Roman" pitchFamily="18" charset="0"/>
                <a:cs typeface="Times New Roman" pitchFamily="18" charset="0"/>
              </a:rPr>
              <a:t>مثال: تؤدي زيادة جودة المنتج إلى زيادة عدد العملاء المكتسبين</a:t>
            </a:r>
          </a:p>
          <a:p>
            <a:pPr algn="r" rtl="1">
              <a:lnSpc>
                <a:spcPct val="200000"/>
              </a:lnSpc>
            </a:pPr>
            <a:endParaRPr lang="en-US" dirty="0"/>
          </a:p>
        </p:txBody>
      </p:sp>
    </p:spTree>
    <p:extLst>
      <p:ext uri="{BB962C8B-B14F-4D97-AF65-F5344CB8AC3E}">
        <p14:creationId xmlns:p14="http://schemas.microsoft.com/office/powerpoint/2010/main" val="382310776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479224" y="1735693"/>
            <a:ext cx="8937764" cy="3737946"/>
          </a:xfrm>
          <a:prstGeom prst="rect">
            <a:avLst/>
          </a:prstGeom>
          <a:noFill/>
        </p:spPr>
        <p:txBody>
          <a:bodyPr wrap="square" rtlCol="0">
            <a:spAutoFit/>
          </a:bodyPr>
          <a:lstStyle/>
          <a:p>
            <a:pPr>
              <a:lnSpc>
                <a:spcPct val="150000"/>
              </a:lnSpc>
            </a:pPr>
            <a:r>
              <a:rPr lang="en-US" sz="2000" b="1" u="sng" dirty="0"/>
              <a:t>Null Hypothesis: </a:t>
            </a:r>
            <a:r>
              <a:rPr lang="en-US" sz="2000" dirty="0"/>
              <a:t>The null hypothesis assumes that there is no relationship between the two variables, as opposed to the alternative hypothesis, which assumes that there is a positive or negative relationship between the two variables.</a:t>
            </a:r>
          </a:p>
          <a:p>
            <a:pPr>
              <a:lnSpc>
                <a:spcPct val="150000"/>
              </a:lnSpc>
            </a:pPr>
            <a:r>
              <a:rPr lang="en-US" sz="2000" dirty="0"/>
              <a:t>Example:</a:t>
            </a:r>
          </a:p>
          <a:p>
            <a:pPr>
              <a:lnSpc>
                <a:spcPct val="150000"/>
              </a:lnSpc>
            </a:pPr>
            <a:r>
              <a:rPr lang="en-US" sz="2000" dirty="0"/>
              <a:t>• The null hypothesis: There is no significant relationship between the sex of the worker and his level of productivity.</a:t>
            </a:r>
          </a:p>
          <a:p>
            <a:pPr>
              <a:lnSpc>
                <a:spcPct val="150000"/>
              </a:lnSpc>
            </a:pPr>
            <a:r>
              <a:rPr lang="en-US" sz="2000" dirty="0"/>
              <a:t>• The alternative hypothesis: There is a significant relationship between the sex of the worker and the level of his productivity.</a:t>
            </a:r>
            <a:endParaRPr lang="en-US" dirty="0"/>
          </a:p>
        </p:txBody>
      </p:sp>
    </p:spTree>
    <p:extLst>
      <p:ext uri="{BB962C8B-B14F-4D97-AF65-F5344CB8AC3E}">
        <p14:creationId xmlns:p14="http://schemas.microsoft.com/office/powerpoint/2010/main" val="361011368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18316" y="555953"/>
            <a:ext cx="406867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5. </a:t>
            </a:r>
            <a:r>
              <a:rPr lang="en-US" sz="2800" b="1" dirty="0">
                <a:solidFill>
                  <a:schemeClr val="bg1"/>
                </a:solidFill>
                <a:latin typeface="Times New Roman" pitchFamily="18" charset="0"/>
                <a:cs typeface="Times New Roman" pitchFamily="18" charset="0"/>
              </a:rPr>
              <a:t>Research Hypotheses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308894" y="1633538"/>
            <a:ext cx="8634252" cy="3737946"/>
          </a:xfrm>
          <a:prstGeom prst="rect">
            <a:avLst/>
          </a:prstGeom>
          <a:noFill/>
        </p:spPr>
        <p:txBody>
          <a:bodyPr wrap="square" rtlCol="0">
            <a:spAutoFit/>
          </a:bodyPr>
          <a:lstStyle/>
          <a:p>
            <a:pPr>
              <a:lnSpc>
                <a:spcPct val="150000"/>
              </a:lnSpc>
            </a:pPr>
            <a:r>
              <a:rPr lang="en-US" sz="2000" b="1" u="sng" dirty="0"/>
              <a:t>General notes on the formulation of hypotheses</a:t>
            </a:r>
          </a:p>
          <a:p>
            <a:pPr>
              <a:lnSpc>
                <a:spcPct val="150000"/>
              </a:lnSpc>
            </a:pPr>
            <a:r>
              <a:rPr lang="en-US" sz="2000" dirty="0"/>
              <a:t>1. The hypotheses of the study can be one hypothesis or several.</a:t>
            </a:r>
          </a:p>
          <a:p>
            <a:pPr>
              <a:lnSpc>
                <a:spcPct val="150000"/>
              </a:lnSpc>
            </a:pPr>
            <a:r>
              <a:rPr lang="en-US" sz="2000" dirty="0"/>
              <a:t> 2. It is recommended that the hypothesis not be long, or complex</a:t>
            </a:r>
          </a:p>
          <a:p>
            <a:pPr>
              <a:lnSpc>
                <a:spcPct val="150000"/>
              </a:lnSpc>
            </a:pPr>
            <a:r>
              <a:rPr lang="en-US" sz="2000" dirty="0"/>
              <a:t> 3. Hypothesis is testable and verifiable</a:t>
            </a:r>
          </a:p>
          <a:p>
            <a:pPr>
              <a:lnSpc>
                <a:spcPct val="150000"/>
              </a:lnSpc>
            </a:pPr>
            <a:r>
              <a:rPr lang="en-US" sz="2000" dirty="0"/>
              <a:t> 4. Determining the questions of the study prior to developing hypotheses.</a:t>
            </a:r>
          </a:p>
          <a:p>
            <a:pPr>
              <a:lnSpc>
                <a:spcPct val="150000"/>
              </a:lnSpc>
            </a:pPr>
            <a:r>
              <a:rPr lang="en-US" sz="2000" dirty="0"/>
              <a:t> 5. The development of study hypotheses takes place before the start of the study and data collection.</a:t>
            </a:r>
          </a:p>
          <a:p>
            <a:pPr>
              <a:lnSpc>
                <a:spcPct val="150000"/>
              </a:lnSpc>
            </a:pPr>
            <a:r>
              <a:rPr lang="en-US" sz="2000" dirty="0"/>
              <a:t>  6. Knowledge and experience are needed in hypothesis formulation.</a:t>
            </a:r>
            <a:endParaRPr lang="en-US" dirty="0"/>
          </a:p>
        </p:txBody>
      </p:sp>
    </p:spTree>
    <p:extLst>
      <p:ext uri="{BB962C8B-B14F-4D97-AF65-F5344CB8AC3E}">
        <p14:creationId xmlns:p14="http://schemas.microsoft.com/office/powerpoint/2010/main" val="21878642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219201" y="1845536"/>
            <a:ext cx="8866094" cy="3699474"/>
          </a:xfrm>
          <a:prstGeom prst="rect">
            <a:avLst/>
          </a:prstGeom>
          <a:noFill/>
        </p:spPr>
        <p:txBody>
          <a:bodyPr wrap="square">
            <a:spAutoFit/>
          </a:bodyPr>
          <a:lstStyle/>
          <a:p>
            <a:pPr indent="-342900">
              <a:lnSpc>
                <a:spcPct val="200000"/>
              </a:lnSpc>
              <a:buFont typeface="Arial" panose="020B0604020202020204" pitchFamily="34" charset="0"/>
              <a:buChar char="•"/>
            </a:pPr>
            <a:r>
              <a:rPr lang="en-US" sz="2000" dirty="0"/>
              <a:t>Previous Studies are one of the most important parts of Scientific Research, and there is no complete Scientific Research without containing previous studies. </a:t>
            </a:r>
          </a:p>
          <a:p>
            <a:pPr indent="-342900">
              <a:lnSpc>
                <a:spcPct val="200000"/>
              </a:lnSpc>
              <a:buFont typeface="Arial" panose="020B0604020202020204" pitchFamily="34" charset="0"/>
              <a:buChar char="•"/>
            </a:pPr>
            <a:r>
              <a:rPr lang="en-US" sz="2000" dirty="0"/>
              <a:t>Previous studies are identified as all the previous research which have tackled the topic in which the researcher is digging through discussion and studying. Whenever a researcher is on to a certain subject</a:t>
            </a:r>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115210307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4315027"/>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b="1" i="0" dirty="0">
                <a:solidFill>
                  <a:srgbClr val="333333"/>
                </a:solidFill>
                <a:effectLst/>
                <a:latin typeface="neo sans arabic"/>
              </a:rPr>
              <a:t> The researcher </a:t>
            </a:r>
            <a:r>
              <a:rPr lang="en-US" sz="2000" dirty="0"/>
              <a:t>will definitely need to get back to these previous studies, analyze them, study them properly, and then identify the similarities and differences between them and his research.</a:t>
            </a:r>
          </a:p>
          <a:p>
            <a:pPr marL="342900" indent="-342900">
              <a:lnSpc>
                <a:spcPct val="200000"/>
              </a:lnSpc>
              <a:buFont typeface="Arial" panose="020B0604020202020204" pitchFamily="34" charset="0"/>
              <a:buChar char="•"/>
            </a:pPr>
            <a:r>
              <a:rPr lang="en-US" sz="2000" dirty="0"/>
              <a:t>It generally occupies the second section of the framework of scientific research.</a:t>
            </a:r>
          </a:p>
          <a:p>
            <a:pPr marL="342900" indent="-342900">
              <a:lnSpc>
                <a:spcPct val="200000"/>
              </a:lnSpc>
              <a:buFont typeface="Arial" panose="020B0604020202020204" pitchFamily="34" charset="0"/>
              <a:buChar char="•"/>
            </a:pPr>
            <a:r>
              <a:rPr lang="en-US" sz="2000" b="1" dirty="0">
                <a:solidFill>
                  <a:srgbClr val="333333"/>
                </a:solidFill>
                <a:latin typeface="neo sans arabic"/>
              </a:rPr>
              <a:t>T</a:t>
            </a:r>
            <a:r>
              <a:rPr lang="en-US" sz="2000" b="1" i="0" dirty="0">
                <a:solidFill>
                  <a:srgbClr val="333333"/>
                </a:solidFill>
                <a:effectLst/>
                <a:latin typeface="neo sans arabic"/>
              </a:rPr>
              <a:t>he previous studies also help the researcher not to repeat the already studied areas and never to fall into the same mistakes which were committed by other researchers.</a:t>
            </a:r>
            <a:endParaRPr lang="en-US" sz="2000" b="1" dirty="0"/>
          </a:p>
        </p:txBody>
      </p:sp>
    </p:spTree>
    <p:extLst>
      <p:ext uri="{BB962C8B-B14F-4D97-AF65-F5344CB8AC3E}">
        <p14:creationId xmlns:p14="http://schemas.microsoft.com/office/powerpoint/2010/main" val="19987798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2468368"/>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The previous studies contribute to the enhancement and enrichment of scientific research and provide the researcher with </a:t>
            </a:r>
            <a:r>
              <a:rPr lang="en-US" sz="2000" b="1" dirty="0"/>
              <a:t>solid ground and substantial information </a:t>
            </a:r>
            <a:r>
              <a:rPr lang="en-US" sz="2000" dirty="0"/>
              <a:t>about the research that is being done. This is how the researcher should be acquainted with all the </a:t>
            </a:r>
            <a:r>
              <a:rPr lang="en-US" sz="2000" b="1" dirty="0"/>
              <a:t>information related to their research</a:t>
            </a:r>
            <a:r>
              <a:rPr lang="en-US" sz="2000" b="1" i="0" dirty="0">
                <a:solidFill>
                  <a:srgbClr val="333333"/>
                </a:solidFill>
                <a:effectLst/>
                <a:latin typeface="neo sans arabic"/>
              </a:rPr>
              <a:t>.</a:t>
            </a:r>
          </a:p>
        </p:txBody>
      </p:sp>
    </p:spTree>
    <p:extLst>
      <p:ext uri="{BB962C8B-B14F-4D97-AF65-F5344CB8AC3E}">
        <p14:creationId xmlns:p14="http://schemas.microsoft.com/office/powerpoint/2010/main" val="264777631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3699474"/>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 It is also important to mention </a:t>
            </a:r>
            <a:r>
              <a:rPr lang="en-US" sz="2000" b="1" dirty="0"/>
              <a:t>the mutual points </a:t>
            </a:r>
            <a:r>
              <a:rPr lang="en-US" sz="2000" dirty="0"/>
              <a:t>between the research and the previous studies, plus stating the major trends of the other researchers and the ways they followed in the previous studies. and to state whether these studies have</a:t>
            </a:r>
            <a:r>
              <a:rPr lang="en-US" sz="2000" b="1" i="0" dirty="0">
                <a:solidFill>
                  <a:srgbClr val="333333"/>
                </a:solidFill>
                <a:effectLst/>
                <a:latin typeface="neo sans arabic"/>
              </a:rPr>
              <a:t> found a solution for the described problems or not.</a:t>
            </a:r>
            <a:endParaRPr lang="en-US" sz="2000" dirty="0"/>
          </a:p>
          <a:p>
            <a:pPr marL="342900" indent="-342900">
              <a:lnSpc>
                <a:spcPct val="200000"/>
              </a:lnSpc>
              <a:buFont typeface="Arial" panose="020B0604020202020204" pitchFamily="34" charset="0"/>
              <a:buChar char="•"/>
            </a:pPr>
            <a:endParaRPr lang="en-US" sz="2000" dirty="0"/>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33210789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532966" y="1695405"/>
            <a:ext cx="8866094" cy="3699474"/>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 It is also important to mention </a:t>
            </a:r>
            <a:r>
              <a:rPr lang="en-US" sz="2000" b="1" dirty="0"/>
              <a:t>the mutual points </a:t>
            </a:r>
            <a:r>
              <a:rPr lang="en-US" sz="2000" dirty="0"/>
              <a:t>between the research and the previous studies, plus stating the major trends of the other researchers and the ways they followed in the previous studies. and to state whether these studies have</a:t>
            </a:r>
            <a:r>
              <a:rPr lang="en-US" sz="2000" b="1" i="0" dirty="0">
                <a:solidFill>
                  <a:srgbClr val="333333"/>
                </a:solidFill>
                <a:effectLst/>
                <a:latin typeface="neo sans arabic"/>
              </a:rPr>
              <a:t> found a solution for the described problems or not.</a:t>
            </a:r>
            <a:endParaRPr lang="en-US" sz="2000" dirty="0"/>
          </a:p>
          <a:p>
            <a:pPr marL="342900" indent="-342900">
              <a:lnSpc>
                <a:spcPct val="200000"/>
              </a:lnSpc>
              <a:buFont typeface="Arial" panose="020B0604020202020204" pitchFamily="34" charset="0"/>
              <a:buChar char="•"/>
            </a:pPr>
            <a:endParaRPr lang="en-US" sz="2000" dirty="0"/>
          </a:p>
          <a:p>
            <a:pPr marL="342900" indent="-342900">
              <a:lnSpc>
                <a:spcPct val="20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347046701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714929" y="0"/>
            <a:ext cx="1554768"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660575" y="1304019"/>
            <a:ext cx="9054354" cy="4930581"/>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b="1" u="sng" dirty="0"/>
              <a:t>There are a number of terms that should be taken into consideration which are</a:t>
            </a:r>
            <a:r>
              <a:rPr lang="en-US" sz="2000" dirty="0"/>
              <a:t>:</a:t>
            </a:r>
          </a:p>
          <a:p>
            <a:pPr algn="l" rtl="0">
              <a:lnSpc>
                <a:spcPct val="200000"/>
              </a:lnSpc>
              <a:buFont typeface="Arial" panose="020B0604020202020204" pitchFamily="34" charset="0"/>
              <a:buChar char="•"/>
            </a:pPr>
            <a:r>
              <a:rPr lang="en-US" sz="2000" dirty="0"/>
              <a:t> Referring only to the primary sources and staying away from the marginal ones.</a:t>
            </a:r>
          </a:p>
          <a:p>
            <a:pPr algn="l" rtl="0">
              <a:lnSpc>
                <a:spcPct val="200000"/>
              </a:lnSpc>
              <a:buFont typeface="Arial" panose="020B0604020202020204" pitchFamily="34" charset="0"/>
              <a:buChar char="•"/>
            </a:pPr>
            <a:r>
              <a:rPr lang="en-US" sz="2000" dirty="0"/>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000" dirty="0"/>
              <a:t> Displaying only the parts which are convenient to the scientific research content and not the whole study.</a:t>
            </a:r>
          </a:p>
          <a:p>
            <a:pPr algn="l" rtl="0">
              <a:lnSpc>
                <a:spcPct val="200000"/>
              </a:lnSpc>
              <a:buFont typeface="Arial" panose="020B0604020202020204" pitchFamily="34" charset="0"/>
              <a:buChar char="•"/>
            </a:pPr>
            <a:r>
              <a:rPr lang="en-US" sz="2000" dirty="0"/>
              <a:t>Displaying the ideas in a precise and swift manner.</a:t>
            </a:r>
          </a:p>
          <a:p>
            <a:pPr>
              <a:lnSpc>
                <a:spcPct val="200000"/>
              </a:lnSpc>
            </a:pPr>
            <a:endParaRPr lang="en-US" sz="2000" dirty="0"/>
          </a:p>
        </p:txBody>
      </p:sp>
    </p:spTree>
    <p:extLst>
      <p:ext uri="{BB962C8B-B14F-4D97-AF65-F5344CB8AC3E}">
        <p14:creationId xmlns:p14="http://schemas.microsoft.com/office/powerpoint/2010/main" val="30136759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48786" y="555953"/>
            <a:ext cx="3294428" cy="523220"/>
          </a:xfrm>
          <a:prstGeom prst="rect">
            <a:avLst/>
          </a:prstGeom>
          <a:noFill/>
        </p:spPr>
        <p:txBody>
          <a:bodyPr wrap="none" rtlCol="0">
            <a:spAutoFit/>
          </a:bodyPr>
          <a:lstStyle/>
          <a:p>
            <a:pPr algn="ctr"/>
            <a:r>
              <a:rPr lang="en-GB" sz="2800" b="1" dirty="0">
                <a:solidFill>
                  <a:schemeClr val="bg1"/>
                </a:solidFill>
                <a:latin typeface="Verdana" panose="020B0604030504040204" pitchFamily="34" charset="0"/>
                <a:cs typeface="Times New Roman" panose="02020603050405020304" pitchFamily="18" charset="0"/>
              </a:rPr>
              <a:t> </a:t>
            </a:r>
            <a:r>
              <a:rPr lang="en-US" sz="2800" b="1" dirty="0">
                <a:solidFill>
                  <a:schemeClr val="bg1"/>
                </a:solidFill>
                <a:latin typeface="Times New Roman" pitchFamily="18" charset="0"/>
                <a:cs typeface="Times New Roman" pitchFamily="18" charset="0"/>
              </a:rPr>
              <a:t> 6. Previous Studies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714929" y="0"/>
            <a:ext cx="1554768" cy="6912868"/>
          </a:xfrm>
          <a:prstGeom prst="rect">
            <a:avLst/>
          </a:prstGeom>
        </p:spPr>
      </p:pic>
      <p:sp>
        <p:nvSpPr>
          <p:cNvPr id="11" name="TextBox 10">
            <a:extLst>
              <a:ext uri="{FF2B5EF4-FFF2-40B4-BE49-F238E27FC236}">
                <a16:creationId xmlns:a16="http://schemas.microsoft.com/office/drawing/2014/main" id="{DBD3397C-FDAB-E888-347D-8FFA92331EAA}"/>
              </a:ext>
            </a:extLst>
          </p:cNvPr>
          <p:cNvSpPr txBox="1"/>
          <p:nvPr/>
        </p:nvSpPr>
        <p:spPr>
          <a:xfrm>
            <a:off x="1660575" y="1304019"/>
            <a:ext cx="9054354" cy="4315027"/>
          </a:xfrm>
          <a:prstGeom prst="rect">
            <a:avLst/>
          </a:prstGeom>
          <a:noFill/>
        </p:spPr>
        <p:txBody>
          <a:bodyPr wrap="square">
            <a:spAutoFit/>
          </a:bodyPr>
          <a:lstStyle/>
          <a:p>
            <a:pPr marL="342900" indent="-342900">
              <a:lnSpc>
                <a:spcPct val="200000"/>
              </a:lnSpc>
              <a:buFont typeface="Wingdings" panose="05000000000000000000" pitchFamily="2" charset="2"/>
              <a:buChar char="q"/>
            </a:pPr>
            <a:r>
              <a:rPr lang="en-US" sz="2000" b="1" u="sng" dirty="0"/>
              <a:t>The inclusion of previous studies in the study plan achieves some objectives:</a:t>
            </a:r>
          </a:p>
          <a:p>
            <a:pPr>
              <a:lnSpc>
                <a:spcPct val="200000"/>
              </a:lnSpc>
            </a:pPr>
            <a:r>
              <a:rPr lang="en-US" sz="2000" dirty="0"/>
              <a:t>  - Emphasizing that the problem of the study that has been chosen </a:t>
            </a:r>
            <a:r>
              <a:rPr lang="en-US" sz="2000" b="1" dirty="0"/>
              <a:t>has not been addressed before</a:t>
            </a:r>
            <a:r>
              <a:rPr lang="en-US" sz="2000" dirty="0"/>
              <a:t>, or it has been addressed, but without </a:t>
            </a:r>
            <a:r>
              <a:rPr lang="en-US" sz="2000" b="1" dirty="0"/>
              <a:t>sufficient depth </a:t>
            </a:r>
            <a:r>
              <a:rPr lang="en-US" sz="2000" dirty="0"/>
              <a:t>and detail.</a:t>
            </a:r>
          </a:p>
          <a:p>
            <a:pPr>
              <a:lnSpc>
                <a:spcPct val="200000"/>
              </a:lnSpc>
            </a:pPr>
            <a:r>
              <a:rPr lang="en-US" sz="2000" dirty="0"/>
              <a:t>- Previous studies help the researcher formulate the study’s objectives in light of the summary of previous studies.</a:t>
            </a:r>
          </a:p>
          <a:p>
            <a:pPr>
              <a:lnSpc>
                <a:spcPct val="200000"/>
              </a:lnSpc>
            </a:pPr>
            <a:r>
              <a:rPr lang="en-US" sz="2000" dirty="0"/>
              <a:t>- Benefit from previous researchers' experiences in formulating questions and hypotheses of the study, and the scientific method used in these studies.</a:t>
            </a:r>
          </a:p>
        </p:txBody>
      </p:sp>
    </p:spTree>
    <p:extLst>
      <p:ext uri="{BB962C8B-B14F-4D97-AF65-F5344CB8AC3E}">
        <p14:creationId xmlns:p14="http://schemas.microsoft.com/office/powerpoint/2010/main" val="35349829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425154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7. </a:t>
            </a:r>
            <a:r>
              <a:rPr lang="en-US" sz="2800" b="1" dirty="0">
                <a:solidFill>
                  <a:schemeClr val="bg1"/>
                </a:solidFill>
              </a:rPr>
              <a:t>Research Methodology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74165" y="1850612"/>
            <a:ext cx="7943749" cy="1852815"/>
          </a:xfrm>
          <a:prstGeom prst="rect">
            <a:avLst/>
          </a:prstGeom>
          <a:noFill/>
        </p:spPr>
        <p:txBody>
          <a:bodyPr wrap="square">
            <a:spAutoFit/>
          </a:bodyPr>
          <a:lstStyle/>
          <a:p>
            <a:pPr algn="l" rtl="0">
              <a:lnSpc>
                <a:spcPct val="200000"/>
              </a:lnSpc>
            </a:pPr>
            <a:r>
              <a:rPr lang="en-US" sz="2000" b="1" i="0" dirty="0">
                <a:solidFill>
                  <a:srgbClr val="333333"/>
                </a:solidFill>
                <a:effectLst/>
                <a:latin typeface="neo sans arabic"/>
              </a:rPr>
              <a:t>- </a:t>
            </a:r>
            <a:r>
              <a:rPr lang="en-US" sz="2000" b="1" dirty="0"/>
              <a:t>Determine the research method to be used</a:t>
            </a:r>
          </a:p>
          <a:p>
            <a:pPr algn="l" rtl="0">
              <a:lnSpc>
                <a:spcPct val="200000"/>
              </a:lnSpc>
            </a:pPr>
            <a:r>
              <a:rPr lang="en-US" sz="2000" b="1" dirty="0"/>
              <a:t>- Determine the sources of data acquisition</a:t>
            </a:r>
          </a:p>
          <a:p>
            <a:pPr algn="l" rtl="0">
              <a:lnSpc>
                <a:spcPct val="200000"/>
              </a:lnSpc>
            </a:pPr>
            <a:r>
              <a:rPr lang="en-US" sz="2000" b="1" dirty="0"/>
              <a:t>- Determine the study population and sample type</a:t>
            </a:r>
          </a:p>
        </p:txBody>
      </p:sp>
    </p:spTree>
    <p:extLst>
      <p:ext uri="{BB962C8B-B14F-4D97-AF65-F5344CB8AC3E}">
        <p14:creationId xmlns:p14="http://schemas.microsoft.com/office/powerpoint/2010/main" val="424085317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315027"/>
          </a:xfrm>
          <a:prstGeom prst="rect">
            <a:avLst/>
          </a:prstGeom>
          <a:noFill/>
        </p:spPr>
        <p:txBody>
          <a:bodyPr wrap="square">
            <a:spAutoFit/>
          </a:bodyPr>
          <a:lstStyle/>
          <a:p>
            <a:pPr marL="342900" indent="-342900" algn="l" rtl="0">
              <a:lnSpc>
                <a:spcPct val="200000"/>
              </a:lnSpc>
              <a:buFont typeface="Arial" panose="020B0604020202020204" pitchFamily="34" charset="0"/>
              <a:buChar char="•"/>
            </a:pPr>
            <a:r>
              <a:rPr lang="en-US" sz="2000" dirty="0"/>
              <a:t>The limitations of a study are its flaws or </a:t>
            </a:r>
            <a:r>
              <a:rPr lang="en-US" sz="2000" b="1" dirty="0"/>
              <a:t>shortcomings</a:t>
            </a:r>
            <a:r>
              <a:rPr lang="en-US" sz="2000" dirty="0"/>
              <a:t> which could be the result of the unavailability of resources, small sample size, flawed methodology, etc.</a:t>
            </a:r>
          </a:p>
          <a:p>
            <a:pPr marL="342900" indent="-342900" algn="l" rtl="0">
              <a:lnSpc>
                <a:spcPct val="200000"/>
              </a:lnSpc>
              <a:buFont typeface="Arial" panose="020B0604020202020204" pitchFamily="34" charset="0"/>
              <a:buChar char="•"/>
            </a:pPr>
            <a:r>
              <a:rPr lang="en-US" sz="2000" dirty="0"/>
              <a:t> No study is completely flawless or inclusive of all possible aspects. Therefore, listing the limitations of your study reflects </a:t>
            </a:r>
            <a:r>
              <a:rPr lang="en-US" sz="2000" b="1" dirty="0"/>
              <a:t>honesty and transparency </a:t>
            </a:r>
            <a:r>
              <a:rPr lang="en-US" sz="2000" dirty="0"/>
              <a:t>and also shows that you have a </a:t>
            </a:r>
            <a:r>
              <a:rPr lang="en-US" sz="2000" b="1" dirty="0"/>
              <a:t>complete understanding </a:t>
            </a:r>
            <a:r>
              <a:rPr lang="en-US" sz="2000" dirty="0"/>
              <a:t>of the topic</a:t>
            </a:r>
            <a:r>
              <a:rPr lang="en-US" sz="2000" b="0" i="0" dirty="0">
                <a:solidFill>
                  <a:srgbClr val="20272D"/>
                </a:solidFill>
                <a:effectLst/>
                <a:latin typeface="Alegreya Sans"/>
              </a:rPr>
              <a:t>.</a:t>
            </a:r>
            <a:endParaRPr lang="en-US" sz="2000" b="0" i="0" dirty="0">
              <a:solidFill>
                <a:srgbClr val="333333"/>
              </a:solidFill>
              <a:effectLst/>
              <a:latin typeface="neo sans arabic"/>
            </a:endParaRPr>
          </a:p>
        </p:txBody>
      </p:sp>
    </p:spTree>
    <p:extLst>
      <p:ext uri="{BB962C8B-B14F-4D97-AF65-F5344CB8AC3E}">
        <p14:creationId xmlns:p14="http://schemas.microsoft.com/office/powerpoint/2010/main" val="340105690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75820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8. </a:t>
            </a:r>
            <a:r>
              <a:rPr lang="en-US" sz="2800" b="1" dirty="0">
                <a:solidFill>
                  <a:schemeClr val="bg1"/>
                </a:solidFill>
              </a:rPr>
              <a:t>Research Limitation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algn="l" rtl="0">
              <a:lnSpc>
                <a:spcPct val="200000"/>
              </a:lnSpc>
            </a:pPr>
            <a:r>
              <a:rPr lang="en-US" sz="2000" b="1" u="sng" dirty="0"/>
              <a:t>The three limits of Scientific Research:</a:t>
            </a:r>
          </a:p>
          <a:p>
            <a:pPr marL="342900" indent="-342900" algn="l" rtl="0">
              <a:lnSpc>
                <a:spcPct val="200000"/>
              </a:lnSpc>
              <a:buFontTx/>
              <a:buChar char="-"/>
            </a:pPr>
            <a:r>
              <a:rPr lang="en-US" sz="2000" b="1" dirty="0"/>
              <a:t>Temporal Limits</a:t>
            </a:r>
          </a:p>
          <a:p>
            <a:pPr marL="342900" indent="-342900" algn="l" rtl="0">
              <a:lnSpc>
                <a:spcPct val="200000"/>
              </a:lnSpc>
              <a:buFontTx/>
              <a:buChar char="-"/>
            </a:pPr>
            <a:r>
              <a:rPr lang="en-US" sz="2000" b="1" dirty="0"/>
              <a:t>Spatial Limits</a:t>
            </a:r>
          </a:p>
          <a:p>
            <a:pPr marL="342900" indent="-342900" algn="l" rtl="0">
              <a:lnSpc>
                <a:spcPct val="200000"/>
              </a:lnSpc>
              <a:buFontTx/>
              <a:buChar char="-"/>
            </a:pPr>
            <a:r>
              <a:rPr lang="en-US" sz="2000" b="1" dirty="0"/>
              <a:t>Objective Boundaries</a:t>
            </a:r>
          </a:p>
          <a:p>
            <a:pPr marL="342900" indent="-342900" algn="l" rtl="0">
              <a:lnSpc>
                <a:spcPct val="200000"/>
              </a:lnSpc>
              <a:buFontTx/>
              <a:buChar char="-"/>
            </a:pPr>
            <a:endParaRPr lang="en-US" sz="2000" b="1" u="sng" dirty="0"/>
          </a:p>
          <a:p>
            <a:pPr marL="342900" indent="-342900" algn="l" rtl="0">
              <a:lnSpc>
                <a:spcPct val="200000"/>
              </a:lnSpc>
              <a:buFont typeface="Arial" panose="020B0604020202020204" pitchFamily="34" charset="0"/>
              <a:buChar char="•"/>
            </a:pPr>
            <a:endParaRPr lang="en-US" sz="2000" b="1" i="0" u="sng" dirty="0">
              <a:solidFill>
                <a:srgbClr val="333333"/>
              </a:solidFill>
              <a:effectLst/>
              <a:latin typeface="neo sans arabic"/>
            </a:endParaRPr>
          </a:p>
        </p:txBody>
      </p:sp>
    </p:spTree>
    <p:extLst>
      <p:ext uri="{BB962C8B-B14F-4D97-AF65-F5344CB8AC3E}">
        <p14:creationId xmlns:p14="http://schemas.microsoft.com/office/powerpoint/2010/main" val="16236839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3632789"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9. </a:t>
            </a:r>
            <a:r>
              <a:rPr lang="en-US" sz="2800" b="1" dirty="0">
                <a:solidFill>
                  <a:schemeClr val="bg1"/>
                </a:solidFill>
              </a:rPr>
              <a:t>Research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893877"/>
            <a:ext cx="8366823" cy="3083921"/>
          </a:xfrm>
          <a:prstGeom prst="rect">
            <a:avLst/>
          </a:prstGeom>
          <a:noFill/>
        </p:spPr>
        <p:txBody>
          <a:bodyPr wrap="square">
            <a:spAutoFit/>
          </a:bodyPr>
          <a:lstStyle/>
          <a:p>
            <a:pPr marL="342900" indent="-342900" algn="l" rtl="0">
              <a:lnSpc>
                <a:spcPct val="200000"/>
              </a:lnSpc>
              <a:buFontTx/>
              <a:buChar char="-"/>
            </a:pPr>
            <a:r>
              <a:rPr lang="en-US" sz="2000" b="1" dirty="0"/>
              <a:t>It includes chapters and sections that will be covered by the study in addressing the researcher's topic.</a:t>
            </a:r>
          </a:p>
          <a:p>
            <a:pPr marL="342900" indent="-342900" algn="l" rtl="0">
              <a:lnSpc>
                <a:spcPct val="200000"/>
              </a:lnSpc>
              <a:buFontTx/>
              <a:buChar char="-"/>
            </a:pPr>
            <a:r>
              <a:rPr lang="en-US" sz="2000" b="1" dirty="0"/>
              <a:t>The general structure of the search is shown in the form of main points or titles of chapters and sections only</a:t>
            </a:r>
          </a:p>
          <a:p>
            <a:pPr marL="342900" indent="-342900" algn="l" rtl="0">
              <a:lnSpc>
                <a:spcPct val="200000"/>
              </a:lnSpc>
              <a:buFont typeface="Arial" panose="020B0604020202020204" pitchFamily="34" charset="0"/>
              <a:buChar char="•"/>
            </a:pPr>
            <a:endParaRPr lang="en-US" sz="2000" b="1" i="0" dirty="0">
              <a:solidFill>
                <a:srgbClr val="333333"/>
              </a:solidFill>
              <a:effectLst/>
              <a:latin typeface="neo sans arabic"/>
            </a:endParaRPr>
          </a:p>
        </p:txBody>
      </p:sp>
    </p:spTree>
    <p:extLst>
      <p:ext uri="{BB962C8B-B14F-4D97-AF65-F5344CB8AC3E}">
        <p14:creationId xmlns:p14="http://schemas.microsoft.com/office/powerpoint/2010/main" val="251022200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6064" y="557432"/>
            <a:ext cx="4134786" cy="523220"/>
          </a:xfrm>
          <a:prstGeom prst="rect">
            <a:avLst/>
          </a:prstGeom>
          <a:noFill/>
        </p:spPr>
        <p:txBody>
          <a:bodyPr wrap="none" rtlCol="0">
            <a:spAutoFit/>
          </a:bodyPr>
          <a:lstStyle/>
          <a:p>
            <a:r>
              <a:rPr lang="en-GB" sz="2800" b="1" dirty="0">
                <a:solidFill>
                  <a:schemeClr val="bg1"/>
                </a:solidFill>
                <a:latin typeface="Verdana" panose="020B0604030504040204" pitchFamily="34" charset="0"/>
                <a:cs typeface="Times New Roman" panose="02020603050405020304" pitchFamily="18" charset="0"/>
              </a:rPr>
              <a:t> 10. </a:t>
            </a:r>
            <a:r>
              <a:rPr lang="en-US" sz="2800" b="1" dirty="0">
                <a:solidFill>
                  <a:schemeClr val="bg1"/>
                </a:solidFill>
              </a:rPr>
              <a:t>Research 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2</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marL="342900" indent="-342900" algn="l" rtl="0">
              <a:lnSpc>
                <a:spcPct val="200000"/>
              </a:lnSpc>
              <a:buFontTx/>
              <a:buChar char="-"/>
            </a:pPr>
            <a:r>
              <a:rPr lang="en-US" sz="2000" dirty="0"/>
              <a:t>It contains all the sources and references that he benefited from and referred to in preparing his plan.</a:t>
            </a:r>
          </a:p>
          <a:p>
            <a:pPr marL="342900" indent="-342900" algn="l" rtl="0">
              <a:lnSpc>
                <a:spcPct val="200000"/>
              </a:lnSpc>
              <a:buFontTx/>
              <a:buChar char="-"/>
            </a:pPr>
            <a:r>
              <a:rPr lang="en-US" sz="2000" dirty="0"/>
              <a:t>It is possible to add another group of references more closely related to the subject of the research, in order to reassure the researcher himself, the supervisor of the study, and the research plan discussion committee that a sufficient number of references are initially available.</a:t>
            </a:r>
            <a:endParaRPr lang="en-US" sz="2000" i="0" dirty="0">
              <a:solidFill>
                <a:srgbClr val="333333"/>
              </a:solidFill>
              <a:effectLst/>
              <a:latin typeface="neo sans arabic"/>
            </a:endParaRPr>
          </a:p>
        </p:txBody>
      </p:sp>
    </p:spTree>
    <p:extLst>
      <p:ext uri="{BB962C8B-B14F-4D97-AF65-F5344CB8AC3E}">
        <p14:creationId xmlns:p14="http://schemas.microsoft.com/office/powerpoint/2010/main" val="4600066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34949599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7980</TotalTime>
  <Words>1871</Words>
  <Application>Microsoft Office PowerPoint</Application>
  <PresentationFormat>Widescreen</PresentationFormat>
  <Paragraphs>210</Paragraphs>
  <Slides>30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Alegreya Sans</vt:lpstr>
      <vt:lpstr>Arial</vt:lpstr>
      <vt:lpstr>Calibri</vt:lpstr>
      <vt:lpstr>Calibri Light</vt:lpstr>
      <vt:lpstr>neo sans arabic</vt:lpstr>
      <vt:lpstr>Tajawal Medium</vt:lpstr>
      <vt:lpstr>Times New Roman</vt:lpstr>
      <vt:lpstr>Verdana</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107</cp:revision>
  <dcterms:created xsi:type="dcterms:W3CDTF">2021-08-03T13:03:26Z</dcterms:created>
  <dcterms:modified xsi:type="dcterms:W3CDTF">2022-10-22T07:36:56Z</dcterms:modified>
</cp:coreProperties>
</file>