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92" r:id="rId4"/>
    <p:sldId id="293" r:id="rId5"/>
    <p:sldId id="294" r:id="rId6"/>
    <p:sldId id="295" r:id="rId7"/>
    <p:sldId id="296" r:id="rId8"/>
    <p:sldId id="297" r:id="rId9"/>
    <p:sldId id="298" r:id="rId10"/>
    <p:sldId id="299" r:id="rId11"/>
    <p:sldId id="300" r:id="rId12"/>
    <p:sldId id="301" r:id="rId13"/>
    <p:sldId id="302" r:id="rId14"/>
    <p:sldId id="303" r:id="rId15"/>
    <p:sldId id="304" r:id="rId16"/>
    <p:sldId id="305" r:id="rId17"/>
    <p:sldId id="306" r:id="rId18"/>
    <p:sldId id="307" r:id="rId19"/>
    <p:sldId id="308" r:id="rId20"/>
    <p:sldId id="309" r:id="rId21"/>
    <p:sldId id="310" r:id="rId22"/>
    <p:sldId id="311" r:id="rId23"/>
    <p:sldId id="312" r:id="rId24"/>
    <p:sldId id="313" r:id="rId25"/>
    <p:sldId id="314" r:id="rId26"/>
    <p:sldId id="315" r:id="rId27"/>
    <p:sldId id="316" r:id="rId28"/>
    <p:sldId id="317" r:id="rId29"/>
    <p:sldId id="318" r:id="rId30"/>
    <p:sldId id="319" r:id="rId31"/>
    <p:sldId id="320" r:id="rId32"/>
    <p:sldId id="321" r:id="rId33"/>
    <p:sldId id="322" r:id="rId34"/>
    <p:sldId id="323" r:id="rId35"/>
    <p:sldId id="324" r:id="rId36"/>
    <p:sldId id="325" r:id="rId37"/>
    <p:sldId id="326" r:id="rId38"/>
    <p:sldId id="327" r:id="rId39"/>
    <p:sldId id="328" r:id="rId40"/>
    <p:sldId id="329" r:id="rId41"/>
    <p:sldId id="291"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2" d="100"/>
          <a:sy n="72" d="100"/>
        </p:scale>
        <p:origin x="54"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7.emf"/><Relationship Id="rId7"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7.emf"/><Relationship Id="rId7"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8.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9.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1.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3.png"/><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114671"/>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3432313" y="3338986"/>
            <a:ext cx="9024731" cy="971937"/>
          </a:xfrm>
          <a:prstGeom prst="rect">
            <a:avLst/>
          </a:prstGeom>
        </p:spPr>
      </p:pic>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61478"/>
            <a:ext cx="9646276" cy="2369880"/>
          </a:xfrm>
          <a:prstGeom prst="rect">
            <a:avLst/>
          </a:prstGeom>
        </p:spPr>
        <p:txBody>
          <a:bodyPr wrap="square">
            <a:spAutoFit/>
          </a:bodyPr>
          <a:lstStyle/>
          <a:p>
            <a:r>
              <a:rPr lang="en-US" sz="2800" b="1" dirty="0" smtClean="0">
                <a:solidFill>
                  <a:srgbClr val="FF9518"/>
                </a:solidFill>
                <a:latin typeface="Calibri" panose="020F0502020204030204" pitchFamily="34" charset="0"/>
              </a:rPr>
              <a:t>RHSA (Admin 1) </a:t>
            </a:r>
            <a:r>
              <a:rPr lang="de-DE" sz="2800" b="1" dirty="0">
                <a:solidFill>
                  <a:srgbClr val="FF9518"/>
                </a:solidFill>
                <a:latin typeface="Calibri" panose="020F0502020204030204" pitchFamily="34" charset="0"/>
              </a:rPr>
              <a:t>Red Hat Enterprise Linux 8 Essentials</a:t>
            </a:r>
            <a:r>
              <a:rPr lang="en-US" sz="2800" b="1" dirty="0">
                <a:solidFill>
                  <a:srgbClr val="FF9518"/>
                </a:solidFill>
                <a:latin typeface="Calibri" panose="020F0502020204030204" pitchFamily="34" charset="0"/>
              </a:rPr>
              <a:t> </a:t>
            </a:r>
            <a:endParaRPr lang="en-US" sz="2800" b="1" dirty="0" smtClean="0">
              <a:solidFill>
                <a:srgbClr val="FF9518"/>
              </a:solidFill>
              <a:latin typeface="Calibri" panose="020F0502020204030204" pitchFamily="34" charset="0"/>
            </a:endParaRPr>
          </a:p>
          <a:p>
            <a:r>
              <a:rPr lang="en-US" sz="2800" b="1" dirty="0">
                <a:solidFill>
                  <a:srgbClr val="FF9518"/>
                </a:solidFill>
                <a:latin typeface="Calibri" panose="020F0502020204030204" pitchFamily="34" charset="0"/>
              </a:rPr>
              <a:t>       </a:t>
            </a:r>
            <a:r>
              <a:rPr lang="en-US" sz="2800" b="1" dirty="0">
                <a:solidFill>
                  <a:srgbClr val="FFC000"/>
                </a:solidFill>
                <a:latin typeface="Tajawal"/>
              </a:rPr>
              <a:t>  </a:t>
            </a:r>
            <a:endParaRPr lang="en-US" sz="2800" b="1" dirty="0" smtClean="0">
              <a:solidFill>
                <a:srgbClr val="FFC000"/>
              </a:solidFill>
              <a:latin typeface="Tajawal"/>
            </a:endParaRPr>
          </a:p>
          <a:p>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a:solidFill>
                  <a:srgbClr val="24A9E1"/>
                </a:solidFill>
                <a:latin typeface="Tajawal"/>
              </a:rPr>
              <a:t> </a:t>
            </a:r>
            <a:r>
              <a:rPr lang="en-US" sz="2800" b="1" dirty="0" smtClean="0">
                <a:solidFill>
                  <a:srgbClr val="24A9E1"/>
                </a:solidFill>
                <a:latin typeface="Tajawal"/>
              </a:rPr>
              <a:t>                                           </a:t>
            </a:r>
            <a:r>
              <a:rPr lang="en-US" sz="2800" b="1" dirty="0" smtClean="0">
                <a:solidFill>
                  <a:srgbClr val="FF9518"/>
                </a:solidFill>
                <a:latin typeface="Tajawal"/>
              </a:rPr>
              <a:t>Lecture 4</a:t>
            </a:r>
            <a:endParaRPr lang="en-US" sz="2800" dirty="0"/>
          </a:p>
          <a:p>
            <a:r>
              <a:rPr lang="en-US" dirty="0"/>
              <a:t/>
            </a:r>
            <a:br>
              <a:rPr lang="en-US" dirty="0"/>
            </a:br>
            <a:endParaRPr lang="ar-EG" dirty="0"/>
          </a:p>
        </p:txBody>
      </p:sp>
      <p:sp>
        <p:nvSpPr>
          <p:cNvPr id="3" name="Rectangle 2"/>
          <p:cNvSpPr/>
          <p:nvPr/>
        </p:nvSpPr>
        <p:spPr>
          <a:xfrm>
            <a:off x="3811502" y="3532566"/>
            <a:ext cx="8108823" cy="584775"/>
          </a:xfrm>
          <a:prstGeom prst="rect">
            <a:avLst/>
          </a:prstGeom>
        </p:spPr>
        <p:txBody>
          <a:bodyPr wrap="none">
            <a:spAutoFit/>
          </a:bodyPr>
          <a:lstStyle/>
          <a:p>
            <a:r>
              <a:rPr lang="en-US" sz="3200" b="1" dirty="0"/>
              <a:t>MANAGING LOCAL LINUX USERS AND </a:t>
            </a:r>
            <a:r>
              <a:rPr lang="en-US" sz="3200" b="1" dirty="0" smtClean="0"/>
              <a:t>GROUPS</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14" name="Rectangle 13"/>
          <p:cNvSpPr/>
          <p:nvPr/>
        </p:nvSpPr>
        <p:spPr>
          <a:xfrm>
            <a:off x="696324" y="1635785"/>
            <a:ext cx="10799352" cy="3785652"/>
          </a:xfrm>
          <a:prstGeom prst="rect">
            <a:avLst/>
          </a:prstGeom>
        </p:spPr>
        <p:txBody>
          <a:bodyPr wrap="square">
            <a:spAutoFit/>
          </a:bodyPr>
          <a:lstStyle/>
          <a:p>
            <a:pPr marL="342900" indent="-342900">
              <a:buFont typeface="Wingdings" panose="05000000000000000000" pitchFamily="2" charset="2"/>
              <a:buChar char="v"/>
            </a:pPr>
            <a:r>
              <a:rPr lang="en-US" sz="2400" b="1" dirty="0">
                <a:solidFill>
                  <a:srgbClr val="FF0000"/>
                </a:solidFill>
              </a:rPr>
              <a:t>WHAT IS A USER</a:t>
            </a:r>
            <a:r>
              <a:rPr lang="en-US" sz="2400" b="1" dirty="0" smtClean="0">
                <a:solidFill>
                  <a:srgbClr val="FF0000"/>
                </a:solidFill>
              </a:rPr>
              <a:t>?</a:t>
            </a:r>
          </a:p>
          <a:p>
            <a:r>
              <a:rPr lang="en-US" sz="2400" b="1" dirty="0" smtClean="0">
                <a:solidFill>
                  <a:srgbClr val="FF0000"/>
                </a:solidFill>
              </a:rPr>
              <a:t> </a:t>
            </a:r>
          </a:p>
          <a:p>
            <a:pPr marL="285750" indent="-285750">
              <a:buFont typeface="Wingdings" panose="05000000000000000000" pitchFamily="2" charset="2"/>
              <a:buChar char="q"/>
            </a:pPr>
            <a:r>
              <a:rPr lang="en-US" sz="2400" dirty="0" smtClean="0"/>
              <a:t>Every </a:t>
            </a:r>
            <a:r>
              <a:rPr lang="en-US" sz="2400" dirty="0"/>
              <a:t>process (running program) on the system runs as a particular user. Every file is owned by a particular user. Access to files and directories are restricted by user. </a:t>
            </a:r>
            <a:endParaRPr lang="en-US" sz="2400" dirty="0" smtClean="0"/>
          </a:p>
          <a:p>
            <a:pPr marL="285750" indent="-285750">
              <a:buFont typeface="Wingdings" panose="05000000000000000000" pitchFamily="2" charset="2"/>
              <a:buChar char="q"/>
            </a:pPr>
            <a:r>
              <a:rPr lang="en-US" sz="2400" dirty="0" smtClean="0">
                <a:solidFill>
                  <a:schemeClr val="accent1"/>
                </a:solidFill>
              </a:rPr>
              <a:t>The </a:t>
            </a:r>
            <a:r>
              <a:rPr lang="en-US" sz="2400" dirty="0">
                <a:solidFill>
                  <a:schemeClr val="accent1"/>
                </a:solidFill>
              </a:rPr>
              <a:t>user associated with a running process determines the files and directories accessible to that process. </a:t>
            </a:r>
            <a:endParaRPr lang="en-US" sz="2400" dirty="0" smtClean="0">
              <a:solidFill>
                <a:schemeClr val="accent1"/>
              </a:solidFill>
            </a:endParaRPr>
          </a:p>
          <a:p>
            <a:pPr marL="285750" indent="-285750">
              <a:buFont typeface="Wingdings" panose="05000000000000000000" pitchFamily="2" charset="2"/>
              <a:buChar char="q"/>
            </a:pPr>
            <a:r>
              <a:rPr lang="en-US" sz="2400" b="1" u="sng" dirty="0" smtClean="0">
                <a:solidFill>
                  <a:srgbClr val="FF0000"/>
                </a:solidFill>
              </a:rPr>
              <a:t>The </a:t>
            </a:r>
            <a:r>
              <a:rPr lang="en-US" sz="2400" b="1" u="sng" dirty="0">
                <a:solidFill>
                  <a:srgbClr val="FF0000"/>
                </a:solidFill>
              </a:rPr>
              <a:t>id command </a:t>
            </a:r>
            <a:r>
              <a:rPr lang="en-US" sz="2400" dirty="0">
                <a:solidFill>
                  <a:schemeClr val="accent6"/>
                </a:solidFill>
              </a:rPr>
              <a:t>is used to show information about the current logged-in user. </a:t>
            </a:r>
            <a:endParaRPr lang="en-US" sz="2400" dirty="0" smtClean="0">
              <a:solidFill>
                <a:schemeClr val="accent6"/>
              </a:solidFill>
            </a:endParaRPr>
          </a:p>
          <a:p>
            <a:pPr marL="285750" indent="-285750">
              <a:buFont typeface="Wingdings" panose="05000000000000000000" pitchFamily="2" charset="2"/>
              <a:buChar char="q"/>
            </a:pPr>
            <a:r>
              <a:rPr lang="en-US" sz="2400" dirty="0" smtClean="0">
                <a:solidFill>
                  <a:srgbClr val="FF9518"/>
                </a:solidFill>
              </a:rPr>
              <a:t>Basic </a:t>
            </a:r>
            <a:r>
              <a:rPr lang="en-US" sz="2400" dirty="0">
                <a:solidFill>
                  <a:srgbClr val="FF9518"/>
                </a:solidFill>
              </a:rPr>
              <a:t>information about another user can also be requested by passing in the username of that user as the first argument to the </a:t>
            </a:r>
            <a:r>
              <a:rPr lang="en-US" sz="2400" b="1" dirty="0">
                <a:solidFill>
                  <a:srgbClr val="FF0000"/>
                </a:solidFill>
              </a:rPr>
              <a:t>id command</a:t>
            </a:r>
            <a:r>
              <a:rPr lang="en-US" sz="2400" dirty="0" smtClean="0">
                <a:solidFill>
                  <a:srgbClr val="FF9518"/>
                </a:solidFill>
              </a:rPr>
              <a:t>.</a:t>
            </a:r>
          </a:p>
          <a:p>
            <a:pPr marL="285750" indent="-285750">
              <a:buFont typeface="Wingdings" panose="05000000000000000000" pitchFamily="2" charset="2"/>
              <a:buChar char="q"/>
            </a:pPr>
            <a:endParaRPr lang="ar-EG" sz="2400" dirty="0">
              <a:solidFill>
                <a:srgbClr val="FF9518"/>
              </a:solidFill>
            </a:endParaRPr>
          </a:p>
        </p:txBody>
      </p:sp>
      <p:pic>
        <p:nvPicPr>
          <p:cNvPr id="15" name="Picture 14"/>
          <p:cNvPicPr>
            <a:picLocks noChangeAspect="1"/>
          </p:cNvPicPr>
          <p:nvPr/>
        </p:nvPicPr>
        <p:blipFill>
          <a:blip r:embed="rId6"/>
          <a:stretch>
            <a:fillRect/>
          </a:stretch>
        </p:blipFill>
        <p:spPr>
          <a:xfrm>
            <a:off x="1858507" y="5214303"/>
            <a:ext cx="9345450" cy="1080480"/>
          </a:xfrm>
          <a:prstGeom prst="rect">
            <a:avLst/>
          </a:prstGeom>
        </p:spPr>
      </p:pic>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9" name="Rectangle 8"/>
          <p:cNvSpPr/>
          <p:nvPr/>
        </p:nvSpPr>
        <p:spPr>
          <a:xfrm>
            <a:off x="1222424" y="1634710"/>
            <a:ext cx="10227453" cy="830997"/>
          </a:xfrm>
          <a:prstGeom prst="rect">
            <a:avLst/>
          </a:prstGeom>
        </p:spPr>
        <p:txBody>
          <a:bodyPr wrap="square">
            <a:spAutoFit/>
          </a:bodyPr>
          <a:lstStyle/>
          <a:p>
            <a:pPr marL="342900" indent="-342900">
              <a:buFont typeface="Wingdings" panose="05000000000000000000" pitchFamily="2" charset="2"/>
              <a:buChar char="q"/>
            </a:pPr>
            <a:r>
              <a:rPr lang="en-US" sz="2400" dirty="0"/>
              <a:t>To view the user associated with a file or directory, use the ls -l command. The third column shows the username:</a:t>
            </a:r>
            <a:endParaRPr lang="ar-EG" sz="2400" dirty="0"/>
          </a:p>
        </p:txBody>
      </p:sp>
      <p:pic>
        <p:nvPicPr>
          <p:cNvPr id="11" name="Picture 10"/>
          <p:cNvPicPr>
            <a:picLocks noChangeAspect="1"/>
          </p:cNvPicPr>
          <p:nvPr/>
        </p:nvPicPr>
        <p:blipFill>
          <a:blip r:embed="rId6"/>
          <a:stretch>
            <a:fillRect/>
          </a:stretch>
        </p:blipFill>
        <p:spPr>
          <a:xfrm>
            <a:off x="1222425" y="2553676"/>
            <a:ext cx="7758215" cy="1223193"/>
          </a:xfrm>
          <a:prstGeom prst="rect">
            <a:avLst/>
          </a:prstGeom>
        </p:spPr>
      </p:pic>
      <p:sp>
        <p:nvSpPr>
          <p:cNvPr id="13" name="Rectangle 12"/>
          <p:cNvSpPr/>
          <p:nvPr/>
        </p:nvSpPr>
        <p:spPr>
          <a:xfrm>
            <a:off x="1014364" y="3963563"/>
            <a:ext cx="10899339" cy="1938992"/>
          </a:xfrm>
          <a:prstGeom prst="rect">
            <a:avLst/>
          </a:prstGeom>
        </p:spPr>
        <p:txBody>
          <a:bodyPr wrap="square">
            <a:spAutoFit/>
          </a:bodyPr>
          <a:lstStyle/>
          <a:p>
            <a:pPr marL="342900" indent="-342900">
              <a:buFont typeface="Wingdings" panose="05000000000000000000" pitchFamily="2" charset="2"/>
              <a:buChar char="q"/>
            </a:pPr>
            <a:r>
              <a:rPr lang="en-US" sz="2400" dirty="0"/>
              <a:t>To view process information, use the </a:t>
            </a:r>
            <a:r>
              <a:rPr lang="en-US" sz="2400" b="1" dirty="0">
                <a:solidFill>
                  <a:srgbClr val="FF0000"/>
                </a:solidFill>
              </a:rPr>
              <a:t>ps command</a:t>
            </a:r>
            <a:r>
              <a:rPr lang="en-US" sz="2400" dirty="0"/>
              <a:t>. The default is to show only processes in the current shell</a:t>
            </a:r>
            <a:r>
              <a:rPr lang="en-US" sz="2400" dirty="0" smtClean="0"/>
              <a:t>.</a:t>
            </a:r>
          </a:p>
          <a:p>
            <a:r>
              <a:rPr lang="en-US" sz="2400" dirty="0" smtClean="0"/>
              <a:t> </a:t>
            </a:r>
          </a:p>
          <a:p>
            <a:pPr marL="342900" indent="-342900">
              <a:buFont typeface="Wingdings" panose="05000000000000000000" pitchFamily="2" charset="2"/>
              <a:buChar char="q"/>
            </a:pPr>
            <a:r>
              <a:rPr lang="en-US" sz="2400" dirty="0" smtClean="0"/>
              <a:t>Add </a:t>
            </a:r>
            <a:r>
              <a:rPr lang="en-US" sz="2400" dirty="0"/>
              <a:t>the a option to view all processes with a terminal. To view the user associated with a process, include the u option. </a:t>
            </a:r>
            <a:r>
              <a:rPr lang="en-US" sz="2400" b="1" dirty="0">
                <a:solidFill>
                  <a:srgbClr val="92D050"/>
                </a:solidFill>
              </a:rPr>
              <a:t>The first column shows the username: </a:t>
            </a:r>
            <a:endParaRPr lang="ar-EG" sz="2400" b="1" dirty="0">
              <a:solidFill>
                <a:srgbClr val="92D050"/>
              </a:solidFill>
            </a:endParaRPr>
          </a:p>
        </p:txBody>
      </p:sp>
    </p:spTree>
    <p:extLst>
      <p:ext uri="{BB962C8B-B14F-4D97-AF65-F5344CB8AC3E}">
        <p14:creationId xmlns:p14="http://schemas.microsoft.com/office/powerpoint/2010/main" val="10454141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9848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1471236" y="1639821"/>
            <a:ext cx="9249528" cy="2456906"/>
          </a:xfrm>
          <a:prstGeom prst="rect">
            <a:avLst/>
          </a:prstGeom>
        </p:spPr>
      </p:pic>
      <p:sp>
        <p:nvSpPr>
          <p:cNvPr id="9" name="Rectangle 8"/>
          <p:cNvSpPr/>
          <p:nvPr/>
        </p:nvSpPr>
        <p:spPr>
          <a:xfrm>
            <a:off x="1471236" y="4284084"/>
            <a:ext cx="10289500" cy="2308324"/>
          </a:xfrm>
          <a:prstGeom prst="rect">
            <a:avLst/>
          </a:prstGeom>
        </p:spPr>
        <p:txBody>
          <a:bodyPr wrap="square">
            <a:spAutoFit/>
          </a:bodyPr>
          <a:lstStyle/>
          <a:p>
            <a:pPr marL="285750" indent="-285750">
              <a:buFont typeface="Wingdings" panose="05000000000000000000" pitchFamily="2" charset="2"/>
              <a:buChar char="q"/>
            </a:pPr>
            <a:r>
              <a:rPr lang="en-US" sz="2400" dirty="0">
                <a:solidFill>
                  <a:srgbClr val="24A9E1"/>
                </a:solidFill>
              </a:rPr>
              <a:t>The output of the previous commands displays users by name, but internally the operating system tracks users by a </a:t>
            </a:r>
            <a:r>
              <a:rPr lang="en-US" sz="2400" b="1" dirty="0">
                <a:solidFill>
                  <a:srgbClr val="FF0000"/>
                </a:solidFill>
              </a:rPr>
              <a:t>UID number</a:t>
            </a:r>
            <a:r>
              <a:rPr lang="en-US" sz="2400" dirty="0">
                <a:solidFill>
                  <a:srgbClr val="24A9E1"/>
                </a:solidFill>
              </a:rPr>
              <a:t>. </a:t>
            </a:r>
            <a:endParaRPr lang="en-US" sz="2400" dirty="0" smtClean="0">
              <a:solidFill>
                <a:srgbClr val="24A9E1"/>
              </a:solidFill>
            </a:endParaRPr>
          </a:p>
          <a:p>
            <a:pPr marL="285750" indent="-285750">
              <a:buFont typeface="Wingdings" panose="05000000000000000000" pitchFamily="2" charset="2"/>
              <a:buChar char="q"/>
            </a:pPr>
            <a:r>
              <a:rPr lang="en-US" sz="2400" dirty="0" smtClean="0"/>
              <a:t>The </a:t>
            </a:r>
            <a:r>
              <a:rPr lang="en-US" sz="2400" dirty="0"/>
              <a:t>mapping of names to numbers is defined in databases of account information. By default, systems use a simple </a:t>
            </a:r>
            <a:r>
              <a:rPr lang="en-US" sz="2400" b="1" dirty="0">
                <a:solidFill>
                  <a:srgbClr val="FF0000"/>
                </a:solidFill>
              </a:rPr>
              <a:t>"flat file," the /</a:t>
            </a:r>
            <a:r>
              <a:rPr lang="en-US" sz="2400" b="1" dirty="0" err="1">
                <a:solidFill>
                  <a:srgbClr val="FF0000"/>
                </a:solidFill>
              </a:rPr>
              <a:t>etc</a:t>
            </a:r>
            <a:r>
              <a:rPr lang="en-US" sz="2400" b="1" dirty="0">
                <a:solidFill>
                  <a:srgbClr val="FF0000"/>
                </a:solidFill>
              </a:rPr>
              <a:t>/</a:t>
            </a:r>
            <a:r>
              <a:rPr lang="en-US" sz="2400" b="1" dirty="0" err="1">
                <a:solidFill>
                  <a:srgbClr val="FF0000"/>
                </a:solidFill>
              </a:rPr>
              <a:t>passwd</a:t>
            </a:r>
            <a:r>
              <a:rPr lang="en-US" sz="2400" b="1" dirty="0">
                <a:solidFill>
                  <a:srgbClr val="FF0000"/>
                </a:solidFill>
              </a:rPr>
              <a:t> file</a:t>
            </a:r>
            <a:r>
              <a:rPr lang="en-US" sz="2400" dirty="0"/>
              <a:t>, to store information about local users. </a:t>
            </a:r>
            <a:endParaRPr lang="en-US" sz="2400" dirty="0" smtClean="0"/>
          </a:p>
          <a:p>
            <a:pPr marL="285750" indent="-285750">
              <a:buFont typeface="Wingdings" panose="05000000000000000000" pitchFamily="2" charset="2"/>
              <a:buChar char="q"/>
            </a:pPr>
            <a:r>
              <a:rPr lang="en-US" sz="2400" dirty="0" smtClean="0"/>
              <a:t>The </a:t>
            </a:r>
            <a:r>
              <a:rPr lang="en-US" sz="2400" dirty="0"/>
              <a:t>format of </a:t>
            </a:r>
            <a:r>
              <a:rPr lang="en-US" sz="2400" b="1" dirty="0">
                <a:solidFill>
                  <a:srgbClr val="FF0000"/>
                </a:solidFill>
              </a:rPr>
              <a:t>/</a:t>
            </a:r>
            <a:r>
              <a:rPr lang="en-US" sz="2400" b="1" dirty="0" err="1">
                <a:solidFill>
                  <a:srgbClr val="FF0000"/>
                </a:solidFill>
              </a:rPr>
              <a:t>etc</a:t>
            </a:r>
            <a:r>
              <a:rPr lang="en-US" sz="2400" b="1" dirty="0">
                <a:solidFill>
                  <a:srgbClr val="FF0000"/>
                </a:solidFill>
              </a:rPr>
              <a:t>/</a:t>
            </a:r>
            <a:r>
              <a:rPr lang="en-US" sz="2400" b="1" dirty="0" err="1">
                <a:solidFill>
                  <a:srgbClr val="FF0000"/>
                </a:solidFill>
              </a:rPr>
              <a:t>passwd</a:t>
            </a:r>
            <a:r>
              <a:rPr lang="en-US" sz="2400" b="1" dirty="0">
                <a:solidFill>
                  <a:srgbClr val="FF0000"/>
                </a:solidFill>
              </a:rPr>
              <a:t> </a:t>
            </a:r>
            <a:r>
              <a:rPr lang="en-US" sz="2400" dirty="0"/>
              <a:t>follows (seven colon-separated fields): </a:t>
            </a:r>
            <a:endParaRPr lang="ar-EG" sz="2400" dirty="0"/>
          </a:p>
        </p:txBody>
      </p:sp>
    </p:spTree>
    <p:extLst>
      <p:ext uri="{BB962C8B-B14F-4D97-AF65-F5344CB8AC3E}">
        <p14:creationId xmlns:p14="http://schemas.microsoft.com/office/powerpoint/2010/main" val="35690741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1520299" y="1690688"/>
            <a:ext cx="9833501" cy="779312"/>
          </a:xfrm>
          <a:prstGeom prst="rect">
            <a:avLst/>
          </a:prstGeom>
        </p:spPr>
      </p:pic>
      <p:pic>
        <p:nvPicPr>
          <p:cNvPr id="11" name="Picture 10"/>
          <p:cNvPicPr>
            <a:picLocks noChangeAspect="1"/>
          </p:cNvPicPr>
          <p:nvPr/>
        </p:nvPicPr>
        <p:blipFill>
          <a:blip r:embed="rId7"/>
          <a:stretch>
            <a:fillRect/>
          </a:stretch>
        </p:blipFill>
        <p:spPr>
          <a:xfrm>
            <a:off x="1127748" y="2935763"/>
            <a:ext cx="10689837" cy="3265990"/>
          </a:xfrm>
          <a:prstGeom prst="rect">
            <a:avLst/>
          </a:prstGeom>
        </p:spPr>
      </p:pic>
    </p:spTree>
    <p:extLst>
      <p:ext uri="{BB962C8B-B14F-4D97-AF65-F5344CB8AC3E}">
        <p14:creationId xmlns:p14="http://schemas.microsoft.com/office/powerpoint/2010/main" val="15957730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838200" y="1680977"/>
            <a:ext cx="10406049" cy="4585871"/>
          </a:xfrm>
          <a:prstGeom prst="rect">
            <a:avLst/>
          </a:prstGeom>
        </p:spPr>
        <p:txBody>
          <a:bodyPr wrap="square">
            <a:spAutoFit/>
          </a:bodyPr>
          <a:lstStyle/>
          <a:p>
            <a:r>
              <a:rPr lang="en-US" sz="2400" b="1" dirty="0">
                <a:solidFill>
                  <a:schemeClr val="accent2"/>
                </a:solidFill>
              </a:rPr>
              <a:t>WHAT IS A GROUP</a:t>
            </a:r>
            <a:r>
              <a:rPr lang="en-US" sz="2400" b="1" dirty="0" smtClean="0">
                <a:solidFill>
                  <a:schemeClr val="accent2"/>
                </a:solidFill>
              </a:rPr>
              <a:t>?</a:t>
            </a:r>
          </a:p>
          <a:p>
            <a:r>
              <a:rPr lang="en-US" sz="2400" b="1" dirty="0" smtClean="0">
                <a:solidFill>
                  <a:schemeClr val="accent2"/>
                </a:solidFill>
              </a:rPr>
              <a:t> </a:t>
            </a:r>
          </a:p>
          <a:p>
            <a:pPr marL="342900" indent="-342900">
              <a:buFont typeface="Wingdings" panose="05000000000000000000" pitchFamily="2" charset="2"/>
              <a:buChar char="q"/>
            </a:pPr>
            <a:r>
              <a:rPr lang="en-US" sz="2400" dirty="0" smtClean="0"/>
              <a:t>Like </a:t>
            </a:r>
            <a:r>
              <a:rPr lang="en-US" sz="2400" dirty="0"/>
              <a:t>users, groups have a name and a number (GID). Local groups are defined in /</a:t>
            </a:r>
            <a:r>
              <a:rPr lang="en-US" sz="2400" dirty="0" err="1"/>
              <a:t>etc</a:t>
            </a:r>
            <a:r>
              <a:rPr lang="en-US" sz="2400" dirty="0"/>
              <a:t>/group</a:t>
            </a:r>
            <a:r>
              <a:rPr lang="en-US" sz="2400" dirty="0" smtClean="0"/>
              <a:t>.</a:t>
            </a:r>
          </a:p>
          <a:p>
            <a:pPr marL="342900" indent="-342900" algn="ctr">
              <a:buFont typeface="Wingdings" panose="05000000000000000000" pitchFamily="2" charset="2"/>
              <a:buChar char="Ø"/>
            </a:pPr>
            <a:r>
              <a:rPr lang="en-US" sz="2800" b="1" dirty="0">
                <a:solidFill>
                  <a:srgbClr val="FF0000"/>
                </a:solidFill>
              </a:rPr>
              <a:t>Primary groups </a:t>
            </a:r>
            <a:endParaRPr lang="en-US" sz="2800" b="1" dirty="0" smtClean="0">
              <a:solidFill>
                <a:srgbClr val="FF0000"/>
              </a:solidFill>
            </a:endParaRPr>
          </a:p>
          <a:p>
            <a:pPr marL="342900" indent="-342900">
              <a:buFont typeface="Wingdings" panose="05000000000000000000" pitchFamily="2" charset="2"/>
              <a:buChar char="q"/>
            </a:pPr>
            <a:r>
              <a:rPr lang="en-US" sz="2400" dirty="0" smtClean="0"/>
              <a:t>• </a:t>
            </a:r>
            <a:r>
              <a:rPr lang="en-US" sz="2400" dirty="0">
                <a:solidFill>
                  <a:schemeClr val="accent2">
                    <a:lumMod val="75000"/>
                  </a:schemeClr>
                </a:solidFill>
              </a:rPr>
              <a:t>Every user has exactly one primary group. </a:t>
            </a:r>
            <a:endParaRPr lang="en-US" sz="2400" dirty="0" smtClean="0">
              <a:solidFill>
                <a:schemeClr val="accent2">
                  <a:lumMod val="75000"/>
                </a:schemeClr>
              </a:solidFill>
            </a:endParaRPr>
          </a:p>
          <a:p>
            <a:pPr marL="342900" indent="-342900">
              <a:buFont typeface="Wingdings" panose="05000000000000000000" pitchFamily="2" charset="2"/>
              <a:buChar char="q"/>
            </a:pPr>
            <a:r>
              <a:rPr lang="en-US" sz="2400" dirty="0" smtClean="0"/>
              <a:t>• </a:t>
            </a:r>
            <a:r>
              <a:rPr lang="en-US" sz="2400" dirty="0">
                <a:solidFill>
                  <a:srgbClr val="00B050"/>
                </a:solidFill>
              </a:rPr>
              <a:t>For local users, the primary group is defined by the GID number of the group listed in the fourth field of /etc/</a:t>
            </a:r>
            <a:r>
              <a:rPr lang="en-US" sz="2400" dirty="0" err="1">
                <a:solidFill>
                  <a:srgbClr val="00B050"/>
                </a:solidFill>
              </a:rPr>
              <a:t>passwd</a:t>
            </a:r>
            <a:r>
              <a:rPr lang="en-US" sz="2400" dirty="0">
                <a:solidFill>
                  <a:srgbClr val="00B050"/>
                </a:solidFill>
              </a:rPr>
              <a:t>. </a:t>
            </a:r>
            <a:endParaRPr lang="en-US" sz="2400" dirty="0" smtClean="0">
              <a:solidFill>
                <a:srgbClr val="00B050"/>
              </a:solidFill>
            </a:endParaRPr>
          </a:p>
          <a:p>
            <a:pPr marL="342900" indent="-342900">
              <a:buFont typeface="Wingdings" panose="05000000000000000000" pitchFamily="2" charset="2"/>
              <a:buChar char="q"/>
            </a:pPr>
            <a:r>
              <a:rPr lang="en-US" sz="2400" dirty="0" smtClean="0"/>
              <a:t>• </a:t>
            </a:r>
            <a:r>
              <a:rPr lang="en-US" sz="2400" dirty="0">
                <a:solidFill>
                  <a:srgbClr val="7030A0"/>
                </a:solidFill>
              </a:rPr>
              <a:t>Normally, the primary group owns new files created by the user. </a:t>
            </a:r>
            <a:endParaRPr lang="en-US" sz="2400" dirty="0" smtClean="0">
              <a:solidFill>
                <a:srgbClr val="7030A0"/>
              </a:solidFill>
            </a:endParaRPr>
          </a:p>
          <a:p>
            <a:pPr marL="342900" indent="-342900">
              <a:buFont typeface="Wingdings" panose="05000000000000000000" pitchFamily="2" charset="2"/>
              <a:buChar char="q"/>
            </a:pPr>
            <a:r>
              <a:rPr lang="en-US" sz="2400" dirty="0" smtClean="0"/>
              <a:t>• </a:t>
            </a:r>
            <a:r>
              <a:rPr lang="en-US" sz="2400" dirty="0"/>
              <a:t>Normally, the primary group of a newly created user is a newly created group with the same name as the user. The user is the only member of this User Private Group (UPG). </a:t>
            </a:r>
            <a:endParaRPr lang="ar-EG" sz="2400" dirty="0"/>
          </a:p>
        </p:txBody>
      </p:sp>
    </p:spTree>
    <p:extLst>
      <p:ext uri="{BB962C8B-B14F-4D97-AF65-F5344CB8AC3E}">
        <p14:creationId xmlns:p14="http://schemas.microsoft.com/office/powerpoint/2010/main" val="35721241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1540453" y="1869053"/>
            <a:ext cx="10015441" cy="2800767"/>
          </a:xfrm>
          <a:prstGeom prst="rect">
            <a:avLst/>
          </a:prstGeom>
        </p:spPr>
        <p:txBody>
          <a:bodyPr wrap="square">
            <a:spAutoFit/>
          </a:bodyPr>
          <a:lstStyle/>
          <a:p>
            <a:r>
              <a:rPr lang="en-US" sz="2800" b="1" dirty="0">
                <a:solidFill>
                  <a:srgbClr val="7030A0"/>
                </a:solidFill>
              </a:rPr>
              <a:t>Supplementary </a:t>
            </a:r>
            <a:r>
              <a:rPr lang="en-US" sz="2800" b="1" dirty="0" smtClean="0">
                <a:solidFill>
                  <a:srgbClr val="7030A0"/>
                </a:solidFill>
              </a:rPr>
              <a:t>groups</a:t>
            </a:r>
          </a:p>
          <a:p>
            <a:r>
              <a:rPr lang="en-US" sz="2800" b="1" dirty="0" smtClean="0">
                <a:solidFill>
                  <a:srgbClr val="7030A0"/>
                </a:solidFill>
              </a:rPr>
              <a:t> </a:t>
            </a:r>
          </a:p>
          <a:p>
            <a:r>
              <a:rPr lang="en-US" sz="2400" dirty="0" smtClean="0"/>
              <a:t>• </a:t>
            </a:r>
            <a:r>
              <a:rPr lang="en-US" sz="2400" dirty="0"/>
              <a:t>Users may be a member of zero or more supplementary groups. </a:t>
            </a:r>
            <a:endParaRPr lang="en-US" sz="2400" dirty="0" smtClean="0"/>
          </a:p>
          <a:p>
            <a:r>
              <a:rPr lang="en-US" sz="2400" dirty="0" smtClean="0"/>
              <a:t>• </a:t>
            </a:r>
            <a:r>
              <a:rPr lang="en-US" sz="2400" dirty="0"/>
              <a:t>The users that are supplementary members of local groups are listed in the last field of the group's entry in /etc/group. </a:t>
            </a:r>
            <a:endParaRPr lang="en-US" sz="2400" dirty="0" smtClean="0"/>
          </a:p>
          <a:p>
            <a:pPr marL="342900" indent="-342900">
              <a:buFont typeface="Wingdings" panose="05000000000000000000" pitchFamily="2" charset="2"/>
              <a:buChar char="§"/>
            </a:pPr>
            <a:r>
              <a:rPr lang="en-US" sz="2400" dirty="0" smtClean="0"/>
              <a:t>For </a:t>
            </a:r>
            <a:r>
              <a:rPr lang="en-US" sz="2400" dirty="0"/>
              <a:t>local groups, user membership is determined by a </a:t>
            </a:r>
            <a:r>
              <a:rPr lang="en-US" sz="2400" dirty="0" smtClean="0"/>
              <a:t>comma separated </a:t>
            </a:r>
            <a:r>
              <a:rPr lang="en-US" sz="2400" dirty="0"/>
              <a:t>list of users found in the last field of the group's entry in /etc/group: </a:t>
            </a:r>
            <a:endParaRPr lang="ar-EG" sz="2400" dirty="0"/>
          </a:p>
        </p:txBody>
      </p:sp>
      <p:pic>
        <p:nvPicPr>
          <p:cNvPr id="9" name="Picture 8"/>
          <p:cNvPicPr>
            <a:picLocks noChangeAspect="1"/>
          </p:cNvPicPr>
          <p:nvPr/>
        </p:nvPicPr>
        <p:blipFill>
          <a:blip r:embed="rId6"/>
          <a:stretch>
            <a:fillRect/>
          </a:stretch>
        </p:blipFill>
        <p:spPr>
          <a:xfrm>
            <a:off x="2106401" y="5017795"/>
            <a:ext cx="9978240" cy="720395"/>
          </a:xfrm>
          <a:prstGeom prst="rect">
            <a:avLst/>
          </a:prstGeom>
        </p:spPr>
      </p:pic>
    </p:spTree>
    <p:extLst>
      <p:ext uri="{BB962C8B-B14F-4D97-AF65-F5344CB8AC3E}">
        <p14:creationId xmlns:p14="http://schemas.microsoft.com/office/powerpoint/2010/main" val="8339940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65316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3351195" y="1167468"/>
            <a:ext cx="4555158" cy="523220"/>
          </a:xfrm>
          <a:prstGeom prst="rect">
            <a:avLst/>
          </a:prstGeom>
        </p:spPr>
        <p:txBody>
          <a:bodyPr wrap="none">
            <a:spAutoFit/>
          </a:bodyPr>
          <a:lstStyle/>
          <a:p>
            <a:r>
              <a:rPr lang="en-US" sz="2800" b="1" dirty="0"/>
              <a:t>USER AND GROUP CONCEPTS</a:t>
            </a:r>
            <a:endParaRPr lang="ar-EG" sz="2800" b="1" dirty="0"/>
          </a:p>
        </p:txBody>
      </p:sp>
      <p:pic>
        <p:nvPicPr>
          <p:cNvPr id="9" name="Picture 8"/>
          <p:cNvPicPr>
            <a:picLocks noChangeAspect="1"/>
          </p:cNvPicPr>
          <p:nvPr/>
        </p:nvPicPr>
        <p:blipFill>
          <a:blip r:embed="rId6"/>
          <a:stretch>
            <a:fillRect/>
          </a:stretch>
        </p:blipFill>
        <p:spPr>
          <a:xfrm>
            <a:off x="2254772" y="1561285"/>
            <a:ext cx="8545750" cy="5100737"/>
          </a:xfrm>
          <a:prstGeom prst="rect">
            <a:avLst/>
          </a:prstGeom>
        </p:spPr>
      </p:pic>
    </p:spTree>
    <p:extLst>
      <p:ext uri="{BB962C8B-B14F-4D97-AF65-F5344CB8AC3E}">
        <p14:creationId xmlns:p14="http://schemas.microsoft.com/office/powerpoint/2010/main" val="26951239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619008"/>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1427243" y="1465238"/>
            <a:ext cx="10333493" cy="5262979"/>
          </a:xfrm>
          <a:prstGeom prst="rect">
            <a:avLst/>
          </a:prstGeom>
        </p:spPr>
        <p:txBody>
          <a:bodyPr wrap="square">
            <a:spAutoFit/>
          </a:bodyPr>
          <a:lstStyle/>
          <a:p>
            <a:r>
              <a:rPr lang="en-US" sz="2400" dirty="0" smtClean="0"/>
              <a:t>1-200</a:t>
            </a:r>
            <a:r>
              <a:rPr lang="en-US" sz="2400" dirty="0" smtClean="0">
                <a:sym typeface="Wingdings" panose="05000000000000000000" pitchFamily="2" charset="2"/>
              </a:rPr>
              <a:t></a:t>
            </a:r>
            <a:r>
              <a:rPr lang="en-US" sz="2400" dirty="0"/>
              <a:t> UID number range for "system users" assigned statically to system processes by red </a:t>
            </a:r>
            <a:r>
              <a:rPr lang="en-US" sz="2400" dirty="0" smtClean="0"/>
              <a:t>hat</a:t>
            </a:r>
          </a:p>
          <a:p>
            <a:r>
              <a:rPr lang="en-US" sz="2400" b="1" dirty="0" smtClean="0">
                <a:solidFill>
                  <a:srgbClr val="7030A0"/>
                </a:solidFill>
              </a:rPr>
              <a:t>201</a:t>
            </a:r>
            <a:r>
              <a:rPr lang="en-US" sz="2400" b="1" dirty="0" smtClean="0">
                <a:solidFill>
                  <a:srgbClr val="7030A0"/>
                </a:solidFill>
                <a:sym typeface="Wingdings" panose="05000000000000000000" pitchFamily="2" charset="2"/>
              </a:rPr>
              <a:t></a:t>
            </a:r>
            <a:r>
              <a:rPr lang="en-US" sz="2400" dirty="0"/>
              <a:t> UID number range for "system users" used by system processes that do not own files on the file system.</a:t>
            </a:r>
            <a:endParaRPr lang="en-US" sz="2400" b="1" dirty="0" smtClean="0">
              <a:solidFill>
                <a:srgbClr val="7030A0"/>
              </a:solidFill>
            </a:endParaRPr>
          </a:p>
          <a:p>
            <a:pPr marL="342900" indent="-342900">
              <a:buFont typeface="Wingdings" panose="05000000000000000000" pitchFamily="2" charset="2"/>
              <a:buChar char="q"/>
            </a:pPr>
            <a:r>
              <a:rPr lang="en-US" sz="2400" b="1" dirty="0" smtClean="0">
                <a:solidFill>
                  <a:srgbClr val="7030A0"/>
                </a:solidFill>
              </a:rPr>
              <a:t>MANAGING </a:t>
            </a:r>
            <a:r>
              <a:rPr lang="en-US" sz="2400" b="1" dirty="0">
                <a:solidFill>
                  <a:srgbClr val="7030A0"/>
                </a:solidFill>
              </a:rPr>
              <a:t>LOCAL </a:t>
            </a:r>
            <a:r>
              <a:rPr lang="en-US" sz="2400" b="1" dirty="0" smtClean="0">
                <a:solidFill>
                  <a:srgbClr val="7030A0"/>
                </a:solidFill>
              </a:rPr>
              <a:t>USERS</a:t>
            </a:r>
            <a:endParaRPr lang="en-US" sz="2400" b="1" dirty="0" smtClean="0">
              <a:solidFill>
                <a:srgbClr val="7030A0"/>
              </a:solidFill>
            </a:endParaRPr>
          </a:p>
          <a:p>
            <a:pPr marL="285750" indent="-285750">
              <a:buFont typeface="Wingdings" panose="05000000000000000000" pitchFamily="2" charset="2"/>
              <a:buChar char="q"/>
            </a:pPr>
            <a:r>
              <a:rPr lang="en-US" sz="2400" dirty="0" smtClean="0"/>
              <a:t>A </a:t>
            </a:r>
            <a:r>
              <a:rPr lang="en-US" sz="2400" dirty="0"/>
              <a:t>number of command-line tools can be used to manage local user accounts</a:t>
            </a:r>
            <a:r>
              <a:rPr lang="en-US" sz="2400" dirty="0" smtClean="0"/>
              <a:t>.</a:t>
            </a:r>
          </a:p>
          <a:p>
            <a:pPr marL="285750" indent="-285750">
              <a:buFont typeface="Wingdings" panose="05000000000000000000" pitchFamily="2" charset="2"/>
              <a:buChar char="q"/>
            </a:pPr>
            <a:r>
              <a:rPr lang="en-US" sz="2400" dirty="0" err="1"/>
              <a:t>useradd</a:t>
            </a:r>
            <a:r>
              <a:rPr lang="en-US" sz="2400" dirty="0"/>
              <a:t> creates users </a:t>
            </a:r>
            <a:endParaRPr lang="en-US" sz="2400" dirty="0" smtClean="0"/>
          </a:p>
          <a:p>
            <a:pPr marL="285750" indent="-285750">
              <a:buFont typeface="Wingdings" panose="05000000000000000000" pitchFamily="2" charset="2"/>
              <a:buChar char="q"/>
            </a:pPr>
            <a:r>
              <a:rPr lang="en-US" sz="2400" dirty="0" smtClean="0"/>
              <a:t>• </a:t>
            </a:r>
            <a:r>
              <a:rPr lang="en-US" sz="2400" b="1" dirty="0" err="1">
                <a:solidFill>
                  <a:srgbClr val="FF0000"/>
                </a:solidFill>
              </a:rPr>
              <a:t>useradd</a:t>
            </a:r>
            <a:r>
              <a:rPr lang="en-US" sz="2400" dirty="0"/>
              <a:t> username sets reasonable defaults for all fields in </a:t>
            </a:r>
            <a:r>
              <a:rPr lang="en-US" sz="2400" b="1" dirty="0">
                <a:solidFill>
                  <a:srgbClr val="FF0000"/>
                </a:solidFill>
              </a:rPr>
              <a:t>/etc/passwd </a:t>
            </a:r>
            <a:r>
              <a:rPr lang="en-US" sz="2400" dirty="0"/>
              <a:t>when run without options. </a:t>
            </a:r>
            <a:endParaRPr lang="en-US" sz="2400" dirty="0" smtClean="0"/>
          </a:p>
          <a:p>
            <a:pPr marL="285750" indent="-285750">
              <a:buFont typeface="Wingdings" panose="05000000000000000000" pitchFamily="2" charset="2"/>
              <a:buChar char="q"/>
            </a:pPr>
            <a:r>
              <a:rPr lang="en-US" sz="2400" dirty="0" smtClean="0"/>
              <a:t>The </a:t>
            </a:r>
            <a:r>
              <a:rPr lang="en-US" sz="2400" b="1" dirty="0" err="1">
                <a:solidFill>
                  <a:srgbClr val="FF0000"/>
                </a:solidFill>
              </a:rPr>
              <a:t>useradd</a:t>
            </a:r>
            <a:r>
              <a:rPr lang="en-US" sz="2400" b="1" dirty="0">
                <a:solidFill>
                  <a:srgbClr val="FF0000"/>
                </a:solidFill>
              </a:rPr>
              <a:t> command </a:t>
            </a:r>
            <a:r>
              <a:rPr lang="en-US" sz="2400" dirty="0"/>
              <a:t>does not set any valid password by default, and the user cannot log in until a password is set. </a:t>
            </a:r>
            <a:endParaRPr lang="en-US" sz="2400" dirty="0" smtClean="0"/>
          </a:p>
          <a:p>
            <a:pPr marL="285750" indent="-285750">
              <a:buFont typeface="Wingdings" panose="05000000000000000000" pitchFamily="2" charset="2"/>
              <a:buChar char="q"/>
            </a:pPr>
            <a:r>
              <a:rPr lang="en-US" sz="2400" dirty="0" smtClean="0"/>
              <a:t>• </a:t>
            </a:r>
            <a:r>
              <a:rPr lang="en-US" sz="2400" b="1" dirty="0" err="1">
                <a:solidFill>
                  <a:srgbClr val="FF0000"/>
                </a:solidFill>
              </a:rPr>
              <a:t>useradd</a:t>
            </a:r>
            <a:r>
              <a:rPr lang="en-US" sz="2400" b="1" dirty="0">
                <a:solidFill>
                  <a:srgbClr val="FF0000"/>
                </a:solidFill>
              </a:rPr>
              <a:t> --</a:t>
            </a:r>
            <a:r>
              <a:rPr lang="en-US" sz="2400" dirty="0"/>
              <a:t>help will display the basic options that can be used to override the defaults. In most cases, the same options can be used with the </a:t>
            </a:r>
            <a:r>
              <a:rPr lang="en-US" sz="2400" b="1" dirty="0" err="1">
                <a:solidFill>
                  <a:srgbClr val="FF0000"/>
                </a:solidFill>
              </a:rPr>
              <a:t>usermod</a:t>
            </a:r>
            <a:r>
              <a:rPr lang="en-US" sz="2400" b="1" dirty="0">
                <a:solidFill>
                  <a:srgbClr val="FF0000"/>
                </a:solidFill>
              </a:rPr>
              <a:t> </a:t>
            </a:r>
            <a:r>
              <a:rPr lang="en-US" sz="2400" dirty="0">
                <a:solidFill>
                  <a:srgbClr val="00B050"/>
                </a:solidFill>
              </a:rPr>
              <a:t>command to modify an existing user. </a:t>
            </a:r>
            <a:endParaRPr lang="en-US" sz="2400" dirty="0" smtClean="0">
              <a:solidFill>
                <a:srgbClr val="00B050"/>
              </a:solidFill>
            </a:endParaRPr>
          </a:p>
        </p:txBody>
      </p:sp>
    </p:spTree>
    <p:extLst>
      <p:ext uri="{BB962C8B-B14F-4D97-AF65-F5344CB8AC3E}">
        <p14:creationId xmlns:p14="http://schemas.microsoft.com/office/powerpoint/2010/main" val="40930408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9" name="Rectangle 8"/>
          <p:cNvSpPr/>
          <p:nvPr/>
        </p:nvSpPr>
        <p:spPr>
          <a:xfrm>
            <a:off x="717274" y="2239820"/>
            <a:ext cx="10757452" cy="2677656"/>
          </a:xfrm>
          <a:prstGeom prst="rect">
            <a:avLst/>
          </a:prstGeom>
        </p:spPr>
        <p:txBody>
          <a:bodyPr wrap="square">
            <a:spAutoFit/>
          </a:bodyPr>
          <a:lstStyle/>
          <a:p>
            <a:pPr marL="285750" indent="-285750">
              <a:buFont typeface="Wingdings" panose="05000000000000000000" pitchFamily="2" charset="2"/>
              <a:buChar char="q"/>
            </a:pPr>
            <a:r>
              <a:rPr lang="en-US" sz="2400" dirty="0"/>
              <a:t>• Some defaults, such as the range of valid UID numbers and default password aging rules, are read from the </a:t>
            </a:r>
            <a:r>
              <a:rPr lang="en-US" sz="2400" b="1" dirty="0">
                <a:solidFill>
                  <a:srgbClr val="00B050"/>
                </a:solidFill>
              </a:rPr>
              <a:t>/etc/</a:t>
            </a:r>
            <a:r>
              <a:rPr lang="en-US" sz="2400" b="1" dirty="0" err="1">
                <a:solidFill>
                  <a:srgbClr val="00B050"/>
                </a:solidFill>
              </a:rPr>
              <a:t>login.defs</a:t>
            </a:r>
            <a:r>
              <a:rPr lang="en-US" sz="2400" b="1" dirty="0">
                <a:solidFill>
                  <a:srgbClr val="00B050"/>
                </a:solidFill>
              </a:rPr>
              <a:t> file. </a:t>
            </a:r>
            <a:r>
              <a:rPr lang="en-US" sz="2400" dirty="0"/>
              <a:t>Values in this file are only used when creating new users. </a:t>
            </a:r>
            <a:endParaRPr lang="en-US" sz="2400" dirty="0" smtClean="0"/>
          </a:p>
          <a:p>
            <a:pPr marL="285750" indent="-285750">
              <a:buFont typeface="Wingdings" panose="05000000000000000000" pitchFamily="2" charset="2"/>
              <a:buChar char="q"/>
            </a:pPr>
            <a:r>
              <a:rPr lang="en-US" sz="2400" dirty="0" smtClean="0"/>
              <a:t>A </a:t>
            </a:r>
            <a:r>
              <a:rPr lang="en-US" sz="2400" dirty="0"/>
              <a:t>change to this file will not have an effect on any existing users. </a:t>
            </a:r>
            <a:r>
              <a:rPr lang="en-US" sz="2400" b="1" dirty="0" err="1">
                <a:solidFill>
                  <a:srgbClr val="FF0000"/>
                </a:solidFill>
              </a:rPr>
              <a:t>usermod</a:t>
            </a:r>
            <a:r>
              <a:rPr lang="en-US" sz="2400" b="1" dirty="0">
                <a:solidFill>
                  <a:srgbClr val="FF0000"/>
                </a:solidFill>
              </a:rPr>
              <a:t> modifies </a:t>
            </a:r>
            <a:r>
              <a:rPr lang="en-US" sz="2400" dirty="0"/>
              <a:t>existing users </a:t>
            </a:r>
            <a:endParaRPr lang="en-US" sz="2400" dirty="0" smtClean="0"/>
          </a:p>
          <a:p>
            <a:pPr marL="285750" indent="-285750">
              <a:buFont typeface="Wingdings" panose="05000000000000000000" pitchFamily="2" charset="2"/>
              <a:buChar char="q"/>
            </a:pPr>
            <a:r>
              <a:rPr lang="en-US" sz="2400" dirty="0" smtClean="0"/>
              <a:t>• </a:t>
            </a:r>
            <a:r>
              <a:rPr lang="en-US" sz="2400" b="1" dirty="0" err="1">
                <a:solidFill>
                  <a:srgbClr val="FF0000"/>
                </a:solidFill>
              </a:rPr>
              <a:t>usermod</a:t>
            </a:r>
            <a:r>
              <a:rPr lang="en-US" sz="2400" b="1" dirty="0">
                <a:solidFill>
                  <a:srgbClr val="FF0000"/>
                </a:solidFill>
              </a:rPr>
              <a:t> --help </a:t>
            </a:r>
            <a:r>
              <a:rPr lang="en-US" sz="2400" dirty="0"/>
              <a:t>will display the basic options that can be used to modify an account. Some common options include: </a:t>
            </a:r>
            <a:endParaRPr lang="ar-EG" sz="2400" dirty="0"/>
          </a:p>
        </p:txBody>
      </p:sp>
    </p:spTree>
    <p:extLst>
      <p:ext uri="{BB962C8B-B14F-4D97-AF65-F5344CB8AC3E}">
        <p14:creationId xmlns:p14="http://schemas.microsoft.com/office/powerpoint/2010/main" val="15660710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62137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497207" y="1306245"/>
            <a:ext cx="7892498" cy="5344349"/>
          </a:xfrm>
          <a:prstGeom prst="rect">
            <a:avLst/>
          </a:prstGeom>
        </p:spPr>
      </p:pic>
    </p:spTree>
    <p:extLst>
      <p:ext uri="{BB962C8B-B14F-4D97-AF65-F5344CB8AC3E}">
        <p14:creationId xmlns:p14="http://schemas.microsoft.com/office/powerpoint/2010/main" val="30102144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1143028" y="1563826"/>
            <a:ext cx="10495694" cy="4893647"/>
          </a:xfrm>
          <a:prstGeom prst="rect">
            <a:avLst/>
          </a:prstGeom>
        </p:spPr>
        <p:txBody>
          <a:bodyPr wrap="square">
            <a:spAutoFit/>
          </a:bodyPr>
          <a:lstStyle/>
          <a:p>
            <a:pPr marL="342900" indent="-342900">
              <a:buFont typeface="Wingdings" panose="05000000000000000000" pitchFamily="2" charset="2"/>
              <a:buChar char="q"/>
            </a:pPr>
            <a:r>
              <a:rPr lang="en-US" sz="2400" b="1" dirty="0" err="1">
                <a:solidFill>
                  <a:srgbClr val="FF0000"/>
                </a:solidFill>
              </a:rPr>
              <a:t>userdel</a:t>
            </a:r>
            <a:r>
              <a:rPr lang="en-US" sz="2400" b="1" dirty="0">
                <a:solidFill>
                  <a:srgbClr val="FF0000"/>
                </a:solidFill>
              </a:rPr>
              <a:t> </a:t>
            </a:r>
            <a:r>
              <a:rPr lang="en-US" sz="2400" dirty="0"/>
              <a:t>deletes </a:t>
            </a:r>
            <a:r>
              <a:rPr lang="en-US" sz="2400" dirty="0" smtClean="0"/>
              <a:t>users</a:t>
            </a:r>
          </a:p>
          <a:p>
            <a:pPr marL="342900" indent="-342900">
              <a:buFont typeface="Wingdings" panose="05000000000000000000" pitchFamily="2" charset="2"/>
              <a:buChar char="q"/>
            </a:pPr>
            <a:r>
              <a:rPr lang="en-US" sz="2400" dirty="0" smtClean="0"/>
              <a:t> </a:t>
            </a:r>
            <a:r>
              <a:rPr lang="en-US" sz="2400" dirty="0">
                <a:solidFill>
                  <a:srgbClr val="FF0000"/>
                </a:solidFill>
              </a:rPr>
              <a:t>• </a:t>
            </a:r>
            <a:r>
              <a:rPr lang="en-US" sz="2400" dirty="0" err="1">
                <a:solidFill>
                  <a:srgbClr val="FF0000"/>
                </a:solidFill>
              </a:rPr>
              <a:t>userdel</a:t>
            </a:r>
            <a:r>
              <a:rPr lang="en-US" sz="2400" dirty="0">
                <a:solidFill>
                  <a:srgbClr val="FF0000"/>
                </a:solidFill>
              </a:rPr>
              <a:t> </a:t>
            </a:r>
            <a:r>
              <a:rPr lang="en-US" sz="2400" dirty="0" smtClean="0">
                <a:solidFill>
                  <a:srgbClr val="24A9E1"/>
                </a:solidFill>
              </a:rPr>
              <a:t>username </a:t>
            </a:r>
            <a:r>
              <a:rPr lang="en-US" sz="2400" dirty="0" smtClean="0">
                <a:solidFill>
                  <a:srgbClr val="24A9E1"/>
                </a:solidFill>
                <a:sym typeface="Wingdings" panose="05000000000000000000" pitchFamily="2" charset="2"/>
              </a:rPr>
              <a:t></a:t>
            </a:r>
            <a:r>
              <a:rPr lang="en-US" sz="2400" dirty="0" smtClean="0">
                <a:solidFill>
                  <a:srgbClr val="FF0000"/>
                </a:solidFill>
              </a:rPr>
              <a:t> </a:t>
            </a:r>
            <a:r>
              <a:rPr lang="en-US" sz="2400" dirty="0"/>
              <a:t>removes the user from </a:t>
            </a:r>
            <a:r>
              <a:rPr lang="en-US" sz="2400" b="1" dirty="0">
                <a:solidFill>
                  <a:srgbClr val="24A9E1"/>
                </a:solidFill>
              </a:rPr>
              <a:t>/etc/passwd</a:t>
            </a:r>
            <a:r>
              <a:rPr lang="en-US" sz="2400" dirty="0"/>
              <a:t>, but leaves the home directory intact by default. </a:t>
            </a:r>
            <a:endParaRPr lang="en-US" sz="2400" dirty="0" smtClean="0"/>
          </a:p>
          <a:p>
            <a:pPr marL="342900" indent="-342900">
              <a:buFont typeface="Wingdings" panose="05000000000000000000" pitchFamily="2" charset="2"/>
              <a:buChar char="q"/>
            </a:pPr>
            <a:r>
              <a:rPr lang="en-US" sz="2400" dirty="0" smtClean="0"/>
              <a:t>• </a:t>
            </a:r>
            <a:r>
              <a:rPr lang="en-US" sz="2400" b="1" dirty="0" err="1">
                <a:solidFill>
                  <a:schemeClr val="accent2"/>
                </a:solidFill>
              </a:rPr>
              <a:t>userdel</a:t>
            </a:r>
            <a:r>
              <a:rPr lang="en-US" sz="2400" b="1" dirty="0">
                <a:solidFill>
                  <a:schemeClr val="accent2"/>
                </a:solidFill>
              </a:rPr>
              <a:t> </a:t>
            </a:r>
            <a:r>
              <a:rPr lang="en-US" sz="2400" b="1" dirty="0">
                <a:solidFill>
                  <a:srgbClr val="24A9E1"/>
                </a:solidFill>
              </a:rPr>
              <a:t>-r </a:t>
            </a:r>
            <a:r>
              <a:rPr lang="en-US" sz="2400" b="1" dirty="0" smtClean="0">
                <a:solidFill>
                  <a:srgbClr val="24A9E1"/>
                </a:solidFill>
              </a:rPr>
              <a:t> </a:t>
            </a:r>
            <a:r>
              <a:rPr lang="en-US" sz="2400" b="1" dirty="0" smtClean="0">
                <a:solidFill>
                  <a:srgbClr val="24A9E1"/>
                </a:solidFill>
                <a:sym typeface="Wingdings" panose="05000000000000000000" pitchFamily="2" charset="2"/>
              </a:rPr>
              <a:t> </a:t>
            </a:r>
            <a:r>
              <a:rPr lang="en-US" sz="2400" dirty="0" smtClean="0"/>
              <a:t>username </a:t>
            </a:r>
            <a:r>
              <a:rPr lang="en-US" sz="2400" dirty="0"/>
              <a:t>removes the user and the user's home directory</a:t>
            </a:r>
            <a:r>
              <a:rPr lang="en-US" sz="2400" dirty="0" smtClean="0"/>
              <a:t>.</a:t>
            </a:r>
          </a:p>
          <a:p>
            <a:pPr marL="342900" indent="-342900">
              <a:buFont typeface="Wingdings" panose="05000000000000000000" pitchFamily="2" charset="2"/>
              <a:buChar char="q"/>
            </a:pPr>
            <a:endParaRPr lang="en-US" sz="2400" dirty="0"/>
          </a:p>
          <a:p>
            <a:pPr marL="342900" indent="-342900">
              <a:buFont typeface="Wingdings" panose="05000000000000000000" pitchFamily="2" charset="2"/>
              <a:buChar char="q"/>
            </a:pPr>
            <a:r>
              <a:rPr lang="en-US" sz="2400" b="1" dirty="0">
                <a:solidFill>
                  <a:schemeClr val="accent6"/>
                </a:solidFill>
              </a:rPr>
              <a:t>In Red Hat Enterprise Linux 7 </a:t>
            </a:r>
            <a:r>
              <a:rPr lang="en-US" sz="2400" b="1" dirty="0" smtClean="0">
                <a:solidFill>
                  <a:schemeClr val="accent6"/>
                </a:solidFill>
              </a:rPr>
              <a:t>:</a:t>
            </a:r>
          </a:p>
          <a:p>
            <a:pPr marL="342900" indent="-342900">
              <a:buFont typeface="Wingdings" panose="05000000000000000000" pitchFamily="2" charset="2"/>
              <a:buChar char="q"/>
            </a:pPr>
            <a:r>
              <a:rPr lang="en-US" sz="2400" b="1" dirty="0" smtClean="0">
                <a:solidFill>
                  <a:srgbClr val="FF0000"/>
                </a:solidFill>
              </a:rPr>
              <a:t>the </a:t>
            </a:r>
            <a:r>
              <a:rPr lang="en-US" sz="2400" b="1" dirty="0" err="1">
                <a:solidFill>
                  <a:srgbClr val="FF0000"/>
                </a:solidFill>
              </a:rPr>
              <a:t>useradd</a:t>
            </a:r>
            <a:r>
              <a:rPr lang="en-US" sz="2400" b="1" dirty="0">
                <a:solidFill>
                  <a:srgbClr val="FF0000"/>
                </a:solidFill>
              </a:rPr>
              <a:t> command </a:t>
            </a:r>
            <a:r>
              <a:rPr lang="en-US" sz="2400" dirty="0"/>
              <a:t>assigns new users the first free UID number available in the range starting from UID 1000 or above. (unless one is explicitly specified with the -u UID option). </a:t>
            </a:r>
            <a:endParaRPr lang="en-US" sz="2400" dirty="0" smtClean="0"/>
          </a:p>
          <a:p>
            <a:pPr marL="342900" indent="-342900">
              <a:buFont typeface="Wingdings" panose="05000000000000000000" pitchFamily="2" charset="2"/>
              <a:buChar char="q"/>
            </a:pPr>
            <a:r>
              <a:rPr lang="en-US" sz="2400" dirty="0" smtClean="0"/>
              <a:t>This </a:t>
            </a:r>
            <a:r>
              <a:rPr lang="en-US" sz="2400" dirty="0"/>
              <a:t>is how information leakage can occur: If the first free UID number had been previously assigned to a user account which has since been removed from the system, the old user's UID number will get reassigned to the new user, giving the new user ownership of the old user's remaining files. </a:t>
            </a:r>
            <a:endParaRPr lang="ar-EG" sz="2400" dirty="0"/>
          </a:p>
        </p:txBody>
      </p:sp>
    </p:spTree>
    <p:extLst>
      <p:ext uri="{BB962C8B-B14F-4D97-AF65-F5344CB8AC3E}">
        <p14:creationId xmlns:p14="http://schemas.microsoft.com/office/powerpoint/2010/main" val="8013911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1541740" y="1819089"/>
            <a:ext cx="7132722" cy="461665"/>
          </a:xfrm>
          <a:prstGeom prst="rect">
            <a:avLst/>
          </a:prstGeom>
        </p:spPr>
        <p:txBody>
          <a:bodyPr wrap="none">
            <a:spAutoFit/>
          </a:bodyPr>
          <a:lstStyle/>
          <a:p>
            <a:pPr marL="342900" indent="-342900">
              <a:buFont typeface="Wingdings" panose="05000000000000000000" pitchFamily="2" charset="2"/>
              <a:buChar char="q"/>
            </a:pPr>
            <a:r>
              <a:rPr lang="en-US" sz="2400" b="1" dirty="0"/>
              <a:t>The following scenario demonstrates this situation: </a:t>
            </a:r>
            <a:endParaRPr lang="ar-EG" sz="2400" b="1" dirty="0"/>
          </a:p>
        </p:txBody>
      </p:sp>
      <p:pic>
        <p:nvPicPr>
          <p:cNvPr id="9" name="Picture 8"/>
          <p:cNvPicPr>
            <a:picLocks noChangeAspect="1"/>
          </p:cNvPicPr>
          <p:nvPr/>
        </p:nvPicPr>
        <p:blipFill>
          <a:blip r:embed="rId6"/>
          <a:stretch>
            <a:fillRect/>
          </a:stretch>
        </p:blipFill>
        <p:spPr>
          <a:xfrm>
            <a:off x="1858506" y="2491799"/>
            <a:ext cx="8248069" cy="2796923"/>
          </a:xfrm>
          <a:prstGeom prst="rect">
            <a:avLst/>
          </a:prstGeom>
        </p:spPr>
      </p:pic>
    </p:spTree>
    <p:extLst>
      <p:ext uri="{BB962C8B-B14F-4D97-AF65-F5344CB8AC3E}">
        <p14:creationId xmlns:p14="http://schemas.microsoft.com/office/powerpoint/2010/main" val="30646411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838200" y="1846924"/>
            <a:ext cx="10922535" cy="2677656"/>
          </a:xfrm>
          <a:prstGeom prst="rect">
            <a:avLst/>
          </a:prstGeom>
        </p:spPr>
        <p:txBody>
          <a:bodyPr wrap="square">
            <a:spAutoFit/>
          </a:bodyPr>
          <a:lstStyle/>
          <a:p>
            <a:r>
              <a:rPr lang="en-US" sz="2400" b="1" i="1" dirty="0">
                <a:solidFill>
                  <a:srgbClr val="FF0000"/>
                </a:solidFill>
              </a:rPr>
              <a:t>passwd sets passwords </a:t>
            </a:r>
            <a:endParaRPr lang="en-US" sz="2400" b="1" i="1" dirty="0" smtClean="0">
              <a:solidFill>
                <a:srgbClr val="FF0000"/>
              </a:solidFill>
            </a:endParaRPr>
          </a:p>
          <a:p>
            <a:pPr marL="342900" indent="-342900">
              <a:buFont typeface="Wingdings" panose="05000000000000000000" pitchFamily="2" charset="2"/>
              <a:buChar char="Ø"/>
            </a:pPr>
            <a:r>
              <a:rPr lang="en-US" sz="2400" dirty="0" smtClean="0"/>
              <a:t>• </a:t>
            </a:r>
            <a:r>
              <a:rPr lang="en-US" sz="2400" dirty="0">
                <a:solidFill>
                  <a:srgbClr val="24A9E1"/>
                </a:solidFill>
              </a:rPr>
              <a:t>passwd username can be used to either set the user's initial password or change that user's password. </a:t>
            </a:r>
            <a:endParaRPr lang="en-US" sz="2400" dirty="0" smtClean="0">
              <a:solidFill>
                <a:srgbClr val="24A9E1"/>
              </a:solidFill>
            </a:endParaRPr>
          </a:p>
          <a:p>
            <a:pPr marL="342900" indent="-342900">
              <a:buFont typeface="Wingdings" panose="05000000000000000000" pitchFamily="2" charset="2"/>
              <a:buChar char="Ø"/>
            </a:pPr>
            <a:r>
              <a:rPr lang="en-US" sz="2400" dirty="0" smtClean="0"/>
              <a:t>• </a:t>
            </a:r>
            <a:r>
              <a:rPr lang="en-US" sz="2400" b="1" dirty="0">
                <a:solidFill>
                  <a:srgbClr val="92D050"/>
                </a:solidFill>
              </a:rPr>
              <a:t>The root user </a:t>
            </a:r>
            <a:r>
              <a:rPr lang="en-US" sz="2400" dirty="0"/>
              <a:t>can set a password to any value. </a:t>
            </a:r>
            <a:endParaRPr lang="en-US" sz="2400" dirty="0" smtClean="0"/>
          </a:p>
          <a:p>
            <a:pPr marL="342900" indent="-342900">
              <a:buFont typeface="Wingdings" panose="05000000000000000000" pitchFamily="2" charset="2"/>
              <a:buChar char="Ø"/>
            </a:pPr>
            <a:r>
              <a:rPr lang="en-US" sz="2400" dirty="0" smtClean="0"/>
              <a:t>A </a:t>
            </a:r>
            <a:r>
              <a:rPr lang="en-US" sz="2400" dirty="0"/>
              <a:t>message will be displayed if the password does not meet the minimum recommended criteria, but is followed by a prompt to retype the new password and all tokens are updated successfully. </a:t>
            </a:r>
            <a:endParaRPr lang="ar-EG" sz="2400" dirty="0"/>
          </a:p>
        </p:txBody>
      </p:sp>
      <p:pic>
        <p:nvPicPr>
          <p:cNvPr id="9" name="Picture 8"/>
          <p:cNvPicPr>
            <a:picLocks noChangeAspect="1"/>
          </p:cNvPicPr>
          <p:nvPr/>
        </p:nvPicPr>
        <p:blipFill>
          <a:blip r:embed="rId6"/>
          <a:stretch>
            <a:fillRect/>
          </a:stretch>
        </p:blipFill>
        <p:spPr>
          <a:xfrm>
            <a:off x="2402522" y="4524580"/>
            <a:ext cx="7853984" cy="1867560"/>
          </a:xfrm>
          <a:prstGeom prst="rect">
            <a:avLst/>
          </a:prstGeom>
        </p:spPr>
      </p:pic>
    </p:spTree>
    <p:extLst>
      <p:ext uri="{BB962C8B-B14F-4D97-AF65-F5344CB8AC3E}">
        <p14:creationId xmlns:p14="http://schemas.microsoft.com/office/powerpoint/2010/main" val="40159097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408873" y="1651373"/>
            <a:ext cx="11540535" cy="4154984"/>
          </a:xfrm>
          <a:prstGeom prst="rect">
            <a:avLst/>
          </a:prstGeom>
        </p:spPr>
        <p:txBody>
          <a:bodyPr wrap="square">
            <a:spAutoFit/>
          </a:bodyPr>
          <a:lstStyle/>
          <a:p>
            <a:pPr marL="285750" indent="-285750">
              <a:buFont typeface="Wingdings" panose="05000000000000000000" pitchFamily="2" charset="2"/>
              <a:buChar char="q"/>
            </a:pPr>
            <a:r>
              <a:rPr lang="en-US" sz="2400" dirty="0"/>
              <a:t>A regular user must choose a password which is at least 8 characters in length and is not based on a dictionary word, the username, or the previous password. </a:t>
            </a:r>
            <a:endParaRPr lang="en-US" sz="2400" dirty="0" smtClean="0"/>
          </a:p>
          <a:p>
            <a:endParaRPr lang="en-US" sz="2400" dirty="0"/>
          </a:p>
          <a:p>
            <a:r>
              <a:rPr lang="en-US" sz="2400" b="1" dirty="0" smtClean="0">
                <a:solidFill>
                  <a:srgbClr val="92D050"/>
                </a:solidFill>
              </a:rPr>
              <a:t>UID </a:t>
            </a:r>
            <a:r>
              <a:rPr lang="en-US" sz="2400" b="1" dirty="0">
                <a:solidFill>
                  <a:srgbClr val="92D050"/>
                </a:solidFill>
              </a:rPr>
              <a:t>ranges Specific UID numbers and ranges of numbers are used for specific purposes by Red Hat Enterprise Linux. </a:t>
            </a:r>
            <a:endParaRPr lang="en-US" sz="2400" b="1" dirty="0" smtClean="0">
              <a:solidFill>
                <a:srgbClr val="92D050"/>
              </a:solidFill>
            </a:endParaRPr>
          </a:p>
          <a:p>
            <a:r>
              <a:rPr lang="en-US" sz="2400" dirty="0" smtClean="0"/>
              <a:t>• </a:t>
            </a:r>
            <a:r>
              <a:rPr lang="en-US" sz="2400" dirty="0">
                <a:solidFill>
                  <a:srgbClr val="24A9E1"/>
                </a:solidFill>
              </a:rPr>
              <a:t>UID 0 is always assigned to the </a:t>
            </a:r>
            <a:r>
              <a:rPr lang="en-US" sz="2400" dirty="0" smtClean="0">
                <a:solidFill>
                  <a:srgbClr val="24A9E1"/>
                </a:solidFill>
              </a:rPr>
              <a:t>super user </a:t>
            </a:r>
            <a:r>
              <a:rPr lang="en-US" sz="2400" dirty="0">
                <a:solidFill>
                  <a:srgbClr val="24A9E1"/>
                </a:solidFill>
              </a:rPr>
              <a:t>account, root. </a:t>
            </a:r>
            <a:endParaRPr lang="en-US" sz="2400" dirty="0" smtClean="0">
              <a:solidFill>
                <a:srgbClr val="24A9E1"/>
              </a:solidFill>
            </a:endParaRPr>
          </a:p>
          <a:p>
            <a:r>
              <a:rPr lang="en-US" sz="2400" dirty="0" smtClean="0"/>
              <a:t>• </a:t>
            </a:r>
            <a:r>
              <a:rPr lang="en-US" sz="2400" dirty="0">
                <a:solidFill>
                  <a:srgbClr val="FF0000"/>
                </a:solidFill>
              </a:rPr>
              <a:t>UID 1-200 is a range of "system users" assigned statically to system processes by Red Hat</a:t>
            </a:r>
            <a:r>
              <a:rPr lang="en-US" sz="2400" dirty="0" smtClean="0">
                <a:solidFill>
                  <a:srgbClr val="FF0000"/>
                </a:solidFill>
              </a:rPr>
              <a:t>.</a:t>
            </a:r>
          </a:p>
          <a:p>
            <a:r>
              <a:rPr lang="en-US" sz="2400" dirty="0" smtClean="0"/>
              <a:t> </a:t>
            </a:r>
            <a:r>
              <a:rPr lang="en-US" sz="2400" dirty="0"/>
              <a:t>• </a:t>
            </a:r>
            <a:r>
              <a:rPr lang="en-US" sz="2400" dirty="0">
                <a:solidFill>
                  <a:srgbClr val="FF9518"/>
                </a:solidFill>
              </a:rPr>
              <a:t>UID 201-999 is a range of "system users" used by system processes that do not own files on the file system. </a:t>
            </a:r>
            <a:endParaRPr lang="en-US" sz="2400" dirty="0" smtClean="0">
              <a:solidFill>
                <a:srgbClr val="FF9518"/>
              </a:solidFill>
            </a:endParaRPr>
          </a:p>
          <a:p>
            <a:pPr marL="342900" indent="-342900">
              <a:buFont typeface="Wingdings" panose="05000000000000000000" pitchFamily="2" charset="2"/>
              <a:buChar char="q"/>
            </a:pPr>
            <a:r>
              <a:rPr lang="en-US" sz="2400" dirty="0" smtClean="0"/>
              <a:t>They </a:t>
            </a:r>
            <a:r>
              <a:rPr lang="en-US" sz="2400" dirty="0"/>
              <a:t>are typically assigned dynamically from the available pool when the software that needs them is </a:t>
            </a:r>
            <a:r>
              <a:rPr lang="en-US" sz="2400" dirty="0" smtClean="0"/>
              <a:t>installed</a:t>
            </a:r>
            <a:endParaRPr lang="ar-EG" sz="2400" dirty="0"/>
          </a:p>
        </p:txBody>
      </p:sp>
    </p:spTree>
    <p:extLst>
      <p:ext uri="{BB962C8B-B14F-4D97-AF65-F5344CB8AC3E}">
        <p14:creationId xmlns:p14="http://schemas.microsoft.com/office/powerpoint/2010/main" val="24101591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611212" y="1975325"/>
            <a:ext cx="11058310" cy="1569660"/>
          </a:xfrm>
          <a:prstGeom prst="rect">
            <a:avLst/>
          </a:prstGeom>
        </p:spPr>
        <p:txBody>
          <a:bodyPr wrap="square">
            <a:spAutoFit/>
          </a:bodyPr>
          <a:lstStyle/>
          <a:p>
            <a:pPr marL="342900" indent="-342900">
              <a:buFont typeface="Wingdings" panose="05000000000000000000" pitchFamily="2" charset="2"/>
              <a:buChar char="q"/>
            </a:pPr>
            <a:r>
              <a:rPr lang="en-US" sz="2400" dirty="0"/>
              <a:t>Programs run as these "unprivileged" system users in order to limit their access to just the resources they need to function</a:t>
            </a:r>
            <a:r>
              <a:rPr lang="en-US" sz="2400" dirty="0" smtClean="0"/>
              <a:t>.</a:t>
            </a:r>
          </a:p>
          <a:p>
            <a:endParaRPr lang="en-US" sz="2400" dirty="0"/>
          </a:p>
          <a:p>
            <a:r>
              <a:rPr lang="en-US" sz="2400" dirty="0"/>
              <a:t> • UID 1000+ is the range available for assignment to regular users.</a:t>
            </a:r>
            <a:endParaRPr lang="ar-EG" sz="2400" dirty="0"/>
          </a:p>
        </p:txBody>
      </p:sp>
      <p:pic>
        <p:nvPicPr>
          <p:cNvPr id="9" name="Picture 8"/>
          <p:cNvPicPr>
            <a:picLocks noChangeAspect="1"/>
          </p:cNvPicPr>
          <p:nvPr/>
        </p:nvPicPr>
        <p:blipFill>
          <a:blip r:embed="rId6"/>
          <a:stretch>
            <a:fillRect/>
          </a:stretch>
        </p:blipFill>
        <p:spPr>
          <a:xfrm>
            <a:off x="590409" y="3560280"/>
            <a:ext cx="11482266" cy="1966576"/>
          </a:xfrm>
          <a:prstGeom prst="rect">
            <a:avLst/>
          </a:prstGeom>
        </p:spPr>
      </p:pic>
    </p:spTree>
    <p:extLst>
      <p:ext uri="{BB962C8B-B14F-4D97-AF65-F5344CB8AC3E}">
        <p14:creationId xmlns:p14="http://schemas.microsoft.com/office/powerpoint/2010/main" val="457488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2972379" y="1738601"/>
            <a:ext cx="6266780" cy="461665"/>
          </a:xfrm>
          <a:prstGeom prst="rect">
            <a:avLst/>
          </a:prstGeom>
        </p:spPr>
        <p:txBody>
          <a:bodyPr wrap="none">
            <a:spAutoFit/>
          </a:bodyPr>
          <a:lstStyle/>
          <a:p>
            <a:r>
              <a:rPr lang="en-US" sz="2400" b="1" dirty="0">
                <a:solidFill>
                  <a:schemeClr val="accent6"/>
                </a:solidFill>
              </a:rPr>
              <a:t>CREATING USERS USING COMMANDLINE TOOLS</a:t>
            </a:r>
            <a:endParaRPr lang="ar-EG" sz="2400" b="1" dirty="0">
              <a:solidFill>
                <a:schemeClr val="accent6"/>
              </a:solidFill>
            </a:endParaRPr>
          </a:p>
        </p:txBody>
      </p:sp>
      <p:sp>
        <p:nvSpPr>
          <p:cNvPr id="9" name="Rectangle 8"/>
          <p:cNvSpPr/>
          <p:nvPr/>
        </p:nvSpPr>
        <p:spPr>
          <a:xfrm>
            <a:off x="611211" y="2351101"/>
            <a:ext cx="11050701" cy="1200329"/>
          </a:xfrm>
          <a:prstGeom prst="rect">
            <a:avLst/>
          </a:prstGeom>
        </p:spPr>
        <p:txBody>
          <a:bodyPr wrap="square">
            <a:spAutoFit/>
          </a:bodyPr>
          <a:lstStyle/>
          <a:p>
            <a:r>
              <a:rPr lang="en-US" sz="2400" dirty="0" smtClean="0"/>
              <a:t>1.will </a:t>
            </a:r>
            <a:r>
              <a:rPr lang="en-US" sz="2400" dirty="0"/>
              <a:t>create a number of users on your </a:t>
            </a:r>
            <a:r>
              <a:rPr lang="en-US" sz="2400" dirty="0" smtClean="0"/>
              <a:t>server X </a:t>
            </a:r>
            <a:r>
              <a:rPr lang="en-US" sz="2400" dirty="0"/>
              <a:t>system, setting and recording an initial password for each user. </a:t>
            </a:r>
            <a:endParaRPr lang="en-US" sz="2400" dirty="0" smtClean="0"/>
          </a:p>
          <a:p>
            <a:r>
              <a:rPr lang="en-US" sz="2400" dirty="0" smtClean="0">
                <a:solidFill>
                  <a:srgbClr val="FF0000"/>
                </a:solidFill>
              </a:rPr>
              <a:t>2.OUTCOMES </a:t>
            </a:r>
            <a:r>
              <a:rPr lang="en-US" sz="2400" dirty="0">
                <a:solidFill>
                  <a:srgbClr val="FF0000"/>
                </a:solidFill>
              </a:rPr>
              <a:t>A system with additional user accounts.</a:t>
            </a:r>
            <a:endParaRPr lang="ar-EG" sz="2400" dirty="0">
              <a:solidFill>
                <a:srgbClr val="FF0000"/>
              </a:solidFill>
            </a:endParaRPr>
          </a:p>
        </p:txBody>
      </p:sp>
      <p:sp>
        <p:nvSpPr>
          <p:cNvPr id="13" name="Rectangle 12"/>
          <p:cNvSpPr/>
          <p:nvPr/>
        </p:nvSpPr>
        <p:spPr>
          <a:xfrm>
            <a:off x="1060174" y="3660318"/>
            <a:ext cx="11131826" cy="2677656"/>
          </a:xfrm>
          <a:prstGeom prst="rect">
            <a:avLst/>
          </a:prstGeom>
        </p:spPr>
        <p:txBody>
          <a:bodyPr wrap="square">
            <a:spAutoFit/>
          </a:bodyPr>
          <a:lstStyle/>
          <a:p>
            <a:r>
              <a:rPr lang="en-US" sz="2400" b="1" dirty="0">
                <a:solidFill>
                  <a:schemeClr val="accent5"/>
                </a:solidFill>
              </a:rPr>
              <a:t>Reset your </a:t>
            </a:r>
            <a:r>
              <a:rPr lang="en-US" sz="2400" b="1" dirty="0" smtClean="0">
                <a:solidFill>
                  <a:schemeClr val="accent5"/>
                </a:solidFill>
              </a:rPr>
              <a:t>server X </a:t>
            </a:r>
            <a:r>
              <a:rPr lang="en-US" sz="2400" b="1" dirty="0">
                <a:solidFill>
                  <a:schemeClr val="accent5"/>
                </a:solidFill>
              </a:rPr>
              <a:t>system. </a:t>
            </a:r>
            <a:endParaRPr lang="en-US" sz="2400" b="1" dirty="0" smtClean="0">
              <a:solidFill>
                <a:schemeClr val="accent5"/>
              </a:solidFill>
            </a:endParaRPr>
          </a:p>
          <a:p>
            <a:pPr marL="342900" indent="-342900">
              <a:buAutoNum type="arabicPeriod"/>
            </a:pPr>
            <a:r>
              <a:rPr lang="en-US" sz="2400" dirty="0" smtClean="0"/>
              <a:t>Log </a:t>
            </a:r>
            <a:r>
              <a:rPr lang="en-US" sz="2400" dirty="0"/>
              <a:t>into the GNOME desktop on </a:t>
            </a:r>
            <a:r>
              <a:rPr lang="en-US" sz="2400" dirty="0" err="1"/>
              <a:t>serverX</a:t>
            </a:r>
            <a:r>
              <a:rPr lang="en-US" sz="2400" dirty="0"/>
              <a:t> as student with a password of student. </a:t>
            </a:r>
            <a:endParaRPr lang="en-US" sz="2400" dirty="0" smtClean="0"/>
          </a:p>
          <a:p>
            <a:endParaRPr lang="en-US" sz="2400" dirty="0" smtClean="0"/>
          </a:p>
          <a:p>
            <a:r>
              <a:rPr lang="en-US" sz="2400" dirty="0" smtClean="0"/>
              <a:t>       2</a:t>
            </a:r>
            <a:r>
              <a:rPr lang="en-US" sz="2400" dirty="0"/>
              <a:t>. Open a window with a Bash prompt. </a:t>
            </a:r>
            <a:endParaRPr lang="en-US" sz="2400" dirty="0" smtClean="0"/>
          </a:p>
          <a:p>
            <a:r>
              <a:rPr lang="en-US" sz="2400" dirty="0" smtClean="0"/>
              <a:t>            Select </a:t>
            </a:r>
            <a:r>
              <a:rPr lang="en-US" sz="2400" dirty="0"/>
              <a:t>Applications → Utilities → Terminal. </a:t>
            </a:r>
            <a:endParaRPr lang="en-US" sz="2400" dirty="0" smtClean="0"/>
          </a:p>
          <a:p>
            <a:endParaRPr lang="en-US" sz="2400" dirty="0" smtClean="0"/>
          </a:p>
          <a:p>
            <a:r>
              <a:rPr lang="en-US" sz="2400" dirty="0"/>
              <a:t> </a:t>
            </a:r>
            <a:r>
              <a:rPr lang="en-US" sz="2400" dirty="0" smtClean="0"/>
              <a:t>     3</a:t>
            </a:r>
            <a:r>
              <a:rPr lang="en-US" sz="2400" dirty="0"/>
              <a:t>. Become the root user at the shell prompt.</a:t>
            </a:r>
            <a:endParaRPr lang="ar-EG" sz="2400" dirty="0"/>
          </a:p>
        </p:txBody>
      </p:sp>
    </p:spTree>
    <p:extLst>
      <p:ext uri="{BB962C8B-B14F-4D97-AF65-F5344CB8AC3E}">
        <p14:creationId xmlns:p14="http://schemas.microsoft.com/office/powerpoint/2010/main" val="24275943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66483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377521" y="1695233"/>
            <a:ext cx="6952009" cy="1425029"/>
          </a:xfrm>
          <a:prstGeom prst="rect">
            <a:avLst/>
          </a:prstGeom>
        </p:spPr>
      </p:pic>
      <p:pic>
        <p:nvPicPr>
          <p:cNvPr id="9" name="Picture 8"/>
          <p:cNvPicPr>
            <a:picLocks noChangeAspect="1"/>
          </p:cNvPicPr>
          <p:nvPr/>
        </p:nvPicPr>
        <p:blipFill>
          <a:blip r:embed="rId7"/>
          <a:stretch>
            <a:fillRect/>
          </a:stretch>
        </p:blipFill>
        <p:spPr>
          <a:xfrm>
            <a:off x="2377521" y="3334578"/>
            <a:ext cx="8174724" cy="1579778"/>
          </a:xfrm>
          <a:prstGeom prst="rect">
            <a:avLst/>
          </a:prstGeom>
        </p:spPr>
      </p:pic>
      <p:pic>
        <p:nvPicPr>
          <p:cNvPr id="11" name="Picture 10"/>
          <p:cNvPicPr>
            <a:picLocks noChangeAspect="1"/>
          </p:cNvPicPr>
          <p:nvPr/>
        </p:nvPicPr>
        <p:blipFill>
          <a:blip r:embed="rId8"/>
          <a:stretch>
            <a:fillRect/>
          </a:stretch>
        </p:blipFill>
        <p:spPr>
          <a:xfrm>
            <a:off x="2399885" y="5184685"/>
            <a:ext cx="8029575" cy="1401989"/>
          </a:xfrm>
          <a:prstGeom prst="rect">
            <a:avLst/>
          </a:prstGeom>
        </p:spPr>
      </p:pic>
    </p:spTree>
    <p:extLst>
      <p:ext uri="{BB962C8B-B14F-4D97-AF65-F5344CB8AC3E}">
        <p14:creationId xmlns:p14="http://schemas.microsoft.com/office/powerpoint/2010/main" val="23274543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70760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061334" y="1738600"/>
            <a:ext cx="8039510" cy="1428669"/>
          </a:xfrm>
          <a:prstGeom prst="rect">
            <a:avLst/>
          </a:prstGeom>
        </p:spPr>
      </p:pic>
      <p:pic>
        <p:nvPicPr>
          <p:cNvPr id="9" name="Picture 8"/>
          <p:cNvPicPr>
            <a:picLocks noChangeAspect="1"/>
          </p:cNvPicPr>
          <p:nvPr/>
        </p:nvPicPr>
        <p:blipFill>
          <a:blip r:embed="rId7"/>
          <a:stretch>
            <a:fillRect/>
          </a:stretch>
        </p:blipFill>
        <p:spPr>
          <a:xfrm>
            <a:off x="1983517" y="3215181"/>
            <a:ext cx="9652208" cy="1095496"/>
          </a:xfrm>
          <a:prstGeom prst="rect">
            <a:avLst/>
          </a:prstGeom>
        </p:spPr>
      </p:pic>
      <p:pic>
        <p:nvPicPr>
          <p:cNvPr id="11" name="Picture 10"/>
          <p:cNvPicPr>
            <a:picLocks noChangeAspect="1"/>
          </p:cNvPicPr>
          <p:nvPr/>
        </p:nvPicPr>
        <p:blipFill>
          <a:blip r:embed="rId8"/>
          <a:stretch>
            <a:fillRect/>
          </a:stretch>
        </p:blipFill>
        <p:spPr>
          <a:xfrm>
            <a:off x="1983517" y="4341572"/>
            <a:ext cx="9652208" cy="2248096"/>
          </a:xfrm>
          <a:prstGeom prst="rect">
            <a:avLst/>
          </a:prstGeom>
        </p:spPr>
      </p:pic>
    </p:spTree>
    <p:extLst>
      <p:ext uri="{BB962C8B-B14F-4D97-AF65-F5344CB8AC3E}">
        <p14:creationId xmlns:p14="http://schemas.microsoft.com/office/powerpoint/2010/main" val="15953286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060626" y="1311465"/>
            <a:ext cx="7721376" cy="5110813"/>
          </a:xfrm>
          <a:prstGeom prst="rect">
            <a:avLst/>
          </a:prstGeom>
        </p:spPr>
      </p:pic>
    </p:spTree>
    <p:extLst>
      <p:ext uri="{BB962C8B-B14F-4D97-AF65-F5344CB8AC3E}">
        <p14:creationId xmlns:p14="http://schemas.microsoft.com/office/powerpoint/2010/main" val="18556837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345841" y="1548313"/>
            <a:ext cx="7089707" cy="1875646"/>
          </a:xfrm>
          <a:prstGeom prst="rect">
            <a:avLst/>
          </a:prstGeom>
        </p:spPr>
      </p:pic>
    </p:spTree>
    <p:extLst>
      <p:ext uri="{BB962C8B-B14F-4D97-AF65-F5344CB8AC3E}">
        <p14:creationId xmlns:p14="http://schemas.microsoft.com/office/powerpoint/2010/main" val="11110837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2548735" y="1790659"/>
            <a:ext cx="5070362" cy="461665"/>
          </a:xfrm>
          <a:prstGeom prst="rect">
            <a:avLst/>
          </a:prstGeom>
        </p:spPr>
        <p:txBody>
          <a:bodyPr wrap="none">
            <a:spAutoFit/>
          </a:bodyPr>
          <a:lstStyle/>
          <a:p>
            <a:r>
              <a:rPr lang="en-US" sz="2400" b="1" dirty="0">
                <a:solidFill>
                  <a:schemeClr val="accent5"/>
                </a:solidFill>
              </a:rPr>
              <a:t>MANAGING LOCAL GROUP ACCOUNTS</a:t>
            </a:r>
            <a:endParaRPr lang="ar-EG" sz="2400" b="1" dirty="0">
              <a:solidFill>
                <a:schemeClr val="accent5"/>
              </a:solidFill>
            </a:endParaRPr>
          </a:p>
        </p:txBody>
      </p:sp>
      <p:sp>
        <p:nvSpPr>
          <p:cNvPr id="9" name="Rectangle 8"/>
          <p:cNvSpPr/>
          <p:nvPr/>
        </p:nvSpPr>
        <p:spPr>
          <a:xfrm>
            <a:off x="611211" y="2430914"/>
            <a:ext cx="11315745" cy="2677656"/>
          </a:xfrm>
          <a:prstGeom prst="rect">
            <a:avLst/>
          </a:prstGeom>
        </p:spPr>
        <p:txBody>
          <a:bodyPr wrap="square">
            <a:spAutoFit/>
          </a:bodyPr>
          <a:lstStyle/>
          <a:p>
            <a:r>
              <a:rPr lang="en-US" sz="2400" b="1" dirty="0">
                <a:solidFill>
                  <a:srgbClr val="FF0000"/>
                </a:solidFill>
              </a:rPr>
              <a:t>MANAGING SUPPLEMENTARY GROUPS </a:t>
            </a:r>
            <a:endParaRPr lang="en-US" sz="2400" b="1" dirty="0" smtClean="0">
              <a:solidFill>
                <a:srgbClr val="FF0000"/>
              </a:solidFill>
            </a:endParaRPr>
          </a:p>
          <a:p>
            <a:pPr marL="342900" indent="-342900">
              <a:buFont typeface="Wingdings" panose="05000000000000000000" pitchFamily="2" charset="2"/>
              <a:buChar char="q"/>
            </a:pPr>
            <a:r>
              <a:rPr lang="en-US" sz="2400" dirty="0" smtClean="0"/>
              <a:t>A </a:t>
            </a:r>
            <a:r>
              <a:rPr lang="en-US" sz="2400" dirty="0"/>
              <a:t>group must exist before a user can be added to that group. Several command-line tools are used to manage local group accounts</a:t>
            </a:r>
            <a:r>
              <a:rPr lang="en-US" sz="2400" dirty="0" smtClean="0"/>
              <a:t>.</a:t>
            </a:r>
          </a:p>
          <a:p>
            <a:pPr marL="342900" indent="-342900">
              <a:buFont typeface="Wingdings" panose="05000000000000000000" pitchFamily="2" charset="2"/>
              <a:buChar char="q"/>
            </a:pPr>
            <a:r>
              <a:rPr lang="en-US" sz="2400" dirty="0" err="1">
                <a:solidFill>
                  <a:srgbClr val="00B0F0"/>
                </a:solidFill>
              </a:rPr>
              <a:t>groupadd</a:t>
            </a:r>
            <a:r>
              <a:rPr lang="en-US" sz="2400" dirty="0">
                <a:solidFill>
                  <a:srgbClr val="00B0F0"/>
                </a:solidFill>
              </a:rPr>
              <a:t> creates groups </a:t>
            </a:r>
            <a:endParaRPr lang="en-US" sz="2400" dirty="0" smtClean="0">
              <a:solidFill>
                <a:srgbClr val="00B0F0"/>
              </a:solidFill>
            </a:endParaRPr>
          </a:p>
          <a:p>
            <a:pPr marL="342900" indent="-342900">
              <a:buFont typeface="Wingdings" panose="05000000000000000000" pitchFamily="2" charset="2"/>
              <a:buChar char="q"/>
            </a:pPr>
            <a:r>
              <a:rPr lang="en-US" sz="2400" dirty="0" smtClean="0"/>
              <a:t>• </a:t>
            </a:r>
            <a:r>
              <a:rPr lang="en-US" sz="2400" dirty="0" err="1">
                <a:solidFill>
                  <a:srgbClr val="92D050"/>
                </a:solidFill>
              </a:rPr>
              <a:t>groupadd</a:t>
            </a:r>
            <a:r>
              <a:rPr lang="en-US" sz="2400" dirty="0">
                <a:solidFill>
                  <a:srgbClr val="92D050"/>
                </a:solidFill>
              </a:rPr>
              <a:t> </a:t>
            </a:r>
            <a:r>
              <a:rPr lang="en-US" sz="2400" dirty="0" err="1"/>
              <a:t>groupname</a:t>
            </a:r>
            <a:r>
              <a:rPr lang="en-US" sz="2400" dirty="0"/>
              <a:t> </a:t>
            </a:r>
            <a:r>
              <a:rPr lang="en-US" sz="2400" dirty="0" smtClean="0"/>
              <a:t> </a:t>
            </a:r>
            <a:r>
              <a:rPr lang="en-US" sz="2400" dirty="0" smtClean="0">
                <a:sym typeface="Wingdings" panose="05000000000000000000" pitchFamily="2" charset="2"/>
              </a:rPr>
              <a:t></a:t>
            </a:r>
            <a:r>
              <a:rPr lang="en-US" sz="2400" dirty="0" smtClean="0">
                <a:solidFill>
                  <a:srgbClr val="92D050"/>
                </a:solidFill>
              </a:rPr>
              <a:t>without </a:t>
            </a:r>
            <a:r>
              <a:rPr lang="en-US" sz="2400" dirty="0">
                <a:solidFill>
                  <a:srgbClr val="92D050"/>
                </a:solidFill>
              </a:rPr>
              <a:t>options uses the next available GID from the range specified in the </a:t>
            </a:r>
            <a:r>
              <a:rPr lang="en-US" sz="2400" b="1" dirty="0"/>
              <a:t>/etc/</a:t>
            </a:r>
            <a:r>
              <a:rPr lang="en-US" sz="2400" b="1" dirty="0" err="1"/>
              <a:t>login.defs</a:t>
            </a:r>
            <a:r>
              <a:rPr lang="en-US" sz="2400" b="1" dirty="0"/>
              <a:t> file</a:t>
            </a:r>
            <a:r>
              <a:rPr lang="en-US" sz="2400" dirty="0">
                <a:solidFill>
                  <a:srgbClr val="92D050"/>
                </a:solidFill>
              </a:rPr>
              <a:t>. </a:t>
            </a:r>
            <a:endParaRPr lang="en-US" sz="2400" dirty="0" smtClean="0">
              <a:solidFill>
                <a:srgbClr val="92D050"/>
              </a:solidFill>
            </a:endParaRPr>
          </a:p>
          <a:p>
            <a:pPr marL="342900" indent="-342900">
              <a:buFont typeface="Wingdings" panose="05000000000000000000" pitchFamily="2" charset="2"/>
              <a:buChar char="q"/>
            </a:pPr>
            <a:r>
              <a:rPr lang="en-US" sz="2400" dirty="0" smtClean="0"/>
              <a:t>• </a:t>
            </a:r>
            <a:r>
              <a:rPr lang="en-US" sz="2400" dirty="0"/>
              <a:t>The -g GID option is used to specify a specific GID.</a:t>
            </a:r>
            <a:endParaRPr lang="ar-EG" sz="2400" dirty="0"/>
          </a:p>
        </p:txBody>
      </p:sp>
      <p:pic>
        <p:nvPicPr>
          <p:cNvPr id="11" name="Picture 10"/>
          <p:cNvPicPr>
            <a:picLocks noChangeAspect="1"/>
          </p:cNvPicPr>
          <p:nvPr/>
        </p:nvPicPr>
        <p:blipFill>
          <a:blip r:embed="rId6"/>
          <a:stretch>
            <a:fillRect/>
          </a:stretch>
        </p:blipFill>
        <p:spPr>
          <a:xfrm>
            <a:off x="2548735" y="5341302"/>
            <a:ext cx="9200544" cy="572566"/>
          </a:xfrm>
          <a:prstGeom prst="rect">
            <a:avLst/>
          </a:prstGeom>
        </p:spPr>
      </p:pic>
    </p:spTree>
    <p:extLst>
      <p:ext uri="{BB962C8B-B14F-4D97-AF65-F5344CB8AC3E}">
        <p14:creationId xmlns:p14="http://schemas.microsoft.com/office/powerpoint/2010/main" val="406175497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1076850" y="1679210"/>
            <a:ext cx="10683886" cy="1200329"/>
          </a:xfrm>
          <a:prstGeom prst="rect">
            <a:avLst/>
          </a:prstGeom>
        </p:spPr>
        <p:txBody>
          <a:bodyPr wrap="square">
            <a:spAutoFit/>
          </a:bodyPr>
          <a:lstStyle/>
          <a:p>
            <a:pPr marL="285750" indent="-285750">
              <a:buFont typeface="Wingdings" panose="05000000000000000000" pitchFamily="2" charset="2"/>
              <a:buChar char="q"/>
            </a:pPr>
            <a:r>
              <a:rPr lang="en-US" sz="2400" dirty="0"/>
              <a:t>The </a:t>
            </a:r>
            <a:r>
              <a:rPr lang="en-US" sz="2400" b="1" dirty="0">
                <a:solidFill>
                  <a:srgbClr val="FF0000"/>
                </a:solidFill>
              </a:rPr>
              <a:t>-r option </a:t>
            </a:r>
            <a:r>
              <a:rPr lang="en-US" sz="2400" dirty="0"/>
              <a:t>will create a system group using a GID from the range of valid system GID numbers listed in the /etc/</a:t>
            </a:r>
            <a:r>
              <a:rPr lang="en-US" sz="2400" dirty="0" err="1"/>
              <a:t>login.defs</a:t>
            </a:r>
            <a:r>
              <a:rPr lang="en-US" sz="2400" dirty="0"/>
              <a:t> file</a:t>
            </a:r>
            <a:r>
              <a:rPr lang="en-US" sz="2400" dirty="0" smtClean="0"/>
              <a:t>.</a:t>
            </a:r>
          </a:p>
          <a:p>
            <a:pPr marL="285750" indent="-285750">
              <a:buFont typeface="Wingdings" panose="05000000000000000000" pitchFamily="2" charset="2"/>
              <a:buChar char="q"/>
            </a:pPr>
            <a:endParaRPr lang="ar-EG" sz="2400" dirty="0"/>
          </a:p>
        </p:txBody>
      </p:sp>
      <p:pic>
        <p:nvPicPr>
          <p:cNvPr id="9" name="Picture 8"/>
          <p:cNvPicPr>
            <a:picLocks noChangeAspect="1"/>
          </p:cNvPicPr>
          <p:nvPr/>
        </p:nvPicPr>
        <p:blipFill>
          <a:blip r:embed="rId6"/>
          <a:stretch>
            <a:fillRect/>
          </a:stretch>
        </p:blipFill>
        <p:spPr>
          <a:xfrm>
            <a:off x="1335247" y="2639573"/>
            <a:ext cx="8130027" cy="499857"/>
          </a:xfrm>
          <a:prstGeom prst="rect">
            <a:avLst/>
          </a:prstGeom>
        </p:spPr>
      </p:pic>
      <p:sp>
        <p:nvSpPr>
          <p:cNvPr id="11" name="Rectangle 10"/>
          <p:cNvSpPr/>
          <p:nvPr/>
        </p:nvSpPr>
        <p:spPr>
          <a:xfrm>
            <a:off x="1076850" y="3501670"/>
            <a:ext cx="10863359" cy="1200329"/>
          </a:xfrm>
          <a:prstGeom prst="rect">
            <a:avLst/>
          </a:prstGeom>
        </p:spPr>
        <p:txBody>
          <a:bodyPr wrap="square">
            <a:spAutoFit/>
          </a:bodyPr>
          <a:lstStyle/>
          <a:p>
            <a:pPr marL="342900" indent="-342900">
              <a:buFont typeface="Wingdings" panose="05000000000000000000" pitchFamily="2" charset="2"/>
              <a:buChar char="Ø"/>
            </a:pPr>
            <a:r>
              <a:rPr lang="en-US" sz="2400" b="1" dirty="0" err="1">
                <a:solidFill>
                  <a:srgbClr val="FF0000"/>
                </a:solidFill>
              </a:rPr>
              <a:t>groupmod</a:t>
            </a:r>
            <a:r>
              <a:rPr lang="en-US" sz="2400" dirty="0"/>
              <a:t> modifies existing groups </a:t>
            </a:r>
            <a:endParaRPr lang="en-US" sz="2400" dirty="0" smtClean="0"/>
          </a:p>
          <a:p>
            <a:pPr marL="342900" indent="-342900">
              <a:buFont typeface="Wingdings" panose="05000000000000000000" pitchFamily="2" charset="2"/>
              <a:buChar char="Ø"/>
            </a:pPr>
            <a:r>
              <a:rPr lang="en-US" sz="2400" dirty="0" smtClean="0"/>
              <a:t>• </a:t>
            </a:r>
            <a:r>
              <a:rPr lang="en-US" sz="2400" b="1" dirty="0">
                <a:solidFill>
                  <a:schemeClr val="accent6"/>
                </a:solidFill>
              </a:rPr>
              <a:t>The </a:t>
            </a:r>
            <a:r>
              <a:rPr lang="en-US" sz="2400" b="1" dirty="0" err="1">
                <a:solidFill>
                  <a:schemeClr val="accent6"/>
                </a:solidFill>
              </a:rPr>
              <a:t>groupmod</a:t>
            </a:r>
            <a:r>
              <a:rPr lang="en-US" sz="2400" b="1" dirty="0">
                <a:solidFill>
                  <a:schemeClr val="accent6"/>
                </a:solidFill>
              </a:rPr>
              <a:t> command </a:t>
            </a:r>
            <a:r>
              <a:rPr lang="en-US" sz="2400" dirty="0"/>
              <a:t>is used to change a group name to a GID mapping. The </a:t>
            </a:r>
            <a:r>
              <a:rPr lang="en-US" sz="2400" b="1" dirty="0">
                <a:solidFill>
                  <a:schemeClr val="accent5">
                    <a:lumMod val="60000"/>
                    <a:lumOff val="40000"/>
                  </a:schemeClr>
                </a:solidFill>
              </a:rPr>
              <a:t>-n option </a:t>
            </a:r>
            <a:r>
              <a:rPr lang="en-US" sz="2400" dirty="0"/>
              <a:t>is used to specify a new name.</a:t>
            </a:r>
            <a:endParaRPr lang="ar-EG" sz="2400" dirty="0"/>
          </a:p>
        </p:txBody>
      </p:sp>
      <p:pic>
        <p:nvPicPr>
          <p:cNvPr id="13" name="Picture 12"/>
          <p:cNvPicPr>
            <a:picLocks noChangeAspect="1"/>
          </p:cNvPicPr>
          <p:nvPr/>
        </p:nvPicPr>
        <p:blipFill>
          <a:blip r:embed="rId7"/>
          <a:stretch>
            <a:fillRect/>
          </a:stretch>
        </p:blipFill>
        <p:spPr>
          <a:xfrm>
            <a:off x="1664771" y="5020848"/>
            <a:ext cx="8228347" cy="562905"/>
          </a:xfrm>
          <a:prstGeom prst="rect">
            <a:avLst/>
          </a:prstGeom>
        </p:spPr>
      </p:pic>
    </p:spTree>
    <p:extLst>
      <p:ext uri="{BB962C8B-B14F-4D97-AF65-F5344CB8AC3E}">
        <p14:creationId xmlns:p14="http://schemas.microsoft.com/office/powerpoint/2010/main" val="271656747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1076849" y="1690688"/>
            <a:ext cx="9817479" cy="3040338"/>
          </a:xfrm>
          <a:prstGeom prst="rect">
            <a:avLst/>
          </a:prstGeom>
        </p:spPr>
      </p:pic>
      <p:sp>
        <p:nvSpPr>
          <p:cNvPr id="9" name="Rectangle 8"/>
          <p:cNvSpPr/>
          <p:nvPr/>
        </p:nvSpPr>
        <p:spPr>
          <a:xfrm>
            <a:off x="1136854" y="5026137"/>
            <a:ext cx="10734206" cy="830997"/>
          </a:xfrm>
          <a:prstGeom prst="rect">
            <a:avLst/>
          </a:prstGeom>
        </p:spPr>
        <p:txBody>
          <a:bodyPr wrap="square">
            <a:spAutoFit/>
          </a:bodyPr>
          <a:lstStyle/>
          <a:p>
            <a:pPr marL="342900" indent="-342900">
              <a:buFont typeface="Wingdings" panose="05000000000000000000" pitchFamily="2" charset="2"/>
              <a:buChar char="q"/>
            </a:pPr>
            <a:r>
              <a:rPr lang="en-US" sz="2400" dirty="0"/>
              <a:t>A group may not be removed if it is the primary group of any existing user. As with </a:t>
            </a:r>
            <a:r>
              <a:rPr lang="en-US" sz="2400" b="1" dirty="0" err="1">
                <a:solidFill>
                  <a:schemeClr val="accent5">
                    <a:lumMod val="60000"/>
                    <a:lumOff val="40000"/>
                  </a:schemeClr>
                </a:solidFill>
              </a:rPr>
              <a:t>userdel</a:t>
            </a:r>
            <a:r>
              <a:rPr lang="en-US" sz="2400" dirty="0"/>
              <a:t>, check all file systems to ensure that no files remain owned by the group.</a:t>
            </a:r>
            <a:endParaRPr lang="ar-EG" sz="2400" dirty="0"/>
          </a:p>
        </p:txBody>
      </p:sp>
    </p:spTree>
    <p:extLst>
      <p:ext uri="{BB962C8B-B14F-4D97-AF65-F5344CB8AC3E}">
        <p14:creationId xmlns:p14="http://schemas.microsoft.com/office/powerpoint/2010/main" val="230853380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1089469" y="2055813"/>
            <a:ext cx="10264331" cy="3360763"/>
          </a:xfrm>
          <a:prstGeom prst="rect">
            <a:avLst/>
          </a:prstGeom>
        </p:spPr>
      </p:pic>
    </p:spTree>
    <p:extLst>
      <p:ext uri="{BB962C8B-B14F-4D97-AF65-F5344CB8AC3E}">
        <p14:creationId xmlns:p14="http://schemas.microsoft.com/office/powerpoint/2010/main" val="30957271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2886432" y="1869053"/>
            <a:ext cx="6774932" cy="461665"/>
          </a:xfrm>
          <a:prstGeom prst="rect">
            <a:avLst/>
          </a:prstGeom>
        </p:spPr>
        <p:txBody>
          <a:bodyPr wrap="none">
            <a:spAutoFit/>
          </a:bodyPr>
          <a:lstStyle/>
          <a:p>
            <a:r>
              <a:rPr lang="en-US" sz="2400" b="1" dirty="0">
                <a:solidFill>
                  <a:srgbClr val="24A9E1"/>
                </a:solidFill>
              </a:rPr>
              <a:t>MANAGING GROUPS USING COMMANDLINE TOOLS</a:t>
            </a:r>
            <a:endParaRPr lang="ar-EG" sz="2400" b="1" dirty="0">
              <a:solidFill>
                <a:srgbClr val="24A9E1"/>
              </a:solidFill>
            </a:endParaRPr>
          </a:p>
        </p:txBody>
      </p:sp>
      <p:sp>
        <p:nvSpPr>
          <p:cNvPr id="9" name="Rectangle 8"/>
          <p:cNvSpPr/>
          <p:nvPr/>
        </p:nvSpPr>
        <p:spPr>
          <a:xfrm>
            <a:off x="791818" y="2391717"/>
            <a:ext cx="10561982" cy="2308324"/>
          </a:xfrm>
          <a:prstGeom prst="rect">
            <a:avLst/>
          </a:prstGeom>
        </p:spPr>
        <p:txBody>
          <a:bodyPr wrap="square">
            <a:spAutoFit/>
          </a:bodyPr>
          <a:lstStyle/>
          <a:p>
            <a:pPr marL="285750" indent="-285750">
              <a:buFont typeface="Wingdings" panose="05000000000000000000" pitchFamily="2" charset="2"/>
              <a:buChar char="Ø"/>
            </a:pPr>
            <a:r>
              <a:rPr lang="en-US" sz="2400" dirty="0">
                <a:solidFill>
                  <a:srgbClr val="92D050"/>
                </a:solidFill>
              </a:rPr>
              <a:t>you will add users to newly created supplementary groups. </a:t>
            </a:r>
            <a:endParaRPr lang="en-US" sz="2400" dirty="0" smtClean="0">
              <a:solidFill>
                <a:srgbClr val="92D050"/>
              </a:solidFill>
            </a:endParaRPr>
          </a:p>
          <a:p>
            <a:pPr marL="285750" indent="-285750">
              <a:buFont typeface="Wingdings" panose="05000000000000000000" pitchFamily="2" charset="2"/>
              <a:buChar char="Ø"/>
            </a:pPr>
            <a:r>
              <a:rPr lang="en-US" sz="2400" dirty="0" smtClean="0"/>
              <a:t>OUTCOMES </a:t>
            </a:r>
            <a:r>
              <a:rPr lang="en-US" sz="2400" dirty="0"/>
              <a:t>The </a:t>
            </a:r>
            <a:r>
              <a:rPr lang="en-US" sz="2400" dirty="0" smtClean="0"/>
              <a:t>shake </a:t>
            </a:r>
            <a:r>
              <a:rPr lang="en-US" sz="2400" dirty="0" err="1" smtClean="0"/>
              <a:t>speare</a:t>
            </a:r>
            <a:r>
              <a:rPr lang="en-US" sz="2400" dirty="0" smtClean="0"/>
              <a:t> </a:t>
            </a:r>
            <a:r>
              <a:rPr lang="en-US" sz="2400" dirty="0"/>
              <a:t>group consists of </a:t>
            </a:r>
            <a:r>
              <a:rPr lang="en-US" sz="2400" dirty="0" err="1"/>
              <a:t>juliet</a:t>
            </a:r>
            <a:r>
              <a:rPr lang="en-US" sz="2400" dirty="0"/>
              <a:t>, </a:t>
            </a:r>
            <a:r>
              <a:rPr lang="en-US" sz="2400" dirty="0" err="1"/>
              <a:t>romeo</a:t>
            </a:r>
            <a:r>
              <a:rPr lang="en-US" sz="2400" dirty="0"/>
              <a:t>, and hamlet. The artists group contains </a:t>
            </a:r>
            <a:r>
              <a:rPr lang="en-US" sz="2400" dirty="0" err="1"/>
              <a:t>reba</a:t>
            </a:r>
            <a:r>
              <a:rPr lang="en-US" sz="2400" dirty="0"/>
              <a:t>, dolly, and </a:t>
            </a:r>
            <a:r>
              <a:rPr lang="en-US" sz="2400" dirty="0" err="1"/>
              <a:t>elvis</a:t>
            </a:r>
            <a:r>
              <a:rPr lang="en-US" sz="2400" dirty="0" smtClean="0"/>
              <a:t>.</a:t>
            </a:r>
          </a:p>
          <a:p>
            <a:r>
              <a:rPr lang="en-US" sz="2400" dirty="0" smtClean="0"/>
              <a:t> </a:t>
            </a:r>
          </a:p>
          <a:p>
            <a:pPr marL="285750" indent="-285750">
              <a:buFont typeface="Wingdings" panose="05000000000000000000" pitchFamily="2" charset="2"/>
              <a:buChar char="Ø"/>
            </a:pPr>
            <a:r>
              <a:rPr lang="en-US" sz="2400" b="1" dirty="0">
                <a:solidFill>
                  <a:srgbClr val="FF0000"/>
                </a:solidFill>
              </a:rPr>
              <a:t>Perform the following steps on </a:t>
            </a:r>
            <a:r>
              <a:rPr lang="en-US" sz="2400" b="1" dirty="0" err="1">
                <a:solidFill>
                  <a:srgbClr val="FF0000"/>
                </a:solidFill>
              </a:rPr>
              <a:t>serverX</a:t>
            </a:r>
            <a:r>
              <a:rPr lang="en-US" sz="2400" b="1" dirty="0">
                <a:solidFill>
                  <a:srgbClr val="FF0000"/>
                </a:solidFill>
              </a:rPr>
              <a:t> unless directed otherwise</a:t>
            </a:r>
            <a:r>
              <a:rPr lang="en-US" sz="2400" b="1" dirty="0" smtClean="0">
                <a:solidFill>
                  <a:srgbClr val="FF0000"/>
                </a:solidFill>
              </a:rPr>
              <a:t>.</a:t>
            </a:r>
          </a:p>
          <a:p>
            <a:endParaRPr lang="ar-EG" sz="2400" b="1" dirty="0">
              <a:solidFill>
                <a:srgbClr val="FF0000"/>
              </a:solidFill>
            </a:endParaRPr>
          </a:p>
        </p:txBody>
      </p:sp>
      <p:pic>
        <p:nvPicPr>
          <p:cNvPr id="11" name="Picture 10"/>
          <p:cNvPicPr>
            <a:picLocks noChangeAspect="1"/>
          </p:cNvPicPr>
          <p:nvPr/>
        </p:nvPicPr>
        <p:blipFill>
          <a:blip r:embed="rId6"/>
          <a:stretch>
            <a:fillRect/>
          </a:stretch>
        </p:blipFill>
        <p:spPr>
          <a:xfrm>
            <a:off x="1941300" y="4407597"/>
            <a:ext cx="7308718" cy="2079716"/>
          </a:xfrm>
          <a:prstGeom prst="rect">
            <a:avLst/>
          </a:prstGeom>
        </p:spPr>
      </p:pic>
    </p:spTree>
    <p:extLst>
      <p:ext uri="{BB962C8B-B14F-4D97-AF65-F5344CB8AC3E}">
        <p14:creationId xmlns:p14="http://schemas.microsoft.com/office/powerpoint/2010/main" val="36298766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64551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411895" y="1458988"/>
            <a:ext cx="8388627" cy="5183552"/>
          </a:xfrm>
          <a:prstGeom prst="rect">
            <a:avLst/>
          </a:prstGeom>
        </p:spPr>
      </p:pic>
    </p:spTree>
    <p:extLst>
      <p:ext uri="{BB962C8B-B14F-4D97-AF65-F5344CB8AC3E}">
        <p14:creationId xmlns:p14="http://schemas.microsoft.com/office/powerpoint/2010/main" val="38317067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1858507" y="1667851"/>
            <a:ext cx="7895093" cy="3160516"/>
          </a:xfrm>
          <a:prstGeom prst="rect">
            <a:avLst/>
          </a:prstGeom>
        </p:spPr>
      </p:pic>
    </p:spTree>
    <p:extLst>
      <p:ext uri="{BB962C8B-B14F-4D97-AF65-F5344CB8AC3E}">
        <p14:creationId xmlns:p14="http://schemas.microsoft.com/office/powerpoint/2010/main" val="142601385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060625" y="1466849"/>
            <a:ext cx="8435097" cy="4943541"/>
          </a:xfrm>
          <a:prstGeom prst="rect">
            <a:avLst/>
          </a:prstGeom>
        </p:spPr>
      </p:pic>
    </p:spTree>
    <p:extLst>
      <p:ext uri="{BB962C8B-B14F-4D97-AF65-F5344CB8AC3E}">
        <p14:creationId xmlns:p14="http://schemas.microsoft.com/office/powerpoint/2010/main" val="2774114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1355241" y="1777933"/>
            <a:ext cx="9023421" cy="2318794"/>
          </a:xfrm>
          <a:prstGeom prst="rect">
            <a:avLst/>
          </a:prstGeom>
        </p:spPr>
      </p:pic>
    </p:spTree>
    <p:extLst>
      <p:ext uri="{BB962C8B-B14F-4D97-AF65-F5344CB8AC3E}">
        <p14:creationId xmlns:p14="http://schemas.microsoft.com/office/powerpoint/2010/main" val="370709452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4072220" y="1358725"/>
            <a:ext cx="3124830" cy="523220"/>
          </a:xfrm>
          <a:prstGeom prst="rect">
            <a:avLst/>
          </a:prstGeom>
        </p:spPr>
        <p:txBody>
          <a:bodyPr wrap="none">
            <a:spAutoFit/>
          </a:bodyPr>
          <a:lstStyle/>
          <a:p>
            <a:r>
              <a:rPr lang="en-US" sz="2800" b="1" dirty="0">
                <a:solidFill>
                  <a:schemeClr val="accent1"/>
                </a:solidFill>
              </a:rPr>
              <a:t>SUPERUSER ACCESS</a:t>
            </a:r>
            <a:endParaRPr lang="ar-EG" sz="2800" b="1" dirty="0">
              <a:solidFill>
                <a:schemeClr val="accent1"/>
              </a:solidFill>
            </a:endParaRPr>
          </a:p>
        </p:txBody>
      </p:sp>
      <p:sp>
        <p:nvSpPr>
          <p:cNvPr id="9" name="Rectangle 8"/>
          <p:cNvSpPr/>
          <p:nvPr/>
        </p:nvSpPr>
        <p:spPr>
          <a:xfrm>
            <a:off x="921576" y="1984429"/>
            <a:ext cx="10839160" cy="4524315"/>
          </a:xfrm>
          <a:prstGeom prst="rect">
            <a:avLst/>
          </a:prstGeom>
        </p:spPr>
        <p:txBody>
          <a:bodyPr wrap="square">
            <a:spAutoFit/>
          </a:bodyPr>
          <a:lstStyle/>
          <a:p>
            <a:pPr marL="342900" indent="-342900">
              <a:buFont typeface="Wingdings" panose="05000000000000000000" pitchFamily="2" charset="2"/>
              <a:buChar char="q"/>
            </a:pPr>
            <a:r>
              <a:rPr lang="en-US" sz="2400" dirty="0"/>
              <a:t>THE root USER Most operating systems have some sort of </a:t>
            </a:r>
            <a:r>
              <a:rPr lang="en-US" sz="2400" dirty="0" err="1"/>
              <a:t>superuser</a:t>
            </a:r>
            <a:r>
              <a:rPr lang="en-US" sz="2400" dirty="0"/>
              <a:t>, a user that has all power over the system. </a:t>
            </a:r>
            <a:endParaRPr lang="en-US" sz="2400" dirty="0" smtClean="0"/>
          </a:p>
          <a:p>
            <a:pPr marL="342900" indent="-342900">
              <a:buFont typeface="Wingdings" panose="05000000000000000000" pitchFamily="2" charset="2"/>
              <a:buChar char="q"/>
            </a:pPr>
            <a:r>
              <a:rPr lang="en-US" sz="2400" dirty="0" smtClean="0">
                <a:solidFill>
                  <a:schemeClr val="accent6"/>
                </a:solidFill>
              </a:rPr>
              <a:t>This </a:t>
            </a:r>
            <a:r>
              <a:rPr lang="en-US" sz="2400" dirty="0">
                <a:solidFill>
                  <a:schemeClr val="accent6"/>
                </a:solidFill>
              </a:rPr>
              <a:t>user in Red Hat Enterprise Linux is the root user. </a:t>
            </a:r>
            <a:r>
              <a:rPr lang="en-US" sz="2400" dirty="0">
                <a:solidFill>
                  <a:srgbClr val="002060"/>
                </a:solidFill>
              </a:rPr>
              <a:t>This user has the power to override normal privileges on the file system, and is used to manage and administer the system</a:t>
            </a:r>
            <a:r>
              <a:rPr lang="en-US" sz="2400" dirty="0" smtClean="0">
                <a:solidFill>
                  <a:srgbClr val="002060"/>
                </a:solidFill>
              </a:rPr>
              <a:t>.</a:t>
            </a:r>
          </a:p>
          <a:p>
            <a:pPr marL="342900" indent="-342900">
              <a:buFont typeface="Wingdings" panose="05000000000000000000" pitchFamily="2" charset="2"/>
              <a:buChar char="q"/>
            </a:pPr>
            <a:r>
              <a:rPr lang="en-US" sz="2400" dirty="0" smtClean="0"/>
              <a:t> </a:t>
            </a:r>
            <a:r>
              <a:rPr lang="en-US" sz="2400" dirty="0"/>
              <a:t>In order to perform tasks such as installing or removing software and to manage system files and directories, a user must escalate privileges to the root user. Most devices can only be controlled by root, but there are a few exceptions</a:t>
            </a:r>
            <a:r>
              <a:rPr lang="en-US" sz="2400" dirty="0" smtClean="0"/>
              <a:t>.</a:t>
            </a:r>
          </a:p>
          <a:p>
            <a:pPr marL="342900" indent="-342900">
              <a:buFont typeface="Wingdings" panose="05000000000000000000" pitchFamily="2" charset="2"/>
              <a:buChar char="q"/>
            </a:pPr>
            <a:r>
              <a:rPr lang="en-US" sz="2400" dirty="0" smtClean="0"/>
              <a:t> </a:t>
            </a:r>
            <a:r>
              <a:rPr lang="en-US" sz="2400" dirty="0">
                <a:solidFill>
                  <a:srgbClr val="FF0000"/>
                </a:solidFill>
              </a:rPr>
              <a:t>For instance, removable devices, such as USB devices, are allowed to be controlled by a normal user. </a:t>
            </a:r>
            <a:r>
              <a:rPr lang="en-US" sz="2400" dirty="0"/>
              <a:t>Thus, a non-root user is allowed to add and remove files and otherwise manage a removable device, but only root is allowed to manage "fixed" hard drives by default.</a:t>
            </a:r>
            <a:endParaRPr lang="ar-EG" sz="2400" dirty="0"/>
          </a:p>
        </p:txBody>
      </p:sp>
    </p:spTree>
    <p:extLst>
      <p:ext uri="{BB962C8B-B14F-4D97-AF65-F5344CB8AC3E}">
        <p14:creationId xmlns:p14="http://schemas.microsoft.com/office/powerpoint/2010/main" val="225852607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611212" y="2076727"/>
            <a:ext cx="10679884" cy="3416320"/>
          </a:xfrm>
          <a:prstGeom prst="rect">
            <a:avLst/>
          </a:prstGeom>
        </p:spPr>
        <p:txBody>
          <a:bodyPr wrap="square">
            <a:spAutoFit/>
          </a:bodyPr>
          <a:lstStyle/>
          <a:p>
            <a:pPr marL="285750" indent="-285750">
              <a:buFont typeface="Wingdings" panose="05000000000000000000" pitchFamily="2" charset="2"/>
              <a:buChar char="q"/>
            </a:pPr>
            <a:r>
              <a:rPr lang="en-US" sz="2400" dirty="0" smtClean="0"/>
              <a:t> </a:t>
            </a:r>
            <a:r>
              <a:rPr lang="en-US" sz="2400" dirty="0" smtClean="0">
                <a:solidFill>
                  <a:schemeClr val="accent2"/>
                </a:solidFill>
              </a:rPr>
              <a:t>Root </a:t>
            </a:r>
            <a:r>
              <a:rPr lang="en-US" sz="2400" dirty="0">
                <a:solidFill>
                  <a:schemeClr val="accent2"/>
                </a:solidFill>
              </a:rPr>
              <a:t>has unlimited power to damage the system: remove files and directories, remove user accounts, add backdoors, etc. </a:t>
            </a:r>
            <a:endParaRPr lang="en-US" sz="2400" dirty="0" smtClean="0">
              <a:solidFill>
                <a:schemeClr val="accent2"/>
              </a:solidFill>
            </a:endParaRPr>
          </a:p>
          <a:p>
            <a:pPr marL="285750" indent="-285750">
              <a:buFont typeface="Wingdings" panose="05000000000000000000" pitchFamily="2" charset="2"/>
              <a:buChar char="q"/>
            </a:pPr>
            <a:r>
              <a:rPr lang="en-US" sz="2400" dirty="0" smtClean="0">
                <a:solidFill>
                  <a:schemeClr val="accent6"/>
                </a:solidFill>
              </a:rPr>
              <a:t>If </a:t>
            </a:r>
            <a:r>
              <a:rPr lang="en-US" sz="2400" dirty="0">
                <a:solidFill>
                  <a:schemeClr val="accent6"/>
                </a:solidFill>
              </a:rPr>
              <a:t>the root account is compromised, someone else would have administrative control of the system. </a:t>
            </a:r>
            <a:endParaRPr lang="en-US" sz="2400" dirty="0" smtClean="0">
              <a:solidFill>
                <a:schemeClr val="accent6"/>
              </a:solidFill>
            </a:endParaRPr>
          </a:p>
          <a:p>
            <a:pPr marL="285750" indent="-285750">
              <a:buFont typeface="Wingdings" panose="05000000000000000000" pitchFamily="2" charset="2"/>
              <a:buChar char="q"/>
            </a:pPr>
            <a:r>
              <a:rPr lang="en-US" sz="2400" dirty="0" smtClean="0"/>
              <a:t>Throughout </a:t>
            </a:r>
            <a:r>
              <a:rPr lang="en-US" sz="2400" dirty="0"/>
              <a:t>this course, administrators will be encouraged to log in as a normal user and escalate privileges to root only when needed. </a:t>
            </a:r>
            <a:endParaRPr lang="en-US" sz="2400" dirty="0" smtClean="0"/>
          </a:p>
          <a:p>
            <a:pPr marL="285750" indent="-285750">
              <a:buFont typeface="Wingdings" panose="05000000000000000000" pitchFamily="2" charset="2"/>
              <a:buChar char="q"/>
            </a:pPr>
            <a:r>
              <a:rPr lang="en-US" sz="2400" dirty="0" smtClean="0">
                <a:solidFill>
                  <a:srgbClr val="FF0000"/>
                </a:solidFill>
              </a:rPr>
              <a:t>The </a:t>
            </a:r>
            <a:r>
              <a:rPr lang="en-US" sz="2400" dirty="0">
                <a:solidFill>
                  <a:srgbClr val="FF0000"/>
                </a:solidFill>
              </a:rPr>
              <a:t>root account on Linux is roughly equivalent to the local Administrator account on Windows. In Linux, most system administrators log into an unprivileged user account and use various tools to temporarily gain root privileges. </a:t>
            </a:r>
            <a:endParaRPr lang="ar-EG" sz="2400" dirty="0">
              <a:solidFill>
                <a:srgbClr val="FF0000"/>
              </a:solidFill>
            </a:endParaRPr>
          </a:p>
        </p:txBody>
      </p:sp>
    </p:spTree>
    <p:extLst>
      <p:ext uri="{BB962C8B-B14F-4D97-AF65-F5344CB8AC3E}">
        <p14:creationId xmlns:p14="http://schemas.microsoft.com/office/powerpoint/2010/main" val="24566950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713620" y="1819089"/>
            <a:ext cx="11186831" cy="3785652"/>
          </a:xfrm>
          <a:prstGeom prst="rect">
            <a:avLst/>
          </a:prstGeom>
        </p:spPr>
        <p:txBody>
          <a:bodyPr wrap="square">
            <a:spAutoFit/>
          </a:bodyPr>
          <a:lstStyle/>
          <a:p>
            <a:pPr marL="342900" indent="-342900">
              <a:buFont typeface="Wingdings" panose="05000000000000000000" pitchFamily="2" charset="2"/>
              <a:buChar char="Ø"/>
            </a:pPr>
            <a:r>
              <a:rPr lang="en-US" sz="2400" dirty="0"/>
              <a:t>One common practice on Windows in the </a:t>
            </a:r>
            <a:r>
              <a:rPr lang="en-US" sz="2400" dirty="0">
                <a:solidFill>
                  <a:schemeClr val="accent6"/>
                </a:solidFill>
              </a:rPr>
              <a:t>past is for the local Administrator user to log in directly to perform system administrator duties. </a:t>
            </a:r>
            <a:endParaRPr lang="en-US" sz="2400" dirty="0" smtClean="0">
              <a:solidFill>
                <a:schemeClr val="accent6"/>
              </a:solidFill>
            </a:endParaRPr>
          </a:p>
          <a:p>
            <a:pPr marL="342900" indent="-342900">
              <a:buFont typeface="Wingdings" panose="05000000000000000000" pitchFamily="2" charset="2"/>
              <a:buChar char="Ø"/>
            </a:pPr>
            <a:r>
              <a:rPr lang="en-US" sz="2400" dirty="0" smtClean="0"/>
              <a:t>However</a:t>
            </a:r>
            <a:r>
              <a:rPr lang="en-US" sz="2400" dirty="0"/>
              <a:t>, on Linux, it is recommended that system administrators should not log in directly as root. Instead, system administrators should log in as a non-root user, and use other mechanisms </a:t>
            </a:r>
            <a:r>
              <a:rPr lang="en-US" sz="2400" b="1" dirty="0">
                <a:solidFill>
                  <a:srgbClr val="FF0000"/>
                </a:solidFill>
              </a:rPr>
              <a:t>(</a:t>
            </a:r>
            <a:r>
              <a:rPr lang="en-US" sz="2400" b="1" dirty="0" err="1">
                <a:solidFill>
                  <a:srgbClr val="FF0000"/>
                </a:solidFill>
              </a:rPr>
              <a:t>su</a:t>
            </a:r>
            <a:r>
              <a:rPr lang="en-US" sz="2400" b="1" dirty="0">
                <a:solidFill>
                  <a:srgbClr val="FF0000"/>
                </a:solidFill>
              </a:rPr>
              <a:t>, </a:t>
            </a:r>
            <a:r>
              <a:rPr lang="en-US" sz="2400" b="1" dirty="0" err="1">
                <a:solidFill>
                  <a:srgbClr val="FF0000"/>
                </a:solidFill>
              </a:rPr>
              <a:t>sudo</a:t>
            </a:r>
            <a:r>
              <a:rPr lang="en-US" sz="2400" b="1" dirty="0">
                <a:solidFill>
                  <a:srgbClr val="FF0000"/>
                </a:solidFill>
              </a:rPr>
              <a:t>, or </a:t>
            </a:r>
            <a:r>
              <a:rPr lang="en-US" sz="2400" b="1" dirty="0" err="1">
                <a:solidFill>
                  <a:srgbClr val="FF0000"/>
                </a:solidFill>
              </a:rPr>
              <a:t>PolicyKit</a:t>
            </a:r>
            <a:r>
              <a:rPr lang="en-US" sz="2400" b="1" dirty="0">
                <a:solidFill>
                  <a:srgbClr val="FF0000"/>
                </a:solidFill>
              </a:rPr>
              <a:t>, for example) to temporarily gain </a:t>
            </a:r>
            <a:r>
              <a:rPr lang="en-US" sz="2400" b="1" dirty="0" err="1">
                <a:solidFill>
                  <a:srgbClr val="FF0000"/>
                </a:solidFill>
              </a:rPr>
              <a:t>superuser</a:t>
            </a:r>
            <a:r>
              <a:rPr lang="en-US" sz="2400" b="1" dirty="0">
                <a:solidFill>
                  <a:srgbClr val="FF0000"/>
                </a:solidFill>
              </a:rPr>
              <a:t> privileges</a:t>
            </a:r>
            <a:r>
              <a:rPr lang="en-US" sz="2400" b="1" dirty="0" smtClean="0">
                <a:solidFill>
                  <a:srgbClr val="FF0000"/>
                </a:solidFill>
              </a:rPr>
              <a:t>.</a:t>
            </a:r>
          </a:p>
          <a:p>
            <a:pPr marL="342900" indent="-342900">
              <a:buFont typeface="Wingdings" panose="05000000000000000000" pitchFamily="2" charset="2"/>
              <a:buChar char="Ø"/>
            </a:pPr>
            <a:r>
              <a:rPr lang="en-US" sz="2400" dirty="0"/>
              <a:t>In recent versions of Microsoft Windows, Administrator disabled by default, and features such as User Account Control (UAC) are used to limit administrative privileges for users until actually needed. In Linux, the </a:t>
            </a:r>
            <a:r>
              <a:rPr lang="en-US" sz="2400" dirty="0" err="1"/>
              <a:t>PolicyKit</a:t>
            </a:r>
            <a:r>
              <a:rPr lang="en-US" sz="2400" dirty="0"/>
              <a:t> system is the nearest equivalent to UAC.</a:t>
            </a:r>
            <a:r>
              <a:rPr lang="en-US" sz="2400" b="1" dirty="0" smtClean="0">
                <a:solidFill>
                  <a:srgbClr val="FF0000"/>
                </a:solidFill>
              </a:rPr>
              <a:t> </a:t>
            </a:r>
            <a:endParaRPr lang="ar-EG" sz="2400" b="1" dirty="0">
              <a:solidFill>
                <a:srgbClr val="FF0000"/>
              </a:solidFill>
            </a:endParaRPr>
          </a:p>
        </p:txBody>
      </p:sp>
    </p:spTree>
    <p:extLst>
      <p:ext uri="{BB962C8B-B14F-4D97-AF65-F5344CB8AC3E}">
        <p14:creationId xmlns:p14="http://schemas.microsoft.com/office/powerpoint/2010/main" val="10870384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637667"/>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1222425" y="1788565"/>
            <a:ext cx="9980543" cy="2585323"/>
          </a:xfrm>
          <a:prstGeom prst="rect">
            <a:avLst/>
          </a:prstGeom>
        </p:spPr>
        <p:txBody>
          <a:bodyPr wrap="square">
            <a:spAutoFit/>
          </a:bodyPr>
          <a:lstStyle/>
          <a:p>
            <a:r>
              <a:rPr lang="en-US" sz="2400" b="1" dirty="0">
                <a:solidFill>
                  <a:schemeClr val="accent6"/>
                </a:solidFill>
              </a:rPr>
              <a:t>SWITCHING USERS WITH </a:t>
            </a:r>
            <a:r>
              <a:rPr lang="en-US" sz="2400" b="1" dirty="0" err="1" smtClean="0">
                <a:solidFill>
                  <a:schemeClr val="accent6"/>
                </a:solidFill>
              </a:rPr>
              <a:t>su</a:t>
            </a:r>
            <a:r>
              <a:rPr lang="en-US" sz="2400" b="1" dirty="0" smtClean="0">
                <a:solidFill>
                  <a:schemeClr val="accent6"/>
                </a:solidFill>
              </a:rPr>
              <a:t> </a:t>
            </a:r>
          </a:p>
          <a:p>
            <a:endParaRPr lang="en-US" dirty="0"/>
          </a:p>
          <a:p>
            <a:pPr marL="285750" indent="-285750">
              <a:buFont typeface="Wingdings" panose="05000000000000000000" pitchFamily="2" charset="2"/>
              <a:buChar char="q"/>
            </a:pPr>
            <a:r>
              <a:rPr lang="en-US" sz="2400" dirty="0" smtClean="0"/>
              <a:t>The </a:t>
            </a:r>
            <a:r>
              <a:rPr lang="en-US" sz="2400" b="1" dirty="0" err="1">
                <a:solidFill>
                  <a:srgbClr val="FF0000"/>
                </a:solidFill>
              </a:rPr>
              <a:t>su</a:t>
            </a:r>
            <a:r>
              <a:rPr lang="en-US" sz="2400" b="1" dirty="0">
                <a:solidFill>
                  <a:srgbClr val="FF0000"/>
                </a:solidFill>
              </a:rPr>
              <a:t> command </a:t>
            </a:r>
            <a:r>
              <a:rPr lang="en-US" sz="2400" dirty="0"/>
              <a:t>allows a user to switch to a different user account. If a username is not specified, the root account is implied. When invoked as a regular user, a prompt will display asking for the password of the account you are switching to; when invoked as root, there is no need to enter the account password.</a:t>
            </a:r>
            <a:endParaRPr lang="ar-EG" sz="2400" dirty="0"/>
          </a:p>
        </p:txBody>
      </p:sp>
      <p:pic>
        <p:nvPicPr>
          <p:cNvPr id="9" name="Picture 8"/>
          <p:cNvPicPr>
            <a:picLocks noChangeAspect="1"/>
          </p:cNvPicPr>
          <p:nvPr/>
        </p:nvPicPr>
        <p:blipFill>
          <a:blip r:embed="rId6"/>
          <a:stretch>
            <a:fillRect/>
          </a:stretch>
        </p:blipFill>
        <p:spPr>
          <a:xfrm>
            <a:off x="4214058" y="4154763"/>
            <a:ext cx="6827600" cy="2267515"/>
          </a:xfrm>
          <a:prstGeom prst="rect">
            <a:avLst/>
          </a:prstGeom>
        </p:spPr>
      </p:pic>
    </p:spTree>
    <p:extLst>
      <p:ext uri="{BB962C8B-B14F-4D97-AF65-F5344CB8AC3E}">
        <p14:creationId xmlns:p14="http://schemas.microsoft.com/office/powerpoint/2010/main" val="64488680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838199" y="1846924"/>
            <a:ext cx="11088757" cy="2308324"/>
          </a:xfrm>
          <a:prstGeom prst="rect">
            <a:avLst/>
          </a:prstGeom>
        </p:spPr>
        <p:txBody>
          <a:bodyPr wrap="square">
            <a:spAutoFit/>
          </a:bodyPr>
          <a:lstStyle/>
          <a:p>
            <a:pPr marL="342900" indent="-342900">
              <a:buFont typeface="Wingdings" panose="05000000000000000000" pitchFamily="2" charset="2"/>
              <a:buChar char="v"/>
            </a:pPr>
            <a:r>
              <a:rPr lang="en-US" sz="2400" dirty="0"/>
              <a:t>The command </a:t>
            </a:r>
            <a:r>
              <a:rPr lang="en-US" sz="2400" dirty="0" err="1"/>
              <a:t>su</a:t>
            </a:r>
            <a:r>
              <a:rPr lang="en-US" sz="2400" dirty="0"/>
              <a:t> username starts a non-login shell, while the command </a:t>
            </a:r>
            <a:r>
              <a:rPr lang="en-US" sz="2400" dirty="0" err="1"/>
              <a:t>su</a:t>
            </a:r>
            <a:r>
              <a:rPr lang="en-US" sz="2400" dirty="0"/>
              <a:t> - username starts a login shell. The main distinction </a:t>
            </a:r>
            <a:r>
              <a:rPr lang="en-US" sz="2400" b="1" dirty="0">
                <a:solidFill>
                  <a:srgbClr val="FF0000"/>
                </a:solidFill>
              </a:rPr>
              <a:t>is </a:t>
            </a:r>
            <a:r>
              <a:rPr lang="en-US" sz="2400" b="1" dirty="0" err="1">
                <a:solidFill>
                  <a:srgbClr val="FF0000"/>
                </a:solidFill>
              </a:rPr>
              <a:t>su</a:t>
            </a:r>
            <a:r>
              <a:rPr lang="en-US" sz="2400" b="1" dirty="0">
                <a:solidFill>
                  <a:srgbClr val="FF0000"/>
                </a:solidFill>
              </a:rPr>
              <a:t> - </a:t>
            </a:r>
            <a:r>
              <a:rPr lang="en-US" sz="2400" dirty="0"/>
              <a:t>sets up the shell environment as if this were a clean login as that user, while </a:t>
            </a:r>
            <a:r>
              <a:rPr lang="en-US" sz="2400" b="1" dirty="0" err="1">
                <a:solidFill>
                  <a:srgbClr val="FF0000"/>
                </a:solidFill>
              </a:rPr>
              <a:t>su</a:t>
            </a:r>
            <a:r>
              <a:rPr lang="en-US" sz="2400" dirty="0"/>
              <a:t> just starts a shell as that user with the current environment settings. </a:t>
            </a:r>
            <a:endParaRPr lang="en-US" sz="2400" dirty="0" smtClean="0"/>
          </a:p>
          <a:p>
            <a:pPr marL="342900" indent="-342900">
              <a:buFont typeface="Wingdings" panose="05000000000000000000" pitchFamily="2" charset="2"/>
              <a:buChar char="v"/>
            </a:pPr>
            <a:r>
              <a:rPr lang="en-US" sz="2400" dirty="0" smtClean="0">
                <a:solidFill>
                  <a:schemeClr val="accent6"/>
                </a:solidFill>
              </a:rPr>
              <a:t>In </a:t>
            </a:r>
            <a:r>
              <a:rPr lang="en-US" sz="2400" dirty="0">
                <a:solidFill>
                  <a:schemeClr val="accent6"/>
                </a:solidFill>
              </a:rPr>
              <a:t>most cases,</a:t>
            </a:r>
            <a:r>
              <a:rPr lang="en-US" sz="2400" dirty="0"/>
              <a:t> administrators want to run </a:t>
            </a:r>
            <a:r>
              <a:rPr lang="en-US" sz="2400" b="1" dirty="0" err="1">
                <a:solidFill>
                  <a:srgbClr val="FF0000"/>
                </a:solidFill>
              </a:rPr>
              <a:t>su</a:t>
            </a:r>
            <a:r>
              <a:rPr lang="en-US" sz="2400" b="1" dirty="0">
                <a:solidFill>
                  <a:srgbClr val="FF0000"/>
                </a:solidFill>
              </a:rPr>
              <a:t> - </a:t>
            </a:r>
            <a:r>
              <a:rPr lang="en-US" sz="2400" dirty="0"/>
              <a:t>to get the user's normal settings. For more information, see the bash(1) man page.</a:t>
            </a:r>
            <a:endParaRPr lang="ar-EG" sz="2400" dirty="0"/>
          </a:p>
        </p:txBody>
      </p:sp>
      <p:pic>
        <p:nvPicPr>
          <p:cNvPr id="9" name="Picture 8"/>
          <p:cNvPicPr>
            <a:picLocks noChangeAspect="1"/>
          </p:cNvPicPr>
          <p:nvPr/>
        </p:nvPicPr>
        <p:blipFill>
          <a:blip r:embed="rId6"/>
          <a:stretch>
            <a:fillRect/>
          </a:stretch>
        </p:blipFill>
        <p:spPr>
          <a:xfrm>
            <a:off x="1214321" y="4182949"/>
            <a:ext cx="9586201" cy="1664271"/>
          </a:xfrm>
          <a:prstGeom prst="rect">
            <a:avLst/>
          </a:prstGeom>
        </p:spPr>
      </p:pic>
    </p:spTree>
    <p:extLst>
      <p:ext uri="{BB962C8B-B14F-4D97-AF65-F5344CB8AC3E}">
        <p14:creationId xmlns:p14="http://schemas.microsoft.com/office/powerpoint/2010/main" val="419113696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1024441" y="1690688"/>
            <a:ext cx="10997335" cy="4154984"/>
          </a:xfrm>
          <a:prstGeom prst="rect">
            <a:avLst/>
          </a:prstGeom>
        </p:spPr>
        <p:txBody>
          <a:bodyPr wrap="square">
            <a:spAutoFit/>
          </a:bodyPr>
          <a:lstStyle/>
          <a:p>
            <a:pPr algn="ctr"/>
            <a:r>
              <a:rPr lang="en-US" sz="2400" b="1" dirty="0">
                <a:solidFill>
                  <a:schemeClr val="accent1"/>
                </a:solidFill>
              </a:rPr>
              <a:t>RUNNING COMMANDS AS root WITH </a:t>
            </a:r>
            <a:r>
              <a:rPr lang="en-US" sz="2400" b="1" dirty="0" err="1">
                <a:solidFill>
                  <a:schemeClr val="accent1"/>
                </a:solidFill>
              </a:rPr>
              <a:t>sudo</a:t>
            </a:r>
            <a:r>
              <a:rPr lang="en-US" sz="2400" b="1" dirty="0">
                <a:solidFill>
                  <a:schemeClr val="accent1"/>
                </a:solidFill>
              </a:rPr>
              <a:t> </a:t>
            </a:r>
            <a:endParaRPr lang="en-US" sz="2400" b="1" dirty="0" smtClean="0">
              <a:solidFill>
                <a:schemeClr val="accent1"/>
              </a:solidFill>
            </a:endParaRPr>
          </a:p>
          <a:p>
            <a:endParaRPr lang="en-US" sz="2400" dirty="0"/>
          </a:p>
          <a:p>
            <a:pPr marL="342900" indent="-342900">
              <a:buFont typeface="Wingdings" panose="05000000000000000000" pitchFamily="2" charset="2"/>
              <a:buChar char="q"/>
            </a:pPr>
            <a:r>
              <a:rPr lang="en-US" sz="2400" dirty="0" smtClean="0"/>
              <a:t>Fundamentally</a:t>
            </a:r>
            <a:r>
              <a:rPr lang="en-US" sz="2400" dirty="0"/>
              <a:t>, Linux implements a very coarse-grained permissions model: root can do everything, other users can do nothing (systems-related). </a:t>
            </a:r>
            <a:endParaRPr lang="en-US" sz="2400" dirty="0" smtClean="0"/>
          </a:p>
          <a:p>
            <a:pPr marL="342900" indent="-342900">
              <a:buFont typeface="Wingdings" panose="05000000000000000000" pitchFamily="2" charset="2"/>
              <a:buChar char="q"/>
            </a:pPr>
            <a:r>
              <a:rPr lang="en-US" sz="2400" dirty="0" smtClean="0"/>
              <a:t>The </a:t>
            </a:r>
            <a:r>
              <a:rPr lang="en-US" sz="2400" dirty="0"/>
              <a:t>common solution previously discussed is to allow standard users to temporarily “become root” using the </a:t>
            </a:r>
            <a:r>
              <a:rPr lang="en-US" sz="2400" dirty="0" err="1"/>
              <a:t>su</a:t>
            </a:r>
            <a:r>
              <a:rPr lang="en-US" sz="2400" dirty="0"/>
              <a:t> command. </a:t>
            </a:r>
            <a:endParaRPr lang="en-US" sz="2400" dirty="0" smtClean="0"/>
          </a:p>
          <a:p>
            <a:pPr marL="342900" indent="-342900">
              <a:buFont typeface="Wingdings" panose="05000000000000000000" pitchFamily="2" charset="2"/>
              <a:buChar char="q"/>
            </a:pPr>
            <a:r>
              <a:rPr lang="en-US" sz="2400" dirty="0" smtClean="0"/>
              <a:t>The </a:t>
            </a:r>
            <a:r>
              <a:rPr lang="en-US" sz="2400" dirty="0"/>
              <a:t>disadvantage is that while acting as root, all the privileges (and responsibilities) of root are granted. Not only can the user restart the web server, but they can also remove the entire /etc directory. </a:t>
            </a:r>
            <a:endParaRPr lang="en-US" sz="2400" dirty="0" smtClean="0"/>
          </a:p>
          <a:p>
            <a:pPr marL="342900" indent="-342900">
              <a:buFont typeface="Wingdings" panose="05000000000000000000" pitchFamily="2" charset="2"/>
              <a:buChar char="q"/>
            </a:pPr>
            <a:r>
              <a:rPr lang="en-US" sz="2400" dirty="0" smtClean="0"/>
              <a:t>Additionally</a:t>
            </a:r>
            <a:r>
              <a:rPr lang="en-US" sz="2400" dirty="0"/>
              <a:t>, all users requiring </a:t>
            </a:r>
            <a:r>
              <a:rPr lang="en-US" sz="2400" dirty="0" err="1"/>
              <a:t>superuser</a:t>
            </a:r>
            <a:r>
              <a:rPr lang="en-US" sz="2400" dirty="0"/>
              <a:t> privilege in this manner must know the root password. </a:t>
            </a:r>
            <a:endParaRPr lang="en-US" sz="2400" dirty="0" smtClean="0"/>
          </a:p>
        </p:txBody>
      </p:sp>
    </p:spTree>
    <p:extLst>
      <p:ext uri="{BB962C8B-B14F-4D97-AF65-F5344CB8AC3E}">
        <p14:creationId xmlns:p14="http://schemas.microsoft.com/office/powerpoint/2010/main" val="270542820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556591" y="1720840"/>
            <a:ext cx="11516084" cy="3046988"/>
          </a:xfrm>
          <a:prstGeom prst="rect">
            <a:avLst/>
          </a:prstGeom>
        </p:spPr>
        <p:txBody>
          <a:bodyPr wrap="square">
            <a:spAutoFit/>
          </a:bodyPr>
          <a:lstStyle/>
          <a:p>
            <a:pPr marL="342900" indent="-342900">
              <a:buFont typeface="Wingdings" panose="05000000000000000000" pitchFamily="2" charset="2"/>
              <a:buChar char="q"/>
            </a:pPr>
            <a:r>
              <a:rPr lang="en-US" sz="2400" dirty="0"/>
              <a:t>The </a:t>
            </a:r>
            <a:r>
              <a:rPr lang="en-US" sz="2400" b="1" dirty="0" err="1">
                <a:solidFill>
                  <a:schemeClr val="accent1"/>
                </a:solidFill>
              </a:rPr>
              <a:t>sudo</a:t>
            </a:r>
            <a:r>
              <a:rPr lang="en-US" sz="2400" b="1" dirty="0">
                <a:solidFill>
                  <a:schemeClr val="accent1"/>
                </a:solidFill>
              </a:rPr>
              <a:t> command</a:t>
            </a:r>
            <a:r>
              <a:rPr lang="en-US" sz="2400" dirty="0"/>
              <a:t> allows a user to be permitted to run a command as root, or as another user, based on settings in the </a:t>
            </a:r>
            <a:r>
              <a:rPr lang="en-US" sz="2400" b="1" dirty="0">
                <a:solidFill>
                  <a:srgbClr val="FF0000"/>
                </a:solidFill>
              </a:rPr>
              <a:t>/etc/</a:t>
            </a:r>
            <a:r>
              <a:rPr lang="en-US" sz="2400" b="1" dirty="0" err="1">
                <a:solidFill>
                  <a:srgbClr val="FF0000"/>
                </a:solidFill>
              </a:rPr>
              <a:t>sudoers</a:t>
            </a:r>
            <a:r>
              <a:rPr lang="en-US" sz="2400" b="1" dirty="0">
                <a:solidFill>
                  <a:srgbClr val="FF0000"/>
                </a:solidFill>
              </a:rPr>
              <a:t> file. </a:t>
            </a:r>
            <a:r>
              <a:rPr lang="en-US" sz="2400" dirty="0"/>
              <a:t>Unlike other tools such </a:t>
            </a:r>
            <a:r>
              <a:rPr lang="en-US" sz="2400" dirty="0">
                <a:solidFill>
                  <a:srgbClr val="FF9518"/>
                </a:solidFill>
              </a:rPr>
              <a:t>as </a:t>
            </a:r>
            <a:r>
              <a:rPr lang="en-US" sz="2400" b="1" dirty="0" err="1">
                <a:solidFill>
                  <a:srgbClr val="FF0000"/>
                </a:solidFill>
              </a:rPr>
              <a:t>su</a:t>
            </a:r>
            <a:r>
              <a:rPr lang="en-US" sz="2400" dirty="0">
                <a:solidFill>
                  <a:srgbClr val="FF9518"/>
                </a:solidFill>
              </a:rPr>
              <a:t>, </a:t>
            </a:r>
            <a:r>
              <a:rPr lang="en-US" sz="2400" b="1" dirty="0" err="1">
                <a:solidFill>
                  <a:srgbClr val="FF0000"/>
                </a:solidFill>
              </a:rPr>
              <a:t>sudo</a:t>
            </a:r>
            <a:r>
              <a:rPr lang="en-US" sz="2400" b="1" dirty="0">
                <a:solidFill>
                  <a:srgbClr val="FF9518"/>
                </a:solidFill>
              </a:rPr>
              <a:t> </a:t>
            </a:r>
            <a:r>
              <a:rPr lang="en-US" sz="2400" dirty="0">
                <a:solidFill>
                  <a:srgbClr val="FF9518"/>
                </a:solidFill>
              </a:rPr>
              <a:t>requires users to enter their own password for authentication, not the password of the account they are trying to access. </a:t>
            </a:r>
            <a:endParaRPr lang="en-US" sz="2400" dirty="0" smtClean="0">
              <a:solidFill>
                <a:srgbClr val="FF9518"/>
              </a:solidFill>
            </a:endParaRPr>
          </a:p>
          <a:p>
            <a:pPr marL="342900" indent="-342900">
              <a:buFont typeface="Wingdings" panose="05000000000000000000" pitchFamily="2" charset="2"/>
              <a:buChar char="q"/>
            </a:pPr>
            <a:r>
              <a:rPr lang="en-US" sz="2400" dirty="0" smtClean="0"/>
              <a:t>This </a:t>
            </a:r>
            <a:r>
              <a:rPr lang="en-US" sz="2400" dirty="0"/>
              <a:t>allows an administrator to hand out fine-grained permissions to users to delegate system administration tasks, without having to hand out the root password. For example, when </a:t>
            </a:r>
            <a:r>
              <a:rPr lang="en-US" sz="2400" b="1" dirty="0" err="1">
                <a:solidFill>
                  <a:srgbClr val="FF0000"/>
                </a:solidFill>
              </a:rPr>
              <a:t>sudo</a:t>
            </a:r>
            <a:r>
              <a:rPr lang="en-US" sz="2400" b="1" dirty="0">
                <a:solidFill>
                  <a:srgbClr val="FF0000"/>
                </a:solidFill>
              </a:rPr>
              <a:t> </a:t>
            </a:r>
            <a:r>
              <a:rPr lang="en-US" sz="2400" dirty="0"/>
              <a:t>has been configured to allow the user student to run the command </a:t>
            </a:r>
            <a:r>
              <a:rPr lang="en-US" sz="2400" b="1" dirty="0" err="1">
                <a:solidFill>
                  <a:srgbClr val="FF0000"/>
                </a:solidFill>
              </a:rPr>
              <a:t>usermod</a:t>
            </a:r>
            <a:r>
              <a:rPr lang="en-US" sz="2400" dirty="0"/>
              <a:t> as root, student could run the following command to lock a user account: </a:t>
            </a:r>
            <a:endParaRPr lang="ar-EG" sz="2400" dirty="0"/>
          </a:p>
        </p:txBody>
      </p:sp>
    </p:spTree>
    <p:extLst>
      <p:ext uri="{BB962C8B-B14F-4D97-AF65-F5344CB8AC3E}">
        <p14:creationId xmlns:p14="http://schemas.microsoft.com/office/powerpoint/2010/main" val="251688836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126821" y="1428749"/>
            <a:ext cx="9365599" cy="3090241"/>
          </a:xfrm>
          <a:prstGeom prst="rect">
            <a:avLst/>
          </a:prstGeom>
        </p:spPr>
      </p:pic>
      <p:pic>
        <p:nvPicPr>
          <p:cNvPr id="9" name="Picture 8"/>
          <p:cNvPicPr>
            <a:picLocks noChangeAspect="1"/>
          </p:cNvPicPr>
          <p:nvPr/>
        </p:nvPicPr>
        <p:blipFill>
          <a:blip r:embed="rId7"/>
          <a:stretch>
            <a:fillRect/>
          </a:stretch>
        </p:blipFill>
        <p:spPr>
          <a:xfrm>
            <a:off x="2126821" y="4518990"/>
            <a:ext cx="9847029" cy="1117167"/>
          </a:xfrm>
          <a:prstGeom prst="rect">
            <a:avLst/>
          </a:prstGeom>
        </p:spPr>
      </p:pic>
    </p:spTree>
    <p:extLst>
      <p:ext uri="{BB962C8B-B14F-4D97-AF65-F5344CB8AC3E}">
        <p14:creationId xmlns:p14="http://schemas.microsoft.com/office/powerpoint/2010/main" val="61580375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sp>
        <p:nvSpPr>
          <p:cNvPr id="7" name="Rectangle 6"/>
          <p:cNvSpPr/>
          <p:nvPr/>
        </p:nvSpPr>
        <p:spPr>
          <a:xfrm>
            <a:off x="711619" y="1819089"/>
            <a:ext cx="11058310" cy="3416320"/>
          </a:xfrm>
          <a:prstGeom prst="rect">
            <a:avLst/>
          </a:prstGeom>
        </p:spPr>
        <p:txBody>
          <a:bodyPr wrap="square">
            <a:spAutoFit/>
          </a:bodyPr>
          <a:lstStyle/>
          <a:p>
            <a:pPr marL="342900" indent="-342900">
              <a:buFont typeface="Wingdings" panose="05000000000000000000" pitchFamily="2" charset="2"/>
              <a:buChar char="q"/>
            </a:pPr>
            <a:r>
              <a:rPr lang="en-US" sz="2400" dirty="0"/>
              <a:t>In Red Hat Enterprise Linux 7, all members of group wheel can use </a:t>
            </a:r>
            <a:r>
              <a:rPr lang="en-US" sz="2400" b="1" dirty="0" err="1">
                <a:solidFill>
                  <a:srgbClr val="FF0000"/>
                </a:solidFill>
              </a:rPr>
              <a:t>sudo</a:t>
            </a:r>
            <a:r>
              <a:rPr lang="en-US" sz="2400" dirty="0"/>
              <a:t> to run commands as any user, </a:t>
            </a:r>
            <a:r>
              <a:rPr lang="en-US" sz="2400" b="1" dirty="0">
                <a:solidFill>
                  <a:schemeClr val="accent6"/>
                </a:solidFill>
              </a:rPr>
              <a:t>including root</a:t>
            </a:r>
            <a:r>
              <a:rPr lang="en-US" sz="2400" dirty="0"/>
              <a:t>. The user will be prompted for their own password. </a:t>
            </a:r>
            <a:endParaRPr lang="en-US" sz="2400" dirty="0" smtClean="0"/>
          </a:p>
          <a:p>
            <a:pPr marL="342900" indent="-342900">
              <a:buFont typeface="Wingdings" panose="05000000000000000000" pitchFamily="2" charset="2"/>
              <a:buChar char="v"/>
            </a:pPr>
            <a:r>
              <a:rPr lang="en-US" sz="2400" dirty="0" smtClean="0"/>
              <a:t>This </a:t>
            </a:r>
            <a:r>
              <a:rPr lang="en-US" sz="2400" dirty="0"/>
              <a:t>is a change from Red Hat Enterprise Linux 6 and earlier. Users who were members of group wheel did not get this administrative access by default in RHEL 6 and earlier. </a:t>
            </a:r>
            <a:endParaRPr lang="en-US" sz="2400" dirty="0" smtClean="0"/>
          </a:p>
          <a:p>
            <a:pPr marL="342900" indent="-342900">
              <a:buFont typeface="Wingdings" panose="05000000000000000000" pitchFamily="2" charset="2"/>
              <a:buChar char="Ø"/>
            </a:pPr>
            <a:r>
              <a:rPr lang="en-US" sz="2400" dirty="0" smtClean="0"/>
              <a:t>To </a:t>
            </a:r>
            <a:r>
              <a:rPr lang="en-US" sz="2400" dirty="0"/>
              <a:t>enable similar behavior on earlier versions of Red Hat Enterprise Linux, use </a:t>
            </a:r>
            <a:r>
              <a:rPr lang="en-US" sz="2400" dirty="0" err="1">
                <a:solidFill>
                  <a:schemeClr val="accent6"/>
                </a:solidFill>
              </a:rPr>
              <a:t>visudo</a:t>
            </a:r>
            <a:r>
              <a:rPr lang="en-US" sz="2400" dirty="0"/>
              <a:t> to </a:t>
            </a:r>
            <a:r>
              <a:rPr lang="en-US" sz="2400" dirty="0">
                <a:solidFill>
                  <a:srgbClr val="FF0000"/>
                </a:solidFill>
              </a:rPr>
              <a:t>edit the configuration file and uncomment the line allowing the group wheel to run all commands. </a:t>
            </a:r>
            <a:endParaRPr lang="ar-EG" sz="2400" dirty="0">
              <a:solidFill>
                <a:srgbClr val="FF0000"/>
              </a:solidFill>
            </a:endParaRPr>
          </a:p>
        </p:txBody>
      </p:sp>
    </p:spTree>
    <p:extLst>
      <p:ext uri="{BB962C8B-B14F-4D97-AF65-F5344CB8AC3E}">
        <p14:creationId xmlns:p14="http://schemas.microsoft.com/office/powerpoint/2010/main" val="418658455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765910" y="543490"/>
            <a:ext cx="7127208" cy="523220"/>
          </a:xfrm>
          <a:prstGeom prst="rect">
            <a:avLst/>
          </a:prstGeom>
        </p:spPr>
        <p:txBody>
          <a:bodyPr wrap="none">
            <a:spAutoFit/>
          </a:bodyPr>
          <a:lstStyle/>
          <a:p>
            <a:r>
              <a:rPr lang="en-US" sz="2800" b="1" dirty="0">
                <a:solidFill>
                  <a:srgbClr val="FF0000"/>
                </a:solidFill>
              </a:rPr>
              <a:t>MANAGING LOCAL LINUX USERS AND GROUPS</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099433" y="1533745"/>
            <a:ext cx="7494264" cy="2085147"/>
          </a:xfrm>
          <a:prstGeom prst="rect">
            <a:avLst/>
          </a:prstGeom>
        </p:spPr>
      </p:pic>
      <p:sp>
        <p:nvSpPr>
          <p:cNvPr id="9" name="Rectangle 8"/>
          <p:cNvSpPr/>
          <p:nvPr/>
        </p:nvSpPr>
        <p:spPr>
          <a:xfrm>
            <a:off x="1014364" y="4150257"/>
            <a:ext cx="10886087" cy="1569660"/>
          </a:xfrm>
          <a:prstGeom prst="rect">
            <a:avLst/>
          </a:prstGeom>
        </p:spPr>
        <p:txBody>
          <a:bodyPr wrap="square">
            <a:spAutoFit/>
          </a:bodyPr>
          <a:lstStyle/>
          <a:p>
            <a:pPr marL="285750" indent="-285750">
              <a:buFont typeface="Wingdings" panose="05000000000000000000" pitchFamily="2" charset="2"/>
              <a:buChar char="q"/>
            </a:pPr>
            <a:r>
              <a:rPr lang="en-US" sz="2400" dirty="0"/>
              <a:t>RHEL 7 automatically grants all members of wheel full </a:t>
            </a:r>
            <a:r>
              <a:rPr lang="en-US" sz="2400" dirty="0" err="1"/>
              <a:t>sudo</a:t>
            </a:r>
            <a:r>
              <a:rPr lang="en-US" sz="2400" dirty="0"/>
              <a:t> privileges. This could lead to unauthorized users getting </a:t>
            </a:r>
            <a:r>
              <a:rPr lang="en-US" sz="2400" dirty="0" err="1">
                <a:solidFill>
                  <a:srgbClr val="FF0000"/>
                </a:solidFill>
              </a:rPr>
              <a:t>superuser</a:t>
            </a:r>
            <a:r>
              <a:rPr lang="en-US" sz="2400" dirty="0">
                <a:solidFill>
                  <a:srgbClr val="FF0000"/>
                </a:solidFill>
              </a:rPr>
              <a:t> access </a:t>
            </a:r>
            <a:r>
              <a:rPr lang="en-US" sz="2400" dirty="0"/>
              <a:t>to RHEL 7 systems</a:t>
            </a:r>
            <a:r>
              <a:rPr lang="en-US" sz="2400" dirty="0" smtClean="0"/>
              <a:t>.</a:t>
            </a:r>
          </a:p>
          <a:p>
            <a:pPr marL="285750" indent="-285750">
              <a:buFont typeface="Wingdings" panose="05000000000000000000" pitchFamily="2" charset="2"/>
              <a:buChar char="q"/>
            </a:pPr>
            <a:r>
              <a:rPr lang="en-US" sz="2400" dirty="0" smtClean="0"/>
              <a:t> </a:t>
            </a:r>
            <a:r>
              <a:rPr lang="en-US" sz="2400" dirty="0"/>
              <a:t>Historically, membership in group wheel has been used by Unix-like systems to grant or control </a:t>
            </a:r>
            <a:r>
              <a:rPr lang="en-US" sz="2400" b="1" dirty="0" err="1">
                <a:solidFill>
                  <a:srgbClr val="FF0000"/>
                </a:solidFill>
              </a:rPr>
              <a:t>superuser</a:t>
            </a:r>
            <a:r>
              <a:rPr lang="en-US" sz="2400" b="1" dirty="0">
                <a:solidFill>
                  <a:srgbClr val="FF0000"/>
                </a:solidFill>
              </a:rPr>
              <a:t> access. </a:t>
            </a:r>
            <a:endParaRPr lang="ar-EG" sz="2400" b="1" dirty="0">
              <a:solidFill>
                <a:srgbClr val="FF0000"/>
              </a:solidFill>
            </a:endParaRPr>
          </a:p>
        </p:txBody>
      </p:sp>
    </p:spTree>
    <p:extLst>
      <p:ext uri="{BB962C8B-B14F-4D97-AF65-F5344CB8AC3E}">
        <p14:creationId xmlns:p14="http://schemas.microsoft.com/office/powerpoint/2010/main" val="373068862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3897263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6192</TotalTime>
  <Words>2587</Words>
  <Application>Microsoft Office PowerPoint</Application>
  <PresentationFormat>Widescreen</PresentationFormat>
  <Paragraphs>279</Paragraphs>
  <Slides>41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354</cp:revision>
  <dcterms:created xsi:type="dcterms:W3CDTF">2021-08-03T13:03:26Z</dcterms:created>
  <dcterms:modified xsi:type="dcterms:W3CDTF">2022-10-25T22:35:21Z</dcterms:modified>
</cp:coreProperties>
</file>